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Lst>
  <p:sldSz cx="12192000" cy="6858000"/>
  <p:notesSz cx="6858000" cy="9144000"/>
  <p:embeddedFontLst>
    <p:embeddedFont>
      <p:font typeface="Calibri" panose="020F0502020204030204" pitchFamily="34" charset="0"/>
      <p:regular r:id="rId123"/>
      <p:bold r:id="rId124"/>
      <p:italic r:id="rId125"/>
      <p:boldItalic r:id="rId126"/>
    </p:embeddedFont>
    <p:embeddedFont>
      <p:font typeface="Montserrat" panose="00000500000000000000" pitchFamily="2" charset="0"/>
      <p:regular r:id="rId127"/>
      <p:bold r:id="rId128"/>
      <p:italic r:id="rId129"/>
      <p:boldItalic r:id="rId130"/>
    </p:embeddedFont>
    <p:embeddedFont>
      <p:font typeface="Montserrat Light" panose="00000400000000000000" pitchFamily="2" charset="0"/>
      <p:regular r:id="rId131"/>
      <p:bold r:id="rId132"/>
      <p:italic r:id="rId133"/>
      <p:boldItalic r:id="rId1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35" roundtripDataSignature="AMtx7mhz6nst3+1zPLOjnDrfkzwPZHRTS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lma Bertani"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BAA2"/>
    <a:srgbClr val="7F34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0" d="100"/>
          <a:sy n="100" d="100"/>
        </p:scale>
        <p:origin x="954"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font" Target="fonts/font1.fntdata"/><Relationship Id="rId128" Type="http://schemas.openxmlformats.org/officeDocument/2006/relationships/font" Target="fonts/font6.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font" Target="fonts/font12.fntdata"/><Relationship Id="rId139"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font" Target="fonts/font2.fntdata"/><Relationship Id="rId129" Type="http://schemas.openxmlformats.org/officeDocument/2006/relationships/font" Target="fonts/font7.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font" Target="fonts/font8.fntdata"/><Relationship Id="rId135" Type="http://customschemas.google.com/relationships/presentationmetadata" Target="meta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font" Target="fonts/font3.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9.fntdata"/><Relationship Id="rId136" Type="http://schemas.openxmlformats.org/officeDocument/2006/relationships/commentAuthors" Target="commentAuthor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font" Target="fonts/font10.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font" Target="fonts/font5.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8" name="Google Shape;188;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6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p1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92" name="Google Shape;1192;p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Google Shape;1199;p1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0" name="Google Shape;1200;p1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1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7" name="Google Shape;1207;p1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5"/>
        <p:cNvGrpSpPr/>
        <p:nvPr/>
      </p:nvGrpSpPr>
      <p:grpSpPr>
        <a:xfrm>
          <a:off x="0" y="0"/>
          <a:ext cx="0" cy="0"/>
          <a:chOff x="0" y="0"/>
          <a:chExt cx="0" cy="0"/>
        </a:xfrm>
      </p:grpSpPr>
      <p:sp>
        <p:nvSpPr>
          <p:cNvPr id="1216" name="Google Shape;1216;p1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17" name="Google Shape;1217;p1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p1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4" name="Google Shape;1224;p1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Google Shape;1231;p1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32" name="Google Shape;1232;p1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p1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38" name="Google Shape;1238;p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p:cNvGrpSpPr/>
        <p:nvPr/>
      </p:nvGrpSpPr>
      <p:grpSpPr>
        <a:xfrm>
          <a:off x="0" y="0"/>
          <a:ext cx="0" cy="0"/>
          <a:chOff x="0" y="0"/>
          <a:chExt cx="0" cy="0"/>
        </a:xfrm>
      </p:grpSpPr>
      <p:sp>
        <p:nvSpPr>
          <p:cNvPr id="1244" name="Google Shape;1244;p1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45" name="Google Shape;1245;p1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p1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53" name="Google Shape;1253;p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Google Shape;1261;p1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62" name="Google Shape;1262;p1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6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7" name="Google Shape;287;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
        <p:cNvGrpSpPr/>
        <p:nvPr/>
      </p:nvGrpSpPr>
      <p:grpSpPr>
        <a:xfrm>
          <a:off x="0" y="0"/>
          <a:ext cx="0" cy="0"/>
          <a:chOff x="0" y="0"/>
          <a:chExt cx="0" cy="0"/>
        </a:xfrm>
      </p:grpSpPr>
      <p:sp>
        <p:nvSpPr>
          <p:cNvPr id="1269" name="Google Shape;1269;p1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70" name="Google Shape;1270;p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6"/>
        <p:cNvGrpSpPr/>
        <p:nvPr/>
      </p:nvGrpSpPr>
      <p:grpSpPr>
        <a:xfrm>
          <a:off x="0" y="0"/>
          <a:ext cx="0" cy="0"/>
          <a:chOff x="0" y="0"/>
          <a:chExt cx="0" cy="0"/>
        </a:xfrm>
      </p:grpSpPr>
      <p:sp>
        <p:nvSpPr>
          <p:cNvPr id="1277" name="Google Shape;1277;p1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78" name="Google Shape;1278;p1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2"/>
        <p:cNvGrpSpPr/>
        <p:nvPr/>
      </p:nvGrpSpPr>
      <p:grpSpPr>
        <a:xfrm>
          <a:off x="0" y="0"/>
          <a:ext cx="0" cy="0"/>
          <a:chOff x="0" y="0"/>
          <a:chExt cx="0" cy="0"/>
        </a:xfrm>
      </p:grpSpPr>
      <p:sp>
        <p:nvSpPr>
          <p:cNvPr id="1283" name="Google Shape;1283;p1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84" name="Google Shape;1284;p1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9"/>
        <p:cNvGrpSpPr/>
        <p:nvPr/>
      </p:nvGrpSpPr>
      <p:grpSpPr>
        <a:xfrm>
          <a:off x="0" y="0"/>
          <a:ext cx="0" cy="0"/>
          <a:chOff x="0" y="0"/>
          <a:chExt cx="0" cy="0"/>
        </a:xfrm>
      </p:grpSpPr>
      <p:sp>
        <p:nvSpPr>
          <p:cNvPr id="1290" name="Google Shape;1290;p1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91" name="Google Shape;1291;p1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6"/>
        <p:cNvGrpSpPr/>
        <p:nvPr/>
      </p:nvGrpSpPr>
      <p:grpSpPr>
        <a:xfrm>
          <a:off x="0" y="0"/>
          <a:ext cx="0" cy="0"/>
          <a:chOff x="0" y="0"/>
          <a:chExt cx="0" cy="0"/>
        </a:xfrm>
      </p:grpSpPr>
      <p:sp>
        <p:nvSpPr>
          <p:cNvPr id="1297" name="Google Shape;1297;p1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98" name="Google Shape;1298;p1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Google Shape;1303;p1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04" name="Google Shape;1304;p1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8"/>
        <p:cNvGrpSpPr/>
        <p:nvPr/>
      </p:nvGrpSpPr>
      <p:grpSpPr>
        <a:xfrm>
          <a:off x="0" y="0"/>
          <a:ext cx="0" cy="0"/>
          <a:chOff x="0" y="0"/>
          <a:chExt cx="0" cy="0"/>
        </a:xfrm>
      </p:grpSpPr>
      <p:sp>
        <p:nvSpPr>
          <p:cNvPr id="1309" name="Google Shape;1309;p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10" name="Google Shape;1310;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8"/>
        <p:cNvGrpSpPr/>
        <p:nvPr/>
      </p:nvGrpSpPr>
      <p:grpSpPr>
        <a:xfrm>
          <a:off x="0" y="0"/>
          <a:ext cx="0" cy="0"/>
          <a:chOff x="0" y="0"/>
          <a:chExt cx="0" cy="0"/>
        </a:xfrm>
      </p:grpSpPr>
      <p:sp>
        <p:nvSpPr>
          <p:cNvPr id="1319" name="Google Shape;1319;p1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0" name="Google Shape;1320;p1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5"/>
        <p:cNvGrpSpPr/>
        <p:nvPr/>
      </p:nvGrpSpPr>
      <p:grpSpPr>
        <a:xfrm>
          <a:off x="0" y="0"/>
          <a:ext cx="0" cy="0"/>
          <a:chOff x="0" y="0"/>
          <a:chExt cx="0" cy="0"/>
        </a:xfrm>
      </p:grpSpPr>
      <p:sp>
        <p:nvSpPr>
          <p:cNvPr id="1326" name="Google Shape;1326;p1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7" name="Google Shape;1327;p1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0"/>
        <p:cNvGrpSpPr/>
        <p:nvPr/>
      </p:nvGrpSpPr>
      <p:grpSpPr>
        <a:xfrm>
          <a:off x="0" y="0"/>
          <a:ext cx="0" cy="0"/>
          <a:chOff x="0" y="0"/>
          <a:chExt cx="0" cy="0"/>
        </a:xfrm>
      </p:grpSpPr>
      <p:sp>
        <p:nvSpPr>
          <p:cNvPr id="1331" name="Google Shape;1331;p1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32" name="Google Shape;1332;p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6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6"/>
        <p:cNvGrpSpPr/>
        <p:nvPr/>
      </p:nvGrpSpPr>
      <p:grpSpPr>
        <a:xfrm>
          <a:off x="0" y="0"/>
          <a:ext cx="0" cy="0"/>
          <a:chOff x="0" y="0"/>
          <a:chExt cx="0" cy="0"/>
        </a:xfrm>
      </p:grpSpPr>
      <p:sp>
        <p:nvSpPr>
          <p:cNvPr id="1337" name="Google Shape;1337;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38" name="Google Shape;1338;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3" name="Google Shape;313;p6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p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0" name="Google Shape;320;p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6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7" name="Google Shape;327;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7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7" name="Google Shape;347;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4" name="Google Shape;354;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1" name="Google Shape;361;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0" name="Google Shape;370;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8" name="Google Shape;198;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7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6" name="Google Shape;386;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4" name="Google Shape;404;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7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0" name="Google Shape;420;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7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8" name="Google Shape;428;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7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4" name="Google Shape;434;p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7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0" name="Google Shape;440;p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8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2" name="Google Shape;452;p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9" name="Google Shape;45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8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6" name="Google Shape;466;p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3" name="Google Shape;47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6" name="Google Shape;206;p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8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p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8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9" name="Google Shape;489;p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8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9" name="Google Shape;499;p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8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6" name="Google Shape;506;p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8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6" name="Google Shape;516;p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8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3" name="Google Shape;523;p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8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3" name="Google Shape;533;p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8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0" name="Google Shape;540;p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9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0" name="Google Shape;550;p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9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6" name="Google Shape;556;p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8" name="Google Shape;218;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9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4" name="Google Shape;564;p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9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3" name="Google Shape;573;p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9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0" name="Google Shape;580;p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9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3" name="Google Shape;593;p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9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0" name="Google Shape;600;p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9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2" name="Google Shape;612;p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9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9" name="Google Shape;619;p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9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6" name="Google Shape;626;p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10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2" name="Google Shape;632;p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6" name="Google Shape;64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7" name="Google Shape;64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5" name="Google Shape;225;p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5" name="Google Shape;65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3" name="Google Shape;66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4" name="Google Shape;66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4" name="Google Shape;67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6" name="Google Shape;69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8" name="Google Shape;70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7" name="Google Shape;71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5" name="Google Shape;72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3" name="Google Shape;73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4" name="Google Shape;73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1" name="Google Shape;76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2" name="Google Shape;762;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770" name="Google Shape;77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238" name="Google Shape;238;p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7" name="Google Shape;78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5" name="Google Shape;79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5" name="Google Shape;80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6" name="Google Shape;806;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8" name="Google Shape;82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1" name="Google Shape;841;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42" name="Google Shape;842;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0" name="Google Shape;85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p10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8" name="Google Shape;868;p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6" name="Google Shape;88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94" name="Google Shape;894;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04" name="Google Shape;90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4" name="Google Shape;244;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15" name="Google Shape;915;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4" name="Google Shape;924;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5" name="Google Shape;925;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48" name="Google Shape;948;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7" name="Google Shape;957;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58" name="Google Shape;958;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66" name="Google Shape;96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5" name="Google Shape;975;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3" name="Google Shape;983;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91" name="Google Shape;99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0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0" name="Google Shape;1000;p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7" name="Google Shape;1007;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8" name="Google Shape;1008;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0" name="Google Shape;250;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6" name="Google Shape;1026;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27" name="Google Shape;1027;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Google Shape;1035;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6" name="Google Shape;1036;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7" name="Google Shape;1037;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6" name="Google Shape;1046;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7" name="Google Shape;1047;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p10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6" name="Google Shape;1056;p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p10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2" name="Google Shape;1062;p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6"/>
        <p:cNvGrpSpPr/>
        <p:nvPr/>
      </p:nvGrpSpPr>
      <p:grpSpPr>
        <a:xfrm>
          <a:off x="0" y="0"/>
          <a:ext cx="0" cy="0"/>
          <a:chOff x="0" y="0"/>
          <a:chExt cx="0" cy="0"/>
        </a:xfrm>
      </p:grpSpPr>
      <p:sp>
        <p:nvSpPr>
          <p:cNvPr id="1067" name="Google Shape;1067;p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8" name="Google Shape;1068;p10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9" name="Google Shape;1069;p10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Google Shape;1082;p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3" name="Google Shape;1083;p10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84" name="Google Shape;1084;p10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p10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90" name="Google Shape;1090;p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4"/>
        <p:cNvGrpSpPr/>
        <p:nvPr/>
      </p:nvGrpSpPr>
      <p:grpSpPr>
        <a:xfrm>
          <a:off x="0" y="0"/>
          <a:ext cx="0" cy="0"/>
          <a:chOff x="0" y="0"/>
          <a:chExt cx="0" cy="0"/>
        </a:xfrm>
      </p:grpSpPr>
      <p:sp>
        <p:nvSpPr>
          <p:cNvPr id="1095" name="Google Shape;1095;p10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96" name="Google Shape;1096;p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0"/>
        <p:cNvGrpSpPr/>
        <p:nvPr/>
      </p:nvGrpSpPr>
      <p:grpSpPr>
        <a:xfrm>
          <a:off x="0" y="0"/>
          <a:ext cx="0" cy="0"/>
          <a:chOff x="0" y="0"/>
          <a:chExt cx="0" cy="0"/>
        </a:xfrm>
      </p:grpSpPr>
      <p:sp>
        <p:nvSpPr>
          <p:cNvPr id="1101" name="Google Shape;1101;p10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02" name="Google Shape;1102;p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6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7" name="Google Shape;257;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p1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08" name="Google Shape;1108;p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p1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14" name="Google Shape;1114;p1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1"/>
        <p:cNvGrpSpPr/>
        <p:nvPr/>
      </p:nvGrpSpPr>
      <p:grpSpPr>
        <a:xfrm>
          <a:off x="0" y="0"/>
          <a:ext cx="0" cy="0"/>
          <a:chOff x="0" y="0"/>
          <a:chExt cx="0" cy="0"/>
        </a:xfrm>
      </p:grpSpPr>
      <p:sp>
        <p:nvSpPr>
          <p:cNvPr id="1122" name="Google Shape;1122;p1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23" name="Google Shape;1123;p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p1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3" name="Google Shape;1133;p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8"/>
        <p:cNvGrpSpPr/>
        <p:nvPr/>
      </p:nvGrpSpPr>
      <p:grpSpPr>
        <a:xfrm>
          <a:off x="0" y="0"/>
          <a:ext cx="0" cy="0"/>
          <a:chOff x="0" y="0"/>
          <a:chExt cx="0" cy="0"/>
        </a:xfrm>
      </p:grpSpPr>
      <p:sp>
        <p:nvSpPr>
          <p:cNvPr id="1139" name="Google Shape;1139;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40" name="Google Shape;114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Google Shape;1145;p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6" name="Google Shape;1146;p1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147" name="Google Shape;1147;p1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95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
        <p:cNvGrpSpPr/>
        <p:nvPr/>
      </p:nvGrpSpPr>
      <p:grpSpPr>
        <a:xfrm>
          <a:off x="0" y="0"/>
          <a:ext cx="0" cy="0"/>
          <a:chOff x="0" y="0"/>
          <a:chExt cx="0" cy="0"/>
        </a:xfrm>
      </p:grpSpPr>
      <p:sp>
        <p:nvSpPr>
          <p:cNvPr id="1153" name="Google Shape;1153;p1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4" name="Google Shape;1154;p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Google Shape;1161;p1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62" name="Google Shape;1162;p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8"/>
        <p:cNvGrpSpPr/>
        <p:nvPr/>
      </p:nvGrpSpPr>
      <p:grpSpPr>
        <a:xfrm>
          <a:off x="0" y="0"/>
          <a:ext cx="0" cy="0"/>
          <a:chOff x="0" y="0"/>
          <a:chExt cx="0" cy="0"/>
        </a:xfrm>
      </p:grpSpPr>
      <p:sp>
        <p:nvSpPr>
          <p:cNvPr id="1169" name="Google Shape;1169;p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0" name="Google Shape;1170;p1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171" name="Google Shape;1171;p1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98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3"/>
        <p:cNvGrpSpPr/>
        <p:nvPr/>
      </p:nvGrpSpPr>
      <p:grpSpPr>
        <a:xfrm>
          <a:off x="0" y="0"/>
          <a:ext cx="0" cy="0"/>
          <a:chOff x="0" y="0"/>
          <a:chExt cx="0" cy="0"/>
        </a:xfrm>
      </p:grpSpPr>
      <p:sp>
        <p:nvSpPr>
          <p:cNvPr id="1184" name="Google Shape;1184;p1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85" name="Google Shape;1185;p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Slide ">
  <p:cSld name="Cover Slide ">
    <p:spTree>
      <p:nvGrpSpPr>
        <p:cNvPr id="1" name="Shape 12"/>
        <p:cNvGrpSpPr/>
        <p:nvPr/>
      </p:nvGrpSpPr>
      <p:grpSpPr>
        <a:xfrm>
          <a:off x="0" y="0"/>
          <a:ext cx="0" cy="0"/>
          <a:chOff x="0" y="0"/>
          <a:chExt cx="0" cy="0"/>
        </a:xfrm>
      </p:grpSpPr>
      <p:sp>
        <p:nvSpPr>
          <p:cNvPr id="13" name="Google Shape;13;p40"/>
          <p:cNvSpPr/>
          <p:nvPr/>
        </p:nvSpPr>
        <p:spPr>
          <a:xfrm>
            <a:off x="0" y="2454512"/>
            <a:ext cx="12172692" cy="3432703"/>
          </a:xfrm>
          <a:custGeom>
            <a:avLst/>
            <a:gdLst/>
            <a:ahLst/>
            <a:cxnLst/>
            <a:rect l="l" t="t" r="r" b="b"/>
            <a:pathLst>
              <a:path w="7600392" h="6806308" extrusionOk="0">
                <a:moveTo>
                  <a:pt x="0" y="0"/>
                </a:moveTo>
                <a:lnTo>
                  <a:pt x="7600393" y="0"/>
                </a:lnTo>
                <a:lnTo>
                  <a:pt x="7600393" y="6806308"/>
                </a:lnTo>
                <a:lnTo>
                  <a:pt x="0" y="6806308"/>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69"/>
              <a:buFont typeface="Arial"/>
              <a:buNone/>
            </a:pPr>
            <a:endParaRPr sz="2069" b="0" i="0" u="none" strike="noStrike" cap="none">
              <a:solidFill>
                <a:schemeClr val="dk1"/>
              </a:solidFill>
              <a:latin typeface="Calibri"/>
              <a:ea typeface="Calibri"/>
              <a:cs typeface="Calibri"/>
              <a:sym typeface="Calibri"/>
            </a:endParaRPr>
          </a:p>
        </p:txBody>
      </p:sp>
      <p:sp>
        <p:nvSpPr>
          <p:cNvPr id="14" name="Google Shape;14;p40"/>
          <p:cNvSpPr txBox="1">
            <a:spLocks noGrp="1"/>
          </p:cNvSpPr>
          <p:nvPr>
            <p:ph type="body" idx="1"/>
          </p:nvPr>
        </p:nvSpPr>
        <p:spPr>
          <a:xfrm>
            <a:off x="575887" y="3922846"/>
            <a:ext cx="3354126" cy="100839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8850"/>
              </a:lnSpc>
              <a:spcBef>
                <a:spcPts val="0"/>
              </a:spcBef>
              <a:spcAft>
                <a:spcPts val="0"/>
              </a:spcAft>
              <a:buClr>
                <a:schemeClr val="lt1"/>
              </a:buClr>
              <a:buSzPts val="4000"/>
              <a:buFont typeface="Arial"/>
              <a:buNone/>
              <a:defRPr sz="4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 name="Google Shape;15;p40"/>
          <p:cNvSpPr txBox="1">
            <a:spLocks noGrp="1"/>
          </p:cNvSpPr>
          <p:nvPr>
            <p:ph type="body" idx="2"/>
          </p:nvPr>
        </p:nvSpPr>
        <p:spPr>
          <a:xfrm>
            <a:off x="618012" y="3232383"/>
            <a:ext cx="3311988" cy="5331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6" name="Google Shape;16;p40"/>
          <p:cNvGrpSpPr/>
          <p:nvPr/>
        </p:nvGrpSpPr>
        <p:grpSpPr>
          <a:xfrm>
            <a:off x="162193" y="6091871"/>
            <a:ext cx="2471731" cy="613729"/>
            <a:chOff x="0" y="0"/>
            <a:chExt cx="2301694" cy="571500"/>
          </a:xfrm>
        </p:grpSpPr>
        <p:sp>
          <p:nvSpPr>
            <p:cNvPr id="17" name="Google Shape;17;p40"/>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8" name="Google Shape;18;p40"/>
            <p:cNvPicPr preferRelativeResize="0"/>
            <p:nvPr/>
          </p:nvPicPr>
          <p:blipFill rotWithShape="1">
            <a:blip r:embed="rId2">
              <a:alphaModFix/>
            </a:blip>
            <a:srcRect/>
            <a:stretch/>
          </p:blipFill>
          <p:spPr>
            <a:xfrm>
              <a:off x="312965" y="96237"/>
              <a:ext cx="1675765" cy="384810"/>
            </a:xfrm>
            <a:prstGeom prst="rect">
              <a:avLst/>
            </a:prstGeom>
            <a:noFill/>
            <a:ln>
              <a:noFill/>
            </a:ln>
          </p:spPr>
        </p:pic>
      </p:grpSp>
      <p:sp>
        <p:nvSpPr>
          <p:cNvPr id="19" name="Google Shape;19;p40"/>
          <p:cNvSpPr/>
          <p:nvPr/>
        </p:nvSpPr>
        <p:spPr>
          <a:xfrm>
            <a:off x="12192000" y="153500"/>
            <a:ext cx="3690980" cy="7687732"/>
          </a:xfrm>
          <a:custGeom>
            <a:avLst/>
            <a:gdLst/>
            <a:ahLst/>
            <a:cxnLst/>
            <a:rect l="l" t="t" r="r" b="b"/>
            <a:pathLst>
              <a:path w="7600392" h="6806308" extrusionOk="0">
                <a:moveTo>
                  <a:pt x="0" y="0"/>
                </a:moveTo>
                <a:lnTo>
                  <a:pt x="7600393" y="0"/>
                </a:lnTo>
                <a:lnTo>
                  <a:pt x="7600393" y="6806308"/>
                </a:lnTo>
                <a:lnTo>
                  <a:pt x="0" y="6806308"/>
                </a:lnTo>
                <a:close/>
              </a:path>
            </a:pathLst>
          </a:custGeom>
          <a:solidFill>
            <a:srgbClr val="EBEBE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69"/>
              <a:buFont typeface="Arial"/>
              <a:buNone/>
            </a:pPr>
            <a:endParaRPr sz="2069" b="0" i="0" u="none" strike="noStrike" cap="none">
              <a:solidFill>
                <a:schemeClr val="dk1"/>
              </a:solidFill>
              <a:latin typeface="Calibri"/>
              <a:ea typeface="Calibri"/>
              <a:cs typeface="Calibri"/>
              <a:sym typeface="Calibri"/>
            </a:endParaRPr>
          </a:p>
        </p:txBody>
      </p:sp>
      <p:grpSp>
        <p:nvGrpSpPr>
          <p:cNvPr id="20" name="Google Shape;20;p40"/>
          <p:cNvGrpSpPr/>
          <p:nvPr/>
        </p:nvGrpSpPr>
        <p:grpSpPr>
          <a:xfrm>
            <a:off x="9565775" y="3574321"/>
            <a:ext cx="3525984" cy="2857223"/>
            <a:chOff x="1659400" y="1572038"/>
            <a:chExt cx="970931" cy="786778"/>
          </a:xfrm>
        </p:grpSpPr>
        <p:sp>
          <p:nvSpPr>
            <p:cNvPr id="21" name="Google Shape;21;p40"/>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549"/>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 name="Google Shape;22;p40"/>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549"/>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23" name="Google Shape;23;p40"/>
          <p:cNvSpPr>
            <a:spLocks noGrp="1"/>
          </p:cNvSpPr>
          <p:nvPr>
            <p:ph type="pic" idx="3"/>
          </p:nvPr>
        </p:nvSpPr>
        <p:spPr>
          <a:xfrm>
            <a:off x="5718875" y="423474"/>
            <a:ext cx="5982506" cy="4551482"/>
          </a:xfrm>
          <a:prstGeom prst="rect">
            <a:avLst/>
          </a:prstGeom>
          <a:solidFill>
            <a:srgbClr val="F2F2F2"/>
          </a:solidFill>
          <a:ln>
            <a:noFill/>
          </a:ln>
        </p:spPr>
      </p:sp>
      <p:sp>
        <p:nvSpPr>
          <p:cNvPr id="24" name="Google Shape;24;p40"/>
          <p:cNvSpPr/>
          <p:nvPr/>
        </p:nvSpPr>
        <p:spPr>
          <a:xfrm>
            <a:off x="6903719" y="5585903"/>
            <a:ext cx="5257377" cy="756631"/>
          </a:xfrm>
          <a:custGeom>
            <a:avLst/>
            <a:gdLst/>
            <a:ahLst/>
            <a:cxnLst/>
            <a:rect l="l" t="t" r="r" b="b"/>
            <a:pathLst>
              <a:path w="7600392" h="6806308" extrusionOk="0">
                <a:moveTo>
                  <a:pt x="0" y="0"/>
                </a:moveTo>
                <a:lnTo>
                  <a:pt x="7600393" y="0"/>
                </a:lnTo>
                <a:lnTo>
                  <a:pt x="7600393" y="6806308"/>
                </a:lnTo>
                <a:lnTo>
                  <a:pt x="0" y="6806308"/>
                </a:ln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69"/>
              <a:buFont typeface="Arial"/>
              <a:buNone/>
            </a:pPr>
            <a:endParaRPr sz="2069" b="0" i="0" u="none" strike="noStrike" cap="none">
              <a:solidFill>
                <a:schemeClr val="dk1"/>
              </a:solidFill>
              <a:latin typeface="Calibri"/>
              <a:ea typeface="Calibri"/>
              <a:cs typeface="Calibri"/>
              <a:sym typeface="Calibri"/>
            </a:endParaRPr>
          </a:p>
        </p:txBody>
      </p:sp>
      <p:sp>
        <p:nvSpPr>
          <p:cNvPr id="25" name="Google Shape;25;p40"/>
          <p:cNvSpPr txBox="1">
            <a:spLocks noGrp="1"/>
          </p:cNvSpPr>
          <p:nvPr>
            <p:ph type="body" idx="4"/>
          </p:nvPr>
        </p:nvSpPr>
        <p:spPr>
          <a:xfrm>
            <a:off x="8064230" y="5611394"/>
            <a:ext cx="3476589" cy="731140"/>
          </a:xfrm>
          <a:prstGeom prst="rect">
            <a:avLst/>
          </a:prstGeom>
          <a:noFill/>
          <a:ln>
            <a:noFill/>
          </a:ln>
        </p:spPr>
        <p:txBody>
          <a:bodyPr spcFirstLastPara="1" wrap="square" lIns="91425" tIns="45700" rIns="91425" bIns="45700" anchor="ctr" anchorCtr="0">
            <a:normAutofit/>
          </a:bodyPr>
          <a:lstStyle>
            <a:lvl1pPr marL="457200" marR="0" lvl="0" indent="-228600" algn="r"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6" name="Google Shape;26;p40"/>
          <p:cNvPicPr preferRelativeResize="0"/>
          <p:nvPr/>
        </p:nvPicPr>
        <p:blipFill rotWithShape="1">
          <a:blip r:embed="rId3">
            <a:alphaModFix/>
          </a:blip>
          <a:srcRect/>
          <a:stretch/>
        </p:blipFill>
        <p:spPr>
          <a:xfrm>
            <a:off x="431403" y="569217"/>
            <a:ext cx="4405042" cy="168063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ext Slide 1">
  <p:cSld name="Text Slide 1">
    <p:spTree>
      <p:nvGrpSpPr>
        <p:cNvPr id="1" name="Shape 98"/>
        <p:cNvGrpSpPr/>
        <p:nvPr/>
      </p:nvGrpSpPr>
      <p:grpSpPr>
        <a:xfrm>
          <a:off x="0" y="0"/>
          <a:ext cx="0" cy="0"/>
          <a:chOff x="0" y="0"/>
          <a:chExt cx="0" cy="0"/>
        </a:xfrm>
      </p:grpSpPr>
      <p:sp>
        <p:nvSpPr>
          <p:cNvPr id="99" name="Google Shape;99;p41"/>
          <p:cNvSpPr/>
          <p:nvPr/>
        </p:nvSpPr>
        <p:spPr>
          <a:xfrm>
            <a:off x="0" y="0"/>
            <a:ext cx="12192000" cy="6858000"/>
          </a:xfrm>
          <a:prstGeom prst="rect">
            <a:avLst/>
          </a:prstGeom>
          <a:solidFill>
            <a:srgbClr val="7F34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0" name="Google Shape;100;p41"/>
          <p:cNvSpPr/>
          <p:nvPr/>
        </p:nvSpPr>
        <p:spPr>
          <a:xfrm>
            <a:off x="370688" y="323520"/>
            <a:ext cx="11450624" cy="621096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101;p41"/>
          <p:cNvSpPr txBox="1">
            <a:spLocks noGrp="1"/>
          </p:cNvSpPr>
          <p:nvPr>
            <p:ph type="body" idx="1"/>
          </p:nvPr>
        </p:nvSpPr>
        <p:spPr>
          <a:xfrm>
            <a:off x="798380" y="2045704"/>
            <a:ext cx="10595237"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92E4B"/>
              </a:buClr>
              <a:buSzPts val="2400"/>
              <a:buFont typeface="Arial"/>
              <a:buNone/>
              <a:defRPr sz="2400" b="0" i="0" u="none" strike="noStrike" cap="none">
                <a:solidFill>
                  <a:srgbClr val="092E4B"/>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41"/>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41"/>
          <p:cNvSpPr/>
          <p:nvPr/>
        </p:nvSpPr>
        <p:spPr>
          <a:xfrm>
            <a:off x="12192000" y="-287867"/>
            <a:ext cx="1185333" cy="7145867"/>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Laptop Slide">
  <p:cSld name="Laptop Slide">
    <p:spTree>
      <p:nvGrpSpPr>
        <p:cNvPr id="1" name="Shape 104"/>
        <p:cNvGrpSpPr/>
        <p:nvPr/>
      </p:nvGrpSpPr>
      <p:grpSpPr>
        <a:xfrm>
          <a:off x="0" y="0"/>
          <a:ext cx="0" cy="0"/>
          <a:chOff x="0" y="0"/>
          <a:chExt cx="0" cy="0"/>
        </a:xfrm>
      </p:grpSpPr>
      <p:sp>
        <p:nvSpPr>
          <p:cNvPr id="105" name="Google Shape;105;p54"/>
          <p:cNvSpPr/>
          <p:nvPr/>
        </p:nvSpPr>
        <p:spPr>
          <a:xfrm>
            <a:off x="4605868" y="1"/>
            <a:ext cx="6891866" cy="6858000"/>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6" name="Google Shape;106;p54"/>
          <p:cNvSpPr txBox="1">
            <a:spLocks noGrp="1"/>
          </p:cNvSpPr>
          <p:nvPr>
            <p:ph type="body" idx="1"/>
          </p:nvPr>
        </p:nvSpPr>
        <p:spPr>
          <a:xfrm>
            <a:off x="5943600" y="2076098"/>
            <a:ext cx="4867011" cy="39131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 name="Google Shape;107;p54"/>
          <p:cNvSpPr txBox="1">
            <a:spLocks noGrp="1"/>
          </p:cNvSpPr>
          <p:nvPr>
            <p:ph type="body" idx="2"/>
          </p:nvPr>
        </p:nvSpPr>
        <p:spPr>
          <a:xfrm>
            <a:off x="5943601" y="647039"/>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08" name="Google Shape;108;p54"/>
          <p:cNvPicPr preferRelativeResize="0"/>
          <p:nvPr/>
        </p:nvPicPr>
        <p:blipFill rotWithShape="1">
          <a:blip r:embed="rId2">
            <a:alphaModFix/>
          </a:blip>
          <a:srcRect l="-25867"/>
          <a:stretch/>
        </p:blipFill>
        <p:spPr>
          <a:xfrm flipH="1">
            <a:off x="0" y="1639691"/>
            <a:ext cx="8439100" cy="5375657"/>
          </a:xfrm>
          <a:prstGeom prst="rect">
            <a:avLst/>
          </a:prstGeom>
          <a:noFill/>
          <a:ln>
            <a:noFill/>
          </a:ln>
        </p:spPr>
      </p:pic>
      <p:sp>
        <p:nvSpPr>
          <p:cNvPr id="109" name="Google Shape;109;p54"/>
          <p:cNvSpPr>
            <a:spLocks noGrp="1"/>
          </p:cNvSpPr>
          <p:nvPr>
            <p:ph type="pic" idx="3"/>
          </p:nvPr>
        </p:nvSpPr>
        <p:spPr>
          <a:xfrm>
            <a:off x="0" y="1866787"/>
            <a:ext cx="5130800" cy="3913188"/>
          </a:xfrm>
          <a:prstGeom prst="rect">
            <a:avLst/>
          </a:prstGeom>
          <a:solidFill>
            <a:srgbClr val="D8D8D8"/>
          </a:solid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Slide">
  <p:cSld name="Quote Slide">
    <p:spTree>
      <p:nvGrpSpPr>
        <p:cNvPr id="1" name="Shape 110"/>
        <p:cNvGrpSpPr/>
        <p:nvPr/>
      </p:nvGrpSpPr>
      <p:grpSpPr>
        <a:xfrm>
          <a:off x="0" y="0"/>
          <a:ext cx="0" cy="0"/>
          <a:chOff x="0" y="0"/>
          <a:chExt cx="0" cy="0"/>
        </a:xfrm>
      </p:grpSpPr>
      <p:sp>
        <p:nvSpPr>
          <p:cNvPr id="111" name="Google Shape;111;p43"/>
          <p:cNvSpPr/>
          <p:nvPr/>
        </p:nvSpPr>
        <p:spPr>
          <a:xfrm>
            <a:off x="4884044" y="0"/>
            <a:ext cx="6417733" cy="6858000"/>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2" name="Google Shape;112;p43"/>
          <p:cNvSpPr txBox="1">
            <a:spLocks noGrp="1"/>
          </p:cNvSpPr>
          <p:nvPr>
            <p:ph type="body" idx="1"/>
          </p:nvPr>
        </p:nvSpPr>
        <p:spPr>
          <a:xfrm>
            <a:off x="6096001" y="593579"/>
            <a:ext cx="4724400" cy="5604021"/>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13" name="Google Shape;113;p43"/>
          <p:cNvGrpSpPr/>
          <p:nvPr/>
        </p:nvGrpSpPr>
        <p:grpSpPr>
          <a:xfrm>
            <a:off x="4884044" y="3946789"/>
            <a:ext cx="3525984" cy="2857223"/>
            <a:chOff x="1659400" y="1572038"/>
            <a:chExt cx="970931" cy="786778"/>
          </a:xfrm>
        </p:grpSpPr>
        <p:sp>
          <p:nvSpPr>
            <p:cNvPr id="114" name="Google Shape;114;p43"/>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549"/>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5" name="Google Shape;115;p43"/>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549"/>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16" name="Google Shape;116;p43"/>
          <p:cNvSpPr>
            <a:spLocks noGrp="1"/>
          </p:cNvSpPr>
          <p:nvPr>
            <p:ph type="pic" idx="2"/>
          </p:nvPr>
        </p:nvSpPr>
        <p:spPr>
          <a:xfrm>
            <a:off x="414116" y="352414"/>
            <a:ext cx="5497412" cy="6099184"/>
          </a:xfrm>
          <a:prstGeom prst="rect">
            <a:avLst/>
          </a:prstGeom>
          <a:solidFill>
            <a:srgbClr val="F2F2F2"/>
          </a:solid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Quote Slide 2">
  <p:cSld name="Quote Slide 2">
    <p:spTree>
      <p:nvGrpSpPr>
        <p:cNvPr id="1" name="Shape 117"/>
        <p:cNvGrpSpPr/>
        <p:nvPr/>
      </p:nvGrpSpPr>
      <p:grpSpPr>
        <a:xfrm>
          <a:off x="0" y="0"/>
          <a:ext cx="0" cy="0"/>
          <a:chOff x="0" y="0"/>
          <a:chExt cx="0" cy="0"/>
        </a:xfrm>
      </p:grpSpPr>
      <p:sp>
        <p:nvSpPr>
          <p:cNvPr id="118" name="Google Shape;118;p51"/>
          <p:cNvSpPr/>
          <p:nvPr/>
        </p:nvSpPr>
        <p:spPr>
          <a:xfrm>
            <a:off x="0" y="1352385"/>
            <a:ext cx="6096000" cy="4388015"/>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9" name="Google Shape;119;p51"/>
          <p:cNvSpPr>
            <a:spLocks noGrp="1"/>
          </p:cNvSpPr>
          <p:nvPr>
            <p:ph type="pic" idx="2"/>
          </p:nvPr>
        </p:nvSpPr>
        <p:spPr>
          <a:xfrm>
            <a:off x="0" y="0"/>
            <a:ext cx="12192000" cy="6858000"/>
          </a:xfrm>
          <a:prstGeom prst="rect">
            <a:avLst/>
          </a:prstGeom>
          <a:solidFill>
            <a:srgbClr val="F2F2F2"/>
          </a:solidFill>
          <a:ln>
            <a:noFill/>
          </a:ln>
        </p:spPr>
      </p:sp>
      <p:sp>
        <p:nvSpPr>
          <p:cNvPr id="120" name="Google Shape;120;p51"/>
          <p:cNvSpPr txBox="1">
            <a:spLocks noGrp="1"/>
          </p:cNvSpPr>
          <p:nvPr>
            <p:ph type="body" idx="1"/>
          </p:nvPr>
        </p:nvSpPr>
        <p:spPr>
          <a:xfrm>
            <a:off x="427670" y="1747126"/>
            <a:ext cx="5126463" cy="3565651"/>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21" name="Google Shape;121;p51"/>
          <p:cNvGrpSpPr/>
          <p:nvPr/>
        </p:nvGrpSpPr>
        <p:grpSpPr>
          <a:xfrm>
            <a:off x="-1877189" y="2648392"/>
            <a:ext cx="3525984" cy="2857223"/>
            <a:chOff x="1659400" y="1572038"/>
            <a:chExt cx="970931" cy="786778"/>
          </a:xfrm>
        </p:grpSpPr>
        <p:sp>
          <p:nvSpPr>
            <p:cNvPr id="122" name="Google Shape;122;p51"/>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549"/>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3" name="Google Shape;123;p51"/>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549"/>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hoto Slide">
  <p:cSld name="1_Photo Slide 2">
    <p:spTree>
      <p:nvGrpSpPr>
        <p:cNvPr id="1" name="Shape 124"/>
        <p:cNvGrpSpPr/>
        <p:nvPr/>
      </p:nvGrpSpPr>
      <p:grpSpPr>
        <a:xfrm>
          <a:off x="0" y="0"/>
          <a:ext cx="0" cy="0"/>
          <a:chOff x="0" y="0"/>
          <a:chExt cx="0" cy="0"/>
        </a:xfrm>
      </p:grpSpPr>
      <p:sp>
        <p:nvSpPr>
          <p:cNvPr id="125" name="Google Shape;125;p46"/>
          <p:cNvSpPr/>
          <p:nvPr/>
        </p:nvSpPr>
        <p:spPr>
          <a:xfrm>
            <a:off x="0" y="0"/>
            <a:ext cx="6417733" cy="6858000"/>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26" name="Google Shape;126;p46"/>
          <p:cNvSpPr txBox="1">
            <a:spLocks noGrp="1"/>
          </p:cNvSpPr>
          <p:nvPr>
            <p:ph type="body" idx="1"/>
          </p:nvPr>
        </p:nvSpPr>
        <p:spPr>
          <a:xfrm>
            <a:off x="898358" y="2107770"/>
            <a:ext cx="4639192" cy="437769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7" name="Google Shape;127;p46"/>
          <p:cNvSpPr txBox="1">
            <a:spLocks noGrp="1"/>
          </p:cNvSpPr>
          <p:nvPr>
            <p:ph type="body" idx="2"/>
          </p:nvPr>
        </p:nvSpPr>
        <p:spPr>
          <a:xfrm>
            <a:off x="898358" y="890242"/>
            <a:ext cx="4757375"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 name="Google Shape;128;p46"/>
          <p:cNvSpPr>
            <a:spLocks noGrp="1"/>
          </p:cNvSpPr>
          <p:nvPr>
            <p:ph type="pic" idx="3"/>
          </p:nvPr>
        </p:nvSpPr>
        <p:spPr>
          <a:xfrm>
            <a:off x="5888002" y="439730"/>
            <a:ext cx="5660531" cy="6045736"/>
          </a:xfrm>
          <a:prstGeom prst="rect">
            <a:avLst/>
          </a:prstGeom>
          <a:solidFill>
            <a:srgbClr val="F2F2F2"/>
          </a:solidFill>
          <a:ln>
            <a:noFill/>
          </a:ln>
        </p:spPr>
      </p:sp>
      <p:grpSp>
        <p:nvGrpSpPr>
          <p:cNvPr id="129" name="Google Shape;129;p46"/>
          <p:cNvGrpSpPr/>
          <p:nvPr/>
        </p:nvGrpSpPr>
        <p:grpSpPr>
          <a:xfrm>
            <a:off x="-2012374" y="3808246"/>
            <a:ext cx="3525984" cy="2857223"/>
            <a:chOff x="1659400" y="1572038"/>
            <a:chExt cx="970931" cy="786778"/>
          </a:xfrm>
        </p:grpSpPr>
        <p:sp>
          <p:nvSpPr>
            <p:cNvPr id="130" name="Google Shape;130;p46"/>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15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31" name="Google Shape;131;p46"/>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15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Icons">
  <p:cSld name="Icons">
    <p:spTree>
      <p:nvGrpSpPr>
        <p:cNvPr id="1" name="Shape 132"/>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ullet Point x3 slide with photo">
  <p:cSld name="Bullet Point x3 slide with photo">
    <p:spTree>
      <p:nvGrpSpPr>
        <p:cNvPr id="1" name="Shape 133"/>
        <p:cNvGrpSpPr/>
        <p:nvPr/>
      </p:nvGrpSpPr>
      <p:grpSpPr>
        <a:xfrm>
          <a:off x="0" y="0"/>
          <a:ext cx="0" cy="0"/>
          <a:chOff x="0" y="0"/>
          <a:chExt cx="0" cy="0"/>
        </a:xfrm>
      </p:grpSpPr>
      <p:sp>
        <p:nvSpPr>
          <p:cNvPr id="134" name="Google Shape;134;p52"/>
          <p:cNvSpPr/>
          <p:nvPr/>
        </p:nvSpPr>
        <p:spPr>
          <a:xfrm>
            <a:off x="-110112" y="-776"/>
            <a:ext cx="4885857" cy="6858776"/>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5" name="Google Shape;135;p52"/>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24BAA2"/>
              </a:buClr>
              <a:buSzPts val="2400"/>
              <a:buFont typeface="Arial"/>
              <a:buNone/>
              <a:defRPr sz="24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 name="Google Shape;136;p52"/>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7" name="Google Shape;137;p52"/>
          <p:cNvSpPr txBox="1">
            <a:spLocks noGrp="1"/>
          </p:cNvSpPr>
          <p:nvPr>
            <p:ph type="body" idx="3"/>
          </p:nvPr>
        </p:nvSpPr>
        <p:spPr>
          <a:xfrm>
            <a:off x="3431555" y="986640"/>
            <a:ext cx="1096215"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chemeClr val="lt1"/>
              </a:buClr>
              <a:buSzPts val="5400"/>
              <a:buFont typeface="Arial"/>
              <a:buNone/>
              <a:defRPr sz="54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8" name="Google Shape;138;p52"/>
          <p:cNvSpPr>
            <a:spLocks noGrp="1"/>
          </p:cNvSpPr>
          <p:nvPr>
            <p:ph type="pic" idx="4"/>
          </p:nvPr>
        </p:nvSpPr>
        <p:spPr>
          <a:xfrm>
            <a:off x="-126342" y="0"/>
            <a:ext cx="3669321" cy="6858000"/>
          </a:xfrm>
          <a:prstGeom prst="rect">
            <a:avLst/>
          </a:prstGeom>
          <a:solidFill>
            <a:srgbClr val="D8D8D8"/>
          </a:solidFill>
          <a:ln>
            <a:noFill/>
          </a:ln>
        </p:spPr>
      </p:sp>
      <p:grpSp>
        <p:nvGrpSpPr>
          <p:cNvPr id="139" name="Google Shape;139;p52"/>
          <p:cNvGrpSpPr/>
          <p:nvPr/>
        </p:nvGrpSpPr>
        <p:grpSpPr>
          <a:xfrm>
            <a:off x="4054161" y="721803"/>
            <a:ext cx="7547911" cy="1674487"/>
            <a:chOff x="4061909" y="1565906"/>
            <a:chExt cx="7547911" cy="1882781"/>
          </a:xfrm>
        </p:grpSpPr>
        <p:cxnSp>
          <p:nvCxnSpPr>
            <p:cNvPr id="140" name="Google Shape;140;p52"/>
            <p:cNvCxnSpPr/>
            <p:nvPr/>
          </p:nvCxnSpPr>
          <p:spPr>
            <a:xfrm>
              <a:off x="11609820" y="1582845"/>
              <a:ext cx="0" cy="1865842"/>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41" name="Google Shape;141;p52"/>
            <p:cNvCxnSpPr/>
            <p:nvPr/>
          </p:nvCxnSpPr>
          <p:spPr>
            <a:xfrm>
              <a:off x="4061909" y="1577903"/>
              <a:ext cx="7547911" cy="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42" name="Google Shape;142;p52"/>
            <p:cNvCxnSpPr/>
            <p:nvPr/>
          </p:nvCxnSpPr>
          <p:spPr>
            <a:xfrm>
              <a:off x="4061909" y="1565906"/>
              <a:ext cx="0" cy="445260"/>
            </a:xfrm>
            <a:prstGeom prst="straightConnector1">
              <a:avLst/>
            </a:prstGeom>
            <a:solidFill>
              <a:srgbClr val="0AA3A4"/>
            </a:solidFill>
            <a:ln w="28575" cap="flat" cmpd="sng">
              <a:solidFill>
                <a:srgbClr val="24BAA2"/>
              </a:solidFill>
              <a:prstDash val="solid"/>
              <a:miter lim="800000"/>
              <a:headEnd type="none" w="sm" len="sm"/>
              <a:tailEnd type="none" w="sm" len="sm"/>
            </a:ln>
          </p:spPr>
        </p:cxnSp>
      </p:grpSp>
      <p:cxnSp>
        <p:nvCxnSpPr>
          <p:cNvPr id="143" name="Google Shape;143;p52"/>
          <p:cNvCxnSpPr/>
          <p:nvPr/>
        </p:nvCxnSpPr>
        <p:spPr>
          <a:xfrm>
            <a:off x="4054160" y="2000290"/>
            <a:ext cx="0" cy="39600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44" name="Google Shape;144;p52"/>
          <p:cNvCxnSpPr/>
          <p:nvPr/>
        </p:nvCxnSpPr>
        <p:spPr>
          <a:xfrm>
            <a:off x="4069659" y="2388245"/>
            <a:ext cx="7547911" cy="0"/>
          </a:xfrm>
          <a:prstGeom prst="straightConnector1">
            <a:avLst/>
          </a:prstGeom>
          <a:solidFill>
            <a:srgbClr val="0AA3A4"/>
          </a:solidFill>
          <a:ln w="28575" cap="flat" cmpd="sng">
            <a:solidFill>
              <a:srgbClr val="24BAA2"/>
            </a:solidFill>
            <a:prstDash val="solid"/>
            <a:miter lim="800000"/>
            <a:headEnd type="none" w="sm" len="sm"/>
            <a:tailEnd type="none" w="sm" len="sm"/>
          </a:ln>
        </p:spPr>
      </p:cxnSp>
      <p:sp>
        <p:nvSpPr>
          <p:cNvPr id="145" name="Google Shape;145;p52"/>
          <p:cNvSpPr txBox="1">
            <a:spLocks noGrp="1"/>
          </p:cNvSpPr>
          <p:nvPr>
            <p:ph type="body" idx="5"/>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24BAA2"/>
              </a:buClr>
              <a:buSzPts val="2400"/>
              <a:buFont typeface="Arial"/>
              <a:buNone/>
              <a:defRPr sz="24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6" name="Google Shape;146;p52"/>
          <p:cNvSpPr txBox="1">
            <a:spLocks noGrp="1"/>
          </p:cNvSpPr>
          <p:nvPr>
            <p:ph type="body" idx="6"/>
          </p:nvPr>
        </p:nvSpPr>
        <p:spPr>
          <a:xfrm>
            <a:off x="4912293" y="3268749"/>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7" name="Google Shape;147;p52"/>
          <p:cNvSpPr txBox="1">
            <a:spLocks noGrp="1"/>
          </p:cNvSpPr>
          <p:nvPr>
            <p:ph type="body" idx="7"/>
          </p:nvPr>
        </p:nvSpPr>
        <p:spPr>
          <a:xfrm>
            <a:off x="3431554" y="2940769"/>
            <a:ext cx="1096215"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chemeClr val="lt1"/>
              </a:buClr>
              <a:buSzPts val="5400"/>
              <a:buFont typeface="Arial"/>
              <a:buNone/>
              <a:defRPr sz="54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48" name="Google Shape;148;p52"/>
          <p:cNvGrpSpPr/>
          <p:nvPr/>
        </p:nvGrpSpPr>
        <p:grpSpPr>
          <a:xfrm>
            <a:off x="4054160" y="2644936"/>
            <a:ext cx="7547911" cy="1674487"/>
            <a:chOff x="4061909" y="1565906"/>
            <a:chExt cx="7547911" cy="1882781"/>
          </a:xfrm>
        </p:grpSpPr>
        <p:cxnSp>
          <p:nvCxnSpPr>
            <p:cNvPr id="149" name="Google Shape;149;p52"/>
            <p:cNvCxnSpPr/>
            <p:nvPr/>
          </p:nvCxnSpPr>
          <p:spPr>
            <a:xfrm>
              <a:off x="11609820" y="1582845"/>
              <a:ext cx="0" cy="1865842"/>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50" name="Google Shape;150;p52"/>
            <p:cNvCxnSpPr/>
            <p:nvPr/>
          </p:nvCxnSpPr>
          <p:spPr>
            <a:xfrm>
              <a:off x="4061909" y="1577903"/>
              <a:ext cx="7547911" cy="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51" name="Google Shape;151;p52"/>
            <p:cNvCxnSpPr/>
            <p:nvPr/>
          </p:nvCxnSpPr>
          <p:spPr>
            <a:xfrm>
              <a:off x="4061909" y="1565906"/>
              <a:ext cx="0" cy="445260"/>
            </a:xfrm>
            <a:prstGeom prst="straightConnector1">
              <a:avLst/>
            </a:prstGeom>
            <a:solidFill>
              <a:srgbClr val="0AA3A4"/>
            </a:solidFill>
            <a:ln w="28575" cap="flat" cmpd="sng">
              <a:solidFill>
                <a:srgbClr val="24BAA2"/>
              </a:solidFill>
              <a:prstDash val="solid"/>
              <a:miter lim="800000"/>
              <a:headEnd type="none" w="sm" len="sm"/>
              <a:tailEnd type="none" w="sm" len="sm"/>
            </a:ln>
          </p:spPr>
        </p:cxnSp>
      </p:grpSp>
      <p:cxnSp>
        <p:nvCxnSpPr>
          <p:cNvPr id="152" name="Google Shape;152;p52"/>
          <p:cNvCxnSpPr/>
          <p:nvPr/>
        </p:nvCxnSpPr>
        <p:spPr>
          <a:xfrm>
            <a:off x="4054159" y="3923423"/>
            <a:ext cx="0" cy="39600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53" name="Google Shape;153;p52"/>
          <p:cNvCxnSpPr/>
          <p:nvPr/>
        </p:nvCxnSpPr>
        <p:spPr>
          <a:xfrm>
            <a:off x="4069658" y="4311378"/>
            <a:ext cx="7547911" cy="0"/>
          </a:xfrm>
          <a:prstGeom prst="straightConnector1">
            <a:avLst/>
          </a:prstGeom>
          <a:solidFill>
            <a:srgbClr val="0AA3A4"/>
          </a:solidFill>
          <a:ln w="28575" cap="flat" cmpd="sng">
            <a:solidFill>
              <a:srgbClr val="24BAA2"/>
            </a:solidFill>
            <a:prstDash val="solid"/>
            <a:miter lim="800000"/>
            <a:headEnd type="none" w="sm" len="sm"/>
            <a:tailEnd type="none" w="sm" len="sm"/>
          </a:ln>
        </p:spPr>
      </p:cxnSp>
      <p:sp>
        <p:nvSpPr>
          <p:cNvPr id="154" name="Google Shape;154;p52"/>
          <p:cNvSpPr txBox="1">
            <a:spLocks noGrp="1"/>
          </p:cNvSpPr>
          <p:nvPr>
            <p:ph type="body" idx="8"/>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24BAA2"/>
              </a:buClr>
              <a:buSzPts val="2400"/>
              <a:buFont typeface="Arial"/>
              <a:buNone/>
              <a:defRPr sz="24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5" name="Google Shape;155;p52"/>
          <p:cNvSpPr txBox="1">
            <a:spLocks noGrp="1"/>
          </p:cNvSpPr>
          <p:nvPr>
            <p:ph type="body" idx="9"/>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6" name="Google Shape;156;p52"/>
          <p:cNvSpPr txBox="1">
            <a:spLocks noGrp="1"/>
          </p:cNvSpPr>
          <p:nvPr>
            <p:ph type="body" idx="13"/>
          </p:nvPr>
        </p:nvSpPr>
        <p:spPr>
          <a:xfrm>
            <a:off x="3447052" y="4804566"/>
            <a:ext cx="1096215"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chemeClr val="lt1"/>
              </a:buClr>
              <a:buSzPts val="5400"/>
              <a:buFont typeface="Arial"/>
              <a:buNone/>
              <a:defRPr sz="54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57" name="Google Shape;157;p52"/>
          <p:cNvGrpSpPr/>
          <p:nvPr/>
        </p:nvGrpSpPr>
        <p:grpSpPr>
          <a:xfrm>
            <a:off x="4069658" y="4508733"/>
            <a:ext cx="7547911" cy="1674487"/>
            <a:chOff x="4061909" y="1565906"/>
            <a:chExt cx="7547911" cy="1882781"/>
          </a:xfrm>
        </p:grpSpPr>
        <p:cxnSp>
          <p:nvCxnSpPr>
            <p:cNvPr id="158" name="Google Shape;158;p52"/>
            <p:cNvCxnSpPr/>
            <p:nvPr/>
          </p:nvCxnSpPr>
          <p:spPr>
            <a:xfrm>
              <a:off x="11609820" y="1582845"/>
              <a:ext cx="0" cy="1865842"/>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59" name="Google Shape;159;p52"/>
            <p:cNvCxnSpPr/>
            <p:nvPr/>
          </p:nvCxnSpPr>
          <p:spPr>
            <a:xfrm>
              <a:off x="4061909" y="1577903"/>
              <a:ext cx="7547911" cy="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60" name="Google Shape;160;p52"/>
            <p:cNvCxnSpPr/>
            <p:nvPr/>
          </p:nvCxnSpPr>
          <p:spPr>
            <a:xfrm>
              <a:off x="4061909" y="1565906"/>
              <a:ext cx="0" cy="445260"/>
            </a:xfrm>
            <a:prstGeom prst="straightConnector1">
              <a:avLst/>
            </a:prstGeom>
            <a:solidFill>
              <a:srgbClr val="0AA3A4"/>
            </a:solidFill>
            <a:ln w="28575" cap="flat" cmpd="sng">
              <a:solidFill>
                <a:srgbClr val="24BAA2"/>
              </a:solidFill>
              <a:prstDash val="solid"/>
              <a:miter lim="800000"/>
              <a:headEnd type="none" w="sm" len="sm"/>
              <a:tailEnd type="none" w="sm" len="sm"/>
            </a:ln>
          </p:spPr>
        </p:cxnSp>
      </p:grpSp>
      <p:cxnSp>
        <p:nvCxnSpPr>
          <p:cNvPr id="161" name="Google Shape;161;p52"/>
          <p:cNvCxnSpPr/>
          <p:nvPr/>
        </p:nvCxnSpPr>
        <p:spPr>
          <a:xfrm>
            <a:off x="4069657" y="5787220"/>
            <a:ext cx="0" cy="39600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62" name="Google Shape;162;p52"/>
          <p:cNvCxnSpPr/>
          <p:nvPr/>
        </p:nvCxnSpPr>
        <p:spPr>
          <a:xfrm>
            <a:off x="4085156" y="6175175"/>
            <a:ext cx="7547911" cy="0"/>
          </a:xfrm>
          <a:prstGeom prst="straightConnector1">
            <a:avLst/>
          </a:prstGeom>
          <a:solidFill>
            <a:srgbClr val="0AA3A4"/>
          </a:solidFill>
          <a:ln w="28575" cap="flat" cmpd="sng">
            <a:solidFill>
              <a:srgbClr val="24BAA2"/>
            </a:solidFill>
            <a:prstDash val="solid"/>
            <a:miter lim="800000"/>
            <a:headEnd type="none" w="sm" len="sm"/>
            <a:tailEnd type="none" w="sm" len="sm"/>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163"/>
        <p:cNvGrpSpPr/>
        <p:nvPr/>
      </p:nvGrpSpPr>
      <p:grpSpPr>
        <a:xfrm>
          <a:off x="0" y="0"/>
          <a:ext cx="0" cy="0"/>
          <a:chOff x="0" y="0"/>
          <a:chExt cx="0" cy="0"/>
        </a:xfrm>
      </p:grpSpPr>
      <p:sp>
        <p:nvSpPr>
          <p:cNvPr id="164" name="Google Shape;164;p48"/>
          <p:cNvSpPr/>
          <p:nvPr/>
        </p:nvSpPr>
        <p:spPr>
          <a:xfrm>
            <a:off x="-32399" y="3350405"/>
            <a:ext cx="12194195" cy="2415624"/>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5" name="Google Shape;165;p48"/>
          <p:cNvSpPr txBox="1">
            <a:spLocks noGrp="1"/>
          </p:cNvSpPr>
          <p:nvPr>
            <p:ph type="body" idx="1"/>
          </p:nvPr>
        </p:nvSpPr>
        <p:spPr>
          <a:xfrm>
            <a:off x="690953" y="4549217"/>
            <a:ext cx="3195486" cy="73114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6" name="Google Shape;166;p48"/>
          <p:cNvSpPr txBox="1">
            <a:spLocks noGrp="1"/>
          </p:cNvSpPr>
          <p:nvPr>
            <p:ph type="body" idx="2"/>
          </p:nvPr>
        </p:nvSpPr>
        <p:spPr>
          <a:xfrm>
            <a:off x="690953" y="3739641"/>
            <a:ext cx="3195485" cy="837258"/>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24BAA2"/>
              </a:buClr>
              <a:buSzPts val="5000"/>
              <a:buFont typeface="Arial"/>
              <a:buNone/>
              <a:defRPr sz="50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67" name="Google Shape;167;p48"/>
          <p:cNvGrpSpPr/>
          <p:nvPr/>
        </p:nvGrpSpPr>
        <p:grpSpPr>
          <a:xfrm>
            <a:off x="336354" y="5927698"/>
            <a:ext cx="2735993" cy="679345"/>
            <a:chOff x="0" y="0"/>
            <a:chExt cx="2301694" cy="571500"/>
          </a:xfrm>
        </p:grpSpPr>
        <p:sp>
          <p:nvSpPr>
            <p:cNvPr id="168" name="Google Shape;168;p48"/>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9" name="Google Shape;169;p48"/>
            <p:cNvPicPr preferRelativeResize="0"/>
            <p:nvPr/>
          </p:nvPicPr>
          <p:blipFill rotWithShape="1">
            <a:blip r:embed="rId2">
              <a:alphaModFix/>
            </a:blip>
            <a:srcRect/>
            <a:stretch/>
          </p:blipFill>
          <p:spPr>
            <a:xfrm>
              <a:off x="312965" y="96237"/>
              <a:ext cx="1675765" cy="384810"/>
            </a:xfrm>
            <a:prstGeom prst="rect">
              <a:avLst/>
            </a:prstGeom>
            <a:noFill/>
            <a:ln>
              <a:noFill/>
            </a:ln>
          </p:spPr>
        </p:pic>
      </p:grpSp>
      <p:pic>
        <p:nvPicPr>
          <p:cNvPr id="170" name="Google Shape;170;p48"/>
          <p:cNvPicPr preferRelativeResize="0"/>
          <p:nvPr/>
        </p:nvPicPr>
        <p:blipFill rotWithShape="1">
          <a:blip r:embed="rId3">
            <a:alphaModFix/>
          </a:blip>
          <a:srcRect/>
          <a:stretch/>
        </p:blipFill>
        <p:spPr>
          <a:xfrm>
            <a:off x="336354" y="587665"/>
            <a:ext cx="5189566" cy="1979955"/>
          </a:xfrm>
          <a:prstGeom prst="rect">
            <a:avLst/>
          </a:prstGeom>
          <a:noFill/>
          <a:ln>
            <a:noFill/>
          </a:ln>
        </p:spPr>
      </p:pic>
      <p:grpSp>
        <p:nvGrpSpPr>
          <p:cNvPr id="171" name="Google Shape;171;p48"/>
          <p:cNvGrpSpPr/>
          <p:nvPr/>
        </p:nvGrpSpPr>
        <p:grpSpPr>
          <a:xfrm>
            <a:off x="9565775" y="3574321"/>
            <a:ext cx="3525984" cy="2857223"/>
            <a:chOff x="1659400" y="1572038"/>
            <a:chExt cx="970931" cy="786778"/>
          </a:xfrm>
        </p:grpSpPr>
        <p:sp>
          <p:nvSpPr>
            <p:cNvPr id="172" name="Google Shape;172;p48"/>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549"/>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3" name="Google Shape;173;p48"/>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549"/>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74" name="Google Shape;174;p48"/>
          <p:cNvSpPr/>
          <p:nvPr/>
        </p:nvSpPr>
        <p:spPr>
          <a:xfrm>
            <a:off x="6903719" y="5585903"/>
            <a:ext cx="5257377" cy="756631"/>
          </a:xfrm>
          <a:custGeom>
            <a:avLst/>
            <a:gdLst/>
            <a:ahLst/>
            <a:cxnLst/>
            <a:rect l="l" t="t" r="r" b="b"/>
            <a:pathLst>
              <a:path w="7600392" h="6806308" extrusionOk="0">
                <a:moveTo>
                  <a:pt x="0" y="0"/>
                </a:moveTo>
                <a:lnTo>
                  <a:pt x="7600393" y="0"/>
                </a:lnTo>
                <a:lnTo>
                  <a:pt x="7600393" y="6806308"/>
                </a:lnTo>
                <a:lnTo>
                  <a:pt x="0" y="6806308"/>
                </a:ln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69"/>
              <a:buFont typeface="Arial"/>
              <a:buNone/>
            </a:pPr>
            <a:endParaRPr sz="2069" b="0" i="0" u="none" strike="noStrike" cap="none">
              <a:solidFill>
                <a:schemeClr val="dk1"/>
              </a:solidFill>
              <a:latin typeface="Calibri"/>
              <a:ea typeface="Calibri"/>
              <a:cs typeface="Calibri"/>
              <a:sym typeface="Calibri"/>
            </a:endParaRPr>
          </a:p>
        </p:txBody>
      </p:sp>
      <p:sp>
        <p:nvSpPr>
          <p:cNvPr id="175" name="Google Shape;175;p48"/>
          <p:cNvSpPr txBox="1">
            <a:spLocks noGrp="1"/>
          </p:cNvSpPr>
          <p:nvPr>
            <p:ph type="body" idx="3"/>
          </p:nvPr>
        </p:nvSpPr>
        <p:spPr>
          <a:xfrm>
            <a:off x="8064230" y="5611394"/>
            <a:ext cx="3476589" cy="731140"/>
          </a:xfrm>
          <a:prstGeom prst="rect">
            <a:avLst/>
          </a:prstGeom>
          <a:noFill/>
          <a:ln>
            <a:noFill/>
          </a:ln>
        </p:spPr>
        <p:txBody>
          <a:bodyPr spcFirstLastPara="1" wrap="square" lIns="91425" tIns="45700" rIns="91425" bIns="45700" anchor="ctr" anchorCtr="0">
            <a:normAutofit/>
          </a:bodyPr>
          <a:lstStyle>
            <a:lvl1pPr marL="457200" marR="0" lvl="0" indent="-228600" algn="r"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Font Typecae &amp; Size">
  <p:cSld name="Font Typecae &amp; Size">
    <p:spTree>
      <p:nvGrpSpPr>
        <p:cNvPr id="1" name="Shape 176"/>
        <p:cNvGrpSpPr/>
        <p:nvPr/>
      </p:nvGrpSpPr>
      <p:grpSpPr>
        <a:xfrm>
          <a:off x="0" y="0"/>
          <a:ext cx="0" cy="0"/>
          <a:chOff x="0" y="0"/>
          <a:chExt cx="0" cy="0"/>
        </a:xfrm>
      </p:grpSpPr>
      <p:sp>
        <p:nvSpPr>
          <p:cNvPr id="177" name="Google Shape;177;p49"/>
          <p:cNvSpPr/>
          <p:nvPr/>
        </p:nvSpPr>
        <p:spPr>
          <a:xfrm>
            <a:off x="0" y="0"/>
            <a:ext cx="12192000" cy="6858001"/>
          </a:xfrm>
          <a:prstGeom prst="rect">
            <a:avLst/>
          </a:prstGeom>
          <a:solidFill>
            <a:srgbClr val="7F34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8" name="Google Shape;178;p49"/>
          <p:cNvSpPr/>
          <p:nvPr/>
        </p:nvSpPr>
        <p:spPr>
          <a:xfrm>
            <a:off x="424669" y="528535"/>
            <a:ext cx="6498645"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Calibri"/>
                <a:ea typeface="Calibri"/>
                <a:cs typeface="Calibri"/>
                <a:sym typeface="Calibri"/>
              </a:rPr>
              <a:t>FONT TYPEFACE &amp; SIZE</a:t>
            </a:r>
            <a:endParaRPr sz="3600" b="0" i="0" u="none" strike="noStrike" cap="none">
              <a:solidFill>
                <a:schemeClr val="lt1"/>
              </a:solidFill>
              <a:latin typeface="Calibri"/>
              <a:ea typeface="Calibri"/>
              <a:cs typeface="Calibri"/>
              <a:sym typeface="Calibri"/>
            </a:endParaRPr>
          </a:p>
        </p:txBody>
      </p:sp>
      <p:sp>
        <p:nvSpPr>
          <p:cNvPr id="179" name="Google Shape;179;p49"/>
          <p:cNvSpPr/>
          <p:nvPr/>
        </p:nvSpPr>
        <p:spPr>
          <a:xfrm>
            <a:off x="7347983" y="564843"/>
            <a:ext cx="4589207" cy="47089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chemeClr val="lt1"/>
                </a:solidFill>
                <a:latin typeface="Calibri"/>
                <a:ea typeface="Calibri"/>
                <a:cs typeface="Calibri"/>
                <a:sym typeface="Calibri"/>
              </a:rPr>
              <a:t>PLEASE ENSURE TO KEEP FONTS AS PER THE LAYOUT</a:t>
            </a: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48 point  -  Divider Slides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36 point  -  Title Heading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30 point  -  Sub-Titles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	       - Quotes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24 point  -  Main Text Body </a:t>
            </a: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p:txBody>
      </p:sp>
      <p:sp>
        <p:nvSpPr>
          <p:cNvPr id="180" name="Google Shape;180;p49"/>
          <p:cNvSpPr/>
          <p:nvPr/>
        </p:nvSpPr>
        <p:spPr>
          <a:xfrm>
            <a:off x="424669" y="2014904"/>
            <a:ext cx="5845501" cy="24929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Calibri"/>
              <a:buNone/>
            </a:pPr>
            <a:r>
              <a:rPr lang="en-US" sz="2400" b="0" i="0" u="none" strike="noStrike" cap="none">
                <a:solidFill>
                  <a:schemeClr val="lt1"/>
                </a:solidFill>
                <a:latin typeface="Calibri"/>
                <a:ea typeface="Calibri"/>
                <a:cs typeface="Calibri"/>
                <a:sym typeface="Calibri"/>
              </a:rPr>
              <a:t>Please ensure to keep the font sizes set as per the slide layouts. The font used throughout the </a:t>
            </a:r>
            <a:r>
              <a:rPr lang="en-US" sz="2400" b="1" i="0" u="none" strike="noStrike" cap="none">
                <a:solidFill>
                  <a:schemeClr val="lt1"/>
                </a:solidFill>
                <a:latin typeface="Calibri"/>
                <a:ea typeface="Calibri"/>
                <a:cs typeface="Calibri"/>
                <a:sym typeface="Calibri"/>
              </a:rPr>
              <a:t>Housing Care </a:t>
            </a:r>
            <a:r>
              <a:rPr lang="en-US" sz="2400" b="0" i="0" u="none" strike="noStrike" cap="none">
                <a:solidFill>
                  <a:schemeClr val="lt1"/>
                </a:solidFill>
                <a:latin typeface="Calibri"/>
                <a:ea typeface="Calibri"/>
                <a:cs typeface="Calibri"/>
                <a:sym typeface="Calibri"/>
              </a:rPr>
              <a:t>PowerPoint is….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r>
              <a:rPr lang="en-US" sz="3600" b="1" i="1" u="none" strike="noStrike" cap="none">
                <a:solidFill>
                  <a:schemeClr val="lt1"/>
                </a:solidFill>
                <a:latin typeface="Calibri"/>
                <a:ea typeface="Calibri"/>
                <a:cs typeface="Calibri"/>
                <a:sym typeface="Calibri"/>
              </a:rPr>
              <a:t>Calibri</a:t>
            </a:r>
            <a:endParaRPr sz="3600" b="0" i="0" u="none" strike="noStrike" cap="none">
              <a:solidFill>
                <a:schemeClr val="lt1"/>
              </a:solidFill>
              <a:latin typeface="Calibri"/>
              <a:ea typeface="Calibri"/>
              <a:cs typeface="Calibri"/>
              <a:sym typeface="Calibri"/>
            </a:endParaRPr>
          </a:p>
        </p:txBody>
      </p:sp>
      <p:cxnSp>
        <p:nvCxnSpPr>
          <p:cNvPr id="181" name="Google Shape;181;p49"/>
          <p:cNvCxnSpPr/>
          <p:nvPr/>
        </p:nvCxnSpPr>
        <p:spPr>
          <a:xfrm>
            <a:off x="7098716" y="-1"/>
            <a:ext cx="0" cy="5540408"/>
          </a:xfrm>
          <a:prstGeom prst="straightConnector1">
            <a:avLst/>
          </a:prstGeom>
          <a:noFill/>
          <a:ln w="9525" cap="flat" cmpd="sng">
            <a:solidFill>
              <a:schemeClr val="lt1"/>
            </a:solidFill>
            <a:prstDash val="solid"/>
            <a:miter lim="800000"/>
            <a:headEnd type="none" w="sm" len="sm"/>
            <a:tailEnd type="none" w="sm" len="sm"/>
          </a:ln>
        </p:spPr>
      </p:cxnSp>
      <p:cxnSp>
        <p:nvCxnSpPr>
          <p:cNvPr id="182" name="Google Shape;182;p49"/>
          <p:cNvCxnSpPr/>
          <p:nvPr/>
        </p:nvCxnSpPr>
        <p:spPr>
          <a:xfrm rot="10800000">
            <a:off x="1" y="1620217"/>
            <a:ext cx="7098715" cy="0"/>
          </a:xfrm>
          <a:prstGeom prst="straightConnector1">
            <a:avLst/>
          </a:prstGeom>
          <a:noFill/>
          <a:ln w="9525" cap="flat" cmpd="sng">
            <a:solidFill>
              <a:schemeClr val="lt1"/>
            </a:solidFill>
            <a:prstDash val="solid"/>
            <a:miter lim="800000"/>
            <a:headEnd type="none" w="sm" len="sm"/>
            <a:tailEnd type="none" w="sm" len="sm"/>
          </a:ln>
        </p:spPr>
      </p:cxnSp>
      <p:sp>
        <p:nvSpPr>
          <p:cNvPr id="183" name="Google Shape;183;p49"/>
          <p:cNvSpPr/>
          <p:nvPr/>
        </p:nvSpPr>
        <p:spPr>
          <a:xfrm>
            <a:off x="0" y="5968370"/>
            <a:ext cx="1219200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 </a:t>
            </a:r>
            <a:r>
              <a:rPr lang="en-US" sz="2400" b="1" i="0" u="none" strike="noStrike" cap="none">
                <a:solidFill>
                  <a:schemeClr val="lt1"/>
                </a:solidFill>
                <a:latin typeface="Calibri"/>
                <a:ea typeface="Calibri"/>
                <a:cs typeface="Calibri"/>
                <a:sym typeface="Calibri"/>
              </a:rPr>
              <a:t>PLEASE DELETE THIS INSTRUCTION SLIDE BEFORE PRESENTING FINAL PRESENTATION </a:t>
            </a:r>
            <a:r>
              <a:rPr lang="en-US" sz="2400" b="0" i="0" u="none" strike="noStrike" cap="none">
                <a:solidFill>
                  <a:schemeClr val="lt1"/>
                </a:solidFill>
                <a:latin typeface="Calibri"/>
                <a:ea typeface="Calibri"/>
                <a:cs typeface="Calibri"/>
                <a:sym typeface="Calibri"/>
              </a:rPr>
              <a:t>*** </a:t>
            </a:r>
            <a:endParaRPr sz="2400" b="0" i="0" u="none" strike="noStrike" cap="none">
              <a:solidFill>
                <a:schemeClr val="lt1"/>
              </a:solidFill>
              <a:latin typeface="Calibri"/>
              <a:ea typeface="Calibri"/>
              <a:cs typeface="Calibri"/>
              <a:sym typeface="Calibri"/>
            </a:endParaRPr>
          </a:p>
        </p:txBody>
      </p:sp>
      <p:cxnSp>
        <p:nvCxnSpPr>
          <p:cNvPr id="184" name="Google Shape;184;p49"/>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hoto Slide">
  <p:cSld name="Photo Slide">
    <p:spTree>
      <p:nvGrpSpPr>
        <p:cNvPr id="1" name="Shape 27"/>
        <p:cNvGrpSpPr/>
        <p:nvPr/>
      </p:nvGrpSpPr>
      <p:grpSpPr>
        <a:xfrm>
          <a:off x="0" y="0"/>
          <a:ext cx="0" cy="0"/>
          <a:chOff x="0" y="0"/>
          <a:chExt cx="0" cy="0"/>
        </a:xfrm>
      </p:grpSpPr>
      <p:sp>
        <p:nvSpPr>
          <p:cNvPr id="28" name="Google Shape;28;p42"/>
          <p:cNvSpPr/>
          <p:nvPr/>
        </p:nvSpPr>
        <p:spPr>
          <a:xfrm>
            <a:off x="0" y="0"/>
            <a:ext cx="6417733" cy="6858000"/>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 name="Google Shape;29;p42"/>
          <p:cNvSpPr txBox="1">
            <a:spLocks noGrp="1"/>
          </p:cNvSpPr>
          <p:nvPr>
            <p:ph type="body" idx="1"/>
          </p:nvPr>
        </p:nvSpPr>
        <p:spPr>
          <a:xfrm>
            <a:off x="898358" y="2107770"/>
            <a:ext cx="4639192" cy="437769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 name="Google Shape;30;p42"/>
          <p:cNvSpPr txBox="1">
            <a:spLocks noGrp="1"/>
          </p:cNvSpPr>
          <p:nvPr>
            <p:ph type="body" idx="2"/>
          </p:nvPr>
        </p:nvSpPr>
        <p:spPr>
          <a:xfrm>
            <a:off x="898358" y="890242"/>
            <a:ext cx="4757375"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 name="Google Shape;31;p42"/>
          <p:cNvSpPr>
            <a:spLocks noGrp="1"/>
          </p:cNvSpPr>
          <p:nvPr>
            <p:ph type="pic" idx="3"/>
          </p:nvPr>
        </p:nvSpPr>
        <p:spPr>
          <a:xfrm>
            <a:off x="5888002" y="439730"/>
            <a:ext cx="5660531" cy="6045736"/>
          </a:xfrm>
          <a:prstGeom prst="rect">
            <a:avLst/>
          </a:prstGeom>
          <a:solidFill>
            <a:srgbClr val="F2F2F2"/>
          </a:solidFill>
          <a:ln>
            <a:noFill/>
          </a:ln>
        </p:spPr>
      </p:sp>
      <p:grpSp>
        <p:nvGrpSpPr>
          <p:cNvPr id="32" name="Google Shape;32;p42"/>
          <p:cNvGrpSpPr/>
          <p:nvPr/>
        </p:nvGrpSpPr>
        <p:grpSpPr>
          <a:xfrm>
            <a:off x="-2012374" y="3808246"/>
            <a:ext cx="3525984" cy="2857223"/>
            <a:chOff x="1659400" y="1572038"/>
            <a:chExt cx="970931" cy="786778"/>
          </a:xfrm>
        </p:grpSpPr>
        <p:sp>
          <p:nvSpPr>
            <p:cNvPr id="33" name="Google Shape;33;p42"/>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549"/>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 name="Google Shape;34;p42"/>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549"/>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verview/Content Slide">
  <p:cSld name="Overview/Content Slide">
    <p:spTree>
      <p:nvGrpSpPr>
        <p:cNvPr id="1" name="Shape 35"/>
        <p:cNvGrpSpPr/>
        <p:nvPr/>
      </p:nvGrpSpPr>
      <p:grpSpPr>
        <a:xfrm>
          <a:off x="0" y="0"/>
          <a:ext cx="0" cy="0"/>
          <a:chOff x="0" y="0"/>
          <a:chExt cx="0" cy="0"/>
        </a:xfrm>
      </p:grpSpPr>
      <p:sp>
        <p:nvSpPr>
          <p:cNvPr id="36" name="Google Shape;36;p50"/>
          <p:cNvSpPr txBox="1">
            <a:spLocks noGrp="1"/>
          </p:cNvSpPr>
          <p:nvPr>
            <p:ph type="body" idx="1"/>
          </p:nvPr>
        </p:nvSpPr>
        <p:spPr>
          <a:xfrm>
            <a:off x="565673" y="254449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24BAA2"/>
              </a:buClr>
              <a:buSzPts val="3200"/>
              <a:buFont typeface="Arial"/>
              <a:buNone/>
              <a:defRPr sz="3200" b="1" i="0" u="none" strike="noStrike" cap="none">
                <a:solidFill>
                  <a:srgbClr val="24BAA2"/>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Google Shape;37;p50"/>
          <p:cNvSpPr txBox="1">
            <a:spLocks noGrp="1"/>
          </p:cNvSpPr>
          <p:nvPr>
            <p:ph type="body" idx="2"/>
          </p:nvPr>
        </p:nvSpPr>
        <p:spPr>
          <a:xfrm>
            <a:off x="1400970" y="2544495"/>
            <a:ext cx="687466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 name="Google Shape;38;p50"/>
          <p:cNvSpPr txBox="1">
            <a:spLocks noGrp="1"/>
          </p:cNvSpPr>
          <p:nvPr>
            <p:ph type="body" idx="3"/>
          </p:nvPr>
        </p:nvSpPr>
        <p:spPr>
          <a:xfrm>
            <a:off x="565673" y="325628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24BAA2"/>
              </a:buClr>
              <a:buSzPts val="3200"/>
              <a:buFont typeface="Arial"/>
              <a:buNone/>
              <a:defRPr sz="3200" b="1" i="0" u="none" strike="noStrike" cap="none">
                <a:solidFill>
                  <a:srgbClr val="24BAA2"/>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 name="Google Shape;39;p50"/>
          <p:cNvSpPr txBox="1">
            <a:spLocks noGrp="1"/>
          </p:cNvSpPr>
          <p:nvPr>
            <p:ph type="body" idx="4"/>
          </p:nvPr>
        </p:nvSpPr>
        <p:spPr>
          <a:xfrm>
            <a:off x="1400970" y="3256285"/>
            <a:ext cx="687466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Google Shape;40;p50"/>
          <p:cNvSpPr txBox="1">
            <a:spLocks noGrp="1"/>
          </p:cNvSpPr>
          <p:nvPr>
            <p:ph type="body" idx="5"/>
          </p:nvPr>
        </p:nvSpPr>
        <p:spPr>
          <a:xfrm>
            <a:off x="565673" y="3968072"/>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24BAA2"/>
              </a:buClr>
              <a:buSzPts val="3200"/>
              <a:buFont typeface="Arial"/>
              <a:buNone/>
              <a:defRPr sz="3200" b="1" i="0" u="none" strike="noStrike" cap="none">
                <a:solidFill>
                  <a:srgbClr val="24BAA2"/>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 name="Google Shape;41;p50"/>
          <p:cNvSpPr txBox="1">
            <a:spLocks noGrp="1"/>
          </p:cNvSpPr>
          <p:nvPr>
            <p:ph type="body" idx="6"/>
          </p:nvPr>
        </p:nvSpPr>
        <p:spPr>
          <a:xfrm>
            <a:off x="1400970" y="3968072"/>
            <a:ext cx="687466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 name="Google Shape;42;p50"/>
          <p:cNvSpPr txBox="1">
            <a:spLocks noGrp="1"/>
          </p:cNvSpPr>
          <p:nvPr>
            <p:ph type="body" idx="7"/>
          </p:nvPr>
        </p:nvSpPr>
        <p:spPr>
          <a:xfrm>
            <a:off x="565673" y="4679864"/>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24BAA2"/>
              </a:buClr>
              <a:buSzPts val="3200"/>
              <a:buFont typeface="Arial"/>
              <a:buNone/>
              <a:defRPr sz="3200" b="1" i="0" u="none" strike="noStrike" cap="none">
                <a:solidFill>
                  <a:srgbClr val="24BAA2"/>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Google Shape;43;p50"/>
          <p:cNvSpPr txBox="1">
            <a:spLocks noGrp="1"/>
          </p:cNvSpPr>
          <p:nvPr>
            <p:ph type="body" idx="8"/>
          </p:nvPr>
        </p:nvSpPr>
        <p:spPr>
          <a:xfrm>
            <a:off x="1400970" y="4679864"/>
            <a:ext cx="687466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Google Shape;44;p50"/>
          <p:cNvSpPr txBox="1">
            <a:spLocks noGrp="1"/>
          </p:cNvSpPr>
          <p:nvPr>
            <p:ph type="body" idx="9"/>
          </p:nvPr>
        </p:nvSpPr>
        <p:spPr>
          <a:xfrm>
            <a:off x="565673" y="5374717"/>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24BAA2"/>
              </a:buClr>
              <a:buSzPts val="3200"/>
              <a:buFont typeface="Arial"/>
              <a:buNone/>
              <a:defRPr sz="3200" b="1" i="0" u="none" strike="noStrike" cap="none">
                <a:solidFill>
                  <a:srgbClr val="24BAA2"/>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 name="Google Shape;45;p50"/>
          <p:cNvSpPr txBox="1">
            <a:spLocks noGrp="1"/>
          </p:cNvSpPr>
          <p:nvPr>
            <p:ph type="body" idx="13"/>
          </p:nvPr>
        </p:nvSpPr>
        <p:spPr>
          <a:xfrm>
            <a:off x="1400970" y="5374717"/>
            <a:ext cx="687466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Google Shape;46;p50"/>
          <p:cNvSpPr/>
          <p:nvPr/>
        </p:nvSpPr>
        <p:spPr>
          <a:xfrm>
            <a:off x="8947682" y="2543260"/>
            <a:ext cx="2531288" cy="122341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92E4B"/>
              </a:buClr>
              <a:buSzPts val="1050"/>
              <a:buFont typeface="Calibri"/>
              <a:buNone/>
            </a:pPr>
            <a:r>
              <a:rPr lang="en-US" sz="1050" b="0" i="0" u="none" strike="noStrike" cap="none">
                <a:solidFill>
                  <a:srgbClr val="092E4B"/>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sz="1400" b="0" i="0" u="none" strike="noStrike" cap="none">
              <a:solidFill>
                <a:srgbClr val="000000"/>
              </a:solidFill>
              <a:latin typeface="Arial"/>
              <a:ea typeface="Arial"/>
              <a:cs typeface="Arial"/>
              <a:sym typeface="Arial"/>
            </a:endParaRPr>
          </a:p>
        </p:txBody>
      </p:sp>
      <p:sp>
        <p:nvSpPr>
          <p:cNvPr id="47" name="Google Shape;47;p50"/>
          <p:cNvSpPr/>
          <p:nvPr/>
        </p:nvSpPr>
        <p:spPr>
          <a:xfrm rot="10800000">
            <a:off x="12799" y="5622"/>
            <a:ext cx="12189954" cy="1762217"/>
          </a:xfrm>
          <a:prstGeom prst="rect">
            <a:avLst/>
          </a:prstGeom>
          <a:solidFill>
            <a:srgbClr val="7F34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 name="Google Shape;48;p50"/>
          <p:cNvSpPr txBox="1">
            <a:spLocks noGrp="1"/>
          </p:cNvSpPr>
          <p:nvPr>
            <p:ph type="body" idx="14"/>
          </p:nvPr>
        </p:nvSpPr>
        <p:spPr>
          <a:xfrm>
            <a:off x="565673" y="659662"/>
            <a:ext cx="5041923" cy="7207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49" name="Google Shape;49;p50"/>
          <p:cNvGrpSpPr/>
          <p:nvPr/>
        </p:nvGrpSpPr>
        <p:grpSpPr>
          <a:xfrm>
            <a:off x="8744224" y="-356297"/>
            <a:ext cx="3525984" cy="2857223"/>
            <a:chOff x="1659400" y="1572038"/>
            <a:chExt cx="970931" cy="786778"/>
          </a:xfrm>
        </p:grpSpPr>
        <p:sp>
          <p:nvSpPr>
            <p:cNvPr id="50" name="Google Shape;50;p50"/>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549"/>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 name="Google Shape;51;p50"/>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549"/>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Divider ">
  <p:cSld name="Divider ">
    <p:spTree>
      <p:nvGrpSpPr>
        <p:cNvPr id="1" name="Shape 52"/>
        <p:cNvGrpSpPr/>
        <p:nvPr/>
      </p:nvGrpSpPr>
      <p:grpSpPr>
        <a:xfrm>
          <a:off x="0" y="0"/>
          <a:ext cx="0" cy="0"/>
          <a:chOff x="0" y="0"/>
          <a:chExt cx="0" cy="0"/>
        </a:xfrm>
      </p:grpSpPr>
      <p:sp>
        <p:nvSpPr>
          <p:cNvPr id="53" name="Google Shape;53;p44"/>
          <p:cNvSpPr/>
          <p:nvPr/>
        </p:nvSpPr>
        <p:spPr>
          <a:xfrm>
            <a:off x="3776133" y="644599"/>
            <a:ext cx="8415867" cy="5509455"/>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 name="Google Shape;54;p44"/>
          <p:cNvSpPr/>
          <p:nvPr/>
        </p:nvSpPr>
        <p:spPr>
          <a:xfrm>
            <a:off x="23805" y="9076427"/>
            <a:ext cx="7535870" cy="16153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 name="Google Shape;55;p44"/>
          <p:cNvSpPr txBox="1">
            <a:spLocks noGrp="1"/>
          </p:cNvSpPr>
          <p:nvPr>
            <p:ph type="body" idx="1"/>
          </p:nvPr>
        </p:nvSpPr>
        <p:spPr>
          <a:xfrm>
            <a:off x="5999945" y="3509336"/>
            <a:ext cx="6010480" cy="225304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4800"/>
              <a:buFont typeface="Arial"/>
              <a:buNone/>
              <a:defRPr sz="4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Google Shape;56;p44"/>
          <p:cNvSpPr txBox="1">
            <a:spLocks noGrp="1"/>
          </p:cNvSpPr>
          <p:nvPr>
            <p:ph type="body" idx="2"/>
          </p:nvPr>
        </p:nvSpPr>
        <p:spPr>
          <a:xfrm>
            <a:off x="891654" y="2003728"/>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13000"/>
              <a:buFont typeface="Arial"/>
              <a:buNone/>
              <a:defRPr sz="13000" b="0"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 name="Google Shape;57;p44"/>
          <p:cNvSpPr/>
          <p:nvPr/>
        </p:nvSpPr>
        <p:spPr>
          <a:xfrm>
            <a:off x="0" y="3875787"/>
            <a:ext cx="5040000" cy="72000"/>
          </a:xfrm>
          <a:custGeom>
            <a:avLst/>
            <a:gdLst/>
            <a:ahLst/>
            <a:cxnLst/>
            <a:rect l="l" t="t" r="r" b="b"/>
            <a:pathLst>
              <a:path w="2963330" h="71215" extrusionOk="0">
                <a:moveTo>
                  <a:pt x="0" y="0"/>
                </a:moveTo>
                <a:lnTo>
                  <a:pt x="2963330" y="0"/>
                </a:lnTo>
                <a:cubicBezTo>
                  <a:pt x="2963330" y="23739"/>
                  <a:pt x="2963330" y="47477"/>
                  <a:pt x="2963330" y="71215"/>
                </a:cubicBezTo>
                <a:lnTo>
                  <a:pt x="0" y="71215"/>
                </a:lnTo>
                <a:lnTo>
                  <a:pt x="0" y="0"/>
                </a:lnTo>
                <a:close/>
              </a:path>
            </a:pathLst>
          </a:custGeom>
          <a:solidFill>
            <a:srgbClr val="24BAA2"/>
          </a:solidFill>
          <a:ln w="9525" cap="flat" cmpd="sng">
            <a:solidFill>
              <a:srgbClr val="24BAA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 name="Google Shape;58;p44"/>
          <p:cNvSpPr/>
          <p:nvPr/>
        </p:nvSpPr>
        <p:spPr>
          <a:xfrm>
            <a:off x="5040000" y="3812439"/>
            <a:ext cx="394105" cy="198697"/>
          </a:xfrm>
          <a:custGeom>
            <a:avLst/>
            <a:gdLst/>
            <a:ahLst/>
            <a:cxnLst/>
            <a:rect l="l" t="t" r="r" b="b"/>
            <a:pathLst>
              <a:path w="200753" h="101214" extrusionOk="0">
                <a:moveTo>
                  <a:pt x="185530" y="15135"/>
                </a:moveTo>
                <a:lnTo>
                  <a:pt x="185530" y="15135"/>
                </a:lnTo>
                <a:lnTo>
                  <a:pt x="185530" y="15135"/>
                </a:lnTo>
                <a:cubicBezTo>
                  <a:pt x="176016" y="5676"/>
                  <a:pt x="163647" y="0"/>
                  <a:pt x="149376" y="0"/>
                </a:cubicBezTo>
                <a:cubicBezTo>
                  <a:pt x="135104" y="0"/>
                  <a:pt x="122735" y="5676"/>
                  <a:pt x="113221" y="15135"/>
                </a:cubicBezTo>
                <a:lnTo>
                  <a:pt x="113221" y="15135"/>
                </a:lnTo>
                <a:lnTo>
                  <a:pt x="113221" y="15135"/>
                </a:lnTo>
                <a:cubicBezTo>
                  <a:pt x="108464" y="19865"/>
                  <a:pt x="104658" y="25540"/>
                  <a:pt x="101804" y="32162"/>
                </a:cubicBezTo>
                <a:lnTo>
                  <a:pt x="951" y="32162"/>
                </a:lnTo>
                <a:cubicBezTo>
                  <a:pt x="0" y="45405"/>
                  <a:pt x="0" y="58648"/>
                  <a:pt x="0" y="70945"/>
                </a:cubicBezTo>
                <a:lnTo>
                  <a:pt x="102755" y="70945"/>
                </a:lnTo>
                <a:cubicBezTo>
                  <a:pt x="105610" y="76620"/>
                  <a:pt x="108464" y="82296"/>
                  <a:pt x="113221" y="86080"/>
                </a:cubicBezTo>
                <a:lnTo>
                  <a:pt x="113221" y="86080"/>
                </a:lnTo>
                <a:lnTo>
                  <a:pt x="113221" y="86080"/>
                </a:lnTo>
                <a:cubicBezTo>
                  <a:pt x="122735" y="95539"/>
                  <a:pt x="135104" y="101215"/>
                  <a:pt x="149376" y="101215"/>
                </a:cubicBezTo>
                <a:cubicBezTo>
                  <a:pt x="163647" y="101215"/>
                  <a:pt x="176016" y="95539"/>
                  <a:pt x="185530" y="86080"/>
                </a:cubicBezTo>
                <a:lnTo>
                  <a:pt x="185530" y="86080"/>
                </a:lnTo>
                <a:lnTo>
                  <a:pt x="185530" y="86080"/>
                </a:lnTo>
                <a:cubicBezTo>
                  <a:pt x="195045" y="76620"/>
                  <a:pt x="200753" y="64323"/>
                  <a:pt x="200753" y="50134"/>
                </a:cubicBezTo>
                <a:cubicBezTo>
                  <a:pt x="199802" y="36891"/>
                  <a:pt x="194093" y="24594"/>
                  <a:pt x="185530" y="15135"/>
                </a:cubicBezTo>
                <a:close/>
                <a:moveTo>
                  <a:pt x="163647" y="66215"/>
                </a:moveTo>
                <a:lnTo>
                  <a:pt x="163647" y="66215"/>
                </a:lnTo>
                <a:cubicBezTo>
                  <a:pt x="159842" y="69999"/>
                  <a:pt x="154133" y="71891"/>
                  <a:pt x="148424" y="71891"/>
                </a:cubicBezTo>
                <a:cubicBezTo>
                  <a:pt x="142716" y="71891"/>
                  <a:pt x="137007" y="69999"/>
                  <a:pt x="133201" y="66215"/>
                </a:cubicBezTo>
                <a:lnTo>
                  <a:pt x="133201" y="66215"/>
                </a:lnTo>
                <a:cubicBezTo>
                  <a:pt x="129396" y="62431"/>
                  <a:pt x="127493" y="57702"/>
                  <a:pt x="127493" y="51080"/>
                </a:cubicBezTo>
                <a:cubicBezTo>
                  <a:pt x="127493" y="45405"/>
                  <a:pt x="129396" y="39729"/>
                  <a:pt x="133201" y="35945"/>
                </a:cubicBezTo>
                <a:lnTo>
                  <a:pt x="133201" y="35945"/>
                </a:lnTo>
                <a:cubicBezTo>
                  <a:pt x="137007" y="32162"/>
                  <a:pt x="141764" y="30270"/>
                  <a:pt x="148424" y="30270"/>
                </a:cubicBezTo>
                <a:cubicBezTo>
                  <a:pt x="154133" y="30270"/>
                  <a:pt x="159842" y="32162"/>
                  <a:pt x="163647" y="35945"/>
                </a:cubicBezTo>
                <a:lnTo>
                  <a:pt x="163647" y="35945"/>
                </a:lnTo>
                <a:cubicBezTo>
                  <a:pt x="167453" y="39729"/>
                  <a:pt x="169356" y="44459"/>
                  <a:pt x="169356" y="51080"/>
                </a:cubicBezTo>
                <a:cubicBezTo>
                  <a:pt x="170307" y="56756"/>
                  <a:pt x="167453" y="62431"/>
                  <a:pt x="163647" y="66215"/>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59" name="Google Shape;59;p44"/>
          <p:cNvGrpSpPr/>
          <p:nvPr/>
        </p:nvGrpSpPr>
        <p:grpSpPr>
          <a:xfrm>
            <a:off x="9005185" y="0"/>
            <a:ext cx="3525984" cy="2857223"/>
            <a:chOff x="1659400" y="1572038"/>
            <a:chExt cx="970931" cy="786778"/>
          </a:xfrm>
        </p:grpSpPr>
        <p:sp>
          <p:nvSpPr>
            <p:cNvPr id="60" name="Google Shape;60;p44"/>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549"/>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 name="Google Shape;61;p44"/>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549"/>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1_Divider ">
  <p:cSld name="1_Divider ">
    <p:spTree>
      <p:nvGrpSpPr>
        <p:cNvPr id="1" name="Shape 62"/>
        <p:cNvGrpSpPr/>
        <p:nvPr/>
      </p:nvGrpSpPr>
      <p:grpSpPr>
        <a:xfrm>
          <a:off x="0" y="0"/>
          <a:ext cx="0" cy="0"/>
          <a:chOff x="0" y="0"/>
          <a:chExt cx="0" cy="0"/>
        </a:xfrm>
      </p:grpSpPr>
      <p:sp>
        <p:nvSpPr>
          <p:cNvPr id="63" name="Google Shape;63;p138"/>
          <p:cNvSpPr/>
          <p:nvPr/>
        </p:nvSpPr>
        <p:spPr>
          <a:xfrm>
            <a:off x="3776133" y="644599"/>
            <a:ext cx="8415867" cy="5509455"/>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 name="Google Shape;64;p138"/>
          <p:cNvSpPr/>
          <p:nvPr/>
        </p:nvSpPr>
        <p:spPr>
          <a:xfrm>
            <a:off x="23805" y="9076427"/>
            <a:ext cx="7535870" cy="16153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65" name="Google Shape;65;p138"/>
          <p:cNvSpPr txBox="1">
            <a:spLocks noGrp="1"/>
          </p:cNvSpPr>
          <p:nvPr>
            <p:ph type="body" idx="1"/>
          </p:nvPr>
        </p:nvSpPr>
        <p:spPr>
          <a:xfrm>
            <a:off x="5999945" y="3509336"/>
            <a:ext cx="6010480" cy="225304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000000"/>
              </a:buClr>
              <a:buSzPts val="4800"/>
              <a:buFont typeface="Arial"/>
              <a:buNone/>
              <a:defRPr sz="4800" b="0" i="0" u="none" strike="noStrike" cap="none">
                <a:solidFill>
                  <a:schemeClr val="lt1"/>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6" name="Google Shape;66;p138"/>
          <p:cNvSpPr txBox="1">
            <a:spLocks noGrp="1"/>
          </p:cNvSpPr>
          <p:nvPr>
            <p:ph type="body" idx="2"/>
          </p:nvPr>
        </p:nvSpPr>
        <p:spPr>
          <a:xfrm>
            <a:off x="891654" y="2003728"/>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3000"/>
              <a:buFont typeface="Arial"/>
              <a:buNone/>
              <a:defRPr sz="13000" b="0" i="0" u="none" strike="noStrike" cap="none">
                <a:solidFill>
                  <a:srgbClr val="24BAA2"/>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7" name="Google Shape;67;p138"/>
          <p:cNvSpPr/>
          <p:nvPr/>
        </p:nvSpPr>
        <p:spPr>
          <a:xfrm>
            <a:off x="0" y="3875787"/>
            <a:ext cx="5040000" cy="72000"/>
          </a:xfrm>
          <a:custGeom>
            <a:avLst/>
            <a:gdLst/>
            <a:ahLst/>
            <a:cxnLst/>
            <a:rect l="l" t="t" r="r" b="b"/>
            <a:pathLst>
              <a:path w="2963330" h="71215" extrusionOk="0">
                <a:moveTo>
                  <a:pt x="0" y="0"/>
                </a:moveTo>
                <a:lnTo>
                  <a:pt x="2963330" y="0"/>
                </a:lnTo>
                <a:cubicBezTo>
                  <a:pt x="2963330" y="23739"/>
                  <a:pt x="2963330" y="47477"/>
                  <a:pt x="2963330" y="71215"/>
                </a:cubicBezTo>
                <a:lnTo>
                  <a:pt x="0" y="71215"/>
                </a:lnTo>
                <a:lnTo>
                  <a:pt x="0" y="0"/>
                </a:lnTo>
                <a:close/>
              </a:path>
            </a:pathLst>
          </a:custGeom>
          <a:solidFill>
            <a:srgbClr val="24BAA2"/>
          </a:solidFill>
          <a:ln w="9525" cap="flat" cmpd="sng">
            <a:solidFill>
              <a:srgbClr val="24BAA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 name="Google Shape;68;p138"/>
          <p:cNvSpPr/>
          <p:nvPr/>
        </p:nvSpPr>
        <p:spPr>
          <a:xfrm>
            <a:off x="5040000" y="3812439"/>
            <a:ext cx="394105" cy="198697"/>
          </a:xfrm>
          <a:custGeom>
            <a:avLst/>
            <a:gdLst/>
            <a:ahLst/>
            <a:cxnLst/>
            <a:rect l="l" t="t" r="r" b="b"/>
            <a:pathLst>
              <a:path w="200753" h="101214" extrusionOk="0">
                <a:moveTo>
                  <a:pt x="185530" y="15135"/>
                </a:moveTo>
                <a:lnTo>
                  <a:pt x="185530" y="15135"/>
                </a:lnTo>
                <a:lnTo>
                  <a:pt x="185530" y="15135"/>
                </a:lnTo>
                <a:cubicBezTo>
                  <a:pt x="176016" y="5676"/>
                  <a:pt x="163647" y="0"/>
                  <a:pt x="149376" y="0"/>
                </a:cubicBezTo>
                <a:cubicBezTo>
                  <a:pt x="135104" y="0"/>
                  <a:pt x="122735" y="5676"/>
                  <a:pt x="113221" y="15135"/>
                </a:cubicBezTo>
                <a:lnTo>
                  <a:pt x="113221" y="15135"/>
                </a:lnTo>
                <a:lnTo>
                  <a:pt x="113221" y="15135"/>
                </a:lnTo>
                <a:cubicBezTo>
                  <a:pt x="108464" y="19865"/>
                  <a:pt x="104658" y="25540"/>
                  <a:pt x="101804" y="32162"/>
                </a:cubicBezTo>
                <a:lnTo>
                  <a:pt x="951" y="32162"/>
                </a:lnTo>
                <a:cubicBezTo>
                  <a:pt x="0" y="45405"/>
                  <a:pt x="0" y="58648"/>
                  <a:pt x="0" y="70945"/>
                </a:cubicBezTo>
                <a:lnTo>
                  <a:pt x="102755" y="70945"/>
                </a:lnTo>
                <a:cubicBezTo>
                  <a:pt x="105610" y="76620"/>
                  <a:pt x="108464" y="82296"/>
                  <a:pt x="113221" y="86080"/>
                </a:cubicBezTo>
                <a:lnTo>
                  <a:pt x="113221" y="86080"/>
                </a:lnTo>
                <a:lnTo>
                  <a:pt x="113221" y="86080"/>
                </a:lnTo>
                <a:cubicBezTo>
                  <a:pt x="122735" y="95539"/>
                  <a:pt x="135104" y="101215"/>
                  <a:pt x="149376" y="101215"/>
                </a:cubicBezTo>
                <a:cubicBezTo>
                  <a:pt x="163647" y="101215"/>
                  <a:pt x="176016" y="95539"/>
                  <a:pt x="185530" y="86080"/>
                </a:cubicBezTo>
                <a:lnTo>
                  <a:pt x="185530" y="86080"/>
                </a:lnTo>
                <a:lnTo>
                  <a:pt x="185530" y="86080"/>
                </a:lnTo>
                <a:cubicBezTo>
                  <a:pt x="195045" y="76620"/>
                  <a:pt x="200753" y="64323"/>
                  <a:pt x="200753" y="50134"/>
                </a:cubicBezTo>
                <a:cubicBezTo>
                  <a:pt x="199802" y="36891"/>
                  <a:pt x="194093" y="24594"/>
                  <a:pt x="185530" y="15135"/>
                </a:cubicBezTo>
                <a:close/>
                <a:moveTo>
                  <a:pt x="163647" y="66215"/>
                </a:moveTo>
                <a:lnTo>
                  <a:pt x="163647" y="66215"/>
                </a:lnTo>
                <a:cubicBezTo>
                  <a:pt x="159842" y="69999"/>
                  <a:pt x="154133" y="71891"/>
                  <a:pt x="148424" y="71891"/>
                </a:cubicBezTo>
                <a:cubicBezTo>
                  <a:pt x="142716" y="71891"/>
                  <a:pt x="137007" y="69999"/>
                  <a:pt x="133201" y="66215"/>
                </a:cubicBezTo>
                <a:lnTo>
                  <a:pt x="133201" y="66215"/>
                </a:lnTo>
                <a:cubicBezTo>
                  <a:pt x="129396" y="62431"/>
                  <a:pt x="127493" y="57702"/>
                  <a:pt x="127493" y="51080"/>
                </a:cubicBezTo>
                <a:cubicBezTo>
                  <a:pt x="127493" y="45405"/>
                  <a:pt x="129396" y="39729"/>
                  <a:pt x="133201" y="35945"/>
                </a:cubicBezTo>
                <a:lnTo>
                  <a:pt x="133201" y="35945"/>
                </a:lnTo>
                <a:cubicBezTo>
                  <a:pt x="137007" y="32162"/>
                  <a:pt x="141764" y="30270"/>
                  <a:pt x="148424" y="30270"/>
                </a:cubicBezTo>
                <a:cubicBezTo>
                  <a:pt x="154133" y="30270"/>
                  <a:pt x="159842" y="32162"/>
                  <a:pt x="163647" y="35945"/>
                </a:cubicBezTo>
                <a:lnTo>
                  <a:pt x="163647" y="35945"/>
                </a:lnTo>
                <a:cubicBezTo>
                  <a:pt x="167453" y="39729"/>
                  <a:pt x="169356" y="44459"/>
                  <a:pt x="169356" y="51080"/>
                </a:cubicBezTo>
                <a:cubicBezTo>
                  <a:pt x="170307" y="56756"/>
                  <a:pt x="167453" y="62431"/>
                  <a:pt x="163647" y="66215"/>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69" name="Google Shape;69;p138"/>
          <p:cNvGrpSpPr/>
          <p:nvPr/>
        </p:nvGrpSpPr>
        <p:grpSpPr>
          <a:xfrm>
            <a:off x="9005185" y="0"/>
            <a:ext cx="3525984" cy="2857223"/>
            <a:chOff x="1659400" y="1572038"/>
            <a:chExt cx="970931" cy="786778"/>
          </a:xfrm>
        </p:grpSpPr>
        <p:sp>
          <p:nvSpPr>
            <p:cNvPr id="70" name="Google Shape;70;p138"/>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941"/>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 name="Google Shape;71;p138"/>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941"/>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ext Slide 1">
  <p:cSld name="1_Text Slide 1">
    <p:spTree>
      <p:nvGrpSpPr>
        <p:cNvPr id="1" name="Shape 72"/>
        <p:cNvGrpSpPr/>
        <p:nvPr/>
      </p:nvGrpSpPr>
      <p:grpSpPr>
        <a:xfrm>
          <a:off x="0" y="0"/>
          <a:ext cx="0" cy="0"/>
          <a:chOff x="0" y="0"/>
          <a:chExt cx="0" cy="0"/>
        </a:xfrm>
      </p:grpSpPr>
      <p:sp>
        <p:nvSpPr>
          <p:cNvPr id="73" name="Google Shape;73;p139"/>
          <p:cNvSpPr/>
          <p:nvPr/>
        </p:nvSpPr>
        <p:spPr>
          <a:xfrm>
            <a:off x="0" y="0"/>
            <a:ext cx="12192000" cy="6858000"/>
          </a:xfrm>
          <a:prstGeom prst="rect">
            <a:avLst/>
          </a:prstGeom>
          <a:solidFill>
            <a:srgbClr val="7F34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4" name="Google Shape;74;p139"/>
          <p:cNvSpPr/>
          <p:nvPr/>
        </p:nvSpPr>
        <p:spPr>
          <a:xfrm>
            <a:off x="370688" y="323520"/>
            <a:ext cx="11450624" cy="621096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5" name="Google Shape;75;p139"/>
          <p:cNvSpPr txBox="1">
            <a:spLocks noGrp="1"/>
          </p:cNvSpPr>
          <p:nvPr>
            <p:ph type="body" idx="1"/>
          </p:nvPr>
        </p:nvSpPr>
        <p:spPr>
          <a:xfrm>
            <a:off x="798380" y="2045704"/>
            <a:ext cx="10595237"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2400"/>
              <a:buFont typeface="Arial"/>
              <a:buNone/>
              <a:defRPr sz="2400" b="0" i="0" u="none" strike="noStrike" cap="none">
                <a:solidFill>
                  <a:srgbClr val="092E4B"/>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76" name="Google Shape;76;p139"/>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3600"/>
              <a:buFont typeface="Arial"/>
              <a:buNone/>
              <a:defRPr sz="3600" b="1" i="0" u="none" strike="noStrike" cap="none">
                <a:solidFill>
                  <a:srgbClr val="24BAA2"/>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77" name="Google Shape;77;p139"/>
          <p:cNvSpPr/>
          <p:nvPr/>
        </p:nvSpPr>
        <p:spPr>
          <a:xfrm>
            <a:off x="12192000" y="-287867"/>
            <a:ext cx="1185333" cy="7145867"/>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hoto Slide">
  <p:cSld name="1_Photo Slide">
    <p:spTree>
      <p:nvGrpSpPr>
        <p:cNvPr id="1" name="Shape 78"/>
        <p:cNvGrpSpPr/>
        <p:nvPr/>
      </p:nvGrpSpPr>
      <p:grpSpPr>
        <a:xfrm>
          <a:off x="0" y="0"/>
          <a:ext cx="0" cy="0"/>
          <a:chOff x="0" y="0"/>
          <a:chExt cx="0" cy="0"/>
        </a:xfrm>
      </p:grpSpPr>
      <p:sp>
        <p:nvSpPr>
          <p:cNvPr id="79" name="Google Shape;79;p140"/>
          <p:cNvSpPr/>
          <p:nvPr/>
        </p:nvSpPr>
        <p:spPr>
          <a:xfrm>
            <a:off x="0" y="0"/>
            <a:ext cx="7413812" cy="6858000"/>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0" name="Google Shape;80;p140"/>
          <p:cNvSpPr txBox="1">
            <a:spLocks noGrp="1"/>
          </p:cNvSpPr>
          <p:nvPr>
            <p:ph type="body" idx="1"/>
          </p:nvPr>
        </p:nvSpPr>
        <p:spPr>
          <a:xfrm>
            <a:off x="898358" y="2107770"/>
            <a:ext cx="5914818" cy="437769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Google Shape;81;p140"/>
          <p:cNvSpPr txBox="1">
            <a:spLocks noGrp="1"/>
          </p:cNvSpPr>
          <p:nvPr>
            <p:ph type="body" idx="2"/>
          </p:nvPr>
        </p:nvSpPr>
        <p:spPr>
          <a:xfrm>
            <a:off x="898358" y="890242"/>
            <a:ext cx="4757375"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 name="Google Shape;82;p140"/>
          <p:cNvSpPr>
            <a:spLocks noGrp="1"/>
          </p:cNvSpPr>
          <p:nvPr>
            <p:ph type="pic" idx="3"/>
          </p:nvPr>
        </p:nvSpPr>
        <p:spPr>
          <a:xfrm>
            <a:off x="7153835" y="439730"/>
            <a:ext cx="4394698" cy="6045736"/>
          </a:xfrm>
          <a:prstGeom prst="rect">
            <a:avLst/>
          </a:prstGeom>
          <a:solidFill>
            <a:srgbClr val="F2F2F2"/>
          </a:solidFill>
          <a:ln>
            <a:noFill/>
          </a:ln>
        </p:spPr>
      </p:sp>
      <p:grpSp>
        <p:nvGrpSpPr>
          <p:cNvPr id="83" name="Google Shape;83;p140"/>
          <p:cNvGrpSpPr/>
          <p:nvPr/>
        </p:nvGrpSpPr>
        <p:grpSpPr>
          <a:xfrm>
            <a:off x="-2012374" y="3808246"/>
            <a:ext cx="3525984" cy="2857223"/>
            <a:chOff x="1659400" y="1572038"/>
            <a:chExt cx="970931" cy="786778"/>
          </a:xfrm>
        </p:grpSpPr>
        <p:sp>
          <p:nvSpPr>
            <p:cNvPr id="84" name="Google Shape;84;p140"/>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15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 name="Google Shape;85;p140"/>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15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xt Slide 2">
  <p:cSld name="Text Slide 2">
    <p:spTree>
      <p:nvGrpSpPr>
        <p:cNvPr id="1" name="Shape 86"/>
        <p:cNvGrpSpPr/>
        <p:nvPr/>
      </p:nvGrpSpPr>
      <p:grpSpPr>
        <a:xfrm>
          <a:off x="0" y="0"/>
          <a:ext cx="0" cy="0"/>
          <a:chOff x="0" y="0"/>
          <a:chExt cx="0" cy="0"/>
        </a:xfrm>
      </p:grpSpPr>
      <p:sp>
        <p:nvSpPr>
          <p:cNvPr id="87" name="Google Shape;87;p53"/>
          <p:cNvSpPr txBox="1">
            <a:spLocks noGrp="1"/>
          </p:cNvSpPr>
          <p:nvPr>
            <p:ph type="body" idx="1"/>
          </p:nvPr>
        </p:nvSpPr>
        <p:spPr>
          <a:xfrm>
            <a:off x="1553583" y="1623405"/>
            <a:ext cx="9778140" cy="489592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92E4B"/>
              </a:buClr>
              <a:buSzPts val="2400"/>
              <a:buFont typeface="Arial"/>
              <a:buNone/>
              <a:defRPr sz="2400" b="0" i="0" u="none" strike="noStrike" cap="none">
                <a:solidFill>
                  <a:srgbClr val="092E4B"/>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 name="Google Shape;88;p53"/>
          <p:cNvSpPr txBox="1">
            <a:spLocks noGrp="1"/>
          </p:cNvSpPr>
          <p:nvPr>
            <p:ph type="body" idx="2"/>
          </p:nvPr>
        </p:nvSpPr>
        <p:spPr>
          <a:xfrm>
            <a:off x="1503336" y="604434"/>
            <a:ext cx="9886397" cy="101897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 name="Google Shape;89;p53"/>
          <p:cNvSpPr/>
          <p:nvPr/>
        </p:nvSpPr>
        <p:spPr>
          <a:xfrm>
            <a:off x="12192000" y="-287867"/>
            <a:ext cx="1185333" cy="7145867"/>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 name="Google Shape;90;p53"/>
          <p:cNvSpPr/>
          <p:nvPr/>
        </p:nvSpPr>
        <p:spPr>
          <a:xfrm>
            <a:off x="8591" y="5357970"/>
            <a:ext cx="1359904" cy="964190"/>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 name="Google Shape;91;p53"/>
          <p:cNvSpPr/>
          <p:nvPr/>
        </p:nvSpPr>
        <p:spPr>
          <a:xfrm>
            <a:off x="0" y="4717164"/>
            <a:ext cx="871051" cy="1802168"/>
          </a:xfrm>
          <a:custGeom>
            <a:avLst/>
            <a:gdLst/>
            <a:ahLst/>
            <a:cxnLst/>
            <a:rect l="l" t="t" r="r" b="b"/>
            <a:pathLst>
              <a:path w="871051" h="1802168" extrusionOk="0">
                <a:moveTo>
                  <a:pt x="550688" y="1635332"/>
                </a:moveTo>
                <a:cubicBezTo>
                  <a:pt x="535433" y="1635332"/>
                  <a:pt x="524536" y="1639664"/>
                  <a:pt x="515819" y="1648331"/>
                </a:cubicBezTo>
                <a:cubicBezTo>
                  <a:pt x="507101" y="1656999"/>
                  <a:pt x="502742" y="1669998"/>
                  <a:pt x="502742" y="1682999"/>
                </a:cubicBezTo>
                <a:cubicBezTo>
                  <a:pt x="502742" y="1698167"/>
                  <a:pt x="507101" y="1708999"/>
                  <a:pt x="515819" y="1717667"/>
                </a:cubicBezTo>
                <a:cubicBezTo>
                  <a:pt x="524536" y="1726334"/>
                  <a:pt x="537611" y="1730666"/>
                  <a:pt x="550688" y="1730666"/>
                </a:cubicBezTo>
                <a:cubicBezTo>
                  <a:pt x="563765" y="1730666"/>
                  <a:pt x="576839" y="1726334"/>
                  <a:pt x="585557" y="1717667"/>
                </a:cubicBezTo>
                <a:cubicBezTo>
                  <a:pt x="594275" y="1708999"/>
                  <a:pt x="598634" y="1698167"/>
                  <a:pt x="598634" y="1682999"/>
                </a:cubicBezTo>
                <a:cubicBezTo>
                  <a:pt x="598634" y="1667831"/>
                  <a:pt x="594275" y="1656999"/>
                  <a:pt x="585557" y="1648331"/>
                </a:cubicBezTo>
                <a:cubicBezTo>
                  <a:pt x="576839" y="1639664"/>
                  <a:pt x="563765" y="1635332"/>
                  <a:pt x="550688" y="1635332"/>
                </a:cubicBezTo>
                <a:close/>
                <a:moveTo>
                  <a:pt x="5037" y="0"/>
                </a:moveTo>
                <a:cubicBezTo>
                  <a:pt x="13481" y="0"/>
                  <a:pt x="22199" y="2708"/>
                  <a:pt x="29826" y="8124"/>
                </a:cubicBezTo>
                <a:lnTo>
                  <a:pt x="847078" y="601805"/>
                </a:lnTo>
                <a:cubicBezTo>
                  <a:pt x="857974" y="610472"/>
                  <a:pt x="866692" y="623474"/>
                  <a:pt x="871051" y="636473"/>
                </a:cubicBezTo>
                <a:cubicBezTo>
                  <a:pt x="871051" y="660308"/>
                  <a:pt x="851437" y="677641"/>
                  <a:pt x="829642" y="677641"/>
                </a:cubicBezTo>
                <a:lnTo>
                  <a:pt x="596453" y="677641"/>
                </a:lnTo>
                <a:lnTo>
                  <a:pt x="596453" y="1149986"/>
                </a:lnTo>
                <a:lnTo>
                  <a:pt x="596453" y="1273489"/>
                </a:lnTo>
                <a:lnTo>
                  <a:pt x="596453" y="1366658"/>
                </a:lnTo>
                <a:cubicBezTo>
                  <a:pt x="598634" y="1379659"/>
                  <a:pt x="596453" y="1390491"/>
                  <a:pt x="596453" y="1379659"/>
                </a:cubicBezTo>
                <a:lnTo>
                  <a:pt x="596453" y="1572495"/>
                </a:lnTo>
                <a:cubicBezTo>
                  <a:pt x="596453" y="1574662"/>
                  <a:pt x="596453" y="1574662"/>
                  <a:pt x="596453" y="1576829"/>
                </a:cubicBezTo>
                <a:cubicBezTo>
                  <a:pt x="611709" y="1583330"/>
                  <a:pt x="626964" y="1591997"/>
                  <a:pt x="637862" y="1602831"/>
                </a:cubicBezTo>
                <a:cubicBezTo>
                  <a:pt x="659655" y="1624498"/>
                  <a:pt x="672732" y="1652665"/>
                  <a:pt x="672732" y="1685166"/>
                </a:cubicBezTo>
                <a:cubicBezTo>
                  <a:pt x="672732" y="1717667"/>
                  <a:pt x="659655" y="1745834"/>
                  <a:pt x="637862" y="1767500"/>
                </a:cubicBezTo>
                <a:cubicBezTo>
                  <a:pt x="616068" y="1789169"/>
                  <a:pt x="587738" y="1802168"/>
                  <a:pt x="555047" y="1802168"/>
                </a:cubicBezTo>
                <a:cubicBezTo>
                  <a:pt x="522356" y="1802168"/>
                  <a:pt x="494026" y="1789169"/>
                  <a:pt x="472231" y="1767500"/>
                </a:cubicBezTo>
                <a:cubicBezTo>
                  <a:pt x="450439" y="1745834"/>
                  <a:pt x="437362" y="1717667"/>
                  <a:pt x="437362" y="1685166"/>
                </a:cubicBezTo>
                <a:cubicBezTo>
                  <a:pt x="437362" y="1652665"/>
                  <a:pt x="450439" y="1624498"/>
                  <a:pt x="472231" y="1602831"/>
                </a:cubicBezTo>
                <a:cubicBezTo>
                  <a:pt x="483130" y="1591997"/>
                  <a:pt x="498385" y="1583330"/>
                  <a:pt x="513640" y="1576829"/>
                </a:cubicBezTo>
                <a:cubicBezTo>
                  <a:pt x="513640" y="1574662"/>
                  <a:pt x="513640" y="1574662"/>
                  <a:pt x="513640" y="1572495"/>
                </a:cubicBezTo>
                <a:lnTo>
                  <a:pt x="513640" y="1273489"/>
                </a:lnTo>
                <a:lnTo>
                  <a:pt x="513640" y="1149986"/>
                </a:lnTo>
                <a:lnTo>
                  <a:pt x="513640" y="636473"/>
                </a:lnTo>
                <a:cubicBezTo>
                  <a:pt x="513640" y="612639"/>
                  <a:pt x="533254" y="595307"/>
                  <a:pt x="555047" y="595307"/>
                </a:cubicBezTo>
                <a:lnTo>
                  <a:pt x="703242" y="595307"/>
                </a:lnTo>
                <a:lnTo>
                  <a:pt x="8034" y="90461"/>
                </a:lnTo>
                <a:lnTo>
                  <a:pt x="0" y="96295"/>
                </a:lnTo>
                <a:lnTo>
                  <a:pt x="0" y="1767"/>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hone Slide">
  <p:cSld name="Phone Slide">
    <p:spTree>
      <p:nvGrpSpPr>
        <p:cNvPr id="1" name="Shape 92"/>
        <p:cNvGrpSpPr/>
        <p:nvPr/>
      </p:nvGrpSpPr>
      <p:grpSpPr>
        <a:xfrm>
          <a:off x="0" y="0"/>
          <a:ext cx="0" cy="0"/>
          <a:chOff x="0" y="0"/>
          <a:chExt cx="0" cy="0"/>
        </a:xfrm>
      </p:grpSpPr>
      <p:sp>
        <p:nvSpPr>
          <p:cNvPr id="93" name="Google Shape;93;p45"/>
          <p:cNvSpPr/>
          <p:nvPr/>
        </p:nvSpPr>
        <p:spPr>
          <a:xfrm>
            <a:off x="0" y="882027"/>
            <a:ext cx="12192000" cy="1437274"/>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 name="Google Shape;94;p45"/>
          <p:cNvSpPr txBox="1">
            <a:spLocks noGrp="1"/>
          </p:cNvSpPr>
          <p:nvPr>
            <p:ph type="body" idx="1"/>
          </p:nvPr>
        </p:nvSpPr>
        <p:spPr>
          <a:xfrm>
            <a:off x="835671" y="2727702"/>
            <a:ext cx="7178174" cy="331164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92E4B"/>
              </a:buClr>
              <a:buSzPts val="2400"/>
              <a:buFont typeface="Arial"/>
              <a:buNone/>
              <a:defRPr sz="2400" b="0" i="0" u="none" strike="noStrike" cap="none">
                <a:solidFill>
                  <a:srgbClr val="092E4B"/>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5" name="Google Shape;95;p45"/>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96" name="Google Shape;96;p45" descr="iPhone6_mockup_front_white.png"/>
          <p:cNvPicPr preferRelativeResize="0"/>
          <p:nvPr/>
        </p:nvPicPr>
        <p:blipFill rotWithShape="1">
          <a:blip r:embed="rId2">
            <a:alphaModFix/>
          </a:blip>
          <a:srcRect/>
          <a:stretch/>
        </p:blipFill>
        <p:spPr>
          <a:xfrm>
            <a:off x="7768850" y="226918"/>
            <a:ext cx="4094254" cy="6404164"/>
          </a:xfrm>
          <a:prstGeom prst="rect">
            <a:avLst/>
          </a:prstGeom>
          <a:noFill/>
          <a:ln>
            <a:noFill/>
          </a:ln>
        </p:spPr>
      </p:pic>
      <p:sp>
        <p:nvSpPr>
          <p:cNvPr id="97" name="Google Shape;97;p45"/>
          <p:cNvSpPr>
            <a:spLocks noGrp="1"/>
          </p:cNvSpPr>
          <p:nvPr>
            <p:ph type="pic" idx="3"/>
          </p:nvPr>
        </p:nvSpPr>
        <p:spPr>
          <a:xfrm>
            <a:off x="8583306" y="1246695"/>
            <a:ext cx="2444127" cy="4336988"/>
          </a:xfrm>
          <a:prstGeom prst="rect">
            <a:avLst/>
          </a:prstGeom>
          <a:solidFill>
            <a:srgbClr val="D8D8D8"/>
          </a:solid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9"/>
          <p:cNvSpPr/>
          <p:nvPr/>
        </p:nvSpPr>
        <p:spPr>
          <a:xfrm rot="-5400000">
            <a:off x="10313073" y="4835824"/>
            <a:ext cx="3173496"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92E4B"/>
                </a:solidFill>
                <a:latin typeface="Calibri"/>
                <a:ea typeface="Calibri"/>
                <a:cs typeface="Calibri"/>
                <a:sym typeface="Calibri"/>
              </a:rPr>
              <a:t>Reframing Skills for Senior Carers</a:t>
            </a:r>
            <a:endParaRPr sz="1000" b="0" i="0" u="none" strike="noStrike" cap="none">
              <a:solidFill>
                <a:srgbClr val="092E4B"/>
              </a:solidFill>
              <a:latin typeface="Calibri"/>
              <a:ea typeface="Calibri"/>
              <a:cs typeface="Calibri"/>
              <a:sym typeface="Calibri"/>
            </a:endParaRPr>
          </a:p>
        </p:txBody>
      </p:sp>
      <p:cxnSp>
        <p:nvCxnSpPr>
          <p:cNvPr id="11" name="Google Shape;11;p39"/>
          <p:cNvCxnSpPr/>
          <p:nvPr/>
        </p:nvCxnSpPr>
        <p:spPr>
          <a:xfrm rot="10800000">
            <a:off x="11791088" y="6608548"/>
            <a:ext cx="224149" cy="0"/>
          </a:xfrm>
          <a:prstGeom prst="straightConnector1">
            <a:avLst/>
          </a:prstGeom>
          <a:noFill/>
          <a:ln w="9525" cap="flat" cmpd="sng">
            <a:solidFill>
              <a:srgbClr val="24BAA2"/>
            </a:solidFill>
            <a:prstDash val="solid"/>
            <a:miter lim="4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10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00.xml"/><Relationship Id="rId1" Type="http://schemas.openxmlformats.org/officeDocument/2006/relationships/slideLayout" Target="../slideLayouts/slideLayout11.xml"/></Relationships>
</file>

<file path=ppt/slides/_rels/slide101.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notesSlide" Target="../notesSlides/notesSlide101.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3" Type="http://schemas.openxmlformats.org/officeDocument/2006/relationships/hyperlink" Target="https://play.google.com/store/apps/details?id=it.drwolf.gioia&amp;gl=IT" TargetMode="External"/><Relationship Id="rId2" Type="http://schemas.openxmlformats.org/officeDocument/2006/relationships/notesSlide" Target="../notesSlides/notesSlide102.xml"/><Relationship Id="rId1" Type="http://schemas.openxmlformats.org/officeDocument/2006/relationships/slideLayout" Target="../slideLayouts/slideLayout10.xml"/><Relationship Id="rId6" Type="http://schemas.openxmlformats.org/officeDocument/2006/relationships/image" Target="../media/image154.png"/><Relationship Id="rId5" Type="http://schemas.openxmlformats.org/officeDocument/2006/relationships/hyperlink" Target="https://familyar.net/" TargetMode="External"/><Relationship Id="rId4" Type="http://schemas.openxmlformats.org/officeDocument/2006/relationships/image" Target="../media/image153.png"/></Relationships>
</file>

<file path=ppt/slides/_rels/slide103.xml.rels><?xml version="1.0" encoding="UTF-8" standalone="yes"?>
<Relationships xmlns="http://schemas.openxmlformats.org/package/2006/relationships"><Relationship Id="rId3" Type="http://schemas.openxmlformats.org/officeDocument/2006/relationships/hyperlink" Target="https://www.televeda.com/virtual-community" TargetMode="External"/><Relationship Id="rId2" Type="http://schemas.openxmlformats.org/officeDocument/2006/relationships/notesSlide" Target="../notesSlides/notesSlide103.xml"/><Relationship Id="rId1" Type="http://schemas.openxmlformats.org/officeDocument/2006/relationships/slideLayout" Target="../slideLayouts/slideLayout11.xml"/><Relationship Id="rId4" Type="http://schemas.openxmlformats.org/officeDocument/2006/relationships/image" Target="../media/image155.png"/></Relationships>
</file>

<file path=ppt/slides/_rels/slide104.xml.rels><?xml version="1.0" encoding="UTF-8" standalone="yes"?>
<Relationships xmlns="http://schemas.openxmlformats.org/package/2006/relationships"><Relationship Id="rId3" Type="http://schemas.openxmlformats.org/officeDocument/2006/relationships/hyperlink" Target="https://apps.apple.com/us/app/words-with-friends-2-word-game/id1196764367" TargetMode="External"/><Relationship Id="rId2" Type="http://schemas.openxmlformats.org/officeDocument/2006/relationships/notesSlide" Target="../notesSlides/notesSlide104.xml"/><Relationship Id="rId1" Type="http://schemas.openxmlformats.org/officeDocument/2006/relationships/slideLayout" Target="../slideLayouts/slideLayout9.xml"/><Relationship Id="rId4" Type="http://schemas.openxmlformats.org/officeDocument/2006/relationships/image" Target="../media/image156.pn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notesSlide" Target="../notesSlides/notesSlide106.xml"/><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3" Type="http://schemas.openxmlformats.org/officeDocument/2006/relationships/hyperlink" Target="https://www.netflix.com/browse" TargetMode="External"/><Relationship Id="rId2" Type="http://schemas.openxmlformats.org/officeDocument/2006/relationships/notesSlide" Target="../notesSlides/notesSlide107.xml"/><Relationship Id="rId1" Type="http://schemas.openxmlformats.org/officeDocument/2006/relationships/slideLayout" Target="../slideLayouts/slideLayout10.xml"/><Relationship Id="rId5" Type="http://schemas.openxmlformats.org/officeDocument/2006/relationships/image" Target="../media/image159.jpg"/><Relationship Id="rId4" Type="http://schemas.openxmlformats.org/officeDocument/2006/relationships/image" Target="../media/image158.png"/></Relationships>
</file>

<file path=ppt/slides/_rels/slide108.xml.rels><?xml version="1.0" encoding="UTF-8" standalone="yes"?>
<Relationships xmlns="http://schemas.openxmlformats.org/package/2006/relationships"><Relationship Id="rId3" Type="http://schemas.openxmlformats.org/officeDocument/2006/relationships/hyperlink" Target="https://www.primevideo.com/?ref_=dvm_pds_amz_IT_lb_s_g_mkw_sTDHnwcSq-dc_pcrid_620104401970&amp;mrntrk=slid__pgrid_93370874068_pgeo_20573_x__ptid_kwd-296527732991" TargetMode="External"/><Relationship Id="rId2" Type="http://schemas.openxmlformats.org/officeDocument/2006/relationships/notesSlide" Target="../notesSlides/notesSlide108.xml"/><Relationship Id="rId1" Type="http://schemas.openxmlformats.org/officeDocument/2006/relationships/slideLayout" Target="../slideLayouts/slideLayout10.xml"/><Relationship Id="rId6" Type="http://schemas.openxmlformats.org/officeDocument/2006/relationships/image" Target="../media/image161.jpg"/><Relationship Id="rId5" Type="http://schemas.openxmlformats.org/officeDocument/2006/relationships/hyperlink" Target="https://www.youtube.com/watch?v=7G7RyXzHMSM" TargetMode="External"/><Relationship Id="rId4" Type="http://schemas.openxmlformats.org/officeDocument/2006/relationships/image" Target="../media/image160.png"/></Relationships>
</file>

<file path=ppt/slides/_rels/slide109.xml.rels><?xml version="1.0" encoding="UTF-8" standalone="yes"?>
<Relationships xmlns="http://schemas.openxmlformats.org/package/2006/relationships"><Relationship Id="rId3" Type="http://schemas.openxmlformats.org/officeDocument/2006/relationships/hyperlink" Target="https://open.spotify.com/playlist/37i9dQZF1DX6PSDDh80gxI" TargetMode="External"/><Relationship Id="rId2" Type="http://schemas.openxmlformats.org/officeDocument/2006/relationships/notesSlide" Target="../notesSlides/notesSlide109.xml"/><Relationship Id="rId1" Type="http://schemas.openxmlformats.org/officeDocument/2006/relationships/slideLayout" Target="../slideLayouts/slideLayout10.xml"/><Relationship Id="rId5" Type="http://schemas.openxmlformats.org/officeDocument/2006/relationships/image" Target="../media/image162.jpg"/><Relationship Id="rId4" Type="http://schemas.openxmlformats.org/officeDocument/2006/relationships/hyperlink" Target="https://www.youtube.com/watch?v=PxpNtOIFRm4"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20.jpg"/><Relationship Id="rId4" Type="http://schemas.openxmlformats.org/officeDocument/2006/relationships/hyperlink" Target="https://www.youtube.com/watch?v=a8UliXksHhI" TargetMode="External"/></Relationships>
</file>

<file path=ppt/slides/_rels/slide110.xml.rels><?xml version="1.0" encoding="UTF-8" standalone="yes"?>
<Relationships xmlns="http://schemas.openxmlformats.org/package/2006/relationships"><Relationship Id="rId3" Type="http://schemas.openxmlformats.org/officeDocument/2006/relationships/hyperlink" Target="https://pluto.tv/" TargetMode="External"/><Relationship Id="rId2" Type="http://schemas.openxmlformats.org/officeDocument/2006/relationships/notesSlide" Target="../notesSlides/notesSlide110.xml"/><Relationship Id="rId1" Type="http://schemas.openxmlformats.org/officeDocument/2006/relationships/slideLayout" Target="../slideLayouts/slideLayout10.xml"/><Relationship Id="rId4" Type="http://schemas.openxmlformats.org/officeDocument/2006/relationships/image" Target="../media/image163.jp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notesSlide" Target="../notesSlides/notesSlide112.xml"/><Relationship Id="rId1" Type="http://schemas.openxmlformats.org/officeDocument/2006/relationships/slideLayout" Target="../slideLayouts/slideLayout11.xml"/></Relationships>
</file>

<file path=ppt/slides/_rels/slide113.xml.rels><?xml version="1.0" encoding="UTF-8" standalone="yes"?>
<Relationships xmlns="http://schemas.openxmlformats.org/package/2006/relationships"><Relationship Id="rId3" Type="http://schemas.openxmlformats.org/officeDocument/2006/relationships/hyperlink" Target="https://artsandculture.google.com/" TargetMode="External"/><Relationship Id="rId2" Type="http://schemas.openxmlformats.org/officeDocument/2006/relationships/notesSlide" Target="../notesSlides/notesSlide113.xml"/><Relationship Id="rId1" Type="http://schemas.openxmlformats.org/officeDocument/2006/relationships/slideLayout" Target="../slideLayouts/slideLayout11.xml"/><Relationship Id="rId4" Type="http://schemas.openxmlformats.org/officeDocument/2006/relationships/image" Target="../media/image165.png"/></Relationships>
</file>

<file path=ppt/slides/_rels/slide11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14.xml"/><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15.xml"/><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16.xml"/><Relationship Id="rId1" Type="http://schemas.openxmlformats.org/officeDocument/2006/relationships/slideLayout" Target="../slideLayouts/slideLayout10.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png"/></Relationships>
</file>

<file path=ppt/slides/_rels/slide11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17.xml"/><Relationship Id="rId1" Type="http://schemas.openxmlformats.org/officeDocument/2006/relationships/slideLayout" Target="../slideLayouts/slideLayout10.xml"/><Relationship Id="rId4" Type="http://schemas.openxmlformats.org/officeDocument/2006/relationships/image" Target="../media/image173.pn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3" Type="http://schemas.openxmlformats.org/officeDocument/2006/relationships/hyperlink" Target="https://artsandculture.google.com/" TargetMode="External"/><Relationship Id="rId2" Type="http://schemas.openxmlformats.org/officeDocument/2006/relationships/notesSlide" Target="../notesSlides/notesSlide119.xml"/><Relationship Id="rId1" Type="http://schemas.openxmlformats.org/officeDocument/2006/relationships/slideLayout" Target="../slideLayouts/slideLayout12.xml"/><Relationship Id="rId4" Type="http://schemas.openxmlformats.org/officeDocument/2006/relationships/image" Target="../media/image174.jp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www.pewresearch.org/internet/2017/05/17/technology-use-among-seniors/" TargetMode="External"/><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bing.com/ck/a?!&amp;&amp;p=9690c5e11d4951f4JmltdHM9MTY2OTg1MjgwMCZpZ3VpZD0yMTYwNDNlZC1lZjE1LTZmZDUtMTQ5OC01M2NjZWViZTZlZDEmaW5zaWQ9NTE4OA&amp;ptn=3&amp;hsh=3&amp;fclid=216043ed-ef15-6fd5-1498-53cceebe6ed1&amp;psq=International+Diabetes+Federation&amp;u=a1aHR0cHM6Ly93d3cuaWRmLm9yZy8&amp;ntb=1"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hyperlink" Target="https://www.youtube.com/watch?v=wZAjVQWbMl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hyperlink" Target="https://www.beatdiabetesapp.in/"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hyperlink" Target="https://play.google.com/store/apps/details?id=com.andromo.dev462136.app489914" TargetMode="External"/><Relationship Id="rId2" Type="http://schemas.openxmlformats.org/officeDocument/2006/relationships/notesSlide" Target="../notesSlides/notesSlide29.xml"/><Relationship Id="rId1" Type="http://schemas.openxmlformats.org/officeDocument/2006/relationships/slideLayout" Target="../slideLayouts/slideLayout9.xml"/><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www.mysugr.com/en/diabetes-app/"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9.xml"/><Relationship Id="rId6" Type="http://schemas.openxmlformats.org/officeDocument/2006/relationships/hyperlink" Target="https://app.adjust.com/2fmespc?campaign=Homepage" TargetMode="External"/><Relationship Id="rId5" Type="http://schemas.openxmlformats.org/officeDocument/2006/relationships/image" Target="../media/image55.png"/><Relationship Id="rId4" Type="http://schemas.openxmlformats.org/officeDocument/2006/relationships/hyperlink" Target="https://app.adjust.com/qev8qwc?campaign=Homepage"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onetouch.com/products/softwares-and-apps/one-touch-reveal-mobile-and-web-app"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hyperlink" Target="https://apps.apple.com/us/app/onetouch-reveal/id651293599" TargetMode="External"/><Relationship Id="rId7"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9.xml"/><Relationship Id="rId6" Type="http://schemas.openxmlformats.org/officeDocument/2006/relationships/image" Target="../media/image51.png"/><Relationship Id="rId5" Type="http://schemas.openxmlformats.org/officeDocument/2006/relationships/hyperlink" Target="https://play.google.com/store/apps/details?id=com.lifescan.reveal" TargetMode="External"/><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apps.apple.com/ie/app/diabetic-recipes-healthy-food/id1138423580" TargetMode="External"/><Relationship Id="rId7"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9.xml"/><Relationship Id="rId6" Type="http://schemas.openxmlformats.org/officeDocument/2006/relationships/image" Target="../media/image51.png"/><Relationship Id="rId5" Type="http://schemas.openxmlformats.org/officeDocument/2006/relationships/hyperlink" Target="https://play.google.com/store/apps/details?id=com.cookware.diabeticrecipes&amp;hl=en" TargetMode="External"/><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bezzyt2d.com/" TargetMode="External"/><Relationship Id="rId7"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9.xml"/><Relationship Id="rId6" Type="http://schemas.openxmlformats.org/officeDocument/2006/relationships/image" Target="../media/image51.png"/><Relationship Id="rId5" Type="http://schemas.openxmlformats.org/officeDocument/2006/relationships/image" Target="../media/image55.png"/><Relationship Id="rId4" Type="http://schemas.openxmlformats.org/officeDocument/2006/relationships/hyperlink" Target="https://play.google.com/store/apps/details?id=com.healthline.t2d&amp;referrer=af_tranid=LuIlNB79fQN7c3Mz6k49OQ&amp;shortlink=71be25f6&amp;pid=Web&amp;c=Desktop&amp;af_adset=Unreg&amp;af_web_id=629191be-e576-4b15-98cb-0710159c4da0-o"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hyperlink" Target="https://www.medisafeapp.com/"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s://herohealth.com/"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66.jpg"/><Relationship Id="rId5" Type="http://schemas.openxmlformats.org/officeDocument/2006/relationships/image" Target="../media/image65.png"/><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3" Type="http://schemas.openxmlformats.org/officeDocument/2006/relationships/hyperlink" Target="https://herohealth.com/"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7.jpg"/></Relationships>
</file>

<file path=ppt/slides/_rels/slide4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hyperlink" Target="https://www.myfitnesspal.com/" TargetMode="External"/><Relationship Id="rId7"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9.xml"/><Relationship Id="rId6" Type="http://schemas.openxmlformats.org/officeDocument/2006/relationships/hyperlink" Target="https://play.google.com/store/apps/details?id=com.myfitnesspal.android&amp;gl=US&amp;pli=1" TargetMode="External"/><Relationship Id="rId5" Type="http://schemas.openxmlformats.org/officeDocument/2006/relationships/image" Target="../media/image55.png"/><Relationship Id="rId4" Type="http://schemas.openxmlformats.org/officeDocument/2006/relationships/hyperlink" Target="https://apps.apple.com/ie/app/myfitnesspal-calorie-counter/id341232718" TargetMode="External"/><Relationship Id="rId9" Type="http://schemas.openxmlformats.org/officeDocument/2006/relationships/image" Target="../media/image69.png"/></Relationships>
</file>

<file path=ppt/slides/_rels/slide43.xml.rels><?xml version="1.0" encoding="UTF-8" standalone="yes"?>
<Relationships xmlns="http://schemas.openxmlformats.org/package/2006/relationships"><Relationship Id="rId3" Type="http://schemas.openxmlformats.org/officeDocument/2006/relationships/hyperlink" Target="https://herohealth.com/"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70.jpg"/></Relationships>
</file>

<file path=ppt/slides/_rels/slide44.xml.rels><?xml version="1.0" encoding="UTF-8" standalone="yes"?>
<Relationships xmlns="http://schemas.openxmlformats.org/package/2006/relationships"><Relationship Id="rId3" Type="http://schemas.openxmlformats.org/officeDocument/2006/relationships/hyperlink" Target="https://apps.apple.com/lr/app/myheart-blood-pressure-diary/id1504293357" TargetMode="External"/><Relationship Id="rId7" Type="http://schemas.openxmlformats.org/officeDocument/2006/relationships/image" Target="../media/image71.png"/><Relationship Id="rId2" Type="http://schemas.openxmlformats.org/officeDocument/2006/relationships/notesSlide" Target="../notesSlides/notesSlide44.xml"/><Relationship Id="rId1" Type="http://schemas.openxmlformats.org/officeDocument/2006/relationships/slideLayout" Target="../slideLayouts/slideLayout9.xml"/><Relationship Id="rId6" Type="http://schemas.openxmlformats.org/officeDocument/2006/relationships/image" Target="../media/image51.png"/><Relationship Id="rId5" Type="http://schemas.openxmlformats.org/officeDocument/2006/relationships/hyperlink" Target="https://play.google.com/store/apps/details?id=com.bluefish.bloodpressure&amp;gl=US" TargetMode="External"/><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jpg"/><Relationship Id="rId2" Type="http://schemas.openxmlformats.org/officeDocument/2006/relationships/notesSlide" Target="../notesSlides/notesSlide52.xml"/><Relationship Id="rId1" Type="http://schemas.openxmlformats.org/officeDocument/2006/relationships/slideLayout" Target="../slideLayouts/slideLayout1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53.xml.rels><?xml version="1.0" encoding="UTF-8" standalone="yes"?>
<Relationships xmlns="http://schemas.openxmlformats.org/package/2006/relationships"><Relationship Id="rId3" Type="http://schemas.openxmlformats.org/officeDocument/2006/relationships/hyperlink" Target="https://www.mi.com/es/product/mi-smart-band-6/"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54.xml.rels><?xml version="1.0" encoding="UTF-8" standalone="yes"?>
<Relationships xmlns="http://schemas.openxmlformats.org/package/2006/relationships"><Relationship Id="rId3" Type="http://schemas.openxmlformats.org/officeDocument/2006/relationships/hyperlink" Target="https://www.orientatech.es/en/rosita" TargetMode="External"/><Relationship Id="rId2" Type="http://schemas.openxmlformats.org/officeDocument/2006/relationships/notesSlide" Target="../notesSlides/notesSlide54.xml"/><Relationship Id="rId1" Type="http://schemas.openxmlformats.org/officeDocument/2006/relationships/slideLayout" Target="../slideLayouts/slideLayout9.xml"/><Relationship Id="rId5" Type="http://schemas.openxmlformats.org/officeDocument/2006/relationships/image" Target="../media/image84.png"/><Relationship Id="rId4" Type="http://schemas.openxmlformats.org/officeDocument/2006/relationships/image" Target="../media/image83.jpg"/></Relationships>
</file>

<file path=ppt/slides/_rels/slide55.xml.rels><?xml version="1.0" encoding="UTF-8" standalone="yes"?>
<Relationships xmlns="http://schemas.openxmlformats.org/package/2006/relationships"><Relationship Id="rId3" Type="http://schemas.openxmlformats.org/officeDocument/2006/relationships/hyperlink" Target="https://www.downdogapp.com/" TargetMode="External"/><Relationship Id="rId2" Type="http://schemas.openxmlformats.org/officeDocument/2006/relationships/notesSlide" Target="../notesSlides/notesSlide55.xml"/><Relationship Id="rId1" Type="http://schemas.openxmlformats.org/officeDocument/2006/relationships/slideLayout" Target="../slideLayouts/slideLayout9.xml"/><Relationship Id="rId5" Type="http://schemas.openxmlformats.org/officeDocument/2006/relationships/image" Target="../media/image85.jpg"/><Relationship Id="rId4" Type="http://schemas.openxmlformats.org/officeDocument/2006/relationships/hyperlink" Target="https://play.google.com/store/apps/details?id=com.downdogapp&amp;pli=1"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play.google.com/store/apps/details?id=fitness.com.senior&amp;gl=US" TargetMode="External"/><Relationship Id="rId2" Type="http://schemas.openxmlformats.org/officeDocument/2006/relationships/notesSlide" Target="../notesSlides/notesSlide56.xml"/><Relationship Id="rId1" Type="http://schemas.openxmlformats.org/officeDocument/2006/relationships/slideLayout" Target="../slideLayouts/slideLayout9.xml"/><Relationship Id="rId4" Type="http://schemas.openxmlformats.org/officeDocument/2006/relationships/image" Target="../media/image86.jpg"/></Relationships>
</file>

<file path=ppt/slides/_rels/slide57.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0.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hyperlink" Target="https://oroi.uk/" TargetMode="External"/><Relationship Id="rId4" Type="http://schemas.openxmlformats.org/officeDocument/2006/relationships/image" Target="../media/image88.png"/></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hyperlink" Target="https://www.naturalhydrationcouncil.org.uk/hydration-facts/what-is-dehydration/" TargetMode="External"/><Relationship Id="rId2" Type="http://schemas.openxmlformats.org/officeDocument/2006/relationships/notesSlide" Target="../notesSlides/notesSlide59.xml"/><Relationship Id="rId1" Type="http://schemas.openxmlformats.org/officeDocument/2006/relationships/slideLayout" Target="../slideLayouts/slideLayout14.xml"/><Relationship Id="rId5" Type="http://schemas.openxmlformats.org/officeDocument/2006/relationships/hyperlink" Target="https://www.mdpi.com/2072-6643/13/10/3640" TargetMode="External"/><Relationship Id="rId4" Type="http://schemas.openxmlformats.org/officeDocument/2006/relationships/hyperlink" Target="http://www.hydrateforhealth.co.uk/dehydration-biggest-issue-nhs/"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hyperlink" Target="https://waterminder.com/" TargetMode="External"/><Relationship Id="rId2" Type="http://schemas.openxmlformats.org/officeDocument/2006/relationships/notesSlide" Target="../notesSlides/notesSlide61.xml"/><Relationship Id="rId1" Type="http://schemas.openxmlformats.org/officeDocument/2006/relationships/slideLayout" Target="../slideLayouts/slideLayout9.xml"/><Relationship Id="rId5" Type="http://schemas.openxmlformats.org/officeDocument/2006/relationships/image" Target="../media/image92.png"/><Relationship Id="rId4" Type="http://schemas.openxmlformats.org/officeDocument/2006/relationships/image" Target="../media/image91.png"/></Relationships>
</file>

<file path=ppt/slides/_rels/slide62.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hyperlink" Target="https://hidratespark.com/" TargetMode="External"/><Relationship Id="rId7" Type="http://schemas.openxmlformats.org/officeDocument/2006/relationships/image" Target="../media/image95.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87.png"/><Relationship Id="rId10" Type="http://schemas.openxmlformats.org/officeDocument/2006/relationships/hyperlink" Target="https://hidratespark.com/products/hidratespark-pro-smart-water-bottle-21oz-620ml-insulated-stainless-steel-chug" TargetMode="External"/><Relationship Id="rId4" Type="http://schemas.openxmlformats.org/officeDocument/2006/relationships/image" Target="../media/image93.jpg"/><Relationship Id="rId9" Type="http://schemas.openxmlformats.org/officeDocument/2006/relationships/image" Target="../media/image88.png"/></Relationships>
</file>

<file path=ppt/slides/_rels/slide63.xml.rels><?xml version="1.0" encoding="UTF-8" standalone="yes"?>
<Relationships xmlns="http://schemas.openxmlformats.org/package/2006/relationships"><Relationship Id="rId3" Type="http://schemas.openxmlformats.org/officeDocument/2006/relationships/hyperlink" Target="https://sixty.ie/"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99.jpg"/><Relationship Id="rId5" Type="http://schemas.openxmlformats.org/officeDocument/2006/relationships/image" Target="../media/image98.jpg"/><Relationship Id="rId4" Type="http://schemas.openxmlformats.org/officeDocument/2006/relationships/image" Target="../media/image97.jpg"/></Relationships>
</file>

<file path=ppt/slides/_rels/slide6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3.png"/><Relationship Id="rId2" Type="http://schemas.openxmlformats.org/officeDocument/2006/relationships/notesSlide" Target="../notesSlides/notesSlide65.xml"/><Relationship Id="rId1" Type="http://schemas.openxmlformats.org/officeDocument/2006/relationships/slideLayout" Target="../slideLayouts/slideLayout10.xml"/><Relationship Id="rId6" Type="http://schemas.openxmlformats.org/officeDocument/2006/relationships/image" Target="../media/image102.png"/><Relationship Id="rId5" Type="http://schemas.openxmlformats.org/officeDocument/2006/relationships/hyperlink" Target="https://www.aplaceformom.com/caregiver-resources/articles/healthy-habits-for-seniors" TargetMode="External"/><Relationship Id="rId4" Type="http://schemas.openxmlformats.org/officeDocument/2006/relationships/image" Target="../media/image101.png"/></Relationships>
</file>

<file path=ppt/slides/_rels/slide66.xml.rels><?xml version="1.0" encoding="UTF-8" standalone="yes"?>
<Relationships xmlns="http://schemas.openxmlformats.org/package/2006/relationships"><Relationship Id="rId3" Type="http://schemas.openxmlformats.org/officeDocument/2006/relationships/hyperlink" Target="https://www.cdc.gov/aging/pdf/healthy-aging-in-action508.pdf" TargetMode="External"/><Relationship Id="rId2" Type="http://schemas.openxmlformats.org/officeDocument/2006/relationships/notesSlide" Target="../notesSlides/notesSlide66.xml"/><Relationship Id="rId1" Type="http://schemas.openxmlformats.org/officeDocument/2006/relationships/slideLayout" Target="../slideLayouts/slideLayout15.xml"/><Relationship Id="rId4" Type="http://schemas.openxmlformats.org/officeDocument/2006/relationships/image" Target="../media/image104.png"/></Relationships>
</file>

<file path=ppt/slides/_rels/slide67.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67.xml"/><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3" Type="http://schemas.openxmlformats.org/officeDocument/2006/relationships/hyperlink" Target="https://yuka.io/es/" TargetMode="External"/><Relationship Id="rId2" Type="http://schemas.openxmlformats.org/officeDocument/2006/relationships/notesSlide" Target="../notesSlides/notesSlide68.xml"/><Relationship Id="rId1" Type="http://schemas.openxmlformats.org/officeDocument/2006/relationships/slideLayout" Target="../slideLayouts/slideLayout9.xml"/><Relationship Id="rId5" Type="http://schemas.openxmlformats.org/officeDocument/2006/relationships/image" Target="../media/image107.png"/><Relationship Id="rId4" Type="http://schemas.openxmlformats.org/officeDocument/2006/relationships/image" Target="../media/image106.png"/></Relationships>
</file>

<file path=ppt/slides/_rels/slide69.xml.rels><?xml version="1.0" encoding="UTF-8" standalone="yes"?>
<Relationships xmlns="http://schemas.openxmlformats.org/package/2006/relationships"><Relationship Id="rId3" Type="http://schemas.openxmlformats.org/officeDocument/2006/relationships/hyperlink" Target="https://www.sentab.com/" TargetMode="External"/><Relationship Id="rId2" Type="http://schemas.openxmlformats.org/officeDocument/2006/relationships/notesSlide" Target="../notesSlides/notesSlide69.xml"/><Relationship Id="rId1" Type="http://schemas.openxmlformats.org/officeDocument/2006/relationships/slideLayout" Target="../slideLayouts/slideLayout9.xml"/><Relationship Id="rId5" Type="http://schemas.openxmlformats.org/officeDocument/2006/relationships/image" Target="../media/image109.jpg"/><Relationship Id="rId4" Type="http://schemas.openxmlformats.org/officeDocument/2006/relationships/image" Target="../media/image10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hyperlink" Target="https://www.anxietycanada.com/resources/mindshift-cbt/?_ga=2.78246866.715970994.1673994069-1339189338.1673994069&amp;_gl=1*1f7emo1*_ga*MTMzOTE4OTMzOC4xNjczOTk0MDY5*_ga_Y4J3VSGKVS*MTY3Mzk5NDA2OS4xLjEuMTY3Mzk5NDI3My4wLjAuMA.." TargetMode="External"/><Relationship Id="rId2" Type="http://schemas.openxmlformats.org/officeDocument/2006/relationships/notesSlide" Target="../notesSlides/notesSlide70.xml"/><Relationship Id="rId1" Type="http://schemas.openxmlformats.org/officeDocument/2006/relationships/slideLayout" Target="../slideLayouts/slideLayout9.xml"/><Relationship Id="rId4" Type="http://schemas.openxmlformats.org/officeDocument/2006/relationships/image" Target="../media/image110.png"/></Relationships>
</file>

<file path=ppt/slides/_rels/slide71.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1.png"/><Relationship Id="rId7" Type="http://schemas.openxmlformats.org/officeDocument/2006/relationships/image" Target="../media/image114.png"/><Relationship Id="rId2" Type="http://schemas.openxmlformats.org/officeDocument/2006/relationships/notesSlide" Target="../notesSlides/notesSlide71.xml"/><Relationship Id="rId1" Type="http://schemas.openxmlformats.org/officeDocument/2006/relationships/slideLayout" Target="../slideLayouts/slideLayout10.xml"/><Relationship Id="rId6" Type="http://schemas.openxmlformats.org/officeDocument/2006/relationships/image" Target="../media/image113.png"/><Relationship Id="rId11" Type="http://schemas.openxmlformats.org/officeDocument/2006/relationships/image" Target="../media/image118.png"/><Relationship Id="rId5" Type="http://schemas.openxmlformats.org/officeDocument/2006/relationships/image" Target="../media/image112.png"/><Relationship Id="rId10" Type="http://schemas.openxmlformats.org/officeDocument/2006/relationships/image" Target="../media/image117.png"/><Relationship Id="rId4" Type="http://schemas.openxmlformats.org/officeDocument/2006/relationships/hyperlink" Target="https://www.dommuss.com/en/" TargetMode="External"/><Relationship Id="rId9" Type="http://schemas.openxmlformats.org/officeDocument/2006/relationships/image" Target="../media/image116.png"/></Relationships>
</file>

<file path=ppt/slides/_rels/slide72.xml.rels><?xml version="1.0" encoding="UTF-8" standalone="yes"?>
<Relationships xmlns="http://schemas.openxmlformats.org/package/2006/relationships"><Relationship Id="rId3" Type="http://schemas.openxmlformats.org/officeDocument/2006/relationships/hyperlink" Target="https://www.dommuss.com/en/" TargetMode="External"/><Relationship Id="rId2" Type="http://schemas.openxmlformats.org/officeDocument/2006/relationships/notesSlide" Target="../notesSlides/notesSlide72.xml"/><Relationship Id="rId1" Type="http://schemas.openxmlformats.org/officeDocument/2006/relationships/slideLayout" Target="../slideLayouts/slideLayout10.xml"/><Relationship Id="rId4" Type="http://schemas.openxmlformats.org/officeDocument/2006/relationships/image" Target="../media/image119.png"/></Relationships>
</file>

<file path=ppt/slides/_rels/slide7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74.xml"/><Relationship Id="rId1" Type="http://schemas.openxmlformats.org/officeDocument/2006/relationships/slideLayout" Target="../slideLayouts/slideLayout15.xml"/><Relationship Id="rId5" Type="http://schemas.openxmlformats.org/officeDocument/2006/relationships/image" Target="../media/image122.jpg"/><Relationship Id="rId4" Type="http://schemas.openxmlformats.org/officeDocument/2006/relationships/image" Target="../media/image121.jpg"/></Relationships>
</file>

<file path=ppt/slides/_rels/slide75.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76.xml"/><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77.xml"/><Relationship Id="rId1" Type="http://schemas.openxmlformats.org/officeDocument/2006/relationships/slideLayout" Target="../slideLayouts/slideLayout10.xml"/><Relationship Id="rId4" Type="http://schemas.openxmlformats.org/officeDocument/2006/relationships/image" Target="../media/image126.jpg"/></Relationships>
</file>

<file path=ppt/slides/_rels/slide78.xml.rels><?xml version="1.0" encoding="UTF-8" standalone="yes"?>
<Relationships xmlns="http://schemas.openxmlformats.org/package/2006/relationships"><Relationship Id="rId3" Type="http://schemas.openxmlformats.org/officeDocument/2006/relationships/hyperlink" Target="https://www.playstation.com/en-gb/" TargetMode="External"/><Relationship Id="rId2" Type="http://schemas.openxmlformats.org/officeDocument/2006/relationships/notesSlide" Target="../notesSlides/notesSlide78.xml"/><Relationship Id="rId1" Type="http://schemas.openxmlformats.org/officeDocument/2006/relationships/slideLayout" Target="../slideLayouts/slideLayout14.xml"/><Relationship Id="rId6" Type="http://schemas.openxmlformats.org/officeDocument/2006/relationships/image" Target="../media/image127.jpg"/><Relationship Id="rId5" Type="http://schemas.openxmlformats.org/officeDocument/2006/relationships/hyperlink" Target="https://www.nintendo.com/" TargetMode="External"/><Relationship Id="rId4" Type="http://schemas.openxmlformats.org/officeDocument/2006/relationships/hyperlink" Target="https://www.xbox.com/en-GB" TargetMode="External"/></Relationships>
</file>

<file path=ppt/slides/_rels/slide79.xml.rels><?xml version="1.0" encoding="UTF-8" standalone="yes"?>
<Relationships xmlns="http://schemas.openxmlformats.org/package/2006/relationships"><Relationship Id="rId8" Type="http://schemas.openxmlformats.org/officeDocument/2006/relationships/hyperlink" Target="https://store.steampowered.com/app/865360/We_Were_Here_Together/" TargetMode="External"/><Relationship Id="rId13" Type="http://schemas.openxmlformats.org/officeDocument/2006/relationships/image" Target="../media/image132.jpg"/><Relationship Id="rId3" Type="http://schemas.openxmlformats.org/officeDocument/2006/relationships/image" Target="../media/image87.png"/><Relationship Id="rId7" Type="http://schemas.openxmlformats.org/officeDocument/2006/relationships/hyperlink" Target="https://store.steampowered.com/app/1220370/Ever_Forward/?l=latam" TargetMode="External"/><Relationship Id="rId12" Type="http://schemas.openxmlformats.org/officeDocument/2006/relationships/image" Target="../media/image131.jp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128.jpg"/><Relationship Id="rId11" Type="http://schemas.openxmlformats.org/officeDocument/2006/relationships/image" Target="../media/image130.jpg"/><Relationship Id="rId5" Type="http://schemas.openxmlformats.org/officeDocument/2006/relationships/hyperlink" Target="https://escapeacademygame.com/es" TargetMode="External"/><Relationship Id="rId10" Type="http://schemas.openxmlformats.org/officeDocument/2006/relationships/image" Target="../media/image129.png"/><Relationship Id="rId4" Type="http://schemas.openxmlformats.org/officeDocument/2006/relationships/image" Target="../media/image88.png"/><Relationship Id="rId9" Type="http://schemas.openxmlformats.org/officeDocument/2006/relationships/hyperlink" Target="https://store.playstation.com/es-es/product/EP2333-PPSA01832_00-MAQUETTESIEE0000"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hyperlink" Target="https://www.lumosity.com/es/" TargetMode="External"/><Relationship Id="rId2" Type="http://schemas.openxmlformats.org/officeDocument/2006/relationships/notesSlide" Target="../notesSlides/notesSlide80.xml"/><Relationship Id="rId1" Type="http://schemas.openxmlformats.org/officeDocument/2006/relationships/slideLayout" Target="../slideLayouts/slideLayout9.xml"/><Relationship Id="rId5" Type="http://schemas.openxmlformats.org/officeDocument/2006/relationships/image" Target="../media/image134.png"/><Relationship Id="rId4" Type="http://schemas.openxmlformats.org/officeDocument/2006/relationships/image" Target="../media/image133.png"/></Relationships>
</file>

<file path=ppt/slides/_rels/slide81.xml.rels><?xml version="1.0" encoding="UTF-8" standalone="yes"?>
<Relationships xmlns="http://schemas.openxmlformats.org/package/2006/relationships"><Relationship Id="rId3" Type="http://schemas.openxmlformats.org/officeDocument/2006/relationships/hyperlink" Target="https://www.peak.net/" TargetMode="External"/><Relationship Id="rId2" Type="http://schemas.openxmlformats.org/officeDocument/2006/relationships/notesSlide" Target="../notesSlides/notesSlide81.xml"/><Relationship Id="rId1" Type="http://schemas.openxmlformats.org/officeDocument/2006/relationships/slideLayout" Target="../slideLayouts/slideLayout9.xml"/><Relationship Id="rId5" Type="http://schemas.openxmlformats.org/officeDocument/2006/relationships/image" Target="../media/image136.png"/><Relationship Id="rId4" Type="http://schemas.openxmlformats.org/officeDocument/2006/relationships/image" Target="../media/image135.jpg"/></Relationships>
</file>

<file path=ppt/slides/_rels/slide82.xml.rels><?xml version="1.0" encoding="UTF-8" standalone="yes"?>
<Relationships xmlns="http://schemas.openxmlformats.org/package/2006/relationships"><Relationship Id="rId3" Type="http://schemas.openxmlformats.org/officeDocument/2006/relationships/hyperlink" Target="https://play.google.com/store/apps/details?id=net.rention.mind.skillz&amp;gl=US" TargetMode="External"/><Relationship Id="rId2" Type="http://schemas.openxmlformats.org/officeDocument/2006/relationships/notesSlide" Target="../notesSlides/notesSlide82.xml"/><Relationship Id="rId1" Type="http://schemas.openxmlformats.org/officeDocument/2006/relationships/slideLayout" Target="../slideLayouts/slideLayout9.xml"/><Relationship Id="rId4" Type="http://schemas.openxmlformats.org/officeDocument/2006/relationships/image" Target="../media/image137.jpg"/></Relationships>
</file>

<file path=ppt/slides/_rels/slide83.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13.jpg"/><Relationship Id="rId4" Type="http://schemas.openxmlformats.org/officeDocument/2006/relationships/hyperlink" Target="https://www.youtube.com/watch?v=0vnFT3J__yg"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hyperlink" Target="https://www.facebook.com/" TargetMode="External"/><Relationship Id="rId2" Type="http://schemas.openxmlformats.org/officeDocument/2006/relationships/notesSlide" Target="../notesSlides/notesSlide91.xml"/><Relationship Id="rId1" Type="http://schemas.openxmlformats.org/officeDocument/2006/relationships/slideLayout" Target="../slideLayouts/slideLayout11.xml"/><Relationship Id="rId5" Type="http://schemas.openxmlformats.org/officeDocument/2006/relationships/image" Target="../media/image142.jpg"/><Relationship Id="rId4" Type="http://schemas.openxmlformats.org/officeDocument/2006/relationships/hyperlink" Target="https://www.youtube.com/watch?v=KYKh2SFQtEA"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s://twitter.com/i/flow/login?input_flow_data=%7b%22requested_variant%22:%22eyJsYW5nIjoiaXQifQ==%22%7d" TargetMode="External"/><Relationship Id="rId2" Type="http://schemas.openxmlformats.org/officeDocument/2006/relationships/notesSlide" Target="../notesSlides/notesSlide92.xml"/><Relationship Id="rId1" Type="http://schemas.openxmlformats.org/officeDocument/2006/relationships/slideLayout" Target="../slideLayouts/slideLayout9.xml"/><Relationship Id="rId5" Type="http://schemas.openxmlformats.org/officeDocument/2006/relationships/image" Target="../media/image143.jpg"/><Relationship Id="rId4" Type="http://schemas.openxmlformats.org/officeDocument/2006/relationships/hyperlink" Target="https://www.youtube.com/watch?v=dZ8jykKJ5mU"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93.xml"/><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94.xml"/><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95.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96.xml"/><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3" Type="http://schemas.openxmlformats.org/officeDocument/2006/relationships/hyperlink" Target="https://www.netflix.com/ie/title/80991754" TargetMode="External"/><Relationship Id="rId2" Type="http://schemas.openxmlformats.org/officeDocument/2006/relationships/notesSlide" Target="../notesSlides/notesSlide97.xml"/><Relationship Id="rId1" Type="http://schemas.openxmlformats.org/officeDocument/2006/relationships/slideLayout" Target="../slideLayouts/slideLayout11.xml"/><Relationship Id="rId4" Type="http://schemas.openxmlformats.org/officeDocument/2006/relationships/image" Target="../media/image148.png"/></Relationships>
</file>

<file path=ppt/slides/_rels/slide9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98.xml"/><Relationship Id="rId1" Type="http://schemas.openxmlformats.org/officeDocument/2006/relationships/slideLayout" Target="../slideLayouts/slideLayout16.xml"/></Relationships>
</file>

<file path=ppt/slides/_rels/slide99.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notesSlide" Target="../notesSlides/notesSlide9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55"/>
          <p:cNvSpPr txBox="1">
            <a:spLocks noGrp="1"/>
          </p:cNvSpPr>
          <p:nvPr>
            <p:ph type="body" idx="2"/>
          </p:nvPr>
        </p:nvSpPr>
        <p:spPr>
          <a:xfrm>
            <a:off x="490621" y="3641686"/>
            <a:ext cx="5228254" cy="533100"/>
          </a:xfrm>
          <a:prstGeom prst="rect">
            <a:avLst/>
          </a:prstGeom>
          <a:noFill/>
          <a:ln>
            <a:noFill/>
          </a:ln>
        </p:spPr>
        <p:txBody>
          <a:bodyPr spcFirstLastPara="1" wrap="square" lIns="91425" tIns="45700" rIns="91425" bIns="45700" anchor="t" anchorCtr="0">
            <a:noAutofit/>
          </a:bodyPr>
          <a:lstStyle/>
          <a:p>
            <a:pPr marL="0" lvl="0" indent="0" algn="l" rtl="0">
              <a:lnSpc>
                <a:spcPct val="98850"/>
              </a:lnSpc>
              <a:spcBef>
                <a:spcPts val="0"/>
              </a:spcBef>
              <a:spcAft>
                <a:spcPts val="0"/>
              </a:spcAft>
              <a:buClr>
                <a:schemeClr val="lt1"/>
              </a:buClr>
              <a:buSzPts val="4000"/>
              <a:buNone/>
            </a:pPr>
            <a:r>
              <a:rPr lang="en-US" sz="3600" b="1">
                <a:solidFill>
                  <a:schemeClr val="lt1"/>
                </a:solidFill>
              </a:rPr>
              <a:t>MÓDULO 3 –</a:t>
            </a:r>
            <a:endParaRPr/>
          </a:p>
          <a:p>
            <a:pPr marL="0" lvl="0" indent="0" algn="l" rtl="0">
              <a:lnSpc>
                <a:spcPct val="98850"/>
              </a:lnSpc>
              <a:spcBef>
                <a:spcPts val="0"/>
              </a:spcBef>
              <a:spcAft>
                <a:spcPts val="0"/>
              </a:spcAft>
              <a:buClr>
                <a:schemeClr val="lt1"/>
              </a:buClr>
              <a:buSzPts val="4000"/>
              <a:buNone/>
            </a:pPr>
            <a:r>
              <a:rPr lang="en-US" sz="3600" b="1">
                <a:solidFill>
                  <a:schemeClr val="lt1"/>
                </a:solidFill>
              </a:rPr>
              <a:t>Tecnologías Digitales para la Atención sanitaria y los Cuidados</a:t>
            </a:r>
            <a:endParaRPr sz="3600" b="1">
              <a:solidFill>
                <a:schemeClr val="lt1"/>
              </a:solidFill>
            </a:endParaRPr>
          </a:p>
        </p:txBody>
      </p:sp>
      <p:pic>
        <p:nvPicPr>
          <p:cNvPr id="191" name="Google Shape;191;p55"/>
          <p:cNvPicPr preferRelativeResize="0">
            <a:picLocks noGrp="1"/>
          </p:cNvPicPr>
          <p:nvPr>
            <p:ph type="pic" idx="3"/>
          </p:nvPr>
        </p:nvPicPr>
        <p:blipFill rotWithShape="1">
          <a:blip r:embed="rId3">
            <a:alphaModFix/>
          </a:blip>
          <a:srcRect/>
          <a:stretch/>
        </p:blipFill>
        <p:spPr>
          <a:xfrm>
            <a:off x="5718875" y="423474"/>
            <a:ext cx="5982504" cy="4551483"/>
          </a:xfrm>
          <a:prstGeom prst="rect">
            <a:avLst/>
          </a:prstGeom>
          <a:solidFill>
            <a:srgbClr val="F2F2F2"/>
          </a:solidFill>
          <a:ln>
            <a:noFill/>
          </a:ln>
        </p:spPr>
      </p:pic>
      <p:sp>
        <p:nvSpPr>
          <p:cNvPr id="192" name="Google Shape;192;p55"/>
          <p:cNvSpPr txBox="1">
            <a:spLocks noGrp="1"/>
          </p:cNvSpPr>
          <p:nvPr>
            <p:ph type="body" idx="4"/>
          </p:nvPr>
        </p:nvSpPr>
        <p:spPr>
          <a:xfrm>
            <a:off x="7918315" y="5611394"/>
            <a:ext cx="3622500" cy="7311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lt1"/>
              </a:buClr>
              <a:buSzPts val="2800"/>
              <a:buNone/>
            </a:pPr>
            <a:r>
              <a:rPr lang="en-US"/>
              <a:t>﻿www.housingcare.net</a:t>
            </a:r>
            <a:endParaRPr/>
          </a:p>
        </p:txBody>
      </p:sp>
      <p:sp>
        <p:nvSpPr>
          <p:cNvPr id="193" name="Google Shape;193;p55"/>
          <p:cNvSpPr/>
          <p:nvPr/>
        </p:nvSpPr>
        <p:spPr>
          <a:xfrm>
            <a:off x="2439877" y="6111381"/>
            <a:ext cx="3990106" cy="64629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92E4B"/>
              </a:buClr>
              <a:buSzPts val="1050"/>
              <a:buFont typeface="Calibri"/>
              <a:buNone/>
            </a:pPr>
            <a:r>
              <a:rPr lang="en-US" sz="900" b="0" i="0" u="none" strike="noStrike" cap="none">
                <a:solidFill>
                  <a:srgbClr val="092E4B"/>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sz="900" b="0" i="0" u="none" strike="noStrike" cap="none">
              <a:solidFill>
                <a:srgbClr val="000000"/>
              </a:solidFill>
              <a:latin typeface="Arial"/>
              <a:ea typeface="Arial"/>
              <a:cs typeface="Arial"/>
              <a:sym typeface="Arial"/>
            </a:endParaRPr>
          </a:p>
        </p:txBody>
      </p:sp>
      <p:sp>
        <p:nvSpPr>
          <p:cNvPr id="194" name="Google Shape;194;p55"/>
          <p:cNvSpPr txBox="1"/>
          <p:nvPr/>
        </p:nvSpPr>
        <p:spPr>
          <a:xfrm>
            <a:off x="1090789" y="6175022"/>
            <a:ext cx="1185333" cy="46166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1" i="0" u="none" strike="noStrike" cap="none">
                <a:solidFill>
                  <a:srgbClr val="6666FF"/>
                </a:solidFill>
                <a:latin typeface="Arial"/>
                <a:ea typeface="Arial"/>
                <a:cs typeface="Arial"/>
                <a:sym typeface="Arial"/>
              </a:rPr>
              <a:t>Cofinanciado por el Programa Erasmus+ de la Unión Europea</a:t>
            </a:r>
            <a:endParaRPr sz="800" b="1" i="0" u="none" strike="noStrike" cap="none">
              <a:solidFill>
                <a:srgbClr val="6666FF"/>
              </a:solidFill>
              <a:latin typeface="Arial"/>
              <a:ea typeface="Arial"/>
              <a:cs typeface="Arial"/>
              <a:sym typeface="Arial"/>
            </a:endParaRPr>
          </a:p>
        </p:txBody>
      </p:sp>
      <p:sp>
        <p:nvSpPr>
          <p:cNvPr id="195" name="Google Shape;195;p55"/>
          <p:cNvSpPr/>
          <p:nvPr/>
        </p:nvSpPr>
        <p:spPr>
          <a:xfrm>
            <a:off x="2491777" y="6056540"/>
            <a:ext cx="3952033" cy="646290"/>
          </a:xfrm>
          <a:prstGeom prst="rect">
            <a:avLst/>
          </a:prstGeom>
          <a:solidFill>
            <a:schemeClr val="lt1"/>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900" b="0" i="0" u="none" strike="noStrike" cap="none">
                <a:solidFill>
                  <a:srgbClr val="092E4B"/>
                </a:solidFill>
                <a:latin typeface="Calibri"/>
                <a:ea typeface="Calibri"/>
                <a:cs typeface="Calibri"/>
                <a:sym typeface="Calibri"/>
              </a:rPr>
              <a:t>El respaldo de la Comisión Europea a la elaboración de esta publicación no constituye una aprobación de su contenido, que refleja únicamente las opiniones de los autores, y la Comisión no se hace responsable del uso que pueda hacerse de la información aquí recogida.</a:t>
            </a:r>
            <a:endParaRPr sz="9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64"/>
          <p:cNvSpPr txBox="1">
            <a:spLocks noGrp="1"/>
          </p:cNvSpPr>
          <p:nvPr>
            <p:ph type="body" idx="2"/>
          </p:nvPr>
        </p:nvSpPr>
        <p:spPr>
          <a:xfrm>
            <a:off x="457200" y="405842"/>
            <a:ext cx="11363325" cy="803654"/>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2600"/>
              <a:buNone/>
            </a:pPr>
            <a:r>
              <a:rPr lang="en-US" sz="2600"/>
              <a:t>¿Cómo podemos mejorar la independencia de las personas mayores? </a:t>
            </a:r>
            <a:endParaRPr sz="2600"/>
          </a:p>
        </p:txBody>
      </p:sp>
      <p:sp>
        <p:nvSpPr>
          <p:cNvPr id="268" name="Google Shape;268;p64"/>
          <p:cNvSpPr/>
          <p:nvPr/>
        </p:nvSpPr>
        <p:spPr>
          <a:xfrm>
            <a:off x="0" y="-276999"/>
            <a:ext cx="65" cy="553998"/>
          </a:xfrm>
          <a:prstGeom prst="rect">
            <a:avLst/>
          </a:prstGeom>
          <a:solidFill>
            <a:srgbClr val="FFFFFF"/>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69" name="Google Shape;269;p64"/>
          <p:cNvSpPr/>
          <p:nvPr/>
        </p:nvSpPr>
        <p:spPr>
          <a:xfrm>
            <a:off x="152400" y="-124599"/>
            <a:ext cx="65" cy="553998"/>
          </a:xfrm>
          <a:prstGeom prst="rect">
            <a:avLst/>
          </a:prstGeom>
          <a:solidFill>
            <a:srgbClr val="FFFFFF"/>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270" name="Google Shape;270;p64" descr="Scribble Circle Font Hand Drawn Numbers Black Isolated"/>
          <p:cNvPicPr preferRelativeResize="0"/>
          <p:nvPr/>
        </p:nvPicPr>
        <p:blipFill rotWithShape="1">
          <a:blip r:embed="rId3">
            <a:alphaModFix/>
          </a:blip>
          <a:srcRect/>
          <a:stretch/>
        </p:blipFill>
        <p:spPr>
          <a:xfrm>
            <a:off x="1947429" y="1125219"/>
            <a:ext cx="855839" cy="803654"/>
          </a:xfrm>
          <a:prstGeom prst="rect">
            <a:avLst/>
          </a:prstGeom>
          <a:noFill/>
          <a:ln>
            <a:noFill/>
          </a:ln>
        </p:spPr>
      </p:pic>
      <p:sp>
        <p:nvSpPr>
          <p:cNvPr id="271" name="Google Shape;271;p64"/>
          <p:cNvSpPr txBox="1">
            <a:spLocks noGrp="1"/>
          </p:cNvSpPr>
          <p:nvPr>
            <p:ph type="body" idx="1"/>
          </p:nvPr>
        </p:nvSpPr>
        <p:spPr>
          <a:xfrm>
            <a:off x="8126166" y="4352508"/>
            <a:ext cx="3400640" cy="1635598"/>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1600"/>
              <a:buNone/>
            </a:pPr>
            <a:r>
              <a:rPr lang="en-US" sz="1600" b="1" dirty="0" err="1">
                <a:solidFill>
                  <a:srgbClr val="7F3494"/>
                </a:solidFill>
                <a:latin typeface="Calibri"/>
                <a:ea typeface="Calibri"/>
                <a:cs typeface="Calibri"/>
                <a:sym typeface="Calibri"/>
              </a:rPr>
              <a:t>Enseñándoles</a:t>
            </a:r>
            <a:r>
              <a:rPr lang="en-US" sz="1600" b="1" dirty="0">
                <a:solidFill>
                  <a:srgbClr val="7F3494"/>
                </a:solidFill>
                <a:latin typeface="Calibri"/>
                <a:ea typeface="Calibri"/>
                <a:cs typeface="Calibri"/>
                <a:sym typeface="Calibri"/>
              </a:rPr>
              <a:t> </a:t>
            </a:r>
            <a:r>
              <a:rPr lang="en-US" sz="1600" b="1" dirty="0" err="1">
                <a:solidFill>
                  <a:srgbClr val="7F3494"/>
                </a:solidFill>
                <a:latin typeface="Calibri"/>
                <a:ea typeface="Calibri"/>
                <a:cs typeface="Calibri"/>
                <a:sym typeface="Calibri"/>
              </a:rPr>
              <a:t>automotivación</a:t>
            </a:r>
            <a:r>
              <a:rPr lang="en-US" sz="1600" b="1" dirty="0">
                <a:solidFill>
                  <a:srgbClr val="7F3494"/>
                </a:solidFill>
                <a:latin typeface="Calibri"/>
                <a:ea typeface="Calibri"/>
                <a:cs typeface="Calibri"/>
                <a:sym typeface="Calibri"/>
              </a:rPr>
              <a:t>: </a:t>
            </a:r>
            <a:r>
              <a:rPr lang="en-US" sz="1600" dirty="0">
                <a:latin typeface="Calibri"/>
                <a:ea typeface="Calibri"/>
                <a:cs typeface="Calibri"/>
                <a:sym typeface="Calibri"/>
              </a:rPr>
              <a:t>Es fundamental </a:t>
            </a:r>
            <a:r>
              <a:rPr lang="en-US" sz="1600" dirty="0" err="1">
                <a:latin typeface="Calibri"/>
                <a:ea typeface="Calibri"/>
                <a:cs typeface="Calibri"/>
                <a:sym typeface="Calibri"/>
              </a:rPr>
              <a:t>enseñarles</a:t>
            </a:r>
            <a:r>
              <a:rPr lang="en-US" sz="1600" dirty="0">
                <a:latin typeface="Calibri"/>
                <a:ea typeface="Calibri"/>
                <a:cs typeface="Calibri"/>
                <a:sym typeface="Calibri"/>
              </a:rPr>
              <a:t> a ser curiosos </a:t>
            </a:r>
            <a:r>
              <a:rPr lang="en-US" sz="1600" dirty="0" err="1">
                <a:latin typeface="Calibri"/>
                <a:ea typeface="Calibri"/>
                <a:cs typeface="Calibri"/>
                <a:sym typeface="Calibri"/>
              </a:rPr>
              <a:t>en</a:t>
            </a:r>
            <a:r>
              <a:rPr lang="en-US" sz="1600" dirty="0">
                <a:latin typeface="Calibri"/>
                <a:ea typeface="Calibri"/>
                <a:cs typeface="Calibri"/>
                <a:sym typeface="Calibri"/>
              </a:rPr>
              <a:t> </a:t>
            </a:r>
            <a:r>
              <a:rPr lang="en-US" sz="1600" dirty="0" err="1">
                <a:latin typeface="Calibri"/>
                <a:ea typeface="Calibri"/>
                <a:cs typeface="Calibri"/>
                <a:sym typeface="Calibri"/>
              </a:rPr>
              <a:t>su</a:t>
            </a:r>
            <a:r>
              <a:rPr lang="en-US" sz="1600" dirty="0">
                <a:latin typeface="Calibri"/>
                <a:ea typeface="Calibri"/>
                <a:cs typeface="Calibri"/>
                <a:sym typeface="Calibri"/>
              </a:rPr>
              <a:t> </a:t>
            </a:r>
            <a:r>
              <a:rPr lang="en-US" sz="1600" dirty="0" err="1">
                <a:latin typeface="Calibri"/>
                <a:ea typeface="Calibri"/>
                <a:cs typeface="Calibri"/>
                <a:sym typeface="Calibri"/>
              </a:rPr>
              <a:t>vida</a:t>
            </a:r>
            <a:r>
              <a:rPr lang="en-US" sz="1600" dirty="0">
                <a:latin typeface="Calibri"/>
                <a:ea typeface="Calibri"/>
                <a:cs typeface="Calibri"/>
                <a:sym typeface="Calibri"/>
              </a:rPr>
              <a:t> </a:t>
            </a:r>
            <a:r>
              <a:rPr lang="en-US" sz="1600" dirty="0" err="1">
                <a:latin typeface="Calibri"/>
                <a:ea typeface="Calibri"/>
                <a:cs typeface="Calibri"/>
                <a:sym typeface="Calibri"/>
              </a:rPr>
              <a:t>cotidiana</a:t>
            </a:r>
            <a:r>
              <a:rPr lang="en-US" sz="1600" dirty="0">
                <a:latin typeface="Calibri"/>
                <a:ea typeface="Calibri"/>
                <a:cs typeface="Calibri"/>
                <a:sym typeface="Calibri"/>
              </a:rPr>
              <a:t> para que </a:t>
            </a:r>
            <a:r>
              <a:rPr lang="en-US" sz="1600" dirty="0" err="1">
                <a:latin typeface="Calibri"/>
                <a:ea typeface="Calibri"/>
                <a:cs typeface="Calibri"/>
                <a:sym typeface="Calibri"/>
              </a:rPr>
              <a:t>puedan</a:t>
            </a:r>
            <a:r>
              <a:rPr lang="en-US" sz="1600" dirty="0">
                <a:latin typeface="Calibri"/>
                <a:ea typeface="Calibri"/>
                <a:cs typeface="Calibri"/>
                <a:sym typeface="Calibri"/>
              </a:rPr>
              <a:t> </a:t>
            </a:r>
            <a:r>
              <a:rPr lang="en-US" sz="1600" dirty="0" err="1">
                <a:latin typeface="Calibri"/>
                <a:ea typeface="Calibri"/>
                <a:cs typeface="Calibri"/>
                <a:sym typeface="Calibri"/>
              </a:rPr>
              <a:t>motivarse</a:t>
            </a:r>
            <a:r>
              <a:rPr lang="en-US" sz="1600" dirty="0">
                <a:latin typeface="Calibri"/>
                <a:ea typeface="Calibri"/>
                <a:cs typeface="Calibri"/>
                <a:sym typeface="Calibri"/>
              </a:rPr>
              <a:t>. </a:t>
            </a:r>
            <a:r>
              <a:rPr lang="en-US" sz="1600" dirty="0" err="1">
                <a:latin typeface="Calibri"/>
                <a:ea typeface="Calibri"/>
                <a:cs typeface="Calibri"/>
                <a:sym typeface="Calibri"/>
              </a:rPr>
              <a:t>Eso</a:t>
            </a:r>
            <a:r>
              <a:rPr lang="en-US" sz="1600" dirty="0">
                <a:latin typeface="Calibri"/>
                <a:ea typeface="Calibri"/>
                <a:cs typeface="Calibri"/>
                <a:sym typeface="Calibri"/>
              </a:rPr>
              <a:t> </a:t>
            </a:r>
            <a:r>
              <a:rPr lang="en-US" sz="1600" dirty="0" err="1">
                <a:latin typeface="Calibri"/>
                <a:ea typeface="Calibri"/>
                <a:cs typeface="Calibri"/>
                <a:sym typeface="Calibri"/>
              </a:rPr>
              <a:t>mejorará</a:t>
            </a:r>
            <a:r>
              <a:rPr lang="en-US" sz="1600" dirty="0">
                <a:latin typeface="Calibri"/>
                <a:ea typeface="Calibri"/>
                <a:cs typeface="Calibri"/>
                <a:sym typeface="Calibri"/>
              </a:rPr>
              <a:t> </a:t>
            </a:r>
            <a:r>
              <a:rPr lang="en-US" sz="1600" dirty="0" err="1">
                <a:latin typeface="Calibri"/>
                <a:ea typeface="Calibri"/>
                <a:cs typeface="Calibri"/>
                <a:sym typeface="Calibri"/>
              </a:rPr>
              <a:t>su</a:t>
            </a:r>
            <a:r>
              <a:rPr lang="en-US" sz="1600" dirty="0">
                <a:latin typeface="Calibri"/>
                <a:ea typeface="Calibri"/>
                <a:cs typeface="Calibri"/>
                <a:sym typeface="Calibri"/>
              </a:rPr>
              <a:t> </a:t>
            </a:r>
            <a:r>
              <a:rPr lang="en-US" sz="1600" dirty="0" err="1">
                <a:latin typeface="Calibri"/>
                <a:ea typeface="Calibri"/>
                <a:cs typeface="Calibri"/>
                <a:sym typeface="Calibri"/>
              </a:rPr>
              <a:t>concepto</a:t>
            </a:r>
            <a:r>
              <a:rPr lang="en-US" sz="1600" dirty="0">
                <a:latin typeface="Calibri"/>
                <a:ea typeface="Calibri"/>
                <a:cs typeface="Calibri"/>
                <a:sym typeface="Calibri"/>
              </a:rPr>
              <a:t> de </a:t>
            </a:r>
            <a:r>
              <a:rPr lang="en-US" sz="1600" dirty="0" err="1">
                <a:latin typeface="Calibri"/>
                <a:ea typeface="Calibri"/>
                <a:cs typeface="Calibri"/>
                <a:sym typeface="Calibri"/>
              </a:rPr>
              <a:t>sí</a:t>
            </a:r>
            <a:r>
              <a:rPr lang="en-US" sz="1600" dirty="0">
                <a:latin typeface="Calibri"/>
                <a:ea typeface="Calibri"/>
                <a:cs typeface="Calibri"/>
                <a:sym typeface="Calibri"/>
              </a:rPr>
              <a:t> </a:t>
            </a:r>
            <a:r>
              <a:rPr lang="en-US" sz="1600" dirty="0" err="1">
                <a:latin typeface="Calibri"/>
                <a:ea typeface="Calibri"/>
                <a:cs typeface="Calibri"/>
                <a:sym typeface="Calibri"/>
              </a:rPr>
              <a:t>mismas</a:t>
            </a:r>
            <a:r>
              <a:rPr lang="en-US" sz="1600" dirty="0">
                <a:latin typeface="Calibri"/>
                <a:ea typeface="Calibri"/>
                <a:cs typeface="Calibri"/>
                <a:sym typeface="Calibri"/>
              </a:rPr>
              <a:t> y, </a:t>
            </a:r>
            <a:r>
              <a:rPr lang="en-US" sz="1600" dirty="0" err="1">
                <a:latin typeface="Calibri"/>
                <a:ea typeface="Calibri"/>
                <a:cs typeface="Calibri"/>
                <a:sym typeface="Calibri"/>
              </a:rPr>
              <a:t>por</a:t>
            </a:r>
            <a:r>
              <a:rPr lang="en-US" sz="1600" dirty="0">
                <a:latin typeface="Calibri"/>
                <a:ea typeface="Calibri"/>
                <a:cs typeface="Calibri"/>
                <a:sym typeface="Calibri"/>
              </a:rPr>
              <a:t> tanto, </a:t>
            </a:r>
            <a:r>
              <a:rPr lang="en-US" sz="1600" dirty="0" err="1">
                <a:latin typeface="Calibri"/>
                <a:ea typeface="Calibri"/>
                <a:cs typeface="Calibri"/>
                <a:sym typeface="Calibri"/>
              </a:rPr>
              <a:t>su</a:t>
            </a:r>
            <a:r>
              <a:rPr lang="en-US" sz="1600" dirty="0">
                <a:latin typeface="Calibri"/>
                <a:ea typeface="Calibri"/>
                <a:cs typeface="Calibri"/>
                <a:sym typeface="Calibri"/>
              </a:rPr>
              <a:t> </a:t>
            </a:r>
            <a:r>
              <a:rPr lang="en-US" sz="1600" dirty="0" err="1">
                <a:latin typeface="Calibri"/>
                <a:ea typeface="Calibri"/>
                <a:cs typeface="Calibri"/>
                <a:sym typeface="Calibri"/>
              </a:rPr>
              <a:t>autoestima</a:t>
            </a:r>
            <a:r>
              <a:rPr lang="en-US" sz="1600" dirty="0">
                <a:latin typeface="Calibri"/>
                <a:ea typeface="Calibri"/>
                <a:cs typeface="Calibri"/>
                <a:sym typeface="Calibri"/>
              </a:rPr>
              <a:t>.  </a:t>
            </a:r>
            <a:endParaRPr dirty="0"/>
          </a:p>
          <a:p>
            <a:pPr marL="0" lvl="0" indent="0" algn="ctr" rtl="0">
              <a:lnSpc>
                <a:spcPct val="100000"/>
              </a:lnSpc>
              <a:spcBef>
                <a:spcPts val="0"/>
              </a:spcBef>
              <a:spcAft>
                <a:spcPts val="0"/>
              </a:spcAft>
              <a:buSzPts val="2400"/>
              <a:buNone/>
            </a:pPr>
            <a:endParaRPr dirty="0">
              <a:latin typeface="Calibri"/>
              <a:ea typeface="Calibri"/>
              <a:cs typeface="Calibri"/>
              <a:sym typeface="Calibri"/>
            </a:endParaRPr>
          </a:p>
        </p:txBody>
      </p:sp>
      <p:pic>
        <p:nvPicPr>
          <p:cNvPr id="272" name="Google Shape;272;p64" descr="Scribble Circle Font Hand Drawn Numbers Black Isolated"/>
          <p:cNvPicPr preferRelativeResize="0"/>
          <p:nvPr/>
        </p:nvPicPr>
        <p:blipFill rotWithShape="1">
          <a:blip r:embed="rId4">
            <a:alphaModFix/>
          </a:blip>
          <a:srcRect/>
          <a:stretch/>
        </p:blipFill>
        <p:spPr>
          <a:xfrm>
            <a:off x="5540932" y="1103455"/>
            <a:ext cx="845698" cy="724884"/>
          </a:xfrm>
          <a:prstGeom prst="rect">
            <a:avLst/>
          </a:prstGeom>
          <a:noFill/>
          <a:ln>
            <a:noFill/>
          </a:ln>
        </p:spPr>
      </p:pic>
      <p:sp>
        <p:nvSpPr>
          <p:cNvPr id="273" name="Google Shape;273;p64"/>
          <p:cNvSpPr txBox="1"/>
          <p:nvPr/>
        </p:nvSpPr>
        <p:spPr>
          <a:xfrm>
            <a:off x="562557" y="1940116"/>
            <a:ext cx="3400640" cy="1635598"/>
          </a:xfrm>
          <a:prstGeom prst="rect">
            <a:avLst/>
          </a:prstGeom>
          <a:noFill/>
          <a:ln>
            <a:noFill/>
          </a:ln>
        </p:spPr>
        <p:txBody>
          <a:bodyPr spcFirstLastPara="1" wrap="square" lIns="91425" tIns="45700" rIns="91425" bIns="45700" anchor="t" anchorCtr="0">
            <a:noAutofit/>
          </a:bodyPr>
          <a:lstStyle/>
          <a:p>
            <a:pPr marL="228600" marR="0" lvl="0" indent="0" algn="just" rtl="0">
              <a:lnSpc>
                <a:spcPct val="90000"/>
              </a:lnSpc>
              <a:spcBef>
                <a:spcPts val="0"/>
              </a:spcBef>
              <a:spcAft>
                <a:spcPts val="0"/>
              </a:spcAft>
              <a:buClr>
                <a:srgbClr val="000000"/>
              </a:buClr>
              <a:buSzPts val="1600"/>
              <a:buFont typeface="Arial"/>
              <a:buNone/>
            </a:pPr>
            <a:r>
              <a:rPr lang="en-US" sz="1600" b="1" i="0" u="none" strike="noStrike" cap="none">
                <a:solidFill>
                  <a:srgbClr val="7F3494"/>
                </a:solidFill>
                <a:latin typeface="Calibri"/>
                <a:ea typeface="Calibri"/>
                <a:cs typeface="Calibri"/>
                <a:sym typeface="Calibri"/>
              </a:rPr>
              <a:t>Desarrollando las habilidades de autoaceptación</a:t>
            </a:r>
            <a:r>
              <a:rPr lang="en-US" sz="1600" b="0" i="0" u="none" strike="noStrike" cap="none">
                <a:solidFill>
                  <a:srgbClr val="7F3494"/>
                </a:solidFill>
                <a:latin typeface="Calibri"/>
                <a:ea typeface="Calibri"/>
                <a:cs typeface="Calibri"/>
                <a:sym typeface="Calibri"/>
              </a:rPr>
              <a:t>: </a:t>
            </a:r>
            <a:r>
              <a:rPr lang="en-US" sz="1600" b="0" i="0" u="none" strike="noStrike" cap="none">
                <a:solidFill>
                  <a:srgbClr val="092E4B"/>
                </a:solidFill>
                <a:latin typeface="Calibri"/>
                <a:ea typeface="Calibri"/>
                <a:cs typeface="Calibri"/>
                <a:sym typeface="Calibri"/>
              </a:rPr>
              <a:t>Debemos enseñarles respeto por sí mismas, de forma que acepten sus fortalezas y los aspectos en los que pueden mejorar, porque la </a:t>
            </a:r>
            <a:r>
              <a:rPr lang="en-US" sz="1600" b="1" i="0" u="none" strike="noStrike" cap="none">
                <a:solidFill>
                  <a:srgbClr val="092E4B"/>
                </a:solidFill>
                <a:latin typeface="Calibri"/>
                <a:ea typeface="Calibri"/>
                <a:cs typeface="Calibri"/>
                <a:sym typeface="Calibri"/>
              </a:rPr>
              <a:t>edad no es motivo para dejar de aprender.   </a:t>
            </a:r>
            <a:endParaRPr sz="2400" b="1" i="0" u="none" strike="noStrike" cap="none">
              <a:solidFill>
                <a:srgbClr val="092E4B"/>
              </a:solidFill>
              <a:latin typeface="Calibri"/>
              <a:ea typeface="Calibri"/>
              <a:cs typeface="Calibri"/>
              <a:sym typeface="Calibri"/>
            </a:endParaRPr>
          </a:p>
          <a:p>
            <a:pPr marL="228600" marR="0" lvl="0" indent="0" algn="ctr" rtl="0">
              <a:lnSpc>
                <a:spcPct val="90000"/>
              </a:lnSpc>
              <a:spcBef>
                <a:spcPts val="1000"/>
              </a:spcBef>
              <a:spcAft>
                <a:spcPts val="0"/>
              </a:spcAft>
              <a:buClr>
                <a:srgbClr val="000000"/>
              </a:buClr>
              <a:buSzPts val="2400"/>
              <a:buFont typeface="Arial"/>
              <a:buNone/>
            </a:pPr>
            <a:endParaRPr sz="2400" b="0" i="0" u="none" strike="noStrike" cap="none">
              <a:solidFill>
                <a:srgbClr val="092E4B"/>
              </a:solidFill>
              <a:latin typeface="Calibri"/>
              <a:ea typeface="Calibri"/>
              <a:cs typeface="Calibri"/>
              <a:sym typeface="Calibri"/>
            </a:endParaRPr>
          </a:p>
        </p:txBody>
      </p:sp>
      <p:pic>
        <p:nvPicPr>
          <p:cNvPr id="274" name="Google Shape;274;p64" descr="Scribble Circle Font Hand Drawn Numbers Black Isolated"/>
          <p:cNvPicPr preferRelativeResize="0"/>
          <p:nvPr/>
        </p:nvPicPr>
        <p:blipFill rotWithShape="1">
          <a:blip r:embed="rId5">
            <a:alphaModFix/>
          </a:blip>
          <a:srcRect/>
          <a:stretch/>
        </p:blipFill>
        <p:spPr>
          <a:xfrm>
            <a:off x="9467080" y="1055554"/>
            <a:ext cx="803654" cy="803654"/>
          </a:xfrm>
          <a:prstGeom prst="rect">
            <a:avLst/>
          </a:prstGeom>
          <a:noFill/>
          <a:ln>
            <a:noFill/>
          </a:ln>
        </p:spPr>
      </p:pic>
      <p:sp>
        <p:nvSpPr>
          <p:cNvPr id="275" name="Google Shape;275;p64"/>
          <p:cNvSpPr txBox="1"/>
          <p:nvPr/>
        </p:nvSpPr>
        <p:spPr>
          <a:xfrm>
            <a:off x="4122271" y="4352508"/>
            <a:ext cx="3822452" cy="1635598"/>
          </a:xfrm>
          <a:prstGeom prst="rect">
            <a:avLst/>
          </a:prstGeom>
          <a:noFill/>
          <a:ln>
            <a:noFill/>
          </a:ln>
        </p:spPr>
        <p:txBody>
          <a:bodyPr spcFirstLastPara="1" wrap="square" lIns="91425" tIns="45700" rIns="91425" bIns="45700" anchor="t" anchorCtr="0">
            <a:noAutofit/>
          </a:bodyPr>
          <a:lstStyle/>
          <a:p>
            <a:pPr marL="228600" marR="0" lvl="0" indent="0" algn="just" rtl="0">
              <a:lnSpc>
                <a:spcPct val="90000"/>
              </a:lnSpc>
              <a:spcBef>
                <a:spcPts val="0"/>
              </a:spcBef>
              <a:spcAft>
                <a:spcPts val="0"/>
              </a:spcAft>
              <a:buClr>
                <a:srgbClr val="000000"/>
              </a:buClr>
              <a:buSzPts val="1600"/>
              <a:buFont typeface="Arial"/>
              <a:buNone/>
            </a:pPr>
            <a:r>
              <a:rPr lang="en-US" sz="1600" b="1" i="0" u="none" strike="noStrike" cap="none">
                <a:solidFill>
                  <a:srgbClr val="7F3494"/>
                </a:solidFill>
                <a:latin typeface="Calibri"/>
                <a:ea typeface="Calibri"/>
                <a:cs typeface="Calibri"/>
                <a:sym typeface="Calibri"/>
              </a:rPr>
              <a:t>Reconociendo las emociones</a:t>
            </a:r>
            <a:r>
              <a:rPr lang="en-US" sz="1600" b="0" i="0" u="none" strike="noStrike" cap="none">
                <a:solidFill>
                  <a:srgbClr val="7F3494"/>
                </a:solidFill>
                <a:latin typeface="Calibri"/>
                <a:ea typeface="Calibri"/>
                <a:cs typeface="Calibri"/>
                <a:sym typeface="Calibri"/>
              </a:rPr>
              <a:t>: </a:t>
            </a:r>
            <a:r>
              <a:rPr lang="en-US" sz="1600" b="0" i="0" u="none" strike="noStrike" cap="none">
                <a:solidFill>
                  <a:srgbClr val="092E4B"/>
                </a:solidFill>
                <a:latin typeface="Calibri"/>
                <a:ea typeface="Calibri"/>
                <a:cs typeface="Calibri"/>
                <a:sym typeface="Calibri"/>
              </a:rPr>
              <a:t>Ser independiente significa ser capaz de hacer lo que deseas sin priorizar la opinión de los demás. Esto les hará sentir de una o otra forma; algo en lo que podemos trabajar para reconocer su estado es que entiendan que </a:t>
            </a:r>
            <a:r>
              <a:rPr lang="en-US" sz="1600" b="1" i="0" u="none" strike="noStrike" cap="none">
                <a:solidFill>
                  <a:srgbClr val="092E4B"/>
                </a:solidFill>
                <a:latin typeface="Calibri"/>
                <a:ea typeface="Calibri"/>
                <a:cs typeface="Calibri"/>
                <a:sym typeface="Calibri"/>
              </a:rPr>
              <a:t>las emociones son un factor clave de sus decisiones.  </a:t>
            </a:r>
            <a:endParaRPr sz="2400" b="1" i="0" u="none" strike="noStrike" cap="none">
              <a:solidFill>
                <a:srgbClr val="092E4B"/>
              </a:solidFill>
              <a:latin typeface="Calibri"/>
              <a:ea typeface="Calibri"/>
              <a:cs typeface="Calibri"/>
              <a:sym typeface="Calibri"/>
            </a:endParaRPr>
          </a:p>
          <a:p>
            <a:pPr marL="228600" marR="0" lvl="0" indent="0" algn="ctr" rtl="0">
              <a:lnSpc>
                <a:spcPct val="90000"/>
              </a:lnSpc>
              <a:spcBef>
                <a:spcPts val="1000"/>
              </a:spcBef>
              <a:spcAft>
                <a:spcPts val="0"/>
              </a:spcAft>
              <a:buClr>
                <a:srgbClr val="000000"/>
              </a:buClr>
              <a:buSzPts val="2400"/>
              <a:buFont typeface="Arial"/>
              <a:buNone/>
            </a:pPr>
            <a:endParaRPr sz="2400" b="0" i="0" u="none" strike="noStrike" cap="none">
              <a:solidFill>
                <a:srgbClr val="092E4B"/>
              </a:solidFill>
              <a:latin typeface="Calibri"/>
              <a:ea typeface="Calibri"/>
              <a:cs typeface="Calibri"/>
              <a:sym typeface="Calibri"/>
            </a:endParaRPr>
          </a:p>
        </p:txBody>
      </p:sp>
      <p:sp>
        <p:nvSpPr>
          <p:cNvPr id="276" name="Google Shape;276;p64"/>
          <p:cNvSpPr txBox="1"/>
          <p:nvPr/>
        </p:nvSpPr>
        <p:spPr>
          <a:xfrm>
            <a:off x="7944723" y="1933060"/>
            <a:ext cx="3400640" cy="1635598"/>
          </a:xfrm>
          <a:prstGeom prst="rect">
            <a:avLst/>
          </a:prstGeom>
          <a:noFill/>
          <a:ln>
            <a:noFill/>
          </a:ln>
        </p:spPr>
        <p:txBody>
          <a:bodyPr spcFirstLastPara="1" wrap="square" lIns="91425" tIns="45700" rIns="91425" bIns="45700" anchor="t" anchorCtr="0">
            <a:noAutofit/>
          </a:bodyPr>
          <a:lstStyle/>
          <a:p>
            <a:pPr marL="228600" marR="0" lvl="0" indent="0" algn="just" rtl="0">
              <a:lnSpc>
                <a:spcPct val="90000"/>
              </a:lnSpc>
              <a:spcBef>
                <a:spcPts val="0"/>
              </a:spcBef>
              <a:spcAft>
                <a:spcPts val="0"/>
              </a:spcAft>
              <a:buClr>
                <a:srgbClr val="000000"/>
              </a:buClr>
              <a:buSzPts val="1600"/>
              <a:buFont typeface="Arial"/>
              <a:buNone/>
            </a:pPr>
            <a:r>
              <a:rPr lang="en-US" sz="1600" b="1" i="0" u="none" strike="noStrike" cap="none">
                <a:solidFill>
                  <a:srgbClr val="7F3494"/>
                </a:solidFill>
                <a:latin typeface="Calibri"/>
                <a:ea typeface="Calibri"/>
                <a:cs typeface="Calibri"/>
                <a:sym typeface="Calibri"/>
              </a:rPr>
              <a:t>Trabajando en la organización del tiempo:</a:t>
            </a:r>
            <a:r>
              <a:rPr lang="en-US" sz="1600" b="0" i="0" u="none" strike="noStrike" cap="none">
                <a:solidFill>
                  <a:srgbClr val="7F3494"/>
                </a:solidFill>
                <a:latin typeface="Calibri"/>
                <a:ea typeface="Calibri"/>
                <a:cs typeface="Calibri"/>
                <a:sym typeface="Calibri"/>
              </a:rPr>
              <a:t> </a:t>
            </a:r>
            <a:r>
              <a:rPr lang="en-US" sz="1600" b="0" i="0" u="none" strike="noStrike" cap="none">
                <a:solidFill>
                  <a:srgbClr val="092E4B"/>
                </a:solidFill>
                <a:latin typeface="Calibri"/>
                <a:ea typeface="Calibri"/>
                <a:cs typeface="Calibri"/>
                <a:sym typeface="Calibri"/>
              </a:rPr>
              <a:t>La gran mayoría de las personas mayores tienen muchos problemas para organizar su tiempo, así que debemos </a:t>
            </a:r>
            <a:r>
              <a:rPr lang="en-US" sz="1600" b="1" i="0" u="none" strike="noStrike" cap="none">
                <a:solidFill>
                  <a:srgbClr val="092E4B"/>
                </a:solidFill>
                <a:latin typeface="Calibri"/>
                <a:ea typeface="Calibri"/>
                <a:cs typeface="Calibri"/>
                <a:sym typeface="Calibri"/>
              </a:rPr>
              <a:t>darles las herramientas adecuadas  </a:t>
            </a:r>
            <a:r>
              <a:rPr lang="en-US" sz="1600" b="0" i="0" u="none" strike="noStrike" cap="none">
                <a:solidFill>
                  <a:srgbClr val="092E4B"/>
                </a:solidFill>
                <a:latin typeface="Calibri"/>
                <a:ea typeface="Calibri"/>
                <a:cs typeface="Calibri"/>
                <a:sym typeface="Calibri"/>
              </a:rPr>
              <a:t>para que les resulte más fácil.  </a:t>
            </a:r>
            <a:endParaRPr sz="2400" b="1" i="0" u="none" strike="noStrike" cap="none">
              <a:solidFill>
                <a:srgbClr val="092E4B"/>
              </a:solidFill>
              <a:latin typeface="Calibri"/>
              <a:ea typeface="Calibri"/>
              <a:cs typeface="Calibri"/>
              <a:sym typeface="Calibri"/>
            </a:endParaRPr>
          </a:p>
          <a:p>
            <a:pPr marL="228600" marR="0" lvl="0" indent="0" algn="ctr" rtl="0">
              <a:lnSpc>
                <a:spcPct val="90000"/>
              </a:lnSpc>
              <a:spcBef>
                <a:spcPts val="1000"/>
              </a:spcBef>
              <a:spcAft>
                <a:spcPts val="0"/>
              </a:spcAft>
              <a:buClr>
                <a:srgbClr val="000000"/>
              </a:buClr>
              <a:buSzPts val="2400"/>
              <a:buFont typeface="Arial"/>
              <a:buNone/>
            </a:pPr>
            <a:endParaRPr sz="2400" b="0" i="0" u="none" strike="noStrike" cap="none">
              <a:solidFill>
                <a:srgbClr val="092E4B"/>
              </a:solidFill>
              <a:latin typeface="Calibri"/>
              <a:ea typeface="Calibri"/>
              <a:cs typeface="Calibri"/>
              <a:sym typeface="Calibri"/>
            </a:endParaRPr>
          </a:p>
        </p:txBody>
      </p:sp>
      <p:sp>
        <p:nvSpPr>
          <p:cNvPr id="277" name="Google Shape;277;p64"/>
          <p:cNvSpPr txBox="1"/>
          <p:nvPr/>
        </p:nvSpPr>
        <p:spPr>
          <a:xfrm>
            <a:off x="516235" y="4509000"/>
            <a:ext cx="3400640" cy="1635598"/>
          </a:xfrm>
          <a:prstGeom prst="rect">
            <a:avLst/>
          </a:prstGeom>
          <a:noFill/>
          <a:ln>
            <a:noFill/>
          </a:ln>
        </p:spPr>
        <p:txBody>
          <a:bodyPr spcFirstLastPara="1" wrap="square" lIns="91425" tIns="45700" rIns="91425" bIns="45700" anchor="t" anchorCtr="0">
            <a:noAutofit/>
          </a:bodyPr>
          <a:lstStyle/>
          <a:p>
            <a:pPr marL="228600" marR="0" lvl="0" indent="0" algn="ctr" rtl="0">
              <a:lnSpc>
                <a:spcPct val="90000"/>
              </a:lnSpc>
              <a:spcBef>
                <a:spcPts val="0"/>
              </a:spcBef>
              <a:spcAft>
                <a:spcPts val="0"/>
              </a:spcAft>
              <a:buClr>
                <a:srgbClr val="000000"/>
              </a:buClr>
              <a:buSzPts val="2400"/>
              <a:buFont typeface="Arial"/>
              <a:buNone/>
            </a:pPr>
            <a:endParaRPr sz="2400" b="1" i="0" u="none" strike="noStrike" cap="none">
              <a:solidFill>
                <a:srgbClr val="092E4B"/>
              </a:solidFill>
              <a:latin typeface="Calibri"/>
              <a:ea typeface="Calibri"/>
              <a:cs typeface="Calibri"/>
              <a:sym typeface="Calibri"/>
            </a:endParaRPr>
          </a:p>
          <a:p>
            <a:pPr marL="228600" marR="0" lvl="0" indent="0" algn="ctr" rtl="0">
              <a:lnSpc>
                <a:spcPct val="90000"/>
              </a:lnSpc>
              <a:spcBef>
                <a:spcPts val="1000"/>
              </a:spcBef>
              <a:spcAft>
                <a:spcPts val="0"/>
              </a:spcAft>
              <a:buClr>
                <a:srgbClr val="000000"/>
              </a:buClr>
              <a:buSzPts val="2400"/>
              <a:buFont typeface="Arial"/>
              <a:buNone/>
            </a:pPr>
            <a:endParaRPr sz="2400" b="0" i="0" u="none" strike="noStrike" cap="none">
              <a:solidFill>
                <a:srgbClr val="092E4B"/>
              </a:solidFill>
              <a:latin typeface="Calibri"/>
              <a:ea typeface="Calibri"/>
              <a:cs typeface="Calibri"/>
              <a:sym typeface="Calibri"/>
            </a:endParaRPr>
          </a:p>
        </p:txBody>
      </p:sp>
      <p:sp>
        <p:nvSpPr>
          <p:cNvPr id="278" name="Google Shape;278;p64"/>
          <p:cNvSpPr txBox="1"/>
          <p:nvPr/>
        </p:nvSpPr>
        <p:spPr>
          <a:xfrm>
            <a:off x="4247278" y="1937132"/>
            <a:ext cx="3486539" cy="1635598"/>
          </a:xfrm>
          <a:prstGeom prst="rect">
            <a:avLst/>
          </a:prstGeom>
          <a:noFill/>
          <a:ln>
            <a:noFill/>
          </a:ln>
        </p:spPr>
        <p:txBody>
          <a:bodyPr spcFirstLastPara="1" wrap="square" lIns="91425" tIns="45700" rIns="91425" bIns="45700" anchor="t" anchorCtr="0">
            <a:noAutofit/>
          </a:bodyPr>
          <a:lstStyle/>
          <a:p>
            <a:pPr marL="228600" marR="0" lvl="0" indent="0" algn="just" rtl="0">
              <a:lnSpc>
                <a:spcPct val="90000"/>
              </a:lnSpc>
              <a:spcBef>
                <a:spcPts val="0"/>
              </a:spcBef>
              <a:spcAft>
                <a:spcPts val="0"/>
              </a:spcAft>
              <a:buClr>
                <a:srgbClr val="000000"/>
              </a:buClr>
              <a:buSzPts val="1600"/>
              <a:buFont typeface="Arial"/>
              <a:buNone/>
            </a:pPr>
            <a:r>
              <a:rPr lang="en-US" sz="1600" b="1" i="0" u="none" strike="noStrike" cap="none">
                <a:solidFill>
                  <a:srgbClr val="7F3494"/>
                </a:solidFill>
                <a:latin typeface="Calibri"/>
                <a:ea typeface="Calibri"/>
                <a:cs typeface="Calibri"/>
                <a:sym typeface="Calibri"/>
              </a:rPr>
              <a:t>Motivándoles</a:t>
            </a:r>
            <a:r>
              <a:rPr lang="en-US" sz="1600" b="0" i="0" u="none" strike="noStrike" cap="none">
                <a:solidFill>
                  <a:srgbClr val="7F3494"/>
                </a:solidFill>
                <a:latin typeface="Calibri"/>
                <a:ea typeface="Calibri"/>
                <a:cs typeface="Calibri"/>
                <a:sym typeface="Calibri"/>
              </a:rPr>
              <a:t>: </a:t>
            </a:r>
            <a:r>
              <a:rPr lang="en-US" sz="1600" b="0" i="0" u="none" strike="noStrike" cap="none">
                <a:solidFill>
                  <a:srgbClr val="092E4B"/>
                </a:solidFill>
                <a:latin typeface="Calibri"/>
                <a:ea typeface="Calibri"/>
                <a:cs typeface="Calibri"/>
                <a:sym typeface="Calibri"/>
              </a:rPr>
              <a:t>Los cuidados no son solo directos; a menudo, el mejor cuidado es el que hace que el cliente se sienta mejor. Por eso, la persona cuidadora debe motivarles para que hagan cosas adaptadas a sus gustos y necesidades.  </a:t>
            </a:r>
            <a:endParaRPr sz="2400" b="1" i="0" u="none" strike="noStrike" cap="none">
              <a:solidFill>
                <a:srgbClr val="092E4B"/>
              </a:solidFill>
              <a:latin typeface="Calibri"/>
              <a:ea typeface="Calibri"/>
              <a:cs typeface="Calibri"/>
              <a:sym typeface="Calibri"/>
            </a:endParaRPr>
          </a:p>
          <a:p>
            <a:pPr marL="228600" marR="0" lvl="0" indent="0" algn="ctr" rtl="0">
              <a:lnSpc>
                <a:spcPct val="90000"/>
              </a:lnSpc>
              <a:spcBef>
                <a:spcPts val="1000"/>
              </a:spcBef>
              <a:spcAft>
                <a:spcPts val="0"/>
              </a:spcAft>
              <a:buClr>
                <a:srgbClr val="000000"/>
              </a:buClr>
              <a:buSzPts val="2400"/>
              <a:buFont typeface="Arial"/>
              <a:buNone/>
            </a:pPr>
            <a:endParaRPr sz="2400" b="0" i="0" u="none" strike="noStrike" cap="none">
              <a:solidFill>
                <a:srgbClr val="092E4B"/>
              </a:solidFill>
              <a:latin typeface="Calibri"/>
              <a:ea typeface="Calibri"/>
              <a:cs typeface="Calibri"/>
              <a:sym typeface="Calibri"/>
            </a:endParaRPr>
          </a:p>
        </p:txBody>
      </p:sp>
      <p:pic>
        <p:nvPicPr>
          <p:cNvPr id="279" name="Google Shape;279;p64" descr="Scribble Circle Font Hand Drawn Numbers Black Isolated"/>
          <p:cNvPicPr preferRelativeResize="0"/>
          <p:nvPr/>
        </p:nvPicPr>
        <p:blipFill rotWithShape="1">
          <a:blip r:embed="rId6">
            <a:alphaModFix/>
          </a:blip>
          <a:srcRect/>
          <a:stretch/>
        </p:blipFill>
        <p:spPr>
          <a:xfrm>
            <a:off x="1947429" y="3520246"/>
            <a:ext cx="738503" cy="668348"/>
          </a:xfrm>
          <a:prstGeom prst="rect">
            <a:avLst/>
          </a:prstGeom>
          <a:noFill/>
          <a:ln>
            <a:noFill/>
          </a:ln>
        </p:spPr>
      </p:pic>
      <p:pic>
        <p:nvPicPr>
          <p:cNvPr id="280" name="Google Shape;280;p64" descr="Scribble Circle Font Hand Drawn Numbers Black Isolated"/>
          <p:cNvPicPr preferRelativeResize="0"/>
          <p:nvPr/>
        </p:nvPicPr>
        <p:blipFill rotWithShape="1">
          <a:blip r:embed="rId7">
            <a:alphaModFix/>
          </a:blip>
          <a:srcRect/>
          <a:stretch/>
        </p:blipFill>
        <p:spPr>
          <a:xfrm>
            <a:off x="5710007" y="3519404"/>
            <a:ext cx="745024" cy="669190"/>
          </a:xfrm>
          <a:prstGeom prst="rect">
            <a:avLst/>
          </a:prstGeom>
          <a:noFill/>
          <a:ln>
            <a:noFill/>
          </a:ln>
        </p:spPr>
      </p:pic>
      <p:pic>
        <p:nvPicPr>
          <p:cNvPr id="281" name="Google Shape;281;p64" descr="Scribble Circle Font Hand Drawn Numbers Black Isolated"/>
          <p:cNvPicPr preferRelativeResize="0"/>
          <p:nvPr/>
        </p:nvPicPr>
        <p:blipFill rotWithShape="1">
          <a:blip r:embed="rId8">
            <a:alphaModFix/>
          </a:blip>
          <a:srcRect/>
          <a:stretch/>
        </p:blipFill>
        <p:spPr>
          <a:xfrm>
            <a:off x="9499821" y="3575714"/>
            <a:ext cx="751717" cy="601706"/>
          </a:xfrm>
          <a:prstGeom prst="rect">
            <a:avLst/>
          </a:prstGeom>
          <a:noFill/>
          <a:ln>
            <a:noFill/>
          </a:ln>
        </p:spPr>
      </p:pic>
      <p:sp>
        <p:nvSpPr>
          <p:cNvPr id="282" name="Google Shape;282;p64"/>
          <p:cNvSpPr/>
          <p:nvPr/>
        </p:nvSpPr>
        <p:spPr>
          <a:xfrm>
            <a:off x="304800" y="27801"/>
            <a:ext cx="65" cy="553998"/>
          </a:xfrm>
          <a:prstGeom prst="rect">
            <a:avLst/>
          </a:prstGeom>
          <a:solidFill>
            <a:srgbClr val="FFFFFF"/>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3" name="Google Shape;283;p64"/>
          <p:cNvSpPr/>
          <p:nvPr/>
        </p:nvSpPr>
        <p:spPr>
          <a:xfrm>
            <a:off x="457200" y="180201"/>
            <a:ext cx="65" cy="553998"/>
          </a:xfrm>
          <a:prstGeom prst="rect">
            <a:avLst/>
          </a:prstGeom>
          <a:solidFill>
            <a:srgbClr val="FFFFFF"/>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4" name="Google Shape;284;p64"/>
          <p:cNvSpPr txBox="1"/>
          <p:nvPr/>
        </p:nvSpPr>
        <p:spPr>
          <a:xfrm>
            <a:off x="540188" y="4352508"/>
            <a:ext cx="3400640" cy="1635598"/>
          </a:xfrm>
          <a:prstGeom prst="rect">
            <a:avLst/>
          </a:prstGeom>
          <a:noFill/>
          <a:ln>
            <a:noFill/>
          </a:ln>
        </p:spPr>
        <p:txBody>
          <a:bodyPr spcFirstLastPara="1" wrap="square" lIns="91425" tIns="45700" rIns="91425" bIns="45700" anchor="t" anchorCtr="0">
            <a:noAutofit/>
          </a:bodyPr>
          <a:lstStyle/>
          <a:p>
            <a:pPr marL="228600" marR="0" lvl="0" indent="0" algn="just" rtl="0">
              <a:lnSpc>
                <a:spcPct val="90000"/>
              </a:lnSpc>
              <a:spcBef>
                <a:spcPts val="0"/>
              </a:spcBef>
              <a:spcAft>
                <a:spcPts val="0"/>
              </a:spcAft>
              <a:buClr>
                <a:srgbClr val="000000"/>
              </a:buClr>
              <a:buSzPts val="1600"/>
              <a:buFont typeface="Arial"/>
              <a:buNone/>
            </a:pPr>
            <a:r>
              <a:rPr lang="en-US" sz="1600" b="1" i="0" u="none" strike="noStrike" cap="none">
                <a:solidFill>
                  <a:srgbClr val="7F3494"/>
                </a:solidFill>
                <a:latin typeface="Calibri"/>
                <a:ea typeface="Calibri"/>
                <a:cs typeface="Calibri"/>
                <a:sym typeface="Calibri"/>
              </a:rPr>
              <a:t>Trabajando en la toma de decisiones</a:t>
            </a:r>
            <a:r>
              <a:rPr lang="en-US" sz="1600" b="0" i="0" u="none" strike="noStrike" cap="none">
                <a:solidFill>
                  <a:srgbClr val="7F3494"/>
                </a:solidFill>
                <a:latin typeface="Calibri"/>
                <a:ea typeface="Calibri"/>
                <a:cs typeface="Calibri"/>
                <a:sym typeface="Calibri"/>
              </a:rPr>
              <a:t>: </a:t>
            </a:r>
            <a:r>
              <a:rPr lang="en-US" sz="1600" b="0" i="0" u="none" strike="noStrike" cap="none">
                <a:solidFill>
                  <a:srgbClr val="092E4B"/>
                </a:solidFill>
                <a:latin typeface="Calibri"/>
                <a:ea typeface="Calibri"/>
                <a:cs typeface="Calibri"/>
                <a:sym typeface="Calibri"/>
              </a:rPr>
              <a:t>Es importante que sepan cómo </a:t>
            </a:r>
            <a:r>
              <a:rPr lang="en-US" sz="1600" b="1" i="0" u="none" strike="noStrike" cap="none">
                <a:solidFill>
                  <a:srgbClr val="092E4B"/>
                </a:solidFill>
                <a:latin typeface="Calibri"/>
                <a:ea typeface="Calibri"/>
                <a:cs typeface="Calibri"/>
                <a:sym typeface="Calibri"/>
              </a:rPr>
              <a:t>priorizar entre sus gustos y obligaciones. </a:t>
            </a:r>
            <a:r>
              <a:rPr lang="en-US" sz="1600" b="0" i="0" u="none" strike="noStrike" cap="none">
                <a:solidFill>
                  <a:srgbClr val="092E4B"/>
                </a:solidFill>
                <a:latin typeface="Calibri"/>
                <a:ea typeface="Calibri"/>
                <a:cs typeface="Calibri"/>
                <a:sym typeface="Calibri"/>
              </a:rPr>
              <a:t>Que entiendan que hay tiempo a lo largo del día para hacer muchas cosas y deben reservar parte para lo que les interesa.  </a:t>
            </a:r>
            <a:endParaRPr sz="2400" b="1" i="0" u="none" strike="noStrike" cap="none">
              <a:solidFill>
                <a:srgbClr val="092E4B"/>
              </a:solidFill>
              <a:latin typeface="Calibri"/>
              <a:ea typeface="Calibri"/>
              <a:cs typeface="Calibri"/>
              <a:sym typeface="Calibri"/>
            </a:endParaRPr>
          </a:p>
          <a:p>
            <a:pPr marL="228600" marR="0" lvl="0" indent="0" algn="ctr" rtl="0">
              <a:lnSpc>
                <a:spcPct val="90000"/>
              </a:lnSpc>
              <a:spcBef>
                <a:spcPts val="1000"/>
              </a:spcBef>
              <a:spcAft>
                <a:spcPts val="0"/>
              </a:spcAft>
              <a:buClr>
                <a:srgbClr val="000000"/>
              </a:buClr>
              <a:buSzPts val="2400"/>
              <a:buFont typeface="Arial"/>
              <a:buNone/>
            </a:pPr>
            <a:endParaRPr sz="2400" b="0" i="0" u="none" strike="noStrike" cap="none">
              <a:solidFill>
                <a:srgbClr val="092E4B"/>
              </a:solidFill>
              <a:latin typeface="Calibri"/>
              <a:ea typeface="Calibri"/>
              <a:cs typeface="Calibri"/>
              <a:sym typeface="Calibri"/>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1194" name="Google Shape;1194;p119"/>
          <p:cNvSpPr txBox="1">
            <a:spLocks noGrp="1"/>
          </p:cNvSpPr>
          <p:nvPr>
            <p:ph type="body" idx="1"/>
          </p:nvPr>
        </p:nvSpPr>
        <p:spPr>
          <a:xfrm>
            <a:off x="5337672" y="932356"/>
            <a:ext cx="6064785" cy="4478938"/>
          </a:xfrm>
          <a:prstGeom prst="rect">
            <a:avLst/>
          </a:prstGeom>
          <a:noFill/>
          <a:ln>
            <a:noFill/>
          </a:ln>
        </p:spPr>
        <p:txBody>
          <a:bodyPr spcFirstLastPara="1" wrap="square" lIns="91425" tIns="45700" rIns="91425" bIns="45700" anchor="t" anchorCtr="0">
            <a:noAutofit/>
          </a:bodyPr>
          <a:lstStyle/>
          <a:p>
            <a:pPr marL="685800" lvl="0" indent="-457200" algn="l" rtl="0">
              <a:lnSpc>
                <a:spcPct val="90000"/>
              </a:lnSpc>
              <a:spcBef>
                <a:spcPts val="1000"/>
              </a:spcBef>
              <a:spcAft>
                <a:spcPts val="0"/>
              </a:spcAft>
              <a:buSzPts val="2400"/>
              <a:buFont typeface="Arial"/>
              <a:buAutoNum type="arabicPeriod"/>
            </a:pPr>
            <a:r>
              <a:rPr lang="en-US" sz="2400">
                <a:solidFill>
                  <a:schemeClr val="lt1"/>
                </a:solidFill>
                <a:latin typeface="Calibri"/>
                <a:ea typeface="Calibri"/>
                <a:cs typeface="Calibri"/>
                <a:sym typeface="Calibri"/>
              </a:rPr>
              <a:t>No escribas en mayúsculas: dan a entender que gritas.</a:t>
            </a:r>
            <a:endParaRPr/>
          </a:p>
          <a:p>
            <a:pPr marL="685800" lvl="0" indent="-457200" algn="l" rtl="0">
              <a:lnSpc>
                <a:spcPct val="90000"/>
              </a:lnSpc>
              <a:spcBef>
                <a:spcPts val="1000"/>
              </a:spcBef>
              <a:spcAft>
                <a:spcPts val="0"/>
              </a:spcAft>
              <a:buSzPts val="2400"/>
              <a:buFont typeface="Arial"/>
              <a:buAutoNum type="arabicPeriod"/>
            </a:pPr>
            <a:r>
              <a:rPr lang="en-US" sz="2400">
                <a:solidFill>
                  <a:schemeClr val="lt1"/>
                </a:solidFill>
                <a:latin typeface="Calibri"/>
                <a:ea typeface="Calibri"/>
                <a:cs typeface="Calibri"/>
                <a:sym typeface="Calibri"/>
              </a:rPr>
              <a:t>Usa emoticonos </a:t>
            </a:r>
            <a:r>
              <a:rPr lang="en-US"/>
              <a:t>(las pequeñas caras amarillas con expresiones como risa o llanto); ayudarán a </a:t>
            </a:r>
            <a:r>
              <a:rPr lang="en-US" sz="2400">
                <a:solidFill>
                  <a:schemeClr val="lt1"/>
                </a:solidFill>
                <a:latin typeface="Calibri"/>
                <a:ea typeface="Calibri"/>
                <a:cs typeface="Calibri"/>
                <a:sym typeface="Calibri"/>
              </a:rPr>
              <a:t>que tu mensaje se entienda mejor.</a:t>
            </a:r>
            <a:endParaRPr>
              <a:solidFill>
                <a:schemeClr val="lt1"/>
              </a:solidFill>
              <a:latin typeface="Calibri"/>
              <a:ea typeface="Calibri"/>
              <a:cs typeface="Calibri"/>
              <a:sym typeface="Calibri"/>
            </a:endParaRPr>
          </a:p>
          <a:p>
            <a:pPr marL="685800" lvl="0" indent="-457200" algn="l" rtl="0">
              <a:lnSpc>
                <a:spcPct val="90000"/>
              </a:lnSpc>
              <a:spcBef>
                <a:spcPts val="1000"/>
              </a:spcBef>
              <a:spcAft>
                <a:spcPts val="0"/>
              </a:spcAft>
              <a:buSzPts val="2400"/>
              <a:buFont typeface="Arial"/>
              <a:buAutoNum type="arabicPeriod"/>
            </a:pPr>
            <a:r>
              <a:rPr lang="en-US" sz="2400">
                <a:solidFill>
                  <a:schemeClr val="lt1"/>
                </a:solidFill>
                <a:latin typeface="Calibri"/>
                <a:ea typeface="Calibri"/>
                <a:cs typeface="Calibri"/>
                <a:sym typeface="Calibri"/>
              </a:rPr>
              <a:t>Pide siempre permiso antes de etiquetar a otras personas en tus fotos o vídeos. </a:t>
            </a:r>
            <a:endParaRPr/>
          </a:p>
          <a:p>
            <a:pPr marL="685800" lvl="0" indent="-457200" algn="l" rtl="0">
              <a:lnSpc>
                <a:spcPct val="90000"/>
              </a:lnSpc>
              <a:spcBef>
                <a:spcPts val="1000"/>
              </a:spcBef>
              <a:spcAft>
                <a:spcPts val="0"/>
              </a:spcAft>
              <a:buSzPts val="2400"/>
              <a:buFont typeface="Arial"/>
              <a:buAutoNum type="arabicPeriod"/>
            </a:pPr>
            <a:r>
              <a:rPr lang="en-US" sz="2400">
                <a:solidFill>
                  <a:schemeClr val="lt1"/>
                </a:solidFill>
                <a:latin typeface="Calibri"/>
                <a:ea typeface="Calibri"/>
                <a:cs typeface="Calibri"/>
                <a:sym typeface="Calibri"/>
              </a:rPr>
              <a:t>Respeta la privacidad de los demás evitando publicar información personal y privada sobre ellos. </a:t>
            </a:r>
            <a:endParaRPr/>
          </a:p>
          <a:p>
            <a:pPr marL="685800" lvl="0" indent="-457200" algn="l" rtl="0">
              <a:lnSpc>
                <a:spcPct val="90000"/>
              </a:lnSpc>
              <a:spcBef>
                <a:spcPts val="1000"/>
              </a:spcBef>
              <a:spcAft>
                <a:spcPts val="0"/>
              </a:spcAft>
              <a:buSzPts val="2400"/>
              <a:buFont typeface="Arial"/>
              <a:buAutoNum type="arabicPeriod"/>
            </a:pPr>
            <a:r>
              <a:rPr lang="en-US" sz="2400">
                <a:solidFill>
                  <a:schemeClr val="lt1"/>
                </a:solidFill>
                <a:latin typeface="Calibri"/>
                <a:ea typeface="Calibri"/>
                <a:cs typeface="Calibri"/>
                <a:sym typeface="Calibri"/>
              </a:rPr>
              <a:t>Cita todas las fuentes y, si es posible, enlázalas cuando publiques textos, fotos o vídeos. </a:t>
            </a:r>
            <a:endParaRPr>
              <a:solidFill>
                <a:schemeClr val="lt1"/>
              </a:solidFill>
              <a:latin typeface="Calibri"/>
              <a:ea typeface="Calibri"/>
              <a:cs typeface="Calibri"/>
              <a:sym typeface="Calibri"/>
            </a:endParaRPr>
          </a:p>
          <a:p>
            <a:pPr marL="228600" lvl="0" indent="0" algn="l" rtl="0">
              <a:lnSpc>
                <a:spcPct val="90000"/>
              </a:lnSpc>
              <a:spcBef>
                <a:spcPts val="1000"/>
              </a:spcBef>
              <a:spcAft>
                <a:spcPts val="0"/>
              </a:spcAft>
              <a:buSzPts val="2400"/>
              <a:buNone/>
            </a:pPr>
            <a:br>
              <a:rPr lang="en-US" sz="2400">
                <a:solidFill>
                  <a:schemeClr val="lt1"/>
                </a:solidFill>
                <a:latin typeface="Calibri"/>
                <a:ea typeface="Calibri"/>
                <a:cs typeface="Calibri"/>
                <a:sym typeface="Calibri"/>
              </a:rPr>
            </a:br>
            <a:r>
              <a:rPr lang="en-US" sz="2400">
                <a:solidFill>
                  <a:schemeClr val="lt1"/>
                </a:solidFill>
                <a:latin typeface="Calibri"/>
                <a:ea typeface="Calibri"/>
                <a:cs typeface="Calibri"/>
                <a:sym typeface="Calibri"/>
              </a:rPr>
              <a:t> </a:t>
            </a:r>
            <a:endParaRPr>
              <a:solidFill>
                <a:schemeClr val="lt1"/>
              </a:solidFill>
            </a:endParaRPr>
          </a:p>
        </p:txBody>
      </p:sp>
      <p:pic>
        <p:nvPicPr>
          <p:cNvPr id="1195" name="Google Shape;1195;p119"/>
          <p:cNvPicPr preferRelativeResize="0">
            <a:picLocks noGrp="1"/>
          </p:cNvPicPr>
          <p:nvPr>
            <p:ph type="pic" idx="3"/>
          </p:nvPr>
        </p:nvPicPr>
        <p:blipFill rotWithShape="1">
          <a:blip r:embed="rId3">
            <a:alphaModFix/>
          </a:blip>
          <a:srcRect l="6295" r="6295"/>
          <a:stretch/>
        </p:blipFill>
        <p:spPr>
          <a:xfrm>
            <a:off x="0" y="1866787"/>
            <a:ext cx="5130800" cy="3913188"/>
          </a:xfrm>
          <a:prstGeom prst="rect">
            <a:avLst/>
          </a:prstGeom>
          <a:solidFill>
            <a:srgbClr val="D8D8D8"/>
          </a:solidFill>
          <a:ln>
            <a:noFill/>
          </a:ln>
        </p:spPr>
      </p:pic>
      <p:sp>
        <p:nvSpPr>
          <p:cNvPr id="1196" name="Google Shape;1196;p119"/>
          <p:cNvSpPr txBox="1">
            <a:spLocks noGrp="1"/>
          </p:cNvSpPr>
          <p:nvPr>
            <p:ph type="body" idx="2"/>
          </p:nvPr>
        </p:nvSpPr>
        <p:spPr>
          <a:xfrm>
            <a:off x="5865337" y="276860"/>
            <a:ext cx="4983638"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a:t>Normas de netiqueta</a:t>
            </a:r>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201"/>
        <p:cNvGrpSpPr/>
        <p:nvPr/>
      </p:nvGrpSpPr>
      <p:grpSpPr>
        <a:xfrm>
          <a:off x="0" y="0"/>
          <a:ext cx="0" cy="0"/>
          <a:chOff x="0" y="0"/>
          <a:chExt cx="0" cy="0"/>
        </a:xfrm>
      </p:grpSpPr>
      <p:sp>
        <p:nvSpPr>
          <p:cNvPr id="1202" name="Google Shape;1202;p120"/>
          <p:cNvSpPr txBox="1">
            <a:spLocks noGrp="1"/>
          </p:cNvSpPr>
          <p:nvPr>
            <p:ph type="body" idx="1"/>
          </p:nvPr>
        </p:nvSpPr>
        <p:spPr>
          <a:xfrm>
            <a:off x="0" y="2302700"/>
            <a:ext cx="8312550" cy="3849300"/>
          </a:xfrm>
          <a:prstGeom prst="rect">
            <a:avLst/>
          </a:prstGeom>
          <a:noFill/>
          <a:ln>
            <a:noFill/>
          </a:ln>
        </p:spPr>
        <p:txBody>
          <a:bodyPr spcFirstLastPara="1" wrap="square" lIns="91425" tIns="45700" rIns="91425" bIns="45700" anchor="t" anchorCtr="0">
            <a:noAutofit/>
          </a:bodyPr>
          <a:lstStyle/>
          <a:p>
            <a:pPr marL="685800" lvl="0" indent="-457200" algn="just" rtl="0">
              <a:lnSpc>
                <a:spcPct val="90000"/>
              </a:lnSpc>
              <a:spcBef>
                <a:spcPts val="1000"/>
              </a:spcBef>
              <a:spcAft>
                <a:spcPts val="0"/>
              </a:spcAft>
              <a:buClr>
                <a:srgbClr val="011E3B"/>
              </a:buClr>
              <a:buSzPts val="2400"/>
              <a:buFont typeface="Arial"/>
              <a:buAutoNum type="arabicPeriod" startAt="6"/>
            </a:pPr>
            <a:r>
              <a:rPr lang="en-US" sz="2200">
                <a:solidFill>
                  <a:srgbClr val="011E3B"/>
                </a:solidFill>
                <a:latin typeface="Calibri"/>
                <a:ea typeface="Calibri"/>
                <a:cs typeface="Calibri"/>
                <a:sym typeface="Calibri"/>
              </a:rPr>
              <a:t>No participes en el ciberacoso </a:t>
            </a:r>
            <a:r>
              <a:rPr lang="en-US" sz="2200">
                <a:solidFill>
                  <a:srgbClr val="011E3B"/>
                </a:solidFill>
              </a:rPr>
              <a:t>(acoso o intimidación por medio de tecnologías digitales)</a:t>
            </a:r>
            <a:r>
              <a:rPr lang="en-US" sz="2200">
                <a:solidFill>
                  <a:srgbClr val="011E3B"/>
                </a:solidFill>
                <a:latin typeface="Calibri"/>
                <a:ea typeface="Calibri"/>
                <a:cs typeface="Calibri"/>
                <a:sym typeface="Calibri"/>
              </a:rPr>
              <a:t> publicando mensajes que fomenten el odio o la discriminación racial, </a:t>
            </a:r>
            <a:r>
              <a:rPr lang="en-US" sz="2200">
                <a:solidFill>
                  <a:srgbClr val="011E3B"/>
                </a:solidFill>
              </a:rPr>
              <a:t>religiosa o de género. </a:t>
            </a:r>
            <a:endParaRPr/>
          </a:p>
          <a:p>
            <a:pPr marL="685800" lvl="0" indent="-457200" algn="just" rtl="0">
              <a:lnSpc>
                <a:spcPct val="90000"/>
              </a:lnSpc>
              <a:spcBef>
                <a:spcPts val="1000"/>
              </a:spcBef>
              <a:spcAft>
                <a:spcPts val="0"/>
              </a:spcAft>
              <a:buClr>
                <a:srgbClr val="011E3B"/>
              </a:buClr>
              <a:buSzPts val="2400"/>
              <a:buFont typeface="Arial"/>
              <a:buAutoNum type="arabicPeriod" startAt="6"/>
            </a:pPr>
            <a:r>
              <a:rPr lang="en-US" sz="2200">
                <a:solidFill>
                  <a:srgbClr val="011E3B"/>
                </a:solidFill>
                <a:latin typeface="Calibri"/>
                <a:ea typeface="Calibri"/>
                <a:cs typeface="Calibri"/>
                <a:sym typeface="Calibri"/>
              </a:rPr>
              <a:t>Expresa tus opiniones de manera respetuosa y sin atacar personalmente a aquellos que piensan diferente. </a:t>
            </a:r>
            <a:endParaRPr/>
          </a:p>
          <a:p>
            <a:pPr marL="685800" lvl="0" indent="-457200" algn="just" rtl="0">
              <a:lnSpc>
                <a:spcPct val="90000"/>
              </a:lnSpc>
              <a:spcBef>
                <a:spcPts val="1000"/>
              </a:spcBef>
              <a:spcAft>
                <a:spcPts val="0"/>
              </a:spcAft>
              <a:buClr>
                <a:srgbClr val="011E3B"/>
              </a:buClr>
              <a:buSzPts val="2400"/>
              <a:buFont typeface="Arial"/>
              <a:buAutoNum type="arabicPeriod" startAt="6"/>
            </a:pPr>
            <a:r>
              <a:rPr lang="en-US" sz="2200">
                <a:solidFill>
                  <a:srgbClr val="011E3B"/>
                </a:solidFill>
                <a:latin typeface="Calibri"/>
                <a:ea typeface="Calibri"/>
                <a:cs typeface="Calibri"/>
                <a:sym typeface="Calibri"/>
              </a:rPr>
              <a:t>No seas duro con aquellos que cometen errores</a:t>
            </a:r>
            <a:r>
              <a:rPr lang="en-US" sz="2200">
                <a:solidFill>
                  <a:srgbClr val="011E3B"/>
                </a:solidFill>
              </a:rPr>
              <a:t>.</a:t>
            </a:r>
            <a:endParaRPr sz="2200">
              <a:solidFill>
                <a:srgbClr val="011E3B"/>
              </a:solidFill>
              <a:latin typeface="Calibri"/>
              <a:ea typeface="Calibri"/>
              <a:cs typeface="Calibri"/>
              <a:sym typeface="Calibri"/>
            </a:endParaRPr>
          </a:p>
          <a:p>
            <a:pPr marL="685800" lvl="0" indent="-457200" algn="just" rtl="0">
              <a:lnSpc>
                <a:spcPct val="90000"/>
              </a:lnSpc>
              <a:spcBef>
                <a:spcPts val="1000"/>
              </a:spcBef>
              <a:spcAft>
                <a:spcPts val="0"/>
              </a:spcAft>
              <a:buClr>
                <a:srgbClr val="011E3B"/>
              </a:buClr>
              <a:buSzPts val="2400"/>
              <a:buFont typeface="Arial"/>
              <a:buAutoNum type="arabicPeriod" startAt="6"/>
            </a:pPr>
            <a:r>
              <a:rPr lang="en-US" sz="2200">
                <a:solidFill>
                  <a:srgbClr val="011E3B"/>
                </a:solidFill>
                <a:latin typeface="Calibri"/>
                <a:ea typeface="Calibri"/>
                <a:cs typeface="Calibri"/>
                <a:sym typeface="Calibri"/>
              </a:rPr>
              <a:t>No ofendas a los demás con lenguaje soez, inapropiado o despectivo. </a:t>
            </a:r>
            <a:endParaRPr/>
          </a:p>
          <a:p>
            <a:pPr marL="685800" lvl="0" indent="-457200" algn="just" rtl="0">
              <a:lnSpc>
                <a:spcPct val="90000"/>
              </a:lnSpc>
              <a:spcBef>
                <a:spcPts val="1000"/>
              </a:spcBef>
              <a:spcAft>
                <a:spcPts val="0"/>
              </a:spcAft>
              <a:buClr>
                <a:srgbClr val="011E3B"/>
              </a:buClr>
              <a:buSzPts val="2400"/>
              <a:buFont typeface="Arial"/>
              <a:buAutoNum type="arabicPeriod" startAt="6"/>
            </a:pPr>
            <a:r>
              <a:rPr lang="en-US" sz="2200">
                <a:solidFill>
                  <a:srgbClr val="011E3B"/>
                </a:solidFill>
                <a:latin typeface="Calibri"/>
                <a:ea typeface="Calibri"/>
                <a:cs typeface="Calibri"/>
                <a:sym typeface="Calibri"/>
              </a:rPr>
              <a:t>Utiliza las etiquetas (</a:t>
            </a:r>
            <a:r>
              <a:rPr lang="en-US" sz="2200" i="1">
                <a:solidFill>
                  <a:srgbClr val="011E3B"/>
                </a:solidFill>
                <a:latin typeface="Calibri"/>
                <a:ea typeface="Calibri"/>
                <a:cs typeface="Calibri"/>
                <a:sym typeface="Calibri"/>
              </a:rPr>
              <a:t>hashtags</a:t>
            </a:r>
            <a:r>
              <a:rPr lang="en-US" sz="2200">
                <a:solidFill>
                  <a:srgbClr val="011E3B"/>
                </a:solidFill>
                <a:latin typeface="Calibri"/>
                <a:ea typeface="Calibri"/>
                <a:cs typeface="Calibri"/>
                <a:sym typeface="Calibri"/>
              </a:rPr>
              <a:t>) correctamente y sin exagerar. </a:t>
            </a:r>
            <a:r>
              <a:rPr lang="en-US" sz="2200">
                <a:solidFill>
                  <a:srgbClr val="011E3B"/>
                </a:solidFill>
              </a:rPr>
              <a:t> Son una palabra, frase o grupo de caracteres empleados para identificar contenido  y que los usuarios interesados en el tema puedan encontrarlo más rápidamente.</a:t>
            </a:r>
            <a:endParaRPr sz="2200">
              <a:solidFill>
                <a:srgbClr val="011E3B"/>
              </a:solidFill>
            </a:endParaRPr>
          </a:p>
        </p:txBody>
      </p:sp>
      <p:pic>
        <p:nvPicPr>
          <p:cNvPr id="1203" name="Google Shape;1203;p120" descr="Immagine che contiene testo, interni, computer, elettronico&#10;&#10;Descrizione generata automaticamente"/>
          <p:cNvPicPr preferRelativeResize="0">
            <a:picLocks noGrp="1"/>
          </p:cNvPicPr>
          <p:nvPr>
            <p:ph type="pic" idx="3"/>
          </p:nvPr>
        </p:nvPicPr>
        <p:blipFill rotWithShape="1">
          <a:blip r:embed="rId3">
            <a:alphaModFix/>
          </a:blip>
          <a:srcRect/>
          <a:stretch/>
        </p:blipFill>
        <p:spPr>
          <a:xfrm>
            <a:off x="8573781" y="1218120"/>
            <a:ext cx="2444127" cy="4336988"/>
          </a:xfrm>
          <a:prstGeom prst="rect">
            <a:avLst/>
          </a:prstGeom>
          <a:solidFill>
            <a:srgbClr val="D8D8D8"/>
          </a:solidFill>
          <a:ln>
            <a:noFill/>
          </a:ln>
        </p:spPr>
      </p:pic>
      <p:sp>
        <p:nvSpPr>
          <p:cNvPr id="1204" name="Google Shape;1204;p120"/>
          <p:cNvSpPr txBox="1">
            <a:spLocks noGrp="1"/>
          </p:cNvSpPr>
          <p:nvPr>
            <p:ph type="body" idx="2"/>
          </p:nvPr>
        </p:nvSpPr>
        <p:spPr>
          <a:xfrm>
            <a:off x="709592" y="1125950"/>
            <a:ext cx="7424757" cy="8037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a:t>Normas de netiqueta</a:t>
            </a:r>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sp>
        <p:nvSpPr>
          <p:cNvPr id="1209" name="Google Shape;1209;p121"/>
          <p:cNvSpPr txBox="1">
            <a:spLocks noGrp="1"/>
          </p:cNvSpPr>
          <p:nvPr>
            <p:ph type="body" idx="1"/>
          </p:nvPr>
        </p:nvSpPr>
        <p:spPr>
          <a:xfrm>
            <a:off x="615500" y="1166047"/>
            <a:ext cx="10595237" cy="1265140"/>
          </a:xfrm>
          <a:prstGeom prst="rect">
            <a:avLst/>
          </a:prstGeom>
          <a:noFill/>
          <a:ln>
            <a:noFill/>
          </a:ln>
        </p:spPr>
        <p:txBody>
          <a:bodyPr spcFirstLastPara="1" wrap="square" lIns="91425" tIns="45700" rIns="91425" bIns="45700" anchor="t" anchorCtr="0">
            <a:noAutofit/>
          </a:bodyPr>
          <a:lstStyle/>
          <a:p>
            <a:pPr marL="457200" marR="0" lvl="0" indent="-228600" algn="just" rtl="0">
              <a:lnSpc>
                <a:spcPct val="90000"/>
              </a:lnSpc>
              <a:spcBef>
                <a:spcPts val="0"/>
              </a:spcBef>
              <a:spcAft>
                <a:spcPts val="0"/>
              </a:spcAft>
              <a:buClr>
                <a:srgbClr val="092E4B"/>
              </a:buClr>
              <a:buSzPts val="2400"/>
              <a:buFont typeface="Arial"/>
              <a:buNone/>
            </a:pPr>
            <a:r>
              <a:rPr lang="en-US"/>
              <a:t>Televeda es solo una de las plataformas disponibles, aunque está recomendada</a:t>
            </a:r>
            <a:endParaRPr/>
          </a:p>
          <a:p>
            <a:pPr marL="457200" marR="0" lvl="0" indent="-228600" algn="just" rtl="0">
              <a:lnSpc>
                <a:spcPct val="90000"/>
              </a:lnSpc>
              <a:spcBef>
                <a:spcPts val="0"/>
              </a:spcBef>
              <a:spcAft>
                <a:spcPts val="0"/>
              </a:spcAft>
              <a:buClr>
                <a:srgbClr val="092E4B"/>
              </a:buClr>
              <a:buSzPts val="2400"/>
              <a:buFont typeface="Arial"/>
              <a:buNone/>
            </a:pPr>
            <a:r>
              <a:rPr lang="en-US"/>
              <a:t>sobre todo para angloparlantes. No obstante, hay algunas aplicaciones similares</a:t>
            </a:r>
            <a:endParaRPr/>
          </a:p>
          <a:p>
            <a:pPr marL="457200" marR="0" lvl="0" indent="-228600" algn="just" rtl="0">
              <a:lnSpc>
                <a:spcPct val="90000"/>
              </a:lnSpc>
              <a:spcBef>
                <a:spcPts val="0"/>
              </a:spcBef>
              <a:spcAft>
                <a:spcPts val="0"/>
              </a:spcAft>
              <a:buClr>
                <a:srgbClr val="092E4B"/>
              </a:buClr>
              <a:buSzPts val="2400"/>
              <a:buFont typeface="Arial"/>
              <a:buNone/>
            </a:pPr>
            <a:r>
              <a:rPr lang="en-US"/>
              <a:t>en otros países. </a:t>
            </a:r>
            <a:endParaRPr/>
          </a:p>
          <a:p>
            <a:pPr marL="457200" marR="0" lvl="0" indent="-228600" algn="l" rtl="0">
              <a:lnSpc>
                <a:spcPct val="90000"/>
              </a:lnSpc>
              <a:spcBef>
                <a:spcPts val="1000"/>
              </a:spcBef>
              <a:spcAft>
                <a:spcPts val="0"/>
              </a:spcAft>
              <a:buClr>
                <a:srgbClr val="092E4B"/>
              </a:buClr>
              <a:buSzPts val="2400"/>
              <a:buFont typeface="Arial"/>
              <a:buNone/>
            </a:pPr>
            <a:endParaRPr/>
          </a:p>
        </p:txBody>
      </p:sp>
      <p:sp>
        <p:nvSpPr>
          <p:cNvPr id="1210" name="Google Shape;1210;p121"/>
          <p:cNvSpPr txBox="1">
            <a:spLocks noGrp="1"/>
          </p:cNvSpPr>
          <p:nvPr>
            <p:ph type="body" idx="2"/>
          </p:nvPr>
        </p:nvSpPr>
        <p:spPr>
          <a:xfrm>
            <a:off x="615500" y="378973"/>
            <a:ext cx="10595237"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a:t>Plataformas de comunidades sociales</a:t>
            </a:r>
            <a:endParaRPr/>
          </a:p>
        </p:txBody>
      </p:sp>
      <p:pic>
        <p:nvPicPr>
          <p:cNvPr id="1211" name="Google Shape;1211;p121">
            <a:hlinkClick r:id="rId3"/>
          </p:cNvPr>
          <p:cNvPicPr preferRelativeResize="0"/>
          <p:nvPr/>
        </p:nvPicPr>
        <p:blipFill rotWithShape="1">
          <a:blip r:embed="rId4">
            <a:alphaModFix/>
          </a:blip>
          <a:srcRect/>
          <a:stretch/>
        </p:blipFill>
        <p:spPr>
          <a:xfrm>
            <a:off x="615501" y="2584944"/>
            <a:ext cx="1502465" cy="1268548"/>
          </a:xfrm>
          <a:prstGeom prst="rect">
            <a:avLst/>
          </a:prstGeom>
          <a:noFill/>
          <a:ln>
            <a:noFill/>
          </a:ln>
        </p:spPr>
      </p:pic>
      <p:sp>
        <p:nvSpPr>
          <p:cNvPr id="1212" name="Google Shape;1212;p121"/>
          <p:cNvSpPr txBox="1"/>
          <p:nvPr/>
        </p:nvSpPr>
        <p:spPr>
          <a:xfrm>
            <a:off x="2117966" y="2588352"/>
            <a:ext cx="9458533" cy="1265140"/>
          </a:xfrm>
          <a:prstGeom prst="rect">
            <a:avLst/>
          </a:prstGeom>
          <a:noFill/>
          <a:ln>
            <a:noFill/>
          </a:ln>
        </p:spPr>
        <p:txBody>
          <a:bodyPr spcFirstLastPara="1" wrap="square" lIns="91425" tIns="45700" rIns="91425" bIns="45700" anchor="t" anchorCtr="0">
            <a:noAutofit/>
          </a:bodyPr>
          <a:lstStyle/>
          <a:p>
            <a:pPr marL="457200" marR="0" lvl="0" indent="-228600" algn="just" rtl="0">
              <a:lnSpc>
                <a:spcPct val="90000"/>
              </a:lnSpc>
              <a:spcBef>
                <a:spcPts val="0"/>
              </a:spcBef>
              <a:spcAft>
                <a:spcPts val="0"/>
              </a:spcAft>
              <a:buClr>
                <a:srgbClr val="092E4B"/>
              </a:buClr>
              <a:buSzPts val="2400"/>
              <a:buFont typeface="Arial"/>
              <a:buNone/>
            </a:pPr>
            <a:r>
              <a:rPr lang="en-US" sz="2400" b="0" i="0" u="sng" strike="noStrike" cap="none">
                <a:solidFill>
                  <a:srgbClr val="092E4B"/>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Gioia+ app</a:t>
            </a:r>
            <a:r>
              <a:rPr lang="en-US" sz="2400" b="0" i="0" u="none" strike="noStrike" cap="none">
                <a:solidFill>
                  <a:srgbClr val="092E4B"/>
                </a:solidFill>
                <a:latin typeface="Calibri"/>
                <a:ea typeface="Calibri"/>
                <a:cs typeface="Calibri"/>
                <a:sym typeface="Calibri"/>
              </a:rPr>
              <a:t> es una </a:t>
            </a:r>
            <a:r>
              <a:rPr lang="en-US" sz="2400" b="0" i="1" u="none" strike="noStrike" cap="none">
                <a:solidFill>
                  <a:srgbClr val="092E4B"/>
                </a:solidFill>
                <a:latin typeface="Calibri"/>
                <a:ea typeface="Calibri"/>
                <a:cs typeface="Calibri"/>
                <a:sym typeface="Calibri"/>
              </a:rPr>
              <a:t>app </a:t>
            </a:r>
            <a:r>
              <a:rPr lang="en-US" sz="2400" b="0" i="0" u="none" strike="noStrike" cap="none">
                <a:solidFill>
                  <a:srgbClr val="092E4B"/>
                </a:solidFill>
                <a:latin typeface="Calibri"/>
                <a:ea typeface="Calibri"/>
                <a:cs typeface="Calibri"/>
                <a:sym typeface="Calibri"/>
              </a:rPr>
              <a:t>que funciona de forma muy parecida a Televeda</a:t>
            </a:r>
            <a:endParaRPr sz="2400" b="0" i="0" u="none" strike="noStrike" cap="none">
              <a:solidFill>
                <a:srgbClr val="092E4B"/>
              </a:solidFill>
              <a:latin typeface="Calibri"/>
              <a:ea typeface="Calibri"/>
              <a:cs typeface="Calibri"/>
              <a:sym typeface="Calibri"/>
            </a:endParaRPr>
          </a:p>
          <a:p>
            <a:pPr marL="457200" marR="0" lvl="0" indent="-228600" algn="just" rtl="0">
              <a:lnSpc>
                <a:spcPct val="90000"/>
              </a:lnSpc>
              <a:spcBef>
                <a:spcPts val="0"/>
              </a:spcBef>
              <a:spcAft>
                <a:spcPts val="0"/>
              </a:spcAft>
              <a:buClr>
                <a:srgbClr val="092E4B"/>
              </a:buClr>
              <a:buSzPts val="2400"/>
              <a:buFont typeface="Arial"/>
              <a:buNone/>
            </a:pPr>
            <a:r>
              <a:rPr lang="en-US" sz="2400" b="0" i="0" u="none" strike="noStrike" cap="none">
                <a:solidFill>
                  <a:srgbClr val="092E4B"/>
                </a:solidFill>
                <a:latin typeface="Calibri"/>
                <a:ea typeface="Calibri"/>
                <a:cs typeface="Calibri"/>
                <a:sym typeface="Calibri"/>
              </a:rPr>
              <a:t>pero es sobre todo para Italia. Los mayores pueden acceder a través de</a:t>
            </a:r>
            <a:endParaRPr sz="2400" b="0" i="0" u="none" strike="noStrike" cap="none">
              <a:solidFill>
                <a:srgbClr val="092E4B"/>
              </a:solidFill>
              <a:latin typeface="Calibri"/>
              <a:ea typeface="Calibri"/>
              <a:cs typeface="Calibri"/>
              <a:sym typeface="Calibri"/>
            </a:endParaRPr>
          </a:p>
          <a:p>
            <a:pPr marL="457200" marR="0" lvl="0" indent="-228600" algn="just" rtl="0">
              <a:lnSpc>
                <a:spcPct val="90000"/>
              </a:lnSpc>
              <a:spcBef>
                <a:spcPts val="0"/>
              </a:spcBef>
              <a:spcAft>
                <a:spcPts val="0"/>
              </a:spcAft>
              <a:buClr>
                <a:srgbClr val="092E4B"/>
              </a:buClr>
              <a:buSzPts val="2400"/>
              <a:buFont typeface="Arial"/>
              <a:buNone/>
            </a:pPr>
            <a:r>
              <a:rPr lang="en-US" sz="2400" b="0" i="0" u="none" strike="noStrike" cap="none">
                <a:solidFill>
                  <a:srgbClr val="092E4B"/>
                </a:solidFill>
                <a:latin typeface="Calibri"/>
                <a:ea typeface="Calibri"/>
                <a:cs typeface="Calibri"/>
                <a:sym typeface="Calibri"/>
              </a:rPr>
              <a:t>ella a clases virtuales en las que pueden hacer diversas cosas como leer</a:t>
            </a:r>
            <a:endParaRPr sz="2400" b="0" i="0" u="none" strike="noStrike" cap="none">
              <a:solidFill>
                <a:srgbClr val="092E4B"/>
              </a:solidFill>
              <a:latin typeface="Calibri"/>
              <a:ea typeface="Calibri"/>
              <a:cs typeface="Calibri"/>
              <a:sym typeface="Calibri"/>
            </a:endParaRPr>
          </a:p>
          <a:p>
            <a:pPr marL="457200" marR="0" lvl="0" indent="-228600" algn="just" rtl="0">
              <a:lnSpc>
                <a:spcPct val="90000"/>
              </a:lnSpc>
              <a:spcBef>
                <a:spcPts val="0"/>
              </a:spcBef>
              <a:spcAft>
                <a:spcPts val="0"/>
              </a:spcAft>
              <a:buClr>
                <a:srgbClr val="092E4B"/>
              </a:buClr>
              <a:buSzPts val="2400"/>
              <a:buFont typeface="Arial"/>
              <a:buNone/>
            </a:pPr>
            <a:r>
              <a:rPr lang="en-US" sz="2400" b="0" i="0" u="none" strike="noStrike" cap="none">
                <a:solidFill>
                  <a:srgbClr val="092E4B"/>
                </a:solidFill>
                <a:latin typeface="Calibri"/>
                <a:ea typeface="Calibri"/>
                <a:cs typeface="Calibri"/>
                <a:sym typeface="Calibri"/>
              </a:rPr>
              <a:t>un libro de forma conjunta o realizar actividades físicas. </a:t>
            </a:r>
            <a:endParaRPr sz="2400" b="0" i="0" u="none" strike="noStrike" cap="none">
              <a:solidFill>
                <a:srgbClr val="092E4B"/>
              </a:solidFill>
              <a:latin typeface="Calibri"/>
              <a:ea typeface="Calibri"/>
              <a:cs typeface="Calibri"/>
              <a:sym typeface="Calibri"/>
            </a:endParaRPr>
          </a:p>
        </p:txBody>
      </p:sp>
      <p:pic>
        <p:nvPicPr>
          <p:cNvPr id="1213" name="Google Shape;1213;p121">
            <a:hlinkClick r:id="rId5"/>
          </p:cNvPr>
          <p:cNvPicPr preferRelativeResize="0"/>
          <p:nvPr/>
        </p:nvPicPr>
        <p:blipFill rotWithShape="1">
          <a:blip r:embed="rId6">
            <a:alphaModFix/>
          </a:blip>
          <a:srcRect/>
          <a:stretch/>
        </p:blipFill>
        <p:spPr>
          <a:xfrm>
            <a:off x="8954867" y="4879994"/>
            <a:ext cx="2621632" cy="825497"/>
          </a:xfrm>
          <a:prstGeom prst="rect">
            <a:avLst/>
          </a:prstGeom>
          <a:noFill/>
          <a:ln>
            <a:noFill/>
          </a:ln>
        </p:spPr>
      </p:pic>
      <p:sp>
        <p:nvSpPr>
          <p:cNvPr id="1214" name="Google Shape;1214;p121"/>
          <p:cNvSpPr txBox="1"/>
          <p:nvPr/>
        </p:nvSpPr>
        <p:spPr>
          <a:xfrm>
            <a:off x="615502" y="4532654"/>
            <a:ext cx="7816118" cy="1656046"/>
          </a:xfrm>
          <a:prstGeom prst="rect">
            <a:avLst/>
          </a:prstGeom>
          <a:noFill/>
          <a:ln>
            <a:noFill/>
          </a:ln>
        </p:spPr>
        <p:txBody>
          <a:bodyPr spcFirstLastPara="1" wrap="square" lIns="91425" tIns="45700" rIns="91425" bIns="45700" anchor="t" anchorCtr="0">
            <a:noAutofit/>
          </a:bodyPr>
          <a:lstStyle/>
          <a:p>
            <a:pPr marR="0" lvl="0" algn="just" rtl="0">
              <a:lnSpc>
                <a:spcPct val="90000"/>
              </a:lnSpc>
              <a:spcBef>
                <a:spcPts val="0"/>
              </a:spcBef>
              <a:spcAft>
                <a:spcPts val="0"/>
              </a:spcAft>
              <a:buClr>
                <a:srgbClr val="092E4B"/>
              </a:buClr>
              <a:buSzPts val="2400"/>
              <a:buFont typeface="Arial"/>
              <a:buNone/>
            </a:pPr>
            <a:r>
              <a:rPr lang="en-US" sz="2400" b="0" i="0" u="none" strike="noStrike" cap="none" dirty="0" err="1">
                <a:solidFill>
                  <a:srgbClr val="092E4B"/>
                </a:solidFill>
                <a:latin typeface="Calibri"/>
                <a:ea typeface="Calibri"/>
                <a:cs typeface="Calibri"/>
                <a:sym typeface="Calibri"/>
              </a:rPr>
              <a:t>En</a:t>
            </a:r>
            <a:r>
              <a:rPr lang="en-US" sz="2400" b="0" i="0" u="none" strike="noStrike" cap="none" dirty="0">
                <a:solidFill>
                  <a:srgbClr val="092E4B"/>
                </a:solidFill>
                <a:latin typeface="Calibri"/>
                <a:ea typeface="Calibri"/>
                <a:cs typeface="Calibri"/>
                <a:sym typeface="Calibri"/>
              </a:rPr>
              <a:t> </a:t>
            </a:r>
            <a:r>
              <a:rPr lang="en-US" sz="2400" b="0" i="0" u="none" strike="noStrike" cap="none" dirty="0" err="1">
                <a:solidFill>
                  <a:srgbClr val="092E4B"/>
                </a:solidFill>
                <a:latin typeface="Calibri"/>
                <a:ea typeface="Calibri"/>
                <a:cs typeface="Calibri"/>
                <a:sym typeface="Calibri"/>
              </a:rPr>
              <a:t>España</a:t>
            </a:r>
            <a:r>
              <a:rPr lang="en-US" sz="2400" b="0" i="0" u="none" strike="noStrike" cap="none" dirty="0">
                <a:solidFill>
                  <a:srgbClr val="092E4B"/>
                </a:solidFill>
                <a:latin typeface="Calibri"/>
                <a:ea typeface="Calibri"/>
                <a:cs typeface="Calibri"/>
                <a:sym typeface="Calibri"/>
              </a:rPr>
              <a:t> </a:t>
            </a:r>
            <a:r>
              <a:rPr lang="en-US" sz="2400" b="0" i="0" u="none" strike="noStrike" cap="none" dirty="0" err="1">
                <a:solidFill>
                  <a:srgbClr val="092E4B"/>
                </a:solidFill>
                <a:latin typeface="Calibri"/>
                <a:ea typeface="Calibri"/>
                <a:cs typeface="Calibri"/>
                <a:sym typeface="Calibri"/>
              </a:rPr>
              <a:t>tenemos</a:t>
            </a:r>
            <a:r>
              <a:rPr lang="en-US" sz="2400" b="0" i="0" u="none" strike="noStrike" cap="none" dirty="0">
                <a:solidFill>
                  <a:srgbClr val="092E4B"/>
                </a:solidFill>
                <a:latin typeface="Calibri"/>
                <a:ea typeface="Calibri"/>
                <a:cs typeface="Calibri"/>
                <a:sym typeface="Calibri"/>
              </a:rPr>
              <a:t> disponible </a:t>
            </a:r>
            <a:r>
              <a:rPr lang="en-US" sz="2400" b="0" i="0" u="sng" strike="noStrike" cap="none" dirty="0" err="1">
                <a:solidFill>
                  <a:srgbClr val="092E4B"/>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Familyar</a:t>
            </a:r>
            <a:r>
              <a:rPr lang="en-US" sz="2400" b="0" i="0" u="none" strike="noStrike" cap="none" dirty="0">
                <a:solidFill>
                  <a:srgbClr val="092E4B"/>
                </a:solidFill>
                <a:latin typeface="Calibri"/>
                <a:ea typeface="Calibri"/>
                <a:cs typeface="Calibri"/>
                <a:sym typeface="Calibri"/>
              </a:rPr>
              <a:t>, </a:t>
            </a:r>
            <a:r>
              <a:rPr lang="en-US" sz="2400" dirty="0">
                <a:solidFill>
                  <a:srgbClr val="092E4B"/>
                </a:solidFill>
                <a:latin typeface="Calibri"/>
                <a:ea typeface="Calibri"/>
                <a:cs typeface="Calibri"/>
                <a:sym typeface="Calibri"/>
              </a:rPr>
              <a:t>un </a:t>
            </a:r>
            <a:r>
              <a:rPr lang="en-US" sz="2400" dirty="0" err="1">
                <a:solidFill>
                  <a:srgbClr val="092E4B"/>
                </a:solidFill>
                <a:latin typeface="Calibri"/>
                <a:ea typeface="Calibri"/>
                <a:cs typeface="Calibri"/>
                <a:sym typeface="Calibri"/>
              </a:rPr>
              <a:t>dispositivo</a:t>
            </a:r>
            <a:r>
              <a:rPr lang="en-US" sz="2400" dirty="0">
                <a:solidFill>
                  <a:srgbClr val="092E4B"/>
                </a:solidFill>
                <a:latin typeface="Calibri"/>
                <a:ea typeface="Calibri"/>
                <a:cs typeface="Calibri"/>
                <a:sym typeface="Calibri"/>
              </a:rPr>
              <a:t> </a:t>
            </a:r>
            <a:r>
              <a:rPr lang="en-US" sz="2400" dirty="0" err="1">
                <a:solidFill>
                  <a:srgbClr val="092E4B"/>
                </a:solidFill>
                <a:latin typeface="Calibri"/>
                <a:ea typeface="Calibri"/>
                <a:cs typeface="Calibri"/>
                <a:sym typeface="Calibri"/>
              </a:rPr>
              <a:t>móvil</a:t>
            </a:r>
            <a:r>
              <a:rPr lang="en-US" sz="2400" b="0" i="1" u="none" strike="noStrike" cap="none" dirty="0">
                <a:solidFill>
                  <a:srgbClr val="092E4B"/>
                </a:solidFill>
                <a:latin typeface="Calibri"/>
                <a:ea typeface="Calibri"/>
                <a:cs typeface="Calibri"/>
                <a:sym typeface="Calibri"/>
              </a:rPr>
              <a:t> </a:t>
            </a:r>
            <a:r>
              <a:rPr lang="en-US" sz="2400" b="0" i="0" u="none" strike="noStrike" cap="none" dirty="0">
                <a:solidFill>
                  <a:srgbClr val="092E4B"/>
                </a:solidFill>
                <a:latin typeface="Calibri"/>
                <a:ea typeface="Calibri"/>
                <a:cs typeface="Calibri"/>
                <a:sym typeface="Calibri"/>
              </a:rPr>
              <a:t>que </a:t>
            </a:r>
            <a:r>
              <a:rPr lang="en-US" sz="2400" b="0" i="0" u="none" strike="noStrike" cap="none" dirty="0" err="1">
                <a:solidFill>
                  <a:srgbClr val="092E4B"/>
                </a:solidFill>
                <a:latin typeface="Calibri"/>
                <a:ea typeface="Calibri"/>
                <a:cs typeface="Calibri"/>
                <a:sym typeface="Calibri"/>
              </a:rPr>
              <a:t>funciona</a:t>
            </a:r>
            <a:r>
              <a:rPr lang="en-US" sz="2400" b="0" i="0" u="none" strike="noStrike" cap="none" dirty="0">
                <a:solidFill>
                  <a:srgbClr val="092E4B"/>
                </a:solidFill>
                <a:latin typeface="Calibri"/>
                <a:ea typeface="Calibri"/>
                <a:cs typeface="Calibri"/>
                <a:sym typeface="Calibri"/>
              </a:rPr>
              <a:t> bajo </a:t>
            </a:r>
            <a:r>
              <a:rPr lang="en-US" sz="2400" b="0" i="0" u="none" strike="noStrike" cap="none" dirty="0" err="1">
                <a:solidFill>
                  <a:srgbClr val="092E4B"/>
                </a:solidFill>
                <a:latin typeface="Calibri"/>
                <a:ea typeface="Calibri"/>
                <a:cs typeface="Calibri"/>
                <a:sym typeface="Calibri"/>
              </a:rPr>
              <a:t>suscripción</a:t>
            </a:r>
            <a:r>
              <a:rPr lang="en-US" sz="2400" b="0" i="0" u="none" strike="noStrike" cap="none" dirty="0">
                <a:solidFill>
                  <a:srgbClr val="092E4B"/>
                </a:solidFill>
                <a:latin typeface="Calibri"/>
                <a:ea typeface="Calibri"/>
                <a:cs typeface="Calibri"/>
                <a:sym typeface="Calibri"/>
              </a:rPr>
              <a:t> y </a:t>
            </a:r>
            <a:r>
              <a:rPr lang="en-US" sz="2400" b="0" i="0" u="none" strike="noStrike" cap="none" dirty="0" err="1">
                <a:solidFill>
                  <a:srgbClr val="092E4B"/>
                </a:solidFill>
                <a:latin typeface="Calibri"/>
                <a:ea typeface="Calibri"/>
                <a:cs typeface="Calibri"/>
                <a:sym typeface="Calibri"/>
              </a:rPr>
              <a:t>sirve</a:t>
            </a:r>
            <a:r>
              <a:rPr lang="en-US" sz="2400" b="0" i="0" u="none" strike="noStrike" cap="none" dirty="0">
                <a:solidFill>
                  <a:srgbClr val="092E4B"/>
                </a:solidFill>
                <a:latin typeface="Calibri"/>
                <a:ea typeface="Calibri"/>
                <a:cs typeface="Calibri"/>
                <a:sym typeface="Calibri"/>
              </a:rPr>
              <a:t> para </a:t>
            </a:r>
            <a:r>
              <a:rPr lang="en-US" sz="2400" b="0" i="0" u="none" strike="noStrike" cap="none" dirty="0" err="1">
                <a:solidFill>
                  <a:srgbClr val="092E4B"/>
                </a:solidFill>
                <a:latin typeface="Calibri"/>
                <a:ea typeface="Calibri"/>
                <a:cs typeface="Calibri"/>
                <a:sym typeface="Calibri"/>
              </a:rPr>
              <a:t>crear</a:t>
            </a:r>
            <a:r>
              <a:rPr lang="en-US" sz="2400" b="0" i="0" u="none" strike="noStrike" cap="none" dirty="0">
                <a:solidFill>
                  <a:srgbClr val="092E4B"/>
                </a:solidFill>
                <a:latin typeface="Calibri"/>
                <a:ea typeface="Calibri"/>
                <a:cs typeface="Calibri"/>
                <a:sym typeface="Calibri"/>
              </a:rPr>
              <a:t> un </a:t>
            </a:r>
            <a:r>
              <a:rPr lang="en-US" sz="2400" b="0" i="0" u="none" strike="noStrike" cap="none" dirty="0" err="1">
                <a:solidFill>
                  <a:srgbClr val="092E4B"/>
                </a:solidFill>
                <a:latin typeface="Calibri"/>
                <a:ea typeface="Calibri"/>
                <a:cs typeface="Calibri"/>
                <a:sym typeface="Calibri"/>
              </a:rPr>
              <a:t>grupo</a:t>
            </a:r>
            <a:r>
              <a:rPr lang="en-US" sz="2400" dirty="0">
                <a:solidFill>
                  <a:srgbClr val="092E4B"/>
                </a:solidFill>
                <a:latin typeface="Calibri"/>
                <a:ea typeface="Calibri"/>
                <a:cs typeface="Calibri"/>
                <a:sym typeface="Calibri"/>
              </a:rPr>
              <a:t> </a:t>
            </a:r>
            <a:r>
              <a:rPr lang="en-US" sz="2400" b="0" i="0" u="none" strike="noStrike" cap="none" dirty="0">
                <a:solidFill>
                  <a:srgbClr val="092E4B"/>
                </a:solidFill>
                <a:latin typeface="Calibri"/>
                <a:ea typeface="Calibri"/>
                <a:cs typeface="Calibri"/>
                <a:sym typeface="Calibri"/>
              </a:rPr>
              <a:t>de personas </a:t>
            </a:r>
            <a:r>
              <a:rPr lang="en-US" sz="2400" b="0" i="0" u="none" strike="noStrike" cap="none" dirty="0" err="1">
                <a:solidFill>
                  <a:srgbClr val="092E4B"/>
                </a:solidFill>
                <a:latin typeface="Calibri"/>
                <a:ea typeface="Calibri"/>
                <a:cs typeface="Calibri"/>
                <a:sym typeface="Calibri"/>
              </a:rPr>
              <a:t>en</a:t>
            </a:r>
            <a:r>
              <a:rPr lang="en-US" sz="2400" b="0" i="0" u="none" strike="noStrike" cap="none" dirty="0">
                <a:solidFill>
                  <a:srgbClr val="092E4B"/>
                </a:solidFill>
                <a:latin typeface="Calibri"/>
                <a:ea typeface="Calibri"/>
                <a:cs typeface="Calibri"/>
                <a:sym typeface="Calibri"/>
              </a:rPr>
              <a:t> </a:t>
            </a:r>
            <a:r>
              <a:rPr lang="en-US" sz="2400" b="0" i="0" u="none" strike="noStrike" cap="none" dirty="0" err="1">
                <a:solidFill>
                  <a:srgbClr val="092E4B"/>
                </a:solidFill>
                <a:latin typeface="Calibri"/>
                <a:ea typeface="Calibri"/>
                <a:cs typeface="Calibri"/>
                <a:sym typeface="Calibri"/>
              </a:rPr>
              <a:t>torno</a:t>
            </a:r>
            <a:r>
              <a:rPr lang="en-US" sz="2400" b="0" i="0" u="none" strike="noStrike" cap="none" dirty="0">
                <a:solidFill>
                  <a:srgbClr val="092E4B"/>
                </a:solidFill>
                <a:latin typeface="Calibri"/>
                <a:ea typeface="Calibri"/>
                <a:cs typeface="Calibri"/>
                <a:sym typeface="Calibri"/>
              </a:rPr>
              <a:t> a </a:t>
            </a:r>
            <a:r>
              <a:rPr lang="en-US" sz="2400" b="0" i="0" u="none" strike="noStrike" cap="none" dirty="0" err="1">
                <a:solidFill>
                  <a:srgbClr val="092E4B"/>
                </a:solidFill>
                <a:latin typeface="Calibri"/>
                <a:ea typeface="Calibri"/>
                <a:cs typeface="Calibri"/>
                <a:sym typeface="Calibri"/>
              </a:rPr>
              <a:t>los</a:t>
            </a:r>
            <a:r>
              <a:rPr lang="en-US" sz="2400" b="0" i="0" u="none" strike="noStrike" cap="none" dirty="0">
                <a:solidFill>
                  <a:srgbClr val="092E4B"/>
                </a:solidFill>
                <a:latin typeface="Calibri"/>
                <a:ea typeface="Calibri"/>
                <a:cs typeface="Calibri"/>
                <a:sym typeface="Calibri"/>
              </a:rPr>
              <a:t> </a:t>
            </a:r>
            <a:r>
              <a:rPr lang="en-US" sz="2400" b="0" i="0" u="none" strike="noStrike" cap="none" dirty="0" err="1">
                <a:solidFill>
                  <a:srgbClr val="092E4B"/>
                </a:solidFill>
                <a:latin typeface="Calibri"/>
                <a:ea typeface="Calibri"/>
                <a:cs typeface="Calibri"/>
                <a:sym typeface="Calibri"/>
              </a:rPr>
              <a:t>mayores</a:t>
            </a:r>
            <a:r>
              <a:rPr lang="en-US" sz="2400" b="0" i="0" u="none" strike="noStrike" cap="none" dirty="0">
                <a:solidFill>
                  <a:srgbClr val="092E4B"/>
                </a:solidFill>
                <a:latin typeface="Calibri"/>
                <a:ea typeface="Calibri"/>
                <a:cs typeface="Calibri"/>
                <a:sym typeface="Calibri"/>
              </a:rPr>
              <a:t> para </a:t>
            </a:r>
            <a:r>
              <a:rPr lang="en-US" sz="2400" b="0" i="0" u="none" strike="noStrike" cap="none" dirty="0" err="1">
                <a:solidFill>
                  <a:srgbClr val="092E4B"/>
                </a:solidFill>
                <a:latin typeface="Calibri"/>
                <a:ea typeface="Calibri"/>
                <a:cs typeface="Calibri"/>
                <a:sym typeface="Calibri"/>
              </a:rPr>
              <a:t>mantener</a:t>
            </a:r>
            <a:r>
              <a:rPr lang="en-US" sz="2400" b="0" i="0" u="none" strike="noStrike" cap="none" dirty="0">
                <a:solidFill>
                  <a:srgbClr val="092E4B"/>
                </a:solidFill>
                <a:latin typeface="Calibri"/>
                <a:ea typeface="Calibri"/>
                <a:cs typeface="Calibri"/>
                <a:sym typeface="Calibri"/>
              </a:rPr>
              <a:t> </a:t>
            </a:r>
            <a:r>
              <a:rPr lang="en-US" sz="2400" b="0" i="0" u="none" strike="noStrike" cap="none" dirty="0" err="1">
                <a:solidFill>
                  <a:srgbClr val="092E4B"/>
                </a:solidFill>
                <a:latin typeface="Calibri"/>
                <a:ea typeface="Calibri"/>
                <a:cs typeface="Calibri"/>
                <a:sym typeface="Calibri"/>
              </a:rPr>
              <a:t>una</a:t>
            </a:r>
            <a:r>
              <a:rPr lang="en-US" sz="2400" dirty="0">
                <a:solidFill>
                  <a:srgbClr val="092E4B"/>
                </a:solidFill>
                <a:latin typeface="Calibri"/>
                <a:ea typeface="Calibri"/>
                <a:cs typeface="Calibri"/>
                <a:sym typeface="Calibri"/>
              </a:rPr>
              <a:t> </a:t>
            </a:r>
            <a:r>
              <a:rPr lang="en-US" sz="2400" b="0" i="0" u="none" strike="noStrike" cap="none" dirty="0" err="1">
                <a:solidFill>
                  <a:srgbClr val="092E4B"/>
                </a:solidFill>
                <a:latin typeface="Calibri"/>
                <a:ea typeface="Calibri"/>
                <a:cs typeface="Calibri"/>
                <a:sym typeface="Calibri"/>
              </a:rPr>
              <a:t>interacción</a:t>
            </a:r>
            <a:r>
              <a:rPr lang="en-US" sz="2400" b="0" i="0" u="none" strike="noStrike" cap="none" dirty="0">
                <a:solidFill>
                  <a:srgbClr val="092E4B"/>
                </a:solidFill>
                <a:latin typeface="Calibri"/>
                <a:ea typeface="Calibri"/>
                <a:cs typeface="Calibri"/>
                <a:sym typeface="Calibri"/>
              </a:rPr>
              <a:t> continua. Este </a:t>
            </a:r>
            <a:r>
              <a:rPr lang="en-US" sz="2400" b="0" i="0" u="none" strike="noStrike" cap="none" dirty="0" err="1">
                <a:solidFill>
                  <a:srgbClr val="092E4B"/>
                </a:solidFill>
                <a:latin typeface="Calibri"/>
                <a:ea typeface="Calibri"/>
                <a:cs typeface="Calibri"/>
                <a:sym typeface="Calibri"/>
              </a:rPr>
              <a:t>grupo</a:t>
            </a:r>
            <a:r>
              <a:rPr lang="en-US" sz="2400" b="0" i="0" u="none" strike="noStrike" cap="none" dirty="0">
                <a:solidFill>
                  <a:srgbClr val="092E4B"/>
                </a:solidFill>
                <a:latin typeface="Calibri"/>
                <a:ea typeface="Calibri"/>
                <a:cs typeface="Calibri"/>
                <a:sym typeface="Calibri"/>
              </a:rPr>
              <a:t> </a:t>
            </a:r>
            <a:r>
              <a:rPr lang="en-US" sz="2400" b="0" i="0" u="none" strike="noStrike" cap="none" dirty="0" err="1">
                <a:solidFill>
                  <a:srgbClr val="092E4B"/>
                </a:solidFill>
                <a:latin typeface="Calibri"/>
                <a:ea typeface="Calibri"/>
                <a:cs typeface="Calibri"/>
                <a:sym typeface="Calibri"/>
              </a:rPr>
              <a:t>puede</a:t>
            </a:r>
            <a:r>
              <a:rPr lang="en-US" sz="2400" b="0" i="0" u="none" strike="noStrike" cap="none" dirty="0">
                <a:solidFill>
                  <a:srgbClr val="092E4B"/>
                </a:solidFill>
                <a:latin typeface="Calibri"/>
                <a:ea typeface="Calibri"/>
                <a:cs typeface="Calibri"/>
                <a:sym typeface="Calibri"/>
              </a:rPr>
              <a:t> </a:t>
            </a:r>
            <a:r>
              <a:rPr lang="en-US" sz="2400" b="0" i="0" u="none" strike="noStrike" cap="none" dirty="0" err="1">
                <a:solidFill>
                  <a:srgbClr val="092E4B"/>
                </a:solidFill>
                <a:latin typeface="Calibri"/>
                <a:ea typeface="Calibri"/>
                <a:cs typeface="Calibri"/>
                <a:sym typeface="Calibri"/>
              </a:rPr>
              <a:t>estar</a:t>
            </a:r>
            <a:r>
              <a:rPr lang="en-US" sz="2400" b="0" i="0" u="none" strike="noStrike" cap="none" dirty="0">
                <a:solidFill>
                  <a:srgbClr val="092E4B"/>
                </a:solidFill>
                <a:latin typeface="Calibri"/>
                <a:ea typeface="Calibri"/>
                <a:cs typeface="Calibri"/>
                <a:sym typeface="Calibri"/>
              </a:rPr>
              <a:t> </a:t>
            </a:r>
            <a:r>
              <a:rPr lang="en-US" sz="2400" b="0" i="0" u="none" strike="noStrike" cap="none" dirty="0" err="1">
                <a:solidFill>
                  <a:srgbClr val="092E4B"/>
                </a:solidFill>
                <a:latin typeface="Calibri"/>
                <a:ea typeface="Calibri"/>
                <a:cs typeface="Calibri"/>
                <a:sym typeface="Calibri"/>
              </a:rPr>
              <a:t>formado</a:t>
            </a:r>
            <a:r>
              <a:rPr lang="en-US" sz="2400" b="0" i="0" u="none" strike="noStrike" cap="none" dirty="0">
                <a:solidFill>
                  <a:srgbClr val="092E4B"/>
                </a:solidFill>
                <a:latin typeface="Calibri"/>
                <a:ea typeface="Calibri"/>
                <a:cs typeface="Calibri"/>
                <a:sym typeface="Calibri"/>
              </a:rPr>
              <a:t> </a:t>
            </a:r>
            <a:r>
              <a:rPr lang="en-US" sz="2400" b="0" i="0" u="none" strike="noStrike" cap="none" dirty="0" err="1">
                <a:solidFill>
                  <a:srgbClr val="092E4B"/>
                </a:solidFill>
                <a:latin typeface="Calibri"/>
                <a:ea typeface="Calibri"/>
                <a:cs typeface="Calibri"/>
                <a:sym typeface="Calibri"/>
              </a:rPr>
              <a:t>por</a:t>
            </a:r>
            <a:r>
              <a:rPr lang="en-US" sz="2400" dirty="0">
                <a:solidFill>
                  <a:srgbClr val="092E4B"/>
                </a:solidFill>
                <a:latin typeface="Calibri"/>
                <a:ea typeface="Calibri"/>
                <a:cs typeface="Calibri"/>
                <a:sym typeface="Calibri"/>
              </a:rPr>
              <a:t> </a:t>
            </a:r>
            <a:r>
              <a:rPr lang="en-US" sz="2400" b="0" i="0" u="none" strike="noStrike" cap="none" dirty="0" err="1">
                <a:solidFill>
                  <a:srgbClr val="092E4B"/>
                </a:solidFill>
                <a:latin typeface="Calibri"/>
                <a:ea typeface="Calibri"/>
                <a:cs typeface="Calibri"/>
                <a:sym typeface="Calibri"/>
              </a:rPr>
              <a:t>familiares</a:t>
            </a:r>
            <a:r>
              <a:rPr lang="en-US" sz="2400" b="0" i="0" u="none" strike="noStrike" cap="none" dirty="0">
                <a:solidFill>
                  <a:srgbClr val="092E4B"/>
                </a:solidFill>
                <a:latin typeface="Calibri"/>
                <a:ea typeface="Calibri"/>
                <a:cs typeface="Calibri"/>
                <a:sym typeface="Calibri"/>
              </a:rPr>
              <a:t>, personas </a:t>
            </a:r>
            <a:r>
              <a:rPr lang="en-US" sz="2400" b="0" i="0" u="none" strike="noStrike" cap="none" dirty="0" err="1">
                <a:solidFill>
                  <a:srgbClr val="092E4B"/>
                </a:solidFill>
                <a:latin typeface="Calibri"/>
                <a:ea typeface="Calibri"/>
                <a:cs typeface="Calibri"/>
                <a:sym typeface="Calibri"/>
              </a:rPr>
              <a:t>cuidadoras</a:t>
            </a:r>
            <a:r>
              <a:rPr lang="en-US" sz="2400" b="0" i="0" u="none" strike="noStrike" cap="none" dirty="0">
                <a:solidFill>
                  <a:srgbClr val="092E4B"/>
                </a:solidFill>
                <a:latin typeface="Calibri"/>
                <a:ea typeface="Calibri"/>
                <a:cs typeface="Calibri"/>
                <a:sym typeface="Calibri"/>
              </a:rPr>
              <a:t>, amigos y </a:t>
            </a:r>
            <a:r>
              <a:rPr lang="en-US" sz="2400" b="0" i="0" u="none" strike="noStrike" cap="none" dirty="0" err="1">
                <a:solidFill>
                  <a:srgbClr val="092E4B"/>
                </a:solidFill>
                <a:latin typeface="Calibri"/>
                <a:ea typeface="Calibri"/>
                <a:cs typeface="Calibri"/>
                <a:sym typeface="Calibri"/>
              </a:rPr>
              <a:t>vecinos</a:t>
            </a:r>
            <a:r>
              <a:rPr lang="en-US" sz="2400" b="0" i="0" u="none" strike="noStrike" cap="none" dirty="0">
                <a:solidFill>
                  <a:srgbClr val="092E4B"/>
                </a:solidFill>
                <a:latin typeface="Calibri"/>
                <a:ea typeface="Calibri"/>
                <a:cs typeface="Calibri"/>
                <a:sym typeface="Calibri"/>
              </a:rPr>
              <a:t>. </a:t>
            </a:r>
            <a:endParaRPr sz="2400" b="0" i="0" u="none" strike="noStrike" cap="none" dirty="0">
              <a:solidFill>
                <a:srgbClr val="092E4B"/>
              </a:solidFill>
              <a:latin typeface="Calibri"/>
              <a:ea typeface="Calibri"/>
              <a:cs typeface="Calibri"/>
              <a:sym typeface="Calibri"/>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218"/>
        <p:cNvGrpSpPr/>
        <p:nvPr/>
      </p:nvGrpSpPr>
      <p:grpSpPr>
        <a:xfrm>
          <a:off x="0" y="0"/>
          <a:ext cx="0" cy="0"/>
          <a:chOff x="0" y="0"/>
          <a:chExt cx="0" cy="0"/>
        </a:xfrm>
      </p:grpSpPr>
      <p:sp>
        <p:nvSpPr>
          <p:cNvPr id="1219" name="Google Shape;1219;p122"/>
          <p:cNvSpPr txBox="1">
            <a:spLocks noGrp="1"/>
          </p:cNvSpPr>
          <p:nvPr>
            <p:ph type="body" idx="1"/>
          </p:nvPr>
        </p:nvSpPr>
        <p:spPr>
          <a:xfrm>
            <a:off x="5410200" y="1142975"/>
            <a:ext cx="5991225" cy="3913200"/>
          </a:xfrm>
          <a:prstGeom prst="rect">
            <a:avLst/>
          </a:prstGeom>
          <a:noFill/>
          <a:ln>
            <a:noFill/>
          </a:ln>
        </p:spPr>
        <p:txBody>
          <a:bodyPr spcFirstLastPara="1" wrap="square" lIns="91425" tIns="45700" rIns="91425" bIns="45700" anchor="t" anchorCtr="0">
            <a:noAutofit/>
          </a:bodyPr>
          <a:lstStyle/>
          <a:p>
            <a:pPr marL="457200" lvl="0" indent="-228600" rtl="0">
              <a:lnSpc>
                <a:spcPct val="90000"/>
              </a:lnSpc>
              <a:spcBef>
                <a:spcPts val="0"/>
              </a:spcBef>
              <a:spcAft>
                <a:spcPts val="0"/>
              </a:spcAft>
              <a:buSzPts val="2400"/>
              <a:buNone/>
            </a:pPr>
            <a:r>
              <a:rPr lang="en-US" sz="2200" dirty="0" err="1"/>
              <a:t>Televeda</a:t>
            </a:r>
            <a:r>
              <a:rPr lang="en-US" sz="2200" dirty="0"/>
              <a:t> es </a:t>
            </a:r>
            <a:r>
              <a:rPr lang="en-US" sz="2200" dirty="0" err="1"/>
              <a:t>una</a:t>
            </a:r>
            <a:r>
              <a:rPr lang="en-US" sz="2200" dirty="0"/>
              <a:t> </a:t>
            </a:r>
            <a:r>
              <a:rPr lang="en-US" sz="2200" dirty="0" err="1"/>
              <a:t>plataforma</a:t>
            </a:r>
            <a:r>
              <a:rPr lang="en-US" sz="2200" dirty="0"/>
              <a:t> social de </a:t>
            </a:r>
            <a:endParaRPr dirty="0"/>
          </a:p>
          <a:p>
            <a:pPr marL="457200" lvl="0" indent="-228600" rtl="0">
              <a:lnSpc>
                <a:spcPct val="90000"/>
              </a:lnSpc>
              <a:spcBef>
                <a:spcPts val="0"/>
              </a:spcBef>
              <a:spcAft>
                <a:spcPts val="0"/>
              </a:spcAft>
              <a:buSzPts val="2400"/>
              <a:buNone/>
            </a:pPr>
            <a:r>
              <a:rPr lang="en-US" sz="2200" dirty="0" err="1"/>
              <a:t>retransmisión</a:t>
            </a:r>
            <a:r>
              <a:rPr lang="en-US" sz="2200" dirty="0"/>
              <a:t> </a:t>
            </a:r>
            <a:r>
              <a:rPr lang="en-US" sz="2200" dirty="0" err="1"/>
              <a:t>en</a:t>
            </a:r>
            <a:r>
              <a:rPr lang="en-US" sz="2200" dirty="0"/>
              <a:t> </a:t>
            </a:r>
            <a:r>
              <a:rPr lang="en-US" sz="2200" dirty="0" err="1"/>
              <a:t>directo</a:t>
            </a:r>
            <a:r>
              <a:rPr lang="en-US" sz="2200" dirty="0"/>
              <a:t> y </a:t>
            </a:r>
            <a:r>
              <a:rPr lang="en-US" sz="2200" dirty="0" err="1"/>
              <a:t>en</a:t>
            </a:r>
            <a:r>
              <a:rPr lang="en-US" sz="2200" dirty="0"/>
              <a:t> </a:t>
            </a:r>
            <a:r>
              <a:rPr lang="en-US" sz="2200" dirty="0" err="1"/>
              <a:t>contínuo</a:t>
            </a:r>
            <a:r>
              <a:rPr lang="en-US" sz="2200" dirty="0"/>
              <a:t> </a:t>
            </a:r>
            <a:r>
              <a:rPr lang="en-US" sz="2200" dirty="0" err="1"/>
              <a:t>pensada</a:t>
            </a:r>
            <a:endParaRPr dirty="0"/>
          </a:p>
          <a:p>
            <a:pPr marL="457200" lvl="0" indent="-228600" rtl="0">
              <a:lnSpc>
                <a:spcPct val="90000"/>
              </a:lnSpc>
              <a:spcBef>
                <a:spcPts val="0"/>
              </a:spcBef>
              <a:spcAft>
                <a:spcPts val="0"/>
              </a:spcAft>
              <a:buSzPts val="2400"/>
              <a:buNone/>
            </a:pPr>
            <a:r>
              <a:rPr lang="en-US" sz="2200" dirty="0" err="1"/>
              <a:t>específicamente</a:t>
            </a:r>
            <a:r>
              <a:rPr lang="en-US" sz="2200" dirty="0"/>
              <a:t> para personas </a:t>
            </a:r>
            <a:r>
              <a:rPr lang="en-US" sz="2200" dirty="0" err="1"/>
              <a:t>mayores</a:t>
            </a:r>
            <a:r>
              <a:rPr lang="en-US" sz="2200" dirty="0"/>
              <a:t> que</a:t>
            </a:r>
            <a:endParaRPr dirty="0"/>
          </a:p>
          <a:p>
            <a:pPr marL="457200" lvl="0" indent="-228600" rtl="0">
              <a:lnSpc>
                <a:spcPct val="90000"/>
              </a:lnSpc>
              <a:spcBef>
                <a:spcPts val="0"/>
              </a:spcBef>
              <a:spcAft>
                <a:spcPts val="0"/>
              </a:spcAft>
              <a:buSzPts val="2400"/>
              <a:buNone/>
            </a:pPr>
            <a:r>
              <a:rPr lang="en-US" sz="2200" dirty="0" err="1"/>
              <a:t>pueden</a:t>
            </a:r>
            <a:r>
              <a:rPr lang="en-US" sz="2200" dirty="0"/>
              <a:t> </a:t>
            </a:r>
            <a:r>
              <a:rPr lang="en-US" sz="2200" dirty="0" err="1"/>
              <a:t>encontrar</a:t>
            </a:r>
            <a:r>
              <a:rPr lang="en-US" sz="2200" dirty="0"/>
              <a:t> </a:t>
            </a:r>
            <a:r>
              <a:rPr lang="en-US" sz="2200" dirty="0" err="1"/>
              <a:t>diferentes</a:t>
            </a:r>
            <a:r>
              <a:rPr lang="en-US" sz="2200" dirty="0"/>
              <a:t> </a:t>
            </a:r>
            <a:r>
              <a:rPr lang="en-US" sz="2200" dirty="0" err="1"/>
              <a:t>actividades</a:t>
            </a:r>
            <a:r>
              <a:rPr lang="en-US" sz="2200" dirty="0"/>
              <a:t> para</a:t>
            </a:r>
            <a:endParaRPr dirty="0"/>
          </a:p>
          <a:p>
            <a:pPr marL="457200" lvl="0" indent="-228600" rtl="0">
              <a:lnSpc>
                <a:spcPct val="90000"/>
              </a:lnSpc>
              <a:spcBef>
                <a:spcPts val="0"/>
              </a:spcBef>
              <a:spcAft>
                <a:spcPts val="0"/>
              </a:spcAft>
              <a:buSzPts val="2400"/>
              <a:buNone/>
            </a:pPr>
            <a:r>
              <a:rPr lang="en-US" sz="2200" dirty="0" err="1"/>
              <a:t>realizar</a:t>
            </a:r>
            <a:r>
              <a:rPr lang="en-US" sz="2200" dirty="0"/>
              <a:t> </a:t>
            </a:r>
            <a:r>
              <a:rPr lang="en-US" sz="2200" dirty="0" err="1"/>
              <a:t>mientras</a:t>
            </a:r>
            <a:r>
              <a:rPr lang="en-US" sz="2200" dirty="0"/>
              <a:t> </a:t>
            </a:r>
            <a:r>
              <a:rPr lang="en-US" sz="2200" dirty="0" err="1"/>
              <a:t>están</a:t>
            </a:r>
            <a:r>
              <a:rPr lang="en-US" sz="2200" dirty="0"/>
              <a:t> </a:t>
            </a:r>
            <a:r>
              <a:rPr lang="en-US" sz="2200" dirty="0" err="1"/>
              <a:t>conectados</a:t>
            </a:r>
            <a:r>
              <a:rPr lang="en-US" sz="2200" dirty="0"/>
              <a:t> con </a:t>
            </a:r>
            <a:r>
              <a:rPr lang="en-US" sz="2200" dirty="0" err="1"/>
              <a:t>otros</a:t>
            </a:r>
            <a:endParaRPr dirty="0"/>
          </a:p>
          <a:p>
            <a:pPr marL="457200" lvl="0" indent="-228600" rtl="0">
              <a:lnSpc>
                <a:spcPct val="90000"/>
              </a:lnSpc>
              <a:spcBef>
                <a:spcPts val="0"/>
              </a:spcBef>
              <a:spcAft>
                <a:spcPts val="0"/>
              </a:spcAft>
              <a:buSzPts val="2400"/>
              <a:buNone/>
            </a:pPr>
            <a:r>
              <a:rPr lang="en-US" sz="2200" dirty="0" err="1"/>
              <a:t>usuarios</a:t>
            </a:r>
            <a:r>
              <a:rPr lang="en-US" sz="2200" dirty="0"/>
              <a:t> de </a:t>
            </a:r>
            <a:r>
              <a:rPr lang="en-US" sz="2200" dirty="0" err="1"/>
              <a:t>todo</a:t>
            </a:r>
            <a:r>
              <a:rPr lang="en-US" sz="2200" dirty="0"/>
              <a:t> </a:t>
            </a:r>
            <a:r>
              <a:rPr lang="en-US" sz="2200" dirty="0" err="1"/>
              <a:t>el</a:t>
            </a:r>
            <a:r>
              <a:rPr lang="en-US" sz="2200" dirty="0"/>
              <a:t> </a:t>
            </a:r>
            <a:r>
              <a:rPr lang="en-US" sz="2200" dirty="0" err="1"/>
              <a:t>mundo</a:t>
            </a:r>
            <a:r>
              <a:rPr lang="en-US" sz="2200" dirty="0"/>
              <a:t>. Una </a:t>
            </a:r>
            <a:r>
              <a:rPr lang="en-US" sz="2200" dirty="0" err="1"/>
              <a:t>plataforma</a:t>
            </a:r>
            <a:r>
              <a:rPr lang="en-US" sz="2200" dirty="0"/>
              <a:t> es</a:t>
            </a:r>
            <a:endParaRPr dirty="0"/>
          </a:p>
          <a:p>
            <a:pPr marL="457200" lvl="0" indent="-228600" rtl="0">
              <a:lnSpc>
                <a:spcPct val="90000"/>
              </a:lnSpc>
              <a:spcBef>
                <a:spcPts val="0"/>
              </a:spcBef>
              <a:spcAft>
                <a:spcPts val="0"/>
              </a:spcAft>
              <a:buSzPts val="2400"/>
              <a:buNone/>
            </a:pPr>
            <a:r>
              <a:rPr lang="en-US" sz="2200" dirty="0"/>
              <a:t>un sitio web con </a:t>
            </a:r>
            <a:r>
              <a:rPr lang="en-US" sz="2200" dirty="0" err="1"/>
              <a:t>diferentes</a:t>
            </a:r>
            <a:r>
              <a:rPr lang="en-US" sz="2200" dirty="0"/>
              <a:t> </a:t>
            </a:r>
            <a:r>
              <a:rPr lang="en-US" sz="2200" dirty="0" err="1"/>
              <a:t>secciones</a:t>
            </a:r>
            <a:r>
              <a:rPr lang="en-US" sz="2200" dirty="0"/>
              <a:t> </a:t>
            </a:r>
            <a:r>
              <a:rPr lang="en-US" sz="2200" dirty="0" err="1"/>
              <a:t>donde</a:t>
            </a:r>
            <a:r>
              <a:rPr lang="en-US" sz="2200" dirty="0"/>
              <a:t> </a:t>
            </a:r>
            <a:r>
              <a:rPr lang="en-US" sz="2200" dirty="0" err="1"/>
              <a:t>el</a:t>
            </a:r>
            <a:endParaRPr dirty="0"/>
          </a:p>
          <a:p>
            <a:pPr marL="457200" lvl="0" indent="-228600" rtl="0">
              <a:lnSpc>
                <a:spcPct val="90000"/>
              </a:lnSpc>
              <a:spcBef>
                <a:spcPts val="0"/>
              </a:spcBef>
              <a:spcAft>
                <a:spcPts val="0"/>
              </a:spcAft>
              <a:buSzPts val="2400"/>
              <a:buNone/>
            </a:pPr>
            <a:r>
              <a:rPr lang="en-US" sz="2200" dirty="0" err="1"/>
              <a:t>usuario</a:t>
            </a:r>
            <a:r>
              <a:rPr lang="en-US" sz="2200" dirty="0"/>
              <a:t> </a:t>
            </a:r>
            <a:r>
              <a:rPr lang="en-US" sz="2200" dirty="0" err="1"/>
              <a:t>puede</a:t>
            </a:r>
            <a:r>
              <a:rPr lang="en-US" sz="2200" dirty="0"/>
              <a:t> </a:t>
            </a:r>
            <a:r>
              <a:rPr lang="en-US" sz="2200" dirty="0" err="1"/>
              <a:t>interactuar</a:t>
            </a:r>
            <a:r>
              <a:rPr lang="en-US" sz="2200" dirty="0"/>
              <a:t> con </a:t>
            </a:r>
            <a:r>
              <a:rPr lang="en-US" sz="2200" dirty="0" err="1"/>
              <a:t>diferentes</a:t>
            </a:r>
            <a:endParaRPr dirty="0"/>
          </a:p>
          <a:p>
            <a:pPr marL="457200" lvl="0" indent="-228600" rtl="0">
              <a:lnSpc>
                <a:spcPct val="90000"/>
              </a:lnSpc>
              <a:spcBef>
                <a:spcPts val="0"/>
              </a:spcBef>
              <a:spcAft>
                <a:spcPts val="0"/>
              </a:spcAft>
              <a:buSzPts val="2400"/>
              <a:buNone/>
            </a:pPr>
            <a:r>
              <a:rPr lang="en-US" sz="2200" dirty="0" err="1"/>
              <a:t>contenidos</a:t>
            </a:r>
            <a:r>
              <a:rPr lang="en-US" sz="2200" dirty="0"/>
              <a:t>. </a:t>
            </a:r>
            <a:endParaRPr dirty="0"/>
          </a:p>
          <a:p>
            <a:pPr marL="457200" lvl="0" indent="-228600" rtl="0">
              <a:lnSpc>
                <a:spcPct val="90000"/>
              </a:lnSpc>
              <a:spcBef>
                <a:spcPts val="0"/>
              </a:spcBef>
              <a:spcAft>
                <a:spcPts val="0"/>
              </a:spcAft>
              <a:buSzPts val="2400"/>
              <a:buNone/>
            </a:pPr>
            <a:r>
              <a:rPr lang="en-US" sz="2200" dirty="0" err="1"/>
              <a:t>Unirse</a:t>
            </a:r>
            <a:r>
              <a:rPr lang="en-US" sz="2200" dirty="0"/>
              <a:t> es </a:t>
            </a:r>
            <a:r>
              <a:rPr lang="en-US" sz="2200" dirty="0" err="1"/>
              <a:t>realmente</a:t>
            </a:r>
            <a:r>
              <a:rPr lang="en-US" sz="2200" dirty="0"/>
              <a:t> </a:t>
            </a:r>
            <a:r>
              <a:rPr lang="en-US" sz="2200" dirty="0" err="1"/>
              <a:t>fácil</a:t>
            </a:r>
            <a:r>
              <a:rPr lang="en-US" sz="2200" dirty="0"/>
              <a:t>: </a:t>
            </a:r>
            <a:r>
              <a:rPr lang="en-US" sz="2200" dirty="0" err="1"/>
              <a:t>una</a:t>
            </a:r>
            <a:r>
              <a:rPr lang="en-US" sz="2200" dirty="0"/>
              <a:t> </a:t>
            </a:r>
            <a:r>
              <a:rPr lang="en-US" sz="2200" dirty="0" err="1"/>
              <a:t>cuenta</a:t>
            </a:r>
            <a:r>
              <a:rPr lang="en-US" sz="2200" dirty="0"/>
              <a:t> de</a:t>
            </a:r>
            <a:endParaRPr dirty="0"/>
          </a:p>
          <a:p>
            <a:pPr marL="457200" lvl="0" indent="-228600" rtl="0">
              <a:lnSpc>
                <a:spcPct val="90000"/>
              </a:lnSpc>
              <a:spcBef>
                <a:spcPts val="0"/>
              </a:spcBef>
              <a:spcAft>
                <a:spcPts val="0"/>
              </a:spcAft>
              <a:buSzPts val="2400"/>
              <a:buNone/>
            </a:pPr>
            <a:r>
              <a:rPr lang="en-US" sz="2200" dirty="0" err="1"/>
              <a:t>correo</a:t>
            </a:r>
            <a:r>
              <a:rPr lang="en-US" sz="2200" dirty="0"/>
              <a:t> </a:t>
            </a:r>
            <a:r>
              <a:rPr lang="en-US" sz="2200" dirty="0" err="1"/>
              <a:t>electrónico</a:t>
            </a:r>
            <a:r>
              <a:rPr lang="en-US" sz="2200" dirty="0"/>
              <a:t> es </a:t>
            </a:r>
            <a:r>
              <a:rPr lang="en-US" sz="2200" dirty="0" err="1"/>
              <a:t>todo</a:t>
            </a:r>
            <a:r>
              <a:rPr lang="en-US" sz="2200" dirty="0"/>
              <a:t> lo que </a:t>
            </a:r>
            <a:r>
              <a:rPr lang="en-US" sz="2200" dirty="0" err="1"/>
              <a:t>necesitas</a:t>
            </a:r>
            <a:endParaRPr dirty="0"/>
          </a:p>
          <a:p>
            <a:pPr marL="457200" lvl="0" indent="-228600" rtl="0">
              <a:lnSpc>
                <a:spcPct val="90000"/>
              </a:lnSpc>
              <a:spcBef>
                <a:spcPts val="0"/>
              </a:spcBef>
              <a:spcAft>
                <a:spcPts val="0"/>
              </a:spcAft>
              <a:buSzPts val="2400"/>
              <a:buNone/>
            </a:pPr>
            <a:r>
              <a:rPr lang="en-US" sz="2200" dirty="0"/>
              <a:t>para </a:t>
            </a:r>
            <a:r>
              <a:rPr lang="en-US" sz="2200" dirty="0" err="1"/>
              <a:t>suscribirte</a:t>
            </a:r>
            <a:r>
              <a:rPr lang="en-US" sz="2200" dirty="0"/>
              <a:t>. </a:t>
            </a:r>
            <a:endParaRPr dirty="0"/>
          </a:p>
          <a:p>
            <a:pPr marL="457200" lvl="0" indent="-228600" rtl="0">
              <a:lnSpc>
                <a:spcPct val="90000"/>
              </a:lnSpc>
              <a:spcBef>
                <a:spcPts val="0"/>
              </a:spcBef>
              <a:spcAft>
                <a:spcPts val="0"/>
              </a:spcAft>
              <a:buSzPts val="2400"/>
              <a:buNone/>
            </a:pPr>
            <a:r>
              <a:rPr lang="en-US" sz="2200" dirty="0"/>
              <a:t>Es </a:t>
            </a:r>
            <a:r>
              <a:rPr lang="en-US" sz="2200" dirty="0" err="1"/>
              <a:t>posible</a:t>
            </a:r>
            <a:r>
              <a:rPr lang="en-US" sz="2200" dirty="0"/>
              <a:t> </a:t>
            </a:r>
            <a:r>
              <a:rPr lang="en-US" sz="2200" dirty="0" err="1"/>
              <a:t>apuntarse</a:t>
            </a:r>
            <a:r>
              <a:rPr lang="en-US" sz="2200" dirty="0"/>
              <a:t> a </a:t>
            </a:r>
            <a:r>
              <a:rPr lang="en-US" sz="2200" dirty="0" err="1"/>
              <a:t>múltiples</a:t>
            </a:r>
            <a:r>
              <a:rPr lang="en-US" sz="2200" dirty="0"/>
              <a:t> </a:t>
            </a:r>
            <a:r>
              <a:rPr lang="en-US" sz="2200" dirty="0" err="1"/>
              <a:t>tipos</a:t>
            </a:r>
            <a:r>
              <a:rPr lang="en-US" sz="2200" dirty="0"/>
              <a:t> de </a:t>
            </a:r>
            <a:r>
              <a:rPr lang="en-US" sz="2200" dirty="0" err="1"/>
              <a:t>clases</a:t>
            </a:r>
            <a:endParaRPr dirty="0"/>
          </a:p>
          <a:p>
            <a:pPr marL="457200" lvl="0" indent="-228600" rtl="0">
              <a:lnSpc>
                <a:spcPct val="90000"/>
              </a:lnSpc>
              <a:spcBef>
                <a:spcPts val="0"/>
              </a:spcBef>
              <a:spcAft>
                <a:spcPts val="0"/>
              </a:spcAft>
              <a:buSzPts val="2400"/>
              <a:buNone/>
            </a:pPr>
            <a:r>
              <a:rPr lang="en-US" sz="2200" dirty="0" err="1"/>
              <a:t>como</a:t>
            </a:r>
            <a:r>
              <a:rPr lang="en-US" sz="2200" dirty="0"/>
              <a:t> </a:t>
            </a:r>
            <a:r>
              <a:rPr lang="en-US" sz="2200" i="1" dirty="0"/>
              <a:t>fitness</a:t>
            </a:r>
            <a:r>
              <a:rPr lang="en-US" sz="2200" dirty="0"/>
              <a:t>, </a:t>
            </a:r>
            <a:r>
              <a:rPr lang="en-US" sz="2200" dirty="0" err="1"/>
              <a:t>dibujo</a:t>
            </a:r>
            <a:r>
              <a:rPr lang="en-US" sz="2200" dirty="0"/>
              <a:t> o pintura o </a:t>
            </a:r>
            <a:r>
              <a:rPr lang="en-US" sz="2200" dirty="0" err="1"/>
              <a:t>simplemente</a:t>
            </a:r>
            <a:endParaRPr dirty="0"/>
          </a:p>
          <a:p>
            <a:pPr marL="457200" lvl="0" indent="-228600" rtl="0">
              <a:lnSpc>
                <a:spcPct val="90000"/>
              </a:lnSpc>
              <a:spcBef>
                <a:spcPts val="0"/>
              </a:spcBef>
              <a:spcAft>
                <a:spcPts val="0"/>
              </a:spcAft>
              <a:buSzPts val="2400"/>
              <a:buNone/>
            </a:pPr>
            <a:r>
              <a:rPr lang="en-US" sz="2200" dirty="0" err="1"/>
              <a:t>jugar</a:t>
            </a:r>
            <a:r>
              <a:rPr lang="en-US" sz="2200" dirty="0"/>
              <a:t> con </a:t>
            </a:r>
            <a:r>
              <a:rPr lang="en-US" sz="2200" dirty="0" err="1"/>
              <a:t>otros</a:t>
            </a:r>
            <a:r>
              <a:rPr lang="en-US" sz="2200" dirty="0"/>
              <a:t> </a:t>
            </a:r>
            <a:r>
              <a:rPr lang="en-US" sz="2200" dirty="0" err="1"/>
              <a:t>usuarios</a:t>
            </a:r>
            <a:r>
              <a:rPr lang="en-US" sz="2200" dirty="0"/>
              <a:t>. Se </a:t>
            </a:r>
            <a:r>
              <a:rPr lang="en-US" sz="2200" dirty="0" err="1"/>
              <a:t>organizan</a:t>
            </a:r>
            <a:r>
              <a:rPr lang="en-US" sz="2200" dirty="0"/>
              <a:t> </a:t>
            </a:r>
            <a:r>
              <a:rPr lang="en-US" sz="2200" dirty="0" err="1"/>
              <a:t>eventos</a:t>
            </a:r>
            <a:endParaRPr dirty="0"/>
          </a:p>
          <a:p>
            <a:pPr marL="457200" lvl="0" indent="-228600" rtl="0">
              <a:lnSpc>
                <a:spcPct val="90000"/>
              </a:lnSpc>
              <a:spcBef>
                <a:spcPts val="0"/>
              </a:spcBef>
              <a:spcAft>
                <a:spcPts val="0"/>
              </a:spcAft>
              <a:buSzPts val="2400"/>
              <a:buNone/>
            </a:pPr>
            <a:r>
              <a:rPr lang="en-US" sz="2200" dirty="0" err="1"/>
              <a:t>virtuales</a:t>
            </a:r>
            <a:r>
              <a:rPr lang="en-US" sz="2200" dirty="0"/>
              <a:t>, </a:t>
            </a:r>
            <a:r>
              <a:rPr lang="en-US" sz="2200" dirty="0" err="1"/>
              <a:t>como</a:t>
            </a:r>
            <a:r>
              <a:rPr lang="en-US" sz="2200" dirty="0"/>
              <a:t> </a:t>
            </a:r>
            <a:r>
              <a:rPr lang="en-US" sz="2200" dirty="0" err="1"/>
              <a:t>noches</a:t>
            </a:r>
            <a:r>
              <a:rPr lang="en-US" sz="2200" dirty="0"/>
              <a:t> de bingo, </a:t>
            </a:r>
            <a:r>
              <a:rPr lang="en-US" sz="2200" dirty="0" err="1"/>
              <a:t>por</a:t>
            </a:r>
            <a:r>
              <a:rPr lang="en-US" sz="2200" dirty="0"/>
              <a:t> </a:t>
            </a:r>
            <a:r>
              <a:rPr lang="en-US" sz="2200" dirty="0" err="1"/>
              <a:t>ejemplo</a:t>
            </a:r>
            <a:r>
              <a:rPr lang="en-US" sz="2200" dirty="0"/>
              <a:t>,</a:t>
            </a:r>
            <a:endParaRPr dirty="0"/>
          </a:p>
          <a:p>
            <a:pPr marL="457200" lvl="0" indent="-228600" rtl="0">
              <a:lnSpc>
                <a:spcPct val="90000"/>
              </a:lnSpc>
              <a:spcBef>
                <a:spcPts val="0"/>
              </a:spcBef>
              <a:spcAft>
                <a:spcPts val="0"/>
              </a:spcAft>
              <a:buSzPts val="2400"/>
              <a:buNone/>
            </a:pPr>
            <a:r>
              <a:rPr lang="en-US" sz="2200" dirty="0"/>
              <a:t>para </a:t>
            </a:r>
            <a:r>
              <a:rPr lang="en-US" sz="2200" dirty="0" err="1"/>
              <a:t>divertirse</a:t>
            </a:r>
            <a:r>
              <a:rPr lang="en-US" sz="2200" dirty="0"/>
              <a:t> </a:t>
            </a:r>
            <a:r>
              <a:rPr lang="en-US" sz="2200" dirty="0" err="1"/>
              <a:t>juntos</a:t>
            </a:r>
            <a:r>
              <a:rPr lang="en-US" sz="2200" dirty="0"/>
              <a:t>.</a:t>
            </a:r>
            <a:endParaRPr sz="2200" dirty="0"/>
          </a:p>
        </p:txBody>
      </p:sp>
      <p:sp>
        <p:nvSpPr>
          <p:cNvPr id="1220" name="Google Shape;1220;p122"/>
          <p:cNvSpPr txBox="1">
            <a:spLocks noGrp="1"/>
          </p:cNvSpPr>
          <p:nvPr>
            <p:ph type="body" idx="2"/>
          </p:nvPr>
        </p:nvSpPr>
        <p:spPr>
          <a:xfrm>
            <a:off x="5740612" y="347764"/>
            <a:ext cx="5264085" cy="992700"/>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SzPts val="3600"/>
              <a:buNone/>
            </a:pPr>
            <a:r>
              <a:rPr lang="en-US" sz="3100"/>
              <a:t>Comunidad virtual </a:t>
            </a:r>
            <a:r>
              <a:rPr lang="en-US" sz="3100" u="sng">
                <a:solidFill>
                  <a:srgbClr val="24BAA2"/>
                </a:solidFill>
                <a:hlinkClick r:id="rId3">
                  <a:extLst>
                    <a:ext uri="{A12FA001-AC4F-418D-AE19-62706E023703}">
                      <ahyp:hlinkClr xmlns:ahyp="http://schemas.microsoft.com/office/drawing/2018/hyperlinkcolor" val="tx"/>
                    </a:ext>
                  </a:extLst>
                </a:hlinkClick>
              </a:rPr>
              <a:t>Televeda</a:t>
            </a:r>
            <a:endParaRPr/>
          </a:p>
        </p:txBody>
      </p:sp>
      <p:pic>
        <p:nvPicPr>
          <p:cNvPr id="1221" name="Google Shape;1221;p122"/>
          <p:cNvPicPr preferRelativeResize="0"/>
          <p:nvPr/>
        </p:nvPicPr>
        <p:blipFill rotWithShape="1">
          <a:blip r:embed="rId4">
            <a:alphaModFix/>
          </a:blip>
          <a:srcRect/>
          <a:stretch/>
        </p:blipFill>
        <p:spPr>
          <a:xfrm>
            <a:off x="0" y="1851660"/>
            <a:ext cx="5130800" cy="3913187"/>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sp>
        <p:nvSpPr>
          <p:cNvPr id="1226" name="Google Shape;1226;p123"/>
          <p:cNvSpPr txBox="1">
            <a:spLocks noGrp="1"/>
          </p:cNvSpPr>
          <p:nvPr>
            <p:ph type="body" idx="1"/>
          </p:nvPr>
        </p:nvSpPr>
        <p:spPr>
          <a:xfrm>
            <a:off x="187287" y="2321070"/>
            <a:ext cx="7933717" cy="4156848"/>
          </a:xfrm>
          <a:prstGeom prst="rect">
            <a:avLst/>
          </a:prstGeom>
          <a:noFill/>
          <a:ln>
            <a:noFill/>
          </a:ln>
        </p:spPr>
        <p:txBody>
          <a:bodyPr spcFirstLastPara="1" wrap="square" lIns="91425" tIns="45700" rIns="91425" bIns="45700" anchor="t" anchorCtr="0">
            <a:noAutofit/>
          </a:bodyPr>
          <a:lstStyle/>
          <a:p>
            <a:pPr marL="457200" marR="0" lvl="0" indent="-228600" algn="just" rtl="0">
              <a:lnSpc>
                <a:spcPct val="80000"/>
              </a:lnSpc>
              <a:spcBef>
                <a:spcPts val="600"/>
              </a:spcBef>
              <a:spcAft>
                <a:spcPts val="0"/>
              </a:spcAft>
              <a:buClr>
                <a:srgbClr val="092E4B"/>
              </a:buClr>
              <a:buSzPts val="2400"/>
              <a:buFont typeface="Arial"/>
              <a:buNone/>
            </a:pPr>
            <a:r>
              <a:rPr lang="en-US" sz="2200" dirty="0"/>
              <a:t>Word with friend es un </a:t>
            </a:r>
            <a:r>
              <a:rPr lang="en-US" sz="2200" dirty="0" err="1"/>
              <a:t>juego</a:t>
            </a:r>
            <a:r>
              <a:rPr lang="en-US" sz="2200" dirty="0"/>
              <a:t> </a:t>
            </a:r>
            <a:r>
              <a:rPr lang="en-US" sz="2200" dirty="0" err="1"/>
              <a:t>parecido</a:t>
            </a:r>
            <a:r>
              <a:rPr lang="en-US" sz="2200" dirty="0"/>
              <a:t> al Scrabble </a:t>
            </a:r>
            <a:r>
              <a:rPr lang="en-US" sz="2200" dirty="0" err="1"/>
              <a:t>en</a:t>
            </a:r>
            <a:r>
              <a:rPr lang="en-US" sz="2200" dirty="0"/>
              <a:t> </a:t>
            </a:r>
            <a:r>
              <a:rPr lang="en-US" sz="2200" dirty="0" err="1"/>
              <a:t>el</a:t>
            </a:r>
            <a:r>
              <a:rPr lang="en-US" sz="2200" dirty="0"/>
              <a:t> que </a:t>
            </a:r>
            <a:r>
              <a:rPr lang="en-US" sz="2200" dirty="0" err="1"/>
              <a:t>el</a:t>
            </a:r>
            <a:endParaRPr dirty="0"/>
          </a:p>
          <a:p>
            <a:pPr marL="457200" marR="0" lvl="0" indent="-228600" algn="just" rtl="0">
              <a:lnSpc>
                <a:spcPct val="80000"/>
              </a:lnSpc>
              <a:spcBef>
                <a:spcPts val="600"/>
              </a:spcBef>
              <a:spcAft>
                <a:spcPts val="0"/>
              </a:spcAft>
              <a:buClr>
                <a:srgbClr val="092E4B"/>
              </a:buClr>
              <a:buSzPts val="2400"/>
              <a:buFont typeface="Arial"/>
              <a:buNone/>
            </a:pPr>
            <a:r>
              <a:rPr lang="en-US" sz="2200" dirty="0" err="1"/>
              <a:t>jugador</a:t>
            </a:r>
            <a:r>
              <a:rPr lang="en-US" sz="2200" dirty="0"/>
              <a:t> </a:t>
            </a:r>
            <a:r>
              <a:rPr lang="en-US" sz="2200" dirty="0" err="1"/>
              <a:t>puede</a:t>
            </a:r>
            <a:r>
              <a:rPr lang="en-US" sz="2200" dirty="0"/>
              <a:t> </a:t>
            </a:r>
            <a:r>
              <a:rPr lang="en-US" sz="2200" dirty="0" err="1"/>
              <a:t>interactuar</a:t>
            </a:r>
            <a:r>
              <a:rPr lang="en-US" sz="2200" dirty="0"/>
              <a:t> y </a:t>
            </a:r>
            <a:r>
              <a:rPr lang="en-US" sz="2200" dirty="0" err="1"/>
              <a:t>jugar</a:t>
            </a:r>
            <a:r>
              <a:rPr lang="en-US" sz="2200" dirty="0"/>
              <a:t> </a:t>
            </a:r>
            <a:r>
              <a:rPr lang="en-US" sz="2200" dirty="0" err="1"/>
              <a:t>en</a:t>
            </a:r>
            <a:r>
              <a:rPr lang="en-US" sz="2200" dirty="0"/>
              <a:t> modo </a:t>
            </a:r>
            <a:r>
              <a:rPr lang="en-US" sz="2200" dirty="0" err="1"/>
              <a:t>multijugador</a:t>
            </a:r>
            <a:r>
              <a:rPr lang="en-US" sz="2200" dirty="0"/>
              <a:t> con</a:t>
            </a:r>
            <a:endParaRPr dirty="0"/>
          </a:p>
          <a:p>
            <a:pPr marL="457200" marR="0" lvl="0" indent="-228600" algn="just" rtl="0">
              <a:lnSpc>
                <a:spcPct val="80000"/>
              </a:lnSpc>
              <a:spcBef>
                <a:spcPts val="600"/>
              </a:spcBef>
              <a:spcAft>
                <a:spcPts val="0"/>
              </a:spcAft>
              <a:buClr>
                <a:srgbClr val="092E4B"/>
              </a:buClr>
              <a:buSzPts val="2400"/>
              <a:buFont typeface="Arial"/>
              <a:buNone/>
            </a:pPr>
            <a:r>
              <a:rPr lang="en-US" sz="2200" dirty="0"/>
              <a:t>amigos, </a:t>
            </a:r>
            <a:r>
              <a:rPr lang="en-US" sz="2200" dirty="0" err="1"/>
              <a:t>retándose</a:t>
            </a:r>
            <a:r>
              <a:rPr lang="en-US" sz="2200" dirty="0"/>
              <a:t> </a:t>
            </a:r>
            <a:r>
              <a:rPr lang="en-US" sz="2200" dirty="0" err="1"/>
              <a:t>en</a:t>
            </a:r>
            <a:r>
              <a:rPr lang="en-US" sz="2200" dirty="0"/>
              <a:t> </a:t>
            </a:r>
            <a:r>
              <a:rPr lang="en-US" sz="2200" dirty="0" err="1"/>
              <a:t>juegos</a:t>
            </a:r>
            <a:r>
              <a:rPr lang="en-US" sz="2200" dirty="0"/>
              <a:t> con </a:t>
            </a:r>
            <a:r>
              <a:rPr lang="en-US" sz="2200" dirty="0" err="1"/>
              <a:t>diferentes</a:t>
            </a:r>
            <a:r>
              <a:rPr lang="en-US" sz="2200" dirty="0"/>
              <a:t> </a:t>
            </a:r>
            <a:r>
              <a:rPr lang="en-US" sz="2200" dirty="0" err="1"/>
              <a:t>opciones</a:t>
            </a:r>
            <a:r>
              <a:rPr lang="en-US" sz="2200" dirty="0"/>
              <a:t>. </a:t>
            </a:r>
            <a:endParaRPr dirty="0"/>
          </a:p>
          <a:p>
            <a:pPr marL="457200" marR="0" lvl="0" indent="-228600" algn="just" rtl="0">
              <a:lnSpc>
                <a:spcPct val="80000"/>
              </a:lnSpc>
              <a:spcBef>
                <a:spcPts val="1000"/>
              </a:spcBef>
              <a:spcAft>
                <a:spcPts val="0"/>
              </a:spcAft>
              <a:buClr>
                <a:srgbClr val="092E4B"/>
              </a:buClr>
              <a:buSzPts val="2400"/>
              <a:buFont typeface="Arial"/>
              <a:buNone/>
            </a:pPr>
            <a:r>
              <a:rPr lang="en-US" sz="2200" dirty="0" err="1"/>
              <a:t>Permite</a:t>
            </a:r>
            <a:r>
              <a:rPr lang="en-US" sz="2200" dirty="0"/>
              <a:t> </a:t>
            </a:r>
            <a:r>
              <a:rPr lang="en-US" sz="2200" dirty="0" err="1"/>
              <a:t>interactuar</a:t>
            </a:r>
            <a:r>
              <a:rPr lang="en-US" sz="2200" dirty="0"/>
              <a:t> con amigos </a:t>
            </a:r>
            <a:r>
              <a:rPr lang="en-US" sz="2200" dirty="0" err="1"/>
              <a:t>pero</a:t>
            </a:r>
            <a:r>
              <a:rPr lang="en-US" sz="2200" dirty="0"/>
              <a:t> </a:t>
            </a:r>
            <a:r>
              <a:rPr lang="en-US" sz="2200" dirty="0" err="1"/>
              <a:t>también</a:t>
            </a:r>
            <a:r>
              <a:rPr lang="en-US" sz="2200" dirty="0"/>
              <a:t> </a:t>
            </a:r>
            <a:r>
              <a:rPr lang="en-US" sz="2200" dirty="0" err="1"/>
              <a:t>conocer</a:t>
            </a:r>
            <a:r>
              <a:rPr lang="en-US" sz="2200" dirty="0"/>
              <a:t> a </a:t>
            </a:r>
            <a:r>
              <a:rPr lang="en-US" sz="2200" dirty="0" err="1"/>
              <a:t>otros</a:t>
            </a:r>
            <a:endParaRPr dirty="0"/>
          </a:p>
          <a:p>
            <a:pPr marL="457200" marR="0" lvl="0" indent="-228600" algn="just" rtl="0">
              <a:lnSpc>
                <a:spcPct val="80000"/>
              </a:lnSpc>
              <a:spcBef>
                <a:spcPts val="1000"/>
              </a:spcBef>
              <a:spcAft>
                <a:spcPts val="0"/>
              </a:spcAft>
              <a:buClr>
                <a:srgbClr val="092E4B"/>
              </a:buClr>
              <a:buSzPts val="2400"/>
              <a:buFont typeface="Arial"/>
              <a:buNone/>
            </a:pPr>
            <a:r>
              <a:rPr lang="en-US" sz="2200" dirty="0" err="1"/>
              <a:t>jugadores</a:t>
            </a:r>
            <a:r>
              <a:rPr lang="en-US" sz="2200" dirty="0"/>
              <a:t>, lo que </a:t>
            </a:r>
            <a:r>
              <a:rPr lang="en-US" sz="2200" dirty="0" err="1"/>
              <a:t>tiene</a:t>
            </a:r>
            <a:r>
              <a:rPr lang="en-US" sz="2200" dirty="0"/>
              <a:t> un </a:t>
            </a:r>
            <a:r>
              <a:rPr lang="en-US" sz="2200" dirty="0" err="1"/>
              <a:t>efecto</a:t>
            </a:r>
            <a:r>
              <a:rPr lang="en-US" sz="2200" dirty="0"/>
              <a:t> </a:t>
            </a:r>
            <a:r>
              <a:rPr lang="en-US" sz="2200" dirty="0" err="1"/>
              <a:t>positivo</a:t>
            </a:r>
            <a:r>
              <a:rPr lang="en-US" sz="2200" dirty="0"/>
              <a:t> </a:t>
            </a:r>
            <a:r>
              <a:rPr lang="en-US" sz="2200" dirty="0" err="1"/>
              <a:t>en</a:t>
            </a:r>
            <a:r>
              <a:rPr lang="en-US" sz="2200" dirty="0"/>
              <a:t> las </a:t>
            </a:r>
            <a:r>
              <a:rPr lang="en-US" sz="2200" dirty="0" err="1"/>
              <a:t>funciones</a:t>
            </a:r>
            <a:endParaRPr dirty="0"/>
          </a:p>
          <a:p>
            <a:pPr marL="457200" marR="0" lvl="0" indent="-228600" algn="just" rtl="0">
              <a:lnSpc>
                <a:spcPct val="80000"/>
              </a:lnSpc>
              <a:spcBef>
                <a:spcPts val="1000"/>
              </a:spcBef>
              <a:spcAft>
                <a:spcPts val="0"/>
              </a:spcAft>
              <a:buClr>
                <a:srgbClr val="092E4B"/>
              </a:buClr>
              <a:buSzPts val="2400"/>
              <a:buFont typeface="Arial"/>
              <a:buNone/>
            </a:pPr>
            <a:r>
              <a:rPr lang="en-US" sz="2200" dirty="0" err="1"/>
              <a:t>cognitivas</a:t>
            </a:r>
            <a:r>
              <a:rPr lang="en-US" sz="2200" dirty="0"/>
              <a:t>. De </a:t>
            </a:r>
            <a:r>
              <a:rPr lang="en-US" sz="2200" dirty="0" err="1"/>
              <a:t>hecho</a:t>
            </a:r>
            <a:r>
              <a:rPr lang="en-US" sz="2200" dirty="0"/>
              <a:t>, </a:t>
            </a:r>
            <a:r>
              <a:rPr lang="en-US" sz="2200" dirty="0" err="1"/>
              <a:t>ayuda</a:t>
            </a:r>
            <a:r>
              <a:rPr lang="en-US" sz="2200" dirty="0"/>
              <a:t> a </a:t>
            </a:r>
            <a:r>
              <a:rPr lang="en-US" sz="2200" dirty="0" err="1"/>
              <a:t>entrenar</a:t>
            </a:r>
            <a:r>
              <a:rPr lang="en-US" sz="2200" dirty="0"/>
              <a:t> la </a:t>
            </a:r>
            <a:r>
              <a:rPr lang="en-US" sz="2200" dirty="0" err="1"/>
              <a:t>mente</a:t>
            </a:r>
            <a:r>
              <a:rPr lang="en-US" sz="2200" dirty="0"/>
              <a:t> al </a:t>
            </a:r>
            <a:r>
              <a:rPr lang="en-US" sz="2200" dirty="0" err="1"/>
              <a:t>tener</a:t>
            </a:r>
            <a:r>
              <a:rPr lang="en-US" sz="2200" dirty="0"/>
              <a:t> que</a:t>
            </a:r>
            <a:endParaRPr dirty="0"/>
          </a:p>
          <a:p>
            <a:pPr marL="457200" marR="0" lvl="0" indent="-228600" algn="just" rtl="0">
              <a:lnSpc>
                <a:spcPct val="80000"/>
              </a:lnSpc>
              <a:spcBef>
                <a:spcPts val="1000"/>
              </a:spcBef>
              <a:spcAft>
                <a:spcPts val="0"/>
              </a:spcAft>
              <a:buClr>
                <a:srgbClr val="092E4B"/>
              </a:buClr>
              <a:buSzPts val="2400"/>
              <a:buFont typeface="Arial"/>
              <a:buNone/>
            </a:pPr>
            <a:r>
              <a:rPr lang="en-US" sz="2200" dirty="0" err="1"/>
              <a:t>buscar</a:t>
            </a:r>
            <a:r>
              <a:rPr lang="en-US" sz="2200" dirty="0"/>
              <a:t> las palabras </a:t>
            </a:r>
            <a:r>
              <a:rPr lang="en-US" sz="2200" dirty="0" err="1"/>
              <a:t>adecuadas</a:t>
            </a:r>
            <a:r>
              <a:rPr lang="en-US" sz="2200" dirty="0"/>
              <a:t>. </a:t>
            </a:r>
            <a:endParaRPr dirty="0"/>
          </a:p>
          <a:p>
            <a:pPr marL="457200" marR="0" lvl="0" indent="-228600" algn="just" rtl="0">
              <a:lnSpc>
                <a:spcPct val="80000"/>
              </a:lnSpc>
              <a:spcBef>
                <a:spcPts val="1000"/>
              </a:spcBef>
              <a:spcAft>
                <a:spcPts val="0"/>
              </a:spcAft>
              <a:buClr>
                <a:srgbClr val="092E4B"/>
              </a:buClr>
              <a:buSzPts val="2400"/>
              <a:buFont typeface="Arial"/>
              <a:buNone/>
            </a:pPr>
            <a:r>
              <a:rPr lang="en-US" sz="2200" dirty="0" err="1"/>
              <a:t>Está</a:t>
            </a:r>
            <a:r>
              <a:rPr lang="en-US" sz="2200" dirty="0"/>
              <a:t> disponible para iOS y Android y </a:t>
            </a:r>
            <a:r>
              <a:rPr lang="en-US" sz="2200" dirty="0" err="1"/>
              <a:t>en</a:t>
            </a:r>
            <a:r>
              <a:rPr lang="en-US" sz="2200" dirty="0"/>
              <a:t> internet, </a:t>
            </a:r>
            <a:r>
              <a:rPr lang="en-US" sz="2200" dirty="0" err="1"/>
              <a:t>aunque</a:t>
            </a:r>
            <a:r>
              <a:rPr lang="en-US" sz="2200" dirty="0"/>
              <a:t> no </a:t>
            </a:r>
            <a:r>
              <a:rPr lang="en-US" sz="2200" dirty="0" err="1"/>
              <a:t>en</a:t>
            </a:r>
            <a:endParaRPr dirty="0"/>
          </a:p>
          <a:p>
            <a:pPr marL="457200" marR="0" lvl="0" indent="-228600" algn="just" rtl="0">
              <a:lnSpc>
                <a:spcPct val="80000"/>
              </a:lnSpc>
              <a:spcBef>
                <a:spcPts val="1000"/>
              </a:spcBef>
              <a:spcAft>
                <a:spcPts val="0"/>
              </a:spcAft>
              <a:buClr>
                <a:srgbClr val="092E4B"/>
              </a:buClr>
              <a:buSzPts val="2400"/>
              <a:buFont typeface="Arial"/>
              <a:buNone/>
            </a:pPr>
            <a:r>
              <a:rPr lang="en-US" sz="2200" dirty="0" err="1"/>
              <a:t>todos</a:t>
            </a:r>
            <a:r>
              <a:rPr lang="en-US" sz="2200" dirty="0"/>
              <a:t> </a:t>
            </a:r>
            <a:r>
              <a:rPr lang="en-US" sz="2200" dirty="0" err="1"/>
              <a:t>los</a:t>
            </a:r>
            <a:r>
              <a:rPr lang="en-US" sz="2200" dirty="0"/>
              <a:t> </a:t>
            </a:r>
            <a:r>
              <a:rPr lang="en-US" sz="2200" dirty="0" err="1"/>
              <a:t>idiomas</a:t>
            </a:r>
            <a:r>
              <a:rPr lang="en-US" sz="2200" dirty="0"/>
              <a:t>; </a:t>
            </a:r>
            <a:r>
              <a:rPr lang="en-US" sz="2200" dirty="0" err="1"/>
              <a:t>pero</a:t>
            </a:r>
            <a:r>
              <a:rPr lang="en-US" sz="2200" dirty="0"/>
              <a:t> no </a:t>
            </a:r>
            <a:r>
              <a:rPr lang="en-US" sz="2200" dirty="0" err="1"/>
              <a:t>te</a:t>
            </a:r>
            <a:r>
              <a:rPr lang="en-US" sz="2200" dirty="0"/>
              <a:t> </a:t>
            </a:r>
            <a:r>
              <a:rPr lang="en-US" sz="2200" dirty="0" err="1"/>
              <a:t>preocupes</a:t>
            </a:r>
            <a:r>
              <a:rPr lang="en-US" sz="2200" dirty="0"/>
              <a:t> </a:t>
            </a:r>
            <a:r>
              <a:rPr lang="en-US" sz="2200" dirty="0" err="1"/>
              <a:t>por</a:t>
            </a:r>
            <a:r>
              <a:rPr lang="en-US" sz="2200" dirty="0"/>
              <a:t> </a:t>
            </a:r>
            <a:r>
              <a:rPr lang="en-US" sz="2200" dirty="0" err="1"/>
              <a:t>eso</a:t>
            </a:r>
            <a:r>
              <a:rPr lang="en-US" sz="2200" dirty="0"/>
              <a:t>, </a:t>
            </a:r>
            <a:r>
              <a:rPr lang="en-US" sz="2200" dirty="0" err="1"/>
              <a:t>puedes</a:t>
            </a:r>
            <a:endParaRPr dirty="0"/>
          </a:p>
          <a:p>
            <a:pPr marL="457200" marR="0" lvl="0" indent="-228600" algn="just" rtl="0">
              <a:lnSpc>
                <a:spcPct val="80000"/>
              </a:lnSpc>
              <a:spcBef>
                <a:spcPts val="1000"/>
              </a:spcBef>
              <a:spcAft>
                <a:spcPts val="0"/>
              </a:spcAft>
              <a:buClr>
                <a:srgbClr val="092E4B"/>
              </a:buClr>
              <a:buSzPts val="2400"/>
              <a:buFont typeface="Arial"/>
              <a:buNone/>
            </a:pPr>
            <a:r>
              <a:rPr lang="en-US" sz="2200" dirty="0" err="1"/>
              <a:t>encontrar</a:t>
            </a:r>
            <a:r>
              <a:rPr lang="en-US" sz="2200" dirty="0"/>
              <a:t> </a:t>
            </a:r>
            <a:r>
              <a:rPr lang="en-US" sz="2200" dirty="0" err="1"/>
              <a:t>muchas</a:t>
            </a:r>
            <a:r>
              <a:rPr lang="en-US" sz="2200" dirty="0"/>
              <a:t> </a:t>
            </a:r>
            <a:r>
              <a:rPr lang="en-US" sz="2200" dirty="0" err="1"/>
              <a:t>aplicaciones</a:t>
            </a:r>
            <a:r>
              <a:rPr lang="en-US" sz="2200" dirty="0"/>
              <a:t> </a:t>
            </a:r>
            <a:r>
              <a:rPr lang="en-US" sz="2200" dirty="0" err="1"/>
              <a:t>similares</a:t>
            </a:r>
            <a:r>
              <a:rPr lang="en-US" sz="2200" dirty="0"/>
              <a:t> </a:t>
            </a:r>
            <a:r>
              <a:rPr lang="en-US" sz="2200" dirty="0" err="1"/>
              <a:t>disponibles</a:t>
            </a:r>
            <a:r>
              <a:rPr lang="en-US" sz="2200" dirty="0"/>
              <a:t> </a:t>
            </a:r>
            <a:r>
              <a:rPr lang="en-US" sz="2200" dirty="0" err="1"/>
              <a:t>en</a:t>
            </a:r>
            <a:r>
              <a:rPr lang="en-US" sz="2200" dirty="0"/>
              <a:t> </a:t>
            </a:r>
            <a:r>
              <a:rPr lang="en-US" sz="2200" dirty="0" err="1"/>
              <a:t>tu</a:t>
            </a:r>
            <a:r>
              <a:rPr lang="en-US" sz="2200" dirty="0"/>
              <a:t> </a:t>
            </a:r>
            <a:r>
              <a:rPr lang="en-US" sz="2200" dirty="0" err="1"/>
              <a:t>idioma</a:t>
            </a:r>
            <a:r>
              <a:rPr lang="en-US" sz="2200" dirty="0"/>
              <a:t>. </a:t>
            </a:r>
            <a:endParaRPr sz="2200" dirty="0"/>
          </a:p>
        </p:txBody>
      </p:sp>
      <p:sp>
        <p:nvSpPr>
          <p:cNvPr id="1227" name="Google Shape;1227;p123"/>
          <p:cNvSpPr txBox="1">
            <a:spLocks noGrp="1"/>
          </p:cNvSpPr>
          <p:nvPr>
            <p:ph type="body" idx="2"/>
          </p:nvPr>
        </p:nvSpPr>
        <p:spPr>
          <a:xfrm>
            <a:off x="565046" y="1190312"/>
            <a:ext cx="7178100" cy="1031700"/>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90000"/>
              </a:lnSpc>
              <a:spcBef>
                <a:spcPts val="1000"/>
              </a:spcBef>
              <a:spcAft>
                <a:spcPts val="0"/>
              </a:spcAft>
              <a:buClr>
                <a:srgbClr val="24BAA2"/>
              </a:buClr>
              <a:buSzPts val="3600"/>
              <a:buFont typeface="Arial"/>
              <a:buNone/>
            </a:pPr>
            <a:r>
              <a:rPr lang="en-US" u="sng">
                <a:solidFill>
                  <a:schemeClr val="accent2"/>
                </a:solidFill>
                <a:hlinkClick r:id="rId3">
                  <a:extLst>
                    <a:ext uri="{A12FA001-AC4F-418D-AE19-62706E023703}">
                      <ahyp:hlinkClr xmlns:ahyp="http://schemas.microsoft.com/office/drawing/2018/hyperlinkcolor" val="tx"/>
                    </a:ext>
                  </a:extLst>
                </a:hlinkClick>
              </a:rPr>
              <a:t>Word with friend </a:t>
            </a:r>
            <a:endParaRPr>
              <a:solidFill>
                <a:schemeClr val="accent2"/>
              </a:solidFill>
            </a:endParaRPr>
          </a:p>
        </p:txBody>
      </p:sp>
      <p:pic>
        <p:nvPicPr>
          <p:cNvPr id="1228" name="Google Shape;1228;p123"/>
          <p:cNvPicPr preferRelativeResize="0"/>
          <p:nvPr/>
        </p:nvPicPr>
        <p:blipFill rotWithShape="1">
          <a:blip r:embed="rId4">
            <a:alphaModFix/>
          </a:blip>
          <a:srcRect/>
          <a:stretch/>
        </p:blipFill>
        <p:spPr>
          <a:xfrm>
            <a:off x="8583306" y="2221918"/>
            <a:ext cx="2444127" cy="2386542"/>
          </a:xfrm>
          <a:prstGeom prst="rect">
            <a:avLst/>
          </a:prstGeom>
          <a:noFill/>
          <a:ln>
            <a:noFill/>
          </a:ln>
        </p:spPr>
      </p:pic>
      <p:sp>
        <p:nvSpPr>
          <p:cNvPr id="1229" name="Google Shape;1229;p123"/>
          <p:cNvSpPr txBox="1"/>
          <p:nvPr/>
        </p:nvSpPr>
        <p:spPr>
          <a:xfrm>
            <a:off x="478975" y="97975"/>
            <a:ext cx="61395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24BAA2"/>
                </a:solidFill>
                <a:latin typeface="Calibri"/>
                <a:ea typeface="Calibri"/>
                <a:cs typeface="Calibri"/>
                <a:sym typeface="Calibri"/>
              </a:rPr>
              <a:t>Inspírate con estas </a:t>
            </a:r>
            <a:r>
              <a:rPr lang="en-US" sz="3600" b="1" i="1" u="none" strike="noStrike" cap="none">
                <a:solidFill>
                  <a:srgbClr val="24BAA2"/>
                </a:solidFill>
                <a:latin typeface="Calibri"/>
                <a:ea typeface="Calibri"/>
                <a:cs typeface="Calibri"/>
                <a:sym typeface="Calibri"/>
              </a:rPr>
              <a:t>apps</a:t>
            </a:r>
            <a:endParaRPr sz="3600" b="0" i="0" u="none" strike="noStrike" cap="none">
              <a:solidFill>
                <a:srgbClr val="24BAA2"/>
              </a:solidFill>
              <a:latin typeface="Calibri"/>
              <a:ea typeface="Calibri"/>
              <a:cs typeface="Calibri"/>
              <a:sym typeface="Calibri"/>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233"/>
        <p:cNvGrpSpPr/>
        <p:nvPr/>
      </p:nvGrpSpPr>
      <p:grpSpPr>
        <a:xfrm>
          <a:off x="0" y="0"/>
          <a:ext cx="0" cy="0"/>
          <a:chOff x="0" y="0"/>
          <a:chExt cx="0" cy="0"/>
        </a:xfrm>
      </p:grpSpPr>
      <p:sp>
        <p:nvSpPr>
          <p:cNvPr id="1234" name="Google Shape;1234;p124"/>
          <p:cNvSpPr txBox="1">
            <a:spLocks noGrp="1"/>
          </p:cNvSpPr>
          <p:nvPr>
            <p:ph type="body" idx="1"/>
          </p:nvPr>
        </p:nvSpPr>
        <p:spPr>
          <a:xfrm>
            <a:off x="5698495" y="3429000"/>
            <a:ext cx="6010480" cy="2253043"/>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90000"/>
              </a:lnSpc>
              <a:spcBef>
                <a:spcPts val="600"/>
              </a:spcBef>
              <a:spcAft>
                <a:spcPts val="0"/>
              </a:spcAft>
              <a:buClr>
                <a:schemeClr val="lt1"/>
              </a:buClr>
              <a:buSzPts val="4800"/>
              <a:buFont typeface="Arial"/>
              <a:buNone/>
            </a:pPr>
            <a:r>
              <a:rPr lang="en-US" i="1"/>
              <a:t>Apps</a:t>
            </a:r>
            <a:r>
              <a:rPr lang="en-US"/>
              <a:t> de</a:t>
            </a:r>
            <a:endParaRPr/>
          </a:p>
          <a:p>
            <a:pPr marL="457200" marR="0" lvl="0" indent="-228600" algn="l" rtl="0">
              <a:lnSpc>
                <a:spcPct val="90000"/>
              </a:lnSpc>
              <a:spcBef>
                <a:spcPts val="600"/>
              </a:spcBef>
              <a:spcAft>
                <a:spcPts val="0"/>
              </a:spcAft>
              <a:buClr>
                <a:schemeClr val="lt1"/>
              </a:buClr>
              <a:buSzPts val="4800"/>
              <a:buFont typeface="Arial"/>
              <a:buNone/>
            </a:pPr>
            <a:r>
              <a:rPr lang="en-US"/>
              <a:t>entretenimiento</a:t>
            </a:r>
            <a:endParaRPr i="1"/>
          </a:p>
        </p:txBody>
      </p:sp>
      <p:sp>
        <p:nvSpPr>
          <p:cNvPr id="1235" name="Google Shape;1235;p124"/>
          <p:cNvSpPr txBox="1">
            <a:spLocks noGrp="1"/>
          </p:cNvSpPr>
          <p:nvPr>
            <p:ph type="body" idx="2"/>
          </p:nvPr>
        </p:nvSpPr>
        <p:spPr>
          <a:xfrm>
            <a:off x="891653" y="2003728"/>
            <a:ext cx="2226931" cy="1865628"/>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13000"/>
              <a:buFont typeface="Arial"/>
              <a:buNone/>
            </a:pPr>
            <a:r>
              <a:rPr lang="en-US" sz="8000"/>
              <a:t> (c)</a:t>
            </a:r>
            <a:endParaRPr sz="800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40" name="Google Shape;1240;p125"/>
          <p:cNvSpPr txBox="1">
            <a:spLocks noGrp="1"/>
          </p:cNvSpPr>
          <p:nvPr>
            <p:ph type="body" idx="1"/>
          </p:nvPr>
        </p:nvSpPr>
        <p:spPr>
          <a:xfrm>
            <a:off x="677278" y="1459363"/>
            <a:ext cx="5047200" cy="3849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092E4B"/>
              </a:buClr>
              <a:buSzPts val="2400"/>
              <a:buFont typeface="Arial"/>
              <a:buNone/>
            </a:pPr>
            <a:r>
              <a:rPr lang="en-US"/>
              <a:t>Hoy día, el entretenimiento se ha vuelto más accesible gracias al </a:t>
            </a:r>
            <a:r>
              <a:rPr lang="en-US" b="1" i="1"/>
              <a:t>streaming </a:t>
            </a:r>
            <a:r>
              <a:rPr lang="en-US"/>
              <a:t>(emisión en contínuo). </a:t>
            </a:r>
            <a:endParaRPr/>
          </a:p>
          <a:p>
            <a:pPr marL="0" marR="0" lvl="0" indent="0" algn="l" rtl="0">
              <a:lnSpc>
                <a:spcPct val="90000"/>
              </a:lnSpc>
              <a:spcBef>
                <a:spcPts val="1000"/>
              </a:spcBef>
              <a:spcAft>
                <a:spcPts val="0"/>
              </a:spcAft>
              <a:buClr>
                <a:srgbClr val="092E4B"/>
              </a:buClr>
              <a:buSzPts val="2400"/>
              <a:buFont typeface="Arial"/>
              <a:buNone/>
            </a:pPr>
            <a:r>
              <a:rPr lang="en-US"/>
              <a:t>Es un sistema para transmitir audio y vídeo por internet que permite a la gente escuchar o ver el contenido que quieran sin tener que descargarlo.</a:t>
            </a:r>
            <a:endParaRPr/>
          </a:p>
          <a:p>
            <a:pPr marL="0" marR="0" lvl="0" indent="0" algn="l" rtl="0">
              <a:lnSpc>
                <a:spcPct val="90000"/>
              </a:lnSpc>
              <a:spcBef>
                <a:spcPts val="1000"/>
              </a:spcBef>
              <a:spcAft>
                <a:spcPts val="0"/>
              </a:spcAft>
              <a:buClr>
                <a:srgbClr val="092E4B"/>
              </a:buClr>
              <a:buSzPts val="2400"/>
              <a:buFont typeface="Arial"/>
              <a:buNone/>
            </a:pPr>
            <a:r>
              <a:rPr lang="en-US"/>
              <a:t>Entre las principales plataformas legales de </a:t>
            </a:r>
            <a:r>
              <a:rPr lang="en-US" i="1"/>
              <a:t>streaming</a:t>
            </a:r>
            <a:r>
              <a:rPr lang="en-US"/>
              <a:t> se encuentran Netflix, Amazon Prime, NowTV, Disney+, Spotify, Pluto TV y YouTube. Sigue leyendo para saber más sobre ellas.  🡪🡪🡪</a:t>
            </a:r>
            <a:endParaRPr/>
          </a:p>
        </p:txBody>
      </p:sp>
      <p:sp>
        <p:nvSpPr>
          <p:cNvPr id="1241" name="Google Shape;1241;p125"/>
          <p:cNvSpPr txBox="1">
            <a:spLocks noGrp="1"/>
          </p:cNvSpPr>
          <p:nvPr>
            <p:ph type="body" idx="2"/>
          </p:nvPr>
        </p:nvSpPr>
        <p:spPr>
          <a:xfrm>
            <a:off x="591556" y="652753"/>
            <a:ext cx="10595100" cy="8037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i="1"/>
              <a:t>Apps </a:t>
            </a:r>
            <a:r>
              <a:rPr lang="en-US"/>
              <a:t>de entretenimiento</a:t>
            </a:r>
            <a:endParaRPr i="1"/>
          </a:p>
        </p:txBody>
      </p:sp>
      <p:pic>
        <p:nvPicPr>
          <p:cNvPr id="1242" name="Google Shape;1242;p125"/>
          <p:cNvPicPr preferRelativeResize="0"/>
          <p:nvPr/>
        </p:nvPicPr>
        <p:blipFill rotWithShape="1">
          <a:blip r:embed="rId3">
            <a:alphaModFix/>
          </a:blip>
          <a:srcRect/>
          <a:stretch/>
        </p:blipFill>
        <p:spPr>
          <a:xfrm>
            <a:off x="5997975" y="1717650"/>
            <a:ext cx="5720376" cy="3790524"/>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246"/>
        <p:cNvGrpSpPr/>
        <p:nvPr/>
      </p:nvGrpSpPr>
      <p:grpSpPr>
        <a:xfrm>
          <a:off x="0" y="0"/>
          <a:ext cx="0" cy="0"/>
          <a:chOff x="0" y="0"/>
          <a:chExt cx="0" cy="0"/>
        </a:xfrm>
      </p:grpSpPr>
      <p:sp>
        <p:nvSpPr>
          <p:cNvPr id="1247" name="Google Shape;1247;p126"/>
          <p:cNvSpPr txBox="1">
            <a:spLocks noGrp="1"/>
          </p:cNvSpPr>
          <p:nvPr>
            <p:ph type="body" idx="1"/>
          </p:nvPr>
        </p:nvSpPr>
        <p:spPr>
          <a:xfrm>
            <a:off x="525938" y="1318192"/>
            <a:ext cx="11140120" cy="1535803"/>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1000"/>
              </a:spcBef>
              <a:spcAft>
                <a:spcPts val="0"/>
              </a:spcAft>
              <a:buSzPts val="2400"/>
              <a:buNone/>
            </a:pPr>
            <a:r>
              <a:rPr lang="en-US"/>
              <a:t>Es un servicio de </a:t>
            </a:r>
            <a:r>
              <a:rPr lang="en-US" i="1"/>
              <a:t>streaming</a:t>
            </a:r>
            <a:r>
              <a:rPr lang="en-US"/>
              <a:t> bajo suscripción que ofrece una cantidad considerable de películas, series y documentales y distintos planes de suscripción para que uno, dos o cuatro usuarios puedan reproducir contenido al mismo tiempo. El contenido se presenta en alta definición para que la imagen sea nítida. Si quieres, también puedes descargarlo y verlo cuando no tengas conexión a internet. </a:t>
            </a:r>
            <a:endParaRPr/>
          </a:p>
        </p:txBody>
      </p:sp>
      <p:pic>
        <p:nvPicPr>
          <p:cNvPr id="1248" name="Google Shape;1248;p126">
            <a:hlinkClick r:id="rId3"/>
          </p:cNvPr>
          <p:cNvPicPr preferRelativeResize="0"/>
          <p:nvPr/>
        </p:nvPicPr>
        <p:blipFill rotWithShape="1">
          <a:blip r:embed="rId4">
            <a:alphaModFix/>
          </a:blip>
          <a:srcRect/>
          <a:stretch/>
        </p:blipFill>
        <p:spPr>
          <a:xfrm>
            <a:off x="4689676" y="-380790"/>
            <a:ext cx="2812644" cy="2812644"/>
          </a:xfrm>
          <a:prstGeom prst="rect">
            <a:avLst/>
          </a:prstGeom>
          <a:noFill/>
          <a:ln>
            <a:noFill/>
          </a:ln>
        </p:spPr>
      </p:pic>
      <p:sp>
        <p:nvSpPr>
          <p:cNvPr id="1249" name="Google Shape;1249;p126"/>
          <p:cNvSpPr txBox="1"/>
          <p:nvPr/>
        </p:nvSpPr>
        <p:spPr>
          <a:xfrm>
            <a:off x="1003617" y="6048150"/>
            <a:ext cx="9929091" cy="397339"/>
          </a:xfrm>
          <a:prstGeom prst="rect">
            <a:avLst/>
          </a:prstGeom>
          <a:noFill/>
          <a:ln>
            <a:noFill/>
          </a:ln>
        </p:spPr>
        <p:txBody>
          <a:bodyPr spcFirstLastPara="1" wrap="square" lIns="91425" tIns="45700" rIns="91425" bIns="45700" anchor="t" anchorCtr="0">
            <a:noAutofit/>
          </a:bodyPr>
          <a:lstStyle/>
          <a:p>
            <a:pPr marL="457200" marR="0" lvl="0" indent="-228600" algn="ctr" rtl="0">
              <a:lnSpc>
                <a:spcPct val="90000"/>
              </a:lnSpc>
              <a:spcBef>
                <a:spcPts val="1000"/>
              </a:spcBef>
              <a:spcAft>
                <a:spcPts val="0"/>
              </a:spcAft>
              <a:buClr>
                <a:srgbClr val="092E4B"/>
              </a:buClr>
              <a:buSzPts val="2400"/>
              <a:buFont typeface="Arial"/>
              <a:buNone/>
            </a:pPr>
            <a:r>
              <a:rPr lang="en-US" sz="1400" b="0" i="0" u="none" strike="noStrike" cap="none" dirty="0">
                <a:solidFill>
                  <a:srgbClr val="000000"/>
                </a:solidFill>
                <a:latin typeface="Calibri"/>
                <a:ea typeface="Calibri"/>
                <a:cs typeface="Calibri"/>
                <a:sym typeface="Calibri"/>
              </a:rPr>
              <a:t>Si no </a:t>
            </a:r>
            <a:r>
              <a:rPr lang="en-US" sz="1400" b="0" i="0" u="none" strike="noStrike" cap="none" dirty="0" err="1">
                <a:solidFill>
                  <a:srgbClr val="000000"/>
                </a:solidFill>
                <a:latin typeface="Calibri"/>
                <a:ea typeface="Calibri"/>
                <a:cs typeface="Calibri"/>
                <a:sym typeface="Calibri"/>
              </a:rPr>
              <a:t>puedes</a:t>
            </a:r>
            <a:r>
              <a:rPr lang="en-US" sz="1400" b="0" i="0" u="none" strike="noStrike" cap="none" dirty="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ver</a:t>
            </a:r>
            <a:r>
              <a:rPr lang="en-US" sz="1400" b="0" i="0" u="none" strike="noStrike" cap="none" dirty="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el</a:t>
            </a:r>
            <a:r>
              <a:rPr lang="en-US" sz="1400" b="0" i="0" u="none" strike="noStrike" cap="none" dirty="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vídeo</a:t>
            </a:r>
            <a:r>
              <a:rPr lang="en-US" sz="1400" b="0" i="0" u="none" strike="noStrike" cap="none" dirty="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aquí</a:t>
            </a:r>
            <a:r>
              <a:rPr lang="en-US" sz="1400" b="0" i="0" u="none" strike="noStrike" cap="none" dirty="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clica</a:t>
            </a:r>
            <a:r>
              <a:rPr lang="en-US" sz="1400" b="0" i="0" u="none" strike="noStrike" cap="none" dirty="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en</a:t>
            </a:r>
            <a:r>
              <a:rPr lang="en-US" sz="1400" b="0" i="0" u="none" strike="noStrike" cap="none" dirty="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este</a:t>
            </a:r>
            <a:r>
              <a:rPr lang="en-US" sz="1400" b="0" i="0" u="none" strike="noStrike" cap="none" dirty="0">
                <a:solidFill>
                  <a:srgbClr val="000000"/>
                </a:solidFill>
                <a:latin typeface="Calibri"/>
                <a:ea typeface="Calibri"/>
                <a:cs typeface="Calibri"/>
                <a:sym typeface="Calibri"/>
              </a:rPr>
              <a:t> enlace</a:t>
            </a:r>
            <a:r>
              <a:rPr lang="en-US" sz="1400" b="0" i="0" u="none" strike="noStrike" cap="none" dirty="0">
                <a:solidFill>
                  <a:srgbClr val="092E4B"/>
                </a:solidFill>
                <a:latin typeface="Calibri"/>
                <a:ea typeface="Calibri"/>
                <a:cs typeface="Calibri"/>
                <a:sym typeface="Calibri"/>
              </a:rPr>
              <a:t>:                                                 </a:t>
            </a:r>
            <a:r>
              <a:rPr lang="en-US" sz="1400" b="0" i="0" u="none" strike="noStrike" cap="none" dirty="0">
                <a:solidFill>
                  <a:srgbClr val="24BAA2"/>
                </a:solidFill>
                <a:latin typeface="Calibri"/>
                <a:ea typeface="Calibri"/>
                <a:cs typeface="Calibri"/>
                <a:sym typeface="Calibri"/>
              </a:rPr>
              <a:t>https://www.youtube.com/watch?v=o5RxOCCHNGM</a:t>
            </a:r>
            <a:endParaRPr sz="1400" b="0" i="0" u="none" strike="noStrike" cap="none" dirty="0">
              <a:solidFill>
                <a:srgbClr val="24BAA2"/>
              </a:solidFill>
              <a:latin typeface="Calibri"/>
              <a:ea typeface="Calibri"/>
              <a:cs typeface="Calibri"/>
              <a:sym typeface="Calibri"/>
            </a:endParaRPr>
          </a:p>
          <a:p>
            <a:pPr marL="457200" marR="0" lvl="0" indent="-228600" algn="l" rtl="0">
              <a:lnSpc>
                <a:spcPct val="90000"/>
              </a:lnSpc>
              <a:spcBef>
                <a:spcPts val="1000"/>
              </a:spcBef>
              <a:spcAft>
                <a:spcPts val="0"/>
              </a:spcAft>
              <a:buClr>
                <a:srgbClr val="092E4B"/>
              </a:buClr>
              <a:buSzPts val="2400"/>
              <a:buFont typeface="Arial"/>
              <a:buNone/>
            </a:pPr>
            <a:endParaRPr sz="1400" b="0" i="0" u="none" strike="noStrike" cap="none" dirty="0">
              <a:solidFill>
                <a:srgbClr val="092E4B"/>
              </a:solidFill>
              <a:latin typeface="Calibri"/>
              <a:ea typeface="Calibri"/>
              <a:cs typeface="Calibri"/>
              <a:sym typeface="Calibri"/>
            </a:endParaRPr>
          </a:p>
        </p:txBody>
      </p:sp>
      <p:pic>
        <p:nvPicPr>
          <p:cNvPr id="1250" name="Google Shape;1250;p126"/>
          <p:cNvPicPr preferRelativeResize="0"/>
          <p:nvPr/>
        </p:nvPicPr>
        <p:blipFill rotWithShape="1">
          <a:blip r:embed="rId5">
            <a:alphaModFix/>
          </a:blip>
          <a:srcRect/>
          <a:stretch/>
        </p:blipFill>
        <p:spPr>
          <a:xfrm>
            <a:off x="3428356" y="3276136"/>
            <a:ext cx="5079611" cy="286998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50"/>
                                        </p:tgtEl>
                                        <p:attrNameLst>
                                          <p:attrName>style.visibility</p:attrName>
                                        </p:attrNameLst>
                                      </p:cBhvr>
                                      <p:to>
                                        <p:strVal val="visible"/>
                                      </p:to>
                                    </p:set>
                                    <p:animEffect transition="in" filter="fade">
                                      <p:cBhvr>
                                        <p:cTn id="7" dur="1"/>
                                        <p:tgtEl>
                                          <p:spTgt spid="1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sp>
        <p:nvSpPr>
          <p:cNvPr id="1255" name="Google Shape;1255;p127"/>
          <p:cNvSpPr txBox="1">
            <a:spLocks noGrp="1"/>
          </p:cNvSpPr>
          <p:nvPr>
            <p:ph type="body" idx="1"/>
          </p:nvPr>
        </p:nvSpPr>
        <p:spPr>
          <a:xfrm>
            <a:off x="409399" y="1485250"/>
            <a:ext cx="5686601" cy="14010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092E4B"/>
              </a:buClr>
              <a:buSzPts val="2400"/>
              <a:buFont typeface="Arial"/>
              <a:buNone/>
            </a:pPr>
            <a:r>
              <a:rPr lang="en-US"/>
              <a:t>   Cuando te suscribes a Amazon Prime, se activa automáticamente el servicio en alta definición. El contenido se divide en categorías, así que puedes elegir entre películas y series y también puedes explorar el catálogo según el género. Si tienes un </a:t>
            </a:r>
            <a:r>
              <a:rPr lang="en-US" i="1"/>
              <a:t>smart TV </a:t>
            </a:r>
            <a:r>
              <a:rPr lang="en-US"/>
              <a:t>o el dispositivo Amazon Firestick, también puedes usar el micrófono del mando a distancia y decir el título; la </a:t>
            </a:r>
            <a:r>
              <a:rPr lang="en-US" i="1"/>
              <a:t>app </a:t>
            </a:r>
            <a:r>
              <a:rPr lang="en-US"/>
              <a:t> te mostrará el contenido en cuestión automáticamente.</a:t>
            </a:r>
            <a:endParaRPr/>
          </a:p>
        </p:txBody>
      </p:sp>
      <p:sp>
        <p:nvSpPr>
          <p:cNvPr id="1256" name="Google Shape;1256;p127"/>
          <p:cNvSpPr txBox="1">
            <a:spLocks noGrp="1"/>
          </p:cNvSpPr>
          <p:nvPr>
            <p:ph type="body" idx="2"/>
          </p:nvPr>
        </p:nvSpPr>
        <p:spPr>
          <a:xfrm>
            <a:off x="672651" y="681593"/>
            <a:ext cx="4597681"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u="sng">
                <a:solidFill>
                  <a:srgbClr val="24BAA2"/>
                </a:solidFill>
                <a:hlinkClick r:id="rId3">
                  <a:extLst>
                    <a:ext uri="{A12FA001-AC4F-418D-AE19-62706E023703}">
                      <ahyp:hlinkClr xmlns:ahyp="http://schemas.microsoft.com/office/drawing/2018/hyperlinkcolor" val="tx"/>
                    </a:ext>
                  </a:extLst>
                </a:hlinkClick>
              </a:rPr>
              <a:t>Amazon Prime Video</a:t>
            </a:r>
            <a:endParaRPr>
              <a:solidFill>
                <a:srgbClr val="24BAA2"/>
              </a:solidFill>
            </a:endParaRPr>
          </a:p>
        </p:txBody>
      </p:sp>
      <p:pic>
        <p:nvPicPr>
          <p:cNvPr id="1257" name="Google Shape;1257;p127">
            <a:hlinkClick r:id="rId3"/>
          </p:cNvPr>
          <p:cNvPicPr preferRelativeResize="0"/>
          <p:nvPr/>
        </p:nvPicPr>
        <p:blipFill rotWithShape="1">
          <a:blip r:embed="rId4">
            <a:alphaModFix/>
          </a:blip>
          <a:srcRect/>
          <a:stretch/>
        </p:blipFill>
        <p:spPr>
          <a:xfrm>
            <a:off x="5961377" y="4962526"/>
            <a:ext cx="1176800" cy="1177775"/>
          </a:xfrm>
          <a:prstGeom prst="rect">
            <a:avLst/>
          </a:prstGeom>
          <a:noFill/>
          <a:ln>
            <a:noFill/>
          </a:ln>
        </p:spPr>
      </p:pic>
      <p:sp>
        <p:nvSpPr>
          <p:cNvPr id="1258" name="Google Shape;1258;p127"/>
          <p:cNvSpPr txBox="1"/>
          <p:nvPr/>
        </p:nvSpPr>
        <p:spPr>
          <a:xfrm>
            <a:off x="6924676" y="5297069"/>
            <a:ext cx="4905374" cy="998956"/>
          </a:xfrm>
          <a:prstGeom prst="rect">
            <a:avLst/>
          </a:prstGeom>
          <a:noFill/>
          <a:ln>
            <a:noFill/>
          </a:ln>
        </p:spPr>
        <p:txBody>
          <a:bodyPr spcFirstLastPara="1" wrap="square" lIns="91425" tIns="45700" rIns="91425" bIns="45700" anchor="t" anchorCtr="0">
            <a:noAutofit/>
          </a:bodyPr>
          <a:lstStyle/>
          <a:p>
            <a:pPr marL="457200" marR="0" lvl="0" indent="-228600" algn="just" rtl="0">
              <a:lnSpc>
                <a:spcPct val="90000"/>
              </a:lnSpc>
              <a:spcBef>
                <a:spcPts val="1000"/>
              </a:spcBef>
              <a:spcAft>
                <a:spcPts val="0"/>
              </a:spcAft>
              <a:buClr>
                <a:srgbClr val="092E4B"/>
              </a:buClr>
              <a:buSzPts val="2400"/>
              <a:buFont typeface="Arial"/>
              <a:buNone/>
            </a:pPr>
            <a:r>
              <a:rPr lang="en-US" sz="1600" b="0" i="0" u="none" strike="noStrike" cap="none" dirty="0">
                <a:solidFill>
                  <a:srgbClr val="092E4B"/>
                </a:solidFill>
                <a:latin typeface="Calibri"/>
                <a:ea typeface="Calibri"/>
                <a:cs typeface="Calibri"/>
                <a:sym typeface="Calibri"/>
              </a:rPr>
              <a:t>Si no </a:t>
            </a:r>
            <a:r>
              <a:rPr lang="en-US" sz="1600" b="0" i="0" u="none" strike="noStrike" cap="none" dirty="0" err="1">
                <a:solidFill>
                  <a:srgbClr val="092E4B"/>
                </a:solidFill>
                <a:latin typeface="Calibri"/>
                <a:ea typeface="Calibri"/>
                <a:cs typeface="Calibri"/>
                <a:sym typeface="Calibri"/>
              </a:rPr>
              <a:t>puedes</a:t>
            </a:r>
            <a:r>
              <a:rPr lang="en-US" sz="1600" b="0" i="0" u="none" strike="noStrike" cap="none" dirty="0">
                <a:solidFill>
                  <a:srgbClr val="092E4B"/>
                </a:solidFill>
                <a:latin typeface="Calibri"/>
                <a:ea typeface="Calibri"/>
                <a:cs typeface="Calibri"/>
                <a:sym typeface="Calibri"/>
              </a:rPr>
              <a:t> </a:t>
            </a:r>
            <a:r>
              <a:rPr lang="en-US" sz="1600" b="0" i="0" u="none" strike="noStrike" cap="none" dirty="0" err="1">
                <a:solidFill>
                  <a:srgbClr val="092E4B"/>
                </a:solidFill>
                <a:latin typeface="Calibri"/>
                <a:ea typeface="Calibri"/>
                <a:cs typeface="Calibri"/>
                <a:sym typeface="Calibri"/>
              </a:rPr>
              <a:t>ver</a:t>
            </a:r>
            <a:r>
              <a:rPr lang="en-US" sz="1600" b="0" i="0" u="none" strike="noStrike" cap="none" dirty="0">
                <a:solidFill>
                  <a:srgbClr val="092E4B"/>
                </a:solidFill>
                <a:latin typeface="Calibri"/>
                <a:ea typeface="Calibri"/>
                <a:cs typeface="Calibri"/>
                <a:sym typeface="Calibri"/>
              </a:rPr>
              <a:t> </a:t>
            </a:r>
            <a:r>
              <a:rPr lang="en-US" sz="1600" b="0" i="0" u="none" strike="noStrike" cap="none" dirty="0" err="1">
                <a:solidFill>
                  <a:srgbClr val="092E4B"/>
                </a:solidFill>
                <a:latin typeface="Calibri"/>
                <a:ea typeface="Calibri"/>
                <a:cs typeface="Calibri"/>
                <a:sym typeface="Calibri"/>
              </a:rPr>
              <a:t>el</a:t>
            </a:r>
            <a:r>
              <a:rPr lang="en-US" sz="1600" b="0" i="0" u="none" strike="noStrike" cap="none" dirty="0">
                <a:solidFill>
                  <a:srgbClr val="092E4B"/>
                </a:solidFill>
                <a:latin typeface="Calibri"/>
                <a:ea typeface="Calibri"/>
                <a:cs typeface="Calibri"/>
                <a:sym typeface="Calibri"/>
              </a:rPr>
              <a:t> </a:t>
            </a:r>
            <a:r>
              <a:rPr lang="en-US" sz="1600" b="0" i="0" u="none" strike="noStrike" cap="none" dirty="0" err="1">
                <a:solidFill>
                  <a:srgbClr val="092E4B"/>
                </a:solidFill>
                <a:latin typeface="Calibri"/>
                <a:ea typeface="Calibri"/>
                <a:cs typeface="Calibri"/>
                <a:sym typeface="Calibri"/>
              </a:rPr>
              <a:t>vídeo</a:t>
            </a:r>
            <a:r>
              <a:rPr lang="en-US" sz="1600" b="0" i="0" u="none" strike="noStrike" cap="none" dirty="0">
                <a:solidFill>
                  <a:srgbClr val="092E4B"/>
                </a:solidFill>
                <a:latin typeface="Calibri"/>
                <a:ea typeface="Calibri"/>
                <a:cs typeface="Calibri"/>
                <a:sym typeface="Calibri"/>
              </a:rPr>
              <a:t> </a:t>
            </a:r>
            <a:r>
              <a:rPr lang="en-US" sz="1600" b="0" i="0" u="none" strike="noStrike" cap="none" dirty="0" err="1">
                <a:solidFill>
                  <a:srgbClr val="092E4B"/>
                </a:solidFill>
                <a:latin typeface="Calibri"/>
                <a:ea typeface="Calibri"/>
                <a:cs typeface="Calibri"/>
                <a:sym typeface="Calibri"/>
              </a:rPr>
              <a:t>aquí</a:t>
            </a:r>
            <a:r>
              <a:rPr lang="en-US" sz="1600" b="0" i="0" u="none" strike="noStrike" cap="none" dirty="0">
                <a:solidFill>
                  <a:srgbClr val="092E4B"/>
                </a:solidFill>
                <a:latin typeface="Calibri"/>
                <a:ea typeface="Calibri"/>
                <a:cs typeface="Calibri"/>
                <a:sym typeface="Calibri"/>
              </a:rPr>
              <a:t>, </a:t>
            </a:r>
            <a:r>
              <a:rPr lang="en-US" sz="1600" b="0" i="0" u="none" strike="noStrike" cap="none" dirty="0" err="1">
                <a:solidFill>
                  <a:srgbClr val="092E4B"/>
                </a:solidFill>
                <a:latin typeface="Calibri"/>
                <a:ea typeface="Calibri"/>
                <a:cs typeface="Calibri"/>
                <a:sym typeface="Calibri"/>
              </a:rPr>
              <a:t>clica</a:t>
            </a:r>
            <a:r>
              <a:rPr lang="en-US" sz="1600" b="0" i="0" u="none" strike="noStrike" cap="none" dirty="0">
                <a:solidFill>
                  <a:srgbClr val="092E4B"/>
                </a:solidFill>
                <a:latin typeface="Calibri"/>
                <a:ea typeface="Calibri"/>
                <a:cs typeface="Calibri"/>
                <a:sym typeface="Calibri"/>
              </a:rPr>
              <a:t> </a:t>
            </a:r>
            <a:r>
              <a:rPr lang="en-US" sz="1600" b="0" i="0" u="none" strike="noStrike" cap="none" dirty="0" err="1">
                <a:solidFill>
                  <a:srgbClr val="092E4B"/>
                </a:solidFill>
                <a:latin typeface="Calibri"/>
                <a:ea typeface="Calibri"/>
                <a:cs typeface="Calibri"/>
                <a:sym typeface="Calibri"/>
              </a:rPr>
              <a:t>en</a:t>
            </a:r>
            <a:r>
              <a:rPr lang="en-US" sz="1600" b="0" i="0" u="none" strike="noStrike" cap="none" dirty="0">
                <a:solidFill>
                  <a:srgbClr val="092E4B"/>
                </a:solidFill>
                <a:latin typeface="Calibri"/>
                <a:ea typeface="Calibri"/>
                <a:cs typeface="Calibri"/>
                <a:sym typeface="Calibri"/>
              </a:rPr>
              <a:t> </a:t>
            </a:r>
            <a:r>
              <a:rPr lang="en-US" sz="1600" b="0" i="0" u="none" strike="noStrike" cap="none" dirty="0" err="1">
                <a:solidFill>
                  <a:srgbClr val="092E4B"/>
                </a:solidFill>
                <a:latin typeface="Calibri"/>
                <a:ea typeface="Calibri"/>
                <a:cs typeface="Calibri"/>
                <a:sym typeface="Calibri"/>
              </a:rPr>
              <a:t>este</a:t>
            </a:r>
            <a:r>
              <a:rPr lang="en-US" sz="1600" b="0" i="0" u="none" strike="noStrike" cap="none" dirty="0">
                <a:solidFill>
                  <a:srgbClr val="092E4B"/>
                </a:solidFill>
                <a:latin typeface="Calibri"/>
                <a:ea typeface="Calibri"/>
                <a:cs typeface="Calibri"/>
                <a:sym typeface="Calibri"/>
              </a:rPr>
              <a:t> enlace:</a:t>
            </a:r>
            <a:endParaRPr sz="1600" b="0" i="0" u="none" strike="noStrike" cap="none" dirty="0">
              <a:solidFill>
                <a:srgbClr val="092E4B"/>
              </a:solidFill>
              <a:latin typeface="Arial"/>
              <a:ea typeface="Arial"/>
              <a:cs typeface="Arial"/>
              <a:sym typeface="Arial"/>
            </a:endParaRPr>
          </a:p>
          <a:p>
            <a:pPr marL="457200" marR="0" lvl="0" indent="-228600" algn="just" rtl="0">
              <a:lnSpc>
                <a:spcPct val="90000"/>
              </a:lnSpc>
              <a:spcBef>
                <a:spcPts val="1000"/>
              </a:spcBef>
              <a:spcAft>
                <a:spcPts val="0"/>
              </a:spcAft>
              <a:buClr>
                <a:srgbClr val="092E4B"/>
              </a:buClr>
              <a:buSzPts val="2400"/>
              <a:buFont typeface="Arial"/>
              <a:buNone/>
            </a:pPr>
            <a:r>
              <a:rPr lang="en-US" sz="1600" b="0" i="0" u="sng" strike="noStrike" cap="none" dirty="0">
                <a:solidFill>
                  <a:srgbClr val="24BAA2"/>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https://www.youtube.com/watch?v=7G7RyXzHMSM</a:t>
            </a:r>
            <a:r>
              <a:rPr lang="en-US" sz="1600" b="0" i="0" u="none" strike="noStrike" cap="none" dirty="0">
                <a:solidFill>
                  <a:srgbClr val="24BAA2"/>
                </a:solidFill>
                <a:latin typeface="Calibri"/>
                <a:ea typeface="Calibri"/>
                <a:cs typeface="Calibri"/>
                <a:sym typeface="Calibri"/>
              </a:rPr>
              <a:t> </a:t>
            </a:r>
            <a:endParaRPr sz="1600" b="0" i="0" u="none" strike="noStrike" cap="none" dirty="0">
              <a:solidFill>
                <a:srgbClr val="24BAA2"/>
              </a:solidFill>
              <a:latin typeface="Arial"/>
              <a:ea typeface="Arial"/>
              <a:cs typeface="Arial"/>
              <a:sym typeface="Arial"/>
            </a:endParaRPr>
          </a:p>
        </p:txBody>
      </p:sp>
      <p:pic>
        <p:nvPicPr>
          <p:cNvPr id="1259" name="Google Shape;1259;p127"/>
          <p:cNvPicPr preferRelativeResize="0"/>
          <p:nvPr/>
        </p:nvPicPr>
        <p:blipFill rotWithShape="1">
          <a:blip r:embed="rId6">
            <a:alphaModFix/>
          </a:blip>
          <a:srcRect/>
          <a:stretch/>
        </p:blipFill>
        <p:spPr>
          <a:xfrm>
            <a:off x="6096000" y="1573927"/>
            <a:ext cx="5374081" cy="303635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59"/>
                                        </p:tgtEl>
                                        <p:attrNameLst>
                                          <p:attrName>style.visibility</p:attrName>
                                        </p:attrNameLst>
                                      </p:cBhvr>
                                      <p:to>
                                        <p:strVal val="visible"/>
                                      </p:to>
                                    </p:set>
                                    <p:animEffect transition="in" filter="fade">
                                      <p:cBhvr>
                                        <p:cTn id="7" dur="1"/>
                                        <p:tgtEl>
                                          <p:spTgt spid="1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sp>
        <p:nvSpPr>
          <p:cNvPr id="1264" name="Google Shape;1264;p128"/>
          <p:cNvSpPr txBox="1">
            <a:spLocks noGrp="1"/>
          </p:cNvSpPr>
          <p:nvPr>
            <p:ph type="body" idx="1"/>
          </p:nvPr>
        </p:nvSpPr>
        <p:spPr>
          <a:xfrm>
            <a:off x="391769" y="1038775"/>
            <a:ext cx="11538004" cy="1486200"/>
          </a:xfrm>
          <a:prstGeom prst="rect">
            <a:avLst/>
          </a:prstGeom>
          <a:noFill/>
          <a:ln>
            <a:noFill/>
          </a:ln>
        </p:spPr>
        <p:txBody>
          <a:bodyPr spcFirstLastPara="1" wrap="square" lIns="91425" tIns="45700" rIns="91425" bIns="45700" anchor="t" anchorCtr="0">
            <a:noAutofit/>
          </a:bodyPr>
          <a:lstStyle/>
          <a:p>
            <a:pPr marL="457200" marR="0" lvl="0" indent="-228600" algn="just" rtl="0">
              <a:lnSpc>
                <a:spcPct val="90000"/>
              </a:lnSpc>
              <a:spcBef>
                <a:spcPts val="600"/>
              </a:spcBef>
              <a:spcAft>
                <a:spcPts val="0"/>
              </a:spcAft>
              <a:buClr>
                <a:srgbClr val="092E4B"/>
              </a:buClr>
              <a:buSzPts val="2400"/>
              <a:buFont typeface="Arial"/>
              <a:buNone/>
            </a:pPr>
            <a:r>
              <a:rPr lang="en-US" sz="2200"/>
              <a:t>Es un servicio de música en </a:t>
            </a:r>
            <a:r>
              <a:rPr lang="en-US" sz="2200" i="1"/>
              <a:t>streaming</a:t>
            </a:r>
            <a:r>
              <a:rPr lang="en-US" sz="2200"/>
              <a:t> que da acceso a millones de canciones y </a:t>
            </a:r>
            <a:r>
              <a:rPr lang="en-US" sz="2200" i="1"/>
              <a:t>podcasts</a:t>
            </a:r>
            <a:r>
              <a:rPr lang="en-US" sz="2200"/>
              <a:t>.</a:t>
            </a:r>
            <a:endParaRPr/>
          </a:p>
          <a:p>
            <a:pPr marL="457200" marR="0" lvl="0" indent="-228600" algn="just" rtl="0">
              <a:lnSpc>
                <a:spcPct val="90000"/>
              </a:lnSpc>
              <a:spcBef>
                <a:spcPts val="600"/>
              </a:spcBef>
              <a:spcAft>
                <a:spcPts val="0"/>
              </a:spcAft>
              <a:buClr>
                <a:srgbClr val="092E4B"/>
              </a:buClr>
              <a:buSzPts val="2400"/>
              <a:buFont typeface="Arial"/>
              <a:buNone/>
            </a:pPr>
            <a:r>
              <a:rPr lang="en-US" sz="2200"/>
              <a:t>Los </a:t>
            </a:r>
            <a:r>
              <a:rPr lang="en-US" sz="2200" i="1"/>
              <a:t>podcasts</a:t>
            </a:r>
            <a:r>
              <a:rPr lang="en-US" sz="2200"/>
              <a:t> son muy populares en la actualidad. Son grabaciones de audio en las que la gente</a:t>
            </a:r>
            <a:endParaRPr/>
          </a:p>
          <a:p>
            <a:pPr marL="457200" marR="0" lvl="0" indent="-228600" algn="just" rtl="0">
              <a:lnSpc>
                <a:spcPct val="90000"/>
              </a:lnSpc>
              <a:spcBef>
                <a:spcPts val="600"/>
              </a:spcBef>
              <a:spcAft>
                <a:spcPts val="0"/>
              </a:spcAft>
              <a:buClr>
                <a:srgbClr val="092E4B"/>
              </a:buClr>
              <a:buSzPts val="2400"/>
              <a:buFont typeface="Arial"/>
              <a:buNone/>
            </a:pPr>
            <a:r>
              <a:rPr lang="en-US" sz="2200"/>
              <a:t>cuenta historias, comenta las noticias o lee libros. Los hay de distintos géneros: comedia, política,</a:t>
            </a:r>
            <a:endParaRPr/>
          </a:p>
          <a:p>
            <a:pPr marL="457200" marR="0" lvl="0" indent="-228600" algn="just" rtl="0">
              <a:lnSpc>
                <a:spcPct val="90000"/>
              </a:lnSpc>
              <a:spcBef>
                <a:spcPts val="600"/>
              </a:spcBef>
              <a:spcAft>
                <a:spcPts val="0"/>
              </a:spcAft>
              <a:buClr>
                <a:srgbClr val="092E4B"/>
              </a:buClr>
              <a:buSzPts val="2400"/>
              <a:buFont typeface="Arial"/>
              <a:buNone/>
            </a:pPr>
            <a:r>
              <a:rPr lang="en-US" sz="2200"/>
              <a:t>historia… Tú eliges qué escuchar. </a:t>
            </a:r>
            <a:endParaRPr/>
          </a:p>
          <a:p>
            <a:pPr marL="457200" marR="0" lvl="0" indent="-228600" algn="just" rtl="0">
              <a:lnSpc>
                <a:spcPct val="90000"/>
              </a:lnSpc>
              <a:spcBef>
                <a:spcPts val="600"/>
              </a:spcBef>
              <a:spcAft>
                <a:spcPts val="0"/>
              </a:spcAft>
              <a:buClr>
                <a:srgbClr val="092E4B"/>
              </a:buClr>
              <a:buSzPts val="2400"/>
              <a:buFont typeface="Arial"/>
              <a:buNone/>
            </a:pPr>
            <a:r>
              <a:rPr lang="en-US" sz="2200"/>
              <a:t>Spotify tiene una versión gratuita para PC, </a:t>
            </a:r>
            <a:r>
              <a:rPr lang="en-US" sz="2200" i="1"/>
              <a:t>portátil </a:t>
            </a:r>
            <a:r>
              <a:rPr lang="en-US" sz="2200"/>
              <a:t>y </a:t>
            </a:r>
            <a:r>
              <a:rPr lang="en-US" sz="2200" i="1"/>
              <a:t>smartphone</a:t>
            </a:r>
            <a:r>
              <a:rPr lang="en-US" sz="2200"/>
              <a:t>, pero en la versión gratuita</a:t>
            </a:r>
            <a:endParaRPr sz="2200"/>
          </a:p>
          <a:p>
            <a:pPr marL="457200" marR="0" lvl="0" indent="-228600" algn="just" rtl="0">
              <a:lnSpc>
                <a:spcPct val="90000"/>
              </a:lnSpc>
              <a:spcBef>
                <a:spcPts val="600"/>
              </a:spcBef>
              <a:spcAft>
                <a:spcPts val="0"/>
              </a:spcAft>
              <a:buClr>
                <a:srgbClr val="092E4B"/>
              </a:buClr>
              <a:buSzPts val="2400"/>
              <a:buFont typeface="Arial"/>
              <a:buNone/>
            </a:pPr>
            <a:r>
              <a:rPr lang="en-US" sz="2200"/>
              <a:t>algunas funciones están bloqueadas. Si quieres disfrutar de esas funciones, tienes que suscribirte</a:t>
            </a:r>
            <a:endParaRPr sz="2200"/>
          </a:p>
          <a:p>
            <a:pPr marL="457200" marR="0" lvl="0" indent="-228600" algn="just" rtl="0">
              <a:lnSpc>
                <a:spcPct val="90000"/>
              </a:lnSpc>
              <a:spcBef>
                <a:spcPts val="600"/>
              </a:spcBef>
              <a:spcAft>
                <a:spcPts val="0"/>
              </a:spcAft>
              <a:buClr>
                <a:srgbClr val="092E4B"/>
              </a:buClr>
              <a:buSzPts val="2400"/>
              <a:buFont typeface="Arial"/>
              <a:buNone/>
            </a:pPr>
            <a:r>
              <a:rPr lang="en-US" sz="2200"/>
              <a:t>a Spotify Premium, lo que supone pagar una cuota mensual. </a:t>
            </a:r>
            <a:endParaRPr sz="2200"/>
          </a:p>
        </p:txBody>
      </p:sp>
      <p:sp>
        <p:nvSpPr>
          <p:cNvPr id="1265" name="Google Shape;1265;p128"/>
          <p:cNvSpPr txBox="1">
            <a:spLocks noGrp="1"/>
          </p:cNvSpPr>
          <p:nvPr>
            <p:ph type="body" idx="2"/>
          </p:nvPr>
        </p:nvSpPr>
        <p:spPr>
          <a:xfrm>
            <a:off x="442981" y="327228"/>
            <a:ext cx="10595100" cy="8037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u="sng">
                <a:solidFill>
                  <a:srgbClr val="24BAA2"/>
                </a:solidFill>
                <a:hlinkClick r:id="rId3">
                  <a:extLst>
                    <a:ext uri="{A12FA001-AC4F-418D-AE19-62706E023703}">
                      <ahyp:hlinkClr xmlns:ahyp="http://schemas.microsoft.com/office/drawing/2018/hyperlinkcolor" val="tx"/>
                    </a:ext>
                  </a:extLst>
                </a:hlinkClick>
              </a:rPr>
              <a:t>Spotify</a:t>
            </a:r>
            <a:r>
              <a:rPr lang="en-US">
                <a:solidFill>
                  <a:srgbClr val="24BAA2"/>
                </a:solidFill>
              </a:rPr>
              <a:t> </a:t>
            </a:r>
            <a:endParaRPr>
              <a:solidFill>
                <a:srgbClr val="24BAA2"/>
              </a:solidFill>
            </a:endParaRPr>
          </a:p>
        </p:txBody>
      </p:sp>
      <p:sp>
        <p:nvSpPr>
          <p:cNvPr id="1266" name="Google Shape;1266;p128"/>
          <p:cNvSpPr txBox="1"/>
          <p:nvPr/>
        </p:nvSpPr>
        <p:spPr>
          <a:xfrm>
            <a:off x="798381" y="6008914"/>
            <a:ext cx="10595237" cy="389628"/>
          </a:xfrm>
          <a:prstGeom prst="rect">
            <a:avLst/>
          </a:prstGeom>
          <a:noFill/>
          <a:ln>
            <a:noFill/>
          </a:ln>
        </p:spPr>
        <p:txBody>
          <a:bodyPr spcFirstLastPara="1" wrap="square" lIns="91425" tIns="45700" rIns="91425" bIns="45700" anchor="t" anchorCtr="0">
            <a:noAutofit/>
          </a:bodyPr>
          <a:lstStyle/>
          <a:p>
            <a:pPr marL="457200" marR="0" lvl="0" indent="-228600" algn="ctr" rtl="0">
              <a:lnSpc>
                <a:spcPct val="90000"/>
              </a:lnSpc>
              <a:spcBef>
                <a:spcPts val="1000"/>
              </a:spcBef>
              <a:spcAft>
                <a:spcPts val="0"/>
              </a:spcAft>
              <a:buClr>
                <a:srgbClr val="092E4B"/>
              </a:buClr>
              <a:buSzPts val="2400"/>
              <a:buFont typeface="Arial"/>
              <a:buNone/>
            </a:pPr>
            <a:r>
              <a:rPr lang="en-US" sz="1600" b="0" i="0" u="none" strike="noStrike" cap="none" dirty="0">
                <a:solidFill>
                  <a:srgbClr val="092E4B"/>
                </a:solidFill>
                <a:latin typeface="Calibri"/>
                <a:ea typeface="Calibri"/>
                <a:cs typeface="Calibri"/>
                <a:sym typeface="Calibri"/>
              </a:rPr>
              <a:t>Si no </a:t>
            </a:r>
            <a:r>
              <a:rPr lang="en-US" sz="1600" b="0" i="0" u="none" strike="noStrike" cap="none" dirty="0" err="1">
                <a:solidFill>
                  <a:srgbClr val="092E4B"/>
                </a:solidFill>
                <a:latin typeface="Calibri"/>
                <a:ea typeface="Calibri"/>
                <a:cs typeface="Calibri"/>
                <a:sym typeface="Calibri"/>
              </a:rPr>
              <a:t>puedes</a:t>
            </a:r>
            <a:r>
              <a:rPr lang="en-US" sz="1600" b="0" i="0" u="none" strike="noStrike" cap="none" dirty="0">
                <a:solidFill>
                  <a:srgbClr val="092E4B"/>
                </a:solidFill>
                <a:latin typeface="Calibri"/>
                <a:ea typeface="Calibri"/>
                <a:cs typeface="Calibri"/>
                <a:sym typeface="Calibri"/>
              </a:rPr>
              <a:t> </a:t>
            </a:r>
            <a:r>
              <a:rPr lang="en-US" sz="1600" b="0" i="0" u="none" strike="noStrike" cap="none" dirty="0" err="1">
                <a:solidFill>
                  <a:srgbClr val="092E4B"/>
                </a:solidFill>
                <a:latin typeface="Calibri"/>
                <a:ea typeface="Calibri"/>
                <a:cs typeface="Calibri"/>
                <a:sym typeface="Calibri"/>
              </a:rPr>
              <a:t>ver</a:t>
            </a:r>
            <a:r>
              <a:rPr lang="en-US" sz="1600" b="0" i="0" u="none" strike="noStrike" cap="none" dirty="0">
                <a:solidFill>
                  <a:srgbClr val="092E4B"/>
                </a:solidFill>
                <a:latin typeface="Calibri"/>
                <a:ea typeface="Calibri"/>
                <a:cs typeface="Calibri"/>
                <a:sym typeface="Calibri"/>
              </a:rPr>
              <a:t> </a:t>
            </a:r>
            <a:r>
              <a:rPr lang="en-US" sz="1600" b="0" i="0" u="none" strike="noStrike" cap="none" dirty="0" err="1">
                <a:solidFill>
                  <a:srgbClr val="092E4B"/>
                </a:solidFill>
                <a:latin typeface="Calibri"/>
                <a:ea typeface="Calibri"/>
                <a:cs typeface="Calibri"/>
                <a:sym typeface="Calibri"/>
              </a:rPr>
              <a:t>el</a:t>
            </a:r>
            <a:r>
              <a:rPr lang="en-US" sz="1600" b="0" i="0" u="none" strike="noStrike" cap="none" dirty="0">
                <a:solidFill>
                  <a:srgbClr val="092E4B"/>
                </a:solidFill>
                <a:latin typeface="Calibri"/>
                <a:ea typeface="Calibri"/>
                <a:cs typeface="Calibri"/>
                <a:sym typeface="Calibri"/>
              </a:rPr>
              <a:t> </a:t>
            </a:r>
            <a:r>
              <a:rPr lang="en-US" sz="1600" b="0" i="0" u="none" strike="noStrike" cap="none" dirty="0" err="1">
                <a:solidFill>
                  <a:srgbClr val="092E4B"/>
                </a:solidFill>
                <a:latin typeface="Calibri"/>
                <a:ea typeface="Calibri"/>
                <a:cs typeface="Calibri"/>
                <a:sym typeface="Calibri"/>
              </a:rPr>
              <a:t>vídeo</a:t>
            </a:r>
            <a:r>
              <a:rPr lang="en-US" sz="1600" b="0" i="0" u="none" strike="noStrike" cap="none" dirty="0">
                <a:solidFill>
                  <a:srgbClr val="092E4B"/>
                </a:solidFill>
                <a:latin typeface="Calibri"/>
                <a:ea typeface="Calibri"/>
                <a:cs typeface="Calibri"/>
                <a:sym typeface="Calibri"/>
              </a:rPr>
              <a:t> </a:t>
            </a:r>
            <a:r>
              <a:rPr lang="en-US" sz="1600" b="0" i="0" u="none" strike="noStrike" cap="none" dirty="0" err="1">
                <a:solidFill>
                  <a:srgbClr val="092E4B"/>
                </a:solidFill>
                <a:latin typeface="Calibri"/>
                <a:ea typeface="Calibri"/>
                <a:cs typeface="Calibri"/>
                <a:sym typeface="Calibri"/>
              </a:rPr>
              <a:t>aquí</a:t>
            </a:r>
            <a:r>
              <a:rPr lang="en-US" sz="1600" b="0" i="0" u="none" strike="noStrike" cap="none" dirty="0">
                <a:solidFill>
                  <a:srgbClr val="092E4B"/>
                </a:solidFill>
                <a:latin typeface="Calibri"/>
                <a:ea typeface="Calibri"/>
                <a:cs typeface="Calibri"/>
                <a:sym typeface="Calibri"/>
              </a:rPr>
              <a:t>, </a:t>
            </a:r>
            <a:r>
              <a:rPr lang="en-US" sz="1600" b="0" i="0" u="none" strike="noStrike" cap="none" dirty="0" err="1">
                <a:solidFill>
                  <a:srgbClr val="092E4B"/>
                </a:solidFill>
                <a:latin typeface="Calibri"/>
                <a:ea typeface="Calibri"/>
                <a:cs typeface="Calibri"/>
                <a:sym typeface="Calibri"/>
              </a:rPr>
              <a:t>clica</a:t>
            </a:r>
            <a:r>
              <a:rPr lang="en-US" sz="1600" b="0" i="0" u="none" strike="noStrike" cap="none" dirty="0">
                <a:solidFill>
                  <a:srgbClr val="092E4B"/>
                </a:solidFill>
                <a:latin typeface="Calibri"/>
                <a:ea typeface="Calibri"/>
                <a:cs typeface="Calibri"/>
                <a:sym typeface="Calibri"/>
              </a:rPr>
              <a:t> </a:t>
            </a:r>
            <a:r>
              <a:rPr lang="en-US" sz="1600" b="0" i="0" u="none" strike="noStrike" cap="none" dirty="0" err="1">
                <a:solidFill>
                  <a:srgbClr val="092E4B"/>
                </a:solidFill>
                <a:latin typeface="Calibri"/>
                <a:ea typeface="Calibri"/>
                <a:cs typeface="Calibri"/>
                <a:sym typeface="Calibri"/>
              </a:rPr>
              <a:t>en</a:t>
            </a:r>
            <a:r>
              <a:rPr lang="en-US" sz="1600" b="0" i="0" u="none" strike="noStrike" cap="none" dirty="0">
                <a:solidFill>
                  <a:srgbClr val="092E4B"/>
                </a:solidFill>
                <a:latin typeface="Calibri"/>
                <a:ea typeface="Calibri"/>
                <a:cs typeface="Calibri"/>
                <a:sym typeface="Calibri"/>
              </a:rPr>
              <a:t> </a:t>
            </a:r>
            <a:r>
              <a:rPr lang="en-US" sz="1600" b="0" i="0" u="none" strike="noStrike" cap="none" dirty="0" err="1">
                <a:solidFill>
                  <a:srgbClr val="092E4B"/>
                </a:solidFill>
                <a:latin typeface="Calibri"/>
                <a:ea typeface="Calibri"/>
                <a:cs typeface="Calibri"/>
                <a:sym typeface="Calibri"/>
              </a:rPr>
              <a:t>este</a:t>
            </a:r>
            <a:r>
              <a:rPr lang="en-US" sz="1600" b="0" i="0" u="none" strike="noStrike" cap="none" dirty="0">
                <a:solidFill>
                  <a:srgbClr val="092E4B"/>
                </a:solidFill>
                <a:latin typeface="Calibri"/>
                <a:ea typeface="Calibri"/>
                <a:cs typeface="Calibri"/>
                <a:sym typeface="Calibri"/>
              </a:rPr>
              <a:t> enlace:</a:t>
            </a:r>
            <a:r>
              <a:rPr lang="en-US" sz="1600" b="0" i="0" u="none" strike="noStrike" cap="none" dirty="0">
                <a:solidFill>
                  <a:srgbClr val="092E4B"/>
                </a:solidFill>
                <a:latin typeface="Arial"/>
                <a:ea typeface="Arial"/>
                <a:cs typeface="Arial"/>
                <a:sym typeface="Arial"/>
              </a:rPr>
              <a:t>	</a:t>
            </a:r>
            <a:r>
              <a:rPr lang="en-US" sz="1600" b="0" i="0" u="sng" strike="noStrike" cap="none" dirty="0">
                <a:solidFill>
                  <a:srgbClr val="24BAA2"/>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https://www.youtube.com/watch?v=PxpNtOIFRm4</a:t>
            </a:r>
            <a:r>
              <a:rPr lang="en-US" sz="1600" b="0" i="0" u="none" strike="noStrike" cap="none" dirty="0">
                <a:solidFill>
                  <a:srgbClr val="24BAA2"/>
                </a:solidFill>
                <a:latin typeface="Calibri"/>
                <a:ea typeface="Calibri"/>
                <a:cs typeface="Calibri"/>
                <a:sym typeface="Calibri"/>
              </a:rPr>
              <a:t> </a:t>
            </a:r>
            <a:endParaRPr sz="1600" b="0" i="0" u="none" strike="noStrike" cap="none" dirty="0">
              <a:solidFill>
                <a:srgbClr val="24BAA2"/>
              </a:solidFill>
              <a:latin typeface="Calibri"/>
              <a:ea typeface="Calibri"/>
              <a:cs typeface="Calibri"/>
              <a:sym typeface="Calibri"/>
            </a:endParaRPr>
          </a:p>
        </p:txBody>
      </p:sp>
      <p:pic>
        <p:nvPicPr>
          <p:cNvPr id="1267" name="Google Shape;1267;p128"/>
          <p:cNvPicPr preferRelativeResize="0"/>
          <p:nvPr/>
        </p:nvPicPr>
        <p:blipFill rotWithShape="1">
          <a:blip r:embed="rId5">
            <a:alphaModFix/>
          </a:blip>
          <a:srcRect/>
          <a:stretch/>
        </p:blipFill>
        <p:spPr>
          <a:xfrm>
            <a:off x="4324350" y="3862870"/>
            <a:ext cx="3600450" cy="203425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67"/>
                                        </p:tgtEl>
                                        <p:attrNameLst>
                                          <p:attrName>style.visibility</p:attrName>
                                        </p:attrNameLst>
                                      </p:cBhvr>
                                      <p:to>
                                        <p:strVal val="visible"/>
                                      </p:to>
                                    </p:set>
                                    <p:animEffect transition="in" filter="fade">
                                      <p:cBhvr>
                                        <p:cTn id="7" dur="1"/>
                                        <p:tgtEl>
                                          <p:spTgt spid="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65"/>
          <p:cNvSpPr txBox="1">
            <a:spLocks noGrp="1"/>
          </p:cNvSpPr>
          <p:nvPr>
            <p:ph type="body" idx="2"/>
          </p:nvPr>
        </p:nvSpPr>
        <p:spPr>
          <a:xfrm>
            <a:off x="376237" y="437100"/>
            <a:ext cx="11439525" cy="1018971"/>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a:t>Consejos sencillos para fomentar la independencia</a:t>
            </a:r>
            <a:endParaRPr/>
          </a:p>
        </p:txBody>
      </p:sp>
      <p:pic>
        <p:nvPicPr>
          <p:cNvPr id="290" name="Google Shape;290;p65"/>
          <p:cNvPicPr preferRelativeResize="0"/>
          <p:nvPr/>
        </p:nvPicPr>
        <p:blipFill rotWithShape="1">
          <a:blip r:embed="rId3">
            <a:alphaModFix/>
          </a:blip>
          <a:srcRect/>
          <a:stretch/>
        </p:blipFill>
        <p:spPr>
          <a:xfrm>
            <a:off x="1407337" y="1456845"/>
            <a:ext cx="7941283" cy="4839954"/>
          </a:xfrm>
          <a:prstGeom prst="rect">
            <a:avLst/>
          </a:prstGeom>
          <a:noFill/>
          <a:ln>
            <a:noFill/>
          </a:ln>
        </p:spPr>
      </p:pic>
      <p:sp>
        <p:nvSpPr>
          <p:cNvPr id="291" name="Google Shape;291;p65"/>
          <p:cNvSpPr txBox="1"/>
          <p:nvPr/>
        </p:nvSpPr>
        <p:spPr>
          <a:xfrm>
            <a:off x="4331828" y="6010692"/>
            <a:ext cx="3278005"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sng" strike="noStrike" cap="none">
                <a:solidFill>
                  <a:srgbClr val="24BAA2"/>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Cómo fomentar la independencia - YouTube</a:t>
            </a:r>
            <a:endParaRPr sz="1200" b="0" i="0" u="none" strike="noStrike" cap="none">
              <a:solidFill>
                <a:srgbClr val="24BAA2"/>
              </a:solidFill>
              <a:latin typeface="Calibri"/>
              <a:ea typeface="Calibri"/>
              <a:cs typeface="Calibri"/>
              <a:sym typeface="Calibri"/>
            </a:endParaRPr>
          </a:p>
        </p:txBody>
      </p:sp>
      <p:sp>
        <p:nvSpPr>
          <p:cNvPr id="292" name="Google Shape;292;p65"/>
          <p:cNvSpPr txBox="1"/>
          <p:nvPr/>
        </p:nvSpPr>
        <p:spPr>
          <a:xfrm>
            <a:off x="8603482" y="1556742"/>
            <a:ext cx="3302768" cy="4093388"/>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US" sz="2000" b="0" i="0" u="none" strike="noStrike" cap="none" dirty="0">
                <a:solidFill>
                  <a:srgbClr val="002060"/>
                </a:solidFill>
                <a:latin typeface="Calibri"/>
                <a:ea typeface="Calibri"/>
                <a:cs typeface="Calibri"/>
                <a:sym typeface="Calibri"/>
              </a:rPr>
              <a:t>Este breve </a:t>
            </a:r>
            <a:r>
              <a:rPr lang="en-US" sz="2000" b="0" i="0" u="none" strike="noStrike" cap="none" dirty="0" err="1">
                <a:solidFill>
                  <a:srgbClr val="002060"/>
                </a:solidFill>
                <a:latin typeface="Calibri"/>
                <a:ea typeface="Calibri"/>
                <a:cs typeface="Calibri"/>
                <a:sym typeface="Calibri"/>
              </a:rPr>
              <a:t>vídeo</a:t>
            </a:r>
            <a:r>
              <a:rPr lang="en-US" sz="2000" b="0" i="0" u="none" strike="noStrike" cap="none" dirty="0">
                <a:solidFill>
                  <a:srgbClr val="002060"/>
                </a:solidFill>
                <a:latin typeface="Calibri"/>
                <a:ea typeface="Calibri"/>
                <a:cs typeface="Calibri"/>
                <a:sym typeface="Calibri"/>
              </a:rPr>
              <a:t> </a:t>
            </a:r>
            <a:r>
              <a:rPr lang="en-US" sz="2000" b="0" i="0" u="none" strike="noStrike" cap="none" dirty="0" err="1">
                <a:solidFill>
                  <a:srgbClr val="002060"/>
                </a:solidFill>
                <a:latin typeface="Calibri"/>
                <a:ea typeface="Calibri"/>
                <a:cs typeface="Calibri"/>
                <a:sym typeface="Calibri"/>
              </a:rPr>
              <a:t>ofrece</a:t>
            </a:r>
            <a:r>
              <a:rPr lang="en-US" sz="2000" b="0" i="0" u="none" strike="noStrike" cap="none" dirty="0">
                <a:solidFill>
                  <a:srgbClr val="002060"/>
                </a:solidFill>
                <a:latin typeface="Calibri"/>
                <a:ea typeface="Calibri"/>
                <a:cs typeface="Calibri"/>
                <a:sym typeface="Calibri"/>
              </a:rPr>
              <a:t> </a:t>
            </a:r>
            <a:r>
              <a:rPr lang="en-US" sz="2000" b="0" i="0" u="none" strike="noStrike" cap="none" dirty="0" err="1">
                <a:solidFill>
                  <a:srgbClr val="002060"/>
                </a:solidFill>
                <a:latin typeface="Calibri"/>
                <a:ea typeface="Calibri"/>
                <a:cs typeface="Calibri"/>
                <a:sym typeface="Calibri"/>
              </a:rPr>
              <a:t>consejos</a:t>
            </a:r>
            <a:r>
              <a:rPr lang="en-US" sz="2000" b="0" i="0" u="none" strike="noStrike" cap="none" dirty="0">
                <a:solidFill>
                  <a:srgbClr val="002060"/>
                </a:solidFill>
                <a:latin typeface="Calibri"/>
                <a:ea typeface="Calibri"/>
                <a:cs typeface="Calibri"/>
                <a:sym typeface="Calibri"/>
              </a:rPr>
              <a:t> </a:t>
            </a:r>
            <a:r>
              <a:rPr lang="en-US" sz="2000" b="0" i="0" u="none" strike="noStrike" cap="none" dirty="0" err="1">
                <a:solidFill>
                  <a:srgbClr val="002060"/>
                </a:solidFill>
                <a:latin typeface="Calibri"/>
                <a:ea typeface="Calibri"/>
                <a:cs typeface="Calibri"/>
                <a:sym typeface="Calibri"/>
              </a:rPr>
              <a:t>sencillos</a:t>
            </a:r>
            <a:r>
              <a:rPr lang="en-US" sz="2000" b="0" i="0" u="none" strike="noStrike" cap="none" dirty="0">
                <a:solidFill>
                  <a:srgbClr val="002060"/>
                </a:solidFill>
                <a:latin typeface="Calibri"/>
                <a:ea typeface="Calibri"/>
                <a:cs typeface="Calibri"/>
                <a:sym typeface="Calibri"/>
              </a:rPr>
              <a:t> </a:t>
            </a:r>
            <a:r>
              <a:rPr lang="en-US" sz="2000" b="0" i="0" u="none" strike="noStrike" cap="none" dirty="0" err="1">
                <a:solidFill>
                  <a:srgbClr val="002060"/>
                </a:solidFill>
                <a:latin typeface="Calibri"/>
                <a:ea typeface="Calibri"/>
                <a:cs typeface="Calibri"/>
                <a:sym typeface="Calibri"/>
              </a:rPr>
              <a:t>sobre</a:t>
            </a:r>
            <a:r>
              <a:rPr lang="en-US" sz="2000" b="0" i="0" u="none" strike="noStrike" cap="none" dirty="0">
                <a:solidFill>
                  <a:srgbClr val="002060"/>
                </a:solidFill>
                <a:latin typeface="Calibri"/>
                <a:ea typeface="Calibri"/>
                <a:cs typeface="Calibri"/>
                <a:sym typeface="Calibri"/>
              </a:rPr>
              <a:t> </a:t>
            </a:r>
            <a:r>
              <a:rPr lang="en-US" sz="2000" b="0" i="0" u="none" strike="noStrike" cap="none" dirty="0" err="1">
                <a:solidFill>
                  <a:srgbClr val="002060"/>
                </a:solidFill>
                <a:latin typeface="Calibri"/>
                <a:ea typeface="Calibri"/>
                <a:cs typeface="Calibri"/>
                <a:sym typeface="Calibri"/>
              </a:rPr>
              <a:t>cómo</a:t>
            </a:r>
            <a:r>
              <a:rPr lang="en-US" sz="2000" b="0" i="0" u="none" strike="noStrike" cap="none" dirty="0">
                <a:solidFill>
                  <a:srgbClr val="002060"/>
                </a:solidFill>
                <a:latin typeface="Calibri"/>
                <a:ea typeface="Calibri"/>
                <a:cs typeface="Calibri"/>
                <a:sym typeface="Calibri"/>
              </a:rPr>
              <a:t> </a:t>
            </a:r>
            <a:r>
              <a:rPr lang="en-US" sz="2000" b="0" i="0" u="none" strike="noStrike" cap="none" dirty="0" err="1">
                <a:solidFill>
                  <a:srgbClr val="002060"/>
                </a:solidFill>
                <a:latin typeface="Calibri"/>
                <a:ea typeface="Calibri"/>
                <a:cs typeface="Calibri"/>
                <a:sym typeface="Calibri"/>
              </a:rPr>
              <a:t>fomentar</a:t>
            </a:r>
            <a:r>
              <a:rPr lang="en-US" sz="2000" b="0" i="0" u="none" strike="noStrike" cap="none" dirty="0">
                <a:solidFill>
                  <a:srgbClr val="002060"/>
                </a:solidFill>
                <a:latin typeface="Calibri"/>
                <a:ea typeface="Calibri"/>
                <a:cs typeface="Calibri"/>
                <a:sym typeface="Calibri"/>
              </a:rPr>
              <a:t>, </a:t>
            </a:r>
            <a:r>
              <a:rPr lang="en-US" sz="2000" b="0" i="0" u="none" strike="noStrike" cap="none" dirty="0" err="1">
                <a:solidFill>
                  <a:srgbClr val="002060"/>
                </a:solidFill>
                <a:latin typeface="Calibri"/>
                <a:ea typeface="Calibri"/>
                <a:cs typeface="Calibri"/>
                <a:sym typeface="Calibri"/>
              </a:rPr>
              <a:t>como</a:t>
            </a:r>
            <a:r>
              <a:rPr lang="en-US" sz="2000" b="0" i="0" u="none" strike="noStrike" cap="none" dirty="0">
                <a:solidFill>
                  <a:srgbClr val="002060"/>
                </a:solidFill>
                <a:latin typeface="Calibri"/>
                <a:ea typeface="Calibri"/>
                <a:cs typeface="Calibri"/>
                <a:sym typeface="Calibri"/>
              </a:rPr>
              <a:t> personas </a:t>
            </a:r>
            <a:r>
              <a:rPr lang="en-US" sz="2000" b="0" i="0" u="none" strike="noStrike" cap="none" dirty="0" err="1">
                <a:solidFill>
                  <a:srgbClr val="002060"/>
                </a:solidFill>
                <a:latin typeface="Calibri"/>
                <a:ea typeface="Calibri"/>
                <a:cs typeface="Calibri"/>
                <a:sym typeface="Calibri"/>
              </a:rPr>
              <a:t>cuidadoras</a:t>
            </a:r>
            <a:r>
              <a:rPr lang="en-US" sz="2000" b="0" i="0" u="none" strike="noStrike" cap="none" dirty="0">
                <a:solidFill>
                  <a:srgbClr val="002060"/>
                </a:solidFill>
                <a:latin typeface="Calibri"/>
                <a:ea typeface="Calibri"/>
                <a:cs typeface="Calibri"/>
                <a:sym typeface="Calibri"/>
              </a:rPr>
              <a:t>, la </a:t>
            </a:r>
            <a:r>
              <a:rPr lang="en-US" sz="2000" b="0" i="0" u="none" strike="noStrike" cap="none" dirty="0" err="1">
                <a:solidFill>
                  <a:srgbClr val="002060"/>
                </a:solidFill>
                <a:latin typeface="Calibri"/>
                <a:ea typeface="Calibri"/>
                <a:cs typeface="Calibri"/>
                <a:sym typeface="Calibri"/>
              </a:rPr>
              <a:t>independencia</a:t>
            </a:r>
            <a:r>
              <a:rPr lang="en-US" sz="2000" b="0" i="0" u="none" strike="noStrike" cap="none" dirty="0">
                <a:solidFill>
                  <a:srgbClr val="002060"/>
                </a:solidFill>
                <a:latin typeface="Calibri"/>
                <a:ea typeface="Calibri"/>
                <a:cs typeface="Calibri"/>
                <a:sym typeface="Calibri"/>
              </a:rPr>
              <a:t> de las personas </a:t>
            </a:r>
            <a:r>
              <a:rPr lang="en-US" sz="2000" b="0" i="0" u="none" strike="noStrike" cap="none" dirty="0" err="1">
                <a:solidFill>
                  <a:srgbClr val="002060"/>
                </a:solidFill>
                <a:latin typeface="Calibri"/>
                <a:ea typeface="Calibri"/>
                <a:cs typeface="Calibri"/>
                <a:sym typeface="Calibri"/>
              </a:rPr>
              <a:t>mayores</a:t>
            </a:r>
            <a:r>
              <a:rPr lang="en-US" sz="2000" b="0" i="0" u="none" strike="noStrike" cap="none" dirty="0">
                <a:solidFill>
                  <a:srgbClr val="002060"/>
                </a:solidFill>
                <a:latin typeface="Calibri"/>
                <a:ea typeface="Calibri"/>
                <a:cs typeface="Calibri"/>
                <a:sym typeface="Calibri"/>
              </a:rPr>
              <a:t>. </a:t>
            </a:r>
            <a:r>
              <a:rPr lang="en-US" sz="2000" b="0" i="0" u="none" strike="noStrike" cap="none" dirty="0" err="1">
                <a:solidFill>
                  <a:srgbClr val="002060"/>
                </a:solidFill>
                <a:latin typeface="Calibri"/>
                <a:ea typeface="Calibri"/>
                <a:cs typeface="Calibri"/>
                <a:sym typeface="Calibri"/>
              </a:rPr>
              <a:t>Esto</a:t>
            </a:r>
            <a:r>
              <a:rPr lang="en-US" sz="2000" b="0" i="0" u="none" strike="noStrike" cap="none" dirty="0">
                <a:solidFill>
                  <a:srgbClr val="002060"/>
                </a:solidFill>
                <a:latin typeface="Calibri"/>
                <a:ea typeface="Calibri"/>
                <a:cs typeface="Calibri"/>
                <a:sym typeface="Calibri"/>
              </a:rPr>
              <a:t> </a:t>
            </a:r>
            <a:r>
              <a:rPr lang="en-US" sz="2000" b="0" i="0" u="none" strike="noStrike" cap="none" dirty="0" err="1">
                <a:solidFill>
                  <a:srgbClr val="002060"/>
                </a:solidFill>
                <a:latin typeface="Calibri"/>
                <a:ea typeface="Calibri"/>
                <a:cs typeface="Calibri"/>
                <a:sym typeface="Calibri"/>
              </a:rPr>
              <a:t>incluye</a:t>
            </a:r>
            <a:r>
              <a:rPr lang="en-US" sz="2000" b="0" i="0" u="none" strike="noStrike" cap="none" dirty="0">
                <a:solidFill>
                  <a:srgbClr val="002060"/>
                </a:solidFill>
                <a:latin typeface="Calibri"/>
                <a:ea typeface="Calibri"/>
                <a:cs typeface="Calibri"/>
                <a:sym typeface="Calibri"/>
              </a:rPr>
              <a:t> </a:t>
            </a:r>
            <a:r>
              <a:rPr lang="en-US" sz="2000" b="0" i="0" u="none" strike="noStrike" cap="none" dirty="0" err="1">
                <a:solidFill>
                  <a:srgbClr val="002060"/>
                </a:solidFill>
                <a:latin typeface="Calibri"/>
                <a:ea typeface="Calibri"/>
                <a:cs typeface="Calibri"/>
                <a:sym typeface="Calibri"/>
              </a:rPr>
              <a:t>dejarles</a:t>
            </a:r>
            <a:r>
              <a:rPr lang="en-US" sz="2000" b="0" i="0" u="none" strike="noStrike" cap="none" dirty="0">
                <a:solidFill>
                  <a:srgbClr val="002060"/>
                </a:solidFill>
                <a:latin typeface="Calibri"/>
                <a:ea typeface="Calibri"/>
                <a:cs typeface="Calibri"/>
                <a:sym typeface="Calibri"/>
              </a:rPr>
              <a:t> </a:t>
            </a:r>
            <a:r>
              <a:rPr lang="en-US" sz="2000" b="0" i="0" u="none" strike="noStrike" cap="none" dirty="0" err="1">
                <a:solidFill>
                  <a:srgbClr val="002060"/>
                </a:solidFill>
                <a:latin typeface="Calibri"/>
                <a:ea typeface="Calibri"/>
                <a:cs typeface="Calibri"/>
                <a:sym typeface="Calibri"/>
              </a:rPr>
              <a:t>manejar</a:t>
            </a:r>
            <a:r>
              <a:rPr lang="en-US" sz="2000" b="0" i="0" u="none" strike="noStrike" cap="none" dirty="0">
                <a:solidFill>
                  <a:srgbClr val="002060"/>
                </a:solidFill>
                <a:latin typeface="Calibri"/>
                <a:ea typeface="Calibri"/>
                <a:cs typeface="Calibri"/>
                <a:sym typeface="Calibri"/>
              </a:rPr>
              <a:t> </a:t>
            </a:r>
            <a:r>
              <a:rPr lang="en-US" sz="2000" b="0" i="0" u="none" strike="noStrike" cap="none" dirty="0" err="1">
                <a:solidFill>
                  <a:srgbClr val="002060"/>
                </a:solidFill>
                <a:latin typeface="Calibri"/>
                <a:ea typeface="Calibri"/>
                <a:cs typeface="Calibri"/>
                <a:sym typeface="Calibri"/>
              </a:rPr>
              <a:t>el</a:t>
            </a:r>
            <a:r>
              <a:rPr lang="en-US" sz="2000" b="0" i="0" u="none" strike="noStrike" cap="none" dirty="0">
                <a:solidFill>
                  <a:srgbClr val="002060"/>
                </a:solidFill>
                <a:latin typeface="Calibri"/>
                <a:ea typeface="Calibri"/>
                <a:cs typeface="Calibri"/>
                <a:sym typeface="Calibri"/>
              </a:rPr>
              <a:t> </a:t>
            </a:r>
            <a:r>
              <a:rPr lang="en-US" sz="2000" b="0" i="0" u="none" strike="noStrike" cap="none" dirty="0" err="1">
                <a:solidFill>
                  <a:srgbClr val="002060"/>
                </a:solidFill>
                <a:latin typeface="Calibri"/>
                <a:ea typeface="Calibri"/>
                <a:cs typeface="Calibri"/>
                <a:sym typeface="Calibri"/>
              </a:rPr>
              <a:t>mando</a:t>
            </a:r>
            <a:r>
              <a:rPr lang="en-US" sz="2000" b="0" i="0" u="none" strike="noStrike" cap="none" dirty="0">
                <a:solidFill>
                  <a:srgbClr val="002060"/>
                </a:solidFill>
                <a:latin typeface="Calibri"/>
                <a:ea typeface="Calibri"/>
                <a:cs typeface="Calibri"/>
                <a:sym typeface="Calibri"/>
              </a:rPr>
              <a:t> a </a:t>
            </a:r>
            <a:r>
              <a:rPr lang="en-US" sz="2000" b="0" i="0" u="none" strike="noStrike" cap="none" dirty="0" err="1">
                <a:solidFill>
                  <a:srgbClr val="002060"/>
                </a:solidFill>
                <a:latin typeface="Calibri"/>
                <a:ea typeface="Calibri"/>
                <a:cs typeface="Calibri"/>
                <a:sym typeface="Calibri"/>
              </a:rPr>
              <a:t>distancia</a:t>
            </a:r>
            <a:r>
              <a:rPr lang="en-US" sz="2000" b="0" i="0" u="none" strike="noStrike" cap="none" dirty="0">
                <a:solidFill>
                  <a:srgbClr val="002060"/>
                </a:solidFill>
                <a:latin typeface="Calibri"/>
                <a:ea typeface="Calibri"/>
                <a:cs typeface="Calibri"/>
                <a:sym typeface="Calibri"/>
              </a:rPr>
              <a:t> o </a:t>
            </a:r>
            <a:r>
              <a:rPr lang="en-US" sz="2000" b="0" i="0" u="none" strike="noStrike" cap="none" dirty="0" err="1">
                <a:solidFill>
                  <a:srgbClr val="002060"/>
                </a:solidFill>
                <a:latin typeface="Calibri"/>
                <a:ea typeface="Calibri"/>
                <a:cs typeface="Calibri"/>
                <a:sym typeface="Calibri"/>
              </a:rPr>
              <a:t>los</a:t>
            </a:r>
            <a:r>
              <a:rPr lang="en-US" sz="2000" b="0" i="0" u="none" strike="noStrike" cap="none" dirty="0">
                <a:solidFill>
                  <a:srgbClr val="002060"/>
                </a:solidFill>
                <a:latin typeface="Calibri"/>
                <a:ea typeface="Calibri"/>
                <a:cs typeface="Calibri"/>
                <a:sym typeface="Calibri"/>
              </a:rPr>
              <a:t> </a:t>
            </a:r>
            <a:r>
              <a:rPr lang="en-US" sz="2000" b="0" i="0" u="none" strike="noStrike" cap="none" dirty="0" err="1">
                <a:solidFill>
                  <a:srgbClr val="002060"/>
                </a:solidFill>
                <a:latin typeface="Calibri"/>
                <a:ea typeface="Calibri"/>
                <a:cs typeface="Calibri"/>
                <a:sym typeface="Calibri"/>
              </a:rPr>
              <a:t>dispositivos</a:t>
            </a:r>
            <a:r>
              <a:rPr lang="en-US" sz="2000" b="0" i="0" u="none" strike="noStrike" cap="none" dirty="0">
                <a:solidFill>
                  <a:srgbClr val="002060"/>
                </a:solidFill>
                <a:latin typeface="Calibri"/>
                <a:ea typeface="Calibri"/>
                <a:cs typeface="Calibri"/>
                <a:sym typeface="Calibri"/>
              </a:rPr>
              <a:t> </a:t>
            </a:r>
            <a:r>
              <a:rPr lang="en-US" sz="2000" b="0" i="0" u="none" strike="noStrike" cap="none" dirty="0" err="1">
                <a:solidFill>
                  <a:srgbClr val="002060"/>
                </a:solidFill>
                <a:latin typeface="Calibri"/>
                <a:ea typeface="Calibri"/>
                <a:cs typeface="Calibri"/>
                <a:sym typeface="Calibri"/>
              </a:rPr>
              <a:t>tecnológicos</a:t>
            </a:r>
            <a:r>
              <a:rPr lang="en-US" sz="2000" b="0" i="0" u="none" strike="noStrike" cap="none" dirty="0">
                <a:solidFill>
                  <a:srgbClr val="002060"/>
                </a:solidFill>
                <a:latin typeface="Calibri"/>
                <a:ea typeface="Calibri"/>
                <a:cs typeface="Calibri"/>
                <a:sym typeface="Calibri"/>
              </a:rPr>
              <a:t>. </a:t>
            </a:r>
            <a:r>
              <a:rPr lang="en-US" sz="2000" b="0" i="0" u="none" strike="noStrike" cap="none" dirty="0" err="1">
                <a:solidFill>
                  <a:srgbClr val="002060"/>
                </a:solidFill>
                <a:latin typeface="Calibri"/>
                <a:ea typeface="Calibri"/>
                <a:cs typeface="Calibri"/>
                <a:sym typeface="Calibri"/>
              </a:rPr>
              <a:t>Así</a:t>
            </a:r>
            <a:r>
              <a:rPr lang="en-US" sz="2000" b="0" i="0" u="none" strike="noStrike" cap="none" dirty="0">
                <a:solidFill>
                  <a:srgbClr val="002060"/>
                </a:solidFill>
                <a:latin typeface="Calibri"/>
                <a:ea typeface="Calibri"/>
                <a:cs typeface="Calibri"/>
                <a:sym typeface="Calibri"/>
              </a:rPr>
              <a:t> les das mayor control y </a:t>
            </a:r>
            <a:r>
              <a:rPr lang="en-US" sz="2000" b="0" i="0" u="none" strike="noStrike" cap="none" dirty="0" err="1">
                <a:solidFill>
                  <a:srgbClr val="002060"/>
                </a:solidFill>
                <a:latin typeface="Calibri"/>
                <a:ea typeface="Calibri"/>
                <a:cs typeface="Calibri"/>
                <a:sym typeface="Calibri"/>
              </a:rPr>
              <a:t>desempeñas</a:t>
            </a:r>
            <a:r>
              <a:rPr lang="en-US" sz="2000" b="0" i="0" u="none" strike="noStrike" cap="none" dirty="0">
                <a:solidFill>
                  <a:srgbClr val="002060"/>
                </a:solidFill>
                <a:latin typeface="Calibri"/>
                <a:ea typeface="Calibri"/>
                <a:cs typeface="Calibri"/>
                <a:sym typeface="Calibri"/>
              </a:rPr>
              <a:t> </a:t>
            </a:r>
            <a:r>
              <a:rPr lang="en-US" sz="2000" b="0" i="0" u="none" strike="noStrike" cap="none" dirty="0" err="1">
                <a:solidFill>
                  <a:srgbClr val="002060"/>
                </a:solidFill>
                <a:latin typeface="Calibri"/>
                <a:ea typeface="Calibri"/>
                <a:cs typeface="Calibri"/>
                <a:sym typeface="Calibri"/>
              </a:rPr>
              <a:t>una</a:t>
            </a:r>
            <a:r>
              <a:rPr lang="en-US" sz="2000" b="0" i="0" u="none" strike="noStrike" cap="none" dirty="0">
                <a:solidFill>
                  <a:srgbClr val="002060"/>
                </a:solidFill>
                <a:latin typeface="Calibri"/>
                <a:ea typeface="Calibri"/>
                <a:cs typeface="Calibri"/>
                <a:sym typeface="Calibri"/>
              </a:rPr>
              <a:t> </a:t>
            </a:r>
            <a:r>
              <a:rPr lang="en-US" sz="2000" b="0" i="0" u="none" strike="noStrike" cap="none" dirty="0" err="1">
                <a:solidFill>
                  <a:srgbClr val="002060"/>
                </a:solidFill>
                <a:latin typeface="Calibri"/>
                <a:ea typeface="Calibri"/>
                <a:cs typeface="Calibri"/>
                <a:sym typeface="Calibri"/>
              </a:rPr>
              <a:t>función</a:t>
            </a:r>
            <a:r>
              <a:rPr lang="en-US" sz="2000" b="0" i="0" u="none" strike="noStrike" cap="none" dirty="0">
                <a:solidFill>
                  <a:srgbClr val="002060"/>
                </a:solidFill>
                <a:latin typeface="Calibri"/>
                <a:ea typeface="Calibri"/>
                <a:cs typeface="Calibri"/>
                <a:sym typeface="Calibri"/>
              </a:rPr>
              <a:t> de </a:t>
            </a:r>
            <a:r>
              <a:rPr lang="en-US" sz="2000" b="0" i="0" u="none" strike="noStrike" cap="none" dirty="0" err="1">
                <a:solidFill>
                  <a:srgbClr val="002060"/>
                </a:solidFill>
                <a:latin typeface="Calibri"/>
                <a:ea typeface="Calibri"/>
                <a:cs typeface="Calibri"/>
                <a:sym typeface="Calibri"/>
              </a:rPr>
              <a:t>apoyo</a:t>
            </a:r>
            <a:r>
              <a:rPr lang="en-US" sz="2000" b="0" i="0" u="none" strike="noStrike" cap="none" dirty="0">
                <a:solidFill>
                  <a:srgbClr val="002060"/>
                </a:solidFill>
                <a:latin typeface="Calibri"/>
                <a:ea typeface="Calibri"/>
                <a:cs typeface="Calibri"/>
                <a:sym typeface="Calibri"/>
              </a:rPr>
              <a:t>, </a:t>
            </a:r>
            <a:r>
              <a:rPr lang="en-US" sz="2000" b="0" i="0" u="none" strike="noStrike" cap="none" dirty="0" err="1">
                <a:solidFill>
                  <a:srgbClr val="002060"/>
                </a:solidFill>
                <a:latin typeface="Calibri"/>
                <a:ea typeface="Calibri"/>
                <a:cs typeface="Calibri"/>
                <a:sym typeface="Calibri"/>
              </a:rPr>
              <a:t>más</a:t>
            </a:r>
            <a:r>
              <a:rPr lang="en-US" sz="2000" b="0" i="0" u="none" strike="noStrike" cap="none" dirty="0">
                <a:solidFill>
                  <a:srgbClr val="002060"/>
                </a:solidFill>
                <a:latin typeface="Calibri"/>
                <a:ea typeface="Calibri"/>
                <a:cs typeface="Calibri"/>
                <a:sym typeface="Calibri"/>
              </a:rPr>
              <a:t> que </a:t>
            </a:r>
            <a:r>
              <a:rPr lang="en-US" sz="2000" b="0" i="0" u="none" strike="noStrike" cap="none" dirty="0" err="1">
                <a:solidFill>
                  <a:srgbClr val="002060"/>
                </a:solidFill>
                <a:latin typeface="Calibri"/>
                <a:ea typeface="Calibri"/>
                <a:cs typeface="Calibri"/>
                <a:sym typeface="Calibri"/>
              </a:rPr>
              <a:t>hacer</a:t>
            </a:r>
            <a:r>
              <a:rPr lang="en-US" sz="2000" b="0" i="0" u="none" strike="noStrike" cap="none" dirty="0">
                <a:solidFill>
                  <a:srgbClr val="002060"/>
                </a:solidFill>
                <a:latin typeface="Calibri"/>
                <a:ea typeface="Calibri"/>
                <a:cs typeface="Calibri"/>
                <a:sym typeface="Calibri"/>
              </a:rPr>
              <a:t> las </a:t>
            </a:r>
            <a:r>
              <a:rPr lang="en-US" sz="2000" b="0" i="0" u="none" strike="noStrike" cap="none" dirty="0" err="1">
                <a:solidFill>
                  <a:srgbClr val="002060"/>
                </a:solidFill>
                <a:latin typeface="Calibri"/>
                <a:ea typeface="Calibri"/>
                <a:cs typeface="Calibri"/>
                <a:sym typeface="Calibri"/>
              </a:rPr>
              <a:t>tareas</a:t>
            </a:r>
            <a:r>
              <a:rPr lang="en-US" sz="2000" b="0" i="0" u="none" strike="noStrike" cap="none" dirty="0">
                <a:solidFill>
                  <a:srgbClr val="002060"/>
                </a:solidFill>
                <a:latin typeface="Calibri"/>
                <a:ea typeface="Calibri"/>
                <a:cs typeface="Calibri"/>
                <a:sym typeface="Calibri"/>
              </a:rPr>
              <a:t> que </a:t>
            </a:r>
            <a:r>
              <a:rPr lang="en-US" sz="2000" b="0" i="0" u="none" strike="noStrike" cap="none" dirty="0" err="1">
                <a:solidFill>
                  <a:srgbClr val="002060"/>
                </a:solidFill>
                <a:latin typeface="Calibri"/>
                <a:ea typeface="Calibri"/>
                <a:cs typeface="Calibri"/>
                <a:sym typeface="Calibri"/>
              </a:rPr>
              <a:t>ellos</a:t>
            </a:r>
            <a:r>
              <a:rPr lang="en-US" sz="2000" b="0" i="0" u="none" strike="noStrike" cap="none" dirty="0">
                <a:solidFill>
                  <a:srgbClr val="002060"/>
                </a:solidFill>
                <a:latin typeface="Calibri"/>
                <a:ea typeface="Calibri"/>
                <a:cs typeface="Calibri"/>
                <a:sym typeface="Calibri"/>
              </a:rPr>
              <a:t> </a:t>
            </a:r>
            <a:r>
              <a:rPr lang="en-US" sz="2000" b="0" i="0" u="none" strike="noStrike" cap="none" dirty="0" err="1">
                <a:solidFill>
                  <a:srgbClr val="002060"/>
                </a:solidFill>
                <a:latin typeface="Calibri"/>
                <a:ea typeface="Calibri"/>
                <a:cs typeface="Calibri"/>
                <a:sym typeface="Calibri"/>
              </a:rPr>
              <a:t>pueden</a:t>
            </a:r>
            <a:r>
              <a:rPr lang="en-US" sz="2000" b="0" i="0" u="none" strike="noStrike" cap="none" dirty="0">
                <a:solidFill>
                  <a:srgbClr val="002060"/>
                </a:solidFill>
                <a:latin typeface="Calibri"/>
                <a:ea typeface="Calibri"/>
                <a:cs typeface="Calibri"/>
                <a:sym typeface="Calibri"/>
              </a:rPr>
              <a:t> </a:t>
            </a:r>
            <a:r>
              <a:rPr lang="en-US" sz="2000" b="0" i="0" u="none" strike="noStrike" cap="none" dirty="0" err="1">
                <a:solidFill>
                  <a:srgbClr val="002060"/>
                </a:solidFill>
                <a:latin typeface="Calibri"/>
                <a:ea typeface="Calibri"/>
                <a:cs typeface="Calibri"/>
                <a:sym typeface="Calibri"/>
              </a:rPr>
              <a:t>aprender</a:t>
            </a:r>
            <a:r>
              <a:rPr lang="en-US" sz="2000" b="0" i="0" u="none" strike="noStrike" cap="none" dirty="0">
                <a:solidFill>
                  <a:srgbClr val="002060"/>
                </a:solidFill>
                <a:latin typeface="Calibri"/>
                <a:ea typeface="Calibri"/>
                <a:cs typeface="Calibri"/>
                <a:sym typeface="Calibri"/>
              </a:rPr>
              <a:t> a </a:t>
            </a:r>
            <a:r>
              <a:rPr lang="en-US" sz="2000" b="0" i="0" u="none" strike="noStrike" cap="none" dirty="0" err="1">
                <a:solidFill>
                  <a:srgbClr val="002060"/>
                </a:solidFill>
                <a:latin typeface="Calibri"/>
                <a:ea typeface="Calibri"/>
                <a:cs typeface="Calibri"/>
                <a:sym typeface="Calibri"/>
              </a:rPr>
              <a:t>realizar</a:t>
            </a:r>
            <a:r>
              <a:rPr lang="en-US" sz="2000" b="0" i="0" u="none" strike="noStrike" cap="none" dirty="0">
                <a:solidFill>
                  <a:srgbClr val="002060"/>
                </a:solidFill>
                <a:latin typeface="Calibri"/>
                <a:ea typeface="Calibri"/>
                <a:cs typeface="Calibri"/>
                <a:sym typeface="Calibri"/>
              </a:rPr>
              <a:t>. </a:t>
            </a:r>
            <a:endParaRPr sz="2000" b="0" i="0" u="none" strike="noStrike" cap="none" dirty="0">
              <a:solidFill>
                <a:srgbClr val="002060"/>
              </a:solidFill>
              <a:latin typeface="Calibri"/>
              <a:ea typeface="Calibri"/>
              <a:cs typeface="Calibri"/>
              <a:sym typeface="Calibri"/>
            </a:endParaRPr>
          </a:p>
        </p:txBody>
      </p:sp>
      <p:pic>
        <p:nvPicPr>
          <p:cNvPr id="293" name="Google Shape;293;p65"/>
          <p:cNvPicPr preferRelativeResize="0"/>
          <p:nvPr/>
        </p:nvPicPr>
        <p:blipFill rotWithShape="1">
          <a:blip r:embed="rId5">
            <a:alphaModFix/>
          </a:blip>
          <a:srcRect/>
          <a:stretch/>
        </p:blipFill>
        <p:spPr>
          <a:xfrm>
            <a:off x="2541069" y="1831544"/>
            <a:ext cx="5748480" cy="36864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3"/>
                                        </p:tgtEl>
                                        <p:attrNameLst>
                                          <p:attrName>style.visibility</p:attrName>
                                        </p:attrNameLst>
                                      </p:cBhvr>
                                      <p:to>
                                        <p:strVal val="visible"/>
                                      </p:to>
                                    </p:set>
                                    <p:animEffect transition="in" filter="fade">
                                      <p:cBhvr>
                                        <p:cTn id="7" dur="1"/>
                                        <p:tgtEl>
                                          <p:spTgt spid="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271"/>
        <p:cNvGrpSpPr/>
        <p:nvPr/>
      </p:nvGrpSpPr>
      <p:grpSpPr>
        <a:xfrm>
          <a:off x="0" y="0"/>
          <a:ext cx="0" cy="0"/>
          <a:chOff x="0" y="0"/>
          <a:chExt cx="0" cy="0"/>
        </a:xfrm>
      </p:grpSpPr>
      <p:sp>
        <p:nvSpPr>
          <p:cNvPr id="1272" name="Google Shape;1272;p129"/>
          <p:cNvSpPr txBox="1">
            <a:spLocks noGrp="1"/>
          </p:cNvSpPr>
          <p:nvPr>
            <p:ph type="body" idx="1"/>
          </p:nvPr>
        </p:nvSpPr>
        <p:spPr>
          <a:xfrm>
            <a:off x="391886" y="1185597"/>
            <a:ext cx="11163844" cy="1293229"/>
          </a:xfrm>
          <a:prstGeom prst="rect">
            <a:avLst/>
          </a:prstGeom>
          <a:noFill/>
          <a:ln>
            <a:noFill/>
          </a:ln>
        </p:spPr>
        <p:txBody>
          <a:bodyPr spcFirstLastPara="1" wrap="square" lIns="91425" tIns="45700" rIns="91425" bIns="45700" anchor="t" anchorCtr="0">
            <a:noAutofit/>
          </a:bodyPr>
          <a:lstStyle/>
          <a:p>
            <a:pPr marL="457200" lvl="0" indent="-228600" algn="just" rtl="0">
              <a:lnSpc>
                <a:spcPct val="90000"/>
              </a:lnSpc>
              <a:spcBef>
                <a:spcPts val="1000"/>
              </a:spcBef>
              <a:spcAft>
                <a:spcPts val="0"/>
              </a:spcAft>
              <a:buSzPts val="2400"/>
              <a:buNone/>
            </a:pPr>
            <a:r>
              <a:rPr lang="en-US"/>
              <a:t>Los contenidos son gratuitos y se puede acceder a ellos a través de un navegador o de</a:t>
            </a:r>
            <a:endParaRPr/>
          </a:p>
          <a:p>
            <a:pPr marL="457200" lvl="0" indent="-228600" algn="just" rtl="0">
              <a:lnSpc>
                <a:spcPct val="90000"/>
              </a:lnSpc>
              <a:spcBef>
                <a:spcPts val="1000"/>
              </a:spcBef>
              <a:spcAft>
                <a:spcPts val="0"/>
              </a:spcAft>
              <a:buSzPts val="2400"/>
              <a:buNone/>
            </a:pPr>
            <a:r>
              <a:rPr lang="en-US"/>
              <a:t>la aplicación disponible en Google Play y Apple Store. Pluto ofrece una sección de</a:t>
            </a:r>
            <a:endParaRPr/>
          </a:p>
          <a:p>
            <a:pPr marL="457200" lvl="0" indent="-228600" algn="just" rtl="0">
              <a:lnSpc>
                <a:spcPct val="90000"/>
              </a:lnSpc>
              <a:spcBef>
                <a:spcPts val="1000"/>
              </a:spcBef>
              <a:spcAft>
                <a:spcPts val="0"/>
              </a:spcAft>
              <a:buSzPts val="2400"/>
              <a:buNone/>
            </a:pPr>
            <a:r>
              <a:rPr lang="en-US"/>
              <a:t>televisión en directo y otra a la carta. En la sección a la carta el usuario puede elegir</a:t>
            </a:r>
            <a:endParaRPr/>
          </a:p>
          <a:p>
            <a:pPr marL="457200" lvl="0" indent="-228600" algn="just" rtl="0">
              <a:lnSpc>
                <a:spcPct val="90000"/>
              </a:lnSpc>
              <a:spcBef>
                <a:spcPts val="1000"/>
              </a:spcBef>
              <a:spcAft>
                <a:spcPts val="0"/>
              </a:spcAft>
              <a:buSzPts val="2400"/>
              <a:buNone/>
            </a:pPr>
            <a:r>
              <a:rPr lang="en-US"/>
              <a:t>el programa que quiere ver simplemente escribiendo el título del mismo y dejando</a:t>
            </a:r>
            <a:endParaRPr/>
          </a:p>
          <a:p>
            <a:pPr marL="457200" lvl="0" indent="-228600" algn="just" rtl="0">
              <a:lnSpc>
                <a:spcPct val="90000"/>
              </a:lnSpc>
              <a:spcBef>
                <a:spcPts val="1000"/>
              </a:spcBef>
              <a:spcAft>
                <a:spcPts val="0"/>
              </a:spcAft>
              <a:buSzPts val="2400"/>
              <a:buNone/>
            </a:pPr>
            <a:r>
              <a:rPr lang="en-US"/>
              <a:t>que se reproduzca.</a:t>
            </a:r>
            <a:endParaRPr/>
          </a:p>
        </p:txBody>
      </p:sp>
      <p:sp>
        <p:nvSpPr>
          <p:cNvPr id="1273" name="Google Shape;1273;p129"/>
          <p:cNvSpPr txBox="1">
            <a:spLocks noGrp="1"/>
          </p:cNvSpPr>
          <p:nvPr>
            <p:ph type="body" idx="2"/>
          </p:nvPr>
        </p:nvSpPr>
        <p:spPr>
          <a:xfrm>
            <a:off x="557219" y="551146"/>
            <a:ext cx="10595237"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u="sng">
                <a:solidFill>
                  <a:srgbClr val="24BAA2"/>
                </a:solidFill>
                <a:hlinkClick r:id="rId3">
                  <a:extLst>
                    <a:ext uri="{A12FA001-AC4F-418D-AE19-62706E023703}">
                      <ahyp:hlinkClr xmlns:ahyp="http://schemas.microsoft.com/office/drawing/2018/hyperlinkcolor" val="tx"/>
                    </a:ext>
                  </a:extLst>
                </a:hlinkClick>
              </a:rPr>
              <a:t>Pluto TV</a:t>
            </a:r>
            <a:endParaRPr>
              <a:solidFill>
                <a:srgbClr val="24BAA2"/>
              </a:solidFill>
            </a:endParaRPr>
          </a:p>
        </p:txBody>
      </p:sp>
      <p:sp>
        <p:nvSpPr>
          <p:cNvPr id="1274" name="Google Shape;1274;p129"/>
          <p:cNvSpPr txBox="1"/>
          <p:nvPr/>
        </p:nvSpPr>
        <p:spPr>
          <a:xfrm>
            <a:off x="798381" y="5988818"/>
            <a:ext cx="10595237" cy="514852"/>
          </a:xfrm>
          <a:prstGeom prst="rect">
            <a:avLst/>
          </a:prstGeom>
          <a:noFill/>
          <a:ln>
            <a:noFill/>
          </a:ln>
        </p:spPr>
        <p:txBody>
          <a:bodyPr spcFirstLastPara="1" wrap="square" lIns="91425" tIns="45700" rIns="91425" bIns="45700" anchor="t" anchorCtr="0">
            <a:noAutofit/>
          </a:bodyPr>
          <a:lstStyle/>
          <a:p>
            <a:pPr marL="457200" marR="0" lvl="0" indent="-228600" algn="ctr" rtl="0">
              <a:lnSpc>
                <a:spcPct val="90000"/>
              </a:lnSpc>
              <a:spcBef>
                <a:spcPts val="1000"/>
              </a:spcBef>
              <a:spcAft>
                <a:spcPts val="0"/>
              </a:spcAft>
              <a:buClr>
                <a:srgbClr val="092E4B"/>
              </a:buClr>
              <a:buSzPts val="2400"/>
              <a:buFont typeface="Arial"/>
              <a:buNone/>
            </a:pPr>
            <a:r>
              <a:rPr lang="en-US" sz="1600" b="0" i="0" u="none" strike="noStrike" cap="none" dirty="0">
                <a:solidFill>
                  <a:srgbClr val="092E4B"/>
                </a:solidFill>
                <a:latin typeface="Calibri"/>
                <a:ea typeface="Calibri"/>
                <a:cs typeface="Calibri"/>
                <a:sym typeface="Calibri"/>
              </a:rPr>
              <a:t>Si no </a:t>
            </a:r>
            <a:r>
              <a:rPr lang="en-US" sz="1600" b="0" i="0" u="none" strike="noStrike" cap="none" dirty="0" err="1">
                <a:solidFill>
                  <a:srgbClr val="092E4B"/>
                </a:solidFill>
                <a:latin typeface="Calibri"/>
                <a:ea typeface="Calibri"/>
                <a:cs typeface="Calibri"/>
                <a:sym typeface="Calibri"/>
              </a:rPr>
              <a:t>puedes</a:t>
            </a:r>
            <a:r>
              <a:rPr lang="en-US" sz="1600" b="0" i="0" u="none" strike="noStrike" cap="none" dirty="0">
                <a:solidFill>
                  <a:srgbClr val="092E4B"/>
                </a:solidFill>
                <a:latin typeface="Calibri"/>
                <a:ea typeface="Calibri"/>
                <a:cs typeface="Calibri"/>
                <a:sym typeface="Calibri"/>
              </a:rPr>
              <a:t> </a:t>
            </a:r>
            <a:r>
              <a:rPr lang="en-US" sz="1600" b="0" i="0" u="none" strike="noStrike" cap="none" dirty="0" err="1">
                <a:solidFill>
                  <a:srgbClr val="092E4B"/>
                </a:solidFill>
                <a:latin typeface="Calibri"/>
                <a:ea typeface="Calibri"/>
                <a:cs typeface="Calibri"/>
                <a:sym typeface="Calibri"/>
              </a:rPr>
              <a:t>ver</a:t>
            </a:r>
            <a:r>
              <a:rPr lang="en-US" sz="1600" b="0" i="0" u="none" strike="noStrike" cap="none" dirty="0">
                <a:solidFill>
                  <a:srgbClr val="092E4B"/>
                </a:solidFill>
                <a:latin typeface="Calibri"/>
                <a:ea typeface="Calibri"/>
                <a:cs typeface="Calibri"/>
                <a:sym typeface="Calibri"/>
              </a:rPr>
              <a:t> </a:t>
            </a:r>
            <a:r>
              <a:rPr lang="en-US" sz="1600" b="0" i="0" u="none" strike="noStrike" cap="none" dirty="0" err="1">
                <a:solidFill>
                  <a:srgbClr val="092E4B"/>
                </a:solidFill>
                <a:latin typeface="Calibri"/>
                <a:ea typeface="Calibri"/>
                <a:cs typeface="Calibri"/>
                <a:sym typeface="Calibri"/>
              </a:rPr>
              <a:t>el</a:t>
            </a:r>
            <a:r>
              <a:rPr lang="en-US" sz="1600" b="0" i="0" u="none" strike="noStrike" cap="none" dirty="0">
                <a:solidFill>
                  <a:srgbClr val="092E4B"/>
                </a:solidFill>
                <a:latin typeface="Calibri"/>
                <a:ea typeface="Calibri"/>
                <a:cs typeface="Calibri"/>
                <a:sym typeface="Calibri"/>
              </a:rPr>
              <a:t> </a:t>
            </a:r>
            <a:r>
              <a:rPr lang="en-US" sz="1600" b="0" i="0" u="none" strike="noStrike" cap="none" dirty="0" err="1">
                <a:solidFill>
                  <a:srgbClr val="092E4B"/>
                </a:solidFill>
                <a:latin typeface="Calibri"/>
                <a:ea typeface="Calibri"/>
                <a:cs typeface="Calibri"/>
                <a:sym typeface="Calibri"/>
              </a:rPr>
              <a:t>vídeo</a:t>
            </a:r>
            <a:r>
              <a:rPr lang="en-US" sz="1600" b="0" i="0" u="none" strike="noStrike" cap="none" dirty="0">
                <a:solidFill>
                  <a:srgbClr val="092E4B"/>
                </a:solidFill>
                <a:latin typeface="Calibri"/>
                <a:ea typeface="Calibri"/>
                <a:cs typeface="Calibri"/>
                <a:sym typeface="Calibri"/>
              </a:rPr>
              <a:t> </a:t>
            </a:r>
            <a:r>
              <a:rPr lang="en-US" sz="1600" b="0" i="0" u="none" strike="noStrike" cap="none" dirty="0" err="1">
                <a:solidFill>
                  <a:srgbClr val="092E4B"/>
                </a:solidFill>
                <a:latin typeface="Calibri"/>
                <a:ea typeface="Calibri"/>
                <a:cs typeface="Calibri"/>
                <a:sym typeface="Calibri"/>
              </a:rPr>
              <a:t>aquí</a:t>
            </a:r>
            <a:r>
              <a:rPr lang="en-US" sz="1600" b="0" i="0" u="none" strike="noStrike" cap="none" dirty="0">
                <a:solidFill>
                  <a:srgbClr val="092E4B"/>
                </a:solidFill>
                <a:latin typeface="Calibri"/>
                <a:ea typeface="Calibri"/>
                <a:cs typeface="Calibri"/>
                <a:sym typeface="Calibri"/>
              </a:rPr>
              <a:t>, </a:t>
            </a:r>
            <a:r>
              <a:rPr lang="en-US" sz="1600" b="0" i="0" u="none" strike="noStrike" cap="none" dirty="0" err="1">
                <a:solidFill>
                  <a:srgbClr val="092E4B"/>
                </a:solidFill>
                <a:latin typeface="Calibri"/>
                <a:ea typeface="Calibri"/>
                <a:cs typeface="Calibri"/>
                <a:sym typeface="Calibri"/>
              </a:rPr>
              <a:t>clica</a:t>
            </a:r>
            <a:r>
              <a:rPr lang="en-US" sz="1600" b="0" i="0" u="none" strike="noStrike" cap="none" dirty="0">
                <a:solidFill>
                  <a:srgbClr val="092E4B"/>
                </a:solidFill>
                <a:latin typeface="Calibri"/>
                <a:ea typeface="Calibri"/>
                <a:cs typeface="Calibri"/>
                <a:sym typeface="Calibri"/>
              </a:rPr>
              <a:t> </a:t>
            </a:r>
            <a:r>
              <a:rPr lang="en-US" sz="1600" b="0" i="0" u="none" strike="noStrike" cap="none" dirty="0" err="1">
                <a:solidFill>
                  <a:srgbClr val="092E4B"/>
                </a:solidFill>
                <a:latin typeface="Calibri"/>
                <a:ea typeface="Calibri"/>
                <a:cs typeface="Calibri"/>
                <a:sym typeface="Calibri"/>
              </a:rPr>
              <a:t>en</a:t>
            </a:r>
            <a:r>
              <a:rPr lang="en-US" sz="1600" b="0" i="0" u="none" strike="noStrike" cap="none" dirty="0">
                <a:solidFill>
                  <a:srgbClr val="092E4B"/>
                </a:solidFill>
                <a:latin typeface="Calibri"/>
                <a:ea typeface="Calibri"/>
                <a:cs typeface="Calibri"/>
                <a:sym typeface="Calibri"/>
              </a:rPr>
              <a:t> </a:t>
            </a:r>
            <a:r>
              <a:rPr lang="en-US" sz="1600" b="0" i="0" u="none" strike="noStrike" cap="none" dirty="0" err="1">
                <a:solidFill>
                  <a:srgbClr val="092E4B"/>
                </a:solidFill>
                <a:latin typeface="Calibri"/>
                <a:ea typeface="Calibri"/>
                <a:cs typeface="Calibri"/>
                <a:sym typeface="Calibri"/>
              </a:rPr>
              <a:t>este</a:t>
            </a:r>
            <a:r>
              <a:rPr lang="en-US" sz="1600" b="0" i="0" u="none" strike="noStrike" cap="none" dirty="0">
                <a:solidFill>
                  <a:srgbClr val="092E4B"/>
                </a:solidFill>
                <a:latin typeface="Calibri"/>
                <a:ea typeface="Calibri"/>
                <a:cs typeface="Calibri"/>
                <a:sym typeface="Calibri"/>
              </a:rPr>
              <a:t> enlace:	</a:t>
            </a:r>
            <a:r>
              <a:rPr lang="en-US" sz="1600" b="0" i="0" u="none" strike="noStrike" cap="none" dirty="0">
                <a:solidFill>
                  <a:srgbClr val="24BAA2"/>
                </a:solidFill>
                <a:latin typeface="Calibri"/>
                <a:ea typeface="Calibri"/>
                <a:cs typeface="Calibri"/>
                <a:sym typeface="Calibri"/>
              </a:rPr>
              <a:t>https://www.youtube.com/watch?v=XnAvz8J6Nq0</a:t>
            </a:r>
            <a:endParaRPr sz="1600" b="0" i="0" u="none" strike="noStrike" cap="none" dirty="0">
              <a:solidFill>
                <a:srgbClr val="24BAA2"/>
              </a:solidFill>
              <a:latin typeface="Arial"/>
              <a:ea typeface="Arial"/>
              <a:cs typeface="Arial"/>
              <a:sym typeface="Arial"/>
            </a:endParaRPr>
          </a:p>
        </p:txBody>
      </p:sp>
      <p:pic>
        <p:nvPicPr>
          <p:cNvPr id="1275" name="Google Shape;1275;p129"/>
          <p:cNvPicPr preferRelativeResize="0"/>
          <p:nvPr/>
        </p:nvPicPr>
        <p:blipFill rotWithShape="1">
          <a:blip r:embed="rId4">
            <a:alphaModFix/>
          </a:blip>
          <a:srcRect/>
          <a:stretch/>
        </p:blipFill>
        <p:spPr>
          <a:xfrm>
            <a:off x="4105275" y="3619128"/>
            <a:ext cx="4262399" cy="240825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75"/>
                                        </p:tgtEl>
                                        <p:attrNameLst>
                                          <p:attrName>style.visibility</p:attrName>
                                        </p:attrNameLst>
                                      </p:cBhvr>
                                      <p:to>
                                        <p:strVal val="visible"/>
                                      </p:to>
                                    </p:set>
                                    <p:animEffect transition="in" filter="fade">
                                      <p:cBhvr>
                                        <p:cTn id="7" dur="1"/>
                                        <p:tgtEl>
                                          <p:spTgt spid="1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279"/>
        <p:cNvGrpSpPr/>
        <p:nvPr/>
      </p:nvGrpSpPr>
      <p:grpSpPr>
        <a:xfrm>
          <a:off x="0" y="0"/>
          <a:ext cx="0" cy="0"/>
          <a:chOff x="0" y="0"/>
          <a:chExt cx="0" cy="0"/>
        </a:xfrm>
      </p:grpSpPr>
      <p:sp>
        <p:nvSpPr>
          <p:cNvPr id="1280" name="Google Shape;1280;p130"/>
          <p:cNvSpPr txBox="1">
            <a:spLocks noGrp="1"/>
          </p:cNvSpPr>
          <p:nvPr>
            <p:ph type="body" idx="1"/>
          </p:nvPr>
        </p:nvSpPr>
        <p:spPr>
          <a:xfrm>
            <a:off x="5637995" y="3214061"/>
            <a:ext cx="6010480" cy="2253043"/>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90000"/>
              </a:lnSpc>
              <a:spcBef>
                <a:spcPts val="1000"/>
              </a:spcBef>
              <a:spcAft>
                <a:spcPts val="0"/>
              </a:spcAft>
              <a:buClr>
                <a:schemeClr val="lt1"/>
              </a:buClr>
              <a:buSzPts val="4800"/>
              <a:buFont typeface="Arial"/>
              <a:buNone/>
            </a:pPr>
            <a:r>
              <a:rPr lang="en-US" i="1"/>
              <a:t>Apps </a:t>
            </a:r>
            <a:r>
              <a:rPr lang="en-US"/>
              <a:t>culturales</a:t>
            </a:r>
            <a:endParaRPr i="1"/>
          </a:p>
        </p:txBody>
      </p:sp>
      <p:sp>
        <p:nvSpPr>
          <p:cNvPr id="1281" name="Google Shape;1281;p130"/>
          <p:cNvSpPr txBox="1">
            <a:spLocks noGrp="1"/>
          </p:cNvSpPr>
          <p:nvPr>
            <p:ph type="body" idx="2"/>
          </p:nvPr>
        </p:nvSpPr>
        <p:spPr>
          <a:xfrm>
            <a:off x="891654" y="2003728"/>
            <a:ext cx="2265432" cy="1875253"/>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13000"/>
              <a:buFont typeface="Arial"/>
              <a:buNone/>
            </a:pPr>
            <a:r>
              <a:rPr lang="en-US" sz="8000"/>
              <a:t> (d)</a:t>
            </a:r>
            <a:endParaRPr sz="800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285"/>
        <p:cNvGrpSpPr/>
        <p:nvPr/>
      </p:nvGrpSpPr>
      <p:grpSpPr>
        <a:xfrm>
          <a:off x="0" y="0"/>
          <a:ext cx="0" cy="0"/>
          <a:chOff x="0" y="0"/>
          <a:chExt cx="0" cy="0"/>
        </a:xfrm>
      </p:grpSpPr>
      <p:sp>
        <p:nvSpPr>
          <p:cNvPr id="1286" name="Google Shape;1286;p131"/>
          <p:cNvSpPr txBox="1">
            <a:spLocks noGrp="1"/>
          </p:cNvSpPr>
          <p:nvPr>
            <p:ph type="body" idx="1"/>
          </p:nvPr>
        </p:nvSpPr>
        <p:spPr>
          <a:xfrm>
            <a:off x="5657851" y="925245"/>
            <a:ext cx="5857874" cy="5007509"/>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1000"/>
              </a:spcBef>
              <a:spcAft>
                <a:spcPts val="0"/>
              </a:spcAft>
              <a:buClr>
                <a:srgbClr val="092E4B"/>
              </a:buClr>
              <a:buSzPts val="2400"/>
              <a:buNone/>
            </a:pPr>
            <a:r>
              <a:rPr lang="en-US" sz="2000" dirty="0"/>
              <a:t>Se </a:t>
            </a:r>
            <a:r>
              <a:rPr lang="en-US" sz="2000" dirty="0" err="1"/>
              <a:t>cree</a:t>
            </a:r>
            <a:r>
              <a:rPr lang="en-US" sz="2000" dirty="0"/>
              <a:t> que las </a:t>
            </a:r>
            <a:r>
              <a:rPr lang="en-US" sz="2000" dirty="0" err="1"/>
              <a:t>herramientas</a:t>
            </a:r>
            <a:r>
              <a:rPr lang="en-US" sz="2000" dirty="0"/>
              <a:t> </a:t>
            </a:r>
            <a:r>
              <a:rPr lang="en-US" sz="2000" dirty="0" err="1"/>
              <a:t>tecnológicas</a:t>
            </a:r>
            <a:r>
              <a:rPr lang="en-US" sz="2000" dirty="0"/>
              <a:t>, </a:t>
            </a:r>
            <a:r>
              <a:rPr lang="en-US" sz="2000" dirty="0" err="1"/>
              <a:t>especialmente</a:t>
            </a:r>
            <a:r>
              <a:rPr lang="en-US" sz="2000" dirty="0"/>
              <a:t> </a:t>
            </a:r>
            <a:r>
              <a:rPr lang="en-US" sz="2000" dirty="0" err="1"/>
              <a:t>los</a:t>
            </a:r>
            <a:r>
              <a:rPr lang="en-US" sz="2000" dirty="0"/>
              <a:t> </a:t>
            </a:r>
            <a:r>
              <a:rPr lang="en-US" sz="2000" i="1" dirty="0"/>
              <a:t>smartphones</a:t>
            </a:r>
            <a:r>
              <a:rPr lang="en-US" sz="2000" dirty="0"/>
              <a:t>, a </a:t>
            </a:r>
            <a:r>
              <a:rPr lang="en-US" sz="2000" dirty="0" err="1"/>
              <a:t>través</a:t>
            </a:r>
            <a:r>
              <a:rPr lang="en-US" sz="2000" dirty="0"/>
              <a:t> de las </a:t>
            </a:r>
            <a:r>
              <a:rPr lang="en-US" sz="2000" dirty="0" err="1"/>
              <a:t>múltiples</a:t>
            </a:r>
            <a:r>
              <a:rPr lang="en-US" sz="2000" dirty="0"/>
              <a:t> </a:t>
            </a:r>
            <a:r>
              <a:rPr lang="en-US" sz="2000" dirty="0" err="1"/>
              <a:t>aplicaciones</a:t>
            </a:r>
            <a:r>
              <a:rPr lang="en-US" sz="2000" dirty="0"/>
              <a:t> </a:t>
            </a:r>
            <a:r>
              <a:rPr lang="en-US" sz="2000" dirty="0" err="1"/>
              <a:t>recreativas</a:t>
            </a:r>
            <a:r>
              <a:rPr lang="en-US" sz="2000" dirty="0"/>
              <a:t> que </a:t>
            </a:r>
            <a:r>
              <a:rPr lang="en-US" sz="2000" dirty="0" err="1"/>
              <a:t>ofrecen</a:t>
            </a:r>
            <a:r>
              <a:rPr lang="en-US" sz="2000" dirty="0"/>
              <a:t>, </a:t>
            </a:r>
            <a:r>
              <a:rPr lang="en-US" sz="2000" dirty="0" err="1"/>
              <a:t>están</a:t>
            </a:r>
            <a:r>
              <a:rPr lang="en-US" sz="2000" dirty="0"/>
              <a:t> </a:t>
            </a:r>
            <a:r>
              <a:rPr lang="en-US" sz="2000" dirty="0" err="1"/>
              <a:t>influyendo</a:t>
            </a:r>
            <a:r>
              <a:rPr lang="en-US" sz="2000" dirty="0"/>
              <a:t> </a:t>
            </a:r>
            <a:r>
              <a:rPr lang="en-US" sz="2000" dirty="0" err="1"/>
              <a:t>negativamente</a:t>
            </a:r>
            <a:r>
              <a:rPr lang="en-US" sz="2000" dirty="0"/>
              <a:t> </a:t>
            </a:r>
            <a:r>
              <a:rPr lang="en-US" sz="2000" dirty="0" err="1"/>
              <a:t>en</a:t>
            </a:r>
            <a:r>
              <a:rPr lang="en-US" sz="2000" dirty="0"/>
              <a:t> </a:t>
            </a:r>
            <a:r>
              <a:rPr lang="en-US" sz="2000" dirty="0" err="1"/>
              <a:t>el</a:t>
            </a:r>
            <a:r>
              <a:rPr lang="en-US" sz="2000" dirty="0"/>
              <a:t> </a:t>
            </a:r>
            <a:r>
              <a:rPr lang="en-US" sz="2000" dirty="0" err="1"/>
              <a:t>interés</a:t>
            </a:r>
            <a:r>
              <a:rPr lang="en-US" sz="2000" dirty="0"/>
              <a:t> de </a:t>
            </a:r>
            <a:r>
              <a:rPr lang="en-US" sz="2000" dirty="0" err="1"/>
              <a:t>los</a:t>
            </a:r>
            <a:r>
              <a:rPr lang="en-US" sz="2000" dirty="0"/>
              <a:t> </a:t>
            </a:r>
            <a:r>
              <a:rPr lang="en-US" sz="2000" dirty="0" err="1"/>
              <a:t>usuarios</a:t>
            </a:r>
            <a:r>
              <a:rPr lang="en-US" sz="2000" dirty="0"/>
              <a:t> </a:t>
            </a:r>
            <a:r>
              <a:rPr lang="en-US" sz="2000" dirty="0" err="1"/>
              <a:t>por</a:t>
            </a:r>
            <a:r>
              <a:rPr lang="en-US" sz="2000" dirty="0"/>
              <a:t> la </a:t>
            </a:r>
            <a:r>
              <a:rPr lang="en-US" sz="2000" dirty="0" err="1"/>
              <a:t>cultura</a:t>
            </a:r>
            <a:r>
              <a:rPr lang="en-US" sz="2000" dirty="0"/>
              <a:t>. Sin embargo, </a:t>
            </a:r>
            <a:r>
              <a:rPr lang="en-US" sz="2000" dirty="0" err="1"/>
              <a:t>estas</a:t>
            </a:r>
            <a:r>
              <a:rPr lang="en-US" sz="2000" dirty="0"/>
              <a:t> </a:t>
            </a:r>
            <a:r>
              <a:rPr lang="en-US" sz="2000" dirty="0" err="1"/>
              <a:t>herramientas</a:t>
            </a:r>
            <a:r>
              <a:rPr lang="en-US" sz="2000" dirty="0"/>
              <a:t> </a:t>
            </a:r>
            <a:r>
              <a:rPr lang="en-US" sz="2000" dirty="0" err="1"/>
              <a:t>digitales</a:t>
            </a:r>
            <a:r>
              <a:rPr lang="en-US" sz="2000" dirty="0"/>
              <a:t>, </a:t>
            </a:r>
            <a:r>
              <a:rPr lang="en-US" sz="2000" dirty="0" err="1"/>
              <a:t>por</a:t>
            </a:r>
            <a:r>
              <a:rPr lang="en-US" sz="2000" dirty="0"/>
              <a:t> </a:t>
            </a:r>
            <a:r>
              <a:rPr lang="en-US" sz="2000" dirty="0" err="1"/>
              <a:t>otro</a:t>
            </a:r>
            <a:r>
              <a:rPr lang="en-US" sz="2000" dirty="0"/>
              <a:t> </a:t>
            </a:r>
            <a:r>
              <a:rPr lang="en-US" sz="2000" dirty="0" err="1"/>
              <a:t>lado</a:t>
            </a:r>
            <a:r>
              <a:rPr lang="en-US" sz="2000" dirty="0"/>
              <a:t>, son </a:t>
            </a:r>
            <a:r>
              <a:rPr lang="en-US" sz="2000" dirty="0" err="1"/>
              <a:t>aliados</a:t>
            </a:r>
            <a:r>
              <a:rPr lang="en-US" sz="2000" dirty="0"/>
              <a:t> </a:t>
            </a:r>
            <a:r>
              <a:rPr lang="en-US" sz="2000" dirty="0" err="1"/>
              <a:t>muy</a:t>
            </a:r>
            <a:r>
              <a:rPr lang="en-US" sz="2000" dirty="0"/>
              <a:t> </a:t>
            </a:r>
            <a:r>
              <a:rPr lang="en-US" sz="2000" dirty="0" err="1"/>
              <a:t>válidos</a:t>
            </a:r>
            <a:r>
              <a:rPr lang="en-US" sz="2000" dirty="0"/>
              <a:t> para cultivar </a:t>
            </a:r>
            <a:r>
              <a:rPr lang="en-US" sz="2000" dirty="0" err="1"/>
              <a:t>nuestras</a:t>
            </a:r>
            <a:r>
              <a:rPr lang="en-US" sz="2000" dirty="0"/>
              <a:t> </a:t>
            </a:r>
            <a:r>
              <a:rPr lang="en-US" sz="2000" dirty="0" err="1"/>
              <a:t>aficiones</a:t>
            </a:r>
            <a:r>
              <a:rPr lang="en-US" sz="2000" dirty="0"/>
              <a:t>, para </a:t>
            </a:r>
            <a:r>
              <a:rPr lang="en-US" sz="2000" dirty="0" err="1"/>
              <a:t>seguir</a:t>
            </a:r>
            <a:r>
              <a:rPr lang="en-US" sz="2000" dirty="0"/>
              <a:t> </a:t>
            </a:r>
            <a:r>
              <a:rPr lang="en-US" sz="2000" dirty="0" err="1"/>
              <a:t>documentándonos</a:t>
            </a:r>
            <a:r>
              <a:rPr lang="en-US" sz="2000" dirty="0"/>
              <a:t> y </a:t>
            </a:r>
            <a:r>
              <a:rPr lang="en-US" sz="2000" dirty="0" err="1"/>
              <a:t>alimentando</a:t>
            </a:r>
            <a:r>
              <a:rPr lang="en-US" sz="2000" dirty="0"/>
              <a:t> </a:t>
            </a:r>
            <a:r>
              <a:rPr lang="en-US" sz="2000" dirty="0" err="1"/>
              <a:t>nuestra</a:t>
            </a:r>
            <a:r>
              <a:rPr lang="en-US" sz="2000" dirty="0"/>
              <a:t> </a:t>
            </a:r>
            <a:r>
              <a:rPr lang="en-US" sz="2000" dirty="0" err="1"/>
              <a:t>curiosidad</a:t>
            </a:r>
            <a:r>
              <a:rPr lang="en-US" sz="2000" dirty="0"/>
              <a:t>. El </a:t>
            </a:r>
            <a:r>
              <a:rPr lang="en-US" sz="2000" dirty="0" err="1"/>
              <a:t>poder</a:t>
            </a:r>
            <a:r>
              <a:rPr lang="en-US" sz="2000" dirty="0"/>
              <a:t> de la </a:t>
            </a:r>
            <a:r>
              <a:rPr lang="en-US" sz="2000" dirty="0" err="1"/>
              <a:t>tecnología</a:t>
            </a:r>
            <a:r>
              <a:rPr lang="en-US" sz="2000" dirty="0"/>
              <a:t> </a:t>
            </a:r>
            <a:r>
              <a:rPr lang="en-US" sz="2000" dirty="0" err="1"/>
              <a:t>hace</a:t>
            </a:r>
            <a:r>
              <a:rPr lang="en-US" sz="2000" dirty="0"/>
              <a:t> que se </a:t>
            </a:r>
            <a:r>
              <a:rPr lang="en-US" sz="2000" dirty="0" err="1"/>
              <a:t>nos</a:t>
            </a:r>
            <a:r>
              <a:rPr lang="en-US" sz="2000" dirty="0"/>
              <a:t> </a:t>
            </a:r>
            <a:r>
              <a:rPr lang="en-US" sz="2000" dirty="0" err="1"/>
              <a:t>abran</a:t>
            </a:r>
            <a:r>
              <a:rPr lang="en-US" sz="2000" dirty="0"/>
              <a:t> las </a:t>
            </a:r>
            <a:r>
              <a:rPr lang="en-US" sz="2000" dirty="0" err="1"/>
              <a:t>puertas</a:t>
            </a:r>
            <a:r>
              <a:rPr lang="en-US" sz="2000" dirty="0"/>
              <a:t> del </a:t>
            </a:r>
            <a:r>
              <a:rPr lang="en-US" sz="2000" dirty="0" err="1"/>
              <a:t>mundo</a:t>
            </a:r>
            <a:r>
              <a:rPr lang="en-US" sz="2000" dirty="0"/>
              <a:t>, </a:t>
            </a:r>
            <a:r>
              <a:rPr lang="en-US" sz="2000" dirty="0" err="1"/>
              <a:t>permitiéndonos</a:t>
            </a:r>
            <a:r>
              <a:rPr lang="en-US" sz="2000" dirty="0"/>
              <a:t> </a:t>
            </a:r>
            <a:r>
              <a:rPr lang="en-US" sz="2000" dirty="0" err="1"/>
              <a:t>ver</a:t>
            </a:r>
            <a:r>
              <a:rPr lang="en-US" sz="2000" dirty="0"/>
              <a:t> </a:t>
            </a:r>
            <a:r>
              <a:rPr lang="en-US" sz="2000" dirty="0" err="1"/>
              <a:t>cosas</a:t>
            </a:r>
            <a:r>
              <a:rPr lang="en-US" sz="2000" dirty="0"/>
              <a:t> y </a:t>
            </a:r>
            <a:r>
              <a:rPr lang="en-US" sz="2000" dirty="0" err="1"/>
              <a:t>visitar</a:t>
            </a:r>
            <a:r>
              <a:rPr lang="en-US" sz="2000" dirty="0"/>
              <a:t> </a:t>
            </a:r>
            <a:r>
              <a:rPr lang="en-US" sz="2000" dirty="0" err="1"/>
              <a:t>lugares</a:t>
            </a:r>
            <a:r>
              <a:rPr lang="en-US" sz="2000" dirty="0"/>
              <a:t> que </a:t>
            </a:r>
            <a:r>
              <a:rPr lang="en-US" sz="2000" dirty="0" err="1"/>
              <a:t>quizás</a:t>
            </a:r>
            <a:r>
              <a:rPr lang="en-US" sz="2000" dirty="0"/>
              <a:t> </a:t>
            </a:r>
            <a:r>
              <a:rPr lang="en-US" sz="2000" dirty="0" err="1"/>
              <a:t>nunca</a:t>
            </a:r>
            <a:r>
              <a:rPr lang="en-US" sz="2000" dirty="0"/>
              <a:t> </a:t>
            </a:r>
            <a:r>
              <a:rPr lang="en-US" sz="2000" dirty="0" err="1"/>
              <a:t>hubiéramos</a:t>
            </a:r>
            <a:r>
              <a:rPr lang="en-US" sz="2000" dirty="0"/>
              <a:t> </a:t>
            </a:r>
            <a:r>
              <a:rPr lang="en-US" sz="2000" dirty="0" err="1"/>
              <a:t>podido</a:t>
            </a:r>
            <a:r>
              <a:rPr lang="en-US" sz="2000" dirty="0"/>
              <a:t> </a:t>
            </a:r>
            <a:r>
              <a:rPr lang="en-US" sz="2000" dirty="0" err="1"/>
              <a:t>ver</a:t>
            </a:r>
            <a:r>
              <a:rPr lang="en-US" sz="2000" dirty="0"/>
              <a:t> de </a:t>
            </a:r>
            <a:r>
              <a:rPr lang="en-US" sz="2000" dirty="0" err="1"/>
              <a:t>otra</a:t>
            </a:r>
            <a:r>
              <a:rPr lang="en-US" sz="2000" dirty="0"/>
              <a:t> </a:t>
            </a:r>
            <a:r>
              <a:rPr lang="en-US" sz="2000" dirty="0" err="1"/>
              <a:t>manera</a:t>
            </a:r>
            <a:r>
              <a:rPr lang="en-US" sz="2000" dirty="0"/>
              <a:t>. Durante la </a:t>
            </a:r>
            <a:r>
              <a:rPr lang="en-US" sz="2000" dirty="0" err="1"/>
              <a:t>pandemia</a:t>
            </a:r>
            <a:r>
              <a:rPr lang="en-US" sz="2000" dirty="0"/>
              <a:t>, </a:t>
            </a:r>
            <a:r>
              <a:rPr lang="en-US" sz="2000" dirty="0" err="1"/>
              <a:t>esta</a:t>
            </a:r>
            <a:r>
              <a:rPr lang="en-US" sz="2000" dirty="0"/>
              <a:t> </a:t>
            </a:r>
            <a:r>
              <a:rPr lang="en-US" sz="2000" dirty="0" err="1"/>
              <a:t>necesidad</a:t>
            </a:r>
            <a:r>
              <a:rPr lang="en-US" sz="2000" dirty="0"/>
              <a:t> se </a:t>
            </a:r>
            <a:r>
              <a:rPr lang="en-US" sz="2000" dirty="0" err="1"/>
              <a:t>hizo</a:t>
            </a:r>
            <a:r>
              <a:rPr lang="en-US" sz="2000" dirty="0"/>
              <a:t> </a:t>
            </a:r>
            <a:r>
              <a:rPr lang="en-US" sz="2000" dirty="0" err="1"/>
              <a:t>aún</a:t>
            </a:r>
            <a:r>
              <a:rPr lang="en-US" sz="2000" dirty="0"/>
              <a:t> </a:t>
            </a:r>
            <a:r>
              <a:rPr lang="en-US" sz="2000" dirty="0" err="1"/>
              <a:t>más</a:t>
            </a:r>
            <a:r>
              <a:rPr lang="en-US" sz="2000" dirty="0"/>
              <a:t> </a:t>
            </a:r>
            <a:r>
              <a:rPr lang="en-US" sz="2000" dirty="0" err="1"/>
              <a:t>acuciante</a:t>
            </a:r>
            <a:r>
              <a:rPr lang="en-US" sz="2000" dirty="0"/>
              <a:t>, </a:t>
            </a:r>
            <a:r>
              <a:rPr lang="en-US" sz="2000" dirty="0" err="1"/>
              <a:t>ya</a:t>
            </a:r>
            <a:r>
              <a:rPr lang="en-US" sz="2000" dirty="0"/>
              <a:t> que al </a:t>
            </a:r>
            <a:r>
              <a:rPr lang="en-US" sz="2000" dirty="0" err="1"/>
              <a:t>tener</a:t>
            </a:r>
            <a:r>
              <a:rPr lang="en-US" sz="2000" dirty="0"/>
              <a:t> que pasar </a:t>
            </a:r>
            <a:r>
              <a:rPr lang="en-US" sz="2000" dirty="0" err="1"/>
              <a:t>mucho</a:t>
            </a:r>
            <a:r>
              <a:rPr lang="en-US" sz="2000" dirty="0"/>
              <a:t> </a:t>
            </a:r>
            <a:r>
              <a:rPr lang="en-US" sz="2000" dirty="0" err="1"/>
              <a:t>tiempo</a:t>
            </a:r>
            <a:r>
              <a:rPr lang="en-US" sz="2000" dirty="0"/>
              <a:t> </a:t>
            </a:r>
            <a:r>
              <a:rPr lang="en-US" sz="2000" dirty="0" err="1"/>
              <a:t>en</a:t>
            </a:r>
            <a:r>
              <a:rPr lang="en-US" sz="2000" dirty="0"/>
              <a:t> casa, </a:t>
            </a:r>
            <a:r>
              <a:rPr lang="en-US" sz="2000" dirty="0" err="1"/>
              <a:t>los</a:t>
            </a:r>
            <a:r>
              <a:rPr lang="en-US" sz="2000" dirty="0"/>
              <a:t> </a:t>
            </a:r>
            <a:r>
              <a:rPr lang="en-US" sz="2000" dirty="0" err="1"/>
              <a:t>entusiastas</a:t>
            </a:r>
            <a:r>
              <a:rPr lang="en-US" sz="2000" dirty="0"/>
              <a:t> de la </a:t>
            </a:r>
            <a:r>
              <a:rPr lang="en-US" sz="2000" dirty="0" err="1"/>
              <a:t>cultura</a:t>
            </a:r>
            <a:r>
              <a:rPr lang="en-US" sz="2000" dirty="0"/>
              <a:t> </a:t>
            </a:r>
            <a:r>
              <a:rPr lang="en-US" sz="2000" dirty="0" err="1"/>
              <a:t>sólo</a:t>
            </a:r>
            <a:r>
              <a:rPr lang="en-US" sz="2000" dirty="0"/>
              <a:t> </a:t>
            </a:r>
            <a:r>
              <a:rPr lang="en-US" sz="2000" dirty="0" err="1"/>
              <a:t>podían</a:t>
            </a:r>
            <a:r>
              <a:rPr lang="en-US" sz="2000" dirty="0"/>
              <a:t> </a:t>
            </a:r>
            <a:r>
              <a:rPr lang="en-US" sz="2000" dirty="0" err="1"/>
              <a:t>viajar</a:t>
            </a:r>
            <a:r>
              <a:rPr lang="en-US" sz="2000" dirty="0"/>
              <a:t> a </a:t>
            </a:r>
            <a:r>
              <a:rPr lang="en-US" sz="2000" dirty="0" err="1"/>
              <a:t>través</a:t>
            </a:r>
            <a:r>
              <a:rPr lang="en-US" sz="2000" dirty="0"/>
              <a:t> de internet o </a:t>
            </a:r>
            <a:r>
              <a:rPr lang="en-US" sz="2000" dirty="0" err="1"/>
              <a:t>visitar</a:t>
            </a:r>
            <a:r>
              <a:rPr lang="en-US" sz="2000" dirty="0"/>
              <a:t> </a:t>
            </a:r>
            <a:r>
              <a:rPr lang="en-US" sz="2000" dirty="0" err="1"/>
              <a:t>lugares</a:t>
            </a:r>
            <a:r>
              <a:rPr lang="en-US" sz="2000" dirty="0"/>
              <a:t> </a:t>
            </a:r>
            <a:r>
              <a:rPr lang="en-US" sz="2000" dirty="0" err="1"/>
              <a:t>virtualmente</a:t>
            </a:r>
            <a:r>
              <a:rPr lang="en-US" sz="2000" dirty="0"/>
              <a:t>. </a:t>
            </a:r>
            <a:r>
              <a:rPr lang="en-US" sz="2000" dirty="0" err="1"/>
              <a:t>Muchos</a:t>
            </a:r>
            <a:r>
              <a:rPr lang="en-US" sz="2000" dirty="0"/>
              <a:t> </a:t>
            </a:r>
            <a:r>
              <a:rPr lang="en-US" sz="2000" dirty="0" err="1"/>
              <a:t>museos</a:t>
            </a:r>
            <a:r>
              <a:rPr lang="en-US" sz="2000" dirty="0"/>
              <a:t> y </a:t>
            </a:r>
            <a:r>
              <a:rPr lang="en-US" sz="2000" dirty="0" err="1"/>
              <a:t>lugares</a:t>
            </a:r>
            <a:r>
              <a:rPr lang="en-US" sz="2000" dirty="0"/>
              <a:t> de </a:t>
            </a:r>
            <a:r>
              <a:rPr lang="en-US" sz="2000" dirty="0" err="1"/>
              <a:t>interés</a:t>
            </a:r>
            <a:r>
              <a:rPr lang="en-US" sz="2000" dirty="0"/>
              <a:t> </a:t>
            </a:r>
            <a:r>
              <a:rPr lang="en-US" sz="2000" dirty="0" err="1"/>
              <a:t>han</a:t>
            </a:r>
            <a:r>
              <a:rPr lang="en-US" sz="2000" dirty="0"/>
              <a:t> </a:t>
            </a:r>
            <a:r>
              <a:rPr lang="en-US" sz="2000" dirty="0" err="1"/>
              <a:t>aceptado</a:t>
            </a:r>
            <a:r>
              <a:rPr lang="en-US" sz="2000" dirty="0"/>
              <a:t> </a:t>
            </a:r>
            <a:r>
              <a:rPr lang="en-US" sz="2000" dirty="0" err="1"/>
              <a:t>este</a:t>
            </a:r>
            <a:r>
              <a:rPr lang="en-US" sz="2000" dirty="0"/>
              <a:t> </a:t>
            </a:r>
            <a:r>
              <a:rPr lang="en-US" sz="2000" dirty="0" err="1"/>
              <a:t>reto</a:t>
            </a:r>
            <a:r>
              <a:rPr lang="en-US" sz="2000" dirty="0"/>
              <a:t> y </a:t>
            </a:r>
            <a:r>
              <a:rPr lang="en-US" sz="2000" dirty="0" err="1"/>
              <a:t>han</a:t>
            </a:r>
            <a:r>
              <a:rPr lang="en-US" sz="2000" dirty="0"/>
              <a:t> </a:t>
            </a:r>
            <a:r>
              <a:rPr lang="en-US" sz="2000" dirty="0" err="1"/>
              <a:t>abierto</a:t>
            </a:r>
            <a:r>
              <a:rPr lang="en-US" sz="2000" dirty="0"/>
              <a:t> sus </a:t>
            </a:r>
            <a:r>
              <a:rPr lang="en-US" sz="2000" dirty="0" err="1"/>
              <a:t>puertas</a:t>
            </a:r>
            <a:r>
              <a:rPr lang="en-US" sz="2000" dirty="0"/>
              <a:t> </a:t>
            </a:r>
            <a:r>
              <a:rPr lang="en-US" sz="2000" dirty="0" err="1"/>
              <a:t>gratuitamente</a:t>
            </a:r>
            <a:r>
              <a:rPr lang="en-US" sz="2000" dirty="0"/>
              <a:t> a </a:t>
            </a:r>
            <a:r>
              <a:rPr lang="en-US" sz="2000" dirty="0" err="1"/>
              <a:t>millones</a:t>
            </a:r>
            <a:r>
              <a:rPr lang="en-US" sz="2000" dirty="0"/>
              <a:t> de </a:t>
            </a:r>
            <a:r>
              <a:rPr lang="en-US" sz="2000" dirty="0" err="1"/>
              <a:t>visitantes</a:t>
            </a:r>
            <a:r>
              <a:rPr lang="en-US" sz="2000" dirty="0"/>
              <a:t> </a:t>
            </a:r>
            <a:r>
              <a:rPr lang="en-US" sz="2000" dirty="0" err="1"/>
              <a:t>virtuales</a:t>
            </a:r>
            <a:r>
              <a:rPr lang="en-US" sz="2000" dirty="0"/>
              <a:t>. </a:t>
            </a:r>
            <a:endParaRPr sz="2000" dirty="0"/>
          </a:p>
        </p:txBody>
      </p:sp>
      <p:sp>
        <p:nvSpPr>
          <p:cNvPr id="1287" name="Google Shape;1287;p131"/>
          <p:cNvSpPr txBox="1">
            <a:spLocks noGrp="1"/>
          </p:cNvSpPr>
          <p:nvPr>
            <p:ph type="body" idx="2"/>
          </p:nvPr>
        </p:nvSpPr>
        <p:spPr>
          <a:xfrm>
            <a:off x="5346835" y="271654"/>
            <a:ext cx="4990998" cy="992652"/>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90000"/>
              </a:lnSpc>
              <a:spcBef>
                <a:spcPts val="1000"/>
              </a:spcBef>
              <a:spcAft>
                <a:spcPts val="0"/>
              </a:spcAft>
              <a:buClr>
                <a:srgbClr val="24BAA2"/>
              </a:buClr>
              <a:buSzPts val="3600"/>
              <a:buFont typeface="Arial"/>
              <a:buNone/>
            </a:pPr>
            <a:r>
              <a:rPr lang="en-US" i="1"/>
              <a:t>Apps </a:t>
            </a:r>
            <a:r>
              <a:rPr lang="en-US"/>
              <a:t>culturales</a:t>
            </a:r>
            <a:endParaRPr i="1"/>
          </a:p>
        </p:txBody>
      </p:sp>
      <p:pic>
        <p:nvPicPr>
          <p:cNvPr id="1288" name="Google Shape;1288;p131" descr="Blank frames cordoned off with rope and stanchions"/>
          <p:cNvPicPr preferRelativeResize="0"/>
          <p:nvPr/>
        </p:nvPicPr>
        <p:blipFill rotWithShape="1">
          <a:blip r:embed="rId3">
            <a:alphaModFix/>
          </a:blip>
          <a:srcRect/>
          <a:stretch/>
        </p:blipFill>
        <p:spPr>
          <a:xfrm>
            <a:off x="20" y="1866787"/>
            <a:ext cx="5130780" cy="3913188"/>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292"/>
        <p:cNvGrpSpPr/>
        <p:nvPr/>
      </p:nvGrpSpPr>
      <p:grpSpPr>
        <a:xfrm>
          <a:off x="0" y="0"/>
          <a:ext cx="0" cy="0"/>
          <a:chOff x="0" y="0"/>
          <a:chExt cx="0" cy="0"/>
        </a:xfrm>
      </p:grpSpPr>
      <p:sp>
        <p:nvSpPr>
          <p:cNvPr id="1293" name="Google Shape;1293;p132"/>
          <p:cNvSpPr txBox="1">
            <a:spLocks noGrp="1"/>
          </p:cNvSpPr>
          <p:nvPr>
            <p:ph type="body" idx="1"/>
          </p:nvPr>
        </p:nvSpPr>
        <p:spPr>
          <a:xfrm>
            <a:off x="5657850" y="1106604"/>
            <a:ext cx="5762625" cy="4843880"/>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1000"/>
              </a:spcBef>
              <a:spcAft>
                <a:spcPts val="0"/>
              </a:spcAft>
              <a:buClr>
                <a:srgbClr val="092E4B"/>
              </a:buClr>
              <a:buSzPts val="2400"/>
              <a:buNone/>
            </a:pPr>
            <a:r>
              <a:rPr lang="en-US" sz="2000" dirty="0"/>
              <a:t>Entre las </a:t>
            </a:r>
            <a:r>
              <a:rPr lang="en-US" sz="2000" dirty="0" err="1"/>
              <a:t>herramientas</a:t>
            </a:r>
            <a:r>
              <a:rPr lang="en-US" sz="2000" dirty="0"/>
              <a:t> </a:t>
            </a:r>
            <a:r>
              <a:rPr lang="en-US" sz="2000" dirty="0" err="1"/>
              <a:t>más</a:t>
            </a:r>
            <a:r>
              <a:rPr lang="en-US" sz="2000" dirty="0"/>
              <a:t> </a:t>
            </a:r>
            <a:r>
              <a:rPr lang="en-US" sz="2000" dirty="0" err="1"/>
              <a:t>fáciles</a:t>
            </a:r>
            <a:r>
              <a:rPr lang="en-US" sz="2000" dirty="0"/>
              <a:t> de usar, </a:t>
            </a:r>
            <a:r>
              <a:rPr lang="en-US" sz="2000" dirty="0" err="1"/>
              <a:t>sólidas</a:t>
            </a:r>
            <a:r>
              <a:rPr lang="en-US" sz="2000" dirty="0"/>
              <a:t> y, </a:t>
            </a:r>
            <a:r>
              <a:rPr lang="en-US" sz="2000" dirty="0" err="1"/>
              <a:t>por</a:t>
            </a:r>
            <a:r>
              <a:rPr lang="en-US" sz="2000" dirty="0"/>
              <a:t> </a:t>
            </a:r>
            <a:r>
              <a:rPr lang="en-US" sz="2000" dirty="0" err="1"/>
              <a:t>supuesto</a:t>
            </a:r>
            <a:r>
              <a:rPr lang="en-US" sz="2000" dirty="0"/>
              <a:t>, </a:t>
            </a:r>
            <a:r>
              <a:rPr lang="en-US" sz="2000" dirty="0" err="1"/>
              <a:t>gratuitas</a:t>
            </a:r>
            <a:r>
              <a:rPr lang="en-US" sz="2000" dirty="0"/>
              <a:t> </a:t>
            </a:r>
            <a:r>
              <a:rPr lang="en-US" sz="2000" dirty="0" err="1"/>
              <a:t>está</a:t>
            </a:r>
            <a:r>
              <a:rPr lang="en-US" sz="2000" dirty="0"/>
              <a:t> Google Arts &amp; Culture. La </a:t>
            </a:r>
            <a:r>
              <a:rPr lang="en-US" sz="2000" dirty="0" err="1"/>
              <a:t>plataforma</a:t>
            </a:r>
            <a:r>
              <a:rPr lang="en-US" sz="2000" dirty="0"/>
              <a:t> </a:t>
            </a:r>
            <a:r>
              <a:rPr lang="en-US" sz="2000" dirty="0" err="1"/>
              <a:t>nació</a:t>
            </a:r>
            <a:r>
              <a:rPr lang="en-US" sz="2000" dirty="0"/>
              <a:t> del </a:t>
            </a:r>
            <a:r>
              <a:rPr lang="en-US" sz="2000" dirty="0" err="1"/>
              <a:t>famoso</a:t>
            </a:r>
            <a:r>
              <a:rPr lang="en-US" sz="2000" dirty="0"/>
              <a:t> </a:t>
            </a:r>
            <a:r>
              <a:rPr lang="en-US" sz="2000" dirty="0" err="1"/>
              <a:t>buscador</a:t>
            </a:r>
            <a:r>
              <a:rPr lang="en-US" sz="2000" dirty="0"/>
              <a:t> y </a:t>
            </a:r>
            <a:r>
              <a:rPr lang="en-US" sz="2000" dirty="0" err="1"/>
              <a:t>lleva</a:t>
            </a:r>
            <a:r>
              <a:rPr lang="en-US" sz="2000" dirty="0"/>
              <a:t> </a:t>
            </a:r>
            <a:r>
              <a:rPr lang="en-US" sz="2000" dirty="0" err="1"/>
              <a:t>activa</a:t>
            </a:r>
            <a:r>
              <a:rPr lang="en-US" sz="2000" dirty="0"/>
              <a:t> </a:t>
            </a:r>
            <a:r>
              <a:rPr lang="en-US" sz="2000" dirty="0" err="1"/>
              <a:t>desde</a:t>
            </a:r>
            <a:r>
              <a:rPr lang="en-US" sz="2000" dirty="0"/>
              <a:t> </a:t>
            </a:r>
            <a:r>
              <a:rPr lang="en-US" sz="2000" dirty="0" err="1"/>
              <a:t>mucho</a:t>
            </a:r>
            <a:r>
              <a:rPr lang="en-US" sz="2000" dirty="0"/>
              <a:t> antes de que la </a:t>
            </a:r>
            <a:r>
              <a:rPr lang="en-US" sz="2000" dirty="0" err="1"/>
              <a:t>pandemia</a:t>
            </a:r>
            <a:r>
              <a:rPr lang="en-US" sz="2000" dirty="0"/>
              <a:t> </a:t>
            </a:r>
            <a:r>
              <a:rPr lang="en-US" sz="2000" dirty="0" err="1"/>
              <a:t>nos</a:t>
            </a:r>
            <a:r>
              <a:rPr lang="en-US" sz="2000" dirty="0"/>
              <a:t> </a:t>
            </a:r>
            <a:r>
              <a:rPr lang="en-US" sz="2000" dirty="0" err="1"/>
              <a:t>obligará</a:t>
            </a:r>
            <a:r>
              <a:rPr lang="en-US" sz="2000" dirty="0"/>
              <a:t> a </a:t>
            </a:r>
            <a:r>
              <a:rPr lang="en-US" sz="2000" dirty="0" err="1"/>
              <a:t>tener</a:t>
            </a:r>
            <a:r>
              <a:rPr lang="en-US" sz="2000" dirty="0"/>
              <a:t> que </a:t>
            </a:r>
            <a:r>
              <a:rPr lang="en-US" sz="2000" dirty="0" err="1"/>
              <a:t>viajar</a:t>
            </a:r>
            <a:r>
              <a:rPr lang="en-US" sz="2000" dirty="0"/>
              <a:t> a </a:t>
            </a:r>
            <a:r>
              <a:rPr lang="en-US" sz="2000" dirty="0" err="1"/>
              <a:t>través</a:t>
            </a:r>
            <a:r>
              <a:rPr lang="en-US" sz="2000" dirty="0"/>
              <a:t> de internet.</a:t>
            </a:r>
            <a:endParaRPr dirty="0"/>
          </a:p>
          <a:p>
            <a:pPr marL="0" lvl="0" indent="0" rtl="0">
              <a:lnSpc>
                <a:spcPct val="90000"/>
              </a:lnSpc>
              <a:spcBef>
                <a:spcPts val="1000"/>
              </a:spcBef>
              <a:spcAft>
                <a:spcPts val="0"/>
              </a:spcAft>
              <a:buClr>
                <a:srgbClr val="092E4B"/>
              </a:buClr>
              <a:buSzPts val="2400"/>
              <a:buNone/>
            </a:pPr>
            <a:r>
              <a:rPr lang="en-US" sz="2000" b="1" dirty="0"/>
              <a:t>¿</a:t>
            </a:r>
            <a:r>
              <a:rPr lang="en-US" sz="2000" b="1" dirty="0" err="1"/>
              <a:t>Qué</a:t>
            </a:r>
            <a:r>
              <a:rPr lang="en-US" sz="2000" b="1" dirty="0"/>
              <a:t> </a:t>
            </a:r>
            <a:r>
              <a:rPr lang="en-US" sz="2000" b="1" dirty="0" err="1"/>
              <a:t>puedes</a:t>
            </a:r>
            <a:r>
              <a:rPr lang="en-US" sz="2000" b="1" dirty="0"/>
              <a:t> </a:t>
            </a:r>
            <a:r>
              <a:rPr lang="en-US" sz="2000" b="1" dirty="0" err="1"/>
              <a:t>hacer</a:t>
            </a:r>
            <a:r>
              <a:rPr lang="en-US" sz="2000" b="1" dirty="0"/>
              <a:t> con Google Arts &amp; Culture? </a:t>
            </a:r>
            <a:r>
              <a:rPr lang="en-US" sz="2000" dirty="0" err="1"/>
              <a:t>Puedes</a:t>
            </a:r>
            <a:r>
              <a:rPr lang="en-US" sz="2000" dirty="0"/>
              <a:t> </a:t>
            </a:r>
            <a:r>
              <a:rPr lang="en-US" sz="2000" dirty="0" err="1"/>
              <a:t>navegar</a:t>
            </a:r>
            <a:r>
              <a:rPr lang="en-US" sz="2000" dirty="0"/>
              <a:t> </a:t>
            </a:r>
            <a:r>
              <a:rPr lang="en-US" sz="2000" dirty="0" err="1"/>
              <a:t>por</a:t>
            </a:r>
            <a:r>
              <a:rPr lang="en-US" sz="2000" dirty="0"/>
              <a:t> miles de </a:t>
            </a:r>
            <a:r>
              <a:rPr lang="en-US" sz="2000" dirty="0" err="1"/>
              <a:t>contenidos</a:t>
            </a:r>
            <a:r>
              <a:rPr lang="en-US" sz="2000" dirty="0"/>
              <a:t>: </a:t>
            </a:r>
            <a:r>
              <a:rPr lang="en-US" sz="2000" dirty="0" err="1"/>
              <a:t>explorar</a:t>
            </a:r>
            <a:r>
              <a:rPr lang="en-US" sz="2000" dirty="0"/>
              <a:t> </a:t>
            </a:r>
            <a:r>
              <a:rPr lang="en-US" sz="2000" dirty="0" err="1"/>
              <a:t>colecciones</a:t>
            </a:r>
            <a:r>
              <a:rPr lang="en-US" sz="2000" dirty="0"/>
              <a:t> de </a:t>
            </a:r>
            <a:r>
              <a:rPr lang="en-US" sz="2000" dirty="0" err="1"/>
              <a:t>arte</a:t>
            </a:r>
            <a:r>
              <a:rPr lang="en-US" sz="2000" dirty="0"/>
              <a:t>, </a:t>
            </a:r>
            <a:r>
              <a:rPr lang="en-US" sz="2000" dirty="0" err="1"/>
              <a:t>visitar</a:t>
            </a:r>
            <a:r>
              <a:rPr lang="en-US" sz="2000" dirty="0"/>
              <a:t> </a:t>
            </a:r>
            <a:r>
              <a:rPr lang="en-US" sz="2000" dirty="0" err="1"/>
              <a:t>museos</a:t>
            </a:r>
            <a:r>
              <a:rPr lang="en-US" sz="2000" dirty="0"/>
              <a:t>, </a:t>
            </a:r>
            <a:r>
              <a:rPr lang="en-US" sz="2000" dirty="0" err="1"/>
              <a:t>ver</a:t>
            </a:r>
            <a:r>
              <a:rPr lang="en-US" sz="2000" dirty="0"/>
              <a:t> </a:t>
            </a:r>
            <a:r>
              <a:rPr lang="en-US" sz="2000" dirty="0" err="1"/>
              <a:t>vídeos</a:t>
            </a:r>
            <a:r>
              <a:rPr lang="en-US" sz="2000" dirty="0"/>
              <a:t> y </a:t>
            </a:r>
            <a:r>
              <a:rPr lang="en-US" sz="2000" dirty="0" err="1"/>
              <a:t>fotos</a:t>
            </a:r>
            <a:r>
              <a:rPr lang="en-US" sz="2000" dirty="0"/>
              <a:t> </a:t>
            </a:r>
            <a:r>
              <a:rPr lang="en-US" sz="2000" dirty="0" err="1"/>
              <a:t>sobre</a:t>
            </a:r>
            <a:r>
              <a:rPr lang="en-US" sz="2000" dirty="0"/>
              <a:t> </a:t>
            </a:r>
            <a:r>
              <a:rPr lang="en-US" sz="2000" dirty="0" err="1"/>
              <a:t>periodos</a:t>
            </a:r>
            <a:r>
              <a:rPr lang="en-US" sz="2000" dirty="0"/>
              <a:t> y </a:t>
            </a:r>
            <a:r>
              <a:rPr lang="en-US" sz="2000" dirty="0" err="1"/>
              <a:t>personajes</a:t>
            </a:r>
            <a:r>
              <a:rPr lang="en-US" sz="2000" dirty="0"/>
              <a:t> </a:t>
            </a:r>
            <a:r>
              <a:rPr lang="en-US" sz="2000" dirty="0" err="1"/>
              <a:t>históricos</a:t>
            </a:r>
            <a:r>
              <a:rPr lang="en-US" sz="2000" dirty="0"/>
              <a:t>... </a:t>
            </a:r>
            <a:r>
              <a:rPr lang="en-US" sz="2000" dirty="0" err="1"/>
              <a:t>Todo</a:t>
            </a:r>
            <a:r>
              <a:rPr lang="en-US" sz="2000" dirty="0"/>
              <a:t> a un solo </a:t>
            </a:r>
            <a:r>
              <a:rPr lang="en-US" sz="2000" dirty="0" err="1"/>
              <a:t>clic</a:t>
            </a:r>
            <a:r>
              <a:rPr lang="en-US" sz="2000" dirty="0"/>
              <a:t>. </a:t>
            </a:r>
            <a:endParaRPr dirty="0"/>
          </a:p>
          <a:p>
            <a:pPr marL="0" lvl="0" indent="0" rtl="0">
              <a:lnSpc>
                <a:spcPct val="90000"/>
              </a:lnSpc>
              <a:spcBef>
                <a:spcPts val="1000"/>
              </a:spcBef>
              <a:spcAft>
                <a:spcPts val="0"/>
              </a:spcAft>
              <a:buClr>
                <a:srgbClr val="092E4B"/>
              </a:buClr>
              <a:buSzPts val="2400"/>
              <a:buNone/>
            </a:pPr>
            <a:r>
              <a:rPr lang="en-US" sz="2000" dirty="0"/>
              <a:t>Entre sus </a:t>
            </a:r>
            <a:r>
              <a:rPr lang="en-US" sz="2000" dirty="0" err="1"/>
              <a:t>funciones</a:t>
            </a:r>
            <a:r>
              <a:rPr lang="en-US" sz="2000" dirty="0"/>
              <a:t> </a:t>
            </a:r>
            <a:r>
              <a:rPr lang="en-US" sz="2000" dirty="0" err="1"/>
              <a:t>está</a:t>
            </a:r>
            <a:r>
              <a:rPr lang="en-US" sz="2000" dirty="0"/>
              <a:t> la </a:t>
            </a:r>
            <a:r>
              <a:rPr lang="en-US" sz="2000" dirty="0" err="1"/>
              <a:t>función</a:t>
            </a:r>
            <a:r>
              <a:rPr lang="en-US" sz="2000" dirty="0"/>
              <a:t> "</a:t>
            </a:r>
            <a:r>
              <a:rPr lang="en-US" sz="2000" dirty="0" err="1"/>
              <a:t>Cerca</a:t>
            </a:r>
            <a:r>
              <a:rPr lang="en-US" sz="2000" dirty="0"/>
              <a:t> de", gracias a la </a:t>
            </a:r>
            <a:r>
              <a:rPr lang="en-US" sz="2000" dirty="0" err="1"/>
              <a:t>cual</a:t>
            </a:r>
            <a:r>
              <a:rPr lang="en-US" sz="2000" dirty="0"/>
              <a:t> </a:t>
            </a:r>
            <a:r>
              <a:rPr lang="en-US" sz="2000" dirty="0" err="1"/>
              <a:t>podrás</a:t>
            </a:r>
            <a:r>
              <a:rPr lang="en-US" sz="2000" dirty="0"/>
              <a:t> </a:t>
            </a:r>
            <a:r>
              <a:rPr lang="en-US" sz="2000" dirty="0" err="1"/>
              <a:t>descubrir</a:t>
            </a:r>
            <a:r>
              <a:rPr lang="en-US" sz="2000" dirty="0"/>
              <a:t> </a:t>
            </a:r>
            <a:r>
              <a:rPr lang="en-US" sz="2000" dirty="0" err="1"/>
              <a:t>museos</a:t>
            </a:r>
            <a:r>
              <a:rPr lang="en-US" sz="2000" dirty="0"/>
              <a:t>, </a:t>
            </a:r>
            <a:r>
              <a:rPr lang="en-US" sz="2000" dirty="0" err="1"/>
              <a:t>lugares</a:t>
            </a:r>
            <a:r>
              <a:rPr lang="en-US" sz="2000" dirty="0"/>
              <a:t> de </a:t>
            </a:r>
            <a:r>
              <a:rPr lang="en-US" sz="2000" dirty="0" err="1"/>
              <a:t>interés</a:t>
            </a:r>
            <a:r>
              <a:rPr lang="en-US" sz="2000" dirty="0"/>
              <a:t> e </a:t>
            </a:r>
            <a:r>
              <a:rPr lang="en-US" sz="2000" dirty="0" err="1"/>
              <a:t>historiadores</a:t>
            </a:r>
            <a:r>
              <a:rPr lang="en-US" sz="2000" dirty="0"/>
              <a:t> </a:t>
            </a:r>
            <a:r>
              <a:rPr lang="en-US" sz="2000" dirty="0" err="1"/>
              <a:t>cercanos</a:t>
            </a:r>
            <a:r>
              <a:rPr lang="en-US" sz="2000" dirty="0"/>
              <a:t> a </a:t>
            </a:r>
            <a:r>
              <a:rPr lang="en-US" sz="2000" dirty="0" err="1"/>
              <a:t>ti</a:t>
            </a:r>
            <a:r>
              <a:rPr lang="en-US" sz="2000" dirty="0"/>
              <a:t>. Al pulsar </a:t>
            </a:r>
            <a:r>
              <a:rPr lang="en-US" sz="2000" dirty="0" err="1"/>
              <a:t>sobre</a:t>
            </a:r>
            <a:r>
              <a:rPr lang="en-US" sz="2000" dirty="0"/>
              <a:t> </a:t>
            </a:r>
            <a:r>
              <a:rPr lang="en-US" sz="2000" dirty="0" err="1"/>
              <a:t>el</a:t>
            </a:r>
            <a:r>
              <a:rPr lang="en-US" sz="2000" dirty="0"/>
              <a:t> </a:t>
            </a:r>
            <a:r>
              <a:rPr lang="en-US" sz="2000" dirty="0" err="1"/>
              <a:t>nombre</a:t>
            </a:r>
            <a:r>
              <a:rPr lang="en-US" sz="2000" dirty="0"/>
              <a:t>, se </a:t>
            </a:r>
            <a:r>
              <a:rPr lang="en-US" sz="2000" dirty="0" err="1"/>
              <a:t>abrirá</a:t>
            </a:r>
            <a:r>
              <a:rPr lang="en-US" sz="2000" dirty="0"/>
              <a:t> un </a:t>
            </a:r>
            <a:r>
              <a:rPr lang="en-US" sz="2000" dirty="0" err="1"/>
              <a:t>menú</a:t>
            </a:r>
            <a:r>
              <a:rPr lang="en-US" sz="2000" dirty="0"/>
              <a:t> </a:t>
            </a:r>
            <a:r>
              <a:rPr lang="en-US" sz="2000" dirty="0" err="1"/>
              <a:t>desplegable</a:t>
            </a:r>
            <a:r>
              <a:rPr lang="en-US" sz="2000" dirty="0"/>
              <a:t> con </a:t>
            </a:r>
            <a:r>
              <a:rPr lang="en-US" sz="2000" dirty="0" err="1"/>
              <a:t>más</a:t>
            </a:r>
            <a:r>
              <a:rPr lang="en-US" sz="2000" dirty="0"/>
              <a:t> </a:t>
            </a:r>
            <a:r>
              <a:rPr lang="en-US" sz="2000" dirty="0" err="1"/>
              <a:t>información</a:t>
            </a:r>
            <a:r>
              <a:rPr lang="en-US" sz="2000" dirty="0"/>
              <a:t>. </a:t>
            </a:r>
            <a:endParaRPr dirty="0"/>
          </a:p>
          <a:p>
            <a:pPr marL="0" marR="0" lvl="0" indent="0" algn="ctr" rtl="0">
              <a:lnSpc>
                <a:spcPct val="90000"/>
              </a:lnSpc>
              <a:spcBef>
                <a:spcPts val="0"/>
              </a:spcBef>
              <a:spcAft>
                <a:spcPts val="0"/>
              </a:spcAft>
              <a:buClr>
                <a:srgbClr val="092E4B"/>
              </a:buClr>
              <a:buSzPts val="2400"/>
              <a:buFont typeface="Arial"/>
              <a:buNone/>
            </a:pPr>
            <a:br>
              <a:rPr lang="en-US" sz="2000" dirty="0"/>
            </a:br>
            <a:r>
              <a:rPr lang="en-US" sz="2000" b="1" dirty="0"/>
              <a:t>¿De </a:t>
            </a:r>
            <a:r>
              <a:rPr lang="en-US" sz="2000" b="1" dirty="0" err="1"/>
              <a:t>qué</a:t>
            </a:r>
            <a:r>
              <a:rPr lang="en-US" sz="2000" b="1" dirty="0"/>
              <a:t> </a:t>
            </a:r>
            <a:r>
              <a:rPr lang="en-US" sz="2000" b="1" dirty="0" err="1"/>
              <a:t>otras</a:t>
            </a:r>
            <a:r>
              <a:rPr lang="en-US" sz="2000" b="1" dirty="0"/>
              <a:t> </a:t>
            </a:r>
            <a:r>
              <a:rPr lang="en-US" sz="2000" b="1" dirty="0" err="1"/>
              <a:t>formas</a:t>
            </a:r>
            <a:r>
              <a:rPr lang="en-US" sz="2000" b="1" dirty="0"/>
              <a:t> </a:t>
            </a:r>
            <a:r>
              <a:rPr lang="en-US" sz="2000" b="1" dirty="0" err="1"/>
              <a:t>puede</a:t>
            </a:r>
            <a:r>
              <a:rPr lang="en-US" sz="2000" b="1" dirty="0"/>
              <a:t> </a:t>
            </a:r>
            <a:r>
              <a:rPr lang="en-US" sz="2000" b="1" dirty="0" err="1"/>
              <a:t>ayudarnos</a:t>
            </a:r>
            <a:r>
              <a:rPr lang="en-US" sz="2000" b="1" dirty="0"/>
              <a:t> </a:t>
            </a:r>
            <a:endParaRPr dirty="0"/>
          </a:p>
          <a:p>
            <a:pPr marL="0" marR="0" lvl="0" indent="0" algn="ctr" rtl="0">
              <a:lnSpc>
                <a:spcPct val="90000"/>
              </a:lnSpc>
              <a:spcBef>
                <a:spcPts val="0"/>
              </a:spcBef>
              <a:spcAft>
                <a:spcPts val="0"/>
              </a:spcAft>
              <a:buClr>
                <a:srgbClr val="092E4B"/>
              </a:buClr>
              <a:buSzPts val="2400"/>
              <a:buFont typeface="Arial"/>
              <a:buNone/>
            </a:pPr>
            <a:r>
              <a:rPr lang="en-US" sz="2000" b="1" dirty="0"/>
              <a:t>Google Arts &amp; Culture?</a:t>
            </a:r>
            <a:br>
              <a:rPr lang="en-US" sz="2000" dirty="0"/>
            </a:br>
            <a:endParaRPr sz="2000" dirty="0"/>
          </a:p>
        </p:txBody>
      </p:sp>
      <p:sp>
        <p:nvSpPr>
          <p:cNvPr id="1294" name="Google Shape;1294;p132"/>
          <p:cNvSpPr txBox="1">
            <a:spLocks noGrp="1"/>
          </p:cNvSpPr>
          <p:nvPr>
            <p:ph type="body" idx="2"/>
          </p:nvPr>
        </p:nvSpPr>
        <p:spPr>
          <a:xfrm>
            <a:off x="5943600" y="372388"/>
            <a:ext cx="4990998" cy="992652"/>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90000"/>
              </a:lnSpc>
              <a:spcBef>
                <a:spcPts val="1000"/>
              </a:spcBef>
              <a:spcAft>
                <a:spcPts val="0"/>
              </a:spcAft>
              <a:buClr>
                <a:srgbClr val="24BAA2"/>
              </a:buClr>
              <a:buSzPts val="3600"/>
              <a:buFont typeface="Arial"/>
              <a:buNone/>
            </a:pPr>
            <a:r>
              <a:rPr lang="en-US" u="sng" dirty="0">
                <a:hlinkClick r:id="rId3">
                  <a:extLst>
                    <a:ext uri="{A12FA001-AC4F-418D-AE19-62706E023703}">
                      <ahyp:hlinkClr xmlns:ahyp="http://schemas.microsoft.com/office/drawing/2018/hyperlinkcolor" val="tx"/>
                    </a:ext>
                  </a:extLst>
                </a:hlinkClick>
              </a:rPr>
              <a:t>Google Arts &amp; Culture</a:t>
            </a:r>
            <a:endParaRPr dirty="0"/>
          </a:p>
        </p:txBody>
      </p:sp>
      <p:pic>
        <p:nvPicPr>
          <p:cNvPr id="1295" name="Google Shape;1295;p132"/>
          <p:cNvPicPr preferRelativeResize="0"/>
          <p:nvPr/>
        </p:nvPicPr>
        <p:blipFill rotWithShape="1">
          <a:blip r:embed="rId4">
            <a:alphaModFix/>
          </a:blip>
          <a:srcRect/>
          <a:stretch/>
        </p:blipFill>
        <p:spPr>
          <a:xfrm>
            <a:off x="0" y="2534267"/>
            <a:ext cx="5130800" cy="2578227"/>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299"/>
        <p:cNvGrpSpPr/>
        <p:nvPr/>
      </p:nvGrpSpPr>
      <p:grpSpPr>
        <a:xfrm>
          <a:off x="0" y="0"/>
          <a:ext cx="0" cy="0"/>
          <a:chOff x="0" y="0"/>
          <a:chExt cx="0" cy="0"/>
        </a:xfrm>
      </p:grpSpPr>
      <p:pic>
        <p:nvPicPr>
          <p:cNvPr id="1300" name="Google Shape;1300;p133"/>
          <p:cNvPicPr preferRelativeResize="0"/>
          <p:nvPr/>
        </p:nvPicPr>
        <p:blipFill rotWithShape="1">
          <a:blip r:embed="rId3">
            <a:alphaModFix/>
          </a:blip>
          <a:srcRect/>
          <a:stretch/>
        </p:blipFill>
        <p:spPr>
          <a:xfrm>
            <a:off x="798381" y="667007"/>
            <a:ext cx="10595237" cy="4061321"/>
          </a:xfrm>
          <a:prstGeom prst="rect">
            <a:avLst/>
          </a:prstGeom>
          <a:noFill/>
          <a:ln w="9525" cap="flat" cmpd="sng">
            <a:solidFill>
              <a:srgbClr val="7F3494"/>
            </a:solidFill>
            <a:prstDash val="solid"/>
            <a:round/>
            <a:headEnd type="none" w="sm" len="sm"/>
            <a:tailEnd type="none" w="sm" len="sm"/>
          </a:ln>
        </p:spPr>
      </p:pic>
      <p:sp>
        <p:nvSpPr>
          <p:cNvPr id="1301" name="Google Shape;1301;p133"/>
          <p:cNvSpPr txBox="1">
            <a:spLocks noGrp="1"/>
          </p:cNvSpPr>
          <p:nvPr>
            <p:ph type="body" idx="1"/>
          </p:nvPr>
        </p:nvSpPr>
        <p:spPr>
          <a:xfrm>
            <a:off x="647701" y="4763848"/>
            <a:ext cx="10944224" cy="1641296"/>
          </a:xfrm>
          <a:prstGeom prst="rect">
            <a:avLst/>
          </a:prstGeom>
          <a:noFill/>
          <a:ln>
            <a:noFill/>
          </a:ln>
        </p:spPr>
        <p:txBody>
          <a:bodyPr spcFirstLastPara="1" wrap="square" lIns="91425" tIns="45700" rIns="91425" bIns="45700" anchor="t" anchorCtr="0">
            <a:noAutofit/>
          </a:bodyPr>
          <a:lstStyle/>
          <a:p>
            <a:pPr marL="457200" marR="0" lvl="0" indent="-228600" algn="just" rtl="0">
              <a:lnSpc>
                <a:spcPct val="90000"/>
              </a:lnSpc>
              <a:spcBef>
                <a:spcPts val="600"/>
              </a:spcBef>
              <a:spcAft>
                <a:spcPts val="0"/>
              </a:spcAft>
              <a:buClr>
                <a:srgbClr val="092E4B"/>
              </a:buClr>
              <a:buSzPts val="2400"/>
              <a:buFont typeface="Arial"/>
              <a:buNone/>
            </a:pPr>
            <a:r>
              <a:rPr lang="en-US" sz="2200"/>
              <a:t>Mediante retos diarios, el usuario puede poner a prueba su memoria, su</a:t>
            </a:r>
            <a:endParaRPr/>
          </a:p>
          <a:p>
            <a:pPr marL="457200" marR="0" lvl="0" indent="-228600" algn="just" rtl="0">
              <a:lnSpc>
                <a:spcPct val="90000"/>
              </a:lnSpc>
              <a:spcBef>
                <a:spcPts val="600"/>
              </a:spcBef>
              <a:spcAft>
                <a:spcPts val="0"/>
              </a:spcAft>
              <a:buClr>
                <a:srgbClr val="092E4B"/>
              </a:buClr>
              <a:buSzPts val="2400"/>
              <a:buFont typeface="Arial"/>
              <a:buNone/>
            </a:pPr>
            <a:r>
              <a:rPr lang="en-US" sz="2200"/>
              <a:t>conocimiento y sus habilidades cognitivas. </a:t>
            </a:r>
            <a:endParaRPr/>
          </a:p>
          <a:p>
            <a:pPr marL="457200" marR="0" lvl="0" indent="-228600" algn="just" rtl="0">
              <a:lnSpc>
                <a:spcPct val="90000"/>
              </a:lnSpc>
              <a:spcBef>
                <a:spcPts val="600"/>
              </a:spcBef>
              <a:spcAft>
                <a:spcPts val="0"/>
              </a:spcAft>
              <a:buClr>
                <a:srgbClr val="092E4B"/>
              </a:buClr>
              <a:buSzPts val="2400"/>
              <a:buFont typeface="Arial"/>
              <a:buNone/>
            </a:pPr>
            <a:r>
              <a:rPr lang="en-US" sz="2200"/>
              <a:t>Está demostrado que el entrenamiento mental constante previene el desarrollo de</a:t>
            </a:r>
            <a:endParaRPr/>
          </a:p>
          <a:p>
            <a:pPr marL="457200" marR="0" lvl="0" indent="-228600" algn="just" rtl="0">
              <a:lnSpc>
                <a:spcPct val="90000"/>
              </a:lnSpc>
              <a:spcBef>
                <a:spcPts val="600"/>
              </a:spcBef>
              <a:spcAft>
                <a:spcPts val="0"/>
              </a:spcAft>
              <a:buClr>
                <a:srgbClr val="092E4B"/>
              </a:buClr>
              <a:buSzPts val="2400"/>
              <a:buFont typeface="Arial"/>
              <a:buNone/>
            </a:pPr>
            <a:r>
              <a:rPr lang="en-US" sz="2200"/>
              <a:t>enfermedades neurodegenerativas y ayuda a mantener la lucidez a lo largo del tiempo.  </a:t>
            </a:r>
            <a:br>
              <a:rPr lang="en-US"/>
            </a:br>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305"/>
        <p:cNvGrpSpPr/>
        <p:nvPr/>
      </p:nvGrpSpPr>
      <p:grpSpPr>
        <a:xfrm>
          <a:off x="0" y="0"/>
          <a:ext cx="0" cy="0"/>
          <a:chOff x="0" y="0"/>
          <a:chExt cx="0" cy="0"/>
        </a:xfrm>
      </p:grpSpPr>
      <p:pic>
        <p:nvPicPr>
          <p:cNvPr id="1306" name="Google Shape;1306;p134"/>
          <p:cNvPicPr preferRelativeResize="0"/>
          <p:nvPr/>
        </p:nvPicPr>
        <p:blipFill rotWithShape="1">
          <a:blip r:embed="rId3">
            <a:alphaModFix/>
          </a:blip>
          <a:srcRect b="8991"/>
          <a:stretch/>
        </p:blipFill>
        <p:spPr>
          <a:xfrm>
            <a:off x="1026812" y="510151"/>
            <a:ext cx="9915350" cy="4173361"/>
          </a:xfrm>
          <a:prstGeom prst="rect">
            <a:avLst/>
          </a:prstGeom>
          <a:noFill/>
          <a:ln w="9525" cap="flat" cmpd="sng">
            <a:solidFill>
              <a:srgbClr val="7F3494"/>
            </a:solidFill>
            <a:prstDash val="solid"/>
            <a:round/>
            <a:headEnd type="none" w="sm" len="sm"/>
            <a:tailEnd type="none" w="sm" len="sm"/>
          </a:ln>
        </p:spPr>
      </p:pic>
      <p:sp>
        <p:nvSpPr>
          <p:cNvPr id="1307" name="Google Shape;1307;p134"/>
          <p:cNvSpPr txBox="1">
            <a:spLocks noGrp="1"/>
          </p:cNvSpPr>
          <p:nvPr>
            <p:ph type="body" idx="1"/>
          </p:nvPr>
        </p:nvSpPr>
        <p:spPr>
          <a:xfrm>
            <a:off x="546410" y="4763848"/>
            <a:ext cx="10847208" cy="1641296"/>
          </a:xfrm>
          <a:prstGeom prst="rect">
            <a:avLst/>
          </a:prstGeom>
          <a:noFill/>
          <a:ln>
            <a:noFill/>
          </a:ln>
        </p:spPr>
        <p:txBody>
          <a:bodyPr spcFirstLastPara="1" wrap="square" lIns="91425" tIns="45700" rIns="91425" bIns="45700" anchor="t" anchorCtr="0">
            <a:noAutofit/>
          </a:bodyPr>
          <a:lstStyle/>
          <a:p>
            <a:pPr marL="457200" marR="0" lvl="0" indent="-228600" algn="just" rtl="0">
              <a:lnSpc>
                <a:spcPct val="90000"/>
              </a:lnSpc>
              <a:spcBef>
                <a:spcPts val="600"/>
              </a:spcBef>
              <a:spcAft>
                <a:spcPts val="0"/>
              </a:spcAft>
              <a:buClr>
                <a:srgbClr val="092E4B"/>
              </a:buClr>
              <a:buSzPts val="2400"/>
              <a:buFont typeface="Arial"/>
              <a:buNone/>
            </a:pPr>
            <a:r>
              <a:rPr lang="en-US" sz="2200"/>
              <a:t>En la </a:t>
            </a:r>
            <a:r>
              <a:rPr lang="en-US" sz="2200" b="1"/>
              <a:t>sección Jugar</a:t>
            </a:r>
            <a:r>
              <a:rPr lang="en-US" sz="2200"/>
              <a:t>, que se encuentra en la barra de menú, arriba a la derecha, puedes</a:t>
            </a:r>
            <a:endParaRPr/>
          </a:p>
          <a:p>
            <a:pPr marL="457200" marR="0" lvl="0" indent="-228600" algn="just" rtl="0">
              <a:lnSpc>
                <a:spcPct val="90000"/>
              </a:lnSpc>
              <a:spcBef>
                <a:spcPts val="600"/>
              </a:spcBef>
              <a:spcAft>
                <a:spcPts val="0"/>
              </a:spcAft>
              <a:buClr>
                <a:srgbClr val="092E4B"/>
              </a:buClr>
              <a:buSzPts val="2400"/>
              <a:buFont typeface="Arial"/>
              <a:buNone/>
            </a:pPr>
            <a:r>
              <a:rPr lang="en-US" sz="2200"/>
              <a:t>acceder a muchas categorías de juegos según objetivo y tema. Puedes dibujar, colorear,</a:t>
            </a:r>
            <a:endParaRPr/>
          </a:p>
          <a:p>
            <a:pPr marL="457200" marR="0" lvl="0" indent="-228600" algn="just" rtl="0">
              <a:lnSpc>
                <a:spcPct val="90000"/>
              </a:lnSpc>
              <a:spcBef>
                <a:spcPts val="600"/>
              </a:spcBef>
              <a:spcAft>
                <a:spcPts val="0"/>
              </a:spcAft>
              <a:buClr>
                <a:srgbClr val="092E4B"/>
              </a:buClr>
              <a:buSzPts val="2400"/>
              <a:buFont typeface="Arial"/>
              <a:buNone/>
            </a:pPr>
            <a:r>
              <a:rPr lang="en-US" sz="2200"/>
              <a:t>crear tu propia cerámica 3D e interactuar con inteligencia artificial. </a:t>
            </a:r>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311"/>
        <p:cNvGrpSpPr/>
        <p:nvPr/>
      </p:nvGrpSpPr>
      <p:grpSpPr>
        <a:xfrm>
          <a:off x="0" y="0"/>
          <a:ext cx="0" cy="0"/>
          <a:chOff x="0" y="0"/>
          <a:chExt cx="0" cy="0"/>
        </a:xfrm>
      </p:grpSpPr>
      <p:pic>
        <p:nvPicPr>
          <p:cNvPr id="1312" name="Google Shape;1312;p33"/>
          <p:cNvPicPr preferRelativeResize="0"/>
          <p:nvPr/>
        </p:nvPicPr>
        <p:blipFill rotWithShape="1">
          <a:blip r:embed="rId3">
            <a:alphaModFix/>
          </a:blip>
          <a:srcRect t="11011" r="21593" b="6385"/>
          <a:stretch/>
        </p:blipFill>
        <p:spPr>
          <a:xfrm>
            <a:off x="827773" y="606392"/>
            <a:ext cx="4394283" cy="2435933"/>
          </a:xfrm>
          <a:prstGeom prst="rect">
            <a:avLst/>
          </a:prstGeom>
          <a:noFill/>
          <a:ln>
            <a:noFill/>
          </a:ln>
        </p:spPr>
      </p:pic>
      <p:pic>
        <p:nvPicPr>
          <p:cNvPr id="1313" name="Google Shape;1313;p33"/>
          <p:cNvPicPr preferRelativeResize="0"/>
          <p:nvPr/>
        </p:nvPicPr>
        <p:blipFill rotWithShape="1">
          <a:blip r:embed="rId4">
            <a:alphaModFix/>
          </a:blip>
          <a:srcRect/>
          <a:stretch/>
        </p:blipFill>
        <p:spPr>
          <a:xfrm>
            <a:off x="674127" y="465142"/>
            <a:ext cx="826770" cy="826770"/>
          </a:xfrm>
          <a:prstGeom prst="rect">
            <a:avLst/>
          </a:prstGeom>
          <a:solidFill>
            <a:srgbClr val="00B050"/>
          </a:solidFill>
          <a:ln w="9525" cap="flat" cmpd="sng">
            <a:solidFill>
              <a:schemeClr val="lt1"/>
            </a:solidFill>
            <a:prstDash val="solid"/>
            <a:round/>
            <a:headEnd type="none" w="sm" len="sm"/>
            <a:tailEnd type="none" w="sm" len="sm"/>
          </a:ln>
          <a:effectLst>
            <a:outerShdw blurRad="57150" dist="19050" dir="5400000" algn="bl" rotWithShape="0">
              <a:srgbClr val="000000">
                <a:alpha val="49803"/>
              </a:srgbClr>
            </a:outerShdw>
          </a:effectLst>
        </p:spPr>
      </p:pic>
      <p:sp>
        <p:nvSpPr>
          <p:cNvPr id="1314" name="Google Shape;1314;p33"/>
          <p:cNvSpPr txBox="1">
            <a:spLocks noGrp="1"/>
          </p:cNvSpPr>
          <p:nvPr>
            <p:ph type="body" idx="1"/>
          </p:nvPr>
        </p:nvSpPr>
        <p:spPr>
          <a:xfrm>
            <a:off x="5075073" y="614875"/>
            <a:ext cx="6442800" cy="2055600"/>
          </a:xfrm>
          <a:prstGeom prst="rect">
            <a:avLst/>
          </a:prstGeom>
          <a:noFill/>
          <a:ln>
            <a:noFill/>
          </a:ln>
        </p:spPr>
        <p:txBody>
          <a:bodyPr spcFirstLastPara="1" wrap="square" lIns="91425" tIns="45700" rIns="91425" bIns="45700" anchor="t" anchorCtr="0">
            <a:noAutofit/>
          </a:bodyPr>
          <a:lstStyle/>
          <a:p>
            <a:pPr marL="457200" marR="0" lvl="0" indent="-381000" algn="l" rtl="0">
              <a:lnSpc>
                <a:spcPct val="90000"/>
              </a:lnSpc>
              <a:spcBef>
                <a:spcPts val="1000"/>
              </a:spcBef>
              <a:spcAft>
                <a:spcPts val="0"/>
              </a:spcAft>
              <a:buSzPts val="2400"/>
              <a:buAutoNum type="arabicParenR"/>
            </a:pPr>
            <a:r>
              <a:rPr lang="en-US"/>
              <a:t>En la sección </a:t>
            </a:r>
            <a:r>
              <a:rPr lang="en-US" b="1"/>
              <a:t>Explorar</a:t>
            </a:r>
            <a:r>
              <a:rPr lang="en-US"/>
              <a:t> puedes visitar museos con la herramienta Street View, que es una función de Google Maps que permite al usuario visitar un lugar como si realmente estuviese allí. Da la sensación de que estás paseando por ese sitio. </a:t>
            </a:r>
            <a:endParaRPr/>
          </a:p>
        </p:txBody>
      </p:sp>
      <p:pic>
        <p:nvPicPr>
          <p:cNvPr id="1315" name="Google Shape;1315;p33"/>
          <p:cNvPicPr preferRelativeResize="0"/>
          <p:nvPr/>
        </p:nvPicPr>
        <p:blipFill rotWithShape="1">
          <a:blip r:embed="rId5">
            <a:alphaModFix/>
          </a:blip>
          <a:srcRect/>
          <a:stretch/>
        </p:blipFill>
        <p:spPr>
          <a:xfrm>
            <a:off x="827773" y="3474123"/>
            <a:ext cx="5842301" cy="2645799"/>
          </a:xfrm>
          <a:prstGeom prst="rect">
            <a:avLst/>
          </a:prstGeom>
          <a:noFill/>
          <a:ln>
            <a:noFill/>
          </a:ln>
        </p:spPr>
      </p:pic>
      <p:sp>
        <p:nvSpPr>
          <p:cNvPr id="1316" name="Google Shape;1316;p33"/>
          <p:cNvSpPr txBox="1">
            <a:spLocks noGrp="1"/>
          </p:cNvSpPr>
          <p:nvPr>
            <p:ph type="body" idx="1"/>
          </p:nvPr>
        </p:nvSpPr>
        <p:spPr>
          <a:xfrm>
            <a:off x="6767550" y="3881225"/>
            <a:ext cx="4868700" cy="2055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SzPts val="2400"/>
              <a:buNone/>
            </a:pPr>
            <a:r>
              <a:rPr lang="en-US">
                <a:solidFill>
                  <a:srgbClr val="000000"/>
                </a:solidFill>
              </a:rPr>
              <a:t>2) </a:t>
            </a:r>
            <a:r>
              <a:rPr lang="en-US" b="1">
                <a:solidFill>
                  <a:srgbClr val="000000"/>
                </a:solidFill>
              </a:rPr>
              <a:t>Google Arts &amp; Culture </a:t>
            </a:r>
            <a:r>
              <a:rPr lang="en-US">
                <a:solidFill>
                  <a:srgbClr val="000000"/>
                </a:solidFill>
              </a:rPr>
              <a:t>emplea las mismas funciones de Street View permitiendo que los usuarios visiten museos o lugares de interés. Solo hay que clicar en el sitio que queremos visitar y lo haremos como si estuviéramos ahí en persona.</a:t>
            </a:r>
            <a:endParaRPr>
              <a:solidFill>
                <a:srgbClr val="000000"/>
              </a:solidFill>
            </a:endParaRPr>
          </a:p>
          <a:p>
            <a:pPr marL="0" marR="0" lvl="0" indent="0" algn="l" rtl="0">
              <a:lnSpc>
                <a:spcPct val="90000"/>
              </a:lnSpc>
              <a:spcBef>
                <a:spcPts val="1000"/>
              </a:spcBef>
              <a:spcAft>
                <a:spcPts val="0"/>
              </a:spcAft>
              <a:buSzPts val="2400"/>
              <a:buNone/>
            </a:pPr>
            <a:endParaRPr/>
          </a:p>
        </p:txBody>
      </p:sp>
      <p:pic>
        <p:nvPicPr>
          <p:cNvPr id="1317" name="Google Shape;1317;p33"/>
          <p:cNvPicPr preferRelativeResize="0"/>
          <p:nvPr/>
        </p:nvPicPr>
        <p:blipFill rotWithShape="1">
          <a:blip r:embed="rId6">
            <a:alphaModFix/>
          </a:blip>
          <a:srcRect/>
          <a:stretch/>
        </p:blipFill>
        <p:spPr>
          <a:xfrm>
            <a:off x="520830" y="3130221"/>
            <a:ext cx="842009" cy="842009"/>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321"/>
        <p:cNvGrpSpPr/>
        <p:nvPr/>
      </p:nvGrpSpPr>
      <p:grpSpPr>
        <a:xfrm>
          <a:off x="0" y="0"/>
          <a:ext cx="0" cy="0"/>
          <a:chOff x="0" y="0"/>
          <a:chExt cx="0" cy="0"/>
        </a:xfrm>
      </p:grpSpPr>
      <p:pic>
        <p:nvPicPr>
          <p:cNvPr id="1322" name="Google Shape;1322;p135"/>
          <p:cNvPicPr preferRelativeResize="0"/>
          <p:nvPr/>
        </p:nvPicPr>
        <p:blipFill rotWithShape="1">
          <a:blip r:embed="rId3">
            <a:alphaModFix/>
          </a:blip>
          <a:srcRect/>
          <a:stretch/>
        </p:blipFill>
        <p:spPr>
          <a:xfrm>
            <a:off x="1972200" y="734277"/>
            <a:ext cx="7956675" cy="3754326"/>
          </a:xfrm>
          <a:prstGeom prst="rect">
            <a:avLst/>
          </a:prstGeom>
          <a:noFill/>
          <a:ln>
            <a:noFill/>
          </a:ln>
        </p:spPr>
      </p:pic>
      <p:pic>
        <p:nvPicPr>
          <p:cNvPr id="1323" name="Google Shape;1323;p135"/>
          <p:cNvPicPr preferRelativeResize="0"/>
          <p:nvPr/>
        </p:nvPicPr>
        <p:blipFill rotWithShape="1">
          <a:blip r:embed="rId4">
            <a:alphaModFix/>
          </a:blip>
          <a:srcRect/>
          <a:stretch/>
        </p:blipFill>
        <p:spPr>
          <a:xfrm>
            <a:off x="1353520" y="465527"/>
            <a:ext cx="906780" cy="906780"/>
          </a:xfrm>
          <a:prstGeom prst="rect">
            <a:avLst/>
          </a:prstGeom>
          <a:noFill/>
          <a:ln>
            <a:noFill/>
          </a:ln>
        </p:spPr>
      </p:pic>
      <p:sp>
        <p:nvSpPr>
          <p:cNvPr id="1324" name="Google Shape;1324;p135"/>
          <p:cNvSpPr txBox="1">
            <a:spLocks noGrp="1"/>
          </p:cNvSpPr>
          <p:nvPr>
            <p:ph type="body" idx="1"/>
          </p:nvPr>
        </p:nvSpPr>
        <p:spPr>
          <a:xfrm>
            <a:off x="1353520" y="4488603"/>
            <a:ext cx="10418773" cy="2055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092E4B"/>
              </a:buClr>
              <a:buSzPts val="2400"/>
              <a:buFont typeface="Arial"/>
              <a:buNone/>
            </a:pPr>
            <a:r>
              <a:rPr lang="en-US"/>
              <a:t>3) Este es un ejemplo de cómo se ve el entorno con Street view. En esta imagen te mostramos la entrada al British Museum de Londres. </a:t>
            </a:r>
            <a:endParaRPr/>
          </a:p>
          <a:p>
            <a:pPr marL="0" marR="0" lvl="0" indent="0" algn="l" rtl="0">
              <a:lnSpc>
                <a:spcPct val="90000"/>
              </a:lnSpc>
              <a:spcBef>
                <a:spcPts val="1000"/>
              </a:spcBef>
              <a:spcAft>
                <a:spcPts val="0"/>
              </a:spcAft>
              <a:buClr>
                <a:srgbClr val="092E4B"/>
              </a:buClr>
              <a:buSzPts val="2400"/>
              <a:buFont typeface="Arial"/>
              <a:buNone/>
            </a:pPr>
            <a:r>
              <a:rPr lang="en-US"/>
              <a:t>Con las flechas que aparecen en la pantalla, el usuario puede decidir en qué dirección continuar la visita. Al clicar en una obra, pueden verla como la verían si estuvieran visitando físicamente el museo. </a:t>
            </a:r>
            <a:br>
              <a:rPr lang="en-US"/>
            </a:br>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328"/>
        <p:cNvGrpSpPr/>
        <p:nvPr/>
      </p:nvGrpSpPr>
      <p:grpSpPr>
        <a:xfrm>
          <a:off x="0" y="0"/>
          <a:ext cx="0" cy="0"/>
          <a:chOff x="0" y="0"/>
          <a:chExt cx="0" cy="0"/>
        </a:xfrm>
      </p:grpSpPr>
      <p:sp>
        <p:nvSpPr>
          <p:cNvPr id="1329" name="Google Shape;1329;p136"/>
          <p:cNvSpPr txBox="1"/>
          <p:nvPr/>
        </p:nvSpPr>
        <p:spPr>
          <a:xfrm>
            <a:off x="666975" y="511075"/>
            <a:ext cx="11089500" cy="2055600"/>
          </a:xfrm>
          <a:prstGeom prst="rect">
            <a:avLst/>
          </a:prstGeom>
          <a:noFill/>
          <a:ln>
            <a:noFill/>
          </a:ln>
        </p:spPr>
        <p:txBody>
          <a:bodyPr spcFirstLastPara="1" wrap="square" lIns="91425" tIns="45700" rIns="91425" bIns="45700" anchor="t" anchorCtr="0">
            <a:noAutofit/>
          </a:bodyPr>
          <a:lstStyle/>
          <a:p>
            <a:pPr marL="457200" marR="0" lvl="0" indent="-228600" algn="just" rtl="0">
              <a:lnSpc>
                <a:spcPct val="90000"/>
              </a:lnSpc>
              <a:spcBef>
                <a:spcPts val="600"/>
              </a:spcBef>
              <a:spcAft>
                <a:spcPts val="0"/>
              </a:spcAft>
              <a:buClr>
                <a:srgbClr val="092E4B"/>
              </a:buClr>
              <a:buSzPts val="2400"/>
              <a:buFont typeface="Arial"/>
              <a:buNone/>
            </a:pPr>
            <a:r>
              <a:rPr lang="en-US" sz="2400" b="1" i="0" u="none" strike="noStrike" cap="none">
                <a:solidFill>
                  <a:srgbClr val="24BAA2"/>
                </a:solidFill>
                <a:latin typeface="Calibri"/>
                <a:ea typeface="Calibri"/>
                <a:cs typeface="Calibri"/>
                <a:sym typeface="Calibri"/>
              </a:rPr>
              <a:t>Google Arts &amp; Culture</a:t>
            </a:r>
            <a:r>
              <a:rPr lang="en-US" sz="2400" b="0" i="0" u="none" strike="noStrike" cap="none">
                <a:solidFill>
                  <a:srgbClr val="092E4B"/>
                </a:solidFill>
                <a:latin typeface="Calibri"/>
                <a:ea typeface="Calibri"/>
                <a:cs typeface="Calibri"/>
                <a:sym typeface="Calibri"/>
              </a:rPr>
              <a:t> está disponible en cualquier buscador y también para</a:t>
            </a:r>
            <a:endParaRPr/>
          </a:p>
          <a:p>
            <a:pPr marL="457200" marR="0" lvl="0" indent="-228600" algn="just" rtl="0">
              <a:lnSpc>
                <a:spcPct val="90000"/>
              </a:lnSpc>
              <a:spcBef>
                <a:spcPts val="600"/>
              </a:spcBef>
              <a:spcAft>
                <a:spcPts val="0"/>
              </a:spcAft>
              <a:buClr>
                <a:srgbClr val="092E4B"/>
              </a:buClr>
              <a:buSzPts val="2400"/>
              <a:buFont typeface="Arial"/>
              <a:buNone/>
            </a:pPr>
            <a:r>
              <a:rPr lang="en-US" sz="2400" b="0" i="1" u="none" strike="noStrike" cap="none">
                <a:solidFill>
                  <a:srgbClr val="092E4B"/>
                </a:solidFill>
                <a:latin typeface="Calibri"/>
                <a:ea typeface="Calibri"/>
                <a:cs typeface="Calibri"/>
                <a:sym typeface="Calibri"/>
              </a:rPr>
              <a:t>smartphones</a:t>
            </a:r>
            <a:r>
              <a:rPr lang="en-US" sz="2400" b="0" i="0" u="none" strike="noStrike" cap="none">
                <a:solidFill>
                  <a:srgbClr val="092E4B"/>
                </a:solidFill>
                <a:latin typeface="Calibri"/>
                <a:ea typeface="Calibri"/>
                <a:cs typeface="Calibri"/>
                <a:sym typeface="Calibri"/>
              </a:rPr>
              <a:t> y </a:t>
            </a:r>
            <a:r>
              <a:rPr lang="en-US" sz="2400" b="0" i="1" u="none" strike="noStrike" cap="none">
                <a:solidFill>
                  <a:srgbClr val="092E4B"/>
                </a:solidFill>
                <a:latin typeface="Calibri"/>
                <a:ea typeface="Calibri"/>
                <a:cs typeface="Calibri"/>
                <a:sym typeface="Calibri"/>
              </a:rPr>
              <a:t>tablets</a:t>
            </a:r>
            <a:r>
              <a:rPr lang="en-US" sz="2400" b="0" i="0" u="none" strike="noStrike" cap="none">
                <a:solidFill>
                  <a:srgbClr val="092E4B"/>
                </a:solidFill>
                <a:latin typeface="Calibri"/>
                <a:ea typeface="Calibri"/>
                <a:cs typeface="Calibri"/>
                <a:sym typeface="Calibri"/>
              </a:rPr>
              <a:t>. Puedes descargar la </a:t>
            </a:r>
            <a:r>
              <a:rPr lang="en-US" sz="2400" b="0" i="1" u="none" strike="noStrike" cap="none">
                <a:solidFill>
                  <a:srgbClr val="092E4B"/>
                </a:solidFill>
                <a:latin typeface="Calibri"/>
                <a:ea typeface="Calibri"/>
                <a:cs typeface="Calibri"/>
                <a:sym typeface="Calibri"/>
              </a:rPr>
              <a:t>app </a:t>
            </a:r>
            <a:r>
              <a:rPr lang="en-US" sz="2400" b="0" i="0" u="none" strike="noStrike" cap="none">
                <a:solidFill>
                  <a:srgbClr val="092E4B"/>
                </a:solidFill>
                <a:latin typeface="Calibri"/>
                <a:ea typeface="Calibri"/>
                <a:cs typeface="Calibri"/>
                <a:sym typeface="Calibri"/>
              </a:rPr>
              <a:t>desde cualquier tienda oficial de</a:t>
            </a:r>
            <a:endParaRPr/>
          </a:p>
          <a:p>
            <a:pPr marL="457200" marR="0" lvl="0" indent="-228600" algn="just" rtl="0">
              <a:lnSpc>
                <a:spcPct val="90000"/>
              </a:lnSpc>
              <a:spcBef>
                <a:spcPts val="600"/>
              </a:spcBef>
              <a:spcAft>
                <a:spcPts val="0"/>
              </a:spcAft>
              <a:buClr>
                <a:srgbClr val="092E4B"/>
              </a:buClr>
              <a:buSzPts val="2400"/>
              <a:buFont typeface="Arial"/>
              <a:buNone/>
            </a:pPr>
            <a:r>
              <a:rPr lang="en-US" sz="2400" b="0" i="0" u="none" strike="noStrike" cap="none">
                <a:solidFill>
                  <a:srgbClr val="092E4B"/>
                </a:solidFill>
                <a:latin typeface="Calibri"/>
                <a:ea typeface="Calibri"/>
                <a:cs typeface="Calibri"/>
                <a:sym typeface="Calibri"/>
              </a:rPr>
              <a:t>aplicaciones. </a:t>
            </a:r>
            <a:endParaRPr sz="1400" b="0" i="0" u="none" strike="noStrike" cap="none">
              <a:solidFill>
                <a:srgbClr val="092E4B"/>
              </a:solidFill>
              <a:latin typeface="Arial"/>
              <a:ea typeface="Arial"/>
              <a:cs typeface="Arial"/>
              <a:sym typeface="Arial"/>
            </a:endParaRPr>
          </a:p>
          <a:p>
            <a:pPr marL="457200" marR="0" lvl="0" indent="-228600" algn="l" rtl="0">
              <a:lnSpc>
                <a:spcPct val="90000"/>
              </a:lnSpc>
              <a:spcBef>
                <a:spcPts val="1000"/>
              </a:spcBef>
              <a:spcAft>
                <a:spcPts val="0"/>
              </a:spcAft>
              <a:buClr>
                <a:srgbClr val="092E4B"/>
              </a:buClr>
              <a:buSzPts val="2400"/>
              <a:buFont typeface="Arial"/>
              <a:buNone/>
            </a:pPr>
            <a:r>
              <a:rPr lang="en-US" sz="2400" b="1" i="0" u="none" strike="noStrike" cap="none">
                <a:solidFill>
                  <a:srgbClr val="092E4B"/>
                </a:solidFill>
                <a:latin typeface="Calibri"/>
                <a:ea typeface="Calibri"/>
                <a:cs typeface="Calibri"/>
                <a:sym typeface="Calibri"/>
              </a:rPr>
              <a:t>Algunos beneficios de usar esta aplicación son:</a:t>
            </a:r>
            <a:endParaRPr/>
          </a:p>
          <a:p>
            <a:pPr marL="457200" marR="0" lvl="0" indent="-228600" algn="l" rtl="0">
              <a:lnSpc>
                <a:spcPct val="90000"/>
              </a:lnSpc>
              <a:spcBef>
                <a:spcPts val="1000"/>
              </a:spcBef>
              <a:spcAft>
                <a:spcPts val="0"/>
              </a:spcAft>
              <a:buClr>
                <a:srgbClr val="092E4B"/>
              </a:buClr>
              <a:buSzPts val="2400"/>
              <a:buFont typeface="Arial"/>
              <a:buNone/>
            </a:pPr>
            <a:endParaRPr sz="2400" b="1" i="0" u="none" strike="noStrike" cap="none">
              <a:solidFill>
                <a:srgbClr val="092E4B"/>
              </a:solidFill>
              <a:latin typeface="Calibri"/>
              <a:ea typeface="Calibri"/>
              <a:cs typeface="Calibri"/>
              <a:sym typeface="Calibri"/>
            </a:endParaRPr>
          </a:p>
          <a:p>
            <a:pPr marL="685800" marR="0" lvl="0" indent="-457200" algn="l" rtl="0">
              <a:lnSpc>
                <a:spcPct val="90000"/>
              </a:lnSpc>
              <a:spcBef>
                <a:spcPts val="1000"/>
              </a:spcBef>
              <a:spcAft>
                <a:spcPts val="0"/>
              </a:spcAft>
              <a:buClr>
                <a:srgbClr val="092E4B"/>
              </a:buClr>
              <a:buSzPts val="2400"/>
              <a:buFont typeface="Arial"/>
              <a:buAutoNum type="arabicPeriod"/>
            </a:pPr>
            <a:r>
              <a:rPr lang="en-US" sz="2400" b="0" i="0" u="none" strike="noStrike" cap="none">
                <a:solidFill>
                  <a:srgbClr val="092E4B"/>
                </a:solidFill>
                <a:latin typeface="Calibri"/>
                <a:ea typeface="Calibri"/>
                <a:cs typeface="Calibri"/>
                <a:sym typeface="Calibri"/>
              </a:rPr>
              <a:t>Como mencionamos antes, ayuda al usuario a mantenerse activo, alimentando su curiosidad y sus ganas de aprender cosas nuevas. </a:t>
            </a:r>
            <a:endParaRPr sz="1400" b="0" i="0" u="none" strike="noStrike" cap="none">
              <a:solidFill>
                <a:srgbClr val="000000"/>
              </a:solidFill>
              <a:latin typeface="Arial"/>
              <a:ea typeface="Arial"/>
              <a:cs typeface="Arial"/>
              <a:sym typeface="Arial"/>
            </a:endParaRPr>
          </a:p>
          <a:p>
            <a:pPr marL="685800" marR="0" lvl="0" indent="-457200" algn="l" rtl="0">
              <a:lnSpc>
                <a:spcPct val="90000"/>
              </a:lnSpc>
              <a:spcBef>
                <a:spcPts val="1000"/>
              </a:spcBef>
              <a:spcAft>
                <a:spcPts val="0"/>
              </a:spcAft>
              <a:buClr>
                <a:srgbClr val="092E4B"/>
              </a:buClr>
              <a:buSzPts val="2400"/>
              <a:buFont typeface="Arial"/>
              <a:buAutoNum type="arabicPeriod"/>
            </a:pPr>
            <a:r>
              <a:rPr lang="en-US" sz="2400" b="0" i="0" u="none" strike="noStrike" cap="none">
                <a:solidFill>
                  <a:srgbClr val="092E4B"/>
                </a:solidFill>
                <a:latin typeface="Calibri"/>
                <a:ea typeface="Calibri"/>
                <a:cs typeface="Calibri"/>
                <a:sym typeface="Calibri"/>
              </a:rPr>
              <a:t>Con un enfoque innovador, permite a los usuarios vivir una experiencia completa y hace que aquellos que no pueden viajar puedan visitar lugares y ver cosas maravillosas de cualquier parte del mundo. </a:t>
            </a:r>
            <a:endParaRPr sz="1400" b="0" i="0" u="none" strike="noStrike" cap="none">
              <a:solidFill>
                <a:srgbClr val="000000"/>
              </a:solidFill>
              <a:latin typeface="Arial"/>
              <a:ea typeface="Arial"/>
              <a:cs typeface="Arial"/>
              <a:sym typeface="Arial"/>
            </a:endParaRPr>
          </a:p>
          <a:p>
            <a:pPr marL="685800" marR="0" lvl="0" indent="-457200" algn="l" rtl="0">
              <a:lnSpc>
                <a:spcPct val="90000"/>
              </a:lnSpc>
              <a:spcBef>
                <a:spcPts val="1000"/>
              </a:spcBef>
              <a:spcAft>
                <a:spcPts val="0"/>
              </a:spcAft>
              <a:buClr>
                <a:srgbClr val="092E4B"/>
              </a:buClr>
              <a:buSzPts val="2400"/>
              <a:buFont typeface="Arial"/>
              <a:buAutoNum type="arabicPeriod"/>
            </a:pPr>
            <a:r>
              <a:rPr lang="en-US" sz="2400" b="0" i="0" u="none" strike="noStrike" cap="none">
                <a:solidFill>
                  <a:srgbClr val="092E4B"/>
                </a:solidFill>
                <a:latin typeface="Calibri"/>
                <a:ea typeface="Calibri"/>
                <a:cs typeface="Calibri"/>
                <a:sym typeface="Calibri"/>
              </a:rPr>
              <a:t>Las distintas secciones de juego ofrecen la oportunidad de aprender divirtiéndose, lo que mantiene la mente activa y entrenada. </a:t>
            </a:r>
            <a:endParaRPr sz="1400" b="0" i="0" u="none" strike="noStrike" cap="none">
              <a:solidFill>
                <a:srgbClr val="000000"/>
              </a:solidFill>
              <a:latin typeface="Arial"/>
              <a:ea typeface="Arial"/>
              <a:cs typeface="Arial"/>
              <a:sym typeface="Arial"/>
            </a:endParaRPr>
          </a:p>
          <a:p>
            <a:pPr marL="685800" marR="0" lvl="0" indent="-457200" algn="l" rtl="0">
              <a:lnSpc>
                <a:spcPct val="90000"/>
              </a:lnSpc>
              <a:spcBef>
                <a:spcPts val="1000"/>
              </a:spcBef>
              <a:spcAft>
                <a:spcPts val="0"/>
              </a:spcAft>
              <a:buClr>
                <a:srgbClr val="092E4B"/>
              </a:buClr>
              <a:buSzPts val="2400"/>
              <a:buFont typeface="Arial"/>
              <a:buAutoNum type="arabicPeriod"/>
            </a:pPr>
            <a:r>
              <a:rPr lang="en-US" sz="2400" b="0" i="0" u="none" strike="noStrike" cap="none">
                <a:solidFill>
                  <a:srgbClr val="092E4B"/>
                </a:solidFill>
                <a:latin typeface="Calibri"/>
                <a:ea typeface="Calibri"/>
                <a:cs typeface="Calibri"/>
                <a:sym typeface="Calibri"/>
              </a:rPr>
              <a:t>Es muy fácil de usar y de enseñar a los mayores que quieran aprender y conocer cosas y lugares nuevos.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333"/>
        <p:cNvGrpSpPr/>
        <p:nvPr/>
      </p:nvGrpSpPr>
      <p:grpSpPr>
        <a:xfrm>
          <a:off x="0" y="0"/>
          <a:ext cx="0" cy="0"/>
          <a:chOff x="0" y="0"/>
          <a:chExt cx="0" cy="0"/>
        </a:xfrm>
      </p:grpSpPr>
      <p:sp>
        <p:nvSpPr>
          <p:cNvPr id="1334" name="Google Shape;1334;p137"/>
          <p:cNvSpPr txBox="1">
            <a:spLocks noGrp="1"/>
          </p:cNvSpPr>
          <p:nvPr>
            <p:ph type="body" idx="1"/>
          </p:nvPr>
        </p:nvSpPr>
        <p:spPr>
          <a:xfrm>
            <a:off x="6096001" y="593579"/>
            <a:ext cx="4724400" cy="5604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000"/>
              <a:buNone/>
            </a:pPr>
            <a:r>
              <a:rPr lang="en-US" sz="3600" b="1" i="0">
                <a:solidFill>
                  <a:srgbClr val="24BAA2"/>
                </a:solidFill>
              </a:rPr>
              <a:t>Ejercicio</a:t>
            </a:r>
            <a:endParaRPr/>
          </a:p>
          <a:p>
            <a:pPr marL="0" lvl="0" indent="0" algn="l" rtl="0">
              <a:lnSpc>
                <a:spcPct val="90000"/>
              </a:lnSpc>
              <a:spcBef>
                <a:spcPts val="0"/>
              </a:spcBef>
              <a:spcAft>
                <a:spcPts val="0"/>
              </a:spcAft>
              <a:buClr>
                <a:schemeClr val="lt1"/>
              </a:buClr>
              <a:buSzPts val="3000"/>
              <a:buNone/>
            </a:pPr>
            <a:endParaRPr sz="2000" b="1" i="0">
              <a:solidFill>
                <a:srgbClr val="24BAA2"/>
              </a:solidFill>
            </a:endParaRPr>
          </a:p>
          <a:p>
            <a:pPr marL="0" lvl="0" indent="0" algn="ctr" rtl="0">
              <a:lnSpc>
                <a:spcPct val="90000"/>
              </a:lnSpc>
              <a:spcBef>
                <a:spcPts val="0"/>
              </a:spcBef>
              <a:spcAft>
                <a:spcPts val="0"/>
              </a:spcAft>
              <a:buClr>
                <a:schemeClr val="lt1"/>
              </a:buClr>
              <a:buSzPts val="3000"/>
              <a:buNone/>
            </a:pPr>
            <a:r>
              <a:rPr lang="en-US"/>
              <a:t>¿Te gustaría visitar algún museo en el que nunca hayas estado o explorar la nebulosa de Orión? </a:t>
            </a:r>
            <a:endParaRPr/>
          </a:p>
          <a:p>
            <a:pPr marL="0" lvl="0" indent="0" algn="ctr" rtl="0">
              <a:lnSpc>
                <a:spcPct val="90000"/>
              </a:lnSpc>
              <a:spcBef>
                <a:spcPts val="0"/>
              </a:spcBef>
              <a:spcAft>
                <a:spcPts val="0"/>
              </a:spcAft>
              <a:buClr>
                <a:schemeClr val="lt1"/>
              </a:buClr>
              <a:buSzPts val="3000"/>
              <a:buNone/>
            </a:pPr>
            <a:br>
              <a:rPr lang="en-US"/>
            </a:br>
            <a:r>
              <a:rPr lang="en-US" i="0"/>
              <a:t>Abre</a:t>
            </a:r>
            <a:r>
              <a:rPr lang="en-US" b="1"/>
              <a:t> </a:t>
            </a:r>
            <a:r>
              <a:rPr lang="en-US" b="1" i="0" u="sng">
                <a:solidFill>
                  <a:srgbClr val="24BAA2"/>
                </a:solidFill>
                <a:hlinkClick r:id="rId3">
                  <a:extLst>
                    <a:ext uri="{A12FA001-AC4F-418D-AE19-62706E023703}">
                      <ahyp:hlinkClr xmlns:ahyp="http://schemas.microsoft.com/office/drawing/2018/hyperlinkcolor" val="tx"/>
                    </a:ext>
                  </a:extLst>
                </a:hlinkClick>
              </a:rPr>
              <a:t>Google Arts &amp; Culture</a:t>
            </a:r>
            <a:r>
              <a:rPr lang="en-US"/>
              <a:t>, </a:t>
            </a:r>
            <a:r>
              <a:rPr lang="en-US" i="0"/>
              <a:t>explora todas las funciones y visita algún sitio nuevo.</a:t>
            </a:r>
            <a:br>
              <a:rPr lang="en-US"/>
            </a:br>
            <a:endParaRPr/>
          </a:p>
        </p:txBody>
      </p:sp>
      <p:pic>
        <p:nvPicPr>
          <p:cNvPr id="1335" name="Google Shape;1335;p137" descr="Immagine che contiene terra, edificio, pavimento, persone&#10;&#10;Descrizione generata automaticamente"/>
          <p:cNvPicPr preferRelativeResize="0">
            <a:picLocks noGrp="1"/>
          </p:cNvPicPr>
          <p:nvPr>
            <p:ph type="pic" idx="2"/>
          </p:nvPr>
        </p:nvPicPr>
        <p:blipFill rotWithShape="1">
          <a:blip r:embed="rId4">
            <a:alphaModFix/>
          </a:blip>
          <a:srcRect/>
          <a:stretch/>
        </p:blipFill>
        <p:spPr>
          <a:xfrm>
            <a:off x="414116" y="352414"/>
            <a:ext cx="5497412" cy="6099185"/>
          </a:xfrm>
          <a:prstGeom prst="rect">
            <a:avLst/>
          </a:prstGeom>
          <a:solidFill>
            <a:srgbClr val="F2F2F2"/>
          </a:solid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66"/>
          <p:cNvSpPr txBox="1">
            <a:spLocks noGrp="1"/>
          </p:cNvSpPr>
          <p:nvPr>
            <p:ph type="body" idx="1"/>
          </p:nvPr>
        </p:nvSpPr>
        <p:spPr>
          <a:xfrm>
            <a:off x="835671" y="2727702"/>
            <a:ext cx="7327022" cy="3311641"/>
          </a:xfrm>
          <a:prstGeom prst="rect">
            <a:avLst/>
          </a:prstGeom>
          <a:noFill/>
          <a:ln>
            <a:noFill/>
          </a:ln>
        </p:spPr>
        <p:txBody>
          <a:bodyPr spcFirstLastPara="1" wrap="square" lIns="91425" tIns="45700" rIns="91425" bIns="45700" anchor="t" anchorCtr="0">
            <a:noAutofit/>
          </a:bodyPr>
          <a:lstStyle/>
          <a:p>
            <a:pPr marL="457200" lvl="0" indent="-228600" algn="just" rtl="0">
              <a:lnSpc>
                <a:spcPct val="90000"/>
              </a:lnSpc>
              <a:spcBef>
                <a:spcPts val="1000"/>
              </a:spcBef>
              <a:spcAft>
                <a:spcPts val="0"/>
              </a:spcAft>
              <a:buSzPts val="2400"/>
              <a:buNone/>
            </a:pPr>
            <a:r>
              <a:rPr lang="en-US"/>
              <a:t>Coge papel y bolígrafo o tu </a:t>
            </a:r>
            <a:r>
              <a:rPr lang="en-US" i="1"/>
              <a:t>tablet</a:t>
            </a:r>
            <a:r>
              <a:rPr lang="en-US"/>
              <a:t> o teléfono:</a:t>
            </a:r>
            <a:endParaRPr/>
          </a:p>
          <a:p>
            <a:pPr marL="457200" lvl="0" indent="-228600" algn="just" rtl="0">
              <a:lnSpc>
                <a:spcPct val="90000"/>
              </a:lnSpc>
              <a:spcBef>
                <a:spcPts val="600"/>
              </a:spcBef>
              <a:spcAft>
                <a:spcPts val="0"/>
              </a:spcAft>
              <a:buSzPts val="2400"/>
              <a:buNone/>
            </a:pPr>
            <a:r>
              <a:rPr lang="en-US"/>
              <a:t>Anota 5 tareas prácticas o cosas que podrías mejorar </a:t>
            </a:r>
            <a:endParaRPr/>
          </a:p>
          <a:p>
            <a:pPr marL="457200" lvl="0" indent="-228600" algn="just" rtl="0">
              <a:lnSpc>
                <a:spcPct val="90000"/>
              </a:lnSpc>
              <a:spcBef>
                <a:spcPts val="600"/>
              </a:spcBef>
              <a:spcAft>
                <a:spcPts val="0"/>
              </a:spcAft>
              <a:buSzPts val="2400"/>
              <a:buNone/>
            </a:pPr>
            <a:r>
              <a:rPr lang="en-US"/>
              <a:t>en tu jornada laboral que con el tiempo darían a los</a:t>
            </a:r>
            <a:endParaRPr/>
          </a:p>
          <a:p>
            <a:pPr marL="457200" lvl="0" indent="-228600" algn="just" rtl="0">
              <a:lnSpc>
                <a:spcPct val="90000"/>
              </a:lnSpc>
              <a:spcBef>
                <a:spcPts val="600"/>
              </a:spcBef>
              <a:spcAft>
                <a:spcPts val="0"/>
              </a:spcAft>
              <a:buSzPts val="2400"/>
              <a:buNone/>
            </a:pPr>
            <a:r>
              <a:rPr lang="en-US"/>
              <a:t>mayores más autonomía e independencia.</a:t>
            </a:r>
            <a:endParaRPr/>
          </a:p>
          <a:p>
            <a:pPr marL="457200" marR="0" lvl="0" indent="-228600" algn="l" rtl="0">
              <a:lnSpc>
                <a:spcPct val="90000"/>
              </a:lnSpc>
              <a:spcBef>
                <a:spcPts val="1000"/>
              </a:spcBef>
              <a:spcAft>
                <a:spcPts val="0"/>
              </a:spcAft>
              <a:buClr>
                <a:srgbClr val="092E4B"/>
              </a:buClr>
              <a:buSzPts val="2400"/>
              <a:buFont typeface="Arial"/>
              <a:buNone/>
            </a:pPr>
            <a:endParaRPr sz="1200"/>
          </a:p>
          <a:p>
            <a:pPr marL="457200" lvl="0" indent="-228600" algn="ctr" rtl="0">
              <a:lnSpc>
                <a:spcPct val="90000"/>
              </a:lnSpc>
              <a:spcBef>
                <a:spcPts val="600"/>
              </a:spcBef>
              <a:spcAft>
                <a:spcPts val="0"/>
              </a:spcAft>
              <a:buSzPts val="2400"/>
              <a:buNone/>
            </a:pPr>
            <a:r>
              <a:rPr lang="en-US"/>
              <a:t>¡RECUERDA QUE DEBEN SER ACCIONES DE APOYO Y </a:t>
            </a:r>
            <a:endParaRPr/>
          </a:p>
          <a:p>
            <a:pPr marL="457200" lvl="0" indent="-228600" algn="ctr" rtl="0">
              <a:lnSpc>
                <a:spcPct val="90000"/>
              </a:lnSpc>
              <a:spcBef>
                <a:spcPts val="600"/>
              </a:spcBef>
              <a:spcAft>
                <a:spcPts val="0"/>
              </a:spcAft>
              <a:buSzPts val="2400"/>
              <a:buNone/>
            </a:pPr>
            <a:r>
              <a:rPr lang="en-US"/>
              <a:t>QUE NO SE TRATA DE QUE HAGAS O DECIDAS </a:t>
            </a:r>
            <a:endParaRPr/>
          </a:p>
          <a:p>
            <a:pPr marL="457200" lvl="0" indent="-228600" algn="ctr" rtl="0">
              <a:lnSpc>
                <a:spcPct val="90000"/>
              </a:lnSpc>
              <a:spcBef>
                <a:spcPts val="600"/>
              </a:spcBef>
              <a:spcAft>
                <a:spcPts val="0"/>
              </a:spcAft>
              <a:buSzPts val="2400"/>
              <a:buNone/>
            </a:pPr>
            <a:r>
              <a:rPr lang="en-US"/>
              <a:t>TODO POR ELLOS!</a:t>
            </a:r>
            <a:endParaRPr/>
          </a:p>
        </p:txBody>
      </p:sp>
      <p:sp>
        <p:nvSpPr>
          <p:cNvPr id="299" name="Google Shape;299;p66"/>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a:t>Ejercicio rápido</a:t>
            </a:r>
            <a:endParaRPr/>
          </a:p>
        </p:txBody>
      </p:sp>
      <p:pic>
        <p:nvPicPr>
          <p:cNvPr id="300" name="Google Shape;300;p66" descr="Old woman in the kitchen"/>
          <p:cNvPicPr preferRelativeResize="0">
            <a:picLocks noGrp="1"/>
          </p:cNvPicPr>
          <p:nvPr>
            <p:ph type="pic" idx="3"/>
          </p:nvPr>
        </p:nvPicPr>
        <p:blipFill rotWithShape="1">
          <a:blip r:embed="rId3">
            <a:alphaModFix/>
          </a:blip>
          <a:srcRect/>
          <a:stretch/>
        </p:blipFill>
        <p:spPr>
          <a:xfrm>
            <a:off x="8583306" y="1246695"/>
            <a:ext cx="2444127" cy="4336988"/>
          </a:xfrm>
          <a:prstGeom prst="rect">
            <a:avLst/>
          </a:prstGeom>
          <a:solidFill>
            <a:srgbClr val="D8D8D8"/>
          </a:solidFill>
          <a:ln>
            <a:noFill/>
          </a:ln>
        </p:spPr>
      </p:pic>
      <p:grpSp>
        <p:nvGrpSpPr>
          <p:cNvPr id="301" name="Google Shape;301;p66"/>
          <p:cNvGrpSpPr/>
          <p:nvPr/>
        </p:nvGrpSpPr>
        <p:grpSpPr>
          <a:xfrm>
            <a:off x="519674" y="5002181"/>
            <a:ext cx="1086136" cy="1037162"/>
            <a:chOff x="10407709" y="5371716"/>
            <a:chExt cx="1086136" cy="1037162"/>
          </a:xfrm>
        </p:grpSpPr>
        <p:sp>
          <p:nvSpPr>
            <p:cNvPr id="302" name="Google Shape;302;p66"/>
            <p:cNvSpPr/>
            <p:nvPr/>
          </p:nvSpPr>
          <p:spPr>
            <a:xfrm>
              <a:off x="11016927" y="5621447"/>
              <a:ext cx="177956" cy="194120"/>
            </a:xfrm>
            <a:custGeom>
              <a:avLst/>
              <a:gdLst/>
              <a:ahLst/>
              <a:cxnLst/>
              <a:rect l="l" t="t" r="r" b="b"/>
              <a:pathLst>
                <a:path w="177956" h="194120" extrusionOk="0">
                  <a:moveTo>
                    <a:pt x="7905" y="175795"/>
                  </a:moveTo>
                  <a:cubicBezTo>
                    <a:pt x="54532" y="197738"/>
                    <a:pt x="92930" y="200480"/>
                    <a:pt x="117615" y="181281"/>
                  </a:cubicBezTo>
                  <a:cubicBezTo>
                    <a:pt x="166986" y="148368"/>
                    <a:pt x="177956" y="49628"/>
                    <a:pt x="177956" y="259"/>
                  </a:cubicBezTo>
                  <a:cubicBezTo>
                    <a:pt x="101158" y="-2484"/>
                    <a:pt x="46303" y="16715"/>
                    <a:pt x="18875" y="52371"/>
                  </a:cubicBezTo>
                  <a:cubicBezTo>
                    <a:pt x="-11294" y="96255"/>
                    <a:pt x="2419" y="156596"/>
                    <a:pt x="7905" y="175795"/>
                  </a:cubicBezTo>
                  <a:lnTo>
                    <a:pt x="7905" y="175795"/>
                  </a:ln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3" name="Google Shape;303;p66"/>
            <p:cNvSpPr/>
            <p:nvPr/>
          </p:nvSpPr>
          <p:spPr>
            <a:xfrm>
              <a:off x="10684499" y="5383085"/>
              <a:ext cx="218072" cy="198850"/>
            </a:xfrm>
            <a:custGeom>
              <a:avLst/>
              <a:gdLst/>
              <a:ahLst/>
              <a:cxnLst/>
              <a:rect l="l" t="t" r="r" b="b"/>
              <a:pathLst>
                <a:path w="218072" h="198850" extrusionOk="0">
                  <a:moveTo>
                    <a:pt x="230" y="0"/>
                  </a:moveTo>
                  <a:cubicBezTo>
                    <a:pt x="-2513" y="87769"/>
                    <a:pt x="19429" y="145367"/>
                    <a:pt x="60571" y="175537"/>
                  </a:cubicBezTo>
                  <a:cubicBezTo>
                    <a:pt x="109940" y="211193"/>
                    <a:pt x="175766" y="197479"/>
                    <a:pt x="197709" y="189251"/>
                  </a:cubicBezTo>
                  <a:cubicBezTo>
                    <a:pt x="222394" y="137138"/>
                    <a:pt x="225137" y="95997"/>
                    <a:pt x="203194" y="65827"/>
                  </a:cubicBezTo>
                  <a:cubicBezTo>
                    <a:pt x="164796" y="10972"/>
                    <a:pt x="55085" y="0"/>
                    <a:pt x="230" y="0"/>
                  </a:cubicBezTo>
                  <a:lnTo>
                    <a:pt x="230" y="0"/>
                  </a:ln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304" name="Google Shape;304;p66"/>
            <p:cNvGrpSpPr/>
            <p:nvPr/>
          </p:nvGrpSpPr>
          <p:grpSpPr>
            <a:xfrm>
              <a:off x="10407709" y="5371716"/>
              <a:ext cx="1086136" cy="1037162"/>
              <a:chOff x="10407709" y="5371716"/>
              <a:chExt cx="1086136" cy="1037162"/>
            </a:xfrm>
          </p:grpSpPr>
          <p:grpSp>
            <p:nvGrpSpPr>
              <p:cNvPr id="305" name="Google Shape;305;p66"/>
              <p:cNvGrpSpPr/>
              <p:nvPr/>
            </p:nvGrpSpPr>
            <p:grpSpPr>
              <a:xfrm>
                <a:off x="10407709" y="5371716"/>
                <a:ext cx="1086136" cy="1037162"/>
                <a:chOff x="10407709" y="5371716"/>
                <a:chExt cx="1086136" cy="1037162"/>
              </a:xfrm>
            </p:grpSpPr>
            <p:sp>
              <p:nvSpPr>
                <p:cNvPr id="306" name="Google Shape;306;p66"/>
                <p:cNvSpPr/>
                <p:nvPr/>
              </p:nvSpPr>
              <p:spPr>
                <a:xfrm>
                  <a:off x="10407709" y="5876782"/>
                  <a:ext cx="1086136" cy="532096"/>
                </a:xfrm>
                <a:custGeom>
                  <a:avLst/>
                  <a:gdLst/>
                  <a:ahLst/>
                  <a:cxnLst/>
                  <a:rect l="l" t="t" r="r" b="b"/>
                  <a:pathLst>
                    <a:path w="1086136" h="532096" extrusionOk="0">
                      <a:moveTo>
                        <a:pt x="540326" y="532097"/>
                      </a:moveTo>
                      <a:cubicBezTo>
                        <a:pt x="501927" y="532097"/>
                        <a:pt x="463528" y="523868"/>
                        <a:pt x="430615" y="510154"/>
                      </a:cubicBezTo>
                      <a:lnTo>
                        <a:pt x="263306" y="436100"/>
                      </a:lnTo>
                      <a:cubicBezTo>
                        <a:pt x="202965" y="408672"/>
                        <a:pt x="137138" y="392216"/>
                        <a:pt x="71312" y="386730"/>
                      </a:cubicBezTo>
                      <a:lnTo>
                        <a:pt x="16457" y="381245"/>
                      </a:lnTo>
                      <a:cubicBezTo>
                        <a:pt x="8229" y="381245"/>
                        <a:pt x="0" y="373016"/>
                        <a:pt x="0" y="364788"/>
                      </a:cubicBezTo>
                      <a:lnTo>
                        <a:pt x="0" y="191993"/>
                      </a:lnTo>
                      <a:cubicBezTo>
                        <a:pt x="0" y="189251"/>
                        <a:pt x="0" y="183765"/>
                        <a:pt x="2743" y="181022"/>
                      </a:cubicBezTo>
                      <a:cubicBezTo>
                        <a:pt x="8229" y="175537"/>
                        <a:pt x="106968" y="46627"/>
                        <a:pt x="257820" y="79541"/>
                      </a:cubicBezTo>
                      <a:cubicBezTo>
                        <a:pt x="342846" y="98740"/>
                        <a:pt x="411415" y="134396"/>
                        <a:pt x="452557" y="159081"/>
                      </a:cubicBezTo>
                      <a:cubicBezTo>
                        <a:pt x="482727" y="178280"/>
                        <a:pt x="518383" y="189251"/>
                        <a:pt x="556782" y="189251"/>
                      </a:cubicBezTo>
                      <a:lnTo>
                        <a:pt x="724090" y="189251"/>
                      </a:lnTo>
                      <a:cubicBezTo>
                        <a:pt x="754261" y="189251"/>
                        <a:pt x="778946" y="205707"/>
                        <a:pt x="792660" y="227650"/>
                      </a:cubicBezTo>
                      <a:lnTo>
                        <a:pt x="938027" y="60341"/>
                      </a:lnTo>
                      <a:cubicBezTo>
                        <a:pt x="965454" y="21943"/>
                        <a:pt x="1012081" y="0"/>
                        <a:pt x="1058708" y="0"/>
                      </a:cubicBezTo>
                      <a:lnTo>
                        <a:pt x="1069679" y="0"/>
                      </a:lnTo>
                      <a:cubicBezTo>
                        <a:pt x="1075165" y="0"/>
                        <a:pt x="1080650" y="2743"/>
                        <a:pt x="1083393" y="8229"/>
                      </a:cubicBezTo>
                      <a:cubicBezTo>
                        <a:pt x="1086136" y="13714"/>
                        <a:pt x="1086136" y="19200"/>
                        <a:pt x="1086136" y="24686"/>
                      </a:cubicBezTo>
                      <a:lnTo>
                        <a:pt x="954484" y="320904"/>
                      </a:lnTo>
                      <a:cubicBezTo>
                        <a:pt x="927056" y="386730"/>
                        <a:pt x="866715" y="436100"/>
                        <a:pt x="798145" y="452556"/>
                      </a:cubicBezTo>
                      <a:lnTo>
                        <a:pt x="776204" y="458042"/>
                      </a:lnTo>
                      <a:lnTo>
                        <a:pt x="641807" y="512897"/>
                      </a:lnTo>
                      <a:cubicBezTo>
                        <a:pt x="608895" y="526611"/>
                        <a:pt x="575981" y="532097"/>
                        <a:pt x="540326" y="532097"/>
                      </a:cubicBezTo>
                      <a:lnTo>
                        <a:pt x="540326" y="532097"/>
                      </a:lnTo>
                      <a:close/>
                      <a:moveTo>
                        <a:pt x="35656" y="348331"/>
                      </a:moveTo>
                      <a:lnTo>
                        <a:pt x="74055" y="351074"/>
                      </a:lnTo>
                      <a:cubicBezTo>
                        <a:pt x="142624" y="359302"/>
                        <a:pt x="211193" y="375759"/>
                        <a:pt x="274277" y="403186"/>
                      </a:cubicBezTo>
                      <a:lnTo>
                        <a:pt x="441586" y="477241"/>
                      </a:lnTo>
                      <a:cubicBezTo>
                        <a:pt x="501927" y="501926"/>
                        <a:pt x="567753" y="504669"/>
                        <a:pt x="628094" y="479983"/>
                      </a:cubicBezTo>
                      <a:lnTo>
                        <a:pt x="762490" y="425128"/>
                      </a:lnTo>
                      <a:cubicBezTo>
                        <a:pt x="762490" y="425128"/>
                        <a:pt x="765232" y="425128"/>
                        <a:pt x="765232" y="425128"/>
                      </a:cubicBezTo>
                      <a:lnTo>
                        <a:pt x="789918" y="419643"/>
                      </a:lnTo>
                      <a:cubicBezTo>
                        <a:pt x="847515" y="405929"/>
                        <a:pt x="896885" y="364788"/>
                        <a:pt x="921570" y="307190"/>
                      </a:cubicBezTo>
                      <a:lnTo>
                        <a:pt x="1039509" y="35656"/>
                      </a:lnTo>
                      <a:cubicBezTo>
                        <a:pt x="1009339" y="41141"/>
                        <a:pt x="981911" y="57598"/>
                        <a:pt x="962712" y="82283"/>
                      </a:cubicBezTo>
                      <a:lnTo>
                        <a:pt x="803631" y="266048"/>
                      </a:lnTo>
                      <a:cubicBezTo>
                        <a:pt x="803631" y="266048"/>
                        <a:pt x="803631" y="268791"/>
                        <a:pt x="803631" y="268791"/>
                      </a:cubicBezTo>
                      <a:cubicBezTo>
                        <a:pt x="803631" y="312676"/>
                        <a:pt x="767975" y="348331"/>
                        <a:pt x="724090" y="348331"/>
                      </a:cubicBezTo>
                      <a:lnTo>
                        <a:pt x="490955" y="348331"/>
                      </a:lnTo>
                      <a:cubicBezTo>
                        <a:pt x="460785" y="348331"/>
                        <a:pt x="430615" y="353817"/>
                        <a:pt x="400444" y="362045"/>
                      </a:cubicBezTo>
                      <a:lnTo>
                        <a:pt x="394958" y="345588"/>
                      </a:lnTo>
                      <a:lnTo>
                        <a:pt x="389473" y="329131"/>
                      </a:lnTo>
                      <a:lnTo>
                        <a:pt x="389473" y="329131"/>
                      </a:lnTo>
                      <a:cubicBezTo>
                        <a:pt x="422386" y="318161"/>
                        <a:pt x="455300" y="312676"/>
                        <a:pt x="490955" y="312676"/>
                      </a:cubicBezTo>
                      <a:lnTo>
                        <a:pt x="724090" y="312676"/>
                      </a:lnTo>
                      <a:cubicBezTo>
                        <a:pt x="748776" y="312676"/>
                        <a:pt x="767975" y="293476"/>
                        <a:pt x="767975" y="268791"/>
                      </a:cubicBezTo>
                      <a:cubicBezTo>
                        <a:pt x="767975" y="244107"/>
                        <a:pt x="748776" y="224907"/>
                        <a:pt x="724090" y="224907"/>
                      </a:cubicBezTo>
                      <a:lnTo>
                        <a:pt x="556782" y="224907"/>
                      </a:lnTo>
                      <a:cubicBezTo>
                        <a:pt x="512898" y="224907"/>
                        <a:pt x="469013" y="213936"/>
                        <a:pt x="433358" y="189251"/>
                      </a:cubicBezTo>
                      <a:cubicBezTo>
                        <a:pt x="392216" y="164566"/>
                        <a:pt x="329132" y="131653"/>
                        <a:pt x="249592" y="112453"/>
                      </a:cubicBezTo>
                      <a:cubicBezTo>
                        <a:pt x="134395" y="87769"/>
                        <a:pt x="52112" y="175537"/>
                        <a:pt x="35656" y="194736"/>
                      </a:cubicBezTo>
                      <a:lnTo>
                        <a:pt x="35656" y="348331"/>
                      </a:lnTo>
                      <a:lnTo>
                        <a:pt x="35656" y="348331"/>
                      </a:lnTo>
                      <a:close/>
                    </a:path>
                  </a:pathLst>
                </a:custGeom>
                <a:solidFill>
                  <a:srgbClr val="092E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7" name="Google Shape;307;p66"/>
                <p:cNvSpPr/>
                <p:nvPr/>
              </p:nvSpPr>
              <p:spPr>
                <a:xfrm>
                  <a:off x="10994886" y="5609912"/>
                  <a:ext cx="249584" cy="264128"/>
                </a:xfrm>
                <a:custGeom>
                  <a:avLst/>
                  <a:gdLst/>
                  <a:ahLst/>
                  <a:cxnLst/>
                  <a:rect l="l" t="t" r="r" b="b"/>
                  <a:pathLst>
                    <a:path w="249584" h="264128" extrusionOk="0">
                      <a:moveTo>
                        <a:pt x="109486" y="264128"/>
                      </a:moveTo>
                      <a:cubicBezTo>
                        <a:pt x="82059" y="264128"/>
                        <a:pt x="51889" y="255899"/>
                        <a:pt x="18975" y="239443"/>
                      </a:cubicBezTo>
                      <a:cubicBezTo>
                        <a:pt x="16232" y="236701"/>
                        <a:pt x="10747" y="233958"/>
                        <a:pt x="10747" y="228472"/>
                      </a:cubicBezTo>
                      <a:cubicBezTo>
                        <a:pt x="10747" y="225729"/>
                        <a:pt x="-22166" y="132475"/>
                        <a:pt x="27203" y="66649"/>
                      </a:cubicBezTo>
                      <a:cubicBezTo>
                        <a:pt x="62860" y="17280"/>
                        <a:pt x="131429" y="-4663"/>
                        <a:pt x="232911" y="823"/>
                      </a:cubicBezTo>
                      <a:cubicBezTo>
                        <a:pt x="241140" y="823"/>
                        <a:pt x="249368" y="9051"/>
                        <a:pt x="249368" y="17280"/>
                      </a:cubicBezTo>
                      <a:cubicBezTo>
                        <a:pt x="249368" y="25508"/>
                        <a:pt x="257597" y="190073"/>
                        <a:pt x="172571" y="244929"/>
                      </a:cubicBezTo>
                      <a:cubicBezTo>
                        <a:pt x="153371" y="258642"/>
                        <a:pt x="134172" y="264128"/>
                        <a:pt x="109486" y="264128"/>
                      </a:cubicBezTo>
                      <a:lnTo>
                        <a:pt x="109486" y="264128"/>
                      </a:lnTo>
                      <a:close/>
                      <a:moveTo>
                        <a:pt x="40917" y="209273"/>
                      </a:moveTo>
                      <a:cubicBezTo>
                        <a:pt x="87545" y="231215"/>
                        <a:pt x="125943" y="233958"/>
                        <a:pt x="150628" y="214758"/>
                      </a:cubicBezTo>
                      <a:cubicBezTo>
                        <a:pt x="199998" y="181845"/>
                        <a:pt x="210969" y="83106"/>
                        <a:pt x="210969" y="33736"/>
                      </a:cubicBezTo>
                      <a:cubicBezTo>
                        <a:pt x="134172" y="30993"/>
                        <a:pt x="79317" y="50192"/>
                        <a:pt x="51889" y="85849"/>
                      </a:cubicBezTo>
                      <a:cubicBezTo>
                        <a:pt x="24461" y="129732"/>
                        <a:pt x="35432" y="190073"/>
                        <a:pt x="40917" y="209273"/>
                      </a:cubicBezTo>
                      <a:lnTo>
                        <a:pt x="40917" y="209273"/>
                      </a:lnTo>
                      <a:close/>
                    </a:path>
                  </a:pathLst>
                </a:custGeom>
                <a:solidFill>
                  <a:srgbClr val="092E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8" name="Google Shape;308;p66"/>
                <p:cNvSpPr/>
                <p:nvPr/>
              </p:nvSpPr>
              <p:spPr>
                <a:xfrm>
                  <a:off x="10659296" y="5371716"/>
                  <a:ext cx="286439" cy="269189"/>
                </a:xfrm>
                <a:custGeom>
                  <a:avLst/>
                  <a:gdLst/>
                  <a:ahLst/>
                  <a:cxnLst/>
                  <a:rect l="l" t="t" r="r" b="b"/>
                  <a:pathLst>
                    <a:path w="286439" h="269189" extrusionOk="0">
                      <a:moveTo>
                        <a:pt x="173542" y="269189"/>
                      </a:moveTo>
                      <a:cubicBezTo>
                        <a:pt x="143372" y="269189"/>
                        <a:pt x="104973" y="263703"/>
                        <a:pt x="74802" y="239019"/>
                      </a:cubicBezTo>
                      <a:cubicBezTo>
                        <a:pt x="19947" y="200620"/>
                        <a:pt x="-4738" y="123822"/>
                        <a:pt x="748" y="16855"/>
                      </a:cubicBezTo>
                      <a:cubicBezTo>
                        <a:pt x="748" y="8627"/>
                        <a:pt x="8976" y="398"/>
                        <a:pt x="17205" y="398"/>
                      </a:cubicBezTo>
                      <a:cubicBezTo>
                        <a:pt x="25433" y="398"/>
                        <a:pt x="206456" y="-10573"/>
                        <a:pt x="266796" y="82681"/>
                      </a:cubicBezTo>
                      <a:cubicBezTo>
                        <a:pt x="294224" y="126565"/>
                        <a:pt x="294224" y="181421"/>
                        <a:pt x="258568" y="249990"/>
                      </a:cubicBezTo>
                      <a:cubicBezTo>
                        <a:pt x="255825" y="252732"/>
                        <a:pt x="253082" y="258218"/>
                        <a:pt x="247597" y="258218"/>
                      </a:cubicBezTo>
                      <a:cubicBezTo>
                        <a:pt x="250340" y="258218"/>
                        <a:pt x="217427" y="269189"/>
                        <a:pt x="173542" y="269189"/>
                      </a:cubicBezTo>
                      <a:lnTo>
                        <a:pt x="173542" y="269189"/>
                      </a:lnTo>
                      <a:close/>
                      <a:moveTo>
                        <a:pt x="244854" y="239019"/>
                      </a:moveTo>
                      <a:lnTo>
                        <a:pt x="244854" y="239019"/>
                      </a:lnTo>
                      <a:lnTo>
                        <a:pt x="244854" y="239019"/>
                      </a:lnTo>
                      <a:close/>
                      <a:moveTo>
                        <a:pt x="36404" y="36054"/>
                      </a:moveTo>
                      <a:cubicBezTo>
                        <a:pt x="33661" y="123822"/>
                        <a:pt x="55603" y="181421"/>
                        <a:pt x="96745" y="211591"/>
                      </a:cubicBezTo>
                      <a:cubicBezTo>
                        <a:pt x="146114" y="247247"/>
                        <a:pt x="211941" y="233533"/>
                        <a:pt x="233883" y="225305"/>
                      </a:cubicBezTo>
                      <a:cubicBezTo>
                        <a:pt x="258568" y="173193"/>
                        <a:pt x="261311" y="132051"/>
                        <a:pt x="239368" y="101881"/>
                      </a:cubicBezTo>
                      <a:cubicBezTo>
                        <a:pt x="200970" y="44282"/>
                        <a:pt x="94002" y="33312"/>
                        <a:pt x="36404" y="36054"/>
                      </a:cubicBezTo>
                      <a:lnTo>
                        <a:pt x="36404" y="36054"/>
                      </a:lnTo>
                      <a:close/>
                    </a:path>
                  </a:pathLst>
                </a:custGeom>
                <a:solidFill>
                  <a:srgbClr val="092E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309" name="Google Shape;309;p66"/>
              <p:cNvSpPr/>
              <p:nvPr/>
            </p:nvSpPr>
            <p:spPr>
              <a:xfrm>
                <a:off x="10770290" y="5482359"/>
                <a:ext cx="386306" cy="613843"/>
              </a:xfrm>
              <a:custGeom>
                <a:avLst/>
                <a:gdLst/>
                <a:ahLst/>
                <a:cxnLst/>
                <a:rect l="l" t="t" r="r" b="b"/>
                <a:pathLst>
                  <a:path w="386306" h="613843" extrusionOk="0">
                    <a:moveTo>
                      <a:pt x="202430" y="613844"/>
                    </a:moveTo>
                    <a:cubicBezTo>
                      <a:pt x="202430" y="613844"/>
                      <a:pt x="202430" y="613844"/>
                      <a:pt x="202430" y="613844"/>
                    </a:cubicBezTo>
                    <a:cubicBezTo>
                      <a:pt x="191459" y="613844"/>
                      <a:pt x="183230" y="605616"/>
                      <a:pt x="185973" y="594645"/>
                    </a:cubicBezTo>
                    <a:cubicBezTo>
                      <a:pt x="185973" y="572702"/>
                      <a:pt x="188716" y="553504"/>
                      <a:pt x="191459" y="534304"/>
                    </a:cubicBezTo>
                    <a:cubicBezTo>
                      <a:pt x="199687" y="408137"/>
                      <a:pt x="194202" y="117405"/>
                      <a:pt x="10436" y="35122"/>
                    </a:cubicBezTo>
                    <a:cubicBezTo>
                      <a:pt x="2208" y="32379"/>
                      <a:pt x="-3278" y="21408"/>
                      <a:pt x="2208" y="10436"/>
                    </a:cubicBezTo>
                    <a:cubicBezTo>
                      <a:pt x="4950" y="2208"/>
                      <a:pt x="15922" y="-3278"/>
                      <a:pt x="26893" y="2208"/>
                    </a:cubicBezTo>
                    <a:cubicBezTo>
                      <a:pt x="136604" y="48836"/>
                      <a:pt x="205173" y="169517"/>
                      <a:pt x="224372" y="345054"/>
                    </a:cubicBezTo>
                    <a:cubicBezTo>
                      <a:pt x="227115" y="361510"/>
                      <a:pt x="227115" y="375224"/>
                      <a:pt x="229858" y="391681"/>
                    </a:cubicBezTo>
                    <a:cubicBezTo>
                      <a:pt x="279227" y="268257"/>
                      <a:pt x="353282" y="224372"/>
                      <a:pt x="358768" y="221629"/>
                    </a:cubicBezTo>
                    <a:cubicBezTo>
                      <a:pt x="366996" y="216143"/>
                      <a:pt x="377967" y="218886"/>
                      <a:pt x="383453" y="227115"/>
                    </a:cubicBezTo>
                    <a:cubicBezTo>
                      <a:pt x="388938" y="235343"/>
                      <a:pt x="386196" y="246314"/>
                      <a:pt x="377967" y="251800"/>
                    </a:cubicBezTo>
                    <a:cubicBezTo>
                      <a:pt x="375224" y="251800"/>
                      <a:pt x="262771" y="320369"/>
                      <a:pt x="232601" y="531561"/>
                    </a:cubicBezTo>
                    <a:cubicBezTo>
                      <a:pt x="229858" y="567217"/>
                      <a:pt x="227115" y="591902"/>
                      <a:pt x="227115" y="591902"/>
                    </a:cubicBezTo>
                    <a:cubicBezTo>
                      <a:pt x="218887" y="605616"/>
                      <a:pt x="210658" y="613844"/>
                      <a:pt x="202430" y="613844"/>
                    </a:cubicBezTo>
                    <a:lnTo>
                      <a:pt x="202430" y="613844"/>
                    </a:lnTo>
                    <a:close/>
                  </a:path>
                </a:pathLst>
              </a:custGeom>
              <a:solidFill>
                <a:srgbClr val="092E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339"/>
        <p:cNvGrpSpPr/>
        <p:nvPr/>
      </p:nvGrpSpPr>
      <p:grpSpPr>
        <a:xfrm>
          <a:off x="0" y="0"/>
          <a:ext cx="0" cy="0"/>
          <a:chOff x="0" y="0"/>
          <a:chExt cx="0" cy="0"/>
        </a:xfrm>
      </p:grpSpPr>
      <p:sp>
        <p:nvSpPr>
          <p:cNvPr id="1340" name="Google Shape;1340;p38"/>
          <p:cNvSpPr txBox="1">
            <a:spLocks noGrp="1"/>
          </p:cNvSpPr>
          <p:nvPr>
            <p:ph type="body" idx="2"/>
          </p:nvPr>
        </p:nvSpPr>
        <p:spPr>
          <a:xfrm>
            <a:off x="690953" y="3551722"/>
            <a:ext cx="8664803" cy="1982803"/>
          </a:xfrm>
          <a:prstGeom prst="rect">
            <a:avLst/>
          </a:prstGeom>
          <a:noFill/>
          <a:ln>
            <a:noFill/>
          </a:ln>
        </p:spPr>
        <p:txBody>
          <a:bodyPr spcFirstLastPara="1" wrap="square" lIns="91425" tIns="45700" rIns="91425" bIns="45700" anchor="ctr" anchorCtr="0">
            <a:normAutofit fontScale="62500" lnSpcReduction="20000"/>
          </a:bodyPr>
          <a:lstStyle/>
          <a:p>
            <a:pPr marL="0" lvl="0" indent="0" algn="l" rtl="0">
              <a:lnSpc>
                <a:spcPct val="120000"/>
              </a:lnSpc>
              <a:spcBef>
                <a:spcPts val="0"/>
              </a:spcBef>
              <a:spcAft>
                <a:spcPts val="0"/>
              </a:spcAft>
              <a:buClr>
                <a:srgbClr val="24BAA2"/>
              </a:buClr>
              <a:buSzPct val="140350"/>
              <a:buNone/>
            </a:pPr>
            <a:r>
              <a:rPr lang="en-US" sz="5700"/>
              <a:t>¡Enhorabuena! Has completado el curso MOOC </a:t>
            </a:r>
            <a:r>
              <a:rPr lang="en-US" sz="5800"/>
              <a:t>Housing Care</a:t>
            </a:r>
            <a:r>
              <a:rPr lang="en-US"/>
              <a:t>. </a:t>
            </a:r>
            <a:endParaRPr/>
          </a:p>
          <a:p>
            <a:pPr marL="0" lvl="0" indent="0" algn="l" rtl="0">
              <a:lnSpc>
                <a:spcPct val="120000"/>
              </a:lnSpc>
              <a:spcBef>
                <a:spcPts val="0"/>
              </a:spcBef>
              <a:spcAft>
                <a:spcPts val="0"/>
              </a:spcAft>
              <a:buClr>
                <a:srgbClr val="24BAA2"/>
              </a:buClr>
              <a:buSzPct val="235294"/>
              <a:buNone/>
            </a:pPr>
            <a:r>
              <a:rPr lang="en-US" sz="3400"/>
              <a:t>No dudes en volver a este curso en cualquier momento si necesitas refrescar la memoria.  </a:t>
            </a:r>
            <a:endParaRPr sz="3400"/>
          </a:p>
        </p:txBody>
      </p:sp>
      <p:sp>
        <p:nvSpPr>
          <p:cNvPr id="1341" name="Google Shape;1341;p38"/>
          <p:cNvSpPr txBox="1">
            <a:spLocks noGrp="1"/>
          </p:cNvSpPr>
          <p:nvPr>
            <p:ph type="body" idx="3"/>
          </p:nvPr>
        </p:nvSpPr>
        <p:spPr>
          <a:xfrm>
            <a:off x="7276700" y="5611394"/>
            <a:ext cx="4264120" cy="73114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lt1"/>
              </a:buClr>
              <a:buSzPts val="2800"/>
              <a:buNone/>
            </a:pPr>
            <a:r>
              <a:rPr lang="en-US"/>
              <a:t>www.housingcare.net</a:t>
            </a:r>
            <a:endParaRPr/>
          </a:p>
        </p:txBody>
      </p:sp>
      <p:sp>
        <p:nvSpPr>
          <p:cNvPr id="1342" name="Google Shape;1342;p38"/>
          <p:cNvSpPr txBox="1"/>
          <p:nvPr/>
        </p:nvSpPr>
        <p:spPr>
          <a:xfrm>
            <a:off x="1356603" y="6058064"/>
            <a:ext cx="1375964" cy="46166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1" i="0" u="none" strike="noStrike" cap="none">
                <a:solidFill>
                  <a:srgbClr val="6666FF"/>
                </a:solidFill>
                <a:latin typeface="Arial"/>
                <a:ea typeface="Arial"/>
                <a:cs typeface="Arial"/>
                <a:sym typeface="Arial"/>
              </a:rPr>
              <a:t>Cofinanciado por el Programa Erasmus+ de la Unión Europea</a:t>
            </a:r>
            <a:endParaRPr sz="800" b="1" i="0" u="none" strike="noStrike" cap="none">
              <a:solidFill>
                <a:srgbClr val="6666FF"/>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67"/>
          <p:cNvSpPr txBox="1">
            <a:spLocks noGrp="1"/>
          </p:cNvSpPr>
          <p:nvPr>
            <p:ph type="body" idx="1"/>
          </p:nvPr>
        </p:nvSpPr>
        <p:spPr>
          <a:xfrm>
            <a:off x="5643484" y="3602326"/>
            <a:ext cx="6010480" cy="225304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en-US"/>
              <a:t>Gestión de los problemas de salud</a:t>
            </a:r>
            <a:endParaRPr/>
          </a:p>
        </p:txBody>
      </p:sp>
      <p:sp>
        <p:nvSpPr>
          <p:cNvPr id="316" name="Google Shape;316;p67"/>
          <p:cNvSpPr txBox="1">
            <a:spLocks noGrp="1"/>
          </p:cNvSpPr>
          <p:nvPr>
            <p:ph type="body" idx="2"/>
          </p:nvPr>
        </p:nvSpPr>
        <p:spPr>
          <a:xfrm>
            <a:off x="891654" y="2003728"/>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13000"/>
              <a:buNone/>
            </a:pPr>
            <a:r>
              <a:rPr lang="en-US" sz="8000"/>
              <a:t> (b)</a:t>
            </a:r>
            <a:endParaRPr sz="80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68"/>
          <p:cNvSpPr txBox="1">
            <a:spLocks noGrp="1"/>
          </p:cNvSpPr>
          <p:nvPr>
            <p:ph type="body" idx="14"/>
          </p:nvPr>
        </p:nvSpPr>
        <p:spPr>
          <a:xfrm>
            <a:off x="565676" y="659650"/>
            <a:ext cx="9838412" cy="72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1000"/>
              </a:spcBef>
              <a:spcAft>
                <a:spcPts val="0"/>
              </a:spcAft>
              <a:buSzPts val="3600"/>
              <a:buNone/>
            </a:pPr>
            <a:r>
              <a:rPr lang="en-US" b="1"/>
              <a:t>Uso de la tecnología digital para gestional la salud</a:t>
            </a:r>
            <a:endParaRPr b="1"/>
          </a:p>
        </p:txBody>
      </p:sp>
      <p:sp>
        <p:nvSpPr>
          <p:cNvPr id="323" name="Google Shape;323;p68"/>
          <p:cNvSpPr txBox="1"/>
          <p:nvPr/>
        </p:nvSpPr>
        <p:spPr>
          <a:xfrm>
            <a:off x="372035" y="1832997"/>
            <a:ext cx="7264712" cy="5036723"/>
          </a:xfrm>
          <a:prstGeom prst="rect">
            <a:avLst/>
          </a:prstGeom>
          <a:noFill/>
          <a:ln>
            <a:noFill/>
          </a:ln>
        </p:spPr>
        <p:txBody>
          <a:bodyPr spcFirstLastPara="1" wrap="square" lIns="91425" tIns="45700" rIns="91425" bIns="45700" anchor="t" anchorCtr="0">
            <a:spAutoFit/>
          </a:bodyPr>
          <a:lstStyle/>
          <a:p>
            <a:pPr marL="0" marR="0" lvl="0" indent="0" algn="just" rtl="0">
              <a:lnSpc>
                <a:spcPct val="90000"/>
              </a:lnSpc>
              <a:spcBef>
                <a:spcPts val="0"/>
              </a:spcBef>
              <a:spcAft>
                <a:spcPts val="0"/>
              </a:spcAft>
              <a:buClr>
                <a:schemeClr val="dk1"/>
              </a:buClr>
              <a:buSzPts val="4800"/>
              <a:buFont typeface="Arial"/>
              <a:buNone/>
            </a:pPr>
            <a:r>
              <a:rPr lang="en-US" sz="2000" b="0" i="0" u="none" strike="noStrike" cap="none">
                <a:solidFill>
                  <a:srgbClr val="002060"/>
                </a:solidFill>
                <a:latin typeface="Calibri"/>
                <a:ea typeface="Calibri"/>
                <a:cs typeface="Calibri"/>
                <a:sym typeface="Calibri"/>
              </a:rPr>
              <a:t>En esta sección hablamos de cómo la </a:t>
            </a:r>
            <a:r>
              <a:rPr lang="en-US" sz="2000" b="1" i="0" u="none" strike="noStrike" cap="none">
                <a:solidFill>
                  <a:srgbClr val="002060"/>
                </a:solidFill>
                <a:latin typeface="Calibri"/>
                <a:ea typeface="Calibri"/>
                <a:cs typeface="Calibri"/>
                <a:sym typeface="Calibri"/>
              </a:rPr>
              <a:t>tecnología digital, y en particular las </a:t>
            </a:r>
            <a:r>
              <a:rPr lang="en-US" sz="2000" b="1" i="1" u="none" strike="noStrike" cap="none">
                <a:solidFill>
                  <a:srgbClr val="002060"/>
                </a:solidFill>
                <a:latin typeface="Calibri"/>
                <a:ea typeface="Calibri"/>
                <a:cs typeface="Calibri"/>
                <a:sym typeface="Calibri"/>
              </a:rPr>
              <a:t>apps</a:t>
            </a:r>
            <a:r>
              <a:rPr lang="en-US" sz="2000" b="0" i="0" u="none" strike="noStrike" cap="none">
                <a:solidFill>
                  <a:srgbClr val="002060"/>
                </a:solidFill>
                <a:latin typeface="Calibri"/>
                <a:ea typeface="Calibri"/>
                <a:cs typeface="Calibri"/>
                <a:sym typeface="Calibri"/>
              </a:rPr>
              <a:t>, puede ser tremendamente útil para la salud y una gran ayuda en la gestión de los problemas de salud de los mayores. </a:t>
            </a:r>
            <a:endParaRPr sz="2000" b="0" i="0" u="none" strike="noStrike" cap="none">
              <a:solidFill>
                <a:srgbClr val="000000"/>
              </a:solidFill>
              <a:latin typeface="Calibri"/>
              <a:ea typeface="Calibri"/>
              <a:cs typeface="Calibri"/>
              <a:sym typeface="Calibri"/>
            </a:endParaRPr>
          </a:p>
          <a:p>
            <a:pPr marL="0" marR="0" lvl="0" indent="0" algn="just" rtl="0">
              <a:lnSpc>
                <a:spcPct val="90000"/>
              </a:lnSpc>
              <a:spcBef>
                <a:spcPts val="0"/>
              </a:spcBef>
              <a:spcAft>
                <a:spcPts val="0"/>
              </a:spcAft>
              <a:buClr>
                <a:schemeClr val="dk1"/>
              </a:buClr>
              <a:buSzPts val="4800"/>
              <a:buFont typeface="Arial"/>
              <a:buNone/>
            </a:pPr>
            <a:r>
              <a:rPr lang="en-US" sz="2000" b="0" i="0" u="none" strike="noStrike" cap="none">
                <a:solidFill>
                  <a:srgbClr val="002060"/>
                </a:solidFill>
                <a:latin typeface="Calibri"/>
                <a:ea typeface="Calibri"/>
                <a:cs typeface="Calibri"/>
                <a:sym typeface="Calibri"/>
              </a:rPr>
              <a:t>“Problema de salud" es un término muy amplio. Puede referirse a cualquier tipo de enfermedad, trastorno, lesión o afección. Cuanto más envejecemos, más posibilidades tenemos de padecer algún problema de salud. Algunos son bastante leves y pueden no cambiarnos mucho la vida, pero otros requieren de tratamiento intensivo.  </a:t>
            </a:r>
            <a:endParaRPr/>
          </a:p>
          <a:p>
            <a:pPr marL="0" marR="0" lvl="0" indent="0" algn="l" rtl="0">
              <a:lnSpc>
                <a:spcPct val="90000"/>
              </a:lnSpc>
              <a:spcBef>
                <a:spcPts val="0"/>
              </a:spcBef>
              <a:spcAft>
                <a:spcPts val="0"/>
              </a:spcAft>
              <a:buClr>
                <a:schemeClr val="dk1"/>
              </a:buClr>
              <a:buSzPts val="4800"/>
              <a:buFont typeface="Arial"/>
              <a:buNone/>
            </a:pPr>
            <a:endParaRPr sz="1500" b="0" i="0" u="none" strike="noStrike" cap="none">
              <a:solidFill>
                <a:srgbClr val="002060"/>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4800"/>
              <a:buFont typeface="Arial"/>
              <a:buNone/>
            </a:pPr>
            <a:r>
              <a:rPr lang="en-US" sz="2400" b="0" i="0" u="none" strike="noStrike" cap="none">
                <a:solidFill>
                  <a:srgbClr val="002060"/>
                </a:solidFill>
                <a:latin typeface="Calibri"/>
                <a:ea typeface="Calibri"/>
                <a:cs typeface="Calibri"/>
                <a:sym typeface="Calibri"/>
              </a:rPr>
              <a:t>En las siguientes diapositivas te indicaremos cómo las </a:t>
            </a:r>
            <a:r>
              <a:rPr lang="en-US" sz="2400" b="0" i="1" u="none" strike="noStrike" cap="none">
                <a:solidFill>
                  <a:srgbClr val="002060"/>
                </a:solidFill>
                <a:latin typeface="Calibri"/>
                <a:ea typeface="Calibri"/>
                <a:cs typeface="Calibri"/>
                <a:sym typeface="Calibri"/>
              </a:rPr>
              <a:t>apps</a:t>
            </a:r>
            <a:r>
              <a:rPr lang="en-US" sz="2400" b="0" i="0" u="none" strike="noStrike" cap="none">
                <a:solidFill>
                  <a:srgbClr val="002060"/>
                </a:solidFill>
                <a:latin typeface="Calibri"/>
                <a:ea typeface="Calibri"/>
                <a:cs typeface="Calibri"/>
                <a:sym typeface="Calibri"/>
              </a:rPr>
              <a:t> pueden ayudaros como personas cuidadoras y también ayudar a vuestros clientes a llevar una vida más independiente sin importar qué problemas de salud </a:t>
            </a:r>
            <a:r>
              <a:rPr lang="en-US" sz="2400" b="1" i="0" u="none" strike="noStrike" cap="none">
                <a:solidFill>
                  <a:srgbClr val="002060"/>
                </a:solidFill>
                <a:latin typeface="Calibri"/>
                <a:ea typeface="Calibri"/>
                <a:cs typeface="Calibri"/>
                <a:sym typeface="Calibri"/>
              </a:rPr>
              <a:t>tengan…¡NO TE VAYAS! </a:t>
            </a:r>
            <a:endParaRPr/>
          </a:p>
          <a:p>
            <a:pPr marL="0" marR="0" lvl="0" indent="0" algn="l" rtl="0">
              <a:lnSpc>
                <a:spcPct val="90000"/>
              </a:lnSpc>
              <a:spcBef>
                <a:spcPts val="0"/>
              </a:spcBef>
              <a:spcAft>
                <a:spcPts val="0"/>
              </a:spcAft>
              <a:buClr>
                <a:schemeClr val="dk1"/>
              </a:buClr>
              <a:buSzPts val="4800"/>
              <a:buFont typeface="Arial"/>
              <a:buNone/>
            </a:pPr>
            <a:endParaRPr sz="2200" b="0" i="0" u="none" strike="noStrike" cap="none">
              <a:solidFill>
                <a:srgbClr val="002060"/>
              </a:solidFill>
              <a:latin typeface="Calibri"/>
              <a:ea typeface="Calibri"/>
              <a:cs typeface="Calibri"/>
              <a:sym typeface="Calibri"/>
            </a:endParaRPr>
          </a:p>
        </p:txBody>
      </p:sp>
      <p:pic>
        <p:nvPicPr>
          <p:cNvPr id="324" name="Google Shape;324;p68" descr="Elderly women outdoors carrying a yoga mat"/>
          <p:cNvPicPr preferRelativeResize="0"/>
          <p:nvPr/>
        </p:nvPicPr>
        <p:blipFill rotWithShape="1">
          <a:blip r:embed="rId3">
            <a:alphaModFix/>
          </a:blip>
          <a:srcRect/>
          <a:stretch/>
        </p:blipFill>
        <p:spPr>
          <a:xfrm>
            <a:off x="7769504" y="1940675"/>
            <a:ext cx="3765272" cy="42576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69"/>
          <p:cNvSpPr txBox="1">
            <a:spLocks noGrp="1"/>
          </p:cNvSpPr>
          <p:nvPr>
            <p:ph type="body" idx="1"/>
          </p:nvPr>
        </p:nvSpPr>
        <p:spPr>
          <a:xfrm>
            <a:off x="798379" y="1239142"/>
            <a:ext cx="10595237" cy="1701383"/>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1000"/>
              </a:spcBef>
              <a:spcAft>
                <a:spcPts val="0"/>
              </a:spcAft>
              <a:buSzPts val="2400"/>
              <a:buNone/>
            </a:pPr>
            <a:r>
              <a:rPr lang="en-US" b="0" i="0">
                <a:solidFill>
                  <a:srgbClr val="002060"/>
                </a:solidFill>
                <a:latin typeface="Calibri"/>
                <a:ea typeface="Calibri"/>
                <a:cs typeface="Calibri"/>
                <a:sym typeface="Calibri"/>
              </a:rPr>
              <a:t>Sí que lo hacen. De hecho, cada vez más. </a:t>
            </a:r>
            <a:r>
              <a:rPr lang="en-US">
                <a:solidFill>
                  <a:srgbClr val="002060"/>
                </a:solidFill>
                <a:latin typeface="Calibri"/>
                <a:ea typeface="Calibri"/>
                <a:cs typeface="Calibri"/>
                <a:sym typeface="Calibri"/>
              </a:rPr>
              <a:t> Según los datos del</a:t>
            </a:r>
            <a:r>
              <a:rPr lang="en-US" b="0" i="0">
                <a:solidFill>
                  <a:srgbClr val="002060"/>
                </a:solidFill>
                <a:latin typeface="Calibri"/>
                <a:ea typeface="Calibri"/>
                <a:cs typeface="Calibri"/>
                <a:sym typeface="Calibri"/>
              </a:rPr>
              <a:t>  </a:t>
            </a:r>
            <a:r>
              <a:rPr lang="en-US" b="0" i="0" u="sng" strike="noStrike">
                <a:solidFill>
                  <a:srgbClr val="00206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Pew Research Center </a:t>
            </a:r>
            <a:r>
              <a:rPr lang="en-US" b="0" i="0">
                <a:solidFill>
                  <a:srgbClr val="002060"/>
                </a:solidFill>
                <a:latin typeface="Calibri"/>
                <a:ea typeface="Calibri"/>
                <a:cs typeface="Calibri"/>
                <a:sym typeface="Calibri"/>
              </a:rPr>
              <a:t> de 2017, “el porcentaje de personas </a:t>
            </a:r>
            <a:r>
              <a:rPr lang="en-US">
                <a:solidFill>
                  <a:srgbClr val="002060"/>
                </a:solidFill>
                <a:latin typeface="Calibri"/>
                <a:ea typeface="Calibri"/>
                <a:cs typeface="Calibri"/>
                <a:sym typeface="Calibri"/>
              </a:rPr>
              <a:t>mayores de 65 años que tienen </a:t>
            </a:r>
            <a:r>
              <a:rPr lang="en-US" i="1">
                <a:solidFill>
                  <a:srgbClr val="002060"/>
                </a:solidFill>
                <a:latin typeface="Calibri"/>
                <a:ea typeface="Calibri"/>
                <a:cs typeface="Calibri"/>
                <a:sym typeface="Calibri"/>
              </a:rPr>
              <a:t>sma</a:t>
            </a:r>
            <a:r>
              <a:rPr lang="en-US" b="0" i="1">
                <a:solidFill>
                  <a:srgbClr val="002060"/>
                </a:solidFill>
                <a:latin typeface="Calibri"/>
                <a:ea typeface="Calibri"/>
                <a:cs typeface="Calibri"/>
                <a:sym typeface="Calibri"/>
              </a:rPr>
              <a:t>rtphones </a:t>
            </a:r>
            <a:r>
              <a:rPr lang="en-US" b="0">
                <a:solidFill>
                  <a:srgbClr val="002060"/>
                </a:solidFill>
                <a:latin typeface="Calibri"/>
                <a:ea typeface="Calibri"/>
                <a:cs typeface="Calibri"/>
                <a:sym typeface="Calibri"/>
              </a:rPr>
              <a:t>ha aumentado en 24 puntos (del 18% al 42%) desde 2013. </a:t>
            </a:r>
            <a:r>
              <a:rPr lang="en-US">
                <a:solidFill>
                  <a:srgbClr val="002060"/>
                </a:solidFill>
                <a:latin typeface="Calibri"/>
                <a:ea typeface="Calibri"/>
                <a:cs typeface="Calibri"/>
                <a:sym typeface="Calibri"/>
              </a:rPr>
              <a:t>En la actualidad, casi la mitad de las personas mayores que tienen teléfonos móviles tiene algún tipo de </a:t>
            </a:r>
            <a:r>
              <a:rPr lang="en-US" b="0" i="1">
                <a:solidFill>
                  <a:srgbClr val="002060"/>
                </a:solidFill>
                <a:latin typeface="Calibri"/>
                <a:ea typeface="Calibri"/>
                <a:cs typeface="Calibri"/>
                <a:sym typeface="Calibri"/>
              </a:rPr>
              <a:t>smartphone; </a:t>
            </a:r>
            <a:r>
              <a:rPr lang="en-US">
                <a:solidFill>
                  <a:srgbClr val="002060"/>
                </a:solidFill>
                <a:latin typeface="Calibri"/>
                <a:ea typeface="Calibri"/>
                <a:cs typeface="Calibri"/>
                <a:sym typeface="Calibri"/>
              </a:rPr>
              <a:t>en 2013 el porcentaje era del 23%”.</a:t>
            </a:r>
            <a:endParaRPr b="0" i="0">
              <a:solidFill>
                <a:srgbClr val="002060"/>
              </a:solidFill>
              <a:latin typeface="Calibri"/>
              <a:ea typeface="Calibri"/>
              <a:cs typeface="Calibri"/>
              <a:sym typeface="Calibri"/>
            </a:endParaRPr>
          </a:p>
          <a:p>
            <a:pPr marL="0" lvl="0" indent="0" algn="just" rtl="0">
              <a:lnSpc>
                <a:spcPct val="90000"/>
              </a:lnSpc>
              <a:spcBef>
                <a:spcPts val="1000"/>
              </a:spcBef>
              <a:spcAft>
                <a:spcPts val="0"/>
              </a:spcAft>
              <a:buSzPts val="2400"/>
              <a:buNone/>
            </a:pPr>
            <a:r>
              <a:rPr lang="en-US" b="0" i="0">
                <a:solidFill>
                  <a:srgbClr val="002060"/>
                </a:solidFill>
                <a:latin typeface="Calibri"/>
                <a:ea typeface="Calibri"/>
                <a:cs typeface="Calibri"/>
                <a:sym typeface="Calibri"/>
              </a:rPr>
              <a:t>La edad juega un papel fundamental en la tenencia de </a:t>
            </a:r>
            <a:r>
              <a:rPr lang="en-US" b="0" i="1">
                <a:solidFill>
                  <a:srgbClr val="002060"/>
                </a:solidFill>
                <a:latin typeface="Calibri"/>
                <a:ea typeface="Calibri"/>
                <a:cs typeface="Calibri"/>
                <a:sym typeface="Calibri"/>
              </a:rPr>
              <a:t>smartphones</a:t>
            </a:r>
            <a:r>
              <a:rPr lang="en-US" b="0" i="0">
                <a:solidFill>
                  <a:srgbClr val="002060"/>
                </a:solidFill>
                <a:latin typeface="Calibri"/>
                <a:ea typeface="Calibri"/>
                <a:cs typeface="Calibri"/>
                <a:sym typeface="Calibri"/>
              </a:rPr>
              <a:t>, según </a:t>
            </a:r>
            <a:r>
              <a:rPr lang="en-US">
                <a:solidFill>
                  <a:srgbClr val="002060"/>
                </a:solidFill>
                <a:latin typeface="Calibri"/>
                <a:ea typeface="Calibri"/>
                <a:cs typeface="Calibri"/>
                <a:sym typeface="Calibri"/>
              </a:rPr>
              <a:t>el </a:t>
            </a:r>
            <a:r>
              <a:rPr lang="en-US" b="0" i="0">
                <a:solidFill>
                  <a:srgbClr val="002060"/>
                </a:solidFill>
                <a:latin typeface="Calibri"/>
                <a:ea typeface="Calibri"/>
                <a:cs typeface="Calibri"/>
                <a:sym typeface="Calibri"/>
              </a:rPr>
              <a:t>Pew Research Center. </a:t>
            </a:r>
            <a:endParaRPr b="1">
              <a:solidFill>
                <a:srgbClr val="002060"/>
              </a:solidFill>
              <a:latin typeface="Calibri"/>
              <a:ea typeface="Calibri"/>
              <a:cs typeface="Calibri"/>
              <a:sym typeface="Calibri"/>
            </a:endParaRPr>
          </a:p>
          <a:p>
            <a:pPr marL="0" lvl="0" indent="0" algn="ctr" rtl="0">
              <a:lnSpc>
                <a:spcPct val="90000"/>
              </a:lnSpc>
              <a:spcBef>
                <a:spcPts val="1000"/>
              </a:spcBef>
              <a:spcAft>
                <a:spcPts val="0"/>
              </a:spcAft>
              <a:buSzPts val="2400"/>
              <a:buNone/>
            </a:pPr>
            <a:endParaRPr b="1">
              <a:solidFill>
                <a:srgbClr val="002060"/>
              </a:solidFill>
              <a:latin typeface="Calibri"/>
              <a:ea typeface="Calibri"/>
              <a:cs typeface="Calibri"/>
              <a:sym typeface="Calibri"/>
            </a:endParaRPr>
          </a:p>
          <a:p>
            <a:pPr marL="0" lvl="0" indent="0" algn="ctr" rtl="0">
              <a:lnSpc>
                <a:spcPct val="90000"/>
              </a:lnSpc>
              <a:spcBef>
                <a:spcPts val="1000"/>
              </a:spcBef>
              <a:spcAft>
                <a:spcPts val="0"/>
              </a:spcAft>
              <a:buSzPts val="2400"/>
              <a:buNone/>
            </a:pPr>
            <a:endParaRPr b="1">
              <a:solidFill>
                <a:srgbClr val="002060"/>
              </a:solidFill>
              <a:latin typeface="Calibri"/>
              <a:ea typeface="Calibri"/>
              <a:cs typeface="Calibri"/>
              <a:sym typeface="Calibri"/>
            </a:endParaRPr>
          </a:p>
          <a:p>
            <a:pPr marL="0" lvl="0" indent="0" algn="ctr" rtl="0">
              <a:lnSpc>
                <a:spcPct val="90000"/>
              </a:lnSpc>
              <a:spcBef>
                <a:spcPts val="1000"/>
              </a:spcBef>
              <a:spcAft>
                <a:spcPts val="0"/>
              </a:spcAft>
              <a:buSzPts val="2400"/>
              <a:buNone/>
            </a:pPr>
            <a:endParaRPr b="1">
              <a:solidFill>
                <a:srgbClr val="002060"/>
              </a:solidFill>
              <a:latin typeface="Calibri"/>
              <a:ea typeface="Calibri"/>
              <a:cs typeface="Calibri"/>
              <a:sym typeface="Calibri"/>
            </a:endParaRPr>
          </a:p>
          <a:p>
            <a:pPr marL="0" lvl="0" indent="0" algn="ctr" rtl="0">
              <a:lnSpc>
                <a:spcPct val="90000"/>
              </a:lnSpc>
              <a:spcBef>
                <a:spcPts val="1000"/>
              </a:spcBef>
              <a:spcAft>
                <a:spcPts val="0"/>
              </a:spcAft>
              <a:buSzPts val="2400"/>
              <a:buNone/>
            </a:pPr>
            <a:endParaRPr b="1">
              <a:solidFill>
                <a:srgbClr val="002060"/>
              </a:solidFill>
              <a:latin typeface="Calibri"/>
              <a:ea typeface="Calibri"/>
              <a:cs typeface="Calibri"/>
              <a:sym typeface="Calibri"/>
            </a:endParaRPr>
          </a:p>
          <a:p>
            <a:pPr marL="0" lvl="0" indent="0" algn="l" rtl="0">
              <a:lnSpc>
                <a:spcPct val="90000"/>
              </a:lnSpc>
              <a:spcBef>
                <a:spcPts val="1000"/>
              </a:spcBef>
              <a:spcAft>
                <a:spcPts val="0"/>
              </a:spcAft>
              <a:buSzPts val="2400"/>
              <a:buNone/>
            </a:pPr>
            <a:endParaRPr>
              <a:solidFill>
                <a:srgbClr val="002060"/>
              </a:solidFill>
              <a:latin typeface="Calibri"/>
              <a:ea typeface="Calibri"/>
              <a:cs typeface="Calibri"/>
              <a:sym typeface="Calibri"/>
            </a:endParaRPr>
          </a:p>
        </p:txBody>
      </p:sp>
      <p:sp>
        <p:nvSpPr>
          <p:cNvPr id="330" name="Google Shape;330;p69"/>
          <p:cNvSpPr txBox="1">
            <a:spLocks noGrp="1"/>
          </p:cNvSpPr>
          <p:nvPr>
            <p:ph type="body" idx="2"/>
          </p:nvPr>
        </p:nvSpPr>
        <p:spPr>
          <a:xfrm>
            <a:off x="560254" y="522458"/>
            <a:ext cx="10595237"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a:t>¿Utilizan </a:t>
            </a:r>
            <a:r>
              <a:rPr lang="en-US" i="1"/>
              <a:t>apps</a:t>
            </a:r>
            <a:r>
              <a:rPr lang="en-US"/>
              <a:t> las personas mayores?</a:t>
            </a:r>
            <a:endParaRPr/>
          </a:p>
          <a:p>
            <a:pPr marL="457200" marR="0" lvl="0" indent="-228600" algn="l" rtl="0">
              <a:lnSpc>
                <a:spcPct val="90000"/>
              </a:lnSpc>
              <a:spcBef>
                <a:spcPts val="1000"/>
              </a:spcBef>
              <a:spcAft>
                <a:spcPts val="0"/>
              </a:spcAft>
              <a:buClr>
                <a:srgbClr val="24BAA2"/>
              </a:buClr>
              <a:buSzPts val="3600"/>
              <a:buFont typeface="Arial"/>
              <a:buNone/>
            </a:pPr>
            <a:endParaRPr/>
          </a:p>
        </p:txBody>
      </p:sp>
      <p:pic>
        <p:nvPicPr>
          <p:cNvPr id="331" name="Google Shape;331;p69"/>
          <p:cNvPicPr preferRelativeResize="0"/>
          <p:nvPr/>
        </p:nvPicPr>
        <p:blipFill rotWithShape="1">
          <a:blip r:embed="rId4">
            <a:alphaModFix/>
          </a:blip>
          <a:srcRect/>
          <a:stretch/>
        </p:blipFill>
        <p:spPr>
          <a:xfrm>
            <a:off x="382132" y="4668191"/>
            <a:ext cx="1442020" cy="1496496"/>
          </a:xfrm>
          <a:prstGeom prst="rect">
            <a:avLst/>
          </a:prstGeom>
          <a:noFill/>
          <a:ln>
            <a:noFill/>
          </a:ln>
        </p:spPr>
      </p:pic>
      <p:sp>
        <p:nvSpPr>
          <p:cNvPr id="332" name="Google Shape;332;p69"/>
          <p:cNvSpPr/>
          <p:nvPr/>
        </p:nvSpPr>
        <p:spPr>
          <a:xfrm>
            <a:off x="1906620" y="4027251"/>
            <a:ext cx="1590205" cy="1536970"/>
          </a:xfrm>
          <a:prstGeom prst="flowChartConnector">
            <a:avLst/>
          </a:prstGeom>
          <a:solidFill>
            <a:srgbClr val="24BAA2"/>
          </a:solidFill>
          <a:ln w="25400" cap="flat" cmpd="sng">
            <a:solidFill>
              <a:srgbClr val="24BAA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400" b="1" i="0" u="none" strike="noStrike" cap="none">
              <a:solidFill>
                <a:schemeClr val="lt1"/>
              </a:solidFill>
              <a:latin typeface="Calibri"/>
              <a:ea typeface="Calibri"/>
              <a:cs typeface="Calibri"/>
              <a:sym typeface="Calibri"/>
            </a:endParaRPr>
          </a:p>
        </p:txBody>
      </p:sp>
      <p:sp>
        <p:nvSpPr>
          <p:cNvPr id="333" name="Google Shape;333;p69"/>
          <p:cNvSpPr/>
          <p:nvPr/>
        </p:nvSpPr>
        <p:spPr>
          <a:xfrm>
            <a:off x="1687231" y="3887415"/>
            <a:ext cx="834905" cy="784235"/>
          </a:xfrm>
          <a:prstGeom prst="flowChartConnector">
            <a:avLst/>
          </a:prstGeom>
          <a:solidFill>
            <a:srgbClr val="24BAA2"/>
          </a:solidFill>
          <a:ln w="25400" cap="flat" cmpd="sng">
            <a:solidFill>
              <a:srgbClr val="7F34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1" i="0" u="none" strike="noStrike" cap="none">
                <a:solidFill>
                  <a:schemeClr val="lt1"/>
                </a:solidFill>
                <a:latin typeface="Calibri"/>
                <a:ea typeface="Calibri"/>
                <a:cs typeface="Calibri"/>
                <a:sym typeface="Calibri"/>
              </a:rPr>
              <a:t>59%</a:t>
            </a:r>
            <a:endParaRPr/>
          </a:p>
        </p:txBody>
      </p:sp>
      <p:sp>
        <p:nvSpPr>
          <p:cNvPr id="334" name="Google Shape;334;p69"/>
          <p:cNvSpPr txBox="1"/>
          <p:nvPr/>
        </p:nvSpPr>
        <p:spPr>
          <a:xfrm>
            <a:off x="2278671" y="4444320"/>
            <a:ext cx="1291212"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500" b="1" i="0" u="none" strike="noStrike" cap="none">
                <a:solidFill>
                  <a:schemeClr val="lt1"/>
                </a:solidFill>
                <a:latin typeface="Calibri"/>
                <a:ea typeface="Calibri"/>
                <a:cs typeface="Calibri"/>
                <a:sym typeface="Calibri"/>
              </a:rPr>
              <a:t>de las personas de entre 65 y 69 años</a:t>
            </a:r>
            <a:endParaRPr sz="2000" b="0" i="0" u="none" strike="noStrike" cap="none">
              <a:solidFill>
                <a:srgbClr val="000000"/>
              </a:solidFill>
              <a:latin typeface="Arial"/>
              <a:ea typeface="Arial"/>
              <a:cs typeface="Arial"/>
              <a:sym typeface="Arial"/>
            </a:endParaRPr>
          </a:p>
        </p:txBody>
      </p:sp>
      <p:sp>
        <p:nvSpPr>
          <p:cNvPr id="335" name="Google Shape;335;p69"/>
          <p:cNvSpPr/>
          <p:nvPr/>
        </p:nvSpPr>
        <p:spPr>
          <a:xfrm>
            <a:off x="9259626" y="4023792"/>
            <a:ext cx="1590205" cy="1536970"/>
          </a:xfrm>
          <a:prstGeom prst="flowChartConnector">
            <a:avLst/>
          </a:prstGeom>
          <a:solidFill>
            <a:srgbClr val="24BAA2"/>
          </a:solidFill>
          <a:ln w="25400" cap="flat" cmpd="sng">
            <a:solidFill>
              <a:srgbClr val="24BAA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400" b="1" i="0" u="none" strike="noStrike" cap="none">
              <a:solidFill>
                <a:schemeClr val="lt1"/>
              </a:solidFill>
              <a:latin typeface="Calibri"/>
              <a:ea typeface="Calibri"/>
              <a:cs typeface="Calibri"/>
              <a:sym typeface="Calibri"/>
            </a:endParaRPr>
          </a:p>
        </p:txBody>
      </p:sp>
      <p:sp>
        <p:nvSpPr>
          <p:cNvPr id="336" name="Google Shape;336;p69"/>
          <p:cNvSpPr/>
          <p:nvPr/>
        </p:nvSpPr>
        <p:spPr>
          <a:xfrm>
            <a:off x="9040237" y="3883956"/>
            <a:ext cx="834905" cy="784235"/>
          </a:xfrm>
          <a:prstGeom prst="flowChartConnector">
            <a:avLst/>
          </a:prstGeom>
          <a:solidFill>
            <a:srgbClr val="24BAA2"/>
          </a:solidFill>
          <a:ln w="25400" cap="flat" cmpd="sng">
            <a:solidFill>
              <a:srgbClr val="7F34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1" i="0" u="none" strike="noStrike" cap="none">
                <a:solidFill>
                  <a:schemeClr val="lt1"/>
                </a:solidFill>
                <a:latin typeface="Calibri"/>
                <a:ea typeface="Calibri"/>
                <a:cs typeface="Calibri"/>
                <a:sym typeface="Calibri"/>
              </a:rPr>
              <a:t>17%</a:t>
            </a:r>
            <a:endParaRPr/>
          </a:p>
        </p:txBody>
      </p:sp>
      <p:sp>
        <p:nvSpPr>
          <p:cNvPr id="337" name="Google Shape;337;p69"/>
          <p:cNvSpPr/>
          <p:nvPr/>
        </p:nvSpPr>
        <p:spPr>
          <a:xfrm>
            <a:off x="6790344" y="4025197"/>
            <a:ext cx="1590205" cy="1536970"/>
          </a:xfrm>
          <a:prstGeom prst="flowChartConnector">
            <a:avLst/>
          </a:prstGeom>
          <a:solidFill>
            <a:srgbClr val="24BAA2"/>
          </a:solidFill>
          <a:ln w="25400" cap="flat" cmpd="sng">
            <a:solidFill>
              <a:srgbClr val="24BAA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400" b="1" i="0" u="none" strike="noStrike" cap="none">
              <a:solidFill>
                <a:schemeClr val="lt1"/>
              </a:solidFill>
              <a:latin typeface="Calibri"/>
              <a:ea typeface="Calibri"/>
              <a:cs typeface="Calibri"/>
              <a:sym typeface="Calibri"/>
            </a:endParaRPr>
          </a:p>
        </p:txBody>
      </p:sp>
      <p:sp>
        <p:nvSpPr>
          <p:cNvPr id="338" name="Google Shape;338;p69"/>
          <p:cNvSpPr/>
          <p:nvPr/>
        </p:nvSpPr>
        <p:spPr>
          <a:xfrm>
            <a:off x="6598375" y="3883957"/>
            <a:ext cx="834905" cy="784235"/>
          </a:xfrm>
          <a:prstGeom prst="flowChartConnector">
            <a:avLst/>
          </a:prstGeom>
          <a:solidFill>
            <a:srgbClr val="24BAA2"/>
          </a:solidFill>
          <a:ln w="25400" cap="flat" cmpd="sng">
            <a:solidFill>
              <a:srgbClr val="7F34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1" i="0" u="none" strike="noStrike" cap="none">
                <a:solidFill>
                  <a:schemeClr val="lt1"/>
                </a:solidFill>
                <a:latin typeface="Calibri"/>
                <a:ea typeface="Calibri"/>
                <a:cs typeface="Calibri"/>
                <a:sym typeface="Calibri"/>
              </a:rPr>
              <a:t>31%</a:t>
            </a:r>
            <a:endParaRPr/>
          </a:p>
        </p:txBody>
      </p:sp>
      <p:sp>
        <p:nvSpPr>
          <p:cNvPr id="339" name="Google Shape;339;p69"/>
          <p:cNvSpPr/>
          <p:nvPr/>
        </p:nvSpPr>
        <p:spPr>
          <a:xfrm>
            <a:off x="4348482" y="4030058"/>
            <a:ext cx="1590205" cy="1536970"/>
          </a:xfrm>
          <a:prstGeom prst="flowChartConnector">
            <a:avLst/>
          </a:prstGeom>
          <a:solidFill>
            <a:srgbClr val="24BAA2"/>
          </a:solidFill>
          <a:ln w="25400" cap="flat" cmpd="sng">
            <a:solidFill>
              <a:srgbClr val="24BAA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400" b="1" i="0" u="none" strike="noStrike" cap="none">
              <a:solidFill>
                <a:schemeClr val="lt1"/>
              </a:solidFill>
              <a:latin typeface="Calibri"/>
              <a:ea typeface="Calibri"/>
              <a:cs typeface="Calibri"/>
              <a:sym typeface="Calibri"/>
            </a:endParaRPr>
          </a:p>
        </p:txBody>
      </p:sp>
      <p:sp>
        <p:nvSpPr>
          <p:cNvPr id="340" name="Google Shape;340;p69"/>
          <p:cNvSpPr/>
          <p:nvPr/>
        </p:nvSpPr>
        <p:spPr>
          <a:xfrm>
            <a:off x="4156513" y="3883957"/>
            <a:ext cx="834905" cy="784235"/>
          </a:xfrm>
          <a:prstGeom prst="flowChartConnector">
            <a:avLst/>
          </a:prstGeom>
          <a:solidFill>
            <a:srgbClr val="24BAA2"/>
          </a:solidFill>
          <a:ln w="25400" cap="flat" cmpd="sng">
            <a:solidFill>
              <a:srgbClr val="7F34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1" i="0" u="none" strike="noStrike" cap="none">
                <a:solidFill>
                  <a:schemeClr val="lt1"/>
                </a:solidFill>
                <a:latin typeface="Calibri"/>
                <a:ea typeface="Calibri"/>
                <a:cs typeface="Calibri"/>
                <a:sym typeface="Calibri"/>
              </a:rPr>
              <a:t>49%</a:t>
            </a:r>
            <a:endParaRPr/>
          </a:p>
        </p:txBody>
      </p:sp>
      <p:sp>
        <p:nvSpPr>
          <p:cNvPr id="341" name="Google Shape;341;p69"/>
          <p:cNvSpPr txBox="1"/>
          <p:nvPr/>
        </p:nvSpPr>
        <p:spPr>
          <a:xfrm>
            <a:off x="1906620" y="5708893"/>
            <a:ext cx="9486996"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1" i="0" u="none" strike="noStrike" cap="none" dirty="0">
                <a:solidFill>
                  <a:srgbClr val="002060"/>
                </a:solidFill>
                <a:latin typeface="Calibri"/>
                <a:ea typeface="Calibri"/>
                <a:cs typeface="Calibri"/>
                <a:sym typeface="Calibri"/>
              </a:rPr>
              <a:t>CADA AÑO HAY MÁS USUARIOS DE </a:t>
            </a:r>
            <a:r>
              <a:rPr lang="en-US" sz="2000" b="1" i="1" u="none" strike="noStrike" cap="none" dirty="0">
                <a:solidFill>
                  <a:srgbClr val="002060"/>
                </a:solidFill>
                <a:latin typeface="Calibri"/>
                <a:ea typeface="Calibri"/>
                <a:cs typeface="Calibri"/>
                <a:sym typeface="Calibri"/>
              </a:rPr>
              <a:t>SMARTPHONES</a:t>
            </a:r>
            <a:r>
              <a:rPr lang="en-US" sz="2000" b="1" i="0" u="none" strike="noStrike" cap="none" dirty="0">
                <a:solidFill>
                  <a:srgbClr val="002060"/>
                </a:solidFill>
                <a:latin typeface="Calibri"/>
                <a:ea typeface="Calibri"/>
                <a:cs typeface="Calibri"/>
                <a:sym typeface="Calibri"/>
              </a:rPr>
              <a:t>…</a:t>
            </a:r>
            <a:endParaRPr sz="2000" b="1" i="0" u="none" strike="noStrike" cap="none" dirty="0">
              <a:solidFill>
                <a:srgbClr val="002060"/>
              </a:solidFill>
              <a:latin typeface="Calibri"/>
              <a:ea typeface="Calibri"/>
              <a:cs typeface="Calibri"/>
              <a:sym typeface="Calibri"/>
            </a:endParaRPr>
          </a:p>
          <a:p>
            <a:pPr marL="0" marR="0" lvl="0" indent="0" algn="ctr" rtl="0">
              <a:lnSpc>
                <a:spcPct val="100000"/>
              </a:lnSpc>
              <a:spcBef>
                <a:spcPts val="0"/>
              </a:spcBef>
              <a:spcAft>
                <a:spcPts val="0"/>
              </a:spcAft>
              <a:buNone/>
            </a:pPr>
            <a:r>
              <a:rPr lang="en-US" sz="2000" b="1" i="0" u="none" strike="noStrike" cap="none" dirty="0" err="1">
                <a:solidFill>
                  <a:srgbClr val="002060"/>
                </a:solidFill>
                <a:latin typeface="Calibri"/>
                <a:ea typeface="Calibri"/>
                <a:cs typeface="Calibri"/>
                <a:sym typeface="Calibri"/>
              </a:rPr>
              <a:t>Así</a:t>
            </a:r>
            <a:r>
              <a:rPr lang="en-US" sz="2000" b="1" i="0" u="none" strike="noStrike" cap="none" dirty="0">
                <a:solidFill>
                  <a:srgbClr val="002060"/>
                </a:solidFill>
                <a:latin typeface="Calibri"/>
                <a:ea typeface="Calibri"/>
                <a:cs typeface="Calibri"/>
                <a:sym typeface="Calibri"/>
              </a:rPr>
              <a:t> que, ¡las </a:t>
            </a:r>
            <a:r>
              <a:rPr lang="en-US" sz="2000" b="1" i="0" u="none" strike="noStrike" cap="none" dirty="0" err="1">
                <a:solidFill>
                  <a:srgbClr val="002060"/>
                </a:solidFill>
                <a:latin typeface="Calibri"/>
                <a:ea typeface="Calibri"/>
                <a:cs typeface="Calibri"/>
                <a:sym typeface="Calibri"/>
              </a:rPr>
              <a:t>habilidades</a:t>
            </a:r>
            <a:r>
              <a:rPr lang="en-US" sz="2000" b="1" i="0" u="none" strike="noStrike" cap="none" dirty="0">
                <a:solidFill>
                  <a:srgbClr val="002060"/>
                </a:solidFill>
                <a:latin typeface="Calibri"/>
                <a:ea typeface="Calibri"/>
                <a:cs typeface="Calibri"/>
                <a:sym typeface="Calibri"/>
              </a:rPr>
              <a:t> </a:t>
            </a:r>
            <a:r>
              <a:rPr lang="en-US" sz="2000" b="1" i="0" u="none" strike="noStrike" cap="none" dirty="0" err="1">
                <a:solidFill>
                  <a:srgbClr val="002060"/>
                </a:solidFill>
                <a:latin typeface="Calibri"/>
                <a:ea typeface="Calibri"/>
                <a:cs typeface="Calibri"/>
                <a:sym typeface="Calibri"/>
              </a:rPr>
              <a:t>digitales</a:t>
            </a:r>
            <a:r>
              <a:rPr lang="en-US" sz="2000" b="1" i="0" u="none" strike="noStrike" cap="none" dirty="0">
                <a:solidFill>
                  <a:srgbClr val="002060"/>
                </a:solidFill>
                <a:latin typeface="Calibri"/>
                <a:ea typeface="Calibri"/>
                <a:cs typeface="Calibri"/>
                <a:sym typeface="Calibri"/>
              </a:rPr>
              <a:t> de </a:t>
            </a:r>
            <a:r>
              <a:rPr lang="en-US" sz="2000" b="1" i="0" u="none" strike="noStrike" cap="none" dirty="0" err="1">
                <a:solidFill>
                  <a:srgbClr val="002060"/>
                </a:solidFill>
                <a:latin typeface="Calibri"/>
                <a:ea typeface="Calibri"/>
                <a:cs typeface="Calibri"/>
                <a:sym typeface="Calibri"/>
              </a:rPr>
              <a:t>los</a:t>
            </a:r>
            <a:r>
              <a:rPr lang="en-US" sz="2000" b="1" i="0" u="none" strike="noStrike" cap="none" dirty="0">
                <a:solidFill>
                  <a:srgbClr val="002060"/>
                </a:solidFill>
                <a:latin typeface="Calibri"/>
                <a:ea typeface="Calibri"/>
                <a:cs typeface="Calibri"/>
                <a:sym typeface="Calibri"/>
              </a:rPr>
              <a:t> </a:t>
            </a:r>
            <a:r>
              <a:rPr lang="en-US" sz="2000" b="1" i="0" u="none" strike="noStrike" cap="none" dirty="0" err="1">
                <a:solidFill>
                  <a:srgbClr val="002060"/>
                </a:solidFill>
                <a:latin typeface="Calibri"/>
                <a:ea typeface="Calibri"/>
                <a:cs typeface="Calibri"/>
                <a:sym typeface="Calibri"/>
              </a:rPr>
              <a:t>mayores</a:t>
            </a:r>
            <a:r>
              <a:rPr lang="en-US" sz="2000" b="1" i="0" u="none" strike="noStrike" cap="none" dirty="0">
                <a:solidFill>
                  <a:srgbClr val="002060"/>
                </a:solidFill>
                <a:latin typeface="Calibri"/>
                <a:ea typeface="Calibri"/>
                <a:cs typeface="Calibri"/>
                <a:sym typeface="Calibri"/>
              </a:rPr>
              <a:t> </a:t>
            </a:r>
            <a:r>
              <a:rPr lang="en-US" sz="2000" b="1" i="0" u="none" strike="noStrike" cap="none" dirty="0" err="1">
                <a:solidFill>
                  <a:srgbClr val="002060"/>
                </a:solidFill>
                <a:latin typeface="Calibri"/>
                <a:ea typeface="Calibri"/>
                <a:cs typeface="Calibri"/>
                <a:sym typeface="Calibri"/>
              </a:rPr>
              <a:t>también</a:t>
            </a:r>
            <a:r>
              <a:rPr lang="en-US" sz="2000" b="1" i="0" u="none" strike="noStrike" cap="none" dirty="0">
                <a:solidFill>
                  <a:srgbClr val="002060"/>
                </a:solidFill>
                <a:latin typeface="Calibri"/>
                <a:ea typeface="Calibri"/>
                <a:cs typeface="Calibri"/>
                <a:sym typeface="Calibri"/>
              </a:rPr>
              <a:t> </a:t>
            </a:r>
            <a:r>
              <a:rPr lang="en-US" sz="2000" b="1" i="0" u="none" strike="noStrike" cap="none" dirty="0" err="1">
                <a:solidFill>
                  <a:srgbClr val="002060"/>
                </a:solidFill>
                <a:latin typeface="Calibri"/>
                <a:ea typeface="Calibri"/>
                <a:cs typeface="Calibri"/>
                <a:sym typeface="Calibri"/>
              </a:rPr>
              <a:t>irán</a:t>
            </a:r>
            <a:r>
              <a:rPr lang="en-US" sz="2000" b="1" i="0" u="none" strike="noStrike" cap="none" dirty="0">
                <a:solidFill>
                  <a:srgbClr val="002060"/>
                </a:solidFill>
                <a:latin typeface="Calibri"/>
                <a:ea typeface="Calibri"/>
                <a:cs typeface="Calibri"/>
                <a:sym typeface="Calibri"/>
              </a:rPr>
              <a:t> </a:t>
            </a:r>
            <a:r>
              <a:rPr lang="en-US" sz="2000" b="1" i="0" u="none" strike="noStrike" cap="none" dirty="0" err="1">
                <a:solidFill>
                  <a:srgbClr val="002060"/>
                </a:solidFill>
                <a:latin typeface="Calibri"/>
                <a:ea typeface="Calibri"/>
                <a:cs typeface="Calibri"/>
                <a:sym typeface="Calibri"/>
              </a:rPr>
              <a:t>mejorando</a:t>
            </a:r>
            <a:r>
              <a:rPr lang="en-US" sz="2000" b="1" i="0" u="none" strike="noStrike" cap="none" dirty="0">
                <a:solidFill>
                  <a:srgbClr val="002060"/>
                </a:solidFill>
                <a:latin typeface="Calibri"/>
                <a:ea typeface="Calibri"/>
                <a:cs typeface="Calibri"/>
                <a:sym typeface="Calibri"/>
              </a:rPr>
              <a:t> </a:t>
            </a:r>
            <a:r>
              <a:rPr lang="en-US" sz="2000" b="1" i="0" u="none" strike="noStrike" cap="none" dirty="0" err="1">
                <a:solidFill>
                  <a:srgbClr val="002060"/>
                </a:solidFill>
                <a:latin typeface="Calibri"/>
                <a:ea typeface="Calibri"/>
                <a:cs typeface="Calibri"/>
                <a:sym typeface="Calibri"/>
              </a:rPr>
              <a:t>año</a:t>
            </a:r>
            <a:r>
              <a:rPr lang="en-US" sz="2000" b="1" i="0" u="none" strike="noStrike" cap="none" dirty="0">
                <a:solidFill>
                  <a:srgbClr val="002060"/>
                </a:solidFill>
                <a:latin typeface="Calibri"/>
                <a:ea typeface="Calibri"/>
                <a:cs typeface="Calibri"/>
                <a:sym typeface="Calibri"/>
              </a:rPr>
              <a:t> a </a:t>
            </a:r>
            <a:r>
              <a:rPr lang="en-US" sz="2000" b="1" i="0" u="none" strike="noStrike" cap="none" dirty="0" err="1">
                <a:solidFill>
                  <a:srgbClr val="002060"/>
                </a:solidFill>
                <a:latin typeface="Calibri"/>
                <a:ea typeface="Calibri"/>
                <a:cs typeface="Calibri"/>
                <a:sym typeface="Calibri"/>
              </a:rPr>
              <a:t>año</a:t>
            </a:r>
            <a:r>
              <a:rPr lang="en-US" sz="2000" b="1" i="0" u="none" strike="noStrike" cap="none" dirty="0">
                <a:solidFill>
                  <a:srgbClr val="002060"/>
                </a:solidFill>
                <a:latin typeface="Calibri"/>
                <a:ea typeface="Calibri"/>
                <a:cs typeface="Calibri"/>
                <a:sym typeface="Calibri"/>
              </a:rPr>
              <a:t>! !!!</a:t>
            </a:r>
            <a:endParaRPr sz="2000" b="1" i="0" u="none" strike="noStrike" cap="none" dirty="0">
              <a:solidFill>
                <a:srgbClr val="002060"/>
              </a:solidFill>
              <a:latin typeface="Calibri"/>
              <a:ea typeface="Calibri"/>
              <a:cs typeface="Calibri"/>
              <a:sym typeface="Calibri"/>
            </a:endParaRPr>
          </a:p>
        </p:txBody>
      </p:sp>
      <p:sp>
        <p:nvSpPr>
          <p:cNvPr id="342" name="Google Shape;342;p69"/>
          <p:cNvSpPr txBox="1"/>
          <p:nvPr/>
        </p:nvSpPr>
        <p:spPr>
          <a:xfrm>
            <a:off x="4721903" y="4503862"/>
            <a:ext cx="1291212"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500" b="1" i="0" u="none" strike="noStrike" cap="none">
                <a:solidFill>
                  <a:schemeClr val="lt1"/>
                </a:solidFill>
                <a:latin typeface="Calibri"/>
                <a:ea typeface="Calibri"/>
                <a:cs typeface="Calibri"/>
                <a:sym typeface="Calibri"/>
              </a:rPr>
              <a:t>de las personas de entre 70 y 74 años</a:t>
            </a:r>
            <a:endParaRPr sz="1500" b="0" i="0" u="none" strike="noStrike" cap="none">
              <a:solidFill>
                <a:srgbClr val="000000"/>
              </a:solidFill>
              <a:latin typeface="Arial"/>
              <a:ea typeface="Arial"/>
              <a:cs typeface="Arial"/>
              <a:sym typeface="Arial"/>
            </a:endParaRPr>
          </a:p>
        </p:txBody>
      </p:sp>
      <p:sp>
        <p:nvSpPr>
          <p:cNvPr id="343" name="Google Shape;343;p69"/>
          <p:cNvSpPr txBox="1"/>
          <p:nvPr/>
        </p:nvSpPr>
        <p:spPr>
          <a:xfrm>
            <a:off x="7153132" y="4511036"/>
            <a:ext cx="1291212" cy="13234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500" b="1" i="0" u="none" strike="noStrike" cap="none">
                <a:solidFill>
                  <a:schemeClr val="lt1"/>
                </a:solidFill>
                <a:latin typeface="Calibri"/>
                <a:ea typeface="Calibri"/>
                <a:cs typeface="Calibri"/>
                <a:sym typeface="Calibri"/>
              </a:rPr>
              <a:t>de las personas de entre 75 y 79 años</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000" b="0" i="0" u="none" strike="noStrike" cap="none">
              <a:solidFill>
                <a:srgbClr val="000000"/>
              </a:solidFill>
              <a:latin typeface="Arial"/>
              <a:ea typeface="Arial"/>
              <a:cs typeface="Arial"/>
              <a:sym typeface="Arial"/>
            </a:endParaRPr>
          </a:p>
        </p:txBody>
      </p:sp>
      <p:sp>
        <p:nvSpPr>
          <p:cNvPr id="344" name="Google Shape;344;p69"/>
          <p:cNvSpPr txBox="1"/>
          <p:nvPr/>
        </p:nvSpPr>
        <p:spPr>
          <a:xfrm>
            <a:off x="9611782" y="4489770"/>
            <a:ext cx="1291212" cy="10926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500" b="1" i="0" u="none" strike="noStrike" cap="none">
                <a:solidFill>
                  <a:schemeClr val="lt1"/>
                </a:solidFill>
                <a:latin typeface="Calibri"/>
                <a:ea typeface="Calibri"/>
                <a:cs typeface="Calibri"/>
                <a:sym typeface="Calibri"/>
              </a:rPr>
              <a:t>de los mayores de 80 años</a:t>
            </a:r>
            <a:endParaRPr sz="150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None/>
            </a:pPr>
            <a:endParaRPr sz="20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70"/>
          <p:cNvSpPr txBox="1">
            <a:spLocks noGrp="1"/>
          </p:cNvSpPr>
          <p:nvPr>
            <p:ph type="body" idx="1"/>
          </p:nvPr>
        </p:nvSpPr>
        <p:spPr>
          <a:xfrm>
            <a:off x="411200" y="1799123"/>
            <a:ext cx="4991789" cy="4377696"/>
          </a:xfrm>
          <a:prstGeom prst="rect">
            <a:avLst/>
          </a:prstGeom>
          <a:noFill/>
          <a:ln>
            <a:noFill/>
          </a:ln>
        </p:spPr>
        <p:txBody>
          <a:bodyPr spcFirstLastPara="1" wrap="square" lIns="91425" tIns="45700" rIns="91425" bIns="45700" anchor="t" anchorCtr="0">
            <a:noAutofit/>
          </a:bodyPr>
          <a:lstStyle/>
          <a:p>
            <a:pPr marL="457200" lvl="0" indent="0" rtl="0">
              <a:lnSpc>
                <a:spcPct val="90000"/>
              </a:lnSpc>
              <a:spcBef>
                <a:spcPts val="1000"/>
              </a:spcBef>
              <a:spcAft>
                <a:spcPts val="0"/>
              </a:spcAft>
              <a:buSzPts val="2400"/>
              <a:buNone/>
            </a:pPr>
            <a:r>
              <a:rPr lang="en-US" dirty="0"/>
              <a:t>Para </a:t>
            </a:r>
            <a:r>
              <a:rPr lang="en-US" dirty="0" err="1"/>
              <a:t>probar</a:t>
            </a:r>
            <a:r>
              <a:rPr lang="en-US" dirty="0"/>
              <a:t> las </a:t>
            </a:r>
            <a:r>
              <a:rPr lang="en-US" dirty="0" err="1"/>
              <a:t>ventajas</a:t>
            </a:r>
            <a:r>
              <a:rPr lang="en-US" dirty="0"/>
              <a:t> de las </a:t>
            </a:r>
            <a:r>
              <a:rPr lang="en-US" dirty="0" err="1"/>
              <a:t>tecnologías</a:t>
            </a:r>
            <a:r>
              <a:rPr lang="en-US" dirty="0"/>
              <a:t> </a:t>
            </a:r>
            <a:r>
              <a:rPr lang="en-US" dirty="0" err="1"/>
              <a:t>digitales</a:t>
            </a:r>
            <a:r>
              <a:rPr lang="en-US" dirty="0"/>
              <a:t> y las </a:t>
            </a:r>
            <a:r>
              <a:rPr lang="en-US" i="1" dirty="0"/>
              <a:t>apps</a:t>
            </a:r>
            <a:r>
              <a:rPr lang="en-US" dirty="0"/>
              <a:t>, </a:t>
            </a:r>
            <a:r>
              <a:rPr lang="en-US" dirty="0" err="1"/>
              <a:t>hemos</a:t>
            </a:r>
            <a:r>
              <a:rPr lang="en-US" dirty="0"/>
              <a:t> </a:t>
            </a:r>
            <a:r>
              <a:rPr lang="en-US" dirty="0" err="1"/>
              <a:t>tomado</a:t>
            </a:r>
            <a:r>
              <a:rPr lang="en-US" dirty="0"/>
              <a:t> </a:t>
            </a:r>
            <a:r>
              <a:rPr lang="en-US" dirty="0" err="1"/>
              <a:t>como</a:t>
            </a:r>
            <a:r>
              <a:rPr lang="en-US" dirty="0"/>
              <a:t> </a:t>
            </a:r>
            <a:r>
              <a:rPr lang="en-US" dirty="0" err="1"/>
              <a:t>ejemplo</a:t>
            </a:r>
            <a:r>
              <a:rPr lang="en-US" dirty="0"/>
              <a:t> UN </a:t>
            </a:r>
            <a:r>
              <a:rPr lang="en-US" dirty="0" err="1"/>
              <a:t>problema</a:t>
            </a:r>
            <a:r>
              <a:rPr lang="en-US" dirty="0"/>
              <a:t> de </a:t>
            </a:r>
            <a:r>
              <a:rPr lang="en-US" dirty="0" err="1"/>
              <a:t>salud</a:t>
            </a:r>
            <a:r>
              <a:rPr lang="en-US" dirty="0"/>
              <a:t> </a:t>
            </a:r>
            <a:r>
              <a:rPr lang="en-US" dirty="0" err="1"/>
              <a:t>concreto</a:t>
            </a:r>
            <a:r>
              <a:rPr lang="en-US" dirty="0"/>
              <a:t>. </a:t>
            </a:r>
            <a:r>
              <a:rPr lang="en-US" dirty="0" err="1"/>
              <a:t>Os</a:t>
            </a:r>
            <a:r>
              <a:rPr lang="en-US" dirty="0"/>
              <a:t> </a:t>
            </a:r>
            <a:r>
              <a:rPr lang="en-US" dirty="0" err="1"/>
              <a:t>mostraremos</a:t>
            </a:r>
            <a:r>
              <a:rPr lang="en-US" dirty="0"/>
              <a:t> las OPCIONES y POSIBILIDADES que </a:t>
            </a:r>
            <a:r>
              <a:rPr lang="en-US" dirty="0" err="1"/>
              <a:t>están</a:t>
            </a:r>
            <a:r>
              <a:rPr lang="en-US" dirty="0"/>
              <a:t> a </a:t>
            </a:r>
            <a:r>
              <a:rPr lang="en-US" dirty="0" err="1"/>
              <a:t>vuestra</a:t>
            </a:r>
            <a:r>
              <a:rPr lang="en-US" dirty="0"/>
              <a:t> </a:t>
            </a:r>
            <a:r>
              <a:rPr lang="en-US" dirty="0" err="1"/>
              <a:t>disposición</a:t>
            </a:r>
            <a:r>
              <a:rPr lang="en-US" dirty="0"/>
              <a:t> y a la de </a:t>
            </a:r>
            <a:r>
              <a:rPr lang="en-US" dirty="0" err="1"/>
              <a:t>vuestros</a:t>
            </a:r>
            <a:r>
              <a:rPr lang="en-US" dirty="0"/>
              <a:t> </a:t>
            </a:r>
            <a:r>
              <a:rPr lang="en-US" dirty="0" err="1"/>
              <a:t>clientes</a:t>
            </a:r>
            <a:r>
              <a:rPr lang="en-US" dirty="0"/>
              <a:t> para </a:t>
            </a:r>
            <a:r>
              <a:rPr lang="en-US" dirty="0" err="1"/>
              <a:t>gestionar</a:t>
            </a:r>
            <a:r>
              <a:rPr lang="en-US" dirty="0"/>
              <a:t> </a:t>
            </a:r>
            <a:r>
              <a:rPr lang="en-US" dirty="0" err="1"/>
              <a:t>su</a:t>
            </a:r>
            <a:r>
              <a:rPr lang="en-US" dirty="0"/>
              <a:t> </a:t>
            </a:r>
            <a:r>
              <a:rPr lang="en-US" dirty="0" err="1"/>
              <a:t>salud</a:t>
            </a:r>
            <a:r>
              <a:rPr lang="en-US" dirty="0"/>
              <a:t>. </a:t>
            </a:r>
            <a:endParaRPr dirty="0"/>
          </a:p>
          <a:p>
            <a:pPr marL="457200" lvl="0" indent="0" rtl="0">
              <a:lnSpc>
                <a:spcPct val="90000"/>
              </a:lnSpc>
              <a:spcBef>
                <a:spcPts val="1000"/>
              </a:spcBef>
              <a:spcAft>
                <a:spcPts val="0"/>
              </a:spcAft>
              <a:buSzPts val="2400"/>
              <a:buNone/>
            </a:pPr>
            <a:r>
              <a:rPr lang="en-US" dirty="0" err="1"/>
              <a:t>Hablaremos</a:t>
            </a:r>
            <a:r>
              <a:rPr lang="en-US" dirty="0"/>
              <a:t> de la </a:t>
            </a:r>
            <a:r>
              <a:rPr lang="en-US" sz="3200" dirty="0"/>
              <a:t>DIABETES. </a:t>
            </a:r>
            <a:endParaRPr dirty="0"/>
          </a:p>
          <a:p>
            <a:pPr marL="457200" lvl="0" indent="0" rtl="0">
              <a:lnSpc>
                <a:spcPct val="90000"/>
              </a:lnSpc>
              <a:spcBef>
                <a:spcPts val="1000"/>
              </a:spcBef>
              <a:spcAft>
                <a:spcPts val="0"/>
              </a:spcAft>
              <a:buSzPts val="2400"/>
              <a:buNone/>
            </a:pPr>
            <a:endParaRPr dirty="0"/>
          </a:p>
        </p:txBody>
      </p:sp>
      <p:sp>
        <p:nvSpPr>
          <p:cNvPr id="350" name="Google Shape;350;p70"/>
          <p:cNvSpPr txBox="1">
            <a:spLocks noGrp="1"/>
          </p:cNvSpPr>
          <p:nvPr>
            <p:ph type="body" idx="2"/>
          </p:nvPr>
        </p:nvSpPr>
        <p:spPr>
          <a:xfrm>
            <a:off x="643468" y="890242"/>
            <a:ext cx="5012266" cy="992652"/>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a:t>A efectos didácticos</a:t>
            </a:r>
            <a:endParaRPr/>
          </a:p>
        </p:txBody>
      </p:sp>
      <p:pic>
        <p:nvPicPr>
          <p:cNvPr id="351" name="Google Shape;351;p70" descr="Woman holding tablet, presenting to seated audience"/>
          <p:cNvPicPr preferRelativeResize="0">
            <a:picLocks noGrp="1"/>
          </p:cNvPicPr>
          <p:nvPr>
            <p:ph type="pic" idx="3"/>
          </p:nvPr>
        </p:nvPicPr>
        <p:blipFill rotWithShape="1">
          <a:blip r:embed="rId3">
            <a:alphaModFix/>
          </a:blip>
          <a:srcRect/>
          <a:stretch/>
        </p:blipFill>
        <p:spPr>
          <a:xfrm>
            <a:off x="5888002" y="439730"/>
            <a:ext cx="5660531" cy="6045736"/>
          </a:xfrm>
          <a:prstGeom prst="rect">
            <a:avLst/>
          </a:prstGeom>
          <a:solidFill>
            <a:srgbClr val="F2F2F2"/>
          </a:solid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71"/>
          <p:cNvSpPr txBox="1">
            <a:spLocks noGrp="1"/>
          </p:cNvSpPr>
          <p:nvPr>
            <p:ph type="body" idx="14"/>
          </p:nvPr>
        </p:nvSpPr>
        <p:spPr>
          <a:xfrm>
            <a:off x="198120" y="491081"/>
            <a:ext cx="10886192" cy="720752"/>
          </a:xfrm>
          <a:prstGeom prst="rect">
            <a:avLst/>
          </a:prstGeom>
          <a:noFill/>
          <a:ln>
            <a:noFill/>
          </a:ln>
        </p:spPr>
        <p:txBody>
          <a:bodyPr spcFirstLastPara="1" wrap="square" lIns="91425" tIns="45700" rIns="91425" bIns="45700" anchor="ctr" anchorCtr="0">
            <a:noAutofit/>
          </a:bodyPr>
          <a:lstStyle/>
          <a:p>
            <a:pPr marL="457200" marR="0" lvl="0" indent="-228600" algn="l" rtl="0">
              <a:lnSpc>
                <a:spcPct val="90000"/>
              </a:lnSpc>
              <a:spcBef>
                <a:spcPts val="1000"/>
              </a:spcBef>
              <a:spcAft>
                <a:spcPts val="0"/>
              </a:spcAft>
              <a:buClr>
                <a:schemeClr val="lt1"/>
              </a:buClr>
              <a:buSzPts val="3600"/>
              <a:buFont typeface="Arial"/>
              <a:buNone/>
            </a:pPr>
            <a:endParaRPr sz="3600">
              <a:latin typeface="Calibri"/>
              <a:ea typeface="Calibri"/>
              <a:cs typeface="Calibri"/>
              <a:sym typeface="Calibri"/>
            </a:endParaRPr>
          </a:p>
          <a:p>
            <a:pPr marL="457200" marR="0" lvl="0" indent="-228600" algn="l" rtl="0">
              <a:lnSpc>
                <a:spcPct val="90000"/>
              </a:lnSpc>
              <a:spcBef>
                <a:spcPts val="1000"/>
              </a:spcBef>
              <a:spcAft>
                <a:spcPts val="0"/>
              </a:spcAft>
              <a:buClr>
                <a:schemeClr val="lt1"/>
              </a:buClr>
              <a:buSzPts val="3600"/>
              <a:buFont typeface="Arial"/>
              <a:buNone/>
            </a:pPr>
            <a:r>
              <a:rPr lang="en-US" sz="3600">
                <a:latin typeface="Calibri"/>
                <a:ea typeface="Calibri"/>
                <a:cs typeface="Calibri"/>
                <a:sym typeface="Calibri"/>
              </a:rPr>
              <a:t>Por qué elegimos la </a:t>
            </a:r>
            <a:r>
              <a:rPr lang="en-US" b="1"/>
              <a:t>d</a:t>
            </a:r>
            <a:r>
              <a:rPr lang="en-US" sz="3600" b="1">
                <a:latin typeface="Calibri"/>
                <a:ea typeface="Calibri"/>
                <a:cs typeface="Calibri"/>
                <a:sym typeface="Calibri"/>
              </a:rPr>
              <a:t>iabetes</a:t>
            </a:r>
            <a:r>
              <a:rPr lang="en-US" sz="3600">
                <a:latin typeface="Calibri"/>
                <a:ea typeface="Calibri"/>
                <a:cs typeface="Calibri"/>
                <a:sym typeface="Calibri"/>
              </a:rPr>
              <a:t> para hablar de las</a:t>
            </a:r>
            <a:endParaRPr/>
          </a:p>
          <a:p>
            <a:pPr marL="457200" marR="0" lvl="0" indent="-228600" algn="l" rtl="0">
              <a:lnSpc>
                <a:spcPct val="90000"/>
              </a:lnSpc>
              <a:spcBef>
                <a:spcPts val="1000"/>
              </a:spcBef>
              <a:spcAft>
                <a:spcPts val="0"/>
              </a:spcAft>
              <a:buClr>
                <a:schemeClr val="lt1"/>
              </a:buClr>
              <a:buSzPts val="3600"/>
              <a:buFont typeface="Arial"/>
              <a:buNone/>
            </a:pPr>
            <a:r>
              <a:rPr lang="en-US" sz="3600">
                <a:latin typeface="Calibri"/>
                <a:ea typeface="Calibri"/>
                <a:cs typeface="Calibri"/>
                <a:sym typeface="Calibri"/>
              </a:rPr>
              <a:t>ventajas de usar </a:t>
            </a:r>
            <a:r>
              <a:rPr lang="en-US" sz="3600" i="1">
                <a:latin typeface="Calibri"/>
                <a:ea typeface="Calibri"/>
                <a:cs typeface="Calibri"/>
                <a:sym typeface="Calibri"/>
              </a:rPr>
              <a:t>apps</a:t>
            </a:r>
            <a:r>
              <a:rPr lang="en-US" sz="3600">
                <a:latin typeface="Calibri"/>
                <a:ea typeface="Calibri"/>
                <a:cs typeface="Calibri"/>
                <a:sym typeface="Calibri"/>
              </a:rPr>
              <a:t> </a:t>
            </a:r>
            <a:endParaRPr/>
          </a:p>
          <a:p>
            <a:pPr marL="457200" marR="0" lvl="0" indent="-228600" algn="l" rtl="0">
              <a:lnSpc>
                <a:spcPct val="90000"/>
              </a:lnSpc>
              <a:spcBef>
                <a:spcPts val="1000"/>
              </a:spcBef>
              <a:spcAft>
                <a:spcPts val="0"/>
              </a:spcAft>
              <a:buClr>
                <a:schemeClr val="lt1"/>
              </a:buClr>
              <a:buSzPts val="3600"/>
              <a:buFont typeface="Arial"/>
              <a:buNone/>
            </a:pPr>
            <a:endParaRPr/>
          </a:p>
        </p:txBody>
      </p:sp>
      <p:sp>
        <p:nvSpPr>
          <p:cNvPr id="357" name="Google Shape;357;p71"/>
          <p:cNvSpPr txBox="1"/>
          <p:nvPr/>
        </p:nvSpPr>
        <p:spPr>
          <a:xfrm>
            <a:off x="409575" y="1892318"/>
            <a:ext cx="7162800" cy="48320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dirty="0">
                <a:solidFill>
                  <a:srgbClr val="002060"/>
                </a:solidFill>
                <a:latin typeface="Calibri"/>
                <a:ea typeface="Calibri"/>
                <a:cs typeface="Calibri"/>
                <a:sym typeface="Calibri"/>
              </a:rPr>
              <a:t>La </a:t>
            </a:r>
            <a:r>
              <a:rPr lang="en-US" sz="2200" b="0" i="0" u="sng" strike="noStrike" cap="none" dirty="0">
                <a:solidFill>
                  <a:srgbClr val="00206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International Diabetes Federation </a:t>
            </a:r>
            <a:r>
              <a:rPr lang="en-US" sz="2200" b="0" i="0" u="none" strike="noStrike" cap="none" dirty="0">
                <a:solidFill>
                  <a:srgbClr val="002060"/>
                </a:solidFill>
                <a:latin typeface="Calibri"/>
                <a:ea typeface="Calibri"/>
                <a:cs typeface="Calibri"/>
                <a:sym typeface="Calibri"/>
              </a:rPr>
              <a:t>(IDF – </a:t>
            </a:r>
            <a:r>
              <a:rPr lang="en-US" sz="2200" b="0" i="0" u="none" strike="noStrike" cap="none" dirty="0" err="1">
                <a:solidFill>
                  <a:srgbClr val="002060"/>
                </a:solidFill>
                <a:latin typeface="Calibri"/>
                <a:ea typeface="Calibri"/>
                <a:cs typeface="Calibri"/>
                <a:sym typeface="Calibri"/>
              </a:rPr>
              <a:t>Federación</a:t>
            </a:r>
            <a:r>
              <a:rPr lang="en-US" sz="2200" b="0" i="0" u="none" strike="noStrike" cap="none" dirty="0">
                <a:solidFill>
                  <a:srgbClr val="002060"/>
                </a:solidFill>
                <a:latin typeface="Calibri"/>
                <a:ea typeface="Calibri"/>
                <a:cs typeface="Calibri"/>
                <a:sym typeface="Calibri"/>
              </a:rPr>
              <a:t> </a:t>
            </a:r>
            <a:r>
              <a:rPr lang="en-US" sz="2200" b="0" i="0" u="none" strike="noStrike" cap="none" dirty="0" err="1">
                <a:solidFill>
                  <a:srgbClr val="002060"/>
                </a:solidFill>
                <a:latin typeface="Calibri"/>
                <a:ea typeface="Calibri"/>
                <a:cs typeface="Calibri"/>
                <a:sym typeface="Calibri"/>
              </a:rPr>
              <a:t>Internacional</a:t>
            </a:r>
            <a:r>
              <a:rPr lang="en-US" sz="2200" b="0" i="0" u="none" strike="noStrike" cap="none" dirty="0">
                <a:solidFill>
                  <a:srgbClr val="002060"/>
                </a:solidFill>
                <a:latin typeface="Calibri"/>
                <a:ea typeface="Calibri"/>
                <a:cs typeface="Calibri"/>
                <a:sym typeface="Calibri"/>
              </a:rPr>
              <a:t> de Diabetes) </a:t>
            </a:r>
            <a:r>
              <a:rPr lang="en-US" sz="2200" b="0" i="0" u="none" strike="noStrike" cap="none" dirty="0" err="1">
                <a:solidFill>
                  <a:srgbClr val="002060"/>
                </a:solidFill>
                <a:latin typeface="Calibri"/>
                <a:ea typeface="Calibri"/>
                <a:cs typeface="Calibri"/>
                <a:sym typeface="Calibri"/>
              </a:rPr>
              <a:t>divulgó</a:t>
            </a:r>
            <a:r>
              <a:rPr lang="en-US" sz="2200" b="0" i="0" u="none" strike="noStrike" cap="none" dirty="0">
                <a:solidFill>
                  <a:srgbClr val="002060"/>
                </a:solidFill>
                <a:latin typeface="Calibri"/>
                <a:ea typeface="Calibri"/>
                <a:cs typeface="Calibri"/>
                <a:sym typeface="Calibri"/>
              </a:rPr>
              <a:t>, </a:t>
            </a:r>
            <a:r>
              <a:rPr lang="en-US" sz="2200" b="0" i="0" u="none" strike="noStrike" cap="none" dirty="0" err="1">
                <a:solidFill>
                  <a:srgbClr val="002060"/>
                </a:solidFill>
                <a:latin typeface="Calibri"/>
                <a:ea typeface="Calibri"/>
                <a:cs typeface="Calibri"/>
                <a:sym typeface="Calibri"/>
              </a:rPr>
              <a:t>en</a:t>
            </a:r>
            <a:r>
              <a:rPr lang="en-US" sz="2200" b="0" i="0" u="none" strike="noStrike" cap="none" dirty="0">
                <a:solidFill>
                  <a:srgbClr val="002060"/>
                </a:solidFill>
                <a:latin typeface="Calibri"/>
                <a:ea typeface="Calibri"/>
                <a:cs typeface="Calibri"/>
                <a:sym typeface="Calibri"/>
              </a:rPr>
              <a:t> </a:t>
            </a:r>
            <a:r>
              <a:rPr lang="en-US" sz="2200" b="0" i="0" u="none" strike="noStrike" cap="none" dirty="0" err="1">
                <a:solidFill>
                  <a:srgbClr val="002060"/>
                </a:solidFill>
                <a:latin typeface="Calibri"/>
                <a:ea typeface="Calibri"/>
                <a:cs typeface="Calibri"/>
                <a:sym typeface="Calibri"/>
              </a:rPr>
              <a:t>diciembre</a:t>
            </a:r>
            <a:r>
              <a:rPr lang="en-US" sz="2200" b="0" i="0" u="none" strike="noStrike" cap="none" dirty="0">
                <a:solidFill>
                  <a:srgbClr val="002060"/>
                </a:solidFill>
                <a:latin typeface="Calibri"/>
                <a:ea typeface="Calibri"/>
                <a:cs typeface="Calibri"/>
                <a:sym typeface="Calibri"/>
              </a:rPr>
              <a:t> de 2021,  </a:t>
            </a:r>
            <a:r>
              <a:rPr lang="en-US" sz="2200" b="0" i="0" u="none" strike="noStrike" cap="none" dirty="0" err="1">
                <a:solidFill>
                  <a:srgbClr val="002060"/>
                </a:solidFill>
                <a:latin typeface="Calibri"/>
                <a:ea typeface="Calibri"/>
                <a:cs typeface="Calibri"/>
                <a:sym typeface="Calibri"/>
              </a:rPr>
              <a:t>nuevas</a:t>
            </a:r>
            <a:r>
              <a:rPr lang="en-US" sz="2200" b="0" i="0" u="none" strike="noStrike" cap="none" dirty="0">
                <a:solidFill>
                  <a:srgbClr val="002060"/>
                </a:solidFill>
                <a:latin typeface="Calibri"/>
                <a:ea typeface="Calibri"/>
                <a:cs typeface="Calibri"/>
                <a:sym typeface="Calibri"/>
              </a:rPr>
              <a:t> </a:t>
            </a:r>
            <a:r>
              <a:rPr lang="en-US" sz="2200" b="0" i="0" u="none" strike="noStrike" cap="none" dirty="0" err="1">
                <a:solidFill>
                  <a:srgbClr val="002060"/>
                </a:solidFill>
                <a:latin typeface="Calibri"/>
                <a:ea typeface="Calibri"/>
                <a:cs typeface="Calibri"/>
                <a:sym typeface="Calibri"/>
              </a:rPr>
              <a:t>cifras</a:t>
            </a:r>
            <a:r>
              <a:rPr lang="en-US" sz="2200" b="0" i="0" u="none" strike="noStrike" cap="none" dirty="0">
                <a:solidFill>
                  <a:srgbClr val="002060"/>
                </a:solidFill>
                <a:latin typeface="Calibri"/>
                <a:ea typeface="Calibri"/>
                <a:cs typeface="Calibri"/>
                <a:sym typeface="Calibri"/>
              </a:rPr>
              <a:t> que </a:t>
            </a:r>
            <a:r>
              <a:rPr lang="en-US" sz="2200" b="0" i="0" u="none" strike="noStrike" cap="none" dirty="0" err="1">
                <a:solidFill>
                  <a:srgbClr val="002060"/>
                </a:solidFill>
                <a:latin typeface="Calibri"/>
                <a:ea typeface="Calibri"/>
                <a:cs typeface="Calibri"/>
                <a:sym typeface="Calibri"/>
              </a:rPr>
              <a:t>mostraban</a:t>
            </a:r>
            <a:r>
              <a:rPr lang="en-US" sz="2200" b="0" i="0" u="none" strike="noStrike" cap="none" dirty="0">
                <a:solidFill>
                  <a:srgbClr val="002060"/>
                </a:solidFill>
                <a:latin typeface="Calibri"/>
                <a:ea typeface="Calibri"/>
                <a:cs typeface="Calibri"/>
                <a:sym typeface="Calibri"/>
              </a:rPr>
              <a:t> que </a:t>
            </a:r>
            <a:r>
              <a:rPr lang="en-US" sz="2200" b="0" i="0" u="none" strike="noStrike" cap="none" dirty="0" err="1">
                <a:solidFill>
                  <a:srgbClr val="002060"/>
                </a:solidFill>
                <a:latin typeface="Calibri"/>
                <a:ea typeface="Calibri"/>
                <a:cs typeface="Calibri"/>
                <a:sym typeface="Calibri"/>
              </a:rPr>
              <a:t>más</a:t>
            </a:r>
            <a:r>
              <a:rPr lang="en-US" sz="2200" b="0" i="0" u="none" strike="noStrike" cap="none" dirty="0">
                <a:solidFill>
                  <a:srgbClr val="002060"/>
                </a:solidFill>
                <a:latin typeface="Calibri"/>
                <a:ea typeface="Calibri"/>
                <a:cs typeface="Calibri"/>
                <a:sym typeface="Calibri"/>
              </a:rPr>
              <a:t> de 500 </a:t>
            </a:r>
            <a:r>
              <a:rPr lang="en-US" sz="2200" b="0" i="0" u="none" strike="noStrike" cap="none" dirty="0" err="1">
                <a:solidFill>
                  <a:srgbClr val="002060"/>
                </a:solidFill>
                <a:latin typeface="Calibri"/>
                <a:ea typeface="Calibri"/>
                <a:cs typeface="Calibri"/>
                <a:sym typeface="Calibri"/>
              </a:rPr>
              <a:t>millones</a:t>
            </a:r>
            <a:r>
              <a:rPr lang="en-US" sz="2200" b="0" i="0" u="none" strike="noStrike" cap="none" dirty="0">
                <a:solidFill>
                  <a:srgbClr val="002060"/>
                </a:solidFill>
                <a:latin typeface="Calibri"/>
                <a:ea typeface="Calibri"/>
                <a:cs typeface="Calibri"/>
                <a:sym typeface="Calibri"/>
              </a:rPr>
              <a:t> de </a:t>
            </a:r>
            <a:r>
              <a:rPr lang="en-US" sz="2200" b="0" i="0" u="none" strike="noStrike" cap="none" dirty="0" err="1">
                <a:solidFill>
                  <a:srgbClr val="002060"/>
                </a:solidFill>
                <a:latin typeface="Calibri"/>
                <a:ea typeface="Calibri"/>
                <a:cs typeface="Calibri"/>
                <a:sym typeface="Calibri"/>
              </a:rPr>
              <a:t>adultos</a:t>
            </a:r>
            <a:r>
              <a:rPr lang="en-US" sz="2200" b="0" i="0" u="none" strike="noStrike" cap="none" dirty="0">
                <a:solidFill>
                  <a:srgbClr val="002060"/>
                </a:solidFill>
                <a:latin typeface="Calibri"/>
                <a:ea typeface="Calibri"/>
                <a:cs typeface="Calibri"/>
                <a:sym typeface="Calibri"/>
              </a:rPr>
              <a:t> de </a:t>
            </a:r>
            <a:r>
              <a:rPr lang="en-US" sz="2200" b="0" i="0" u="none" strike="noStrike" cap="none" dirty="0" err="1">
                <a:solidFill>
                  <a:srgbClr val="002060"/>
                </a:solidFill>
                <a:latin typeface="Calibri"/>
                <a:ea typeface="Calibri"/>
                <a:cs typeface="Calibri"/>
                <a:sym typeface="Calibri"/>
              </a:rPr>
              <a:t>todo</a:t>
            </a:r>
            <a:r>
              <a:rPr lang="en-US" sz="2200" b="0" i="0" u="none" strike="noStrike" cap="none" dirty="0">
                <a:solidFill>
                  <a:srgbClr val="002060"/>
                </a:solidFill>
                <a:latin typeface="Calibri"/>
                <a:ea typeface="Calibri"/>
                <a:cs typeface="Calibri"/>
                <a:sym typeface="Calibri"/>
              </a:rPr>
              <a:t> </a:t>
            </a:r>
            <a:r>
              <a:rPr lang="en-US" sz="2200" b="0" i="0" u="none" strike="noStrike" cap="none" dirty="0" err="1">
                <a:solidFill>
                  <a:srgbClr val="002060"/>
                </a:solidFill>
                <a:latin typeface="Calibri"/>
                <a:ea typeface="Calibri"/>
                <a:cs typeface="Calibri"/>
                <a:sym typeface="Calibri"/>
              </a:rPr>
              <a:t>el</a:t>
            </a:r>
            <a:r>
              <a:rPr lang="en-US" sz="2200" b="0" i="0" u="none" strike="noStrike" cap="none" dirty="0">
                <a:solidFill>
                  <a:srgbClr val="002060"/>
                </a:solidFill>
                <a:latin typeface="Calibri"/>
                <a:ea typeface="Calibri"/>
                <a:cs typeface="Calibri"/>
                <a:sym typeface="Calibri"/>
              </a:rPr>
              <a:t> </a:t>
            </a:r>
            <a:r>
              <a:rPr lang="en-US" sz="2200" b="0" i="0" u="none" strike="noStrike" cap="none" dirty="0" err="1">
                <a:solidFill>
                  <a:srgbClr val="002060"/>
                </a:solidFill>
                <a:latin typeface="Calibri"/>
                <a:ea typeface="Calibri"/>
                <a:cs typeface="Calibri"/>
                <a:sym typeface="Calibri"/>
              </a:rPr>
              <a:t>mundo</a:t>
            </a:r>
            <a:r>
              <a:rPr lang="en-US" sz="2200" b="0" i="0" u="none" strike="noStrike" cap="none" dirty="0">
                <a:solidFill>
                  <a:srgbClr val="002060"/>
                </a:solidFill>
                <a:latin typeface="Calibri"/>
                <a:ea typeface="Calibri"/>
                <a:cs typeface="Calibri"/>
                <a:sym typeface="Calibri"/>
              </a:rPr>
              <a:t> </a:t>
            </a:r>
            <a:r>
              <a:rPr lang="en-US" sz="2200" b="0" i="0" u="none" strike="noStrike" cap="none" dirty="0" err="1">
                <a:solidFill>
                  <a:srgbClr val="002060"/>
                </a:solidFill>
                <a:latin typeface="Calibri"/>
                <a:ea typeface="Calibri"/>
                <a:cs typeface="Calibri"/>
                <a:sym typeface="Calibri"/>
              </a:rPr>
              <a:t>padecen</a:t>
            </a:r>
            <a:r>
              <a:rPr lang="en-US" sz="2200" b="0" i="0" u="none" strike="noStrike" cap="none" dirty="0">
                <a:solidFill>
                  <a:srgbClr val="002060"/>
                </a:solidFill>
                <a:latin typeface="Calibri"/>
                <a:ea typeface="Calibri"/>
                <a:cs typeface="Calibri"/>
                <a:sym typeface="Calibri"/>
              </a:rPr>
              <a:t> diabetes, lo que </a:t>
            </a:r>
            <a:r>
              <a:rPr lang="en-US" sz="2200" b="0" i="0" u="none" strike="noStrike" cap="none" dirty="0" err="1">
                <a:solidFill>
                  <a:srgbClr val="002060"/>
                </a:solidFill>
                <a:latin typeface="Calibri"/>
                <a:ea typeface="Calibri"/>
                <a:cs typeface="Calibri"/>
                <a:sym typeface="Calibri"/>
              </a:rPr>
              <a:t>supone</a:t>
            </a:r>
            <a:r>
              <a:rPr lang="en-US" sz="2200" b="0" i="0" u="none" strike="noStrike" cap="none" dirty="0">
                <a:solidFill>
                  <a:srgbClr val="002060"/>
                </a:solidFill>
                <a:latin typeface="Calibri"/>
                <a:ea typeface="Calibri"/>
                <a:cs typeface="Calibri"/>
                <a:sym typeface="Calibri"/>
              </a:rPr>
              <a:t> un </a:t>
            </a:r>
            <a:r>
              <a:rPr lang="en-US" sz="2200" b="0" i="0" u="none" strike="noStrike" cap="none" dirty="0" err="1">
                <a:solidFill>
                  <a:srgbClr val="002060"/>
                </a:solidFill>
                <a:latin typeface="Calibri"/>
                <a:ea typeface="Calibri"/>
                <a:cs typeface="Calibri"/>
                <a:sym typeface="Calibri"/>
              </a:rPr>
              <a:t>aumento</a:t>
            </a:r>
            <a:r>
              <a:rPr lang="en-US" sz="2200" b="0" i="0" u="none" strike="noStrike" cap="none" dirty="0">
                <a:solidFill>
                  <a:srgbClr val="002060"/>
                </a:solidFill>
                <a:latin typeface="Calibri"/>
                <a:ea typeface="Calibri"/>
                <a:cs typeface="Calibri"/>
                <a:sym typeface="Calibri"/>
              </a:rPr>
              <a:t> </a:t>
            </a:r>
            <a:r>
              <a:rPr lang="en-US" sz="2200" b="0" i="0" u="none" strike="noStrike" cap="none" dirty="0" err="1">
                <a:solidFill>
                  <a:srgbClr val="002060"/>
                </a:solidFill>
                <a:latin typeface="Calibri"/>
                <a:ea typeface="Calibri"/>
                <a:cs typeface="Calibri"/>
                <a:sym typeface="Calibri"/>
              </a:rPr>
              <a:t>alarmante</a:t>
            </a:r>
            <a:r>
              <a:rPr lang="en-US" sz="2200" b="0" i="0" u="none" strike="noStrike" cap="none" dirty="0">
                <a:solidFill>
                  <a:srgbClr val="002060"/>
                </a:solidFill>
                <a:latin typeface="Calibri"/>
                <a:ea typeface="Calibri"/>
                <a:cs typeface="Calibri"/>
                <a:sym typeface="Calibri"/>
              </a:rPr>
              <a:t> del 16% (74 </a:t>
            </a:r>
            <a:r>
              <a:rPr lang="en-US" sz="2200" b="0" i="0" u="none" strike="noStrike" cap="none" dirty="0" err="1">
                <a:solidFill>
                  <a:srgbClr val="002060"/>
                </a:solidFill>
                <a:latin typeface="Calibri"/>
                <a:ea typeface="Calibri"/>
                <a:cs typeface="Calibri"/>
                <a:sym typeface="Calibri"/>
              </a:rPr>
              <a:t>millones</a:t>
            </a:r>
            <a:r>
              <a:rPr lang="en-US" sz="2200" b="0" i="0" u="none" strike="noStrike" cap="none" dirty="0">
                <a:solidFill>
                  <a:srgbClr val="002060"/>
                </a:solidFill>
                <a:latin typeface="Calibri"/>
                <a:ea typeface="Calibri"/>
                <a:cs typeface="Calibri"/>
                <a:sym typeface="Calibri"/>
              </a:rPr>
              <a:t>) con </a:t>
            </a:r>
            <a:r>
              <a:rPr lang="en-US" sz="2200" b="0" i="0" u="none" strike="noStrike" cap="none" dirty="0" err="1">
                <a:solidFill>
                  <a:srgbClr val="002060"/>
                </a:solidFill>
                <a:latin typeface="Calibri"/>
                <a:ea typeface="Calibri"/>
                <a:cs typeface="Calibri"/>
                <a:sym typeface="Calibri"/>
              </a:rPr>
              <a:t>respecto</a:t>
            </a:r>
            <a:r>
              <a:rPr lang="en-US" sz="2200" b="0" i="0" u="none" strike="noStrike" cap="none" dirty="0">
                <a:solidFill>
                  <a:srgbClr val="002060"/>
                </a:solidFill>
                <a:latin typeface="Calibri"/>
                <a:ea typeface="Calibri"/>
                <a:cs typeface="Calibri"/>
                <a:sym typeface="Calibri"/>
              </a:rPr>
              <a:t> a las </a:t>
            </a:r>
            <a:r>
              <a:rPr lang="en-US" sz="2200" b="0" i="0" u="none" strike="noStrike" cap="none" dirty="0" err="1">
                <a:solidFill>
                  <a:srgbClr val="002060"/>
                </a:solidFill>
                <a:latin typeface="Calibri"/>
                <a:ea typeface="Calibri"/>
                <a:cs typeface="Calibri"/>
                <a:sym typeface="Calibri"/>
              </a:rPr>
              <a:t>anteriores</a:t>
            </a:r>
            <a:r>
              <a:rPr lang="en-US" sz="2200" b="0" i="0" u="none" strike="noStrike" cap="none" dirty="0">
                <a:solidFill>
                  <a:srgbClr val="002060"/>
                </a:solidFill>
                <a:latin typeface="Calibri"/>
                <a:ea typeface="Calibri"/>
                <a:cs typeface="Calibri"/>
                <a:sym typeface="Calibri"/>
              </a:rPr>
              <a:t> </a:t>
            </a:r>
            <a:r>
              <a:rPr lang="en-US" sz="2200" b="0" i="0" u="none" strike="noStrike" cap="none" dirty="0" err="1">
                <a:solidFill>
                  <a:srgbClr val="002060"/>
                </a:solidFill>
                <a:latin typeface="Calibri"/>
                <a:ea typeface="Calibri"/>
                <a:cs typeface="Calibri"/>
                <a:sym typeface="Calibri"/>
              </a:rPr>
              <a:t>estimaciones</a:t>
            </a:r>
            <a:r>
              <a:rPr lang="en-US" sz="2200" b="0" i="0" u="none" strike="noStrike" cap="none" dirty="0">
                <a:solidFill>
                  <a:srgbClr val="002060"/>
                </a:solidFill>
                <a:latin typeface="Calibri"/>
                <a:ea typeface="Calibri"/>
                <a:cs typeface="Calibri"/>
                <a:sym typeface="Calibri"/>
              </a:rPr>
              <a:t> de IDF de 2019.</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r>
              <a:rPr lang="en-US" sz="2200" b="0" i="0" u="none" strike="noStrike" cap="none" dirty="0">
                <a:solidFill>
                  <a:srgbClr val="002060"/>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r>
              <a:rPr lang="en-US" sz="2200" b="1" i="0" u="none" strike="noStrike" cap="none" dirty="0">
                <a:solidFill>
                  <a:srgbClr val="002060"/>
                </a:solidFill>
                <a:latin typeface="Calibri"/>
                <a:ea typeface="Calibri"/>
                <a:cs typeface="Calibri"/>
                <a:sym typeface="Calibri"/>
              </a:rPr>
              <a:t>La diabetes </a:t>
            </a:r>
            <a:r>
              <a:rPr lang="en-US" sz="2200" b="1" i="0" u="none" strike="noStrike" cap="none" dirty="0" err="1">
                <a:solidFill>
                  <a:srgbClr val="002060"/>
                </a:solidFill>
                <a:latin typeface="Calibri"/>
                <a:ea typeface="Calibri"/>
                <a:cs typeface="Calibri"/>
                <a:sym typeface="Calibri"/>
              </a:rPr>
              <a:t>en</a:t>
            </a:r>
            <a:r>
              <a:rPr lang="en-US" sz="2200" b="1" i="0" u="none" strike="noStrike" cap="none" dirty="0">
                <a:solidFill>
                  <a:srgbClr val="002060"/>
                </a:solidFill>
                <a:latin typeface="Calibri"/>
                <a:ea typeface="Calibri"/>
                <a:cs typeface="Calibri"/>
                <a:sym typeface="Calibri"/>
              </a:rPr>
              <a:t> </a:t>
            </a:r>
            <a:r>
              <a:rPr lang="en-US" sz="2200" b="1" i="0" u="none" strike="noStrike" cap="none" dirty="0" err="1">
                <a:solidFill>
                  <a:srgbClr val="002060"/>
                </a:solidFill>
                <a:latin typeface="Calibri"/>
                <a:ea typeface="Calibri"/>
                <a:cs typeface="Calibri"/>
                <a:sym typeface="Calibri"/>
              </a:rPr>
              <a:t>todo</a:t>
            </a:r>
            <a:r>
              <a:rPr lang="en-US" sz="2200" b="1" i="0" u="none" strike="noStrike" cap="none" dirty="0">
                <a:solidFill>
                  <a:srgbClr val="002060"/>
                </a:solidFill>
                <a:latin typeface="Calibri"/>
                <a:ea typeface="Calibri"/>
                <a:cs typeface="Calibri"/>
                <a:sym typeface="Calibri"/>
              </a:rPr>
              <a:t> </a:t>
            </a:r>
            <a:r>
              <a:rPr lang="en-US" sz="2200" b="1" i="0" u="none" strike="noStrike" cap="none" dirty="0" err="1">
                <a:solidFill>
                  <a:srgbClr val="002060"/>
                </a:solidFill>
                <a:latin typeface="Calibri"/>
                <a:ea typeface="Calibri"/>
                <a:cs typeface="Calibri"/>
                <a:sym typeface="Calibri"/>
              </a:rPr>
              <a:t>el</a:t>
            </a:r>
            <a:r>
              <a:rPr lang="en-US" sz="2200" b="1" i="0" u="none" strike="noStrike" cap="none" dirty="0">
                <a:solidFill>
                  <a:srgbClr val="002060"/>
                </a:solidFill>
                <a:latin typeface="Calibri"/>
                <a:ea typeface="Calibri"/>
                <a:cs typeface="Calibri"/>
                <a:sym typeface="Calibri"/>
              </a:rPr>
              <a:t> </a:t>
            </a:r>
            <a:r>
              <a:rPr lang="en-US" sz="2200" b="1" i="0" u="none" strike="noStrike" cap="none" dirty="0" err="1">
                <a:solidFill>
                  <a:srgbClr val="002060"/>
                </a:solidFill>
                <a:latin typeface="Calibri"/>
                <a:ea typeface="Calibri"/>
                <a:cs typeface="Calibri"/>
                <a:sym typeface="Calibri"/>
              </a:rPr>
              <a:t>mundo</a:t>
            </a:r>
            <a:r>
              <a:rPr lang="en-US" sz="2200" b="1" i="0" u="none" strike="noStrike" cap="none" dirty="0">
                <a:solidFill>
                  <a:srgbClr val="002060"/>
                </a:solidFill>
                <a:latin typeface="Calibri"/>
                <a:ea typeface="Calibri"/>
                <a:cs typeface="Calibri"/>
                <a:sym typeface="Calibri"/>
              </a:rPr>
              <a:t> </a:t>
            </a:r>
            <a:r>
              <a:rPr lang="en-US" sz="2200" b="1" i="0" u="none" strike="noStrike" cap="none" dirty="0" err="1">
                <a:solidFill>
                  <a:srgbClr val="002060"/>
                </a:solidFill>
                <a:latin typeface="Calibri"/>
                <a:ea typeface="Calibri"/>
                <a:cs typeface="Calibri"/>
                <a:sym typeface="Calibri"/>
              </a:rPr>
              <a:t>en</a:t>
            </a:r>
            <a:r>
              <a:rPr lang="en-US" sz="2200" b="1" i="0" u="none" strike="noStrike" cap="none" dirty="0">
                <a:solidFill>
                  <a:srgbClr val="002060"/>
                </a:solidFill>
                <a:latin typeface="Calibri"/>
                <a:ea typeface="Calibri"/>
                <a:cs typeface="Calibri"/>
                <a:sym typeface="Calibri"/>
              </a:rPr>
              <a:t> 2021:</a:t>
            </a:r>
            <a:endParaRPr sz="2200" b="0" i="0" u="none" strike="noStrike" cap="none" dirty="0">
              <a:solidFill>
                <a:srgbClr val="002060"/>
              </a:solidFill>
              <a:latin typeface="Calibri"/>
              <a:ea typeface="Calibri"/>
              <a:cs typeface="Calibri"/>
              <a:sym typeface="Calibri"/>
            </a:endParaRPr>
          </a:p>
          <a:p>
            <a:pPr marL="342900" marR="0" lvl="0" indent="-342900" algn="l" rtl="0">
              <a:lnSpc>
                <a:spcPct val="100000"/>
              </a:lnSpc>
              <a:spcBef>
                <a:spcPts val="0"/>
              </a:spcBef>
              <a:spcAft>
                <a:spcPts val="0"/>
              </a:spcAft>
              <a:buClr>
                <a:srgbClr val="7030A0"/>
              </a:buClr>
              <a:buSzPts val="2200"/>
              <a:buFont typeface="Arial"/>
              <a:buChar char="•"/>
            </a:pPr>
            <a:r>
              <a:rPr lang="en-US" sz="2200" b="1" i="0" u="none" strike="noStrike" cap="none" dirty="0">
                <a:solidFill>
                  <a:srgbClr val="002060"/>
                </a:solidFill>
                <a:latin typeface="Calibri"/>
                <a:ea typeface="Calibri"/>
                <a:cs typeface="Calibri"/>
                <a:sym typeface="Calibri"/>
              </a:rPr>
              <a:t>537 </a:t>
            </a:r>
            <a:r>
              <a:rPr lang="en-US" sz="2200" b="1" i="0" u="none" strike="noStrike" cap="none" dirty="0" err="1">
                <a:solidFill>
                  <a:srgbClr val="002060"/>
                </a:solidFill>
                <a:latin typeface="Calibri"/>
                <a:ea typeface="Calibri"/>
                <a:cs typeface="Calibri"/>
                <a:sym typeface="Calibri"/>
              </a:rPr>
              <a:t>millones</a:t>
            </a:r>
            <a:r>
              <a:rPr lang="en-US" sz="2200" b="1" i="0" u="none" strike="noStrike" cap="none" dirty="0">
                <a:solidFill>
                  <a:srgbClr val="002060"/>
                </a:solidFill>
                <a:latin typeface="Calibri"/>
                <a:ea typeface="Calibri"/>
                <a:cs typeface="Calibri"/>
                <a:sym typeface="Calibri"/>
              </a:rPr>
              <a:t> </a:t>
            </a:r>
            <a:r>
              <a:rPr lang="en-US" sz="2200" b="0" i="0" u="none" strike="noStrike" cap="none" dirty="0">
                <a:solidFill>
                  <a:srgbClr val="002060"/>
                </a:solidFill>
                <a:latin typeface="Calibri"/>
                <a:ea typeface="Calibri"/>
                <a:cs typeface="Calibri"/>
                <a:sym typeface="Calibri"/>
              </a:rPr>
              <a:t>de </a:t>
            </a:r>
            <a:r>
              <a:rPr lang="en-US" sz="2200" b="0" i="0" u="none" strike="noStrike" cap="none" dirty="0" err="1">
                <a:solidFill>
                  <a:srgbClr val="002060"/>
                </a:solidFill>
                <a:latin typeface="Calibri"/>
                <a:ea typeface="Calibri"/>
                <a:cs typeface="Calibri"/>
                <a:sym typeface="Calibri"/>
              </a:rPr>
              <a:t>adultos</a:t>
            </a:r>
            <a:r>
              <a:rPr lang="en-US" sz="2200" b="0" i="0" u="none" strike="noStrike" cap="none" dirty="0">
                <a:solidFill>
                  <a:srgbClr val="002060"/>
                </a:solidFill>
                <a:latin typeface="Calibri"/>
                <a:ea typeface="Calibri"/>
                <a:cs typeface="Calibri"/>
                <a:sym typeface="Calibri"/>
              </a:rPr>
              <a:t> (20-79 </a:t>
            </a:r>
            <a:r>
              <a:rPr lang="en-US" sz="2200" b="0" i="0" u="none" strike="noStrike" cap="none" dirty="0" err="1">
                <a:solidFill>
                  <a:srgbClr val="002060"/>
                </a:solidFill>
                <a:latin typeface="Calibri"/>
                <a:ea typeface="Calibri"/>
                <a:cs typeface="Calibri"/>
                <a:sym typeface="Calibri"/>
              </a:rPr>
              <a:t>años</a:t>
            </a:r>
            <a:r>
              <a:rPr lang="en-US" sz="2200" b="0" i="0" u="none" strike="noStrike" cap="none" dirty="0">
                <a:solidFill>
                  <a:srgbClr val="002060"/>
                </a:solidFill>
                <a:latin typeface="Calibri"/>
                <a:ea typeface="Calibri"/>
                <a:cs typeface="Calibri"/>
                <a:sym typeface="Calibri"/>
              </a:rPr>
              <a:t>) </a:t>
            </a:r>
            <a:r>
              <a:rPr lang="en-US" sz="2200" b="0" i="0" u="none" strike="noStrike" cap="none" dirty="0" err="1">
                <a:solidFill>
                  <a:srgbClr val="002060"/>
                </a:solidFill>
                <a:latin typeface="Calibri"/>
                <a:ea typeface="Calibri"/>
                <a:cs typeface="Calibri"/>
                <a:sym typeface="Calibri"/>
              </a:rPr>
              <a:t>padecen</a:t>
            </a:r>
            <a:r>
              <a:rPr lang="en-US" sz="2200" b="0" i="0" u="none" strike="noStrike" cap="none" dirty="0">
                <a:solidFill>
                  <a:srgbClr val="002060"/>
                </a:solidFill>
                <a:latin typeface="Calibri"/>
                <a:ea typeface="Calibri"/>
                <a:cs typeface="Calibri"/>
                <a:sym typeface="Calibri"/>
              </a:rPr>
              <a:t> diabetes.</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7030A0"/>
              </a:buClr>
              <a:buSzPts val="2200"/>
              <a:buFont typeface="Arial"/>
              <a:buChar char="•"/>
            </a:pPr>
            <a:r>
              <a:rPr lang="en-US" sz="2200" b="1" i="0" u="none" strike="noStrike" cap="none" dirty="0">
                <a:solidFill>
                  <a:srgbClr val="002060"/>
                </a:solidFill>
                <a:latin typeface="Calibri"/>
                <a:ea typeface="Calibri"/>
                <a:cs typeface="Calibri"/>
                <a:sym typeface="Calibri"/>
              </a:rPr>
              <a:t>541 </a:t>
            </a:r>
            <a:r>
              <a:rPr lang="en-US" sz="2200" b="1" i="0" u="none" strike="noStrike" cap="none" dirty="0" err="1">
                <a:solidFill>
                  <a:srgbClr val="002060"/>
                </a:solidFill>
                <a:latin typeface="Calibri"/>
                <a:ea typeface="Calibri"/>
                <a:cs typeface="Calibri"/>
                <a:sym typeface="Calibri"/>
              </a:rPr>
              <a:t>millones</a:t>
            </a:r>
            <a:r>
              <a:rPr lang="en-US" sz="2200" b="0" i="0" u="none" strike="noStrike" cap="none" dirty="0">
                <a:solidFill>
                  <a:srgbClr val="002060"/>
                </a:solidFill>
                <a:latin typeface="Calibri"/>
                <a:ea typeface="Calibri"/>
                <a:cs typeface="Calibri"/>
                <a:sym typeface="Calibri"/>
              </a:rPr>
              <a:t> de </a:t>
            </a:r>
            <a:r>
              <a:rPr lang="en-US" sz="2200" b="0" i="0" u="none" strike="noStrike" cap="none" dirty="0" err="1">
                <a:solidFill>
                  <a:srgbClr val="002060"/>
                </a:solidFill>
                <a:latin typeface="Calibri"/>
                <a:ea typeface="Calibri"/>
                <a:cs typeface="Calibri"/>
                <a:sym typeface="Calibri"/>
              </a:rPr>
              <a:t>adultos</a:t>
            </a:r>
            <a:r>
              <a:rPr lang="en-US" sz="2200" b="0" i="0" u="none" strike="noStrike" cap="none" dirty="0">
                <a:solidFill>
                  <a:srgbClr val="002060"/>
                </a:solidFill>
                <a:latin typeface="Calibri"/>
                <a:ea typeface="Calibri"/>
                <a:cs typeface="Calibri"/>
                <a:sym typeface="Calibri"/>
              </a:rPr>
              <a:t> </a:t>
            </a:r>
            <a:r>
              <a:rPr lang="en-US" sz="2200" b="0" i="0" u="none" strike="noStrike" cap="none" dirty="0" err="1">
                <a:solidFill>
                  <a:srgbClr val="002060"/>
                </a:solidFill>
                <a:latin typeface="Calibri"/>
                <a:ea typeface="Calibri"/>
                <a:cs typeface="Calibri"/>
                <a:sym typeface="Calibri"/>
              </a:rPr>
              <a:t>sufren</a:t>
            </a:r>
            <a:r>
              <a:rPr lang="en-US" sz="2200" b="0" i="0" u="none" strike="noStrike" cap="none" dirty="0">
                <a:solidFill>
                  <a:srgbClr val="002060"/>
                </a:solidFill>
                <a:latin typeface="Calibri"/>
                <a:ea typeface="Calibri"/>
                <a:cs typeface="Calibri"/>
                <a:sym typeface="Calibri"/>
              </a:rPr>
              <a:t> prediabetes, que les </a:t>
            </a:r>
            <a:r>
              <a:rPr lang="en-US" sz="2200" b="0" i="0" u="none" strike="noStrike" cap="none" dirty="0" err="1">
                <a:solidFill>
                  <a:srgbClr val="002060"/>
                </a:solidFill>
                <a:latin typeface="Calibri"/>
                <a:ea typeface="Calibri"/>
                <a:cs typeface="Calibri"/>
                <a:sym typeface="Calibri"/>
              </a:rPr>
              <a:t>supone</a:t>
            </a:r>
            <a:r>
              <a:rPr lang="en-US" sz="2200" b="0" i="0" u="none" strike="noStrike" cap="none" dirty="0">
                <a:solidFill>
                  <a:srgbClr val="002060"/>
                </a:solidFill>
                <a:latin typeface="Calibri"/>
                <a:ea typeface="Calibri"/>
                <a:cs typeface="Calibri"/>
                <a:sym typeface="Calibri"/>
              </a:rPr>
              <a:t> un alto </a:t>
            </a:r>
            <a:r>
              <a:rPr lang="en-US" sz="2200" b="0" i="0" u="none" strike="noStrike" cap="none" dirty="0" err="1">
                <a:solidFill>
                  <a:srgbClr val="002060"/>
                </a:solidFill>
                <a:latin typeface="Calibri"/>
                <a:ea typeface="Calibri"/>
                <a:cs typeface="Calibri"/>
                <a:sym typeface="Calibri"/>
              </a:rPr>
              <a:t>riesgo</a:t>
            </a:r>
            <a:r>
              <a:rPr lang="en-US" sz="2200" b="0" i="0" u="none" strike="noStrike" cap="none" dirty="0">
                <a:solidFill>
                  <a:srgbClr val="002060"/>
                </a:solidFill>
                <a:latin typeface="Calibri"/>
                <a:ea typeface="Calibri"/>
                <a:cs typeface="Calibri"/>
                <a:sym typeface="Calibri"/>
              </a:rPr>
              <a:t> de </a:t>
            </a:r>
            <a:r>
              <a:rPr lang="en-US" sz="2200" b="0" i="0" u="none" strike="noStrike" cap="none" dirty="0" err="1">
                <a:solidFill>
                  <a:srgbClr val="002060"/>
                </a:solidFill>
                <a:latin typeface="Calibri"/>
                <a:ea typeface="Calibri"/>
                <a:cs typeface="Calibri"/>
                <a:sym typeface="Calibri"/>
              </a:rPr>
              <a:t>padecer</a:t>
            </a:r>
            <a:r>
              <a:rPr lang="en-US" sz="2200" b="0" i="0" u="none" strike="noStrike" cap="none" dirty="0">
                <a:solidFill>
                  <a:srgbClr val="002060"/>
                </a:solidFill>
                <a:latin typeface="Calibri"/>
                <a:ea typeface="Calibri"/>
                <a:cs typeface="Calibri"/>
                <a:sym typeface="Calibri"/>
              </a:rPr>
              <a:t> diabetes </a:t>
            </a:r>
            <a:r>
              <a:rPr lang="en-US" sz="2200" b="0" i="0" u="none" strike="noStrike" cap="none" dirty="0" err="1">
                <a:solidFill>
                  <a:srgbClr val="002060"/>
                </a:solidFill>
                <a:latin typeface="Calibri"/>
                <a:ea typeface="Calibri"/>
                <a:cs typeface="Calibri"/>
                <a:sym typeface="Calibri"/>
              </a:rPr>
              <a:t>tipo</a:t>
            </a:r>
            <a:r>
              <a:rPr lang="en-US" sz="2200" b="0" i="0" u="none" strike="noStrike" cap="none" dirty="0">
                <a:solidFill>
                  <a:srgbClr val="002060"/>
                </a:solidFill>
                <a:latin typeface="Calibri"/>
                <a:ea typeface="Calibri"/>
                <a:cs typeface="Calibri"/>
                <a:sym typeface="Calibri"/>
              </a:rPr>
              <a:t> 2.</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7030A0"/>
              </a:buClr>
              <a:buSzPts val="2200"/>
              <a:buFont typeface="Arial"/>
              <a:buChar char="•"/>
            </a:pPr>
            <a:r>
              <a:rPr lang="en-US" sz="2200" b="0" i="0" u="none" strike="noStrike" cap="none" dirty="0">
                <a:solidFill>
                  <a:srgbClr val="002060"/>
                </a:solidFill>
                <a:latin typeface="Calibri"/>
                <a:ea typeface="Calibri"/>
                <a:cs typeface="Calibri"/>
                <a:sym typeface="Calibri"/>
              </a:rPr>
              <a:t>Se </a:t>
            </a:r>
            <a:r>
              <a:rPr lang="en-US" sz="2200" b="0" i="0" u="none" strike="noStrike" cap="none" dirty="0" err="1">
                <a:solidFill>
                  <a:srgbClr val="002060"/>
                </a:solidFill>
                <a:latin typeface="Calibri"/>
                <a:ea typeface="Calibri"/>
                <a:cs typeface="Calibri"/>
                <a:sym typeface="Calibri"/>
              </a:rPr>
              <a:t>prevé</a:t>
            </a:r>
            <a:r>
              <a:rPr lang="en-US" sz="2200" b="0" i="0" u="none" strike="noStrike" cap="none" dirty="0">
                <a:solidFill>
                  <a:srgbClr val="002060"/>
                </a:solidFill>
                <a:latin typeface="Calibri"/>
                <a:ea typeface="Calibri"/>
                <a:cs typeface="Calibri"/>
                <a:sym typeface="Calibri"/>
              </a:rPr>
              <a:t> que la </a:t>
            </a:r>
            <a:r>
              <a:rPr lang="en-US" sz="2200" b="0" i="0" u="none" strike="noStrike" cap="none" dirty="0" err="1">
                <a:solidFill>
                  <a:srgbClr val="002060"/>
                </a:solidFill>
                <a:latin typeface="Calibri"/>
                <a:ea typeface="Calibri"/>
                <a:cs typeface="Calibri"/>
                <a:sym typeface="Calibri"/>
              </a:rPr>
              <a:t>prevalencia</a:t>
            </a:r>
            <a:r>
              <a:rPr lang="en-US" sz="2200" b="0" i="0" u="none" strike="noStrike" cap="none" dirty="0">
                <a:solidFill>
                  <a:srgbClr val="002060"/>
                </a:solidFill>
                <a:latin typeface="Calibri"/>
                <a:ea typeface="Calibri"/>
                <a:cs typeface="Calibri"/>
                <a:sym typeface="Calibri"/>
              </a:rPr>
              <a:t> de diabetes </a:t>
            </a:r>
            <a:r>
              <a:rPr lang="en-US" sz="2200" b="0" i="0" u="none" strike="noStrike" cap="none" dirty="0" err="1">
                <a:solidFill>
                  <a:srgbClr val="002060"/>
                </a:solidFill>
                <a:latin typeface="Calibri"/>
                <a:ea typeface="Calibri"/>
                <a:cs typeface="Calibri"/>
                <a:sym typeface="Calibri"/>
              </a:rPr>
              <a:t>aumente</a:t>
            </a:r>
            <a:r>
              <a:rPr lang="en-US" sz="2200" b="0" i="0" u="none" strike="noStrike" cap="none" dirty="0">
                <a:solidFill>
                  <a:srgbClr val="002060"/>
                </a:solidFill>
                <a:latin typeface="Calibri"/>
                <a:ea typeface="Calibri"/>
                <a:cs typeface="Calibri"/>
                <a:sym typeface="Calibri"/>
              </a:rPr>
              <a:t> a </a:t>
            </a:r>
            <a:r>
              <a:rPr lang="en-US" sz="2200" b="0" i="0" u="none" strike="noStrike" cap="none" dirty="0" err="1">
                <a:solidFill>
                  <a:srgbClr val="002060"/>
                </a:solidFill>
                <a:latin typeface="Calibri"/>
                <a:ea typeface="Calibri"/>
                <a:cs typeface="Calibri"/>
                <a:sym typeface="Calibri"/>
              </a:rPr>
              <a:t>nivel</a:t>
            </a:r>
            <a:r>
              <a:rPr lang="en-US" sz="2200" b="0" i="0" u="none" strike="noStrike" cap="none" dirty="0">
                <a:solidFill>
                  <a:srgbClr val="002060"/>
                </a:solidFill>
                <a:latin typeface="Calibri"/>
                <a:ea typeface="Calibri"/>
                <a:cs typeface="Calibri"/>
                <a:sym typeface="Calibri"/>
              </a:rPr>
              <a:t> </a:t>
            </a:r>
            <a:r>
              <a:rPr lang="en-US" sz="2200" b="0" i="0" u="none" strike="noStrike" cap="none" dirty="0" err="1">
                <a:solidFill>
                  <a:srgbClr val="002060"/>
                </a:solidFill>
                <a:latin typeface="Calibri"/>
                <a:ea typeface="Calibri"/>
                <a:cs typeface="Calibri"/>
                <a:sym typeface="Calibri"/>
              </a:rPr>
              <a:t>mundial</a:t>
            </a:r>
            <a:r>
              <a:rPr lang="en-US" sz="2200" b="0" i="0" u="none" strike="noStrike" cap="none" dirty="0">
                <a:solidFill>
                  <a:srgbClr val="002060"/>
                </a:solidFill>
                <a:latin typeface="Calibri"/>
                <a:ea typeface="Calibri"/>
                <a:cs typeface="Calibri"/>
                <a:sym typeface="Calibri"/>
              </a:rPr>
              <a:t> hasta </a:t>
            </a:r>
            <a:r>
              <a:rPr lang="en-US" sz="2200" b="0" i="0" u="none" strike="noStrike" cap="none" dirty="0" err="1">
                <a:solidFill>
                  <a:srgbClr val="002060"/>
                </a:solidFill>
                <a:latin typeface="Calibri"/>
                <a:ea typeface="Calibri"/>
                <a:cs typeface="Calibri"/>
                <a:sym typeface="Calibri"/>
              </a:rPr>
              <a:t>los</a:t>
            </a:r>
            <a:r>
              <a:rPr lang="en-US" sz="2200" b="0" i="0" u="none" strike="noStrike" cap="none" dirty="0">
                <a:solidFill>
                  <a:srgbClr val="002060"/>
                </a:solidFill>
                <a:latin typeface="Calibri"/>
                <a:ea typeface="Calibri"/>
                <a:cs typeface="Calibri"/>
                <a:sym typeface="Calibri"/>
              </a:rPr>
              <a:t> </a:t>
            </a:r>
            <a:r>
              <a:rPr lang="en-US" sz="2200" b="1" i="0" u="none" strike="noStrike" cap="none" dirty="0">
                <a:solidFill>
                  <a:srgbClr val="002060"/>
                </a:solidFill>
                <a:latin typeface="Calibri"/>
                <a:ea typeface="Calibri"/>
                <a:cs typeface="Calibri"/>
                <a:sym typeface="Calibri"/>
              </a:rPr>
              <a:t>643 </a:t>
            </a:r>
            <a:r>
              <a:rPr lang="en-US" sz="2200" b="1" i="0" u="none" strike="noStrike" cap="none" dirty="0" err="1">
                <a:solidFill>
                  <a:srgbClr val="002060"/>
                </a:solidFill>
                <a:latin typeface="Calibri"/>
                <a:ea typeface="Calibri"/>
                <a:cs typeface="Calibri"/>
                <a:sym typeface="Calibri"/>
              </a:rPr>
              <a:t>millones</a:t>
            </a:r>
            <a:r>
              <a:rPr lang="en-US" sz="2200" b="0" i="0" u="none" strike="noStrike" cap="none" dirty="0">
                <a:solidFill>
                  <a:srgbClr val="002060"/>
                </a:solidFill>
                <a:latin typeface="Calibri"/>
                <a:ea typeface="Calibri"/>
                <a:cs typeface="Calibri"/>
                <a:sym typeface="Calibri"/>
              </a:rPr>
              <a:t> para 2030 y </a:t>
            </a:r>
            <a:r>
              <a:rPr lang="en-US" sz="2200" b="0" i="0" u="none" strike="noStrike" cap="none" dirty="0" err="1">
                <a:solidFill>
                  <a:srgbClr val="002060"/>
                </a:solidFill>
                <a:latin typeface="Calibri"/>
                <a:ea typeface="Calibri"/>
                <a:cs typeface="Calibri"/>
                <a:sym typeface="Calibri"/>
              </a:rPr>
              <a:t>los</a:t>
            </a:r>
            <a:r>
              <a:rPr lang="en-US" sz="2200" b="0" i="0" u="none" strike="noStrike" cap="none" dirty="0">
                <a:solidFill>
                  <a:srgbClr val="002060"/>
                </a:solidFill>
                <a:latin typeface="Calibri"/>
                <a:ea typeface="Calibri"/>
                <a:cs typeface="Calibri"/>
                <a:sym typeface="Calibri"/>
              </a:rPr>
              <a:t> </a:t>
            </a:r>
            <a:r>
              <a:rPr lang="en-US" sz="2200" b="1" i="0" u="none" strike="noStrike" cap="none" dirty="0">
                <a:solidFill>
                  <a:srgbClr val="002060"/>
                </a:solidFill>
                <a:latin typeface="Calibri"/>
                <a:ea typeface="Calibri"/>
                <a:cs typeface="Calibri"/>
                <a:sym typeface="Calibri"/>
              </a:rPr>
              <a:t>784 </a:t>
            </a:r>
            <a:r>
              <a:rPr lang="en-US" sz="2200" b="1" i="0" u="none" strike="noStrike" cap="none" dirty="0" err="1">
                <a:solidFill>
                  <a:srgbClr val="002060"/>
                </a:solidFill>
                <a:latin typeface="Calibri"/>
                <a:ea typeface="Calibri"/>
                <a:cs typeface="Calibri"/>
                <a:sym typeface="Calibri"/>
              </a:rPr>
              <a:t>millones</a:t>
            </a:r>
            <a:r>
              <a:rPr lang="en-US" sz="2200" b="0" i="0" u="none" strike="noStrike" cap="none" dirty="0">
                <a:solidFill>
                  <a:srgbClr val="002060"/>
                </a:solidFill>
                <a:latin typeface="Calibri"/>
                <a:ea typeface="Calibri"/>
                <a:cs typeface="Calibri"/>
                <a:sym typeface="Calibri"/>
              </a:rPr>
              <a:t> para 2045.  </a:t>
            </a:r>
            <a:r>
              <a:rPr lang="en-US" sz="2200" b="0" i="0" u="sng" strike="noStrike" cap="none" dirty="0">
                <a:solidFill>
                  <a:srgbClr val="24BAA2"/>
                </a:solidFill>
                <a:latin typeface="Calibri"/>
                <a:ea typeface="Calibri"/>
                <a:cs typeface="Calibri"/>
                <a:sym typeface="Calibri"/>
              </a:rPr>
              <a:t>Fuente</a:t>
            </a:r>
            <a:endParaRPr sz="2200" b="0" i="0" u="none" strike="noStrike" cap="none" dirty="0">
              <a:solidFill>
                <a:srgbClr val="24BAA2"/>
              </a:solidFill>
              <a:latin typeface="Calibri"/>
              <a:ea typeface="Calibri"/>
              <a:cs typeface="Calibri"/>
              <a:sym typeface="Calibri"/>
            </a:endParaRPr>
          </a:p>
        </p:txBody>
      </p:sp>
      <p:sp>
        <p:nvSpPr>
          <p:cNvPr id="358" name="Google Shape;358;p71"/>
          <p:cNvSpPr/>
          <p:nvPr/>
        </p:nvSpPr>
        <p:spPr>
          <a:xfrm>
            <a:off x="7772401" y="2114551"/>
            <a:ext cx="4010024" cy="3352800"/>
          </a:xfrm>
          <a:prstGeom prst="wedgeRoundRectCallout">
            <a:avLst>
              <a:gd name="adj1" fmla="val -44008"/>
              <a:gd name="adj2" fmla="val 68382"/>
              <a:gd name="adj3" fmla="val 16667"/>
            </a:avLst>
          </a:prstGeom>
          <a:solidFill>
            <a:srgbClr val="24BAA2"/>
          </a:solidFill>
          <a:ln w="25400" cap="flat" cmpd="sng">
            <a:solidFill>
              <a:srgbClr val="24BAA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800" b="1" i="0" u="none" strike="noStrike" cap="none">
                <a:solidFill>
                  <a:schemeClr val="lt1"/>
                </a:solidFill>
                <a:latin typeface="Calibri"/>
                <a:ea typeface="Calibri"/>
                <a:cs typeface="Calibri"/>
                <a:sym typeface="Calibri"/>
              </a:rPr>
              <a:t>En otras palabras: ¡las probabilidades de que como profesional cuides a alguien con diabetes son bastante altas!</a:t>
            </a:r>
            <a:endParaRPr sz="2800" b="1" i="0" u="none" strike="noStrike" cap="none">
              <a:solidFill>
                <a:schemeClr val="l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72"/>
          <p:cNvSpPr txBox="1">
            <a:spLocks noGrp="1"/>
          </p:cNvSpPr>
          <p:nvPr>
            <p:ph type="body" idx="1"/>
          </p:nvPr>
        </p:nvSpPr>
        <p:spPr>
          <a:xfrm>
            <a:off x="5943600" y="2076098"/>
            <a:ext cx="4867011" cy="3913188"/>
          </a:xfrm>
          <a:prstGeom prst="rect">
            <a:avLst/>
          </a:prstGeom>
          <a:noFill/>
          <a:ln>
            <a:noFill/>
          </a:ln>
        </p:spPr>
        <p:txBody>
          <a:bodyPr spcFirstLastPara="1" wrap="square" lIns="91425" tIns="45700" rIns="91425" bIns="45700" anchor="t" anchorCtr="0">
            <a:noAutofit/>
          </a:bodyPr>
          <a:lstStyle/>
          <a:p>
            <a:pPr marL="228600" lvl="0" indent="-228600" algn="just" rtl="0">
              <a:lnSpc>
                <a:spcPct val="90000"/>
              </a:lnSpc>
              <a:spcBef>
                <a:spcPts val="0"/>
              </a:spcBef>
              <a:spcAft>
                <a:spcPts val="0"/>
              </a:spcAft>
              <a:buClr>
                <a:schemeClr val="lt1"/>
              </a:buClr>
              <a:buSzPts val="2400"/>
              <a:buNone/>
            </a:pPr>
            <a:r>
              <a:rPr lang="en-US"/>
              <a:t>Con este breve vídeo entenderás</a:t>
            </a:r>
            <a:endParaRPr/>
          </a:p>
          <a:p>
            <a:pPr marL="228600" lvl="0" indent="-228600" algn="just" rtl="0">
              <a:lnSpc>
                <a:spcPct val="90000"/>
              </a:lnSpc>
              <a:spcBef>
                <a:spcPts val="0"/>
              </a:spcBef>
              <a:spcAft>
                <a:spcPts val="0"/>
              </a:spcAft>
              <a:buClr>
                <a:schemeClr val="lt1"/>
              </a:buClr>
              <a:buSzPts val="2400"/>
              <a:buNone/>
            </a:pPr>
            <a:r>
              <a:rPr lang="en-US"/>
              <a:t>mejor qué es la diabetes. </a:t>
            </a:r>
            <a:endParaRPr/>
          </a:p>
          <a:p>
            <a:pPr marL="228600" lvl="0" indent="-228600" algn="just" rtl="0">
              <a:lnSpc>
                <a:spcPct val="90000"/>
              </a:lnSpc>
              <a:spcBef>
                <a:spcPts val="1000"/>
              </a:spcBef>
              <a:spcAft>
                <a:spcPts val="0"/>
              </a:spcAft>
              <a:buClr>
                <a:schemeClr val="lt1"/>
              </a:buClr>
              <a:buSzPts val="2400"/>
              <a:buNone/>
            </a:pPr>
            <a:endParaRPr/>
          </a:p>
          <a:p>
            <a:pPr marL="228600" lvl="0" indent="-228600" algn="just" rtl="0">
              <a:lnSpc>
                <a:spcPct val="90000"/>
              </a:lnSpc>
              <a:spcBef>
                <a:spcPts val="0"/>
              </a:spcBef>
              <a:spcAft>
                <a:spcPts val="0"/>
              </a:spcAft>
              <a:buClr>
                <a:schemeClr val="lt1"/>
              </a:buClr>
              <a:buSzPts val="2400"/>
              <a:buNone/>
            </a:pPr>
            <a:r>
              <a:rPr lang="en-US"/>
              <a:t>Hay 2 tipos principales de diabetes; </a:t>
            </a:r>
            <a:endParaRPr/>
          </a:p>
          <a:p>
            <a:pPr marL="228600" lvl="0" indent="-228600" algn="just" rtl="0">
              <a:lnSpc>
                <a:spcPct val="90000"/>
              </a:lnSpc>
              <a:spcBef>
                <a:spcPts val="0"/>
              </a:spcBef>
              <a:spcAft>
                <a:spcPts val="0"/>
              </a:spcAft>
              <a:buClr>
                <a:schemeClr val="lt1"/>
              </a:buClr>
              <a:buSzPts val="2400"/>
              <a:buNone/>
            </a:pPr>
            <a:r>
              <a:rPr lang="en-US"/>
              <a:t>ambos llevan a un exceso de glucosa </a:t>
            </a:r>
            <a:endParaRPr/>
          </a:p>
          <a:p>
            <a:pPr marL="228600" lvl="0" indent="-228600" algn="just" rtl="0">
              <a:lnSpc>
                <a:spcPct val="90000"/>
              </a:lnSpc>
              <a:spcBef>
                <a:spcPts val="0"/>
              </a:spcBef>
              <a:spcAft>
                <a:spcPts val="0"/>
              </a:spcAft>
              <a:buClr>
                <a:schemeClr val="lt1"/>
              </a:buClr>
              <a:buSzPts val="2400"/>
              <a:buNone/>
            </a:pPr>
            <a:r>
              <a:rPr lang="en-US"/>
              <a:t>en sangre que, de no tratarse, puede </a:t>
            </a:r>
            <a:endParaRPr/>
          </a:p>
          <a:p>
            <a:pPr marL="228600" lvl="0" indent="-228600" algn="just" rtl="0">
              <a:lnSpc>
                <a:spcPct val="90000"/>
              </a:lnSpc>
              <a:spcBef>
                <a:spcPts val="0"/>
              </a:spcBef>
              <a:spcAft>
                <a:spcPts val="0"/>
              </a:spcAft>
              <a:buClr>
                <a:schemeClr val="lt1"/>
              </a:buClr>
              <a:buSzPts val="2400"/>
              <a:buNone/>
            </a:pPr>
            <a:r>
              <a:rPr lang="en-US"/>
              <a:t>producir complicaciones. </a:t>
            </a:r>
            <a:endParaRPr/>
          </a:p>
        </p:txBody>
      </p:sp>
      <p:sp>
        <p:nvSpPr>
          <p:cNvPr id="364" name="Google Shape;364;p72"/>
          <p:cNvSpPr txBox="1">
            <a:spLocks noGrp="1"/>
          </p:cNvSpPr>
          <p:nvPr>
            <p:ph type="body" idx="2"/>
          </p:nvPr>
        </p:nvSpPr>
        <p:spPr>
          <a:xfrm>
            <a:off x="5943601" y="647039"/>
            <a:ext cx="4990998"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en-US"/>
              <a:t>¿Qué es la diabetes?</a:t>
            </a:r>
            <a:endParaRPr/>
          </a:p>
        </p:txBody>
      </p:sp>
      <p:sp>
        <p:nvSpPr>
          <p:cNvPr id="365" name="Google Shape;365;p72"/>
          <p:cNvSpPr>
            <a:spLocks noGrp="1"/>
          </p:cNvSpPr>
          <p:nvPr>
            <p:ph type="pic" idx="3"/>
          </p:nvPr>
        </p:nvSpPr>
        <p:spPr>
          <a:xfrm>
            <a:off x="0" y="1866787"/>
            <a:ext cx="5130800" cy="3913188"/>
          </a:xfrm>
          <a:prstGeom prst="rect">
            <a:avLst/>
          </a:prstGeom>
          <a:solidFill>
            <a:srgbClr val="D8D8D8"/>
          </a:solidFill>
          <a:ln>
            <a:noFill/>
          </a:ln>
        </p:spPr>
      </p:sp>
      <p:pic>
        <p:nvPicPr>
          <p:cNvPr id="366" name="Google Shape;366;p72"/>
          <p:cNvPicPr preferRelativeResize="0"/>
          <p:nvPr/>
        </p:nvPicPr>
        <p:blipFill rotWithShape="1">
          <a:blip r:embed="rId3">
            <a:alphaModFix/>
          </a:blip>
          <a:srcRect/>
          <a:stretch/>
        </p:blipFill>
        <p:spPr>
          <a:xfrm>
            <a:off x="0" y="1769806"/>
            <a:ext cx="5270090" cy="4219480"/>
          </a:xfrm>
          <a:prstGeom prst="rect">
            <a:avLst/>
          </a:prstGeom>
          <a:noFill/>
          <a:ln>
            <a:noFill/>
          </a:ln>
        </p:spPr>
      </p:pic>
      <p:sp>
        <p:nvSpPr>
          <p:cNvPr id="367" name="Google Shape;367;p72"/>
          <p:cNvSpPr txBox="1"/>
          <p:nvPr/>
        </p:nvSpPr>
        <p:spPr>
          <a:xfrm>
            <a:off x="0" y="6377350"/>
            <a:ext cx="4646428" cy="46162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400"/>
              <a:buFont typeface="Arial"/>
              <a:buNone/>
            </a:pPr>
            <a:r>
              <a:rPr lang="en-US" sz="1200" b="0" i="0" u="sng" strike="noStrike" cap="none">
                <a:solidFill>
                  <a:srgbClr val="24BAA2"/>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¿Qué es la diabetes? | Guía de 2 minutos| Diabetes Reino Unido - YouTube</a:t>
            </a:r>
            <a:endParaRPr sz="1200" b="0" i="0" u="none" strike="noStrike" cap="none">
              <a:solidFill>
                <a:srgbClr val="24BAA2"/>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6"/>
                                        </p:tgtEl>
                                        <p:attrNameLst>
                                          <p:attrName>style.visibility</p:attrName>
                                        </p:attrNameLst>
                                      </p:cBhvr>
                                      <p:to>
                                        <p:strVal val="visible"/>
                                      </p:to>
                                    </p:set>
                                    <p:animEffect transition="in" filter="fade">
                                      <p:cBhvr>
                                        <p:cTn id="7" dur="1"/>
                                        <p:tgtEl>
                                          <p:spTgt spid="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73"/>
          <p:cNvSpPr txBox="1">
            <a:spLocks noGrp="1"/>
          </p:cNvSpPr>
          <p:nvPr>
            <p:ph type="body" idx="1"/>
          </p:nvPr>
        </p:nvSpPr>
        <p:spPr>
          <a:xfrm>
            <a:off x="566355" y="1025011"/>
            <a:ext cx="9778140" cy="46173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42D92"/>
              </a:buClr>
              <a:buSzPts val="2400"/>
              <a:buNone/>
            </a:pPr>
            <a:r>
              <a:rPr lang="en-US">
                <a:solidFill>
                  <a:srgbClr val="142D92"/>
                </a:solidFill>
              </a:rPr>
              <a:t>Si no se controla, la diabetes puede causar diversos problemas de salud. </a:t>
            </a:r>
            <a:endParaRPr/>
          </a:p>
          <a:p>
            <a:pPr marL="228600" lvl="0" indent="-228600" algn="l" rtl="0">
              <a:lnSpc>
                <a:spcPct val="90000"/>
              </a:lnSpc>
              <a:spcBef>
                <a:spcPts val="0"/>
              </a:spcBef>
              <a:spcAft>
                <a:spcPts val="0"/>
              </a:spcAft>
              <a:buClr>
                <a:srgbClr val="142D92"/>
              </a:buClr>
              <a:buSzPts val="2400"/>
              <a:buNone/>
            </a:pPr>
            <a:endParaRPr b="1">
              <a:solidFill>
                <a:srgbClr val="142D92"/>
              </a:solidFill>
            </a:endParaRPr>
          </a:p>
          <a:p>
            <a:pPr marL="228600" lvl="0" indent="-228600" algn="l" rtl="0">
              <a:lnSpc>
                <a:spcPct val="90000"/>
              </a:lnSpc>
              <a:spcBef>
                <a:spcPts val="1000"/>
              </a:spcBef>
              <a:spcAft>
                <a:spcPts val="0"/>
              </a:spcAft>
              <a:buClr>
                <a:srgbClr val="142D92"/>
              </a:buClr>
              <a:buSzPts val="2400"/>
              <a:buNone/>
            </a:pPr>
            <a:r>
              <a:rPr lang="en-US" b="1">
                <a:solidFill>
                  <a:srgbClr val="142D92"/>
                </a:solidFill>
              </a:rPr>
              <a:t>Los síntomas más leves incluyen: </a:t>
            </a:r>
            <a:endParaRPr/>
          </a:p>
          <a:p>
            <a:pPr marL="228600" lvl="0" indent="-228600" algn="l" rtl="0">
              <a:lnSpc>
                <a:spcPct val="90000"/>
              </a:lnSpc>
              <a:spcBef>
                <a:spcPts val="1000"/>
              </a:spcBef>
              <a:spcAft>
                <a:spcPts val="0"/>
              </a:spcAft>
              <a:buClr>
                <a:srgbClr val="092E4B"/>
              </a:buClr>
              <a:buSzPts val="2400"/>
              <a:buNone/>
            </a:pPr>
            <a:endParaRPr>
              <a:solidFill>
                <a:srgbClr val="142D92"/>
              </a:solidFill>
            </a:endParaRPr>
          </a:p>
        </p:txBody>
      </p:sp>
      <p:sp>
        <p:nvSpPr>
          <p:cNvPr id="373" name="Google Shape;373;p73"/>
          <p:cNvSpPr txBox="1">
            <a:spLocks noGrp="1"/>
          </p:cNvSpPr>
          <p:nvPr>
            <p:ph type="body" idx="2"/>
          </p:nvPr>
        </p:nvSpPr>
        <p:spPr>
          <a:xfrm>
            <a:off x="534558" y="437689"/>
            <a:ext cx="9886950" cy="72817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en-US"/>
              <a:t>Complicaciones producidas por la diabetes</a:t>
            </a:r>
            <a:endParaRPr/>
          </a:p>
        </p:txBody>
      </p:sp>
      <p:pic>
        <p:nvPicPr>
          <p:cNvPr id="374" name="Google Shape;374;p73" descr="Tired face outline with solid fill"/>
          <p:cNvPicPr preferRelativeResize="0"/>
          <p:nvPr/>
        </p:nvPicPr>
        <p:blipFill rotWithShape="1">
          <a:blip r:embed="rId3">
            <a:alphaModFix/>
          </a:blip>
          <a:srcRect/>
          <a:stretch/>
        </p:blipFill>
        <p:spPr>
          <a:xfrm>
            <a:off x="2997145" y="2672206"/>
            <a:ext cx="1078798" cy="1078798"/>
          </a:xfrm>
          <a:prstGeom prst="rect">
            <a:avLst/>
          </a:prstGeom>
          <a:noFill/>
          <a:ln>
            <a:noFill/>
          </a:ln>
        </p:spPr>
      </p:pic>
      <p:pic>
        <p:nvPicPr>
          <p:cNvPr id="375" name="Google Shape;375;p73" descr="Low Vision with solid fill"/>
          <p:cNvPicPr preferRelativeResize="0"/>
          <p:nvPr/>
        </p:nvPicPr>
        <p:blipFill rotWithShape="1">
          <a:blip r:embed="rId4">
            <a:alphaModFix/>
          </a:blip>
          <a:srcRect/>
          <a:stretch/>
        </p:blipFill>
        <p:spPr>
          <a:xfrm>
            <a:off x="5316091" y="2672206"/>
            <a:ext cx="1076342" cy="1076342"/>
          </a:xfrm>
          <a:prstGeom prst="rect">
            <a:avLst/>
          </a:prstGeom>
          <a:noFill/>
          <a:ln>
            <a:noFill/>
          </a:ln>
        </p:spPr>
      </p:pic>
      <p:pic>
        <p:nvPicPr>
          <p:cNvPr id="376" name="Google Shape;376;p73" descr="Adhesive Bandage outline"/>
          <p:cNvPicPr preferRelativeResize="0"/>
          <p:nvPr/>
        </p:nvPicPr>
        <p:blipFill rotWithShape="1">
          <a:blip r:embed="rId5">
            <a:alphaModFix/>
          </a:blip>
          <a:srcRect/>
          <a:stretch/>
        </p:blipFill>
        <p:spPr>
          <a:xfrm>
            <a:off x="7630125" y="2672206"/>
            <a:ext cx="1078798" cy="1078798"/>
          </a:xfrm>
          <a:prstGeom prst="rect">
            <a:avLst/>
          </a:prstGeom>
          <a:noFill/>
          <a:ln>
            <a:noFill/>
          </a:ln>
        </p:spPr>
      </p:pic>
      <p:pic>
        <p:nvPicPr>
          <p:cNvPr id="377" name="Google Shape;377;p73" descr="Immunity outline"/>
          <p:cNvPicPr preferRelativeResize="0"/>
          <p:nvPr/>
        </p:nvPicPr>
        <p:blipFill rotWithShape="1">
          <a:blip r:embed="rId6">
            <a:alphaModFix/>
          </a:blip>
          <a:srcRect/>
          <a:stretch/>
        </p:blipFill>
        <p:spPr>
          <a:xfrm>
            <a:off x="9799910" y="2669750"/>
            <a:ext cx="1078798" cy="1078798"/>
          </a:xfrm>
          <a:prstGeom prst="rect">
            <a:avLst/>
          </a:prstGeom>
          <a:noFill/>
          <a:ln>
            <a:noFill/>
          </a:ln>
        </p:spPr>
      </p:pic>
      <p:pic>
        <p:nvPicPr>
          <p:cNvPr id="378" name="Google Shape;378;p73" descr="Weight Loss outline"/>
          <p:cNvPicPr preferRelativeResize="0"/>
          <p:nvPr/>
        </p:nvPicPr>
        <p:blipFill rotWithShape="1">
          <a:blip r:embed="rId7">
            <a:alphaModFix/>
          </a:blip>
          <a:srcRect/>
          <a:stretch/>
        </p:blipFill>
        <p:spPr>
          <a:xfrm>
            <a:off x="662962" y="2600403"/>
            <a:ext cx="1148146" cy="1148146"/>
          </a:xfrm>
          <a:prstGeom prst="rect">
            <a:avLst/>
          </a:prstGeom>
          <a:noFill/>
          <a:ln>
            <a:noFill/>
          </a:ln>
        </p:spPr>
      </p:pic>
      <p:sp>
        <p:nvSpPr>
          <p:cNvPr id="379" name="Google Shape;379;p73"/>
          <p:cNvSpPr txBox="1"/>
          <p:nvPr/>
        </p:nvSpPr>
        <p:spPr>
          <a:xfrm>
            <a:off x="513773" y="3966399"/>
            <a:ext cx="1497907"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7F3494"/>
                </a:solidFill>
                <a:latin typeface="Calibri"/>
                <a:ea typeface="Calibri"/>
                <a:cs typeface="Calibri"/>
                <a:sym typeface="Calibri"/>
              </a:rPr>
              <a:t>Aumento o disminución de peso</a:t>
            </a:r>
            <a:endParaRPr sz="1400" b="0" i="0" u="none" strike="noStrike" cap="none">
              <a:solidFill>
                <a:srgbClr val="000000"/>
              </a:solidFill>
              <a:latin typeface="Arial"/>
              <a:ea typeface="Arial"/>
              <a:cs typeface="Arial"/>
              <a:sym typeface="Arial"/>
            </a:endParaRPr>
          </a:p>
        </p:txBody>
      </p:sp>
      <p:sp>
        <p:nvSpPr>
          <p:cNvPr id="380" name="Google Shape;380;p73"/>
          <p:cNvSpPr txBox="1"/>
          <p:nvPr/>
        </p:nvSpPr>
        <p:spPr>
          <a:xfrm>
            <a:off x="2989392" y="3966400"/>
            <a:ext cx="1238821"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7F3494"/>
                </a:solidFill>
                <a:latin typeface="Calibri"/>
                <a:ea typeface="Calibri"/>
                <a:cs typeface="Calibri"/>
                <a:sym typeface="Calibri"/>
              </a:rPr>
              <a:t>Fatiga crónica</a:t>
            </a:r>
            <a:endParaRPr sz="1400" b="0" i="0" u="none" strike="noStrike" cap="none">
              <a:solidFill>
                <a:srgbClr val="000000"/>
              </a:solidFill>
              <a:latin typeface="Arial"/>
              <a:ea typeface="Arial"/>
              <a:cs typeface="Arial"/>
              <a:sym typeface="Arial"/>
            </a:endParaRPr>
          </a:p>
        </p:txBody>
      </p:sp>
      <p:sp>
        <p:nvSpPr>
          <p:cNvPr id="381" name="Google Shape;381;p73"/>
          <p:cNvSpPr txBox="1"/>
          <p:nvPr/>
        </p:nvSpPr>
        <p:spPr>
          <a:xfrm>
            <a:off x="5234851" y="3970399"/>
            <a:ext cx="1238821"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7F3494"/>
                </a:solidFill>
                <a:latin typeface="Calibri"/>
                <a:ea typeface="Calibri"/>
                <a:cs typeface="Calibri"/>
                <a:sym typeface="Calibri"/>
              </a:rPr>
              <a:t>Visión borrosa</a:t>
            </a:r>
            <a:endParaRPr sz="1400" b="0" i="0" u="none" strike="noStrike" cap="none">
              <a:solidFill>
                <a:srgbClr val="000000"/>
              </a:solidFill>
              <a:latin typeface="Arial"/>
              <a:ea typeface="Arial"/>
              <a:cs typeface="Arial"/>
              <a:sym typeface="Arial"/>
            </a:endParaRPr>
          </a:p>
        </p:txBody>
      </p:sp>
      <p:sp>
        <p:nvSpPr>
          <p:cNvPr id="382" name="Google Shape;382;p73"/>
          <p:cNvSpPr txBox="1"/>
          <p:nvPr/>
        </p:nvSpPr>
        <p:spPr>
          <a:xfrm>
            <a:off x="7383780" y="3966399"/>
            <a:ext cx="1577340"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7F3494"/>
                </a:solidFill>
                <a:latin typeface="Calibri"/>
                <a:ea typeface="Calibri"/>
                <a:cs typeface="Calibri"/>
                <a:sym typeface="Calibri"/>
              </a:rPr>
              <a:t>Cicatrización lenta</a:t>
            </a:r>
            <a:endParaRPr sz="1400" b="0" i="0" u="none" strike="noStrike" cap="none">
              <a:solidFill>
                <a:srgbClr val="000000"/>
              </a:solidFill>
              <a:latin typeface="Arial"/>
              <a:ea typeface="Arial"/>
              <a:cs typeface="Arial"/>
              <a:sym typeface="Arial"/>
            </a:endParaRPr>
          </a:p>
        </p:txBody>
      </p:sp>
      <p:sp>
        <p:nvSpPr>
          <p:cNvPr id="383" name="Google Shape;383;p73"/>
          <p:cNvSpPr txBox="1"/>
          <p:nvPr/>
        </p:nvSpPr>
        <p:spPr>
          <a:xfrm>
            <a:off x="9719898" y="3966400"/>
            <a:ext cx="1238821"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7F3494"/>
                </a:solidFill>
                <a:latin typeface="Calibri"/>
                <a:ea typeface="Calibri"/>
                <a:cs typeface="Calibri"/>
                <a:sym typeface="Calibri"/>
              </a:rPr>
              <a:t>Facilidad de infección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56"/>
          <p:cNvSpPr txBox="1">
            <a:spLocks noGrp="1"/>
          </p:cNvSpPr>
          <p:nvPr>
            <p:ph type="body" idx="1"/>
          </p:nvPr>
        </p:nvSpPr>
        <p:spPr>
          <a:xfrm>
            <a:off x="263176" y="1000565"/>
            <a:ext cx="5832823" cy="4719600"/>
          </a:xfrm>
          <a:prstGeom prst="rect">
            <a:avLst/>
          </a:prstGeom>
          <a:noFill/>
          <a:ln>
            <a:noFill/>
          </a:ln>
        </p:spPr>
        <p:txBody>
          <a:bodyPr spcFirstLastPara="1" wrap="square" lIns="91425" tIns="45700" rIns="91425" bIns="45700" anchor="t" anchorCtr="0">
            <a:noAutofit/>
          </a:bodyPr>
          <a:lstStyle/>
          <a:p>
            <a:pPr marL="180000" lvl="0" indent="0" rtl="0">
              <a:lnSpc>
                <a:spcPct val="107000"/>
              </a:lnSpc>
              <a:spcBef>
                <a:spcPts val="1000"/>
              </a:spcBef>
              <a:spcAft>
                <a:spcPts val="0"/>
              </a:spcAft>
              <a:buSzPts val="2400"/>
              <a:buNone/>
            </a:pPr>
            <a:r>
              <a:rPr lang="en-US" dirty="0">
                <a:latin typeface="Calibri"/>
                <a:ea typeface="Calibri"/>
                <a:cs typeface="Calibri"/>
                <a:sym typeface="Calibri"/>
              </a:rPr>
              <a:t>El </a:t>
            </a:r>
            <a:r>
              <a:rPr lang="en-US" dirty="0" err="1">
                <a:latin typeface="Calibri"/>
                <a:ea typeface="Calibri"/>
                <a:cs typeface="Calibri"/>
                <a:sym typeface="Calibri"/>
              </a:rPr>
              <a:t>módulo</a:t>
            </a:r>
            <a:r>
              <a:rPr lang="en-US" dirty="0">
                <a:latin typeface="Calibri"/>
                <a:ea typeface="Calibri"/>
                <a:cs typeface="Calibri"/>
                <a:sym typeface="Calibri"/>
              </a:rPr>
              <a:t> se </a:t>
            </a:r>
            <a:r>
              <a:rPr lang="en-US" dirty="0" err="1">
                <a:latin typeface="Calibri"/>
                <a:ea typeface="Calibri"/>
                <a:cs typeface="Calibri"/>
                <a:sym typeface="Calibri"/>
              </a:rPr>
              <a:t>compone</a:t>
            </a:r>
            <a:r>
              <a:rPr lang="en-US" dirty="0">
                <a:latin typeface="Calibri"/>
                <a:ea typeface="Calibri"/>
                <a:cs typeface="Calibri"/>
                <a:sym typeface="Calibri"/>
              </a:rPr>
              <a:t> de 3 </a:t>
            </a:r>
            <a:r>
              <a:rPr lang="en-US" dirty="0" err="1">
                <a:latin typeface="Calibri"/>
                <a:ea typeface="Calibri"/>
                <a:cs typeface="Calibri"/>
                <a:sym typeface="Calibri"/>
              </a:rPr>
              <a:t>secciones</a:t>
            </a:r>
            <a:r>
              <a:rPr lang="en-US" dirty="0">
                <a:latin typeface="Calibri"/>
                <a:ea typeface="Calibri"/>
                <a:cs typeface="Calibri"/>
                <a:sym typeface="Calibri"/>
              </a:rPr>
              <a:t>. </a:t>
            </a:r>
            <a:r>
              <a:rPr lang="en-US" dirty="0" err="1">
                <a:latin typeface="Calibri"/>
                <a:ea typeface="Calibri"/>
                <a:cs typeface="Calibri"/>
                <a:sym typeface="Calibri"/>
              </a:rPr>
              <a:t>Nuestro</a:t>
            </a:r>
            <a:r>
              <a:rPr lang="en-US" dirty="0">
                <a:latin typeface="Calibri"/>
                <a:ea typeface="Calibri"/>
                <a:cs typeface="Calibri"/>
                <a:sym typeface="Calibri"/>
              </a:rPr>
              <a:t> </a:t>
            </a:r>
            <a:r>
              <a:rPr lang="en-US" dirty="0" err="1">
                <a:latin typeface="Calibri"/>
                <a:ea typeface="Calibri"/>
                <a:cs typeface="Calibri"/>
                <a:sym typeface="Calibri"/>
              </a:rPr>
              <a:t>objetivo</a:t>
            </a:r>
            <a:r>
              <a:rPr lang="en-US" dirty="0">
                <a:latin typeface="Calibri"/>
                <a:ea typeface="Calibri"/>
                <a:cs typeface="Calibri"/>
                <a:sym typeface="Calibri"/>
              </a:rPr>
              <a:t> es que al </a:t>
            </a:r>
            <a:r>
              <a:rPr lang="en-US" dirty="0" err="1">
                <a:latin typeface="Calibri"/>
                <a:ea typeface="Calibri"/>
                <a:cs typeface="Calibri"/>
                <a:sym typeface="Calibri"/>
              </a:rPr>
              <a:t>finalizar</a:t>
            </a:r>
            <a:r>
              <a:rPr lang="en-US" dirty="0">
                <a:latin typeface="Calibri"/>
                <a:ea typeface="Calibri"/>
                <a:cs typeface="Calibri"/>
                <a:sym typeface="Calibri"/>
              </a:rPr>
              <a:t> </a:t>
            </a:r>
            <a:r>
              <a:rPr lang="en-US" dirty="0" err="1">
                <a:latin typeface="Calibri"/>
                <a:ea typeface="Calibri"/>
                <a:cs typeface="Calibri"/>
                <a:sym typeface="Calibri"/>
              </a:rPr>
              <a:t>este</a:t>
            </a:r>
            <a:r>
              <a:rPr lang="en-US" dirty="0">
                <a:latin typeface="Calibri"/>
                <a:ea typeface="Calibri"/>
                <a:cs typeface="Calibri"/>
                <a:sym typeface="Calibri"/>
              </a:rPr>
              <a:t> </a:t>
            </a:r>
            <a:r>
              <a:rPr lang="en-US" dirty="0" err="1">
                <a:latin typeface="Calibri"/>
                <a:ea typeface="Calibri"/>
                <a:cs typeface="Calibri"/>
                <a:sym typeface="Calibri"/>
              </a:rPr>
              <a:t>módulo</a:t>
            </a:r>
            <a:r>
              <a:rPr lang="en-US" dirty="0">
                <a:latin typeface="Calibri"/>
                <a:ea typeface="Calibri"/>
                <a:cs typeface="Calibri"/>
                <a:sym typeface="Calibri"/>
              </a:rPr>
              <a:t> </a:t>
            </a:r>
            <a:r>
              <a:rPr lang="en-US" dirty="0" err="1">
                <a:latin typeface="Calibri"/>
                <a:ea typeface="Calibri"/>
                <a:cs typeface="Calibri"/>
                <a:sym typeface="Calibri"/>
              </a:rPr>
              <a:t>podáis</a:t>
            </a:r>
            <a:r>
              <a:rPr lang="en-US" dirty="0">
                <a:latin typeface="Calibri"/>
                <a:ea typeface="Calibri"/>
                <a:cs typeface="Calibri"/>
                <a:sym typeface="Calibri"/>
              </a:rPr>
              <a:t>, </a:t>
            </a:r>
            <a:r>
              <a:rPr lang="en-US" dirty="0" err="1">
                <a:latin typeface="Calibri"/>
                <a:ea typeface="Calibri"/>
                <a:cs typeface="Calibri"/>
                <a:sym typeface="Calibri"/>
              </a:rPr>
              <a:t>como</a:t>
            </a:r>
            <a:r>
              <a:rPr lang="en-US" dirty="0">
                <a:latin typeface="Calibri"/>
                <a:ea typeface="Calibri"/>
                <a:cs typeface="Calibri"/>
                <a:sym typeface="Calibri"/>
              </a:rPr>
              <a:t> personas </a:t>
            </a:r>
            <a:r>
              <a:rPr lang="en-US" dirty="0" err="1">
                <a:latin typeface="Calibri"/>
                <a:ea typeface="Calibri"/>
                <a:cs typeface="Calibri"/>
                <a:sym typeface="Calibri"/>
              </a:rPr>
              <a:t>cuidadoras</a:t>
            </a:r>
            <a:r>
              <a:rPr lang="en-US" dirty="0">
                <a:latin typeface="Calibri"/>
                <a:ea typeface="Calibri"/>
                <a:cs typeface="Calibri"/>
                <a:sym typeface="Calibri"/>
              </a:rPr>
              <a:t>,  </a:t>
            </a:r>
            <a:r>
              <a:rPr lang="en-US" dirty="0" err="1">
                <a:latin typeface="Calibri"/>
                <a:ea typeface="Calibri"/>
                <a:cs typeface="Calibri"/>
                <a:sym typeface="Calibri"/>
              </a:rPr>
              <a:t>entender</a:t>
            </a:r>
            <a:r>
              <a:rPr lang="en-US" dirty="0">
                <a:latin typeface="Calibri"/>
                <a:ea typeface="Calibri"/>
                <a:cs typeface="Calibri"/>
                <a:sym typeface="Calibri"/>
              </a:rPr>
              <a:t> y ser </a:t>
            </a:r>
            <a:r>
              <a:rPr lang="en-US" dirty="0" err="1">
                <a:latin typeface="Calibri"/>
                <a:ea typeface="Calibri"/>
                <a:cs typeface="Calibri"/>
                <a:sym typeface="Calibri"/>
              </a:rPr>
              <a:t>conscientes</a:t>
            </a:r>
            <a:r>
              <a:rPr lang="en-US" dirty="0">
                <a:latin typeface="Calibri"/>
                <a:ea typeface="Calibri"/>
                <a:cs typeface="Calibri"/>
                <a:sym typeface="Calibri"/>
              </a:rPr>
              <a:t> de </a:t>
            </a:r>
            <a:r>
              <a:rPr lang="en-US" dirty="0" err="1">
                <a:latin typeface="Calibri"/>
                <a:ea typeface="Calibri"/>
                <a:cs typeface="Calibri"/>
                <a:sym typeface="Calibri"/>
              </a:rPr>
              <a:t>los</a:t>
            </a:r>
            <a:r>
              <a:rPr lang="en-US" dirty="0">
                <a:latin typeface="Calibri"/>
                <a:ea typeface="Calibri"/>
                <a:cs typeface="Calibri"/>
                <a:sym typeface="Calibri"/>
              </a:rPr>
              <a:t> </a:t>
            </a:r>
            <a:r>
              <a:rPr lang="en-US" dirty="0" err="1">
                <a:latin typeface="Calibri"/>
                <a:ea typeface="Calibri"/>
                <a:cs typeface="Calibri"/>
                <a:sym typeface="Calibri"/>
              </a:rPr>
              <a:t>beneficios</a:t>
            </a:r>
            <a:r>
              <a:rPr lang="en-US" dirty="0">
                <a:latin typeface="Calibri"/>
                <a:ea typeface="Calibri"/>
                <a:cs typeface="Calibri"/>
                <a:sym typeface="Calibri"/>
              </a:rPr>
              <a:t> y </a:t>
            </a:r>
            <a:r>
              <a:rPr lang="en-US" dirty="0" err="1">
                <a:latin typeface="Calibri"/>
                <a:ea typeface="Calibri"/>
                <a:cs typeface="Calibri"/>
                <a:sym typeface="Calibri"/>
              </a:rPr>
              <a:t>oportunidades</a:t>
            </a:r>
            <a:r>
              <a:rPr lang="en-US" dirty="0">
                <a:latin typeface="Calibri"/>
                <a:ea typeface="Calibri"/>
                <a:cs typeface="Calibri"/>
                <a:sym typeface="Calibri"/>
              </a:rPr>
              <a:t> que las </a:t>
            </a:r>
            <a:r>
              <a:rPr lang="en-US" b="1" dirty="0" err="1"/>
              <a:t>t</a:t>
            </a:r>
            <a:r>
              <a:rPr lang="en-US" b="1" dirty="0" err="1">
                <a:latin typeface="Calibri"/>
                <a:ea typeface="Calibri"/>
                <a:cs typeface="Calibri"/>
                <a:sym typeface="Calibri"/>
              </a:rPr>
              <a:t>ecnologías</a:t>
            </a:r>
            <a:r>
              <a:rPr lang="en-US" b="1" dirty="0">
                <a:latin typeface="Calibri"/>
                <a:ea typeface="Calibri"/>
                <a:cs typeface="Calibri"/>
                <a:sym typeface="Calibri"/>
              </a:rPr>
              <a:t> y </a:t>
            </a:r>
            <a:r>
              <a:rPr lang="en-US" b="1" i="1" dirty="0">
                <a:latin typeface="Calibri"/>
                <a:ea typeface="Calibri"/>
                <a:cs typeface="Calibri"/>
                <a:sym typeface="Calibri"/>
              </a:rPr>
              <a:t>apps</a:t>
            </a:r>
            <a:r>
              <a:rPr lang="en-US" b="1" dirty="0">
                <a:latin typeface="Calibri"/>
                <a:ea typeface="Calibri"/>
                <a:cs typeface="Calibri"/>
                <a:sym typeface="Calibri"/>
              </a:rPr>
              <a:t> </a:t>
            </a:r>
            <a:r>
              <a:rPr lang="en-US" dirty="0" err="1"/>
              <a:t>ofrecen</a:t>
            </a:r>
            <a:r>
              <a:rPr lang="en-US" dirty="0"/>
              <a:t> tanto para </a:t>
            </a:r>
            <a:r>
              <a:rPr lang="en-US" dirty="0" err="1"/>
              <a:t>vosotras</a:t>
            </a:r>
            <a:r>
              <a:rPr lang="en-US" dirty="0"/>
              <a:t> </a:t>
            </a:r>
            <a:r>
              <a:rPr lang="en-US" dirty="0" err="1"/>
              <a:t>como</a:t>
            </a:r>
            <a:r>
              <a:rPr lang="en-US" dirty="0"/>
              <a:t> para </a:t>
            </a:r>
            <a:r>
              <a:rPr lang="en-US" dirty="0" err="1"/>
              <a:t>aquellos</a:t>
            </a:r>
            <a:r>
              <a:rPr lang="en-US" dirty="0"/>
              <a:t> de </a:t>
            </a:r>
            <a:r>
              <a:rPr lang="en-US" dirty="0" err="1"/>
              <a:t>los</a:t>
            </a:r>
            <a:r>
              <a:rPr lang="en-US" dirty="0"/>
              <a:t> que </a:t>
            </a:r>
            <a:r>
              <a:rPr lang="en-US" dirty="0" err="1"/>
              <a:t>cuidáis</a:t>
            </a:r>
            <a:r>
              <a:rPr lang="en-US" dirty="0"/>
              <a:t> y no solo </a:t>
            </a:r>
            <a:r>
              <a:rPr lang="en-US" dirty="0" err="1"/>
              <a:t>en</a:t>
            </a:r>
            <a:r>
              <a:rPr lang="en-US" dirty="0"/>
              <a:t> </a:t>
            </a:r>
            <a:r>
              <a:rPr lang="en-US" dirty="0" err="1"/>
              <a:t>el</a:t>
            </a:r>
            <a:r>
              <a:rPr lang="en-US" dirty="0"/>
              <a:t> </a:t>
            </a:r>
            <a:r>
              <a:rPr lang="en-US" dirty="0" err="1"/>
              <a:t>trabajo</a:t>
            </a:r>
            <a:r>
              <a:rPr lang="en-US" dirty="0"/>
              <a:t>, </a:t>
            </a:r>
            <a:r>
              <a:rPr lang="en-US" dirty="0" err="1">
                <a:latin typeface="Calibri"/>
                <a:ea typeface="Calibri"/>
                <a:cs typeface="Calibri"/>
                <a:sym typeface="Calibri"/>
              </a:rPr>
              <a:t>sino</a:t>
            </a:r>
            <a:r>
              <a:rPr lang="en-US" dirty="0">
                <a:latin typeface="Calibri"/>
                <a:ea typeface="Calibri"/>
                <a:cs typeface="Calibri"/>
                <a:sym typeface="Calibri"/>
              </a:rPr>
              <a:t> </a:t>
            </a:r>
            <a:r>
              <a:rPr lang="en-US" dirty="0" err="1">
                <a:latin typeface="Calibri"/>
                <a:ea typeface="Calibri"/>
                <a:cs typeface="Calibri"/>
                <a:sym typeface="Calibri"/>
              </a:rPr>
              <a:t>también</a:t>
            </a:r>
            <a:r>
              <a:rPr lang="en-US" dirty="0">
                <a:latin typeface="Calibri"/>
                <a:ea typeface="Calibri"/>
                <a:cs typeface="Calibri"/>
                <a:sym typeface="Calibri"/>
              </a:rPr>
              <a:t> </a:t>
            </a:r>
            <a:r>
              <a:rPr lang="en-US" dirty="0" err="1">
                <a:latin typeface="Calibri"/>
                <a:ea typeface="Calibri"/>
                <a:cs typeface="Calibri"/>
                <a:sym typeface="Calibri"/>
              </a:rPr>
              <a:t>en</a:t>
            </a:r>
            <a:r>
              <a:rPr lang="en-US" dirty="0">
                <a:latin typeface="Calibri"/>
                <a:ea typeface="Calibri"/>
                <a:cs typeface="Calibri"/>
                <a:sym typeface="Calibri"/>
              </a:rPr>
              <a:t> la </a:t>
            </a:r>
            <a:r>
              <a:rPr lang="en-US" dirty="0" err="1">
                <a:latin typeface="Calibri"/>
                <a:ea typeface="Calibri"/>
                <a:cs typeface="Calibri"/>
                <a:sym typeface="Calibri"/>
              </a:rPr>
              <a:t>vida</a:t>
            </a:r>
            <a:r>
              <a:rPr lang="en-US" dirty="0">
                <a:latin typeface="Calibri"/>
                <a:ea typeface="Calibri"/>
                <a:cs typeface="Calibri"/>
                <a:sym typeface="Calibri"/>
              </a:rPr>
              <a:t> personal.</a:t>
            </a:r>
            <a:endParaRPr dirty="0"/>
          </a:p>
          <a:p>
            <a:pPr marL="180000" lvl="0" indent="0" rtl="0">
              <a:lnSpc>
                <a:spcPct val="107000"/>
              </a:lnSpc>
              <a:spcBef>
                <a:spcPts val="1000"/>
              </a:spcBef>
              <a:spcAft>
                <a:spcPts val="0"/>
              </a:spcAft>
              <a:buSzPts val="2400"/>
              <a:buNone/>
            </a:pPr>
            <a:r>
              <a:rPr lang="en-US" dirty="0"/>
              <a:t>Se </a:t>
            </a:r>
            <a:r>
              <a:rPr lang="en-US" dirty="0" err="1"/>
              <a:t>os</a:t>
            </a:r>
            <a:r>
              <a:rPr lang="en-US" dirty="0"/>
              <a:t> </a:t>
            </a:r>
            <a:r>
              <a:rPr lang="en-US" dirty="0" err="1"/>
              <a:t>mostrarán</a:t>
            </a:r>
            <a:r>
              <a:rPr lang="en-US" dirty="0"/>
              <a:t> </a:t>
            </a:r>
            <a:r>
              <a:rPr lang="en-US" dirty="0" err="1"/>
              <a:t>ejemplos</a:t>
            </a:r>
            <a:r>
              <a:rPr lang="en-US" dirty="0"/>
              <a:t> </a:t>
            </a:r>
            <a:r>
              <a:rPr lang="en-US" dirty="0" err="1"/>
              <a:t>reales</a:t>
            </a:r>
            <a:r>
              <a:rPr lang="en-US" dirty="0"/>
              <a:t> y </a:t>
            </a:r>
            <a:r>
              <a:rPr lang="en-US" dirty="0" err="1"/>
              <a:t>lograréis</a:t>
            </a:r>
            <a:r>
              <a:rPr lang="en-US" dirty="0"/>
              <a:t> </a:t>
            </a:r>
            <a:r>
              <a:rPr lang="en-US" dirty="0" err="1"/>
              <a:t>seguridad</a:t>
            </a:r>
            <a:r>
              <a:rPr lang="en-US" dirty="0"/>
              <a:t> para </a:t>
            </a:r>
            <a:r>
              <a:rPr lang="en-US" dirty="0" err="1"/>
              <a:t>explorar</a:t>
            </a:r>
            <a:r>
              <a:rPr lang="en-US" dirty="0"/>
              <a:t> y </a:t>
            </a:r>
            <a:r>
              <a:rPr lang="en-US" dirty="0" err="1"/>
              <a:t>experimentar</a:t>
            </a:r>
            <a:r>
              <a:rPr lang="en-US" dirty="0"/>
              <a:t> con </a:t>
            </a:r>
            <a:r>
              <a:rPr lang="en-US" dirty="0" err="1"/>
              <a:t>una</a:t>
            </a:r>
            <a:r>
              <a:rPr lang="en-US" dirty="0"/>
              <a:t> </a:t>
            </a:r>
            <a:r>
              <a:rPr lang="en-US" dirty="0" err="1"/>
              <a:t>variedad</a:t>
            </a:r>
            <a:r>
              <a:rPr lang="en-US" dirty="0"/>
              <a:t> de </a:t>
            </a:r>
            <a:r>
              <a:rPr lang="en-US" dirty="0" err="1"/>
              <a:t>aplicaciones</a:t>
            </a:r>
            <a:r>
              <a:rPr lang="en-US" dirty="0"/>
              <a:t> de </a:t>
            </a:r>
            <a:r>
              <a:rPr lang="en-US" dirty="0" err="1"/>
              <a:t>apoyo</a:t>
            </a:r>
            <a:r>
              <a:rPr lang="en-US" dirty="0"/>
              <a:t>.  </a:t>
            </a:r>
            <a:endParaRPr dirty="0"/>
          </a:p>
          <a:p>
            <a:pPr marL="180000" marR="0" lvl="0" indent="0" rtl="0">
              <a:lnSpc>
                <a:spcPct val="90000"/>
              </a:lnSpc>
              <a:spcBef>
                <a:spcPts val="1800"/>
              </a:spcBef>
              <a:spcAft>
                <a:spcPts val="0"/>
              </a:spcAft>
              <a:buClr>
                <a:schemeClr val="lt1"/>
              </a:buClr>
              <a:buSzPts val="2400"/>
              <a:buFont typeface="Arial"/>
              <a:buNone/>
            </a:pPr>
            <a:endParaRPr dirty="0"/>
          </a:p>
        </p:txBody>
      </p:sp>
      <p:sp>
        <p:nvSpPr>
          <p:cNvPr id="201" name="Google Shape;201;p56"/>
          <p:cNvSpPr txBox="1">
            <a:spLocks noGrp="1"/>
          </p:cNvSpPr>
          <p:nvPr>
            <p:ph type="body" idx="2"/>
          </p:nvPr>
        </p:nvSpPr>
        <p:spPr>
          <a:xfrm>
            <a:off x="374159" y="243780"/>
            <a:ext cx="4757400" cy="9927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a:t>Módulo 3</a:t>
            </a:r>
            <a:endParaRPr/>
          </a:p>
        </p:txBody>
      </p:sp>
      <p:pic>
        <p:nvPicPr>
          <p:cNvPr id="202" name="Google Shape;202;p56" descr="Old woman on a video call"/>
          <p:cNvPicPr preferRelativeResize="0">
            <a:picLocks noGrp="1"/>
          </p:cNvPicPr>
          <p:nvPr>
            <p:ph type="pic" idx="3"/>
          </p:nvPr>
        </p:nvPicPr>
        <p:blipFill rotWithShape="1">
          <a:blip r:embed="rId3">
            <a:alphaModFix/>
          </a:blip>
          <a:srcRect/>
          <a:stretch/>
        </p:blipFill>
        <p:spPr>
          <a:xfrm>
            <a:off x="6286500" y="439730"/>
            <a:ext cx="5262033" cy="6045736"/>
          </a:xfrm>
          <a:prstGeom prst="rect">
            <a:avLst/>
          </a:prstGeom>
          <a:solidFill>
            <a:srgbClr val="F2F2F2"/>
          </a:solid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74"/>
          <p:cNvSpPr txBox="1">
            <a:spLocks noGrp="1"/>
          </p:cNvSpPr>
          <p:nvPr>
            <p:ph type="body" idx="1"/>
          </p:nvPr>
        </p:nvSpPr>
        <p:spPr>
          <a:xfrm>
            <a:off x="546685" y="1025011"/>
            <a:ext cx="9778140" cy="46173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42D92"/>
              </a:buClr>
              <a:buSzPts val="2400"/>
              <a:buNone/>
            </a:pPr>
            <a:r>
              <a:rPr lang="en-US">
                <a:solidFill>
                  <a:srgbClr val="142D92"/>
                </a:solidFill>
              </a:rPr>
              <a:t>Si no se controla, la diabetes puede causar diversos problemas de salud. </a:t>
            </a:r>
            <a:endParaRPr/>
          </a:p>
          <a:p>
            <a:pPr marL="228600" lvl="0" indent="-228600" algn="l" rtl="0">
              <a:lnSpc>
                <a:spcPct val="90000"/>
              </a:lnSpc>
              <a:spcBef>
                <a:spcPts val="1000"/>
              </a:spcBef>
              <a:spcAft>
                <a:spcPts val="0"/>
              </a:spcAft>
              <a:buClr>
                <a:srgbClr val="092E4B"/>
              </a:buClr>
              <a:buSzPts val="800"/>
              <a:buNone/>
            </a:pPr>
            <a:endParaRPr sz="800" b="1">
              <a:solidFill>
                <a:srgbClr val="142D92"/>
              </a:solidFill>
            </a:endParaRPr>
          </a:p>
          <a:p>
            <a:pPr marL="228600" lvl="0" indent="-228600" algn="l" rtl="0">
              <a:lnSpc>
                <a:spcPct val="90000"/>
              </a:lnSpc>
              <a:spcBef>
                <a:spcPts val="1000"/>
              </a:spcBef>
              <a:spcAft>
                <a:spcPts val="0"/>
              </a:spcAft>
              <a:buClr>
                <a:srgbClr val="142D92"/>
              </a:buClr>
              <a:buSzPts val="2400"/>
              <a:buNone/>
            </a:pPr>
            <a:r>
              <a:rPr lang="en-US" b="1">
                <a:solidFill>
                  <a:srgbClr val="142D92"/>
                </a:solidFill>
              </a:rPr>
              <a:t>Los síntomas más graves incluyen: </a:t>
            </a:r>
            <a:endParaRPr/>
          </a:p>
          <a:p>
            <a:pPr marL="228600" lvl="0" indent="-228600" algn="l" rtl="0">
              <a:lnSpc>
                <a:spcPct val="90000"/>
              </a:lnSpc>
              <a:spcBef>
                <a:spcPts val="1000"/>
              </a:spcBef>
              <a:spcAft>
                <a:spcPts val="0"/>
              </a:spcAft>
              <a:buClr>
                <a:srgbClr val="092E4B"/>
              </a:buClr>
              <a:buSzPts val="2400"/>
              <a:buNone/>
            </a:pPr>
            <a:endParaRPr>
              <a:solidFill>
                <a:srgbClr val="142D92"/>
              </a:solidFill>
            </a:endParaRPr>
          </a:p>
        </p:txBody>
      </p:sp>
      <p:sp>
        <p:nvSpPr>
          <p:cNvPr id="389" name="Google Shape;389;p74"/>
          <p:cNvSpPr txBox="1">
            <a:spLocks noGrp="1"/>
          </p:cNvSpPr>
          <p:nvPr>
            <p:ph type="body" idx="2"/>
          </p:nvPr>
        </p:nvSpPr>
        <p:spPr>
          <a:xfrm>
            <a:off x="523926" y="448321"/>
            <a:ext cx="9886950" cy="59101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600"/>
              <a:buNone/>
            </a:pPr>
            <a:r>
              <a:rPr lang="en-US"/>
              <a:t>Complicaciones producidas por la diabetes</a:t>
            </a:r>
            <a:endParaRPr/>
          </a:p>
        </p:txBody>
      </p:sp>
      <p:sp>
        <p:nvSpPr>
          <p:cNvPr id="390" name="Google Shape;390;p74"/>
          <p:cNvSpPr txBox="1"/>
          <p:nvPr/>
        </p:nvSpPr>
        <p:spPr>
          <a:xfrm>
            <a:off x="309408" y="3749375"/>
            <a:ext cx="1771650"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7F3494"/>
                </a:solidFill>
                <a:latin typeface="Calibri"/>
                <a:ea typeface="Calibri"/>
                <a:cs typeface="Calibri"/>
                <a:sym typeface="Calibri"/>
              </a:rPr>
              <a:t>Cardiopatías</a:t>
            </a:r>
            <a:endParaRPr sz="1400" b="0" i="0" u="none" strike="noStrike" cap="none">
              <a:solidFill>
                <a:srgbClr val="000000"/>
              </a:solidFill>
              <a:latin typeface="Arial"/>
              <a:ea typeface="Arial"/>
              <a:cs typeface="Arial"/>
              <a:sym typeface="Arial"/>
            </a:endParaRPr>
          </a:p>
        </p:txBody>
      </p:sp>
      <p:sp>
        <p:nvSpPr>
          <p:cNvPr id="391" name="Google Shape;391;p74"/>
          <p:cNvSpPr txBox="1"/>
          <p:nvPr/>
        </p:nvSpPr>
        <p:spPr>
          <a:xfrm>
            <a:off x="2480311" y="3742742"/>
            <a:ext cx="1725930"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7F3494"/>
                </a:solidFill>
                <a:latin typeface="Calibri"/>
                <a:ea typeface="Calibri"/>
                <a:cs typeface="Calibri"/>
                <a:sym typeface="Calibri"/>
              </a:rPr>
              <a:t>Daños neurológicos</a:t>
            </a:r>
            <a:endParaRPr sz="1400" b="0" i="0" u="none" strike="noStrike" cap="none">
              <a:solidFill>
                <a:srgbClr val="000000"/>
              </a:solidFill>
              <a:latin typeface="Arial"/>
              <a:ea typeface="Arial"/>
              <a:cs typeface="Arial"/>
              <a:sym typeface="Arial"/>
            </a:endParaRPr>
          </a:p>
        </p:txBody>
      </p:sp>
      <p:sp>
        <p:nvSpPr>
          <p:cNvPr id="392" name="Google Shape;392;p74"/>
          <p:cNvSpPr txBox="1"/>
          <p:nvPr/>
        </p:nvSpPr>
        <p:spPr>
          <a:xfrm>
            <a:off x="4999542" y="3664313"/>
            <a:ext cx="1498549" cy="13233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7F3494"/>
                </a:solidFill>
                <a:latin typeface="Calibri"/>
                <a:ea typeface="Calibri"/>
                <a:cs typeface="Calibri"/>
                <a:sym typeface="Calibri"/>
              </a:rPr>
              <a:t>Problemas bucales, oculares y óticos</a:t>
            </a:r>
            <a:endParaRPr sz="1400" b="0" i="0" u="none" strike="noStrike" cap="none">
              <a:solidFill>
                <a:srgbClr val="000000"/>
              </a:solidFill>
              <a:latin typeface="Arial"/>
              <a:ea typeface="Arial"/>
              <a:cs typeface="Arial"/>
              <a:sym typeface="Arial"/>
            </a:endParaRPr>
          </a:p>
        </p:txBody>
      </p:sp>
      <p:sp>
        <p:nvSpPr>
          <p:cNvPr id="393" name="Google Shape;393;p74"/>
          <p:cNvSpPr txBox="1"/>
          <p:nvPr/>
        </p:nvSpPr>
        <p:spPr>
          <a:xfrm>
            <a:off x="7313358" y="3823803"/>
            <a:ext cx="1611803"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7F3494"/>
                </a:solidFill>
                <a:latin typeface="Calibri"/>
                <a:ea typeface="Calibri"/>
                <a:cs typeface="Calibri"/>
                <a:sym typeface="Calibri"/>
              </a:rPr>
              <a:t>Problemas podales</a:t>
            </a:r>
            <a:endParaRPr sz="1400" b="0" i="0" u="none" strike="noStrike" cap="none">
              <a:solidFill>
                <a:srgbClr val="000000"/>
              </a:solidFill>
              <a:latin typeface="Arial"/>
              <a:ea typeface="Arial"/>
              <a:cs typeface="Arial"/>
              <a:sym typeface="Arial"/>
            </a:endParaRPr>
          </a:p>
        </p:txBody>
      </p:sp>
      <p:sp>
        <p:nvSpPr>
          <p:cNvPr id="394" name="Google Shape;394;p74"/>
          <p:cNvSpPr txBox="1"/>
          <p:nvPr/>
        </p:nvSpPr>
        <p:spPr>
          <a:xfrm>
            <a:off x="9642261" y="3822056"/>
            <a:ext cx="1611803"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7F3494"/>
                </a:solidFill>
                <a:latin typeface="Calibri"/>
                <a:ea typeface="Calibri"/>
                <a:cs typeface="Calibri"/>
                <a:sym typeface="Calibri"/>
              </a:rPr>
              <a:t>Problemas mentales</a:t>
            </a:r>
            <a:endParaRPr sz="1400" b="0" i="0" u="none" strike="noStrike" cap="none">
              <a:solidFill>
                <a:srgbClr val="000000"/>
              </a:solidFill>
              <a:latin typeface="Arial"/>
              <a:ea typeface="Arial"/>
              <a:cs typeface="Arial"/>
              <a:sym typeface="Arial"/>
            </a:endParaRPr>
          </a:p>
        </p:txBody>
      </p:sp>
      <p:pic>
        <p:nvPicPr>
          <p:cNvPr id="395" name="Google Shape;395;p74" descr="Heart organ outline"/>
          <p:cNvPicPr preferRelativeResize="0"/>
          <p:nvPr/>
        </p:nvPicPr>
        <p:blipFill rotWithShape="1">
          <a:blip r:embed="rId3">
            <a:alphaModFix/>
          </a:blip>
          <a:srcRect/>
          <a:stretch/>
        </p:blipFill>
        <p:spPr>
          <a:xfrm>
            <a:off x="606992" y="2447142"/>
            <a:ext cx="1076610" cy="1076610"/>
          </a:xfrm>
          <a:prstGeom prst="rect">
            <a:avLst/>
          </a:prstGeom>
          <a:noFill/>
          <a:ln>
            <a:noFill/>
          </a:ln>
        </p:spPr>
      </p:pic>
      <p:pic>
        <p:nvPicPr>
          <p:cNvPr id="396" name="Google Shape;396;p74" descr="Nerve outline"/>
          <p:cNvPicPr preferRelativeResize="0"/>
          <p:nvPr/>
        </p:nvPicPr>
        <p:blipFill rotWithShape="1">
          <a:blip r:embed="rId4">
            <a:alphaModFix/>
          </a:blip>
          <a:srcRect/>
          <a:stretch/>
        </p:blipFill>
        <p:spPr>
          <a:xfrm>
            <a:off x="2823492" y="2444954"/>
            <a:ext cx="1076610" cy="1076610"/>
          </a:xfrm>
          <a:prstGeom prst="rect">
            <a:avLst/>
          </a:prstGeom>
          <a:noFill/>
          <a:ln>
            <a:noFill/>
          </a:ln>
        </p:spPr>
      </p:pic>
      <p:pic>
        <p:nvPicPr>
          <p:cNvPr id="397" name="Google Shape;397;p74" descr="Woozy face outline with solid fill"/>
          <p:cNvPicPr preferRelativeResize="0"/>
          <p:nvPr/>
        </p:nvPicPr>
        <p:blipFill rotWithShape="1">
          <a:blip r:embed="rId5">
            <a:alphaModFix/>
          </a:blip>
          <a:srcRect/>
          <a:stretch/>
        </p:blipFill>
        <p:spPr>
          <a:xfrm>
            <a:off x="5224219" y="2447142"/>
            <a:ext cx="1078798" cy="1078798"/>
          </a:xfrm>
          <a:prstGeom prst="rect">
            <a:avLst/>
          </a:prstGeom>
          <a:noFill/>
          <a:ln>
            <a:noFill/>
          </a:ln>
        </p:spPr>
      </p:pic>
      <p:pic>
        <p:nvPicPr>
          <p:cNvPr id="398" name="Google Shape;398;p74" descr="Footprints outline"/>
          <p:cNvPicPr preferRelativeResize="0"/>
          <p:nvPr/>
        </p:nvPicPr>
        <p:blipFill rotWithShape="1">
          <a:blip r:embed="rId6">
            <a:alphaModFix/>
          </a:blip>
          <a:srcRect/>
          <a:stretch/>
        </p:blipFill>
        <p:spPr>
          <a:xfrm>
            <a:off x="7442907" y="2447143"/>
            <a:ext cx="1078797" cy="1078797"/>
          </a:xfrm>
          <a:prstGeom prst="rect">
            <a:avLst/>
          </a:prstGeom>
          <a:noFill/>
          <a:ln>
            <a:noFill/>
          </a:ln>
        </p:spPr>
      </p:pic>
      <p:pic>
        <p:nvPicPr>
          <p:cNvPr id="399" name="Google Shape;399;p74" descr="Head with gears outline"/>
          <p:cNvPicPr preferRelativeResize="0"/>
          <p:nvPr/>
        </p:nvPicPr>
        <p:blipFill rotWithShape="1">
          <a:blip r:embed="rId7">
            <a:alphaModFix/>
          </a:blip>
          <a:srcRect/>
          <a:stretch/>
        </p:blipFill>
        <p:spPr>
          <a:xfrm>
            <a:off x="9843634" y="2444954"/>
            <a:ext cx="1078798" cy="1078798"/>
          </a:xfrm>
          <a:prstGeom prst="rect">
            <a:avLst/>
          </a:prstGeom>
          <a:noFill/>
          <a:ln>
            <a:noFill/>
          </a:ln>
        </p:spPr>
      </p:pic>
      <p:sp>
        <p:nvSpPr>
          <p:cNvPr id="400" name="Google Shape;400;p74"/>
          <p:cNvSpPr txBox="1"/>
          <p:nvPr/>
        </p:nvSpPr>
        <p:spPr>
          <a:xfrm>
            <a:off x="2997242" y="5137325"/>
            <a:ext cx="8719306" cy="1446509"/>
          </a:xfrm>
          <a:prstGeom prst="rect">
            <a:avLst/>
          </a:prstGeom>
          <a:noFill/>
          <a:ln w="19050" cap="flat" cmpd="sng">
            <a:solidFill>
              <a:srgbClr val="7F349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200" b="1" i="0" u="none" strike="noStrike" cap="none">
                <a:solidFill>
                  <a:srgbClr val="142D92"/>
                </a:solidFill>
                <a:latin typeface="Calibri"/>
                <a:ea typeface="Calibri"/>
                <a:cs typeface="Calibri"/>
                <a:sym typeface="Calibri"/>
              </a:rPr>
              <a:t>Como  puedes ver, varios de estos síntomas también son comunes en otros problemas de salud. </a:t>
            </a:r>
            <a:endParaRPr/>
          </a:p>
          <a:p>
            <a:pPr marL="0" marR="0" lvl="0" indent="0" algn="ctr" rtl="0">
              <a:lnSpc>
                <a:spcPct val="100000"/>
              </a:lnSpc>
              <a:spcBef>
                <a:spcPts val="0"/>
              </a:spcBef>
              <a:spcAft>
                <a:spcPts val="0"/>
              </a:spcAft>
              <a:buClr>
                <a:srgbClr val="000000"/>
              </a:buClr>
              <a:buSzPts val="2000"/>
              <a:buFont typeface="Arial"/>
              <a:buNone/>
            </a:pPr>
            <a:r>
              <a:rPr lang="en-US" sz="2200" b="1" i="0" u="none" strike="noStrike" cap="none">
                <a:solidFill>
                  <a:srgbClr val="142D92"/>
                </a:solidFill>
                <a:latin typeface="Calibri"/>
                <a:ea typeface="Calibri"/>
                <a:cs typeface="Calibri"/>
                <a:sym typeface="Calibri"/>
              </a:rPr>
              <a:t>CONTINÚA LEYENDO para aprender cómo las </a:t>
            </a:r>
            <a:r>
              <a:rPr lang="en-US" sz="2200" b="1" i="1" u="none" strike="noStrike" cap="none">
                <a:solidFill>
                  <a:srgbClr val="142D92"/>
                </a:solidFill>
                <a:latin typeface="Calibri"/>
                <a:ea typeface="Calibri"/>
                <a:cs typeface="Calibri"/>
                <a:sym typeface="Calibri"/>
              </a:rPr>
              <a:t>apps</a:t>
            </a:r>
            <a:r>
              <a:rPr lang="en-US" sz="2200" b="1" i="0" u="none" strike="noStrike" cap="none">
                <a:solidFill>
                  <a:srgbClr val="142D92"/>
                </a:solidFill>
                <a:latin typeface="Calibri"/>
                <a:ea typeface="Calibri"/>
                <a:cs typeface="Calibri"/>
                <a:sym typeface="Calibri"/>
              </a:rPr>
              <a:t> y las tecnologías digitales pueden ayudar a tus clientes con sus necesidades.</a:t>
            </a:r>
            <a:endParaRPr sz="2200" b="0" i="0" u="none" strike="noStrike" cap="none">
              <a:solidFill>
                <a:srgbClr val="142D92"/>
              </a:solidFill>
              <a:latin typeface="Arial"/>
              <a:ea typeface="Arial"/>
              <a:cs typeface="Arial"/>
              <a:sym typeface="Arial"/>
            </a:endParaRPr>
          </a:p>
        </p:txBody>
      </p:sp>
      <p:sp>
        <p:nvSpPr>
          <p:cNvPr id="401" name="Google Shape;401;p74"/>
          <p:cNvSpPr/>
          <p:nvPr/>
        </p:nvSpPr>
        <p:spPr>
          <a:xfrm>
            <a:off x="1601858" y="5634684"/>
            <a:ext cx="1238821" cy="353961"/>
          </a:xfrm>
          <a:prstGeom prst="rightArrow">
            <a:avLst>
              <a:gd name="adj1" fmla="val 50000"/>
              <a:gd name="adj2" fmla="val 50000"/>
            </a:avLst>
          </a:prstGeom>
          <a:solidFill>
            <a:srgbClr val="7F3494"/>
          </a:solidFill>
          <a:ln w="12700" cap="flat" cmpd="sng">
            <a:solidFill>
              <a:srgbClr val="7F349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75"/>
          <p:cNvSpPr txBox="1">
            <a:spLocks noGrp="1"/>
          </p:cNvSpPr>
          <p:nvPr>
            <p:ph type="body" idx="1"/>
          </p:nvPr>
        </p:nvSpPr>
        <p:spPr>
          <a:xfrm>
            <a:off x="798380" y="1504041"/>
            <a:ext cx="10931997" cy="1121172"/>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rgbClr val="142D92"/>
              </a:buClr>
              <a:buSzPts val="2400"/>
              <a:buNone/>
            </a:pPr>
            <a:r>
              <a:rPr lang="en-US">
                <a:solidFill>
                  <a:srgbClr val="142D92"/>
                </a:solidFill>
              </a:rPr>
              <a:t>Es posible gestionar la diabetes, pero supone hacer cambios en las rutinas diarias. </a:t>
            </a:r>
            <a:r>
              <a:rPr lang="en-US" b="1">
                <a:solidFill>
                  <a:srgbClr val="142D92"/>
                </a:solidFill>
              </a:rPr>
              <a:t>Para los clientes mayores, a veces puede ser útil contar con ayuda digital para gestionar y mantener los cambios. </a:t>
            </a:r>
            <a:r>
              <a:rPr lang="en-US">
                <a:solidFill>
                  <a:srgbClr val="142D92"/>
                </a:solidFill>
              </a:rPr>
              <a:t>Por ejemplo, normalmente se recomienda: </a:t>
            </a:r>
            <a:endParaRPr/>
          </a:p>
        </p:txBody>
      </p:sp>
      <p:sp>
        <p:nvSpPr>
          <p:cNvPr id="407" name="Google Shape;407;p75"/>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en-US"/>
              <a:t>Tratar la diabetes</a:t>
            </a:r>
            <a:endParaRPr/>
          </a:p>
        </p:txBody>
      </p:sp>
      <p:pic>
        <p:nvPicPr>
          <p:cNvPr id="408" name="Google Shape;408;p75" descr="Watch with solid fill"/>
          <p:cNvPicPr preferRelativeResize="0"/>
          <p:nvPr/>
        </p:nvPicPr>
        <p:blipFill rotWithShape="1">
          <a:blip r:embed="rId3">
            <a:alphaModFix/>
          </a:blip>
          <a:srcRect/>
          <a:stretch/>
        </p:blipFill>
        <p:spPr>
          <a:xfrm rot="10800000">
            <a:off x="580103" y="2971799"/>
            <a:ext cx="1141279" cy="1141279"/>
          </a:xfrm>
          <a:prstGeom prst="rect">
            <a:avLst/>
          </a:prstGeom>
          <a:noFill/>
          <a:ln>
            <a:noFill/>
          </a:ln>
        </p:spPr>
      </p:pic>
      <p:pic>
        <p:nvPicPr>
          <p:cNvPr id="409" name="Google Shape;409;p75" descr="Table setting outline"/>
          <p:cNvPicPr preferRelativeResize="0"/>
          <p:nvPr/>
        </p:nvPicPr>
        <p:blipFill rotWithShape="1">
          <a:blip r:embed="rId4">
            <a:alphaModFix/>
          </a:blip>
          <a:srcRect/>
          <a:stretch/>
        </p:blipFill>
        <p:spPr>
          <a:xfrm>
            <a:off x="4298172" y="2971799"/>
            <a:ext cx="1141279" cy="1141279"/>
          </a:xfrm>
          <a:prstGeom prst="rect">
            <a:avLst/>
          </a:prstGeom>
          <a:noFill/>
          <a:ln>
            <a:noFill/>
          </a:ln>
        </p:spPr>
      </p:pic>
      <p:pic>
        <p:nvPicPr>
          <p:cNvPr id="410" name="Google Shape;410;p75" descr="Man with cane with solid fill"/>
          <p:cNvPicPr preferRelativeResize="0"/>
          <p:nvPr/>
        </p:nvPicPr>
        <p:blipFill rotWithShape="1">
          <a:blip r:embed="rId5">
            <a:alphaModFix/>
          </a:blip>
          <a:srcRect/>
          <a:stretch/>
        </p:blipFill>
        <p:spPr>
          <a:xfrm>
            <a:off x="8016241" y="2971799"/>
            <a:ext cx="1090397" cy="1090397"/>
          </a:xfrm>
          <a:prstGeom prst="rect">
            <a:avLst/>
          </a:prstGeom>
          <a:noFill/>
          <a:ln>
            <a:noFill/>
          </a:ln>
        </p:spPr>
      </p:pic>
      <p:pic>
        <p:nvPicPr>
          <p:cNvPr id="411" name="Google Shape;411;p75" descr="Medicine outline"/>
          <p:cNvPicPr preferRelativeResize="0"/>
          <p:nvPr/>
        </p:nvPicPr>
        <p:blipFill rotWithShape="1">
          <a:blip r:embed="rId6">
            <a:alphaModFix/>
          </a:blip>
          <a:srcRect/>
          <a:stretch/>
        </p:blipFill>
        <p:spPr>
          <a:xfrm>
            <a:off x="2005781" y="4810431"/>
            <a:ext cx="1145457" cy="1145457"/>
          </a:xfrm>
          <a:prstGeom prst="rect">
            <a:avLst/>
          </a:prstGeom>
          <a:noFill/>
          <a:ln>
            <a:noFill/>
          </a:ln>
        </p:spPr>
      </p:pic>
      <p:pic>
        <p:nvPicPr>
          <p:cNvPr id="412" name="Google Shape;412;p75" descr="Eye with solid fill"/>
          <p:cNvPicPr preferRelativeResize="0"/>
          <p:nvPr/>
        </p:nvPicPr>
        <p:blipFill rotWithShape="1">
          <a:blip r:embed="rId7">
            <a:alphaModFix/>
          </a:blip>
          <a:srcRect/>
          <a:stretch/>
        </p:blipFill>
        <p:spPr>
          <a:xfrm>
            <a:off x="5914104" y="4810432"/>
            <a:ext cx="1096296" cy="1096296"/>
          </a:xfrm>
          <a:prstGeom prst="rect">
            <a:avLst/>
          </a:prstGeom>
          <a:noFill/>
          <a:ln>
            <a:noFill/>
          </a:ln>
        </p:spPr>
      </p:pic>
      <p:sp>
        <p:nvSpPr>
          <p:cNvPr id="413" name="Google Shape;413;p75"/>
          <p:cNvSpPr txBox="1"/>
          <p:nvPr/>
        </p:nvSpPr>
        <p:spPr>
          <a:xfrm>
            <a:off x="1550468" y="2898036"/>
            <a:ext cx="2747704" cy="1200288"/>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1800"/>
              <a:buFont typeface="Arial"/>
              <a:buNone/>
            </a:pPr>
            <a:r>
              <a:rPr lang="en-US" sz="1800" b="0" i="0" u="none" strike="noStrike" cap="none" dirty="0" err="1">
                <a:solidFill>
                  <a:srgbClr val="7F3494"/>
                </a:solidFill>
                <a:latin typeface="Calibri"/>
                <a:ea typeface="Calibri"/>
                <a:cs typeface="Calibri"/>
                <a:sym typeface="Calibri"/>
              </a:rPr>
              <a:t>Fijar</a:t>
            </a:r>
            <a:r>
              <a:rPr lang="en-US" sz="1800" b="0" i="0" u="none" strike="noStrike" cap="none" dirty="0">
                <a:solidFill>
                  <a:srgbClr val="7F3494"/>
                </a:solidFill>
                <a:latin typeface="Calibri"/>
                <a:ea typeface="Calibri"/>
                <a:cs typeface="Calibri"/>
                <a:sym typeface="Calibri"/>
              </a:rPr>
              <a:t> </a:t>
            </a:r>
            <a:r>
              <a:rPr lang="en-US" sz="1800" b="0" i="0" u="none" strike="noStrike" cap="none" dirty="0" err="1">
                <a:solidFill>
                  <a:srgbClr val="7F3494"/>
                </a:solidFill>
                <a:latin typeface="Calibri"/>
                <a:ea typeface="Calibri"/>
                <a:cs typeface="Calibri"/>
                <a:sym typeface="Calibri"/>
              </a:rPr>
              <a:t>horarios</a:t>
            </a:r>
            <a:r>
              <a:rPr lang="en-US" sz="1800" b="0" i="0" u="none" strike="noStrike" cap="none" dirty="0">
                <a:solidFill>
                  <a:srgbClr val="7F3494"/>
                </a:solidFill>
                <a:latin typeface="Calibri"/>
                <a:ea typeface="Calibri"/>
                <a:cs typeface="Calibri"/>
                <a:sym typeface="Calibri"/>
              </a:rPr>
              <a:t> para las </a:t>
            </a:r>
            <a:r>
              <a:rPr lang="en-US" sz="1800" b="0" i="0" u="none" strike="noStrike" cap="none" dirty="0" err="1">
                <a:solidFill>
                  <a:srgbClr val="7F3494"/>
                </a:solidFill>
                <a:latin typeface="Calibri"/>
                <a:ea typeface="Calibri"/>
                <a:cs typeface="Calibri"/>
                <a:sym typeface="Calibri"/>
              </a:rPr>
              <a:t>comidas</a:t>
            </a:r>
            <a:r>
              <a:rPr lang="en-US" sz="1800" b="0" i="0" u="none" strike="noStrike" cap="none" dirty="0">
                <a:solidFill>
                  <a:srgbClr val="7F3494"/>
                </a:solidFill>
                <a:latin typeface="Calibri"/>
                <a:ea typeface="Calibri"/>
                <a:cs typeface="Calibri"/>
                <a:sym typeface="Calibri"/>
              </a:rPr>
              <a:t> y </a:t>
            </a:r>
            <a:r>
              <a:rPr lang="en-US" sz="1800" b="0" i="0" u="none" strike="noStrike" cap="none" dirty="0" err="1">
                <a:solidFill>
                  <a:srgbClr val="7F3494"/>
                </a:solidFill>
                <a:latin typeface="Calibri"/>
                <a:ea typeface="Calibri"/>
                <a:cs typeface="Calibri"/>
                <a:sym typeface="Calibri"/>
              </a:rPr>
              <a:t>mantener</a:t>
            </a:r>
            <a:r>
              <a:rPr lang="en-US" sz="1800" b="0" i="0" u="none" strike="noStrike" cap="none" dirty="0">
                <a:solidFill>
                  <a:srgbClr val="7F3494"/>
                </a:solidFill>
                <a:latin typeface="Calibri"/>
                <a:ea typeface="Calibri"/>
                <a:cs typeface="Calibri"/>
                <a:sym typeface="Calibri"/>
              </a:rPr>
              <a:t> un </a:t>
            </a:r>
            <a:r>
              <a:rPr lang="en-US" sz="1800" b="0" i="0" u="none" strike="noStrike" cap="none" dirty="0" err="1">
                <a:solidFill>
                  <a:srgbClr val="7F3494"/>
                </a:solidFill>
                <a:latin typeface="Calibri"/>
                <a:ea typeface="Calibri"/>
                <a:cs typeface="Calibri"/>
                <a:sym typeface="Calibri"/>
              </a:rPr>
              <a:t>lapso</a:t>
            </a:r>
            <a:r>
              <a:rPr lang="en-US" sz="1800" b="0" i="0" u="none" strike="noStrike" cap="none" dirty="0">
                <a:solidFill>
                  <a:srgbClr val="7F3494"/>
                </a:solidFill>
                <a:latin typeface="Calibri"/>
                <a:ea typeface="Calibri"/>
                <a:cs typeface="Calibri"/>
                <a:sym typeface="Calibri"/>
              </a:rPr>
              <a:t> entre </a:t>
            </a:r>
            <a:r>
              <a:rPr lang="en-US" sz="1800" b="0" i="0" u="none" strike="noStrike" cap="none" dirty="0" err="1">
                <a:solidFill>
                  <a:srgbClr val="7F3494"/>
                </a:solidFill>
                <a:latin typeface="Calibri"/>
                <a:ea typeface="Calibri"/>
                <a:cs typeface="Calibri"/>
                <a:sym typeface="Calibri"/>
              </a:rPr>
              <a:t>ellas</a:t>
            </a:r>
            <a:r>
              <a:rPr lang="en-US" sz="1800" b="0" i="0" u="none" strike="noStrike" cap="none" dirty="0">
                <a:solidFill>
                  <a:srgbClr val="7F3494"/>
                </a:solidFill>
                <a:latin typeface="Calibri"/>
                <a:ea typeface="Calibri"/>
                <a:cs typeface="Calibri"/>
                <a:sym typeface="Calibri"/>
              </a:rPr>
              <a:t> para regular </a:t>
            </a:r>
            <a:r>
              <a:rPr lang="en-US" sz="1800" b="0" i="0" u="none" strike="noStrike" cap="none" dirty="0" err="1">
                <a:solidFill>
                  <a:srgbClr val="7F3494"/>
                </a:solidFill>
                <a:latin typeface="Calibri"/>
                <a:ea typeface="Calibri"/>
                <a:cs typeface="Calibri"/>
                <a:sym typeface="Calibri"/>
              </a:rPr>
              <a:t>en</a:t>
            </a:r>
            <a:r>
              <a:rPr lang="en-US" sz="1800" b="0" i="0" u="none" strike="noStrike" cap="none" dirty="0">
                <a:solidFill>
                  <a:srgbClr val="7F3494"/>
                </a:solidFill>
                <a:latin typeface="Calibri"/>
                <a:ea typeface="Calibri"/>
                <a:cs typeface="Calibri"/>
                <a:sym typeface="Calibri"/>
              </a:rPr>
              <a:t> </a:t>
            </a:r>
            <a:r>
              <a:rPr lang="en-US" sz="1800" b="0" i="0" u="none" strike="noStrike" cap="none" dirty="0" err="1">
                <a:solidFill>
                  <a:srgbClr val="7F3494"/>
                </a:solidFill>
                <a:latin typeface="Calibri"/>
                <a:ea typeface="Calibri"/>
                <a:cs typeface="Calibri"/>
                <a:sym typeface="Calibri"/>
              </a:rPr>
              <a:t>nivel</a:t>
            </a:r>
            <a:r>
              <a:rPr lang="en-US" sz="1800" b="0" i="0" u="none" strike="noStrike" cap="none" dirty="0">
                <a:solidFill>
                  <a:srgbClr val="7F3494"/>
                </a:solidFill>
                <a:latin typeface="Calibri"/>
                <a:ea typeface="Calibri"/>
                <a:cs typeface="Calibri"/>
                <a:sym typeface="Calibri"/>
              </a:rPr>
              <a:t> de </a:t>
            </a:r>
            <a:r>
              <a:rPr lang="en-US" sz="1800" b="0" i="0" u="none" strike="noStrike" cap="none" dirty="0" err="1">
                <a:solidFill>
                  <a:srgbClr val="7F3494"/>
                </a:solidFill>
                <a:latin typeface="Calibri"/>
                <a:ea typeface="Calibri"/>
                <a:cs typeface="Calibri"/>
                <a:sym typeface="Calibri"/>
              </a:rPr>
              <a:t>azúcar</a:t>
            </a:r>
            <a:r>
              <a:rPr lang="en-US" sz="1800" b="0" i="0" u="none" strike="noStrike" cap="none" dirty="0">
                <a:solidFill>
                  <a:srgbClr val="7F3494"/>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414" name="Google Shape;414;p75"/>
          <p:cNvSpPr txBox="1"/>
          <p:nvPr/>
        </p:nvSpPr>
        <p:spPr>
          <a:xfrm>
            <a:off x="9106638" y="2876771"/>
            <a:ext cx="2623739" cy="1200288"/>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1800"/>
              <a:buFont typeface="Arial"/>
              <a:buNone/>
            </a:pPr>
            <a:r>
              <a:rPr lang="en-US" sz="1800" b="0" i="0" u="none" strike="noStrike" cap="none" dirty="0" err="1">
                <a:solidFill>
                  <a:srgbClr val="7F3494"/>
                </a:solidFill>
                <a:latin typeface="Calibri"/>
                <a:ea typeface="Calibri"/>
                <a:cs typeface="Calibri"/>
                <a:sym typeface="Calibri"/>
              </a:rPr>
              <a:t>Incluir</a:t>
            </a:r>
            <a:r>
              <a:rPr lang="en-US" sz="1800" b="0" i="0" u="none" strike="noStrike" cap="none" dirty="0">
                <a:solidFill>
                  <a:srgbClr val="7F3494"/>
                </a:solidFill>
                <a:latin typeface="Calibri"/>
                <a:ea typeface="Calibri"/>
                <a:cs typeface="Calibri"/>
                <a:sym typeface="Calibri"/>
              </a:rPr>
              <a:t> </a:t>
            </a:r>
            <a:r>
              <a:rPr lang="en-US" sz="1800" b="0" i="0" u="none" strike="noStrike" cap="none" dirty="0" err="1">
                <a:solidFill>
                  <a:srgbClr val="7F3494"/>
                </a:solidFill>
                <a:latin typeface="Calibri"/>
                <a:ea typeface="Calibri"/>
                <a:cs typeface="Calibri"/>
                <a:sym typeface="Calibri"/>
              </a:rPr>
              <a:t>actividad</a:t>
            </a:r>
            <a:r>
              <a:rPr lang="en-US" sz="1800" b="0" i="0" u="none" strike="noStrike" cap="none" dirty="0">
                <a:solidFill>
                  <a:srgbClr val="7F3494"/>
                </a:solidFill>
                <a:latin typeface="Calibri"/>
                <a:ea typeface="Calibri"/>
                <a:cs typeface="Calibri"/>
                <a:sym typeface="Calibri"/>
              </a:rPr>
              <a:t> </a:t>
            </a:r>
            <a:r>
              <a:rPr lang="en-US" sz="1800" b="0" i="0" u="none" strike="noStrike" cap="none" dirty="0" err="1">
                <a:solidFill>
                  <a:srgbClr val="7F3494"/>
                </a:solidFill>
                <a:latin typeface="Calibri"/>
                <a:ea typeface="Calibri"/>
                <a:cs typeface="Calibri"/>
                <a:sym typeface="Calibri"/>
              </a:rPr>
              <a:t>física</a:t>
            </a:r>
            <a:r>
              <a:rPr lang="en-US" sz="1800" b="0" i="0" u="none" strike="noStrike" cap="none" dirty="0">
                <a:solidFill>
                  <a:srgbClr val="7F3494"/>
                </a:solidFill>
                <a:latin typeface="Calibri"/>
                <a:ea typeface="Calibri"/>
                <a:cs typeface="Calibri"/>
                <a:sym typeface="Calibri"/>
              </a:rPr>
              <a:t> habitual para regular </a:t>
            </a:r>
            <a:r>
              <a:rPr lang="en-US" sz="1800" b="0" i="0" u="none" strike="noStrike" cap="none" dirty="0" err="1">
                <a:solidFill>
                  <a:srgbClr val="7F3494"/>
                </a:solidFill>
                <a:latin typeface="Calibri"/>
                <a:ea typeface="Calibri"/>
                <a:cs typeface="Calibri"/>
                <a:sym typeface="Calibri"/>
              </a:rPr>
              <a:t>el</a:t>
            </a:r>
            <a:r>
              <a:rPr lang="en-US" sz="1800" b="0" i="0" u="none" strike="noStrike" cap="none" dirty="0">
                <a:solidFill>
                  <a:srgbClr val="7F3494"/>
                </a:solidFill>
                <a:latin typeface="Calibri"/>
                <a:ea typeface="Calibri"/>
                <a:cs typeface="Calibri"/>
                <a:sym typeface="Calibri"/>
              </a:rPr>
              <a:t> peso y </a:t>
            </a:r>
            <a:r>
              <a:rPr lang="en-US" sz="1800" b="0" i="0" u="none" strike="noStrike" cap="none" dirty="0" err="1">
                <a:solidFill>
                  <a:srgbClr val="7F3494"/>
                </a:solidFill>
                <a:latin typeface="Calibri"/>
                <a:ea typeface="Calibri"/>
                <a:cs typeface="Calibri"/>
                <a:sym typeface="Calibri"/>
              </a:rPr>
              <a:t>mejorar</a:t>
            </a:r>
            <a:r>
              <a:rPr lang="en-US" sz="1800" b="0" i="0" u="none" strike="noStrike" cap="none" dirty="0">
                <a:solidFill>
                  <a:srgbClr val="7F3494"/>
                </a:solidFill>
                <a:latin typeface="Calibri"/>
                <a:ea typeface="Calibri"/>
                <a:cs typeface="Calibri"/>
                <a:sym typeface="Calibri"/>
              </a:rPr>
              <a:t> la </a:t>
            </a:r>
            <a:r>
              <a:rPr lang="en-US" sz="1800" b="0" i="0" u="none" strike="noStrike" cap="none" dirty="0" err="1">
                <a:solidFill>
                  <a:srgbClr val="7F3494"/>
                </a:solidFill>
                <a:latin typeface="Calibri"/>
                <a:ea typeface="Calibri"/>
                <a:cs typeface="Calibri"/>
                <a:sym typeface="Calibri"/>
              </a:rPr>
              <a:t>respuesta</a:t>
            </a:r>
            <a:r>
              <a:rPr lang="en-US" sz="1800" b="0" i="0" u="none" strike="noStrike" cap="none" dirty="0">
                <a:solidFill>
                  <a:srgbClr val="7F3494"/>
                </a:solidFill>
                <a:latin typeface="Calibri"/>
                <a:ea typeface="Calibri"/>
                <a:cs typeface="Calibri"/>
                <a:sym typeface="Calibri"/>
              </a:rPr>
              <a:t> a la </a:t>
            </a:r>
            <a:r>
              <a:rPr lang="en-US" sz="1800" b="0" i="0" u="none" strike="noStrike" cap="none" dirty="0" err="1">
                <a:solidFill>
                  <a:srgbClr val="7F3494"/>
                </a:solidFill>
                <a:latin typeface="Calibri"/>
                <a:ea typeface="Calibri"/>
                <a:cs typeface="Calibri"/>
                <a:sym typeface="Calibri"/>
              </a:rPr>
              <a:t>insulina</a:t>
            </a:r>
            <a:r>
              <a:rPr lang="en-US" sz="1800" b="0" i="0" u="none" strike="noStrike" cap="none" dirty="0">
                <a:solidFill>
                  <a:srgbClr val="7F3494"/>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415" name="Google Shape;415;p75"/>
          <p:cNvSpPr txBox="1"/>
          <p:nvPr/>
        </p:nvSpPr>
        <p:spPr>
          <a:xfrm>
            <a:off x="5560636" y="2870622"/>
            <a:ext cx="2623740" cy="1477287"/>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1800"/>
              <a:buFont typeface="Arial"/>
              <a:buNone/>
            </a:pPr>
            <a:r>
              <a:rPr lang="en-US" sz="1800" b="0" i="0" u="none" strike="noStrike" cap="none" dirty="0" err="1">
                <a:solidFill>
                  <a:srgbClr val="7F3494"/>
                </a:solidFill>
                <a:latin typeface="Calibri"/>
                <a:ea typeface="Calibri"/>
                <a:cs typeface="Calibri"/>
                <a:sym typeface="Calibri"/>
              </a:rPr>
              <a:t>Tomar</a:t>
            </a:r>
            <a:r>
              <a:rPr lang="en-US" sz="1800" b="0" i="0" u="none" strike="noStrike" cap="none" dirty="0">
                <a:solidFill>
                  <a:srgbClr val="7F3494"/>
                </a:solidFill>
                <a:latin typeface="Calibri"/>
                <a:ea typeface="Calibri"/>
                <a:cs typeface="Calibri"/>
                <a:sym typeface="Calibri"/>
              </a:rPr>
              <a:t> </a:t>
            </a:r>
            <a:r>
              <a:rPr lang="en-US" sz="1800" b="0" i="0" u="none" strike="noStrike" cap="none" dirty="0" err="1">
                <a:solidFill>
                  <a:srgbClr val="7F3494"/>
                </a:solidFill>
                <a:latin typeface="Calibri"/>
                <a:ea typeface="Calibri"/>
                <a:cs typeface="Calibri"/>
                <a:sym typeface="Calibri"/>
              </a:rPr>
              <a:t>pequeñas</a:t>
            </a:r>
            <a:r>
              <a:rPr lang="en-US" sz="1800" b="0" i="0" u="none" strike="noStrike" cap="none" dirty="0">
                <a:solidFill>
                  <a:srgbClr val="7F3494"/>
                </a:solidFill>
                <a:latin typeface="Calibri"/>
                <a:ea typeface="Calibri"/>
                <a:cs typeface="Calibri"/>
                <a:sym typeface="Calibri"/>
              </a:rPr>
              <a:t> </a:t>
            </a:r>
            <a:r>
              <a:rPr lang="en-US" sz="1800" b="0" i="0" u="none" strike="noStrike" cap="none" dirty="0" err="1">
                <a:solidFill>
                  <a:srgbClr val="7F3494"/>
                </a:solidFill>
                <a:latin typeface="Calibri"/>
                <a:ea typeface="Calibri"/>
                <a:cs typeface="Calibri"/>
                <a:sym typeface="Calibri"/>
              </a:rPr>
              <a:t>cantidades</a:t>
            </a:r>
            <a:r>
              <a:rPr lang="en-US" sz="1800" b="0" i="0" u="none" strike="noStrike" cap="none" dirty="0">
                <a:solidFill>
                  <a:srgbClr val="7F3494"/>
                </a:solidFill>
                <a:latin typeface="Calibri"/>
                <a:ea typeface="Calibri"/>
                <a:cs typeface="Calibri"/>
                <a:sym typeface="Calibri"/>
              </a:rPr>
              <a:t> de comida con </a:t>
            </a:r>
            <a:r>
              <a:rPr lang="en-US" sz="1800" b="0" i="0" u="none" strike="noStrike" cap="none" dirty="0" err="1">
                <a:solidFill>
                  <a:srgbClr val="7F3494"/>
                </a:solidFill>
                <a:latin typeface="Calibri"/>
                <a:ea typeface="Calibri"/>
                <a:cs typeface="Calibri"/>
                <a:sym typeface="Calibri"/>
              </a:rPr>
              <a:t>frecuencia</a:t>
            </a:r>
            <a:r>
              <a:rPr lang="en-US" sz="1800" b="0" i="0" u="none" strike="noStrike" cap="none" dirty="0">
                <a:solidFill>
                  <a:srgbClr val="7F3494"/>
                </a:solidFill>
                <a:latin typeface="Calibri"/>
                <a:ea typeface="Calibri"/>
                <a:cs typeface="Calibri"/>
                <a:sym typeface="Calibri"/>
              </a:rPr>
              <a:t> para </a:t>
            </a:r>
            <a:r>
              <a:rPr lang="en-US" sz="1800" b="0" i="0" u="none" strike="noStrike" cap="none" dirty="0" err="1">
                <a:solidFill>
                  <a:srgbClr val="7F3494"/>
                </a:solidFill>
                <a:latin typeface="Calibri"/>
                <a:ea typeface="Calibri"/>
                <a:cs typeface="Calibri"/>
                <a:sym typeface="Calibri"/>
              </a:rPr>
              <a:t>mantener</a:t>
            </a:r>
            <a:r>
              <a:rPr lang="en-US" sz="1800" b="0" i="0" u="none" strike="noStrike" cap="none" dirty="0">
                <a:solidFill>
                  <a:srgbClr val="7F3494"/>
                </a:solidFill>
                <a:latin typeface="Calibri"/>
                <a:ea typeface="Calibri"/>
                <a:cs typeface="Calibri"/>
                <a:sym typeface="Calibri"/>
              </a:rPr>
              <a:t> </a:t>
            </a:r>
            <a:r>
              <a:rPr lang="en-US" sz="1800" b="0" i="0" u="none" strike="noStrike" cap="none" dirty="0" err="1">
                <a:solidFill>
                  <a:srgbClr val="7F3494"/>
                </a:solidFill>
                <a:latin typeface="Calibri"/>
                <a:ea typeface="Calibri"/>
                <a:cs typeface="Calibri"/>
                <a:sym typeface="Calibri"/>
              </a:rPr>
              <a:t>estable</a:t>
            </a:r>
            <a:r>
              <a:rPr lang="en-US" sz="1800" b="0" i="0" u="none" strike="noStrike" cap="none" dirty="0">
                <a:solidFill>
                  <a:srgbClr val="7F3494"/>
                </a:solidFill>
                <a:latin typeface="Calibri"/>
                <a:ea typeface="Calibri"/>
                <a:cs typeface="Calibri"/>
                <a:sym typeface="Calibri"/>
              </a:rPr>
              <a:t> </a:t>
            </a:r>
            <a:r>
              <a:rPr lang="en-US" sz="1800" b="0" i="0" u="none" strike="noStrike" cap="none" dirty="0" err="1">
                <a:solidFill>
                  <a:srgbClr val="7F3494"/>
                </a:solidFill>
                <a:latin typeface="Calibri"/>
                <a:ea typeface="Calibri"/>
                <a:cs typeface="Calibri"/>
                <a:sym typeface="Calibri"/>
              </a:rPr>
              <a:t>el</a:t>
            </a:r>
            <a:r>
              <a:rPr lang="en-US" sz="1800" b="0" i="0" u="none" strike="noStrike" cap="none" dirty="0">
                <a:solidFill>
                  <a:srgbClr val="7F3494"/>
                </a:solidFill>
                <a:latin typeface="Calibri"/>
                <a:ea typeface="Calibri"/>
                <a:cs typeface="Calibri"/>
                <a:sym typeface="Calibri"/>
              </a:rPr>
              <a:t> </a:t>
            </a:r>
            <a:r>
              <a:rPr lang="en-US" sz="1800" b="0" i="0" u="none" strike="noStrike" cap="none" dirty="0" err="1">
                <a:solidFill>
                  <a:srgbClr val="7F3494"/>
                </a:solidFill>
                <a:latin typeface="Calibri"/>
                <a:ea typeface="Calibri"/>
                <a:cs typeface="Calibri"/>
                <a:sym typeface="Calibri"/>
              </a:rPr>
              <a:t>nivel</a:t>
            </a:r>
            <a:r>
              <a:rPr lang="en-US" sz="1800" b="0" i="0" u="none" strike="noStrike" cap="none" dirty="0">
                <a:solidFill>
                  <a:srgbClr val="7F3494"/>
                </a:solidFill>
                <a:latin typeface="Calibri"/>
                <a:ea typeface="Calibri"/>
                <a:cs typeface="Calibri"/>
                <a:sym typeface="Calibri"/>
              </a:rPr>
              <a:t> de </a:t>
            </a:r>
            <a:r>
              <a:rPr lang="en-US" sz="1800" b="0" i="0" u="none" strike="noStrike" cap="none" dirty="0" err="1">
                <a:solidFill>
                  <a:srgbClr val="7F3494"/>
                </a:solidFill>
                <a:latin typeface="Calibri"/>
                <a:ea typeface="Calibri"/>
                <a:cs typeface="Calibri"/>
                <a:sym typeface="Calibri"/>
              </a:rPr>
              <a:t>azúcar</a:t>
            </a:r>
            <a:r>
              <a:rPr lang="en-US" sz="1800" b="0" i="0" u="none" strike="noStrike" cap="none" dirty="0">
                <a:solidFill>
                  <a:srgbClr val="7F3494"/>
                </a:solidFill>
                <a:latin typeface="Calibri"/>
                <a:ea typeface="Calibri"/>
                <a:cs typeface="Calibri"/>
                <a:sym typeface="Calibri"/>
              </a:rPr>
              <a:t> </a:t>
            </a:r>
            <a:r>
              <a:rPr lang="en-US" sz="1800" b="0" i="0" u="none" strike="noStrike" cap="none" dirty="0" err="1">
                <a:solidFill>
                  <a:srgbClr val="7F3494"/>
                </a:solidFill>
                <a:latin typeface="Calibri"/>
                <a:ea typeface="Calibri"/>
                <a:cs typeface="Calibri"/>
                <a:sym typeface="Calibri"/>
              </a:rPr>
              <a:t>en</a:t>
            </a:r>
            <a:r>
              <a:rPr lang="en-US" sz="1800" b="0" i="0" u="none" strike="noStrike" cap="none" dirty="0">
                <a:solidFill>
                  <a:srgbClr val="7F3494"/>
                </a:solidFill>
                <a:latin typeface="Calibri"/>
                <a:ea typeface="Calibri"/>
                <a:cs typeface="Calibri"/>
                <a:sym typeface="Calibri"/>
              </a:rPr>
              <a:t> </a:t>
            </a:r>
            <a:r>
              <a:rPr lang="en-US" sz="1800" b="0" i="0" u="none" strike="noStrike" cap="none" dirty="0" err="1">
                <a:solidFill>
                  <a:srgbClr val="7F3494"/>
                </a:solidFill>
                <a:latin typeface="Calibri"/>
                <a:ea typeface="Calibri"/>
                <a:cs typeface="Calibri"/>
                <a:sym typeface="Calibri"/>
              </a:rPr>
              <a:t>sangre</a:t>
            </a:r>
            <a:r>
              <a:rPr lang="en-US" sz="1800" b="0" i="0" u="none" strike="noStrike" cap="none" dirty="0">
                <a:solidFill>
                  <a:srgbClr val="7F3494"/>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416" name="Google Shape;416;p75"/>
          <p:cNvSpPr txBox="1"/>
          <p:nvPr/>
        </p:nvSpPr>
        <p:spPr>
          <a:xfrm>
            <a:off x="3010603" y="4810432"/>
            <a:ext cx="2533774" cy="923289"/>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1800"/>
              <a:buFont typeface="Arial"/>
              <a:buNone/>
            </a:pPr>
            <a:r>
              <a:rPr lang="en-US" sz="1800" b="0" i="0" u="none" strike="noStrike" cap="none" dirty="0" err="1">
                <a:solidFill>
                  <a:srgbClr val="7F3494"/>
                </a:solidFill>
                <a:latin typeface="Calibri"/>
                <a:ea typeface="Calibri"/>
                <a:cs typeface="Calibri"/>
                <a:sym typeface="Calibri"/>
              </a:rPr>
              <a:t>Tomar</a:t>
            </a:r>
            <a:r>
              <a:rPr lang="en-US" sz="1800" b="0" i="0" u="none" strike="noStrike" cap="none" dirty="0">
                <a:solidFill>
                  <a:srgbClr val="7F3494"/>
                </a:solidFill>
                <a:latin typeface="Calibri"/>
                <a:ea typeface="Calibri"/>
                <a:cs typeface="Calibri"/>
                <a:sym typeface="Calibri"/>
              </a:rPr>
              <a:t> las </a:t>
            </a:r>
            <a:r>
              <a:rPr lang="en-US" sz="1800" b="0" i="0" u="none" strike="noStrike" cap="none" dirty="0" err="1">
                <a:solidFill>
                  <a:srgbClr val="7F3494"/>
                </a:solidFill>
                <a:latin typeface="Calibri"/>
                <a:ea typeface="Calibri"/>
                <a:cs typeface="Calibri"/>
                <a:sym typeface="Calibri"/>
              </a:rPr>
              <a:t>dosis</a:t>
            </a:r>
            <a:r>
              <a:rPr lang="en-US" sz="1800" b="0" i="0" u="none" strike="noStrike" cap="none" dirty="0">
                <a:solidFill>
                  <a:srgbClr val="7F3494"/>
                </a:solidFill>
                <a:latin typeface="Calibri"/>
                <a:ea typeface="Calibri"/>
                <a:cs typeface="Calibri"/>
                <a:sym typeface="Calibri"/>
              </a:rPr>
              <a:t> de </a:t>
            </a:r>
            <a:r>
              <a:rPr lang="en-US" sz="1800" b="0" i="0" u="none" strike="noStrike" cap="none" dirty="0" err="1">
                <a:solidFill>
                  <a:srgbClr val="7F3494"/>
                </a:solidFill>
                <a:latin typeface="Calibri"/>
                <a:ea typeface="Calibri"/>
                <a:cs typeface="Calibri"/>
                <a:sym typeface="Calibri"/>
              </a:rPr>
              <a:t>medicación</a:t>
            </a:r>
            <a:r>
              <a:rPr lang="en-US" sz="1800" b="0" i="0" u="none" strike="noStrike" cap="none" dirty="0">
                <a:solidFill>
                  <a:srgbClr val="7F3494"/>
                </a:solidFill>
                <a:latin typeface="Calibri"/>
                <a:ea typeface="Calibri"/>
                <a:cs typeface="Calibri"/>
                <a:sym typeface="Calibri"/>
              </a:rPr>
              <a:t> </a:t>
            </a:r>
            <a:r>
              <a:rPr lang="en-US" sz="1800" b="0" i="0" u="none" strike="noStrike" cap="none" dirty="0" err="1">
                <a:solidFill>
                  <a:srgbClr val="7F3494"/>
                </a:solidFill>
                <a:latin typeface="Calibri"/>
                <a:ea typeface="Calibri"/>
                <a:cs typeface="Calibri"/>
                <a:sym typeface="Calibri"/>
              </a:rPr>
              <a:t>prescritas</a:t>
            </a:r>
            <a:r>
              <a:rPr lang="en-US" sz="1800" b="0" i="0" u="none" strike="noStrike" cap="none" dirty="0">
                <a:solidFill>
                  <a:srgbClr val="7F3494"/>
                </a:solidFill>
                <a:latin typeface="Calibri"/>
                <a:ea typeface="Calibri"/>
                <a:cs typeface="Calibri"/>
                <a:sym typeface="Calibri"/>
              </a:rPr>
              <a:t> a las horas </a:t>
            </a:r>
            <a:r>
              <a:rPr lang="en-US" sz="1800" b="0" i="0" u="none" strike="noStrike" cap="none" dirty="0" err="1">
                <a:solidFill>
                  <a:srgbClr val="7F3494"/>
                </a:solidFill>
                <a:latin typeface="Calibri"/>
                <a:ea typeface="Calibri"/>
                <a:cs typeface="Calibri"/>
                <a:sym typeface="Calibri"/>
              </a:rPr>
              <a:t>correctas</a:t>
            </a:r>
            <a:r>
              <a:rPr lang="en-US" sz="1800" b="0" i="0" u="none" strike="noStrike" cap="none" dirty="0">
                <a:solidFill>
                  <a:srgbClr val="7F3494"/>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417" name="Google Shape;417;p75"/>
          <p:cNvSpPr txBox="1"/>
          <p:nvPr/>
        </p:nvSpPr>
        <p:spPr>
          <a:xfrm>
            <a:off x="7213434" y="4810432"/>
            <a:ext cx="2768765" cy="1200288"/>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US" sz="1800" b="0" i="0" u="none" strike="noStrike" cap="none" dirty="0" err="1">
                <a:solidFill>
                  <a:srgbClr val="7F3494"/>
                </a:solidFill>
                <a:latin typeface="Calibri"/>
                <a:ea typeface="Calibri"/>
                <a:cs typeface="Calibri"/>
                <a:sym typeface="Calibri"/>
              </a:rPr>
              <a:t>Controlar</a:t>
            </a:r>
            <a:r>
              <a:rPr lang="en-US" sz="1800" b="0" i="0" u="none" strike="noStrike" cap="none" dirty="0">
                <a:solidFill>
                  <a:srgbClr val="7F3494"/>
                </a:solidFill>
                <a:latin typeface="Calibri"/>
                <a:ea typeface="Calibri"/>
                <a:cs typeface="Calibri"/>
                <a:sym typeface="Calibri"/>
              </a:rPr>
              <a:t> de forma regular </a:t>
            </a:r>
            <a:r>
              <a:rPr lang="en-US" sz="1800" b="0" i="0" u="none" strike="noStrike" cap="none" dirty="0" err="1">
                <a:solidFill>
                  <a:srgbClr val="7F3494"/>
                </a:solidFill>
                <a:latin typeface="Calibri"/>
                <a:ea typeface="Calibri"/>
                <a:cs typeface="Calibri"/>
                <a:sym typeface="Calibri"/>
              </a:rPr>
              <a:t>el</a:t>
            </a:r>
            <a:r>
              <a:rPr lang="en-US" sz="1800" b="0" i="0" u="none" strike="noStrike" cap="none" dirty="0">
                <a:solidFill>
                  <a:srgbClr val="7F3494"/>
                </a:solidFill>
                <a:latin typeface="Calibri"/>
                <a:ea typeface="Calibri"/>
                <a:cs typeface="Calibri"/>
                <a:sym typeface="Calibri"/>
              </a:rPr>
              <a:t> </a:t>
            </a:r>
            <a:r>
              <a:rPr lang="en-US" sz="1800" b="0" i="0" u="none" strike="noStrike" cap="none" dirty="0" err="1">
                <a:solidFill>
                  <a:srgbClr val="7F3494"/>
                </a:solidFill>
                <a:latin typeface="Calibri"/>
                <a:ea typeface="Calibri"/>
                <a:cs typeface="Calibri"/>
                <a:sym typeface="Calibri"/>
              </a:rPr>
              <a:t>colesterol</a:t>
            </a:r>
            <a:r>
              <a:rPr lang="en-US" sz="1800" b="0" i="0" u="none" strike="noStrike" cap="none" dirty="0">
                <a:solidFill>
                  <a:srgbClr val="7F3494"/>
                </a:solidFill>
                <a:latin typeface="Calibri"/>
                <a:ea typeface="Calibri"/>
                <a:cs typeface="Calibri"/>
                <a:sym typeface="Calibri"/>
              </a:rPr>
              <a:t> y </a:t>
            </a:r>
            <a:r>
              <a:rPr lang="en-US" sz="1800" b="0" i="0" u="none" strike="noStrike" cap="none" dirty="0" err="1">
                <a:solidFill>
                  <a:srgbClr val="7F3494"/>
                </a:solidFill>
                <a:latin typeface="Calibri"/>
                <a:ea typeface="Calibri"/>
                <a:cs typeface="Calibri"/>
                <a:sym typeface="Calibri"/>
              </a:rPr>
              <a:t>los</a:t>
            </a:r>
            <a:r>
              <a:rPr lang="en-US" sz="1800" b="0" i="0" u="none" strike="noStrike" cap="none" dirty="0">
                <a:solidFill>
                  <a:srgbClr val="7F3494"/>
                </a:solidFill>
                <a:latin typeface="Calibri"/>
                <a:ea typeface="Calibri"/>
                <a:cs typeface="Calibri"/>
                <a:sym typeface="Calibri"/>
              </a:rPr>
              <a:t> </a:t>
            </a:r>
            <a:r>
              <a:rPr lang="en-US" sz="1800" b="0" i="0" u="none" strike="noStrike" cap="none" dirty="0" err="1">
                <a:solidFill>
                  <a:srgbClr val="7F3494"/>
                </a:solidFill>
                <a:latin typeface="Calibri"/>
                <a:ea typeface="Calibri"/>
                <a:cs typeface="Calibri"/>
                <a:sym typeface="Calibri"/>
              </a:rPr>
              <a:t>niveles</a:t>
            </a:r>
            <a:r>
              <a:rPr lang="en-US" sz="1800" b="0" i="0" u="none" strike="noStrike" cap="none" dirty="0">
                <a:solidFill>
                  <a:srgbClr val="7F3494"/>
                </a:solidFill>
                <a:latin typeface="Calibri"/>
                <a:ea typeface="Calibri"/>
                <a:cs typeface="Calibri"/>
                <a:sym typeface="Calibri"/>
              </a:rPr>
              <a:t> de </a:t>
            </a:r>
            <a:r>
              <a:rPr lang="en-US" sz="1800" b="0" i="0" u="none" strike="noStrike" cap="none" dirty="0" err="1">
                <a:solidFill>
                  <a:srgbClr val="7F3494"/>
                </a:solidFill>
                <a:latin typeface="Calibri"/>
                <a:ea typeface="Calibri"/>
                <a:cs typeface="Calibri"/>
                <a:sym typeface="Calibri"/>
              </a:rPr>
              <a:t>glucosa</a:t>
            </a:r>
            <a:r>
              <a:rPr lang="en-US" sz="1800" b="0" i="0" u="none" strike="noStrike" cap="none" dirty="0">
                <a:solidFill>
                  <a:srgbClr val="7F3494"/>
                </a:solidFill>
                <a:latin typeface="Calibri"/>
                <a:ea typeface="Calibri"/>
                <a:cs typeface="Calibri"/>
                <a:sym typeface="Calibri"/>
              </a:rPr>
              <a:t> </a:t>
            </a:r>
            <a:r>
              <a:rPr lang="en-US" sz="1800" b="0" i="0" u="none" strike="noStrike" cap="none" dirty="0" err="1">
                <a:solidFill>
                  <a:srgbClr val="7F3494"/>
                </a:solidFill>
                <a:latin typeface="Calibri"/>
                <a:ea typeface="Calibri"/>
                <a:cs typeface="Calibri"/>
                <a:sym typeface="Calibri"/>
              </a:rPr>
              <a:t>en</a:t>
            </a:r>
            <a:r>
              <a:rPr lang="en-US" sz="1800" b="0" i="0" u="none" strike="noStrike" cap="none" dirty="0">
                <a:solidFill>
                  <a:srgbClr val="7F3494"/>
                </a:solidFill>
                <a:latin typeface="Calibri"/>
                <a:ea typeface="Calibri"/>
                <a:cs typeface="Calibri"/>
                <a:sym typeface="Calibri"/>
              </a:rPr>
              <a:t> </a:t>
            </a:r>
            <a:r>
              <a:rPr lang="en-US" sz="1800" b="0" i="0" u="none" strike="noStrike" cap="none" dirty="0" err="1">
                <a:solidFill>
                  <a:srgbClr val="7F3494"/>
                </a:solidFill>
                <a:latin typeface="Calibri"/>
                <a:ea typeface="Calibri"/>
                <a:cs typeface="Calibri"/>
                <a:sym typeface="Calibri"/>
              </a:rPr>
              <a:t>sangre</a:t>
            </a:r>
            <a:r>
              <a:rPr lang="en-US" sz="1800" b="0" i="0" u="none" strike="noStrike" cap="none" dirty="0">
                <a:solidFill>
                  <a:srgbClr val="7F3494"/>
                </a:solidFill>
                <a:latin typeface="Calibri"/>
                <a:ea typeface="Calibri"/>
                <a:cs typeface="Calibri"/>
                <a:sym typeface="Calibri"/>
              </a:rPr>
              <a:t> </a:t>
            </a:r>
            <a:r>
              <a:rPr lang="en-US" sz="1800" b="0" i="0" u="none" strike="noStrike" cap="none" dirty="0" err="1">
                <a:solidFill>
                  <a:srgbClr val="7F3494"/>
                </a:solidFill>
                <a:latin typeface="Calibri"/>
                <a:ea typeface="Calibri"/>
                <a:cs typeface="Calibri"/>
                <a:sym typeface="Calibri"/>
              </a:rPr>
              <a:t>según</a:t>
            </a:r>
            <a:r>
              <a:rPr lang="en-US" sz="1800" b="0" i="0" u="none" strike="noStrike" cap="none" dirty="0">
                <a:solidFill>
                  <a:srgbClr val="7F3494"/>
                </a:solidFill>
                <a:latin typeface="Calibri"/>
                <a:ea typeface="Calibri"/>
                <a:cs typeface="Calibri"/>
                <a:sym typeface="Calibri"/>
              </a:rPr>
              <a:t> </a:t>
            </a:r>
            <a:r>
              <a:rPr lang="en-US" sz="1800" b="0" i="0" u="none" strike="noStrike" cap="none" dirty="0" err="1">
                <a:solidFill>
                  <a:srgbClr val="7F3494"/>
                </a:solidFill>
                <a:latin typeface="Calibri"/>
                <a:ea typeface="Calibri"/>
                <a:cs typeface="Calibri"/>
                <a:sym typeface="Calibri"/>
              </a:rPr>
              <a:t>corresponda</a:t>
            </a:r>
            <a:r>
              <a:rPr lang="en-US" sz="1800" b="0" i="0" u="none" strike="noStrike" cap="none" dirty="0">
                <a:solidFill>
                  <a:srgbClr val="7F3494"/>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76"/>
          <p:cNvSpPr txBox="1">
            <a:spLocks noGrp="1"/>
          </p:cNvSpPr>
          <p:nvPr>
            <p:ph type="body" idx="1"/>
          </p:nvPr>
        </p:nvSpPr>
        <p:spPr>
          <a:xfrm>
            <a:off x="548398" y="1632155"/>
            <a:ext cx="5739937" cy="4853311"/>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Clr>
                <a:schemeClr val="lt1"/>
              </a:buClr>
              <a:buSzPts val="2400"/>
              <a:buNone/>
            </a:pPr>
            <a:r>
              <a:rPr lang="en-US" b="1" dirty="0"/>
              <a:t>El </a:t>
            </a:r>
            <a:r>
              <a:rPr lang="en-US" b="1" dirty="0" err="1"/>
              <a:t>teléfono</a:t>
            </a:r>
            <a:r>
              <a:rPr lang="en-US" b="1" dirty="0"/>
              <a:t> </a:t>
            </a:r>
            <a:r>
              <a:rPr lang="en-US" b="1" dirty="0" err="1"/>
              <a:t>móvil</a:t>
            </a:r>
            <a:r>
              <a:rPr lang="en-US" b="1" dirty="0"/>
              <a:t> </a:t>
            </a:r>
            <a:r>
              <a:rPr lang="en-US" b="1" dirty="0" err="1"/>
              <a:t>puede</a:t>
            </a:r>
            <a:r>
              <a:rPr lang="en-US" b="1" dirty="0"/>
              <a:t> ser </a:t>
            </a:r>
            <a:r>
              <a:rPr lang="en-US" b="1" dirty="0" err="1"/>
              <a:t>una</a:t>
            </a:r>
            <a:r>
              <a:rPr lang="en-US" b="1" dirty="0"/>
              <a:t> de las </a:t>
            </a:r>
            <a:r>
              <a:rPr lang="en-US" b="1" dirty="0" err="1"/>
              <a:t>mejores</a:t>
            </a:r>
            <a:r>
              <a:rPr lang="en-US" b="1" dirty="0"/>
              <a:t> </a:t>
            </a:r>
            <a:r>
              <a:rPr lang="en-US" b="1" dirty="0" err="1"/>
              <a:t>herramientas</a:t>
            </a:r>
            <a:r>
              <a:rPr lang="en-US" b="1" dirty="0"/>
              <a:t> para </a:t>
            </a:r>
            <a:r>
              <a:rPr lang="en-US" b="1" dirty="0" err="1"/>
              <a:t>gestionar</a:t>
            </a:r>
            <a:r>
              <a:rPr lang="en-US" b="1" dirty="0"/>
              <a:t> la diabetes y </a:t>
            </a:r>
            <a:r>
              <a:rPr lang="en-US" b="1" dirty="0" err="1"/>
              <a:t>mantener</a:t>
            </a:r>
            <a:r>
              <a:rPr lang="en-US" b="1" dirty="0"/>
              <a:t> </a:t>
            </a:r>
            <a:r>
              <a:rPr lang="en-US" b="1" dirty="0" err="1"/>
              <a:t>una</a:t>
            </a:r>
            <a:r>
              <a:rPr lang="en-US" b="1" dirty="0"/>
              <a:t> </a:t>
            </a:r>
            <a:r>
              <a:rPr lang="en-US" b="1" dirty="0" err="1"/>
              <a:t>buena</a:t>
            </a:r>
            <a:r>
              <a:rPr lang="en-US" b="1" dirty="0"/>
              <a:t> </a:t>
            </a:r>
            <a:r>
              <a:rPr lang="en-US" b="1" dirty="0" err="1"/>
              <a:t>salud</a:t>
            </a:r>
            <a:r>
              <a:rPr lang="en-US" b="1" dirty="0"/>
              <a:t>. </a:t>
            </a:r>
            <a:endParaRPr dirty="0"/>
          </a:p>
          <a:p>
            <a:pPr marL="0" lvl="0" indent="0" rtl="0">
              <a:lnSpc>
                <a:spcPct val="90000"/>
              </a:lnSpc>
              <a:spcBef>
                <a:spcPts val="1000"/>
              </a:spcBef>
              <a:spcAft>
                <a:spcPts val="0"/>
              </a:spcAft>
              <a:buClr>
                <a:schemeClr val="lt1"/>
              </a:buClr>
              <a:buSzPts val="2400"/>
              <a:buNone/>
            </a:pPr>
            <a:r>
              <a:rPr lang="en-US" dirty="0"/>
              <a:t>Los </a:t>
            </a:r>
            <a:r>
              <a:rPr lang="en-US" dirty="0" err="1"/>
              <a:t>teléfonos</a:t>
            </a:r>
            <a:r>
              <a:rPr lang="en-US" dirty="0"/>
              <a:t> iPhone y Android dan </a:t>
            </a:r>
            <a:r>
              <a:rPr lang="en-US" dirty="0" err="1"/>
              <a:t>acceso</a:t>
            </a:r>
            <a:r>
              <a:rPr lang="en-US" dirty="0"/>
              <a:t> a </a:t>
            </a:r>
            <a:r>
              <a:rPr lang="en-US" i="1" dirty="0"/>
              <a:t>apps</a:t>
            </a:r>
            <a:r>
              <a:rPr lang="en-US" dirty="0"/>
              <a:t> que </a:t>
            </a:r>
            <a:r>
              <a:rPr lang="en-US" dirty="0" err="1"/>
              <a:t>pueden</a:t>
            </a:r>
            <a:r>
              <a:rPr lang="en-US" dirty="0"/>
              <a:t> </a:t>
            </a:r>
            <a:r>
              <a:rPr lang="en-US" dirty="0" err="1"/>
              <a:t>ayudar</a:t>
            </a:r>
            <a:r>
              <a:rPr lang="en-US" dirty="0"/>
              <a:t> con la </a:t>
            </a:r>
            <a:r>
              <a:rPr lang="en-US" dirty="0" err="1"/>
              <a:t>gestión</a:t>
            </a:r>
            <a:r>
              <a:rPr lang="en-US" dirty="0"/>
              <a:t> de la diabetes. (Ver </a:t>
            </a:r>
            <a:r>
              <a:rPr lang="en-US" dirty="0" err="1"/>
              <a:t>Módulo</a:t>
            </a:r>
            <a:r>
              <a:rPr lang="en-US" dirty="0"/>
              <a:t> 1: </a:t>
            </a:r>
            <a:r>
              <a:rPr lang="en-US" dirty="0" err="1"/>
              <a:t>Qué</a:t>
            </a:r>
            <a:r>
              <a:rPr lang="en-US" dirty="0"/>
              <a:t> son las </a:t>
            </a:r>
            <a:r>
              <a:rPr lang="en-US" i="1" dirty="0"/>
              <a:t>apps.</a:t>
            </a:r>
            <a:r>
              <a:rPr lang="en-US" dirty="0"/>
              <a:t>)</a:t>
            </a:r>
            <a:endParaRPr dirty="0"/>
          </a:p>
          <a:p>
            <a:pPr marL="0" lvl="0" indent="0" rtl="0">
              <a:lnSpc>
                <a:spcPct val="90000"/>
              </a:lnSpc>
              <a:spcBef>
                <a:spcPts val="1000"/>
              </a:spcBef>
              <a:spcAft>
                <a:spcPts val="0"/>
              </a:spcAft>
              <a:buClr>
                <a:schemeClr val="lt1"/>
              </a:buClr>
              <a:buSzPts val="2400"/>
              <a:buNone/>
            </a:pPr>
            <a:r>
              <a:rPr lang="en-US" dirty="0"/>
              <a:t>Como </a:t>
            </a:r>
            <a:r>
              <a:rPr lang="en-US" dirty="0" err="1"/>
              <a:t>todas</a:t>
            </a:r>
            <a:r>
              <a:rPr lang="en-US" dirty="0"/>
              <a:t> las </a:t>
            </a:r>
            <a:r>
              <a:rPr lang="en-US" i="1" dirty="0"/>
              <a:t>apps</a:t>
            </a:r>
            <a:r>
              <a:rPr lang="en-US" dirty="0"/>
              <a:t>, hay </a:t>
            </a:r>
            <a:r>
              <a:rPr lang="en-US" dirty="0" err="1"/>
              <a:t>aplicaciones</a:t>
            </a:r>
            <a:r>
              <a:rPr lang="en-US" dirty="0"/>
              <a:t> para diabetes </a:t>
            </a:r>
            <a:r>
              <a:rPr lang="en-US" dirty="0" err="1"/>
              <a:t>totalmente</a:t>
            </a:r>
            <a:r>
              <a:rPr lang="en-US" dirty="0"/>
              <a:t> </a:t>
            </a:r>
            <a:r>
              <a:rPr lang="en-US" dirty="0" err="1"/>
              <a:t>gratuitas</a:t>
            </a:r>
            <a:r>
              <a:rPr lang="en-US" dirty="0"/>
              <a:t> y hay </a:t>
            </a:r>
            <a:r>
              <a:rPr lang="en-US" dirty="0" err="1"/>
              <a:t>otras</a:t>
            </a:r>
            <a:r>
              <a:rPr lang="en-US" dirty="0"/>
              <a:t> de </a:t>
            </a:r>
            <a:r>
              <a:rPr lang="en-US" dirty="0" err="1"/>
              <a:t>pago</a:t>
            </a:r>
            <a:r>
              <a:rPr lang="en-US" dirty="0"/>
              <a:t>. </a:t>
            </a:r>
            <a:r>
              <a:rPr lang="en-US" dirty="0" err="1"/>
              <a:t>Puedes</a:t>
            </a:r>
            <a:r>
              <a:rPr lang="en-US" dirty="0"/>
              <a:t> </a:t>
            </a:r>
            <a:r>
              <a:rPr lang="en-US" dirty="0" err="1"/>
              <a:t>elegir</a:t>
            </a:r>
            <a:r>
              <a:rPr lang="en-US" dirty="0"/>
              <a:t> </a:t>
            </a:r>
            <a:r>
              <a:rPr lang="en-US" dirty="0" err="1"/>
              <a:t>en</a:t>
            </a:r>
            <a:r>
              <a:rPr lang="en-US" dirty="0"/>
              <a:t> </a:t>
            </a:r>
            <a:r>
              <a:rPr lang="en-US" dirty="0" err="1"/>
              <a:t>función</a:t>
            </a:r>
            <a:r>
              <a:rPr lang="en-US" dirty="0"/>
              <a:t> de las </a:t>
            </a:r>
            <a:r>
              <a:rPr lang="en-US" dirty="0" err="1"/>
              <a:t>necesidades</a:t>
            </a:r>
            <a:r>
              <a:rPr lang="en-US" dirty="0"/>
              <a:t> y </a:t>
            </a:r>
            <a:r>
              <a:rPr lang="en-US" dirty="0" err="1"/>
              <a:t>el</a:t>
            </a:r>
            <a:r>
              <a:rPr lang="en-US" dirty="0"/>
              <a:t> </a:t>
            </a:r>
            <a:r>
              <a:rPr lang="en-US" dirty="0" err="1"/>
              <a:t>presupuesto</a:t>
            </a:r>
            <a:r>
              <a:rPr lang="en-US" dirty="0"/>
              <a:t> de </a:t>
            </a:r>
            <a:r>
              <a:rPr lang="en-US" dirty="0" err="1"/>
              <a:t>tu</a:t>
            </a:r>
            <a:r>
              <a:rPr lang="en-US" dirty="0"/>
              <a:t> </a:t>
            </a:r>
            <a:r>
              <a:rPr lang="en-US" dirty="0" err="1"/>
              <a:t>cliente</a:t>
            </a:r>
            <a:r>
              <a:rPr lang="en-US" dirty="0"/>
              <a:t>.</a:t>
            </a:r>
            <a:endParaRPr dirty="0"/>
          </a:p>
          <a:p>
            <a:pPr marL="0" lvl="0" indent="0" rtl="0">
              <a:lnSpc>
                <a:spcPct val="90000"/>
              </a:lnSpc>
              <a:spcBef>
                <a:spcPts val="1000"/>
              </a:spcBef>
              <a:spcAft>
                <a:spcPts val="0"/>
              </a:spcAft>
              <a:buClr>
                <a:srgbClr val="24BAA2"/>
              </a:buClr>
              <a:buSzPts val="2400"/>
              <a:buNone/>
            </a:pPr>
            <a:r>
              <a:rPr lang="en-US" b="1" dirty="0" err="1">
                <a:solidFill>
                  <a:srgbClr val="24BAA2"/>
                </a:solidFill>
              </a:rPr>
              <a:t>Encontrar</a:t>
            </a:r>
            <a:r>
              <a:rPr lang="en-US" b="1" dirty="0">
                <a:solidFill>
                  <a:srgbClr val="24BAA2"/>
                </a:solidFill>
              </a:rPr>
              <a:t> la </a:t>
            </a:r>
            <a:r>
              <a:rPr lang="en-US" b="1" i="1" dirty="0">
                <a:solidFill>
                  <a:srgbClr val="24BAA2"/>
                </a:solidFill>
              </a:rPr>
              <a:t>app</a:t>
            </a:r>
            <a:r>
              <a:rPr lang="en-US" b="1" dirty="0">
                <a:solidFill>
                  <a:srgbClr val="24BAA2"/>
                </a:solidFill>
              </a:rPr>
              <a:t> ideal para </a:t>
            </a:r>
            <a:r>
              <a:rPr lang="en-US" b="1" dirty="0" err="1">
                <a:solidFill>
                  <a:srgbClr val="24BAA2"/>
                </a:solidFill>
              </a:rPr>
              <a:t>tu</a:t>
            </a:r>
            <a:r>
              <a:rPr lang="en-US" b="1" dirty="0">
                <a:solidFill>
                  <a:srgbClr val="24BAA2"/>
                </a:solidFill>
              </a:rPr>
              <a:t> </a:t>
            </a:r>
            <a:r>
              <a:rPr lang="en-US" b="1" dirty="0" err="1">
                <a:solidFill>
                  <a:srgbClr val="24BAA2"/>
                </a:solidFill>
              </a:rPr>
              <a:t>cliente</a:t>
            </a:r>
            <a:r>
              <a:rPr lang="en-US" b="1" dirty="0">
                <a:solidFill>
                  <a:srgbClr val="24BAA2"/>
                </a:solidFill>
              </a:rPr>
              <a:t> es fundamental. </a:t>
            </a:r>
            <a:endParaRPr dirty="0"/>
          </a:p>
          <a:p>
            <a:pPr marL="0" lvl="0" indent="0" rtl="0">
              <a:lnSpc>
                <a:spcPct val="90000"/>
              </a:lnSpc>
              <a:spcBef>
                <a:spcPts val="1000"/>
              </a:spcBef>
              <a:spcAft>
                <a:spcPts val="0"/>
              </a:spcAft>
              <a:buClr>
                <a:schemeClr val="lt1"/>
              </a:buClr>
              <a:buSzPts val="2400"/>
              <a:buNone/>
            </a:pPr>
            <a:endParaRPr dirty="0"/>
          </a:p>
        </p:txBody>
      </p:sp>
      <p:sp>
        <p:nvSpPr>
          <p:cNvPr id="423" name="Google Shape;423;p76"/>
          <p:cNvSpPr txBox="1">
            <a:spLocks noGrp="1"/>
          </p:cNvSpPr>
          <p:nvPr>
            <p:ph type="body" idx="2"/>
          </p:nvPr>
        </p:nvSpPr>
        <p:spPr>
          <a:xfrm>
            <a:off x="175260" y="219075"/>
            <a:ext cx="6292300"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en-US" sz="3000" dirty="0" err="1"/>
              <a:t>Uso</a:t>
            </a:r>
            <a:r>
              <a:rPr lang="en-US" sz="3000" dirty="0"/>
              <a:t> de </a:t>
            </a:r>
            <a:r>
              <a:rPr lang="en-US" sz="3000" dirty="0" err="1"/>
              <a:t>herramientas</a:t>
            </a:r>
            <a:r>
              <a:rPr lang="en-US" sz="3000" dirty="0"/>
              <a:t> </a:t>
            </a:r>
            <a:r>
              <a:rPr lang="en-US" sz="3000" dirty="0" err="1"/>
              <a:t>digitales</a:t>
            </a:r>
            <a:r>
              <a:rPr lang="en-US" sz="3000" dirty="0"/>
              <a:t> para </a:t>
            </a:r>
            <a:r>
              <a:rPr lang="en-US" sz="3000" dirty="0" err="1"/>
              <a:t>gestionar</a:t>
            </a:r>
            <a:r>
              <a:rPr lang="en-US" sz="3000" dirty="0"/>
              <a:t> la diabetes (</a:t>
            </a:r>
            <a:r>
              <a:rPr lang="en-US" sz="3000" dirty="0" err="1"/>
              <a:t>problemas</a:t>
            </a:r>
            <a:r>
              <a:rPr lang="en-US" sz="3000" dirty="0"/>
              <a:t> de </a:t>
            </a:r>
            <a:r>
              <a:rPr lang="en-US" sz="3000" dirty="0" err="1"/>
              <a:t>salud</a:t>
            </a:r>
            <a:r>
              <a:rPr lang="en-US" sz="3000" dirty="0"/>
              <a:t>)</a:t>
            </a:r>
            <a:endParaRPr dirty="0"/>
          </a:p>
          <a:p>
            <a:pPr marL="0" lvl="0" indent="0" algn="l" rtl="0">
              <a:lnSpc>
                <a:spcPct val="90000"/>
              </a:lnSpc>
              <a:spcBef>
                <a:spcPts val="1000"/>
              </a:spcBef>
              <a:spcAft>
                <a:spcPts val="0"/>
              </a:spcAft>
              <a:buClr>
                <a:srgbClr val="24BAA2"/>
              </a:buClr>
              <a:buSzPts val="3600"/>
              <a:buNone/>
            </a:pPr>
            <a:endParaRPr dirty="0"/>
          </a:p>
        </p:txBody>
      </p:sp>
      <p:pic>
        <p:nvPicPr>
          <p:cNvPr id="424" name="Google Shape;424;p76"/>
          <p:cNvPicPr preferRelativeResize="0">
            <a:picLocks noGrp="1"/>
          </p:cNvPicPr>
          <p:nvPr>
            <p:ph type="pic" idx="3"/>
          </p:nvPr>
        </p:nvPicPr>
        <p:blipFill rotWithShape="1">
          <a:blip r:embed="rId3">
            <a:alphaModFix/>
          </a:blip>
          <a:srcRect/>
          <a:stretch/>
        </p:blipFill>
        <p:spPr>
          <a:xfrm>
            <a:off x="6395438" y="439730"/>
            <a:ext cx="5244535" cy="6045736"/>
          </a:xfrm>
          <a:prstGeom prst="rect">
            <a:avLst/>
          </a:prstGeom>
          <a:solidFill>
            <a:srgbClr val="F2F2F2"/>
          </a:solidFill>
          <a:ln>
            <a:noFill/>
          </a:ln>
        </p:spPr>
      </p:pic>
      <p:sp>
        <p:nvSpPr>
          <p:cNvPr id="425" name="Google Shape;425;p76"/>
          <p:cNvSpPr/>
          <p:nvPr/>
        </p:nvSpPr>
        <p:spPr>
          <a:xfrm>
            <a:off x="8372475" y="4324350"/>
            <a:ext cx="3160395" cy="2093920"/>
          </a:xfrm>
          <a:prstGeom prst="wedgeRoundRectCallout">
            <a:avLst>
              <a:gd name="adj1" fmla="val -118269"/>
              <a:gd name="adj2" fmla="val -43944"/>
              <a:gd name="adj3" fmla="val 16667"/>
            </a:avLst>
          </a:prstGeom>
          <a:solidFill>
            <a:srgbClr val="24BAA2"/>
          </a:solidFill>
          <a:ln w="12700" cap="flat" cmpd="sng">
            <a:solidFill>
              <a:srgbClr val="24BAA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Calibri"/>
              <a:buNone/>
            </a:pPr>
            <a:r>
              <a:rPr lang="en-US" sz="1800" b="0" i="0" u="none" strike="noStrike" cap="none" dirty="0">
                <a:solidFill>
                  <a:srgbClr val="092E4B"/>
                </a:solidFill>
                <a:latin typeface="Calibri"/>
                <a:ea typeface="Calibri"/>
                <a:cs typeface="Calibri"/>
                <a:sym typeface="Calibri"/>
              </a:rPr>
              <a:t>La </a:t>
            </a:r>
            <a:r>
              <a:rPr lang="en-US" sz="1800" b="0" i="0" u="none" strike="noStrike" cap="none" dirty="0" err="1">
                <a:solidFill>
                  <a:srgbClr val="092E4B"/>
                </a:solidFill>
                <a:latin typeface="Calibri"/>
                <a:ea typeface="Calibri"/>
                <a:cs typeface="Calibri"/>
                <a:sym typeface="Calibri"/>
              </a:rPr>
              <a:t>mayoría</a:t>
            </a:r>
            <a:r>
              <a:rPr lang="en-US" sz="1800" b="0" i="0" u="none" strike="noStrike" cap="none" dirty="0">
                <a:solidFill>
                  <a:srgbClr val="092E4B"/>
                </a:solidFill>
                <a:latin typeface="Calibri"/>
                <a:ea typeface="Calibri"/>
                <a:cs typeface="Calibri"/>
                <a:sym typeface="Calibri"/>
              </a:rPr>
              <a:t> de las </a:t>
            </a:r>
            <a:r>
              <a:rPr lang="en-US" sz="1800" b="0" i="0" u="none" strike="noStrike" cap="none" dirty="0" err="1">
                <a:solidFill>
                  <a:srgbClr val="092E4B"/>
                </a:solidFill>
                <a:latin typeface="Calibri"/>
                <a:ea typeface="Calibri"/>
                <a:cs typeface="Calibri"/>
                <a:sym typeface="Calibri"/>
              </a:rPr>
              <a:t>aplicaciones</a:t>
            </a:r>
            <a:r>
              <a:rPr lang="en-US" sz="1800" b="0" i="0" u="none" strike="noStrike" cap="none" dirty="0">
                <a:solidFill>
                  <a:srgbClr val="092E4B"/>
                </a:solidFill>
                <a:latin typeface="Calibri"/>
                <a:ea typeface="Calibri"/>
                <a:cs typeface="Calibri"/>
                <a:sym typeface="Calibri"/>
              </a:rPr>
              <a:t> </a:t>
            </a:r>
            <a:r>
              <a:rPr lang="en-US" sz="1800" b="0" i="0" u="none" strike="noStrike" cap="none" dirty="0" err="1">
                <a:solidFill>
                  <a:srgbClr val="092E4B"/>
                </a:solidFill>
                <a:latin typeface="Calibri"/>
                <a:ea typeface="Calibri"/>
                <a:cs typeface="Calibri"/>
                <a:sym typeface="Calibri"/>
              </a:rPr>
              <a:t>registran</a:t>
            </a:r>
            <a:r>
              <a:rPr lang="en-US" sz="1800" b="0" i="0" u="none" strike="noStrike" cap="none" dirty="0">
                <a:solidFill>
                  <a:srgbClr val="092E4B"/>
                </a:solidFill>
                <a:latin typeface="Calibri"/>
                <a:ea typeface="Calibri"/>
                <a:cs typeface="Calibri"/>
                <a:sym typeface="Calibri"/>
              </a:rPr>
              <a:t> las </a:t>
            </a:r>
            <a:r>
              <a:rPr lang="en-US" sz="1800" b="0" i="0" u="none" strike="noStrike" cap="none" dirty="0" err="1">
                <a:solidFill>
                  <a:srgbClr val="092E4B"/>
                </a:solidFill>
                <a:latin typeface="Calibri"/>
                <a:ea typeface="Calibri"/>
                <a:cs typeface="Calibri"/>
                <a:sym typeface="Calibri"/>
              </a:rPr>
              <a:t>lecturas</a:t>
            </a:r>
            <a:r>
              <a:rPr lang="en-US" sz="1800" b="0" i="0" u="none" strike="noStrike" cap="none" dirty="0">
                <a:solidFill>
                  <a:srgbClr val="092E4B"/>
                </a:solidFill>
                <a:latin typeface="Calibri"/>
                <a:ea typeface="Calibri"/>
                <a:cs typeface="Calibri"/>
                <a:sym typeface="Calibri"/>
              </a:rPr>
              <a:t> de </a:t>
            </a:r>
            <a:r>
              <a:rPr lang="en-US" sz="1800" b="0" i="0" u="none" strike="noStrike" cap="none" dirty="0" err="1">
                <a:solidFill>
                  <a:srgbClr val="092E4B"/>
                </a:solidFill>
                <a:latin typeface="Calibri"/>
                <a:ea typeface="Calibri"/>
                <a:cs typeface="Calibri"/>
                <a:sym typeface="Calibri"/>
              </a:rPr>
              <a:t>glucosa</a:t>
            </a:r>
            <a:r>
              <a:rPr lang="en-US" sz="1800" b="0" i="0" u="none" strike="noStrike" cap="none" dirty="0">
                <a:solidFill>
                  <a:srgbClr val="092E4B"/>
                </a:solidFill>
                <a:latin typeface="Calibri"/>
                <a:ea typeface="Calibri"/>
                <a:cs typeface="Calibri"/>
                <a:sym typeface="Calibri"/>
              </a:rPr>
              <a:t> </a:t>
            </a:r>
            <a:r>
              <a:rPr lang="en-US" sz="1800" b="0" i="0" u="none" strike="noStrike" cap="none" dirty="0" err="1">
                <a:solidFill>
                  <a:srgbClr val="092E4B"/>
                </a:solidFill>
                <a:latin typeface="Calibri"/>
                <a:ea typeface="Calibri"/>
                <a:cs typeface="Calibri"/>
                <a:sym typeface="Calibri"/>
              </a:rPr>
              <a:t>en</a:t>
            </a:r>
            <a:r>
              <a:rPr lang="en-US" sz="1800" b="0" i="0" u="none" strike="noStrike" cap="none" dirty="0">
                <a:solidFill>
                  <a:srgbClr val="092E4B"/>
                </a:solidFill>
                <a:latin typeface="Calibri"/>
                <a:ea typeface="Calibri"/>
                <a:cs typeface="Calibri"/>
                <a:sym typeface="Calibri"/>
              </a:rPr>
              <a:t> </a:t>
            </a:r>
            <a:r>
              <a:rPr lang="en-US" sz="1800" b="0" i="0" u="none" strike="noStrike" cap="none" dirty="0" err="1">
                <a:solidFill>
                  <a:srgbClr val="092E4B"/>
                </a:solidFill>
                <a:latin typeface="Calibri"/>
                <a:ea typeface="Calibri"/>
                <a:cs typeface="Calibri"/>
                <a:sym typeface="Calibri"/>
              </a:rPr>
              <a:t>sangre</a:t>
            </a:r>
            <a:r>
              <a:rPr lang="en-US" sz="1800" b="0" i="0" u="none" strike="noStrike" cap="none" dirty="0">
                <a:solidFill>
                  <a:srgbClr val="092E4B"/>
                </a:solidFill>
                <a:latin typeface="Calibri"/>
                <a:ea typeface="Calibri"/>
                <a:cs typeface="Calibri"/>
                <a:sym typeface="Calibri"/>
              </a:rPr>
              <a:t>, </a:t>
            </a:r>
            <a:r>
              <a:rPr lang="en-US" sz="1800" b="0" i="0" u="none" strike="noStrike" cap="none" dirty="0" err="1">
                <a:solidFill>
                  <a:srgbClr val="092E4B"/>
                </a:solidFill>
                <a:latin typeface="Calibri"/>
                <a:ea typeface="Calibri"/>
                <a:cs typeface="Calibri"/>
                <a:sym typeface="Calibri"/>
              </a:rPr>
              <a:t>otras</a:t>
            </a:r>
            <a:r>
              <a:rPr lang="en-US" sz="1800" b="0" i="0" u="none" strike="noStrike" cap="none" dirty="0">
                <a:solidFill>
                  <a:srgbClr val="092E4B"/>
                </a:solidFill>
                <a:latin typeface="Calibri"/>
                <a:ea typeface="Calibri"/>
                <a:cs typeface="Calibri"/>
                <a:sym typeface="Calibri"/>
              </a:rPr>
              <a:t> </a:t>
            </a:r>
            <a:r>
              <a:rPr lang="en-US" sz="1800" b="0" i="0" u="none" strike="noStrike" cap="none" dirty="0" err="1">
                <a:solidFill>
                  <a:srgbClr val="092E4B"/>
                </a:solidFill>
                <a:latin typeface="Calibri"/>
                <a:ea typeface="Calibri"/>
                <a:cs typeface="Calibri"/>
                <a:sym typeface="Calibri"/>
              </a:rPr>
              <a:t>también</a:t>
            </a:r>
            <a:r>
              <a:rPr lang="en-US" sz="1800" b="0" i="0" u="none" strike="noStrike" cap="none" dirty="0">
                <a:solidFill>
                  <a:srgbClr val="092E4B"/>
                </a:solidFill>
                <a:latin typeface="Calibri"/>
                <a:ea typeface="Calibri"/>
                <a:cs typeface="Calibri"/>
                <a:sym typeface="Calibri"/>
              </a:rPr>
              <a:t> </a:t>
            </a:r>
            <a:r>
              <a:rPr lang="en-US" sz="1800" b="0" i="0" u="none" strike="noStrike" cap="none" dirty="0" err="1">
                <a:solidFill>
                  <a:srgbClr val="092E4B"/>
                </a:solidFill>
                <a:latin typeface="Calibri"/>
                <a:ea typeface="Calibri"/>
                <a:cs typeface="Calibri"/>
                <a:sym typeface="Calibri"/>
              </a:rPr>
              <a:t>te</a:t>
            </a:r>
            <a:r>
              <a:rPr lang="en-US" sz="1800" b="0" i="0" u="none" strike="noStrike" cap="none" dirty="0">
                <a:solidFill>
                  <a:srgbClr val="092E4B"/>
                </a:solidFill>
                <a:latin typeface="Calibri"/>
                <a:ea typeface="Calibri"/>
                <a:cs typeface="Calibri"/>
                <a:sym typeface="Calibri"/>
              </a:rPr>
              <a:t> </a:t>
            </a:r>
            <a:r>
              <a:rPr lang="en-US" sz="1800" b="0" i="0" u="none" strike="noStrike" cap="none" dirty="0" err="1">
                <a:solidFill>
                  <a:srgbClr val="092E4B"/>
                </a:solidFill>
                <a:latin typeface="Calibri"/>
                <a:ea typeface="Calibri"/>
                <a:cs typeface="Calibri"/>
                <a:sym typeface="Calibri"/>
              </a:rPr>
              <a:t>permiten</a:t>
            </a:r>
            <a:r>
              <a:rPr lang="en-US" sz="1800" b="0" i="0" u="none" strike="noStrike" cap="none" dirty="0">
                <a:solidFill>
                  <a:srgbClr val="092E4B"/>
                </a:solidFill>
                <a:latin typeface="Calibri"/>
                <a:ea typeface="Calibri"/>
                <a:cs typeface="Calibri"/>
                <a:sym typeface="Calibri"/>
              </a:rPr>
              <a:t> registrar la </a:t>
            </a:r>
            <a:r>
              <a:rPr lang="en-US" sz="1800" b="0" i="0" u="none" strike="noStrike" cap="none" dirty="0" err="1">
                <a:solidFill>
                  <a:srgbClr val="092E4B"/>
                </a:solidFill>
                <a:latin typeface="Calibri"/>
                <a:ea typeface="Calibri"/>
                <a:cs typeface="Calibri"/>
                <a:sym typeface="Calibri"/>
              </a:rPr>
              <a:t>dieta</a:t>
            </a:r>
            <a:r>
              <a:rPr lang="en-US" sz="1800" b="0" i="0" u="none" strike="noStrike" cap="none" dirty="0">
                <a:solidFill>
                  <a:srgbClr val="092E4B"/>
                </a:solidFill>
                <a:latin typeface="Calibri"/>
                <a:ea typeface="Calibri"/>
                <a:cs typeface="Calibri"/>
                <a:sym typeface="Calibri"/>
              </a:rPr>
              <a:t>, </a:t>
            </a:r>
            <a:r>
              <a:rPr lang="en-US" sz="1800" b="0" i="0" u="none" strike="noStrike" cap="none" dirty="0" err="1">
                <a:solidFill>
                  <a:srgbClr val="092E4B"/>
                </a:solidFill>
                <a:latin typeface="Calibri"/>
                <a:ea typeface="Calibri"/>
                <a:cs typeface="Calibri"/>
                <a:sym typeface="Calibri"/>
              </a:rPr>
              <a:t>los</a:t>
            </a:r>
            <a:r>
              <a:rPr lang="en-US" sz="1800" b="0" i="0" u="none" strike="noStrike" cap="none" dirty="0">
                <a:solidFill>
                  <a:srgbClr val="092E4B"/>
                </a:solidFill>
                <a:latin typeface="Calibri"/>
                <a:ea typeface="Calibri"/>
                <a:cs typeface="Calibri"/>
                <a:sym typeface="Calibri"/>
              </a:rPr>
              <a:t> </a:t>
            </a:r>
            <a:r>
              <a:rPr lang="en-US" sz="1800" b="0" i="0" u="none" strike="noStrike" cap="none" dirty="0" err="1">
                <a:solidFill>
                  <a:srgbClr val="092E4B"/>
                </a:solidFill>
                <a:latin typeface="Calibri"/>
                <a:ea typeface="Calibri"/>
                <a:cs typeface="Calibri"/>
                <a:sym typeface="Calibri"/>
              </a:rPr>
              <a:t>medicamentos</a:t>
            </a:r>
            <a:r>
              <a:rPr lang="en-US" sz="1800" b="0" i="0" u="none" strike="noStrike" cap="none" dirty="0">
                <a:solidFill>
                  <a:srgbClr val="092E4B"/>
                </a:solidFill>
                <a:latin typeface="Calibri"/>
                <a:ea typeface="Calibri"/>
                <a:cs typeface="Calibri"/>
                <a:sym typeface="Calibri"/>
              </a:rPr>
              <a:t>, </a:t>
            </a:r>
            <a:r>
              <a:rPr lang="en-US" sz="1800" b="0" i="0" u="none" strike="noStrike" cap="none" dirty="0" err="1">
                <a:solidFill>
                  <a:srgbClr val="092E4B"/>
                </a:solidFill>
                <a:latin typeface="Calibri"/>
                <a:ea typeface="Calibri"/>
                <a:cs typeface="Calibri"/>
                <a:sym typeface="Calibri"/>
              </a:rPr>
              <a:t>el</a:t>
            </a:r>
            <a:r>
              <a:rPr lang="en-US" sz="1800" b="0" i="0" u="none" strike="noStrike" cap="none" dirty="0">
                <a:solidFill>
                  <a:srgbClr val="092E4B"/>
                </a:solidFill>
                <a:latin typeface="Calibri"/>
                <a:ea typeface="Calibri"/>
                <a:cs typeface="Calibri"/>
                <a:sym typeface="Calibri"/>
              </a:rPr>
              <a:t> peso, etc.</a:t>
            </a:r>
            <a:endParaRPr sz="1800" b="0" i="0" u="none" strike="noStrike" cap="none" dirty="0">
              <a:solidFill>
                <a:srgbClr val="092E4B"/>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77"/>
          <p:cNvSpPr txBox="1">
            <a:spLocks noGrp="1"/>
          </p:cNvSpPr>
          <p:nvPr>
            <p:ph type="body" idx="1"/>
          </p:nvPr>
        </p:nvSpPr>
        <p:spPr>
          <a:xfrm>
            <a:off x="6096001" y="593579"/>
            <a:ext cx="4724400" cy="4420547"/>
          </a:xfrm>
          <a:prstGeom prst="rect">
            <a:avLst/>
          </a:prstGeom>
          <a:noFill/>
          <a:ln>
            <a:noFill/>
          </a:ln>
        </p:spPr>
        <p:txBody>
          <a:bodyPr spcFirstLastPara="1" wrap="square" lIns="91425" tIns="45700" rIns="91425" bIns="45700" anchor="ctr" anchorCtr="0">
            <a:normAutofit fontScale="77500" lnSpcReduction="20000"/>
          </a:bodyPr>
          <a:lstStyle/>
          <a:p>
            <a:pPr marL="457200" lvl="0" indent="-228600" algn="just" rtl="0">
              <a:lnSpc>
                <a:spcPct val="90000"/>
              </a:lnSpc>
              <a:spcBef>
                <a:spcPts val="1000"/>
              </a:spcBef>
              <a:spcAft>
                <a:spcPts val="0"/>
              </a:spcAft>
              <a:buSzPct val="107526"/>
              <a:buNone/>
            </a:pPr>
            <a:r>
              <a:rPr lang="en-US" sz="3600" b="1" i="0"/>
              <a:t>Te recordamos que </a:t>
            </a:r>
            <a:endParaRPr/>
          </a:p>
          <a:p>
            <a:pPr marL="457200" lvl="0" indent="-228600" algn="just" rtl="0">
              <a:lnSpc>
                <a:spcPct val="90000"/>
              </a:lnSpc>
              <a:spcBef>
                <a:spcPts val="1000"/>
              </a:spcBef>
              <a:spcAft>
                <a:spcPts val="0"/>
              </a:spcAft>
              <a:buSzPct val="107526"/>
              <a:buNone/>
            </a:pPr>
            <a:r>
              <a:rPr lang="en-US" sz="3600" b="1" i="0"/>
              <a:t>estamos usando la diabetes </a:t>
            </a:r>
            <a:endParaRPr/>
          </a:p>
          <a:p>
            <a:pPr marL="457200" lvl="0" indent="-228600" algn="just" rtl="0">
              <a:lnSpc>
                <a:spcPct val="90000"/>
              </a:lnSpc>
              <a:spcBef>
                <a:spcPts val="1000"/>
              </a:spcBef>
              <a:spcAft>
                <a:spcPts val="0"/>
              </a:spcAft>
              <a:buSzPct val="107526"/>
              <a:buNone/>
            </a:pPr>
            <a:r>
              <a:rPr lang="en-US" sz="3600" b="1" i="0"/>
              <a:t>como ejemplo práctico. </a:t>
            </a:r>
            <a:endParaRPr/>
          </a:p>
          <a:p>
            <a:pPr marL="457200" lvl="0" indent="-228600" algn="just" rtl="0">
              <a:lnSpc>
                <a:spcPct val="90000"/>
              </a:lnSpc>
              <a:spcBef>
                <a:spcPts val="1000"/>
              </a:spcBef>
              <a:spcAft>
                <a:spcPts val="0"/>
              </a:spcAft>
              <a:buSzPct val="129032"/>
              <a:buNone/>
            </a:pPr>
            <a:endParaRPr i="0"/>
          </a:p>
          <a:p>
            <a:pPr marL="457200" lvl="0" indent="-228600" algn="just" rtl="0">
              <a:lnSpc>
                <a:spcPct val="90000"/>
              </a:lnSpc>
              <a:spcBef>
                <a:spcPts val="1000"/>
              </a:spcBef>
              <a:spcAft>
                <a:spcPts val="0"/>
              </a:spcAft>
              <a:buSzPct val="129032"/>
              <a:buNone/>
            </a:pPr>
            <a:r>
              <a:rPr lang="en-US" i="0"/>
              <a:t>Lo siguiente puede usarse </a:t>
            </a:r>
            <a:endParaRPr/>
          </a:p>
          <a:p>
            <a:pPr marL="457200" lvl="0" indent="-228600" algn="just" rtl="0">
              <a:lnSpc>
                <a:spcPct val="90000"/>
              </a:lnSpc>
              <a:spcBef>
                <a:spcPts val="1000"/>
              </a:spcBef>
              <a:spcAft>
                <a:spcPts val="0"/>
              </a:spcAft>
              <a:buSzPct val="129032"/>
              <a:buNone/>
            </a:pPr>
            <a:r>
              <a:rPr lang="en-US" i="0"/>
              <a:t>para la gestión de la mayoría </a:t>
            </a:r>
            <a:endParaRPr/>
          </a:p>
          <a:p>
            <a:pPr marL="457200" lvl="0" indent="-228600" algn="just" rtl="0">
              <a:lnSpc>
                <a:spcPct val="90000"/>
              </a:lnSpc>
              <a:spcBef>
                <a:spcPts val="1000"/>
              </a:spcBef>
              <a:spcAft>
                <a:spcPts val="0"/>
              </a:spcAft>
              <a:buSzPct val="129032"/>
              <a:buNone/>
            </a:pPr>
            <a:r>
              <a:rPr lang="en-US" i="0"/>
              <a:t>de los problemas de salud. </a:t>
            </a:r>
            <a:endParaRPr/>
          </a:p>
          <a:p>
            <a:pPr marL="457200" lvl="0" indent="-228600" algn="just" rtl="0">
              <a:lnSpc>
                <a:spcPct val="90000"/>
              </a:lnSpc>
              <a:spcBef>
                <a:spcPts val="1000"/>
              </a:spcBef>
              <a:spcAft>
                <a:spcPts val="0"/>
              </a:spcAft>
              <a:buSzPct val="129032"/>
              <a:buNone/>
            </a:pPr>
            <a:r>
              <a:rPr lang="en-US" i="0"/>
              <a:t>Las opciones de aplicaciones </a:t>
            </a:r>
            <a:endParaRPr/>
          </a:p>
          <a:p>
            <a:pPr marL="457200" lvl="0" indent="-228600" algn="just" rtl="0">
              <a:lnSpc>
                <a:spcPct val="90000"/>
              </a:lnSpc>
              <a:spcBef>
                <a:spcPts val="1000"/>
              </a:spcBef>
              <a:spcAft>
                <a:spcPts val="0"/>
              </a:spcAft>
              <a:buSzPct val="129032"/>
              <a:buNone/>
            </a:pPr>
            <a:r>
              <a:rPr lang="en-US" i="0"/>
              <a:t>disponibles son ilimitadas, igual </a:t>
            </a:r>
            <a:endParaRPr/>
          </a:p>
          <a:p>
            <a:pPr marL="457200" lvl="0" indent="-228600" algn="just" rtl="0">
              <a:lnSpc>
                <a:spcPct val="90000"/>
              </a:lnSpc>
              <a:spcBef>
                <a:spcPts val="1000"/>
              </a:spcBef>
              <a:spcAft>
                <a:spcPts val="0"/>
              </a:spcAft>
              <a:buSzPct val="129032"/>
              <a:buNone/>
            </a:pPr>
            <a:r>
              <a:rPr lang="en-US" i="0"/>
              <a:t>que las oportunidades que </a:t>
            </a:r>
            <a:endParaRPr/>
          </a:p>
          <a:p>
            <a:pPr marL="457200" lvl="0" indent="-228600" algn="just" rtl="0">
              <a:lnSpc>
                <a:spcPct val="90000"/>
              </a:lnSpc>
              <a:spcBef>
                <a:spcPts val="1000"/>
              </a:spcBef>
              <a:spcAft>
                <a:spcPts val="0"/>
              </a:spcAft>
              <a:buSzPct val="129032"/>
              <a:buNone/>
            </a:pPr>
            <a:r>
              <a:rPr lang="en-US" i="0"/>
              <a:t>ofrecen.</a:t>
            </a:r>
            <a:endParaRPr i="0"/>
          </a:p>
        </p:txBody>
      </p:sp>
      <p:pic>
        <p:nvPicPr>
          <p:cNvPr id="431" name="Google Shape;431;p77" descr="Mobile device with apps"/>
          <p:cNvPicPr preferRelativeResize="0">
            <a:picLocks noGrp="1"/>
          </p:cNvPicPr>
          <p:nvPr>
            <p:ph type="pic" idx="2"/>
          </p:nvPr>
        </p:nvPicPr>
        <p:blipFill rotWithShape="1">
          <a:blip r:embed="rId3">
            <a:alphaModFix/>
          </a:blip>
          <a:srcRect/>
          <a:stretch/>
        </p:blipFill>
        <p:spPr>
          <a:xfrm>
            <a:off x="414116" y="352414"/>
            <a:ext cx="5497412" cy="6099184"/>
          </a:xfrm>
          <a:prstGeom prst="rect">
            <a:avLst/>
          </a:prstGeom>
          <a:solidFill>
            <a:srgbClr val="F2F2F2"/>
          </a:solid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78"/>
          <p:cNvSpPr txBox="1">
            <a:spLocks noGrp="1"/>
          </p:cNvSpPr>
          <p:nvPr>
            <p:ph type="body" idx="1"/>
          </p:nvPr>
        </p:nvSpPr>
        <p:spPr>
          <a:xfrm>
            <a:off x="5999945" y="3509336"/>
            <a:ext cx="6010480" cy="225304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en-US"/>
              <a:t>Elegir </a:t>
            </a:r>
            <a:r>
              <a:rPr lang="en-US" i="1"/>
              <a:t>apps</a:t>
            </a:r>
            <a:r>
              <a:rPr lang="en-US"/>
              <a:t> </a:t>
            </a:r>
            <a:r>
              <a:rPr lang="en-US">
                <a:solidFill>
                  <a:schemeClr val="lt1"/>
                </a:solidFill>
              </a:rPr>
              <a:t>para gestionar la salud</a:t>
            </a:r>
            <a:endParaRPr>
              <a:solidFill>
                <a:schemeClr val="lt1"/>
              </a:solidFill>
            </a:endParaRPr>
          </a:p>
        </p:txBody>
      </p:sp>
      <p:sp>
        <p:nvSpPr>
          <p:cNvPr id="437" name="Google Shape;437;p78"/>
          <p:cNvSpPr txBox="1">
            <a:spLocks noGrp="1"/>
          </p:cNvSpPr>
          <p:nvPr>
            <p:ph type="body" idx="2"/>
          </p:nvPr>
        </p:nvSpPr>
        <p:spPr>
          <a:xfrm>
            <a:off x="891654" y="2003728"/>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13000"/>
              <a:buNone/>
            </a:pPr>
            <a:r>
              <a:rPr lang="en-US" sz="8000"/>
              <a:t> (c)</a:t>
            </a:r>
            <a:endParaRPr sz="80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79"/>
          <p:cNvSpPr txBox="1"/>
          <p:nvPr/>
        </p:nvSpPr>
        <p:spPr>
          <a:xfrm>
            <a:off x="8566610" y="1195648"/>
            <a:ext cx="2503681" cy="4448175"/>
          </a:xfrm>
          <a:prstGeom prst="rect">
            <a:avLst/>
          </a:prstGeom>
          <a:solidFill>
            <a:srgbClr val="24BAA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3" name="Google Shape;443;p79"/>
          <p:cNvSpPr txBox="1">
            <a:spLocks noGrp="1"/>
          </p:cNvSpPr>
          <p:nvPr>
            <p:ph type="body" idx="1"/>
          </p:nvPr>
        </p:nvSpPr>
        <p:spPr>
          <a:xfrm>
            <a:off x="422031" y="2519183"/>
            <a:ext cx="7676940" cy="3311641"/>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dk1"/>
              </a:buClr>
              <a:buSzPts val="1527"/>
              <a:buNone/>
            </a:pPr>
            <a:r>
              <a:rPr lang="en-US" sz="2400"/>
              <a:t>Hay </a:t>
            </a:r>
            <a:r>
              <a:rPr lang="en-US" sz="2400" i="1"/>
              <a:t>apps</a:t>
            </a:r>
            <a:r>
              <a:rPr lang="en-US" sz="2400"/>
              <a:t> que </a:t>
            </a:r>
            <a:r>
              <a:rPr lang="en-US"/>
              <a:t>nos proporcionan </a:t>
            </a:r>
            <a:r>
              <a:rPr lang="en-US" b="1">
                <a:solidFill>
                  <a:srgbClr val="7F3494"/>
                </a:solidFill>
              </a:rPr>
              <a:t>información y asesoramiento </a:t>
            </a:r>
            <a:r>
              <a:rPr lang="en-US"/>
              <a:t>acerca de miles de problemas de salud y que s</a:t>
            </a:r>
            <a:r>
              <a:rPr lang="en-US" sz="2400"/>
              <a:t>e pueden descargar de internet. (Ver cómo </a:t>
            </a:r>
            <a:r>
              <a:rPr lang="en-US"/>
              <a:t>descargar aplicaciones en el Módulo 1.)</a:t>
            </a:r>
            <a:endParaRPr/>
          </a:p>
          <a:p>
            <a:pPr marL="0" lvl="0" indent="0" algn="just" rtl="0">
              <a:lnSpc>
                <a:spcPct val="90000"/>
              </a:lnSpc>
              <a:spcBef>
                <a:spcPts val="0"/>
              </a:spcBef>
              <a:spcAft>
                <a:spcPts val="0"/>
              </a:spcAft>
              <a:buClr>
                <a:schemeClr val="dk1"/>
              </a:buClr>
              <a:buSzPts val="1018"/>
              <a:buNone/>
            </a:pPr>
            <a:endParaRPr sz="1600"/>
          </a:p>
          <a:p>
            <a:pPr marL="0" lvl="0" indent="0" algn="just" rtl="0">
              <a:lnSpc>
                <a:spcPct val="90000"/>
              </a:lnSpc>
              <a:spcBef>
                <a:spcPts val="0"/>
              </a:spcBef>
              <a:spcAft>
                <a:spcPts val="0"/>
              </a:spcAft>
              <a:buClr>
                <a:schemeClr val="dk1"/>
              </a:buClr>
              <a:buSzPts val="1527"/>
              <a:buNone/>
            </a:pPr>
            <a:r>
              <a:rPr lang="en-US"/>
              <a:t>Tenemos esta información al alcance de nuestros dedos y en diversos tipos de dispositivos (teléfonos, </a:t>
            </a:r>
            <a:r>
              <a:rPr lang="en-US" i="1"/>
              <a:t>tablets</a:t>
            </a:r>
            <a:r>
              <a:rPr lang="en-US"/>
              <a:t>, </a:t>
            </a:r>
            <a:r>
              <a:rPr lang="en-US" i="1"/>
              <a:t>laptops</a:t>
            </a:r>
            <a:r>
              <a:rPr lang="en-US"/>
              <a:t>). </a:t>
            </a:r>
            <a:endParaRPr/>
          </a:p>
          <a:p>
            <a:pPr marL="0" lvl="0" indent="0" algn="just" rtl="0">
              <a:lnSpc>
                <a:spcPct val="90000"/>
              </a:lnSpc>
              <a:spcBef>
                <a:spcPts val="0"/>
              </a:spcBef>
              <a:spcAft>
                <a:spcPts val="0"/>
              </a:spcAft>
              <a:buClr>
                <a:schemeClr val="dk1"/>
              </a:buClr>
              <a:buSzPts val="1527"/>
              <a:buNone/>
            </a:pPr>
            <a:endParaRPr sz="1600"/>
          </a:p>
          <a:p>
            <a:pPr marL="0" lvl="0" indent="0" algn="just" rtl="0">
              <a:lnSpc>
                <a:spcPct val="90000"/>
              </a:lnSpc>
              <a:spcBef>
                <a:spcPts val="0"/>
              </a:spcBef>
              <a:spcAft>
                <a:spcPts val="0"/>
              </a:spcAft>
              <a:buClr>
                <a:schemeClr val="dk1"/>
              </a:buClr>
              <a:buSzPts val="1527"/>
              <a:buNone/>
            </a:pPr>
            <a:r>
              <a:rPr lang="en-US" sz="2400"/>
              <a:t>En este caso, estamos usando la diabetes como ejemplo, pero se puede investigar sobre otros problemas de salud  y pueden descargarse igualmente otras </a:t>
            </a:r>
            <a:r>
              <a:rPr lang="en-US" sz="2400" i="1"/>
              <a:t>apps</a:t>
            </a:r>
            <a:r>
              <a:rPr lang="en-US" sz="2400"/>
              <a:t> que pueden ser beneficiosas en el ámbito de </a:t>
            </a:r>
            <a:r>
              <a:rPr lang="en-US" sz="2400" b="1">
                <a:solidFill>
                  <a:srgbClr val="7F3494"/>
                </a:solidFill>
              </a:rPr>
              <a:t>la atención directa</a:t>
            </a:r>
            <a:r>
              <a:rPr lang="en-US" sz="2400"/>
              <a:t>.</a:t>
            </a:r>
            <a:endParaRPr/>
          </a:p>
          <a:p>
            <a:pPr marL="0" lvl="0" indent="0" algn="l" rtl="0">
              <a:lnSpc>
                <a:spcPct val="90000"/>
              </a:lnSpc>
              <a:spcBef>
                <a:spcPts val="1000"/>
              </a:spcBef>
              <a:spcAft>
                <a:spcPts val="0"/>
              </a:spcAft>
              <a:buClr>
                <a:srgbClr val="092E4B"/>
              </a:buClr>
              <a:buSzPts val="2400"/>
              <a:buNone/>
            </a:pPr>
            <a:endParaRPr/>
          </a:p>
        </p:txBody>
      </p:sp>
      <p:sp>
        <p:nvSpPr>
          <p:cNvPr id="444" name="Google Shape;444;p79"/>
          <p:cNvSpPr txBox="1">
            <a:spLocks noGrp="1"/>
          </p:cNvSpPr>
          <p:nvPr>
            <p:ph type="body" idx="2"/>
          </p:nvPr>
        </p:nvSpPr>
        <p:spPr>
          <a:xfrm>
            <a:off x="535259" y="1104337"/>
            <a:ext cx="7478586" cy="10316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en-US"/>
              <a:t>Uso de herramientas digitales de apoyo a la gestión de la salud</a:t>
            </a:r>
            <a:endParaRPr/>
          </a:p>
        </p:txBody>
      </p:sp>
      <p:pic>
        <p:nvPicPr>
          <p:cNvPr id="445" name="Google Shape;445;p79"/>
          <p:cNvPicPr preferRelativeResize="0"/>
          <p:nvPr/>
        </p:nvPicPr>
        <p:blipFill rotWithShape="1">
          <a:blip r:embed="rId3">
            <a:alphaModFix/>
          </a:blip>
          <a:srcRect/>
          <a:stretch/>
        </p:blipFill>
        <p:spPr>
          <a:xfrm>
            <a:off x="8562908" y="3330632"/>
            <a:ext cx="2503681" cy="1651114"/>
          </a:xfrm>
          <a:prstGeom prst="rect">
            <a:avLst/>
          </a:prstGeom>
          <a:noFill/>
          <a:ln>
            <a:noFill/>
          </a:ln>
        </p:spPr>
      </p:pic>
      <p:pic>
        <p:nvPicPr>
          <p:cNvPr id="446" name="Google Shape;446;p79" descr="Yoga outline"/>
          <p:cNvPicPr preferRelativeResize="0"/>
          <p:nvPr/>
        </p:nvPicPr>
        <p:blipFill rotWithShape="1">
          <a:blip r:embed="rId4">
            <a:alphaModFix/>
          </a:blip>
          <a:srcRect/>
          <a:stretch/>
        </p:blipFill>
        <p:spPr>
          <a:xfrm>
            <a:off x="8761358" y="1417132"/>
            <a:ext cx="764400" cy="764400"/>
          </a:xfrm>
          <a:prstGeom prst="rect">
            <a:avLst/>
          </a:prstGeom>
          <a:noFill/>
          <a:ln>
            <a:noFill/>
          </a:ln>
        </p:spPr>
      </p:pic>
      <p:pic>
        <p:nvPicPr>
          <p:cNvPr id="447" name="Google Shape;447;p79" descr="Food Safety outline"/>
          <p:cNvPicPr preferRelativeResize="0"/>
          <p:nvPr/>
        </p:nvPicPr>
        <p:blipFill rotWithShape="1">
          <a:blip r:embed="rId5">
            <a:alphaModFix/>
          </a:blip>
          <a:srcRect/>
          <a:stretch/>
        </p:blipFill>
        <p:spPr>
          <a:xfrm>
            <a:off x="10078523" y="2237344"/>
            <a:ext cx="764400" cy="764400"/>
          </a:xfrm>
          <a:prstGeom prst="rect">
            <a:avLst/>
          </a:prstGeom>
          <a:noFill/>
          <a:ln>
            <a:noFill/>
          </a:ln>
        </p:spPr>
      </p:pic>
      <p:pic>
        <p:nvPicPr>
          <p:cNvPr id="448" name="Google Shape;448;p79" descr="Heart with pulse outline"/>
          <p:cNvPicPr preferRelativeResize="0"/>
          <p:nvPr/>
        </p:nvPicPr>
        <p:blipFill rotWithShape="1">
          <a:blip r:embed="rId6">
            <a:alphaModFix/>
          </a:blip>
          <a:srcRect/>
          <a:stretch/>
        </p:blipFill>
        <p:spPr>
          <a:xfrm>
            <a:off x="8761358" y="2345976"/>
            <a:ext cx="764400" cy="764400"/>
          </a:xfrm>
          <a:prstGeom prst="rect">
            <a:avLst/>
          </a:prstGeom>
          <a:noFill/>
          <a:ln>
            <a:noFill/>
          </a:ln>
        </p:spPr>
      </p:pic>
      <p:pic>
        <p:nvPicPr>
          <p:cNvPr id="449" name="Google Shape;449;p79" descr="Medical outline"/>
          <p:cNvPicPr preferRelativeResize="0"/>
          <p:nvPr/>
        </p:nvPicPr>
        <p:blipFill rotWithShape="1">
          <a:blip r:embed="rId7">
            <a:alphaModFix/>
          </a:blip>
          <a:srcRect/>
          <a:stretch/>
        </p:blipFill>
        <p:spPr>
          <a:xfrm>
            <a:off x="10078523" y="1417132"/>
            <a:ext cx="764400" cy="7644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80"/>
          <p:cNvSpPr txBox="1">
            <a:spLocks noGrp="1"/>
          </p:cNvSpPr>
          <p:nvPr>
            <p:ph type="body" idx="1"/>
          </p:nvPr>
        </p:nvSpPr>
        <p:spPr>
          <a:xfrm>
            <a:off x="466725" y="2565777"/>
            <a:ext cx="7547120" cy="3311641"/>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rgbClr val="092E4B"/>
              </a:buClr>
              <a:buSzPts val="2400"/>
              <a:buNone/>
            </a:pPr>
            <a:r>
              <a:rPr lang="en-US" b="1"/>
              <a:t>Entender cómo interactúan la alimentación, el ejercicio y los niveles de azúcar en sangre es crucial para controlar la diabetes, </a:t>
            </a:r>
            <a:r>
              <a:rPr lang="en-US"/>
              <a:t>ya sea de tipo 1, de tipo 2 o gestacional.  </a:t>
            </a:r>
            <a:endParaRPr/>
          </a:p>
          <a:p>
            <a:pPr marL="0" lvl="0" indent="0" algn="just" rtl="0">
              <a:lnSpc>
                <a:spcPct val="90000"/>
              </a:lnSpc>
              <a:spcBef>
                <a:spcPts val="1000"/>
              </a:spcBef>
              <a:spcAft>
                <a:spcPts val="0"/>
              </a:spcAft>
              <a:buClr>
                <a:srgbClr val="092E4B"/>
              </a:buClr>
              <a:buSzPts val="2400"/>
              <a:buNone/>
            </a:pPr>
            <a:r>
              <a:rPr lang="en-US"/>
              <a:t>Hay una </a:t>
            </a:r>
            <a:r>
              <a:rPr lang="en-US" i="1"/>
              <a:t>app</a:t>
            </a:r>
            <a:r>
              <a:rPr lang="en-US"/>
              <a:t> prácticamente para todo: cálculo de carbohidratos y dosis de insulina, control del tiempo, planificación de comidas y ejercicio, control de glucosa, cálculo del índice glucémico, medición de la presión arterial y control de peso. </a:t>
            </a:r>
            <a:endParaRPr/>
          </a:p>
          <a:p>
            <a:pPr marL="0" lvl="0" indent="0" algn="just" rtl="0">
              <a:lnSpc>
                <a:spcPct val="90000"/>
              </a:lnSpc>
              <a:spcBef>
                <a:spcPts val="1000"/>
              </a:spcBef>
              <a:spcAft>
                <a:spcPts val="0"/>
              </a:spcAft>
              <a:buClr>
                <a:srgbClr val="092E4B"/>
              </a:buClr>
              <a:buSzPts val="2400"/>
              <a:buNone/>
            </a:pPr>
            <a:r>
              <a:rPr lang="en-US"/>
              <a:t>Algunas </a:t>
            </a:r>
            <a:r>
              <a:rPr lang="en-US" i="1"/>
              <a:t>apps</a:t>
            </a:r>
            <a:r>
              <a:rPr lang="en-US"/>
              <a:t> facilitan al cliente compartir la información sobre su salud con la persona cuidadora y su equipo médico. </a:t>
            </a:r>
            <a:endParaRPr/>
          </a:p>
          <a:p>
            <a:pPr marL="0" lvl="0" indent="0" algn="l" rtl="0">
              <a:lnSpc>
                <a:spcPct val="90000"/>
              </a:lnSpc>
              <a:spcBef>
                <a:spcPts val="1000"/>
              </a:spcBef>
              <a:spcAft>
                <a:spcPts val="0"/>
              </a:spcAft>
              <a:buClr>
                <a:srgbClr val="092E4B"/>
              </a:buClr>
              <a:buSzPts val="2400"/>
              <a:buNone/>
            </a:pPr>
            <a:endParaRPr/>
          </a:p>
        </p:txBody>
      </p:sp>
      <p:sp>
        <p:nvSpPr>
          <p:cNvPr id="455" name="Google Shape;455;p80"/>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en-US" b="1" i="0"/>
              <a:t>¿Qué necesitas saber?</a:t>
            </a:r>
            <a:endParaRPr/>
          </a:p>
          <a:p>
            <a:pPr marL="0" lvl="0" indent="0" algn="l" rtl="0">
              <a:lnSpc>
                <a:spcPct val="90000"/>
              </a:lnSpc>
              <a:spcBef>
                <a:spcPts val="1000"/>
              </a:spcBef>
              <a:spcAft>
                <a:spcPts val="0"/>
              </a:spcAft>
              <a:buClr>
                <a:srgbClr val="24BAA2"/>
              </a:buClr>
              <a:buSzPts val="3600"/>
              <a:buNone/>
            </a:pPr>
            <a:endParaRPr/>
          </a:p>
        </p:txBody>
      </p:sp>
      <p:pic>
        <p:nvPicPr>
          <p:cNvPr id="456" name="Google Shape;456;p80"/>
          <p:cNvPicPr preferRelativeResize="0">
            <a:picLocks noGrp="1"/>
          </p:cNvPicPr>
          <p:nvPr>
            <p:ph type="pic" idx="3"/>
          </p:nvPr>
        </p:nvPicPr>
        <p:blipFill rotWithShape="1">
          <a:blip r:embed="rId3">
            <a:alphaModFix/>
          </a:blip>
          <a:srcRect/>
          <a:stretch/>
        </p:blipFill>
        <p:spPr>
          <a:xfrm>
            <a:off x="8583613" y="1246188"/>
            <a:ext cx="2443162" cy="4337050"/>
          </a:xfrm>
          <a:prstGeom prst="rect">
            <a:avLst/>
          </a:prstGeom>
          <a:solidFill>
            <a:srgbClr val="D8D8D8"/>
          </a:solid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pic>
        <p:nvPicPr>
          <p:cNvPr id="461" name="Google Shape;461;p20"/>
          <p:cNvPicPr preferRelativeResize="0">
            <a:picLocks noGrp="1"/>
          </p:cNvPicPr>
          <p:nvPr>
            <p:ph type="pic" idx="2"/>
          </p:nvPr>
        </p:nvPicPr>
        <p:blipFill rotWithShape="1">
          <a:blip r:embed="rId3">
            <a:alphaModFix/>
          </a:blip>
          <a:srcRect/>
          <a:stretch/>
        </p:blipFill>
        <p:spPr>
          <a:xfrm>
            <a:off x="0" y="0"/>
            <a:ext cx="12192000" cy="6858000"/>
          </a:xfrm>
          <a:prstGeom prst="rect">
            <a:avLst/>
          </a:prstGeom>
          <a:solidFill>
            <a:srgbClr val="F2F2F2"/>
          </a:solidFill>
          <a:ln>
            <a:noFill/>
          </a:ln>
        </p:spPr>
      </p:pic>
      <p:sp>
        <p:nvSpPr>
          <p:cNvPr id="462" name="Google Shape;462;p20"/>
          <p:cNvSpPr txBox="1">
            <a:spLocks noGrp="1"/>
          </p:cNvSpPr>
          <p:nvPr>
            <p:ph type="body" idx="1"/>
          </p:nvPr>
        </p:nvSpPr>
        <p:spPr>
          <a:xfrm>
            <a:off x="0" y="1747126"/>
            <a:ext cx="5554133" cy="3565651"/>
          </a:xfrm>
          <a:prstGeom prst="rect">
            <a:avLst/>
          </a:prstGeom>
          <a:solidFill>
            <a:srgbClr val="24BAA2"/>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42D92"/>
              </a:buClr>
              <a:buSzPts val="3000"/>
              <a:buNone/>
            </a:pPr>
            <a:r>
              <a:rPr lang="en-US" b="1" i="0">
                <a:solidFill>
                  <a:srgbClr val="092E4B"/>
                </a:solidFill>
              </a:rPr>
              <a:t>Elegir la aplicación correcta puede parecer abrumador, pero recuerda que solo estás intentando ayudar a tu cliente y ¡eso es POSITIVO!</a:t>
            </a:r>
            <a:endParaRPr>
              <a:solidFill>
                <a:srgbClr val="092E4B"/>
              </a:solidFill>
            </a:endParaRPr>
          </a:p>
        </p:txBody>
      </p:sp>
      <p:sp>
        <p:nvSpPr>
          <p:cNvPr id="463" name="Google Shape;463;p20"/>
          <p:cNvSpPr/>
          <p:nvPr/>
        </p:nvSpPr>
        <p:spPr>
          <a:xfrm>
            <a:off x="9715500" y="3529951"/>
            <a:ext cx="1981200" cy="3028950"/>
          </a:xfrm>
          <a:prstGeom prst="flowChartOffpageConnector">
            <a:avLst/>
          </a:prstGeom>
          <a:solidFill>
            <a:srgbClr val="24BAA2"/>
          </a:solidFill>
          <a:ln w="12700" cap="flat" cmpd="sng">
            <a:solidFill>
              <a:srgbClr val="24BAA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7F3494"/>
                </a:solidFill>
                <a:latin typeface="Calibri"/>
                <a:ea typeface="Calibri"/>
                <a:cs typeface="Calibri"/>
                <a:sym typeface="Calibri"/>
              </a:rPr>
              <a:t>Hemos seleccionado unas cuantas </a:t>
            </a:r>
            <a:r>
              <a:rPr lang="en-US" sz="2400" b="1" i="1" u="none" strike="noStrike" cap="none">
                <a:solidFill>
                  <a:srgbClr val="7F3494"/>
                </a:solidFill>
                <a:latin typeface="Calibri"/>
                <a:ea typeface="Calibri"/>
                <a:cs typeface="Calibri"/>
                <a:sym typeface="Calibri"/>
              </a:rPr>
              <a:t>apps </a:t>
            </a:r>
            <a:r>
              <a:rPr lang="en-US" sz="2400" b="1" i="0" u="none" strike="noStrike" cap="none">
                <a:solidFill>
                  <a:srgbClr val="7F3494"/>
                </a:solidFill>
                <a:latin typeface="Calibri"/>
                <a:ea typeface="Calibri"/>
                <a:cs typeface="Calibri"/>
                <a:sym typeface="Calibri"/>
              </a:rPr>
              <a:t>para ayudarte a empezar.</a:t>
            </a:r>
            <a:endParaRPr sz="1400" b="1" i="0" u="none" strike="noStrike" cap="non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81"/>
          <p:cNvSpPr txBox="1">
            <a:spLocks noGrp="1"/>
          </p:cNvSpPr>
          <p:nvPr>
            <p:ph type="body" idx="1"/>
          </p:nvPr>
        </p:nvSpPr>
        <p:spPr>
          <a:xfrm>
            <a:off x="588221" y="1418411"/>
            <a:ext cx="5507779" cy="4377696"/>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SzPts val="2400"/>
              <a:buNone/>
            </a:pPr>
            <a:r>
              <a:rPr lang="en-US" b="1" dirty="0">
                <a:solidFill>
                  <a:srgbClr val="24BAA2"/>
                </a:solidFill>
              </a:rPr>
              <a:t>Las </a:t>
            </a:r>
            <a:r>
              <a:rPr lang="en-US" b="1" i="1" dirty="0">
                <a:solidFill>
                  <a:srgbClr val="24BAA2"/>
                </a:solidFill>
              </a:rPr>
              <a:t>apps </a:t>
            </a:r>
            <a:r>
              <a:rPr lang="en-US" b="1" dirty="0" err="1">
                <a:solidFill>
                  <a:srgbClr val="24BAA2"/>
                </a:solidFill>
              </a:rPr>
              <a:t>informativas</a:t>
            </a:r>
            <a:r>
              <a:rPr lang="en-US" b="1" dirty="0">
                <a:solidFill>
                  <a:srgbClr val="24BAA2"/>
                </a:solidFill>
              </a:rPr>
              <a:t> </a:t>
            </a:r>
            <a:r>
              <a:rPr lang="en-US" b="1" dirty="0" err="1">
                <a:solidFill>
                  <a:srgbClr val="24BAA2"/>
                </a:solidFill>
              </a:rPr>
              <a:t>ayudan</a:t>
            </a:r>
            <a:r>
              <a:rPr lang="en-US" b="1" dirty="0">
                <a:solidFill>
                  <a:srgbClr val="24BAA2"/>
                </a:solidFill>
              </a:rPr>
              <a:t> a </a:t>
            </a:r>
            <a:r>
              <a:rPr lang="en-US" b="1" dirty="0" err="1">
                <a:solidFill>
                  <a:srgbClr val="24BAA2"/>
                </a:solidFill>
              </a:rPr>
              <a:t>los</a:t>
            </a:r>
            <a:r>
              <a:rPr lang="en-US" b="1" dirty="0">
                <a:solidFill>
                  <a:srgbClr val="24BAA2"/>
                </a:solidFill>
              </a:rPr>
              <a:t> </a:t>
            </a:r>
            <a:r>
              <a:rPr lang="en-US" b="1" dirty="0" err="1">
                <a:solidFill>
                  <a:srgbClr val="24BAA2"/>
                </a:solidFill>
              </a:rPr>
              <a:t>usuarios</a:t>
            </a:r>
            <a:r>
              <a:rPr lang="en-US" b="1" dirty="0">
                <a:solidFill>
                  <a:srgbClr val="24BAA2"/>
                </a:solidFill>
              </a:rPr>
              <a:t> a </a:t>
            </a:r>
            <a:r>
              <a:rPr lang="en-US" b="1" dirty="0" err="1">
                <a:solidFill>
                  <a:srgbClr val="24BAA2"/>
                </a:solidFill>
              </a:rPr>
              <a:t>estar</a:t>
            </a:r>
            <a:r>
              <a:rPr lang="en-US" b="1" dirty="0">
                <a:solidFill>
                  <a:srgbClr val="24BAA2"/>
                </a:solidFill>
              </a:rPr>
              <a:t> al tanto de las </a:t>
            </a:r>
            <a:r>
              <a:rPr lang="en-US" b="1" dirty="0" err="1">
                <a:solidFill>
                  <a:srgbClr val="24BAA2"/>
                </a:solidFill>
              </a:rPr>
              <a:t>últimas</a:t>
            </a:r>
            <a:r>
              <a:rPr lang="en-US" b="1" dirty="0">
                <a:solidFill>
                  <a:srgbClr val="24BAA2"/>
                </a:solidFill>
              </a:rPr>
              <a:t> </a:t>
            </a:r>
            <a:r>
              <a:rPr lang="en-US" b="1" dirty="0" err="1">
                <a:solidFill>
                  <a:srgbClr val="24BAA2"/>
                </a:solidFill>
              </a:rPr>
              <a:t>opciones</a:t>
            </a:r>
            <a:r>
              <a:rPr lang="en-US" b="1" dirty="0">
                <a:solidFill>
                  <a:srgbClr val="24BAA2"/>
                </a:solidFill>
              </a:rPr>
              <a:t> </a:t>
            </a:r>
            <a:r>
              <a:rPr lang="en-US" b="1" dirty="0" err="1">
                <a:solidFill>
                  <a:srgbClr val="24BAA2"/>
                </a:solidFill>
              </a:rPr>
              <a:t>terapéuticas</a:t>
            </a:r>
            <a:r>
              <a:rPr lang="en-US" b="1" dirty="0">
                <a:solidFill>
                  <a:srgbClr val="24BAA2"/>
                </a:solidFill>
              </a:rPr>
              <a:t> y a saber </a:t>
            </a:r>
            <a:r>
              <a:rPr lang="en-US" b="1" dirty="0" err="1">
                <a:solidFill>
                  <a:srgbClr val="24BAA2"/>
                </a:solidFill>
              </a:rPr>
              <a:t>más</a:t>
            </a:r>
            <a:r>
              <a:rPr lang="en-US" b="1" dirty="0">
                <a:solidFill>
                  <a:srgbClr val="24BAA2"/>
                </a:solidFill>
              </a:rPr>
              <a:t> </a:t>
            </a:r>
            <a:r>
              <a:rPr lang="en-US" b="1" dirty="0" err="1">
                <a:solidFill>
                  <a:srgbClr val="24BAA2"/>
                </a:solidFill>
              </a:rPr>
              <a:t>sobre</a:t>
            </a:r>
            <a:r>
              <a:rPr lang="en-US" b="1" dirty="0">
                <a:solidFill>
                  <a:srgbClr val="24BAA2"/>
                </a:solidFill>
              </a:rPr>
              <a:t> </a:t>
            </a:r>
            <a:r>
              <a:rPr lang="en-US" b="1" dirty="0" err="1">
                <a:solidFill>
                  <a:srgbClr val="24BAA2"/>
                </a:solidFill>
              </a:rPr>
              <a:t>su</a:t>
            </a:r>
            <a:r>
              <a:rPr lang="en-US" b="1" dirty="0">
                <a:solidFill>
                  <a:srgbClr val="24BAA2"/>
                </a:solidFill>
              </a:rPr>
              <a:t> </a:t>
            </a:r>
            <a:r>
              <a:rPr lang="en-US" b="1" dirty="0" err="1">
                <a:solidFill>
                  <a:srgbClr val="24BAA2"/>
                </a:solidFill>
              </a:rPr>
              <a:t>problema</a:t>
            </a:r>
            <a:r>
              <a:rPr lang="en-US" b="1" dirty="0">
                <a:solidFill>
                  <a:srgbClr val="24BAA2"/>
                </a:solidFill>
              </a:rPr>
              <a:t> de </a:t>
            </a:r>
            <a:r>
              <a:rPr lang="en-US" b="1" dirty="0" err="1">
                <a:solidFill>
                  <a:srgbClr val="24BAA2"/>
                </a:solidFill>
              </a:rPr>
              <a:t>salud</a:t>
            </a:r>
            <a:r>
              <a:rPr lang="en-US" b="1" dirty="0">
                <a:solidFill>
                  <a:srgbClr val="24BAA2"/>
                </a:solidFill>
              </a:rPr>
              <a:t>, sus </a:t>
            </a:r>
            <a:r>
              <a:rPr lang="en-US" b="1" dirty="0" err="1">
                <a:solidFill>
                  <a:srgbClr val="24BAA2"/>
                </a:solidFill>
              </a:rPr>
              <a:t>posibles</a:t>
            </a:r>
            <a:r>
              <a:rPr lang="en-US" b="1" dirty="0">
                <a:solidFill>
                  <a:srgbClr val="24BAA2"/>
                </a:solidFill>
              </a:rPr>
              <a:t> </a:t>
            </a:r>
            <a:r>
              <a:rPr lang="en-US" b="1" dirty="0" err="1">
                <a:solidFill>
                  <a:srgbClr val="24BAA2"/>
                </a:solidFill>
              </a:rPr>
              <a:t>riesgos</a:t>
            </a:r>
            <a:r>
              <a:rPr lang="en-US" b="1" dirty="0">
                <a:solidFill>
                  <a:srgbClr val="24BAA2"/>
                </a:solidFill>
              </a:rPr>
              <a:t> y </a:t>
            </a:r>
            <a:r>
              <a:rPr lang="en-US" b="1" dirty="0" err="1">
                <a:solidFill>
                  <a:srgbClr val="24BAA2"/>
                </a:solidFill>
              </a:rPr>
              <a:t>algunos</a:t>
            </a:r>
            <a:r>
              <a:rPr lang="en-US" b="1" dirty="0">
                <a:solidFill>
                  <a:srgbClr val="24BAA2"/>
                </a:solidFill>
              </a:rPr>
              <a:t> </a:t>
            </a:r>
            <a:r>
              <a:rPr lang="en-US" b="1" dirty="0" err="1">
                <a:solidFill>
                  <a:srgbClr val="24BAA2"/>
                </a:solidFill>
              </a:rPr>
              <a:t>consejos</a:t>
            </a:r>
            <a:r>
              <a:rPr lang="en-US" b="1" dirty="0">
                <a:solidFill>
                  <a:srgbClr val="24BAA2"/>
                </a:solidFill>
              </a:rPr>
              <a:t> para </a:t>
            </a:r>
            <a:r>
              <a:rPr lang="en-US" b="1" dirty="0" err="1">
                <a:solidFill>
                  <a:srgbClr val="24BAA2"/>
                </a:solidFill>
              </a:rPr>
              <a:t>gestionarlo</a:t>
            </a:r>
            <a:r>
              <a:rPr lang="en-US" b="1" dirty="0">
                <a:solidFill>
                  <a:srgbClr val="24BAA2"/>
                </a:solidFill>
              </a:rPr>
              <a:t>.  </a:t>
            </a:r>
            <a:endParaRPr dirty="0"/>
          </a:p>
          <a:p>
            <a:pPr marL="0" lvl="0" indent="0" rtl="0">
              <a:lnSpc>
                <a:spcPct val="90000"/>
              </a:lnSpc>
              <a:spcBef>
                <a:spcPts val="0"/>
              </a:spcBef>
              <a:spcAft>
                <a:spcPts val="0"/>
              </a:spcAft>
              <a:buSzPts val="2400"/>
              <a:buNone/>
            </a:pPr>
            <a:endParaRPr b="1" dirty="0">
              <a:solidFill>
                <a:srgbClr val="24BAA2"/>
              </a:solidFill>
            </a:endParaRPr>
          </a:p>
          <a:p>
            <a:pPr marL="0" lvl="0" indent="0" rtl="0">
              <a:lnSpc>
                <a:spcPct val="90000"/>
              </a:lnSpc>
              <a:spcBef>
                <a:spcPts val="0"/>
              </a:spcBef>
              <a:spcAft>
                <a:spcPts val="0"/>
              </a:spcAft>
              <a:buClr>
                <a:schemeClr val="lt1"/>
              </a:buClr>
              <a:buSzPts val="2400"/>
              <a:buNone/>
            </a:pPr>
            <a:r>
              <a:rPr lang="en-US" b="1" u="sng" dirty="0">
                <a:solidFill>
                  <a:srgbClr val="24BAA2"/>
                </a:solidFill>
                <a:hlinkClick r:id="rId3">
                  <a:extLst>
                    <a:ext uri="{A12FA001-AC4F-418D-AE19-62706E023703}">
                      <ahyp:hlinkClr xmlns:ahyp="http://schemas.microsoft.com/office/drawing/2018/hyperlinkcolor" val="tx"/>
                    </a:ext>
                  </a:extLst>
                </a:hlinkClick>
              </a:rPr>
              <a:t>Beat Diabetes </a:t>
            </a:r>
            <a:r>
              <a:rPr lang="en-US" dirty="0"/>
              <a:t>es </a:t>
            </a:r>
            <a:r>
              <a:rPr lang="en-US" dirty="0" err="1"/>
              <a:t>una</a:t>
            </a:r>
            <a:r>
              <a:rPr lang="en-US" dirty="0"/>
              <a:t> app de Android </a:t>
            </a:r>
            <a:r>
              <a:rPr lang="en-US" dirty="0" err="1"/>
              <a:t>muy</a:t>
            </a:r>
            <a:r>
              <a:rPr lang="en-US" dirty="0"/>
              <a:t> </a:t>
            </a:r>
            <a:r>
              <a:rPr lang="en-US" dirty="0" err="1"/>
              <a:t>intuitiva</a:t>
            </a:r>
            <a:r>
              <a:rPr lang="en-US" dirty="0"/>
              <a:t> </a:t>
            </a:r>
            <a:r>
              <a:rPr lang="en-US" dirty="0" err="1"/>
              <a:t>diseñada</a:t>
            </a:r>
            <a:r>
              <a:rPr lang="en-US" dirty="0"/>
              <a:t> para </a:t>
            </a:r>
            <a:r>
              <a:rPr lang="en-US" b="1" dirty="0" err="1"/>
              <a:t>ayudar</a:t>
            </a:r>
            <a:r>
              <a:rPr lang="en-US" b="1" dirty="0"/>
              <a:t> a </a:t>
            </a:r>
            <a:r>
              <a:rPr lang="en-US" b="1" dirty="0" err="1"/>
              <a:t>aquellas</a:t>
            </a:r>
            <a:r>
              <a:rPr lang="en-US" b="1" dirty="0"/>
              <a:t> personas a las que les </a:t>
            </a:r>
            <a:r>
              <a:rPr lang="en-US" b="1" dirty="0" err="1"/>
              <a:t>acaban</a:t>
            </a:r>
            <a:r>
              <a:rPr lang="en-US" b="1" dirty="0"/>
              <a:t> de </a:t>
            </a:r>
            <a:r>
              <a:rPr lang="en-US" b="1" dirty="0" err="1"/>
              <a:t>diagnosticar</a:t>
            </a:r>
            <a:r>
              <a:rPr lang="en-US" b="1" dirty="0"/>
              <a:t> diabetes a saber </a:t>
            </a:r>
            <a:r>
              <a:rPr lang="en-US" b="1" dirty="0" err="1"/>
              <a:t>más</a:t>
            </a:r>
            <a:r>
              <a:rPr lang="en-US" b="1" dirty="0"/>
              <a:t> </a:t>
            </a:r>
            <a:r>
              <a:rPr lang="en-US" b="1" dirty="0" err="1"/>
              <a:t>sobre</a:t>
            </a:r>
            <a:r>
              <a:rPr lang="en-US" b="1" dirty="0"/>
              <a:t> </a:t>
            </a:r>
            <a:r>
              <a:rPr lang="en-US" b="1" dirty="0" err="1"/>
              <a:t>su</a:t>
            </a:r>
            <a:r>
              <a:rPr lang="en-US" b="1" dirty="0"/>
              <a:t> </a:t>
            </a:r>
            <a:r>
              <a:rPr lang="en-US" b="1" dirty="0" err="1"/>
              <a:t>enfermedad</a:t>
            </a:r>
            <a:r>
              <a:rPr lang="en-US" b="1" dirty="0"/>
              <a:t>. </a:t>
            </a:r>
            <a:r>
              <a:rPr lang="en-US" dirty="0"/>
              <a:t> </a:t>
            </a:r>
            <a:r>
              <a:rPr lang="en-US" dirty="0" err="1"/>
              <a:t>Ofrece</a:t>
            </a:r>
            <a:r>
              <a:rPr lang="en-US" dirty="0"/>
              <a:t> gran </a:t>
            </a:r>
            <a:r>
              <a:rPr lang="en-US" dirty="0" err="1"/>
              <a:t>variedad</a:t>
            </a:r>
            <a:r>
              <a:rPr lang="en-US" dirty="0"/>
              <a:t> de </a:t>
            </a:r>
            <a:r>
              <a:rPr lang="en-US" dirty="0" err="1"/>
              <a:t>información</a:t>
            </a:r>
            <a:r>
              <a:rPr lang="en-US" dirty="0"/>
              <a:t> </a:t>
            </a:r>
            <a:r>
              <a:rPr lang="en-US" dirty="0" err="1"/>
              <a:t>sobre</a:t>
            </a:r>
            <a:r>
              <a:rPr lang="en-US" dirty="0"/>
              <a:t> la diabetes, </a:t>
            </a:r>
            <a:r>
              <a:rPr lang="en-US" dirty="0" err="1"/>
              <a:t>desde</a:t>
            </a:r>
            <a:r>
              <a:rPr lang="en-US" dirty="0"/>
              <a:t> </a:t>
            </a:r>
            <a:r>
              <a:rPr lang="en-US" dirty="0" err="1"/>
              <a:t>alimentos</a:t>
            </a:r>
            <a:r>
              <a:rPr lang="en-US" dirty="0"/>
              <a:t> a </a:t>
            </a:r>
            <a:r>
              <a:rPr lang="en-US" dirty="0" err="1"/>
              <a:t>evitar</a:t>
            </a:r>
            <a:r>
              <a:rPr lang="en-US" dirty="0"/>
              <a:t> hasta  </a:t>
            </a:r>
            <a:r>
              <a:rPr lang="en-US" dirty="0" err="1"/>
              <a:t>técnicas</a:t>
            </a:r>
            <a:r>
              <a:rPr lang="en-US" dirty="0"/>
              <a:t> </a:t>
            </a:r>
            <a:r>
              <a:rPr lang="en-US" dirty="0" err="1"/>
              <a:t>sencillas</a:t>
            </a:r>
            <a:r>
              <a:rPr lang="en-US" dirty="0"/>
              <a:t> para </a:t>
            </a:r>
            <a:r>
              <a:rPr lang="en-US" dirty="0" err="1"/>
              <a:t>mejorar</a:t>
            </a:r>
            <a:r>
              <a:rPr lang="en-US" dirty="0"/>
              <a:t> la </a:t>
            </a:r>
            <a:r>
              <a:rPr lang="en-US" dirty="0" err="1"/>
              <a:t>actividad</a:t>
            </a:r>
            <a:r>
              <a:rPr lang="en-US" dirty="0"/>
              <a:t> </a:t>
            </a:r>
            <a:r>
              <a:rPr lang="en-US" dirty="0" err="1"/>
              <a:t>física</a:t>
            </a:r>
            <a:r>
              <a:rPr lang="en-US" dirty="0"/>
              <a:t>.  </a:t>
            </a:r>
            <a:endParaRPr dirty="0"/>
          </a:p>
        </p:txBody>
      </p:sp>
      <p:sp>
        <p:nvSpPr>
          <p:cNvPr id="469" name="Google Shape;469;p81"/>
          <p:cNvSpPr txBox="1">
            <a:spLocks noGrp="1"/>
          </p:cNvSpPr>
          <p:nvPr>
            <p:ph type="body" idx="2"/>
          </p:nvPr>
        </p:nvSpPr>
        <p:spPr>
          <a:xfrm>
            <a:off x="307974" y="324380"/>
            <a:ext cx="4937265" cy="99218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4BAA2"/>
              </a:buClr>
              <a:buSzPts val="8000"/>
              <a:buNone/>
            </a:pPr>
            <a:r>
              <a:rPr lang="en-US"/>
              <a:t>1.– </a:t>
            </a:r>
            <a:r>
              <a:rPr lang="en-US" i="1"/>
              <a:t>Apps </a:t>
            </a:r>
            <a:r>
              <a:rPr lang="en-US"/>
              <a:t>informativas</a:t>
            </a:r>
            <a:endParaRPr i="1"/>
          </a:p>
        </p:txBody>
      </p:sp>
      <p:pic>
        <p:nvPicPr>
          <p:cNvPr id="470" name="Google Shape;470;p81"/>
          <p:cNvPicPr preferRelativeResize="0">
            <a:picLocks noGrp="1"/>
          </p:cNvPicPr>
          <p:nvPr>
            <p:ph type="pic" idx="3"/>
          </p:nvPr>
        </p:nvPicPr>
        <p:blipFill rotWithShape="1">
          <a:blip r:embed="rId4">
            <a:alphaModFix/>
          </a:blip>
          <a:srcRect/>
          <a:stretch/>
        </p:blipFill>
        <p:spPr>
          <a:xfrm>
            <a:off x="6229350" y="439730"/>
            <a:ext cx="5319183" cy="6045736"/>
          </a:xfrm>
          <a:prstGeom prst="rect">
            <a:avLst/>
          </a:prstGeom>
          <a:solidFill>
            <a:srgbClr val="F2F2F2"/>
          </a:solid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22"/>
          <p:cNvSpPr txBox="1">
            <a:spLocks noGrp="1"/>
          </p:cNvSpPr>
          <p:nvPr>
            <p:ph type="body" idx="1"/>
          </p:nvPr>
        </p:nvSpPr>
        <p:spPr>
          <a:xfrm>
            <a:off x="393880" y="2343075"/>
            <a:ext cx="7939488" cy="3311641"/>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rgbClr val="092E4B"/>
              </a:buClr>
              <a:buSzPts val="2400"/>
              <a:buNone/>
            </a:pPr>
            <a:r>
              <a:rPr lang="en-US" sz="2000"/>
              <a:t>Esta </a:t>
            </a:r>
            <a:r>
              <a:rPr lang="en-US" sz="2000" i="1"/>
              <a:t>app</a:t>
            </a:r>
            <a:r>
              <a:rPr lang="en-US" sz="2000"/>
              <a:t>, creada por un equipo de médicos, va dirigida específicamente a personas con diabetes e incluye: </a:t>
            </a:r>
            <a:endParaRPr/>
          </a:p>
          <a:p>
            <a:pPr marL="342900" lvl="0" indent="-342900" algn="just" rtl="0">
              <a:lnSpc>
                <a:spcPct val="90000"/>
              </a:lnSpc>
              <a:spcBef>
                <a:spcPts val="1000"/>
              </a:spcBef>
              <a:spcAft>
                <a:spcPts val="0"/>
              </a:spcAft>
              <a:buClr>
                <a:srgbClr val="092E4B"/>
              </a:buClr>
              <a:buSzPts val="2100"/>
              <a:buFont typeface="Arial"/>
              <a:buChar char="•"/>
            </a:pPr>
            <a:r>
              <a:rPr lang="en-US" sz="2000"/>
              <a:t>Un listado de los mejores y los peores alimentos para la diabetes. </a:t>
            </a:r>
            <a:endParaRPr/>
          </a:p>
          <a:p>
            <a:pPr marL="342900" lvl="0" indent="-342900" algn="just" rtl="0">
              <a:lnSpc>
                <a:spcPct val="90000"/>
              </a:lnSpc>
              <a:spcBef>
                <a:spcPts val="1000"/>
              </a:spcBef>
              <a:spcAft>
                <a:spcPts val="0"/>
              </a:spcAft>
              <a:buClr>
                <a:srgbClr val="092E4B"/>
              </a:buClr>
              <a:buSzPts val="2100"/>
              <a:buFont typeface="Arial"/>
              <a:buChar char="•"/>
            </a:pPr>
            <a:r>
              <a:rPr lang="en-US" sz="2000"/>
              <a:t>Un listado de 10 frutas y verduras que se deben evitar. </a:t>
            </a:r>
            <a:endParaRPr/>
          </a:p>
          <a:p>
            <a:pPr marL="342900" lvl="0" indent="-342900" algn="just" rtl="0">
              <a:lnSpc>
                <a:spcPct val="90000"/>
              </a:lnSpc>
              <a:spcBef>
                <a:spcPts val="1000"/>
              </a:spcBef>
              <a:spcAft>
                <a:spcPts val="0"/>
              </a:spcAft>
              <a:buClr>
                <a:srgbClr val="092E4B"/>
              </a:buClr>
              <a:buSzPts val="2100"/>
              <a:buFont typeface="Arial"/>
              <a:buChar char="•"/>
            </a:pPr>
            <a:r>
              <a:rPr lang="en-US" sz="2000"/>
              <a:t>Asesoramiento experto para controlar los niveles de azúcar en sangre. </a:t>
            </a:r>
            <a:endParaRPr/>
          </a:p>
          <a:p>
            <a:pPr marL="342900" lvl="0" indent="-342900" algn="just" rtl="0">
              <a:lnSpc>
                <a:spcPct val="90000"/>
              </a:lnSpc>
              <a:spcBef>
                <a:spcPts val="1000"/>
              </a:spcBef>
              <a:spcAft>
                <a:spcPts val="0"/>
              </a:spcAft>
              <a:buClr>
                <a:srgbClr val="092E4B"/>
              </a:buClr>
              <a:buSzPts val="2100"/>
              <a:buFont typeface="Arial"/>
              <a:buChar char="•"/>
            </a:pPr>
            <a:r>
              <a:rPr lang="en-US" sz="2000"/>
              <a:t>9 estrategias para mejorar la actividad física.  </a:t>
            </a:r>
            <a:endParaRPr/>
          </a:p>
          <a:p>
            <a:pPr marL="342900" lvl="0" indent="-342900" algn="just" rtl="0">
              <a:lnSpc>
                <a:spcPct val="90000"/>
              </a:lnSpc>
              <a:spcBef>
                <a:spcPts val="1000"/>
              </a:spcBef>
              <a:spcAft>
                <a:spcPts val="0"/>
              </a:spcAft>
              <a:buClr>
                <a:srgbClr val="092E4B"/>
              </a:buClr>
              <a:buSzPts val="2100"/>
              <a:buFont typeface="Arial"/>
              <a:buChar char="•"/>
            </a:pPr>
            <a:r>
              <a:rPr lang="en-US" sz="2000"/>
              <a:t>Una descripción de posibles complicaciones y una cronología de su aparición.</a:t>
            </a:r>
            <a:endParaRPr sz="2000"/>
          </a:p>
        </p:txBody>
      </p:sp>
      <p:sp>
        <p:nvSpPr>
          <p:cNvPr id="476" name="Google Shape;476;p22"/>
          <p:cNvSpPr txBox="1">
            <a:spLocks noGrp="1"/>
          </p:cNvSpPr>
          <p:nvPr>
            <p:ph type="body" idx="2"/>
          </p:nvPr>
        </p:nvSpPr>
        <p:spPr>
          <a:xfrm>
            <a:off x="545740" y="1104337"/>
            <a:ext cx="7178174" cy="10316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en-US"/>
              <a:t>Beat Diabetes</a:t>
            </a:r>
            <a:endParaRPr/>
          </a:p>
        </p:txBody>
      </p:sp>
      <p:pic>
        <p:nvPicPr>
          <p:cNvPr id="477" name="Google Shape;477;p22">
            <a:hlinkClick r:id="rId3"/>
          </p:cNvPr>
          <p:cNvPicPr preferRelativeResize="0"/>
          <p:nvPr/>
        </p:nvPicPr>
        <p:blipFill rotWithShape="1">
          <a:blip r:embed="rId4">
            <a:alphaModFix/>
          </a:blip>
          <a:srcRect/>
          <a:stretch/>
        </p:blipFill>
        <p:spPr>
          <a:xfrm>
            <a:off x="4914864" y="5839525"/>
            <a:ext cx="1657435" cy="539778"/>
          </a:xfrm>
          <a:prstGeom prst="rect">
            <a:avLst/>
          </a:prstGeom>
          <a:noFill/>
          <a:ln>
            <a:noFill/>
          </a:ln>
        </p:spPr>
      </p:pic>
      <p:sp>
        <p:nvSpPr>
          <p:cNvPr id="478" name="Google Shape;478;p22"/>
          <p:cNvSpPr/>
          <p:nvPr/>
        </p:nvSpPr>
        <p:spPr>
          <a:xfrm>
            <a:off x="686379" y="5526508"/>
            <a:ext cx="3631729" cy="1212411"/>
          </a:xfrm>
          <a:prstGeom prst="homePlate">
            <a:avLst>
              <a:gd name="adj" fmla="val 50000"/>
            </a:avLst>
          </a:prstGeom>
          <a:solidFill>
            <a:srgbClr val="24BAA2"/>
          </a:solidFill>
          <a:ln w="12700" cap="flat" cmpd="sng">
            <a:solidFill>
              <a:srgbClr val="24BAA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Calibri"/>
                <a:ea typeface="Calibri"/>
                <a:cs typeface="Calibri"/>
                <a:sym typeface="Calibri"/>
              </a:rPr>
              <a:t>Clica en la etiqueta para descargar esta app</a:t>
            </a:r>
            <a:endParaRPr sz="1400" b="0" i="0" u="none" strike="noStrike" cap="none">
              <a:solidFill>
                <a:srgbClr val="000000"/>
              </a:solidFill>
              <a:latin typeface="Arial"/>
              <a:ea typeface="Arial"/>
              <a:cs typeface="Arial"/>
              <a:sym typeface="Arial"/>
            </a:endParaRPr>
          </a:p>
        </p:txBody>
      </p:sp>
      <p:pic>
        <p:nvPicPr>
          <p:cNvPr id="479" name="Google Shape;479;p22"/>
          <p:cNvPicPr preferRelativeResize="0">
            <a:picLocks noGrp="1"/>
          </p:cNvPicPr>
          <p:nvPr>
            <p:ph type="pic" idx="3"/>
          </p:nvPr>
        </p:nvPicPr>
        <p:blipFill rotWithShape="1">
          <a:blip r:embed="rId5">
            <a:alphaModFix/>
          </a:blip>
          <a:srcRect/>
          <a:stretch/>
        </p:blipFill>
        <p:spPr>
          <a:xfrm>
            <a:off x="8583306" y="1246695"/>
            <a:ext cx="2444127" cy="4336988"/>
          </a:xfrm>
          <a:prstGeom prst="rect">
            <a:avLst/>
          </a:prstGeom>
          <a:solidFill>
            <a:srgbClr val="D8D8D8"/>
          </a:solid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57"/>
          <p:cNvSpPr txBox="1">
            <a:spLocks noGrp="1"/>
          </p:cNvSpPr>
          <p:nvPr>
            <p:ph type="body" idx="1"/>
          </p:nvPr>
        </p:nvSpPr>
        <p:spPr>
          <a:xfrm>
            <a:off x="565673" y="254449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4BAA2"/>
              </a:buClr>
              <a:buSzPts val="3200"/>
              <a:buNone/>
            </a:pPr>
            <a:r>
              <a:rPr lang="en-US"/>
              <a:t>01</a:t>
            </a:r>
            <a:endParaRPr/>
          </a:p>
        </p:txBody>
      </p:sp>
      <p:sp>
        <p:nvSpPr>
          <p:cNvPr id="209" name="Google Shape;209;p57"/>
          <p:cNvSpPr txBox="1">
            <a:spLocks noGrp="1"/>
          </p:cNvSpPr>
          <p:nvPr>
            <p:ph type="body" idx="2"/>
          </p:nvPr>
        </p:nvSpPr>
        <p:spPr>
          <a:xfrm>
            <a:off x="1400830" y="2482134"/>
            <a:ext cx="6874800" cy="689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92E4B"/>
              </a:buClr>
              <a:buSzPts val="2200"/>
              <a:buNone/>
            </a:pPr>
            <a:r>
              <a:rPr lang="en-US" sz="2400" b="1" i="1"/>
              <a:t>Apps</a:t>
            </a:r>
            <a:r>
              <a:rPr lang="en-US" sz="2400" b="1"/>
              <a:t> para la Gestión de la Atención sanitaria </a:t>
            </a:r>
            <a:endParaRPr/>
          </a:p>
          <a:p>
            <a:pPr marL="0" lvl="0" indent="0" algn="l" rtl="0">
              <a:lnSpc>
                <a:spcPct val="90000"/>
              </a:lnSpc>
              <a:spcBef>
                <a:spcPts val="0"/>
              </a:spcBef>
              <a:spcAft>
                <a:spcPts val="0"/>
              </a:spcAft>
              <a:buClr>
                <a:srgbClr val="092E4B"/>
              </a:buClr>
              <a:buSzPts val="2200"/>
              <a:buNone/>
            </a:pPr>
            <a:r>
              <a:rPr lang="en-US" sz="2400" b="1"/>
              <a:t>y los Cuidados</a:t>
            </a:r>
            <a:endParaRPr sz="2400" b="1"/>
          </a:p>
        </p:txBody>
      </p:sp>
      <p:sp>
        <p:nvSpPr>
          <p:cNvPr id="210" name="Google Shape;210;p57"/>
          <p:cNvSpPr txBox="1">
            <a:spLocks noGrp="1"/>
          </p:cNvSpPr>
          <p:nvPr>
            <p:ph type="body" idx="3"/>
          </p:nvPr>
        </p:nvSpPr>
        <p:spPr>
          <a:xfrm>
            <a:off x="565673" y="3715904"/>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4BAA2"/>
              </a:buClr>
              <a:buSzPts val="3200"/>
              <a:buNone/>
            </a:pPr>
            <a:r>
              <a:rPr lang="en-US"/>
              <a:t>02</a:t>
            </a:r>
            <a:endParaRPr/>
          </a:p>
        </p:txBody>
      </p:sp>
      <p:sp>
        <p:nvSpPr>
          <p:cNvPr id="211" name="Google Shape;211;p57"/>
          <p:cNvSpPr txBox="1">
            <a:spLocks noGrp="1"/>
          </p:cNvSpPr>
          <p:nvPr>
            <p:ph type="body" idx="4"/>
          </p:nvPr>
        </p:nvSpPr>
        <p:spPr>
          <a:xfrm>
            <a:off x="1400970" y="4962654"/>
            <a:ext cx="687466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92E4B"/>
              </a:buClr>
              <a:buSzPts val="2200"/>
              <a:buNone/>
            </a:pPr>
            <a:r>
              <a:rPr lang="en-US" sz="2400" b="1" i="1"/>
              <a:t>Apps </a:t>
            </a:r>
            <a:r>
              <a:rPr lang="en-US" sz="2400" b="1"/>
              <a:t>de actividades sociales</a:t>
            </a:r>
            <a:endParaRPr sz="2400" b="1"/>
          </a:p>
        </p:txBody>
      </p:sp>
      <p:sp>
        <p:nvSpPr>
          <p:cNvPr id="212" name="Google Shape;212;p57"/>
          <p:cNvSpPr txBox="1">
            <a:spLocks noGrp="1"/>
          </p:cNvSpPr>
          <p:nvPr>
            <p:ph type="body" idx="5"/>
          </p:nvPr>
        </p:nvSpPr>
        <p:spPr>
          <a:xfrm>
            <a:off x="565673" y="496265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4BAA2"/>
              </a:buClr>
              <a:buSzPts val="3200"/>
              <a:buNone/>
            </a:pPr>
            <a:r>
              <a:rPr lang="en-US"/>
              <a:t>03</a:t>
            </a:r>
            <a:endParaRPr/>
          </a:p>
        </p:txBody>
      </p:sp>
      <p:sp>
        <p:nvSpPr>
          <p:cNvPr id="213" name="Google Shape;213;p57"/>
          <p:cNvSpPr txBox="1">
            <a:spLocks noGrp="1"/>
          </p:cNvSpPr>
          <p:nvPr>
            <p:ph type="body" idx="8"/>
          </p:nvPr>
        </p:nvSpPr>
        <p:spPr>
          <a:xfrm>
            <a:off x="1400970" y="3852676"/>
            <a:ext cx="5733395"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92E4B"/>
              </a:buClr>
              <a:buSzPts val="2200"/>
              <a:buNone/>
            </a:pPr>
            <a:r>
              <a:rPr lang="en-US" sz="2400" b="1"/>
              <a:t>Tecnología aplicada a la actividad física, la vida saludable y la prevención del deterioro cognitivo</a:t>
            </a:r>
            <a:endParaRPr sz="2400" b="1"/>
          </a:p>
        </p:txBody>
      </p:sp>
      <p:sp>
        <p:nvSpPr>
          <p:cNvPr id="214" name="Google Shape;214;p57"/>
          <p:cNvSpPr txBox="1">
            <a:spLocks noGrp="1"/>
          </p:cNvSpPr>
          <p:nvPr>
            <p:ph type="body" idx="14"/>
          </p:nvPr>
        </p:nvSpPr>
        <p:spPr>
          <a:xfrm>
            <a:off x="565673" y="659662"/>
            <a:ext cx="5041923" cy="72075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None/>
            </a:pPr>
            <a:r>
              <a:rPr lang="en-US"/>
              <a:t>contenido</a:t>
            </a:r>
            <a:endParaRPr/>
          </a:p>
        </p:txBody>
      </p:sp>
      <p:pic>
        <p:nvPicPr>
          <p:cNvPr id="215" name="Google Shape;215;p57"/>
          <p:cNvPicPr preferRelativeResize="0"/>
          <p:nvPr/>
        </p:nvPicPr>
        <p:blipFill rotWithShape="1">
          <a:blip r:embed="rId3">
            <a:alphaModFix/>
          </a:blip>
          <a:srcRect/>
          <a:stretch/>
        </p:blipFill>
        <p:spPr>
          <a:xfrm>
            <a:off x="7666010" y="2178136"/>
            <a:ext cx="3778044" cy="40386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82"/>
          <p:cNvSpPr txBox="1">
            <a:spLocks noGrp="1"/>
          </p:cNvSpPr>
          <p:nvPr>
            <p:ph type="body" idx="1"/>
          </p:nvPr>
        </p:nvSpPr>
        <p:spPr>
          <a:xfrm>
            <a:off x="450921" y="1629427"/>
            <a:ext cx="5521254" cy="4377696"/>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SzPts val="2400"/>
              <a:buNone/>
            </a:pPr>
            <a:r>
              <a:rPr lang="en-US" b="1">
                <a:solidFill>
                  <a:srgbClr val="24BAA2"/>
                </a:solidFill>
              </a:rPr>
              <a:t>Las </a:t>
            </a:r>
            <a:r>
              <a:rPr lang="en-US" b="1" i="1">
                <a:solidFill>
                  <a:srgbClr val="24BAA2"/>
                </a:solidFill>
              </a:rPr>
              <a:t>apps </a:t>
            </a:r>
            <a:r>
              <a:rPr lang="en-US" b="1">
                <a:solidFill>
                  <a:srgbClr val="24BAA2"/>
                </a:solidFill>
              </a:rPr>
              <a:t>de integración de dispositivos pueden almacenar en un solo lugar todos los datos médicos importantes de los dispositivos conectados y son muy útiles para los usuarios y sus personas cuidadoras, especialmente si hablamos de un equipo.  </a:t>
            </a:r>
            <a:endParaRPr/>
          </a:p>
          <a:p>
            <a:pPr marL="0" lvl="0" indent="0" algn="just" rtl="0">
              <a:lnSpc>
                <a:spcPct val="90000"/>
              </a:lnSpc>
              <a:spcBef>
                <a:spcPts val="0"/>
              </a:spcBef>
              <a:spcAft>
                <a:spcPts val="0"/>
              </a:spcAft>
              <a:buClr>
                <a:schemeClr val="lt1"/>
              </a:buClr>
              <a:buSzPts val="2400"/>
              <a:buNone/>
            </a:pPr>
            <a:endParaRPr sz="1600" b="1" u="sng">
              <a:solidFill>
                <a:srgbClr val="24BAA2"/>
              </a:solidFill>
              <a:hlinkClick r:id="rId3">
                <a:extLst>
                  <a:ext uri="{A12FA001-AC4F-418D-AE19-62706E023703}">
                    <ahyp:hlinkClr xmlns:ahyp="http://schemas.microsoft.com/office/drawing/2018/hyperlinkcolor" val="tx"/>
                  </a:ext>
                </a:extLst>
              </a:hlinkClick>
            </a:endParaRPr>
          </a:p>
          <a:p>
            <a:pPr marL="0" lvl="0" indent="0" algn="just" rtl="0">
              <a:lnSpc>
                <a:spcPct val="90000"/>
              </a:lnSpc>
              <a:spcBef>
                <a:spcPts val="0"/>
              </a:spcBef>
              <a:spcAft>
                <a:spcPts val="0"/>
              </a:spcAft>
              <a:buClr>
                <a:schemeClr val="lt1"/>
              </a:buClr>
              <a:buSzPts val="2400"/>
              <a:buNone/>
            </a:pPr>
            <a:r>
              <a:rPr lang="en-US" b="1" u="sng">
                <a:solidFill>
                  <a:srgbClr val="24BAA2"/>
                </a:solidFill>
                <a:hlinkClick r:id="rId3">
                  <a:extLst>
                    <a:ext uri="{A12FA001-AC4F-418D-AE19-62706E023703}">
                      <ahyp:hlinkClr xmlns:ahyp="http://schemas.microsoft.com/office/drawing/2018/hyperlinkcolor" val="tx"/>
                    </a:ext>
                  </a:extLst>
                </a:hlinkClick>
              </a:rPr>
              <a:t>mySugr</a:t>
            </a:r>
            <a:r>
              <a:rPr lang="en-US"/>
              <a:t> está hecha por personas diabéticas para personas diabéticas. Si se trata de controlar la diabetes, esta </a:t>
            </a:r>
            <a:r>
              <a:rPr lang="en-US" i="1"/>
              <a:t>app </a:t>
            </a:r>
            <a:r>
              <a:rPr lang="en-US"/>
              <a:t>será tu aliada ideal. La </a:t>
            </a:r>
            <a:r>
              <a:rPr lang="en-US" i="1"/>
              <a:t>app </a:t>
            </a:r>
            <a:r>
              <a:rPr lang="en-US"/>
              <a:t>mySugr estará a tu lado en todo momento, ayudándote a mantener la motivación y la confianza y lista para controlar sus </a:t>
            </a:r>
            <a:r>
              <a:rPr lang="en-US">
                <a:solidFill>
                  <a:schemeClr val="lt1"/>
                </a:solidFill>
              </a:rPr>
              <a:t>efectos</a:t>
            </a:r>
            <a:r>
              <a:rPr lang="en-US"/>
              <a:t>.</a:t>
            </a:r>
            <a:endParaRPr/>
          </a:p>
        </p:txBody>
      </p:sp>
      <p:pic>
        <p:nvPicPr>
          <p:cNvPr id="485" name="Google Shape;485;p82"/>
          <p:cNvPicPr preferRelativeResize="0">
            <a:picLocks noGrp="1"/>
          </p:cNvPicPr>
          <p:nvPr>
            <p:ph type="pic" idx="3"/>
          </p:nvPr>
        </p:nvPicPr>
        <p:blipFill rotWithShape="1">
          <a:blip r:embed="rId4">
            <a:alphaModFix/>
          </a:blip>
          <a:srcRect l="9257" r="9257"/>
          <a:stretch/>
        </p:blipFill>
        <p:spPr>
          <a:xfrm>
            <a:off x="6410847" y="439730"/>
            <a:ext cx="5137685" cy="6045736"/>
          </a:xfrm>
          <a:prstGeom prst="rect">
            <a:avLst/>
          </a:prstGeom>
          <a:solidFill>
            <a:srgbClr val="F2F2F2"/>
          </a:solidFill>
          <a:ln>
            <a:noFill/>
          </a:ln>
        </p:spPr>
      </p:pic>
      <p:sp>
        <p:nvSpPr>
          <p:cNvPr id="486" name="Google Shape;486;p82"/>
          <p:cNvSpPr txBox="1">
            <a:spLocks noGrp="1"/>
          </p:cNvSpPr>
          <p:nvPr>
            <p:ph type="body" idx="2"/>
          </p:nvPr>
        </p:nvSpPr>
        <p:spPr>
          <a:xfrm>
            <a:off x="363555" y="439730"/>
            <a:ext cx="5740066" cy="992187"/>
          </a:xfrm>
          <a:prstGeom prst="rect">
            <a:avLst/>
          </a:prstGeom>
          <a:noFill/>
          <a:ln>
            <a:noFill/>
          </a:ln>
        </p:spPr>
        <p:txBody>
          <a:bodyPr spcFirstLastPara="1" wrap="square" lIns="91425" tIns="45700" rIns="91425" bIns="45700" anchor="ctr" anchorCtr="0">
            <a:noAutofit/>
          </a:bodyPr>
          <a:lstStyle/>
          <a:p>
            <a:pPr marL="324000" lvl="0" indent="0" algn="l" rtl="0">
              <a:lnSpc>
                <a:spcPct val="100000"/>
              </a:lnSpc>
              <a:spcBef>
                <a:spcPts val="0"/>
              </a:spcBef>
              <a:spcAft>
                <a:spcPts val="0"/>
              </a:spcAft>
              <a:buClr>
                <a:srgbClr val="24BAA2"/>
              </a:buClr>
              <a:buSzPts val="8000"/>
              <a:buNone/>
            </a:pPr>
            <a:r>
              <a:rPr lang="en-US"/>
              <a:t>2.– </a:t>
            </a:r>
            <a:r>
              <a:rPr lang="en-US" i="1"/>
              <a:t>Apps</a:t>
            </a:r>
            <a:r>
              <a:rPr lang="en-US"/>
              <a:t> de integración de datos y dispositivos</a:t>
            </a:r>
            <a:endParaRPr i="1"/>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83"/>
          <p:cNvSpPr txBox="1">
            <a:spLocks noGrp="1"/>
          </p:cNvSpPr>
          <p:nvPr>
            <p:ph type="body" idx="1"/>
          </p:nvPr>
        </p:nvSpPr>
        <p:spPr>
          <a:xfrm>
            <a:off x="835671" y="2727702"/>
            <a:ext cx="7178174" cy="3311641"/>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rgbClr val="092E4B"/>
              </a:buClr>
              <a:buSzPts val="2400"/>
              <a:buNone/>
            </a:pPr>
            <a:r>
              <a:rPr lang="en-US" dirty="0" err="1"/>
              <a:t>En</a:t>
            </a:r>
            <a:r>
              <a:rPr lang="en-US" dirty="0"/>
              <a:t> la </a:t>
            </a:r>
            <a:r>
              <a:rPr lang="en-US" dirty="0" err="1"/>
              <a:t>aplicación</a:t>
            </a:r>
            <a:r>
              <a:rPr lang="en-US" dirty="0"/>
              <a:t> </a:t>
            </a:r>
            <a:r>
              <a:rPr lang="en-US" dirty="0" err="1"/>
              <a:t>mySugr</a:t>
            </a:r>
            <a:r>
              <a:rPr lang="en-US" dirty="0"/>
              <a:t> </a:t>
            </a:r>
            <a:r>
              <a:rPr lang="en-US" dirty="0" err="1"/>
              <a:t>puedes</a:t>
            </a:r>
            <a:r>
              <a:rPr lang="en-US" dirty="0"/>
              <a:t> registrar </a:t>
            </a:r>
            <a:r>
              <a:rPr lang="en-US" dirty="0" err="1"/>
              <a:t>datos</a:t>
            </a:r>
            <a:r>
              <a:rPr lang="en-US" dirty="0"/>
              <a:t> </a:t>
            </a:r>
            <a:r>
              <a:rPr lang="en-US" dirty="0" err="1"/>
              <a:t>como</a:t>
            </a:r>
            <a:r>
              <a:rPr lang="en-US" dirty="0"/>
              <a:t> </a:t>
            </a:r>
            <a:r>
              <a:rPr lang="en-US" dirty="0" err="1"/>
              <a:t>el</a:t>
            </a:r>
            <a:r>
              <a:rPr lang="en-US" dirty="0"/>
              <a:t> </a:t>
            </a:r>
            <a:r>
              <a:rPr lang="en-US" dirty="0" err="1"/>
              <a:t>nivel</a:t>
            </a:r>
            <a:r>
              <a:rPr lang="en-US" dirty="0"/>
              <a:t> de </a:t>
            </a:r>
            <a:r>
              <a:rPr lang="en-US" dirty="0" err="1"/>
              <a:t>azúcar</a:t>
            </a:r>
            <a:r>
              <a:rPr lang="en-US" dirty="0"/>
              <a:t> </a:t>
            </a:r>
            <a:r>
              <a:rPr lang="en-US" dirty="0" err="1"/>
              <a:t>en</a:t>
            </a:r>
            <a:r>
              <a:rPr lang="en-US" dirty="0"/>
              <a:t> </a:t>
            </a:r>
            <a:r>
              <a:rPr lang="en-US" dirty="0" err="1"/>
              <a:t>sangre</a:t>
            </a:r>
            <a:r>
              <a:rPr lang="en-US" dirty="0"/>
              <a:t>, las </a:t>
            </a:r>
            <a:r>
              <a:rPr lang="en-US" dirty="0" err="1"/>
              <a:t>actividades</a:t>
            </a:r>
            <a:r>
              <a:rPr lang="en-US" dirty="0"/>
              <a:t>, </a:t>
            </a:r>
            <a:r>
              <a:rPr lang="en-US" dirty="0" err="1"/>
              <a:t>los</a:t>
            </a:r>
            <a:r>
              <a:rPr lang="en-US" dirty="0"/>
              <a:t> </a:t>
            </a:r>
            <a:r>
              <a:rPr lang="en-US" dirty="0" err="1"/>
              <a:t>alimentos</a:t>
            </a:r>
            <a:r>
              <a:rPr lang="en-US" dirty="0"/>
              <a:t>, la </a:t>
            </a:r>
            <a:r>
              <a:rPr lang="en-US" dirty="0" err="1"/>
              <a:t>insulina</a:t>
            </a:r>
            <a:r>
              <a:rPr lang="en-US" dirty="0"/>
              <a:t>, etc. Con la </a:t>
            </a:r>
            <a:r>
              <a:rPr lang="en-US" dirty="0" err="1"/>
              <a:t>ayuda</a:t>
            </a:r>
            <a:r>
              <a:rPr lang="en-US" dirty="0"/>
              <a:t> de </a:t>
            </a:r>
            <a:r>
              <a:rPr lang="en-US" dirty="0" err="1"/>
              <a:t>algunas</a:t>
            </a:r>
            <a:r>
              <a:rPr lang="en-US" dirty="0"/>
              <a:t> </a:t>
            </a:r>
            <a:r>
              <a:rPr lang="en-US" dirty="0" err="1"/>
              <a:t>prestaciones</a:t>
            </a:r>
            <a:r>
              <a:rPr lang="en-US" dirty="0"/>
              <a:t> </a:t>
            </a:r>
            <a:r>
              <a:rPr lang="en-US" dirty="0" err="1"/>
              <a:t>útiles</a:t>
            </a:r>
            <a:r>
              <a:rPr lang="en-US" dirty="0"/>
              <a:t> </a:t>
            </a:r>
            <a:r>
              <a:rPr lang="en-US" dirty="0" err="1"/>
              <a:t>como</a:t>
            </a:r>
            <a:r>
              <a:rPr lang="en-US" dirty="0"/>
              <a:t> la </a:t>
            </a:r>
            <a:r>
              <a:rPr lang="en-US" dirty="0" err="1"/>
              <a:t>función</a:t>
            </a:r>
            <a:r>
              <a:rPr lang="en-US" dirty="0"/>
              <a:t> </a:t>
            </a:r>
            <a:r>
              <a:rPr lang="en-US" dirty="0" err="1"/>
              <a:t>foto</a:t>
            </a:r>
            <a:r>
              <a:rPr lang="en-US" dirty="0"/>
              <a:t> y la </a:t>
            </a:r>
            <a:r>
              <a:rPr lang="en-US" dirty="0" err="1"/>
              <a:t>personalización</a:t>
            </a:r>
            <a:r>
              <a:rPr lang="en-US" dirty="0"/>
              <a:t> de las entradas, </a:t>
            </a:r>
            <a:r>
              <a:rPr lang="en-US" dirty="0" err="1"/>
              <a:t>puedes</a:t>
            </a:r>
            <a:r>
              <a:rPr lang="en-US" dirty="0"/>
              <a:t> </a:t>
            </a:r>
            <a:r>
              <a:rPr lang="en-US" dirty="0" err="1"/>
              <a:t>olvidarte</a:t>
            </a:r>
            <a:r>
              <a:rPr lang="en-US" dirty="0"/>
              <a:t> de </a:t>
            </a:r>
            <a:r>
              <a:rPr lang="en-US" dirty="0" err="1"/>
              <a:t>los</a:t>
            </a:r>
            <a:r>
              <a:rPr lang="en-US" dirty="0"/>
              <a:t> </a:t>
            </a:r>
            <a:r>
              <a:rPr lang="en-US" dirty="0" err="1"/>
              <a:t>tradicionales</a:t>
            </a:r>
            <a:r>
              <a:rPr lang="en-US" dirty="0"/>
              <a:t> </a:t>
            </a:r>
            <a:r>
              <a:rPr lang="en-US" dirty="0" err="1"/>
              <a:t>registros</a:t>
            </a:r>
            <a:r>
              <a:rPr lang="en-US" dirty="0"/>
              <a:t> </a:t>
            </a:r>
            <a:r>
              <a:rPr lang="en-US" dirty="0" err="1"/>
              <a:t>en</a:t>
            </a:r>
            <a:r>
              <a:rPr lang="en-US" dirty="0"/>
              <a:t> </a:t>
            </a:r>
            <a:r>
              <a:rPr lang="en-US" dirty="0" err="1"/>
              <a:t>papel</a:t>
            </a:r>
            <a:r>
              <a:rPr lang="en-US" dirty="0"/>
              <a:t>. </a:t>
            </a:r>
            <a:endParaRPr dirty="0"/>
          </a:p>
          <a:p>
            <a:pPr marL="0" lvl="0" indent="0" algn="l" rtl="0">
              <a:lnSpc>
                <a:spcPct val="90000"/>
              </a:lnSpc>
              <a:spcBef>
                <a:spcPts val="1000"/>
              </a:spcBef>
              <a:spcAft>
                <a:spcPts val="0"/>
              </a:spcAft>
              <a:buClr>
                <a:srgbClr val="092E4B"/>
              </a:buClr>
              <a:buSzPts val="2400"/>
              <a:buNone/>
            </a:pPr>
            <a:endParaRPr dirty="0"/>
          </a:p>
        </p:txBody>
      </p:sp>
      <p:pic>
        <p:nvPicPr>
          <p:cNvPr id="492" name="Google Shape;492;p83"/>
          <p:cNvPicPr preferRelativeResize="0">
            <a:picLocks noGrp="1"/>
          </p:cNvPicPr>
          <p:nvPr>
            <p:ph type="pic" idx="3"/>
          </p:nvPr>
        </p:nvPicPr>
        <p:blipFill rotWithShape="1">
          <a:blip r:embed="rId3">
            <a:alphaModFix/>
          </a:blip>
          <a:srcRect/>
          <a:stretch/>
        </p:blipFill>
        <p:spPr>
          <a:xfrm>
            <a:off x="8610600" y="1260506"/>
            <a:ext cx="2416833" cy="4336988"/>
          </a:xfrm>
          <a:prstGeom prst="rect">
            <a:avLst/>
          </a:prstGeom>
          <a:solidFill>
            <a:srgbClr val="D8D8D8"/>
          </a:solidFill>
          <a:ln>
            <a:noFill/>
          </a:ln>
        </p:spPr>
      </p:pic>
      <p:sp>
        <p:nvSpPr>
          <p:cNvPr id="493" name="Google Shape;493;p83"/>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en-US"/>
              <a:t>MySugr</a:t>
            </a:r>
            <a:endParaRPr/>
          </a:p>
        </p:txBody>
      </p:sp>
      <p:pic>
        <p:nvPicPr>
          <p:cNvPr id="494" name="Google Shape;494;p83">
            <a:hlinkClick r:id="rId4"/>
          </p:cNvPr>
          <p:cNvPicPr preferRelativeResize="0"/>
          <p:nvPr/>
        </p:nvPicPr>
        <p:blipFill rotWithShape="1">
          <a:blip r:embed="rId5">
            <a:alphaModFix/>
          </a:blip>
          <a:srcRect/>
          <a:stretch/>
        </p:blipFill>
        <p:spPr>
          <a:xfrm>
            <a:off x="5064154" y="5670522"/>
            <a:ext cx="1663786" cy="520727"/>
          </a:xfrm>
          <a:prstGeom prst="rect">
            <a:avLst/>
          </a:prstGeom>
          <a:noFill/>
          <a:ln>
            <a:noFill/>
          </a:ln>
        </p:spPr>
      </p:pic>
      <p:pic>
        <p:nvPicPr>
          <p:cNvPr id="495" name="Google Shape;495;p83">
            <a:hlinkClick r:id="rId6"/>
          </p:cNvPr>
          <p:cNvPicPr preferRelativeResize="0"/>
          <p:nvPr/>
        </p:nvPicPr>
        <p:blipFill rotWithShape="1">
          <a:blip r:embed="rId7">
            <a:alphaModFix/>
          </a:blip>
          <a:srcRect/>
          <a:stretch/>
        </p:blipFill>
        <p:spPr>
          <a:xfrm>
            <a:off x="5064154" y="4978838"/>
            <a:ext cx="1657435" cy="539778"/>
          </a:xfrm>
          <a:prstGeom prst="rect">
            <a:avLst/>
          </a:prstGeom>
          <a:noFill/>
          <a:ln>
            <a:noFill/>
          </a:ln>
        </p:spPr>
      </p:pic>
      <p:sp>
        <p:nvSpPr>
          <p:cNvPr id="496" name="Google Shape;496;p83"/>
          <p:cNvSpPr/>
          <p:nvPr/>
        </p:nvSpPr>
        <p:spPr>
          <a:xfrm>
            <a:off x="835669" y="4978838"/>
            <a:ext cx="3631729" cy="1212411"/>
          </a:xfrm>
          <a:prstGeom prst="homePlate">
            <a:avLst>
              <a:gd name="adj" fmla="val 50000"/>
            </a:avLst>
          </a:prstGeom>
          <a:solidFill>
            <a:srgbClr val="24BAA2"/>
          </a:solidFill>
          <a:ln w="12700" cap="flat" cmpd="sng">
            <a:solidFill>
              <a:srgbClr val="24BAA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Calibri"/>
                <a:ea typeface="Calibri"/>
                <a:cs typeface="Calibri"/>
                <a:sym typeface="Calibri"/>
              </a:rPr>
              <a:t>Clica en la etiqueta correspondiente para descargar esta app</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84"/>
          <p:cNvSpPr txBox="1">
            <a:spLocks noGrp="1"/>
          </p:cNvSpPr>
          <p:nvPr>
            <p:ph type="body" idx="1"/>
          </p:nvPr>
        </p:nvSpPr>
        <p:spPr>
          <a:xfrm>
            <a:off x="560013" y="1487349"/>
            <a:ext cx="5491110" cy="4377696"/>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SzPts val="2400"/>
              <a:buNone/>
            </a:pPr>
            <a:r>
              <a:rPr lang="en-US" b="1">
                <a:solidFill>
                  <a:srgbClr val="24BAA2"/>
                </a:solidFill>
              </a:rPr>
              <a:t>Las aplicaciones de seguimiento ayudan a los usuarios a detectar fácilmente patrones de azúcar en sangre y relacionarlos con la comida, la insulina y la actividad. Esto hace que la gestión de la enfermedad sea más segura y los cálculos, más fiables. </a:t>
            </a:r>
            <a:endParaRPr/>
          </a:p>
          <a:p>
            <a:pPr marL="0" lvl="0" indent="0" rtl="0">
              <a:lnSpc>
                <a:spcPct val="90000"/>
              </a:lnSpc>
              <a:spcBef>
                <a:spcPts val="0"/>
              </a:spcBef>
              <a:spcAft>
                <a:spcPts val="0"/>
              </a:spcAft>
              <a:buClr>
                <a:schemeClr val="lt1"/>
              </a:buClr>
              <a:buSzPts val="2400"/>
              <a:buNone/>
            </a:pPr>
            <a:endParaRPr sz="1600" b="1" u="sng">
              <a:solidFill>
                <a:srgbClr val="24BAA2"/>
              </a:solidFill>
              <a:hlinkClick r:id="rId3">
                <a:extLst>
                  <a:ext uri="{A12FA001-AC4F-418D-AE19-62706E023703}">
                    <ahyp:hlinkClr xmlns:ahyp="http://schemas.microsoft.com/office/drawing/2018/hyperlinkcolor" val="tx"/>
                  </a:ext>
                </a:extLst>
              </a:hlinkClick>
            </a:endParaRPr>
          </a:p>
          <a:p>
            <a:pPr marL="0" lvl="0" indent="0" rtl="0">
              <a:lnSpc>
                <a:spcPct val="90000"/>
              </a:lnSpc>
              <a:spcBef>
                <a:spcPts val="0"/>
              </a:spcBef>
              <a:spcAft>
                <a:spcPts val="0"/>
              </a:spcAft>
              <a:buClr>
                <a:schemeClr val="lt1"/>
              </a:buClr>
              <a:buSzPts val="2400"/>
              <a:buNone/>
            </a:pPr>
            <a:r>
              <a:rPr lang="en-US" b="1" u="sng">
                <a:solidFill>
                  <a:srgbClr val="24BAA2"/>
                </a:solidFill>
                <a:hlinkClick r:id="rId3">
                  <a:extLst>
                    <a:ext uri="{A12FA001-AC4F-418D-AE19-62706E023703}">
                      <ahyp:hlinkClr xmlns:ahyp="http://schemas.microsoft.com/office/drawing/2018/hyperlinkcolor" val="tx"/>
                    </a:ext>
                  </a:extLst>
                </a:hlinkClick>
              </a:rPr>
              <a:t>The OneTouch Reveal</a:t>
            </a:r>
            <a:r>
              <a:rPr lang="en-US" b="1"/>
              <a:t>® </a:t>
            </a:r>
            <a:r>
              <a:rPr lang="en-US"/>
              <a:t>funciona a la perfección con la misma marca de dispositivos de medición de glucosa, y su objetivo es el de cambiar  la forma en la que el usuario ve su azúcar en sangre. La </a:t>
            </a:r>
            <a:r>
              <a:rPr lang="en-US" i="1"/>
              <a:t>app</a:t>
            </a:r>
            <a:r>
              <a:rPr lang="en-US"/>
              <a:t> OneTouch Reveal puede usarse para gestionar la diabetes de cualquier tipo.</a:t>
            </a:r>
            <a:endParaRPr/>
          </a:p>
          <a:p>
            <a:pPr marL="0" lvl="0" indent="0" rtl="0">
              <a:lnSpc>
                <a:spcPct val="90000"/>
              </a:lnSpc>
              <a:spcBef>
                <a:spcPts val="1000"/>
              </a:spcBef>
              <a:spcAft>
                <a:spcPts val="0"/>
              </a:spcAft>
              <a:buClr>
                <a:schemeClr val="lt1"/>
              </a:buClr>
              <a:buSzPts val="2400"/>
              <a:buNone/>
            </a:pPr>
            <a:endParaRPr/>
          </a:p>
        </p:txBody>
      </p:sp>
      <p:sp>
        <p:nvSpPr>
          <p:cNvPr id="502" name="Google Shape;502;p84"/>
          <p:cNvSpPr txBox="1">
            <a:spLocks noGrp="1"/>
          </p:cNvSpPr>
          <p:nvPr>
            <p:ph type="body" idx="2"/>
          </p:nvPr>
        </p:nvSpPr>
        <p:spPr>
          <a:xfrm>
            <a:off x="441324" y="439730"/>
            <a:ext cx="5559425" cy="99218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4BAA2"/>
              </a:buClr>
              <a:buSzPts val="8000"/>
              <a:buNone/>
            </a:pPr>
            <a:r>
              <a:rPr lang="en-US"/>
              <a:t>3.– </a:t>
            </a:r>
            <a:r>
              <a:rPr lang="en-US" i="1"/>
              <a:t>Apps</a:t>
            </a:r>
            <a:r>
              <a:rPr lang="en-US"/>
              <a:t> de seguimiento</a:t>
            </a:r>
            <a:endParaRPr i="1"/>
          </a:p>
        </p:txBody>
      </p:sp>
      <p:pic>
        <p:nvPicPr>
          <p:cNvPr id="503" name="Google Shape;503;p84"/>
          <p:cNvPicPr preferRelativeResize="0">
            <a:picLocks noGrp="1"/>
          </p:cNvPicPr>
          <p:nvPr>
            <p:ph type="pic" idx="3"/>
          </p:nvPr>
        </p:nvPicPr>
        <p:blipFill rotWithShape="1">
          <a:blip r:embed="rId4">
            <a:alphaModFix/>
          </a:blip>
          <a:srcRect/>
          <a:stretch/>
        </p:blipFill>
        <p:spPr>
          <a:xfrm>
            <a:off x="6398103" y="439730"/>
            <a:ext cx="5233458" cy="6045736"/>
          </a:xfrm>
          <a:prstGeom prst="rect">
            <a:avLst/>
          </a:prstGeom>
          <a:solidFill>
            <a:srgbClr val="F2F2F2"/>
          </a:solid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85"/>
          <p:cNvSpPr txBox="1">
            <a:spLocks noGrp="1"/>
          </p:cNvSpPr>
          <p:nvPr>
            <p:ph type="body" idx="1"/>
          </p:nvPr>
        </p:nvSpPr>
        <p:spPr>
          <a:xfrm>
            <a:off x="813368" y="2343924"/>
            <a:ext cx="7549582" cy="3311641"/>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Clr>
                <a:srgbClr val="092E4B"/>
              </a:buClr>
              <a:buSzPts val="2400"/>
              <a:buNone/>
            </a:pPr>
            <a:r>
              <a:rPr lang="en-US" dirty="0" err="1"/>
              <a:t>Esta</a:t>
            </a:r>
            <a:r>
              <a:rPr lang="en-US" dirty="0"/>
              <a:t> </a:t>
            </a:r>
            <a:r>
              <a:rPr lang="en-US" i="1" dirty="0"/>
              <a:t>app </a:t>
            </a:r>
            <a:r>
              <a:rPr lang="en-US" dirty="0" err="1"/>
              <a:t>permite</a:t>
            </a:r>
            <a:r>
              <a:rPr lang="en-US" dirty="0"/>
              <a:t> a </a:t>
            </a:r>
            <a:r>
              <a:rPr lang="en-US" dirty="0" err="1"/>
              <a:t>los</a:t>
            </a:r>
            <a:r>
              <a:rPr lang="en-US" dirty="0"/>
              <a:t> </a:t>
            </a:r>
            <a:r>
              <a:rPr lang="en-US" dirty="0" err="1"/>
              <a:t>usuarios</a:t>
            </a:r>
            <a:r>
              <a:rPr lang="en-US" dirty="0"/>
              <a:t> </a:t>
            </a:r>
            <a:r>
              <a:rPr lang="en-US" dirty="0" err="1"/>
              <a:t>recibir</a:t>
            </a:r>
            <a:r>
              <a:rPr lang="en-US" dirty="0"/>
              <a:t> </a:t>
            </a:r>
            <a:r>
              <a:rPr lang="en-US" dirty="0" err="1"/>
              <a:t>notificaciones</a:t>
            </a:r>
            <a:r>
              <a:rPr lang="en-US" dirty="0"/>
              <a:t> </a:t>
            </a:r>
            <a:r>
              <a:rPr lang="en-US" dirty="0" err="1"/>
              <a:t>automáticas</a:t>
            </a:r>
            <a:r>
              <a:rPr lang="en-US" dirty="0"/>
              <a:t> </a:t>
            </a:r>
            <a:r>
              <a:rPr lang="en-US" dirty="0" err="1"/>
              <a:t>en</a:t>
            </a:r>
            <a:r>
              <a:rPr lang="en-US" dirty="0"/>
              <a:t> </a:t>
            </a:r>
            <a:r>
              <a:rPr lang="en-US" dirty="0" err="1"/>
              <a:t>su</a:t>
            </a:r>
            <a:r>
              <a:rPr lang="en-US" dirty="0"/>
              <a:t> </a:t>
            </a:r>
            <a:r>
              <a:rPr lang="en-US" i="1" dirty="0"/>
              <a:t>smartphone</a:t>
            </a:r>
            <a:r>
              <a:rPr lang="en-US" dirty="0"/>
              <a:t> </a:t>
            </a:r>
            <a:r>
              <a:rPr lang="en-US" dirty="0" err="1"/>
              <a:t>cuando</a:t>
            </a:r>
            <a:r>
              <a:rPr lang="en-US" dirty="0"/>
              <a:t> se </a:t>
            </a:r>
            <a:r>
              <a:rPr lang="en-US" dirty="0" err="1"/>
              <a:t>detecta</a:t>
            </a:r>
            <a:r>
              <a:rPr lang="en-US" dirty="0"/>
              <a:t> </a:t>
            </a:r>
            <a:r>
              <a:rPr lang="en-US" dirty="0" err="1"/>
              <a:t>una</a:t>
            </a:r>
            <a:r>
              <a:rPr lang="en-US" dirty="0"/>
              <a:t> </a:t>
            </a:r>
            <a:r>
              <a:rPr lang="en-US" dirty="0" err="1"/>
              <a:t>subida</a:t>
            </a:r>
            <a:r>
              <a:rPr lang="en-US" dirty="0"/>
              <a:t> o </a:t>
            </a:r>
            <a:r>
              <a:rPr lang="en-US" dirty="0" err="1"/>
              <a:t>una</a:t>
            </a:r>
            <a:r>
              <a:rPr lang="en-US" dirty="0"/>
              <a:t> bajada de </a:t>
            </a:r>
            <a:r>
              <a:rPr lang="en-US" dirty="0" err="1"/>
              <a:t>glucosa</a:t>
            </a:r>
            <a:r>
              <a:rPr lang="en-US" dirty="0"/>
              <a:t>. </a:t>
            </a:r>
            <a:endParaRPr dirty="0"/>
          </a:p>
          <a:p>
            <a:pPr marL="0" lvl="0" indent="0" rtl="0">
              <a:lnSpc>
                <a:spcPct val="90000"/>
              </a:lnSpc>
              <a:spcBef>
                <a:spcPts val="1000"/>
              </a:spcBef>
              <a:spcAft>
                <a:spcPts val="0"/>
              </a:spcAft>
              <a:buClr>
                <a:srgbClr val="092E4B"/>
              </a:buClr>
              <a:buSzPts val="2400"/>
              <a:buNone/>
            </a:pPr>
            <a:r>
              <a:rPr lang="en-US" dirty="0" err="1"/>
              <a:t>Programa</a:t>
            </a:r>
            <a:r>
              <a:rPr lang="en-US" dirty="0"/>
              <a:t> </a:t>
            </a:r>
            <a:r>
              <a:rPr lang="en-US" dirty="0" err="1"/>
              <a:t>recordatorios</a:t>
            </a:r>
            <a:r>
              <a:rPr lang="en-US" dirty="0"/>
              <a:t> </a:t>
            </a:r>
            <a:r>
              <a:rPr lang="en-US" dirty="0" err="1"/>
              <a:t>personalizados</a:t>
            </a:r>
            <a:r>
              <a:rPr lang="en-US" dirty="0"/>
              <a:t> para </a:t>
            </a:r>
            <a:r>
              <a:rPr lang="en-US" dirty="0" err="1"/>
              <a:t>patrones</a:t>
            </a:r>
            <a:r>
              <a:rPr lang="en-US" dirty="0"/>
              <a:t>, </a:t>
            </a:r>
            <a:r>
              <a:rPr lang="en-US" dirty="0" err="1"/>
              <a:t>medicamentos</a:t>
            </a:r>
            <a:r>
              <a:rPr lang="en-US" dirty="0"/>
              <a:t>, </a:t>
            </a:r>
            <a:r>
              <a:rPr lang="en-US" dirty="0" err="1"/>
              <a:t>alimentos</a:t>
            </a:r>
            <a:r>
              <a:rPr lang="en-US" dirty="0"/>
              <a:t>, </a:t>
            </a:r>
            <a:r>
              <a:rPr lang="en-US" dirty="0" err="1"/>
              <a:t>ejercicio</a:t>
            </a:r>
            <a:r>
              <a:rPr lang="en-US" dirty="0"/>
              <a:t>… lo que </a:t>
            </a:r>
            <a:r>
              <a:rPr lang="en-US" dirty="0" err="1"/>
              <a:t>necesite</a:t>
            </a:r>
            <a:r>
              <a:rPr lang="en-US" dirty="0"/>
              <a:t> </a:t>
            </a:r>
            <a:r>
              <a:rPr lang="en-US" dirty="0" err="1"/>
              <a:t>tu</a:t>
            </a:r>
            <a:r>
              <a:rPr lang="en-US" dirty="0"/>
              <a:t> </a:t>
            </a:r>
            <a:r>
              <a:rPr lang="en-US" dirty="0" err="1"/>
              <a:t>cliente</a:t>
            </a:r>
            <a:r>
              <a:rPr lang="en-US" dirty="0"/>
              <a:t> para </a:t>
            </a:r>
            <a:r>
              <a:rPr lang="en-US" dirty="0" err="1"/>
              <a:t>gestionar</a:t>
            </a:r>
            <a:r>
              <a:rPr lang="en-US" dirty="0"/>
              <a:t> la diabetes.</a:t>
            </a:r>
            <a:endParaRPr dirty="0"/>
          </a:p>
          <a:p>
            <a:pPr marL="0" lvl="0" indent="0" rtl="0">
              <a:lnSpc>
                <a:spcPct val="90000"/>
              </a:lnSpc>
              <a:spcBef>
                <a:spcPts val="1000"/>
              </a:spcBef>
              <a:spcAft>
                <a:spcPts val="0"/>
              </a:spcAft>
              <a:buClr>
                <a:srgbClr val="092E4B"/>
              </a:buClr>
              <a:buSzPts val="2400"/>
              <a:buNone/>
            </a:pPr>
            <a:r>
              <a:rPr lang="en-US" dirty="0"/>
              <a:t>Y </a:t>
            </a:r>
            <a:r>
              <a:rPr lang="en-US" dirty="0" err="1"/>
              <a:t>puede</a:t>
            </a:r>
            <a:r>
              <a:rPr lang="en-US" dirty="0"/>
              <a:t> </a:t>
            </a:r>
            <a:r>
              <a:rPr lang="en-US" dirty="0" err="1"/>
              <a:t>compartir</a:t>
            </a:r>
            <a:r>
              <a:rPr lang="en-US" dirty="0"/>
              <a:t> </a:t>
            </a:r>
            <a:r>
              <a:rPr lang="en-US" dirty="0" err="1"/>
              <a:t>el</a:t>
            </a:r>
            <a:r>
              <a:rPr lang="en-US" dirty="0"/>
              <a:t> </a:t>
            </a:r>
            <a:r>
              <a:rPr lang="en-US" dirty="0" err="1"/>
              <a:t>progreso</a:t>
            </a:r>
            <a:r>
              <a:rPr lang="en-US" dirty="0"/>
              <a:t> </a:t>
            </a:r>
            <a:r>
              <a:rPr lang="en-US" dirty="0" err="1"/>
              <a:t>contigo</a:t>
            </a:r>
            <a:r>
              <a:rPr lang="en-US" dirty="0"/>
              <a:t> o </a:t>
            </a:r>
            <a:r>
              <a:rPr lang="en-US" dirty="0" err="1"/>
              <a:t>su</a:t>
            </a:r>
            <a:r>
              <a:rPr lang="en-US" dirty="0"/>
              <a:t> </a:t>
            </a:r>
            <a:r>
              <a:rPr lang="en-US" dirty="0" err="1"/>
              <a:t>equipo</a:t>
            </a:r>
            <a:r>
              <a:rPr lang="en-US" dirty="0"/>
              <a:t> de </a:t>
            </a:r>
            <a:r>
              <a:rPr lang="en-US" dirty="0" err="1"/>
              <a:t>cuidados</a:t>
            </a:r>
            <a:r>
              <a:rPr lang="en-US" dirty="0"/>
              <a:t> entre </a:t>
            </a:r>
            <a:r>
              <a:rPr lang="en-US" dirty="0" err="1"/>
              <a:t>visitas</a:t>
            </a:r>
            <a:r>
              <a:rPr lang="en-US" dirty="0"/>
              <a:t>. </a:t>
            </a:r>
            <a:endParaRPr dirty="0"/>
          </a:p>
          <a:p>
            <a:pPr marL="0" lvl="0" indent="0" rtl="0">
              <a:lnSpc>
                <a:spcPct val="90000"/>
              </a:lnSpc>
              <a:spcBef>
                <a:spcPts val="1000"/>
              </a:spcBef>
              <a:spcAft>
                <a:spcPts val="0"/>
              </a:spcAft>
              <a:buClr>
                <a:srgbClr val="092E4B"/>
              </a:buClr>
              <a:buSzPts val="2400"/>
              <a:buNone/>
            </a:pPr>
            <a:endParaRPr dirty="0"/>
          </a:p>
        </p:txBody>
      </p:sp>
      <p:sp>
        <p:nvSpPr>
          <p:cNvPr id="509" name="Google Shape;509;p85"/>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en-US"/>
              <a:t>OneTouch Reveal</a:t>
            </a:r>
            <a:endParaRPr/>
          </a:p>
        </p:txBody>
      </p:sp>
      <p:pic>
        <p:nvPicPr>
          <p:cNvPr id="510" name="Google Shape;510;p85">
            <a:hlinkClick r:id="rId3"/>
          </p:cNvPr>
          <p:cNvPicPr preferRelativeResize="0"/>
          <p:nvPr/>
        </p:nvPicPr>
        <p:blipFill rotWithShape="1">
          <a:blip r:embed="rId4">
            <a:alphaModFix/>
          </a:blip>
          <a:srcRect/>
          <a:stretch/>
        </p:blipFill>
        <p:spPr>
          <a:xfrm>
            <a:off x="5064156" y="5994372"/>
            <a:ext cx="1663786" cy="520727"/>
          </a:xfrm>
          <a:prstGeom prst="rect">
            <a:avLst/>
          </a:prstGeom>
          <a:noFill/>
          <a:ln>
            <a:noFill/>
          </a:ln>
        </p:spPr>
      </p:pic>
      <p:pic>
        <p:nvPicPr>
          <p:cNvPr id="511" name="Google Shape;511;p85">
            <a:hlinkClick r:id="rId5"/>
          </p:cNvPr>
          <p:cNvPicPr preferRelativeResize="0"/>
          <p:nvPr/>
        </p:nvPicPr>
        <p:blipFill rotWithShape="1">
          <a:blip r:embed="rId6">
            <a:alphaModFix/>
          </a:blip>
          <a:srcRect/>
          <a:stretch/>
        </p:blipFill>
        <p:spPr>
          <a:xfrm>
            <a:off x="5064156" y="5302688"/>
            <a:ext cx="1657435" cy="539778"/>
          </a:xfrm>
          <a:prstGeom prst="rect">
            <a:avLst/>
          </a:prstGeom>
          <a:noFill/>
          <a:ln>
            <a:noFill/>
          </a:ln>
        </p:spPr>
      </p:pic>
      <p:sp>
        <p:nvSpPr>
          <p:cNvPr id="512" name="Google Shape;512;p85"/>
          <p:cNvSpPr/>
          <p:nvPr/>
        </p:nvSpPr>
        <p:spPr>
          <a:xfrm>
            <a:off x="835671" y="5380746"/>
            <a:ext cx="3631729" cy="1212411"/>
          </a:xfrm>
          <a:prstGeom prst="homePlate">
            <a:avLst>
              <a:gd name="adj" fmla="val 50000"/>
            </a:avLst>
          </a:prstGeom>
          <a:solidFill>
            <a:srgbClr val="24BAA2"/>
          </a:solidFill>
          <a:ln w="12700" cap="flat" cmpd="sng">
            <a:solidFill>
              <a:srgbClr val="24BAA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Calibri"/>
                <a:ea typeface="Calibri"/>
                <a:cs typeface="Calibri"/>
                <a:sym typeface="Calibri"/>
              </a:rPr>
              <a:t>Clica en la etiqueta correspondiente para descargar esta </a:t>
            </a:r>
            <a:r>
              <a:rPr lang="en-US" sz="2200" b="1" i="1" u="none" strike="noStrike" cap="none">
                <a:solidFill>
                  <a:schemeClr val="lt1"/>
                </a:solidFill>
                <a:latin typeface="Calibri"/>
                <a:ea typeface="Calibri"/>
                <a:cs typeface="Calibri"/>
                <a:sym typeface="Calibri"/>
              </a:rPr>
              <a:t>app</a:t>
            </a:r>
            <a:endParaRPr sz="1400" b="0" i="1" u="none" strike="noStrike" cap="none">
              <a:solidFill>
                <a:srgbClr val="000000"/>
              </a:solidFill>
              <a:latin typeface="Arial"/>
              <a:ea typeface="Arial"/>
              <a:cs typeface="Arial"/>
              <a:sym typeface="Arial"/>
            </a:endParaRPr>
          </a:p>
        </p:txBody>
      </p:sp>
      <p:pic>
        <p:nvPicPr>
          <p:cNvPr id="513" name="Google Shape;513;p85"/>
          <p:cNvPicPr preferRelativeResize="0">
            <a:picLocks noGrp="1"/>
          </p:cNvPicPr>
          <p:nvPr>
            <p:ph type="pic" idx="3"/>
          </p:nvPr>
        </p:nvPicPr>
        <p:blipFill rotWithShape="1">
          <a:blip r:embed="rId7">
            <a:alphaModFix/>
          </a:blip>
          <a:srcRect/>
          <a:stretch/>
        </p:blipFill>
        <p:spPr>
          <a:xfrm>
            <a:off x="8583306" y="1246695"/>
            <a:ext cx="2444127" cy="4336988"/>
          </a:xfrm>
          <a:prstGeom prst="rect">
            <a:avLst/>
          </a:prstGeom>
          <a:solidFill>
            <a:srgbClr val="D8D8D8"/>
          </a:solid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86"/>
          <p:cNvSpPr txBox="1">
            <a:spLocks noGrp="1"/>
          </p:cNvSpPr>
          <p:nvPr>
            <p:ph type="body" idx="1"/>
          </p:nvPr>
        </p:nvSpPr>
        <p:spPr>
          <a:xfrm>
            <a:off x="274320" y="1240152"/>
            <a:ext cx="6269094" cy="4377696"/>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SzPts val="2400"/>
              <a:buNone/>
            </a:pPr>
            <a:r>
              <a:rPr lang="en-US" b="1" dirty="0" err="1">
                <a:solidFill>
                  <a:srgbClr val="24BAA2"/>
                </a:solidFill>
              </a:rPr>
              <a:t>Estas</a:t>
            </a:r>
            <a:r>
              <a:rPr lang="en-US" b="1" dirty="0">
                <a:solidFill>
                  <a:srgbClr val="24BAA2"/>
                </a:solidFill>
              </a:rPr>
              <a:t> </a:t>
            </a:r>
            <a:r>
              <a:rPr lang="en-US" b="1" dirty="0" err="1">
                <a:solidFill>
                  <a:srgbClr val="24BAA2"/>
                </a:solidFill>
              </a:rPr>
              <a:t>aplicaciones</a:t>
            </a:r>
            <a:r>
              <a:rPr lang="en-US" b="1" dirty="0">
                <a:solidFill>
                  <a:srgbClr val="24BAA2"/>
                </a:solidFill>
              </a:rPr>
              <a:t> </a:t>
            </a:r>
            <a:r>
              <a:rPr lang="en-US" b="1" dirty="0" err="1">
                <a:solidFill>
                  <a:srgbClr val="24BAA2"/>
                </a:solidFill>
              </a:rPr>
              <a:t>ayudan</a:t>
            </a:r>
            <a:r>
              <a:rPr lang="en-US" b="1" dirty="0">
                <a:solidFill>
                  <a:srgbClr val="24BAA2"/>
                </a:solidFill>
              </a:rPr>
              <a:t> a </a:t>
            </a:r>
            <a:r>
              <a:rPr lang="en-US" b="1" dirty="0" err="1">
                <a:solidFill>
                  <a:srgbClr val="24BAA2"/>
                </a:solidFill>
              </a:rPr>
              <a:t>los</a:t>
            </a:r>
            <a:r>
              <a:rPr lang="en-US" b="1" dirty="0">
                <a:solidFill>
                  <a:srgbClr val="24BAA2"/>
                </a:solidFill>
              </a:rPr>
              <a:t> </a:t>
            </a:r>
            <a:r>
              <a:rPr lang="en-US" b="1" dirty="0" err="1">
                <a:solidFill>
                  <a:srgbClr val="24BAA2"/>
                </a:solidFill>
              </a:rPr>
              <a:t>usuarios</a:t>
            </a:r>
            <a:r>
              <a:rPr lang="en-US" b="1" dirty="0">
                <a:solidFill>
                  <a:srgbClr val="24BAA2"/>
                </a:solidFill>
              </a:rPr>
              <a:t> a </a:t>
            </a:r>
            <a:r>
              <a:rPr lang="en-US" b="1" dirty="0" err="1">
                <a:solidFill>
                  <a:srgbClr val="24BAA2"/>
                </a:solidFill>
              </a:rPr>
              <a:t>descubrir</a:t>
            </a:r>
            <a:r>
              <a:rPr lang="en-US" b="1" dirty="0">
                <a:solidFill>
                  <a:srgbClr val="24BAA2"/>
                </a:solidFill>
              </a:rPr>
              <a:t> </a:t>
            </a:r>
            <a:r>
              <a:rPr lang="en-US" b="1" dirty="0" err="1">
                <a:solidFill>
                  <a:srgbClr val="24BAA2"/>
                </a:solidFill>
              </a:rPr>
              <a:t>recetas</a:t>
            </a:r>
            <a:r>
              <a:rPr lang="en-US" b="1" dirty="0">
                <a:solidFill>
                  <a:srgbClr val="24BAA2"/>
                </a:solidFill>
              </a:rPr>
              <a:t> </a:t>
            </a:r>
            <a:r>
              <a:rPr lang="en-US" b="1" dirty="0" err="1">
                <a:solidFill>
                  <a:srgbClr val="24BAA2"/>
                </a:solidFill>
              </a:rPr>
              <a:t>deliciosas</a:t>
            </a:r>
            <a:r>
              <a:rPr lang="en-US" b="1" dirty="0">
                <a:solidFill>
                  <a:srgbClr val="24BAA2"/>
                </a:solidFill>
              </a:rPr>
              <a:t> y </a:t>
            </a:r>
            <a:r>
              <a:rPr lang="en-US" b="1" dirty="0" err="1">
                <a:solidFill>
                  <a:srgbClr val="24BAA2"/>
                </a:solidFill>
              </a:rPr>
              <a:t>saludables</a:t>
            </a:r>
            <a:r>
              <a:rPr lang="en-US" b="1" dirty="0">
                <a:solidFill>
                  <a:srgbClr val="24BAA2"/>
                </a:solidFill>
              </a:rPr>
              <a:t> que se </a:t>
            </a:r>
            <a:r>
              <a:rPr lang="en-US" b="1" dirty="0" err="1">
                <a:solidFill>
                  <a:srgbClr val="24BAA2"/>
                </a:solidFill>
              </a:rPr>
              <a:t>ajustan</a:t>
            </a:r>
            <a:r>
              <a:rPr lang="en-US" b="1" dirty="0">
                <a:solidFill>
                  <a:srgbClr val="24BAA2"/>
                </a:solidFill>
              </a:rPr>
              <a:t> a </a:t>
            </a:r>
            <a:r>
              <a:rPr lang="en-US" b="1" dirty="0" err="1">
                <a:solidFill>
                  <a:srgbClr val="24BAA2"/>
                </a:solidFill>
              </a:rPr>
              <a:t>los</a:t>
            </a:r>
            <a:r>
              <a:rPr lang="en-US" b="1" dirty="0">
                <a:solidFill>
                  <a:srgbClr val="24BAA2"/>
                </a:solidFill>
              </a:rPr>
              <a:t> </a:t>
            </a:r>
            <a:r>
              <a:rPr lang="en-US" b="1" dirty="0" err="1">
                <a:solidFill>
                  <a:srgbClr val="24BAA2"/>
                </a:solidFill>
              </a:rPr>
              <a:t>requisitos</a:t>
            </a:r>
            <a:r>
              <a:rPr lang="en-US" b="1" dirty="0">
                <a:solidFill>
                  <a:srgbClr val="24BAA2"/>
                </a:solidFill>
              </a:rPr>
              <a:t> de las </a:t>
            </a:r>
            <a:r>
              <a:rPr lang="en-US" b="1" dirty="0" err="1">
                <a:solidFill>
                  <a:srgbClr val="24BAA2"/>
                </a:solidFill>
              </a:rPr>
              <a:t>dietas</a:t>
            </a:r>
            <a:r>
              <a:rPr lang="en-US" b="1" dirty="0">
                <a:solidFill>
                  <a:srgbClr val="24BAA2"/>
                </a:solidFill>
              </a:rPr>
              <a:t> que </a:t>
            </a:r>
            <a:r>
              <a:rPr lang="en-US" b="1" dirty="0" err="1">
                <a:solidFill>
                  <a:srgbClr val="24BAA2"/>
                </a:solidFill>
              </a:rPr>
              <a:t>deben</a:t>
            </a:r>
            <a:r>
              <a:rPr lang="en-US" b="1" dirty="0">
                <a:solidFill>
                  <a:srgbClr val="24BAA2"/>
                </a:solidFill>
              </a:rPr>
              <a:t> </a:t>
            </a:r>
            <a:r>
              <a:rPr lang="en-US" b="1" dirty="0" err="1">
                <a:solidFill>
                  <a:srgbClr val="24BAA2"/>
                </a:solidFill>
              </a:rPr>
              <a:t>seguir</a:t>
            </a:r>
            <a:r>
              <a:rPr lang="en-US" b="1" dirty="0">
                <a:solidFill>
                  <a:srgbClr val="24BAA2"/>
                </a:solidFill>
              </a:rPr>
              <a:t> </a:t>
            </a:r>
            <a:r>
              <a:rPr lang="en-US" b="1" dirty="0" err="1">
                <a:solidFill>
                  <a:srgbClr val="24BAA2"/>
                </a:solidFill>
              </a:rPr>
              <a:t>por</a:t>
            </a:r>
            <a:r>
              <a:rPr lang="en-US" b="1" dirty="0">
                <a:solidFill>
                  <a:srgbClr val="24BAA2"/>
                </a:solidFill>
              </a:rPr>
              <a:t> sus </a:t>
            </a:r>
            <a:r>
              <a:rPr lang="en-US" b="1" dirty="0" err="1">
                <a:solidFill>
                  <a:srgbClr val="24BAA2"/>
                </a:solidFill>
              </a:rPr>
              <a:t>problemas</a:t>
            </a:r>
            <a:r>
              <a:rPr lang="en-US" b="1" dirty="0">
                <a:solidFill>
                  <a:srgbClr val="24BAA2"/>
                </a:solidFill>
              </a:rPr>
              <a:t> de </a:t>
            </a:r>
            <a:r>
              <a:rPr lang="en-US" b="1" dirty="0" err="1">
                <a:solidFill>
                  <a:srgbClr val="24BAA2"/>
                </a:solidFill>
              </a:rPr>
              <a:t>salud</a:t>
            </a:r>
            <a:r>
              <a:rPr lang="en-US" b="1" dirty="0">
                <a:solidFill>
                  <a:srgbClr val="24BAA2"/>
                </a:solidFill>
              </a:rPr>
              <a:t>. </a:t>
            </a:r>
            <a:r>
              <a:rPr lang="en-US" b="1" dirty="0" err="1">
                <a:solidFill>
                  <a:srgbClr val="24BAA2"/>
                </a:solidFill>
              </a:rPr>
              <a:t>Pueden</a:t>
            </a:r>
            <a:r>
              <a:rPr lang="en-US" b="1" dirty="0">
                <a:solidFill>
                  <a:srgbClr val="24BAA2"/>
                </a:solidFill>
              </a:rPr>
              <a:t> </a:t>
            </a:r>
            <a:r>
              <a:rPr lang="en-US" b="1" dirty="0" err="1">
                <a:solidFill>
                  <a:srgbClr val="24BAA2"/>
                </a:solidFill>
              </a:rPr>
              <a:t>ofrecer</a:t>
            </a:r>
            <a:r>
              <a:rPr lang="en-US" b="1" dirty="0">
                <a:solidFill>
                  <a:srgbClr val="24BAA2"/>
                </a:solidFill>
              </a:rPr>
              <a:t> </a:t>
            </a:r>
            <a:r>
              <a:rPr lang="en-US" b="1" dirty="0" err="1">
                <a:solidFill>
                  <a:srgbClr val="24BAA2"/>
                </a:solidFill>
              </a:rPr>
              <a:t>variedad</a:t>
            </a:r>
            <a:r>
              <a:rPr lang="en-US" b="1" dirty="0">
                <a:solidFill>
                  <a:srgbClr val="24BAA2"/>
                </a:solidFill>
              </a:rPr>
              <a:t> y </a:t>
            </a:r>
            <a:r>
              <a:rPr lang="en-US" b="1" dirty="0" err="1">
                <a:solidFill>
                  <a:srgbClr val="24BAA2"/>
                </a:solidFill>
              </a:rPr>
              <a:t>también</a:t>
            </a:r>
            <a:r>
              <a:rPr lang="en-US" b="1" dirty="0">
                <a:solidFill>
                  <a:srgbClr val="24BAA2"/>
                </a:solidFill>
              </a:rPr>
              <a:t> </a:t>
            </a:r>
            <a:r>
              <a:rPr lang="en-US" b="1" dirty="0" err="1">
                <a:solidFill>
                  <a:srgbClr val="24BAA2"/>
                </a:solidFill>
              </a:rPr>
              <a:t>estimulación</a:t>
            </a:r>
            <a:r>
              <a:rPr lang="en-US" b="1" dirty="0">
                <a:solidFill>
                  <a:srgbClr val="24BAA2"/>
                </a:solidFill>
              </a:rPr>
              <a:t>, </a:t>
            </a:r>
            <a:r>
              <a:rPr lang="en-US" b="1" dirty="0" err="1">
                <a:solidFill>
                  <a:srgbClr val="24BAA2"/>
                </a:solidFill>
              </a:rPr>
              <a:t>ya</a:t>
            </a:r>
            <a:r>
              <a:rPr lang="en-US" b="1" dirty="0">
                <a:solidFill>
                  <a:srgbClr val="24BAA2"/>
                </a:solidFill>
              </a:rPr>
              <a:t> que a menudo la </a:t>
            </a:r>
            <a:r>
              <a:rPr lang="en-US" b="1" dirty="0" err="1">
                <a:solidFill>
                  <a:srgbClr val="24BAA2"/>
                </a:solidFill>
              </a:rPr>
              <a:t>vida</a:t>
            </a:r>
            <a:r>
              <a:rPr lang="en-US" b="1" dirty="0">
                <a:solidFill>
                  <a:srgbClr val="24BAA2"/>
                </a:solidFill>
              </a:rPr>
              <a:t> de las personas </a:t>
            </a:r>
            <a:r>
              <a:rPr lang="en-US" b="1" dirty="0" err="1">
                <a:solidFill>
                  <a:srgbClr val="24BAA2"/>
                </a:solidFill>
              </a:rPr>
              <a:t>mayores</a:t>
            </a:r>
            <a:r>
              <a:rPr lang="en-US" b="1" dirty="0">
                <a:solidFill>
                  <a:srgbClr val="24BAA2"/>
                </a:solidFill>
              </a:rPr>
              <a:t> </a:t>
            </a:r>
            <a:r>
              <a:rPr lang="en-US" b="1" dirty="0" err="1">
                <a:solidFill>
                  <a:srgbClr val="24BAA2"/>
                </a:solidFill>
              </a:rPr>
              <a:t>gira</a:t>
            </a:r>
            <a:r>
              <a:rPr lang="en-US" b="1" dirty="0">
                <a:solidFill>
                  <a:srgbClr val="24BAA2"/>
                </a:solidFill>
              </a:rPr>
              <a:t> </a:t>
            </a:r>
            <a:r>
              <a:rPr lang="en-US" b="1" dirty="0" err="1">
                <a:solidFill>
                  <a:srgbClr val="24BAA2"/>
                </a:solidFill>
              </a:rPr>
              <a:t>en</a:t>
            </a:r>
            <a:r>
              <a:rPr lang="en-US" b="1" dirty="0">
                <a:solidFill>
                  <a:srgbClr val="24BAA2"/>
                </a:solidFill>
              </a:rPr>
              <a:t> </a:t>
            </a:r>
            <a:r>
              <a:rPr lang="en-US" b="1" dirty="0" err="1">
                <a:solidFill>
                  <a:srgbClr val="24BAA2"/>
                </a:solidFill>
              </a:rPr>
              <a:t>torno</a:t>
            </a:r>
            <a:r>
              <a:rPr lang="en-US" b="1" dirty="0">
                <a:solidFill>
                  <a:srgbClr val="24BAA2"/>
                </a:solidFill>
              </a:rPr>
              <a:t> al </a:t>
            </a:r>
            <a:r>
              <a:rPr lang="en-US" b="1" dirty="0" err="1">
                <a:solidFill>
                  <a:srgbClr val="24BAA2"/>
                </a:solidFill>
              </a:rPr>
              <a:t>horario</a:t>
            </a:r>
            <a:r>
              <a:rPr lang="en-US" b="1" dirty="0">
                <a:solidFill>
                  <a:srgbClr val="24BAA2"/>
                </a:solidFill>
              </a:rPr>
              <a:t> de las </a:t>
            </a:r>
            <a:r>
              <a:rPr lang="en-US" b="1" dirty="0" err="1">
                <a:solidFill>
                  <a:srgbClr val="24BAA2"/>
                </a:solidFill>
              </a:rPr>
              <a:t>comidas</a:t>
            </a:r>
            <a:r>
              <a:rPr lang="en-US" b="1" dirty="0">
                <a:solidFill>
                  <a:srgbClr val="24BAA2"/>
                </a:solidFill>
              </a:rPr>
              <a:t>, </a:t>
            </a:r>
            <a:r>
              <a:rPr lang="en-US" b="1" dirty="0" err="1">
                <a:solidFill>
                  <a:srgbClr val="24BAA2"/>
                </a:solidFill>
              </a:rPr>
              <a:t>por</a:t>
            </a:r>
            <a:r>
              <a:rPr lang="en-US" b="1" dirty="0">
                <a:solidFill>
                  <a:srgbClr val="24BAA2"/>
                </a:solidFill>
              </a:rPr>
              <a:t> lo que para </a:t>
            </a:r>
            <a:r>
              <a:rPr lang="en-US" b="1" dirty="0" err="1">
                <a:solidFill>
                  <a:srgbClr val="24BAA2"/>
                </a:solidFill>
              </a:rPr>
              <a:t>ellos</a:t>
            </a:r>
            <a:r>
              <a:rPr lang="en-US" b="1" dirty="0">
                <a:solidFill>
                  <a:srgbClr val="24BAA2"/>
                </a:solidFill>
              </a:rPr>
              <a:t> es </a:t>
            </a:r>
            <a:r>
              <a:rPr lang="en-US" b="1" dirty="0" err="1">
                <a:solidFill>
                  <a:srgbClr val="24BAA2"/>
                </a:solidFill>
              </a:rPr>
              <a:t>positivo</a:t>
            </a:r>
            <a:r>
              <a:rPr lang="en-US" b="1" dirty="0">
                <a:solidFill>
                  <a:srgbClr val="24BAA2"/>
                </a:solidFill>
              </a:rPr>
              <a:t> </a:t>
            </a:r>
            <a:r>
              <a:rPr lang="en-US" b="1" dirty="0" err="1">
                <a:solidFill>
                  <a:srgbClr val="24BAA2"/>
                </a:solidFill>
              </a:rPr>
              <a:t>tener</a:t>
            </a:r>
            <a:r>
              <a:rPr lang="en-US" b="1" dirty="0">
                <a:solidFill>
                  <a:srgbClr val="24BAA2"/>
                </a:solidFill>
              </a:rPr>
              <a:t> algo que les </a:t>
            </a:r>
            <a:r>
              <a:rPr lang="en-US" b="1" dirty="0" err="1">
                <a:solidFill>
                  <a:srgbClr val="24BAA2"/>
                </a:solidFill>
              </a:rPr>
              <a:t>haga</a:t>
            </a:r>
            <a:r>
              <a:rPr lang="en-US" b="1" dirty="0">
                <a:solidFill>
                  <a:srgbClr val="24BAA2"/>
                </a:solidFill>
              </a:rPr>
              <a:t> </a:t>
            </a:r>
            <a:r>
              <a:rPr lang="en-US" b="1" dirty="0" err="1">
                <a:solidFill>
                  <a:srgbClr val="24BAA2"/>
                </a:solidFill>
              </a:rPr>
              <a:t>ilusión</a:t>
            </a:r>
            <a:r>
              <a:rPr lang="en-US" b="1" dirty="0">
                <a:solidFill>
                  <a:srgbClr val="24BAA2"/>
                </a:solidFill>
              </a:rPr>
              <a:t> </a:t>
            </a:r>
            <a:r>
              <a:rPr lang="en-US" b="1" dirty="0" err="1">
                <a:solidFill>
                  <a:srgbClr val="24BAA2"/>
                </a:solidFill>
              </a:rPr>
              <a:t>preparar</a:t>
            </a:r>
            <a:r>
              <a:rPr lang="en-US" b="1" dirty="0">
                <a:solidFill>
                  <a:srgbClr val="24BAA2"/>
                </a:solidFill>
              </a:rPr>
              <a:t> y comer. </a:t>
            </a:r>
            <a:endParaRPr dirty="0"/>
          </a:p>
          <a:p>
            <a:pPr marL="0" lvl="0" indent="0" rtl="0">
              <a:lnSpc>
                <a:spcPct val="90000"/>
              </a:lnSpc>
              <a:spcBef>
                <a:spcPts val="0"/>
              </a:spcBef>
              <a:spcAft>
                <a:spcPts val="0"/>
              </a:spcAft>
              <a:buClr>
                <a:schemeClr val="lt1"/>
              </a:buClr>
              <a:buSzPts val="2400"/>
              <a:buNone/>
            </a:pPr>
            <a:endParaRPr sz="1600" dirty="0"/>
          </a:p>
          <a:p>
            <a:pPr marL="0" lvl="0" indent="0" rtl="0">
              <a:lnSpc>
                <a:spcPct val="90000"/>
              </a:lnSpc>
              <a:spcBef>
                <a:spcPts val="0"/>
              </a:spcBef>
              <a:spcAft>
                <a:spcPts val="0"/>
              </a:spcAft>
              <a:buClr>
                <a:schemeClr val="lt1"/>
              </a:buClr>
              <a:buSzPts val="2400"/>
              <a:buNone/>
            </a:pPr>
            <a:r>
              <a:rPr lang="en-US" dirty="0"/>
              <a:t>La </a:t>
            </a:r>
            <a:r>
              <a:rPr lang="en-US" i="1" dirty="0"/>
              <a:t>app </a:t>
            </a:r>
            <a:r>
              <a:rPr lang="en-US" dirty="0"/>
              <a:t>Diabetic Recipes </a:t>
            </a:r>
            <a:r>
              <a:rPr lang="en-US" dirty="0" err="1"/>
              <a:t>ofrece</a:t>
            </a:r>
            <a:r>
              <a:rPr lang="en-US" dirty="0"/>
              <a:t> </a:t>
            </a:r>
            <a:r>
              <a:rPr lang="en-US" dirty="0" err="1"/>
              <a:t>una</a:t>
            </a:r>
            <a:r>
              <a:rPr lang="en-US" dirty="0"/>
              <a:t> </a:t>
            </a:r>
            <a:r>
              <a:rPr lang="en-US" dirty="0" err="1"/>
              <a:t>variedad</a:t>
            </a:r>
            <a:r>
              <a:rPr lang="en-US" dirty="0"/>
              <a:t> de </a:t>
            </a:r>
            <a:r>
              <a:rPr lang="en-US" dirty="0" err="1"/>
              <a:t>recetas</a:t>
            </a:r>
            <a:r>
              <a:rPr lang="en-US" dirty="0"/>
              <a:t> con las que </a:t>
            </a:r>
            <a:r>
              <a:rPr lang="en-US" dirty="0" err="1"/>
              <a:t>preparar</a:t>
            </a:r>
            <a:r>
              <a:rPr lang="en-US" dirty="0"/>
              <a:t> </a:t>
            </a:r>
            <a:r>
              <a:rPr lang="en-US" dirty="0" err="1"/>
              <a:t>rápidamente</a:t>
            </a:r>
            <a:r>
              <a:rPr lang="en-US" dirty="0"/>
              <a:t> </a:t>
            </a:r>
            <a:r>
              <a:rPr lang="en-US" dirty="0" err="1"/>
              <a:t>platos</a:t>
            </a:r>
            <a:r>
              <a:rPr lang="en-US" dirty="0"/>
              <a:t> </a:t>
            </a:r>
            <a:r>
              <a:rPr lang="en-US" dirty="0" err="1"/>
              <a:t>deliciosos</a:t>
            </a:r>
            <a:r>
              <a:rPr lang="en-US" dirty="0"/>
              <a:t>, </a:t>
            </a:r>
            <a:r>
              <a:rPr lang="en-US" dirty="0" err="1"/>
              <a:t>saludables</a:t>
            </a:r>
            <a:r>
              <a:rPr lang="en-US" dirty="0"/>
              <a:t> y </a:t>
            </a:r>
            <a:r>
              <a:rPr lang="en-US" dirty="0" err="1"/>
              <a:t>aptos</a:t>
            </a:r>
            <a:r>
              <a:rPr lang="en-US" dirty="0"/>
              <a:t> para </a:t>
            </a:r>
            <a:r>
              <a:rPr lang="en-US" dirty="0" err="1"/>
              <a:t>diabéticos</a:t>
            </a:r>
            <a:r>
              <a:rPr lang="en-US" dirty="0"/>
              <a:t>. Para las persona </a:t>
            </a:r>
            <a:r>
              <a:rPr lang="en-US" dirty="0" err="1"/>
              <a:t>diabéticas</a:t>
            </a:r>
            <a:r>
              <a:rPr lang="en-US" dirty="0"/>
              <a:t>, comer </a:t>
            </a:r>
            <a:r>
              <a:rPr lang="en-US" dirty="0" err="1"/>
              <a:t>sano</a:t>
            </a:r>
            <a:r>
              <a:rPr lang="en-US" dirty="0"/>
              <a:t> no es solo </a:t>
            </a:r>
            <a:r>
              <a:rPr lang="en-US" dirty="0" err="1"/>
              <a:t>cuestión</a:t>
            </a:r>
            <a:r>
              <a:rPr lang="en-US" dirty="0"/>
              <a:t> de </a:t>
            </a:r>
            <a:r>
              <a:rPr lang="en-US" dirty="0" err="1"/>
              <a:t>qué</a:t>
            </a:r>
            <a:r>
              <a:rPr lang="en-US" dirty="0"/>
              <a:t> </a:t>
            </a:r>
            <a:r>
              <a:rPr lang="en-US" dirty="0" err="1"/>
              <a:t>comen</a:t>
            </a:r>
            <a:r>
              <a:rPr lang="en-US" dirty="0"/>
              <a:t>, </a:t>
            </a:r>
            <a:r>
              <a:rPr lang="en-US" dirty="0" err="1"/>
              <a:t>sino</a:t>
            </a:r>
            <a:r>
              <a:rPr lang="en-US" dirty="0"/>
              <a:t> </a:t>
            </a:r>
            <a:r>
              <a:rPr lang="en-US" dirty="0" err="1"/>
              <a:t>también</a:t>
            </a:r>
            <a:r>
              <a:rPr lang="en-US" dirty="0"/>
              <a:t> de </a:t>
            </a:r>
            <a:r>
              <a:rPr lang="en-US" dirty="0" err="1"/>
              <a:t>cuándo</a:t>
            </a:r>
            <a:r>
              <a:rPr lang="en-US" dirty="0"/>
              <a:t> </a:t>
            </a:r>
            <a:r>
              <a:rPr lang="en-US" dirty="0" err="1"/>
              <a:t>comen</a:t>
            </a:r>
            <a:r>
              <a:rPr lang="en-US" dirty="0"/>
              <a:t>.  </a:t>
            </a:r>
            <a:endParaRPr dirty="0"/>
          </a:p>
          <a:p>
            <a:pPr marL="0" lvl="0" indent="0" rtl="0">
              <a:lnSpc>
                <a:spcPct val="90000"/>
              </a:lnSpc>
              <a:spcBef>
                <a:spcPts val="0"/>
              </a:spcBef>
              <a:spcAft>
                <a:spcPts val="0"/>
              </a:spcAft>
              <a:buClr>
                <a:schemeClr val="lt1"/>
              </a:buClr>
              <a:buSzPts val="2400"/>
              <a:buNone/>
            </a:pPr>
            <a:endParaRPr dirty="0"/>
          </a:p>
        </p:txBody>
      </p:sp>
      <p:sp>
        <p:nvSpPr>
          <p:cNvPr id="519" name="Google Shape;519;p86"/>
          <p:cNvSpPr txBox="1">
            <a:spLocks noGrp="1"/>
          </p:cNvSpPr>
          <p:nvPr>
            <p:ph type="body" idx="2"/>
          </p:nvPr>
        </p:nvSpPr>
        <p:spPr>
          <a:xfrm>
            <a:off x="274320" y="189654"/>
            <a:ext cx="6137910" cy="992187"/>
          </a:xfrm>
          <a:prstGeom prst="rect">
            <a:avLst/>
          </a:prstGeom>
          <a:noFill/>
          <a:ln>
            <a:noFill/>
          </a:ln>
        </p:spPr>
        <p:txBody>
          <a:bodyPr spcFirstLastPara="1" wrap="square" lIns="91425" tIns="45700" rIns="91425" bIns="45700" anchor="ctr" anchorCtr="0">
            <a:noAutofit/>
          </a:bodyPr>
          <a:lstStyle/>
          <a:p>
            <a:pPr marL="1404000" lvl="0" indent="-1404000" algn="l" rtl="0">
              <a:lnSpc>
                <a:spcPct val="70000"/>
              </a:lnSpc>
              <a:spcBef>
                <a:spcPts val="0"/>
              </a:spcBef>
              <a:spcAft>
                <a:spcPts val="0"/>
              </a:spcAft>
              <a:buClr>
                <a:srgbClr val="24BAA2"/>
              </a:buClr>
              <a:buSzPts val="8000"/>
              <a:buNone/>
            </a:pPr>
            <a:r>
              <a:rPr lang="en-US"/>
              <a:t>4.– </a:t>
            </a:r>
            <a:r>
              <a:rPr lang="en-US" sz="3400" i="1"/>
              <a:t>Apps</a:t>
            </a:r>
            <a:r>
              <a:rPr lang="en-US" sz="3400"/>
              <a:t> de planificación de</a:t>
            </a:r>
            <a:endParaRPr/>
          </a:p>
          <a:p>
            <a:pPr marL="1404000" lvl="0" indent="-1404000" algn="l" rtl="0">
              <a:lnSpc>
                <a:spcPct val="70000"/>
              </a:lnSpc>
              <a:spcBef>
                <a:spcPts val="0"/>
              </a:spcBef>
              <a:spcAft>
                <a:spcPts val="0"/>
              </a:spcAft>
              <a:buClr>
                <a:srgbClr val="24BAA2"/>
              </a:buClr>
              <a:buSzPts val="8000"/>
              <a:buNone/>
            </a:pPr>
            <a:r>
              <a:rPr lang="en-US" sz="3400"/>
              <a:t>       comidas</a:t>
            </a:r>
            <a:endParaRPr sz="3400"/>
          </a:p>
        </p:txBody>
      </p:sp>
      <p:pic>
        <p:nvPicPr>
          <p:cNvPr id="520" name="Google Shape;520;p86"/>
          <p:cNvPicPr preferRelativeResize="0">
            <a:picLocks noGrp="1"/>
          </p:cNvPicPr>
          <p:nvPr>
            <p:ph type="pic" idx="3"/>
          </p:nvPr>
        </p:nvPicPr>
        <p:blipFill rotWithShape="1">
          <a:blip r:embed="rId3">
            <a:alphaModFix/>
          </a:blip>
          <a:srcRect/>
          <a:stretch/>
        </p:blipFill>
        <p:spPr>
          <a:xfrm>
            <a:off x="6410847" y="439730"/>
            <a:ext cx="5137685" cy="6045736"/>
          </a:xfrm>
          <a:prstGeom prst="rect">
            <a:avLst/>
          </a:prstGeom>
          <a:solidFill>
            <a:srgbClr val="F2F2F2"/>
          </a:solid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87"/>
          <p:cNvSpPr txBox="1">
            <a:spLocks noGrp="1"/>
          </p:cNvSpPr>
          <p:nvPr>
            <p:ph type="body" idx="1"/>
          </p:nvPr>
        </p:nvSpPr>
        <p:spPr>
          <a:xfrm>
            <a:off x="735980" y="2442022"/>
            <a:ext cx="7741270" cy="3311641"/>
          </a:xfrm>
          <a:prstGeom prst="rect">
            <a:avLst/>
          </a:prstGeom>
          <a:noFill/>
          <a:ln>
            <a:noFill/>
          </a:ln>
        </p:spPr>
        <p:txBody>
          <a:bodyPr spcFirstLastPara="1" wrap="square" lIns="91425" tIns="45700" rIns="91425" bIns="45700" anchor="t" anchorCtr="0">
            <a:noAutofit/>
          </a:bodyPr>
          <a:lstStyle/>
          <a:p>
            <a:pPr marL="0" lvl="0" indent="0" rtl="0">
              <a:lnSpc>
                <a:spcPct val="80000"/>
              </a:lnSpc>
              <a:spcBef>
                <a:spcPts val="0"/>
              </a:spcBef>
              <a:spcAft>
                <a:spcPts val="0"/>
              </a:spcAft>
              <a:buClr>
                <a:srgbClr val="092E4B"/>
              </a:buClr>
              <a:buSzPts val="2400"/>
              <a:buNone/>
            </a:pPr>
            <a:r>
              <a:rPr lang="en-US" dirty="0" err="1"/>
              <a:t>Esta</a:t>
            </a:r>
            <a:r>
              <a:rPr lang="en-US" dirty="0"/>
              <a:t> </a:t>
            </a:r>
            <a:r>
              <a:rPr lang="en-US" dirty="0" err="1"/>
              <a:t>aplicación</a:t>
            </a:r>
            <a:r>
              <a:rPr lang="en-US" dirty="0"/>
              <a:t> es </a:t>
            </a:r>
            <a:r>
              <a:rPr lang="en-US" dirty="0" err="1"/>
              <a:t>muy</a:t>
            </a:r>
            <a:r>
              <a:rPr lang="en-US" dirty="0"/>
              <a:t> </a:t>
            </a:r>
            <a:r>
              <a:rPr lang="en-US" dirty="0" err="1"/>
              <a:t>intuitiva</a:t>
            </a:r>
            <a:r>
              <a:rPr lang="en-US" dirty="0"/>
              <a:t> y </a:t>
            </a:r>
            <a:r>
              <a:rPr lang="en-US" dirty="0" err="1"/>
              <a:t>puedes</a:t>
            </a:r>
            <a:r>
              <a:rPr lang="en-US" dirty="0"/>
              <a:t> </a:t>
            </a:r>
            <a:r>
              <a:rPr lang="en-US" dirty="0" err="1"/>
              <a:t>encontrar</a:t>
            </a:r>
            <a:r>
              <a:rPr lang="en-US" dirty="0"/>
              <a:t> </a:t>
            </a:r>
            <a:r>
              <a:rPr lang="en-US" dirty="0" err="1"/>
              <a:t>muchos</a:t>
            </a:r>
            <a:r>
              <a:rPr lang="en-US" dirty="0"/>
              <a:t> </a:t>
            </a:r>
            <a:r>
              <a:rPr lang="en-US" dirty="0" err="1"/>
              <a:t>tutoriales</a:t>
            </a:r>
            <a:r>
              <a:rPr lang="en-US" dirty="0"/>
              <a:t> </a:t>
            </a:r>
            <a:r>
              <a:rPr lang="en-US" dirty="0" err="1"/>
              <a:t>sobre</a:t>
            </a:r>
            <a:r>
              <a:rPr lang="en-US" dirty="0"/>
              <a:t> </a:t>
            </a:r>
            <a:r>
              <a:rPr lang="en-US" dirty="0" err="1"/>
              <a:t>su</a:t>
            </a:r>
            <a:r>
              <a:rPr lang="en-US" dirty="0"/>
              <a:t> </a:t>
            </a:r>
            <a:r>
              <a:rPr lang="en-US" dirty="0" err="1"/>
              <a:t>uso</a:t>
            </a:r>
            <a:r>
              <a:rPr lang="en-US" dirty="0"/>
              <a:t>.</a:t>
            </a:r>
            <a:endParaRPr dirty="0"/>
          </a:p>
          <a:p>
            <a:pPr marL="0" lvl="0" indent="0" rtl="0">
              <a:lnSpc>
                <a:spcPct val="80000"/>
              </a:lnSpc>
              <a:spcBef>
                <a:spcPts val="1000"/>
              </a:spcBef>
              <a:spcAft>
                <a:spcPts val="0"/>
              </a:spcAft>
              <a:buClr>
                <a:srgbClr val="092E4B"/>
              </a:buClr>
              <a:buSzPts val="2400"/>
              <a:buNone/>
            </a:pPr>
            <a:r>
              <a:rPr lang="en-US" dirty="0"/>
              <a:t>Una </a:t>
            </a:r>
            <a:r>
              <a:rPr lang="en-US" dirty="0" err="1"/>
              <a:t>receta</a:t>
            </a:r>
            <a:r>
              <a:rPr lang="en-US" dirty="0"/>
              <a:t> es </a:t>
            </a:r>
            <a:r>
              <a:rPr lang="en-US" dirty="0" err="1"/>
              <a:t>una</a:t>
            </a:r>
            <a:r>
              <a:rPr lang="en-US" dirty="0"/>
              <a:t> </a:t>
            </a:r>
            <a:r>
              <a:rPr lang="en-US" dirty="0" err="1"/>
              <a:t>serie</a:t>
            </a:r>
            <a:r>
              <a:rPr lang="en-US" dirty="0"/>
              <a:t> de </a:t>
            </a:r>
            <a:r>
              <a:rPr lang="en-US" dirty="0" err="1"/>
              <a:t>instrucciones</a:t>
            </a:r>
            <a:r>
              <a:rPr lang="en-US" dirty="0"/>
              <a:t> para </a:t>
            </a:r>
            <a:r>
              <a:rPr lang="en-US" dirty="0" err="1"/>
              <a:t>cocinar</a:t>
            </a:r>
            <a:r>
              <a:rPr lang="en-US" dirty="0"/>
              <a:t> un </a:t>
            </a:r>
            <a:r>
              <a:rPr lang="en-US" dirty="0" err="1"/>
              <a:t>plato</a:t>
            </a:r>
            <a:r>
              <a:rPr lang="en-US" dirty="0"/>
              <a:t>, </a:t>
            </a:r>
            <a:r>
              <a:rPr lang="en-US" dirty="0" err="1"/>
              <a:t>pero</a:t>
            </a:r>
            <a:r>
              <a:rPr lang="en-US" dirty="0"/>
              <a:t> </a:t>
            </a:r>
            <a:r>
              <a:rPr lang="en-US" dirty="0" err="1"/>
              <a:t>esta</a:t>
            </a:r>
            <a:r>
              <a:rPr lang="en-US" dirty="0"/>
              <a:t> </a:t>
            </a:r>
            <a:r>
              <a:rPr lang="en-US" i="1" dirty="0"/>
              <a:t>app</a:t>
            </a:r>
            <a:r>
              <a:rPr lang="en-US" dirty="0"/>
              <a:t> </a:t>
            </a:r>
            <a:r>
              <a:rPr lang="en-US" dirty="0" err="1"/>
              <a:t>también</a:t>
            </a:r>
            <a:r>
              <a:rPr lang="en-US" dirty="0"/>
              <a:t> </a:t>
            </a:r>
            <a:r>
              <a:rPr lang="en-US" dirty="0" err="1"/>
              <a:t>ofrece</a:t>
            </a:r>
            <a:r>
              <a:rPr lang="en-US" dirty="0"/>
              <a:t> </a:t>
            </a:r>
            <a:r>
              <a:rPr lang="en-US" dirty="0" err="1"/>
              <a:t>información</a:t>
            </a:r>
            <a:r>
              <a:rPr lang="en-US" dirty="0"/>
              <a:t> </a:t>
            </a:r>
            <a:r>
              <a:rPr lang="en-US" dirty="0" err="1"/>
              <a:t>nutricional</a:t>
            </a:r>
            <a:r>
              <a:rPr lang="en-US" dirty="0"/>
              <a:t> y </a:t>
            </a:r>
            <a:r>
              <a:rPr lang="en-US" dirty="0" err="1"/>
              <a:t>sobre</a:t>
            </a:r>
            <a:r>
              <a:rPr lang="en-US" dirty="0"/>
              <a:t> las </a:t>
            </a:r>
            <a:r>
              <a:rPr lang="en-US" dirty="0" err="1"/>
              <a:t>porciones</a:t>
            </a:r>
            <a:r>
              <a:rPr lang="en-US" dirty="0"/>
              <a:t> o </a:t>
            </a:r>
            <a:r>
              <a:rPr lang="en-US" dirty="0" err="1"/>
              <a:t>el</a:t>
            </a:r>
            <a:r>
              <a:rPr lang="en-US" dirty="0"/>
              <a:t> </a:t>
            </a:r>
            <a:r>
              <a:rPr lang="en-US" dirty="0" err="1"/>
              <a:t>tiempo</a:t>
            </a:r>
            <a:r>
              <a:rPr lang="en-US" dirty="0"/>
              <a:t> total de </a:t>
            </a:r>
            <a:r>
              <a:rPr lang="en-US" dirty="0" err="1"/>
              <a:t>preparación</a:t>
            </a:r>
            <a:r>
              <a:rPr lang="en-US" dirty="0"/>
              <a:t>, </a:t>
            </a:r>
            <a:r>
              <a:rPr lang="en-US" dirty="0" err="1"/>
              <a:t>además</a:t>
            </a:r>
            <a:r>
              <a:rPr lang="en-US" dirty="0"/>
              <a:t> de </a:t>
            </a:r>
            <a:r>
              <a:rPr lang="en-US" dirty="0" err="1"/>
              <a:t>recomendaciones</a:t>
            </a:r>
            <a:r>
              <a:rPr lang="en-US" dirty="0"/>
              <a:t> para que nada </a:t>
            </a:r>
            <a:r>
              <a:rPr lang="en-US" dirty="0" err="1"/>
              <a:t>pueda</a:t>
            </a:r>
            <a:r>
              <a:rPr lang="en-US" dirty="0"/>
              <a:t> </a:t>
            </a:r>
            <a:r>
              <a:rPr lang="en-US" dirty="0" err="1"/>
              <a:t>salir</a:t>
            </a:r>
            <a:r>
              <a:rPr lang="en-US" dirty="0"/>
              <a:t> mal. </a:t>
            </a:r>
            <a:endParaRPr dirty="0"/>
          </a:p>
          <a:p>
            <a:pPr marL="0" lvl="0" indent="0" rtl="0">
              <a:lnSpc>
                <a:spcPct val="80000"/>
              </a:lnSpc>
              <a:spcBef>
                <a:spcPts val="1000"/>
              </a:spcBef>
              <a:spcAft>
                <a:spcPts val="0"/>
              </a:spcAft>
              <a:buClr>
                <a:srgbClr val="092E4B"/>
              </a:buClr>
              <a:buSzPts val="2400"/>
              <a:buNone/>
            </a:pPr>
            <a:r>
              <a:rPr lang="en-US" dirty="0"/>
              <a:t>La </a:t>
            </a:r>
            <a:r>
              <a:rPr lang="en-US" i="1" dirty="0"/>
              <a:t>app</a:t>
            </a:r>
            <a:r>
              <a:rPr lang="en-US" dirty="0"/>
              <a:t> </a:t>
            </a:r>
            <a:r>
              <a:rPr lang="en-US" dirty="0" err="1"/>
              <a:t>también</a:t>
            </a:r>
            <a:r>
              <a:rPr lang="en-US" dirty="0"/>
              <a:t> </a:t>
            </a:r>
            <a:r>
              <a:rPr lang="en-US" dirty="0" err="1"/>
              <a:t>tiene</a:t>
            </a:r>
            <a:r>
              <a:rPr lang="en-US" dirty="0"/>
              <a:t> </a:t>
            </a:r>
            <a:r>
              <a:rPr lang="en-US" dirty="0" err="1"/>
              <a:t>una</a:t>
            </a:r>
            <a:r>
              <a:rPr lang="en-US" dirty="0"/>
              <a:t> </a:t>
            </a:r>
            <a:r>
              <a:rPr lang="en-US" dirty="0" err="1"/>
              <a:t>función</a:t>
            </a:r>
            <a:r>
              <a:rPr lang="en-US" dirty="0"/>
              <a:t> para </a:t>
            </a:r>
            <a:r>
              <a:rPr lang="en-US" dirty="0" err="1"/>
              <a:t>elaborar</a:t>
            </a:r>
            <a:r>
              <a:rPr lang="en-US" dirty="0"/>
              <a:t> la </a:t>
            </a:r>
            <a:r>
              <a:rPr lang="en-US" dirty="0" err="1"/>
              <a:t>lista</a:t>
            </a:r>
            <a:r>
              <a:rPr lang="en-US" dirty="0"/>
              <a:t> de la </a:t>
            </a:r>
            <a:r>
              <a:rPr lang="en-US" dirty="0" err="1"/>
              <a:t>compra</a:t>
            </a:r>
            <a:r>
              <a:rPr lang="en-US" dirty="0"/>
              <a:t> y </a:t>
            </a:r>
            <a:r>
              <a:rPr lang="en-US" dirty="0" err="1"/>
              <a:t>otra</a:t>
            </a:r>
            <a:r>
              <a:rPr lang="en-US" dirty="0"/>
              <a:t> para </a:t>
            </a:r>
            <a:r>
              <a:rPr lang="en-US" dirty="0" err="1"/>
              <a:t>crear</a:t>
            </a:r>
            <a:r>
              <a:rPr lang="en-US" dirty="0"/>
              <a:t> un </a:t>
            </a:r>
            <a:r>
              <a:rPr lang="en-US" dirty="0" err="1"/>
              <a:t>libro</a:t>
            </a:r>
            <a:r>
              <a:rPr lang="en-US" dirty="0"/>
              <a:t> de </a:t>
            </a:r>
            <a:r>
              <a:rPr lang="en-US" dirty="0" err="1"/>
              <a:t>recetas</a:t>
            </a:r>
            <a:r>
              <a:rPr lang="en-US" dirty="0"/>
              <a:t> </a:t>
            </a:r>
            <a:r>
              <a:rPr lang="en-US" dirty="0" err="1"/>
              <a:t>favoritas</a:t>
            </a:r>
            <a:r>
              <a:rPr lang="en-US" dirty="0"/>
              <a:t>. </a:t>
            </a:r>
            <a:endParaRPr dirty="0"/>
          </a:p>
        </p:txBody>
      </p:sp>
      <p:sp>
        <p:nvSpPr>
          <p:cNvPr id="526" name="Google Shape;526;p87"/>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en-US"/>
              <a:t>Diabetic Recipes: Healthy Food</a:t>
            </a:r>
            <a:endParaRPr/>
          </a:p>
        </p:txBody>
      </p:sp>
      <p:pic>
        <p:nvPicPr>
          <p:cNvPr id="527" name="Google Shape;527;p87">
            <a:hlinkClick r:id="rId3"/>
          </p:cNvPr>
          <p:cNvPicPr preferRelativeResize="0"/>
          <p:nvPr/>
        </p:nvPicPr>
        <p:blipFill rotWithShape="1">
          <a:blip r:embed="rId4">
            <a:alphaModFix/>
          </a:blip>
          <a:srcRect/>
          <a:stretch/>
        </p:blipFill>
        <p:spPr>
          <a:xfrm>
            <a:off x="5064156" y="5994372"/>
            <a:ext cx="1663786" cy="520727"/>
          </a:xfrm>
          <a:prstGeom prst="rect">
            <a:avLst/>
          </a:prstGeom>
          <a:noFill/>
          <a:ln>
            <a:noFill/>
          </a:ln>
        </p:spPr>
      </p:pic>
      <p:pic>
        <p:nvPicPr>
          <p:cNvPr id="528" name="Google Shape;528;p87">
            <a:hlinkClick r:id="rId5"/>
          </p:cNvPr>
          <p:cNvPicPr preferRelativeResize="0"/>
          <p:nvPr/>
        </p:nvPicPr>
        <p:blipFill rotWithShape="1">
          <a:blip r:embed="rId6">
            <a:alphaModFix/>
          </a:blip>
          <a:srcRect/>
          <a:stretch/>
        </p:blipFill>
        <p:spPr>
          <a:xfrm>
            <a:off x="5064156" y="5302688"/>
            <a:ext cx="1657435" cy="539778"/>
          </a:xfrm>
          <a:prstGeom prst="rect">
            <a:avLst/>
          </a:prstGeom>
          <a:noFill/>
          <a:ln>
            <a:noFill/>
          </a:ln>
        </p:spPr>
      </p:pic>
      <p:sp>
        <p:nvSpPr>
          <p:cNvPr id="529" name="Google Shape;529;p87"/>
          <p:cNvSpPr/>
          <p:nvPr/>
        </p:nvSpPr>
        <p:spPr>
          <a:xfrm>
            <a:off x="835671" y="5302688"/>
            <a:ext cx="3631729" cy="1212411"/>
          </a:xfrm>
          <a:prstGeom prst="homePlate">
            <a:avLst>
              <a:gd name="adj" fmla="val 50000"/>
            </a:avLst>
          </a:prstGeom>
          <a:solidFill>
            <a:srgbClr val="24BAA2"/>
          </a:solidFill>
          <a:ln w="12700" cap="flat" cmpd="sng">
            <a:solidFill>
              <a:srgbClr val="24BAA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Calibri"/>
                <a:ea typeface="Calibri"/>
                <a:cs typeface="Calibri"/>
                <a:sym typeface="Calibri"/>
              </a:rPr>
              <a:t>Clica en la etiqueta correspondiente para descargar esta </a:t>
            </a:r>
            <a:r>
              <a:rPr lang="en-US" sz="2200" b="1" i="1" u="none" strike="noStrike" cap="none">
                <a:solidFill>
                  <a:schemeClr val="lt1"/>
                </a:solidFill>
                <a:latin typeface="Calibri"/>
                <a:ea typeface="Calibri"/>
                <a:cs typeface="Calibri"/>
                <a:sym typeface="Calibri"/>
              </a:rPr>
              <a:t>app</a:t>
            </a:r>
            <a:r>
              <a:rPr lang="en-US" sz="2200" b="1" i="0" u="none" strike="noStrike" cap="none">
                <a:solidFill>
                  <a:schemeClr val="lt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530" name="Google Shape;530;p87"/>
          <p:cNvPicPr preferRelativeResize="0">
            <a:picLocks noGrp="1"/>
          </p:cNvPicPr>
          <p:nvPr>
            <p:ph type="pic" idx="3"/>
          </p:nvPr>
        </p:nvPicPr>
        <p:blipFill rotWithShape="1">
          <a:blip r:embed="rId7">
            <a:alphaModFix/>
          </a:blip>
          <a:srcRect/>
          <a:stretch/>
        </p:blipFill>
        <p:spPr>
          <a:xfrm>
            <a:off x="8583306" y="1246695"/>
            <a:ext cx="2444127" cy="4336988"/>
          </a:xfrm>
          <a:prstGeom prst="rect">
            <a:avLst/>
          </a:prstGeom>
          <a:solidFill>
            <a:srgbClr val="D8D8D8"/>
          </a:solid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88"/>
          <p:cNvSpPr txBox="1">
            <a:spLocks noGrp="1"/>
          </p:cNvSpPr>
          <p:nvPr>
            <p:ph type="body" idx="1"/>
          </p:nvPr>
        </p:nvSpPr>
        <p:spPr>
          <a:xfrm>
            <a:off x="617847" y="1283327"/>
            <a:ext cx="5802003" cy="4377696"/>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Clr>
                <a:schemeClr val="lt1"/>
              </a:buClr>
              <a:buSzPts val="2400"/>
              <a:buNone/>
            </a:pPr>
            <a:r>
              <a:rPr lang="en-US" sz="2200" dirty="0"/>
              <a:t>Como </a:t>
            </a:r>
            <a:r>
              <a:rPr lang="en-US" sz="2200" dirty="0" err="1"/>
              <a:t>humanos</a:t>
            </a:r>
            <a:r>
              <a:rPr lang="en-US" sz="2200" dirty="0"/>
              <a:t>, </a:t>
            </a:r>
            <a:r>
              <a:rPr lang="en-US" sz="2200" dirty="0" err="1"/>
              <a:t>estamos</a:t>
            </a:r>
            <a:r>
              <a:rPr lang="en-US" sz="2200" dirty="0"/>
              <a:t> </a:t>
            </a:r>
            <a:r>
              <a:rPr lang="en-US" sz="2200" dirty="0" err="1"/>
              <a:t>programados</a:t>
            </a:r>
            <a:r>
              <a:rPr lang="en-US" sz="2200" dirty="0"/>
              <a:t> para </a:t>
            </a:r>
            <a:r>
              <a:rPr lang="en-US" sz="2200" dirty="0" err="1"/>
              <a:t>conectar</a:t>
            </a:r>
            <a:r>
              <a:rPr lang="en-US" sz="2200" dirty="0"/>
              <a:t>. La </a:t>
            </a:r>
            <a:r>
              <a:rPr lang="en-US" sz="2200" dirty="0" err="1"/>
              <a:t>pertenencia</a:t>
            </a:r>
            <a:r>
              <a:rPr lang="en-US" sz="2200" dirty="0"/>
              <a:t> a </a:t>
            </a:r>
            <a:r>
              <a:rPr lang="en-US" sz="2200" dirty="0" err="1"/>
              <a:t>una</a:t>
            </a:r>
            <a:r>
              <a:rPr lang="en-US" sz="2200" dirty="0"/>
              <a:t> </a:t>
            </a:r>
            <a:r>
              <a:rPr lang="en-US" sz="2200" dirty="0" err="1"/>
              <a:t>comunidad</a:t>
            </a:r>
            <a:r>
              <a:rPr lang="en-US" sz="2200" dirty="0"/>
              <a:t> </a:t>
            </a:r>
            <a:r>
              <a:rPr lang="en-US" sz="2200" dirty="0" err="1"/>
              <a:t>nos</a:t>
            </a:r>
            <a:r>
              <a:rPr lang="en-US" sz="2200" dirty="0"/>
              <a:t> </a:t>
            </a:r>
            <a:r>
              <a:rPr lang="en-US" sz="2200" dirty="0" err="1"/>
              <a:t>hace</a:t>
            </a:r>
            <a:r>
              <a:rPr lang="en-US" sz="2200" dirty="0"/>
              <a:t> </a:t>
            </a:r>
            <a:r>
              <a:rPr lang="en-US" sz="2200" dirty="0" err="1"/>
              <a:t>sentir</a:t>
            </a:r>
            <a:r>
              <a:rPr lang="en-US" sz="2200" dirty="0"/>
              <a:t> </a:t>
            </a:r>
            <a:r>
              <a:rPr lang="en-US" sz="2200" dirty="0" err="1"/>
              <a:t>seguros</a:t>
            </a:r>
            <a:r>
              <a:rPr lang="en-US" sz="2200" dirty="0"/>
              <a:t> y </a:t>
            </a:r>
            <a:r>
              <a:rPr lang="en-US" sz="2200" dirty="0" err="1"/>
              <a:t>nos</a:t>
            </a:r>
            <a:r>
              <a:rPr lang="en-US" sz="2200" dirty="0"/>
              <a:t> </a:t>
            </a:r>
            <a:r>
              <a:rPr lang="en-US" sz="2200" dirty="0" err="1"/>
              <a:t>ayuda</a:t>
            </a:r>
            <a:r>
              <a:rPr lang="en-US" sz="2200" dirty="0"/>
              <a:t> a </a:t>
            </a:r>
            <a:r>
              <a:rPr lang="en-US" sz="2200" dirty="0" err="1"/>
              <a:t>progresar</a:t>
            </a:r>
            <a:r>
              <a:rPr lang="en-US" sz="2200" dirty="0"/>
              <a:t>. </a:t>
            </a:r>
            <a:endParaRPr dirty="0"/>
          </a:p>
          <a:p>
            <a:pPr marL="0" lvl="0" indent="0" rtl="0">
              <a:lnSpc>
                <a:spcPct val="90000"/>
              </a:lnSpc>
              <a:spcBef>
                <a:spcPts val="1000"/>
              </a:spcBef>
              <a:spcAft>
                <a:spcPts val="0"/>
              </a:spcAft>
              <a:buClr>
                <a:schemeClr val="lt1"/>
              </a:buClr>
              <a:buSzPts val="2400"/>
              <a:buNone/>
            </a:pPr>
            <a:r>
              <a:rPr lang="en-US" sz="2200" dirty="0"/>
              <a:t>Pero a menudo </a:t>
            </a:r>
            <a:r>
              <a:rPr lang="en-US" sz="2200" dirty="0" err="1"/>
              <a:t>vivir</a:t>
            </a:r>
            <a:r>
              <a:rPr lang="en-US" sz="2200" dirty="0"/>
              <a:t> con diabetes </a:t>
            </a:r>
            <a:r>
              <a:rPr lang="en-US" sz="2200" dirty="0" err="1"/>
              <a:t>tipo</a:t>
            </a:r>
            <a:r>
              <a:rPr lang="en-US" sz="2200" dirty="0"/>
              <a:t> 2 (T2D) o </a:t>
            </a:r>
            <a:r>
              <a:rPr lang="en-US" sz="2200" dirty="0" err="1"/>
              <a:t>algún</a:t>
            </a:r>
            <a:r>
              <a:rPr lang="en-US" sz="2200" dirty="0"/>
              <a:t> </a:t>
            </a:r>
            <a:r>
              <a:rPr lang="en-US" sz="2200" dirty="0" err="1"/>
              <a:t>problema</a:t>
            </a:r>
            <a:r>
              <a:rPr lang="en-US" sz="2200" dirty="0"/>
              <a:t> de </a:t>
            </a:r>
            <a:r>
              <a:rPr lang="en-US" sz="2200" dirty="0" err="1"/>
              <a:t>salud</a:t>
            </a:r>
            <a:r>
              <a:rPr lang="en-US" sz="2200" dirty="0"/>
              <a:t> </a:t>
            </a:r>
            <a:r>
              <a:rPr lang="en-US" sz="2200" dirty="0" err="1"/>
              <a:t>puede</a:t>
            </a:r>
            <a:r>
              <a:rPr lang="en-US" sz="2200" dirty="0"/>
              <a:t> </a:t>
            </a:r>
            <a:r>
              <a:rPr lang="en-US" sz="2200" dirty="0" err="1"/>
              <a:t>hacer</a:t>
            </a:r>
            <a:r>
              <a:rPr lang="en-US" sz="2200" dirty="0"/>
              <a:t> que </a:t>
            </a:r>
            <a:r>
              <a:rPr lang="en-US" sz="2200" dirty="0" err="1"/>
              <a:t>nos</a:t>
            </a:r>
            <a:r>
              <a:rPr lang="en-US" sz="2200" dirty="0"/>
              <a:t> </a:t>
            </a:r>
            <a:r>
              <a:rPr lang="en-US" sz="2200" dirty="0" err="1"/>
              <a:t>sintamos</a:t>
            </a:r>
            <a:r>
              <a:rPr lang="en-US" sz="2200" dirty="0"/>
              <a:t> </a:t>
            </a:r>
            <a:r>
              <a:rPr lang="en-US" sz="2200" dirty="0" err="1"/>
              <a:t>física</a:t>
            </a:r>
            <a:r>
              <a:rPr lang="en-US" sz="2200" dirty="0"/>
              <a:t> y </a:t>
            </a:r>
            <a:r>
              <a:rPr lang="en-US" sz="2200" dirty="0" err="1"/>
              <a:t>emocionalmente</a:t>
            </a:r>
            <a:r>
              <a:rPr lang="en-US" sz="2200" dirty="0"/>
              <a:t> </a:t>
            </a:r>
            <a:r>
              <a:rPr lang="en-US" sz="2200" dirty="0" err="1"/>
              <a:t>aislados</a:t>
            </a:r>
            <a:r>
              <a:rPr lang="en-US" sz="2200" dirty="0"/>
              <a:t>. No solo </a:t>
            </a:r>
            <a:r>
              <a:rPr lang="en-US" sz="2200" dirty="0" err="1"/>
              <a:t>puede</a:t>
            </a:r>
            <a:r>
              <a:rPr lang="en-US" sz="2200" dirty="0"/>
              <a:t> ser </a:t>
            </a:r>
            <a:r>
              <a:rPr lang="en-US" sz="2200" dirty="0" err="1"/>
              <a:t>difícil</a:t>
            </a:r>
            <a:r>
              <a:rPr lang="en-US" sz="2200" dirty="0"/>
              <a:t> </a:t>
            </a:r>
            <a:r>
              <a:rPr lang="en-US" sz="2200" dirty="0" err="1"/>
              <a:t>hacer</a:t>
            </a:r>
            <a:r>
              <a:rPr lang="en-US" sz="2200" dirty="0"/>
              <a:t> lo que a uno le </a:t>
            </a:r>
            <a:r>
              <a:rPr lang="en-US" sz="2200" dirty="0" err="1"/>
              <a:t>gustaba</a:t>
            </a:r>
            <a:r>
              <a:rPr lang="en-US" sz="2200" dirty="0"/>
              <a:t> </a:t>
            </a:r>
            <a:r>
              <a:rPr lang="en-US" sz="2200" dirty="0" err="1"/>
              <a:t>hacer</a:t>
            </a:r>
            <a:r>
              <a:rPr lang="en-US" sz="2200" dirty="0"/>
              <a:t> antes del </a:t>
            </a:r>
            <a:r>
              <a:rPr lang="en-US" sz="2200" dirty="0" err="1"/>
              <a:t>diagnóstico</a:t>
            </a:r>
            <a:r>
              <a:rPr lang="en-US" sz="2200" dirty="0"/>
              <a:t>, </a:t>
            </a:r>
            <a:r>
              <a:rPr lang="en-US" sz="2200" dirty="0" err="1"/>
              <a:t>también</a:t>
            </a:r>
            <a:r>
              <a:rPr lang="en-US" sz="2200" dirty="0"/>
              <a:t> </a:t>
            </a:r>
            <a:r>
              <a:rPr lang="en-US" sz="2200" dirty="0" err="1"/>
              <a:t>puede</a:t>
            </a:r>
            <a:r>
              <a:rPr lang="en-US" sz="2200" dirty="0"/>
              <a:t> </a:t>
            </a:r>
            <a:r>
              <a:rPr lang="en-US" sz="2200" dirty="0" err="1"/>
              <a:t>hacerte</a:t>
            </a:r>
            <a:r>
              <a:rPr lang="en-US" sz="2200" dirty="0"/>
              <a:t> </a:t>
            </a:r>
            <a:r>
              <a:rPr lang="en-US" sz="2200" dirty="0" err="1"/>
              <a:t>sentir</a:t>
            </a:r>
            <a:r>
              <a:rPr lang="en-US" sz="2200" dirty="0"/>
              <a:t> que </a:t>
            </a:r>
            <a:r>
              <a:rPr lang="en-US" sz="2200" dirty="0" err="1"/>
              <a:t>nadie</a:t>
            </a:r>
            <a:r>
              <a:rPr lang="en-US" sz="2200" dirty="0"/>
              <a:t> </a:t>
            </a:r>
            <a:r>
              <a:rPr lang="en-US" sz="2200" dirty="0" err="1">
                <a:solidFill>
                  <a:schemeClr val="lt1"/>
                </a:solidFill>
              </a:rPr>
              <a:t>entiende</a:t>
            </a:r>
            <a:r>
              <a:rPr lang="en-US" sz="2200" dirty="0">
                <a:solidFill>
                  <a:schemeClr val="lt1"/>
                </a:solidFill>
              </a:rPr>
              <a:t> lo que </a:t>
            </a:r>
            <a:r>
              <a:rPr lang="en-US" sz="2200" dirty="0" err="1">
                <a:solidFill>
                  <a:schemeClr val="lt1"/>
                </a:solidFill>
              </a:rPr>
              <a:t>eso</a:t>
            </a:r>
            <a:r>
              <a:rPr lang="en-US" sz="2200" dirty="0">
                <a:solidFill>
                  <a:schemeClr val="lt1"/>
                </a:solidFill>
              </a:rPr>
              <a:t> </a:t>
            </a:r>
            <a:r>
              <a:rPr lang="en-US" sz="2200" dirty="0" err="1">
                <a:solidFill>
                  <a:schemeClr val="lt1"/>
                </a:solidFill>
              </a:rPr>
              <a:t>supone</a:t>
            </a:r>
            <a:r>
              <a:rPr lang="en-US" sz="2200" dirty="0">
                <a:solidFill>
                  <a:schemeClr val="lt1"/>
                </a:solidFill>
              </a:rPr>
              <a:t>. </a:t>
            </a:r>
            <a:endParaRPr dirty="0"/>
          </a:p>
          <a:p>
            <a:pPr marL="0" lvl="0" indent="0" rtl="0">
              <a:lnSpc>
                <a:spcPct val="90000"/>
              </a:lnSpc>
              <a:spcBef>
                <a:spcPts val="1000"/>
              </a:spcBef>
              <a:spcAft>
                <a:spcPts val="0"/>
              </a:spcAft>
              <a:buClr>
                <a:schemeClr val="lt1"/>
              </a:buClr>
              <a:buSzPts val="2400"/>
              <a:buNone/>
            </a:pPr>
            <a:r>
              <a:rPr lang="en-US" sz="2200" b="1" dirty="0">
                <a:solidFill>
                  <a:srgbClr val="24BAA2"/>
                </a:solidFill>
              </a:rPr>
              <a:t>Las </a:t>
            </a:r>
            <a:r>
              <a:rPr lang="en-US" sz="2200" b="1" i="1" dirty="0">
                <a:solidFill>
                  <a:srgbClr val="24BAA2"/>
                </a:solidFill>
              </a:rPr>
              <a:t>apps </a:t>
            </a:r>
            <a:r>
              <a:rPr lang="en-US" sz="2200" b="1" dirty="0" err="1">
                <a:solidFill>
                  <a:srgbClr val="24BAA2"/>
                </a:solidFill>
              </a:rPr>
              <a:t>sociales</a:t>
            </a:r>
            <a:r>
              <a:rPr lang="en-US" sz="2200" b="1" dirty="0">
                <a:solidFill>
                  <a:srgbClr val="24BAA2"/>
                </a:solidFill>
              </a:rPr>
              <a:t> para </a:t>
            </a:r>
            <a:r>
              <a:rPr lang="en-US" sz="2200" b="1" dirty="0" err="1">
                <a:solidFill>
                  <a:srgbClr val="24BAA2"/>
                </a:solidFill>
              </a:rPr>
              <a:t>problemas</a:t>
            </a:r>
            <a:r>
              <a:rPr lang="en-US" sz="2200" b="1" dirty="0">
                <a:solidFill>
                  <a:srgbClr val="24BAA2"/>
                </a:solidFill>
              </a:rPr>
              <a:t> de </a:t>
            </a:r>
            <a:r>
              <a:rPr lang="en-US" sz="2200" b="1" dirty="0" err="1">
                <a:solidFill>
                  <a:srgbClr val="24BAA2"/>
                </a:solidFill>
              </a:rPr>
              <a:t>salud</a:t>
            </a:r>
            <a:r>
              <a:rPr lang="en-US" sz="2200" b="1" dirty="0">
                <a:solidFill>
                  <a:srgbClr val="24BAA2"/>
                </a:solidFill>
              </a:rPr>
              <a:t> </a:t>
            </a:r>
            <a:r>
              <a:rPr lang="en-US" sz="2200" b="1" dirty="0" err="1">
                <a:solidFill>
                  <a:srgbClr val="24BAA2"/>
                </a:solidFill>
              </a:rPr>
              <a:t>concretos</a:t>
            </a:r>
            <a:r>
              <a:rPr lang="en-US" sz="2200" b="1" dirty="0">
                <a:solidFill>
                  <a:srgbClr val="24BAA2"/>
                </a:solidFill>
              </a:rPr>
              <a:t> </a:t>
            </a:r>
            <a:r>
              <a:rPr lang="en-US" sz="2200" b="1" dirty="0" err="1">
                <a:solidFill>
                  <a:srgbClr val="24BAA2"/>
                </a:solidFill>
              </a:rPr>
              <a:t>permiten</a:t>
            </a:r>
            <a:r>
              <a:rPr lang="en-US" sz="2200" b="1" dirty="0">
                <a:solidFill>
                  <a:srgbClr val="24BAA2"/>
                </a:solidFill>
              </a:rPr>
              <a:t> a </a:t>
            </a:r>
            <a:r>
              <a:rPr lang="en-US" sz="2200" b="1" dirty="0" err="1">
                <a:solidFill>
                  <a:srgbClr val="24BAA2"/>
                </a:solidFill>
              </a:rPr>
              <a:t>aquellos</a:t>
            </a:r>
            <a:r>
              <a:rPr lang="en-US" sz="2200" b="1" dirty="0">
                <a:solidFill>
                  <a:srgbClr val="24BAA2"/>
                </a:solidFill>
              </a:rPr>
              <a:t> que </a:t>
            </a:r>
            <a:r>
              <a:rPr lang="en-US" sz="2200" b="1" dirty="0" err="1">
                <a:solidFill>
                  <a:srgbClr val="24BAA2"/>
                </a:solidFill>
              </a:rPr>
              <a:t>padecen</a:t>
            </a:r>
            <a:r>
              <a:rPr lang="en-US" sz="2200" b="1" dirty="0">
                <a:solidFill>
                  <a:srgbClr val="24BAA2"/>
                </a:solidFill>
              </a:rPr>
              <a:t> </a:t>
            </a:r>
            <a:r>
              <a:rPr lang="en-US" sz="2200" b="1" dirty="0" err="1">
                <a:solidFill>
                  <a:srgbClr val="24BAA2"/>
                </a:solidFill>
              </a:rPr>
              <a:t>algún</a:t>
            </a:r>
            <a:r>
              <a:rPr lang="en-US" sz="2200" b="1" dirty="0">
                <a:solidFill>
                  <a:srgbClr val="24BAA2"/>
                </a:solidFill>
              </a:rPr>
              <a:t> </a:t>
            </a:r>
            <a:r>
              <a:rPr lang="en-US" sz="2200" b="1" dirty="0" err="1">
                <a:solidFill>
                  <a:srgbClr val="24BAA2"/>
                </a:solidFill>
              </a:rPr>
              <a:t>problema</a:t>
            </a:r>
            <a:r>
              <a:rPr lang="en-US" sz="2200" b="1" dirty="0">
                <a:solidFill>
                  <a:srgbClr val="24BAA2"/>
                </a:solidFill>
              </a:rPr>
              <a:t> de </a:t>
            </a:r>
            <a:r>
              <a:rPr lang="en-US" sz="2200" b="1" dirty="0" err="1">
                <a:solidFill>
                  <a:srgbClr val="24BAA2"/>
                </a:solidFill>
              </a:rPr>
              <a:t>salud</a:t>
            </a:r>
            <a:r>
              <a:rPr lang="en-US" sz="2200" b="1" dirty="0">
                <a:solidFill>
                  <a:srgbClr val="24BAA2"/>
                </a:solidFill>
              </a:rPr>
              <a:t> </a:t>
            </a:r>
            <a:r>
              <a:rPr lang="en-US" sz="2200" b="1" dirty="0" err="1">
                <a:solidFill>
                  <a:srgbClr val="24BAA2"/>
                </a:solidFill>
              </a:rPr>
              <a:t>relacionarse</a:t>
            </a:r>
            <a:r>
              <a:rPr lang="en-US" sz="2200" b="1" dirty="0">
                <a:solidFill>
                  <a:srgbClr val="24BAA2"/>
                </a:solidFill>
              </a:rPr>
              <a:t> </a:t>
            </a:r>
            <a:r>
              <a:rPr lang="en-US" sz="2200" b="1" dirty="0" err="1">
                <a:solidFill>
                  <a:srgbClr val="24BAA2"/>
                </a:solidFill>
              </a:rPr>
              <a:t>por</a:t>
            </a:r>
            <a:r>
              <a:rPr lang="en-US" sz="2200" b="1" dirty="0">
                <a:solidFill>
                  <a:srgbClr val="24BAA2"/>
                </a:solidFill>
              </a:rPr>
              <a:t> chats de </a:t>
            </a:r>
            <a:r>
              <a:rPr lang="en-US" sz="2200" b="1" dirty="0" err="1">
                <a:solidFill>
                  <a:srgbClr val="24BAA2"/>
                </a:solidFill>
              </a:rPr>
              <a:t>vídeo</a:t>
            </a:r>
            <a:r>
              <a:rPr lang="en-US" sz="2200" b="1" dirty="0">
                <a:solidFill>
                  <a:srgbClr val="24BAA2"/>
                </a:solidFill>
              </a:rPr>
              <a:t>, </a:t>
            </a:r>
            <a:r>
              <a:rPr lang="en-US" sz="2200" b="1" dirty="0" err="1">
                <a:solidFill>
                  <a:srgbClr val="24BAA2"/>
                </a:solidFill>
              </a:rPr>
              <a:t>foros</a:t>
            </a:r>
            <a:r>
              <a:rPr lang="en-US" sz="2200" b="1" dirty="0">
                <a:solidFill>
                  <a:srgbClr val="24BAA2"/>
                </a:solidFill>
              </a:rPr>
              <a:t> o </a:t>
            </a:r>
            <a:r>
              <a:rPr lang="en-US" sz="2200" b="1" dirty="0" err="1">
                <a:solidFill>
                  <a:srgbClr val="24BAA2"/>
                </a:solidFill>
              </a:rPr>
              <a:t>mensajería</a:t>
            </a:r>
            <a:r>
              <a:rPr lang="en-US" sz="2200" b="1" dirty="0">
                <a:solidFill>
                  <a:srgbClr val="24BAA2"/>
                </a:solidFill>
              </a:rPr>
              <a:t> </a:t>
            </a:r>
            <a:r>
              <a:rPr lang="en-US" sz="2200" b="1" dirty="0" err="1">
                <a:solidFill>
                  <a:srgbClr val="24BAA2"/>
                </a:solidFill>
              </a:rPr>
              <a:t>privada</a:t>
            </a:r>
            <a:r>
              <a:rPr lang="en-US" sz="2200" b="1" dirty="0">
                <a:solidFill>
                  <a:srgbClr val="24BAA2"/>
                </a:solidFill>
              </a:rPr>
              <a:t> y </a:t>
            </a:r>
            <a:r>
              <a:rPr lang="en-US" sz="2200" b="1" dirty="0" err="1">
                <a:solidFill>
                  <a:srgbClr val="24BAA2"/>
                </a:solidFill>
              </a:rPr>
              <a:t>descubrir</a:t>
            </a:r>
            <a:r>
              <a:rPr lang="en-US" sz="2200" b="1" dirty="0">
                <a:solidFill>
                  <a:srgbClr val="24BAA2"/>
                </a:solidFill>
              </a:rPr>
              <a:t> </a:t>
            </a:r>
            <a:r>
              <a:rPr lang="en-US" sz="2200" b="1" dirty="0" err="1">
                <a:solidFill>
                  <a:srgbClr val="24BAA2"/>
                </a:solidFill>
              </a:rPr>
              <a:t>artículos</a:t>
            </a:r>
            <a:r>
              <a:rPr lang="en-US" sz="2200" b="1" dirty="0">
                <a:solidFill>
                  <a:srgbClr val="24BAA2"/>
                </a:solidFill>
              </a:rPr>
              <a:t> o </a:t>
            </a:r>
            <a:r>
              <a:rPr lang="en-US" sz="2200" b="1" dirty="0" err="1">
                <a:solidFill>
                  <a:srgbClr val="24BAA2"/>
                </a:solidFill>
              </a:rPr>
              <a:t>historias</a:t>
            </a:r>
            <a:r>
              <a:rPr lang="en-US" sz="2200" b="1" dirty="0">
                <a:solidFill>
                  <a:srgbClr val="24BAA2"/>
                </a:solidFill>
              </a:rPr>
              <a:t> </a:t>
            </a:r>
            <a:r>
              <a:rPr lang="en-US" sz="2200" b="1" dirty="0" err="1">
                <a:solidFill>
                  <a:srgbClr val="24BAA2"/>
                </a:solidFill>
              </a:rPr>
              <a:t>relacionadas</a:t>
            </a:r>
            <a:r>
              <a:rPr lang="en-US" sz="2200" b="1" dirty="0">
                <a:solidFill>
                  <a:srgbClr val="24BAA2"/>
                </a:solidFill>
              </a:rPr>
              <a:t> con </a:t>
            </a:r>
            <a:r>
              <a:rPr lang="en-US" sz="2200" b="1" dirty="0" err="1">
                <a:solidFill>
                  <a:srgbClr val="24BAA2"/>
                </a:solidFill>
              </a:rPr>
              <a:t>su</a:t>
            </a:r>
            <a:r>
              <a:rPr lang="en-US" sz="2200" b="1" dirty="0">
                <a:solidFill>
                  <a:srgbClr val="24BAA2"/>
                </a:solidFill>
              </a:rPr>
              <a:t> </a:t>
            </a:r>
            <a:r>
              <a:rPr lang="en-US" sz="2200" b="1" dirty="0" err="1">
                <a:solidFill>
                  <a:srgbClr val="24BAA2"/>
                </a:solidFill>
              </a:rPr>
              <a:t>problema</a:t>
            </a:r>
            <a:r>
              <a:rPr lang="en-US" sz="2200" b="1" dirty="0">
                <a:solidFill>
                  <a:srgbClr val="24BAA2"/>
                </a:solidFill>
              </a:rPr>
              <a:t>. </a:t>
            </a:r>
            <a:endParaRPr sz="2200" b="1" dirty="0">
              <a:solidFill>
                <a:srgbClr val="24BAA2"/>
              </a:solidFill>
            </a:endParaRPr>
          </a:p>
        </p:txBody>
      </p:sp>
      <p:sp>
        <p:nvSpPr>
          <p:cNvPr id="536" name="Google Shape;536;p88"/>
          <p:cNvSpPr txBox="1">
            <a:spLocks noGrp="1"/>
          </p:cNvSpPr>
          <p:nvPr>
            <p:ph type="body" idx="2"/>
          </p:nvPr>
        </p:nvSpPr>
        <p:spPr>
          <a:xfrm>
            <a:off x="461422" y="369392"/>
            <a:ext cx="5233458" cy="99218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4BAA2"/>
              </a:buClr>
              <a:buSzPts val="8000"/>
              <a:buNone/>
            </a:pPr>
            <a:r>
              <a:rPr lang="en-US"/>
              <a:t>5.– </a:t>
            </a:r>
            <a:r>
              <a:rPr lang="en-US" i="1"/>
              <a:t>Apps</a:t>
            </a:r>
            <a:r>
              <a:rPr lang="en-US"/>
              <a:t> sociales</a:t>
            </a:r>
            <a:endParaRPr i="1"/>
          </a:p>
        </p:txBody>
      </p:sp>
      <p:pic>
        <p:nvPicPr>
          <p:cNvPr id="537" name="Google Shape;537;p88" descr="Old woman working in kitchen"/>
          <p:cNvPicPr preferRelativeResize="0">
            <a:picLocks noGrp="1"/>
          </p:cNvPicPr>
          <p:nvPr>
            <p:ph type="pic" idx="3"/>
          </p:nvPr>
        </p:nvPicPr>
        <p:blipFill rotWithShape="1">
          <a:blip r:embed="rId3">
            <a:alphaModFix/>
          </a:blip>
          <a:srcRect/>
          <a:stretch/>
        </p:blipFill>
        <p:spPr>
          <a:xfrm>
            <a:off x="6419851" y="439730"/>
            <a:ext cx="5233458" cy="6045736"/>
          </a:xfrm>
          <a:prstGeom prst="rect">
            <a:avLst/>
          </a:prstGeom>
          <a:solidFill>
            <a:srgbClr val="F2F2F2"/>
          </a:solid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89"/>
          <p:cNvSpPr txBox="1">
            <a:spLocks noGrp="1"/>
          </p:cNvSpPr>
          <p:nvPr>
            <p:ph type="body" idx="1"/>
          </p:nvPr>
        </p:nvSpPr>
        <p:spPr>
          <a:xfrm>
            <a:off x="835671" y="2409346"/>
            <a:ext cx="7178174" cy="3311641"/>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Clr>
                <a:srgbClr val="092E4B"/>
              </a:buClr>
              <a:buSzPts val="2400"/>
              <a:buNone/>
            </a:pPr>
            <a:r>
              <a:rPr lang="en-US" dirty="0"/>
              <a:t>La </a:t>
            </a:r>
            <a:r>
              <a:rPr lang="en-US" dirty="0" err="1"/>
              <a:t>salud</a:t>
            </a:r>
            <a:r>
              <a:rPr lang="en-US" dirty="0"/>
              <a:t> mental </a:t>
            </a:r>
            <a:r>
              <a:rPr lang="en-US" dirty="0" err="1"/>
              <a:t>también</a:t>
            </a:r>
            <a:r>
              <a:rPr lang="en-US" dirty="0"/>
              <a:t> es </a:t>
            </a:r>
            <a:r>
              <a:rPr lang="en-US" dirty="0" err="1"/>
              <a:t>muy</a:t>
            </a:r>
            <a:r>
              <a:rPr lang="en-US" dirty="0"/>
              <a:t> </a:t>
            </a:r>
            <a:r>
              <a:rPr lang="en-US" dirty="0" err="1"/>
              <a:t>importante</a:t>
            </a:r>
            <a:r>
              <a:rPr lang="en-US" dirty="0"/>
              <a:t>, y </a:t>
            </a:r>
            <a:r>
              <a:rPr lang="en-US" dirty="0" err="1"/>
              <a:t>esta</a:t>
            </a:r>
            <a:r>
              <a:rPr lang="en-US" dirty="0"/>
              <a:t> </a:t>
            </a:r>
            <a:r>
              <a:rPr lang="en-US" i="1" dirty="0"/>
              <a:t>app</a:t>
            </a:r>
            <a:r>
              <a:rPr lang="en-US" dirty="0"/>
              <a:t> </a:t>
            </a:r>
            <a:r>
              <a:rPr lang="en-US" dirty="0" err="1"/>
              <a:t>proporciona</a:t>
            </a:r>
            <a:r>
              <a:rPr lang="en-US" dirty="0"/>
              <a:t> a </a:t>
            </a:r>
            <a:r>
              <a:rPr lang="en-US" dirty="0" err="1"/>
              <a:t>los</a:t>
            </a:r>
            <a:r>
              <a:rPr lang="en-US" dirty="0"/>
              <a:t> </a:t>
            </a:r>
            <a:r>
              <a:rPr lang="en-US" dirty="0" err="1"/>
              <a:t>usuarios</a:t>
            </a:r>
            <a:r>
              <a:rPr lang="en-US" dirty="0"/>
              <a:t> </a:t>
            </a:r>
            <a:r>
              <a:rPr lang="en-US" dirty="0" err="1"/>
              <a:t>los</a:t>
            </a:r>
            <a:r>
              <a:rPr lang="en-US" dirty="0"/>
              <a:t> </a:t>
            </a:r>
            <a:r>
              <a:rPr lang="en-US" dirty="0" err="1"/>
              <a:t>medios</a:t>
            </a:r>
            <a:r>
              <a:rPr lang="en-US" dirty="0"/>
              <a:t> para </a:t>
            </a:r>
            <a:r>
              <a:rPr lang="en-US" dirty="0" err="1"/>
              <a:t>conectar</a:t>
            </a:r>
            <a:r>
              <a:rPr lang="en-US" dirty="0"/>
              <a:t> con </a:t>
            </a:r>
            <a:r>
              <a:rPr lang="en-US" dirty="0" err="1"/>
              <a:t>otras</a:t>
            </a:r>
            <a:r>
              <a:rPr lang="en-US" dirty="0"/>
              <a:t> personas </a:t>
            </a:r>
            <a:r>
              <a:rPr lang="en-US" dirty="0" err="1"/>
              <a:t>en</a:t>
            </a:r>
            <a:r>
              <a:rPr lang="en-US" dirty="0"/>
              <a:t> </a:t>
            </a:r>
            <a:r>
              <a:rPr lang="en-US" dirty="0" err="1"/>
              <a:t>una</a:t>
            </a:r>
            <a:r>
              <a:rPr lang="en-US" dirty="0"/>
              <a:t> </a:t>
            </a:r>
            <a:r>
              <a:rPr lang="en-US" dirty="0" err="1"/>
              <a:t>comunidad</a:t>
            </a:r>
            <a:r>
              <a:rPr lang="en-US" dirty="0"/>
              <a:t> </a:t>
            </a:r>
            <a:r>
              <a:rPr lang="en-US" i="1" dirty="0"/>
              <a:t>online</a:t>
            </a:r>
            <a:r>
              <a:rPr lang="en-US" dirty="0"/>
              <a:t> y </a:t>
            </a:r>
            <a:r>
              <a:rPr lang="en-US" dirty="0" err="1"/>
              <a:t>hablar</a:t>
            </a:r>
            <a:r>
              <a:rPr lang="en-US" dirty="0"/>
              <a:t> </a:t>
            </a:r>
            <a:r>
              <a:rPr lang="en-US" dirty="0" err="1"/>
              <a:t>sobre</a:t>
            </a:r>
            <a:r>
              <a:rPr lang="en-US" dirty="0"/>
              <a:t> </a:t>
            </a:r>
            <a:r>
              <a:rPr lang="en-US" dirty="0" err="1"/>
              <a:t>cualquier</a:t>
            </a:r>
            <a:r>
              <a:rPr lang="en-US" dirty="0"/>
              <a:t> </a:t>
            </a:r>
            <a:r>
              <a:rPr lang="en-US" dirty="0" err="1"/>
              <a:t>cosa</a:t>
            </a:r>
            <a:r>
              <a:rPr lang="en-US" dirty="0"/>
              <a:t> </a:t>
            </a:r>
            <a:r>
              <a:rPr lang="en-US" dirty="0" err="1"/>
              <a:t>relacionada</a:t>
            </a:r>
            <a:r>
              <a:rPr lang="en-US" dirty="0"/>
              <a:t> con la diabetes. Hay </a:t>
            </a:r>
            <a:r>
              <a:rPr lang="en-US" dirty="0" err="1"/>
              <a:t>foros</a:t>
            </a:r>
            <a:r>
              <a:rPr lang="en-US" dirty="0"/>
              <a:t> </a:t>
            </a:r>
            <a:r>
              <a:rPr lang="en-US" dirty="0" err="1"/>
              <a:t>seguros</a:t>
            </a:r>
            <a:r>
              <a:rPr lang="en-US" dirty="0"/>
              <a:t> </a:t>
            </a:r>
            <a:r>
              <a:rPr lang="en-US" dirty="0" err="1"/>
              <a:t>donde</a:t>
            </a:r>
            <a:r>
              <a:rPr lang="en-US" dirty="0"/>
              <a:t> la </a:t>
            </a:r>
            <a:r>
              <a:rPr lang="en-US" dirty="0" err="1"/>
              <a:t>gente</a:t>
            </a:r>
            <a:r>
              <a:rPr lang="en-US" dirty="0"/>
              <a:t> </a:t>
            </a:r>
            <a:r>
              <a:rPr lang="en-US" dirty="0" err="1"/>
              <a:t>puede</a:t>
            </a:r>
            <a:r>
              <a:rPr lang="en-US" dirty="0"/>
              <a:t> </a:t>
            </a:r>
            <a:r>
              <a:rPr lang="en-US" dirty="0" err="1"/>
              <a:t>hablar</a:t>
            </a:r>
            <a:r>
              <a:rPr lang="en-US" dirty="0"/>
              <a:t> de </a:t>
            </a:r>
            <a:r>
              <a:rPr lang="en-US" dirty="0" err="1"/>
              <a:t>temas</a:t>
            </a:r>
            <a:r>
              <a:rPr lang="en-US" dirty="0"/>
              <a:t> </a:t>
            </a:r>
            <a:r>
              <a:rPr lang="en-US" dirty="0" err="1"/>
              <a:t>como</a:t>
            </a:r>
            <a:r>
              <a:rPr lang="en-US" dirty="0"/>
              <a:t> </a:t>
            </a:r>
            <a:r>
              <a:rPr lang="en-US" dirty="0" err="1"/>
              <a:t>vida</a:t>
            </a:r>
            <a:r>
              <a:rPr lang="en-US" dirty="0"/>
              <a:t> </a:t>
            </a:r>
            <a:r>
              <a:rPr lang="en-US" dirty="0" err="1"/>
              <a:t>cotidiana</a:t>
            </a:r>
            <a:r>
              <a:rPr lang="en-US" dirty="0"/>
              <a:t>, </a:t>
            </a:r>
            <a:r>
              <a:rPr lang="en-US" dirty="0" err="1"/>
              <a:t>alimentación</a:t>
            </a:r>
            <a:r>
              <a:rPr lang="en-US" dirty="0"/>
              <a:t>, </a:t>
            </a:r>
            <a:r>
              <a:rPr lang="en-US" dirty="0" err="1"/>
              <a:t>relaciones</a:t>
            </a:r>
            <a:r>
              <a:rPr lang="en-US" dirty="0"/>
              <a:t>, </a:t>
            </a:r>
            <a:r>
              <a:rPr lang="en-US" dirty="0" err="1"/>
              <a:t>diagnósticos</a:t>
            </a:r>
            <a:r>
              <a:rPr lang="en-US" dirty="0"/>
              <a:t> </a:t>
            </a:r>
            <a:r>
              <a:rPr lang="en-US" dirty="0" err="1"/>
              <a:t>recientes</a:t>
            </a:r>
            <a:r>
              <a:rPr lang="en-US" dirty="0"/>
              <a:t>, </a:t>
            </a:r>
            <a:r>
              <a:rPr lang="en-US" dirty="0" err="1"/>
              <a:t>salud</a:t>
            </a:r>
            <a:r>
              <a:rPr lang="en-US" dirty="0"/>
              <a:t> mental y </a:t>
            </a:r>
            <a:r>
              <a:rPr lang="en-US" dirty="0" err="1"/>
              <a:t>muchos</a:t>
            </a:r>
            <a:r>
              <a:rPr lang="en-US" dirty="0"/>
              <a:t> </a:t>
            </a:r>
            <a:r>
              <a:rPr lang="en-US" dirty="0" err="1"/>
              <a:t>otros</a:t>
            </a:r>
            <a:r>
              <a:rPr lang="en-US" dirty="0"/>
              <a:t>. </a:t>
            </a:r>
            <a:endParaRPr dirty="0"/>
          </a:p>
          <a:p>
            <a:pPr marL="0" lvl="0" indent="0" rtl="0">
              <a:lnSpc>
                <a:spcPct val="90000"/>
              </a:lnSpc>
              <a:spcBef>
                <a:spcPts val="1000"/>
              </a:spcBef>
              <a:spcAft>
                <a:spcPts val="0"/>
              </a:spcAft>
              <a:buClr>
                <a:srgbClr val="092E4B"/>
              </a:buClr>
              <a:buSzPts val="2400"/>
              <a:buNone/>
            </a:pPr>
            <a:endParaRPr dirty="0"/>
          </a:p>
        </p:txBody>
      </p:sp>
      <p:sp>
        <p:nvSpPr>
          <p:cNvPr id="543" name="Google Shape;543;p89"/>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en-US" u="sng">
                <a:solidFill>
                  <a:srgbClr val="24BAA2"/>
                </a:solidFill>
                <a:hlinkClick r:id="rId3">
                  <a:extLst>
                    <a:ext uri="{A12FA001-AC4F-418D-AE19-62706E023703}">
                      <ahyp:hlinkClr xmlns:ahyp="http://schemas.microsoft.com/office/drawing/2018/hyperlinkcolor" val="tx"/>
                    </a:ext>
                  </a:extLst>
                </a:hlinkClick>
              </a:rPr>
              <a:t>Bezzy T2D</a:t>
            </a:r>
            <a:endParaRPr/>
          </a:p>
        </p:txBody>
      </p:sp>
      <p:pic>
        <p:nvPicPr>
          <p:cNvPr id="544" name="Google Shape;544;p89">
            <a:hlinkClick r:id="rId4"/>
          </p:cNvPr>
          <p:cNvPicPr preferRelativeResize="0"/>
          <p:nvPr/>
        </p:nvPicPr>
        <p:blipFill rotWithShape="1">
          <a:blip r:embed="rId5">
            <a:alphaModFix/>
          </a:blip>
          <a:srcRect/>
          <a:stretch/>
        </p:blipFill>
        <p:spPr>
          <a:xfrm>
            <a:off x="5064156" y="5994372"/>
            <a:ext cx="1663786" cy="520727"/>
          </a:xfrm>
          <a:prstGeom prst="rect">
            <a:avLst/>
          </a:prstGeom>
          <a:noFill/>
          <a:ln>
            <a:noFill/>
          </a:ln>
        </p:spPr>
      </p:pic>
      <p:pic>
        <p:nvPicPr>
          <p:cNvPr id="545" name="Google Shape;545;p89">
            <a:hlinkClick r:id="rId4"/>
          </p:cNvPr>
          <p:cNvPicPr preferRelativeResize="0"/>
          <p:nvPr/>
        </p:nvPicPr>
        <p:blipFill rotWithShape="1">
          <a:blip r:embed="rId6">
            <a:alphaModFix/>
          </a:blip>
          <a:srcRect/>
          <a:stretch/>
        </p:blipFill>
        <p:spPr>
          <a:xfrm>
            <a:off x="5064156" y="5302688"/>
            <a:ext cx="1657435" cy="539778"/>
          </a:xfrm>
          <a:prstGeom prst="rect">
            <a:avLst/>
          </a:prstGeom>
          <a:noFill/>
          <a:ln>
            <a:noFill/>
          </a:ln>
        </p:spPr>
      </p:pic>
      <p:sp>
        <p:nvSpPr>
          <p:cNvPr id="546" name="Google Shape;546;p89"/>
          <p:cNvSpPr/>
          <p:nvPr/>
        </p:nvSpPr>
        <p:spPr>
          <a:xfrm>
            <a:off x="835671" y="5302688"/>
            <a:ext cx="3631729" cy="1212411"/>
          </a:xfrm>
          <a:prstGeom prst="homePlate">
            <a:avLst>
              <a:gd name="adj" fmla="val 50000"/>
            </a:avLst>
          </a:prstGeom>
          <a:solidFill>
            <a:srgbClr val="24BAA2"/>
          </a:solidFill>
          <a:ln w="12700" cap="flat" cmpd="sng">
            <a:solidFill>
              <a:srgbClr val="24BAA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Calibri"/>
                <a:ea typeface="Calibri"/>
                <a:cs typeface="Calibri"/>
                <a:sym typeface="Calibri"/>
              </a:rPr>
              <a:t>Clica en la etiqueta correspondiente para descargar esta </a:t>
            </a:r>
            <a:r>
              <a:rPr lang="en-US" sz="2200" b="1" i="1" u="none" strike="noStrike" cap="none">
                <a:solidFill>
                  <a:schemeClr val="lt1"/>
                </a:solidFill>
                <a:latin typeface="Calibri"/>
                <a:ea typeface="Calibri"/>
                <a:cs typeface="Calibri"/>
                <a:sym typeface="Calibri"/>
              </a:rPr>
              <a:t>app</a:t>
            </a:r>
            <a:endParaRPr sz="1400" b="0" i="0" u="none" strike="noStrike" cap="none">
              <a:solidFill>
                <a:srgbClr val="000000"/>
              </a:solidFill>
              <a:latin typeface="Arial"/>
              <a:ea typeface="Arial"/>
              <a:cs typeface="Arial"/>
              <a:sym typeface="Arial"/>
            </a:endParaRPr>
          </a:p>
        </p:txBody>
      </p:sp>
      <p:pic>
        <p:nvPicPr>
          <p:cNvPr id="547" name="Google Shape;547;p89"/>
          <p:cNvPicPr preferRelativeResize="0">
            <a:picLocks noGrp="1"/>
          </p:cNvPicPr>
          <p:nvPr>
            <p:ph type="pic" idx="3"/>
          </p:nvPr>
        </p:nvPicPr>
        <p:blipFill rotWithShape="1">
          <a:blip r:embed="rId7">
            <a:alphaModFix/>
          </a:blip>
          <a:srcRect/>
          <a:stretch/>
        </p:blipFill>
        <p:spPr>
          <a:xfrm>
            <a:off x="8583306" y="1246695"/>
            <a:ext cx="2444127" cy="4336988"/>
          </a:xfrm>
          <a:prstGeom prst="rect">
            <a:avLst/>
          </a:prstGeom>
          <a:solidFill>
            <a:srgbClr val="D8D8D8"/>
          </a:solid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90"/>
          <p:cNvSpPr txBox="1">
            <a:spLocks noGrp="1"/>
          </p:cNvSpPr>
          <p:nvPr>
            <p:ph type="body" idx="1"/>
          </p:nvPr>
        </p:nvSpPr>
        <p:spPr>
          <a:xfrm>
            <a:off x="798381" y="1750736"/>
            <a:ext cx="10595237" cy="3849918"/>
          </a:xfrm>
          <a:prstGeom prst="rect">
            <a:avLst/>
          </a:prstGeom>
          <a:noFill/>
          <a:ln>
            <a:noFill/>
          </a:ln>
        </p:spPr>
        <p:txBody>
          <a:bodyPr spcFirstLastPara="1" wrap="square" lIns="91425" tIns="45700" rIns="91425" bIns="45700" anchor="t" anchorCtr="0">
            <a:noAutofit/>
          </a:bodyPr>
          <a:lstStyle/>
          <a:p>
            <a:pPr marL="228600" lvl="0" indent="-228600" algn="just" rtl="0">
              <a:lnSpc>
                <a:spcPct val="90000"/>
              </a:lnSpc>
              <a:spcBef>
                <a:spcPts val="0"/>
              </a:spcBef>
              <a:spcAft>
                <a:spcPts val="0"/>
              </a:spcAft>
              <a:buClr>
                <a:srgbClr val="142D92"/>
              </a:buClr>
              <a:buSzPts val="2400"/>
              <a:buNone/>
            </a:pPr>
            <a:r>
              <a:rPr lang="en-US" b="0" i="0">
                <a:solidFill>
                  <a:srgbClr val="142D92"/>
                </a:solidFill>
              </a:rPr>
              <a:t>Existen multitud de medicamentos que se pueden tomar para tratar lo síntomas y</a:t>
            </a:r>
            <a:endParaRPr/>
          </a:p>
          <a:p>
            <a:pPr marL="228600" lvl="0" indent="-228600" algn="just" rtl="0">
              <a:lnSpc>
                <a:spcPct val="90000"/>
              </a:lnSpc>
              <a:spcBef>
                <a:spcPts val="0"/>
              </a:spcBef>
              <a:spcAft>
                <a:spcPts val="0"/>
              </a:spcAft>
              <a:buClr>
                <a:srgbClr val="142D92"/>
              </a:buClr>
              <a:buSzPts val="2400"/>
              <a:buNone/>
            </a:pPr>
            <a:r>
              <a:rPr lang="en-US" b="0" i="0">
                <a:solidFill>
                  <a:srgbClr val="142D92"/>
                </a:solidFill>
              </a:rPr>
              <a:t>las complicaciones de cualquier problema de salud. </a:t>
            </a:r>
            <a:endParaRPr/>
          </a:p>
          <a:p>
            <a:pPr marL="228600" lvl="0" indent="-228600" algn="just" rtl="0">
              <a:lnSpc>
                <a:spcPct val="90000"/>
              </a:lnSpc>
              <a:spcBef>
                <a:spcPts val="0"/>
              </a:spcBef>
              <a:spcAft>
                <a:spcPts val="0"/>
              </a:spcAft>
              <a:buClr>
                <a:srgbClr val="142D92"/>
              </a:buClr>
              <a:buSzPts val="2400"/>
              <a:buNone/>
            </a:pPr>
            <a:endParaRPr>
              <a:solidFill>
                <a:srgbClr val="142D92"/>
              </a:solidFill>
            </a:endParaRPr>
          </a:p>
          <a:p>
            <a:pPr marL="0" lvl="0" indent="0" algn="ctr" rtl="0">
              <a:lnSpc>
                <a:spcPct val="90000"/>
              </a:lnSpc>
              <a:spcBef>
                <a:spcPts val="1000"/>
              </a:spcBef>
              <a:spcAft>
                <a:spcPts val="0"/>
              </a:spcAft>
              <a:buClr>
                <a:srgbClr val="7F3494"/>
              </a:buClr>
              <a:buSzPts val="2800"/>
              <a:buNone/>
            </a:pPr>
            <a:r>
              <a:rPr lang="en-US" b="1" i="0">
                <a:solidFill>
                  <a:srgbClr val="7F3494"/>
                </a:solidFill>
              </a:rPr>
              <a:t>Es fundamental para la gestión de la salud de las personas mayores que se establezca, mantenga y controle su régimen farmacológico. Y aquí es necesaria tu ayuda, como persona cuidadora. </a:t>
            </a:r>
            <a:endParaRPr/>
          </a:p>
          <a:p>
            <a:pPr marL="0" lvl="0" indent="0" algn="ctr" rtl="0">
              <a:lnSpc>
                <a:spcPct val="90000"/>
              </a:lnSpc>
              <a:spcBef>
                <a:spcPts val="1000"/>
              </a:spcBef>
              <a:spcAft>
                <a:spcPts val="0"/>
              </a:spcAft>
              <a:buClr>
                <a:srgbClr val="7F3494"/>
              </a:buClr>
              <a:buSzPts val="2800"/>
              <a:buNone/>
            </a:pPr>
            <a:r>
              <a:rPr lang="en-US" b="1">
                <a:solidFill>
                  <a:srgbClr val="7F3494"/>
                </a:solidFill>
              </a:rPr>
              <a:t>Creemos que el uso de tecnología puede ayudaros con esto a ti y a tu cliente. </a:t>
            </a:r>
            <a:endParaRPr/>
          </a:p>
          <a:p>
            <a:pPr marL="0" lvl="0" indent="0" algn="ctr" rtl="0">
              <a:lnSpc>
                <a:spcPct val="90000"/>
              </a:lnSpc>
              <a:spcBef>
                <a:spcPts val="1000"/>
              </a:spcBef>
              <a:spcAft>
                <a:spcPts val="0"/>
              </a:spcAft>
              <a:buClr>
                <a:srgbClr val="7F3494"/>
              </a:buClr>
              <a:buSzPts val="2800"/>
              <a:buNone/>
            </a:pPr>
            <a:r>
              <a:rPr lang="en-US" b="1">
                <a:solidFill>
                  <a:srgbClr val="7F3494"/>
                </a:solidFill>
              </a:rPr>
              <a:t>¡SIGUE LEYENDO!</a:t>
            </a:r>
            <a:endParaRPr>
              <a:solidFill>
                <a:srgbClr val="142D92"/>
              </a:solidFill>
            </a:endParaRPr>
          </a:p>
        </p:txBody>
      </p:sp>
      <p:sp>
        <p:nvSpPr>
          <p:cNvPr id="553" name="Google Shape;553;p90"/>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en-US" sz="4800"/>
              <a:t>Medicamentos</a:t>
            </a:r>
            <a:endParaRPr/>
          </a:p>
          <a:p>
            <a:pPr marL="0" lvl="0" indent="0" algn="l" rtl="0">
              <a:lnSpc>
                <a:spcPct val="90000"/>
              </a:lnSpc>
              <a:spcBef>
                <a:spcPts val="1000"/>
              </a:spcBef>
              <a:spcAft>
                <a:spcPts val="0"/>
              </a:spcAft>
              <a:buClr>
                <a:srgbClr val="24BAA2"/>
              </a:buClr>
              <a:buSzPts val="3600"/>
              <a:buNone/>
            </a:pP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pic>
        <p:nvPicPr>
          <p:cNvPr id="558" name="Google Shape;558;p91" descr="Clock and calendar on table"/>
          <p:cNvPicPr preferRelativeResize="0">
            <a:picLocks noGrp="1"/>
          </p:cNvPicPr>
          <p:nvPr>
            <p:ph type="pic" idx="3"/>
          </p:nvPr>
        </p:nvPicPr>
        <p:blipFill rotWithShape="1">
          <a:blip r:embed="rId3">
            <a:alphaModFix/>
          </a:blip>
          <a:srcRect t="-9"/>
          <a:stretch/>
        </p:blipFill>
        <p:spPr>
          <a:xfrm>
            <a:off x="6340475" y="439738"/>
            <a:ext cx="5208588" cy="6045200"/>
          </a:xfrm>
          <a:prstGeom prst="rect">
            <a:avLst/>
          </a:prstGeom>
          <a:solidFill>
            <a:srgbClr val="F2F2F2"/>
          </a:solidFill>
          <a:ln>
            <a:noFill/>
          </a:ln>
        </p:spPr>
      </p:pic>
      <p:sp>
        <p:nvSpPr>
          <p:cNvPr id="559" name="Google Shape;559;p91"/>
          <p:cNvSpPr txBox="1"/>
          <p:nvPr/>
        </p:nvSpPr>
        <p:spPr>
          <a:xfrm>
            <a:off x="461421" y="369392"/>
            <a:ext cx="5949427" cy="1221283"/>
          </a:xfrm>
          <a:prstGeom prst="rect">
            <a:avLst/>
          </a:prstGeom>
          <a:noFill/>
          <a:ln>
            <a:noFill/>
          </a:ln>
        </p:spPr>
        <p:txBody>
          <a:bodyPr spcFirstLastPara="1" wrap="square" lIns="91425" tIns="45700" rIns="91425" bIns="45700" anchor="ctr" anchorCtr="0">
            <a:noAutofit/>
          </a:bodyPr>
          <a:lstStyle/>
          <a:p>
            <a:pPr marL="0" marR="0" lvl="0" indent="0" algn="l" rtl="0">
              <a:lnSpc>
                <a:spcPct val="80000"/>
              </a:lnSpc>
              <a:spcBef>
                <a:spcPts val="0"/>
              </a:spcBef>
              <a:spcAft>
                <a:spcPts val="0"/>
              </a:spcAft>
              <a:buClr>
                <a:srgbClr val="24BAA2"/>
              </a:buClr>
              <a:buSzPts val="8000"/>
              <a:buFont typeface="Arial"/>
              <a:buNone/>
            </a:pPr>
            <a:r>
              <a:rPr lang="en-US" sz="3600" b="1" i="0" u="none" strike="noStrike" cap="none" dirty="0">
                <a:solidFill>
                  <a:srgbClr val="24BAA2"/>
                </a:solidFill>
                <a:latin typeface="Calibri"/>
                <a:ea typeface="Calibri"/>
                <a:cs typeface="Calibri"/>
                <a:sym typeface="Calibri"/>
              </a:rPr>
              <a:t>6.– </a:t>
            </a:r>
            <a:r>
              <a:rPr lang="en-US" sz="3600" b="1" i="1" u="none" strike="noStrike" cap="none" dirty="0">
                <a:solidFill>
                  <a:srgbClr val="24BAA2"/>
                </a:solidFill>
                <a:latin typeface="Calibri"/>
                <a:ea typeface="Calibri"/>
                <a:cs typeface="Calibri"/>
                <a:sym typeface="Calibri"/>
              </a:rPr>
              <a:t>Apps </a:t>
            </a:r>
            <a:r>
              <a:rPr lang="en-US" sz="3600" b="1" i="0" u="none" strike="noStrike" cap="none" dirty="0">
                <a:solidFill>
                  <a:srgbClr val="24BAA2"/>
                </a:solidFill>
                <a:latin typeface="Calibri"/>
                <a:ea typeface="Calibri"/>
                <a:cs typeface="Calibri"/>
                <a:sym typeface="Calibri"/>
              </a:rPr>
              <a:t>de control del </a:t>
            </a:r>
            <a:r>
              <a:rPr lang="en-US" sz="3600" b="1" i="0" u="none" strike="noStrike" cap="none" dirty="0" err="1">
                <a:solidFill>
                  <a:srgbClr val="24BAA2"/>
                </a:solidFill>
                <a:latin typeface="Calibri"/>
                <a:ea typeface="Calibri"/>
                <a:cs typeface="Calibri"/>
                <a:sym typeface="Calibri"/>
              </a:rPr>
              <a:t>tratamiento</a:t>
            </a:r>
            <a:r>
              <a:rPr lang="en-US" sz="3600" b="1" i="0" u="none" strike="noStrike" cap="none" dirty="0">
                <a:solidFill>
                  <a:srgbClr val="24BAA2"/>
                </a:solidFill>
                <a:latin typeface="Calibri"/>
                <a:ea typeface="Calibri"/>
                <a:cs typeface="Calibri"/>
                <a:sym typeface="Calibri"/>
              </a:rPr>
              <a:t> </a:t>
            </a:r>
            <a:r>
              <a:rPr lang="en-US" sz="3600" b="1" i="0" u="none" strike="noStrike" cap="none" dirty="0" err="1">
                <a:solidFill>
                  <a:srgbClr val="24BAA2"/>
                </a:solidFill>
                <a:latin typeface="Calibri"/>
                <a:ea typeface="Calibri"/>
                <a:cs typeface="Calibri"/>
                <a:sym typeface="Calibri"/>
              </a:rPr>
              <a:t>farmacológico</a:t>
            </a:r>
            <a:endParaRPr sz="3600" b="1" i="0" u="none" strike="noStrike" cap="none" dirty="0">
              <a:solidFill>
                <a:srgbClr val="24BAA2"/>
              </a:solidFill>
              <a:latin typeface="Calibri"/>
              <a:ea typeface="Calibri"/>
              <a:cs typeface="Calibri"/>
              <a:sym typeface="Calibri"/>
            </a:endParaRPr>
          </a:p>
        </p:txBody>
      </p:sp>
      <p:pic>
        <p:nvPicPr>
          <p:cNvPr id="560" name="Google Shape;560;p91">
            <a:hlinkClick r:id="rId4"/>
          </p:cNvPr>
          <p:cNvPicPr preferRelativeResize="0"/>
          <p:nvPr/>
        </p:nvPicPr>
        <p:blipFill rotWithShape="1">
          <a:blip r:embed="rId5">
            <a:alphaModFix/>
          </a:blip>
          <a:srcRect/>
          <a:stretch/>
        </p:blipFill>
        <p:spPr>
          <a:xfrm>
            <a:off x="6551491" y="1195734"/>
            <a:ext cx="4445000" cy="548216"/>
          </a:xfrm>
          <a:prstGeom prst="rect">
            <a:avLst/>
          </a:prstGeom>
          <a:solidFill>
            <a:schemeClr val="lt1"/>
          </a:solidFill>
          <a:ln>
            <a:noFill/>
          </a:ln>
        </p:spPr>
      </p:pic>
      <p:sp>
        <p:nvSpPr>
          <p:cNvPr id="561" name="Google Shape;561;p91"/>
          <p:cNvSpPr txBox="1"/>
          <p:nvPr/>
        </p:nvSpPr>
        <p:spPr>
          <a:xfrm>
            <a:off x="597107" y="1474609"/>
            <a:ext cx="5418467" cy="4897826"/>
          </a:xfrm>
          <a:prstGeom prst="rect">
            <a:avLst/>
          </a:prstGeom>
          <a:noFill/>
          <a:ln>
            <a:noFill/>
          </a:ln>
        </p:spPr>
        <p:txBody>
          <a:bodyPr spcFirstLastPara="1" wrap="square" lIns="91425" tIns="45700" rIns="91425" bIns="45700" anchor="t" anchorCtr="0">
            <a:noAutofit/>
          </a:bodyPr>
          <a:lstStyle/>
          <a:p>
            <a:pPr marL="0" marR="0" lvl="0" indent="0" rtl="0">
              <a:lnSpc>
                <a:spcPct val="90000"/>
              </a:lnSpc>
              <a:spcBef>
                <a:spcPts val="1000"/>
              </a:spcBef>
              <a:spcAft>
                <a:spcPts val="0"/>
              </a:spcAft>
              <a:buClr>
                <a:schemeClr val="lt1"/>
              </a:buClr>
              <a:buSzPts val="2400"/>
              <a:buFont typeface="Arial"/>
              <a:buNone/>
            </a:pPr>
            <a:r>
              <a:rPr lang="en-US" sz="2400" b="0" i="0" u="none" strike="noStrike" cap="none" dirty="0" err="1">
                <a:solidFill>
                  <a:srgbClr val="24BAA2"/>
                </a:solidFill>
                <a:latin typeface="Calibri"/>
                <a:ea typeface="Calibri"/>
                <a:cs typeface="Calibri"/>
                <a:sym typeface="Calibri"/>
              </a:rPr>
              <a:t>Estas</a:t>
            </a:r>
            <a:r>
              <a:rPr lang="en-US" sz="2400" b="0" i="0" u="none" strike="noStrike" cap="none" dirty="0">
                <a:solidFill>
                  <a:srgbClr val="24BAA2"/>
                </a:solidFill>
                <a:latin typeface="Calibri"/>
                <a:ea typeface="Calibri"/>
                <a:cs typeface="Calibri"/>
                <a:sym typeface="Calibri"/>
              </a:rPr>
              <a:t> </a:t>
            </a:r>
            <a:r>
              <a:rPr lang="en-US" sz="2400" b="0" i="0" u="none" strike="noStrike" cap="none" dirty="0" err="1">
                <a:solidFill>
                  <a:srgbClr val="24BAA2"/>
                </a:solidFill>
                <a:latin typeface="Calibri"/>
                <a:ea typeface="Calibri"/>
                <a:cs typeface="Calibri"/>
                <a:sym typeface="Calibri"/>
              </a:rPr>
              <a:t>aplicaciones</a:t>
            </a:r>
            <a:r>
              <a:rPr lang="en-US" sz="2400" b="0" i="0" u="none" strike="noStrike" cap="none" dirty="0">
                <a:solidFill>
                  <a:srgbClr val="24BAA2"/>
                </a:solidFill>
                <a:latin typeface="Calibri"/>
                <a:ea typeface="Calibri"/>
                <a:cs typeface="Calibri"/>
                <a:sym typeface="Calibri"/>
              </a:rPr>
              <a:t> </a:t>
            </a:r>
            <a:r>
              <a:rPr lang="en-US" sz="2400" b="0" i="0" u="none" strike="noStrike" cap="none" dirty="0" err="1">
                <a:solidFill>
                  <a:srgbClr val="24BAA2"/>
                </a:solidFill>
                <a:latin typeface="Calibri"/>
                <a:ea typeface="Calibri"/>
                <a:cs typeface="Calibri"/>
                <a:sym typeface="Calibri"/>
              </a:rPr>
              <a:t>garantizan</a:t>
            </a:r>
            <a:r>
              <a:rPr lang="en-US" sz="2400" b="0" i="0" u="none" strike="noStrike" cap="none" dirty="0">
                <a:solidFill>
                  <a:srgbClr val="24BAA2"/>
                </a:solidFill>
                <a:latin typeface="Calibri"/>
                <a:ea typeface="Calibri"/>
                <a:cs typeface="Calibri"/>
                <a:sym typeface="Calibri"/>
              </a:rPr>
              <a:t> que </a:t>
            </a:r>
            <a:r>
              <a:rPr lang="en-US" sz="2400" b="0" i="0" u="none" strike="noStrike" cap="none" dirty="0" err="1">
                <a:solidFill>
                  <a:srgbClr val="24BAA2"/>
                </a:solidFill>
                <a:latin typeface="Calibri"/>
                <a:ea typeface="Calibri"/>
                <a:cs typeface="Calibri"/>
                <a:sym typeface="Calibri"/>
              </a:rPr>
              <a:t>los</a:t>
            </a:r>
            <a:r>
              <a:rPr lang="en-US" sz="2400" b="0" i="0" u="none" strike="noStrike" cap="none" dirty="0">
                <a:solidFill>
                  <a:srgbClr val="24BAA2"/>
                </a:solidFill>
                <a:latin typeface="Calibri"/>
                <a:ea typeface="Calibri"/>
                <a:cs typeface="Calibri"/>
                <a:sym typeface="Calibri"/>
              </a:rPr>
              <a:t> </a:t>
            </a:r>
            <a:r>
              <a:rPr lang="en-US" sz="2400" b="0" i="0" u="none" strike="noStrike" cap="none" dirty="0" err="1">
                <a:solidFill>
                  <a:srgbClr val="24BAA2"/>
                </a:solidFill>
                <a:latin typeface="Calibri"/>
                <a:ea typeface="Calibri"/>
                <a:cs typeface="Calibri"/>
                <a:sym typeface="Calibri"/>
              </a:rPr>
              <a:t>usuarios</a:t>
            </a:r>
            <a:r>
              <a:rPr lang="en-US" sz="2400" b="0" i="0" u="none" strike="noStrike" cap="none" dirty="0">
                <a:solidFill>
                  <a:srgbClr val="24BAA2"/>
                </a:solidFill>
                <a:latin typeface="Calibri"/>
                <a:ea typeface="Calibri"/>
                <a:cs typeface="Calibri"/>
                <a:sym typeface="Calibri"/>
              </a:rPr>
              <a:t> </a:t>
            </a:r>
            <a:r>
              <a:rPr lang="en-US" sz="2400" b="0" i="0" u="none" strike="noStrike" cap="none" dirty="0" err="1">
                <a:solidFill>
                  <a:srgbClr val="24BAA2"/>
                </a:solidFill>
                <a:latin typeface="Calibri"/>
                <a:ea typeface="Calibri"/>
                <a:cs typeface="Calibri"/>
                <a:sym typeface="Calibri"/>
              </a:rPr>
              <a:t>tienen</a:t>
            </a:r>
            <a:r>
              <a:rPr lang="en-US" sz="2400" b="0" i="0" u="none" strike="noStrike" cap="none" dirty="0">
                <a:solidFill>
                  <a:srgbClr val="24BAA2"/>
                </a:solidFill>
                <a:latin typeface="Calibri"/>
                <a:ea typeface="Calibri"/>
                <a:cs typeface="Calibri"/>
                <a:sym typeface="Calibri"/>
              </a:rPr>
              <a:t> la </a:t>
            </a:r>
            <a:r>
              <a:rPr lang="en-US" sz="2400" b="0" i="0" u="none" strike="noStrike" cap="none" dirty="0" err="1">
                <a:solidFill>
                  <a:srgbClr val="24BAA2"/>
                </a:solidFill>
                <a:latin typeface="Calibri"/>
                <a:ea typeface="Calibri"/>
                <a:cs typeface="Calibri"/>
                <a:sym typeface="Calibri"/>
              </a:rPr>
              <a:t>medicación</a:t>
            </a:r>
            <a:r>
              <a:rPr lang="en-US" sz="2400" b="0" i="0" u="none" strike="noStrike" cap="none" dirty="0">
                <a:solidFill>
                  <a:srgbClr val="24BAA2"/>
                </a:solidFill>
                <a:latin typeface="Calibri"/>
                <a:ea typeface="Calibri"/>
                <a:cs typeface="Calibri"/>
                <a:sym typeface="Calibri"/>
              </a:rPr>
              <a:t> </a:t>
            </a:r>
            <a:r>
              <a:rPr lang="en-US" sz="2400" b="0" i="0" u="none" strike="noStrike" cap="none" dirty="0" err="1">
                <a:solidFill>
                  <a:srgbClr val="24BAA2"/>
                </a:solidFill>
                <a:latin typeface="Calibri"/>
                <a:ea typeface="Calibri"/>
                <a:cs typeface="Calibri"/>
                <a:sym typeface="Calibri"/>
              </a:rPr>
              <a:t>correcta</a:t>
            </a:r>
            <a:r>
              <a:rPr lang="en-US" sz="2400" b="0" i="0" u="none" strike="noStrike" cap="none" dirty="0">
                <a:solidFill>
                  <a:srgbClr val="24BAA2"/>
                </a:solidFill>
                <a:latin typeface="Calibri"/>
                <a:ea typeface="Calibri"/>
                <a:cs typeface="Calibri"/>
                <a:sym typeface="Calibri"/>
              </a:rPr>
              <a:t> a las horas </a:t>
            </a:r>
            <a:r>
              <a:rPr lang="en-US" sz="2400" b="0" i="0" u="none" strike="noStrike" cap="none" dirty="0" err="1">
                <a:solidFill>
                  <a:srgbClr val="24BAA2"/>
                </a:solidFill>
                <a:latin typeface="Calibri"/>
                <a:ea typeface="Calibri"/>
                <a:cs typeface="Calibri"/>
                <a:sym typeface="Calibri"/>
              </a:rPr>
              <a:t>correctas</a:t>
            </a:r>
            <a:r>
              <a:rPr lang="en-US" sz="2400" b="0" i="0" u="none" strike="noStrike" cap="none" dirty="0">
                <a:solidFill>
                  <a:srgbClr val="24BAA2"/>
                </a:solidFill>
                <a:latin typeface="Calibri"/>
                <a:ea typeface="Calibri"/>
                <a:cs typeface="Calibri"/>
                <a:sym typeface="Calibri"/>
              </a:rPr>
              <a:t>, </a:t>
            </a:r>
            <a:r>
              <a:rPr lang="en-US" sz="2400" b="0" i="0" u="none" strike="noStrike" cap="none" dirty="0" err="1">
                <a:solidFill>
                  <a:srgbClr val="24BAA2"/>
                </a:solidFill>
                <a:latin typeface="Calibri"/>
                <a:ea typeface="Calibri"/>
                <a:cs typeface="Calibri"/>
                <a:sym typeface="Calibri"/>
              </a:rPr>
              <a:t>pero</a:t>
            </a:r>
            <a:r>
              <a:rPr lang="en-US" sz="2400" b="0" i="0" u="none" strike="noStrike" cap="none" dirty="0">
                <a:solidFill>
                  <a:srgbClr val="24BAA2"/>
                </a:solidFill>
                <a:latin typeface="Calibri"/>
                <a:ea typeface="Calibri"/>
                <a:cs typeface="Calibri"/>
                <a:sym typeface="Calibri"/>
              </a:rPr>
              <a:t> con </a:t>
            </a:r>
            <a:r>
              <a:rPr lang="en-US" sz="2400" b="0" i="0" u="none" strike="noStrike" cap="none" dirty="0" err="1">
                <a:solidFill>
                  <a:srgbClr val="24BAA2"/>
                </a:solidFill>
                <a:latin typeface="Calibri"/>
                <a:ea typeface="Calibri"/>
                <a:cs typeface="Calibri"/>
                <a:sym typeface="Calibri"/>
              </a:rPr>
              <a:t>frecuencia</a:t>
            </a:r>
            <a:r>
              <a:rPr lang="en-US" sz="2400" b="0" i="0" u="none" strike="noStrike" cap="none" dirty="0">
                <a:solidFill>
                  <a:srgbClr val="24BAA2"/>
                </a:solidFill>
                <a:latin typeface="Calibri"/>
                <a:ea typeface="Calibri"/>
                <a:cs typeface="Calibri"/>
                <a:sym typeface="Calibri"/>
              </a:rPr>
              <a:t> se </a:t>
            </a:r>
            <a:r>
              <a:rPr lang="en-US" sz="2400" b="0" i="0" u="none" strike="noStrike" cap="none" dirty="0" err="1">
                <a:solidFill>
                  <a:srgbClr val="24BAA2"/>
                </a:solidFill>
                <a:latin typeface="Calibri"/>
                <a:ea typeface="Calibri"/>
                <a:cs typeface="Calibri"/>
                <a:sym typeface="Calibri"/>
              </a:rPr>
              <a:t>requiere</a:t>
            </a:r>
            <a:r>
              <a:rPr lang="en-US" sz="2400" b="0" i="0" u="none" strike="noStrike" cap="none" dirty="0">
                <a:solidFill>
                  <a:srgbClr val="24BAA2"/>
                </a:solidFill>
                <a:latin typeface="Calibri"/>
                <a:ea typeface="Calibri"/>
                <a:cs typeface="Calibri"/>
                <a:sym typeface="Calibri"/>
              </a:rPr>
              <a:t> de un </a:t>
            </a:r>
            <a:r>
              <a:rPr lang="en-US" sz="2400" b="0" i="0" u="none" strike="noStrike" cap="none" dirty="0" err="1">
                <a:solidFill>
                  <a:srgbClr val="24BAA2"/>
                </a:solidFill>
                <a:latin typeface="Calibri"/>
                <a:ea typeface="Calibri"/>
                <a:cs typeface="Calibri"/>
                <a:sym typeface="Calibri"/>
              </a:rPr>
              <a:t>seguimiento</a:t>
            </a:r>
            <a:r>
              <a:rPr lang="en-US" sz="2400" b="0" i="0" u="none" strike="noStrike" cap="none" dirty="0">
                <a:solidFill>
                  <a:srgbClr val="24BAA2"/>
                </a:solidFill>
                <a:latin typeface="Calibri"/>
                <a:ea typeface="Calibri"/>
                <a:cs typeface="Calibri"/>
                <a:sym typeface="Calibri"/>
              </a:rPr>
              <a:t> o la </a:t>
            </a:r>
            <a:r>
              <a:rPr lang="en-US" sz="2400" b="0" i="0" u="none" strike="noStrike" cap="none" dirty="0" err="1">
                <a:solidFill>
                  <a:srgbClr val="24BAA2"/>
                </a:solidFill>
                <a:latin typeface="Calibri"/>
                <a:ea typeface="Calibri"/>
                <a:cs typeface="Calibri"/>
                <a:sym typeface="Calibri"/>
              </a:rPr>
              <a:t>ayuda</a:t>
            </a:r>
            <a:r>
              <a:rPr lang="en-US" sz="2400" b="0" i="0" u="none" strike="noStrike" cap="none" dirty="0">
                <a:solidFill>
                  <a:srgbClr val="24BAA2"/>
                </a:solidFill>
                <a:latin typeface="Calibri"/>
                <a:ea typeface="Calibri"/>
                <a:cs typeface="Calibri"/>
                <a:sym typeface="Calibri"/>
              </a:rPr>
              <a:t> </a:t>
            </a:r>
            <a:r>
              <a:rPr lang="en-US" sz="2400" b="0" i="0" u="none" strike="noStrike" cap="none" dirty="0" err="1">
                <a:solidFill>
                  <a:srgbClr val="24BAA2"/>
                </a:solidFill>
                <a:latin typeface="Calibri"/>
                <a:ea typeface="Calibri"/>
                <a:cs typeface="Calibri"/>
                <a:sym typeface="Calibri"/>
              </a:rPr>
              <a:t>por</a:t>
            </a:r>
            <a:r>
              <a:rPr lang="en-US" sz="2400" b="0" i="0" u="none" strike="noStrike" cap="none" dirty="0">
                <a:solidFill>
                  <a:srgbClr val="24BAA2"/>
                </a:solidFill>
                <a:latin typeface="Calibri"/>
                <a:ea typeface="Calibri"/>
                <a:cs typeface="Calibri"/>
                <a:sym typeface="Calibri"/>
              </a:rPr>
              <a:t> </a:t>
            </a:r>
            <a:r>
              <a:rPr lang="en-US" sz="2400" b="0" i="0" u="none" strike="noStrike" cap="none" dirty="0" err="1">
                <a:solidFill>
                  <a:srgbClr val="24BAA2"/>
                </a:solidFill>
                <a:latin typeface="Calibri"/>
                <a:ea typeface="Calibri"/>
                <a:cs typeface="Calibri"/>
                <a:sym typeface="Calibri"/>
              </a:rPr>
              <a:t>parte</a:t>
            </a:r>
            <a:r>
              <a:rPr lang="en-US" sz="2400" b="0" i="0" u="none" strike="noStrike" cap="none" dirty="0">
                <a:solidFill>
                  <a:srgbClr val="24BAA2"/>
                </a:solidFill>
                <a:latin typeface="Calibri"/>
                <a:ea typeface="Calibri"/>
                <a:cs typeface="Calibri"/>
                <a:sym typeface="Calibri"/>
              </a:rPr>
              <a:t> de </a:t>
            </a:r>
            <a:r>
              <a:rPr lang="en-US" sz="2400" b="0" i="0" u="none" strike="noStrike" cap="none" dirty="0" err="1">
                <a:solidFill>
                  <a:srgbClr val="24BAA2"/>
                </a:solidFill>
                <a:latin typeface="Calibri"/>
                <a:ea typeface="Calibri"/>
                <a:cs typeface="Calibri"/>
                <a:sym typeface="Calibri"/>
              </a:rPr>
              <a:t>los</a:t>
            </a:r>
            <a:r>
              <a:rPr lang="en-US" sz="2400" b="0" i="0" u="none" strike="noStrike" cap="none" dirty="0">
                <a:solidFill>
                  <a:srgbClr val="24BAA2"/>
                </a:solidFill>
                <a:latin typeface="Calibri"/>
                <a:ea typeface="Calibri"/>
                <a:cs typeface="Calibri"/>
                <a:sym typeface="Calibri"/>
              </a:rPr>
              <a:t> </a:t>
            </a:r>
            <a:r>
              <a:rPr lang="en-US" sz="2400" b="0" i="0" u="none" strike="noStrike" cap="none" dirty="0" err="1">
                <a:solidFill>
                  <a:srgbClr val="24BAA2"/>
                </a:solidFill>
                <a:latin typeface="Calibri"/>
                <a:ea typeface="Calibri"/>
                <a:cs typeface="Calibri"/>
                <a:sym typeface="Calibri"/>
              </a:rPr>
              <a:t>familiares</a:t>
            </a:r>
            <a:r>
              <a:rPr lang="en-US" sz="2400" b="0" i="0" u="none" strike="noStrike" cap="none" dirty="0">
                <a:solidFill>
                  <a:srgbClr val="24BAA2"/>
                </a:solidFill>
                <a:latin typeface="Calibri"/>
                <a:ea typeface="Calibri"/>
                <a:cs typeface="Calibri"/>
                <a:sym typeface="Calibri"/>
              </a:rPr>
              <a:t> o las personas </a:t>
            </a:r>
            <a:r>
              <a:rPr lang="en-US" sz="2400" b="0" i="0" u="none" strike="noStrike" cap="none" dirty="0" err="1">
                <a:solidFill>
                  <a:srgbClr val="24BAA2"/>
                </a:solidFill>
                <a:latin typeface="Calibri"/>
                <a:ea typeface="Calibri"/>
                <a:cs typeface="Calibri"/>
                <a:sym typeface="Calibri"/>
              </a:rPr>
              <a:t>cuidadoras</a:t>
            </a:r>
            <a:r>
              <a:rPr lang="en-US" sz="2400" b="0" i="0" u="none" strike="noStrike" cap="none" dirty="0">
                <a:solidFill>
                  <a:srgbClr val="24BAA2"/>
                </a:solidFill>
                <a:latin typeface="Calibri"/>
                <a:ea typeface="Calibri"/>
                <a:cs typeface="Calibri"/>
                <a:sym typeface="Calibri"/>
              </a:rPr>
              <a:t>.  Hay </a:t>
            </a:r>
            <a:r>
              <a:rPr lang="en-US" sz="2400" b="0" i="0" u="none" strike="noStrike" cap="none" dirty="0" err="1">
                <a:solidFill>
                  <a:srgbClr val="24BAA2"/>
                </a:solidFill>
                <a:latin typeface="Calibri"/>
                <a:ea typeface="Calibri"/>
                <a:cs typeface="Calibri"/>
                <a:sym typeface="Calibri"/>
              </a:rPr>
              <a:t>numerosas</a:t>
            </a:r>
            <a:r>
              <a:rPr lang="en-US" sz="2400" b="0" i="0" u="none" strike="noStrike" cap="none" dirty="0">
                <a:solidFill>
                  <a:srgbClr val="24BAA2"/>
                </a:solidFill>
                <a:latin typeface="Calibri"/>
                <a:ea typeface="Calibri"/>
                <a:cs typeface="Calibri"/>
                <a:sym typeface="Calibri"/>
              </a:rPr>
              <a:t> </a:t>
            </a:r>
            <a:r>
              <a:rPr lang="en-US" sz="2400" b="0" i="1" u="none" strike="noStrike" cap="none" dirty="0">
                <a:solidFill>
                  <a:srgbClr val="24BAA2"/>
                </a:solidFill>
                <a:latin typeface="Calibri"/>
                <a:ea typeface="Calibri"/>
                <a:cs typeface="Calibri"/>
                <a:sym typeface="Calibri"/>
              </a:rPr>
              <a:t>apps</a:t>
            </a:r>
            <a:r>
              <a:rPr lang="en-US" sz="2400" b="0" i="0" u="none" strike="noStrike" cap="none" dirty="0">
                <a:solidFill>
                  <a:srgbClr val="24BAA2"/>
                </a:solidFill>
                <a:latin typeface="Calibri"/>
                <a:ea typeface="Calibri"/>
                <a:cs typeface="Calibri"/>
                <a:sym typeface="Calibri"/>
              </a:rPr>
              <a:t> para </a:t>
            </a:r>
            <a:r>
              <a:rPr lang="en-US" sz="2400" b="0" i="0" u="none" strike="noStrike" cap="none" dirty="0" err="1">
                <a:solidFill>
                  <a:srgbClr val="24BAA2"/>
                </a:solidFill>
                <a:latin typeface="Calibri"/>
                <a:ea typeface="Calibri"/>
                <a:cs typeface="Calibri"/>
                <a:sym typeface="Calibri"/>
              </a:rPr>
              <a:t>recordatorios</a:t>
            </a:r>
            <a:r>
              <a:rPr lang="en-US" sz="2400" b="0" i="0" u="none" strike="noStrike" cap="none" dirty="0">
                <a:solidFill>
                  <a:srgbClr val="24BAA2"/>
                </a:solidFill>
                <a:latin typeface="Calibri"/>
                <a:ea typeface="Calibri"/>
                <a:cs typeface="Calibri"/>
                <a:sym typeface="Calibri"/>
              </a:rPr>
              <a:t>, </a:t>
            </a:r>
            <a:r>
              <a:rPr lang="en-US" sz="2400" b="0" i="0" u="none" strike="noStrike" cap="none" dirty="0" err="1">
                <a:solidFill>
                  <a:srgbClr val="24BAA2"/>
                </a:solidFill>
                <a:latin typeface="Calibri"/>
                <a:ea typeface="Calibri"/>
                <a:cs typeface="Calibri"/>
                <a:sym typeface="Calibri"/>
              </a:rPr>
              <a:t>horarios</a:t>
            </a:r>
            <a:r>
              <a:rPr lang="en-US" sz="2400" b="0" i="0" u="none" strike="noStrike" cap="none" dirty="0">
                <a:solidFill>
                  <a:srgbClr val="24BAA2"/>
                </a:solidFill>
                <a:latin typeface="Calibri"/>
                <a:ea typeface="Calibri"/>
                <a:cs typeface="Calibri"/>
                <a:sym typeface="Calibri"/>
              </a:rPr>
              <a:t>, </a:t>
            </a:r>
            <a:r>
              <a:rPr lang="en-US" sz="2400" b="0" i="0" u="none" strike="noStrike" cap="none" dirty="0" err="1">
                <a:solidFill>
                  <a:srgbClr val="24BAA2"/>
                </a:solidFill>
                <a:latin typeface="Calibri"/>
                <a:ea typeface="Calibri"/>
                <a:cs typeface="Calibri"/>
                <a:sym typeface="Calibri"/>
              </a:rPr>
              <a:t>seguimiento</a:t>
            </a:r>
            <a:r>
              <a:rPr lang="en-US" sz="2400" b="0" i="0" u="none" strike="noStrike" cap="none" dirty="0">
                <a:solidFill>
                  <a:srgbClr val="24BAA2"/>
                </a:solidFill>
                <a:latin typeface="Calibri"/>
                <a:ea typeface="Calibri"/>
                <a:cs typeface="Calibri"/>
                <a:sym typeface="Calibri"/>
              </a:rPr>
              <a:t> de </a:t>
            </a:r>
            <a:r>
              <a:rPr lang="en-US" sz="2400" b="0" i="0" u="none" strike="noStrike" cap="none" dirty="0" err="1">
                <a:solidFill>
                  <a:srgbClr val="24BAA2"/>
                </a:solidFill>
                <a:latin typeface="Calibri"/>
                <a:ea typeface="Calibri"/>
                <a:cs typeface="Calibri"/>
                <a:sym typeface="Calibri"/>
              </a:rPr>
              <a:t>fechas</a:t>
            </a:r>
            <a:r>
              <a:rPr lang="en-US" sz="2400" b="0" i="0" u="none" strike="noStrike" cap="none" dirty="0">
                <a:solidFill>
                  <a:srgbClr val="24BAA2"/>
                </a:solidFill>
                <a:latin typeface="Calibri"/>
                <a:ea typeface="Calibri"/>
                <a:cs typeface="Calibri"/>
                <a:sym typeface="Calibri"/>
              </a:rPr>
              <a:t> o </a:t>
            </a:r>
            <a:r>
              <a:rPr lang="en-US" sz="2400" b="0" i="0" u="none" strike="noStrike" cap="none" dirty="0" err="1">
                <a:solidFill>
                  <a:srgbClr val="24BAA2"/>
                </a:solidFill>
                <a:latin typeface="Calibri"/>
                <a:ea typeface="Calibri"/>
                <a:cs typeface="Calibri"/>
                <a:sym typeface="Calibri"/>
              </a:rPr>
              <a:t>eventos</a:t>
            </a:r>
            <a:r>
              <a:rPr lang="en-US" sz="2400" b="0" i="0" u="none" strike="noStrike" cap="none" dirty="0">
                <a:solidFill>
                  <a:srgbClr val="24BAA2"/>
                </a:solidFill>
                <a:latin typeface="Calibri"/>
                <a:ea typeface="Calibri"/>
                <a:cs typeface="Calibri"/>
                <a:sym typeface="Calibri"/>
              </a:rPr>
              <a:t> </a:t>
            </a:r>
            <a:r>
              <a:rPr lang="en-US" sz="2400" b="0" i="0" u="none" strike="noStrike" cap="none" dirty="0" err="1">
                <a:solidFill>
                  <a:srgbClr val="24BAA2"/>
                </a:solidFill>
                <a:latin typeface="Calibri"/>
                <a:ea typeface="Calibri"/>
                <a:cs typeface="Calibri"/>
                <a:sym typeface="Calibri"/>
              </a:rPr>
              <a:t>importantes</a:t>
            </a:r>
            <a:r>
              <a:rPr lang="en-US" sz="2400" b="0" i="0" u="none" strike="noStrike" cap="none" dirty="0">
                <a:solidFill>
                  <a:srgbClr val="24BAA2"/>
                </a:solidFill>
                <a:latin typeface="Calibri"/>
                <a:ea typeface="Calibri"/>
                <a:cs typeface="Calibri"/>
                <a:sym typeface="Calibri"/>
              </a:rPr>
              <a:t>. </a:t>
            </a:r>
            <a:endParaRPr sz="2400" b="0" i="0" u="none" strike="noStrike" cap="none" dirty="0">
              <a:solidFill>
                <a:schemeClr val="lt1"/>
              </a:solidFill>
              <a:latin typeface="Calibri"/>
              <a:ea typeface="Calibri"/>
              <a:cs typeface="Calibri"/>
              <a:sym typeface="Calibri"/>
            </a:endParaRPr>
          </a:p>
          <a:p>
            <a:pPr marL="0" marR="0" lvl="0" indent="0" rtl="0">
              <a:lnSpc>
                <a:spcPct val="90000"/>
              </a:lnSpc>
              <a:spcBef>
                <a:spcPts val="1000"/>
              </a:spcBef>
              <a:spcAft>
                <a:spcPts val="0"/>
              </a:spcAft>
              <a:buClr>
                <a:schemeClr val="lt1"/>
              </a:buClr>
              <a:buSzPts val="2400"/>
              <a:buFont typeface="Arial"/>
              <a:buNone/>
            </a:pPr>
            <a:r>
              <a:rPr lang="en-US" sz="2400" b="0" i="0" u="none" strike="noStrike" cap="none" dirty="0">
                <a:solidFill>
                  <a:schemeClr val="lt1"/>
                </a:solidFill>
                <a:latin typeface="Calibri"/>
                <a:ea typeface="Calibri"/>
                <a:cs typeface="Calibri"/>
                <a:sym typeface="Calibri"/>
              </a:rPr>
              <a:t>La </a:t>
            </a:r>
            <a:r>
              <a:rPr lang="en-US" sz="2400" b="0" i="1" u="none" strike="noStrike" cap="none" dirty="0">
                <a:solidFill>
                  <a:schemeClr val="lt1"/>
                </a:solidFill>
                <a:latin typeface="Calibri"/>
                <a:ea typeface="Calibri"/>
                <a:cs typeface="Calibri"/>
                <a:sym typeface="Calibri"/>
              </a:rPr>
              <a:t>app </a:t>
            </a:r>
            <a:r>
              <a:rPr lang="en-US" sz="2400" b="0" i="0" u="sng" strike="noStrike" cap="none" dirty="0" err="1">
                <a:solidFill>
                  <a:schemeClr val="l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Medisafe</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recuerda</a:t>
            </a:r>
            <a:r>
              <a:rPr lang="en-US" sz="2400" b="0" i="0" u="none" strike="noStrike" cap="none" dirty="0">
                <a:solidFill>
                  <a:schemeClr val="lt1"/>
                </a:solidFill>
                <a:latin typeface="Calibri"/>
                <a:ea typeface="Calibri"/>
                <a:cs typeface="Calibri"/>
                <a:sym typeface="Calibri"/>
              </a:rPr>
              <a:t> a </a:t>
            </a:r>
            <a:r>
              <a:rPr lang="en-US" sz="2400" b="0" i="0" u="none" strike="noStrike" cap="none" dirty="0" err="1">
                <a:solidFill>
                  <a:schemeClr val="lt1"/>
                </a:solidFill>
                <a:latin typeface="Calibri"/>
                <a:ea typeface="Calibri"/>
                <a:cs typeface="Calibri"/>
                <a:sym typeface="Calibri"/>
              </a:rPr>
              <a:t>los</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usuarios</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cada</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toma</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También</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permite</a:t>
            </a:r>
            <a:r>
              <a:rPr lang="en-US" sz="2400" b="0" i="0" u="none" strike="noStrike" cap="none" dirty="0">
                <a:solidFill>
                  <a:schemeClr val="lt1"/>
                </a:solidFill>
                <a:latin typeface="Calibri"/>
                <a:ea typeface="Calibri"/>
                <a:cs typeface="Calibri"/>
                <a:sym typeface="Calibri"/>
              </a:rPr>
              <a:t> la </a:t>
            </a:r>
            <a:r>
              <a:rPr lang="en-US" sz="2400" b="0" i="0" u="none" strike="noStrike" cap="none" dirty="0" err="1">
                <a:solidFill>
                  <a:schemeClr val="lt1"/>
                </a:solidFill>
                <a:latin typeface="Calibri"/>
                <a:ea typeface="Calibri"/>
                <a:cs typeface="Calibri"/>
                <a:sym typeface="Calibri"/>
              </a:rPr>
              <a:t>conexión</a:t>
            </a:r>
            <a:r>
              <a:rPr lang="en-US" sz="2400" b="0" i="0" u="none" strike="noStrike" cap="none" dirty="0">
                <a:solidFill>
                  <a:schemeClr val="lt1"/>
                </a:solidFill>
                <a:latin typeface="Calibri"/>
                <a:ea typeface="Calibri"/>
                <a:cs typeface="Calibri"/>
                <a:sym typeface="Calibri"/>
              </a:rPr>
              <a:t> de </a:t>
            </a:r>
            <a:r>
              <a:rPr lang="en-US" sz="2400" b="0" i="0" u="none" strike="noStrike" cap="none" dirty="0" err="1">
                <a:solidFill>
                  <a:schemeClr val="lt1"/>
                </a:solidFill>
                <a:latin typeface="Calibri"/>
                <a:ea typeface="Calibri"/>
                <a:cs typeface="Calibri"/>
                <a:sym typeface="Calibri"/>
              </a:rPr>
              <a:t>varias</a:t>
            </a:r>
            <a:r>
              <a:rPr lang="en-US" sz="2400" b="0" i="0" u="none" strike="noStrike" cap="none" dirty="0">
                <a:solidFill>
                  <a:schemeClr val="lt1"/>
                </a:solidFill>
                <a:latin typeface="Calibri"/>
                <a:ea typeface="Calibri"/>
                <a:cs typeface="Calibri"/>
                <a:sym typeface="Calibri"/>
              </a:rPr>
              <a:t> personas a la </a:t>
            </a:r>
            <a:r>
              <a:rPr lang="en-US" sz="2400" b="0" i="0" u="none" strike="noStrike" cap="none" dirty="0" err="1">
                <a:solidFill>
                  <a:schemeClr val="lt1"/>
                </a:solidFill>
                <a:latin typeface="Calibri"/>
                <a:ea typeface="Calibri"/>
                <a:cs typeface="Calibri"/>
                <a:sym typeface="Calibri"/>
              </a:rPr>
              <a:t>misma</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cuenta</a:t>
            </a:r>
            <a:r>
              <a:rPr lang="en-US" sz="2400" b="0" i="0" u="none" strike="noStrike" cap="none" dirty="0">
                <a:solidFill>
                  <a:schemeClr val="lt1"/>
                </a:solidFill>
                <a:latin typeface="Calibri"/>
                <a:ea typeface="Calibri"/>
                <a:cs typeface="Calibri"/>
                <a:sym typeface="Calibri"/>
              </a:rPr>
              <a:t>, de </a:t>
            </a:r>
            <a:r>
              <a:rPr lang="en-US" sz="2400" b="0" i="0" u="none" strike="noStrike" cap="none" dirty="0" err="1">
                <a:solidFill>
                  <a:schemeClr val="lt1"/>
                </a:solidFill>
                <a:latin typeface="Calibri"/>
                <a:ea typeface="Calibri"/>
                <a:cs typeface="Calibri"/>
                <a:sym typeface="Calibri"/>
              </a:rPr>
              <a:t>manera</a:t>
            </a:r>
            <a:r>
              <a:rPr lang="en-US" sz="2400" b="0" i="0" u="none" strike="noStrike" cap="none" dirty="0">
                <a:solidFill>
                  <a:schemeClr val="lt1"/>
                </a:solidFill>
                <a:latin typeface="Calibri"/>
                <a:ea typeface="Calibri"/>
                <a:cs typeface="Calibri"/>
                <a:sym typeface="Calibri"/>
              </a:rPr>
              <a:t> que </a:t>
            </a:r>
            <a:r>
              <a:rPr lang="en-US" sz="2400" b="0" i="0" u="none" strike="noStrike" cap="none" dirty="0" err="1">
                <a:solidFill>
                  <a:schemeClr val="lt1"/>
                </a:solidFill>
                <a:latin typeface="Calibri"/>
                <a:ea typeface="Calibri"/>
                <a:cs typeface="Calibri"/>
                <a:sym typeface="Calibri"/>
              </a:rPr>
              <a:t>otros</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pueden</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ver</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si</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el</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cliente</a:t>
            </a:r>
            <a:r>
              <a:rPr lang="en-US" sz="2400" b="0" i="0" u="none" strike="noStrike" cap="none" dirty="0">
                <a:solidFill>
                  <a:schemeClr val="lt1"/>
                </a:solidFill>
                <a:latin typeface="Calibri"/>
                <a:ea typeface="Calibri"/>
                <a:cs typeface="Calibri"/>
                <a:sym typeface="Calibri"/>
              </a:rPr>
              <a:t> o </a:t>
            </a:r>
            <a:r>
              <a:rPr lang="en-US" sz="2400" b="0" i="0" u="none" strike="noStrike" cap="none" dirty="0" err="1">
                <a:solidFill>
                  <a:schemeClr val="lt1"/>
                </a:solidFill>
                <a:latin typeface="Calibri"/>
                <a:ea typeface="Calibri"/>
                <a:cs typeface="Calibri"/>
                <a:sym typeface="Calibri"/>
              </a:rPr>
              <a:t>paciente</a:t>
            </a:r>
            <a:r>
              <a:rPr lang="en-US" sz="2400" b="0" i="0" u="none" strike="noStrike" cap="none" dirty="0">
                <a:solidFill>
                  <a:schemeClr val="lt1"/>
                </a:solidFill>
                <a:latin typeface="Calibri"/>
                <a:ea typeface="Calibri"/>
                <a:cs typeface="Calibri"/>
                <a:sym typeface="Calibri"/>
              </a:rPr>
              <a:t> ha </a:t>
            </a:r>
            <a:r>
              <a:rPr lang="en-US" sz="2400" b="0" i="0" u="none" strike="noStrike" cap="none" dirty="0" err="1">
                <a:solidFill>
                  <a:schemeClr val="lt1"/>
                </a:solidFill>
                <a:latin typeface="Calibri"/>
                <a:ea typeface="Calibri"/>
                <a:cs typeface="Calibri"/>
                <a:sym typeface="Calibri"/>
              </a:rPr>
              <a:t>tomado</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su</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medicación</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descargar</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su</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receta</a:t>
            </a:r>
            <a:r>
              <a:rPr lang="en-US" sz="2400" b="0" i="0" u="none" strike="noStrike" cap="none" dirty="0">
                <a:solidFill>
                  <a:schemeClr val="lt1"/>
                </a:solidFill>
                <a:latin typeface="Calibri"/>
                <a:ea typeface="Calibri"/>
                <a:cs typeface="Calibri"/>
                <a:sym typeface="Calibri"/>
              </a:rPr>
              <a:t>, etc. </a:t>
            </a:r>
            <a:endParaRPr dirty="0"/>
          </a:p>
          <a:p>
            <a:pPr marL="0" marR="0" lvl="0" indent="0" rtl="0">
              <a:lnSpc>
                <a:spcPct val="90000"/>
              </a:lnSpc>
              <a:spcBef>
                <a:spcPts val="1000"/>
              </a:spcBef>
              <a:spcAft>
                <a:spcPts val="0"/>
              </a:spcAft>
              <a:buClr>
                <a:schemeClr val="lt1"/>
              </a:buClr>
              <a:buSzPts val="2400"/>
              <a:buFont typeface="Arial"/>
              <a:buNone/>
            </a:pPr>
            <a:endParaRPr sz="2400" b="0" i="0" u="none" strike="noStrike" cap="none" dirty="0">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58"/>
          <p:cNvSpPr txBox="1">
            <a:spLocks noGrp="1"/>
          </p:cNvSpPr>
          <p:nvPr>
            <p:ph type="body" idx="1"/>
          </p:nvPr>
        </p:nvSpPr>
        <p:spPr>
          <a:xfrm>
            <a:off x="5572125" y="2924176"/>
            <a:ext cx="6438300" cy="283820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4800"/>
              <a:buNone/>
            </a:pPr>
            <a:r>
              <a:rPr lang="en-US" i="1"/>
              <a:t>Apps</a:t>
            </a:r>
            <a:r>
              <a:rPr lang="en-US"/>
              <a:t> Digitales para la Gestión de </a:t>
            </a:r>
            <a:r>
              <a:rPr lang="en-US">
                <a:solidFill>
                  <a:schemeClr val="lt1"/>
                </a:solidFill>
              </a:rPr>
              <a:t>la Atención sanitaria y los Cuidados </a:t>
            </a:r>
            <a:endParaRPr>
              <a:solidFill>
                <a:schemeClr val="lt1"/>
              </a:solidFill>
            </a:endParaRPr>
          </a:p>
        </p:txBody>
      </p:sp>
      <p:sp>
        <p:nvSpPr>
          <p:cNvPr id="221" name="Google Shape;221;p58"/>
          <p:cNvSpPr txBox="1">
            <a:spLocks noGrp="1"/>
          </p:cNvSpPr>
          <p:nvPr>
            <p:ph type="body" idx="2"/>
          </p:nvPr>
        </p:nvSpPr>
        <p:spPr>
          <a:xfrm>
            <a:off x="920528" y="1118204"/>
            <a:ext cx="2583067" cy="258752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13000"/>
              <a:buNone/>
            </a:pPr>
            <a:r>
              <a:rPr lang="en-US" sz="6000"/>
              <a:t>Tema</a:t>
            </a:r>
            <a:endParaRPr/>
          </a:p>
          <a:p>
            <a:pPr marL="0" lvl="0" indent="0" algn="ctr" rtl="0">
              <a:lnSpc>
                <a:spcPct val="90000"/>
              </a:lnSpc>
              <a:spcBef>
                <a:spcPts val="1000"/>
              </a:spcBef>
              <a:spcAft>
                <a:spcPts val="0"/>
              </a:spcAft>
              <a:buSzPts val="13000"/>
              <a:buNone/>
            </a:pPr>
            <a:r>
              <a:rPr lang="en-US"/>
              <a:t>1</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92"/>
          <p:cNvSpPr txBox="1">
            <a:spLocks noGrp="1"/>
          </p:cNvSpPr>
          <p:nvPr>
            <p:ph type="body" idx="1"/>
          </p:nvPr>
        </p:nvSpPr>
        <p:spPr>
          <a:xfrm>
            <a:off x="422910" y="1474609"/>
            <a:ext cx="5837213" cy="4897826"/>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1000"/>
              </a:spcBef>
              <a:spcAft>
                <a:spcPts val="0"/>
              </a:spcAft>
              <a:buSzPts val="2400"/>
              <a:buNone/>
            </a:pPr>
            <a:r>
              <a:rPr lang="en-US" dirty="0">
                <a:solidFill>
                  <a:srgbClr val="24BAA2"/>
                </a:solidFill>
              </a:rPr>
              <a:t>Los "robots" de </a:t>
            </a:r>
            <a:r>
              <a:rPr lang="en-US" dirty="0" err="1">
                <a:solidFill>
                  <a:srgbClr val="24BAA2"/>
                </a:solidFill>
              </a:rPr>
              <a:t>seguimiento</a:t>
            </a:r>
            <a:r>
              <a:rPr lang="en-US" dirty="0">
                <a:solidFill>
                  <a:srgbClr val="24BAA2"/>
                </a:solidFill>
              </a:rPr>
              <a:t> del </a:t>
            </a:r>
            <a:r>
              <a:rPr lang="en-US" dirty="0" err="1">
                <a:solidFill>
                  <a:srgbClr val="24BAA2"/>
                </a:solidFill>
              </a:rPr>
              <a:t>tratamiento</a:t>
            </a:r>
            <a:r>
              <a:rPr lang="en-US" dirty="0">
                <a:solidFill>
                  <a:srgbClr val="24BAA2"/>
                </a:solidFill>
              </a:rPr>
              <a:t> </a:t>
            </a:r>
            <a:r>
              <a:rPr lang="en-US" dirty="0" err="1">
                <a:solidFill>
                  <a:srgbClr val="24BAA2"/>
                </a:solidFill>
              </a:rPr>
              <a:t>farmacológico</a:t>
            </a:r>
            <a:r>
              <a:rPr lang="en-US" dirty="0">
                <a:solidFill>
                  <a:srgbClr val="24BAA2"/>
                </a:solidFill>
              </a:rPr>
              <a:t> o </a:t>
            </a:r>
            <a:r>
              <a:rPr lang="en-US" dirty="0" err="1">
                <a:solidFill>
                  <a:srgbClr val="24BAA2"/>
                </a:solidFill>
              </a:rPr>
              <a:t>dispensadores</a:t>
            </a:r>
            <a:r>
              <a:rPr lang="en-US" dirty="0">
                <a:solidFill>
                  <a:srgbClr val="24BAA2"/>
                </a:solidFill>
              </a:rPr>
              <a:t> de </a:t>
            </a:r>
            <a:r>
              <a:rPr lang="en-US" dirty="0" err="1">
                <a:solidFill>
                  <a:srgbClr val="24BAA2"/>
                </a:solidFill>
              </a:rPr>
              <a:t>medicamentos</a:t>
            </a:r>
            <a:r>
              <a:rPr lang="en-US" dirty="0">
                <a:solidFill>
                  <a:srgbClr val="24BAA2"/>
                </a:solidFill>
              </a:rPr>
              <a:t> son </a:t>
            </a:r>
            <a:r>
              <a:rPr lang="en-US" dirty="0" err="1">
                <a:solidFill>
                  <a:srgbClr val="24BAA2"/>
                </a:solidFill>
              </a:rPr>
              <a:t>extremadamente</a:t>
            </a:r>
            <a:r>
              <a:rPr lang="en-US" dirty="0">
                <a:solidFill>
                  <a:srgbClr val="24BAA2"/>
                </a:solidFill>
              </a:rPr>
              <a:t> </a:t>
            </a:r>
            <a:r>
              <a:rPr lang="en-US" dirty="0" err="1">
                <a:solidFill>
                  <a:srgbClr val="24BAA2"/>
                </a:solidFill>
              </a:rPr>
              <a:t>útiles</a:t>
            </a:r>
            <a:r>
              <a:rPr lang="en-US" dirty="0">
                <a:solidFill>
                  <a:srgbClr val="24BAA2"/>
                </a:solidFill>
              </a:rPr>
              <a:t>, </a:t>
            </a:r>
            <a:r>
              <a:rPr lang="en-US" dirty="0" err="1">
                <a:solidFill>
                  <a:srgbClr val="24BAA2"/>
                </a:solidFill>
              </a:rPr>
              <a:t>ya</a:t>
            </a:r>
            <a:r>
              <a:rPr lang="en-US" dirty="0">
                <a:solidFill>
                  <a:srgbClr val="24BAA2"/>
                </a:solidFill>
              </a:rPr>
              <a:t> que se </a:t>
            </a:r>
            <a:r>
              <a:rPr lang="en-US" dirty="0" err="1">
                <a:solidFill>
                  <a:srgbClr val="24BAA2"/>
                </a:solidFill>
              </a:rPr>
              <a:t>encargan</a:t>
            </a:r>
            <a:r>
              <a:rPr lang="en-US" dirty="0">
                <a:solidFill>
                  <a:srgbClr val="24BAA2"/>
                </a:solidFill>
              </a:rPr>
              <a:t> de </a:t>
            </a:r>
            <a:r>
              <a:rPr lang="en-US" dirty="0" err="1">
                <a:solidFill>
                  <a:srgbClr val="24BAA2"/>
                </a:solidFill>
              </a:rPr>
              <a:t>organizar</a:t>
            </a:r>
            <a:r>
              <a:rPr lang="en-US" dirty="0">
                <a:solidFill>
                  <a:srgbClr val="24BAA2"/>
                </a:solidFill>
              </a:rPr>
              <a:t> </a:t>
            </a:r>
            <a:r>
              <a:rPr lang="en-US" dirty="0" err="1">
                <a:solidFill>
                  <a:srgbClr val="24BAA2"/>
                </a:solidFill>
              </a:rPr>
              <a:t>todas</a:t>
            </a:r>
            <a:r>
              <a:rPr lang="en-US" dirty="0">
                <a:solidFill>
                  <a:srgbClr val="24BAA2"/>
                </a:solidFill>
              </a:rPr>
              <a:t> las pastillas </a:t>
            </a:r>
            <a:r>
              <a:rPr lang="en-US" dirty="0" err="1">
                <a:solidFill>
                  <a:srgbClr val="24BAA2"/>
                </a:solidFill>
              </a:rPr>
              <a:t>en</a:t>
            </a:r>
            <a:r>
              <a:rPr lang="en-US" dirty="0">
                <a:solidFill>
                  <a:srgbClr val="24BAA2"/>
                </a:solidFill>
              </a:rPr>
              <a:t> </a:t>
            </a:r>
            <a:r>
              <a:rPr lang="en-US" dirty="0" err="1">
                <a:solidFill>
                  <a:srgbClr val="24BAA2"/>
                </a:solidFill>
              </a:rPr>
              <a:t>diferentes</a:t>
            </a:r>
            <a:r>
              <a:rPr lang="en-US" dirty="0">
                <a:solidFill>
                  <a:srgbClr val="24BAA2"/>
                </a:solidFill>
              </a:rPr>
              <a:t> </a:t>
            </a:r>
            <a:r>
              <a:rPr lang="en-US" dirty="0" err="1">
                <a:solidFill>
                  <a:srgbClr val="24BAA2"/>
                </a:solidFill>
              </a:rPr>
              <a:t>grupos</a:t>
            </a:r>
            <a:r>
              <a:rPr lang="en-US" dirty="0">
                <a:solidFill>
                  <a:srgbClr val="24BAA2"/>
                </a:solidFill>
              </a:rPr>
              <a:t> de </a:t>
            </a:r>
            <a:r>
              <a:rPr lang="en-US" dirty="0" err="1">
                <a:solidFill>
                  <a:srgbClr val="24BAA2"/>
                </a:solidFill>
              </a:rPr>
              <a:t>dosis</a:t>
            </a:r>
            <a:r>
              <a:rPr lang="en-US" dirty="0">
                <a:solidFill>
                  <a:srgbClr val="24BAA2"/>
                </a:solidFill>
              </a:rPr>
              <a:t> para </a:t>
            </a:r>
            <a:r>
              <a:rPr lang="en-US" dirty="0" err="1">
                <a:solidFill>
                  <a:srgbClr val="24BAA2"/>
                </a:solidFill>
              </a:rPr>
              <a:t>facilitar</a:t>
            </a:r>
            <a:r>
              <a:rPr lang="en-US" dirty="0">
                <a:solidFill>
                  <a:srgbClr val="24BAA2"/>
                </a:solidFill>
              </a:rPr>
              <a:t> </a:t>
            </a:r>
            <a:r>
              <a:rPr lang="en-US" dirty="0" err="1">
                <a:solidFill>
                  <a:srgbClr val="24BAA2"/>
                </a:solidFill>
              </a:rPr>
              <a:t>su</a:t>
            </a:r>
            <a:r>
              <a:rPr lang="en-US" dirty="0">
                <a:solidFill>
                  <a:srgbClr val="24BAA2"/>
                </a:solidFill>
              </a:rPr>
              <a:t> </a:t>
            </a:r>
            <a:r>
              <a:rPr lang="en-US" dirty="0" err="1">
                <a:solidFill>
                  <a:srgbClr val="24BAA2"/>
                </a:solidFill>
              </a:rPr>
              <a:t>administración</a:t>
            </a:r>
            <a:r>
              <a:rPr lang="en-US" dirty="0">
                <a:solidFill>
                  <a:srgbClr val="24BAA2"/>
                </a:solidFill>
              </a:rPr>
              <a:t>. </a:t>
            </a:r>
            <a:r>
              <a:rPr lang="en-US" dirty="0" err="1">
                <a:solidFill>
                  <a:srgbClr val="24BAA2"/>
                </a:solidFill>
              </a:rPr>
              <a:t>Generalmente</a:t>
            </a:r>
            <a:r>
              <a:rPr lang="en-US" dirty="0">
                <a:solidFill>
                  <a:srgbClr val="24BAA2"/>
                </a:solidFill>
              </a:rPr>
              <a:t> se </a:t>
            </a:r>
            <a:r>
              <a:rPr lang="en-US" dirty="0" err="1">
                <a:solidFill>
                  <a:srgbClr val="24BAA2"/>
                </a:solidFill>
              </a:rPr>
              <a:t>controlan</a:t>
            </a:r>
            <a:r>
              <a:rPr lang="en-US" dirty="0">
                <a:solidFill>
                  <a:srgbClr val="24BAA2"/>
                </a:solidFill>
              </a:rPr>
              <a:t> a </a:t>
            </a:r>
            <a:r>
              <a:rPr lang="en-US" dirty="0" err="1">
                <a:solidFill>
                  <a:srgbClr val="24BAA2"/>
                </a:solidFill>
              </a:rPr>
              <a:t>través</a:t>
            </a:r>
            <a:r>
              <a:rPr lang="en-US" dirty="0">
                <a:solidFill>
                  <a:srgbClr val="24BAA2"/>
                </a:solidFill>
              </a:rPr>
              <a:t> de </a:t>
            </a:r>
            <a:r>
              <a:rPr lang="en-US" dirty="0" err="1">
                <a:solidFill>
                  <a:srgbClr val="24BAA2"/>
                </a:solidFill>
              </a:rPr>
              <a:t>una</a:t>
            </a:r>
            <a:r>
              <a:rPr lang="en-US" dirty="0">
                <a:solidFill>
                  <a:srgbClr val="24BAA2"/>
                </a:solidFill>
              </a:rPr>
              <a:t> </a:t>
            </a:r>
            <a:r>
              <a:rPr lang="en-US" dirty="0" err="1">
                <a:solidFill>
                  <a:srgbClr val="24BAA2"/>
                </a:solidFill>
              </a:rPr>
              <a:t>aplicación</a:t>
            </a:r>
            <a:r>
              <a:rPr lang="en-US" dirty="0">
                <a:solidFill>
                  <a:srgbClr val="24BAA2"/>
                </a:solidFill>
              </a:rPr>
              <a:t>, de </a:t>
            </a:r>
            <a:r>
              <a:rPr lang="en-US" dirty="0" err="1">
                <a:solidFill>
                  <a:srgbClr val="24BAA2"/>
                </a:solidFill>
              </a:rPr>
              <a:t>ahí</a:t>
            </a:r>
            <a:r>
              <a:rPr lang="en-US" dirty="0">
                <a:solidFill>
                  <a:srgbClr val="24BAA2"/>
                </a:solidFill>
              </a:rPr>
              <a:t> que se </a:t>
            </a:r>
            <a:r>
              <a:rPr lang="en-US" dirty="0" err="1">
                <a:solidFill>
                  <a:srgbClr val="24BAA2"/>
                </a:solidFill>
              </a:rPr>
              <a:t>mencionen</a:t>
            </a:r>
            <a:r>
              <a:rPr lang="en-US" dirty="0">
                <a:solidFill>
                  <a:srgbClr val="24BAA2"/>
                </a:solidFill>
              </a:rPr>
              <a:t> </a:t>
            </a:r>
            <a:r>
              <a:rPr lang="en-US" dirty="0" err="1">
                <a:solidFill>
                  <a:srgbClr val="24BAA2"/>
                </a:solidFill>
              </a:rPr>
              <a:t>aquí</a:t>
            </a:r>
            <a:r>
              <a:rPr lang="en-US" dirty="0">
                <a:solidFill>
                  <a:srgbClr val="24BAA2"/>
                </a:solidFill>
              </a:rPr>
              <a:t>.</a:t>
            </a:r>
            <a:endParaRPr dirty="0"/>
          </a:p>
          <a:p>
            <a:pPr marL="0" lvl="0" indent="0" rtl="0">
              <a:lnSpc>
                <a:spcPct val="90000"/>
              </a:lnSpc>
              <a:spcBef>
                <a:spcPts val="1000"/>
              </a:spcBef>
              <a:spcAft>
                <a:spcPts val="0"/>
              </a:spcAft>
              <a:buSzPts val="2400"/>
              <a:buNone/>
            </a:pPr>
            <a:r>
              <a:rPr lang="en-US" u="sng" dirty="0">
                <a:solidFill>
                  <a:schemeClr val="lt1"/>
                </a:solidFill>
                <a:hlinkClick r:id="rId3">
                  <a:extLst>
                    <a:ext uri="{A12FA001-AC4F-418D-AE19-62706E023703}">
                      <ahyp:hlinkClr xmlns:ahyp="http://schemas.microsoft.com/office/drawing/2018/hyperlinkcolor" val="tx"/>
                    </a:ext>
                  </a:extLst>
                </a:hlinkClick>
              </a:rPr>
              <a:t>The Hero Pill Dispenser </a:t>
            </a:r>
            <a:r>
              <a:rPr lang="en-US" dirty="0" err="1"/>
              <a:t>está</a:t>
            </a:r>
            <a:r>
              <a:rPr lang="en-US" dirty="0"/>
              <a:t> </a:t>
            </a:r>
            <a:r>
              <a:rPr lang="en-US" dirty="0" err="1"/>
              <a:t>diseñado</a:t>
            </a:r>
            <a:r>
              <a:rPr lang="en-US" dirty="0"/>
              <a:t> para que </a:t>
            </a:r>
            <a:r>
              <a:rPr lang="en-US" dirty="0" err="1"/>
              <a:t>los</a:t>
            </a:r>
            <a:r>
              <a:rPr lang="en-US" dirty="0"/>
              <a:t> </a:t>
            </a:r>
            <a:r>
              <a:rPr lang="en-US" dirty="0" err="1"/>
              <a:t>usuarios</a:t>
            </a:r>
            <a:r>
              <a:rPr lang="en-US" dirty="0"/>
              <a:t> </a:t>
            </a:r>
            <a:r>
              <a:rPr lang="en-US" dirty="0" err="1"/>
              <a:t>sigan</a:t>
            </a:r>
            <a:r>
              <a:rPr lang="en-US" dirty="0"/>
              <a:t> </a:t>
            </a:r>
            <a:r>
              <a:rPr lang="en-US" dirty="0" err="1"/>
              <a:t>mejor</a:t>
            </a:r>
            <a:r>
              <a:rPr lang="en-US" dirty="0"/>
              <a:t> </a:t>
            </a:r>
            <a:r>
              <a:rPr lang="en-US" dirty="0" err="1"/>
              <a:t>su</a:t>
            </a:r>
            <a:r>
              <a:rPr lang="en-US" dirty="0"/>
              <a:t> </a:t>
            </a:r>
            <a:r>
              <a:rPr lang="en-US" dirty="0" err="1"/>
              <a:t>tratamiento</a:t>
            </a:r>
            <a:r>
              <a:rPr lang="en-US" dirty="0"/>
              <a:t> </a:t>
            </a:r>
            <a:r>
              <a:rPr lang="en-US" dirty="0" err="1"/>
              <a:t>farmacológico</a:t>
            </a:r>
            <a:r>
              <a:rPr lang="en-US" dirty="0"/>
              <a:t>. Les </a:t>
            </a:r>
            <a:r>
              <a:rPr lang="en-US" dirty="0" err="1"/>
              <a:t>recuerdan</a:t>
            </a:r>
            <a:r>
              <a:rPr lang="en-US" dirty="0"/>
              <a:t> </a:t>
            </a:r>
            <a:r>
              <a:rPr lang="en-US" dirty="0" err="1"/>
              <a:t>qué</a:t>
            </a:r>
            <a:r>
              <a:rPr lang="en-US" dirty="0"/>
              <a:t> pastillas </a:t>
            </a:r>
            <a:r>
              <a:rPr lang="en-US" dirty="0" err="1"/>
              <a:t>tomar</a:t>
            </a:r>
            <a:r>
              <a:rPr lang="en-US" dirty="0"/>
              <a:t> y </a:t>
            </a:r>
            <a:r>
              <a:rPr lang="en-US" dirty="0" err="1"/>
              <a:t>cuándo</a:t>
            </a:r>
            <a:r>
              <a:rPr lang="en-US" dirty="0"/>
              <a:t> </a:t>
            </a:r>
            <a:r>
              <a:rPr lang="en-US" dirty="0" err="1"/>
              <a:t>tomarlas</a:t>
            </a:r>
            <a:r>
              <a:rPr lang="en-US" dirty="0"/>
              <a:t> y les </a:t>
            </a:r>
            <a:r>
              <a:rPr lang="en-US" dirty="0" err="1"/>
              <a:t>ayudan</a:t>
            </a:r>
            <a:r>
              <a:rPr lang="en-US" dirty="0"/>
              <a:t> a </a:t>
            </a:r>
            <a:r>
              <a:rPr lang="en-US" dirty="0" err="1"/>
              <a:t>renovar</a:t>
            </a:r>
            <a:r>
              <a:rPr lang="en-US" dirty="0"/>
              <a:t> las </a:t>
            </a:r>
            <a:r>
              <a:rPr lang="en-US" dirty="0" err="1"/>
              <a:t>recetas</a:t>
            </a:r>
            <a:r>
              <a:rPr lang="en-US" dirty="0"/>
              <a:t> </a:t>
            </a:r>
            <a:r>
              <a:rPr lang="en-US" dirty="0" err="1"/>
              <a:t>cuando</a:t>
            </a:r>
            <a:r>
              <a:rPr lang="en-US" dirty="0"/>
              <a:t> es </a:t>
            </a:r>
            <a:r>
              <a:rPr lang="en-US" dirty="0" err="1"/>
              <a:t>necesario</a:t>
            </a:r>
            <a:r>
              <a:rPr lang="en-US" dirty="0"/>
              <a:t>. </a:t>
            </a:r>
            <a:endParaRPr dirty="0"/>
          </a:p>
        </p:txBody>
      </p:sp>
      <p:sp>
        <p:nvSpPr>
          <p:cNvPr id="567" name="Google Shape;567;p92"/>
          <p:cNvSpPr txBox="1"/>
          <p:nvPr/>
        </p:nvSpPr>
        <p:spPr>
          <a:xfrm>
            <a:off x="285751" y="369392"/>
            <a:ext cx="6343650" cy="992187"/>
          </a:xfrm>
          <a:prstGeom prst="rect">
            <a:avLst/>
          </a:prstGeom>
          <a:noFill/>
          <a:ln>
            <a:noFill/>
          </a:ln>
        </p:spPr>
        <p:txBody>
          <a:bodyPr spcFirstLastPara="1" wrap="square" lIns="91425" tIns="45700" rIns="91425" bIns="45700" anchor="ctr" anchorCtr="0">
            <a:noAutofit/>
          </a:bodyPr>
          <a:lstStyle/>
          <a:p>
            <a:pPr marL="0" marR="0" lvl="0" indent="0" algn="l" rtl="0">
              <a:lnSpc>
                <a:spcPct val="80000"/>
              </a:lnSpc>
              <a:spcBef>
                <a:spcPts val="600"/>
              </a:spcBef>
              <a:spcAft>
                <a:spcPts val="600"/>
              </a:spcAft>
              <a:buClr>
                <a:srgbClr val="24BAA2"/>
              </a:buClr>
              <a:buSzPts val="8000"/>
              <a:buFont typeface="Arial"/>
              <a:buNone/>
            </a:pPr>
            <a:r>
              <a:rPr lang="en-US" sz="3600" b="1" i="0" u="none" strike="noStrike" cap="none" dirty="0">
                <a:solidFill>
                  <a:srgbClr val="24BAA2"/>
                </a:solidFill>
                <a:latin typeface="Calibri"/>
                <a:ea typeface="Calibri"/>
                <a:cs typeface="Calibri"/>
                <a:sym typeface="Calibri"/>
              </a:rPr>
              <a:t>7.– </a:t>
            </a:r>
            <a:r>
              <a:rPr lang="en-US" sz="3400" b="1" i="0" u="none" strike="noStrike" cap="none" dirty="0" err="1">
                <a:solidFill>
                  <a:srgbClr val="24BAA2"/>
                </a:solidFill>
                <a:latin typeface="Calibri"/>
                <a:ea typeface="Calibri"/>
                <a:cs typeface="Calibri"/>
                <a:sym typeface="Calibri"/>
              </a:rPr>
              <a:t>Tecnología</a:t>
            </a:r>
            <a:r>
              <a:rPr lang="en-US" sz="3400" b="1" i="0" u="none" strike="noStrike" cap="none" dirty="0">
                <a:solidFill>
                  <a:srgbClr val="24BAA2"/>
                </a:solidFill>
                <a:latin typeface="Calibri"/>
                <a:ea typeface="Calibri"/>
                <a:cs typeface="Calibri"/>
                <a:sym typeface="Calibri"/>
              </a:rPr>
              <a:t> de control del </a:t>
            </a:r>
            <a:r>
              <a:rPr lang="en-US" sz="3400" b="1" i="0" u="none" strike="noStrike" cap="none" dirty="0" err="1">
                <a:solidFill>
                  <a:srgbClr val="24BAA2"/>
                </a:solidFill>
                <a:latin typeface="Calibri"/>
                <a:ea typeface="Calibri"/>
                <a:cs typeface="Calibri"/>
                <a:sym typeface="Calibri"/>
              </a:rPr>
              <a:t>tratamiento</a:t>
            </a:r>
            <a:r>
              <a:rPr lang="en-US" sz="3400" b="1" i="0" u="none" strike="noStrike" cap="none" dirty="0">
                <a:solidFill>
                  <a:srgbClr val="24BAA2"/>
                </a:solidFill>
                <a:latin typeface="Calibri"/>
                <a:ea typeface="Calibri"/>
                <a:cs typeface="Calibri"/>
                <a:sym typeface="Calibri"/>
              </a:rPr>
              <a:t> </a:t>
            </a:r>
            <a:r>
              <a:rPr lang="en-US" sz="3400" b="1" i="0" u="none" strike="noStrike" cap="none" dirty="0" err="1">
                <a:solidFill>
                  <a:srgbClr val="24BAA2"/>
                </a:solidFill>
                <a:latin typeface="Calibri"/>
                <a:ea typeface="Calibri"/>
                <a:cs typeface="Calibri"/>
                <a:sym typeface="Calibri"/>
              </a:rPr>
              <a:t>farmacológico</a:t>
            </a:r>
            <a:endParaRPr sz="3400" b="1" i="0" u="none" strike="noStrike" cap="none" dirty="0">
              <a:solidFill>
                <a:srgbClr val="24BAA2"/>
              </a:solidFill>
              <a:latin typeface="Calibri"/>
              <a:ea typeface="Calibri"/>
              <a:cs typeface="Calibri"/>
              <a:sym typeface="Calibri"/>
            </a:endParaRPr>
          </a:p>
        </p:txBody>
      </p:sp>
      <p:pic>
        <p:nvPicPr>
          <p:cNvPr id="568" name="Google Shape;568;p92"/>
          <p:cNvPicPr preferRelativeResize="0">
            <a:picLocks noGrp="1"/>
          </p:cNvPicPr>
          <p:nvPr>
            <p:ph type="pic" idx="3"/>
          </p:nvPr>
        </p:nvPicPr>
        <p:blipFill rotWithShape="1">
          <a:blip r:embed="rId4">
            <a:alphaModFix/>
          </a:blip>
          <a:srcRect l="-61112" t="-7583" r="-1" b="-9701"/>
          <a:stretch/>
        </p:blipFill>
        <p:spPr>
          <a:xfrm>
            <a:off x="6342434" y="439730"/>
            <a:ext cx="5206099" cy="6045736"/>
          </a:xfrm>
          <a:prstGeom prst="rect">
            <a:avLst/>
          </a:prstGeom>
          <a:solidFill>
            <a:srgbClr val="F2F2F2"/>
          </a:solidFill>
          <a:ln>
            <a:noFill/>
          </a:ln>
        </p:spPr>
      </p:pic>
      <p:pic>
        <p:nvPicPr>
          <p:cNvPr id="569" name="Google Shape;569;p92"/>
          <p:cNvPicPr preferRelativeResize="0"/>
          <p:nvPr/>
        </p:nvPicPr>
        <p:blipFill rotWithShape="1">
          <a:blip r:embed="rId5">
            <a:alphaModFix/>
          </a:blip>
          <a:srcRect/>
          <a:stretch/>
        </p:blipFill>
        <p:spPr>
          <a:xfrm>
            <a:off x="6741040" y="2100751"/>
            <a:ext cx="1463167" cy="2877561"/>
          </a:xfrm>
          <a:prstGeom prst="rect">
            <a:avLst/>
          </a:prstGeom>
          <a:noFill/>
          <a:ln>
            <a:noFill/>
          </a:ln>
        </p:spPr>
      </p:pic>
      <p:pic>
        <p:nvPicPr>
          <p:cNvPr id="570" name="Google Shape;570;p92" descr="Hero Health | LinkedIn">
            <a:hlinkClick r:id="rId3"/>
          </p:cNvPr>
          <p:cNvPicPr preferRelativeResize="0"/>
          <p:nvPr/>
        </p:nvPicPr>
        <p:blipFill rotWithShape="1">
          <a:blip r:embed="rId6">
            <a:alphaModFix/>
          </a:blip>
          <a:srcRect/>
          <a:stretch/>
        </p:blipFill>
        <p:spPr>
          <a:xfrm>
            <a:off x="6518273" y="865485"/>
            <a:ext cx="1908700" cy="109861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93"/>
          <p:cNvSpPr txBox="1">
            <a:spLocks noGrp="1"/>
          </p:cNvSpPr>
          <p:nvPr>
            <p:ph type="body" idx="1"/>
          </p:nvPr>
        </p:nvSpPr>
        <p:spPr>
          <a:xfrm>
            <a:off x="315876" y="1463179"/>
            <a:ext cx="5797845" cy="4897826"/>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1000"/>
              </a:spcBef>
              <a:spcAft>
                <a:spcPts val="0"/>
              </a:spcAft>
              <a:buSzPts val="2400"/>
              <a:buNone/>
            </a:pPr>
            <a:r>
              <a:rPr lang="en-US">
                <a:solidFill>
                  <a:srgbClr val="24BAA2"/>
                </a:solidFill>
              </a:rPr>
              <a:t>El ejercicio es importante a todas las edades, pero a medida que los clientes envejecen, tienden a ser más sedentarios. Sin embargo, la salud y el ejercicio van de la mano sea cual sea la condición, y tener una </a:t>
            </a:r>
            <a:r>
              <a:rPr lang="en-US" i="1">
                <a:solidFill>
                  <a:srgbClr val="24BAA2"/>
                </a:solidFill>
              </a:rPr>
              <a:t>app </a:t>
            </a:r>
            <a:r>
              <a:rPr lang="en-US">
                <a:solidFill>
                  <a:srgbClr val="24BAA2"/>
                </a:solidFill>
              </a:rPr>
              <a:t>que te instruya y motive es muy útil.</a:t>
            </a:r>
            <a:endParaRPr/>
          </a:p>
          <a:p>
            <a:pPr marL="0" lvl="0" indent="0" algn="l" rtl="0">
              <a:lnSpc>
                <a:spcPct val="90000"/>
              </a:lnSpc>
              <a:spcBef>
                <a:spcPts val="1000"/>
              </a:spcBef>
              <a:spcAft>
                <a:spcPts val="0"/>
              </a:spcAft>
              <a:buSzPts val="2400"/>
              <a:buNone/>
            </a:pPr>
            <a:r>
              <a:rPr lang="en-US">
                <a:solidFill>
                  <a:schemeClr val="lt1"/>
                </a:solidFill>
              </a:rPr>
              <a:t>My Fitness Pal permite hacer un seguimiento de los progresos en relación con los objetivos de nutrición, hidratación, condición física y control de peso, factores todos ellos que influyen en la salud. Esta </a:t>
            </a:r>
            <a:r>
              <a:rPr lang="en-US" i="1">
                <a:solidFill>
                  <a:schemeClr val="lt1"/>
                </a:solidFill>
              </a:rPr>
              <a:t>app</a:t>
            </a:r>
            <a:r>
              <a:rPr lang="en-US">
                <a:solidFill>
                  <a:schemeClr val="lt1"/>
                </a:solidFill>
              </a:rPr>
              <a:t> es como tener un nutricionista acompañándote en cada momento.</a:t>
            </a:r>
            <a:endParaRPr/>
          </a:p>
          <a:p>
            <a:pPr marL="0" lvl="0" indent="0" algn="l" rtl="0">
              <a:lnSpc>
                <a:spcPct val="90000"/>
              </a:lnSpc>
              <a:spcBef>
                <a:spcPts val="1000"/>
              </a:spcBef>
              <a:spcAft>
                <a:spcPts val="0"/>
              </a:spcAft>
              <a:buSzPts val="2400"/>
              <a:buNone/>
            </a:pPr>
            <a:endParaRPr u="sng">
              <a:solidFill>
                <a:srgbClr val="24BAA2"/>
              </a:solidFill>
              <a:hlinkClick r:id="rId3">
                <a:extLst>
                  <a:ext uri="{A12FA001-AC4F-418D-AE19-62706E023703}">
                    <ahyp:hlinkClr xmlns:ahyp="http://schemas.microsoft.com/office/drawing/2018/hyperlinkcolor" val="tx"/>
                  </a:ext>
                </a:extLst>
              </a:hlinkClick>
            </a:endParaRPr>
          </a:p>
        </p:txBody>
      </p:sp>
      <p:sp>
        <p:nvSpPr>
          <p:cNvPr id="576" name="Google Shape;576;p93"/>
          <p:cNvSpPr txBox="1"/>
          <p:nvPr/>
        </p:nvSpPr>
        <p:spPr>
          <a:xfrm>
            <a:off x="461421" y="369392"/>
            <a:ext cx="5949427" cy="992187"/>
          </a:xfrm>
          <a:prstGeom prst="rect">
            <a:avLst/>
          </a:prstGeom>
          <a:noFill/>
          <a:ln>
            <a:noFill/>
          </a:ln>
        </p:spPr>
        <p:txBody>
          <a:bodyPr spcFirstLastPara="1" wrap="square" lIns="91425" tIns="45700" rIns="91425" bIns="45700" anchor="ctr" anchorCtr="0">
            <a:noAutofit/>
          </a:bodyPr>
          <a:lstStyle/>
          <a:p>
            <a:pPr marL="0" marR="0" lvl="0" indent="0" algn="l" rtl="0">
              <a:lnSpc>
                <a:spcPct val="60000"/>
              </a:lnSpc>
              <a:spcBef>
                <a:spcPts val="0"/>
              </a:spcBef>
              <a:spcAft>
                <a:spcPts val="0"/>
              </a:spcAft>
              <a:buClr>
                <a:srgbClr val="24BAA2"/>
              </a:buClr>
              <a:buSzPts val="8000"/>
              <a:buFont typeface="Arial"/>
              <a:buNone/>
            </a:pPr>
            <a:r>
              <a:rPr lang="en-US" sz="3600" b="1" i="0" u="none" strike="noStrike" cap="none">
                <a:solidFill>
                  <a:srgbClr val="24BAA2"/>
                </a:solidFill>
                <a:latin typeface="Calibri"/>
                <a:ea typeface="Calibri"/>
                <a:cs typeface="Calibri"/>
                <a:sym typeface="Calibri"/>
              </a:rPr>
              <a:t>8.– </a:t>
            </a:r>
            <a:r>
              <a:rPr lang="en-US" sz="3600" b="1" i="1" u="none" strike="noStrike" cap="none">
                <a:solidFill>
                  <a:srgbClr val="24BAA2"/>
                </a:solidFill>
                <a:latin typeface="Calibri"/>
                <a:ea typeface="Calibri"/>
                <a:cs typeface="Calibri"/>
                <a:sym typeface="Calibri"/>
              </a:rPr>
              <a:t>Apps</a:t>
            </a:r>
            <a:r>
              <a:rPr lang="en-US" sz="3600" b="1" i="0" u="none" strike="noStrike" cap="none">
                <a:solidFill>
                  <a:srgbClr val="24BAA2"/>
                </a:solidFill>
                <a:latin typeface="Calibri"/>
                <a:ea typeface="Calibri"/>
                <a:cs typeface="Calibri"/>
                <a:sym typeface="Calibri"/>
              </a:rPr>
              <a:t> de ejercicio			</a:t>
            </a:r>
            <a:endParaRPr/>
          </a:p>
        </p:txBody>
      </p:sp>
      <p:pic>
        <p:nvPicPr>
          <p:cNvPr id="577" name="Google Shape;577;p93" descr="Elderly couple exercising"/>
          <p:cNvPicPr preferRelativeResize="0">
            <a:picLocks noGrp="1"/>
          </p:cNvPicPr>
          <p:nvPr>
            <p:ph type="pic" idx="3"/>
          </p:nvPr>
        </p:nvPicPr>
        <p:blipFill rotWithShape="1">
          <a:blip r:embed="rId4">
            <a:alphaModFix/>
          </a:blip>
          <a:srcRect/>
          <a:stretch/>
        </p:blipFill>
        <p:spPr>
          <a:xfrm>
            <a:off x="6343650" y="567731"/>
            <a:ext cx="5288940" cy="6045200"/>
          </a:xfrm>
          <a:prstGeom prst="rect">
            <a:avLst/>
          </a:prstGeom>
          <a:solidFill>
            <a:srgbClr val="F2F2F2"/>
          </a:solid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94"/>
          <p:cNvSpPr txBox="1">
            <a:spLocks noGrp="1"/>
          </p:cNvSpPr>
          <p:nvPr>
            <p:ph type="body" idx="1"/>
          </p:nvPr>
        </p:nvSpPr>
        <p:spPr>
          <a:xfrm>
            <a:off x="835671" y="2496386"/>
            <a:ext cx="7411440" cy="3019400"/>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Clr>
                <a:srgbClr val="092E4B"/>
              </a:buClr>
              <a:buSzPts val="2400"/>
              <a:buNone/>
            </a:pPr>
            <a:r>
              <a:rPr lang="en-US" dirty="0"/>
              <a:t>My Fitness Pal es </a:t>
            </a:r>
            <a:r>
              <a:rPr lang="en-US" dirty="0" err="1"/>
              <a:t>una</a:t>
            </a:r>
            <a:r>
              <a:rPr lang="en-US" dirty="0"/>
              <a:t> </a:t>
            </a:r>
            <a:r>
              <a:rPr lang="en-US" dirty="0" err="1"/>
              <a:t>buena</a:t>
            </a:r>
            <a:r>
              <a:rPr lang="en-US" dirty="0"/>
              <a:t> </a:t>
            </a:r>
            <a:r>
              <a:rPr lang="en-US" i="1" dirty="0"/>
              <a:t>app </a:t>
            </a:r>
            <a:r>
              <a:rPr lang="en-US" dirty="0"/>
              <a:t> para </a:t>
            </a:r>
            <a:r>
              <a:rPr lang="en-US" dirty="0" err="1"/>
              <a:t>ayudar</a:t>
            </a:r>
            <a:r>
              <a:rPr lang="en-US" dirty="0"/>
              <a:t> a las personas </a:t>
            </a:r>
            <a:r>
              <a:rPr lang="en-US" dirty="0" err="1"/>
              <a:t>mayores</a:t>
            </a:r>
            <a:r>
              <a:rPr lang="en-US" dirty="0"/>
              <a:t> a </a:t>
            </a:r>
            <a:r>
              <a:rPr lang="en-US" dirty="0" err="1"/>
              <a:t>mantener</a:t>
            </a:r>
            <a:r>
              <a:rPr lang="en-US" dirty="0"/>
              <a:t> un </a:t>
            </a:r>
            <a:r>
              <a:rPr lang="en-US" dirty="0" err="1"/>
              <a:t>estilo</a:t>
            </a:r>
            <a:r>
              <a:rPr lang="en-US" dirty="0"/>
              <a:t> de </a:t>
            </a:r>
            <a:r>
              <a:rPr lang="en-US" dirty="0" err="1"/>
              <a:t>vida</a:t>
            </a:r>
            <a:r>
              <a:rPr lang="en-US" dirty="0"/>
              <a:t> </a:t>
            </a:r>
            <a:r>
              <a:rPr lang="en-US" dirty="0" err="1"/>
              <a:t>sano</a:t>
            </a:r>
            <a:r>
              <a:rPr lang="en-US" dirty="0"/>
              <a:t>. </a:t>
            </a:r>
            <a:r>
              <a:rPr lang="en-US" dirty="0" err="1"/>
              <a:t>Hace</a:t>
            </a:r>
            <a:r>
              <a:rPr lang="en-US" dirty="0"/>
              <a:t> </a:t>
            </a:r>
            <a:r>
              <a:rPr lang="en-US" dirty="0" err="1"/>
              <a:t>seguimiento</a:t>
            </a:r>
            <a:r>
              <a:rPr lang="en-US" dirty="0"/>
              <a:t> de lo que </a:t>
            </a:r>
            <a:r>
              <a:rPr lang="en-US" dirty="0" err="1"/>
              <a:t>comen</a:t>
            </a:r>
            <a:r>
              <a:rPr lang="en-US" dirty="0"/>
              <a:t>, </a:t>
            </a:r>
            <a:r>
              <a:rPr lang="en-US" dirty="0" err="1"/>
              <a:t>cuenta</a:t>
            </a:r>
            <a:r>
              <a:rPr lang="en-US" dirty="0"/>
              <a:t> sus pasos y </a:t>
            </a:r>
            <a:r>
              <a:rPr lang="en-US" dirty="0" err="1"/>
              <a:t>registra</a:t>
            </a:r>
            <a:r>
              <a:rPr lang="en-US" dirty="0"/>
              <a:t> </a:t>
            </a:r>
            <a:r>
              <a:rPr lang="en-US" dirty="0" err="1"/>
              <a:t>el</a:t>
            </a:r>
            <a:r>
              <a:rPr lang="en-US" dirty="0"/>
              <a:t> </a:t>
            </a:r>
            <a:r>
              <a:rPr lang="en-US" dirty="0" err="1"/>
              <a:t>tipo</a:t>
            </a:r>
            <a:r>
              <a:rPr lang="en-US" dirty="0"/>
              <a:t> de </a:t>
            </a:r>
            <a:r>
              <a:rPr lang="en-US" dirty="0" err="1"/>
              <a:t>ejercicio</a:t>
            </a:r>
            <a:r>
              <a:rPr lang="en-US" dirty="0"/>
              <a:t> que </a:t>
            </a:r>
            <a:r>
              <a:rPr lang="en-US" dirty="0" err="1"/>
              <a:t>hacen</a:t>
            </a:r>
            <a:r>
              <a:rPr lang="en-US" dirty="0"/>
              <a:t> </a:t>
            </a:r>
            <a:r>
              <a:rPr lang="en-US" dirty="0" err="1"/>
              <a:t>durante</a:t>
            </a:r>
            <a:r>
              <a:rPr lang="en-US" dirty="0"/>
              <a:t> </a:t>
            </a:r>
            <a:r>
              <a:rPr lang="en-US" dirty="0" err="1"/>
              <a:t>el</a:t>
            </a:r>
            <a:r>
              <a:rPr lang="en-US" dirty="0"/>
              <a:t> día.  Los </a:t>
            </a:r>
            <a:r>
              <a:rPr lang="en-US" dirty="0" err="1"/>
              <a:t>usuarios</a:t>
            </a:r>
            <a:r>
              <a:rPr lang="en-US" dirty="0"/>
              <a:t> </a:t>
            </a:r>
            <a:r>
              <a:rPr lang="en-US" dirty="0" err="1"/>
              <a:t>también</a:t>
            </a:r>
            <a:r>
              <a:rPr lang="en-US" dirty="0"/>
              <a:t> </a:t>
            </a:r>
            <a:r>
              <a:rPr lang="en-US" dirty="0" err="1"/>
              <a:t>pueden</a:t>
            </a:r>
            <a:r>
              <a:rPr lang="en-US" dirty="0"/>
              <a:t> </a:t>
            </a:r>
            <a:r>
              <a:rPr lang="en-US" dirty="0" err="1"/>
              <a:t>contactar</a:t>
            </a:r>
            <a:r>
              <a:rPr lang="en-US" dirty="0"/>
              <a:t> con </a:t>
            </a:r>
            <a:r>
              <a:rPr lang="en-US" dirty="0" err="1"/>
              <a:t>una</a:t>
            </a:r>
            <a:r>
              <a:rPr lang="en-US" dirty="0"/>
              <a:t> </a:t>
            </a:r>
            <a:r>
              <a:rPr lang="en-US" dirty="0" err="1"/>
              <a:t>comunidad</a:t>
            </a:r>
            <a:r>
              <a:rPr lang="en-US" dirty="0"/>
              <a:t> de </a:t>
            </a:r>
            <a:r>
              <a:rPr lang="en-US" dirty="0" err="1"/>
              <a:t>usuarios</a:t>
            </a:r>
            <a:r>
              <a:rPr lang="en-US" dirty="0"/>
              <a:t> e </a:t>
            </a:r>
            <a:r>
              <a:rPr lang="en-US" dirty="0" err="1"/>
              <a:t>intercambiar</a:t>
            </a:r>
            <a:r>
              <a:rPr lang="en-US" dirty="0"/>
              <a:t> </a:t>
            </a:r>
            <a:r>
              <a:rPr lang="en-US" dirty="0" err="1"/>
              <a:t>consejos</a:t>
            </a:r>
            <a:r>
              <a:rPr lang="en-US" dirty="0"/>
              <a:t> y </a:t>
            </a:r>
            <a:r>
              <a:rPr lang="en-US" dirty="0" err="1"/>
              <a:t>técnicas</a:t>
            </a:r>
            <a:r>
              <a:rPr lang="en-US" dirty="0"/>
              <a:t>, </a:t>
            </a:r>
            <a:r>
              <a:rPr lang="en-US" dirty="0" err="1"/>
              <a:t>apoyándose</a:t>
            </a:r>
            <a:r>
              <a:rPr lang="en-US" dirty="0"/>
              <a:t> </a:t>
            </a:r>
            <a:r>
              <a:rPr lang="en-US" dirty="0" err="1"/>
              <a:t>así</a:t>
            </a:r>
            <a:r>
              <a:rPr lang="en-US" dirty="0"/>
              <a:t> </a:t>
            </a:r>
            <a:r>
              <a:rPr lang="en-US" dirty="0" err="1"/>
              <a:t>unos</a:t>
            </a:r>
            <a:r>
              <a:rPr lang="en-US" dirty="0"/>
              <a:t> a </a:t>
            </a:r>
            <a:r>
              <a:rPr lang="en-US" dirty="0" err="1"/>
              <a:t>otros</a:t>
            </a:r>
            <a:r>
              <a:rPr lang="en-US" dirty="0"/>
              <a:t> con sus </a:t>
            </a:r>
            <a:r>
              <a:rPr lang="en-US" dirty="0" err="1"/>
              <a:t>objetivos</a:t>
            </a:r>
            <a:r>
              <a:rPr lang="en-US" dirty="0"/>
              <a:t> de </a:t>
            </a:r>
            <a:r>
              <a:rPr lang="en-US" dirty="0" err="1"/>
              <a:t>salud</a:t>
            </a:r>
            <a:r>
              <a:rPr lang="en-US" dirty="0"/>
              <a:t>. </a:t>
            </a:r>
            <a:endParaRPr dirty="0"/>
          </a:p>
          <a:p>
            <a:pPr marL="0" lvl="0" indent="0" rtl="0">
              <a:lnSpc>
                <a:spcPct val="90000"/>
              </a:lnSpc>
              <a:spcBef>
                <a:spcPts val="0"/>
              </a:spcBef>
              <a:spcAft>
                <a:spcPts val="0"/>
              </a:spcAft>
              <a:buClr>
                <a:srgbClr val="092E4B"/>
              </a:buClr>
              <a:buSzPts val="2400"/>
              <a:buNone/>
            </a:pPr>
            <a:endParaRPr dirty="0"/>
          </a:p>
          <a:p>
            <a:pPr marL="0" lvl="0" indent="0" rtl="0">
              <a:lnSpc>
                <a:spcPct val="90000"/>
              </a:lnSpc>
              <a:spcBef>
                <a:spcPts val="0"/>
              </a:spcBef>
              <a:spcAft>
                <a:spcPts val="0"/>
              </a:spcAft>
              <a:buClr>
                <a:srgbClr val="092E4B"/>
              </a:buClr>
              <a:buSzPts val="2400"/>
              <a:buNone/>
            </a:pPr>
            <a:endParaRPr dirty="0"/>
          </a:p>
        </p:txBody>
      </p:sp>
      <p:sp>
        <p:nvSpPr>
          <p:cNvPr id="583" name="Google Shape;583;p94"/>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en-US" u="sng" dirty="0">
                <a:hlinkClick r:id="rId3">
                  <a:extLst>
                    <a:ext uri="{A12FA001-AC4F-418D-AE19-62706E023703}">
                      <ahyp:hlinkClr xmlns:ahyp="http://schemas.microsoft.com/office/drawing/2018/hyperlinkcolor" val="tx"/>
                    </a:ext>
                  </a:extLst>
                </a:hlinkClick>
              </a:rPr>
              <a:t>My Fitness Pal</a:t>
            </a:r>
            <a:endParaRPr dirty="0"/>
          </a:p>
        </p:txBody>
      </p:sp>
      <p:pic>
        <p:nvPicPr>
          <p:cNvPr id="584" name="Google Shape;584;p94">
            <a:hlinkClick r:id="rId4"/>
          </p:cNvPr>
          <p:cNvPicPr preferRelativeResize="0"/>
          <p:nvPr/>
        </p:nvPicPr>
        <p:blipFill rotWithShape="1">
          <a:blip r:embed="rId5">
            <a:alphaModFix/>
          </a:blip>
          <a:srcRect/>
          <a:stretch/>
        </p:blipFill>
        <p:spPr>
          <a:xfrm>
            <a:off x="5064156" y="5994372"/>
            <a:ext cx="1663786" cy="520727"/>
          </a:xfrm>
          <a:prstGeom prst="rect">
            <a:avLst/>
          </a:prstGeom>
          <a:noFill/>
          <a:ln>
            <a:noFill/>
          </a:ln>
        </p:spPr>
      </p:pic>
      <p:pic>
        <p:nvPicPr>
          <p:cNvPr id="585" name="Google Shape;585;p94">
            <a:hlinkClick r:id="rId6"/>
          </p:cNvPr>
          <p:cNvPicPr preferRelativeResize="0"/>
          <p:nvPr/>
        </p:nvPicPr>
        <p:blipFill rotWithShape="1">
          <a:blip r:embed="rId7">
            <a:alphaModFix/>
          </a:blip>
          <a:srcRect/>
          <a:stretch/>
        </p:blipFill>
        <p:spPr>
          <a:xfrm>
            <a:off x="5064156" y="5302688"/>
            <a:ext cx="1657435" cy="539778"/>
          </a:xfrm>
          <a:prstGeom prst="rect">
            <a:avLst/>
          </a:prstGeom>
          <a:noFill/>
          <a:ln>
            <a:noFill/>
          </a:ln>
        </p:spPr>
      </p:pic>
      <p:sp>
        <p:nvSpPr>
          <p:cNvPr id="586" name="Google Shape;586;p94"/>
          <p:cNvSpPr/>
          <p:nvPr/>
        </p:nvSpPr>
        <p:spPr>
          <a:xfrm>
            <a:off x="835671" y="5302688"/>
            <a:ext cx="3631729" cy="1212411"/>
          </a:xfrm>
          <a:prstGeom prst="homePlate">
            <a:avLst>
              <a:gd name="adj" fmla="val 50000"/>
            </a:avLst>
          </a:prstGeom>
          <a:solidFill>
            <a:srgbClr val="24BAA2"/>
          </a:solidFill>
          <a:ln w="12700" cap="flat" cmpd="sng">
            <a:solidFill>
              <a:srgbClr val="24BAA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Calibri"/>
                <a:ea typeface="Calibri"/>
                <a:cs typeface="Calibri"/>
                <a:sym typeface="Calibri"/>
              </a:rPr>
              <a:t>Clica en la etiqueta correspondiente para descargar esta </a:t>
            </a:r>
            <a:r>
              <a:rPr lang="en-US" sz="2200" b="1" i="1" u="none" strike="noStrike" cap="none">
                <a:solidFill>
                  <a:schemeClr val="lt1"/>
                </a:solidFill>
                <a:latin typeface="Calibri"/>
                <a:ea typeface="Calibri"/>
                <a:cs typeface="Calibri"/>
                <a:sym typeface="Calibri"/>
              </a:rPr>
              <a:t>app</a:t>
            </a:r>
            <a:endParaRPr sz="1400" b="0" i="0" u="none" strike="noStrike" cap="none">
              <a:solidFill>
                <a:srgbClr val="000000"/>
              </a:solidFill>
              <a:latin typeface="Arial"/>
              <a:ea typeface="Arial"/>
              <a:cs typeface="Arial"/>
              <a:sym typeface="Arial"/>
            </a:endParaRPr>
          </a:p>
        </p:txBody>
      </p:sp>
      <p:sp>
        <p:nvSpPr>
          <p:cNvPr id="587" name="Google Shape;587;p94"/>
          <p:cNvSpPr>
            <a:spLocks noGrp="1"/>
          </p:cNvSpPr>
          <p:nvPr>
            <p:ph type="pic" idx="3"/>
          </p:nvPr>
        </p:nvSpPr>
        <p:spPr>
          <a:xfrm>
            <a:off x="8583306" y="1246695"/>
            <a:ext cx="2444127" cy="4336988"/>
          </a:xfrm>
          <a:prstGeom prst="rect">
            <a:avLst/>
          </a:prstGeom>
          <a:solidFill>
            <a:srgbClr val="D8D8D8"/>
          </a:solidFill>
          <a:ln>
            <a:noFill/>
          </a:ln>
        </p:spPr>
      </p:sp>
      <p:sp>
        <p:nvSpPr>
          <p:cNvPr id="588" name="Google Shape;588;p94"/>
          <p:cNvSpPr txBox="1"/>
          <p:nvPr/>
        </p:nvSpPr>
        <p:spPr>
          <a:xfrm>
            <a:off x="8583306" y="1246695"/>
            <a:ext cx="2444127" cy="4336988"/>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589" name="Google Shape;589;p94"/>
          <p:cNvPicPr preferRelativeResize="0"/>
          <p:nvPr/>
        </p:nvPicPr>
        <p:blipFill rotWithShape="1">
          <a:blip r:embed="rId8">
            <a:alphaModFix/>
          </a:blip>
          <a:srcRect/>
          <a:stretch/>
        </p:blipFill>
        <p:spPr>
          <a:xfrm>
            <a:off x="9135409" y="3200365"/>
            <a:ext cx="1339919" cy="1352620"/>
          </a:xfrm>
          <a:prstGeom prst="rect">
            <a:avLst/>
          </a:prstGeom>
          <a:noFill/>
          <a:ln>
            <a:noFill/>
          </a:ln>
        </p:spPr>
      </p:pic>
      <p:pic>
        <p:nvPicPr>
          <p:cNvPr id="590" name="Google Shape;590;p94"/>
          <p:cNvPicPr preferRelativeResize="0"/>
          <p:nvPr/>
        </p:nvPicPr>
        <p:blipFill rotWithShape="1">
          <a:blip r:embed="rId9">
            <a:alphaModFix/>
          </a:blip>
          <a:srcRect/>
          <a:stretch/>
        </p:blipFill>
        <p:spPr>
          <a:xfrm>
            <a:off x="8919497" y="2126437"/>
            <a:ext cx="1771741" cy="47627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95"/>
          <p:cNvSpPr txBox="1">
            <a:spLocks noGrp="1"/>
          </p:cNvSpPr>
          <p:nvPr>
            <p:ph type="body" idx="1"/>
          </p:nvPr>
        </p:nvSpPr>
        <p:spPr>
          <a:xfrm>
            <a:off x="579120" y="1384439"/>
            <a:ext cx="5535929" cy="4897826"/>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1000"/>
              </a:spcBef>
              <a:spcAft>
                <a:spcPts val="0"/>
              </a:spcAft>
              <a:buSzPts val="2400"/>
              <a:buNone/>
            </a:pPr>
            <a:r>
              <a:rPr lang="en-US">
                <a:solidFill>
                  <a:srgbClr val="24BAA2"/>
                </a:solidFill>
              </a:rPr>
              <a:t>El control de la presión arterial y el ritmo cardíaco es muy importante para la salud. La tensión se puede tomar en distintos sitios, también en casa. El control de la tensión desde casa permite a los pacientes con hipertensión medir y compartir las lecturas de su presión arterial con su equipo de cuidados desde su domicilio.</a:t>
            </a:r>
            <a:endParaRPr/>
          </a:p>
          <a:p>
            <a:pPr marL="0" lvl="0" indent="0" algn="just" rtl="0">
              <a:lnSpc>
                <a:spcPct val="90000"/>
              </a:lnSpc>
              <a:spcBef>
                <a:spcPts val="1000"/>
              </a:spcBef>
              <a:spcAft>
                <a:spcPts val="0"/>
              </a:spcAft>
              <a:buSzPts val="2400"/>
              <a:buNone/>
            </a:pPr>
            <a:r>
              <a:rPr lang="en-US">
                <a:solidFill>
                  <a:schemeClr val="lt1"/>
                </a:solidFill>
              </a:rPr>
              <a:t>Existe una gran variedad de tensiómetros de bajo coste que los pacientes pueden comprar para usar en casa y que se pueden vincular directamente con </a:t>
            </a:r>
            <a:r>
              <a:rPr lang="en-US" i="1">
                <a:solidFill>
                  <a:schemeClr val="lt1"/>
                </a:solidFill>
              </a:rPr>
              <a:t>apps, </a:t>
            </a:r>
            <a:r>
              <a:rPr lang="en-US">
                <a:solidFill>
                  <a:schemeClr val="lt1"/>
                </a:solidFill>
              </a:rPr>
              <a:t>permitiendo introducir los datos para compartirlos.</a:t>
            </a:r>
            <a:endParaRPr u="sng">
              <a:solidFill>
                <a:schemeClr val="lt1"/>
              </a:solidFill>
              <a:hlinkClick r:id="rId3">
                <a:extLst>
                  <a:ext uri="{A12FA001-AC4F-418D-AE19-62706E023703}">
                    <ahyp:hlinkClr xmlns:ahyp="http://schemas.microsoft.com/office/drawing/2018/hyperlinkcolor" val="tx"/>
                  </a:ext>
                </a:extLst>
              </a:hlinkClick>
            </a:endParaRPr>
          </a:p>
        </p:txBody>
      </p:sp>
      <p:sp>
        <p:nvSpPr>
          <p:cNvPr id="596" name="Google Shape;596;p95"/>
          <p:cNvSpPr txBox="1"/>
          <p:nvPr/>
        </p:nvSpPr>
        <p:spPr>
          <a:xfrm>
            <a:off x="461421" y="369392"/>
            <a:ext cx="5949427" cy="992187"/>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4BAA2"/>
              </a:buClr>
              <a:buSzPts val="8000"/>
              <a:buFont typeface="Arial"/>
              <a:buNone/>
            </a:pPr>
            <a:r>
              <a:rPr lang="en-US" sz="3600" b="1" i="0" u="none" strike="noStrike" cap="none">
                <a:solidFill>
                  <a:srgbClr val="24BAA2"/>
                </a:solidFill>
                <a:latin typeface="Calibri"/>
                <a:ea typeface="Calibri"/>
                <a:cs typeface="Calibri"/>
                <a:sym typeface="Calibri"/>
              </a:rPr>
              <a:t>9.– </a:t>
            </a:r>
            <a:r>
              <a:rPr lang="en-US" sz="3600" b="1" i="1" u="none" strike="noStrike" cap="none">
                <a:solidFill>
                  <a:srgbClr val="24BAA2"/>
                </a:solidFill>
                <a:latin typeface="Calibri"/>
                <a:ea typeface="Calibri"/>
                <a:cs typeface="Calibri"/>
                <a:sym typeface="Calibri"/>
              </a:rPr>
              <a:t>Apps de control de la presión arterial</a:t>
            </a:r>
            <a:endParaRPr sz="3600" b="1" i="1" u="none" strike="noStrike" cap="none">
              <a:solidFill>
                <a:srgbClr val="24BAA2"/>
              </a:solidFill>
              <a:latin typeface="Calibri"/>
              <a:ea typeface="Calibri"/>
              <a:cs typeface="Calibri"/>
              <a:sym typeface="Calibri"/>
            </a:endParaRPr>
          </a:p>
        </p:txBody>
      </p:sp>
      <p:pic>
        <p:nvPicPr>
          <p:cNvPr id="597" name="Google Shape;597;p95"/>
          <p:cNvPicPr preferRelativeResize="0">
            <a:picLocks noGrp="1"/>
          </p:cNvPicPr>
          <p:nvPr>
            <p:ph type="pic" idx="3"/>
          </p:nvPr>
        </p:nvPicPr>
        <p:blipFill rotWithShape="1">
          <a:blip r:embed="rId4">
            <a:alphaModFix/>
          </a:blip>
          <a:srcRect/>
          <a:stretch/>
        </p:blipFill>
        <p:spPr>
          <a:xfrm>
            <a:off x="6343649" y="439730"/>
            <a:ext cx="5204883" cy="6045736"/>
          </a:xfrm>
          <a:prstGeom prst="rect">
            <a:avLst/>
          </a:prstGeom>
          <a:solidFill>
            <a:srgbClr val="F2F2F2"/>
          </a:solid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96"/>
          <p:cNvSpPr txBox="1">
            <a:spLocks noGrp="1"/>
          </p:cNvSpPr>
          <p:nvPr>
            <p:ph type="body" idx="1"/>
          </p:nvPr>
        </p:nvSpPr>
        <p:spPr>
          <a:xfrm>
            <a:off x="657921" y="2468897"/>
            <a:ext cx="7415561" cy="30194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SzPts val="2400"/>
              <a:buNone/>
            </a:pPr>
            <a:r>
              <a:rPr lang="en-US" sz="2300"/>
              <a:t>Esta aplicación te ayuda a registrar las lecturas de tu presión arterial después de medirla utilizando un dispositivo externo, generar gráficos y establecer recordatorios para futuras lecturas. Esta </a:t>
            </a:r>
            <a:r>
              <a:rPr lang="en-US" sz="2300" i="1"/>
              <a:t>app</a:t>
            </a:r>
            <a:r>
              <a:rPr lang="en-US" sz="2300"/>
              <a:t> no mide la tensión (presión sistólica o alta, diastólica o baja), sino que te ayuda a realizar un seguimiento, registrar y controlar la presión arterial, el ritmo cardíaco (pulso) y mucho más. Incluso puede escribir una nota para cada registro.</a:t>
            </a:r>
            <a:endParaRPr sz="2300"/>
          </a:p>
        </p:txBody>
      </p:sp>
      <p:sp>
        <p:nvSpPr>
          <p:cNvPr id="603" name="Google Shape;603;p96"/>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en-US" u="sng"/>
              <a:t>Blood Pressure Diary</a:t>
            </a:r>
            <a:endParaRPr/>
          </a:p>
        </p:txBody>
      </p:sp>
      <p:pic>
        <p:nvPicPr>
          <p:cNvPr id="604" name="Google Shape;604;p96">
            <a:hlinkClick r:id="rId3"/>
          </p:cNvPr>
          <p:cNvPicPr preferRelativeResize="0"/>
          <p:nvPr/>
        </p:nvPicPr>
        <p:blipFill rotWithShape="1">
          <a:blip r:embed="rId4">
            <a:alphaModFix/>
          </a:blip>
          <a:srcRect/>
          <a:stretch/>
        </p:blipFill>
        <p:spPr>
          <a:xfrm>
            <a:off x="5064156" y="5994372"/>
            <a:ext cx="1663786" cy="520727"/>
          </a:xfrm>
          <a:prstGeom prst="rect">
            <a:avLst/>
          </a:prstGeom>
          <a:noFill/>
          <a:ln>
            <a:noFill/>
          </a:ln>
        </p:spPr>
      </p:pic>
      <p:pic>
        <p:nvPicPr>
          <p:cNvPr id="605" name="Google Shape;605;p96">
            <a:hlinkClick r:id="rId5"/>
          </p:cNvPr>
          <p:cNvPicPr preferRelativeResize="0"/>
          <p:nvPr/>
        </p:nvPicPr>
        <p:blipFill rotWithShape="1">
          <a:blip r:embed="rId6">
            <a:alphaModFix/>
          </a:blip>
          <a:srcRect/>
          <a:stretch/>
        </p:blipFill>
        <p:spPr>
          <a:xfrm>
            <a:off x="5064156" y="5302688"/>
            <a:ext cx="1657435" cy="539778"/>
          </a:xfrm>
          <a:prstGeom prst="rect">
            <a:avLst/>
          </a:prstGeom>
          <a:noFill/>
          <a:ln>
            <a:noFill/>
          </a:ln>
        </p:spPr>
      </p:pic>
      <p:sp>
        <p:nvSpPr>
          <p:cNvPr id="606" name="Google Shape;606;p96"/>
          <p:cNvSpPr/>
          <p:nvPr/>
        </p:nvSpPr>
        <p:spPr>
          <a:xfrm>
            <a:off x="835671" y="5302688"/>
            <a:ext cx="3631729" cy="1212411"/>
          </a:xfrm>
          <a:prstGeom prst="homePlate">
            <a:avLst>
              <a:gd name="adj" fmla="val 50000"/>
            </a:avLst>
          </a:prstGeom>
          <a:solidFill>
            <a:srgbClr val="24BAA2"/>
          </a:solidFill>
          <a:ln w="12700" cap="flat" cmpd="sng">
            <a:solidFill>
              <a:srgbClr val="24BAA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Calibri"/>
                <a:ea typeface="Calibri"/>
                <a:cs typeface="Calibri"/>
                <a:sym typeface="Calibri"/>
              </a:rPr>
              <a:t>Clica en la etiqueta correspondiente para descargar esta </a:t>
            </a:r>
            <a:r>
              <a:rPr lang="en-US" sz="2200" b="1" i="1" u="none" strike="noStrike" cap="none">
                <a:solidFill>
                  <a:schemeClr val="lt1"/>
                </a:solidFill>
                <a:latin typeface="Calibri"/>
                <a:ea typeface="Calibri"/>
                <a:cs typeface="Calibri"/>
                <a:sym typeface="Calibri"/>
              </a:rPr>
              <a:t>app</a:t>
            </a:r>
            <a:endParaRPr sz="1400" b="0" i="0" u="none" strike="noStrike" cap="none">
              <a:solidFill>
                <a:srgbClr val="000000"/>
              </a:solidFill>
              <a:latin typeface="Arial"/>
              <a:ea typeface="Arial"/>
              <a:cs typeface="Arial"/>
              <a:sym typeface="Arial"/>
            </a:endParaRPr>
          </a:p>
        </p:txBody>
      </p:sp>
      <p:sp>
        <p:nvSpPr>
          <p:cNvPr id="607" name="Google Shape;607;p96"/>
          <p:cNvSpPr>
            <a:spLocks noGrp="1"/>
          </p:cNvSpPr>
          <p:nvPr>
            <p:ph type="pic" idx="3"/>
          </p:nvPr>
        </p:nvSpPr>
        <p:spPr>
          <a:xfrm>
            <a:off x="8583306" y="1246695"/>
            <a:ext cx="2444127" cy="4336988"/>
          </a:xfrm>
          <a:prstGeom prst="rect">
            <a:avLst/>
          </a:prstGeom>
          <a:solidFill>
            <a:srgbClr val="D8D8D8"/>
          </a:solidFill>
          <a:ln>
            <a:noFill/>
          </a:ln>
        </p:spPr>
      </p:sp>
      <p:sp>
        <p:nvSpPr>
          <p:cNvPr id="608" name="Google Shape;608;p96"/>
          <p:cNvSpPr txBox="1"/>
          <p:nvPr/>
        </p:nvSpPr>
        <p:spPr>
          <a:xfrm>
            <a:off x="8583306" y="1246695"/>
            <a:ext cx="2444127" cy="4336988"/>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609" name="Google Shape;609;p96"/>
          <p:cNvPicPr preferRelativeResize="0"/>
          <p:nvPr/>
        </p:nvPicPr>
        <p:blipFill rotWithShape="1">
          <a:blip r:embed="rId7">
            <a:alphaModFix/>
          </a:blip>
          <a:srcRect/>
          <a:stretch/>
        </p:blipFill>
        <p:spPr>
          <a:xfrm>
            <a:off x="8649981" y="2257425"/>
            <a:ext cx="2152527" cy="2066996"/>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97"/>
          <p:cNvSpPr txBox="1">
            <a:spLocks noGrp="1"/>
          </p:cNvSpPr>
          <p:nvPr>
            <p:ph type="body" idx="1"/>
          </p:nvPr>
        </p:nvSpPr>
        <p:spPr>
          <a:xfrm>
            <a:off x="528264" y="2262968"/>
            <a:ext cx="5091486" cy="4377696"/>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1000"/>
              </a:spcBef>
              <a:spcAft>
                <a:spcPts val="0"/>
              </a:spcAft>
              <a:buSzPts val="2400"/>
              <a:buNone/>
            </a:pPr>
            <a:r>
              <a:rPr lang="en-US" sz="2400" dirty="0">
                <a:solidFill>
                  <a:schemeClr val="lt1"/>
                </a:solidFill>
                <a:latin typeface="Calibri"/>
                <a:ea typeface="Calibri"/>
                <a:cs typeface="Calibri"/>
                <a:sym typeface="Calibri"/>
              </a:rPr>
              <a:t>Como </a:t>
            </a:r>
            <a:r>
              <a:rPr lang="en-US" sz="2400" dirty="0" err="1">
                <a:solidFill>
                  <a:schemeClr val="lt1"/>
                </a:solidFill>
                <a:latin typeface="Calibri"/>
                <a:ea typeface="Calibri"/>
                <a:cs typeface="Calibri"/>
                <a:sym typeface="Calibri"/>
              </a:rPr>
              <a:t>hemos</a:t>
            </a:r>
            <a:r>
              <a:rPr lang="en-US" sz="2400" dirty="0">
                <a:solidFill>
                  <a:schemeClr val="lt1"/>
                </a:solidFill>
                <a:latin typeface="Calibri"/>
                <a:ea typeface="Calibri"/>
                <a:cs typeface="Calibri"/>
                <a:sym typeface="Calibri"/>
              </a:rPr>
              <a:t> </a:t>
            </a:r>
            <a:r>
              <a:rPr lang="en-US" sz="2400" dirty="0" err="1">
                <a:solidFill>
                  <a:schemeClr val="lt1"/>
                </a:solidFill>
                <a:latin typeface="Calibri"/>
                <a:ea typeface="Calibri"/>
                <a:cs typeface="Calibri"/>
                <a:sym typeface="Calibri"/>
              </a:rPr>
              <a:t>dicho</a:t>
            </a:r>
            <a:r>
              <a:rPr lang="en-US" sz="2400" dirty="0">
                <a:solidFill>
                  <a:schemeClr val="lt1"/>
                </a:solidFill>
                <a:latin typeface="Calibri"/>
                <a:ea typeface="Calibri"/>
                <a:cs typeface="Calibri"/>
                <a:sym typeface="Calibri"/>
              </a:rPr>
              <a:t> </a:t>
            </a:r>
            <a:r>
              <a:rPr lang="en-US" sz="2400" dirty="0" err="1">
                <a:solidFill>
                  <a:schemeClr val="lt1"/>
                </a:solidFill>
                <a:latin typeface="Calibri"/>
                <a:ea typeface="Calibri"/>
                <a:cs typeface="Calibri"/>
                <a:sym typeface="Calibri"/>
              </a:rPr>
              <a:t>anteriormente</a:t>
            </a:r>
            <a:r>
              <a:rPr lang="en-US" sz="2400" dirty="0">
                <a:solidFill>
                  <a:schemeClr val="lt1"/>
                </a:solidFill>
                <a:latin typeface="Calibri"/>
                <a:ea typeface="Calibri"/>
                <a:cs typeface="Calibri"/>
                <a:sym typeface="Calibri"/>
              </a:rPr>
              <a:t>, la diabetes es solo un </a:t>
            </a:r>
            <a:r>
              <a:rPr lang="en-US" sz="2400" dirty="0" err="1">
                <a:solidFill>
                  <a:schemeClr val="lt1"/>
                </a:solidFill>
                <a:latin typeface="Calibri"/>
                <a:ea typeface="Calibri"/>
                <a:cs typeface="Calibri"/>
                <a:sym typeface="Calibri"/>
              </a:rPr>
              <a:t>ejemplo</a:t>
            </a:r>
            <a:r>
              <a:rPr lang="en-US" sz="2400" dirty="0">
                <a:solidFill>
                  <a:schemeClr val="lt1"/>
                </a:solidFill>
                <a:latin typeface="Calibri"/>
                <a:ea typeface="Calibri"/>
                <a:cs typeface="Calibri"/>
                <a:sym typeface="Calibri"/>
              </a:rPr>
              <a:t> de </a:t>
            </a:r>
            <a:r>
              <a:rPr lang="en-US" dirty="0" err="1"/>
              <a:t>problemas</a:t>
            </a:r>
            <a:r>
              <a:rPr lang="en-US" dirty="0"/>
              <a:t> de </a:t>
            </a:r>
            <a:r>
              <a:rPr lang="en-US" dirty="0" err="1"/>
              <a:t>salud</a:t>
            </a:r>
            <a:r>
              <a:rPr lang="en-US" dirty="0"/>
              <a:t> para </a:t>
            </a:r>
            <a:r>
              <a:rPr lang="en-US" dirty="0" err="1"/>
              <a:t>cuya</a:t>
            </a:r>
            <a:r>
              <a:rPr lang="en-US" dirty="0"/>
              <a:t> </a:t>
            </a:r>
            <a:r>
              <a:rPr lang="en-US" dirty="0" err="1"/>
              <a:t>gestión</a:t>
            </a:r>
            <a:r>
              <a:rPr lang="en-US" dirty="0"/>
              <a:t> las </a:t>
            </a:r>
            <a:r>
              <a:rPr lang="en-US" sz="2400" b="1" i="1" dirty="0">
                <a:solidFill>
                  <a:schemeClr val="lt1"/>
                </a:solidFill>
                <a:latin typeface="Calibri"/>
                <a:ea typeface="Calibri"/>
                <a:cs typeface="Calibri"/>
                <a:sym typeface="Calibri"/>
              </a:rPr>
              <a:t>apps</a:t>
            </a:r>
            <a:r>
              <a:rPr lang="en-US" sz="2400" b="1" dirty="0">
                <a:solidFill>
                  <a:schemeClr val="lt1"/>
                </a:solidFill>
                <a:latin typeface="Calibri"/>
                <a:ea typeface="Calibri"/>
                <a:cs typeface="Calibri"/>
                <a:sym typeface="Calibri"/>
              </a:rPr>
              <a:t> y la </a:t>
            </a:r>
            <a:r>
              <a:rPr lang="en-US" sz="2400" b="1" dirty="0" err="1">
                <a:solidFill>
                  <a:schemeClr val="lt1"/>
                </a:solidFill>
                <a:latin typeface="Calibri"/>
                <a:ea typeface="Calibri"/>
                <a:cs typeface="Calibri"/>
                <a:sym typeface="Calibri"/>
              </a:rPr>
              <a:t>tecnología</a:t>
            </a:r>
            <a:r>
              <a:rPr lang="en-US" sz="2400" b="1" dirty="0">
                <a:solidFill>
                  <a:schemeClr val="lt1"/>
                </a:solidFill>
                <a:latin typeface="Calibri"/>
                <a:ea typeface="Calibri"/>
                <a:cs typeface="Calibri"/>
                <a:sym typeface="Calibri"/>
              </a:rPr>
              <a:t> digital son de gran </a:t>
            </a:r>
            <a:r>
              <a:rPr lang="en-US" sz="2400" b="1" dirty="0" err="1">
                <a:solidFill>
                  <a:schemeClr val="lt1"/>
                </a:solidFill>
                <a:latin typeface="Calibri"/>
                <a:ea typeface="Calibri"/>
                <a:cs typeface="Calibri"/>
                <a:sym typeface="Calibri"/>
              </a:rPr>
              <a:t>ayuda</a:t>
            </a:r>
            <a:r>
              <a:rPr lang="en-US" sz="2400" b="1" dirty="0">
                <a:solidFill>
                  <a:schemeClr val="lt1"/>
                </a:solidFill>
                <a:latin typeface="Calibri"/>
                <a:ea typeface="Calibri"/>
                <a:cs typeface="Calibri"/>
                <a:sym typeface="Calibri"/>
              </a:rPr>
              <a:t>. </a:t>
            </a:r>
            <a:r>
              <a:rPr lang="en-US" sz="2400" dirty="0">
                <a:solidFill>
                  <a:schemeClr val="lt1"/>
                </a:solidFill>
                <a:latin typeface="Calibri"/>
                <a:ea typeface="Calibri"/>
                <a:cs typeface="Calibri"/>
                <a:sym typeface="Calibri"/>
              </a:rPr>
              <a:t> La </a:t>
            </a:r>
            <a:r>
              <a:rPr lang="en-US" sz="2400" dirty="0" err="1">
                <a:solidFill>
                  <a:schemeClr val="lt1"/>
                </a:solidFill>
                <a:latin typeface="Calibri"/>
                <a:ea typeface="Calibri"/>
                <a:cs typeface="Calibri"/>
                <a:sym typeface="Calibri"/>
              </a:rPr>
              <a:t>tecnología</a:t>
            </a:r>
            <a:r>
              <a:rPr lang="en-US" sz="2400" dirty="0">
                <a:solidFill>
                  <a:schemeClr val="lt1"/>
                </a:solidFill>
                <a:latin typeface="Calibri"/>
                <a:ea typeface="Calibri"/>
                <a:cs typeface="Calibri"/>
                <a:sym typeface="Calibri"/>
              </a:rPr>
              <a:t> </a:t>
            </a:r>
            <a:r>
              <a:rPr lang="en-US" sz="2400" dirty="0" err="1">
                <a:solidFill>
                  <a:schemeClr val="lt1"/>
                </a:solidFill>
                <a:latin typeface="Calibri"/>
                <a:ea typeface="Calibri"/>
                <a:cs typeface="Calibri"/>
                <a:sym typeface="Calibri"/>
              </a:rPr>
              <a:t>puede</a:t>
            </a:r>
            <a:r>
              <a:rPr lang="en-US" sz="2400" dirty="0">
                <a:solidFill>
                  <a:schemeClr val="lt1"/>
                </a:solidFill>
                <a:latin typeface="Calibri"/>
                <a:ea typeface="Calibri"/>
                <a:cs typeface="Calibri"/>
                <a:sym typeface="Calibri"/>
              </a:rPr>
              <a:t> </a:t>
            </a:r>
            <a:r>
              <a:rPr lang="en-US" sz="2400" dirty="0" err="1">
                <a:solidFill>
                  <a:schemeClr val="lt1"/>
                </a:solidFill>
                <a:latin typeface="Calibri"/>
                <a:ea typeface="Calibri"/>
                <a:cs typeface="Calibri"/>
                <a:sym typeface="Calibri"/>
              </a:rPr>
              <a:t>aplicarse</a:t>
            </a:r>
            <a:r>
              <a:rPr lang="en-US" sz="2400" dirty="0">
                <a:solidFill>
                  <a:schemeClr val="lt1"/>
                </a:solidFill>
                <a:latin typeface="Calibri"/>
                <a:ea typeface="Calibri"/>
                <a:cs typeface="Calibri"/>
                <a:sym typeface="Calibri"/>
              </a:rPr>
              <a:t> a </a:t>
            </a:r>
            <a:r>
              <a:rPr lang="en-US" sz="2400" dirty="0" err="1">
                <a:solidFill>
                  <a:schemeClr val="lt1"/>
                </a:solidFill>
                <a:latin typeface="Calibri"/>
                <a:ea typeface="Calibri"/>
                <a:cs typeface="Calibri"/>
                <a:sym typeface="Calibri"/>
              </a:rPr>
              <a:t>diferentes</a:t>
            </a:r>
            <a:r>
              <a:rPr lang="en-US" sz="2400" dirty="0">
                <a:solidFill>
                  <a:schemeClr val="lt1"/>
                </a:solidFill>
                <a:latin typeface="Calibri"/>
                <a:ea typeface="Calibri"/>
                <a:cs typeface="Calibri"/>
                <a:sym typeface="Calibri"/>
              </a:rPr>
              <a:t> </a:t>
            </a:r>
            <a:r>
              <a:rPr lang="en-US" sz="2400" dirty="0" err="1">
                <a:solidFill>
                  <a:schemeClr val="lt1"/>
                </a:solidFill>
                <a:latin typeface="Calibri"/>
                <a:ea typeface="Calibri"/>
                <a:cs typeface="Calibri"/>
                <a:sym typeface="Calibri"/>
              </a:rPr>
              <a:t>problemas</a:t>
            </a:r>
            <a:r>
              <a:rPr lang="en-US" sz="2400" dirty="0">
                <a:solidFill>
                  <a:schemeClr val="lt1"/>
                </a:solidFill>
                <a:latin typeface="Calibri"/>
                <a:ea typeface="Calibri"/>
                <a:cs typeface="Calibri"/>
                <a:sym typeface="Calibri"/>
              </a:rPr>
              <a:t> </a:t>
            </a:r>
            <a:r>
              <a:rPr lang="en-US" sz="2400" dirty="0" err="1">
                <a:solidFill>
                  <a:schemeClr val="lt1"/>
                </a:solidFill>
                <a:latin typeface="Calibri"/>
                <a:ea typeface="Calibri"/>
                <a:cs typeface="Calibri"/>
                <a:sym typeface="Calibri"/>
              </a:rPr>
              <a:t>médicos</a:t>
            </a:r>
            <a:r>
              <a:rPr lang="en-US" sz="2400" dirty="0">
                <a:solidFill>
                  <a:schemeClr val="lt1"/>
                </a:solidFill>
                <a:latin typeface="Calibri"/>
                <a:ea typeface="Calibri"/>
                <a:cs typeface="Calibri"/>
                <a:sym typeface="Calibri"/>
              </a:rPr>
              <a:t> para </a:t>
            </a:r>
            <a:r>
              <a:rPr lang="en-US" sz="2400" dirty="0" err="1">
                <a:solidFill>
                  <a:schemeClr val="lt1"/>
                </a:solidFill>
                <a:latin typeface="Calibri"/>
                <a:ea typeface="Calibri"/>
                <a:cs typeface="Calibri"/>
                <a:sym typeface="Calibri"/>
              </a:rPr>
              <a:t>hacer</a:t>
            </a:r>
            <a:r>
              <a:rPr lang="en-US" sz="2400" dirty="0">
                <a:solidFill>
                  <a:schemeClr val="lt1"/>
                </a:solidFill>
                <a:latin typeface="Calibri"/>
                <a:ea typeface="Calibri"/>
                <a:cs typeface="Calibri"/>
                <a:sym typeface="Calibri"/>
              </a:rPr>
              <a:t> </a:t>
            </a:r>
            <a:r>
              <a:rPr lang="en-US" sz="2400" dirty="0" err="1">
                <a:solidFill>
                  <a:schemeClr val="lt1"/>
                </a:solidFill>
                <a:latin typeface="Calibri"/>
                <a:ea typeface="Calibri"/>
                <a:cs typeface="Calibri"/>
                <a:sym typeface="Calibri"/>
              </a:rPr>
              <a:t>seguimiento</a:t>
            </a:r>
            <a:r>
              <a:rPr lang="en-US" sz="2400" dirty="0">
                <a:solidFill>
                  <a:schemeClr val="lt1"/>
                </a:solidFill>
                <a:latin typeface="Calibri"/>
                <a:ea typeface="Calibri"/>
                <a:cs typeface="Calibri"/>
                <a:sym typeface="Calibri"/>
              </a:rPr>
              <a:t>, </a:t>
            </a:r>
            <a:r>
              <a:rPr lang="en-US" sz="2400" dirty="0" err="1">
                <a:solidFill>
                  <a:schemeClr val="lt1"/>
                </a:solidFill>
                <a:latin typeface="Calibri"/>
                <a:ea typeface="Calibri"/>
                <a:cs typeface="Calibri"/>
                <a:sym typeface="Calibri"/>
              </a:rPr>
              <a:t>motivar</a:t>
            </a:r>
            <a:r>
              <a:rPr lang="en-US" sz="2400" dirty="0">
                <a:solidFill>
                  <a:schemeClr val="lt1"/>
                </a:solidFill>
                <a:latin typeface="Calibri"/>
                <a:ea typeface="Calibri"/>
                <a:cs typeface="Calibri"/>
                <a:sym typeface="Calibri"/>
              </a:rPr>
              <a:t>, </a:t>
            </a:r>
            <a:r>
              <a:rPr lang="en-US" sz="2400" dirty="0" err="1">
                <a:solidFill>
                  <a:schemeClr val="lt1"/>
                </a:solidFill>
                <a:latin typeface="Calibri"/>
                <a:ea typeface="Calibri"/>
                <a:cs typeface="Calibri"/>
                <a:sym typeface="Calibri"/>
              </a:rPr>
              <a:t>establecer</a:t>
            </a:r>
            <a:r>
              <a:rPr lang="en-US" sz="2400" dirty="0">
                <a:solidFill>
                  <a:schemeClr val="lt1"/>
                </a:solidFill>
                <a:latin typeface="Calibri"/>
                <a:ea typeface="Calibri"/>
                <a:cs typeface="Calibri"/>
                <a:sym typeface="Calibri"/>
              </a:rPr>
              <a:t> </a:t>
            </a:r>
            <a:r>
              <a:rPr lang="en-US" sz="2400" dirty="0" err="1">
                <a:solidFill>
                  <a:schemeClr val="lt1"/>
                </a:solidFill>
                <a:latin typeface="Calibri"/>
                <a:ea typeface="Calibri"/>
                <a:cs typeface="Calibri"/>
                <a:sym typeface="Calibri"/>
              </a:rPr>
              <a:t>relaciones</a:t>
            </a:r>
            <a:r>
              <a:rPr lang="en-US" sz="2400" dirty="0">
                <a:solidFill>
                  <a:schemeClr val="lt1"/>
                </a:solidFill>
                <a:latin typeface="Calibri"/>
                <a:ea typeface="Calibri"/>
                <a:cs typeface="Calibri"/>
                <a:sym typeface="Calibri"/>
              </a:rPr>
              <a:t> </a:t>
            </a:r>
            <a:r>
              <a:rPr lang="en-US" sz="2400" dirty="0" err="1">
                <a:solidFill>
                  <a:schemeClr val="lt1"/>
                </a:solidFill>
                <a:latin typeface="Calibri"/>
                <a:ea typeface="Calibri"/>
                <a:cs typeface="Calibri"/>
                <a:sym typeface="Calibri"/>
              </a:rPr>
              <a:t>sociales</a:t>
            </a:r>
            <a:r>
              <a:rPr lang="en-US" sz="2400" dirty="0">
                <a:solidFill>
                  <a:schemeClr val="lt1"/>
                </a:solidFill>
                <a:latin typeface="Calibri"/>
                <a:ea typeface="Calibri"/>
                <a:cs typeface="Calibri"/>
                <a:sym typeface="Calibri"/>
              </a:rPr>
              <a:t>, </a:t>
            </a:r>
            <a:r>
              <a:rPr lang="en-US" sz="2400" dirty="0" err="1">
                <a:solidFill>
                  <a:schemeClr val="lt1"/>
                </a:solidFill>
                <a:latin typeface="Calibri"/>
                <a:ea typeface="Calibri"/>
                <a:cs typeface="Calibri"/>
                <a:sym typeface="Calibri"/>
              </a:rPr>
              <a:t>gestionar</a:t>
            </a:r>
            <a:r>
              <a:rPr lang="en-US" sz="2400" dirty="0">
                <a:solidFill>
                  <a:schemeClr val="lt1"/>
                </a:solidFill>
                <a:latin typeface="Calibri"/>
                <a:ea typeface="Calibri"/>
                <a:cs typeface="Calibri"/>
                <a:sym typeface="Calibri"/>
              </a:rPr>
              <a:t> la </a:t>
            </a:r>
            <a:r>
              <a:rPr lang="en-US" sz="2400" dirty="0" err="1">
                <a:solidFill>
                  <a:schemeClr val="lt1"/>
                </a:solidFill>
                <a:latin typeface="Calibri"/>
                <a:ea typeface="Calibri"/>
                <a:cs typeface="Calibri"/>
                <a:sym typeface="Calibri"/>
              </a:rPr>
              <a:t>alimentación</a:t>
            </a:r>
            <a:r>
              <a:rPr lang="en-US" sz="2400" dirty="0">
                <a:solidFill>
                  <a:schemeClr val="lt1"/>
                </a:solidFill>
                <a:latin typeface="Calibri"/>
                <a:ea typeface="Calibri"/>
                <a:cs typeface="Calibri"/>
                <a:sym typeface="Calibri"/>
              </a:rPr>
              <a:t>, etc. </a:t>
            </a:r>
            <a:endParaRPr dirty="0"/>
          </a:p>
        </p:txBody>
      </p:sp>
      <p:sp>
        <p:nvSpPr>
          <p:cNvPr id="615" name="Google Shape;615;p97"/>
          <p:cNvSpPr txBox="1">
            <a:spLocks noGrp="1"/>
          </p:cNvSpPr>
          <p:nvPr>
            <p:ph type="body" idx="2"/>
          </p:nvPr>
        </p:nvSpPr>
        <p:spPr>
          <a:xfrm>
            <a:off x="428458" y="0"/>
            <a:ext cx="5330504"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a:t>Toma este ejemplo como inspiración para para fomentar el uso de la tecnología</a:t>
            </a:r>
            <a:endParaRPr/>
          </a:p>
        </p:txBody>
      </p:sp>
      <p:pic>
        <p:nvPicPr>
          <p:cNvPr id="616" name="Google Shape;616;p97" descr="Old women hanging out"/>
          <p:cNvPicPr preferRelativeResize="0">
            <a:picLocks noGrp="1"/>
          </p:cNvPicPr>
          <p:nvPr>
            <p:ph type="pic" idx="3"/>
          </p:nvPr>
        </p:nvPicPr>
        <p:blipFill rotWithShape="1">
          <a:blip r:embed="rId3">
            <a:alphaModFix/>
          </a:blip>
          <a:srcRect/>
          <a:stretch/>
        </p:blipFill>
        <p:spPr>
          <a:xfrm>
            <a:off x="5888002" y="439730"/>
            <a:ext cx="5660531" cy="6045736"/>
          </a:xfrm>
          <a:prstGeom prst="rect">
            <a:avLst/>
          </a:prstGeom>
          <a:solidFill>
            <a:srgbClr val="F2F2F2"/>
          </a:solid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98"/>
          <p:cNvSpPr txBox="1">
            <a:spLocks noGrp="1"/>
          </p:cNvSpPr>
          <p:nvPr>
            <p:ph type="body" idx="1"/>
          </p:nvPr>
        </p:nvSpPr>
        <p:spPr>
          <a:xfrm>
            <a:off x="348705" y="1915168"/>
            <a:ext cx="5232024" cy="4377696"/>
          </a:xfrm>
          <a:prstGeom prst="rect">
            <a:avLst/>
          </a:prstGeom>
          <a:noFill/>
          <a:ln>
            <a:noFill/>
          </a:ln>
        </p:spPr>
        <p:txBody>
          <a:bodyPr spcFirstLastPara="1" wrap="square" lIns="91425" tIns="45700" rIns="91425" bIns="45700" anchor="t" anchorCtr="0">
            <a:noAutofit/>
          </a:bodyPr>
          <a:lstStyle/>
          <a:p>
            <a:pPr marL="457200" lvl="0" indent="0" rtl="0">
              <a:lnSpc>
                <a:spcPct val="90000"/>
              </a:lnSpc>
              <a:spcBef>
                <a:spcPts val="1000"/>
              </a:spcBef>
              <a:spcAft>
                <a:spcPts val="0"/>
              </a:spcAft>
              <a:buSzPts val="2400"/>
              <a:buNone/>
            </a:pPr>
            <a:r>
              <a:rPr lang="en-US" dirty="0"/>
              <a:t>Has </a:t>
            </a:r>
            <a:r>
              <a:rPr lang="en-US" dirty="0" err="1"/>
              <a:t>terminado</a:t>
            </a:r>
            <a:r>
              <a:rPr lang="en-US" dirty="0"/>
              <a:t> </a:t>
            </a:r>
            <a:r>
              <a:rPr lang="en-US" dirty="0" err="1"/>
              <a:t>el</a:t>
            </a:r>
            <a:r>
              <a:rPr lang="en-US" dirty="0"/>
              <a:t> </a:t>
            </a:r>
            <a:r>
              <a:rPr lang="en-US" dirty="0" err="1"/>
              <a:t>Tema</a:t>
            </a:r>
            <a:r>
              <a:rPr lang="en-US" dirty="0"/>
              <a:t> 1.</a:t>
            </a:r>
            <a:endParaRPr dirty="0"/>
          </a:p>
          <a:p>
            <a:pPr marL="457200" lvl="0" indent="0" rtl="0">
              <a:lnSpc>
                <a:spcPct val="90000"/>
              </a:lnSpc>
              <a:spcBef>
                <a:spcPts val="1000"/>
              </a:spcBef>
              <a:spcAft>
                <a:spcPts val="0"/>
              </a:spcAft>
              <a:buSzPts val="2400"/>
              <a:buNone/>
            </a:pPr>
            <a:r>
              <a:rPr lang="en-US" dirty="0" err="1"/>
              <a:t>En</a:t>
            </a:r>
            <a:r>
              <a:rPr lang="en-US" dirty="0"/>
              <a:t> </a:t>
            </a:r>
            <a:r>
              <a:rPr lang="en-US" dirty="0" err="1"/>
              <a:t>el</a:t>
            </a:r>
            <a:r>
              <a:rPr lang="en-US" dirty="0"/>
              <a:t> </a:t>
            </a:r>
            <a:r>
              <a:rPr lang="en-US" dirty="0" err="1"/>
              <a:t>siguiente</a:t>
            </a:r>
            <a:r>
              <a:rPr lang="en-US" dirty="0"/>
              <a:t> </a:t>
            </a:r>
            <a:r>
              <a:rPr lang="en-US" dirty="0" err="1"/>
              <a:t>apartado</a:t>
            </a:r>
            <a:r>
              <a:rPr lang="en-US" dirty="0"/>
              <a:t> </a:t>
            </a:r>
            <a:r>
              <a:rPr lang="en-US" dirty="0" err="1"/>
              <a:t>seguimos</a:t>
            </a:r>
            <a:r>
              <a:rPr lang="en-US" dirty="0"/>
              <a:t> </a:t>
            </a:r>
            <a:r>
              <a:rPr lang="en-US" dirty="0" err="1"/>
              <a:t>hablando</a:t>
            </a:r>
            <a:r>
              <a:rPr lang="en-US" dirty="0"/>
              <a:t> de </a:t>
            </a:r>
            <a:r>
              <a:rPr lang="en-US" i="1" dirty="0"/>
              <a:t>apps </a:t>
            </a:r>
            <a:r>
              <a:rPr lang="en-US" dirty="0"/>
              <a:t>y </a:t>
            </a:r>
            <a:r>
              <a:rPr lang="en-US" dirty="0" err="1"/>
              <a:t>tecnologías</a:t>
            </a:r>
            <a:r>
              <a:rPr lang="en-US" dirty="0"/>
              <a:t>, </a:t>
            </a:r>
            <a:r>
              <a:rPr lang="en-US" dirty="0" err="1"/>
              <a:t>pero</a:t>
            </a:r>
            <a:r>
              <a:rPr lang="en-US" dirty="0"/>
              <a:t> </a:t>
            </a:r>
            <a:r>
              <a:rPr lang="en-US" dirty="0" err="1"/>
              <a:t>nos</a:t>
            </a:r>
            <a:r>
              <a:rPr lang="en-US" dirty="0"/>
              <a:t> </a:t>
            </a:r>
            <a:r>
              <a:rPr lang="en-US" dirty="0" err="1"/>
              <a:t>centramos</a:t>
            </a:r>
            <a:r>
              <a:rPr lang="en-US" dirty="0"/>
              <a:t> </a:t>
            </a:r>
            <a:r>
              <a:rPr lang="en-US" dirty="0" err="1"/>
              <a:t>en</a:t>
            </a:r>
            <a:r>
              <a:rPr lang="en-US" dirty="0"/>
              <a:t> </a:t>
            </a:r>
            <a:r>
              <a:rPr lang="en-US" dirty="0" err="1"/>
              <a:t>aquellas</a:t>
            </a:r>
            <a:r>
              <a:rPr lang="en-US" dirty="0"/>
              <a:t> que </a:t>
            </a:r>
            <a:r>
              <a:rPr lang="en-US" dirty="0" err="1"/>
              <a:t>ayudan</a:t>
            </a:r>
            <a:r>
              <a:rPr lang="en-US" dirty="0"/>
              <a:t> a las personas </a:t>
            </a:r>
            <a:r>
              <a:rPr lang="en-US" dirty="0" err="1"/>
              <a:t>mayores</a:t>
            </a:r>
            <a:r>
              <a:rPr lang="en-US" dirty="0"/>
              <a:t> a </a:t>
            </a:r>
            <a:r>
              <a:rPr lang="en-US" dirty="0" err="1"/>
              <a:t>crear</a:t>
            </a:r>
            <a:r>
              <a:rPr lang="en-US" dirty="0"/>
              <a:t> buenos </a:t>
            </a:r>
            <a:r>
              <a:rPr lang="en-US" dirty="0" err="1"/>
              <a:t>hábitos</a:t>
            </a:r>
            <a:r>
              <a:rPr lang="en-US" dirty="0"/>
              <a:t> y </a:t>
            </a:r>
            <a:r>
              <a:rPr lang="en-US" dirty="0" err="1"/>
              <a:t>mejorar</a:t>
            </a:r>
            <a:r>
              <a:rPr lang="en-US" dirty="0"/>
              <a:t> </a:t>
            </a:r>
            <a:r>
              <a:rPr lang="en-US" dirty="0" err="1"/>
              <a:t>su</a:t>
            </a:r>
            <a:r>
              <a:rPr lang="en-US" dirty="0"/>
              <a:t> </a:t>
            </a:r>
            <a:r>
              <a:rPr lang="en-US" dirty="0" err="1"/>
              <a:t>estilo</a:t>
            </a:r>
            <a:r>
              <a:rPr lang="en-US" dirty="0"/>
              <a:t> de </a:t>
            </a:r>
            <a:r>
              <a:rPr lang="en-US" dirty="0" err="1"/>
              <a:t>vida</a:t>
            </a:r>
            <a:r>
              <a:rPr lang="en-US" dirty="0"/>
              <a:t>.  Deja que </a:t>
            </a:r>
            <a:r>
              <a:rPr lang="en-US" dirty="0" err="1"/>
              <a:t>te</a:t>
            </a:r>
            <a:r>
              <a:rPr lang="en-US" dirty="0"/>
              <a:t> </a:t>
            </a:r>
            <a:r>
              <a:rPr lang="en-US" dirty="0" err="1"/>
              <a:t>guiemos</a:t>
            </a:r>
            <a:r>
              <a:rPr lang="en-US" dirty="0"/>
              <a:t>.</a:t>
            </a:r>
            <a:endParaRPr dirty="0"/>
          </a:p>
          <a:p>
            <a:pPr marL="457200" lvl="0" indent="0" algn="ctr" rtl="0">
              <a:lnSpc>
                <a:spcPct val="90000"/>
              </a:lnSpc>
              <a:spcBef>
                <a:spcPts val="1000"/>
              </a:spcBef>
              <a:spcAft>
                <a:spcPts val="0"/>
              </a:spcAft>
              <a:buSzPts val="2400"/>
              <a:buNone/>
            </a:pPr>
            <a:r>
              <a:rPr lang="en-US" sz="3600" b="1" i="1" dirty="0"/>
              <a:t>¡</a:t>
            </a:r>
            <a:r>
              <a:rPr lang="en-US" sz="3600" b="1" i="1" dirty="0" err="1"/>
              <a:t>Te</a:t>
            </a:r>
            <a:r>
              <a:rPr lang="en-US" sz="3600" b="1" i="1" dirty="0"/>
              <a:t> </a:t>
            </a:r>
            <a:r>
              <a:rPr lang="en-US" sz="3600" b="1" i="1" dirty="0" err="1"/>
              <a:t>acompañamos</a:t>
            </a:r>
            <a:r>
              <a:rPr lang="en-US" sz="3600" b="1" i="1" dirty="0"/>
              <a:t> hasta </a:t>
            </a:r>
            <a:r>
              <a:rPr lang="en-US" sz="3600" b="1" i="1" dirty="0" err="1"/>
              <a:t>el</a:t>
            </a:r>
            <a:r>
              <a:rPr lang="en-US" sz="3600" b="1" i="1" dirty="0"/>
              <a:t> final!</a:t>
            </a:r>
            <a:endParaRPr sz="3600" b="1" i="1" dirty="0"/>
          </a:p>
        </p:txBody>
      </p:sp>
      <p:sp>
        <p:nvSpPr>
          <p:cNvPr id="622" name="Google Shape;622;p98"/>
          <p:cNvSpPr txBox="1">
            <a:spLocks noGrp="1"/>
          </p:cNvSpPr>
          <p:nvPr>
            <p:ph type="body" idx="2"/>
          </p:nvPr>
        </p:nvSpPr>
        <p:spPr>
          <a:xfrm>
            <a:off x="646898" y="890242"/>
            <a:ext cx="4757375" cy="992652"/>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sz="4800"/>
              <a:t>¡Sigue adelante!</a:t>
            </a:r>
            <a:endParaRPr sz="4800"/>
          </a:p>
        </p:txBody>
      </p:sp>
      <p:pic>
        <p:nvPicPr>
          <p:cNvPr id="623" name="Google Shape;623;p98" descr="Two arrows forming one"/>
          <p:cNvPicPr preferRelativeResize="0">
            <a:picLocks noGrp="1"/>
          </p:cNvPicPr>
          <p:nvPr>
            <p:ph type="pic" idx="3"/>
          </p:nvPr>
        </p:nvPicPr>
        <p:blipFill rotWithShape="1">
          <a:blip r:embed="rId3">
            <a:alphaModFix/>
          </a:blip>
          <a:srcRect/>
          <a:stretch/>
        </p:blipFill>
        <p:spPr>
          <a:xfrm rot="5400000">
            <a:off x="5888002" y="439730"/>
            <a:ext cx="5660531" cy="6045736"/>
          </a:xfrm>
          <a:prstGeom prst="rect">
            <a:avLst/>
          </a:prstGeom>
          <a:solidFill>
            <a:srgbClr val="F2F2F2"/>
          </a:solid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99"/>
          <p:cNvSpPr txBox="1">
            <a:spLocks noGrp="1"/>
          </p:cNvSpPr>
          <p:nvPr>
            <p:ph type="body" idx="1"/>
          </p:nvPr>
        </p:nvSpPr>
        <p:spPr>
          <a:xfrm>
            <a:off x="5572125" y="2924176"/>
            <a:ext cx="6438300" cy="2838204"/>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1000"/>
              </a:spcBef>
              <a:spcAft>
                <a:spcPts val="0"/>
              </a:spcAft>
              <a:buSzPts val="4800"/>
              <a:buNone/>
            </a:pPr>
            <a:r>
              <a:rPr lang="en-US"/>
              <a:t>Tecnología aplicada a la actividad física, la vida sana y la prevención del deterioro cognitivo</a:t>
            </a:r>
            <a:endParaRPr/>
          </a:p>
        </p:txBody>
      </p:sp>
      <p:sp>
        <p:nvSpPr>
          <p:cNvPr id="629" name="Google Shape;629;p99"/>
          <p:cNvSpPr txBox="1">
            <a:spLocks noGrp="1"/>
          </p:cNvSpPr>
          <p:nvPr>
            <p:ph type="body" idx="2"/>
          </p:nvPr>
        </p:nvSpPr>
        <p:spPr>
          <a:xfrm>
            <a:off x="920528" y="1118204"/>
            <a:ext cx="2583067" cy="258752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13000"/>
              <a:buNone/>
            </a:pPr>
            <a:r>
              <a:rPr lang="en-US" sz="6000"/>
              <a:t>Tema</a:t>
            </a:r>
            <a:endParaRPr/>
          </a:p>
          <a:p>
            <a:pPr marL="0" lvl="0" indent="0" algn="ctr" rtl="0">
              <a:lnSpc>
                <a:spcPct val="90000"/>
              </a:lnSpc>
              <a:spcBef>
                <a:spcPts val="1000"/>
              </a:spcBef>
              <a:spcAft>
                <a:spcPts val="0"/>
              </a:spcAft>
              <a:buSzPts val="13000"/>
              <a:buNone/>
            </a:pPr>
            <a:r>
              <a:rPr lang="en-US"/>
              <a:t>2</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100"/>
          <p:cNvSpPr txBox="1">
            <a:spLocks noGrp="1"/>
          </p:cNvSpPr>
          <p:nvPr>
            <p:ph type="body" idx="1"/>
          </p:nvPr>
        </p:nvSpPr>
        <p:spPr>
          <a:xfrm>
            <a:off x="510362" y="1797834"/>
            <a:ext cx="5109388" cy="4377696"/>
          </a:xfrm>
          <a:prstGeom prst="rect">
            <a:avLst/>
          </a:prstGeom>
          <a:noFill/>
          <a:ln>
            <a:noFill/>
          </a:ln>
        </p:spPr>
        <p:txBody>
          <a:bodyPr spcFirstLastPara="1" wrap="square" lIns="91425" tIns="45700" rIns="91425" bIns="45700" anchor="t" anchorCtr="0">
            <a:noAutofit/>
          </a:bodyPr>
          <a:lstStyle/>
          <a:p>
            <a:pPr marL="457200" lvl="0" indent="0" rtl="0">
              <a:lnSpc>
                <a:spcPct val="90000"/>
              </a:lnSpc>
              <a:spcBef>
                <a:spcPts val="1000"/>
              </a:spcBef>
              <a:spcAft>
                <a:spcPts val="0"/>
              </a:spcAft>
              <a:buSzPts val="2400"/>
              <a:buNone/>
            </a:pPr>
            <a:r>
              <a:rPr lang="en-US" dirty="0"/>
              <a:t>Este </a:t>
            </a:r>
            <a:r>
              <a:rPr lang="en-US" dirty="0" err="1"/>
              <a:t>apartado</a:t>
            </a:r>
            <a:r>
              <a:rPr lang="en-US" dirty="0"/>
              <a:t> se </a:t>
            </a:r>
            <a:r>
              <a:rPr lang="en-US" dirty="0" err="1"/>
              <a:t>compone</a:t>
            </a:r>
            <a:r>
              <a:rPr lang="en-US" dirty="0"/>
              <a:t> de cuatro </a:t>
            </a:r>
            <a:r>
              <a:rPr lang="en-US" dirty="0" err="1"/>
              <a:t>secciones</a:t>
            </a:r>
            <a:r>
              <a:rPr lang="en-US" dirty="0"/>
              <a:t> </a:t>
            </a:r>
            <a:r>
              <a:rPr lang="en-US" dirty="0" err="1"/>
              <a:t>relativas</a:t>
            </a:r>
            <a:r>
              <a:rPr lang="en-US" dirty="0"/>
              <a:t> a </a:t>
            </a:r>
            <a:r>
              <a:rPr lang="en-US" dirty="0" err="1"/>
              <a:t>factores</a:t>
            </a:r>
            <a:r>
              <a:rPr lang="en-US" dirty="0"/>
              <a:t> que son </a:t>
            </a:r>
            <a:r>
              <a:rPr lang="en-US" dirty="0" err="1"/>
              <a:t>importantes</a:t>
            </a:r>
            <a:r>
              <a:rPr lang="en-US" dirty="0"/>
              <a:t> para </a:t>
            </a:r>
            <a:r>
              <a:rPr lang="en-US" dirty="0" err="1"/>
              <a:t>el</a:t>
            </a:r>
            <a:r>
              <a:rPr lang="en-US" dirty="0"/>
              <a:t> </a:t>
            </a:r>
            <a:r>
              <a:rPr lang="en-US" dirty="0" err="1"/>
              <a:t>bienestar</a:t>
            </a:r>
            <a:r>
              <a:rPr lang="en-US" dirty="0"/>
              <a:t> de </a:t>
            </a:r>
            <a:r>
              <a:rPr lang="en-US" dirty="0" err="1"/>
              <a:t>los</a:t>
            </a:r>
            <a:r>
              <a:rPr lang="en-US" dirty="0"/>
              <a:t> </a:t>
            </a:r>
            <a:r>
              <a:rPr lang="en-US" dirty="0" err="1"/>
              <a:t>mayores</a:t>
            </a:r>
            <a:r>
              <a:rPr lang="en-US" dirty="0"/>
              <a:t> y se </a:t>
            </a:r>
            <a:r>
              <a:rPr lang="en-US" dirty="0" err="1"/>
              <a:t>centran</a:t>
            </a:r>
            <a:r>
              <a:rPr lang="en-US" dirty="0"/>
              <a:t> </a:t>
            </a:r>
            <a:r>
              <a:rPr lang="en-US" dirty="0" err="1"/>
              <a:t>en</a:t>
            </a:r>
            <a:r>
              <a:rPr lang="en-US" dirty="0"/>
              <a:t> las </a:t>
            </a:r>
            <a:r>
              <a:rPr lang="en-US" b="1" dirty="0" err="1"/>
              <a:t>tecnologías</a:t>
            </a:r>
            <a:r>
              <a:rPr lang="en-US" b="1" dirty="0"/>
              <a:t> </a:t>
            </a:r>
            <a:r>
              <a:rPr lang="en-US" b="1" dirty="0" err="1"/>
              <a:t>disponibles</a:t>
            </a:r>
            <a:r>
              <a:rPr lang="en-US" dirty="0"/>
              <a:t> para </a:t>
            </a:r>
            <a:r>
              <a:rPr lang="en-US" dirty="0" err="1"/>
              <a:t>ayudarles</a:t>
            </a:r>
            <a:r>
              <a:rPr lang="en-US" dirty="0"/>
              <a:t> </a:t>
            </a:r>
            <a:r>
              <a:rPr lang="en-US" dirty="0" err="1"/>
              <a:t>en</a:t>
            </a:r>
            <a:r>
              <a:rPr lang="en-US" dirty="0"/>
              <a:t> </a:t>
            </a:r>
            <a:r>
              <a:rPr lang="en-US" dirty="0" err="1"/>
              <a:t>el</a:t>
            </a:r>
            <a:r>
              <a:rPr lang="en-US" dirty="0"/>
              <a:t> </a:t>
            </a:r>
            <a:r>
              <a:rPr lang="en-US" dirty="0" err="1">
                <a:solidFill>
                  <a:schemeClr val="lt1"/>
                </a:solidFill>
              </a:rPr>
              <a:t>camino</a:t>
            </a:r>
            <a:r>
              <a:rPr lang="en-US" dirty="0"/>
              <a:t> a </a:t>
            </a:r>
            <a:r>
              <a:rPr lang="en-US" dirty="0" err="1"/>
              <a:t>mantener</a:t>
            </a:r>
            <a:r>
              <a:rPr lang="en-US" dirty="0"/>
              <a:t> </a:t>
            </a:r>
            <a:r>
              <a:rPr lang="en-US" dirty="0" err="1"/>
              <a:t>una</a:t>
            </a:r>
            <a:r>
              <a:rPr lang="en-US" dirty="0"/>
              <a:t> </a:t>
            </a:r>
            <a:r>
              <a:rPr lang="en-US" dirty="0" err="1"/>
              <a:t>buena</a:t>
            </a:r>
            <a:r>
              <a:rPr lang="en-US" dirty="0"/>
              <a:t> </a:t>
            </a:r>
            <a:r>
              <a:rPr lang="en-US" dirty="0" err="1"/>
              <a:t>salud</a:t>
            </a:r>
            <a:r>
              <a:rPr lang="en-US" dirty="0"/>
              <a:t>, </a:t>
            </a:r>
            <a:r>
              <a:rPr lang="en-US" dirty="0" err="1"/>
              <a:t>autonomía</a:t>
            </a:r>
            <a:r>
              <a:rPr lang="en-US" dirty="0"/>
              <a:t> e </a:t>
            </a:r>
            <a:r>
              <a:rPr lang="en-US" dirty="0" err="1"/>
              <a:t>independencia</a:t>
            </a:r>
            <a:r>
              <a:rPr lang="en-US" dirty="0"/>
              <a:t>. </a:t>
            </a:r>
            <a:endParaRPr dirty="0"/>
          </a:p>
        </p:txBody>
      </p:sp>
      <p:sp>
        <p:nvSpPr>
          <p:cNvPr id="635" name="Google Shape;635;p100"/>
          <p:cNvSpPr txBox="1">
            <a:spLocks noGrp="1"/>
          </p:cNvSpPr>
          <p:nvPr>
            <p:ph type="body" idx="2"/>
          </p:nvPr>
        </p:nvSpPr>
        <p:spPr>
          <a:xfrm>
            <a:off x="784058" y="901672"/>
            <a:ext cx="4757375" cy="992652"/>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a:t>Tema 2</a:t>
            </a:r>
            <a:endParaRPr/>
          </a:p>
        </p:txBody>
      </p:sp>
      <p:sp>
        <p:nvSpPr>
          <p:cNvPr id="636" name="Google Shape;636;p100"/>
          <p:cNvSpPr txBox="1"/>
          <p:nvPr/>
        </p:nvSpPr>
        <p:spPr>
          <a:xfrm>
            <a:off x="7240771" y="1940155"/>
            <a:ext cx="4457797" cy="80365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92E4B"/>
              </a:buClr>
              <a:buSzPts val="2400"/>
              <a:buFont typeface="Arial"/>
              <a:buNone/>
            </a:pPr>
            <a:r>
              <a:rPr lang="en-US" sz="2400" b="0" i="0" u="none" strike="noStrike" cap="none">
                <a:solidFill>
                  <a:srgbClr val="002060"/>
                </a:solidFill>
                <a:latin typeface="Calibri"/>
                <a:ea typeface="Calibri"/>
                <a:cs typeface="Calibri"/>
                <a:sym typeface="Calibri"/>
              </a:rPr>
              <a:t>Tecnologías de apoyo a la actividad física </a:t>
            </a:r>
            <a:endParaRPr sz="2400" b="0" i="0" u="none" strike="noStrike" cap="none">
              <a:solidFill>
                <a:srgbClr val="002060"/>
              </a:solidFill>
              <a:latin typeface="Calibri"/>
              <a:ea typeface="Calibri"/>
              <a:cs typeface="Calibri"/>
              <a:sym typeface="Calibri"/>
            </a:endParaRPr>
          </a:p>
        </p:txBody>
      </p:sp>
      <p:sp>
        <p:nvSpPr>
          <p:cNvPr id="637" name="Google Shape;637;p100"/>
          <p:cNvSpPr txBox="1"/>
          <p:nvPr/>
        </p:nvSpPr>
        <p:spPr>
          <a:xfrm>
            <a:off x="6728059" y="2044789"/>
            <a:ext cx="610799" cy="635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4BAA2"/>
              </a:buClr>
              <a:buSzPts val="2800"/>
              <a:buFont typeface="Arial"/>
              <a:buNone/>
            </a:pPr>
            <a:r>
              <a:rPr lang="en-US" sz="2800" b="1" i="0" u="none" strike="noStrike" cap="none">
                <a:solidFill>
                  <a:srgbClr val="24BAA2"/>
                </a:solidFill>
                <a:latin typeface="Calibri"/>
                <a:ea typeface="Calibri"/>
                <a:cs typeface="Calibri"/>
                <a:sym typeface="Calibri"/>
              </a:rPr>
              <a:t>(a)</a:t>
            </a:r>
            <a:endParaRPr sz="2800" b="1" i="0" u="none" strike="noStrike" cap="none">
              <a:solidFill>
                <a:srgbClr val="24BAA2"/>
              </a:solidFill>
              <a:latin typeface="Calibri"/>
              <a:ea typeface="Calibri"/>
              <a:cs typeface="Calibri"/>
              <a:sym typeface="Calibri"/>
            </a:endParaRPr>
          </a:p>
        </p:txBody>
      </p:sp>
      <p:sp>
        <p:nvSpPr>
          <p:cNvPr id="638" name="Google Shape;638;p100"/>
          <p:cNvSpPr txBox="1"/>
          <p:nvPr/>
        </p:nvSpPr>
        <p:spPr>
          <a:xfrm>
            <a:off x="7240771" y="2821616"/>
            <a:ext cx="4614531" cy="80365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92E4B"/>
              </a:buClr>
              <a:buSzPts val="2400"/>
              <a:buFont typeface="Arial"/>
              <a:buNone/>
            </a:pPr>
            <a:r>
              <a:rPr lang="en-US" sz="2400" b="0" i="0" u="none" strike="noStrike" cap="none">
                <a:solidFill>
                  <a:srgbClr val="002060"/>
                </a:solidFill>
                <a:latin typeface="Calibri"/>
                <a:ea typeface="Calibri"/>
                <a:cs typeface="Calibri"/>
                <a:sym typeface="Calibri"/>
              </a:rPr>
              <a:t>Tecnología de control de líquidos para personas mayores </a:t>
            </a:r>
            <a:endParaRPr sz="2400" b="0" i="0" u="none" strike="noStrike" cap="none">
              <a:solidFill>
                <a:srgbClr val="002060"/>
              </a:solidFill>
              <a:latin typeface="Calibri"/>
              <a:ea typeface="Calibri"/>
              <a:cs typeface="Calibri"/>
              <a:sym typeface="Calibri"/>
            </a:endParaRPr>
          </a:p>
        </p:txBody>
      </p:sp>
      <p:sp>
        <p:nvSpPr>
          <p:cNvPr id="639" name="Google Shape;639;p100"/>
          <p:cNvSpPr txBox="1"/>
          <p:nvPr/>
        </p:nvSpPr>
        <p:spPr>
          <a:xfrm>
            <a:off x="6728059" y="2926250"/>
            <a:ext cx="610799" cy="635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4BAA2"/>
              </a:buClr>
              <a:buSzPts val="2800"/>
              <a:buFont typeface="Arial"/>
              <a:buNone/>
            </a:pPr>
            <a:r>
              <a:rPr lang="en-US" sz="2800" b="1" i="0" u="none" strike="noStrike" cap="none">
                <a:solidFill>
                  <a:srgbClr val="24BAA2"/>
                </a:solidFill>
                <a:latin typeface="Calibri"/>
                <a:ea typeface="Calibri"/>
                <a:cs typeface="Calibri"/>
                <a:sym typeface="Calibri"/>
              </a:rPr>
              <a:t>(b)</a:t>
            </a:r>
            <a:endParaRPr sz="2800" b="1" i="0" u="none" strike="noStrike" cap="none">
              <a:solidFill>
                <a:srgbClr val="24BAA2"/>
              </a:solidFill>
              <a:latin typeface="Calibri"/>
              <a:ea typeface="Calibri"/>
              <a:cs typeface="Calibri"/>
              <a:sym typeface="Calibri"/>
            </a:endParaRPr>
          </a:p>
        </p:txBody>
      </p:sp>
      <p:sp>
        <p:nvSpPr>
          <p:cNvPr id="640" name="Google Shape;640;p100"/>
          <p:cNvSpPr txBox="1"/>
          <p:nvPr/>
        </p:nvSpPr>
        <p:spPr>
          <a:xfrm>
            <a:off x="7240771" y="3807711"/>
            <a:ext cx="4614531" cy="80365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92E4B"/>
              </a:buClr>
              <a:buSzPts val="2400"/>
              <a:buFont typeface="Arial"/>
              <a:buNone/>
            </a:pPr>
            <a:r>
              <a:rPr lang="en-US" sz="2400" b="0" i="0" u="none" strike="noStrike" cap="none">
                <a:solidFill>
                  <a:srgbClr val="002060"/>
                </a:solidFill>
                <a:latin typeface="Calibri"/>
                <a:ea typeface="Calibri"/>
                <a:cs typeface="Calibri"/>
                <a:sym typeface="Calibri"/>
              </a:rPr>
              <a:t>Vida sana y tecnologías de apoyo </a:t>
            </a:r>
            <a:endParaRPr sz="2400" b="0" i="0" u="none" strike="noStrike" cap="none">
              <a:solidFill>
                <a:srgbClr val="002060"/>
              </a:solidFill>
              <a:latin typeface="Calibri"/>
              <a:ea typeface="Calibri"/>
              <a:cs typeface="Calibri"/>
              <a:sym typeface="Calibri"/>
            </a:endParaRPr>
          </a:p>
        </p:txBody>
      </p:sp>
      <p:sp>
        <p:nvSpPr>
          <p:cNvPr id="641" name="Google Shape;641;p100"/>
          <p:cNvSpPr txBox="1"/>
          <p:nvPr/>
        </p:nvSpPr>
        <p:spPr>
          <a:xfrm>
            <a:off x="6728059" y="3795605"/>
            <a:ext cx="610799" cy="635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4BAA2"/>
              </a:buClr>
              <a:buSzPts val="2800"/>
              <a:buFont typeface="Arial"/>
              <a:buNone/>
            </a:pPr>
            <a:r>
              <a:rPr lang="en-US" sz="2800" b="1" i="0" u="none" strike="noStrike" cap="none">
                <a:solidFill>
                  <a:srgbClr val="24BAA2"/>
                </a:solidFill>
                <a:latin typeface="Calibri"/>
                <a:ea typeface="Calibri"/>
                <a:cs typeface="Calibri"/>
                <a:sym typeface="Calibri"/>
              </a:rPr>
              <a:t>(c)</a:t>
            </a:r>
            <a:endParaRPr sz="2800" b="1" i="0" u="none" strike="noStrike" cap="none">
              <a:solidFill>
                <a:srgbClr val="24BAA2"/>
              </a:solidFill>
              <a:latin typeface="Calibri"/>
              <a:ea typeface="Calibri"/>
              <a:cs typeface="Calibri"/>
              <a:sym typeface="Calibri"/>
            </a:endParaRPr>
          </a:p>
        </p:txBody>
      </p:sp>
      <p:sp>
        <p:nvSpPr>
          <p:cNvPr id="642" name="Google Shape;642;p100"/>
          <p:cNvSpPr txBox="1"/>
          <p:nvPr/>
        </p:nvSpPr>
        <p:spPr>
          <a:xfrm>
            <a:off x="7240771" y="4793806"/>
            <a:ext cx="4614531" cy="80365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92E4B"/>
              </a:buClr>
              <a:buSzPts val="2400"/>
              <a:buFont typeface="Arial"/>
              <a:buNone/>
            </a:pPr>
            <a:r>
              <a:rPr lang="en-US" sz="2400" b="0" i="0" u="none" strike="noStrike" cap="none">
                <a:solidFill>
                  <a:srgbClr val="002060"/>
                </a:solidFill>
                <a:latin typeface="Calibri"/>
                <a:ea typeface="Calibri"/>
                <a:cs typeface="Calibri"/>
                <a:sym typeface="Calibri"/>
              </a:rPr>
              <a:t>Prevención del deterioro cognitivo a través de la tecnología</a:t>
            </a:r>
            <a:endParaRPr sz="2400" b="0" i="0" u="none" strike="noStrike" cap="none">
              <a:solidFill>
                <a:srgbClr val="002060"/>
              </a:solidFill>
              <a:latin typeface="Calibri"/>
              <a:ea typeface="Calibri"/>
              <a:cs typeface="Calibri"/>
              <a:sym typeface="Calibri"/>
            </a:endParaRPr>
          </a:p>
        </p:txBody>
      </p:sp>
      <p:sp>
        <p:nvSpPr>
          <p:cNvPr id="643" name="Google Shape;643;p100"/>
          <p:cNvSpPr txBox="1"/>
          <p:nvPr/>
        </p:nvSpPr>
        <p:spPr>
          <a:xfrm>
            <a:off x="6728059" y="4781700"/>
            <a:ext cx="610799" cy="635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4BAA2"/>
              </a:buClr>
              <a:buSzPts val="2800"/>
              <a:buFont typeface="Arial"/>
              <a:buNone/>
            </a:pPr>
            <a:r>
              <a:rPr lang="en-US" sz="2800" b="1" i="0" u="none" strike="noStrike" cap="none">
                <a:solidFill>
                  <a:srgbClr val="24BAA2"/>
                </a:solidFill>
                <a:latin typeface="Calibri"/>
                <a:ea typeface="Calibri"/>
                <a:cs typeface="Calibri"/>
                <a:sym typeface="Calibri"/>
              </a:rPr>
              <a:t>(d)</a:t>
            </a:r>
            <a:endParaRPr sz="2800" b="1" i="0" u="none" strike="noStrike" cap="none">
              <a:solidFill>
                <a:srgbClr val="24BAA2"/>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5"/>
          <p:cNvSpPr txBox="1">
            <a:spLocks noGrp="1"/>
          </p:cNvSpPr>
          <p:nvPr>
            <p:ph type="body" idx="1"/>
          </p:nvPr>
        </p:nvSpPr>
        <p:spPr>
          <a:xfrm>
            <a:off x="5643484" y="3602326"/>
            <a:ext cx="6294516" cy="225304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en-US"/>
              <a:t>Tecnologías de apoyo a la actividad física</a:t>
            </a:r>
            <a:endParaRPr/>
          </a:p>
        </p:txBody>
      </p:sp>
      <p:sp>
        <p:nvSpPr>
          <p:cNvPr id="650" name="Google Shape;650;p5"/>
          <p:cNvSpPr txBox="1">
            <a:spLocks noGrp="1"/>
          </p:cNvSpPr>
          <p:nvPr>
            <p:ph type="body" idx="2"/>
          </p:nvPr>
        </p:nvSpPr>
        <p:spPr>
          <a:xfrm>
            <a:off x="891654" y="2003728"/>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13000"/>
              <a:buNone/>
            </a:pPr>
            <a:r>
              <a:rPr lang="en-US"/>
              <a:t>02</a:t>
            </a:r>
            <a:endParaRPr/>
          </a:p>
        </p:txBody>
      </p:sp>
      <p:pic>
        <p:nvPicPr>
          <p:cNvPr id="651" name="Google Shape;651;p5"/>
          <p:cNvPicPr preferRelativeResize="0"/>
          <p:nvPr/>
        </p:nvPicPr>
        <p:blipFill rotWithShape="1">
          <a:blip r:embed="rId3">
            <a:alphaModFix/>
          </a:blip>
          <a:srcRect/>
          <a:stretch/>
        </p:blipFill>
        <p:spPr>
          <a:xfrm>
            <a:off x="891653" y="2087717"/>
            <a:ext cx="2156087" cy="1514609"/>
          </a:xfrm>
          <a:prstGeom prst="rect">
            <a:avLst/>
          </a:prstGeom>
          <a:noFill/>
          <a:ln>
            <a:noFill/>
          </a:ln>
        </p:spPr>
      </p:pic>
      <p:sp>
        <p:nvSpPr>
          <p:cNvPr id="652" name="Google Shape;652;p5"/>
          <p:cNvSpPr txBox="1"/>
          <p:nvPr/>
        </p:nvSpPr>
        <p:spPr>
          <a:xfrm>
            <a:off x="891654" y="2114550"/>
            <a:ext cx="2184921" cy="132343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8000" b="0" i="0" u="none" strike="noStrike" cap="none">
                <a:solidFill>
                  <a:srgbClr val="24BAA2"/>
                </a:solidFill>
                <a:latin typeface="Calibri"/>
                <a:ea typeface="Calibri"/>
                <a:cs typeface="Calibri"/>
                <a:sym typeface="Calibri"/>
              </a:rPr>
              <a:t>(a)</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59"/>
          <p:cNvSpPr txBox="1">
            <a:spLocks noGrp="1"/>
          </p:cNvSpPr>
          <p:nvPr>
            <p:ph type="body" idx="1"/>
          </p:nvPr>
        </p:nvSpPr>
        <p:spPr>
          <a:xfrm>
            <a:off x="565673" y="254449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4BAA2"/>
              </a:buClr>
              <a:buSzPts val="3200"/>
              <a:buNone/>
            </a:pPr>
            <a:r>
              <a:rPr lang="en-US"/>
              <a:t>(a)</a:t>
            </a:r>
            <a:endParaRPr/>
          </a:p>
        </p:txBody>
      </p:sp>
      <p:sp>
        <p:nvSpPr>
          <p:cNvPr id="228" name="Google Shape;228;p59"/>
          <p:cNvSpPr txBox="1">
            <a:spLocks noGrp="1"/>
          </p:cNvSpPr>
          <p:nvPr>
            <p:ph type="body" idx="2"/>
          </p:nvPr>
        </p:nvSpPr>
        <p:spPr>
          <a:xfrm>
            <a:off x="1400970" y="2544495"/>
            <a:ext cx="687466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92E4B"/>
              </a:buClr>
              <a:buSzPts val="2200"/>
              <a:buNone/>
            </a:pPr>
            <a:r>
              <a:rPr lang="en-US"/>
              <a:t>¿Qué es la autonomía personal?</a:t>
            </a:r>
            <a:endParaRPr/>
          </a:p>
        </p:txBody>
      </p:sp>
      <p:sp>
        <p:nvSpPr>
          <p:cNvPr id="229" name="Google Shape;229;p59"/>
          <p:cNvSpPr txBox="1">
            <a:spLocks noGrp="1"/>
          </p:cNvSpPr>
          <p:nvPr>
            <p:ph type="body" idx="3"/>
          </p:nvPr>
        </p:nvSpPr>
        <p:spPr>
          <a:xfrm>
            <a:off x="565673" y="325628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4BAA2"/>
              </a:buClr>
              <a:buSzPts val="3200"/>
              <a:buNone/>
            </a:pPr>
            <a:r>
              <a:rPr lang="en-US"/>
              <a:t>(b)</a:t>
            </a:r>
            <a:endParaRPr/>
          </a:p>
        </p:txBody>
      </p:sp>
      <p:sp>
        <p:nvSpPr>
          <p:cNvPr id="230" name="Google Shape;230;p59"/>
          <p:cNvSpPr txBox="1">
            <a:spLocks noGrp="1"/>
          </p:cNvSpPr>
          <p:nvPr>
            <p:ph type="body" idx="4"/>
          </p:nvPr>
        </p:nvSpPr>
        <p:spPr>
          <a:xfrm>
            <a:off x="1400970" y="3256285"/>
            <a:ext cx="687466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92E4B"/>
              </a:buClr>
              <a:buSzPts val="2200"/>
              <a:buNone/>
            </a:pPr>
            <a:r>
              <a:rPr lang="en-US"/>
              <a:t>Gestión de los problemas de salud</a:t>
            </a:r>
            <a:endParaRPr/>
          </a:p>
        </p:txBody>
      </p:sp>
      <p:sp>
        <p:nvSpPr>
          <p:cNvPr id="231" name="Google Shape;231;p59"/>
          <p:cNvSpPr txBox="1">
            <a:spLocks noGrp="1"/>
          </p:cNvSpPr>
          <p:nvPr>
            <p:ph type="body" idx="5"/>
          </p:nvPr>
        </p:nvSpPr>
        <p:spPr>
          <a:xfrm>
            <a:off x="565673" y="3968072"/>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4BAA2"/>
              </a:buClr>
              <a:buSzPts val="3200"/>
              <a:buNone/>
            </a:pPr>
            <a:r>
              <a:rPr lang="en-US"/>
              <a:t>(c)</a:t>
            </a:r>
            <a:endParaRPr/>
          </a:p>
        </p:txBody>
      </p:sp>
      <p:sp>
        <p:nvSpPr>
          <p:cNvPr id="232" name="Google Shape;232;p59"/>
          <p:cNvSpPr txBox="1">
            <a:spLocks noGrp="1"/>
          </p:cNvSpPr>
          <p:nvPr>
            <p:ph type="body" idx="6"/>
          </p:nvPr>
        </p:nvSpPr>
        <p:spPr>
          <a:xfrm>
            <a:off x="1400970" y="3968072"/>
            <a:ext cx="687466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92E4B"/>
              </a:buClr>
              <a:buSzPts val="2200"/>
              <a:buNone/>
            </a:pPr>
            <a:r>
              <a:rPr lang="en-US"/>
              <a:t>Elegir </a:t>
            </a:r>
            <a:r>
              <a:rPr lang="en-US" i="1"/>
              <a:t>Apps</a:t>
            </a:r>
            <a:r>
              <a:rPr lang="en-US"/>
              <a:t> para gestionar la salud</a:t>
            </a:r>
            <a:endParaRPr/>
          </a:p>
        </p:txBody>
      </p:sp>
      <p:sp>
        <p:nvSpPr>
          <p:cNvPr id="233" name="Google Shape;233;p59"/>
          <p:cNvSpPr txBox="1">
            <a:spLocks noGrp="1"/>
          </p:cNvSpPr>
          <p:nvPr>
            <p:ph type="body" idx="14"/>
          </p:nvPr>
        </p:nvSpPr>
        <p:spPr>
          <a:xfrm>
            <a:off x="565673" y="659662"/>
            <a:ext cx="5041923" cy="72075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None/>
            </a:pPr>
            <a:r>
              <a:rPr lang="en-US"/>
              <a:t>contenido</a:t>
            </a:r>
            <a:endParaRPr/>
          </a:p>
        </p:txBody>
      </p:sp>
      <p:pic>
        <p:nvPicPr>
          <p:cNvPr id="234" name="Google Shape;234;p59" descr="Man consulting with psychiatrist"/>
          <p:cNvPicPr preferRelativeResize="0"/>
          <p:nvPr/>
        </p:nvPicPr>
        <p:blipFill rotWithShape="1">
          <a:blip r:embed="rId3">
            <a:alphaModFix/>
          </a:blip>
          <a:srcRect/>
          <a:stretch/>
        </p:blipFill>
        <p:spPr>
          <a:xfrm>
            <a:off x="6351181" y="2289112"/>
            <a:ext cx="5198901" cy="2924231"/>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pic>
        <p:nvPicPr>
          <p:cNvPr id="657" name="Google Shape;657;p2" descr="La lista prohibida de ejercicios para la tercera edad"/>
          <p:cNvPicPr preferRelativeResize="0"/>
          <p:nvPr/>
        </p:nvPicPr>
        <p:blipFill rotWithShape="1">
          <a:blip r:embed="rId3">
            <a:alphaModFix/>
          </a:blip>
          <a:srcRect/>
          <a:stretch/>
        </p:blipFill>
        <p:spPr>
          <a:xfrm>
            <a:off x="375918" y="1087490"/>
            <a:ext cx="11440161" cy="983849"/>
          </a:xfrm>
          <a:prstGeom prst="rect">
            <a:avLst/>
          </a:prstGeom>
          <a:noFill/>
          <a:ln>
            <a:noFill/>
          </a:ln>
        </p:spPr>
      </p:pic>
      <p:sp>
        <p:nvSpPr>
          <p:cNvPr id="658" name="Google Shape;658;p2"/>
          <p:cNvSpPr txBox="1">
            <a:spLocks noGrp="1"/>
          </p:cNvSpPr>
          <p:nvPr>
            <p:ph type="body" idx="2"/>
          </p:nvPr>
        </p:nvSpPr>
        <p:spPr>
          <a:xfrm>
            <a:off x="1885569" y="408529"/>
            <a:ext cx="8155904" cy="80365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24BAA2"/>
              </a:buClr>
              <a:buSzPts val="3600"/>
              <a:buNone/>
            </a:pPr>
            <a:r>
              <a:rPr lang="en-US" sz="3600"/>
              <a:t>Introducción</a:t>
            </a:r>
            <a:endParaRPr/>
          </a:p>
        </p:txBody>
      </p:sp>
      <p:sp>
        <p:nvSpPr>
          <p:cNvPr id="659" name="Google Shape;659;p2"/>
          <p:cNvSpPr/>
          <p:nvPr/>
        </p:nvSpPr>
        <p:spPr>
          <a:xfrm>
            <a:off x="0" y="0"/>
            <a:ext cx="12192000" cy="0"/>
          </a:xfrm>
          <a:prstGeom prst="rect">
            <a:avLst/>
          </a:prstGeom>
          <a:solidFill>
            <a:srgbClr val="FFFFFF"/>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660" name="Google Shape;660;p2"/>
          <p:cNvSpPr txBox="1">
            <a:spLocks noGrp="1"/>
          </p:cNvSpPr>
          <p:nvPr>
            <p:ph type="body" idx="1"/>
          </p:nvPr>
        </p:nvSpPr>
        <p:spPr>
          <a:xfrm>
            <a:off x="785385" y="2342186"/>
            <a:ext cx="10621229" cy="3574473"/>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rgbClr val="092E4B"/>
              </a:buClr>
              <a:buSzPts val="2400"/>
              <a:buNone/>
            </a:pPr>
            <a:r>
              <a:rPr lang="en-US"/>
              <a:t>Una de las labores de las personas cuidadoras es intentar fomentar una vida saludable entre sus clientes a través del ejercicio físico moderado y los buenos hábitos, así como procurar que mantengan un equilibrio adecuado para promover en último término la autonomía de los mayores. </a:t>
            </a:r>
            <a:endParaRPr/>
          </a:p>
          <a:p>
            <a:pPr marL="0" lvl="0" indent="0" algn="just" rtl="0">
              <a:lnSpc>
                <a:spcPct val="90000"/>
              </a:lnSpc>
              <a:spcBef>
                <a:spcPts val="1000"/>
              </a:spcBef>
              <a:spcAft>
                <a:spcPts val="0"/>
              </a:spcAft>
              <a:buClr>
                <a:srgbClr val="092E4B"/>
              </a:buClr>
              <a:buSzPts val="2400"/>
              <a:buNone/>
            </a:pPr>
            <a:endParaRPr sz="900"/>
          </a:p>
          <a:p>
            <a:pPr marL="0" lvl="0" indent="0" algn="just" rtl="0">
              <a:lnSpc>
                <a:spcPct val="90000"/>
              </a:lnSpc>
              <a:spcBef>
                <a:spcPts val="1000"/>
              </a:spcBef>
              <a:spcAft>
                <a:spcPts val="0"/>
              </a:spcAft>
              <a:buClr>
                <a:srgbClr val="092E4B"/>
              </a:buClr>
              <a:buSzPts val="2400"/>
              <a:buNone/>
            </a:pPr>
            <a:r>
              <a:rPr lang="en-US"/>
              <a:t>Como profesionales que buscamos siempre cubrir las necesidades de nuestros clientes, debemos encontrar la mejor manera de acercarnos a ellos y ayudarles.  </a:t>
            </a:r>
            <a:endParaRPr/>
          </a:p>
          <a:p>
            <a:pPr marL="0" lvl="0" indent="0" algn="just" rtl="0">
              <a:lnSpc>
                <a:spcPct val="90000"/>
              </a:lnSpc>
              <a:spcBef>
                <a:spcPts val="1000"/>
              </a:spcBef>
              <a:spcAft>
                <a:spcPts val="0"/>
              </a:spcAft>
              <a:buClr>
                <a:srgbClr val="092E4B"/>
              </a:buClr>
              <a:buSzPts val="2400"/>
              <a:buNone/>
            </a:pPr>
            <a:endParaRPr sz="900"/>
          </a:p>
          <a:p>
            <a:pPr marL="0" lvl="0" indent="0" algn="just" rtl="0">
              <a:lnSpc>
                <a:spcPct val="90000"/>
              </a:lnSpc>
              <a:spcBef>
                <a:spcPts val="1000"/>
              </a:spcBef>
              <a:spcAft>
                <a:spcPts val="0"/>
              </a:spcAft>
              <a:buClr>
                <a:srgbClr val="092E4B"/>
              </a:buClr>
              <a:buSzPts val="2400"/>
              <a:buNone/>
            </a:pPr>
            <a:r>
              <a:rPr lang="en-US"/>
              <a:t>Las capacidades físicas de muchas personas mayores les impiden hacer ejercicio regularmente, y ahí es donde la tecnología puede jugar un papel significativo.  </a:t>
            </a:r>
            <a:endParaRPr/>
          </a:p>
          <a:p>
            <a:pPr marL="0" lvl="0" indent="0" algn="ctr" rtl="0">
              <a:lnSpc>
                <a:spcPct val="90000"/>
              </a:lnSpc>
              <a:spcBef>
                <a:spcPts val="1000"/>
              </a:spcBef>
              <a:spcAft>
                <a:spcPts val="0"/>
              </a:spcAft>
              <a:buClr>
                <a:srgbClr val="092E4B"/>
              </a:buClr>
              <a:buSzPts val="2400"/>
              <a:buNone/>
            </a:pP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3"/>
          <p:cNvSpPr txBox="1">
            <a:spLocks noGrp="1"/>
          </p:cNvSpPr>
          <p:nvPr>
            <p:ph type="body" idx="1"/>
          </p:nvPr>
        </p:nvSpPr>
        <p:spPr>
          <a:xfrm>
            <a:off x="919623" y="1396805"/>
            <a:ext cx="4757374" cy="4377696"/>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400"/>
              <a:buNone/>
            </a:pPr>
            <a:r>
              <a:rPr lang="en-US" b="1"/>
              <a:t>Mantenerse activo es fundamental para gozar de buena salud a cualquier edad.</a:t>
            </a:r>
            <a:endParaRPr/>
          </a:p>
          <a:p>
            <a:pPr marL="0" lvl="0" indent="0" algn="just" rtl="0">
              <a:lnSpc>
                <a:spcPct val="90000"/>
              </a:lnSpc>
              <a:spcBef>
                <a:spcPts val="1000"/>
              </a:spcBef>
              <a:spcAft>
                <a:spcPts val="0"/>
              </a:spcAft>
              <a:buClr>
                <a:schemeClr val="lt1"/>
              </a:buClr>
              <a:buSzPts val="2400"/>
              <a:buNone/>
            </a:pPr>
            <a:r>
              <a:rPr lang="en-US"/>
              <a:t>Es importante hacer algún tipo de actividad física para fomentar la movilidad y prevenir enfermedades aceleradas o causadas por un estilo de vida sedentario. </a:t>
            </a:r>
            <a:endParaRPr/>
          </a:p>
          <a:p>
            <a:pPr marL="0" lvl="0" indent="0" algn="just" rtl="0">
              <a:lnSpc>
                <a:spcPct val="90000"/>
              </a:lnSpc>
              <a:spcBef>
                <a:spcPts val="1000"/>
              </a:spcBef>
              <a:spcAft>
                <a:spcPts val="0"/>
              </a:spcAft>
              <a:buClr>
                <a:schemeClr val="lt1"/>
              </a:buClr>
              <a:buSzPts val="2400"/>
              <a:buNone/>
            </a:pPr>
            <a:r>
              <a:rPr lang="en-US"/>
              <a:t>No obstante, la actividad física es mucho más importante para las personas mayores, ya que su </a:t>
            </a:r>
            <a:r>
              <a:rPr lang="en-US" b="1"/>
              <a:t>independencia</a:t>
            </a:r>
            <a:r>
              <a:rPr lang="en-US"/>
              <a:t> y </a:t>
            </a:r>
            <a:r>
              <a:rPr lang="en-US" b="1"/>
              <a:t>autonomía</a:t>
            </a:r>
            <a:r>
              <a:rPr lang="en-US"/>
              <a:t> dependen en gran medida de ello. </a:t>
            </a:r>
            <a:endParaRPr/>
          </a:p>
          <a:p>
            <a:pPr marL="228600" lvl="0" indent="-228600" algn="l" rtl="0">
              <a:lnSpc>
                <a:spcPct val="90000"/>
              </a:lnSpc>
              <a:spcBef>
                <a:spcPts val="1000"/>
              </a:spcBef>
              <a:spcAft>
                <a:spcPts val="0"/>
              </a:spcAft>
              <a:buClr>
                <a:schemeClr val="lt1"/>
              </a:buClr>
              <a:buSzPts val="2400"/>
              <a:buNone/>
            </a:pPr>
            <a:endParaRPr/>
          </a:p>
        </p:txBody>
      </p:sp>
      <p:sp>
        <p:nvSpPr>
          <p:cNvPr id="667" name="Google Shape;667;p3"/>
          <p:cNvSpPr txBox="1">
            <a:spLocks noGrp="1"/>
          </p:cNvSpPr>
          <p:nvPr>
            <p:ph type="body" idx="2"/>
          </p:nvPr>
        </p:nvSpPr>
        <p:spPr>
          <a:xfrm>
            <a:off x="489098" y="304800"/>
            <a:ext cx="5358809" cy="99265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24BAA2"/>
              </a:buClr>
              <a:buSzPts val="3600"/>
              <a:buNone/>
            </a:pPr>
            <a:r>
              <a:rPr lang="en-US"/>
              <a:t>El valor del ejercicio físico</a:t>
            </a:r>
            <a:endParaRPr/>
          </a:p>
        </p:txBody>
      </p:sp>
      <p:sp>
        <p:nvSpPr>
          <p:cNvPr id="668" name="Google Shape;668;p3"/>
          <p:cNvSpPr txBox="1"/>
          <p:nvPr/>
        </p:nvSpPr>
        <p:spPr>
          <a:xfrm>
            <a:off x="6762750" y="304651"/>
            <a:ext cx="5229225" cy="112651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4BAA2"/>
              </a:buClr>
              <a:buSzPts val="2800"/>
              <a:buFont typeface="Arial"/>
              <a:buNone/>
            </a:pPr>
            <a:r>
              <a:rPr lang="en-US" sz="2800" b="1" i="0" u="none" strike="noStrike" cap="none">
                <a:solidFill>
                  <a:srgbClr val="24BAA2"/>
                </a:solidFill>
                <a:latin typeface="Calibri"/>
                <a:ea typeface="Calibri"/>
                <a:cs typeface="Calibri"/>
                <a:sym typeface="Calibri"/>
              </a:rPr>
              <a:t>Sin actividad física, aparecen síntomas de deterioro físico </a:t>
            </a:r>
            <a:endParaRPr sz="2800" b="0" i="0" u="none" strike="noStrike" cap="none">
              <a:solidFill>
                <a:srgbClr val="000000"/>
              </a:solidFill>
              <a:latin typeface="Arial"/>
              <a:ea typeface="Arial"/>
              <a:cs typeface="Arial"/>
              <a:sym typeface="Arial"/>
            </a:endParaRPr>
          </a:p>
        </p:txBody>
      </p:sp>
      <p:sp>
        <p:nvSpPr>
          <p:cNvPr id="671" name="Google Shape;671;p3"/>
          <p:cNvSpPr txBox="1"/>
          <p:nvPr/>
        </p:nvSpPr>
        <p:spPr>
          <a:xfrm>
            <a:off x="6677025" y="1365722"/>
            <a:ext cx="5114482" cy="4377696"/>
          </a:xfrm>
          <a:prstGeom prst="rect">
            <a:avLst/>
          </a:prstGeom>
          <a:noFill/>
          <a:ln>
            <a:noFill/>
          </a:ln>
        </p:spPr>
        <p:txBody>
          <a:bodyPr spcFirstLastPara="1" wrap="square" lIns="91425" tIns="45700" rIns="91425" bIns="45700" anchor="t" anchorCtr="0">
            <a:noAutofit/>
          </a:bodyPr>
          <a:lstStyle/>
          <a:p>
            <a:pPr marL="0" marR="0" lvl="0" indent="0" algn="just" rtl="0">
              <a:lnSpc>
                <a:spcPct val="90000"/>
              </a:lnSpc>
              <a:spcBef>
                <a:spcPts val="0"/>
              </a:spcBef>
              <a:spcAft>
                <a:spcPts val="0"/>
              </a:spcAft>
              <a:buClr>
                <a:srgbClr val="092E4B"/>
              </a:buClr>
              <a:buSzPts val="2400"/>
              <a:buFont typeface="Arial"/>
              <a:buNone/>
            </a:pPr>
            <a:r>
              <a:rPr lang="en-US" sz="2200" b="0" i="0" u="none" strike="noStrike" cap="none">
                <a:solidFill>
                  <a:srgbClr val="092E4B"/>
                </a:solidFill>
                <a:latin typeface="Calibri"/>
                <a:ea typeface="Calibri"/>
                <a:cs typeface="Calibri"/>
                <a:sym typeface="Calibri"/>
              </a:rPr>
              <a:t>Con la edad, las personas mayores normalmente se vuelven más dependientes porque aparecen muchas limitaciones causadas por el paso del tiempo. </a:t>
            </a:r>
            <a:endParaRPr sz="2200" b="0" i="0" u="none" strike="noStrike" cap="none">
              <a:solidFill>
                <a:srgbClr val="092E4B"/>
              </a:solidFill>
              <a:latin typeface="Calibri"/>
              <a:ea typeface="Calibri"/>
              <a:cs typeface="Calibri"/>
              <a:sym typeface="Calibri"/>
            </a:endParaRPr>
          </a:p>
          <a:p>
            <a:pPr marL="0" marR="0" lvl="0" indent="0" algn="just" rtl="0">
              <a:lnSpc>
                <a:spcPct val="90000"/>
              </a:lnSpc>
              <a:spcBef>
                <a:spcPts val="1000"/>
              </a:spcBef>
              <a:spcAft>
                <a:spcPts val="0"/>
              </a:spcAft>
              <a:buClr>
                <a:srgbClr val="092E4B"/>
              </a:buClr>
              <a:buSzPts val="2400"/>
              <a:buFont typeface="Arial"/>
              <a:buNone/>
            </a:pPr>
            <a:r>
              <a:rPr lang="en-US" sz="2200" b="0" i="0" u="none" strike="noStrike" cap="none">
                <a:solidFill>
                  <a:srgbClr val="092E4B"/>
                </a:solidFill>
                <a:latin typeface="Calibri"/>
                <a:ea typeface="Calibri"/>
                <a:cs typeface="Calibri"/>
                <a:sym typeface="Calibri"/>
              </a:rPr>
              <a:t>El ejercicio físico aporta muchos beneficios a los mayores y no solo físicos, sino también mentales y emocionales.  </a:t>
            </a:r>
            <a:endParaRPr/>
          </a:p>
          <a:p>
            <a:pPr marL="0" marR="0" lvl="0" indent="0" algn="just" rtl="0">
              <a:lnSpc>
                <a:spcPct val="90000"/>
              </a:lnSpc>
              <a:spcBef>
                <a:spcPts val="1000"/>
              </a:spcBef>
              <a:spcAft>
                <a:spcPts val="0"/>
              </a:spcAft>
              <a:buClr>
                <a:srgbClr val="092E4B"/>
              </a:buClr>
              <a:buSzPts val="2400"/>
              <a:buFont typeface="Arial"/>
              <a:buNone/>
            </a:pPr>
            <a:r>
              <a:rPr lang="en-US" sz="2200" b="0" i="0" u="none" strike="noStrike" cap="none">
                <a:solidFill>
                  <a:srgbClr val="092E4B"/>
                </a:solidFill>
                <a:latin typeface="Calibri"/>
                <a:ea typeface="Calibri"/>
                <a:cs typeface="Calibri"/>
                <a:sym typeface="Calibri"/>
              </a:rPr>
              <a:t>Muchos estudios indican que el ejercicio tiene la capacidad de retrasar el envejecimiento cerebral y puede prevenir enfermedades neurodegenerativas propias de la senectud, como el Alzheimer u otros tipos de demencia senil.</a:t>
            </a:r>
            <a:endParaRPr sz="22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lt1"/>
              </a:buClr>
              <a:buSzPts val="2400"/>
              <a:buFont typeface="Arial"/>
              <a:buNone/>
            </a:pPr>
            <a:endParaRPr sz="2400" b="0" i="0" u="none" strike="noStrike" cap="none">
              <a:solidFill>
                <a:schemeClr val="lt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4"/>
          <p:cNvSpPr txBox="1">
            <a:spLocks noGrp="1"/>
          </p:cNvSpPr>
          <p:nvPr>
            <p:ph type="body" idx="1"/>
          </p:nvPr>
        </p:nvSpPr>
        <p:spPr>
          <a:xfrm>
            <a:off x="6444430" y="400450"/>
            <a:ext cx="3991589" cy="1029299"/>
          </a:xfrm>
          <a:prstGeom prst="rect">
            <a:avLst/>
          </a:prstGeom>
          <a:noFill/>
          <a:ln>
            <a:noFill/>
          </a:ln>
        </p:spPr>
        <p:txBody>
          <a:bodyPr spcFirstLastPara="1" wrap="square" lIns="91425" tIns="45700" rIns="91425" bIns="45700" anchor="ctr" anchorCtr="0">
            <a:normAutofit fontScale="85000" lnSpcReduction="20000"/>
          </a:bodyPr>
          <a:lstStyle/>
          <a:p>
            <a:pPr marL="0" lvl="0" indent="0" algn="ctr" rtl="0">
              <a:lnSpc>
                <a:spcPct val="90000"/>
              </a:lnSpc>
              <a:spcBef>
                <a:spcPts val="0"/>
              </a:spcBef>
              <a:spcAft>
                <a:spcPts val="0"/>
              </a:spcAft>
              <a:buClr>
                <a:schemeClr val="lt1"/>
              </a:buClr>
              <a:buSzPct val="100000"/>
              <a:buNone/>
            </a:pPr>
            <a:r>
              <a:rPr lang="en-US"/>
              <a:t>El ejercicio debería entenderse como un atributo del corazón.</a:t>
            </a:r>
            <a:endParaRPr/>
          </a:p>
        </p:txBody>
      </p:sp>
      <p:sp>
        <p:nvSpPr>
          <p:cNvPr id="677" name="Google Shape;677;p4"/>
          <p:cNvSpPr/>
          <p:nvPr/>
        </p:nvSpPr>
        <p:spPr>
          <a:xfrm>
            <a:off x="6336997" y="232863"/>
            <a:ext cx="425156" cy="372549"/>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78" name="Google Shape;678;p4"/>
          <p:cNvSpPr txBox="1"/>
          <p:nvPr/>
        </p:nvSpPr>
        <p:spPr>
          <a:xfrm>
            <a:off x="5273041" y="1455112"/>
            <a:ext cx="5867122" cy="1029299"/>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lt1"/>
              </a:buClr>
              <a:buSzPts val="2200"/>
              <a:buFont typeface="Arial"/>
              <a:buNone/>
            </a:pPr>
            <a:r>
              <a:rPr lang="en-US" sz="2200" b="1" i="0" u="none" strike="noStrike" cap="none">
                <a:solidFill>
                  <a:schemeClr val="lt1"/>
                </a:solidFill>
                <a:latin typeface="Calibri"/>
                <a:ea typeface="Calibri"/>
                <a:cs typeface="Calibri"/>
                <a:sym typeface="Calibri"/>
              </a:rPr>
              <a:t>Beneficios del ejercicio físico:</a:t>
            </a:r>
            <a:endParaRPr sz="1400" b="0" i="0" u="none" strike="noStrike" cap="none">
              <a:solidFill>
                <a:srgbClr val="000000"/>
              </a:solidFill>
              <a:latin typeface="Arial"/>
              <a:ea typeface="Arial"/>
              <a:cs typeface="Arial"/>
              <a:sym typeface="Arial"/>
            </a:endParaRPr>
          </a:p>
        </p:txBody>
      </p:sp>
      <p:sp>
        <p:nvSpPr>
          <p:cNvPr id="679" name="Google Shape;679;p4"/>
          <p:cNvSpPr/>
          <p:nvPr/>
        </p:nvSpPr>
        <p:spPr>
          <a:xfrm rot="10800000">
            <a:off x="10029715" y="1061406"/>
            <a:ext cx="473003" cy="346784"/>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80" name="Google Shape;680;p4"/>
          <p:cNvSpPr txBox="1"/>
          <p:nvPr/>
        </p:nvSpPr>
        <p:spPr>
          <a:xfrm>
            <a:off x="8060298" y="1250444"/>
            <a:ext cx="2480866" cy="585429"/>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lt1"/>
              </a:buClr>
              <a:buSzPts val="1400"/>
              <a:buFont typeface="Arial"/>
              <a:buNone/>
            </a:pPr>
            <a:r>
              <a:rPr lang="en-US" sz="1400" b="0" i="0" u="none" strike="noStrike" cap="none">
                <a:solidFill>
                  <a:schemeClr val="lt1"/>
                </a:solidFill>
                <a:latin typeface="Calibri"/>
                <a:ea typeface="Calibri"/>
                <a:cs typeface="Calibri"/>
                <a:sym typeface="Calibri"/>
              </a:rPr>
              <a:t>Gene Tunney</a:t>
            </a:r>
            <a:endParaRPr sz="1400" b="0" i="0" u="none" strike="noStrike" cap="none">
              <a:solidFill>
                <a:srgbClr val="000000"/>
              </a:solidFill>
              <a:latin typeface="Arial"/>
              <a:ea typeface="Arial"/>
              <a:cs typeface="Arial"/>
              <a:sym typeface="Arial"/>
            </a:endParaRPr>
          </a:p>
        </p:txBody>
      </p:sp>
      <p:sp>
        <p:nvSpPr>
          <p:cNvPr id="681" name="Google Shape;681;p4"/>
          <p:cNvSpPr/>
          <p:nvPr/>
        </p:nvSpPr>
        <p:spPr>
          <a:xfrm>
            <a:off x="4962920" y="2279741"/>
            <a:ext cx="3097378" cy="1694381"/>
          </a:xfrm>
          <a:prstGeom prst="roundRect">
            <a:avLst>
              <a:gd name="adj" fmla="val 16667"/>
            </a:avLst>
          </a:prstGeom>
          <a:noFill/>
          <a:ln w="12700" cap="flat" cmpd="sng">
            <a:solidFill>
              <a:srgbClr val="EAFFF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82" name="Google Shape;682;p4"/>
          <p:cNvPicPr preferRelativeResize="0"/>
          <p:nvPr/>
        </p:nvPicPr>
        <p:blipFill rotWithShape="1">
          <a:blip r:embed="rId3">
            <a:alphaModFix/>
          </a:blip>
          <a:srcRect/>
          <a:stretch/>
        </p:blipFill>
        <p:spPr>
          <a:xfrm>
            <a:off x="5025661" y="2620689"/>
            <a:ext cx="1012484" cy="1012484"/>
          </a:xfrm>
          <a:prstGeom prst="rect">
            <a:avLst/>
          </a:prstGeom>
          <a:noFill/>
          <a:ln>
            <a:noFill/>
          </a:ln>
        </p:spPr>
      </p:pic>
      <p:sp>
        <p:nvSpPr>
          <p:cNvPr id="683" name="Google Shape;683;p4"/>
          <p:cNvSpPr txBox="1"/>
          <p:nvPr/>
        </p:nvSpPr>
        <p:spPr>
          <a:xfrm>
            <a:off x="5886194" y="2331294"/>
            <a:ext cx="2084894" cy="16311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lt2"/>
                </a:solidFill>
                <a:latin typeface="Calibri"/>
                <a:ea typeface="Calibri"/>
                <a:cs typeface="Calibri"/>
                <a:sym typeface="Calibri"/>
              </a:rPr>
              <a:t>Afecta positivamente a la capacidad de reacción y a la memoria.</a:t>
            </a:r>
            <a:endParaRPr sz="1400" b="0" i="0" u="none" strike="noStrike" cap="none">
              <a:solidFill>
                <a:srgbClr val="000000"/>
              </a:solidFill>
              <a:latin typeface="Arial"/>
              <a:ea typeface="Arial"/>
              <a:cs typeface="Arial"/>
              <a:sym typeface="Arial"/>
            </a:endParaRPr>
          </a:p>
        </p:txBody>
      </p:sp>
      <p:sp>
        <p:nvSpPr>
          <p:cNvPr id="684" name="Google Shape;684;p4"/>
          <p:cNvSpPr/>
          <p:nvPr/>
        </p:nvSpPr>
        <p:spPr>
          <a:xfrm>
            <a:off x="8141902" y="2279741"/>
            <a:ext cx="3097378" cy="1694381"/>
          </a:xfrm>
          <a:prstGeom prst="roundRect">
            <a:avLst>
              <a:gd name="adj" fmla="val 16667"/>
            </a:avLst>
          </a:prstGeom>
          <a:noFill/>
          <a:ln w="12700" cap="flat" cmpd="sng">
            <a:solidFill>
              <a:srgbClr val="EAFFF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85" name="Google Shape;685;p4"/>
          <p:cNvSpPr txBox="1"/>
          <p:nvPr/>
        </p:nvSpPr>
        <p:spPr>
          <a:xfrm>
            <a:off x="9130266" y="2317303"/>
            <a:ext cx="2020153" cy="16311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lt2"/>
                </a:solidFill>
                <a:latin typeface="Calibri"/>
                <a:ea typeface="Calibri"/>
                <a:cs typeface="Calibri"/>
                <a:sym typeface="Calibri"/>
              </a:rPr>
              <a:t>Disminuye la presión arterial  mejorando el sistema sanguíneo.</a:t>
            </a:r>
            <a:endParaRPr sz="1400" b="0" i="0" u="none" strike="noStrike" cap="none">
              <a:solidFill>
                <a:srgbClr val="000000"/>
              </a:solidFill>
              <a:latin typeface="Arial"/>
              <a:ea typeface="Arial"/>
              <a:cs typeface="Arial"/>
              <a:sym typeface="Arial"/>
            </a:endParaRPr>
          </a:p>
        </p:txBody>
      </p:sp>
      <p:pic>
        <p:nvPicPr>
          <p:cNvPr id="686" name="Google Shape;686;p4"/>
          <p:cNvPicPr preferRelativeResize="0"/>
          <p:nvPr/>
        </p:nvPicPr>
        <p:blipFill rotWithShape="1">
          <a:blip r:embed="rId4">
            <a:alphaModFix/>
          </a:blip>
          <a:srcRect/>
          <a:stretch/>
        </p:blipFill>
        <p:spPr>
          <a:xfrm>
            <a:off x="8380900" y="2676615"/>
            <a:ext cx="919831" cy="919831"/>
          </a:xfrm>
          <a:prstGeom prst="rect">
            <a:avLst/>
          </a:prstGeom>
          <a:noFill/>
          <a:ln>
            <a:noFill/>
          </a:ln>
        </p:spPr>
      </p:pic>
      <p:sp>
        <p:nvSpPr>
          <p:cNvPr id="687" name="Google Shape;687;p4"/>
          <p:cNvSpPr/>
          <p:nvPr/>
        </p:nvSpPr>
        <p:spPr>
          <a:xfrm>
            <a:off x="4962920" y="4159592"/>
            <a:ext cx="3097378" cy="1694381"/>
          </a:xfrm>
          <a:prstGeom prst="roundRect">
            <a:avLst>
              <a:gd name="adj" fmla="val 16667"/>
            </a:avLst>
          </a:prstGeom>
          <a:noFill/>
          <a:ln w="12700" cap="flat" cmpd="sng">
            <a:solidFill>
              <a:srgbClr val="EAFFF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88" name="Google Shape;688;p4"/>
          <p:cNvSpPr txBox="1"/>
          <p:nvPr/>
        </p:nvSpPr>
        <p:spPr>
          <a:xfrm>
            <a:off x="5818648" y="4345060"/>
            <a:ext cx="2320248" cy="13233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dirty="0" err="1">
                <a:solidFill>
                  <a:schemeClr val="lt2"/>
                </a:solidFill>
                <a:latin typeface="Calibri"/>
                <a:ea typeface="Calibri"/>
                <a:cs typeface="Calibri"/>
                <a:sym typeface="Calibri"/>
              </a:rPr>
              <a:t>Mejora</a:t>
            </a:r>
            <a:r>
              <a:rPr lang="en-US" sz="2000" b="0" i="0" u="none" strike="noStrike" cap="none" dirty="0">
                <a:solidFill>
                  <a:schemeClr val="lt2"/>
                </a:solidFill>
                <a:latin typeface="Calibri"/>
                <a:ea typeface="Calibri"/>
                <a:cs typeface="Calibri"/>
                <a:sym typeface="Calibri"/>
              </a:rPr>
              <a:t> la </a:t>
            </a:r>
            <a:r>
              <a:rPr lang="en-US" sz="2000" b="0" i="0" u="none" strike="noStrike" cap="none" dirty="0" err="1">
                <a:solidFill>
                  <a:schemeClr val="lt2"/>
                </a:solidFill>
                <a:latin typeface="Calibri"/>
                <a:ea typeface="Calibri"/>
                <a:cs typeface="Calibri"/>
                <a:sym typeface="Calibri"/>
              </a:rPr>
              <a:t>actividad</a:t>
            </a:r>
            <a:r>
              <a:rPr lang="en-US" sz="2000" b="0" i="0" u="none" strike="noStrike" cap="none" dirty="0">
                <a:solidFill>
                  <a:schemeClr val="lt2"/>
                </a:solidFill>
                <a:latin typeface="Calibri"/>
                <a:ea typeface="Calibri"/>
                <a:cs typeface="Calibri"/>
                <a:sym typeface="Calibri"/>
              </a:rPr>
              <a:t> visceral, </a:t>
            </a:r>
            <a:r>
              <a:rPr lang="en-US" sz="2000" b="0" i="0" u="none" strike="noStrike" cap="none" dirty="0" err="1">
                <a:solidFill>
                  <a:schemeClr val="lt2"/>
                </a:solidFill>
                <a:latin typeface="Calibri"/>
                <a:ea typeface="Calibri"/>
                <a:cs typeface="Calibri"/>
                <a:sym typeface="Calibri"/>
              </a:rPr>
              <a:t>mejorando</a:t>
            </a:r>
            <a:r>
              <a:rPr lang="en-US" sz="2000" b="0" i="0" u="none" strike="noStrike" cap="none" dirty="0">
                <a:solidFill>
                  <a:schemeClr val="lt2"/>
                </a:solidFill>
                <a:latin typeface="Calibri"/>
                <a:ea typeface="Calibri"/>
                <a:cs typeface="Calibri"/>
                <a:sym typeface="Calibri"/>
              </a:rPr>
              <a:t> </a:t>
            </a:r>
            <a:r>
              <a:rPr lang="en-US" sz="2000" b="0" i="0" u="none" strike="noStrike" cap="none" dirty="0" err="1">
                <a:solidFill>
                  <a:schemeClr val="lt2"/>
                </a:solidFill>
                <a:latin typeface="Calibri"/>
                <a:ea typeface="Calibri"/>
                <a:cs typeface="Calibri"/>
                <a:sym typeface="Calibri"/>
              </a:rPr>
              <a:t>así</a:t>
            </a:r>
            <a:r>
              <a:rPr lang="en-US" sz="2000" b="0" i="0" u="none" strike="noStrike" cap="none" dirty="0">
                <a:solidFill>
                  <a:schemeClr val="lt2"/>
                </a:solidFill>
                <a:latin typeface="Calibri"/>
                <a:ea typeface="Calibri"/>
                <a:cs typeface="Calibri"/>
                <a:sym typeface="Calibri"/>
              </a:rPr>
              <a:t> a </a:t>
            </a:r>
            <a:r>
              <a:rPr lang="en-US" sz="2000" b="0" i="0" u="none" strike="noStrike" cap="none" dirty="0" err="1">
                <a:solidFill>
                  <a:schemeClr val="lt2"/>
                </a:solidFill>
                <a:latin typeface="Calibri"/>
                <a:ea typeface="Calibri"/>
                <a:cs typeface="Calibri"/>
                <a:sym typeface="Calibri"/>
              </a:rPr>
              <a:t>su</a:t>
            </a:r>
            <a:r>
              <a:rPr lang="en-US" sz="2000" b="0" i="0" u="none" strike="noStrike" cap="none" dirty="0">
                <a:solidFill>
                  <a:schemeClr val="lt2"/>
                </a:solidFill>
                <a:latin typeface="Calibri"/>
                <a:ea typeface="Calibri"/>
                <a:cs typeface="Calibri"/>
                <a:sym typeface="Calibri"/>
              </a:rPr>
              <a:t> </a:t>
            </a:r>
            <a:r>
              <a:rPr lang="en-US" sz="2000" b="0" i="0" u="none" strike="noStrike" cap="none" dirty="0" err="1">
                <a:solidFill>
                  <a:schemeClr val="lt2"/>
                </a:solidFill>
                <a:latin typeface="Calibri"/>
                <a:ea typeface="Calibri"/>
                <a:cs typeface="Calibri"/>
                <a:sym typeface="Calibri"/>
              </a:rPr>
              <a:t>vez</a:t>
            </a:r>
            <a:r>
              <a:rPr lang="en-US" sz="2000" b="0" i="0" u="none" strike="noStrike" cap="none" dirty="0">
                <a:solidFill>
                  <a:schemeClr val="lt2"/>
                </a:solidFill>
                <a:latin typeface="Calibri"/>
                <a:ea typeface="Calibri"/>
                <a:cs typeface="Calibri"/>
                <a:sym typeface="Calibri"/>
              </a:rPr>
              <a:t> </a:t>
            </a:r>
            <a:r>
              <a:rPr lang="en-US" sz="2000" b="0" i="0" u="none" strike="noStrike" cap="none" dirty="0" err="1">
                <a:solidFill>
                  <a:schemeClr val="lt2"/>
                </a:solidFill>
                <a:latin typeface="Calibri"/>
                <a:ea typeface="Calibri"/>
                <a:cs typeface="Calibri"/>
                <a:sym typeface="Calibri"/>
              </a:rPr>
              <a:t>el</a:t>
            </a:r>
            <a:r>
              <a:rPr lang="en-US" sz="2000" b="0" i="0" u="none" strike="noStrike" cap="none" dirty="0">
                <a:solidFill>
                  <a:schemeClr val="lt2"/>
                </a:solidFill>
                <a:latin typeface="Calibri"/>
                <a:ea typeface="Calibri"/>
                <a:cs typeface="Calibri"/>
                <a:sym typeface="Calibri"/>
              </a:rPr>
              <a:t> </a:t>
            </a:r>
            <a:r>
              <a:rPr lang="en-US" sz="2000" b="0" i="0" u="none" strike="noStrike" cap="none" dirty="0" err="1">
                <a:solidFill>
                  <a:schemeClr val="lt2"/>
                </a:solidFill>
                <a:latin typeface="Calibri"/>
                <a:ea typeface="Calibri"/>
                <a:cs typeface="Calibri"/>
                <a:sym typeface="Calibri"/>
              </a:rPr>
              <a:t>tránsito</a:t>
            </a:r>
            <a:r>
              <a:rPr lang="en-US" sz="2000" b="0" i="0" u="none" strike="noStrike" cap="none" dirty="0">
                <a:solidFill>
                  <a:schemeClr val="lt2"/>
                </a:solidFill>
                <a:latin typeface="Calibri"/>
                <a:ea typeface="Calibri"/>
                <a:cs typeface="Calibri"/>
                <a:sym typeface="Calibri"/>
              </a:rPr>
              <a:t> intestinal.</a:t>
            </a:r>
            <a:endParaRPr sz="1400" b="0" i="0" u="none" strike="noStrike" cap="none" dirty="0">
              <a:solidFill>
                <a:srgbClr val="000000"/>
              </a:solidFill>
              <a:latin typeface="Arial"/>
              <a:ea typeface="Arial"/>
              <a:cs typeface="Arial"/>
              <a:sym typeface="Arial"/>
            </a:endParaRPr>
          </a:p>
        </p:txBody>
      </p:sp>
      <p:pic>
        <p:nvPicPr>
          <p:cNvPr id="689" name="Google Shape;689;p4"/>
          <p:cNvPicPr preferRelativeResize="0"/>
          <p:nvPr/>
        </p:nvPicPr>
        <p:blipFill rotWithShape="1">
          <a:blip r:embed="rId5">
            <a:alphaModFix/>
          </a:blip>
          <a:srcRect/>
          <a:stretch/>
        </p:blipFill>
        <p:spPr>
          <a:xfrm>
            <a:off x="5041518" y="4525538"/>
            <a:ext cx="962486" cy="962486"/>
          </a:xfrm>
          <a:prstGeom prst="rect">
            <a:avLst/>
          </a:prstGeom>
          <a:noFill/>
          <a:ln>
            <a:noFill/>
          </a:ln>
        </p:spPr>
      </p:pic>
      <p:sp>
        <p:nvSpPr>
          <p:cNvPr id="690" name="Google Shape;690;p4"/>
          <p:cNvSpPr/>
          <p:nvPr/>
        </p:nvSpPr>
        <p:spPr>
          <a:xfrm>
            <a:off x="8138896" y="4193930"/>
            <a:ext cx="3097378" cy="1694381"/>
          </a:xfrm>
          <a:prstGeom prst="roundRect">
            <a:avLst>
              <a:gd name="adj" fmla="val 16667"/>
            </a:avLst>
          </a:prstGeom>
          <a:noFill/>
          <a:ln w="12700" cap="flat" cmpd="sng">
            <a:solidFill>
              <a:srgbClr val="EAFFF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1" name="Google Shape;691;p4"/>
          <p:cNvSpPr txBox="1"/>
          <p:nvPr/>
        </p:nvSpPr>
        <p:spPr>
          <a:xfrm>
            <a:off x="9268548" y="4498949"/>
            <a:ext cx="1904173"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lt2"/>
                </a:solidFill>
                <a:latin typeface="Calibri"/>
                <a:ea typeface="Calibri"/>
                <a:cs typeface="Calibri"/>
                <a:sym typeface="Calibri"/>
              </a:rPr>
              <a:t>Ayuda a </a:t>
            </a:r>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lt2"/>
                </a:solidFill>
                <a:latin typeface="Calibri"/>
                <a:ea typeface="Calibri"/>
                <a:cs typeface="Calibri"/>
                <a:sym typeface="Calibri"/>
              </a:rPr>
              <a:t>lubricar las articulaciones.</a:t>
            </a:r>
            <a:endParaRPr sz="2000" b="0" i="0" u="none" strike="noStrike" cap="none">
              <a:solidFill>
                <a:schemeClr val="lt2"/>
              </a:solidFill>
              <a:latin typeface="Calibri"/>
              <a:ea typeface="Calibri"/>
              <a:cs typeface="Calibri"/>
              <a:sym typeface="Calibri"/>
            </a:endParaRPr>
          </a:p>
        </p:txBody>
      </p:sp>
      <p:pic>
        <p:nvPicPr>
          <p:cNvPr id="692" name="Google Shape;692;p4"/>
          <p:cNvPicPr preferRelativeResize="0"/>
          <p:nvPr/>
        </p:nvPicPr>
        <p:blipFill rotWithShape="1">
          <a:blip r:embed="rId6">
            <a:alphaModFix/>
          </a:blip>
          <a:srcRect/>
          <a:stretch/>
        </p:blipFill>
        <p:spPr>
          <a:xfrm>
            <a:off x="8222422" y="4422727"/>
            <a:ext cx="1236785" cy="1236785"/>
          </a:xfrm>
          <a:prstGeom prst="rect">
            <a:avLst/>
          </a:prstGeom>
          <a:noFill/>
          <a:ln>
            <a:noFill/>
          </a:ln>
        </p:spPr>
      </p:pic>
      <p:pic>
        <p:nvPicPr>
          <p:cNvPr id="693" name="Google Shape;693;p4" descr="6 Beneficios del Ejercicio en el Adulto Mayor. | Zapopan"/>
          <p:cNvPicPr preferRelativeResize="0">
            <a:picLocks noGrp="1"/>
          </p:cNvPicPr>
          <p:nvPr>
            <p:ph type="pic" idx="2"/>
          </p:nvPr>
        </p:nvPicPr>
        <p:blipFill rotWithShape="1">
          <a:blip r:embed="rId7">
            <a:alphaModFix/>
          </a:blip>
          <a:srcRect/>
          <a:stretch/>
        </p:blipFill>
        <p:spPr>
          <a:xfrm>
            <a:off x="218874" y="1408191"/>
            <a:ext cx="4503511" cy="4996486"/>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6"/>
          <p:cNvSpPr txBox="1">
            <a:spLocks noGrp="1"/>
          </p:cNvSpPr>
          <p:nvPr>
            <p:ph type="body" idx="1"/>
          </p:nvPr>
        </p:nvSpPr>
        <p:spPr>
          <a:xfrm>
            <a:off x="576816" y="1353891"/>
            <a:ext cx="5408818" cy="4377696"/>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400"/>
              <a:buNone/>
            </a:pPr>
            <a:r>
              <a:rPr lang="en-US" u="sng" dirty="0">
                <a:solidFill>
                  <a:srgbClr val="24BAA2"/>
                </a:solidFill>
                <a:hlinkClick r:id="rId3">
                  <a:extLst>
                    <a:ext uri="{A12FA001-AC4F-418D-AE19-62706E023703}">
                      <ahyp:hlinkClr xmlns:ahyp="http://schemas.microsoft.com/office/drawing/2018/hyperlinkcolor" val="tx"/>
                    </a:ext>
                  </a:extLst>
                </a:hlinkClick>
              </a:rPr>
              <a:t>El Xiaomi Mi Smart Band 6</a:t>
            </a:r>
            <a:r>
              <a:rPr lang="en-US" dirty="0"/>
              <a:t> es </a:t>
            </a:r>
            <a:r>
              <a:rPr lang="en-US" dirty="0" err="1"/>
              <a:t>una</a:t>
            </a:r>
            <a:r>
              <a:rPr lang="en-US" dirty="0"/>
              <a:t> </a:t>
            </a:r>
            <a:r>
              <a:rPr lang="en-US" dirty="0" err="1"/>
              <a:t>pulsera</a:t>
            </a:r>
            <a:r>
              <a:rPr lang="en-US" dirty="0"/>
              <a:t> de </a:t>
            </a:r>
            <a:r>
              <a:rPr lang="en-US" dirty="0" err="1"/>
              <a:t>actividad</a:t>
            </a:r>
            <a:r>
              <a:rPr lang="en-US" dirty="0"/>
              <a:t> que </a:t>
            </a:r>
            <a:r>
              <a:rPr lang="en-US" dirty="0" err="1"/>
              <a:t>incluye</a:t>
            </a:r>
            <a:r>
              <a:rPr lang="en-US" dirty="0"/>
              <a:t> </a:t>
            </a:r>
            <a:r>
              <a:rPr lang="en-US" dirty="0" err="1"/>
              <a:t>más</a:t>
            </a:r>
            <a:r>
              <a:rPr lang="en-US" dirty="0"/>
              <a:t> de 30 </a:t>
            </a:r>
            <a:r>
              <a:rPr lang="en-US" dirty="0" err="1"/>
              <a:t>modos</a:t>
            </a:r>
            <a:r>
              <a:rPr lang="en-US" dirty="0"/>
              <a:t> de </a:t>
            </a:r>
            <a:r>
              <a:rPr lang="en-US" dirty="0" err="1"/>
              <a:t>entrenamiento</a:t>
            </a:r>
            <a:r>
              <a:rPr lang="en-US" dirty="0"/>
              <a:t> para </a:t>
            </a:r>
            <a:r>
              <a:rPr lang="en-US" dirty="0" err="1"/>
              <a:t>todo</a:t>
            </a:r>
            <a:r>
              <a:rPr lang="en-US" dirty="0"/>
              <a:t> </a:t>
            </a:r>
            <a:r>
              <a:rPr lang="en-US" dirty="0" err="1"/>
              <a:t>tipo</a:t>
            </a:r>
            <a:r>
              <a:rPr lang="en-US" dirty="0"/>
              <a:t> de </a:t>
            </a:r>
            <a:r>
              <a:rPr lang="en-US" dirty="0" err="1"/>
              <a:t>usuarios</a:t>
            </a:r>
            <a:r>
              <a:rPr lang="en-US" dirty="0"/>
              <a:t>.  </a:t>
            </a:r>
            <a:endParaRPr dirty="0"/>
          </a:p>
          <a:p>
            <a:pPr marL="0" lvl="0" indent="0" rtl="0">
              <a:lnSpc>
                <a:spcPct val="90000"/>
              </a:lnSpc>
              <a:spcBef>
                <a:spcPts val="1000"/>
              </a:spcBef>
              <a:spcAft>
                <a:spcPts val="0"/>
              </a:spcAft>
              <a:buClr>
                <a:schemeClr val="lt1"/>
              </a:buClr>
              <a:buSzPts val="2400"/>
              <a:buNone/>
            </a:pPr>
            <a:r>
              <a:rPr lang="en-US" dirty="0"/>
              <a:t>Con </a:t>
            </a:r>
            <a:r>
              <a:rPr lang="en-US" dirty="0" err="1"/>
              <a:t>ella</a:t>
            </a:r>
            <a:r>
              <a:rPr lang="en-US" dirty="0"/>
              <a:t> </a:t>
            </a:r>
            <a:r>
              <a:rPr lang="en-US" dirty="0" err="1"/>
              <a:t>puedes</a:t>
            </a:r>
            <a:r>
              <a:rPr lang="en-US" dirty="0"/>
              <a:t> </a:t>
            </a:r>
            <a:r>
              <a:rPr lang="en-US" dirty="0" err="1"/>
              <a:t>controlar</a:t>
            </a:r>
            <a:r>
              <a:rPr lang="en-US" dirty="0"/>
              <a:t> y </a:t>
            </a:r>
            <a:r>
              <a:rPr lang="en-US" dirty="0" err="1"/>
              <a:t>hacer</a:t>
            </a:r>
            <a:r>
              <a:rPr lang="en-US" dirty="0"/>
              <a:t> </a:t>
            </a:r>
            <a:r>
              <a:rPr lang="en-US" dirty="0" err="1"/>
              <a:t>seguimiento</a:t>
            </a:r>
            <a:r>
              <a:rPr lang="en-US" dirty="0"/>
              <a:t> de </a:t>
            </a:r>
            <a:r>
              <a:rPr lang="en-US" dirty="0" err="1"/>
              <a:t>los</a:t>
            </a:r>
            <a:r>
              <a:rPr lang="en-US" dirty="0"/>
              <a:t> </a:t>
            </a:r>
            <a:r>
              <a:rPr lang="en-US" b="1" dirty="0"/>
              <a:t>pasos </a:t>
            </a:r>
            <a:r>
              <a:rPr lang="en-US" b="1" dirty="0" err="1"/>
              <a:t>andados</a:t>
            </a:r>
            <a:r>
              <a:rPr lang="en-US" dirty="0"/>
              <a:t>, las </a:t>
            </a:r>
            <a:r>
              <a:rPr lang="en-US" b="1" dirty="0" err="1"/>
              <a:t>calorías</a:t>
            </a:r>
            <a:r>
              <a:rPr lang="en-US" b="1" dirty="0"/>
              <a:t> </a:t>
            </a:r>
            <a:r>
              <a:rPr lang="en-US" b="1" dirty="0" err="1"/>
              <a:t>quemadas</a:t>
            </a:r>
            <a:r>
              <a:rPr lang="en-US" dirty="0"/>
              <a:t>, la </a:t>
            </a:r>
            <a:r>
              <a:rPr lang="en-US" b="1" dirty="0" err="1"/>
              <a:t>distancia</a:t>
            </a:r>
            <a:r>
              <a:rPr lang="en-US" b="1" dirty="0"/>
              <a:t> </a:t>
            </a:r>
            <a:r>
              <a:rPr lang="en-US" b="1" dirty="0" err="1"/>
              <a:t>recorrida</a:t>
            </a:r>
            <a:r>
              <a:rPr lang="en-US" dirty="0"/>
              <a:t>, </a:t>
            </a:r>
            <a:r>
              <a:rPr lang="en-US" dirty="0" err="1"/>
              <a:t>el</a:t>
            </a:r>
            <a:r>
              <a:rPr lang="en-US" dirty="0"/>
              <a:t> </a:t>
            </a:r>
            <a:r>
              <a:rPr lang="en-US" b="1" dirty="0" err="1"/>
              <a:t>ritmo</a:t>
            </a:r>
            <a:r>
              <a:rPr lang="en-US" b="1" dirty="0"/>
              <a:t> </a:t>
            </a:r>
            <a:r>
              <a:rPr lang="en-US" b="1" dirty="0" err="1"/>
              <a:t>cardíaco</a:t>
            </a:r>
            <a:r>
              <a:rPr lang="en-US" b="1" dirty="0"/>
              <a:t> </a:t>
            </a:r>
            <a:r>
              <a:rPr lang="en-US" dirty="0" err="1"/>
              <a:t>en</a:t>
            </a:r>
            <a:r>
              <a:rPr lang="en-US" dirty="0"/>
              <a:t> </a:t>
            </a:r>
            <a:r>
              <a:rPr lang="en-US" dirty="0" err="1"/>
              <a:t>reposo</a:t>
            </a:r>
            <a:r>
              <a:rPr lang="en-US" dirty="0"/>
              <a:t> y </a:t>
            </a:r>
            <a:r>
              <a:rPr lang="en-US" dirty="0" err="1"/>
              <a:t>en</a:t>
            </a:r>
            <a:r>
              <a:rPr lang="en-US" dirty="0"/>
              <a:t> </a:t>
            </a:r>
            <a:r>
              <a:rPr lang="en-US" dirty="0" err="1"/>
              <a:t>actividad</a:t>
            </a:r>
            <a:r>
              <a:rPr lang="en-US" dirty="0"/>
              <a:t> y </a:t>
            </a:r>
            <a:r>
              <a:rPr lang="en-US" dirty="0" err="1"/>
              <a:t>el</a:t>
            </a:r>
            <a:r>
              <a:rPr lang="en-US" dirty="0"/>
              <a:t> </a:t>
            </a:r>
            <a:r>
              <a:rPr lang="en-US" b="1" dirty="0" err="1"/>
              <a:t>sueño</a:t>
            </a:r>
            <a:r>
              <a:rPr lang="en-US" dirty="0"/>
              <a:t> a lo largo de </a:t>
            </a:r>
            <a:r>
              <a:rPr lang="en-US" dirty="0" err="1"/>
              <a:t>todo</a:t>
            </a:r>
            <a:r>
              <a:rPr lang="en-US" dirty="0"/>
              <a:t> </a:t>
            </a:r>
            <a:r>
              <a:rPr lang="en-US" dirty="0" err="1"/>
              <a:t>el</a:t>
            </a:r>
            <a:r>
              <a:rPr lang="en-US" dirty="0"/>
              <a:t> día.  </a:t>
            </a:r>
            <a:endParaRPr dirty="0"/>
          </a:p>
          <a:p>
            <a:pPr marL="0" lvl="0" indent="0" algn="just" rtl="0">
              <a:lnSpc>
                <a:spcPct val="90000"/>
              </a:lnSpc>
              <a:spcBef>
                <a:spcPts val="1000"/>
              </a:spcBef>
              <a:spcAft>
                <a:spcPts val="0"/>
              </a:spcAft>
              <a:buClr>
                <a:schemeClr val="lt1"/>
              </a:buClr>
              <a:buSzPts val="2400"/>
              <a:buNone/>
            </a:pPr>
            <a:r>
              <a:rPr lang="en-US" dirty="0"/>
              <a:t>Es </a:t>
            </a:r>
            <a:r>
              <a:rPr lang="en-US" dirty="0" err="1"/>
              <a:t>capaz</a:t>
            </a:r>
            <a:r>
              <a:rPr lang="en-US" dirty="0"/>
              <a:t> de </a:t>
            </a:r>
            <a:r>
              <a:rPr lang="en-US" dirty="0" err="1"/>
              <a:t>medir</a:t>
            </a:r>
            <a:r>
              <a:rPr lang="en-US" dirty="0"/>
              <a:t> </a:t>
            </a:r>
            <a:r>
              <a:rPr lang="en-US" dirty="0" err="1"/>
              <a:t>el</a:t>
            </a:r>
            <a:r>
              <a:rPr lang="en-US" dirty="0"/>
              <a:t> </a:t>
            </a:r>
            <a:r>
              <a:rPr lang="en-US" dirty="0" err="1"/>
              <a:t>estrés</a:t>
            </a:r>
            <a:r>
              <a:rPr lang="en-US" dirty="0"/>
              <a:t> a </a:t>
            </a:r>
            <a:r>
              <a:rPr lang="en-US" dirty="0" err="1"/>
              <a:t>través</a:t>
            </a:r>
            <a:r>
              <a:rPr lang="en-US" dirty="0"/>
              <a:t> del </a:t>
            </a:r>
            <a:r>
              <a:rPr lang="en-US" dirty="0" err="1"/>
              <a:t>ritmo</a:t>
            </a:r>
            <a:r>
              <a:rPr lang="en-US" dirty="0"/>
              <a:t> </a:t>
            </a:r>
            <a:r>
              <a:rPr lang="en-US" dirty="0" err="1"/>
              <a:t>cardíaco</a:t>
            </a:r>
            <a:r>
              <a:rPr lang="en-US" dirty="0"/>
              <a:t> y </a:t>
            </a:r>
            <a:r>
              <a:rPr lang="en-US" dirty="0" err="1"/>
              <a:t>ofrece</a:t>
            </a:r>
            <a:r>
              <a:rPr lang="en-US" dirty="0"/>
              <a:t> </a:t>
            </a:r>
            <a:r>
              <a:rPr lang="en-US" dirty="0" err="1"/>
              <a:t>una</a:t>
            </a:r>
            <a:r>
              <a:rPr lang="en-US" dirty="0"/>
              <a:t> </a:t>
            </a:r>
            <a:r>
              <a:rPr lang="en-US" dirty="0" err="1"/>
              <a:t>serie</a:t>
            </a:r>
            <a:r>
              <a:rPr lang="en-US" dirty="0"/>
              <a:t> de </a:t>
            </a:r>
            <a:r>
              <a:rPr lang="en-US" dirty="0" err="1"/>
              <a:t>consejos</a:t>
            </a:r>
            <a:r>
              <a:rPr lang="en-US" dirty="0"/>
              <a:t> y </a:t>
            </a:r>
            <a:r>
              <a:rPr lang="en-US" dirty="0" err="1"/>
              <a:t>programas</a:t>
            </a:r>
            <a:r>
              <a:rPr lang="en-US" dirty="0"/>
              <a:t> de </a:t>
            </a:r>
            <a:r>
              <a:rPr lang="en-US" dirty="0" err="1"/>
              <a:t>relajación</a:t>
            </a:r>
            <a:r>
              <a:rPr lang="en-US" dirty="0"/>
              <a:t>. </a:t>
            </a:r>
            <a:endParaRPr dirty="0"/>
          </a:p>
        </p:txBody>
      </p:sp>
      <p:sp>
        <p:nvSpPr>
          <p:cNvPr id="699" name="Google Shape;699;p6"/>
          <p:cNvSpPr txBox="1">
            <a:spLocks noGrp="1"/>
          </p:cNvSpPr>
          <p:nvPr>
            <p:ph type="body" idx="2"/>
          </p:nvPr>
        </p:nvSpPr>
        <p:spPr>
          <a:xfrm>
            <a:off x="386478" y="392108"/>
            <a:ext cx="5545692" cy="82503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24BAA2"/>
              </a:buClr>
              <a:buSzPts val="3600"/>
              <a:buNone/>
            </a:pPr>
            <a:r>
              <a:rPr lang="en-US" i="0">
                <a:latin typeface="Arial"/>
                <a:ea typeface="Arial"/>
                <a:cs typeface="Arial"/>
                <a:sym typeface="Arial"/>
              </a:rPr>
              <a:t>Dispositivos de pulsera  </a:t>
            </a:r>
            <a:endParaRPr/>
          </a:p>
        </p:txBody>
      </p:sp>
      <p:sp>
        <p:nvSpPr>
          <p:cNvPr id="702" name="Google Shape;702;p6"/>
          <p:cNvSpPr txBox="1"/>
          <p:nvPr/>
        </p:nvSpPr>
        <p:spPr>
          <a:xfrm>
            <a:off x="6573781" y="982658"/>
            <a:ext cx="5427719" cy="2706691"/>
          </a:xfrm>
          <a:prstGeom prst="rect">
            <a:avLst/>
          </a:prstGeom>
          <a:noFill/>
          <a:ln>
            <a:noFill/>
          </a:ln>
        </p:spPr>
        <p:txBody>
          <a:bodyPr spcFirstLastPara="1" wrap="square" lIns="91425" tIns="45700" rIns="91425" bIns="45700" anchor="t" anchorCtr="0">
            <a:noAutofit/>
          </a:bodyPr>
          <a:lstStyle/>
          <a:p>
            <a:pPr marL="0" marR="0" lvl="0" indent="0" algn="just" rtl="0">
              <a:lnSpc>
                <a:spcPct val="90000"/>
              </a:lnSpc>
              <a:spcBef>
                <a:spcPts val="0"/>
              </a:spcBef>
              <a:spcAft>
                <a:spcPts val="0"/>
              </a:spcAft>
              <a:buClr>
                <a:srgbClr val="092E4B"/>
              </a:buClr>
              <a:buSzPts val="2400"/>
              <a:buFont typeface="Arial"/>
              <a:buNone/>
            </a:pPr>
            <a:r>
              <a:rPr lang="en-US" sz="2400" b="0" i="0" u="none" strike="noStrike" cap="none" dirty="0">
                <a:solidFill>
                  <a:srgbClr val="092E4B"/>
                </a:solidFill>
                <a:latin typeface="Calibri"/>
                <a:ea typeface="Calibri"/>
                <a:cs typeface="Calibri"/>
                <a:sym typeface="Calibri"/>
              </a:rPr>
              <a:t>Tiene un </a:t>
            </a:r>
            <a:r>
              <a:rPr lang="en-US" sz="2400" b="0" i="0" u="none" strike="noStrike" cap="none" dirty="0" err="1">
                <a:solidFill>
                  <a:srgbClr val="092E4B"/>
                </a:solidFill>
                <a:latin typeface="Calibri"/>
                <a:ea typeface="Calibri"/>
                <a:cs typeface="Calibri"/>
                <a:sym typeface="Calibri"/>
              </a:rPr>
              <a:t>diseño</a:t>
            </a:r>
            <a:r>
              <a:rPr lang="en-US" sz="2400" b="0" i="0" u="none" strike="noStrike" cap="none" dirty="0">
                <a:solidFill>
                  <a:srgbClr val="092E4B"/>
                </a:solidFill>
                <a:latin typeface="Calibri"/>
                <a:ea typeface="Calibri"/>
                <a:cs typeface="Calibri"/>
                <a:sym typeface="Calibri"/>
              </a:rPr>
              <a:t> </a:t>
            </a:r>
            <a:r>
              <a:rPr lang="en-US" sz="2400" b="0" i="0" u="none" strike="noStrike" cap="none" dirty="0" err="1">
                <a:solidFill>
                  <a:srgbClr val="092E4B"/>
                </a:solidFill>
                <a:latin typeface="Calibri"/>
                <a:ea typeface="Calibri"/>
                <a:cs typeface="Calibri"/>
                <a:sym typeface="Calibri"/>
              </a:rPr>
              <a:t>muy</a:t>
            </a:r>
            <a:r>
              <a:rPr lang="en-US" sz="2400" b="0" i="0" u="none" strike="noStrike" cap="none" dirty="0">
                <a:solidFill>
                  <a:srgbClr val="092E4B"/>
                </a:solidFill>
                <a:latin typeface="Calibri"/>
                <a:ea typeface="Calibri"/>
                <a:cs typeface="Calibri"/>
                <a:sym typeface="Calibri"/>
              </a:rPr>
              <a:t> </a:t>
            </a:r>
            <a:r>
              <a:rPr lang="en-US" sz="2400" b="0" i="0" u="none" strike="noStrike" cap="none" dirty="0" err="1">
                <a:solidFill>
                  <a:srgbClr val="092E4B"/>
                </a:solidFill>
                <a:latin typeface="Calibri"/>
                <a:ea typeface="Calibri"/>
                <a:cs typeface="Calibri"/>
                <a:sym typeface="Calibri"/>
              </a:rPr>
              <a:t>atractivo</a:t>
            </a:r>
            <a:r>
              <a:rPr lang="en-US" sz="2400" b="0" i="0" u="none" strike="noStrike" cap="none" dirty="0">
                <a:solidFill>
                  <a:srgbClr val="092E4B"/>
                </a:solidFill>
                <a:latin typeface="Calibri"/>
                <a:ea typeface="Calibri"/>
                <a:cs typeface="Calibri"/>
                <a:sym typeface="Calibri"/>
              </a:rPr>
              <a:t> e </a:t>
            </a:r>
            <a:r>
              <a:rPr lang="en-US" sz="2400" b="0" i="0" u="none" strike="noStrike" cap="none" dirty="0" err="1">
                <a:solidFill>
                  <a:srgbClr val="092E4B"/>
                </a:solidFill>
                <a:latin typeface="Calibri"/>
                <a:ea typeface="Calibri"/>
                <a:cs typeface="Calibri"/>
                <a:sym typeface="Calibri"/>
              </a:rPr>
              <a:t>intuitivo</a:t>
            </a:r>
            <a:r>
              <a:rPr lang="en-US" sz="2400" b="0" i="0" u="none" strike="noStrike" cap="none" dirty="0">
                <a:solidFill>
                  <a:srgbClr val="092E4B"/>
                </a:solidFill>
                <a:latin typeface="Calibri"/>
                <a:ea typeface="Calibri"/>
                <a:cs typeface="Calibri"/>
                <a:sym typeface="Calibri"/>
              </a:rPr>
              <a:t>, ideal para las personas </a:t>
            </a:r>
            <a:r>
              <a:rPr lang="en-US" sz="2400" b="0" i="0" u="none" strike="noStrike" cap="none" dirty="0" err="1">
                <a:solidFill>
                  <a:srgbClr val="092E4B"/>
                </a:solidFill>
                <a:latin typeface="Calibri"/>
                <a:ea typeface="Calibri"/>
                <a:cs typeface="Calibri"/>
                <a:sym typeface="Calibri"/>
              </a:rPr>
              <a:t>mayores</a:t>
            </a:r>
            <a:r>
              <a:rPr lang="en-US" sz="2400" b="0" i="0" u="none" strike="noStrike" cap="none" dirty="0">
                <a:solidFill>
                  <a:srgbClr val="092E4B"/>
                </a:solidFill>
                <a:latin typeface="Calibri"/>
                <a:ea typeface="Calibri"/>
                <a:cs typeface="Calibri"/>
                <a:sym typeface="Calibri"/>
              </a:rPr>
              <a:t>. </a:t>
            </a:r>
            <a:endParaRPr dirty="0"/>
          </a:p>
          <a:p>
            <a:pPr marL="0" marR="0" lvl="0" indent="0" rtl="0">
              <a:lnSpc>
                <a:spcPct val="90000"/>
              </a:lnSpc>
              <a:spcBef>
                <a:spcPts val="1000"/>
              </a:spcBef>
              <a:spcAft>
                <a:spcPts val="0"/>
              </a:spcAft>
              <a:buClr>
                <a:srgbClr val="092E4B"/>
              </a:buClr>
              <a:buSzPts val="2400"/>
              <a:buFont typeface="Arial"/>
              <a:buNone/>
            </a:pPr>
            <a:r>
              <a:rPr lang="en-US" sz="2400" b="0" i="0" u="none" strike="noStrike" cap="none" dirty="0" err="1">
                <a:solidFill>
                  <a:srgbClr val="092E4B"/>
                </a:solidFill>
                <a:latin typeface="Calibri"/>
                <a:ea typeface="Calibri"/>
                <a:cs typeface="Calibri"/>
                <a:sym typeface="Calibri"/>
              </a:rPr>
              <a:t>Te</a:t>
            </a:r>
            <a:r>
              <a:rPr lang="en-US" sz="2400" b="0" i="0" u="none" strike="noStrike" cap="none" dirty="0">
                <a:solidFill>
                  <a:srgbClr val="092E4B"/>
                </a:solidFill>
                <a:latin typeface="Calibri"/>
                <a:ea typeface="Calibri"/>
                <a:cs typeface="Calibri"/>
                <a:sym typeface="Calibri"/>
              </a:rPr>
              <a:t> </a:t>
            </a:r>
            <a:r>
              <a:rPr lang="en-US" sz="2400" b="0" i="0" u="none" strike="noStrike" cap="none" dirty="0" err="1">
                <a:solidFill>
                  <a:srgbClr val="092E4B"/>
                </a:solidFill>
                <a:latin typeface="Calibri"/>
                <a:ea typeface="Calibri"/>
                <a:cs typeface="Calibri"/>
                <a:sym typeface="Calibri"/>
              </a:rPr>
              <a:t>permite</a:t>
            </a:r>
            <a:r>
              <a:rPr lang="en-US" sz="2400" b="0" i="0" u="none" strike="noStrike" cap="none" dirty="0">
                <a:solidFill>
                  <a:srgbClr val="092E4B"/>
                </a:solidFill>
                <a:latin typeface="Calibri"/>
                <a:ea typeface="Calibri"/>
                <a:cs typeface="Calibri"/>
                <a:sym typeface="Calibri"/>
              </a:rPr>
              <a:t> </a:t>
            </a:r>
            <a:r>
              <a:rPr lang="en-US" sz="2400" b="0" i="0" u="none" strike="noStrike" cap="none" dirty="0" err="1">
                <a:solidFill>
                  <a:srgbClr val="092E4B"/>
                </a:solidFill>
                <a:latin typeface="Calibri"/>
                <a:ea typeface="Calibri"/>
                <a:cs typeface="Calibri"/>
                <a:sym typeface="Calibri"/>
              </a:rPr>
              <a:t>conectarlo</a:t>
            </a:r>
            <a:r>
              <a:rPr lang="en-US" sz="2400" b="0" i="0" u="none" strike="noStrike" cap="none" dirty="0">
                <a:solidFill>
                  <a:srgbClr val="092E4B"/>
                </a:solidFill>
                <a:latin typeface="Calibri"/>
                <a:ea typeface="Calibri"/>
                <a:cs typeface="Calibri"/>
                <a:sym typeface="Calibri"/>
              </a:rPr>
              <a:t> a </a:t>
            </a:r>
            <a:r>
              <a:rPr lang="en-US" sz="2400" b="0" i="0" u="none" strike="noStrike" cap="none" dirty="0" err="1">
                <a:solidFill>
                  <a:srgbClr val="092E4B"/>
                </a:solidFill>
                <a:latin typeface="Calibri"/>
                <a:ea typeface="Calibri"/>
                <a:cs typeface="Calibri"/>
                <a:sym typeface="Calibri"/>
              </a:rPr>
              <a:t>una</a:t>
            </a:r>
            <a:r>
              <a:rPr lang="en-US" sz="2400" b="0" i="0" u="none" strike="noStrike" cap="none" dirty="0">
                <a:solidFill>
                  <a:srgbClr val="092E4B"/>
                </a:solidFill>
                <a:latin typeface="Calibri"/>
                <a:ea typeface="Calibri"/>
                <a:cs typeface="Calibri"/>
                <a:sym typeface="Calibri"/>
              </a:rPr>
              <a:t> </a:t>
            </a:r>
            <a:r>
              <a:rPr lang="en-US" sz="2400" b="0" i="1" u="none" strike="noStrike" cap="none" dirty="0">
                <a:solidFill>
                  <a:srgbClr val="092E4B"/>
                </a:solidFill>
                <a:latin typeface="Calibri"/>
                <a:ea typeface="Calibri"/>
                <a:cs typeface="Calibri"/>
                <a:sym typeface="Calibri"/>
              </a:rPr>
              <a:t>app, </a:t>
            </a:r>
            <a:r>
              <a:rPr lang="en-US" sz="2400" b="0" i="0" u="none" strike="noStrike" cap="none" dirty="0">
                <a:solidFill>
                  <a:srgbClr val="092E4B"/>
                </a:solidFill>
                <a:latin typeface="Calibri"/>
                <a:ea typeface="Calibri"/>
                <a:cs typeface="Calibri"/>
                <a:sym typeface="Calibri"/>
              </a:rPr>
              <a:t>de forma que </a:t>
            </a:r>
            <a:r>
              <a:rPr lang="en-US" sz="2400" b="0" i="0" u="none" strike="noStrike" cap="none" dirty="0" err="1">
                <a:solidFill>
                  <a:srgbClr val="092E4B"/>
                </a:solidFill>
                <a:latin typeface="Calibri"/>
                <a:ea typeface="Calibri"/>
                <a:cs typeface="Calibri"/>
                <a:sym typeface="Calibri"/>
              </a:rPr>
              <a:t>puedes</a:t>
            </a:r>
            <a:r>
              <a:rPr lang="en-US" sz="2400" b="0" i="0" u="none" strike="noStrike" cap="none" dirty="0">
                <a:solidFill>
                  <a:srgbClr val="092E4B"/>
                </a:solidFill>
                <a:latin typeface="Calibri"/>
                <a:ea typeface="Calibri"/>
                <a:cs typeface="Calibri"/>
                <a:sym typeface="Calibri"/>
              </a:rPr>
              <a:t> </a:t>
            </a:r>
            <a:r>
              <a:rPr lang="en-US" sz="2400" b="0" i="0" u="none" strike="noStrike" cap="none" dirty="0" err="1">
                <a:solidFill>
                  <a:srgbClr val="092E4B"/>
                </a:solidFill>
                <a:latin typeface="Calibri"/>
                <a:ea typeface="Calibri"/>
                <a:cs typeface="Calibri"/>
                <a:sym typeface="Calibri"/>
              </a:rPr>
              <a:t>observar</a:t>
            </a:r>
            <a:r>
              <a:rPr lang="en-US" sz="2400" b="0" i="0" u="none" strike="noStrike" cap="none" dirty="0">
                <a:solidFill>
                  <a:srgbClr val="092E4B"/>
                </a:solidFill>
                <a:latin typeface="Calibri"/>
                <a:ea typeface="Calibri"/>
                <a:cs typeface="Calibri"/>
                <a:sym typeface="Calibri"/>
              </a:rPr>
              <a:t> </a:t>
            </a:r>
            <a:r>
              <a:rPr lang="en-US" sz="2400" b="0" i="0" u="none" strike="noStrike" cap="none" dirty="0" err="1">
                <a:solidFill>
                  <a:srgbClr val="092E4B"/>
                </a:solidFill>
                <a:latin typeface="Calibri"/>
                <a:ea typeface="Calibri"/>
                <a:cs typeface="Calibri"/>
                <a:sym typeface="Calibri"/>
              </a:rPr>
              <a:t>toda</a:t>
            </a:r>
            <a:r>
              <a:rPr lang="en-US" sz="2400" b="0" i="0" u="none" strike="noStrike" cap="none" dirty="0">
                <a:solidFill>
                  <a:srgbClr val="092E4B"/>
                </a:solidFill>
                <a:latin typeface="Calibri"/>
                <a:ea typeface="Calibri"/>
                <a:cs typeface="Calibri"/>
                <a:sym typeface="Calibri"/>
              </a:rPr>
              <a:t> la </a:t>
            </a:r>
            <a:r>
              <a:rPr lang="en-US" sz="2400" b="0" i="0" u="none" strike="noStrike" cap="none" dirty="0" err="1">
                <a:solidFill>
                  <a:srgbClr val="092E4B"/>
                </a:solidFill>
                <a:latin typeface="Calibri"/>
                <a:ea typeface="Calibri"/>
                <a:cs typeface="Calibri"/>
                <a:sym typeface="Calibri"/>
              </a:rPr>
              <a:t>actividad</a:t>
            </a:r>
            <a:r>
              <a:rPr lang="en-US" sz="2400" b="0" i="0" u="none" strike="noStrike" cap="none" dirty="0">
                <a:solidFill>
                  <a:srgbClr val="092E4B"/>
                </a:solidFill>
                <a:latin typeface="Calibri"/>
                <a:ea typeface="Calibri"/>
                <a:cs typeface="Calibri"/>
                <a:sym typeface="Calibri"/>
              </a:rPr>
              <a:t> (</a:t>
            </a:r>
            <a:r>
              <a:rPr lang="en-US" sz="2400" b="1" i="0" u="none" strike="noStrike" cap="none" dirty="0" err="1">
                <a:solidFill>
                  <a:srgbClr val="092E4B"/>
                </a:solidFill>
                <a:latin typeface="Calibri"/>
                <a:ea typeface="Calibri"/>
                <a:cs typeface="Calibri"/>
                <a:sym typeface="Calibri"/>
              </a:rPr>
              <a:t>incluye</a:t>
            </a:r>
            <a:r>
              <a:rPr lang="en-US" sz="2400" b="1" i="0" u="none" strike="noStrike" cap="none" dirty="0">
                <a:solidFill>
                  <a:srgbClr val="092E4B"/>
                </a:solidFill>
                <a:latin typeface="Calibri"/>
                <a:ea typeface="Calibri"/>
                <a:cs typeface="Calibri"/>
                <a:sym typeface="Calibri"/>
              </a:rPr>
              <a:t> </a:t>
            </a:r>
            <a:r>
              <a:rPr lang="en-US" sz="2400" b="1" i="0" u="none" strike="noStrike" cap="none" dirty="0" err="1">
                <a:solidFill>
                  <a:srgbClr val="092E4B"/>
                </a:solidFill>
                <a:latin typeface="Calibri"/>
                <a:ea typeface="Calibri"/>
                <a:cs typeface="Calibri"/>
                <a:sym typeface="Calibri"/>
              </a:rPr>
              <a:t>gráficas</a:t>
            </a:r>
            <a:r>
              <a:rPr lang="en-US" sz="2400" b="1" i="0" u="none" strike="noStrike" cap="none" dirty="0">
                <a:solidFill>
                  <a:srgbClr val="092E4B"/>
                </a:solidFill>
                <a:latin typeface="Calibri"/>
                <a:ea typeface="Calibri"/>
                <a:cs typeface="Calibri"/>
                <a:sym typeface="Calibri"/>
              </a:rPr>
              <a:t> del </a:t>
            </a:r>
            <a:r>
              <a:rPr lang="en-US" sz="2400" b="1" i="0" u="none" strike="noStrike" cap="none" dirty="0" err="1">
                <a:solidFill>
                  <a:srgbClr val="092E4B"/>
                </a:solidFill>
                <a:latin typeface="Calibri"/>
                <a:ea typeface="Calibri"/>
                <a:cs typeface="Calibri"/>
                <a:sym typeface="Calibri"/>
              </a:rPr>
              <a:t>ritmo</a:t>
            </a:r>
            <a:r>
              <a:rPr lang="en-US" sz="2400" b="1" i="0" u="none" strike="noStrike" cap="none" dirty="0">
                <a:solidFill>
                  <a:srgbClr val="092E4B"/>
                </a:solidFill>
                <a:latin typeface="Calibri"/>
                <a:ea typeface="Calibri"/>
                <a:cs typeface="Calibri"/>
                <a:sym typeface="Calibri"/>
              </a:rPr>
              <a:t> </a:t>
            </a:r>
            <a:r>
              <a:rPr lang="en-US" sz="2400" b="1" i="0" u="none" strike="noStrike" cap="none" dirty="0" err="1">
                <a:solidFill>
                  <a:srgbClr val="092E4B"/>
                </a:solidFill>
                <a:latin typeface="Calibri"/>
                <a:ea typeface="Calibri"/>
                <a:cs typeface="Calibri"/>
                <a:sym typeface="Calibri"/>
              </a:rPr>
              <a:t>cardíaco</a:t>
            </a:r>
            <a:r>
              <a:rPr lang="en-US" sz="2400" b="1" i="0" u="none" strike="noStrike" cap="none" dirty="0">
                <a:solidFill>
                  <a:srgbClr val="092E4B"/>
                </a:solidFill>
                <a:latin typeface="Calibri"/>
                <a:ea typeface="Calibri"/>
                <a:cs typeface="Calibri"/>
                <a:sym typeface="Calibri"/>
              </a:rPr>
              <a:t>) </a:t>
            </a:r>
            <a:r>
              <a:rPr lang="en-US" sz="2400" b="0" i="0" u="none" strike="noStrike" cap="none" dirty="0">
                <a:solidFill>
                  <a:srgbClr val="092E4B"/>
                </a:solidFill>
                <a:latin typeface="Calibri"/>
                <a:ea typeface="Calibri"/>
                <a:cs typeface="Calibri"/>
                <a:sym typeface="Calibri"/>
              </a:rPr>
              <a:t>y </a:t>
            </a:r>
            <a:r>
              <a:rPr lang="en-US" sz="2400" b="0" i="0" u="none" strike="noStrike" cap="none" dirty="0" err="1">
                <a:solidFill>
                  <a:srgbClr val="092E4B"/>
                </a:solidFill>
                <a:latin typeface="Calibri"/>
                <a:ea typeface="Calibri"/>
                <a:cs typeface="Calibri"/>
                <a:sym typeface="Calibri"/>
              </a:rPr>
              <a:t>adaptar</a:t>
            </a:r>
            <a:r>
              <a:rPr lang="en-US" sz="2400" b="0" i="0" u="none" strike="noStrike" cap="none" dirty="0">
                <a:solidFill>
                  <a:srgbClr val="092E4B"/>
                </a:solidFill>
                <a:latin typeface="Calibri"/>
                <a:ea typeface="Calibri"/>
                <a:cs typeface="Calibri"/>
                <a:sym typeface="Calibri"/>
              </a:rPr>
              <a:t> </a:t>
            </a:r>
            <a:r>
              <a:rPr lang="en-US" sz="2400" b="0" i="0" u="none" strike="noStrike" cap="none" dirty="0" err="1">
                <a:solidFill>
                  <a:srgbClr val="092E4B"/>
                </a:solidFill>
                <a:latin typeface="Calibri"/>
                <a:ea typeface="Calibri"/>
                <a:cs typeface="Calibri"/>
                <a:sym typeface="Calibri"/>
              </a:rPr>
              <a:t>el</a:t>
            </a:r>
            <a:r>
              <a:rPr lang="en-US" sz="2400" b="0" i="0" u="none" strike="noStrike" cap="none" dirty="0">
                <a:solidFill>
                  <a:srgbClr val="092E4B"/>
                </a:solidFill>
                <a:latin typeface="Calibri"/>
                <a:ea typeface="Calibri"/>
                <a:cs typeface="Calibri"/>
                <a:sym typeface="Calibri"/>
              </a:rPr>
              <a:t> </a:t>
            </a:r>
            <a:r>
              <a:rPr lang="en-US" sz="2400" b="0" i="0" u="none" strike="noStrike" cap="none" dirty="0" err="1">
                <a:solidFill>
                  <a:srgbClr val="092E4B"/>
                </a:solidFill>
                <a:latin typeface="Calibri"/>
                <a:ea typeface="Calibri"/>
                <a:cs typeface="Calibri"/>
                <a:sym typeface="Calibri"/>
              </a:rPr>
              <a:t>entrenamiento</a:t>
            </a:r>
            <a:r>
              <a:rPr lang="en-US" sz="2400" b="0" i="0" u="none" strike="noStrike" cap="none" dirty="0">
                <a:solidFill>
                  <a:srgbClr val="092E4B"/>
                </a:solidFill>
                <a:latin typeface="Calibri"/>
                <a:ea typeface="Calibri"/>
                <a:cs typeface="Calibri"/>
                <a:sym typeface="Calibri"/>
              </a:rPr>
              <a:t> al </a:t>
            </a:r>
            <a:r>
              <a:rPr lang="en-US" sz="2400" b="0" i="0" u="none" strike="noStrike" cap="none" dirty="0" err="1">
                <a:solidFill>
                  <a:srgbClr val="092E4B"/>
                </a:solidFill>
                <a:latin typeface="Calibri"/>
                <a:ea typeface="Calibri"/>
                <a:cs typeface="Calibri"/>
                <a:sym typeface="Calibri"/>
              </a:rPr>
              <a:t>usuario</a:t>
            </a:r>
            <a:r>
              <a:rPr lang="en-US" sz="2400" b="0" i="0" u="none" strike="noStrike" cap="none" dirty="0">
                <a:solidFill>
                  <a:srgbClr val="092E4B"/>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pic>
        <p:nvPicPr>
          <p:cNvPr id="703" name="Google Shape;703;p6"/>
          <p:cNvPicPr preferRelativeResize="0"/>
          <p:nvPr/>
        </p:nvPicPr>
        <p:blipFill rotWithShape="1">
          <a:blip r:embed="rId4">
            <a:alphaModFix/>
          </a:blip>
          <a:srcRect/>
          <a:stretch/>
        </p:blipFill>
        <p:spPr>
          <a:xfrm>
            <a:off x="10349491" y="3514725"/>
            <a:ext cx="1652009" cy="3190874"/>
          </a:xfrm>
          <a:prstGeom prst="rect">
            <a:avLst/>
          </a:prstGeom>
          <a:noFill/>
          <a:ln>
            <a:noFill/>
          </a:ln>
        </p:spPr>
      </p:pic>
      <p:pic>
        <p:nvPicPr>
          <p:cNvPr id="704" name="Google Shape;704;p6"/>
          <p:cNvPicPr preferRelativeResize="0"/>
          <p:nvPr/>
        </p:nvPicPr>
        <p:blipFill rotWithShape="1">
          <a:blip r:embed="rId5">
            <a:alphaModFix/>
          </a:blip>
          <a:srcRect/>
          <a:stretch/>
        </p:blipFill>
        <p:spPr>
          <a:xfrm>
            <a:off x="9761344" y="5028567"/>
            <a:ext cx="1509401" cy="1869441"/>
          </a:xfrm>
          <a:prstGeom prst="rect">
            <a:avLst/>
          </a:prstGeom>
          <a:noFill/>
          <a:ln>
            <a:noFill/>
          </a:ln>
        </p:spPr>
      </p:pic>
      <p:sp>
        <p:nvSpPr>
          <p:cNvPr id="705" name="Google Shape;705;p6"/>
          <p:cNvSpPr txBox="1"/>
          <p:nvPr/>
        </p:nvSpPr>
        <p:spPr>
          <a:xfrm>
            <a:off x="6573781" y="3448050"/>
            <a:ext cx="3717166" cy="2706691"/>
          </a:xfrm>
          <a:prstGeom prst="rect">
            <a:avLst/>
          </a:prstGeom>
          <a:noFill/>
          <a:ln>
            <a:noFill/>
          </a:ln>
        </p:spPr>
        <p:txBody>
          <a:bodyPr spcFirstLastPara="1" wrap="square" lIns="91425" tIns="45700" rIns="91425" bIns="45700" anchor="t" anchorCtr="0">
            <a:noAutofit/>
          </a:bodyPr>
          <a:lstStyle/>
          <a:p>
            <a:pPr marL="0" marR="0" lvl="0" indent="0" rtl="0">
              <a:lnSpc>
                <a:spcPct val="90000"/>
              </a:lnSpc>
              <a:spcBef>
                <a:spcPts val="0"/>
              </a:spcBef>
              <a:spcAft>
                <a:spcPts val="0"/>
              </a:spcAft>
              <a:buClr>
                <a:srgbClr val="092E4B"/>
              </a:buClr>
              <a:buSzPts val="2400"/>
              <a:buFont typeface="Arial"/>
              <a:buNone/>
            </a:pPr>
            <a:r>
              <a:rPr lang="en-US" sz="2400" b="1" i="0" u="none" strike="noStrike" cap="none" dirty="0" err="1">
                <a:solidFill>
                  <a:srgbClr val="092E4B"/>
                </a:solidFill>
                <a:latin typeface="Calibri"/>
                <a:ea typeface="Calibri"/>
                <a:cs typeface="Calibri"/>
                <a:sym typeface="Calibri"/>
              </a:rPr>
              <a:t>Baile</a:t>
            </a:r>
            <a:r>
              <a:rPr lang="en-US" sz="2400" b="1" i="0" u="none" strike="noStrike" cap="none" dirty="0">
                <a:solidFill>
                  <a:srgbClr val="092E4B"/>
                </a:solidFill>
                <a:latin typeface="Calibri"/>
                <a:ea typeface="Calibri"/>
                <a:cs typeface="Calibri"/>
                <a:sym typeface="Calibri"/>
              </a:rPr>
              <a:t>, </a:t>
            </a:r>
            <a:r>
              <a:rPr lang="en-US" sz="2400" b="1" i="0" u="none" strike="noStrike" cap="none" dirty="0" err="1">
                <a:solidFill>
                  <a:srgbClr val="092E4B"/>
                </a:solidFill>
                <a:latin typeface="Calibri"/>
                <a:ea typeface="Calibri"/>
                <a:cs typeface="Calibri"/>
                <a:sym typeface="Calibri"/>
              </a:rPr>
              <a:t>gimnasia</a:t>
            </a:r>
            <a:r>
              <a:rPr lang="en-US" sz="2400" b="1" i="0" u="none" strike="noStrike" cap="none" dirty="0">
                <a:solidFill>
                  <a:srgbClr val="092E4B"/>
                </a:solidFill>
                <a:latin typeface="Calibri"/>
                <a:ea typeface="Calibri"/>
                <a:cs typeface="Calibri"/>
                <a:sym typeface="Calibri"/>
              </a:rPr>
              <a:t>, </a:t>
            </a:r>
            <a:r>
              <a:rPr lang="en-US" sz="2400" b="1" i="0" u="none" strike="noStrike" cap="none" dirty="0" err="1">
                <a:solidFill>
                  <a:srgbClr val="092E4B"/>
                </a:solidFill>
                <a:latin typeface="Calibri"/>
                <a:ea typeface="Calibri"/>
                <a:cs typeface="Calibri"/>
                <a:sym typeface="Calibri"/>
              </a:rPr>
              <a:t>caminar</a:t>
            </a:r>
            <a:r>
              <a:rPr lang="en-US" sz="2400" b="1" i="0" u="none" strike="noStrike" cap="none" dirty="0">
                <a:solidFill>
                  <a:srgbClr val="092E4B"/>
                </a:solidFill>
                <a:latin typeface="Calibri"/>
                <a:ea typeface="Calibri"/>
                <a:cs typeface="Calibri"/>
                <a:sym typeface="Calibri"/>
              </a:rPr>
              <a:t>, </a:t>
            </a:r>
            <a:r>
              <a:rPr lang="en-US" sz="2400" b="1" i="0" u="none" strike="noStrike" cap="none" dirty="0" err="1">
                <a:solidFill>
                  <a:srgbClr val="092E4B"/>
                </a:solidFill>
                <a:latin typeface="Calibri"/>
                <a:ea typeface="Calibri"/>
                <a:cs typeface="Calibri"/>
                <a:sym typeface="Calibri"/>
              </a:rPr>
              <a:t>estiramientos</a:t>
            </a:r>
            <a:r>
              <a:rPr lang="en-US" sz="2400" b="1" i="0" u="none" strike="noStrike" cap="none" dirty="0">
                <a:solidFill>
                  <a:srgbClr val="092E4B"/>
                </a:solidFill>
                <a:latin typeface="Calibri"/>
                <a:ea typeface="Calibri"/>
                <a:cs typeface="Calibri"/>
                <a:sym typeface="Calibri"/>
              </a:rPr>
              <a:t> y </a:t>
            </a:r>
            <a:r>
              <a:rPr lang="en-US" sz="2400" b="1" i="0" u="none" strike="noStrike" cap="none" dirty="0" err="1">
                <a:solidFill>
                  <a:srgbClr val="092E4B"/>
                </a:solidFill>
                <a:latin typeface="Calibri"/>
                <a:ea typeface="Calibri"/>
                <a:cs typeface="Calibri"/>
                <a:sym typeface="Calibri"/>
              </a:rPr>
              <a:t>entrenamiento</a:t>
            </a:r>
            <a:r>
              <a:rPr lang="en-US" sz="2400" b="1" i="0" u="none" strike="noStrike" cap="none" dirty="0">
                <a:solidFill>
                  <a:srgbClr val="092E4B"/>
                </a:solidFill>
                <a:latin typeface="Calibri"/>
                <a:ea typeface="Calibri"/>
                <a:cs typeface="Calibri"/>
                <a:sym typeface="Calibri"/>
              </a:rPr>
              <a:t> para </a:t>
            </a:r>
            <a:r>
              <a:rPr lang="en-US" sz="2400" b="1" i="0" u="none" strike="noStrike" cap="none" dirty="0" err="1">
                <a:solidFill>
                  <a:srgbClr val="092E4B"/>
                </a:solidFill>
                <a:latin typeface="Calibri"/>
                <a:ea typeface="Calibri"/>
                <a:cs typeface="Calibri"/>
                <a:sym typeface="Calibri"/>
              </a:rPr>
              <a:t>partes</a:t>
            </a:r>
            <a:r>
              <a:rPr lang="en-US" sz="2400" b="1" i="0" u="none" strike="noStrike" cap="none" dirty="0">
                <a:solidFill>
                  <a:srgbClr val="092E4B"/>
                </a:solidFill>
                <a:latin typeface="Calibri"/>
                <a:ea typeface="Calibri"/>
                <a:cs typeface="Calibri"/>
                <a:sym typeface="Calibri"/>
              </a:rPr>
              <a:t> </a:t>
            </a:r>
            <a:r>
              <a:rPr lang="en-US" sz="2400" b="1" i="0" u="none" strike="noStrike" cap="none" dirty="0" err="1">
                <a:solidFill>
                  <a:srgbClr val="092E4B"/>
                </a:solidFill>
                <a:latin typeface="Calibri"/>
                <a:ea typeface="Calibri"/>
                <a:cs typeface="Calibri"/>
                <a:sym typeface="Calibri"/>
              </a:rPr>
              <a:t>concretas</a:t>
            </a:r>
            <a:r>
              <a:rPr lang="en-US" sz="2400" b="1" i="0" u="none" strike="noStrike" cap="none" dirty="0">
                <a:solidFill>
                  <a:srgbClr val="092E4B"/>
                </a:solidFill>
                <a:latin typeface="Calibri"/>
                <a:ea typeface="Calibri"/>
                <a:cs typeface="Calibri"/>
                <a:sym typeface="Calibri"/>
              </a:rPr>
              <a:t> del </a:t>
            </a:r>
            <a:r>
              <a:rPr lang="en-US" sz="2400" b="1" i="0" u="none" strike="noStrike" cap="none" dirty="0" err="1">
                <a:solidFill>
                  <a:srgbClr val="092E4B"/>
                </a:solidFill>
                <a:latin typeface="Calibri"/>
                <a:ea typeface="Calibri"/>
                <a:cs typeface="Calibri"/>
                <a:sym typeface="Calibri"/>
              </a:rPr>
              <a:t>cuerpo</a:t>
            </a:r>
            <a:r>
              <a:rPr lang="en-US" sz="2400" b="1" i="0" u="none" strike="noStrike" cap="none" dirty="0">
                <a:solidFill>
                  <a:srgbClr val="092E4B"/>
                </a:solidFill>
                <a:latin typeface="Calibri"/>
                <a:ea typeface="Calibri"/>
                <a:cs typeface="Calibri"/>
                <a:sym typeface="Calibri"/>
              </a:rPr>
              <a:t> </a:t>
            </a:r>
            <a:r>
              <a:rPr lang="en-US" sz="2400" b="0" i="0" u="none" strike="noStrike" cap="none" dirty="0">
                <a:solidFill>
                  <a:srgbClr val="092E4B"/>
                </a:solidFill>
                <a:latin typeface="Calibri"/>
                <a:ea typeface="Calibri"/>
                <a:cs typeface="Calibri"/>
                <a:sym typeface="Calibri"/>
              </a:rPr>
              <a:t>son </a:t>
            </a:r>
            <a:r>
              <a:rPr lang="en-US" sz="2400" b="0" i="0" u="none" strike="noStrike" cap="none" dirty="0" err="1">
                <a:solidFill>
                  <a:srgbClr val="092E4B"/>
                </a:solidFill>
                <a:latin typeface="Calibri"/>
                <a:ea typeface="Calibri"/>
                <a:cs typeface="Calibri"/>
                <a:sym typeface="Calibri"/>
              </a:rPr>
              <a:t>algunos</a:t>
            </a:r>
            <a:r>
              <a:rPr lang="en-US" sz="2400" b="0" i="0" u="none" strike="noStrike" cap="none" dirty="0">
                <a:solidFill>
                  <a:srgbClr val="092E4B"/>
                </a:solidFill>
                <a:latin typeface="Calibri"/>
                <a:ea typeface="Calibri"/>
                <a:cs typeface="Calibri"/>
                <a:sym typeface="Calibri"/>
              </a:rPr>
              <a:t> </a:t>
            </a:r>
            <a:r>
              <a:rPr lang="en-US" sz="2400" b="0" i="0" u="none" strike="noStrike" cap="none" dirty="0" err="1">
                <a:solidFill>
                  <a:srgbClr val="092E4B"/>
                </a:solidFill>
                <a:latin typeface="Calibri"/>
                <a:ea typeface="Calibri"/>
                <a:cs typeface="Calibri"/>
                <a:sym typeface="Calibri"/>
              </a:rPr>
              <a:t>ejemplos</a:t>
            </a:r>
            <a:r>
              <a:rPr lang="en-US" sz="2400" b="0" i="0" u="none" strike="noStrike" cap="none" dirty="0">
                <a:solidFill>
                  <a:srgbClr val="092E4B"/>
                </a:solidFill>
                <a:latin typeface="Calibri"/>
                <a:ea typeface="Calibri"/>
                <a:cs typeface="Calibri"/>
                <a:sym typeface="Calibri"/>
              </a:rPr>
              <a:t> de </a:t>
            </a:r>
            <a:r>
              <a:rPr lang="en-US" sz="2400" b="0" i="0" u="none" strike="noStrike" cap="none" dirty="0" err="1">
                <a:solidFill>
                  <a:srgbClr val="092E4B"/>
                </a:solidFill>
                <a:latin typeface="Calibri"/>
                <a:ea typeface="Calibri"/>
                <a:cs typeface="Calibri"/>
                <a:sym typeface="Calibri"/>
              </a:rPr>
              <a:t>los</a:t>
            </a:r>
            <a:r>
              <a:rPr lang="en-US" sz="2400" b="0" i="0" u="none" strike="noStrike" cap="none" dirty="0">
                <a:solidFill>
                  <a:srgbClr val="092E4B"/>
                </a:solidFill>
                <a:latin typeface="Calibri"/>
                <a:ea typeface="Calibri"/>
                <a:cs typeface="Calibri"/>
                <a:sym typeface="Calibri"/>
              </a:rPr>
              <a:t> </a:t>
            </a:r>
            <a:r>
              <a:rPr lang="en-US" sz="2400" b="0" i="0" u="none" strike="noStrike" cap="none" dirty="0" err="1">
                <a:solidFill>
                  <a:srgbClr val="092E4B"/>
                </a:solidFill>
                <a:latin typeface="Calibri"/>
                <a:ea typeface="Calibri"/>
                <a:cs typeface="Calibri"/>
                <a:sym typeface="Calibri"/>
              </a:rPr>
              <a:t>programas</a:t>
            </a:r>
            <a:r>
              <a:rPr lang="en-US" sz="2400" b="0" i="0" u="none" strike="noStrike" cap="none" dirty="0">
                <a:solidFill>
                  <a:srgbClr val="092E4B"/>
                </a:solidFill>
                <a:latin typeface="Calibri"/>
                <a:ea typeface="Calibri"/>
                <a:cs typeface="Calibri"/>
                <a:sym typeface="Calibri"/>
              </a:rPr>
              <a:t> que </a:t>
            </a:r>
            <a:r>
              <a:rPr lang="en-US" sz="2400" b="0" i="0" u="none" strike="noStrike" cap="none" dirty="0" err="1">
                <a:solidFill>
                  <a:srgbClr val="092E4B"/>
                </a:solidFill>
                <a:latin typeface="Calibri"/>
                <a:ea typeface="Calibri"/>
                <a:cs typeface="Calibri"/>
                <a:sym typeface="Calibri"/>
              </a:rPr>
              <a:t>Miband</a:t>
            </a:r>
            <a:r>
              <a:rPr lang="en-US" sz="2400" b="0" i="0" u="none" strike="noStrike" cap="none" dirty="0">
                <a:solidFill>
                  <a:srgbClr val="092E4B"/>
                </a:solidFill>
                <a:latin typeface="Calibri"/>
                <a:ea typeface="Calibri"/>
                <a:cs typeface="Calibri"/>
                <a:sym typeface="Calibri"/>
              </a:rPr>
              <a:t> </a:t>
            </a:r>
            <a:r>
              <a:rPr lang="en-US" sz="2400" b="0" i="0" u="none" strike="noStrike" cap="none" dirty="0" err="1">
                <a:solidFill>
                  <a:srgbClr val="092E4B"/>
                </a:solidFill>
                <a:latin typeface="Calibri"/>
                <a:ea typeface="Calibri"/>
                <a:cs typeface="Calibri"/>
                <a:sym typeface="Calibri"/>
              </a:rPr>
              <a:t>te</a:t>
            </a:r>
            <a:r>
              <a:rPr lang="en-US" sz="2400" b="0" i="0" u="none" strike="noStrike" cap="none" dirty="0">
                <a:solidFill>
                  <a:srgbClr val="092E4B"/>
                </a:solidFill>
                <a:latin typeface="Calibri"/>
                <a:ea typeface="Calibri"/>
                <a:cs typeface="Calibri"/>
                <a:sym typeface="Calibri"/>
              </a:rPr>
              <a:t> propone.</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7"/>
          <p:cNvSpPr txBox="1">
            <a:spLocks noGrp="1"/>
          </p:cNvSpPr>
          <p:nvPr>
            <p:ph type="body" idx="1"/>
          </p:nvPr>
        </p:nvSpPr>
        <p:spPr>
          <a:xfrm>
            <a:off x="573858" y="2456261"/>
            <a:ext cx="6703241" cy="3311641"/>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Clr>
                <a:srgbClr val="092E4B"/>
              </a:buClr>
              <a:buSzPts val="2400"/>
              <a:buNone/>
            </a:pPr>
            <a:r>
              <a:rPr lang="en-US" u="sng" dirty="0">
                <a:solidFill>
                  <a:srgbClr val="24BAA2"/>
                </a:solidFill>
                <a:hlinkClick r:id="rId3">
                  <a:extLst>
                    <a:ext uri="{A12FA001-AC4F-418D-AE19-62706E023703}">
                      <ahyp:hlinkClr xmlns:ahyp="http://schemas.microsoft.com/office/drawing/2018/hyperlinkcolor" val="tx"/>
                    </a:ext>
                  </a:extLst>
                </a:hlinkClick>
              </a:rPr>
              <a:t>Rosita</a:t>
            </a:r>
            <a:r>
              <a:rPr lang="en-US" dirty="0"/>
              <a:t> es </a:t>
            </a:r>
            <a:r>
              <a:rPr lang="en-US" dirty="0" err="1"/>
              <a:t>una</a:t>
            </a:r>
            <a:r>
              <a:rPr lang="en-US" dirty="0"/>
              <a:t> </a:t>
            </a:r>
            <a:r>
              <a:rPr lang="en-US" i="1" dirty="0"/>
              <a:t>app </a:t>
            </a:r>
            <a:r>
              <a:rPr lang="en-US" dirty="0"/>
              <a:t> </a:t>
            </a:r>
            <a:r>
              <a:rPr lang="en-US" dirty="0" err="1"/>
              <a:t>dirigida</a:t>
            </a:r>
            <a:r>
              <a:rPr lang="en-US" dirty="0"/>
              <a:t> a </a:t>
            </a:r>
            <a:r>
              <a:rPr lang="en-US" dirty="0" err="1"/>
              <a:t>mayores</a:t>
            </a:r>
            <a:r>
              <a:rPr lang="en-US" dirty="0"/>
              <a:t> de 60 </a:t>
            </a:r>
            <a:r>
              <a:rPr lang="en-US" dirty="0" err="1"/>
              <a:t>años</a:t>
            </a:r>
            <a:r>
              <a:rPr lang="en-US" dirty="0"/>
              <a:t> que propone entre </a:t>
            </a:r>
            <a:r>
              <a:rPr lang="en-US" dirty="0" err="1"/>
              <a:t>otras</a:t>
            </a:r>
            <a:r>
              <a:rPr lang="en-US" dirty="0"/>
              <a:t> </a:t>
            </a:r>
            <a:r>
              <a:rPr lang="en-US" dirty="0" err="1"/>
              <a:t>cosas</a:t>
            </a:r>
            <a:r>
              <a:rPr lang="en-US" dirty="0"/>
              <a:t> </a:t>
            </a:r>
            <a:r>
              <a:rPr lang="en-US" dirty="0" err="1"/>
              <a:t>ejercicios</a:t>
            </a:r>
            <a:r>
              <a:rPr lang="en-US" dirty="0"/>
              <a:t>, </a:t>
            </a:r>
            <a:r>
              <a:rPr lang="en-US" dirty="0" err="1"/>
              <a:t>actividades</a:t>
            </a:r>
            <a:r>
              <a:rPr lang="en-US" dirty="0"/>
              <a:t> </a:t>
            </a:r>
            <a:r>
              <a:rPr lang="en-US" dirty="0" err="1"/>
              <a:t>físicas</a:t>
            </a:r>
            <a:r>
              <a:rPr lang="en-US" dirty="0"/>
              <a:t> y </a:t>
            </a:r>
            <a:r>
              <a:rPr lang="en-US" dirty="0" err="1"/>
              <a:t>clases</a:t>
            </a:r>
            <a:r>
              <a:rPr lang="en-US" dirty="0"/>
              <a:t> de </a:t>
            </a:r>
            <a:r>
              <a:rPr lang="en-US" dirty="0" err="1"/>
              <a:t>nutrición</a:t>
            </a:r>
            <a:r>
              <a:rPr lang="en-US" dirty="0"/>
              <a:t> </a:t>
            </a:r>
            <a:r>
              <a:rPr lang="en-US" dirty="0" err="1"/>
              <a:t>personalizados</a:t>
            </a:r>
            <a:r>
              <a:rPr lang="en-US" dirty="0"/>
              <a:t> con </a:t>
            </a:r>
            <a:r>
              <a:rPr lang="en-US" dirty="0" err="1"/>
              <a:t>el</a:t>
            </a:r>
            <a:r>
              <a:rPr lang="en-US" dirty="0"/>
              <a:t> </a:t>
            </a:r>
            <a:r>
              <a:rPr lang="en-US" dirty="0" err="1"/>
              <a:t>objetivo</a:t>
            </a:r>
            <a:r>
              <a:rPr lang="en-US" dirty="0"/>
              <a:t> de que las personas </a:t>
            </a:r>
            <a:r>
              <a:rPr lang="en-US" dirty="0" err="1"/>
              <a:t>mayores</a:t>
            </a:r>
            <a:r>
              <a:rPr lang="en-US" dirty="0"/>
              <a:t> </a:t>
            </a:r>
            <a:r>
              <a:rPr lang="en-US" dirty="0" err="1"/>
              <a:t>puedan</a:t>
            </a:r>
            <a:r>
              <a:rPr lang="en-US" dirty="0"/>
              <a:t> </a:t>
            </a:r>
            <a:r>
              <a:rPr lang="en-US" dirty="0" err="1"/>
              <a:t>llevar</a:t>
            </a:r>
            <a:r>
              <a:rPr lang="en-US" dirty="0"/>
              <a:t> </a:t>
            </a:r>
            <a:r>
              <a:rPr lang="en-US" dirty="0" err="1"/>
              <a:t>una</a:t>
            </a:r>
            <a:r>
              <a:rPr lang="en-US" dirty="0"/>
              <a:t> </a:t>
            </a:r>
            <a:r>
              <a:rPr lang="en-US" dirty="0" err="1"/>
              <a:t>vida</a:t>
            </a:r>
            <a:r>
              <a:rPr lang="en-US" dirty="0"/>
              <a:t> sana y </a:t>
            </a:r>
            <a:r>
              <a:rPr lang="en-US" dirty="0" err="1"/>
              <a:t>activa</a:t>
            </a:r>
            <a:r>
              <a:rPr lang="en-US" dirty="0"/>
              <a:t>. </a:t>
            </a:r>
            <a:endParaRPr dirty="0"/>
          </a:p>
          <a:p>
            <a:pPr marL="0" lvl="0" indent="0" rtl="0">
              <a:lnSpc>
                <a:spcPct val="90000"/>
              </a:lnSpc>
              <a:spcBef>
                <a:spcPts val="1000"/>
              </a:spcBef>
              <a:spcAft>
                <a:spcPts val="0"/>
              </a:spcAft>
              <a:buClr>
                <a:srgbClr val="092E4B"/>
              </a:buClr>
              <a:buSzPts val="2400"/>
              <a:buNone/>
            </a:pPr>
            <a:r>
              <a:rPr lang="en-US" dirty="0" err="1"/>
              <a:t>Esta</a:t>
            </a:r>
            <a:r>
              <a:rPr lang="en-US" dirty="0"/>
              <a:t> </a:t>
            </a:r>
            <a:r>
              <a:rPr lang="en-US" i="1" dirty="0"/>
              <a:t>app </a:t>
            </a:r>
            <a:r>
              <a:rPr lang="en-US" dirty="0"/>
              <a:t> </a:t>
            </a:r>
            <a:r>
              <a:rPr lang="en-US" dirty="0" err="1"/>
              <a:t>pretende</a:t>
            </a:r>
            <a:r>
              <a:rPr lang="en-US" dirty="0"/>
              <a:t> </a:t>
            </a:r>
            <a:r>
              <a:rPr lang="en-US" dirty="0" err="1"/>
              <a:t>ayudar</a:t>
            </a:r>
            <a:r>
              <a:rPr lang="en-US" dirty="0"/>
              <a:t> a </a:t>
            </a:r>
            <a:r>
              <a:rPr lang="en-US" dirty="0" err="1"/>
              <a:t>los</a:t>
            </a:r>
            <a:r>
              <a:rPr lang="en-US" dirty="0"/>
              <a:t> </a:t>
            </a:r>
            <a:r>
              <a:rPr lang="en-US" dirty="0" err="1"/>
              <a:t>mayores</a:t>
            </a:r>
            <a:r>
              <a:rPr lang="en-US" dirty="0"/>
              <a:t> a </a:t>
            </a:r>
            <a:r>
              <a:rPr lang="en-US" dirty="0" err="1"/>
              <a:t>aumentar</a:t>
            </a:r>
            <a:r>
              <a:rPr lang="en-US" dirty="0"/>
              <a:t> </a:t>
            </a:r>
            <a:r>
              <a:rPr lang="en-US" dirty="0" err="1"/>
              <a:t>su</a:t>
            </a:r>
            <a:r>
              <a:rPr lang="en-US" dirty="0"/>
              <a:t> </a:t>
            </a:r>
            <a:r>
              <a:rPr lang="en-US" dirty="0" err="1"/>
              <a:t>actividad</a:t>
            </a:r>
            <a:r>
              <a:rPr lang="en-US" dirty="0"/>
              <a:t> </a:t>
            </a:r>
            <a:r>
              <a:rPr lang="en-US" dirty="0" err="1"/>
              <a:t>física</a:t>
            </a:r>
            <a:r>
              <a:rPr lang="en-US" dirty="0"/>
              <a:t>, mental y social a </a:t>
            </a:r>
            <a:r>
              <a:rPr lang="en-US" dirty="0" err="1"/>
              <a:t>través</a:t>
            </a:r>
            <a:r>
              <a:rPr lang="en-US" dirty="0"/>
              <a:t> de </a:t>
            </a:r>
            <a:r>
              <a:rPr lang="en-US" dirty="0" err="1"/>
              <a:t>actividades</a:t>
            </a:r>
            <a:r>
              <a:rPr lang="en-US" dirty="0"/>
              <a:t> de </a:t>
            </a:r>
            <a:r>
              <a:rPr lang="en-US" dirty="0" err="1"/>
              <a:t>hábitos</a:t>
            </a:r>
            <a:r>
              <a:rPr lang="en-US" dirty="0"/>
              <a:t> </a:t>
            </a:r>
            <a:r>
              <a:rPr lang="en-US" dirty="0" err="1"/>
              <a:t>saludables</a:t>
            </a:r>
            <a:r>
              <a:rPr lang="en-US" dirty="0"/>
              <a:t>. </a:t>
            </a:r>
            <a:endParaRPr dirty="0"/>
          </a:p>
          <a:p>
            <a:pPr marL="0" lvl="0" indent="0" rtl="0">
              <a:lnSpc>
                <a:spcPct val="90000"/>
              </a:lnSpc>
              <a:spcBef>
                <a:spcPts val="1000"/>
              </a:spcBef>
              <a:spcAft>
                <a:spcPts val="0"/>
              </a:spcAft>
              <a:buClr>
                <a:srgbClr val="092E4B"/>
              </a:buClr>
              <a:buSzPts val="2400"/>
              <a:buNone/>
            </a:pPr>
            <a:r>
              <a:rPr lang="en-US" dirty="0"/>
              <a:t>Rosita </a:t>
            </a:r>
            <a:r>
              <a:rPr lang="en-US" dirty="0" err="1"/>
              <a:t>permite</a:t>
            </a:r>
            <a:r>
              <a:rPr lang="en-US" dirty="0"/>
              <a:t> </a:t>
            </a:r>
            <a:r>
              <a:rPr lang="en-US" dirty="0" err="1"/>
              <a:t>realizar</a:t>
            </a:r>
            <a:r>
              <a:rPr lang="en-US" dirty="0"/>
              <a:t> </a:t>
            </a:r>
            <a:r>
              <a:rPr lang="en-US" dirty="0" err="1"/>
              <a:t>actividades</a:t>
            </a:r>
            <a:r>
              <a:rPr lang="en-US" dirty="0"/>
              <a:t> </a:t>
            </a:r>
            <a:r>
              <a:rPr lang="en-US" dirty="0" err="1"/>
              <a:t>como</a:t>
            </a:r>
            <a:r>
              <a:rPr lang="en-US" dirty="0"/>
              <a:t> yoga, </a:t>
            </a:r>
            <a:r>
              <a:rPr lang="en-US" dirty="0" err="1"/>
              <a:t>baile</a:t>
            </a:r>
            <a:r>
              <a:rPr lang="en-US" dirty="0"/>
              <a:t>, </a:t>
            </a:r>
            <a:r>
              <a:rPr lang="en-US" dirty="0" err="1"/>
              <a:t>kárate</a:t>
            </a:r>
            <a:r>
              <a:rPr lang="en-US" dirty="0"/>
              <a:t> o </a:t>
            </a:r>
            <a:r>
              <a:rPr lang="en-US" dirty="0" err="1"/>
              <a:t>incluso</a:t>
            </a:r>
            <a:r>
              <a:rPr lang="en-US" dirty="0"/>
              <a:t> CrossFit, </a:t>
            </a:r>
            <a:r>
              <a:rPr lang="en-US" dirty="0" err="1"/>
              <a:t>adaptadas</a:t>
            </a:r>
            <a:r>
              <a:rPr lang="en-US" dirty="0"/>
              <a:t> a la </a:t>
            </a:r>
            <a:r>
              <a:rPr lang="en-US" dirty="0" err="1"/>
              <a:t>edad</a:t>
            </a:r>
            <a:r>
              <a:rPr lang="en-US" dirty="0"/>
              <a:t> y </a:t>
            </a:r>
            <a:r>
              <a:rPr lang="en-US" dirty="0" err="1"/>
              <a:t>capacidad</a:t>
            </a:r>
            <a:r>
              <a:rPr lang="en-US" dirty="0"/>
              <a:t> </a:t>
            </a:r>
            <a:r>
              <a:rPr lang="en-US" dirty="0" err="1"/>
              <a:t>física</a:t>
            </a:r>
            <a:r>
              <a:rPr lang="en-US" dirty="0"/>
              <a:t> de </a:t>
            </a:r>
            <a:r>
              <a:rPr lang="en-US" dirty="0" err="1"/>
              <a:t>cada</a:t>
            </a:r>
            <a:r>
              <a:rPr lang="en-US" dirty="0"/>
              <a:t> </a:t>
            </a:r>
            <a:r>
              <a:rPr lang="en-US" dirty="0" err="1"/>
              <a:t>usuario</a:t>
            </a:r>
            <a:r>
              <a:rPr lang="en-US" dirty="0"/>
              <a:t>.</a:t>
            </a:r>
            <a:endParaRPr dirty="0"/>
          </a:p>
        </p:txBody>
      </p:sp>
      <p:sp>
        <p:nvSpPr>
          <p:cNvPr id="711" name="Google Shape;711;p7"/>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en-US" i="1">
                <a:latin typeface="Arial"/>
                <a:ea typeface="Arial"/>
                <a:cs typeface="Arial"/>
                <a:sym typeface="Arial"/>
              </a:rPr>
              <a:t>Apps</a:t>
            </a:r>
            <a:r>
              <a:rPr lang="en-US" i="0">
                <a:latin typeface="Arial"/>
                <a:ea typeface="Arial"/>
                <a:cs typeface="Arial"/>
                <a:sym typeface="Arial"/>
              </a:rPr>
              <a:t> </a:t>
            </a:r>
            <a:endParaRPr/>
          </a:p>
          <a:p>
            <a:pPr marL="0" lvl="0" indent="0" algn="l" rtl="0">
              <a:lnSpc>
                <a:spcPct val="90000"/>
              </a:lnSpc>
              <a:spcBef>
                <a:spcPts val="1000"/>
              </a:spcBef>
              <a:spcAft>
                <a:spcPts val="0"/>
              </a:spcAft>
              <a:buClr>
                <a:srgbClr val="24BAA2"/>
              </a:buClr>
              <a:buSzPts val="3600"/>
              <a:buNone/>
            </a:pPr>
            <a:r>
              <a:rPr lang="en-US" i="0"/>
              <a:t>Para el ejercicio</a:t>
            </a:r>
            <a:endParaRPr/>
          </a:p>
          <a:p>
            <a:pPr marL="0" lvl="0" indent="0" algn="l" rtl="0">
              <a:lnSpc>
                <a:spcPct val="90000"/>
              </a:lnSpc>
              <a:spcBef>
                <a:spcPts val="1000"/>
              </a:spcBef>
              <a:spcAft>
                <a:spcPts val="0"/>
              </a:spcAft>
              <a:buClr>
                <a:srgbClr val="24BAA2"/>
              </a:buClr>
              <a:buSzPts val="3600"/>
              <a:buNone/>
            </a:pPr>
            <a:endParaRPr/>
          </a:p>
        </p:txBody>
      </p:sp>
      <p:sp>
        <p:nvSpPr>
          <p:cNvPr id="712" name="Google Shape;712;p7"/>
          <p:cNvSpPr/>
          <p:nvPr/>
        </p:nvSpPr>
        <p:spPr>
          <a:xfrm>
            <a:off x="7053791" y="3189475"/>
            <a:ext cx="1177860" cy="773564"/>
          </a:xfrm>
          <a:prstGeom prst="rightArrow">
            <a:avLst>
              <a:gd name="adj1" fmla="val 50000"/>
              <a:gd name="adj2" fmla="val 50000"/>
            </a:avLst>
          </a:prstGeom>
          <a:solidFill>
            <a:srgbClr val="24BAA2"/>
          </a:solidFill>
          <a:ln w="22225" cap="flat" cmpd="sng">
            <a:solidFill>
              <a:srgbClr val="8F2F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Calibri"/>
                <a:ea typeface="Calibri"/>
                <a:cs typeface="Calibri"/>
                <a:sym typeface="Calibri"/>
              </a:rPr>
              <a:t>Clica aquí</a:t>
            </a:r>
            <a:endParaRPr sz="1400" b="0" i="0" u="none" strike="noStrike" cap="none">
              <a:solidFill>
                <a:srgbClr val="000000"/>
              </a:solidFill>
              <a:latin typeface="Arial"/>
              <a:ea typeface="Arial"/>
              <a:cs typeface="Arial"/>
              <a:sym typeface="Arial"/>
            </a:endParaRPr>
          </a:p>
        </p:txBody>
      </p:sp>
      <p:pic>
        <p:nvPicPr>
          <p:cNvPr id="713" name="Google Shape;713;p7">
            <a:hlinkClick r:id="rId3"/>
          </p:cNvPr>
          <p:cNvPicPr preferRelativeResize="0">
            <a:picLocks noGrp="1"/>
          </p:cNvPicPr>
          <p:nvPr>
            <p:ph type="pic" idx="3"/>
          </p:nvPr>
        </p:nvPicPr>
        <p:blipFill rotWithShape="1">
          <a:blip r:embed="rId4">
            <a:alphaModFix/>
          </a:blip>
          <a:srcRect/>
          <a:stretch/>
        </p:blipFill>
        <p:spPr>
          <a:xfrm>
            <a:off x="8583306" y="1246695"/>
            <a:ext cx="2444127" cy="4336988"/>
          </a:xfrm>
          <a:prstGeom prst="rect">
            <a:avLst/>
          </a:prstGeom>
          <a:noFill/>
          <a:ln>
            <a:noFill/>
          </a:ln>
        </p:spPr>
      </p:pic>
      <p:pic>
        <p:nvPicPr>
          <p:cNvPr id="714" name="Google Shape;714;p7"/>
          <p:cNvPicPr preferRelativeResize="0"/>
          <p:nvPr/>
        </p:nvPicPr>
        <p:blipFill rotWithShape="1">
          <a:blip r:embed="rId5">
            <a:alphaModFix/>
          </a:blip>
          <a:srcRect/>
          <a:stretch/>
        </p:blipFill>
        <p:spPr>
          <a:xfrm>
            <a:off x="9171770" y="2578924"/>
            <a:ext cx="1267197" cy="1267197"/>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8"/>
          <p:cNvSpPr txBox="1">
            <a:spLocks noGrp="1"/>
          </p:cNvSpPr>
          <p:nvPr>
            <p:ph type="body" idx="1"/>
          </p:nvPr>
        </p:nvSpPr>
        <p:spPr>
          <a:xfrm>
            <a:off x="572757" y="2414965"/>
            <a:ext cx="6713868" cy="3311641"/>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Clr>
                <a:srgbClr val="092E4B"/>
              </a:buClr>
              <a:buSzPts val="2400"/>
              <a:buNone/>
            </a:pPr>
            <a:r>
              <a:rPr lang="en-US" dirty="0"/>
              <a:t>El yoga es </a:t>
            </a:r>
            <a:r>
              <a:rPr lang="en-US" dirty="0" err="1"/>
              <a:t>una</a:t>
            </a:r>
            <a:r>
              <a:rPr lang="en-US" dirty="0"/>
              <a:t> forma </a:t>
            </a:r>
            <a:r>
              <a:rPr lang="en-US" dirty="0" err="1"/>
              <a:t>maravillosa</a:t>
            </a:r>
            <a:r>
              <a:rPr lang="en-US" dirty="0"/>
              <a:t> de </a:t>
            </a:r>
            <a:r>
              <a:rPr lang="en-US" dirty="0" err="1"/>
              <a:t>hacer</a:t>
            </a:r>
            <a:r>
              <a:rPr lang="en-US" dirty="0"/>
              <a:t> </a:t>
            </a:r>
            <a:r>
              <a:rPr lang="en-US" dirty="0" err="1"/>
              <a:t>ejercicio</a:t>
            </a:r>
            <a:r>
              <a:rPr lang="en-US" dirty="0"/>
              <a:t> sin </a:t>
            </a:r>
            <a:r>
              <a:rPr lang="en-US" dirty="0" err="1"/>
              <a:t>hacer</a:t>
            </a:r>
            <a:r>
              <a:rPr lang="en-US" dirty="0"/>
              <a:t> nada </a:t>
            </a:r>
            <a:r>
              <a:rPr lang="en-US" dirty="0" err="1"/>
              <a:t>extremo</a:t>
            </a:r>
            <a:r>
              <a:rPr lang="en-US" dirty="0"/>
              <a:t>. </a:t>
            </a:r>
            <a:r>
              <a:rPr lang="en-US" dirty="0" err="1"/>
              <a:t>Puede</a:t>
            </a:r>
            <a:r>
              <a:rPr lang="en-US" dirty="0"/>
              <a:t> </a:t>
            </a:r>
            <a:r>
              <a:rPr lang="en-US" dirty="0" err="1"/>
              <a:t>tener</a:t>
            </a:r>
            <a:r>
              <a:rPr lang="en-US" dirty="0"/>
              <a:t> </a:t>
            </a:r>
            <a:r>
              <a:rPr lang="en-US" dirty="0" err="1"/>
              <a:t>muchísimos</a:t>
            </a:r>
            <a:r>
              <a:rPr lang="en-US" dirty="0"/>
              <a:t> </a:t>
            </a:r>
            <a:r>
              <a:rPr lang="en-US" dirty="0" err="1"/>
              <a:t>beneficios</a:t>
            </a:r>
            <a:r>
              <a:rPr lang="en-US" dirty="0"/>
              <a:t> para la </a:t>
            </a:r>
            <a:r>
              <a:rPr lang="en-US" dirty="0" err="1"/>
              <a:t>salud</a:t>
            </a:r>
            <a:r>
              <a:rPr lang="en-US" dirty="0"/>
              <a:t> de las personas </a:t>
            </a:r>
            <a:r>
              <a:rPr lang="en-US" dirty="0" err="1"/>
              <a:t>mayores</a:t>
            </a:r>
            <a:r>
              <a:rPr lang="en-US" dirty="0"/>
              <a:t>, </a:t>
            </a:r>
            <a:r>
              <a:rPr lang="en-US" dirty="0" err="1"/>
              <a:t>como</a:t>
            </a:r>
            <a:r>
              <a:rPr lang="en-US" dirty="0"/>
              <a:t> </a:t>
            </a:r>
            <a:r>
              <a:rPr lang="en-US" dirty="0" err="1"/>
              <a:t>mejorar</a:t>
            </a:r>
            <a:r>
              <a:rPr lang="en-US" dirty="0"/>
              <a:t> </a:t>
            </a:r>
            <a:r>
              <a:rPr lang="en-US" dirty="0" err="1"/>
              <a:t>su</a:t>
            </a:r>
            <a:r>
              <a:rPr lang="en-US" dirty="0"/>
              <a:t> </a:t>
            </a:r>
            <a:r>
              <a:rPr lang="en-US" dirty="0" err="1"/>
              <a:t>salud</a:t>
            </a:r>
            <a:r>
              <a:rPr lang="en-US" dirty="0"/>
              <a:t> mental o </a:t>
            </a:r>
            <a:r>
              <a:rPr lang="en-US" dirty="0" err="1"/>
              <a:t>el</a:t>
            </a:r>
            <a:r>
              <a:rPr lang="en-US" dirty="0"/>
              <a:t> </a:t>
            </a:r>
            <a:r>
              <a:rPr lang="en-US" dirty="0" err="1"/>
              <a:t>sueño</a:t>
            </a:r>
            <a:r>
              <a:rPr lang="en-US" dirty="0"/>
              <a:t> y </a:t>
            </a:r>
            <a:r>
              <a:rPr lang="en-US" dirty="0" err="1"/>
              <a:t>reducir</a:t>
            </a:r>
            <a:r>
              <a:rPr lang="en-US" dirty="0"/>
              <a:t> </a:t>
            </a:r>
            <a:r>
              <a:rPr lang="en-US" dirty="0" err="1"/>
              <a:t>el</a:t>
            </a:r>
            <a:r>
              <a:rPr lang="en-US" dirty="0"/>
              <a:t> </a:t>
            </a:r>
            <a:r>
              <a:rPr lang="en-US" dirty="0" err="1"/>
              <a:t>estrés</a:t>
            </a:r>
            <a:r>
              <a:rPr lang="en-US" dirty="0"/>
              <a:t>. </a:t>
            </a:r>
            <a:endParaRPr dirty="0"/>
          </a:p>
          <a:p>
            <a:pPr marL="0" lvl="0" indent="0" rtl="0">
              <a:lnSpc>
                <a:spcPct val="90000"/>
              </a:lnSpc>
              <a:spcBef>
                <a:spcPts val="1000"/>
              </a:spcBef>
              <a:spcAft>
                <a:spcPts val="0"/>
              </a:spcAft>
              <a:buClr>
                <a:srgbClr val="092E4B"/>
              </a:buClr>
              <a:buSzPts val="2400"/>
              <a:buNone/>
            </a:pPr>
            <a:r>
              <a:rPr lang="en-US" u="sng" dirty="0">
                <a:solidFill>
                  <a:srgbClr val="24BAA2"/>
                </a:solidFill>
                <a:hlinkClick r:id="rId3">
                  <a:extLst>
                    <a:ext uri="{A12FA001-AC4F-418D-AE19-62706E023703}">
                      <ahyp:hlinkClr xmlns:ahyp="http://schemas.microsoft.com/office/drawing/2018/hyperlinkcolor" val="tx"/>
                    </a:ext>
                  </a:extLst>
                </a:hlinkClick>
              </a:rPr>
              <a:t>Down Dog </a:t>
            </a:r>
            <a:r>
              <a:rPr lang="en-US" dirty="0"/>
              <a:t>es la </a:t>
            </a:r>
            <a:r>
              <a:rPr lang="en-US" i="1" dirty="0"/>
              <a:t>app </a:t>
            </a:r>
            <a:r>
              <a:rPr lang="en-US" dirty="0"/>
              <a:t>de yoga perfecta para </a:t>
            </a:r>
            <a:r>
              <a:rPr lang="en-US" dirty="0" err="1"/>
              <a:t>mayores</a:t>
            </a:r>
            <a:r>
              <a:rPr lang="en-US" dirty="0"/>
              <a:t>. </a:t>
            </a:r>
            <a:r>
              <a:rPr lang="en-US" dirty="0" err="1"/>
              <a:t>Permite</a:t>
            </a:r>
            <a:r>
              <a:rPr lang="en-US" dirty="0"/>
              <a:t> </a:t>
            </a:r>
            <a:r>
              <a:rPr lang="en-US" dirty="0" err="1"/>
              <a:t>elegir</a:t>
            </a:r>
            <a:r>
              <a:rPr lang="en-US" dirty="0"/>
              <a:t> </a:t>
            </a:r>
            <a:r>
              <a:rPr lang="en-US" dirty="0" err="1"/>
              <a:t>el</a:t>
            </a:r>
            <a:r>
              <a:rPr lang="en-US" dirty="0"/>
              <a:t> </a:t>
            </a:r>
            <a:r>
              <a:rPr lang="en-US" dirty="0" err="1"/>
              <a:t>nivel</a:t>
            </a:r>
            <a:r>
              <a:rPr lang="en-US" dirty="0"/>
              <a:t> de </a:t>
            </a:r>
            <a:r>
              <a:rPr lang="en-US" dirty="0" err="1"/>
              <a:t>experiencia</a:t>
            </a:r>
            <a:r>
              <a:rPr lang="en-US" dirty="0"/>
              <a:t>, la </a:t>
            </a:r>
            <a:r>
              <a:rPr lang="en-US" dirty="0" err="1"/>
              <a:t>voz</a:t>
            </a:r>
            <a:r>
              <a:rPr lang="en-US" dirty="0"/>
              <a:t> del </a:t>
            </a:r>
            <a:r>
              <a:rPr lang="en-US" dirty="0" err="1"/>
              <a:t>narrador</a:t>
            </a:r>
            <a:r>
              <a:rPr lang="en-US" dirty="0"/>
              <a:t>, </a:t>
            </a:r>
            <a:r>
              <a:rPr lang="en-US" dirty="0" err="1"/>
              <a:t>el</a:t>
            </a:r>
            <a:r>
              <a:rPr lang="en-US" dirty="0"/>
              <a:t> </a:t>
            </a:r>
            <a:r>
              <a:rPr lang="en-US" dirty="0" err="1"/>
              <a:t>estilo</a:t>
            </a:r>
            <a:r>
              <a:rPr lang="en-US" dirty="0"/>
              <a:t> de </a:t>
            </a:r>
            <a:r>
              <a:rPr lang="en-US" dirty="0" err="1"/>
              <a:t>música</a:t>
            </a:r>
            <a:r>
              <a:rPr lang="en-US" dirty="0"/>
              <a:t>, </a:t>
            </a:r>
            <a:r>
              <a:rPr lang="en-US" dirty="0" err="1"/>
              <a:t>el</a:t>
            </a:r>
            <a:r>
              <a:rPr lang="en-US" dirty="0"/>
              <a:t> </a:t>
            </a:r>
            <a:r>
              <a:rPr lang="en-US" dirty="0" err="1"/>
              <a:t>ritmo</a:t>
            </a:r>
            <a:r>
              <a:rPr lang="en-US" dirty="0"/>
              <a:t> y la </a:t>
            </a:r>
            <a:r>
              <a:rPr lang="en-US" dirty="0" err="1"/>
              <a:t>parte</a:t>
            </a:r>
            <a:r>
              <a:rPr lang="en-US" dirty="0"/>
              <a:t> del </a:t>
            </a:r>
            <a:r>
              <a:rPr lang="en-US" dirty="0" err="1"/>
              <a:t>cuerpo</a:t>
            </a:r>
            <a:r>
              <a:rPr lang="en-US" dirty="0"/>
              <a:t> </a:t>
            </a:r>
            <a:r>
              <a:rPr lang="en-US" dirty="0" err="1"/>
              <a:t>en</a:t>
            </a:r>
            <a:r>
              <a:rPr lang="en-US" dirty="0"/>
              <a:t> la que </a:t>
            </a:r>
            <a:r>
              <a:rPr lang="en-US" dirty="0" err="1"/>
              <a:t>nos</a:t>
            </a:r>
            <a:r>
              <a:rPr lang="en-US" dirty="0"/>
              <a:t> </a:t>
            </a:r>
            <a:r>
              <a:rPr lang="en-US" dirty="0" err="1"/>
              <a:t>queremos</a:t>
            </a:r>
            <a:r>
              <a:rPr lang="en-US" dirty="0"/>
              <a:t> </a:t>
            </a:r>
            <a:r>
              <a:rPr lang="en-US" dirty="0" err="1"/>
              <a:t>centrar</a:t>
            </a:r>
            <a:r>
              <a:rPr lang="en-US" dirty="0"/>
              <a:t>. Los </a:t>
            </a:r>
            <a:r>
              <a:rPr lang="en-US" dirty="0" err="1"/>
              <a:t>estilos</a:t>
            </a:r>
            <a:r>
              <a:rPr lang="en-US" dirty="0"/>
              <a:t> de yoga van del </a:t>
            </a:r>
            <a:r>
              <a:rPr lang="en-US" dirty="0" err="1"/>
              <a:t>más</a:t>
            </a:r>
            <a:r>
              <a:rPr lang="en-US" dirty="0"/>
              <a:t> </a:t>
            </a:r>
            <a:r>
              <a:rPr lang="en-US" dirty="0" err="1"/>
              <a:t>aeróbico</a:t>
            </a:r>
            <a:r>
              <a:rPr lang="en-US" dirty="0"/>
              <a:t> y </a:t>
            </a:r>
            <a:r>
              <a:rPr lang="en-US" dirty="0" err="1"/>
              <a:t>movido</a:t>
            </a:r>
            <a:r>
              <a:rPr lang="en-US" dirty="0"/>
              <a:t> al </a:t>
            </a:r>
            <a:r>
              <a:rPr lang="en-US" dirty="0" err="1"/>
              <a:t>más</a:t>
            </a:r>
            <a:r>
              <a:rPr lang="en-US" dirty="0"/>
              <a:t> </a:t>
            </a:r>
            <a:r>
              <a:rPr lang="en-US" dirty="0" err="1"/>
              <a:t>tranquilo</a:t>
            </a:r>
            <a:r>
              <a:rPr lang="en-US" dirty="0"/>
              <a:t>, que se </a:t>
            </a:r>
            <a:r>
              <a:rPr lang="en-US" dirty="0" err="1"/>
              <a:t>puede</a:t>
            </a:r>
            <a:r>
              <a:rPr lang="en-US" dirty="0"/>
              <a:t> </a:t>
            </a:r>
            <a:r>
              <a:rPr lang="en-US" dirty="0" err="1"/>
              <a:t>practicar</a:t>
            </a:r>
            <a:r>
              <a:rPr lang="en-US" dirty="0"/>
              <a:t> </a:t>
            </a:r>
            <a:r>
              <a:rPr lang="en-US" dirty="0" err="1"/>
              <a:t>incluso</a:t>
            </a:r>
            <a:r>
              <a:rPr lang="en-US" dirty="0"/>
              <a:t> </a:t>
            </a:r>
            <a:r>
              <a:rPr lang="en-US" dirty="0" err="1"/>
              <a:t>sentado</a:t>
            </a:r>
            <a:r>
              <a:rPr lang="en-US" dirty="0"/>
              <a:t> y es </a:t>
            </a:r>
            <a:r>
              <a:rPr lang="en-US" dirty="0" err="1"/>
              <a:t>mucho</a:t>
            </a:r>
            <a:r>
              <a:rPr lang="en-US" dirty="0"/>
              <a:t> </a:t>
            </a:r>
            <a:r>
              <a:rPr lang="en-US" dirty="0" err="1"/>
              <a:t>más</a:t>
            </a:r>
            <a:r>
              <a:rPr lang="en-US" dirty="0"/>
              <a:t> </a:t>
            </a:r>
            <a:r>
              <a:rPr lang="en-US" dirty="0" err="1"/>
              <a:t>adecuado</a:t>
            </a:r>
            <a:r>
              <a:rPr lang="en-US" dirty="0"/>
              <a:t> para las personas </a:t>
            </a:r>
            <a:r>
              <a:rPr lang="en-US" dirty="0" err="1"/>
              <a:t>mayores</a:t>
            </a:r>
            <a:r>
              <a:rPr lang="en-US" dirty="0"/>
              <a:t>. </a:t>
            </a:r>
            <a:endParaRPr dirty="0"/>
          </a:p>
        </p:txBody>
      </p:sp>
      <p:sp>
        <p:nvSpPr>
          <p:cNvPr id="720" name="Google Shape;720;p8"/>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en-US" i="1">
                <a:latin typeface="Arial"/>
                <a:ea typeface="Arial"/>
                <a:cs typeface="Arial"/>
                <a:sym typeface="Arial"/>
              </a:rPr>
              <a:t>Apps</a:t>
            </a:r>
            <a:r>
              <a:rPr lang="en-US" i="0">
                <a:latin typeface="Arial"/>
                <a:ea typeface="Arial"/>
                <a:cs typeface="Arial"/>
                <a:sym typeface="Arial"/>
              </a:rPr>
              <a:t> </a:t>
            </a:r>
            <a:endParaRPr/>
          </a:p>
          <a:p>
            <a:pPr marL="0" lvl="0" indent="0" algn="l" rtl="0">
              <a:lnSpc>
                <a:spcPct val="90000"/>
              </a:lnSpc>
              <a:spcBef>
                <a:spcPts val="1000"/>
              </a:spcBef>
              <a:spcAft>
                <a:spcPts val="0"/>
              </a:spcAft>
              <a:buClr>
                <a:srgbClr val="24BAA2"/>
              </a:buClr>
              <a:buSzPts val="3600"/>
              <a:buNone/>
            </a:pPr>
            <a:r>
              <a:rPr lang="en-US" i="0"/>
              <a:t>Para el ejercicio</a:t>
            </a:r>
            <a:endParaRPr/>
          </a:p>
        </p:txBody>
      </p:sp>
      <p:sp>
        <p:nvSpPr>
          <p:cNvPr id="721" name="Google Shape;721;p8"/>
          <p:cNvSpPr/>
          <p:nvPr/>
        </p:nvSpPr>
        <p:spPr>
          <a:xfrm>
            <a:off x="7053791" y="3189475"/>
            <a:ext cx="1177860" cy="773564"/>
          </a:xfrm>
          <a:prstGeom prst="rightArrow">
            <a:avLst>
              <a:gd name="adj1" fmla="val 50000"/>
              <a:gd name="adj2" fmla="val 50000"/>
            </a:avLst>
          </a:prstGeom>
          <a:solidFill>
            <a:srgbClr val="24BAA2"/>
          </a:solidFill>
          <a:ln w="19050" cap="flat" cmpd="sng">
            <a:solidFill>
              <a:srgbClr val="8F2F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Calibri"/>
                <a:ea typeface="Calibri"/>
                <a:cs typeface="Calibri"/>
                <a:sym typeface="Calibri"/>
              </a:rPr>
              <a:t>Clica aquí</a:t>
            </a:r>
            <a:endParaRPr sz="1400" b="0" i="0" u="none" strike="noStrike" cap="none">
              <a:solidFill>
                <a:srgbClr val="000000"/>
              </a:solidFill>
              <a:latin typeface="Arial"/>
              <a:ea typeface="Arial"/>
              <a:cs typeface="Arial"/>
              <a:sym typeface="Arial"/>
            </a:endParaRPr>
          </a:p>
        </p:txBody>
      </p:sp>
      <p:pic>
        <p:nvPicPr>
          <p:cNvPr id="722" name="Google Shape;722;p8">
            <a:hlinkClick r:id="rId4"/>
          </p:cNvPr>
          <p:cNvPicPr preferRelativeResize="0">
            <a:picLocks noGrp="1"/>
          </p:cNvPicPr>
          <p:nvPr>
            <p:ph type="pic" idx="3"/>
          </p:nvPr>
        </p:nvPicPr>
        <p:blipFill rotWithShape="1">
          <a:blip r:embed="rId5">
            <a:alphaModFix/>
          </a:blip>
          <a:srcRect/>
          <a:stretch/>
        </p:blipFill>
        <p:spPr>
          <a:xfrm>
            <a:off x="8583306" y="1246695"/>
            <a:ext cx="2444127" cy="4336988"/>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9"/>
          <p:cNvSpPr txBox="1">
            <a:spLocks noGrp="1"/>
          </p:cNvSpPr>
          <p:nvPr>
            <p:ph type="body" idx="1"/>
          </p:nvPr>
        </p:nvSpPr>
        <p:spPr>
          <a:xfrm>
            <a:off x="663191" y="2578924"/>
            <a:ext cx="6390600" cy="3311641"/>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Clr>
                <a:srgbClr val="092E4B"/>
              </a:buClr>
              <a:buSzPts val="2400"/>
              <a:buNone/>
            </a:pPr>
            <a:r>
              <a:rPr lang="en-US" dirty="0"/>
              <a:t>Senior Fitness es </a:t>
            </a:r>
            <a:r>
              <a:rPr lang="en-US" dirty="0" err="1"/>
              <a:t>una</a:t>
            </a:r>
            <a:r>
              <a:rPr lang="en-US" dirty="0"/>
              <a:t> </a:t>
            </a:r>
            <a:r>
              <a:rPr lang="en-US" i="1" dirty="0"/>
              <a:t>app</a:t>
            </a:r>
            <a:r>
              <a:rPr lang="en-US" dirty="0"/>
              <a:t> </a:t>
            </a:r>
            <a:r>
              <a:rPr lang="en-US" dirty="0" err="1"/>
              <a:t>gratuita</a:t>
            </a:r>
            <a:r>
              <a:rPr lang="en-US" dirty="0"/>
              <a:t> e </a:t>
            </a:r>
            <a:r>
              <a:rPr lang="en-US" dirty="0" err="1"/>
              <a:t>intuitiva</a:t>
            </a:r>
            <a:r>
              <a:rPr lang="en-US" dirty="0"/>
              <a:t> con </a:t>
            </a:r>
            <a:r>
              <a:rPr lang="en-US" dirty="0" err="1"/>
              <a:t>ejercicios</a:t>
            </a:r>
            <a:r>
              <a:rPr lang="en-US" dirty="0"/>
              <a:t> </a:t>
            </a:r>
            <a:r>
              <a:rPr lang="en-US" dirty="0" err="1"/>
              <a:t>sencillos</a:t>
            </a:r>
            <a:r>
              <a:rPr lang="en-US" dirty="0"/>
              <a:t> de bajo </a:t>
            </a:r>
            <a:r>
              <a:rPr lang="en-US" dirty="0" err="1"/>
              <a:t>impacto</a:t>
            </a:r>
            <a:r>
              <a:rPr lang="en-US" dirty="0"/>
              <a:t> </a:t>
            </a:r>
            <a:r>
              <a:rPr lang="en-US" dirty="0" err="1"/>
              <a:t>como</a:t>
            </a:r>
            <a:r>
              <a:rPr lang="en-US" dirty="0"/>
              <a:t> </a:t>
            </a:r>
            <a:r>
              <a:rPr lang="en-US" dirty="0" err="1"/>
              <a:t>inclinaciones</a:t>
            </a:r>
            <a:r>
              <a:rPr lang="en-US" dirty="0"/>
              <a:t> de cabeza, </a:t>
            </a:r>
            <a:r>
              <a:rPr lang="en-US" dirty="0" err="1"/>
              <a:t>estiramientos</a:t>
            </a:r>
            <a:r>
              <a:rPr lang="en-US" dirty="0"/>
              <a:t> de </a:t>
            </a:r>
            <a:r>
              <a:rPr lang="en-US" dirty="0" err="1"/>
              <a:t>hombros</a:t>
            </a:r>
            <a:r>
              <a:rPr lang="en-US" dirty="0"/>
              <a:t> y </a:t>
            </a:r>
            <a:r>
              <a:rPr lang="en-US" dirty="0" err="1"/>
              <a:t>levantamientos</a:t>
            </a:r>
            <a:r>
              <a:rPr lang="en-US" dirty="0"/>
              <a:t> de </a:t>
            </a:r>
            <a:r>
              <a:rPr lang="en-US" dirty="0" err="1"/>
              <a:t>talones</a:t>
            </a:r>
            <a:r>
              <a:rPr lang="en-US" dirty="0"/>
              <a:t>.  </a:t>
            </a:r>
            <a:endParaRPr dirty="0"/>
          </a:p>
          <a:p>
            <a:pPr marL="0" lvl="0" indent="0" rtl="0">
              <a:lnSpc>
                <a:spcPct val="90000"/>
              </a:lnSpc>
              <a:spcBef>
                <a:spcPts val="1000"/>
              </a:spcBef>
              <a:spcAft>
                <a:spcPts val="0"/>
              </a:spcAft>
              <a:buClr>
                <a:srgbClr val="092E4B"/>
              </a:buClr>
              <a:buSzPts val="2400"/>
              <a:buNone/>
            </a:pPr>
            <a:r>
              <a:rPr lang="en-US" b="1" dirty="0"/>
              <a:t>Lo </a:t>
            </a:r>
            <a:r>
              <a:rPr lang="en-US" b="1" dirty="0" err="1"/>
              <a:t>mejor</a:t>
            </a:r>
            <a:r>
              <a:rPr lang="en-US" b="1" dirty="0"/>
              <a:t> es que </a:t>
            </a:r>
            <a:r>
              <a:rPr lang="en-US" b="1" dirty="0" err="1"/>
              <a:t>aproximadamente</a:t>
            </a:r>
            <a:r>
              <a:rPr lang="en-US" b="1" dirty="0"/>
              <a:t> </a:t>
            </a:r>
            <a:r>
              <a:rPr lang="en-US" b="1" dirty="0" err="1"/>
              <a:t>el</a:t>
            </a:r>
            <a:r>
              <a:rPr lang="en-US" b="1" dirty="0"/>
              <a:t> 99% de </a:t>
            </a:r>
            <a:r>
              <a:rPr lang="en-US" b="1" dirty="0" err="1"/>
              <a:t>los</a:t>
            </a:r>
            <a:r>
              <a:rPr lang="en-US" b="1" dirty="0"/>
              <a:t> </a:t>
            </a:r>
            <a:r>
              <a:rPr lang="en-US" b="1" dirty="0" err="1"/>
              <a:t>ejercicios</a:t>
            </a:r>
            <a:r>
              <a:rPr lang="en-US" b="1" dirty="0"/>
              <a:t> se </a:t>
            </a:r>
            <a:r>
              <a:rPr lang="en-US" b="1" dirty="0" err="1"/>
              <a:t>pueden</a:t>
            </a:r>
            <a:r>
              <a:rPr lang="en-US" b="1" dirty="0"/>
              <a:t> </a:t>
            </a:r>
            <a:r>
              <a:rPr lang="en-US" b="1" dirty="0" err="1"/>
              <a:t>practicar</a:t>
            </a:r>
            <a:r>
              <a:rPr lang="en-US" b="1" dirty="0"/>
              <a:t> </a:t>
            </a:r>
            <a:r>
              <a:rPr lang="en-US" b="1" dirty="0" err="1"/>
              <a:t>sentado</a:t>
            </a:r>
            <a:r>
              <a:rPr lang="en-US" b="1" dirty="0"/>
              <a:t> </a:t>
            </a:r>
            <a:r>
              <a:rPr lang="en-US" b="1" dirty="0" err="1"/>
              <a:t>en</a:t>
            </a:r>
            <a:r>
              <a:rPr lang="en-US" b="1" dirty="0"/>
              <a:t> </a:t>
            </a:r>
            <a:r>
              <a:rPr lang="en-US" b="1" dirty="0" err="1"/>
              <a:t>una</a:t>
            </a:r>
            <a:r>
              <a:rPr lang="en-US" b="1" dirty="0"/>
              <a:t> </a:t>
            </a:r>
            <a:r>
              <a:rPr lang="en-US" b="1" dirty="0" err="1"/>
              <a:t>silla</a:t>
            </a:r>
            <a:r>
              <a:rPr lang="en-US" dirty="0"/>
              <a:t>, lo que es perfecto para las personas a las que les </a:t>
            </a:r>
            <a:r>
              <a:rPr lang="en-US" dirty="0" err="1"/>
              <a:t>resulta</a:t>
            </a:r>
            <a:r>
              <a:rPr lang="en-US" dirty="0"/>
              <a:t> </a:t>
            </a:r>
            <a:r>
              <a:rPr lang="en-US" dirty="0" err="1"/>
              <a:t>difícil</a:t>
            </a:r>
            <a:r>
              <a:rPr lang="en-US" dirty="0"/>
              <a:t> o no </a:t>
            </a:r>
            <a:r>
              <a:rPr lang="en-US" dirty="0" err="1"/>
              <a:t>pueden</a:t>
            </a:r>
            <a:r>
              <a:rPr lang="en-US" dirty="0"/>
              <a:t> </a:t>
            </a:r>
            <a:r>
              <a:rPr lang="en-US" dirty="0" err="1"/>
              <a:t>permanecer</a:t>
            </a:r>
            <a:r>
              <a:rPr lang="en-US" dirty="0"/>
              <a:t> de pie. </a:t>
            </a:r>
            <a:r>
              <a:rPr lang="en-US" dirty="0" err="1"/>
              <a:t>Asegúrate</a:t>
            </a:r>
            <a:r>
              <a:rPr lang="en-US" dirty="0"/>
              <a:t> de leer las </a:t>
            </a:r>
            <a:r>
              <a:rPr lang="en-US" dirty="0" err="1"/>
              <a:t>instrucciones</a:t>
            </a:r>
            <a:r>
              <a:rPr lang="en-US" dirty="0"/>
              <a:t> o </a:t>
            </a:r>
            <a:r>
              <a:rPr lang="en-US" dirty="0" err="1"/>
              <a:t>ver</a:t>
            </a:r>
            <a:r>
              <a:rPr lang="en-US" dirty="0"/>
              <a:t> </a:t>
            </a:r>
            <a:r>
              <a:rPr lang="en-US" dirty="0" err="1"/>
              <a:t>los</a:t>
            </a:r>
            <a:r>
              <a:rPr lang="en-US" dirty="0"/>
              <a:t> </a:t>
            </a:r>
            <a:r>
              <a:rPr lang="en-US" dirty="0" err="1"/>
              <a:t>vídeos</a:t>
            </a:r>
            <a:r>
              <a:rPr lang="en-US" dirty="0"/>
              <a:t> </a:t>
            </a:r>
            <a:r>
              <a:rPr lang="en-US" dirty="0" err="1"/>
              <a:t>demostrativos</a:t>
            </a:r>
            <a:r>
              <a:rPr lang="en-US" dirty="0"/>
              <a:t> </a:t>
            </a:r>
            <a:r>
              <a:rPr lang="en-US" dirty="0" err="1"/>
              <a:t>si</a:t>
            </a:r>
            <a:r>
              <a:rPr lang="en-US" dirty="0"/>
              <a:t> no sabes </a:t>
            </a:r>
            <a:r>
              <a:rPr lang="en-US" dirty="0" err="1"/>
              <a:t>muy</a:t>
            </a:r>
            <a:r>
              <a:rPr lang="en-US" dirty="0"/>
              <a:t> bien </a:t>
            </a:r>
            <a:r>
              <a:rPr lang="en-US" dirty="0" err="1"/>
              <a:t>cómo</a:t>
            </a:r>
            <a:r>
              <a:rPr lang="en-US" dirty="0"/>
              <a:t> </a:t>
            </a:r>
            <a:r>
              <a:rPr lang="en-US" dirty="0" err="1"/>
              <a:t>hacer</a:t>
            </a:r>
            <a:r>
              <a:rPr lang="en-US" dirty="0"/>
              <a:t> </a:t>
            </a:r>
            <a:r>
              <a:rPr lang="en-US" dirty="0" err="1"/>
              <a:t>algún</a:t>
            </a:r>
            <a:r>
              <a:rPr lang="en-US" dirty="0"/>
              <a:t> </a:t>
            </a:r>
            <a:r>
              <a:rPr lang="en-US" dirty="0" err="1"/>
              <a:t>ejercicio</a:t>
            </a:r>
            <a:r>
              <a:rPr lang="en-US" dirty="0"/>
              <a:t>. </a:t>
            </a:r>
            <a:endParaRPr dirty="0"/>
          </a:p>
        </p:txBody>
      </p:sp>
      <p:sp>
        <p:nvSpPr>
          <p:cNvPr id="728" name="Google Shape;728;p9"/>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en-US" i="1">
                <a:latin typeface="Arial"/>
                <a:ea typeface="Arial"/>
                <a:cs typeface="Arial"/>
                <a:sym typeface="Arial"/>
              </a:rPr>
              <a:t>Apps</a:t>
            </a:r>
            <a:r>
              <a:rPr lang="en-US" i="0">
                <a:latin typeface="Arial"/>
                <a:ea typeface="Arial"/>
                <a:cs typeface="Arial"/>
                <a:sym typeface="Arial"/>
              </a:rPr>
              <a:t> </a:t>
            </a:r>
            <a:endParaRPr/>
          </a:p>
          <a:p>
            <a:pPr marL="0" lvl="0" indent="0" algn="l" rtl="0">
              <a:lnSpc>
                <a:spcPct val="90000"/>
              </a:lnSpc>
              <a:spcBef>
                <a:spcPts val="1000"/>
              </a:spcBef>
              <a:spcAft>
                <a:spcPts val="0"/>
              </a:spcAft>
              <a:buClr>
                <a:srgbClr val="24BAA2"/>
              </a:buClr>
              <a:buSzPts val="3600"/>
              <a:buNone/>
            </a:pPr>
            <a:r>
              <a:rPr lang="en-US" i="0"/>
              <a:t>Para el ejercicio</a:t>
            </a:r>
            <a:endParaRPr/>
          </a:p>
        </p:txBody>
      </p:sp>
      <p:sp>
        <p:nvSpPr>
          <p:cNvPr id="729" name="Google Shape;729;p9"/>
          <p:cNvSpPr/>
          <p:nvPr/>
        </p:nvSpPr>
        <p:spPr>
          <a:xfrm>
            <a:off x="7053791" y="3189475"/>
            <a:ext cx="1177860" cy="773564"/>
          </a:xfrm>
          <a:prstGeom prst="rightArrow">
            <a:avLst>
              <a:gd name="adj1" fmla="val 50000"/>
              <a:gd name="adj2" fmla="val 50000"/>
            </a:avLst>
          </a:prstGeom>
          <a:solidFill>
            <a:srgbClr val="24BAA2"/>
          </a:solidFill>
          <a:ln w="19050" cap="flat" cmpd="sng">
            <a:solidFill>
              <a:srgbClr val="8F2F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Calibri"/>
                <a:ea typeface="Calibri"/>
                <a:cs typeface="Calibri"/>
                <a:sym typeface="Calibri"/>
              </a:rPr>
              <a:t>Clica aquí</a:t>
            </a:r>
            <a:endParaRPr sz="1400" b="0" i="0" u="none" strike="noStrike" cap="none">
              <a:solidFill>
                <a:srgbClr val="000000"/>
              </a:solidFill>
              <a:latin typeface="Arial"/>
              <a:ea typeface="Arial"/>
              <a:cs typeface="Arial"/>
              <a:sym typeface="Arial"/>
            </a:endParaRPr>
          </a:p>
        </p:txBody>
      </p:sp>
      <p:pic>
        <p:nvPicPr>
          <p:cNvPr id="730" name="Google Shape;730;p9">
            <a:hlinkClick r:id="rId3"/>
          </p:cNvPr>
          <p:cNvPicPr preferRelativeResize="0">
            <a:picLocks noGrp="1"/>
          </p:cNvPicPr>
          <p:nvPr>
            <p:ph type="pic" idx="3"/>
          </p:nvPr>
        </p:nvPicPr>
        <p:blipFill rotWithShape="1">
          <a:blip r:embed="rId4">
            <a:alphaModFix/>
          </a:blip>
          <a:srcRect/>
          <a:stretch/>
        </p:blipFill>
        <p:spPr>
          <a:xfrm>
            <a:off x="8583306" y="1246695"/>
            <a:ext cx="2444127" cy="4336988"/>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10"/>
          <p:cNvSpPr/>
          <p:nvPr/>
        </p:nvSpPr>
        <p:spPr>
          <a:xfrm>
            <a:off x="0" y="-276999"/>
            <a:ext cx="12192000" cy="553998"/>
          </a:xfrm>
          <a:prstGeom prst="rect">
            <a:avLst/>
          </a:prstGeom>
          <a:solidFill>
            <a:srgbClr val="7F3494"/>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737" name="Google Shape;737;p10"/>
          <p:cNvSpPr/>
          <p:nvPr/>
        </p:nvSpPr>
        <p:spPr>
          <a:xfrm>
            <a:off x="152400" y="0"/>
            <a:ext cx="11617842" cy="553998"/>
          </a:xfrm>
          <a:prstGeom prst="rect">
            <a:avLst/>
          </a:prstGeom>
          <a:solidFill>
            <a:srgbClr val="7F3494"/>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pic>
        <p:nvPicPr>
          <p:cNvPr id="738" name="Google Shape;738;p10"/>
          <p:cNvPicPr preferRelativeResize="0"/>
          <p:nvPr/>
        </p:nvPicPr>
        <p:blipFill rotWithShape="1">
          <a:blip r:embed="rId3">
            <a:alphaModFix/>
          </a:blip>
          <a:srcRect/>
          <a:stretch/>
        </p:blipFill>
        <p:spPr>
          <a:xfrm>
            <a:off x="0" y="3429000"/>
            <a:ext cx="8190419" cy="3439559"/>
          </a:xfrm>
          <a:prstGeom prst="rect">
            <a:avLst/>
          </a:prstGeom>
          <a:noFill/>
          <a:ln>
            <a:noFill/>
          </a:ln>
        </p:spPr>
      </p:pic>
      <p:pic>
        <p:nvPicPr>
          <p:cNvPr id="739" name="Google Shape;739;p10"/>
          <p:cNvPicPr preferRelativeResize="0"/>
          <p:nvPr/>
        </p:nvPicPr>
        <p:blipFill rotWithShape="1">
          <a:blip r:embed="rId4">
            <a:alphaModFix/>
          </a:blip>
          <a:srcRect/>
          <a:stretch/>
        </p:blipFill>
        <p:spPr>
          <a:xfrm>
            <a:off x="6366804" y="64"/>
            <a:ext cx="5825195" cy="3428936"/>
          </a:xfrm>
          <a:prstGeom prst="rect">
            <a:avLst/>
          </a:prstGeom>
          <a:noFill/>
          <a:ln>
            <a:noFill/>
          </a:ln>
        </p:spPr>
      </p:pic>
      <p:sp>
        <p:nvSpPr>
          <p:cNvPr id="740" name="Google Shape;740;p10"/>
          <p:cNvSpPr txBox="1">
            <a:spLocks noGrp="1"/>
          </p:cNvSpPr>
          <p:nvPr>
            <p:ph type="body" idx="1"/>
          </p:nvPr>
        </p:nvSpPr>
        <p:spPr>
          <a:xfrm>
            <a:off x="431378" y="1138985"/>
            <a:ext cx="9398812" cy="1331964"/>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400"/>
              <a:buNone/>
            </a:pPr>
            <a:r>
              <a:rPr lang="en-US" b="1" u="sng">
                <a:solidFill>
                  <a:srgbClr val="24BAA2"/>
                </a:solidFill>
                <a:hlinkClick r:id="rId5">
                  <a:extLst>
                    <a:ext uri="{A12FA001-AC4F-418D-AE19-62706E023703}">
                      <ahyp:hlinkClr xmlns:ahyp="http://schemas.microsoft.com/office/drawing/2018/hyperlinkcolor" val="tx"/>
                    </a:ext>
                  </a:extLst>
                </a:hlinkClick>
              </a:rPr>
              <a:t>OROI</a:t>
            </a:r>
            <a:r>
              <a:rPr lang="en-US" b="1"/>
              <a:t> es una solución de realidad virtual que ofrece una forma de despertar emociones y estimular a nivel cognitivo y físico para lograr el bienestar en estos aspectos de la vida de las personas mayores. </a:t>
            </a:r>
            <a:endParaRPr/>
          </a:p>
        </p:txBody>
      </p:sp>
      <p:sp>
        <p:nvSpPr>
          <p:cNvPr id="741" name="Google Shape;741;p10"/>
          <p:cNvSpPr txBox="1">
            <a:spLocks noGrp="1"/>
          </p:cNvSpPr>
          <p:nvPr>
            <p:ph type="body" idx="2"/>
          </p:nvPr>
        </p:nvSpPr>
        <p:spPr>
          <a:xfrm>
            <a:off x="343136" y="146755"/>
            <a:ext cx="7131782" cy="64142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en-US" sz="4800">
                <a:latin typeface="Calibri"/>
                <a:ea typeface="Calibri"/>
                <a:cs typeface="Calibri"/>
                <a:sym typeface="Calibri"/>
              </a:rPr>
              <a:t>Dispositivos tecnológicos </a:t>
            </a:r>
            <a:endParaRPr sz="4800">
              <a:latin typeface="Calibri"/>
              <a:ea typeface="Calibri"/>
              <a:cs typeface="Calibri"/>
              <a:sym typeface="Calibri"/>
            </a:endParaRPr>
          </a:p>
        </p:txBody>
      </p:sp>
      <p:pic>
        <p:nvPicPr>
          <p:cNvPr id="742" name="Google Shape;742;p10" descr="Oroi logo">
            <a:hlinkClick r:id="rId5"/>
          </p:cNvPr>
          <p:cNvPicPr preferRelativeResize="0"/>
          <p:nvPr/>
        </p:nvPicPr>
        <p:blipFill rotWithShape="1">
          <a:blip r:embed="rId6">
            <a:alphaModFix/>
          </a:blip>
          <a:srcRect/>
          <a:stretch/>
        </p:blipFill>
        <p:spPr>
          <a:xfrm>
            <a:off x="10480721" y="1104695"/>
            <a:ext cx="1071199" cy="1164588"/>
          </a:xfrm>
          <a:prstGeom prst="rect">
            <a:avLst/>
          </a:prstGeom>
          <a:noFill/>
          <a:ln>
            <a:noFill/>
          </a:ln>
        </p:spPr>
      </p:pic>
      <p:sp>
        <p:nvSpPr>
          <p:cNvPr id="743" name="Google Shape;743;p10"/>
          <p:cNvSpPr txBox="1"/>
          <p:nvPr/>
        </p:nvSpPr>
        <p:spPr>
          <a:xfrm>
            <a:off x="424578" y="2190721"/>
            <a:ext cx="11127342" cy="1331964"/>
          </a:xfrm>
          <a:prstGeom prst="rect">
            <a:avLst/>
          </a:prstGeom>
          <a:noFill/>
          <a:ln>
            <a:noFill/>
          </a:ln>
        </p:spPr>
        <p:txBody>
          <a:bodyPr spcFirstLastPara="1" wrap="square" lIns="91425" tIns="45700" rIns="91425" bIns="45700" anchor="t" anchorCtr="0">
            <a:noAutofit/>
          </a:bodyPr>
          <a:lstStyle/>
          <a:p>
            <a:pPr marL="0" marR="0" lvl="0" indent="0" algn="just" rtl="0">
              <a:lnSpc>
                <a:spcPct val="90000"/>
              </a:lnSpc>
              <a:spcBef>
                <a:spcPts val="0"/>
              </a:spcBef>
              <a:spcAft>
                <a:spcPts val="0"/>
              </a:spcAft>
              <a:buClr>
                <a:schemeClr val="lt1"/>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744" name="Google Shape;744;p10"/>
          <p:cNvSpPr txBox="1"/>
          <p:nvPr/>
        </p:nvSpPr>
        <p:spPr>
          <a:xfrm>
            <a:off x="881601" y="2418783"/>
            <a:ext cx="5671422" cy="58222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400"/>
              <a:buFont typeface="Arial"/>
              <a:buNone/>
            </a:pPr>
            <a:r>
              <a:rPr lang="en-US" sz="2400" b="0" i="0" u="none" strike="noStrike" cap="none">
                <a:solidFill>
                  <a:schemeClr val="lt1"/>
                </a:solidFill>
                <a:latin typeface="Calibri"/>
                <a:ea typeface="Calibri"/>
                <a:cs typeface="Calibri"/>
                <a:sym typeface="Calibri"/>
              </a:rPr>
              <a:t>Tiene </a:t>
            </a:r>
            <a:r>
              <a:rPr lang="en-US" sz="2400" b="1" i="0" u="none" strike="noStrike" cap="none">
                <a:solidFill>
                  <a:srgbClr val="24BAA2"/>
                </a:solidFill>
                <a:latin typeface="Calibri"/>
                <a:ea typeface="Calibri"/>
                <a:cs typeface="Calibri"/>
                <a:sym typeface="Calibri"/>
              </a:rPr>
              <a:t>3</a:t>
            </a:r>
            <a:r>
              <a:rPr lang="en-US" sz="2400" b="0" i="0" u="none" strike="noStrike" cap="none">
                <a:solidFill>
                  <a:schemeClr val="lt1"/>
                </a:solidFill>
                <a:latin typeface="Calibri"/>
                <a:ea typeface="Calibri"/>
                <a:cs typeface="Calibri"/>
                <a:sym typeface="Calibri"/>
              </a:rPr>
              <a:t> aplicaciones dirigidas a conseguirlo</a:t>
            </a:r>
            <a:endParaRPr sz="2400" b="0" i="0" u="none" strike="noStrike" cap="none">
              <a:solidFill>
                <a:schemeClr val="lt1"/>
              </a:solidFill>
              <a:latin typeface="Calibri"/>
              <a:ea typeface="Calibri"/>
              <a:cs typeface="Calibri"/>
              <a:sym typeface="Calibri"/>
            </a:endParaRPr>
          </a:p>
        </p:txBody>
      </p:sp>
      <p:sp>
        <p:nvSpPr>
          <p:cNvPr id="745" name="Google Shape;745;p10"/>
          <p:cNvSpPr/>
          <p:nvPr/>
        </p:nvSpPr>
        <p:spPr>
          <a:xfrm>
            <a:off x="1245220" y="3522684"/>
            <a:ext cx="341749" cy="483627"/>
          </a:xfrm>
          <a:prstGeom prst="downArrow">
            <a:avLst>
              <a:gd name="adj1" fmla="val 50000"/>
              <a:gd name="adj2" fmla="val 50000"/>
            </a:avLst>
          </a:prstGeom>
          <a:solidFill>
            <a:srgbClr val="7F3494"/>
          </a:solidFill>
          <a:ln w="12700" cap="flat" cmpd="sng">
            <a:solidFill>
              <a:srgbClr val="7F349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46" name="Google Shape;746;p10"/>
          <p:cNvSpPr/>
          <p:nvPr/>
        </p:nvSpPr>
        <p:spPr>
          <a:xfrm>
            <a:off x="3909027" y="3522684"/>
            <a:ext cx="341749" cy="483627"/>
          </a:xfrm>
          <a:prstGeom prst="downArrow">
            <a:avLst>
              <a:gd name="adj1" fmla="val 50000"/>
              <a:gd name="adj2" fmla="val 50000"/>
            </a:avLst>
          </a:prstGeom>
          <a:solidFill>
            <a:srgbClr val="7F3494"/>
          </a:solidFill>
          <a:ln w="12700" cap="flat" cmpd="sng">
            <a:solidFill>
              <a:srgbClr val="7F349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47" name="Google Shape;747;p10"/>
          <p:cNvSpPr/>
          <p:nvPr/>
        </p:nvSpPr>
        <p:spPr>
          <a:xfrm>
            <a:off x="6607058" y="3522685"/>
            <a:ext cx="341749" cy="483627"/>
          </a:xfrm>
          <a:prstGeom prst="downArrow">
            <a:avLst>
              <a:gd name="adj1" fmla="val 50000"/>
              <a:gd name="adj2" fmla="val 50000"/>
            </a:avLst>
          </a:prstGeom>
          <a:solidFill>
            <a:srgbClr val="7F3494"/>
          </a:solidFill>
          <a:ln w="12700" cap="flat" cmpd="sng">
            <a:solidFill>
              <a:srgbClr val="7F349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48" name="Google Shape;748;p10"/>
          <p:cNvSpPr txBox="1"/>
          <p:nvPr/>
        </p:nvSpPr>
        <p:spPr>
          <a:xfrm>
            <a:off x="430944" y="4091645"/>
            <a:ext cx="2076628" cy="353544"/>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92E4B"/>
              </a:buClr>
              <a:buSzPts val="1800"/>
              <a:buFont typeface="Arial"/>
              <a:buNone/>
            </a:pPr>
            <a:r>
              <a:rPr lang="en-US" sz="1800" b="1" i="0" u="none" strike="noStrike" cap="none">
                <a:solidFill>
                  <a:srgbClr val="092E4B"/>
                </a:solidFill>
                <a:latin typeface="Calibri"/>
                <a:ea typeface="Calibri"/>
                <a:cs typeface="Calibri"/>
                <a:sym typeface="Calibri"/>
              </a:rPr>
              <a:t>Bienestar</a:t>
            </a:r>
            <a:endParaRPr sz="1800" b="1" i="0" u="none" strike="noStrike" cap="none">
              <a:solidFill>
                <a:srgbClr val="092E4B"/>
              </a:solidFill>
              <a:latin typeface="Calibri"/>
              <a:ea typeface="Calibri"/>
              <a:cs typeface="Calibri"/>
              <a:sym typeface="Calibri"/>
            </a:endParaRPr>
          </a:p>
        </p:txBody>
      </p:sp>
      <p:sp>
        <p:nvSpPr>
          <p:cNvPr id="749" name="Google Shape;749;p10"/>
          <p:cNvSpPr txBox="1"/>
          <p:nvPr/>
        </p:nvSpPr>
        <p:spPr>
          <a:xfrm>
            <a:off x="3041586" y="4080705"/>
            <a:ext cx="2273363" cy="353544"/>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92E4B"/>
              </a:buClr>
              <a:buSzPts val="1800"/>
              <a:buFont typeface="Arial"/>
              <a:buNone/>
            </a:pPr>
            <a:r>
              <a:rPr lang="en-US" sz="1800" b="1" i="0" u="none" strike="noStrike" cap="none">
                <a:solidFill>
                  <a:srgbClr val="092E4B"/>
                </a:solidFill>
                <a:latin typeface="Calibri"/>
                <a:ea typeface="Calibri"/>
                <a:cs typeface="Calibri"/>
                <a:sym typeface="Calibri"/>
              </a:rPr>
              <a:t>Desarrollo cognitivo</a:t>
            </a:r>
            <a:endParaRPr sz="1800" b="1" i="0" u="none" strike="noStrike" cap="none">
              <a:solidFill>
                <a:srgbClr val="092E4B"/>
              </a:solidFill>
              <a:latin typeface="Calibri"/>
              <a:ea typeface="Calibri"/>
              <a:cs typeface="Calibri"/>
              <a:sym typeface="Calibri"/>
            </a:endParaRPr>
          </a:p>
        </p:txBody>
      </p:sp>
      <p:sp>
        <p:nvSpPr>
          <p:cNvPr id="750" name="Google Shape;750;p10"/>
          <p:cNvSpPr txBox="1"/>
          <p:nvPr/>
        </p:nvSpPr>
        <p:spPr>
          <a:xfrm>
            <a:off x="5804774" y="4059440"/>
            <a:ext cx="2076628" cy="353544"/>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92E4B"/>
              </a:buClr>
              <a:buSzPts val="1800"/>
              <a:buFont typeface="Arial"/>
              <a:buNone/>
            </a:pPr>
            <a:r>
              <a:rPr lang="en-US" sz="1800" b="1" i="0" u="none" strike="noStrike" cap="none">
                <a:solidFill>
                  <a:srgbClr val="092E4B"/>
                </a:solidFill>
                <a:latin typeface="Calibri"/>
                <a:ea typeface="Calibri"/>
                <a:cs typeface="Calibri"/>
                <a:sym typeface="Calibri"/>
              </a:rPr>
              <a:t>Desarrollo físico</a:t>
            </a:r>
            <a:endParaRPr sz="1800" b="1" i="0" u="none" strike="noStrike" cap="none">
              <a:solidFill>
                <a:srgbClr val="092E4B"/>
              </a:solidFill>
              <a:latin typeface="Calibri"/>
              <a:ea typeface="Calibri"/>
              <a:cs typeface="Calibri"/>
              <a:sym typeface="Calibri"/>
            </a:endParaRPr>
          </a:p>
        </p:txBody>
      </p:sp>
      <p:sp>
        <p:nvSpPr>
          <p:cNvPr id="751" name="Google Shape;751;p10"/>
          <p:cNvSpPr txBox="1"/>
          <p:nvPr/>
        </p:nvSpPr>
        <p:spPr>
          <a:xfrm>
            <a:off x="0" y="4497316"/>
            <a:ext cx="2836543" cy="582226"/>
          </a:xfrm>
          <a:prstGeom prst="rect">
            <a:avLst/>
          </a:prstGeom>
          <a:noFill/>
          <a:ln>
            <a:noFill/>
          </a:ln>
        </p:spPr>
        <p:txBody>
          <a:bodyPr spcFirstLastPara="1" wrap="square" lIns="91425" tIns="45700" rIns="91425" bIns="45700" anchor="t" anchorCtr="0">
            <a:noAutofit/>
          </a:bodyPr>
          <a:lstStyle/>
          <a:p>
            <a:pPr marL="0" marR="0" lvl="0" indent="0" algn="just" rtl="0">
              <a:lnSpc>
                <a:spcPct val="90000"/>
              </a:lnSpc>
              <a:spcBef>
                <a:spcPts val="0"/>
              </a:spcBef>
              <a:spcAft>
                <a:spcPts val="0"/>
              </a:spcAft>
              <a:buClr>
                <a:srgbClr val="092E4B"/>
              </a:buClr>
              <a:buSzPts val="1400"/>
              <a:buFont typeface="Arial"/>
              <a:buNone/>
            </a:pPr>
            <a:r>
              <a:rPr lang="en-US" sz="1600" b="0" i="0" u="none" strike="noStrike" cap="none">
                <a:solidFill>
                  <a:srgbClr val="092E4B"/>
                </a:solidFill>
                <a:latin typeface="Calibri"/>
                <a:ea typeface="Calibri"/>
                <a:cs typeface="Calibri"/>
                <a:sym typeface="Calibri"/>
              </a:rPr>
              <a:t>Consiste en una serie de vídeos inmersivos de entretenimiento a través de los cuales el usuario visita distintos lugares. Eso mitiga la soledad o el hastío de los mayores e incluso puede hacerles recordar anécdotas si se da el caso de que hayan estado ya en esos sitios. </a:t>
            </a:r>
            <a:endParaRPr sz="1600" b="0" i="0" u="none" strike="noStrike" cap="none">
              <a:solidFill>
                <a:srgbClr val="092E4B"/>
              </a:solidFill>
              <a:latin typeface="Calibri"/>
              <a:ea typeface="Calibri"/>
              <a:cs typeface="Calibri"/>
              <a:sym typeface="Calibri"/>
            </a:endParaRPr>
          </a:p>
        </p:txBody>
      </p:sp>
      <p:sp>
        <p:nvSpPr>
          <p:cNvPr id="752" name="Google Shape;752;p10"/>
          <p:cNvSpPr txBox="1"/>
          <p:nvPr/>
        </p:nvSpPr>
        <p:spPr>
          <a:xfrm>
            <a:off x="2836543" y="4497316"/>
            <a:ext cx="2630807" cy="582226"/>
          </a:xfrm>
          <a:prstGeom prst="rect">
            <a:avLst/>
          </a:prstGeom>
          <a:noFill/>
          <a:ln>
            <a:noFill/>
          </a:ln>
        </p:spPr>
        <p:txBody>
          <a:bodyPr spcFirstLastPara="1" wrap="square" lIns="91425" tIns="45700" rIns="91425" bIns="45700" anchor="t" anchorCtr="0">
            <a:noAutofit/>
          </a:bodyPr>
          <a:lstStyle/>
          <a:p>
            <a:pPr marL="0" marR="0" lvl="0" indent="0" algn="just" rtl="0">
              <a:lnSpc>
                <a:spcPct val="90000"/>
              </a:lnSpc>
              <a:spcBef>
                <a:spcPts val="0"/>
              </a:spcBef>
              <a:spcAft>
                <a:spcPts val="0"/>
              </a:spcAft>
              <a:buClr>
                <a:srgbClr val="092E4B"/>
              </a:buClr>
              <a:buSzPts val="1400"/>
              <a:buFont typeface="Arial"/>
              <a:buNone/>
            </a:pPr>
            <a:r>
              <a:rPr lang="en-US" sz="1600" b="0" i="0" u="none" strike="noStrike" cap="none">
                <a:solidFill>
                  <a:srgbClr val="092E4B"/>
                </a:solidFill>
                <a:latin typeface="Calibri"/>
                <a:ea typeface="Calibri"/>
                <a:cs typeface="Calibri"/>
                <a:sym typeface="Calibri"/>
              </a:rPr>
              <a:t>Ofrece ejercicios interactivos a través de los que se trabajan las funciones cognitivas en entornos agradables y dinámicos. Hay rompecabezas, juegos de memoria y ejercicios que simulan acciones de la vida diaria. </a:t>
            </a:r>
            <a:endParaRPr sz="1600" b="0" i="0" u="none" strike="noStrike" cap="none">
              <a:solidFill>
                <a:srgbClr val="092E4B"/>
              </a:solidFill>
              <a:latin typeface="Calibri"/>
              <a:ea typeface="Calibri"/>
              <a:cs typeface="Calibri"/>
              <a:sym typeface="Calibri"/>
            </a:endParaRPr>
          </a:p>
        </p:txBody>
      </p:sp>
      <p:sp>
        <p:nvSpPr>
          <p:cNvPr id="753" name="Google Shape;753;p10"/>
          <p:cNvSpPr txBox="1"/>
          <p:nvPr/>
        </p:nvSpPr>
        <p:spPr>
          <a:xfrm>
            <a:off x="5605743" y="4493702"/>
            <a:ext cx="2786863" cy="582226"/>
          </a:xfrm>
          <a:prstGeom prst="rect">
            <a:avLst/>
          </a:prstGeom>
          <a:noFill/>
          <a:ln>
            <a:noFill/>
          </a:ln>
        </p:spPr>
        <p:txBody>
          <a:bodyPr spcFirstLastPara="1" wrap="square" lIns="91425" tIns="45700" rIns="91425" bIns="45700" anchor="t" anchorCtr="0">
            <a:noAutofit/>
          </a:bodyPr>
          <a:lstStyle/>
          <a:p>
            <a:pPr marL="0" marR="0" lvl="0" indent="0" algn="just" rtl="0">
              <a:lnSpc>
                <a:spcPct val="90000"/>
              </a:lnSpc>
              <a:spcBef>
                <a:spcPts val="0"/>
              </a:spcBef>
              <a:spcAft>
                <a:spcPts val="0"/>
              </a:spcAft>
              <a:buClr>
                <a:srgbClr val="092E4B"/>
              </a:buClr>
              <a:buSzPts val="1400"/>
              <a:buFont typeface="Arial"/>
              <a:buNone/>
            </a:pPr>
            <a:r>
              <a:rPr lang="en-US" sz="1600" b="0" i="0" u="none" strike="noStrike" cap="none">
                <a:solidFill>
                  <a:srgbClr val="092E4B"/>
                </a:solidFill>
                <a:latin typeface="Calibri"/>
                <a:ea typeface="Calibri"/>
                <a:cs typeface="Calibri"/>
                <a:sym typeface="Calibri"/>
              </a:rPr>
              <a:t>Mediante una colección de vídeos interactivos los usuarios pueden disfrutar de paseos en bici en distintos entornos, ya sean “reales” o en 3D. Consiste en un sistema que combina el uso de pedales con gafas de realidad virtual de forma que favorece el ejercicio físico.  </a:t>
            </a:r>
            <a:endParaRPr sz="1600" b="0" i="0" u="none" strike="noStrike" cap="none">
              <a:solidFill>
                <a:srgbClr val="092E4B"/>
              </a:solidFill>
              <a:latin typeface="Calibri"/>
              <a:ea typeface="Calibri"/>
              <a:cs typeface="Calibri"/>
              <a:sym typeface="Calibri"/>
            </a:endParaRPr>
          </a:p>
        </p:txBody>
      </p:sp>
      <p:cxnSp>
        <p:nvCxnSpPr>
          <p:cNvPr id="754" name="Google Shape;754;p10"/>
          <p:cNvCxnSpPr/>
          <p:nvPr/>
        </p:nvCxnSpPr>
        <p:spPr>
          <a:xfrm>
            <a:off x="6739478" y="2190721"/>
            <a:ext cx="0" cy="1107440"/>
          </a:xfrm>
          <a:prstGeom prst="straightConnector1">
            <a:avLst/>
          </a:prstGeom>
          <a:noFill/>
          <a:ln w="25400" cap="flat" cmpd="sng">
            <a:solidFill>
              <a:schemeClr val="lt2"/>
            </a:solidFill>
            <a:prstDash val="solid"/>
            <a:miter lim="800000"/>
            <a:headEnd type="none" w="sm" len="sm"/>
            <a:tailEnd type="none" w="sm" len="sm"/>
          </a:ln>
        </p:spPr>
      </p:cxnSp>
      <p:sp>
        <p:nvSpPr>
          <p:cNvPr id="755" name="Google Shape;755;p10"/>
          <p:cNvSpPr txBox="1"/>
          <p:nvPr/>
        </p:nvSpPr>
        <p:spPr>
          <a:xfrm>
            <a:off x="6834460" y="2424552"/>
            <a:ext cx="5100767" cy="58222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400"/>
              <a:buFont typeface="Arial"/>
              <a:buNone/>
            </a:pPr>
            <a:r>
              <a:rPr lang="en-US" sz="2400" b="0" i="0" u="none" strike="noStrike" cap="none">
                <a:solidFill>
                  <a:schemeClr val="lt1"/>
                </a:solidFill>
                <a:latin typeface="Calibri"/>
                <a:ea typeface="Calibri"/>
                <a:cs typeface="Calibri"/>
                <a:sym typeface="Calibri"/>
              </a:rPr>
              <a:t>Diseño</a:t>
            </a:r>
            <a:endParaRPr sz="2400" b="0" i="0" u="none" strike="noStrike" cap="none">
              <a:solidFill>
                <a:schemeClr val="lt1"/>
              </a:solidFill>
              <a:latin typeface="Calibri"/>
              <a:ea typeface="Calibri"/>
              <a:cs typeface="Calibri"/>
              <a:sym typeface="Calibri"/>
            </a:endParaRPr>
          </a:p>
        </p:txBody>
      </p:sp>
      <p:pic>
        <p:nvPicPr>
          <p:cNvPr id="756" name="Google Shape;756;p10"/>
          <p:cNvPicPr preferRelativeResize="0"/>
          <p:nvPr/>
        </p:nvPicPr>
        <p:blipFill rotWithShape="1">
          <a:blip r:embed="rId7">
            <a:alphaModFix/>
          </a:blip>
          <a:srcRect/>
          <a:stretch/>
        </p:blipFill>
        <p:spPr>
          <a:xfrm>
            <a:off x="8479145" y="3559585"/>
            <a:ext cx="3712855" cy="2980055"/>
          </a:xfrm>
          <a:prstGeom prst="rect">
            <a:avLst/>
          </a:prstGeom>
          <a:noFill/>
          <a:ln>
            <a:noFill/>
          </a:ln>
        </p:spPr>
      </p:pic>
      <p:cxnSp>
        <p:nvCxnSpPr>
          <p:cNvPr id="757" name="Google Shape;757;p10"/>
          <p:cNvCxnSpPr/>
          <p:nvPr/>
        </p:nvCxnSpPr>
        <p:spPr>
          <a:xfrm>
            <a:off x="2832321" y="3931698"/>
            <a:ext cx="4222" cy="2411952"/>
          </a:xfrm>
          <a:prstGeom prst="straightConnector1">
            <a:avLst/>
          </a:prstGeom>
          <a:noFill/>
          <a:ln w="25400" cap="flat" cmpd="sng">
            <a:solidFill>
              <a:srgbClr val="7F3494"/>
            </a:solidFill>
            <a:prstDash val="solid"/>
            <a:miter lim="800000"/>
            <a:headEnd type="none" w="sm" len="sm"/>
            <a:tailEnd type="none" w="sm" len="sm"/>
          </a:ln>
        </p:spPr>
      </p:cxnSp>
      <p:cxnSp>
        <p:nvCxnSpPr>
          <p:cNvPr id="758" name="Google Shape;758;p10"/>
          <p:cNvCxnSpPr/>
          <p:nvPr/>
        </p:nvCxnSpPr>
        <p:spPr>
          <a:xfrm>
            <a:off x="5569676" y="3931698"/>
            <a:ext cx="4222" cy="2411952"/>
          </a:xfrm>
          <a:prstGeom prst="straightConnector1">
            <a:avLst/>
          </a:prstGeom>
          <a:noFill/>
          <a:ln w="25400" cap="flat" cmpd="sng">
            <a:solidFill>
              <a:srgbClr val="7F3494"/>
            </a:solidFill>
            <a:prstDash val="solid"/>
            <a:miter lim="800000"/>
            <a:headEnd type="none" w="sm" len="sm"/>
            <a:tailEnd type="none" w="sm" len="sm"/>
          </a:ln>
        </p:spPr>
      </p:cxn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14"/>
          <p:cNvSpPr txBox="1">
            <a:spLocks noGrp="1"/>
          </p:cNvSpPr>
          <p:nvPr>
            <p:ph type="body" idx="1"/>
          </p:nvPr>
        </p:nvSpPr>
        <p:spPr>
          <a:xfrm>
            <a:off x="5643484" y="3602326"/>
            <a:ext cx="6010480" cy="225304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en-US"/>
              <a:t>Tecnología de control de líquidos para mayores</a:t>
            </a:r>
            <a:endParaRPr/>
          </a:p>
        </p:txBody>
      </p:sp>
      <p:sp>
        <p:nvSpPr>
          <p:cNvPr id="765" name="Google Shape;765;p14"/>
          <p:cNvSpPr txBox="1">
            <a:spLocks noGrp="1"/>
          </p:cNvSpPr>
          <p:nvPr>
            <p:ph type="body" idx="2"/>
          </p:nvPr>
        </p:nvSpPr>
        <p:spPr>
          <a:xfrm>
            <a:off x="891654" y="2003728"/>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13000"/>
              <a:buNone/>
            </a:pPr>
            <a:r>
              <a:rPr lang="en-US"/>
              <a:t>02</a:t>
            </a:r>
            <a:endParaRPr/>
          </a:p>
        </p:txBody>
      </p:sp>
      <p:pic>
        <p:nvPicPr>
          <p:cNvPr id="766" name="Google Shape;766;p14"/>
          <p:cNvPicPr preferRelativeResize="0"/>
          <p:nvPr/>
        </p:nvPicPr>
        <p:blipFill rotWithShape="1">
          <a:blip r:embed="rId3">
            <a:alphaModFix/>
          </a:blip>
          <a:srcRect/>
          <a:stretch/>
        </p:blipFill>
        <p:spPr>
          <a:xfrm>
            <a:off x="891653" y="2087717"/>
            <a:ext cx="2156087" cy="1514609"/>
          </a:xfrm>
          <a:prstGeom prst="rect">
            <a:avLst/>
          </a:prstGeom>
          <a:noFill/>
          <a:ln>
            <a:noFill/>
          </a:ln>
        </p:spPr>
      </p:pic>
      <p:sp>
        <p:nvSpPr>
          <p:cNvPr id="767" name="Google Shape;767;p14"/>
          <p:cNvSpPr txBox="1"/>
          <p:nvPr/>
        </p:nvSpPr>
        <p:spPr>
          <a:xfrm>
            <a:off x="891654" y="2114550"/>
            <a:ext cx="2184921" cy="132343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8000" b="0" i="0" u="none" strike="noStrike" cap="none">
                <a:solidFill>
                  <a:srgbClr val="24BAA2"/>
                </a:solidFill>
                <a:latin typeface="Calibri"/>
                <a:ea typeface="Calibri"/>
                <a:cs typeface="Calibri"/>
                <a:sym typeface="Calibri"/>
              </a:rPr>
              <a:t>(b)</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p12"/>
          <p:cNvSpPr txBox="1">
            <a:spLocks noGrp="1"/>
          </p:cNvSpPr>
          <p:nvPr>
            <p:ph type="body" idx="1"/>
          </p:nvPr>
        </p:nvSpPr>
        <p:spPr>
          <a:xfrm>
            <a:off x="898358" y="2107770"/>
            <a:ext cx="5197642" cy="4377696"/>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Clr>
                <a:schemeClr val="lt1"/>
              </a:buClr>
              <a:buSzPts val="2400"/>
              <a:buNone/>
            </a:pPr>
            <a:r>
              <a:rPr lang="en-US" dirty="0"/>
              <a:t>La</a:t>
            </a:r>
            <a:r>
              <a:rPr lang="en-US" b="1" dirty="0"/>
              <a:t> </a:t>
            </a:r>
            <a:r>
              <a:rPr lang="en-US" b="1" dirty="0" err="1"/>
              <a:t>deshidratación</a:t>
            </a:r>
            <a:r>
              <a:rPr lang="en-US" b="1" dirty="0"/>
              <a:t> </a:t>
            </a:r>
            <a:r>
              <a:rPr lang="en-US" dirty="0"/>
              <a:t>es la </a:t>
            </a:r>
            <a:r>
              <a:rPr lang="en-US" dirty="0" err="1"/>
              <a:t>reducción</a:t>
            </a:r>
            <a:r>
              <a:rPr lang="en-US" dirty="0"/>
              <a:t> de la </a:t>
            </a:r>
            <a:r>
              <a:rPr lang="en-US" dirty="0" err="1"/>
              <a:t>cantidad</a:t>
            </a:r>
            <a:r>
              <a:rPr lang="en-US" dirty="0"/>
              <a:t> de </a:t>
            </a:r>
            <a:r>
              <a:rPr lang="en-US" dirty="0" err="1"/>
              <a:t>agua</a:t>
            </a:r>
            <a:r>
              <a:rPr lang="en-US" dirty="0"/>
              <a:t> </a:t>
            </a:r>
            <a:r>
              <a:rPr lang="en-US" dirty="0" err="1"/>
              <a:t>en</a:t>
            </a:r>
            <a:r>
              <a:rPr lang="en-US" dirty="0"/>
              <a:t> </a:t>
            </a:r>
            <a:r>
              <a:rPr lang="en-US" dirty="0" err="1"/>
              <a:t>el</a:t>
            </a:r>
            <a:r>
              <a:rPr lang="en-US" dirty="0"/>
              <a:t> </a:t>
            </a:r>
            <a:r>
              <a:rPr lang="en-US" dirty="0" err="1"/>
              <a:t>cuerpo</a:t>
            </a:r>
            <a:r>
              <a:rPr lang="en-US" dirty="0"/>
              <a:t> a </a:t>
            </a:r>
            <a:r>
              <a:rPr lang="en-US" dirty="0" err="1"/>
              <a:t>consecuencia</a:t>
            </a:r>
            <a:r>
              <a:rPr lang="en-US" dirty="0"/>
              <a:t> de un </a:t>
            </a:r>
            <a:r>
              <a:rPr lang="en-US" dirty="0" err="1"/>
              <a:t>consumo</a:t>
            </a:r>
            <a:r>
              <a:rPr lang="en-US" dirty="0"/>
              <a:t> </a:t>
            </a:r>
            <a:r>
              <a:rPr lang="en-US" dirty="0" err="1"/>
              <a:t>inadecuado</a:t>
            </a:r>
            <a:r>
              <a:rPr lang="en-US" dirty="0"/>
              <a:t> de </a:t>
            </a:r>
            <a:r>
              <a:rPr lang="en-US" dirty="0" err="1"/>
              <a:t>líquidos</a:t>
            </a:r>
            <a:r>
              <a:rPr lang="en-US" dirty="0"/>
              <a:t> </a:t>
            </a:r>
            <a:r>
              <a:rPr lang="en-US" u="sng" dirty="0">
                <a:solidFill>
                  <a:srgbClr val="24BAA2"/>
                </a:solidFill>
                <a:hlinkClick r:id="rId3">
                  <a:extLst>
                    <a:ext uri="{A12FA001-AC4F-418D-AE19-62706E023703}">
                      <ahyp:hlinkClr xmlns:ahyp="http://schemas.microsoft.com/office/drawing/2018/hyperlinkcolor" val="tx"/>
                    </a:ext>
                  </a:extLst>
                </a:hlinkClick>
              </a:rPr>
              <a:t>(Natural Hydration Council 2019). </a:t>
            </a:r>
            <a:r>
              <a:rPr lang="en-US" dirty="0">
                <a:solidFill>
                  <a:srgbClr val="24BAA2"/>
                </a:solidFill>
              </a:rPr>
              <a:t> </a:t>
            </a:r>
            <a:r>
              <a:rPr lang="en-US" dirty="0" err="1"/>
              <a:t>Sucede</a:t>
            </a:r>
            <a:r>
              <a:rPr lang="en-US" dirty="0"/>
              <a:t> </a:t>
            </a:r>
            <a:r>
              <a:rPr lang="en-US" dirty="0" err="1"/>
              <a:t>cuando</a:t>
            </a:r>
            <a:r>
              <a:rPr lang="en-US" dirty="0"/>
              <a:t> hay </a:t>
            </a:r>
            <a:r>
              <a:rPr lang="en-US" dirty="0" err="1"/>
              <a:t>una</a:t>
            </a:r>
            <a:r>
              <a:rPr lang="en-US" dirty="0"/>
              <a:t> </a:t>
            </a:r>
            <a:r>
              <a:rPr lang="en-US" dirty="0" err="1"/>
              <a:t>pérdida</a:t>
            </a:r>
            <a:r>
              <a:rPr lang="en-US" dirty="0"/>
              <a:t> </a:t>
            </a:r>
            <a:r>
              <a:rPr lang="en-US" dirty="0" err="1"/>
              <a:t>excesiva</a:t>
            </a:r>
            <a:r>
              <a:rPr lang="en-US" dirty="0"/>
              <a:t> de </a:t>
            </a:r>
            <a:r>
              <a:rPr lang="en-US" dirty="0" err="1"/>
              <a:t>líquido</a:t>
            </a:r>
            <a:r>
              <a:rPr lang="en-US" dirty="0"/>
              <a:t> que no se </a:t>
            </a:r>
            <a:r>
              <a:rPr lang="en-US" dirty="0" err="1"/>
              <a:t>compensa</a:t>
            </a:r>
            <a:r>
              <a:rPr lang="en-US" dirty="0"/>
              <a:t>. Si no se </a:t>
            </a:r>
            <a:r>
              <a:rPr lang="en-US" dirty="0" err="1"/>
              <a:t>trata</a:t>
            </a:r>
            <a:r>
              <a:rPr lang="en-US" dirty="0"/>
              <a:t> a </a:t>
            </a:r>
            <a:r>
              <a:rPr lang="en-US" dirty="0" err="1"/>
              <a:t>tiempo</a:t>
            </a:r>
            <a:r>
              <a:rPr lang="en-US" dirty="0"/>
              <a:t>, </a:t>
            </a:r>
            <a:r>
              <a:rPr lang="en-US" dirty="0" err="1"/>
              <a:t>puede</a:t>
            </a:r>
            <a:r>
              <a:rPr lang="en-US" dirty="0"/>
              <a:t> </a:t>
            </a:r>
            <a:r>
              <a:rPr lang="en-US" dirty="0" err="1"/>
              <a:t>llegar</a:t>
            </a:r>
            <a:r>
              <a:rPr lang="en-US" dirty="0"/>
              <a:t> a ser </a:t>
            </a:r>
            <a:r>
              <a:rPr lang="en-US" dirty="0" err="1"/>
              <a:t>muy</a:t>
            </a:r>
            <a:r>
              <a:rPr lang="en-US" dirty="0"/>
              <a:t> </a:t>
            </a:r>
            <a:r>
              <a:rPr lang="en-US" dirty="0" err="1"/>
              <a:t>peligrosa</a:t>
            </a:r>
            <a:r>
              <a:rPr lang="en-US" dirty="0"/>
              <a:t> para la </a:t>
            </a:r>
            <a:r>
              <a:rPr lang="en-US" dirty="0" err="1"/>
              <a:t>salud</a:t>
            </a:r>
            <a:r>
              <a:rPr lang="en-US" dirty="0"/>
              <a:t> de las personas </a:t>
            </a:r>
            <a:r>
              <a:rPr lang="en-US" dirty="0" err="1"/>
              <a:t>mayores</a:t>
            </a:r>
            <a:r>
              <a:rPr lang="en-US" dirty="0"/>
              <a:t>, </a:t>
            </a:r>
            <a:r>
              <a:rPr lang="en-US" dirty="0" err="1"/>
              <a:t>ya</a:t>
            </a:r>
            <a:r>
              <a:rPr lang="en-US" dirty="0"/>
              <a:t> que </a:t>
            </a:r>
            <a:r>
              <a:rPr lang="en-US" dirty="0" err="1"/>
              <a:t>impide</a:t>
            </a:r>
            <a:r>
              <a:rPr lang="en-US" dirty="0"/>
              <a:t> que </a:t>
            </a:r>
            <a:r>
              <a:rPr lang="en-US" dirty="0" err="1"/>
              <a:t>el</a:t>
            </a:r>
            <a:r>
              <a:rPr lang="en-US" dirty="0"/>
              <a:t> </a:t>
            </a:r>
            <a:r>
              <a:rPr lang="en-US" dirty="0" err="1"/>
              <a:t>cuerpo</a:t>
            </a:r>
            <a:r>
              <a:rPr lang="en-US" dirty="0"/>
              <a:t> </a:t>
            </a:r>
            <a:r>
              <a:rPr lang="en-US" dirty="0" err="1"/>
              <a:t>funcione</a:t>
            </a:r>
            <a:r>
              <a:rPr lang="en-US" dirty="0"/>
              <a:t> con </a:t>
            </a:r>
            <a:r>
              <a:rPr lang="en-US" dirty="0" err="1"/>
              <a:t>normalidad</a:t>
            </a:r>
            <a:r>
              <a:rPr lang="en-US" dirty="0"/>
              <a:t>. </a:t>
            </a:r>
            <a:r>
              <a:rPr lang="en-US" b="0" i="0" dirty="0"/>
              <a:t> </a:t>
            </a:r>
            <a:endParaRPr dirty="0"/>
          </a:p>
          <a:p>
            <a:pPr marL="228600" lvl="0" indent="-228600" rtl="0">
              <a:lnSpc>
                <a:spcPct val="90000"/>
              </a:lnSpc>
              <a:spcBef>
                <a:spcPts val="1000"/>
              </a:spcBef>
              <a:spcAft>
                <a:spcPts val="0"/>
              </a:spcAft>
              <a:buClr>
                <a:schemeClr val="lt1"/>
              </a:buClr>
              <a:buSzPts val="2400"/>
              <a:buNone/>
            </a:pPr>
            <a:endParaRPr dirty="0"/>
          </a:p>
        </p:txBody>
      </p:sp>
      <p:sp>
        <p:nvSpPr>
          <p:cNvPr id="773" name="Google Shape;773;p12"/>
          <p:cNvSpPr txBox="1">
            <a:spLocks noGrp="1"/>
          </p:cNvSpPr>
          <p:nvPr>
            <p:ph type="body" idx="2"/>
          </p:nvPr>
        </p:nvSpPr>
        <p:spPr>
          <a:xfrm>
            <a:off x="517358" y="388208"/>
            <a:ext cx="5578642"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en-US"/>
              <a:t>Recuerda que cuando hacemos ejercicio debemos mantenernos hidratados</a:t>
            </a:r>
            <a:endParaRPr/>
          </a:p>
        </p:txBody>
      </p:sp>
      <p:sp>
        <p:nvSpPr>
          <p:cNvPr id="774" name="Google Shape;774;p12"/>
          <p:cNvSpPr txBox="1"/>
          <p:nvPr/>
        </p:nvSpPr>
        <p:spPr>
          <a:xfrm>
            <a:off x="6657579" y="659074"/>
            <a:ext cx="4546008" cy="80365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4BAA2"/>
              </a:buClr>
              <a:buSzPts val="2800"/>
              <a:buFont typeface="Arial"/>
              <a:buNone/>
            </a:pPr>
            <a:r>
              <a:rPr lang="en-US" sz="2800" b="1" i="0" u="none" strike="noStrike" cap="none">
                <a:solidFill>
                  <a:srgbClr val="24BAA2"/>
                </a:solidFill>
                <a:latin typeface="Calibri"/>
                <a:ea typeface="Calibri"/>
                <a:cs typeface="Calibri"/>
                <a:sym typeface="Calibri"/>
              </a:rPr>
              <a:t>Los datos indican que la deshidratación:</a:t>
            </a:r>
            <a:endParaRPr sz="1800" b="0" i="0" u="none" strike="noStrike" cap="none">
              <a:solidFill>
                <a:schemeClr val="dk1"/>
              </a:solidFill>
              <a:latin typeface="Calibri"/>
              <a:ea typeface="Calibri"/>
              <a:cs typeface="Calibri"/>
              <a:sym typeface="Calibri"/>
            </a:endParaRPr>
          </a:p>
        </p:txBody>
      </p:sp>
      <p:sp>
        <p:nvSpPr>
          <p:cNvPr id="775" name="Google Shape;775;p12"/>
          <p:cNvSpPr/>
          <p:nvPr/>
        </p:nvSpPr>
        <p:spPr>
          <a:xfrm>
            <a:off x="0" y="-276999"/>
            <a:ext cx="12192000" cy="553998"/>
          </a:xfrm>
          <a:prstGeom prst="rect">
            <a:avLst/>
          </a:prstGeom>
          <a:solidFill>
            <a:srgbClr val="FFFFFF"/>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776" name="Google Shape;776;p12"/>
          <p:cNvSpPr txBox="1"/>
          <p:nvPr/>
        </p:nvSpPr>
        <p:spPr>
          <a:xfrm>
            <a:off x="7240771" y="1965647"/>
            <a:ext cx="4457797" cy="80365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92E4B"/>
              </a:buClr>
              <a:buSzPts val="2400"/>
              <a:buFont typeface="Arial"/>
              <a:buNone/>
            </a:pPr>
            <a:r>
              <a:rPr lang="en-US" sz="2400" b="0" i="0" u="none" strike="noStrike" cap="none">
                <a:solidFill>
                  <a:srgbClr val="002060"/>
                </a:solidFill>
                <a:latin typeface="Calibri"/>
                <a:ea typeface="Calibri"/>
                <a:cs typeface="Calibri"/>
                <a:sym typeface="Calibri"/>
              </a:rPr>
              <a:t>Incrementa el riesgo de </a:t>
            </a:r>
            <a:r>
              <a:rPr lang="en-US" sz="2400" b="1" i="0" u="none" strike="noStrike" cap="none">
                <a:solidFill>
                  <a:srgbClr val="002060"/>
                </a:solidFill>
                <a:latin typeface="Calibri"/>
                <a:ea typeface="Calibri"/>
                <a:cs typeface="Calibri"/>
                <a:sym typeface="Calibri"/>
              </a:rPr>
              <a:t>morbilidad </a:t>
            </a:r>
            <a:r>
              <a:rPr lang="en-US" sz="2400" b="0" i="0" u="none" strike="noStrike" cap="none">
                <a:solidFill>
                  <a:srgbClr val="002060"/>
                </a:solidFill>
                <a:latin typeface="Calibri"/>
                <a:ea typeface="Calibri"/>
                <a:cs typeface="Calibri"/>
                <a:sym typeface="Calibri"/>
              </a:rPr>
              <a:t>y </a:t>
            </a:r>
            <a:r>
              <a:rPr lang="en-US" sz="2400" b="1" i="0" u="none" strike="noStrike" cap="none">
                <a:solidFill>
                  <a:srgbClr val="002060"/>
                </a:solidFill>
                <a:latin typeface="Calibri"/>
                <a:ea typeface="Calibri"/>
                <a:cs typeface="Calibri"/>
                <a:sym typeface="Calibri"/>
              </a:rPr>
              <a:t>mortalidad.</a:t>
            </a:r>
            <a:endParaRPr sz="1800" b="0" i="0" u="none" strike="noStrike" cap="none">
              <a:solidFill>
                <a:srgbClr val="002060"/>
              </a:solidFill>
              <a:latin typeface="Calibri"/>
              <a:ea typeface="Calibri"/>
              <a:cs typeface="Calibri"/>
              <a:sym typeface="Calibri"/>
            </a:endParaRPr>
          </a:p>
        </p:txBody>
      </p:sp>
      <p:sp>
        <p:nvSpPr>
          <p:cNvPr id="777" name="Google Shape;777;p12"/>
          <p:cNvSpPr txBox="1"/>
          <p:nvPr/>
        </p:nvSpPr>
        <p:spPr>
          <a:xfrm>
            <a:off x="6827781" y="2070281"/>
            <a:ext cx="511077" cy="635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4BAA2"/>
              </a:buClr>
              <a:buSzPts val="2800"/>
              <a:buFont typeface="Arial"/>
              <a:buNone/>
            </a:pPr>
            <a:r>
              <a:rPr lang="en-US" sz="2800" b="1" i="0" u="none" strike="noStrike" cap="none">
                <a:solidFill>
                  <a:srgbClr val="24BAA2"/>
                </a:solidFill>
                <a:latin typeface="Calibri"/>
                <a:ea typeface="Calibri"/>
                <a:cs typeface="Calibri"/>
                <a:sym typeface="Calibri"/>
              </a:rPr>
              <a:t>1</a:t>
            </a:r>
            <a:endParaRPr sz="2800" b="1" i="0" u="none" strike="noStrike" cap="none">
              <a:solidFill>
                <a:srgbClr val="24BAA2"/>
              </a:solidFill>
              <a:latin typeface="Calibri"/>
              <a:ea typeface="Calibri"/>
              <a:cs typeface="Calibri"/>
              <a:sym typeface="Calibri"/>
            </a:endParaRPr>
          </a:p>
        </p:txBody>
      </p:sp>
      <p:sp>
        <p:nvSpPr>
          <p:cNvPr id="778" name="Google Shape;778;p12"/>
          <p:cNvSpPr txBox="1"/>
          <p:nvPr/>
        </p:nvSpPr>
        <p:spPr>
          <a:xfrm>
            <a:off x="7240771" y="2821616"/>
            <a:ext cx="4614531" cy="80365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92E4B"/>
              </a:buClr>
              <a:buSzPts val="2400"/>
              <a:buFont typeface="Arial"/>
              <a:buNone/>
            </a:pPr>
            <a:r>
              <a:rPr lang="en-US" sz="2000" b="0" i="0" u="none" strike="noStrike" cap="none">
                <a:solidFill>
                  <a:srgbClr val="002060"/>
                </a:solidFill>
                <a:latin typeface="Calibri"/>
                <a:ea typeface="Calibri"/>
                <a:cs typeface="Calibri"/>
                <a:sym typeface="Calibri"/>
              </a:rPr>
              <a:t>Se asocia con una mayor probabilidad de padecer una </a:t>
            </a:r>
            <a:r>
              <a:rPr lang="en-US" sz="2000" b="1" i="0" u="none" strike="noStrike" cap="none">
                <a:solidFill>
                  <a:srgbClr val="002060"/>
                </a:solidFill>
                <a:latin typeface="Calibri"/>
                <a:ea typeface="Calibri"/>
                <a:cs typeface="Calibri"/>
                <a:sym typeface="Calibri"/>
              </a:rPr>
              <a:t>enfermedad mental </a:t>
            </a:r>
            <a:r>
              <a:rPr lang="en-US" sz="2000" b="0" i="0" u="none" strike="noStrike" cap="none">
                <a:solidFill>
                  <a:srgbClr val="002060"/>
                </a:solidFill>
                <a:latin typeface="Calibri"/>
                <a:ea typeface="Calibri"/>
                <a:cs typeface="Calibri"/>
                <a:sym typeface="Calibri"/>
              </a:rPr>
              <a:t>o un </a:t>
            </a:r>
            <a:r>
              <a:rPr lang="en-US" sz="2000" b="1" i="0" u="none" strike="noStrike" cap="none">
                <a:solidFill>
                  <a:srgbClr val="002060"/>
                </a:solidFill>
                <a:latin typeface="Calibri"/>
                <a:ea typeface="Calibri"/>
                <a:cs typeface="Calibri"/>
                <a:sym typeface="Calibri"/>
              </a:rPr>
              <a:t>derrame cerebral. </a:t>
            </a:r>
            <a:endParaRPr sz="2000" b="0" i="0" u="none" strike="noStrike" cap="none">
              <a:solidFill>
                <a:srgbClr val="002060"/>
              </a:solidFill>
              <a:latin typeface="Calibri"/>
              <a:ea typeface="Calibri"/>
              <a:cs typeface="Calibri"/>
              <a:sym typeface="Calibri"/>
            </a:endParaRPr>
          </a:p>
        </p:txBody>
      </p:sp>
      <p:sp>
        <p:nvSpPr>
          <p:cNvPr id="779" name="Google Shape;779;p12"/>
          <p:cNvSpPr txBox="1"/>
          <p:nvPr/>
        </p:nvSpPr>
        <p:spPr>
          <a:xfrm>
            <a:off x="6827781" y="2926250"/>
            <a:ext cx="511077" cy="635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4BAA2"/>
              </a:buClr>
              <a:buSzPts val="2800"/>
              <a:buFont typeface="Arial"/>
              <a:buNone/>
            </a:pPr>
            <a:r>
              <a:rPr lang="en-US" sz="2800" b="1" i="0" u="none" strike="noStrike" cap="none">
                <a:solidFill>
                  <a:srgbClr val="24BAA2"/>
                </a:solidFill>
                <a:latin typeface="Calibri"/>
                <a:ea typeface="Calibri"/>
                <a:cs typeface="Calibri"/>
                <a:sym typeface="Calibri"/>
              </a:rPr>
              <a:t>2</a:t>
            </a:r>
            <a:endParaRPr sz="2800" b="1" i="0" u="none" strike="noStrike" cap="none">
              <a:solidFill>
                <a:srgbClr val="24BAA2"/>
              </a:solidFill>
              <a:latin typeface="Calibri"/>
              <a:ea typeface="Calibri"/>
              <a:cs typeface="Calibri"/>
              <a:sym typeface="Calibri"/>
            </a:endParaRPr>
          </a:p>
        </p:txBody>
      </p:sp>
      <p:sp>
        <p:nvSpPr>
          <p:cNvPr id="780" name="Google Shape;780;p12"/>
          <p:cNvSpPr txBox="1"/>
          <p:nvPr/>
        </p:nvSpPr>
        <p:spPr>
          <a:xfrm>
            <a:off x="7240771" y="3807711"/>
            <a:ext cx="4614531" cy="80365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92E4B"/>
              </a:buClr>
              <a:buSzPts val="2400"/>
              <a:buFont typeface="Arial"/>
              <a:buNone/>
            </a:pPr>
            <a:r>
              <a:rPr lang="en-US" sz="2400" b="0" i="0" u="none" strike="noStrike" cap="none">
                <a:solidFill>
                  <a:srgbClr val="002060"/>
                </a:solidFill>
                <a:latin typeface="Calibri"/>
                <a:ea typeface="Calibri"/>
                <a:cs typeface="Calibri"/>
                <a:sym typeface="Calibri"/>
              </a:rPr>
              <a:t>Está relacionada con </a:t>
            </a:r>
            <a:r>
              <a:rPr lang="en-US" sz="2400" b="1" i="0" u="none" strike="noStrike" cap="none">
                <a:solidFill>
                  <a:srgbClr val="002060"/>
                </a:solidFill>
                <a:latin typeface="Calibri"/>
                <a:ea typeface="Calibri"/>
                <a:cs typeface="Calibri"/>
                <a:sym typeface="Calibri"/>
              </a:rPr>
              <a:t>ingresos hospitalarios más prolongados. </a:t>
            </a:r>
            <a:endParaRPr sz="1800" b="0" i="0" u="none" strike="noStrike" cap="none">
              <a:solidFill>
                <a:srgbClr val="002060"/>
              </a:solidFill>
              <a:latin typeface="Calibri"/>
              <a:ea typeface="Calibri"/>
              <a:cs typeface="Calibri"/>
              <a:sym typeface="Calibri"/>
            </a:endParaRPr>
          </a:p>
        </p:txBody>
      </p:sp>
      <p:sp>
        <p:nvSpPr>
          <p:cNvPr id="781" name="Google Shape;781;p12"/>
          <p:cNvSpPr txBox="1"/>
          <p:nvPr/>
        </p:nvSpPr>
        <p:spPr>
          <a:xfrm>
            <a:off x="6827781" y="3795605"/>
            <a:ext cx="511077" cy="635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4BAA2"/>
              </a:buClr>
              <a:buSzPts val="2800"/>
              <a:buFont typeface="Arial"/>
              <a:buNone/>
            </a:pPr>
            <a:r>
              <a:rPr lang="en-US" sz="2800" b="1" i="0" u="none" strike="noStrike" cap="none">
                <a:solidFill>
                  <a:srgbClr val="24BAA2"/>
                </a:solidFill>
                <a:latin typeface="Calibri"/>
                <a:ea typeface="Calibri"/>
                <a:cs typeface="Calibri"/>
                <a:sym typeface="Calibri"/>
              </a:rPr>
              <a:t>3</a:t>
            </a:r>
            <a:endParaRPr sz="2800" b="1" i="0" u="none" strike="noStrike" cap="none">
              <a:solidFill>
                <a:srgbClr val="24BAA2"/>
              </a:solidFill>
              <a:latin typeface="Calibri"/>
              <a:ea typeface="Calibri"/>
              <a:cs typeface="Calibri"/>
              <a:sym typeface="Calibri"/>
            </a:endParaRPr>
          </a:p>
        </p:txBody>
      </p:sp>
      <p:sp>
        <p:nvSpPr>
          <p:cNvPr id="782" name="Google Shape;782;p12"/>
          <p:cNvSpPr txBox="1"/>
          <p:nvPr/>
        </p:nvSpPr>
        <p:spPr>
          <a:xfrm>
            <a:off x="7240771" y="4611363"/>
            <a:ext cx="4614531" cy="80365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92E4B"/>
              </a:buClr>
              <a:buSzPts val="2400"/>
              <a:buFont typeface="Arial"/>
              <a:buNone/>
            </a:pPr>
            <a:r>
              <a:rPr lang="en-US" sz="2400" b="0" i="0" u="sng" strike="noStrike" cap="none">
                <a:solidFill>
                  <a:srgbClr val="00206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Supone un alto coste para el sistema sanitario, ¡más que el cáncer de piel y el de pulmón juntos! </a:t>
            </a:r>
            <a:endParaRPr sz="2400" b="1" i="0" u="none" strike="noStrike" cap="none">
              <a:solidFill>
                <a:srgbClr val="002060"/>
              </a:solidFill>
              <a:latin typeface="Calibri"/>
              <a:ea typeface="Calibri"/>
              <a:cs typeface="Calibri"/>
              <a:sym typeface="Calibri"/>
            </a:endParaRPr>
          </a:p>
        </p:txBody>
      </p:sp>
      <p:sp>
        <p:nvSpPr>
          <p:cNvPr id="783" name="Google Shape;783;p12"/>
          <p:cNvSpPr txBox="1"/>
          <p:nvPr/>
        </p:nvSpPr>
        <p:spPr>
          <a:xfrm>
            <a:off x="6827781" y="4599257"/>
            <a:ext cx="511077" cy="635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4BAA2"/>
              </a:buClr>
              <a:buSzPts val="2800"/>
              <a:buFont typeface="Arial"/>
              <a:buNone/>
            </a:pPr>
            <a:r>
              <a:rPr lang="en-US" sz="2800" b="1" i="0" u="none" strike="noStrike" cap="none">
                <a:solidFill>
                  <a:srgbClr val="24BAA2"/>
                </a:solidFill>
                <a:latin typeface="Calibri"/>
                <a:ea typeface="Calibri"/>
                <a:cs typeface="Calibri"/>
                <a:sym typeface="Calibri"/>
              </a:rPr>
              <a:t>4</a:t>
            </a:r>
            <a:endParaRPr sz="2800" b="1" i="0" u="none" strike="noStrike" cap="none">
              <a:solidFill>
                <a:srgbClr val="24BAA2"/>
              </a:solidFill>
              <a:latin typeface="Calibri"/>
              <a:ea typeface="Calibri"/>
              <a:cs typeface="Calibri"/>
              <a:sym typeface="Calibri"/>
            </a:endParaRPr>
          </a:p>
        </p:txBody>
      </p:sp>
      <p:sp>
        <p:nvSpPr>
          <p:cNvPr id="784" name="Google Shape;784;p12"/>
          <p:cNvSpPr txBox="1"/>
          <p:nvPr/>
        </p:nvSpPr>
        <p:spPr>
          <a:xfrm>
            <a:off x="6827780" y="6119284"/>
            <a:ext cx="4708545"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92E4B"/>
              </a:buClr>
              <a:buSzPts val="1800"/>
              <a:buFont typeface="Calibri"/>
              <a:buNone/>
            </a:pPr>
            <a:r>
              <a:rPr lang="en-US" sz="1200" b="0" i="0" u="sng" strike="noStrike" cap="none" dirty="0">
                <a:solidFill>
                  <a:srgbClr val="092E4B"/>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Fuente: Bruno, C., Collier, A., Holyday, M., &amp; Lambert, K. (2021)</a:t>
            </a:r>
            <a:endParaRPr sz="1200" b="0" i="0" u="none" strike="noStrike" cap="none" dirty="0">
              <a:solidFill>
                <a:srgbClr val="092E4B"/>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60"/>
          <p:cNvSpPr txBox="1">
            <a:spLocks noGrp="1"/>
          </p:cNvSpPr>
          <p:nvPr>
            <p:ph type="body" idx="1"/>
          </p:nvPr>
        </p:nvSpPr>
        <p:spPr>
          <a:xfrm>
            <a:off x="5622219" y="3219554"/>
            <a:ext cx="6010480" cy="225304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4800"/>
              <a:buNone/>
            </a:pPr>
            <a:r>
              <a:rPr lang="en-US">
                <a:latin typeface="Calibri"/>
                <a:ea typeface="Calibri"/>
                <a:cs typeface="Calibri"/>
                <a:sym typeface="Calibri"/>
              </a:rPr>
              <a:t>Autonomía personal</a:t>
            </a:r>
            <a:endParaRPr>
              <a:latin typeface="Calibri"/>
              <a:ea typeface="Calibri"/>
              <a:cs typeface="Calibri"/>
              <a:sym typeface="Calibri"/>
            </a:endParaRPr>
          </a:p>
        </p:txBody>
      </p:sp>
      <p:sp>
        <p:nvSpPr>
          <p:cNvPr id="241" name="Google Shape;241;p60"/>
          <p:cNvSpPr txBox="1">
            <a:spLocks noGrp="1"/>
          </p:cNvSpPr>
          <p:nvPr>
            <p:ph type="body" idx="2"/>
          </p:nvPr>
        </p:nvSpPr>
        <p:spPr>
          <a:xfrm>
            <a:off x="891654" y="2003728"/>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8000"/>
              <a:buNone/>
            </a:pPr>
            <a:r>
              <a:rPr lang="en-US" sz="8000"/>
              <a:t>(a)</a:t>
            </a:r>
            <a:endParaRPr sz="800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13"/>
          <p:cNvSpPr txBox="1">
            <a:spLocks noGrp="1"/>
          </p:cNvSpPr>
          <p:nvPr>
            <p:ph type="body" idx="2"/>
          </p:nvPr>
        </p:nvSpPr>
        <p:spPr>
          <a:xfrm>
            <a:off x="458160" y="567859"/>
            <a:ext cx="6332320" cy="80365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24BAA2"/>
              </a:buClr>
              <a:buSzPts val="3600"/>
              <a:buNone/>
            </a:pPr>
            <a:r>
              <a:rPr lang="en-US" sz="3600"/>
              <a:t> Hagamos un ejercicio práctico</a:t>
            </a:r>
            <a:endParaRPr/>
          </a:p>
        </p:txBody>
      </p:sp>
      <p:sp>
        <p:nvSpPr>
          <p:cNvPr id="790" name="Google Shape;790;p13"/>
          <p:cNvSpPr/>
          <p:nvPr/>
        </p:nvSpPr>
        <p:spPr>
          <a:xfrm>
            <a:off x="0" y="0"/>
            <a:ext cx="12192000" cy="0"/>
          </a:xfrm>
          <a:prstGeom prst="rect">
            <a:avLst/>
          </a:prstGeom>
          <a:solidFill>
            <a:srgbClr val="FFFFFF"/>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791" name="Google Shape;791;p13"/>
          <p:cNvSpPr txBox="1">
            <a:spLocks noGrp="1"/>
          </p:cNvSpPr>
          <p:nvPr>
            <p:ph type="body" idx="1"/>
          </p:nvPr>
        </p:nvSpPr>
        <p:spPr>
          <a:xfrm>
            <a:off x="798380" y="2244436"/>
            <a:ext cx="10621229" cy="2769253"/>
          </a:xfrm>
          <a:prstGeom prst="rect">
            <a:avLst/>
          </a:prstGeom>
          <a:noFill/>
          <a:ln>
            <a:noFill/>
          </a:ln>
        </p:spPr>
        <p:txBody>
          <a:bodyPr spcFirstLastPara="1" wrap="square" lIns="91425" tIns="45700" rIns="91425" bIns="45700" anchor="t" anchorCtr="0">
            <a:noAutofit/>
          </a:bodyPr>
          <a:lstStyle/>
          <a:p>
            <a:pPr marL="228600" lvl="0" indent="-228600" algn="just" rtl="0">
              <a:lnSpc>
                <a:spcPct val="90000"/>
              </a:lnSpc>
              <a:spcBef>
                <a:spcPts val="0"/>
              </a:spcBef>
              <a:spcAft>
                <a:spcPts val="0"/>
              </a:spcAft>
              <a:buClr>
                <a:srgbClr val="092E4B"/>
              </a:buClr>
              <a:buSzPts val="2400"/>
              <a:buNone/>
            </a:pPr>
            <a:r>
              <a:rPr lang="en-US"/>
              <a:t>Una de las primeras cosas que hay que hacer para tener una buena hidratación es </a:t>
            </a:r>
            <a:endParaRPr/>
          </a:p>
          <a:p>
            <a:pPr marL="228600" lvl="0" indent="-228600" algn="just" rtl="0">
              <a:lnSpc>
                <a:spcPct val="90000"/>
              </a:lnSpc>
              <a:spcBef>
                <a:spcPts val="0"/>
              </a:spcBef>
              <a:spcAft>
                <a:spcPts val="0"/>
              </a:spcAft>
              <a:buClr>
                <a:srgbClr val="092E4B"/>
              </a:buClr>
              <a:buSzPts val="2400"/>
              <a:buNone/>
            </a:pPr>
            <a:r>
              <a:rPr lang="en-US"/>
              <a:t>crear hábitos saludables. Por eso, lo mejor que puedes hacer es empezar tu propio </a:t>
            </a:r>
            <a:endParaRPr/>
          </a:p>
          <a:p>
            <a:pPr marL="228600" lvl="0" indent="-228600" algn="just" rtl="0">
              <a:lnSpc>
                <a:spcPct val="90000"/>
              </a:lnSpc>
              <a:spcBef>
                <a:spcPts val="0"/>
              </a:spcBef>
              <a:spcAft>
                <a:spcPts val="0"/>
              </a:spcAft>
              <a:buClr>
                <a:srgbClr val="092E4B"/>
              </a:buClr>
              <a:buSzPts val="2400"/>
              <a:buNone/>
            </a:pPr>
            <a:r>
              <a:rPr lang="en-US"/>
              <a:t>diario, en el que anotarás: </a:t>
            </a:r>
            <a:endParaRPr/>
          </a:p>
          <a:p>
            <a:pPr marL="457200" lvl="0" indent="-457200" algn="l" rtl="0">
              <a:lnSpc>
                <a:spcPct val="90000"/>
              </a:lnSpc>
              <a:spcBef>
                <a:spcPts val="1000"/>
              </a:spcBef>
              <a:spcAft>
                <a:spcPts val="0"/>
              </a:spcAft>
              <a:buClr>
                <a:srgbClr val="092E4B"/>
              </a:buClr>
              <a:buSzPts val="2400"/>
              <a:buFont typeface="Calibri"/>
              <a:buAutoNum type="arabicPeriod"/>
            </a:pPr>
            <a:r>
              <a:rPr lang="en-US"/>
              <a:t>El número de vasos de líquido que bebes cada hora. Esto también irá en función de la cantidad de ejercicio que hagas y la temperatura. </a:t>
            </a:r>
            <a:endParaRPr/>
          </a:p>
          <a:p>
            <a:pPr marL="457200" lvl="0" indent="-457200" algn="l" rtl="0">
              <a:lnSpc>
                <a:spcPct val="90000"/>
              </a:lnSpc>
              <a:spcBef>
                <a:spcPts val="1000"/>
              </a:spcBef>
              <a:spcAft>
                <a:spcPts val="0"/>
              </a:spcAft>
              <a:buClr>
                <a:srgbClr val="092E4B"/>
              </a:buClr>
              <a:buSzPts val="2400"/>
              <a:buFont typeface="Calibri"/>
              <a:buAutoNum type="arabicPeriod"/>
            </a:pPr>
            <a:r>
              <a:rPr lang="en-US"/>
              <a:t>El tipo de bebida (agua, zumo, té...).</a:t>
            </a:r>
            <a:endParaRPr/>
          </a:p>
          <a:p>
            <a:pPr marL="457200" lvl="0" indent="-457200" algn="l" rtl="0">
              <a:lnSpc>
                <a:spcPct val="90000"/>
              </a:lnSpc>
              <a:spcBef>
                <a:spcPts val="1000"/>
              </a:spcBef>
              <a:spcAft>
                <a:spcPts val="0"/>
              </a:spcAft>
              <a:buClr>
                <a:srgbClr val="092E4B"/>
              </a:buClr>
              <a:buSzPts val="2400"/>
              <a:buFont typeface="Calibri"/>
              <a:buAutoNum type="arabicPeriod"/>
            </a:pPr>
            <a:r>
              <a:rPr lang="en-US"/>
              <a:t>Lo que comes en el día y la cantidad de líquido que aporta cada comida. </a:t>
            </a:r>
            <a:endParaRPr sz="1200" b="1">
              <a:solidFill>
                <a:srgbClr val="002060"/>
              </a:solidFill>
            </a:endParaRPr>
          </a:p>
          <a:p>
            <a:pPr marL="0" lvl="0" indent="0" algn="ctr" rtl="0">
              <a:lnSpc>
                <a:spcPct val="90000"/>
              </a:lnSpc>
              <a:spcBef>
                <a:spcPts val="1000"/>
              </a:spcBef>
              <a:spcAft>
                <a:spcPts val="0"/>
              </a:spcAft>
              <a:buSzPts val="2400"/>
              <a:buNone/>
            </a:pPr>
            <a:r>
              <a:rPr lang="en-US" b="1">
                <a:solidFill>
                  <a:srgbClr val="002060"/>
                </a:solidFill>
              </a:rPr>
              <a:t>En este diario, podrás anotar también al final del día si has alcanzado los objetivos que te habías marcado. Esto te ayu</a:t>
            </a:r>
            <a:r>
              <a:rPr lang="en-US" b="1">
                <a:solidFill>
                  <a:srgbClr val="000000"/>
                </a:solidFill>
              </a:rPr>
              <a:t>dará a mejorar tu trabajo diario.</a:t>
            </a:r>
            <a:r>
              <a:rPr lang="en-US" b="1">
                <a:solidFill>
                  <a:srgbClr val="002060"/>
                </a:solidFill>
              </a:rPr>
              <a:t> </a:t>
            </a:r>
            <a:endParaRPr b="1">
              <a:solidFill>
                <a:srgbClr val="002060"/>
              </a:solidFill>
            </a:endParaRPr>
          </a:p>
        </p:txBody>
      </p:sp>
      <p:sp>
        <p:nvSpPr>
          <p:cNvPr id="792" name="Google Shape;792;p13"/>
          <p:cNvSpPr txBox="1"/>
          <p:nvPr/>
        </p:nvSpPr>
        <p:spPr>
          <a:xfrm>
            <a:off x="2036618" y="1472013"/>
            <a:ext cx="7678882" cy="571422"/>
          </a:xfrm>
          <a:prstGeom prst="rect">
            <a:avLst/>
          </a:prstGeom>
          <a:solidFill>
            <a:srgbClr val="7F3494"/>
          </a:solidFill>
          <a:ln w="9525"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24BAA2"/>
              </a:buClr>
              <a:buSzPts val="2400"/>
              <a:buFont typeface="Arial"/>
              <a:buNone/>
            </a:pPr>
            <a:r>
              <a:rPr lang="en-US" sz="2400" b="1" i="0" u="none" strike="noStrike" cap="none">
                <a:solidFill>
                  <a:srgbClr val="24BAA2"/>
                </a:solidFill>
                <a:latin typeface="Calibri"/>
                <a:ea typeface="Calibri"/>
                <a:cs typeface="Calibri"/>
                <a:sym typeface="Calibri"/>
              </a:rPr>
              <a:t>Desarrollar un plan de hidratación saludable</a:t>
            </a:r>
            <a:endParaRPr sz="2400" b="1" i="0" u="none" strike="noStrike" cap="none">
              <a:solidFill>
                <a:srgbClr val="24BAA2"/>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p15"/>
          <p:cNvSpPr txBox="1">
            <a:spLocks noGrp="1"/>
          </p:cNvSpPr>
          <p:nvPr>
            <p:ph type="body" idx="1"/>
          </p:nvPr>
        </p:nvSpPr>
        <p:spPr>
          <a:xfrm>
            <a:off x="481446" y="2538132"/>
            <a:ext cx="6477892" cy="3311641"/>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rgbClr val="092E4B"/>
              </a:buClr>
              <a:buSzPts val="2400"/>
              <a:buNone/>
            </a:pPr>
            <a:r>
              <a:rPr lang="en-US" b="1" u="sng">
                <a:solidFill>
                  <a:srgbClr val="24BAA2"/>
                </a:solidFill>
                <a:hlinkClick r:id="rId3">
                  <a:extLst>
                    <a:ext uri="{A12FA001-AC4F-418D-AE19-62706E023703}">
                      <ahyp:hlinkClr xmlns:ahyp="http://schemas.microsoft.com/office/drawing/2018/hyperlinkcolor" val="tx"/>
                    </a:ext>
                  </a:extLst>
                </a:hlinkClick>
              </a:rPr>
              <a:t>WaterMinder</a:t>
            </a:r>
            <a:r>
              <a:rPr lang="en-US"/>
              <a:t>  es una </a:t>
            </a:r>
            <a:r>
              <a:rPr lang="en-US" i="1"/>
              <a:t>app </a:t>
            </a:r>
            <a:r>
              <a:rPr lang="en-US"/>
              <a:t> intuitiva que te permite controlar tu consumo de agua diario. Basándose en tu </a:t>
            </a:r>
            <a:r>
              <a:rPr lang="en-US" b="1"/>
              <a:t>peso</a:t>
            </a:r>
            <a:r>
              <a:rPr lang="en-US"/>
              <a:t> y </a:t>
            </a:r>
            <a:r>
              <a:rPr lang="en-US" b="1"/>
              <a:t>objetivos personales</a:t>
            </a:r>
            <a:r>
              <a:rPr lang="en-US"/>
              <a:t>, la aplicación te recuerda cuándo beber agua para alcanzar tu objetivo diario. </a:t>
            </a:r>
            <a:endParaRPr/>
          </a:p>
          <a:p>
            <a:pPr marL="0" lvl="0" indent="0" algn="just" rtl="0">
              <a:lnSpc>
                <a:spcPct val="90000"/>
              </a:lnSpc>
              <a:spcBef>
                <a:spcPts val="1000"/>
              </a:spcBef>
              <a:spcAft>
                <a:spcPts val="0"/>
              </a:spcAft>
              <a:buClr>
                <a:srgbClr val="092E4B"/>
              </a:buClr>
              <a:buSzPts val="2400"/>
              <a:buNone/>
            </a:pPr>
            <a:r>
              <a:rPr lang="en-US"/>
              <a:t>WaterMinder también se integra con </a:t>
            </a:r>
            <a:r>
              <a:rPr lang="en-US" b="1"/>
              <a:t>HealthKit</a:t>
            </a:r>
            <a:r>
              <a:rPr lang="en-US"/>
              <a:t> para recomendarnos la cantidad diaria de agua que debemos ingerir en función del </a:t>
            </a:r>
            <a:r>
              <a:rPr lang="en-US" b="1"/>
              <a:t>peso, el sexo y la edad. </a:t>
            </a:r>
            <a:endParaRPr/>
          </a:p>
          <a:p>
            <a:pPr marL="0" lvl="0" indent="0" algn="just" rtl="0">
              <a:lnSpc>
                <a:spcPct val="90000"/>
              </a:lnSpc>
              <a:spcBef>
                <a:spcPts val="1000"/>
              </a:spcBef>
              <a:spcAft>
                <a:spcPts val="0"/>
              </a:spcAft>
              <a:buClr>
                <a:srgbClr val="092E4B"/>
              </a:buClr>
              <a:buSzPts val="2400"/>
              <a:buNone/>
            </a:pPr>
            <a:r>
              <a:rPr lang="en-US" b="0" i="0">
                <a:latin typeface="Calibri"/>
                <a:ea typeface="Calibri"/>
                <a:cs typeface="Calibri"/>
                <a:sym typeface="Calibri"/>
              </a:rPr>
              <a:t>Es compatible con iPhone, iPad, iPod touch y Apple Watch</a:t>
            </a:r>
            <a:r>
              <a:rPr lang="en-US" b="0" i="0">
                <a:solidFill>
                  <a:srgbClr val="000000"/>
                </a:solidFill>
                <a:latin typeface="Calibri"/>
                <a:ea typeface="Calibri"/>
                <a:cs typeface="Calibri"/>
                <a:sym typeface="Calibri"/>
              </a:rPr>
              <a:t>.</a:t>
            </a:r>
            <a:endParaRPr>
              <a:latin typeface="Calibri"/>
              <a:ea typeface="Calibri"/>
              <a:cs typeface="Calibri"/>
              <a:sym typeface="Calibri"/>
            </a:endParaRPr>
          </a:p>
        </p:txBody>
      </p:sp>
      <p:sp>
        <p:nvSpPr>
          <p:cNvPr id="798" name="Google Shape;798;p15"/>
          <p:cNvSpPr>
            <a:spLocks noGrp="1"/>
          </p:cNvSpPr>
          <p:nvPr>
            <p:ph type="pic" idx="3"/>
          </p:nvPr>
        </p:nvSpPr>
        <p:spPr>
          <a:xfrm>
            <a:off x="8583306" y="1246695"/>
            <a:ext cx="2444127" cy="4336988"/>
          </a:xfrm>
          <a:prstGeom prst="rect">
            <a:avLst/>
          </a:prstGeom>
          <a:solidFill>
            <a:srgbClr val="D8D8D8"/>
          </a:solidFill>
          <a:ln>
            <a:noFill/>
          </a:ln>
        </p:spPr>
      </p:sp>
      <p:pic>
        <p:nvPicPr>
          <p:cNvPr id="799" name="Google Shape;799;p15" descr="WaterMinder app">
            <a:hlinkClick r:id="rId3"/>
          </p:cNvPr>
          <p:cNvPicPr preferRelativeResize="0"/>
          <p:nvPr/>
        </p:nvPicPr>
        <p:blipFill rotWithShape="1">
          <a:blip r:embed="rId4">
            <a:alphaModFix/>
          </a:blip>
          <a:srcRect/>
          <a:stretch/>
        </p:blipFill>
        <p:spPr>
          <a:xfrm>
            <a:off x="8013845" y="477982"/>
            <a:ext cx="3696710" cy="6196550"/>
          </a:xfrm>
          <a:prstGeom prst="rect">
            <a:avLst/>
          </a:prstGeom>
          <a:noFill/>
          <a:ln>
            <a:noFill/>
          </a:ln>
        </p:spPr>
      </p:pic>
      <p:pic>
        <p:nvPicPr>
          <p:cNvPr id="800" name="Google Shape;800;p15" descr="WaterMinder">
            <a:hlinkClick r:id="rId3"/>
          </p:cNvPr>
          <p:cNvPicPr preferRelativeResize="0"/>
          <p:nvPr/>
        </p:nvPicPr>
        <p:blipFill rotWithShape="1">
          <a:blip r:embed="rId5">
            <a:alphaModFix/>
          </a:blip>
          <a:srcRect/>
          <a:stretch/>
        </p:blipFill>
        <p:spPr>
          <a:xfrm>
            <a:off x="8744271" y="1904931"/>
            <a:ext cx="2235858" cy="462061"/>
          </a:xfrm>
          <a:prstGeom prst="rect">
            <a:avLst/>
          </a:prstGeom>
          <a:noFill/>
          <a:ln>
            <a:noFill/>
          </a:ln>
        </p:spPr>
      </p:pic>
      <p:sp>
        <p:nvSpPr>
          <p:cNvPr id="801" name="Google Shape;801;p15"/>
          <p:cNvSpPr/>
          <p:nvPr/>
        </p:nvSpPr>
        <p:spPr>
          <a:xfrm>
            <a:off x="7033766" y="3200108"/>
            <a:ext cx="1177860" cy="773564"/>
          </a:xfrm>
          <a:prstGeom prst="rightArrow">
            <a:avLst>
              <a:gd name="adj1" fmla="val 50000"/>
              <a:gd name="adj2" fmla="val 50000"/>
            </a:avLst>
          </a:prstGeom>
          <a:solidFill>
            <a:srgbClr val="24BAA2"/>
          </a:solidFill>
          <a:ln w="12700" cap="flat" cmpd="sng">
            <a:solidFill>
              <a:srgbClr val="8F2F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Clica aquí</a:t>
            </a:r>
            <a:endParaRPr sz="1400" b="0" i="0" u="none" strike="noStrike" cap="none">
              <a:solidFill>
                <a:srgbClr val="000000"/>
              </a:solidFill>
              <a:latin typeface="Arial"/>
              <a:ea typeface="Arial"/>
              <a:cs typeface="Arial"/>
              <a:sym typeface="Arial"/>
            </a:endParaRPr>
          </a:p>
        </p:txBody>
      </p:sp>
      <p:sp>
        <p:nvSpPr>
          <p:cNvPr id="802" name="Google Shape;802;p15"/>
          <p:cNvSpPr txBox="1"/>
          <p:nvPr/>
        </p:nvSpPr>
        <p:spPr>
          <a:xfrm>
            <a:off x="481445" y="1104336"/>
            <a:ext cx="7178174" cy="103162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4BAA2"/>
              </a:buClr>
              <a:buSzPts val="3600"/>
              <a:buFont typeface="Arial"/>
              <a:buNone/>
            </a:pPr>
            <a:r>
              <a:rPr lang="en-US" sz="3600" b="1" i="1" u="none" strike="noStrike" cap="none">
                <a:solidFill>
                  <a:srgbClr val="24BAA2"/>
                </a:solidFill>
                <a:latin typeface="Arial"/>
                <a:ea typeface="Arial"/>
                <a:cs typeface="Arial"/>
                <a:sym typeface="Arial"/>
              </a:rPr>
              <a:t>Apps</a:t>
            </a:r>
            <a:r>
              <a:rPr lang="en-US" sz="3600" b="1" i="0" u="none" strike="noStrike" cap="none">
                <a:solidFill>
                  <a:srgbClr val="24BAA2"/>
                </a:solidFill>
                <a:latin typeface="Arial"/>
                <a:ea typeface="Arial"/>
                <a:cs typeface="Arial"/>
                <a:sym typeface="Arial"/>
              </a:rPr>
              <a:t> </a:t>
            </a:r>
            <a:endParaRPr sz="3600" b="1" i="0" u="none" strike="noStrike" cap="none">
              <a:solidFill>
                <a:srgbClr val="24BAA2"/>
              </a:solidFill>
              <a:latin typeface="Calibri"/>
              <a:ea typeface="Calibri"/>
              <a:cs typeface="Calibri"/>
              <a:sym typeface="Calibri"/>
            </a:endParaRPr>
          </a:p>
          <a:p>
            <a:pPr marL="0" marR="0" lvl="0" indent="0" algn="l" rtl="0">
              <a:lnSpc>
                <a:spcPct val="90000"/>
              </a:lnSpc>
              <a:spcBef>
                <a:spcPts val="1000"/>
              </a:spcBef>
              <a:spcAft>
                <a:spcPts val="0"/>
              </a:spcAft>
              <a:buClr>
                <a:srgbClr val="24BAA2"/>
              </a:buClr>
              <a:buSzPts val="3600"/>
              <a:buFont typeface="Arial"/>
              <a:buNone/>
            </a:pPr>
            <a:r>
              <a:rPr lang="en-US" sz="3600" b="1" i="0" u="none" strike="noStrike" cap="none">
                <a:solidFill>
                  <a:srgbClr val="24BAA2"/>
                </a:solidFill>
                <a:latin typeface="Calibri"/>
                <a:ea typeface="Calibri"/>
                <a:cs typeface="Calibri"/>
                <a:sym typeface="Calibri"/>
              </a:rPr>
              <a:t>Para el control de líquidos</a:t>
            </a:r>
            <a:endParaRPr sz="3600" b="1" i="0" u="none" strike="noStrike" cap="none">
              <a:solidFill>
                <a:srgbClr val="24BAA2"/>
              </a:solidFill>
              <a:latin typeface="Calibri"/>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sp>
        <p:nvSpPr>
          <p:cNvPr id="808" name="Google Shape;808;p16"/>
          <p:cNvSpPr txBox="1">
            <a:spLocks noGrp="1"/>
          </p:cNvSpPr>
          <p:nvPr>
            <p:ph type="body" idx="1"/>
          </p:nvPr>
        </p:nvSpPr>
        <p:spPr>
          <a:xfrm>
            <a:off x="283608" y="927111"/>
            <a:ext cx="5976222" cy="1842363"/>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SzPts val="2400"/>
              <a:buNone/>
            </a:pPr>
            <a:r>
              <a:rPr lang="en-US" b="1" u="sng" dirty="0" err="1">
                <a:solidFill>
                  <a:srgbClr val="24BAA2"/>
                </a:solidFill>
                <a:hlinkClick r:id="rId3">
                  <a:extLst>
                    <a:ext uri="{A12FA001-AC4F-418D-AE19-62706E023703}">
                      <ahyp:hlinkClr xmlns:ahyp="http://schemas.microsoft.com/office/drawing/2018/hyperlinkcolor" val="tx"/>
                    </a:ext>
                  </a:extLst>
                </a:hlinkClick>
              </a:rPr>
              <a:t>HidrateSpark</a:t>
            </a:r>
            <a:r>
              <a:rPr lang="en-US" b="1" u="sng" dirty="0">
                <a:solidFill>
                  <a:srgbClr val="24BAA2"/>
                </a:solidFill>
                <a:hlinkClick r:id="rId3">
                  <a:extLst>
                    <a:ext uri="{A12FA001-AC4F-418D-AE19-62706E023703}">
                      <ahyp:hlinkClr xmlns:ahyp="http://schemas.microsoft.com/office/drawing/2018/hyperlinkcolor" val="tx"/>
                    </a:ext>
                  </a:extLst>
                </a:hlinkClick>
              </a:rPr>
              <a:t> </a:t>
            </a:r>
            <a:r>
              <a:rPr lang="en-US" dirty="0"/>
              <a:t>es </a:t>
            </a:r>
            <a:r>
              <a:rPr lang="en-US" dirty="0" err="1"/>
              <a:t>otra</a:t>
            </a:r>
            <a:r>
              <a:rPr lang="en-US" dirty="0"/>
              <a:t> </a:t>
            </a:r>
            <a:r>
              <a:rPr lang="en-US" dirty="0" err="1"/>
              <a:t>empresa</a:t>
            </a:r>
            <a:r>
              <a:rPr lang="en-US" dirty="0"/>
              <a:t> </a:t>
            </a:r>
            <a:r>
              <a:rPr lang="en-US" dirty="0" err="1"/>
              <a:t>dedicada</a:t>
            </a:r>
            <a:r>
              <a:rPr lang="en-US" dirty="0"/>
              <a:t> a </a:t>
            </a:r>
            <a:r>
              <a:rPr lang="en-US" dirty="0" err="1"/>
              <a:t>innovar</a:t>
            </a:r>
            <a:r>
              <a:rPr lang="en-US" dirty="0"/>
              <a:t>, </a:t>
            </a:r>
            <a:r>
              <a:rPr lang="en-US" dirty="0" err="1"/>
              <a:t>mediante</a:t>
            </a:r>
            <a:r>
              <a:rPr lang="en-US" dirty="0"/>
              <a:t> la </a:t>
            </a:r>
            <a:r>
              <a:rPr lang="en-US" dirty="0" err="1"/>
              <a:t>tecnología</a:t>
            </a:r>
            <a:r>
              <a:rPr lang="en-US" dirty="0"/>
              <a:t>, </a:t>
            </a:r>
            <a:r>
              <a:rPr lang="en-US" dirty="0" err="1"/>
              <a:t>en</a:t>
            </a:r>
            <a:r>
              <a:rPr lang="en-US" dirty="0"/>
              <a:t> </a:t>
            </a:r>
            <a:r>
              <a:rPr lang="en-US" dirty="0" err="1"/>
              <a:t>los</a:t>
            </a:r>
            <a:r>
              <a:rPr lang="en-US" dirty="0"/>
              <a:t> </a:t>
            </a:r>
            <a:r>
              <a:rPr lang="en-US" dirty="0" err="1"/>
              <a:t>envases</a:t>
            </a:r>
            <a:r>
              <a:rPr lang="en-US" dirty="0"/>
              <a:t> de </a:t>
            </a:r>
            <a:r>
              <a:rPr lang="en-US" dirty="0" err="1"/>
              <a:t>agua</a:t>
            </a:r>
            <a:r>
              <a:rPr lang="en-US" dirty="0"/>
              <a:t> con </a:t>
            </a:r>
            <a:r>
              <a:rPr lang="en-US" dirty="0" err="1"/>
              <a:t>el</a:t>
            </a:r>
            <a:r>
              <a:rPr lang="en-US" dirty="0"/>
              <a:t> fin de </a:t>
            </a:r>
            <a:r>
              <a:rPr lang="en-US" dirty="0" err="1"/>
              <a:t>empoderar</a:t>
            </a:r>
            <a:r>
              <a:rPr lang="en-US" dirty="0"/>
              <a:t> a las personas para que </a:t>
            </a:r>
            <a:r>
              <a:rPr lang="en-US" dirty="0" err="1"/>
              <a:t>lleven</a:t>
            </a:r>
            <a:r>
              <a:rPr lang="en-US" dirty="0"/>
              <a:t> </a:t>
            </a:r>
            <a:r>
              <a:rPr lang="en-US" dirty="0" err="1"/>
              <a:t>una</a:t>
            </a:r>
            <a:r>
              <a:rPr lang="en-US" dirty="0"/>
              <a:t> </a:t>
            </a:r>
            <a:r>
              <a:rPr lang="en-US" dirty="0" err="1"/>
              <a:t>vida</a:t>
            </a:r>
            <a:r>
              <a:rPr lang="en-US" dirty="0"/>
              <a:t> </a:t>
            </a:r>
            <a:r>
              <a:rPr lang="en-US" dirty="0" err="1"/>
              <a:t>más</a:t>
            </a:r>
            <a:r>
              <a:rPr lang="en-US" dirty="0"/>
              <a:t> sana a </a:t>
            </a:r>
            <a:r>
              <a:rPr lang="en-US" dirty="0" err="1"/>
              <a:t>través</a:t>
            </a:r>
            <a:r>
              <a:rPr lang="en-US" dirty="0"/>
              <a:t> de la </a:t>
            </a:r>
            <a:r>
              <a:rPr lang="en-US" dirty="0" err="1"/>
              <a:t>hidratación</a:t>
            </a:r>
            <a:r>
              <a:rPr lang="en-US" dirty="0"/>
              <a:t>.  </a:t>
            </a:r>
            <a:endParaRPr dirty="0"/>
          </a:p>
          <a:p>
            <a:pPr marL="0" lvl="0" indent="0" rtl="0">
              <a:lnSpc>
                <a:spcPct val="90000"/>
              </a:lnSpc>
              <a:spcBef>
                <a:spcPts val="0"/>
              </a:spcBef>
              <a:spcAft>
                <a:spcPts val="0"/>
              </a:spcAft>
              <a:buClr>
                <a:schemeClr val="lt1"/>
              </a:buClr>
              <a:buSzPts val="2400"/>
              <a:buNone/>
            </a:pPr>
            <a:r>
              <a:rPr lang="en-US" b="1" dirty="0" err="1"/>
              <a:t>Todos</a:t>
            </a:r>
            <a:r>
              <a:rPr lang="en-US" b="1" dirty="0"/>
              <a:t> sus </a:t>
            </a:r>
            <a:r>
              <a:rPr lang="en-US" b="1" dirty="0" err="1"/>
              <a:t>productos</a:t>
            </a:r>
            <a:r>
              <a:rPr lang="en-US" b="1" dirty="0"/>
              <a:t> </a:t>
            </a:r>
            <a:r>
              <a:rPr lang="en-US" b="1" dirty="0" err="1"/>
              <a:t>están</a:t>
            </a:r>
            <a:r>
              <a:rPr lang="en-US" b="1" dirty="0"/>
              <a:t> </a:t>
            </a:r>
            <a:r>
              <a:rPr lang="en-US" b="1" dirty="0" err="1"/>
              <a:t>equipados</a:t>
            </a:r>
            <a:r>
              <a:rPr lang="en-US" b="1" dirty="0"/>
              <a:t> con: </a:t>
            </a:r>
            <a:endParaRPr b="1" dirty="0"/>
          </a:p>
        </p:txBody>
      </p:sp>
      <p:sp>
        <p:nvSpPr>
          <p:cNvPr id="809" name="Google Shape;809;p16"/>
          <p:cNvSpPr txBox="1">
            <a:spLocks noGrp="1"/>
          </p:cNvSpPr>
          <p:nvPr>
            <p:ph type="body" idx="2"/>
          </p:nvPr>
        </p:nvSpPr>
        <p:spPr>
          <a:xfrm>
            <a:off x="629047" y="317057"/>
            <a:ext cx="4757375" cy="641428"/>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24BAA2"/>
              </a:buClr>
              <a:buSzPts val="3600"/>
              <a:buNone/>
            </a:pPr>
            <a:r>
              <a:rPr lang="en-US" i="0">
                <a:latin typeface="Calibri"/>
                <a:ea typeface="Calibri"/>
                <a:cs typeface="Calibri"/>
                <a:sym typeface="Calibri"/>
              </a:rPr>
              <a:t>HidrateSpark</a:t>
            </a:r>
            <a:endParaRPr>
              <a:latin typeface="Calibri"/>
              <a:ea typeface="Calibri"/>
              <a:cs typeface="Calibri"/>
              <a:sym typeface="Calibri"/>
            </a:endParaRPr>
          </a:p>
        </p:txBody>
      </p:sp>
      <p:sp>
        <p:nvSpPr>
          <p:cNvPr id="810" name="Google Shape;810;p16"/>
          <p:cNvSpPr/>
          <p:nvPr/>
        </p:nvSpPr>
        <p:spPr>
          <a:xfrm>
            <a:off x="0" y="-276999"/>
            <a:ext cx="12192000" cy="553998"/>
          </a:xfrm>
          <a:prstGeom prst="rect">
            <a:avLst/>
          </a:prstGeom>
          <a:solidFill>
            <a:srgbClr val="FFFFFF"/>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811" name="Google Shape;811;p16"/>
          <p:cNvSpPr/>
          <p:nvPr/>
        </p:nvSpPr>
        <p:spPr>
          <a:xfrm>
            <a:off x="0" y="-124599"/>
            <a:ext cx="12192000" cy="553998"/>
          </a:xfrm>
          <a:prstGeom prst="rect">
            <a:avLst/>
          </a:prstGeom>
          <a:solidFill>
            <a:srgbClr val="7F3494"/>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pic>
        <p:nvPicPr>
          <p:cNvPr id="812" name="Google Shape;812;p16" descr="HidrateSpark PRO | 21 oz / 620 ml Insulated Stainless Steel Bluetooth Smart Water Bottle Chug Lid With Free Hydration Tracker &amp; Drink Reminder App"/>
          <p:cNvPicPr preferRelativeResize="0"/>
          <p:nvPr/>
        </p:nvPicPr>
        <p:blipFill rotWithShape="1">
          <a:blip r:embed="rId4">
            <a:alphaModFix/>
          </a:blip>
          <a:srcRect/>
          <a:stretch/>
        </p:blipFill>
        <p:spPr>
          <a:xfrm>
            <a:off x="7941169" y="3910983"/>
            <a:ext cx="2803451" cy="2803451"/>
          </a:xfrm>
          <a:prstGeom prst="rect">
            <a:avLst/>
          </a:prstGeom>
          <a:noFill/>
          <a:ln>
            <a:noFill/>
          </a:ln>
        </p:spPr>
      </p:pic>
      <p:pic>
        <p:nvPicPr>
          <p:cNvPr id="813" name="Google Shape;813;p16"/>
          <p:cNvPicPr preferRelativeResize="0"/>
          <p:nvPr/>
        </p:nvPicPr>
        <p:blipFill rotWithShape="1">
          <a:blip r:embed="rId5">
            <a:alphaModFix/>
          </a:blip>
          <a:srcRect/>
          <a:stretch/>
        </p:blipFill>
        <p:spPr>
          <a:xfrm>
            <a:off x="-16076" y="3729175"/>
            <a:ext cx="6460914" cy="3139384"/>
          </a:xfrm>
          <a:prstGeom prst="rect">
            <a:avLst/>
          </a:prstGeom>
          <a:noFill/>
          <a:ln>
            <a:noFill/>
          </a:ln>
        </p:spPr>
      </p:pic>
      <p:pic>
        <p:nvPicPr>
          <p:cNvPr id="814" name="Google Shape;814;p16"/>
          <p:cNvPicPr preferRelativeResize="0"/>
          <p:nvPr/>
        </p:nvPicPr>
        <p:blipFill rotWithShape="1">
          <a:blip r:embed="rId6">
            <a:alphaModFix/>
          </a:blip>
          <a:srcRect/>
          <a:stretch/>
        </p:blipFill>
        <p:spPr>
          <a:xfrm>
            <a:off x="606710" y="3910983"/>
            <a:ext cx="1027204" cy="1464147"/>
          </a:xfrm>
          <a:prstGeom prst="rect">
            <a:avLst/>
          </a:prstGeom>
          <a:solidFill>
            <a:srgbClr val="8F2F92"/>
          </a:solidFill>
          <a:ln>
            <a:noFill/>
          </a:ln>
        </p:spPr>
      </p:pic>
      <p:sp>
        <p:nvSpPr>
          <p:cNvPr id="815" name="Google Shape;815;p16"/>
          <p:cNvSpPr txBox="1"/>
          <p:nvPr/>
        </p:nvSpPr>
        <p:spPr>
          <a:xfrm>
            <a:off x="91937" y="5312708"/>
            <a:ext cx="2056750"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0" i="0" u="none" strike="noStrike" cap="none">
                <a:solidFill>
                  <a:srgbClr val="002060"/>
                </a:solidFill>
                <a:latin typeface="Calibri"/>
                <a:ea typeface="Calibri"/>
                <a:cs typeface="Calibri"/>
                <a:sym typeface="Calibri"/>
              </a:rPr>
              <a:t>Indicador luminoso que te recuerda durante todo el día cuándo beber. </a:t>
            </a:r>
            <a:endParaRPr sz="1800" b="0" i="0" u="none" strike="noStrike" cap="none">
              <a:solidFill>
                <a:srgbClr val="002060"/>
              </a:solidFill>
              <a:latin typeface="Calibri"/>
              <a:ea typeface="Calibri"/>
              <a:cs typeface="Calibri"/>
              <a:sym typeface="Calibri"/>
            </a:endParaRPr>
          </a:p>
        </p:txBody>
      </p:sp>
      <p:pic>
        <p:nvPicPr>
          <p:cNvPr id="816" name="Google Shape;816;p16"/>
          <p:cNvPicPr preferRelativeResize="0"/>
          <p:nvPr/>
        </p:nvPicPr>
        <p:blipFill rotWithShape="1">
          <a:blip r:embed="rId7">
            <a:alphaModFix/>
          </a:blip>
          <a:srcRect/>
          <a:stretch/>
        </p:blipFill>
        <p:spPr>
          <a:xfrm>
            <a:off x="2468158" y="3734707"/>
            <a:ext cx="1883034" cy="1652137"/>
          </a:xfrm>
          <a:prstGeom prst="rect">
            <a:avLst/>
          </a:prstGeom>
          <a:noFill/>
          <a:ln>
            <a:noFill/>
          </a:ln>
        </p:spPr>
      </p:pic>
      <p:sp>
        <p:nvSpPr>
          <p:cNvPr id="817" name="Google Shape;817;p16"/>
          <p:cNvSpPr txBox="1"/>
          <p:nvPr/>
        </p:nvSpPr>
        <p:spPr>
          <a:xfrm>
            <a:off x="2148687" y="5312708"/>
            <a:ext cx="2202505" cy="14772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err="1">
                <a:solidFill>
                  <a:srgbClr val="002060"/>
                </a:solidFill>
                <a:latin typeface="Calibri"/>
                <a:ea typeface="Calibri"/>
                <a:cs typeface="Calibri"/>
                <a:sym typeface="Calibri"/>
              </a:rPr>
              <a:t>Tecnología</a:t>
            </a:r>
            <a:r>
              <a:rPr lang="en-US" sz="1800" b="0" i="0" u="none" strike="noStrike" cap="none" dirty="0">
                <a:solidFill>
                  <a:srgbClr val="002060"/>
                </a:solidFill>
                <a:latin typeface="Calibri"/>
                <a:ea typeface="Calibri"/>
                <a:cs typeface="Calibri"/>
                <a:sym typeface="Calibri"/>
              </a:rPr>
              <a:t> que </a:t>
            </a:r>
            <a:r>
              <a:rPr lang="en-US" sz="1800" b="0" i="0" u="none" strike="noStrike" cap="none" dirty="0" err="1">
                <a:solidFill>
                  <a:srgbClr val="002060"/>
                </a:solidFill>
                <a:latin typeface="Calibri"/>
                <a:ea typeface="Calibri"/>
                <a:cs typeface="Calibri"/>
                <a:sym typeface="Calibri"/>
              </a:rPr>
              <a:t>contabiliza</a:t>
            </a:r>
            <a:r>
              <a:rPr lang="en-US" sz="1800" b="0" i="0" u="none" strike="noStrike" cap="none" dirty="0">
                <a:solidFill>
                  <a:srgbClr val="002060"/>
                </a:solidFill>
                <a:latin typeface="Calibri"/>
                <a:ea typeface="Calibri"/>
                <a:cs typeface="Calibri"/>
                <a:sym typeface="Calibri"/>
              </a:rPr>
              <a:t> </a:t>
            </a:r>
            <a:r>
              <a:rPr lang="en-US" sz="1800" b="0" i="0" u="none" strike="noStrike" cap="none" dirty="0" err="1">
                <a:solidFill>
                  <a:srgbClr val="002060"/>
                </a:solidFill>
                <a:latin typeface="Calibri"/>
                <a:ea typeface="Calibri"/>
                <a:cs typeface="Calibri"/>
                <a:sym typeface="Calibri"/>
              </a:rPr>
              <a:t>cada</a:t>
            </a:r>
            <a:r>
              <a:rPr lang="en-US" sz="1800" b="0" i="0" u="none" strike="noStrike" cap="none" dirty="0">
                <a:solidFill>
                  <a:srgbClr val="002060"/>
                </a:solidFill>
                <a:latin typeface="Calibri"/>
                <a:ea typeface="Calibri"/>
                <a:cs typeface="Calibri"/>
                <a:sym typeface="Calibri"/>
              </a:rPr>
              <a:t> </a:t>
            </a:r>
            <a:r>
              <a:rPr lang="en-US" sz="1800" b="0" i="0" u="none" strike="noStrike" cap="none" dirty="0" err="1">
                <a:solidFill>
                  <a:srgbClr val="002060"/>
                </a:solidFill>
                <a:latin typeface="Calibri"/>
                <a:ea typeface="Calibri"/>
                <a:cs typeface="Calibri"/>
                <a:sym typeface="Calibri"/>
              </a:rPr>
              <a:t>trago</a:t>
            </a:r>
            <a:r>
              <a:rPr lang="en-US" sz="1800" b="0" i="0" u="none" strike="noStrike" cap="none" dirty="0">
                <a:solidFill>
                  <a:srgbClr val="002060"/>
                </a:solidFill>
                <a:latin typeface="Calibri"/>
                <a:ea typeface="Calibri"/>
                <a:cs typeface="Calibri"/>
                <a:sym typeface="Calibri"/>
              </a:rPr>
              <a:t> o </a:t>
            </a:r>
            <a:r>
              <a:rPr lang="en-US" sz="1800" b="0" i="0" u="none" strike="noStrike" cap="none" dirty="0" err="1">
                <a:solidFill>
                  <a:srgbClr val="002060"/>
                </a:solidFill>
                <a:latin typeface="Calibri"/>
                <a:ea typeface="Calibri"/>
                <a:cs typeface="Calibri"/>
                <a:sym typeface="Calibri"/>
              </a:rPr>
              <a:t>detecta</a:t>
            </a:r>
            <a:r>
              <a:rPr lang="en-US" sz="1800" b="0" i="0" u="none" strike="noStrike" cap="none" dirty="0">
                <a:solidFill>
                  <a:srgbClr val="002060"/>
                </a:solidFill>
                <a:latin typeface="Calibri"/>
                <a:ea typeface="Calibri"/>
                <a:cs typeface="Calibri"/>
                <a:sym typeface="Calibri"/>
              </a:rPr>
              <a:t> que </a:t>
            </a:r>
            <a:r>
              <a:rPr lang="en-US" sz="1800" b="0" i="0" u="none" strike="noStrike" cap="none" dirty="0" err="1">
                <a:solidFill>
                  <a:srgbClr val="002060"/>
                </a:solidFill>
                <a:latin typeface="Calibri"/>
                <a:ea typeface="Calibri"/>
                <a:cs typeface="Calibri"/>
                <a:sym typeface="Calibri"/>
              </a:rPr>
              <a:t>ya</a:t>
            </a:r>
            <a:r>
              <a:rPr lang="en-US" sz="1800" b="0" i="0" u="none" strike="noStrike" cap="none" dirty="0">
                <a:solidFill>
                  <a:srgbClr val="002060"/>
                </a:solidFill>
                <a:latin typeface="Calibri"/>
                <a:ea typeface="Calibri"/>
                <a:cs typeface="Calibri"/>
                <a:sym typeface="Calibri"/>
              </a:rPr>
              <a:t> has </a:t>
            </a:r>
            <a:r>
              <a:rPr lang="en-US" sz="1800" b="0" i="0" u="none" strike="noStrike" cap="none" dirty="0" err="1">
                <a:solidFill>
                  <a:srgbClr val="002060"/>
                </a:solidFill>
                <a:latin typeface="Calibri"/>
                <a:ea typeface="Calibri"/>
                <a:cs typeface="Calibri"/>
                <a:sym typeface="Calibri"/>
              </a:rPr>
              <a:t>bebido</a:t>
            </a:r>
            <a:r>
              <a:rPr lang="en-US" sz="1800" b="0" i="0" u="none" strike="noStrike" cap="none" dirty="0">
                <a:solidFill>
                  <a:srgbClr val="002060"/>
                </a:solidFill>
                <a:latin typeface="Calibri"/>
                <a:ea typeface="Calibri"/>
                <a:cs typeface="Calibri"/>
                <a:sym typeface="Calibri"/>
              </a:rPr>
              <a:t> </a:t>
            </a:r>
            <a:r>
              <a:rPr lang="en-US" sz="1800" b="0" i="0" u="none" strike="noStrike" cap="none" dirty="0" err="1">
                <a:solidFill>
                  <a:srgbClr val="002060"/>
                </a:solidFill>
                <a:latin typeface="Calibri"/>
                <a:ea typeface="Calibri"/>
                <a:cs typeface="Calibri"/>
                <a:sym typeface="Calibri"/>
              </a:rPr>
              <a:t>todo</a:t>
            </a:r>
            <a:r>
              <a:rPr lang="en-US" sz="1800" b="0" i="0" u="none" strike="noStrike" cap="none" dirty="0">
                <a:solidFill>
                  <a:srgbClr val="002060"/>
                </a:solidFill>
                <a:latin typeface="Calibri"/>
                <a:ea typeface="Calibri"/>
                <a:cs typeface="Calibri"/>
                <a:sym typeface="Calibri"/>
              </a:rPr>
              <a:t> </a:t>
            </a:r>
            <a:r>
              <a:rPr lang="en-US" sz="1800" b="0" i="0" u="none" strike="noStrike" cap="none" dirty="0" err="1">
                <a:solidFill>
                  <a:srgbClr val="002060"/>
                </a:solidFill>
                <a:latin typeface="Calibri"/>
                <a:ea typeface="Calibri"/>
                <a:cs typeface="Calibri"/>
                <a:sym typeface="Calibri"/>
              </a:rPr>
              <a:t>el</a:t>
            </a:r>
            <a:r>
              <a:rPr lang="en-US" sz="1800" b="0" i="0" u="none" strike="noStrike" cap="none" dirty="0">
                <a:solidFill>
                  <a:srgbClr val="002060"/>
                </a:solidFill>
                <a:latin typeface="Calibri"/>
                <a:ea typeface="Calibri"/>
                <a:cs typeface="Calibri"/>
                <a:sym typeface="Calibri"/>
              </a:rPr>
              <a:t> </a:t>
            </a:r>
            <a:r>
              <a:rPr lang="en-US" sz="1800" b="0" i="0" u="none" strike="noStrike" cap="none" dirty="0" err="1">
                <a:solidFill>
                  <a:srgbClr val="002060"/>
                </a:solidFill>
                <a:latin typeface="Calibri"/>
                <a:ea typeface="Calibri"/>
                <a:cs typeface="Calibri"/>
                <a:sym typeface="Calibri"/>
              </a:rPr>
              <a:t>contenido</a:t>
            </a:r>
            <a:r>
              <a:rPr lang="en-US" sz="1800" b="0" i="0" u="none" strike="noStrike" cap="none" dirty="0">
                <a:solidFill>
                  <a:srgbClr val="002060"/>
                </a:solidFill>
                <a:latin typeface="Calibri"/>
                <a:ea typeface="Calibri"/>
                <a:cs typeface="Calibri"/>
                <a:sym typeface="Calibri"/>
              </a:rPr>
              <a:t>. </a:t>
            </a:r>
            <a:endParaRPr sz="1800" b="0" i="0" u="none" strike="noStrike" cap="none" dirty="0">
              <a:solidFill>
                <a:srgbClr val="002060"/>
              </a:solidFill>
              <a:latin typeface="Calibri"/>
              <a:ea typeface="Calibri"/>
              <a:cs typeface="Calibri"/>
              <a:sym typeface="Calibri"/>
            </a:endParaRPr>
          </a:p>
        </p:txBody>
      </p:sp>
      <p:pic>
        <p:nvPicPr>
          <p:cNvPr id="818" name="Google Shape;818;p16"/>
          <p:cNvPicPr preferRelativeResize="0"/>
          <p:nvPr/>
        </p:nvPicPr>
        <p:blipFill rotWithShape="1">
          <a:blip r:embed="rId8">
            <a:alphaModFix/>
          </a:blip>
          <a:srcRect/>
          <a:stretch/>
        </p:blipFill>
        <p:spPr>
          <a:xfrm>
            <a:off x="4814186" y="3758583"/>
            <a:ext cx="1339702" cy="1447476"/>
          </a:xfrm>
          <a:prstGeom prst="rect">
            <a:avLst/>
          </a:prstGeom>
          <a:noFill/>
          <a:ln>
            <a:noFill/>
          </a:ln>
        </p:spPr>
      </p:pic>
      <p:sp>
        <p:nvSpPr>
          <p:cNvPr id="819" name="Google Shape;819;p16"/>
          <p:cNvSpPr txBox="1"/>
          <p:nvPr/>
        </p:nvSpPr>
        <p:spPr>
          <a:xfrm>
            <a:off x="4347535" y="5312708"/>
            <a:ext cx="2416774"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err="1">
                <a:solidFill>
                  <a:srgbClr val="002060"/>
                </a:solidFill>
                <a:latin typeface="Calibri"/>
                <a:ea typeface="Calibri"/>
                <a:cs typeface="Calibri"/>
                <a:sym typeface="Calibri"/>
              </a:rPr>
              <a:t>Conexión</a:t>
            </a:r>
            <a:r>
              <a:rPr lang="en-US" sz="1800" b="0" i="0" u="none" strike="noStrike" cap="none" dirty="0">
                <a:solidFill>
                  <a:srgbClr val="002060"/>
                </a:solidFill>
                <a:latin typeface="Calibri"/>
                <a:ea typeface="Calibri"/>
                <a:cs typeface="Calibri"/>
                <a:sym typeface="Calibri"/>
              </a:rPr>
              <a:t> a </a:t>
            </a:r>
            <a:r>
              <a:rPr lang="en-US" sz="1800" b="0" i="0" u="none" strike="noStrike" cap="none" dirty="0" err="1">
                <a:solidFill>
                  <a:srgbClr val="002060"/>
                </a:solidFill>
                <a:latin typeface="Calibri"/>
                <a:ea typeface="Calibri"/>
                <a:cs typeface="Calibri"/>
                <a:sym typeface="Calibri"/>
              </a:rPr>
              <a:t>otra</a:t>
            </a:r>
            <a:r>
              <a:rPr lang="en-US" sz="1800" b="0" i="0" u="none" strike="noStrike" cap="none" dirty="0">
                <a:solidFill>
                  <a:srgbClr val="002060"/>
                </a:solidFill>
                <a:latin typeface="Calibri"/>
                <a:ea typeface="Calibri"/>
                <a:cs typeface="Calibri"/>
                <a:sym typeface="Calibri"/>
              </a:rPr>
              <a:t> </a:t>
            </a:r>
            <a:r>
              <a:rPr lang="en-US" sz="1800" b="0" i="1" u="none" strike="noStrike" cap="none" dirty="0">
                <a:solidFill>
                  <a:srgbClr val="002060"/>
                </a:solidFill>
                <a:latin typeface="Calibri"/>
                <a:ea typeface="Calibri"/>
                <a:cs typeface="Calibri"/>
                <a:sym typeface="Calibri"/>
              </a:rPr>
              <a:t>app</a:t>
            </a:r>
            <a:r>
              <a:rPr lang="en-US" sz="1800" b="0" i="0" u="none" strike="noStrike" cap="none" dirty="0">
                <a:solidFill>
                  <a:srgbClr val="002060"/>
                </a:solidFill>
                <a:latin typeface="Calibri"/>
                <a:ea typeface="Calibri"/>
                <a:cs typeface="Calibri"/>
                <a:sym typeface="Calibri"/>
              </a:rPr>
              <a:t> para </a:t>
            </a:r>
            <a:r>
              <a:rPr lang="en-US" sz="1800" b="0" i="0" u="none" strike="noStrike" cap="none" dirty="0" err="1">
                <a:solidFill>
                  <a:srgbClr val="002060"/>
                </a:solidFill>
                <a:latin typeface="Calibri"/>
                <a:ea typeface="Calibri"/>
                <a:cs typeface="Calibri"/>
                <a:sym typeface="Calibri"/>
              </a:rPr>
              <a:t>sincronizarse</a:t>
            </a:r>
            <a:r>
              <a:rPr lang="en-US" sz="1800" b="0" i="0" u="none" strike="noStrike" cap="none" dirty="0">
                <a:solidFill>
                  <a:srgbClr val="002060"/>
                </a:solidFill>
                <a:latin typeface="Calibri"/>
                <a:ea typeface="Calibri"/>
                <a:cs typeface="Calibri"/>
                <a:sym typeface="Calibri"/>
              </a:rPr>
              <a:t> entre </a:t>
            </a:r>
            <a:r>
              <a:rPr lang="en-US" sz="1800" b="0" i="0" u="none" strike="noStrike" cap="none" dirty="0" err="1">
                <a:solidFill>
                  <a:srgbClr val="002060"/>
                </a:solidFill>
                <a:latin typeface="Calibri"/>
                <a:ea typeface="Calibri"/>
                <a:cs typeface="Calibri"/>
                <a:sym typeface="Calibri"/>
              </a:rPr>
              <a:t>ellas</a:t>
            </a:r>
            <a:r>
              <a:rPr lang="en-US" sz="1800" b="0" i="0" u="none" strike="noStrike" cap="none" dirty="0">
                <a:solidFill>
                  <a:srgbClr val="002060"/>
                </a:solidFill>
                <a:latin typeface="Calibri"/>
                <a:ea typeface="Calibri"/>
                <a:cs typeface="Calibri"/>
                <a:sym typeface="Calibri"/>
              </a:rPr>
              <a:t> y </a:t>
            </a:r>
            <a:r>
              <a:rPr lang="en-US" sz="1800" b="0" i="0" u="none" strike="noStrike" cap="none" dirty="0" err="1">
                <a:solidFill>
                  <a:srgbClr val="002060"/>
                </a:solidFill>
                <a:latin typeface="Calibri"/>
                <a:ea typeface="Calibri"/>
                <a:cs typeface="Calibri"/>
                <a:sym typeface="Calibri"/>
              </a:rPr>
              <a:t>mostrarte</a:t>
            </a:r>
            <a:r>
              <a:rPr lang="en-US" sz="1800" b="0" i="0" u="none" strike="noStrike" cap="none" dirty="0">
                <a:solidFill>
                  <a:srgbClr val="002060"/>
                </a:solidFill>
                <a:latin typeface="Calibri"/>
                <a:ea typeface="Calibri"/>
                <a:cs typeface="Calibri"/>
                <a:sym typeface="Calibri"/>
              </a:rPr>
              <a:t> </a:t>
            </a:r>
            <a:r>
              <a:rPr lang="en-US" sz="1800" b="0" i="0" u="none" strike="noStrike" cap="none" dirty="0" err="1">
                <a:solidFill>
                  <a:srgbClr val="002060"/>
                </a:solidFill>
                <a:latin typeface="Calibri"/>
                <a:ea typeface="Calibri"/>
                <a:cs typeface="Calibri"/>
                <a:sym typeface="Calibri"/>
              </a:rPr>
              <a:t>los</a:t>
            </a:r>
            <a:r>
              <a:rPr lang="en-US" sz="1800" b="0" i="0" u="none" strike="noStrike" cap="none" dirty="0">
                <a:solidFill>
                  <a:srgbClr val="002060"/>
                </a:solidFill>
                <a:latin typeface="Calibri"/>
                <a:ea typeface="Calibri"/>
                <a:cs typeface="Calibri"/>
                <a:sym typeface="Calibri"/>
              </a:rPr>
              <a:t> </a:t>
            </a:r>
            <a:r>
              <a:rPr lang="en-US" sz="1800" b="0" i="0" u="none" strike="noStrike" cap="none" dirty="0" err="1">
                <a:solidFill>
                  <a:srgbClr val="002060"/>
                </a:solidFill>
                <a:latin typeface="Calibri"/>
                <a:ea typeface="Calibri"/>
                <a:cs typeface="Calibri"/>
                <a:sym typeface="Calibri"/>
              </a:rPr>
              <a:t>avances</a:t>
            </a:r>
            <a:r>
              <a:rPr lang="en-US" sz="1800" b="0" i="0" u="none" strike="noStrike" cap="none" dirty="0">
                <a:solidFill>
                  <a:srgbClr val="002060"/>
                </a:solidFill>
                <a:latin typeface="Calibri"/>
                <a:ea typeface="Calibri"/>
                <a:cs typeface="Calibri"/>
                <a:sym typeface="Calibri"/>
              </a:rPr>
              <a:t>. </a:t>
            </a:r>
            <a:endParaRPr sz="1800" b="0" i="0" u="none" strike="noStrike" cap="none" dirty="0">
              <a:solidFill>
                <a:srgbClr val="002060"/>
              </a:solidFill>
              <a:latin typeface="Calibri"/>
              <a:ea typeface="Calibri"/>
              <a:cs typeface="Calibri"/>
              <a:sym typeface="Calibri"/>
            </a:endParaRPr>
          </a:p>
        </p:txBody>
      </p:sp>
      <p:pic>
        <p:nvPicPr>
          <p:cNvPr id="820" name="Google Shape;820;p16"/>
          <p:cNvPicPr preferRelativeResize="0"/>
          <p:nvPr/>
        </p:nvPicPr>
        <p:blipFill rotWithShape="1">
          <a:blip r:embed="rId9">
            <a:alphaModFix/>
          </a:blip>
          <a:srcRect/>
          <a:stretch/>
        </p:blipFill>
        <p:spPr>
          <a:xfrm>
            <a:off x="6406458" y="0"/>
            <a:ext cx="5785542" cy="3724031"/>
          </a:xfrm>
          <a:prstGeom prst="rect">
            <a:avLst/>
          </a:prstGeom>
          <a:noFill/>
          <a:ln>
            <a:noFill/>
          </a:ln>
        </p:spPr>
      </p:pic>
      <p:sp>
        <p:nvSpPr>
          <p:cNvPr id="821" name="Google Shape;821;p16"/>
          <p:cNvSpPr txBox="1"/>
          <p:nvPr/>
        </p:nvSpPr>
        <p:spPr>
          <a:xfrm>
            <a:off x="7268436" y="230372"/>
            <a:ext cx="3657600"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24BAA2"/>
                </a:solidFill>
                <a:latin typeface="Calibri"/>
                <a:ea typeface="Calibri"/>
                <a:cs typeface="Calibri"/>
                <a:sym typeface="Calibri"/>
              </a:rPr>
              <a:t>HidrateSpark PRO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22" name="Google Shape;822;p16"/>
          <p:cNvSpPr txBox="1"/>
          <p:nvPr/>
        </p:nvSpPr>
        <p:spPr>
          <a:xfrm>
            <a:off x="6311118" y="947313"/>
            <a:ext cx="5608704" cy="1842363"/>
          </a:xfrm>
          <a:prstGeom prst="rect">
            <a:avLst/>
          </a:prstGeom>
          <a:noFill/>
          <a:ln>
            <a:noFill/>
          </a:ln>
        </p:spPr>
        <p:txBody>
          <a:bodyPr spcFirstLastPara="1" wrap="square" lIns="91425" tIns="45700" rIns="91425" bIns="45700" anchor="t" anchorCtr="0">
            <a:noAutofit/>
          </a:bodyPr>
          <a:lstStyle/>
          <a:p>
            <a:pPr marL="0" marR="0" lvl="0" indent="0" rtl="0">
              <a:lnSpc>
                <a:spcPct val="90000"/>
              </a:lnSpc>
              <a:spcBef>
                <a:spcPts val="0"/>
              </a:spcBef>
              <a:spcAft>
                <a:spcPts val="0"/>
              </a:spcAft>
              <a:buClr>
                <a:schemeClr val="lt1"/>
              </a:buClr>
              <a:buSzPts val="2400"/>
              <a:buFont typeface="Arial"/>
              <a:buNone/>
            </a:pPr>
            <a:r>
              <a:rPr lang="en-US" sz="2400" b="1" i="0" u="sng" strike="noStrike" cap="none" dirty="0" err="1">
                <a:solidFill>
                  <a:srgbClr val="24BAA2"/>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HidrateSpark</a:t>
            </a:r>
            <a:r>
              <a:rPr lang="en-US" sz="2400" b="1" i="0" u="sng" strike="noStrike" cap="none" dirty="0">
                <a:solidFill>
                  <a:srgbClr val="24BAA2"/>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 PRO </a:t>
            </a:r>
            <a:r>
              <a:rPr lang="en-US" sz="2400" b="0" i="0" u="none" strike="noStrike" cap="none" dirty="0">
                <a:solidFill>
                  <a:schemeClr val="lt1"/>
                </a:solidFill>
                <a:latin typeface="Calibri"/>
                <a:ea typeface="Calibri"/>
                <a:cs typeface="Calibri"/>
                <a:sym typeface="Calibri"/>
              </a:rPr>
              <a:t>es </a:t>
            </a:r>
            <a:r>
              <a:rPr lang="en-US" sz="2400" b="0" i="0" u="none" strike="noStrike" cap="none" dirty="0" err="1">
                <a:solidFill>
                  <a:schemeClr val="lt1"/>
                </a:solidFill>
                <a:latin typeface="Calibri"/>
                <a:ea typeface="Calibri"/>
                <a:cs typeface="Calibri"/>
                <a:sym typeface="Calibri"/>
              </a:rPr>
              <a:t>su</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producto</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estrella</a:t>
            </a:r>
            <a:r>
              <a:rPr lang="en-US" sz="2400" b="0" i="0" u="none" strike="noStrike" cap="none" dirty="0">
                <a:solidFill>
                  <a:schemeClr val="lt1"/>
                </a:solidFill>
                <a:latin typeface="Calibri"/>
                <a:ea typeface="Calibri"/>
                <a:cs typeface="Calibri"/>
                <a:sym typeface="Calibri"/>
              </a:rPr>
              <a:t>. </a:t>
            </a:r>
            <a:endParaRPr dirty="0"/>
          </a:p>
          <a:p>
            <a:pPr marL="0" marR="0" lvl="0" indent="0" rtl="0">
              <a:lnSpc>
                <a:spcPct val="90000"/>
              </a:lnSpc>
              <a:spcBef>
                <a:spcPts val="0"/>
              </a:spcBef>
              <a:spcAft>
                <a:spcPts val="0"/>
              </a:spcAft>
              <a:buClr>
                <a:schemeClr val="lt1"/>
              </a:buClr>
              <a:buSzPts val="2400"/>
              <a:buFont typeface="Arial"/>
              <a:buNone/>
            </a:pPr>
            <a:r>
              <a:rPr lang="en-US" sz="2400" b="0" i="0" u="none" strike="noStrike" cap="none" dirty="0" err="1">
                <a:solidFill>
                  <a:schemeClr val="lt1"/>
                </a:solidFill>
                <a:latin typeface="Calibri"/>
                <a:ea typeface="Calibri"/>
                <a:cs typeface="Calibri"/>
                <a:sym typeface="Calibri"/>
              </a:rPr>
              <a:t>Hecho</a:t>
            </a:r>
            <a:r>
              <a:rPr lang="en-US" sz="2400" b="0" i="0" u="none" strike="noStrike" cap="none" dirty="0">
                <a:solidFill>
                  <a:schemeClr val="lt1"/>
                </a:solidFill>
                <a:latin typeface="Calibri"/>
                <a:ea typeface="Calibri"/>
                <a:cs typeface="Calibri"/>
                <a:sym typeface="Calibri"/>
              </a:rPr>
              <a:t> de </a:t>
            </a:r>
            <a:r>
              <a:rPr lang="en-US" sz="2400" b="0" i="0" u="none" strike="noStrike" cap="none" dirty="0" err="1">
                <a:solidFill>
                  <a:schemeClr val="lt1"/>
                </a:solidFill>
                <a:latin typeface="Calibri"/>
                <a:ea typeface="Calibri"/>
                <a:cs typeface="Calibri"/>
                <a:sym typeface="Calibri"/>
              </a:rPr>
              <a:t>acero</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inoxidable</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aislante</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puede</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mantener</a:t>
            </a:r>
            <a:r>
              <a:rPr lang="en-US" sz="2400" b="0" i="0" u="none" strike="noStrike" cap="none" dirty="0">
                <a:solidFill>
                  <a:schemeClr val="lt1"/>
                </a:solidFill>
                <a:latin typeface="Calibri"/>
                <a:ea typeface="Calibri"/>
                <a:cs typeface="Calibri"/>
                <a:sym typeface="Calibri"/>
              </a:rPr>
              <a:t> la </a:t>
            </a:r>
            <a:r>
              <a:rPr lang="en-US" sz="2400" b="0" i="0" u="none" strike="noStrike" cap="none" dirty="0" err="1">
                <a:solidFill>
                  <a:schemeClr val="lt1"/>
                </a:solidFill>
                <a:latin typeface="Calibri"/>
                <a:ea typeface="Calibri"/>
                <a:cs typeface="Calibri"/>
                <a:sym typeface="Calibri"/>
              </a:rPr>
              <a:t>temperatura</a:t>
            </a:r>
            <a:r>
              <a:rPr lang="en-US" sz="2400" b="0" i="0" u="none" strike="noStrike" cap="none" dirty="0">
                <a:solidFill>
                  <a:schemeClr val="lt1"/>
                </a:solidFill>
                <a:latin typeface="Calibri"/>
                <a:ea typeface="Calibri"/>
                <a:cs typeface="Calibri"/>
                <a:sym typeface="Calibri"/>
              </a:rPr>
              <a:t> de las </a:t>
            </a:r>
            <a:r>
              <a:rPr lang="en-US" sz="2400" b="0" i="0" u="none" strike="noStrike" cap="none" dirty="0" err="1">
                <a:solidFill>
                  <a:schemeClr val="lt1"/>
                </a:solidFill>
                <a:latin typeface="Calibri"/>
                <a:ea typeface="Calibri"/>
                <a:cs typeface="Calibri"/>
                <a:sym typeface="Calibri"/>
              </a:rPr>
              <a:t>bebidas</a:t>
            </a:r>
            <a:r>
              <a:rPr lang="en-US" sz="2400" b="0" i="0" u="none" strike="noStrike" cap="none" dirty="0">
                <a:solidFill>
                  <a:schemeClr val="lt1"/>
                </a:solidFill>
                <a:latin typeface="Calibri"/>
                <a:ea typeface="Calibri"/>
                <a:cs typeface="Calibri"/>
                <a:sym typeface="Calibri"/>
              </a:rPr>
              <a:t> hasta 24 horas.   </a:t>
            </a:r>
            <a:endParaRPr sz="1400" b="0" i="0" u="none" strike="noStrike" cap="none" dirty="0">
              <a:solidFill>
                <a:srgbClr val="000000"/>
              </a:solidFill>
              <a:latin typeface="Arial"/>
              <a:ea typeface="Arial"/>
              <a:cs typeface="Arial"/>
              <a:sym typeface="Arial"/>
            </a:endParaRPr>
          </a:p>
          <a:p>
            <a:pPr marL="0" marR="0" lvl="0" indent="0" rtl="0">
              <a:lnSpc>
                <a:spcPct val="90000"/>
              </a:lnSpc>
              <a:spcBef>
                <a:spcPts val="1000"/>
              </a:spcBef>
              <a:spcAft>
                <a:spcPts val="0"/>
              </a:spcAft>
              <a:buClr>
                <a:schemeClr val="lt1"/>
              </a:buClr>
              <a:buSzPts val="2400"/>
              <a:buFont typeface="Arial"/>
              <a:buNone/>
            </a:pPr>
            <a:r>
              <a:rPr lang="en-US" sz="2400" b="0" i="0" u="none" strike="noStrike" cap="none" dirty="0">
                <a:solidFill>
                  <a:schemeClr val="lt1"/>
                </a:solidFill>
                <a:latin typeface="Calibri"/>
                <a:ea typeface="Calibri"/>
                <a:cs typeface="Calibri"/>
                <a:sym typeface="Calibri"/>
              </a:rPr>
              <a:t>Tiene un </a:t>
            </a:r>
            <a:r>
              <a:rPr lang="en-US" sz="2400" b="0" i="0" u="none" strike="noStrike" cap="none" dirty="0" err="1">
                <a:solidFill>
                  <a:schemeClr val="lt1"/>
                </a:solidFill>
                <a:latin typeface="Calibri"/>
                <a:ea typeface="Calibri"/>
                <a:cs typeface="Calibri"/>
                <a:sym typeface="Calibri"/>
              </a:rPr>
              <a:t>dispositivo</a:t>
            </a:r>
            <a:r>
              <a:rPr lang="en-US" sz="2400" b="0" i="0" u="none" strike="noStrike" cap="none" dirty="0">
                <a:solidFill>
                  <a:schemeClr val="lt1"/>
                </a:solidFill>
                <a:latin typeface="Calibri"/>
                <a:ea typeface="Calibri"/>
                <a:cs typeface="Calibri"/>
                <a:sym typeface="Calibri"/>
              </a:rPr>
              <a:t> </a:t>
            </a:r>
            <a:r>
              <a:rPr lang="en-US" sz="2400" b="0" i="1" u="none" strike="noStrike" cap="none" dirty="0" err="1">
                <a:solidFill>
                  <a:schemeClr val="lt1"/>
                </a:solidFill>
                <a:latin typeface="Calibri"/>
                <a:ea typeface="Calibri"/>
                <a:cs typeface="Calibri"/>
                <a:sym typeface="Calibri"/>
              </a:rPr>
              <a:t>bluetooth</a:t>
            </a:r>
            <a:r>
              <a:rPr lang="en-US" sz="2400" b="0" i="0" u="none" strike="noStrike" cap="none" dirty="0">
                <a:solidFill>
                  <a:schemeClr val="lt1"/>
                </a:solidFill>
                <a:latin typeface="Calibri"/>
                <a:ea typeface="Calibri"/>
                <a:cs typeface="Calibri"/>
                <a:sym typeface="Calibri"/>
              </a:rPr>
              <a:t> que se </a:t>
            </a:r>
            <a:r>
              <a:rPr lang="en-US" sz="2400" b="0" i="0" u="none" strike="noStrike" cap="none" dirty="0" err="1">
                <a:solidFill>
                  <a:schemeClr val="lt1"/>
                </a:solidFill>
                <a:latin typeface="Calibri"/>
                <a:ea typeface="Calibri"/>
                <a:cs typeface="Calibri"/>
                <a:sym typeface="Calibri"/>
              </a:rPr>
              <a:t>conecta</a:t>
            </a:r>
            <a:r>
              <a:rPr lang="en-US" sz="2400" b="0" i="0" u="none" strike="noStrike" cap="none" dirty="0">
                <a:solidFill>
                  <a:schemeClr val="lt1"/>
                </a:solidFill>
                <a:latin typeface="Calibri"/>
                <a:ea typeface="Calibri"/>
                <a:cs typeface="Calibri"/>
                <a:sym typeface="Calibri"/>
              </a:rPr>
              <a:t> con </a:t>
            </a:r>
            <a:r>
              <a:rPr lang="en-US" sz="2400" b="0" i="0" u="none" strike="noStrike" cap="none" dirty="0" err="1">
                <a:solidFill>
                  <a:schemeClr val="lt1"/>
                </a:solidFill>
                <a:latin typeface="Calibri"/>
                <a:ea typeface="Calibri"/>
                <a:cs typeface="Calibri"/>
                <a:sym typeface="Calibri"/>
              </a:rPr>
              <a:t>tu</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móvil</a:t>
            </a:r>
            <a:r>
              <a:rPr lang="en-US" sz="2400" b="0" i="0" u="none" strike="noStrike" cap="none" dirty="0">
                <a:solidFill>
                  <a:schemeClr val="lt1"/>
                </a:solidFill>
                <a:latin typeface="Calibri"/>
                <a:ea typeface="Calibri"/>
                <a:cs typeface="Calibri"/>
                <a:sym typeface="Calibri"/>
              </a:rPr>
              <a:t> para </a:t>
            </a:r>
            <a:r>
              <a:rPr lang="en-US" sz="2400" b="0" i="0" u="none" strike="noStrike" cap="none" dirty="0" err="1">
                <a:solidFill>
                  <a:schemeClr val="lt1"/>
                </a:solidFill>
                <a:latin typeface="Calibri"/>
                <a:ea typeface="Calibri"/>
                <a:cs typeface="Calibri"/>
                <a:sym typeface="Calibri"/>
              </a:rPr>
              <a:t>recordarte</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cuándo</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beber</a:t>
            </a:r>
            <a:r>
              <a:rPr lang="en-US" sz="2400" b="0" i="0" u="none" strike="noStrike" cap="none" dirty="0">
                <a:solidFill>
                  <a:schemeClr val="lt1"/>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a:p>
            <a:pPr marL="0" marR="0" lvl="0" indent="0" rtl="0">
              <a:lnSpc>
                <a:spcPct val="90000"/>
              </a:lnSpc>
              <a:spcBef>
                <a:spcPts val="1000"/>
              </a:spcBef>
              <a:spcAft>
                <a:spcPts val="0"/>
              </a:spcAft>
              <a:buClr>
                <a:schemeClr val="lt1"/>
              </a:buClr>
              <a:buSzPts val="2400"/>
              <a:buFont typeface="Arial"/>
              <a:buNone/>
            </a:pPr>
            <a:endParaRPr sz="2400" b="0" i="0" u="none" strike="noStrike" cap="none" dirty="0">
              <a:solidFill>
                <a:schemeClr val="lt1"/>
              </a:solidFill>
              <a:latin typeface="Calibri"/>
              <a:ea typeface="Calibri"/>
              <a:cs typeface="Calibri"/>
              <a:sym typeface="Calibri"/>
            </a:endParaRPr>
          </a:p>
          <a:p>
            <a:pPr marL="0" marR="0" lvl="0" indent="0" rtl="0">
              <a:lnSpc>
                <a:spcPct val="90000"/>
              </a:lnSpc>
              <a:spcBef>
                <a:spcPts val="1000"/>
              </a:spcBef>
              <a:spcAft>
                <a:spcPts val="0"/>
              </a:spcAft>
              <a:buClr>
                <a:schemeClr val="lt1"/>
              </a:buClr>
              <a:buSzPts val="2400"/>
              <a:buFont typeface="Arial"/>
              <a:buNone/>
            </a:pPr>
            <a:endParaRPr sz="2400" b="0" i="0" u="none" strike="noStrike" cap="none" dirty="0">
              <a:solidFill>
                <a:schemeClr val="lt1"/>
              </a:solidFill>
              <a:latin typeface="Calibri"/>
              <a:ea typeface="Calibri"/>
              <a:cs typeface="Calibri"/>
              <a:sym typeface="Calibri"/>
            </a:endParaRPr>
          </a:p>
        </p:txBody>
      </p:sp>
      <p:sp>
        <p:nvSpPr>
          <p:cNvPr id="823" name="Google Shape;823;p16"/>
          <p:cNvSpPr/>
          <p:nvPr/>
        </p:nvSpPr>
        <p:spPr>
          <a:xfrm>
            <a:off x="839680" y="3113380"/>
            <a:ext cx="435281" cy="584906"/>
          </a:xfrm>
          <a:prstGeom prst="downArrow">
            <a:avLst>
              <a:gd name="adj1" fmla="val 50000"/>
              <a:gd name="adj2" fmla="val 50000"/>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24" name="Google Shape;824;p16"/>
          <p:cNvSpPr/>
          <p:nvPr/>
        </p:nvSpPr>
        <p:spPr>
          <a:xfrm>
            <a:off x="3005750" y="3113380"/>
            <a:ext cx="435281" cy="584906"/>
          </a:xfrm>
          <a:prstGeom prst="downArrow">
            <a:avLst>
              <a:gd name="adj1" fmla="val 50000"/>
              <a:gd name="adj2" fmla="val 50000"/>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25" name="Google Shape;825;p16"/>
          <p:cNvSpPr/>
          <p:nvPr/>
        </p:nvSpPr>
        <p:spPr>
          <a:xfrm>
            <a:off x="5220659" y="3113380"/>
            <a:ext cx="435281" cy="584906"/>
          </a:xfrm>
          <a:prstGeom prst="downArrow">
            <a:avLst>
              <a:gd name="adj1" fmla="val 50000"/>
              <a:gd name="adj2" fmla="val 50000"/>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p17"/>
          <p:cNvSpPr txBox="1">
            <a:spLocks noGrp="1"/>
          </p:cNvSpPr>
          <p:nvPr>
            <p:ph type="body" idx="1"/>
          </p:nvPr>
        </p:nvSpPr>
        <p:spPr>
          <a:xfrm>
            <a:off x="474880" y="1805796"/>
            <a:ext cx="5487769" cy="4377696"/>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400"/>
              <a:buNone/>
            </a:pPr>
            <a:r>
              <a:rPr lang="en-US" dirty="0"/>
              <a:t>Tal </a:t>
            </a:r>
            <a:r>
              <a:rPr lang="en-US" dirty="0" err="1"/>
              <a:t>como</a:t>
            </a:r>
            <a:r>
              <a:rPr lang="en-US" dirty="0"/>
              <a:t> </a:t>
            </a:r>
            <a:r>
              <a:rPr lang="en-US" dirty="0" err="1"/>
              <a:t>anuncian</a:t>
            </a:r>
            <a:r>
              <a:rPr lang="en-US" dirty="0"/>
              <a:t> </a:t>
            </a:r>
            <a:r>
              <a:rPr lang="en-US" dirty="0" err="1"/>
              <a:t>en</a:t>
            </a:r>
            <a:r>
              <a:rPr lang="en-US" dirty="0"/>
              <a:t> </a:t>
            </a:r>
            <a:r>
              <a:rPr lang="en-US" dirty="0" err="1"/>
              <a:t>su</a:t>
            </a:r>
            <a:r>
              <a:rPr lang="en-US" dirty="0"/>
              <a:t> sitio web, </a:t>
            </a:r>
            <a:r>
              <a:rPr lang="en-US" b="1" u="sng" dirty="0">
                <a:solidFill>
                  <a:srgbClr val="24BAA2"/>
                </a:solidFill>
                <a:hlinkClick r:id="rId3">
                  <a:extLst>
                    <a:ext uri="{A12FA001-AC4F-418D-AE19-62706E023703}">
                      <ahyp:hlinkClr xmlns:ahyp="http://schemas.microsoft.com/office/drawing/2018/hyperlinkcolor" val="tx"/>
                    </a:ext>
                  </a:extLst>
                </a:hlinkClick>
              </a:rPr>
              <a:t>Sixty</a:t>
            </a:r>
            <a:r>
              <a:rPr lang="en-US" b="1" dirty="0">
                <a:solidFill>
                  <a:srgbClr val="24BAA2"/>
                </a:solidFill>
              </a:rPr>
              <a:t> </a:t>
            </a:r>
            <a:r>
              <a:rPr lang="en-US" dirty="0"/>
              <a:t>es </a:t>
            </a:r>
            <a:r>
              <a:rPr lang="en-US" dirty="0" err="1"/>
              <a:t>más</a:t>
            </a:r>
            <a:r>
              <a:rPr lang="en-US" dirty="0"/>
              <a:t> que un </a:t>
            </a:r>
            <a:r>
              <a:rPr lang="en-US" dirty="0" err="1"/>
              <a:t>dispositivo</a:t>
            </a:r>
            <a:r>
              <a:rPr lang="en-US" dirty="0"/>
              <a:t> de </a:t>
            </a:r>
            <a:r>
              <a:rPr lang="en-US" dirty="0" err="1"/>
              <a:t>pulsera</a:t>
            </a:r>
            <a:r>
              <a:rPr lang="en-US" dirty="0"/>
              <a:t>. </a:t>
            </a:r>
            <a:endParaRPr dirty="0"/>
          </a:p>
          <a:p>
            <a:pPr marL="0" lvl="0" indent="0" rtl="0">
              <a:lnSpc>
                <a:spcPct val="90000"/>
              </a:lnSpc>
              <a:spcBef>
                <a:spcPts val="1000"/>
              </a:spcBef>
              <a:spcAft>
                <a:spcPts val="0"/>
              </a:spcAft>
              <a:buClr>
                <a:schemeClr val="lt1"/>
              </a:buClr>
              <a:buSzPts val="2400"/>
              <a:buNone/>
            </a:pPr>
            <a:r>
              <a:rPr lang="en-US" dirty="0"/>
              <a:t>Sixty </a:t>
            </a:r>
            <a:r>
              <a:rPr lang="en-US" dirty="0" err="1"/>
              <a:t>mide</a:t>
            </a:r>
            <a:r>
              <a:rPr lang="en-US" dirty="0"/>
              <a:t> la </a:t>
            </a:r>
            <a:r>
              <a:rPr lang="en-US" b="1" dirty="0" err="1"/>
              <a:t>hidratación</a:t>
            </a:r>
            <a:r>
              <a:rPr lang="en-US" b="1" dirty="0"/>
              <a:t> y </a:t>
            </a:r>
            <a:r>
              <a:rPr lang="en-US" b="1" dirty="0" err="1"/>
              <a:t>el</a:t>
            </a:r>
            <a:r>
              <a:rPr lang="en-US" b="1" dirty="0"/>
              <a:t> </a:t>
            </a:r>
            <a:r>
              <a:rPr lang="en-US" b="1" dirty="0" err="1"/>
              <a:t>ritmo</a:t>
            </a:r>
            <a:r>
              <a:rPr lang="en-US" b="1" dirty="0"/>
              <a:t> </a:t>
            </a:r>
            <a:r>
              <a:rPr lang="en-US" b="1" dirty="0" err="1"/>
              <a:t>cardíaco</a:t>
            </a:r>
            <a:r>
              <a:rPr lang="en-US" b="1" dirty="0"/>
              <a:t> </a:t>
            </a:r>
            <a:r>
              <a:rPr lang="en-US" dirty="0" err="1"/>
              <a:t>mediante</a:t>
            </a:r>
            <a:r>
              <a:rPr lang="en-US" dirty="0"/>
              <a:t> la </a:t>
            </a:r>
            <a:r>
              <a:rPr lang="en-US" dirty="0" err="1"/>
              <a:t>técnica</a:t>
            </a:r>
            <a:r>
              <a:rPr lang="en-US" dirty="0"/>
              <a:t> de</a:t>
            </a:r>
            <a:r>
              <a:rPr lang="en-US" b="1" dirty="0"/>
              <a:t> </a:t>
            </a:r>
            <a:r>
              <a:rPr lang="en-US" b="1" dirty="0" err="1"/>
              <a:t>espectrometría</a:t>
            </a:r>
            <a:r>
              <a:rPr lang="en-US" b="1" dirty="0"/>
              <a:t> </a:t>
            </a:r>
            <a:r>
              <a:rPr lang="en-US" b="1" dirty="0" err="1"/>
              <a:t>óptica</a:t>
            </a:r>
            <a:r>
              <a:rPr lang="en-US" b="1" dirty="0"/>
              <a:t>.  </a:t>
            </a:r>
            <a:r>
              <a:rPr lang="en-US" dirty="0"/>
              <a:t>Tres LED </a:t>
            </a:r>
            <a:r>
              <a:rPr lang="en-US" dirty="0" err="1"/>
              <a:t>proyectan</a:t>
            </a:r>
            <a:r>
              <a:rPr lang="en-US" dirty="0"/>
              <a:t> luz </a:t>
            </a:r>
            <a:r>
              <a:rPr lang="en-US" dirty="0" err="1"/>
              <a:t>verde</a:t>
            </a:r>
            <a:r>
              <a:rPr lang="en-US" dirty="0"/>
              <a:t>, </a:t>
            </a:r>
            <a:r>
              <a:rPr lang="en-US" dirty="0" err="1"/>
              <a:t>roja</a:t>
            </a:r>
            <a:r>
              <a:rPr lang="en-US" dirty="0"/>
              <a:t> e </a:t>
            </a:r>
            <a:r>
              <a:rPr lang="en-US" dirty="0" err="1"/>
              <a:t>infrarroja</a:t>
            </a:r>
            <a:r>
              <a:rPr lang="en-US" dirty="0"/>
              <a:t> </a:t>
            </a:r>
            <a:r>
              <a:rPr lang="en-US" dirty="0" err="1"/>
              <a:t>en</a:t>
            </a:r>
            <a:r>
              <a:rPr lang="en-US" dirty="0"/>
              <a:t> la </a:t>
            </a:r>
            <a:r>
              <a:rPr lang="en-US" dirty="0" err="1"/>
              <a:t>piel</a:t>
            </a:r>
            <a:r>
              <a:rPr lang="en-US" dirty="0"/>
              <a:t> </a:t>
            </a:r>
            <a:r>
              <a:rPr lang="en-US" b="1" dirty="0" err="1"/>
              <a:t>mientras</a:t>
            </a:r>
            <a:r>
              <a:rPr lang="en-US" b="1" dirty="0"/>
              <a:t> </a:t>
            </a:r>
            <a:r>
              <a:rPr lang="en-US" b="1" dirty="0" err="1"/>
              <a:t>los</a:t>
            </a:r>
            <a:r>
              <a:rPr lang="en-US" b="1" dirty="0"/>
              <a:t> </a:t>
            </a:r>
            <a:r>
              <a:rPr lang="en-US" b="1" dirty="0" err="1"/>
              <a:t>fotodiodos</a:t>
            </a:r>
            <a:r>
              <a:rPr lang="en-US" b="1" dirty="0"/>
              <a:t> </a:t>
            </a:r>
            <a:r>
              <a:rPr lang="en-US" b="1" dirty="0" err="1"/>
              <a:t>miden</a:t>
            </a:r>
            <a:r>
              <a:rPr lang="en-US" b="1" dirty="0"/>
              <a:t> la </a:t>
            </a:r>
            <a:r>
              <a:rPr lang="en-US" b="1" dirty="0" err="1"/>
              <a:t>cantidad</a:t>
            </a:r>
            <a:r>
              <a:rPr lang="en-US" b="1" dirty="0"/>
              <a:t> de luz </a:t>
            </a:r>
            <a:r>
              <a:rPr lang="en-US" b="1" dirty="0" err="1"/>
              <a:t>reflectada</a:t>
            </a:r>
            <a:r>
              <a:rPr lang="en-US" b="1" dirty="0"/>
              <a:t>. </a:t>
            </a:r>
            <a:r>
              <a:rPr lang="en-US" dirty="0"/>
              <a:t> </a:t>
            </a:r>
            <a:endParaRPr dirty="0"/>
          </a:p>
          <a:p>
            <a:pPr marL="0" lvl="0" indent="0" algn="just" rtl="0">
              <a:lnSpc>
                <a:spcPct val="90000"/>
              </a:lnSpc>
              <a:spcBef>
                <a:spcPts val="1000"/>
              </a:spcBef>
              <a:spcAft>
                <a:spcPts val="0"/>
              </a:spcAft>
              <a:buClr>
                <a:schemeClr val="lt1"/>
              </a:buClr>
              <a:buSzPts val="2400"/>
              <a:buNone/>
            </a:pPr>
            <a:r>
              <a:rPr lang="en-US" dirty="0"/>
              <a:t>El </a:t>
            </a:r>
            <a:r>
              <a:rPr lang="en-US" dirty="0" err="1"/>
              <a:t>dispositivo</a:t>
            </a:r>
            <a:r>
              <a:rPr lang="en-US" dirty="0"/>
              <a:t> se </a:t>
            </a:r>
            <a:r>
              <a:rPr lang="en-US" dirty="0" err="1"/>
              <a:t>puede</a:t>
            </a:r>
            <a:r>
              <a:rPr lang="en-US" dirty="0"/>
              <a:t> </a:t>
            </a:r>
            <a:r>
              <a:rPr lang="en-US" dirty="0" err="1"/>
              <a:t>separar</a:t>
            </a:r>
            <a:r>
              <a:rPr lang="en-US" dirty="0"/>
              <a:t> de la correa para </a:t>
            </a:r>
            <a:r>
              <a:rPr lang="en-US" dirty="0" err="1"/>
              <a:t>adaptarse</a:t>
            </a:r>
            <a:r>
              <a:rPr lang="en-US" dirty="0"/>
              <a:t> </a:t>
            </a:r>
            <a:r>
              <a:rPr lang="en-US" dirty="0" err="1"/>
              <a:t>mejor</a:t>
            </a:r>
            <a:r>
              <a:rPr lang="en-US" dirty="0"/>
              <a:t> a </a:t>
            </a:r>
            <a:r>
              <a:rPr lang="en-US" dirty="0" err="1"/>
              <a:t>más</a:t>
            </a:r>
            <a:r>
              <a:rPr lang="en-US" dirty="0"/>
              <a:t> </a:t>
            </a:r>
            <a:r>
              <a:rPr lang="en-US" dirty="0" err="1"/>
              <a:t>tipos</a:t>
            </a:r>
            <a:r>
              <a:rPr lang="en-US" dirty="0"/>
              <a:t> de </a:t>
            </a:r>
            <a:r>
              <a:rPr lang="en-US" dirty="0" err="1"/>
              <a:t>usuarios</a:t>
            </a:r>
            <a:r>
              <a:rPr lang="en-US" dirty="0"/>
              <a:t> y a </a:t>
            </a:r>
            <a:r>
              <a:rPr lang="en-US" dirty="0" err="1"/>
              <a:t>más</a:t>
            </a:r>
            <a:r>
              <a:rPr lang="en-US" dirty="0"/>
              <a:t> </a:t>
            </a:r>
            <a:r>
              <a:rPr lang="en-US" dirty="0" err="1"/>
              <a:t>tipos</a:t>
            </a:r>
            <a:r>
              <a:rPr lang="en-US" dirty="0"/>
              <a:t>  de </a:t>
            </a:r>
            <a:r>
              <a:rPr lang="en-US" dirty="0" err="1"/>
              <a:t>situaciones</a:t>
            </a:r>
            <a:r>
              <a:rPr lang="en-US" dirty="0"/>
              <a:t>. </a:t>
            </a:r>
            <a:endParaRPr dirty="0"/>
          </a:p>
        </p:txBody>
      </p:sp>
      <p:sp>
        <p:nvSpPr>
          <p:cNvPr id="831" name="Google Shape;831;p17"/>
          <p:cNvSpPr txBox="1">
            <a:spLocks noGrp="1"/>
          </p:cNvSpPr>
          <p:nvPr>
            <p:ph type="body" idx="2"/>
          </p:nvPr>
        </p:nvSpPr>
        <p:spPr>
          <a:xfrm>
            <a:off x="828224" y="323284"/>
            <a:ext cx="3800933" cy="99265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24BAA2"/>
              </a:buClr>
              <a:buSzPts val="3600"/>
              <a:buNone/>
            </a:pPr>
            <a:r>
              <a:rPr lang="en-US" i="0" dirty="0">
                <a:latin typeface="Arial"/>
                <a:ea typeface="Arial"/>
                <a:cs typeface="Arial"/>
                <a:sym typeface="Arial"/>
              </a:rPr>
              <a:t>Sixty: Monitor de </a:t>
            </a:r>
            <a:r>
              <a:rPr lang="en-US" i="0" dirty="0" err="1">
                <a:latin typeface="Arial"/>
                <a:ea typeface="Arial"/>
                <a:cs typeface="Arial"/>
                <a:sym typeface="Arial"/>
              </a:rPr>
              <a:t>hidratación</a:t>
            </a:r>
            <a:endParaRPr dirty="0"/>
          </a:p>
          <a:p>
            <a:pPr marL="0" lvl="0" indent="0" algn="l" rtl="0">
              <a:lnSpc>
                <a:spcPct val="100000"/>
              </a:lnSpc>
              <a:spcBef>
                <a:spcPts val="1000"/>
              </a:spcBef>
              <a:spcAft>
                <a:spcPts val="0"/>
              </a:spcAft>
              <a:buClr>
                <a:srgbClr val="24BAA2"/>
              </a:buClr>
              <a:buSzPts val="3600"/>
              <a:buNone/>
            </a:pPr>
            <a:endParaRPr dirty="0"/>
          </a:p>
        </p:txBody>
      </p:sp>
      <p:sp>
        <p:nvSpPr>
          <p:cNvPr id="832" name="Google Shape;832;p17"/>
          <p:cNvSpPr/>
          <p:nvPr/>
        </p:nvSpPr>
        <p:spPr>
          <a:xfrm>
            <a:off x="0" y="0"/>
            <a:ext cx="12192000" cy="0"/>
          </a:xfrm>
          <a:prstGeom prst="rect">
            <a:avLst/>
          </a:prstGeom>
          <a:solidFill>
            <a:srgbClr val="FFFFFF"/>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833" name="Google Shape;833;p17"/>
          <p:cNvSpPr/>
          <p:nvPr/>
        </p:nvSpPr>
        <p:spPr>
          <a:xfrm>
            <a:off x="152400" y="152400"/>
            <a:ext cx="12192000" cy="0"/>
          </a:xfrm>
          <a:prstGeom prst="rect">
            <a:avLst/>
          </a:prstGeom>
          <a:solidFill>
            <a:srgbClr val="FFFFFF"/>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pic>
        <p:nvPicPr>
          <p:cNvPr id="834" name="Google Shape;834;p17" descr="Sixty with phone"/>
          <p:cNvPicPr preferRelativeResize="0"/>
          <p:nvPr/>
        </p:nvPicPr>
        <p:blipFill rotWithShape="1">
          <a:blip r:embed="rId4">
            <a:alphaModFix/>
          </a:blip>
          <a:srcRect/>
          <a:stretch/>
        </p:blipFill>
        <p:spPr>
          <a:xfrm>
            <a:off x="9238743" y="141577"/>
            <a:ext cx="2000757" cy="1377209"/>
          </a:xfrm>
          <a:prstGeom prst="rect">
            <a:avLst/>
          </a:prstGeom>
          <a:noFill/>
          <a:ln>
            <a:noFill/>
          </a:ln>
        </p:spPr>
      </p:pic>
      <p:pic>
        <p:nvPicPr>
          <p:cNvPr id="835" name="Google Shape;835;p17" descr="          ">
            <a:hlinkClick r:id="rId3"/>
          </p:cNvPr>
          <p:cNvPicPr preferRelativeResize="0"/>
          <p:nvPr/>
        </p:nvPicPr>
        <p:blipFill rotWithShape="1">
          <a:blip r:embed="rId5">
            <a:alphaModFix/>
          </a:blip>
          <a:srcRect/>
          <a:stretch/>
        </p:blipFill>
        <p:spPr>
          <a:xfrm>
            <a:off x="6603270" y="141921"/>
            <a:ext cx="2104796" cy="1377212"/>
          </a:xfrm>
          <a:prstGeom prst="rect">
            <a:avLst/>
          </a:prstGeom>
          <a:noFill/>
          <a:ln>
            <a:noFill/>
          </a:ln>
        </p:spPr>
      </p:pic>
      <p:sp>
        <p:nvSpPr>
          <p:cNvPr id="836" name="Google Shape;836;p17"/>
          <p:cNvSpPr/>
          <p:nvPr/>
        </p:nvSpPr>
        <p:spPr>
          <a:xfrm>
            <a:off x="4629158" y="363461"/>
            <a:ext cx="1543041" cy="992651"/>
          </a:xfrm>
          <a:prstGeom prst="rightArrow">
            <a:avLst>
              <a:gd name="adj1" fmla="val 50000"/>
              <a:gd name="adj2" fmla="val 50000"/>
            </a:avLst>
          </a:prstGeom>
          <a:solidFill>
            <a:schemeClr val="lt1"/>
          </a:solidFill>
          <a:ln w="12700" cap="flat" cmpd="sng">
            <a:solidFill>
              <a:srgbClr val="8F2F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24BAA2"/>
                </a:solidFill>
                <a:latin typeface="Calibri"/>
                <a:ea typeface="Calibri"/>
                <a:cs typeface="Calibri"/>
                <a:sym typeface="Calibri"/>
              </a:rPr>
              <a:t>Clica aquí</a:t>
            </a:r>
            <a:endParaRPr sz="1400" b="0" i="0" u="none" strike="noStrike" cap="none">
              <a:solidFill>
                <a:srgbClr val="24BAA2"/>
              </a:solidFill>
              <a:latin typeface="Arial"/>
              <a:ea typeface="Arial"/>
              <a:cs typeface="Arial"/>
              <a:sym typeface="Arial"/>
            </a:endParaRPr>
          </a:p>
        </p:txBody>
      </p:sp>
      <p:sp>
        <p:nvSpPr>
          <p:cNvPr id="837" name="Google Shape;837;p17"/>
          <p:cNvSpPr txBox="1"/>
          <p:nvPr/>
        </p:nvSpPr>
        <p:spPr>
          <a:xfrm>
            <a:off x="6603270" y="1734063"/>
            <a:ext cx="5312505" cy="2354450"/>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2100"/>
              <a:buFont typeface="Arial"/>
              <a:buNone/>
            </a:pPr>
            <a:r>
              <a:rPr lang="en-US" sz="2100" b="0" i="0" u="none" strike="noStrike" cap="none" dirty="0">
                <a:solidFill>
                  <a:srgbClr val="7F3494"/>
                </a:solidFill>
                <a:latin typeface="Calibri"/>
                <a:ea typeface="Calibri"/>
                <a:cs typeface="Calibri"/>
                <a:sym typeface="Calibri"/>
              </a:rPr>
              <a:t>Sixty </a:t>
            </a:r>
            <a:r>
              <a:rPr lang="en-US" sz="2100" b="0" i="0" u="none" strike="noStrike" cap="none" dirty="0" err="1">
                <a:solidFill>
                  <a:srgbClr val="7F3494"/>
                </a:solidFill>
                <a:latin typeface="Calibri"/>
                <a:ea typeface="Calibri"/>
                <a:cs typeface="Calibri"/>
                <a:sym typeface="Calibri"/>
              </a:rPr>
              <a:t>mide</a:t>
            </a:r>
            <a:r>
              <a:rPr lang="en-US" sz="2100" b="0" i="0" u="none" strike="noStrike" cap="none" dirty="0">
                <a:solidFill>
                  <a:srgbClr val="7F3494"/>
                </a:solidFill>
                <a:latin typeface="Calibri"/>
                <a:ea typeface="Calibri"/>
                <a:cs typeface="Calibri"/>
                <a:sym typeface="Calibri"/>
              </a:rPr>
              <a:t> </a:t>
            </a:r>
            <a:r>
              <a:rPr lang="en-US" sz="2100" b="1" i="0" u="none" strike="noStrike" cap="none" dirty="0" err="1">
                <a:solidFill>
                  <a:srgbClr val="7F3494"/>
                </a:solidFill>
                <a:latin typeface="Calibri"/>
                <a:ea typeface="Calibri"/>
                <a:cs typeface="Calibri"/>
                <a:sym typeface="Calibri"/>
              </a:rPr>
              <a:t>el</a:t>
            </a:r>
            <a:r>
              <a:rPr lang="en-US" sz="2100" b="1" i="0" u="none" strike="noStrike" cap="none" dirty="0">
                <a:solidFill>
                  <a:srgbClr val="7F3494"/>
                </a:solidFill>
                <a:latin typeface="Calibri"/>
                <a:ea typeface="Calibri"/>
                <a:cs typeface="Calibri"/>
                <a:sym typeface="Calibri"/>
              </a:rPr>
              <a:t> </a:t>
            </a:r>
            <a:r>
              <a:rPr lang="en-US" sz="2100" b="1" i="0" u="none" strike="noStrike" cap="none" dirty="0" err="1">
                <a:solidFill>
                  <a:srgbClr val="7F3494"/>
                </a:solidFill>
                <a:latin typeface="Calibri"/>
                <a:ea typeface="Calibri"/>
                <a:cs typeface="Calibri"/>
                <a:sym typeface="Calibri"/>
              </a:rPr>
              <a:t>nivel</a:t>
            </a:r>
            <a:r>
              <a:rPr lang="en-US" sz="2100" b="1" i="0" u="none" strike="noStrike" cap="none" dirty="0">
                <a:solidFill>
                  <a:srgbClr val="7F3494"/>
                </a:solidFill>
                <a:latin typeface="Calibri"/>
                <a:ea typeface="Calibri"/>
                <a:cs typeface="Calibri"/>
                <a:sym typeface="Calibri"/>
              </a:rPr>
              <a:t> de </a:t>
            </a:r>
            <a:r>
              <a:rPr lang="en-US" sz="2100" b="1" i="0" u="none" strike="noStrike" cap="none" dirty="0" err="1">
                <a:solidFill>
                  <a:srgbClr val="7F3494"/>
                </a:solidFill>
                <a:latin typeface="Calibri"/>
                <a:ea typeface="Calibri"/>
                <a:cs typeface="Calibri"/>
                <a:sym typeface="Calibri"/>
              </a:rPr>
              <a:t>hidratación</a:t>
            </a:r>
            <a:r>
              <a:rPr lang="en-US" sz="2100" b="1" i="0" u="none" strike="noStrike" cap="none" dirty="0">
                <a:solidFill>
                  <a:srgbClr val="7F3494"/>
                </a:solidFill>
                <a:latin typeface="Calibri"/>
                <a:ea typeface="Calibri"/>
                <a:cs typeface="Calibri"/>
                <a:sym typeface="Calibri"/>
              </a:rPr>
              <a:t>,  </a:t>
            </a:r>
            <a:r>
              <a:rPr lang="en-US" sz="2100" b="1" i="0" u="none" strike="noStrike" cap="none" dirty="0" err="1">
                <a:solidFill>
                  <a:srgbClr val="7F3494"/>
                </a:solidFill>
                <a:latin typeface="Calibri"/>
                <a:ea typeface="Calibri"/>
                <a:cs typeface="Calibri"/>
                <a:sym typeface="Calibri"/>
              </a:rPr>
              <a:t>el</a:t>
            </a:r>
            <a:r>
              <a:rPr lang="en-US" sz="2100" b="1" i="0" u="none" strike="noStrike" cap="none" dirty="0">
                <a:solidFill>
                  <a:srgbClr val="7F3494"/>
                </a:solidFill>
                <a:latin typeface="Calibri"/>
                <a:ea typeface="Calibri"/>
                <a:cs typeface="Calibri"/>
                <a:sym typeface="Calibri"/>
              </a:rPr>
              <a:t> </a:t>
            </a:r>
            <a:r>
              <a:rPr lang="en-US" sz="2100" b="1" i="0" u="none" strike="noStrike" cap="none" dirty="0" err="1">
                <a:solidFill>
                  <a:srgbClr val="7F3494"/>
                </a:solidFill>
                <a:latin typeface="Calibri"/>
                <a:ea typeface="Calibri"/>
                <a:cs typeface="Calibri"/>
                <a:sym typeface="Calibri"/>
              </a:rPr>
              <a:t>ritmo</a:t>
            </a:r>
            <a:r>
              <a:rPr lang="en-US" sz="2100" b="1" i="0" u="none" strike="noStrike" cap="none" dirty="0">
                <a:solidFill>
                  <a:srgbClr val="7F3494"/>
                </a:solidFill>
                <a:latin typeface="Calibri"/>
                <a:ea typeface="Calibri"/>
                <a:cs typeface="Calibri"/>
                <a:sym typeface="Calibri"/>
              </a:rPr>
              <a:t> </a:t>
            </a:r>
            <a:r>
              <a:rPr lang="en-US" sz="2100" b="1" i="0" u="none" strike="noStrike" cap="none" dirty="0" err="1">
                <a:solidFill>
                  <a:srgbClr val="7F3494"/>
                </a:solidFill>
                <a:latin typeface="Calibri"/>
                <a:ea typeface="Calibri"/>
                <a:cs typeface="Calibri"/>
                <a:sym typeface="Calibri"/>
              </a:rPr>
              <a:t>cardíaco</a:t>
            </a:r>
            <a:r>
              <a:rPr lang="en-US" sz="2100" b="1" i="0" u="none" strike="noStrike" cap="none" dirty="0">
                <a:solidFill>
                  <a:srgbClr val="7F3494"/>
                </a:solidFill>
                <a:latin typeface="Calibri"/>
                <a:ea typeface="Calibri"/>
                <a:cs typeface="Calibri"/>
                <a:sym typeface="Calibri"/>
              </a:rPr>
              <a:t>, </a:t>
            </a:r>
            <a:r>
              <a:rPr lang="en-US" sz="2100" b="1" i="0" u="none" strike="noStrike" cap="none" dirty="0" err="1">
                <a:solidFill>
                  <a:srgbClr val="7F3494"/>
                </a:solidFill>
                <a:latin typeface="Calibri"/>
                <a:ea typeface="Calibri"/>
                <a:cs typeface="Calibri"/>
                <a:sym typeface="Calibri"/>
              </a:rPr>
              <a:t>los</a:t>
            </a:r>
            <a:r>
              <a:rPr lang="en-US" sz="2100" b="1" i="0" u="none" strike="noStrike" cap="none" dirty="0">
                <a:solidFill>
                  <a:srgbClr val="7F3494"/>
                </a:solidFill>
                <a:latin typeface="Calibri"/>
                <a:ea typeface="Calibri"/>
                <a:cs typeface="Calibri"/>
                <a:sym typeface="Calibri"/>
              </a:rPr>
              <a:t> </a:t>
            </a:r>
            <a:r>
              <a:rPr lang="en-US" sz="2100" b="1" i="0" u="none" strike="noStrike" cap="none" dirty="0" err="1">
                <a:solidFill>
                  <a:srgbClr val="7F3494"/>
                </a:solidFill>
                <a:latin typeface="Calibri"/>
                <a:ea typeface="Calibri"/>
                <a:cs typeface="Calibri"/>
                <a:sym typeface="Calibri"/>
              </a:rPr>
              <a:t>niveles</a:t>
            </a:r>
            <a:r>
              <a:rPr lang="en-US" sz="2100" b="1" i="0" u="none" strike="noStrike" cap="none" dirty="0">
                <a:solidFill>
                  <a:srgbClr val="7F3494"/>
                </a:solidFill>
                <a:latin typeface="Calibri"/>
                <a:ea typeface="Calibri"/>
                <a:cs typeface="Calibri"/>
                <a:sym typeface="Calibri"/>
              </a:rPr>
              <a:t> de </a:t>
            </a:r>
            <a:r>
              <a:rPr lang="en-US" sz="2100" b="1" i="0" u="none" strike="noStrike" cap="none" dirty="0" err="1">
                <a:solidFill>
                  <a:srgbClr val="7F3494"/>
                </a:solidFill>
                <a:latin typeface="Calibri"/>
                <a:ea typeface="Calibri"/>
                <a:cs typeface="Calibri"/>
                <a:sym typeface="Calibri"/>
              </a:rPr>
              <a:t>actividad</a:t>
            </a:r>
            <a:r>
              <a:rPr lang="en-US" sz="2100" b="1" i="0" u="none" strike="noStrike" cap="none" dirty="0">
                <a:solidFill>
                  <a:srgbClr val="7F3494"/>
                </a:solidFill>
                <a:latin typeface="Calibri"/>
                <a:ea typeface="Calibri"/>
                <a:cs typeface="Calibri"/>
                <a:sym typeface="Calibri"/>
              </a:rPr>
              <a:t> y las </a:t>
            </a:r>
            <a:r>
              <a:rPr lang="en-US" sz="2100" b="1" i="0" u="none" strike="noStrike" cap="none" dirty="0" err="1">
                <a:solidFill>
                  <a:srgbClr val="7F3494"/>
                </a:solidFill>
                <a:latin typeface="Calibri"/>
                <a:ea typeface="Calibri"/>
                <a:cs typeface="Calibri"/>
                <a:sym typeface="Calibri"/>
              </a:rPr>
              <a:t>calorías</a:t>
            </a:r>
            <a:r>
              <a:rPr lang="en-US" sz="2100" b="1" i="0" u="none" strike="noStrike" cap="none" dirty="0">
                <a:solidFill>
                  <a:srgbClr val="7F3494"/>
                </a:solidFill>
                <a:latin typeface="Calibri"/>
                <a:ea typeface="Calibri"/>
                <a:cs typeface="Calibri"/>
                <a:sym typeface="Calibri"/>
              </a:rPr>
              <a:t> </a:t>
            </a:r>
            <a:r>
              <a:rPr lang="en-US" sz="2100" b="0" i="0" u="none" strike="noStrike" cap="none" dirty="0" err="1">
                <a:solidFill>
                  <a:srgbClr val="7F3494"/>
                </a:solidFill>
                <a:latin typeface="Calibri"/>
                <a:ea typeface="Calibri"/>
                <a:cs typeface="Calibri"/>
                <a:sym typeface="Calibri"/>
              </a:rPr>
              <a:t>quemadas</a:t>
            </a:r>
            <a:r>
              <a:rPr lang="en-US" sz="2100" b="0" i="0" u="none" strike="noStrike" cap="none" dirty="0">
                <a:solidFill>
                  <a:srgbClr val="7F3494"/>
                </a:solidFill>
                <a:latin typeface="Calibri"/>
                <a:ea typeface="Calibri"/>
                <a:cs typeface="Calibri"/>
                <a:sym typeface="Calibri"/>
              </a:rPr>
              <a:t>, </a:t>
            </a:r>
            <a:r>
              <a:rPr lang="en-US" sz="2100" b="0" i="0" u="none" strike="noStrike" cap="none" dirty="0" err="1">
                <a:solidFill>
                  <a:srgbClr val="7F3494"/>
                </a:solidFill>
                <a:latin typeface="Calibri"/>
                <a:ea typeface="Calibri"/>
                <a:cs typeface="Calibri"/>
                <a:sym typeface="Calibri"/>
              </a:rPr>
              <a:t>además</a:t>
            </a:r>
            <a:r>
              <a:rPr lang="en-US" sz="2100" b="0" i="0" u="none" strike="noStrike" cap="none" dirty="0">
                <a:solidFill>
                  <a:srgbClr val="7F3494"/>
                </a:solidFill>
                <a:latin typeface="Calibri"/>
                <a:ea typeface="Calibri"/>
                <a:cs typeface="Calibri"/>
                <a:sym typeface="Calibri"/>
              </a:rPr>
              <a:t> de </a:t>
            </a:r>
            <a:r>
              <a:rPr lang="en-US" sz="2100" b="1" i="0" u="none" strike="noStrike" cap="none" dirty="0" err="1">
                <a:solidFill>
                  <a:srgbClr val="7F3494"/>
                </a:solidFill>
                <a:latin typeface="Calibri"/>
                <a:ea typeface="Calibri"/>
                <a:cs typeface="Calibri"/>
                <a:sym typeface="Calibri"/>
              </a:rPr>
              <a:t>monitorizar</a:t>
            </a:r>
            <a:r>
              <a:rPr lang="en-US" sz="2100" b="1" i="0" u="none" strike="noStrike" cap="none" dirty="0">
                <a:solidFill>
                  <a:srgbClr val="7F3494"/>
                </a:solidFill>
                <a:latin typeface="Calibri"/>
                <a:ea typeface="Calibri"/>
                <a:cs typeface="Calibri"/>
                <a:sym typeface="Calibri"/>
              </a:rPr>
              <a:t> </a:t>
            </a:r>
            <a:r>
              <a:rPr lang="en-US" sz="2100" b="1" i="0" u="none" strike="noStrike" cap="none" dirty="0" err="1">
                <a:solidFill>
                  <a:srgbClr val="7F3494"/>
                </a:solidFill>
                <a:latin typeface="Calibri"/>
                <a:ea typeface="Calibri"/>
                <a:cs typeface="Calibri"/>
                <a:sym typeface="Calibri"/>
              </a:rPr>
              <a:t>el</a:t>
            </a:r>
            <a:r>
              <a:rPr lang="en-US" sz="2100" b="1" i="0" u="none" strike="noStrike" cap="none" dirty="0">
                <a:solidFill>
                  <a:srgbClr val="7F3494"/>
                </a:solidFill>
                <a:latin typeface="Calibri"/>
                <a:ea typeface="Calibri"/>
                <a:cs typeface="Calibri"/>
                <a:sym typeface="Calibri"/>
              </a:rPr>
              <a:t> </a:t>
            </a:r>
            <a:r>
              <a:rPr lang="en-US" sz="2100" b="1" i="0" u="none" strike="noStrike" cap="none" dirty="0" err="1">
                <a:solidFill>
                  <a:srgbClr val="7F3494"/>
                </a:solidFill>
                <a:latin typeface="Calibri"/>
                <a:ea typeface="Calibri"/>
                <a:cs typeface="Calibri"/>
                <a:sym typeface="Calibri"/>
              </a:rPr>
              <a:t>sueño</a:t>
            </a:r>
            <a:r>
              <a:rPr lang="en-US" sz="2100" b="0" i="0" u="none" strike="noStrike" cap="none" dirty="0">
                <a:solidFill>
                  <a:srgbClr val="7F3494"/>
                </a:solidFill>
                <a:latin typeface="Calibri"/>
                <a:ea typeface="Calibri"/>
                <a:cs typeface="Calibri"/>
                <a:sym typeface="Calibri"/>
              </a:rPr>
              <a:t>.  </a:t>
            </a:r>
            <a:endParaRPr sz="2100" b="0" i="0" u="none" strike="noStrike" cap="none" dirty="0">
              <a:solidFill>
                <a:srgbClr val="7F3494"/>
              </a:solidFill>
              <a:latin typeface="Calibri"/>
              <a:ea typeface="Calibri"/>
              <a:cs typeface="Calibri"/>
              <a:sym typeface="Calibri"/>
            </a:endParaRPr>
          </a:p>
          <a:p>
            <a:pPr marL="0" marR="0" lvl="0" indent="0" rtl="0">
              <a:lnSpc>
                <a:spcPct val="100000"/>
              </a:lnSpc>
              <a:spcBef>
                <a:spcPts val="0"/>
              </a:spcBef>
              <a:spcAft>
                <a:spcPts val="0"/>
              </a:spcAft>
              <a:buClr>
                <a:srgbClr val="000000"/>
              </a:buClr>
              <a:buSzPts val="2100"/>
              <a:buFont typeface="Arial"/>
              <a:buNone/>
            </a:pPr>
            <a:r>
              <a:rPr lang="en-US" sz="2100" b="0" i="0" u="none" strike="noStrike" cap="none" dirty="0">
                <a:solidFill>
                  <a:srgbClr val="7F3494"/>
                </a:solidFill>
                <a:latin typeface="Calibri"/>
                <a:ea typeface="Calibri"/>
                <a:cs typeface="Calibri"/>
                <a:sym typeface="Calibri"/>
              </a:rPr>
              <a:t>Con </a:t>
            </a:r>
            <a:r>
              <a:rPr lang="en-US" sz="2100" b="0" i="0" u="none" strike="noStrike" cap="none" dirty="0" err="1">
                <a:solidFill>
                  <a:srgbClr val="7F3494"/>
                </a:solidFill>
                <a:latin typeface="Calibri"/>
                <a:ea typeface="Calibri"/>
                <a:cs typeface="Calibri"/>
                <a:sym typeface="Calibri"/>
              </a:rPr>
              <a:t>todos</a:t>
            </a:r>
            <a:r>
              <a:rPr lang="en-US" sz="2100" b="0" i="0" u="none" strike="noStrike" cap="none" dirty="0">
                <a:solidFill>
                  <a:srgbClr val="7F3494"/>
                </a:solidFill>
                <a:latin typeface="Calibri"/>
                <a:ea typeface="Calibri"/>
                <a:cs typeface="Calibri"/>
                <a:sym typeface="Calibri"/>
              </a:rPr>
              <a:t> </a:t>
            </a:r>
            <a:r>
              <a:rPr lang="en-US" sz="2100" b="0" i="0" u="none" strike="noStrike" cap="none" dirty="0" err="1">
                <a:solidFill>
                  <a:srgbClr val="7F3494"/>
                </a:solidFill>
                <a:latin typeface="Calibri"/>
                <a:ea typeface="Calibri"/>
                <a:cs typeface="Calibri"/>
                <a:sym typeface="Calibri"/>
              </a:rPr>
              <a:t>los</a:t>
            </a:r>
            <a:r>
              <a:rPr lang="en-US" sz="2100" b="0" i="0" u="none" strike="noStrike" cap="none" dirty="0">
                <a:solidFill>
                  <a:srgbClr val="7F3494"/>
                </a:solidFill>
                <a:latin typeface="Calibri"/>
                <a:ea typeface="Calibri"/>
                <a:cs typeface="Calibri"/>
                <a:sym typeface="Calibri"/>
              </a:rPr>
              <a:t> </a:t>
            </a:r>
            <a:r>
              <a:rPr lang="en-US" sz="2100" b="0" i="0" u="none" strike="noStrike" cap="none" dirty="0" err="1">
                <a:solidFill>
                  <a:srgbClr val="7F3494"/>
                </a:solidFill>
                <a:latin typeface="Calibri"/>
                <a:ea typeface="Calibri"/>
                <a:cs typeface="Calibri"/>
                <a:sym typeface="Calibri"/>
              </a:rPr>
              <a:t>datos</a:t>
            </a:r>
            <a:r>
              <a:rPr lang="en-US" sz="2100" b="0" i="0" u="none" strike="noStrike" cap="none" dirty="0">
                <a:solidFill>
                  <a:srgbClr val="7F3494"/>
                </a:solidFill>
                <a:latin typeface="Calibri"/>
                <a:ea typeface="Calibri"/>
                <a:cs typeface="Calibri"/>
                <a:sym typeface="Calibri"/>
              </a:rPr>
              <a:t> </a:t>
            </a:r>
            <a:r>
              <a:rPr lang="en-US" sz="2100" b="0" i="0" u="none" strike="noStrike" cap="none" dirty="0" err="1">
                <a:solidFill>
                  <a:srgbClr val="7F3494"/>
                </a:solidFill>
                <a:latin typeface="Calibri"/>
                <a:ea typeface="Calibri"/>
                <a:cs typeface="Calibri"/>
                <a:sym typeface="Calibri"/>
              </a:rPr>
              <a:t>recopilados</a:t>
            </a:r>
            <a:r>
              <a:rPr lang="en-US" sz="2100" b="0" i="0" u="none" strike="noStrike" cap="none" dirty="0">
                <a:solidFill>
                  <a:srgbClr val="7F3494"/>
                </a:solidFill>
                <a:latin typeface="Calibri"/>
                <a:ea typeface="Calibri"/>
                <a:cs typeface="Calibri"/>
                <a:sym typeface="Calibri"/>
              </a:rPr>
              <a:t>, </a:t>
            </a:r>
            <a:r>
              <a:rPr lang="en-US" sz="2100" b="0" i="0" u="none" strike="noStrike" cap="none" dirty="0" err="1">
                <a:solidFill>
                  <a:srgbClr val="7F3494"/>
                </a:solidFill>
                <a:latin typeface="Calibri"/>
                <a:ea typeface="Calibri"/>
                <a:cs typeface="Calibri"/>
                <a:sym typeface="Calibri"/>
              </a:rPr>
              <a:t>informa</a:t>
            </a:r>
            <a:r>
              <a:rPr lang="en-US" sz="2100" b="0" i="0" u="none" strike="noStrike" cap="none" dirty="0">
                <a:solidFill>
                  <a:srgbClr val="7F3494"/>
                </a:solidFill>
                <a:latin typeface="Calibri"/>
                <a:ea typeface="Calibri"/>
                <a:cs typeface="Calibri"/>
                <a:sym typeface="Calibri"/>
              </a:rPr>
              <a:t> </a:t>
            </a:r>
            <a:r>
              <a:rPr lang="en-US" sz="2100" b="0" i="0" u="none" strike="noStrike" cap="none" dirty="0" err="1">
                <a:solidFill>
                  <a:srgbClr val="7F3494"/>
                </a:solidFill>
                <a:latin typeface="Calibri"/>
                <a:ea typeface="Calibri"/>
                <a:cs typeface="Calibri"/>
                <a:sym typeface="Calibri"/>
              </a:rPr>
              <a:t>sobre</a:t>
            </a:r>
            <a:r>
              <a:rPr lang="en-US" sz="2100" b="0" i="0" u="none" strike="noStrike" cap="none" dirty="0">
                <a:solidFill>
                  <a:srgbClr val="7F3494"/>
                </a:solidFill>
                <a:latin typeface="Calibri"/>
                <a:ea typeface="Calibri"/>
                <a:cs typeface="Calibri"/>
                <a:sym typeface="Calibri"/>
              </a:rPr>
              <a:t> </a:t>
            </a:r>
            <a:r>
              <a:rPr lang="en-US" sz="2100" b="0" i="0" u="none" strike="noStrike" cap="none" dirty="0" err="1">
                <a:solidFill>
                  <a:srgbClr val="7F3494"/>
                </a:solidFill>
                <a:latin typeface="Calibri"/>
                <a:ea typeface="Calibri"/>
                <a:cs typeface="Calibri"/>
                <a:sym typeface="Calibri"/>
              </a:rPr>
              <a:t>los</a:t>
            </a:r>
            <a:r>
              <a:rPr lang="en-US" sz="2100" b="0" i="0" u="none" strike="noStrike" cap="none" dirty="0">
                <a:solidFill>
                  <a:srgbClr val="7F3494"/>
                </a:solidFill>
                <a:latin typeface="Calibri"/>
                <a:ea typeface="Calibri"/>
                <a:cs typeface="Calibri"/>
                <a:sym typeface="Calibri"/>
              </a:rPr>
              <a:t> </a:t>
            </a:r>
            <a:r>
              <a:rPr lang="en-US" sz="2100" b="0" i="0" u="none" strike="noStrike" cap="none" dirty="0" err="1">
                <a:solidFill>
                  <a:srgbClr val="7F3494"/>
                </a:solidFill>
                <a:latin typeface="Calibri"/>
                <a:ea typeface="Calibri"/>
                <a:cs typeface="Calibri"/>
                <a:sym typeface="Calibri"/>
              </a:rPr>
              <a:t>progresos</a:t>
            </a:r>
            <a:r>
              <a:rPr lang="en-US" sz="2100" b="0" i="0" u="none" strike="noStrike" cap="none" dirty="0">
                <a:solidFill>
                  <a:srgbClr val="7F3494"/>
                </a:solidFill>
                <a:latin typeface="Calibri"/>
                <a:ea typeface="Calibri"/>
                <a:cs typeface="Calibri"/>
                <a:sym typeface="Calibri"/>
              </a:rPr>
              <a:t> y las </a:t>
            </a:r>
            <a:r>
              <a:rPr lang="en-US" sz="2100" b="0" i="0" u="none" strike="noStrike" cap="none" dirty="0" err="1">
                <a:solidFill>
                  <a:srgbClr val="7F3494"/>
                </a:solidFill>
                <a:latin typeface="Calibri"/>
                <a:ea typeface="Calibri"/>
                <a:cs typeface="Calibri"/>
                <a:sym typeface="Calibri"/>
              </a:rPr>
              <a:t>medidas</a:t>
            </a:r>
            <a:r>
              <a:rPr lang="en-US" sz="2100" b="0" i="0" u="none" strike="noStrike" cap="none" dirty="0">
                <a:solidFill>
                  <a:srgbClr val="7F3494"/>
                </a:solidFill>
                <a:latin typeface="Calibri"/>
                <a:ea typeface="Calibri"/>
                <a:cs typeface="Calibri"/>
                <a:sym typeface="Calibri"/>
              </a:rPr>
              <a:t> que se </a:t>
            </a:r>
            <a:r>
              <a:rPr lang="en-US" sz="2100" b="0" i="0" u="none" strike="noStrike" cap="none" dirty="0" err="1">
                <a:solidFill>
                  <a:srgbClr val="7F3494"/>
                </a:solidFill>
                <a:latin typeface="Calibri"/>
                <a:ea typeface="Calibri"/>
                <a:cs typeface="Calibri"/>
                <a:sym typeface="Calibri"/>
              </a:rPr>
              <a:t>deberían</a:t>
            </a:r>
            <a:r>
              <a:rPr lang="en-US" sz="2100" b="0" i="0" u="none" strike="noStrike" cap="none" dirty="0">
                <a:solidFill>
                  <a:srgbClr val="7F3494"/>
                </a:solidFill>
                <a:latin typeface="Calibri"/>
                <a:ea typeface="Calibri"/>
                <a:cs typeface="Calibri"/>
                <a:sym typeface="Calibri"/>
              </a:rPr>
              <a:t> </a:t>
            </a:r>
            <a:r>
              <a:rPr lang="en-US" sz="2100" b="0" i="0" u="none" strike="noStrike" cap="none" dirty="0" err="1">
                <a:solidFill>
                  <a:srgbClr val="7F3494"/>
                </a:solidFill>
                <a:latin typeface="Calibri"/>
                <a:ea typeface="Calibri"/>
                <a:cs typeface="Calibri"/>
                <a:sym typeface="Calibri"/>
              </a:rPr>
              <a:t>adoptar</a:t>
            </a:r>
            <a:r>
              <a:rPr lang="en-US" sz="2100" b="0" i="0" u="none" strike="noStrike" cap="none" dirty="0">
                <a:solidFill>
                  <a:srgbClr val="7F3494"/>
                </a:solidFill>
                <a:latin typeface="Calibri"/>
                <a:ea typeface="Calibri"/>
                <a:cs typeface="Calibri"/>
                <a:sym typeface="Calibri"/>
              </a:rPr>
              <a:t> a </a:t>
            </a:r>
            <a:r>
              <a:rPr lang="en-US" sz="2100" b="0" i="0" u="none" strike="noStrike" cap="none" dirty="0" err="1">
                <a:solidFill>
                  <a:srgbClr val="7F3494"/>
                </a:solidFill>
                <a:latin typeface="Calibri"/>
                <a:ea typeface="Calibri"/>
                <a:cs typeface="Calibri"/>
                <a:sym typeface="Calibri"/>
              </a:rPr>
              <a:t>continuación</a:t>
            </a:r>
            <a:r>
              <a:rPr lang="en-US" sz="2100" b="0" i="0" u="none" strike="noStrike" cap="none" dirty="0">
                <a:solidFill>
                  <a:srgbClr val="7F3494"/>
                </a:solidFill>
                <a:latin typeface="Calibri"/>
                <a:ea typeface="Calibri"/>
                <a:cs typeface="Calibri"/>
                <a:sym typeface="Calibri"/>
              </a:rPr>
              <a:t> para </a:t>
            </a:r>
            <a:r>
              <a:rPr lang="en-US" sz="2100" b="0" i="0" u="none" strike="noStrike" cap="none" dirty="0" err="1">
                <a:solidFill>
                  <a:srgbClr val="7F3494"/>
                </a:solidFill>
                <a:latin typeface="Calibri"/>
                <a:ea typeface="Calibri"/>
                <a:cs typeface="Calibri"/>
                <a:sym typeface="Calibri"/>
              </a:rPr>
              <a:t>mejorar</a:t>
            </a:r>
            <a:r>
              <a:rPr lang="en-US" sz="2100" b="0" i="0" u="none" strike="noStrike" cap="none" dirty="0">
                <a:solidFill>
                  <a:srgbClr val="7F3494"/>
                </a:solidFill>
                <a:latin typeface="Calibri"/>
                <a:ea typeface="Calibri"/>
                <a:cs typeface="Calibri"/>
                <a:sym typeface="Calibri"/>
              </a:rPr>
              <a:t> la </a:t>
            </a:r>
            <a:r>
              <a:rPr lang="en-US" sz="2100" b="0" i="0" u="none" strike="noStrike" cap="none" dirty="0" err="1">
                <a:solidFill>
                  <a:srgbClr val="7F3494"/>
                </a:solidFill>
                <a:latin typeface="Calibri"/>
                <a:ea typeface="Calibri"/>
                <a:cs typeface="Calibri"/>
                <a:sym typeface="Calibri"/>
              </a:rPr>
              <a:t>salud</a:t>
            </a:r>
            <a:r>
              <a:rPr lang="en-US" sz="2100" b="0" i="0" u="none" strike="noStrike" cap="none" dirty="0">
                <a:solidFill>
                  <a:srgbClr val="7F3494"/>
                </a:solidFill>
                <a:latin typeface="Calibri"/>
                <a:ea typeface="Calibri"/>
                <a:cs typeface="Calibri"/>
                <a:sym typeface="Calibri"/>
              </a:rPr>
              <a:t> y </a:t>
            </a:r>
            <a:r>
              <a:rPr lang="en-US" sz="2100" b="0" i="0" u="none" strike="noStrike" cap="none" dirty="0" err="1">
                <a:solidFill>
                  <a:srgbClr val="7F3494"/>
                </a:solidFill>
                <a:latin typeface="Calibri"/>
                <a:ea typeface="Calibri"/>
                <a:cs typeface="Calibri"/>
                <a:sym typeface="Calibri"/>
              </a:rPr>
              <a:t>el</a:t>
            </a:r>
            <a:r>
              <a:rPr lang="en-US" sz="2100" b="0" i="0" u="none" strike="noStrike" cap="none" dirty="0">
                <a:solidFill>
                  <a:srgbClr val="7F3494"/>
                </a:solidFill>
                <a:latin typeface="Calibri"/>
                <a:ea typeface="Calibri"/>
                <a:cs typeface="Calibri"/>
                <a:sym typeface="Calibri"/>
              </a:rPr>
              <a:t> </a:t>
            </a:r>
            <a:r>
              <a:rPr lang="en-US" sz="2100" b="0" i="0" u="none" strike="noStrike" cap="none" dirty="0" err="1">
                <a:solidFill>
                  <a:srgbClr val="7F3494"/>
                </a:solidFill>
                <a:latin typeface="Calibri"/>
                <a:ea typeface="Calibri"/>
                <a:cs typeface="Calibri"/>
                <a:sym typeface="Calibri"/>
              </a:rPr>
              <a:t>bienestar</a:t>
            </a:r>
            <a:r>
              <a:rPr lang="en-US" sz="2100" b="0" i="0" u="none" strike="noStrike" cap="none" dirty="0">
                <a:solidFill>
                  <a:srgbClr val="7F3494"/>
                </a:solidFill>
                <a:latin typeface="Calibri"/>
                <a:ea typeface="Calibri"/>
                <a:cs typeface="Calibri"/>
                <a:sym typeface="Calibri"/>
              </a:rPr>
              <a:t>.  </a:t>
            </a:r>
            <a:endParaRPr sz="2100" b="0" i="0" u="none" strike="noStrike" cap="none" dirty="0">
              <a:solidFill>
                <a:srgbClr val="7F3494"/>
              </a:solidFill>
              <a:latin typeface="Calibri"/>
              <a:ea typeface="Calibri"/>
              <a:cs typeface="Calibri"/>
              <a:sym typeface="Calibri"/>
            </a:endParaRPr>
          </a:p>
        </p:txBody>
      </p:sp>
      <p:pic>
        <p:nvPicPr>
          <p:cNvPr id="838" name="Google Shape;838;p17" descr="Periodic monitoring principle"/>
          <p:cNvPicPr preferRelativeResize="0"/>
          <p:nvPr/>
        </p:nvPicPr>
        <p:blipFill rotWithShape="1">
          <a:blip r:embed="rId6">
            <a:alphaModFix/>
          </a:blip>
          <a:srcRect/>
          <a:stretch/>
        </p:blipFill>
        <p:spPr>
          <a:xfrm>
            <a:off x="6887112" y="4278020"/>
            <a:ext cx="4668619" cy="2355841"/>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p18"/>
          <p:cNvSpPr txBox="1">
            <a:spLocks noGrp="1"/>
          </p:cNvSpPr>
          <p:nvPr>
            <p:ph type="body" idx="1"/>
          </p:nvPr>
        </p:nvSpPr>
        <p:spPr>
          <a:xfrm>
            <a:off x="5643484" y="3602326"/>
            <a:ext cx="5767466" cy="225304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en-US"/>
              <a:t>Vida sana y tecnologías de apoyo </a:t>
            </a:r>
            <a:endParaRPr/>
          </a:p>
        </p:txBody>
      </p:sp>
      <p:sp>
        <p:nvSpPr>
          <p:cNvPr id="845" name="Google Shape;845;p18"/>
          <p:cNvSpPr txBox="1">
            <a:spLocks noGrp="1"/>
          </p:cNvSpPr>
          <p:nvPr>
            <p:ph type="body" idx="2"/>
          </p:nvPr>
        </p:nvSpPr>
        <p:spPr>
          <a:xfrm>
            <a:off x="891654" y="2003728"/>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13000"/>
              <a:buNone/>
            </a:pPr>
            <a:r>
              <a:rPr lang="en-US"/>
              <a:t>02</a:t>
            </a:r>
            <a:endParaRPr/>
          </a:p>
        </p:txBody>
      </p:sp>
      <p:pic>
        <p:nvPicPr>
          <p:cNvPr id="846" name="Google Shape;846;p18"/>
          <p:cNvPicPr preferRelativeResize="0"/>
          <p:nvPr/>
        </p:nvPicPr>
        <p:blipFill rotWithShape="1">
          <a:blip r:embed="rId3">
            <a:alphaModFix/>
          </a:blip>
          <a:srcRect/>
          <a:stretch/>
        </p:blipFill>
        <p:spPr>
          <a:xfrm>
            <a:off x="891653" y="2087717"/>
            <a:ext cx="2156087" cy="1514609"/>
          </a:xfrm>
          <a:prstGeom prst="rect">
            <a:avLst/>
          </a:prstGeom>
          <a:noFill/>
          <a:ln>
            <a:noFill/>
          </a:ln>
        </p:spPr>
      </p:pic>
      <p:sp>
        <p:nvSpPr>
          <p:cNvPr id="847" name="Google Shape;847;p18"/>
          <p:cNvSpPr txBox="1"/>
          <p:nvPr/>
        </p:nvSpPr>
        <p:spPr>
          <a:xfrm>
            <a:off x="891654" y="2114550"/>
            <a:ext cx="2184921" cy="132343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8000" b="0" i="0" u="none" strike="noStrike" cap="none">
                <a:solidFill>
                  <a:srgbClr val="24BAA2"/>
                </a:solidFill>
                <a:latin typeface="Calibri"/>
                <a:ea typeface="Calibri"/>
                <a:cs typeface="Calibri"/>
                <a:sym typeface="Calibri"/>
              </a:rPr>
              <a:t>(c)</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Google Shape;852;p19"/>
          <p:cNvSpPr txBox="1">
            <a:spLocks noGrp="1"/>
          </p:cNvSpPr>
          <p:nvPr>
            <p:ph type="body" idx="2"/>
          </p:nvPr>
        </p:nvSpPr>
        <p:spPr>
          <a:xfrm>
            <a:off x="1796554" y="567859"/>
            <a:ext cx="8624880" cy="80365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24BAA2"/>
              </a:buClr>
              <a:buSzPts val="3600"/>
              <a:buNone/>
            </a:pPr>
            <a:r>
              <a:rPr lang="en-US" sz="3600"/>
              <a:t> ¿Qué es vida sana para los  mayores</a:t>
            </a:r>
            <a:r>
              <a:rPr lang="en-US"/>
              <a:t>?</a:t>
            </a:r>
            <a:endParaRPr/>
          </a:p>
        </p:txBody>
      </p:sp>
      <p:sp>
        <p:nvSpPr>
          <p:cNvPr id="853" name="Google Shape;853;p19"/>
          <p:cNvSpPr txBox="1">
            <a:spLocks noGrp="1"/>
          </p:cNvSpPr>
          <p:nvPr>
            <p:ph type="body" idx="1"/>
          </p:nvPr>
        </p:nvSpPr>
        <p:spPr>
          <a:xfrm>
            <a:off x="542925" y="1184187"/>
            <a:ext cx="11093600" cy="1635598"/>
          </a:xfrm>
          <a:prstGeom prst="rect">
            <a:avLst/>
          </a:prstGeom>
          <a:noFill/>
          <a:ln>
            <a:noFill/>
          </a:ln>
        </p:spPr>
        <p:txBody>
          <a:bodyPr spcFirstLastPara="1" wrap="square" lIns="91425" tIns="45700" rIns="91425" bIns="45700" anchor="t" anchorCtr="0">
            <a:noAutofit/>
          </a:bodyPr>
          <a:lstStyle/>
          <a:p>
            <a:pPr marL="228600" lvl="0" indent="-228600" algn="just" rtl="0">
              <a:lnSpc>
                <a:spcPct val="90000"/>
              </a:lnSpc>
              <a:spcBef>
                <a:spcPts val="0"/>
              </a:spcBef>
              <a:spcAft>
                <a:spcPts val="0"/>
              </a:spcAft>
              <a:buClr>
                <a:srgbClr val="092E4B"/>
              </a:buClr>
              <a:buSzPts val="2000"/>
              <a:buNone/>
            </a:pPr>
            <a:r>
              <a:rPr lang="en-US"/>
              <a:t>Estrechamente relacionada con el ejercicio físico, llevar una vida sana significa cuidar de uno mismo por dentro y por fuera; así que, cuando hablamos de llevar un estilo de vida saludable no solo hablamos de actividad física, sino también de lo que comemos, cómo pasamos el tiempo libre y las actividades en las que participamos.</a:t>
            </a:r>
            <a:endParaRPr b="1"/>
          </a:p>
          <a:p>
            <a:pPr marL="228600" lvl="0" indent="-228600" algn="ctr" rtl="0">
              <a:lnSpc>
                <a:spcPct val="90000"/>
              </a:lnSpc>
              <a:spcBef>
                <a:spcPts val="1000"/>
              </a:spcBef>
              <a:spcAft>
                <a:spcPts val="0"/>
              </a:spcAft>
              <a:buClr>
                <a:srgbClr val="092E4B"/>
              </a:buClr>
              <a:buSzPts val="2000"/>
              <a:buNone/>
            </a:pPr>
            <a:r>
              <a:rPr lang="en-US" b="1"/>
              <a:t>Podemos identificar cuatro factores fundamentales de la vida sana:</a:t>
            </a:r>
            <a:endParaRPr/>
          </a:p>
        </p:txBody>
      </p:sp>
      <p:pic>
        <p:nvPicPr>
          <p:cNvPr id="854" name="Google Shape;854;p19"/>
          <p:cNvPicPr preferRelativeResize="0"/>
          <p:nvPr/>
        </p:nvPicPr>
        <p:blipFill rotWithShape="1">
          <a:blip r:embed="rId3">
            <a:alphaModFix/>
          </a:blip>
          <a:srcRect/>
          <a:stretch/>
        </p:blipFill>
        <p:spPr>
          <a:xfrm>
            <a:off x="1229674" y="3111393"/>
            <a:ext cx="803654" cy="803654"/>
          </a:xfrm>
          <a:prstGeom prst="rect">
            <a:avLst/>
          </a:prstGeom>
          <a:noFill/>
          <a:ln>
            <a:noFill/>
          </a:ln>
        </p:spPr>
      </p:pic>
      <p:sp>
        <p:nvSpPr>
          <p:cNvPr id="855" name="Google Shape;855;p19"/>
          <p:cNvSpPr txBox="1"/>
          <p:nvPr/>
        </p:nvSpPr>
        <p:spPr>
          <a:xfrm>
            <a:off x="802668" y="3980246"/>
            <a:ext cx="2076628" cy="353544"/>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92E4B"/>
              </a:buClr>
              <a:buSzPts val="1800"/>
              <a:buFont typeface="Arial"/>
              <a:buNone/>
            </a:pPr>
            <a:r>
              <a:rPr lang="en-US" sz="2000" b="1" i="0" u="none" strike="noStrike" cap="none">
                <a:solidFill>
                  <a:srgbClr val="092E4B"/>
                </a:solidFill>
                <a:latin typeface="Calibri"/>
                <a:ea typeface="Calibri"/>
                <a:cs typeface="Calibri"/>
                <a:sym typeface="Calibri"/>
              </a:rPr>
              <a:t>Ejercicio físico</a:t>
            </a:r>
            <a:endParaRPr sz="2000" b="1" i="0" u="none" strike="noStrike" cap="none">
              <a:solidFill>
                <a:srgbClr val="092E4B"/>
              </a:solidFill>
              <a:latin typeface="Calibri"/>
              <a:ea typeface="Calibri"/>
              <a:cs typeface="Calibri"/>
              <a:sym typeface="Calibri"/>
            </a:endParaRPr>
          </a:p>
        </p:txBody>
      </p:sp>
      <p:sp>
        <p:nvSpPr>
          <p:cNvPr id="856" name="Google Shape;856;p19"/>
          <p:cNvSpPr txBox="1"/>
          <p:nvPr/>
        </p:nvSpPr>
        <p:spPr>
          <a:xfrm>
            <a:off x="669261" y="4305663"/>
            <a:ext cx="2462044" cy="193895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dirty="0">
                <a:solidFill>
                  <a:srgbClr val="092E4B"/>
                </a:solidFill>
                <a:latin typeface="Calibri"/>
                <a:ea typeface="Calibri"/>
                <a:cs typeface="Calibri"/>
                <a:sym typeface="Calibri"/>
              </a:rPr>
              <a:t>Los </a:t>
            </a:r>
            <a:r>
              <a:rPr lang="en-US" sz="2000" b="0" i="0" u="none" strike="noStrike" cap="none" dirty="0" err="1">
                <a:solidFill>
                  <a:srgbClr val="092E4B"/>
                </a:solidFill>
                <a:latin typeface="Calibri"/>
                <a:ea typeface="Calibri"/>
                <a:cs typeface="Calibri"/>
                <a:sym typeface="Calibri"/>
              </a:rPr>
              <a:t>expertos</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recomiendan</a:t>
            </a:r>
            <a:r>
              <a:rPr lang="en-US" sz="2000" b="0" i="0" u="none" strike="noStrike" cap="none" dirty="0">
                <a:solidFill>
                  <a:srgbClr val="092E4B"/>
                </a:solidFill>
                <a:latin typeface="Calibri"/>
                <a:ea typeface="Calibri"/>
                <a:cs typeface="Calibri"/>
                <a:sym typeface="Calibri"/>
              </a:rPr>
              <a:t> a </a:t>
            </a:r>
            <a:r>
              <a:rPr lang="en-US" sz="2000" b="0" i="0" u="none" strike="noStrike" cap="none" dirty="0" err="1">
                <a:solidFill>
                  <a:srgbClr val="092E4B"/>
                </a:solidFill>
                <a:latin typeface="Calibri"/>
                <a:ea typeface="Calibri"/>
                <a:cs typeface="Calibri"/>
                <a:sym typeface="Calibri"/>
              </a:rPr>
              <a:t>los</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mayores</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hacer</a:t>
            </a:r>
            <a:r>
              <a:rPr lang="en-US" sz="2000" b="0" i="0" u="none" strike="noStrike" cap="none" dirty="0">
                <a:solidFill>
                  <a:srgbClr val="092E4B"/>
                </a:solidFill>
                <a:latin typeface="Calibri"/>
                <a:ea typeface="Calibri"/>
                <a:cs typeface="Calibri"/>
                <a:sym typeface="Calibri"/>
              </a:rPr>
              <a:t> al </a:t>
            </a:r>
            <a:r>
              <a:rPr lang="en-US" sz="2000" b="0" i="0" u="none" strike="noStrike" cap="none" dirty="0" err="1">
                <a:solidFill>
                  <a:srgbClr val="092E4B"/>
                </a:solidFill>
                <a:latin typeface="Calibri"/>
                <a:ea typeface="Calibri"/>
                <a:cs typeface="Calibri"/>
                <a:sym typeface="Calibri"/>
              </a:rPr>
              <a:t>menos</a:t>
            </a:r>
            <a:r>
              <a:rPr lang="en-US" sz="2000" b="0" i="0" u="none" strike="noStrike" cap="none" dirty="0">
                <a:solidFill>
                  <a:srgbClr val="092E4B"/>
                </a:solidFill>
                <a:latin typeface="Calibri"/>
                <a:ea typeface="Calibri"/>
                <a:cs typeface="Calibri"/>
                <a:sym typeface="Calibri"/>
              </a:rPr>
              <a:t> 30 </a:t>
            </a:r>
            <a:r>
              <a:rPr lang="en-US" sz="2000" b="0" i="0" u="none" strike="noStrike" cap="none" dirty="0" err="1">
                <a:solidFill>
                  <a:srgbClr val="092E4B"/>
                </a:solidFill>
                <a:latin typeface="Calibri"/>
                <a:ea typeface="Calibri"/>
                <a:cs typeface="Calibri"/>
                <a:sym typeface="Calibri"/>
              </a:rPr>
              <a:t>minutos</a:t>
            </a:r>
            <a:r>
              <a:rPr lang="en-US" sz="2000" b="0" i="0" u="none" strike="noStrike" cap="none" dirty="0">
                <a:solidFill>
                  <a:srgbClr val="092E4B"/>
                </a:solidFill>
                <a:latin typeface="Calibri"/>
                <a:ea typeface="Calibri"/>
                <a:cs typeface="Calibri"/>
                <a:sym typeface="Calibri"/>
              </a:rPr>
              <a:t> de </a:t>
            </a:r>
            <a:r>
              <a:rPr lang="en-US" sz="2000" b="0" i="0" u="none" strike="noStrike" cap="none" dirty="0" err="1">
                <a:solidFill>
                  <a:srgbClr val="092E4B"/>
                </a:solidFill>
                <a:latin typeface="Calibri"/>
                <a:ea typeface="Calibri"/>
                <a:cs typeface="Calibri"/>
                <a:sym typeface="Calibri"/>
              </a:rPr>
              <a:t>ejercicio</a:t>
            </a:r>
            <a:r>
              <a:rPr lang="en-US" sz="2000" b="0" i="0" u="none" strike="noStrike" cap="none" dirty="0">
                <a:solidFill>
                  <a:srgbClr val="092E4B"/>
                </a:solidFill>
                <a:latin typeface="Calibri"/>
                <a:ea typeface="Calibri"/>
                <a:cs typeface="Calibri"/>
                <a:sym typeface="Calibri"/>
              </a:rPr>
              <a:t>, de 3 a 5 </a:t>
            </a:r>
            <a:r>
              <a:rPr lang="en-US" sz="2000" b="0" i="0" u="none" strike="noStrike" cap="none" dirty="0" err="1">
                <a:solidFill>
                  <a:srgbClr val="092E4B"/>
                </a:solidFill>
                <a:latin typeface="Calibri"/>
                <a:ea typeface="Calibri"/>
                <a:cs typeface="Calibri"/>
                <a:sym typeface="Calibri"/>
              </a:rPr>
              <a:t>veces</a:t>
            </a:r>
            <a:r>
              <a:rPr lang="en-US" sz="2000" b="0" i="0" u="none" strike="noStrike" cap="none" dirty="0">
                <a:solidFill>
                  <a:srgbClr val="092E4B"/>
                </a:solidFill>
                <a:latin typeface="Calibri"/>
                <a:ea typeface="Calibri"/>
                <a:cs typeface="Calibri"/>
                <a:sym typeface="Calibri"/>
              </a:rPr>
              <a:t> a la </a:t>
            </a:r>
            <a:r>
              <a:rPr lang="en-US" sz="2000" b="0" i="0" u="none" strike="noStrike" cap="none" dirty="0" err="1">
                <a:solidFill>
                  <a:srgbClr val="092E4B"/>
                </a:solidFill>
                <a:latin typeface="Calibri"/>
                <a:ea typeface="Calibri"/>
                <a:cs typeface="Calibri"/>
                <a:sym typeface="Calibri"/>
              </a:rPr>
              <a:t>semana</a:t>
            </a:r>
            <a:r>
              <a:rPr lang="en-US" sz="2000" b="0" i="0" u="none" strike="noStrike" cap="none" dirty="0">
                <a:solidFill>
                  <a:srgbClr val="092E4B"/>
                </a:solidFill>
                <a:latin typeface="Calibri"/>
                <a:ea typeface="Calibri"/>
                <a:cs typeface="Calibri"/>
                <a:sym typeface="Calibri"/>
              </a:rPr>
              <a:t>.</a:t>
            </a:r>
            <a:endParaRPr sz="2000" b="0" i="0" u="none" strike="noStrike" cap="none" dirty="0">
              <a:solidFill>
                <a:srgbClr val="092E4B"/>
              </a:solidFill>
              <a:latin typeface="Calibri"/>
              <a:ea typeface="Calibri"/>
              <a:cs typeface="Calibri"/>
              <a:sym typeface="Calibri"/>
            </a:endParaRPr>
          </a:p>
        </p:txBody>
      </p:sp>
      <p:pic>
        <p:nvPicPr>
          <p:cNvPr id="857" name="Google Shape;857;p19"/>
          <p:cNvPicPr preferRelativeResize="0"/>
          <p:nvPr/>
        </p:nvPicPr>
        <p:blipFill rotWithShape="1">
          <a:blip r:embed="rId4">
            <a:alphaModFix/>
          </a:blip>
          <a:srcRect/>
          <a:stretch/>
        </p:blipFill>
        <p:spPr>
          <a:xfrm>
            <a:off x="4313413" y="3065426"/>
            <a:ext cx="861143" cy="861143"/>
          </a:xfrm>
          <a:prstGeom prst="rect">
            <a:avLst/>
          </a:prstGeom>
          <a:noFill/>
          <a:ln>
            <a:noFill/>
          </a:ln>
        </p:spPr>
      </p:pic>
      <p:sp>
        <p:nvSpPr>
          <p:cNvPr id="858" name="Google Shape;858;p19"/>
          <p:cNvSpPr txBox="1"/>
          <p:nvPr/>
        </p:nvSpPr>
        <p:spPr>
          <a:xfrm>
            <a:off x="3690331" y="3969613"/>
            <a:ext cx="2076628" cy="353544"/>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92E4B"/>
              </a:buClr>
              <a:buSzPts val="1800"/>
              <a:buFont typeface="Arial"/>
              <a:buNone/>
            </a:pPr>
            <a:r>
              <a:rPr lang="en-US" sz="2000" b="1" i="0" u="none" strike="noStrike" cap="none">
                <a:solidFill>
                  <a:srgbClr val="092E4B"/>
                </a:solidFill>
                <a:latin typeface="Calibri"/>
                <a:ea typeface="Calibri"/>
                <a:cs typeface="Calibri"/>
                <a:sym typeface="Calibri"/>
              </a:rPr>
              <a:t>Nutrición</a:t>
            </a:r>
            <a:endParaRPr sz="2000" b="1" i="0" u="none" strike="noStrike" cap="none">
              <a:solidFill>
                <a:srgbClr val="092E4B"/>
              </a:solidFill>
              <a:latin typeface="Calibri"/>
              <a:ea typeface="Calibri"/>
              <a:cs typeface="Calibri"/>
              <a:sym typeface="Calibri"/>
            </a:endParaRPr>
          </a:p>
        </p:txBody>
      </p:sp>
      <p:sp>
        <p:nvSpPr>
          <p:cNvPr id="859" name="Google Shape;859;p19"/>
          <p:cNvSpPr txBox="1"/>
          <p:nvPr/>
        </p:nvSpPr>
        <p:spPr>
          <a:xfrm>
            <a:off x="3157010" y="4313547"/>
            <a:ext cx="2940645" cy="22467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sng" strike="noStrike" cap="none" dirty="0" err="1">
                <a:solidFill>
                  <a:srgbClr val="092E4B"/>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Elegir</a:t>
            </a:r>
            <a:r>
              <a:rPr lang="en-US" sz="2000" b="0" i="0" u="sng" strike="noStrike" cap="none" dirty="0">
                <a:solidFill>
                  <a:srgbClr val="092E4B"/>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 </a:t>
            </a:r>
            <a:r>
              <a:rPr lang="en-US" sz="2000" b="0" i="0" u="sng" strike="noStrike" cap="none" dirty="0" err="1">
                <a:solidFill>
                  <a:srgbClr val="092E4B"/>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alimentos</a:t>
            </a:r>
            <a:r>
              <a:rPr lang="en-US" sz="2000" b="0" i="0" u="sng" strike="noStrike" cap="none" dirty="0">
                <a:solidFill>
                  <a:srgbClr val="092E4B"/>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 </a:t>
            </a:r>
            <a:r>
              <a:rPr lang="en-US" sz="2000" b="0" i="0" u="sng" strike="noStrike" cap="none" dirty="0" err="1">
                <a:solidFill>
                  <a:srgbClr val="092E4B"/>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nutritivos</a:t>
            </a:r>
            <a:r>
              <a:rPr lang="en-US" sz="2000" b="0" i="0" u="sng" strike="noStrike" cap="none" dirty="0">
                <a:solidFill>
                  <a:srgbClr val="092E4B"/>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 </a:t>
            </a:r>
            <a:r>
              <a:rPr lang="en-US" sz="2000" b="0" i="0" u="none" strike="noStrike" cap="none" dirty="0" err="1">
                <a:solidFill>
                  <a:srgbClr val="092E4B"/>
                </a:solidFill>
                <a:latin typeface="Calibri"/>
                <a:ea typeface="Calibri"/>
                <a:cs typeface="Calibri"/>
                <a:sym typeface="Calibri"/>
              </a:rPr>
              <a:t>mantiene</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los</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niveles</a:t>
            </a:r>
            <a:r>
              <a:rPr lang="en-US" sz="2000" b="0" i="0" u="none" strike="noStrike" cap="none" dirty="0">
                <a:solidFill>
                  <a:srgbClr val="092E4B"/>
                </a:solidFill>
                <a:latin typeface="Calibri"/>
                <a:ea typeface="Calibri"/>
                <a:cs typeface="Calibri"/>
                <a:sym typeface="Calibri"/>
              </a:rPr>
              <a:t> de </a:t>
            </a:r>
            <a:r>
              <a:rPr lang="en-US" sz="2000" b="0" i="0" u="none" strike="noStrike" cap="none" dirty="0" err="1">
                <a:solidFill>
                  <a:srgbClr val="092E4B"/>
                </a:solidFill>
                <a:latin typeface="Calibri"/>
                <a:ea typeface="Calibri"/>
                <a:cs typeface="Calibri"/>
                <a:sym typeface="Calibri"/>
              </a:rPr>
              <a:t>energía</a:t>
            </a:r>
            <a:r>
              <a:rPr lang="en-US" sz="2000" b="0" i="0" u="none" strike="noStrike" cap="none" dirty="0">
                <a:solidFill>
                  <a:srgbClr val="092E4B"/>
                </a:solidFill>
                <a:latin typeface="Calibri"/>
                <a:ea typeface="Calibri"/>
                <a:cs typeface="Calibri"/>
                <a:sym typeface="Calibri"/>
              </a:rPr>
              <a:t> altos y </a:t>
            </a:r>
            <a:r>
              <a:rPr lang="en-US" sz="2000" b="0" i="0" u="none" strike="noStrike" cap="none" dirty="0" err="1">
                <a:solidFill>
                  <a:srgbClr val="092E4B"/>
                </a:solidFill>
                <a:latin typeface="Calibri"/>
                <a:ea typeface="Calibri"/>
                <a:cs typeface="Calibri"/>
                <a:sym typeface="Calibri"/>
              </a:rPr>
              <a:t>puede</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reducir</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el</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riesgo</a:t>
            </a:r>
            <a:r>
              <a:rPr lang="en-US" sz="2000" b="0" i="0" u="none" strike="noStrike" cap="none" dirty="0">
                <a:solidFill>
                  <a:srgbClr val="092E4B"/>
                </a:solidFill>
                <a:latin typeface="Calibri"/>
                <a:ea typeface="Calibri"/>
                <a:cs typeface="Calibri"/>
                <a:sym typeface="Calibri"/>
              </a:rPr>
              <a:t> de </a:t>
            </a:r>
            <a:r>
              <a:rPr lang="en-US" sz="2000" b="0" i="0" u="none" strike="noStrike" cap="none" dirty="0" err="1">
                <a:solidFill>
                  <a:srgbClr val="092E4B"/>
                </a:solidFill>
                <a:latin typeface="Calibri"/>
                <a:ea typeface="Calibri"/>
                <a:cs typeface="Calibri"/>
                <a:sym typeface="Calibri"/>
              </a:rPr>
              <a:t>enfermedades</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crónicas</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como</a:t>
            </a:r>
            <a:r>
              <a:rPr lang="en-US" sz="2000" b="0" i="0" u="none" strike="noStrike" cap="none" dirty="0">
                <a:solidFill>
                  <a:srgbClr val="092E4B"/>
                </a:solidFill>
                <a:latin typeface="Calibri"/>
                <a:ea typeface="Calibri"/>
                <a:cs typeface="Calibri"/>
                <a:sym typeface="Calibri"/>
              </a:rPr>
              <a:t> las </a:t>
            </a:r>
            <a:r>
              <a:rPr lang="en-US" sz="2000" b="0" i="0" u="none" strike="noStrike" cap="none" dirty="0" err="1">
                <a:solidFill>
                  <a:srgbClr val="092E4B"/>
                </a:solidFill>
                <a:latin typeface="Calibri"/>
                <a:ea typeface="Calibri"/>
                <a:cs typeface="Calibri"/>
                <a:sym typeface="Calibri"/>
              </a:rPr>
              <a:t>cardiopatías</a:t>
            </a:r>
            <a:r>
              <a:rPr lang="en-US" sz="2000" b="0" i="0" u="none" strike="noStrike" cap="none" dirty="0">
                <a:solidFill>
                  <a:srgbClr val="092E4B"/>
                </a:solidFill>
                <a:latin typeface="Calibri"/>
                <a:ea typeface="Calibri"/>
                <a:cs typeface="Calibri"/>
                <a:sym typeface="Calibri"/>
              </a:rPr>
              <a:t>, la </a:t>
            </a:r>
            <a:r>
              <a:rPr lang="en-US" sz="2000" b="0" i="0" u="none" strike="noStrike" cap="none" dirty="0" err="1">
                <a:solidFill>
                  <a:srgbClr val="092E4B"/>
                </a:solidFill>
                <a:latin typeface="Calibri"/>
                <a:ea typeface="Calibri"/>
                <a:cs typeface="Calibri"/>
                <a:sym typeface="Calibri"/>
              </a:rPr>
              <a:t>hipertensión</a:t>
            </a:r>
            <a:r>
              <a:rPr lang="en-US" sz="2000" b="0" i="0" u="none" strike="noStrike" cap="none" dirty="0">
                <a:solidFill>
                  <a:srgbClr val="092E4B"/>
                </a:solidFill>
                <a:latin typeface="Calibri"/>
                <a:ea typeface="Calibri"/>
                <a:cs typeface="Calibri"/>
                <a:sym typeface="Calibri"/>
              </a:rPr>
              <a:t> o la diabetes. </a:t>
            </a:r>
            <a:endParaRPr sz="2000" b="0" i="0" u="none" strike="noStrike" cap="none" dirty="0">
              <a:solidFill>
                <a:srgbClr val="092E4B"/>
              </a:solidFill>
              <a:latin typeface="Calibri"/>
              <a:ea typeface="Calibri"/>
              <a:cs typeface="Calibri"/>
              <a:sym typeface="Calibri"/>
            </a:endParaRPr>
          </a:p>
        </p:txBody>
      </p:sp>
      <p:sp>
        <p:nvSpPr>
          <p:cNvPr id="860" name="Google Shape;860;p19"/>
          <p:cNvSpPr txBox="1"/>
          <p:nvPr/>
        </p:nvSpPr>
        <p:spPr>
          <a:xfrm>
            <a:off x="6478106" y="3960016"/>
            <a:ext cx="2076628" cy="353544"/>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92E4B"/>
              </a:buClr>
              <a:buSzPts val="1800"/>
              <a:buFont typeface="Arial"/>
              <a:buNone/>
            </a:pPr>
            <a:r>
              <a:rPr lang="en-US" sz="2000" b="1" i="0" u="none" strike="noStrike" cap="none">
                <a:solidFill>
                  <a:srgbClr val="092E4B"/>
                </a:solidFill>
                <a:latin typeface="Calibri"/>
                <a:ea typeface="Calibri"/>
                <a:cs typeface="Calibri"/>
                <a:sym typeface="Calibri"/>
              </a:rPr>
              <a:t>Salud mental</a:t>
            </a:r>
            <a:endParaRPr sz="2000" b="1" i="0" u="none" strike="noStrike" cap="none">
              <a:solidFill>
                <a:srgbClr val="092E4B"/>
              </a:solidFill>
              <a:latin typeface="Calibri"/>
              <a:ea typeface="Calibri"/>
              <a:cs typeface="Calibri"/>
              <a:sym typeface="Calibri"/>
            </a:endParaRPr>
          </a:p>
        </p:txBody>
      </p:sp>
      <p:sp>
        <p:nvSpPr>
          <p:cNvPr id="861" name="Google Shape;861;p19"/>
          <p:cNvSpPr txBox="1"/>
          <p:nvPr/>
        </p:nvSpPr>
        <p:spPr>
          <a:xfrm>
            <a:off x="6149065" y="4337560"/>
            <a:ext cx="2734710" cy="193895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92E4B"/>
                </a:solidFill>
                <a:latin typeface="Calibri"/>
                <a:ea typeface="Calibri"/>
                <a:cs typeface="Calibri"/>
                <a:sym typeface="Calibri"/>
              </a:rPr>
              <a:t>Estimular la mente y participar del mundo que te rodea puede retrasar o incluso evitar la demencia y el Alzheimer.</a:t>
            </a:r>
            <a:endParaRPr sz="2000" b="0" i="0" u="none" strike="noStrike" cap="none">
              <a:solidFill>
                <a:srgbClr val="092E4B"/>
              </a:solidFill>
              <a:latin typeface="Calibri"/>
              <a:ea typeface="Calibri"/>
              <a:cs typeface="Calibri"/>
              <a:sym typeface="Calibri"/>
            </a:endParaRPr>
          </a:p>
        </p:txBody>
      </p:sp>
      <p:pic>
        <p:nvPicPr>
          <p:cNvPr id="862" name="Google Shape;862;p19"/>
          <p:cNvPicPr preferRelativeResize="0"/>
          <p:nvPr/>
        </p:nvPicPr>
        <p:blipFill rotWithShape="1">
          <a:blip r:embed="rId6">
            <a:alphaModFix/>
          </a:blip>
          <a:srcRect/>
          <a:stretch/>
        </p:blipFill>
        <p:spPr>
          <a:xfrm>
            <a:off x="7017446" y="3029232"/>
            <a:ext cx="926201" cy="926201"/>
          </a:xfrm>
          <a:prstGeom prst="rect">
            <a:avLst/>
          </a:prstGeom>
          <a:noFill/>
          <a:ln>
            <a:noFill/>
          </a:ln>
        </p:spPr>
      </p:pic>
      <p:sp>
        <p:nvSpPr>
          <p:cNvPr id="863" name="Google Shape;863;p19"/>
          <p:cNvSpPr txBox="1"/>
          <p:nvPr/>
        </p:nvSpPr>
        <p:spPr>
          <a:xfrm>
            <a:off x="9229201" y="3969613"/>
            <a:ext cx="2076628" cy="353544"/>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92E4B"/>
              </a:buClr>
              <a:buSzPts val="1800"/>
              <a:buFont typeface="Arial"/>
              <a:buNone/>
            </a:pPr>
            <a:r>
              <a:rPr lang="en-US" sz="2000" b="1" i="0" u="none" strike="noStrike" cap="none">
                <a:solidFill>
                  <a:srgbClr val="092E4B"/>
                </a:solidFill>
                <a:latin typeface="Calibri"/>
                <a:ea typeface="Calibri"/>
                <a:cs typeface="Calibri"/>
                <a:sym typeface="Calibri"/>
              </a:rPr>
              <a:t>Vida social</a:t>
            </a:r>
            <a:endParaRPr sz="2000" b="1" i="0" u="none" strike="noStrike" cap="none">
              <a:solidFill>
                <a:srgbClr val="092E4B"/>
              </a:solidFill>
              <a:latin typeface="Calibri"/>
              <a:ea typeface="Calibri"/>
              <a:cs typeface="Calibri"/>
              <a:sym typeface="Calibri"/>
            </a:endParaRPr>
          </a:p>
        </p:txBody>
      </p:sp>
      <p:sp>
        <p:nvSpPr>
          <p:cNvPr id="864" name="Google Shape;864;p19"/>
          <p:cNvSpPr txBox="1"/>
          <p:nvPr/>
        </p:nvSpPr>
        <p:spPr>
          <a:xfrm>
            <a:off x="8901814" y="4305663"/>
            <a:ext cx="2940645" cy="193895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Socializar</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conlleva</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muchos</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beneficios</a:t>
            </a:r>
            <a:r>
              <a:rPr lang="en-US" sz="2000" b="0" i="0" u="none" strike="noStrike" cap="none" dirty="0">
                <a:solidFill>
                  <a:srgbClr val="092E4B"/>
                </a:solidFill>
                <a:latin typeface="Calibri"/>
                <a:ea typeface="Calibri"/>
                <a:cs typeface="Calibri"/>
                <a:sym typeface="Calibri"/>
              </a:rPr>
              <a:t>, entre </a:t>
            </a:r>
            <a:r>
              <a:rPr lang="en-US" sz="2000" b="0" i="0" u="none" strike="noStrike" cap="none" dirty="0" err="1">
                <a:solidFill>
                  <a:srgbClr val="092E4B"/>
                </a:solidFill>
                <a:latin typeface="Calibri"/>
                <a:ea typeface="Calibri"/>
                <a:cs typeface="Calibri"/>
                <a:sym typeface="Calibri"/>
              </a:rPr>
              <a:t>los</a:t>
            </a:r>
            <a:r>
              <a:rPr lang="en-US" sz="2000" b="0" i="0" u="none" strike="noStrike" cap="none" dirty="0">
                <a:solidFill>
                  <a:srgbClr val="092E4B"/>
                </a:solidFill>
                <a:latin typeface="Calibri"/>
                <a:ea typeface="Calibri"/>
                <a:cs typeface="Calibri"/>
                <a:sym typeface="Calibri"/>
              </a:rPr>
              <a:t> que se </a:t>
            </a:r>
            <a:r>
              <a:rPr lang="en-US" sz="2000" b="0" i="0" u="none" strike="noStrike" cap="none" dirty="0" err="1">
                <a:solidFill>
                  <a:srgbClr val="092E4B"/>
                </a:solidFill>
                <a:latin typeface="Calibri"/>
                <a:ea typeface="Calibri"/>
                <a:cs typeface="Calibri"/>
                <a:sym typeface="Calibri"/>
              </a:rPr>
              <a:t>incluyen</a:t>
            </a:r>
            <a:r>
              <a:rPr lang="en-US" sz="2000" b="0" i="0" u="none" strike="noStrike" cap="none" dirty="0">
                <a:solidFill>
                  <a:srgbClr val="092E4B"/>
                </a:solidFill>
                <a:latin typeface="Calibri"/>
                <a:ea typeface="Calibri"/>
                <a:cs typeface="Calibri"/>
                <a:sym typeface="Calibri"/>
              </a:rPr>
              <a:t> un </a:t>
            </a:r>
            <a:r>
              <a:rPr lang="en-US" sz="2000" b="0" i="0" u="none" strike="noStrike" cap="none" dirty="0" err="1">
                <a:solidFill>
                  <a:srgbClr val="092E4B"/>
                </a:solidFill>
                <a:latin typeface="Calibri"/>
                <a:ea typeface="Calibri"/>
                <a:cs typeface="Calibri"/>
                <a:sym typeface="Calibri"/>
              </a:rPr>
              <a:t>estado</a:t>
            </a:r>
            <a:r>
              <a:rPr lang="en-US" sz="2000" b="0" i="0" u="none" strike="noStrike" cap="none" dirty="0">
                <a:solidFill>
                  <a:srgbClr val="092E4B"/>
                </a:solidFill>
                <a:latin typeface="Calibri"/>
                <a:ea typeface="Calibri"/>
                <a:cs typeface="Calibri"/>
                <a:sym typeface="Calibri"/>
              </a:rPr>
              <a:t> de </a:t>
            </a:r>
            <a:r>
              <a:rPr lang="en-US" sz="2000" b="0" i="0" u="none" strike="noStrike" cap="none" dirty="0" err="1">
                <a:solidFill>
                  <a:srgbClr val="092E4B"/>
                </a:solidFill>
                <a:latin typeface="Calibri"/>
                <a:ea typeface="Calibri"/>
                <a:cs typeface="Calibri"/>
                <a:sym typeface="Calibri"/>
              </a:rPr>
              <a:t>ánimo</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positivo</a:t>
            </a:r>
            <a:r>
              <a:rPr lang="en-US" sz="2000" b="0" i="0" u="none" strike="noStrike" cap="none" dirty="0">
                <a:solidFill>
                  <a:srgbClr val="092E4B"/>
                </a:solidFill>
                <a:latin typeface="Calibri"/>
                <a:ea typeface="Calibri"/>
                <a:cs typeface="Calibri"/>
                <a:sym typeface="Calibri"/>
              </a:rPr>
              <a:t> y un </a:t>
            </a:r>
            <a:r>
              <a:rPr lang="en-US" sz="2000" b="0" i="0" u="none" strike="noStrike" cap="none" dirty="0" err="1">
                <a:solidFill>
                  <a:srgbClr val="092E4B"/>
                </a:solidFill>
                <a:latin typeface="Calibri"/>
                <a:ea typeface="Calibri"/>
                <a:cs typeface="Calibri"/>
                <a:sym typeface="Calibri"/>
              </a:rPr>
              <a:t>aumento</a:t>
            </a:r>
            <a:r>
              <a:rPr lang="en-US" sz="2000" b="0" i="0" u="none" strike="noStrike" cap="none" dirty="0">
                <a:solidFill>
                  <a:srgbClr val="092E4B"/>
                </a:solidFill>
                <a:latin typeface="Calibri"/>
                <a:ea typeface="Calibri"/>
                <a:cs typeface="Calibri"/>
                <a:sym typeface="Calibri"/>
              </a:rPr>
              <a:t> de la </a:t>
            </a:r>
            <a:r>
              <a:rPr lang="en-US" sz="2000" b="0" i="0" u="none" strike="noStrike" cap="none" dirty="0" err="1">
                <a:solidFill>
                  <a:srgbClr val="092E4B"/>
                </a:solidFill>
                <a:latin typeface="Calibri"/>
                <a:ea typeface="Calibri"/>
                <a:cs typeface="Calibri"/>
                <a:sym typeface="Calibri"/>
              </a:rPr>
              <a:t>actividad</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física</a:t>
            </a:r>
            <a:r>
              <a:rPr lang="en-US" sz="2000" b="0" i="0" u="none" strike="noStrike" cap="none" dirty="0">
                <a:solidFill>
                  <a:srgbClr val="092E4B"/>
                </a:solidFill>
                <a:latin typeface="Calibri"/>
                <a:ea typeface="Calibri"/>
                <a:cs typeface="Calibri"/>
                <a:sym typeface="Calibri"/>
              </a:rPr>
              <a:t>. </a:t>
            </a:r>
            <a:endParaRPr sz="2000" b="0" i="0" u="none" strike="noStrike" cap="none" dirty="0">
              <a:solidFill>
                <a:srgbClr val="092E4B"/>
              </a:solidFill>
              <a:latin typeface="Calibri"/>
              <a:ea typeface="Calibri"/>
              <a:cs typeface="Calibri"/>
              <a:sym typeface="Calibri"/>
            </a:endParaRPr>
          </a:p>
        </p:txBody>
      </p:sp>
      <p:pic>
        <p:nvPicPr>
          <p:cNvPr id="865" name="Google Shape;865;p19"/>
          <p:cNvPicPr preferRelativeResize="0"/>
          <p:nvPr/>
        </p:nvPicPr>
        <p:blipFill rotWithShape="1">
          <a:blip r:embed="rId7">
            <a:alphaModFix/>
          </a:blip>
          <a:srcRect/>
          <a:stretch/>
        </p:blipFill>
        <p:spPr>
          <a:xfrm>
            <a:off x="9754025" y="2978842"/>
            <a:ext cx="1026980" cy="102698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pic>
        <p:nvPicPr>
          <p:cNvPr id="870" name="Google Shape;870;p101">
            <a:hlinkClick r:id="rId3"/>
          </p:cNvPr>
          <p:cNvPicPr preferRelativeResize="0"/>
          <p:nvPr/>
        </p:nvPicPr>
        <p:blipFill rotWithShape="1">
          <a:blip r:embed="rId4">
            <a:alphaModFix/>
          </a:blip>
          <a:srcRect/>
          <a:stretch/>
        </p:blipFill>
        <p:spPr>
          <a:xfrm>
            <a:off x="2008148" y="222775"/>
            <a:ext cx="7701546" cy="6635225"/>
          </a:xfrm>
          <a:prstGeom prst="rect">
            <a:avLst/>
          </a:prstGeom>
          <a:noFill/>
          <a:ln>
            <a:noFill/>
          </a:ln>
        </p:spPr>
      </p:pic>
      <p:sp>
        <p:nvSpPr>
          <p:cNvPr id="871" name="Google Shape;871;p101"/>
          <p:cNvSpPr txBox="1"/>
          <p:nvPr/>
        </p:nvSpPr>
        <p:spPr>
          <a:xfrm>
            <a:off x="2543175" y="2675722"/>
            <a:ext cx="1028700" cy="2446824"/>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1" i="0" u="none" strike="noStrike" cap="none">
                <a:solidFill>
                  <a:srgbClr val="000000"/>
                </a:solidFill>
                <a:latin typeface="Calibri"/>
                <a:ea typeface="Calibri"/>
                <a:cs typeface="Calibri"/>
                <a:sym typeface="Calibri"/>
              </a:rPr>
              <a:t>Educar a los profesionales para que identifiqen y traten las desigualdades. </a:t>
            </a:r>
            <a:endParaRPr/>
          </a:p>
          <a:p>
            <a:pPr marL="0" marR="0" lvl="0" indent="0" algn="l" rtl="0">
              <a:lnSpc>
                <a:spcPct val="100000"/>
              </a:lnSpc>
              <a:spcBef>
                <a:spcPts val="0"/>
              </a:spcBef>
              <a:spcAft>
                <a:spcPts val="0"/>
              </a:spcAft>
              <a:buNone/>
            </a:pPr>
            <a:endParaRPr sz="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en-US" sz="800" b="1" i="0" u="none" strike="noStrike" cap="none">
                <a:solidFill>
                  <a:srgbClr val="000000"/>
                </a:solidFill>
                <a:latin typeface="Calibri"/>
                <a:ea typeface="Calibri"/>
                <a:cs typeface="Calibri"/>
                <a:sym typeface="Calibri"/>
              </a:rPr>
              <a:t>Recopilar datos de toda la comunidad para detectar desigualdades en la atención sanitaria.</a:t>
            </a:r>
            <a:endParaRPr/>
          </a:p>
          <a:p>
            <a:pPr marL="0" marR="0" lvl="0" indent="0" algn="l" rtl="0">
              <a:lnSpc>
                <a:spcPct val="100000"/>
              </a:lnSpc>
              <a:spcBef>
                <a:spcPts val="600"/>
              </a:spcBef>
              <a:spcAft>
                <a:spcPts val="0"/>
              </a:spcAft>
              <a:buNone/>
            </a:pPr>
            <a:r>
              <a:rPr lang="en-US" sz="800" b="1" i="0" u="none" strike="noStrike" cap="none">
                <a:solidFill>
                  <a:srgbClr val="000000"/>
                </a:solidFill>
                <a:latin typeface="Calibri"/>
                <a:ea typeface="Calibri"/>
                <a:cs typeface="Calibri"/>
                <a:sym typeface="Calibri"/>
              </a:rPr>
              <a:t>Difundir información y poner en marcha programas que aborden los problemas de salud relacionados con la edad.</a:t>
            </a:r>
            <a:endParaRPr sz="800" b="1" i="0" u="none" strike="noStrike" cap="none">
              <a:solidFill>
                <a:srgbClr val="000000"/>
              </a:solidFill>
              <a:latin typeface="Calibri"/>
              <a:ea typeface="Calibri"/>
              <a:cs typeface="Calibri"/>
              <a:sym typeface="Calibri"/>
            </a:endParaRPr>
          </a:p>
        </p:txBody>
      </p:sp>
      <p:sp>
        <p:nvSpPr>
          <p:cNvPr id="872" name="Google Shape;872;p101"/>
          <p:cNvSpPr txBox="1"/>
          <p:nvPr/>
        </p:nvSpPr>
        <p:spPr>
          <a:xfrm>
            <a:off x="4573742" y="5411491"/>
            <a:ext cx="1434790" cy="144650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1" i="0" u="none" strike="noStrike" cap="none" dirty="0" err="1">
                <a:solidFill>
                  <a:srgbClr val="000000"/>
                </a:solidFill>
                <a:latin typeface="Calibri"/>
                <a:ea typeface="Calibri"/>
                <a:cs typeface="Calibri"/>
                <a:sym typeface="Calibri"/>
              </a:rPr>
              <a:t>Ofrecer</a:t>
            </a:r>
            <a:r>
              <a:rPr lang="en-US" sz="800" b="1" i="0" u="none" strike="noStrike" cap="none" dirty="0">
                <a:solidFill>
                  <a:srgbClr val="000000"/>
                </a:solidFill>
                <a:latin typeface="Calibri"/>
                <a:ea typeface="Calibri"/>
                <a:cs typeface="Calibri"/>
                <a:sym typeface="Calibri"/>
              </a:rPr>
              <a:t> </a:t>
            </a:r>
            <a:r>
              <a:rPr lang="en-US" sz="800" b="1" i="0" u="none" strike="noStrike" cap="none" dirty="0" err="1">
                <a:solidFill>
                  <a:srgbClr val="000000"/>
                </a:solidFill>
                <a:latin typeface="Calibri"/>
                <a:ea typeface="Calibri"/>
                <a:cs typeface="Calibri"/>
                <a:sym typeface="Calibri"/>
              </a:rPr>
              <a:t>información</a:t>
            </a:r>
            <a:r>
              <a:rPr lang="en-US" sz="800" b="1" i="0" u="none" strike="noStrike" cap="none" dirty="0">
                <a:solidFill>
                  <a:srgbClr val="000000"/>
                </a:solidFill>
                <a:latin typeface="Calibri"/>
                <a:ea typeface="Calibri"/>
                <a:cs typeface="Calibri"/>
                <a:sym typeface="Calibri"/>
              </a:rPr>
              <a:t> </a:t>
            </a:r>
            <a:r>
              <a:rPr lang="en-US" sz="800" b="1" i="0" u="none" strike="noStrike" cap="none" dirty="0" err="1">
                <a:solidFill>
                  <a:srgbClr val="000000"/>
                </a:solidFill>
                <a:latin typeface="Calibri"/>
                <a:ea typeface="Calibri"/>
                <a:cs typeface="Calibri"/>
                <a:sym typeface="Calibri"/>
              </a:rPr>
              <a:t>sobre</a:t>
            </a:r>
            <a:r>
              <a:rPr lang="en-US" sz="800" b="1" i="0" u="none" strike="noStrike" cap="none" dirty="0">
                <a:solidFill>
                  <a:srgbClr val="000000"/>
                </a:solidFill>
                <a:latin typeface="Calibri"/>
                <a:ea typeface="Calibri"/>
                <a:cs typeface="Calibri"/>
                <a:sym typeface="Calibri"/>
              </a:rPr>
              <a:t> </a:t>
            </a:r>
            <a:r>
              <a:rPr lang="en-US" sz="800" b="1" i="0" u="none" strike="noStrike" cap="none" dirty="0" err="1">
                <a:solidFill>
                  <a:srgbClr val="000000"/>
                </a:solidFill>
                <a:latin typeface="Calibri"/>
                <a:ea typeface="Calibri"/>
                <a:cs typeface="Calibri"/>
                <a:sym typeface="Calibri"/>
              </a:rPr>
              <a:t>opciones</a:t>
            </a:r>
            <a:r>
              <a:rPr lang="en-US" sz="800" b="1" i="0" u="none" strike="noStrike" cap="none" dirty="0">
                <a:solidFill>
                  <a:srgbClr val="000000"/>
                </a:solidFill>
                <a:latin typeface="Calibri"/>
                <a:ea typeface="Calibri"/>
                <a:cs typeface="Calibri"/>
                <a:sym typeface="Calibri"/>
              </a:rPr>
              <a:t> </a:t>
            </a:r>
            <a:r>
              <a:rPr lang="en-US" sz="800" b="1" i="0" u="none" strike="noStrike" cap="none" dirty="0" err="1">
                <a:solidFill>
                  <a:srgbClr val="000000"/>
                </a:solidFill>
                <a:latin typeface="Calibri"/>
                <a:ea typeface="Calibri"/>
                <a:cs typeface="Calibri"/>
                <a:sym typeface="Calibri"/>
              </a:rPr>
              <a:t>saludables</a:t>
            </a:r>
            <a:r>
              <a:rPr lang="en-US" sz="800" b="1" i="0" u="none" strike="noStrike" cap="none" dirty="0">
                <a:solidFill>
                  <a:srgbClr val="000000"/>
                </a:solidFill>
                <a:latin typeface="Calibri"/>
                <a:ea typeface="Calibri"/>
                <a:cs typeface="Calibri"/>
                <a:sym typeface="Calibri"/>
              </a:rPr>
              <a:t>.</a:t>
            </a:r>
            <a:endParaRPr dirty="0"/>
          </a:p>
          <a:p>
            <a:pPr marL="0" marR="0" lvl="0" indent="0" algn="l" rtl="0">
              <a:lnSpc>
                <a:spcPct val="100000"/>
              </a:lnSpc>
              <a:spcBef>
                <a:spcPts val="0"/>
              </a:spcBef>
              <a:spcAft>
                <a:spcPts val="0"/>
              </a:spcAft>
              <a:buNone/>
            </a:pPr>
            <a:endParaRPr sz="800" b="1"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en-US" sz="800" b="1" i="0" u="none" strike="noStrike" cap="none" dirty="0">
                <a:solidFill>
                  <a:srgbClr val="000000"/>
                </a:solidFill>
                <a:latin typeface="Calibri"/>
                <a:ea typeface="Calibri"/>
                <a:cs typeface="Calibri"/>
                <a:sym typeface="Calibri"/>
              </a:rPr>
              <a:t>Mayor </a:t>
            </a:r>
            <a:r>
              <a:rPr lang="en-US" sz="800" b="1" i="0" u="none" strike="noStrike" cap="none" dirty="0" err="1">
                <a:solidFill>
                  <a:srgbClr val="000000"/>
                </a:solidFill>
                <a:latin typeface="Calibri"/>
                <a:ea typeface="Calibri"/>
                <a:cs typeface="Calibri"/>
                <a:sym typeface="Calibri"/>
              </a:rPr>
              <a:t>acceso</a:t>
            </a:r>
            <a:r>
              <a:rPr lang="en-US" sz="800" b="1" i="0" u="none" strike="noStrike" cap="none" dirty="0">
                <a:solidFill>
                  <a:srgbClr val="000000"/>
                </a:solidFill>
                <a:latin typeface="Calibri"/>
                <a:ea typeface="Calibri"/>
                <a:cs typeface="Calibri"/>
                <a:sym typeface="Calibri"/>
              </a:rPr>
              <a:t> a y </a:t>
            </a:r>
            <a:r>
              <a:rPr lang="en-US" sz="800" b="1" i="0" u="none" strike="noStrike" cap="none" dirty="0" err="1">
                <a:solidFill>
                  <a:srgbClr val="000000"/>
                </a:solidFill>
                <a:latin typeface="Calibri"/>
                <a:ea typeface="Calibri"/>
                <a:cs typeface="Calibri"/>
                <a:sym typeface="Calibri"/>
              </a:rPr>
              <a:t>uso</a:t>
            </a:r>
            <a:r>
              <a:rPr lang="en-US" sz="800" b="1" i="0" u="none" strike="noStrike" cap="none" dirty="0">
                <a:solidFill>
                  <a:srgbClr val="000000"/>
                </a:solidFill>
                <a:latin typeface="Calibri"/>
                <a:ea typeface="Calibri"/>
                <a:cs typeface="Calibri"/>
                <a:sym typeface="Calibri"/>
              </a:rPr>
              <a:t> de </a:t>
            </a:r>
            <a:r>
              <a:rPr lang="en-US" sz="800" b="1" i="0" u="none" strike="noStrike" cap="none" dirty="0" err="1">
                <a:solidFill>
                  <a:srgbClr val="000000"/>
                </a:solidFill>
                <a:latin typeface="Calibri"/>
                <a:ea typeface="Calibri"/>
                <a:cs typeface="Calibri"/>
                <a:sym typeface="Calibri"/>
              </a:rPr>
              <a:t>tecnología</a:t>
            </a:r>
            <a:r>
              <a:rPr lang="en-US" sz="800" b="1" i="0" u="none" strike="noStrike" cap="none" dirty="0">
                <a:solidFill>
                  <a:srgbClr val="000000"/>
                </a:solidFill>
                <a:latin typeface="Calibri"/>
                <a:ea typeface="Calibri"/>
                <a:cs typeface="Calibri"/>
                <a:sym typeface="Calibri"/>
              </a:rPr>
              <a:t> para </a:t>
            </a:r>
            <a:r>
              <a:rPr lang="en-US" sz="800" b="1" i="0" u="none" strike="noStrike" cap="none" dirty="0" err="1">
                <a:solidFill>
                  <a:srgbClr val="000000"/>
                </a:solidFill>
                <a:latin typeface="Calibri"/>
                <a:ea typeface="Calibri"/>
                <a:cs typeface="Calibri"/>
                <a:sym typeface="Calibri"/>
              </a:rPr>
              <a:t>atender</a:t>
            </a:r>
            <a:r>
              <a:rPr lang="en-US" sz="800" b="1" i="0" u="none" strike="noStrike" cap="none" dirty="0">
                <a:solidFill>
                  <a:srgbClr val="000000"/>
                </a:solidFill>
                <a:latin typeface="Calibri"/>
                <a:ea typeface="Calibri"/>
                <a:cs typeface="Calibri"/>
                <a:sym typeface="Calibri"/>
              </a:rPr>
              <a:t> las </a:t>
            </a:r>
            <a:r>
              <a:rPr lang="en-US" sz="800" b="1" i="0" u="none" strike="noStrike" cap="none" dirty="0" err="1">
                <a:solidFill>
                  <a:srgbClr val="000000"/>
                </a:solidFill>
                <a:latin typeface="Calibri"/>
                <a:ea typeface="Calibri"/>
                <a:cs typeface="Calibri"/>
                <a:sym typeface="Calibri"/>
              </a:rPr>
              <a:t>necesidades</a:t>
            </a:r>
            <a:r>
              <a:rPr lang="en-US" sz="800" b="1" i="0" u="none" strike="noStrike" cap="none" dirty="0">
                <a:solidFill>
                  <a:srgbClr val="000000"/>
                </a:solidFill>
                <a:latin typeface="Calibri"/>
                <a:ea typeface="Calibri"/>
                <a:cs typeface="Calibri"/>
                <a:sym typeface="Calibri"/>
              </a:rPr>
              <a:t> de </a:t>
            </a:r>
            <a:r>
              <a:rPr lang="en-US" sz="800" b="1" i="0" u="none" strike="noStrike" cap="none" dirty="0" err="1">
                <a:solidFill>
                  <a:srgbClr val="000000"/>
                </a:solidFill>
                <a:latin typeface="Calibri"/>
                <a:ea typeface="Calibri"/>
                <a:cs typeface="Calibri"/>
                <a:sym typeface="Calibri"/>
              </a:rPr>
              <a:t>salud</a:t>
            </a:r>
            <a:r>
              <a:rPr lang="en-US" sz="800" b="1" i="0" u="none" strike="noStrike" cap="none" dirty="0">
                <a:solidFill>
                  <a:srgbClr val="000000"/>
                </a:solidFill>
                <a:latin typeface="Calibri"/>
                <a:ea typeface="Calibri"/>
                <a:cs typeface="Calibri"/>
                <a:sym typeface="Calibri"/>
              </a:rPr>
              <a:t> y de </a:t>
            </a:r>
            <a:r>
              <a:rPr lang="en-US" sz="800" b="1" i="0" u="none" strike="noStrike" cap="none" dirty="0" err="1">
                <a:solidFill>
                  <a:srgbClr val="000000"/>
                </a:solidFill>
                <a:latin typeface="Calibri"/>
                <a:ea typeface="Calibri"/>
                <a:cs typeface="Calibri"/>
                <a:sym typeface="Calibri"/>
              </a:rPr>
              <a:t>otro</a:t>
            </a:r>
            <a:r>
              <a:rPr lang="en-US" sz="800" b="1" i="0" u="none" strike="noStrike" cap="none" dirty="0">
                <a:solidFill>
                  <a:srgbClr val="000000"/>
                </a:solidFill>
                <a:latin typeface="Calibri"/>
                <a:ea typeface="Calibri"/>
                <a:cs typeface="Calibri"/>
                <a:sym typeface="Calibri"/>
              </a:rPr>
              <a:t> </a:t>
            </a:r>
            <a:r>
              <a:rPr lang="en-US" sz="800" b="1" i="0" u="none" strike="noStrike" cap="none" dirty="0" err="1">
                <a:solidFill>
                  <a:srgbClr val="000000"/>
                </a:solidFill>
                <a:latin typeface="Calibri"/>
                <a:ea typeface="Calibri"/>
                <a:cs typeface="Calibri"/>
                <a:sym typeface="Calibri"/>
              </a:rPr>
              <a:t>tipo</a:t>
            </a:r>
            <a:r>
              <a:rPr lang="en-US" sz="800" b="1" i="0" u="none" strike="noStrike" cap="none" dirty="0">
                <a:solidFill>
                  <a:srgbClr val="000000"/>
                </a:solidFill>
                <a:latin typeface="Calibri"/>
                <a:ea typeface="Calibri"/>
                <a:cs typeface="Calibri"/>
                <a:sym typeface="Calibri"/>
              </a:rPr>
              <a:t>. </a:t>
            </a:r>
            <a:endParaRPr dirty="0"/>
          </a:p>
          <a:p>
            <a:pPr marL="0" marR="0" lvl="0" indent="0" algn="l" rtl="0">
              <a:lnSpc>
                <a:spcPct val="100000"/>
              </a:lnSpc>
              <a:spcBef>
                <a:spcPts val="0"/>
              </a:spcBef>
              <a:spcAft>
                <a:spcPts val="0"/>
              </a:spcAft>
              <a:buNone/>
            </a:pPr>
            <a:endParaRPr sz="800" b="1"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en-US" sz="800" b="1" i="0" u="none" strike="noStrike" cap="none" dirty="0" err="1">
                <a:solidFill>
                  <a:srgbClr val="000000"/>
                </a:solidFill>
                <a:latin typeface="Calibri"/>
                <a:ea typeface="Calibri"/>
                <a:cs typeface="Calibri"/>
                <a:sym typeface="Calibri"/>
              </a:rPr>
              <a:t>Crear</a:t>
            </a:r>
            <a:r>
              <a:rPr lang="en-US" sz="800" b="1" i="0" u="none" strike="noStrike" cap="none" dirty="0">
                <a:solidFill>
                  <a:srgbClr val="000000"/>
                </a:solidFill>
                <a:latin typeface="Calibri"/>
                <a:ea typeface="Calibri"/>
                <a:cs typeface="Calibri"/>
                <a:sym typeface="Calibri"/>
              </a:rPr>
              <a:t> </a:t>
            </a:r>
            <a:r>
              <a:rPr lang="en-US" sz="800" b="1" i="0" u="none" strike="noStrike" cap="none" dirty="0" err="1">
                <a:solidFill>
                  <a:srgbClr val="000000"/>
                </a:solidFill>
                <a:latin typeface="Calibri"/>
                <a:ea typeface="Calibri"/>
                <a:cs typeface="Calibri"/>
                <a:sym typeface="Calibri"/>
              </a:rPr>
              <a:t>oportunidades</a:t>
            </a:r>
            <a:r>
              <a:rPr lang="en-US" sz="800" b="1" i="0" u="none" strike="noStrike" cap="none" dirty="0">
                <a:solidFill>
                  <a:srgbClr val="000000"/>
                </a:solidFill>
                <a:latin typeface="Calibri"/>
                <a:ea typeface="Calibri"/>
                <a:cs typeface="Calibri"/>
                <a:sym typeface="Calibri"/>
              </a:rPr>
              <a:t> para </a:t>
            </a:r>
            <a:r>
              <a:rPr lang="en-US" sz="800" b="1" i="0" u="none" strike="noStrike" cap="none" dirty="0" err="1">
                <a:solidFill>
                  <a:srgbClr val="000000"/>
                </a:solidFill>
                <a:latin typeface="Calibri"/>
                <a:ea typeface="Calibri"/>
                <a:cs typeface="Calibri"/>
                <a:sym typeface="Calibri"/>
              </a:rPr>
              <a:t>el</a:t>
            </a:r>
            <a:r>
              <a:rPr lang="en-US" sz="800" b="1" i="0" u="none" strike="noStrike" cap="none" dirty="0">
                <a:solidFill>
                  <a:srgbClr val="000000"/>
                </a:solidFill>
                <a:latin typeface="Calibri"/>
                <a:ea typeface="Calibri"/>
                <a:cs typeface="Calibri"/>
                <a:sym typeface="Calibri"/>
              </a:rPr>
              <a:t> </a:t>
            </a:r>
            <a:r>
              <a:rPr lang="en-US" sz="800" b="1" i="0" u="none" strike="noStrike" cap="none" dirty="0" err="1">
                <a:solidFill>
                  <a:srgbClr val="000000"/>
                </a:solidFill>
                <a:latin typeface="Calibri"/>
                <a:ea typeface="Calibri"/>
                <a:cs typeface="Calibri"/>
                <a:sym typeface="Calibri"/>
              </a:rPr>
              <a:t>empleo</a:t>
            </a:r>
            <a:r>
              <a:rPr lang="en-US" sz="800" b="1" i="0" u="none" strike="noStrike" cap="none" dirty="0">
                <a:solidFill>
                  <a:srgbClr val="000000"/>
                </a:solidFill>
                <a:latin typeface="Calibri"/>
                <a:ea typeface="Calibri"/>
                <a:cs typeface="Calibri"/>
                <a:sym typeface="Calibri"/>
              </a:rPr>
              <a:t>, la </a:t>
            </a:r>
            <a:r>
              <a:rPr lang="en-US" sz="800" b="1" i="0" u="none" strike="noStrike" cap="none" dirty="0" err="1">
                <a:solidFill>
                  <a:srgbClr val="000000"/>
                </a:solidFill>
                <a:latin typeface="Calibri"/>
                <a:ea typeface="Calibri"/>
                <a:cs typeface="Calibri"/>
                <a:sym typeface="Calibri"/>
              </a:rPr>
              <a:t>educación</a:t>
            </a:r>
            <a:r>
              <a:rPr lang="en-US" sz="800" b="1" i="0" u="none" strike="noStrike" cap="none" dirty="0">
                <a:solidFill>
                  <a:srgbClr val="000000"/>
                </a:solidFill>
                <a:latin typeface="Calibri"/>
                <a:ea typeface="Calibri"/>
                <a:cs typeface="Calibri"/>
                <a:sym typeface="Calibri"/>
              </a:rPr>
              <a:t> y las </a:t>
            </a:r>
            <a:r>
              <a:rPr lang="en-US" sz="800" b="1" i="0" u="none" strike="noStrike" cap="none" dirty="0" err="1">
                <a:solidFill>
                  <a:srgbClr val="000000"/>
                </a:solidFill>
                <a:latin typeface="Calibri"/>
                <a:ea typeface="Calibri"/>
                <a:cs typeface="Calibri"/>
                <a:sym typeface="Calibri"/>
              </a:rPr>
              <a:t>actividades</a:t>
            </a:r>
            <a:r>
              <a:rPr lang="en-US" sz="800" b="1" i="0" u="none" strike="noStrike" cap="none" dirty="0">
                <a:solidFill>
                  <a:srgbClr val="000000"/>
                </a:solidFill>
                <a:latin typeface="Calibri"/>
                <a:ea typeface="Calibri"/>
                <a:cs typeface="Calibri"/>
                <a:sym typeface="Calibri"/>
              </a:rPr>
              <a:t> de </a:t>
            </a:r>
            <a:r>
              <a:rPr lang="en-US" sz="800" b="1" i="0" u="none" strike="noStrike" cap="none" dirty="0" err="1">
                <a:solidFill>
                  <a:srgbClr val="000000"/>
                </a:solidFill>
                <a:latin typeface="Calibri"/>
                <a:ea typeface="Calibri"/>
                <a:cs typeface="Calibri"/>
                <a:sym typeface="Calibri"/>
              </a:rPr>
              <a:t>voluntariado</a:t>
            </a:r>
            <a:r>
              <a:rPr lang="en-US" sz="800" b="1" i="0" u="none" strike="noStrike" cap="none" dirty="0">
                <a:solidFill>
                  <a:srgbClr val="000000"/>
                </a:solidFill>
                <a:latin typeface="Calibri"/>
                <a:ea typeface="Calibri"/>
                <a:cs typeface="Calibri"/>
                <a:sym typeface="Calibri"/>
              </a:rPr>
              <a:t>. </a:t>
            </a:r>
            <a:endParaRPr sz="800" b="1" i="0" u="none" strike="noStrike" cap="none" dirty="0">
              <a:solidFill>
                <a:srgbClr val="000000"/>
              </a:solidFill>
              <a:latin typeface="Calibri"/>
              <a:ea typeface="Calibri"/>
              <a:cs typeface="Calibri"/>
              <a:sym typeface="Calibri"/>
            </a:endParaRPr>
          </a:p>
        </p:txBody>
      </p:sp>
      <p:sp>
        <p:nvSpPr>
          <p:cNvPr id="873" name="Google Shape;873;p101"/>
          <p:cNvSpPr txBox="1"/>
          <p:nvPr/>
        </p:nvSpPr>
        <p:spPr>
          <a:xfrm>
            <a:off x="6517773" y="5469493"/>
            <a:ext cx="1531074" cy="83099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1" i="0" u="none" strike="noStrike" cap="none">
                <a:solidFill>
                  <a:srgbClr val="000000"/>
                </a:solidFill>
                <a:latin typeface="Calibri"/>
                <a:ea typeface="Calibri"/>
                <a:cs typeface="Calibri"/>
                <a:sym typeface="Calibri"/>
              </a:rPr>
              <a:t>Apoyar y empoderar a los cuidadores no  profesionales  para fomentar el envejecimiento saludable. </a:t>
            </a:r>
            <a:endParaRPr/>
          </a:p>
          <a:p>
            <a:pPr marL="0" marR="0" lvl="0" indent="0" algn="l" rtl="0">
              <a:lnSpc>
                <a:spcPct val="100000"/>
              </a:lnSpc>
              <a:spcBef>
                <a:spcPts val="0"/>
              </a:spcBef>
              <a:spcAft>
                <a:spcPts val="0"/>
              </a:spcAft>
              <a:buNone/>
            </a:pPr>
            <a:endParaRPr sz="8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en-US" sz="800" b="1" i="0" u="none" strike="noStrike" cap="none">
                <a:solidFill>
                  <a:srgbClr val="000000"/>
                </a:solidFill>
                <a:latin typeface="Calibri"/>
                <a:ea typeface="Calibri"/>
                <a:cs typeface="Calibri"/>
                <a:sym typeface="Calibri"/>
              </a:rPr>
              <a:t>Combatir el “edadísmo”.</a:t>
            </a:r>
            <a:endParaRPr sz="800" b="1" i="0" u="none" strike="noStrike" cap="none">
              <a:solidFill>
                <a:srgbClr val="000000"/>
              </a:solidFill>
              <a:latin typeface="Calibri"/>
              <a:ea typeface="Calibri"/>
              <a:cs typeface="Calibri"/>
              <a:sym typeface="Calibri"/>
            </a:endParaRPr>
          </a:p>
        </p:txBody>
      </p:sp>
      <p:sp>
        <p:nvSpPr>
          <p:cNvPr id="874" name="Google Shape;874;p101"/>
          <p:cNvSpPr txBox="1"/>
          <p:nvPr/>
        </p:nvSpPr>
        <p:spPr>
          <a:xfrm>
            <a:off x="8562974" y="2897356"/>
            <a:ext cx="1466851" cy="3108543"/>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1" i="0" u="none" strike="noStrike" cap="none">
                <a:solidFill>
                  <a:srgbClr val="000000"/>
                </a:solidFill>
                <a:latin typeface="Calibri"/>
                <a:ea typeface="Calibri"/>
                <a:cs typeface="Calibri"/>
                <a:sym typeface="Calibri"/>
              </a:rPr>
              <a:t>Aumentar el acceso a los servicios preventivos.</a:t>
            </a:r>
            <a:endParaRPr/>
          </a:p>
          <a:p>
            <a:pPr marL="0" marR="0" lvl="0" indent="0" algn="l" rtl="0">
              <a:lnSpc>
                <a:spcPct val="100000"/>
              </a:lnSpc>
              <a:spcBef>
                <a:spcPts val="0"/>
              </a:spcBef>
              <a:spcAft>
                <a:spcPts val="0"/>
              </a:spcAft>
              <a:buNone/>
            </a:pPr>
            <a:endParaRPr sz="6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en-US" sz="800" b="1" i="0" u="none" strike="noStrike" cap="none">
                <a:solidFill>
                  <a:srgbClr val="000000"/>
                </a:solidFill>
                <a:latin typeface="Calibri"/>
                <a:ea typeface="Calibri"/>
                <a:cs typeface="Calibri"/>
                <a:sym typeface="Calibri"/>
              </a:rPr>
              <a:t>Mejorar el acceso a servicios de prevención dental.  </a:t>
            </a:r>
            <a:endParaRPr/>
          </a:p>
          <a:p>
            <a:pPr marL="0" marR="0" lvl="0" indent="0" algn="l" rtl="0">
              <a:lnSpc>
                <a:spcPct val="100000"/>
              </a:lnSpc>
              <a:spcBef>
                <a:spcPts val="0"/>
              </a:spcBef>
              <a:spcAft>
                <a:spcPts val="0"/>
              </a:spcAft>
              <a:buNone/>
            </a:pPr>
            <a:endParaRPr sz="6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en-US" sz="800" b="1" i="0" u="none" strike="noStrike" cap="none">
                <a:solidFill>
                  <a:srgbClr val="000000"/>
                </a:solidFill>
                <a:latin typeface="Calibri"/>
                <a:ea typeface="Calibri"/>
                <a:cs typeface="Calibri"/>
                <a:sym typeface="Calibri"/>
              </a:rPr>
              <a:t>Mejorar el acceso a la atención de la salud “conductual”. </a:t>
            </a:r>
            <a:endParaRPr/>
          </a:p>
          <a:p>
            <a:pPr marL="0" marR="0" lvl="0" indent="0" algn="l" rtl="0">
              <a:lnSpc>
                <a:spcPct val="100000"/>
              </a:lnSpc>
              <a:spcBef>
                <a:spcPts val="0"/>
              </a:spcBef>
              <a:spcAft>
                <a:spcPts val="0"/>
              </a:spcAft>
              <a:buNone/>
            </a:pPr>
            <a:endParaRPr sz="6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en-US" sz="800" b="1" i="0" u="none" strike="noStrike" cap="none">
                <a:solidFill>
                  <a:srgbClr val="000000"/>
                </a:solidFill>
                <a:latin typeface="Calibri"/>
                <a:ea typeface="Calibri"/>
                <a:cs typeface="Calibri"/>
                <a:sym typeface="Calibri"/>
              </a:rPr>
              <a:t>Desarrollar programas de prevención de caídas. </a:t>
            </a:r>
            <a:endParaRPr/>
          </a:p>
          <a:p>
            <a:pPr marL="0" marR="0" lvl="0" indent="0" algn="l" rtl="0">
              <a:lnSpc>
                <a:spcPct val="100000"/>
              </a:lnSpc>
              <a:spcBef>
                <a:spcPts val="0"/>
              </a:spcBef>
              <a:spcAft>
                <a:spcPts val="0"/>
              </a:spcAft>
              <a:buNone/>
            </a:pPr>
            <a:endParaRPr sz="6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en-US" sz="800" b="1" i="0" u="none" strike="noStrike" cap="none">
                <a:solidFill>
                  <a:srgbClr val="000000"/>
                </a:solidFill>
                <a:latin typeface="Calibri"/>
                <a:ea typeface="Calibri"/>
                <a:cs typeface="Calibri"/>
                <a:sym typeface="Calibri"/>
              </a:rPr>
              <a:t>Formar a los médicos y otros profesionales de la salud y los cuidados en problemas de salud  relacionados con la edad.  </a:t>
            </a:r>
            <a:endParaRPr/>
          </a:p>
          <a:p>
            <a:pPr marL="0" marR="0" lvl="0" indent="0" algn="l" rtl="0">
              <a:lnSpc>
                <a:spcPct val="100000"/>
              </a:lnSpc>
              <a:spcBef>
                <a:spcPts val="0"/>
              </a:spcBef>
              <a:spcAft>
                <a:spcPts val="0"/>
              </a:spcAft>
              <a:buNone/>
            </a:pPr>
            <a:endParaRPr sz="6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en-US" sz="800" b="1" i="0" u="none" strike="noStrike" cap="none">
                <a:solidFill>
                  <a:srgbClr val="000000"/>
                </a:solidFill>
                <a:latin typeface="Calibri"/>
                <a:ea typeface="Calibri"/>
                <a:cs typeface="Calibri"/>
                <a:sym typeface="Calibri"/>
              </a:rPr>
              <a:t>Ampliar la disponibilidad de servicios domésticos y comunitarios. </a:t>
            </a:r>
            <a:endParaRPr/>
          </a:p>
          <a:p>
            <a:pPr marL="0" marR="0" lvl="0" indent="0" algn="l" rtl="0">
              <a:lnSpc>
                <a:spcPct val="100000"/>
              </a:lnSpc>
              <a:spcBef>
                <a:spcPts val="0"/>
              </a:spcBef>
              <a:spcAft>
                <a:spcPts val="0"/>
              </a:spcAft>
              <a:buNone/>
            </a:pPr>
            <a:endParaRPr sz="6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en-US" sz="800" b="1" i="0" u="none" strike="noStrike" cap="none">
                <a:solidFill>
                  <a:srgbClr val="000000"/>
                </a:solidFill>
                <a:latin typeface="Calibri"/>
                <a:ea typeface="Calibri"/>
                <a:cs typeface="Calibri"/>
                <a:sym typeface="Calibri"/>
              </a:rPr>
              <a:t>Apoyar a los profesionales de atención directa. </a:t>
            </a:r>
            <a:endParaRPr/>
          </a:p>
          <a:p>
            <a:pPr marL="0" marR="0" lvl="0" indent="0" algn="l" rtl="0">
              <a:lnSpc>
                <a:spcPct val="100000"/>
              </a:lnSpc>
              <a:spcBef>
                <a:spcPts val="0"/>
              </a:spcBef>
              <a:spcAft>
                <a:spcPts val="0"/>
              </a:spcAft>
              <a:buNone/>
            </a:pPr>
            <a:r>
              <a:rPr lang="en-US" sz="800" b="1" i="0" u="none" strike="noStrike" cap="none">
                <a:solidFill>
                  <a:srgbClr val="000000"/>
                </a:solidFill>
                <a:latin typeface="Calibri"/>
                <a:ea typeface="Calibri"/>
                <a:cs typeface="Calibri"/>
                <a:sym typeface="Calibri"/>
              </a:rPr>
              <a:t> </a:t>
            </a:r>
            <a:endParaRPr sz="800" b="1" i="0" u="none" strike="noStrike" cap="none">
              <a:solidFill>
                <a:srgbClr val="000000"/>
              </a:solidFill>
              <a:latin typeface="Calibri"/>
              <a:ea typeface="Calibri"/>
              <a:cs typeface="Calibri"/>
              <a:sym typeface="Calibri"/>
            </a:endParaRPr>
          </a:p>
        </p:txBody>
      </p:sp>
      <p:sp>
        <p:nvSpPr>
          <p:cNvPr id="875" name="Google Shape;875;p101"/>
          <p:cNvSpPr txBox="1"/>
          <p:nvPr/>
        </p:nvSpPr>
        <p:spPr>
          <a:xfrm>
            <a:off x="7241673" y="142875"/>
            <a:ext cx="1047749" cy="209288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1" i="0" u="none" strike="noStrike" cap="none">
                <a:solidFill>
                  <a:srgbClr val="000000"/>
                </a:solidFill>
                <a:latin typeface="Calibri"/>
                <a:ea typeface="Calibri"/>
                <a:cs typeface="Calibri"/>
                <a:sym typeface="Calibri"/>
              </a:rPr>
              <a:t>Aumentar la oferta de vivienda asequible y adaptable. </a:t>
            </a:r>
            <a:endParaRPr/>
          </a:p>
          <a:p>
            <a:pPr marL="0" marR="0" lvl="0" indent="0" algn="l" rtl="0">
              <a:lnSpc>
                <a:spcPct val="100000"/>
              </a:lnSpc>
              <a:spcBef>
                <a:spcPts val="0"/>
              </a:spcBef>
              <a:spcAft>
                <a:spcPts val="0"/>
              </a:spcAft>
              <a:buNone/>
            </a:pPr>
            <a:endParaRPr sz="6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en-US" sz="800" b="1" i="0" u="none" strike="noStrike" cap="none">
                <a:solidFill>
                  <a:srgbClr val="000000"/>
                </a:solidFill>
                <a:latin typeface="Calibri"/>
                <a:ea typeface="Calibri"/>
                <a:cs typeface="Calibri"/>
                <a:sym typeface="Calibri"/>
              </a:rPr>
              <a:t>Crear más comunidades peatonales.</a:t>
            </a:r>
            <a:endParaRPr/>
          </a:p>
          <a:p>
            <a:pPr marL="0" marR="0" lvl="0" indent="0" algn="l" rtl="0">
              <a:lnSpc>
                <a:spcPct val="100000"/>
              </a:lnSpc>
              <a:spcBef>
                <a:spcPts val="0"/>
              </a:spcBef>
              <a:spcAft>
                <a:spcPts val="0"/>
              </a:spcAft>
              <a:buNone/>
            </a:pPr>
            <a:endParaRPr sz="6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en-US" sz="800" b="1" i="0" u="none" strike="noStrike" cap="none">
                <a:solidFill>
                  <a:srgbClr val="000000"/>
                </a:solidFill>
                <a:latin typeface="Calibri"/>
                <a:ea typeface="Calibri"/>
                <a:cs typeface="Calibri"/>
                <a:sym typeface="Calibri"/>
              </a:rPr>
              <a:t>Mejorar la seguridad de los conductores mayores. </a:t>
            </a:r>
            <a:endParaRPr/>
          </a:p>
          <a:p>
            <a:pPr marL="0" marR="0" lvl="0" indent="0" algn="l" rtl="0">
              <a:lnSpc>
                <a:spcPct val="100000"/>
              </a:lnSpc>
              <a:spcBef>
                <a:spcPts val="0"/>
              </a:spcBef>
              <a:spcAft>
                <a:spcPts val="0"/>
              </a:spcAft>
              <a:buNone/>
            </a:pPr>
            <a:endParaRPr sz="6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en-US" sz="800" b="1" i="0" u="none" strike="noStrike" cap="none">
                <a:solidFill>
                  <a:srgbClr val="000000"/>
                </a:solidFill>
                <a:latin typeface="Calibri"/>
                <a:ea typeface="Calibri"/>
                <a:cs typeface="Calibri"/>
                <a:sym typeface="Calibri"/>
              </a:rPr>
              <a:t>Mejorar y aumentar las opciones de transporte. </a:t>
            </a:r>
            <a:endParaRPr sz="800" b="1" i="0" u="none" strike="noStrike" cap="none">
              <a:solidFill>
                <a:srgbClr val="000000"/>
              </a:solidFill>
              <a:latin typeface="Calibri"/>
              <a:ea typeface="Calibri"/>
              <a:cs typeface="Calibri"/>
              <a:sym typeface="Calibri"/>
            </a:endParaRPr>
          </a:p>
        </p:txBody>
      </p:sp>
      <p:sp>
        <p:nvSpPr>
          <p:cNvPr id="876" name="Google Shape;876;p101"/>
          <p:cNvSpPr txBox="1"/>
          <p:nvPr/>
        </p:nvSpPr>
        <p:spPr>
          <a:xfrm>
            <a:off x="8705849" y="190381"/>
            <a:ext cx="1323976" cy="193899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1" i="0" u="none" strike="noStrike" cap="none">
                <a:solidFill>
                  <a:srgbClr val="000000"/>
                </a:solidFill>
                <a:latin typeface="Calibri"/>
                <a:ea typeface="Calibri"/>
                <a:cs typeface="Calibri"/>
                <a:sym typeface="Calibri"/>
              </a:rPr>
              <a:t>Fomentar el acceso a la comida sana.</a:t>
            </a:r>
            <a:endParaRPr/>
          </a:p>
          <a:p>
            <a:pPr marL="0" marR="0" lvl="0" indent="0" algn="l" rtl="0">
              <a:lnSpc>
                <a:spcPct val="100000"/>
              </a:lnSpc>
              <a:spcBef>
                <a:spcPts val="0"/>
              </a:spcBef>
              <a:spcAft>
                <a:spcPts val="0"/>
              </a:spcAft>
              <a:buNone/>
            </a:pPr>
            <a:endParaRPr sz="8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en-US" sz="800" b="1" i="0" u="none" strike="noStrike" cap="none">
                <a:solidFill>
                  <a:srgbClr val="000000"/>
                </a:solidFill>
                <a:latin typeface="Calibri"/>
                <a:ea typeface="Calibri"/>
                <a:cs typeface="Calibri"/>
                <a:sym typeface="Calibri"/>
              </a:rPr>
              <a:t>Desarrollar planes para tratar la posible vulnerabilidad ante desastres naturales.  </a:t>
            </a:r>
            <a:endParaRPr/>
          </a:p>
          <a:p>
            <a:pPr marL="0" marR="0" lvl="0" indent="0" algn="l" rtl="0">
              <a:lnSpc>
                <a:spcPct val="100000"/>
              </a:lnSpc>
              <a:spcBef>
                <a:spcPts val="0"/>
              </a:spcBef>
              <a:spcAft>
                <a:spcPts val="0"/>
              </a:spcAft>
              <a:buNone/>
            </a:pPr>
            <a:endParaRPr sz="8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en-US" sz="800" b="1" i="0" u="none" strike="noStrike" cap="none">
                <a:solidFill>
                  <a:srgbClr val="000000"/>
                </a:solidFill>
                <a:latin typeface="Calibri"/>
                <a:ea typeface="Calibri"/>
                <a:cs typeface="Calibri"/>
                <a:sym typeface="Calibri"/>
              </a:rPr>
              <a:t>Proteger a los mayores del maltrato. </a:t>
            </a:r>
            <a:endParaRPr/>
          </a:p>
          <a:p>
            <a:pPr marL="0" marR="0" lvl="0" indent="0" algn="l" rtl="0">
              <a:lnSpc>
                <a:spcPct val="100000"/>
              </a:lnSpc>
              <a:spcBef>
                <a:spcPts val="0"/>
              </a:spcBef>
              <a:spcAft>
                <a:spcPts val="0"/>
              </a:spcAft>
              <a:buNone/>
            </a:pPr>
            <a:endParaRPr sz="8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en-US" sz="800" b="1" i="0" u="none" strike="noStrike" cap="none">
                <a:solidFill>
                  <a:srgbClr val="000000"/>
                </a:solidFill>
                <a:latin typeface="Calibri"/>
                <a:ea typeface="Calibri"/>
                <a:cs typeface="Calibri"/>
                <a:sym typeface="Calibri"/>
              </a:rPr>
              <a:t>Contratar, mantener y formar una fuerza de trabajo multisectorial y multidisciplinar. </a:t>
            </a:r>
            <a:endParaRPr sz="800" b="1" i="0" u="none" strike="noStrike" cap="none">
              <a:solidFill>
                <a:srgbClr val="000000"/>
              </a:solidFill>
              <a:latin typeface="Calibri"/>
              <a:ea typeface="Calibri"/>
              <a:cs typeface="Calibri"/>
              <a:sym typeface="Calibri"/>
            </a:endParaRPr>
          </a:p>
        </p:txBody>
      </p:sp>
      <p:sp>
        <p:nvSpPr>
          <p:cNvPr id="877" name="Google Shape;877;p101"/>
          <p:cNvSpPr/>
          <p:nvPr/>
        </p:nvSpPr>
        <p:spPr>
          <a:xfrm>
            <a:off x="1783850" y="658952"/>
            <a:ext cx="3166477" cy="132343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002060"/>
                </a:solidFill>
                <a:latin typeface="Calibri"/>
                <a:ea typeface="Calibri"/>
                <a:cs typeface="Calibri"/>
                <a:sym typeface="Calibri"/>
              </a:rPr>
              <a:t>Acciones para un envejecimiento saludable</a:t>
            </a:r>
            <a:endParaRPr sz="3200" b="1" i="0" u="none" strike="noStrike" cap="none">
              <a:solidFill>
                <a:srgbClr val="002060"/>
              </a:solidFill>
              <a:latin typeface="Calibri"/>
              <a:ea typeface="Calibri"/>
              <a:cs typeface="Calibri"/>
              <a:sym typeface="Calibri"/>
            </a:endParaRPr>
          </a:p>
        </p:txBody>
      </p:sp>
      <p:sp>
        <p:nvSpPr>
          <p:cNvPr id="878" name="Google Shape;878;p101"/>
          <p:cNvSpPr/>
          <p:nvPr/>
        </p:nvSpPr>
        <p:spPr>
          <a:xfrm>
            <a:off x="5291137" y="3052762"/>
            <a:ext cx="1109663" cy="80556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2060"/>
                </a:solidFill>
                <a:latin typeface="Calibri"/>
                <a:ea typeface="Calibri"/>
                <a:cs typeface="Calibri"/>
                <a:sym typeface="Calibri"/>
              </a:rPr>
              <a:t>ACCIONES</a:t>
            </a:r>
            <a:endParaRPr sz="1600" b="1" i="0" u="none" strike="noStrike" cap="none">
              <a:solidFill>
                <a:srgbClr val="002060"/>
              </a:solidFill>
              <a:latin typeface="Calibri"/>
              <a:ea typeface="Calibri"/>
              <a:cs typeface="Calibri"/>
              <a:sym typeface="Calibri"/>
            </a:endParaRPr>
          </a:p>
        </p:txBody>
      </p:sp>
      <p:sp>
        <p:nvSpPr>
          <p:cNvPr id="879" name="Google Shape;879;p101"/>
          <p:cNvSpPr txBox="1"/>
          <p:nvPr/>
        </p:nvSpPr>
        <p:spPr>
          <a:xfrm>
            <a:off x="5238749" y="1811262"/>
            <a:ext cx="1187199" cy="553998"/>
          </a:xfrm>
          <a:prstGeom prst="rect">
            <a:avLst/>
          </a:prstGeom>
          <a:solidFill>
            <a:srgbClr val="00AEC5"/>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00" b="1" i="0" u="none" strike="noStrike" cap="none">
                <a:solidFill>
                  <a:srgbClr val="000000"/>
                </a:solidFill>
                <a:latin typeface="Calibri"/>
                <a:ea typeface="Calibri"/>
                <a:cs typeface="Calibri"/>
                <a:sym typeface="Calibri"/>
              </a:rPr>
              <a:t>ENTORNOS COMUNITARIOS SANOS Y SEGUROS</a:t>
            </a:r>
            <a:endParaRPr sz="1000" b="1" i="0" u="none" strike="noStrike" cap="none">
              <a:solidFill>
                <a:srgbClr val="000000"/>
              </a:solidFill>
              <a:latin typeface="Calibri"/>
              <a:ea typeface="Calibri"/>
              <a:cs typeface="Calibri"/>
              <a:sym typeface="Calibri"/>
            </a:endParaRPr>
          </a:p>
        </p:txBody>
      </p:sp>
      <p:sp>
        <p:nvSpPr>
          <p:cNvPr id="880" name="Google Shape;880;p101"/>
          <p:cNvSpPr txBox="1"/>
          <p:nvPr/>
        </p:nvSpPr>
        <p:spPr>
          <a:xfrm>
            <a:off x="3923414" y="3011952"/>
            <a:ext cx="978195" cy="861774"/>
          </a:xfrm>
          <a:prstGeom prst="rect">
            <a:avLst/>
          </a:prstGeom>
          <a:solidFill>
            <a:srgbClr val="F05428"/>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00" b="1" i="0" u="none" strike="noStrike" cap="none">
                <a:solidFill>
                  <a:srgbClr val="000000"/>
                </a:solidFill>
                <a:latin typeface="Calibri"/>
                <a:ea typeface="Calibri"/>
                <a:cs typeface="Calibri"/>
                <a:sym typeface="Calibri"/>
              </a:rPr>
              <a:t>ELIMINACIÓN DE LAS DESIGUALDADES RELATIVAS A LA SALUD</a:t>
            </a:r>
            <a:endParaRPr sz="1000" b="1" i="0" u="none" strike="noStrike" cap="none">
              <a:solidFill>
                <a:srgbClr val="000000"/>
              </a:solidFill>
              <a:latin typeface="Calibri"/>
              <a:ea typeface="Calibri"/>
              <a:cs typeface="Calibri"/>
              <a:sym typeface="Calibri"/>
            </a:endParaRPr>
          </a:p>
        </p:txBody>
      </p:sp>
      <p:sp>
        <p:nvSpPr>
          <p:cNvPr id="881" name="Google Shape;881;p101"/>
          <p:cNvSpPr txBox="1"/>
          <p:nvPr/>
        </p:nvSpPr>
        <p:spPr>
          <a:xfrm>
            <a:off x="6679581" y="3161055"/>
            <a:ext cx="1126272" cy="646331"/>
          </a:xfrm>
          <a:prstGeom prst="rect">
            <a:avLst/>
          </a:prstGeom>
          <a:solidFill>
            <a:srgbClr val="EC912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900" b="1" i="0" u="none" strike="noStrike" cap="none">
                <a:solidFill>
                  <a:srgbClr val="000000"/>
                </a:solidFill>
                <a:latin typeface="Calibri"/>
                <a:ea typeface="Calibri"/>
                <a:cs typeface="Calibri"/>
                <a:sym typeface="Calibri"/>
              </a:rPr>
              <a:t>SERVICIOS PREVENTIVOS CLÍNICOS Y COMUNITARIOS</a:t>
            </a:r>
            <a:endParaRPr sz="1000" b="1" i="0" u="none" strike="noStrike" cap="none">
              <a:solidFill>
                <a:srgbClr val="000000"/>
              </a:solidFill>
              <a:latin typeface="Calibri"/>
              <a:ea typeface="Calibri"/>
              <a:cs typeface="Calibri"/>
              <a:sym typeface="Calibri"/>
            </a:endParaRPr>
          </a:p>
        </p:txBody>
      </p:sp>
      <p:sp>
        <p:nvSpPr>
          <p:cNvPr id="882" name="Google Shape;882;p101"/>
          <p:cNvSpPr txBox="1"/>
          <p:nvPr/>
        </p:nvSpPr>
        <p:spPr>
          <a:xfrm>
            <a:off x="5263898" y="4598878"/>
            <a:ext cx="1162050" cy="400110"/>
          </a:xfrm>
          <a:prstGeom prst="rect">
            <a:avLst/>
          </a:prstGeom>
          <a:solidFill>
            <a:srgbClr val="5671B7"/>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00" b="1" i="0" u="none" strike="noStrike" cap="none">
                <a:solidFill>
                  <a:srgbClr val="000000"/>
                </a:solidFill>
                <a:latin typeface="Calibri"/>
                <a:ea typeface="Calibri"/>
                <a:cs typeface="Calibri"/>
                <a:sym typeface="Calibri"/>
              </a:rPr>
              <a:t>PERSONAS EMPODERADAS</a:t>
            </a:r>
            <a:endParaRPr sz="1000" b="1" i="0" u="none" strike="noStrike" cap="none">
              <a:solidFill>
                <a:srgbClr val="000000"/>
              </a:solidFill>
              <a:latin typeface="Calibri"/>
              <a:ea typeface="Calibri"/>
              <a:cs typeface="Calibri"/>
              <a:sym typeface="Calibri"/>
            </a:endParaRPr>
          </a:p>
        </p:txBody>
      </p:sp>
      <p:sp>
        <p:nvSpPr>
          <p:cNvPr id="883" name="Google Shape;883;p101">
            <a:hlinkClick r:id="rId3"/>
          </p:cNvPr>
          <p:cNvSpPr/>
          <p:nvPr/>
        </p:nvSpPr>
        <p:spPr>
          <a:xfrm>
            <a:off x="226492" y="4918095"/>
            <a:ext cx="1177860" cy="773564"/>
          </a:xfrm>
          <a:prstGeom prst="rightArrow">
            <a:avLst>
              <a:gd name="adj1" fmla="val 50000"/>
              <a:gd name="adj2" fmla="val 50000"/>
            </a:avLst>
          </a:prstGeom>
          <a:solidFill>
            <a:srgbClr val="24BAA2"/>
          </a:solidFill>
          <a:ln w="19050" cap="flat" cmpd="sng">
            <a:solidFill>
              <a:srgbClr val="24BAA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Calibri"/>
                <a:ea typeface="Calibri"/>
                <a:cs typeface="Calibri"/>
                <a:sym typeface="Calibri"/>
              </a:rPr>
              <a:t>Clica aquí</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888" name="Google Shape;888;p21"/>
          <p:cNvSpPr txBox="1">
            <a:spLocks noGrp="1"/>
          </p:cNvSpPr>
          <p:nvPr>
            <p:ph type="body" idx="2"/>
          </p:nvPr>
        </p:nvSpPr>
        <p:spPr>
          <a:xfrm>
            <a:off x="781396" y="495663"/>
            <a:ext cx="579910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en-US" sz="3200" dirty="0"/>
              <a:t>El </a:t>
            </a:r>
            <a:r>
              <a:rPr lang="en-US" sz="3200" dirty="0" err="1"/>
              <a:t>papel</a:t>
            </a:r>
            <a:r>
              <a:rPr lang="en-US" sz="3200" dirty="0"/>
              <a:t> de las personas </a:t>
            </a:r>
            <a:r>
              <a:rPr lang="en-US" sz="3200" dirty="0" err="1"/>
              <a:t>cuidadoras</a:t>
            </a:r>
            <a:r>
              <a:rPr lang="en-US" sz="3200" dirty="0"/>
              <a:t> </a:t>
            </a:r>
            <a:r>
              <a:rPr lang="en-US" sz="3200" dirty="0" err="1"/>
              <a:t>en</a:t>
            </a:r>
            <a:r>
              <a:rPr lang="en-US" sz="3200" dirty="0"/>
              <a:t> </a:t>
            </a:r>
            <a:r>
              <a:rPr lang="en-US" sz="3200" dirty="0" err="1"/>
              <a:t>el</a:t>
            </a:r>
            <a:r>
              <a:rPr lang="en-US" sz="3200" dirty="0"/>
              <a:t> </a:t>
            </a:r>
            <a:r>
              <a:rPr lang="en-US" sz="3200" dirty="0" err="1"/>
              <a:t>estilo</a:t>
            </a:r>
            <a:r>
              <a:rPr lang="en-US" sz="3200" dirty="0"/>
              <a:t> de </a:t>
            </a:r>
            <a:r>
              <a:rPr lang="en-US" sz="3200" dirty="0" err="1"/>
              <a:t>vida</a:t>
            </a:r>
            <a:r>
              <a:rPr lang="en-US" sz="3200" dirty="0"/>
              <a:t> de </a:t>
            </a:r>
            <a:r>
              <a:rPr lang="en-US" sz="3200" dirty="0" err="1"/>
              <a:t>los</a:t>
            </a:r>
            <a:r>
              <a:rPr lang="en-US" sz="3200" dirty="0"/>
              <a:t> </a:t>
            </a:r>
            <a:r>
              <a:rPr lang="en-US" sz="3200" dirty="0" err="1"/>
              <a:t>clientes</a:t>
            </a:r>
            <a:endParaRPr sz="3200" dirty="0"/>
          </a:p>
        </p:txBody>
      </p:sp>
      <p:sp>
        <p:nvSpPr>
          <p:cNvPr id="889" name="Google Shape;889;p21"/>
          <p:cNvSpPr/>
          <p:nvPr/>
        </p:nvSpPr>
        <p:spPr>
          <a:xfrm>
            <a:off x="0" y="0"/>
            <a:ext cx="12192000" cy="0"/>
          </a:xfrm>
          <a:prstGeom prst="rect">
            <a:avLst/>
          </a:prstGeom>
          <a:solidFill>
            <a:srgbClr val="FFFFFF"/>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890" name="Google Shape;890;p21"/>
          <p:cNvSpPr txBox="1">
            <a:spLocks noGrp="1"/>
          </p:cNvSpPr>
          <p:nvPr>
            <p:ph type="body" idx="1"/>
          </p:nvPr>
        </p:nvSpPr>
        <p:spPr>
          <a:xfrm>
            <a:off x="561166" y="1943523"/>
            <a:ext cx="5934883" cy="1635598"/>
          </a:xfrm>
          <a:prstGeom prst="rect">
            <a:avLst/>
          </a:prstGeom>
          <a:noFill/>
          <a:ln>
            <a:noFill/>
          </a:ln>
        </p:spPr>
        <p:txBody>
          <a:bodyPr spcFirstLastPara="1" wrap="square" lIns="91425" tIns="45700" rIns="91425" bIns="45700" anchor="t" anchorCtr="0">
            <a:noAutofit/>
          </a:bodyPr>
          <a:lstStyle/>
          <a:p>
            <a:pPr marL="228600" lvl="0" indent="0" rtl="0">
              <a:lnSpc>
                <a:spcPct val="90000"/>
              </a:lnSpc>
              <a:spcBef>
                <a:spcPts val="0"/>
              </a:spcBef>
              <a:spcAft>
                <a:spcPts val="0"/>
              </a:spcAft>
              <a:buClr>
                <a:srgbClr val="092E4B"/>
              </a:buClr>
              <a:buSzPts val="2400"/>
              <a:buNone/>
            </a:pPr>
            <a:r>
              <a:rPr lang="en-US" dirty="0" err="1"/>
              <a:t>Lejos</a:t>
            </a:r>
            <a:r>
              <a:rPr lang="en-US" dirty="0"/>
              <a:t> de lo que </a:t>
            </a:r>
            <a:r>
              <a:rPr lang="en-US" dirty="0" err="1"/>
              <a:t>pueda</a:t>
            </a:r>
            <a:r>
              <a:rPr lang="en-US" dirty="0"/>
              <a:t> </a:t>
            </a:r>
            <a:r>
              <a:rPr lang="en-US" dirty="0" err="1"/>
              <a:t>parecer</a:t>
            </a:r>
            <a:r>
              <a:rPr lang="en-US" dirty="0"/>
              <a:t>, las personas </a:t>
            </a:r>
            <a:r>
              <a:rPr lang="en-US" dirty="0" err="1"/>
              <a:t>cuidadoras</a:t>
            </a:r>
            <a:r>
              <a:rPr lang="en-US" dirty="0"/>
              <a:t> </a:t>
            </a:r>
            <a:r>
              <a:rPr lang="en-US" dirty="0" err="1"/>
              <a:t>juegan</a:t>
            </a:r>
            <a:r>
              <a:rPr lang="en-US" dirty="0"/>
              <a:t> un </a:t>
            </a:r>
            <a:r>
              <a:rPr lang="en-US" dirty="0" err="1"/>
              <a:t>papel</a:t>
            </a:r>
            <a:r>
              <a:rPr lang="en-US" dirty="0"/>
              <a:t> </a:t>
            </a:r>
            <a:r>
              <a:rPr lang="en-US" dirty="0" err="1"/>
              <a:t>muy</a:t>
            </a:r>
            <a:r>
              <a:rPr lang="en-US" dirty="0"/>
              <a:t> </a:t>
            </a:r>
            <a:r>
              <a:rPr lang="en-US" dirty="0" err="1"/>
              <a:t>importante</a:t>
            </a:r>
            <a:r>
              <a:rPr lang="en-US" dirty="0"/>
              <a:t> </a:t>
            </a:r>
            <a:r>
              <a:rPr lang="en-US" dirty="0" err="1"/>
              <a:t>en</a:t>
            </a:r>
            <a:r>
              <a:rPr lang="en-US" dirty="0"/>
              <a:t> las </a:t>
            </a:r>
            <a:r>
              <a:rPr lang="en-US" dirty="0" err="1"/>
              <a:t>vidas</a:t>
            </a:r>
            <a:r>
              <a:rPr lang="en-US" dirty="0"/>
              <a:t> de las personas a las que </a:t>
            </a:r>
            <a:r>
              <a:rPr lang="en-US" dirty="0" err="1"/>
              <a:t>cuidan</a:t>
            </a:r>
            <a:r>
              <a:rPr lang="en-US" dirty="0"/>
              <a:t>, </a:t>
            </a:r>
            <a:r>
              <a:rPr lang="en-US" dirty="0" err="1"/>
              <a:t>sobre</a:t>
            </a:r>
            <a:r>
              <a:rPr lang="en-US" dirty="0"/>
              <a:t> </a:t>
            </a:r>
            <a:r>
              <a:rPr lang="en-US" dirty="0" err="1"/>
              <a:t>todo</a:t>
            </a:r>
            <a:r>
              <a:rPr lang="en-US" dirty="0"/>
              <a:t> </a:t>
            </a:r>
            <a:r>
              <a:rPr lang="en-US" dirty="0" err="1"/>
              <a:t>en</a:t>
            </a:r>
            <a:r>
              <a:rPr lang="en-US" dirty="0"/>
              <a:t> </a:t>
            </a:r>
            <a:r>
              <a:rPr lang="en-US" dirty="0" err="1"/>
              <a:t>su</a:t>
            </a:r>
            <a:r>
              <a:rPr lang="en-US" dirty="0"/>
              <a:t> </a:t>
            </a:r>
            <a:r>
              <a:rPr lang="en-US" dirty="0" err="1"/>
              <a:t>estilo</a:t>
            </a:r>
            <a:r>
              <a:rPr lang="en-US" dirty="0"/>
              <a:t> de </a:t>
            </a:r>
            <a:r>
              <a:rPr lang="en-US" dirty="0" err="1"/>
              <a:t>vida</a:t>
            </a:r>
            <a:r>
              <a:rPr lang="en-US" dirty="0"/>
              <a:t>.  </a:t>
            </a:r>
            <a:endParaRPr b="1" dirty="0"/>
          </a:p>
          <a:p>
            <a:pPr marL="228600" lvl="0" indent="0" rtl="0">
              <a:lnSpc>
                <a:spcPct val="90000"/>
              </a:lnSpc>
              <a:spcBef>
                <a:spcPts val="1000"/>
              </a:spcBef>
              <a:spcAft>
                <a:spcPts val="0"/>
              </a:spcAft>
              <a:buClr>
                <a:srgbClr val="092E4B"/>
              </a:buClr>
              <a:buSzPts val="2400"/>
              <a:buNone/>
            </a:pPr>
            <a:r>
              <a:rPr lang="en-US" dirty="0"/>
              <a:t>A menudo, </a:t>
            </a:r>
            <a:r>
              <a:rPr lang="en-US" dirty="0" err="1"/>
              <a:t>como</a:t>
            </a:r>
            <a:r>
              <a:rPr lang="en-US" dirty="0"/>
              <a:t> persona </a:t>
            </a:r>
            <a:r>
              <a:rPr lang="en-US" dirty="0" err="1"/>
              <a:t>cuidadora</a:t>
            </a:r>
            <a:r>
              <a:rPr lang="en-US" dirty="0"/>
              <a:t>, </a:t>
            </a:r>
            <a:r>
              <a:rPr lang="en-US" dirty="0" err="1"/>
              <a:t>eres</a:t>
            </a:r>
            <a:r>
              <a:rPr lang="en-US" dirty="0"/>
              <a:t> </a:t>
            </a:r>
            <a:r>
              <a:rPr lang="en-US" dirty="0" err="1"/>
              <a:t>el</a:t>
            </a:r>
            <a:r>
              <a:rPr lang="en-US" dirty="0"/>
              <a:t> principal </a:t>
            </a:r>
            <a:r>
              <a:rPr lang="en-US" dirty="0" err="1"/>
              <a:t>contacto</a:t>
            </a:r>
            <a:r>
              <a:rPr lang="en-US" dirty="0"/>
              <a:t> con </a:t>
            </a:r>
            <a:r>
              <a:rPr lang="en-US" dirty="0" err="1"/>
              <a:t>el</a:t>
            </a:r>
            <a:r>
              <a:rPr lang="en-US" dirty="0"/>
              <a:t> </a:t>
            </a:r>
            <a:r>
              <a:rPr lang="en-US" dirty="0" err="1"/>
              <a:t>mundo</a:t>
            </a:r>
            <a:r>
              <a:rPr lang="en-US" dirty="0"/>
              <a:t> exterior y </a:t>
            </a:r>
            <a:r>
              <a:rPr lang="en-US" dirty="0" err="1"/>
              <a:t>por</a:t>
            </a:r>
            <a:r>
              <a:rPr lang="en-US" dirty="0"/>
              <a:t> tanto, </a:t>
            </a:r>
            <a:r>
              <a:rPr lang="en-US" dirty="0" err="1"/>
              <a:t>una</a:t>
            </a:r>
            <a:r>
              <a:rPr lang="en-US" dirty="0"/>
              <a:t> gran </a:t>
            </a:r>
            <a:r>
              <a:rPr lang="en-US" dirty="0" err="1"/>
              <a:t>fuente</a:t>
            </a:r>
            <a:r>
              <a:rPr lang="en-US" dirty="0"/>
              <a:t> de </a:t>
            </a:r>
            <a:r>
              <a:rPr lang="en-US" dirty="0" err="1"/>
              <a:t>información</a:t>
            </a:r>
            <a:r>
              <a:rPr lang="en-US" dirty="0"/>
              <a:t> que </a:t>
            </a:r>
            <a:r>
              <a:rPr lang="en-US" dirty="0" err="1"/>
              <a:t>puede</a:t>
            </a:r>
            <a:r>
              <a:rPr lang="en-US" dirty="0"/>
              <a:t> </a:t>
            </a:r>
            <a:r>
              <a:rPr lang="en-US" dirty="0" err="1"/>
              <a:t>ayudarles</a:t>
            </a:r>
            <a:r>
              <a:rPr lang="en-US" dirty="0"/>
              <a:t> a saber de </a:t>
            </a:r>
            <a:r>
              <a:rPr lang="en-US" dirty="0" err="1"/>
              <a:t>cosas</a:t>
            </a:r>
            <a:r>
              <a:rPr lang="en-US" dirty="0"/>
              <a:t> de las que antes no </a:t>
            </a:r>
            <a:r>
              <a:rPr lang="en-US" dirty="0" err="1"/>
              <a:t>sabían</a:t>
            </a:r>
            <a:r>
              <a:rPr lang="en-US" dirty="0"/>
              <a:t>. </a:t>
            </a:r>
            <a:endParaRPr dirty="0"/>
          </a:p>
          <a:p>
            <a:pPr marL="228600" lvl="0" indent="0" rtl="0">
              <a:lnSpc>
                <a:spcPct val="90000"/>
              </a:lnSpc>
              <a:spcBef>
                <a:spcPts val="1000"/>
              </a:spcBef>
              <a:spcAft>
                <a:spcPts val="0"/>
              </a:spcAft>
              <a:buClr>
                <a:srgbClr val="092E4B"/>
              </a:buClr>
              <a:buSzPts val="2400"/>
              <a:buNone/>
            </a:pPr>
            <a:r>
              <a:rPr lang="en-US" dirty="0" err="1"/>
              <a:t>Aquí</a:t>
            </a:r>
            <a:r>
              <a:rPr lang="en-US" dirty="0"/>
              <a:t> es </a:t>
            </a:r>
            <a:r>
              <a:rPr lang="en-US" dirty="0" err="1"/>
              <a:t>donde</a:t>
            </a:r>
            <a:r>
              <a:rPr lang="en-US" dirty="0"/>
              <a:t> </a:t>
            </a:r>
            <a:r>
              <a:rPr lang="en-US" dirty="0" err="1"/>
              <a:t>entra</a:t>
            </a:r>
            <a:r>
              <a:rPr lang="en-US" dirty="0"/>
              <a:t> la </a:t>
            </a:r>
            <a:r>
              <a:rPr lang="en-US" dirty="0" err="1"/>
              <a:t>tecnología</a:t>
            </a:r>
            <a:r>
              <a:rPr lang="en-US" dirty="0"/>
              <a:t>, y </a:t>
            </a:r>
            <a:r>
              <a:rPr lang="en-US" dirty="0" err="1"/>
              <a:t>puede</a:t>
            </a:r>
            <a:r>
              <a:rPr lang="en-US" dirty="0"/>
              <a:t> </a:t>
            </a:r>
            <a:r>
              <a:rPr lang="en-US" dirty="0" err="1"/>
              <a:t>facilitarte</a:t>
            </a:r>
            <a:r>
              <a:rPr lang="en-US" dirty="0"/>
              <a:t> </a:t>
            </a:r>
            <a:r>
              <a:rPr lang="en-US" dirty="0" err="1"/>
              <a:t>tu</a:t>
            </a:r>
            <a:r>
              <a:rPr lang="en-US" dirty="0"/>
              <a:t> </a:t>
            </a:r>
            <a:r>
              <a:rPr lang="en-US" dirty="0" err="1"/>
              <a:t>tarea</a:t>
            </a:r>
            <a:r>
              <a:rPr lang="en-US" dirty="0"/>
              <a:t> y la de </a:t>
            </a:r>
            <a:r>
              <a:rPr lang="en-US" dirty="0" err="1"/>
              <a:t>los</a:t>
            </a:r>
            <a:r>
              <a:rPr lang="en-US" dirty="0"/>
              <a:t> </a:t>
            </a:r>
            <a:r>
              <a:rPr lang="en-US" dirty="0" err="1"/>
              <a:t>familiares</a:t>
            </a:r>
            <a:r>
              <a:rPr lang="en-US" dirty="0"/>
              <a:t> </a:t>
            </a:r>
            <a:r>
              <a:rPr lang="en-US" dirty="0" err="1"/>
              <a:t>cuidadores</a:t>
            </a:r>
            <a:r>
              <a:rPr lang="en-US" dirty="0"/>
              <a:t>.</a:t>
            </a:r>
            <a:endParaRPr dirty="0"/>
          </a:p>
          <a:p>
            <a:pPr marL="228600" lvl="0" indent="0" rtl="0">
              <a:lnSpc>
                <a:spcPct val="90000"/>
              </a:lnSpc>
              <a:spcBef>
                <a:spcPts val="1000"/>
              </a:spcBef>
              <a:spcAft>
                <a:spcPts val="0"/>
              </a:spcAft>
              <a:buClr>
                <a:srgbClr val="092E4B"/>
              </a:buClr>
              <a:buSzPts val="2400"/>
              <a:buNone/>
            </a:pPr>
            <a:endParaRPr dirty="0"/>
          </a:p>
        </p:txBody>
      </p:sp>
      <p:pic>
        <p:nvPicPr>
          <p:cNvPr id="891" name="Google Shape;891;p21" descr="Adultos mayores y tecnología: La brecha que se acrecienta en pandemia | USS  2022"/>
          <p:cNvPicPr preferRelativeResize="0"/>
          <p:nvPr/>
        </p:nvPicPr>
        <p:blipFill rotWithShape="1">
          <a:blip r:embed="rId3">
            <a:alphaModFix/>
          </a:blip>
          <a:srcRect/>
          <a:stretch/>
        </p:blipFill>
        <p:spPr>
          <a:xfrm>
            <a:off x="6664959" y="321696"/>
            <a:ext cx="5181601" cy="6214607"/>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23"/>
          <p:cNvSpPr txBox="1">
            <a:spLocks noGrp="1"/>
          </p:cNvSpPr>
          <p:nvPr>
            <p:ph type="body" idx="1"/>
          </p:nvPr>
        </p:nvSpPr>
        <p:spPr>
          <a:xfrm>
            <a:off x="501042" y="2559355"/>
            <a:ext cx="6347433" cy="3885739"/>
          </a:xfrm>
          <a:prstGeom prst="rect">
            <a:avLst/>
          </a:prstGeom>
          <a:noFill/>
          <a:ln>
            <a:noFill/>
          </a:ln>
        </p:spPr>
        <p:txBody>
          <a:bodyPr spcFirstLastPara="1" wrap="square" lIns="91425" tIns="45700" rIns="91425" bIns="45700" anchor="t" anchorCtr="0">
            <a:noAutofit/>
          </a:bodyPr>
          <a:lstStyle/>
          <a:p>
            <a:pPr marL="228600" lvl="0" indent="0" algn="just" rtl="0">
              <a:lnSpc>
                <a:spcPct val="90000"/>
              </a:lnSpc>
              <a:spcBef>
                <a:spcPts val="0"/>
              </a:spcBef>
              <a:spcAft>
                <a:spcPts val="0"/>
              </a:spcAft>
              <a:buClr>
                <a:srgbClr val="092E4B"/>
              </a:buClr>
              <a:buSzPts val="2400"/>
              <a:buNone/>
            </a:pPr>
            <a:r>
              <a:rPr lang="en-US" b="1" u="sng">
                <a:solidFill>
                  <a:srgbClr val="24BAA2"/>
                </a:solidFill>
                <a:hlinkClick r:id="rId3">
                  <a:extLst>
                    <a:ext uri="{A12FA001-AC4F-418D-AE19-62706E023703}">
                      <ahyp:hlinkClr xmlns:ahyp="http://schemas.microsoft.com/office/drawing/2018/hyperlinkcolor" val="tx"/>
                    </a:ext>
                  </a:extLst>
                </a:hlinkClick>
              </a:rPr>
              <a:t>Yuka</a:t>
            </a:r>
            <a:r>
              <a:rPr lang="en-US" b="1"/>
              <a:t> </a:t>
            </a:r>
            <a:r>
              <a:rPr lang="en-US"/>
              <a:t>es una aplicación para </a:t>
            </a:r>
            <a:r>
              <a:rPr lang="en-US" i="1"/>
              <a:t>smartphone </a:t>
            </a:r>
            <a:r>
              <a:rPr lang="en-US"/>
              <a:t> que escanea los envases de alimentos y productos cosméticos y ofrece información sobre su composición y valora sus efectos sobre la salud. </a:t>
            </a:r>
            <a:endParaRPr>
              <a:solidFill>
                <a:srgbClr val="000000"/>
              </a:solidFill>
              <a:latin typeface="Arial"/>
              <a:ea typeface="Arial"/>
              <a:cs typeface="Arial"/>
              <a:sym typeface="Arial"/>
            </a:endParaRPr>
          </a:p>
          <a:p>
            <a:pPr marL="228600" lvl="0" indent="0" algn="just" rtl="0">
              <a:lnSpc>
                <a:spcPct val="90000"/>
              </a:lnSpc>
              <a:spcBef>
                <a:spcPts val="1000"/>
              </a:spcBef>
              <a:spcAft>
                <a:spcPts val="0"/>
              </a:spcAft>
              <a:buClr>
                <a:srgbClr val="092E4B"/>
              </a:buClr>
              <a:buSzPts val="2400"/>
              <a:buNone/>
            </a:pPr>
            <a:r>
              <a:rPr lang="en-US"/>
              <a:t>Esta aplicación permite valorar la calidad de los productos alimenticios. Todo lo que tienes que hacer es escanear el código de barras del producto que te interese con la cámara del móvil y la aplicación te dará la información sobre el producto en cuestión.</a:t>
            </a:r>
            <a:endParaRPr/>
          </a:p>
        </p:txBody>
      </p:sp>
      <p:sp>
        <p:nvSpPr>
          <p:cNvPr id="897" name="Google Shape;897;p23"/>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en-US" i="1"/>
              <a:t>Apps</a:t>
            </a:r>
            <a:endParaRPr/>
          </a:p>
          <a:p>
            <a:pPr marL="0" lvl="0" indent="0" algn="l" rtl="0">
              <a:lnSpc>
                <a:spcPct val="90000"/>
              </a:lnSpc>
              <a:spcBef>
                <a:spcPts val="1000"/>
              </a:spcBef>
              <a:spcAft>
                <a:spcPts val="0"/>
              </a:spcAft>
              <a:buClr>
                <a:srgbClr val="24BAA2"/>
              </a:buClr>
              <a:buSzPts val="3600"/>
              <a:buNone/>
            </a:pPr>
            <a:r>
              <a:rPr lang="en-US"/>
              <a:t>Para la alimentación</a:t>
            </a:r>
            <a:endParaRPr/>
          </a:p>
          <a:p>
            <a:pPr marL="0" lvl="0" indent="0" algn="l" rtl="0">
              <a:lnSpc>
                <a:spcPct val="90000"/>
              </a:lnSpc>
              <a:spcBef>
                <a:spcPts val="1000"/>
              </a:spcBef>
              <a:spcAft>
                <a:spcPts val="0"/>
              </a:spcAft>
              <a:buClr>
                <a:srgbClr val="24BAA2"/>
              </a:buClr>
              <a:buSzPts val="3600"/>
              <a:buNone/>
            </a:pPr>
            <a:endParaRPr/>
          </a:p>
        </p:txBody>
      </p:sp>
      <p:sp>
        <p:nvSpPr>
          <p:cNvPr id="898" name="Google Shape;898;p23"/>
          <p:cNvSpPr>
            <a:spLocks noGrp="1"/>
          </p:cNvSpPr>
          <p:nvPr>
            <p:ph type="pic" idx="3"/>
          </p:nvPr>
        </p:nvSpPr>
        <p:spPr>
          <a:xfrm>
            <a:off x="8583306" y="1246695"/>
            <a:ext cx="2444127" cy="4336988"/>
          </a:xfrm>
          <a:prstGeom prst="rect">
            <a:avLst/>
          </a:prstGeom>
          <a:solidFill>
            <a:srgbClr val="D8D8D8"/>
          </a:solidFill>
          <a:ln>
            <a:noFill/>
          </a:ln>
        </p:spPr>
      </p:sp>
      <p:sp>
        <p:nvSpPr>
          <p:cNvPr id="899" name="Google Shape;899;p23"/>
          <p:cNvSpPr/>
          <p:nvPr/>
        </p:nvSpPr>
        <p:spPr>
          <a:xfrm>
            <a:off x="6959338" y="3189475"/>
            <a:ext cx="1177860" cy="773564"/>
          </a:xfrm>
          <a:prstGeom prst="rightArrow">
            <a:avLst>
              <a:gd name="adj1" fmla="val 50000"/>
              <a:gd name="adj2" fmla="val 50000"/>
            </a:avLst>
          </a:prstGeom>
          <a:solidFill>
            <a:srgbClr val="24BAA2"/>
          </a:solidFill>
          <a:ln w="12700" cap="flat" cmpd="sng">
            <a:solidFill>
              <a:srgbClr val="8F2F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Clica aquí </a:t>
            </a:r>
            <a:endParaRPr sz="1400" b="0" i="0" u="none" strike="noStrike" cap="none">
              <a:solidFill>
                <a:srgbClr val="000000"/>
              </a:solidFill>
              <a:latin typeface="Arial"/>
              <a:ea typeface="Arial"/>
              <a:cs typeface="Arial"/>
              <a:sym typeface="Arial"/>
            </a:endParaRPr>
          </a:p>
        </p:txBody>
      </p:sp>
      <p:pic>
        <p:nvPicPr>
          <p:cNvPr id="900" name="Google Shape;900;p23">
            <a:hlinkClick r:id="rId3"/>
          </p:cNvPr>
          <p:cNvPicPr preferRelativeResize="0"/>
          <p:nvPr/>
        </p:nvPicPr>
        <p:blipFill rotWithShape="1">
          <a:blip r:embed="rId4">
            <a:alphaModFix/>
          </a:blip>
          <a:srcRect/>
          <a:stretch/>
        </p:blipFill>
        <p:spPr>
          <a:xfrm rot="206916">
            <a:off x="8228152" y="328664"/>
            <a:ext cx="3022227" cy="6030992"/>
          </a:xfrm>
          <a:prstGeom prst="rect">
            <a:avLst/>
          </a:prstGeom>
          <a:noFill/>
          <a:ln>
            <a:noFill/>
          </a:ln>
        </p:spPr>
      </p:pic>
      <p:pic>
        <p:nvPicPr>
          <p:cNvPr id="901" name="Google Shape;901;p23">
            <a:hlinkClick r:id="rId3"/>
          </p:cNvPr>
          <p:cNvPicPr preferRelativeResize="0"/>
          <p:nvPr/>
        </p:nvPicPr>
        <p:blipFill rotWithShape="1">
          <a:blip r:embed="rId5">
            <a:alphaModFix/>
          </a:blip>
          <a:srcRect/>
          <a:stretch/>
        </p:blipFill>
        <p:spPr>
          <a:xfrm>
            <a:off x="7144621" y="2647950"/>
            <a:ext cx="904875" cy="28575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06" name="Google Shape;906;p24"/>
          <p:cNvSpPr/>
          <p:nvPr/>
        </p:nvSpPr>
        <p:spPr>
          <a:xfrm>
            <a:off x="7884160" y="457200"/>
            <a:ext cx="3291840" cy="600456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7" name="Google Shape;907;p24"/>
          <p:cNvSpPr txBox="1">
            <a:spLocks noGrp="1"/>
          </p:cNvSpPr>
          <p:nvPr>
            <p:ph type="body" idx="1"/>
          </p:nvPr>
        </p:nvSpPr>
        <p:spPr>
          <a:xfrm>
            <a:off x="742950" y="2426006"/>
            <a:ext cx="6019800" cy="101145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rgbClr val="000000"/>
              </a:buClr>
              <a:buSzPts val="2000"/>
              <a:buNone/>
            </a:pPr>
            <a:r>
              <a:rPr lang="en-US" b="1" u="sng">
                <a:solidFill>
                  <a:srgbClr val="24BAA2"/>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Sentab</a:t>
            </a:r>
            <a:r>
              <a:rPr lang="en-US" b="1">
                <a:solidFill>
                  <a:srgbClr val="000000"/>
                </a:solidFill>
                <a:latin typeface="Calibri"/>
                <a:ea typeface="Calibri"/>
                <a:cs typeface="Calibri"/>
                <a:sym typeface="Calibri"/>
              </a:rPr>
              <a:t> </a:t>
            </a:r>
            <a:r>
              <a:rPr lang="en-US">
                <a:latin typeface="Calibri"/>
                <a:ea typeface="Calibri"/>
                <a:cs typeface="Calibri"/>
                <a:sym typeface="Calibri"/>
              </a:rPr>
              <a:t>es una de las aplicaciones móviles similares a Facebook más útiles para las personas mayores, ya que todas sus características y funciones están adaptadas a ellas. Por ejemplo, la letra se adapta a los problemas de visión propios de esa edad y la información es simple y siempre se acompaña de pictogramas para que se entienda mejor.  </a:t>
            </a:r>
            <a:endParaRPr/>
          </a:p>
          <a:p>
            <a:pPr marL="0" lvl="0" indent="0" algn="just" rtl="0">
              <a:lnSpc>
                <a:spcPct val="90000"/>
              </a:lnSpc>
              <a:spcBef>
                <a:spcPts val="0"/>
              </a:spcBef>
              <a:spcAft>
                <a:spcPts val="0"/>
              </a:spcAft>
              <a:buClr>
                <a:srgbClr val="000000"/>
              </a:buClr>
              <a:buSzPts val="2000"/>
              <a:buNone/>
            </a:pPr>
            <a:r>
              <a:rPr lang="en-US">
                <a:latin typeface="Calibri"/>
                <a:ea typeface="Calibri"/>
                <a:cs typeface="Calibri"/>
                <a:sym typeface="Calibri"/>
              </a:rPr>
              <a:t>Además, te permite crear actividades y grupos de debate, subir publicaciones, hacer videollamadas y conectar con personas que estén cerca. </a:t>
            </a:r>
            <a:endParaRPr/>
          </a:p>
          <a:p>
            <a:pPr marL="0" lvl="0" indent="0" algn="l" rtl="0">
              <a:lnSpc>
                <a:spcPct val="90000"/>
              </a:lnSpc>
              <a:spcBef>
                <a:spcPts val="0"/>
              </a:spcBef>
              <a:spcAft>
                <a:spcPts val="0"/>
              </a:spcAft>
              <a:buClr>
                <a:srgbClr val="000000"/>
              </a:buClr>
              <a:buSzPts val="2000"/>
              <a:buNone/>
            </a:pPr>
            <a:endParaRPr>
              <a:latin typeface="Calibri"/>
              <a:ea typeface="Calibri"/>
              <a:cs typeface="Calibri"/>
              <a:sym typeface="Calibri"/>
            </a:endParaRPr>
          </a:p>
          <a:p>
            <a:pPr marL="0" lvl="0" indent="0" algn="l" rtl="0">
              <a:lnSpc>
                <a:spcPct val="90000"/>
              </a:lnSpc>
              <a:spcBef>
                <a:spcPts val="1000"/>
              </a:spcBef>
              <a:spcAft>
                <a:spcPts val="0"/>
              </a:spcAft>
              <a:buClr>
                <a:srgbClr val="092E4B"/>
              </a:buClr>
              <a:buSzPts val="2400"/>
              <a:buNone/>
            </a:pPr>
            <a:endParaRPr>
              <a:latin typeface="Calibri"/>
              <a:ea typeface="Calibri"/>
              <a:cs typeface="Calibri"/>
              <a:sym typeface="Calibri"/>
            </a:endParaRPr>
          </a:p>
        </p:txBody>
      </p:sp>
      <p:sp>
        <p:nvSpPr>
          <p:cNvPr id="908" name="Google Shape;908;p24"/>
          <p:cNvSpPr txBox="1">
            <a:spLocks noGrp="1"/>
          </p:cNvSpPr>
          <p:nvPr>
            <p:ph type="body" idx="2"/>
          </p:nvPr>
        </p:nvSpPr>
        <p:spPr>
          <a:xfrm>
            <a:off x="835671" y="990670"/>
            <a:ext cx="7178174" cy="10316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en-US" i="1"/>
              <a:t>Apps</a:t>
            </a:r>
            <a:endParaRPr/>
          </a:p>
          <a:p>
            <a:pPr marL="0" lvl="0" indent="0" algn="l" rtl="0">
              <a:lnSpc>
                <a:spcPct val="90000"/>
              </a:lnSpc>
              <a:spcBef>
                <a:spcPts val="0"/>
              </a:spcBef>
              <a:spcAft>
                <a:spcPts val="0"/>
              </a:spcAft>
              <a:buClr>
                <a:srgbClr val="24BAA2"/>
              </a:buClr>
              <a:buSzPts val="3600"/>
              <a:buNone/>
            </a:pPr>
            <a:r>
              <a:rPr lang="en-US"/>
              <a:t>Para redes sociales</a:t>
            </a:r>
            <a:endParaRPr/>
          </a:p>
          <a:p>
            <a:pPr marL="0" lvl="0" indent="0" algn="l" rtl="0">
              <a:lnSpc>
                <a:spcPct val="90000"/>
              </a:lnSpc>
              <a:spcBef>
                <a:spcPts val="1000"/>
              </a:spcBef>
              <a:spcAft>
                <a:spcPts val="0"/>
              </a:spcAft>
              <a:buClr>
                <a:srgbClr val="24BAA2"/>
              </a:buClr>
              <a:buSzPts val="3600"/>
              <a:buNone/>
            </a:pPr>
            <a:r>
              <a:rPr lang="en-US"/>
              <a:t> </a:t>
            </a:r>
            <a:endParaRPr sz="2000">
              <a:solidFill>
                <a:srgbClr val="092E4B"/>
              </a:solidFill>
            </a:endParaRPr>
          </a:p>
          <a:p>
            <a:pPr marL="0" lvl="0" indent="0" algn="l" rtl="0">
              <a:lnSpc>
                <a:spcPct val="90000"/>
              </a:lnSpc>
              <a:spcBef>
                <a:spcPts val="1000"/>
              </a:spcBef>
              <a:spcAft>
                <a:spcPts val="0"/>
              </a:spcAft>
              <a:buClr>
                <a:srgbClr val="24BAA2"/>
              </a:buClr>
              <a:buSzPts val="2000"/>
              <a:buNone/>
            </a:pPr>
            <a:endParaRPr sz="2000">
              <a:solidFill>
                <a:srgbClr val="092E4B"/>
              </a:solidFill>
            </a:endParaRPr>
          </a:p>
        </p:txBody>
      </p:sp>
      <p:sp>
        <p:nvSpPr>
          <p:cNvPr id="909" name="Google Shape;909;p24"/>
          <p:cNvSpPr/>
          <p:nvPr/>
        </p:nvSpPr>
        <p:spPr>
          <a:xfrm>
            <a:off x="6670359" y="873760"/>
            <a:ext cx="3088640" cy="1442720"/>
          </a:xfrm>
          <a:prstGeom prst="rect">
            <a:avLst/>
          </a:prstGeom>
          <a:solidFill>
            <a:srgbClr val="7F34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910" name="Google Shape;910;p24">
            <a:hlinkClick r:id="rId3"/>
          </p:cNvPr>
          <p:cNvPicPr preferRelativeResize="0"/>
          <p:nvPr/>
        </p:nvPicPr>
        <p:blipFill rotWithShape="1">
          <a:blip r:embed="rId4">
            <a:alphaModFix/>
          </a:blip>
          <a:srcRect/>
          <a:stretch/>
        </p:blipFill>
        <p:spPr>
          <a:xfrm>
            <a:off x="9123590" y="457200"/>
            <a:ext cx="2443161" cy="5109537"/>
          </a:xfrm>
          <a:prstGeom prst="rect">
            <a:avLst/>
          </a:prstGeom>
          <a:noFill/>
          <a:ln>
            <a:noFill/>
          </a:ln>
        </p:spPr>
      </p:pic>
      <p:pic>
        <p:nvPicPr>
          <p:cNvPr id="911" name="Google Shape;911;p24"/>
          <p:cNvPicPr preferRelativeResize="0"/>
          <p:nvPr/>
        </p:nvPicPr>
        <p:blipFill rotWithShape="1">
          <a:blip r:embed="rId5">
            <a:alphaModFix/>
          </a:blip>
          <a:srcRect/>
          <a:stretch/>
        </p:blipFill>
        <p:spPr>
          <a:xfrm>
            <a:off x="6972300" y="3844031"/>
            <a:ext cx="4676775" cy="2140209"/>
          </a:xfrm>
          <a:prstGeom prst="rect">
            <a:avLst/>
          </a:prstGeom>
          <a:noFill/>
          <a:ln>
            <a:noFill/>
          </a:ln>
        </p:spPr>
      </p:pic>
      <p:sp>
        <p:nvSpPr>
          <p:cNvPr id="912" name="Google Shape;912;p24"/>
          <p:cNvSpPr/>
          <p:nvPr/>
        </p:nvSpPr>
        <p:spPr>
          <a:xfrm>
            <a:off x="7554979" y="2655436"/>
            <a:ext cx="1177860" cy="773564"/>
          </a:xfrm>
          <a:prstGeom prst="rightArrow">
            <a:avLst>
              <a:gd name="adj1" fmla="val 50000"/>
              <a:gd name="adj2" fmla="val 50000"/>
            </a:avLst>
          </a:prstGeom>
          <a:solidFill>
            <a:srgbClr val="24BAA2"/>
          </a:solidFill>
          <a:ln w="12700" cap="flat" cmpd="sng">
            <a:solidFill>
              <a:srgbClr val="8F2F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Clica aquí</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11"/>
                                        </p:tgtEl>
                                        <p:attrNameLst>
                                          <p:attrName>style.visibility</p:attrName>
                                        </p:attrNameLst>
                                      </p:cBhvr>
                                      <p:to>
                                        <p:strVal val="visible"/>
                                      </p:to>
                                    </p:set>
                                    <p:animEffect transition="in" filter="fade">
                                      <p:cBhvr>
                                        <p:cTn id="7" dur="1000"/>
                                        <p:tgtEl>
                                          <p:spTgt spid="9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61"/>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600"/>
              <a:buNone/>
            </a:pPr>
            <a:r>
              <a:rPr lang="en-US"/>
              <a:t>¿Qué es la autonomía?</a:t>
            </a:r>
            <a:endParaRPr/>
          </a:p>
        </p:txBody>
      </p:sp>
      <p:sp>
        <p:nvSpPr>
          <p:cNvPr id="247" name="Google Shape;247;p61"/>
          <p:cNvSpPr txBox="1">
            <a:spLocks noGrp="1"/>
          </p:cNvSpPr>
          <p:nvPr>
            <p:ph type="body" idx="1"/>
          </p:nvPr>
        </p:nvSpPr>
        <p:spPr>
          <a:xfrm>
            <a:off x="821503" y="1436072"/>
            <a:ext cx="10594975" cy="3849687"/>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2400"/>
              <a:buNone/>
            </a:pPr>
            <a:r>
              <a:rPr lang="en-US">
                <a:latin typeface="Calibri"/>
                <a:ea typeface="Calibri"/>
                <a:cs typeface="Calibri"/>
                <a:sym typeface="Calibri"/>
              </a:rPr>
              <a:t>La autonomía supone tener </a:t>
            </a:r>
            <a:r>
              <a:rPr lang="en-US" b="1">
                <a:latin typeface="Calibri"/>
                <a:ea typeface="Calibri"/>
                <a:cs typeface="Calibri"/>
                <a:sym typeface="Calibri"/>
              </a:rPr>
              <a:t>control</a:t>
            </a:r>
            <a:r>
              <a:rPr lang="en-US">
                <a:latin typeface="Calibri"/>
                <a:ea typeface="Calibri"/>
                <a:cs typeface="Calibri"/>
                <a:sym typeface="Calibri"/>
              </a:rPr>
              <a:t> y </a:t>
            </a:r>
            <a:r>
              <a:rPr lang="en-US" b="1">
                <a:latin typeface="Calibri"/>
                <a:ea typeface="Calibri"/>
                <a:cs typeface="Calibri"/>
                <a:sym typeface="Calibri"/>
              </a:rPr>
              <a:t>elección</a:t>
            </a:r>
            <a:r>
              <a:rPr lang="en-US">
                <a:latin typeface="Calibri"/>
                <a:ea typeface="Calibri"/>
                <a:cs typeface="Calibri"/>
                <a:sym typeface="Calibri"/>
              </a:rPr>
              <a:t> sobre la propia vida. Tener apoyo para seguir haciendo las tareas diarias como hacer la compra, pasear al perro o salir a pasear puede ser decisivo para mantener la autonomía personal.  </a:t>
            </a:r>
            <a:endParaRPr/>
          </a:p>
          <a:p>
            <a:pPr marL="0" lvl="0" indent="0" algn="just" rtl="0">
              <a:lnSpc>
                <a:spcPct val="100000"/>
              </a:lnSpc>
              <a:spcBef>
                <a:spcPts val="0"/>
              </a:spcBef>
              <a:spcAft>
                <a:spcPts val="0"/>
              </a:spcAft>
              <a:buSzPts val="2400"/>
              <a:buNone/>
            </a:pPr>
            <a:r>
              <a:rPr lang="en-US">
                <a:latin typeface="Calibri"/>
                <a:ea typeface="Calibri"/>
                <a:cs typeface="Calibri"/>
                <a:sym typeface="Calibri"/>
              </a:rPr>
              <a:t>La autonomía está en peligro especialmente cuando la persona necesita ayuda con sus necesidades más básicas y privadas, como puede ocurrir en un hospital o residencia, o cuando alguna discapacidad afecta a la comunicación.  </a:t>
            </a:r>
            <a:endParaRPr/>
          </a:p>
          <a:p>
            <a:pPr marL="0" lvl="0" indent="0" algn="just" rtl="0">
              <a:lnSpc>
                <a:spcPct val="100000"/>
              </a:lnSpc>
              <a:spcBef>
                <a:spcPts val="0"/>
              </a:spcBef>
              <a:spcAft>
                <a:spcPts val="0"/>
              </a:spcAft>
              <a:buSzPts val="2400"/>
              <a:buNone/>
            </a:pPr>
            <a:r>
              <a:rPr lang="en-US">
                <a:latin typeface="Calibri"/>
                <a:ea typeface="Calibri"/>
                <a:cs typeface="Calibri"/>
                <a:sym typeface="Calibri"/>
              </a:rPr>
              <a:t>El personal de atención directa nunca debe cometer el error de suponer que, porque conocen bien a la persona, siempre saben cuáles serán sus preferencias. Elegir qué ponerse, qué beber o comer o dónde pasar su tiempo en la residencia son ejemplos de cómo pueden los pacientes o clientes mantener la autonomía en aspectos básicos de su vida cotidiana, incluso cuando tienen necesidades complejas y requieren un mayor grado de apoyo. </a:t>
            </a:r>
            <a:endParaRPr>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917" name="Google Shape;917;p25"/>
          <p:cNvSpPr txBox="1">
            <a:spLocks noGrp="1"/>
          </p:cNvSpPr>
          <p:nvPr>
            <p:ph type="body" idx="1"/>
          </p:nvPr>
        </p:nvSpPr>
        <p:spPr>
          <a:xfrm>
            <a:off x="835670" y="2521255"/>
            <a:ext cx="5900613" cy="3311641"/>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Clr>
                <a:srgbClr val="092E4B"/>
              </a:buClr>
              <a:buSzPts val="2400"/>
              <a:buNone/>
            </a:pPr>
            <a:r>
              <a:rPr lang="en-US" u="sng" dirty="0">
                <a:solidFill>
                  <a:srgbClr val="24BAA2"/>
                </a:solidFill>
                <a:hlinkClick r:id="rId3">
                  <a:extLst>
                    <a:ext uri="{A12FA001-AC4F-418D-AE19-62706E023703}">
                      <ahyp:hlinkClr xmlns:ahyp="http://schemas.microsoft.com/office/drawing/2018/hyperlinkcolor" val="tx"/>
                    </a:ext>
                  </a:extLst>
                </a:hlinkClick>
              </a:rPr>
              <a:t>Mindshift</a:t>
            </a:r>
            <a:r>
              <a:rPr lang="en-US" dirty="0"/>
              <a:t> es </a:t>
            </a:r>
            <a:r>
              <a:rPr lang="en-US" dirty="0" err="1"/>
              <a:t>una</a:t>
            </a:r>
            <a:r>
              <a:rPr lang="en-US" dirty="0"/>
              <a:t> </a:t>
            </a:r>
            <a:r>
              <a:rPr lang="en-US" dirty="0" err="1"/>
              <a:t>aplicación</a:t>
            </a:r>
            <a:r>
              <a:rPr lang="en-US" dirty="0"/>
              <a:t> </a:t>
            </a:r>
            <a:r>
              <a:rPr lang="en-US" dirty="0" err="1"/>
              <a:t>desarrollada</a:t>
            </a:r>
            <a:r>
              <a:rPr lang="en-US" dirty="0"/>
              <a:t> </a:t>
            </a:r>
            <a:r>
              <a:rPr lang="en-US" dirty="0" err="1"/>
              <a:t>por</a:t>
            </a:r>
            <a:r>
              <a:rPr lang="en-US" dirty="0"/>
              <a:t> </a:t>
            </a:r>
            <a:r>
              <a:rPr lang="en-US" dirty="0" err="1"/>
              <a:t>el</a:t>
            </a:r>
            <a:r>
              <a:rPr lang="en-US" dirty="0"/>
              <a:t> </a:t>
            </a:r>
            <a:r>
              <a:rPr lang="en-US" dirty="0" err="1"/>
              <a:t>gobierno</a:t>
            </a:r>
            <a:r>
              <a:rPr lang="en-US" dirty="0"/>
              <a:t> </a:t>
            </a:r>
            <a:r>
              <a:rPr lang="en-US" dirty="0" err="1"/>
              <a:t>canadiense</a:t>
            </a:r>
            <a:r>
              <a:rPr lang="en-US" dirty="0"/>
              <a:t> para </a:t>
            </a:r>
            <a:r>
              <a:rPr lang="en-US" dirty="0" err="1"/>
              <a:t>ayudar</a:t>
            </a:r>
            <a:r>
              <a:rPr lang="en-US" dirty="0"/>
              <a:t> a las personas a </a:t>
            </a:r>
            <a:r>
              <a:rPr lang="en-US" dirty="0" err="1"/>
              <a:t>tratar</a:t>
            </a:r>
            <a:r>
              <a:rPr lang="en-US" dirty="0"/>
              <a:t> la </a:t>
            </a:r>
            <a:r>
              <a:rPr lang="en-US" dirty="0" err="1"/>
              <a:t>ansiedad</a:t>
            </a:r>
            <a:r>
              <a:rPr lang="en-US" dirty="0"/>
              <a:t>. Es </a:t>
            </a:r>
            <a:r>
              <a:rPr lang="en-US" dirty="0" err="1"/>
              <a:t>como</a:t>
            </a:r>
            <a:r>
              <a:rPr lang="en-US" dirty="0"/>
              <a:t> la </a:t>
            </a:r>
            <a:r>
              <a:rPr lang="en-US" dirty="0" err="1"/>
              <a:t>navaja</a:t>
            </a:r>
            <a:r>
              <a:rPr lang="en-US" dirty="0"/>
              <a:t> </a:t>
            </a:r>
            <a:r>
              <a:rPr lang="en-US" dirty="0" err="1"/>
              <a:t>suiza</a:t>
            </a:r>
            <a:r>
              <a:rPr lang="en-US" dirty="0"/>
              <a:t> de la </a:t>
            </a:r>
            <a:r>
              <a:rPr lang="en-US" dirty="0" err="1"/>
              <a:t>salud</a:t>
            </a:r>
            <a:r>
              <a:rPr lang="en-US" dirty="0"/>
              <a:t> mental, </a:t>
            </a:r>
            <a:r>
              <a:rPr lang="en-US" dirty="0" err="1"/>
              <a:t>porque</a:t>
            </a:r>
            <a:r>
              <a:rPr lang="en-US" dirty="0"/>
              <a:t> </a:t>
            </a:r>
            <a:r>
              <a:rPr lang="en-US" dirty="0" err="1"/>
              <a:t>tiene</a:t>
            </a:r>
            <a:r>
              <a:rPr lang="en-US" dirty="0"/>
              <a:t> </a:t>
            </a:r>
            <a:r>
              <a:rPr lang="en-US" dirty="0" err="1"/>
              <a:t>muchas</a:t>
            </a:r>
            <a:r>
              <a:rPr lang="en-US" dirty="0"/>
              <a:t> </a:t>
            </a:r>
            <a:r>
              <a:rPr lang="en-US" dirty="0" err="1"/>
              <a:t>herramientas</a:t>
            </a:r>
            <a:r>
              <a:rPr lang="en-US" dirty="0"/>
              <a:t>: </a:t>
            </a:r>
            <a:r>
              <a:rPr lang="en-US" dirty="0" err="1"/>
              <a:t>puedes</a:t>
            </a:r>
            <a:r>
              <a:rPr lang="en-US" dirty="0"/>
              <a:t> </a:t>
            </a:r>
            <a:r>
              <a:rPr lang="en-US" dirty="0" err="1"/>
              <a:t>hacer</a:t>
            </a:r>
            <a:r>
              <a:rPr lang="en-US" dirty="0"/>
              <a:t> </a:t>
            </a:r>
            <a:r>
              <a:rPr lang="en-US" dirty="0" err="1"/>
              <a:t>seguimiento</a:t>
            </a:r>
            <a:r>
              <a:rPr lang="en-US" dirty="0"/>
              <a:t> de </a:t>
            </a:r>
            <a:r>
              <a:rPr lang="en-US" dirty="0" err="1"/>
              <a:t>tu</a:t>
            </a:r>
            <a:r>
              <a:rPr lang="en-US" dirty="0"/>
              <a:t> </a:t>
            </a:r>
            <a:r>
              <a:rPr lang="en-US" dirty="0" err="1"/>
              <a:t>estado</a:t>
            </a:r>
            <a:r>
              <a:rPr lang="en-US" dirty="0"/>
              <a:t> </a:t>
            </a:r>
            <a:r>
              <a:rPr lang="en-US" dirty="0" err="1"/>
              <a:t>anímico</a:t>
            </a:r>
            <a:r>
              <a:rPr lang="en-US" dirty="0"/>
              <a:t>, </a:t>
            </a:r>
            <a:r>
              <a:rPr lang="en-US" dirty="0" err="1"/>
              <a:t>hacer</a:t>
            </a:r>
            <a:r>
              <a:rPr lang="en-US" dirty="0"/>
              <a:t> </a:t>
            </a:r>
            <a:r>
              <a:rPr lang="en-US" dirty="0" err="1"/>
              <a:t>una</a:t>
            </a:r>
            <a:r>
              <a:rPr lang="en-US" dirty="0"/>
              <a:t> </a:t>
            </a:r>
            <a:r>
              <a:rPr lang="en-US" dirty="0" err="1"/>
              <a:t>lista</a:t>
            </a:r>
            <a:r>
              <a:rPr lang="en-US" dirty="0"/>
              <a:t> de </a:t>
            </a:r>
            <a:r>
              <a:rPr lang="en-US" dirty="0" err="1"/>
              <a:t>técnicas</a:t>
            </a:r>
            <a:r>
              <a:rPr lang="en-US" dirty="0"/>
              <a:t> de control y </a:t>
            </a:r>
            <a:r>
              <a:rPr lang="en-US" dirty="0" err="1"/>
              <a:t>aprender</a:t>
            </a:r>
            <a:r>
              <a:rPr lang="en-US" dirty="0"/>
              <a:t> </a:t>
            </a:r>
            <a:r>
              <a:rPr lang="en-US" dirty="0" err="1"/>
              <a:t>muchas</a:t>
            </a:r>
            <a:r>
              <a:rPr lang="en-US" dirty="0"/>
              <a:t> </a:t>
            </a:r>
            <a:r>
              <a:rPr lang="en-US" dirty="0" err="1"/>
              <a:t>cosas</a:t>
            </a:r>
            <a:r>
              <a:rPr lang="en-US" dirty="0"/>
              <a:t> </a:t>
            </a:r>
            <a:r>
              <a:rPr lang="en-US" dirty="0" err="1"/>
              <a:t>sobre</a:t>
            </a:r>
            <a:r>
              <a:rPr lang="en-US" dirty="0"/>
              <a:t> </a:t>
            </a:r>
            <a:r>
              <a:rPr lang="en-US" b="1" i="1" dirty="0"/>
              <a:t>mindfulness</a:t>
            </a:r>
            <a:r>
              <a:rPr lang="en-US" dirty="0"/>
              <a:t>. </a:t>
            </a:r>
            <a:endParaRPr dirty="0"/>
          </a:p>
          <a:p>
            <a:pPr marL="0" lvl="0" indent="0" algn="just" rtl="0">
              <a:lnSpc>
                <a:spcPct val="90000"/>
              </a:lnSpc>
              <a:spcBef>
                <a:spcPts val="1000"/>
              </a:spcBef>
              <a:spcAft>
                <a:spcPts val="0"/>
              </a:spcAft>
              <a:buClr>
                <a:srgbClr val="092E4B"/>
              </a:buClr>
              <a:buSzPts val="2400"/>
              <a:buNone/>
            </a:pPr>
            <a:r>
              <a:rPr lang="en-US" dirty="0" err="1"/>
              <a:t>Además</a:t>
            </a:r>
            <a:r>
              <a:rPr lang="en-US" dirty="0"/>
              <a:t>, se </a:t>
            </a:r>
            <a:r>
              <a:rPr lang="en-US" dirty="0" err="1"/>
              <a:t>basa</a:t>
            </a:r>
            <a:r>
              <a:rPr lang="en-US" dirty="0"/>
              <a:t> </a:t>
            </a:r>
            <a:r>
              <a:rPr lang="en-US" dirty="0" err="1"/>
              <a:t>en</a:t>
            </a:r>
            <a:r>
              <a:rPr lang="en-US" dirty="0"/>
              <a:t> </a:t>
            </a:r>
            <a:r>
              <a:rPr lang="en-US" dirty="0" err="1"/>
              <a:t>principios</a:t>
            </a:r>
            <a:r>
              <a:rPr lang="en-US" dirty="0"/>
              <a:t> </a:t>
            </a:r>
            <a:r>
              <a:rPr lang="en-US" dirty="0" err="1"/>
              <a:t>probados</a:t>
            </a:r>
            <a:r>
              <a:rPr lang="en-US" dirty="0"/>
              <a:t> de la </a:t>
            </a:r>
            <a:r>
              <a:rPr lang="en-US" b="1" dirty="0" err="1"/>
              <a:t>terapia</a:t>
            </a:r>
            <a:r>
              <a:rPr lang="en-US" b="1" dirty="0"/>
              <a:t> </a:t>
            </a:r>
            <a:r>
              <a:rPr lang="en-US" b="1" dirty="0" err="1"/>
              <a:t>cognitivo-conductual</a:t>
            </a:r>
            <a:r>
              <a:rPr lang="en-US" b="1" dirty="0"/>
              <a:t>. </a:t>
            </a:r>
            <a:endParaRPr dirty="0"/>
          </a:p>
        </p:txBody>
      </p:sp>
      <p:sp>
        <p:nvSpPr>
          <p:cNvPr id="918" name="Google Shape;918;p25"/>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en-US" i="1"/>
              <a:t>Apps</a:t>
            </a:r>
            <a:endParaRPr/>
          </a:p>
          <a:p>
            <a:pPr marL="0" lvl="0" indent="0" algn="l" rtl="0">
              <a:lnSpc>
                <a:spcPct val="90000"/>
              </a:lnSpc>
              <a:spcBef>
                <a:spcPts val="0"/>
              </a:spcBef>
              <a:spcAft>
                <a:spcPts val="0"/>
              </a:spcAft>
              <a:buClr>
                <a:srgbClr val="24BAA2"/>
              </a:buClr>
              <a:buSzPts val="3600"/>
              <a:buNone/>
            </a:pPr>
            <a:r>
              <a:rPr lang="en-US"/>
              <a:t>Para la salud mental</a:t>
            </a:r>
            <a:endParaRPr/>
          </a:p>
          <a:p>
            <a:pPr marL="0" lvl="0" indent="0" algn="l" rtl="0">
              <a:lnSpc>
                <a:spcPct val="90000"/>
              </a:lnSpc>
              <a:spcBef>
                <a:spcPts val="1000"/>
              </a:spcBef>
              <a:spcAft>
                <a:spcPts val="0"/>
              </a:spcAft>
              <a:buClr>
                <a:srgbClr val="24BAA2"/>
              </a:buClr>
              <a:buSzPts val="3600"/>
              <a:buNone/>
            </a:pPr>
            <a:endParaRPr/>
          </a:p>
        </p:txBody>
      </p:sp>
      <p:sp>
        <p:nvSpPr>
          <p:cNvPr id="919" name="Google Shape;919;p25"/>
          <p:cNvSpPr/>
          <p:nvPr/>
        </p:nvSpPr>
        <p:spPr>
          <a:xfrm>
            <a:off x="6959338" y="3189475"/>
            <a:ext cx="1177860" cy="773564"/>
          </a:xfrm>
          <a:prstGeom prst="rightArrow">
            <a:avLst>
              <a:gd name="adj1" fmla="val 50000"/>
              <a:gd name="adj2" fmla="val 50000"/>
            </a:avLst>
          </a:prstGeom>
          <a:solidFill>
            <a:srgbClr val="24BAA2"/>
          </a:solidFill>
          <a:ln w="12700" cap="flat" cmpd="sng">
            <a:solidFill>
              <a:srgbClr val="8F2F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Clica aquí</a:t>
            </a:r>
            <a:endParaRPr sz="1400" b="0" i="0" u="none" strike="noStrike" cap="none">
              <a:solidFill>
                <a:srgbClr val="000000"/>
              </a:solidFill>
              <a:latin typeface="Arial"/>
              <a:ea typeface="Arial"/>
              <a:cs typeface="Arial"/>
              <a:sym typeface="Arial"/>
            </a:endParaRPr>
          </a:p>
        </p:txBody>
      </p:sp>
      <p:sp>
        <p:nvSpPr>
          <p:cNvPr id="920" name="Google Shape;920;p25"/>
          <p:cNvSpPr>
            <a:spLocks noGrp="1"/>
          </p:cNvSpPr>
          <p:nvPr>
            <p:ph type="pic" idx="3"/>
          </p:nvPr>
        </p:nvSpPr>
        <p:spPr>
          <a:xfrm>
            <a:off x="8583306" y="1246695"/>
            <a:ext cx="2444127" cy="4336988"/>
          </a:xfrm>
          <a:prstGeom prst="rect">
            <a:avLst/>
          </a:prstGeom>
          <a:solidFill>
            <a:srgbClr val="D8D8D8"/>
          </a:solidFill>
          <a:ln>
            <a:noFill/>
          </a:ln>
        </p:spPr>
      </p:sp>
      <p:pic>
        <p:nvPicPr>
          <p:cNvPr id="921" name="Google Shape;921;p25" descr="MindShift CBT App for Managing Anxiety">
            <a:hlinkClick r:id="rId3"/>
          </p:cNvPr>
          <p:cNvPicPr preferRelativeResize="0"/>
          <p:nvPr/>
        </p:nvPicPr>
        <p:blipFill rotWithShape="1">
          <a:blip r:embed="rId4">
            <a:alphaModFix/>
          </a:blip>
          <a:srcRect/>
          <a:stretch/>
        </p:blipFill>
        <p:spPr>
          <a:xfrm>
            <a:off x="8013845" y="-13811"/>
            <a:ext cx="3810000" cy="68580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927" name="Google Shape;927;p26"/>
          <p:cNvSpPr txBox="1">
            <a:spLocks noGrp="1"/>
          </p:cNvSpPr>
          <p:nvPr>
            <p:ph type="body" idx="1"/>
          </p:nvPr>
        </p:nvSpPr>
        <p:spPr>
          <a:xfrm>
            <a:off x="489215" y="1693442"/>
            <a:ext cx="5588320" cy="3878683"/>
          </a:xfrm>
          <a:prstGeom prst="rect">
            <a:avLst/>
          </a:prstGeom>
          <a:noFill/>
          <a:ln>
            <a:noFill/>
          </a:ln>
        </p:spPr>
        <p:txBody>
          <a:bodyPr spcFirstLastPara="1" wrap="square" lIns="91425" tIns="45700" rIns="91425" bIns="45700" anchor="t" anchorCtr="0">
            <a:noAutofit/>
          </a:bodyPr>
          <a:lstStyle/>
          <a:p>
            <a:pPr marL="228600" lvl="0" indent="0" rtl="0">
              <a:lnSpc>
                <a:spcPct val="90000"/>
              </a:lnSpc>
              <a:spcBef>
                <a:spcPts val="0"/>
              </a:spcBef>
              <a:spcAft>
                <a:spcPts val="0"/>
              </a:spcAft>
              <a:buClr>
                <a:srgbClr val="092E4B"/>
              </a:buClr>
              <a:buSzPts val="2000"/>
              <a:buNone/>
            </a:pPr>
            <a:r>
              <a:rPr lang="en-US" dirty="0" err="1"/>
              <a:t>Ayuda</a:t>
            </a:r>
            <a:r>
              <a:rPr lang="en-US" dirty="0"/>
              <a:t> a </a:t>
            </a:r>
            <a:r>
              <a:rPr lang="en-US" dirty="0" err="1"/>
              <a:t>tus</a:t>
            </a:r>
            <a:r>
              <a:rPr lang="en-US" dirty="0"/>
              <a:t> </a:t>
            </a:r>
            <a:r>
              <a:rPr lang="en-US" dirty="0" err="1"/>
              <a:t>clientes</a:t>
            </a:r>
            <a:r>
              <a:rPr lang="en-US" dirty="0"/>
              <a:t> </a:t>
            </a:r>
            <a:r>
              <a:rPr lang="en-US" dirty="0" err="1"/>
              <a:t>mayores</a:t>
            </a:r>
            <a:r>
              <a:rPr lang="en-US" dirty="0"/>
              <a:t> a </a:t>
            </a:r>
            <a:r>
              <a:rPr lang="en-US" dirty="0" err="1"/>
              <a:t>ver</a:t>
            </a:r>
            <a:r>
              <a:rPr lang="en-US" dirty="0"/>
              <a:t> y </a:t>
            </a:r>
            <a:r>
              <a:rPr lang="en-US" dirty="0" err="1"/>
              <a:t>sentir</a:t>
            </a:r>
            <a:r>
              <a:rPr lang="en-US" dirty="0"/>
              <a:t> que </a:t>
            </a:r>
            <a:r>
              <a:rPr lang="en-US" dirty="0" err="1"/>
              <a:t>tienen</a:t>
            </a:r>
            <a:r>
              <a:rPr lang="en-US" dirty="0"/>
              <a:t> </a:t>
            </a:r>
            <a:r>
              <a:rPr lang="en-US" dirty="0" err="1"/>
              <a:t>el</a:t>
            </a:r>
            <a:r>
              <a:rPr lang="en-US" dirty="0"/>
              <a:t> control de sus </a:t>
            </a:r>
            <a:r>
              <a:rPr lang="en-US" dirty="0" err="1"/>
              <a:t>vidas</a:t>
            </a:r>
            <a:r>
              <a:rPr lang="en-US" dirty="0"/>
              <a:t>. Deben ser </a:t>
            </a:r>
            <a:r>
              <a:rPr lang="en-US" dirty="0" err="1"/>
              <a:t>los</a:t>
            </a:r>
            <a:r>
              <a:rPr lang="en-US" dirty="0"/>
              <a:t> que </a:t>
            </a:r>
            <a:r>
              <a:rPr lang="en-US" dirty="0" err="1"/>
              <a:t>decidan</a:t>
            </a:r>
            <a:r>
              <a:rPr lang="en-US" dirty="0"/>
              <a:t> lo que </a:t>
            </a:r>
            <a:r>
              <a:rPr lang="en-US" dirty="0" err="1"/>
              <a:t>quieren</a:t>
            </a:r>
            <a:r>
              <a:rPr lang="en-US" dirty="0"/>
              <a:t> </a:t>
            </a:r>
            <a:r>
              <a:rPr lang="en-US" dirty="0" err="1"/>
              <a:t>hacer</a:t>
            </a:r>
            <a:r>
              <a:rPr lang="en-US" dirty="0"/>
              <a:t> con </a:t>
            </a:r>
            <a:r>
              <a:rPr lang="en-US" dirty="0" err="1"/>
              <a:t>ellas</a:t>
            </a:r>
            <a:r>
              <a:rPr lang="en-US" dirty="0"/>
              <a:t>. Por </a:t>
            </a:r>
            <a:r>
              <a:rPr lang="en-US" dirty="0" err="1"/>
              <a:t>eso</a:t>
            </a:r>
            <a:r>
              <a:rPr lang="en-US" dirty="0"/>
              <a:t>, </a:t>
            </a:r>
            <a:r>
              <a:rPr lang="en-US" dirty="0" err="1"/>
              <a:t>debemos</a:t>
            </a:r>
            <a:r>
              <a:rPr lang="en-US" dirty="0"/>
              <a:t> </a:t>
            </a:r>
            <a:r>
              <a:rPr lang="en-US" dirty="0" err="1"/>
              <a:t>ofrecerles</a:t>
            </a:r>
            <a:r>
              <a:rPr lang="en-US" dirty="0"/>
              <a:t> las </a:t>
            </a:r>
            <a:r>
              <a:rPr lang="en-US" dirty="0" err="1"/>
              <a:t>herramientas</a:t>
            </a:r>
            <a:r>
              <a:rPr lang="en-US" dirty="0"/>
              <a:t> </a:t>
            </a:r>
            <a:r>
              <a:rPr lang="en-US" dirty="0" err="1"/>
              <a:t>apropiadas</a:t>
            </a:r>
            <a:r>
              <a:rPr lang="en-US" dirty="0"/>
              <a:t> que les </a:t>
            </a:r>
            <a:r>
              <a:rPr lang="en-US" dirty="0" err="1"/>
              <a:t>faciliten</a:t>
            </a:r>
            <a:r>
              <a:rPr lang="en-US" dirty="0"/>
              <a:t> </a:t>
            </a:r>
            <a:r>
              <a:rPr lang="en-US" dirty="0" err="1"/>
              <a:t>gestionar</a:t>
            </a:r>
            <a:r>
              <a:rPr lang="en-US" dirty="0"/>
              <a:t> las </a:t>
            </a:r>
            <a:r>
              <a:rPr lang="en-US" dirty="0" err="1"/>
              <a:t>cosas</a:t>
            </a:r>
            <a:r>
              <a:rPr lang="en-US" dirty="0"/>
              <a:t> </a:t>
            </a:r>
            <a:r>
              <a:rPr lang="en-US" dirty="0" err="1"/>
              <a:t>en</a:t>
            </a:r>
            <a:r>
              <a:rPr lang="en-US" dirty="0"/>
              <a:t> </a:t>
            </a:r>
            <a:r>
              <a:rPr lang="en-US" dirty="0" err="1"/>
              <a:t>su</a:t>
            </a:r>
            <a:r>
              <a:rPr lang="en-US" dirty="0"/>
              <a:t> día a día. </a:t>
            </a:r>
            <a:endParaRPr dirty="0"/>
          </a:p>
          <a:p>
            <a:pPr marL="228600" lvl="0" indent="0" rtl="0">
              <a:lnSpc>
                <a:spcPct val="90000"/>
              </a:lnSpc>
              <a:spcBef>
                <a:spcPts val="0"/>
              </a:spcBef>
              <a:spcAft>
                <a:spcPts val="0"/>
              </a:spcAft>
              <a:buClr>
                <a:srgbClr val="092E4B"/>
              </a:buClr>
              <a:buSzPts val="2000"/>
              <a:buNone/>
            </a:pPr>
            <a:r>
              <a:rPr lang="en-US" dirty="0" err="1"/>
              <a:t>Varios</a:t>
            </a:r>
            <a:r>
              <a:rPr lang="en-US" dirty="0"/>
              <a:t> </a:t>
            </a:r>
            <a:r>
              <a:rPr lang="en-US" dirty="0" err="1"/>
              <a:t>estudios</a:t>
            </a:r>
            <a:r>
              <a:rPr lang="en-US" dirty="0"/>
              <a:t> indican que la </a:t>
            </a:r>
            <a:r>
              <a:rPr lang="en-US" dirty="0" err="1"/>
              <a:t>implicación</a:t>
            </a:r>
            <a:r>
              <a:rPr lang="en-US" dirty="0"/>
              <a:t> de las personas </a:t>
            </a:r>
            <a:r>
              <a:rPr lang="en-US" dirty="0" err="1"/>
              <a:t>mayores</a:t>
            </a:r>
            <a:r>
              <a:rPr lang="en-US" dirty="0"/>
              <a:t> </a:t>
            </a:r>
            <a:r>
              <a:rPr lang="en-US" dirty="0" err="1"/>
              <a:t>en</a:t>
            </a:r>
            <a:r>
              <a:rPr lang="en-US" dirty="0"/>
              <a:t> la </a:t>
            </a:r>
            <a:r>
              <a:rPr lang="en-US" dirty="0" err="1"/>
              <a:t>toma</a:t>
            </a:r>
            <a:r>
              <a:rPr lang="en-US" dirty="0"/>
              <a:t> de </a:t>
            </a:r>
            <a:r>
              <a:rPr lang="en-US" dirty="0" err="1"/>
              <a:t>decisiones</a:t>
            </a:r>
            <a:r>
              <a:rPr lang="en-US" dirty="0"/>
              <a:t> </a:t>
            </a:r>
            <a:r>
              <a:rPr lang="en-US" dirty="0" err="1"/>
              <a:t>tiene</a:t>
            </a:r>
            <a:r>
              <a:rPr lang="en-US" dirty="0"/>
              <a:t> </a:t>
            </a:r>
            <a:r>
              <a:rPr lang="en-US" dirty="0" err="1"/>
              <a:t>efectos</a:t>
            </a:r>
            <a:r>
              <a:rPr lang="en-US" dirty="0"/>
              <a:t> </a:t>
            </a:r>
            <a:r>
              <a:rPr lang="en-US" dirty="0" err="1"/>
              <a:t>positivos</a:t>
            </a:r>
            <a:r>
              <a:rPr lang="en-US" dirty="0"/>
              <a:t> </a:t>
            </a:r>
            <a:r>
              <a:rPr lang="en-US" dirty="0" err="1"/>
              <a:t>en</a:t>
            </a:r>
            <a:r>
              <a:rPr lang="en-US" dirty="0"/>
              <a:t> </a:t>
            </a:r>
            <a:r>
              <a:rPr lang="en-US" dirty="0" err="1"/>
              <a:t>su</a:t>
            </a:r>
            <a:r>
              <a:rPr lang="en-US" dirty="0"/>
              <a:t> </a:t>
            </a:r>
            <a:r>
              <a:rPr lang="en-US" dirty="0" err="1"/>
              <a:t>bienestar</a:t>
            </a:r>
            <a:r>
              <a:rPr lang="en-US" dirty="0"/>
              <a:t> </a:t>
            </a:r>
            <a:r>
              <a:rPr lang="en-US" dirty="0" err="1"/>
              <a:t>emocional</a:t>
            </a:r>
            <a:r>
              <a:rPr lang="en-US" dirty="0"/>
              <a:t> y </a:t>
            </a:r>
            <a:r>
              <a:rPr lang="en-US" dirty="0" err="1"/>
              <a:t>mejora</a:t>
            </a:r>
            <a:r>
              <a:rPr lang="en-US" dirty="0"/>
              <a:t> </a:t>
            </a:r>
            <a:r>
              <a:rPr lang="en-US" dirty="0" err="1"/>
              <a:t>su</a:t>
            </a:r>
            <a:r>
              <a:rPr lang="en-US" dirty="0"/>
              <a:t> </a:t>
            </a:r>
            <a:r>
              <a:rPr lang="en-US" dirty="0" err="1"/>
              <a:t>autoestima</a:t>
            </a:r>
            <a:r>
              <a:rPr lang="en-US" dirty="0"/>
              <a:t> y </a:t>
            </a:r>
            <a:r>
              <a:rPr lang="en-US" dirty="0" err="1"/>
              <a:t>su</a:t>
            </a:r>
            <a:r>
              <a:rPr lang="en-US" dirty="0"/>
              <a:t> </a:t>
            </a:r>
            <a:r>
              <a:rPr lang="en-US" dirty="0" err="1"/>
              <a:t>percepción</a:t>
            </a:r>
            <a:r>
              <a:rPr lang="en-US" dirty="0"/>
              <a:t> de </a:t>
            </a:r>
            <a:r>
              <a:rPr lang="en-US" dirty="0" err="1"/>
              <a:t>sí</a:t>
            </a:r>
            <a:r>
              <a:rPr lang="en-US" dirty="0"/>
              <a:t> </a:t>
            </a:r>
            <a:r>
              <a:rPr lang="en-US" dirty="0" err="1"/>
              <a:t>mismos</a:t>
            </a:r>
            <a:r>
              <a:rPr lang="en-US" dirty="0"/>
              <a:t>.  </a:t>
            </a:r>
            <a:endParaRPr dirty="0"/>
          </a:p>
          <a:p>
            <a:pPr marL="228600" lvl="0" indent="0" rtl="0">
              <a:lnSpc>
                <a:spcPct val="90000"/>
              </a:lnSpc>
              <a:spcBef>
                <a:spcPts val="0"/>
              </a:spcBef>
              <a:spcAft>
                <a:spcPts val="0"/>
              </a:spcAft>
              <a:buClr>
                <a:srgbClr val="092E4B"/>
              </a:buClr>
              <a:buSzPts val="2000"/>
              <a:buNone/>
            </a:pPr>
            <a:endParaRPr dirty="0"/>
          </a:p>
        </p:txBody>
      </p:sp>
      <p:sp>
        <p:nvSpPr>
          <p:cNvPr id="928" name="Google Shape;928;p26"/>
          <p:cNvSpPr txBox="1">
            <a:spLocks noGrp="1"/>
          </p:cNvSpPr>
          <p:nvPr>
            <p:ph type="body" idx="2"/>
          </p:nvPr>
        </p:nvSpPr>
        <p:spPr>
          <a:xfrm>
            <a:off x="752475" y="485906"/>
            <a:ext cx="5126276"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en-US"/>
              <a:t>Tecnología para la autogestión</a:t>
            </a:r>
            <a:endParaRPr/>
          </a:p>
        </p:txBody>
      </p:sp>
      <p:sp>
        <p:nvSpPr>
          <p:cNvPr id="929" name="Google Shape;929;p26"/>
          <p:cNvSpPr/>
          <p:nvPr/>
        </p:nvSpPr>
        <p:spPr>
          <a:xfrm>
            <a:off x="6095999" y="220245"/>
            <a:ext cx="5854995" cy="6350676"/>
          </a:xfrm>
          <a:prstGeom prst="rect">
            <a:avLst/>
          </a:prstGeom>
          <a:solidFill>
            <a:srgbClr val="7F34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930" name="Google Shape;930;p26"/>
          <p:cNvPicPr preferRelativeResize="0"/>
          <p:nvPr/>
        </p:nvPicPr>
        <p:blipFill rotWithShape="1">
          <a:blip r:embed="rId3">
            <a:alphaModFix/>
          </a:blip>
          <a:srcRect/>
          <a:stretch/>
        </p:blipFill>
        <p:spPr>
          <a:xfrm>
            <a:off x="10319921" y="-1"/>
            <a:ext cx="1872082" cy="1289561"/>
          </a:xfrm>
          <a:prstGeom prst="rect">
            <a:avLst/>
          </a:prstGeom>
          <a:noFill/>
          <a:ln>
            <a:noFill/>
          </a:ln>
        </p:spPr>
      </p:pic>
      <p:pic>
        <p:nvPicPr>
          <p:cNvPr id="931" name="Google Shape;931;p26" descr="Aplicación Dommuss, organízate y disfruta">
            <a:hlinkClick r:id="rId4"/>
          </p:cNvPr>
          <p:cNvPicPr preferRelativeResize="0"/>
          <p:nvPr/>
        </p:nvPicPr>
        <p:blipFill rotWithShape="1">
          <a:blip r:embed="rId5">
            <a:alphaModFix/>
          </a:blip>
          <a:srcRect t="20893" b="40449"/>
          <a:stretch/>
        </p:blipFill>
        <p:spPr>
          <a:xfrm>
            <a:off x="6972092" y="394272"/>
            <a:ext cx="4157817" cy="803654"/>
          </a:xfrm>
          <a:prstGeom prst="rect">
            <a:avLst/>
          </a:prstGeom>
          <a:noFill/>
          <a:ln>
            <a:noFill/>
          </a:ln>
        </p:spPr>
      </p:pic>
      <p:sp>
        <p:nvSpPr>
          <p:cNvPr id="932" name="Google Shape;932;p26"/>
          <p:cNvSpPr txBox="1"/>
          <p:nvPr/>
        </p:nvSpPr>
        <p:spPr>
          <a:xfrm>
            <a:off x="6149885" y="1157169"/>
            <a:ext cx="5898192" cy="1840495"/>
          </a:xfrm>
          <a:prstGeom prst="rect">
            <a:avLst/>
          </a:prstGeom>
          <a:noFill/>
          <a:ln>
            <a:noFill/>
          </a:ln>
        </p:spPr>
        <p:txBody>
          <a:bodyPr spcFirstLastPara="1" wrap="square" lIns="91425" tIns="45700" rIns="91425" bIns="45700" anchor="t" anchorCtr="0">
            <a:noAutofit/>
          </a:bodyPr>
          <a:lstStyle/>
          <a:p>
            <a:pPr marL="228600" marR="0" lvl="0" indent="0" algn="just" rtl="0">
              <a:lnSpc>
                <a:spcPct val="90000"/>
              </a:lnSpc>
              <a:spcBef>
                <a:spcPts val="0"/>
              </a:spcBef>
              <a:spcAft>
                <a:spcPts val="0"/>
              </a:spcAft>
              <a:buClr>
                <a:schemeClr val="dk2"/>
              </a:buClr>
              <a:buSzPts val="2000"/>
              <a:buFont typeface="Arial"/>
              <a:buNone/>
            </a:pPr>
            <a:r>
              <a:rPr lang="en-US" sz="2000" b="0" i="0" u="none" strike="noStrike" cap="none">
                <a:solidFill>
                  <a:schemeClr val="dk2"/>
                </a:solidFill>
                <a:latin typeface="Calibri"/>
                <a:ea typeface="Calibri"/>
                <a:cs typeface="Calibri"/>
                <a:sym typeface="Calibri"/>
              </a:rPr>
              <a:t>Para una buena organización doméstica son necesarias </a:t>
            </a:r>
            <a:r>
              <a:rPr lang="en-US" sz="2000" b="0" i="1" u="none" strike="noStrike" cap="none">
                <a:solidFill>
                  <a:schemeClr val="dk2"/>
                </a:solidFill>
                <a:latin typeface="Calibri"/>
                <a:ea typeface="Calibri"/>
                <a:cs typeface="Calibri"/>
                <a:sym typeface="Calibri"/>
              </a:rPr>
              <a:t>apps </a:t>
            </a:r>
            <a:r>
              <a:rPr lang="en-US" sz="2000" b="0" i="0" u="none" strike="noStrike" cap="none">
                <a:solidFill>
                  <a:schemeClr val="dk2"/>
                </a:solidFill>
                <a:latin typeface="Calibri"/>
                <a:ea typeface="Calibri"/>
                <a:cs typeface="Calibri"/>
                <a:sym typeface="Calibri"/>
              </a:rPr>
              <a:t>como </a:t>
            </a:r>
            <a:r>
              <a:rPr lang="en-US" sz="2000" b="0" i="0" u="sng" strike="noStrike" cap="none">
                <a:solidFill>
                  <a:srgbClr val="24BAA2"/>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Dommuss</a:t>
            </a:r>
            <a:r>
              <a:rPr lang="en-US" sz="2000" b="0" i="0" u="none" strike="noStrike" cap="none">
                <a:solidFill>
                  <a:schemeClr val="dk2"/>
                </a:solidFill>
                <a:latin typeface="Calibri"/>
                <a:ea typeface="Calibri"/>
                <a:cs typeface="Calibri"/>
                <a:sym typeface="Calibri"/>
              </a:rPr>
              <a:t>, que da un espacio de privacidad al que toda la familia podrá acceder (por ejemplo para editar calendarios, la lista de la compra o el menú semanal). También incluye una agenda telefónica, un álbum de fotos o un cuaderno de notas. </a:t>
            </a:r>
            <a:endParaRPr sz="2000" b="0" i="0" u="none" strike="noStrike" cap="none">
              <a:solidFill>
                <a:schemeClr val="dk2"/>
              </a:solidFill>
              <a:latin typeface="Calibri"/>
              <a:ea typeface="Calibri"/>
              <a:cs typeface="Calibri"/>
              <a:sym typeface="Calibri"/>
            </a:endParaRPr>
          </a:p>
        </p:txBody>
      </p:sp>
      <p:sp>
        <p:nvSpPr>
          <p:cNvPr id="933" name="Google Shape;933;p26"/>
          <p:cNvSpPr txBox="1"/>
          <p:nvPr/>
        </p:nvSpPr>
        <p:spPr>
          <a:xfrm>
            <a:off x="7958528" y="3049916"/>
            <a:ext cx="3447266" cy="467505"/>
          </a:xfrm>
          <a:prstGeom prst="rect">
            <a:avLst/>
          </a:prstGeom>
          <a:noFill/>
          <a:ln>
            <a:noFill/>
          </a:ln>
        </p:spPr>
        <p:txBody>
          <a:bodyPr spcFirstLastPara="1" wrap="square" lIns="91425" tIns="45700" rIns="91425" bIns="45700" anchor="t" anchorCtr="0">
            <a:noAutofit/>
          </a:bodyPr>
          <a:lstStyle/>
          <a:p>
            <a:pPr marL="228600" marR="0" lvl="0" indent="0" algn="just" rtl="0">
              <a:lnSpc>
                <a:spcPct val="90000"/>
              </a:lnSpc>
              <a:spcBef>
                <a:spcPts val="0"/>
              </a:spcBef>
              <a:spcAft>
                <a:spcPts val="0"/>
              </a:spcAft>
              <a:buClr>
                <a:schemeClr val="dk2"/>
              </a:buClr>
              <a:buSzPts val="2000"/>
              <a:buFont typeface="Arial"/>
              <a:buNone/>
            </a:pPr>
            <a:r>
              <a:rPr lang="en-US" sz="2000" b="0" i="0" u="none" strike="noStrike" cap="none">
                <a:solidFill>
                  <a:schemeClr val="dk2"/>
                </a:solidFill>
                <a:latin typeface="Calibri"/>
                <a:ea typeface="Calibri"/>
                <a:cs typeface="Calibri"/>
                <a:sym typeface="Calibri"/>
              </a:rPr>
              <a:t>Con </a:t>
            </a:r>
            <a:r>
              <a:rPr lang="en-US" sz="2000" b="1" i="0" u="none" strike="noStrike" cap="none">
                <a:solidFill>
                  <a:schemeClr val="dk2"/>
                </a:solidFill>
                <a:latin typeface="Calibri"/>
                <a:ea typeface="Calibri"/>
                <a:cs typeface="Calibri"/>
                <a:sym typeface="Calibri"/>
              </a:rPr>
              <a:t>dommuss</a:t>
            </a:r>
            <a:r>
              <a:rPr lang="en-US" sz="2000" b="0" i="0" u="none" strike="noStrike" cap="none">
                <a:solidFill>
                  <a:schemeClr val="dk2"/>
                </a:solidFill>
                <a:latin typeface="Calibri"/>
                <a:ea typeface="Calibri"/>
                <a:cs typeface="Calibri"/>
                <a:sym typeface="Calibri"/>
              </a:rPr>
              <a:t> :</a:t>
            </a:r>
            <a:endParaRPr sz="2000" b="0" i="0" u="none" strike="noStrike" cap="none">
              <a:solidFill>
                <a:schemeClr val="dk2"/>
              </a:solidFill>
              <a:latin typeface="Calibri"/>
              <a:ea typeface="Calibri"/>
              <a:cs typeface="Calibri"/>
              <a:sym typeface="Calibri"/>
            </a:endParaRPr>
          </a:p>
        </p:txBody>
      </p:sp>
      <p:pic>
        <p:nvPicPr>
          <p:cNvPr id="934" name="Google Shape;934;p26"/>
          <p:cNvPicPr preferRelativeResize="0"/>
          <p:nvPr/>
        </p:nvPicPr>
        <p:blipFill rotWithShape="1">
          <a:blip r:embed="rId6">
            <a:alphaModFix/>
          </a:blip>
          <a:srcRect/>
          <a:stretch/>
        </p:blipFill>
        <p:spPr>
          <a:xfrm>
            <a:off x="6935777" y="3498345"/>
            <a:ext cx="403625" cy="544286"/>
          </a:xfrm>
          <a:prstGeom prst="rect">
            <a:avLst/>
          </a:prstGeom>
          <a:noFill/>
          <a:ln>
            <a:noFill/>
          </a:ln>
        </p:spPr>
      </p:pic>
      <p:sp>
        <p:nvSpPr>
          <p:cNvPr id="935" name="Google Shape;935;p26"/>
          <p:cNvSpPr txBox="1"/>
          <p:nvPr/>
        </p:nvSpPr>
        <p:spPr>
          <a:xfrm>
            <a:off x="6233785" y="4063515"/>
            <a:ext cx="1972112" cy="1040374"/>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2"/>
              </a:buClr>
              <a:buSzPts val="1200"/>
              <a:buFont typeface="Arial"/>
              <a:buNone/>
            </a:pPr>
            <a:r>
              <a:rPr lang="en-US" sz="1300" b="1" i="0" u="none" strike="noStrike" cap="none">
                <a:solidFill>
                  <a:schemeClr val="dk2"/>
                </a:solidFill>
                <a:latin typeface="Calibri"/>
                <a:ea typeface="Calibri"/>
                <a:cs typeface="Calibri"/>
                <a:sym typeface="Calibri"/>
              </a:rPr>
              <a:t>Podrán hacer un plan semanal de tareas. Las personas cuidadoras y los familiares pueden revisarlo y comentarlo. </a:t>
            </a:r>
            <a:endParaRPr sz="1300" b="1" i="0" u="none" strike="noStrike" cap="none">
              <a:solidFill>
                <a:schemeClr val="dk2"/>
              </a:solidFill>
              <a:latin typeface="Calibri"/>
              <a:ea typeface="Calibri"/>
              <a:cs typeface="Calibri"/>
              <a:sym typeface="Calibri"/>
            </a:endParaRPr>
          </a:p>
        </p:txBody>
      </p:sp>
      <p:pic>
        <p:nvPicPr>
          <p:cNvPr id="936" name="Google Shape;936;p26"/>
          <p:cNvPicPr preferRelativeResize="0"/>
          <p:nvPr/>
        </p:nvPicPr>
        <p:blipFill rotWithShape="1">
          <a:blip r:embed="rId7">
            <a:alphaModFix/>
          </a:blip>
          <a:srcRect/>
          <a:stretch/>
        </p:blipFill>
        <p:spPr>
          <a:xfrm>
            <a:off x="8928923" y="3514548"/>
            <a:ext cx="445401" cy="593767"/>
          </a:xfrm>
          <a:prstGeom prst="rect">
            <a:avLst/>
          </a:prstGeom>
          <a:noFill/>
          <a:ln>
            <a:noFill/>
          </a:ln>
        </p:spPr>
      </p:pic>
      <p:sp>
        <p:nvSpPr>
          <p:cNvPr id="937" name="Google Shape;937;p26"/>
          <p:cNvSpPr txBox="1"/>
          <p:nvPr/>
        </p:nvSpPr>
        <p:spPr>
          <a:xfrm>
            <a:off x="8176162" y="4065415"/>
            <a:ext cx="1972112" cy="89135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2"/>
              </a:buClr>
              <a:buSzPts val="1200"/>
              <a:buFont typeface="Arial"/>
              <a:buNone/>
            </a:pPr>
            <a:r>
              <a:rPr lang="en-US" sz="1300" b="1" i="0" u="none" strike="noStrike" cap="none">
                <a:solidFill>
                  <a:schemeClr val="dk2"/>
                </a:solidFill>
                <a:latin typeface="Calibri"/>
                <a:ea typeface="Calibri"/>
                <a:cs typeface="Calibri"/>
                <a:sym typeface="Calibri"/>
              </a:rPr>
              <a:t>Cualquier persona de la casa podrá añadir o eliminar artículos de la lista de la compra. </a:t>
            </a:r>
            <a:endParaRPr sz="1300" b="1" i="0" u="none" strike="noStrike" cap="none">
              <a:solidFill>
                <a:schemeClr val="dk2"/>
              </a:solidFill>
              <a:latin typeface="Calibri"/>
              <a:ea typeface="Calibri"/>
              <a:cs typeface="Calibri"/>
              <a:sym typeface="Calibri"/>
            </a:endParaRPr>
          </a:p>
        </p:txBody>
      </p:sp>
      <p:sp>
        <p:nvSpPr>
          <p:cNvPr id="938" name="Google Shape;938;p26"/>
          <p:cNvSpPr txBox="1"/>
          <p:nvPr/>
        </p:nvSpPr>
        <p:spPr>
          <a:xfrm>
            <a:off x="10186383" y="4068512"/>
            <a:ext cx="1972112" cy="89135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2"/>
              </a:buClr>
              <a:buSzPts val="1200"/>
              <a:buFont typeface="Arial"/>
              <a:buNone/>
            </a:pPr>
            <a:r>
              <a:rPr lang="en-US" sz="1300" b="1" i="0" u="none" strike="noStrike" cap="none">
                <a:solidFill>
                  <a:schemeClr val="dk2"/>
                </a:solidFill>
                <a:latin typeface="Calibri"/>
                <a:ea typeface="Calibri"/>
                <a:cs typeface="Calibri"/>
                <a:sym typeface="Calibri"/>
              </a:rPr>
              <a:t>Establecer un menú semanal ayuda a comer sano. Pueden planificar la compra y cualquiera puede preparar la cena</a:t>
            </a:r>
            <a:r>
              <a:rPr lang="en-US" sz="1400" b="1" i="0" u="none" strike="noStrike" cap="none">
                <a:solidFill>
                  <a:schemeClr val="dk2"/>
                </a:solidFill>
                <a:latin typeface="Calibri"/>
                <a:ea typeface="Calibri"/>
                <a:cs typeface="Calibri"/>
                <a:sym typeface="Calibri"/>
              </a:rPr>
              <a:t>. </a:t>
            </a:r>
            <a:endParaRPr sz="1400" b="1" i="0" u="none" strike="noStrike" cap="none">
              <a:solidFill>
                <a:schemeClr val="dk2"/>
              </a:solidFill>
              <a:latin typeface="Calibri"/>
              <a:ea typeface="Calibri"/>
              <a:cs typeface="Calibri"/>
              <a:sym typeface="Calibri"/>
            </a:endParaRPr>
          </a:p>
        </p:txBody>
      </p:sp>
      <p:pic>
        <p:nvPicPr>
          <p:cNvPr id="939" name="Google Shape;939;p26"/>
          <p:cNvPicPr preferRelativeResize="0"/>
          <p:nvPr/>
        </p:nvPicPr>
        <p:blipFill rotWithShape="1">
          <a:blip r:embed="rId8">
            <a:alphaModFix/>
          </a:blip>
          <a:srcRect/>
          <a:stretch/>
        </p:blipFill>
        <p:spPr>
          <a:xfrm>
            <a:off x="10971919" y="3456754"/>
            <a:ext cx="506225" cy="642093"/>
          </a:xfrm>
          <a:prstGeom prst="rect">
            <a:avLst/>
          </a:prstGeom>
          <a:noFill/>
          <a:ln>
            <a:noFill/>
          </a:ln>
        </p:spPr>
      </p:pic>
      <p:pic>
        <p:nvPicPr>
          <p:cNvPr id="940" name="Google Shape;940;p26" descr="llamada "/>
          <p:cNvPicPr preferRelativeResize="0"/>
          <p:nvPr/>
        </p:nvPicPr>
        <p:blipFill rotWithShape="1">
          <a:blip r:embed="rId9">
            <a:alphaModFix/>
          </a:blip>
          <a:srcRect/>
          <a:stretch/>
        </p:blipFill>
        <p:spPr>
          <a:xfrm>
            <a:off x="6935777" y="5154840"/>
            <a:ext cx="562172" cy="560833"/>
          </a:xfrm>
          <a:prstGeom prst="rect">
            <a:avLst/>
          </a:prstGeom>
          <a:noFill/>
          <a:ln>
            <a:noFill/>
          </a:ln>
        </p:spPr>
      </p:pic>
      <p:sp>
        <p:nvSpPr>
          <p:cNvPr id="941" name="Google Shape;941;p26"/>
          <p:cNvSpPr txBox="1"/>
          <p:nvPr/>
        </p:nvSpPr>
        <p:spPr>
          <a:xfrm>
            <a:off x="6178878" y="5763492"/>
            <a:ext cx="1997283" cy="801087"/>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2"/>
              </a:buClr>
              <a:buSzPts val="1200"/>
              <a:buFont typeface="Arial"/>
              <a:buNone/>
            </a:pPr>
            <a:r>
              <a:rPr lang="en-US" sz="1300" b="1" i="0" u="none" strike="noStrike" cap="none">
                <a:solidFill>
                  <a:schemeClr val="dk2"/>
                </a:solidFill>
                <a:latin typeface="Calibri"/>
                <a:ea typeface="Calibri"/>
                <a:cs typeface="Calibri"/>
                <a:sym typeface="Calibri"/>
              </a:rPr>
              <a:t>Pueden guardar y compartir contactos para  que todos los participantes los tengan.</a:t>
            </a:r>
            <a:endParaRPr sz="1300" b="1" i="0" u="none" strike="noStrike" cap="none">
              <a:solidFill>
                <a:schemeClr val="dk2"/>
              </a:solidFill>
              <a:latin typeface="Calibri"/>
              <a:ea typeface="Calibri"/>
              <a:cs typeface="Calibri"/>
              <a:sym typeface="Calibri"/>
            </a:endParaRPr>
          </a:p>
        </p:txBody>
      </p:sp>
      <p:sp>
        <p:nvSpPr>
          <p:cNvPr id="942" name="Google Shape;942;p26"/>
          <p:cNvSpPr txBox="1"/>
          <p:nvPr/>
        </p:nvSpPr>
        <p:spPr>
          <a:xfrm>
            <a:off x="8176161" y="5784448"/>
            <a:ext cx="1997283" cy="801087"/>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2"/>
              </a:buClr>
              <a:buSzPts val="1200"/>
              <a:buFont typeface="Arial"/>
              <a:buNone/>
            </a:pPr>
            <a:r>
              <a:rPr lang="en-US" sz="1300" b="1" i="0" u="none" strike="noStrike" cap="none">
                <a:solidFill>
                  <a:schemeClr val="dk2"/>
                </a:solidFill>
                <a:latin typeface="Calibri"/>
                <a:ea typeface="Calibri"/>
                <a:cs typeface="Calibri"/>
                <a:sym typeface="Calibri"/>
              </a:rPr>
              <a:t>Podrán compartir información que los familiares necesiten saber. </a:t>
            </a:r>
            <a:endParaRPr sz="1300" b="1" i="0" u="none" strike="noStrike" cap="none">
              <a:solidFill>
                <a:schemeClr val="dk2"/>
              </a:solidFill>
              <a:latin typeface="Calibri"/>
              <a:ea typeface="Calibri"/>
              <a:cs typeface="Calibri"/>
              <a:sym typeface="Calibri"/>
            </a:endParaRPr>
          </a:p>
        </p:txBody>
      </p:sp>
      <p:pic>
        <p:nvPicPr>
          <p:cNvPr id="943" name="Google Shape;943;p26"/>
          <p:cNvPicPr preferRelativeResize="0"/>
          <p:nvPr/>
        </p:nvPicPr>
        <p:blipFill rotWithShape="1">
          <a:blip r:embed="rId10">
            <a:alphaModFix/>
          </a:blip>
          <a:srcRect/>
          <a:stretch/>
        </p:blipFill>
        <p:spPr>
          <a:xfrm>
            <a:off x="8945464" y="5187593"/>
            <a:ext cx="531912" cy="530645"/>
          </a:xfrm>
          <a:prstGeom prst="rect">
            <a:avLst/>
          </a:prstGeom>
          <a:noFill/>
          <a:ln>
            <a:noFill/>
          </a:ln>
        </p:spPr>
      </p:pic>
      <p:sp>
        <p:nvSpPr>
          <p:cNvPr id="944" name="Google Shape;944;p26"/>
          <p:cNvSpPr txBox="1"/>
          <p:nvPr/>
        </p:nvSpPr>
        <p:spPr>
          <a:xfrm>
            <a:off x="10122282" y="5784447"/>
            <a:ext cx="1997282" cy="801087"/>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2"/>
              </a:buClr>
              <a:buSzPts val="1200"/>
              <a:buFont typeface="Arial"/>
              <a:buNone/>
            </a:pPr>
            <a:r>
              <a:rPr lang="en-US" sz="1300" b="1" i="0" u="none" strike="noStrike" cap="none">
                <a:solidFill>
                  <a:schemeClr val="dk2"/>
                </a:solidFill>
                <a:latin typeface="Calibri"/>
                <a:ea typeface="Calibri"/>
                <a:cs typeface="Calibri"/>
                <a:sym typeface="Calibri"/>
              </a:rPr>
              <a:t>Pueden compartir fotos familiares o de cosas importantes a las que los demás querrán tener acceso.</a:t>
            </a:r>
            <a:endParaRPr sz="1300" b="1" i="0" u="none" strike="noStrike" cap="none">
              <a:solidFill>
                <a:schemeClr val="dk2"/>
              </a:solidFill>
              <a:latin typeface="Calibri"/>
              <a:ea typeface="Calibri"/>
              <a:cs typeface="Calibri"/>
              <a:sym typeface="Calibri"/>
            </a:endParaRPr>
          </a:p>
        </p:txBody>
      </p:sp>
      <p:pic>
        <p:nvPicPr>
          <p:cNvPr id="945" name="Google Shape;945;p26"/>
          <p:cNvPicPr preferRelativeResize="0"/>
          <p:nvPr/>
        </p:nvPicPr>
        <p:blipFill rotWithShape="1">
          <a:blip r:embed="rId11">
            <a:alphaModFix/>
          </a:blip>
          <a:srcRect/>
          <a:stretch/>
        </p:blipFill>
        <p:spPr>
          <a:xfrm>
            <a:off x="10801837" y="5187593"/>
            <a:ext cx="598280" cy="596855"/>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sp>
        <p:nvSpPr>
          <p:cNvPr id="950" name="Google Shape;950;p27"/>
          <p:cNvSpPr txBox="1">
            <a:spLocks noGrp="1"/>
          </p:cNvSpPr>
          <p:nvPr>
            <p:ph type="body" idx="2"/>
          </p:nvPr>
        </p:nvSpPr>
        <p:spPr>
          <a:xfrm>
            <a:off x="458160" y="567859"/>
            <a:ext cx="6332320" cy="80365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24BAA2"/>
              </a:buClr>
              <a:buSzPts val="3600"/>
              <a:buNone/>
            </a:pPr>
            <a:r>
              <a:rPr lang="en-US" sz="3600"/>
              <a:t> Ejercicio práctico</a:t>
            </a:r>
            <a:endParaRPr/>
          </a:p>
        </p:txBody>
      </p:sp>
      <p:sp>
        <p:nvSpPr>
          <p:cNvPr id="951" name="Google Shape;951;p27"/>
          <p:cNvSpPr/>
          <p:nvPr/>
        </p:nvSpPr>
        <p:spPr>
          <a:xfrm>
            <a:off x="0" y="0"/>
            <a:ext cx="12192000" cy="0"/>
          </a:xfrm>
          <a:prstGeom prst="rect">
            <a:avLst/>
          </a:prstGeom>
          <a:solidFill>
            <a:srgbClr val="FFFFFF"/>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952" name="Google Shape;952;p27"/>
          <p:cNvSpPr txBox="1">
            <a:spLocks noGrp="1"/>
          </p:cNvSpPr>
          <p:nvPr>
            <p:ph type="body" idx="1"/>
          </p:nvPr>
        </p:nvSpPr>
        <p:spPr>
          <a:xfrm>
            <a:off x="798380" y="2244436"/>
            <a:ext cx="10621229" cy="2769253"/>
          </a:xfrm>
          <a:prstGeom prst="rect">
            <a:avLst/>
          </a:prstGeom>
          <a:noFill/>
          <a:ln>
            <a:noFill/>
          </a:ln>
        </p:spPr>
        <p:txBody>
          <a:bodyPr spcFirstLastPara="1" wrap="square" lIns="91425" tIns="45700" rIns="91425" bIns="45700" anchor="t" anchorCtr="0">
            <a:noAutofit/>
          </a:bodyPr>
          <a:lstStyle/>
          <a:p>
            <a:pPr marL="228600" lvl="0" indent="0" algn="l" rtl="0">
              <a:lnSpc>
                <a:spcPct val="90000"/>
              </a:lnSpc>
              <a:spcBef>
                <a:spcPts val="0"/>
              </a:spcBef>
              <a:spcAft>
                <a:spcPts val="0"/>
              </a:spcAft>
              <a:buClr>
                <a:srgbClr val="092E4B"/>
              </a:buClr>
              <a:buSzPts val="2400"/>
              <a:buNone/>
            </a:pPr>
            <a:r>
              <a:rPr lang="en-US"/>
              <a:t>Antes de poder ayudar a los clientes con las aplicaciones, debemos saber cómo funcionan. Por eso queremos que practiques y te pedimos que intentes hacer lo siguiente:  </a:t>
            </a:r>
            <a:endParaRPr/>
          </a:p>
          <a:p>
            <a:pPr marL="457200" lvl="0" indent="-457200" algn="l" rtl="0">
              <a:lnSpc>
                <a:spcPct val="90000"/>
              </a:lnSpc>
              <a:spcBef>
                <a:spcPts val="1000"/>
              </a:spcBef>
              <a:spcAft>
                <a:spcPts val="0"/>
              </a:spcAft>
              <a:buClr>
                <a:srgbClr val="092E4B"/>
              </a:buClr>
              <a:buSzPts val="2400"/>
              <a:buFont typeface="Calibri"/>
              <a:buAutoNum type="arabicPeriod"/>
            </a:pPr>
            <a:r>
              <a:rPr lang="en-US"/>
              <a:t>Descarga la </a:t>
            </a:r>
            <a:r>
              <a:rPr lang="en-US" i="1"/>
              <a:t>app </a:t>
            </a:r>
            <a:r>
              <a:rPr lang="en-US" u="sng">
                <a:solidFill>
                  <a:srgbClr val="24BAA2"/>
                </a:solidFill>
                <a:hlinkClick r:id="rId3">
                  <a:extLst>
                    <a:ext uri="{A12FA001-AC4F-418D-AE19-62706E023703}">
                      <ahyp:hlinkClr xmlns:ahyp="http://schemas.microsoft.com/office/drawing/2018/hyperlinkcolor" val="tx"/>
                    </a:ext>
                  </a:extLst>
                </a:hlinkClick>
              </a:rPr>
              <a:t>Dommus</a:t>
            </a:r>
            <a:r>
              <a:rPr lang="en-US" i="1">
                <a:solidFill>
                  <a:srgbClr val="24BAA2"/>
                </a:solidFill>
              </a:rPr>
              <a:t>.</a:t>
            </a:r>
            <a:endParaRPr/>
          </a:p>
          <a:p>
            <a:pPr marL="457200" lvl="0" indent="-457200" algn="l" rtl="0">
              <a:lnSpc>
                <a:spcPct val="90000"/>
              </a:lnSpc>
              <a:spcBef>
                <a:spcPts val="1000"/>
              </a:spcBef>
              <a:spcAft>
                <a:spcPts val="0"/>
              </a:spcAft>
              <a:buClr>
                <a:srgbClr val="092E4B"/>
              </a:buClr>
              <a:buSzPts val="2400"/>
              <a:buFont typeface="Calibri"/>
              <a:buAutoNum type="arabicPeriod"/>
            </a:pPr>
            <a:r>
              <a:rPr lang="en-US"/>
              <a:t>Prueba a compartirla con tu familia o las personas que viven contigo. </a:t>
            </a:r>
            <a:endParaRPr/>
          </a:p>
          <a:p>
            <a:pPr marL="457200" lvl="0" indent="-457200" algn="l" rtl="0">
              <a:lnSpc>
                <a:spcPct val="90000"/>
              </a:lnSpc>
              <a:spcBef>
                <a:spcPts val="1000"/>
              </a:spcBef>
              <a:spcAft>
                <a:spcPts val="0"/>
              </a:spcAft>
              <a:buClr>
                <a:srgbClr val="092E4B"/>
              </a:buClr>
              <a:buSzPts val="2400"/>
              <a:buFont typeface="Calibri"/>
              <a:buAutoNum type="arabicPeriod"/>
            </a:pPr>
            <a:r>
              <a:rPr lang="en-US"/>
              <a:t>Prueba a usar todas las opciones que Dommus ofrece durante una semana.  </a:t>
            </a:r>
            <a:endParaRPr/>
          </a:p>
          <a:p>
            <a:pPr marL="0" lvl="0" indent="0" algn="l" rtl="0">
              <a:lnSpc>
                <a:spcPct val="90000"/>
              </a:lnSpc>
              <a:spcBef>
                <a:spcPts val="1000"/>
              </a:spcBef>
              <a:spcAft>
                <a:spcPts val="0"/>
              </a:spcAft>
              <a:buClr>
                <a:srgbClr val="092E4B"/>
              </a:buClr>
              <a:buSzPts val="2400"/>
              <a:buNone/>
            </a:pPr>
            <a:endParaRPr/>
          </a:p>
          <a:p>
            <a:pPr marL="0" lvl="0" indent="0" algn="l" rtl="0">
              <a:lnSpc>
                <a:spcPct val="90000"/>
              </a:lnSpc>
              <a:spcBef>
                <a:spcPts val="1000"/>
              </a:spcBef>
              <a:spcAft>
                <a:spcPts val="0"/>
              </a:spcAft>
              <a:buClr>
                <a:srgbClr val="092E4B"/>
              </a:buClr>
              <a:buSzPts val="2400"/>
              <a:buNone/>
            </a:pPr>
            <a:r>
              <a:rPr lang="en-US"/>
              <a:t>Después, analiza si esta </a:t>
            </a:r>
            <a:r>
              <a:rPr lang="en-US" i="1"/>
              <a:t>app </a:t>
            </a:r>
            <a:r>
              <a:rPr lang="en-US"/>
              <a:t>ha mejorado la gestión de tus tareas diarias o si por el contrario ha impedido que pudieras realizarlas con normalidad. Si ha ocurrido lo segundo, </a:t>
            </a:r>
            <a:r>
              <a:rPr lang="en-US" b="1"/>
              <a:t>¿cuál ha sido el problema? ¿Se puede mejorar?  </a:t>
            </a:r>
            <a:endParaRPr/>
          </a:p>
        </p:txBody>
      </p:sp>
      <p:sp>
        <p:nvSpPr>
          <p:cNvPr id="953" name="Google Shape;953;p27"/>
          <p:cNvSpPr txBox="1"/>
          <p:nvPr/>
        </p:nvSpPr>
        <p:spPr>
          <a:xfrm>
            <a:off x="2036618" y="1472013"/>
            <a:ext cx="7678882" cy="571422"/>
          </a:xfrm>
          <a:prstGeom prst="rect">
            <a:avLst/>
          </a:prstGeom>
          <a:solidFill>
            <a:srgbClr val="7F3494"/>
          </a:solidFill>
          <a:ln w="9525" cap="flat" cmpd="sng">
            <a:solidFill>
              <a:srgbClr val="7F34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24BAA2"/>
              </a:buClr>
              <a:buSzPts val="2400"/>
              <a:buFont typeface="Arial"/>
              <a:buNone/>
            </a:pPr>
            <a:r>
              <a:rPr lang="en-US" sz="2400" b="1" i="0" u="none" strike="noStrike" cap="none">
                <a:solidFill>
                  <a:srgbClr val="24BAA2"/>
                </a:solidFill>
                <a:latin typeface="Calibri"/>
                <a:ea typeface="Calibri"/>
                <a:cs typeface="Calibri"/>
                <a:sym typeface="Calibri"/>
              </a:rPr>
              <a:t>Aprende cómo funcionan las </a:t>
            </a:r>
            <a:r>
              <a:rPr lang="en-US" sz="2400" b="1" i="1" u="none" strike="noStrike" cap="none">
                <a:solidFill>
                  <a:srgbClr val="24BAA2"/>
                </a:solidFill>
                <a:latin typeface="Calibri"/>
                <a:ea typeface="Calibri"/>
                <a:cs typeface="Calibri"/>
                <a:sym typeface="Calibri"/>
              </a:rPr>
              <a:t>apps</a:t>
            </a:r>
            <a:endParaRPr sz="2400" b="1" i="0" u="none" strike="noStrike" cap="none">
              <a:solidFill>
                <a:srgbClr val="24BAA2"/>
              </a:solidFill>
              <a:latin typeface="Calibri"/>
              <a:ea typeface="Calibri"/>
              <a:cs typeface="Calibri"/>
              <a:sym typeface="Calibri"/>
            </a:endParaRPr>
          </a:p>
        </p:txBody>
      </p:sp>
      <p:pic>
        <p:nvPicPr>
          <p:cNvPr id="954" name="Google Shape;954;p27"/>
          <p:cNvPicPr preferRelativeResize="0"/>
          <p:nvPr/>
        </p:nvPicPr>
        <p:blipFill rotWithShape="1">
          <a:blip r:embed="rId4">
            <a:alphaModFix/>
          </a:blip>
          <a:srcRect/>
          <a:stretch/>
        </p:blipFill>
        <p:spPr>
          <a:xfrm>
            <a:off x="10054856" y="510700"/>
            <a:ext cx="1364753" cy="1364753"/>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60" name="Google Shape;960;p28"/>
          <p:cNvSpPr txBox="1">
            <a:spLocks noGrp="1"/>
          </p:cNvSpPr>
          <p:nvPr>
            <p:ph type="body" idx="1"/>
          </p:nvPr>
        </p:nvSpPr>
        <p:spPr>
          <a:xfrm>
            <a:off x="5600954" y="3400307"/>
            <a:ext cx="6010480" cy="225304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en-US">
                <a:solidFill>
                  <a:schemeClr val="lt1"/>
                </a:solidFill>
              </a:rPr>
              <a:t>Prevención del deterioro cognitivo a través de la tecnología</a:t>
            </a:r>
            <a:endParaRPr>
              <a:solidFill>
                <a:schemeClr val="lt1"/>
              </a:solidFill>
            </a:endParaRPr>
          </a:p>
        </p:txBody>
      </p:sp>
      <p:sp>
        <p:nvSpPr>
          <p:cNvPr id="961" name="Google Shape;961;p28"/>
          <p:cNvSpPr txBox="1">
            <a:spLocks noGrp="1"/>
          </p:cNvSpPr>
          <p:nvPr>
            <p:ph type="body" idx="2"/>
          </p:nvPr>
        </p:nvSpPr>
        <p:spPr>
          <a:xfrm>
            <a:off x="891654" y="2003728"/>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13000"/>
              <a:buNone/>
            </a:pPr>
            <a:r>
              <a:rPr lang="en-US"/>
              <a:t>02</a:t>
            </a:r>
            <a:endParaRPr/>
          </a:p>
        </p:txBody>
      </p:sp>
      <p:pic>
        <p:nvPicPr>
          <p:cNvPr id="962" name="Google Shape;962;p28"/>
          <p:cNvPicPr preferRelativeResize="0"/>
          <p:nvPr/>
        </p:nvPicPr>
        <p:blipFill rotWithShape="1">
          <a:blip r:embed="rId3">
            <a:alphaModFix/>
          </a:blip>
          <a:srcRect/>
          <a:stretch/>
        </p:blipFill>
        <p:spPr>
          <a:xfrm>
            <a:off x="891654" y="2087717"/>
            <a:ext cx="2156087" cy="1514609"/>
          </a:xfrm>
          <a:prstGeom prst="rect">
            <a:avLst/>
          </a:prstGeom>
          <a:noFill/>
          <a:ln>
            <a:noFill/>
          </a:ln>
        </p:spPr>
      </p:pic>
      <p:sp>
        <p:nvSpPr>
          <p:cNvPr id="963" name="Google Shape;963;p28"/>
          <p:cNvSpPr txBox="1"/>
          <p:nvPr/>
        </p:nvSpPr>
        <p:spPr>
          <a:xfrm>
            <a:off x="891654" y="2114550"/>
            <a:ext cx="2184921" cy="132343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8000" b="0" i="0" u="none" strike="noStrike" cap="none">
                <a:solidFill>
                  <a:srgbClr val="24BAA2"/>
                </a:solidFill>
                <a:latin typeface="Calibri"/>
                <a:ea typeface="Calibri"/>
                <a:cs typeface="Calibri"/>
                <a:sym typeface="Calibri"/>
              </a:rPr>
              <a:t>(d)</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67"/>
        <p:cNvGrpSpPr/>
        <p:nvPr/>
      </p:nvGrpSpPr>
      <p:grpSpPr>
        <a:xfrm>
          <a:off x="0" y="0"/>
          <a:ext cx="0" cy="0"/>
          <a:chOff x="0" y="0"/>
          <a:chExt cx="0" cy="0"/>
        </a:xfrm>
      </p:grpSpPr>
      <p:sp>
        <p:nvSpPr>
          <p:cNvPr id="968" name="Google Shape;968;p29"/>
          <p:cNvSpPr/>
          <p:nvPr/>
        </p:nvSpPr>
        <p:spPr>
          <a:xfrm>
            <a:off x="0" y="0"/>
            <a:ext cx="12192000" cy="6858000"/>
          </a:xfrm>
          <a:prstGeom prst="rect">
            <a:avLst/>
          </a:prstGeom>
          <a:solidFill>
            <a:srgbClr val="7F3494"/>
          </a:solidFill>
          <a:ln w="12700" cap="flat" cmpd="sng">
            <a:solidFill>
              <a:srgbClr val="7F349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969" name="Google Shape;969;p29" descr="25 ideas de Fotos Personas Mayores | parejas mayores, foto, fotos personas"/>
          <p:cNvPicPr preferRelativeResize="0"/>
          <p:nvPr/>
        </p:nvPicPr>
        <p:blipFill rotWithShape="1">
          <a:blip r:embed="rId3">
            <a:alphaModFix/>
          </a:blip>
          <a:srcRect/>
          <a:stretch/>
        </p:blipFill>
        <p:spPr>
          <a:xfrm>
            <a:off x="240934" y="234855"/>
            <a:ext cx="3241919" cy="3822374"/>
          </a:xfrm>
          <a:prstGeom prst="rect">
            <a:avLst/>
          </a:prstGeom>
          <a:noFill/>
          <a:ln w="41275" cap="flat" cmpd="sng">
            <a:solidFill>
              <a:schemeClr val="lt1"/>
            </a:solidFill>
            <a:prstDash val="solid"/>
            <a:round/>
            <a:headEnd type="none" w="sm" len="sm"/>
            <a:tailEnd type="none" w="sm" len="sm"/>
          </a:ln>
        </p:spPr>
      </p:pic>
      <p:pic>
        <p:nvPicPr>
          <p:cNvPr id="970" name="Google Shape;970;p29" descr="Woman in blue button-down shirt smiling in front of camera, HD wallpaper |  Peakpx"/>
          <p:cNvPicPr preferRelativeResize="0"/>
          <p:nvPr/>
        </p:nvPicPr>
        <p:blipFill rotWithShape="1">
          <a:blip r:embed="rId4">
            <a:alphaModFix/>
          </a:blip>
          <a:srcRect/>
          <a:stretch/>
        </p:blipFill>
        <p:spPr>
          <a:xfrm>
            <a:off x="3802504" y="234855"/>
            <a:ext cx="4003296" cy="3822374"/>
          </a:xfrm>
          <a:prstGeom prst="rect">
            <a:avLst/>
          </a:prstGeom>
          <a:noFill/>
          <a:ln w="47625" cap="flat" cmpd="sng">
            <a:solidFill>
              <a:schemeClr val="lt1"/>
            </a:solidFill>
            <a:prstDash val="solid"/>
            <a:round/>
            <a:headEnd type="none" w="sm" len="sm"/>
            <a:tailEnd type="none" w="sm" len="sm"/>
          </a:ln>
        </p:spPr>
      </p:pic>
      <p:pic>
        <p:nvPicPr>
          <p:cNvPr id="971" name="Google Shape;971;p29" descr="person, woman, portrait, happy, adult, elder, elderly, enjoyment | Piqsels"/>
          <p:cNvPicPr preferRelativeResize="0"/>
          <p:nvPr/>
        </p:nvPicPr>
        <p:blipFill rotWithShape="1">
          <a:blip r:embed="rId5">
            <a:alphaModFix/>
          </a:blip>
          <a:srcRect/>
          <a:stretch/>
        </p:blipFill>
        <p:spPr>
          <a:xfrm>
            <a:off x="8052469" y="234855"/>
            <a:ext cx="3898597" cy="3822374"/>
          </a:xfrm>
          <a:prstGeom prst="rect">
            <a:avLst/>
          </a:prstGeom>
          <a:noFill/>
          <a:ln w="38100" cap="flat" cmpd="sng">
            <a:solidFill>
              <a:schemeClr val="lt1"/>
            </a:solidFill>
            <a:prstDash val="solid"/>
            <a:round/>
            <a:headEnd type="none" w="sm" len="sm"/>
            <a:tailEnd type="none" w="sm" len="sm"/>
          </a:ln>
        </p:spPr>
      </p:pic>
      <p:sp>
        <p:nvSpPr>
          <p:cNvPr id="972" name="Google Shape;972;p29"/>
          <p:cNvSpPr/>
          <p:nvPr/>
        </p:nvSpPr>
        <p:spPr>
          <a:xfrm>
            <a:off x="0" y="4696044"/>
            <a:ext cx="12192000" cy="168592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1" u="none" strike="noStrike" cap="none">
                <a:solidFill>
                  <a:srgbClr val="7F3494"/>
                </a:solidFill>
                <a:latin typeface="Calibri"/>
                <a:ea typeface="Calibri"/>
                <a:cs typeface="Calibri"/>
                <a:sym typeface="Calibri"/>
              </a:rPr>
              <a:t>El mejor recuerdo es el que te saca una sonrisa. </a:t>
            </a:r>
            <a:endParaRPr sz="3600" b="0" i="1"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r>
              <a:rPr lang="en-US" sz="3600" b="1" i="1" u="none" strike="noStrike" cap="none">
                <a:solidFill>
                  <a:srgbClr val="7F3494"/>
                </a:solidFill>
                <a:latin typeface="Calibri"/>
                <a:ea typeface="Calibri"/>
                <a:cs typeface="Calibri"/>
                <a:sym typeface="Calibri"/>
              </a:rPr>
              <a:t>Hagamos el viaje más fácil.</a:t>
            </a:r>
            <a:endParaRPr sz="3600" b="1" i="1" u="none" strike="noStrike" cap="none">
              <a:solidFill>
                <a:srgbClr val="7F3494"/>
              </a:solidFill>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Google Shape;977;p30"/>
          <p:cNvSpPr txBox="1">
            <a:spLocks noGrp="1"/>
          </p:cNvSpPr>
          <p:nvPr>
            <p:ph type="body" idx="1"/>
          </p:nvPr>
        </p:nvSpPr>
        <p:spPr>
          <a:xfrm>
            <a:off x="361075" y="1404486"/>
            <a:ext cx="5734925" cy="4887950"/>
          </a:xfrm>
          <a:prstGeom prst="rect">
            <a:avLst/>
          </a:prstGeom>
          <a:noFill/>
          <a:ln>
            <a:noFill/>
          </a:ln>
        </p:spPr>
        <p:txBody>
          <a:bodyPr spcFirstLastPara="1" wrap="square" lIns="91425" tIns="45700" rIns="91425" bIns="45700" anchor="t" anchorCtr="0">
            <a:noAutofit/>
          </a:bodyPr>
          <a:lstStyle/>
          <a:p>
            <a:pPr marL="0" lvl="0" indent="0" rtl="0">
              <a:lnSpc>
                <a:spcPct val="80000"/>
              </a:lnSpc>
              <a:spcBef>
                <a:spcPts val="0"/>
              </a:spcBef>
              <a:spcAft>
                <a:spcPts val="0"/>
              </a:spcAft>
              <a:buClr>
                <a:srgbClr val="092E4B"/>
              </a:buClr>
              <a:buSzPts val="2400"/>
              <a:buNone/>
            </a:pPr>
            <a:r>
              <a:rPr lang="en-US" dirty="0"/>
              <a:t>El </a:t>
            </a:r>
            <a:r>
              <a:rPr lang="en-US" dirty="0" err="1"/>
              <a:t>deterioro</a:t>
            </a:r>
            <a:r>
              <a:rPr lang="en-US" dirty="0"/>
              <a:t> </a:t>
            </a:r>
            <a:r>
              <a:rPr lang="en-US" dirty="0" err="1"/>
              <a:t>cognitivo</a:t>
            </a:r>
            <a:r>
              <a:rPr lang="en-US" dirty="0"/>
              <a:t> es </a:t>
            </a:r>
            <a:r>
              <a:rPr lang="en-US" dirty="0" err="1"/>
              <a:t>cuando</a:t>
            </a:r>
            <a:r>
              <a:rPr lang="en-US" dirty="0"/>
              <a:t> se altera la </a:t>
            </a:r>
            <a:r>
              <a:rPr lang="en-US" dirty="0" err="1"/>
              <a:t>capacidad</a:t>
            </a:r>
            <a:r>
              <a:rPr lang="en-US" dirty="0"/>
              <a:t> de </a:t>
            </a:r>
            <a:r>
              <a:rPr lang="en-US" dirty="0" err="1"/>
              <a:t>una</a:t>
            </a:r>
            <a:r>
              <a:rPr lang="en-US" dirty="0"/>
              <a:t> persona para </a:t>
            </a:r>
            <a:r>
              <a:rPr lang="en-US" dirty="0" err="1"/>
              <a:t>pensar</a:t>
            </a:r>
            <a:r>
              <a:rPr lang="en-US" dirty="0"/>
              <a:t>, </a:t>
            </a:r>
            <a:r>
              <a:rPr lang="en-US" dirty="0" err="1"/>
              <a:t>aprender</a:t>
            </a:r>
            <a:r>
              <a:rPr lang="en-US" dirty="0"/>
              <a:t>, </a:t>
            </a:r>
            <a:r>
              <a:rPr lang="en-US" dirty="0" err="1"/>
              <a:t>recordar</a:t>
            </a:r>
            <a:r>
              <a:rPr lang="en-US" dirty="0"/>
              <a:t>, </a:t>
            </a:r>
            <a:r>
              <a:rPr lang="en-US" dirty="0" err="1"/>
              <a:t>tener</a:t>
            </a:r>
            <a:r>
              <a:rPr lang="en-US" dirty="0"/>
              <a:t> un </a:t>
            </a:r>
            <a:r>
              <a:rPr lang="en-US" dirty="0" err="1"/>
              <a:t>criterio</a:t>
            </a:r>
            <a:r>
              <a:rPr lang="en-US" dirty="0"/>
              <a:t> </a:t>
            </a:r>
            <a:r>
              <a:rPr lang="en-US" dirty="0" err="1"/>
              <a:t>propio</a:t>
            </a:r>
            <a:r>
              <a:rPr lang="en-US" dirty="0"/>
              <a:t> y </a:t>
            </a:r>
            <a:r>
              <a:rPr lang="en-US" dirty="0" err="1"/>
              <a:t>tomar</a:t>
            </a:r>
            <a:r>
              <a:rPr lang="en-US" dirty="0"/>
              <a:t> </a:t>
            </a:r>
            <a:r>
              <a:rPr lang="en-US" dirty="0" err="1"/>
              <a:t>decisiones</a:t>
            </a:r>
            <a:r>
              <a:rPr lang="en-US" dirty="0"/>
              <a:t>.  </a:t>
            </a:r>
            <a:endParaRPr dirty="0"/>
          </a:p>
          <a:p>
            <a:pPr marL="0" lvl="0" indent="0" rtl="0">
              <a:lnSpc>
                <a:spcPct val="80000"/>
              </a:lnSpc>
              <a:spcBef>
                <a:spcPts val="1000"/>
              </a:spcBef>
              <a:spcAft>
                <a:spcPts val="0"/>
              </a:spcAft>
              <a:buClr>
                <a:srgbClr val="092E4B"/>
              </a:buClr>
              <a:buSzPts val="2400"/>
              <a:buNone/>
            </a:pPr>
            <a:r>
              <a:rPr lang="en-US" dirty="0"/>
              <a:t>Los </a:t>
            </a:r>
            <a:r>
              <a:rPr lang="en-US" dirty="0" err="1"/>
              <a:t>síntomas</a:t>
            </a:r>
            <a:r>
              <a:rPr lang="en-US" dirty="0"/>
              <a:t> del </a:t>
            </a:r>
            <a:r>
              <a:rPr lang="en-US" dirty="0" err="1"/>
              <a:t>deterioro</a:t>
            </a:r>
            <a:r>
              <a:rPr lang="en-US" dirty="0"/>
              <a:t> </a:t>
            </a:r>
            <a:r>
              <a:rPr lang="en-US" dirty="0" err="1"/>
              <a:t>cognitivo</a:t>
            </a:r>
            <a:r>
              <a:rPr lang="en-US" dirty="0"/>
              <a:t> </a:t>
            </a:r>
            <a:r>
              <a:rPr lang="en-US" dirty="0" err="1"/>
              <a:t>incluyen</a:t>
            </a:r>
            <a:r>
              <a:rPr lang="en-US" dirty="0"/>
              <a:t> </a:t>
            </a:r>
            <a:r>
              <a:rPr lang="en-US" dirty="0" err="1"/>
              <a:t>pérdida</a:t>
            </a:r>
            <a:r>
              <a:rPr lang="en-US" dirty="0"/>
              <a:t> de </a:t>
            </a:r>
            <a:r>
              <a:rPr lang="en-US" dirty="0" err="1"/>
              <a:t>memoria</a:t>
            </a:r>
            <a:r>
              <a:rPr lang="en-US" dirty="0"/>
              <a:t>, </a:t>
            </a:r>
            <a:r>
              <a:rPr lang="en-US" dirty="0" err="1"/>
              <a:t>problemas</a:t>
            </a:r>
            <a:r>
              <a:rPr lang="en-US" dirty="0"/>
              <a:t> de </a:t>
            </a:r>
            <a:r>
              <a:rPr lang="en-US" dirty="0" err="1"/>
              <a:t>concentración</a:t>
            </a:r>
            <a:r>
              <a:rPr lang="en-US" dirty="0"/>
              <a:t> y </a:t>
            </a:r>
            <a:r>
              <a:rPr lang="en-US" dirty="0" err="1"/>
              <a:t>dificultad</a:t>
            </a:r>
            <a:r>
              <a:rPr lang="en-US" dirty="0"/>
              <a:t> para </a:t>
            </a:r>
            <a:r>
              <a:rPr lang="en-US" dirty="0" err="1"/>
              <a:t>acabar</a:t>
            </a:r>
            <a:r>
              <a:rPr lang="en-US" dirty="0"/>
              <a:t> </a:t>
            </a:r>
            <a:r>
              <a:rPr lang="en-US" dirty="0" err="1"/>
              <a:t>tareas</a:t>
            </a:r>
            <a:r>
              <a:rPr lang="en-US" dirty="0"/>
              <a:t>, </a:t>
            </a:r>
            <a:r>
              <a:rPr lang="en-US" dirty="0" err="1"/>
              <a:t>comprender</a:t>
            </a:r>
            <a:r>
              <a:rPr lang="en-US" dirty="0"/>
              <a:t>, </a:t>
            </a:r>
            <a:r>
              <a:rPr lang="en-US" dirty="0" err="1"/>
              <a:t>recordar</a:t>
            </a:r>
            <a:r>
              <a:rPr lang="en-US" dirty="0"/>
              <a:t>, </a:t>
            </a:r>
            <a:r>
              <a:rPr lang="en-US" dirty="0" err="1"/>
              <a:t>seguir</a:t>
            </a:r>
            <a:r>
              <a:rPr lang="en-US" dirty="0"/>
              <a:t> </a:t>
            </a:r>
            <a:r>
              <a:rPr lang="en-US" dirty="0" err="1"/>
              <a:t>indicaciones</a:t>
            </a:r>
            <a:r>
              <a:rPr lang="en-US" dirty="0"/>
              <a:t> y resolver </a:t>
            </a:r>
            <a:r>
              <a:rPr lang="en-US" dirty="0" err="1"/>
              <a:t>problemas</a:t>
            </a:r>
            <a:r>
              <a:rPr lang="en-US" dirty="0"/>
              <a:t>.  </a:t>
            </a:r>
            <a:endParaRPr dirty="0"/>
          </a:p>
          <a:p>
            <a:pPr marL="0" lvl="0" indent="0" rtl="0">
              <a:lnSpc>
                <a:spcPct val="80000"/>
              </a:lnSpc>
              <a:spcBef>
                <a:spcPts val="1000"/>
              </a:spcBef>
              <a:spcAft>
                <a:spcPts val="0"/>
              </a:spcAft>
              <a:buClr>
                <a:srgbClr val="092E4B"/>
              </a:buClr>
              <a:buSzPts val="2400"/>
              <a:buNone/>
            </a:pPr>
            <a:r>
              <a:rPr lang="en-US" dirty="0" err="1"/>
              <a:t>Otros</a:t>
            </a:r>
            <a:r>
              <a:rPr lang="en-US" dirty="0"/>
              <a:t> </a:t>
            </a:r>
            <a:r>
              <a:rPr lang="en-US" dirty="0" err="1"/>
              <a:t>síntomas</a:t>
            </a:r>
            <a:r>
              <a:rPr lang="en-US" dirty="0"/>
              <a:t> </a:t>
            </a:r>
            <a:r>
              <a:rPr lang="en-US" dirty="0" err="1"/>
              <a:t>habituales</a:t>
            </a:r>
            <a:r>
              <a:rPr lang="en-US" dirty="0"/>
              <a:t> </a:t>
            </a:r>
            <a:r>
              <a:rPr lang="en-US" dirty="0" err="1"/>
              <a:t>pueden</a:t>
            </a:r>
            <a:r>
              <a:rPr lang="en-US" dirty="0"/>
              <a:t> ser </a:t>
            </a:r>
            <a:r>
              <a:rPr lang="en-US" dirty="0" err="1"/>
              <a:t>los</a:t>
            </a:r>
            <a:r>
              <a:rPr lang="en-US" dirty="0"/>
              <a:t> </a:t>
            </a:r>
            <a:r>
              <a:rPr lang="en-US" dirty="0" err="1"/>
              <a:t>cambios</a:t>
            </a:r>
            <a:r>
              <a:rPr lang="en-US" dirty="0"/>
              <a:t> de </a:t>
            </a:r>
            <a:r>
              <a:rPr lang="en-US" dirty="0" err="1"/>
              <a:t>ánimo</a:t>
            </a:r>
            <a:r>
              <a:rPr lang="en-US" dirty="0"/>
              <a:t> o </a:t>
            </a:r>
            <a:r>
              <a:rPr lang="en-US" dirty="0" err="1"/>
              <a:t>comportamiento</a:t>
            </a:r>
            <a:r>
              <a:rPr lang="en-US" dirty="0"/>
              <a:t>, la </a:t>
            </a:r>
            <a:r>
              <a:rPr lang="en-US" dirty="0" err="1"/>
              <a:t>falta</a:t>
            </a:r>
            <a:r>
              <a:rPr lang="en-US" dirty="0"/>
              <a:t> de </a:t>
            </a:r>
            <a:r>
              <a:rPr lang="en-US" dirty="0" err="1"/>
              <a:t>motivación</a:t>
            </a:r>
            <a:r>
              <a:rPr lang="en-US" dirty="0"/>
              <a:t> y no ser </a:t>
            </a:r>
            <a:r>
              <a:rPr lang="en-US" dirty="0" err="1"/>
              <a:t>consciente</a:t>
            </a:r>
            <a:r>
              <a:rPr lang="en-US" dirty="0"/>
              <a:t> de lo que </a:t>
            </a:r>
            <a:r>
              <a:rPr lang="en-US" dirty="0" err="1"/>
              <a:t>te</a:t>
            </a:r>
            <a:r>
              <a:rPr lang="en-US" dirty="0"/>
              <a:t> </a:t>
            </a:r>
            <a:r>
              <a:rPr lang="en-US" dirty="0" err="1"/>
              <a:t>rodea</a:t>
            </a:r>
            <a:r>
              <a:rPr lang="en-US" dirty="0"/>
              <a:t>. </a:t>
            </a:r>
            <a:endParaRPr dirty="0"/>
          </a:p>
          <a:p>
            <a:pPr marL="0" lvl="0" indent="0" rtl="0">
              <a:lnSpc>
                <a:spcPct val="80000"/>
              </a:lnSpc>
              <a:spcBef>
                <a:spcPts val="1000"/>
              </a:spcBef>
              <a:spcAft>
                <a:spcPts val="0"/>
              </a:spcAft>
              <a:buClr>
                <a:srgbClr val="092E4B"/>
              </a:buClr>
              <a:buSzPts val="2400"/>
              <a:buNone/>
            </a:pPr>
            <a:r>
              <a:rPr lang="en-US" b="1" dirty="0"/>
              <a:t>Hay </a:t>
            </a:r>
            <a:r>
              <a:rPr lang="en-US" b="1" dirty="0" err="1"/>
              <a:t>muchas</a:t>
            </a:r>
            <a:r>
              <a:rPr lang="en-US" b="1" dirty="0"/>
              <a:t> </a:t>
            </a:r>
            <a:r>
              <a:rPr lang="en-US" b="1" dirty="0" err="1"/>
              <a:t>causas</a:t>
            </a:r>
            <a:r>
              <a:rPr lang="en-US" b="1" dirty="0"/>
              <a:t> del </a:t>
            </a:r>
            <a:r>
              <a:rPr lang="en-US" b="1" dirty="0" err="1"/>
              <a:t>trastorno</a:t>
            </a:r>
            <a:r>
              <a:rPr lang="en-US" b="1" dirty="0"/>
              <a:t> </a:t>
            </a:r>
            <a:r>
              <a:rPr lang="en-US" b="1" dirty="0" err="1"/>
              <a:t>cognitivo</a:t>
            </a:r>
            <a:r>
              <a:rPr lang="en-US" b="1" dirty="0"/>
              <a:t>. </a:t>
            </a:r>
            <a:endParaRPr dirty="0"/>
          </a:p>
        </p:txBody>
      </p:sp>
      <p:sp>
        <p:nvSpPr>
          <p:cNvPr id="978" name="Google Shape;978;p30"/>
          <p:cNvSpPr txBox="1">
            <a:spLocks noGrp="1"/>
          </p:cNvSpPr>
          <p:nvPr>
            <p:ph type="body" idx="2"/>
          </p:nvPr>
        </p:nvSpPr>
        <p:spPr>
          <a:xfrm>
            <a:off x="171450" y="641764"/>
            <a:ext cx="6019800"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600"/>
              </a:spcAft>
              <a:buClr>
                <a:srgbClr val="24BAA2"/>
              </a:buClr>
              <a:buSzPts val="3600"/>
              <a:buNone/>
            </a:pPr>
            <a:r>
              <a:rPr lang="en-US" sz="3400"/>
              <a:t>¿Qué es el deterioro cognitivo?</a:t>
            </a:r>
            <a:endParaRPr sz="3400"/>
          </a:p>
        </p:txBody>
      </p:sp>
      <p:pic>
        <p:nvPicPr>
          <p:cNvPr id="979" name="Google Shape;979;p30" descr="Man with hand on face"/>
          <p:cNvPicPr preferRelativeResize="0"/>
          <p:nvPr/>
        </p:nvPicPr>
        <p:blipFill rotWithShape="1">
          <a:blip r:embed="rId3">
            <a:alphaModFix/>
          </a:blip>
          <a:srcRect r="-2" b="-1"/>
          <a:stretch/>
        </p:blipFill>
        <p:spPr>
          <a:xfrm>
            <a:off x="6221896" y="439730"/>
            <a:ext cx="5326637" cy="6045736"/>
          </a:xfrm>
          <a:prstGeom prst="rect">
            <a:avLst/>
          </a:prstGeom>
          <a:noFill/>
          <a:ln>
            <a:noFill/>
          </a:ln>
        </p:spPr>
      </p:pic>
      <p:sp>
        <p:nvSpPr>
          <p:cNvPr id="980" name="Google Shape;980;p30"/>
          <p:cNvSpPr/>
          <p:nvPr/>
        </p:nvSpPr>
        <p:spPr>
          <a:xfrm>
            <a:off x="0" y="-353943"/>
            <a:ext cx="12192000" cy="707886"/>
          </a:xfrm>
          <a:prstGeom prst="rect">
            <a:avLst/>
          </a:prstGeom>
          <a:solidFill>
            <a:srgbClr val="FFFFFF"/>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600"/>
              </a:spcBef>
              <a:spcAft>
                <a:spcPts val="60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5" name="Google Shape;985;p31"/>
          <p:cNvSpPr txBox="1">
            <a:spLocks noGrp="1"/>
          </p:cNvSpPr>
          <p:nvPr>
            <p:ph type="body" idx="2"/>
          </p:nvPr>
        </p:nvSpPr>
        <p:spPr>
          <a:xfrm>
            <a:off x="5899785" y="567909"/>
            <a:ext cx="4988560" cy="80365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24BAA2"/>
              </a:buClr>
              <a:buSzPts val="3600"/>
              <a:buNone/>
            </a:pPr>
            <a:r>
              <a:rPr lang="en-US" sz="3600"/>
              <a:t> </a:t>
            </a:r>
            <a:r>
              <a:rPr lang="en-US"/>
              <a:t>Mejorar la memoria jugando</a:t>
            </a:r>
            <a:endParaRPr/>
          </a:p>
        </p:txBody>
      </p:sp>
      <p:sp>
        <p:nvSpPr>
          <p:cNvPr id="986" name="Google Shape;986;p31"/>
          <p:cNvSpPr/>
          <p:nvPr/>
        </p:nvSpPr>
        <p:spPr>
          <a:xfrm>
            <a:off x="0" y="0"/>
            <a:ext cx="12192000" cy="0"/>
          </a:xfrm>
          <a:prstGeom prst="rect">
            <a:avLst/>
          </a:prstGeom>
          <a:solidFill>
            <a:srgbClr val="FFFFFF"/>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987" name="Google Shape;987;p31"/>
          <p:cNvSpPr txBox="1">
            <a:spLocks noGrp="1"/>
          </p:cNvSpPr>
          <p:nvPr>
            <p:ph type="body" idx="1"/>
          </p:nvPr>
        </p:nvSpPr>
        <p:spPr>
          <a:xfrm>
            <a:off x="5441315" y="1716766"/>
            <a:ext cx="6303010" cy="4398283"/>
          </a:xfrm>
          <a:prstGeom prst="rect">
            <a:avLst/>
          </a:prstGeom>
          <a:noFill/>
          <a:ln>
            <a:noFill/>
          </a:ln>
        </p:spPr>
        <p:txBody>
          <a:bodyPr spcFirstLastPara="1" wrap="square" lIns="91425" tIns="45700" rIns="91425" bIns="45700" anchor="t" anchorCtr="0">
            <a:noAutofit/>
          </a:bodyPr>
          <a:lstStyle/>
          <a:p>
            <a:pPr marL="228600" lvl="0" indent="0" rtl="0">
              <a:lnSpc>
                <a:spcPct val="90000"/>
              </a:lnSpc>
              <a:spcBef>
                <a:spcPts val="0"/>
              </a:spcBef>
              <a:spcAft>
                <a:spcPts val="0"/>
              </a:spcAft>
              <a:buClr>
                <a:srgbClr val="000000"/>
              </a:buClr>
              <a:buSzPts val="2400"/>
              <a:buNone/>
            </a:pPr>
            <a:r>
              <a:rPr lang="en-US" dirty="0"/>
              <a:t>La </a:t>
            </a:r>
            <a:r>
              <a:rPr lang="en-US" dirty="0" err="1"/>
              <a:t>mejor</a:t>
            </a:r>
            <a:r>
              <a:rPr lang="en-US" dirty="0"/>
              <a:t> forma de </a:t>
            </a:r>
            <a:r>
              <a:rPr lang="en-US" dirty="0" err="1"/>
              <a:t>mejorar</a:t>
            </a:r>
            <a:r>
              <a:rPr lang="en-US" dirty="0"/>
              <a:t> la </a:t>
            </a:r>
            <a:r>
              <a:rPr lang="en-US" dirty="0" err="1"/>
              <a:t>memoria</a:t>
            </a:r>
            <a:r>
              <a:rPr lang="en-US" dirty="0"/>
              <a:t> es </a:t>
            </a:r>
            <a:r>
              <a:rPr lang="en-US" dirty="0" err="1"/>
              <a:t>jugando</a:t>
            </a:r>
            <a:r>
              <a:rPr lang="en-US" dirty="0"/>
              <a:t>.  </a:t>
            </a:r>
            <a:endParaRPr dirty="0"/>
          </a:p>
          <a:p>
            <a:pPr marL="228600" lvl="0" indent="0" rtl="0">
              <a:lnSpc>
                <a:spcPct val="90000"/>
              </a:lnSpc>
              <a:spcBef>
                <a:spcPts val="1000"/>
              </a:spcBef>
              <a:spcAft>
                <a:spcPts val="0"/>
              </a:spcAft>
              <a:buClr>
                <a:srgbClr val="000000"/>
              </a:buClr>
              <a:buSzPts val="2400"/>
              <a:buNone/>
            </a:pPr>
            <a:r>
              <a:rPr lang="en-US" dirty="0"/>
              <a:t>Los </a:t>
            </a:r>
            <a:r>
              <a:rPr lang="en-US" dirty="0" err="1"/>
              <a:t>juegos</a:t>
            </a:r>
            <a:r>
              <a:rPr lang="en-US" dirty="0"/>
              <a:t> </a:t>
            </a:r>
            <a:r>
              <a:rPr lang="en-US" dirty="0" err="1"/>
              <a:t>permiten</a:t>
            </a:r>
            <a:r>
              <a:rPr lang="en-US" dirty="0"/>
              <a:t> </a:t>
            </a:r>
            <a:r>
              <a:rPr lang="en-US" b="1" dirty="0" err="1"/>
              <a:t>el</a:t>
            </a:r>
            <a:r>
              <a:rPr lang="en-US" b="1" dirty="0"/>
              <a:t> </a:t>
            </a:r>
            <a:r>
              <a:rPr lang="en-US" b="1" dirty="0" err="1"/>
              <a:t>aprendizaje</a:t>
            </a:r>
            <a:r>
              <a:rPr lang="en-US" dirty="0"/>
              <a:t>, </a:t>
            </a:r>
            <a:r>
              <a:rPr lang="en-US" dirty="0" err="1"/>
              <a:t>estimulando</a:t>
            </a:r>
            <a:r>
              <a:rPr lang="en-US" dirty="0"/>
              <a:t> </a:t>
            </a:r>
            <a:r>
              <a:rPr lang="en-US" dirty="0" err="1"/>
              <a:t>habilidades</a:t>
            </a:r>
            <a:r>
              <a:rPr lang="en-US" dirty="0"/>
              <a:t> </a:t>
            </a:r>
            <a:r>
              <a:rPr lang="en-US" dirty="0" err="1"/>
              <a:t>neuropsicológicas</a:t>
            </a:r>
            <a:r>
              <a:rPr lang="en-US" dirty="0"/>
              <a:t> </a:t>
            </a:r>
            <a:r>
              <a:rPr lang="en-US" dirty="0" err="1"/>
              <a:t>como</a:t>
            </a:r>
            <a:r>
              <a:rPr lang="en-US" dirty="0"/>
              <a:t> la </a:t>
            </a:r>
            <a:r>
              <a:rPr lang="en-US" dirty="0" err="1"/>
              <a:t>atención</a:t>
            </a:r>
            <a:r>
              <a:rPr lang="en-US" dirty="0"/>
              <a:t>, la </a:t>
            </a:r>
            <a:r>
              <a:rPr lang="en-US" dirty="0" err="1"/>
              <a:t>memoria</a:t>
            </a:r>
            <a:r>
              <a:rPr lang="en-US" dirty="0"/>
              <a:t>, las </a:t>
            </a:r>
            <a:r>
              <a:rPr lang="en-US" dirty="0" err="1"/>
              <a:t>funciones</a:t>
            </a:r>
            <a:r>
              <a:rPr lang="en-US" dirty="0"/>
              <a:t> </a:t>
            </a:r>
            <a:r>
              <a:rPr lang="en-US" dirty="0" err="1"/>
              <a:t>ejecutivas</a:t>
            </a:r>
            <a:r>
              <a:rPr lang="en-US" dirty="0"/>
              <a:t> y </a:t>
            </a:r>
            <a:r>
              <a:rPr lang="en-US" dirty="0" err="1"/>
              <a:t>el</a:t>
            </a:r>
            <a:r>
              <a:rPr lang="en-US" dirty="0"/>
              <a:t> </a:t>
            </a:r>
            <a:r>
              <a:rPr lang="en-US" dirty="0" err="1"/>
              <a:t>lenguaje</a:t>
            </a:r>
            <a:r>
              <a:rPr lang="en-US" dirty="0"/>
              <a:t>. </a:t>
            </a:r>
            <a:endParaRPr dirty="0"/>
          </a:p>
          <a:p>
            <a:pPr marL="228600" lvl="0" indent="0" rtl="0">
              <a:lnSpc>
                <a:spcPct val="90000"/>
              </a:lnSpc>
              <a:spcBef>
                <a:spcPts val="1000"/>
              </a:spcBef>
              <a:spcAft>
                <a:spcPts val="0"/>
              </a:spcAft>
              <a:buClr>
                <a:srgbClr val="000000"/>
              </a:buClr>
              <a:buSzPts val="2400"/>
              <a:buNone/>
            </a:pPr>
            <a:r>
              <a:rPr lang="en-US" dirty="0" err="1"/>
              <a:t>Muchas</a:t>
            </a:r>
            <a:r>
              <a:rPr lang="en-US" dirty="0"/>
              <a:t> </a:t>
            </a:r>
            <a:r>
              <a:rPr lang="en-US" dirty="0" err="1"/>
              <a:t>publicaciones</a:t>
            </a:r>
            <a:r>
              <a:rPr lang="en-US" dirty="0"/>
              <a:t> </a:t>
            </a:r>
            <a:r>
              <a:rPr lang="en-US" dirty="0" err="1"/>
              <a:t>científicas</a:t>
            </a:r>
            <a:r>
              <a:rPr lang="en-US" dirty="0"/>
              <a:t> </a:t>
            </a:r>
            <a:r>
              <a:rPr lang="en-US" dirty="0" err="1"/>
              <a:t>han</a:t>
            </a:r>
            <a:r>
              <a:rPr lang="en-US" dirty="0"/>
              <a:t> </a:t>
            </a:r>
            <a:r>
              <a:rPr lang="en-US" dirty="0" err="1"/>
              <a:t>demostrado</a:t>
            </a:r>
            <a:r>
              <a:rPr lang="en-US" dirty="0"/>
              <a:t> que </a:t>
            </a:r>
            <a:r>
              <a:rPr lang="en-US" dirty="0" err="1"/>
              <a:t>los</a:t>
            </a:r>
            <a:r>
              <a:rPr lang="en-US" dirty="0"/>
              <a:t> </a:t>
            </a:r>
            <a:r>
              <a:rPr lang="en-US" b="1" dirty="0" err="1"/>
              <a:t>videojuegos</a:t>
            </a:r>
            <a:r>
              <a:rPr lang="en-US" b="1" dirty="0"/>
              <a:t> </a:t>
            </a:r>
            <a:r>
              <a:rPr lang="en-US" dirty="0" err="1"/>
              <a:t>tienen</a:t>
            </a:r>
            <a:r>
              <a:rPr lang="en-US" dirty="0"/>
              <a:t> </a:t>
            </a:r>
            <a:r>
              <a:rPr lang="en-US" dirty="0" err="1"/>
              <a:t>efectos</a:t>
            </a:r>
            <a:r>
              <a:rPr lang="en-US" dirty="0"/>
              <a:t> </a:t>
            </a:r>
            <a:r>
              <a:rPr lang="en-US" dirty="0" err="1"/>
              <a:t>positivos</a:t>
            </a:r>
            <a:r>
              <a:rPr lang="en-US" dirty="0"/>
              <a:t> </a:t>
            </a:r>
            <a:r>
              <a:rPr lang="en-US" dirty="0" err="1"/>
              <a:t>en</a:t>
            </a:r>
            <a:r>
              <a:rPr lang="en-US" dirty="0"/>
              <a:t> la </a:t>
            </a:r>
            <a:r>
              <a:rPr lang="en-US" b="1" dirty="0" err="1"/>
              <a:t>memoria</a:t>
            </a:r>
            <a:r>
              <a:rPr lang="en-US" b="1" dirty="0"/>
              <a:t>. </a:t>
            </a:r>
            <a:r>
              <a:rPr lang="en-US" dirty="0" err="1"/>
              <a:t>Jugar</a:t>
            </a:r>
            <a:r>
              <a:rPr lang="en-US" dirty="0"/>
              <a:t> a </a:t>
            </a:r>
            <a:r>
              <a:rPr lang="en-US" dirty="0" err="1"/>
              <a:t>videojuegos</a:t>
            </a:r>
            <a:r>
              <a:rPr lang="en-US" dirty="0"/>
              <a:t> </a:t>
            </a:r>
            <a:r>
              <a:rPr lang="en-US" dirty="0" err="1"/>
              <a:t>también</a:t>
            </a:r>
            <a:r>
              <a:rPr lang="en-US" dirty="0"/>
              <a:t> </a:t>
            </a:r>
            <a:r>
              <a:rPr lang="en-US" dirty="0" err="1"/>
              <a:t>puede</a:t>
            </a:r>
            <a:r>
              <a:rPr lang="en-US" dirty="0"/>
              <a:t> </a:t>
            </a:r>
            <a:r>
              <a:rPr lang="en-US" dirty="0" err="1"/>
              <a:t>mejorar</a:t>
            </a:r>
            <a:r>
              <a:rPr lang="en-US" dirty="0"/>
              <a:t> las </a:t>
            </a:r>
            <a:r>
              <a:rPr lang="en-US" dirty="0" err="1"/>
              <a:t>habilidades</a:t>
            </a:r>
            <a:r>
              <a:rPr lang="en-US" dirty="0"/>
              <a:t>  </a:t>
            </a:r>
            <a:r>
              <a:rPr lang="en-US" b="1" dirty="0" err="1"/>
              <a:t>resolutivas</a:t>
            </a:r>
            <a:r>
              <a:rPr lang="en-US" b="1" dirty="0"/>
              <a:t>.</a:t>
            </a:r>
            <a:endParaRPr dirty="0"/>
          </a:p>
          <a:p>
            <a:pPr marL="228600" lvl="0" indent="0" rtl="0">
              <a:lnSpc>
                <a:spcPct val="90000"/>
              </a:lnSpc>
              <a:spcBef>
                <a:spcPts val="1000"/>
              </a:spcBef>
              <a:spcAft>
                <a:spcPts val="0"/>
              </a:spcAft>
              <a:buClr>
                <a:srgbClr val="092E4B"/>
              </a:buClr>
              <a:buSzPts val="2400"/>
              <a:buNone/>
            </a:pPr>
            <a:endParaRPr dirty="0"/>
          </a:p>
          <a:p>
            <a:pPr marL="228600" lvl="0" indent="0" rtl="0">
              <a:lnSpc>
                <a:spcPct val="90000"/>
              </a:lnSpc>
              <a:spcBef>
                <a:spcPts val="1000"/>
              </a:spcBef>
              <a:spcAft>
                <a:spcPts val="0"/>
              </a:spcAft>
              <a:buClr>
                <a:srgbClr val="092E4B"/>
              </a:buClr>
              <a:buSzPts val="2400"/>
              <a:buNone/>
            </a:pPr>
            <a:endParaRPr dirty="0"/>
          </a:p>
        </p:txBody>
      </p:sp>
      <p:pic>
        <p:nvPicPr>
          <p:cNvPr id="988" name="Google Shape;988;p31" descr="Personas Mayores Jugando Videojuegos Foto de stock - Getty Images"/>
          <p:cNvPicPr preferRelativeResize="0"/>
          <p:nvPr/>
        </p:nvPicPr>
        <p:blipFill rotWithShape="1">
          <a:blip r:embed="rId3">
            <a:alphaModFix/>
          </a:blip>
          <a:srcRect/>
          <a:stretch/>
        </p:blipFill>
        <p:spPr>
          <a:xfrm>
            <a:off x="0" y="-1"/>
            <a:ext cx="5276850" cy="6871457"/>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sp>
        <p:nvSpPr>
          <p:cNvPr id="993" name="Google Shape;993;p32"/>
          <p:cNvSpPr txBox="1">
            <a:spLocks noGrp="1"/>
          </p:cNvSpPr>
          <p:nvPr>
            <p:ph type="body" idx="2"/>
          </p:nvPr>
        </p:nvSpPr>
        <p:spPr>
          <a:xfrm>
            <a:off x="895349" y="632806"/>
            <a:ext cx="10401300" cy="80365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24BAA2"/>
              </a:buClr>
              <a:buSzPts val="3600"/>
              <a:buNone/>
            </a:pPr>
            <a:r>
              <a:rPr lang="en-US"/>
              <a:t>Tecnología para mayores: Beneficios de los videojuegos</a:t>
            </a:r>
            <a:endParaRPr/>
          </a:p>
        </p:txBody>
      </p:sp>
      <p:sp>
        <p:nvSpPr>
          <p:cNvPr id="994" name="Google Shape;994;p32"/>
          <p:cNvSpPr/>
          <p:nvPr/>
        </p:nvSpPr>
        <p:spPr>
          <a:xfrm>
            <a:off x="0" y="0"/>
            <a:ext cx="12192000" cy="0"/>
          </a:xfrm>
          <a:prstGeom prst="rect">
            <a:avLst/>
          </a:prstGeom>
          <a:solidFill>
            <a:srgbClr val="FFFFFF"/>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995" name="Google Shape;995;p32"/>
          <p:cNvSpPr txBox="1">
            <a:spLocks noGrp="1"/>
          </p:cNvSpPr>
          <p:nvPr>
            <p:ph type="body" idx="1"/>
          </p:nvPr>
        </p:nvSpPr>
        <p:spPr>
          <a:xfrm>
            <a:off x="785385" y="1641764"/>
            <a:ext cx="10621229" cy="3677264"/>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rgbClr val="092E4B"/>
              </a:buClr>
              <a:buSzPts val="2200"/>
              <a:buNone/>
            </a:pPr>
            <a:r>
              <a:rPr lang="en-US" sz="2200"/>
              <a:t>A través de los videojuegos se ejercita la memoria, sobre todo la </a:t>
            </a:r>
            <a:r>
              <a:rPr lang="en-US" sz="2200" b="1"/>
              <a:t>memoria a corto plazo</a:t>
            </a:r>
            <a:r>
              <a:rPr lang="en-US" sz="2200"/>
              <a:t>. Jugar, aunque sea ocasionalmente, puede ayudar a las personas mayores a recordar mejor cosas como </a:t>
            </a:r>
            <a:r>
              <a:rPr lang="en-US" sz="2200" b="1"/>
              <a:t>nombres, direcciones, números de teléfono, fechas y horas. </a:t>
            </a:r>
            <a:endParaRPr/>
          </a:p>
          <a:p>
            <a:pPr marL="0" lvl="0" indent="0" algn="just" rtl="0">
              <a:lnSpc>
                <a:spcPct val="90000"/>
              </a:lnSpc>
              <a:spcBef>
                <a:spcPts val="1000"/>
              </a:spcBef>
              <a:spcAft>
                <a:spcPts val="0"/>
              </a:spcAft>
              <a:buSzPts val="2200"/>
              <a:buNone/>
            </a:pPr>
            <a:r>
              <a:rPr lang="en-US" sz="2200"/>
              <a:t>Los videojuegos también obligan a los jugadores a pasar rápidamente de una tarea a otra, lo que puede </a:t>
            </a:r>
            <a:r>
              <a:rPr lang="en-US" sz="2200" b="1"/>
              <a:t>aumentar la flexibilidad mental y la capacidad de realizar varias acciones a la vez de las personas mayores.</a:t>
            </a:r>
            <a:endParaRPr/>
          </a:p>
          <a:p>
            <a:pPr marL="0" lvl="0" indent="0" algn="just" rtl="0">
              <a:lnSpc>
                <a:spcPct val="90000"/>
              </a:lnSpc>
              <a:spcBef>
                <a:spcPts val="1000"/>
              </a:spcBef>
              <a:spcAft>
                <a:spcPts val="0"/>
              </a:spcAft>
              <a:buSzPts val="2200"/>
              <a:buNone/>
            </a:pPr>
            <a:r>
              <a:rPr lang="en-US" sz="2200" b="1"/>
              <a:t>Jugar a videojuegos ayuda a los mayores a ejercitar el cerebro y disminuye el riesgo de padecer Alzheimer. </a:t>
            </a:r>
            <a:endParaRPr/>
          </a:p>
          <a:p>
            <a:pPr marL="0" lvl="0" indent="0" algn="just" rtl="0">
              <a:lnSpc>
                <a:spcPct val="90000"/>
              </a:lnSpc>
              <a:spcBef>
                <a:spcPts val="1000"/>
              </a:spcBef>
              <a:spcAft>
                <a:spcPts val="0"/>
              </a:spcAft>
              <a:buClr>
                <a:srgbClr val="092E4B"/>
              </a:buClr>
              <a:buSzPts val="2200"/>
              <a:buNone/>
            </a:pPr>
            <a:r>
              <a:rPr lang="en-US" sz="2200"/>
              <a:t>Los videojuegos ofrecen una oportunidad ideal para interactuar con la </a:t>
            </a:r>
            <a:r>
              <a:rPr lang="en-US" sz="2200" b="1"/>
              <a:t>familia</a:t>
            </a:r>
            <a:r>
              <a:rPr lang="en-US" sz="2200"/>
              <a:t> </a:t>
            </a:r>
            <a:r>
              <a:rPr lang="en-US" sz="2200" b="1"/>
              <a:t>y fomentar las relaciones interpersonales e intergeneracionales. </a:t>
            </a:r>
            <a:endParaRPr/>
          </a:p>
        </p:txBody>
      </p:sp>
      <p:pic>
        <p:nvPicPr>
          <p:cNvPr id="996" name="Google Shape;996;p32" descr="Game controllers. Gamepad video console computer items garish vector flat pictures"/>
          <p:cNvPicPr preferRelativeResize="0"/>
          <p:nvPr/>
        </p:nvPicPr>
        <p:blipFill rotWithShape="1">
          <a:blip r:embed="rId3">
            <a:alphaModFix/>
          </a:blip>
          <a:srcRect/>
          <a:stretch/>
        </p:blipFill>
        <p:spPr>
          <a:xfrm>
            <a:off x="578826" y="5063668"/>
            <a:ext cx="5517173" cy="1143000"/>
          </a:xfrm>
          <a:prstGeom prst="rect">
            <a:avLst/>
          </a:prstGeom>
          <a:noFill/>
          <a:ln>
            <a:noFill/>
          </a:ln>
        </p:spPr>
      </p:pic>
      <p:pic>
        <p:nvPicPr>
          <p:cNvPr id="997" name="Google Shape;997;p32" descr="Game controllers. Gamepad video console computer items garish vector flat pictures"/>
          <p:cNvPicPr preferRelativeResize="0"/>
          <p:nvPr/>
        </p:nvPicPr>
        <p:blipFill rotWithShape="1">
          <a:blip r:embed="rId4">
            <a:alphaModFix/>
          </a:blip>
          <a:srcRect/>
          <a:stretch/>
        </p:blipFill>
        <p:spPr>
          <a:xfrm>
            <a:off x="5955719" y="5063668"/>
            <a:ext cx="5591175" cy="1030858"/>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sp>
        <p:nvSpPr>
          <p:cNvPr id="1002" name="Google Shape;1002;p102"/>
          <p:cNvSpPr txBox="1">
            <a:spLocks noGrp="1"/>
          </p:cNvSpPr>
          <p:nvPr>
            <p:ph type="body" idx="1"/>
          </p:nvPr>
        </p:nvSpPr>
        <p:spPr>
          <a:xfrm>
            <a:off x="238126" y="1276764"/>
            <a:ext cx="5857874" cy="4875327"/>
          </a:xfrm>
          <a:prstGeom prst="rect">
            <a:avLst/>
          </a:prstGeom>
          <a:noFill/>
          <a:ln>
            <a:noFill/>
          </a:ln>
        </p:spPr>
        <p:txBody>
          <a:bodyPr spcFirstLastPara="1" wrap="square" lIns="91425" tIns="45700" rIns="91425" bIns="45700" anchor="t" anchorCtr="0">
            <a:noAutofit/>
          </a:bodyPr>
          <a:lstStyle/>
          <a:p>
            <a:pPr marL="457200" lvl="0" indent="0" rtl="0">
              <a:lnSpc>
                <a:spcPct val="90000"/>
              </a:lnSpc>
              <a:spcBef>
                <a:spcPts val="1000"/>
              </a:spcBef>
              <a:spcAft>
                <a:spcPts val="0"/>
              </a:spcAft>
              <a:buSzPts val="2400"/>
              <a:buNone/>
            </a:pPr>
            <a:r>
              <a:rPr lang="en-US" dirty="0" err="1">
                <a:solidFill>
                  <a:schemeClr val="lt1"/>
                </a:solidFill>
              </a:rPr>
              <a:t>En</a:t>
            </a:r>
            <a:r>
              <a:rPr lang="en-US" dirty="0">
                <a:solidFill>
                  <a:schemeClr val="lt1"/>
                </a:solidFill>
              </a:rPr>
              <a:t> </a:t>
            </a:r>
            <a:r>
              <a:rPr lang="en-US" dirty="0" err="1">
                <a:solidFill>
                  <a:schemeClr val="lt1"/>
                </a:solidFill>
              </a:rPr>
              <a:t>los</a:t>
            </a:r>
            <a:r>
              <a:rPr lang="en-US" dirty="0">
                <a:solidFill>
                  <a:schemeClr val="lt1"/>
                </a:solidFill>
              </a:rPr>
              <a:t> </a:t>
            </a:r>
            <a:r>
              <a:rPr lang="en-US" dirty="0" err="1">
                <a:solidFill>
                  <a:schemeClr val="lt1"/>
                </a:solidFill>
              </a:rPr>
              <a:t>últimos</a:t>
            </a:r>
            <a:r>
              <a:rPr lang="en-US" dirty="0">
                <a:solidFill>
                  <a:schemeClr val="lt1"/>
                </a:solidFill>
              </a:rPr>
              <a:t> </a:t>
            </a:r>
            <a:r>
              <a:rPr lang="en-US" dirty="0" err="1">
                <a:solidFill>
                  <a:schemeClr val="lt1"/>
                </a:solidFill>
              </a:rPr>
              <a:t>años</a:t>
            </a:r>
            <a:r>
              <a:rPr lang="en-US" dirty="0">
                <a:solidFill>
                  <a:schemeClr val="lt1"/>
                </a:solidFill>
              </a:rPr>
              <a:t>, </a:t>
            </a:r>
            <a:r>
              <a:rPr lang="en-US" dirty="0" err="1">
                <a:solidFill>
                  <a:schemeClr val="lt1"/>
                </a:solidFill>
              </a:rPr>
              <a:t>algunas</a:t>
            </a:r>
            <a:r>
              <a:rPr lang="en-US" dirty="0">
                <a:solidFill>
                  <a:schemeClr val="lt1"/>
                </a:solidFill>
              </a:rPr>
              <a:t> </a:t>
            </a:r>
            <a:r>
              <a:rPr lang="en-US" dirty="0" err="1">
                <a:solidFill>
                  <a:schemeClr val="lt1"/>
                </a:solidFill>
              </a:rPr>
              <a:t>empresas</a:t>
            </a:r>
            <a:r>
              <a:rPr lang="en-US" dirty="0">
                <a:solidFill>
                  <a:schemeClr val="lt1"/>
                </a:solidFill>
              </a:rPr>
              <a:t> de </a:t>
            </a:r>
            <a:r>
              <a:rPr lang="en-US" dirty="0" err="1">
                <a:solidFill>
                  <a:schemeClr val="lt1"/>
                </a:solidFill>
              </a:rPr>
              <a:t>videojuegos</a:t>
            </a:r>
            <a:r>
              <a:rPr lang="en-US" dirty="0">
                <a:solidFill>
                  <a:schemeClr val="lt1"/>
                </a:solidFill>
              </a:rPr>
              <a:t> </a:t>
            </a:r>
            <a:r>
              <a:rPr lang="en-US" dirty="0" err="1">
                <a:solidFill>
                  <a:schemeClr val="lt1"/>
                </a:solidFill>
              </a:rPr>
              <a:t>como</a:t>
            </a:r>
            <a:r>
              <a:rPr lang="en-US" dirty="0">
                <a:solidFill>
                  <a:schemeClr val="lt1"/>
                </a:solidFill>
              </a:rPr>
              <a:t> </a:t>
            </a:r>
            <a:r>
              <a:rPr lang="en-US" u="sng" dirty="0">
                <a:solidFill>
                  <a:srgbClr val="24BAA2"/>
                </a:solidFill>
                <a:hlinkClick r:id="rId3">
                  <a:extLst>
                    <a:ext uri="{A12FA001-AC4F-418D-AE19-62706E023703}">
                      <ahyp:hlinkClr xmlns:ahyp="http://schemas.microsoft.com/office/drawing/2018/hyperlinkcolor" val="tx"/>
                    </a:ext>
                  </a:extLst>
                </a:hlinkClick>
              </a:rPr>
              <a:t>PlayStation</a:t>
            </a:r>
            <a:r>
              <a:rPr lang="en-US" dirty="0">
                <a:solidFill>
                  <a:schemeClr val="lt1"/>
                </a:solidFill>
              </a:rPr>
              <a:t>, </a:t>
            </a:r>
            <a:r>
              <a:rPr lang="en-US" u="sng" dirty="0">
                <a:solidFill>
                  <a:srgbClr val="24BAA2"/>
                </a:solidFill>
                <a:hlinkClick r:id="rId4">
                  <a:extLst>
                    <a:ext uri="{A12FA001-AC4F-418D-AE19-62706E023703}">
                      <ahyp:hlinkClr xmlns:ahyp="http://schemas.microsoft.com/office/drawing/2018/hyperlinkcolor" val="tx"/>
                    </a:ext>
                  </a:extLst>
                </a:hlinkClick>
              </a:rPr>
              <a:t>Xbox</a:t>
            </a:r>
            <a:r>
              <a:rPr lang="en-US" dirty="0">
                <a:solidFill>
                  <a:schemeClr val="lt1"/>
                </a:solidFill>
              </a:rPr>
              <a:t> o </a:t>
            </a:r>
            <a:r>
              <a:rPr lang="en-US" u="sng" dirty="0">
                <a:solidFill>
                  <a:srgbClr val="24BAA2"/>
                </a:solidFill>
                <a:hlinkClick r:id="rId5">
                  <a:extLst>
                    <a:ext uri="{A12FA001-AC4F-418D-AE19-62706E023703}">
                      <ahyp:hlinkClr xmlns:ahyp="http://schemas.microsoft.com/office/drawing/2018/hyperlinkcolor" val="tx"/>
                    </a:ext>
                  </a:extLst>
                </a:hlinkClick>
              </a:rPr>
              <a:t>Nintendo</a:t>
            </a:r>
            <a:r>
              <a:rPr lang="en-US" dirty="0">
                <a:solidFill>
                  <a:schemeClr val="lt1"/>
                </a:solidFill>
              </a:rPr>
              <a:t> </a:t>
            </a:r>
            <a:r>
              <a:rPr lang="en-US" dirty="0" err="1">
                <a:solidFill>
                  <a:schemeClr val="lt1"/>
                </a:solidFill>
              </a:rPr>
              <a:t>han</a:t>
            </a:r>
            <a:r>
              <a:rPr lang="en-US" dirty="0">
                <a:solidFill>
                  <a:schemeClr val="lt1"/>
                </a:solidFill>
              </a:rPr>
              <a:t> </a:t>
            </a:r>
            <a:r>
              <a:rPr lang="en-US" dirty="0" err="1">
                <a:solidFill>
                  <a:schemeClr val="lt1"/>
                </a:solidFill>
              </a:rPr>
              <a:t>desarrollado</a:t>
            </a:r>
            <a:r>
              <a:rPr lang="en-US" dirty="0">
                <a:solidFill>
                  <a:schemeClr val="lt1"/>
                </a:solidFill>
              </a:rPr>
              <a:t> </a:t>
            </a:r>
            <a:r>
              <a:rPr lang="en-US" dirty="0" err="1">
                <a:solidFill>
                  <a:schemeClr val="lt1"/>
                </a:solidFill>
              </a:rPr>
              <a:t>juegos</a:t>
            </a:r>
            <a:r>
              <a:rPr lang="en-US" dirty="0">
                <a:solidFill>
                  <a:schemeClr val="lt1"/>
                </a:solidFill>
              </a:rPr>
              <a:t> </a:t>
            </a:r>
            <a:r>
              <a:rPr lang="en-US" dirty="0" err="1">
                <a:solidFill>
                  <a:schemeClr val="lt1"/>
                </a:solidFill>
              </a:rPr>
              <a:t>cuyo</a:t>
            </a:r>
            <a:r>
              <a:rPr lang="en-US" dirty="0">
                <a:solidFill>
                  <a:schemeClr val="lt1"/>
                </a:solidFill>
              </a:rPr>
              <a:t> principal </a:t>
            </a:r>
            <a:r>
              <a:rPr lang="en-US" dirty="0" err="1">
                <a:solidFill>
                  <a:schemeClr val="lt1"/>
                </a:solidFill>
              </a:rPr>
              <a:t>objetivo</a:t>
            </a:r>
            <a:r>
              <a:rPr lang="en-US" dirty="0">
                <a:solidFill>
                  <a:schemeClr val="lt1"/>
                </a:solidFill>
              </a:rPr>
              <a:t> es </a:t>
            </a:r>
            <a:r>
              <a:rPr lang="en-US" dirty="0" err="1">
                <a:solidFill>
                  <a:schemeClr val="lt1"/>
                </a:solidFill>
              </a:rPr>
              <a:t>mejorar</a:t>
            </a:r>
            <a:r>
              <a:rPr lang="en-US" dirty="0">
                <a:solidFill>
                  <a:schemeClr val="lt1"/>
                </a:solidFill>
              </a:rPr>
              <a:t> la </a:t>
            </a:r>
            <a:r>
              <a:rPr lang="en-US" dirty="0" err="1">
                <a:solidFill>
                  <a:schemeClr val="lt1"/>
                </a:solidFill>
              </a:rPr>
              <a:t>memoria</a:t>
            </a:r>
            <a:r>
              <a:rPr lang="en-US" dirty="0">
                <a:solidFill>
                  <a:schemeClr val="lt1"/>
                </a:solidFill>
              </a:rPr>
              <a:t> y las </a:t>
            </a:r>
            <a:r>
              <a:rPr lang="en-US" dirty="0" err="1">
                <a:solidFill>
                  <a:schemeClr val="lt1"/>
                </a:solidFill>
              </a:rPr>
              <a:t>capacidades</a:t>
            </a:r>
            <a:r>
              <a:rPr lang="en-US" dirty="0">
                <a:solidFill>
                  <a:schemeClr val="lt1"/>
                </a:solidFill>
              </a:rPr>
              <a:t> </a:t>
            </a:r>
            <a:r>
              <a:rPr lang="en-US" dirty="0" err="1">
                <a:solidFill>
                  <a:schemeClr val="lt1"/>
                </a:solidFill>
              </a:rPr>
              <a:t>cognitivas</a:t>
            </a:r>
            <a:r>
              <a:rPr lang="en-US" dirty="0">
                <a:solidFill>
                  <a:schemeClr val="lt1"/>
                </a:solidFill>
              </a:rPr>
              <a:t>. </a:t>
            </a:r>
            <a:r>
              <a:rPr lang="en-US" dirty="0" err="1">
                <a:solidFill>
                  <a:schemeClr val="lt1"/>
                </a:solidFill>
              </a:rPr>
              <a:t>Estos</a:t>
            </a:r>
            <a:r>
              <a:rPr lang="en-US" dirty="0">
                <a:solidFill>
                  <a:schemeClr val="lt1"/>
                </a:solidFill>
              </a:rPr>
              <a:t> </a:t>
            </a:r>
            <a:r>
              <a:rPr lang="en-US" dirty="0" err="1">
                <a:solidFill>
                  <a:schemeClr val="lt1"/>
                </a:solidFill>
              </a:rPr>
              <a:t>juegos</a:t>
            </a:r>
            <a:r>
              <a:rPr lang="en-US" dirty="0">
                <a:solidFill>
                  <a:schemeClr val="lt1"/>
                </a:solidFill>
              </a:rPr>
              <a:t> </a:t>
            </a:r>
            <a:r>
              <a:rPr lang="en-US" dirty="0" err="1">
                <a:solidFill>
                  <a:schemeClr val="lt1"/>
                </a:solidFill>
              </a:rPr>
              <a:t>tienen</a:t>
            </a:r>
            <a:r>
              <a:rPr lang="en-US" dirty="0">
                <a:solidFill>
                  <a:schemeClr val="lt1"/>
                </a:solidFill>
              </a:rPr>
              <a:t> </a:t>
            </a:r>
            <a:r>
              <a:rPr lang="en-US" dirty="0" err="1">
                <a:solidFill>
                  <a:schemeClr val="lt1"/>
                </a:solidFill>
              </a:rPr>
              <a:t>normalmente</a:t>
            </a:r>
            <a:r>
              <a:rPr lang="en-US" dirty="0">
                <a:solidFill>
                  <a:schemeClr val="lt1"/>
                </a:solidFill>
              </a:rPr>
              <a:t> </a:t>
            </a:r>
            <a:r>
              <a:rPr lang="en-US" dirty="0" err="1">
                <a:solidFill>
                  <a:schemeClr val="lt1"/>
                </a:solidFill>
              </a:rPr>
              <a:t>gráficas</a:t>
            </a:r>
            <a:r>
              <a:rPr lang="en-US" dirty="0">
                <a:solidFill>
                  <a:schemeClr val="lt1"/>
                </a:solidFill>
              </a:rPr>
              <a:t> </a:t>
            </a:r>
            <a:r>
              <a:rPr lang="en-US" dirty="0" err="1">
                <a:solidFill>
                  <a:schemeClr val="lt1"/>
                </a:solidFill>
              </a:rPr>
              <a:t>muy</a:t>
            </a:r>
            <a:r>
              <a:rPr lang="en-US" dirty="0">
                <a:solidFill>
                  <a:schemeClr val="lt1"/>
                </a:solidFill>
              </a:rPr>
              <a:t> </a:t>
            </a:r>
            <a:r>
              <a:rPr lang="en-US" dirty="0" err="1">
                <a:solidFill>
                  <a:schemeClr val="lt1"/>
                </a:solidFill>
              </a:rPr>
              <a:t>visuales</a:t>
            </a:r>
            <a:r>
              <a:rPr lang="en-US" dirty="0">
                <a:solidFill>
                  <a:schemeClr val="lt1"/>
                </a:solidFill>
              </a:rPr>
              <a:t> y son </a:t>
            </a:r>
            <a:r>
              <a:rPr lang="en-US" dirty="0" err="1">
                <a:solidFill>
                  <a:schemeClr val="lt1"/>
                </a:solidFill>
              </a:rPr>
              <a:t>muy</a:t>
            </a:r>
            <a:r>
              <a:rPr lang="en-US" dirty="0">
                <a:solidFill>
                  <a:schemeClr val="lt1"/>
                </a:solidFill>
              </a:rPr>
              <a:t> </a:t>
            </a:r>
            <a:r>
              <a:rPr lang="en-US" dirty="0" err="1">
                <a:solidFill>
                  <a:schemeClr val="lt1"/>
                </a:solidFill>
              </a:rPr>
              <a:t>intuitivos</a:t>
            </a:r>
            <a:r>
              <a:rPr lang="en-US" dirty="0">
                <a:solidFill>
                  <a:schemeClr val="lt1"/>
                </a:solidFill>
              </a:rPr>
              <a:t>. </a:t>
            </a:r>
            <a:endParaRPr dirty="0"/>
          </a:p>
          <a:p>
            <a:pPr marL="457200" lvl="0" indent="0" rtl="0">
              <a:lnSpc>
                <a:spcPct val="90000"/>
              </a:lnSpc>
              <a:spcBef>
                <a:spcPts val="1000"/>
              </a:spcBef>
              <a:spcAft>
                <a:spcPts val="0"/>
              </a:spcAft>
              <a:buSzPts val="2400"/>
              <a:buNone/>
            </a:pPr>
            <a:r>
              <a:rPr lang="en-US" sz="2400" dirty="0">
                <a:solidFill>
                  <a:schemeClr val="lt1"/>
                </a:solidFill>
                <a:latin typeface="Calibri"/>
                <a:ea typeface="Calibri"/>
                <a:cs typeface="Calibri"/>
                <a:sym typeface="Calibri"/>
              </a:rPr>
              <a:t>Los </a:t>
            </a:r>
            <a:r>
              <a:rPr lang="en-US" sz="2400" i="1" dirty="0">
                <a:solidFill>
                  <a:schemeClr val="lt1"/>
                </a:solidFill>
                <a:latin typeface="Calibri"/>
                <a:ea typeface="Calibri"/>
                <a:cs typeface="Calibri"/>
                <a:sym typeface="Calibri"/>
              </a:rPr>
              <a:t>smartphones </a:t>
            </a:r>
            <a:r>
              <a:rPr lang="en-US" sz="2400" dirty="0">
                <a:solidFill>
                  <a:schemeClr val="lt1"/>
                </a:solidFill>
                <a:latin typeface="Calibri"/>
                <a:ea typeface="Calibri"/>
                <a:cs typeface="Calibri"/>
                <a:sym typeface="Calibri"/>
              </a:rPr>
              <a:t> </a:t>
            </a:r>
            <a:r>
              <a:rPr lang="en-US" sz="2400" dirty="0" err="1">
                <a:solidFill>
                  <a:schemeClr val="lt1"/>
                </a:solidFill>
                <a:latin typeface="Calibri"/>
                <a:ea typeface="Calibri"/>
                <a:cs typeface="Calibri"/>
                <a:sym typeface="Calibri"/>
              </a:rPr>
              <a:t>también</a:t>
            </a:r>
            <a:r>
              <a:rPr lang="en-US" sz="2400" dirty="0">
                <a:solidFill>
                  <a:schemeClr val="lt1"/>
                </a:solidFill>
                <a:latin typeface="Calibri"/>
                <a:ea typeface="Calibri"/>
                <a:cs typeface="Calibri"/>
                <a:sym typeface="Calibri"/>
              </a:rPr>
              <a:t> son </a:t>
            </a:r>
            <a:r>
              <a:rPr lang="en-US" sz="2400" dirty="0" err="1">
                <a:solidFill>
                  <a:schemeClr val="lt1"/>
                </a:solidFill>
                <a:latin typeface="Calibri"/>
                <a:ea typeface="Calibri"/>
                <a:cs typeface="Calibri"/>
                <a:sym typeface="Calibri"/>
              </a:rPr>
              <a:t>una</a:t>
            </a:r>
            <a:r>
              <a:rPr lang="en-US" sz="2400" dirty="0">
                <a:solidFill>
                  <a:schemeClr val="lt1"/>
                </a:solidFill>
                <a:latin typeface="Calibri"/>
                <a:ea typeface="Calibri"/>
                <a:cs typeface="Calibri"/>
                <a:sym typeface="Calibri"/>
              </a:rPr>
              <a:t> </a:t>
            </a:r>
            <a:r>
              <a:rPr lang="en-US" sz="2400" dirty="0" err="1">
                <a:solidFill>
                  <a:schemeClr val="lt1"/>
                </a:solidFill>
                <a:latin typeface="Calibri"/>
                <a:ea typeface="Calibri"/>
                <a:cs typeface="Calibri"/>
                <a:sym typeface="Calibri"/>
              </a:rPr>
              <a:t>herramienta</a:t>
            </a:r>
            <a:r>
              <a:rPr lang="en-US" sz="2400" dirty="0">
                <a:solidFill>
                  <a:schemeClr val="lt1"/>
                </a:solidFill>
                <a:latin typeface="Calibri"/>
                <a:ea typeface="Calibri"/>
                <a:cs typeface="Calibri"/>
                <a:sym typeface="Calibri"/>
              </a:rPr>
              <a:t> </a:t>
            </a:r>
            <a:r>
              <a:rPr lang="en-US" sz="2400" dirty="0" err="1">
                <a:solidFill>
                  <a:schemeClr val="lt1"/>
                </a:solidFill>
                <a:latin typeface="Calibri"/>
                <a:ea typeface="Calibri"/>
                <a:cs typeface="Calibri"/>
                <a:sym typeface="Calibri"/>
              </a:rPr>
              <a:t>estupenda</a:t>
            </a:r>
            <a:r>
              <a:rPr lang="en-US" sz="2400" dirty="0">
                <a:solidFill>
                  <a:schemeClr val="lt1"/>
                </a:solidFill>
                <a:latin typeface="Calibri"/>
                <a:ea typeface="Calibri"/>
                <a:cs typeface="Calibri"/>
                <a:sym typeface="Calibri"/>
              </a:rPr>
              <a:t> para </a:t>
            </a:r>
            <a:r>
              <a:rPr lang="en-US" sz="2400" dirty="0" err="1">
                <a:solidFill>
                  <a:schemeClr val="lt1"/>
                </a:solidFill>
                <a:latin typeface="Calibri"/>
                <a:ea typeface="Calibri"/>
                <a:cs typeface="Calibri"/>
                <a:sym typeface="Calibri"/>
              </a:rPr>
              <a:t>jugar</a:t>
            </a:r>
            <a:r>
              <a:rPr lang="en-US" sz="2400" dirty="0">
                <a:solidFill>
                  <a:schemeClr val="lt1"/>
                </a:solidFill>
                <a:latin typeface="Calibri"/>
                <a:ea typeface="Calibri"/>
                <a:cs typeface="Calibri"/>
                <a:sym typeface="Calibri"/>
              </a:rPr>
              <a:t> a </a:t>
            </a:r>
            <a:r>
              <a:rPr lang="en-US" sz="2400" dirty="0" err="1">
                <a:solidFill>
                  <a:schemeClr val="lt1"/>
                </a:solidFill>
                <a:latin typeface="Calibri"/>
                <a:ea typeface="Calibri"/>
                <a:cs typeface="Calibri"/>
                <a:sym typeface="Calibri"/>
              </a:rPr>
              <a:t>través</a:t>
            </a:r>
            <a:r>
              <a:rPr lang="en-US" sz="2400" dirty="0">
                <a:solidFill>
                  <a:schemeClr val="lt1"/>
                </a:solidFill>
                <a:latin typeface="Calibri"/>
                <a:ea typeface="Calibri"/>
                <a:cs typeface="Calibri"/>
                <a:sym typeface="Calibri"/>
              </a:rPr>
              <a:t> de </a:t>
            </a:r>
            <a:r>
              <a:rPr lang="en-US" sz="2400" b="1" i="1" dirty="0">
                <a:solidFill>
                  <a:schemeClr val="lt1"/>
                </a:solidFill>
                <a:latin typeface="Calibri"/>
                <a:ea typeface="Calibri"/>
                <a:cs typeface="Calibri"/>
                <a:sym typeface="Calibri"/>
              </a:rPr>
              <a:t>apps</a:t>
            </a:r>
            <a:r>
              <a:rPr lang="en-US" b="1" dirty="0">
                <a:solidFill>
                  <a:schemeClr val="lt1"/>
                </a:solidFill>
              </a:rPr>
              <a:t> o</a:t>
            </a:r>
            <a:r>
              <a:rPr lang="en-US" sz="2400" b="1" dirty="0">
                <a:solidFill>
                  <a:schemeClr val="lt1"/>
                </a:solidFill>
                <a:latin typeface="Calibri"/>
                <a:ea typeface="Calibri"/>
                <a:cs typeface="Calibri"/>
                <a:sym typeface="Calibri"/>
              </a:rPr>
              <a:t> sitios web </a:t>
            </a:r>
            <a:r>
              <a:rPr lang="en-US" sz="2400" b="1" dirty="0" err="1">
                <a:solidFill>
                  <a:schemeClr val="lt1"/>
                </a:solidFill>
                <a:latin typeface="Calibri"/>
                <a:ea typeface="Calibri"/>
                <a:cs typeface="Calibri"/>
                <a:sym typeface="Calibri"/>
              </a:rPr>
              <a:t>específicos</a:t>
            </a:r>
            <a:r>
              <a:rPr lang="en-US" dirty="0">
                <a:solidFill>
                  <a:schemeClr val="lt1"/>
                </a:solidFill>
              </a:rPr>
              <a:t>. </a:t>
            </a:r>
            <a:r>
              <a:rPr lang="en-US" sz="2400" dirty="0">
                <a:solidFill>
                  <a:schemeClr val="lt1"/>
                </a:solidFill>
                <a:latin typeface="Calibri"/>
                <a:ea typeface="Calibri"/>
                <a:cs typeface="Calibri"/>
                <a:sym typeface="Calibri"/>
              </a:rPr>
              <a:t>Las </a:t>
            </a:r>
            <a:r>
              <a:rPr lang="en-US" sz="2400" dirty="0" err="1">
                <a:solidFill>
                  <a:schemeClr val="lt1"/>
                </a:solidFill>
                <a:latin typeface="Calibri"/>
                <a:ea typeface="Calibri"/>
                <a:cs typeface="Calibri"/>
                <a:sym typeface="Calibri"/>
              </a:rPr>
              <a:t>opciones</a:t>
            </a:r>
            <a:r>
              <a:rPr lang="en-US" sz="2400" dirty="0">
                <a:solidFill>
                  <a:schemeClr val="lt1"/>
                </a:solidFill>
                <a:latin typeface="Calibri"/>
                <a:ea typeface="Calibri"/>
                <a:cs typeface="Calibri"/>
                <a:sym typeface="Calibri"/>
              </a:rPr>
              <a:t> son </a:t>
            </a:r>
            <a:r>
              <a:rPr lang="en-US" sz="2400" dirty="0" err="1">
                <a:solidFill>
                  <a:schemeClr val="lt1"/>
                </a:solidFill>
                <a:latin typeface="Calibri"/>
                <a:ea typeface="Calibri"/>
                <a:cs typeface="Calibri"/>
                <a:sym typeface="Calibri"/>
              </a:rPr>
              <a:t>ilimitadas</a:t>
            </a:r>
            <a:r>
              <a:rPr lang="en-US" sz="2400" dirty="0">
                <a:solidFill>
                  <a:schemeClr val="lt1"/>
                </a:solidFill>
                <a:latin typeface="Calibri"/>
                <a:ea typeface="Calibri"/>
                <a:cs typeface="Calibri"/>
                <a:sym typeface="Calibri"/>
              </a:rPr>
              <a:t> para las personas </a:t>
            </a:r>
            <a:r>
              <a:rPr lang="en-US" sz="2400" dirty="0" err="1">
                <a:solidFill>
                  <a:schemeClr val="lt1"/>
                </a:solidFill>
                <a:latin typeface="Calibri"/>
                <a:ea typeface="Calibri"/>
                <a:cs typeface="Calibri"/>
                <a:sym typeface="Calibri"/>
              </a:rPr>
              <a:t>mayores</a:t>
            </a:r>
            <a:r>
              <a:rPr lang="en-US" sz="2400" dirty="0">
                <a:solidFill>
                  <a:schemeClr val="lt1"/>
                </a:solidFill>
                <a:latin typeface="Calibri"/>
                <a:ea typeface="Calibri"/>
                <a:cs typeface="Calibri"/>
                <a:sym typeface="Calibri"/>
              </a:rPr>
              <a:t> que </a:t>
            </a:r>
            <a:r>
              <a:rPr lang="en-US" sz="2400" dirty="0" err="1">
                <a:solidFill>
                  <a:schemeClr val="lt1"/>
                </a:solidFill>
                <a:latin typeface="Calibri"/>
                <a:ea typeface="Calibri"/>
                <a:cs typeface="Calibri"/>
                <a:sym typeface="Calibri"/>
              </a:rPr>
              <a:t>quieren</a:t>
            </a:r>
            <a:r>
              <a:rPr lang="en-US" sz="2400" dirty="0">
                <a:solidFill>
                  <a:schemeClr val="lt1"/>
                </a:solidFill>
                <a:latin typeface="Calibri"/>
                <a:ea typeface="Calibri"/>
                <a:cs typeface="Calibri"/>
                <a:sym typeface="Calibri"/>
              </a:rPr>
              <a:t> </a:t>
            </a:r>
            <a:r>
              <a:rPr lang="en-US" sz="2400" dirty="0" err="1">
                <a:solidFill>
                  <a:schemeClr val="lt1"/>
                </a:solidFill>
                <a:latin typeface="Calibri"/>
                <a:ea typeface="Calibri"/>
                <a:cs typeface="Calibri"/>
                <a:sym typeface="Calibri"/>
              </a:rPr>
              <a:t>mejorar</a:t>
            </a:r>
            <a:r>
              <a:rPr lang="en-US" sz="2400" dirty="0">
                <a:solidFill>
                  <a:schemeClr val="lt1"/>
                </a:solidFill>
                <a:latin typeface="Calibri"/>
                <a:ea typeface="Calibri"/>
                <a:cs typeface="Calibri"/>
                <a:sym typeface="Calibri"/>
              </a:rPr>
              <a:t> sus </a:t>
            </a:r>
            <a:r>
              <a:rPr lang="en-US" sz="2400" dirty="0" err="1">
                <a:solidFill>
                  <a:schemeClr val="lt1"/>
                </a:solidFill>
                <a:latin typeface="Calibri"/>
                <a:ea typeface="Calibri"/>
                <a:cs typeface="Calibri"/>
                <a:sym typeface="Calibri"/>
              </a:rPr>
              <a:t>funciones</a:t>
            </a:r>
            <a:r>
              <a:rPr lang="en-US" sz="2400" dirty="0">
                <a:solidFill>
                  <a:schemeClr val="lt1"/>
                </a:solidFill>
                <a:latin typeface="Calibri"/>
                <a:ea typeface="Calibri"/>
                <a:cs typeface="Calibri"/>
                <a:sym typeface="Calibri"/>
              </a:rPr>
              <a:t> </a:t>
            </a:r>
            <a:r>
              <a:rPr lang="en-US" sz="2400" dirty="0" err="1">
                <a:solidFill>
                  <a:schemeClr val="lt1"/>
                </a:solidFill>
                <a:latin typeface="Calibri"/>
                <a:ea typeface="Calibri"/>
                <a:cs typeface="Calibri"/>
                <a:sym typeface="Calibri"/>
              </a:rPr>
              <a:t>cognitivas</a:t>
            </a:r>
            <a:r>
              <a:rPr lang="en-US" sz="2400" dirty="0">
                <a:solidFill>
                  <a:schemeClr val="lt1"/>
                </a:solidFill>
                <a:latin typeface="Calibri"/>
                <a:ea typeface="Calibri"/>
                <a:cs typeface="Calibri"/>
                <a:sym typeface="Calibri"/>
              </a:rPr>
              <a:t>. </a:t>
            </a:r>
            <a:endParaRPr dirty="0">
              <a:solidFill>
                <a:schemeClr val="lt1"/>
              </a:solidFill>
            </a:endParaRPr>
          </a:p>
        </p:txBody>
      </p:sp>
      <p:sp>
        <p:nvSpPr>
          <p:cNvPr id="1003" name="Google Shape;1003;p102"/>
          <p:cNvSpPr txBox="1">
            <a:spLocks noGrp="1"/>
          </p:cNvSpPr>
          <p:nvPr>
            <p:ph type="body" idx="2"/>
          </p:nvPr>
        </p:nvSpPr>
        <p:spPr>
          <a:xfrm>
            <a:off x="788375" y="333317"/>
            <a:ext cx="4757375"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dirty="0" err="1"/>
              <a:t>Dispositivos</a:t>
            </a:r>
            <a:r>
              <a:rPr lang="en-US" dirty="0"/>
              <a:t> para </a:t>
            </a:r>
            <a:r>
              <a:rPr lang="en-US" dirty="0" err="1"/>
              <a:t>jugar</a:t>
            </a:r>
            <a:endParaRPr dirty="0"/>
          </a:p>
        </p:txBody>
      </p:sp>
      <p:pic>
        <p:nvPicPr>
          <p:cNvPr id="1004" name="Google Shape;1004;p102" descr="Two people playing video games&#10;&#10;Description automatically generated with medium confidence"/>
          <p:cNvPicPr preferRelativeResize="0">
            <a:picLocks noGrp="1"/>
          </p:cNvPicPr>
          <p:nvPr>
            <p:ph type="pic" idx="3"/>
          </p:nvPr>
        </p:nvPicPr>
        <p:blipFill rotWithShape="1">
          <a:blip r:embed="rId6">
            <a:alphaModFix/>
          </a:blip>
          <a:srcRect/>
          <a:stretch/>
        </p:blipFill>
        <p:spPr>
          <a:xfrm>
            <a:off x="6295149" y="439730"/>
            <a:ext cx="5253384" cy="6045736"/>
          </a:xfrm>
          <a:prstGeom prst="rect">
            <a:avLst/>
          </a:prstGeom>
          <a:solidFill>
            <a:srgbClr val="F2F2F2"/>
          </a:solid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sp>
        <p:nvSpPr>
          <p:cNvPr id="1010" name="Google Shape;1010;p34"/>
          <p:cNvSpPr/>
          <p:nvPr/>
        </p:nvSpPr>
        <p:spPr>
          <a:xfrm>
            <a:off x="11769972" y="4673600"/>
            <a:ext cx="300182" cy="201237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11" name="Google Shape;1011;p34"/>
          <p:cNvPicPr preferRelativeResize="0"/>
          <p:nvPr/>
        </p:nvPicPr>
        <p:blipFill rotWithShape="1">
          <a:blip r:embed="rId3">
            <a:alphaModFix/>
          </a:blip>
          <a:srcRect/>
          <a:stretch/>
        </p:blipFill>
        <p:spPr>
          <a:xfrm>
            <a:off x="-16076" y="1672212"/>
            <a:ext cx="6460914" cy="5196347"/>
          </a:xfrm>
          <a:prstGeom prst="rect">
            <a:avLst/>
          </a:prstGeom>
          <a:noFill/>
          <a:ln>
            <a:noFill/>
          </a:ln>
        </p:spPr>
      </p:pic>
      <p:pic>
        <p:nvPicPr>
          <p:cNvPr id="1012" name="Google Shape;1012;p34"/>
          <p:cNvPicPr preferRelativeResize="0"/>
          <p:nvPr/>
        </p:nvPicPr>
        <p:blipFill rotWithShape="1">
          <a:blip r:embed="rId4">
            <a:alphaModFix/>
          </a:blip>
          <a:srcRect/>
          <a:stretch/>
        </p:blipFill>
        <p:spPr>
          <a:xfrm>
            <a:off x="6366804" y="64"/>
            <a:ext cx="5825195" cy="1672148"/>
          </a:xfrm>
          <a:prstGeom prst="rect">
            <a:avLst/>
          </a:prstGeom>
          <a:noFill/>
          <a:ln>
            <a:noFill/>
          </a:ln>
        </p:spPr>
      </p:pic>
      <p:sp>
        <p:nvSpPr>
          <p:cNvPr id="1013" name="Google Shape;1013;p34"/>
          <p:cNvSpPr txBox="1">
            <a:spLocks noGrp="1"/>
          </p:cNvSpPr>
          <p:nvPr>
            <p:ph type="body" idx="2"/>
          </p:nvPr>
        </p:nvSpPr>
        <p:spPr>
          <a:xfrm>
            <a:off x="571500" y="222853"/>
            <a:ext cx="10639425" cy="641428"/>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24BAA2"/>
              </a:buClr>
              <a:buSzPts val="2800"/>
              <a:buNone/>
            </a:pPr>
            <a:r>
              <a:rPr lang="en-US" sz="3000">
                <a:latin typeface="Calibri"/>
                <a:ea typeface="Calibri"/>
                <a:cs typeface="Calibri"/>
                <a:sym typeface="Calibri"/>
              </a:rPr>
              <a:t>Trabajar las capacidades cognitivas a través de </a:t>
            </a:r>
            <a:endParaRPr/>
          </a:p>
          <a:p>
            <a:pPr marL="0" lvl="0" indent="0" algn="ctr" rtl="0">
              <a:lnSpc>
                <a:spcPct val="90000"/>
              </a:lnSpc>
              <a:spcBef>
                <a:spcPts val="0"/>
              </a:spcBef>
              <a:spcAft>
                <a:spcPts val="0"/>
              </a:spcAft>
              <a:buClr>
                <a:srgbClr val="24BAA2"/>
              </a:buClr>
              <a:buSzPts val="2800"/>
              <a:buNone/>
            </a:pPr>
            <a:r>
              <a:rPr lang="en-US" sz="3000">
                <a:latin typeface="Calibri"/>
                <a:ea typeface="Calibri"/>
                <a:cs typeface="Calibri"/>
                <a:sym typeface="Calibri"/>
              </a:rPr>
              <a:t>juegos de realidad virtual. </a:t>
            </a:r>
            <a:endParaRPr/>
          </a:p>
          <a:p>
            <a:pPr marL="0" lvl="0" indent="0" algn="ctr" rtl="0">
              <a:lnSpc>
                <a:spcPct val="90000"/>
              </a:lnSpc>
              <a:spcBef>
                <a:spcPts val="0"/>
              </a:spcBef>
              <a:spcAft>
                <a:spcPts val="0"/>
              </a:spcAft>
              <a:buClr>
                <a:srgbClr val="24BAA2"/>
              </a:buClr>
              <a:buSzPts val="2800"/>
              <a:buNone/>
            </a:pPr>
            <a:r>
              <a:rPr lang="en-US" sz="3000">
                <a:latin typeface="Calibri"/>
                <a:ea typeface="Calibri"/>
                <a:cs typeface="Calibri"/>
                <a:sym typeface="Calibri"/>
              </a:rPr>
              <a:t>Ejemplos:  </a:t>
            </a:r>
            <a:endParaRPr sz="3000">
              <a:latin typeface="Calibri"/>
              <a:ea typeface="Calibri"/>
              <a:cs typeface="Calibri"/>
              <a:sym typeface="Calibri"/>
            </a:endParaRPr>
          </a:p>
        </p:txBody>
      </p:sp>
      <p:sp>
        <p:nvSpPr>
          <p:cNvPr id="1014" name="Google Shape;1014;p34"/>
          <p:cNvSpPr txBox="1"/>
          <p:nvPr/>
        </p:nvSpPr>
        <p:spPr>
          <a:xfrm>
            <a:off x="424578" y="2190721"/>
            <a:ext cx="11127342" cy="1331964"/>
          </a:xfrm>
          <a:prstGeom prst="rect">
            <a:avLst/>
          </a:prstGeom>
          <a:noFill/>
          <a:ln>
            <a:noFill/>
          </a:ln>
        </p:spPr>
        <p:txBody>
          <a:bodyPr spcFirstLastPara="1" wrap="square" lIns="91425" tIns="45700" rIns="91425" bIns="45700" anchor="t" anchorCtr="0">
            <a:noAutofit/>
          </a:bodyPr>
          <a:lstStyle/>
          <a:p>
            <a:pPr marL="0" marR="0" lvl="0" indent="0" algn="just" rtl="0">
              <a:lnSpc>
                <a:spcPct val="90000"/>
              </a:lnSpc>
              <a:spcBef>
                <a:spcPts val="0"/>
              </a:spcBef>
              <a:spcAft>
                <a:spcPts val="0"/>
              </a:spcAft>
              <a:buClr>
                <a:schemeClr val="lt1"/>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1015" name="Google Shape;1015;p34"/>
          <p:cNvSpPr txBox="1"/>
          <p:nvPr/>
        </p:nvSpPr>
        <p:spPr>
          <a:xfrm>
            <a:off x="143163" y="3497053"/>
            <a:ext cx="2757189" cy="30931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500" b="0" i="0" u="none" strike="noStrike" cap="none" dirty="0" err="1">
                <a:solidFill>
                  <a:srgbClr val="092E4B"/>
                </a:solidFill>
                <a:latin typeface="Calibri"/>
                <a:ea typeface="Calibri"/>
                <a:cs typeface="Calibri"/>
                <a:sym typeface="Calibri"/>
              </a:rPr>
              <a:t>En</a:t>
            </a:r>
            <a:r>
              <a:rPr lang="en-US" sz="1500" b="0" i="0" u="none" strike="noStrike" cap="none" dirty="0">
                <a:solidFill>
                  <a:srgbClr val="092E4B"/>
                </a:solidFill>
                <a:latin typeface="Calibri"/>
                <a:ea typeface="Calibri"/>
                <a:cs typeface="Calibri"/>
                <a:sym typeface="Calibri"/>
              </a:rPr>
              <a:t> </a:t>
            </a:r>
            <a:r>
              <a:rPr lang="en-US" sz="1500" b="1" i="0" u="sng" strike="noStrike" cap="none" dirty="0">
                <a:solidFill>
                  <a:srgbClr val="092E4B"/>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Escape Academy</a:t>
            </a:r>
            <a:r>
              <a:rPr lang="en-US" sz="1500" b="0" i="0" u="none" strike="noStrike" cap="none" dirty="0">
                <a:solidFill>
                  <a:srgbClr val="092E4B"/>
                </a:solidFill>
                <a:latin typeface="Calibri"/>
                <a:ea typeface="Calibri"/>
                <a:cs typeface="Calibri"/>
                <a:sym typeface="Calibri"/>
              </a:rPr>
              <a:t> </a:t>
            </a:r>
            <a:r>
              <a:rPr lang="en-US" sz="1500" b="0" i="0" u="none" strike="noStrike" cap="none" dirty="0" err="1">
                <a:solidFill>
                  <a:srgbClr val="092E4B"/>
                </a:solidFill>
                <a:latin typeface="Calibri"/>
                <a:ea typeface="Calibri"/>
                <a:cs typeface="Calibri"/>
                <a:sym typeface="Calibri"/>
              </a:rPr>
              <a:t>los</a:t>
            </a:r>
            <a:r>
              <a:rPr lang="en-US" sz="1500" b="0" i="0" u="none" strike="noStrike" cap="none" dirty="0">
                <a:solidFill>
                  <a:srgbClr val="092E4B"/>
                </a:solidFill>
                <a:latin typeface="Calibri"/>
                <a:ea typeface="Calibri"/>
                <a:cs typeface="Calibri"/>
                <a:sym typeface="Calibri"/>
              </a:rPr>
              <a:t> </a:t>
            </a:r>
            <a:r>
              <a:rPr lang="en-US" sz="1500" b="0" i="0" u="none" strike="noStrike" cap="none" dirty="0" err="1">
                <a:solidFill>
                  <a:srgbClr val="092E4B"/>
                </a:solidFill>
                <a:latin typeface="Calibri"/>
                <a:ea typeface="Calibri"/>
                <a:cs typeface="Calibri"/>
                <a:sym typeface="Calibri"/>
              </a:rPr>
              <a:t>mayores</a:t>
            </a:r>
            <a:r>
              <a:rPr lang="en-US" sz="1500" b="0" i="0" u="none" strike="noStrike" cap="none" dirty="0">
                <a:solidFill>
                  <a:srgbClr val="092E4B"/>
                </a:solidFill>
                <a:latin typeface="Calibri"/>
                <a:ea typeface="Calibri"/>
                <a:cs typeface="Calibri"/>
                <a:sym typeface="Calibri"/>
              </a:rPr>
              <a:t> </a:t>
            </a:r>
            <a:r>
              <a:rPr lang="en-US" sz="1500" b="0" i="0" u="none" strike="noStrike" cap="none" dirty="0" err="1">
                <a:solidFill>
                  <a:srgbClr val="092E4B"/>
                </a:solidFill>
                <a:latin typeface="Calibri"/>
                <a:ea typeface="Calibri"/>
                <a:cs typeface="Calibri"/>
                <a:sym typeface="Calibri"/>
              </a:rPr>
              <a:t>tendrán</a:t>
            </a:r>
            <a:r>
              <a:rPr lang="en-US" sz="1500" b="0" i="0" u="none" strike="noStrike" cap="none" dirty="0">
                <a:solidFill>
                  <a:srgbClr val="092E4B"/>
                </a:solidFill>
                <a:latin typeface="Calibri"/>
                <a:ea typeface="Calibri"/>
                <a:cs typeface="Calibri"/>
                <a:sym typeface="Calibri"/>
              </a:rPr>
              <a:t> que </a:t>
            </a:r>
            <a:r>
              <a:rPr lang="en-US" sz="1500" b="0" i="0" u="none" strike="noStrike" cap="none" dirty="0" err="1">
                <a:solidFill>
                  <a:srgbClr val="092E4B"/>
                </a:solidFill>
                <a:latin typeface="Calibri"/>
                <a:ea typeface="Calibri"/>
                <a:cs typeface="Calibri"/>
                <a:sym typeface="Calibri"/>
              </a:rPr>
              <a:t>encontrar</a:t>
            </a:r>
            <a:r>
              <a:rPr lang="en-US" sz="1500" b="0" i="0" u="none" strike="noStrike" cap="none" dirty="0">
                <a:solidFill>
                  <a:srgbClr val="092E4B"/>
                </a:solidFill>
                <a:latin typeface="Calibri"/>
                <a:ea typeface="Calibri"/>
                <a:cs typeface="Calibri"/>
                <a:sym typeface="Calibri"/>
              </a:rPr>
              <a:t> la forma de </a:t>
            </a:r>
            <a:r>
              <a:rPr lang="en-US" sz="1500" b="0" i="0" u="none" strike="noStrike" cap="none" dirty="0" err="1">
                <a:solidFill>
                  <a:srgbClr val="092E4B"/>
                </a:solidFill>
                <a:latin typeface="Calibri"/>
                <a:ea typeface="Calibri"/>
                <a:cs typeface="Calibri"/>
                <a:sym typeface="Calibri"/>
              </a:rPr>
              <a:t>salir</a:t>
            </a:r>
            <a:r>
              <a:rPr lang="en-US" sz="1500" b="0" i="0" u="none" strike="noStrike" cap="none" dirty="0">
                <a:solidFill>
                  <a:srgbClr val="092E4B"/>
                </a:solidFill>
                <a:latin typeface="Calibri"/>
                <a:ea typeface="Calibri"/>
                <a:cs typeface="Calibri"/>
                <a:sym typeface="Calibri"/>
              </a:rPr>
              <a:t> de </a:t>
            </a:r>
            <a:r>
              <a:rPr lang="en-US" sz="1500" b="0" i="0" u="none" strike="noStrike" cap="none" dirty="0" err="1">
                <a:solidFill>
                  <a:srgbClr val="092E4B"/>
                </a:solidFill>
                <a:latin typeface="Calibri"/>
                <a:ea typeface="Calibri"/>
                <a:cs typeface="Calibri"/>
                <a:sym typeface="Calibri"/>
              </a:rPr>
              <a:t>distintas</a:t>
            </a:r>
            <a:r>
              <a:rPr lang="en-US" sz="1500" b="0" i="0" u="none" strike="noStrike" cap="none" dirty="0">
                <a:solidFill>
                  <a:srgbClr val="092E4B"/>
                </a:solidFill>
                <a:latin typeface="Calibri"/>
                <a:ea typeface="Calibri"/>
                <a:cs typeface="Calibri"/>
                <a:sym typeface="Calibri"/>
              </a:rPr>
              <a:t> </a:t>
            </a:r>
            <a:r>
              <a:rPr lang="en-US" sz="1500" b="0" i="0" u="none" strike="noStrike" cap="none" dirty="0" err="1">
                <a:solidFill>
                  <a:srgbClr val="092E4B"/>
                </a:solidFill>
                <a:latin typeface="Calibri"/>
                <a:ea typeface="Calibri"/>
                <a:cs typeface="Calibri"/>
                <a:sym typeface="Calibri"/>
              </a:rPr>
              <a:t>habitaciones</a:t>
            </a:r>
            <a:r>
              <a:rPr lang="en-US" sz="1500" b="0" i="0" u="none" strike="noStrike" cap="none" dirty="0">
                <a:solidFill>
                  <a:srgbClr val="092E4B"/>
                </a:solidFill>
                <a:latin typeface="Calibri"/>
                <a:ea typeface="Calibri"/>
                <a:cs typeface="Calibri"/>
                <a:sym typeface="Calibri"/>
              </a:rPr>
              <a:t>. Para </a:t>
            </a:r>
            <a:r>
              <a:rPr lang="en-US" sz="1500" b="0" i="0" u="none" strike="noStrike" cap="none" dirty="0" err="1">
                <a:solidFill>
                  <a:srgbClr val="092E4B"/>
                </a:solidFill>
                <a:latin typeface="Calibri"/>
                <a:ea typeface="Calibri"/>
                <a:cs typeface="Calibri"/>
                <a:sym typeface="Calibri"/>
              </a:rPr>
              <a:t>ello</a:t>
            </a:r>
            <a:r>
              <a:rPr lang="en-US" sz="1500" b="0" i="0" u="none" strike="noStrike" cap="none" dirty="0">
                <a:solidFill>
                  <a:srgbClr val="092E4B"/>
                </a:solidFill>
                <a:latin typeface="Calibri"/>
                <a:ea typeface="Calibri"/>
                <a:cs typeface="Calibri"/>
                <a:sym typeface="Calibri"/>
              </a:rPr>
              <a:t>, </a:t>
            </a:r>
            <a:r>
              <a:rPr lang="en-US" sz="1500" b="0" i="0" u="none" strike="noStrike" cap="none" dirty="0" err="1">
                <a:solidFill>
                  <a:srgbClr val="092E4B"/>
                </a:solidFill>
                <a:latin typeface="Calibri"/>
                <a:ea typeface="Calibri"/>
                <a:cs typeface="Calibri"/>
                <a:sym typeface="Calibri"/>
              </a:rPr>
              <a:t>tendrán</a:t>
            </a:r>
            <a:r>
              <a:rPr lang="en-US" sz="1500" b="0" i="0" u="none" strike="noStrike" cap="none" dirty="0">
                <a:solidFill>
                  <a:srgbClr val="092E4B"/>
                </a:solidFill>
                <a:latin typeface="Calibri"/>
                <a:ea typeface="Calibri"/>
                <a:cs typeface="Calibri"/>
                <a:sym typeface="Calibri"/>
              </a:rPr>
              <a:t> que </a:t>
            </a:r>
            <a:r>
              <a:rPr lang="en-US" sz="1500" b="0" i="0" u="none" strike="noStrike" cap="none" dirty="0" err="1">
                <a:solidFill>
                  <a:srgbClr val="092E4B"/>
                </a:solidFill>
                <a:latin typeface="Calibri"/>
                <a:ea typeface="Calibri"/>
                <a:cs typeface="Calibri"/>
                <a:sym typeface="Calibri"/>
              </a:rPr>
              <a:t>ir</a:t>
            </a:r>
            <a:r>
              <a:rPr lang="en-US" sz="1500" b="0" i="0" u="none" strike="noStrike" cap="none" dirty="0">
                <a:solidFill>
                  <a:srgbClr val="092E4B"/>
                </a:solidFill>
                <a:latin typeface="Calibri"/>
                <a:ea typeface="Calibri"/>
                <a:cs typeface="Calibri"/>
                <a:sym typeface="Calibri"/>
              </a:rPr>
              <a:t> </a:t>
            </a:r>
            <a:r>
              <a:rPr lang="en-US" sz="1500" b="0" i="0" u="none" strike="noStrike" cap="none" dirty="0" err="1">
                <a:solidFill>
                  <a:srgbClr val="092E4B"/>
                </a:solidFill>
                <a:latin typeface="Calibri"/>
                <a:ea typeface="Calibri"/>
                <a:cs typeface="Calibri"/>
                <a:sym typeface="Calibri"/>
              </a:rPr>
              <a:t>superando</a:t>
            </a:r>
            <a:r>
              <a:rPr lang="en-US" sz="1500" b="0" i="0" u="none" strike="noStrike" cap="none" dirty="0">
                <a:solidFill>
                  <a:srgbClr val="092E4B"/>
                </a:solidFill>
                <a:latin typeface="Calibri"/>
                <a:ea typeface="Calibri"/>
                <a:cs typeface="Calibri"/>
                <a:sym typeface="Calibri"/>
              </a:rPr>
              <a:t> </a:t>
            </a:r>
            <a:r>
              <a:rPr lang="en-US" sz="1500" b="0" i="0" u="none" strike="noStrike" cap="none" dirty="0" err="1">
                <a:solidFill>
                  <a:srgbClr val="092E4B"/>
                </a:solidFill>
                <a:latin typeface="Calibri"/>
                <a:ea typeface="Calibri"/>
                <a:cs typeface="Calibri"/>
                <a:sym typeface="Calibri"/>
              </a:rPr>
              <a:t>retos</a:t>
            </a:r>
            <a:r>
              <a:rPr lang="en-US" sz="1500" b="0" i="0" u="none" strike="noStrike" cap="none" dirty="0">
                <a:solidFill>
                  <a:srgbClr val="092E4B"/>
                </a:solidFill>
                <a:latin typeface="Calibri"/>
                <a:ea typeface="Calibri"/>
                <a:cs typeface="Calibri"/>
                <a:sym typeface="Calibri"/>
              </a:rPr>
              <a:t> </a:t>
            </a:r>
            <a:r>
              <a:rPr lang="en-US" sz="1500" b="1" i="0" u="none" strike="noStrike" cap="none" dirty="0" err="1">
                <a:solidFill>
                  <a:srgbClr val="092E4B"/>
                </a:solidFill>
                <a:latin typeface="Calibri"/>
                <a:ea typeface="Calibri"/>
                <a:cs typeface="Calibri"/>
                <a:sym typeface="Calibri"/>
              </a:rPr>
              <a:t>en</a:t>
            </a:r>
            <a:r>
              <a:rPr lang="en-US" sz="1500" b="1" i="0" u="none" strike="noStrike" cap="none" dirty="0">
                <a:solidFill>
                  <a:srgbClr val="092E4B"/>
                </a:solidFill>
                <a:latin typeface="Calibri"/>
                <a:ea typeface="Calibri"/>
                <a:cs typeface="Calibri"/>
                <a:sym typeface="Calibri"/>
              </a:rPr>
              <a:t> </a:t>
            </a:r>
            <a:r>
              <a:rPr lang="en-US" sz="1500" b="1" i="0" u="none" strike="noStrike" cap="none" dirty="0" err="1">
                <a:solidFill>
                  <a:srgbClr val="092E4B"/>
                </a:solidFill>
                <a:latin typeface="Calibri"/>
                <a:ea typeface="Calibri"/>
                <a:cs typeface="Calibri"/>
                <a:sym typeface="Calibri"/>
              </a:rPr>
              <a:t>equipo</a:t>
            </a:r>
            <a:r>
              <a:rPr lang="en-US" sz="1500" b="1" i="0" u="none" strike="noStrike" cap="none" dirty="0">
                <a:solidFill>
                  <a:srgbClr val="092E4B"/>
                </a:solidFill>
                <a:latin typeface="Calibri"/>
                <a:ea typeface="Calibri"/>
                <a:cs typeface="Calibri"/>
                <a:sym typeface="Calibri"/>
              </a:rPr>
              <a:t> </a:t>
            </a:r>
            <a:r>
              <a:rPr lang="en-US" sz="1500" b="0" i="0" u="none" strike="noStrike" cap="none" dirty="0">
                <a:solidFill>
                  <a:srgbClr val="092E4B"/>
                </a:solidFill>
                <a:latin typeface="Calibri"/>
                <a:ea typeface="Calibri"/>
                <a:cs typeface="Calibri"/>
                <a:sym typeface="Calibri"/>
              </a:rPr>
              <a:t>y </a:t>
            </a:r>
            <a:r>
              <a:rPr lang="en-US" sz="1500" b="1" i="0" u="none" strike="noStrike" cap="none" dirty="0" err="1">
                <a:solidFill>
                  <a:srgbClr val="092E4B"/>
                </a:solidFill>
                <a:latin typeface="Calibri"/>
                <a:ea typeface="Calibri"/>
                <a:cs typeface="Calibri"/>
                <a:sym typeface="Calibri"/>
              </a:rPr>
              <a:t>contrarreloj</a:t>
            </a:r>
            <a:r>
              <a:rPr lang="en-US" sz="1500" b="0" i="0" u="none" strike="noStrike" cap="none" dirty="0">
                <a:solidFill>
                  <a:srgbClr val="092E4B"/>
                </a:solidFill>
                <a:latin typeface="Calibri"/>
                <a:ea typeface="Calibri"/>
                <a:cs typeface="Calibri"/>
                <a:sym typeface="Calibri"/>
              </a:rPr>
              <a:t> y </a:t>
            </a:r>
            <a:r>
              <a:rPr lang="en-US" sz="1500" b="1" i="0" u="none" strike="noStrike" cap="none" dirty="0" err="1">
                <a:solidFill>
                  <a:srgbClr val="092E4B"/>
                </a:solidFill>
                <a:latin typeface="Calibri"/>
                <a:ea typeface="Calibri"/>
                <a:cs typeface="Calibri"/>
                <a:sym typeface="Calibri"/>
              </a:rPr>
              <a:t>explorar</a:t>
            </a:r>
            <a:r>
              <a:rPr lang="en-US" sz="1500" b="0" i="0" u="none" strike="noStrike" cap="none" dirty="0">
                <a:solidFill>
                  <a:srgbClr val="092E4B"/>
                </a:solidFill>
                <a:latin typeface="Calibri"/>
                <a:ea typeface="Calibri"/>
                <a:cs typeface="Calibri"/>
                <a:sym typeface="Calibri"/>
              </a:rPr>
              <a:t>. Es un </a:t>
            </a:r>
            <a:r>
              <a:rPr lang="en-US" sz="1500" b="0" i="0" u="none" strike="noStrike" cap="none" dirty="0" err="1">
                <a:solidFill>
                  <a:srgbClr val="092E4B"/>
                </a:solidFill>
                <a:latin typeface="Calibri"/>
                <a:ea typeface="Calibri"/>
                <a:cs typeface="Calibri"/>
                <a:sym typeface="Calibri"/>
              </a:rPr>
              <a:t>espacio</a:t>
            </a:r>
            <a:r>
              <a:rPr lang="en-US" sz="1500" b="0" i="0" u="none" strike="noStrike" cap="none" dirty="0">
                <a:solidFill>
                  <a:srgbClr val="092E4B"/>
                </a:solidFill>
                <a:latin typeface="Calibri"/>
                <a:ea typeface="Calibri"/>
                <a:cs typeface="Calibri"/>
                <a:sym typeface="Calibri"/>
              </a:rPr>
              <a:t> de </a:t>
            </a:r>
            <a:r>
              <a:rPr lang="en-US" sz="1500" b="0" i="0" u="none" strike="noStrike" cap="none" dirty="0" err="1">
                <a:solidFill>
                  <a:srgbClr val="092E4B"/>
                </a:solidFill>
                <a:latin typeface="Calibri"/>
                <a:ea typeface="Calibri"/>
                <a:cs typeface="Calibri"/>
                <a:sym typeface="Calibri"/>
              </a:rPr>
              <a:t>aprendizaje</a:t>
            </a:r>
            <a:r>
              <a:rPr lang="en-US" sz="1500" b="0" i="0" u="none" strike="noStrike" cap="none" dirty="0">
                <a:solidFill>
                  <a:srgbClr val="092E4B"/>
                </a:solidFill>
                <a:latin typeface="Calibri"/>
                <a:ea typeface="Calibri"/>
                <a:cs typeface="Calibri"/>
                <a:sym typeface="Calibri"/>
              </a:rPr>
              <a:t> continuo a </a:t>
            </a:r>
            <a:r>
              <a:rPr lang="en-US" sz="1500" b="0" i="0" u="none" strike="noStrike" cap="none" dirty="0" err="1">
                <a:solidFill>
                  <a:srgbClr val="092E4B"/>
                </a:solidFill>
                <a:latin typeface="Calibri"/>
                <a:ea typeface="Calibri"/>
                <a:cs typeface="Calibri"/>
                <a:sym typeface="Calibri"/>
              </a:rPr>
              <a:t>través</a:t>
            </a:r>
            <a:r>
              <a:rPr lang="en-US" sz="1500" b="0" i="0" u="none" strike="noStrike" cap="none" dirty="0">
                <a:solidFill>
                  <a:srgbClr val="092E4B"/>
                </a:solidFill>
                <a:latin typeface="Calibri"/>
                <a:ea typeface="Calibri"/>
                <a:cs typeface="Calibri"/>
                <a:sym typeface="Calibri"/>
              </a:rPr>
              <a:t> de </a:t>
            </a:r>
            <a:r>
              <a:rPr lang="en-US" sz="1500" b="1" i="0" u="none" strike="noStrike" cap="none" dirty="0" err="1">
                <a:solidFill>
                  <a:srgbClr val="092E4B"/>
                </a:solidFill>
                <a:latin typeface="Calibri"/>
                <a:ea typeface="Calibri"/>
                <a:cs typeface="Calibri"/>
                <a:sym typeface="Calibri"/>
              </a:rPr>
              <a:t>pistas</a:t>
            </a:r>
            <a:r>
              <a:rPr lang="en-US" sz="1500" b="1" i="0" u="none" strike="noStrike" cap="none" dirty="0">
                <a:solidFill>
                  <a:srgbClr val="092E4B"/>
                </a:solidFill>
                <a:latin typeface="Calibri"/>
                <a:ea typeface="Calibri"/>
                <a:cs typeface="Calibri"/>
                <a:sym typeface="Calibri"/>
              </a:rPr>
              <a:t>, </a:t>
            </a:r>
            <a:r>
              <a:rPr lang="en-US" sz="1500" b="1" i="0" u="none" strike="noStrike" cap="none" dirty="0" err="1">
                <a:solidFill>
                  <a:srgbClr val="092E4B"/>
                </a:solidFill>
                <a:latin typeface="Calibri"/>
                <a:ea typeface="Calibri"/>
                <a:cs typeface="Calibri"/>
                <a:sym typeface="Calibri"/>
              </a:rPr>
              <a:t>llaves</a:t>
            </a:r>
            <a:r>
              <a:rPr lang="en-US" sz="1500" b="1" i="0" u="none" strike="noStrike" cap="none" dirty="0">
                <a:solidFill>
                  <a:srgbClr val="092E4B"/>
                </a:solidFill>
                <a:latin typeface="Calibri"/>
                <a:ea typeface="Calibri"/>
                <a:cs typeface="Calibri"/>
                <a:sym typeface="Calibri"/>
              </a:rPr>
              <a:t>, </a:t>
            </a:r>
            <a:r>
              <a:rPr lang="en-US" sz="1500" b="1" i="0" u="none" strike="noStrike" cap="none" dirty="0" err="1">
                <a:solidFill>
                  <a:srgbClr val="092E4B"/>
                </a:solidFill>
                <a:latin typeface="Calibri"/>
                <a:ea typeface="Calibri"/>
                <a:cs typeface="Calibri"/>
                <a:sym typeface="Calibri"/>
              </a:rPr>
              <a:t>cerraduras</a:t>
            </a:r>
            <a:r>
              <a:rPr lang="en-US" sz="1500" b="1" i="0" u="none" strike="noStrike" cap="none" dirty="0">
                <a:solidFill>
                  <a:srgbClr val="092E4B"/>
                </a:solidFill>
                <a:latin typeface="Calibri"/>
                <a:ea typeface="Calibri"/>
                <a:cs typeface="Calibri"/>
                <a:sym typeface="Calibri"/>
              </a:rPr>
              <a:t>, </a:t>
            </a:r>
            <a:r>
              <a:rPr lang="en-US" sz="1500" b="1" i="0" u="none" strike="noStrike" cap="none" dirty="0" err="1">
                <a:solidFill>
                  <a:srgbClr val="092E4B"/>
                </a:solidFill>
                <a:latin typeface="Calibri"/>
                <a:ea typeface="Calibri"/>
                <a:cs typeface="Calibri"/>
                <a:sym typeface="Calibri"/>
              </a:rPr>
              <a:t>cajas</a:t>
            </a:r>
            <a:r>
              <a:rPr lang="en-US" sz="1500" b="1" i="0" u="none" strike="noStrike" cap="none" dirty="0">
                <a:solidFill>
                  <a:srgbClr val="092E4B"/>
                </a:solidFill>
                <a:latin typeface="Calibri"/>
                <a:ea typeface="Calibri"/>
                <a:cs typeface="Calibri"/>
                <a:sym typeface="Calibri"/>
              </a:rPr>
              <a:t> </a:t>
            </a:r>
            <a:r>
              <a:rPr lang="en-US" sz="1500" b="1" i="0" u="none" strike="noStrike" cap="none" dirty="0" err="1">
                <a:solidFill>
                  <a:srgbClr val="092E4B"/>
                </a:solidFill>
                <a:latin typeface="Calibri"/>
                <a:ea typeface="Calibri"/>
                <a:cs typeface="Calibri"/>
                <a:sym typeface="Calibri"/>
              </a:rPr>
              <a:t>fuertes</a:t>
            </a:r>
            <a:r>
              <a:rPr lang="en-US" sz="1500" b="1" i="0" u="none" strike="noStrike" cap="none" dirty="0">
                <a:solidFill>
                  <a:srgbClr val="092E4B"/>
                </a:solidFill>
                <a:latin typeface="Calibri"/>
                <a:ea typeface="Calibri"/>
                <a:cs typeface="Calibri"/>
                <a:sym typeface="Calibri"/>
              </a:rPr>
              <a:t> y </a:t>
            </a:r>
            <a:r>
              <a:rPr lang="en-US" sz="1500" b="1" i="0" u="none" strike="noStrike" cap="none" dirty="0" err="1">
                <a:solidFill>
                  <a:srgbClr val="092E4B"/>
                </a:solidFill>
                <a:latin typeface="Calibri"/>
                <a:ea typeface="Calibri"/>
                <a:cs typeface="Calibri"/>
                <a:sym typeface="Calibri"/>
              </a:rPr>
              <a:t>códigos</a:t>
            </a:r>
            <a:r>
              <a:rPr lang="en-US" sz="1500" b="1" i="0" u="none" strike="noStrike" cap="none" dirty="0">
                <a:solidFill>
                  <a:srgbClr val="092E4B"/>
                </a:solidFill>
                <a:latin typeface="Calibri"/>
                <a:ea typeface="Calibri"/>
                <a:cs typeface="Calibri"/>
                <a:sym typeface="Calibri"/>
              </a:rPr>
              <a:t> </a:t>
            </a:r>
            <a:r>
              <a:rPr lang="en-US" sz="1500" b="0" i="0" u="none" strike="noStrike" cap="none" dirty="0" err="1">
                <a:solidFill>
                  <a:srgbClr val="092E4B"/>
                </a:solidFill>
                <a:latin typeface="Calibri"/>
                <a:ea typeface="Calibri"/>
                <a:cs typeface="Calibri"/>
                <a:sym typeface="Calibri"/>
              </a:rPr>
              <a:t>secretos</a:t>
            </a:r>
            <a:r>
              <a:rPr lang="en-US" sz="1500" b="0" i="0" u="none" strike="noStrike" cap="none" dirty="0">
                <a:solidFill>
                  <a:srgbClr val="092E4B"/>
                </a:solidFill>
                <a:latin typeface="Calibri"/>
                <a:ea typeface="Calibri"/>
                <a:cs typeface="Calibri"/>
                <a:sym typeface="Calibri"/>
              </a:rPr>
              <a:t>. Es </a:t>
            </a:r>
            <a:r>
              <a:rPr lang="en-US" sz="1500" b="0" i="0" u="none" strike="noStrike" cap="none" dirty="0" err="1">
                <a:solidFill>
                  <a:srgbClr val="092E4B"/>
                </a:solidFill>
                <a:latin typeface="Calibri"/>
                <a:ea typeface="Calibri"/>
                <a:cs typeface="Calibri"/>
                <a:sym typeface="Calibri"/>
              </a:rPr>
              <a:t>como</a:t>
            </a:r>
            <a:r>
              <a:rPr lang="en-US" sz="1500" b="0" i="0" u="none" strike="noStrike" cap="none" dirty="0">
                <a:solidFill>
                  <a:srgbClr val="092E4B"/>
                </a:solidFill>
                <a:latin typeface="Calibri"/>
                <a:ea typeface="Calibri"/>
                <a:cs typeface="Calibri"/>
                <a:sym typeface="Calibri"/>
              </a:rPr>
              <a:t> </a:t>
            </a:r>
            <a:r>
              <a:rPr lang="en-US" sz="1500" b="0" i="0" u="none" strike="noStrike" cap="none" dirty="0" err="1">
                <a:solidFill>
                  <a:srgbClr val="092E4B"/>
                </a:solidFill>
                <a:latin typeface="Calibri"/>
                <a:ea typeface="Calibri"/>
                <a:cs typeface="Calibri"/>
                <a:sym typeface="Calibri"/>
              </a:rPr>
              <a:t>una</a:t>
            </a:r>
            <a:r>
              <a:rPr lang="en-US" sz="1500" b="0" i="0" u="none" strike="noStrike" cap="none" dirty="0">
                <a:solidFill>
                  <a:srgbClr val="092E4B"/>
                </a:solidFill>
                <a:latin typeface="Calibri"/>
                <a:ea typeface="Calibri"/>
                <a:cs typeface="Calibri"/>
                <a:sym typeface="Calibri"/>
              </a:rPr>
              <a:t> </a:t>
            </a:r>
            <a:r>
              <a:rPr lang="en-US" sz="1500" b="1" i="0" u="none" strike="noStrike" cap="none" dirty="0" err="1">
                <a:solidFill>
                  <a:srgbClr val="092E4B"/>
                </a:solidFill>
                <a:latin typeface="Calibri"/>
                <a:ea typeface="Calibri"/>
                <a:cs typeface="Calibri"/>
                <a:sym typeface="Calibri"/>
              </a:rPr>
              <a:t>sala</a:t>
            </a:r>
            <a:r>
              <a:rPr lang="en-US" sz="1500" b="1" i="0" u="none" strike="noStrike" cap="none" dirty="0">
                <a:solidFill>
                  <a:srgbClr val="092E4B"/>
                </a:solidFill>
                <a:latin typeface="Calibri"/>
                <a:ea typeface="Calibri"/>
                <a:cs typeface="Calibri"/>
                <a:sym typeface="Calibri"/>
              </a:rPr>
              <a:t> de escape (</a:t>
            </a:r>
            <a:r>
              <a:rPr lang="en-US" sz="1500" b="1" i="1" u="none" strike="noStrike" cap="none" dirty="0">
                <a:solidFill>
                  <a:srgbClr val="092E4B"/>
                </a:solidFill>
                <a:latin typeface="Calibri"/>
                <a:ea typeface="Calibri"/>
                <a:cs typeface="Calibri"/>
                <a:sym typeface="Calibri"/>
              </a:rPr>
              <a:t>escape room) </a:t>
            </a:r>
            <a:r>
              <a:rPr lang="en-US" sz="1500" b="0" i="0" u="none" strike="noStrike" cap="none" dirty="0">
                <a:solidFill>
                  <a:srgbClr val="092E4B"/>
                </a:solidFill>
                <a:latin typeface="Calibri"/>
                <a:ea typeface="Calibri"/>
                <a:cs typeface="Calibri"/>
                <a:sym typeface="Calibri"/>
              </a:rPr>
              <a:t>real.</a:t>
            </a:r>
            <a:endParaRPr sz="1500" b="0" i="0" u="none" strike="noStrike" cap="none" dirty="0">
              <a:solidFill>
                <a:srgbClr val="092E4B"/>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600"/>
              <a:buFont typeface="Arial"/>
              <a:buNone/>
            </a:pPr>
            <a:endParaRPr sz="1500" b="1" i="0" u="none" strike="noStrike" cap="none" dirty="0">
              <a:solidFill>
                <a:srgbClr val="092E4B"/>
              </a:solidFill>
              <a:latin typeface="Calibri"/>
              <a:ea typeface="Calibri"/>
              <a:cs typeface="Calibri"/>
              <a:sym typeface="Calibri"/>
            </a:endParaRPr>
          </a:p>
        </p:txBody>
      </p:sp>
      <p:pic>
        <p:nvPicPr>
          <p:cNvPr id="1016" name="Google Shape;1016;p34" descr="Escape Academy en Steam"/>
          <p:cNvPicPr preferRelativeResize="0"/>
          <p:nvPr/>
        </p:nvPicPr>
        <p:blipFill rotWithShape="1">
          <a:blip r:embed="rId6">
            <a:alphaModFix/>
          </a:blip>
          <a:srcRect/>
          <a:stretch/>
        </p:blipFill>
        <p:spPr>
          <a:xfrm>
            <a:off x="152400" y="1944684"/>
            <a:ext cx="2854204" cy="1483791"/>
          </a:xfrm>
          <a:prstGeom prst="rect">
            <a:avLst/>
          </a:prstGeom>
          <a:noFill/>
          <a:ln w="34925" cap="flat" cmpd="sng">
            <a:solidFill>
              <a:srgbClr val="8F2F92"/>
            </a:solidFill>
            <a:prstDash val="solid"/>
            <a:round/>
            <a:headEnd type="none" w="sm" len="sm"/>
            <a:tailEnd type="none" w="sm" len="sm"/>
          </a:ln>
        </p:spPr>
      </p:pic>
      <p:sp>
        <p:nvSpPr>
          <p:cNvPr id="1017" name="Google Shape;1017;p34"/>
          <p:cNvSpPr txBox="1"/>
          <p:nvPr/>
        </p:nvSpPr>
        <p:spPr>
          <a:xfrm>
            <a:off x="3110457" y="3497053"/>
            <a:ext cx="2872678" cy="33547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1" i="0" u="sng" strike="noStrike" cap="none" dirty="0">
                <a:solidFill>
                  <a:srgbClr val="092E4B"/>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Ever Forward</a:t>
            </a:r>
            <a:r>
              <a:rPr lang="en-US" sz="1500" b="1" i="0" u="none" strike="noStrike" cap="none" dirty="0">
                <a:solidFill>
                  <a:srgbClr val="092E4B"/>
                </a:solidFill>
                <a:latin typeface="Calibri"/>
                <a:ea typeface="Calibri"/>
                <a:cs typeface="Calibri"/>
                <a:sym typeface="Calibri"/>
              </a:rPr>
              <a:t> </a:t>
            </a:r>
            <a:r>
              <a:rPr lang="en-US" sz="1500" b="0" i="0" u="none" strike="noStrike" cap="none" dirty="0">
                <a:solidFill>
                  <a:srgbClr val="092E4B"/>
                </a:solidFill>
                <a:latin typeface="Calibri"/>
                <a:ea typeface="Calibri"/>
                <a:cs typeface="Calibri"/>
                <a:sym typeface="Calibri"/>
              </a:rPr>
              <a:t>es un </a:t>
            </a:r>
            <a:r>
              <a:rPr lang="en-US" sz="1500" b="0" i="0" u="none" strike="noStrike" cap="none" dirty="0" err="1">
                <a:solidFill>
                  <a:srgbClr val="092E4B"/>
                </a:solidFill>
                <a:latin typeface="Calibri"/>
                <a:ea typeface="Calibri"/>
                <a:cs typeface="Calibri"/>
                <a:sym typeface="Calibri"/>
              </a:rPr>
              <a:t>juego</a:t>
            </a:r>
            <a:r>
              <a:rPr lang="en-US" sz="1500" b="0" i="0" u="none" strike="noStrike" cap="none" dirty="0">
                <a:solidFill>
                  <a:srgbClr val="092E4B"/>
                </a:solidFill>
                <a:latin typeface="Calibri"/>
                <a:ea typeface="Calibri"/>
                <a:cs typeface="Calibri"/>
                <a:sym typeface="Calibri"/>
              </a:rPr>
              <a:t> de </a:t>
            </a:r>
            <a:r>
              <a:rPr lang="en-US" sz="1500" b="0" i="0" u="none" strike="noStrike" cap="none" dirty="0" err="1">
                <a:solidFill>
                  <a:srgbClr val="092E4B"/>
                </a:solidFill>
                <a:latin typeface="Calibri"/>
                <a:ea typeface="Calibri"/>
                <a:cs typeface="Calibri"/>
                <a:sym typeface="Calibri"/>
              </a:rPr>
              <a:t>aventuras</a:t>
            </a:r>
            <a:r>
              <a:rPr lang="en-US" sz="1500" b="0" i="0" u="none" strike="noStrike" cap="none" dirty="0">
                <a:solidFill>
                  <a:srgbClr val="092E4B"/>
                </a:solidFill>
                <a:latin typeface="Calibri"/>
                <a:ea typeface="Calibri"/>
                <a:cs typeface="Calibri"/>
                <a:sym typeface="Calibri"/>
              </a:rPr>
              <a:t> y </a:t>
            </a:r>
            <a:r>
              <a:rPr lang="en-US" sz="1500" b="0" i="0" u="none" strike="noStrike" cap="none" dirty="0" err="1">
                <a:solidFill>
                  <a:srgbClr val="092E4B"/>
                </a:solidFill>
                <a:latin typeface="Calibri"/>
                <a:ea typeface="Calibri"/>
                <a:cs typeface="Calibri"/>
                <a:sym typeface="Calibri"/>
              </a:rPr>
              <a:t>rompecabezas</a:t>
            </a:r>
            <a:r>
              <a:rPr lang="en-US" sz="1500" b="0" i="0" u="none" strike="noStrike" cap="none" dirty="0">
                <a:solidFill>
                  <a:srgbClr val="092E4B"/>
                </a:solidFill>
                <a:latin typeface="Calibri"/>
                <a:ea typeface="Calibri"/>
                <a:cs typeface="Calibri"/>
                <a:sym typeface="Calibri"/>
              </a:rPr>
              <a:t> que </a:t>
            </a:r>
            <a:r>
              <a:rPr lang="en-US" sz="1500" b="0" i="0" u="none" strike="noStrike" cap="none" dirty="0" err="1">
                <a:solidFill>
                  <a:srgbClr val="092E4B"/>
                </a:solidFill>
                <a:latin typeface="Calibri"/>
                <a:ea typeface="Calibri"/>
                <a:cs typeface="Calibri"/>
                <a:sym typeface="Calibri"/>
              </a:rPr>
              <a:t>cuenta</a:t>
            </a:r>
            <a:r>
              <a:rPr lang="en-US" sz="1500" b="0" i="0" u="none" strike="noStrike" cap="none" dirty="0">
                <a:solidFill>
                  <a:srgbClr val="092E4B"/>
                </a:solidFill>
                <a:latin typeface="Calibri"/>
                <a:ea typeface="Calibri"/>
                <a:cs typeface="Calibri"/>
                <a:sym typeface="Calibri"/>
              </a:rPr>
              <a:t> la </a:t>
            </a:r>
            <a:r>
              <a:rPr lang="en-US" sz="1500" b="0" i="0" u="none" strike="noStrike" cap="none" dirty="0" err="1">
                <a:solidFill>
                  <a:srgbClr val="092E4B"/>
                </a:solidFill>
                <a:latin typeface="Calibri"/>
                <a:ea typeface="Calibri"/>
                <a:cs typeface="Calibri"/>
                <a:sym typeface="Calibri"/>
              </a:rPr>
              <a:t>historia</a:t>
            </a:r>
            <a:r>
              <a:rPr lang="en-US" sz="1500" b="0" i="0" u="none" strike="noStrike" cap="none" dirty="0">
                <a:solidFill>
                  <a:srgbClr val="092E4B"/>
                </a:solidFill>
                <a:latin typeface="Calibri"/>
                <a:ea typeface="Calibri"/>
                <a:cs typeface="Calibri"/>
                <a:sym typeface="Calibri"/>
              </a:rPr>
              <a:t> de Maya, que se ha </a:t>
            </a:r>
            <a:r>
              <a:rPr lang="en-US" sz="1500" b="0" i="0" u="none" strike="noStrike" cap="none" dirty="0" err="1">
                <a:solidFill>
                  <a:srgbClr val="092E4B"/>
                </a:solidFill>
                <a:latin typeface="Calibri"/>
                <a:ea typeface="Calibri"/>
                <a:cs typeface="Calibri"/>
                <a:sym typeface="Calibri"/>
              </a:rPr>
              <a:t>perdido</a:t>
            </a:r>
            <a:r>
              <a:rPr lang="en-US" sz="1500" b="0" i="0" u="none" strike="noStrike" cap="none" dirty="0">
                <a:solidFill>
                  <a:srgbClr val="092E4B"/>
                </a:solidFill>
                <a:latin typeface="Calibri"/>
                <a:ea typeface="Calibri"/>
                <a:cs typeface="Calibri"/>
                <a:sym typeface="Calibri"/>
              </a:rPr>
              <a:t> de </a:t>
            </a:r>
            <a:r>
              <a:rPr lang="en-US" sz="1500" b="0" i="0" u="none" strike="noStrike" cap="none" dirty="0" err="1">
                <a:solidFill>
                  <a:srgbClr val="092E4B"/>
                </a:solidFill>
                <a:latin typeface="Calibri"/>
                <a:ea typeface="Calibri"/>
                <a:cs typeface="Calibri"/>
                <a:sym typeface="Calibri"/>
              </a:rPr>
              <a:t>repente</a:t>
            </a:r>
            <a:r>
              <a:rPr lang="en-US" sz="1500" b="0" i="0" u="none" strike="noStrike" cap="none" dirty="0">
                <a:solidFill>
                  <a:srgbClr val="092E4B"/>
                </a:solidFill>
                <a:latin typeface="Calibri"/>
                <a:ea typeface="Calibri"/>
                <a:cs typeface="Calibri"/>
                <a:sym typeface="Calibri"/>
              </a:rPr>
              <a:t> </a:t>
            </a:r>
            <a:r>
              <a:rPr lang="en-US" sz="1500" b="0" i="0" u="none" strike="noStrike" cap="none" dirty="0" err="1">
                <a:solidFill>
                  <a:srgbClr val="092E4B"/>
                </a:solidFill>
                <a:latin typeface="Calibri"/>
                <a:ea typeface="Calibri"/>
                <a:cs typeface="Calibri"/>
                <a:sym typeface="Calibri"/>
              </a:rPr>
              <a:t>en</a:t>
            </a:r>
            <a:r>
              <a:rPr lang="en-US" sz="1500" b="0" i="0" u="none" strike="noStrike" cap="none" dirty="0">
                <a:solidFill>
                  <a:srgbClr val="092E4B"/>
                </a:solidFill>
                <a:latin typeface="Calibri"/>
                <a:ea typeface="Calibri"/>
                <a:cs typeface="Calibri"/>
                <a:sym typeface="Calibri"/>
              </a:rPr>
              <a:t> un </a:t>
            </a:r>
            <a:r>
              <a:rPr lang="en-US" sz="1500" b="0" i="0" u="none" strike="noStrike" cap="none" dirty="0" err="1">
                <a:solidFill>
                  <a:srgbClr val="092E4B"/>
                </a:solidFill>
                <a:latin typeface="Calibri"/>
                <a:ea typeface="Calibri"/>
                <a:cs typeface="Calibri"/>
                <a:sym typeface="Calibri"/>
              </a:rPr>
              <a:t>extraño</a:t>
            </a:r>
            <a:r>
              <a:rPr lang="en-US" sz="1500" b="0" i="0" u="none" strike="noStrike" cap="none" dirty="0">
                <a:solidFill>
                  <a:srgbClr val="092E4B"/>
                </a:solidFill>
                <a:latin typeface="Calibri"/>
                <a:ea typeface="Calibri"/>
                <a:cs typeface="Calibri"/>
                <a:sym typeface="Calibri"/>
              </a:rPr>
              <a:t> </a:t>
            </a:r>
            <a:r>
              <a:rPr lang="en-US" sz="1500" b="0" i="0" u="none" strike="noStrike" cap="none" dirty="0" err="1">
                <a:solidFill>
                  <a:srgbClr val="092E4B"/>
                </a:solidFill>
                <a:latin typeface="Calibri"/>
                <a:ea typeface="Calibri"/>
                <a:cs typeface="Calibri"/>
                <a:sym typeface="Calibri"/>
              </a:rPr>
              <a:t>mundo</a:t>
            </a:r>
            <a:r>
              <a:rPr lang="en-US" sz="1500" b="0" i="0" u="none" strike="noStrike" cap="none" dirty="0">
                <a:solidFill>
                  <a:srgbClr val="092E4B"/>
                </a:solidFill>
                <a:latin typeface="Calibri"/>
                <a:ea typeface="Calibri"/>
                <a:cs typeface="Calibri"/>
                <a:sym typeface="Calibri"/>
              </a:rPr>
              <a:t> entre la </a:t>
            </a:r>
            <a:r>
              <a:rPr lang="en-US" sz="1500" b="0" i="0" u="none" strike="noStrike" cap="none" dirty="0" err="1">
                <a:solidFill>
                  <a:srgbClr val="092E4B"/>
                </a:solidFill>
                <a:latin typeface="Calibri"/>
                <a:ea typeface="Calibri"/>
                <a:cs typeface="Calibri"/>
                <a:sym typeface="Calibri"/>
              </a:rPr>
              <a:t>realidad</a:t>
            </a:r>
            <a:r>
              <a:rPr lang="en-US" sz="1500" b="0" i="0" u="none" strike="noStrike" cap="none" dirty="0">
                <a:solidFill>
                  <a:srgbClr val="092E4B"/>
                </a:solidFill>
                <a:latin typeface="Calibri"/>
                <a:ea typeface="Calibri"/>
                <a:cs typeface="Calibri"/>
                <a:sym typeface="Calibri"/>
              </a:rPr>
              <a:t> y la </a:t>
            </a:r>
            <a:r>
              <a:rPr lang="en-US" sz="1500" b="0" i="0" u="none" strike="noStrike" cap="none" dirty="0" err="1">
                <a:solidFill>
                  <a:srgbClr val="092E4B"/>
                </a:solidFill>
                <a:latin typeface="Calibri"/>
                <a:ea typeface="Calibri"/>
                <a:cs typeface="Calibri"/>
                <a:sym typeface="Calibri"/>
              </a:rPr>
              <a:t>imaginación</a:t>
            </a:r>
            <a:r>
              <a:rPr lang="en-US" sz="1500" b="0" i="0" u="none" strike="noStrike" cap="none" dirty="0">
                <a:solidFill>
                  <a:srgbClr val="092E4B"/>
                </a:solidFill>
                <a:latin typeface="Calibri"/>
                <a:ea typeface="Calibri"/>
                <a:cs typeface="Calibri"/>
                <a:sym typeface="Calibri"/>
              </a:rPr>
              <a:t>.  </a:t>
            </a:r>
            <a:endParaRPr sz="1500" b="0" i="0" u="none" strike="noStrike" cap="none" dirty="0">
              <a:solidFill>
                <a:srgbClr val="092E4B"/>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US" sz="1500" b="0" i="0" u="none" strike="noStrike" cap="none" dirty="0">
                <a:solidFill>
                  <a:srgbClr val="092E4B"/>
                </a:solidFill>
                <a:latin typeface="Calibri"/>
                <a:ea typeface="Calibri"/>
                <a:cs typeface="Calibri"/>
                <a:sym typeface="Calibri"/>
              </a:rPr>
              <a:t>Los </a:t>
            </a:r>
            <a:r>
              <a:rPr lang="en-US" sz="1500" b="0" i="0" u="none" strike="noStrike" cap="none" dirty="0" err="1">
                <a:solidFill>
                  <a:srgbClr val="092E4B"/>
                </a:solidFill>
                <a:latin typeface="Calibri"/>
                <a:ea typeface="Calibri"/>
                <a:cs typeface="Calibri"/>
                <a:sym typeface="Calibri"/>
              </a:rPr>
              <a:t>jugadores</a:t>
            </a:r>
            <a:r>
              <a:rPr lang="en-US" sz="1500" b="0" i="0" u="none" strike="noStrike" cap="none" dirty="0">
                <a:solidFill>
                  <a:srgbClr val="092E4B"/>
                </a:solidFill>
                <a:latin typeface="Calibri"/>
                <a:ea typeface="Calibri"/>
                <a:cs typeface="Calibri"/>
                <a:sym typeface="Calibri"/>
              </a:rPr>
              <a:t> </a:t>
            </a:r>
            <a:r>
              <a:rPr lang="en-US" sz="1500" b="0" i="0" u="none" strike="noStrike" cap="none" dirty="0" err="1">
                <a:solidFill>
                  <a:srgbClr val="092E4B"/>
                </a:solidFill>
                <a:latin typeface="Calibri"/>
                <a:ea typeface="Calibri"/>
                <a:cs typeface="Calibri"/>
                <a:sym typeface="Calibri"/>
              </a:rPr>
              <a:t>deben</a:t>
            </a:r>
            <a:r>
              <a:rPr lang="en-US" sz="1500" b="0" i="0" u="none" strike="noStrike" cap="none" dirty="0">
                <a:solidFill>
                  <a:srgbClr val="092E4B"/>
                </a:solidFill>
                <a:latin typeface="Calibri"/>
                <a:ea typeface="Calibri"/>
                <a:cs typeface="Calibri"/>
                <a:sym typeface="Calibri"/>
              </a:rPr>
              <a:t> </a:t>
            </a:r>
            <a:r>
              <a:rPr lang="en-US" sz="1500" b="0" i="0" u="none" strike="noStrike" cap="none" dirty="0" err="1">
                <a:solidFill>
                  <a:srgbClr val="092E4B"/>
                </a:solidFill>
                <a:latin typeface="Calibri"/>
                <a:ea typeface="Calibri"/>
                <a:cs typeface="Calibri"/>
                <a:sym typeface="Calibri"/>
              </a:rPr>
              <a:t>observar</a:t>
            </a:r>
            <a:r>
              <a:rPr lang="en-US" sz="1500" b="0" i="0" u="none" strike="noStrike" cap="none" dirty="0">
                <a:solidFill>
                  <a:srgbClr val="092E4B"/>
                </a:solidFill>
                <a:latin typeface="Calibri"/>
                <a:ea typeface="Calibri"/>
                <a:cs typeface="Calibri"/>
                <a:sym typeface="Calibri"/>
              </a:rPr>
              <a:t> y usar </a:t>
            </a:r>
            <a:r>
              <a:rPr lang="en-US" sz="1500" b="0" i="0" u="none" strike="noStrike" cap="none" dirty="0" err="1">
                <a:solidFill>
                  <a:srgbClr val="092E4B"/>
                </a:solidFill>
                <a:latin typeface="Calibri"/>
                <a:ea typeface="Calibri"/>
                <a:cs typeface="Calibri"/>
                <a:sym typeface="Calibri"/>
              </a:rPr>
              <a:t>su</a:t>
            </a:r>
            <a:r>
              <a:rPr lang="en-US" sz="1500" b="0" i="0" u="none" strike="noStrike" cap="none" dirty="0">
                <a:solidFill>
                  <a:srgbClr val="092E4B"/>
                </a:solidFill>
                <a:latin typeface="Calibri"/>
                <a:ea typeface="Calibri"/>
                <a:cs typeface="Calibri"/>
                <a:sym typeface="Calibri"/>
              </a:rPr>
              <a:t> </a:t>
            </a:r>
            <a:r>
              <a:rPr lang="en-US" sz="1500" b="1" i="0" u="none" strike="noStrike" cap="none" dirty="0" err="1">
                <a:solidFill>
                  <a:srgbClr val="092E4B"/>
                </a:solidFill>
                <a:latin typeface="Calibri"/>
                <a:ea typeface="Calibri"/>
                <a:cs typeface="Calibri"/>
                <a:sym typeface="Calibri"/>
              </a:rPr>
              <a:t>inteligencia</a:t>
            </a:r>
            <a:r>
              <a:rPr lang="en-US" sz="1500" b="0" i="0" u="none" strike="noStrike" cap="none" dirty="0">
                <a:solidFill>
                  <a:srgbClr val="092E4B"/>
                </a:solidFill>
                <a:latin typeface="Calibri"/>
                <a:ea typeface="Calibri"/>
                <a:cs typeface="Calibri"/>
                <a:sym typeface="Calibri"/>
              </a:rPr>
              <a:t> </a:t>
            </a:r>
            <a:r>
              <a:rPr lang="en-US" sz="1500" b="1" i="0" u="none" strike="noStrike" cap="none" dirty="0">
                <a:solidFill>
                  <a:srgbClr val="092E4B"/>
                </a:solidFill>
                <a:latin typeface="Calibri"/>
                <a:ea typeface="Calibri"/>
                <a:cs typeface="Calibri"/>
                <a:sym typeface="Calibri"/>
              </a:rPr>
              <a:t>para resolver </a:t>
            </a:r>
            <a:r>
              <a:rPr lang="en-US" sz="1500" b="1" i="0" u="none" strike="noStrike" cap="none" dirty="0" err="1">
                <a:solidFill>
                  <a:srgbClr val="092E4B"/>
                </a:solidFill>
                <a:latin typeface="Calibri"/>
                <a:ea typeface="Calibri"/>
                <a:cs typeface="Calibri"/>
                <a:sym typeface="Calibri"/>
              </a:rPr>
              <a:t>distintos</a:t>
            </a:r>
            <a:r>
              <a:rPr lang="en-US" sz="1500" b="1" i="0" u="none" strike="noStrike" cap="none" dirty="0">
                <a:solidFill>
                  <a:srgbClr val="092E4B"/>
                </a:solidFill>
                <a:latin typeface="Calibri"/>
                <a:ea typeface="Calibri"/>
                <a:cs typeface="Calibri"/>
                <a:sym typeface="Calibri"/>
              </a:rPr>
              <a:t> </a:t>
            </a:r>
            <a:r>
              <a:rPr lang="en-US" sz="1500" b="1" i="0" u="none" strike="noStrike" cap="none" dirty="0" err="1">
                <a:solidFill>
                  <a:srgbClr val="092E4B"/>
                </a:solidFill>
                <a:latin typeface="Calibri"/>
                <a:ea typeface="Calibri"/>
                <a:cs typeface="Calibri"/>
                <a:sym typeface="Calibri"/>
              </a:rPr>
              <a:t>rompecabezas</a:t>
            </a:r>
            <a:r>
              <a:rPr lang="en-US" sz="1500" b="1" i="0" u="none" strike="noStrike" cap="none" dirty="0">
                <a:solidFill>
                  <a:srgbClr val="092E4B"/>
                </a:solidFill>
                <a:latin typeface="Calibri"/>
                <a:ea typeface="Calibri"/>
                <a:cs typeface="Calibri"/>
                <a:sym typeface="Calibri"/>
              </a:rPr>
              <a:t> </a:t>
            </a:r>
            <a:r>
              <a:rPr lang="en-US" sz="1500" b="0" i="0" u="none" strike="noStrike" cap="none" dirty="0">
                <a:solidFill>
                  <a:srgbClr val="092E4B"/>
                </a:solidFill>
                <a:latin typeface="Calibri"/>
                <a:ea typeface="Calibri"/>
                <a:cs typeface="Calibri"/>
                <a:sym typeface="Calibri"/>
              </a:rPr>
              <a:t> que les </a:t>
            </a:r>
            <a:r>
              <a:rPr lang="en-US" sz="1500" b="0" i="0" u="none" strike="noStrike" cap="none" dirty="0" err="1">
                <a:solidFill>
                  <a:srgbClr val="092E4B"/>
                </a:solidFill>
                <a:latin typeface="Calibri"/>
                <a:ea typeface="Calibri"/>
                <a:cs typeface="Calibri"/>
                <a:sym typeface="Calibri"/>
              </a:rPr>
              <a:t>ayudarán</a:t>
            </a:r>
            <a:r>
              <a:rPr lang="en-US" sz="1500" b="0" i="0" u="none" strike="noStrike" cap="none" dirty="0">
                <a:solidFill>
                  <a:srgbClr val="092E4B"/>
                </a:solidFill>
                <a:latin typeface="Calibri"/>
                <a:ea typeface="Calibri"/>
                <a:cs typeface="Calibri"/>
                <a:sym typeface="Calibri"/>
              </a:rPr>
              <a:t> a </a:t>
            </a:r>
            <a:r>
              <a:rPr lang="en-US" sz="1500" b="0" i="0" u="none" strike="noStrike" cap="none" dirty="0" err="1">
                <a:solidFill>
                  <a:srgbClr val="092E4B"/>
                </a:solidFill>
                <a:latin typeface="Calibri"/>
                <a:ea typeface="Calibri"/>
                <a:cs typeface="Calibri"/>
                <a:sym typeface="Calibri"/>
              </a:rPr>
              <a:t>descubrir</a:t>
            </a:r>
            <a:r>
              <a:rPr lang="en-US" sz="1500" b="0" i="0" u="none" strike="noStrike" cap="none" dirty="0">
                <a:solidFill>
                  <a:srgbClr val="092E4B"/>
                </a:solidFill>
                <a:latin typeface="Calibri"/>
                <a:ea typeface="Calibri"/>
                <a:cs typeface="Calibri"/>
                <a:sym typeface="Calibri"/>
              </a:rPr>
              <a:t> </a:t>
            </a:r>
            <a:r>
              <a:rPr lang="en-US" sz="1500" b="0" i="0" u="none" strike="noStrike" cap="none" dirty="0" err="1">
                <a:solidFill>
                  <a:srgbClr val="092E4B"/>
                </a:solidFill>
                <a:latin typeface="Calibri"/>
                <a:ea typeface="Calibri"/>
                <a:cs typeface="Calibri"/>
                <a:sym typeface="Calibri"/>
              </a:rPr>
              <a:t>los</a:t>
            </a:r>
            <a:r>
              <a:rPr lang="en-US" sz="1500" b="0" i="0" u="none" strike="noStrike" cap="none" dirty="0">
                <a:solidFill>
                  <a:srgbClr val="092E4B"/>
                </a:solidFill>
                <a:latin typeface="Calibri"/>
                <a:ea typeface="Calibri"/>
                <a:cs typeface="Calibri"/>
                <a:sym typeface="Calibri"/>
              </a:rPr>
              <a:t> </a:t>
            </a:r>
            <a:r>
              <a:rPr lang="en-US" sz="1500" b="0" i="0" u="none" strike="noStrike" cap="none" dirty="0" err="1">
                <a:solidFill>
                  <a:srgbClr val="092E4B"/>
                </a:solidFill>
                <a:latin typeface="Calibri"/>
                <a:ea typeface="Calibri"/>
                <a:cs typeface="Calibri"/>
                <a:sym typeface="Calibri"/>
              </a:rPr>
              <a:t>oscuros</a:t>
            </a:r>
            <a:r>
              <a:rPr lang="en-US" sz="1500" b="0" i="0" u="none" strike="noStrike" cap="none" dirty="0">
                <a:solidFill>
                  <a:srgbClr val="092E4B"/>
                </a:solidFill>
                <a:latin typeface="Calibri"/>
                <a:ea typeface="Calibri"/>
                <a:cs typeface="Calibri"/>
                <a:sym typeface="Calibri"/>
              </a:rPr>
              <a:t> </a:t>
            </a:r>
            <a:r>
              <a:rPr lang="en-US" sz="1500" b="0" i="0" u="none" strike="noStrike" cap="none" dirty="0" err="1">
                <a:solidFill>
                  <a:srgbClr val="092E4B"/>
                </a:solidFill>
                <a:latin typeface="Calibri"/>
                <a:ea typeface="Calibri"/>
                <a:cs typeface="Calibri"/>
                <a:sym typeface="Calibri"/>
              </a:rPr>
              <a:t>secretos</a:t>
            </a:r>
            <a:r>
              <a:rPr lang="en-US" sz="1500" b="0" i="0" u="none" strike="noStrike" cap="none" dirty="0">
                <a:solidFill>
                  <a:srgbClr val="092E4B"/>
                </a:solidFill>
                <a:latin typeface="Calibri"/>
                <a:ea typeface="Calibri"/>
                <a:cs typeface="Calibri"/>
                <a:sym typeface="Calibri"/>
              </a:rPr>
              <a:t> del </a:t>
            </a:r>
            <a:r>
              <a:rPr lang="en-US" sz="1500" b="0" i="0" u="none" strike="noStrike" cap="none" dirty="0" err="1">
                <a:solidFill>
                  <a:srgbClr val="092E4B"/>
                </a:solidFill>
                <a:latin typeface="Calibri"/>
                <a:ea typeface="Calibri"/>
                <a:cs typeface="Calibri"/>
                <a:sym typeface="Calibri"/>
              </a:rPr>
              <a:t>pasado</a:t>
            </a:r>
            <a:r>
              <a:rPr lang="en-US" sz="1500" b="0" i="0" u="none" strike="noStrike" cap="none" dirty="0">
                <a:solidFill>
                  <a:srgbClr val="092E4B"/>
                </a:solidFill>
                <a:latin typeface="Calibri"/>
                <a:ea typeface="Calibri"/>
                <a:cs typeface="Calibri"/>
                <a:sym typeface="Calibri"/>
              </a:rPr>
              <a:t> de Maya que </a:t>
            </a:r>
            <a:r>
              <a:rPr lang="en-US" sz="1500" b="0" i="0" u="none" strike="noStrike" cap="none" dirty="0" err="1">
                <a:solidFill>
                  <a:srgbClr val="092E4B"/>
                </a:solidFill>
                <a:latin typeface="Calibri"/>
                <a:ea typeface="Calibri"/>
                <a:cs typeface="Calibri"/>
                <a:sym typeface="Calibri"/>
              </a:rPr>
              <a:t>su</a:t>
            </a:r>
            <a:r>
              <a:rPr lang="en-US" sz="1500" b="0" i="0" u="none" strike="noStrike" cap="none" dirty="0">
                <a:solidFill>
                  <a:srgbClr val="092E4B"/>
                </a:solidFill>
                <a:latin typeface="Calibri"/>
                <a:ea typeface="Calibri"/>
                <a:cs typeface="Calibri"/>
                <a:sym typeface="Calibri"/>
              </a:rPr>
              <a:t> </a:t>
            </a:r>
            <a:r>
              <a:rPr lang="en-US" sz="1500" b="0" i="0" u="none" strike="noStrike" cap="none" dirty="0" err="1">
                <a:solidFill>
                  <a:srgbClr val="092E4B"/>
                </a:solidFill>
                <a:latin typeface="Calibri"/>
                <a:ea typeface="Calibri"/>
                <a:cs typeface="Calibri"/>
                <a:sym typeface="Calibri"/>
              </a:rPr>
              <a:t>mente</a:t>
            </a:r>
            <a:r>
              <a:rPr lang="en-US" sz="1500" b="0" i="0" u="none" strike="noStrike" cap="none" dirty="0">
                <a:solidFill>
                  <a:srgbClr val="092E4B"/>
                </a:solidFill>
                <a:latin typeface="Calibri"/>
                <a:ea typeface="Calibri"/>
                <a:cs typeface="Calibri"/>
                <a:sym typeface="Calibri"/>
              </a:rPr>
              <a:t> ha </a:t>
            </a:r>
            <a:r>
              <a:rPr lang="en-US" sz="1500" b="0" i="0" u="none" strike="noStrike" cap="none" dirty="0" err="1">
                <a:solidFill>
                  <a:srgbClr val="092E4B"/>
                </a:solidFill>
                <a:latin typeface="Calibri"/>
                <a:ea typeface="Calibri"/>
                <a:cs typeface="Calibri"/>
                <a:sym typeface="Calibri"/>
              </a:rPr>
              <a:t>preferido</a:t>
            </a:r>
            <a:r>
              <a:rPr lang="en-US" sz="1500" b="0" i="0" u="none" strike="noStrike" cap="none" dirty="0">
                <a:solidFill>
                  <a:srgbClr val="092E4B"/>
                </a:solidFill>
                <a:latin typeface="Calibri"/>
                <a:ea typeface="Calibri"/>
                <a:cs typeface="Calibri"/>
                <a:sym typeface="Calibri"/>
              </a:rPr>
              <a:t> </a:t>
            </a:r>
            <a:r>
              <a:rPr lang="en-US" sz="1500" b="0" i="0" u="none" strike="noStrike" cap="none" dirty="0" err="1">
                <a:solidFill>
                  <a:srgbClr val="092E4B"/>
                </a:solidFill>
                <a:latin typeface="Calibri"/>
                <a:ea typeface="Calibri"/>
                <a:cs typeface="Calibri"/>
                <a:sym typeface="Calibri"/>
              </a:rPr>
              <a:t>olvidar</a:t>
            </a:r>
            <a:r>
              <a:rPr lang="en-US" sz="1500" b="0" i="0" u="none" strike="noStrike" cap="none" dirty="0">
                <a:solidFill>
                  <a:srgbClr val="092E4B"/>
                </a:solidFill>
                <a:latin typeface="Calibri"/>
                <a:ea typeface="Calibri"/>
                <a:cs typeface="Calibri"/>
                <a:sym typeface="Calibri"/>
              </a:rPr>
              <a:t>. </a:t>
            </a:r>
            <a:endParaRPr sz="1500" b="0" i="0" u="none" strike="noStrike" cap="none" dirty="0">
              <a:solidFill>
                <a:srgbClr val="092E4B"/>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dirty="0">
              <a:solidFill>
                <a:srgbClr val="092E4B"/>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dirty="0">
              <a:solidFill>
                <a:srgbClr val="092E4B"/>
              </a:solidFill>
              <a:latin typeface="Calibri"/>
              <a:ea typeface="Calibri"/>
              <a:cs typeface="Calibri"/>
              <a:sym typeface="Calibri"/>
            </a:endParaRPr>
          </a:p>
        </p:txBody>
      </p:sp>
      <p:sp>
        <p:nvSpPr>
          <p:cNvPr id="1018" name="Google Shape;1018;p34"/>
          <p:cNvSpPr txBox="1"/>
          <p:nvPr/>
        </p:nvSpPr>
        <p:spPr>
          <a:xfrm>
            <a:off x="6096001" y="3522685"/>
            <a:ext cx="3068828" cy="378561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500" b="0" i="0" u="none" strike="noStrike" cap="none" dirty="0" err="1">
                <a:solidFill>
                  <a:srgbClr val="092E4B"/>
                </a:solidFill>
                <a:latin typeface="Calibri"/>
                <a:ea typeface="Calibri"/>
                <a:cs typeface="Calibri"/>
                <a:sym typeface="Calibri"/>
              </a:rPr>
              <a:t>En</a:t>
            </a:r>
            <a:r>
              <a:rPr lang="en-US" sz="1500" b="0" i="0" u="none" strike="noStrike" cap="none" dirty="0">
                <a:solidFill>
                  <a:srgbClr val="092E4B"/>
                </a:solidFill>
                <a:latin typeface="Calibri"/>
                <a:ea typeface="Calibri"/>
                <a:cs typeface="Calibri"/>
                <a:sym typeface="Calibri"/>
              </a:rPr>
              <a:t> </a:t>
            </a:r>
            <a:r>
              <a:rPr lang="en-US" sz="1500" b="1" i="0" u="sng" strike="noStrike" cap="none" dirty="0">
                <a:solidFill>
                  <a:srgbClr val="092E4B"/>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We Were Here Together </a:t>
            </a:r>
            <a:r>
              <a:rPr lang="en-US" sz="1500" b="0" i="0" u="none" strike="noStrike" cap="none" dirty="0" err="1">
                <a:solidFill>
                  <a:srgbClr val="092E4B"/>
                </a:solidFill>
                <a:latin typeface="Calibri"/>
                <a:ea typeface="Calibri"/>
                <a:cs typeface="Calibri"/>
                <a:sym typeface="Calibri"/>
              </a:rPr>
              <a:t>los</a:t>
            </a:r>
            <a:r>
              <a:rPr lang="en-US" sz="1500" b="0" i="0" u="none" strike="noStrike" cap="none" dirty="0">
                <a:solidFill>
                  <a:srgbClr val="092E4B"/>
                </a:solidFill>
                <a:latin typeface="Calibri"/>
                <a:ea typeface="Calibri"/>
                <a:cs typeface="Calibri"/>
                <a:sym typeface="Calibri"/>
              </a:rPr>
              <a:t> </a:t>
            </a:r>
            <a:r>
              <a:rPr lang="en-US" sz="1500" b="0" i="0" u="none" strike="noStrike" cap="none" dirty="0" err="1">
                <a:solidFill>
                  <a:srgbClr val="092E4B"/>
                </a:solidFill>
                <a:latin typeface="Calibri"/>
                <a:ea typeface="Calibri"/>
                <a:cs typeface="Calibri"/>
                <a:sym typeface="Calibri"/>
              </a:rPr>
              <a:t>jugadores</a:t>
            </a:r>
            <a:r>
              <a:rPr lang="en-US" sz="1500" b="0" i="0" u="none" strike="noStrike" cap="none" dirty="0">
                <a:solidFill>
                  <a:srgbClr val="092E4B"/>
                </a:solidFill>
                <a:latin typeface="Calibri"/>
                <a:ea typeface="Calibri"/>
                <a:cs typeface="Calibri"/>
                <a:sym typeface="Calibri"/>
              </a:rPr>
              <a:t> se </a:t>
            </a:r>
            <a:r>
              <a:rPr lang="en-US" sz="1500" b="0" i="0" u="none" strike="noStrike" cap="none" dirty="0" err="1">
                <a:solidFill>
                  <a:srgbClr val="092E4B"/>
                </a:solidFill>
                <a:latin typeface="Calibri"/>
                <a:ea typeface="Calibri"/>
                <a:cs typeface="Calibri"/>
                <a:sym typeface="Calibri"/>
              </a:rPr>
              <a:t>ponen</a:t>
            </a:r>
            <a:r>
              <a:rPr lang="en-US" sz="1500" b="0" i="0" u="none" strike="noStrike" cap="none" dirty="0">
                <a:solidFill>
                  <a:srgbClr val="092E4B"/>
                </a:solidFill>
                <a:latin typeface="Calibri"/>
                <a:ea typeface="Calibri"/>
                <a:cs typeface="Calibri"/>
                <a:sym typeface="Calibri"/>
              </a:rPr>
              <a:t> </a:t>
            </a:r>
            <a:r>
              <a:rPr lang="en-US" sz="1500" b="0" i="0" u="none" strike="noStrike" cap="none" dirty="0" err="1">
                <a:solidFill>
                  <a:srgbClr val="092E4B"/>
                </a:solidFill>
                <a:latin typeface="Calibri"/>
                <a:ea typeface="Calibri"/>
                <a:cs typeface="Calibri"/>
                <a:sym typeface="Calibri"/>
              </a:rPr>
              <a:t>en</a:t>
            </a:r>
            <a:r>
              <a:rPr lang="en-US" sz="1500" b="0" i="0" u="none" strike="noStrike" cap="none" dirty="0">
                <a:solidFill>
                  <a:srgbClr val="092E4B"/>
                </a:solidFill>
                <a:latin typeface="Calibri"/>
                <a:ea typeface="Calibri"/>
                <a:cs typeface="Calibri"/>
                <a:sym typeface="Calibri"/>
              </a:rPr>
              <a:t> la </a:t>
            </a:r>
            <a:r>
              <a:rPr lang="en-US" sz="1500" b="0" i="0" u="none" strike="noStrike" cap="none" dirty="0" err="1">
                <a:solidFill>
                  <a:srgbClr val="092E4B"/>
                </a:solidFill>
                <a:latin typeface="Calibri"/>
                <a:ea typeface="Calibri"/>
                <a:cs typeface="Calibri"/>
                <a:sym typeface="Calibri"/>
              </a:rPr>
              <a:t>piel</a:t>
            </a:r>
            <a:r>
              <a:rPr lang="en-US" sz="1500" b="0" i="0" u="none" strike="noStrike" cap="none" dirty="0">
                <a:solidFill>
                  <a:srgbClr val="092E4B"/>
                </a:solidFill>
                <a:latin typeface="Calibri"/>
                <a:ea typeface="Calibri"/>
                <a:cs typeface="Calibri"/>
                <a:sym typeface="Calibri"/>
              </a:rPr>
              <a:t> de dos </a:t>
            </a:r>
            <a:r>
              <a:rPr lang="en-US" sz="1500" b="0" i="0" u="none" strike="noStrike" cap="none" dirty="0" err="1">
                <a:solidFill>
                  <a:srgbClr val="092E4B"/>
                </a:solidFill>
                <a:latin typeface="Calibri"/>
                <a:ea typeface="Calibri"/>
                <a:cs typeface="Calibri"/>
                <a:sym typeface="Calibri"/>
              </a:rPr>
              <a:t>exploradores</a:t>
            </a:r>
            <a:r>
              <a:rPr lang="en-US" sz="1500" b="0" i="0" u="none" strike="noStrike" cap="none" dirty="0">
                <a:solidFill>
                  <a:srgbClr val="092E4B"/>
                </a:solidFill>
                <a:latin typeface="Calibri"/>
                <a:ea typeface="Calibri"/>
                <a:cs typeface="Calibri"/>
                <a:sym typeface="Calibri"/>
              </a:rPr>
              <a:t> que </a:t>
            </a:r>
            <a:r>
              <a:rPr lang="en-US" sz="1500" b="0" i="0" u="none" strike="noStrike" cap="none" dirty="0" err="1">
                <a:solidFill>
                  <a:srgbClr val="092E4B"/>
                </a:solidFill>
                <a:latin typeface="Calibri"/>
                <a:ea typeface="Calibri"/>
                <a:cs typeface="Calibri"/>
                <a:sym typeface="Calibri"/>
              </a:rPr>
              <a:t>salen</a:t>
            </a:r>
            <a:r>
              <a:rPr lang="en-US" sz="1500" b="0" i="0" u="none" strike="noStrike" cap="none" dirty="0">
                <a:solidFill>
                  <a:srgbClr val="092E4B"/>
                </a:solidFill>
                <a:latin typeface="Calibri"/>
                <a:ea typeface="Calibri"/>
                <a:cs typeface="Calibri"/>
                <a:sym typeface="Calibri"/>
              </a:rPr>
              <a:t> de </a:t>
            </a:r>
            <a:r>
              <a:rPr lang="en-US" sz="1500" b="0" i="0" u="none" strike="noStrike" cap="none" dirty="0" err="1">
                <a:solidFill>
                  <a:srgbClr val="092E4B"/>
                </a:solidFill>
                <a:latin typeface="Calibri"/>
                <a:ea typeface="Calibri"/>
                <a:cs typeface="Calibri"/>
                <a:sym typeface="Calibri"/>
              </a:rPr>
              <a:t>una</a:t>
            </a:r>
            <a:r>
              <a:rPr lang="en-US" sz="1500" b="0" i="0" u="none" strike="noStrike" cap="none" dirty="0">
                <a:solidFill>
                  <a:srgbClr val="092E4B"/>
                </a:solidFill>
                <a:latin typeface="Calibri"/>
                <a:ea typeface="Calibri"/>
                <a:cs typeface="Calibri"/>
                <a:sym typeface="Calibri"/>
              </a:rPr>
              <a:t> base polar para </a:t>
            </a:r>
            <a:r>
              <a:rPr lang="en-US" sz="1500" b="0" i="0" u="none" strike="noStrike" cap="none" dirty="0" err="1">
                <a:solidFill>
                  <a:srgbClr val="092E4B"/>
                </a:solidFill>
                <a:latin typeface="Calibri"/>
                <a:ea typeface="Calibri"/>
                <a:cs typeface="Calibri"/>
                <a:sym typeface="Calibri"/>
              </a:rPr>
              <a:t>rescatar</a:t>
            </a:r>
            <a:r>
              <a:rPr lang="en-US" sz="1500" b="0" i="0" u="none" strike="noStrike" cap="none" dirty="0">
                <a:solidFill>
                  <a:srgbClr val="092E4B"/>
                </a:solidFill>
                <a:latin typeface="Calibri"/>
                <a:ea typeface="Calibri"/>
                <a:cs typeface="Calibri"/>
                <a:sym typeface="Calibri"/>
              </a:rPr>
              <a:t> a </a:t>
            </a:r>
            <a:r>
              <a:rPr lang="en-US" sz="1500" b="0" i="0" u="none" strike="noStrike" cap="none" dirty="0" err="1">
                <a:solidFill>
                  <a:srgbClr val="092E4B"/>
                </a:solidFill>
                <a:latin typeface="Calibri"/>
                <a:ea typeface="Calibri"/>
                <a:cs typeface="Calibri"/>
                <a:sym typeface="Calibri"/>
              </a:rPr>
              <a:t>otros</a:t>
            </a:r>
            <a:r>
              <a:rPr lang="en-US" sz="1500" b="0" i="0" u="none" strike="noStrike" cap="none" dirty="0">
                <a:solidFill>
                  <a:srgbClr val="092E4B"/>
                </a:solidFill>
                <a:latin typeface="Calibri"/>
                <a:ea typeface="Calibri"/>
                <a:cs typeface="Calibri"/>
                <a:sym typeface="Calibri"/>
              </a:rPr>
              <a:t> </a:t>
            </a:r>
            <a:r>
              <a:rPr lang="en-US" sz="1500" b="0" i="0" u="none" strike="noStrike" cap="none" dirty="0" err="1">
                <a:solidFill>
                  <a:srgbClr val="092E4B"/>
                </a:solidFill>
                <a:latin typeface="Calibri"/>
                <a:ea typeface="Calibri"/>
                <a:cs typeface="Calibri"/>
                <a:sym typeface="Calibri"/>
              </a:rPr>
              <a:t>exploradores</a:t>
            </a:r>
            <a:r>
              <a:rPr lang="en-US" sz="1500" b="0" i="0" u="none" strike="noStrike" cap="none" dirty="0">
                <a:solidFill>
                  <a:srgbClr val="092E4B"/>
                </a:solidFill>
                <a:latin typeface="Calibri"/>
                <a:ea typeface="Calibri"/>
                <a:cs typeface="Calibri"/>
                <a:sym typeface="Calibri"/>
              </a:rPr>
              <a:t> </a:t>
            </a:r>
            <a:r>
              <a:rPr lang="en-US" sz="1500" b="0" i="0" u="none" strike="noStrike" cap="none" dirty="0" err="1">
                <a:solidFill>
                  <a:srgbClr val="092E4B"/>
                </a:solidFill>
                <a:latin typeface="Calibri"/>
                <a:ea typeface="Calibri"/>
                <a:cs typeface="Calibri"/>
                <a:sym typeface="Calibri"/>
              </a:rPr>
              <a:t>perdidos</a:t>
            </a:r>
            <a:r>
              <a:rPr lang="en-US" sz="1500" b="0" i="0" u="none" strike="noStrike" cap="none" dirty="0">
                <a:solidFill>
                  <a:srgbClr val="092E4B"/>
                </a:solidFill>
                <a:latin typeface="Calibri"/>
                <a:ea typeface="Calibri"/>
                <a:cs typeface="Calibri"/>
                <a:sym typeface="Calibri"/>
              </a:rPr>
              <a:t>. Para </a:t>
            </a:r>
            <a:r>
              <a:rPr lang="en-US" sz="1500" b="0" i="0" u="none" strike="noStrike" cap="none" dirty="0" err="1">
                <a:solidFill>
                  <a:srgbClr val="092E4B"/>
                </a:solidFill>
                <a:latin typeface="Calibri"/>
                <a:ea typeface="Calibri"/>
                <a:cs typeface="Calibri"/>
                <a:sym typeface="Calibri"/>
              </a:rPr>
              <a:t>encontrarles</a:t>
            </a:r>
            <a:r>
              <a:rPr lang="en-US" sz="1500" b="0" i="0" u="none" strike="noStrike" cap="none" dirty="0">
                <a:solidFill>
                  <a:srgbClr val="092E4B"/>
                </a:solidFill>
                <a:latin typeface="Calibri"/>
                <a:ea typeface="Calibri"/>
                <a:cs typeface="Calibri"/>
                <a:sym typeface="Calibri"/>
              </a:rPr>
              <a:t> </a:t>
            </a:r>
            <a:r>
              <a:rPr lang="en-US" sz="1500" b="0" i="0" u="none" strike="noStrike" cap="none" dirty="0" err="1">
                <a:solidFill>
                  <a:srgbClr val="092E4B"/>
                </a:solidFill>
                <a:latin typeface="Calibri"/>
                <a:ea typeface="Calibri"/>
                <a:cs typeface="Calibri"/>
                <a:sym typeface="Calibri"/>
              </a:rPr>
              <a:t>tendrán</a:t>
            </a:r>
            <a:r>
              <a:rPr lang="en-US" sz="1500" b="0" i="0" u="none" strike="noStrike" cap="none" dirty="0">
                <a:solidFill>
                  <a:srgbClr val="092E4B"/>
                </a:solidFill>
                <a:latin typeface="Calibri"/>
                <a:ea typeface="Calibri"/>
                <a:cs typeface="Calibri"/>
                <a:sym typeface="Calibri"/>
              </a:rPr>
              <a:t> que </a:t>
            </a:r>
            <a:r>
              <a:rPr lang="en-US" sz="1500" b="1" i="0" u="none" strike="noStrike" cap="none" dirty="0">
                <a:solidFill>
                  <a:srgbClr val="092E4B"/>
                </a:solidFill>
                <a:latin typeface="Calibri"/>
                <a:ea typeface="Calibri"/>
                <a:cs typeface="Calibri"/>
                <a:sym typeface="Calibri"/>
              </a:rPr>
              <a:t>resolver </a:t>
            </a:r>
            <a:r>
              <a:rPr lang="en-US" sz="1500" b="1" i="0" u="none" strike="noStrike" cap="none" dirty="0" err="1">
                <a:solidFill>
                  <a:srgbClr val="092E4B"/>
                </a:solidFill>
                <a:latin typeface="Calibri"/>
                <a:ea typeface="Calibri"/>
                <a:cs typeface="Calibri"/>
                <a:sym typeface="Calibri"/>
              </a:rPr>
              <a:t>rompecabezas</a:t>
            </a:r>
            <a:r>
              <a:rPr lang="en-US" sz="1500" b="1" i="0" u="none" strike="noStrike" cap="none" dirty="0">
                <a:solidFill>
                  <a:srgbClr val="092E4B"/>
                </a:solidFill>
                <a:latin typeface="Calibri"/>
                <a:ea typeface="Calibri"/>
                <a:cs typeface="Calibri"/>
                <a:sym typeface="Calibri"/>
              </a:rPr>
              <a:t> </a:t>
            </a:r>
            <a:r>
              <a:rPr lang="en-US" sz="1500" b="1" i="0" u="none" strike="noStrike" cap="none" dirty="0" err="1">
                <a:solidFill>
                  <a:srgbClr val="092E4B"/>
                </a:solidFill>
                <a:latin typeface="Calibri"/>
                <a:ea typeface="Calibri"/>
                <a:cs typeface="Calibri"/>
                <a:sym typeface="Calibri"/>
              </a:rPr>
              <a:t>juntos</a:t>
            </a:r>
            <a:r>
              <a:rPr lang="en-US" sz="1500" b="0" i="0" u="none" strike="noStrike" cap="none" dirty="0">
                <a:solidFill>
                  <a:srgbClr val="092E4B"/>
                </a:solidFill>
                <a:latin typeface="Calibri"/>
                <a:ea typeface="Calibri"/>
                <a:cs typeface="Calibri"/>
                <a:sym typeface="Calibri"/>
              </a:rPr>
              <a:t>, </a:t>
            </a:r>
            <a:r>
              <a:rPr lang="en-US" sz="1500" b="0" i="0" u="none" strike="noStrike" cap="none" dirty="0" err="1">
                <a:solidFill>
                  <a:srgbClr val="092E4B"/>
                </a:solidFill>
                <a:latin typeface="Calibri"/>
                <a:ea typeface="Calibri"/>
                <a:cs typeface="Calibri"/>
                <a:sym typeface="Calibri"/>
              </a:rPr>
              <a:t>por</a:t>
            </a:r>
            <a:r>
              <a:rPr lang="en-US" sz="1500" b="0" i="0" u="none" strike="noStrike" cap="none" dirty="0">
                <a:solidFill>
                  <a:srgbClr val="092E4B"/>
                </a:solidFill>
                <a:latin typeface="Calibri"/>
                <a:ea typeface="Calibri"/>
                <a:cs typeface="Calibri"/>
                <a:sym typeface="Calibri"/>
              </a:rPr>
              <a:t> lo que la </a:t>
            </a:r>
            <a:r>
              <a:rPr lang="en-US" sz="1500" b="0" i="0" u="none" strike="noStrike" cap="none" dirty="0" err="1">
                <a:solidFill>
                  <a:srgbClr val="092E4B"/>
                </a:solidFill>
                <a:latin typeface="Calibri"/>
                <a:ea typeface="Calibri"/>
                <a:cs typeface="Calibri"/>
                <a:sym typeface="Calibri"/>
              </a:rPr>
              <a:t>comunicación</a:t>
            </a:r>
            <a:r>
              <a:rPr lang="en-US" sz="1500" b="0" i="0" u="none" strike="noStrike" cap="none" dirty="0">
                <a:solidFill>
                  <a:srgbClr val="092E4B"/>
                </a:solidFill>
                <a:latin typeface="Calibri"/>
                <a:ea typeface="Calibri"/>
                <a:cs typeface="Calibri"/>
                <a:sym typeface="Calibri"/>
              </a:rPr>
              <a:t> entre ambos es </a:t>
            </a:r>
            <a:r>
              <a:rPr lang="en-US" sz="1500" b="0" i="0" u="none" strike="noStrike" cap="none" dirty="0" err="1">
                <a:solidFill>
                  <a:srgbClr val="092E4B"/>
                </a:solidFill>
                <a:latin typeface="Calibri"/>
                <a:ea typeface="Calibri"/>
                <a:cs typeface="Calibri"/>
                <a:sym typeface="Calibri"/>
              </a:rPr>
              <a:t>muy</a:t>
            </a:r>
            <a:r>
              <a:rPr lang="en-US" sz="1500" b="0" i="0" u="none" strike="noStrike" cap="none" dirty="0">
                <a:solidFill>
                  <a:srgbClr val="092E4B"/>
                </a:solidFill>
                <a:latin typeface="Calibri"/>
                <a:ea typeface="Calibri"/>
                <a:cs typeface="Calibri"/>
                <a:sym typeface="Calibri"/>
              </a:rPr>
              <a:t> </a:t>
            </a:r>
            <a:r>
              <a:rPr lang="en-US" sz="1500" b="0" i="0" u="none" strike="noStrike" cap="none" dirty="0" err="1">
                <a:solidFill>
                  <a:srgbClr val="092E4B"/>
                </a:solidFill>
                <a:latin typeface="Calibri"/>
                <a:ea typeface="Calibri"/>
                <a:cs typeface="Calibri"/>
                <a:sym typeface="Calibri"/>
              </a:rPr>
              <a:t>importante</a:t>
            </a:r>
            <a:r>
              <a:rPr lang="en-US" sz="1500" b="0" i="0" u="none" strike="noStrike" cap="none" dirty="0">
                <a:solidFill>
                  <a:srgbClr val="092E4B"/>
                </a:solidFill>
                <a:latin typeface="Calibri"/>
                <a:ea typeface="Calibri"/>
                <a:cs typeface="Calibri"/>
                <a:sym typeface="Calibri"/>
              </a:rPr>
              <a:t>. </a:t>
            </a:r>
            <a:endParaRPr sz="1500" b="0" i="0" u="none" strike="noStrike" cap="none" dirty="0">
              <a:solidFill>
                <a:srgbClr val="092E4B"/>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500" b="0" i="0" u="none" strike="noStrike" cap="none" dirty="0">
                <a:solidFill>
                  <a:srgbClr val="092E4B"/>
                </a:solidFill>
                <a:latin typeface="Calibri"/>
                <a:ea typeface="Calibri"/>
                <a:cs typeface="Calibri"/>
                <a:sym typeface="Calibri"/>
              </a:rPr>
              <a:t>Este </a:t>
            </a:r>
            <a:r>
              <a:rPr lang="en-US" sz="1500" b="0" i="0" u="none" strike="noStrike" cap="none" dirty="0" err="1">
                <a:solidFill>
                  <a:srgbClr val="092E4B"/>
                </a:solidFill>
                <a:latin typeface="Calibri"/>
                <a:ea typeface="Calibri"/>
                <a:cs typeface="Calibri"/>
                <a:sym typeface="Calibri"/>
              </a:rPr>
              <a:t>juego</a:t>
            </a:r>
            <a:r>
              <a:rPr lang="en-US" sz="1500" b="0" i="0" u="none" strike="noStrike" cap="none" dirty="0">
                <a:solidFill>
                  <a:srgbClr val="092E4B"/>
                </a:solidFill>
                <a:latin typeface="Calibri"/>
                <a:ea typeface="Calibri"/>
                <a:cs typeface="Calibri"/>
                <a:sym typeface="Calibri"/>
              </a:rPr>
              <a:t> </a:t>
            </a:r>
            <a:r>
              <a:rPr lang="en-US" sz="1500" b="0" i="0" u="none" strike="noStrike" cap="none" dirty="0" err="1">
                <a:solidFill>
                  <a:srgbClr val="092E4B"/>
                </a:solidFill>
                <a:latin typeface="Calibri"/>
                <a:ea typeface="Calibri"/>
                <a:cs typeface="Calibri"/>
                <a:sym typeface="Calibri"/>
              </a:rPr>
              <a:t>resulta</a:t>
            </a:r>
            <a:r>
              <a:rPr lang="en-US" sz="1500" b="0" i="0" u="none" strike="noStrike" cap="none" dirty="0">
                <a:solidFill>
                  <a:srgbClr val="092E4B"/>
                </a:solidFill>
                <a:latin typeface="Calibri"/>
                <a:ea typeface="Calibri"/>
                <a:cs typeface="Calibri"/>
                <a:sym typeface="Calibri"/>
              </a:rPr>
              <a:t> ser </a:t>
            </a:r>
            <a:r>
              <a:rPr lang="en-US" sz="1500" b="0" i="0" u="none" strike="noStrike" cap="none" dirty="0" err="1">
                <a:solidFill>
                  <a:srgbClr val="092E4B"/>
                </a:solidFill>
                <a:latin typeface="Calibri"/>
                <a:ea typeface="Calibri"/>
                <a:cs typeface="Calibri"/>
                <a:sym typeface="Calibri"/>
              </a:rPr>
              <a:t>una</a:t>
            </a:r>
            <a:r>
              <a:rPr lang="en-US" sz="1500" b="0" i="0" u="none" strike="noStrike" cap="none" dirty="0">
                <a:solidFill>
                  <a:srgbClr val="092E4B"/>
                </a:solidFill>
                <a:latin typeface="Calibri"/>
                <a:ea typeface="Calibri"/>
                <a:cs typeface="Calibri"/>
                <a:sym typeface="Calibri"/>
              </a:rPr>
              <a:t> </a:t>
            </a:r>
            <a:r>
              <a:rPr lang="en-US" sz="1500" b="0" i="0" u="none" strike="noStrike" cap="none" dirty="0" err="1">
                <a:solidFill>
                  <a:srgbClr val="092E4B"/>
                </a:solidFill>
                <a:latin typeface="Calibri"/>
                <a:ea typeface="Calibri"/>
                <a:cs typeface="Calibri"/>
                <a:sym typeface="Calibri"/>
              </a:rPr>
              <a:t>herramienta</a:t>
            </a:r>
            <a:r>
              <a:rPr lang="en-US" sz="1500" b="0" i="0" u="none" strike="noStrike" cap="none" dirty="0">
                <a:solidFill>
                  <a:srgbClr val="092E4B"/>
                </a:solidFill>
                <a:latin typeface="Calibri"/>
                <a:ea typeface="Calibri"/>
                <a:cs typeface="Calibri"/>
                <a:sym typeface="Calibri"/>
              </a:rPr>
              <a:t> </a:t>
            </a:r>
            <a:r>
              <a:rPr lang="en-US" sz="1500" b="0" i="0" u="none" strike="noStrike" cap="none" dirty="0" err="1">
                <a:solidFill>
                  <a:srgbClr val="092E4B"/>
                </a:solidFill>
                <a:latin typeface="Calibri"/>
                <a:ea typeface="Calibri"/>
                <a:cs typeface="Calibri"/>
                <a:sym typeface="Calibri"/>
              </a:rPr>
              <a:t>muy</a:t>
            </a:r>
            <a:r>
              <a:rPr lang="en-US" sz="1500" b="0" i="0" u="none" strike="noStrike" cap="none" dirty="0">
                <a:solidFill>
                  <a:srgbClr val="092E4B"/>
                </a:solidFill>
                <a:latin typeface="Calibri"/>
                <a:ea typeface="Calibri"/>
                <a:cs typeface="Calibri"/>
                <a:sym typeface="Calibri"/>
              </a:rPr>
              <a:t> </a:t>
            </a:r>
            <a:r>
              <a:rPr lang="en-US" sz="1500" b="0" i="0" u="none" strike="noStrike" cap="none" dirty="0" err="1">
                <a:solidFill>
                  <a:srgbClr val="092E4B"/>
                </a:solidFill>
                <a:latin typeface="Calibri"/>
                <a:ea typeface="Calibri"/>
                <a:cs typeface="Calibri"/>
                <a:sym typeface="Calibri"/>
              </a:rPr>
              <a:t>útil</a:t>
            </a:r>
            <a:r>
              <a:rPr lang="en-US" sz="1500" b="0" i="0" u="none" strike="noStrike" cap="none" dirty="0">
                <a:solidFill>
                  <a:srgbClr val="092E4B"/>
                </a:solidFill>
                <a:latin typeface="Calibri"/>
                <a:ea typeface="Calibri"/>
                <a:cs typeface="Calibri"/>
                <a:sym typeface="Calibri"/>
              </a:rPr>
              <a:t> para </a:t>
            </a:r>
            <a:r>
              <a:rPr lang="en-US" sz="1500" b="1" i="0" u="none" strike="noStrike" cap="none" dirty="0" err="1">
                <a:solidFill>
                  <a:srgbClr val="092E4B"/>
                </a:solidFill>
                <a:latin typeface="Calibri"/>
                <a:ea typeface="Calibri"/>
                <a:cs typeface="Calibri"/>
                <a:sym typeface="Calibri"/>
              </a:rPr>
              <a:t>mejorar</a:t>
            </a:r>
            <a:r>
              <a:rPr lang="en-US" sz="1500" b="1" i="0" u="none" strike="noStrike" cap="none" dirty="0">
                <a:solidFill>
                  <a:srgbClr val="092E4B"/>
                </a:solidFill>
                <a:latin typeface="Calibri"/>
                <a:ea typeface="Calibri"/>
                <a:cs typeface="Calibri"/>
                <a:sym typeface="Calibri"/>
              </a:rPr>
              <a:t> las </a:t>
            </a:r>
            <a:r>
              <a:rPr lang="en-US" sz="1500" b="1" i="0" u="none" strike="noStrike" cap="none" dirty="0" err="1">
                <a:solidFill>
                  <a:srgbClr val="092E4B"/>
                </a:solidFill>
                <a:latin typeface="Calibri"/>
                <a:ea typeface="Calibri"/>
                <a:cs typeface="Calibri"/>
                <a:sym typeface="Calibri"/>
              </a:rPr>
              <a:t>habilidades</a:t>
            </a:r>
            <a:r>
              <a:rPr lang="en-US" sz="1500" b="1" i="0" u="none" strike="noStrike" cap="none" dirty="0">
                <a:solidFill>
                  <a:srgbClr val="092E4B"/>
                </a:solidFill>
                <a:latin typeface="Calibri"/>
                <a:ea typeface="Calibri"/>
                <a:cs typeface="Calibri"/>
                <a:sym typeface="Calibri"/>
              </a:rPr>
              <a:t> </a:t>
            </a:r>
            <a:r>
              <a:rPr lang="en-US" sz="1500" b="1" i="0" u="none" strike="noStrike" cap="none" dirty="0" err="1">
                <a:solidFill>
                  <a:srgbClr val="092E4B"/>
                </a:solidFill>
                <a:latin typeface="Calibri"/>
                <a:ea typeface="Calibri"/>
                <a:cs typeface="Calibri"/>
                <a:sym typeface="Calibri"/>
              </a:rPr>
              <a:t>comunicativas</a:t>
            </a:r>
            <a:r>
              <a:rPr lang="en-US" sz="1500" b="1" i="0" u="none" strike="noStrike" cap="none" dirty="0">
                <a:solidFill>
                  <a:srgbClr val="092E4B"/>
                </a:solidFill>
                <a:latin typeface="Calibri"/>
                <a:ea typeface="Calibri"/>
                <a:cs typeface="Calibri"/>
                <a:sym typeface="Calibri"/>
              </a:rPr>
              <a:t> </a:t>
            </a:r>
            <a:r>
              <a:rPr lang="en-US" sz="1500" b="0" i="0" u="none" strike="noStrike" cap="none" dirty="0">
                <a:solidFill>
                  <a:srgbClr val="092E4B"/>
                </a:solidFill>
                <a:latin typeface="Calibri"/>
                <a:ea typeface="Calibri"/>
                <a:cs typeface="Calibri"/>
                <a:sym typeface="Calibri"/>
              </a:rPr>
              <a:t>y un </a:t>
            </a:r>
            <a:r>
              <a:rPr lang="en-US" sz="1500" b="1" i="0" u="none" strike="noStrike" cap="none" dirty="0">
                <a:solidFill>
                  <a:srgbClr val="092E4B"/>
                </a:solidFill>
                <a:latin typeface="Calibri"/>
                <a:ea typeface="Calibri"/>
                <a:cs typeface="Calibri"/>
                <a:sym typeface="Calibri"/>
              </a:rPr>
              <a:t>canal para que </a:t>
            </a:r>
            <a:r>
              <a:rPr lang="en-US" sz="1500" b="1" i="0" u="none" strike="noStrike" cap="none" dirty="0" err="1">
                <a:solidFill>
                  <a:srgbClr val="092E4B"/>
                </a:solidFill>
                <a:latin typeface="Calibri"/>
                <a:ea typeface="Calibri"/>
                <a:cs typeface="Calibri"/>
                <a:sym typeface="Calibri"/>
              </a:rPr>
              <a:t>los</a:t>
            </a:r>
            <a:r>
              <a:rPr lang="en-US" sz="1500" b="1" i="0" u="none" strike="noStrike" cap="none" dirty="0">
                <a:solidFill>
                  <a:srgbClr val="092E4B"/>
                </a:solidFill>
                <a:latin typeface="Calibri"/>
                <a:ea typeface="Calibri"/>
                <a:cs typeface="Calibri"/>
                <a:sym typeface="Calibri"/>
              </a:rPr>
              <a:t> </a:t>
            </a:r>
            <a:r>
              <a:rPr lang="en-US" sz="1500" b="1" i="0" u="none" strike="noStrike" cap="none" dirty="0" err="1">
                <a:solidFill>
                  <a:srgbClr val="092E4B"/>
                </a:solidFill>
                <a:latin typeface="Calibri"/>
                <a:ea typeface="Calibri"/>
                <a:cs typeface="Calibri"/>
                <a:sym typeface="Calibri"/>
              </a:rPr>
              <a:t>mayores</a:t>
            </a:r>
            <a:r>
              <a:rPr lang="en-US" sz="1500" b="1" i="0" u="none" strike="noStrike" cap="none" dirty="0">
                <a:solidFill>
                  <a:srgbClr val="092E4B"/>
                </a:solidFill>
                <a:latin typeface="Calibri"/>
                <a:ea typeface="Calibri"/>
                <a:cs typeface="Calibri"/>
                <a:sym typeface="Calibri"/>
              </a:rPr>
              <a:t> </a:t>
            </a:r>
            <a:r>
              <a:rPr lang="en-US" sz="1500" b="1" i="0" u="none" strike="noStrike" cap="none" dirty="0" err="1">
                <a:solidFill>
                  <a:srgbClr val="092E4B"/>
                </a:solidFill>
                <a:latin typeface="Calibri"/>
                <a:ea typeface="Calibri"/>
                <a:cs typeface="Calibri"/>
                <a:sym typeface="Calibri"/>
              </a:rPr>
              <a:t>estén</a:t>
            </a:r>
            <a:r>
              <a:rPr lang="en-US" sz="1500" b="1" i="0" u="none" strike="noStrike" cap="none" dirty="0">
                <a:solidFill>
                  <a:srgbClr val="092E4B"/>
                </a:solidFill>
                <a:latin typeface="Calibri"/>
                <a:ea typeface="Calibri"/>
                <a:cs typeface="Calibri"/>
                <a:sym typeface="Calibri"/>
              </a:rPr>
              <a:t> </a:t>
            </a:r>
            <a:r>
              <a:rPr lang="en-US" sz="1500" b="1" i="0" u="none" strike="noStrike" cap="none" dirty="0" err="1">
                <a:solidFill>
                  <a:srgbClr val="092E4B"/>
                </a:solidFill>
                <a:latin typeface="Calibri"/>
                <a:ea typeface="Calibri"/>
                <a:cs typeface="Calibri"/>
                <a:sym typeface="Calibri"/>
              </a:rPr>
              <a:t>en</a:t>
            </a:r>
            <a:r>
              <a:rPr lang="en-US" sz="1500" b="1" i="0" u="none" strike="noStrike" cap="none" dirty="0">
                <a:solidFill>
                  <a:srgbClr val="092E4B"/>
                </a:solidFill>
                <a:latin typeface="Calibri"/>
                <a:ea typeface="Calibri"/>
                <a:cs typeface="Calibri"/>
                <a:sym typeface="Calibri"/>
              </a:rPr>
              <a:t> </a:t>
            </a:r>
            <a:r>
              <a:rPr lang="en-US" sz="1500" b="1" i="0" u="none" strike="noStrike" cap="none" dirty="0" err="1">
                <a:solidFill>
                  <a:srgbClr val="092E4B"/>
                </a:solidFill>
                <a:latin typeface="Calibri"/>
                <a:ea typeface="Calibri"/>
                <a:cs typeface="Calibri"/>
                <a:sym typeface="Calibri"/>
              </a:rPr>
              <a:t>contacto</a:t>
            </a:r>
            <a:r>
              <a:rPr lang="en-US" sz="1500" b="1" i="0" u="none" strike="noStrike" cap="none" dirty="0">
                <a:solidFill>
                  <a:srgbClr val="092E4B"/>
                </a:solidFill>
                <a:latin typeface="Calibri"/>
                <a:ea typeface="Calibri"/>
                <a:cs typeface="Calibri"/>
                <a:sym typeface="Calibri"/>
              </a:rPr>
              <a:t> con sus </a:t>
            </a:r>
            <a:r>
              <a:rPr lang="en-US" sz="1500" b="1" i="0" u="none" strike="noStrike" cap="none" dirty="0" err="1">
                <a:solidFill>
                  <a:srgbClr val="092E4B"/>
                </a:solidFill>
                <a:latin typeface="Calibri"/>
                <a:ea typeface="Calibri"/>
                <a:cs typeface="Calibri"/>
                <a:sym typeface="Calibri"/>
              </a:rPr>
              <a:t>familiares</a:t>
            </a:r>
            <a:r>
              <a:rPr lang="en-US" sz="1500" b="0" i="0" u="none" strike="noStrike" cap="none" dirty="0">
                <a:solidFill>
                  <a:srgbClr val="092E4B"/>
                </a:solidFill>
                <a:latin typeface="Calibri"/>
                <a:ea typeface="Calibri"/>
                <a:cs typeface="Calibri"/>
                <a:sym typeface="Calibri"/>
              </a:rPr>
              <a:t>.</a:t>
            </a:r>
            <a:r>
              <a:rPr lang="en-US" sz="1500" b="1" i="0" u="none" strike="noStrike" cap="none" dirty="0">
                <a:solidFill>
                  <a:srgbClr val="092E4B"/>
                </a:solidFill>
                <a:latin typeface="Calibri"/>
                <a:ea typeface="Calibri"/>
                <a:cs typeface="Calibri"/>
                <a:sym typeface="Calibri"/>
              </a:rPr>
              <a:t> </a:t>
            </a:r>
            <a:endParaRPr sz="1500" b="0" i="0" u="none" strike="noStrike" cap="none" dirty="0">
              <a:solidFill>
                <a:srgbClr val="092E4B"/>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endParaRPr sz="1500" b="1" i="0" u="none" strike="noStrike" cap="none" dirty="0">
              <a:solidFill>
                <a:srgbClr val="092E4B"/>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endParaRPr sz="1500" b="1" i="0" u="none" strike="noStrike" cap="none" dirty="0">
              <a:solidFill>
                <a:srgbClr val="092E4B"/>
              </a:solidFill>
              <a:latin typeface="Calibri"/>
              <a:ea typeface="Calibri"/>
              <a:cs typeface="Calibri"/>
              <a:sym typeface="Calibri"/>
            </a:endParaRPr>
          </a:p>
        </p:txBody>
      </p:sp>
      <p:sp>
        <p:nvSpPr>
          <p:cNvPr id="1019" name="Google Shape;1019;p34"/>
          <p:cNvSpPr txBox="1"/>
          <p:nvPr/>
        </p:nvSpPr>
        <p:spPr>
          <a:xfrm>
            <a:off x="9238913" y="3522685"/>
            <a:ext cx="2715786" cy="33239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500" b="1" i="0" u="sng" strike="noStrike" cap="none" dirty="0">
                <a:solidFill>
                  <a:srgbClr val="092E4B"/>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Maquette</a:t>
            </a:r>
            <a:r>
              <a:rPr lang="en-US" sz="1500" b="0" i="0" u="none" strike="noStrike" cap="none" dirty="0">
                <a:solidFill>
                  <a:srgbClr val="092E4B"/>
                </a:solidFill>
                <a:latin typeface="Calibri"/>
                <a:ea typeface="Calibri"/>
                <a:cs typeface="Calibri"/>
                <a:sym typeface="Calibri"/>
              </a:rPr>
              <a:t> es un bonito y </a:t>
            </a:r>
            <a:r>
              <a:rPr lang="en-US" sz="1500" b="0" i="0" u="none" strike="noStrike" cap="none" dirty="0" err="1">
                <a:solidFill>
                  <a:srgbClr val="092E4B"/>
                </a:solidFill>
                <a:latin typeface="Calibri"/>
                <a:ea typeface="Calibri"/>
                <a:cs typeface="Calibri"/>
                <a:sym typeface="Calibri"/>
              </a:rPr>
              <a:t>colorido</a:t>
            </a:r>
            <a:r>
              <a:rPr lang="en-US" sz="1500" b="0" i="0" u="none" strike="noStrike" cap="none" dirty="0">
                <a:solidFill>
                  <a:srgbClr val="092E4B"/>
                </a:solidFill>
                <a:latin typeface="Calibri"/>
                <a:ea typeface="Calibri"/>
                <a:cs typeface="Calibri"/>
                <a:sym typeface="Calibri"/>
              </a:rPr>
              <a:t> </a:t>
            </a:r>
            <a:r>
              <a:rPr lang="en-US" sz="1500" b="0" i="0" u="none" strike="noStrike" cap="none" dirty="0" err="1">
                <a:solidFill>
                  <a:srgbClr val="092E4B"/>
                </a:solidFill>
                <a:latin typeface="Calibri"/>
                <a:ea typeface="Calibri"/>
                <a:cs typeface="Calibri"/>
                <a:sym typeface="Calibri"/>
              </a:rPr>
              <a:t>juego</a:t>
            </a:r>
            <a:r>
              <a:rPr lang="en-US" sz="1500" b="0" i="0" u="none" strike="noStrike" cap="none" dirty="0">
                <a:solidFill>
                  <a:srgbClr val="092E4B"/>
                </a:solidFill>
                <a:latin typeface="Calibri"/>
                <a:ea typeface="Calibri"/>
                <a:cs typeface="Calibri"/>
                <a:sym typeface="Calibri"/>
              </a:rPr>
              <a:t> de </a:t>
            </a:r>
            <a:r>
              <a:rPr lang="en-US" sz="1500" b="0" i="0" u="none" strike="noStrike" cap="none" dirty="0" err="1">
                <a:solidFill>
                  <a:srgbClr val="092E4B"/>
                </a:solidFill>
                <a:latin typeface="Calibri"/>
                <a:ea typeface="Calibri"/>
                <a:cs typeface="Calibri"/>
                <a:sym typeface="Calibri"/>
              </a:rPr>
              <a:t>rompecabezas</a:t>
            </a:r>
            <a:r>
              <a:rPr lang="en-US" sz="1500" b="0" i="0" u="none" strike="noStrike" cap="none" dirty="0">
                <a:solidFill>
                  <a:srgbClr val="092E4B"/>
                </a:solidFill>
                <a:latin typeface="Calibri"/>
                <a:ea typeface="Calibri"/>
                <a:cs typeface="Calibri"/>
                <a:sym typeface="Calibri"/>
              </a:rPr>
              <a:t> </a:t>
            </a:r>
            <a:r>
              <a:rPr lang="en-US" sz="1500" b="0" i="0" u="none" strike="noStrike" cap="none" dirty="0" err="1">
                <a:solidFill>
                  <a:srgbClr val="092E4B"/>
                </a:solidFill>
                <a:latin typeface="Calibri"/>
                <a:ea typeface="Calibri"/>
                <a:cs typeface="Calibri"/>
                <a:sym typeface="Calibri"/>
              </a:rPr>
              <a:t>en</a:t>
            </a:r>
            <a:r>
              <a:rPr lang="en-US" sz="1500" b="0" i="0" u="none" strike="noStrike" cap="none" dirty="0">
                <a:solidFill>
                  <a:srgbClr val="092E4B"/>
                </a:solidFill>
                <a:latin typeface="Calibri"/>
                <a:ea typeface="Calibri"/>
                <a:cs typeface="Calibri"/>
                <a:sym typeface="Calibri"/>
              </a:rPr>
              <a:t> </a:t>
            </a:r>
            <a:r>
              <a:rPr lang="en-US" sz="1500" b="0" i="0" u="none" strike="noStrike" cap="none" dirty="0" err="1">
                <a:solidFill>
                  <a:srgbClr val="092E4B"/>
                </a:solidFill>
                <a:latin typeface="Calibri"/>
                <a:ea typeface="Calibri"/>
                <a:cs typeface="Calibri"/>
                <a:sym typeface="Calibri"/>
              </a:rPr>
              <a:t>primera</a:t>
            </a:r>
            <a:r>
              <a:rPr lang="en-US" sz="1500" b="0" i="0" u="none" strike="noStrike" cap="none" dirty="0">
                <a:solidFill>
                  <a:srgbClr val="092E4B"/>
                </a:solidFill>
                <a:latin typeface="Calibri"/>
                <a:ea typeface="Calibri"/>
                <a:cs typeface="Calibri"/>
                <a:sym typeface="Calibri"/>
              </a:rPr>
              <a:t> persona que </a:t>
            </a:r>
            <a:r>
              <a:rPr lang="en-US" sz="1500" b="0" i="0" u="none" strike="noStrike" cap="none" dirty="0" err="1">
                <a:solidFill>
                  <a:srgbClr val="092E4B"/>
                </a:solidFill>
                <a:latin typeface="Calibri"/>
                <a:ea typeface="Calibri"/>
                <a:cs typeface="Calibri"/>
                <a:sym typeface="Calibri"/>
              </a:rPr>
              <a:t>transporta</a:t>
            </a:r>
            <a:r>
              <a:rPr lang="en-US" sz="1500" b="0" i="0" u="none" strike="noStrike" cap="none" dirty="0">
                <a:solidFill>
                  <a:srgbClr val="092E4B"/>
                </a:solidFill>
                <a:latin typeface="Calibri"/>
                <a:ea typeface="Calibri"/>
                <a:cs typeface="Calibri"/>
                <a:sym typeface="Calibri"/>
              </a:rPr>
              <a:t> al </a:t>
            </a:r>
            <a:r>
              <a:rPr lang="en-US" sz="1500" b="0" i="0" u="none" strike="noStrike" cap="none" dirty="0" err="1">
                <a:solidFill>
                  <a:srgbClr val="092E4B"/>
                </a:solidFill>
                <a:latin typeface="Calibri"/>
                <a:ea typeface="Calibri"/>
                <a:cs typeface="Calibri"/>
                <a:sym typeface="Calibri"/>
              </a:rPr>
              <a:t>jugador</a:t>
            </a:r>
            <a:r>
              <a:rPr lang="en-US" sz="1500" b="0" i="0" u="none" strike="noStrike" cap="none" dirty="0">
                <a:solidFill>
                  <a:srgbClr val="092E4B"/>
                </a:solidFill>
                <a:latin typeface="Calibri"/>
                <a:ea typeface="Calibri"/>
                <a:cs typeface="Calibri"/>
                <a:sym typeface="Calibri"/>
              </a:rPr>
              <a:t> a un </a:t>
            </a:r>
            <a:r>
              <a:rPr lang="en-US" sz="1500" b="0" i="0" u="none" strike="noStrike" cap="none" dirty="0" err="1">
                <a:solidFill>
                  <a:srgbClr val="092E4B"/>
                </a:solidFill>
                <a:latin typeface="Calibri"/>
                <a:ea typeface="Calibri"/>
                <a:cs typeface="Calibri"/>
                <a:sym typeface="Calibri"/>
              </a:rPr>
              <a:t>mundo</a:t>
            </a:r>
            <a:r>
              <a:rPr lang="en-US" sz="1500" b="0" i="0" u="none" strike="noStrike" cap="none" dirty="0">
                <a:solidFill>
                  <a:srgbClr val="092E4B"/>
                </a:solidFill>
                <a:latin typeface="Calibri"/>
                <a:ea typeface="Calibri"/>
                <a:cs typeface="Calibri"/>
                <a:sym typeface="Calibri"/>
              </a:rPr>
              <a:t> </a:t>
            </a:r>
            <a:r>
              <a:rPr lang="en-US" sz="1500" b="0" i="0" u="none" strike="noStrike" cap="none" dirty="0" err="1">
                <a:solidFill>
                  <a:srgbClr val="092E4B"/>
                </a:solidFill>
                <a:latin typeface="Calibri"/>
                <a:ea typeface="Calibri"/>
                <a:cs typeface="Calibri"/>
                <a:sym typeface="Calibri"/>
              </a:rPr>
              <a:t>mágico</a:t>
            </a:r>
            <a:r>
              <a:rPr lang="en-US" sz="1500" b="0" i="0" u="none" strike="noStrike" cap="none" dirty="0">
                <a:solidFill>
                  <a:srgbClr val="092E4B"/>
                </a:solidFill>
                <a:latin typeface="Calibri"/>
                <a:ea typeface="Calibri"/>
                <a:cs typeface="Calibri"/>
                <a:sym typeface="Calibri"/>
              </a:rPr>
              <a:t> </a:t>
            </a:r>
            <a:r>
              <a:rPr lang="en-US" sz="1500" b="0" i="0" u="none" strike="noStrike" cap="none" dirty="0" err="1">
                <a:solidFill>
                  <a:srgbClr val="092E4B"/>
                </a:solidFill>
                <a:latin typeface="Calibri"/>
                <a:ea typeface="Calibri"/>
                <a:cs typeface="Calibri"/>
                <a:sym typeface="Calibri"/>
              </a:rPr>
              <a:t>donde</a:t>
            </a:r>
            <a:r>
              <a:rPr lang="en-US" sz="1500" b="0" i="0" u="none" strike="noStrike" cap="none" dirty="0">
                <a:solidFill>
                  <a:srgbClr val="092E4B"/>
                </a:solidFill>
                <a:latin typeface="Calibri"/>
                <a:ea typeface="Calibri"/>
                <a:cs typeface="Calibri"/>
                <a:sym typeface="Calibri"/>
              </a:rPr>
              <a:t> </a:t>
            </a:r>
            <a:r>
              <a:rPr lang="en-US" sz="1500" b="0" i="0" u="none" strike="noStrike" cap="none" dirty="0" err="1">
                <a:solidFill>
                  <a:srgbClr val="092E4B"/>
                </a:solidFill>
                <a:latin typeface="Calibri"/>
                <a:ea typeface="Calibri"/>
                <a:cs typeface="Calibri"/>
                <a:sym typeface="Calibri"/>
              </a:rPr>
              <a:t>cada</a:t>
            </a:r>
            <a:r>
              <a:rPr lang="en-US" sz="1500" b="0" i="0" u="none" strike="noStrike" cap="none" dirty="0">
                <a:solidFill>
                  <a:srgbClr val="092E4B"/>
                </a:solidFill>
                <a:latin typeface="Calibri"/>
                <a:ea typeface="Calibri"/>
                <a:cs typeface="Calibri"/>
                <a:sym typeface="Calibri"/>
              </a:rPr>
              <a:t> </a:t>
            </a:r>
            <a:r>
              <a:rPr lang="en-US" sz="1500" b="0" i="0" u="none" strike="noStrike" cap="none" dirty="0" err="1">
                <a:solidFill>
                  <a:srgbClr val="092E4B"/>
                </a:solidFill>
                <a:latin typeface="Calibri"/>
                <a:ea typeface="Calibri"/>
                <a:cs typeface="Calibri"/>
                <a:sym typeface="Calibri"/>
              </a:rPr>
              <a:t>edificio</a:t>
            </a:r>
            <a:r>
              <a:rPr lang="en-US" sz="1500" b="0" i="0" u="none" strike="noStrike" cap="none" dirty="0">
                <a:solidFill>
                  <a:srgbClr val="092E4B"/>
                </a:solidFill>
                <a:latin typeface="Calibri"/>
                <a:ea typeface="Calibri"/>
                <a:cs typeface="Calibri"/>
                <a:sym typeface="Calibri"/>
              </a:rPr>
              <a:t> y </a:t>
            </a:r>
            <a:r>
              <a:rPr lang="en-US" sz="1500" b="0" i="0" u="none" strike="noStrike" cap="none" dirty="0" err="1">
                <a:solidFill>
                  <a:srgbClr val="092E4B"/>
                </a:solidFill>
                <a:latin typeface="Calibri"/>
                <a:ea typeface="Calibri"/>
                <a:cs typeface="Calibri"/>
                <a:sym typeface="Calibri"/>
              </a:rPr>
              <a:t>objeto</a:t>
            </a:r>
            <a:r>
              <a:rPr lang="en-US" sz="1500" b="0" i="0" u="none" strike="noStrike" cap="none" dirty="0">
                <a:solidFill>
                  <a:srgbClr val="092E4B"/>
                </a:solidFill>
                <a:latin typeface="Calibri"/>
                <a:ea typeface="Calibri"/>
                <a:cs typeface="Calibri"/>
                <a:sym typeface="Calibri"/>
              </a:rPr>
              <a:t> es </a:t>
            </a:r>
            <a:r>
              <a:rPr lang="en-US" sz="1500" b="0" i="0" u="none" strike="noStrike" cap="none" dirty="0" err="1">
                <a:solidFill>
                  <a:srgbClr val="092E4B"/>
                </a:solidFill>
                <a:latin typeface="Calibri"/>
                <a:ea typeface="Calibri"/>
                <a:cs typeface="Calibri"/>
                <a:sym typeface="Calibri"/>
              </a:rPr>
              <a:t>minúsculo</a:t>
            </a:r>
            <a:r>
              <a:rPr lang="en-US" sz="1500" b="0" i="0" u="none" strike="noStrike" cap="none" dirty="0">
                <a:solidFill>
                  <a:srgbClr val="092E4B"/>
                </a:solidFill>
                <a:latin typeface="Calibri"/>
                <a:ea typeface="Calibri"/>
                <a:cs typeface="Calibri"/>
                <a:sym typeface="Calibri"/>
              </a:rPr>
              <a:t> e </a:t>
            </a:r>
            <a:r>
              <a:rPr lang="en-US" sz="1500" b="0" i="0" u="none" strike="noStrike" cap="none" dirty="0" err="1">
                <a:solidFill>
                  <a:srgbClr val="092E4B"/>
                </a:solidFill>
                <a:latin typeface="Calibri"/>
                <a:ea typeface="Calibri"/>
                <a:cs typeface="Calibri"/>
                <a:sym typeface="Calibri"/>
              </a:rPr>
              <a:t>increíblemente</a:t>
            </a:r>
            <a:r>
              <a:rPr lang="en-US" sz="1500" b="0" i="0" u="none" strike="noStrike" cap="none" dirty="0">
                <a:solidFill>
                  <a:srgbClr val="092E4B"/>
                </a:solidFill>
                <a:latin typeface="Calibri"/>
                <a:ea typeface="Calibri"/>
                <a:cs typeface="Calibri"/>
                <a:sym typeface="Calibri"/>
              </a:rPr>
              <a:t> </a:t>
            </a:r>
            <a:r>
              <a:rPr lang="en-US" sz="1500" b="0" i="0" u="none" strike="noStrike" cap="none" dirty="0" err="1">
                <a:solidFill>
                  <a:srgbClr val="092E4B"/>
                </a:solidFill>
                <a:latin typeface="Calibri"/>
                <a:ea typeface="Calibri"/>
                <a:cs typeface="Calibri"/>
                <a:sym typeface="Calibri"/>
              </a:rPr>
              <a:t>grande</a:t>
            </a:r>
            <a:r>
              <a:rPr lang="en-US" sz="1500" b="0" i="0" u="none" strike="noStrike" cap="none" dirty="0">
                <a:solidFill>
                  <a:srgbClr val="092E4B"/>
                </a:solidFill>
                <a:latin typeface="Calibri"/>
                <a:ea typeface="Calibri"/>
                <a:cs typeface="Calibri"/>
                <a:sym typeface="Calibri"/>
              </a:rPr>
              <a:t> al </a:t>
            </a:r>
            <a:r>
              <a:rPr lang="en-US" sz="1500" b="0" i="0" u="none" strike="noStrike" cap="none" dirty="0" err="1">
                <a:solidFill>
                  <a:srgbClr val="092E4B"/>
                </a:solidFill>
                <a:latin typeface="Calibri"/>
                <a:ea typeface="Calibri"/>
                <a:cs typeface="Calibri"/>
                <a:sym typeface="Calibri"/>
              </a:rPr>
              <a:t>mismo</a:t>
            </a:r>
            <a:r>
              <a:rPr lang="en-US" sz="1500" b="0" i="0" u="none" strike="noStrike" cap="none" dirty="0">
                <a:solidFill>
                  <a:srgbClr val="092E4B"/>
                </a:solidFill>
                <a:latin typeface="Calibri"/>
                <a:ea typeface="Calibri"/>
                <a:cs typeface="Calibri"/>
                <a:sym typeface="Calibri"/>
              </a:rPr>
              <a:t> </a:t>
            </a:r>
            <a:r>
              <a:rPr lang="en-US" sz="1500" b="0" i="0" u="none" strike="noStrike" cap="none" dirty="0" err="1">
                <a:solidFill>
                  <a:srgbClr val="092E4B"/>
                </a:solidFill>
                <a:latin typeface="Calibri"/>
                <a:ea typeface="Calibri"/>
                <a:cs typeface="Calibri"/>
                <a:sym typeface="Calibri"/>
              </a:rPr>
              <a:t>tiempo</a:t>
            </a:r>
            <a:r>
              <a:rPr lang="en-US" sz="1500" b="0" i="0" u="none" strike="noStrike" cap="none" dirty="0">
                <a:solidFill>
                  <a:srgbClr val="092E4B"/>
                </a:solidFill>
                <a:latin typeface="Calibri"/>
                <a:ea typeface="Calibri"/>
                <a:cs typeface="Calibri"/>
                <a:sym typeface="Calibri"/>
              </a:rPr>
              <a:t>.</a:t>
            </a:r>
            <a:endParaRPr sz="1500" b="0" i="0" u="none" strike="noStrike" cap="none" dirty="0">
              <a:solidFill>
                <a:srgbClr val="092E4B"/>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500" b="0" i="0" u="none" strike="noStrike" cap="none" dirty="0">
                <a:solidFill>
                  <a:srgbClr val="092E4B"/>
                </a:solidFill>
                <a:latin typeface="Calibri"/>
                <a:ea typeface="Calibri"/>
                <a:cs typeface="Calibri"/>
                <a:sym typeface="Calibri"/>
              </a:rPr>
              <a:t>Con </a:t>
            </a:r>
            <a:r>
              <a:rPr lang="en-US" sz="1500" b="0" i="0" u="none" strike="noStrike" cap="none" dirty="0" err="1">
                <a:solidFill>
                  <a:srgbClr val="092E4B"/>
                </a:solidFill>
                <a:latin typeface="Calibri"/>
                <a:ea typeface="Calibri"/>
                <a:cs typeface="Calibri"/>
                <a:sym typeface="Calibri"/>
              </a:rPr>
              <a:t>cada</a:t>
            </a:r>
            <a:r>
              <a:rPr lang="en-US" sz="1500" b="0" i="0" u="none" strike="noStrike" cap="none" dirty="0">
                <a:solidFill>
                  <a:srgbClr val="092E4B"/>
                </a:solidFill>
                <a:latin typeface="Calibri"/>
                <a:ea typeface="Calibri"/>
                <a:cs typeface="Calibri"/>
                <a:sym typeface="Calibri"/>
              </a:rPr>
              <a:t> </a:t>
            </a:r>
            <a:r>
              <a:rPr lang="en-US" sz="1500" b="0" i="0" u="none" strike="noStrike" cap="none" dirty="0" err="1">
                <a:solidFill>
                  <a:srgbClr val="092E4B"/>
                </a:solidFill>
                <a:latin typeface="Calibri"/>
                <a:ea typeface="Calibri"/>
                <a:cs typeface="Calibri"/>
                <a:sym typeface="Calibri"/>
              </a:rPr>
              <a:t>rompecabezas</a:t>
            </a:r>
            <a:r>
              <a:rPr lang="en-US" sz="1500" b="0" i="0" u="none" strike="noStrike" cap="none" dirty="0">
                <a:solidFill>
                  <a:srgbClr val="092E4B"/>
                </a:solidFill>
                <a:latin typeface="Calibri"/>
                <a:ea typeface="Calibri"/>
                <a:cs typeface="Calibri"/>
                <a:sym typeface="Calibri"/>
              </a:rPr>
              <a:t> </a:t>
            </a:r>
            <a:r>
              <a:rPr lang="en-US" sz="1500" b="0" i="0" u="none" strike="noStrike" cap="none" dirty="0" err="1">
                <a:solidFill>
                  <a:srgbClr val="092E4B"/>
                </a:solidFill>
                <a:latin typeface="Calibri"/>
                <a:ea typeface="Calibri"/>
                <a:cs typeface="Calibri"/>
                <a:sym typeface="Calibri"/>
              </a:rPr>
              <a:t>resuelto</a:t>
            </a:r>
            <a:r>
              <a:rPr lang="en-US" sz="1500" b="0" i="0" u="none" strike="noStrike" cap="none" dirty="0">
                <a:solidFill>
                  <a:srgbClr val="092E4B"/>
                </a:solidFill>
                <a:latin typeface="Calibri"/>
                <a:ea typeface="Calibri"/>
                <a:cs typeface="Calibri"/>
                <a:sym typeface="Calibri"/>
              </a:rPr>
              <a:t> se </a:t>
            </a:r>
            <a:r>
              <a:rPr lang="en-US" sz="1500" b="0" i="0" u="none" strike="noStrike" cap="none" dirty="0" err="1">
                <a:solidFill>
                  <a:srgbClr val="092E4B"/>
                </a:solidFill>
                <a:latin typeface="Calibri"/>
                <a:ea typeface="Calibri"/>
                <a:cs typeface="Calibri"/>
                <a:sym typeface="Calibri"/>
              </a:rPr>
              <a:t>aprende</a:t>
            </a:r>
            <a:r>
              <a:rPr lang="en-US" sz="1500" b="0" i="0" u="none" strike="noStrike" cap="none" dirty="0">
                <a:solidFill>
                  <a:srgbClr val="092E4B"/>
                </a:solidFill>
                <a:latin typeface="Calibri"/>
                <a:ea typeface="Calibri"/>
                <a:cs typeface="Calibri"/>
                <a:sym typeface="Calibri"/>
              </a:rPr>
              <a:t> algo </a:t>
            </a:r>
            <a:r>
              <a:rPr lang="en-US" sz="1500" b="0" i="0" u="none" strike="noStrike" cap="none" dirty="0" err="1">
                <a:solidFill>
                  <a:srgbClr val="092E4B"/>
                </a:solidFill>
                <a:latin typeface="Calibri"/>
                <a:ea typeface="Calibri"/>
                <a:cs typeface="Calibri"/>
                <a:sym typeface="Calibri"/>
              </a:rPr>
              <a:t>más</a:t>
            </a:r>
            <a:r>
              <a:rPr lang="en-US" sz="1500" b="0" i="0" u="none" strike="noStrike" cap="none" dirty="0">
                <a:solidFill>
                  <a:srgbClr val="092E4B"/>
                </a:solidFill>
                <a:latin typeface="Calibri"/>
                <a:ea typeface="Calibri"/>
                <a:cs typeface="Calibri"/>
                <a:sym typeface="Calibri"/>
              </a:rPr>
              <a:t> </a:t>
            </a:r>
            <a:r>
              <a:rPr lang="en-US" sz="1500" b="0" i="0" u="none" strike="noStrike" cap="none" dirty="0" err="1">
                <a:solidFill>
                  <a:srgbClr val="092E4B"/>
                </a:solidFill>
                <a:latin typeface="Calibri"/>
                <a:ea typeface="Calibri"/>
                <a:cs typeface="Calibri"/>
                <a:sym typeface="Calibri"/>
              </a:rPr>
              <a:t>sobre</a:t>
            </a:r>
            <a:r>
              <a:rPr lang="en-US" sz="1500" b="0" i="0" u="none" strike="noStrike" cap="none" dirty="0">
                <a:solidFill>
                  <a:srgbClr val="092E4B"/>
                </a:solidFill>
                <a:latin typeface="Calibri"/>
                <a:ea typeface="Calibri"/>
                <a:cs typeface="Calibri"/>
                <a:sym typeface="Calibri"/>
              </a:rPr>
              <a:t> lo que le ha </a:t>
            </a:r>
            <a:r>
              <a:rPr lang="en-US" sz="1500" b="0" i="0" u="none" strike="noStrike" cap="none" dirty="0" err="1">
                <a:solidFill>
                  <a:srgbClr val="092E4B"/>
                </a:solidFill>
                <a:latin typeface="Calibri"/>
                <a:ea typeface="Calibri"/>
                <a:cs typeface="Calibri"/>
                <a:sym typeface="Calibri"/>
              </a:rPr>
              <a:t>ocurrido</a:t>
            </a:r>
            <a:r>
              <a:rPr lang="en-US" sz="1500" b="0" i="0" u="none" strike="noStrike" cap="none" dirty="0">
                <a:solidFill>
                  <a:srgbClr val="092E4B"/>
                </a:solidFill>
                <a:latin typeface="Calibri"/>
                <a:ea typeface="Calibri"/>
                <a:cs typeface="Calibri"/>
                <a:sym typeface="Calibri"/>
              </a:rPr>
              <a:t> al </a:t>
            </a:r>
            <a:r>
              <a:rPr lang="en-US" sz="1500" b="0" i="0" u="none" strike="noStrike" cap="none" dirty="0" err="1">
                <a:solidFill>
                  <a:srgbClr val="092E4B"/>
                </a:solidFill>
                <a:latin typeface="Calibri"/>
                <a:ea typeface="Calibri"/>
                <a:cs typeface="Calibri"/>
                <a:sym typeface="Calibri"/>
              </a:rPr>
              <a:t>protagonista</a:t>
            </a:r>
            <a:r>
              <a:rPr lang="en-US" sz="1500" b="0" i="0" u="none" strike="noStrike" cap="none" dirty="0">
                <a:solidFill>
                  <a:srgbClr val="092E4B"/>
                </a:solidFill>
                <a:latin typeface="Calibri"/>
                <a:ea typeface="Calibri"/>
                <a:cs typeface="Calibri"/>
                <a:sym typeface="Calibri"/>
              </a:rPr>
              <a:t>. </a:t>
            </a:r>
            <a:endParaRPr sz="1500" b="0" i="0" u="none" strike="noStrike" cap="none" dirty="0">
              <a:solidFill>
                <a:srgbClr val="092E4B"/>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endParaRPr sz="1500" b="0" i="0" u="none" strike="noStrike" cap="none" dirty="0">
              <a:solidFill>
                <a:srgbClr val="092E4B"/>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endParaRPr sz="1500" b="0" i="0" u="none" strike="noStrike" cap="none" dirty="0">
              <a:solidFill>
                <a:srgbClr val="092E4B"/>
              </a:solidFill>
              <a:latin typeface="Calibri"/>
              <a:ea typeface="Calibri"/>
              <a:cs typeface="Calibri"/>
              <a:sym typeface="Calibri"/>
            </a:endParaRPr>
          </a:p>
        </p:txBody>
      </p:sp>
      <p:pic>
        <p:nvPicPr>
          <p:cNvPr id="1020" name="Google Shape;1020;p34"/>
          <p:cNvPicPr preferRelativeResize="0"/>
          <p:nvPr/>
        </p:nvPicPr>
        <p:blipFill rotWithShape="1">
          <a:blip r:embed="rId10">
            <a:alphaModFix/>
          </a:blip>
          <a:srcRect/>
          <a:stretch/>
        </p:blipFill>
        <p:spPr>
          <a:xfrm>
            <a:off x="10596806" y="64"/>
            <a:ext cx="1570182" cy="1148296"/>
          </a:xfrm>
          <a:prstGeom prst="rect">
            <a:avLst/>
          </a:prstGeom>
          <a:noFill/>
          <a:ln>
            <a:noFill/>
          </a:ln>
        </p:spPr>
      </p:pic>
      <p:pic>
        <p:nvPicPr>
          <p:cNvPr id="1021" name="Google Shape;1021;p34" descr="Comprar Ever Forward Steam"/>
          <p:cNvPicPr preferRelativeResize="0"/>
          <p:nvPr/>
        </p:nvPicPr>
        <p:blipFill rotWithShape="1">
          <a:blip r:embed="rId11">
            <a:alphaModFix/>
          </a:blip>
          <a:srcRect/>
          <a:stretch/>
        </p:blipFill>
        <p:spPr>
          <a:xfrm>
            <a:off x="3288019" y="1944683"/>
            <a:ext cx="2695116" cy="1483791"/>
          </a:xfrm>
          <a:prstGeom prst="rect">
            <a:avLst/>
          </a:prstGeom>
          <a:noFill/>
          <a:ln w="38100" cap="flat" cmpd="sng">
            <a:solidFill>
              <a:srgbClr val="8F2F92"/>
            </a:solidFill>
            <a:prstDash val="solid"/>
            <a:round/>
            <a:headEnd type="none" w="sm" len="sm"/>
            <a:tailEnd type="none" w="sm" len="sm"/>
          </a:ln>
        </p:spPr>
      </p:pic>
      <p:pic>
        <p:nvPicPr>
          <p:cNvPr id="1022" name="Google Shape;1022;p34" descr="Comprar We Were Here Together: Microsoft Store es-PE"/>
          <p:cNvPicPr preferRelativeResize="0"/>
          <p:nvPr/>
        </p:nvPicPr>
        <p:blipFill rotWithShape="1">
          <a:blip r:embed="rId12">
            <a:alphaModFix/>
          </a:blip>
          <a:srcRect/>
          <a:stretch/>
        </p:blipFill>
        <p:spPr>
          <a:xfrm>
            <a:off x="6208867" y="1915653"/>
            <a:ext cx="2842892" cy="1541849"/>
          </a:xfrm>
          <a:prstGeom prst="rect">
            <a:avLst/>
          </a:prstGeom>
          <a:noFill/>
          <a:ln w="38100" cap="flat" cmpd="sng">
            <a:solidFill>
              <a:srgbClr val="8F2F92"/>
            </a:solidFill>
            <a:prstDash val="solid"/>
            <a:round/>
            <a:headEnd type="none" w="sm" len="sm"/>
            <a:tailEnd type="none" w="sm" len="sm"/>
          </a:ln>
        </p:spPr>
      </p:pic>
      <p:pic>
        <p:nvPicPr>
          <p:cNvPr id="1023" name="Google Shape;1023;p34" descr="Maquette"/>
          <p:cNvPicPr preferRelativeResize="0"/>
          <p:nvPr/>
        </p:nvPicPr>
        <p:blipFill rotWithShape="1">
          <a:blip r:embed="rId13">
            <a:alphaModFix/>
          </a:blip>
          <a:srcRect/>
          <a:stretch/>
        </p:blipFill>
        <p:spPr>
          <a:xfrm>
            <a:off x="9263006" y="1915652"/>
            <a:ext cx="2839246" cy="1541849"/>
          </a:xfrm>
          <a:prstGeom prst="rect">
            <a:avLst/>
          </a:prstGeom>
          <a:noFill/>
          <a:ln w="38100" cap="flat" cmpd="sng">
            <a:solidFill>
              <a:srgbClr val="8F2F92"/>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62"/>
          <p:cNvSpPr txBox="1">
            <a:spLocks noGrp="1"/>
          </p:cNvSpPr>
          <p:nvPr>
            <p:ph type="body" idx="1"/>
          </p:nvPr>
        </p:nvSpPr>
        <p:spPr>
          <a:xfrm>
            <a:off x="816997" y="1322511"/>
            <a:ext cx="5915025" cy="4376738"/>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1000"/>
              </a:spcBef>
              <a:spcAft>
                <a:spcPts val="0"/>
              </a:spcAft>
              <a:buSzPts val="2400"/>
              <a:buNone/>
            </a:pPr>
            <a:r>
              <a:rPr lang="en-US" dirty="0" err="1"/>
              <a:t>Desde</a:t>
            </a:r>
            <a:r>
              <a:rPr lang="en-US" dirty="0"/>
              <a:t> </a:t>
            </a:r>
            <a:r>
              <a:rPr lang="en-US" dirty="0" err="1"/>
              <a:t>el</a:t>
            </a:r>
            <a:r>
              <a:rPr lang="en-US" dirty="0"/>
              <a:t> punto de vista de la persona </a:t>
            </a:r>
            <a:r>
              <a:rPr lang="en-US" dirty="0" err="1"/>
              <a:t>cuidadora</a:t>
            </a:r>
            <a:r>
              <a:rPr lang="en-US" dirty="0"/>
              <a:t>, la </a:t>
            </a:r>
            <a:r>
              <a:rPr lang="en-US" dirty="0" err="1"/>
              <a:t>percepción</a:t>
            </a:r>
            <a:r>
              <a:rPr lang="en-US" dirty="0"/>
              <a:t> de </a:t>
            </a:r>
            <a:r>
              <a:rPr lang="en-US" dirty="0" err="1"/>
              <a:t>autonomía</a:t>
            </a:r>
            <a:r>
              <a:rPr lang="en-US" dirty="0"/>
              <a:t> de </a:t>
            </a:r>
            <a:r>
              <a:rPr lang="en-US" dirty="0" err="1"/>
              <a:t>los</a:t>
            </a:r>
            <a:r>
              <a:rPr lang="en-US" dirty="0"/>
              <a:t> </a:t>
            </a:r>
            <a:r>
              <a:rPr lang="en-US" dirty="0" err="1"/>
              <a:t>mayores</a:t>
            </a:r>
            <a:r>
              <a:rPr lang="en-US" dirty="0"/>
              <a:t> </a:t>
            </a:r>
            <a:r>
              <a:rPr lang="en-US" dirty="0" err="1"/>
              <a:t>dependientes</a:t>
            </a:r>
            <a:r>
              <a:rPr lang="en-US" dirty="0"/>
              <a:t> </a:t>
            </a:r>
            <a:r>
              <a:rPr lang="en-US" dirty="0" err="1"/>
              <a:t>debe</a:t>
            </a:r>
            <a:r>
              <a:rPr lang="en-US" dirty="0"/>
              <a:t> </a:t>
            </a:r>
            <a:r>
              <a:rPr lang="en-US" dirty="0" err="1"/>
              <a:t>preservarse</a:t>
            </a:r>
            <a:r>
              <a:rPr lang="en-US" dirty="0"/>
              <a:t> tanto </a:t>
            </a:r>
            <a:r>
              <a:rPr lang="en-US" dirty="0" err="1"/>
              <a:t>tiempo</a:t>
            </a:r>
            <a:r>
              <a:rPr lang="en-US" dirty="0"/>
              <a:t> </a:t>
            </a:r>
            <a:r>
              <a:rPr lang="en-US" dirty="0" err="1"/>
              <a:t>como</a:t>
            </a:r>
            <a:r>
              <a:rPr lang="en-US" dirty="0"/>
              <a:t> sea </a:t>
            </a:r>
            <a:r>
              <a:rPr lang="en-US" dirty="0" err="1"/>
              <a:t>posible</a:t>
            </a:r>
            <a:r>
              <a:rPr lang="en-US" dirty="0"/>
              <a:t>. Es </a:t>
            </a:r>
            <a:r>
              <a:rPr lang="en-US" dirty="0" err="1"/>
              <a:t>una</a:t>
            </a:r>
            <a:r>
              <a:rPr lang="en-US" dirty="0"/>
              <a:t> de las </a:t>
            </a:r>
            <a:r>
              <a:rPr lang="en-US" dirty="0" err="1"/>
              <a:t>mejores</a:t>
            </a:r>
            <a:r>
              <a:rPr lang="en-US" dirty="0"/>
              <a:t> </a:t>
            </a:r>
            <a:r>
              <a:rPr lang="en-US" dirty="0" err="1"/>
              <a:t>formas</a:t>
            </a:r>
            <a:r>
              <a:rPr lang="en-US" dirty="0"/>
              <a:t> de </a:t>
            </a:r>
            <a:r>
              <a:rPr lang="en-US" dirty="0" err="1"/>
              <a:t>proteger</a:t>
            </a:r>
            <a:r>
              <a:rPr lang="en-US" dirty="0"/>
              <a:t> </a:t>
            </a:r>
            <a:r>
              <a:rPr lang="en-US" dirty="0" err="1"/>
              <a:t>su</a:t>
            </a:r>
            <a:r>
              <a:rPr lang="en-US" dirty="0"/>
              <a:t> </a:t>
            </a:r>
            <a:r>
              <a:rPr lang="en-US" dirty="0" err="1"/>
              <a:t>dignidad</a:t>
            </a:r>
            <a:r>
              <a:rPr lang="en-US" dirty="0"/>
              <a:t>.  </a:t>
            </a:r>
            <a:endParaRPr dirty="0"/>
          </a:p>
          <a:p>
            <a:pPr marL="0" lvl="0" indent="0" rtl="0">
              <a:lnSpc>
                <a:spcPct val="90000"/>
              </a:lnSpc>
              <a:spcBef>
                <a:spcPts val="1000"/>
              </a:spcBef>
              <a:spcAft>
                <a:spcPts val="0"/>
              </a:spcAft>
              <a:buSzPts val="2400"/>
              <a:buNone/>
            </a:pPr>
            <a:r>
              <a:rPr lang="en-US" dirty="0"/>
              <a:t>Como </a:t>
            </a:r>
            <a:r>
              <a:rPr lang="en-US" dirty="0" err="1"/>
              <a:t>profesionales</a:t>
            </a:r>
            <a:r>
              <a:rPr lang="en-US" dirty="0"/>
              <a:t> que </a:t>
            </a:r>
            <a:r>
              <a:rPr lang="en-US" dirty="0" err="1"/>
              <a:t>siempre</a:t>
            </a:r>
            <a:r>
              <a:rPr lang="en-US" dirty="0"/>
              <a:t> </a:t>
            </a:r>
            <a:r>
              <a:rPr lang="en-US" dirty="0" err="1"/>
              <a:t>buscamos</a:t>
            </a:r>
            <a:r>
              <a:rPr lang="en-US" dirty="0"/>
              <a:t> </a:t>
            </a:r>
            <a:r>
              <a:rPr lang="en-US" dirty="0" err="1">
                <a:solidFill>
                  <a:schemeClr val="lt1"/>
                </a:solidFill>
              </a:rPr>
              <a:t>mejorar</a:t>
            </a:r>
            <a:r>
              <a:rPr lang="en-US" dirty="0"/>
              <a:t> la </a:t>
            </a:r>
            <a:r>
              <a:rPr lang="en-US" dirty="0" err="1"/>
              <a:t>situación</a:t>
            </a:r>
            <a:r>
              <a:rPr lang="en-US" dirty="0"/>
              <a:t> de </a:t>
            </a:r>
            <a:r>
              <a:rPr lang="en-US" dirty="0" err="1"/>
              <a:t>nuestros</a:t>
            </a:r>
            <a:r>
              <a:rPr lang="en-US" dirty="0"/>
              <a:t> </a:t>
            </a:r>
            <a:r>
              <a:rPr lang="en-US" dirty="0" err="1"/>
              <a:t>clientes</a:t>
            </a:r>
            <a:r>
              <a:rPr lang="en-US" dirty="0"/>
              <a:t>, </a:t>
            </a:r>
            <a:r>
              <a:rPr lang="en-US" dirty="0" err="1"/>
              <a:t>debemos</a:t>
            </a:r>
            <a:r>
              <a:rPr lang="en-US" dirty="0"/>
              <a:t> </a:t>
            </a:r>
            <a:r>
              <a:rPr lang="en-US" dirty="0" err="1"/>
              <a:t>encontrar</a:t>
            </a:r>
            <a:r>
              <a:rPr lang="en-US" dirty="0"/>
              <a:t> </a:t>
            </a:r>
            <a:r>
              <a:rPr lang="en-US" dirty="0" err="1"/>
              <a:t>maneras</a:t>
            </a:r>
            <a:r>
              <a:rPr lang="en-US" dirty="0"/>
              <a:t> de </a:t>
            </a:r>
            <a:r>
              <a:rPr lang="en-US" dirty="0" err="1"/>
              <a:t>ayudarles</a:t>
            </a:r>
            <a:r>
              <a:rPr lang="en-US" dirty="0"/>
              <a:t> de la </a:t>
            </a:r>
            <a:r>
              <a:rPr lang="en-US" dirty="0" err="1"/>
              <a:t>mejor</a:t>
            </a:r>
            <a:r>
              <a:rPr lang="en-US" dirty="0"/>
              <a:t> forma </a:t>
            </a:r>
            <a:r>
              <a:rPr lang="en-US" dirty="0" err="1"/>
              <a:t>posible</a:t>
            </a:r>
            <a:r>
              <a:rPr lang="en-US" dirty="0"/>
              <a:t>.  </a:t>
            </a:r>
            <a:endParaRPr dirty="0"/>
          </a:p>
          <a:p>
            <a:pPr marL="0" lvl="0" indent="0" rtl="0">
              <a:lnSpc>
                <a:spcPct val="90000"/>
              </a:lnSpc>
              <a:spcBef>
                <a:spcPts val="1000"/>
              </a:spcBef>
              <a:spcAft>
                <a:spcPts val="0"/>
              </a:spcAft>
              <a:buSzPts val="2400"/>
              <a:buNone/>
            </a:pPr>
            <a:r>
              <a:rPr lang="en-US" dirty="0" err="1"/>
              <a:t>En</a:t>
            </a:r>
            <a:r>
              <a:rPr lang="en-US" dirty="0"/>
              <a:t> </a:t>
            </a:r>
            <a:r>
              <a:rPr lang="en-US" dirty="0" err="1"/>
              <a:t>este</a:t>
            </a:r>
            <a:r>
              <a:rPr lang="en-US" dirty="0"/>
              <a:t> </a:t>
            </a:r>
            <a:r>
              <a:rPr lang="en-US" dirty="0" err="1"/>
              <a:t>sentido</a:t>
            </a:r>
            <a:r>
              <a:rPr lang="en-US" dirty="0"/>
              <a:t>, las </a:t>
            </a:r>
            <a:r>
              <a:rPr lang="en-US" dirty="0" err="1"/>
              <a:t>capacidades</a:t>
            </a:r>
            <a:r>
              <a:rPr lang="en-US" dirty="0"/>
              <a:t> </a:t>
            </a:r>
            <a:r>
              <a:rPr lang="en-US" dirty="0" err="1"/>
              <a:t>físicas</a:t>
            </a:r>
            <a:r>
              <a:rPr lang="en-US" dirty="0"/>
              <a:t> de </a:t>
            </a:r>
            <a:r>
              <a:rPr lang="en-US" dirty="0" err="1"/>
              <a:t>muchas</a:t>
            </a:r>
            <a:r>
              <a:rPr lang="en-US" dirty="0"/>
              <a:t> personas </a:t>
            </a:r>
            <a:r>
              <a:rPr lang="en-US" dirty="0" err="1"/>
              <a:t>mayores</a:t>
            </a:r>
            <a:r>
              <a:rPr lang="en-US" dirty="0"/>
              <a:t> les </a:t>
            </a:r>
            <a:r>
              <a:rPr lang="en-US" dirty="0" err="1"/>
              <a:t>impiden</a:t>
            </a:r>
            <a:r>
              <a:rPr lang="en-US" dirty="0"/>
              <a:t> ser </a:t>
            </a:r>
            <a:r>
              <a:rPr lang="en-US" dirty="0" err="1"/>
              <a:t>activos</a:t>
            </a:r>
            <a:r>
              <a:rPr lang="en-US" dirty="0"/>
              <a:t> </a:t>
            </a:r>
            <a:r>
              <a:rPr lang="en-US" dirty="0" err="1"/>
              <a:t>en</a:t>
            </a:r>
            <a:r>
              <a:rPr lang="en-US" dirty="0"/>
              <a:t> la </a:t>
            </a:r>
            <a:r>
              <a:rPr lang="en-US" dirty="0" err="1"/>
              <a:t>gestión</a:t>
            </a:r>
            <a:r>
              <a:rPr lang="en-US" dirty="0"/>
              <a:t> de </a:t>
            </a:r>
            <a:r>
              <a:rPr lang="en-US" dirty="0" err="1"/>
              <a:t>los</a:t>
            </a:r>
            <a:r>
              <a:rPr lang="en-US" dirty="0"/>
              <a:t> </a:t>
            </a:r>
            <a:r>
              <a:rPr lang="en-US" dirty="0" err="1"/>
              <a:t>cuidados</a:t>
            </a:r>
            <a:r>
              <a:rPr lang="en-US" dirty="0"/>
              <a:t> de </a:t>
            </a:r>
            <a:r>
              <a:rPr lang="en-US" dirty="0" err="1"/>
              <a:t>su</a:t>
            </a:r>
            <a:r>
              <a:rPr lang="en-US" dirty="0"/>
              <a:t> </a:t>
            </a:r>
            <a:r>
              <a:rPr lang="en-US" dirty="0" err="1"/>
              <a:t>propia</a:t>
            </a:r>
            <a:r>
              <a:rPr lang="en-US" dirty="0"/>
              <a:t> </a:t>
            </a:r>
            <a:r>
              <a:rPr lang="en-US" dirty="0" err="1">
                <a:solidFill>
                  <a:schemeClr val="lt1"/>
                </a:solidFill>
              </a:rPr>
              <a:t>salud</a:t>
            </a:r>
            <a:r>
              <a:rPr lang="en-US" dirty="0"/>
              <a:t>, </a:t>
            </a:r>
            <a:r>
              <a:rPr lang="en-US" b="1" dirty="0"/>
              <a:t>y </a:t>
            </a:r>
            <a:r>
              <a:rPr lang="en-US" b="1" dirty="0" err="1"/>
              <a:t>aquí</a:t>
            </a:r>
            <a:r>
              <a:rPr lang="en-US" b="1" dirty="0"/>
              <a:t> es </a:t>
            </a:r>
            <a:r>
              <a:rPr lang="en-US" b="1" dirty="0" err="1"/>
              <a:t>donde</a:t>
            </a:r>
            <a:r>
              <a:rPr lang="en-US" b="1" dirty="0"/>
              <a:t> la </a:t>
            </a:r>
            <a:r>
              <a:rPr lang="en-US" b="1" dirty="0" err="1"/>
              <a:t>tecnología</a:t>
            </a:r>
            <a:r>
              <a:rPr lang="en-US" b="1" dirty="0"/>
              <a:t> </a:t>
            </a:r>
            <a:r>
              <a:rPr lang="en-US" b="1" dirty="0" err="1"/>
              <a:t>puede</a:t>
            </a:r>
            <a:r>
              <a:rPr lang="en-US" b="1" dirty="0"/>
              <a:t> </a:t>
            </a:r>
            <a:r>
              <a:rPr lang="en-US" b="1" dirty="0" err="1"/>
              <a:t>jugar</a:t>
            </a:r>
            <a:r>
              <a:rPr lang="en-US" b="1" dirty="0"/>
              <a:t> un </a:t>
            </a:r>
            <a:r>
              <a:rPr lang="en-US" b="1" dirty="0" err="1"/>
              <a:t>papel</a:t>
            </a:r>
            <a:r>
              <a:rPr lang="en-US" b="1" dirty="0"/>
              <a:t> </a:t>
            </a:r>
            <a:r>
              <a:rPr lang="en-US" b="1" dirty="0" err="1"/>
              <a:t>muy</a:t>
            </a:r>
            <a:r>
              <a:rPr lang="en-US" b="1" dirty="0"/>
              <a:t> </a:t>
            </a:r>
            <a:r>
              <a:rPr lang="en-US" b="1" dirty="0" err="1"/>
              <a:t>importante</a:t>
            </a:r>
            <a:r>
              <a:rPr lang="en-US" b="1" dirty="0"/>
              <a:t>. </a:t>
            </a:r>
            <a:r>
              <a:rPr lang="en-US" dirty="0"/>
              <a:t> </a:t>
            </a:r>
            <a:endParaRPr dirty="0"/>
          </a:p>
          <a:p>
            <a:pPr marL="0" marR="0" lvl="0" indent="0" rtl="0">
              <a:lnSpc>
                <a:spcPct val="90000"/>
              </a:lnSpc>
              <a:spcBef>
                <a:spcPts val="1000"/>
              </a:spcBef>
              <a:spcAft>
                <a:spcPts val="0"/>
              </a:spcAft>
              <a:buClr>
                <a:schemeClr val="lt1"/>
              </a:buClr>
              <a:buSzPts val="2400"/>
              <a:buFont typeface="Arial"/>
              <a:buNone/>
            </a:pPr>
            <a:endParaRPr dirty="0"/>
          </a:p>
        </p:txBody>
      </p:sp>
      <p:sp>
        <p:nvSpPr>
          <p:cNvPr id="253" name="Google Shape;253;p62"/>
          <p:cNvSpPr txBox="1"/>
          <p:nvPr/>
        </p:nvSpPr>
        <p:spPr>
          <a:xfrm>
            <a:off x="741900" y="180557"/>
            <a:ext cx="6321839" cy="99265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24BAA2"/>
              </a:buClr>
              <a:buSzPts val="3600"/>
              <a:buFont typeface="Arial"/>
              <a:buNone/>
            </a:pPr>
            <a:r>
              <a:rPr lang="en-US" sz="3600" b="1" i="0" u="none" strike="noStrike" cap="none">
                <a:solidFill>
                  <a:srgbClr val="24BAA2"/>
                </a:solidFill>
                <a:latin typeface="Calibri"/>
                <a:ea typeface="Calibri"/>
                <a:cs typeface="Calibri"/>
                <a:sym typeface="Calibri"/>
              </a:rPr>
              <a:t>El</a:t>
            </a:r>
            <a:r>
              <a:rPr lang="en-US" sz="3600" b="1" i="0" u="none" strike="noStrike" cap="none">
                <a:solidFill>
                  <a:srgbClr val="FF0000"/>
                </a:solidFill>
                <a:latin typeface="Calibri"/>
                <a:ea typeface="Calibri"/>
                <a:cs typeface="Calibri"/>
                <a:sym typeface="Calibri"/>
              </a:rPr>
              <a:t> </a:t>
            </a:r>
            <a:r>
              <a:rPr lang="en-US" sz="3600" b="1" i="0" u="none" strike="noStrike" cap="none">
                <a:solidFill>
                  <a:srgbClr val="24BAA2"/>
                </a:solidFill>
                <a:latin typeface="Calibri"/>
                <a:ea typeface="Calibri"/>
                <a:cs typeface="Calibri"/>
                <a:sym typeface="Calibri"/>
              </a:rPr>
              <a:t>derecho a una vida autónoma a cualquier edad</a:t>
            </a:r>
            <a:endParaRPr sz="3600" b="1" i="0" u="none" strike="noStrike" cap="none">
              <a:solidFill>
                <a:srgbClr val="24BAA2"/>
              </a:solidFill>
              <a:latin typeface="Calibri"/>
              <a:ea typeface="Calibri"/>
              <a:cs typeface="Calibri"/>
              <a:sym typeface="Calibri"/>
            </a:endParaRPr>
          </a:p>
        </p:txBody>
      </p:sp>
      <p:pic>
        <p:nvPicPr>
          <p:cNvPr id="254" name="Google Shape;254;p62"/>
          <p:cNvPicPr preferRelativeResize="0">
            <a:picLocks noGrp="1"/>
          </p:cNvPicPr>
          <p:nvPr>
            <p:ph type="pic" idx="3"/>
          </p:nvPr>
        </p:nvPicPr>
        <p:blipFill rotWithShape="1">
          <a:blip r:embed="rId3">
            <a:alphaModFix/>
          </a:blip>
          <a:srcRect/>
          <a:stretch/>
        </p:blipFill>
        <p:spPr>
          <a:xfrm>
            <a:off x="7153275" y="439738"/>
            <a:ext cx="4395788" cy="6045200"/>
          </a:xfrm>
          <a:prstGeom prst="rect">
            <a:avLst/>
          </a:prstGeom>
          <a:solidFill>
            <a:srgbClr val="F2F2F2"/>
          </a:solid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sp>
        <p:nvSpPr>
          <p:cNvPr id="1029" name="Google Shape;1029;p35"/>
          <p:cNvSpPr txBox="1">
            <a:spLocks noGrp="1"/>
          </p:cNvSpPr>
          <p:nvPr>
            <p:ph type="body" idx="1"/>
          </p:nvPr>
        </p:nvSpPr>
        <p:spPr>
          <a:xfrm>
            <a:off x="277988" y="2570384"/>
            <a:ext cx="6909950" cy="3716116"/>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SzPts val="2400"/>
              <a:buNone/>
            </a:pPr>
            <a:r>
              <a:rPr lang="en-US" dirty="0"/>
              <a:t>Con </a:t>
            </a:r>
            <a:r>
              <a:rPr lang="en-US" dirty="0" err="1"/>
              <a:t>más</a:t>
            </a:r>
            <a:r>
              <a:rPr lang="en-US" dirty="0"/>
              <a:t> de 100 </a:t>
            </a:r>
            <a:r>
              <a:rPr lang="en-US" dirty="0" err="1"/>
              <a:t>millones</a:t>
            </a:r>
            <a:r>
              <a:rPr lang="en-US" dirty="0"/>
              <a:t> de </a:t>
            </a:r>
            <a:r>
              <a:rPr lang="en-US" dirty="0" err="1"/>
              <a:t>jugadores</a:t>
            </a:r>
            <a:r>
              <a:rPr lang="en-US" dirty="0"/>
              <a:t> </a:t>
            </a:r>
            <a:r>
              <a:rPr lang="en-US" dirty="0" err="1"/>
              <a:t>en</a:t>
            </a:r>
            <a:r>
              <a:rPr lang="en-US" dirty="0"/>
              <a:t> </a:t>
            </a:r>
            <a:r>
              <a:rPr lang="en-US" dirty="0" err="1"/>
              <a:t>todo</a:t>
            </a:r>
            <a:r>
              <a:rPr lang="en-US" dirty="0"/>
              <a:t> </a:t>
            </a:r>
            <a:r>
              <a:rPr lang="en-US" dirty="0" err="1"/>
              <a:t>el</a:t>
            </a:r>
            <a:r>
              <a:rPr lang="en-US" dirty="0"/>
              <a:t> </a:t>
            </a:r>
            <a:r>
              <a:rPr lang="en-US" dirty="0" err="1"/>
              <a:t>mundo</a:t>
            </a:r>
            <a:r>
              <a:rPr lang="en-US" dirty="0"/>
              <a:t>, </a:t>
            </a:r>
            <a:r>
              <a:rPr lang="en-US" u="sng" dirty="0">
                <a:solidFill>
                  <a:srgbClr val="24BAA2"/>
                </a:solidFill>
                <a:hlinkClick r:id="rId3">
                  <a:extLst>
                    <a:ext uri="{A12FA001-AC4F-418D-AE19-62706E023703}">
                      <ahyp:hlinkClr xmlns:ahyp="http://schemas.microsoft.com/office/drawing/2018/hyperlinkcolor" val="tx"/>
                    </a:ext>
                  </a:extLst>
                </a:hlinkClick>
              </a:rPr>
              <a:t>Lumosity</a:t>
            </a:r>
            <a:r>
              <a:rPr lang="en-US" dirty="0"/>
              <a:t> es </a:t>
            </a:r>
            <a:r>
              <a:rPr lang="en-US" dirty="0" err="1"/>
              <a:t>una</a:t>
            </a:r>
            <a:r>
              <a:rPr lang="en-US" dirty="0"/>
              <a:t> de las </a:t>
            </a:r>
            <a:r>
              <a:rPr lang="en-US" i="1" dirty="0"/>
              <a:t>apps </a:t>
            </a:r>
            <a:r>
              <a:rPr lang="en-US" dirty="0"/>
              <a:t>de </a:t>
            </a:r>
            <a:r>
              <a:rPr lang="en-US" dirty="0" err="1"/>
              <a:t>ejercitación</a:t>
            </a:r>
            <a:r>
              <a:rPr lang="en-US" dirty="0"/>
              <a:t> mental  </a:t>
            </a:r>
            <a:r>
              <a:rPr lang="en-US" dirty="0" err="1"/>
              <a:t>más</a:t>
            </a:r>
            <a:r>
              <a:rPr lang="en-US" dirty="0"/>
              <a:t> </a:t>
            </a:r>
            <a:r>
              <a:rPr lang="en-US" dirty="0" err="1"/>
              <a:t>populares</a:t>
            </a:r>
            <a:r>
              <a:rPr lang="en-US" dirty="0"/>
              <a:t> tanto </a:t>
            </a:r>
            <a:r>
              <a:rPr lang="en-US" dirty="0" err="1"/>
              <a:t>en</a:t>
            </a:r>
            <a:r>
              <a:rPr lang="en-US" dirty="0"/>
              <a:t> Android </a:t>
            </a:r>
            <a:r>
              <a:rPr lang="en-US" dirty="0" err="1"/>
              <a:t>como</a:t>
            </a:r>
            <a:r>
              <a:rPr lang="en-US" dirty="0"/>
              <a:t> </a:t>
            </a:r>
            <a:r>
              <a:rPr lang="en-US" dirty="0" err="1"/>
              <a:t>en</a:t>
            </a:r>
            <a:r>
              <a:rPr lang="en-US" dirty="0"/>
              <a:t> iOS. </a:t>
            </a:r>
            <a:endParaRPr dirty="0"/>
          </a:p>
          <a:p>
            <a:pPr marL="0" lvl="0" indent="0" rtl="0">
              <a:lnSpc>
                <a:spcPct val="90000"/>
              </a:lnSpc>
              <a:spcBef>
                <a:spcPts val="1000"/>
              </a:spcBef>
              <a:spcAft>
                <a:spcPts val="0"/>
              </a:spcAft>
              <a:buClr>
                <a:srgbClr val="092E4B"/>
              </a:buClr>
              <a:buSzPts val="2400"/>
              <a:buNone/>
            </a:pPr>
            <a:r>
              <a:rPr lang="en-US" dirty="0"/>
              <a:t>Lumosity </a:t>
            </a:r>
            <a:r>
              <a:rPr lang="en-US" b="1" dirty="0" err="1"/>
              <a:t>desarrolla</a:t>
            </a:r>
            <a:r>
              <a:rPr lang="en-US" b="1" dirty="0"/>
              <a:t> </a:t>
            </a:r>
            <a:r>
              <a:rPr lang="en-US" b="1" dirty="0" err="1"/>
              <a:t>habilidades</a:t>
            </a:r>
            <a:r>
              <a:rPr lang="en-US" b="1" dirty="0"/>
              <a:t> </a:t>
            </a:r>
            <a:r>
              <a:rPr lang="en-US" b="1" dirty="0" err="1"/>
              <a:t>cognitivas</a:t>
            </a:r>
            <a:r>
              <a:rPr lang="en-US" b="1" dirty="0"/>
              <a:t> </a:t>
            </a:r>
            <a:r>
              <a:rPr lang="en-US" b="1" dirty="0" err="1"/>
              <a:t>como</a:t>
            </a:r>
            <a:r>
              <a:rPr lang="en-US" b="1" dirty="0"/>
              <a:t> la </a:t>
            </a:r>
            <a:r>
              <a:rPr lang="en-US" b="1" dirty="0" err="1"/>
              <a:t>memoria</a:t>
            </a:r>
            <a:r>
              <a:rPr lang="en-US" b="1" dirty="0"/>
              <a:t>, la </a:t>
            </a:r>
            <a:r>
              <a:rPr lang="en-US" b="1" dirty="0" err="1"/>
              <a:t>velocidad</a:t>
            </a:r>
            <a:r>
              <a:rPr lang="en-US" b="1" dirty="0"/>
              <a:t> de </a:t>
            </a:r>
            <a:r>
              <a:rPr lang="en-US" b="1" dirty="0" err="1"/>
              <a:t>procesamiento</a:t>
            </a:r>
            <a:r>
              <a:rPr lang="en-US" b="1" dirty="0"/>
              <a:t> o la </a:t>
            </a:r>
            <a:r>
              <a:rPr lang="en-US" b="1" dirty="0" err="1"/>
              <a:t>resolución</a:t>
            </a:r>
            <a:r>
              <a:rPr lang="en-US" b="1" dirty="0"/>
              <a:t> de </a:t>
            </a:r>
            <a:r>
              <a:rPr lang="en-US" b="1" dirty="0" err="1"/>
              <a:t>problemas</a:t>
            </a:r>
            <a:r>
              <a:rPr lang="en-US" dirty="0"/>
              <a:t>, entre </a:t>
            </a:r>
            <a:r>
              <a:rPr lang="en-US" dirty="0" err="1"/>
              <a:t>otras</a:t>
            </a:r>
            <a:r>
              <a:rPr lang="en-US" dirty="0"/>
              <a:t>.</a:t>
            </a:r>
            <a:endParaRPr dirty="0"/>
          </a:p>
          <a:p>
            <a:pPr marL="0" lvl="0" indent="0" rtl="0">
              <a:lnSpc>
                <a:spcPct val="90000"/>
              </a:lnSpc>
              <a:spcBef>
                <a:spcPts val="1000"/>
              </a:spcBef>
              <a:spcAft>
                <a:spcPts val="0"/>
              </a:spcAft>
              <a:buClr>
                <a:srgbClr val="092E4B"/>
              </a:buClr>
              <a:buSzPts val="2400"/>
              <a:buNone/>
            </a:pPr>
            <a:r>
              <a:rPr lang="en-US" dirty="0"/>
              <a:t>Lumosity </a:t>
            </a:r>
            <a:r>
              <a:rPr lang="en-US" dirty="0" err="1"/>
              <a:t>convierte</a:t>
            </a:r>
            <a:r>
              <a:rPr lang="en-US" dirty="0"/>
              <a:t> </a:t>
            </a:r>
            <a:r>
              <a:rPr lang="en-US" dirty="0" err="1"/>
              <a:t>pruebas</a:t>
            </a:r>
            <a:r>
              <a:rPr lang="en-US" dirty="0"/>
              <a:t> </a:t>
            </a:r>
            <a:r>
              <a:rPr lang="en-US" dirty="0" err="1"/>
              <a:t>científicas</a:t>
            </a:r>
            <a:r>
              <a:rPr lang="en-US" dirty="0"/>
              <a:t> </a:t>
            </a:r>
            <a:r>
              <a:rPr lang="en-US" dirty="0" err="1"/>
              <a:t>en</a:t>
            </a:r>
            <a:r>
              <a:rPr lang="en-US" dirty="0"/>
              <a:t> </a:t>
            </a:r>
            <a:r>
              <a:rPr lang="en-US" dirty="0" err="1"/>
              <a:t>divertidos</a:t>
            </a:r>
            <a:r>
              <a:rPr lang="en-US" dirty="0"/>
              <a:t> </a:t>
            </a:r>
            <a:r>
              <a:rPr lang="en-US" dirty="0" err="1"/>
              <a:t>juegos</a:t>
            </a:r>
            <a:r>
              <a:rPr lang="en-US" dirty="0"/>
              <a:t> para </a:t>
            </a:r>
            <a:r>
              <a:rPr lang="en-US" dirty="0" err="1"/>
              <a:t>interpretar</a:t>
            </a:r>
            <a:r>
              <a:rPr lang="en-US" dirty="0"/>
              <a:t> </a:t>
            </a:r>
            <a:r>
              <a:rPr lang="en-US" dirty="0" err="1"/>
              <a:t>después</a:t>
            </a:r>
            <a:r>
              <a:rPr lang="en-US" dirty="0"/>
              <a:t> </a:t>
            </a:r>
            <a:r>
              <a:rPr lang="en-US" dirty="0" err="1"/>
              <a:t>los</a:t>
            </a:r>
            <a:r>
              <a:rPr lang="en-US" dirty="0"/>
              <a:t> </a:t>
            </a:r>
            <a:r>
              <a:rPr lang="en-US" dirty="0" err="1"/>
              <a:t>resultados</a:t>
            </a:r>
            <a:r>
              <a:rPr lang="en-US" dirty="0"/>
              <a:t> y </a:t>
            </a:r>
            <a:r>
              <a:rPr lang="en-US" dirty="0" err="1"/>
              <a:t>ofrecer</a:t>
            </a:r>
            <a:r>
              <a:rPr lang="en-US" dirty="0"/>
              <a:t> a </a:t>
            </a:r>
            <a:r>
              <a:rPr lang="en-US" dirty="0" err="1"/>
              <a:t>los</a:t>
            </a:r>
            <a:r>
              <a:rPr lang="en-US" dirty="0"/>
              <a:t> </a:t>
            </a:r>
            <a:r>
              <a:rPr lang="en-US" dirty="0" err="1"/>
              <a:t>mayores</a:t>
            </a:r>
            <a:r>
              <a:rPr lang="en-US" dirty="0"/>
              <a:t> </a:t>
            </a:r>
            <a:r>
              <a:rPr lang="en-US" dirty="0" err="1"/>
              <a:t>informes</a:t>
            </a:r>
            <a:r>
              <a:rPr lang="en-US" dirty="0"/>
              <a:t> y </a:t>
            </a:r>
            <a:r>
              <a:rPr lang="en-US" dirty="0" err="1"/>
              <a:t>análisis</a:t>
            </a:r>
            <a:r>
              <a:rPr lang="en-US" dirty="0"/>
              <a:t> </a:t>
            </a:r>
            <a:r>
              <a:rPr lang="en-US" dirty="0" err="1"/>
              <a:t>detallados</a:t>
            </a:r>
            <a:r>
              <a:rPr lang="en-US" dirty="0"/>
              <a:t> de </a:t>
            </a:r>
            <a:r>
              <a:rPr lang="en-US" dirty="0" err="1"/>
              <a:t>su</a:t>
            </a:r>
            <a:r>
              <a:rPr lang="en-US" dirty="0"/>
              <a:t> </a:t>
            </a:r>
            <a:r>
              <a:rPr lang="en-US" dirty="0" err="1"/>
              <a:t>funcionamiento</a:t>
            </a:r>
            <a:r>
              <a:rPr lang="en-US" dirty="0"/>
              <a:t> </a:t>
            </a:r>
            <a:r>
              <a:rPr lang="en-US" dirty="0" err="1"/>
              <a:t>cognitivo</a:t>
            </a:r>
            <a:r>
              <a:rPr lang="en-US" dirty="0"/>
              <a:t>.</a:t>
            </a:r>
            <a:endParaRPr dirty="0"/>
          </a:p>
        </p:txBody>
      </p:sp>
      <p:sp>
        <p:nvSpPr>
          <p:cNvPr id="1030" name="Google Shape;1030;p35"/>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en-US" i="1"/>
              <a:t>Apps</a:t>
            </a:r>
            <a:endParaRPr/>
          </a:p>
          <a:p>
            <a:pPr marL="0" lvl="0" indent="0" algn="l" rtl="0">
              <a:lnSpc>
                <a:spcPct val="90000"/>
              </a:lnSpc>
              <a:spcBef>
                <a:spcPts val="0"/>
              </a:spcBef>
              <a:spcAft>
                <a:spcPts val="0"/>
              </a:spcAft>
              <a:buClr>
                <a:srgbClr val="24BAA2"/>
              </a:buClr>
              <a:buSzPts val="3600"/>
              <a:buNone/>
            </a:pPr>
            <a:r>
              <a:rPr lang="en-US"/>
              <a:t>Para trabajar la memoria</a:t>
            </a:r>
            <a:endParaRPr/>
          </a:p>
        </p:txBody>
      </p:sp>
      <p:sp>
        <p:nvSpPr>
          <p:cNvPr id="1031" name="Google Shape;1031;p35"/>
          <p:cNvSpPr/>
          <p:nvPr/>
        </p:nvSpPr>
        <p:spPr>
          <a:xfrm>
            <a:off x="7187938" y="3209164"/>
            <a:ext cx="1177860" cy="773564"/>
          </a:xfrm>
          <a:prstGeom prst="rightArrow">
            <a:avLst>
              <a:gd name="adj1" fmla="val 50000"/>
              <a:gd name="adj2" fmla="val 50000"/>
            </a:avLst>
          </a:prstGeom>
          <a:solidFill>
            <a:srgbClr val="24BAA2"/>
          </a:solidFill>
          <a:ln w="12700" cap="flat" cmpd="sng">
            <a:solidFill>
              <a:srgbClr val="8F2F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Clica aquí</a:t>
            </a:r>
            <a:endParaRPr sz="1400" b="0" i="0" u="none" strike="noStrike" cap="none">
              <a:solidFill>
                <a:srgbClr val="000000"/>
              </a:solidFill>
              <a:latin typeface="Arial"/>
              <a:ea typeface="Arial"/>
              <a:cs typeface="Arial"/>
              <a:sym typeface="Arial"/>
            </a:endParaRPr>
          </a:p>
        </p:txBody>
      </p:sp>
      <p:pic>
        <p:nvPicPr>
          <p:cNvPr id="1032" name="Google Shape;1032;p35" descr="images.ctfassets.net/8mn0755ou4sj/Ph509v3YOYSAe..."/>
          <p:cNvPicPr preferRelativeResize="0"/>
          <p:nvPr/>
        </p:nvPicPr>
        <p:blipFill rotWithShape="1">
          <a:blip r:embed="rId4">
            <a:alphaModFix/>
          </a:blip>
          <a:srcRect/>
          <a:stretch/>
        </p:blipFill>
        <p:spPr>
          <a:xfrm>
            <a:off x="10438542" y="5611305"/>
            <a:ext cx="1177781" cy="1177781"/>
          </a:xfrm>
          <a:prstGeom prst="rect">
            <a:avLst/>
          </a:prstGeom>
          <a:noFill/>
          <a:ln>
            <a:noFill/>
          </a:ln>
        </p:spPr>
      </p:pic>
      <p:pic>
        <p:nvPicPr>
          <p:cNvPr id="1033" name="Google Shape;1033;p35">
            <a:hlinkClick r:id="rId3"/>
          </p:cNvPr>
          <p:cNvPicPr preferRelativeResize="0">
            <a:picLocks noGrp="1"/>
          </p:cNvPicPr>
          <p:nvPr>
            <p:ph type="pic" idx="3"/>
          </p:nvPr>
        </p:nvPicPr>
        <p:blipFill rotWithShape="1">
          <a:blip r:embed="rId5">
            <a:alphaModFix/>
          </a:blip>
          <a:srcRect/>
          <a:stretch/>
        </p:blipFill>
        <p:spPr>
          <a:xfrm>
            <a:off x="8583306" y="1246695"/>
            <a:ext cx="2444127" cy="4336988"/>
          </a:xfrm>
          <a:prstGeom prst="rect">
            <a:avLst/>
          </a:prstGeom>
          <a:solidFill>
            <a:srgbClr val="D8D8D8"/>
          </a:solid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1039" name="Google Shape;1039;p36"/>
          <p:cNvSpPr txBox="1">
            <a:spLocks noGrp="1"/>
          </p:cNvSpPr>
          <p:nvPr>
            <p:ph type="body" idx="1"/>
          </p:nvPr>
        </p:nvSpPr>
        <p:spPr>
          <a:xfrm>
            <a:off x="413886" y="2426005"/>
            <a:ext cx="6774052" cy="3311641"/>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rgbClr val="092E4B"/>
              </a:buClr>
              <a:buSzPts val="2400"/>
              <a:buNone/>
            </a:pPr>
            <a:r>
              <a:rPr lang="en-US"/>
              <a:t>La </a:t>
            </a:r>
            <a:r>
              <a:rPr lang="en-US" i="1"/>
              <a:t>app </a:t>
            </a:r>
            <a:r>
              <a:rPr lang="en-US" u="sng">
                <a:solidFill>
                  <a:srgbClr val="24BAA2"/>
                </a:solidFill>
                <a:hlinkClick r:id="rId3">
                  <a:extLst>
                    <a:ext uri="{A12FA001-AC4F-418D-AE19-62706E023703}">
                      <ahyp:hlinkClr xmlns:ahyp="http://schemas.microsoft.com/office/drawing/2018/hyperlinkcolor" val="tx"/>
                    </a:ext>
                  </a:extLst>
                </a:hlinkClick>
              </a:rPr>
              <a:t>Peak</a:t>
            </a:r>
            <a:r>
              <a:rPr lang="en-US"/>
              <a:t> fue diseñada como un gimnasio portátil para la mente de las personas mayores. Peak ha desarrollado un plan de entrenamiento individual dirigido a ayudarlas a mejorar diariamente su salud.  </a:t>
            </a:r>
            <a:endParaRPr/>
          </a:p>
          <a:p>
            <a:pPr marL="0" lvl="0" indent="0" algn="just" rtl="0">
              <a:lnSpc>
                <a:spcPct val="90000"/>
              </a:lnSpc>
              <a:spcBef>
                <a:spcPts val="1000"/>
              </a:spcBef>
              <a:spcAft>
                <a:spcPts val="0"/>
              </a:spcAft>
              <a:buClr>
                <a:srgbClr val="092E4B"/>
              </a:buClr>
              <a:buSzPts val="2400"/>
              <a:buNone/>
            </a:pPr>
            <a:r>
              <a:rPr lang="en-US"/>
              <a:t>Para ayudar a los mayores que están motivados a entrenar sus mentes a diario, Peak les anima a fijar recordatorios que pueden personalizarse para notificarles que es hora de entrenar su cerebro a una determinada hora cada día. </a:t>
            </a:r>
            <a:endParaRPr/>
          </a:p>
        </p:txBody>
      </p:sp>
      <p:sp>
        <p:nvSpPr>
          <p:cNvPr id="1040" name="Google Shape;1040;p36"/>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en-US" i="1"/>
              <a:t>Apps</a:t>
            </a:r>
            <a:endParaRPr/>
          </a:p>
          <a:p>
            <a:pPr marL="0" lvl="0" indent="0" algn="l" rtl="0">
              <a:lnSpc>
                <a:spcPct val="90000"/>
              </a:lnSpc>
              <a:spcBef>
                <a:spcPts val="0"/>
              </a:spcBef>
              <a:spcAft>
                <a:spcPts val="0"/>
              </a:spcAft>
              <a:buClr>
                <a:srgbClr val="24BAA2"/>
              </a:buClr>
              <a:buSzPts val="3600"/>
              <a:buNone/>
            </a:pPr>
            <a:r>
              <a:rPr lang="en-US"/>
              <a:t>Para trabajar la memoria</a:t>
            </a:r>
            <a:endParaRPr/>
          </a:p>
        </p:txBody>
      </p:sp>
      <p:sp>
        <p:nvSpPr>
          <p:cNvPr id="1041" name="Google Shape;1041;p36"/>
          <p:cNvSpPr/>
          <p:nvPr/>
        </p:nvSpPr>
        <p:spPr>
          <a:xfrm>
            <a:off x="7258050" y="3209164"/>
            <a:ext cx="1107748" cy="773564"/>
          </a:xfrm>
          <a:prstGeom prst="rightArrow">
            <a:avLst>
              <a:gd name="adj1" fmla="val 50000"/>
              <a:gd name="adj2" fmla="val 50000"/>
            </a:avLst>
          </a:prstGeom>
          <a:solidFill>
            <a:srgbClr val="24BAA2"/>
          </a:solidFill>
          <a:ln w="12700" cap="flat" cmpd="sng">
            <a:solidFill>
              <a:srgbClr val="8F2F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Clica aquí</a:t>
            </a:r>
            <a:endParaRPr sz="1400" b="0" i="0" u="none" strike="noStrike" cap="none">
              <a:solidFill>
                <a:srgbClr val="000000"/>
              </a:solidFill>
              <a:latin typeface="Arial"/>
              <a:ea typeface="Arial"/>
              <a:cs typeface="Arial"/>
              <a:sym typeface="Arial"/>
            </a:endParaRPr>
          </a:p>
        </p:txBody>
      </p:sp>
      <p:pic>
        <p:nvPicPr>
          <p:cNvPr id="1042" name="Google Shape;1042;p36">
            <a:hlinkClick r:id="rId3"/>
          </p:cNvPr>
          <p:cNvPicPr preferRelativeResize="0">
            <a:picLocks noGrp="1"/>
          </p:cNvPicPr>
          <p:nvPr>
            <p:ph type="pic" idx="3"/>
          </p:nvPr>
        </p:nvPicPr>
        <p:blipFill rotWithShape="1">
          <a:blip r:embed="rId4">
            <a:alphaModFix/>
          </a:blip>
          <a:srcRect/>
          <a:stretch/>
        </p:blipFill>
        <p:spPr>
          <a:xfrm>
            <a:off x="8583306" y="1246695"/>
            <a:ext cx="2444127" cy="4336988"/>
          </a:xfrm>
          <a:prstGeom prst="rect">
            <a:avLst/>
          </a:prstGeom>
          <a:solidFill>
            <a:srgbClr val="D8D8D8"/>
          </a:solidFill>
          <a:ln>
            <a:noFill/>
          </a:ln>
        </p:spPr>
      </p:pic>
      <p:pic>
        <p:nvPicPr>
          <p:cNvPr id="1043" name="Google Shape;1043;p36"/>
          <p:cNvPicPr preferRelativeResize="0"/>
          <p:nvPr/>
        </p:nvPicPr>
        <p:blipFill rotWithShape="1">
          <a:blip r:embed="rId5">
            <a:alphaModFix/>
          </a:blip>
          <a:srcRect/>
          <a:stretch/>
        </p:blipFill>
        <p:spPr>
          <a:xfrm>
            <a:off x="10055883" y="5737646"/>
            <a:ext cx="971550" cy="399487"/>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sp>
        <p:nvSpPr>
          <p:cNvPr id="1049" name="Google Shape;1049;p37"/>
          <p:cNvSpPr txBox="1">
            <a:spLocks noGrp="1"/>
          </p:cNvSpPr>
          <p:nvPr>
            <p:ph type="body" idx="1"/>
          </p:nvPr>
        </p:nvSpPr>
        <p:spPr>
          <a:xfrm>
            <a:off x="462012" y="2426005"/>
            <a:ext cx="6725925" cy="3311641"/>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rgbClr val="092E4B"/>
              </a:buClr>
              <a:buSzPts val="2400"/>
              <a:buNone/>
            </a:pPr>
            <a:r>
              <a:rPr lang="en-US"/>
              <a:t>Una de las formas más empleadas por los expertos para mejorar la memoria es a través de la lógica, lo que puede aportar muchos beneficios.  En esta teoría se basa la </a:t>
            </a:r>
            <a:r>
              <a:rPr lang="en-US" i="1"/>
              <a:t>app </a:t>
            </a:r>
            <a:r>
              <a:rPr lang="en-US"/>
              <a:t>Skillz for Logic Brain Games, que se puede descargar en el móvil.</a:t>
            </a:r>
            <a:endParaRPr/>
          </a:p>
          <a:p>
            <a:pPr marL="0" lvl="0" indent="0" algn="just" rtl="0">
              <a:lnSpc>
                <a:spcPct val="90000"/>
              </a:lnSpc>
              <a:spcBef>
                <a:spcPts val="1000"/>
              </a:spcBef>
              <a:spcAft>
                <a:spcPts val="0"/>
              </a:spcAft>
              <a:buClr>
                <a:srgbClr val="092E4B"/>
              </a:buClr>
              <a:buSzPts val="2400"/>
              <a:buNone/>
            </a:pPr>
            <a:r>
              <a:rPr lang="en-US"/>
              <a:t>Las propias pruebas de inteligencia se basan en la lógica, que podemos entrenar con los distintos niveles de Skillz.</a:t>
            </a:r>
            <a:endParaRPr/>
          </a:p>
          <a:p>
            <a:pPr marL="0" lvl="0" indent="0" algn="just" rtl="0">
              <a:lnSpc>
                <a:spcPct val="90000"/>
              </a:lnSpc>
              <a:spcBef>
                <a:spcPts val="1000"/>
              </a:spcBef>
              <a:spcAft>
                <a:spcPts val="0"/>
              </a:spcAft>
              <a:buClr>
                <a:srgbClr val="092E4B"/>
              </a:buClr>
              <a:buSzPts val="2400"/>
              <a:buNone/>
            </a:pPr>
            <a:endParaRPr/>
          </a:p>
          <a:p>
            <a:pPr marL="0" lvl="0" indent="0" algn="just" rtl="0">
              <a:lnSpc>
                <a:spcPct val="90000"/>
              </a:lnSpc>
              <a:spcBef>
                <a:spcPts val="1000"/>
              </a:spcBef>
              <a:spcAft>
                <a:spcPts val="0"/>
              </a:spcAft>
              <a:buClr>
                <a:srgbClr val="092E4B"/>
              </a:buClr>
              <a:buSzPts val="2400"/>
              <a:buNone/>
            </a:pPr>
            <a:endParaRPr/>
          </a:p>
          <a:p>
            <a:pPr marL="0" lvl="0" indent="0" algn="just" rtl="0">
              <a:lnSpc>
                <a:spcPct val="90000"/>
              </a:lnSpc>
              <a:spcBef>
                <a:spcPts val="1000"/>
              </a:spcBef>
              <a:spcAft>
                <a:spcPts val="0"/>
              </a:spcAft>
              <a:buClr>
                <a:srgbClr val="092E4B"/>
              </a:buClr>
              <a:buSzPts val="2400"/>
              <a:buNone/>
            </a:pPr>
            <a:endParaRPr/>
          </a:p>
        </p:txBody>
      </p:sp>
      <p:sp>
        <p:nvSpPr>
          <p:cNvPr id="1050" name="Google Shape;1050;p37"/>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en-US" i="1"/>
              <a:t>Apps</a:t>
            </a:r>
            <a:endParaRPr/>
          </a:p>
          <a:p>
            <a:pPr marL="0" lvl="0" indent="0" algn="l" rtl="0">
              <a:lnSpc>
                <a:spcPct val="90000"/>
              </a:lnSpc>
              <a:spcBef>
                <a:spcPts val="1000"/>
              </a:spcBef>
              <a:spcAft>
                <a:spcPts val="0"/>
              </a:spcAft>
              <a:buClr>
                <a:srgbClr val="24BAA2"/>
              </a:buClr>
              <a:buSzPts val="3600"/>
              <a:buNone/>
            </a:pPr>
            <a:r>
              <a:rPr lang="en-US"/>
              <a:t>Juegos de lógica</a:t>
            </a:r>
            <a:endParaRPr/>
          </a:p>
        </p:txBody>
      </p:sp>
      <p:sp>
        <p:nvSpPr>
          <p:cNvPr id="1051" name="Google Shape;1051;p37"/>
          <p:cNvSpPr/>
          <p:nvPr/>
        </p:nvSpPr>
        <p:spPr>
          <a:xfrm>
            <a:off x="7258050" y="3209164"/>
            <a:ext cx="1107748" cy="773564"/>
          </a:xfrm>
          <a:prstGeom prst="rightArrow">
            <a:avLst>
              <a:gd name="adj1" fmla="val 50000"/>
              <a:gd name="adj2" fmla="val 50000"/>
            </a:avLst>
          </a:prstGeom>
          <a:solidFill>
            <a:srgbClr val="24BAA2"/>
          </a:solidFill>
          <a:ln w="12700" cap="flat" cmpd="sng">
            <a:solidFill>
              <a:srgbClr val="8F2F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Clica aquí</a:t>
            </a:r>
            <a:endParaRPr sz="1400" b="0" i="0" u="none" strike="noStrike" cap="none">
              <a:solidFill>
                <a:srgbClr val="000000"/>
              </a:solidFill>
              <a:latin typeface="Arial"/>
              <a:ea typeface="Arial"/>
              <a:cs typeface="Arial"/>
              <a:sym typeface="Arial"/>
            </a:endParaRPr>
          </a:p>
        </p:txBody>
      </p:sp>
      <p:sp>
        <p:nvSpPr>
          <p:cNvPr id="1052" name="Google Shape;1052;p37"/>
          <p:cNvSpPr>
            <a:spLocks noGrp="1"/>
          </p:cNvSpPr>
          <p:nvPr>
            <p:ph type="pic" idx="3"/>
          </p:nvPr>
        </p:nvSpPr>
        <p:spPr>
          <a:xfrm>
            <a:off x="8583306" y="1246695"/>
            <a:ext cx="2444127" cy="4336988"/>
          </a:xfrm>
          <a:prstGeom prst="rect">
            <a:avLst/>
          </a:prstGeom>
          <a:solidFill>
            <a:srgbClr val="D8D8D8"/>
          </a:solidFill>
          <a:ln>
            <a:noFill/>
          </a:ln>
        </p:spPr>
      </p:sp>
      <p:pic>
        <p:nvPicPr>
          <p:cNvPr id="1053" name="Google Shape;1053;p37">
            <a:hlinkClick r:id="rId3"/>
          </p:cNvPr>
          <p:cNvPicPr preferRelativeResize="0"/>
          <p:nvPr/>
        </p:nvPicPr>
        <p:blipFill rotWithShape="1">
          <a:blip r:embed="rId4">
            <a:alphaModFix/>
          </a:blip>
          <a:srcRect/>
          <a:stretch/>
        </p:blipFill>
        <p:spPr>
          <a:xfrm>
            <a:off x="8480838" y="1041884"/>
            <a:ext cx="2649062" cy="4541799"/>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pic>
        <p:nvPicPr>
          <p:cNvPr id="1058" name="Google Shape;1058;p103" descr="Background pattern&#10;&#10;Description automatically generated"/>
          <p:cNvPicPr preferRelativeResize="0">
            <a:picLocks noGrp="1"/>
          </p:cNvPicPr>
          <p:nvPr>
            <p:ph type="pic" idx="2"/>
          </p:nvPr>
        </p:nvPicPr>
        <p:blipFill rotWithShape="1">
          <a:blip r:embed="rId3">
            <a:alphaModFix/>
          </a:blip>
          <a:srcRect/>
          <a:stretch/>
        </p:blipFill>
        <p:spPr>
          <a:xfrm>
            <a:off x="0" y="0"/>
            <a:ext cx="12192000" cy="6858000"/>
          </a:xfrm>
          <a:prstGeom prst="rect">
            <a:avLst/>
          </a:prstGeom>
          <a:solidFill>
            <a:srgbClr val="F2F2F2"/>
          </a:solidFill>
          <a:ln>
            <a:noFill/>
          </a:ln>
        </p:spPr>
      </p:pic>
      <p:sp>
        <p:nvSpPr>
          <p:cNvPr id="1059" name="Google Shape;1059;p103"/>
          <p:cNvSpPr txBox="1">
            <a:spLocks noGrp="1"/>
          </p:cNvSpPr>
          <p:nvPr>
            <p:ph type="body" idx="1"/>
          </p:nvPr>
        </p:nvSpPr>
        <p:spPr>
          <a:xfrm>
            <a:off x="0" y="450888"/>
            <a:ext cx="5126463" cy="3565651"/>
          </a:xfrm>
          <a:prstGeom prst="rect">
            <a:avLst/>
          </a:prstGeom>
          <a:solidFill>
            <a:srgbClr val="7F3494"/>
          </a:solidFill>
          <a:ln>
            <a:noFill/>
          </a:ln>
        </p:spPr>
        <p:txBody>
          <a:bodyPr spcFirstLastPara="1" wrap="square" lIns="91425" tIns="45700" rIns="91425" bIns="45700" anchor="ctr" anchorCtr="0">
            <a:normAutofit/>
          </a:bodyPr>
          <a:lstStyle/>
          <a:p>
            <a:pPr marL="230400" lvl="0" indent="-228600" algn="ctr" rtl="0">
              <a:lnSpc>
                <a:spcPct val="90000"/>
              </a:lnSpc>
              <a:spcBef>
                <a:spcPts val="1000"/>
              </a:spcBef>
              <a:spcAft>
                <a:spcPts val="0"/>
              </a:spcAft>
              <a:buSzPts val="3000"/>
              <a:buNone/>
            </a:pPr>
            <a:r>
              <a:rPr lang="en-US" sz="3600" i="0"/>
              <a:t>Ya casi has llegado </a:t>
            </a:r>
            <a:endParaRPr/>
          </a:p>
          <a:p>
            <a:pPr marL="230399" lvl="0" indent="-228600" algn="ctr" rtl="0">
              <a:lnSpc>
                <a:spcPct val="90000"/>
              </a:lnSpc>
              <a:spcBef>
                <a:spcPts val="1000"/>
              </a:spcBef>
              <a:spcAft>
                <a:spcPts val="0"/>
              </a:spcAft>
              <a:buSzPts val="3000"/>
              <a:buNone/>
            </a:pPr>
            <a:r>
              <a:rPr lang="en-US" sz="3600" i="0"/>
              <a:t>A LA META… </a:t>
            </a:r>
            <a:endParaRPr/>
          </a:p>
          <a:p>
            <a:pPr marL="230400" lvl="0" indent="-228600" algn="ctr" rtl="0">
              <a:lnSpc>
                <a:spcPct val="90000"/>
              </a:lnSpc>
              <a:spcBef>
                <a:spcPts val="1000"/>
              </a:spcBef>
              <a:spcAft>
                <a:spcPts val="0"/>
              </a:spcAft>
              <a:buSzPts val="3000"/>
              <a:buNone/>
            </a:pPr>
            <a:r>
              <a:rPr lang="en-US" sz="3600" i="0"/>
              <a:t>Solo un tema más</a:t>
            </a:r>
            <a:endParaRPr/>
          </a:p>
          <a:p>
            <a:pPr marL="230400" lvl="0" indent="-228600" algn="ctr" rtl="0">
              <a:lnSpc>
                <a:spcPct val="90000"/>
              </a:lnSpc>
              <a:spcBef>
                <a:spcPts val="1000"/>
              </a:spcBef>
              <a:spcAft>
                <a:spcPts val="0"/>
              </a:spcAft>
              <a:buSzPts val="3000"/>
              <a:buNone/>
            </a:pPr>
            <a:r>
              <a:rPr lang="en-US" sz="3600" i="0"/>
              <a:t>y ¡habrás completado el</a:t>
            </a:r>
            <a:endParaRPr/>
          </a:p>
          <a:p>
            <a:pPr marL="230400" lvl="0" indent="-228600" algn="ctr" rtl="0">
              <a:lnSpc>
                <a:spcPct val="90000"/>
              </a:lnSpc>
              <a:spcBef>
                <a:spcPts val="1000"/>
              </a:spcBef>
              <a:spcAft>
                <a:spcPts val="0"/>
              </a:spcAft>
              <a:buSzPts val="3000"/>
              <a:buNone/>
            </a:pPr>
            <a:r>
              <a:rPr lang="en-US" sz="3600" i="0"/>
              <a:t>curso!</a:t>
            </a:r>
            <a:endParaRPr sz="3600" i="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063"/>
        <p:cNvGrpSpPr/>
        <p:nvPr/>
      </p:nvGrpSpPr>
      <p:grpSpPr>
        <a:xfrm>
          <a:off x="0" y="0"/>
          <a:ext cx="0" cy="0"/>
          <a:chOff x="0" y="0"/>
          <a:chExt cx="0" cy="0"/>
        </a:xfrm>
      </p:grpSpPr>
      <p:sp>
        <p:nvSpPr>
          <p:cNvPr id="1064" name="Google Shape;1064;p104"/>
          <p:cNvSpPr txBox="1">
            <a:spLocks noGrp="1"/>
          </p:cNvSpPr>
          <p:nvPr>
            <p:ph type="body" idx="1"/>
          </p:nvPr>
        </p:nvSpPr>
        <p:spPr>
          <a:xfrm>
            <a:off x="5572125" y="2924176"/>
            <a:ext cx="6438300" cy="283820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4800"/>
              <a:buNone/>
            </a:pPr>
            <a:r>
              <a:rPr lang="en-US" i="1"/>
              <a:t>Apps </a:t>
            </a:r>
            <a:r>
              <a:rPr lang="en-US"/>
              <a:t>de actividades sociales</a:t>
            </a:r>
            <a:endParaRPr i="1"/>
          </a:p>
        </p:txBody>
      </p:sp>
      <p:sp>
        <p:nvSpPr>
          <p:cNvPr id="1065" name="Google Shape;1065;p104"/>
          <p:cNvSpPr txBox="1">
            <a:spLocks noGrp="1"/>
          </p:cNvSpPr>
          <p:nvPr>
            <p:ph type="body" idx="2"/>
          </p:nvPr>
        </p:nvSpPr>
        <p:spPr>
          <a:xfrm>
            <a:off x="920528" y="1118204"/>
            <a:ext cx="2583067" cy="258752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13000"/>
              <a:buNone/>
            </a:pPr>
            <a:r>
              <a:rPr lang="en-US" sz="6000"/>
              <a:t>Topic</a:t>
            </a:r>
            <a:endParaRPr/>
          </a:p>
          <a:p>
            <a:pPr marL="0" lvl="0" indent="0" algn="ctr" rtl="0">
              <a:lnSpc>
                <a:spcPct val="90000"/>
              </a:lnSpc>
              <a:spcBef>
                <a:spcPts val="1000"/>
              </a:spcBef>
              <a:spcAft>
                <a:spcPts val="0"/>
              </a:spcAft>
              <a:buSzPts val="13000"/>
              <a:buNone/>
            </a:pPr>
            <a:r>
              <a:rPr lang="en-US"/>
              <a:t>3</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1071" name="Google Shape;1071;p105"/>
          <p:cNvSpPr txBox="1">
            <a:spLocks noGrp="1"/>
          </p:cNvSpPr>
          <p:nvPr>
            <p:ph type="body" idx="1"/>
          </p:nvPr>
        </p:nvSpPr>
        <p:spPr>
          <a:xfrm>
            <a:off x="565673" y="254449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4BAA2"/>
              </a:buClr>
              <a:buSzPts val="3200"/>
              <a:buNone/>
            </a:pPr>
            <a:r>
              <a:rPr lang="en-US"/>
              <a:t>(a)</a:t>
            </a:r>
            <a:endParaRPr/>
          </a:p>
        </p:txBody>
      </p:sp>
      <p:sp>
        <p:nvSpPr>
          <p:cNvPr id="1072" name="Google Shape;1072;p105"/>
          <p:cNvSpPr txBox="1">
            <a:spLocks noGrp="1"/>
          </p:cNvSpPr>
          <p:nvPr>
            <p:ph type="body" idx="2"/>
          </p:nvPr>
        </p:nvSpPr>
        <p:spPr>
          <a:xfrm>
            <a:off x="1400970" y="2544495"/>
            <a:ext cx="687466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92E4B"/>
              </a:buClr>
              <a:buSzPts val="2200"/>
              <a:buNone/>
            </a:pPr>
            <a:r>
              <a:rPr lang="en-US" dirty="0" err="1"/>
              <a:t>Actividades</a:t>
            </a:r>
            <a:r>
              <a:rPr lang="en-US" dirty="0"/>
              <a:t> </a:t>
            </a:r>
            <a:r>
              <a:rPr lang="en-US" dirty="0" err="1"/>
              <a:t>sociales</a:t>
            </a:r>
            <a:endParaRPr dirty="0"/>
          </a:p>
        </p:txBody>
      </p:sp>
      <p:sp>
        <p:nvSpPr>
          <p:cNvPr id="1073" name="Google Shape;1073;p105"/>
          <p:cNvSpPr txBox="1">
            <a:spLocks noGrp="1"/>
          </p:cNvSpPr>
          <p:nvPr>
            <p:ph type="body" idx="3"/>
          </p:nvPr>
        </p:nvSpPr>
        <p:spPr>
          <a:xfrm>
            <a:off x="565673" y="325628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4BAA2"/>
              </a:buClr>
              <a:buSzPts val="3200"/>
              <a:buNone/>
            </a:pPr>
            <a:r>
              <a:rPr lang="en-US"/>
              <a:t>(b)</a:t>
            </a:r>
            <a:endParaRPr/>
          </a:p>
        </p:txBody>
      </p:sp>
      <p:sp>
        <p:nvSpPr>
          <p:cNvPr id="1074" name="Google Shape;1074;p105"/>
          <p:cNvSpPr txBox="1">
            <a:spLocks noGrp="1"/>
          </p:cNvSpPr>
          <p:nvPr>
            <p:ph type="body" idx="4"/>
          </p:nvPr>
        </p:nvSpPr>
        <p:spPr>
          <a:xfrm>
            <a:off x="1400970" y="3256285"/>
            <a:ext cx="6874800" cy="689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92E4B"/>
              </a:buClr>
              <a:buSzPts val="2200"/>
              <a:buNone/>
            </a:pPr>
            <a:r>
              <a:rPr lang="en-US" i="1"/>
              <a:t>Apps</a:t>
            </a:r>
            <a:r>
              <a:rPr lang="en-US"/>
              <a:t> de interacción social</a:t>
            </a:r>
            <a:endParaRPr i="1"/>
          </a:p>
        </p:txBody>
      </p:sp>
      <p:sp>
        <p:nvSpPr>
          <p:cNvPr id="1075" name="Google Shape;1075;p105"/>
          <p:cNvSpPr txBox="1">
            <a:spLocks noGrp="1"/>
          </p:cNvSpPr>
          <p:nvPr>
            <p:ph type="body" idx="5"/>
          </p:nvPr>
        </p:nvSpPr>
        <p:spPr>
          <a:xfrm>
            <a:off x="565673" y="3968072"/>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4BAA2"/>
              </a:buClr>
              <a:buSzPts val="3200"/>
              <a:buNone/>
            </a:pPr>
            <a:r>
              <a:rPr lang="en-US"/>
              <a:t>(c)</a:t>
            </a:r>
            <a:endParaRPr/>
          </a:p>
        </p:txBody>
      </p:sp>
      <p:sp>
        <p:nvSpPr>
          <p:cNvPr id="1076" name="Google Shape;1076;p105"/>
          <p:cNvSpPr txBox="1">
            <a:spLocks noGrp="1"/>
          </p:cNvSpPr>
          <p:nvPr>
            <p:ph type="body" idx="6"/>
          </p:nvPr>
        </p:nvSpPr>
        <p:spPr>
          <a:xfrm>
            <a:off x="1400970" y="3968072"/>
            <a:ext cx="687466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92E4B"/>
              </a:buClr>
              <a:buSzPts val="2200"/>
              <a:buNone/>
            </a:pPr>
            <a:r>
              <a:rPr lang="en-US" i="1"/>
              <a:t>Apps </a:t>
            </a:r>
            <a:r>
              <a:rPr lang="en-US"/>
              <a:t>de entretenimiento</a:t>
            </a:r>
            <a:endParaRPr i="1"/>
          </a:p>
        </p:txBody>
      </p:sp>
      <p:sp>
        <p:nvSpPr>
          <p:cNvPr id="1077" name="Google Shape;1077;p105"/>
          <p:cNvSpPr txBox="1">
            <a:spLocks noGrp="1"/>
          </p:cNvSpPr>
          <p:nvPr>
            <p:ph type="body" idx="7"/>
          </p:nvPr>
        </p:nvSpPr>
        <p:spPr>
          <a:xfrm>
            <a:off x="565673" y="4679864"/>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4BAA2"/>
              </a:buClr>
              <a:buSzPts val="3200"/>
              <a:buNone/>
            </a:pPr>
            <a:r>
              <a:rPr lang="en-US"/>
              <a:t>(d)</a:t>
            </a:r>
            <a:endParaRPr/>
          </a:p>
        </p:txBody>
      </p:sp>
      <p:sp>
        <p:nvSpPr>
          <p:cNvPr id="1078" name="Google Shape;1078;p105"/>
          <p:cNvSpPr txBox="1">
            <a:spLocks noGrp="1"/>
          </p:cNvSpPr>
          <p:nvPr>
            <p:ph type="body" idx="8"/>
          </p:nvPr>
        </p:nvSpPr>
        <p:spPr>
          <a:xfrm>
            <a:off x="1400970" y="4679864"/>
            <a:ext cx="687466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92E4B"/>
              </a:buClr>
              <a:buSzPts val="2200"/>
              <a:buNone/>
            </a:pPr>
            <a:r>
              <a:rPr lang="en-US" i="1"/>
              <a:t>Apps </a:t>
            </a:r>
            <a:r>
              <a:rPr lang="en-US"/>
              <a:t>culturales</a:t>
            </a:r>
            <a:endParaRPr i="1"/>
          </a:p>
        </p:txBody>
      </p:sp>
      <p:sp>
        <p:nvSpPr>
          <p:cNvPr id="1079" name="Google Shape;1079;p105"/>
          <p:cNvSpPr txBox="1">
            <a:spLocks noGrp="1"/>
          </p:cNvSpPr>
          <p:nvPr>
            <p:ph type="body" idx="14"/>
          </p:nvPr>
        </p:nvSpPr>
        <p:spPr>
          <a:xfrm>
            <a:off x="565673" y="659662"/>
            <a:ext cx="5041923" cy="72075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None/>
            </a:pPr>
            <a:r>
              <a:rPr lang="en-US"/>
              <a:t>contenido</a:t>
            </a:r>
            <a:endParaRPr/>
          </a:p>
        </p:txBody>
      </p:sp>
      <p:sp>
        <p:nvSpPr>
          <p:cNvPr id="2" name="TextBox 1">
            <a:extLst>
              <a:ext uri="{FF2B5EF4-FFF2-40B4-BE49-F238E27FC236}">
                <a16:creationId xmlns:a16="http://schemas.microsoft.com/office/drawing/2014/main" id="{D06F00F2-ACAC-259B-1972-E4443C914EC5}"/>
              </a:ext>
            </a:extLst>
          </p:cNvPr>
          <p:cNvSpPr txBox="1"/>
          <p:nvPr/>
        </p:nvSpPr>
        <p:spPr>
          <a:xfrm>
            <a:off x="8886825" y="2324100"/>
            <a:ext cx="2905125" cy="1643972"/>
          </a:xfrm>
          <a:prstGeom prst="rect">
            <a:avLst/>
          </a:prstGeom>
          <a:solidFill>
            <a:schemeClr val="bg1"/>
          </a:solidFill>
        </p:spPr>
        <p:txBody>
          <a:bodyPr wrap="square" rtlCol="0">
            <a:spAutoFit/>
          </a:bodyPr>
          <a:lstStyle/>
          <a:p>
            <a:endParaRPr lang="en-IE"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085"/>
        <p:cNvGrpSpPr/>
        <p:nvPr/>
      </p:nvGrpSpPr>
      <p:grpSpPr>
        <a:xfrm>
          <a:off x="0" y="0"/>
          <a:ext cx="0" cy="0"/>
          <a:chOff x="0" y="0"/>
          <a:chExt cx="0" cy="0"/>
        </a:xfrm>
      </p:grpSpPr>
      <p:sp>
        <p:nvSpPr>
          <p:cNvPr id="1086" name="Google Shape;1086;p106"/>
          <p:cNvSpPr txBox="1">
            <a:spLocks noGrp="1"/>
          </p:cNvSpPr>
          <p:nvPr>
            <p:ph type="body" idx="1"/>
          </p:nvPr>
        </p:nvSpPr>
        <p:spPr>
          <a:xfrm>
            <a:off x="5497150" y="3602325"/>
            <a:ext cx="6156900" cy="2253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Font typeface="Arial"/>
              <a:buNone/>
            </a:pPr>
            <a:r>
              <a:rPr lang="en-US"/>
              <a:t>Actividades sociales</a:t>
            </a:r>
            <a:endParaRPr/>
          </a:p>
        </p:txBody>
      </p:sp>
      <p:sp>
        <p:nvSpPr>
          <p:cNvPr id="1087" name="Google Shape;1087;p106"/>
          <p:cNvSpPr txBox="1">
            <a:spLocks noGrp="1"/>
          </p:cNvSpPr>
          <p:nvPr>
            <p:ph type="body" idx="2"/>
          </p:nvPr>
        </p:nvSpPr>
        <p:spPr>
          <a:xfrm>
            <a:off x="891654" y="2003728"/>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13000"/>
              <a:buNone/>
            </a:pPr>
            <a:r>
              <a:rPr lang="en-US" sz="8000"/>
              <a:t> (a)</a:t>
            </a:r>
            <a:endParaRPr sz="800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091"/>
        <p:cNvGrpSpPr/>
        <p:nvPr/>
      </p:nvGrpSpPr>
      <p:grpSpPr>
        <a:xfrm>
          <a:off x="0" y="0"/>
          <a:ext cx="0" cy="0"/>
          <a:chOff x="0" y="0"/>
          <a:chExt cx="0" cy="0"/>
        </a:xfrm>
      </p:grpSpPr>
      <p:pic>
        <p:nvPicPr>
          <p:cNvPr id="1092" name="Google Shape;1092;p107"/>
          <p:cNvPicPr preferRelativeResize="0">
            <a:picLocks noGrp="1"/>
          </p:cNvPicPr>
          <p:nvPr>
            <p:ph type="pic" idx="2"/>
          </p:nvPr>
        </p:nvPicPr>
        <p:blipFill rotWithShape="1">
          <a:blip r:embed="rId3">
            <a:alphaModFix/>
          </a:blip>
          <a:srcRect/>
          <a:stretch/>
        </p:blipFill>
        <p:spPr>
          <a:xfrm>
            <a:off x="0" y="0"/>
            <a:ext cx="12192000" cy="6858000"/>
          </a:xfrm>
          <a:prstGeom prst="rect">
            <a:avLst/>
          </a:prstGeom>
          <a:solidFill>
            <a:srgbClr val="F2F2F2"/>
          </a:solidFill>
          <a:ln>
            <a:noFill/>
          </a:ln>
        </p:spPr>
      </p:pic>
      <p:sp>
        <p:nvSpPr>
          <p:cNvPr id="1093" name="Google Shape;1093;p107"/>
          <p:cNvSpPr txBox="1">
            <a:spLocks noGrp="1"/>
          </p:cNvSpPr>
          <p:nvPr>
            <p:ph type="body" idx="1"/>
          </p:nvPr>
        </p:nvSpPr>
        <p:spPr>
          <a:xfrm>
            <a:off x="2457450" y="3971925"/>
            <a:ext cx="9515475" cy="2724150"/>
          </a:xfrm>
          <a:prstGeom prst="rect">
            <a:avLst/>
          </a:prstGeom>
          <a:solidFill>
            <a:srgbClr val="7F3494"/>
          </a:solidFill>
          <a:ln>
            <a:noFill/>
          </a:ln>
        </p:spPr>
        <p:txBody>
          <a:bodyPr spcFirstLastPara="1" wrap="square" lIns="91425" tIns="45700" rIns="91425" bIns="45700" anchor="ctr" anchorCtr="0">
            <a:noAutofit/>
          </a:bodyPr>
          <a:lstStyle/>
          <a:p>
            <a:pPr marL="457200" marR="0" lvl="0" indent="-228600" algn="ctr" rtl="0">
              <a:lnSpc>
                <a:spcPct val="80000"/>
              </a:lnSpc>
              <a:spcBef>
                <a:spcPts val="600"/>
              </a:spcBef>
              <a:spcAft>
                <a:spcPts val="0"/>
              </a:spcAft>
              <a:buClr>
                <a:schemeClr val="lt1"/>
              </a:buClr>
              <a:buSzPts val="3000"/>
              <a:buFont typeface="Arial"/>
              <a:buNone/>
            </a:pPr>
            <a:r>
              <a:rPr lang="en-US" sz="2400" i="0" dirty="0"/>
              <a:t>Hoy día, las personas que </a:t>
            </a:r>
            <a:r>
              <a:rPr lang="en-US" sz="2400" i="0" dirty="0" err="1"/>
              <a:t>gestionan</a:t>
            </a:r>
            <a:r>
              <a:rPr lang="en-US" sz="2400" i="0" dirty="0"/>
              <a:t> o </a:t>
            </a:r>
            <a:r>
              <a:rPr lang="en-US" sz="2400" i="0" dirty="0" err="1"/>
              <a:t>trabajan</a:t>
            </a:r>
            <a:r>
              <a:rPr lang="en-US" sz="2400" i="0" dirty="0"/>
              <a:t> </a:t>
            </a:r>
            <a:r>
              <a:rPr lang="en-US" sz="2400" i="0" dirty="0" err="1"/>
              <a:t>en</a:t>
            </a:r>
            <a:r>
              <a:rPr lang="en-US" sz="2400" i="0" dirty="0"/>
              <a:t> </a:t>
            </a:r>
            <a:r>
              <a:rPr lang="en-US" sz="2400" i="0" dirty="0" err="1"/>
              <a:t>centros</a:t>
            </a:r>
            <a:endParaRPr sz="2400" dirty="0"/>
          </a:p>
          <a:p>
            <a:pPr marL="457200" marR="0" lvl="0" indent="-228600" algn="ctr" rtl="0">
              <a:lnSpc>
                <a:spcPct val="80000"/>
              </a:lnSpc>
              <a:spcBef>
                <a:spcPts val="600"/>
              </a:spcBef>
              <a:spcAft>
                <a:spcPts val="0"/>
              </a:spcAft>
              <a:buClr>
                <a:schemeClr val="lt1"/>
              </a:buClr>
              <a:buSzPts val="3000"/>
              <a:buFont typeface="Arial"/>
              <a:buNone/>
            </a:pPr>
            <a:r>
              <a:rPr lang="en-US" sz="2400" i="0" dirty="0" err="1">
                <a:solidFill>
                  <a:schemeClr val="lt1"/>
                </a:solidFill>
              </a:rPr>
              <a:t>asistenciales</a:t>
            </a:r>
            <a:r>
              <a:rPr lang="en-US" sz="2400" i="0" dirty="0">
                <a:solidFill>
                  <a:srgbClr val="FF0000"/>
                </a:solidFill>
              </a:rPr>
              <a:t> </a:t>
            </a:r>
            <a:r>
              <a:rPr lang="en-US" sz="2400" i="0" dirty="0" err="1">
                <a:solidFill>
                  <a:schemeClr val="lt1"/>
                </a:solidFill>
              </a:rPr>
              <a:t>saben</a:t>
            </a:r>
            <a:r>
              <a:rPr lang="en-US" sz="2400" i="0" dirty="0">
                <a:solidFill>
                  <a:schemeClr val="lt1"/>
                </a:solidFill>
              </a:rPr>
              <a:t> que </a:t>
            </a:r>
            <a:r>
              <a:rPr lang="en-US" sz="2400" i="0" dirty="0" err="1">
                <a:solidFill>
                  <a:schemeClr val="lt1"/>
                </a:solidFill>
              </a:rPr>
              <a:t>cuidar</a:t>
            </a:r>
            <a:r>
              <a:rPr lang="en-US" sz="2400" i="0" dirty="0">
                <a:solidFill>
                  <a:schemeClr val="lt1"/>
                </a:solidFill>
              </a:rPr>
              <a:t> </a:t>
            </a:r>
            <a:r>
              <a:rPr lang="en-US" sz="2400" i="0" dirty="0" err="1">
                <a:solidFill>
                  <a:schemeClr val="lt1"/>
                </a:solidFill>
              </a:rPr>
              <a:t>el</a:t>
            </a:r>
            <a:r>
              <a:rPr lang="en-US" sz="2400" i="0" dirty="0">
                <a:solidFill>
                  <a:schemeClr val="lt1"/>
                </a:solidFill>
              </a:rPr>
              <a:t> </a:t>
            </a:r>
            <a:r>
              <a:rPr lang="en-US" sz="2400" i="0" dirty="0" err="1">
                <a:solidFill>
                  <a:schemeClr val="lt1"/>
                </a:solidFill>
              </a:rPr>
              <a:t>cuerpo</a:t>
            </a:r>
            <a:r>
              <a:rPr lang="en-US" sz="2400" i="0" dirty="0">
                <a:solidFill>
                  <a:schemeClr val="lt1"/>
                </a:solidFill>
              </a:rPr>
              <a:t> es solo la </a:t>
            </a:r>
            <a:r>
              <a:rPr lang="en-US" sz="2400" i="0" dirty="0" err="1">
                <a:solidFill>
                  <a:schemeClr val="lt1"/>
                </a:solidFill>
              </a:rPr>
              <a:t>mitad</a:t>
            </a:r>
            <a:r>
              <a:rPr lang="en-US" sz="2400" i="0" dirty="0">
                <a:solidFill>
                  <a:schemeClr val="lt1"/>
                </a:solidFill>
              </a:rPr>
              <a:t> del</a:t>
            </a:r>
            <a:endParaRPr sz="2400" dirty="0"/>
          </a:p>
          <a:p>
            <a:pPr marL="457200" marR="0" lvl="0" indent="-228600" algn="ctr" rtl="0">
              <a:lnSpc>
                <a:spcPct val="80000"/>
              </a:lnSpc>
              <a:spcBef>
                <a:spcPts val="600"/>
              </a:spcBef>
              <a:spcAft>
                <a:spcPts val="0"/>
              </a:spcAft>
              <a:buClr>
                <a:schemeClr val="lt1"/>
              </a:buClr>
              <a:buSzPts val="3000"/>
              <a:buFont typeface="Arial"/>
              <a:buNone/>
            </a:pPr>
            <a:r>
              <a:rPr lang="en-US" sz="2400" i="0" dirty="0" err="1">
                <a:solidFill>
                  <a:schemeClr val="lt1"/>
                </a:solidFill>
              </a:rPr>
              <a:t>trabajo</a:t>
            </a:r>
            <a:r>
              <a:rPr lang="en-US" sz="2400" i="0" dirty="0">
                <a:solidFill>
                  <a:schemeClr val="lt1"/>
                </a:solidFill>
              </a:rPr>
              <a:t>. </a:t>
            </a:r>
            <a:r>
              <a:rPr lang="en-US" sz="2400" i="0" dirty="0" err="1">
                <a:solidFill>
                  <a:schemeClr val="lt1"/>
                </a:solidFill>
              </a:rPr>
              <a:t>También</a:t>
            </a:r>
            <a:r>
              <a:rPr lang="en-US" sz="2400" i="0" dirty="0">
                <a:solidFill>
                  <a:schemeClr val="lt1"/>
                </a:solidFill>
              </a:rPr>
              <a:t> es </a:t>
            </a:r>
            <a:r>
              <a:rPr lang="en-US" sz="2400" i="0" dirty="0" err="1">
                <a:solidFill>
                  <a:schemeClr val="lt1"/>
                </a:solidFill>
              </a:rPr>
              <a:t>esencial</a:t>
            </a:r>
            <a:r>
              <a:rPr lang="en-US" sz="2400" i="0" dirty="0">
                <a:solidFill>
                  <a:schemeClr val="lt1"/>
                </a:solidFill>
              </a:rPr>
              <a:t> </a:t>
            </a:r>
            <a:r>
              <a:rPr lang="en-US" sz="2400" i="0" dirty="0" err="1">
                <a:solidFill>
                  <a:schemeClr val="lt1"/>
                </a:solidFill>
              </a:rPr>
              <a:t>ofrecer</a:t>
            </a:r>
            <a:r>
              <a:rPr lang="en-US" sz="2400" i="0" dirty="0">
                <a:solidFill>
                  <a:schemeClr val="lt1"/>
                </a:solidFill>
              </a:rPr>
              <a:t> </a:t>
            </a:r>
            <a:r>
              <a:rPr lang="en-US" sz="2400" i="0" dirty="0" err="1">
                <a:solidFill>
                  <a:schemeClr val="lt1"/>
                </a:solidFill>
              </a:rPr>
              <a:t>oportunidades</a:t>
            </a:r>
            <a:r>
              <a:rPr lang="en-US" sz="2400" i="0" dirty="0">
                <a:solidFill>
                  <a:schemeClr val="lt1"/>
                </a:solidFill>
              </a:rPr>
              <a:t> de </a:t>
            </a:r>
            <a:endParaRPr sz="2400" dirty="0"/>
          </a:p>
          <a:p>
            <a:pPr marL="457200" marR="0" lvl="0" indent="-228600" algn="ctr" rtl="0">
              <a:lnSpc>
                <a:spcPct val="80000"/>
              </a:lnSpc>
              <a:spcBef>
                <a:spcPts val="600"/>
              </a:spcBef>
              <a:spcAft>
                <a:spcPts val="0"/>
              </a:spcAft>
              <a:buClr>
                <a:schemeClr val="lt1"/>
              </a:buClr>
              <a:buSzPts val="3000"/>
              <a:buFont typeface="Arial"/>
              <a:buNone/>
            </a:pPr>
            <a:r>
              <a:rPr lang="en-US" sz="2400" i="0" dirty="0" err="1">
                <a:solidFill>
                  <a:schemeClr val="lt1"/>
                </a:solidFill>
              </a:rPr>
              <a:t>estimulación</a:t>
            </a:r>
            <a:r>
              <a:rPr lang="en-US" sz="2400" i="0" dirty="0">
                <a:solidFill>
                  <a:schemeClr val="lt1"/>
                </a:solidFill>
              </a:rPr>
              <a:t> </a:t>
            </a:r>
            <a:r>
              <a:rPr lang="en-US" sz="2400" i="0" dirty="0" err="1">
                <a:solidFill>
                  <a:schemeClr val="lt1"/>
                </a:solidFill>
              </a:rPr>
              <a:t>intelectual</a:t>
            </a:r>
            <a:r>
              <a:rPr lang="en-US" sz="2400" i="0" dirty="0">
                <a:solidFill>
                  <a:schemeClr val="lt1"/>
                </a:solidFill>
              </a:rPr>
              <a:t> y </a:t>
            </a:r>
            <a:r>
              <a:rPr lang="en-US" sz="2400" i="0" dirty="0" err="1">
                <a:solidFill>
                  <a:schemeClr val="lt1"/>
                </a:solidFill>
              </a:rPr>
              <a:t>socialización</a:t>
            </a:r>
            <a:r>
              <a:rPr lang="en-US" sz="2400" i="0" dirty="0">
                <a:solidFill>
                  <a:schemeClr val="lt1"/>
                </a:solidFill>
              </a:rPr>
              <a:t>  y </a:t>
            </a:r>
            <a:r>
              <a:rPr lang="en-US" sz="2400" i="0" dirty="0" err="1">
                <a:solidFill>
                  <a:schemeClr val="lt1"/>
                </a:solidFill>
              </a:rPr>
              <a:t>mantener</a:t>
            </a:r>
            <a:r>
              <a:rPr lang="en-US" sz="2400" i="0" dirty="0">
                <a:solidFill>
                  <a:schemeClr val="lt1"/>
                </a:solidFill>
              </a:rPr>
              <a:t> un </a:t>
            </a:r>
            <a:r>
              <a:rPr lang="en-US" sz="2400" i="0" dirty="0" err="1">
                <a:solidFill>
                  <a:schemeClr val="lt1"/>
                </a:solidFill>
              </a:rPr>
              <a:t>buen</a:t>
            </a:r>
            <a:r>
              <a:rPr lang="en-US" sz="2400" i="0" dirty="0">
                <a:solidFill>
                  <a:schemeClr val="lt1"/>
                </a:solidFill>
              </a:rPr>
              <a:t> </a:t>
            </a:r>
            <a:endParaRPr sz="2400" dirty="0"/>
          </a:p>
          <a:p>
            <a:pPr marL="457200" marR="0" lvl="0" indent="-228600" algn="ctr" rtl="0">
              <a:lnSpc>
                <a:spcPct val="80000"/>
              </a:lnSpc>
              <a:spcBef>
                <a:spcPts val="600"/>
              </a:spcBef>
              <a:spcAft>
                <a:spcPts val="0"/>
              </a:spcAft>
              <a:buClr>
                <a:schemeClr val="lt1"/>
              </a:buClr>
              <a:buSzPts val="3000"/>
              <a:buFont typeface="Arial"/>
              <a:buNone/>
            </a:pPr>
            <a:r>
              <a:rPr lang="en-US" sz="2400" i="0" dirty="0" err="1">
                <a:solidFill>
                  <a:schemeClr val="lt1"/>
                </a:solidFill>
              </a:rPr>
              <a:t>estado</a:t>
            </a:r>
            <a:r>
              <a:rPr lang="en-US" sz="2400" i="0" dirty="0">
                <a:solidFill>
                  <a:schemeClr val="lt1"/>
                </a:solidFill>
              </a:rPr>
              <a:t> </a:t>
            </a:r>
            <a:r>
              <a:rPr lang="en-US" sz="2400" i="0" dirty="0" err="1">
                <a:solidFill>
                  <a:schemeClr val="lt1"/>
                </a:solidFill>
              </a:rPr>
              <a:t>anímico</a:t>
            </a:r>
            <a:r>
              <a:rPr lang="en-US" sz="2400" i="0" dirty="0">
                <a:solidFill>
                  <a:schemeClr val="lt1"/>
                </a:solidFill>
              </a:rPr>
              <a:t>. </a:t>
            </a:r>
            <a:endParaRPr sz="2400" dirty="0"/>
          </a:p>
          <a:p>
            <a:pPr marL="457200" marR="0" lvl="0" indent="-228600" algn="ctr" rtl="0">
              <a:lnSpc>
                <a:spcPct val="80000"/>
              </a:lnSpc>
              <a:spcBef>
                <a:spcPts val="600"/>
              </a:spcBef>
              <a:spcAft>
                <a:spcPts val="0"/>
              </a:spcAft>
              <a:buClr>
                <a:schemeClr val="lt1"/>
              </a:buClr>
              <a:buSzPts val="3000"/>
              <a:buFont typeface="Arial"/>
              <a:buNone/>
            </a:pPr>
            <a:r>
              <a:rPr lang="en-US" sz="2400" i="0" dirty="0" err="1"/>
              <a:t>Todo</a:t>
            </a:r>
            <a:r>
              <a:rPr lang="en-US" sz="2400" i="0" dirty="0"/>
              <a:t> </a:t>
            </a:r>
            <a:r>
              <a:rPr lang="en-US" sz="2400" i="0" dirty="0" err="1"/>
              <a:t>ello</a:t>
            </a:r>
            <a:r>
              <a:rPr lang="en-US" sz="2400" i="0" dirty="0"/>
              <a:t> es fundamental para </a:t>
            </a:r>
            <a:r>
              <a:rPr lang="en-US" sz="2400" i="0" dirty="0" err="1"/>
              <a:t>salvaguardar</a:t>
            </a:r>
            <a:r>
              <a:rPr lang="en-US" sz="2400" i="0" dirty="0"/>
              <a:t> la </a:t>
            </a:r>
            <a:r>
              <a:rPr lang="en-US" sz="2400" i="0" dirty="0" err="1"/>
              <a:t>salud</a:t>
            </a:r>
            <a:r>
              <a:rPr lang="en-US" sz="2400" i="0" dirty="0"/>
              <a:t> mental </a:t>
            </a:r>
            <a:endParaRPr sz="2400" dirty="0"/>
          </a:p>
          <a:p>
            <a:pPr marL="457200" marR="0" lvl="0" indent="-228600" algn="ctr" rtl="0">
              <a:lnSpc>
                <a:spcPct val="80000"/>
              </a:lnSpc>
              <a:spcBef>
                <a:spcPts val="600"/>
              </a:spcBef>
              <a:spcAft>
                <a:spcPts val="0"/>
              </a:spcAft>
              <a:buClr>
                <a:schemeClr val="lt1"/>
              </a:buClr>
              <a:buSzPts val="3000"/>
              <a:buFont typeface="Arial"/>
              <a:buNone/>
            </a:pPr>
            <a:r>
              <a:rPr lang="en-US" sz="2400" i="0" dirty="0"/>
              <a:t>y </a:t>
            </a:r>
            <a:r>
              <a:rPr lang="en-US" sz="2400" i="0" dirty="0" err="1"/>
              <a:t>física</a:t>
            </a:r>
            <a:r>
              <a:rPr lang="en-US" sz="2400" i="0" dirty="0"/>
              <a:t> de </a:t>
            </a:r>
            <a:r>
              <a:rPr lang="en-US" sz="2400" i="0" dirty="0" err="1"/>
              <a:t>los</a:t>
            </a:r>
            <a:r>
              <a:rPr lang="en-US" sz="2400" i="0" dirty="0"/>
              <a:t> </a:t>
            </a:r>
            <a:r>
              <a:rPr lang="en-US" sz="2400" i="0" dirty="0" err="1"/>
              <a:t>clientes</a:t>
            </a:r>
            <a:r>
              <a:rPr lang="en-US" sz="2400" i="0" dirty="0"/>
              <a:t> y </a:t>
            </a:r>
            <a:r>
              <a:rPr lang="en-US" sz="2400" i="0" dirty="0" err="1"/>
              <a:t>evitar</a:t>
            </a:r>
            <a:r>
              <a:rPr lang="en-US" sz="2400" i="0" dirty="0"/>
              <a:t> que </a:t>
            </a:r>
            <a:r>
              <a:rPr lang="en-US" sz="2400" i="0" dirty="0" err="1"/>
              <a:t>pierdan</a:t>
            </a:r>
            <a:r>
              <a:rPr lang="en-US" sz="2400" i="0" dirty="0"/>
              <a:t> </a:t>
            </a:r>
            <a:r>
              <a:rPr lang="en-US" sz="2400" i="0" dirty="0" err="1"/>
              <a:t>su</a:t>
            </a:r>
            <a:r>
              <a:rPr lang="en-US" sz="2400" i="0" dirty="0"/>
              <a:t> </a:t>
            </a:r>
            <a:r>
              <a:rPr lang="en-US" sz="2400" i="0" dirty="0" err="1"/>
              <a:t>autonomía</a:t>
            </a:r>
            <a:r>
              <a:rPr lang="en-US" sz="2400" i="0" dirty="0"/>
              <a:t>. </a:t>
            </a:r>
            <a:endParaRPr sz="2400" i="0"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pic>
        <p:nvPicPr>
          <p:cNvPr id="1098" name="Google Shape;1098;p108"/>
          <p:cNvPicPr preferRelativeResize="0">
            <a:picLocks noGrp="1"/>
          </p:cNvPicPr>
          <p:nvPr>
            <p:ph type="pic" idx="2"/>
          </p:nvPr>
        </p:nvPicPr>
        <p:blipFill rotWithShape="1">
          <a:blip r:embed="rId3">
            <a:alphaModFix/>
          </a:blip>
          <a:srcRect/>
          <a:stretch/>
        </p:blipFill>
        <p:spPr>
          <a:xfrm>
            <a:off x="0" y="-67377"/>
            <a:ext cx="12192000" cy="6858000"/>
          </a:xfrm>
          <a:prstGeom prst="rect">
            <a:avLst/>
          </a:prstGeom>
          <a:solidFill>
            <a:srgbClr val="F2F2F2"/>
          </a:solidFill>
          <a:ln>
            <a:noFill/>
          </a:ln>
        </p:spPr>
      </p:pic>
      <p:sp>
        <p:nvSpPr>
          <p:cNvPr id="1099" name="Google Shape;1099;p108"/>
          <p:cNvSpPr txBox="1">
            <a:spLocks noGrp="1"/>
          </p:cNvSpPr>
          <p:nvPr>
            <p:ph type="body" idx="1"/>
          </p:nvPr>
        </p:nvSpPr>
        <p:spPr>
          <a:xfrm>
            <a:off x="8210551" y="697724"/>
            <a:ext cx="3828024" cy="4864875"/>
          </a:xfrm>
          <a:prstGeom prst="rect">
            <a:avLst/>
          </a:prstGeom>
          <a:solidFill>
            <a:srgbClr val="0AA3A4"/>
          </a:solidFill>
          <a:ln>
            <a:noFill/>
          </a:ln>
        </p:spPr>
        <p:txBody>
          <a:bodyPr spcFirstLastPara="1" wrap="square" lIns="0" tIns="45700" rIns="360000" bIns="45700" anchor="ctr" anchorCtr="0">
            <a:noAutofit/>
          </a:bodyPr>
          <a:lstStyle/>
          <a:p>
            <a:pPr marL="457200" marR="0" lvl="0" indent="0" rtl="0">
              <a:lnSpc>
                <a:spcPct val="90000"/>
              </a:lnSpc>
              <a:spcBef>
                <a:spcPts val="1000"/>
              </a:spcBef>
              <a:spcAft>
                <a:spcPts val="0"/>
              </a:spcAft>
              <a:buClr>
                <a:schemeClr val="lt1"/>
              </a:buClr>
              <a:buSzPct val="135135"/>
              <a:buFont typeface="Arial"/>
              <a:buNone/>
            </a:pPr>
            <a:r>
              <a:rPr lang="en-US" sz="2400" i="0" dirty="0">
                <a:solidFill>
                  <a:schemeClr val="lt1"/>
                </a:solidFill>
              </a:rPr>
              <a:t>Para </a:t>
            </a:r>
            <a:r>
              <a:rPr lang="en-US" sz="2400" i="0" dirty="0" err="1">
                <a:solidFill>
                  <a:schemeClr val="lt1"/>
                </a:solidFill>
              </a:rPr>
              <a:t>fomentar</a:t>
            </a:r>
            <a:r>
              <a:rPr lang="en-US" sz="2400" i="0" dirty="0">
                <a:solidFill>
                  <a:schemeClr val="lt1"/>
                </a:solidFill>
              </a:rPr>
              <a:t> </a:t>
            </a:r>
            <a:r>
              <a:rPr lang="en-US" sz="2400" i="0" dirty="0" err="1">
                <a:solidFill>
                  <a:schemeClr val="lt1"/>
                </a:solidFill>
              </a:rPr>
              <a:t>el</a:t>
            </a:r>
            <a:r>
              <a:rPr lang="en-US" sz="2400" i="0" dirty="0">
                <a:solidFill>
                  <a:schemeClr val="lt1"/>
                </a:solidFill>
              </a:rPr>
              <a:t> </a:t>
            </a:r>
            <a:r>
              <a:rPr lang="en-US" sz="2400" i="0" dirty="0" err="1">
                <a:solidFill>
                  <a:schemeClr val="lt1"/>
                </a:solidFill>
              </a:rPr>
              <a:t>envejecimiento</a:t>
            </a:r>
            <a:r>
              <a:rPr lang="en-US" sz="2400" i="0" dirty="0">
                <a:solidFill>
                  <a:schemeClr val="lt1"/>
                </a:solidFill>
              </a:rPr>
              <a:t> </a:t>
            </a:r>
            <a:r>
              <a:rPr lang="en-US" sz="2400" i="0" dirty="0" err="1">
                <a:solidFill>
                  <a:schemeClr val="lt1"/>
                </a:solidFill>
              </a:rPr>
              <a:t>activo</a:t>
            </a:r>
            <a:r>
              <a:rPr lang="en-US" sz="2400" i="0" dirty="0">
                <a:solidFill>
                  <a:schemeClr val="lt1"/>
                </a:solidFill>
              </a:rPr>
              <a:t> es </a:t>
            </a:r>
            <a:r>
              <a:rPr lang="en-US" sz="2400" i="0" dirty="0" err="1">
                <a:solidFill>
                  <a:schemeClr val="lt1"/>
                </a:solidFill>
              </a:rPr>
              <a:t>necesario</a:t>
            </a:r>
            <a:r>
              <a:rPr lang="en-US" sz="2400" i="0" dirty="0">
                <a:solidFill>
                  <a:schemeClr val="lt1"/>
                </a:solidFill>
              </a:rPr>
              <a:t> </a:t>
            </a:r>
            <a:r>
              <a:rPr lang="en-US" sz="2400" i="0" dirty="0" err="1">
                <a:solidFill>
                  <a:schemeClr val="lt1"/>
                </a:solidFill>
              </a:rPr>
              <a:t>promover</a:t>
            </a:r>
            <a:r>
              <a:rPr lang="en-US" sz="2400" i="0" dirty="0">
                <a:solidFill>
                  <a:schemeClr val="lt1"/>
                </a:solidFill>
              </a:rPr>
              <a:t> </a:t>
            </a:r>
            <a:r>
              <a:rPr lang="en-US" sz="2400" i="0" dirty="0" err="1">
                <a:solidFill>
                  <a:schemeClr val="lt1"/>
                </a:solidFill>
              </a:rPr>
              <a:t>actividades</a:t>
            </a:r>
            <a:r>
              <a:rPr lang="en-US" sz="2400" i="0" dirty="0">
                <a:solidFill>
                  <a:schemeClr val="lt1"/>
                </a:solidFill>
              </a:rPr>
              <a:t> </a:t>
            </a:r>
            <a:r>
              <a:rPr lang="en-US" sz="2400" i="0" dirty="0" err="1">
                <a:solidFill>
                  <a:schemeClr val="lt1"/>
                </a:solidFill>
              </a:rPr>
              <a:t>recreativas</a:t>
            </a:r>
            <a:r>
              <a:rPr lang="en-US" sz="2400" i="0" dirty="0">
                <a:solidFill>
                  <a:schemeClr val="lt1"/>
                </a:solidFill>
              </a:rPr>
              <a:t> </a:t>
            </a:r>
            <a:r>
              <a:rPr lang="en-US" sz="2400" i="0" dirty="0" err="1">
                <a:solidFill>
                  <a:schemeClr val="lt1"/>
                </a:solidFill>
              </a:rPr>
              <a:t>variadas</a:t>
            </a:r>
            <a:r>
              <a:rPr lang="en-US" sz="2400" i="0" dirty="0">
                <a:solidFill>
                  <a:schemeClr val="lt1"/>
                </a:solidFill>
              </a:rPr>
              <a:t> que </a:t>
            </a:r>
            <a:r>
              <a:rPr lang="en-US" sz="2400" i="0" dirty="0" err="1">
                <a:solidFill>
                  <a:schemeClr val="lt1"/>
                </a:solidFill>
              </a:rPr>
              <a:t>permitan</a:t>
            </a:r>
            <a:r>
              <a:rPr lang="en-US" sz="2400" i="0" dirty="0">
                <a:solidFill>
                  <a:schemeClr val="lt1"/>
                </a:solidFill>
              </a:rPr>
              <a:t> a </a:t>
            </a:r>
            <a:r>
              <a:rPr lang="en-US" sz="2400" i="0" dirty="0" err="1">
                <a:solidFill>
                  <a:schemeClr val="lt1"/>
                </a:solidFill>
              </a:rPr>
              <a:t>los</a:t>
            </a:r>
            <a:r>
              <a:rPr lang="en-US" sz="2400" i="0" dirty="0">
                <a:solidFill>
                  <a:schemeClr val="lt1"/>
                </a:solidFill>
              </a:rPr>
              <a:t> </a:t>
            </a:r>
            <a:r>
              <a:rPr lang="en-US" sz="2400" i="0" dirty="0" err="1">
                <a:solidFill>
                  <a:schemeClr val="lt1"/>
                </a:solidFill>
              </a:rPr>
              <a:t>clientes</a:t>
            </a:r>
            <a:r>
              <a:rPr lang="en-US" sz="2400" i="0" dirty="0">
                <a:solidFill>
                  <a:schemeClr val="lt1"/>
                </a:solidFill>
              </a:rPr>
              <a:t> </a:t>
            </a:r>
            <a:r>
              <a:rPr lang="en-US" sz="2400" i="0" dirty="0" err="1">
                <a:solidFill>
                  <a:schemeClr val="lt1"/>
                </a:solidFill>
              </a:rPr>
              <a:t>seguir</a:t>
            </a:r>
            <a:r>
              <a:rPr lang="en-US" sz="2400" i="0" dirty="0">
                <a:solidFill>
                  <a:schemeClr val="lt1"/>
                </a:solidFill>
              </a:rPr>
              <a:t> </a:t>
            </a:r>
            <a:r>
              <a:rPr lang="en-US" sz="2400" i="0" dirty="0" err="1">
                <a:solidFill>
                  <a:schemeClr val="lt1"/>
                </a:solidFill>
              </a:rPr>
              <a:t>sintiéndose</a:t>
            </a:r>
            <a:r>
              <a:rPr lang="en-US" sz="2400" i="0" dirty="0">
                <a:solidFill>
                  <a:schemeClr val="lt1"/>
                </a:solidFill>
              </a:rPr>
              <a:t> </a:t>
            </a:r>
            <a:r>
              <a:rPr lang="en-US" sz="2400" i="0" dirty="0" err="1">
                <a:solidFill>
                  <a:schemeClr val="lt1"/>
                </a:solidFill>
              </a:rPr>
              <a:t>parte</a:t>
            </a:r>
            <a:r>
              <a:rPr lang="en-US" sz="2400" i="0" dirty="0">
                <a:solidFill>
                  <a:schemeClr val="lt1"/>
                </a:solidFill>
              </a:rPr>
              <a:t> de la </a:t>
            </a:r>
            <a:r>
              <a:rPr lang="en-US" sz="2400" i="0" dirty="0" err="1">
                <a:solidFill>
                  <a:schemeClr val="lt1"/>
                </a:solidFill>
              </a:rPr>
              <a:t>sociedad</a:t>
            </a:r>
            <a:r>
              <a:rPr lang="en-US" sz="2400" i="0" dirty="0">
                <a:solidFill>
                  <a:schemeClr val="lt1"/>
                </a:solidFill>
              </a:rPr>
              <a:t> y </a:t>
            </a:r>
            <a:r>
              <a:rPr lang="en-US" sz="2400" i="0" dirty="0" err="1">
                <a:solidFill>
                  <a:schemeClr val="lt1"/>
                </a:solidFill>
              </a:rPr>
              <a:t>mejorar</a:t>
            </a:r>
            <a:r>
              <a:rPr lang="en-US" sz="2400" i="0" dirty="0">
                <a:solidFill>
                  <a:schemeClr val="lt1"/>
                </a:solidFill>
              </a:rPr>
              <a:t> </a:t>
            </a:r>
            <a:r>
              <a:rPr lang="en-US" sz="2400" i="0" dirty="0" err="1">
                <a:solidFill>
                  <a:schemeClr val="lt1"/>
                </a:solidFill>
              </a:rPr>
              <a:t>su</a:t>
            </a:r>
            <a:r>
              <a:rPr lang="en-US" sz="2400" i="0" dirty="0">
                <a:solidFill>
                  <a:schemeClr val="lt1"/>
                </a:solidFill>
              </a:rPr>
              <a:t> </a:t>
            </a:r>
            <a:r>
              <a:rPr lang="en-US" sz="2400" i="0" dirty="0" err="1">
                <a:solidFill>
                  <a:schemeClr val="lt1"/>
                </a:solidFill>
              </a:rPr>
              <a:t>calidad</a:t>
            </a:r>
            <a:r>
              <a:rPr lang="en-US" sz="2400" i="0" dirty="0">
                <a:solidFill>
                  <a:schemeClr val="lt1"/>
                </a:solidFill>
              </a:rPr>
              <a:t> de </a:t>
            </a:r>
            <a:r>
              <a:rPr lang="en-US" sz="2400" i="0" dirty="0" err="1">
                <a:solidFill>
                  <a:schemeClr val="lt1"/>
                </a:solidFill>
              </a:rPr>
              <a:t>vida</a:t>
            </a:r>
            <a:r>
              <a:rPr lang="en-US" sz="2400" i="0" dirty="0">
                <a:solidFill>
                  <a:schemeClr val="lt1"/>
                </a:solidFill>
              </a:rPr>
              <a:t>. </a:t>
            </a:r>
            <a:endParaRPr sz="2400" dirty="0"/>
          </a:p>
          <a:p>
            <a:pPr marL="457200" marR="0" lvl="0" indent="0" rtl="0">
              <a:lnSpc>
                <a:spcPct val="90000"/>
              </a:lnSpc>
              <a:spcBef>
                <a:spcPts val="1000"/>
              </a:spcBef>
              <a:spcAft>
                <a:spcPts val="0"/>
              </a:spcAft>
              <a:buClr>
                <a:schemeClr val="lt1"/>
              </a:buClr>
              <a:buSzPct val="135135"/>
              <a:buFont typeface="Arial"/>
              <a:buNone/>
            </a:pPr>
            <a:r>
              <a:rPr lang="en-US" sz="2400" b="1" i="0" dirty="0" err="1"/>
              <a:t>En</a:t>
            </a:r>
            <a:r>
              <a:rPr lang="en-US" sz="2400" b="1" i="0" dirty="0"/>
              <a:t> </a:t>
            </a:r>
            <a:r>
              <a:rPr lang="en-US" sz="2400" b="1" i="0" dirty="0" err="1"/>
              <a:t>este</a:t>
            </a:r>
            <a:r>
              <a:rPr lang="en-US" sz="2400" b="1" i="0" dirty="0"/>
              <a:t> </a:t>
            </a:r>
            <a:r>
              <a:rPr lang="en-US" sz="2400" b="1" i="0" dirty="0" err="1"/>
              <a:t>sentido</a:t>
            </a:r>
            <a:r>
              <a:rPr lang="en-US" sz="2400" b="1" i="0" dirty="0"/>
              <a:t>, ¡la</a:t>
            </a:r>
            <a:r>
              <a:rPr lang="en-US" sz="2400" b="1" i="0" dirty="0">
                <a:solidFill>
                  <a:schemeClr val="lt1"/>
                </a:solidFill>
              </a:rPr>
              <a:t>s </a:t>
            </a:r>
            <a:r>
              <a:rPr lang="en-US" sz="2400" b="1" i="0" dirty="0" err="1">
                <a:solidFill>
                  <a:schemeClr val="lt1"/>
                </a:solidFill>
              </a:rPr>
              <a:t>herramientas</a:t>
            </a:r>
            <a:r>
              <a:rPr lang="en-US" sz="2400" b="1" i="0" dirty="0">
                <a:solidFill>
                  <a:schemeClr val="lt1"/>
                </a:solidFill>
              </a:rPr>
              <a:t> </a:t>
            </a:r>
            <a:r>
              <a:rPr lang="en-US" sz="2400" b="1" i="0" dirty="0" err="1">
                <a:solidFill>
                  <a:schemeClr val="lt1"/>
                </a:solidFill>
              </a:rPr>
              <a:t>digitales</a:t>
            </a:r>
            <a:r>
              <a:rPr lang="en-US" sz="2400" b="1" i="0" dirty="0">
                <a:solidFill>
                  <a:schemeClr val="lt1"/>
                </a:solidFill>
              </a:rPr>
              <a:t> son un </a:t>
            </a:r>
            <a:r>
              <a:rPr lang="en-US" sz="2400" b="1" i="0" dirty="0" err="1">
                <a:solidFill>
                  <a:schemeClr val="lt1"/>
                </a:solidFill>
              </a:rPr>
              <a:t>recurso</a:t>
            </a:r>
            <a:r>
              <a:rPr lang="en-US" sz="2400" b="1" i="0" dirty="0">
                <a:solidFill>
                  <a:schemeClr val="lt1"/>
                </a:solidFill>
              </a:rPr>
              <a:t> </a:t>
            </a:r>
            <a:r>
              <a:rPr lang="en-US" sz="2400" b="1" i="0" dirty="0" err="1">
                <a:solidFill>
                  <a:schemeClr val="lt1"/>
                </a:solidFill>
              </a:rPr>
              <a:t>excelente</a:t>
            </a:r>
            <a:r>
              <a:rPr lang="en-US" sz="2400" b="1" i="0" dirty="0">
                <a:solidFill>
                  <a:schemeClr val="lt1"/>
                </a:solidFill>
              </a:rPr>
              <a:t>!</a:t>
            </a:r>
            <a:r>
              <a:rPr lang="en-US" sz="2400" i="0" dirty="0">
                <a:solidFill>
                  <a:schemeClr val="lt1"/>
                </a:solidFill>
              </a:rPr>
              <a:t> </a:t>
            </a:r>
            <a:endParaRPr sz="2400" i="0" dirty="0">
              <a:solidFill>
                <a:schemeClr val="lt1"/>
              </a:solidFil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103"/>
        <p:cNvGrpSpPr/>
        <p:nvPr/>
      </p:nvGrpSpPr>
      <p:grpSpPr>
        <a:xfrm>
          <a:off x="0" y="0"/>
          <a:ext cx="0" cy="0"/>
          <a:chOff x="0" y="0"/>
          <a:chExt cx="0" cy="0"/>
        </a:xfrm>
      </p:grpSpPr>
      <p:sp>
        <p:nvSpPr>
          <p:cNvPr id="1104" name="Google Shape;1104;p109"/>
          <p:cNvSpPr txBox="1">
            <a:spLocks noGrp="1"/>
          </p:cNvSpPr>
          <p:nvPr>
            <p:ph type="body" idx="1"/>
          </p:nvPr>
        </p:nvSpPr>
        <p:spPr>
          <a:xfrm>
            <a:off x="5999945" y="3509336"/>
            <a:ext cx="6010480" cy="2253043"/>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90000"/>
              </a:lnSpc>
              <a:spcBef>
                <a:spcPts val="1000"/>
              </a:spcBef>
              <a:spcAft>
                <a:spcPts val="0"/>
              </a:spcAft>
              <a:buClr>
                <a:schemeClr val="lt1"/>
              </a:buClr>
              <a:buSzPts val="4800"/>
              <a:buFont typeface="Arial"/>
              <a:buNone/>
            </a:pPr>
            <a:r>
              <a:rPr lang="en-US" i="1"/>
              <a:t>Apps </a:t>
            </a:r>
            <a:r>
              <a:rPr lang="en-US"/>
              <a:t> de interacción</a:t>
            </a:r>
            <a:endParaRPr/>
          </a:p>
          <a:p>
            <a:pPr marL="457200" marR="0" lvl="0" indent="-228600" algn="l" rtl="0">
              <a:lnSpc>
                <a:spcPct val="90000"/>
              </a:lnSpc>
              <a:spcBef>
                <a:spcPts val="1000"/>
              </a:spcBef>
              <a:spcAft>
                <a:spcPts val="0"/>
              </a:spcAft>
              <a:buClr>
                <a:schemeClr val="lt1"/>
              </a:buClr>
              <a:buSzPts val="4800"/>
              <a:buFont typeface="Arial"/>
              <a:buNone/>
            </a:pPr>
            <a:r>
              <a:rPr lang="en-US"/>
              <a:t>social</a:t>
            </a:r>
            <a:endParaRPr i="1"/>
          </a:p>
        </p:txBody>
      </p:sp>
      <p:sp>
        <p:nvSpPr>
          <p:cNvPr id="1105" name="Google Shape;1105;p109"/>
          <p:cNvSpPr txBox="1">
            <a:spLocks noGrp="1"/>
          </p:cNvSpPr>
          <p:nvPr>
            <p:ph type="body" idx="2"/>
          </p:nvPr>
        </p:nvSpPr>
        <p:spPr>
          <a:xfrm>
            <a:off x="891653" y="2003728"/>
            <a:ext cx="2121053" cy="19137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13000"/>
              <a:buFont typeface="Arial"/>
              <a:buNone/>
            </a:pPr>
            <a:r>
              <a:rPr lang="en-US" sz="8000"/>
              <a:t> (b)</a:t>
            </a:r>
            <a:endParaRPr sz="80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63"/>
          <p:cNvSpPr txBox="1">
            <a:spLocks noGrp="1"/>
          </p:cNvSpPr>
          <p:nvPr>
            <p:ph type="body" idx="2"/>
          </p:nvPr>
        </p:nvSpPr>
        <p:spPr>
          <a:xfrm>
            <a:off x="0" y="0"/>
            <a:ext cx="12174280" cy="1018971"/>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a:t>La importancia y el poder de la autonomía y la independencia</a:t>
            </a:r>
            <a:endParaRPr/>
          </a:p>
        </p:txBody>
      </p:sp>
      <p:pic>
        <p:nvPicPr>
          <p:cNvPr id="260" name="Google Shape;260;p63"/>
          <p:cNvPicPr preferRelativeResize="0"/>
          <p:nvPr/>
        </p:nvPicPr>
        <p:blipFill rotWithShape="1">
          <a:blip r:embed="rId3">
            <a:alphaModFix/>
          </a:blip>
          <a:srcRect/>
          <a:stretch/>
        </p:blipFill>
        <p:spPr>
          <a:xfrm>
            <a:off x="2000190" y="1447737"/>
            <a:ext cx="7941283" cy="4839954"/>
          </a:xfrm>
          <a:prstGeom prst="rect">
            <a:avLst/>
          </a:prstGeom>
          <a:noFill/>
          <a:ln>
            <a:noFill/>
          </a:ln>
        </p:spPr>
      </p:pic>
      <p:sp>
        <p:nvSpPr>
          <p:cNvPr id="261" name="Google Shape;261;p63"/>
          <p:cNvSpPr txBox="1"/>
          <p:nvPr/>
        </p:nvSpPr>
        <p:spPr>
          <a:xfrm>
            <a:off x="2445488" y="5970691"/>
            <a:ext cx="7155711" cy="276999"/>
          </a:xfrm>
          <a:prstGeom prst="rect">
            <a:avLst/>
          </a:prstGeom>
          <a:solidFill>
            <a:schemeClr val="lt1"/>
          </a:solidFill>
          <a:ln w="25400" cap="flat" cmpd="sng">
            <a:no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sng" strike="noStrike" cap="none">
                <a:solidFill>
                  <a:srgbClr val="24BAA2"/>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Personas mayores nos cuentan qué significa para ellos el derecho a la autonomía y la independencia - YouTube</a:t>
            </a:r>
            <a:endParaRPr sz="1200" b="0" i="0" u="none" strike="noStrike" cap="none">
              <a:solidFill>
                <a:srgbClr val="24BAA2"/>
              </a:solidFill>
              <a:latin typeface="Calibri"/>
              <a:ea typeface="Calibri"/>
              <a:cs typeface="Calibri"/>
              <a:sym typeface="Calibri"/>
            </a:endParaRPr>
          </a:p>
        </p:txBody>
      </p:sp>
      <p:pic>
        <p:nvPicPr>
          <p:cNvPr id="262" name="Google Shape;262;p63"/>
          <p:cNvPicPr preferRelativeResize="0"/>
          <p:nvPr/>
        </p:nvPicPr>
        <p:blipFill rotWithShape="1">
          <a:blip r:embed="rId5">
            <a:alphaModFix/>
          </a:blip>
          <a:srcRect/>
          <a:stretch/>
        </p:blipFill>
        <p:spPr>
          <a:xfrm>
            <a:off x="3185962" y="1821581"/>
            <a:ext cx="5698156" cy="358868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2"/>
                                        </p:tgtEl>
                                        <p:attrNameLst>
                                          <p:attrName>style.visibility</p:attrName>
                                        </p:attrNameLst>
                                      </p:cBhvr>
                                      <p:to>
                                        <p:strVal val="visible"/>
                                      </p:to>
                                    </p:set>
                                    <p:animEffect transition="in" filter="fade">
                                      <p:cBhvr>
                                        <p:cTn id="7" dur="1"/>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109"/>
        <p:cNvGrpSpPr/>
        <p:nvPr/>
      </p:nvGrpSpPr>
      <p:grpSpPr>
        <a:xfrm>
          <a:off x="0" y="0"/>
          <a:ext cx="0" cy="0"/>
          <a:chOff x="0" y="0"/>
          <a:chExt cx="0" cy="0"/>
        </a:xfrm>
      </p:grpSpPr>
      <p:pic>
        <p:nvPicPr>
          <p:cNvPr id="1110" name="Google Shape;1110;p110"/>
          <p:cNvPicPr preferRelativeResize="0">
            <a:picLocks noGrp="1"/>
          </p:cNvPicPr>
          <p:nvPr>
            <p:ph type="pic" idx="2"/>
          </p:nvPr>
        </p:nvPicPr>
        <p:blipFill rotWithShape="1">
          <a:blip r:embed="rId3">
            <a:alphaModFix/>
          </a:blip>
          <a:srcRect/>
          <a:stretch/>
        </p:blipFill>
        <p:spPr>
          <a:xfrm>
            <a:off x="0" y="0"/>
            <a:ext cx="12192000" cy="6858000"/>
          </a:xfrm>
          <a:prstGeom prst="rect">
            <a:avLst/>
          </a:prstGeom>
          <a:solidFill>
            <a:srgbClr val="F2F2F2"/>
          </a:solidFill>
          <a:ln>
            <a:noFill/>
          </a:ln>
        </p:spPr>
      </p:pic>
      <p:sp>
        <p:nvSpPr>
          <p:cNvPr id="1111" name="Google Shape;1111;p110"/>
          <p:cNvSpPr txBox="1">
            <a:spLocks noGrp="1"/>
          </p:cNvSpPr>
          <p:nvPr>
            <p:ph type="body" idx="1"/>
          </p:nvPr>
        </p:nvSpPr>
        <p:spPr>
          <a:xfrm>
            <a:off x="0" y="566025"/>
            <a:ext cx="6751674" cy="5475600"/>
          </a:xfrm>
          <a:prstGeom prst="rect">
            <a:avLst/>
          </a:prstGeom>
          <a:solidFill>
            <a:srgbClr val="7F3494"/>
          </a:solidFill>
          <a:ln>
            <a:noFill/>
          </a:ln>
        </p:spPr>
        <p:txBody>
          <a:bodyPr spcFirstLastPara="1" wrap="square" lIns="91425" tIns="45700" rIns="91425" bIns="45700" anchor="ctr" anchorCtr="0">
            <a:normAutofit fontScale="92500" lnSpcReduction="10000"/>
          </a:bodyPr>
          <a:lstStyle/>
          <a:p>
            <a:pPr marL="457200" marR="0" lvl="0" indent="-228600" algn="just" rtl="0">
              <a:lnSpc>
                <a:spcPct val="90000"/>
              </a:lnSpc>
              <a:spcBef>
                <a:spcPts val="600"/>
              </a:spcBef>
              <a:spcAft>
                <a:spcPts val="0"/>
              </a:spcAft>
              <a:buClr>
                <a:schemeClr val="lt1"/>
              </a:buClr>
              <a:buSzPct val="90090"/>
              <a:buFont typeface="Arial"/>
              <a:buNone/>
            </a:pPr>
            <a:r>
              <a:rPr lang="en-US" sz="3600" b="1" i="0" dirty="0" err="1"/>
              <a:t>Conectar</a:t>
            </a:r>
            <a:r>
              <a:rPr lang="en-US" sz="3600" b="1" i="0" dirty="0"/>
              <a:t> </a:t>
            </a:r>
            <a:r>
              <a:rPr lang="en-US" sz="2400" i="0" dirty="0"/>
              <a:t>con </a:t>
            </a:r>
            <a:r>
              <a:rPr lang="en-US" sz="2400" i="0" dirty="0" err="1"/>
              <a:t>otras</a:t>
            </a:r>
            <a:r>
              <a:rPr lang="en-US" sz="2400" i="0" dirty="0"/>
              <a:t> personas es </a:t>
            </a:r>
            <a:r>
              <a:rPr lang="en-US" sz="2400" i="0" dirty="0" err="1"/>
              <a:t>importante</a:t>
            </a:r>
            <a:r>
              <a:rPr lang="en-US" sz="2400" i="0" dirty="0"/>
              <a:t> para</a:t>
            </a:r>
            <a:endParaRPr dirty="0"/>
          </a:p>
          <a:p>
            <a:pPr marL="457200" marR="0" lvl="0" indent="-228600" algn="just" rtl="0">
              <a:lnSpc>
                <a:spcPct val="90000"/>
              </a:lnSpc>
              <a:spcBef>
                <a:spcPts val="600"/>
              </a:spcBef>
              <a:spcAft>
                <a:spcPts val="0"/>
              </a:spcAft>
              <a:buClr>
                <a:schemeClr val="lt1"/>
              </a:buClr>
              <a:buSzPct val="135135"/>
              <a:buFont typeface="Arial"/>
              <a:buNone/>
            </a:pPr>
            <a:r>
              <a:rPr lang="en-US" sz="2400" i="0" dirty="0" err="1"/>
              <a:t>todo</a:t>
            </a:r>
            <a:r>
              <a:rPr lang="en-US" sz="2400" i="0" dirty="0"/>
              <a:t> </a:t>
            </a:r>
            <a:r>
              <a:rPr lang="en-US" sz="2400" i="0" dirty="0" err="1"/>
              <a:t>el</a:t>
            </a:r>
            <a:r>
              <a:rPr lang="en-US" sz="2400" i="0" dirty="0"/>
              <a:t> </a:t>
            </a:r>
            <a:r>
              <a:rPr lang="en-US" sz="2400" i="0" dirty="0" err="1"/>
              <a:t>mundo</a:t>
            </a:r>
            <a:r>
              <a:rPr lang="en-US" sz="2400" i="0" dirty="0"/>
              <a:t>. Las </a:t>
            </a:r>
            <a:r>
              <a:rPr lang="en-US" sz="2400" i="0" dirty="0" err="1"/>
              <a:t>herramientas</a:t>
            </a:r>
            <a:r>
              <a:rPr lang="en-US" sz="2400" i="0" dirty="0"/>
              <a:t> </a:t>
            </a:r>
            <a:r>
              <a:rPr lang="en-US" sz="2400" i="0" dirty="0" err="1"/>
              <a:t>digitales</a:t>
            </a:r>
            <a:r>
              <a:rPr lang="en-US" sz="2400" i="0" dirty="0"/>
              <a:t> </a:t>
            </a:r>
            <a:r>
              <a:rPr lang="en-US" sz="2400" i="0" dirty="0" err="1"/>
              <a:t>juegan</a:t>
            </a:r>
            <a:r>
              <a:rPr lang="en-US" sz="2400" i="0" dirty="0"/>
              <a:t> un </a:t>
            </a:r>
            <a:endParaRPr dirty="0"/>
          </a:p>
          <a:p>
            <a:pPr marL="457200" marR="0" lvl="0" indent="-228600" algn="just" rtl="0">
              <a:lnSpc>
                <a:spcPct val="90000"/>
              </a:lnSpc>
              <a:spcBef>
                <a:spcPts val="600"/>
              </a:spcBef>
              <a:spcAft>
                <a:spcPts val="0"/>
              </a:spcAft>
              <a:buClr>
                <a:schemeClr val="lt1"/>
              </a:buClr>
              <a:buSzPct val="135135"/>
              <a:buFont typeface="Arial"/>
              <a:buNone/>
            </a:pPr>
            <a:r>
              <a:rPr lang="en-US" sz="2400" i="0" dirty="0" err="1"/>
              <a:t>papel</a:t>
            </a:r>
            <a:r>
              <a:rPr lang="en-US" sz="2400" i="0" dirty="0"/>
              <a:t> clave, </a:t>
            </a:r>
            <a:r>
              <a:rPr lang="en-US" sz="2400" i="0" dirty="0" err="1"/>
              <a:t>porque</a:t>
            </a:r>
            <a:r>
              <a:rPr lang="en-US" sz="2400" i="0" dirty="0"/>
              <a:t> </a:t>
            </a:r>
            <a:r>
              <a:rPr lang="en-US" sz="2400" i="0" dirty="0" err="1"/>
              <a:t>nos</a:t>
            </a:r>
            <a:r>
              <a:rPr lang="en-US" sz="2400" i="0" dirty="0"/>
              <a:t> </a:t>
            </a:r>
            <a:r>
              <a:rPr lang="en-US" sz="2400" i="0" dirty="0" err="1"/>
              <a:t>permiten</a:t>
            </a:r>
            <a:r>
              <a:rPr lang="en-US" sz="2400" i="0" dirty="0"/>
              <a:t> </a:t>
            </a:r>
            <a:r>
              <a:rPr lang="en-US" sz="2400" i="0" dirty="0" err="1"/>
              <a:t>acortar</a:t>
            </a:r>
            <a:r>
              <a:rPr lang="en-US" sz="2400" i="0" dirty="0"/>
              <a:t> la </a:t>
            </a:r>
            <a:r>
              <a:rPr lang="en-US" sz="2400" i="0" dirty="0" err="1"/>
              <a:t>distancia</a:t>
            </a:r>
            <a:r>
              <a:rPr lang="en-US" sz="2400" i="0" dirty="0"/>
              <a:t> </a:t>
            </a:r>
            <a:endParaRPr dirty="0"/>
          </a:p>
          <a:p>
            <a:pPr marL="457200" marR="0" lvl="0" indent="-228600" algn="just" rtl="0">
              <a:lnSpc>
                <a:spcPct val="90000"/>
              </a:lnSpc>
              <a:spcBef>
                <a:spcPts val="600"/>
              </a:spcBef>
              <a:spcAft>
                <a:spcPts val="0"/>
              </a:spcAft>
              <a:buClr>
                <a:schemeClr val="lt1"/>
              </a:buClr>
              <a:buSzPct val="135135"/>
              <a:buFont typeface="Arial"/>
              <a:buNone/>
            </a:pPr>
            <a:r>
              <a:rPr lang="en-US" sz="2400" i="0" dirty="0" err="1"/>
              <a:t>física</a:t>
            </a:r>
            <a:r>
              <a:rPr lang="en-US" sz="2400" i="0" dirty="0"/>
              <a:t> y </a:t>
            </a:r>
            <a:r>
              <a:rPr lang="en-US" sz="2400" i="0" dirty="0" err="1"/>
              <a:t>reducir</a:t>
            </a:r>
            <a:r>
              <a:rPr lang="en-US" sz="2400" i="0" dirty="0"/>
              <a:t> </a:t>
            </a:r>
            <a:r>
              <a:rPr lang="en-US" sz="2400" i="0" dirty="0" err="1"/>
              <a:t>el</a:t>
            </a:r>
            <a:r>
              <a:rPr lang="en-US" sz="2400" i="0" dirty="0"/>
              <a:t> </a:t>
            </a:r>
            <a:r>
              <a:rPr lang="en-US" sz="2400" i="0" dirty="0" err="1"/>
              <a:t>aislamiento</a:t>
            </a:r>
            <a:r>
              <a:rPr lang="en-US" sz="2400" i="0" dirty="0"/>
              <a:t> social. </a:t>
            </a:r>
            <a:endParaRPr dirty="0"/>
          </a:p>
          <a:p>
            <a:pPr marL="457200" marR="0" lvl="0" indent="-228600" algn="just" rtl="0">
              <a:lnSpc>
                <a:spcPct val="90000"/>
              </a:lnSpc>
              <a:spcBef>
                <a:spcPts val="600"/>
              </a:spcBef>
              <a:spcAft>
                <a:spcPts val="0"/>
              </a:spcAft>
              <a:buClr>
                <a:schemeClr val="lt1"/>
              </a:buClr>
              <a:buSzPct val="135135"/>
              <a:buFont typeface="Arial"/>
              <a:buNone/>
            </a:pPr>
            <a:endParaRPr sz="2400" i="0" dirty="0"/>
          </a:p>
          <a:p>
            <a:pPr marL="457200" marR="0" lvl="0" indent="-228600" algn="just" rtl="0">
              <a:lnSpc>
                <a:spcPct val="90000"/>
              </a:lnSpc>
              <a:spcBef>
                <a:spcPts val="600"/>
              </a:spcBef>
              <a:spcAft>
                <a:spcPts val="0"/>
              </a:spcAft>
              <a:buClr>
                <a:schemeClr val="lt1"/>
              </a:buClr>
              <a:buSzPct val="135135"/>
              <a:buFont typeface="Arial"/>
              <a:buNone/>
            </a:pPr>
            <a:r>
              <a:rPr lang="en-US" sz="2400" i="0" dirty="0"/>
              <a:t>Las redes </a:t>
            </a:r>
            <a:r>
              <a:rPr lang="en-US" sz="2400" i="0" dirty="0" err="1"/>
              <a:t>sociales</a:t>
            </a:r>
            <a:r>
              <a:rPr lang="en-US" sz="2400" i="0" dirty="0"/>
              <a:t> y las </a:t>
            </a:r>
            <a:r>
              <a:rPr lang="en-US" sz="2400" i="0" dirty="0" err="1"/>
              <a:t>comunidades</a:t>
            </a:r>
            <a:r>
              <a:rPr lang="en-US" sz="2400" i="0" dirty="0"/>
              <a:t> </a:t>
            </a:r>
            <a:r>
              <a:rPr lang="en-US" sz="2400" i="0" dirty="0" err="1"/>
              <a:t>virtuales</a:t>
            </a:r>
            <a:r>
              <a:rPr lang="en-US" sz="2400" i="0" dirty="0"/>
              <a:t> son</a:t>
            </a:r>
            <a:endParaRPr dirty="0"/>
          </a:p>
          <a:p>
            <a:pPr marL="457200" marR="0" lvl="0" indent="-228600" algn="just" rtl="0">
              <a:lnSpc>
                <a:spcPct val="90000"/>
              </a:lnSpc>
              <a:spcBef>
                <a:spcPts val="600"/>
              </a:spcBef>
              <a:spcAft>
                <a:spcPts val="0"/>
              </a:spcAft>
              <a:buClr>
                <a:schemeClr val="lt1"/>
              </a:buClr>
              <a:buSzPct val="135135"/>
              <a:buFont typeface="Arial"/>
              <a:buNone/>
            </a:pPr>
            <a:r>
              <a:rPr lang="en-US" sz="2400" i="0" dirty="0" err="1"/>
              <a:t>espacios</a:t>
            </a:r>
            <a:r>
              <a:rPr lang="en-US" sz="2400" i="0" dirty="0"/>
              <a:t> </a:t>
            </a:r>
            <a:r>
              <a:rPr lang="en-US" sz="2400" i="0" dirty="0" err="1"/>
              <a:t>digitales</a:t>
            </a:r>
            <a:r>
              <a:rPr lang="en-US" sz="2400" i="0" dirty="0"/>
              <a:t> </a:t>
            </a:r>
            <a:r>
              <a:rPr lang="en-US" sz="2400" i="0" dirty="0" err="1"/>
              <a:t>disponibles</a:t>
            </a:r>
            <a:r>
              <a:rPr lang="en-US" sz="2400" i="0" dirty="0"/>
              <a:t> </a:t>
            </a:r>
            <a:r>
              <a:rPr lang="en-US" sz="2400" i="0" dirty="0" err="1"/>
              <a:t>en</a:t>
            </a:r>
            <a:r>
              <a:rPr lang="en-US" sz="2400" i="0" dirty="0"/>
              <a:t> internet a </a:t>
            </a:r>
            <a:r>
              <a:rPr lang="en-US" sz="2400" i="0" dirty="0" err="1"/>
              <a:t>través</a:t>
            </a:r>
            <a:r>
              <a:rPr lang="en-US" sz="2400" i="0" dirty="0"/>
              <a:t> de</a:t>
            </a:r>
            <a:endParaRPr dirty="0"/>
          </a:p>
          <a:p>
            <a:pPr marL="457200" marR="0" lvl="0" indent="-228600" algn="just" rtl="0">
              <a:lnSpc>
                <a:spcPct val="90000"/>
              </a:lnSpc>
              <a:spcBef>
                <a:spcPts val="600"/>
              </a:spcBef>
              <a:spcAft>
                <a:spcPts val="0"/>
              </a:spcAft>
              <a:buClr>
                <a:schemeClr val="lt1"/>
              </a:buClr>
              <a:buSzPct val="135135"/>
              <a:buFont typeface="Arial"/>
              <a:buNone/>
            </a:pPr>
            <a:r>
              <a:rPr lang="en-US" sz="2400" i="0" dirty="0"/>
              <a:t>las </a:t>
            </a:r>
            <a:r>
              <a:rPr lang="en-US" sz="2400" i="0" dirty="0" err="1"/>
              <a:t>cuales</a:t>
            </a:r>
            <a:r>
              <a:rPr lang="en-US" sz="2400" i="0" dirty="0"/>
              <a:t> la </a:t>
            </a:r>
            <a:r>
              <a:rPr lang="en-US" sz="2400" i="0" dirty="0" err="1"/>
              <a:t>gente</a:t>
            </a:r>
            <a:r>
              <a:rPr lang="en-US" sz="2400" i="0" dirty="0"/>
              <a:t>, de </a:t>
            </a:r>
            <a:r>
              <a:rPr lang="en-US" sz="2400" i="0" dirty="0" err="1"/>
              <a:t>una</a:t>
            </a:r>
            <a:r>
              <a:rPr lang="en-US" sz="2400" i="0" dirty="0"/>
              <a:t> u </a:t>
            </a:r>
            <a:r>
              <a:rPr lang="en-US" sz="2400" i="0" dirty="0" err="1"/>
              <a:t>otra</a:t>
            </a:r>
            <a:r>
              <a:rPr lang="en-US" sz="2400" i="0" dirty="0"/>
              <a:t> forma, </a:t>
            </a:r>
            <a:r>
              <a:rPr lang="en-US" sz="2400" i="0" dirty="0" err="1"/>
              <a:t>puede</a:t>
            </a:r>
            <a:endParaRPr sz="2400" i="0" dirty="0"/>
          </a:p>
          <a:p>
            <a:pPr marL="457200" marR="0" lvl="0" indent="-228600" algn="just" rtl="0">
              <a:lnSpc>
                <a:spcPct val="90000"/>
              </a:lnSpc>
              <a:spcBef>
                <a:spcPts val="600"/>
              </a:spcBef>
              <a:spcAft>
                <a:spcPts val="0"/>
              </a:spcAft>
              <a:buClr>
                <a:schemeClr val="lt1"/>
              </a:buClr>
              <a:buSzPct val="135135"/>
              <a:buFont typeface="Arial"/>
              <a:buNone/>
            </a:pPr>
            <a:r>
              <a:rPr lang="en-US" sz="2400" i="0" dirty="0" err="1"/>
              <a:t>permanecer</a:t>
            </a:r>
            <a:r>
              <a:rPr lang="en-US" sz="2400" i="0" dirty="0"/>
              <a:t> </a:t>
            </a:r>
            <a:r>
              <a:rPr lang="en-US" sz="2400" i="0" dirty="0" err="1"/>
              <a:t>conectado</a:t>
            </a:r>
            <a:r>
              <a:rPr lang="en-US" sz="2400" i="0" dirty="0"/>
              <a:t> con </a:t>
            </a:r>
            <a:r>
              <a:rPr lang="en-US" sz="2400" i="0" dirty="0" err="1"/>
              <a:t>los</a:t>
            </a:r>
            <a:r>
              <a:rPr lang="en-US" sz="2400" i="0" dirty="0"/>
              <a:t> </a:t>
            </a:r>
            <a:r>
              <a:rPr lang="en-US" sz="2400" i="0" dirty="0" err="1"/>
              <a:t>seres</a:t>
            </a:r>
            <a:r>
              <a:rPr lang="en-US" sz="2400" i="0" dirty="0"/>
              <a:t> </a:t>
            </a:r>
            <a:r>
              <a:rPr lang="en-US" sz="2400" i="0" dirty="0" err="1"/>
              <a:t>queridos</a:t>
            </a:r>
            <a:r>
              <a:rPr lang="en-US" sz="2400" i="0" dirty="0"/>
              <a:t> y</a:t>
            </a:r>
            <a:endParaRPr dirty="0"/>
          </a:p>
          <a:p>
            <a:pPr marL="457200" marR="0" lvl="0" indent="-228600" algn="just" rtl="0">
              <a:lnSpc>
                <a:spcPct val="90000"/>
              </a:lnSpc>
              <a:spcBef>
                <a:spcPts val="600"/>
              </a:spcBef>
              <a:spcAft>
                <a:spcPts val="0"/>
              </a:spcAft>
              <a:buClr>
                <a:schemeClr val="lt1"/>
              </a:buClr>
              <a:buSzPct val="135135"/>
              <a:buFont typeface="Arial"/>
              <a:buNone/>
            </a:pPr>
            <a:r>
              <a:rPr lang="en-US" sz="2400" i="0" dirty="0" err="1"/>
              <a:t>establecer</a:t>
            </a:r>
            <a:r>
              <a:rPr lang="en-US" sz="2400" i="0" dirty="0"/>
              <a:t> </a:t>
            </a:r>
            <a:r>
              <a:rPr lang="en-US" sz="2400" i="0" dirty="0" err="1"/>
              <a:t>nuevas</a:t>
            </a:r>
            <a:r>
              <a:rPr lang="en-US" sz="2400" i="0" dirty="0"/>
              <a:t> </a:t>
            </a:r>
            <a:r>
              <a:rPr lang="en-US" sz="2400" i="0" dirty="0" err="1"/>
              <a:t>relaciones</a:t>
            </a:r>
            <a:r>
              <a:rPr lang="en-US" sz="2400" i="0" dirty="0"/>
              <a:t> </a:t>
            </a:r>
            <a:r>
              <a:rPr lang="en-US" sz="2400" i="0" dirty="0" err="1"/>
              <a:t>personales</a:t>
            </a:r>
            <a:r>
              <a:rPr lang="en-US" sz="2400" i="0" dirty="0"/>
              <a:t>. </a:t>
            </a:r>
            <a:endParaRPr dirty="0"/>
          </a:p>
          <a:p>
            <a:pPr marL="457200" marR="0" lvl="0" indent="-228600" algn="just" rtl="0">
              <a:lnSpc>
                <a:spcPct val="90000"/>
              </a:lnSpc>
              <a:spcBef>
                <a:spcPts val="600"/>
              </a:spcBef>
              <a:spcAft>
                <a:spcPts val="0"/>
              </a:spcAft>
              <a:buClr>
                <a:schemeClr val="lt1"/>
              </a:buClr>
              <a:buSzPct val="135135"/>
              <a:buFont typeface="Arial"/>
              <a:buNone/>
            </a:pPr>
            <a:r>
              <a:rPr lang="en-US" sz="2400" i="0" dirty="0" err="1"/>
              <a:t>Cada</a:t>
            </a:r>
            <a:r>
              <a:rPr lang="en-US" sz="2400" i="0" dirty="0"/>
              <a:t> uno de </a:t>
            </a:r>
            <a:r>
              <a:rPr lang="en-US" sz="2400" i="0" dirty="0" err="1"/>
              <a:t>estos</a:t>
            </a:r>
            <a:r>
              <a:rPr lang="en-US" sz="2400" i="0" dirty="0"/>
              <a:t> </a:t>
            </a:r>
            <a:r>
              <a:rPr lang="en-US" sz="2400" i="0" dirty="0" err="1"/>
              <a:t>espacios</a:t>
            </a:r>
            <a:r>
              <a:rPr lang="en-US" sz="2400" i="0" dirty="0"/>
              <a:t> </a:t>
            </a:r>
            <a:r>
              <a:rPr lang="en-US" sz="2400" i="0" dirty="0" err="1"/>
              <a:t>virtuales</a:t>
            </a:r>
            <a:r>
              <a:rPr lang="en-US" sz="2400" i="0" dirty="0"/>
              <a:t> </a:t>
            </a:r>
            <a:r>
              <a:rPr lang="en-US" sz="2400" i="0" dirty="0" err="1"/>
              <a:t>tiene</a:t>
            </a:r>
            <a:r>
              <a:rPr lang="en-US" sz="2400" i="0" dirty="0"/>
              <a:t> sus </a:t>
            </a:r>
            <a:r>
              <a:rPr lang="en-US" sz="2400" i="0" dirty="0" err="1"/>
              <a:t>propias</a:t>
            </a:r>
            <a:endParaRPr dirty="0"/>
          </a:p>
          <a:p>
            <a:pPr marL="457200" marR="0" lvl="0" indent="-228600" algn="just" rtl="0">
              <a:lnSpc>
                <a:spcPct val="90000"/>
              </a:lnSpc>
              <a:spcBef>
                <a:spcPts val="600"/>
              </a:spcBef>
              <a:spcAft>
                <a:spcPts val="0"/>
              </a:spcAft>
              <a:buClr>
                <a:schemeClr val="lt1"/>
              </a:buClr>
              <a:buSzPct val="135135"/>
              <a:buFont typeface="Arial"/>
              <a:buNone/>
            </a:pPr>
            <a:r>
              <a:rPr lang="en-US" sz="2400" i="0" dirty="0" err="1"/>
              <a:t>características</a:t>
            </a:r>
            <a:r>
              <a:rPr lang="en-US" sz="2400" i="0" dirty="0"/>
              <a:t>, </a:t>
            </a:r>
            <a:r>
              <a:rPr lang="en-US" sz="2400" i="0" dirty="0" err="1"/>
              <a:t>pero</a:t>
            </a:r>
            <a:r>
              <a:rPr lang="en-US" sz="2400" i="0" dirty="0"/>
              <a:t> </a:t>
            </a:r>
            <a:r>
              <a:rPr lang="en-US" sz="2400" i="0" dirty="0" err="1"/>
              <a:t>todos</a:t>
            </a:r>
            <a:r>
              <a:rPr lang="en-US" sz="2400" i="0" dirty="0"/>
              <a:t> </a:t>
            </a:r>
            <a:r>
              <a:rPr lang="en-US" sz="2400" i="0" dirty="0" err="1"/>
              <a:t>ellos</a:t>
            </a:r>
            <a:r>
              <a:rPr lang="en-US" sz="2400" i="0" dirty="0"/>
              <a:t> </a:t>
            </a:r>
            <a:r>
              <a:rPr lang="en-US" sz="2400" i="0" dirty="0" err="1"/>
              <a:t>tienen</a:t>
            </a:r>
            <a:r>
              <a:rPr lang="en-US" sz="2400" i="0" dirty="0"/>
              <a:t> </a:t>
            </a:r>
            <a:r>
              <a:rPr lang="en-US" sz="2400" i="0" dirty="0" err="1"/>
              <a:t>como</a:t>
            </a:r>
            <a:r>
              <a:rPr lang="en-US" sz="2400" i="0" dirty="0"/>
              <a:t> </a:t>
            </a:r>
            <a:r>
              <a:rPr lang="en-US" sz="2400" i="0" dirty="0" err="1"/>
              <a:t>objetivo</a:t>
            </a:r>
            <a:endParaRPr dirty="0"/>
          </a:p>
          <a:p>
            <a:pPr marL="457200" marR="0" lvl="0" indent="-228600" algn="just" rtl="0">
              <a:lnSpc>
                <a:spcPct val="90000"/>
              </a:lnSpc>
              <a:spcBef>
                <a:spcPts val="600"/>
              </a:spcBef>
              <a:spcAft>
                <a:spcPts val="0"/>
              </a:spcAft>
              <a:buClr>
                <a:schemeClr val="lt1"/>
              </a:buClr>
              <a:buSzPct val="135135"/>
              <a:buFont typeface="Arial"/>
              <a:buNone/>
            </a:pPr>
            <a:r>
              <a:rPr lang="en-US" sz="2400" i="0" dirty="0" err="1"/>
              <a:t>fomentar</a:t>
            </a:r>
            <a:r>
              <a:rPr lang="en-US" sz="2400" i="0" dirty="0"/>
              <a:t> la </a:t>
            </a:r>
            <a:r>
              <a:rPr lang="en-US" sz="2400" i="0" dirty="0" err="1"/>
              <a:t>conexión</a:t>
            </a:r>
            <a:r>
              <a:rPr lang="en-US" sz="2400" i="0" dirty="0"/>
              <a:t> entre la </a:t>
            </a:r>
            <a:r>
              <a:rPr lang="en-US" sz="2400" i="0" dirty="0" err="1"/>
              <a:t>gente</a:t>
            </a:r>
            <a:r>
              <a:rPr lang="en-US" sz="2400" i="0" dirty="0"/>
              <a:t>, </a:t>
            </a:r>
            <a:r>
              <a:rPr lang="en-US" sz="2400" i="0" dirty="0" err="1"/>
              <a:t>incluso</a:t>
            </a:r>
            <a:r>
              <a:rPr lang="en-US" sz="2400" i="0" dirty="0"/>
              <a:t> entre</a:t>
            </a:r>
            <a:endParaRPr dirty="0"/>
          </a:p>
          <a:p>
            <a:pPr marL="457200" marR="0" lvl="0" indent="-228600" algn="just" rtl="0">
              <a:lnSpc>
                <a:spcPct val="90000"/>
              </a:lnSpc>
              <a:spcBef>
                <a:spcPts val="600"/>
              </a:spcBef>
              <a:spcAft>
                <a:spcPts val="0"/>
              </a:spcAft>
              <a:buClr>
                <a:schemeClr val="lt1"/>
              </a:buClr>
              <a:buSzPct val="135135"/>
              <a:buFont typeface="Arial"/>
              <a:buNone/>
            </a:pPr>
            <a:r>
              <a:rPr lang="en-US" sz="2400" i="0" dirty="0" err="1"/>
              <a:t>desconocidos</a:t>
            </a:r>
            <a:r>
              <a:rPr lang="en-US" sz="2400" i="0" dirty="0"/>
              <a:t>. </a:t>
            </a:r>
            <a:endParaRPr sz="2400" i="0"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sp>
        <p:nvSpPr>
          <p:cNvPr id="1116" name="Google Shape;1116;p111"/>
          <p:cNvSpPr txBox="1">
            <a:spLocks noGrp="1"/>
          </p:cNvSpPr>
          <p:nvPr>
            <p:ph type="body" idx="1"/>
          </p:nvPr>
        </p:nvSpPr>
        <p:spPr>
          <a:xfrm>
            <a:off x="5463678" y="1030652"/>
            <a:ext cx="5546992" cy="3913188"/>
          </a:xfrm>
          <a:prstGeom prst="rect">
            <a:avLst/>
          </a:prstGeom>
          <a:noFill/>
          <a:ln>
            <a:noFill/>
          </a:ln>
        </p:spPr>
        <p:txBody>
          <a:bodyPr spcFirstLastPara="1" wrap="square" lIns="91425" tIns="45700" rIns="91425" bIns="45700" anchor="t" anchorCtr="0">
            <a:noAutofit/>
          </a:bodyPr>
          <a:lstStyle/>
          <a:p>
            <a:pPr marL="457200" lvl="0" indent="-228600" algn="just" rtl="0">
              <a:lnSpc>
                <a:spcPct val="90000"/>
              </a:lnSpc>
              <a:spcBef>
                <a:spcPts val="1000"/>
              </a:spcBef>
              <a:spcAft>
                <a:spcPts val="0"/>
              </a:spcAft>
              <a:buSzPts val="2400"/>
              <a:buNone/>
            </a:pPr>
            <a:r>
              <a:rPr lang="en-US"/>
              <a:t>   </a:t>
            </a:r>
            <a:r>
              <a:rPr lang="en-US" sz="2300"/>
              <a:t>Es la primera red social por número de usuarios activos. Se lanzó en 2004 como un servicio universitario gratuito, pero más tarde se extendió a todo el mundo. Está disponible de forma gratuita en 111 idiomas para los sistemas operativos IOS, Android y Microsoft Windows. Ofrece infinitas posibilidades de uso y todo tipo de contenido. Sin embargo, es la red social en la que más fácil resulta divulgar noticias falsas, ya que no todo el contenido se controla. </a:t>
            </a:r>
            <a:endParaRPr sz="2300"/>
          </a:p>
        </p:txBody>
      </p:sp>
      <p:sp>
        <p:nvSpPr>
          <p:cNvPr id="1117" name="Google Shape;1117;p111"/>
          <p:cNvSpPr txBox="1">
            <a:spLocks noGrp="1"/>
          </p:cNvSpPr>
          <p:nvPr>
            <p:ph type="body" idx="2"/>
          </p:nvPr>
        </p:nvSpPr>
        <p:spPr>
          <a:xfrm>
            <a:off x="5943601" y="294614"/>
            <a:ext cx="4990998" cy="992652"/>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u="sng">
                <a:solidFill>
                  <a:srgbClr val="24BAA2"/>
                </a:solidFill>
                <a:hlinkClick r:id="rId3">
                  <a:extLst>
                    <a:ext uri="{A12FA001-AC4F-418D-AE19-62706E023703}">
                      <ahyp:hlinkClr xmlns:ahyp="http://schemas.microsoft.com/office/drawing/2018/hyperlinkcolor" val="tx"/>
                    </a:ext>
                  </a:extLst>
                </a:hlinkClick>
              </a:rPr>
              <a:t>Facebook</a:t>
            </a:r>
            <a:endParaRPr>
              <a:solidFill>
                <a:srgbClr val="24BAA2"/>
              </a:solidFill>
            </a:endParaRPr>
          </a:p>
        </p:txBody>
      </p:sp>
      <p:sp>
        <p:nvSpPr>
          <p:cNvPr id="1118" name="Google Shape;1118;p111"/>
          <p:cNvSpPr>
            <a:spLocks noGrp="1"/>
          </p:cNvSpPr>
          <p:nvPr>
            <p:ph type="pic" idx="3"/>
          </p:nvPr>
        </p:nvSpPr>
        <p:spPr>
          <a:xfrm>
            <a:off x="0" y="1866787"/>
            <a:ext cx="5130800" cy="3913188"/>
          </a:xfrm>
          <a:prstGeom prst="rect">
            <a:avLst/>
          </a:prstGeom>
          <a:solidFill>
            <a:srgbClr val="D8D8D8"/>
          </a:solidFill>
          <a:ln>
            <a:noFill/>
          </a:ln>
        </p:spPr>
      </p:sp>
      <p:sp>
        <p:nvSpPr>
          <p:cNvPr id="1119" name="Google Shape;1119;p111"/>
          <p:cNvSpPr txBox="1"/>
          <p:nvPr/>
        </p:nvSpPr>
        <p:spPr>
          <a:xfrm>
            <a:off x="5064125" y="5590633"/>
            <a:ext cx="6810734" cy="1145405"/>
          </a:xfrm>
          <a:prstGeom prst="rect">
            <a:avLst/>
          </a:prstGeom>
          <a:noFill/>
          <a:ln>
            <a:noFill/>
          </a:ln>
        </p:spPr>
        <p:txBody>
          <a:bodyPr spcFirstLastPara="1" wrap="square" lIns="91425" tIns="45700" rIns="91425" bIns="45700" anchor="t" anchorCtr="0">
            <a:noAutofit/>
          </a:bodyPr>
          <a:lstStyle/>
          <a:p>
            <a:pPr marL="457200" marR="0" lvl="0" indent="-228600" algn="ctr" rtl="0">
              <a:lnSpc>
                <a:spcPct val="90000"/>
              </a:lnSpc>
              <a:spcBef>
                <a:spcPts val="1000"/>
              </a:spcBef>
              <a:spcAft>
                <a:spcPts val="0"/>
              </a:spcAft>
              <a:buClr>
                <a:srgbClr val="092E4B"/>
              </a:buClr>
              <a:buSzPts val="2400"/>
              <a:buFont typeface="Arial"/>
              <a:buNone/>
            </a:pPr>
            <a:r>
              <a:rPr lang="en-US" sz="1600" b="0" i="0" u="none" strike="noStrike" cap="none" dirty="0">
                <a:solidFill>
                  <a:schemeClr val="lt1"/>
                </a:solidFill>
                <a:latin typeface="Calibri"/>
                <a:ea typeface="Calibri"/>
                <a:cs typeface="Calibri"/>
                <a:sym typeface="Calibri"/>
              </a:rPr>
              <a:t>Si no </a:t>
            </a:r>
            <a:r>
              <a:rPr lang="en-US" sz="1600" b="0" i="0" u="none" strike="noStrike" cap="none" dirty="0" err="1">
                <a:solidFill>
                  <a:schemeClr val="lt1"/>
                </a:solidFill>
                <a:latin typeface="Calibri"/>
                <a:ea typeface="Calibri"/>
                <a:cs typeface="Calibri"/>
                <a:sym typeface="Calibri"/>
              </a:rPr>
              <a:t>puedes</a:t>
            </a:r>
            <a:r>
              <a:rPr lang="en-US" sz="1600" b="0" i="0" u="none" strike="noStrike" cap="none" dirty="0">
                <a:solidFill>
                  <a:schemeClr val="lt1"/>
                </a:solidFill>
                <a:latin typeface="Calibri"/>
                <a:ea typeface="Calibri"/>
                <a:cs typeface="Calibri"/>
                <a:sym typeface="Calibri"/>
              </a:rPr>
              <a:t> </a:t>
            </a:r>
            <a:r>
              <a:rPr lang="en-US" sz="1600" b="0" i="0" u="none" strike="noStrike" cap="none" dirty="0" err="1">
                <a:solidFill>
                  <a:schemeClr val="lt1"/>
                </a:solidFill>
                <a:latin typeface="Calibri"/>
                <a:ea typeface="Calibri"/>
                <a:cs typeface="Calibri"/>
                <a:sym typeface="Calibri"/>
              </a:rPr>
              <a:t>ver</a:t>
            </a:r>
            <a:r>
              <a:rPr lang="en-US" sz="1600" b="0" i="0" u="none" strike="noStrike" cap="none" dirty="0">
                <a:solidFill>
                  <a:schemeClr val="lt1"/>
                </a:solidFill>
                <a:latin typeface="Calibri"/>
                <a:ea typeface="Calibri"/>
                <a:cs typeface="Calibri"/>
                <a:sym typeface="Calibri"/>
              </a:rPr>
              <a:t> </a:t>
            </a:r>
            <a:r>
              <a:rPr lang="en-US" sz="1600" b="0" i="0" u="none" strike="noStrike" cap="none" dirty="0" err="1">
                <a:solidFill>
                  <a:schemeClr val="lt1"/>
                </a:solidFill>
                <a:latin typeface="Calibri"/>
                <a:ea typeface="Calibri"/>
                <a:cs typeface="Calibri"/>
                <a:sym typeface="Calibri"/>
              </a:rPr>
              <a:t>aquí</a:t>
            </a:r>
            <a:r>
              <a:rPr lang="en-US" sz="1600" b="0" i="0" u="none" strike="noStrike" cap="none" dirty="0">
                <a:solidFill>
                  <a:schemeClr val="lt1"/>
                </a:solidFill>
                <a:latin typeface="Calibri"/>
                <a:ea typeface="Calibri"/>
                <a:cs typeface="Calibri"/>
                <a:sym typeface="Calibri"/>
              </a:rPr>
              <a:t> </a:t>
            </a:r>
            <a:r>
              <a:rPr lang="en-US" sz="1600" b="0" i="0" u="none" strike="noStrike" cap="none" dirty="0" err="1">
                <a:solidFill>
                  <a:schemeClr val="lt1"/>
                </a:solidFill>
                <a:latin typeface="Calibri"/>
                <a:ea typeface="Calibri"/>
                <a:cs typeface="Calibri"/>
                <a:sym typeface="Calibri"/>
              </a:rPr>
              <a:t>el</a:t>
            </a:r>
            <a:r>
              <a:rPr lang="en-US" sz="1600" b="0" i="0" u="none" strike="noStrike" cap="none" dirty="0">
                <a:solidFill>
                  <a:schemeClr val="lt1"/>
                </a:solidFill>
                <a:latin typeface="Calibri"/>
                <a:ea typeface="Calibri"/>
                <a:cs typeface="Calibri"/>
                <a:sym typeface="Calibri"/>
              </a:rPr>
              <a:t> </a:t>
            </a:r>
            <a:r>
              <a:rPr lang="en-US" sz="1600" b="0" i="0" u="none" strike="noStrike" cap="none" dirty="0" err="1">
                <a:solidFill>
                  <a:schemeClr val="lt1"/>
                </a:solidFill>
                <a:latin typeface="Calibri"/>
                <a:ea typeface="Calibri"/>
                <a:cs typeface="Calibri"/>
                <a:sym typeface="Calibri"/>
              </a:rPr>
              <a:t>vídeo</a:t>
            </a:r>
            <a:r>
              <a:rPr lang="en-US" sz="1600" b="0" i="0" u="none" strike="noStrike" cap="none" dirty="0">
                <a:solidFill>
                  <a:schemeClr val="lt1"/>
                </a:solidFill>
                <a:latin typeface="Calibri"/>
                <a:ea typeface="Calibri"/>
                <a:cs typeface="Calibri"/>
                <a:sym typeface="Calibri"/>
              </a:rPr>
              <a:t>, </a:t>
            </a:r>
            <a:r>
              <a:rPr lang="en-US" sz="1600" b="0" i="0" u="none" strike="noStrike" cap="none" dirty="0" err="1">
                <a:solidFill>
                  <a:schemeClr val="lt1"/>
                </a:solidFill>
                <a:latin typeface="Calibri"/>
                <a:ea typeface="Calibri"/>
                <a:cs typeface="Calibri"/>
                <a:sym typeface="Calibri"/>
              </a:rPr>
              <a:t>clica</a:t>
            </a:r>
            <a:r>
              <a:rPr lang="en-US" sz="1600" b="0" i="0" u="none" strike="noStrike" cap="none" dirty="0">
                <a:solidFill>
                  <a:schemeClr val="lt1"/>
                </a:solidFill>
                <a:latin typeface="Calibri"/>
                <a:ea typeface="Calibri"/>
                <a:cs typeface="Calibri"/>
                <a:sym typeface="Calibri"/>
              </a:rPr>
              <a:t> </a:t>
            </a:r>
            <a:r>
              <a:rPr lang="en-US" sz="1600" b="0" i="0" u="none" strike="noStrike" cap="none" dirty="0" err="1">
                <a:solidFill>
                  <a:schemeClr val="lt1"/>
                </a:solidFill>
                <a:latin typeface="Calibri"/>
                <a:ea typeface="Calibri"/>
                <a:cs typeface="Calibri"/>
                <a:sym typeface="Calibri"/>
              </a:rPr>
              <a:t>en</a:t>
            </a:r>
            <a:r>
              <a:rPr lang="en-US" sz="1600" b="0" i="0" u="none" strike="noStrike" cap="none" dirty="0">
                <a:solidFill>
                  <a:schemeClr val="lt1"/>
                </a:solidFill>
                <a:latin typeface="Calibri"/>
                <a:ea typeface="Calibri"/>
                <a:cs typeface="Calibri"/>
                <a:sym typeface="Calibri"/>
              </a:rPr>
              <a:t> </a:t>
            </a:r>
            <a:r>
              <a:rPr lang="en-US" sz="1600" b="0" i="0" u="none" strike="noStrike" cap="none" dirty="0" err="1">
                <a:solidFill>
                  <a:schemeClr val="lt1"/>
                </a:solidFill>
                <a:latin typeface="Calibri"/>
                <a:ea typeface="Calibri"/>
                <a:cs typeface="Calibri"/>
                <a:sym typeface="Calibri"/>
              </a:rPr>
              <a:t>este</a:t>
            </a:r>
            <a:r>
              <a:rPr lang="en-US" sz="1600" b="0" i="0" u="none" strike="noStrike" cap="none" dirty="0">
                <a:solidFill>
                  <a:schemeClr val="lt1"/>
                </a:solidFill>
                <a:latin typeface="Calibri"/>
                <a:ea typeface="Calibri"/>
                <a:cs typeface="Calibri"/>
                <a:sym typeface="Calibri"/>
              </a:rPr>
              <a:t> enlace: </a:t>
            </a:r>
            <a:endParaRPr sz="1600" b="0" i="0" u="none" strike="noStrike" cap="none" dirty="0">
              <a:solidFill>
                <a:srgbClr val="000000"/>
              </a:solidFill>
              <a:latin typeface="Arial"/>
              <a:ea typeface="Arial"/>
              <a:cs typeface="Arial"/>
              <a:sym typeface="Arial"/>
            </a:endParaRPr>
          </a:p>
          <a:p>
            <a:pPr marL="457200" marR="0" lvl="0" indent="-228600" algn="ctr" rtl="0">
              <a:lnSpc>
                <a:spcPct val="90000"/>
              </a:lnSpc>
              <a:spcBef>
                <a:spcPts val="1000"/>
              </a:spcBef>
              <a:spcAft>
                <a:spcPts val="0"/>
              </a:spcAft>
              <a:buClr>
                <a:srgbClr val="092E4B"/>
              </a:buClr>
              <a:buSzPts val="2400"/>
              <a:buFont typeface="Arial"/>
              <a:buNone/>
            </a:pPr>
            <a:r>
              <a:rPr lang="en-US" sz="1600" b="0" i="0" u="sng" strike="noStrike" cap="none" dirty="0">
                <a:solidFill>
                  <a:srgbClr val="24BAA2"/>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https://www.youtube.com/watch?v=KYKh2SFQtEA</a:t>
            </a:r>
            <a:r>
              <a:rPr lang="en-US" sz="1600" b="0" i="0" u="none" strike="noStrike" cap="none" dirty="0">
                <a:solidFill>
                  <a:srgbClr val="24BAA2"/>
                </a:solidFill>
                <a:latin typeface="Calibri"/>
                <a:ea typeface="Calibri"/>
                <a:cs typeface="Calibri"/>
                <a:sym typeface="Calibri"/>
              </a:rPr>
              <a:t> </a:t>
            </a:r>
            <a:endParaRPr sz="1600" b="0" i="0" u="none" strike="noStrike" cap="none" dirty="0">
              <a:solidFill>
                <a:srgbClr val="24BAA2"/>
              </a:solidFill>
              <a:latin typeface="Arial"/>
              <a:ea typeface="Arial"/>
              <a:cs typeface="Arial"/>
              <a:sym typeface="Arial"/>
            </a:endParaRPr>
          </a:p>
          <a:p>
            <a:pPr marL="457200" marR="0" lvl="0" indent="-228600" algn="ctr" rtl="0">
              <a:lnSpc>
                <a:spcPct val="90000"/>
              </a:lnSpc>
              <a:spcBef>
                <a:spcPts val="1000"/>
              </a:spcBef>
              <a:spcAft>
                <a:spcPts val="0"/>
              </a:spcAft>
              <a:buClr>
                <a:srgbClr val="092E4B"/>
              </a:buClr>
              <a:buSzPts val="2400"/>
              <a:buFont typeface="Arial"/>
              <a:buNone/>
            </a:pPr>
            <a:endParaRPr sz="1600" b="0" i="0" u="none" strike="noStrike" cap="none" dirty="0">
              <a:solidFill>
                <a:schemeClr val="lt1"/>
              </a:solidFill>
              <a:latin typeface="Calibri"/>
              <a:ea typeface="Calibri"/>
              <a:cs typeface="Calibri"/>
              <a:sym typeface="Calibri"/>
            </a:endParaRPr>
          </a:p>
        </p:txBody>
      </p:sp>
      <p:pic>
        <p:nvPicPr>
          <p:cNvPr id="1120" name="Google Shape;1120;p111"/>
          <p:cNvPicPr preferRelativeResize="0"/>
          <p:nvPr/>
        </p:nvPicPr>
        <p:blipFill rotWithShape="1">
          <a:blip r:embed="rId5">
            <a:alphaModFix/>
          </a:blip>
          <a:srcRect/>
          <a:stretch/>
        </p:blipFill>
        <p:spPr>
          <a:xfrm>
            <a:off x="6141" y="1866787"/>
            <a:ext cx="5125897" cy="399140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0"/>
                                        </p:tgtEl>
                                        <p:attrNameLst>
                                          <p:attrName>style.visibility</p:attrName>
                                        </p:attrNameLst>
                                      </p:cBhvr>
                                      <p:to>
                                        <p:strVal val="visible"/>
                                      </p:to>
                                    </p:set>
                                    <p:animEffect transition="in" filter="fade">
                                      <p:cBhvr>
                                        <p:cTn id="7" dur="1"/>
                                        <p:tgtEl>
                                          <p:spTgt spid="1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124"/>
        <p:cNvGrpSpPr/>
        <p:nvPr/>
      </p:nvGrpSpPr>
      <p:grpSpPr>
        <a:xfrm>
          <a:off x="0" y="0"/>
          <a:ext cx="0" cy="0"/>
          <a:chOff x="0" y="0"/>
          <a:chExt cx="0" cy="0"/>
        </a:xfrm>
      </p:grpSpPr>
      <p:sp>
        <p:nvSpPr>
          <p:cNvPr id="1125" name="Google Shape;1125;p112"/>
          <p:cNvSpPr>
            <a:spLocks noGrp="1"/>
          </p:cNvSpPr>
          <p:nvPr>
            <p:ph type="pic" idx="3"/>
          </p:nvPr>
        </p:nvSpPr>
        <p:spPr>
          <a:xfrm>
            <a:off x="8583306" y="1246695"/>
            <a:ext cx="2444127" cy="4336988"/>
          </a:xfrm>
          <a:prstGeom prst="rect">
            <a:avLst/>
          </a:prstGeom>
          <a:solidFill>
            <a:srgbClr val="D8D8D8"/>
          </a:solidFill>
          <a:ln>
            <a:noFill/>
          </a:ln>
        </p:spPr>
      </p:sp>
      <p:sp>
        <p:nvSpPr>
          <p:cNvPr id="1126" name="Google Shape;1126;p112"/>
          <p:cNvSpPr txBox="1">
            <a:spLocks noGrp="1"/>
          </p:cNvSpPr>
          <p:nvPr>
            <p:ph type="body" idx="2"/>
          </p:nvPr>
        </p:nvSpPr>
        <p:spPr>
          <a:xfrm>
            <a:off x="835025" y="1104900"/>
            <a:ext cx="7178675" cy="1030288"/>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u="sng">
                <a:solidFill>
                  <a:srgbClr val="0AA3A4"/>
                </a:solidFill>
                <a:hlinkClick r:id="rId3">
                  <a:extLst>
                    <a:ext uri="{A12FA001-AC4F-418D-AE19-62706E023703}">
                      <ahyp:hlinkClr xmlns:ahyp="http://schemas.microsoft.com/office/drawing/2018/hyperlinkcolor" val="tx"/>
                    </a:ext>
                  </a:extLst>
                </a:hlinkClick>
              </a:rPr>
              <a:t>Twitter</a:t>
            </a:r>
            <a:r>
              <a:rPr lang="en-US">
                <a:solidFill>
                  <a:srgbClr val="0AA3A4"/>
                </a:solidFill>
              </a:rPr>
              <a:t> </a:t>
            </a:r>
            <a:endParaRPr>
              <a:solidFill>
                <a:srgbClr val="0AA3A4"/>
              </a:solidFill>
            </a:endParaRPr>
          </a:p>
        </p:txBody>
      </p:sp>
      <p:sp>
        <p:nvSpPr>
          <p:cNvPr id="1127" name="Google Shape;1127;p112"/>
          <p:cNvSpPr txBox="1">
            <a:spLocks noGrp="1"/>
          </p:cNvSpPr>
          <p:nvPr>
            <p:ph type="body" idx="1"/>
          </p:nvPr>
        </p:nvSpPr>
        <p:spPr>
          <a:xfrm>
            <a:off x="0" y="2422525"/>
            <a:ext cx="7762568" cy="3311525"/>
          </a:xfrm>
          <a:prstGeom prst="rect">
            <a:avLst/>
          </a:prstGeom>
          <a:noFill/>
          <a:ln>
            <a:noFill/>
          </a:ln>
        </p:spPr>
        <p:txBody>
          <a:bodyPr spcFirstLastPara="1" wrap="square" lIns="91425" tIns="45700" rIns="91425" bIns="45700" anchor="t" anchorCtr="0">
            <a:noAutofit/>
          </a:bodyPr>
          <a:lstStyle/>
          <a:p>
            <a:pPr marL="457200" lvl="0" indent="0" algn="just" rtl="0">
              <a:lnSpc>
                <a:spcPct val="90000"/>
              </a:lnSpc>
              <a:spcBef>
                <a:spcPts val="0"/>
              </a:spcBef>
              <a:spcAft>
                <a:spcPts val="0"/>
              </a:spcAft>
              <a:buSzPts val="2400"/>
              <a:buNone/>
            </a:pPr>
            <a:r>
              <a:rPr lang="en-US" sz="2300"/>
              <a:t>Es una plataforma gratuita de intercambio de información y</a:t>
            </a:r>
            <a:endParaRPr/>
          </a:p>
          <a:p>
            <a:pPr marL="457200" lvl="0" indent="0" algn="just" rtl="0">
              <a:lnSpc>
                <a:spcPct val="90000"/>
              </a:lnSpc>
              <a:spcBef>
                <a:spcPts val="0"/>
              </a:spcBef>
              <a:spcAft>
                <a:spcPts val="0"/>
              </a:spcAft>
              <a:buSzPts val="2400"/>
              <a:buNone/>
            </a:pPr>
            <a:r>
              <a:rPr lang="en-US" sz="2300"/>
              <a:t>noticias que se lanzó en 2007 y está disponible en varios</a:t>
            </a:r>
            <a:endParaRPr/>
          </a:p>
          <a:p>
            <a:pPr marL="457200" lvl="0" indent="0" algn="just" rtl="0">
              <a:lnSpc>
                <a:spcPct val="90000"/>
              </a:lnSpc>
              <a:spcBef>
                <a:spcPts val="0"/>
              </a:spcBef>
              <a:spcAft>
                <a:spcPts val="0"/>
              </a:spcAft>
              <a:buSzPts val="2400"/>
              <a:buNone/>
            </a:pPr>
            <a:r>
              <a:rPr lang="en-US" sz="2300"/>
              <a:t>idiomas. Permite a la gente publicar mensajes cortos de texto (</a:t>
            </a:r>
            <a:r>
              <a:rPr lang="en-US" sz="2300" i="1"/>
              <a:t>tweets</a:t>
            </a:r>
            <a:r>
              <a:rPr lang="en-US" sz="2300"/>
              <a:t>) desde su cuenta,  a la que otros usuarios pueden seguir. </a:t>
            </a:r>
            <a:endParaRPr/>
          </a:p>
          <a:p>
            <a:pPr marL="457200" lvl="0" indent="0" algn="just" rtl="0">
              <a:lnSpc>
                <a:spcPct val="90000"/>
              </a:lnSpc>
              <a:spcBef>
                <a:spcPts val="0"/>
              </a:spcBef>
              <a:spcAft>
                <a:spcPts val="0"/>
              </a:spcAft>
              <a:buSzPts val="2400"/>
              <a:buNone/>
            </a:pPr>
            <a:r>
              <a:rPr lang="en-US" sz="2300"/>
              <a:t>Es una red social en la que todo el mundo puede opinar sobre cualquier tema: los más debatidos se convierten en tendencia. Las tendencias nos ofrecen un instrumento útil para tomar el pulso a la sociedad. </a:t>
            </a:r>
            <a:endParaRPr sz="2300"/>
          </a:p>
        </p:txBody>
      </p:sp>
      <p:sp>
        <p:nvSpPr>
          <p:cNvPr id="1128" name="Google Shape;1128;p112"/>
          <p:cNvSpPr txBox="1"/>
          <p:nvPr/>
        </p:nvSpPr>
        <p:spPr>
          <a:xfrm>
            <a:off x="251132" y="5412896"/>
            <a:ext cx="7376789" cy="1299207"/>
          </a:xfrm>
          <a:prstGeom prst="rect">
            <a:avLst/>
          </a:prstGeom>
          <a:noFill/>
          <a:ln>
            <a:noFill/>
          </a:ln>
        </p:spPr>
        <p:txBody>
          <a:bodyPr spcFirstLastPara="1" wrap="square" lIns="91425" tIns="45700" rIns="91425" bIns="45700" anchor="t" anchorCtr="0">
            <a:noAutofit/>
          </a:bodyPr>
          <a:lstStyle/>
          <a:p>
            <a:pPr marL="457200" marR="0" lvl="0" indent="-228600" algn="ctr" rtl="0">
              <a:lnSpc>
                <a:spcPct val="90000"/>
              </a:lnSpc>
              <a:spcBef>
                <a:spcPts val="1000"/>
              </a:spcBef>
              <a:spcAft>
                <a:spcPts val="0"/>
              </a:spcAft>
              <a:buClr>
                <a:srgbClr val="092E4B"/>
              </a:buClr>
              <a:buSzPts val="2400"/>
              <a:buFont typeface="Arial"/>
              <a:buNone/>
            </a:pPr>
            <a:r>
              <a:rPr lang="en-US" sz="2000" b="0" i="0" u="none" strike="noStrike" cap="none" dirty="0">
                <a:solidFill>
                  <a:srgbClr val="092E4B"/>
                </a:solidFill>
                <a:latin typeface="Calibri"/>
                <a:ea typeface="Calibri"/>
                <a:cs typeface="Calibri"/>
                <a:sym typeface="Calibri"/>
              </a:rPr>
              <a:t>Si no </a:t>
            </a:r>
            <a:r>
              <a:rPr lang="en-US" sz="2000" b="0" i="0" u="none" strike="noStrike" cap="none" dirty="0" err="1">
                <a:solidFill>
                  <a:srgbClr val="092E4B"/>
                </a:solidFill>
                <a:latin typeface="Calibri"/>
                <a:ea typeface="Calibri"/>
                <a:cs typeface="Calibri"/>
                <a:sym typeface="Calibri"/>
              </a:rPr>
              <a:t>puedes</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ver</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aquí</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el</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vídeo</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clica</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en</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este</a:t>
            </a:r>
            <a:r>
              <a:rPr lang="en-US" sz="2000" b="0" i="0" u="none" strike="noStrike" cap="none" dirty="0">
                <a:solidFill>
                  <a:srgbClr val="092E4B"/>
                </a:solidFill>
                <a:latin typeface="Calibri"/>
                <a:ea typeface="Calibri"/>
                <a:cs typeface="Calibri"/>
                <a:sym typeface="Calibri"/>
              </a:rPr>
              <a:t> enlace: </a:t>
            </a:r>
            <a:endParaRPr sz="2000" b="0" i="0" u="none" strike="noStrike" cap="none" dirty="0">
              <a:solidFill>
                <a:srgbClr val="092E4B"/>
              </a:solidFill>
              <a:latin typeface="Arial"/>
              <a:ea typeface="Arial"/>
              <a:cs typeface="Arial"/>
              <a:sym typeface="Arial"/>
            </a:endParaRPr>
          </a:p>
          <a:p>
            <a:pPr marL="457200" marR="0" lvl="0" indent="-228600" algn="ctr" rtl="0">
              <a:lnSpc>
                <a:spcPct val="90000"/>
              </a:lnSpc>
              <a:spcBef>
                <a:spcPts val="1000"/>
              </a:spcBef>
              <a:spcAft>
                <a:spcPts val="0"/>
              </a:spcAft>
              <a:buClr>
                <a:srgbClr val="092E4B"/>
              </a:buClr>
              <a:buSzPts val="2400"/>
              <a:buFont typeface="Arial"/>
              <a:buNone/>
            </a:pPr>
            <a:r>
              <a:rPr lang="en-US" sz="2000" b="0" i="0" u="sng" strike="noStrike" cap="none" dirty="0">
                <a:solidFill>
                  <a:srgbClr val="24BAA2"/>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https://www.youtube.com/watch?v=dZ8jykKJ5mU</a:t>
            </a:r>
            <a:r>
              <a:rPr lang="en-US" sz="2000" b="0" i="0" u="none" strike="noStrike" cap="none" dirty="0">
                <a:solidFill>
                  <a:srgbClr val="24BAA2"/>
                </a:solidFill>
                <a:latin typeface="Calibri"/>
                <a:ea typeface="Calibri"/>
                <a:cs typeface="Calibri"/>
                <a:sym typeface="Calibri"/>
              </a:rPr>
              <a:t> </a:t>
            </a:r>
            <a:endParaRPr sz="2000" b="0" i="0" u="none" strike="noStrike" cap="none" dirty="0">
              <a:solidFill>
                <a:srgbClr val="24BAA2"/>
              </a:solidFill>
              <a:latin typeface="Arial"/>
              <a:ea typeface="Arial"/>
              <a:cs typeface="Arial"/>
              <a:sym typeface="Arial"/>
            </a:endParaRPr>
          </a:p>
          <a:p>
            <a:pPr marL="457200" marR="0" lvl="0" indent="-228600" algn="l" rtl="0">
              <a:lnSpc>
                <a:spcPct val="90000"/>
              </a:lnSpc>
              <a:spcBef>
                <a:spcPts val="1000"/>
              </a:spcBef>
              <a:spcAft>
                <a:spcPts val="0"/>
              </a:spcAft>
              <a:buClr>
                <a:srgbClr val="092E4B"/>
              </a:buClr>
              <a:buSzPts val="2400"/>
              <a:buFont typeface="Arial"/>
              <a:buNone/>
            </a:pPr>
            <a:endParaRPr sz="2000" b="0" i="0" u="none" strike="noStrike" cap="none" dirty="0">
              <a:solidFill>
                <a:srgbClr val="092E4B"/>
              </a:solidFill>
              <a:latin typeface="Calibri"/>
              <a:ea typeface="Calibri"/>
              <a:cs typeface="Calibri"/>
              <a:sym typeface="Calibri"/>
            </a:endParaRPr>
          </a:p>
        </p:txBody>
      </p:sp>
      <p:sp>
        <p:nvSpPr>
          <p:cNvPr id="1129" name="Google Shape;1129;p112"/>
          <p:cNvSpPr txBox="1"/>
          <p:nvPr/>
        </p:nvSpPr>
        <p:spPr>
          <a:xfrm>
            <a:off x="8583306" y="1246695"/>
            <a:ext cx="2520123" cy="4364610"/>
          </a:xfrm>
          <a:prstGeom prst="rect">
            <a:avLst/>
          </a:prstGeom>
          <a:solidFill>
            <a:srgbClr val="00000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1130" name="Google Shape;1130;p112"/>
          <p:cNvPicPr preferRelativeResize="0"/>
          <p:nvPr/>
        </p:nvPicPr>
        <p:blipFill rotWithShape="1">
          <a:blip r:embed="rId5">
            <a:alphaModFix/>
          </a:blip>
          <a:srcRect/>
          <a:stretch/>
        </p:blipFill>
        <p:spPr>
          <a:xfrm>
            <a:off x="8563429" y="2476500"/>
            <a:ext cx="2540000" cy="1905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30"/>
                                        </p:tgtEl>
                                        <p:attrNameLst>
                                          <p:attrName>style.visibility</p:attrName>
                                        </p:attrNameLst>
                                      </p:cBhvr>
                                      <p:to>
                                        <p:strVal val="visible"/>
                                      </p:to>
                                    </p:set>
                                    <p:animEffect transition="in" filter="fade">
                                      <p:cBhvr>
                                        <p:cTn id="7" dur="1"/>
                                        <p:tgtEl>
                                          <p:spTgt spid="1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sp>
        <p:nvSpPr>
          <p:cNvPr id="1135" name="Google Shape;1135;p113"/>
          <p:cNvSpPr txBox="1">
            <a:spLocks noGrp="1"/>
          </p:cNvSpPr>
          <p:nvPr>
            <p:ph type="body" idx="1"/>
          </p:nvPr>
        </p:nvSpPr>
        <p:spPr>
          <a:xfrm>
            <a:off x="629416" y="1333495"/>
            <a:ext cx="6668730" cy="3972350"/>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1000"/>
              </a:spcBef>
              <a:spcAft>
                <a:spcPts val="0"/>
              </a:spcAft>
              <a:buSzPts val="2400"/>
              <a:buNone/>
            </a:pPr>
            <a:r>
              <a:rPr lang="en-US" sz="2300" dirty="0"/>
              <a:t>Son </a:t>
            </a:r>
            <a:r>
              <a:rPr lang="en-US" sz="2300" dirty="0" err="1"/>
              <a:t>comunidades</a:t>
            </a:r>
            <a:r>
              <a:rPr lang="en-US" sz="2300" dirty="0"/>
              <a:t> </a:t>
            </a:r>
            <a:r>
              <a:rPr lang="en-US" sz="2300" dirty="0" err="1"/>
              <a:t>virtuales</a:t>
            </a:r>
            <a:r>
              <a:rPr lang="en-US" sz="2300" dirty="0"/>
              <a:t> que </a:t>
            </a:r>
            <a:r>
              <a:rPr lang="en-US" sz="2300" dirty="0" err="1"/>
              <a:t>surgen</a:t>
            </a:r>
            <a:r>
              <a:rPr lang="en-US" sz="2300" dirty="0"/>
              <a:t> de </a:t>
            </a:r>
            <a:r>
              <a:rPr lang="en-US" sz="2300" dirty="0" err="1"/>
              <a:t>aficiones</a:t>
            </a:r>
            <a:r>
              <a:rPr lang="en-US" sz="2300" dirty="0"/>
              <a:t> y </a:t>
            </a:r>
            <a:r>
              <a:rPr lang="en-US" sz="2300" dirty="0" err="1"/>
              <a:t>pasiones</a:t>
            </a:r>
            <a:r>
              <a:rPr lang="en-US" sz="2300" dirty="0"/>
              <a:t> </a:t>
            </a:r>
            <a:r>
              <a:rPr lang="en-US" sz="2300" dirty="0" err="1"/>
              <a:t>comunes</a:t>
            </a:r>
            <a:r>
              <a:rPr lang="en-US" sz="2300" dirty="0"/>
              <a:t> (</a:t>
            </a:r>
            <a:r>
              <a:rPr lang="en-US" sz="2300" dirty="0" err="1"/>
              <a:t>como</a:t>
            </a:r>
            <a:r>
              <a:rPr lang="en-US" sz="2300" dirty="0"/>
              <a:t> </a:t>
            </a:r>
            <a:r>
              <a:rPr lang="en-US" sz="2300" dirty="0" err="1"/>
              <a:t>jardinería</a:t>
            </a:r>
            <a:r>
              <a:rPr lang="en-US" sz="2300" dirty="0"/>
              <a:t>, </a:t>
            </a:r>
            <a:r>
              <a:rPr lang="en-US" sz="2300" dirty="0" err="1"/>
              <a:t>manualidades</a:t>
            </a:r>
            <a:r>
              <a:rPr lang="en-US" sz="2300" dirty="0"/>
              <a:t>, etc.) y </a:t>
            </a:r>
            <a:r>
              <a:rPr lang="en-US" sz="2300" dirty="0" err="1"/>
              <a:t>permiten</a:t>
            </a:r>
            <a:r>
              <a:rPr lang="en-US" sz="2300" dirty="0"/>
              <a:t> que la </a:t>
            </a:r>
            <a:r>
              <a:rPr lang="en-US" sz="2300" dirty="0" err="1"/>
              <a:t>gente</a:t>
            </a:r>
            <a:r>
              <a:rPr lang="en-US" sz="2300" dirty="0"/>
              <a:t> </a:t>
            </a:r>
            <a:r>
              <a:rPr lang="en-US" sz="2300" dirty="0" err="1"/>
              <a:t>amplíe</a:t>
            </a:r>
            <a:r>
              <a:rPr lang="en-US" sz="2300" dirty="0"/>
              <a:t> </a:t>
            </a:r>
            <a:r>
              <a:rPr lang="en-US" sz="2300" dirty="0" err="1"/>
              <a:t>su</a:t>
            </a:r>
            <a:r>
              <a:rPr lang="en-US" sz="2300" dirty="0"/>
              <a:t> </a:t>
            </a:r>
            <a:r>
              <a:rPr lang="en-US" sz="2300" dirty="0" err="1"/>
              <a:t>círculo</a:t>
            </a:r>
            <a:r>
              <a:rPr lang="en-US" sz="2300" dirty="0"/>
              <a:t> de </a:t>
            </a:r>
            <a:r>
              <a:rPr lang="en-US" sz="2300" dirty="0" err="1"/>
              <a:t>relaciones</a:t>
            </a:r>
            <a:r>
              <a:rPr lang="en-US" sz="2300" dirty="0"/>
              <a:t>. </a:t>
            </a:r>
            <a:endParaRPr sz="2300" dirty="0"/>
          </a:p>
          <a:p>
            <a:pPr marL="0" lvl="0" indent="0" rtl="0">
              <a:lnSpc>
                <a:spcPct val="90000"/>
              </a:lnSpc>
              <a:spcBef>
                <a:spcPts val="1000"/>
              </a:spcBef>
              <a:spcAft>
                <a:spcPts val="0"/>
              </a:spcAft>
              <a:buSzPts val="2400"/>
              <a:buNone/>
            </a:pPr>
            <a:r>
              <a:rPr lang="en-US" sz="2300" dirty="0" err="1"/>
              <a:t>Fueron</a:t>
            </a:r>
            <a:r>
              <a:rPr lang="en-US" sz="2300" dirty="0"/>
              <a:t> la </a:t>
            </a:r>
            <a:r>
              <a:rPr lang="en-US" sz="2300" dirty="0" err="1"/>
              <a:t>primera</a:t>
            </a:r>
            <a:r>
              <a:rPr lang="en-US" sz="2300" dirty="0"/>
              <a:t> forma de </a:t>
            </a:r>
            <a:r>
              <a:rPr lang="en-US" sz="2300" dirty="0" err="1"/>
              <a:t>relación</a:t>
            </a:r>
            <a:r>
              <a:rPr lang="en-US" sz="2300" dirty="0"/>
              <a:t> </a:t>
            </a:r>
            <a:r>
              <a:rPr lang="en-US" sz="2300" i="1" dirty="0"/>
              <a:t>online</a:t>
            </a:r>
            <a:r>
              <a:rPr lang="en-US" sz="2300" dirty="0"/>
              <a:t>, </a:t>
            </a:r>
            <a:r>
              <a:rPr lang="en-US" sz="2300" dirty="0" err="1"/>
              <a:t>en</a:t>
            </a:r>
            <a:r>
              <a:rPr lang="en-US" sz="2300" dirty="0"/>
              <a:t> </a:t>
            </a:r>
            <a:r>
              <a:rPr lang="en-US" sz="2300" dirty="0" err="1"/>
              <a:t>los</a:t>
            </a:r>
            <a:r>
              <a:rPr lang="en-US" sz="2300" dirty="0"/>
              <a:t> </a:t>
            </a:r>
            <a:r>
              <a:rPr lang="en-US" sz="2300" dirty="0" err="1"/>
              <a:t>comienzos</a:t>
            </a:r>
            <a:r>
              <a:rPr lang="en-US" sz="2300" dirty="0"/>
              <a:t> de internet y </a:t>
            </a:r>
            <a:r>
              <a:rPr lang="en-US" sz="2300" dirty="0" err="1"/>
              <a:t>consistían</a:t>
            </a:r>
            <a:r>
              <a:rPr lang="en-US" sz="2300" dirty="0"/>
              <a:t> </a:t>
            </a:r>
            <a:r>
              <a:rPr lang="en-US" sz="2300" dirty="0" err="1"/>
              <a:t>en</a:t>
            </a:r>
            <a:r>
              <a:rPr lang="en-US" sz="2300" dirty="0"/>
              <a:t> </a:t>
            </a:r>
            <a:r>
              <a:rPr lang="en-US" sz="2300" dirty="0" err="1"/>
              <a:t>reuniones</a:t>
            </a:r>
            <a:r>
              <a:rPr lang="en-US" sz="2300" dirty="0"/>
              <a:t> de </a:t>
            </a:r>
            <a:r>
              <a:rPr lang="en-US" sz="2300" dirty="0" err="1"/>
              <a:t>gente</a:t>
            </a:r>
            <a:r>
              <a:rPr lang="en-US" sz="2300" dirty="0"/>
              <a:t> </a:t>
            </a:r>
            <a:r>
              <a:rPr lang="en-US" sz="2300" dirty="0" err="1"/>
              <a:t>joven</a:t>
            </a:r>
            <a:r>
              <a:rPr lang="en-US" sz="2300" dirty="0"/>
              <a:t> </a:t>
            </a:r>
            <a:r>
              <a:rPr lang="en-US" sz="2300" dirty="0" err="1"/>
              <a:t>en</a:t>
            </a:r>
            <a:r>
              <a:rPr lang="en-US" sz="2300" dirty="0"/>
              <a:t> las que se </a:t>
            </a:r>
            <a:r>
              <a:rPr lang="en-US" sz="2300" dirty="0" err="1"/>
              <a:t>intercambiaban</a:t>
            </a:r>
            <a:r>
              <a:rPr lang="en-US" sz="2300" dirty="0"/>
              <a:t> ideas o se </a:t>
            </a:r>
            <a:r>
              <a:rPr lang="en-US" sz="2300" dirty="0" err="1"/>
              <a:t>compartían</a:t>
            </a:r>
            <a:r>
              <a:rPr lang="en-US" sz="2300" dirty="0"/>
              <a:t> </a:t>
            </a:r>
            <a:r>
              <a:rPr lang="en-US" sz="2300" dirty="0" err="1"/>
              <a:t>aficiones</a:t>
            </a:r>
            <a:r>
              <a:rPr lang="en-US" sz="2300" dirty="0"/>
              <a:t> </a:t>
            </a:r>
            <a:r>
              <a:rPr lang="en-US" sz="2300" dirty="0" err="1"/>
              <a:t>comunes</a:t>
            </a:r>
            <a:r>
              <a:rPr lang="en-US" sz="2300" dirty="0"/>
              <a:t>. </a:t>
            </a:r>
            <a:r>
              <a:rPr lang="en-US" sz="2300" dirty="0" err="1"/>
              <a:t>Incluían</a:t>
            </a:r>
            <a:r>
              <a:rPr lang="en-US" sz="2300" dirty="0"/>
              <a:t> blogs que </a:t>
            </a:r>
            <a:r>
              <a:rPr lang="en-US" sz="2300" dirty="0" err="1"/>
              <a:t>servían</a:t>
            </a:r>
            <a:r>
              <a:rPr lang="en-US" sz="2300" dirty="0"/>
              <a:t> </a:t>
            </a:r>
            <a:r>
              <a:rPr lang="en-US" sz="2300" dirty="0" err="1"/>
              <a:t>como</a:t>
            </a:r>
            <a:r>
              <a:rPr lang="en-US" sz="2300" dirty="0"/>
              <a:t> </a:t>
            </a:r>
            <a:r>
              <a:rPr lang="en-US" sz="2300" dirty="0" err="1"/>
              <a:t>diarios</a:t>
            </a:r>
            <a:r>
              <a:rPr lang="en-US" sz="2300" dirty="0"/>
              <a:t> </a:t>
            </a:r>
            <a:r>
              <a:rPr lang="en-US" sz="2300" dirty="0" err="1"/>
              <a:t>personales</a:t>
            </a:r>
            <a:r>
              <a:rPr lang="en-US" sz="2300" dirty="0"/>
              <a:t> o </a:t>
            </a:r>
            <a:r>
              <a:rPr lang="en-US" sz="2300" dirty="0" err="1"/>
              <a:t>estaban</a:t>
            </a:r>
            <a:r>
              <a:rPr lang="en-US" sz="2300" dirty="0"/>
              <a:t> </a:t>
            </a:r>
            <a:r>
              <a:rPr lang="en-US" sz="2300" dirty="0" err="1"/>
              <a:t>dedicadas</a:t>
            </a:r>
            <a:r>
              <a:rPr lang="en-US" sz="2300" dirty="0"/>
              <a:t> a </a:t>
            </a:r>
            <a:r>
              <a:rPr lang="en-US" sz="2300" dirty="0" err="1"/>
              <a:t>los</a:t>
            </a:r>
            <a:r>
              <a:rPr lang="en-US" sz="2300" dirty="0"/>
              <a:t> </a:t>
            </a:r>
            <a:r>
              <a:rPr lang="en-US" sz="2300" dirty="0" err="1"/>
              <a:t>juegos</a:t>
            </a:r>
            <a:r>
              <a:rPr lang="en-US" sz="2300" dirty="0"/>
              <a:t> de </a:t>
            </a:r>
            <a:r>
              <a:rPr lang="en-US" sz="2300" dirty="0" err="1"/>
              <a:t>rol</a:t>
            </a:r>
            <a:r>
              <a:rPr lang="en-US" sz="2300" dirty="0"/>
              <a:t>, </a:t>
            </a:r>
            <a:r>
              <a:rPr lang="en-US" sz="2300" dirty="0" err="1"/>
              <a:t>por</a:t>
            </a:r>
            <a:r>
              <a:rPr lang="en-US" sz="2300" dirty="0"/>
              <a:t> </a:t>
            </a:r>
            <a:r>
              <a:rPr lang="en-US" sz="2300" dirty="0" err="1"/>
              <a:t>ejemplo</a:t>
            </a:r>
            <a:r>
              <a:rPr lang="en-US" sz="2300" dirty="0"/>
              <a:t>. </a:t>
            </a:r>
            <a:r>
              <a:rPr lang="en-US" sz="2300" dirty="0" err="1"/>
              <a:t>Actualmente</a:t>
            </a:r>
            <a:r>
              <a:rPr lang="en-US" sz="2300" dirty="0"/>
              <a:t> </a:t>
            </a:r>
            <a:r>
              <a:rPr lang="en-US" sz="2300" dirty="0" err="1"/>
              <a:t>algunas</a:t>
            </a:r>
            <a:r>
              <a:rPr lang="en-US" sz="2300" dirty="0"/>
              <a:t> redes </a:t>
            </a:r>
            <a:r>
              <a:rPr lang="en-US" sz="2300" dirty="0" err="1"/>
              <a:t>sociales</a:t>
            </a:r>
            <a:r>
              <a:rPr lang="en-US" sz="2300" dirty="0"/>
              <a:t>, </a:t>
            </a:r>
            <a:r>
              <a:rPr lang="en-US" sz="2300" dirty="0" err="1"/>
              <a:t>sobre</a:t>
            </a:r>
            <a:r>
              <a:rPr lang="en-US" sz="2300" dirty="0"/>
              <a:t> </a:t>
            </a:r>
            <a:r>
              <a:rPr lang="en-US" sz="2300" dirty="0" err="1"/>
              <a:t>todo</a:t>
            </a:r>
            <a:r>
              <a:rPr lang="en-US" sz="2300" dirty="0"/>
              <a:t> Facebook, </a:t>
            </a:r>
            <a:r>
              <a:rPr lang="en-US" sz="2300" dirty="0" err="1"/>
              <a:t>han</a:t>
            </a:r>
            <a:r>
              <a:rPr lang="en-US" sz="2300" dirty="0"/>
              <a:t> </a:t>
            </a:r>
            <a:r>
              <a:rPr lang="en-US" sz="2300" dirty="0" err="1"/>
              <a:t>recreado</a:t>
            </a:r>
            <a:r>
              <a:rPr lang="en-US" sz="2300" dirty="0"/>
              <a:t> </a:t>
            </a:r>
            <a:r>
              <a:rPr lang="en-US" sz="2300" dirty="0" err="1"/>
              <a:t>estas</a:t>
            </a:r>
            <a:r>
              <a:rPr lang="en-US" sz="2300" dirty="0"/>
              <a:t> </a:t>
            </a:r>
            <a:r>
              <a:rPr lang="en-US" sz="2300" dirty="0" err="1"/>
              <a:t>comunidades</a:t>
            </a:r>
            <a:r>
              <a:rPr lang="en-US" sz="2300" dirty="0"/>
              <a:t> con la </a:t>
            </a:r>
            <a:r>
              <a:rPr lang="en-US" sz="2300" dirty="0" err="1"/>
              <a:t>función</a:t>
            </a:r>
            <a:r>
              <a:rPr lang="en-US" sz="2300" dirty="0"/>
              <a:t> de </a:t>
            </a:r>
            <a:r>
              <a:rPr lang="en-US" sz="2300" dirty="0" err="1"/>
              <a:t>grupos</a:t>
            </a:r>
            <a:r>
              <a:rPr lang="en-US" sz="2300" dirty="0"/>
              <a:t>. Solo </a:t>
            </a:r>
            <a:r>
              <a:rPr lang="en-US" sz="2300" dirty="0" err="1"/>
              <a:t>tienes</a:t>
            </a:r>
            <a:r>
              <a:rPr lang="en-US" sz="2300" dirty="0"/>
              <a:t> que </a:t>
            </a:r>
            <a:r>
              <a:rPr lang="en-US" sz="2300" dirty="0" err="1"/>
              <a:t>escribir</a:t>
            </a:r>
            <a:r>
              <a:rPr lang="en-US" sz="2300" dirty="0"/>
              <a:t> la palabra clave </a:t>
            </a:r>
            <a:r>
              <a:rPr lang="en-US" sz="2300" dirty="0" err="1"/>
              <a:t>en</a:t>
            </a:r>
            <a:r>
              <a:rPr lang="en-US" sz="2300" dirty="0"/>
              <a:t> la barra de </a:t>
            </a:r>
            <a:r>
              <a:rPr lang="en-US" sz="2300" dirty="0" err="1"/>
              <a:t>búsqueda</a:t>
            </a:r>
            <a:r>
              <a:rPr lang="en-US" sz="2300" dirty="0"/>
              <a:t> y </a:t>
            </a:r>
            <a:r>
              <a:rPr lang="en-US" sz="2300" dirty="0" err="1"/>
              <a:t>aparecerán</a:t>
            </a:r>
            <a:r>
              <a:rPr lang="en-US" sz="2300" dirty="0"/>
              <a:t> </a:t>
            </a:r>
            <a:r>
              <a:rPr lang="en-US" sz="2300" dirty="0" err="1"/>
              <a:t>los</a:t>
            </a:r>
            <a:r>
              <a:rPr lang="en-US" sz="2300" dirty="0"/>
              <a:t> </a:t>
            </a:r>
            <a:r>
              <a:rPr lang="en-US" sz="2300" dirty="0" err="1"/>
              <a:t>resultados</a:t>
            </a:r>
            <a:r>
              <a:rPr lang="en-US" sz="2300" dirty="0"/>
              <a:t> </a:t>
            </a:r>
            <a:r>
              <a:rPr lang="en-US" sz="2300" dirty="0" err="1"/>
              <a:t>relacionados</a:t>
            </a:r>
            <a:r>
              <a:rPr lang="en-US" sz="2300" dirty="0"/>
              <a:t>. </a:t>
            </a:r>
            <a:endParaRPr sz="2300" dirty="0"/>
          </a:p>
        </p:txBody>
      </p:sp>
      <p:sp>
        <p:nvSpPr>
          <p:cNvPr id="1136" name="Google Shape;1136;p113"/>
          <p:cNvSpPr txBox="1">
            <a:spLocks noGrp="1"/>
          </p:cNvSpPr>
          <p:nvPr>
            <p:ph type="body" idx="2"/>
          </p:nvPr>
        </p:nvSpPr>
        <p:spPr>
          <a:xfrm>
            <a:off x="629416" y="529841"/>
            <a:ext cx="10595237"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a:t>Comunidades de blogs</a:t>
            </a:r>
            <a:endParaRPr/>
          </a:p>
        </p:txBody>
      </p:sp>
      <p:pic>
        <p:nvPicPr>
          <p:cNvPr id="1137" name="Google Shape;1137;p113" descr="Diagram, text&#10;&#10;Description automatically generated"/>
          <p:cNvPicPr preferRelativeResize="0"/>
          <p:nvPr/>
        </p:nvPicPr>
        <p:blipFill rotWithShape="1">
          <a:blip r:embed="rId3">
            <a:alphaModFix/>
          </a:blip>
          <a:srcRect/>
          <a:stretch/>
        </p:blipFill>
        <p:spPr>
          <a:xfrm>
            <a:off x="7298146" y="2070496"/>
            <a:ext cx="4264438" cy="3059601"/>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141"/>
        <p:cNvGrpSpPr/>
        <p:nvPr/>
      </p:nvGrpSpPr>
      <p:grpSpPr>
        <a:xfrm>
          <a:off x="0" y="0"/>
          <a:ext cx="0" cy="0"/>
          <a:chOff x="0" y="0"/>
          <a:chExt cx="0" cy="0"/>
        </a:xfrm>
      </p:grpSpPr>
      <p:sp>
        <p:nvSpPr>
          <p:cNvPr id="1142" name="Google Shape;1142;p11"/>
          <p:cNvSpPr txBox="1">
            <a:spLocks noGrp="1"/>
          </p:cNvSpPr>
          <p:nvPr>
            <p:ph type="body" idx="1"/>
          </p:nvPr>
        </p:nvSpPr>
        <p:spPr>
          <a:xfrm>
            <a:off x="5334000" y="364975"/>
            <a:ext cx="6021572" cy="6178700"/>
          </a:xfrm>
          <a:prstGeom prst="rect">
            <a:avLst/>
          </a:prstGeom>
          <a:noFill/>
          <a:ln>
            <a:noFill/>
          </a:ln>
        </p:spPr>
        <p:txBody>
          <a:bodyPr spcFirstLastPara="1" wrap="square" lIns="91425" tIns="45700" rIns="91425" bIns="45700" anchor="ctr" anchorCtr="0">
            <a:normAutofit fontScale="92500"/>
          </a:bodyPr>
          <a:lstStyle/>
          <a:p>
            <a:pPr marL="457200" lvl="0" indent="-228600" algn="l" rtl="0">
              <a:lnSpc>
                <a:spcPct val="80000"/>
              </a:lnSpc>
              <a:spcBef>
                <a:spcPts val="1000"/>
              </a:spcBef>
              <a:spcAft>
                <a:spcPts val="0"/>
              </a:spcAft>
              <a:buSzPct val="91397"/>
              <a:buNone/>
            </a:pPr>
            <a:r>
              <a:rPr lang="en-US" sz="4500" b="1" i="0" dirty="0"/>
              <a:t>Los </a:t>
            </a:r>
            <a:r>
              <a:rPr lang="en-US" sz="4500" b="1" i="0" dirty="0" err="1"/>
              <a:t>grupos</a:t>
            </a:r>
            <a:r>
              <a:rPr lang="en-US" sz="4500" b="1" i="0" dirty="0"/>
              <a:t> o </a:t>
            </a:r>
            <a:r>
              <a:rPr lang="en-US" sz="4500" b="1" i="0" dirty="0" err="1"/>
              <a:t>comunidades</a:t>
            </a:r>
            <a:r>
              <a:rPr lang="en-US" sz="4500" b="1" i="0" dirty="0"/>
              <a:t> </a:t>
            </a:r>
            <a:r>
              <a:rPr lang="en-US" sz="4500" b="1" dirty="0"/>
              <a:t>online</a:t>
            </a:r>
            <a:r>
              <a:rPr lang="en-US" sz="4500" b="1" i="0" dirty="0"/>
              <a:t> </a:t>
            </a:r>
            <a:r>
              <a:rPr lang="en-US" sz="2800" i="0" dirty="0" err="1"/>
              <a:t>pueden</a:t>
            </a:r>
            <a:r>
              <a:rPr lang="en-US" sz="2800" dirty="0"/>
              <a:t> </a:t>
            </a:r>
            <a:r>
              <a:rPr lang="en-US" sz="2800" i="0" dirty="0" err="1"/>
              <a:t>organizarse</a:t>
            </a:r>
            <a:r>
              <a:rPr lang="en-US" sz="2800" i="0" dirty="0"/>
              <a:t> de </a:t>
            </a:r>
            <a:r>
              <a:rPr lang="en-US" sz="2800" i="0" dirty="0" err="1"/>
              <a:t>diferentes</a:t>
            </a:r>
            <a:r>
              <a:rPr lang="en-US" sz="2800" i="0" dirty="0"/>
              <a:t> </a:t>
            </a:r>
            <a:r>
              <a:rPr lang="en-US" sz="2800" i="0" dirty="0" err="1"/>
              <a:t>formas</a:t>
            </a:r>
            <a:r>
              <a:rPr lang="en-US" sz="2800" i="0" dirty="0"/>
              <a:t>, </a:t>
            </a:r>
            <a:r>
              <a:rPr lang="en-US" sz="2800" i="0" dirty="0" err="1"/>
              <a:t>generalmente</a:t>
            </a:r>
            <a:r>
              <a:rPr lang="en-US" sz="2800" i="0" dirty="0"/>
              <a:t> </a:t>
            </a:r>
            <a:r>
              <a:rPr lang="en-US" sz="2800" i="0" dirty="0" err="1"/>
              <a:t>tienen</a:t>
            </a:r>
            <a:r>
              <a:rPr lang="en-US" sz="2800" i="0" dirty="0"/>
              <a:t> </a:t>
            </a:r>
            <a:r>
              <a:rPr lang="en-US" sz="2800" i="0" dirty="0" err="1"/>
              <a:t>una</a:t>
            </a:r>
            <a:r>
              <a:rPr lang="en-US" sz="2800" i="0" dirty="0"/>
              <a:t> </a:t>
            </a:r>
            <a:r>
              <a:rPr lang="en-US" sz="2800" i="0" dirty="0" err="1"/>
              <a:t>política</a:t>
            </a:r>
            <a:r>
              <a:rPr lang="en-US" sz="2800" i="0" dirty="0"/>
              <a:t> que </a:t>
            </a:r>
            <a:r>
              <a:rPr lang="en-US" sz="2800" i="0" dirty="0" err="1"/>
              <a:t>debes</a:t>
            </a:r>
            <a:r>
              <a:rPr lang="en-US" sz="2800" i="0" dirty="0"/>
              <a:t> </a:t>
            </a:r>
            <a:r>
              <a:rPr lang="en-US" sz="2800" i="0" dirty="0" err="1"/>
              <a:t>aceptar</a:t>
            </a:r>
            <a:r>
              <a:rPr lang="en-US" sz="2800" i="0" dirty="0"/>
              <a:t> y </a:t>
            </a:r>
            <a:r>
              <a:rPr lang="en-US" sz="2800" i="0" dirty="0" err="1"/>
              <a:t>están</a:t>
            </a:r>
            <a:r>
              <a:rPr lang="en-US" sz="2800" dirty="0"/>
              <a:t> </a:t>
            </a:r>
            <a:r>
              <a:rPr lang="en-US" sz="2800" i="0" dirty="0" err="1"/>
              <a:t>gestionados</a:t>
            </a:r>
            <a:r>
              <a:rPr lang="en-US" sz="2800" i="0" dirty="0"/>
              <a:t> </a:t>
            </a:r>
            <a:r>
              <a:rPr lang="en-US" sz="2800" i="0" dirty="0" err="1"/>
              <a:t>por</a:t>
            </a:r>
            <a:r>
              <a:rPr lang="en-US" sz="2800" i="0" dirty="0"/>
              <a:t> </a:t>
            </a:r>
            <a:r>
              <a:rPr lang="en-US" sz="2800" i="0" dirty="0" err="1"/>
              <a:t>usuarios</a:t>
            </a:r>
            <a:r>
              <a:rPr lang="en-US" sz="2800" i="0" dirty="0"/>
              <a:t> </a:t>
            </a:r>
            <a:r>
              <a:rPr lang="en-US" sz="2800" i="0" dirty="0" err="1"/>
              <a:t>identificados</a:t>
            </a:r>
            <a:r>
              <a:rPr lang="en-US" sz="2800" i="0" dirty="0"/>
              <a:t> </a:t>
            </a:r>
            <a:r>
              <a:rPr lang="en-US" sz="2800" i="0" dirty="0" err="1"/>
              <a:t>como</a:t>
            </a:r>
            <a:r>
              <a:rPr lang="en-US" sz="2800" dirty="0"/>
              <a:t> </a:t>
            </a:r>
            <a:r>
              <a:rPr lang="en-US" sz="2800" i="0" dirty="0" err="1"/>
              <a:t>moderadores</a:t>
            </a:r>
            <a:r>
              <a:rPr lang="en-US" sz="2800" i="0" dirty="0"/>
              <a:t> o </a:t>
            </a:r>
            <a:r>
              <a:rPr lang="en-US" sz="2800" i="0" dirty="0" err="1"/>
              <a:t>administradores</a:t>
            </a:r>
            <a:r>
              <a:rPr lang="en-US" sz="2800" i="0" dirty="0"/>
              <a:t>. </a:t>
            </a:r>
            <a:r>
              <a:rPr lang="en-US" sz="2800" i="0" dirty="0" err="1"/>
              <a:t>Esta</a:t>
            </a:r>
            <a:r>
              <a:rPr lang="en-US" sz="2800" i="0" dirty="0"/>
              <a:t> </a:t>
            </a:r>
            <a:r>
              <a:rPr lang="en-US" sz="2800" i="0" dirty="0" err="1"/>
              <a:t>regulación</a:t>
            </a:r>
            <a:r>
              <a:rPr lang="en-US" sz="2800" i="0" dirty="0"/>
              <a:t> </a:t>
            </a:r>
            <a:r>
              <a:rPr lang="en-US" sz="2800" i="0" dirty="0" err="1"/>
              <a:t>sirve</a:t>
            </a:r>
            <a:r>
              <a:rPr lang="en-US" sz="2800" i="0" dirty="0"/>
              <a:t> para </a:t>
            </a:r>
            <a:r>
              <a:rPr lang="en-US" sz="2800" i="0" dirty="0" err="1"/>
              <a:t>garantizar</a:t>
            </a:r>
            <a:r>
              <a:rPr lang="en-US" sz="2800" i="0" dirty="0"/>
              <a:t> </a:t>
            </a:r>
            <a:r>
              <a:rPr lang="en-US" sz="2800" i="0" dirty="0" err="1"/>
              <a:t>el</a:t>
            </a:r>
            <a:r>
              <a:rPr lang="en-US" sz="2800" i="0" dirty="0"/>
              <a:t> </a:t>
            </a:r>
            <a:r>
              <a:rPr lang="en-US" sz="2800" i="0" dirty="0" err="1"/>
              <a:t>correcto</a:t>
            </a:r>
            <a:r>
              <a:rPr lang="en-US" sz="2800" i="0" dirty="0"/>
              <a:t> </a:t>
            </a:r>
            <a:r>
              <a:rPr lang="en-US" sz="2800" i="0" dirty="0" err="1"/>
              <a:t>uso</a:t>
            </a:r>
            <a:r>
              <a:rPr lang="en-US" sz="2800" i="0" dirty="0"/>
              <a:t> del </a:t>
            </a:r>
            <a:r>
              <a:rPr lang="en-US" sz="2800" i="0" dirty="0" err="1"/>
              <a:t>espacio</a:t>
            </a:r>
            <a:r>
              <a:rPr lang="en-US" sz="2800" i="0" dirty="0"/>
              <a:t> virtual </a:t>
            </a:r>
            <a:r>
              <a:rPr lang="en-US" sz="2800" i="0" dirty="0" err="1"/>
              <a:t>por</a:t>
            </a:r>
            <a:r>
              <a:rPr lang="en-US" sz="2800" i="0" dirty="0"/>
              <a:t> </a:t>
            </a:r>
            <a:r>
              <a:rPr lang="en-US" sz="2800" i="0" dirty="0" err="1"/>
              <a:t>parte</a:t>
            </a:r>
            <a:r>
              <a:rPr lang="en-US" sz="2800" i="0" dirty="0"/>
              <a:t> de </a:t>
            </a:r>
            <a:r>
              <a:rPr lang="en-US" sz="2800" i="0" dirty="0" err="1"/>
              <a:t>todos</a:t>
            </a:r>
            <a:r>
              <a:rPr lang="en-US" sz="2800" i="0" dirty="0"/>
              <a:t> </a:t>
            </a:r>
            <a:r>
              <a:rPr lang="en-US" sz="2800" i="0" dirty="0" err="1"/>
              <a:t>los</a:t>
            </a:r>
            <a:r>
              <a:rPr lang="en-US" sz="2800" i="0" dirty="0"/>
              <a:t> </a:t>
            </a:r>
            <a:r>
              <a:rPr lang="en-US" sz="2800" i="0" dirty="0" err="1"/>
              <a:t>usuarios</a:t>
            </a:r>
            <a:r>
              <a:rPr lang="en-US" sz="2800" i="0" dirty="0"/>
              <a:t>. </a:t>
            </a:r>
            <a:r>
              <a:rPr lang="en-US" sz="2800" dirty="0"/>
              <a:t> </a:t>
            </a:r>
            <a:r>
              <a:rPr lang="en-US" sz="2800" i="0" dirty="0"/>
              <a:t>Las </a:t>
            </a:r>
            <a:r>
              <a:rPr lang="en-US" sz="2800" i="0" dirty="0" err="1"/>
              <a:t>comunidades</a:t>
            </a:r>
            <a:r>
              <a:rPr lang="en-US" sz="2800" i="0" dirty="0"/>
              <a:t> o </a:t>
            </a:r>
            <a:r>
              <a:rPr lang="en-US" sz="2800" i="0" dirty="0" err="1"/>
              <a:t>los</a:t>
            </a:r>
            <a:r>
              <a:rPr lang="en-US" sz="2800" i="0" dirty="0"/>
              <a:t> blogs del sector son con</a:t>
            </a:r>
            <a:r>
              <a:rPr lang="en-US" sz="2800" dirty="0"/>
              <a:t> </a:t>
            </a:r>
            <a:r>
              <a:rPr lang="en-US" sz="2800" i="0" dirty="0" err="1"/>
              <a:t>frecuencia</a:t>
            </a:r>
            <a:r>
              <a:rPr lang="en-US" sz="2800" i="0" dirty="0"/>
              <a:t> </a:t>
            </a:r>
            <a:r>
              <a:rPr lang="en-US" sz="2800" i="0" dirty="0" err="1"/>
              <a:t>los</a:t>
            </a:r>
            <a:r>
              <a:rPr lang="en-US" sz="2800" i="0" dirty="0"/>
              <a:t> </a:t>
            </a:r>
            <a:r>
              <a:rPr lang="en-US" sz="2800" i="0" dirty="0" err="1"/>
              <a:t>mejores</a:t>
            </a:r>
            <a:r>
              <a:rPr lang="en-US" sz="2800" i="0" dirty="0"/>
              <a:t> </a:t>
            </a:r>
            <a:r>
              <a:rPr lang="en-US" sz="2800" i="0" dirty="0" err="1"/>
              <a:t>espacios</a:t>
            </a:r>
            <a:r>
              <a:rPr lang="en-US" sz="2800" i="0" dirty="0"/>
              <a:t> para </a:t>
            </a:r>
            <a:r>
              <a:rPr lang="en-US" sz="2800" i="0" dirty="0" err="1">
                <a:solidFill>
                  <a:schemeClr val="lt1"/>
                </a:solidFill>
              </a:rPr>
              <a:t>iniciarte</a:t>
            </a:r>
            <a:r>
              <a:rPr lang="en-US" sz="2800" i="0" dirty="0">
                <a:solidFill>
                  <a:schemeClr val="lt1"/>
                </a:solidFill>
              </a:rPr>
              <a:t> </a:t>
            </a:r>
            <a:r>
              <a:rPr lang="en-US" sz="2800" i="0" dirty="0" err="1">
                <a:solidFill>
                  <a:schemeClr val="lt1"/>
                </a:solidFill>
              </a:rPr>
              <a:t>en</a:t>
            </a:r>
            <a:r>
              <a:rPr lang="en-US" sz="2800" i="0" dirty="0">
                <a:solidFill>
                  <a:schemeClr val="lt1"/>
                </a:solidFill>
              </a:rPr>
              <a:t> </a:t>
            </a:r>
            <a:r>
              <a:rPr lang="en-US" sz="2800" i="0" dirty="0" err="1"/>
              <a:t>una</a:t>
            </a:r>
            <a:r>
              <a:rPr lang="en-US" sz="2800" i="0" dirty="0"/>
              <a:t> </a:t>
            </a:r>
            <a:r>
              <a:rPr lang="en-US" sz="2800" i="0" dirty="0" err="1"/>
              <a:t>nueva</a:t>
            </a:r>
            <a:r>
              <a:rPr lang="en-US" sz="2800" i="0" dirty="0"/>
              <a:t> </a:t>
            </a:r>
            <a:r>
              <a:rPr lang="en-US" sz="2800" i="0" dirty="0" err="1"/>
              <a:t>afición</a:t>
            </a:r>
            <a:r>
              <a:rPr lang="en-US" sz="2800" i="0" dirty="0"/>
              <a:t>, </a:t>
            </a:r>
            <a:r>
              <a:rPr lang="en-US" sz="2800" i="0" dirty="0" err="1"/>
              <a:t>actividad</a:t>
            </a:r>
            <a:r>
              <a:rPr lang="en-US" sz="2800" i="0" dirty="0"/>
              <a:t> o </a:t>
            </a:r>
            <a:r>
              <a:rPr lang="en-US" sz="2800" i="0" dirty="0" err="1"/>
              <a:t>tema</a:t>
            </a:r>
            <a:r>
              <a:rPr lang="en-US" sz="2800" i="0" dirty="0"/>
              <a:t> </a:t>
            </a:r>
            <a:r>
              <a:rPr lang="en-US" sz="2800" i="0" dirty="0" err="1"/>
              <a:t>concreto</a:t>
            </a:r>
            <a:r>
              <a:rPr lang="en-US" sz="2800" dirty="0"/>
              <a:t> </a:t>
            </a:r>
            <a:r>
              <a:rPr lang="en-US" sz="2800" i="0" dirty="0" err="1"/>
              <a:t>porque</a:t>
            </a:r>
            <a:r>
              <a:rPr lang="en-US" sz="2800" i="0" dirty="0"/>
              <a:t> </a:t>
            </a:r>
            <a:r>
              <a:rPr lang="en-US" sz="2800" i="0" dirty="0" err="1"/>
              <a:t>en</a:t>
            </a:r>
            <a:r>
              <a:rPr lang="en-US" sz="2800" i="0" dirty="0"/>
              <a:t> </a:t>
            </a:r>
            <a:r>
              <a:rPr lang="en-US" sz="2800" i="0" dirty="0" err="1"/>
              <a:t>ellos</a:t>
            </a:r>
            <a:r>
              <a:rPr lang="en-US" sz="2800" i="0" dirty="0"/>
              <a:t> </a:t>
            </a:r>
            <a:r>
              <a:rPr lang="en-US" sz="2800" i="0" dirty="0" err="1"/>
              <a:t>encontrarás</a:t>
            </a:r>
            <a:r>
              <a:rPr lang="en-US" sz="2800" i="0" dirty="0"/>
              <a:t> </a:t>
            </a:r>
            <a:r>
              <a:rPr lang="en-US" sz="2800" i="0" dirty="0" err="1"/>
              <a:t>contenido</a:t>
            </a:r>
            <a:r>
              <a:rPr lang="en-US" sz="2800" i="0" dirty="0"/>
              <a:t> </a:t>
            </a:r>
            <a:r>
              <a:rPr lang="en-US" sz="2800" i="0" dirty="0" err="1"/>
              <a:t>específico</a:t>
            </a:r>
            <a:r>
              <a:rPr lang="en-US" sz="2800" dirty="0"/>
              <a:t> </a:t>
            </a:r>
            <a:r>
              <a:rPr lang="en-US" sz="2800" i="0" dirty="0"/>
              <a:t>para </a:t>
            </a:r>
            <a:r>
              <a:rPr lang="en-US" sz="2800" i="0" dirty="0" err="1"/>
              <a:t>principiantes</a:t>
            </a:r>
            <a:r>
              <a:rPr lang="en-US" sz="2800" i="0" dirty="0"/>
              <a:t> y, </a:t>
            </a:r>
            <a:r>
              <a:rPr lang="en-US" sz="2800" i="0" dirty="0" err="1"/>
              <a:t>sobre</a:t>
            </a:r>
            <a:r>
              <a:rPr lang="en-US" sz="2800" i="0" dirty="0"/>
              <a:t> </a:t>
            </a:r>
            <a:r>
              <a:rPr lang="en-US" sz="2800" i="0" dirty="0" err="1"/>
              <a:t>todo</a:t>
            </a:r>
            <a:r>
              <a:rPr lang="en-US" sz="2800" i="0" dirty="0"/>
              <a:t>, </a:t>
            </a:r>
            <a:r>
              <a:rPr lang="en-US" sz="2800" i="0" dirty="0" err="1"/>
              <a:t>gente</a:t>
            </a:r>
            <a:r>
              <a:rPr lang="en-US" sz="2800" i="0" dirty="0"/>
              <a:t> con </a:t>
            </a:r>
            <a:r>
              <a:rPr lang="en-US" sz="2800" i="0" dirty="0" err="1"/>
              <a:t>ganas</a:t>
            </a:r>
            <a:r>
              <a:rPr lang="en-US" sz="2800" dirty="0"/>
              <a:t> </a:t>
            </a:r>
            <a:r>
              <a:rPr lang="en-US" sz="2800" i="0" dirty="0"/>
              <a:t>de </a:t>
            </a:r>
            <a:r>
              <a:rPr lang="en-US" sz="2800" i="0" dirty="0" err="1"/>
              <a:t>ayudarte</a:t>
            </a:r>
            <a:r>
              <a:rPr lang="en-US" sz="2800" i="0" dirty="0"/>
              <a:t> y </a:t>
            </a:r>
            <a:r>
              <a:rPr lang="en-US" sz="2800" i="0" dirty="0" err="1"/>
              <a:t>compartir</a:t>
            </a:r>
            <a:r>
              <a:rPr lang="en-US" sz="2800" i="0" dirty="0"/>
              <a:t>. </a:t>
            </a:r>
            <a:endParaRPr sz="2800" i="0" dirty="0"/>
          </a:p>
        </p:txBody>
      </p:sp>
      <p:pic>
        <p:nvPicPr>
          <p:cNvPr id="1143" name="Google Shape;1143;p11"/>
          <p:cNvPicPr preferRelativeResize="0">
            <a:picLocks noGrp="1"/>
          </p:cNvPicPr>
          <p:nvPr>
            <p:ph type="pic" idx="2"/>
          </p:nvPr>
        </p:nvPicPr>
        <p:blipFill rotWithShape="1">
          <a:blip r:embed="rId3">
            <a:alphaModFix/>
          </a:blip>
          <a:srcRect l="25178" r="25178"/>
          <a:stretch/>
        </p:blipFill>
        <p:spPr>
          <a:xfrm>
            <a:off x="414116" y="352414"/>
            <a:ext cx="4738909" cy="6099184"/>
          </a:xfrm>
          <a:prstGeom prst="rect">
            <a:avLst/>
          </a:prstGeom>
          <a:solidFill>
            <a:srgbClr val="F2F2F2"/>
          </a:solid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sp>
        <p:nvSpPr>
          <p:cNvPr id="1149" name="Google Shape;1149;p114"/>
          <p:cNvSpPr txBox="1">
            <a:spLocks noGrp="1"/>
          </p:cNvSpPr>
          <p:nvPr>
            <p:ph type="body" idx="1"/>
          </p:nvPr>
        </p:nvSpPr>
        <p:spPr>
          <a:xfrm>
            <a:off x="250371" y="2416629"/>
            <a:ext cx="7931604" cy="4307059"/>
          </a:xfrm>
          <a:prstGeom prst="rect">
            <a:avLst/>
          </a:prstGeom>
          <a:noFill/>
          <a:ln>
            <a:noFill/>
          </a:ln>
        </p:spPr>
        <p:txBody>
          <a:bodyPr spcFirstLastPara="1" wrap="square" lIns="91425" tIns="45700" rIns="91425" bIns="45700" anchor="t" anchorCtr="0">
            <a:noAutofit/>
          </a:bodyPr>
          <a:lstStyle/>
          <a:p>
            <a:pPr marL="230400" marR="0" lvl="0" indent="0" algn="just" rtl="0">
              <a:lnSpc>
                <a:spcPct val="90000"/>
              </a:lnSpc>
              <a:spcBef>
                <a:spcPts val="600"/>
              </a:spcBef>
              <a:spcAft>
                <a:spcPts val="0"/>
              </a:spcAft>
              <a:buClr>
                <a:srgbClr val="092E4B"/>
              </a:buClr>
              <a:buSzPts val="2400"/>
              <a:buFont typeface="Arial"/>
              <a:buNone/>
            </a:pPr>
            <a:r>
              <a:rPr lang="en-US"/>
              <a:t>Para explorar y acceder a los grupos de Facebook solo </a:t>
            </a:r>
            <a:endParaRPr/>
          </a:p>
          <a:p>
            <a:pPr marL="230400" marR="0" lvl="0" indent="0" algn="just" rtl="0">
              <a:lnSpc>
                <a:spcPct val="90000"/>
              </a:lnSpc>
              <a:spcBef>
                <a:spcPts val="600"/>
              </a:spcBef>
              <a:spcAft>
                <a:spcPts val="0"/>
              </a:spcAft>
              <a:buClr>
                <a:srgbClr val="092E4B"/>
              </a:buClr>
              <a:buSzPts val="2400"/>
              <a:buFont typeface="Arial"/>
              <a:buNone/>
            </a:pPr>
            <a:r>
              <a:rPr lang="en-US"/>
              <a:t>tienes que clicar en el menú y luego en el panel de grupos.</a:t>
            </a:r>
            <a:endParaRPr/>
          </a:p>
          <a:p>
            <a:pPr marL="230400" marR="0" lvl="0" indent="0" algn="just" rtl="0">
              <a:lnSpc>
                <a:spcPct val="90000"/>
              </a:lnSpc>
              <a:spcBef>
                <a:spcPts val="600"/>
              </a:spcBef>
              <a:spcAft>
                <a:spcPts val="0"/>
              </a:spcAft>
              <a:buClr>
                <a:srgbClr val="092E4B"/>
              </a:buClr>
              <a:buSzPts val="2400"/>
              <a:buFont typeface="Arial"/>
              <a:buNone/>
            </a:pPr>
            <a:r>
              <a:rPr lang="en-US"/>
              <a:t>Ahí podrás explorar los distintos contenidos o los grupos</a:t>
            </a:r>
            <a:endParaRPr/>
          </a:p>
          <a:p>
            <a:pPr marL="230400" marR="0" lvl="0" indent="0" algn="just" rtl="0">
              <a:lnSpc>
                <a:spcPct val="90000"/>
              </a:lnSpc>
              <a:spcBef>
                <a:spcPts val="600"/>
              </a:spcBef>
              <a:spcAft>
                <a:spcPts val="0"/>
              </a:spcAft>
              <a:buClr>
                <a:srgbClr val="092E4B"/>
              </a:buClr>
              <a:buSzPts val="2400"/>
              <a:buFont typeface="Arial"/>
              <a:buNone/>
            </a:pPr>
            <a:r>
              <a:rPr lang="en-US"/>
              <a:t>sugeridos por Facebook basándose en tus gustos y tu perfil. </a:t>
            </a:r>
            <a:endParaRPr/>
          </a:p>
          <a:p>
            <a:pPr marL="230400" marR="0" lvl="0" indent="0" algn="just" rtl="0">
              <a:lnSpc>
                <a:spcPct val="90000"/>
              </a:lnSpc>
              <a:spcBef>
                <a:spcPts val="600"/>
              </a:spcBef>
              <a:spcAft>
                <a:spcPts val="0"/>
              </a:spcAft>
              <a:buClr>
                <a:srgbClr val="092E4B"/>
              </a:buClr>
              <a:buSzPts val="2400"/>
              <a:buFont typeface="Arial"/>
              <a:buNone/>
            </a:pPr>
            <a:r>
              <a:rPr lang="en-US"/>
              <a:t>En cada grupo puedes publicar contenido y leer otras</a:t>
            </a:r>
            <a:endParaRPr/>
          </a:p>
          <a:p>
            <a:pPr marL="230400" marR="0" lvl="0" indent="0" algn="just" rtl="0">
              <a:lnSpc>
                <a:spcPct val="90000"/>
              </a:lnSpc>
              <a:spcBef>
                <a:spcPts val="600"/>
              </a:spcBef>
              <a:spcAft>
                <a:spcPts val="0"/>
              </a:spcAft>
              <a:buClr>
                <a:srgbClr val="092E4B"/>
              </a:buClr>
              <a:buSzPts val="2400"/>
              <a:buFont typeface="Arial"/>
              <a:buNone/>
            </a:pPr>
            <a:r>
              <a:rPr lang="en-US"/>
              <a:t>publicaciones y comentarlas para intercambiar ideas y</a:t>
            </a:r>
            <a:endParaRPr/>
          </a:p>
          <a:p>
            <a:pPr marL="230400" marR="0" lvl="0" indent="0" algn="just" rtl="0">
              <a:lnSpc>
                <a:spcPct val="90000"/>
              </a:lnSpc>
              <a:spcBef>
                <a:spcPts val="600"/>
              </a:spcBef>
              <a:spcAft>
                <a:spcPts val="0"/>
              </a:spcAft>
              <a:buClr>
                <a:srgbClr val="092E4B"/>
              </a:buClr>
              <a:buSzPts val="2400"/>
              <a:buFont typeface="Arial"/>
              <a:buNone/>
            </a:pPr>
            <a:r>
              <a:rPr lang="en-US"/>
              <a:t>opiniones con otros usuarios. </a:t>
            </a:r>
            <a:endParaRPr/>
          </a:p>
          <a:p>
            <a:pPr marL="230400" marR="0" lvl="0" indent="0" algn="just" rtl="0">
              <a:lnSpc>
                <a:spcPct val="90000"/>
              </a:lnSpc>
              <a:spcBef>
                <a:spcPts val="600"/>
              </a:spcBef>
              <a:spcAft>
                <a:spcPts val="0"/>
              </a:spcAft>
              <a:buClr>
                <a:srgbClr val="092E4B"/>
              </a:buClr>
              <a:buSzPts val="2400"/>
              <a:buFont typeface="Arial"/>
              <a:buNone/>
            </a:pPr>
            <a:r>
              <a:rPr lang="en-US"/>
              <a:t>Si no encuentras lo que necesitas, puedes crear tu propio</a:t>
            </a:r>
            <a:endParaRPr/>
          </a:p>
          <a:p>
            <a:pPr marL="230400" marR="0" lvl="0" indent="0" algn="just" rtl="0">
              <a:lnSpc>
                <a:spcPct val="90000"/>
              </a:lnSpc>
              <a:spcBef>
                <a:spcPts val="600"/>
              </a:spcBef>
              <a:spcAft>
                <a:spcPts val="0"/>
              </a:spcAft>
              <a:buClr>
                <a:srgbClr val="092E4B"/>
              </a:buClr>
              <a:buSzPts val="2400"/>
              <a:buFont typeface="Arial"/>
              <a:buNone/>
            </a:pPr>
            <a:r>
              <a:rPr lang="en-US"/>
              <a:t>grupo al que invitar a amigos y otros usuarios que tienen tu misma afición. </a:t>
            </a:r>
            <a:endParaRPr/>
          </a:p>
          <a:p>
            <a:pPr marL="230400" marR="0" lvl="0" indent="0" algn="just" rtl="0">
              <a:lnSpc>
                <a:spcPct val="90000"/>
              </a:lnSpc>
              <a:spcBef>
                <a:spcPts val="600"/>
              </a:spcBef>
              <a:spcAft>
                <a:spcPts val="0"/>
              </a:spcAft>
              <a:buClr>
                <a:srgbClr val="092E4B"/>
              </a:buClr>
              <a:buSzPts val="2400"/>
              <a:buFont typeface="Arial"/>
              <a:buNone/>
            </a:pPr>
            <a:r>
              <a:rPr lang="en-US"/>
              <a:t> </a:t>
            </a:r>
            <a:br>
              <a:rPr lang="en-US"/>
            </a:br>
            <a:endParaRPr/>
          </a:p>
        </p:txBody>
      </p:sp>
      <p:sp>
        <p:nvSpPr>
          <p:cNvPr id="1150" name="Google Shape;1150;p114"/>
          <p:cNvSpPr txBox="1">
            <a:spLocks noGrp="1"/>
          </p:cNvSpPr>
          <p:nvPr>
            <p:ph type="body" idx="2"/>
          </p:nvPr>
        </p:nvSpPr>
        <p:spPr>
          <a:xfrm>
            <a:off x="397521" y="1123387"/>
            <a:ext cx="7178174" cy="1031625"/>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a:t>Grupos de Facebook</a:t>
            </a:r>
            <a:endParaRPr/>
          </a:p>
        </p:txBody>
      </p:sp>
      <p:pic>
        <p:nvPicPr>
          <p:cNvPr id="1151" name="Google Shape;1151;p114"/>
          <p:cNvPicPr preferRelativeResize="0">
            <a:picLocks noGrp="1"/>
          </p:cNvPicPr>
          <p:nvPr>
            <p:ph type="pic" idx="3"/>
          </p:nvPr>
        </p:nvPicPr>
        <p:blipFill rotWithShape="1">
          <a:blip r:embed="rId3">
            <a:alphaModFix/>
          </a:blip>
          <a:srcRect/>
          <a:stretch/>
        </p:blipFill>
        <p:spPr>
          <a:xfrm>
            <a:off x="8583306" y="1246695"/>
            <a:ext cx="2444127" cy="4336988"/>
          </a:xfrm>
          <a:prstGeom prst="rect">
            <a:avLst/>
          </a:prstGeom>
          <a:solidFill>
            <a:srgbClr val="D8D8D8"/>
          </a:solid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155"/>
        <p:cNvGrpSpPr/>
        <p:nvPr/>
      </p:nvGrpSpPr>
      <p:grpSpPr>
        <a:xfrm>
          <a:off x="0" y="0"/>
          <a:ext cx="0" cy="0"/>
          <a:chOff x="0" y="0"/>
          <a:chExt cx="0" cy="0"/>
        </a:xfrm>
      </p:grpSpPr>
      <p:sp>
        <p:nvSpPr>
          <p:cNvPr id="1156" name="Google Shape;1156;p115"/>
          <p:cNvSpPr txBox="1">
            <a:spLocks noGrp="1"/>
          </p:cNvSpPr>
          <p:nvPr>
            <p:ph type="body" idx="1"/>
          </p:nvPr>
        </p:nvSpPr>
        <p:spPr>
          <a:xfrm>
            <a:off x="6439301" y="1163430"/>
            <a:ext cx="5024387" cy="5314372"/>
          </a:xfrm>
          <a:prstGeom prst="rect">
            <a:avLst/>
          </a:prstGeom>
          <a:noFill/>
          <a:ln>
            <a:noFill/>
          </a:ln>
        </p:spPr>
        <p:txBody>
          <a:bodyPr spcFirstLastPara="1" wrap="square" lIns="91425" tIns="45700" rIns="91425" bIns="45700" anchor="t" anchorCtr="0">
            <a:noAutofit/>
          </a:bodyPr>
          <a:lstStyle/>
          <a:p>
            <a:pPr marL="228600" marR="0" lvl="0" indent="0" algn="just" rtl="0">
              <a:lnSpc>
                <a:spcPct val="90000"/>
              </a:lnSpc>
              <a:spcBef>
                <a:spcPts val="1000"/>
              </a:spcBef>
              <a:spcAft>
                <a:spcPts val="0"/>
              </a:spcAft>
              <a:buClr>
                <a:srgbClr val="092E4B"/>
              </a:buClr>
              <a:buSzPts val="2400"/>
              <a:buFont typeface="Arial"/>
              <a:buNone/>
            </a:pPr>
            <a:r>
              <a:rPr lang="en-US"/>
              <a:t>La información que encuentras en las </a:t>
            </a:r>
            <a:r>
              <a:rPr lang="en-US" i="1"/>
              <a:t>apps</a:t>
            </a:r>
            <a:r>
              <a:rPr lang="en-US"/>
              <a:t> la elaboran sus gestores basándose en sus intereses y en los que creen que los tuyos tras el análisis de los tiempos de lectura, las reacciones, los </a:t>
            </a:r>
            <a:r>
              <a:rPr lang="en-US" i="1"/>
              <a:t>likes </a:t>
            </a:r>
            <a:r>
              <a:rPr lang="en-US"/>
              <a:t> y los comentarios.  </a:t>
            </a:r>
            <a:endParaRPr/>
          </a:p>
          <a:p>
            <a:pPr marL="228600" marR="0" lvl="0" indent="0" algn="just" rtl="0">
              <a:lnSpc>
                <a:spcPct val="90000"/>
              </a:lnSpc>
              <a:spcBef>
                <a:spcPts val="1000"/>
              </a:spcBef>
              <a:spcAft>
                <a:spcPts val="0"/>
              </a:spcAft>
              <a:buClr>
                <a:srgbClr val="092E4B"/>
              </a:buClr>
              <a:buSzPts val="2400"/>
              <a:buFont typeface="Arial"/>
              <a:buNone/>
            </a:pPr>
            <a:r>
              <a:rPr lang="en-US"/>
              <a:t>El resultado es una </a:t>
            </a:r>
            <a:r>
              <a:rPr lang="en-US" b="1" i="1"/>
              <a:t>burbuja de información </a:t>
            </a:r>
            <a:r>
              <a:rPr lang="en-US" b="1"/>
              <a:t> </a:t>
            </a:r>
            <a:r>
              <a:rPr lang="en-US"/>
              <a:t>que podría causar alienación y aislamiento y, en último término, una radicalización de las propias ideas y opiniones, haciendo que ignoremos todo aquello que no vemos o leemos directamente. </a:t>
            </a:r>
            <a:endParaRPr/>
          </a:p>
          <a:p>
            <a:pPr marL="457200" marR="0" lvl="0" indent="-228600" algn="l" rtl="0">
              <a:lnSpc>
                <a:spcPct val="90000"/>
              </a:lnSpc>
              <a:spcBef>
                <a:spcPts val="1000"/>
              </a:spcBef>
              <a:spcAft>
                <a:spcPts val="0"/>
              </a:spcAft>
              <a:buClr>
                <a:srgbClr val="092E4B"/>
              </a:buClr>
              <a:buSzPts val="2400"/>
              <a:buFont typeface="Arial"/>
              <a:buNone/>
            </a:pPr>
            <a:endParaRPr/>
          </a:p>
        </p:txBody>
      </p:sp>
      <p:sp>
        <p:nvSpPr>
          <p:cNvPr id="1157" name="Google Shape;1157;p115"/>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a:t>Warning!</a:t>
            </a:r>
            <a:endParaRPr/>
          </a:p>
        </p:txBody>
      </p:sp>
      <p:pic>
        <p:nvPicPr>
          <p:cNvPr id="1158" name="Google Shape;1158;p115"/>
          <p:cNvPicPr preferRelativeResize="0"/>
          <p:nvPr/>
        </p:nvPicPr>
        <p:blipFill rotWithShape="1">
          <a:blip r:embed="rId3">
            <a:alphaModFix/>
          </a:blip>
          <a:srcRect/>
          <a:stretch/>
        </p:blipFill>
        <p:spPr>
          <a:xfrm>
            <a:off x="1048639" y="761603"/>
            <a:ext cx="5708295" cy="5631786"/>
          </a:xfrm>
          <a:prstGeom prst="rect">
            <a:avLst/>
          </a:prstGeom>
          <a:noFill/>
          <a:ln>
            <a:noFill/>
          </a:ln>
        </p:spPr>
      </p:pic>
      <p:sp>
        <p:nvSpPr>
          <p:cNvPr id="1159" name="Google Shape;1159;p115"/>
          <p:cNvSpPr txBox="1"/>
          <p:nvPr/>
        </p:nvSpPr>
        <p:spPr>
          <a:xfrm>
            <a:off x="1114425" y="800100"/>
            <a:ext cx="2324100" cy="646331"/>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1" i="0" u="none" strike="noStrike" cap="none">
                <a:solidFill>
                  <a:srgbClr val="24BAA2"/>
                </a:solidFill>
                <a:latin typeface="Arial"/>
                <a:ea typeface="Arial"/>
                <a:cs typeface="Arial"/>
                <a:sym typeface="Arial"/>
              </a:rPr>
              <a:t>¡Cuidado!</a:t>
            </a:r>
            <a:endParaRPr sz="3600" b="1" i="0" u="none" strike="noStrike" cap="none">
              <a:solidFill>
                <a:srgbClr val="24BAA2"/>
              </a:solidFill>
              <a:latin typeface="Arial"/>
              <a:ea typeface="Arial"/>
              <a:cs typeface="Arial"/>
              <a:sym typeface="Aria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163"/>
        <p:cNvGrpSpPr/>
        <p:nvPr/>
      </p:nvGrpSpPr>
      <p:grpSpPr>
        <a:xfrm>
          <a:off x="0" y="0"/>
          <a:ext cx="0" cy="0"/>
          <a:chOff x="0" y="0"/>
          <a:chExt cx="0" cy="0"/>
        </a:xfrm>
      </p:grpSpPr>
      <p:sp>
        <p:nvSpPr>
          <p:cNvPr id="1164" name="Google Shape;1164;p116"/>
          <p:cNvSpPr txBox="1">
            <a:spLocks noGrp="1"/>
          </p:cNvSpPr>
          <p:nvPr>
            <p:ph type="body" idx="1"/>
          </p:nvPr>
        </p:nvSpPr>
        <p:spPr>
          <a:xfrm>
            <a:off x="5319963" y="992827"/>
            <a:ext cx="6071937" cy="5661108"/>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600"/>
              </a:spcBef>
              <a:spcAft>
                <a:spcPts val="0"/>
              </a:spcAft>
              <a:buClr>
                <a:srgbClr val="092E4B"/>
              </a:buClr>
              <a:buSzPts val="2400"/>
              <a:buFont typeface="Arial"/>
              <a:buNone/>
            </a:pPr>
            <a:r>
              <a:rPr lang="en-US" sz="2200" dirty="0"/>
              <a:t>Como </a:t>
            </a:r>
            <a:r>
              <a:rPr lang="en-US" sz="2200" dirty="0" err="1"/>
              <a:t>hemos</a:t>
            </a:r>
            <a:r>
              <a:rPr lang="en-US" sz="2200" dirty="0"/>
              <a:t> </a:t>
            </a:r>
            <a:r>
              <a:rPr lang="en-US" sz="2200" dirty="0" err="1"/>
              <a:t>comentado</a:t>
            </a:r>
            <a:r>
              <a:rPr lang="en-US" sz="2200" dirty="0"/>
              <a:t>, </a:t>
            </a:r>
            <a:r>
              <a:rPr lang="en-US" sz="2200" dirty="0" err="1"/>
              <a:t>en</a:t>
            </a:r>
            <a:r>
              <a:rPr lang="en-US" sz="2200" dirty="0"/>
              <a:t> las redes </a:t>
            </a:r>
            <a:r>
              <a:rPr lang="en-US" sz="2200" dirty="0" err="1"/>
              <a:t>sociales</a:t>
            </a:r>
            <a:r>
              <a:rPr lang="en-US" sz="2200" dirty="0"/>
              <a:t> es </a:t>
            </a:r>
            <a:r>
              <a:rPr lang="en-US" sz="2200" dirty="0" err="1"/>
              <a:t>muy</a:t>
            </a:r>
            <a:r>
              <a:rPr lang="en-US" sz="2200" dirty="0"/>
              <a:t> </a:t>
            </a:r>
            <a:r>
              <a:rPr lang="en-US" sz="2200" dirty="0" err="1"/>
              <a:t>fácil</a:t>
            </a:r>
            <a:r>
              <a:rPr lang="en-US" sz="2200" dirty="0"/>
              <a:t> que </a:t>
            </a:r>
            <a:r>
              <a:rPr lang="en-US" sz="2200" dirty="0" err="1"/>
              <a:t>circulen</a:t>
            </a:r>
            <a:r>
              <a:rPr lang="en-US" sz="2200" dirty="0"/>
              <a:t> </a:t>
            </a:r>
            <a:r>
              <a:rPr lang="en-US" sz="2200" dirty="0" err="1"/>
              <a:t>noticias</a:t>
            </a:r>
            <a:r>
              <a:rPr lang="en-US" sz="2200" dirty="0"/>
              <a:t> falsas (</a:t>
            </a:r>
            <a:r>
              <a:rPr lang="en-US" sz="2200" i="1" dirty="0"/>
              <a:t>fake news)</a:t>
            </a:r>
            <a:r>
              <a:rPr lang="en-US" sz="2200" dirty="0"/>
              <a:t> </a:t>
            </a:r>
            <a:r>
              <a:rPr lang="en-US" sz="2200" dirty="0" err="1"/>
              <a:t>creadas</a:t>
            </a:r>
            <a:r>
              <a:rPr lang="en-US" sz="2200" dirty="0"/>
              <a:t> a </a:t>
            </a:r>
            <a:r>
              <a:rPr lang="en-US" sz="2200" dirty="0" err="1"/>
              <a:t>propósito</a:t>
            </a:r>
            <a:r>
              <a:rPr lang="en-US" sz="2200" dirty="0"/>
              <a:t> para manipular a </a:t>
            </a:r>
            <a:r>
              <a:rPr lang="en-US" sz="2200" dirty="0" err="1"/>
              <a:t>los</a:t>
            </a:r>
            <a:r>
              <a:rPr lang="en-US" sz="2200" dirty="0"/>
              <a:t> </a:t>
            </a:r>
            <a:r>
              <a:rPr lang="en-US" sz="2200" dirty="0" err="1"/>
              <a:t>usuarios</a:t>
            </a:r>
            <a:r>
              <a:rPr lang="en-US" sz="2200" dirty="0"/>
              <a:t> o </a:t>
            </a:r>
            <a:r>
              <a:rPr lang="en-US" sz="2200" dirty="0" err="1"/>
              <a:t>aprovecharse</a:t>
            </a:r>
            <a:r>
              <a:rPr lang="en-US" sz="2200" dirty="0"/>
              <a:t> del bajo </a:t>
            </a:r>
            <a:r>
              <a:rPr lang="en-US" sz="2200" dirty="0" err="1"/>
              <a:t>nivel</a:t>
            </a:r>
            <a:r>
              <a:rPr lang="en-US" sz="2200" dirty="0"/>
              <a:t> de </a:t>
            </a:r>
            <a:r>
              <a:rPr lang="en-US" sz="2200" dirty="0" err="1"/>
              <a:t>protección</a:t>
            </a:r>
            <a:r>
              <a:rPr lang="en-US" sz="2200" dirty="0"/>
              <a:t> de </a:t>
            </a:r>
            <a:r>
              <a:rPr lang="en-US" sz="2200" dirty="0" err="1"/>
              <a:t>algunos</a:t>
            </a:r>
            <a:r>
              <a:rPr lang="en-US" sz="2200" dirty="0"/>
              <a:t> al usar </a:t>
            </a:r>
            <a:r>
              <a:rPr lang="en-US" sz="2200" dirty="0" err="1"/>
              <a:t>plataformas</a:t>
            </a:r>
            <a:r>
              <a:rPr lang="en-US" sz="2200" dirty="0"/>
              <a:t> </a:t>
            </a:r>
            <a:r>
              <a:rPr lang="en-US" sz="2200" dirty="0" err="1"/>
              <a:t>recreativas</a:t>
            </a:r>
            <a:r>
              <a:rPr lang="en-US" sz="2200" dirty="0"/>
              <a:t>. </a:t>
            </a:r>
            <a:endParaRPr sz="2200" dirty="0"/>
          </a:p>
          <a:p>
            <a:pPr marL="0" marR="0" lvl="0" indent="0" algn="r" rtl="0">
              <a:lnSpc>
                <a:spcPct val="90000"/>
              </a:lnSpc>
              <a:spcBef>
                <a:spcPts val="600"/>
              </a:spcBef>
              <a:spcAft>
                <a:spcPts val="0"/>
              </a:spcAft>
              <a:buClr>
                <a:srgbClr val="092E4B"/>
              </a:buClr>
              <a:buSzPts val="2400"/>
              <a:buFont typeface="Arial"/>
              <a:buNone/>
            </a:pPr>
            <a:r>
              <a:rPr lang="en-US" sz="2200" dirty="0"/>
              <a:t>Las </a:t>
            </a:r>
            <a:r>
              <a:rPr lang="en-US" sz="2200" dirty="0" err="1"/>
              <a:t>noticias</a:t>
            </a:r>
            <a:r>
              <a:rPr lang="en-US" sz="2200" dirty="0"/>
              <a:t> falsas son un </a:t>
            </a:r>
            <a:r>
              <a:rPr lang="en-US" sz="2200" dirty="0" err="1"/>
              <a:t>peligro</a:t>
            </a:r>
            <a:r>
              <a:rPr lang="en-US" sz="2200" dirty="0"/>
              <a:t>, </a:t>
            </a:r>
            <a:r>
              <a:rPr lang="en-US" sz="2200" dirty="0" err="1"/>
              <a:t>porque</a:t>
            </a:r>
            <a:r>
              <a:rPr lang="en-US" sz="2200" dirty="0"/>
              <a:t> </a:t>
            </a:r>
            <a:r>
              <a:rPr lang="en-US" sz="2200" dirty="0" err="1"/>
              <a:t>pueden</a:t>
            </a:r>
            <a:r>
              <a:rPr lang="en-US" sz="2200" dirty="0"/>
              <a:t> </a:t>
            </a:r>
            <a:r>
              <a:rPr lang="en-US" sz="2200" dirty="0" err="1"/>
              <a:t>alterar</a:t>
            </a:r>
            <a:r>
              <a:rPr lang="en-US" sz="2200" dirty="0"/>
              <a:t> </a:t>
            </a:r>
            <a:r>
              <a:rPr lang="en-US" sz="2200" dirty="0" err="1"/>
              <a:t>significativamente</a:t>
            </a:r>
            <a:r>
              <a:rPr lang="en-US" sz="2200" dirty="0"/>
              <a:t> la </a:t>
            </a:r>
            <a:r>
              <a:rPr lang="en-US" sz="2200" dirty="0" err="1"/>
              <a:t>percepción</a:t>
            </a:r>
            <a:r>
              <a:rPr lang="en-US" sz="2200" dirty="0"/>
              <a:t> de la </a:t>
            </a:r>
            <a:r>
              <a:rPr lang="en-US" sz="2200" dirty="0" err="1"/>
              <a:t>realidad</a:t>
            </a:r>
            <a:r>
              <a:rPr lang="en-US" sz="2200" dirty="0"/>
              <a:t> e </a:t>
            </a:r>
            <a:r>
              <a:rPr lang="en-US" sz="2200" dirty="0" err="1"/>
              <a:t>inducir</a:t>
            </a:r>
            <a:r>
              <a:rPr lang="en-US" sz="2200" dirty="0"/>
              <a:t> a </a:t>
            </a:r>
            <a:r>
              <a:rPr lang="en-US" sz="2200" dirty="0" err="1"/>
              <a:t>actitudes</a:t>
            </a:r>
            <a:r>
              <a:rPr lang="en-US" sz="2200" dirty="0"/>
              <a:t> poco </a:t>
            </a:r>
            <a:r>
              <a:rPr lang="en-US" sz="2200" dirty="0" err="1"/>
              <a:t>correctas</a:t>
            </a:r>
            <a:r>
              <a:rPr lang="en-US" sz="2200" dirty="0"/>
              <a:t> o al </a:t>
            </a:r>
            <a:r>
              <a:rPr lang="en-US" sz="2200" dirty="0" err="1"/>
              <a:t>límite</a:t>
            </a:r>
            <a:r>
              <a:rPr lang="en-US" sz="2200" dirty="0"/>
              <a:t> de la </a:t>
            </a:r>
            <a:r>
              <a:rPr lang="en-US" sz="2200" dirty="0" err="1"/>
              <a:t>legalidad</a:t>
            </a:r>
            <a:r>
              <a:rPr lang="en-US" sz="2200" dirty="0"/>
              <a:t> (la </a:t>
            </a:r>
            <a:r>
              <a:rPr lang="en-US" sz="2200" dirty="0" err="1"/>
              <a:t>difamación</a:t>
            </a:r>
            <a:r>
              <a:rPr lang="en-US" sz="2200" dirty="0"/>
              <a:t> y la </a:t>
            </a:r>
            <a:r>
              <a:rPr lang="en-US" sz="2200" dirty="0" err="1"/>
              <a:t>violación</a:t>
            </a:r>
            <a:r>
              <a:rPr lang="en-US" sz="2200" dirty="0"/>
              <a:t> de la </a:t>
            </a:r>
            <a:r>
              <a:rPr lang="en-US" sz="2200" dirty="0" err="1"/>
              <a:t>intimidad</a:t>
            </a:r>
            <a:r>
              <a:rPr lang="en-US" sz="2200" dirty="0"/>
              <a:t> son </a:t>
            </a:r>
            <a:r>
              <a:rPr lang="en-US" sz="2200" dirty="0" err="1"/>
              <a:t>delito</a:t>
            </a:r>
            <a:r>
              <a:rPr lang="en-US" sz="2200" dirty="0"/>
              <a:t> </a:t>
            </a:r>
            <a:r>
              <a:rPr lang="en-US" sz="2200" dirty="0" err="1"/>
              <a:t>en</a:t>
            </a:r>
            <a:r>
              <a:rPr lang="en-US" sz="2200" dirty="0"/>
              <a:t> </a:t>
            </a:r>
            <a:r>
              <a:rPr lang="en-US" sz="2200" dirty="0" err="1"/>
              <a:t>muchos</a:t>
            </a:r>
            <a:r>
              <a:rPr lang="en-US" sz="2200" dirty="0"/>
              <a:t> </a:t>
            </a:r>
            <a:r>
              <a:rPr lang="en-US" sz="2200" dirty="0" err="1"/>
              <a:t>países</a:t>
            </a:r>
            <a:r>
              <a:rPr lang="en-US" sz="2200" dirty="0"/>
              <a:t>, </a:t>
            </a:r>
            <a:r>
              <a:rPr lang="en-US" sz="2200" dirty="0" err="1"/>
              <a:t>aunque</a:t>
            </a:r>
            <a:r>
              <a:rPr lang="en-US" sz="2200" dirty="0"/>
              <a:t> se </a:t>
            </a:r>
            <a:r>
              <a:rPr lang="en-US" sz="2200" dirty="0" err="1"/>
              <a:t>cometan</a:t>
            </a:r>
            <a:r>
              <a:rPr lang="en-US" sz="2200" dirty="0"/>
              <a:t> </a:t>
            </a:r>
            <a:r>
              <a:rPr lang="en-US" sz="2200" dirty="0" err="1"/>
              <a:t>en</a:t>
            </a:r>
            <a:r>
              <a:rPr lang="en-US" sz="2200" dirty="0"/>
              <a:t> redes </a:t>
            </a:r>
            <a:r>
              <a:rPr lang="en-US" sz="2200" dirty="0" err="1"/>
              <a:t>sociales</a:t>
            </a:r>
            <a:r>
              <a:rPr lang="en-US" sz="2200" dirty="0"/>
              <a:t>). </a:t>
            </a:r>
            <a:endParaRPr sz="2200" dirty="0"/>
          </a:p>
          <a:p>
            <a:pPr marL="0" marR="0" lvl="0" indent="0" algn="r" rtl="0">
              <a:lnSpc>
                <a:spcPct val="90000"/>
              </a:lnSpc>
              <a:spcBef>
                <a:spcPts val="600"/>
              </a:spcBef>
              <a:spcAft>
                <a:spcPts val="0"/>
              </a:spcAft>
              <a:buClr>
                <a:srgbClr val="092E4B"/>
              </a:buClr>
              <a:buSzPts val="2400"/>
              <a:buFont typeface="Arial"/>
              <a:buNone/>
            </a:pPr>
            <a:r>
              <a:rPr lang="en-US" sz="2200" dirty="0"/>
              <a:t>Pero, ¿</a:t>
            </a:r>
            <a:r>
              <a:rPr lang="en-US" sz="2200" dirty="0" err="1"/>
              <a:t>cómo</a:t>
            </a:r>
            <a:r>
              <a:rPr lang="en-US" sz="2200" dirty="0"/>
              <a:t> </a:t>
            </a:r>
            <a:r>
              <a:rPr lang="en-US" sz="2200" dirty="0" err="1"/>
              <a:t>reconocer</a:t>
            </a:r>
            <a:r>
              <a:rPr lang="en-US" sz="2200" dirty="0"/>
              <a:t> </a:t>
            </a:r>
            <a:r>
              <a:rPr lang="en-US" sz="2200" dirty="0" err="1"/>
              <a:t>una</a:t>
            </a:r>
            <a:r>
              <a:rPr lang="en-US" sz="2200" dirty="0"/>
              <a:t> </a:t>
            </a:r>
            <a:r>
              <a:rPr lang="en-US" sz="2200" dirty="0" err="1"/>
              <a:t>noticia</a:t>
            </a:r>
            <a:r>
              <a:rPr lang="en-US" sz="2200" dirty="0"/>
              <a:t> falsa? </a:t>
            </a:r>
            <a:r>
              <a:rPr lang="en-US" sz="2200" dirty="0" err="1"/>
              <a:t>Puede</a:t>
            </a:r>
            <a:r>
              <a:rPr lang="en-US" sz="2200" dirty="0"/>
              <a:t> ser</a:t>
            </a:r>
            <a:endParaRPr sz="2200" dirty="0"/>
          </a:p>
          <a:p>
            <a:pPr marL="0" marR="0" lvl="0" indent="0" algn="r" rtl="0">
              <a:lnSpc>
                <a:spcPct val="90000"/>
              </a:lnSpc>
              <a:spcBef>
                <a:spcPts val="0"/>
              </a:spcBef>
              <a:spcAft>
                <a:spcPts val="0"/>
              </a:spcAft>
              <a:buClr>
                <a:srgbClr val="092E4B"/>
              </a:buClr>
              <a:buSzPts val="2400"/>
              <a:buFont typeface="Arial"/>
              <a:buNone/>
            </a:pPr>
            <a:r>
              <a:rPr lang="en-US" sz="2200" dirty="0"/>
              <a:t>un </a:t>
            </a:r>
            <a:r>
              <a:rPr lang="en-US" sz="2200" dirty="0" err="1"/>
              <a:t>proceso</a:t>
            </a:r>
            <a:r>
              <a:rPr lang="en-US" sz="2200" dirty="0"/>
              <a:t> </a:t>
            </a:r>
            <a:r>
              <a:rPr lang="en-US" sz="2200" dirty="0" err="1"/>
              <a:t>complicado</a:t>
            </a:r>
            <a:r>
              <a:rPr lang="en-US" sz="2200" dirty="0"/>
              <a:t> </a:t>
            </a:r>
            <a:r>
              <a:rPr lang="en-US" sz="2200" dirty="0" err="1"/>
              <a:t>ya</a:t>
            </a:r>
            <a:r>
              <a:rPr lang="en-US" sz="2200" dirty="0"/>
              <a:t> que a </a:t>
            </a:r>
            <a:r>
              <a:rPr lang="en-US" sz="2200" dirty="0" err="1"/>
              <a:t>veces</a:t>
            </a:r>
            <a:r>
              <a:rPr lang="en-US" sz="2200" dirty="0"/>
              <a:t> </a:t>
            </a:r>
            <a:r>
              <a:rPr lang="en-US" sz="2200" dirty="0" err="1"/>
              <a:t>incluso</a:t>
            </a:r>
            <a:r>
              <a:rPr lang="en-US" sz="2200" dirty="0"/>
              <a:t> </a:t>
            </a:r>
            <a:r>
              <a:rPr lang="en-US" sz="2200" dirty="0" err="1"/>
              <a:t>los</a:t>
            </a:r>
            <a:r>
              <a:rPr lang="en-US" sz="2200" dirty="0"/>
              <a:t> </a:t>
            </a:r>
            <a:endParaRPr sz="2200" dirty="0"/>
          </a:p>
          <a:p>
            <a:pPr marL="0" marR="0" lvl="0" indent="0" algn="r" rtl="0">
              <a:lnSpc>
                <a:spcPct val="90000"/>
              </a:lnSpc>
              <a:spcBef>
                <a:spcPts val="0"/>
              </a:spcBef>
              <a:spcAft>
                <a:spcPts val="0"/>
              </a:spcAft>
              <a:buClr>
                <a:srgbClr val="092E4B"/>
              </a:buClr>
              <a:buSzPts val="2400"/>
              <a:buFont typeface="Arial"/>
              <a:buNone/>
            </a:pPr>
            <a:r>
              <a:rPr lang="en-US" sz="2200" dirty="0" err="1"/>
              <a:t>periódicos</a:t>
            </a:r>
            <a:r>
              <a:rPr lang="en-US" sz="2200" dirty="0"/>
              <a:t> </a:t>
            </a:r>
            <a:r>
              <a:rPr lang="en-US" sz="2200" dirty="0" err="1"/>
              <a:t>pueden</a:t>
            </a:r>
            <a:r>
              <a:rPr lang="en-US" sz="2200" dirty="0"/>
              <a:t> </a:t>
            </a:r>
            <a:r>
              <a:rPr lang="en-US" sz="2200" dirty="0" err="1"/>
              <a:t>hacernos</a:t>
            </a:r>
            <a:r>
              <a:rPr lang="en-US" sz="2200" dirty="0"/>
              <a:t> </a:t>
            </a:r>
            <a:r>
              <a:rPr lang="en-US" sz="2200" dirty="0" err="1"/>
              <a:t>caer</a:t>
            </a:r>
            <a:r>
              <a:rPr lang="en-US" sz="2200" dirty="0"/>
              <a:t> </a:t>
            </a:r>
            <a:r>
              <a:rPr lang="en-US" sz="2200" dirty="0" err="1"/>
              <a:t>en</a:t>
            </a:r>
            <a:r>
              <a:rPr lang="en-US" sz="2200" dirty="0"/>
              <a:t> la </a:t>
            </a:r>
            <a:r>
              <a:rPr lang="en-US" sz="2200" dirty="0" err="1"/>
              <a:t>trampa</a:t>
            </a:r>
            <a:r>
              <a:rPr lang="en-US" sz="2200" dirty="0"/>
              <a:t> </a:t>
            </a:r>
            <a:r>
              <a:rPr lang="en-US" sz="2200" dirty="0" err="1"/>
              <a:t>mediante</a:t>
            </a:r>
            <a:r>
              <a:rPr lang="en-US" sz="2200" dirty="0"/>
              <a:t> </a:t>
            </a:r>
            <a:r>
              <a:rPr lang="en-US" sz="2200" dirty="0" err="1"/>
              <a:t>el</a:t>
            </a:r>
            <a:r>
              <a:rPr lang="en-US" sz="2200" dirty="0"/>
              <a:t> clickbait (</a:t>
            </a:r>
            <a:r>
              <a:rPr lang="en-US" sz="2200" dirty="0" err="1"/>
              <a:t>técnica</a:t>
            </a:r>
            <a:r>
              <a:rPr lang="en-US" sz="2200" dirty="0"/>
              <a:t> para </a:t>
            </a:r>
            <a:r>
              <a:rPr lang="en-US" sz="2200" dirty="0" err="1"/>
              <a:t>aumentar</a:t>
            </a:r>
            <a:r>
              <a:rPr lang="en-US" sz="2200" dirty="0"/>
              <a:t> </a:t>
            </a:r>
            <a:r>
              <a:rPr lang="en-US" sz="2200" dirty="0" err="1"/>
              <a:t>el</a:t>
            </a:r>
            <a:endParaRPr sz="2200" dirty="0"/>
          </a:p>
          <a:p>
            <a:pPr marL="0" marR="0" lvl="0" indent="0" algn="r" rtl="0">
              <a:lnSpc>
                <a:spcPct val="90000"/>
              </a:lnSpc>
              <a:spcBef>
                <a:spcPts val="0"/>
              </a:spcBef>
              <a:spcAft>
                <a:spcPts val="0"/>
              </a:spcAft>
              <a:buClr>
                <a:srgbClr val="092E4B"/>
              </a:buClr>
              <a:buSzPts val="2400"/>
              <a:buFont typeface="Arial"/>
              <a:buNone/>
            </a:pPr>
            <a:r>
              <a:rPr lang="en-US" sz="2200" dirty="0" err="1"/>
              <a:t>número</a:t>
            </a:r>
            <a:r>
              <a:rPr lang="en-US" sz="2200" dirty="0"/>
              <a:t> de </a:t>
            </a:r>
            <a:r>
              <a:rPr lang="en-US" sz="2200" dirty="0" err="1"/>
              <a:t>clics</a:t>
            </a:r>
            <a:r>
              <a:rPr lang="en-US" sz="2200" dirty="0"/>
              <a:t> para </a:t>
            </a:r>
            <a:r>
              <a:rPr lang="en-US" sz="2200" dirty="0" err="1"/>
              <a:t>obtener</a:t>
            </a:r>
            <a:r>
              <a:rPr lang="en-US" sz="2200" dirty="0"/>
              <a:t> </a:t>
            </a:r>
            <a:r>
              <a:rPr lang="en-US" sz="2200" dirty="0" err="1"/>
              <a:t>más</a:t>
            </a:r>
            <a:r>
              <a:rPr lang="en-US" sz="2200" dirty="0"/>
              <a:t> </a:t>
            </a:r>
            <a:r>
              <a:rPr lang="en-US" sz="2200" dirty="0" err="1"/>
              <a:t>publicidad</a:t>
            </a:r>
            <a:r>
              <a:rPr lang="en-US" sz="2200" dirty="0"/>
              <a:t> o </a:t>
            </a:r>
            <a:r>
              <a:rPr lang="en-US" sz="2200" dirty="0" err="1"/>
              <a:t>visitas</a:t>
            </a:r>
            <a:r>
              <a:rPr lang="en-US" sz="2200" dirty="0"/>
              <a:t>).  </a:t>
            </a:r>
            <a:br>
              <a:rPr lang="en-US" sz="2200" dirty="0"/>
            </a:br>
            <a:endParaRPr sz="2200" dirty="0"/>
          </a:p>
        </p:txBody>
      </p:sp>
      <p:sp>
        <p:nvSpPr>
          <p:cNvPr id="1165" name="Google Shape;1165;p116"/>
          <p:cNvSpPr txBox="1">
            <a:spLocks noGrp="1"/>
          </p:cNvSpPr>
          <p:nvPr>
            <p:ph type="body" idx="2"/>
          </p:nvPr>
        </p:nvSpPr>
        <p:spPr>
          <a:xfrm>
            <a:off x="5510464" y="284549"/>
            <a:ext cx="4990998" cy="992652"/>
          </a:xfrm>
          <a:prstGeom prst="rect">
            <a:avLst/>
          </a:prstGeom>
          <a:noFill/>
          <a:ln>
            <a:noFill/>
          </a:ln>
        </p:spPr>
        <p:txBody>
          <a:bodyPr spcFirstLastPara="1" wrap="square" lIns="91425" tIns="45700" rIns="91425" bIns="45700" anchor="t" anchorCtr="0">
            <a:normAutofit fontScale="92500"/>
          </a:bodyPr>
          <a:lstStyle/>
          <a:p>
            <a:pPr marL="457200" marR="0" lvl="0" indent="-228600" algn="l" rtl="0">
              <a:lnSpc>
                <a:spcPct val="90000"/>
              </a:lnSpc>
              <a:spcBef>
                <a:spcPts val="1000"/>
              </a:spcBef>
              <a:spcAft>
                <a:spcPts val="0"/>
              </a:spcAft>
              <a:buClr>
                <a:srgbClr val="24BAA2"/>
              </a:buClr>
              <a:buSzPct val="108108"/>
              <a:buFont typeface="Arial"/>
              <a:buNone/>
            </a:pPr>
            <a:r>
              <a:rPr lang="en-US"/>
              <a:t>¿Qué es una noticia falsa?</a:t>
            </a:r>
            <a:endParaRPr/>
          </a:p>
        </p:txBody>
      </p:sp>
      <p:pic>
        <p:nvPicPr>
          <p:cNvPr id="1166" name="Google Shape;1166;p116">
            <a:hlinkClick r:id="rId3"/>
          </p:cNvPr>
          <p:cNvPicPr preferRelativeResize="0"/>
          <p:nvPr/>
        </p:nvPicPr>
        <p:blipFill rotWithShape="1">
          <a:blip r:embed="rId4">
            <a:alphaModFix/>
          </a:blip>
          <a:srcRect b="-1"/>
          <a:stretch/>
        </p:blipFill>
        <p:spPr>
          <a:xfrm>
            <a:off x="20" y="1866787"/>
            <a:ext cx="5130780" cy="3913188"/>
          </a:xfrm>
          <a:prstGeom prst="rect">
            <a:avLst/>
          </a:prstGeom>
          <a:noFill/>
          <a:ln>
            <a:noFill/>
          </a:ln>
        </p:spPr>
      </p:pic>
      <p:sp>
        <p:nvSpPr>
          <p:cNvPr id="1167" name="Google Shape;1167;p116"/>
          <p:cNvSpPr/>
          <p:nvPr/>
        </p:nvSpPr>
        <p:spPr>
          <a:xfrm>
            <a:off x="442127" y="592853"/>
            <a:ext cx="2878589" cy="1900090"/>
          </a:xfrm>
          <a:prstGeom prst="wedgeRoundRectCallout">
            <a:avLst>
              <a:gd name="adj1" fmla="val -20833"/>
              <a:gd name="adj2" fmla="val 62500"/>
              <a:gd name="adj3" fmla="val 0"/>
            </a:avLst>
          </a:prstGeom>
          <a:solidFill>
            <a:srgbClr val="24BAA2"/>
          </a:solidFill>
          <a:ln w="25400" cap="flat" cmpd="sng">
            <a:solidFill>
              <a:srgbClr val="24BAA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600" b="1" i="0" u="none" strike="noStrike" cap="none" dirty="0">
                <a:solidFill>
                  <a:schemeClr val="lt1"/>
                </a:solidFill>
                <a:latin typeface="Calibri"/>
                <a:ea typeface="Calibri"/>
                <a:cs typeface="Calibri"/>
                <a:sym typeface="Calibri"/>
              </a:rPr>
              <a:t>Como </a:t>
            </a:r>
            <a:r>
              <a:rPr lang="en-US" sz="1600" b="1" i="0" u="none" strike="noStrike" cap="none" dirty="0" err="1">
                <a:solidFill>
                  <a:schemeClr val="lt1"/>
                </a:solidFill>
                <a:latin typeface="Calibri"/>
                <a:ea typeface="Calibri"/>
                <a:cs typeface="Calibri"/>
                <a:sym typeface="Calibri"/>
              </a:rPr>
              <a:t>entretenimiento</a:t>
            </a:r>
            <a:r>
              <a:rPr lang="en-US" sz="1600" b="1" i="0" u="none" strike="noStrike" cap="none" dirty="0">
                <a:solidFill>
                  <a:schemeClr val="lt1"/>
                </a:solidFill>
                <a:latin typeface="Calibri"/>
                <a:ea typeface="Calibri"/>
                <a:cs typeface="Calibri"/>
                <a:sym typeface="Calibri"/>
              </a:rPr>
              <a:t>, ¿</a:t>
            </a:r>
            <a:r>
              <a:rPr lang="en-US" sz="1600" b="1" i="0" u="none" strike="noStrike" cap="none" dirty="0" err="1">
                <a:solidFill>
                  <a:schemeClr val="lt1"/>
                </a:solidFill>
                <a:latin typeface="Calibri"/>
                <a:ea typeface="Calibri"/>
                <a:cs typeface="Calibri"/>
                <a:sym typeface="Calibri"/>
              </a:rPr>
              <a:t>por</a:t>
            </a:r>
            <a:r>
              <a:rPr lang="en-US" sz="1600" b="1" i="0" u="none" strike="noStrike" cap="none" dirty="0">
                <a:solidFill>
                  <a:schemeClr val="lt1"/>
                </a:solidFill>
                <a:latin typeface="Calibri"/>
                <a:ea typeface="Calibri"/>
                <a:cs typeface="Calibri"/>
                <a:sym typeface="Calibri"/>
              </a:rPr>
              <a:t> </a:t>
            </a:r>
            <a:r>
              <a:rPr lang="en-US" sz="1600" b="1" i="0" u="none" strike="noStrike" cap="none" dirty="0" err="1">
                <a:solidFill>
                  <a:schemeClr val="lt1"/>
                </a:solidFill>
                <a:latin typeface="Calibri"/>
                <a:ea typeface="Calibri"/>
                <a:cs typeface="Calibri"/>
                <a:sym typeface="Calibri"/>
              </a:rPr>
              <a:t>qué</a:t>
            </a:r>
            <a:r>
              <a:rPr lang="en-US" sz="1600" b="1" i="0" u="none" strike="noStrike" cap="none" dirty="0">
                <a:solidFill>
                  <a:schemeClr val="lt1"/>
                </a:solidFill>
                <a:latin typeface="Calibri"/>
                <a:ea typeface="Calibri"/>
                <a:cs typeface="Calibri"/>
                <a:sym typeface="Calibri"/>
              </a:rPr>
              <a:t> no </a:t>
            </a:r>
            <a:r>
              <a:rPr lang="en-US" sz="1600" b="1" i="0" u="none" strike="noStrike" cap="none" dirty="0" err="1">
                <a:solidFill>
                  <a:schemeClr val="lt1"/>
                </a:solidFill>
                <a:latin typeface="Calibri"/>
                <a:ea typeface="Calibri"/>
                <a:cs typeface="Calibri"/>
                <a:sym typeface="Calibri"/>
              </a:rPr>
              <a:t>ves</a:t>
            </a:r>
            <a:r>
              <a:rPr lang="en-US" sz="1600" b="1" i="0" u="none" strike="noStrike" cap="none" dirty="0">
                <a:solidFill>
                  <a:schemeClr val="lt1"/>
                </a:solidFill>
                <a:latin typeface="Calibri"/>
                <a:ea typeface="Calibri"/>
                <a:cs typeface="Calibri"/>
                <a:sym typeface="Calibri"/>
              </a:rPr>
              <a:t> </a:t>
            </a:r>
            <a:r>
              <a:rPr lang="en-US" sz="1600" b="1" i="0" u="none" strike="noStrike" cap="none" dirty="0" err="1">
                <a:solidFill>
                  <a:schemeClr val="lt1"/>
                </a:solidFill>
                <a:latin typeface="Calibri"/>
                <a:ea typeface="Calibri"/>
                <a:cs typeface="Calibri"/>
                <a:sym typeface="Calibri"/>
              </a:rPr>
              <a:t>esta</a:t>
            </a:r>
            <a:r>
              <a:rPr lang="en-US" sz="1600" b="1" i="0" u="none" strike="noStrike" cap="none" dirty="0">
                <a:solidFill>
                  <a:schemeClr val="lt1"/>
                </a:solidFill>
                <a:latin typeface="Calibri"/>
                <a:ea typeface="Calibri"/>
                <a:cs typeface="Calibri"/>
                <a:sym typeface="Calibri"/>
              </a:rPr>
              <a:t> </a:t>
            </a:r>
            <a:r>
              <a:rPr lang="en-US" sz="1600" b="1" i="0" u="none" strike="noStrike" cap="none" dirty="0" err="1">
                <a:solidFill>
                  <a:schemeClr val="lt1"/>
                </a:solidFill>
                <a:latin typeface="Calibri"/>
                <a:ea typeface="Calibri"/>
                <a:cs typeface="Calibri"/>
                <a:sym typeface="Calibri"/>
              </a:rPr>
              <a:t>serie</a:t>
            </a:r>
            <a:r>
              <a:rPr lang="en-US" sz="1600" b="1" i="0" u="none" strike="noStrike" cap="none" dirty="0">
                <a:solidFill>
                  <a:schemeClr val="lt1"/>
                </a:solidFill>
                <a:latin typeface="Calibri"/>
                <a:ea typeface="Calibri"/>
                <a:cs typeface="Calibri"/>
                <a:sym typeface="Calibri"/>
              </a:rPr>
              <a:t> de </a:t>
            </a:r>
            <a:r>
              <a:rPr lang="en-US" sz="1600" b="1" i="0" u="sng" strike="noStrike" cap="none" dirty="0">
                <a:solidFill>
                  <a:srgbClr val="7F3494"/>
                </a:solidFill>
                <a:latin typeface="Calibri"/>
                <a:ea typeface="Calibri"/>
                <a:cs typeface="Calibri"/>
                <a:sym typeface="Calibri"/>
              </a:rPr>
              <a:t>Netflix</a:t>
            </a:r>
            <a:r>
              <a:rPr lang="en-US" sz="1600" b="1" i="0" u="none" strike="noStrike" cap="none" dirty="0">
                <a:solidFill>
                  <a:schemeClr val="lt1"/>
                </a:solidFill>
                <a:latin typeface="Calibri"/>
                <a:ea typeface="Calibri"/>
                <a:cs typeface="Calibri"/>
                <a:sym typeface="Calibri"/>
              </a:rPr>
              <a:t>? </a:t>
            </a:r>
            <a:r>
              <a:rPr lang="en-US" sz="1600" b="1" i="0" u="none" strike="noStrike" cap="none" dirty="0" err="1">
                <a:solidFill>
                  <a:schemeClr val="lt1"/>
                </a:solidFill>
                <a:latin typeface="Calibri"/>
                <a:ea typeface="Calibri"/>
                <a:cs typeface="Calibri"/>
                <a:sym typeface="Calibri"/>
              </a:rPr>
              <a:t>Te</a:t>
            </a:r>
            <a:r>
              <a:rPr lang="en-US" sz="1600" b="1" i="0" u="none" strike="noStrike" cap="none" dirty="0">
                <a:solidFill>
                  <a:schemeClr val="lt1"/>
                </a:solidFill>
                <a:latin typeface="Calibri"/>
                <a:ea typeface="Calibri"/>
                <a:cs typeface="Calibri"/>
                <a:sym typeface="Calibri"/>
              </a:rPr>
              <a:t> </a:t>
            </a:r>
            <a:r>
              <a:rPr lang="en-US" sz="1600" b="1" i="0" u="none" strike="noStrike" cap="none" dirty="0" err="1">
                <a:solidFill>
                  <a:schemeClr val="lt1"/>
                </a:solidFill>
                <a:latin typeface="Calibri"/>
                <a:ea typeface="Calibri"/>
                <a:cs typeface="Calibri"/>
                <a:sym typeface="Calibri"/>
              </a:rPr>
              <a:t>ayudará</a:t>
            </a:r>
            <a:r>
              <a:rPr lang="en-US" sz="1600" b="1" i="0" u="none" strike="noStrike" cap="none" dirty="0">
                <a:solidFill>
                  <a:schemeClr val="lt1"/>
                </a:solidFill>
                <a:latin typeface="Calibri"/>
                <a:ea typeface="Calibri"/>
                <a:cs typeface="Calibri"/>
                <a:sym typeface="Calibri"/>
              </a:rPr>
              <a:t> a </a:t>
            </a:r>
            <a:r>
              <a:rPr lang="en-US" sz="1600" b="1" i="0" u="none" strike="noStrike" cap="none" dirty="0" err="1">
                <a:solidFill>
                  <a:schemeClr val="lt1"/>
                </a:solidFill>
                <a:latin typeface="Calibri"/>
                <a:ea typeface="Calibri"/>
                <a:cs typeface="Calibri"/>
                <a:sym typeface="Calibri"/>
              </a:rPr>
              <a:t>entender</a:t>
            </a:r>
            <a:r>
              <a:rPr lang="en-US" sz="1600" b="1" i="0" u="none" strike="noStrike" cap="none" dirty="0">
                <a:solidFill>
                  <a:schemeClr val="lt1"/>
                </a:solidFill>
                <a:latin typeface="Calibri"/>
                <a:ea typeface="Calibri"/>
                <a:cs typeface="Calibri"/>
                <a:sym typeface="Calibri"/>
              </a:rPr>
              <a:t> </a:t>
            </a:r>
            <a:r>
              <a:rPr lang="en-US" sz="1600" b="1" i="0" u="none" strike="noStrike" cap="none" dirty="0" err="1">
                <a:solidFill>
                  <a:schemeClr val="lt1"/>
                </a:solidFill>
                <a:latin typeface="Calibri"/>
                <a:ea typeface="Calibri"/>
                <a:cs typeface="Calibri"/>
                <a:sym typeface="Calibri"/>
              </a:rPr>
              <a:t>qué</a:t>
            </a:r>
            <a:r>
              <a:rPr lang="en-US" sz="1600" b="1" i="0" u="none" strike="noStrike" cap="none" dirty="0">
                <a:solidFill>
                  <a:schemeClr val="lt1"/>
                </a:solidFill>
                <a:latin typeface="Calibri"/>
                <a:ea typeface="Calibri"/>
                <a:cs typeface="Calibri"/>
                <a:sym typeface="Calibri"/>
              </a:rPr>
              <a:t> son las </a:t>
            </a:r>
            <a:r>
              <a:rPr lang="en-US" sz="1600" b="1" i="0" u="none" strike="noStrike" cap="none" dirty="0" err="1">
                <a:solidFill>
                  <a:schemeClr val="lt1"/>
                </a:solidFill>
                <a:latin typeface="Calibri"/>
                <a:ea typeface="Calibri"/>
                <a:cs typeface="Calibri"/>
                <a:sym typeface="Calibri"/>
              </a:rPr>
              <a:t>noticias</a:t>
            </a:r>
            <a:r>
              <a:rPr lang="en-US" sz="1600" b="1" i="0" u="none" strike="noStrike" cap="none" dirty="0">
                <a:solidFill>
                  <a:schemeClr val="lt1"/>
                </a:solidFill>
                <a:latin typeface="Calibri"/>
                <a:ea typeface="Calibri"/>
                <a:cs typeface="Calibri"/>
                <a:sym typeface="Calibri"/>
              </a:rPr>
              <a:t> falsas y sus </a:t>
            </a:r>
            <a:r>
              <a:rPr lang="en-US" sz="1600" b="1" i="0" u="none" strike="noStrike" cap="none" dirty="0" err="1">
                <a:solidFill>
                  <a:schemeClr val="lt1"/>
                </a:solidFill>
                <a:latin typeface="Calibri"/>
                <a:ea typeface="Calibri"/>
                <a:cs typeface="Calibri"/>
                <a:sym typeface="Calibri"/>
              </a:rPr>
              <a:t>efectos</a:t>
            </a:r>
            <a:r>
              <a:rPr lang="en-US" sz="1600" b="1" i="0" u="none" strike="noStrike" cap="none" dirty="0">
                <a:solidFill>
                  <a:schemeClr val="lt1"/>
                </a:solidFill>
                <a:latin typeface="Calibri"/>
                <a:ea typeface="Calibri"/>
                <a:cs typeface="Calibri"/>
                <a:sym typeface="Calibri"/>
              </a:rPr>
              <a:t>. </a:t>
            </a:r>
            <a:endParaRPr sz="1600" b="1" i="0" u="none" strike="noStrike" cap="none" dirty="0">
              <a:solidFill>
                <a:schemeClr val="lt1"/>
              </a:solidFill>
              <a:latin typeface="Calibri"/>
              <a:ea typeface="Calibri"/>
              <a:cs typeface="Calibri"/>
              <a:sym typeface="Calibri"/>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172"/>
        <p:cNvGrpSpPr/>
        <p:nvPr/>
      </p:nvGrpSpPr>
      <p:grpSpPr>
        <a:xfrm>
          <a:off x="0" y="0"/>
          <a:ext cx="0" cy="0"/>
          <a:chOff x="0" y="0"/>
          <a:chExt cx="0" cy="0"/>
        </a:xfrm>
      </p:grpSpPr>
      <p:sp>
        <p:nvSpPr>
          <p:cNvPr id="1173" name="Google Shape;1173;p117"/>
          <p:cNvSpPr txBox="1">
            <a:spLocks noGrp="1"/>
          </p:cNvSpPr>
          <p:nvPr>
            <p:ph type="body" idx="1"/>
          </p:nvPr>
        </p:nvSpPr>
        <p:spPr>
          <a:xfrm>
            <a:off x="4907567" y="851900"/>
            <a:ext cx="6562800" cy="339300"/>
          </a:xfrm>
          <a:prstGeom prst="rect">
            <a:avLst/>
          </a:prstGeom>
          <a:noFill/>
          <a:ln>
            <a:noFill/>
          </a:ln>
        </p:spPr>
        <p:txBody>
          <a:bodyPr spcFirstLastPara="1" wrap="square" lIns="91425" tIns="45700" rIns="91425" bIns="45700" anchor="t" anchorCtr="0">
            <a:noAutofit/>
          </a:bodyPr>
          <a:lstStyle/>
          <a:p>
            <a:pPr marL="457200" marR="0" lvl="0" indent="-228600" algn="r" rtl="0">
              <a:lnSpc>
                <a:spcPct val="100000"/>
              </a:lnSpc>
              <a:spcBef>
                <a:spcPts val="1000"/>
              </a:spcBef>
              <a:spcAft>
                <a:spcPts val="0"/>
              </a:spcAft>
              <a:buClr>
                <a:srgbClr val="24BAA2"/>
              </a:buClr>
              <a:buSzPts val="2400"/>
              <a:buFont typeface="Arial"/>
              <a:buNone/>
            </a:pPr>
            <a:r>
              <a:rPr lang="en-US"/>
              <a:t>Comprueba la fuente</a:t>
            </a:r>
            <a:br>
              <a:rPr lang="en-US"/>
            </a:br>
            <a:endParaRPr/>
          </a:p>
        </p:txBody>
      </p:sp>
      <p:sp>
        <p:nvSpPr>
          <p:cNvPr id="1174" name="Google Shape;1174;p117"/>
          <p:cNvSpPr txBox="1">
            <a:spLocks noGrp="1"/>
          </p:cNvSpPr>
          <p:nvPr>
            <p:ph type="body" idx="2"/>
          </p:nvPr>
        </p:nvSpPr>
        <p:spPr>
          <a:xfrm>
            <a:off x="4660135" y="1191313"/>
            <a:ext cx="6830332" cy="1213022"/>
          </a:xfrm>
          <a:prstGeom prst="rect">
            <a:avLst/>
          </a:prstGeom>
          <a:noFill/>
          <a:ln>
            <a:noFill/>
          </a:ln>
        </p:spPr>
        <p:txBody>
          <a:bodyPr spcFirstLastPara="1" wrap="square" lIns="91425" tIns="45700" rIns="91425" bIns="45700" anchor="t" anchorCtr="0">
            <a:noAutofit/>
          </a:bodyPr>
          <a:lstStyle/>
          <a:p>
            <a:pPr marL="457200" marR="0" lvl="0" indent="-228600" algn="r" rtl="0">
              <a:lnSpc>
                <a:spcPct val="100000"/>
              </a:lnSpc>
              <a:spcBef>
                <a:spcPts val="1000"/>
              </a:spcBef>
              <a:spcAft>
                <a:spcPts val="0"/>
              </a:spcAft>
              <a:buClr>
                <a:srgbClr val="092E4B"/>
              </a:buClr>
              <a:buSzPts val="2200"/>
              <a:buFont typeface="Arial"/>
              <a:buNone/>
            </a:pPr>
            <a:r>
              <a:rPr lang="en-US"/>
              <a:t>¿De dónde procede la información? ¿Se citan las fuentes? ¿Está firmado por el autor y hay comentarios de otros medios?</a:t>
            </a:r>
            <a:br>
              <a:rPr lang="en-US"/>
            </a:br>
            <a:endParaRPr/>
          </a:p>
        </p:txBody>
      </p:sp>
      <p:sp>
        <p:nvSpPr>
          <p:cNvPr id="1175" name="Google Shape;1175;p117"/>
          <p:cNvSpPr txBox="1">
            <a:spLocks noGrp="1"/>
          </p:cNvSpPr>
          <p:nvPr>
            <p:ph type="body" idx="3"/>
          </p:nvPr>
        </p:nvSpPr>
        <p:spPr>
          <a:xfrm>
            <a:off x="3431555" y="986640"/>
            <a:ext cx="1228580" cy="955625"/>
          </a:xfrm>
          <a:prstGeom prst="rect">
            <a:avLst/>
          </a:prstGeom>
          <a:noFill/>
          <a:ln>
            <a:noFill/>
          </a:ln>
        </p:spPr>
        <p:txBody>
          <a:bodyPr spcFirstLastPara="1" wrap="square" lIns="91425" tIns="45700" rIns="91425" bIns="45700" anchor="ctr" anchorCtr="0">
            <a:noAutofit/>
          </a:bodyPr>
          <a:lstStyle/>
          <a:p>
            <a:pPr marL="457200" marR="0" lvl="0" indent="-228600" algn="r" rtl="0">
              <a:lnSpc>
                <a:spcPct val="130000"/>
              </a:lnSpc>
              <a:spcBef>
                <a:spcPts val="1000"/>
              </a:spcBef>
              <a:spcAft>
                <a:spcPts val="0"/>
              </a:spcAft>
              <a:buClr>
                <a:schemeClr val="lt1"/>
              </a:buClr>
              <a:buSzPts val="5400"/>
              <a:buFont typeface="Arial"/>
              <a:buNone/>
            </a:pPr>
            <a:r>
              <a:rPr lang="en-US"/>
              <a:t>01</a:t>
            </a:r>
            <a:endParaRPr/>
          </a:p>
        </p:txBody>
      </p:sp>
      <p:sp>
        <p:nvSpPr>
          <p:cNvPr id="1176" name="Google Shape;1176;p117"/>
          <p:cNvSpPr txBox="1">
            <a:spLocks noGrp="1"/>
          </p:cNvSpPr>
          <p:nvPr>
            <p:ph type="body" idx="5"/>
          </p:nvPr>
        </p:nvSpPr>
        <p:spPr>
          <a:xfrm>
            <a:off x="4927790" y="2708908"/>
            <a:ext cx="6562800" cy="339300"/>
          </a:xfrm>
          <a:prstGeom prst="rect">
            <a:avLst/>
          </a:prstGeom>
          <a:noFill/>
          <a:ln>
            <a:noFill/>
          </a:ln>
        </p:spPr>
        <p:txBody>
          <a:bodyPr spcFirstLastPara="1" wrap="square" lIns="91425" tIns="45700" rIns="91425" bIns="45700" anchor="t" anchorCtr="0">
            <a:noAutofit/>
          </a:bodyPr>
          <a:lstStyle/>
          <a:p>
            <a:pPr marL="457200" marR="0" lvl="0" indent="-228600" algn="r" rtl="0">
              <a:lnSpc>
                <a:spcPct val="100000"/>
              </a:lnSpc>
              <a:spcBef>
                <a:spcPts val="1000"/>
              </a:spcBef>
              <a:spcAft>
                <a:spcPts val="0"/>
              </a:spcAft>
              <a:buClr>
                <a:srgbClr val="24BAA2"/>
              </a:buClr>
              <a:buSzPts val="2400"/>
              <a:buFont typeface="Arial"/>
              <a:buNone/>
            </a:pPr>
            <a:r>
              <a:rPr lang="en-US"/>
              <a:t>Verifica los hechos</a:t>
            </a:r>
            <a:br>
              <a:rPr lang="en-US"/>
            </a:br>
            <a:endParaRPr/>
          </a:p>
        </p:txBody>
      </p:sp>
      <p:sp>
        <p:nvSpPr>
          <p:cNvPr id="1177" name="Google Shape;1177;p117"/>
          <p:cNvSpPr txBox="1">
            <a:spLocks noGrp="1"/>
          </p:cNvSpPr>
          <p:nvPr>
            <p:ph type="body" idx="6"/>
          </p:nvPr>
        </p:nvSpPr>
        <p:spPr>
          <a:xfrm>
            <a:off x="4912293" y="3048319"/>
            <a:ext cx="6553234" cy="1219814"/>
          </a:xfrm>
          <a:prstGeom prst="rect">
            <a:avLst/>
          </a:prstGeom>
          <a:noFill/>
          <a:ln>
            <a:noFill/>
          </a:ln>
        </p:spPr>
        <p:txBody>
          <a:bodyPr spcFirstLastPara="1" wrap="square" lIns="91425" tIns="45700" rIns="91425" bIns="45700" anchor="t" anchorCtr="0">
            <a:noAutofit/>
          </a:bodyPr>
          <a:lstStyle/>
          <a:p>
            <a:pPr marL="457200" marR="0" lvl="0" indent="-228600" algn="r" rtl="0">
              <a:lnSpc>
                <a:spcPct val="100000"/>
              </a:lnSpc>
              <a:spcBef>
                <a:spcPts val="1000"/>
              </a:spcBef>
              <a:spcAft>
                <a:spcPts val="0"/>
              </a:spcAft>
              <a:buClr>
                <a:srgbClr val="092E4B"/>
              </a:buClr>
              <a:buSzPts val="2200"/>
              <a:buFont typeface="Arial"/>
              <a:buNone/>
            </a:pPr>
            <a:r>
              <a:rPr lang="en-US"/>
              <a:t>¿Se da la noticia en algún otro sitio? De ser así, ¿cómo se presenta? ¿Coincide la información de ambas fuentes?</a:t>
            </a:r>
            <a:br>
              <a:rPr lang="en-US"/>
            </a:br>
            <a:endParaRPr/>
          </a:p>
        </p:txBody>
      </p:sp>
      <p:sp>
        <p:nvSpPr>
          <p:cNvPr id="1178" name="Google Shape;1178;p117"/>
          <p:cNvSpPr txBox="1">
            <a:spLocks noGrp="1"/>
          </p:cNvSpPr>
          <p:nvPr>
            <p:ph type="body" idx="8"/>
          </p:nvPr>
        </p:nvSpPr>
        <p:spPr>
          <a:xfrm>
            <a:off x="4927802" y="4572819"/>
            <a:ext cx="6562800" cy="339300"/>
          </a:xfrm>
          <a:prstGeom prst="rect">
            <a:avLst/>
          </a:prstGeom>
          <a:noFill/>
          <a:ln>
            <a:noFill/>
          </a:ln>
        </p:spPr>
        <p:txBody>
          <a:bodyPr spcFirstLastPara="1" wrap="square" lIns="91425" tIns="45700" rIns="91425" bIns="45700" anchor="t" anchorCtr="0">
            <a:noAutofit/>
          </a:bodyPr>
          <a:lstStyle/>
          <a:p>
            <a:pPr marL="457200" marR="0" lvl="0" indent="-228600" algn="r" rtl="0">
              <a:lnSpc>
                <a:spcPct val="100000"/>
              </a:lnSpc>
              <a:spcBef>
                <a:spcPts val="1000"/>
              </a:spcBef>
              <a:spcAft>
                <a:spcPts val="0"/>
              </a:spcAft>
              <a:buClr>
                <a:srgbClr val="24BAA2"/>
              </a:buClr>
              <a:buSzPts val="2400"/>
              <a:buFont typeface="Arial"/>
              <a:buNone/>
            </a:pPr>
            <a:r>
              <a:rPr lang="en-US"/>
              <a:t>Analiza la presentación</a:t>
            </a:r>
            <a:br>
              <a:rPr lang="en-US"/>
            </a:br>
            <a:endParaRPr/>
          </a:p>
        </p:txBody>
      </p:sp>
      <p:sp>
        <p:nvSpPr>
          <p:cNvPr id="1179" name="Google Shape;1179;p117"/>
          <p:cNvSpPr txBox="1">
            <a:spLocks noGrp="1"/>
          </p:cNvSpPr>
          <p:nvPr>
            <p:ph type="body" idx="9"/>
          </p:nvPr>
        </p:nvSpPr>
        <p:spPr>
          <a:xfrm>
            <a:off x="4941415" y="4912117"/>
            <a:ext cx="6553234" cy="999383"/>
          </a:xfrm>
          <a:prstGeom prst="rect">
            <a:avLst/>
          </a:prstGeom>
          <a:noFill/>
          <a:ln>
            <a:noFill/>
          </a:ln>
        </p:spPr>
        <p:txBody>
          <a:bodyPr spcFirstLastPara="1" wrap="square" lIns="91425" tIns="45700" rIns="91425" bIns="45700" anchor="t" anchorCtr="0">
            <a:noAutofit/>
          </a:bodyPr>
          <a:lstStyle/>
          <a:p>
            <a:pPr marL="457200" marR="0" lvl="0" indent="-228600" algn="r" rtl="0">
              <a:lnSpc>
                <a:spcPct val="100000"/>
              </a:lnSpc>
              <a:spcBef>
                <a:spcPts val="1000"/>
              </a:spcBef>
              <a:spcAft>
                <a:spcPts val="0"/>
              </a:spcAft>
              <a:buClr>
                <a:srgbClr val="092E4B"/>
              </a:buClr>
              <a:buSzPts val="2200"/>
              <a:buFont typeface="Arial"/>
              <a:buNone/>
            </a:pPr>
            <a:r>
              <a:rPr lang="en-US"/>
              <a:t>¿En qué formato se transmite la información? ¿Tiene un titular sensacionalista? ¿La gramática es correcta? ¿El tono del artículo es neutro?</a:t>
            </a:r>
            <a:br>
              <a:rPr lang="en-US"/>
            </a:br>
            <a:endParaRPr/>
          </a:p>
        </p:txBody>
      </p:sp>
      <p:sp>
        <p:nvSpPr>
          <p:cNvPr id="1180" name="Google Shape;1180;p117"/>
          <p:cNvSpPr txBox="1"/>
          <p:nvPr/>
        </p:nvSpPr>
        <p:spPr>
          <a:xfrm>
            <a:off x="3431555" y="2828983"/>
            <a:ext cx="1228580" cy="955625"/>
          </a:xfrm>
          <a:prstGeom prst="rect">
            <a:avLst/>
          </a:prstGeom>
          <a:noFill/>
          <a:ln>
            <a:noFill/>
          </a:ln>
        </p:spPr>
        <p:txBody>
          <a:bodyPr spcFirstLastPara="1" wrap="square" lIns="91425" tIns="45700" rIns="91425" bIns="45700" anchor="ctr" anchorCtr="0">
            <a:noAutofit/>
          </a:bodyPr>
          <a:lstStyle/>
          <a:p>
            <a:pPr marL="457200" marR="0" lvl="0" indent="-228600" algn="r" rtl="0">
              <a:lnSpc>
                <a:spcPct val="130000"/>
              </a:lnSpc>
              <a:spcBef>
                <a:spcPts val="1000"/>
              </a:spcBef>
              <a:spcAft>
                <a:spcPts val="0"/>
              </a:spcAft>
              <a:buClr>
                <a:schemeClr val="lt1"/>
              </a:buClr>
              <a:buSzPts val="5400"/>
              <a:buFont typeface="Arial"/>
              <a:buNone/>
            </a:pPr>
            <a:r>
              <a:rPr lang="en-US" sz="5400" b="0" i="0" u="none" strike="noStrike" cap="none">
                <a:solidFill>
                  <a:schemeClr val="lt1"/>
                </a:solidFill>
                <a:latin typeface="Calibri"/>
                <a:ea typeface="Calibri"/>
                <a:cs typeface="Calibri"/>
                <a:sym typeface="Calibri"/>
              </a:rPr>
              <a:t>02</a:t>
            </a:r>
            <a:endParaRPr sz="1400" b="0" i="0" u="none" strike="noStrike" cap="none">
              <a:solidFill>
                <a:srgbClr val="000000"/>
              </a:solidFill>
              <a:latin typeface="Arial"/>
              <a:ea typeface="Arial"/>
              <a:cs typeface="Arial"/>
              <a:sym typeface="Arial"/>
            </a:endParaRPr>
          </a:p>
        </p:txBody>
      </p:sp>
      <p:sp>
        <p:nvSpPr>
          <p:cNvPr id="1181" name="Google Shape;1181;p117"/>
          <p:cNvSpPr txBox="1"/>
          <p:nvPr/>
        </p:nvSpPr>
        <p:spPr>
          <a:xfrm>
            <a:off x="3431555" y="4676477"/>
            <a:ext cx="1228580" cy="955625"/>
          </a:xfrm>
          <a:prstGeom prst="rect">
            <a:avLst/>
          </a:prstGeom>
          <a:noFill/>
          <a:ln>
            <a:noFill/>
          </a:ln>
        </p:spPr>
        <p:txBody>
          <a:bodyPr spcFirstLastPara="1" wrap="square" lIns="91425" tIns="45700" rIns="91425" bIns="45700" anchor="ctr" anchorCtr="0">
            <a:noAutofit/>
          </a:bodyPr>
          <a:lstStyle/>
          <a:p>
            <a:pPr marL="457200" marR="0" lvl="0" indent="-228600" algn="r" rtl="0">
              <a:lnSpc>
                <a:spcPct val="130000"/>
              </a:lnSpc>
              <a:spcBef>
                <a:spcPts val="1000"/>
              </a:spcBef>
              <a:spcAft>
                <a:spcPts val="0"/>
              </a:spcAft>
              <a:buClr>
                <a:schemeClr val="lt1"/>
              </a:buClr>
              <a:buSzPts val="5400"/>
              <a:buFont typeface="Arial"/>
              <a:buNone/>
            </a:pPr>
            <a:r>
              <a:rPr lang="en-US" sz="5400" b="0" i="0" u="none" strike="noStrike" cap="none">
                <a:solidFill>
                  <a:schemeClr val="lt1"/>
                </a:solidFill>
                <a:latin typeface="Calibri"/>
                <a:ea typeface="Calibri"/>
                <a:cs typeface="Calibri"/>
                <a:sym typeface="Calibri"/>
              </a:rPr>
              <a:t>03</a:t>
            </a:r>
            <a:endParaRPr sz="1400" b="0" i="0" u="none" strike="noStrike" cap="none">
              <a:solidFill>
                <a:srgbClr val="000000"/>
              </a:solidFill>
              <a:latin typeface="Arial"/>
              <a:ea typeface="Arial"/>
              <a:cs typeface="Arial"/>
              <a:sym typeface="Arial"/>
            </a:endParaRPr>
          </a:p>
        </p:txBody>
      </p:sp>
      <p:pic>
        <p:nvPicPr>
          <p:cNvPr id="1182" name="Google Shape;1182;p117"/>
          <p:cNvPicPr preferRelativeResize="0">
            <a:picLocks noGrp="1"/>
          </p:cNvPicPr>
          <p:nvPr>
            <p:ph type="pic" idx="4"/>
          </p:nvPr>
        </p:nvPicPr>
        <p:blipFill rotWithShape="1">
          <a:blip r:embed="rId3">
            <a:alphaModFix/>
          </a:blip>
          <a:srcRect t="-2103"/>
          <a:stretch/>
        </p:blipFill>
        <p:spPr>
          <a:xfrm>
            <a:off x="-126342" y="0"/>
            <a:ext cx="3669321" cy="6858000"/>
          </a:xfrm>
          <a:prstGeom prst="rect">
            <a:avLst/>
          </a:prstGeom>
          <a:solidFill>
            <a:srgbClr val="D8D8D8"/>
          </a:solid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186"/>
        <p:cNvGrpSpPr/>
        <p:nvPr/>
      </p:nvGrpSpPr>
      <p:grpSpPr>
        <a:xfrm>
          <a:off x="0" y="0"/>
          <a:ext cx="0" cy="0"/>
          <a:chOff x="0" y="0"/>
          <a:chExt cx="0" cy="0"/>
        </a:xfrm>
      </p:grpSpPr>
      <p:sp>
        <p:nvSpPr>
          <p:cNvPr id="1187" name="Google Shape;1187;p118"/>
          <p:cNvSpPr txBox="1">
            <a:spLocks noGrp="1"/>
          </p:cNvSpPr>
          <p:nvPr>
            <p:ph type="body" idx="1"/>
          </p:nvPr>
        </p:nvSpPr>
        <p:spPr>
          <a:xfrm>
            <a:off x="728043" y="1332591"/>
            <a:ext cx="8301657" cy="3849918"/>
          </a:xfrm>
          <a:prstGeom prst="rect">
            <a:avLst/>
          </a:prstGeom>
          <a:noFill/>
          <a:ln>
            <a:noFill/>
          </a:ln>
        </p:spPr>
        <p:txBody>
          <a:bodyPr spcFirstLastPara="1" wrap="square" lIns="91425" tIns="45700" rIns="91425" bIns="45700" anchor="t" anchorCtr="0">
            <a:noAutofit/>
          </a:bodyPr>
          <a:lstStyle/>
          <a:p>
            <a:pPr marL="228600" lvl="0" indent="0" rtl="0">
              <a:lnSpc>
                <a:spcPct val="90000"/>
              </a:lnSpc>
              <a:spcBef>
                <a:spcPts val="1000"/>
              </a:spcBef>
              <a:spcAft>
                <a:spcPts val="0"/>
              </a:spcAft>
              <a:buSzPts val="2400"/>
              <a:buNone/>
            </a:pPr>
            <a:r>
              <a:rPr lang="en-US" dirty="0"/>
              <a:t>El </a:t>
            </a:r>
            <a:r>
              <a:rPr lang="en-US" dirty="0" err="1"/>
              <a:t>espacio</a:t>
            </a:r>
            <a:r>
              <a:rPr lang="en-US" dirty="0"/>
              <a:t> virtual, al </a:t>
            </a:r>
            <a:r>
              <a:rPr lang="en-US" dirty="0" err="1"/>
              <a:t>igual</a:t>
            </a:r>
            <a:r>
              <a:rPr lang="en-US" dirty="0"/>
              <a:t> que </a:t>
            </a:r>
            <a:r>
              <a:rPr lang="en-US" dirty="0" err="1"/>
              <a:t>el</a:t>
            </a:r>
            <a:r>
              <a:rPr lang="en-US" dirty="0"/>
              <a:t> “real”, </a:t>
            </a:r>
            <a:r>
              <a:rPr lang="en-US" dirty="0" err="1"/>
              <a:t>tiene</a:t>
            </a:r>
            <a:r>
              <a:rPr lang="en-US" dirty="0"/>
              <a:t> </a:t>
            </a:r>
            <a:r>
              <a:rPr lang="en-US" dirty="0" err="1"/>
              <a:t>normas</a:t>
            </a:r>
            <a:r>
              <a:rPr lang="en-US" dirty="0"/>
              <a:t> que se </a:t>
            </a:r>
            <a:r>
              <a:rPr lang="en-US" dirty="0" err="1"/>
              <a:t>deben</a:t>
            </a:r>
            <a:r>
              <a:rPr lang="en-US" dirty="0"/>
              <a:t> </a:t>
            </a:r>
            <a:r>
              <a:rPr lang="en-US" dirty="0" err="1"/>
              <a:t>respetar</a:t>
            </a:r>
            <a:r>
              <a:rPr lang="en-US" dirty="0"/>
              <a:t> para </a:t>
            </a:r>
            <a:r>
              <a:rPr lang="en-US" dirty="0" err="1"/>
              <a:t>garantizar</a:t>
            </a:r>
            <a:r>
              <a:rPr lang="en-US" dirty="0"/>
              <a:t> </a:t>
            </a:r>
            <a:r>
              <a:rPr lang="en-US" dirty="0" err="1"/>
              <a:t>su</a:t>
            </a:r>
            <a:r>
              <a:rPr lang="en-US" dirty="0"/>
              <a:t> </a:t>
            </a:r>
            <a:r>
              <a:rPr lang="en-US" dirty="0" err="1"/>
              <a:t>uso</a:t>
            </a:r>
            <a:r>
              <a:rPr lang="en-US" dirty="0"/>
              <a:t> </a:t>
            </a:r>
            <a:r>
              <a:rPr lang="en-US" dirty="0" err="1"/>
              <a:t>adecuado</a:t>
            </a:r>
            <a:r>
              <a:rPr lang="en-US" dirty="0"/>
              <a:t>. La extrema </a:t>
            </a:r>
            <a:r>
              <a:rPr lang="en-US" dirty="0" err="1"/>
              <a:t>velocidad</a:t>
            </a:r>
            <a:r>
              <a:rPr lang="en-US" dirty="0"/>
              <a:t> con la que se ha </a:t>
            </a:r>
            <a:r>
              <a:rPr lang="en-US" dirty="0" err="1"/>
              <a:t>extendido</a:t>
            </a:r>
            <a:r>
              <a:rPr lang="en-US" dirty="0"/>
              <a:t> internet y </a:t>
            </a:r>
            <a:r>
              <a:rPr lang="en-US" dirty="0" err="1"/>
              <a:t>el</a:t>
            </a:r>
            <a:r>
              <a:rPr lang="en-US" dirty="0"/>
              <a:t> </a:t>
            </a:r>
            <a:r>
              <a:rPr lang="en-US" dirty="0" err="1"/>
              <a:t>acceso</a:t>
            </a:r>
            <a:r>
              <a:rPr lang="en-US" dirty="0"/>
              <a:t> al </a:t>
            </a:r>
            <a:r>
              <a:rPr lang="en-US" dirty="0" err="1"/>
              <a:t>mundo</a:t>
            </a:r>
            <a:r>
              <a:rPr lang="en-US" dirty="0"/>
              <a:t> virtual, </a:t>
            </a:r>
            <a:r>
              <a:rPr lang="en-US" dirty="0" err="1"/>
              <a:t>incluso</a:t>
            </a:r>
            <a:r>
              <a:rPr lang="en-US" dirty="0"/>
              <a:t> </a:t>
            </a:r>
            <a:r>
              <a:rPr lang="en-US" dirty="0" err="1"/>
              <a:t>por</a:t>
            </a:r>
            <a:r>
              <a:rPr lang="en-US" dirty="0"/>
              <a:t> </a:t>
            </a:r>
            <a:r>
              <a:rPr lang="en-US" dirty="0" err="1"/>
              <a:t>parte</a:t>
            </a:r>
            <a:r>
              <a:rPr lang="en-US" dirty="0"/>
              <a:t> de </a:t>
            </a:r>
            <a:r>
              <a:rPr lang="en-US" dirty="0" err="1"/>
              <a:t>usuarios</a:t>
            </a:r>
            <a:r>
              <a:rPr lang="en-US" dirty="0"/>
              <a:t> que no </a:t>
            </a:r>
            <a:r>
              <a:rPr lang="en-US" dirty="0" err="1"/>
              <a:t>están</a:t>
            </a:r>
            <a:r>
              <a:rPr lang="en-US" dirty="0"/>
              <a:t> </a:t>
            </a:r>
            <a:r>
              <a:rPr lang="en-US" dirty="0" err="1"/>
              <a:t>preparados</a:t>
            </a:r>
            <a:r>
              <a:rPr lang="en-US" dirty="0"/>
              <a:t> para </a:t>
            </a:r>
            <a:r>
              <a:rPr lang="en-US" dirty="0" err="1"/>
              <a:t>usarlo</a:t>
            </a:r>
            <a:r>
              <a:rPr lang="en-US" dirty="0"/>
              <a:t>, ha </a:t>
            </a:r>
            <a:r>
              <a:rPr lang="en-US" dirty="0" err="1"/>
              <a:t>supuesto</a:t>
            </a:r>
            <a:r>
              <a:rPr lang="en-US" dirty="0"/>
              <a:t> la </a:t>
            </a:r>
            <a:r>
              <a:rPr lang="en-US" dirty="0" err="1"/>
              <a:t>difusión</a:t>
            </a:r>
            <a:r>
              <a:rPr lang="en-US" dirty="0"/>
              <a:t> de </a:t>
            </a:r>
            <a:r>
              <a:rPr lang="en-US" dirty="0" err="1"/>
              <a:t>prácticas</a:t>
            </a:r>
            <a:r>
              <a:rPr lang="en-US" dirty="0"/>
              <a:t> </a:t>
            </a:r>
            <a:r>
              <a:rPr lang="en-US" dirty="0" err="1"/>
              <a:t>inapropiadas</a:t>
            </a:r>
            <a:r>
              <a:rPr lang="en-US" dirty="0"/>
              <a:t> </a:t>
            </a:r>
            <a:r>
              <a:rPr lang="en-US" dirty="0" err="1"/>
              <a:t>en</a:t>
            </a:r>
            <a:r>
              <a:rPr lang="en-US" dirty="0"/>
              <a:t> </a:t>
            </a:r>
            <a:r>
              <a:rPr lang="en-US" dirty="0" err="1"/>
              <a:t>cuanto</a:t>
            </a:r>
            <a:r>
              <a:rPr lang="en-US" dirty="0"/>
              <a:t> al </a:t>
            </a:r>
            <a:r>
              <a:rPr lang="en-US" dirty="0" err="1"/>
              <a:t>respeto</a:t>
            </a:r>
            <a:r>
              <a:rPr lang="en-US" dirty="0"/>
              <a:t> </a:t>
            </a:r>
            <a:r>
              <a:rPr lang="en-US" dirty="0" err="1"/>
              <a:t>por</a:t>
            </a:r>
            <a:r>
              <a:rPr lang="en-US" dirty="0"/>
              <a:t> </a:t>
            </a:r>
            <a:r>
              <a:rPr lang="en-US" dirty="0" err="1"/>
              <a:t>los</a:t>
            </a:r>
            <a:r>
              <a:rPr lang="en-US" dirty="0"/>
              <a:t> </a:t>
            </a:r>
            <a:r>
              <a:rPr lang="en-US" dirty="0" err="1"/>
              <a:t>demás</a:t>
            </a:r>
            <a:r>
              <a:rPr lang="en-US" dirty="0"/>
              <a:t> </a:t>
            </a:r>
            <a:r>
              <a:rPr lang="en-US" dirty="0" err="1"/>
              <a:t>usuarios</a:t>
            </a:r>
            <a:r>
              <a:rPr lang="en-US" dirty="0"/>
              <a:t> y </a:t>
            </a:r>
            <a:r>
              <a:rPr lang="en-US" dirty="0" err="1"/>
              <a:t>el</a:t>
            </a:r>
            <a:r>
              <a:rPr lang="en-US" dirty="0"/>
              <a:t> </a:t>
            </a:r>
            <a:r>
              <a:rPr lang="en-US" dirty="0" err="1"/>
              <a:t>espacio</a:t>
            </a:r>
            <a:r>
              <a:rPr lang="en-US" dirty="0"/>
              <a:t> </a:t>
            </a:r>
            <a:r>
              <a:rPr lang="en-US" dirty="0" err="1"/>
              <a:t>usado</a:t>
            </a:r>
            <a:r>
              <a:rPr lang="en-US" dirty="0"/>
              <a:t>. Son </a:t>
            </a:r>
            <a:r>
              <a:rPr lang="en-US" dirty="0" err="1"/>
              <a:t>muy</a:t>
            </a:r>
            <a:r>
              <a:rPr lang="en-US" dirty="0"/>
              <a:t> </a:t>
            </a:r>
            <a:r>
              <a:rPr lang="en-US" dirty="0" err="1"/>
              <a:t>conocidos</a:t>
            </a:r>
            <a:r>
              <a:rPr lang="en-US" dirty="0"/>
              <a:t> </a:t>
            </a:r>
            <a:r>
              <a:rPr lang="en-US" dirty="0" err="1"/>
              <a:t>aquellos</a:t>
            </a:r>
            <a:r>
              <a:rPr lang="en-US" dirty="0"/>
              <a:t> “haters” </a:t>
            </a:r>
            <a:r>
              <a:rPr lang="en-US" dirty="0" err="1"/>
              <a:t>en</a:t>
            </a:r>
            <a:r>
              <a:rPr lang="en-US" dirty="0"/>
              <a:t> internet, y </a:t>
            </a:r>
            <a:r>
              <a:rPr lang="en-US" dirty="0" err="1"/>
              <a:t>igual</a:t>
            </a:r>
            <a:r>
              <a:rPr lang="en-US" dirty="0"/>
              <a:t> que </a:t>
            </a:r>
            <a:r>
              <a:rPr lang="en-US" dirty="0" err="1"/>
              <a:t>somos</a:t>
            </a:r>
            <a:r>
              <a:rPr lang="en-US" dirty="0"/>
              <a:t> </a:t>
            </a:r>
            <a:r>
              <a:rPr lang="en-US" dirty="0" err="1"/>
              <a:t>conscientes</a:t>
            </a:r>
            <a:r>
              <a:rPr lang="en-US" dirty="0"/>
              <a:t> de las </a:t>
            </a:r>
            <a:r>
              <a:rPr lang="en-US" dirty="0" err="1"/>
              <a:t>repercusiones</a:t>
            </a:r>
            <a:r>
              <a:rPr lang="en-US" dirty="0"/>
              <a:t> que </a:t>
            </a:r>
            <a:r>
              <a:rPr lang="en-US" dirty="0" err="1"/>
              <a:t>puede</a:t>
            </a:r>
            <a:r>
              <a:rPr lang="en-US" dirty="0"/>
              <a:t> </a:t>
            </a:r>
            <a:r>
              <a:rPr lang="en-US" dirty="0" err="1"/>
              <a:t>tener</a:t>
            </a:r>
            <a:r>
              <a:rPr lang="en-US" dirty="0"/>
              <a:t> </a:t>
            </a:r>
            <a:r>
              <a:rPr lang="en-US" dirty="0" err="1"/>
              <a:t>el</a:t>
            </a:r>
            <a:r>
              <a:rPr lang="en-US" dirty="0"/>
              <a:t> </a:t>
            </a:r>
            <a:r>
              <a:rPr lang="en-US" dirty="0" err="1"/>
              <a:t>uso</a:t>
            </a:r>
            <a:r>
              <a:rPr lang="en-US" dirty="0"/>
              <a:t> </a:t>
            </a:r>
            <a:r>
              <a:rPr lang="en-US" dirty="0" err="1"/>
              <a:t>inadecuado</a:t>
            </a:r>
            <a:r>
              <a:rPr lang="en-US" dirty="0"/>
              <a:t> de la </a:t>
            </a:r>
            <a:r>
              <a:rPr lang="en-US" dirty="0" err="1"/>
              <a:t>información</a:t>
            </a:r>
            <a:r>
              <a:rPr lang="en-US" dirty="0"/>
              <a:t> y </a:t>
            </a:r>
            <a:r>
              <a:rPr lang="en-US" dirty="0" err="1"/>
              <a:t>el</a:t>
            </a:r>
            <a:r>
              <a:rPr lang="en-US" dirty="0"/>
              <a:t> </a:t>
            </a:r>
            <a:r>
              <a:rPr lang="en-US" dirty="0" err="1"/>
              <a:t>contenido</a:t>
            </a:r>
            <a:r>
              <a:rPr lang="en-US" dirty="0"/>
              <a:t>, que </a:t>
            </a:r>
            <a:r>
              <a:rPr lang="en-US" dirty="0" err="1"/>
              <a:t>puede</a:t>
            </a:r>
            <a:r>
              <a:rPr lang="en-US" dirty="0"/>
              <a:t> </a:t>
            </a:r>
            <a:r>
              <a:rPr lang="en-US" dirty="0" err="1"/>
              <a:t>llegar</a:t>
            </a:r>
            <a:r>
              <a:rPr lang="en-US" dirty="0"/>
              <a:t> </a:t>
            </a:r>
            <a:r>
              <a:rPr lang="en-US" dirty="0" err="1"/>
              <a:t>incluso</a:t>
            </a:r>
            <a:r>
              <a:rPr lang="en-US" dirty="0"/>
              <a:t> a la </a:t>
            </a:r>
            <a:r>
              <a:rPr lang="en-US" dirty="0" err="1"/>
              <a:t>violación</a:t>
            </a:r>
            <a:r>
              <a:rPr lang="en-US" dirty="0"/>
              <a:t> de la </a:t>
            </a:r>
            <a:r>
              <a:rPr lang="en-US" dirty="0" err="1"/>
              <a:t>intimidad</a:t>
            </a:r>
            <a:r>
              <a:rPr lang="en-US" dirty="0"/>
              <a:t>. De </a:t>
            </a:r>
            <a:r>
              <a:rPr lang="en-US" dirty="0" err="1"/>
              <a:t>ahí</a:t>
            </a:r>
            <a:r>
              <a:rPr lang="en-US" dirty="0"/>
              <a:t> la </a:t>
            </a:r>
            <a:r>
              <a:rPr lang="en-US" dirty="0" err="1"/>
              <a:t>necesidad</a:t>
            </a:r>
            <a:r>
              <a:rPr lang="en-US" dirty="0"/>
              <a:t> de </a:t>
            </a:r>
            <a:r>
              <a:rPr lang="en-US" dirty="0" err="1"/>
              <a:t>crear</a:t>
            </a:r>
            <a:r>
              <a:rPr lang="en-US" dirty="0"/>
              <a:t> </a:t>
            </a:r>
            <a:r>
              <a:rPr lang="en-US" dirty="0" err="1"/>
              <a:t>una</a:t>
            </a:r>
            <a:r>
              <a:rPr lang="en-US" dirty="0"/>
              <a:t> </a:t>
            </a:r>
            <a:r>
              <a:rPr lang="en-US" dirty="0" err="1"/>
              <a:t>normativa</a:t>
            </a:r>
            <a:r>
              <a:rPr lang="en-US" dirty="0"/>
              <a:t> para </a:t>
            </a:r>
            <a:r>
              <a:rPr lang="en-US" dirty="0" err="1"/>
              <a:t>el</a:t>
            </a:r>
            <a:r>
              <a:rPr lang="en-US" dirty="0"/>
              <a:t> </a:t>
            </a:r>
            <a:r>
              <a:rPr lang="en-US" dirty="0" err="1"/>
              <a:t>uso</a:t>
            </a:r>
            <a:r>
              <a:rPr lang="en-US" dirty="0"/>
              <a:t> de </a:t>
            </a:r>
            <a:r>
              <a:rPr lang="en-US" dirty="0" err="1"/>
              <a:t>los</a:t>
            </a:r>
            <a:r>
              <a:rPr lang="en-US" dirty="0"/>
              <a:t> </a:t>
            </a:r>
            <a:r>
              <a:rPr lang="en-US" dirty="0" err="1"/>
              <a:t>espacios</a:t>
            </a:r>
            <a:r>
              <a:rPr lang="en-US" dirty="0"/>
              <a:t> </a:t>
            </a:r>
            <a:r>
              <a:rPr lang="en-US" i="1" dirty="0"/>
              <a:t>online</a:t>
            </a:r>
            <a:r>
              <a:rPr lang="en-US" dirty="0"/>
              <a:t>. Al </a:t>
            </a:r>
            <a:r>
              <a:rPr lang="en-US" dirty="0" err="1"/>
              <a:t>mismo</a:t>
            </a:r>
            <a:r>
              <a:rPr lang="en-US" dirty="0"/>
              <a:t> </a:t>
            </a:r>
            <a:r>
              <a:rPr lang="en-US" dirty="0" err="1"/>
              <a:t>tiempo</a:t>
            </a:r>
            <a:r>
              <a:rPr lang="en-US" dirty="0"/>
              <a:t> que se </a:t>
            </a:r>
            <a:r>
              <a:rPr lang="en-US" dirty="0" err="1"/>
              <a:t>está</a:t>
            </a:r>
            <a:r>
              <a:rPr lang="en-US" dirty="0"/>
              <a:t> </a:t>
            </a:r>
            <a:r>
              <a:rPr lang="en-US" dirty="0" err="1"/>
              <a:t>desarrollando</a:t>
            </a:r>
            <a:r>
              <a:rPr lang="en-US" dirty="0"/>
              <a:t> </a:t>
            </a:r>
            <a:r>
              <a:rPr lang="en-US" dirty="0" err="1"/>
              <a:t>jurisprudencia</a:t>
            </a:r>
            <a:r>
              <a:rPr lang="en-US" dirty="0"/>
              <a:t> que </a:t>
            </a:r>
            <a:r>
              <a:rPr lang="en-US" dirty="0" err="1"/>
              <a:t>interviene</a:t>
            </a:r>
            <a:r>
              <a:rPr lang="en-US" dirty="0"/>
              <a:t> y </a:t>
            </a:r>
            <a:r>
              <a:rPr lang="en-US" dirty="0" err="1"/>
              <a:t>regula</a:t>
            </a:r>
            <a:r>
              <a:rPr lang="en-US" dirty="0"/>
              <a:t> </a:t>
            </a:r>
            <a:r>
              <a:rPr lang="en-US" dirty="0" err="1"/>
              <a:t>los</a:t>
            </a:r>
            <a:r>
              <a:rPr lang="en-US" dirty="0"/>
              <a:t> </a:t>
            </a:r>
            <a:r>
              <a:rPr lang="en-US" dirty="0" err="1"/>
              <a:t>espacios</a:t>
            </a:r>
            <a:r>
              <a:rPr lang="en-US" dirty="0"/>
              <a:t> </a:t>
            </a:r>
            <a:r>
              <a:rPr lang="en-US" dirty="0" err="1"/>
              <a:t>virtuales</a:t>
            </a:r>
            <a:r>
              <a:rPr lang="en-US" dirty="0"/>
              <a:t> </a:t>
            </a:r>
            <a:r>
              <a:rPr lang="en-US" dirty="0" err="1"/>
              <a:t>mediante</a:t>
            </a:r>
            <a:r>
              <a:rPr lang="en-US" dirty="0"/>
              <a:t> la ley, </a:t>
            </a:r>
            <a:r>
              <a:rPr lang="en-US" dirty="0" err="1"/>
              <a:t>también</a:t>
            </a:r>
            <a:r>
              <a:rPr lang="en-US" dirty="0"/>
              <a:t> se ha </a:t>
            </a:r>
            <a:r>
              <a:rPr lang="en-US" dirty="0" err="1"/>
              <a:t>creado</a:t>
            </a:r>
            <a:r>
              <a:rPr lang="en-US" dirty="0"/>
              <a:t> la </a:t>
            </a:r>
            <a:r>
              <a:rPr lang="en-US" dirty="0" err="1"/>
              <a:t>netiqueta</a:t>
            </a:r>
            <a:r>
              <a:rPr lang="en-US" dirty="0"/>
              <a:t>. </a:t>
            </a:r>
            <a:endParaRPr dirty="0"/>
          </a:p>
        </p:txBody>
      </p:sp>
      <p:sp>
        <p:nvSpPr>
          <p:cNvPr id="1188" name="Google Shape;1188;p118"/>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a:t>La netiqueta</a:t>
            </a:r>
            <a:endParaRPr/>
          </a:p>
        </p:txBody>
      </p:sp>
      <p:pic>
        <p:nvPicPr>
          <p:cNvPr id="1189" name="Google Shape;1189;p118" descr="Text&#10;&#10;Description automatically generated with medium confidence"/>
          <p:cNvPicPr preferRelativeResize="0"/>
          <p:nvPr/>
        </p:nvPicPr>
        <p:blipFill rotWithShape="1">
          <a:blip r:embed="rId3">
            <a:alphaModFix/>
          </a:blip>
          <a:srcRect/>
          <a:stretch/>
        </p:blipFill>
        <p:spPr>
          <a:xfrm>
            <a:off x="8908028" y="2208893"/>
            <a:ext cx="2694312" cy="2440213"/>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10936</Words>
  <Application>Microsoft Office PowerPoint</Application>
  <PresentationFormat>Widescreen</PresentationFormat>
  <Paragraphs>739</Paragraphs>
  <Slides>120</Slides>
  <Notes>120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120</vt:i4>
      </vt:variant>
    </vt:vector>
  </HeadingPairs>
  <TitlesOfParts>
    <vt:vector size="125" baseType="lpstr">
      <vt:lpstr>Calibri</vt:lpstr>
      <vt:lpstr>Arial</vt:lpstr>
      <vt:lpstr>Montserrat Light</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Paula Whyte ( Momentum Consulting )</cp:lastModifiedBy>
  <cp:revision>1</cp:revision>
  <dcterms:created xsi:type="dcterms:W3CDTF">2020-10-14T13:32:04Z</dcterms:created>
  <dcterms:modified xsi:type="dcterms:W3CDTF">2023-02-16T09:44:57Z</dcterms:modified>
</cp:coreProperties>
</file>