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5" r:id="rId2"/>
  </p:sldMasterIdLst>
  <p:notesMasterIdLst>
    <p:notesMasterId r:id="rId123"/>
  </p:notesMasterIdLst>
  <p:sldIdLst>
    <p:sldId id="294" r:id="rId3"/>
    <p:sldId id="295" r:id="rId4"/>
    <p:sldId id="296" r:id="rId5"/>
    <p:sldId id="301" r:id="rId6"/>
    <p:sldId id="302" r:id="rId7"/>
    <p:sldId id="4382" r:id="rId8"/>
    <p:sldId id="4393" r:id="rId9"/>
    <p:sldId id="4430" r:id="rId10"/>
    <p:sldId id="4395" r:id="rId11"/>
    <p:sldId id="4385" r:id="rId12"/>
    <p:sldId id="4401" r:id="rId13"/>
    <p:sldId id="4465" r:id="rId14"/>
    <p:sldId id="4402" r:id="rId15"/>
    <p:sldId id="4403" r:id="rId16"/>
    <p:sldId id="4404" r:id="rId17"/>
    <p:sldId id="4397" r:id="rId18"/>
    <p:sldId id="4405" r:id="rId19"/>
    <p:sldId id="4406" r:id="rId20"/>
    <p:sldId id="4407" r:id="rId21"/>
    <p:sldId id="4408" r:id="rId22"/>
    <p:sldId id="4409" r:id="rId23"/>
    <p:sldId id="4410" r:id="rId24"/>
    <p:sldId id="4398" r:id="rId25"/>
    <p:sldId id="4411" r:id="rId26"/>
    <p:sldId id="4412" r:id="rId27"/>
    <p:sldId id="4413" r:id="rId28"/>
    <p:sldId id="4466" r:id="rId29"/>
    <p:sldId id="4414" r:id="rId30"/>
    <p:sldId id="4467" r:id="rId31"/>
    <p:sldId id="4415" r:id="rId32"/>
    <p:sldId id="4416" r:id="rId33"/>
    <p:sldId id="4417" r:id="rId34"/>
    <p:sldId id="4418" r:id="rId35"/>
    <p:sldId id="4419" r:id="rId36"/>
    <p:sldId id="4420" r:id="rId37"/>
    <p:sldId id="4421" r:id="rId38"/>
    <p:sldId id="4422" r:id="rId39"/>
    <p:sldId id="4423" r:id="rId40"/>
    <p:sldId id="4399" r:id="rId41"/>
    <p:sldId id="4400" r:id="rId42"/>
    <p:sldId id="4424" r:id="rId43"/>
    <p:sldId id="4425" r:id="rId44"/>
    <p:sldId id="4426" r:id="rId45"/>
    <p:sldId id="4427" r:id="rId46"/>
    <p:sldId id="4428" r:id="rId47"/>
    <p:sldId id="4468" r:id="rId48"/>
    <p:sldId id="297" r:id="rId49"/>
    <p:sldId id="300" r:id="rId50"/>
    <p:sldId id="4469" r:id="rId51"/>
    <p:sldId id="4470" r:id="rId52"/>
    <p:sldId id="4471" r:id="rId53"/>
    <p:sldId id="4472" r:id="rId54"/>
    <p:sldId id="4473" r:id="rId55"/>
    <p:sldId id="4474" r:id="rId56"/>
    <p:sldId id="4475" r:id="rId57"/>
    <p:sldId id="4476" r:id="rId58"/>
    <p:sldId id="4477" r:id="rId59"/>
    <p:sldId id="4478" r:id="rId60"/>
    <p:sldId id="4479" r:id="rId61"/>
    <p:sldId id="4480" r:id="rId62"/>
    <p:sldId id="4481" r:id="rId63"/>
    <p:sldId id="4482" r:id="rId64"/>
    <p:sldId id="4483" r:id="rId65"/>
    <p:sldId id="4484" r:id="rId66"/>
    <p:sldId id="4485" r:id="rId67"/>
    <p:sldId id="298" r:id="rId68"/>
    <p:sldId id="4486" r:id="rId69"/>
    <p:sldId id="4487" r:id="rId70"/>
    <p:sldId id="4488" r:id="rId71"/>
    <p:sldId id="4489" r:id="rId72"/>
    <p:sldId id="4490" r:id="rId73"/>
    <p:sldId id="4491" r:id="rId74"/>
    <p:sldId id="4492" r:id="rId75"/>
    <p:sldId id="4493" r:id="rId76"/>
    <p:sldId id="4494" r:id="rId77"/>
    <p:sldId id="4495" r:id="rId78"/>
    <p:sldId id="4496" r:id="rId79"/>
    <p:sldId id="299" r:id="rId80"/>
    <p:sldId id="4497" r:id="rId81"/>
    <p:sldId id="4498" r:id="rId82"/>
    <p:sldId id="4499" r:id="rId83"/>
    <p:sldId id="292" r:id="rId84"/>
    <p:sldId id="4500" r:id="rId85"/>
    <p:sldId id="4431" r:id="rId86"/>
    <p:sldId id="257" r:id="rId87"/>
    <p:sldId id="258" r:id="rId88"/>
    <p:sldId id="259" r:id="rId89"/>
    <p:sldId id="260" r:id="rId90"/>
    <p:sldId id="261" r:id="rId91"/>
    <p:sldId id="262" r:id="rId92"/>
    <p:sldId id="263" r:id="rId93"/>
    <p:sldId id="264" r:id="rId94"/>
    <p:sldId id="265" r:id="rId95"/>
    <p:sldId id="266" r:id="rId96"/>
    <p:sldId id="267" r:id="rId97"/>
    <p:sldId id="268" r:id="rId98"/>
    <p:sldId id="4443" r:id="rId99"/>
    <p:sldId id="270" r:id="rId100"/>
    <p:sldId id="271" r:id="rId101"/>
    <p:sldId id="272" r:id="rId102"/>
    <p:sldId id="273" r:id="rId103"/>
    <p:sldId id="276" r:id="rId104"/>
    <p:sldId id="275" r:id="rId105"/>
    <p:sldId id="274" r:id="rId106"/>
    <p:sldId id="277" r:id="rId107"/>
    <p:sldId id="278" r:id="rId108"/>
    <p:sldId id="279" r:id="rId109"/>
    <p:sldId id="280" r:id="rId110"/>
    <p:sldId id="281" r:id="rId111"/>
    <p:sldId id="282" r:id="rId112"/>
    <p:sldId id="283" r:id="rId113"/>
    <p:sldId id="4458" r:id="rId114"/>
    <p:sldId id="4459" r:id="rId115"/>
    <p:sldId id="286" r:id="rId116"/>
    <p:sldId id="287" r:id="rId117"/>
    <p:sldId id="288" r:id="rId118"/>
    <p:sldId id="289" r:id="rId119"/>
    <p:sldId id="290" r:id="rId120"/>
    <p:sldId id="4464" r:id="rId121"/>
    <p:sldId id="293" r:id="rId122"/>
  </p:sldIdLst>
  <p:sldSz cx="12192000" cy="6858000"/>
  <p:notesSz cx="6858000" cy="9144000"/>
  <p:embeddedFontLst>
    <p:embeddedFont>
      <p:font typeface="Calibri" panose="020F0502020204030204" pitchFamily="34" charset="0"/>
      <p:regular r:id="rId124"/>
      <p:bold r:id="rId125"/>
      <p:italic r:id="rId126"/>
      <p:boldItalic r:id="rId127"/>
    </p:embeddedFont>
    <p:embeddedFont>
      <p:font typeface="Montserrat" panose="00000500000000000000" pitchFamily="2" charset="0"/>
      <p:regular r:id="rId128"/>
      <p:bold r:id="rId129"/>
      <p:italic r:id="rId130"/>
      <p:boldItalic r:id="rId131"/>
    </p:embeddedFont>
    <p:embeddedFont>
      <p:font typeface="Montserrat Light" panose="00000400000000000000" pitchFamily="2" charset="0"/>
      <p:regular r:id="rId132"/>
      <p:bold r:id="rId133"/>
      <p:italic r:id="rId134"/>
      <p:boldItalic r:id="rId1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0" roundtripDataSignature="AMtx7mgYiPachHYxFhvLDHeDiC3ws49+l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lma Bertan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BAA2"/>
    <a:srgbClr val="092E4B"/>
    <a:srgbClr val="7F3494"/>
    <a:srgbClr val="00206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6"/>
  </p:normalViewPr>
  <p:slideViewPr>
    <p:cSldViewPr snapToGrid="0">
      <p:cViewPr varScale="1">
        <p:scale>
          <a:sx n="65" d="100"/>
          <a:sy n="65" d="100"/>
        </p:scale>
        <p:origin x="2316"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notesMaster" Target="notesMasters/notesMaster1.xml"/><Relationship Id="rId128" Type="http://schemas.openxmlformats.org/officeDocument/2006/relationships/font" Target="fonts/font5.fntdata"/><Relationship Id="rId144"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11.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1.fntdata"/><Relationship Id="rId129" Type="http://schemas.openxmlformats.org/officeDocument/2006/relationships/font" Target="fonts/font6.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customschemas.google.com/relationships/presentationmetadata" Target="meta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7.fntdata"/><Relationship Id="rId135" Type="http://schemas.openxmlformats.org/officeDocument/2006/relationships/font" Target="fonts/font12.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font" Target="fonts/font2.fntdata"/><Relationship Id="rId141"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8.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9.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0.fntdata"/><Relationship Id="rId16"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2575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636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9" name="Google Shape;25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3" name="Google Shape;29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4241668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7f9342ff3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17f9342ff3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g17f9342ff3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53" name="Google Shape;25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95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75" name="Google Shape;275;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98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5" name="Google Shape;405;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af679ab6b0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g1af679ab6b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d6cd12df8a_1_1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g1d6cd12df8a_1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
  <p:cSld name="Cover Slide ">
    <p:spTree>
      <p:nvGrpSpPr>
        <p:cNvPr id="1" name="Shape 12"/>
        <p:cNvGrpSpPr/>
        <p:nvPr/>
      </p:nvGrpSpPr>
      <p:grpSpPr>
        <a:xfrm>
          <a:off x="0" y="0"/>
          <a:ext cx="0" cy="0"/>
          <a:chOff x="0" y="0"/>
          <a:chExt cx="0" cy="0"/>
        </a:xfrm>
      </p:grpSpPr>
      <p:sp>
        <p:nvSpPr>
          <p:cNvPr id="13" name="Google Shape;13;p20"/>
          <p:cNvSpPr/>
          <p:nvPr/>
        </p:nvSpPr>
        <p:spPr>
          <a:xfrm>
            <a:off x="0" y="2454512"/>
            <a:ext cx="12172692" cy="3432703"/>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14" name="Google Shape;14;p20"/>
          <p:cNvSpPr txBox="1">
            <a:spLocks noGrp="1"/>
          </p:cNvSpPr>
          <p:nvPr>
            <p:ph type="body" idx="1"/>
          </p:nvPr>
        </p:nvSpPr>
        <p:spPr>
          <a:xfrm>
            <a:off x="575887" y="3922846"/>
            <a:ext cx="3354126" cy="10083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8850"/>
              </a:lnSpc>
              <a:spcBef>
                <a:spcPts val="0"/>
              </a:spcBef>
              <a:spcAft>
                <a:spcPts val="0"/>
              </a:spcAft>
              <a:buClr>
                <a:schemeClr val="lt1"/>
              </a:buClr>
              <a:buSzPts val="4000"/>
              <a:buFont typeface="Arial"/>
              <a:buNone/>
              <a:defRPr sz="4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20"/>
          <p:cNvSpPr txBox="1">
            <a:spLocks noGrp="1"/>
          </p:cNvSpPr>
          <p:nvPr>
            <p:ph type="body" idx="2"/>
          </p:nvPr>
        </p:nvSpPr>
        <p:spPr>
          <a:xfrm>
            <a:off x="618012" y="3232383"/>
            <a:ext cx="3311988" cy="53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 name="Google Shape;16;p20"/>
          <p:cNvGrpSpPr/>
          <p:nvPr/>
        </p:nvGrpSpPr>
        <p:grpSpPr>
          <a:xfrm>
            <a:off x="162193" y="6091871"/>
            <a:ext cx="2471731" cy="613729"/>
            <a:chOff x="0" y="0"/>
            <a:chExt cx="2301694" cy="571500"/>
          </a:xfrm>
        </p:grpSpPr>
        <p:sp>
          <p:nvSpPr>
            <p:cNvPr id="17" name="Google Shape;17;p2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 name="Google Shape;18;p20"/>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19" name="Google Shape;19;p20"/>
          <p:cNvSpPr/>
          <p:nvPr/>
        </p:nvSpPr>
        <p:spPr>
          <a:xfrm>
            <a:off x="12192000" y="153500"/>
            <a:ext cx="3690980" cy="7687732"/>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EBEB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grpSp>
        <p:nvGrpSpPr>
          <p:cNvPr id="20" name="Google Shape;20;p20"/>
          <p:cNvGrpSpPr/>
          <p:nvPr/>
        </p:nvGrpSpPr>
        <p:grpSpPr>
          <a:xfrm>
            <a:off x="9565775" y="3574321"/>
            <a:ext cx="3525984" cy="2857223"/>
            <a:chOff x="1659400" y="1572038"/>
            <a:chExt cx="970931" cy="786778"/>
          </a:xfrm>
        </p:grpSpPr>
        <p:sp>
          <p:nvSpPr>
            <p:cNvPr id="21" name="Google Shape;21;p2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2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3" name="Google Shape;23;p20"/>
          <p:cNvSpPr>
            <a:spLocks noGrp="1"/>
          </p:cNvSpPr>
          <p:nvPr>
            <p:ph type="pic" idx="3"/>
          </p:nvPr>
        </p:nvSpPr>
        <p:spPr>
          <a:xfrm>
            <a:off x="5718875" y="423474"/>
            <a:ext cx="5982506" cy="4551482"/>
          </a:xfrm>
          <a:prstGeom prst="rect">
            <a:avLst/>
          </a:prstGeom>
          <a:solidFill>
            <a:srgbClr val="F2F2F2"/>
          </a:solidFill>
          <a:ln>
            <a:noFill/>
          </a:ln>
        </p:spPr>
      </p:sp>
      <p:sp>
        <p:nvSpPr>
          <p:cNvPr id="24" name="Google Shape;24;p20"/>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25" name="Google Shape;25;p20"/>
          <p:cNvSpPr txBox="1">
            <a:spLocks noGrp="1"/>
          </p:cNvSpPr>
          <p:nvPr>
            <p:ph type="body" idx="4"/>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 name="Google Shape;26;p20"/>
          <p:cNvPicPr preferRelativeResize="0"/>
          <p:nvPr/>
        </p:nvPicPr>
        <p:blipFill rotWithShape="1">
          <a:blip r:embed="rId3">
            <a:alphaModFix/>
          </a:blip>
          <a:srcRect/>
          <a:stretch/>
        </p:blipFill>
        <p:spPr>
          <a:xfrm>
            <a:off x="431403" y="569217"/>
            <a:ext cx="4405042" cy="16806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49"/>
        <p:cNvGrpSpPr/>
        <p:nvPr/>
      </p:nvGrpSpPr>
      <p:grpSpPr>
        <a:xfrm>
          <a:off x="0" y="0"/>
          <a:ext cx="0" cy="0"/>
          <a:chOff x="0" y="0"/>
          <a:chExt cx="0" cy="0"/>
        </a:xfrm>
      </p:grpSpPr>
      <p:sp>
        <p:nvSpPr>
          <p:cNvPr id="150" name="Google Shape;150;p53"/>
          <p:cNvSpPr txBox="1">
            <a:spLocks noGrp="1"/>
          </p:cNvSpPr>
          <p:nvPr>
            <p:ph type="body" idx="1"/>
          </p:nvPr>
        </p:nvSpPr>
        <p:spPr>
          <a:xfrm>
            <a:off x="1553583" y="1623405"/>
            <a:ext cx="9778140" cy="48959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53"/>
          <p:cNvSpPr txBox="1">
            <a:spLocks noGrp="1"/>
          </p:cNvSpPr>
          <p:nvPr>
            <p:ph type="body" idx="2"/>
          </p:nvPr>
        </p:nvSpPr>
        <p:spPr>
          <a:xfrm>
            <a:off x="1503336" y="604434"/>
            <a:ext cx="9886397" cy="10189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 name="Google Shape;152;p53"/>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53"/>
          <p:cNvSpPr/>
          <p:nvPr/>
        </p:nvSpPr>
        <p:spPr>
          <a:xfrm>
            <a:off x="8591" y="5357970"/>
            <a:ext cx="1359904" cy="964190"/>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53"/>
          <p:cNvSpPr/>
          <p:nvPr/>
        </p:nvSpPr>
        <p:spPr>
          <a:xfrm>
            <a:off x="0" y="4717164"/>
            <a:ext cx="871051" cy="1802168"/>
          </a:xfrm>
          <a:custGeom>
            <a:avLst/>
            <a:gdLst/>
            <a:ahLst/>
            <a:cxnLst/>
            <a:rect l="l" t="t" r="r" b="b"/>
            <a:pathLst>
              <a:path w="871051" h="1802168" extrusionOk="0">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57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58"/>
        <p:cNvGrpSpPr/>
        <p:nvPr/>
      </p:nvGrpSpPr>
      <p:grpSpPr>
        <a:xfrm>
          <a:off x="0" y="0"/>
          <a:ext cx="0" cy="0"/>
          <a:chOff x="0" y="0"/>
          <a:chExt cx="0" cy="0"/>
        </a:xfrm>
      </p:grpSpPr>
      <p:sp>
        <p:nvSpPr>
          <p:cNvPr id="59" name="Google Shape;59;p45"/>
          <p:cNvSpPr/>
          <p:nvPr/>
        </p:nvSpPr>
        <p:spPr>
          <a:xfrm>
            <a:off x="0" y="882027"/>
            <a:ext cx="12192000" cy="143727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 name="Google Shape;60;p45"/>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45"/>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2" name="Google Shape;62;p45" descr="iPhone6_mockup_front_white.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768850" y="226918"/>
            <a:ext cx="4094254" cy="6404164"/>
          </a:xfrm>
          <a:prstGeom prst="rect">
            <a:avLst/>
          </a:prstGeom>
          <a:noFill/>
          <a:ln>
            <a:noFill/>
          </a:ln>
        </p:spPr>
      </p:pic>
      <p:sp>
        <p:nvSpPr>
          <p:cNvPr id="63" name="Google Shape;63;p45"/>
          <p:cNvSpPr>
            <a:spLocks noGrp="1"/>
          </p:cNvSpPr>
          <p:nvPr>
            <p:ph type="pic" idx="3"/>
          </p:nvPr>
        </p:nvSpPr>
        <p:spPr>
          <a:xfrm>
            <a:off x="8583306" y="1246695"/>
            <a:ext cx="2444127" cy="4336988"/>
          </a:xfrm>
          <a:prstGeom prst="rect">
            <a:avLst/>
          </a:prstGeom>
          <a:solidFill>
            <a:srgbClr val="D8D8D8"/>
          </a:solidFill>
          <a:ln>
            <a:noFill/>
          </a:ln>
        </p:spPr>
      </p:sp>
    </p:spTree>
    <p:extLst>
      <p:ext uri="{BB962C8B-B14F-4D97-AF65-F5344CB8AC3E}">
        <p14:creationId xmlns:p14="http://schemas.microsoft.com/office/powerpoint/2010/main" val="1883486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55"/>
        <p:cNvGrpSpPr/>
        <p:nvPr/>
      </p:nvGrpSpPr>
      <p:grpSpPr>
        <a:xfrm>
          <a:off x="0" y="0"/>
          <a:ext cx="0" cy="0"/>
          <a:chOff x="0" y="0"/>
          <a:chExt cx="0" cy="0"/>
        </a:xfrm>
      </p:grpSpPr>
      <p:sp>
        <p:nvSpPr>
          <p:cNvPr id="156" name="Google Shape;156;p54"/>
          <p:cNvSpPr/>
          <p:nvPr/>
        </p:nvSpPr>
        <p:spPr>
          <a:xfrm>
            <a:off x="4605868" y="1"/>
            <a:ext cx="6891866"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54"/>
          <p:cNvSpPr txBox="1">
            <a:spLocks noGrp="1"/>
          </p:cNvSpPr>
          <p:nvPr>
            <p:ph type="body" idx="1"/>
          </p:nvPr>
        </p:nvSpPr>
        <p:spPr>
          <a:xfrm>
            <a:off x="5943600" y="2076098"/>
            <a:ext cx="4867011" cy="391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54"/>
          <p:cNvSpPr txBox="1">
            <a:spLocks noGrp="1"/>
          </p:cNvSpPr>
          <p:nvPr>
            <p:ph type="body" idx="2"/>
          </p:nvPr>
        </p:nvSpPr>
        <p:spPr>
          <a:xfrm>
            <a:off x="5943601" y="647039"/>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59" name="Google Shape;159;p54"/>
          <p:cNvPicPr preferRelativeResize="0"/>
          <p:nvPr/>
        </p:nvPicPr>
        <p:blipFill rotWithShape="1">
          <a:blip r:embed="rId2" cstate="screen">
            <a:alphaModFix/>
            <a:extLst>
              <a:ext uri="{28A0092B-C50C-407E-A947-70E740481C1C}">
                <a14:useLocalDpi xmlns:a14="http://schemas.microsoft.com/office/drawing/2010/main"/>
              </a:ext>
            </a:extLst>
          </a:blip>
          <a:srcRect l="-25867"/>
          <a:stretch/>
        </p:blipFill>
        <p:spPr>
          <a:xfrm flipH="1">
            <a:off x="0" y="1639691"/>
            <a:ext cx="8439100" cy="5375657"/>
          </a:xfrm>
          <a:prstGeom prst="rect">
            <a:avLst/>
          </a:prstGeom>
          <a:noFill/>
          <a:ln>
            <a:noFill/>
          </a:ln>
        </p:spPr>
      </p:pic>
      <p:sp>
        <p:nvSpPr>
          <p:cNvPr id="160" name="Google Shape;160;p54"/>
          <p:cNvSpPr>
            <a:spLocks noGrp="1"/>
          </p:cNvSpPr>
          <p:nvPr>
            <p:ph type="pic" idx="3"/>
          </p:nvPr>
        </p:nvSpPr>
        <p:spPr>
          <a:xfrm>
            <a:off x="0" y="1866787"/>
            <a:ext cx="5130800" cy="3913188"/>
          </a:xfrm>
          <a:prstGeom prst="rect">
            <a:avLst/>
          </a:prstGeom>
          <a:solidFill>
            <a:srgbClr val="D8D8D8"/>
          </a:solidFill>
          <a:ln>
            <a:noFill/>
          </a:ln>
        </p:spPr>
      </p:sp>
    </p:spTree>
    <p:extLst>
      <p:ext uri="{BB962C8B-B14F-4D97-AF65-F5344CB8AC3E}">
        <p14:creationId xmlns:p14="http://schemas.microsoft.com/office/powerpoint/2010/main" val="1628148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41"/>
        <p:cNvGrpSpPr/>
        <p:nvPr/>
      </p:nvGrpSpPr>
      <p:grpSpPr>
        <a:xfrm>
          <a:off x="0" y="0"/>
          <a:ext cx="0" cy="0"/>
          <a:chOff x="0" y="0"/>
          <a:chExt cx="0" cy="0"/>
        </a:xfrm>
      </p:grpSpPr>
      <p:sp>
        <p:nvSpPr>
          <p:cNvPr id="42" name="Google Shape;42;p43"/>
          <p:cNvSpPr/>
          <p:nvPr/>
        </p:nvSpPr>
        <p:spPr>
          <a:xfrm>
            <a:off x="4884044"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43;p43"/>
          <p:cNvSpPr txBox="1">
            <a:spLocks noGrp="1"/>
          </p:cNvSpPr>
          <p:nvPr>
            <p:ph type="body" idx="1"/>
          </p:nvPr>
        </p:nvSpPr>
        <p:spPr>
          <a:xfrm>
            <a:off x="6096001" y="593579"/>
            <a:ext cx="4724400" cy="560402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4" name="Google Shape;44;p43"/>
          <p:cNvGrpSpPr/>
          <p:nvPr/>
        </p:nvGrpSpPr>
        <p:grpSpPr>
          <a:xfrm>
            <a:off x="4884044" y="3946789"/>
            <a:ext cx="3525984" cy="2857223"/>
            <a:chOff x="1659400" y="1572038"/>
            <a:chExt cx="970931" cy="786778"/>
          </a:xfrm>
        </p:grpSpPr>
        <p:sp>
          <p:nvSpPr>
            <p:cNvPr id="45" name="Google Shape;45;p43"/>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 name="Google Shape;46;p43"/>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7" name="Google Shape;47;p43"/>
          <p:cNvSpPr>
            <a:spLocks noGrp="1"/>
          </p:cNvSpPr>
          <p:nvPr>
            <p:ph type="pic" idx="2"/>
          </p:nvPr>
        </p:nvSpPr>
        <p:spPr>
          <a:xfrm>
            <a:off x="414116" y="352414"/>
            <a:ext cx="5497412" cy="6099184"/>
          </a:xfrm>
          <a:prstGeom prst="rect">
            <a:avLst/>
          </a:prstGeom>
          <a:solidFill>
            <a:srgbClr val="F2F2F2"/>
          </a:solidFill>
          <a:ln>
            <a:noFill/>
          </a:ln>
        </p:spPr>
      </p:sp>
    </p:spTree>
    <p:extLst>
      <p:ext uri="{BB962C8B-B14F-4D97-AF65-F5344CB8AC3E}">
        <p14:creationId xmlns:p14="http://schemas.microsoft.com/office/powerpoint/2010/main" val="4021658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72"/>
        <p:cNvGrpSpPr/>
        <p:nvPr/>
      </p:nvGrpSpPr>
      <p:grpSpPr>
        <a:xfrm>
          <a:off x="0" y="0"/>
          <a:ext cx="0" cy="0"/>
          <a:chOff x="0" y="0"/>
          <a:chExt cx="0" cy="0"/>
        </a:xfrm>
      </p:grpSpPr>
    </p:spTree>
    <p:extLst>
      <p:ext uri="{BB962C8B-B14F-4D97-AF65-F5344CB8AC3E}">
        <p14:creationId xmlns:p14="http://schemas.microsoft.com/office/powerpoint/2010/main" val="3831310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83"/>
        <p:cNvGrpSpPr/>
        <p:nvPr/>
      </p:nvGrpSpPr>
      <p:grpSpPr>
        <a:xfrm>
          <a:off x="0" y="0"/>
          <a:ext cx="0" cy="0"/>
          <a:chOff x="0" y="0"/>
          <a:chExt cx="0" cy="0"/>
        </a:xfrm>
      </p:grpSpPr>
      <p:sp>
        <p:nvSpPr>
          <p:cNvPr id="84" name="Google Shape;84;p66"/>
          <p:cNvSpPr/>
          <p:nvPr/>
        </p:nvSpPr>
        <p:spPr>
          <a:xfrm>
            <a:off x="4605868" y="1"/>
            <a:ext cx="6891866"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66"/>
          <p:cNvSpPr txBox="1">
            <a:spLocks noGrp="1"/>
          </p:cNvSpPr>
          <p:nvPr>
            <p:ph type="body" idx="1"/>
          </p:nvPr>
        </p:nvSpPr>
        <p:spPr>
          <a:xfrm>
            <a:off x="5943600" y="2076098"/>
            <a:ext cx="4867011" cy="391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66"/>
          <p:cNvSpPr txBox="1">
            <a:spLocks noGrp="1"/>
          </p:cNvSpPr>
          <p:nvPr>
            <p:ph type="body" idx="2"/>
          </p:nvPr>
        </p:nvSpPr>
        <p:spPr>
          <a:xfrm>
            <a:off x="5943601" y="647039"/>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7" name="Google Shape;87;p66"/>
          <p:cNvPicPr preferRelativeResize="0"/>
          <p:nvPr/>
        </p:nvPicPr>
        <p:blipFill rotWithShape="1">
          <a:blip r:embed="rId2">
            <a:alphaModFix/>
          </a:blip>
          <a:srcRect l="-18315" t="15976" r="29196" b="11083"/>
          <a:stretch/>
        </p:blipFill>
        <p:spPr>
          <a:xfrm flipH="1">
            <a:off x="0" y="1639691"/>
            <a:ext cx="8439100" cy="5375657"/>
          </a:xfrm>
          <a:prstGeom prst="rect">
            <a:avLst/>
          </a:prstGeom>
          <a:noFill/>
          <a:ln>
            <a:noFill/>
          </a:ln>
        </p:spPr>
      </p:pic>
      <p:sp>
        <p:nvSpPr>
          <p:cNvPr id="88" name="Google Shape;88;p66"/>
          <p:cNvSpPr>
            <a:spLocks noGrp="1"/>
          </p:cNvSpPr>
          <p:nvPr>
            <p:ph type="pic" idx="3"/>
          </p:nvPr>
        </p:nvSpPr>
        <p:spPr>
          <a:xfrm>
            <a:off x="0" y="1866787"/>
            <a:ext cx="5130800" cy="3913188"/>
          </a:xfrm>
          <a:prstGeom prst="rect">
            <a:avLst/>
          </a:prstGeom>
          <a:solidFill>
            <a:srgbClr val="D8D8D8"/>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89"/>
        <p:cNvGrpSpPr/>
        <p:nvPr/>
      </p:nvGrpSpPr>
      <p:grpSpPr>
        <a:xfrm>
          <a:off x="0" y="0"/>
          <a:ext cx="0" cy="0"/>
          <a:chOff x="0" y="0"/>
          <a:chExt cx="0" cy="0"/>
        </a:xfrm>
      </p:grpSpPr>
      <p:sp>
        <p:nvSpPr>
          <p:cNvPr id="90" name="Google Shape;90;p67"/>
          <p:cNvSpPr/>
          <p:nvPr/>
        </p:nvSpPr>
        <p:spPr>
          <a:xfrm>
            <a:off x="0" y="882027"/>
            <a:ext cx="12192000" cy="143727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67"/>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67"/>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3" name="Google Shape;93;p67" descr="iPhone6_mockup_front_white.png"/>
          <p:cNvPicPr preferRelativeResize="0"/>
          <p:nvPr/>
        </p:nvPicPr>
        <p:blipFill rotWithShape="1">
          <a:blip r:embed="rId2">
            <a:alphaModFix/>
          </a:blip>
          <a:srcRect/>
          <a:stretch/>
        </p:blipFill>
        <p:spPr>
          <a:xfrm>
            <a:off x="7768850" y="226918"/>
            <a:ext cx="4094254" cy="6404164"/>
          </a:xfrm>
          <a:prstGeom prst="rect">
            <a:avLst/>
          </a:prstGeom>
          <a:noFill/>
          <a:ln>
            <a:noFill/>
          </a:ln>
        </p:spPr>
      </p:pic>
      <p:sp>
        <p:nvSpPr>
          <p:cNvPr id="94" name="Google Shape;94;p67"/>
          <p:cNvSpPr>
            <a:spLocks noGrp="1"/>
          </p:cNvSpPr>
          <p:nvPr>
            <p:ph type="pic" idx="3"/>
          </p:nvPr>
        </p:nvSpPr>
        <p:spPr>
          <a:xfrm>
            <a:off x="8583306" y="1246695"/>
            <a:ext cx="2444127" cy="4336988"/>
          </a:xfrm>
          <a:prstGeom prst="rect">
            <a:avLst/>
          </a:prstGeom>
          <a:solidFill>
            <a:srgbClr val="D8D8D8"/>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95"/>
        <p:cNvGrpSpPr/>
        <p:nvPr/>
      </p:nvGrpSpPr>
      <p:grpSpPr>
        <a:xfrm>
          <a:off x="0" y="0"/>
          <a:ext cx="0" cy="0"/>
          <a:chOff x="0" y="0"/>
          <a:chExt cx="0" cy="0"/>
        </a:xfrm>
      </p:grpSpPr>
      <p:sp>
        <p:nvSpPr>
          <p:cNvPr id="96" name="Google Shape;96;p68"/>
          <p:cNvSpPr/>
          <p:nvPr/>
        </p:nvSpPr>
        <p:spPr>
          <a:xfrm>
            <a:off x="4884044"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68"/>
          <p:cNvSpPr txBox="1">
            <a:spLocks noGrp="1"/>
          </p:cNvSpPr>
          <p:nvPr>
            <p:ph type="body" idx="1"/>
          </p:nvPr>
        </p:nvSpPr>
        <p:spPr>
          <a:xfrm>
            <a:off x="6096001" y="593579"/>
            <a:ext cx="4724400" cy="560402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8" name="Google Shape;98;p68"/>
          <p:cNvGrpSpPr/>
          <p:nvPr/>
        </p:nvGrpSpPr>
        <p:grpSpPr>
          <a:xfrm>
            <a:off x="4884044" y="3946789"/>
            <a:ext cx="3525984" cy="2857223"/>
            <a:chOff x="1659400" y="1572038"/>
            <a:chExt cx="970931" cy="786778"/>
          </a:xfrm>
        </p:grpSpPr>
        <p:sp>
          <p:nvSpPr>
            <p:cNvPr id="99" name="Google Shape;99;p68"/>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 name="Google Shape;100;p68"/>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01" name="Google Shape;101;p68"/>
          <p:cNvSpPr>
            <a:spLocks noGrp="1"/>
          </p:cNvSpPr>
          <p:nvPr>
            <p:ph type="pic" idx="2"/>
          </p:nvPr>
        </p:nvSpPr>
        <p:spPr>
          <a:xfrm>
            <a:off x="414116" y="352414"/>
            <a:ext cx="5497412" cy="6099184"/>
          </a:xfrm>
          <a:prstGeom prst="rect">
            <a:avLst/>
          </a:prstGeom>
          <a:solidFill>
            <a:srgbClr val="F2F2F2"/>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102"/>
        <p:cNvGrpSpPr/>
        <p:nvPr/>
      </p:nvGrpSpPr>
      <p:grpSpPr>
        <a:xfrm>
          <a:off x="0" y="0"/>
          <a:ext cx="0" cy="0"/>
          <a:chOff x="0" y="0"/>
          <a:chExt cx="0" cy="0"/>
        </a:xfrm>
      </p:grpSpPr>
      <p:sp>
        <p:nvSpPr>
          <p:cNvPr id="103" name="Google Shape;103;p69"/>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69"/>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69"/>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69"/>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69"/>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108"/>
        <p:cNvGrpSpPr/>
        <p:nvPr/>
      </p:nvGrpSpPr>
      <p:grpSpPr>
        <a:xfrm>
          <a:off x="0" y="0"/>
          <a:ext cx="0" cy="0"/>
          <a:chOff x="0" y="0"/>
          <a:chExt cx="0" cy="0"/>
        </a:xfrm>
      </p:grpSpPr>
      <p:sp>
        <p:nvSpPr>
          <p:cNvPr id="109" name="Google Shape;109;p70"/>
          <p:cNvSpPr/>
          <p:nvPr/>
        </p:nvSpPr>
        <p:spPr>
          <a:xfrm>
            <a:off x="-110112" y="-776"/>
            <a:ext cx="4885857" cy="6858776"/>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70"/>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70"/>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70"/>
          <p:cNvSpPr txBox="1">
            <a:spLocks noGrp="1"/>
          </p:cNvSpPr>
          <p:nvPr>
            <p:ph type="body" idx="3"/>
          </p:nvPr>
        </p:nvSpPr>
        <p:spPr>
          <a:xfrm>
            <a:off x="3431555" y="986640"/>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70"/>
          <p:cNvSpPr>
            <a:spLocks noGrp="1"/>
          </p:cNvSpPr>
          <p:nvPr>
            <p:ph type="pic" idx="4"/>
          </p:nvPr>
        </p:nvSpPr>
        <p:spPr>
          <a:xfrm>
            <a:off x="-126342" y="0"/>
            <a:ext cx="3669321" cy="6858000"/>
          </a:xfrm>
          <a:prstGeom prst="rect">
            <a:avLst/>
          </a:prstGeom>
          <a:solidFill>
            <a:srgbClr val="D8D8D8"/>
          </a:solidFill>
          <a:ln>
            <a:noFill/>
          </a:ln>
        </p:spPr>
      </p:sp>
      <p:grpSp>
        <p:nvGrpSpPr>
          <p:cNvPr id="114" name="Google Shape;114;p70"/>
          <p:cNvGrpSpPr/>
          <p:nvPr/>
        </p:nvGrpSpPr>
        <p:grpSpPr>
          <a:xfrm>
            <a:off x="4054161" y="721803"/>
            <a:ext cx="7547911" cy="1674487"/>
            <a:chOff x="4061909" y="1565906"/>
            <a:chExt cx="7547911" cy="1882781"/>
          </a:xfrm>
        </p:grpSpPr>
        <p:cxnSp>
          <p:nvCxnSpPr>
            <p:cNvPr id="115" name="Google Shape;115;p70"/>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16" name="Google Shape;116;p70"/>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17" name="Google Shape;117;p70"/>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18" name="Google Shape;118;p70"/>
          <p:cNvCxnSpPr/>
          <p:nvPr/>
        </p:nvCxnSpPr>
        <p:spPr>
          <a:xfrm>
            <a:off x="4054160" y="200029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19" name="Google Shape;119;p70"/>
          <p:cNvCxnSpPr/>
          <p:nvPr/>
        </p:nvCxnSpPr>
        <p:spPr>
          <a:xfrm>
            <a:off x="4069659" y="238824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120" name="Google Shape;120;p70"/>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70"/>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70"/>
          <p:cNvSpPr txBox="1">
            <a:spLocks noGrp="1"/>
          </p:cNvSpPr>
          <p:nvPr>
            <p:ph type="body" idx="7"/>
          </p:nvPr>
        </p:nvSpPr>
        <p:spPr>
          <a:xfrm>
            <a:off x="3431554" y="2940769"/>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3" name="Google Shape;123;p70"/>
          <p:cNvGrpSpPr/>
          <p:nvPr/>
        </p:nvGrpSpPr>
        <p:grpSpPr>
          <a:xfrm>
            <a:off x="4054160" y="2644936"/>
            <a:ext cx="7547911" cy="1674487"/>
            <a:chOff x="4061909" y="1565906"/>
            <a:chExt cx="7547911" cy="1882781"/>
          </a:xfrm>
        </p:grpSpPr>
        <p:cxnSp>
          <p:nvCxnSpPr>
            <p:cNvPr id="124" name="Google Shape;124;p70"/>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25" name="Google Shape;125;p70"/>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26" name="Google Shape;126;p70"/>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27" name="Google Shape;127;p70"/>
          <p:cNvCxnSpPr/>
          <p:nvPr/>
        </p:nvCxnSpPr>
        <p:spPr>
          <a:xfrm>
            <a:off x="4054159" y="3923423"/>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28" name="Google Shape;128;p70"/>
          <p:cNvCxnSpPr/>
          <p:nvPr/>
        </p:nvCxnSpPr>
        <p:spPr>
          <a:xfrm>
            <a:off x="4069658" y="4311378"/>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129" name="Google Shape;129;p70"/>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70"/>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70"/>
          <p:cNvSpPr txBox="1">
            <a:spLocks noGrp="1"/>
          </p:cNvSpPr>
          <p:nvPr>
            <p:ph type="body" idx="13"/>
          </p:nvPr>
        </p:nvSpPr>
        <p:spPr>
          <a:xfrm>
            <a:off x="3447052" y="4804566"/>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2" name="Google Shape;132;p70"/>
          <p:cNvGrpSpPr/>
          <p:nvPr/>
        </p:nvGrpSpPr>
        <p:grpSpPr>
          <a:xfrm>
            <a:off x="4069658" y="4508733"/>
            <a:ext cx="7547911" cy="1674487"/>
            <a:chOff x="4061909" y="1565906"/>
            <a:chExt cx="7547911" cy="1882781"/>
          </a:xfrm>
        </p:grpSpPr>
        <p:cxnSp>
          <p:nvCxnSpPr>
            <p:cNvPr id="133" name="Google Shape;133;p70"/>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34" name="Google Shape;134;p70"/>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35" name="Google Shape;135;p70"/>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36" name="Google Shape;136;p70"/>
          <p:cNvCxnSpPr/>
          <p:nvPr/>
        </p:nvCxnSpPr>
        <p:spPr>
          <a:xfrm>
            <a:off x="4069657" y="578722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37" name="Google Shape;137;p70"/>
          <p:cNvCxnSpPr/>
          <p:nvPr/>
        </p:nvCxnSpPr>
        <p:spPr>
          <a:xfrm>
            <a:off x="4085156" y="617517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27"/>
        <p:cNvGrpSpPr/>
        <p:nvPr/>
      </p:nvGrpSpPr>
      <p:grpSpPr>
        <a:xfrm>
          <a:off x="0" y="0"/>
          <a:ext cx="0" cy="0"/>
          <a:chOff x="0" y="0"/>
          <a:chExt cx="0" cy="0"/>
        </a:xfrm>
      </p:grpSpPr>
      <p:sp>
        <p:nvSpPr>
          <p:cNvPr id="28" name="Google Shape;28;p21"/>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21"/>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21"/>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21"/>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21"/>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21"/>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21"/>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21"/>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21"/>
          <p:cNvSpPr txBox="1">
            <a:spLocks noGrp="1"/>
          </p:cNvSpPr>
          <p:nvPr>
            <p:ph type="body" idx="9"/>
          </p:nvPr>
        </p:nvSpPr>
        <p:spPr>
          <a:xfrm>
            <a:off x="565673" y="5374717"/>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21"/>
          <p:cNvSpPr txBox="1">
            <a:spLocks noGrp="1"/>
          </p:cNvSpPr>
          <p:nvPr>
            <p:ph type="body" idx="13"/>
          </p:nvPr>
        </p:nvSpPr>
        <p:spPr>
          <a:xfrm>
            <a:off x="1400970" y="5374717"/>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1"/>
          <p:cNvSpPr/>
          <p:nvPr/>
        </p:nvSpPr>
        <p:spPr>
          <a:xfrm>
            <a:off x="8947682" y="2543260"/>
            <a:ext cx="2531288" cy="122341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1050"/>
              <a:buFont typeface="Calibri"/>
              <a:buNone/>
            </a:pPr>
            <a:r>
              <a:rPr lang="en-US" sz="1050" b="0" i="0" u="none" strike="noStrike" cap="non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400" b="0" i="0" u="none" strike="noStrike" cap="none">
              <a:solidFill>
                <a:srgbClr val="000000"/>
              </a:solidFill>
              <a:latin typeface="Arial"/>
              <a:ea typeface="Arial"/>
              <a:cs typeface="Arial"/>
              <a:sym typeface="Arial"/>
            </a:endParaRPr>
          </a:p>
        </p:txBody>
      </p:sp>
      <p:sp>
        <p:nvSpPr>
          <p:cNvPr id="39" name="Google Shape;39;p21"/>
          <p:cNvSpPr/>
          <p:nvPr/>
        </p:nvSpPr>
        <p:spPr>
          <a:xfrm rot="10800000">
            <a:off x="12799" y="5622"/>
            <a:ext cx="12189954" cy="1762217"/>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 name="Google Shape;40;p21"/>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1" name="Google Shape;41;p21"/>
          <p:cNvGrpSpPr/>
          <p:nvPr/>
        </p:nvGrpSpPr>
        <p:grpSpPr>
          <a:xfrm>
            <a:off x="8744224" y="-356297"/>
            <a:ext cx="3525984" cy="2857223"/>
            <a:chOff x="1659400" y="1572038"/>
            <a:chExt cx="970931" cy="786778"/>
          </a:xfrm>
        </p:grpSpPr>
        <p:sp>
          <p:nvSpPr>
            <p:cNvPr id="42" name="Google Shape;42;p2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 name="Google Shape;43;p2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38"/>
        <p:cNvGrpSpPr/>
        <p:nvPr/>
      </p:nvGrpSpPr>
      <p:grpSpPr>
        <a:xfrm>
          <a:off x="0" y="0"/>
          <a:ext cx="0" cy="0"/>
          <a:chOff x="0" y="0"/>
          <a:chExt cx="0" cy="0"/>
        </a:xfrm>
      </p:grpSpPr>
      <p:sp>
        <p:nvSpPr>
          <p:cNvPr id="139" name="Google Shape;139;p71"/>
          <p:cNvSpPr/>
          <p:nvPr/>
        </p:nvSpPr>
        <p:spPr>
          <a:xfrm>
            <a:off x="0" y="0"/>
            <a:ext cx="12192000" cy="6858001"/>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 name="Google Shape;140;p71"/>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41" name="Google Shape;141;p71"/>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42" name="Google Shape;142;p71"/>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Housing Care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43" name="Google Shape;143;p71"/>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44" name="Google Shape;144;p71"/>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45" name="Google Shape;145;p71"/>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46" name="Google Shape;146;p7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147"/>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148"/>
        <p:cNvGrpSpPr/>
        <p:nvPr/>
      </p:nvGrpSpPr>
      <p:grpSpPr>
        <a:xfrm>
          <a:off x="0" y="0"/>
          <a:ext cx="0" cy="0"/>
          <a:chOff x="0" y="0"/>
          <a:chExt cx="0" cy="0"/>
        </a:xfrm>
      </p:grpSpPr>
      <p:sp>
        <p:nvSpPr>
          <p:cNvPr id="149" name="Google Shape;149;p73"/>
          <p:cNvSpPr/>
          <p:nvPr/>
        </p:nvSpPr>
        <p:spPr>
          <a:xfrm>
            <a:off x="0" y="1352385"/>
            <a:ext cx="6096000" cy="438801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73"/>
          <p:cNvSpPr>
            <a:spLocks noGrp="1"/>
          </p:cNvSpPr>
          <p:nvPr>
            <p:ph type="pic" idx="2"/>
          </p:nvPr>
        </p:nvSpPr>
        <p:spPr>
          <a:xfrm>
            <a:off x="0" y="0"/>
            <a:ext cx="12192000" cy="6858000"/>
          </a:xfrm>
          <a:prstGeom prst="rect">
            <a:avLst/>
          </a:prstGeom>
          <a:solidFill>
            <a:srgbClr val="F2F2F2"/>
          </a:solidFill>
          <a:ln>
            <a:noFill/>
          </a:ln>
        </p:spPr>
      </p:sp>
      <p:sp>
        <p:nvSpPr>
          <p:cNvPr id="151" name="Google Shape;151;p73"/>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52" name="Google Shape;152;p73"/>
          <p:cNvGrpSpPr/>
          <p:nvPr/>
        </p:nvGrpSpPr>
        <p:grpSpPr>
          <a:xfrm>
            <a:off x="-1877189" y="2648392"/>
            <a:ext cx="3525984" cy="2857223"/>
            <a:chOff x="1659400" y="1572038"/>
            <a:chExt cx="970931" cy="786778"/>
          </a:xfrm>
        </p:grpSpPr>
        <p:sp>
          <p:nvSpPr>
            <p:cNvPr id="153" name="Google Shape;153;p73"/>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73"/>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155"/>
        <p:cNvGrpSpPr/>
        <p:nvPr/>
      </p:nvGrpSpPr>
      <p:grpSpPr>
        <a:xfrm>
          <a:off x="0" y="0"/>
          <a:ext cx="0" cy="0"/>
          <a:chOff x="0" y="0"/>
          <a:chExt cx="0" cy="0"/>
        </a:xfrm>
      </p:grpSpPr>
      <p:sp>
        <p:nvSpPr>
          <p:cNvPr id="156" name="Google Shape;156;p74"/>
          <p:cNvSpPr/>
          <p:nvPr/>
        </p:nvSpPr>
        <p:spPr>
          <a:xfrm>
            <a:off x="3776133" y="644599"/>
            <a:ext cx="8415867" cy="550945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 name="Google Shape;157;p74"/>
          <p:cNvSpPr/>
          <p:nvPr/>
        </p:nvSpPr>
        <p:spPr>
          <a:xfrm>
            <a:off x="23805" y="9076427"/>
            <a:ext cx="7535870" cy="1615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74"/>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74"/>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13000"/>
              <a:buFont typeface="Arial"/>
              <a:buNone/>
              <a:defRPr sz="13000" b="0"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74"/>
          <p:cNvSpPr/>
          <p:nvPr/>
        </p:nvSpPr>
        <p:spPr>
          <a:xfrm>
            <a:off x="0" y="3875787"/>
            <a:ext cx="504000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74"/>
          <p:cNvSpPr/>
          <p:nvPr/>
        </p:nvSpPr>
        <p:spPr>
          <a:xfrm>
            <a:off x="5040000" y="3812439"/>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62" name="Google Shape;162;p74"/>
          <p:cNvGrpSpPr/>
          <p:nvPr/>
        </p:nvGrpSpPr>
        <p:grpSpPr>
          <a:xfrm>
            <a:off x="9005185" y="0"/>
            <a:ext cx="3525984" cy="2857223"/>
            <a:chOff x="1659400" y="1572038"/>
            <a:chExt cx="970931" cy="786778"/>
          </a:xfrm>
        </p:grpSpPr>
        <p:sp>
          <p:nvSpPr>
            <p:cNvPr id="163" name="Google Shape;163;p74"/>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74"/>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44"/>
        <p:cNvGrpSpPr/>
        <p:nvPr/>
      </p:nvGrpSpPr>
      <p:grpSpPr>
        <a:xfrm>
          <a:off x="0" y="0"/>
          <a:ext cx="0" cy="0"/>
          <a:chOff x="0" y="0"/>
          <a:chExt cx="0" cy="0"/>
        </a:xfrm>
      </p:grpSpPr>
      <p:sp>
        <p:nvSpPr>
          <p:cNvPr id="45" name="Google Shape;45;p64"/>
          <p:cNvSpPr/>
          <p:nvPr/>
        </p:nvSpPr>
        <p:spPr>
          <a:xfrm>
            <a:off x="3776133" y="644599"/>
            <a:ext cx="8415867" cy="550945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 name="Google Shape;46;p64"/>
          <p:cNvSpPr/>
          <p:nvPr/>
        </p:nvSpPr>
        <p:spPr>
          <a:xfrm>
            <a:off x="23805" y="9076427"/>
            <a:ext cx="7535870" cy="1615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64"/>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64"/>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13000"/>
              <a:buFont typeface="Arial"/>
              <a:buNone/>
              <a:defRPr sz="13000" b="0"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64"/>
          <p:cNvSpPr/>
          <p:nvPr/>
        </p:nvSpPr>
        <p:spPr>
          <a:xfrm>
            <a:off x="0" y="3875787"/>
            <a:ext cx="504000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64"/>
          <p:cNvSpPr/>
          <p:nvPr/>
        </p:nvSpPr>
        <p:spPr>
          <a:xfrm>
            <a:off x="5040000" y="3812439"/>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1" name="Google Shape;51;p64"/>
          <p:cNvGrpSpPr/>
          <p:nvPr/>
        </p:nvGrpSpPr>
        <p:grpSpPr>
          <a:xfrm>
            <a:off x="9005185" y="0"/>
            <a:ext cx="3525984" cy="2857223"/>
            <a:chOff x="1659400" y="1572038"/>
            <a:chExt cx="970931" cy="786778"/>
          </a:xfrm>
        </p:grpSpPr>
        <p:sp>
          <p:nvSpPr>
            <p:cNvPr id="52" name="Google Shape;52;p64"/>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64"/>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54"/>
        <p:cNvGrpSpPr/>
        <p:nvPr/>
      </p:nvGrpSpPr>
      <p:grpSpPr>
        <a:xfrm>
          <a:off x="0" y="0"/>
          <a:ext cx="0" cy="0"/>
          <a:chOff x="0" y="0"/>
          <a:chExt cx="0" cy="0"/>
        </a:xfrm>
      </p:grpSpPr>
      <p:sp>
        <p:nvSpPr>
          <p:cNvPr id="55" name="Google Shape;55;p24"/>
          <p:cNvSpPr/>
          <p:nvPr/>
        </p:nvSpPr>
        <p:spPr>
          <a:xfrm>
            <a:off x="0" y="1352385"/>
            <a:ext cx="6096000" cy="438801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24"/>
          <p:cNvSpPr>
            <a:spLocks noGrp="1"/>
          </p:cNvSpPr>
          <p:nvPr>
            <p:ph type="pic" idx="2"/>
          </p:nvPr>
        </p:nvSpPr>
        <p:spPr>
          <a:xfrm>
            <a:off x="0" y="0"/>
            <a:ext cx="12192000" cy="6858000"/>
          </a:xfrm>
          <a:prstGeom prst="rect">
            <a:avLst/>
          </a:prstGeom>
          <a:solidFill>
            <a:srgbClr val="F2F2F2"/>
          </a:solidFill>
          <a:ln>
            <a:noFill/>
          </a:ln>
        </p:spPr>
      </p:sp>
      <p:sp>
        <p:nvSpPr>
          <p:cNvPr id="57" name="Google Shape;57;p24"/>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8" name="Google Shape;58;p24"/>
          <p:cNvGrpSpPr/>
          <p:nvPr/>
        </p:nvGrpSpPr>
        <p:grpSpPr>
          <a:xfrm>
            <a:off x="-1877189" y="2648392"/>
            <a:ext cx="3525984" cy="2857223"/>
            <a:chOff x="1659400" y="1572038"/>
            <a:chExt cx="970931" cy="786778"/>
          </a:xfrm>
        </p:grpSpPr>
        <p:sp>
          <p:nvSpPr>
            <p:cNvPr id="59" name="Google Shape;59;p24"/>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24"/>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61"/>
        <p:cNvGrpSpPr/>
        <p:nvPr/>
      </p:nvGrpSpPr>
      <p:grpSpPr>
        <a:xfrm>
          <a:off x="0" y="0"/>
          <a:ext cx="0" cy="0"/>
          <a:chOff x="0" y="0"/>
          <a:chExt cx="0" cy="0"/>
        </a:xfrm>
      </p:grpSpPr>
      <p:sp>
        <p:nvSpPr>
          <p:cNvPr id="62" name="Google Shape;62;p23"/>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23"/>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 name="Google Shape;64;p23"/>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23"/>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23"/>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67"/>
        <p:cNvGrpSpPr/>
        <p:nvPr/>
      </p:nvGrpSpPr>
      <p:grpSpPr>
        <a:xfrm>
          <a:off x="0" y="0"/>
          <a:ext cx="0" cy="0"/>
          <a:chOff x="0" y="0"/>
          <a:chExt cx="0" cy="0"/>
        </a:xfrm>
      </p:grpSpPr>
      <p:sp>
        <p:nvSpPr>
          <p:cNvPr id="68" name="Google Shape;68;p31"/>
          <p:cNvSpPr/>
          <p:nvPr/>
        </p:nvSpPr>
        <p:spPr>
          <a:xfrm>
            <a:off x="-32399" y="3350405"/>
            <a:ext cx="12194195" cy="241562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1"/>
          <p:cNvSpPr txBox="1">
            <a:spLocks noGrp="1"/>
          </p:cNvSpPr>
          <p:nvPr>
            <p:ph type="body" idx="1"/>
          </p:nvPr>
        </p:nvSpPr>
        <p:spPr>
          <a:xfrm>
            <a:off x="690953" y="4549217"/>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31"/>
          <p:cNvSpPr txBox="1">
            <a:spLocks noGrp="1"/>
          </p:cNvSpPr>
          <p:nvPr>
            <p:ph type="body" idx="2"/>
          </p:nvPr>
        </p:nvSpPr>
        <p:spPr>
          <a:xfrm>
            <a:off x="690953" y="3739641"/>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24BAA2"/>
              </a:buClr>
              <a:buSzPts val="5000"/>
              <a:buFont typeface="Arial"/>
              <a:buNone/>
              <a:defRPr sz="50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1" name="Google Shape;71;p31"/>
          <p:cNvGrpSpPr/>
          <p:nvPr/>
        </p:nvGrpSpPr>
        <p:grpSpPr>
          <a:xfrm>
            <a:off x="336354" y="5927698"/>
            <a:ext cx="2735993" cy="679345"/>
            <a:chOff x="0" y="0"/>
            <a:chExt cx="2301694" cy="571500"/>
          </a:xfrm>
        </p:grpSpPr>
        <p:sp>
          <p:nvSpPr>
            <p:cNvPr id="72" name="Google Shape;72;p31"/>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3" name="Google Shape;73;p31"/>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pic>
        <p:nvPicPr>
          <p:cNvPr id="74" name="Google Shape;74;p31"/>
          <p:cNvPicPr preferRelativeResize="0"/>
          <p:nvPr/>
        </p:nvPicPr>
        <p:blipFill rotWithShape="1">
          <a:blip r:embed="rId3">
            <a:alphaModFix/>
          </a:blip>
          <a:srcRect/>
          <a:stretch/>
        </p:blipFill>
        <p:spPr>
          <a:xfrm>
            <a:off x="336354" y="587665"/>
            <a:ext cx="5189566" cy="1979955"/>
          </a:xfrm>
          <a:prstGeom prst="rect">
            <a:avLst/>
          </a:prstGeom>
          <a:noFill/>
          <a:ln>
            <a:noFill/>
          </a:ln>
        </p:spPr>
      </p:pic>
      <p:grpSp>
        <p:nvGrpSpPr>
          <p:cNvPr id="75" name="Google Shape;75;p31"/>
          <p:cNvGrpSpPr/>
          <p:nvPr/>
        </p:nvGrpSpPr>
        <p:grpSpPr>
          <a:xfrm>
            <a:off x="9565775" y="3574321"/>
            <a:ext cx="3525984" cy="2857223"/>
            <a:chOff x="1659400" y="1572038"/>
            <a:chExt cx="970931" cy="786778"/>
          </a:xfrm>
        </p:grpSpPr>
        <p:sp>
          <p:nvSpPr>
            <p:cNvPr id="76" name="Google Shape;76;p3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 name="Google Shape;77;p3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8" name="Google Shape;78;p31"/>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79" name="Google Shape;79;p31"/>
          <p:cNvSpPr txBox="1">
            <a:spLocks noGrp="1"/>
          </p:cNvSpPr>
          <p:nvPr>
            <p:ph type="body" idx="3"/>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33"/>
        <p:cNvGrpSpPr/>
        <p:nvPr/>
      </p:nvGrpSpPr>
      <p:grpSpPr>
        <a:xfrm>
          <a:off x="0" y="0"/>
          <a:ext cx="0" cy="0"/>
          <a:chOff x="0" y="0"/>
          <a:chExt cx="0" cy="0"/>
        </a:xfrm>
      </p:grpSpPr>
      <p:sp>
        <p:nvSpPr>
          <p:cNvPr id="34" name="Google Shape;34;p42"/>
          <p:cNvSpPr/>
          <p:nvPr/>
        </p:nvSpPr>
        <p:spPr>
          <a:xfrm>
            <a:off x="0"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35;p42"/>
          <p:cNvSpPr txBox="1">
            <a:spLocks noGrp="1"/>
          </p:cNvSpPr>
          <p:nvPr>
            <p:ph type="body" idx="1"/>
          </p:nvPr>
        </p:nvSpPr>
        <p:spPr>
          <a:xfrm>
            <a:off x="898358" y="2107770"/>
            <a:ext cx="463919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42"/>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42"/>
          <p:cNvSpPr>
            <a:spLocks noGrp="1"/>
          </p:cNvSpPr>
          <p:nvPr>
            <p:ph type="pic" idx="3"/>
          </p:nvPr>
        </p:nvSpPr>
        <p:spPr>
          <a:xfrm>
            <a:off x="5888002" y="439730"/>
            <a:ext cx="5660531" cy="6045736"/>
          </a:xfrm>
          <a:prstGeom prst="rect">
            <a:avLst/>
          </a:prstGeom>
          <a:solidFill>
            <a:srgbClr val="F2F2F2"/>
          </a:solidFill>
          <a:ln>
            <a:noFill/>
          </a:ln>
        </p:spPr>
      </p:sp>
      <p:grpSp>
        <p:nvGrpSpPr>
          <p:cNvPr id="38" name="Google Shape;38;p42"/>
          <p:cNvGrpSpPr/>
          <p:nvPr/>
        </p:nvGrpSpPr>
        <p:grpSpPr>
          <a:xfrm>
            <a:off x="-2012374" y="3808246"/>
            <a:ext cx="3525984" cy="2857223"/>
            <a:chOff x="1659400" y="1572038"/>
            <a:chExt cx="970931" cy="786778"/>
          </a:xfrm>
        </p:grpSpPr>
        <p:sp>
          <p:nvSpPr>
            <p:cNvPr id="39" name="Google Shape;39;p42"/>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42"/>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919242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999945" y="3509336"/>
            <a:ext cx="6010480"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2003728"/>
            <a:ext cx="2066906" cy="582221"/>
          </a:xfrm>
          <a:prstGeom prst="rect">
            <a:avLst/>
          </a:prstGeom>
        </p:spPr>
        <p:txBody>
          <a:bodyPr>
            <a:noAutofit/>
          </a:bodyPr>
          <a:lstStyle>
            <a:lvl1pPr marL="0" indent="0" algn="l">
              <a:buNone/>
              <a:defRPr sz="13000" b="0" i="0">
                <a:solidFill>
                  <a:srgbClr val="24BAA2"/>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38757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24BAA2"/>
          </a:solidFill>
          <a:ln w="3060" cap="flat">
            <a:solidFill>
              <a:srgbClr val="24BAA2"/>
            </a:solid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857CC51-5EEF-AB43-9809-7243009D7081}"/>
              </a:ext>
            </a:extLst>
          </p:cNvPr>
          <p:cNvSpPr>
            <a:spLocks noChangeAspect="1"/>
          </p:cNvSpPr>
          <p:nvPr userDrawn="1"/>
        </p:nvSpPr>
        <p:spPr>
          <a:xfrm>
            <a:off x="5040000" y="3812439"/>
            <a:ext cx="394105" cy="198697"/>
          </a:xfrm>
          <a:custGeom>
            <a:avLst/>
            <a:gdLst>
              <a:gd name="connsiteX0" fmla="*/ 185530 w 200753"/>
              <a:gd name="connsiteY0" fmla="*/ 15135 h 101214"/>
              <a:gd name="connsiteX1" fmla="*/ 185530 w 200753"/>
              <a:gd name="connsiteY1" fmla="*/ 15135 h 101214"/>
              <a:gd name="connsiteX2" fmla="*/ 185530 w 200753"/>
              <a:gd name="connsiteY2" fmla="*/ 15135 h 101214"/>
              <a:gd name="connsiteX3" fmla="*/ 149376 w 200753"/>
              <a:gd name="connsiteY3" fmla="*/ 0 h 101214"/>
              <a:gd name="connsiteX4" fmla="*/ 113221 w 200753"/>
              <a:gd name="connsiteY4" fmla="*/ 15135 h 101214"/>
              <a:gd name="connsiteX5" fmla="*/ 113221 w 200753"/>
              <a:gd name="connsiteY5" fmla="*/ 15135 h 101214"/>
              <a:gd name="connsiteX6" fmla="*/ 113221 w 200753"/>
              <a:gd name="connsiteY6" fmla="*/ 15135 h 101214"/>
              <a:gd name="connsiteX7" fmla="*/ 101804 w 200753"/>
              <a:gd name="connsiteY7" fmla="*/ 32162 h 101214"/>
              <a:gd name="connsiteX8" fmla="*/ 951 w 200753"/>
              <a:gd name="connsiteY8" fmla="*/ 32162 h 101214"/>
              <a:gd name="connsiteX9" fmla="*/ 0 w 200753"/>
              <a:gd name="connsiteY9" fmla="*/ 70945 h 101214"/>
              <a:gd name="connsiteX10" fmla="*/ 102755 w 200753"/>
              <a:gd name="connsiteY10" fmla="*/ 70945 h 101214"/>
              <a:gd name="connsiteX11" fmla="*/ 113221 w 200753"/>
              <a:gd name="connsiteY11" fmla="*/ 86080 h 101214"/>
              <a:gd name="connsiteX12" fmla="*/ 113221 w 200753"/>
              <a:gd name="connsiteY12" fmla="*/ 86080 h 101214"/>
              <a:gd name="connsiteX13" fmla="*/ 113221 w 200753"/>
              <a:gd name="connsiteY13" fmla="*/ 86080 h 101214"/>
              <a:gd name="connsiteX14" fmla="*/ 149376 w 200753"/>
              <a:gd name="connsiteY14" fmla="*/ 101215 h 101214"/>
              <a:gd name="connsiteX15" fmla="*/ 185530 w 200753"/>
              <a:gd name="connsiteY15" fmla="*/ 86080 h 101214"/>
              <a:gd name="connsiteX16" fmla="*/ 185530 w 200753"/>
              <a:gd name="connsiteY16" fmla="*/ 86080 h 101214"/>
              <a:gd name="connsiteX17" fmla="*/ 185530 w 200753"/>
              <a:gd name="connsiteY17" fmla="*/ 86080 h 101214"/>
              <a:gd name="connsiteX18" fmla="*/ 200753 w 200753"/>
              <a:gd name="connsiteY18" fmla="*/ 50134 h 101214"/>
              <a:gd name="connsiteX19" fmla="*/ 185530 w 200753"/>
              <a:gd name="connsiteY19" fmla="*/ 15135 h 101214"/>
              <a:gd name="connsiteX20" fmla="*/ 163647 w 200753"/>
              <a:gd name="connsiteY20" fmla="*/ 66215 h 101214"/>
              <a:gd name="connsiteX21" fmla="*/ 163647 w 200753"/>
              <a:gd name="connsiteY21" fmla="*/ 66215 h 101214"/>
              <a:gd name="connsiteX22" fmla="*/ 148424 w 200753"/>
              <a:gd name="connsiteY22" fmla="*/ 71891 h 101214"/>
              <a:gd name="connsiteX23" fmla="*/ 133201 w 200753"/>
              <a:gd name="connsiteY23" fmla="*/ 66215 h 101214"/>
              <a:gd name="connsiteX24" fmla="*/ 133201 w 200753"/>
              <a:gd name="connsiteY24" fmla="*/ 66215 h 101214"/>
              <a:gd name="connsiteX25" fmla="*/ 127493 w 200753"/>
              <a:gd name="connsiteY25" fmla="*/ 51080 h 101214"/>
              <a:gd name="connsiteX26" fmla="*/ 133201 w 200753"/>
              <a:gd name="connsiteY26" fmla="*/ 35945 h 101214"/>
              <a:gd name="connsiteX27" fmla="*/ 133201 w 200753"/>
              <a:gd name="connsiteY27" fmla="*/ 35945 h 101214"/>
              <a:gd name="connsiteX28" fmla="*/ 148424 w 200753"/>
              <a:gd name="connsiteY28" fmla="*/ 30270 h 101214"/>
              <a:gd name="connsiteX29" fmla="*/ 163647 w 200753"/>
              <a:gd name="connsiteY29" fmla="*/ 35945 h 101214"/>
              <a:gd name="connsiteX30" fmla="*/ 163647 w 200753"/>
              <a:gd name="connsiteY30" fmla="*/ 35945 h 101214"/>
              <a:gd name="connsiteX31" fmla="*/ 169356 w 200753"/>
              <a:gd name="connsiteY31" fmla="*/ 51080 h 101214"/>
              <a:gd name="connsiteX32" fmla="*/ 163647 w 200753"/>
              <a:gd name="connsiteY32" fmla="*/ 66215 h 10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753" h="101214">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w="9493" cap="flat">
            <a:noFill/>
            <a:prstDash val="solid"/>
            <a:miter/>
          </a:ln>
        </p:spPr>
        <p:txBody>
          <a:bodyPr rtlCol="0" anchor="ctr"/>
          <a:lstStyle/>
          <a:p>
            <a:endParaRPr lang="en-US"/>
          </a:p>
        </p:txBody>
      </p:sp>
      <p:grpSp>
        <p:nvGrpSpPr>
          <p:cNvPr id="29" name="Group 28">
            <a:extLst>
              <a:ext uri="{FF2B5EF4-FFF2-40B4-BE49-F238E27FC236}">
                <a16:creationId xmlns:a16="http://schemas.microsoft.com/office/drawing/2014/main" id="{49AF03A4-B0B2-DC43-89FC-2AEDACFC8E40}"/>
              </a:ext>
            </a:extLst>
          </p:cNvPr>
          <p:cNvGrpSpPr/>
          <p:nvPr userDrawn="1"/>
        </p:nvGrpSpPr>
        <p:grpSpPr>
          <a:xfrm>
            <a:off x="9005185" y="0"/>
            <a:ext cx="3525984" cy="2857223"/>
            <a:chOff x="1659400" y="1572038"/>
            <a:chExt cx="970931" cy="786778"/>
          </a:xfrm>
          <a:solidFill>
            <a:schemeClr val="bg1">
              <a:alpha val="13293"/>
            </a:schemeClr>
          </a:solidFill>
        </p:grpSpPr>
        <p:sp>
          <p:nvSpPr>
            <p:cNvPr id="30" name="Freeform 29">
              <a:extLst>
                <a:ext uri="{FF2B5EF4-FFF2-40B4-BE49-F238E27FC236}">
                  <a16:creationId xmlns:a16="http://schemas.microsoft.com/office/drawing/2014/main" id="{B13854F3-2D2D-6447-83E2-B6218477759F}"/>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FDCB28A-BE8A-A248-9232-471AC652CAD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499707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B928CA-9E39-DD41-B891-C20ADE4C2336}"/>
              </a:ext>
            </a:extLst>
          </p:cNvPr>
          <p:cNvSpPr>
            <a:spLocks noChangeAspect="1"/>
          </p:cNvSpPr>
          <p:nvPr userDrawn="1"/>
        </p:nvSpPr>
        <p:spPr>
          <a:xfrm>
            <a:off x="370688" y="323520"/>
            <a:ext cx="11450624"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3" name="Rectangle 22">
            <a:extLst>
              <a:ext uri="{FF2B5EF4-FFF2-40B4-BE49-F238E27FC236}">
                <a16:creationId xmlns:a16="http://schemas.microsoft.com/office/drawing/2014/main" id="{67351284-75C4-E847-BB44-907672E8A8BA}"/>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693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p:nvPr/>
        </p:nvSpPr>
        <p:spPr>
          <a:xfrm rot="-5400000">
            <a:off x="10313073" y="4835824"/>
            <a:ext cx="317349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92E4B"/>
                </a:solidFill>
                <a:latin typeface="Calibri"/>
                <a:ea typeface="Calibri"/>
                <a:cs typeface="Calibri"/>
                <a:sym typeface="Calibri"/>
              </a:rPr>
              <a:t>Reframing Skills for Senior Carers</a:t>
            </a:r>
            <a:endParaRPr sz="1000" b="0" i="0" u="none" strike="noStrike" cap="none">
              <a:solidFill>
                <a:srgbClr val="092E4B"/>
              </a:solidFill>
              <a:latin typeface="Calibri"/>
              <a:ea typeface="Calibri"/>
              <a:cs typeface="Calibri"/>
              <a:sym typeface="Calibri"/>
            </a:endParaRPr>
          </a:p>
        </p:txBody>
      </p:sp>
      <p:cxnSp>
        <p:nvCxnSpPr>
          <p:cNvPr id="11" name="Google Shape;11;p17"/>
          <p:cNvCxnSpPr/>
          <p:nvPr/>
        </p:nvCxnSpPr>
        <p:spPr>
          <a:xfrm rot="10800000">
            <a:off x="11791088" y="6608548"/>
            <a:ext cx="224149" cy="0"/>
          </a:xfrm>
          <a:prstGeom prst="straightConnector1">
            <a:avLst/>
          </a:prstGeom>
          <a:noFill/>
          <a:ln w="9525" cap="flat" cmpd="sng">
            <a:solidFill>
              <a:srgbClr val="24BAA2"/>
            </a:solidFill>
            <a:prstDash val="solid"/>
            <a:miter lim="4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65"/>
          <p:cNvSpPr/>
          <p:nvPr/>
        </p:nvSpPr>
        <p:spPr>
          <a:xfrm rot="-5400000">
            <a:off x="10313073" y="4835824"/>
            <a:ext cx="317349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92E4B"/>
                </a:solidFill>
                <a:latin typeface="Calibri"/>
                <a:ea typeface="Calibri"/>
                <a:cs typeface="Calibri"/>
                <a:sym typeface="Calibri"/>
              </a:rPr>
              <a:t>Reframing Skills for Senior Carers</a:t>
            </a:r>
            <a:endParaRPr sz="1000" b="0" i="0" u="none" strike="noStrike" cap="none">
              <a:solidFill>
                <a:srgbClr val="092E4B"/>
              </a:solidFill>
              <a:latin typeface="Calibri"/>
              <a:ea typeface="Calibri"/>
              <a:cs typeface="Calibri"/>
              <a:sym typeface="Calibri"/>
            </a:endParaRPr>
          </a:p>
        </p:txBody>
      </p:sp>
      <p:cxnSp>
        <p:nvCxnSpPr>
          <p:cNvPr id="82" name="Google Shape;82;p65"/>
          <p:cNvCxnSpPr/>
          <p:nvPr/>
        </p:nvCxnSpPr>
        <p:spPr>
          <a:xfrm rot="10800000">
            <a:off x="11791088" y="6608548"/>
            <a:ext cx="224149" cy="0"/>
          </a:xfrm>
          <a:prstGeom prst="straightConnector1">
            <a:avLst/>
          </a:prstGeom>
          <a:noFill/>
          <a:ln w="9525" cap="flat" cmpd="sng">
            <a:solidFill>
              <a:srgbClr val="24BAA2"/>
            </a:solidFill>
            <a:prstDash val="solid"/>
            <a:miter lim="4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9.xml"/><Relationship Id="rId1" Type="http://schemas.openxmlformats.org/officeDocument/2006/relationships/slideLayout" Target="../slideLayouts/slideLayout15.xml"/><Relationship Id="rId5" Type="http://schemas.openxmlformats.org/officeDocument/2006/relationships/hyperlink" Target="https://creativecommons.org/licenses/by-nc-nd/3.0/" TargetMode="External"/><Relationship Id="rId4" Type="http://schemas.openxmlformats.org/officeDocument/2006/relationships/hyperlink" Target="https://www.safespace.qa/en/topic/how-stylish-your-netiquette"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3" Type="http://schemas.openxmlformats.org/officeDocument/2006/relationships/hyperlink" Target="https://play.google.com/store/apps/details?id=it.drwolf.gioia&amp;gl=IT" TargetMode="External"/><Relationship Id="rId2" Type="http://schemas.openxmlformats.org/officeDocument/2006/relationships/notesSlide" Target="../notesSlides/notesSlide81.xml"/><Relationship Id="rId1" Type="http://schemas.openxmlformats.org/officeDocument/2006/relationships/slideLayout" Target="../slideLayouts/slideLayout18.xml"/><Relationship Id="rId6" Type="http://schemas.openxmlformats.org/officeDocument/2006/relationships/image" Target="../media/image154.png"/><Relationship Id="rId5" Type="http://schemas.openxmlformats.org/officeDocument/2006/relationships/hyperlink" Target="https://familyar.net/" TargetMode="External"/><Relationship Id="rId4" Type="http://schemas.openxmlformats.org/officeDocument/2006/relationships/image" Target="../media/image153.png"/></Relationships>
</file>

<file path=ppt/slides/_rels/slide103.xml.rels><?xml version="1.0" encoding="UTF-8" standalone="yes"?>
<Relationships xmlns="http://schemas.openxmlformats.org/package/2006/relationships"><Relationship Id="rId3" Type="http://schemas.openxmlformats.org/officeDocument/2006/relationships/hyperlink" Target="https://www.televeda.com/virtual-community" TargetMode="External"/><Relationship Id="rId2" Type="http://schemas.openxmlformats.org/officeDocument/2006/relationships/notesSlide" Target="../notesSlides/notesSlide82.xml"/><Relationship Id="rId1" Type="http://schemas.openxmlformats.org/officeDocument/2006/relationships/slideLayout" Target="../slideLayouts/slideLayout15.xml"/><Relationship Id="rId4" Type="http://schemas.openxmlformats.org/officeDocument/2006/relationships/image" Target="../media/image155.png"/></Relationships>
</file>

<file path=ppt/slides/_rels/slide104.xml.rels><?xml version="1.0" encoding="UTF-8" standalone="yes"?>
<Relationships xmlns="http://schemas.openxmlformats.org/package/2006/relationships"><Relationship Id="rId3" Type="http://schemas.openxmlformats.org/officeDocument/2006/relationships/hyperlink" Target="https://apps.apple.com/us/app/words-with-friends-2-word-game/id1196764367" TargetMode="External"/><Relationship Id="rId2" Type="http://schemas.openxmlformats.org/officeDocument/2006/relationships/notesSlide" Target="../notesSlides/notesSlide83.xml"/><Relationship Id="rId1" Type="http://schemas.openxmlformats.org/officeDocument/2006/relationships/slideLayout" Target="../slideLayouts/slideLayout16.xml"/><Relationship Id="rId4" Type="http://schemas.openxmlformats.org/officeDocument/2006/relationships/image" Target="../media/image156.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hyperlink" Target="https://www.netflix.com/browse" TargetMode="External"/><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image" Target="../media/image159.jpg"/><Relationship Id="rId4" Type="http://schemas.openxmlformats.org/officeDocument/2006/relationships/image" Target="../media/image158.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image" Target="../media/image161.jpeg"/><Relationship Id="rId2" Type="http://schemas.openxmlformats.org/officeDocument/2006/relationships/slideLayout" Target="../slideLayouts/slideLayout5.xml"/><Relationship Id="rId1" Type="http://schemas.openxmlformats.org/officeDocument/2006/relationships/video" Target="https://www.youtube.com/embed/7G7RyXzHMSM?feature=oembed" TargetMode="External"/><Relationship Id="rId6" Type="http://schemas.openxmlformats.org/officeDocument/2006/relationships/hyperlink" Target="https://www.youtube.com/watch?v=7G7RyXzHMSM" TargetMode="External"/><Relationship Id="rId5" Type="http://schemas.openxmlformats.org/officeDocument/2006/relationships/image" Target="../media/image160.png"/><Relationship Id="rId4" Type="http://schemas.openxmlformats.org/officeDocument/2006/relationships/hyperlink" Target="https://www.primevideo.com/?ref_=dvm_pds_amz_IT_lb_s_g_mkw_sTDHnwcSq-dc_pcrid_620104401970&amp;mrntrk=slid__pgrid_93370874068_pgeo_20573_x__ptid_kwd-296527732991" TargetMode="Externa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5.xml"/><Relationship Id="rId1" Type="http://schemas.openxmlformats.org/officeDocument/2006/relationships/video" Target="https://www.youtube.com/embed/PxpNtOIFRm4?feature=oembed" TargetMode="External"/><Relationship Id="rId6" Type="http://schemas.openxmlformats.org/officeDocument/2006/relationships/image" Target="../media/image162.jpeg"/><Relationship Id="rId5" Type="http://schemas.openxmlformats.org/officeDocument/2006/relationships/hyperlink" Target="https://www.youtube.com/watch?v=PxpNtOIFRm4" TargetMode="External"/><Relationship Id="rId4" Type="http://schemas.openxmlformats.org/officeDocument/2006/relationships/hyperlink" Target="https://open.spotify.com/playlist/37i9dQZF1DX6PSDDh80gx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video" Target="https://www.youtube.com/embed/a8UliXksHhI?feature=oembed" TargetMode="External"/><Relationship Id="rId5" Type="http://schemas.openxmlformats.org/officeDocument/2006/relationships/image" Target="../media/image20.jpeg"/><Relationship Id="rId4" Type="http://schemas.openxmlformats.org/officeDocument/2006/relationships/hyperlink" Target="https://www.youtube.com/watch?v=a8UliXksHhI" TargetMode="Externa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5.xml"/><Relationship Id="rId1" Type="http://schemas.openxmlformats.org/officeDocument/2006/relationships/video" Target="https://www.youtube.com/embed/XnAvz8J6Nq0?feature=oembed" TargetMode="External"/><Relationship Id="rId5" Type="http://schemas.openxmlformats.org/officeDocument/2006/relationships/image" Target="../media/image163.jpeg"/><Relationship Id="rId4" Type="http://schemas.openxmlformats.org/officeDocument/2006/relationships/hyperlink" Target="https://pluto.tv/" TargetMode="Externa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hyperlink" Target="https://artsandculture.google.com/" TargetMode="External"/><Relationship Id="rId2" Type="http://schemas.openxmlformats.org/officeDocument/2006/relationships/notesSlide" Target="../notesSlides/notesSlide92.xml"/><Relationship Id="rId1" Type="http://schemas.openxmlformats.org/officeDocument/2006/relationships/slideLayout" Target="../slideLayouts/slideLayout12.xml"/><Relationship Id="rId4" Type="http://schemas.openxmlformats.org/officeDocument/2006/relationships/image" Target="../media/image165.png"/></Relationships>
</file>

<file path=ppt/slides/_rels/slide11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5.xml"/><Relationship Id="rId1" Type="http://schemas.openxmlformats.org/officeDocument/2006/relationships/slideLayout" Target="../slideLayouts/slideLayout5.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11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6.xml"/><Relationship Id="rId1" Type="http://schemas.openxmlformats.org/officeDocument/2006/relationships/slideLayout" Target="../slideLayouts/slideLayout5.xml"/><Relationship Id="rId4" Type="http://schemas.openxmlformats.org/officeDocument/2006/relationships/image" Target="../media/image173.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hyperlink" Target="https://artsandculture.google.com/" TargetMode="External"/><Relationship Id="rId2" Type="http://schemas.openxmlformats.org/officeDocument/2006/relationships/notesSlide" Target="../notesSlides/notesSlide98.xml"/><Relationship Id="rId1" Type="http://schemas.openxmlformats.org/officeDocument/2006/relationships/slideLayout" Target="../slideLayouts/slideLayout13.xml"/><Relationship Id="rId4" Type="http://schemas.openxmlformats.org/officeDocument/2006/relationships/image" Target="../media/image174.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pewresearch.org/internet/2017/05/17/technology-use-among-seniors/"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bing.com/ck/a?!&amp;&amp;p=9690c5e11d4951f4JmltdHM9MTY2OTg1MjgwMCZpZ3VpZD0yMTYwNDNlZC1lZjE1LTZmZDUtMTQ5OC01M2NjZWViZTZlZDEmaW5zaWQ9NTE4OA&amp;ptn=3&amp;hsh=3&amp;fclid=216043ed-ef15-6fd5-1498-53cceebe6ed1&amp;psq=International+Diabetes+Federation&amp;u=a1aHR0cHM6Ly93d3cuaWRmLm9yZy8&amp;ntb=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iabetesatlas.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s://www.youtube.com/watch?v=wZAjVQWbMl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beatdiabetesapp.in/"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hyperlink" Target="https://play.google.com/store/apps/details?id=com.andromo.dev462136.app489914"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mysugr.com/en/diabetes-app/"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hyperlink" Target="https://app.adjust.com/2fmespc?campaign=Homepage" TargetMode="External"/><Relationship Id="rId5" Type="http://schemas.openxmlformats.org/officeDocument/2006/relationships/image" Target="../media/image55.png"/><Relationship Id="rId4" Type="http://schemas.openxmlformats.org/officeDocument/2006/relationships/hyperlink" Target="https://app.adjust.com/qev8qwc?campaign=Homepag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onetouch.com/products/softwares-and-apps/one-touch-reveal-mobile-and-web-app"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hyperlink" Target="https://apps.apple.com/us/app/onetouch-reveal/id651293599" TargetMode="External"/><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hyperlink" Target="https://play.google.com/store/apps/details?id=com.lifescan.reveal" TargetMode="Externa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apps.apple.com/ie/app/diabetic-recipes-healthy-food/id1138423580" TargetMode="External"/><Relationship Id="rId7"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hyperlink" Target="https://play.google.com/store/apps/details?id=com.cookware.diabeticrecipes&amp;hl=en" TargetMode="Externa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bezzyt2d.com/" TargetMode="External"/><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hyperlink" Target="https://play.google.com/store/apps/details?id=com.healthline.t2d&amp;referrer=af_tranid%3DLuIlNB79fQN7c3Mz6k49OQ%26shortlink%3D71be25f6%26pid%3DWeb%26c%3DDesktop%26af_adset%3DUnreg%26af_web_id%3D629191be-e576-4b15-98cb-0710159c4da0-o"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www.medisafeapp.com/" TargetMode="External"/><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hyperlink" Target="https://herohealth.com/"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www.myfitnesspal.com/" TargetMode="External"/><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hyperlink" Target="https://play.google.com/store/apps/details?id=com.myfitnesspal.android&amp;gl=US&amp;pli=1" TargetMode="External"/><Relationship Id="rId5" Type="http://schemas.openxmlformats.org/officeDocument/2006/relationships/image" Target="../media/image55.png"/><Relationship Id="rId4" Type="http://schemas.openxmlformats.org/officeDocument/2006/relationships/hyperlink" Target="https://apps.apple.com/ie/app/myfitnesspal-calorie-counter/id341232718" TargetMode="External"/><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herohealth.com/"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apps.apple.com/lr/app/myheart-blood-pressure-diary/id1504293357" TargetMode="External"/><Relationship Id="rId7"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hyperlink" Target="https://play.google.com/store/apps/details?id=com.bluefish.bloodpressure&amp;gl=US" TargetMode="Externa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hyperlink" Target="https://www.mi.com/es/product/mi-smart-band-6/"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hyperlink" Target="https://www.orientatech.es/en/rosita" TargetMode="External"/><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84.png"/><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hyperlink" Target="https://www.downdogapp.com/" TargetMode="External"/><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85.jpeg"/><Relationship Id="rId4" Type="http://schemas.openxmlformats.org/officeDocument/2006/relationships/hyperlink" Target="https://play.google.com/store/apps/details?id=com.downdogapp&amp;pli=1"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play.google.com/store/apps/details?id=fitness.com.senior&amp;gl=US" TargetMode="External"/><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86.jpe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hyperlink" Target="https://oroi.uk/" TargetMode="Externa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www.hydrateforhealth.co.uk/dehydration-biggest-issue-nhs/#:~:text=This%20costs%20the%20National%20Health,much%20quicker%20manifestations%20than%20malnutrition."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s://www.mdpi.com/2072-6643/13/10/3640"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hyperlink" Target="https://waterminder.com/" TargetMode="External"/><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image" Target="../media/image92.png"/><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s://hidratespark.com/" TargetMode="External"/><Relationship Id="rId7"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87.png"/><Relationship Id="rId10" Type="http://schemas.openxmlformats.org/officeDocument/2006/relationships/hyperlink" Target="https://hidratespark.com/products/hidratespark-pro-smart-water-bottle-21oz-620ml-insulated-stainless-steel-chug" TargetMode="External"/><Relationship Id="rId4" Type="http://schemas.openxmlformats.org/officeDocument/2006/relationships/image" Target="../media/image93.jpeg"/><Relationship Id="rId9"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hyperlink" Target="https://sixty.ie/"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hyperlink" Target="https://www.aplaceformom.com/caregiver-resources/articles/healthy-habits-for-seniors" TargetMode="External"/><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cdc.gov/aging/pdf/healthy-aging-in-action508.pdf" TargetMode="Externa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hyperlink" Target="https://yuka.io/es/" TargetMode="External"/><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107.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hyperlink" Target="https://www.sentab.com/" TargetMode="External"/><Relationship Id="rId2" Type="http://schemas.openxmlformats.org/officeDocument/2006/relationships/notesSlide" Target="../notesSlides/notesSlide51.xml"/><Relationship Id="rId1" Type="http://schemas.openxmlformats.org/officeDocument/2006/relationships/slideLayout" Target="../slideLayouts/slideLayout11.xml"/><Relationship Id="rId5" Type="http://schemas.openxmlformats.org/officeDocument/2006/relationships/image" Target="../media/image109.jpe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hyperlink" Target="https://www.anxietycanada.com/resources/mindshift-cbt/?_ga=2.78246866.715970994.1673994069-1339189338.1673994069&amp;_gl=1*1f7emo1*_ga*MTMzOTE4OTMzOC4xNjczOTk0MDY5*_ga_Y4J3VSGKVS*MTY3Mzk5NDA2OS4xLjEuMTY3Mzk5NDI3My4wLjAuMA.." TargetMode="External"/><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110.png"/></Relationships>
</file>

<file path=ppt/slides/_rels/slide7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hyperlink" Target="https://www.dommuss.com/en/" TargetMode="External"/><Relationship Id="rId9" Type="http://schemas.openxmlformats.org/officeDocument/2006/relationships/image" Target="../media/image116.png"/></Relationships>
</file>

<file path=ppt/slides/_rels/slide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6.xml"/><Relationship Id="rId1" Type="http://schemas.openxmlformats.org/officeDocument/2006/relationships/slideLayout" Target="../slideLayouts/slideLayout14.xml"/><Relationship Id="rId5" Type="http://schemas.openxmlformats.org/officeDocument/2006/relationships/image" Target="../media/image122.jpeg"/><Relationship Id="rId4" Type="http://schemas.openxmlformats.org/officeDocument/2006/relationships/image" Target="../media/image121.jpeg"/></Relationships>
</file>

<file path=ppt/slides/_rels/slide7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126.jpeg"/></Relationships>
</file>

<file path=ppt/slides/_rels/slide78.xml.rels><?xml version="1.0" encoding="UTF-8" standalone="yes"?>
<Relationships xmlns="http://schemas.openxmlformats.org/package/2006/relationships"><Relationship Id="rId3" Type="http://schemas.openxmlformats.org/officeDocument/2006/relationships/hyperlink" Target="https://www.xbox.com/en-GB" TargetMode="External"/><Relationship Id="rId2" Type="http://schemas.openxmlformats.org/officeDocument/2006/relationships/hyperlink" Target="https://www.playstation.com/en-gb/" TargetMode="External"/><Relationship Id="rId1" Type="http://schemas.openxmlformats.org/officeDocument/2006/relationships/slideLayout" Target="../slideLayouts/slideLayout7.xml"/><Relationship Id="rId6" Type="http://schemas.openxmlformats.org/officeDocument/2006/relationships/hyperlink" Target="https://satisfyingretirement.blogspot.com/2018/03/our-retirement-image-do-younger-folks.html" TargetMode="External"/><Relationship Id="rId5" Type="http://schemas.openxmlformats.org/officeDocument/2006/relationships/image" Target="../media/image127.jpeg"/><Relationship Id="rId4" Type="http://schemas.openxmlformats.org/officeDocument/2006/relationships/hyperlink" Target="https://www.nintendo.com/"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87.png"/><Relationship Id="rId7" Type="http://schemas.openxmlformats.org/officeDocument/2006/relationships/image" Target="../media/image129.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hyperlink" Target="https://store.steampowered.com/app/865360/We_Were_Here_Together/" TargetMode="External"/><Relationship Id="rId5" Type="http://schemas.openxmlformats.org/officeDocument/2006/relationships/image" Target="../media/image128.jpeg"/><Relationship Id="rId10" Type="http://schemas.openxmlformats.org/officeDocument/2006/relationships/image" Target="../media/image132.jpeg"/><Relationship Id="rId4" Type="http://schemas.openxmlformats.org/officeDocument/2006/relationships/image" Target="../media/image88.png"/><Relationship Id="rId9" Type="http://schemas.openxmlformats.org/officeDocument/2006/relationships/image" Target="../media/image131.jpe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s://www.lumosity.com/es/" TargetMode="External"/><Relationship Id="rId2" Type="http://schemas.openxmlformats.org/officeDocument/2006/relationships/notesSlide" Target="../notesSlides/notesSlide61.xml"/><Relationship Id="rId1" Type="http://schemas.openxmlformats.org/officeDocument/2006/relationships/slideLayout" Target="../slideLayouts/slideLayout11.xml"/><Relationship Id="rId5" Type="http://schemas.openxmlformats.org/officeDocument/2006/relationships/image" Target="../media/image134.png"/><Relationship Id="rId4" Type="http://schemas.openxmlformats.org/officeDocument/2006/relationships/image" Target="../media/image133.png"/></Relationships>
</file>

<file path=ppt/slides/_rels/slide81.xml.rels><?xml version="1.0" encoding="UTF-8" standalone="yes"?>
<Relationships xmlns="http://schemas.openxmlformats.org/package/2006/relationships"><Relationship Id="rId3" Type="http://schemas.openxmlformats.org/officeDocument/2006/relationships/hyperlink" Target="https://www.peak.net/" TargetMode="External"/><Relationship Id="rId2" Type="http://schemas.openxmlformats.org/officeDocument/2006/relationships/notesSlide" Target="../notesSlides/notesSlide62.xml"/><Relationship Id="rId1" Type="http://schemas.openxmlformats.org/officeDocument/2006/relationships/slideLayout" Target="../slideLayouts/slideLayout11.xml"/><Relationship Id="rId5" Type="http://schemas.openxmlformats.org/officeDocument/2006/relationships/image" Target="../media/image136.png"/><Relationship Id="rId4" Type="http://schemas.openxmlformats.org/officeDocument/2006/relationships/image" Target="../media/image135.jpeg"/></Relationships>
</file>

<file path=ppt/slides/_rels/slide82.xml.rels><?xml version="1.0" encoding="UTF-8" standalone="yes"?>
<Relationships xmlns="http://schemas.openxmlformats.org/package/2006/relationships"><Relationship Id="rId3" Type="http://schemas.openxmlformats.org/officeDocument/2006/relationships/hyperlink" Target="https://play.google.com/store/apps/details?id=net.rention.mind.skillz&amp;gl=US" TargetMode="External"/><Relationship Id="rId2" Type="http://schemas.openxmlformats.org/officeDocument/2006/relationships/notesSlide" Target="../notesSlides/notesSlide63.xml"/><Relationship Id="rId1" Type="http://schemas.openxmlformats.org/officeDocument/2006/relationships/slideLayout" Target="../slideLayouts/slideLayout11.xml"/><Relationship Id="rId4" Type="http://schemas.openxmlformats.org/officeDocument/2006/relationships/image" Target="../media/image137.jpeg"/></Relationships>
</file>

<file path=ppt/slides/_rels/slide83.xml.rels><?xml version="1.0" encoding="UTF-8" standalone="yes"?>
<Relationships xmlns="http://schemas.openxmlformats.org/package/2006/relationships"><Relationship Id="rId3" Type="http://schemas.openxmlformats.org/officeDocument/2006/relationships/hyperlink" Target="https://www.peoplematters.in/blog/diversity/this-holi-celebrate-the-five-colors-of-inclusion-28861" TargetMode="External"/><Relationship Id="rId2" Type="http://schemas.openxmlformats.org/officeDocument/2006/relationships/image" Target="../media/image138.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video" Target="https://www.youtube.com/embed/0vnFT3J__yg?feature=oembed" TargetMode="External"/><Relationship Id="rId5" Type="http://schemas.openxmlformats.org/officeDocument/2006/relationships/image" Target="../media/image13.jpeg"/><Relationship Id="rId4" Type="http://schemas.openxmlformats.org/officeDocument/2006/relationships/hyperlink" Target="https://www.youtube.com/watch?v=0vnFT3J__yg"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hyperlink" Target="https://www.facebook.com/" TargetMode="External"/><Relationship Id="rId2" Type="http://schemas.openxmlformats.org/officeDocument/2006/relationships/notesSlide" Target="../notesSlides/notesSlide70.xml"/><Relationship Id="rId1" Type="http://schemas.openxmlformats.org/officeDocument/2006/relationships/slideLayout" Target="../slideLayouts/slideLayout15.xml"/><Relationship Id="rId5" Type="http://schemas.openxmlformats.org/officeDocument/2006/relationships/image" Target="../media/image142.jpg"/><Relationship Id="rId4" Type="http://schemas.openxmlformats.org/officeDocument/2006/relationships/hyperlink" Target="https://www.youtube.com/watch?v=KYKh2SFQtEA"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twitter.com/i/flow/login?input_flow_data=%7B%22requested_variant%22%3A%22eyJsYW5nIjoiaXQifQ%3D%3D%22%7D" TargetMode="External"/><Relationship Id="rId2" Type="http://schemas.openxmlformats.org/officeDocument/2006/relationships/notesSlide" Target="../notesSlides/notesSlide71.xml"/><Relationship Id="rId1" Type="http://schemas.openxmlformats.org/officeDocument/2006/relationships/slideLayout" Target="../slideLayouts/slideLayout16.xml"/><Relationship Id="rId5" Type="http://schemas.openxmlformats.org/officeDocument/2006/relationships/image" Target="../media/image143.jpg"/><Relationship Id="rId4" Type="http://schemas.openxmlformats.org/officeDocument/2006/relationships/hyperlink" Target="https://www.youtube.com/watch?v=dZ8jykKJ5mU"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hyperlink" Target="https://esheninger.blogspot.com/2016/04/the-blogging-hurdle.html"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hyperlink" Target="https://www.netflix.com/ie/title/80991754" TargetMode="External"/><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148.png"/></Relationships>
</file>

<file path=ppt/slides/_rels/slide9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hyperlink" Target="https://www.picpedia.org/chalkboard/r/rule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
          <p:cNvSpPr txBox="1">
            <a:spLocks noGrp="1"/>
          </p:cNvSpPr>
          <p:nvPr>
            <p:ph type="body" idx="2"/>
          </p:nvPr>
        </p:nvSpPr>
        <p:spPr>
          <a:xfrm>
            <a:off x="490621" y="3641686"/>
            <a:ext cx="5228254" cy="533100"/>
          </a:xfrm>
          <a:prstGeom prst="rect">
            <a:avLst/>
          </a:prstGeom>
          <a:noFill/>
          <a:ln>
            <a:noFill/>
          </a:ln>
        </p:spPr>
        <p:txBody>
          <a:bodyPr spcFirstLastPara="1" wrap="square" lIns="91425" tIns="45700" rIns="91425" bIns="45700" anchor="t" anchorCtr="0">
            <a:noAutofit/>
          </a:bodyPr>
          <a:lstStyle/>
          <a:p>
            <a:pPr marL="0" lvl="0" indent="0" algn="l" rtl="0">
              <a:lnSpc>
                <a:spcPct val="98850"/>
              </a:lnSpc>
              <a:spcBef>
                <a:spcPts val="0"/>
              </a:spcBef>
              <a:spcAft>
                <a:spcPts val="0"/>
              </a:spcAft>
              <a:buClr>
                <a:schemeClr val="lt1"/>
              </a:buClr>
              <a:buSzPts val="4000"/>
              <a:buNone/>
            </a:pPr>
            <a:r>
              <a:rPr lang="en-US" sz="4000" b="1" dirty="0"/>
              <a:t>MODULO 3 –</a:t>
            </a:r>
            <a:endParaRPr sz="4000" b="1" dirty="0"/>
          </a:p>
          <a:p>
            <a:pPr marL="0" lvl="0" indent="0" algn="l" rtl="0">
              <a:lnSpc>
                <a:spcPct val="98850"/>
              </a:lnSpc>
              <a:spcBef>
                <a:spcPts val="0"/>
              </a:spcBef>
              <a:spcAft>
                <a:spcPts val="0"/>
              </a:spcAft>
              <a:buClr>
                <a:schemeClr val="lt1"/>
              </a:buClr>
              <a:buSzPts val="4000"/>
              <a:buNone/>
            </a:pPr>
            <a:r>
              <a:rPr lang="it-IT" sz="4000" b="1" dirty="0"/>
              <a:t>Tecnologie digitali per il settore sanitario </a:t>
            </a:r>
          </a:p>
        </p:txBody>
      </p:sp>
      <p:pic>
        <p:nvPicPr>
          <p:cNvPr id="212" name="Google Shape;212;p1"/>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5718875" y="423474"/>
            <a:ext cx="5982504" cy="4551483"/>
          </a:xfrm>
          <a:prstGeom prst="rect">
            <a:avLst/>
          </a:prstGeom>
          <a:solidFill>
            <a:srgbClr val="F2F2F2"/>
          </a:solidFill>
          <a:ln>
            <a:noFill/>
          </a:ln>
        </p:spPr>
      </p:pic>
      <p:sp>
        <p:nvSpPr>
          <p:cNvPr id="213" name="Google Shape;213;p1"/>
          <p:cNvSpPr txBox="1">
            <a:spLocks noGrp="1"/>
          </p:cNvSpPr>
          <p:nvPr>
            <p:ph type="body" idx="4"/>
          </p:nvPr>
        </p:nvSpPr>
        <p:spPr>
          <a:xfrm>
            <a:off x="7918315" y="5611394"/>
            <a:ext cx="3622500" cy="7311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2800"/>
              <a:buNone/>
            </a:pPr>
            <a:r>
              <a:rPr lang="en-US"/>
              <a:t>﻿www.housingcare.net</a:t>
            </a:r>
            <a:endParaRPr/>
          </a:p>
        </p:txBody>
      </p:sp>
      <p:sp>
        <p:nvSpPr>
          <p:cNvPr id="2" name="Google Shape;106;p50">
            <a:extLst>
              <a:ext uri="{FF2B5EF4-FFF2-40B4-BE49-F238E27FC236}">
                <a16:creationId xmlns:a16="http://schemas.microsoft.com/office/drawing/2014/main" id="{90196F8D-D1F6-21B3-07A5-02F3BFA61CFB}"/>
              </a:ext>
            </a:extLst>
          </p:cNvPr>
          <p:cNvSpPr/>
          <p:nvPr/>
        </p:nvSpPr>
        <p:spPr>
          <a:xfrm>
            <a:off x="2439877" y="6111381"/>
            <a:ext cx="3990106"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1050"/>
              <a:buFont typeface="Calibri"/>
              <a:buNone/>
            </a:pPr>
            <a:r>
              <a:rPr lang="en-US" sz="900" b="0" i="0" dirty="0">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DC01BBB5-8673-1881-A0CE-7AAADFE646C3}"/>
              </a:ext>
            </a:extLst>
          </p:cNvPr>
          <p:cNvSpPr>
            <a:spLocks noGrp="1"/>
          </p:cNvSpPr>
          <p:nvPr>
            <p:ph type="body" sz="quarter" idx="16"/>
          </p:nvPr>
        </p:nvSpPr>
        <p:spPr>
          <a:xfrm>
            <a:off x="636309" y="419800"/>
            <a:ext cx="12693192" cy="605409"/>
          </a:xfrm>
        </p:spPr>
        <p:txBody>
          <a:bodyPr/>
          <a:lstStyle/>
          <a:p>
            <a:r>
              <a:rPr lang="it-IT" sz="3200" dirty="0"/>
              <a:t>Come possiamo migliorare l'indipendenza degli anziani? </a:t>
            </a:r>
          </a:p>
        </p:txBody>
      </p:sp>
      <p:sp>
        <p:nvSpPr>
          <p:cNvPr id="11" name="Rectangle 7">
            <a:extLst>
              <a:ext uri="{FF2B5EF4-FFF2-40B4-BE49-F238E27FC236}">
                <a16:creationId xmlns:a16="http://schemas.microsoft.com/office/drawing/2014/main" id="{654DB3DE-EEDD-6086-4601-F583E8B24840}"/>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49D922A4-F213-24B0-0B1A-FA79B86117AC}"/>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pic>
        <p:nvPicPr>
          <p:cNvPr id="2051" name="Picture 3" descr="Scribble Circle Font Hand Drawn Numbers Black Isolated">
            <a:extLst>
              <a:ext uri="{FF2B5EF4-FFF2-40B4-BE49-F238E27FC236}">
                <a16:creationId xmlns:a16="http://schemas.microsoft.com/office/drawing/2014/main" id="{87439263-C3D2-5E62-9A91-0F87BE66A99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47429" y="1125219"/>
            <a:ext cx="855839" cy="803654"/>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texto 3">
            <a:extLst>
              <a:ext uri="{FF2B5EF4-FFF2-40B4-BE49-F238E27FC236}">
                <a16:creationId xmlns:a16="http://schemas.microsoft.com/office/drawing/2014/main" id="{3AFBB2EA-D301-BDEF-08E2-3FB379FE9921}"/>
              </a:ext>
            </a:extLst>
          </p:cNvPr>
          <p:cNvSpPr>
            <a:spLocks noGrp="1"/>
          </p:cNvSpPr>
          <p:nvPr>
            <p:ph type="body" sz="quarter" idx="18"/>
          </p:nvPr>
        </p:nvSpPr>
        <p:spPr>
          <a:xfrm>
            <a:off x="8126166" y="4352508"/>
            <a:ext cx="3400640" cy="1635598"/>
          </a:xfrm>
        </p:spPr>
        <p:txBody>
          <a:bodyPr/>
          <a:lstStyle/>
          <a:p>
            <a:pPr indent="0" algn="ctr"/>
            <a:r>
              <a:rPr lang="en-US" sz="1600" b="1" dirty="0" err="1">
                <a:solidFill>
                  <a:srgbClr val="7F3494"/>
                </a:solidFill>
                <a:latin typeface="Calibri" panose="020F0502020204030204" pitchFamily="34" charset="0"/>
                <a:ea typeface="Calibri" panose="020F0502020204030204" pitchFamily="34" charset="0"/>
                <a:cs typeface="Calibri" panose="020F0502020204030204" pitchFamily="34" charset="0"/>
              </a:rPr>
              <a:t>Insegnare</a:t>
            </a: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en-US" sz="1600" b="1" dirty="0" err="1">
                <a:solidFill>
                  <a:srgbClr val="7F3494"/>
                </a:solidFill>
                <a:latin typeface="Calibri" panose="020F0502020204030204" pitchFamily="34" charset="0"/>
                <a:ea typeface="Calibri" panose="020F0502020204030204" pitchFamily="34" charset="0"/>
                <a:cs typeface="Calibri" panose="020F0502020204030204" pitchFamily="34" charset="0"/>
              </a:rPr>
              <a:t>l'automotivazione</a:t>
            </a: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 : </a:t>
            </a:r>
            <a:r>
              <a:rPr lang="it-IT" sz="1600" dirty="0">
                <a:latin typeface="Calibri" panose="020F0502020204030204" pitchFamily="34" charset="0"/>
                <a:ea typeface="Calibri" panose="020F0502020204030204" pitchFamily="34" charset="0"/>
                <a:cs typeface="Calibri" panose="020F0502020204030204" pitchFamily="34" charset="0"/>
              </a:rPr>
              <a:t>È fondamentale insegnare loro a essere curiosi nella vita di tutti i giorni e mostrare loro la strada da seguire affinché siano in grado di motivarsi da soli. Questo migliorerà il loro concetto di sé e quindi la loro autostima. </a:t>
            </a:r>
          </a:p>
          <a:p>
            <a:pPr indent="0" algn="ct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2053" name="Picture 5" descr="Scribble Circle Font Hand Drawn Numbers Black Isolated">
            <a:extLst>
              <a:ext uri="{FF2B5EF4-FFF2-40B4-BE49-F238E27FC236}">
                <a16:creationId xmlns:a16="http://schemas.microsoft.com/office/drawing/2014/main" id="{3A40A1FE-8176-E61F-D972-C7DD1C0C591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40932" y="1103455"/>
            <a:ext cx="845698" cy="724884"/>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texto 3">
            <a:extLst>
              <a:ext uri="{FF2B5EF4-FFF2-40B4-BE49-F238E27FC236}">
                <a16:creationId xmlns:a16="http://schemas.microsoft.com/office/drawing/2014/main" id="{8534CE36-1336-BF17-0489-101BE2A22F51}"/>
              </a:ext>
            </a:extLst>
          </p:cNvPr>
          <p:cNvSpPr txBox="1">
            <a:spLocks/>
          </p:cNvSpPr>
          <p:nvPr/>
        </p:nvSpPr>
        <p:spPr>
          <a:xfrm>
            <a:off x="491419" y="1910637"/>
            <a:ext cx="3647211" cy="163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92E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r>
              <a:rPr lang="it-IT" sz="1600" b="1" dirty="0">
                <a:solidFill>
                  <a:srgbClr val="7F3494"/>
                </a:solidFill>
                <a:latin typeface="Calibri" panose="020F0502020204030204" pitchFamily="34" charset="0"/>
                <a:ea typeface="Calibri" panose="020F0502020204030204" pitchFamily="34" charset="0"/>
                <a:cs typeface="Calibri" panose="020F0502020204030204" pitchFamily="34" charset="0"/>
              </a:rPr>
              <a:t>Migliorare le capacità di auto-accettazione</a:t>
            </a:r>
            <a:r>
              <a:rPr lang="en-US" sz="1600"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it-IT" sz="1600" dirty="0">
                <a:latin typeface="Calibri" panose="020F0502020204030204" pitchFamily="34" charset="0"/>
                <a:ea typeface="Calibri" panose="020F0502020204030204" pitchFamily="34" charset="0"/>
                <a:cs typeface="Calibri" panose="020F0502020204030204" pitchFamily="34" charset="0"/>
              </a:rPr>
              <a:t>Dobbiamo mostrare loro rispetto per se stessi, accettando i loro punti di forza e le aree in cui possono migliorare, perché </a:t>
            </a:r>
            <a:r>
              <a:rPr lang="it-IT" sz="1600" b="1" dirty="0">
                <a:latin typeface="Calibri" panose="020F0502020204030204" pitchFamily="34" charset="0"/>
                <a:ea typeface="Calibri" panose="020F0502020204030204" pitchFamily="34" charset="0"/>
                <a:cs typeface="Calibri" panose="020F0502020204030204" pitchFamily="34" charset="0"/>
              </a:rPr>
              <a:t>l'età non è una condizione per smettere di imparare. </a:t>
            </a:r>
            <a:endParaRPr lang="en-US" b="1" dirty="0">
              <a:latin typeface="Calibri" panose="020F0502020204030204" pitchFamily="34" charset="0"/>
              <a:ea typeface="Calibri" panose="020F0502020204030204" pitchFamily="34" charset="0"/>
              <a:cs typeface="Calibri" panose="020F0502020204030204" pitchFamily="34" charset="0"/>
            </a:endParaRPr>
          </a:p>
          <a:p>
            <a:pPr indent="0" algn="ct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2055" name="Picture 7" descr="Scribble Circle Font Hand Drawn Numbers Black Isolated">
            <a:extLst>
              <a:ext uri="{FF2B5EF4-FFF2-40B4-BE49-F238E27FC236}">
                <a16:creationId xmlns:a16="http://schemas.microsoft.com/office/drawing/2014/main" id="{10341548-8ECF-E36E-571A-B9CA2DF757A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467080" y="1055554"/>
            <a:ext cx="803654" cy="803654"/>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texto 3">
            <a:extLst>
              <a:ext uri="{FF2B5EF4-FFF2-40B4-BE49-F238E27FC236}">
                <a16:creationId xmlns:a16="http://schemas.microsoft.com/office/drawing/2014/main" id="{88AC6477-B9A8-1702-51BA-A11D91BD4031}"/>
              </a:ext>
            </a:extLst>
          </p:cNvPr>
          <p:cNvSpPr txBox="1">
            <a:spLocks/>
          </p:cNvSpPr>
          <p:nvPr/>
        </p:nvSpPr>
        <p:spPr>
          <a:xfrm>
            <a:off x="4122271" y="4352508"/>
            <a:ext cx="3822452" cy="163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92E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r>
              <a:rPr lang="en-US" sz="1600" b="1" dirty="0" err="1">
                <a:solidFill>
                  <a:srgbClr val="7F3494"/>
                </a:solidFill>
                <a:latin typeface="Calibri" panose="020F0502020204030204" pitchFamily="34" charset="0"/>
                <a:ea typeface="Calibri" panose="020F0502020204030204" pitchFamily="34" charset="0"/>
                <a:cs typeface="Calibri" panose="020F0502020204030204" pitchFamily="34" charset="0"/>
              </a:rPr>
              <a:t>Riconoscimento</a:t>
            </a: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en-US" sz="1600" b="1" dirty="0" err="1">
                <a:solidFill>
                  <a:srgbClr val="7F3494"/>
                </a:solidFill>
                <a:latin typeface="Calibri" panose="020F0502020204030204" pitchFamily="34" charset="0"/>
                <a:ea typeface="Calibri" panose="020F0502020204030204" pitchFamily="34" charset="0"/>
                <a:cs typeface="Calibri" panose="020F0502020204030204" pitchFamily="34" charset="0"/>
              </a:rPr>
              <a:t>delle</a:t>
            </a: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en-US" sz="1600" b="1" dirty="0" err="1">
                <a:solidFill>
                  <a:srgbClr val="7F3494"/>
                </a:solidFill>
                <a:latin typeface="Calibri" panose="020F0502020204030204" pitchFamily="34" charset="0"/>
                <a:ea typeface="Calibri" panose="020F0502020204030204" pitchFamily="34" charset="0"/>
                <a:cs typeface="Calibri" panose="020F0502020204030204" pitchFamily="34" charset="0"/>
              </a:rPr>
              <a:t>emozioni</a:t>
            </a: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it-IT" sz="1600" dirty="0">
                <a:latin typeface="Calibri" panose="020F0502020204030204" pitchFamily="34" charset="0"/>
                <a:ea typeface="Calibri" panose="020F0502020204030204" pitchFamily="34" charset="0"/>
                <a:cs typeface="Calibri" panose="020F0502020204030204" pitchFamily="34" charset="0"/>
              </a:rPr>
              <a:t>Essere indipendenti significa essere in grado di fare ciò che si vuole senza considerare l'opinione degli altri. Questo li farà sentire in un modo o nell'altro, un aspetto su cui possiamo lavorare per riconoscere il loro stato è capire che le </a:t>
            </a:r>
            <a:r>
              <a:rPr lang="it-IT" sz="1600" b="1" dirty="0">
                <a:latin typeface="Calibri" panose="020F0502020204030204" pitchFamily="34" charset="0"/>
                <a:ea typeface="Calibri" panose="020F0502020204030204" pitchFamily="34" charset="0"/>
                <a:cs typeface="Calibri" panose="020F0502020204030204" pitchFamily="34" charset="0"/>
              </a:rPr>
              <a:t>emozioni sono un aspetto chiave nelle loro decisioni. </a:t>
            </a:r>
          </a:p>
          <a:p>
            <a:pPr indent="0"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3" name="Marcador de texto 3">
            <a:extLst>
              <a:ext uri="{FF2B5EF4-FFF2-40B4-BE49-F238E27FC236}">
                <a16:creationId xmlns:a16="http://schemas.microsoft.com/office/drawing/2014/main" id="{701A98C9-2FE6-F628-0EFD-E1D9CEC11715}"/>
              </a:ext>
            </a:extLst>
          </p:cNvPr>
          <p:cNvSpPr txBox="1">
            <a:spLocks/>
          </p:cNvSpPr>
          <p:nvPr/>
        </p:nvSpPr>
        <p:spPr>
          <a:xfrm>
            <a:off x="7944722" y="1933060"/>
            <a:ext cx="3772217" cy="163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92E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r>
              <a:rPr lang="en-US" sz="1600" b="1" dirty="0" err="1">
                <a:solidFill>
                  <a:srgbClr val="7F3494"/>
                </a:solidFill>
                <a:latin typeface="Calibri" panose="020F0502020204030204" pitchFamily="34" charset="0"/>
                <a:ea typeface="Calibri" panose="020F0502020204030204" pitchFamily="34" charset="0"/>
                <a:cs typeface="Calibri" panose="020F0502020204030204" pitchFamily="34" charset="0"/>
              </a:rPr>
              <a:t>Lavorare</a:t>
            </a: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en-US" sz="1600" b="1" dirty="0" err="1">
                <a:solidFill>
                  <a:srgbClr val="7F3494"/>
                </a:solidFill>
                <a:latin typeface="Calibri" panose="020F0502020204030204" pitchFamily="34" charset="0"/>
                <a:ea typeface="Calibri" panose="020F0502020204030204" pitchFamily="34" charset="0"/>
                <a:cs typeface="Calibri" panose="020F0502020204030204" pitchFamily="34" charset="0"/>
              </a:rPr>
              <a:t>sulla</a:t>
            </a: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en-US" sz="1600" b="1" dirty="0" err="1">
                <a:solidFill>
                  <a:srgbClr val="7F3494"/>
                </a:solidFill>
                <a:latin typeface="Calibri" panose="020F0502020204030204" pitchFamily="34" charset="0"/>
                <a:ea typeface="Calibri" panose="020F0502020204030204" pitchFamily="34" charset="0"/>
                <a:cs typeface="Calibri" panose="020F0502020204030204" pitchFamily="34" charset="0"/>
              </a:rPr>
              <a:t>gestione</a:t>
            </a: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 del tempo:</a:t>
            </a:r>
            <a:r>
              <a:rPr lang="en-US" sz="1600"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it-IT" sz="1600" dirty="0">
                <a:latin typeface="Calibri" panose="020F0502020204030204" pitchFamily="34" charset="0"/>
                <a:ea typeface="Calibri" panose="020F0502020204030204" pitchFamily="34" charset="0"/>
                <a:cs typeface="Calibri" panose="020F0502020204030204" pitchFamily="34" charset="0"/>
              </a:rPr>
              <a:t>La stragrande maggioranza delle persone anziane ha molti problemi nell'organizzare il proprio tempo, quindi dobbiamo </a:t>
            </a:r>
            <a:r>
              <a:rPr lang="it-IT" sz="1600" b="1" dirty="0">
                <a:latin typeface="Calibri" panose="020F0502020204030204" pitchFamily="34" charset="0"/>
                <a:ea typeface="Calibri" panose="020F0502020204030204" pitchFamily="34" charset="0"/>
                <a:cs typeface="Calibri" panose="020F0502020204030204" pitchFamily="34" charset="0"/>
              </a:rPr>
              <a:t>fornire loro gli strumenti adeguati</a:t>
            </a:r>
            <a:r>
              <a:rPr lang="it-IT" sz="1600" dirty="0">
                <a:latin typeface="Calibri" panose="020F0502020204030204" pitchFamily="34" charset="0"/>
                <a:ea typeface="Calibri" panose="020F0502020204030204" pitchFamily="34" charset="0"/>
                <a:cs typeface="Calibri" panose="020F0502020204030204" pitchFamily="34" charset="0"/>
              </a:rPr>
              <a:t> per renderlo più semplice. </a:t>
            </a:r>
            <a:endParaRPr lang="en-US" b="1" dirty="0">
              <a:latin typeface="Calibri" panose="020F0502020204030204" pitchFamily="34" charset="0"/>
              <a:ea typeface="Calibri" panose="020F0502020204030204" pitchFamily="34" charset="0"/>
              <a:cs typeface="Calibri" panose="020F0502020204030204" pitchFamily="34" charset="0"/>
            </a:endParaRPr>
          </a:p>
          <a:p>
            <a:pPr indent="0"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5" name="Marcador de texto 3">
            <a:extLst>
              <a:ext uri="{FF2B5EF4-FFF2-40B4-BE49-F238E27FC236}">
                <a16:creationId xmlns:a16="http://schemas.microsoft.com/office/drawing/2014/main" id="{432D0BDE-2F95-29DD-6293-BADD0E7C96F9}"/>
              </a:ext>
            </a:extLst>
          </p:cNvPr>
          <p:cNvSpPr txBox="1">
            <a:spLocks/>
          </p:cNvSpPr>
          <p:nvPr/>
        </p:nvSpPr>
        <p:spPr>
          <a:xfrm>
            <a:off x="516235" y="4509000"/>
            <a:ext cx="3400640" cy="163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92E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endParaRPr lang="en-US" b="1" dirty="0">
              <a:latin typeface="Calibri" panose="020F0502020204030204" pitchFamily="34" charset="0"/>
              <a:ea typeface="Calibri" panose="020F0502020204030204" pitchFamily="34" charset="0"/>
              <a:cs typeface="Calibri" panose="020F0502020204030204" pitchFamily="34" charset="0"/>
            </a:endParaRPr>
          </a:p>
          <a:p>
            <a:pPr indent="0"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7" name="Marcador de texto 3">
            <a:extLst>
              <a:ext uri="{FF2B5EF4-FFF2-40B4-BE49-F238E27FC236}">
                <a16:creationId xmlns:a16="http://schemas.microsoft.com/office/drawing/2014/main" id="{2DAB41CE-E4CF-B501-CCB7-52B773F7822B}"/>
              </a:ext>
            </a:extLst>
          </p:cNvPr>
          <p:cNvSpPr txBox="1">
            <a:spLocks/>
          </p:cNvSpPr>
          <p:nvPr/>
        </p:nvSpPr>
        <p:spPr>
          <a:xfrm>
            <a:off x="4247278" y="1937132"/>
            <a:ext cx="3486539" cy="163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92E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r>
              <a:rPr lang="en-US" sz="1600" b="1" dirty="0" err="1">
                <a:solidFill>
                  <a:srgbClr val="7F3494"/>
                </a:solidFill>
                <a:latin typeface="Calibri" panose="020F0502020204030204" pitchFamily="34" charset="0"/>
                <a:ea typeface="Calibri" panose="020F0502020204030204" pitchFamily="34" charset="0"/>
                <a:cs typeface="Calibri" panose="020F0502020204030204" pitchFamily="34" charset="0"/>
              </a:rPr>
              <a:t>Motivazione</a:t>
            </a:r>
            <a:r>
              <a:rPr lang="en-US" sz="1600"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it-IT" sz="1600" dirty="0">
                <a:latin typeface="Calibri" panose="020F0502020204030204" pitchFamily="34" charset="0"/>
                <a:ea typeface="Calibri" panose="020F0502020204030204" pitchFamily="34" charset="0"/>
                <a:cs typeface="Calibri" panose="020F0502020204030204" pitchFamily="34" charset="0"/>
              </a:rPr>
              <a:t>L'assistenza non è solo diretta, ma spesso l'assistenza migliore è quella che fa sentire meglio il cliente. Pertanto, l'assistente deve motivare la persona a fare cose adatte ai suoi gusti e alle sue esigenze</a:t>
            </a:r>
            <a:r>
              <a:rPr lang="en-US" sz="1600" dirty="0">
                <a:latin typeface="Calibri" panose="020F0502020204030204" pitchFamily="34" charset="0"/>
                <a:ea typeface="Calibri" panose="020F0502020204030204" pitchFamily="34" charset="0"/>
                <a:cs typeface="Calibri" panose="020F0502020204030204" pitchFamily="34" charset="0"/>
              </a:rPr>
              <a:t>. </a:t>
            </a:r>
            <a:endParaRPr lang="en-US" b="1" dirty="0">
              <a:latin typeface="Calibri" panose="020F0502020204030204" pitchFamily="34" charset="0"/>
              <a:ea typeface="Calibri" panose="020F0502020204030204" pitchFamily="34" charset="0"/>
              <a:cs typeface="Calibri" panose="020F0502020204030204" pitchFamily="34" charset="0"/>
            </a:endParaRPr>
          </a:p>
          <a:p>
            <a:pPr indent="0" algn="ct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2057" name="Picture 9" descr="Scribble Circle Font Hand Drawn Numbers Black Isolated">
            <a:extLst>
              <a:ext uri="{FF2B5EF4-FFF2-40B4-BE49-F238E27FC236}">
                <a16:creationId xmlns:a16="http://schemas.microsoft.com/office/drawing/2014/main" id="{DEE68037-BE19-8496-CEA7-2331F673255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947429" y="3520246"/>
            <a:ext cx="738503" cy="668348"/>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Scribble Circle Font Hand Drawn Numbers Black Isolated">
            <a:extLst>
              <a:ext uri="{FF2B5EF4-FFF2-40B4-BE49-F238E27FC236}">
                <a16:creationId xmlns:a16="http://schemas.microsoft.com/office/drawing/2014/main" id="{636088F7-1E98-E86E-E200-90405C78E4D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710007" y="3519404"/>
            <a:ext cx="745024" cy="66919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Scribble Circle Font Hand Drawn Numbers Black Isolated">
            <a:extLst>
              <a:ext uri="{FF2B5EF4-FFF2-40B4-BE49-F238E27FC236}">
                <a16:creationId xmlns:a16="http://schemas.microsoft.com/office/drawing/2014/main" id="{C9E9EF88-CEE4-7BCF-F104-153CBD8D2DA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499821" y="3575714"/>
            <a:ext cx="751717" cy="60170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4">
            <a:extLst>
              <a:ext uri="{FF2B5EF4-FFF2-40B4-BE49-F238E27FC236}">
                <a16:creationId xmlns:a16="http://schemas.microsoft.com/office/drawing/2014/main" id="{0B3751D1-AD70-963D-3AD0-A99F72C576E2}"/>
              </a:ext>
            </a:extLst>
          </p:cNvPr>
          <p:cNvSpPr>
            <a:spLocks noChangeArrowheads="1"/>
          </p:cNvSpPr>
          <p:nvPr/>
        </p:nvSpPr>
        <p:spPr bwMode="auto">
          <a:xfrm>
            <a:off x="304800" y="3048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19" name="Rectangle 15">
            <a:extLst>
              <a:ext uri="{FF2B5EF4-FFF2-40B4-BE49-F238E27FC236}">
                <a16:creationId xmlns:a16="http://schemas.microsoft.com/office/drawing/2014/main" id="{B6C60B72-73A0-21C9-7BE3-5DCCF2BE0C66}"/>
              </a:ext>
            </a:extLst>
          </p:cNvPr>
          <p:cNvSpPr>
            <a:spLocks noChangeArrowheads="1"/>
          </p:cNvSpPr>
          <p:nvPr/>
        </p:nvSpPr>
        <p:spPr bwMode="auto">
          <a:xfrm>
            <a:off x="457200" y="4572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20" name="Marcador de texto 3">
            <a:extLst>
              <a:ext uri="{FF2B5EF4-FFF2-40B4-BE49-F238E27FC236}">
                <a16:creationId xmlns:a16="http://schemas.microsoft.com/office/drawing/2014/main" id="{622F8C99-B153-7AE3-BC6C-A1DABAC7C094}"/>
              </a:ext>
            </a:extLst>
          </p:cNvPr>
          <p:cNvSpPr txBox="1">
            <a:spLocks/>
          </p:cNvSpPr>
          <p:nvPr/>
        </p:nvSpPr>
        <p:spPr>
          <a:xfrm>
            <a:off x="540188" y="4352508"/>
            <a:ext cx="3400640" cy="163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92E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r>
              <a:rPr lang="en-US" sz="1600" b="1" dirty="0" err="1">
                <a:solidFill>
                  <a:srgbClr val="7F3494"/>
                </a:solidFill>
                <a:latin typeface="Calibri" panose="020F0502020204030204" pitchFamily="34" charset="0"/>
                <a:ea typeface="Calibri" panose="020F0502020204030204" pitchFamily="34" charset="0"/>
                <a:cs typeface="Calibri" panose="020F0502020204030204" pitchFamily="34" charset="0"/>
              </a:rPr>
              <a:t>Lavorare</a:t>
            </a: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en-US" sz="1600" b="1" dirty="0" err="1">
                <a:solidFill>
                  <a:srgbClr val="7F3494"/>
                </a:solidFill>
                <a:latin typeface="Calibri" panose="020F0502020204030204" pitchFamily="34" charset="0"/>
                <a:ea typeface="Calibri" panose="020F0502020204030204" pitchFamily="34" charset="0"/>
                <a:cs typeface="Calibri" panose="020F0502020204030204" pitchFamily="34" charset="0"/>
              </a:rPr>
              <a:t>sul</a:t>
            </a: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en-US" sz="1600" b="1" dirty="0" err="1">
                <a:solidFill>
                  <a:srgbClr val="7F3494"/>
                </a:solidFill>
                <a:latin typeface="Calibri" panose="020F0502020204030204" pitchFamily="34" charset="0"/>
                <a:ea typeface="Calibri" panose="020F0502020204030204" pitchFamily="34" charset="0"/>
                <a:cs typeface="Calibri" panose="020F0502020204030204" pitchFamily="34" charset="0"/>
              </a:rPr>
              <a:t>processo</a:t>
            </a: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en-US" sz="1600" b="1" dirty="0" err="1">
                <a:solidFill>
                  <a:srgbClr val="7F3494"/>
                </a:solidFill>
                <a:latin typeface="Calibri" panose="020F0502020204030204" pitchFamily="34" charset="0"/>
                <a:ea typeface="Calibri" panose="020F0502020204030204" pitchFamily="34" charset="0"/>
                <a:cs typeface="Calibri" panose="020F0502020204030204" pitchFamily="34" charset="0"/>
              </a:rPr>
              <a:t>decisionale</a:t>
            </a: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it-IT" sz="1600" dirty="0">
                <a:latin typeface="Calibri" panose="020F0502020204030204" pitchFamily="34" charset="0"/>
                <a:ea typeface="Calibri" panose="020F0502020204030204" pitchFamily="34" charset="0"/>
                <a:cs typeface="Calibri" panose="020F0502020204030204" pitchFamily="34" charset="0"/>
              </a:rPr>
              <a:t>è importante che sappiano </a:t>
            </a:r>
            <a:r>
              <a:rPr lang="it-IT" sz="1600" b="1" dirty="0">
                <a:latin typeface="Calibri" panose="020F0502020204030204" pitchFamily="34" charset="0"/>
                <a:ea typeface="Calibri" panose="020F0502020204030204" pitchFamily="34" charset="0"/>
                <a:cs typeface="Calibri" panose="020F0502020204030204" pitchFamily="34" charset="0"/>
              </a:rPr>
              <a:t>stabilire delle priorità tra le loro preferenze e i loro obblighi</a:t>
            </a:r>
            <a:r>
              <a:rPr lang="it-IT" sz="1600" dirty="0">
                <a:latin typeface="Calibri" panose="020F0502020204030204" pitchFamily="34" charset="0"/>
                <a:ea typeface="Calibri" panose="020F0502020204030204" pitchFamily="34" charset="0"/>
                <a:cs typeface="Calibri" panose="020F0502020204030204" pitchFamily="34" charset="0"/>
              </a:rPr>
              <a:t>. Capire che nell'arco della giornata c'è tempo per tante cose e che devono riservare un po' di tempo ai loro interessi. </a:t>
            </a:r>
            <a:endParaRPr lang="en-US" b="1" dirty="0">
              <a:latin typeface="Calibri" panose="020F0502020204030204" pitchFamily="34" charset="0"/>
              <a:ea typeface="Calibri" panose="020F0502020204030204" pitchFamily="34" charset="0"/>
              <a:cs typeface="Calibri" panose="020F0502020204030204" pitchFamily="34" charset="0"/>
            </a:endParaRPr>
          </a:p>
          <a:p>
            <a:pPr indent="0"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09746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6"/>
          <p:cNvSpPr txBox="1">
            <a:spLocks noGrp="1"/>
          </p:cNvSpPr>
          <p:nvPr>
            <p:ph type="body" idx="1"/>
          </p:nvPr>
        </p:nvSpPr>
        <p:spPr>
          <a:xfrm>
            <a:off x="5337672" y="1189531"/>
            <a:ext cx="6064785" cy="447893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1000"/>
              </a:spcBef>
              <a:spcAft>
                <a:spcPts val="0"/>
              </a:spcAft>
              <a:buSzPts val="2400"/>
              <a:buFont typeface="Arial"/>
              <a:buAutoNum type="arabicPeriod"/>
            </a:pPr>
            <a:r>
              <a:rPr lang="it-IT" sz="2400" dirty="0">
                <a:solidFill>
                  <a:schemeClr val="lt1"/>
                </a:solidFill>
                <a:latin typeface="Calibri"/>
                <a:ea typeface="Calibri"/>
                <a:cs typeface="Calibri"/>
                <a:sym typeface="Calibri"/>
              </a:rPr>
              <a:t>Non scrivere in maiuscolo perché equivale a urlare;</a:t>
            </a:r>
          </a:p>
          <a:p>
            <a:pPr marL="685800" lvl="0" indent="-457200" algn="l" rtl="0">
              <a:lnSpc>
                <a:spcPct val="90000"/>
              </a:lnSpc>
              <a:spcBef>
                <a:spcPts val="1000"/>
              </a:spcBef>
              <a:spcAft>
                <a:spcPts val="0"/>
              </a:spcAft>
              <a:buSzPts val="2400"/>
              <a:buFont typeface="Arial"/>
              <a:buAutoNum type="arabicPeriod"/>
            </a:pPr>
            <a:r>
              <a:rPr lang="it-IT" sz="2400" dirty="0">
                <a:solidFill>
                  <a:schemeClr val="lt1"/>
                </a:solidFill>
                <a:latin typeface="Calibri"/>
                <a:ea typeface="Calibri"/>
                <a:cs typeface="Calibri"/>
                <a:sym typeface="Calibri"/>
              </a:rPr>
              <a:t>Utilizzare le emoticon (le faccine gialle con espressioni come sorriso o pianto), che contribuiranno a creare una migliore comprensione del vostro messaggio;</a:t>
            </a:r>
          </a:p>
          <a:p>
            <a:pPr marL="685800" lvl="0" indent="-457200" algn="l" rtl="0">
              <a:lnSpc>
                <a:spcPct val="90000"/>
              </a:lnSpc>
              <a:spcBef>
                <a:spcPts val="1000"/>
              </a:spcBef>
              <a:spcAft>
                <a:spcPts val="0"/>
              </a:spcAft>
              <a:buSzPts val="2400"/>
              <a:buFont typeface="Arial"/>
              <a:buAutoNum type="arabicPeriod"/>
            </a:pPr>
            <a:r>
              <a:rPr lang="it-IT" sz="2400" dirty="0">
                <a:solidFill>
                  <a:schemeClr val="lt1"/>
                </a:solidFill>
                <a:latin typeface="Calibri"/>
                <a:ea typeface="Calibri"/>
                <a:cs typeface="Calibri"/>
                <a:sym typeface="Calibri"/>
              </a:rPr>
              <a:t>Chiedere sempre il consenso prima di taggare altre persone </a:t>
            </a:r>
            <a:r>
              <a:rPr lang="it-IT" dirty="0"/>
              <a:t>in</a:t>
            </a:r>
            <a:r>
              <a:rPr lang="it-IT" sz="2400" dirty="0">
                <a:solidFill>
                  <a:schemeClr val="lt1"/>
                </a:solidFill>
                <a:latin typeface="Calibri"/>
                <a:ea typeface="Calibri"/>
                <a:cs typeface="Calibri"/>
                <a:sym typeface="Calibri"/>
              </a:rPr>
              <a:t> foto o video;</a:t>
            </a:r>
          </a:p>
          <a:p>
            <a:pPr marL="685800" lvl="0" indent="-457200" algn="l" rtl="0">
              <a:lnSpc>
                <a:spcPct val="90000"/>
              </a:lnSpc>
              <a:spcBef>
                <a:spcPts val="1000"/>
              </a:spcBef>
              <a:spcAft>
                <a:spcPts val="0"/>
              </a:spcAft>
              <a:buSzPts val="2400"/>
              <a:buFont typeface="Arial"/>
              <a:buAutoNum type="arabicPeriod"/>
            </a:pPr>
            <a:r>
              <a:rPr lang="it-IT" sz="2400" dirty="0">
                <a:solidFill>
                  <a:schemeClr val="lt1"/>
                </a:solidFill>
                <a:latin typeface="Calibri"/>
                <a:ea typeface="Calibri"/>
                <a:cs typeface="Calibri"/>
                <a:sym typeface="Calibri"/>
              </a:rPr>
              <a:t>Rispettare la privacy degli altri utenti evitando di pubblicare informazioni personali e dati sensibili;</a:t>
            </a:r>
          </a:p>
          <a:p>
            <a:pPr marL="685800" lvl="0" indent="-457200" algn="l" rtl="0">
              <a:lnSpc>
                <a:spcPct val="90000"/>
              </a:lnSpc>
              <a:spcBef>
                <a:spcPts val="1000"/>
              </a:spcBef>
              <a:spcAft>
                <a:spcPts val="0"/>
              </a:spcAft>
              <a:buSzPts val="2400"/>
              <a:buFont typeface="Arial"/>
              <a:buAutoNum type="arabicPeriod"/>
            </a:pPr>
            <a:r>
              <a:rPr lang="it-IT" sz="2400" dirty="0">
                <a:solidFill>
                  <a:schemeClr val="lt1"/>
                </a:solidFill>
                <a:latin typeface="Calibri"/>
                <a:ea typeface="Calibri"/>
                <a:cs typeface="Calibri"/>
                <a:sym typeface="Calibri"/>
              </a:rPr>
              <a:t>Citare le fonti e, se possibile, linkarle, nel caso di pubblicazioni di testi, foto o video. </a:t>
            </a:r>
          </a:p>
        </p:txBody>
      </p:sp>
      <p:pic>
        <p:nvPicPr>
          <p:cNvPr id="298" name="Google Shape;298;p46"/>
          <p:cNvPicPr preferRelativeResize="0">
            <a:picLocks noGrp="1"/>
          </p:cNvPicPr>
          <p:nvPr>
            <p:ph type="pic" idx="3"/>
          </p:nvPr>
        </p:nvPicPr>
        <p:blipFill rotWithShape="1">
          <a:blip r:embed="rId3">
            <a:alphaModFix/>
          </a:blip>
          <a:srcRect l="6295" r="6295"/>
          <a:stretch/>
        </p:blipFill>
        <p:spPr>
          <a:xfrm>
            <a:off x="0" y="1866787"/>
            <a:ext cx="5130800" cy="3913188"/>
          </a:xfrm>
          <a:prstGeom prst="rect">
            <a:avLst/>
          </a:prstGeom>
          <a:solidFill>
            <a:srgbClr val="D8D8D8"/>
          </a:solidFill>
          <a:ln>
            <a:noFill/>
          </a:ln>
        </p:spPr>
      </p:pic>
      <p:sp>
        <p:nvSpPr>
          <p:cNvPr id="299" name="Google Shape;299;p46"/>
          <p:cNvSpPr txBox="1">
            <a:spLocks noGrp="1"/>
          </p:cNvSpPr>
          <p:nvPr>
            <p:ph type="body" idx="2"/>
          </p:nvPr>
        </p:nvSpPr>
        <p:spPr>
          <a:xfrm>
            <a:off x="5538246" y="248579"/>
            <a:ext cx="6064785" cy="803654"/>
          </a:xfrm>
          <a:prstGeom prst="rect">
            <a:avLst/>
          </a:prstGeom>
          <a:noFill/>
          <a:ln>
            <a:noFill/>
          </a:ln>
        </p:spPr>
        <p:txBody>
          <a:bodyPr spcFirstLastPara="1" wrap="square" lIns="91425" tIns="45700" rIns="91425" bIns="45700" anchor="t" anchorCtr="0">
            <a:noAutofit/>
          </a:bodyPr>
          <a:lstStyle/>
          <a:p>
            <a:pPr marL="0" marR="0" lvl="0" indent="-228600" algn="l" rtl="0">
              <a:lnSpc>
                <a:spcPct val="90000"/>
              </a:lnSpc>
              <a:spcBef>
                <a:spcPts val="1000"/>
              </a:spcBef>
              <a:spcAft>
                <a:spcPts val="0"/>
              </a:spcAft>
              <a:buClr>
                <a:srgbClr val="24BAA2"/>
              </a:buClr>
              <a:buSzPts val="3600"/>
              <a:buFont typeface="Arial"/>
              <a:buNone/>
            </a:pPr>
            <a:r>
              <a:rPr lang="en-US" dirty="0" err="1"/>
              <a:t>Regole</a:t>
            </a:r>
            <a:r>
              <a:rPr lang="en-US" dirty="0"/>
              <a:t> </a:t>
            </a:r>
            <a:r>
              <a:rPr lang="en-US" dirty="0" err="1"/>
              <a:t>della</a:t>
            </a:r>
            <a:r>
              <a:rPr lang="en-US" dirty="0"/>
              <a:t> </a:t>
            </a:r>
            <a:r>
              <a:rPr lang="it-IT" i="1" dirty="0"/>
              <a:t>Netiquette</a:t>
            </a:r>
          </a:p>
          <a:p>
            <a:pPr marL="457200" marR="0" lvl="0" indent="-228600" algn="l" rtl="0">
              <a:lnSpc>
                <a:spcPct val="90000"/>
              </a:lnSpc>
              <a:spcBef>
                <a:spcPts val="1000"/>
              </a:spcBef>
              <a:spcAft>
                <a:spcPts val="0"/>
              </a:spcAft>
              <a:buClr>
                <a:srgbClr val="24BAA2"/>
              </a:buClr>
              <a:buSzPts val="3600"/>
              <a:buFont typeface="Arial"/>
              <a:buNone/>
            </a:pPr>
            <a:endParaRPr dirty="0"/>
          </a:p>
        </p:txBody>
      </p:sp>
      <p:sp>
        <p:nvSpPr>
          <p:cNvPr id="300" name="Google Shape;300;p46"/>
          <p:cNvSpPr txBox="1"/>
          <p:nvPr/>
        </p:nvSpPr>
        <p:spPr>
          <a:xfrm>
            <a:off x="0" y="5779975"/>
            <a:ext cx="513080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Questa foto</a:t>
            </a:r>
            <a:r>
              <a:rPr lang="en-US" sz="900" b="0" i="0" u="none" strike="noStrike" cap="none">
                <a:solidFill>
                  <a:srgbClr val="000000"/>
                </a:solidFill>
                <a:latin typeface="Arial"/>
                <a:ea typeface="Arial"/>
                <a:cs typeface="Arial"/>
                <a:sym typeface="Arial"/>
              </a:rPr>
              <a:t> di Autore sconosciuto è concesso in licenza da </a:t>
            </a:r>
            <a:r>
              <a:rPr lang="en-US" sz="9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CC BY-NC-ND</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7"/>
          <p:cNvSpPr txBox="1">
            <a:spLocks noGrp="1"/>
          </p:cNvSpPr>
          <p:nvPr>
            <p:ph type="body" idx="1"/>
          </p:nvPr>
        </p:nvSpPr>
        <p:spPr>
          <a:xfrm>
            <a:off x="0" y="2370455"/>
            <a:ext cx="8227800" cy="3849300"/>
          </a:xfrm>
          <a:prstGeom prst="rect">
            <a:avLst/>
          </a:prstGeom>
          <a:noFill/>
          <a:ln>
            <a:noFill/>
          </a:ln>
        </p:spPr>
        <p:txBody>
          <a:bodyPr spcFirstLastPara="1" wrap="square" lIns="91425" tIns="45700" rIns="91425" bIns="45700" anchor="t" anchorCtr="0">
            <a:noAutofit/>
          </a:bodyPr>
          <a:lstStyle/>
          <a:p>
            <a:pPr marL="685800" lvl="0" indent="-457200" algn="just" rtl="0">
              <a:lnSpc>
                <a:spcPct val="90000"/>
              </a:lnSpc>
              <a:spcBef>
                <a:spcPts val="1000"/>
              </a:spcBef>
              <a:spcAft>
                <a:spcPts val="0"/>
              </a:spcAft>
              <a:buClr>
                <a:srgbClr val="011E3B"/>
              </a:buClr>
              <a:buSzPts val="2400"/>
              <a:buFont typeface="Arial"/>
              <a:buAutoNum type="arabicPeriod" startAt="6"/>
            </a:pPr>
            <a:r>
              <a:rPr lang="it-IT" sz="2200" dirty="0">
                <a:solidFill>
                  <a:srgbClr val="011E3B"/>
                </a:solidFill>
                <a:latin typeface="Calibri"/>
                <a:ea typeface="Calibri"/>
                <a:cs typeface="Calibri"/>
                <a:sym typeface="Calibri"/>
              </a:rPr>
              <a:t>Non essere complici del cyberbullismo (ossia scrivere commenti e reazioni non educati online) pubblicando post che inneggiano all'odio, alla discriminazione razziale, sessuale o religiosa.</a:t>
            </a:r>
          </a:p>
          <a:p>
            <a:pPr marL="685800" lvl="0" indent="-457200" algn="just" rtl="0">
              <a:lnSpc>
                <a:spcPct val="90000"/>
              </a:lnSpc>
              <a:spcBef>
                <a:spcPts val="1000"/>
              </a:spcBef>
              <a:spcAft>
                <a:spcPts val="0"/>
              </a:spcAft>
              <a:buClr>
                <a:srgbClr val="011E3B"/>
              </a:buClr>
              <a:buSzPts val="2400"/>
              <a:buFont typeface="Arial"/>
              <a:buAutoNum type="arabicPeriod" startAt="6"/>
            </a:pPr>
            <a:r>
              <a:rPr lang="it-IT" sz="2200" dirty="0">
                <a:solidFill>
                  <a:srgbClr val="011E3B"/>
                </a:solidFill>
                <a:latin typeface="Calibri"/>
                <a:ea typeface="Calibri"/>
                <a:cs typeface="Calibri"/>
                <a:sym typeface="Calibri"/>
              </a:rPr>
              <a:t>Esprimere la vostra posizione in modo rispettoso e senza attaccare personalmente chi la pensa diversamente.</a:t>
            </a:r>
          </a:p>
          <a:p>
            <a:pPr marL="685800" lvl="0" indent="-457200" algn="just" rtl="0">
              <a:lnSpc>
                <a:spcPct val="90000"/>
              </a:lnSpc>
              <a:spcBef>
                <a:spcPts val="1000"/>
              </a:spcBef>
              <a:spcAft>
                <a:spcPts val="0"/>
              </a:spcAft>
              <a:buClr>
                <a:srgbClr val="011E3B"/>
              </a:buClr>
              <a:buSzPts val="2400"/>
              <a:buFont typeface="Arial"/>
              <a:buAutoNum type="arabicPeriod" startAt="6"/>
            </a:pPr>
            <a:r>
              <a:rPr lang="it-IT" sz="2200" dirty="0">
                <a:solidFill>
                  <a:srgbClr val="011E3B"/>
                </a:solidFill>
                <a:latin typeface="Calibri"/>
                <a:ea typeface="Calibri"/>
                <a:cs typeface="Calibri"/>
                <a:sym typeface="Calibri"/>
              </a:rPr>
              <a:t>Non essere duri con chi commette errori.</a:t>
            </a:r>
          </a:p>
          <a:p>
            <a:pPr marL="685800" lvl="0" indent="-457200" algn="just" rtl="0">
              <a:lnSpc>
                <a:spcPct val="90000"/>
              </a:lnSpc>
              <a:spcBef>
                <a:spcPts val="1000"/>
              </a:spcBef>
              <a:spcAft>
                <a:spcPts val="0"/>
              </a:spcAft>
              <a:buClr>
                <a:srgbClr val="011E3B"/>
              </a:buClr>
              <a:buSzPts val="2400"/>
              <a:buFont typeface="Arial"/>
              <a:buAutoNum type="arabicPeriod" startAt="6"/>
            </a:pPr>
            <a:r>
              <a:rPr lang="it-IT" sz="2200" dirty="0">
                <a:solidFill>
                  <a:srgbClr val="011E3B"/>
                </a:solidFill>
                <a:latin typeface="Calibri"/>
                <a:ea typeface="Calibri"/>
                <a:cs typeface="Calibri"/>
                <a:sym typeface="Calibri"/>
              </a:rPr>
              <a:t>Non offendere gli altri usando un linguaggio blasfemo, scortese, inappropriato o dispregiativo.</a:t>
            </a:r>
          </a:p>
          <a:p>
            <a:pPr marL="685800" lvl="0" indent="-457200" algn="just" rtl="0">
              <a:lnSpc>
                <a:spcPct val="90000"/>
              </a:lnSpc>
              <a:spcBef>
                <a:spcPts val="1000"/>
              </a:spcBef>
              <a:spcAft>
                <a:spcPts val="0"/>
              </a:spcAft>
              <a:buClr>
                <a:srgbClr val="011E3B"/>
              </a:buClr>
              <a:buSzPts val="2400"/>
              <a:buFont typeface="Arial"/>
              <a:buAutoNum type="arabicPeriod" startAt="6"/>
            </a:pPr>
            <a:r>
              <a:rPr lang="it-IT" sz="2200" dirty="0">
                <a:solidFill>
                  <a:srgbClr val="011E3B"/>
                </a:solidFill>
                <a:latin typeface="Calibri"/>
                <a:ea typeface="Calibri"/>
                <a:cs typeface="Calibri"/>
                <a:sym typeface="Calibri"/>
              </a:rPr>
              <a:t>Usare gli hashtag in modo corretto e senza esagerare. Gli hashtag sono parole utilizzate per etichettare i contenuti e farli trovare più velocemente da altri utenti interessati allo stesso argomento.</a:t>
            </a:r>
          </a:p>
        </p:txBody>
      </p:sp>
      <p:pic>
        <p:nvPicPr>
          <p:cNvPr id="306" name="Google Shape;306;p47" descr="Immagine che contiene testo, interni, computer, elettronico&#10;&#10;Descrizione generata automaticamente"/>
          <p:cNvPicPr preferRelativeResize="0">
            <a:picLocks noGrp="1"/>
          </p:cNvPicPr>
          <p:nvPr>
            <p:ph type="pic" idx="3"/>
          </p:nvPr>
        </p:nvPicPr>
        <p:blipFill rotWithShape="1">
          <a:blip r:embed="rId3">
            <a:alphaModFix/>
          </a:blip>
          <a:srcRect l="31196" r="31196"/>
          <a:stretch/>
        </p:blipFill>
        <p:spPr>
          <a:xfrm>
            <a:off x="8583306" y="1246695"/>
            <a:ext cx="2444127" cy="4336988"/>
          </a:xfrm>
          <a:prstGeom prst="rect">
            <a:avLst/>
          </a:prstGeom>
          <a:solidFill>
            <a:srgbClr val="D8D8D8"/>
          </a:solidFill>
          <a:ln>
            <a:noFill/>
          </a:ln>
        </p:spPr>
      </p:pic>
      <p:sp>
        <p:nvSpPr>
          <p:cNvPr id="307" name="Google Shape;307;p47"/>
          <p:cNvSpPr txBox="1">
            <a:spLocks noGrp="1"/>
          </p:cNvSpPr>
          <p:nvPr>
            <p:ph type="body" idx="2"/>
          </p:nvPr>
        </p:nvSpPr>
        <p:spPr>
          <a:xfrm>
            <a:off x="285386" y="1135377"/>
            <a:ext cx="7178100" cy="803700"/>
          </a:xfrm>
          <a:prstGeom prst="rect">
            <a:avLst/>
          </a:prstGeom>
          <a:noFill/>
          <a:ln>
            <a:noFill/>
          </a:ln>
        </p:spPr>
        <p:txBody>
          <a:bodyPr spcFirstLastPara="1" wrap="square" lIns="91425" tIns="45700" rIns="91425" bIns="45700" anchor="t" anchorCtr="0">
            <a:noAutofit/>
          </a:bodyPr>
          <a:lstStyle/>
          <a:p>
            <a:pPr marL="0" marR="0" lvl="0" indent="-228600" algn="l" rtl="0">
              <a:lnSpc>
                <a:spcPct val="90000"/>
              </a:lnSpc>
              <a:spcBef>
                <a:spcPts val="1000"/>
              </a:spcBef>
              <a:spcAft>
                <a:spcPts val="0"/>
              </a:spcAft>
              <a:buClr>
                <a:srgbClr val="24BAA2"/>
              </a:buClr>
              <a:buSzPts val="3600"/>
              <a:buFont typeface="Arial"/>
              <a:buNone/>
            </a:pPr>
            <a:r>
              <a:rPr lang="en-US" dirty="0" err="1"/>
              <a:t>Regole</a:t>
            </a:r>
            <a:r>
              <a:rPr lang="en-US" dirty="0"/>
              <a:t> </a:t>
            </a:r>
            <a:r>
              <a:rPr lang="en-US" dirty="0" err="1"/>
              <a:t>della</a:t>
            </a:r>
            <a:r>
              <a:rPr lang="en-US" dirty="0"/>
              <a:t> </a:t>
            </a:r>
            <a:r>
              <a:rPr lang="en-US" i="1" dirty="0"/>
              <a:t>Netiquette</a:t>
            </a:r>
            <a:endParaRPr lang="en-US" dirty="0"/>
          </a:p>
          <a:p>
            <a:pPr marL="457200" marR="0" lvl="0" indent="-228600" algn="l" rtl="0">
              <a:lnSpc>
                <a:spcPct val="90000"/>
              </a:lnSpc>
              <a:spcBef>
                <a:spcPts val="1000"/>
              </a:spcBef>
              <a:spcAft>
                <a:spcPts val="0"/>
              </a:spcAft>
              <a:buClr>
                <a:srgbClr val="24BAA2"/>
              </a:buClr>
              <a:buSzPts val="3600"/>
              <a:buFont typeface="Arial"/>
              <a:buNone/>
            </a:pP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0"/>
          <p:cNvSpPr txBox="1">
            <a:spLocks noGrp="1"/>
          </p:cNvSpPr>
          <p:nvPr>
            <p:ph type="body" idx="1"/>
          </p:nvPr>
        </p:nvSpPr>
        <p:spPr>
          <a:xfrm>
            <a:off x="615500" y="1166047"/>
            <a:ext cx="10595237" cy="1265140"/>
          </a:xfrm>
          <a:prstGeom prst="rect">
            <a:avLst/>
          </a:prstGeom>
          <a:noFill/>
          <a:ln>
            <a:noFill/>
          </a:ln>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092E4B"/>
              </a:buClr>
              <a:buSzPts val="2400"/>
              <a:buFont typeface="Arial"/>
              <a:buNone/>
            </a:pPr>
            <a:r>
              <a:rPr lang="it-IT" dirty="0"/>
              <a:t>Televëda è solo una delle tante piattaforme disponibili ed è consigliata soprattutto agli utenti di lingua inglese, tuttavia esistono applicazioni simili anche in altri Paesi.</a:t>
            </a:r>
          </a:p>
          <a:p>
            <a:pPr marL="457200" marR="0" lvl="0" indent="-228600" algn="l" rtl="0">
              <a:lnSpc>
                <a:spcPct val="90000"/>
              </a:lnSpc>
              <a:spcBef>
                <a:spcPts val="1000"/>
              </a:spcBef>
              <a:spcAft>
                <a:spcPts val="0"/>
              </a:spcAft>
              <a:buClr>
                <a:srgbClr val="092E4B"/>
              </a:buClr>
              <a:buSzPts val="2400"/>
              <a:buFont typeface="Arial"/>
              <a:buNone/>
            </a:pPr>
            <a:endParaRPr lang="it-IT" dirty="0" err="1"/>
          </a:p>
        </p:txBody>
      </p:sp>
      <p:sp>
        <p:nvSpPr>
          <p:cNvPr id="328" name="Google Shape;328;p50"/>
          <p:cNvSpPr txBox="1">
            <a:spLocks noGrp="1"/>
          </p:cNvSpPr>
          <p:nvPr>
            <p:ph type="body" idx="2"/>
          </p:nvPr>
        </p:nvSpPr>
        <p:spPr>
          <a:xfrm>
            <a:off x="415084" y="404025"/>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err="1"/>
              <a:t>Piattaforme</a:t>
            </a:r>
            <a:r>
              <a:rPr lang="en-US" dirty="0"/>
              <a:t> di social community</a:t>
            </a:r>
            <a:endParaRPr dirty="0">
              <a:highlight>
                <a:srgbClr val="FFFF00"/>
              </a:highlight>
            </a:endParaRPr>
          </a:p>
        </p:txBody>
      </p:sp>
      <p:pic>
        <p:nvPicPr>
          <p:cNvPr id="329" name="Google Shape;329;p50">
            <a:hlinkClick r:id="rId3"/>
          </p:cNvPr>
          <p:cNvPicPr preferRelativeResize="0"/>
          <p:nvPr/>
        </p:nvPicPr>
        <p:blipFill rotWithShape="1">
          <a:blip r:embed="rId4">
            <a:alphaModFix/>
          </a:blip>
          <a:srcRect/>
          <a:stretch/>
        </p:blipFill>
        <p:spPr>
          <a:xfrm>
            <a:off x="615501" y="2584944"/>
            <a:ext cx="1502465" cy="1268548"/>
          </a:xfrm>
          <a:prstGeom prst="rect">
            <a:avLst/>
          </a:prstGeom>
          <a:noFill/>
          <a:ln>
            <a:noFill/>
          </a:ln>
        </p:spPr>
      </p:pic>
      <p:sp>
        <p:nvSpPr>
          <p:cNvPr id="330" name="Google Shape;330;p50"/>
          <p:cNvSpPr txBox="1"/>
          <p:nvPr/>
        </p:nvSpPr>
        <p:spPr>
          <a:xfrm>
            <a:off x="3346515" y="2588352"/>
            <a:ext cx="8229984" cy="1265140"/>
          </a:xfrm>
          <a:prstGeom prst="rect">
            <a:avLst/>
          </a:prstGeom>
          <a:noFill/>
          <a:ln>
            <a:noFill/>
          </a:ln>
        </p:spPr>
        <p:txBody>
          <a:bodyPr spcFirstLastPara="1" wrap="square" lIns="91425" tIns="45700" rIns="91425" bIns="45700" anchor="t" anchorCtr="0">
            <a:noAutofit/>
          </a:bodyPr>
          <a:lstStyle/>
          <a:p>
            <a:pPr marR="0" lvl="0" indent="-228600" algn="just" rtl="0">
              <a:lnSpc>
                <a:spcPct val="90000"/>
              </a:lnSpc>
              <a:spcBef>
                <a:spcPts val="1000"/>
              </a:spcBef>
              <a:spcAft>
                <a:spcPts val="0"/>
              </a:spcAft>
              <a:buClr>
                <a:srgbClr val="092E4B"/>
              </a:buClr>
              <a:buSzPts val="2400"/>
              <a:buFont typeface="Arial"/>
              <a:buNone/>
            </a:pPr>
            <a:r>
              <a:rPr lang="en-US" sz="2400" b="0" i="0" u="none" strike="noStrike" cap="none" dirty="0">
                <a:solidFill>
                  <a:srgbClr val="092E4B"/>
                </a:solidFill>
                <a:latin typeface="Calibri"/>
                <a:ea typeface="Calibri"/>
                <a:cs typeface="Calibri"/>
                <a:sym typeface="Calibri"/>
              </a:rPr>
              <a:t>In Italia </a:t>
            </a:r>
            <a:r>
              <a:rPr lang="en-US" sz="2400" dirty="0" err="1">
                <a:solidFill>
                  <a:srgbClr val="092E4B"/>
                </a:solidFill>
                <a:latin typeface="Calibri"/>
                <a:ea typeface="Calibri"/>
                <a:cs typeface="Calibri"/>
                <a:sym typeface="Calibri"/>
              </a:rPr>
              <a:t>abbiamo</a:t>
            </a:r>
            <a:r>
              <a:rPr lang="en-US" sz="2400" dirty="0">
                <a:solidFill>
                  <a:srgbClr val="092E4B"/>
                </a:solidFill>
                <a:latin typeface="Calibri"/>
                <a:ea typeface="Calibri"/>
                <a:cs typeface="Calibri"/>
                <a:sym typeface="Calibri"/>
              </a:rPr>
              <a:t> </a:t>
            </a:r>
            <a:r>
              <a:rPr lang="en-US" sz="2400" u="sng" dirty="0" err="1">
                <a:solidFill>
                  <a:srgbClr val="24BAA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Gioia</a:t>
            </a:r>
            <a:r>
              <a:rPr lang="en-US" sz="2400" u="sng" dirty="0">
                <a:solidFill>
                  <a:srgbClr val="24BAA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t>
            </a:r>
            <a:r>
              <a:rPr lang="en-US" sz="2400" dirty="0">
                <a:solidFill>
                  <a:srgbClr val="24BAA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it-IT" sz="2400" b="0" i="0" u="none" strike="noStrike" cap="none" dirty="0">
                <a:solidFill>
                  <a:srgbClr val="092E4B"/>
                </a:solidFill>
                <a:latin typeface="Calibri"/>
                <a:ea typeface="Calibri"/>
                <a:cs typeface="Calibri"/>
                <a:sym typeface="Calibri"/>
              </a:rPr>
              <a:t>che funziona in modo simile a Televëda. L'anziano può scaricare l'app e, una volta effettuato il login, può partecipare a classi virtuali in cui può svolgere diverse attività, come leggere un libro insieme o fare attività fisica.</a:t>
            </a:r>
          </a:p>
          <a:p>
            <a:pPr marR="0" lvl="0" indent="-228600" algn="just" rtl="0">
              <a:lnSpc>
                <a:spcPct val="90000"/>
              </a:lnSpc>
              <a:spcBef>
                <a:spcPts val="1000"/>
              </a:spcBef>
              <a:spcAft>
                <a:spcPts val="0"/>
              </a:spcAft>
              <a:buClr>
                <a:srgbClr val="092E4B"/>
              </a:buClr>
              <a:buSzPts val="2400"/>
              <a:buFont typeface="Arial"/>
              <a:buNone/>
            </a:pPr>
            <a:endParaRPr lang="it-IT" sz="2400" b="0" i="0" u="none" strike="noStrike" cap="none" dirty="0">
              <a:solidFill>
                <a:srgbClr val="092E4B"/>
              </a:solidFill>
              <a:latin typeface="Calibri"/>
              <a:ea typeface="Calibri"/>
              <a:cs typeface="Calibri"/>
              <a:sym typeface="Calibri"/>
            </a:endParaRPr>
          </a:p>
          <a:p>
            <a:pPr marR="0" lvl="0" indent="-228600" algn="just" rtl="0">
              <a:lnSpc>
                <a:spcPct val="90000"/>
              </a:lnSpc>
              <a:spcBef>
                <a:spcPts val="1000"/>
              </a:spcBef>
              <a:spcAft>
                <a:spcPts val="0"/>
              </a:spcAft>
              <a:buClr>
                <a:srgbClr val="092E4B"/>
              </a:buClr>
              <a:buSzPts val="2400"/>
              <a:buFont typeface="Arial"/>
              <a:buNone/>
            </a:pPr>
            <a:endParaRPr sz="2400" b="0" i="0" u="none" strike="noStrike" cap="none" dirty="0">
              <a:solidFill>
                <a:srgbClr val="092E4B"/>
              </a:solidFill>
              <a:latin typeface="Calibri"/>
              <a:ea typeface="Calibri"/>
              <a:cs typeface="Calibri"/>
              <a:sym typeface="Calibri"/>
            </a:endParaRPr>
          </a:p>
        </p:txBody>
      </p:sp>
      <p:pic>
        <p:nvPicPr>
          <p:cNvPr id="331" name="Google Shape;331;p50">
            <a:hlinkClick r:id="rId5"/>
          </p:cNvPr>
          <p:cNvPicPr preferRelativeResize="0"/>
          <p:nvPr/>
        </p:nvPicPr>
        <p:blipFill rotWithShape="1">
          <a:blip r:embed="rId6">
            <a:alphaModFix/>
          </a:blip>
          <a:srcRect/>
          <a:stretch/>
        </p:blipFill>
        <p:spPr>
          <a:xfrm>
            <a:off x="8954867" y="4879994"/>
            <a:ext cx="2621632" cy="825497"/>
          </a:xfrm>
          <a:prstGeom prst="rect">
            <a:avLst/>
          </a:prstGeom>
          <a:noFill/>
          <a:ln>
            <a:noFill/>
          </a:ln>
        </p:spPr>
      </p:pic>
      <p:sp>
        <p:nvSpPr>
          <p:cNvPr id="332" name="Google Shape;332;p50"/>
          <p:cNvSpPr txBox="1"/>
          <p:nvPr/>
        </p:nvSpPr>
        <p:spPr>
          <a:xfrm>
            <a:off x="615501" y="4532654"/>
            <a:ext cx="8059869" cy="1656046"/>
          </a:xfrm>
          <a:prstGeom prst="rect">
            <a:avLst/>
          </a:prstGeom>
          <a:noFill/>
          <a:ln>
            <a:noFill/>
          </a:ln>
        </p:spPr>
        <p:txBody>
          <a:bodyPr spcFirstLastPara="1" wrap="square" lIns="91425" tIns="45700" rIns="91425" bIns="45700" anchor="t" anchorCtr="0">
            <a:noAutofit/>
          </a:bodyPr>
          <a:lstStyle/>
          <a:p>
            <a:pPr marR="0" lvl="0" indent="-228600" algn="just" rtl="0">
              <a:lnSpc>
                <a:spcPct val="90000"/>
              </a:lnSpc>
              <a:spcBef>
                <a:spcPts val="1000"/>
              </a:spcBef>
              <a:spcAft>
                <a:spcPts val="0"/>
              </a:spcAft>
              <a:buClr>
                <a:srgbClr val="092E4B"/>
              </a:buClr>
              <a:buSzPts val="2400"/>
              <a:buFont typeface="Arial"/>
              <a:buNone/>
            </a:pPr>
            <a:r>
              <a:rPr lang="en-US" sz="2400" b="0" i="0" u="none" strike="noStrike" cap="none" dirty="0">
                <a:solidFill>
                  <a:srgbClr val="092E4B"/>
                </a:solidFill>
                <a:latin typeface="Calibri"/>
                <a:ea typeface="Calibri"/>
                <a:cs typeface="Calibri"/>
                <a:sym typeface="Calibri"/>
              </a:rPr>
              <a:t>In </a:t>
            </a:r>
            <a:r>
              <a:rPr lang="en-US" sz="2400" b="0" i="0" u="none" strike="noStrike" cap="none" dirty="0" err="1">
                <a:solidFill>
                  <a:srgbClr val="092E4B"/>
                </a:solidFill>
                <a:latin typeface="Calibri"/>
                <a:ea typeface="Calibri"/>
                <a:cs typeface="Calibri"/>
                <a:sym typeface="Calibri"/>
              </a:rPr>
              <a:t>Spagna</a:t>
            </a:r>
            <a:r>
              <a:rPr lang="en-US" sz="2400" dirty="0">
                <a:solidFill>
                  <a:srgbClr val="092E4B"/>
                </a:solidFill>
                <a:latin typeface="Calibri"/>
                <a:ea typeface="Calibri"/>
                <a:cs typeface="Calibri"/>
                <a:sym typeface="Calibri"/>
              </a:rPr>
              <a:t> è </a:t>
            </a:r>
            <a:r>
              <a:rPr lang="en-US" sz="2400" dirty="0" err="1">
                <a:solidFill>
                  <a:srgbClr val="092E4B"/>
                </a:solidFill>
                <a:latin typeface="Calibri"/>
                <a:ea typeface="Calibri"/>
                <a:cs typeface="Calibri"/>
                <a:sym typeface="Calibri"/>
              </a:rPr>
              <a:t>disponibile</a:t>
            </a:r>
            <a:r>
              <a:rPr lang="en-US" sz="2400" b="0" i="0" u="none" strike="noStrike" cap="none" dirty="0">
                <a:solidFill>
                  <a:srgbClr val="092E4B"/>
                </a:solidFill>
                <a:latin typeface="Calibri"/>
                <a:ea typeface="Calibri"/>
                <a:cs typeface="Calibri"/>
                <a:sym typeface="Calibri"/>
              </a:rPr>
              <a:t> </a:t>
            </a:r>
            <a:r>
              <a:rPr lang="en-US" sz="2400" b="0" i="0" u="sng" strike="noStrike" cap="none" dirty="0" err="1">
                <a:solidFill>
                  <a:srgbClr val="092E4B"/>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Familyar</a:t>
            </a:r>
            <a:r>
              <a:rPr lang="en-US" sz="2400" b="0" i="0" u="none" strike="noStrike" cap="none" dirty="0">
                <a:solidFill>
                  <a:srgbClr val="092E4B"/>
                </a:solidFill>
                <a:latin typeface="Calibri"/>
                <a:ea typeface="Calibri"/>
                <a:cs typeface="Calibri"/>
                <a:sym typeface="Calibri"/>
              </a:rPr>
              <a:t>, </a:t>
            </a:r>
            <a:r>
              <a:rPr lang="it-IT" sz="2400" dirty="0">
                <a:solidFill>
                  <a:srgbClr val="092E4B"/>
                </a:solidFill>
                <a:latin typeface="Calibri"/>
                <a:ea typeface="Calibri"/>
                <a:cs typeface="Calibri"/>
                <a:sym typeface="Calibri"/>
              </a:rPr>
              <a:t>un'applicazione che richiede un abbonamento, per creare un gruppo di persone intorno agli anziani. Questo gruppo può essere formato da familiari, assistenti, amici e vicini di casa per mantenere costante l'interazione.</a:t>
            </a:r>
          </a:p>
          <a:p>
            <a:pPr marR="0" lvl="0" indent="-228600" algn="just" rtl="0">
              <a:lnSpc>
                <a:spcPct val="90000"/>
              </a:lnSpc>
              <a:spcBef>
                <a:spcPts val="1000"/>
              </a:spcBef>
              <a:spcAft>
                <a:spcPts val="0"/>
              </a:spcAft>
              <a:buClr>
                <a:srgbClr val="092E4B"/>
              </a:buClr>
              <a:buSzPts val="2400"/>
              <a:buFont typeface="Arial"/>
              <a:buNone/>
            </a:pPr>
            <a:endParaRPr sz="2400" b="0" i="0" u="none" strike="noStrike" cap="none" dirty="0">
              <a:solidFill>
                <a:srgbClr val="092E4B"/>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9"/>
          <p:cNvSpPr txBox="1">
            <a:spLocks noGrp="1"/>
          </p:cNvSpPr>
          <p:nvPr>
            <p:ph type="body" idx="1"/>
          </p:nvPr>
        </p:nvSpPr>
        <p:spPr>
          <a:xfrm>
            <a:off x="5524107" y="815833"/>
            <a:ext cx="5878816" cy="3913200"/>
          </a:xfrm>
          <a:prstGeom prst="rect">
            <a:avLst/>
          </a:prstGeom>
          <a:noFill/>
          <a:ln>
            <a:noFill/>
          </a:ln>
        </p:spPr>
        <p:txBody>
          <a:bodyPr spcFirstLastPara="1" wrap="square" lIns="91425" tIns="45700" rIns="91425" bIns="45700" anchor="t" anchorCtr="0">
            <a:noAutofit/>
          </a:bodyPr>
          <a:lstStyle/>
          <a:p>
            <a:pPr marL="0" marR="0" lvl="0" indent="-228600" rtl="0">
              <a:lnSpc>
                <a:spcPct val="90000"/>
              </a:lnSpc>
              <a:spcBef>
                <a:spcPts val="1000"/>
              </a:spcBef>
              <a:spcAft>
                <a:spcPts val="0"/>
              </a:spcAft>
              <a:buClr>
                <a:schemeClr val="lt1"/>
              </a:buClr>
              <a:buSzPts val="2400"/>
              <a:buFont typeface="Arial"/>
              <a:buNone/>
            </a:pPr>
            <a:r>
              <a:rPr lang="it-IT" dirty="0"/>
              <a:t>Televëda è una piattaforma di live streaming pensata appositamente per gli anziani che possono trovare diverse attività da svolgere mentre sono connessi con altri utenti di tutto il mondo. Una piattaforma è un sito web con diverse sezioni in cui l'utente può interagire con diversi contenuti.</a:t>
            </a:r>
          </a:p>
          <a:p>
            <a:pPr marL="0" marR="0" lvl="0" indent="-228600" rtl="0">
              <a:lnSpc>
                <a:spcPct val="90000"/>
              </a:lnSpc>
              <a:spcBef>
                <a:spcPts val="1000"/>
              </a:spcBef>
              <a:spcAft>
                <a:spcPts val="0"/>
              </a:spcAft>
              <a:buClr>
                <a:schemeClr val="lt1"/>
              </a:buClr>
              <a:buSzPts val="2400"/>
              <a:buFont typeface="Arial"/>
              <a:buNone/>
            </a:pPr>
            <a:r>
              <a:rPr lang="it-IT" dirty="0"/>
              <a:t>Iscriversi è molto semplice, basta un account di posta elettronica.</a:t>
            </a:r>
          </a:p>
          <a:p>
            <a:pPr marL="0" marR="0" lvl="0" indent="-228600" rtl="0">
              <a:lnSpc>
                <a:spcPct val="90000"/>
              </a:lnSpc>
              <a:spcBef>
                <a:spcPts val="1000"/>
              </a:spcBef>
              <a:spcAft>
                <a:spcPts val="0"/>
              </a:spcAft>
              <a:buClr>
                <a:schemeClr val="lt1"/>
              </a:buClr>
              <a:buSzPts val="2400"/>
              <a:buFont typeface="Arial"/>
              <a:buNone/>
            </a:pPr>
            <a:r>
              <a:rPr lang="it-IT" dirty="0"/>
              <a:t>È possibile partecipare a diversi tipi di corsi come fitness, disegno, pittura o semplicemente giocare con altri utenti.</a:t>
            </a:r>
          </a:p>
          <a:p>
            <a:pPr marL="0" marR="0" lvl="0" indent="-228600" rtl="0">
              <a:lnSpc>
                <a:spcPct val="90000"/>
              </a:lnSpc>
              <a:spcBef>
                <a:spcPts val="1000"/>
              </a:spcBef>
              <a:spcAft>
                <a:spcPts val="0"/>
              </a:spcAft>
              <a:buClr>
                <a:schemeClr val="lt1"/>
              </a:buClr>
              <a:buSzPts val="2400"/>
              <a:buFont typeface="Arial"/>
              <a:buNone/>
            </a:pPr>
            <a:r>
              <a:rPr lang="it-IT" dirty="0"/>
              <a:t>Vengono organizzati eventi virtuali, come la serata Bingo, per divertirsi insieme.</a:t>
            </a:r>
          </a:p>
        </p:txBody>
      </p:sp>
      <p:sp>
        <p:nvSpPr>
          <p:cNvPr id="321" name="Google Shape;321;p49"/>
          <p:cNvSpPr txBox="1">
            <a:spLocks noGrp="1"/>
          </p:cNvSpPr>
          <p:nvPr>
            <p:ph type="body" idx="2"/>
          </p:nvPr>
        </p:nvSpPr>
        <p:spPr>
          <a:xfrm>
            <a:off x="5297553" y="112094"/>
            <a:ext cx="4991100" cy="9927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24BAA2"/>
              </a:buClr>
              <a:buSzPts val="3600"/>
              <a:buFont typeface="Arial"/>
              <a:buNone/>
            </a:pPr>
            <a:r>
              <a:rPr lang="en-US" sz="3100" u="sng" dirty="0">
                <a:solidFill>
                  <a:srgbClr val="24BAA2"/>
                </a:solidFill>
                <a:hlinkClick r:id="rId3">
                  <a:extLst>
                    <a:ext uri="{A12FA001-AC4F-418D-AE19-62706E023703}">
                      <ahyp:hlinkClr xmlns:ahyp="http://schemas.microsoft.com/office/drawing/2018/hyperlinkcolor" val="tx"/>
                    </a:ext>
                  </a:extLst>
                </a:hlinkClick>
              </a:rPr>
              <a:t>Televëda</a:t>
            </a:r>
            <a:endParaRPr dirty="0"/>
          </a:p>
        </p:txBody>
      </p:sp>
      <p:pic>
        <p:nvPicPr>
          <p:cNvPr id="322" name="Google Shape;322;p49"/>
          <p:cNvPicPr preferRelativeResize="0"/>
          <p:nvPr/>
        </p:nvPicPr>
        <p:blipFill rotWithShape="1">
          <a:blip r:embed="rId4">
            <a:alphaModFix/>
          </a:blip>
          <a:srcRect/>
          <a:stretch/>
        </p:blipFill>
        <p:spPr>
          <a:xfrm>
            <a:off x="0" y="1851660"/>
            <a:ext cx="5130800" cy="3913187"/>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8"/>
          <p:cNvSpPr txBox="1">
            <a:spLocks noGrp="1"/>
          </p:cNvSpPr>
          <p:nvPr>
            <p:ph type="body" idx="1"/>
          </p:nvPr>
        </p:nvSpPr>
        <p:spPr>
          <a:xfrm>
            <a:off x="478975" y="2396484"/>
            <a:ext cx="7555859" cy="4156848"/>
          </a:xfrm>
          <a:prstGeom prst="rect">
            <a:avLst/>
          </a:prstGeom>
          <a:noFill/>
          <a:ln>
            <a:noFill/>
          </a:ln>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092E4B"/>
              </a:buClr>
              <a:buSzPts val="2400"/>
              <a:buFont typeface="Arial"/>
              <a:buNone/>
            </a:pPr>
            <a:r>
              <a:rPr lang="it-IT" dirty="0"/>
              <a:t>«Word with friends» è un gioco simile allo Scarabeo, in cui il giocatore può interagire e giocare in modalità multigiocatore con gli amici, sfidandosi in partite con diverse opzioni di gioco.</a:t>
            </a:r>
          </a:p>
          <a:p>
            <a:pPr marL="0" marR="0" lvl="0" indent="-228600" algn="just" rtl="0">
              <a:lnSpc>
                <a:spcPct val="90000"/>
              </a:lnSpc>
              <a:spcBef>
                <a:spcPts val="1000"/>
              </a:spcBef>
              <a:spcAft>
                <a:spcPts val="0"/>
              </a:spcAft>
              <a:buClr>
                <a:srgbClr val="092E4B"/>
              </a:buClr>
              <a:buSzPts val="2400"/>
              <a:buFont typeface="Arial"/>
              <a:buNone/>
            </a:pPr>
            <a:r>
              <a:rPr lang="it-IT" dirty="0"/>
              <a:t>Permette quindi di interagire con gli amici ma anche di conoscere altri giocatori, con un impatto positivo anche sulle funzioni cognitive. Aiuta, infatti, ad allenare il pensiero nella ricerca delle parole giuste.</a:t>
            </a:r>
          </a:p>
          <a:p>
            <a:pPr marL="0" marR="0" lvl="0" indent="-228600" algn="just" rtl="0">
              <a:lnSpc>
                <a:spcPct val="90000"/>
              </a:lnSpc>
              <a:spcBef>
                <a:spcPts val="1000"/>
              </a:spcBef>
              <a:spcAft>
                <a:spcPts val="0"/>
              </a:spcAft>
              <a:buClr>
                <a:srgbClr val="092E4B"/>
              </a:buClr>
              <a:buSzPts val="2400"/>
              <a:buFont typeface="Arial"/>
              <a:buNone/>
            </a:pPr>
            <a:r>
              <a:rPr lang="it-IT" dirty="0"/>
              <a:t>È disponibile su iOS, Android e sul web; non è disponibile in tutte le lingue, ma non preoccupatevi perché potete trovare molte app simili nella vostra lingua.</a:t>
            </a:r>
          </a:p>
        </p:txBody>
      </p:sp>
      <p:sp>
        <p:nvSpPr>
          <p:cNvPr id="313" name="Google Shape;313;p48"/>
          <p:cNvSpPr txBox="1">
            <a:spLocks noGrp="1"/>
          </p:cNvSpPr>
          <p:nvPr>
            <p:ph type="body" idx="2"/>
          </p:nvPr>
        </p:nvSpPr>
        <p:spPr>
          <a:xfrm>
            <a:off x="565046" y="1190312"/>
            <a:ext cx="7178100" cy="10317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hlinkClick r:id="rId3">
                  <a:extLst>
                    <a:ext uri="{A12FA001-AC4F-418D-AE19-62706E023703}">
                      <ahyp:hlinkClr xmlns:ahyp="http://schemas.microsoft.com/office/drawing/2018/hyperlinkcolor" val="tx"/>
                    </a:ext>
                  </a:extLst>
                </a:hlinkClick>
              </a:rPr>
              <a:t>Words</a:t>
            </a:r>
            <a:r>
              <a:rPr lang="en-US" u="sng" dirty="0">
                <a:solidFill>
                  <a:schemeClr val="accent2"/>
                </a:solidFill>
                <a:hlinkClick r:id="rId3">
                  <a:extLst>
                    <a:ext uri="{A12FA001-AC4F-418D-AE19-62706E023703}">
                      <ahyp:hlinkClr xmlns:ahyp="http://schemas.microsoft.com/office/drawing/2018/hyperlinkcolor" val="tx"/>
                    </a:ext>
                  </a:extLst>
                </a:hlinkClick>
              </a:rPr>
              <a:t> </a:t>
            </a:r>
            <a:r>
              <a:rPr lang="en-US" dirty="0">
                <a:hlinkClick r:id="rId3">
                  <a:extLst>
                    <a:ext uri="{A12FA001-AC4F-418D-AE19-62706E023703}">
                      <ahyp:hlinkClr xmlns:ahyp="http://schemas.microsoft.com/office/drawing/2018/hyperlinkcolor" val="tx"/>
                    </a:ext>
                  </a:extLst>
                </a:hlinkClick>
              </a:rPr>
              <a:t>with friends</a:t>
            </a:r>
            <a:endParaRPr dirty="0"/>
          </a:p>
        </p:txBody>
      </p:sp>
      <p:pic>
        <p:nvPicPr>
          <p:cNvPr id="314" name="Google Shape;314;p48"/>
          <p:cNvPicPr preferRelativeResize="0"/>
          <p:nvPr/>
        </p:nvPicPr>
        <p:blipFill rotWithShape="1">
          <a:blip r:embed="rId4">
            <a:alphaModFix/>
          </a:blip>
          <a:srcRect/>
          <a:stretch/>
        </p:blipFill>
        <p:spPr>
          <a:xfrm>
            <a:off x="8583306" y="2221918"/>
            <a:ext cx="2444127" cy="2386542"/>
          </a:xfrm>
          <a:prstGeom prst="rect">
            <a:avLst/>
          </a:prstGeom>
          <a:noFill/>
          <a:ln>
            <a:noFill/>
          </a:ln>
        </p:spPr>
      </p:pic>
      <p:sp>
        <p:nvSpPr>
          <p:cNvPr id="315" name="Google Shape;315;p48"/>
          <p:cNvSpPr txBox="1"/>
          <p:nvPr/>
        </p:nvSpPr>
        <p:spPr>
          <a:xfrm>
            <a:off x="478975" y="97975"/>
            <a:ext cx="8815854"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3600" b="1" dirty="0">
                <a:solidFill>
                  <a:srgbClr val="7F3494"/>
                </a:solidFill>
                <a:latin typeface="Calibri"/>
                <a:ea typeface="Calibri"/>
                <a:cs typeface="Calibri"/>
                <a:sym typeface="Calibri"/>
              </a:rPr>
              <a:t>Lasciatevi ispirare... </a:t>
            </a:r>
            <a:r>
              <a:rPr lang="it-IT" sz="3600" dirty="0">
                <a:solidFill>
                  <a:srgbClr val="7F3494"/>
                </a:solidFill>
                <a:latin typeface="Calibri"/>
                <a:ea typeface="Calibri"/>
                <a:cs typeface="Calibri"/>
                <a:sym typeface="Calibri"/>
              </a:rPr>
              <a:t>dalle app</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1"/>
          <p:cNvSpPr txBox="1">
            <a:spLocks noGrp="1"/>
          </p:cNvSpPr>
          <p:nvPr>
            <p:ph type="body" idx="1"/>
          </p:nvPr>
        </p:nvSpPr>
        <p:spPr>
          <a:xfrm>
            <a:off x="5368350" y="3292519"/>
            <a:ext cx="6010480"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4800"/>
              <a:buFont typeface="Arial"/>
              <a:buNone/>
            </a:pPr>
            <a:r>
              <a:rPr lang="en-US" dirty="0"/>
              <a:t>App </a:t>
            </a:r>
            <a:r>
              <a:rPr lang="en-US" dirty="0" err="1"/>
              <a:t>d’intrattenimento</a:t>
            </a:r>
            <a:endParaRPr dirty="0"/>
          </a:p>
        </p:txBody>
      </p:sp>
      <p:sp>
        <p:nvSpPr>
          <p:cNvPr id="338" name="Google Shape;338;p51"/>
          <p:cNvSpPr txBox="1">
            <a:spLocks noGrp="1"/>
          </p:cNvSpPr>
          <p:nvPr>
            <p:ph type="body" idx="2"/>
          </p:nvPr>
        </p:nvSpPr>
        <p:spPr>
          <a:xfrm>
            <a:off x="891653" y="2003728"/>
            <a:ext cx="2226931" cy="18656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n-US"/>
              <a:t>03</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2"/>
          <p:cNvSpPr txBox="1">
            <a:spLocks noGrp="1"/>
          </p:cNvSpPr>
          <p:nvPr>
            <p:ph type="body" idx="1"/>
          </p:nvPr>
        </p:nvSpPr>
        <p:spPr>
          <a:xfrm>
            <a:off x="623508" y="1567943"/>
            <a:ext cx="5047200" cy="3849900"/>
          </a:xfrm>
          <a:prstGeom prst="rect">
            <a:avLst/>
          </a:prstGeom>
          <a:noFill/>
          <a:ln>
            <a:noFill/>
          </a:ln>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092E4B"/>
              </a:buClr>
              <a:buSzPts val="2400"/>
              <a:buFont typeface="Arial"/>
              <a:buNone/>
            </a:pPr>
            <a:r>
              <a:rPr lang="it-IT" dirty="0"/>
              <a:t>Oggi l'intrattenimento è alla portata di tutti grazie allo </a:t>
            </a:r>
            <a:r>
              <a:rPr lang="it-IT" b="1" dirty="0"/>
              <a:t>streaming</a:t>
            </a:r>
            <a:r>
              <a:rPr lang="it-IT" dirty="0"/>
              <a:t>. Si tratta di un sistema di trasmissione di audio e video su Internet, che consente di ascoltare o guardare i contenuti desiderati senza dover attendere il download completo.</a:t>
            </a:r>
          </a:p>
          <a:p>
            <a:pPr marL="0" marR="0" lvl="0" indent="-228600" algn="just" rtl="0">
              <a:lnSpc>
                <a:spcPct val="90000"/>
              </a:lnSpc>
              <a:spcBef>
                <a:spcPts val="1000"/>
              </a:spcBef>
              <a:spcAft>
                <a:spcPts val="0"/>
              </a:spcAft>
              <a:buClr>
                <a:srgbClr val="092E4B"/>
              </a:buClr>
              <a:buSzPts val="2400"/>
              <a:buFont typeface="Arial"/>
              <a:buNone/>
            </a:pPr>
            <a:r>
              <a:rPr lang="it-IT" dirty="0"/>
              <a:t>Tra le principali piattaforme di streaming legale ci sono Netflix, Amazon Prime, </a:t>
            </a:r>
            <a:r>
              <a:rPr lang="it-IT" dirty="0" err="1"/>
              <a:t>NowTV</a:t>
            </a:r>
            <a:r>
              <a:rPr lang="it-IT" dirty="0"/>
              <a:t>, Disney+, Spotify, Pluto TV, YouTube.</a:t>
            </a:r>
          </a:p>
          <a:p>
            <a:pPr marL="0" marR="0" lvl="0" indent="-228600" algn="just" rtl="0">
              <a:lnSpc>
                <a:spcPct val="90000"/>
              </a:lnSpc>
              <a:spcBef>
                <a:spcPts val="1000"/>
              </a:spcBef>
              <a:spcAft>
                <a:spcPts val="0"/>
              </a:spcAft>
              <a:buClr>
                <a:srgbClr val="092E4B"/>
              </a:buClr>
              <a:buSzPts val="2400"/>
              <a:buFont typeface="Arial"/>
              <a:buNone/>
            </a:pPr>
            <a:r>
              <a:rPr lang="it-IT" dirty="0"/>
              <a:t>Continua a leggere per saperne di più su ognuna di esse </a:t>
            </a:r>
            <a:r>
              <a:rPr lang="it-IT" dirty="0">
                <a:sym typeface="Wingdings" pitchFamily="2" charset="2"/>
              </a:rPr>
              <a:t>   </a:t>
            </a:r>
            <a:endParaRPr lang="it-IT" dirty="0"/>
          </a:p>
        </p:txBody>
      </p:sp>
      <p:sp>
        <p:nvSpPr>
          <p:cNvPr id="344" name="Google Shape;344;p52"/>
          <p:cNvSpPr txBox="1">
            <a:spLocks noGrp="1"/>
          </p:cNvSpPr>
          <p:nvPr>
            <p:ph type="body" idx="2"/>
          </p:nvPr>
        </p:nvSpPr>
        <p:spPr>
          <a:xfrm>
            <a:off x="481663" y="727909"/>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App </a:t>
            </a:r>
            <a:r>
              <a:rPr lang="en-US" dirty="0" err="1"/>
              <a:t>d’intrattenimento</a:t>
            </a:r>
            <a:endParaRPr dirty="0"/>
          </a:p>
        </p:txBody>
      </p:sp>
      <p:pic>
        <p:nvPicPr>
          <p:cNvPr id="345" name="Google Shape;345;p52"/>
          <p:cNvPicPr preferRelativeResize="0"/>
          <p:nvPr/>
        </p:nvPicPr>
        <p:blipFill>
          <a:blip r:embed="rId3">
            <a:alphaModFix/>
          </a:blip>
          <a:stretch>
            <a:fillRect/>
          </a:stretch>
        </p:blipFill>
        <p:spPr>
          <a:xfrm>
            <a:off x="5997975" y="1717650"/>
            <a:ext cx="5720376" cy="3790524"/>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3"/>
          <p:cNvSpPr txBox="1">
            <a:spLocks noGrp="1"/>
          </p:cNvSpPr>
          <p:nvPr>
            <p:ph type="body" idx="1"/>
          </p:nvPr>
        </p:nvSpPr>
        <p:spPr>
          <a:xfrm>
            <a:off x="1181774" y="1454066"/>
            <a:ext cx="10073831" cy="1535803"/>
          </a:xfrm>
          <a:prstGeom prst="rect">
            <a:avLst/>
          </a:prstGeom>
          <a:noFill/>
          <a:ln>
            <a:noFill/>
          </a:ln>
        </p:spPr>
        <p:txBody>
          <a:bodyPr spcFirstLastPara="1" wrap="square" lIns="91425" tIns="45700" rIns="91425" bIns="45700" anchor="t" anchorCtr="0">
            <a:noAutofit/>
          </a:bodyPr>
          <a:lstStyle/>
          <a:p>
            <a:pPr marL="0" lvl="0" indent="-228600" algn="just" rtl="0">
              <a:lnSpc>
                <a:spcPct val="90000"/>
              </a:lnSpc>
              <a:spcBef>
                <a:spcPts val="1000"/>
              </a:spcBef>
              <a:spcAft>
                <a:spcPts val="0"/>
              </a:spcAft>
              <a:buSzPts val="2400"/>
              <a:buNone/>
            </a:pPr>
            <a:r>
              <a:rPr lang="it-IT" dirty="0"/>
              <a:t>È un servizio di streaming a pagamento che ospita un numero considerevole di film, serie TV e documentari, offrendo piani di abbonamento acquistabili e utilizzabili da uno, due o quattro utenti contemporaneamente. I contenuti presenti sono in alta definizione, in modo da poter guardare i film con colori e fotogrammi nitidi. Se lo si desidera, è possibile scaricare i contenuti e guardarli anche in maniera «offline», quando la connessione a Internet non è attiva.</a:t>
            </a:r>
          </a:p>
        </p:txBody>
      </p:sp>
      <p:pic>
        <p:nvPicPr>
          <p:cNvPr id="351" name="Google Shape;351;p53">
            <a:hlinkClick r:id="rId3"/>
          </p:cNvPr>
          <p:cNvPicPr preferRelativeResize="0"/>
          <p:nvPr/>
        </p:nvPicPr>
        <p:blipFill rotWithShape="1">
          <a:blip r:embed="rId4">
            <a:alphaModFix/>
          </a:blip>
          <a:srcRect/>
          <a:stretch/>
        </p:blipFill>
        <p:spPr>
          <a:xfrm>
            <a:off x="4689676" y="-380790"/>
            <a:ext cx="2812644" cy="2812644"/>
          </a:xfrm>
          <a:prstGeom prst="rect">
            <a:avLst/>
          </a:prstGeom>
          <a:noFill/>
          <a:ln>
            <a:noFill/>
          </a:ln>
        </p:spPr>
      </p:pic>
      <p:sp>
        <p:nvSpPr>
          <p:cNvPr id="352" name="Google Shape;352;p53"/>
          <p:cNvSpPr txBox="1"/>
          <p:nvPr/>
        </p:nvSpPr>
        <p:spPr>
          <a:xfrm>
            <a:off x="1044369" y="5581430"/>
            <a:ext cx="9674432" cy="810221"/>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92E4B"/>
              </a:buClr>
              <a:buSzPts val="2400"/>
              <a:buFont typeface="Arial"/>
              <a:buNone/>
            </a:pPr>
            <a:r>
              <a:rPr lang="en-US" sz="2000" dirty="0">
                <a:latin typeface="Calibri"/>
                <a:ea typeface="Calibri"/>
                <a:cs typeface="Calibri"/>
                <a:sym typeface="Calibri"/>
              </a:rPr>
              <a:t>Se il video non </a:t>
            </a:r>
            <a:r>
              <a:rPr lang="en-US" sz="2000" dirty="0" err="1">
                <a:latin typeface="Calibri"/>
                <a:ea typeface="Calibri"/>
                <a:cs typeface="Calibri"/>
                <a:sym typeface="Calibri"/>
              </a:rPr>
              <a:t>funziona</a:t>
            </a:r>
            <a:r>
              <a:rPr lang="en-US" sz="2000" dirty="0">
                <a:latin typeface="Calibri"/>
                <a:ea typeface="Calibri"/>
                <a:cs typeface="Calibri"/>
                <a:sym typeface="Calibri"/>
              </a:rPr>
              <a:t>, </a:t>
            </a:r>
            <a:r>
              <a:rPr lang="en-US" sz="2000" dirty="0" err="1">
                <a:latin typeface="Calibri"/>
                <a:ea typeface="Calibri"/>
                <a:cs typeface="Calibri"/>
                <a:sym typeface="Calibri"/>
              </a:rPr>
              <a:t>clicca</a:t>
            </a:r>
            <a:r>
              <a:rPr lang="en-US" sz="2000" dirty="0">
                <a:latin typeface="Calibri"/>
                <a:ea typeface="Calibri"/>
                <a:cs typeface="Calibri"/>
                <a:sym typeface="Calibri"/>
              </a:rPr>
              <a:t> qui:</a:t>
            </a:r>
            <a:r>
              <a:rPr lang="en-US" sz="2000" b="0" i="0" u="none" strike="noStrike" cap="none" dirty="0">
                <a:solidFill>
                  <a:srgbClr val="000000"/>
                </a:solidFill>
                <a:latin typeface="Calibri"/>
                <a:ea typeface="Calibri"/>
                <a:cs typeface="Calibri"/>
                <a:sym typeface="Calibri"/>
              </a:rPr>
              <a:t>                                                 </a:t>
            </a:r>
            <a:r>
              <a:rPr lang="en-US" sz="2000" b="0" i="0" u="none" strike="noStrike" cap="none" dirty="0">
                <a:solidFill>
                  <a:srgbClr val="24BAA2"/>
                </a:solidFill>
                <a:latin typeface="Calibri"/>
                <a:ea typeface="Calibri"/>
                <a:cs typeface="Calibri"/>
                <a:sym typeface="Calibri"/>
              </a:rPr>
              <a:t>https://</a:t>
            </a:r>
            <a:r>
              <a:rPr lang="en-US" sz="2000" b="0" i="0" u="none" strike="noStrike" cap="none" dirty="0" err="1">
                <a:solidFill>
                  <a:srgbClr val="24BAA2"/>
                </a:solidFill>
                <a:latin typeface="Calibri"/>
                <a:ea typeface="Calibri"/>
                <a:cs typeface="Calibri"/>
                <a:sym typeface="Calibri"/>
              </a:rPr>
              <a:t>www.youtube.com</a:t>
            </a:r>
            <a:r>
              <a:rPr lang="en-US" sz="2000" b="0" i="0" u="none" strike="noStrike" cap="none" dirty="0">
                <a:solidFill>
                  <a:srgbClr val="24BAA2"/>
                </a:solidFill>
                <a:latin typeface="Calibri"/>
                <a:ea typeface="Calibri"/>
                <a:cs typeface="Calibri"/>
                <a:sym typeface="Calibri"/>
              </a:rPr>
              <a:t>/</a:t>
            </a:r>
            <a:r>
              <a:rPr lang="en-US" sz="2000" b="0" i="0" u="none" strike="noStrike" cap="none" dirty="0" err="1">
                <a:solidFill>
                  <a:srgbClr val="24BAA2"/>
                </a:solidFill>
                <a:latin typeface="Calibri"/>
                <a:ea typeface="Calibri"/>
                <a:cs typeface="Calibri"/>
                <a:sym typeface="Calibri"/>
              </a:rPr>
              <a:t>watch?v</a:t>
            </a:r>
            <a:r>
              <a:rPr lang="en-US" sz="2000" b="0" i="0" u="none" strike="noStrike" cap="none" dirty="0">
                <a:solidFill>
                  <a:srgbClr val="24BAA2"/>
                </a:solidFill>
                <a:latin typeface="Calibri"/>
                <a:ea typeface="Calibri"/>
                <a:cs typeface="Calibri"/>
                <a:sym typeface="Calibri"/>
              </a:rPr>
              <a:t>=o5RxOCCHNGM</a:t>
            </a:r>
            <a:endParaRPr sz="2000" b="0" i="0" u="none" strike="noStrike" cap="none" dirty="0">
              <a:solidFill>
                <a:srgbClr val="24BAA2"/>
              </a:solidFill>
              <a:latin typeface="Calibri"/>
              <a:ea typeface="Calibri"/>
              <a:cs typeface="Calibri"/>
              <a:sym typeface="Calibri"/>
            </a:endParaRPr>
          </a:p>
          <a:p>
            <a:pPr marL="457200" marR="0" lvl="0" indent="-228600" algn="l" rtl="0">
              <a:lnSpc>
                <a:spcPct val="90000"/>
              </a:lnSpc>
              <a:spcBef>
                <a:spcPts val="1000"/>
              </a:spcBef>
              <a:spcAft>
                <a:spcPts val="0"/>
              </a:spcAft>
              <a:buClr>
                <a:srgbClr val="092E4B"/>
              </a:buClr>
              <a:buSzPts val="2400"/>
              <a:buFont typeface="Arial"/>
              <a:buNone/>
            </a:pPr>
            <a:endParaRPr sz="2000" b="0" i="0" u="none" strike="noStrike" cap="none" dirty="0">
              <a:solidFill>
                <a:srgbClr val="092E4B"/>
              </a:solidFill>
              <a:latin typeface="Calibri"/>
              <a:ea typeface="Calibri"/>
              <a:cs typeface="Calibri"/>
              <a:sym typeface="Calibri"/>
            </a:endParaRPr>
          </a:p>
        </p:txBody>
      </p:sp>
      <p:pic>
        <p:nvPicPr>
          <p:cNvPr id="353" name="Google Shape;353;p53" title="How To Use Netflix (Beginners Guide!)"/>
          <p:cNvPicPr preferRelativeResize="0"/>
          <p:nvPr/>
        </p:nvPicPr>
        <p:blipFill rotWithShape="1">
          <a:blip r:embed="rId5">
            <a:alphaModFix/>
          </a:blip>
          <a:srcRect/>
          <a:stretch/>
        </p:blipFill>
        <p:spPr>
          <a:xfrm>
            <a:off x="4613116" y="3800090"/>
            <a:ext cx="3211146" cy="17813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1"/>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4"/>
          <p:cNvSpPr txBox="1">
            <a:spLocks noGrp="1"/>
          </p:cNvSpPr>
          <p:nvPr>
            <p:ph type="body" idx="1"/>
          </p:nvPr>
        </p:nvSpPr>
        <p:spPr>
          <a:xfrm>
            <a:off x="613611" y="1603608"/>
            <a:ext cx="6410400" cy="1401000"/>
          </a:xfrm>
          <a:prstGeom prst="rect">
            <a:avLst/>
          </a:prstGeom>
          <a:noFill/>
          <a:ln>
            <a:noFill/>
          </a:ln>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092E4B"/>
              </a:buClr>
              <a:buSzPts val="2400"/>
              <a:buFont typeface="Arial"/>
              <a:buNone/>
            </a:pPr>
            <a:r>
              <a:rPr lang="it-IT" dirty="0"/>
              <a:t>Una volta sottoscritto l'abbonamento ad Amazon Prime, il servizio si attiva automaticamente. I contenuti, anche qui offerti in alta definizione, sono suddivisi in categorie: si può scegliere tra film, cartoni animati o serie. Una volta deciso cosa guardare, si può navigare tra i contenuti in base al genere. Se si dispone di una Smart TV o di Amazon </a:t>
            </a:r>
            <a:r>
              <a:rPr lang="it-IT" dirty="0" err="1"/>
              <a:t>Firestick</a:t>
            </a:r>
            <a:r>
              <a:rPr lang="it-IT" dirty="0"/>
              <a:t> si può anche utilizzare il microfono del telecomando e pronunciare il titolo, così che l'app riprodurrà automaticamente il film.</a:t>
            </a:r>
          </a:p>
        </p:txBody>
      </p:sp>
      <p:sp>
        <p:nvSpPr>
          <p:cNvPr id="359" name="Google Shape;359;p54"/>
          <p:cNvSpPr txBox="1">
            <a:spLocks noGrp="1"/>
          </p:cNvSpPr>
          <p:nvPr>
            <p:ph type="body" idx="2"/>
          </p:nvPr>
        </p:nvSpPr>
        <p:spPr>
          <a:xfrm>
            <a:off x="436981" y="691020"/>
            <a:ext cx="4597681"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u="sng">
                <a:solidFill>
                  <a:srgbClr val="24BAA2"/>
                </a:solidFill>
                <a:hlinkClick r:id="rId4">
                  <a:extLst>
                    <a:ext uri="{A12FA001-AC4F-418D-AE19-62706E023703}">
                      <ahyp:hlinkClr xmlns:ahyp="http://schemas.microsoft.com/office/drawing/2018/hyperlinkcolor" val="tx"/>
                    </a:ext>
                  </a:extLst>
                </a:hlinkClick>
              </a:rPr>
              <a:t>Amazon Prime Video</a:t>
            </a:r>
            <a:endParaRPr>
              <a:solidFill>
                <a:srgbClr val="24BAA2"/>
              </a:solidFill>
            </a:endParaRPr>
          </a:p>
        </p:txBody>
      </p:sp>
      <p:pic>
        <p:nvPicPr>
          <p:cNvPr id="360" name="Google Shape;360;p54"/>
          <p:cNvPicPr preferRelativeResize="0"/>
          <p:nvPr/>
        </p:nvPicPr>
        <p:blipFill rotWithShape="1">
          <a:blip r:embed="rId5">
            <a:alphaModFix/>
          </a:blip>
          <a:srcRect/>
          <a:stretch/>
        </p:blipFill>
        <p:spPr>
          <a:xfrm>
            <a:off x="7443533" y="4732600"/>
            <a:ext cx="850499" cy="853275"/>
          </a:xfrm>
          <a:prstGeom prst="rect">
            <a:avLst/>
          </a:prstGeom>
          <a:noFill/>
          <a:ln>
            <a:noFill/>
          </a:ln>
        </p:spPr>
      </p:pic>
      <p:sp>
        <p:nvSpPr>
          <p:cNvPr id="361" name="Google Shape;361;p54"/>
          <p:cNvSpPr txBox="1"/>
          <p:nvPr/>
        </p:nvSpPr>
        <p:spPr>
          <a:xfrm>
            <a:off x="8208588" y="4732600"/>
            <a:ext cx="3362587" cy="1287300"/>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92E4B"/>
              </a:buClr>
              <a:buSzPts val="2400"/>
              <a:buFont typeface="Arial"/>
              <a:buNone/>
            </a:pPr>
            <a:r>
              <a:rPr lang="it-IT" sz="1600" b="0" i="0" u="none" strike="noStrike" cap="none" dirty="0">
                <a:solidFill>
                  <a:srgbClr val="000000"/>
                </a:solidFill>
                <a:latin typeface="Calibri"/>
                <a:ea typeface="Calibri"/>
                <a:cs typeface="Calibri"/>
                <a:sym typeface="Calibri"/>
              </a:rPr>
              <a:t>Se il video non funziona, clicca qui:</a:t>
            </a:r>
            <a:endParaRPr sz="1050" dirty="0"/>
          </a:p>
          <a:p>
            <a:pPr marL="457200" marR="0" lvl="0" indent="-228600" algn="ctr" rtl="0">
              <a:lnSpc>
                <a:spcPct val="90000"/>
              </a:lnSpc>
              <a:spcBef>
                <a:spcPts val="1000"/>
              </a:spcBef>
              <a:spcAft>
                <a:spcPts val="0"/>
              </a:spcAft>
              <a:buClr>
                <a:srgbClr val="092E4B"/>
              </a:buClr>
              <a:buSzPts val="2400"/>
              <a:buFont typeface="Arial"/>
              <a:buNone/>
            </a:pPr>
            <a:r>
              <a:rPr lang="en-US" sz="1600" b="0" i="0" u="sng" strike="noStrike" cap="none" dirty="0">
                <a:solidFill>
                  <a:srgbClr val="24BAA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https://www.youtube.com/watch?v=7G7RyXzHMSM</a:t>
            </a:r>
            <a:r>
              <a:rPr lang="en-US" sz="1600" b="0" i="0" u="none" strike="noStrike" cap="none" dirty="0">
                <a:solidFill>
                  <a:srgbClr val="24BAA2"/>
                </a:solidFill>
                <a:latin typeface="Calibri"/>
                <a:ea typeface="Calibri"/>
                <a:cs typeface="Calibri"/>
                <a:sym typeface="Calibri"/>
              </a:rPr>
              <a:t> </a:t>
            </a:r>
            <a:endParaRPr sz="1050" dirty="0">
              <a:solidFill>
                <a:srgbClr val="24BAA2"/>
              </a:solidFill>
            </a:endParaRPr>
          </a:p>
        </p:txBody>
      </p:sp>
      <p:pic>
        <p:nvPicPr>
          <p:cNvPr id="2" name="Online Media 1" title="How To Use Amazon Prime Video - Tutorial For Beginners (2020) ✅">
            <a:hlinkClick r:id="" action="ppaction://media"/>
            <a:extLst>
              <a:ext uri="{FF2B5EF4-FFF2-40B4-BE49-F238E27FC236}">
                <a16:creationId xmlns:a16="http://schemas.microsoft.com/office/drawing/2014/main" id="{8AC47622-F45C-8855-3E1C-91819E98BBD7}"/>
              </a:ext>
            </a:extLst>
          </p:cNvPr>
          <p:cNvPicPr>
            <a:picLocks noRot="1" noChangeAspect="1"/>
          </p:cNvPicPr>
          <p:nvPr>
            <a:videoFile r:link="rId1"/>
          </p:nvPr>
        </p:nvPicPr>
        <p:blipFill>
          <a:blip r:embed="rId7"/>
          <a:stretch>
            <a:fillRect/>
          </a:stretch>
        </p:blipFill>
        <p:spPr>
          <a:xfrm>
            <a:off x="7395959" y="1902188"/>
            <a:ext cx="4182430" cy="23630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5"/>
          <p:cNvSpPr txBox="1">
            <a:spLocks noGrp="1"/>
          </p:cNvSpPr>
          <p:nvPr>
            <p:ph type="body" idx="1"/>
          </p:nvPr>
        </p:nvSpPr>
        <p:spPr>
          <a:xfrm>
            <a:off x="106675" y="1038775"/>
            <a:ext cx="11267700" cy="1486200"/>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092E4B"/>
              </a:buClr>
              <a:buSzPts val="2400"/>
              <a:buFont typeface="Arial"/>
              <a:buNone/>
            </a:pPr>
            <a:r>
              <a:rPr lang="it-IT" dirty="0"/>
              <a:t>   È un servizio di streaming musicale che dà accesso a milioni di canzoni e podcast. I podcast ultimamente sono molto popolari e sono registrazioni audio in cui le persone sono solite raccontare storie, commentare notizie o leggere libri. Esistono diversi tipi di podcast: gialli, comici, politici storici, ecc. Sta a voi scegliere quello che fa per voi! La versione gratuita è accessibile tramite computer fisso, portatile e cellulare. La versione gratuita ha alcune funzioni limitate: per sbloccarle basta abbonarsi a Spotify Premium, pagando un canone mensile.</a:t>
            </a:r>
            <a:endParaRPr dirty="0"/>
          </a:p>
        </p:txBody>
      </p:sp>
      <p:sp>
        <p:nvSpPr>
          <p:cNvPr id="368" name="Google Shape;368;p55"/>
          <p:cNvSpPr txBox="1">
            <a:spLocks noGrp="1"/>
          </p:cNvSpPr>
          <p:nvPr>
            <p:ph type="body" idx="2"/>
          </p:nvPr>
        </p:nvSpPr>
        <p:spPr>
          <a:xfrm>
            <a:off x="380351" y="327228"/>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u="sng" dirty="0">
                <a:solidFill>
                  <a:srgbClr val="24BAA2"/>
                </a:solidFill>
                <a:hlinkClick r:id="rId4">
                  <a:extLst>
                    <a:ext uri="{A12FA001-AC4F-418D-AE19-62706E023703}">
                      <ahyp:hlinkClr xmlns:ahyp="http://schemas.microsoft.com/office/drawing/2018/hyperlinkcolor" val="tx"/>
                    </a:ext>
                  </a:extLst>
                </a:hlinkClick>
              </a:rPr>
              <a:t>Spotify</a:t>
            </a:r>
            <a:r>
              <a:rPr lang="en-US" dirty="0">
                <a:solidFill>
                  <a:srgbClr val="24BAA2"/>
                </a:solidFill>
              </a:rPr>
              <a:t> </a:t>
            </a:r>
            <a:endParaRPr dirty="0">
              <a:solidFill>
                <a:srgbClr val="24BAA2"/>
              </a:solidFill>
            </a:endParaRPr>
          </a:p>
        </p:txBody>
      </p:sp>
      <p:sp>
        <p:nvSpPr>
          <p:cNvPr id="369" name="Google Shape;369;p55"/>
          <p:cNvSpPr txBox="1"/>
          <p:nvPr/>
        </p:nvSpPr>
        <p:spPr>
          <a:xfrm>
            <a:off x="798381" y="5555706"/>
            <a:ext cx="10595237" cy="931736"/>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92E4B"/>
              </a:buClr>
              <a:buSzPts val="2400"/>
              <a:buFont typeface="Arial"/>
              <a:buNone/>
            </a:pPr>
            <a:r>
              <a:rPr lang="en-US" sz="1800" dirty="0">
                <a:latin typeface="Calibri"/>
                <a:ea typeface="Calibri"/>
                <a:cs typeface="Calibri"/>
                <a:sym typeface="Calibri"/>
              </a:rPr>
              <a:t>Se il video non </a:t>
            </a:r>
            <a:r>
              <a:rPr lang="en-US" sz="1800" dirty="0" err="1">
                <a:latin typeface="Calibri"/>
                <a:ea typeface="Calibri"/>
                <a:cs typeface="Calibri"/>
                <a:sym typeface="Calibri"/>
              </a:rPr>
              <a:t>funziona</a:t>
            </a:r>
            <a:r>
              <a:rPr lang="en-US" sz="1800" dirty="0">
                <a:latin typeface="Calibri"/>
                <a:ea typeface="Calibri"/>
                <a:cs typeface="Calibri"/>
                <a:sym typeface="Calibri"/>
              </a:rPr>
              <a:t>, </a:t>
            </a:r>
            <a:r>
              <a:rPr lang="en-US" sz="1800" dirty="0" err="1">
                <a:latin typeface="Calibri"/>
                <a:ea typeface="Calibri"/>
                <a:cs typeface="Calibri"/>
                <a:sym typeface="Calibri"/>
              </a:rPr>
              <a:t>clicca</a:t>
            </a:r>
            <a:r>
              <a:rPr lang="en-US" sz="1800" dirty="0">
                <a:latin typeface="Calibri"/>
                <a:ea typeface="Calibri"/>
                <a:cs typeface="Calibri"/>
                <a:sym typeface="Calibri"/>
              </a:rPr>
              <a:t> qui</a:t>
            </a:r>
            <a:r>
              <a:rPr lang="en-US" sz="1800" b="0" i="0" u="none" strike="noStrike" cap="none" dirty="0">
                <a:solidFill>
                  <a:srgbClr val="000000"/>
                </a:solidFill>
                <a:latin typeface="Calibri"/>
                <a:ea typeface="Calibri"/>
                <a:cs typeface="Calibri"/>
                <a:sym typeface="Calibri"/>
              </a:rPr>
              <a:t>:</a:t>
            </a:r>
            <a:endParaRPr sz="1100" dirty="0"/>
          </a:p>
          <a:p>
            <a:pPr marL="457200" marR="0" lvl="0" indent="-228600" algn="ctr" rtl="0">
              <a:lnSpc>
                <a:spcPct val="90000"/>
              </a:lnSpc>
              <a:spcBef>
                <a:spcPts val="1000"/>
              </a:spcBef>
              <a:spcAft>
                <a:spcPts val="0"/>
              </a:spcAft>
              <a:buClr>
                <a:srgbClr val="092E4B"/>
              </a:buClr>
              <a:buSzPts val="2400"/>
              <a:buFont typeface="Arial"/>
              <a:buNone/>
            </a:pPr>
            <a:r>
              <a:rPr lang="en-US" sz="1800" b="0" i="0" u="sng" strike="noStrike" cap="none" dirty="0">
                <a:solidFill>
                  <a:srgbClr val="24BAA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https://www.youtube.com/watch?v=PxpNtOIFRm4</a:t>
            </a:r>
            <a:r>
              <a:rPr lang="en-US" sz="1800" b="0" i="0" u="none" strike="noStrike" cap="none" dirty="0">
                <a:solidFill>
                  <a:srgbClr val="24BAA2"/>
                </a:solidFill>
                <a:latin typeface="Calibri"/>
                <a:ea typeface="Calibri"/>
                <a:cs typeface="Calibri"/>
                <a:sym typeface="Calibri"/>
              </a:rPr>
              <a:t> </a:t>
            </a:r>
            <a:endParaRPr sz="1800" b="0" i="0" u="none" strike="noStrike" cap="none" dirty="0">
              <a:solidFill>
                <a:srgbClr val="24BAA2"/>
              </a:solidFill>
              <a:latin typeface="Calibri"/>
              <a:ea typeface="Calibri"/>
              <a:cs typeface="Calibri"/>
              <a:sym typeface="Calibri"/>
            </a:endParaRPr>
          </a:p>
        </p:txBody>
      </p:sp>
      <p:pic>
        <p:nvPicPr>
          <p:cNvPr id="2" name="Online Media 1" title="How to Use Spotify – Complete Guide">
            <a:hlinkClick r:id="" action="ppaction://media"/>
            <a:extLst>
              <a:ext uri="{FF2B5EF4-FFF2-40B4-BE49-F238E27FC236}">
                <a16:creationId xmlns:a16="http://schemas.microsoft.com/office/drawing/2014/main" id="{05A4E211-C8AE-FA34-42FD-FD951F05DE71}"/>
              </a:ext>
            </a:extLst>
          </p:cNvPr>
          <p:cNvPicPr>
            <a:picLocks noRot="1" noChangeAspect="1"/>
          </p:cNvPicPr>
          <p:nvPr>
            <a:videoFile r:link="rId1"/>
          </p:nvPr>
        </p:nvPicPr>
        <p:blipFill>
          <a:blip r:embed="rId6"/>
          <a:stretch>
            <a:fillRect/>
          </a:stretch>
        </p:blipFill>
        <p:spPr>
          <a:xfrm>
            <a:off x="4394874" y="3651786"/>
            <a:ext cx="3402926" cy="19226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A8E787-EFAB-F22B-C066-CB602F7B202D}"/>
              </a:ext>
            </a:extLst>
          </p:cNvPr>
          <p:cNvSpPr>
            <a:spLocks noGrp="1"/>
          </p:cNvSpPr>
          <p:nvPr>
            <p:ph type="body" idx="2"/>
          </p:nvPr>
        </p:nvSpPr>
        <p:spPr>
          <a:xfrm>
            <a:off x="376237" y="437100"/>
            <a:ext cx="11439525" cy="1018971"/>
          </a:xfrm>
        </p:spPr>
        <p:txBody>
          <a:bodyPr/>
          <a:lstStyle/>
          <a:p>
            <a:r>
              <a:rPr lang="it-IT" dirty="0"/>
              <a:t>Semplici consigli per promuovere l'indipendenza</a:t>
            </a:r>
          </a:p>
        </p:txBody>
      </p:sp>
      <p:pic>
        <p:nvPicPr>
          <p:cNvPr id="4" name="Picture 3">
            <a:extLst>
              <a:ext uri="{FF2B5EF4-FFF2-40B4-BE49-F238E27FC236}">
                <a16:creationId xmlns:a16="http://schemas.microsoft.com/office/drawing/2014/main" id="{8C978628-FACE-2F68-2196-C9E882D346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4021" y="1456845"/>
            <a:ext cx="7941283" cy="4839954"/>
          </a:xfrm>
          <a:prstGeom prst="rect">
            <a:avLst/>
          </a:prstGeom>
        </p:spPr>
      </p:pic>
      <p:sp>
        <p:nvSpPr>
          <p:cNvPr id="8" name="TextBox 7">
            <a:extLst>
              <a:ext uri="{FF2B5EF4-FFF2-40B4-BE49-F238E27FC236}">
                <a16:creationId xmlns:a16="http://schemas.microsoft.com/office/drawing/2014/main" id="{4FAA066A-E870-417F-84F0-D25534133F4E}"/>
              </a:ext>
            </a:extLst>
          </p:cNvPr>
          <p:cNvSpPr txBox="1"/>
          <p:nvPr/>
        </p:nvSpPr>
        <p:spPr>
          <a:xfrm>
            <a:off x="4331828" y="6010692"/>
            <a:ext cx="3278005" cy="276999"/>
          </a:xfrm>
          <a:prstGeom prst="rect">
            <a:avLst/>
          </a:prstGeom>
          <a:noFill/>
        </p:spPr>
        <p:txBody>
          <a:bodyPr wrap="square">
            <a:spAutoFit/>
          </a:bodyPr>
          <a:lstStyle/>
          <a:p>
            <a:r>
              <a:rPr lang="en-US" sz="1200" dirty="0">
                <a:solidFill>
                  <a:srgbClr val="24BAA2"/>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How to Promote Independence - YouTube</a:t>
            </a:r>
            <a:endParaRPr lang="en-IE" sz="1200" dirty="0">
              <a:solidFill>
                <a:srgbClr val="24BAA2"/>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2566B7EF-B391-2FA8-AAD9-52EFC7089405}"/>
              </a:ext>
            </a:extLst>
          </p:cNvPr>
          <p:cNvSpPr txBox="1"/>
          <p:nvPr/>
        </p:nvSpPr>
        <p:spPr>
          <a:xfrm>
            <a:off x="7851913" y="1628068"/>
            <a:ext cx="3831874" cy="4093428"/>
          </a:xfrm>
          <a:prstGeom prst="rect">
            <a:avLst/>
          </a:prstGeom>
          <a:noFill/>
        </p:spPr>
        <p:txBody>
          <a:bodyPr wrap="square" rtlCol="0">
            <a:spAutoFit/>
          </a:bodyPr>
          <a:lstStyle/>
          <a:p>
            <a:r>
              <a:rPr lang="it-IT" sz="2000" dirty="0">
                <a:solidFill>
                  <a:srgbClr val="002060"/>
                </a:solidFill>
                <a:latin typeface="Calibri" panose="020F0502020204030204" pitchFamily="34" charset="0"/>
                <a:ea typeface="Calibri" panose="020F0502020204030204" pitchFamily="34" charset="0"/>
                <a:cs typeface="Calibri" panose="020F0502020204030204" pitchFamily="34" charset="0"/>
              </a:rPr>
              <a:t>Questo breve video fornisce alcuni semplici consigli su come l’assistente sanitario possa promuovere l'indipendenza degli anziani. Tra questi c'è quello di permettere loro di azionare i comandi dei televisori e delle tecnologie digitali. In questo modo si dà loro un maggiore controllo e si rende il proprio ruolo ruolo assistenziale di supporto piuttosto che di svolgimento di compiti che possono gestire o imparare.</a:t>
            </a:r>
          </a:p>
        </p:txBody>
      </p:sp>
      <p:pic>
        <p:nvPicPr>
          <p:cNvPr id="5" name="Online Media 4" title="How to Promote Independence">
            <a:hlinkClick r:id="" action="ppaction://media"/>
            <a:extLst>
              <a:ext uri="{FF2B5EF4-FFF2-40B4-BE49-F238E27FC236}">
                <a16:creationId xmlns:a16="http://schemas.microsoft.com/office/drawing/2014/main" id="{D1560FC7-27FD-DF94-2358-5E8119FDA9FE}"/>
              </a:ext>
            </a:extLst>
          </p:cNvPr>
          <p:cNvPicPr>
            <a:picLocks noRot="1" noChangeAspect="1"/>
          </p:cNvPicPr>
          <p:nvPr>
            <a:videoFile r:link="rId1"/>
          </p:nvPr>
        </p:nvPicPr>
        <p:blipFill>
          <a:blip r:embed="rId5"/>
          <a:stretch>
            <a:fillRect/>
          </a:stretch>
        </p:blipFill>
        <p:spPr>
          <a:xfrm>
            <a:off x="1947177" y="1831544"/>
            <a:ext cx="5748480" cy="3686476"/>
          </a:xfrm>
          <a:prstGeom prst="rect">
            <a:avLst/>
          </a:prstGeom>
        </p:spPr>
      </p:pic>
    </p:spTree>
    <p:extLst>
      <p:ext uri="{BB962C8B-B14F-4D97-AF65-F5344CB8AC3E}">
        <p14:creationId xmlns:p14="http://schemas.microsoft.com/office/powerpoint/2010/main" val="222944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6"/>
          <p:cNvSpPr txBox="1">
            <a:spLocks noGrp="1"/>
          </p:cNvSpPr>
          <p:nvPr>
            <p:ph type="body" idx="1"/>
          </p:nvPr>
        </p:nvSpPr>
        <p:spPr>
          <a:xfrm>
            <a:off x="1230141" y="1273797"/>
            <a:ext cx="9731714" cy="1293229"/>
          </a:xfrm>
          <a:prstGeom prst="rect">
            <a:avLst/>
          </a:prstGeom>
          <a:noFill/>
          <a:ln>
            <a:noFill/>
          </a:ln>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092E4B"/>
              </a:buClr>
              <a:buSzPts val="2400"/>
              <a:buFont typeface="Arial"/>
              <a:buNone/>
            </a:pPr>
            <a:r>
              <a:rPr lang="it-IT" dirty="0"/>
              <a:t>La piattaforma è gratuita e vi si può accedere tramite browser o tramite l'applicazione disponibile su Google Play e Apple Store. Pluto offre una sezione «Live TV» e una sezione «On Demand». Nella sezione «On demand» l'utente può scegliere il programma che desidera guardare semplicemente digitando il titolo e avviandolo.</a:t>
            </a:r>
            <a:endParaRPr dirty="0"/>
          </a:p>
        </p:txBody>
      </p:sp>
      <p:sp>
        <p:nvSpPr>
          <p:cNvPr id="376" name="Google Shape;376;p56"/>
          <p:cNvSpPr txBox="1">
            <a:spLocks noGrp="1"/>
          </p:cNvSpPr>
          <p:nvPr>
            <p:ph type="body" idx="2"/>
          </p:nvPr>
        </p:nvSpPr>
        <p:spPr>
          <a:xfrm>
            <a:off x="1024623" y="431495"/>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u="sng" dirty="0">
                <a:solidFill>
                  <a:srgbClr val="24BAA2"/>
                </a:solidFill>
                <a:hlinkClick r:id="rId4">
                  <a:extLst>
                    <a:ext uri="{A12FA001-AC4F-418D-AE19-62706E023703}">
                      <ahyp:hlinkClr xmlns:ahyp="http://schemas.microsoft.com/office/drawing/2018/hyperlinkcolor" val="tx"/>
                    </a:ext>
                  </a:extLst>
                </a:hlinkClick>
              </a:rPr>
              <a:t>Pluto TV</a:t>
            </a:r>
            <a:endParaRPr dirty="0">
              <a:solidFill>
                <a:srgbClr val="24BAA2"/>
              </a:solidFill>
            </a:endParaRPr>
          </a:p>
        </p:txBody>
      </p:sp>
      <p:sp>
        <p:nvSpPr>
          <p:cNvPr id="377" name="Google Shape;377;p56"/>
          <p:cNvSpPr txBox="1"/>
          <p:nvPr/>
        </p:nvSpPr>
        <p:spPr>
          <a:xfrm>
            <a:off x="798381" y="5982062"/>
            <a:ext cx="10595237" cy="1118508"/>
          </a:xfrm>
          <a:prstGeom prst="rect">
            <a:avLst/>
          </a:prstGeom>
          <a:noFill/>
          <a:ln>
            <a:noFill/>
          </a:ln>
        </p:spPr>
        <p:txBody>
          <a:bodyPr spcFirstLastPara="1" wrap="square" lIns="91425" tIns="45700" rIns="91425" bIns="45700" anchor="t" anchorCtr="0">
            <a:noAutofit/>
          </a:bodyPr>
          <a:lstStyle/>
          <a:p>
            <a:pPr marL="457200" indent="-228600" algn="ctr">
              <a:lnSpc>
                <a:spcPct val="90000"/>
              </a:lnSpc>
              <a:spcBef>
                <a:spcPts val="1000"/>
              </a:spcBef>
              <a:buClr>
                <a:srgbClr val="092E4B"/>
              </a:buClr>
              <a:buSzPts val="2400"/>
            </a:pPr>
            <a:r>
              <a:rPr lang="en-US" sz="1600" dirty="0">
                <a:latin typeface="Calibri"/>
                <a:ea typeface="Calibri"/>
                <a:cs typeface="Calibri"/>
                <a:sym typeface="Calibri"/>
              </a:rPr>
              <a:t>Se il video non </a:t>
            </a:r>
            <a:r>
              <a:rPr lang="en-US" sz="1600" dirty="0" err="1">
                <a:latin typeface="Calibri"/>
                <a:ea typeface="Calibri"/>
                <a:cs typeface="Calibri"/>
                <a:sym typeface="Calibri"/>
              </a:rPr>
              <a:t>funziona</a:t>
            </a:r>
            <a:r>
              <a:rPr lang="en-US" sz="1600" dirty="0">
                <a:latin typeface="Calibri"/>
                <a:ea typeface="Calibri"/>
                <a:cs typeface="Calibri"/>
                <a:sym typeface="Calibri"/>
              </a:rPr>
              <a:t>, </a:t>
            </a:r>
            <a:r>
              <a:rPr lang="en-US" sz="1600" dirty="0" err="1">
                <a:latin typeface="Calibri"/>
                <a:ea typeface="Calibri"/>
                <a:cs typeface="Calibri"/>
                <a:sym typeface="Calibri"/>
              </a:rPr>
              <a:t>clicca</a:t>
            </a:r>
            <a:r>
              <a:rPr lang="en-US" sz="1600" dirty="0">
                <a:latin typeface="Calibri"/>
                <a:ea typeface="Calibri"/>
                <a:cs typeface="Calibri"/>
                <a:sym typeface="Calibri"/>
              </a:rPr>
              <a:t> qui</a:t>
            </a:r>
            <a:r>
              <a:rPr lang="en-US" sz="1600" b="0" i="0" u="none" strike="noStrike" cap="none" dirty="0">
                <a:solidFill>
                  <a:srgbClr val="000000"/>
                </a:solidFill>
                <a:latin typeface="Calibri"/>
                <a:ea typeface="Calibri"/>
                <a:cs typeface="Calibri"/>
                <a:sym typeface="Calibri"/>
              </a:rPr>
              <a:t>: </a:t>
            </a:r>
            <a:r>
              <a:rPr lang="en-US" sz="1600" b="0" i="0" u="none" strike="noStrike" cap="none" dirty="0">
                <a:solidFill>
                  <a:srgbClr val="24BAA2"/>
                </a:solidFill>
                <a:latin typeface="Calibri"/>
                <a:ea typeface="Calibri"/>
                <a:cs typeface="Calibri"/>
                <a:sym typeface="Calibri"/>
              </a:rPr>
              <a:t>https://</a:t>
            </a:r>
            <a:r>
              <a:rPr lang="en-US" sz="1600" b="0" i="0" u="none" strike="noStrike" cap="none" dirty="0" err="1">
                <a:solidFill>
                  <a:srgbClr val="24BAA2"/>
                </a:solidFill>
                <a:latin typeface="Calibri"/>
                <a:ea typeface="Calibri"/>
                <a:cs typeface="Calibri"/>
                <a:sym typeface="Calibri"/>
              </a:rPr>
              <a:t>www.youtube.com</a:t>
            </a:r>
            <a:r>
              <a:rPr lang="en-US" sz="1600" b="0" i="0" u="none" strike="noStrike" cap="none" dirty="0">
                <a:solidFill>
                  <a:srgbClr val="24BAA2"/>
                </a:solidFill>
                <a:latin typeface="Calibri"/>
                <a:ea typeface="Calibri"/>
                <a:cs typeface="Calibri"/>
                <a:sym typeface="Calibri"/>
              </a:rPr>
              <a:t>/</a:t>
            </a:r>
            <a:r>
              <a:rPr lang="en-US" sz="1600" b="0" i="0" u="none" strike="noStrike" cap="none" dirty="0" err="1">
                <a:solidFill>
                  <a:srgbClr val="24BAA2"/>
                </a:solidFill>
                <a:latin typeface="Calibri"/>
                <a:ea typeface="Calibri"/>
                <a:cs typeface="Calibri"/>
                <a:sym typeface="Calibri"/>
              </a:rPr>
              <a:t>watch?v</a:t>
            </a:r>
            <a:r>
              <a:rPr lang="en-US" sz="1600" b="0" i="0" u="none" strike="noStrike" cap="none" dirty="0">
                <a:solidFill>
                  <a:srgbClr val="24BAA2"/>
                </a:solidFill>
                <a:latin typeface="Calibri"/>
                <a:ea typeface="Calibri"/>
                <a:cs typeface="Calibri"/>
                <a:sym typeface="Calibri"/>
              </a:rPr>
              <a:t>=XnAvz8J6Nq0</a:t>
            </a:r>
            <a:endParaRPr lang="en-US" sz="1050" dirty="0">
              <a:solidFill>
                <a:srgbClr val="24BAA2"/>
              </a:solidFill>
            </a:endParaRPr>
          </a:p>
        </p:txBody>
      </p:sp>
      <p:pic>
        <p:nvPicPr>
          <p:cNvPr id="2" name="Online Media 1" title="Pluto TV Tutorial - Over 100 Free Live TV Channels for Free">
            <a:hlinkClick r:id="" action="ppaction://media"/>
            <a:extLst>
              <a:ext uri="{FF2B5EF4-FFF2-40B4-BE49-F238E27FC236}">
                <a16:creationId xmlns:a16="http://schemas.microsoft.com/office/drawing/2014/main" id="{52099831-F8E7-DB22-E948-DACBDAE3F311}"/>
              </a:ext>
            </a:extLst>
          </p:cNvPr>
          <p:cNvPicPr>
            <a:picLocks noRot="1" noChangeAspect="1"/>
          </p:cNvPicPr>
          <p:nvPr>
            <a:videoFile r:link="rId1"/>
          </p:nvPr>
        </p:nvPicPr>
        <p:blipFill>
          <a:blip r:embed="rId5"/>
          <a:stretch>
            <a:fillRect/>
          </a:stretch>
        </p:blipFill>
        <p:spPr>
          <a:xfrm>
            <a:off x="4021173" y="3286591"/>
            <a:ext cx="4770746" cy="26954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7"/>
          <p:cNvSpPr txBox="1">
            <a:spLocks noGrp="1"/>
          </p:cNvSpPr>
          <p:nvPr>
            <p:ph type="body" idx="1"/>
          </p:nvPr>
        </p:nvSpPr>
        <p:spPr>
          <a:xfrm>
            <a:off x="4944143" y="3047423"/>
            <a:ext cx="6010480"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4800"/>
              <a:buFont typeface="Arial"/>
              <a:buNone/>
            </a:pPr>
            <a:r>
              <a:rPr lang="en-US" dirty="0"/>
              <a:t>  App di carattere </a:t>
            </a:r>
            <a:r>
              <a:rPr lang="en-US" dirty="0" err="1"/>
              <a:t>culturale</a:t>
            </a:r>
            <a:endParaRPr dirty="0"/>
          </a:p>
        </p:txBody>
      </p:sp>
      <p:sp>
        <p:nvSpPr>
          <p:cNvPr id="384" name="Google Shape;384;p57"/>
          <p:cNvSpPr txBox="1">
            <a:spLocks noGrp="1"/>
          </p:cNvSpPr>
          <p:nvPr>
            <p:ph type="body" idx="2"/>
          </p:nvPr>
        </p:nvSpPr>
        <p:spPr>
          <a:xfrm>
            <a:off x="891654" y="2003728"/>
            <a:ext cx="2265432" cy="1875253"/>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n-US"/>
              <a:t>04</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8"/>
          <p:cNvSpPr txBox="1">
            <a:spLocks noGrp="1"/>
          </p:cNvSpPr>
          <p:nvPr>
            <p:ph type="body" idx="1"/>
          </p:nvPr>
        </p:nvSpPr>
        <p:spPr>
          <a:xfrm>
            <a:off x="6096000" y="925245"/>
            <a:ext cx="5322771" cy="5007509"/>
          </a:xfrm>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092E4B"/>
              </a:buClr>
              <a:buSzPts val="2400"/>
              <a:buFont typeface="Arial"/>
              <a:buNone/>
            </a:pPr>
            <a:r>
              <a:rPr lang="it-IT" sz="2000" dirty="0"/>
              <a:t>Si pensa che gli strumenti tecnologici, in particolare gli smartphone e le app su di essi disponibili, stiano incidendo negativamente sull'interesse degli utenti per la cultura. Tuttavia, questi strumenti digitali sono dei validi alleati per coltivare le proprie passioni, continuare a documentarsi, informarsi e alimentare la curiosità. Il potere della tecnologia ci ha aperto le porte del mondo, permettendoci di vedere cose o visitare luoghi che forse non avremmo mai potuto vedere altrimenti. Durante la pandemia questa necessità è diventata ancora più urgente poiché, dovendo trascorrere molto tempo a casa, l’unico modo che gli amanti della cultura avevano per viaggiare era tramite internet.</a:t>
            </a:r>
          </a:p>
          <a:p>
            <a:pPr marL="0" marR="0" lvl="0" indent="-228600" algn="just" rtl="0">
              <a:lnSpc>
                <a:spcPct val="90000"/>
              </a:lnSpc>
              <a:spcBef>
                <a:spcPts val="1000"/>
              </a:spcBef>
              <a:spcAft>
                <a:spcPts val="0"/>
              </a:spcAft>
              <a:buClr>
                <a:srgbClr val="092E4B"/>
              </a:buClr>
              <a:buSzPts val="2400"/>
              <a:buFont typeface="Arial"/>
              <a:buNone/>
            </a:pPr>
            <a:r>
              <a:rPr lang="it-IT" sz="2000" dirty="0"/>
              <a:t>Molti musei e luoghi di interesse hanno raccolto questa sfida e hanno aperto le loro porte gratuitamente a milioni di visitatori virtuali.</a:t>
            </a:r>
          </a:p>
          <a:p>
            <a:pPr marL="0" marR="0" lvl="0" indent="0" rtl="0">
              <a:spcBef>
                <a:spcPts val="1000"/>
              </a:spcBef>
              <a:spcAft>
                <a:spcPts val="0"/>
              </a:spcAft>
              <a:buClr>
                <a:srgbClr val="092E4B"/>
              </a:buClr>
              <a:buSzPts val="2400"/>
              <a:buFont typeface="Arial"/>
              <a:buNone/>
            </a:pPr>
            <a:endParaRPr lang="en-US" sz="2100" dirty="0"/>
          </a:p>
        </p:txBody>
      </p:sp>
      <p:sp>
        <p:nvSpPr>
          <p:cNvPr id="397" name="Google Shape;397;p58"/>
          <p:cNvSpPr txBox="1">
            <a:spLocks noGrp="1"/>
          </p:cNvSpPr>
          <p:nvPr>
            <p:ph type="body" idx="2"/>
          </p:nvPr>
        </p:nvSpPr>
        <p:spPr>
          <a:xfrm>
            <a:off x="5854835" y="258954"/>
            <a:ext cx="4990998" cy="992652"/>
          </a:xfrm>
        </p:spPr>
        <p:txBody>
          <a:bodyPr spcFirstLastPara="1" wrap="square" lIns="91425" tIns="45700" rIns="91425" bIns="45700" anchor="t" anchorCtr="0">
            <a:normAutofit fontScale="92500"/>
          </a:bodyPr>
          <a:lstStyle/>
          <a:p>
            <a:pPr marL="457200" marR="0" lvl="0" indent="-228600" rtl="0">
              <a:spcBef>
                <a:spcPts val="1000"/>
              </a:spcBef>
              <a:spcAft>
                <a:spcPts val="0"/>
              </a:spcAft>
              <a:buClr>
                <a:srgbClr val="24BAA2"/>
              </a:buClr>
              <a:buSzPts val="3600"/>
              <a:buFont typeface="Arial"/>
              <a:buNone/>
            </a:pPr>
            <a:r>
              <a:rPr lang="en-IE" dirty="0"/>
              <a:t>App di carattere </a:t>
            </a:r>
            <a:r>
              <a:rPr lang="en-IE" dirty="0" err="1"/>
              <a:t>culturale</a:t>
            </a:r>
            <a:endParaRPr lang="en-IE" dirty="0"/>
          </a:p>
        </p:txBody>
      </p:sp>
      <p:pic>
        <p:nvPicPr>
          <p:cNvPr id="3" name="Picture 2" descr="Blank frames cordoned off with rope and stanchions">
            <a:extLst>
              <a:ext uri="{FF2B5EF4-FFF2-40B4-BE49-F238E27FC236}">
                <a16:creationId xmlns:a16="http://schemas.microsoft.com/office/drawing/2014/main" id="{6BE097A7-E70A-0A12-D6DB-6D794221FC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866787"/>
            <a:ext cx="5130780" cy="3913188"/>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9"/>
          <p:cNvSpPr txBox="1">
            <a:spLocks noGrp="1"/>
          </p:cNvSpPr>
          <p:nvPr>
            <p:ph type="body" idx="1"/>
          </p:nvPr>
        </p:nvSpPr>
        <p:spPr>
          <a:xfrm>
            <a:off x="6096000" y="1078029"/>
            <a:ext cx="5338813" cy="4843880"/>
          </a:xfrm>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092E4B"/>
              </a:buClr>
              <a:buSzPts val="2400"/>
              <a:buFont typeface="Arial"/>
              <a:buNone/>
            </a:pPr>
            <a:r>
              <a:rPr lang="it-IT" sz="2000" dirty="0"/>
              <a:t>Tra gli strumenti più semplici da utilizzare, il più solido e ovviamente gratuito è </a:t>
            </a:r>
            <a:r>
              <a:rPr lang="it-IT" sz="2000" b="1" dirty="0"/>
              <a:t>Google </a:t>
            </a:r>
            <a:r>
              <a:rPr lang="it-IT" sz="2000" b="1" dirty="0" err="1"/>
              <a:t>Arts</a:t>
            </a:r>
            <a:r>
              <a:rPr lang="it-IT" sz="2000" b="1" dirty="0"/>
              <a:t> &amp; Culture</a:t>
            </a:r>
            <a:r>
              <a:rPr lang="it-IT" sz="2000" dirty="0"/>
              <a:t>. La piattaforma è nata dal famoso motore di ricerca ed è attiva da ben prima che la pandemia ci costringesse a viaggiare online.</a:t>
            </a:r>
          </a:p>
          <a:p>
            <a:pPr marL="0" marR="0" lvl="0" indent="-228600" algn="just" rtl="0">
              <a:lnSpc>
                <a:spcPct val="90000"/>
              </a:lnSpc>
              <a:spcBef>
                <a:spcPts val="1000"/>
              </a:spcBef>
              <a:spcAft>
                <a:spcPts val="0"/>
              </a:spcAft>
              <a:buClr>
                <a:srgbClr val="092E4B"/>
              </a:buClr>
              <a:buSzPts val="2400"/>
              <a:buFont typeface="Arial"/>
              <a:buNone/>
            </a:pPr>
            <a:r>
              <a:rPr lang="it-IT" sz="2000" b="1" dirty="0"/>
              <a:t>Quali sono le sue funzionalità? </a:t>
            </a:r>
            <a:r>
              <a:rPr lang="it-IT" sz="2000" dirty="0"/>
              <a:t>Si possono sfogliare migliaia di contenuti: collezioni d'arte, visite ai musei, video e foto su periodi o personaggi storici. Tra le funzioni supportate, c'è anche quella «Nelle vicinanze», grazie alla quale è possibile scoprire tutti i musei e i luoghi di interesse più vicini. Cliccando sul nome, si aprirà un menu a tendina con altre brevi informazioni.</a:t>
            </a:r>
          </a:p>
          <a:p>
            <a:pPr marL="0" marR="0" lvl="0" indent="-228600" algn="just" rtl="0">
              <a:lnSpc>
                <a:spcPct val="90000"/>
              </a:lnSpc>
              <a:spcBef>
                <a:spcPts val="1000"/>
              </a:spcBef>
              <a:spcAft>
                <a:spcPts val="0"/>
              </a:spcAft>
              <a:buClr>
                <a:srgbClr val="092E4B"/>
              </a:buClr>
              <a:buSzPts val="2400"/>
              <a:buFont typeface="Arial"/>
              <a:buNone/>
            </a:pPr>
            <a:r>
              <a:rPr lang="it-IT" sz="2000" b="1" dirty="0"/>
              <a:t>Ma in che altro modo Google </a:t>
            </a:r>
            <a:r>
              <a:rPr lang="it-IT" sz="2000" b="1" dirty="0" err="1"/>
              <a:t>Arts</a:t>
            </a:r>
            <a:r>
              <a:rPr lang="it-IT" sz="2000" b="1" dirty="0"/>
              <a:t> &amp; Culture può aiutarci?</a:t>
            </a:r>
          </a:p>
          <a:p>
            <a:pPr marL="0" marR="0" lvl="0" indent="0" rtl="0">
              <a:spcBef>
                <a:spcPts val="1000"/>
              </a:spcBef>
              <a:spcAft>
                <a:spcPts val="0"/>
              </a:spcAft>
              <a:buClr>
                <a:srgbClr val="092E4B"/>
              </a:buClr>
              <a:buSzPts val="2400"/>
              <a:buFont typeface="Arial"/>
              <a:buNone/>
            </a:pPr>
            <a:br>
              <a:rPr lang="en-US" sz="2000" dirty="0"/>
            </a:br>
            <a:br>
              <a:rPr lang="en-US" sz="2000" dirty="0"/>
            </a:br>
            <a:endParaRPr lang="en-US" sz="2000" dirty="0"/>
          </a:p>
        </p:txBody>
      </p:sp>
      <p:sp>
        <p:nvSpPr>
          <p:cNvPr id="403" name="Google Shape;403;p59"/>
          <p:cNvSpPr txBox="1">
            <a:spLocks noGrp="1"/>
          </p:cNvSpPr>
          <p:nvPr>
            <p:ph type="body" idx="2"/>
          </p:nvPr>
        </p:nvSpPr>
        <p:spPr>
          <a:xfrm>
            <a:off x="5943600" y="372388"/>
            <a:ext cx="4990998" cy="992652"/>
          </a:xfrm>
        </p:spPr>
        <p:txBody>
          <a:bodyPr spcFirstLastPara="1" wrap="square" lIns="91425" tIns="45700" rIns="91425" bIns="45700" anchor="t" anchorCtr="0">
            <a:normAutofit/>
          </a:bodyPr>
          <a:lstStyle/>
          <a:p>
            <a:pPr marL="457200" marR="0" lvl="0" indent="-228600" rtl="0">
              <a:spcBef>
                <a:spcPts val="1000"/>
              </a:spcBef>
              <a:spcAft>
                <a:spcPts val="0"/>
              </a:spcAft>
              <a:buClr>
                <a:srgbClr val="24BAA2"/>
              </a:buClr>
              <a:buSzPts val="3600"/>
              <a:buFont typeface="Arial"/>
              <a:buNone/>
            </a:pPr>
            <a:r>
              <a:rPr lang="en-US" u="sng" dirty="0">
                <a:hlinkClick r:id="rId3">
                  <a:extLst>
                    <a:ext uri="{A12FA001-AC4F-418D-AE19-62706E023703}">
                      <ahyp:hlinkClr xmlns:ahyp="http://schemas.microsoft.com/office/drawing/2018/hyperlinkcolor" val="tx"/>
                    </a:ext>
                  </a:extLst>
                </a:hlinkClick>
              </a:rPr>
              <a:t>Google Arts &amp; Culture</a:t>
            </a:r>
            <a:endParaRPr lang="en-US" dirty="0"/>
          </a:p>
        </p:txBody>
      </p:sp>
      <p:pic>
        <p:nvPicPr>
          <p:cNvPr id="3" name="Picture 2">
            <a:extLst>
              <a:ext uri="{FF2B5EF4-FFF2-40B4-BE49-F238E27FC236}">
                <a16:creationId xmlns:a16="http://schemas.microsoft.com/office/drawing/2014/main" id="{A9F05D5D-2716-5769-D1D0-C1FB67374D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534267"/>
            <a:ext cx="5130800" cy="2578227"/>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60"/>
          <p:cNvPicPr preferRelativeResize="0"/>
          <p:nvPr/>
        </p:nvPicPr>
        <p:blipFill rotWithShape="1">
          <a:blip r:embed="rId3">
            <a:alphaModFix/>
          </a:blip>
          <a:srcRect/>
          <a:stretch/>
        </p:blipFill>
        <p:spPr>
          <a:xfrm>
            <a:off x="798381" y="667007"/>
            <a:ext cx="10595237" cy="4061321"/>
          </a:xfrm>
          <a:prstGeom prst="rect">
            <a:avLst/>
          </a:prstGeom>
          <a:noFill/>
          <a:ln w="9525" cap="flat" cmpd="sng">
            <a:solidFill>
              <a:srgbClr val="7F3494"/>
            </a:solidFill>
            <a:prstDash val="solid"/>
            <a:round/>
            <a:headEnd type="none" w="sm" len="sm"/>
            <a:tailEnd type="none" w="sm" len="sm"/>
          </a:ln>
        </p:spPr>
      </p:pic>
      <p:sp>
        <p:nvSpPr>
          <p:cNvPr id="402" name="Google Shape;402;p60"/>
          <p:cNvSpPr txBox="1">
            <a:spLocks noGrp="1"/>
          </p:cNvSpPr>
          <p:nvPr>
            <p:ph type="body" idx="1"/>
          </p:nvPr>
        </p:nvSpPr>
        <p:spPr>
          <a:xfrm>
            <a:off x="1321150" y="4728328"/>
            <a:ext cx="9549697" cy="1641296"/>
          </a:xfrm>
          <a:prstGeom prst="rect">
            <a:avLst/>
          </a:prstGeom>
          <a:noFill/>
          <a:ln>
            <a:noFill/>
          </a:ln>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092E4B"/>
              </a:buClr>
              <a:buSzPts val="2400"/>
              <a:buFont typeface="Arial"/>
              <a:buNone/>
            </a:pPr>
            <a:r>
              <a:rPr lang="it-IT" dirty="0"/>
              <a:t>Con le sfide quotidiane, l'utente può mettere alla prova la propria memoria, le proprie conoscenze e le proprie capacità cognitive. È stato dimostrato che un allenamento mentale costante previene lo sviluppo di malattie neurodegenerative e aiuta a mantenere la lucidità nel tempo.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61"/>
          <p:cNvPicPr preferRelativeResize="0"/>
          <p:nvPr/>
        </p:nvPicPr>
        <p:blipFill rotWithShape="1">
          <a:blip r:embed="rId3">
            <a:alphaModFix/>
          </a:blip>
          <a:srcRect b="8992"/>
          <a:stretch/>
        </p:blipFill>
        <p:spPr>
          <a:xfrm>
            <a:off x="1026812" y="510151"/>
            <a:ext cx="9915350" cy="4173361"/>
          </a:xfrm>
          <a:prstGeom prst="rect">
            <a:avLst/>
          </a:prstGeom>
          <a:noFill/>
          <a:ln w="9525" cap="flat" cmpd="sng">
            <a:solidFill>
              <a:srgbClr val="7F3494"/>
            </a:solidFill>
            <a:prstDash val="solid"/>
            <a:round/>
            <a:headEnd type="none" w="sm" len="sm"/>
            <a:tailEnd type="none" w="sm" len="sm"/>
          </a:ln>
        </p:spPr>
      </p:pic>
      <p:sp>
        <p:nvSpPr>
          <p:cNvPr id="408" name="Google Shape;408;p61"/>
          <p:cNvSpPr txBox="1">
            <a:spLocks noGrp="1"/>
          </p:cNvSpPr>
          <p:nvPr>
            <p:ph type="body" idx="1"/>
          </p:nvPr>
        </p:nvSpPr>
        <p:spPr>
          <a:xfrm>
            <a:off x="1026812" y="4656449"/>
            <a:ext cx="9915350" cy="1641296"/>
          </a:xfrm>
          <a:prstGeom prst="rect">
            <a:avLst/>
          </a:prstGeom>
          <a:noFill/>
          <a:ln>
            <a:noFill/>
          </a:ln>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092E4B"/>
              </a:buClr>
              <a:buSzPts val="2400"/>
              <a:buFont typeface="Arial"/>
              <a:buNone/>
            </a:pPr>
            <a:r>
              <a:rPr lang="it-IT" dirty="0"/>
              <a:t>Nella sezione </a:t>
            </a:r>
            <a:r>
              <a:rPr lang="it-IT" b="1" dirty="0"/>
              <a:t>Gioca</a:t>
            </a:r>
            <a:r>
              <a:rPr lang="it-IT" dirty="0"/>
              <a:t>, selezionabile dal menu a barre in alto a destra, è possibile accedere a numerose categorie di giochi suddivisi per obiettivo e argomento. Nella sezione "Diventa creativo" è possibile disegnare, colorare, creare la propria ceramica 3D e interagire con l'intelligenza artificiale.</a:t>
            </a:r>
          </a:p>
          <a:p>
            <a:pPr marL="0" marR="0" lvl="0" indent="-228600" algn="just" rtl="0">
              <a:lnSpc>
                <a:spcPct val="90000"/>
              </a:lnSpc>
              <a:spcBef>
                <a:spcPts val="1000"/>
              </a:spcBef>
              <a:spcAft>
                <a:spcPts val="0"/>
              </a:spcAft>
              <a:buClr>
                <a:srgbClr val="092E4B"/>
              </a:buClr>
              <a:buSzPts val="2400"/>
              <a:buFont typeface="Arial"/>
              <a:buNone/>
            </a:pPr>
            <a:endParaRPr lang="it-IT"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g1af679ab6b0_1_0"/>
          <p:cNvPicPr preferRelativeResize="0"/>
          <p:nvPr/>
        </p:nvPicPr>
        <p:blipFill rotWithShape="1">
          <a:blip r:embed="rId3">
            <a:alphaModFix/>
          </a:blip>
          <a:srcRect t="11011" r="21593" b="6385"/>
          <a:stretch/>
        </p:blipFill>
        <p:spPr>
          <a:xfrm>
            <a:off x="579325" y="547423"/>
            <a:ext cx="4373224" cy="2427450"/>
          </a:xfrm>
          <a:prstGeom prst="rect">
            <a:avLst/>
          </a:prstGeom>
          <a:noFill/>
          <a:ln>
            <a:noFill/>
          </a:ln>
        </p:spPr>
      </p:pic>
      <p:pic>
        <p:nvPicPr>
          <p:cNvPr id="414" name="Google Shape;414;g1af679ab6b0_1_0"/>
          <p:cNvPicPr preferRelativeResize="0"/>
          <p:nvPr/>
        </p:nvPicPr>
        <p:blipFill rotWithShape="1">
          <a:blip r:embed="rId4">
            <a:alphaModFix/>
          </a:blip>
          <a:srcRect/>
          <a:stretch/>
        </p:blipFill>
        <p:spPr>
          <a:xfrm>
            <a:off x="645115" y="387550"/>
            <a:ext cx="826770" cy="826770"/>
          </a:xfrm>
          <a:prstGeom prst="rect">
            <a:avLst/>
          </a:prstGeom>
          <a:solidFill>
            <a:srgbClr val="00B050"/>
          </a:solidFill>
          <a:ln>
            <a:noFill/>
          </a:ln>
          <a:effectLst>
            <a:outerShdw blurRad="57150" dist="19050" dir="5400000" algn="bl" rotWithShape="0">
              <a:srgbClr val="000000">
                <a:alpha val="50000"/>
              </a:srgbClr>
            </a:outerShdw>
          </a:effectLst>
        </p:spPr>
      </p:pic>
      <p:sp>
        <p:nvSpPr>
          <p:cNvPr id="415" name="Google Shape;415;g1af679ab6b0_1_0"/>
          <p:cNvSpPr txBox="1">
            <a:spLocks noGrp="1"/>
          </p:cNvSpPr>
          <p:nvPr>
            <p:ph type="body" idx="1"/>
          </p:nvPr>
        </p:nvSpPr>
        <p:spPr>
          <a:xfrm>
            <a:off x="5104085" y="614875"/>
            <a:ext cx="6442800" cy="2055600"/>
          </a:xfrm>
          <a:prstGeom prst="rect">
            <a:avLst/>
          </a:prstGeom>
          <a:noFill/>
          <a:ln>
            <a:noFill/>
          </a:ln>
        </p:spPr>
        <p:txBody>
          <a:bodyPr spcFirstLastPara="1" wrap="square" lIns="91425" tIns="45700" rIns="91425" bIns="45700" anchor="t" anchorCtr="0">
            <a:noAutofit/>
          </a:bodyPr>
          <a:lstStyle/>
          <a:p>
            <a:pPr marL="457200" marR="0" lvl="0" indent="-381000" algn="just" rtl="0">
              <a:lnSpc>
                <a:spcPct val="90000"/>
              </a:lnSpc>
              <a:spcBef>
                <a:spcPts val="1000"/>
              </a:spcBef>
              <a:spcAft>
                <a:spcPts val="0"/>
              </a:spcAft>
              <a:buSzPts val="2400"/>
              <a:buAutoNum type="arabicParenR"/>
            </a:pPr>
            <a:r>
              <a:rPr lang="it-IT" dirty="0"/>
              <a:t>Nella sezione «</a:t>
            </a:r>
            <a:r>
              <a:rPr lang="it-IT" b="1" dirty="0"/>
              <a:t>Esplora</a:t>
            </a:r>
            <a:r>
              <a:rPr lang="it-IT" dirty="0"/>
              <a:t>», attraverso lo strumento «Street </a:t>
            </a:r>
            <a:r>
              <a:rPr lang="it-IT" dirty="0" err="1"/>
              <a:t>View</a:t>
            </a:r>
            <a:r>
              <a:rPr lang="it-IT" dirty="0"/>
              <a:t>» è possibile visitare un museo.  «Street </a:t>
            </a:r>
            <a:r>
              <a:rPr lang="it-IT" dirty="0" err="1"/>
              <a:t>View</a:t>
            </a:r>
            <a:r>
              <a:rPr lang="it-IT" dirty="0"/>
              <a:t>» è una funzione supportata da Google che permette all'utente di visitare un luogo con la percezione di trovarsi in quel luogo, potendo spostarsi, camminare e guardarsi intorno.</a:t>
            </a:r>
          </a:p>
        </p:txBody>
      </p:sp>
      <p:pic>
        <p:nvPicPr>
          <p:cNvPr id="416" name="Google Shape;416;g1af679ab6b0_1_0"/>
          <p:cNvPicPr preferRelativeResize="0"/>
          <p:nvPr/>
        </p:nvPicPr>
        <p:blipFill rotWithShape="1">
          <a:blip r:embed="rId5">
            <a:alphaModFix/>
          </a:blip>
          <a:srcRect l="13089" t="4644" r="13082" b="756"/>
          <a:stretch/>
        </p:blipFill>
        <p:spPr>
          <a:xfrm>
            <a:off x="645115" y="3149075"/>
            <a:ext cx="6028601" cy="2891224"/>
          </a:xfrm>
          <a:prstGeom prst="rect">
            <a:avLst/>
          </a:prstGeom>
          <a:noFill/>
          <a:ln>
            <a:noFill/>
          </a:ln>
        </p:spPr>
      </p:pic>
      <p:sp>
        <p:nvSpPr>
          <p:cNvPr id="417" name="Google Shape;417;g1af679ab6b0_1_0"/>
          <p:cNvSpPr txBox="1">
            <a:spLocks noGrp="1"/>
          </p:cNvSpPr>
          <p:nvPr>
            <p:ph type="body" idx="1"/>
          </p:nvPr>
        </p:nvSpPr>
        <p:spPr>
          <a:xfrm>
            <a:off x="6678185" y="3730397"/>
            <a:ext cx="4868700" cy="2055600"/>
          </a:xfrm>
          <a:prstGeom prst="rect">
            <a:avLst/>
          </a:prstGeom>
          <a:noFill/>
          <a:ln>
            <a:noFill/>
          </a:ln>
        </p:spPr>
        <p:txBody>
          <a:bodyPr spcFirstLastPara="1" wrap="square" lIns="91425" tIns="45700" rIns="91425" bIns="45700" anchor="t" anchorCtr="0">
            <a:noAutofit/>
          </a:bodyPr>
          <a:lstStyle/>
          <a:p>
            <a:pPr marR="0" lvl="0" indent="-457200" algn="just" rtl="0">
              <a:lnSpc>
                <a:spcPct val="90000"/>
              </a:lnSpc>
              <a:spcBef>
                <a:spcPts val="1000"/>
              </a:spcBef>
              <a:spcAft>
                <a:spcPts val="0"/>
              </a:spcAft>
              <a:buFont typeface="+mj-lt"/>
              <a:buAutoNum type="arabicParenR" startAt="2"/>
            </a:pPr>
            <a:r>
              <a:rPr lang="it-IT" sz="2200" dirty="0"/>
              <a:t> </a:t>
            </a:r>
            <a:r>
              <a:rPr lang="it-IT" sz="2200" b="1" dirty="0"/>
              <a:t>Google </a:t>
            </a:r>
            <a:r>
              <a:rPr lang="it-IT" sz="2200" b="1" dirty="0" err="1"/>
              <a:t>Arts</a:t>
            </a:r>
            <a:r>
              <a:rPr lang="it-IT" sz="2200" b="1" dirty="0"/>
              <a:t> and Culture </a:t>
            </a:r>
            <a:r>
              <a:rPr lang="it-IT" sz="2200" dirty="0"/>
              <a:t>sfrutta la funzione «Street </a:t>
            </a:r>
            <a:r>
              <a:rPr lang="it-IT" sz="2200" dirty="0" err="1"/>
              <a:t>View</a:t>
            </a:r>
            <a:r>
              <a:rPr lang="it-IT" sz="2200" dirty="0"/>
              <a:t>» permettendo agli utenti di entrare e visitare un museo o un luogo di interesse. Cliccando sul nome del museo, gli utenti possono ammirare le opere e girare tra le sale come se fossero fisicamente all’interno.</a:t>
            </a:r>
            <a:endParaRPr sz="2200" dirty="0"/>
          </a:p>
        </p:txBody>
      </p:sp>
      <p:pic>
        <p:nvPicPr>
          <p:cNvPr id="418" name="Google Shape;418;g1af679ab6b0_1_0"/>
          <p:cNvPicPr preferRelativeResize="0"/>
          <p:nvPr/>
        </p:nvPicPr>
        <p:blipFill rotWithShape="1">
          <a:blip r:embed="rId6">
            <a:alphaModFix/>
          </a:blip>
          <a:srcRect/>
          <a:stretch/>
        </p:blipFill>
        <p:spPr>
          <a:xfrm>
            <a:off x="520830" y="3130221"/>
            <a:ext cx="842009" cy="842009"/>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62"/>
          <p:cNvPicPr preferRelativeResize="0"/>
          <p:nvPr/>
        </p:nvPicPr>
        <p:blipFill rotWithShape="1">
          <a:blip r:embed="rId3">
            <a:alphaModFix/>
          </a:blip>
          <a:srcRect/>
          <a:stretch/>
        </p:blipFill>
        <p:spPr>
          <a:xfrm>
            <a:off x="1972200" y="734277"/>
            <a:ext cx="7956675" cy="3754326"/>
          </a:xfrm>
          <a:prstGeom prst="rect">
            <a:avLst/>
          </a:prstGeom>
          <a:noFill/>
          <a:ln>
            <a:noFill/>
          </a:ln>
        </p:spPr>
      </p:pic>
      <p:pic>
        <p:nvPicPr>
          <p:cNvPr id="424" name="Google Shape;424;p62"/>
          <p:cNvPicPr preferRelativeResize="0"/>
          <p:nvPr/>
        </p:nvPicPr>
        <p:blipFill rotWithShape="1">
          <a:blip r:embed="rId4">
            <a:alphaModFix/>
          </a:blip>
          <a:srcRect/>
          <a:stretch/>
        </p:blipFill>
        <p:spPr>
          <a:xfrm>
            <a:off x="1353520" y="465527"/>
            <a:ext cx="906780" cy="906780"/>
          </a:xfrm>
          <a:prstGeom prst="rect">
            <a:avLst/>
          </a:prstGeom>
          <a:noFill/>
          <a:ln>
            <a:noFill/>
          </a:ln>
        </p:spPr>
      </p:pic>
      <p:sp>
        <p:nvSpPr>
          <p:cNvPr id="425" name="Google Shape;425;p62"/>
          <p:cNvSpPr txBox="1">
            <a:spLocks noGrp="1"/>
          </p:cNvSpPr>
          <p:nvPr>
            <p:ph type="body" idx="1"/>
          </p:nvPr>
        </p:nvSpPr>
        <p:spPr>
          <a:xfrm>
            <a:off x="847727" y="4567243"/>
            <a:ext cx="10496546" cy="2055600"/>
          </a:xfrm>
          <a:prstGeom prst="rect">
            <a:avLst/>
          </a:prstGeom>
          <a:noFill/>
          <a:ln>
            <a:noFill/>
          </a:ln>
        </p:spPr>
        <p:txBody>
          <a:bodyPr spcFirstLastPara="1" wrap="square" lIns="91425" tIns="45700" rIns="91425" bIns="45700" anchor="t" anchorCtr="0">
            <a:noAutofit/>
          </a:bodyPr>
          <a:lstStyle/>
          <a:p>
            <a:pPr marR="0" lvl="0" indent="-457200" algn="just" rtl="0">
              <a:lnSpc>
                <a:spcPct val="90000"/>
              </a:lnSpc>
              <a:spcBef>
                <a:spcPts val="1000"/>
              </a:spcBef>
              <a:spcAft>
                <a:spcPts val="0"/>
              </a:spcAft>
              <a:buClr>
                <a:srgbClr val="092E4B"/>
              </a:buClr>
              <a:buSzPts val="2400"/>
              <a:buFont typeface="+mj-lt"/>
              <a:buAutoNum type="arabicParenR" startAt="3"/>
            </a:pPr>
            <a:r>
              <a:rPr lang="it-IT" dirty="0"/>
              <a:t>Questo è un esempio di come appare la «Street </a:t>
            </a:r>
            <a:r>
              <a:rPr lang="it-IT" dirty="0" err="1"/>
              <a:t>View</a:t>
            </a:r>
            <a:r>
              <a:rPr lang="it-IT" dirty="0"/>
              <a:t>» di Google </a:t>
            </a:r>
            <a:r>
              <a:rPr lang="it-IT" dirty="0" err="1"/>
              <a:t>Arts</a:t>
            </a:r>
            <a:r>
              <a:rPr lang="it-IT" dirty="0"/>
              <a:t> and Culture. Qui viene mostrato l'ingresso del British Museum di Londra. Utilizzando le frecce che appaiono sullo schermo, gli utenti possono scegliere in quale direzione proseguire la visita. Facendo poi clic sulle opere d'arte, gli utenti possono osservarle come se stessero lì.</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3"/>
          <p:cNvSpPr txBox="1"/>
          <p:nvPr/>
        </p:nvSpPr>
        <p:spPr>
          <a:xfrm>
            <a:off x="1334300" y="567636"/>
            <a:ext cx="9523400" cy="2055600"/>
          </a:xfrm>
          <a:prstGeom prst="rect">
            <a:avLst/>
          </a:prstGeom>
          <a:noFill/>
          <a:ln>
            <a:noFill/>
          </a:ln>
        </p:spPr>
        <p:txBody>
          <a:bodyPr spcFirstLastPara="1" wrap="square" lIns="91425" tIns="45700" rIns="91425" bIns="45700" anchor="t" anchorCtr="0">
            <a:noAutofit/>
          </a:bodyPr>
          <a:lstStyle/>
          <a:p>
            <a:pPr marR="0" lvl="0" indent="-228600" rtl="0">
              <a:lnSpc>
                <a:spcPct val="90000"/>
              </a:lnSpc>
              <a:spcBef>
                <a:spcPts val="1000"/>
              </a:spcBef>
              <a:spcAft>
                <a:spcPts val="0"/>
              </a:spcAft>
              <a:buClr>
                <a:srgbClr val="092E4B"/>
              </a:buClr>
              <a:buSzPts val="2400"/>
              <a:buFont typeface="Arial"/>
              <a:buNone/>
            </a:pPr>
            <a:r>
              <a:rPr lang="en-US" sz="3600" b="1" i="0" u="none" strike="noStrike" cap="none" dirty="0">
                <a:solidFill>
                  <a:srgbClr val="24BAA2"/>
                </a:solidFill>
                <a:latin typeface="Calibri"/>
                <a:ea typeface="Calibri"/>
                <a:cs typeface="Calibri"/>
                <a:sym typeface="Calibri"/>
              </a:rPr>
              <a:t>Google Arts &amp; Culture</a:t>
            </a:r>
            <a:r>
              <a:rPr lang="en-US" sz="2400" b="0" i="0" u="none" strike="noStrike" cap="none" dirty="0">
                <a:solidFill>
                  <a:srgbClr val="092E4B"/>
                </a:solidFill>
                <a:latin typeface="Calibri"/>
                <a:ea typeface="Calibri"/>
                <a:cs typeface="Calibri"/>
                <a:sym typeface="Calibri"/>
              </a:rPr>
              <a:t> </a:t>
            </a:r>
            <a:r>
              <a:rPr lang="it-IT" sz="2400" b="0" i="0" u="none" strike="noStrike" cap="none" dirty="0">
                <a:solidFill>
                  <a:srgbClr val="092E4B"/>
                </a:solidFill>
                <a:latin typeface="Calibri"/>
                <a:ea typeface="Calibri"/>
                <a:cs typeface="Calibri"/>
                <a:sym typeface="Calibri"/>
              </a:rPr>
              <a:t>è utilizzabile su tutti i motori di ricerca ed è disponibile anche su smartphone e tablet. È possibile scaricare l'applicazione sull'App store.</a:t>
            </a:r>
          </a:p>
          <a:p>
            <a:pPr marR="0" lvl="0" indent="-228600" algn="just" rtl="0">
              <a:lnSpc>
                <a:spcPct val="90000"/>
              </a:lnSpc>
              <a:spcBef>
                <a:spcPts val="1000"/>
              </a:spcBef>
              <a:spcAft>
                <a:spcPts val="0"/>
              </a:spcAft>
              <a:buClr>
                <a:srgbClr val="092E4B"/>
              </a:buClr>
              <a:buSzPts val="2400"/>
              <a:buFont typeface="Arial"/>
              <a:buNone/>
            </a:pPr>
            <a:endParaRPr lang="it-IT" sz="1100" b="0" i="0" u="none" strike="noStrike" cap="none" dirty="0">
              <a:solidFill>
                <a:srgbClr val="092E4B"/>
              </a:solidFill>
              <a:latin typeface="Calibri"/>
              <a:ea typeface="Calibri"/>
              <a:cs typeface="Calibri"/>
              <a:sym typeface="Calibri"/>
            </a:endParaRPr>
          </a:p>
          <a:p>
            <a:pPr marR="0" lvl="0" indent="-228600" algn="just" rtl="0">
              <a:lnSpc>
                <a:spcPct val="90000"/>
              </a:lnSpc>
              <a:spcBef>
                <a:spcPts val="1000"/>
              </a:spcBef>
              <a:spcAft>
                <a:spcPts val="0"/>
              </a:spcAft>
              <a:buClr>
                <a:srgbClr val="092E4B"/>
              </a:buClr>
              <a:buSzPts val="2400"/>
              <a:buFont typeface="Arial"/>
              <a:buNone/>
            </a:pPr>
            <a:r>
              <a:rPr lang="it-IT" sz="2400" b="1" i="0" u="none" strike="noStrike" cap="none" dirty="0">
                <a:solidFill>
                  <a:srgbClr val="092E4B"/>
                </a:solidFill>
                <a:latin typeface="Calibri"/>
                <a:ea typeface="Calibri"/>
                <a:cs typeface="Calibri"/>
                <a:sym typeface="Calibri"/>
              </a:rPr>
              <a:t>I vantaggi di utilizzare questa piattaforma sono molteplici:</a:t>
            </a:r>
            <a:endParaRPr sz="2400" b="1" dirty="0">
              <a:solidFill>
                <a:srgbClr val="092E4B"/>
              </a:solidFill>
              <a:latin typeface="Calibri"/>
              <a:ea typeface="Calibri"/>
              <a:cs typeface="Calibri"/>
              <a:sym typeface="Calibri"/>
            </a:endParaRPr>
          </a:p>
          <a:p>
            <a:pPr marL="685800" marR="0" lvl="0" indent="-457200" algn="just" rtl="0">
              <a:lnSpc>
                <a:spcPct val="90000"/>
              </a:lnSpc>
              <a:spcBef>
                <a:spcPts val="1000"/>
              </a:spcBef>
              <a:spcAft>
                <a:spcPts val="0"/>
              </a:spcAft>
              <a:buClr>
                <a:srgbClr val="092E4B"/>
              </a:buClr>
              <a:buSzPts val="2400"/>
              <a:buFont typeface="Arial"/>
              <a:buAutoNum type="arabicPeriod"/>
            </a:pPr>
            <a:r>
              <a:rPr lang="it-IT" sz="2400" b="0" i="0" u="none" strike="noStrike" cap="none" dirty="0">
                <a:solidFill>
                  <a:srgbClr val="092E4B"/>
                </a:solidFill>
                <a:latin typeface="Calibri"/>
                <a:ea typeface="Calibri"/>
                <a:cs typeface="Calibri"/>
                <a:sym typeface="Calibri"/>
              </a:rPr>
              <a:t>Aiuta l'utente a rimanere attivo, alimentando la curiosità e la voglia di imparare cose nuove;</a:t>
            </a:r>
          </a:p>
          <a:p>
            <a:pPr marL="685800" marR="0" lvl="0" indent="-457200" algn="just" rtl="0">
              <a:lnSpc>
                <a:spcPct val="90000"/>
              </a:lnSpc>
              <a:spcBef>
                <a:spcPts val="1000"/>
              </a:spcBef>
              <a:spcAft>
                <a:spcPts val="0"/>
              </a:spcAft>
              <a:buClr>
                <a:srgbClr val="092E4B"/>
              </a:buClr>
              <a:buSzPts val="2400"/>
              <a:buFont typeface="Arial"/>
              <a:buAutoNum type="arabicPeriod"/>
            </a:pPr>
            <a:r>
              <a:rPr lang="it-IT" sz="2400" b="0" i="0" u="none" strike="noStrike" cap="none" dirty="0">
                <a:solidFill>
                  <a:srgbClr val="092E4B"/>
                </a:solidFill>
                <a:latin typeface="Calibri"/>
                <a:ea typeface="Calibri"/>
                <a:cs typeface="Calibri"/>
                <a:sym typeface="Calibri"/>
              </a:rPr>
              <a:t>Attraverso un approccio innovativo, permette agli utenti di vivere un'esperienza completa, consentendo anche a chi non può viaggiare di visitare e vedere le cose straordinarie che esistono nel mondo;</a:t>
            </a:r>
          </a:p>
          <a:p>
            <a:pPr marL="685800" marR="0" lvl="0" indent="-457200" algn="just" rtl="0">
              <a:lnSpc>
                <a:spcPct val="90000"/>
              </a:lnSpc>
              <a:spcBef>
                <a:spcPts val="1000"/>
              </a:spcBef>
              <a:spcAft>
                <a:spcPts val="0"/>
              </a:spcAft>
              <a:buClr>
                <a:srgbClr val="092E4B"/>
              </a:buClr>
              <a:buSzPts val="2400"/>
              <a:buFont typeface="Arial"/>
              <a:buAutoNum type="arabicPeriod"/>
            </a:pPr>
            <a:r>
              <a:rPr lang="it-IT" sz="2400" b="0" i="0" u="none" strike="noStrike" cap="none" dirty="0">
                <a:solidFill>
                  <a:srgbClr val="092E4B"/>
                </a:solidFill>
                <a:latin typeface="Calibri"/>
                <a:ea typeface="Calibri"/>
                <a:cs typeface="Calibri"/>
                <a:sym typeface="Calibri"/>
              </a:rPr>
              <a:t>Le sezioni ludiche del sito danno la possibilità di imparare divertendosi, mantenendo la mente stimolata e allenata;</a:t>
            </a:r>
          </a:p>
          <a:p>
            <a:pPr marL="685800" marR="0" lvl="0" indent="-457200" algn="just" rtl="0">
              <a:lnSpc>
                <a:spcPct val="90000"/>
              </a:lnSpc>
              <a:spcBef>
                <a:spcPts val="1000"/>
              </a:spcBef>
              <a:spcAft>
                <a:spcPts val="0"/>
              </a:spcAft>
              <a:buClr>
                <a:srgbClr val="092E4B"/>
              </a:buClr>
              <a:buSzPts val="2400"/>
              <a:buFont typeface="Arial"/>
              <a:buAutoNum type="arabicPeriod"/>
            </a:pPr>
            <a:r>
              <a:rPr lang="it-IT" sz="2400" b="0" i="0" u="none" strike="noStrike" cap="none" dirty="0">
                <a:solidFill>
                  <a:srgbClr val="092E4B"/>
                </a:solidFill>
                <a:latin typeface="Calibri"/>
                <a:ea typeface="Calibri"/>
                <a:cs typeface="Calibri"/>
                <a:sym typeface="Calibri"/>
              </a:rPr>
              <a:t>È davvero facile da usare e può essere insegnato anche agli anziani che vogliono imparare nuove cose e luoghi.</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1d6cd12df8a_1_176"/>
          <p:cNvSpPr txBox="1">
            <a:spLocks noGrp="1"/>
          </p:cNvSpPr>
          <p:nvPr>
            <p:ph type="body" idx="1"/>
          </p:nvPr>
        </p:nvSpPr>
        <p:spPr>
          <a:xfrm>
            <a:off x="6096001" y="593579"/>
            <a:ext cx="4724400" cy="5604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None/>
            </a:pPr>
            <a:r>
              <a:rPr lang="en-US" sz="3600" b="1" i="0" dirty="0" err="1">
                <a:solidFill>
                  <a:srgbClr val="24BAA2"/>
                </a:solidFill>
              </a:rPr>
              <a:t>Esercizio</a:t>
            </a:r>
            <a:r>
              <a:rPr lang="en-US" sz="3600" b="1" i="0" dirty="0">
                <a:solidFill>
                  <a:srgbClr val="24BAA2"/>
                </a:solidFill>
              </a:rPr>
              <a:t>:</a:t>
            </a:r>
          </a:p>
          <a:p>
            <a:pPr marL="0" lvl="0" indent="0" algn="l" rtl="0">
              <a:lnSpc>
                <a:spcPct val="90000"/>
              </a:lnSpc>
              <a:spcBef>
                <a:spcPts val="0"/>
              </a:spcBef>
              <a:spcAft>
                <a:spcPts val="0"/>
              </a:spcAft>
              <a:buClr>
                <a:schemeClr val="lt1"/>
              </a:buClr>
              <a:buSzPts val="3000"/>
              <a:buNone/>
            </a:pPr>
            <a:endParaRPr lang="en-US" sz="2000" b="1" i="0" dirty="0">
              <a:solidFill>
                <a:srgbClr val="24BAA2"/>
              </a:solidFill>
            </a:endParaRPr>
          </a:p>
          <a:p>
            <a:pPr marL="0" lvl="0" indent="0" algn="ctr" rtl="0">
              <a:lnSpc>
                <a:spcPct val="90000"/>
              </a:lnSpc>
              <a:spcBef>
                <a:spcPts val="0"/>
              </a:spcBef>
              <a:spcAft>
                <a:spcPts val="0"/>
              </a:spcAft>
              <a:buClr>
                <a:schemeClr val="lt1"/>
              </a:buClr>
              <a:buSzPts val="3000"/>
              <a:buNone/>
            </a:pPr>
            <a:r>
              <a:rPr lang="en-US" dirty="0"/>
              <a:t>Vi </a:t>
            </a:r>
            <a:r>
              <a:rPr lang="en-US" dirty="0" err="1"/>
              <a:t>piacerebbe</a:t>
            </a:r>
            <a:r>
              <a:rPr lang="en-US" dirty="0"/>
              <a:t> </a:t>
            </a:r>
            <a:r>
              <a:rPr lang="en-US" dirty="0" err="1"/>
              <a:t>visitare</a:t>
            </a:r>
            <a:r>
              <a:rPr lang="en-US" dirty="0"/>
              <a:t> un </a:t>
            </a:r>
            <a:r>
              <a:rPr lang="en-US" dirty="0" err="1"/>
              <a:t>museo</a:t>
            </a:r>
            <a:r>
              <a:rPr lang="en-US" dirty="0"/>
              <a:t> </a:t>
            </a:r>
            <a:r>
              <a:rPr lang="en-US" dirty="0" err="1"/>
              <a:t>mai</a:t>
            </a:r>
            <a:r>
              <a:rPr lang="en-US" dirty="0"/>
              <a:t> visto prima o </a:t>
            </a:r>
            <a:r>
              <a:rPr lang="en-US" dirty="0" err="1"/>
              <a:t>osservare</a:t>
            </a:r>
            <a:r>
              <a:rPr lang="en-US" dirty="0"/>
              <a:t> la </a:t>
            </a:r>
            <a:r>
              <a:rPr lang="en-US" dirty="0" err="1"/>
              <a:t>Nebulosa</a:t>
            </a:r>
            <a:r>
              <a:rPr lang="en-US" dirty="0"/>
              <a:t> di </a:t>
            </a:r>
            <a:r>
              <a:rPr lang="en-US" dirty="0" err="1"/>
              <a:t>Orione</a:t>
            </a:r>
            <a:r>
              <a:rPr lang="en-US" dirty="0"/>
              <a:t>?</a:t>
            </a:r>
          </a:p>
          <a:p>
            <a:pPr marL="0" lvl="0" indent="0" algn="ctr" rtl="0">
              <a:lnSpc>
                <a:spcPct val="90000"/>
              </a:lnSpc>
              <a:spcBef>
                <a:spcPts val="0"/>
              </a:spcBef>
              <a:spcAft>
                <a:spcPts val="0"/>
              </a:spcAft>
              <a:buClr>
                <a:schemeClr val="lt1"/>
              </a:buClr>
              <a:buSzPts val="3000"/>
              <a:buNone/>
            </a:pPr>
            <a:br>
              <a:rPr lang="en-US" dirty="0"/>
            </a:br>
            <a:r>
              <a:rPr lang="en-US" dirty="0" err="1"/>
              <a:t>Apri</a:t>
            </a:r>
            <a:r>
              <a:rPr lang="en-US" dirty="0"/>
              <a:t> </a:t>
            </a:r>
            <a:r>
              <a:rPr lang="en-US" b="1" dirty="0">
                <a:solidFill>
                  <a:srgbClr val="24BAA2"/>
                </a:solidFill>
                <a:hlinkClick r:id="rId3">
                  <a:extLst>
                    <a:ext uri="{A12FA001-AC4F-418D-AE19-62706E023703}">
                      <ahyp:hlinkClr xmlns:ahyp="http://schemas.microsoft.com/office/drawing/2018/hyperlinkcolor" val="tx"/>
                    </a:ext>
                  </a:extLst>
                </a:hlinkClick>
              </a:rPr>
              <a:t>Google Art &amp; Culture</a:t>
            </a:r>
            <a:r>
              <a:rPr lang="en-US" dirty="0"/>
              <a:t>, </a:t>
            </a:r>
            <a:r>
              <a:rPr lang="en-US" dirty="0" err="1"/>
              <a:t>esplora</a:t>
            </a:r>
            <a:r>
              <a:rPr lang="en-US" dirty="0"/>
              <a:t> le sue </a:t>
            </a:r>
            <a:r>
              <a:rPr lang="en-US" dirty="0" err="1"/>
              <a:t>funzionalità</a:t>
            </a:r>
            <a:r>
              <a:rPr lang="en-US" dirty="0"/>
              <a:t> e </a:t>
            </a:r>
            <a:r>
              <a:rPr lang="en-US" dirty="0" err="1"/>
              <a:t>scopri</a:t>
            </a:r>
            <a:r>
              <a:rPr lang="en-US" dirty="0"/>
              <a:t> </a:t>
            </a:r>
            <a:r>
              <a:rPr lang="en-US" dirty="0" err="1"/>
              <a:t>qualcosa</a:t>
            </a:r>
            <a:r>
              <a:rPr lang="en-US" dirty="0"/>
              <a:t> di nuovo.</a:t>
            </a:r>
            <a:endParaRPr dirty="0"/>
          </a:p>
        </p:txBody>
      </p:sp>
      <p:pic>
        <p:nvPicPr>
          <p:cNvPr id="443" name="Google Shape;443;g1d6cd12df8a_1_176" descr="Immagine che contiene terra, edificio, pavimento, persone&#10;&#10;Descrizione generata automaticamente"/>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414116" y="352414"/>
            <a:ext cx="5497412" cy="6099185"/>
          </a:xfrm>
          <a:prstGeom prst="rect">
            <a:avLst/>
          </a:prstGeom>
          <a:solidFill>
            <a:srgbClr val="F2F2F2"/>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CAD612-67CF-8F34-62A3-E75D44E72475}"/>
              </a:ext>
            </a:extLst>
          </p:cNvPr>
          <p:cNvSpPr>
            <a:spLocks noGrp="1"/>
          </p:cNvSpPr>
          <p:nvPr>
            <p:ph type="body" idx="1"/>
          </p:nvPr>
        </p:nvSpPr>
        <p:spPr/>
        <p:txBody>
          <a:bodyPr/>
          <a:lstStyle/>
          <a:p>
            <a:r>
              <a:rPr lang="it-IT" dirty="0"/>
              <a:t>Prendete carta e penna O il vostro tablet/telefono:</a:t>
            </a:r>
          </a:p>
          <a:p>
            <a:r>
              <a:rPr lang="it-IT" dirty="0"/>
              <a:t>Elencate 5 compiti pratici o cose che potreste migliorare nella vostra vita lavorativa quotidiana con gli anziani per dare loro una maggiore autonomia e indipendenza. </a:t>
            </a:r>
          </a:p>
          <a:p>
            <a:endParaRPr lang="en-IE" sz="1200" dirty="0"/>
          </a:p>
          <a:p>
            <a:pPr algn="ctr"/>
            <a:r>
              <a:rPr lang="it-IT" dirty="0"/>
              <a:t>RICORDATEVI DI PENSARE AD AZIONI DI SUPPORTO PIUTTOSTO CHE FARE E DECIDERE TUTTO PER LORO!</a:t>
            </a:r>
          </a:p>
        </p:txBody>
      </p:sp>
      <p:sp>
        <p:nvSpPr>
          <p:cNvPr id="3" name="Text Placeholder 2">
            <a:extLst>
              <a:ext uri="{FF2B5EF4-FFF2-40B4-BE49-F238E27FC236}">
                <a16:creationId xmlns:a16="http://schemas.microsoft.com/office/drawing/2014/main" id="{5EAF9ACD-459E-B8C5-7397-F10A06D08CFA}"/>
              </a:ext>
            </a:extLst>
          </p:cNvPr>
          <p:cNvSpPr>
            <a:spLocks noGrp="1"/>
          </p:cNvSpPr>
          <p:nvPr>
            <p:ph type="body" idx="2"/>
          </p:nvPr>
        </p:nvSpPr>
        <p:spPr/>
        <p:txBody>
          <a:bodyPr/>
          <a:lstStyle/>
          <a:p>
            <a:r>
              <a:rPr lang="en-IE" dirty="0" err="1"/>
              <a:t>Esercizio</a:t>
            </a:r>
            <a:r>
              <a:rPr lang="en-IE" dirty="0"/>
              <a:t> </a:t>
            </a:r>
            <a:r>
              <a:rPr lang="en-IE" dirty="0" err="1"/>
              <a:t>rapido</a:t>
            </a:r>
            <a:r>
              <a:rPr lang="en-IE" dirty="0"/>
              <a:t> di </a:t>
            </a:r>
            <a:r>
              <a:rPr lang="en-IE" dirty="0" err="1"/>
              <a:t>apprendimento</a:t>
            </a:r>
            <a:endParaRPr lang="en-IE" dirty="0"/>
          </a:p>
        </p:txBody>
      </p:sp>
      <p:pic>
        <p:nvPicPr>
          <p:cNvPr id="6" name="Picture Placeholder 5" descr="Old woman in the kitchen">
            <a:extLst>
              <a:ext uri="{FF2B5EF4-FFF2-40B4-BE49-F238E27FC236}">
                <a16:creationId xmlns:a16="http://schemas.microsoft.com/office/drawing/2014/main" id="{E7501C9E-B745-6A4D-A271-26624CD74CCD}"/>
              </a:ext>
            </a:extLst>
          </p:cNvPr>
          <p:cNvPicPr>
            <a:picLocks noGrp="1" noChangeAspect="1"/>
          </p:cNvPicPr>
          <p:nvPr>
            <p:ph type="pic" idx="3"/>
          </p:nvPr>
        </p:nvPicPr>
        <p:blipFill>
          <a:blip r:embed="rId2" cstate="screen">
            <a:extLst>
              <a:ext uri="{28A0092B-C50C-407E-A947-70E740481C1C}">
                <a14:useLocalDpi xmlns:a14="http://schemas.microsoft.com/office/drawing/2010/main"/>
              </a:ext>
            </a:extLst>
          </a:blip>
          <a:srcRect/>
          <a:stretch>
            <a:fillRect/>
          </a:stretch>
        </p:blipFill>
        <p:spPr/>
      </p:pic>
      <p:grpSp>
        <p:nvGrpSpPr>
          <p:cNvPr id="7" name="Graphic 3">
            <a:extLst>
              <a:ext uri="{FF2B5EF4-FFF2-40B4-BE49-F238E27FC236}">
                <a16:creationId xmlns:a16="http://schemas.microsoft.com/office/drawing/2014/main" id="{9AF5748B-E3A3-917D-D658-A5ADFC467AAA}"/>
              </a:ext>
            </a:extLst>
          </p:cNvPr>
          <p:cNvGrpSpPr/>
          <p:nvPr/>
        </p:nvGrpSpPr>
        <p:grpSpPr>
          <a:xfrm>
            <a:off x="266210" y="5002181"/>
            <a:ext cx="1086136" cy="1037162"/>
            <a:chOff x="10407709" y="5371716"/>
            <a:chExt cx="1086136" cy="1037162"/>
          </a:xfrm>
          <a:solidFill>
            <a:srgbClr val="092E4B"/>
          </a:solidFill>
        </p:grpSpPr>
        <p:sp>
          <p:nvSpPr>
            <p:cNvPr id="8" name="Freeform 1249">
              <a:extLst>
                <a:ext uri="{FF2B5EF4-FFF2-40B4-BE49-F238E27FC236}">
                  <a16:creationId xmlns:a16="http://schemas.microsoft.com/office/drawing/2014/main" id="{015FF78B-A23A-06FC-47B4-02D972F3290E}"/>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24BAA2"/>
            </a:solidFill>
            <a:ln w="27426" cap="flat">
              <a:noFill/>
              <a:prstDash val="solid"/>
              <a:miter/>
            </a:ln>
          </p:spPr>
          <p:txBody>
            <a:bodyPr rtlCol="0" anchor="ctr"/>
            <a:lstStyle/>
            <a:p>
              <a:endParaRPr lang="en-US"/>
            </a:p>
          </p:txBody>
        </p:sp>
        <p:sp>
          <p:nvSpPr>
            <p:cNvPr id="9" name="Freeform 1250">
              <a:extLst>
                <a:ext uri="{FF2B5EF4-FFF2-40B4-BE49-F238E27FC236}">
                  <a16:creationId xmlns:a16="http://schemas.microsoft.com/office/drawing/2014/main" id="{42CDFA92-8592-81A4-87BB-190C6C3C97B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24BAA2"/>
            </a:solidFill>
            <a:ln w="27426"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1F37C995-3A96-D57F-064D-EBCB2C581469}"/>
                </a:ext>
              </a:extLst>
            </p:cNvPr>
            <p:cNvGrpSpPr/>
            <p:nvPr/>
          </p:nvGrpSpPr>
          <p:grpSpPr>
            <a:xfrm>
              <a:off x="10407709" y="5371716"/>
              <a:ext cx="1086136" cy="1037162"/>
              <a:chOff x="10407709" y="5371716"/>
              <a:chExt cx="1086136" cy="1037162"/>
            </a:xfrm>
            <a:grpFill/>
          </p:grpSpPr>
          <p:grpSp>
            <p:nvGrpSpPr>
              <p:cNvPr id="11" name="Graphic 3">
                <a:extLst>
                  <a:ext uri="{FF2B5EF4-FFF2-40B4-BE49-F238E27FC236}">
                    <a16:creationId xmlns:a16="http://schemas.microsoft.com/office/drawing/2014/main" id="{4CA1388B-5856-4603-5540-59AF47E57294}"/>
                  </a:ext>
                </a:extLst>
              </p:cNvPr>
              <p:cNvGrpSpPr/>
              <p:nvPr/>
            </p:nvGrpSpPr>
            <p:grpSpPr>
              <a:xfrm>
                <a:off x="10407709" y="5371716"/>
                <a:ext cx="1086136" cy="1037162"/>
                <a:chOff x="10407709" y="5371716"/>
                <a:chExt cx="1086136" cy="1037162"/>
              </a:xfrm>
              <a:grpFill/>
            </p:grpSpPr>
            <p:sp>
              <p:nvSpPr>
                <p:cNvPr id="13" name="Freeform 1254">
                  <a:extLst>
                    <a:ext uri="{FF2B5EF4-FFF2-40B4-BE49-F238E27FC236}">
                      <a16:creationId xmlns:a16="http://schemas.microsoft.com/office/drawing/2014/main" id="{F9891F09-A87C-EE69-72AC-100ADD4B756C}"/>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4" name="Freeform 1255">
                  <a:extLst>
                    <a:ext uri="{FF2B5EF4-FFF2-40B4-BE49-F238E27FC236}">
                      <a16:creationId xmlns:a16="http://schemas.microsoft.com/office/drawing/2014/main" id="{DF1DA2B3-7CDA-2EB0-C7B4-A6D5C9FEEFBC}"/>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5" name="Freeform 1256">
                  <a:extLst>
                    <a:ext uri="{FF2B5EF4-FFF2-40B4-BE49-F238E27FC236}">
                      <a16:creationId xmlns:a16="http://schemas.microsoft.com/office/drawing/2014/main" id="{6D48D624-B5CF-676D-0C53-D151A10ABB60}"/>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2" name="Freeform 1253">
                <a:extLst>
                  <a:ext uri="{FF2B5EF4-FFF2-40B4-BE49-F238E27FC236}">
                    <a16:creationId xmlns:a16="http://schemas.microsoft.com/office/drawing/2014/main" id="{BB87220E-A006-7624-1133-1F13A97F882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471617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4" name="Google Shape;614;p38"/>
          <p:cNvSpPr txBox="1">
            <a:spLocks noGrp="1"/>
          </p:cNvSpPr>
          <p:nvPr>
            <p:ph type="body" idx="2"/>
          </p:nvPr>
        </p:nvSpPr>
        <p:spPr>
          <a:xfrm>
            <a:off x="690953" y="3551722"/>
            <a:ext cx="8664803" cy="1982803"/>
          </a:xfrm>
          <a:prstGeom prst="rect">
            <a:avLst/>
          </a:prstGeom>
          <a:noFill/>
          <a:ln>
            <a:noFill/>
          </a:ln>
        </p:spPr>
        <p:txBody>
          <a:bodyPr spcFirstLastPara="1" wrap="square" lIns="91425" tIns="45700" rIns="91425" bIns="45700" anchor="ctr" anchorCtr="0">
            <a:normAutofit fontScale="62500" lnSpcReduction="20000"/>
          </a:bodyPr>
          <a:lstStyle/>
          <a:p>
            <a:pPr marL="0" lvl="0" indent="0" algn="l" rtl="0">
              <a:lnSpc>
                <a:spcPct val="120000"/>
              </a:lnSpc>
              <a:spcBef>
                <a:spcPts val="0"/>
              </a:spcBef>
              <a:spcAft>
                <a:spcPts val="0"/>
              </a:spcAft>
              <a:buClr>
                <a:srgbClr val="24BAA2"/>
              </a:buClr>
              <a:buSzPts val="5000"/>
              <a:buNone/>
            </a:pPr>
            <a:r>
              <a:rPr lang="it-IT" sz="5700" dirty="0"/>
              <a:t>Congratulazioni... Avete appena completato l'intero MOOC di Housing Care.</a:t>
            </a:r>
          </a:p>
          <a:p>
            <a:pPr marL="0" lvl="0" indent="0" algn="l" rtl="0">
              <a:lnSpc>
                <a:spcPct val="120000"/>
              </a:lnSpc>
              <a:spcBef>
                <a:spcPts val="0"/>
              </a:spcBef>
              <a:spcAft>
                <a:spcPts val="0"/>
              </a:spcAft>
              <a:buClr>
                <a:srgbClr val="24BAA2"/>
              </a:buClr>
              <a:buSzPts val="5000"/>
              <a:buNone/>
            </a:pPr>
            <a:r>
              <a:rPr lang="it-IT" sz="3600" dirty="0"/>
              <a:t>Non esitate a consultare questo corso in qualsiasi momento per rinfrescare la mente. </a:t>
            </a:r>
          </a:p>
        </p:txBody>
      </p:sp>
      <p:sp>
        <p:nvSpPr>
          <p:cNvPr id="615" name="Google Shape;615;p38"/>
          <p:cNvSpPr txBox="1">
            <a:spLocks noGrp="1"/>
          </p:cNvSpPr>
          <p:nvPr>
            <p:ph type="body" idx="3"/>
          </p:nvPr>
        </p:nvSpPr>
        <p:spPr>
          <a:xfrm>
            <a:off x="7276700" y="5611394"/>
            <a:ext cx="4264120" cy="73114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2800"/>
              <a:buNone/>
            </a:pPr>
            <a:r>
              <a:rPr lang="en-IE" dirty="0"/>
              <a:t>www.housingcare.net</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
          <p:cNvSpPr txBox="1">
            <a:spLocks noGrp="1"/>
          </p:cNvSpPr>
          <p:nvPr>
            <p:ph type="body" idx="1"/>
          </p:nvPr>
        </p:nvSpPr>
        <p:spPr>
          <a:xfrm>
            <a:off x="5539789" y="3215827"/>
            <a:ext cx="6010480"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92E4B"/>
              </a:buClr>
              <a:buSzPts val="2200"/>
              <a:buNone/>
            </a:pPr>
            <a:r>
              <a:rPr lang="it-IT" dirty="0"/>
              <a:t>Gestione delle condizioni di salute </a:t>
            </a:r>
          </a:p>
        </p:txBody>
      </p:sp>
      <p:sp>
        <p:nvSpPr>
          <p:cNvPr id="195" name="Google Shape;195;p3"/>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sz="8000" dirty="0"/>
              <a:t> (b)</a:t>
            </a:r>
            <a:endParaRPr sz="8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17f9342ff3f_0_8"/>
          <p:cNvSpPr txBox="1">
            <a:spLocks noGrp="1"/>
          </p:cNvSpPr>
          <p:nvPr>
            <p:ph type="body" idx="14"/>
          </p:nvPr>
        </p:nvSpPr>
        <p:spPr>
          <a:xfrm>
            <a:off x="372035" y="278296"/>
            <a:ext cx="7847626" cy="113306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3600"/>
              <a:buNone/>
            </a:pPr>
            <a:r>
              <a:rPr lang="it-IT" b="1" dirty="0"/>
              <a:t>Utilizzare la tecnologia digitale per gestire la salute</a:t>
            </a:r>
          </a:p>
        </p:txBody>
      </p:sp>
      <p:sp>
        <p:nvSpPr>
          <p:cNvPr id="168" name="Google Shape;168;g17f9342ff3f_0_8"/>
          <p:cNvSpPr txBox="1"/>
          <p:nvPr/>
        </p:nvSpPr>
        <p:spPr>
          <a:xfrm>
            <a:off x="372035" y="1832997"/>
            <a:ext cx="7264712" cy="5244472"/>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chemeClr val="dk1"/>
              </a:buClr>
              <a:buSzPts val="4800"/>
              <a:buFont typeface="Arial"/>
              <a:buNone/>
            </a:pPr>
            <a:r>
              <a:rPr lang="it-IT" sz="2200" b="0" i="0" u="none" strike="noStrike" cap="none" dirty="0">
                <a:solidFill>
                  <a:srgbClr val="002060"/>
                </a:solidFill>
                <a:latin typeface="Calibri"/>
                <a:ea typeface="Calibri"/>
                <a:cs typeface="Calibri"/>
                <a:sym typeface="Calibri"/>
              </a:rPr>
              <a:t>In questa sezione discutiamo di come la </a:t>
            </a:r>
            <a:r>
              <a:rPr lang="it-IT" sz="2200" b="1" i="0" u="none" strike="noStrike" cap="none" dirty="0">
                <a:solidFill>
                  <a:srgbClr val="002060"/>
                </a:solidFill>
                <a:latin typeface="Calibri"/>
                <a:ea typeface="Calibri"/>
                <a:cs typeface="Calibri"/>
                <a:sym typeface="Calibri"/>
              </a:rPr>
              <a:t>tecnologia digitale</a:t>
            </a:r>
            <a:r>
              <a:rPr lang="it-IT" sz="2200" b="0" i="0" u="none" strike="noStrike" cap="none" dirty="0">
                <a:solidFill>
                  <a:srgbClr val="002060"/>
                </a:solidFill>
                <a:latin typeface="Calibri"/>
                <a:ea typeface="Calibri"/>
                <a:cs typeface="Calibri"/>
                <a:sym typeface="Calibri"/>
              </a:rPr>
              <a:t>, in particolare le </a:t>
            </a:r>
            <a:r>
              <a:rPr lang="it-IT" sz="2200" b="1" i="0" u="none" strike="noStrike" cap="none" dirty="0">
                <a:solidFill>
                  <a:srgbClr val="002060"/>
                </a:solidFill>
                <a:latin typeface="Calibri"/>
                <a:ea typeface="Calibri"/>
                <a:cs typeface="Calibri"/>
                <a:sym typeface="Calibri"/>
              </a:rPr>
              <a:t>applicazioni</a:t>
            </a:r>
            <a:r>
              <a:rPr lang="it-IT" sz="2200" b="0" i="0" u="none" strike="noStrike" cap="none" dirty="0">
                <a:solidFill>
                  <a:srgbClr val="002060"/>
                </a:solidFill>
                <a:latin typeface="Calibri"/>
                <a:ea typeface="Calibri"/>
                <a:cs typeface="Calibri"/>
                <a:sym typeface="Calibri"/>
              </a:rPr>
              <a:t>, possa essere estremamente utile per la salute e la gestione delle condizioni mediche degli anziani.</a:t>
            </a:r>
          </a:p>
          <a:p>
            <a:pPr marL="0" marR="0" lvl="0" indent="0" algn="just" rtl="0">
              <a:lnSpc>
                <a:spcPct val="90000"/>
              </a:lnSpc>
              <a:spcBef>
                <a:spcPts val="0"/>
              </a:spcBef>
              <a:spcAft>
                <a:spcPts val="0"/>
              </a:spcAft>
              <a:buClr>
                <a:schemeClr val="dk1"/>
              </a:buClr>
              <a:buSzPts val="4800"/>
              <a:buFont typeface="Arial"/>
              <a:buNone/>
            </a:pPr>
            <a:r>
              <a:rPr lang="it-IT" sz="2200" b="0" i="0" u="none" strike="noStrike" cap="none" dirty="0">
                <a:solidFill>
                  <a:srgbClr val="002060"/>
                </a:solidFill>
                <a:latin typeface="Calibri"/>
                <a:ea typeface="Calibri"/>
                <a:cs typeface="Calibri"/>
                <a:sym typeface="Calibri"/>
              </a:rPr>
              <a:t>"Condizione medica" è un termine molto ampio. Può riferirsi a qualsiasi tipo di malattia, disturbo, infortunio o malattia. Più invecchiamo, più è probabile che soffriamo di almeno una condizione medica. Alcune condizioni mediche sono piuttosto lievi e possono non fare molta differenza nella vita quotidiana, mentre altre richiedono un trattamento intensivo. </a:t>
            </a:r>
          </a:p>
          <a:p>
            <a:pPr marL="0" marR="0" lvl="0" indent="0" algn="just" rtl="0">
              <a:lnSpc>
                <a:spcPct val="90000"/>
              </a:lnSpc>
              <a:spcBef>
                <a:spcPts val="0"/>
              </a:spcBef>
              <a:spcAft>
                <a:spcPts val="0"/>
              </a:spcAft>
              <a:buClr>
                <a:schemeClr val="dk1"/>
              </a:buClr>
              <a:buSzPts val="4800"/>
              <a:buFont typeface="Arial"/>
              <a:buNone/>
            </a:pPr>
            <a:endParaRPr lang="it-IT" sz="1000" b="0" i="0" u="none" strike="noStrike" cap="none" dirty="0">
              <a:solidFill>
                <a:srgbClr val="002060"/>
              </a:solidFill>
              <a:latin typeface="Calibri"/>
              <a:ea typeface="Calibri"/>
              <a:cs typeface="Calibri"/>
              <a:sym typeface="Calibri"/>
            </a:endParaRPr>
          </a:p>
          <a:p>
            <a:pPr marL="0" marR="0" lvl="0" indent="0" algn="just" rtl="0">
              <a:lnSpc>
                <a:spcPct val="90000"/>
              </a:lnSpc>
              <a:spcBef>
                <a:spcPts val="0"/>
              </a:spcBef>
              <a:spcAft>
                <a:spcPts val="0"/>
              </a:spcAft>
              <a:buClr>
                <a:schemeClr val="dk1"/>
              </a:buClr>
              <a:buSzPts val="4800"/>
              <a:buFont typeface="Arial"/>
              <a:buNone/>
            </a:pPr>
            <a:r>
              <a:rPr lang="it-IT" sz="2200" b="0" i="0" u="none" strike="noStrike" cap="none" dirty="0">
                <a:solidFill>
                  <a:srgbClr val="002060"/>
                </a:solidFill>
                <a:latin typeface="Calibri"/>
                <a:ea typeface="Calibri"/>
                <a:cs typeface="Calibri"/>
                <a:sym typeface="Calibri"/>
              </a:rPr>
              <a:t>Nelle diapositive che seguono, </a:t>
            </a:r>
            <a:r>
              <a:rPr lang="it-IT" sz="2200" b="1" i="0" u="none" strike="noStrike" cap="none" dirty="0">
                <a:solidFill>
                  <a:srgbClr val="002060"/>
                </a:solidFill>
                <a:latin typeface="Calibri"/>
                <a:ea typeface="Calibri"/>
                <a:cs typeface="Calibri"/>
                <a:sym typeface="Calibri"/>
              </a:rPr>
              <a:t>vi mostreremo </a:t>
            </a:r>
            <a:r>
              <a:rPr lang="it-IT" sz="2200" b="0" i="0" u="none" strike="noStrike" cap="none" dirty="0">
                <a:solidFill>
                  <a:srgbClr val="002060"/>
                </a:solidFill>
                <a:latin typeface="Calibri"/>
                <a:ea typeface="Calibri"/>
                <a:cs typeface="Calibri"/>
                <a:sym typeface="Calibri"/>
              </a:rPr>
              <a:t>come le App possono aiutare sia voi nel vostro ruolo di assistenti, sia i vostri clienti a vivere in modo più indipendente, indipendentemente dalle loro condizioni di salute... </a:t>
            </a:r>
            <a:r>
              <a:rPr lang="it-IT" sz="2200" b="1" i="0" u="none" strike="noStrike" cap="none" dirty="0">
                <a:solidFill>
                  <a:srgbClr val="002060"/>
                </a:solidFill>
                <a:latin typeface="Calibri"/>
                <a:ea typeface="Calibri"/>
                <a:cs typeface="Calibri"/>
                <a:sym typeface="Calibri"/>
              </a:rPr>
              <a:t>PER CUI STATE CON NOI!!!! </a:t>
            </a:r>
          </a:p>
          <a:p>
            <a:pPr marL="0" marR="0" lvl="0" indent="0" algn="just" rtl="0">
              <a:lnSpc>
                <a:spcPct val="90000"/>
              </a:lnSpc>
              <a:spcBef>
                <a:spcPts val="0"/>
              </a:spcBef>
              <a:spcAft>
                <a:spcPts val="0"/>
              </a:spcAft>
              <a:buClr>
                <a:schemeClr val="dk1"/>
              </a:buClr>
              <a:buSzPts val="4800"/>
              <a:buFont typeface="Arial"/>
              <a:buNone/>
            </a:pPr>
            <a:endParaRPr lang="it-IT" sz="2200" b="0" i="0" u="none" strike="noStrike" cap="none" dirty="0">
              <a:solidFill>
                <a:srgbClr val="002060"/>
              </a:solidFill>
              <a:latin typeface="Calibri"/>
              <a:ea typeface="Calibri"/>
              <a:cs typeface="Calibri"/>
              <a:sym typeface="Calibri"/>
            </a:endParaRPr>
          </a:p>
        </p:txBody>
      </p:sp>
      <p:pic>
        <p:nvPicPr>
          <p:cNvPr id="3" name="Picture 2" descr="Elderly women outdoors carrying a yoga mat">
            <a:extLst>
              <a:ext uri="{FF2B5EF4-FFF2-40B4-BE49-F238E27FC236}">
                <a16:creationId xmlns:a16="http://schemas.microsoft.com/office/drawing/2014/main" id="{784CAB1B-7E4E-E91A-40BC-BB778B1C2C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69504" y="1940675"/>
            <a:ext cx="3765272" cy="42576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9930DD-591B-739E-AC3A-C232BE6897CB}"/>
              </a:ext>
            </a:extLst>
          </p:cNvPr>
          <p:cNvSpPr>
            <a:spLocks noGrp="1"/>
          </p:cNvSpPr>
          <p:nvPr>
            <p:ph type="body" idx="1"/>
          </p:nvPr>
        </p:nvSpPr>
        <p:spPr>
          <a:xfrm>
            <a:off x="798381" y="1201216"/>
            <a:ext cx="10595237" cy="1701383"/>
          </a:xfrm>
        </p:spPr>
        <p:txBody>
          <a:bodyPr/>
          <a:lstStyle/>
          <a:p>
            <a:pPr marL="0" indent="0" algn="l"/>
            <a:r>
              <a:rPr lang="it-IT"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In effetti è così, e il loro numero è in crescita</a:t>
            </a:r>
            <a:r>
              <a:rPr lang="en-US"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Il </a:t>
            </a:r>
            <a:r>
              <a:rPr lang="en-US" b="0" i="0" u="none" strike="noStrike" dirty="0">
                <a:solidFill>
                  <a:srgbClr val="002060"/>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Pew Research Center</a:t>
            </a:r>
            <a:r>
              <a:rPr lang="en-US"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it-IT" dirty="0">
                <a:solidFill>
                  <a:srgbClr val="002060"/>
                </a:solidFill>
                <a:latin typeface="Calibri" panose="020F0502020204030204" pitchFamily="34" charset="0"/>
                <a:ea typeface="Calibri" panose="020F0502020204030204" pitchFamily="34" charset="0"/>
                <a:cs typeface="Calibri" panose="020F0502020204030204" pitchFamily="34" charset="0"/>
              </a:rPr>
              <a:t>n</a:t>
            </a:r>
            <a:r>
              <a:rPr lang="it-IT"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el 2017 ha riportato che </a:t>
            </a:r>
            <a:r>
              <a:rPr lang="it-IT" b="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"la percentuale di adulti dai 65 anni in su che possiedono uno smartphone è aumentata di 24 punti percentuali (dal 18% al 42%) dal 2013. Oggi, circa la metà degli anziani che possiedono un cellulare ha un qualche tipo di smartphone; nel 2013, questa percentuale era solo del 23%".</a:t>
            </a:r>
          </a:p>
          <a:p>
            <a:pPr marL="0" indent="0" algn="l"/>
            <a:r>
              <a:rPr lang="it-IT"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Secondo il Pew </a:t>
            </a:r>
            <a:r>
              <a:rPr lang="it-IT" b="0" i="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Research</a:t>
            </a:r>
            <a:r>
              <a:rPr lang="it-IT"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Center, l'età gioca un ruolo importante nel possesso di uno smartphone. </a:t>
            </a:r>
          </a:p>
          <a:p>
            <a:pPr marL="0" indent="0" algn="ct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gn="ct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gn="ct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gn="ct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endParaRPr lang="en-IE"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344162A2-6559-9657-621D-03B3FDA0D2E1}"/>
              </a:ext>
            </a:extLst>
          </p:cNvPr>
          <p:cNvSpPr>
            <a:spLocks noGrp="1"/>
          </p:cNvSpPr>
          <p:nvPr>
            <p:ph type="body" idx="2"/>
          </p:nvPr>
        </p:nvSpPr>
        <p:spPr>
          <a:xfrm>
            <a:off x="560254" y="522458"/>
            <a:ext cx="10595237" cy="803654"/>
          </a:xfrm>
        </p:spPr>
        <p:txBody>
          <a:bodyPr/>
          <a:lstStyle/>
          <a:p>
            <a:r>
              <a:rPr lang="it-IT" dirty="0"/>
              <a:t>Gli anziani usano le app?</a:t>
            </a:r>
          </a:p>
          <a:p>
            <a:endParaRPr lang="it-IT" dirty="0"/>
          </a:p>
        </p:txBody>
      </p:sp>
      <p:pic>
        <p:nvPicPr>
          <p:cNvPr id="4" name="Picture 3">
            <a:extLst>
              <a:ext uri="{FF2B5EF4-FFF2-40B4-BE49-F238E27FC236}">
                <a16:creationId xmlns:a16="http://schemas.microsoft.com/office/drawing/2014/main" id="{79403754-07DB-7457-E41E-7246576445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132" y="4668191"/>
            <a:ext cx="1442020" cy="1496496"/>
          </a:xfrm>
          <a:prstGeom prst="rect">
            <a:avLst/>
          </a:prstGeom>
        </p:spPr>
      </p:pic>
      <p:sp>
        <p:nvSpPr>
          <p:cNvPr id="60" name="Flowchart: Connector 59">
            <a:extLst>
              <a:ext uri="{FF2B5EF4-FFF2-40B4-BE49-F238E27FC236}">
                <a16:creationId xmlns:a16="http://schemas.microsoft.com/office/drawing/2014/main" id="{CA2FFD7F-C9E7-E538-5DA4-E6A3518653D4}"/>
              </a:ext>
            </a:extLst>
          </p:cNvPr>
          <p:cNvSpPr/>
          <p:nvPr/>
        </p:nvSpPr>
        <p:spPr>
          <a:xfrm>
            <a:off x="1906620" y="4027251"/>
            <a:ext cx="1590205" cy="1536970"/>
          </a:xfrm>
          <a:prstGeom prst="flowChartConnector">
            <a:avLst/>
          </a:prstGeom>
          <a:solidFill>
            <a:srgbClr val="24BAA2"/>
          </a:solidFill>
          <a:ln>
            <a:solidFill>
              <a:srgbClr val="24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61" name="Flowchart: Connector 60">
            <a:extLst>
              <a:ext uri="{FF2B5EF4-FFF2-40B4-BE49-F238E27FC236}">
                <a16:creationId xmlns:a16="http://schemas.microsoft.com/office/drawing/2014/main" id="{FB447B6D-6960-8987-D6B8-87F26883D375}"/>
              </a:ext>
            </a:extLst>
          </p:cNvPr>
          <p:cNvSpPr/>
          <p:nvPr/>
        </p:nvSpPr>
        <p:spPr>
          <a:xfrm>
            <a:off x="1687231" y="3887415"/>
            <a:ext cx="834905" cy="784235"/>
          </a:xfrm>
          <a:prstGeom prst="flowChartConnector">
            <a:avLst/>
          </a:prstGeom>
          <a:solidFill>
            <a:srgbClr val="24BAA2"/>
          </a:solidFill>
          <a:ln>
            <a:solidFill>
              <a:srgbClr val="7F3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800" b="1" dirty="0">
                <a:solidFill>
                  <a:schemeClr val="bg1"/>
                </a:solidFill>
                <a:latin typeface="Calibri" panose="020F0502020204030204" pitchFamily="34" charset="0"/>
                <a:ea typeface="Calibri" panose="020F0502020204030204" pitchFamily="34" charset="0"/>
                <a:cs typeface="Calibri" panose="020F0502020204030204" pitchFamily="34" charset="0"/>
              </a:rPr>
              <a:t>59%</a:t>
            </a:r>
          </a:p>
        </p:txBody>
      </p:sp>
      <p:sp>
        <p:nvSpPr>
          <p:cNvPr id="62" name="TextBox 61">
            <a:extLst>
              <a:ext uri="{FF2B5EF4-FFF2-40B4-BE49-F238E27FC236}">
                <a16:creationId xmlns:a16="http://schemas.microsoft.com/office/drawing/2014/main" id="{257F7412-8735-1110-4927-279A0F3682DF}"/>
              </a:ext>
            </a:extLst>
          </p:cNvPr>
          <p:cNvSpPr txBox="1"/>
          <p:nvPr/>
        </p:nvSpPr>
        <p:spPr>
          <a:xfrm>
            <a:off x="2316069" y="4545099"/>
            <a:ext cx="1291212" cy="1015663"/>
          </a:xfrm>
          <a:prstGeom prst="rect">
            <a:avLst/>
          </a:prstGeom>
          <a:noFill/>
        </p:spPr>
        <p:txBody>
          <a:bodyPr wrap="square" rtlCol="0">
            <a:spAutoFit/>
          </a:bodyPr>
          <a:lstStyle/>
          <a:p>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65 - 69 anni</a:t>
            </a:r>
          </a:p>
          <a:p>
            <a:endParaRPr lang="en-IE" sz="2000" dirty="0"/>
          </a:p>
        </p:txBody>
      </p:sp>
      <p:sp>
        <p:nvSpPr>
          <p:cNvPr id="70" name="Flowchart: Connector 69">
            <a:extLst>
              <a:ext uri="{FF2B5EF4-FFF2-40B4-BE49-F238E27FC236}">
                <a16:creationId xmlns:a16="http://schemas.microsoft.com/office/drawing/2014/main" id="{81C84D00-A9D7-5F26-0122-223B82E49EF0}"/>
              </a:ext>
            </a:extLst>
          </p:cNvPr>
          <p:cNvSpPr/>
          <p:nvPr/>
        </p:nvSpPr>
        <p:spPr>
          <a:xfrm>
            <a:off x="9259626" y="4023792"/>
            <a:ext cx="1590205" cy="1536970"/>
          </a:xfrm>
          <a:prstGeom prst="flowChartConnector">
            <a:avLst/>
          </a:prstGeom>
          <a:solidFill>
            <a:srgbClr val="24BAA2"/>
          </a:solidFill>
          <a:ln>
            <a:solidFill>
              <a:srgbClr val="24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1" name="Flowchart: Connector 70">
            <a:extLst>
              <a:ext uri="{FF2B5EF4-FFF2-40B4-BE49-F238E27FC236}">
                <a16:creationId xmlns:a16="http://schemas.microsoft.com/office/drawing/2014/main" id="{B7190DE6-1435-EFDA-8941-1F6CDBCBCA59}"/>
              </a:ext>
            </a:extLst>
          </p:cNvPr>
          <p:cNvSpPr/>
          <p:nvPr/>
        </p:nvSpPr>
        <p:spPr>
          <a:xfrm>
            <a:off x="9040237" y="3883956"/>
            <a:ext cx="834905" cy="784235"/>
          </a:xfrm>
          <a:prstGeom prst="flowChartConnector">
            <a:avLst/>
          </a:prstGeom>
          <a:solidFill>
            <a:srgbClr val="24BAA2"/>
          </a:solidFill>
          <a:ln>
            <a:solidFill>
              <a:srgbClr val="7F3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800" b="1" dirty="0">
                <a:solidFill>
                  <a:schemeClr val="bg1"/>
                </a:solidFill>
                <a:latin typeface="Calibri" panose="020F0502020204030204" pitchFamily="34" charset="0"/>
                <a:ea typeface="Calibri" panose="020F0502020204030204" pitchFamily="34" charset="0"/>
                <a:cs typeface="Calibri" panose="020F0502020204030204" pitchFamily="34" charset="0"/>
              </a:rPr>
              <a:t>17%</a:t>
            </a:r>
          </a:p>
        </p:txBody>
      </p:sp>
      <p:sp>
        <p:nvSpPr>
          <p:cNvPr id="73" name="Flowchart: Connector 72">
            <a:extLst>
              <a:ext uri="{FF2B5EF4-FFF2-40B4-BE49-F238E27FC236}">
                <a16:creationId xmlns:a16="http://schemas.microsoft.com/office/drawing/2014/main" id="{74A076A6-9CE9-0834-9B74-9E04CDE02E07}"/>
              </a:ext>
            </a:extLst>
          </p:cNvPr>
          <p:cNvSpPr/>
          <p:nvPr/>
        </p:nvSpPr>
        <p:spPr>
          <a:xfrm>
            <a:off x="6790344" y="4025197"/>
            <a:ext cx="1590205" cy="1536970"/>
          </a:xfrm>
          <a:prstGeom prst="flowChartConnector">
            <a:avLst/>
          </a:prstGeom>
          <a:solidFill>
            <a:srgbClr val="24BAA2"/>
          </a:solidFill>
          <a:ln>
            <a:solidFill>
              <a:srgbClr val="24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4" name="Flowchart: Connector 73">
            <a:extLst>
              <a:ext uri="{FF2B5EF4-FFF2-40B4-BE49-F238E27FC236}">
                <a16:creationId xmlns:a16="http://schemas.microsoft.com/office/drawing/2014/main" id="{40AF6688-F063-0556-18E9-BF7043FAAAF7}"/>
              </a:ext>
            </a:extLst>
          </p:cNvPr>
          <p:cNvSpPr/>
          <p:nvPr/>
        </p:nvSpPr>
        <p:spPr>
          <a:xfrm>
            <a:off x="6598375" y="3883957"/>
            <a:ext cx="834905" cy="784235"/>
          </a:xfrm>
          <a:prstGeom prst="flowChartConnector">
            <a:avLst/>
          </a:prstGeom>
          <a:solidFill>
            <a:srgbClr val="24BAA2"/>
          </a:solidFill>
          <a:ln>
            <a:solidFill>
              <a:srgbClr val="7F3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800" b="1" dirty="0">
                <a:solidFill>
                  <a:schemeClr val="bg1"/>
                </a:solidFill>
                <a:latin typeface="Calibri" panose="020F0502020204030204" pitchFamily="34" charset="0"/>
                <a:ea typeface="Calibri" panose="020F0502020204030204" pitchFamily="34" charset="0"/>
                <a:cs typeface="Calibri" panose="020F0502020204030204" pitchFamily="34" charset="0"/>
              </a:rPr>
              <a:t>31%</a:t>
            </a:r>
          </a:p>
        </p:txBody>
      </p:sp>
      <p:sp>
        <p:nvSpPr>
          <p:cNvPr id="76" name="Flowchart: Connector 75">
            <a:extLst>
              <a:ext uri="{FF2B5EF4-FFF2-40B4-BE49-F238E27FC236}">
                <a16:creationId xmlns:a16="http://schemas.microsoft.com/office/drawing/2014/main" id="{C59BAFD3-63EB-8B02-B02D-5EF3454B868E}"/>
              </a:ext>
            </a:extLst>
          </p:cNvPr>
          <p:cNvSpPr/>
          <p:nvPr/>
        </p:nvSpPr>
        <p:spPr>
          <a:xfrm>
            <a:off x="4348482" y="4030058"/>
            <a:ext cx="1590205" cy="1536970"/>
          </a:xfrm>
          <a:prstGeom prst="flowChartConnector">
            <a:avLst/>
          </a:prstGeom>
          <a:solidFill>
            <a:srgbClr val="24BAA2"/>
          </a:solidFill>
          <a:ln>
            <a:solidFill>
              <a:srgbClr val="24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7" name="Flowchart: Connector 76">
            <a:extLst>
              <a:ext uri="{FF2B5EF4-FFF2-40B4-BE49-F238E27FC236}">
                <a16:creationId xmlns:a16="http://schemas.microsoft.com/office/drawing/2014/main" id="{32B7D4F5-3A73-1273-29CA-FE8FF12EBFB9}"/>
              </a:ext>
            </a:extLst>
          </p:cNvPr>
          <p:cNvSpPr/>
          <p:nvPr/>
        </p:nvSpPr>
        <p:spPr>
          <a:xfrm>
            <a:off x="4156513" y="3883957"/>
            <a:ext cx="834905" cy="784235"/>
          </a:xfrm>
          <a:prstGeom prst="flowChartConnector">
            <a:avLst/>
          </a:prstGeom>
          <a:solidFill>
            <a:srgbClr val="24BAA2"/>
          </a:solidFill>
          <a:ln>
            <a:solidFill>
              <a:srgbClr val="7F3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800" b="1" dirty="0">
                <a:solidFill>
                  <a:schemeClr val="bg1"/>
                </a:solidFill>
                <a:latin typeface="Calibri" panose="020F0502020204030204" pitchFamily="34" charset="0"/>
                <a:ea typeface="Calibri" panose="020F0502020204030204" pitchFamily="34" charset="0"/>
                <a:cs typeface="Calibri" panose="020F0502020204030204" pitchFamily="34" charset="0"/>
              </a:rPr>
              <a:t>49%</a:t>
            </a:r>
          </a:p>
        </p:txBody>
      </p:sp>
      <p:sp>
        <p:nvSpPr>
          <p:cNvPr id="80" name="TextBox 79">
            <a:extLst>
              <a:ext uri="{FF2B5EF4-FFF2-40B4-BE49-F238E27FC236}">
                <a16:creationId xmlns:a16="http://schemas.microsoft.com/office/drawing/2014/main" id="{0C123EDC-366E-D9F6-9A97-FF3A75D78F0B}"/>
              </a:ext>
            </a:extLst>
          </p:cNvPr>
          <p:cNvSpPr txBox="1"/>
          <p:nvPr/>
        </p:nvSpPr>
        <p:spPr>
          <a:xfrm>
            <a:off x="1040565" y="5708268"/>
            <a:ext cx="11047052" cy="830997"/>
          </a:xfrm>
          <a:prstGeom prst="rect">
            <a:avLst/>
          </a:prstGeom>
          <a:noFill/>
        </p:spPr>
        <p:txBody>
          <a:bodyPr wrap="square">
            <a:spAutoFit/>
          </a:bodyPr>
          <a:lstStyle/>
          <a:p>
            <a:pPr marL="0" indent="0" algn="ctr"/>
            <a:r>
              <a:rPr lang="it-IT" sz="2400" b="1" dirty="0">
                <a:solidFill>
                  <a:srgbClr val="002060"/>
                </a:solidFill>
                <a:latin typeface="Calibri" panose="020F0502020204030204" pitchFamily="34" charset="0"/>
                <a:ea typeface="Calibri" panose="020F0502020204030204" pitchFamily="34" charset="0"/>
                <a:cs typeface="Calibri" panose="020F0502020204030204" pitchFamily="34" charset="0"/>
              </a:rPr>
              <a:t>IL NUMERO DI UTILIZZATORI DI SMARTPHONE CRESCE DI ANNO IN ANNO...</a:t>
            </a:r>
          </a:p>
          <a:p>
            <a:pPr marL="0" indent="0" algn="ctr"/>
            <a:r>
              <a:rPr lang="it-IT" sz="2400" b="1" dirty="0">
                <a:solidFill>
                  <a:srgbClr val="002060"/>
                </a:solidFill>
                <a:latin typeface="Calibri" panose="020F0502020204030204" pitchFamily="34" charset="0"/>
                <a:ea typeface="Calibri" panose="020F0502020204030204" pitchFamily="34" charset="0"/>
                <a:cs typeface="Calibri" panose="020F0502020204030204" pitchFamily="34" charset="0"/>
              </a:rPr>
              <a:t>Pertanto, anche le competenze digitali degli anziani miglioreranno di conseguenza!</a:t>
            </a:r>
          </a:p>
        </p:txBody>
      </p:sp>
      <p:sp>
        <p:nvSpPr>
          <p:cNvPr id="81" name="TextBox 80">
            <a:extLst>
              <a:ext uri="{FF2B5EF4-FFF2-40B4-BE49-F238E27FC236}">
                <a16:creationId xmlns:a16="http://schemas.microsoft.com/office/drawing/2014/main" id="{6D55C327-4645-481B-8C4A-99370E7D0F45}"/>
              </a:ext>
            </a:extLst>
          </p:cNvPr>
          <p:cNvSpPr txBox="1"/>
          <p:nvPr/>
        </p:nvSpPr>
        <p:spPr>
          <a:xfrm>
            <a:off x="4743832" y="4552533"/>
            <a:ext cx="1291212" cy="1015663"/>
          </a:xfrm>
          <a:prstGeom prst="rect">
            <a:avLst/>
          </a:prstGeom>
          <a:noFill/>
        </p:spPr>
        <p:txBody>
          <a:bodyPr wrap="square" rtlCol="0">
            <a:spAutoFit/>
          </a:bodyPr>
          <a:lstStyle/>
          <a:p>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70 – 74 anni</a:t>
            </a:r>
          </a:p>
          <a:p>
            <a:endParaRPr lang="en-IE" sz="2000" dirty="0"/>
          </a:p>
        </p:txBody>
      </p:sp>
      <p:sp>
        <p:nvSpPr>
          <p:cNvPr id="82" name="TextBox 81">
            <a:extLst>
              <a:ext uri="{FF2B5EF4-FFF2-40B4-BE49-F238E27FC236}">
                <a16:creationId xmlns:a16="http://schemas.microsoft.com/office/drawing/2014/main" id="{1C2E58A9-0E3D-9473-731C-3C7DD94A5EAA}"/>
              </a:ext>
            </a:extLst>
          </p:cNvPr>
          <p:cNvSpPr txBox="1"/>
          <p:nvPr/>
        </p:nvSpPr>
        <p:spPr>
          <a:xfrm>
            <a:off x="7089337" y="4532301"/>
            <a:ext cx="1291212" cy="1015663"/>
          </a:xfrm>
          <a:prstGeom prst="rect">
            <a:avLst/>
          </a:prstGeom>
          <a:noFill/>
        </p:spPr>
        <p:txBody>
          <a:bodyPr wrap="square" rtlCol="0">
            <a:spAutoFit/>
          </a:bodyPr>
          <a:lstStyle/>
          <a:p>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75 – 79 anni</a:t>
            </a:r>
          </a:p>
          <a:p>
            <a:endParaRPr lang="en-IE" sz="2000" dirty="0"/>
          </a:p>
        </p:txBody>
      </p:sp>
      <p:sp>
        <p:nvSpPr>
          <p:cNvPr id="83" name="TextBox 82">
            <a:extLst>
              <a:ext uri="{FF2B5EF4-FFF2-40B4-BE49-F238E27FC236}">
                <a16:creationId xmlns:a16="http://schemas.microsoft.com/office/drawing/2014/main" id="{BB89833D-50F1-C388-AE6F-16E55F7556F1}"/>
              </a:ext>
            </a:extLst>
          </p:cNvPr>
          <p:cNvSpPr txBox="1"/>
          <p:nvPr/>
        </p:nvSpPr>
        <p:spPr>
          <a:xfrm>
            <a:off x="9558619" y="4532300"/>
            <a:ext cx="1291212" cy="1015663"/>
          </a:xfrm>
          <a:prstGeom prst="rect">
            <a:avLst/>
          </a:prstGeom>
          <a:noFill/>
        </p:spPr>
        <p:txBody>
          <a:bodyPr wrap="square" rtlCol="0">
            <a:spAutoFit/>
          </a:bodyPr>
          <a:lstStyle/>
          <a:p>
            <a:r>
              <a:rPr lang="en-IE"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Oltre</a:t>
            </a:r>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 80 anni</a:t>
            </a:r>
          </a:p>
          <a:p>
            <a:endParaRPr lang="en-IE" sz="2000" dirty="0"/>
          </a:p>
        </p:txBody>
      </p:sp>
    </p:spTree>
    <p:extLst>
      <p:ext uri="{BB962C8B-B14F-4D97-AF65-F5344CB8AC3E}">
        <p14:creationId xmlns:p14="http://schemas.microsoft.com/office/powerpoint/2010/main" val="226274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845E56-98AE-8F38-4792-67F7465AE078}"/>
              </a:ext>
            </a:extLst>
          </p:cNvPr>
          <p:cNvSpPr>
            <a:spLocks noGrp="1"/>
          </p:cNvSpPr>
          <p:nvPr>
            <p:ph type="body" idx="1"/>
          </p:nvPr>
        </p:nvSpPr>
        <p:spPr>
          <a:xfrm>
            <a:off x="643467" y="1992946"/>
            <a:ext cx="4639192" cy="4377696"/>
          </a:xfrm>
        </p:spPr>
        <p:txBody>
          <a:bodyPr/>
          <a:lstStyle/>
          <a:p>
            <a:pPr indent="0" algn="ctr"/>
            <a:r>
              <a:rPr lang="it-IT" dirty="0"/>
              <a:t>Per dimostrare i benefici delle tecnologie digitali abbiamo selezionato una sola patologia per mostrare le OPZIONI e le OPPORTUNITA' disponibili per voi e per i vostri clienti nella gestione della loro salute:</a:t>
            </a:r>
          </a:p>
          <a:p>
            <a:pPr indent="0" algn="ctr"/>
            <a:r>
              <a:rPr lang="it-IT" dirty="0"/>
              <a:t>il DIABETE</a:t>
            </a:r>
          </a:p>
          <a:p>
            <a:pPr indent="0"/>
            <a:endParaRPr lang="it-IT" dirty="0"/>
          </a:p>
          <a:p>
            <a:pPr indent="0"/>
            <a:endParaRPr lang="en-IE" dirty="0"/>
          </a:p>
        </p:txBody>
      </p:sp>
      <p:sp>
        <p:nvSpPr>
          <p:cNvPr id="3" name="Text Placeholder 2">
            <a:extLst>
              <a:ext uri="{FF2B5EF4-FFF2-40B4-BE49-F238E27FC236}">
                <a16:creationId xmlns:a16="http://schemas.microsoft.com/office/drawing/2014/main" id="{FD0D999F-05EC-9E32-7265-EBFF7BBB523B}"/>
              </a:ext>
            </a:extLst>
          </p:cNvPr>
          <p:cNvSpPr>
            <a:spLocks noGrp="1"/>
          </p:cNvSpPr>
          <p:nvPr>
            <p:ph type="body" idx="2"/>
          </p:nvPr>
        </p:nvSpPr>
        <p:spPr>
          <a:xfrm>
            <a:off x="1083734" y="677299"/>
            <a:ext cx="5012266" cy="992652"/>
          </a:xfrm>
        </p:spPr>
        <p:txBody>
          <a:bodyPr/>
          <a:lstStyle/>
          <a:p>
            <a:r>
              <a:rPr lang="en-IE" dirty="0"/>
              <a:t>Per </a:t>
            </a:r>
            <a:r>
              <a:rPr lang="en-IE" dirty="0" err="1"/>
              <a:t>scopi</a:t>
            </a:r>
            <a:r>
              <a:rPr lang="en-IE" dirty="0"/>
              <a:t> </a:t>
            </a:r>
            <a:r>
              <a:rPr lang="en-IE" dirty="0" err="1"/>
              <a:t>didattici</a:t>
            </a:r>
            <a:endParaRPr lang="en-IE" dirty="0"/>
          </a:p>
        </p:txBody>
      </p:sp>
      <p:pic>
        <p:nvPicPr>
          <p:cNvPr id="6" name="Picture Placeholder 5" descr="Woman holding tablet, presenting to seated audience">
            <a:extLst>
              <a:ext uri="{FF2B5EF4-FFF2-40B4-BE49-F238E27FC236}">
                <a16:creationId xmlns:a16="http://schemas.microsoft.com/office/drawing/2014/main" id="{953BD4DF-6F0A-3E80-17AA-085A61FF9A78}"/>
              </a:ext>
            </a:extLst>
          </p:cNvPr>
          <p:cNvPicPr>
            <a:picLocks noGrp="1" noChangeAspect="1"/>
          </p:cNvPicPr>
          <p:nvPr>
            <p:ph type="pic" idx="3"/>
          </p:nvPr>
        </p:nvPicPr>
        <p:blipFill rotWithShape="1">
          <a:blip r:embed="rId2" cstate="screen">
            <a:extLst>
              <a:ext uri="{28A0092B-C50C-407E-A947-70E740481C1C}">
                <a14:useLocalDpi xmlns:a14="http://schemas.microsoft.com/office/drawing/2010/main"/>
              </a:ext>
            </a:extLst>
          </a:blip>
          <a:srcRect/>
          <a:stretch/>
        </p:blipFill>
        <p:spPr>
          <a:xfrm>
            <a:off x="5888002" y="439730"/>
            <a:ext cx="5660531" cy="6045736"/>
          </a:xfrm>
        </p:spPr>
      </p:pic>
    </p:spTree>
    <p:extLst>
      <p:ext uri="{BB962C8B-B14F-4D97-AF65-F5344CB8AC3E}">
        <p14:creationId xmlns:p14="http://schemas.microsoft.com/office/powerpoint/2010/main" val="1831018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51"/>
          <p:cNvSpPr txBox="1">
            <a:spLocks noGrp="1"/>
          </p:cNvSpPr>
          <p:nvPr>
            <p:ph type="body" idx="14"/>
          </p:nvPr>
        </p:nvSpPr>
        <p:spPr>
          <a:xfrm>
            <a:off x="198120" y="847920"/>
            <a:ext cx="10850094" cy="720752"/>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it-IT" sz="3600" dirty="0">
                <a:latin typeface="Calibri"/>
                <a:ea typeface="Calibri"/>
                <a:cs typeface="Calibri"/>
                <a:sym typeface="Calibri"/>
              </a:rPr>
              <a:t>Perché abbiamo scelto il </a:t>
            </a:r>
            <a:r>
              <a:rPr lang="it-IT" sz="3600" b="1" dirty="0">
                <a:latin typeface="Calibri"/>
                <a:ea typeface="Calibri"/>
                <a:cs typeface="Calibri"/>
                <a:sym typeface="Calibri"/>
              </a:rPr>
              <a:t>diabete</a:t>
            </a:r>
            <a:r>
              <a:rPr lang="it-IT" sz="3600" dirty="0">
                <a:latin typeface="Calibri"/>
                <a:ea typeface="Calibri"/>
                <a:cs typeface="Calibri"/>
                <a:sym typeface="Calibri"/>
              </a:rPr>
              <a:t> per evidenziare i vantaggi dell'uso delle App </a:t>
            </a:r>
          </a:p>
          <a:p>
            <a:pPr marL="457200" marR="0" lvl="0" indent="-228600" algn="l" rtl="0">
              <a:lnSpc>
                <a:spcPct val="90000"/>
              </a:lnSpc>
              <a:spcBef>
                <a:spcPts val="1000"/>
              </a:spcBef>
              <a:spcAft>
                <a:spcPts val="0"/>
              </a:spcAft>
              <a:buClr>
                <a:schemeClr val="lt1"/>
              </a:buClr>
              <a:buSzPts val="3600"/>
              <a:buFont typeface="Arial"/>
              <a:buNone/>
            </a:pPr>
            <a:endParaRPr lang="it-IT" sz="3600" dirty="0">
              <a:latin typeface="Calibri"/>
              <a:ea typeface="Calibri"/>
              <a:cs typeface="Calibri"/>
              <a:sym typeface="Calibri"/>
            </a:endParaRPr>
          </a:p>
        </p:txBody>
      </p:sp>
      <p:sp>
        <p:nvSpPr>
          <p:cNvPr id="175" name="Google Shape;175;p51"/>
          <p:cNvSpPr txBox="1"/>
          <p:nvPr/>
        </p:nvSpPr>
        <p:spPr>
          <a:xfrm>
            <a:off x="409575" y="1949468"/>
            <a:ext cx="7010400" cy="48320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dirty="0" err="1">
                <a:solidFill>
                  <a:srgbClr val="002060"/>
                </a:solidFill>
                <a:latin typeface="Calibri"/>
                <a:ea typeface="Calibri"/>
                <a:cs typeface="Calibri"/>
                <a:sym typeface="Calibri"/>
              </a:rPr>
              <a:t>L’</a:t>
            </a:r>
            <a:r>
              <a:rPr lang="en-US" sz="2200" b="0" i="0" u="sng" strike="noStrike" cap="none" dirty="0" err="1">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International</a:t>
            </a:r>
            <a:r>
              <a:rPr lang="en-US" sz="2200" b="0" i="0" u="sng" strike="noStrike" cap="none" dirty="0">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Diabetes Federation </a:t>
            </a:r>
            <a:r>
              <a:rPr lang="en-US" sz="2200" b="0" i="0" u="none" strike="noStrike" cap="none" dirty="0">
                <a:solidFill>
                  <a:srgbClr val="002060"/>
                </a:solidFill>
                <a:latin typeface="Calibri"/>
                <a:ea typeface="Calibri"/>
                <a:cs typeface="Calibri"/>
                <a:sym typeface="Calibri"/>
              </a:rPr>
              <a:t>(IDF) </a:t>
            </a:r>
            <a:r>
              <a:rPr lang="it-IT" sz="2200" b="0" i="0" u="none" strike="noStrike" cap="none" dirty="0">
                <a:solidFill>
                  <a:srgbClr val="002060"/>
                </a:solidFill>
                <a:latin typeface="Calibri"/>
                <a:ea typeface="Calibri"/>
                <a:cs typeface="Calibri"/>
                <a:sym typeface="Calibri"/>
              </a:rPr>
              <a:t>ha pubblicato nel dicembre 2021 nuovi dati che mostrano che più di mezzo miliardo di adulti convive oggi con il diabete in tutto il mondo, con un allarmante aumento del 16% (74 milioni) rispetto alle precedenti stime dell'IDF del 2019.</a:t>
            </a:r>
          </a:p>
          <a:p>
            <a:pPr marL="0" marR="0" lvl="0" indent="0" algn="l" rtl="0">
              <a:lnSpc>
                <a:spcPct val="100000"/>
              </a:lnSpc>
              <a:spcBef>
                <a:spcPts val="0"/>
              </a:spcBef>
              <a:spcAft>
                <a:spcPts val="0"/>
              </a:spcAft>
              <a:buNone/>
            </a:pPr>
            <a:r>
              <a:rPr lang="en-US" sz="2200" b="0" i="0" u="none" strike="noStrike" cap="none" dirty="0">
                <a:solidFill>
                  <a:srgbClr val="002060"/>
                </a:solidFill>
                <a:latin typeface="Calibri"/>
                <a:ea typeface="Calibri"/>
                <a:cs typeface="Calibri"/>
                <a:sym typeface="Calibri"/>
              </a:rPr>
              <a:t> </a:t>
            </a:r>
            <a:endParaRPr lang="en-US" dirty="0"/>
          </a:p>
          <a:p>
            <a:pPr marL="0" marR="0" lvl="0" indent="0" algn="l" rtl="0">
              <a:lnSpc>
                <a:spcPct val="100000"/>
              </a:lnSpc>
              <a:spcBef>
                <a:spcPts val="0"/>
              </a:spcBef>
              <a:spcAft>
                <a:spcPts val="0"/>
              </a:spcAft>
              <a:buNone/>
            </a:pPr>
            <a:r>
              <a:rPr lang="it-IT" sz="2200" b="1" i="0" u="none" strike="noStrike" cap="none" dirty="0">
                <a:solidFill>
                  <a:srgbClr val="002060"/>
                </a:solidFill>
                <a:latin typeface="Calibri"/>
                <a:ea typeface="Calibri"/>
                <a:cs typeface="Calibri"/>
                <a:sym typeface="Calibri"/>
              </a:rPr>
              <a:t>Il diabete nel mondo nel 2021:</a:t>
            </a:r>
          </a:p>
          <a:p>
            <a:pPr marL="342900" marR="0" lvl="0" indent="-342900" algn="l" rtl="0">
              <a:lnSpc>
                <a:spcPct val="100000"/>
              </a:lnSpc>
              <a:spcBef>
                <a:spcPts val="0"/>
              </a:spcBef>
              <a:spcAft>
                <a:spcPts val="0"/>
              </a:spcAft>
              <a:buFont typeface="Arial" panose="020B0604020202020204" pitchFamily="34" charset="0"/>
              <a:buChar char="•"/>
            </a:pPr>
            <a:r>
              <a:rPr lang="it-IT" sz="2200" b="1" i="0" u="none" strike="noStrike" cap="none" dirty="0">
                <a:solidFill>
                  <a:srgbClr val="002060"/>
                </a:solidFill>
                <a:latin typeface="Calibri"/>
                <a:ea typeface="Calibri"/>
                <a:cs typeface="Calibri"/>
                <a:sym typeface="Calibri"/>
              </a:rPr>
              <a:t>537 milioni </a:t>
            </a:r>
            <a:r>
              <a:rPr lang="it-IT" sz="2200" i="0" u="none" strike="noStrike" cap="none" dirty="0">
                <a:solidFill>
                  <a:srgbClr val="002060"/>
                </a:solidFill>
                <a:latin typeface="Calibri"/>
                <a:ea typeface="Calibri"/>
                <a:cs typeface="Calibri"/>
                <a:sym typeface="Calibri"/>
              </a:rPr>
              <a:t>di adulti (20-79 anni) sono affetti da diabete.</a:t>
            </a:r>
          </a:p>
          <a:p>
            <a:pPr marL="342900" marR="0" lvl="0" indent="-342900" algn="l" rtl="0">
              <a:lnSpc>
                <a:spcPct val="100000"/>
              </a:lnSpc>
              <a:spcBef>
                <a:spcPts val="0"/>
              </a:spcBef>
              <a:spcAft>
                <a:spcPts val="0"/>
              </a:spcAft>
              <a:buFont typeface="Arial" panose="020B0604020202020204" pitchFamily="34" charset="0"/>
              <a:buChar char="•"/>
            </a:pPr>
            <a:r>
              <a:rPr lang="it-IT" sz="2200" b="1" i="0" u="none" strike="noStrike" cap="none" dirty="0">
                <a:solidFill>
                  <a:srgbClr val="002060"/>
                </a:solidFill>
                <a:latin typeface="Calibri"/>
                <a:ea typeface="Calibri"/>
                <a:cs typeface="Calibri"/>
                <a:sym typeface="Calibri"/>
              </a:rPr>
              <a:t>541 milioni </a:t>
            </a:r>
            <a:r>
              <a:rPr lang="it-IT" sz="2200" i="0" u="none" strike="noStrike" cap="none" dirty="0">
                <a:solidFill>
                  <a:srgbClr val="002060"/>
                </a:solidFill>
                <a:latin typeface="Calibri"/>
                <a:ea typeface="Calibri"/>
                <a:cs typeface="Calibri"/>
                <a:sym typeface="Calibri"/>
              </a:rPr>
              <a:t>di adulti sono affetti da </a:t>
            </a:r>
            <a:r>
              <a:rPr lang="it-IT" sz="2200" i="0" u="none" strike="noStrike" cap="none" dirty="0" err="1">
                <a:solidFill>
                  <a:srgbClr val="002060"/>
                </a:solidFill>
                <a:latin typeface="Calibri"/>
                <a:ea typeface="Calibri"/>
                <a:cs typeface="Calibri"/>
                <a:sym typeface="Calibri"/>
              </a:rPr>
              <a:t>pre</a:t>
            </a:r>
            <a:r>
              <a:rPr lang="it-IT" sz="2200" i="0" u="none" strike="noStrike" cap="none" dirty="0">
                <a:solidFill>
                  <a:srgbClr val="002060"/>
                </a:solidFill>
                <a:latin typeface="Calibri"/>
                <a:ea typeface="Calibri"/>
                <a:cs typeface="Calibri"/>
                <a:sym typeface="Calibri"/>
              </a:rPr>
              <a:t>-diabete, il che li pone ad alto rischio di diabete di tipo 2.</a:t>
            </a:r>
          </a:p>
          <a:p>
            <a:pPr marL="342900" marR="0" lvl="0" indent="-342900" algn="l" rtl="0">
              <a:lnSpc>
                <a:spcPct val="100000"/>
              </a:lnSpc>
              <a:spcBef>
                <a:spcPts val="0"/>
              </a:spcBef>
              <a:spcAft>
                <a:spcPts val="0"/>
              </a:spcAft>
              <a:buFont typeface="Arial" panose="020B0604020202020204" pitchFamily="34" charset="0"/>
              <a:buChar char="•"/>
            </a:pPr>
            <a:r>
              <a:rPr lang="it-IT" sz="2200" i="0" u="none" strike="noStrike" cap="none" dirty="0">
                <a:solidFill>
                  <a:srgbClr val="002060"/>
                </a:solidFill>
                <a:latin typeface="Calibri"/>
                <a:ea typeface="Calibri"/>
                <a:cs typeface="Calibri"/>
                <a:sym typeface="Calibri"/>
              </a:rPr>
              <a:t>Si prevede che la prevalenza del diabete nel mondo aumenterà a </a:t>
            </a:r>
            <a:r>
              <a:rPr lang="it-IT" sz="2200" b="1" i="0" u="none" strike="noStrike" cap="none" dirty="0">
                <a:solidFill>
                  <a:srgbClr val="002060"/>
                </a:solidFill>
                <a:latin typeface="Calibri"/>
                <a:ea typeface="Calibri"/>
                <a:cs typeface="Calibri"/>
                <a:sym typeface="Calibri"/>
              </a:rPr>
              <a:t>643 milioni </a:t>
            </a:r>
            <a:r>
              <a:rPr lang="it-IT" sz="2200" i="0" u="none" strike="noStrike" cap="none" dirty="0">
                <a:solidFill>
                  <a:srgbClr val="002060"/>
                </a:solidFill>
                <a:latin typeface="Calibri"/>
                <a:ea typeface="Calibri"/>
                <a:cs typeface="Calibri"/>
                <a:sym typeface="Calibri"/>
              </a:rPr>
              <a:t>entro il 2030 e a </a:t>
            </a:r>
            <a:r>
              <a:rPr lang="it-IT" sz="2200" b="1" i="0" u="none" strike="noStrike" cap="none" dirty="0">
                <a:solidFill>
                  <a:srgbClr val="002060"/>
                </a:solidFill>
                <a:latin typeface="Calibri"/>
                <a:ea typeface="Calibri"/>
                <a:cs typeface="Calibri"/>
                <a:sym typeface="Calibri"/>
              </a:rPr>
              <a:t>784 milioni </a:t>
            </a:r>
            <a:r>
              <a:rPr lang="it-IT" sz="2200" i="0" u="none" strike="noStrike" cap="none" dirty="0">
                <a:solidFill>
                  <a:srgbClr val="002060"/>
                </a:solidFill>
                <a:latin typeface="Calibri"/>
                <a:ea typeface="Calibri"/>
                <a:cs typeface="Calibri"/>
                <a:sym typeface="Calibri"/>
              </a:rPr>
              <a:t>entro il 2045. </a:t>
            </a:r>
            <a:endParaRPr lang="en-US" sz="2200" dirty="0">
              <a:solidFill>
                <a:srgbClr val="002060"/>
              </a:solidFill>
              <a:latin typeface="Calibri"/>
              <a:ea typeface="Calibri"/>
              <a:cs typeface="Calibri"/>
              <a:sym typeface="Calibri"/>
            </a:endParaRPr>
          </a:p>
          <a:p>
            <a:pPr marR="0" lvl="0" algn="l" rtl="0">
              <a:lnSpc>
                <a:spcPct val="100000"/>
              </a:lnSpc>
              <a:spcBef>
                <a:spcPts val="0"/>
              </a:spcBef>
              <a:spcAft>
                <a:spcPts val="0"/>
              </a:spcAft>
              <a:buClr>
                <a:srgbClr val="7030A0"/>
              </a:buClr>
              <a:buSzPts val="2200"/>
            </a:pPr>
            <a:r>
              <a:rPr lang="en-US" sz="2200" b="0" i="0" u="sng" strike="noStrike" cap="none" dirty="0">
                <a:solidFill>
                  <a:srgbClr val="002060"/>
                </a:solidFill>
                <a:latin typeface="Calibri"/>
                <a:ea typeface="Calibri"/>
                <a:cs typeface="Calibri"/>
                <a:sym typeface="Calibri"/>
                <a:hlinkClick r:id="rId4"/>
              </a:rPr>
              <a:t>Fonte</a:t>
            </a:r>
            <a:endParaRPr sz="2200" b="0" i="0" u="none" strike="noStrike" cap="none" dirty="0">
              <a:solidFill>
                <a:srgbClr val="002060"/>
              </a:solidFill>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68DEEC21-1A53-ED09-46E6-BBBFA182D4EA}"/>
              </a:ext>
            </a:extLst>
          </p:cNvPr>
          <p:cNvSpPr/>
          <p:nvPr/>
        </p:nvSpPr>
        <p:spPr>
          <a:xfrm>
            <a:off x="7772401" y="2114551"/>
            <a:ext cx="4010024" cy="3352800"/>
          </a:xfrm>
          <a:prstGeom prst="wedgeRoundRectCallout">
            <a:avLst>
              <a:gd name="adj1" fmla="val -44008"/>
              <a:gd name="adj2" fmla="val 68382"/>
              <a:gd name="adj3" fmla="val 16667"/>
            </a:avLst>
          </a:prstGeom>
          <a:solidFill>
            <a:srgbClr val="24BAA2"/>
          </a:solidFill>
          <a:ln>
            <a:solidFill>
              <a:srgbClr val="24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latin typeface="Calibri" panose="020F0502020204030204" pitchFamily="34" charset="0"/>
                <a:ea typeface="Calibri" panose="020F0502020204030204" pitchFamily="34" charset="0"/>
                <a:cs typeface="Calibri" panose="020F0502020204030204" pitchFamily="34" charset="0"/>
              </a:rPr>
              <a:t>In altre parole... nella vostra carriera professionale, le probabilità di assistere una persona affetta da diabete sono ELEVATE!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5"/>
          <p:cNvSpPr txBox="1">
            <a:spLocks noGrp="1"/>
          </p:cNvSpPr>
          <p:nvPr>
            <p:ph type="body" idx="1"/>
          </p:nvPr>
        </p:nvSpPr>
        <p:spPr>
          <a:xfrm>
            <a:off x="5943600" y="2076098"/>
            <a:ext cx="4867011" cy="3913188"/>
          </a:xfrm>
          <a:prstGeom prst="rect">
            <a:avLst/>
          </a:prstGeom>
          <a:noFill/>
          <a:ln>
            <a:noFill/>
          </a:ln>
        </p:spPr>
        <p:txBody>
          <a:bodyPr spcFirstLastPara="1" wrap="square" lIns="91425" tIns="45700" rIns="91425" bIns="45700" anchor="t" anchorCtr="0">
            <a:noAutofit/>
          </a:bodyPr>
          <a:lstStyle/>
          <a:p>
            <a:pPr marL="0" lvl="0" indent="-228600" algn="l" rtl="0">
              <a:lnSpc>
                <a:spcPct val="90000"/>
              </a:lnSpc>
              <a:spcBef>
                <a:spcPts val="0"/>
              </a:spcBef>
              <a:spcAft>
                <a:spcPts val="0"/>
              </a:spcAft>
              <a:buClr>
                <a:schemeClr val="lt1"/>
              </a:buClr>
              <a:buSzPts val="2400"/>
              <a:buNone/>
            </a:pPr>
            <a:r>
              <a:rPr lang="it-IT" dirty="0"/>
              <a:t>Guardate questo breve video per capire meglio cos'è il diabete.</a:t>
            </a:r>
          </a:p>
          <a:p>
            <a:pPr marL="228600" lvl="0" indent="-228600" algn="l" rtl="0">
              <a:lnSpc>
                <a:spcPct val="90000"/>
              </a:lnSpc>
              <a:spcBef>
                <a:spcPts val="0"/>
              </a:spcBef>
              <a:spcAft>
                <a:spcPts val="0"/>
              </a:spcAft>
              <a:buClr>
                <a:schemeClr val="lt1"/>
              </a:buClr>
              <a:buSzPts val="2400"/>
              <a:buNone/>
            </a:pPr>
            <a:endParaRPr lang="it-IT" dirty="0"/>
          </a:p>
          <a:p>
            <a:pPr marL="0" lvl="0" indent="-228600" algn="l" rtl="0">
              <a:lnSpc>
                <a:spcPct val="90000"/>
              </a:lnSpc>
              <a:spcBef>
                <a:spcPts val="0"/>
              </a:spcBef>
              <a:spcAft>
                <a:spcPts val="0"/>
              </a:spcAft>
              <a:buClr>
                <a:schemeClr val="lt1"/>
              </a:buClr>
              <a:buSzPts val="2400"/>
              <a:buNone/>
            </a:pPr>
            <a:r>
              <a:rPr lang="it-IT" dirty="0"/>
              <a:t>Esistono 2 tipi principali di diabete, entrambi causa di un eccesso di glucosio nel sangue che, se non trattato, può portare a complicazioni.</a:t>
            </a:r>
          </a:p>
        </p:txBody>
      </p:sp>
      <p:sp>
        <p:nvSpPr>
          <p:cNvPr id="207" name="Google Shape;207;p5"/>
          <p:cNvSpPr txBox="1">
            <a:spLocks noGrp="1"/>
          </p:cNvSpPr>
          <p:nvPr>
            <p:ph type="body" idx="2"/>
          </p:nvPr>
        </p:nvSpPr>
        <p:spPr>
          <a:xfrm>
            <a:off x="5943601" y="647039"/>
            <a:ext cx="4990998"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dirty="0"/>
              <a:t>Una breve descrizione di cosa è il diabete</a:t>
            </a:r>
          </a:p>
        </p:txBody>
      </p:sp>
      <p:sp>
        <p:nvSpPr>
          <p:cNvPr id="208" name="Google Shape;208;p5"/>
          <p:cNvSpPr>
            <a:spLocks noGrp="1"/>
          </p:cNvSpPr>
          <p:nvPr>
            <p:ph type="pic" idx="3"/>
          </p:nvPr>
        </p:nvSpPr>
        <p:spPr>
          <a:xfrm>
            <a:off x="0" y="1866787"/>
            <a:ext cx="5130800" cy="3913188"/>
          </a:xfrm>
          <a:prstGeom prst="rect">
            <a:avLst/>
          </a:prstGeom>
          <a:solidFill>
            <a:srgbClr val="D8D8D8"/>
          </a:solidFill>
          <a:ln>
            <a:noFill/>
          </a:ln>
        </p:spPr>
      </p:sp>
      <p:pic>
        <p:nvPicPr>
          <p:cNvPr id="209" name="Google Shape;209;p5" title="What Is Diabetes? | 2 Minute Guide | Diabetes UK"/>
          <p:cNvPicPr preferRelativeResize="0"/>
          <p:nvPr/>
        </p:nvPicPr>
        <p:blipFill rotWithShape="1">
          <a:blip r:embed="rId3">
            <a:alphaModFix/>
          </a:blip>
          <a:srcRect/>
          <a:stretch/>
        </p:blipFill>
        <p:spPr>
          <a:xfrm>
            <a:off x="0" y="1769806"/>
            <a:ext cx="5270090" cy="4219480"/>
          </a:xfrm>
          <a:prstGeom prst="rect">
            <a:avLst/>
          </a:prstGeom>
          <a:noFill/>
          <a:ln>
            <a:noFill/>
          </a:ln>
        </p:spPr>
      </p:pic>
      <p:sp>
        <p:nvSpPr>
          <p:cNvPr id="210" name="Google Shape;210;p5"/>
          <p:cNvSpPr txBox="1"/>
          <p:nvPr/>
        </p:nvSpPr>
        <p:spPr>
          <a:xfrm>
            <a:off x="68825" y="6353786"/>
            <a:ext cx="6096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24BAA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What Is Diabetes? | 2 Minute Guide | Diabetes UK - YouTube</a:t>
            </a:r>
            <a:endParaRPr sz="1400" b="0" i="0" u="none" strike="noStrike" cap="none">
              <a:solidFill>
                <a:srgbClr val="24BAA2"/>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1"/>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1"/>
          <p:cNvSpPr txBox="1">
            <a:spLocks noGrp="1"/>
          </p:cNvSpPr>
          <p:nvPr>
            <p:ph type="body" idx="1"/>
          </p:nvPr>
        </p:nvSpPr>
        <p:spPr>
          <a:xfrm>
            <a:off x="680655" y="1025011"/>
            <a:ext cx="9778140" cy="46173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42D92"/>
              </a:buClr>
              <a:buSzPts val="2400"/>
              <a:buNone/>
            </a:pPr>
            <a:r>
              <a:rPr lang="it-IT" dirty="0">
                <a:solidFill>
                  <a:srgbClr val="142D92"/>
                </a:solidFill>
              </a:rPr>
              <a:t>Il diabete, se non controllato, può portare a una serie di problemi di salute.</a:t>
            </a:r>
            <a:endParaRPr lang="it-IT" dirty="0"/>
          </a:p>
          <a:p>
            <a:pPr marL="228600" lvl="0" indent="-228600" algn="l" rtl="0">
              <a:lnSpc>
                <a:spcPct val="90000"/>
              </a:lnSpc>
              <a:spcBef>
                <a:spcPts val="1000"/>
              </a:spcBef>
              <a:spcAft>
                <a:spcPts val="0"/>
              </a:spcAft>
              <a:buClr>
                <a:srgbClr val="092E4B"/>
              </a:buClr>
              <a:buSzPts val="800"/>
              <a:buNone/>
            </a:pPr>
            <a:endParaRPr lang="it-IT" sz="800" b="1" dirty="0">
              <a:solidFill>
                <a:srgbClr val="142D92"/>
              </a:solidFill>
            </a:endParaRPr>
          </a:p>
          <a:p>
            <a:pPr marL="228600" lvl="0" indent="-228600" algn="l" rtl="0">
              <a:lnSpc>
                <a:spcPct val="90000"/>
              </a:lnSpc>
              <a:spcBef>
                <a:spcPts val="1000"/>
              </a:spcBef>
              <a:spcAft>
                <a:spcPts val="0"/>
              </a:spcAft>
              <a:buClr>
                <a:srgbClr val="142D92"/>
              </a:buClr>
              <a:buSzPts val="2400"/>
              <a:buNone/>
            </a:pPr>
            <a:r>
              <a:rPr lang="it-IT" b="1" dirty="0">
                <a:solidFill>
                  <a:srgbClr val="142D92"/>
                </a:solidFill>
              </a:rPr>
              <a:t>Tra i sintomi minori: </a:t>
            </a:r>
            <a:endParaRPr lang="it-IT" dirty="0"/>
          </a:p>
          <a:p>
            <a:pPr marL="228600" lvl="0" indent="-228600" algn="l" rtl="0">
              <a:lnSpc>
                <a:spcPct val="90000"/>
              </a:lnSpc>
              <a:spcBef>
                <a:spcPts val="1000"/>
              </a:spcBef>
              <a:spcAft>
                <a:spcPts val="0"/>
              </a:spcAft>
              <a:buClr>
                <a:srgbClr val="092E4B"/>
              </a:buClr>
              <a:buSzPts val="2400"/>
              <a:buNone/>
            </a:pPr>
            <a:endParaRPr lang="it-IT" dirty="0">
              <a:solidFill>
                <a:srgbClr val="142D92"/>
              </a:solidFill>
            </a:endParaRPr>
          </a:p>
        </p:txBody>
      </p:sp>
      <p:sp>
        <p:nvSpPr>
          <p:cNvPr id="245" name="Google Shape;245;p11"/>
          <p:cNvSpPr txBox="1">
            <a:spLocks noGrp="1"/>
          </p:cNvSpPr>
          <p:nvPr>
            <p:ph type="body" idx="2"/>
          </p:nvPr>
        </p:nvSpPr>
        <p:spPr>
          <a:xfrm>
            <a:off x="659818" y="437689"/>
            <a:ext cx="9886950" cy="10191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err="1"/>
              <a:t>Complicazioni</a:t>
            </a:r>
            <a:r>
              <a:rPr lang="en-US" dirty="0"/>
              <a:t> del </a:t>
            </a:r>
            <a:r>
              <a:rPr lang="en-US" dirty="0" err="1"/>
              <a:t>diabete</a:t>
            </a:r>
            <a:endParaRPr lang="en-US" dirty="0"/>
          </a:p>
        </p:txBody>
      </p:sp>
      <p:pic>
        <p:nvPicPr>
          <p:cNvPr id="246" name="Google Shape;246;p11" descr="Tired face outline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97145" y="2672206"/>
            <a:ext cx="1078798" cy="1078798"/>
          </a:xfrm>
          <a:prstGeom prst="rect">
            <a:avLst/>
          </a:prstGeom>
          <a:noFill/>
          <a:ln>
            <a:noFill/>
          </a:ln>
        </p:spPr>
      </p:pic>
      <p:pic>
        <p:nvPicPr>
          <p:cNvPr id="247" name="Google Shape;247;p11" descr="Low Vision with solid fill"/>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16091" y="2672206"/>
            <a:ext cx="1076342" cy="1076342"/>
          </a:xfrm>
          <a:prstGeom prst="rect">
            <a:avLst/>
          </a:prstGeom>
          <a:noFill/>
          <a:ln>
            <a:noFill/>
          </a:ln>
        </p:spPr>
      </p:pic>
      <p:pic>
        <p:nvPicPr>
          <p:cNvPr id="248" name="Google Shape;248;p11" descr="Adhesive Bandage outlin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30125" y="2672206"/>
            <a:ext cx="1078798" cy="1078798"/>
          </a:xfrm>
          <a:prstGeom prst="rect">
            <a:avLst/>
          </a:prstGeom>
          <a:noFill/>
          <a:ln>
            <a:noFill/>
          </a:ln>
        </p:spPr>
      </p:pic>
      <p:pic>
        <p:nvPicPr>
          <p:cNvPr id="249" name="Google Shape;249;p11" descr="Immunity outlin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799910" y="2669750"/>
            <a:ext cx="1078798" cy="1078798"/>
          </a:xfrm>
          <a:prstGeom prst="rect">
            <a:avLst/>
          </a:prstGeom>
          <a:noFill/>
          <a:ln>
            <a:noFill/>
          </a:ln>
        </p:spPr>
      </p:pic>
      <p:pic>
        <p:nvPicPr>
          <p:cNvPr id="250" name="Google Shape;250;p11" descr="Weight Loss outlin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62962" y="2600403"/>
            <a:ext cx="1148146" cy="1148146"/>
          </a:xfrm>
          <a:prstGeom prst="rect">
            <a:avLst/>
          </a:prstGeom>
          <a:noFill/>
          <a:ln>
            <a:noFill/>
          </a:ln>
        </p:spPr>
      </p:pic>
      <p:sp>
        <p:nvSpPr>
          <p:cNvPr id="251" name="Google Shape;251;p11"/>
          <p:cNvSpPr txBox="1"/>
          <p:nvPr/>
        </p:nvSpPr>
        <p:spPr>
          <a:xfrm>
            <a:off x="513773" y="3966399"/>
            <a:ext cx="1439015"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7F3494"/>
                </a:solidFill>
                <a:latin typeface="Calibri"/>
                <a:ea typeface="Calibri"/>
                <a:cs typeface="Calibri"/>
                <a:sym typeface="Calibri"/>
              </a:rPr>
              <a:t>Aumento</a:t>
            </a:r>
            <a:r>
              <a:rPr lang="en-US" sz="2000" b="1" i="0" u="none" strike="noStrike" cap="none" dirty="0">
                <a:solidFill>
                  <a:srgbClr val="7F3494"/>
                </a:solidFill>
                <a:latin typeface="Calibri"/>
                <a:ea typeface="Calibri"/>
                <a:cs typeface="Calibri"/>
                <a:sym typeface="Calibri"/>
              </a:rPr>
              <a:t> o </a:t>
            </a:r>
            <a:r>
              <a:rPr lang="en-US" sz="2000" b="1" i="0" u="none" strike="noStrike" cap="none" dirty="0" err="1">
                <a:solidFill>
                  <a:srgbClr val="7F3494"/>
                </a:solidFill>
                <a:latin typeface="Calibri"/>
                <a:ea typeface="Calibri"/>
                <a:cs typeface="Calibri"/>
                <a:sym typeface="Calibri"/>
              </a:rPr>
              <a:t>perdita</a:t>
            </a:r>
            <a:r>
              <a:rPr lang="en-US" sz="2000" b="1" i="0" u="none" strike="noStrike" cap="none" dirty="0">
                <a:solidFill>
                  <a:srgbClr val="7F3494"/>
                </a:solidFill>
                <a:latin typeface="Calibri"/>
                <a:ea typeface="Calibri"/>
                <a:cs typeface="Calibri"/>
                <a:sym typeface="Calibri"/>
              </a:rPr>
              <a:t> </a:t>
            </a:r>
            <a:r>
              <a:rPr lang="en-US" sz="2000" b="1" dirty="0">
                <a:solidFill>
                  <a:srgbClr val="7F3494"/>
                </a:solidFill>
                <a:latin typeface="Calibri"/>
                <a:ea typeface="Calibri"/>
                <a:cs typeface="Calibri"/>
                <a:sym typeface="Calibri"/>
              </a:rPr>
              <a:t>di peso</a:t>
            </a:r>
            <a:endParaRPr sz="1400" b="0" i="0" u="none" strike="noStrike" cap="none" dirty="0">
              <a:solidFill>
                <a:srgbClr val="000000"/>
              </a:solidFill>
              <a:latin typeface="Arial"/>
              <a:ea typeface="Arial"/>
              <a:cs typeface="Arial"/>
              <a:sym typeface="Arial"/>
            </a:endParaRPr>
          </a:p>
        </p:txBody>
      </p:sp>
      <p:sp>
        <p:nvSpPr>
          <p:cNvPr id="252" name="Google Shape;252;p11"/>
          <p:cNvSpPr txBox="1"/>
          <p:nvPr/>
        </p:nvSpPr>
        <p:spPr>
          <a:xfrm>
            <a:off x="2874312" y="3966399"/>
            <a:ext cx="143901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7F3494"/>
                </a:solidFill>
                <a:latin typeface="Calibri"/>
                <a:ea typeface="Calibri"/>
                <a:cs typeface="Calibri"/>
                <a:sym typeface="Calibri"/>
              </a:rPr>
              <a:t>Stanchezza</a:t>
            </a:r>
            <a:r>
              <a:rPr lang="en-US" sz="2000" b="1" i="0" u="none" strike="noStrike" cap="none" dirty="0">
                <a:solidFill>
                  <a:srgbClr val="7F3494"/>
                </a:solidFill>
                <a:latin typeface="Calibri"/>
                <a:ea typeface="Calibri"/>
                <a:cs typeface="Calibri"/>
                <a:sym typeface="Calibri"/>
              </a:rPr>
              <a:t> </a:t>
            </a:r>
            <a:r>
              <a:rPr lang="en-US" sz="2000" b="1" i="0" u="none" strike="noStrike" cap="none" dirty="0" err="1">
                <a:solidFill>
                  <a:srgbClr val="7F3494"/>
                </a:solidFill>
                <a:latin typeface="Calibri"/>
                <a:ea typeface="Calibri"/>
                <a:cs typeface="Calibri"/>
                <a:sym typeface="Calibri"/>
              </a:rPr>
              <a:t>cronica</a:t>
            </a:r>
            <a:endParaRPr lang="en-US" sz="2000" b="1" i="0" u="none" strike="noStrike" cap="none" dirty="0">
              <a:solidFill>
                <a:srgbClr val="7F3494"/>
              </a:solidFill>
              <a:latin typeface="Calibri"/>
              <a:ea typeface="Calibri"/>
              <a:cs typeface="Calibri"/>
              <a:sym typeface="Calibri"/>
            </a:endParaRPr>
          </a:p>
        </p:txBody>
      </p:sp>
      <p:sp>
        <p:nvSpPr>
          <p:cNvPr id="253" name="Google Shape;253;p11"/>
          <p:cNvSpPr txBox="1"/>
          <p:nvPr/>
        </p:nvSpPr>
        <p:spPr>
          <a:xfrm>
            <a:off x="5234851" y="3970399"/>
            <a:ext cx="1238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7F3494"/>
                </a:solidFill>
                <a:latin typeface="Calibri"/>
                <a:ea typeface="Calibri"/>
                <a:cs typeface="Calibri"/>
                <a:sym typeface="Calibri"/>
              </a:rPr>
              <a:t>Vista </a:t>
            </a:r>
            <a:r>
              <a:rPr lang="en-US" sz="2000" b="1" i="0" u="none" strike="noStrike" cap="none" dirty="0" err="1">
                <a:solidFill>
                  <a:srgbClr val="7F3494"/>
                </a:solidFill>
                <a:latin typeface="Calibri"/>
                <a:ea typeface="Calibri"/>
                <a:cs typeface="Calibri"/>
                <a:sym typeface="Calibri"/>
              </a:rPr>
              <a:t>offuscata</a:t>
            </a:r>
            <a:endParaRPr lang="en-US" sz="2000" b="1" i="0" u="none" strike="noStrike" cap="none" dirty="0">
              <a:solidFill>
                <a:srgbClr val="7F3494"/>
              </a:solidFill>
              <a:latin typeface="Calibri"/>
              <a:ea typeface="Calibri"/>
              <a:cs typeface="Calibri"/>
              <a:sym typeface="Calibri"/>
            </a:endParaRPr>
          </a:p>
        </p:txBody>
      </p:sp>
      <p:sp>
        <p:nvSpPr>
          <p:cNvPr id="254" name="Google Shape;254;p11"/>
          <p:cNvSpPr txBox="1"/>
          <p:nvPr/>
        </p:nvSpPr>
        <p:spPr>
          <a:xfrm>
            <a:off x="7548324" y="3966399"/>
            <a:ext cx="1350579"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7F3494"/>
                </a:solidFill>
                <a:latin typeface="Calibri"/>
                <a:ea typeface="Calibri"/>
                <a:cs typeface="Calibri"/>
                <a:sym typeface="Calibri"/>
              </a:rPr>
              <a:t>Piaghe</a:t>
            </a:r>
            <a:r>
              <a:rPr lang="en-US" sz="2000" b="1" i="0" u="none" strike="noStrike" cap="none" dirty="0">
                <a:solidFill>
                  <a:srgbClr val="7F3494"/>
                </a:solidFill>
                <a:latin typeface="Calibri"/>
                <a:ea typeface="Calibri"/>
                <a:cs typeface="Calibri"/>
                <a:sym typeface="Calibri"/>
              </a:rPr>
              <a:t> a </a:t>
            </a:r>
            <a:r>
              <a:rPr lang="en-US" sz="2000" b="1" i="0" u="none" strike="noStrike" cap="none" dirty="0" err="1">
                <a:solidFill>
                  <a:srgbClr val="7F3494"/>
                </a:solidFill>
                <a:latin typeface="Calibri"/>
                <a:ea typeface="Calibri"/>
                <a:cs typeface="Calibri"/>
                <a:sym typeface="Calibri"/>
              </a:rPr>
              <a:t>lenta</a:t>
            </a:r>
            <a:r>
              <a:rPr lang="en-US" sz="2000" b="1" i="0" u="none" strike="noStrike" cap="none" dirty="0">
                <a:solidFill>
                  <a:srgbClr val="7F3494"/>
                </a:solidFill>
                <a:latin typeface="Calibri"/>
                <a:ea typeface="Calibri"/>
                <a:cs typeface="Calibri"/>
                <a:sym typeface="Calibri"/>
              </a:rPr>
              <a:t> </a:t>
            </a:r>
            <a:r>
              <a:rPr lang="en-US" sz="2000" b="1" i="0" u="none" strike="noStrike" cap="none" dirty="0" err="1">
                <a:solidFill>
                  <a:srgbClr val="7F3494"/>
                </a:solidFill>
                <a:latin typeface="Calibri"/>
                <a:ea typeface="Calibri"/>
                <a:cs typeface="Calibri"/>
                <a:sym typeface="Calibri"/>
              </a:rPr>
              <a:t>guarigione</a:t>
            </a:r>
            <a:endParaRPr lang="en-US" sz="2000" b="1" i="0" u="none" strike="noStrike" cap="none" dirty="0">
              <a:solidFill>
                <a:srgbClr val="7F3494"/>
              </a:solidFill>
              <a:latin typeface="Calibri"/>
              <a:ea typeface="Calibri"/>
              <a:cs typeface="Calibri"/>
              <a:sym typeface="Calibri"/>
            </a:endParaRPr>
          </a:p>
        </p:txBody>
      </p:sp>
      <p:sp>
        <p:nvSpPr>
          <p:cNvPr id="255" name="Google Shape;255;p11"/>
          <p:cNvSpPr txBox="1"/>
          <p:nvPr/>
        </p:nvSpPr>
        <p:spPr>
          <a:xfrm>
            <a:off x="9587060" y="3966400"/>
            <a:ext cx="1489435"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7F3494"/>
                </a:solidFill>
                <a:latin typeface="Calibri"/>
                <a:ea typeface="Calibri"/>
                <a:cs typeface="Calibri"/>
                <a:sym typeface="Calibri"/>
              </a:rPr>
              <a:t>Infezioni</a:t>
            </a:r>
            <a:r>
              <a:rPr lang="en-US" sz="2000" b="1" i="0" u="none" strike="noStrike" cap="none" dirty="0">
                <a:solidFill>
                  <a:srgbClr val="7F3494"/>
                </a:solidFill>
                <a:latin typeface="Calibri"/>
                <a:ea typeface="Calibri"/>
                <a:cs typeface="Calibri"/>
                <a:sym typeface="Calibri"/>
              </a:rPr>
              <a:t> </a:t>
            </a:r>
            <a:r>
              <a:rPr lang="en-US" sz="2000" b="1" i="0" u="none" strike="noStrike" cap="none" dirty="0" err="1">
                <a:solidFill>
                  <a:srgbClr val="7F3494"/>
                </a:solidFill>
                <a:latin typeface="Calibri"/>
                <a:ea typeface="Calibri"/>
                <a:cs typeface="Calibri"/>
                <a:sym typeface="Calibri"/>
              </a:rPr>
              <a:t>facilmente</a:t>
            </a:r>
            <a:r>
              <a:rPr lang="en-US" sz="2000" b="1" i="0" u="none" strike="noStrike" cap="none" dirty="0">
                <a:solidFill>
                  <a:srgbClr val="7F3494"/>
                </a:solidFill>
                <a:latin typeface="Calibri"/>
                <a:ea typeface="Calibri"/>
                <a:cs typeface="Calibri"/>
                <a:sym typeface="Calibri"/>
              </a:rPr>
              <a:t> </a:t>
            </a:r>
            <a:r>
              <a:rPr lang="en-US" sz="2000" b="1" i="0" u="none" strike="noStrike" cap="none" dirty="0" err="1">
                <a:solidFill>
                  <a:srgbClr val="7F3494"/>
                </a:solidFill>
                <a:latin typeface="Calibri"/>
                <a:ea typeface="Calibri"/>
                <a:cs typeface="Calibri"/>
                <a:sym typeface="Calibri"/>
              </a:rPr>
              <a:t>trasmissibili</a:t>
            </a:r>
            <a:endParaRPr lang="en-US" sz="2000" b="1" i="0" u="none" strike="noStrike" cap="none" dirty="0">
              <a:solidFill>
                <a:srgbClr val="7F3494"/>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7"/>
          <p:cNvSpPr txBox="1">
            <a:spLocks noGrp="1"/>
          </p:cNvSpPr>
          <p:nvPr>
            <p:ph type="body" idx="1"/>
          </p:nvPr>
        </p:nvSpPr>
        <p:spPr>
          <a:xfrm>
            <a:off x="369502" y="979300"/>
            <a:ext cx="5518500" cy="4719600"/>
          </a:xfrm>
          <a:prstGeom prst="rect">
            <a:avLst/>
          </a:prstGeom>
          <a:noFill/>
          <a:ln>
            <a:noFill/>
          </a:ln>
        </p:spPr>
        <p:txBody>
          <a:bodyPr spcFirstLastPara="1" wrap="square" lIns="91425" tIns="45700" rIns="91425" bIns="45700" anchor="t" anchorCtr="0">
            <a:noAutofit/>
          </a:bodyPr>
          <a:lstStyle/>
          <a:p>
            <a:pPr marL="180000" lvl="0" indent="0" algn="l" rtl="0">
              <a:lnSpc>
                <a:spcPct val="107000"/>
              </a:lnSpc>
              <a:spcBef>
                <a:spcPts val="1000"/>
              </a:spcBef>
              <a:spcAft>
                <a:spcPts val="0"/>
              </a:spcAft>
              <a:buSzPts val="2400"/>
              <a:buNone/>
            </a:pPr>
            <a:r>
              <a:rPr lang="it-IT" dirty="0">
                <a:latin typeface="Calibri"/>
                <a:ea typeface="Calibri"/>
                <a:cs typeface="Calibri"/>
                <a:sym typeface="Calibri"/>
              </a:rPr>
              <a:t>Il modulo è costituito da 3 componenti. Alla fine di questo modulo, il nostro obiettivo è che voi, in quanto assistenti, siate in grado di comprendere e realizzare i benefici e le opportunità che si trovano </a:t>
            </a:r>
            <a:r>
              <a:rPr lang="it-IT" b="1" dirty="0">
                <a:latin typeface="Calibri"/>
                <a:ea typeface="Calibri"/>
                <a:cs typeface="Calibri"/>
                <a:sym typeface="Calibri"/>
              </a:rPr>
              <a:t>nelle</a:t>
            </a:r>
            <a:r>
              <a:rPr lang="it-IT" dirty="0">
                <a:latin typeface="Calibri"/>
                <a:ea typeface="Calibri"/>
                <a:cs typeface="Calibri"/>
                <a:sym typeface="Calibri"/>
              </a:rPr>
              <a:t> </a:t>
            </a:r>
            <a:r>
              <a:rPr lang="it-IT" b="1" dirty="0">
                <a:latin typeface="Calibri"/>
                <a:ea typeface="Calibri"/>
                <a:cs typeface="Calibri"/>
                <a:sym typeface="Calibri"/>
              </a:rPr>
              <a:t>tecnologie e nelle applicazioni digitali </a:t>
            </a:r>
            <a:r>
              <a:rPr lang="it-IT" dirty="0">
                <a:latin typeface="Calibri"/>
                <a:ea typeface="Calibri"/>
                <a:cs typeface="Calibri"/>
                <a:sym typeface="Calibri"/>
              </a:rPr>
              <a:t>sia per voi che per le persone di cui vi prendete cura, in termini di lavoro e vita personale.</a:t>
            </a:r>
          </a:p>
          <a:p>
            <a:pPr marL="180000" lvl="0" indent="0" algn="l" rtl="0">
              <a:lnSpc>
                <a:spcPct val="107000"/>
              </a:lnSpc>
              <a:spcBef>
                <a:spcPts val="1000"/>
              </a:spcBef>
              <a:spcAft>
                <a:spcPts val="0"/>
              </a:spcAft>
              <a:buSzPts val="2400"/>
              <a:buNone/>
            </a:pPr>
            <a:r>
              <a:rPr lang="it-IT" dirty="0">
                <a:latin typeface="Calibri"/>
                <a:ea typeface="Calibri"/>
                <a:cs typeface="Calibri"/>
                <a:sym typeface="Calibri"/>
              </a:rPr>
              <a:t>Vi verranno forniti esempi di vita reale e la fiducia necessaria per esplorare e sperimentare la gamma di applicazioni digitali disponibili come ausili.</a:t>
            </a:r>
          </a:p>
          <a:p>
            <a:pPr marL="180000" lvl="0" indent="0" algn="l" rtl="0">
              <a:lnSpc>
                <a:spcPct val="107000"/>
              </a:lnSpc>
              <a:spcBef>
                <a:spcPts val="1000"/>
              </a:spcBef>
              <a:spcAft>
                <a:spcPts val="0"/>
              </a:spcAft>
              <a:buSzPts val="2400"/>
              <a:buNone/>
            </a:pPr>
            <a:endParaRPr lang="it-IT" dirty="0">
              <a:latin typeface="Calibri"/>
              <a:ea typeface="Calibri"/>
              <a:cs typeface="Calibri"/>
              <a:sym typeface="Calibri"/>
            </a:endParaRPr>
          </a:p>
        </p:txBody>
      </p:sp>
      <p:sp>
        <p:nvSpPr>
          <p:cNvPr id="233" name="Google Shape;233;p7"/>
          <p:cNvSpPr txBox="1">
            <a:spLocks noGrp="1"/>
          </p:cNvSpPr>
          <p:nvPr>
            <p:ph type="body" idx="2"/>
          </p:nvPr>
        </p:nvSpPr>
        <p:spPr>
          <a:xfrm>
            <a:off x="374159" y="243780"/>
            <a:ext cx="4757400" cy="992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Modulo 3</a:t>
            </a:r>
            <a:endParaRPr dirty="0"/>
          </a:p>
        </p:txBody>
      </p:sp>
      <p:pic>
        <p:nvPicPr>
          <p:cNvPr id="234" name="Google Shape;234;p7" descr="Old woman on a video call"/>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5888002" y="439730"/>
            <a:ext cx="5660531" cy="6045736"/>
          </a:xfrm>
          <a:prstGeom prst="rect">
            <a:avLst/>
          </a:prstGeom>
          <a:solidFill>
            <a:srgbClr val="F2F2F2"/>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2"/>
          <p:cNvSpPr txBox="1">
            <a:spLocks noGrp="1"/>
          </p:cNvSpPr>
          <p:nvPr>
            <p:ph type="body" idx="1"/>
          </p:nvPr>
        </p:nvSpPr>
        <p:spPr>
          <a:xfrm>
            <a:off x="680655" y="1025011"/>
            <a:ext cx="9778140" cy="46173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42D92"/>
              </a:buClr>
              <a:buSzPts val="2400"/>
              <a:buNone/>
            </a:pPr>
            <a:r>
              <a:rPr lang="it-IT" dirty="0">
                <a:solidFill>
                  <a:srgbClr val="142D92"/>
                </a:solidFill>
              </a:rPr>
              <a:t>Il diabete, se non controllato, può portare a una serie di problemi di salute</a:t>
            </a:r>
            <a:r>
              <a:rPr lang="en-US" dirty="0">
                <a:solidFill>
                  <a:srgbClr val="142D92"/>
                </a:solidFill>
              </a:rPr>
              <a:t>.</a:t>
            </a:r>
            <a:endParaRPr dirty="0"/>
          </a:p>
          <a:p>
            <a:pPr marL="228600" lvl="0" indent="-228600" algn="l" rtl="0">
              <a:lnSpc>
                <a:spcPct val="90000"/>
              </a:lnSpc>
              <a:spcBef>
                <a:spcPts val="1000"/>
              </a:spcBef>
              <a:spcAft>
                <a:spcPts val="0"/>
              </a:spcAft>
              <a:buClr>
                <a:srgbClr val="092E4B"/>
              </a:buClr>
              <a:buSzPts val="800"/>
              <a:buNone/>
            </a:pPr>
            <a:endParaRPr sz="800" b="1" dirty="0">
              <a:solidFill>
                <a:srgbClr val="142D92"/>
              </a:solidFill>
            </a:endParaRPr>
          </a:p>
          <a:p>
            <a:pPr marL="228600" lvl="0" indent="-228600" algn="l" rtl="0">
              <a:lnSpc>
                <a:spcPct val="90000"/>
              </a:lnSpc>
              <a:spcBef>
                <a:spcPts val="1000"/>
              </a:spcBef>
              <a:spcAft>
                <a:spcPts val="0"/>
              </a:spcAft>
              <a:buClr>
                <a:srgbClr val="142D92"/>
              </a:buClr>
              <a:buSzPts val="2400"/>
              <a:buNone/>
            </a:pPr>
            <a:r>
              <a:rPr lang="en-US" b="1" dirty="0" err="1">
                <a:solidFill>
                  <a:srgbClr val="142D92"/>
                </a:solidFill>
              </a:rPr>
              <a:t>Tra</a:t>
            </a:r>
            <a:r>
              <a:rPr lang="en-US" b="1" dirty="0">
                <a:solidFill>
                  <a:srgbClr val="142D92"/>
                </a:solidFill>
              </a:rPr>
              <a:t> </a:t>
            </a:r>
            <a:r>
              <a:rPr lang="en-US" b="1" dirty="0" err="1">
                <a:solidFill>
                  <a:srgbClr val="142D92"/>
                </a:solidFill>
              </a:rPr>
              <a:t>i</a:t>
            </a:r>
            <a:r>
              <a:rPr lang="en-US" b="1" dirty="0">
                <a:solidFill>
                  <a:srgbClr val="142D92"/>
                </a:solidFill>
              </a:rPr>
              <a:t> </a:t>
            </a:r>
            <a:r>
              <a:rPr lang="en-US" b="1" dirty="0" err="1">
                <a:solidFill>
                  <a:srgbClr val="142D92"/>
                </a:solidFill>
              </a:rPr>
              <a:t>sintomi</a:t>
            </a:r>
            <a:r>
              <a:rPr lang="en-US" b="1" dirty="0">
                <a:solidFill>
                  <a:srgbClr val="142D92"/>
                </a:solidFill>
              </a:rPr>
              <a:t> </a:t>
            </a:r>
            <a:r>
              <a:rPr lang="en-US" b="1" dirty="0" err="1">
                <a:solidFill>
                  <a:srgbClr val="142D92"/>
                </a:solidFill>
              </a:rPr>
              <a:t>più</a:t>
            </a:r>
            <a:r>
              <a:rPr lang="en-US" b="1" dirty="0">
                <a:solidFill>
                  <a:srgbClr val="142D92"/>
                </a:solidFill>
              </a:rPr>
              <a:t> </a:t>
            </a:r>
            <a:r>
              <a:rPr lang="en-US" b="1" dirty="0" err="1">
                <a:solidFill>
                  <a:srgbClr val="142D92"/>
                </a:solidFill>
              </a:rPr>
              <a:t>gravi</a:t>
            </a:r>
            <a:r>
              <a:rPr lang="en-US" b="1" dirty="0">
                <a:solidFill>
                  <a:srgbClr val="142D92"/>
                </a:solidFill>
              </a:rPr>
              <a:t>: </a:t>
            </a:r>
            <a:endParaRPr dirty="0"/>
          </a:p>
          <a:p>
            <a:pPr marL="228600" lvl="0" indent="-228600" algn="l" rtl="0">
              <a:lnSpc>
                <a:spcPct val="90000"/>
              </a:lnSpc>
              <a:spcBef>
                <a:spcPts val="1000"/>
              </a:spcBef>
              <a:spcAft>
                <a:spcPts val="0"/>
              </a:spcAft>
              <a:buClr>
                <a:srgbClr val="092E4B"/>
              </a:buClr>
              <a:buSzPts val="2400"/>
              <a:buNone/>
            </a:pPr>
            <a:endParaRPr dirty="0">
              <a:solidFill>
                <a:srgbClr val="142D92"/>
              </a:solidFill>
            </a:endParaRPr>
          </a:p>
        </p:txBody>
      </p:sp>
      <p:sp>
        <p:nvSpPr>
          <p:cNvPr id="261" name="Google Shape;261;p12"/>
          <p:cNvSpPr txBox="1">
            <a:spLocks noGrp="1"/>
          </p:cNvSpPr>
          <p:nvPr>
            <p:ph type="body" idx="2"/>
          </p:nvPr>
        </p:nvSpPr>
        <p:spPr>
          <a:xfrm>
            <a:off x="647292" y="437689"/>
            <a:ext cx="9886950" cy="10191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err="1"/>
              <a:t>Complicazioni</a:t>
            </a:r>
            <a:r>
              <a:rPr lang="en-US" dirty="0"/>
              <a:t> del </a:t>
            </a:r>
            <a:r>
              <a:rPr lang="en-US" dirty="0" err="1"/>
              <a:t>diabete</a:t>
            </a:r>
            <a:endParaRPr dirty="0"/>
          </a:p>
        </p:txBody>
      </p:sp>
      <p:sp>
        <p:nvSpPr>
          <p:cNvPr id="262" name="Google Shape;262;p12"/>
          <p:cNvSpPr txBox="1"/>
          <p:nvPr/>
        </p:nvSpPr>
        <p:spPr>
          <a:xfrm>
            <a:off x="617624" y="3813171"/>
            <a:ext cx="1238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7F3494"/>
                </a:solidFill>
                <a:latin typeface="Calibri"/>
                <a:ea typeface="Calibri"/>
                <a:cs typeface="Calibri"/>
                <a:sym typeface="Calibri"/>
              </a:rPr>
              <a:t>Malattie</a:t>
            </a:r>
            <a:r>
              <a:rPr lang="en-US" sz="2000" b="1" i="0" u="none" strike="noStrike" cap="none" dirty="0">
                <a:solidFill>
                  <a:srgbClr val="7F3494"/>
                </a:solidFill>
                <a:latin typeface="Calibri"/>
                <a:ea typeface="Calibri"/>
                <a:cs typeface="Calibri"/>
                <a:sym typeface="Calibri"/>
              </a:rPr>
              <a:t> </a:t>
            </a:r>
            <a:r>
              <a:rPr lang="en-US" sz="2000" b="1" i="0" u="none" strike="noStrike" cap="none" dirty="0" err="1">
                <a:solidFill>
                  <a:srgbClr val="7F3494"/>
                </a:solidFill>
                <a:latin typeface="Calibri"/>
                <a:ea typeface="Calibri"/>
                <a:cs typeface="Calibri"/>
                <a:sym typeface="Calibri"/>
              </a:rPr>
              <a:t>cardiache</a:t>
            </a:r>
            <a:endParaRPr lang="en-US" sz="2000" b="1" i="0" u="none" strike="noStrike" cap="none" dirty="0">
              <a:solidFill>
                <a:srgbClr val="7F3494"/>
              </a:solidFill>
              <a:latin typeface="Calibri"/>
              <a:ea typeface="Calibri"/>
              <a:cs typeface="Calibri"/>
              <a:sym typeface="Calibri"/>
            </a:endParaRPr>
          </a:p>
        </p:txBody>
      </p:sp>
      <p:sp>
        <p:nvSpPr>
          <p:cNvPr id="263" name="Google Shape;263;p12"/>
          <p:cNvSpPr txBox="1"/>
          <p:nvPr/>
        </p:nvSpPr>
        <p:spPr>
          <a:xfrm>
            <a:off x="2753018" y="3817170"/>
            <a:ext cx="1238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7F3494"/>
                </a:solidFill>
                <a:latin typeface="Calibri"/>
                <a:ea typeface="Calibri"/>
                <a:cs typeface="Calibri"/>
                <a:sym typeface="Calibri"/>
              </a:rPr>
              <a:t>Danni ai </a:t>
            </a:r>
            <a:r>
              <a:rPr lang="en-US" sz="2000" b="1" i="0" u="none" strike="noStrike" cap="none" dirty="0" err="1">
                <a:solidFill>
                  <a:srgbClr val="7F3494"/>
                </a:solidFill>
                <a:latin typeface="Calibri"/>
                <a:ea typeface="Calibri"/>
                <a:cs typeface="Calibri"/>
                <a:sym typeface="Calibri"/>
              </a:rPr>
              <a:t>nervi</a:t>
            </a:r>
            <a:endParaRPr lang="en-US" sz="2000" b="1" i="0" u="none" strike="noStrike" cap="none" dirty="0">
              <a:solidFill>
                <a:srgbClr val="7F3494"/>
              </a:solidFill>
              <a:latin typeface="Calibri"/>
              <a:ea typeface="Calibri"/>
              <a:cs typeface="Calibri"/>
              <a:sym typeface="Calibri"/>
            </a:endParaRPr>
          </a:p>
        </p:txBody>
      </p:sp>
      <p:sp>
        <p:nvSpPr>
          <p:cNvPr id="264" name="Google Shape;264;p12"/>
          <p:cNvSpPr txBox="1"/>
          <p:nvPr/>
        </p:nvSpPr>
        <p:spPr>
          <a:xfrm>
            <a:off x="4899704" y="3659301"/>
            <a:ext cx="170993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it-IT" sz="2000" b="1" i="0" u="none" strike="noStrike" cap="none" dirty="0">
                <a:solidFill>
                  <a:srgbClr val="7F3494"/>
                </a:solidFill>
                <a:latin typeface="Calibri"/>
                <a:ea typeface="Calibri"/>
                <a:cs typeface="Calibri"/>
                <a:sym typeface="Calibri"/>
              </a:rPr>
              <a:t>Problemi orali, visivi e uditivi</a:t>
            </a:r>
          </a:p>
        </p:txBody>
      </p:sp>
      <p:sp>
        <p:nvSpPr>
          <p:cNvPr id="265" name="Google Shape;265;p12"/>
          <p:cNvSpPr txBox="1"/>
          <p:nvPr/>
        </p:nvSpPr>
        <p:spPr>
          <a:xfrm>
            <a:off x="7323990" y="3813171"/>
            <a:ext cx="161180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7F3494"/>
                </a:solidFill>
                <a:latin typeface="Calibri"/>
                <a:ea typeface="Calibri"/>
                <a:cs typeface="Calibri"/>
                <a:sym typeface="Calibri"/>
              </a:rPr>
              <a:t>Problemi</a:t>
            </a:r>
            <a:r>
              <a:rPr lang="en-US" sz="2000" b="1" i="0" u="none" strike="noStrike" cap="none" dirty="0">
                <a:solidFill>
                  <a:srgbClr val="7F3494"/>
                </a:solidFill>
                <a:latin typeface="Calibri"/>
                <a:ea typeface="Calibri"/>
                <a:cs typeface="Calibri"/>
                <a:sym typeface="Calibri"/>
              </a:rPr>
              <a:t> ai </a:t>
            </a:r>
            <a:r>
              <a:rPr lang="en-US" sz="2000" b="1" i="0" u="none" strike="noStrike" cap="none" dirty="0" err="1">
                <a:solidFill>
                  <a:srgbClr val="7F3494"/>
                </a:solidFill>
                <a:latin typeface="Calibri"/>
                <a:ea typeface="Calibri"/>
                <a:cs typeface="Calibri"/>
                <a:sym typeface="Calibri"/>
              </a:rPr>
              <a:t>piedi</a:t>
            </a:r>
            <a:endParaRPr lang="en-US" sz="2000" b="1" i="0" u="none" strike="noStrike" cap="none" dirty="0">
              <a:solidFill>
                <a:srgbClr val="7F3494"/>
              </a:solidFill>
              <a:latin typeface="Calibri"/>
              <a:ea typeface="Calibri"/>
              <a:cs typeface="Calibri"/>
              <a:sym typeface="Calibri"/>
            </a:endParaRPr>
          </a:p>
        </p:txBody>
      </p:sp>
      <p:sp>
        <p:nvSpPr>
          <p:cNvPr id="266" name="Google Shape;266;p12"/>
          <p:cNvSpPr txBox="1"/>
          <p:nvPr/>
        </p:nvSpPr>
        <p:spPr>
          <a:xfrm>
            <a:off x="9545394" y="3813171"/>
            <a:ext cx="1826802"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7F3494"/>
                </a:solidFill>
                <a:latin typeface="Calibri"/>
                <a:ea typeface="Calibri"/>
                <a:cs typeface="Calibri"/>
                <a:sym typeface="Calibri"/>
              </a:rPr>
              <a:t>Problemi</a:t>
            </a:r>
            <a:r>
              <a:rPr lang="en-US" sz="2000" b="1" i="0" u="none" strike="noStrike" cap="none" dirty="0">
                <a:solidFill>
                  <a:srgbClr val="7F3494"/>
                </a:solidFill>
                <a:latin typeface="Calibri"/>
                <a:ea typeface="Calibri"/>
                <a:cs typeface="Calibri"/>
                <a:sym typeface="Calibri"/>
              </a:rPr>
              <a:t> di salute </a:t>
            </a:r>
            <a:r>
              <a:rPr lang="en-US" sz="2000" b="1" i="0" u="none" strike="noStrike" cap="none" dirty="0" err="1">
                <a:solidFill>
                  <a:srgbClr val="7F3494"/>
                </a:solidFill>
                <a:latin typeface="Calibri"/>
                <a:ea typeface="Calibri"/>
                <a:cs typeface="Calibri"/>
                <a:sym typeface="Calibri"/>
              </a:rPr>
              <a:t>mentale</a:t>
            </a:r>
            <a:endParaRPr sz="1400" b="0" i="0" u="none" strike="noStrike" cap="none" dirty="0">
              <a:solidFill>
                <a:srgbClr val="000000"/>
              </a:solidFill>
              <a:latin typeface="Arial"/>
              <a:ea typeface="Arial"/>
              <a:cs typeface="Arial"/>
              <a:sym typeface="Arial"/>
            </a:endParaRPr>
          </a:p>
        </p:txBody>
      </p:sp>
      <p:pic>
        <p:nvPicPr>
          <p:cNvPr id="267" name="Google Shape;267;p12" descr="Heart organ outlin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7624" y="2436510"/>
            <a:ext cx="1076610" cy="1076610"/>
          </a:xfrm>
          <a:prstGeom prst="rect">
            <a:avLst/>
          </a:prstGeom>
          <a:noFill/>
          <a:ln>
            <a:noFill/>
          </a:ln>
        </p:spPr>
      </p:pic>
      <p:pic>
        <p:nvPicPr>
          <p:cNvPr id="268" name="Google Shape;268;p12" descr="Nerve outlin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34124" y="2434322"/>
            <a:ext cx="1076610" cy="1076610"/>
          </a:xfrm>
          <a:prstGeom prst="rect">
            <a:avLst/>
          </a:prstGeom>
          <a:noFill/>
          <a:ln>
            <a:noFill/>
          </a:ln>
        </p:spPr>
      </p:pic>
      <p:pic>
        <p:nvPicPr>
          <p:cNvPr id="269" name="Google Shape;269;p12" descr="Woozy face outline with solid fill"/>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234851" y="2436510"/>
            <a:ext cx="1078798" cy="1078798"/>
          </a:xfrm>
          <a:prstGeom prst="rect">
            <a:avLst/>
          </a:prstGeom>
          <a:noFill/>
          <a:ln>
            <a:noFill/>
          </a:ln>
        </p:spPr>
      </p:pic>
      <p:pic>
        <p:nvPicPr>
          <p:cNvPr id="270" name="Google Shape;270;p12" descr="Footprints outlin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453539" y="2436511"/>
            <a:ext cx="1078797" cy="1078797"/>
          </a:xfrm>
          <a:prstGeom prst="rect">
            <a:avLst/>
          </a:prstGeom>
          <a:noFill/>
          <a:ln>
            <a:noFill/>
          </a:ln>
        </p:spPr>
      </p:pic>
      <p:pic>
        <p:nvPicPr>
          <p:cNvPr id="271" name="Google Shape;271;p12" descr="Head with gears outlin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854266" y="2434322"/>
            <a:ext cx="1078798" cy="1078798"/>
          </a:xfrm>
          <a:prstGeom prst="rect">
            <a:avLst/>
          </a:prstGeom>
          <a:noFill/>
          <a:ln>
            <a:noFill/>
          </a:ln>
        </p:spPr>
      </p:pic>
      <p:sp>
        <p:nvSpPr>
          <p:cNvPr id="273" name="Google Shape;273;p12"/>
          <p:cNvSpPr txBox="1"/>
          <p:nvPr/>
        </p:nvSpPr>
        <p:spPr>
          <a:xfrm>
            <a:off x="3007874" y="5126693"/>
            <a:ext cx="8471821" cy="1569620"/>
          </a:xfrm>
          <a:prstGeom prst="rect">
            <a:avLst/>
          </a:prstGeom>
          <a:noFill/>
          <a:ln w="19050">
            <a:solidFill>
              <a:srgbClr val="7F3494"/>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it-IT" sz="2400" b="1" i="0" u="none" strike="noStrike" cap="none" dirty="0">
                <a:solidFill>
                  <a:srgbClr val="142D92"/>
                </a:solidFill>
                <a:latin typeface="Calibri"/>
                <a:ea typeface="Calibri"/>
                <a:cs typeface="Calibri"/>
                <a:sym typeface="Calibri"/>
              </a:rPr>
              <a:t>Come potete vedere... molti di questi sintomi sono comuni anche ad altre condizioni di salute... CONTINUATE A LEGGERE E IMPARARE come le App e le tecnologie digitali possono aiutare i vostri clienti e i loro bisogni!</a:t>
            </a:r>
          </a:p>
        </p:txBody>
      </p:sp>
      <p:sp>
        <p:nvSpPr>
          <p:cNvPr id="274" name="Google Shape;274;p12"/>
          <p:cNvSpPr/>
          <p:nvPr/>
        </p:nvSpPr>
        <p:spPr>
          <a:xfrm>
            <a:off x="1612490" y="5624052"/>
            <a:ext cx="1238821" cy="353961"/>
          </a:xfrm>
          <a:prstGeom prst="rightArrow">
            <a:avLst>
              <a:gd name="adj1" fmla="val 50000"/>
              <a:gd name="adj2" fmla="val 50000"/>
            </a:avLst>
          </a:prstGeom>
          <a:solidFill>
            <a:srgbClr val="7F3494"/>
          </a:solidFill>
          <a:ln w="12700" cap="flat" cmpd="sng">
            <a:solidFill>
              <a:srgbClr val="7F34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8"/>
          <p:cNvSpPr txBox="1">
            <a:spLocks noGrp="1"/>
          </p:cNvSpPr>
          <p:nvPr>
            <p:ph type="body" idx="1"/>
          </p:nvPr>
        </p:nvSpPr>
        <p:spPr>
          <a:xfrm>
            <a:off x="798380" y="1504041"/>
            <a:ext cx="10931997" cy="112117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42D92"/>
              </a:buClr>
              <a:buSzPts val="2400"/>
              <a:buNone/>
            </a:pPr>
            <a:r>
              <a:rPr lang="it-IT" dirty="0">
                <a:solidFill>
                  <a:srgbClr val="142D92"/>
                </a:solidFill>
              </a:rPr>
              <a:t>È possibile gestire il diabete, ma ciò comporta adattamenti alla propria routine quotidiana. </a:t>
            </a:r>
            <a:r>
              <a:rPr lang="it-IT" b="1" dirty="0">
                <a:solidFill>
                  <a:srgbClr val="142D92"/>
                </a:solidFill>
              </a:rPr>
              <a:t>A volte, per i clienti anziani, può essere utile disporre di ausili digitali che li aiutino a gestire e mantenere alcuni cambiamenti. </a:t>
            </a:r>
            <a:r>
              <a:rPr lang="it-IT" dirty="0">
                <a:solidFill>
                  <a:srgbClr val="142D92"/>
                </a:solidFill>
              </a:rPr>
              <a:t>Ad esempio, spesso si consiglia di:</a:t>
            </a:r>
          </a:p>
        </p:txBody>
      </p:sp>
      <p:sp>
        <p:nvSpPr>
          <p:cNvPr id="286" name="Google Shape;286;p1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err="1"/>
              <a:t>Gestire</a:t>
            </a:r>
            <a:r>
              <a:rPr lang="en-US" dirty="0"/>
              <a:t> il </a:t>
            </a:r>
            <a:r>
              <a:rPr lang="en-US" dirty="0" err="1"/>
              <a:t>diabete</a:t>
            </a:r>
            <a:endParaRPr lang="en-US" dirty="0"/>
          </a:p>
        </p:txBody>
      </p:sp>
      <p:pic>
        <p:nvPicPr>
          <p:cNvPr id="287" name="Google Shape;287;p18" descr="Watch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0800000">
            <a:off x="580103" y="2971799"/>
            <a:ext cx="1141279" cy="1141279"/>
          </a:xfrm>
          <a:prstGeom prst="rect">
            <a:avLst/>
          </a:prstGeom>
          <a:noFill/>
          <a:ln>
            <a:noFill/>
          </a:ln>
        </p:spPr>
      </p:pic>
      <p:pic>
        <p:nvPicPr>
          <p:cNvPr id="288" name="Google Shape;288;p18" descr="Table setting outlin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98172" y="2971799"/>
            <a:ext cx="1141279" cy="1141279"/>
          </a:xfrm>
          <a:prstGeom prst="rect">
            <a:avLst/>
          </a:prstGeom>
          <a:noFill/>
          <a:ln>
            <a:noFill/>
          </a:ln>
        </p:spPr>
      </p:pic>
      <p:pic>
        <p:nvPicPr>
          <p:cNvPr id="289" name="Google Shape;289;p18" descr="Man with cane with solid fill"/>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16241" y="2971799"/>
            <a:ext cx="1090397" cy="1090397"/>
          </a:xfrm>
          <a:prstGeom prst="rect">
            <a:avLst/>
          </a:prstGeom>
          <a:noFill/>
          <a:ln>
            <a:noFill/>
          </a:ln>
        </p:spPr>
      </p:pic>
      <p:pic>
        <p:nvPicPr>
          <p:cNvPr id="290" name="Google Shape;290;p18" descr="Medicine outlin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005781" y="4810431"/>
            <a:ext cx="1145457" cy="1145457"/>
          </a:xfrm>
          <a:prstGeom prst="rect">
            <a:avLst/>
          </a:prstGeom>
          <a:noFill/>
          <a:ln>
            <a:noFill/>
          </a:ln>
        </p:spPr>
      </p:pic>
      <p:pic>
        <p:nvPicPr>
          <p:cNvPr id="291" name="Google Shape;291;p18" descr="Eye with solid fill"/>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914104" y="4810432"/>
            <a:ext cx="1096296" cy="1096296"/>
          </a:xfrm>
          <a:prstGeom prst="rect">
            <a:avLst/>
          </a:prstGeom>
          <a:noFill/>
          <a:ln>
            <a:noFill/>
          </a:ln>
        </p:spPr>
      </p:pic>
      <p:sp>
        <p:nvSpPr>
          <p:cNvPr id="292" name="Google Shape;292;p18"/>
          <p:cNvSpPr txBox="1"/>
          <p:nvPr/>
        </p:nvSpPr>
        <p:spPr>
          <a:xfrm>
            <a:off x="1688691" y="2876771"/>
            <a:ext cx="2533774"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a:solidFill>
                  <a:srgbClr val="7F3494"/>
                </a:solidFill>
                <a:latin typeface="Calibri"/>
                <a:ea typeface="Calibri"/>
                <a:cs typeface="Calibri"/>
                <a:sym typeface="Calibri"/>
              </a:rPr>
              <a:t>Fissare gli orari dei pasti e mantenere un intervallo tra un pasto e l'altro per regolare il livello di zucchero.</a:t>
            </a:r>
          </a:p>
        </p:txBody>
      </p:sp>
      <p:sp>
        <p:nvSpPr>
          <p:cNvPr id="293" name="Google Shape;293;p18"/>
          <p:cNvSpPr txBox="1"/>
          <p:nvPr/>
        </p:nvSpPr>
        <p:spPr>
          <a:xfrm>
            <a:off x="9106638" y="2876771"/>
            <a:ext cx="2623739"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a:solidFill>
                  <a:srgbClr val="7F3494"/>
                </a:solidFill>
                <a:latin typeface="Calibri"/>
                <a:ea typeface="Calibri"/>
                <a:cs typeface="Calibri"/>
                <a:sym typeface="Calibri"/>
              </a:rPr>
              <a:t>Praticare un'attività fisica regolare per stabilizzare il peso e migliorare la risposta dell'organismo all'insulina.</a:t>
            </a:r>
          </a:p>
        </p:txBody>
      </p:sp>
      <p:sp>
        <p:nvSpPr>
          <p:cNvPr id="294" name="Google Shape;294;p18"/>
          <p:cNvSpPr txBox="1"/>
          <p:nvPr/>
        </p:nvSpPr>
        <p:spPr>
          <a:xfrm>
            <a:off x="5560636" y="2870622"/>
            <a:ext cx="2533774"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a:solidFill>
                  <a:srgbClr val="7F3494"/>
                </a:solidFill>
                <a:latin typeface="Calibri"/>
                <a:ea typeface="Calibri"/>
                <a:cs typeface="Calibri"/>
                <a:sym typeface="Calibri"/>
              </a:rPr>
              <a:t>Assumere frequentemente piccole porzioni di cibo per mantenere stabile il livello di zucchero nel sangue.</a:t>
            </a:r>
          </a:p>
        </p:txBody>
      </p:sp>
      <p:sp>
        <p:nvSpPr>
          <p:cNvPr id="295" name="Google Shape;295;p18"/>
          <p:cNvSpPr txBox="1"/>
          <p:nvPr/>
        </p:nvSpPr>
        <p:spPr>
          <a:xfrm>
            <a:off x="3265784" y="4810432"/>
            <a:ext cx="253377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a:solidFill>
                  <a:srgbClr val="7F3494"/>
                </a:solidFill>
                <a:latin typeface="Calibri"/>
                <a:ea typeface="Calibri"/>
                <a:cs typeface="Calibri"/>
                <a:sym typeface="Calibri"/>
              </a:rPr>
              <a:t>Assumere il dosaggio di farmaci prescritto negli orari corretti.</a:t>
            </a:r>
          </a:p>
        </p:txBody>
      </p:sp>
      <p:sp>
        <p:nvSpPr>
          <p:cNvPr id="296" name="Google Shape;296;p18"/>
          <p:cNvSpPr txBox="1"/>
          <p:nvPr/>
        </p:nvSpPr>
        <p:spPr>
          <a:xfrm>
            <a:off x="7213435" y="4810432"/>
            <a:ext cx="2623738"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a:solidFill>
                  <a:srgbClr val="7F3494"/>
                </a:solidFill>
                <a:latin typeface="Calibri"/>
                <a:ea typeface="Calibri"/>
                <a:cs typeface="Calibri"/>
                <a:sym typeface="Calibri"/>
              </a:rPr>
              <a:t>Monitorare i livelli di glucosio nel sangue come richiesto e il colesterolo regolarmente.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9"/>
          <p:cNvSpPr txBox="1">
            <a:spLocks noGrp="1"/>
          </p:cNvSpPr>
          <p:nvPr>
            <p:ph type="body" idx="1"/>
          </p:nvPr>
        </p:nvSpPr>
        <p:spPr>
          <a:xfrm>
            <a:off x="460654" y="1511646"/>
            <a:ext cx="5876827" cy="444654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it-IT" b="1" dirty="0"/>
              <a:t>Il cellulare può essere uno dei migliori strumenti per gestire il diabete e mantenere una buona salute.</a:t>
            </a:r>
          </a:p>
          <a:p>
            <a:pPr marL="0" lvl="0" indent="0" algn="l" rtl="0">
              <a:lnSpc>
                <a:spcPct val="90000"/>
              </a:lnSpc>
              <a:spcBef>
                <a:spcPts val="0"/>
              </a:spcBef>
              <a:spcAft>
                <a:spcPts val="0"/>
              </a:spcAft>
              <a:buClr>
                <a:schemeClr val="lt1"/>
              </a:buClr>
              <a:buSzPts val="2400"/>
              <a:buNone/>
            </a:pPr>
            <a:r>
              <a:rPr lang="it-IT" dirty="0"/>
              <a:t>Sia l'iPhone che i telefoni Android offrono accesso ad applicazioni che possono aiutare nella gestione del diabete. (Vedere il Modulo 1: Cosa sono le app)</a:t>
            </a:r>
          </a:p>
          <a:p>
            <a:pPr marL="0" lvl="0" indent="0" algn="l" rtl="0">
              <a:lnSpc>
                <a:spcPct val="90000"/>
              </a:lnSpc>
              <a:spcBef>
                <a:spcPts val="0"/>
              </a:spcBef>
              <a:spcAft>
                <a:spcPts val="0"/>
              </a:spcAft>
              <a:buClr>
                <a:schemeClr val="lt1"/>
              </a:buClr>
              <a:buSzPts val="2400"/>
              <a:buNone/>
            </a:pPr>
            <a:r>
              <a:rPr lang="it-IT" dirty="0"/>
              <a:t>Come tutte le applicazioni, anche quelle per il diabete hanno un prezzo che varia da gratuito ad abbonamento e possono essere scelte in base alle esigenze e al budget del cliente.</a:t>
            </a:r>
          </a:p>
          <a:p>
            <a:pPr marL="0" lvl="0" indent="0" algn="l" rtl="0">
              <a:lnSpc>
                <a:spcPct val="90000"/>
              </a:lnSpc>
              <a:spcBef>
                <a:spcPts val="0"/>
              </a:spcBef>
              <a:spcAft>
                <a:spcPts val="0"/>
              </a:spcAft>
              <a:buClr>
                <a:schemeClr val="lt1"/>
              </a:buClr>
              <a:buSzPts val="2400"/>
              <a:buNone/>
            </a:pPr>
            <a:r>
              <a:rPr lang="it-IT" b="1" dirty="0">
                <a:solidFill>
                  <a:srgbClr val="24BAA2"/>
                </a:solidFill>
              </a:rPr>
              <a:t>È fondamentale trovare l'applicazione ideale per il cliente, in grado di risolvere i suoi problemi e di aiutarlo a controllare la sua condizione</a:t>
            </a:r>
            <a:r>
              <a:rPr lang="en-US" b="1" dirty="0">
                <a:solidFill>
                  <a:srgbClr val="24BAA2"/>
                </a:solidFill>
              </a:rPr>
              <a:t>.</a:t>
            </a:r>
            <a:endParaRPr dirty="0"/>
          </a:p>
          <a:p>
            <a:pPr marL="0" lvl="0" indent="0" algn="l" rtl="0">
              <a:lnSpc>
                <a:spcPct val="90000"/>
              </a:lnSpc>
              <a:spcBef>
                <a:spcPts val="1000"/>
              </a:spcBef>
              <a:spcAft>
                <a:spcPts val="0"/>
              </a:spcAft>
              <a:buClr>
                <a:schemeClr val="lt1"/>
              </a:buClr>
              <a:buSzPts val="2400"/>
              <a:buNone/>
            </a:pPr>
            <a:endParaRPr dirty="0"/>
          </a:p>
        </p:txBody>
      </p:sp>
      <p:sp>
        <p:nvSpPr>
          <p:cNvPr id="302" name="Google Shape;302;p19"/>
          <p:cNvSpPr txBox="1">
            <a:spLocks noGrp="1"/>
          </p:cNvSpPr>
          <p:nvPr>
            <p:ph type="body" idx="2"/>
          </p:nvPr>
        </p:nvSpPr>
        <p:spPr>
          <a:xfrm>
            <a:off x="427170" y="115011"/>
            <a:ext cx="5876828"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sz="3200" dirty="0"/>
              <a:t>Utilizzo di strumenti digitali per la gestione del diabete (condizioni di salute)</a:t>
            </a:r>
          </a:p>
          <a:p>
            <a:pPr marL="0" lvl="0" indent="0" algn="l" rtl="0">
              <a:lnSpc>
                <a:spcPct val="90000"/>
              </a:lnSpc>
              <a:spcBef>
                <a:spcPts val="0"/>
              </a:spcBef>
              <a:spcAft>
                <a:spcPts val="0"/>
              </a:spcAft>
              <a:buClr>
                <a:srgbClr val="24BAA2"/>
              </a:buClr>
              <a:buSzPts val="3600"/>
              <a:buNone/>
            </a:pPr>
            <a:endParaRPr lang="it-IT" sz="3200" dirty="0"/>
          </a:p>
        </p:txBody>
      </p:sp>
      <p:pic>
        <p:nvPicPr>
          <p:cNvPr id="303" name="Google Shape;303;p19"/>
          <p:cNvPicPr preferRelativeResize="0">
            <a:picLocks noGrp="1"/>
          </p:cNvPicPr>
          <p:nvPr>
            <p:ph type="pic" idx="3"/>
          </p:nvPr>
        </p:nvPicPr>
        <p:blipFill rotWithShape="1">
          <a:blip r:embed="rId3">
            <a:alphaModFix/>
          </a:blip>
          <a:srcRect/>
          <a:stretch/>
        </p:blipFill>
        <p:spPr>
          <a:xfrm>
            <a:off x="6373572" y="439730"/>
            <a:ext cx="5244535" cy="6045736"/>
          </a:xfrm>
          <a:prstGeom prst="rect">
            <a:avLst/>
          </a:prstGeom>
          <a:solidFill>
            <a:srgbClr val="F2F2F2"/>
          </a:solidFill>
          <a:ln>
            <a:noFill/>
          </a:ln>
        </p:spPr>
      </p:pic>
      <p:sp>
        <p:nvSpPr>
          <p:cNvPr id="304" name="Google Shape;304;p19"/>
          <p:cNvSpPr/>
          <p:nvPr/>
        </p:nvSpPr>
        <p:spPr>
          <a:xfrm>
            <a:off x="8372475" y="4324350"/>
            <a:ext cx="3343275" cy="2093920"/>
          </a:xfrm>
          <a:prstGeom prst="wedgeRoundRectCallout">
            <a:avLst>
              <a:gd name="adj1" fmla="val -118269"/>
              <a:gd name="adj2" fmla="val -43944"/>
              <a:gd name="adj3" fmla="val 16667"/>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Calibri"/>
              <a:buNone/>
            </a:pPr>
            <a:r>
              <a:rPr lang="it-IT" sz="2000" b="0" i="0" u="none" strike="noStrike" cap="none" dirty="0">
                <a:solidFill>
                  <a:srgbClr val="092E4B"/>
                </a:solidFill>
                <a:latin typeface="Calibri"/>
                <a:ea typeface="Calibri"/>
                <a:cs typeface="Calibri"/>
                <a:sym typeface="Calibri"/>
              </a:rPr>
              <a:t>La maggior parte delle app registra i valori della glicemia, mentre alcune consentono di registrare anche dieta, farmaci, peso ecc.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3FDEE5-51F5-6796-FA6B-4D6BA3E52F01}"/>
              </a:ext>
            </a:extLst>
          </p:cNvPr>
          <p:cNvSpPr>
            <a:spLocks noGrp="1"/>
          </p:cNvSpPr>
          <p:nvPr>
            <p:ph type="body" idx="1"/>
          </p:nvPr>
        </p:nvSpPr>
        <p:spPr>
          <a:xfrm>
            <a:off x="6096001" y="593579"/>
            <a:ext cx="4724400" cy="4420547"/>
          </a:xfrm>
        </p:spPr>
        <p:txBody>
          <a:bodyPr>
            <a:normAutofit fontScale="70000" lnSpcReduction="20000"/>
          </a:bodyPr>
          <a:lstStyle/>
          <a:p>
            <a:r>
              <a:rPr lang="it-IT" sz="6200" b="1" i="0" dirty="0"/>
              <a:t>Ricordiamo</a:t>
            </a:r>
            <a:r>
              <a:rPr lang="it-IT" sz="4800" b="1" i="0" dirty="0"/>
              <a:t> che stiamo usando il diabete come caso di studio...</a:t>
            </a:r>
          </a:p>
          <a:p>
            <a:r>
              <a:rPr lang="it-IT" sz="3800" i="0" dirty="0"/>
              <a:t>Il seguente approccio può essere utilizzato per la gestione della maggior parte delle condizioni di salute, le opzioni di applicazioni disponibili sono infinite e quindi anche le opportunità.</a:t>
            </a:r>
          </a:p>
        </p:txBody>
      </p:sp>
      <p:pic>
        <p:nvPicPr>
          <p:cNvPr id="5" name="Picture Placeholder 4" descr="Mobile device with apps">
            <a:extLst>
              <a:ext uri="{FF2B5EF4-FFF2-40B4-BE49-F238E27FC236}">
                <a16:creationId xmlns:a16="http://schemas.microsoft.com/office/drawing/2014/main" id="{FEB981E7-2AD9-7F97-C573-A28740568D30}"/>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76519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0"/>
          <p:cNvSpPr txBox="1">
            <a:spLocks noGrp="1"/>
          </p:cNvSpPr>
          <p:nvPr>
            <p:ph type="body" idx="1"/>
          </p:nvPr>
        </p:nvSpPr>
        <p:spPr>
          <a:xfrm>
            <a:off x="5434336" y="3264239"/>
            <a:ext cx="6010480"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it-IT" dirty="0"/>
              <a:t>Selezione di </a:t>
            </a:r>
            <a:r>
              <a:rPr lang="it-IT" dirty="0" err="1"/>
              <a:t>un'app</a:t>
            </a:r>
            <a:r>
              <a:rPr lang="it-IT" dirty="0"/>
              <a:t> per la gestione della salute</a:t>
            </a:r>
          </a:p>
        </p:txBody>
      </p:sp>
      <p:sp>
        <p:nvSpPr>
          <p:cNvPr id="310" name="Google Shape;310;p20"/>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sz="8000" dirty="0"/>
              <a:t> (c)</a:t>
            </a:r>
            <a:endParaRPr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1"/>
          <p:cNvSpPr txBox="1"/>
          <p:nvPr/>
        </p:nvSpPr>
        <p:spPr>
          <a:xfrm>
            <a:off x="8566610" y="1195648"/>
            <a:ext cx="2503681" cy="4448175"/>
          </a:xfrm>
          <a:prstGeom prst="rect">
            <a:avLst/>
          </a:prstGeom>
          <a:solidFill>
            <a:srgbClr val="24BAA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 name="Google Shape;316;p21"/>
          <p:cNvSpPr txBox="1">
            <a:spLocks noGrp="1"/>
          </p:cNvSpPr>
          <p:nvPr>
            <p:ph type="body" idx="1"/>
          </p:nvPr>
        </p:nvSpPr>
        <p:spPr>
          <a:xfrm>
            <a:off x="422031" y="2619544"/>
            <a:ext cx="7676940" cy="33116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527"/>
              <a:buNone/>
            </a:pPr>
            <a:r>
              <a:rPr lang="it-IT" sz="2400" dirty="0"/>
              <a:t>Le applicazioni sono scaricabili da Internet e forniscono </a:t>
            </a:r>
            <a:r>
              <a:rPr lang="it-IT" sz="2400" b="1" dirty="0">
                <a:solidFill>
                  <a:srgbClr val="7030A0"/>
                </a:solidFill>
              </a:rPr>
              <a:t>informazioni, consigli e indicazioni </a:t>
            </a:r>
            <a:r>
              <a:rPr lang="it-IT" sz="2400" dirty="0"/>
              <a:t>su una miriade di condizioni di salute. (Vedere il Modulo 1 su come scaricare le applicazioni).</a:t>
            </a:r>
          </a:p>
          <a:p>
            <a:pPr marL="0" lvl="0" indent="0" algn="l" rtl="0">
              <a:lnSpc>
                <a:spcPct val="90000"/>
              </a:lnSpc>
              <a:spcBef>
                <a:spcPts val="0"/>
              </a:spcBef>
              <a:spcAft>
                <a:spcPts val="0"/>
              </a:spcAft>
              <a:buClr>
                <a:schemeClr val="dk1"/>
              </a:buClr>
              <a:buSzPts val="1527"/>
              <a:buNone/>
            </a:pPr>
            <a:endParaRPr lang="it-IT" sz="1200" dirty="0"/>
          </a:p>
          <a:p>
            <a:pPr marL="0" lvl="0" indent="0" algn="l" rtl="0">
              <a:lnSpc>
                <a:spcPct val="90000"/>
              </a:lnSpc>
              <a:spcBef>
                <a:spcPts val="0"/>
              </a:spcBef>
              <a:spcAft>
                <a:spcPts val="0"/>
              </a:spcAft>
              <a:buClr>
                <a:schemeClr val="dk1"/>
              </a:buClr>
              <a:buSzPts val="1527"/>
              <a:buNone/>
            </a:pPr>
            <a:r>
              <a:rPr lang="it-IT" sz="2400" dirty="0"/>
              <a:t>Queste informazioni sono disponibili a portata di mano e su diversi tipi di dispositivi</a:t>
            </a:r>
            <a:r>
              <a:rPr lang="it-IT" dirty="0"/>
              <a:t> (t</a:t>
            </a:r>
            <a:r>
              <a:rPr lang="it-IT" sz="2400" dirty="0"/>
              <a:t>elefoni, tablet, computer portatili).</a:t>
            </a:r>
          </a:p>
          <a:p>
            <a:pPr marL="0" lvl="0" indent="0" algn="l" rtl="0">
              <a:lnSpc>
                <a:spcPct val="90000"/>
              </a:lnSpc>
              <a:spcBef>
                <a:spcPts val="0"/>
              </a:spcBef>
              <a:spcAft>
                <a:spcPts val="0"/>
              </a:spcAft>
              <a:buClr>
                <a:schemeClr val="dk1"/>
              </a:buClr>
              <a:buSzPts val="1527"/>
              <a:buNone/>
            </a:pPr>
            <a:endParaRPr lang="it-IT" sz="1200" dirty="0"/>
          </a:p>
          <a:p>
            <a:pPr marL="0" lvl="0" indent="0" algn="l" rtl="0">
              <a:lnSpc>
                <a:spcPct val="90000"/>
              </a:lnSpc>
              <a:spcBef>
                <a:spcPts val="0"/>
              </a:spcBef>
              <a:spcAft>
                <a:spcPts val="0"/>
              </a:spcAft>
              <a:buClr>
                <a:schemeClr val="dk1"/>
              </a:buClr>
              <a:buSzPts val="1527"/>
              <a:buNone/>
            </a:pPr>
            <a:r>
              <a:rPr lang="it-IT" sz="2400" dirty="0"/>
              <a:t>In questo caso utilizziamo l'esempio del diabete, ma è possibile ricercare altre patologie e scaricare applicazioni utili in modo analogo, che possono essere utili nell'ambito dell'</a:t>
            </a:r>
            <a:r>
              <a:rPr lang="it-IT" sz="2400" b="1" dirty="0">
                <a:solidFill>
                  <a:srgbClr val="7030A0"/>
                </a:solidFill>
              </a:rPr>
              <a:t>assistenza abitativa</a:t>
            </a:r>
            <a:r>
              <a:rPr lang="it-IT" sz="2400" dirty="0"/>
              <a:t>.</a:t>
            </a:r>
          </a:p>
          <a:p>
            <a:pPr marL="0" lvl="0" indent="0" algn="l" rtl="0">
              <a:lnSpc>
                <a:spcPct val="90000"/>
              </a:lnSpc>
              <a:spcBef>
                <a:spcPts val="0"/>
              </a:spcBef>
              <a:spcAft>
                <a:spcPts val="0"/>
              </a:spcAft>
              <a:buClr>
                <a:schemeClr val="dk1"/>
              </a:buClr>
              <a:buSzPts val="1527"/>
              <a:buNone/>
            </a:pPr>
            <a:endParaRPr lang="it-IT" sz="2400" dirty="0"/>
          </a:p>
        </p:txBody>
      </p:sp>
      <p:sp>
        <p:nvSpPr>
          <p:cNvPr id="317" name="Google Shape;317;p21"/>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dirty="0"/>
              <a:t>Utilizzo di strumenti digitali per la gestione della salute</a:t>
            </a:r>
          </a:p>
        </p:txBody>
      </p:sp>
      <p:pic>
        <p:nvPicPr>
          <p:cNvPr id="318" name="Google Shape;318;p21"/>
          <p:cNvPicPr preferRelativeResize="0"/>
          <p:nvPr/>
        </p:nvPicPr>
        <p:blipFill rotWithShape="1">
          <a:blip r:embed="rId3">
            <a:alphaModFix/>
          </a:blip>
          <a:srcRect/>
          <a:stretch/>
        </p:blipFill>
        <p:spPr>
          <a:xfrm>
            <a:off x="8562908" y="3330632"/>
            <a:ext cx="2503681" cy="1651114"/>
          </a:xfrm>
          <a:prstGeom prst="rect">
            <a:avLst/>
          </a:prstGeom>
          <a:noFill/>
          <a:ln>
            <a:noFill/>
          </a:ln>
        </p:spPr>
      </p:pic>
      <p:pic>
        <p:nvPicPr>
          <p:cNvPr id="319" name="Google Shape;319;p21" descr="Yoga outlin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761358" y="1417132"/>
            <a:ext cx="764400" cy="764400"/>
          </a:xfrm>
          <a:prstGeom prst="rect">
            <a:avLst/>
          </a:prstGeom>
          <a:noFill/>
          <a:ln>
            <a:noFill/>
          </a:ln>
        </p:spPr>
      </p:pic>
      <p:pic>
        <p:nvPicPr>
          <p:cNvPr id="320" name="Google Shape;320;p21" descr="Food Safety outlin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078523" y="2237344"/>
            <a:ext cx="764400" cy="764400"/>
          </a:xfrm>
          <a:prstGeom prst="rect">
            <a:avLst/>
          </a:prstGeom>
          <a:noFill/>
          <a:ln>
            <a:noFill/>
          </a:ln>
        </p:spPr>
      </p:pic>
      <p:pic>
        <p:nvPicPr>
          <p:cNvPr id="321" name="Google Shape;321;p21" descr="Heart with pulse outlin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761358" y="2345976"/>
            <a:ext cx="764400" cy="764400"/>
          </a:xfrm>
          <a:prstGeom prst="rect">
            <a:avLst/>
          </a:prstGeom>
          <a:noFill/>
          <a:ln>
            <a:noFill/>
          </a:ln>
        </p:spPr>
      </p:pic>
      <p:pic>
        <p:nvPicPr>
          <p:cNvPr id="322" name="Google Shape;322;p21" descr="Medical outlin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078523" y="1417132"/>
            <a:ext cx="764400" cy="764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2"/>
          <p:cNvSpPr txBox="1">
            <a:spLocks noGrp="1"/>
          </p:cNvSpPr>
          <p:nvPr>
            <p:ph type="body" idx="1"/>
          </p:nvPr>
        </p:nvSpPr>
        <p:spPr>
          <a:xfrm>
            <a:off x="466725" y="2565777"/>
            <a:ext cx="7547120" cy="33116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it-IT" b="1" dirty="0"/>
              <a:t>Capire come interagiscono cibo, esercizio fisico e livelli di zucchero nel sangue è fondamentale per controllare il diabete</a:t>
            </a:r>
            <a:r>
              <a:rPr lang="it-IT" dirty="0"/>
              <a:t>, sia che il cliente sia affetto da diabete di tipo 1, di tipo 2 o gestazionale. </a:t>
            </a:r>
          </a:p>
          <a:p>
            <a:pPr marL="0" lvl="0" indent="0" algn="l" rtl="0">
              <a:lnSpc>
                <a:spcPct val="90000"/>
              </a:lnSpc>
              <a:spcBef>
                <a:spcPts val="0"/>
              </a:spcBef>
              <a:spcAft>
                <a:spcPts val="0"/>
              </a:spcAft>
              <a:buClr>
                <a:srgbClr val="092E4B"/>
              </a:buClr>
              <a:buSzPts val="2400"/>
              <a:buNone/>
            </a:pPr>
            <a:r>
              <a:rPr lang="it-IT" dirty="0"/>
              <a:t>Esiste </a:t>
            </a:r>
            <a:r>
              <a:rPr lang="it-IT" dirty="0" err="1"/>
              <a:t>un'app</a:t>
            </a:r>
            <a:r>
              <a:rPr lang="it-IT" dirty="0"/>
              <a:t> praticamente per tutti i problemi, tra cui il conteggio dei carboidrati, il dosaggio dell'insulina, i timer, la pianificazione dei pasti, la pianificazione dell'esercizio fisico, il glucosio, l'indice glicemico, la pressione sanguigna e la gestione del peso.</a:t>
            </a:r>
          </a:p>
          <a:p>
            <a:pPr marL="0" lvl="0" indent="0" algn="l" rtl="0">
              <a:lnSpc>
                <a:spcPct val="90000"/>
              </a:lnSpc>
              <a:spcBef>
                <a:spcPts val="0"/>
              </a:spcBef>
              <a:spcAft>
                <a:spcPts val="0"/>
              </a:spcAft>
              <a:buClr>
                <a:srgbClr val="092E4B"/>
              </a:buClr>
              <a:buSzPts val="2400"/>
              <a:buNone/>
            </a:pPr>
            <a:r>
              <a:rPr lang="it-IT" dirty="0"/>
              <a:t>Alcune app consentono al cliente di comunicare comodamente le informazioni sulla propria salute a voi, in qualità di assistenti, e/o all'équipe medica.</a:t>
            </a:r>
          </a:p>
          <a:p>
            <a:pPr marL="0" lvl="0" indent="0" algn="l" rtl="0">
              <a:lnSpc>
                <a:spcPct val="90000"/>
              </a:lnSpc>
              <a:spcBef>
                <a:spcPts val="0"/>
              </a:spcBef>
              <a:spcAft>
                <a:spcPts val="0"/>
              </a:spcAft>
              <a:buClr>
                <a:srgbClr val="092E4B"/>
              </a:buClr>
              <a:buSzPts val="2400"/>
              <a:buNone/>
            </a:pPr>
            <a:endParaRPr lang="it-IT" dirty="0"/>
          </a:p>
        </p:txBody>
      </p:sp>
      <p:sp>
        <p:nvSpPr>
          <p:cNvPr id="328" name="Google Shape;328;p22"/>
          <p:cNvSpPr txBox="1">
            <a:spLocks noGrp="1"/>
          </p:cNvSpPr>
          <p:nvPr>
            <p:ph type="body" idx="2"/>
          </p:nvPr>
        </p:nvSpPr>
        <p:spPr>
          <a:xfrm>
            <a:off x="560099"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b="1" i="0" dirty="0"/>
              <a:t>Cosa sapere?</a:t>
            </a:r>
            <a:endParaRPr dirty="0"/>
          </a:p>
        </p:txBody>
      </p:sp>
      <p:pic>
        <p:nvPicPr>
          <p:cNvPr id="329" name="Google Shape;329;p22"/>
          <p:cNvPicPr preferRelativeResize="0">
            <a:picLocks noGrp="1"/>
          </p:cNvPicPr>
          <p:nvPr>
            <p:ph type="pic" idx="3"/>
          </p:nvPr>
        </p:nvPicPr>
        <p:blipFill rotWithShape="1">
          <a:blip r:embed="rId3">
            <a:alphaModFix/>
          </a:blip>
          <a:srcRect/>
          <a:stretch/>
        </p:blipFill>
        <p:spPr>
          <a:xfrm>
            <a:off x="8583613" y="1246188"/>
            <a:ext cx="2443162" cy="4337050"/>
          </a:xfrm>
          <a:prstGeom prst="rect">
            <a:avLst/>
          </a:prstGeom>
          <a:solidFill>
            <a:srgbClr val="D8D8D8"/>
          </a:solid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23"/>
          <p:cNvPicPr preferRelativeResize="0">
            <a:picLocks noGrp="1"/>
          </p:cNvPicPr>
          <p:nvPr>
            <p:ph type="pic" idx="2"/>
          </p:nvPr>
        </p:nvPicPr>
        <p:blipFill rotWithShape="1">
          <a:blip r:embed="rId3">
            <a:alphaModFix/>
          </a:blip>
          <a:srcRect/>
          <a:stretch/>
        </p:blipFill>
        <p:spPr>
          <a:xfrm>
            <a:off x="0" y="0"/>
            <a:ext cx="12192000" cy="6858000"/>
          </a:xfrm>
          <a:prstGeom prst="rect">
            <a:avLst/>
          </a:prstGeom>
          <a:solidFill>
            <a:srgbClr val="F2F2F2"/>
          </a:solidFill>
          <a:ln>
            <a:noFill/>
          </a:ln>
        </p:spPr>
      </p:pic>
      <p:sp>
        <p:nvSpPr>
          <p:cNvPr id="335" name="Google Shape;335;p23"/>
          <p:cNvSpPr txBox="1">
            <a:spLocks noGrp="1"/>
          </p:cNvSpPr>
          <p:nvPr>
            <p:ph type="body" idx="1"/>
          </p:nvPr>
        </p:nvSpPr>
        <p:spPr>
          <a:xfrm>
            <a:off x="0" y="1747126"/>
            <a:ext cx="5554133" cy="3565651"/>
          </a:xfrm>
          <a:prstGeom prst="rect">
            <a:avLst/>
          </a:prstGeom>
          <a:solidFill>
            <a:srgbClr val="24BAA2"/>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2D92"/>
              </a:buClr>
              <a:buSzPts val="3000"/>
              <a:buNone/>
            </a:pPr>
            <a:r>
              <a:rPr lang="it-IT" b="1" i="0" dirty="0">
                <a:solidFill>
                  <a:srgbClr val="092E4B"/>
                </a:solidFill>
              </a:rPr>
              <a:t>La scelta dell'applicazione corretta può sembrare scoraggiante, ma ricordate che tutto ciò che state facendo è per aiutare o assistere il vostro cliente e questo è POSITIVO!</a:t>
            </a:r>
          </a:p>
        </p:txBody>
      </p:sp>
      <p:sp>
        <p:nvSpPr>
          <p:cNvPr id="336" name="Google Shape;336;p23"/>
          <p:cNvSpPr/>
          <p:nvPr/>
        </p:nvSpPr>
        <p:spPr>
          <a:xfrm>
            <a:off x="9715500" y="3190461"/>
            <a:ext cx="1981200" cy="3355914"/>
          </a:xfrm>
          <a:prstGeom prst="flowChartOffpageConnector">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dirty="0">
                <a:solidFill>
                  <a:srgbClr val="7F3494"/>
                </a:solidFill>
                <a:latin typeface="Calibri"/>
                <a:ea typeface="Calibri"/>
                <a:cs typeface="Calibri"/>
                <a:sym typeface="Calibri"/>
              </a:rPr>
              <a:t>Per aiutarvi abbiamo selezionato alcune applicazioni importanti per iniziare...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4"/>
          <p:cNvSpPr txBox="1">
            <a:spLocks noGrp="1"/>
          </p:cNvSpPr>
          <p:nvPr>
            <p:ph type="body" idx="1"/>
          </p:nvPr>
        </p:nvSpPr>
        <p:spPr>
          <a:xfrm>
            <a:off x="862541" y="1418411"/>
            <a:ext cx="5233459" cy="4377696"/>
          </a:xfrm>
          <a:prstGeom prst="rect">
            <a:avLst/>
          </a:prstGeom>
          <a:noFill/>
          <a:ln>
            <a:noFill/>
          </a:ln>
        </p:spPr>
        <p:txBody>
          <a:bodyPr spcFirstLastPara="1" wrap="square" lIns="91425" tIns="45700" rIns="91425" bIns="45700" anchor="t" anchorCtr="0">
            <a:noAutofit/>
          </a:bodyPr>
          <a:lstStyle/>
          <a:p>
            <a:pPr marL="0" indent="0">
              <a:spcBef>
                <a:spcPts val="0"/>
              </a:spcBef>
            </a:pPr>
            <a:r>
              <a:rPr lang="it-IT" b="1" dirty="0">
                <a:solidFill>
                  <a:srgbClr val="24BAA2"/>
                </a:solidFill>
              </a:rPr>
              <a:t>Le app informative aiutano gli utenti a tenersi aggiornati sulle ultime opzioni terapeutiche e a conoscere la propria condizione, i consigli per la gestione e i potenziali rischi</a:t>
            </a:r>
            <a:r>
              <a:rPr lang="en-US" b="1" dirty="0">
                <a:solidFill>
                  <a:srgbClr val="24BAA2"/>
                </a:solidFill>
              </a:rPr>
              <a:t>. </a:t>
            </a:r>
          </a:p>
          <a:p>
            <a:pPr marL="0" indent="0">
              <a:spcBef>
                <a:spcPts val="0"/>
              </a:spcBef>
            </a:pPr>
            <a:endParaRPr lang="en-US" b="1" dirty="0">
              <a:solidFill>
                <a:srgbClr val="24BAA2"/>
              </a:solidFill>
            </a:endParaRPr>
          </a:p>
          <a:p>
            <a:pPr marL="0" lvl="0" indent="0" algn="l" rtl="0">
              <a:lnSpc>
                <a:spcPct val="90000"/>
              </a:lnSpc>
              <a:spcBef>
                <a:spcPts val="0"/>
              </a:spcBef>
              <a:spcAft>
                <a:spcPts val="0"/>
              </a:spcAft>
              <a:buClr>
                <a:schemeClr val="lt1"/>
              </a:buClr>
              <a:buSzPts val="2400"/>
              <a:buNone/>
            </a:pPr>
            <a:r>
              <a:rPr lang="en-US" b="1" u="sng" dirty="0">
                <a:solidFill>
                  <a:srgbClr val="24BAA2"/>
                </a:solidFill>
                <a:hlinkClick r:id="rId3">
                  <a:extLst>
                    <a:ext uri="{A12FA001-AC4F-418D-AE19-62706E023703}">
                      <ahyp:hlinkClr xmlns:ahyp="http://schemas.microsoft.com/office/drawing/2018/hyperlinkcolor" val="tx"/>
                    </a:ext>
                  </a:extLst>
                </a:hlinkClick>
              </a:rPr>
              <a:t>Beat Diabetes </a:t>
            </a:r>
            <a:r>
              <a:rPr lang="it-IT" dirty="0"/>
              <a:t>è un'applicazione Android di facile utilizzo, progettata per aiutare chi ha appena ricevuto una diagnosi di diabete a saperne di più sulla propria condizione. Fornisce un'ampia gamma di conoscenze sul diabete, dagli alimenti da evitare alle tecniche più semplici per migliorare l'attività fisica. </a:t>
            </a:r>
            <a:endParaRPr dirty="0"/>
          </a:p>
        </p:txBody>
      </p:sp>
      <p:sp>
        <p:nvSpPr>
          <p:cNvPr id="342" name="Google Shape;342;p24"/>
          <p:cNvSpPr txBox="1">
            <a:spLocks noGrp="1"/>
          </p:cNvSpPr>
          <p:nvPr>
            <p:ph type="body" idx="2"/>
          </p:nvPr>
        </p:nvSpPr>
        <p:spPr>
          <a:xfrm>
            <a:off x="307974" y="324380"/>
            <a:ext cx="5423523" cy="9921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4BAA2"/>
              </a:buClr>
              <a:buSzPts val="8000"/>
              <a:buNone/>
            </a:pPr>
            <a:r>
              <a:rPr lang="en-US" sz="8000" dirty="0"/>
              <a:t>1. </a:t>
            </a:r>
            <a:r>
              <a:rPr lang="en-US" dirty="0"/>
              <a:t>– App informative</a:t>
            </a:r>
            <a:endParaRPr dirty="0"/>
          </a:p>
        </p:txBody>
      </p:sp>
      <p:pic>
        <p:nvPicPr>
          <p:cNvPr id="343" name="Google Shape;343;p24"/>
          <p:cNvPicPr preferRelativeResize="0">
            <a:picLocks noGrp="1"/>
          </p:cNvPicPr>
          <p:nvPr>
            <p:ph type="pic" idx="3"/>
          </p:nvPr>
        </p:nvPicPr>
        <p:blipFill rotWithShape="1">
          <a:blip r:embed="rId4">
            <a:alphaModFix/>
          </a:blip>
          <a:srcRect/>
          <a:stretch/>
        </p:blipFill>
        <p:spPr>
          <a:xfrm>
            <a:off x="6229350" y="439730"/>
            <a:ext cx="5319183" cy="6045736"/>
          </a:xfrm>
          <a:prstGeom prst="rect">
            <a:avLst/>
          </a:prstGeom>
          <a:solidFill>
            <a:srgbClr val="F2F2F2"/>
          </a:solid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5"/>
          <p:cNvSpPr txBox="1">
            <a:spLocks noGrp="1"/>
          </p:cNvSpPr>
          <p:nvPr>
            <p:ph type="body" idx="1"/>
          </p:nvPr>
        </p:nvSpPr>
        <p:spPr>
          <a:xfrm>
            <a:off x="572299" y="2331923"/>
            <a:ext cx="7939488" cy="33116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it-IT" dirty="0"/>
              <a:t>Questa applicazione è stata progettata da un team di medici appositamente per le persone diabetiche. Include:</a:t>
            </a:r>
          </a:p>
          <a:p>
            <a:pPr marL="342900" lvl="0" indent="-342900" algn="l" rtl="0">
              <a:lnSpc>
                <a:spcPct val="90000"/>
              </a:lnSpc>
              <a:spcBef>
                <a:spcPts val="0"/>
              </a:spcBef>
              <a:spcAft>
                <a:spcPts val="0"/>
              </a:spcAft>
              <a:buClr>
                <a:srgbClr val="092E4B"/>
              </a:buClr>
              <a:buSzPts val="2400"/>
              <a:buFont typeface="Arial" panose="020B0604020202020204" pitchFamily="34" charset="0"/>
              <a:buChar char="•"/>
            </a:pPr>
            <a:r>
              <a:rPr lang="it-IT" dirty="0"/>
              <a:t>Un elenco dei cibi indicati e non per il diabete;</a:t>
            </a:r>
          </a:p>
          <a:p>
            <a:pPr marL="342900" lvl="0" indent="-342900" algn="l" rtl="0">
              <a:lnSpc>
                <a:spcPct val="90000"/>
              </a:lnSpc>
              <a:spcBef>
                <a:spcPts val="0"/>
              </a:spcBef>
              <a:spcAft>
                <a:spcPts val="0"/>
              </a:spcAft>
              <a:buClr>
                <a:srgbClr val="092E4B"/>
              </a:buClr>
              <a:buSzPts val="2400"/>
              <a:buFont typeface="Arial" panose="020B0604020202020204" pitchFamily="34" charset="0"/>
              <a:buChar char="•"/>
            </a:pPr>
            <a:r>
              <a:rPr lang="it-IT" dirty="0"/>
              <a:t>Un elenco di 10 frutti e verdure da evitare;</a:t>
            </a:r>
          </a:p>
          <a:p>
            <a:pPr marL="342900" lvl="0" indent="-342900" algn="l" rtl="0">
              <a:lnSpc>
                <a:spcPct val="90000"/>
              </a:lnSpc>
              <a:spcBef>
                <a:spcPts val="0"/>
              </a:spcBef>
              <a:spcAft>
                <a:spcPts val="0"/>
              </a:spcAft>
              <a:buClr>
                <a:srgbClr val="092E4B"/>
              </a:buClr>
              <a:buSzPts val="2400"/>
              <a:buFont typeface="Arial" panose="020B0604020202020204" pitchFamily="34" charset="0"/>
              <a:buChar char="•"/>
            </a:pPr>
            <a:r>
              <a:rPr lang="it-IT" dirty="0"/>
              <a:t>Consigli degli esperti sul controllo dei livelli di zucchero nel sangue nel diabete;</a:t>
            </a:r>
          </a:p>
          <a:p>
            <a:pPr marL="342900" lvl="0" indent="-342900" algn="l" rtl="0">
              <a:lnSpc>
                <a:spcPct val="90000"/>
              </a:lnSpc>
              <a:spcBef>
                <a:spcPts val="0"/>
              </a:spcBef>
              <a:spcAft>
                <a:spcPts val="0"/>
              </a:spcAft>
              <a:buClr>
                <a:srgbClr val="092E4B"/>
              </a:buClr>
              <a:buSzPts val="2400"/>
              <a:buFont typeface="Arial" panose="020B0604020202020204" pitchFamily="34" charset="0"/>
              <a:buChar char="•"/>
            </a:pPr>
            <a:r>
              <a:rPr lang="it-IT" dirty="0"/>
              <a:t>9 strategie per migliorare l'attività fisica;</a:t>
            </a:r>
          </a:p>
          <a:p>
            <a:pPr marL="342900" lvl="0" indent="-342900" algn="l" rtl="0">
              <a:lnSpc>
                <a:spcPct val="90000"/>
              </a:lnSpc>
              <a:spcBef>
                <a:spcPts val="0"/>
              </a:spcBef>
              <a:spcAft>
                <a:spcPts val="0"/>
              </a:spcAft>
              <a:buClr>
                <a:srgbClr val="092E4B"/>
              </a:buClr>
              <a:buSzPts val="2400"/>
              <a:buFont typeface="Arial" panose="020B0604020202020204" pitchFamily="34" charset="0"/>
              <a:buChar char="•"/>
            </a:pPr>
            <a:r>
              <a:rPr lang="it-IT" dirty="0"/>
              <a:t>Una descrizione delle complicanze del diabete e una cronologia della loro comparsa.</a:t>
            </a:r>
          </a:p>
        </p:txBody>
      </p:sp>
      <p:sp>
        <p:nvSpPr>
          <p:cNvPr id="349" name="Google Shape;349;p25"/>
          <p:cNvSpPr txBox="1">
            <a:spLocks noGrp="1"/>
          </p:cNvSpPr>
          <p:nvPr>
            <p:ph type="body" idx="2"/>
          </p:nvPr>
        </p:nvSpPr>
        <p:spPr>
          <a:xfrm>
            <a:off x="58515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err="1"/>
              <a:t>Sconfiggere</a:t>
            </a:r>
            <a:r>
              <a:rPr lang="en-US" dirty="0"/>
              <a:t> il </a:t>
            </a:r>
            <a:r>
              <a:rPr lang="en-US" dirty="0" err="1"/>
              <a:t>diabete</a:t>
            </a:r>
            <a:endParaRPr lang="en-US" dirty="0"/>
          </a:p>
        </p:txBody>
      </p:sp>
      <p:pic>
        <p:nvPicPr>
          <p:cNvPr id="350" name="Google Shape;350;p25">
            <a:hlinkClick r:id="rId3"/>
          </p:cNvPr>
          <p:cNvPicPr preferRelativeResize="0"/>
          <p:nvPr/>
        </p:nvPicPr>
        <p:blipFill rotWithShape="1">
          <a:blip r:embed="rId4">
            <a:alphaModFix/>
          </a:blip>
          <a:srcRect/>
          <a:stretch/>
        </p:blipFill>
        <p:spPr>
          <a:xfrm>
            <a:off x="4914864" y="5839525"/>
            <a:ext cx="1657435" cy="539778"/>
          </a:xfrm>
          <a:prstGeom prst="rect">
            <a:avLst/>
          </a:prstGeom>
          <a:noFill/>
          <a:ln>
            <a:noFill/>
          </a:ln>
        </p:spPr>
      </p:pic>
      <p:sp>
        <p:nvSpPr>
          <p:cNvPr id="351" name="Google Shape;351;p25"/>
          <p:cNvSpPr/>
          <p:nvPr/>
        </p:nvSpPr>
        <p:spPr>
          <a:xfrm>
            <a:off x="686379" y="552650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it-IT" sz="2200" b="1" i="0" u="none" strike="noStrike" cap="none" dirty="0">
                <a:solidFill>
                  <a:schemeClr val="lt1"/>
                </a:solidFill>
                <a:latin typeface="Calibri"/>
                <a:ea typeface="Calibri"/>
                <a:cs typeface="Calibri"/>
                <a:sym typeface="Calibri"/>
              </a:rPr>
              <a:t>Fare clic sulla scheda per scaricare questa applicazione</a:t>
            </a:r>
          </a:p>
        </p:txBody>
      </p:sp>
      <p:pic>
        <p:nvPicPr>
          <p:cNvPr id="352" name="Google Shape;352;p25"/>
          <p:cNvPicPr preferRelativeResize="0">
            <a:picLocks noGrp="1"/>
          </p:cNvPicPr>
          <p:nvPr>
            <p:ph type="pic" idx="3"/>
          </p:nvPr>
        </p:nvPicPr>
        <p:blipFill rotWithShape="1">
          <a:blip r:embed="rId5">
            <a:alphaModFix/>
          </a:blip>
          <a:srcRect/>
          <a:stretch/>
        </p:blipFill>
        <p:spPr>
          <a:xfrm>
            <a:off x="8583306" y="1246695"/>
            <a:ext cx="2444127" cy="4336988"/>
          </a:xfrm>
          <a:prstGeom prst="rect">
            <a:avLst/>
          </a:prstGeom>
          <a:solidFill>
            <a:srgbClr val="D8D8D8"/>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01</a:t>
            </a:r>
            <a:endParaRPr/>
          </a:p>
        </p:txBody>
      </p:sp>
      <p:sp>
        <p:nvSpPr>
          <p:cNvPr id="241" name="Google Shape;241;p4"/>
          <p:cNvSpPr txBox="1">
            <a:spLocks noGrp="1"/>
          </p:cNvSpPr>
          <p:nvPr>
            <p:ph type="body" idx="2"/>
          </p:nvPr>
        </p:nvSpPr>
        <p:spPr>
          <a:xfrm>
            <a:off x="1400830" y="2482134"/>
            <a:ext cx="6874800" cy="68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it-IT" sz="2400" b="1" dirty="0"/>
              <a:t>Applicazioni digitali per la gestione</a:t>
            </a:r>
          </a:p>
          <a:p>
            <a:pPr marL="0" lvl="0" indent="0" algn="l" rtl="0">
              <a:lnSpc>
                <a:spcPct val="90000"/>
              </a:lnSpc>
              <a:spcBef>
                <a:spcPts val="0"/>
              </a:spcBef>
              <a:spcAft>
                <a:spcPts val="0"/>
              </a:spcAft>
              <a:buClr>
                <a:srgbClr val="092E4B"/>
              </a:buClr>
              <a:buSzPts val="2200"/>
              <a:buNone/>
            </a:pPr>
            <a:r>
              <a:rPr lang="it-IT" sz="2400" b="1" dirty="0"/>
              <a:t>dell'assistenza sanitaria</a:t>
            </a:r>
          </a:p>
        </p:txBody>
      </p:sp>
      <p:sp>
        <p:nvSpPr>
          <p:cNvPr id="242" name="Google Shape;242;p4"/>
          <p:cNvSpPr txBox="1">
            <a:spLocks noGrp="1"/>
          </p:cNvSpPr>
          <p:nvPr>
            <p:ph type="body" idx="3"/>
          </p:nvPr>
        </p:nvSpPr>
        <p:spPr>
          <a:xfrm>
            <a:off x="565673" y="3715904"/>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02</a:t>
            </a:r>
            <a:endParaRPr/>
          </a:p>
        </p:txBody>
      </p:sp>
      <p:sp>
        <p:nvSpPr>
          <p:cNvPr id="243" name="Google Shape;243;p4"/>
          <p:cNvSpPr txBox="1">
            <a:spLocks noGrp="1"/>
          </p:cNvSpPr>
          <p:nvPr>
            <p:ph type="body" idx="4"/>
          </p:nvPr>
        </p:nvSpPr>
        <p:spPr>
          <a:xfrm>
            <a:off x="1400970" y="4962654"/>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it-IT" sz="2400" b="1" dirty="0"/>
              <a:t>Applicazioni per le attività sociali</a:t>
            </a:r>
          </a:p>
        </p:txBody>
      </p:sp>
      <p:sp>
        <p:nvSpPr>
          <p:cNvPr id="244" name="Google Shape;244;p4"/>
          <p:cNvSpPr txBox="1">
            <a:spLocks noGrp="1"/>
          </p:cNvSpPr>
          <p:nvPr>
            <p:ph type="body" idx="5"/>
          </p:nvPr>
        </p:nvSpPr>
        <p:spPr>
          <a:xfrm>
            <a:off x="565673" y="496265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03</a:t>
            </a:r>
            <a:endParaRPr/>
          </a:p>
        </p:txBody>
      </p:sp>
      <p:sp>
        <p:nvSpPr>
          <p:cNvPr id="247" name="Google Shape;247;p4"/>
          <p:cNvSpPr txBox="1">
            <a:spLocks noGrp="1"/>
          </p:cNvSpPr>
          <p:nvPr>
            <p:ph type="body" idx="8"/>
          </p:nvPr>
        </p:nvSpPr>
        <p:spPr>
          <a:xfrm>
            <a:off x="1400970" y="3852676"/>
            <a:ext cx="5733395"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it-IT" sz="2400" b="1" dirty="0"/>
              <a:t>Tecnologia applicata all'attività fisica, allo stile di vita sano e alla prevenzione del declino cognitivo</a:t>
            </a:r>
          </a:p>
        </p:txBody>
      </p:sp>
      <p:sp>
        <p:nvSpPr>
          <p:cNvPr id="250" name="Google Shape;250;p4"/>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err="1"/>
              <a:t>Contenuti</a:t>
            </a:r>
            <a:endParaRPr dirty="0"/>
          </a:p>
        </p:txBody>
      </p:sp>
      <p:pic>
        <p:nvPicPr>
          <p:cNvPr id="251" name="Google Shape;251;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66010" y="2178136"/>
            <a:ext cx="3778044" cy="4038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6"/>
          <p:cNvSpPr txBox="1">
            <a:spLocks noGrp="1"/>
          </p:cNvSpPr>
          <p:nvPr>
            <p:ph type="body" idx="1"/>
          </p:nvPr>
        </p:nvSpPr>
        <p:spPr>
          <a:xfrm>
            <a:off x="235670" y="1629427"/>
            <a:ext cx="6079405" cy="4377696"/>
          </a:xfrm>
          <a:prstGeom prst="rect">
            <a:avLst/>
          </a:prstGeom>
          <a:noFill/>
          <a:ln>
            <a:noFill/>
          </a:ln>
        </p:spPr>
        <p:txBody>
          <a:bodyPr spcFirstLastPara="1" wrap="square" lIns="91425" tIns="45700" rIns="91425" bIns="45700" anchor="t" anchorCtr="0">
            <a:noAutofit/>
          </a:bodyPr>
          <a:lstStyle/>
          <a:p>
            <a:pPr marL="0" indent="0">
              <a:spcBef>
                <a:spcPts val="0"/>
              </a:spcBef>
            </a:pPr>
            <a:r>
              <a:rPr lang="it-IT" b="1" dirty="0">
                <a:solidFill>
                  <a:srgbClr val="24BAA2"/>
                </a:solidFill>
              </a:rPr>
              <a:t>Le app di integrazione dei dispositivi possono memorizzare tutti i dati medici importanti provenienti da dispositivi collegati, integrazioni e inserimenti manuali, in un unico luogo conveniente e sono estremamente utili per gli utenti e i loro assistenti, soprattutto se c'è un team di assistenza. </a:t>
            </a:r>
          </a:p>
          <a:p>
            <a:pPr marL="0" indent="0">
              <a:spcBef>
                <a:spcPts val="0"/>
              </a:spcBef>
            </a:pPr>
            <a:endParaRPr lang="it-IT" b="1" dirty="0">
              <a:solidFill>
                <a:srgbClr val="24BAA2"/>
              </a:solidFill>
            </a:endParaRPr>
          </a:p>
          <a:p>
            <a:pPr marL="0" indent="0">
              <a:spcBef>
                <a:spcPts val="0"/>
              </a:spcBef>
            </a:pPr>
            <a:r>
              <a:rPr lang="it-IT" b="1" dirty="0" err="1">
                <a:solidFill>
                  <a:srgbClr val="24BAA2"/>
                </a:solidFill>
                <a:hlinkClick r:id="rId3">
                  <a:extLst>
                    <a:ext uri="{A12FA001-AC4F-418D-AE19-62706E023703}">
                      <ahyp:hlinkClr xmlns:ahyp="http://schemas.microsoft.com/office/drawing/2018/hyperlinkcolor" val="tx"/>
                    </a:ext>
                  </a:extLst>
                </a:hlinkClick>
              </a:rPr>
              <a:t>mySugr</a:t>
            </a:r>
            <a:r>
              <a:rPr lang="it-IT" dirty="0">
                <a:solidFill>
                  <a:schemeClr val="bg1"/>
                </a:solidFill>
              </a:rPr>
              <a:t> è fatta da persone con diabete, per persone con diabete. Quando si tratta di controllare il diabete, questa applicazione vuole essere il vostro alleato! L'app sarà al fianco dell'utente durante tutto il suo percorso di diabete, aiutandolo a rimanere motivato, fiducioso e pronto a controllarne gli effetti!</a:t>
            </a:r>
          </a:p>
        </p:txBody>
      </p:sp>
      <p:pic>
        <p:nvPicPr>
          <p:cNvPr id="358" name="Google Shape;358;p26"/>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l="9257" r="9257"/>
          <a:stretch/>
        </p:blipFill>
        <p:spPr>
          <a:xfrm>
            <a:off x="6410847" y="439730"/>
            <a:ext cx="5137685" cy="6045736"/>
          </a:xfrm>
          <a:prstGeom prst="rect">
            <a:avLst/>
          </a:prstGeom>
          <a:solidFill>
            <a:srgbClr val="F2F2F2"/>
          </a:solidFill>
          <a:ln>
            <a:noFill/>
          </a:ln>
        </p:spPr>
      </p:pic>
      <p:sp>
        <p:nvSpPr>
          <p:cNvPr id="359" name="Google Shape;359;p26"/>
          <p:cNvSpPr txBox="1">
            <a:spLocks noGrp="1"/>
          </p:cNvSpPr>
          <p:nvPr>
            <p:ph type="body" idx="2"/>
          </p:nvPr>
        </p:nvSpPr>
        <p:spPr>
          <a:xfrm>
            <a:off x="363554" y="439730"/>
            <a:ext cx="6218115" cy="992187"/>
          </a:xfrm>
          <a:prstGeom prst="rect">
            <a:avLst/>
          </a:prstGeom>
          <a:noFill/>
          <a:ln>
            <a:noFill/>
          </a:ln>
        </p:spPr>
        <p:txBody>
          <a:bodyPr spcFirstLastPara="1" wrap="square" lIns="91425" tIns="45700" rIns="91425" bIns="45700" anchor="ctr" anchorCtr="0">
            <a:noAutofit/>
          </a:bodyPr>
          <a:lstStyle/>
          <a:p>
            <a:pPr marL="0" lvl="0" indent="0" algn="l" rtl="0">
              <a:lnSpc>
                <a:spcPct val="60000"/>
              </a:lnSpc>
              <a:spcBef>
                <a:spcPts val="0"/>
              </a:spcBef>
              <a:spcAft>
                <a:spcPts val="0"/>
              </a:spcAft>
              <a:buClr>
                <a:srgbClr val="24BAA2"/>
              </a:buClr>
              <a:buSzPts val="8000"/>
              <a:buNone/>
            </a:pPr>
            <a:r>
              <a:rPr lang="en-US" sz="8000" dirty="0"/>
              <a:t>2. </a:t>
            </a:r>
            <a:r>
              <a:rPr lang="en-US" dirty="0"/>
              <a:t>– </a:t>
            </a:r>
            <a:r>
              <a:rPr lang="it-IT" dirty="0"/>
              <a:t>Applicazioni per l'integrazione di dispositivi e dati</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7"/>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it-IT" dirty="0"/>
              <a:t>Con l'app </a:t>
            </a:r>
            <a:r>
              <a:rPr lang="it-IT" dirty="0" err="1"/>
              <a:t>mySugr</a:t>
            </a:r>
            <a:r>
              <a:rPr lang="it-IT" dirty="0"/>
              <a:t> è possibile registrare dati come il livello di glicemia, le attività, gli alimenti, l'insulina ecc. Con l'aiuto di comode funzioni come le foto e la personalizzazione delle voci, è possibile abbracciare il mondo della registrazione dei dati e abbandonare i tradizionali registri.</a:t>
            </a:r>
          </a:p>
          <a:p>
            <a:pPr marL="0" lvl="0" indent="0" algn="l" rtl="0">
              <a:lnSpc>
                <a:spcPct val="90000"/>
              </a:lnSpc>
              <a:spcBef>
                <a:spcPts val="1000"/>
              </a:spcBef>
              <a:spcAft>
                <a:spcPts val="0"/>
              </a:spcAft>
              <a:buClr>
                <a:srgbClr val="092E4B"/>
              </a:buClr>
              <a:buSzPts val="2400"/>
              <a:buNone/>
            </a:pPr>
            <a:endParaRPr dirty="0"/>
          </a:p>
        </p:txBody>
      </p:sp>
      <p:pic>
        <p:nvPicPr>
          <p:cNvPr id="365" name="Google Shape;365;p27"/>
          <p:cNvPicPr preferRelativeResize="0">
            <a:picLocks noGrp="1"/>
          </p:cNvPicPr>
          <p:nvPr>
            <p:ph type="pic" idx="3"/>
          </p:nvPr>
        </p:nvPicPr>
        <p:blipFill rotWithShape="1">
          <a:blip r:embed="rId3">
            <a:alphaModFix/>
          </a:blip>
          <a:srcRect/>
          <a:stretch/>
        </p:blipFill>
        <p:spPr>
          <a:xfrm>
            <a:off x="8610600" y="1260506"/>
            <a:ext cx="2416833" cy="4336988"/>
          </a:xfrm>
          <a:prstGeom prst="rect">
            <a:avLst/>
          </a:prstGeom>
          <a:solidFill>
            <a:srgbClr val="D8D8D8"/>
          </a:solidFill>
          <a:ln>
            <a:noFill/>
          </a:ln>
        </p:spPr>
      </p:pic>
      <p:sp>
        <p:nvSpPr>
          <p:cNvPr id="366" name="Google Shape;366;p27"/>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err="1"/>
              <a:t>MySugr</a:t>
            </a:r>
            <a:endParaRPr dirty="0"/>
          </a:p>
        </p:txBody>
      </p:sp>
      <p:pic>
        <p:nvPicPr>
          <p:cNvPr id="367" name="Google Shape;367;p27">
            <a:hlinkClick r:id="rId4"/>
          </p:cNvPr>
          <p:cNvPicPr preferRelativeResize="0"/>
          <p:nvPr/>
        </p:nvPicPr>
        <p:blipFill rotWithShape="1">
          <a:blip r:embed="rId5">
            <a:alphaModFix/>
          </a:blip>
          <a:srcRect/>
          <a:stretch/>
        </p:blipFill>
        <p:spPr>
          <a:xfrm>
            <a:off x="5064154" y="5670522"/>
            <a:ext cx="1663786" cy="520727"/>
          </a:xfrm>
          <a:prstGeom prst="rect">
            <a:avLst/>
          </a:prstGeom>
          <a:noFill/>
          <a:ln>
            <a:noFill/>
          </a:ln>
        </p:spPr>
      </p:pic>
      <p:pic>
        <p:nvPicPr>
          <p:cNvPr id="368" name="Google Shape;368;p27">
            <a:hlinkClick r:id="rId6"/>
          </p:cNvPr>
          <p:cNvPicPr preferRelativeResize="0"/>
          <p:nvPr/>
        </p:nvPicPr>
        <p:blipFill rotWithShape="1">
          <a:blip r:embed="rId7">
            <a:alphaModFix/>
          </a:blip>
          <a:srcRect/>
          <a:stretch/>
        </p:blipFill>
        <p:spPr>
          <a:xfrm>
            <a:off x="5064154" y="4978838"/>
            <a:ext cx="1657435" cy="539778"/>
          </a:xfrm>
          <a:prstGeom prst="rect">
            <a:avLst/>
          </a:prstGeom>
          <a:noFill/>
          <a:ln>
            <a:noFill/>
          </a:ln>
        </p:spPr>
      </p:pic>
      <p:sp>
        <p:nvSpPr>
          <p:cNvPr id="369" name="Google Shape;369;p27"/>
          <p:cNvSpPr/>
          <p:nvPr/>
        </p:nvSpPr>
        <p:spPr>
          <a:xfrm>
            <a:off x="835669" y="497883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it-IT" sz="2200" b="1" i="0" u="none" strike="noStrike" cap="none" dirty="0">
                <a:solidFill>
                  <a:schemeClr val="lt1"/>
                </a:solidFill>
                <a:latin typeface="Calibri"/>
                <a:ea typeface="Calibri"/>
                <a:cs typeface="Calibri"/>
                <a:sym typeface="Calibri"/>
              </a:rPr>
              <a:t>Fare clic sulla scheda corrispondente per scaricare l'applicazione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8"/>
          <p:cNvSpPr txBox="1">
            <a:spLocks noGrp="1"/>
          </p:cNvSpPr>
          <p:nvPr>
            <p:ph type="body" idx="1"/>
          </p:nvPr>
        </p:nvSpPr>
        <p:spPr>
          <a:xfrm>
            <a:off x="560439" y="1543702"/>
            <a:ext cx="5754637" cy="4377696"/>
          </a:xfrm>
          <a:prstGeom prst="rect">
            <a:avLst/>
          </a:prstGeom>
          <a:noFill/>
          <a:ln>
            <a:noFill/>
          </a:ln>
        </p:spPr>
        <p:txBody>
          <a:bodyPr spcFirstLastPara="1" wrap="square" lIns="91425" tIns="45700" rIns="91425" bIns="45700" anchor="t" anchorCtr="0">
            <a:noAutofit/>
          </a:bodyPr>
          <a:lstStyle/>
          <a:p>
            <a:pPr marL="0" indent="0">
              <a:spcBef>
                <a:spcPts val="0"/>
              </a:spcBef>
            </a:pPr>
            <a:r>
              <a:rPr lang="it-IT" b="1" dirty="0">
                <a:solidFill>
                  <a:srgbClr val="24BAA2"/>
                </a:solidFill>
              </a:rPr>
              <a:t>Le app di monitoraggio aiutano gli utenti ad individuare facilmente gli schemi (in questo caso la glicemia) e a collegare la glicemia con gli alimenti, l'insulina e l'attività fisica. In questo modo la gestione delle condizioni di salute diventa più sicura ed elimina le congetture</a:t>
            </a:r>
            <a:r>
              <a:rPr lang="en-US" b="1" dirty="0">
                <a:solidFill>
                  <a:srgbClr val="24BAA2"/>
                </a:solidFill>
              </a:rPr>
              <a:t>.</a:t>
            </a:r>
          </a:p>
          <a:p>
            <a:pPr marL="0" lvl="0" indent="0" algn="l" rtl="0">
              <a:lnSpc>
                <a:spcPct val="90000"/>
              </a:lnSpc>
              <a:spcBef>
                <a:spcPts val="0"/>
              </a:spcBef>
              <a:spcAft>
                <a:spcPts val="0"/>
              </a:spcAft>
              <a:buClr>
                <a:schemeClr val="lt1"/>
              </a:buClr>
              <a:buSzPts val="2400"/>
              <a:buNone/>
            </a:pPr>
            <a:endParaRPr lang="en-US" sz="1600" b="1" u="sng" dirty="0">
              <a:solidFill>
                <a:srgbClr val="24BAA2"/>
              </a:solidFill>
              <a:hlinkClick r:id="rId3">
                <a:extLst>
                  <a:ext uri="{A12FA001-AC4F-418D-AE19-62706E023703}">
                    <ahyp:hlinkClr xmlns:ahyp="http://schemas.microsoft.com/office/drawing/2018/hyperlinkcolor" val="tx"/>
                  </a:ext>
                </a:extLst>
              </a:hlinkClick>
            </a:endParaRPr>
          </a:p>
          <a:p>
            <a:pPr marL="0" lvl="0" indent="0" algn="l" rtl="0">
              <a:lnSpc>
                <a:spcPct val="90000"/>
              </a:lnSpc>
              <a:spcBef>
                <a:spcPts val="0"/>
              </a:spcBef>
              <a:spcAft>
                <a:spcPts val="0"/>
              </a:spcAft>
              <a:buClr>
                <a:schemeClr val="lt1"/>
              </a:buClr>
              <a:buSzPts val="2400"/>
              <a:buNone/>
            </a:pPr>
            <a:r>
              <a:rPr lang="en-US" b="1" u="sng" dirty="0">
                <a:solidFill>
                  <a:srgbClr val="24BAA2"/>
                </a:solidFill>
                <a:hlinkClick r:id="rId3">
                  <a:extLst>
                    <a:ext uri="{A12FA001-AC4F-418D-AE19-62706E023703}">
                      <ahyp:hlinkClr xmlns:ahyp="http://schemas.microsoft.com/office/drawing/2018/hyperlinkcolor" val="tx"/>
                    </a:ext>
                  </a:extLst>
                </a:hlinkClick>
              </a:rPr>
              <a:t>OneTouch Reveal</a:t>
            </a:r>
            <a:r>
              <a:rPr lang="it-IT" b="1" dirty="0"/>
              <a:t> </a:t>
            </a:r>
            <a:r>
              <a:rPr lang="it-IT" dirty="0"/>
              <a:t>funziona perfettamente con i misuratori/dispositivi di misurazione del glucosio della stessa marca e mira a cambiare il modo in cui l'utente vede la propria glicemia. L'app può essere utilizzata per gestire il diabete di tipo 1, 2 e gestazionale.</a:t>
            </a:r>
            <a:endParaRPr dirty="0"/>
          </a:p>
          <a:p>
            <a:pPr marL="0" lvl="0" indent="0" algn="l" rtl="0">
              <a:lnSpc>
                <a:spcPct val="90000"/>
              </a:lnSpc>
              <a:spcBef>
                <a:spcPts val="1000"/>
              </a:spcBef>
              <a:spcAft>
                <a:spcPts val="0"/>
              </a:spcAft>
              <a:buClr>
                <a:schemeClr val="lt1"/>
              </a:buClr>
              <a:buSzPts val="2400"/>
              <a:buNone/>
            </a:pPr>
            <a:endParaRPr dirty="0"/>
          </a:p>
        </p:txBody>
      </p:sp>
      <p:sp>
        <p:nvSpPr>
          <p:cNvPr id="375" name="Google Shape;375;p28"/>
          <p:cNvSpPr txBox="1">
            <a:spLocks noGrp="1"/>
          </p:cNvSpPr>
          <p:nvPr>
            <p:ph type="body" idx="2"/>
          </p:nvPr>
        </p:nvSpPr>
        <p:spPr>
          <a:xfrm>
            <a:off x="441324" y="439730"/>
            <a:ext cx="5491109" cy="9921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4BAA2"/>
              </a:buClr>
              <a:buSzPts val="8000"/>
              <a:buNone/>
            </a:pPr>
            <a:r>
              <a:rPr lang="en-US" sz="8000" dirty="0"/>
              <a:t>3. </a:t>
            </a:r>
            <a:r>
              <a:rPr lang="en-US" dirty="0"/>
              <a:t>– App di </a:t>
            </a:r>
            <a:r>
              <a:rPr lang="en-US" dirty="0" err="1"/>
              <a:t>monitoraggio</a:t>
            </a:r>
            <a:endParaRPr dirty="0"/>
          </a:p>
        </p:txBody>
      </p:sp>
      <p:pic>
        <p:nvPicPr>
          <p:cNvPr id="376" name="Google Shape;376;p28"/>
          <p:cNvPicPr preferRelativeResize="0">
            <a:picLocks noGrp="1"/>
          </p:cNvPicPr>
          <p:nvPr>
            <p:ph type="pic" idx="3"/>
          </p:nvPr>
        </p:nvPicPr>
        <p:blipFill rotWithShape="1">
          <a:blip r:embed="rId4">
            <a:alphaModFix/>
          </a:blip>
          <a:srcRect/>
          <a:stretch/>
        </p:blipFill>
        <p:spPr>
          <a:xfrm>
            <a:off x="6398103" y="439730"/>
            <a:ext cx="5233458" cy="6045736"/>
          </a:xfrm>
          <a:prstGeom prst="rect">
            <a:avLst/>
          </a:prstGeom>
          <a:solidFill>
            <a:srgbClr val="F2F2F2"/>
          </a:solid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9"/>
          <p:cNvSpPr txBox="1">
            <a:spLocks noGrp="1"/>
          </p:cNvSpPr>
          <p:nvPr>
            <p:ph type="body" idx="1"/>
          </p:nvPr>
        </p:nvSpPr>
        <p:spPr>
          <a:xfrm>
            <a:off x="292230" y="2310470"/>
            <a:ext cx="7924843" cy="33116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it-IT" dirty="0"/>
              <a:t>Questa applicazione consente agli utenti di ricevere notifiche automatiche sullo smartphone quando viene rilevato un valore elevato o basso di glucosio nel sangue.</a:t>
            </a:r>
          </a:p>
          <a:p>
            <a:pPr marL="0" lvl="0" indent="0" algn="l" rtl="0">
              <a:lnSpc>
                <a:spcPct val="90000"/>
              </a:lnSpc>
              <a:spcBef>
                <a:spcPts val="0"/>
              </a:spcBef>
              <a:spcAft>
                <a:spcPts val="0"/>
              </a:spcAft>
              <a:buClr>
                <a:srgbClr val="092E4B"/>
              </a:buClr>
              <a:buSzPts val="2400"/>
              <a:buNone/>
            </a:pPr>
            <a:r>
              <a:rPr lang="it-IT" dirty="0"/>
              <a:t>Imposta promemoria personalizzati per tenere sotto controllo gli schemi, i farmaci, il cibo, l'esercizio fisico, tutto ciò di cui il cliente ha bisogno per gestire la propria condizione (in questo caso il diabete).</a:t>
            </a:r>
          </a:p>
          <a:p>
            <a:pPr marL="0" lvl="0" indent="0" algn="l" rtl="0">
              <a:lnSpc>
                <a:spcPct val="90000"/>
              </a:lnSpc>
              <a:spcBef>
                <a:spcPts val="0"/>
              </a:spcBef>
              <a:spcAft>
                <a:spcPts val="0"/>
              </a:spcAft>
              <a:buClr>
                <a:srgbClr val="092E4B"/>
              </a:buClr>
              <a:buSzPts val="2400"/>
              <a:buNone/>
            </a:pPr>
            <a:r>
              <a:rPr lang="it-IT" dirty="0"/>
              <a:t>E può condividere i progressi con voi o con l'équipe di assistenza tra una visita e l'altra.</a:t>
            </a:r>
          </a:p>
          <a:p>
            <a:pPr marL="0" lvl="0" indent="0" algn="l" rtl="0">
              <a:lnSpc>
                <a:spcPct val="90000"/>
              </a:lnSpc>
              <a:spcBef>
                <a:spcPts val="0"/>
              </a:spcBef>
              <a:spcAft>
                <a:spcPts val="0"/>
              </a:spcAft>
              <a:buClr>
                <a:srgbClr val="092E4B"/>
              </a:buClr>
              <a:buSzPts val="2400"/>
              <a:buNone/>
            </a:pPr>
            <a:endParaRPr lang="it-IT" dirty="0"/>
          </a:p>
        </p:txBody>
      </p:sp>
      <p:sp>
        <p:nvSpPr>
          <p:cNvPr id="382" name="Google Shape;382;p29"/>
          <p:cNvSpPr txBox="1">
            <a:spLocks noGrp="1"/>
          </p:cNvSpPr>
          <p:nvPr>
            <p:ph type="body" idx="2"/>
          </p:nvPr>
        </p:nvSpPr>
        <p:spPr>
          <a:xfrm>
            <a:off x="447365" y="1278845"/>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a:t>OneTouch Reveal</a:t>
            </a:r>
            <a:endParaRPr dirty="0"/>
          </a:p>
        </p:txBody>
      </p:sp>
      <p:pic>
        <p:nvPicPr>
          <p:cNvPr id="383" name="Google Shape;383;p29">
            <a:hlinkClick r:id="rId3"/>
          </p:cNvPr>
          <p:cNvPicPr preferRelativeResize="0"/>
          <p:nvPr/>
        </p:nvPicPr>
        <p:blipFill rotWithShape="1">
          <a:blip r:embed="rId4">
            <a:alphaModFix/>
          </a:blip>
          <a:srcRect/>
          <a:stretch/>
        </p:blipFill>
        <p:spPr>
          <a:xfrm>
            <a:off x="5064156" y="5994372"/>
            <a:ext cx="1663786" cy="520727"/>
          </a:xfrm>
          <a:prstGeom prst="rect">
            <a:avLst/>
          </a:prstGeom>
          <a:noFill/>
          <a:ln>
            <a:noFill/>
          </a:ln>
        </p:spPr>
      </p:pic>
      <p:pic>
        <p:nvPicPr>
          <p:cNvPr id="384" name="Google Shape;384;p29">
            <a:hlinkClick r:id="rId5"/>
          </p:cNvPr>
          <p:cNvPicPr preferRelativeResize="0"/>
          <p:nvPr/>
        </p:nvPicPr>
        <p:blipFill rotWithShape="1">
          <a:blip r:embed="rId6">
            <a:alphaModFix/>
          </a:blip>
          <a:srcRect/>
          <a:stretch/>
        </p:blipFill>
        <p:spPr>
          <a:xfrm>
            <a:off x="5064156" y="5302688"/>
            <a:ext cx="1657435" cy="539778"/>
          </a:xfrm>
          <a:prstGeom prst="rect">
            <a:avLst/>
          </a:prstGeom>
          <a:noFill/>
          <a:ln>
            <a:noFill/>
          </a:ln>
        </p:spPr>
      </p:pic>
      <p:sp>
        <p:nvSpPr>
          <p:cNvPr id="385" name="Google Shape;385;p29"/>
          <p:cNvSpPr/>
          <p:nvPr/>
        </p:nvSpPr>
        <p:spPr>
          <a:xfrm>
            <a:off x="862329" y="5426724"/>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it-IT" sz="2200" b="1" i="0" u="none" strike="noStrike" cap="none" dirty="0">
                <a:solidFill>
                  <a:schemeClr val="lt1"/>
                </a:solidFill>
                <a:latin typeface="Calibri"/>
                <a:ea typeface="Calibri"/>
                <a:cs typeface="Calibri"/>
                <a:sym typeface="Calibri"/>
              </a:rPr>
              <a:t>Fare clic sulla scheda corrispondente per scaricare l'applicazione</a:t>
            </a:r>
          </a:p>
        </p:txBody>
      </p:sp>
      <p:pic>
        <p:nvPicPr>
          <p:cNvPr id="386" name="Google Shape;386;p29"/>
          <p:cNvPicPr preferRelativeResize="0">
            <a:picLocks noGrp="1"/>
          </p:cNvPicPr>
          <p:nvPr>
            <p:ph type="pic" idx="3"/>
          </p:nvPr>
        </p:nvPicPr>
        <p:blipFill rotWithShape="1">
          <a:blip r:embed="rId7">
            <a:alphaModFix/>
          </a:blip>
          <a:srcRect/>
          <a:stretch/>
        </p:blipFill>
        <p:spPr>
          <a:xfrm>
            <a:off x="8583306" y="1246695"/>
            <a:ext cx="2444127" cy="4336988"/>
          </a:xfrm>
          <a:prstGeom prst="rect">
            <a:avLst/>
          </a:prstGeom>
          <a:solidFill>
            <a:srgbClr val="D8D8D8"/>
          </a:solid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0"/>
          <p:cNvSpPr txBox="1">
            <a:spLocks noGrp="1"/>
          </p:cNvSpPr>
          <p:nvPr>
            <p:ph type="body" idx="1"/>
          </p:nvPr>
        </p:nvSpPr>
        <p:spPr>
          <a:xfrm>
            <a:off x="413359" y="1364721"/>
            <a:ext cx="5901716" cy="4377696"/>
          </a:xfrm>
          <a:prstGeom prst="rect">
            <a:avLst/>
          </a:prstGeom>
          <a:noFill/>
          <a:ln>
            <a:noFill/>
          </a:ln>
        </p:spPr>
        <p:txBody>
          <a:bodyPr spcFirstLastPara="1" wrap="square" lIns="91425" tIns="45700" rIns="91425" bIns="45700" anchor="t" anchorCtr="0">
            <a:noAutofit/>
          </a:bodyPr>
          <a:lstStyle/>
          <a:p>
            <a:pPr marL="0" indent="0">
              <a:spcBef>
                <a:spcPts val="0"/>
              </a:spcBef>
            </a:pPr>
            <a:r>
              <a:rPr lang="it-IT" b="1" dirty="0">
                <a:solidFill>
                  <a:srgbClr val="24BAA2"/>
                </a:solidFill>
              </a:rPr>
              <a:t>Le applicazioni per la pianificazione dei pasti aiutano gli utenti a scoprire ricette deliziose e salutari che si adattano alle diete richieste dalle condizioni di salute. Possono inoltre offrire variazioni e stimoli mentali, poiché spesso la vita degli anziani ruota intorno ai pasti e quindi è positivo per loro avere qualcosa da preparare e mangiare con piacere.</a:t>
            </a:r>
          </a:p>
          <a:p>
            <a:pPr marL="0" indent="0">
              <a:spcBef>
                <a:spcPts val="0"/>
              </a:spcBef>
            </a:pPr>
            <a:endParaRPr lang="it-IT" sz="1200" b="1" dirty="0">
              <a:solidFill>
                <a:srgbClr val="24BAA2"/>
              </a:solidFill>
            </a:endParaRPr>
          </a:p>
          <a:p>
            <a:pPr marL="0" indent="0">
              <a:spcBef>
                <a:spcPts val="0"/>
              </a:spcBef>
            </a:pPr>
            <a:r>
              <a:rPr lang="it-IT" dirty="0">
                <a:solidFill>
                  <a:schemeClr val="bg1"/>
                </a:solidFill>
              </a:rPr>
              <a:t>L'app «Ricette per diabetici» offre una serie di ricette che rendono facile preparare pasti deliziosi, sani e adatti ai diabetici. Per le persone con diabete, mangiare sano non è solo una questione di cosa si mangia, ma anche di quando si mangia. </a:t>
            </a:r>
          </a:p>
          <a:p>
            <a:pPr marL="0" indent="0">
              <a:spcBef>
                <a:spcPts val="0"/>
              </a:spcBef>
            </a:pPr>
            <a:endParaRPr lang="it-IT" b="1" dirty="0">
              <a:solidFill>
                <a:srgbClr val="24BAA2"/>
              </a:solidFill>
            </a:endParaRPr>
          </a:p>
        </p:txBody>
      </p:sp>
      <p:sp>
        <p:nvSpPr>
          <p:cNvPr id="392" name="Google Shape;392;p30"/>
          <p:cNvSpPr txBox="1">
            <a:spLocks noGrp="1"/>
          </p:cNvSpPr>
          <p:nvPr>
            <p:ph type="body" idx="2"/>
          </p:nvPr>
        </p:nvSpPr>
        <p:spPr>
          <a:xfrm>
            <a:off x="506942" y="249985"/>
            <a:ext cx="5808133" cy="992187"/>
          </a:xfrm>
          <a:prstGeom prst="rect">
            <a:avLst/>
          </a:prstGeom>
          <a:noFill/>
          <a:ln>
            <a:noFill/>
          </a:ln>
        </p:spPr>
        <p:txBody>
          <a:bodyPr spcFirstLastPara="1" wrap="square" lIns="91425" tIns="45700" rIns="91425" bIns="45700" anchor="ctr" anchorCtr="0">
            <a:noAutofit/>
          </a:bodyPr>
          <a:lstStyle/>
          <a:p>
            <a:pPr marL="1404000" lvl="0" indent="-1404000" algn="l" rtl="0">
              <a:lnSpc>
                <a:spcPct val="70000"/>
              </a:lnSpc>
              <a:spcBef>
                <a:spcPts val="0"/>
              </a:spcBef>
              <a:spcAft>
                <a:spcPts val="0"/>
              </a:spcAft>
              <a:buClr>
                <a:srgbClr val="24BAA2"/>
              </a:buClr>
              <a:buSzPts val="8000"/>
              <a:buNone/>
            </a:pPr>
            <a:r>
              <a:rPr lang="en-US" sz="8000" dirty="0"/>
              <a:t>4. </a:t>
            </a:r>
            <a:r>
              <a:rPr lang="en-US" dirty="0"/>
              <a:t>– App per la </a:t>
            </a:r>
            <a:r>
              <a:rPr lang="en-US" dirty="0" err="1"/>
              <a:t>gestione</a:t>
            </a:r>
            <a:r>
              <a:rPr lang="en-US" dirty="0"/>
              <a:t> </a:t>
            </a:r>
            <a:r>
              <a:rPr lang="en-US" dirty="0" err="1"/>
              <a:t>dei</a:t>
            </a:r>
            <a:r>
              <a:rPr lang="en-US" dirty="0"/>
              <a:t> </a:t>
            </a:r>
            <a:r>
              <a:rPr lang="en-US" dirty="0" err="1"/>
              <a:t>pasti</a:t>
            </a:r>
            <a:endParaRPr dirty="0"/>
          </a:p>
        </p:txBody>
      </p:sp>
      <p:pic>
        <p:nvPicPr>
          <p:cNvPr id="393" name="Google Shape;393;p30"/>
          <p:cNvPicPr preferRelativeResize="0">
            <a:picLocks noGrp="1"/>
          </p:cNvPicPr>
          <p:nvPr>
            <p:ph type="pic" idx="3"/>
          </p:nvPr>
        </p:nvPicPr>
        <p:blipFill rotWithShape="1">
          <a:blip r:embed="rId3">
            <a:alphaModFix/>
          </a:blip>
          <a:srcRect/>
          <a:stretch/>
        </p:blipFill>
        <p:spPr>
          <a:xfrm>
            <a:off x="6410847" y="439730"/>
            <a:ext cx="5137685" cy="6045736"/>
          </a:xfrm>
          <a:prstGeom prst="rect">
            <a:avLst/>
          </a:prstGeom>
          <a:solidFill>
            <a:srgbClr val="F2F2F2"/>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1"/>
          <p:cNvSpPr txBox="1">
            <a:spLocks noGrp="1"/>
          </p:cNvSpPr>
          <p:nvPr>
            <p:ph type="body" idx="1"/>
          </p:nvPr>
        </p:nvSpPr>
        <p:spPr>
          <a:xfrm>
            <a:off x="443060" y="2379049"/>
            <a:ext cx="7796479" cy="33116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it-IT" sz="2200" dirty="0"/>
              <a:t>L'applicazione è semplice da navigare e dispone anche di diversi tutorial su come utilizzarla.</a:t>
            </a:r>
          </a:p>
          <a:p>
            <a:pPr marL="0" lvl="0" indent="0" algn="l" rtl="0">
              <a:lnSpc>
                <a:spcPct val="90000"/>
              </a:lnSpc>
              <a:spcBef>
                <a:spcPts val="0"/>
              </a:spcBef>
              <a:spcAft>
                <a:spcPts val="0"/>
              </a:spcAft>
              <a:buClr>
                <a:srgbClr val="092E4B"/>
              </a:buClr>
              <a:buSzPts val="2400"/>
              <a:buNone/>
            </a:pPr>
            <a:endParaRPr lang="it-IT" sz="1200" dirty="0"/>
          </a:p>
          <a:p>
            <a:pPr marL="0" lvl="0" indent="0" algn="l" rtl="0">
              <a:lnSpc>
                <a:spcPct val="90000"/>
              </a:lnSpc>
              <a:spcBef>
                <a:spcPts val="0"/>
              </a:spcBef>
              <a:spcAft>
                <a:spcPts val="0"/>
              </a:spcAft>
              <a:buClr>
                <a:srgbClr val="092E4B"/>
              </a:buClr>
              <a:buSzPts val="2400"/>
              <a:buNone/>
            </a:pPr>
            <a:r>
              <a:rPr lang="it-IT" sz="2200" dirty="0"/>
              <a:t>Poiché la ricetta è un insieme di istruzioni per cucinare, l'app fornisce anche informazioni nutrizionali, porzioni, tempo totale di preparazione e raccomandazioni, in modo che nulla possa andare storto quando si cucina.</a:t>
            </a:r>
          </a:p>
          <a:p>
            <a:pPr marL="0" lvl="0" indent="0" algn="l" rtl="0">
              <a:lnSpc>
                <a:spcPct val="90000"/>
              </a:lnSpc>
              <a:spcBef>
                <a:spcPts val="0"/>
              </a:spcBef>
              <a:spcAft>
                <a:spcPts val="0"/>
              </a:spcAft>
              <a:buClr>
                <a:srgbClr val="092E4B"/>
              </a:buClr>
              <a:buSzPts val="2400"/>
              <a:buNone/>
            </a:pPr>
            <a:endParaRPr lang="it-IT" sz="1200" dirty="0"/>
          </a:p>
          <a:p>
            <a:pPr marL="0" lvl="0" indent="0" algn="l" rtl="0">
              <a:lnSpc>
                <a:spcPct val="90000"/>
              </a:lnSpc>
              <a:spcBef>
                <a:spcPts val="0"/>
              </a:spcBef>
              <a:spcAft>
                <a:spcPts val="0"/>
              </a:spcAft>
              <a:buClr>
                <a:srgbClr val="092E4B"/>
              </a:buClr>
              <a:buSzPts val="2400"/>
              <a:buNone/>
            </a:pPr>
            <a:r>
              <a:rPr lang="it-IT" sz="2200" dirty="0"/>
              <a:t>L'app offre anche una funzione di creazione della lista della spesa e permette di creare un libro di ricette preferite.</a:t>
            </a:r>
          </a:p>
        </p:txBody>
      </p:sp>
      <p:sp>
        <p:nvSpPr>
          <p:cNvPr id="399" name="Google Shape;399;p31"/>
          <p:cNvSpPr txBox="1">
            <a:spLocks noGrp="1"/>
          </p:cNvSpPr>
          <p:nvPr>
            <p:ph type="body" idx="2"/>
          </p:nvPr>
        </p:nvSpPr>
        <p:spPr>
          <a:xfrm>
            <a:off x="409787"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dirty="0" err="1"/>
              <a:t>Diabetic</a:t>
            </a:r>
            <a:r>
              <a:rPr lang="it-IT" dirty="0"/>
              <a:t> </a:t>
            </a:r>
            <a:r>
              <a:rPr lang="it-IT" dirty="0" err="1"/>
              <a:t>Recipes</a:t>
            </a:r>
            <a:r>
              <a:rPr lang="it-IT" dirty="0"/>
              <a:t>: </a:t>
            </a:r>
            <a:r>
              <a:rPr lang="it-IT" dirty="0" err="1"/>
              <a:t>Healthy</a:t>
            </a:r>
            <a:r>
              <a:rPr lang="it-IT" dirty="0"/>
              <a:t> Food</a:t>
            </a:r>
          </a:p>
        </p:txBody>
      </p:sp>
      <p:pic>
        <p:nvPicPr>
          <p:cNvPr id="400" name="Google Shape;400;p31">
            <a:hlinkClick r:id="rId3"/>
          </p:cNvPr>
          <p:cNvPicPr preferRelativeResize="0"/>
          <p:nvPr/>
        </p:nvPicPr>
        <p:blipFill rotWithShape="1">
          <a:blip r:embed="rId4">
            <a:alphaModFix/>
          </a:blip>
          <a:srcRect/>
          <a:stretch/>
        </p:blipFill>
        <p:spPr>
          <a:xfrm>
            <a:off x="5064156" y="5994372"/>
            <a:ext cx="1663786" cy="520727"/>
          </a:xfrm>
          <a:prstGeom prst="rect">
            <a:avLst/>
          </a:prstGeom>
          <a:noFill/>
          <a:ln>
            <a:noFill/>
          </a:ln>
        </p:spPr>
      </p:pic>
      <p:pic>
        <p:nvPicPr>
          <p:cNvPr id="401" name="Google Shape;401;p31">
            <a:hlinkClick r:id="rId5"/>
          </p:cNvPr>
          <p:cNvPicPr preferRelativeResize="0"/>
          <p:nvPr/>
        </p:nvPicPr>
        <p:blipFill rotWithShape="1">
          <a:blip r:embed="rId6">
            <a:alphaModFix/>
          </a:blip>
          <a:srcRect/>
          <a:stretch/>
        </p:blipFill>
        <p:spPr>
          <a:xfrm>
            <a:off x="5064156" y="5302688"/>
            <a:ext cx="1657435" cy="539778"/>
          </a:xfrm>
          <a:prstGeom prst="rect">
            <a:avLst/>
          </a:prstGeom>
          <a:noFill/>
          <a:ln>
            <a:noFill/>
          </a:ln>
        </p:spPr>
      </p:pic>
      <p:sp>
        <p:nvSpPr>
          <p:cNvPr id="402" name="Google Shape;402;p31"/>
          <p:cNvSpPr/>
          <p:nvPr/>
        </p:nvSpPr>
        <p:spPr>
          <a:xfrm>
            <a:off x="547573" y="5327740"/>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it-IT" sz="2200" b="1" i="0" u="none" strike="noStrike" cap="none" dirty="0">
                <a:solidFill>
                  <a:schemeClr val="lt1"/>
                </a:solidFill>
                <a:latin typeface="Calibri"/>
                <a:ea typeface="Calibri"/>
                <a:cs typeface="Calibri"/>
                <a:sym typeface="Calibri"/>
              </a:rPr>
              <a:t>Fare clic sulla scheda corrispondente per scaricare l'applicazione</a:t>
            </a:r>
          </a:p>
        </p:txBody>
      </p:sp>
      <p:pic>
        <p:nvPicPr>
          <p:cNvPr id="403" name="Google Shape;403;p31"/>
          <p:cNvPicPr preferRelativeResize="0">
            <a:picLocks noGrp="1"/>
          </p:cNvPicPr>
          <p:nvPr>
            <p:ph type="pic" idx="3"/>
          </p:nvPr>
        </p:nvPicPr>
        <p:blipFill rotWithShape="1">
          <a:blip r:embed="rId7">
            <a:alphaModFix/>
          </a:blip>
          <a:srcRect/>
          <a:stretch/>
        </p:blipFill>
        <p:spPr>
          <a:xfrm>
            <a:off x="8583306" y="1246695"/>
            <a:ext cx="2444127" cy="4336988"/>
          </a:xfrm>
          <a:prstGeom prst="rect">
            <a:avLst/>
          </a:prstGeom>
          <a:solidFill>
            <a:srgbClr val="D8D8D8"/>
          </a:solid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2"/>
          <p:cNvSpPr txBox="1">
            <a:spLocks noGrp="1"/>
          </p:cNvSpPr>
          <p:nvPr>
            <p:ph type="body" idx="1"/>
          </p:nvPr>
        </p:nvSpPr>
        <p:spPr>
          <a:xfrm>
            <a:off x="386499" y="1431917"/>
            <a:ext cx="5928577" cy="43776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it-IT" dirty="0"/>
              <a:t>Come esseri umani, siamo predisposti alla connessione. Appartenere a una comunità ci fa sentire al sicuro e ci aiuta a prosperare.</a:t>
            </a:r>
          </a:p>
          <a:p>
            <a:pPr marL="0" lvl="0" indent="0" algn="l" rtl="0">
              <a:lnSpc>
                <a:spcPct val="90000"/>
              </a:lnSpc>
              <a:spcBef>
                <a:spcPts val="0"/>
              </a:spcBef>
              <a:spcAft>
                <a:spcPts val="0"/>
              </a:spcAft>
              <a:buClr>
                <a:schemeClr val="lt1"/>
              </a:buClr>
              <a:buSzPts val="2400"/>
              <a:buNone/>
            </a:pPr>
            <a:r>
              <a:rPr lang="it-IT" dirty="0"/>
              <a:t>Ma spesso la convivenza con il diabete di tipo 2 (T2D) o con altre patologie può far sentire isolati fisicamente ed emotivamente. Non solo può essere difficile fare le cose che si amavano prima della diagnosi, ma può anche sembrare che nessuno capisca come ci si sente</a:t>
            </a:r>
            <a:r>
              <a:rPr lang="en-US" dirty="0"/>
              <a:t>.</a:t>
            </a:r>
            <a:endParaRPr dirty="0"/>
          </a:p>
          <a:p>
            <a:pPr marL="0" lvl="0" indent="0" algn="l" rtl="0">
              <a:lnSpc>
                <a:spcPct val="90000"/>
              </a:lnSpc>
              <a:spcBef>
                <a:spcPts val="1000"/>
              </a:spcBef>
              <a:spcAft>
                <a:spcPts val="0"/>
              </a:spcAft>
              <a:buClr>
                <a:schemeClr val="lt1"/>
              </a:buClr>
              <a:buSzPts val="2400"/>
              <a:buNone/>
            </a:pPr>
            <a:r>
              <a:rPr lang="it-IT" b="1" dirty="0">
                <a:solidFill>
                  <a:srgbClr val="24BAA2"/>
                </a:solidFill>
              </a:rPr>
              <a:t>Le app social specifiche per la patologia consentono a chi ne soffre di connettersi tramite chat dal vivo, forum, messaggistica 1:1 e di scoprire articoli e storie rilevanti</a:t>
            </a:r>
            <a:r>
              <a:rPr lang="en-US" b="1" dirty="0">
                <a:solidFill>
                  <a:srgbClr val="24BAA2"/>
                </a:solidFill>
              </a:rPr>
              <a:t>.</a:t>
            </a:r>
            <a:endParaRPr b="1" dirty="0">
              <a:solidFill>
                <a:srgbClr val="24BAA2"/>
              </a:solidFill>
            </a:endParaRPr>
          </a:p>
        </p:txBody>
      </p:sp>
      <p:sp>
        <p:nvSpPr>
          <p:cNvPr id="409" name="Google Shape;409;p32"/>
          <p:cNvSpPr txBox="1">
            <a:spLocks noGrp="1"/>
          </p:cNvSpPr>
          <p:nvPr>
            <p:ph type="body" idx="2"/>
          </p:nvPr>
        </p:nvSpPr>
        <p:spPr>
          <a:xfrm>
            <a:off x="461422" y="369392"/>
            <a:ext cx="5233458" cy="9921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4BAA2"/>
              </a:buClr>
              <a:buSzPts val="8000"/>
              <a:buNone/>
            </a:pPr>
            <a:r>
              <a:rPr lang="en-US" sz="8000" dirty="0"/>
              <a:t>5. </a:t>
            </a:r>
            <a:r>
              <a:rPr lang="en-US" dirty="0"/>
              <a:t>– App Social</a:t>
            </a:r>
            <a:endParaRPr dirty="0"/>
          </a:p>
        </p:txBody>
      </p:sp>
      <p:pic>
        <p:nvPicPr>
          <p:cNvPr id="410" name="Google Shape;410;p32" descr="Old woman working in kitchen"/>
          <p:cNvPicPr preferRelativeResize="0">
            <a:picLocks noGrp="1"/>
          </p:cNvPicPr>
          <p:nvPr>
            <p:ph type="pic" idx="3"/>
          </p:nvPr>
        </p:nvPicPr>
        <p:blipFill rotWithShape="1">
          <a:blip r:embed="rId3">
            <a:alphaModFix/>
          </a:blip>
          <a:srcRect/>
          <a:stretch/>
        </p:blipFill>
        <p:spPr>
          <a:xfrm>
            <a:off x="6419851" y="439730"/>
            <a:ext cx="5233458" cy="6045736"/>
          </a:xfrm>
          <a:prstGeom prst="rect">
            <a:avLst/>
          </a:prstGeom>
          <a:solidFill>
            <a:srgbClr val="F2F2F2"/>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3"/>
          <p:cNvSpPr txBox="1">
            <a:spLocks noGrp="1"/>
          </p:cNvSpPr>
          <p:nvPr>
            <p:ph type="body" idx="1"/>
          </p:nvPr>
        </p:nvSpPr>
        <p:spPr>
          <a:xfrm>
            <a:off x="835671" y="2310470"/>
            <a:ext cx="7178174" cy="33116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it-IT" dirty="0"/>
              <a:t>Anche la salute mentale è molto importante e questa app offre agli utenti i mezzi per connettersi con altri in una comunità online per parlare di tutto ciò che riguarda il diabete. Ci sono forum sicuri in cui le persone possono discutere di argomenti quali la vita quotidiana, la dieta e l'alimentazione, le relazioni, le condizioni diagnosticate di recente, la salute mentale e molto altro ancora.</a:t>
            </a:r>
          </a:p>
          <a:p>
            <a:pPr marL="0" lvl="0" indent="0" algn="l" rtl="0">
              <a:lnSpc>
                <a:spcPct val="90000"/>
              </a:lnSpc>
              <a:spcBef>
                <a:spcPts val="0"/>
              </a:spcBef>
              <a:spcAft>
                <a:spcPts val="0"/>
              </a:spcAft>
              <a:buClr>
                <a:srgbClr val="092E4B"/>
              </a:buClr>
              <a:buSzPts val="2400"/>
              <a:buNone/>
            </a:pPr>
            <a:endParaRPr lang="it-IT" dirty="0"/>
          </a:p>
        </p:txBody>
      </p:sp>
      <p:sp>
        <p:nvSpPr>
          <p:cNvPr id="416" name="Google Shape;416;p33"/>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u="sng" dirty="0" err="1">
                <a:solidFill>
                  <a:srgbClr val="24BAA2"/>
                </a:solidFill>
                <a:hlinkClick r:id="rId3">
                  <a:extLst>
                    <a:ext uri="{A12FA001-AC4F-418D-AE19-62706E023703}">
                      <ahyp:hlinkClr xmlns:ahyp="http://schemas.microsoft.com/office/drawing/2018/hyperlinkcolor" val="tx"/>
                    </a:ext>
                  </a:extLst>
                </a:hlinkClick>
              </a:rPr>
              <a:t>Bezzy</a:t>
            </a:r>
            <a:r>
              <a:rPr lang="en-US" u="sng" dirty="0">
                <a:solidFill>
                  <a:srgbClr val="24BAA2"/>
                </a:solidFill>
                <a:hlinkClick r:id="rId3">
                  <a:extLst>
                    <a:ext uri="{A12FA001-AC4F-418D-AE19-62706E023703}">
                      <ahyp:hlinkClr xmlns:ahyp="http://schemas.microsoft.com/office/drawing/2018/hyperlinkcolor" val="tx"/>
                    </a:ext>
                  </a:extLst>
                </a:hlinkClick>
              </a:rPr>
              <a:t> T2D</a:t>
            </a:r>
            <a:endParaRPr dirty="0"/>
          </a:p>
        </p:txBody>
      </p:sp>
      <p:pic>
        <p:nvPicPr>
          <p:cNvPr id="417" name="Google Shape;417;p33">
            <a:hlinkClick r:id="rId4"/>
          </p:cNvPr>
          <p:cNvPicPr preferRelativeResize="0"/>
          <p:nvPr/>
        </p:nvPicPr>
        <p:blipFill rotWithShape="1">
          <a:blip r:embed="rId5">
            <a:alphaModFix/>
          </a:blip>
          <a:srcRect/>
          <a:stretch/>
        </p:blipFill>
        <p:spPr>
          <a:xfrm>
            <a:off x="5064156" y="5994372"/>
            <a:ext cx="1663786" cy="520727"/>
          </a:xfrm>
          <a:prstGeom prst="rect">
            <a:avLst/>
          </a:prstGeom>
          <a:noFill/>
          <a:ln>
            <a:noFill/>
          </a:ln>
        </p:spPr>
      </p:pic>
      <p:pic>
        <p:nvPicPr>
          <p:cNvPr id="418" name="Google Shape;418;p33">
            <a:hlinkClick r:id="rId4"/>
          </p:cNvPr>
          <p:cNvPicPr preferRelativeResize="0"/>
          <p:nvPr/>
        </p:nvPicPr>
        <p:blipFill rotWithShape="1">
          <a:blip r:embed="rId6">
            <a:alphaModFix/>
          </a:blip>
          <a:srcRect/>
          <a:stretch/>
        </p:blipFill>
        <p:spPr>
          <a:xfrm>
            <a:off x="5064156" y="5302688"/>
            <a:ext cx="1657435" cy="539778"/>
          </a:xfrm>
          <a:prstGeom prst="rect">
            <a:avLst/>
          </a:prstGeom>
          <a:noFill/>
          <a:ln>
            <a:noFill/>
          </a:ln>
        </p:spPr>
      </p:pic>
      <p:sp>
        <p:nvSpPr>
          <p:cNvPr id="419" name="Google Shape;419;p33"/>
          <p:cNvSpPr/>
          <p:nvPr/>
        </p:nvSpPr>
        <p:spPr>
          <a:xfrm>
            <a:off x="835671" y="530268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it-IT" sz="2200" b="1" i="0" u="none" strike="noStrike" cap="none" dirty="0">
                <a:solidFill>
                  <a:schemeClr val="lt1"/>
                </a:solidFill>
                <a:latin typeface="Calibri"/>
                <a:ea typeface="Calibri"/>
                <a:cs typeface="Calibri"/>
                <a:sym typeface="Calibri"/>
              </a:rPr>
              <a:t>Fare clic sulla scheda corrispondente per scaricare l'applicazione</a:t>
            </a:r>
          </a:p>
        </p:txBody>
      </p:sp>
      <p:pic>
        <p:nvPicPr>
          <p:cNvPr id="420" name="Google Shape;420;p33"/>
          <p:cNvPicPr preferRelativeResize="0">
            <a:picLocks noGrp="1"/>
          </p:cNvPicPr>
          <p:nvPr>
            <p:ph type="pic" idx="3"/>
          </p:nvPr>
        </p:nvPicPr>
        <p:blipFill rotWithShape="1">
          <a:blip r:embed="rId7">
            <a:alphaModFix/>
          </a:blip>
          <a:srcRect/>
          <a:stretch/>
        </p:blipFill>
        <p:spPr>
          <a:xfrm>
            <a:off x="8583306" y="1246695"/>
            <a:ext cx="2444127" cy="4336988"/>
          </a:xfrm>
          <a:prstGeom prst="rect">
            <a:avLst/>
          </a:prstGeom>
          <a:solidFill>
            <a:srgbClr val="D8D8D8"/>
          </a:solid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7"/>
          <p:cNvSpPr txBox="1">
            <a:spLocks noGrp="1"/>
          </p:cNvSpPr>
          <p:nvPr>
            <p:ph type="body" idx="1"/>
          </p:nvPr>
        </p:nvSpPr>
        <p:spPr>
          <a:xfrm>
            <a:off x="798381" y="1750736"/>
            <a:ext cx="10595237" cy="384991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42D92"/>
              </a:buClr>
              <a:buSzPts val="2400"/>
              <a:buNone/>
            </a:pPr>
            <a:r>
              <a:rPr lang="it-IT" b="0" i="0" dirty="0">
                <a:solidFill>
                  <a:srgbClr val="142D92"/>
                </a:solidFill>
              </a:rPr>
              <a:t>Come per molte patologie, spesso esistono diversi farmaci da assumere per gestire i sintomi e le complicazioni.</a:t>
            </a:r>
            <a:endParaRPr dirty="0">
              <a:solidFill>
                <a:srgbClr val="142D92"/>
              </a:solidFill>
            </a:endParaRPr>
          </a:p>
          <a:p>
            <a:pPr marL="0" lvl="0" indent="0" algn="ctr" rtl="0">
              <a:lnSpc>
                <a:spcPct val="90000"/>
              </a:lnSpc>
              <a:spcBef>
                <a:spcPts val="1000"/>
              </a:spcBef>
              <a:spcAft>
                <a:spcPts val="0"/>
              </a:spcAft>
              <a:buClr>
                <a:srgbClr val="7F3494"/>
              </a:buClr>
              <a:buSzPts val="2800"/>
              <a:buNone/>
            </a:pPr>
            <a:r>
              <a:rPr lang="it-IT" sz="2800" b="1" i="0" dirty="0">
                <a:solidFill>
                  <a:srgbClr val="7F3494"/>
                </a:solidFill>
              </a:rPr>
              <a:t>In termini di assistenza agli anziani, è fondamentale per la gestione della loro salute che il loro regime farmacologico sia stabilito, mantenuto e monitorato - questa azione potrebbe richiedere il vostro supporto come operatori sanitari.</a:t>
            </a:r>
          </a:p>
          <a:p>
            <a:pPr marL="0" lvl="0" indent="0" algn="ctr" rtl="0">
              <a:lnSpc>
                <a:spcPct val="90000"/>
              </a:lnSpc>
              <a:spcBef>
                <a:spcPts val="1000"/>
              </a:spcBef>
              <a:spcAft>
                <a:spcPts val="0"/>
              </a:spcAft>
              <a:buClr>
                <a:srgbClr val="7F3494"/>
              </a:buClr>
              <a:buSzPts val="2800"/>
              <a:buNone/>
            </a:pPr>
            <a:r>
              <a:rPr lang="it-IT" sz="2800" b="1" i="0" dirty="0">
                <a:solidFill>
                  <a:srgbClr val="7F3494"/>
                </a:solidFill>
              </a:rPr>
              <a:t>Riteniamo che l'uso della tecnologia possa aiutare sia voi che il vostro cliente nella gestione della malattia</a:t>
            </a:r>
            <a:r>
              <a:rPr lang="en-US" sz="2800" b="1" dirty="0">
                <a:solidFill>
                  <a:srgbClr val="7F3494"/>
                </a:solidFill>
              </a:rPr>
              <a:t>.</a:t>
            </a:r>
            <a:endParaRPr dirty="0"/>
          </a:p>
          <a:p>
            <a:pPr marL="0" lvl="0" indent="0" algn="ctr" rtl="0">
              <a:lnSpc>
                <a:spcPct val="90000"/>
              </a:lnSpc>
              <a:spcBef>
                <a:spcPts val="1000"/>
              </a:spcBef>
              <a:spcAft>
                <a:spcPts val="0"/>
              </a:spcAft>
              <a:buClr>
                <a:srgbClr val="7F3494"/>
              </a:buClr>
              <a:buSzPts val="2800"/>
              <a:buNone/>
            </a:pPr>
            <a:endParaRPr sz="2800" b="1" dirty="0">
              <a:solidFill>
                <a:srgbClr val="7F3494"/>
              </a:solidFill>
            </a:endParaRPr>
          </a:p>
          <a:p>
            <a:pPr marL="0" lvl="0" indent="0" algn="ctr" rtl="0">
              <a:lnSpc>
                <a:spcPct val="90000"/>
              </a:lnSpc>
              <a:spcBef>
                <a:spcPts val="1000"/>
              </a:spcBef>
              <a:spcAft>
                <a:spcPts val="0"/>
              </a:spcAft>
              <a:buClr>
                <a:srgbClr val="7F3494"/>
              </a:buClr>
              <a:buSzPts val="2800"/>
              <a:buNone/>
            </a:pPr>
            <a:r>
              <a:rPr lang="en-US" sz="4800" b="1" dirty="0">
                <a:solidFill>
                  <a:srgbClr val="7F3494"/>
                </a:solidFill>
              </a:rPr>
              <a:t>CONTINUATE A LEGGERE!</a:t>
            </a:r>
            <a:endParaRPr sz="4800" dirty="0">
              <a:solidFill>
                <a:srgbClr val="142D92"/>
              </a:solidFill>
            </a:endParaRPr>
          </a:p>
        </p:txBody>
      </p:sp>
      <p:sp>
        <p:nvSpPr>
          <p:cNvPr id="280" name="Google Shape;280;p17"/>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sz="4800" dirty="0" err="1"/>
              <a:t>Farmaci</a:t>
            </a:r>
            <a:endParaRPr lang="en-US" sz="4800" dirty="0"/>
          </a:p>
          <a:p>
            <a:pPr marL="0" lvl="0" indent="0" algn="l" rtl="0">
              <a:lnSpc>
                <a:spcPct val="90000"/>
              </a:lnSpc>
              <a:spcBef>
                <a:spcPts val="0"/>
              </a:spcBef>
              <a:spcAft>
                <a:spcPts val="0"/>
              </a:spcAft>
              <a:buClr>
                <a:srgbClr val="24BAA2"/>
              </a:buClr>
              <a:buSzPts val="3600"/>
              <a:buNone/>
            </a:pPr>
            <a:endParaRPr sz="4800" dirty="0"/>
          </a:p>
          <a:p>
            <a:pPr marL="0" lvl="0" indent="0" algn="l" rtl="0">
              <a:lnSpc>
                <a:spcPct val="90000"/>
              </a:lnSpc>
              <a:spcBef>
                <a:spcPts val="1000"/>
              </a:spcBef>
              <a:spcAft>
                <a:spcPts val="0"/>
              </a:spcAft>
              <a:buClr>
                <a:srgbClr val="24BAA2"/>
              </a:buClr>
              <a:buSzPts val="3600"/>
              <a:buNone/>
            </a:pP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ck and calendar on table">
            <a:extLst>
              <a:ext uri="{FF2B5EF4-FFF2-40B4-BE49-F238E27FC236}">
                <a16:creationId xmlns:a16="http://schemas.microsoft.com/office/drawing/2014/main" id="{68C8AF7F-3395-863C-A93C-3E7CA3857540}"/>
              </a:ext>
            </a:extLst>
          </p:cNvPr>
          <p:cNvPicPr>
            <a:picLocks noGrp="1" noChangeAspect="1"/>
          </p:cNvPicPr>
          <p:nvPr>
            <p:ph type="pic" idx="3"/>
          </p:nvPr>
        </p:nvPicPr>
        <p:blipFill rotWithShape="1">
          <a:blip r:embed="rId2" cstate="screen">
            <a:extLst>
              <a:ext uri="{28A0092B-C50C-407E-A947-70E740481C1C}">
                <a14:useLocalDpi xmlns:a14="http://schemas.microsoft.com/office/drawing/2010/main"/>
              </a:ext>
            </a:extLst>
          </a:blip>
          <a:srcRect t="-9"/>
          <a:stretch/>
        </p:blipFill>
        <p:spPr>
          <a:xfrm>
            <a:off x="6340475" y="439738"/>
            <a:ext cx="5208588" cy="6045200"/>
          </a:xfrm>
        </p:spPr>
      </p:pic>
      <p:sp>
        <p:nvSpPr>
          <p:cNvPr id="5" name="Google Shape;409;p32">
            <a:extLst>
              <a:ext uri="{FF2B5EF4-FFF2-40B4-BE49-F238E27FC236}">
                <a16:creationId xmlns:a16="http://schemas.microsoft.com/office/drawing/2014/main" id="{59279B68-87F9-73BA-82C4-073814BE818C}"/>
              </a:ext>
            </a:extLst>
          </p:cNvPr>
          <p:cNvSpPr txBox="1">
            <a:spLocks/>
          </p:cNvSpPr>
          <p:nvPr/>
        </p:nvSpPr>
        <p:spPr>
          <a:xfrm>
            <a:off x="461421" y="369392"/>
            <a:ext cx="5949427" cy="99218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60000"/>
              </a:lnSpc>
              <a:spcBef>
                <a:spcPts val="0"/>
              </a:spcBef>
              <a:buSzPts val="8000"/>
            </a:pPr>
            <a:r>
              <a:rPr lang="en-US" sz="8000" dirty="0"/>
              <a:t>6. </a:t>
            </a:r>
            <a:r>
              <a:rPr lang="en-US" dirty="0"/>
              <a:t>– App per </a:t>
            </a:r>
            <a:r>
              <a:rPr lang="en-US" dirty="0" err="1"/>
              <a:t>l’assunzione</a:t>
            </a:r>
            <a:r>
              <a:rPr lang="en-US" dirty="0"/>
              <a:t>   </a:t>
            </a:r>
            <a:r>
              <a:rPr lang="en-US" dirty="0" err="1"/>
              <a:t>dei</a:t>
            </a:r>
            <a:r>
              <a:rPr lang="en-US" dirty="0"/>
              <a:t> </a:t>
            </a:r>
            <a:r>
              <a:rPr lang="en-US" dirty="0" err="1"/>
              <a:t>farmaci</a:t>
            </a:r>
            <a:endParaRPr lang="en-US" dirty="0"/>
          </a:p>
        </p:txBody>
      </p:sp>
      <p:pic>
        <p:nvPicPr>
          <p:cNvPr id="8" name="Picture 4">
            <a:hlinkClick r:id="rId3"/>
            <a:extLst>
              <a:ext uri="{FF2B5EF4-FFF2-40B4-BE49-F238E27FC236}">
                <a16:creationId xmlns:a16="http://schemas.microsoft.com/office/drawing/2014/main" id="{113C1FB1-4F0B-85A9-14FB-7E3FB617502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1491" y="1195734"/>
            <a:ext cx="4445000" cy="548216"/>
          </a:xfrm>
          <a:prstGeom prst="rect">
            <a:avLst/>
          </a:prstGeom>
          <a:solidFill>
            <a:schemeClr val="bg1"/>
          </a:solidFill>
        </p:spPr>
      </p:pic>
      <p:sp>
        <p:nvSpPr>
          <p:cNvPr id="11" name="Text Placeholder 1">
            <a:extLst>
              <a:ext uri="{FF2B5EF4-FFF2-40B4-BE49-F238E27FC236}">
                <a16:creationId xmlns:a16="http://schemas.microsoft.com/office/drawing/2014/main" id="{E266CC29-3EC9-3138-20FF-FC2ABF218E5E}"/>
              </a:ext>
            </a:extLst>
          </p:cNvPr>
          <p:cNvSpPr txBox="1">
            <a:spLocks/>
          </p:cNvSpPr>
          <p:nvPr/>
        </p:nvSpPr>
        <p:spPr>
          <a:xfrm>
            <a:off x="642938" y="1361579"/>
            <a:ext cx="5627216" cy="48978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it-IT" dirty="0">
                <a:solidFill>
                  <a:srgbClr val="24BAA2"/>
                </a:solidFill>
              </a:rPr>
              <a:t>Le applicazioni per l’assunzione dei farmaci assicurano che gli utenti assumano i farmaci corretti al momento giusto, ma spesso richiedono il follow-up o l'assistenza di altre persone, come i familiari o gli assistenti. Esistono infinite applicazioni per i promemoria, la programmazione, il monitoraggio delle date o degli eventi rilevanti.</a:t>
            </a:r>
          </a:p>
          <a:p>
            <a:pPr marL="0" indent="0"/>
            <a:r>
              <a:rPr lang="it-IT" dirty="0">
                <a:solidFill>
                  <a:schemeClr val="bg1"/>
                </a:solidFill>
              </a:rPr>
              <a:t>L'App </a:t>
            </a:r>
            <a:r>
              <a:rPr lang="it-IT" dirty="0" err="1">
                <a:solidFill>
                  <a:schemeClr val="bg1"/>
                </a:solidFill>
                <a:hlinkClick r:id="rId3">
                  <a:extLst>
                    <a:ext uri="{A12FA001-AC4F-418D-AE19-62706E023703}">
                      <ahyp:hlinkClr xmlns:ahyp="http://schemas.microsoft.com/office/drawing/2018/hyperlinkcolor" val="tx"/>
                    </a:ext>
                  </a:extLst>
                </a:hlinkClick>
              </a:rPr>
              <a:t>Medisafe</a:t>
            </a:r>
            <a:r>
              <a:rPr lang="it-IT" dirty="0">
                <a:solidFill>
                  <a:schemeClr val="bg1"/>
                </a:solidFill>
              </a:rPr>
              <a:t> ricorda agli utenti di prendere tutti i loro farmaci. Consente inoltre di collegare più persone allo stesso account, in modo che possano vedere se la persona ha preso il farmaco, scaricare la sua prescrizione, ecc.</a:t>
            </a:r>
          </a:p>
          <a:p>
            <a:pPr marL="0" indent="0"/>
            <a:endParaRPr lang="it-IT" dirty="0">
              <a:solidFill>
                <a:srgbClr val="24BAA2"/>
              </a:solidFill>
            </a:endParaRPr>
          </a:p>
        </p:txBody>
      </p:sp>
    </p:spTree>
    <p:extLst>
      <p:ext uri="{BB962C8B-B14F-4D97-AF65-F5344CB8AC3E}">
        <p14:creationId xmlns:p14="http://schemas.microsoft.com/office/powerpoint/2010/main" val="3705213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5BD45-B41D-4B7D-FA9F-70AF82F07578}"/>
              </a:ext>
            </a:extLst>
          </p:cNvPr>
          <p:cNvSpPr>
            <a:spLocks noGrp="1"/>
          </p:cNvSpPr>
          <p:nvPr>
            <p:ph type="body" idx="1"/>
          </p:nvPr>
        </p:nvSpPr>
        <p:spPr>
          <a:xfrm>
            <a:off x="5572125" y="2924176"/>
            <a:ext cx="6438300" cy="2838204"/>
          </a:xfrm>
        </p:spPr>
        <p:txBody>
          <a:bodyPr>
            <a:normAutofit/>
          </a:bodyPr>
          <a:lstStyle/>
          <a:p>
            <a:pPr marL="0" lvl="0" indent="0" algn="l" rtl="0">
              <a:lnSpc>
                <a:spcPct val="90000"/>
              </a:lnSpc>
              <a:spcBef>
                <a:spcPts val="0"/>
              </a:spcBef>
              <a:spcAft>
                <a:spcPts val="0"/>
              </a:spcAft>
              <a:buClr>
                <a:srgbClr val="092E4B"/>
              </a:buClr>
              <a:buSzPts val="2200"/>
              <a:buNone/>
            </a:pPr>
            <a:r>
              <a:rPr lang="it-IT" sz="4800" dirty="0"/>
              <a:t>Applicazioni digitali per la gestione</a:t>
            </a:r>
          </a:p>
          <a:p>
            <a:pPr marL="0" lvl="0" indent="0" algn="l" rtl="0">
              <a:lnSpc>
                <a:spcPct val="90000"/>
              </a:lnSpc>
              <a:spcBef>
                <a:spcPts val="0"/>
              </a:spcBef>
              <a:spcAft>
                <a:spcPts val="0"/>
              </a:spcAft>
              <a:buClr>
                <a:srgbClr val="092E4B"/>
              </a:buClr>
              <a:buSzPts val="2200"/>
              <a:buNone/>
            </a:pPr>
            <a:r>
              <a:rPr lang="it-IT" sz="4800" dirty="0"/>
              <a:t>dell'assistenza sanitaria</a:t>
            </a:r>
          </a:p>
        </p:txBody>
      </p:sp>
      <p:sp>
        <p:nvSpPr>
          <p:cNvPr id="3" name="Text Placeholder 2">
            <a:extLst>
              <a:ext uri="{FF2B5EF4-FFF2-40B4-BE49-F238E27FC236}">
                <a16:creationId xmlns:a16="http://schemas.microsoft.com/office/drawing/2014/main" id="{84311339-BA00-11AF-C4EA-C66997B4CEBF}"/>
              </a:ext>
            </a:extLst>
          </p:cNvPr>
          <p:cNvSpPr>
            <a:spLocks noGrp="1"/>
          </p:cNvSpPr>
          <p:nvPr>
            <p:ph type="body" idx="2"/>
          </p:nvPr>
        </p:nvSpPr>
        <p:spPr>
          <a:xfrm>
            <a:off x="0" y="1118204"/>
            <a:ext cx="3766930" cy="2587522"/>
          </a:xfrm>
        </p:spPr>
        <p:txBody>
          <a:bodyPr/>
          <a:lstStyle/>
          <a:p>
            <a:pPr marL="0" indent="0" algn="ctr"/>
            <a:r>
              <a:rPr lang="en-IE" sz="6000" dirty="0" err="1"/>
              <a:t>Argomento</a:t>
            </a:r>
            <a:endParaRPr lang="en-IE" sz="6000" dirty="0"/>
          </a:p>
          <a:p>
            <a:pPr marL="0" indent="0" algn="ctr"/>
            <a:r>
              <a:rPr lang="en-IE" dirty="0"/>
              <a:t>1</a:t>
            </a:r>
          </a:p>
        </p:txBody>
      </p:sp>
    </p:spTree>
    <p:extLst>
      <p:ext uri="{BB962C8B-B14F-4D97-AF65-F5344CB8AC3E}">
        <p14:creationId xmlns:p14="http://schemas.microsoft.com/office/powerpoint/2010/main" val="3280328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67A73A-2B98-534A-2361-F7F3B538FBBF}"/>
              </a:ext>
            </a:extLst>
          </p:cNvPr>
          <p:cNvSpPr>
            <a:spLocks noGrp="1"/>
          </p:cNvSpPr>
          <p:nvPr>
            <p:ph type="body" idx="1"/>
          </p:nvPr>
        </p:nvSpPr>
        <p:spPr>
          <a:xfrm>
            <a:off x="643468" y="1474609"/>
            <a:ext cx="5616656" cy="4897826"/>
          </a:xfrm>
        </p:spPr>
        <p:txBody>
          <a:bodyPr/>
          <a:lstStyle/>
          <a:p>
            <a:pPr marL="0" indent="0"/>
            <a:r>
              <a:rPr lang="it-IT" dirty="0">
                <a:solidFill>
                  <a:srgbClr val="24BAA2"/>
                </a:solidFill>
              </a:rPr>
              <a:t>I "robot" o dispensatori di farmaci sono estremamente utili perché si occupano di organizzare tutte le pillole in diversi gruppi di dosi per facilitarne la somministrazione. In genere vengono controllati tramite </a:t>
            </a:r>
            <a:r>
              <a:rPr lang="it-IT" dirty="0" err="1">
                <a:solidFill>
                  <a:srgbClr val="24BAA2"/>
                </a:solidFill>
              </a:rPr>
              <a:t>un'app</a:t>
            </a:r>
            <a:r>
              <a:rPr lang="it-IT" dirty="0">
                <a:solidFill>
                  <a:srgbClr val="24BAA2"/>
                </a:solidFill>
              </a:rPr>
              <a:t>, motivo per cui sono menzionati qui.</a:t>
            </a:r>
          </a:p>
          <a:p>
            <a:pPr marL="0" indent="0"/>
            <a:r>
              <a:rPr lang="it-IT" dirty="0">
                <a:solidFill>
                  <a:schemeClr val="bg1"/>
                </a:solidFill>
              </a:rPr>
              <a:t>Il dispensatore di pillole Hero è stato progettato per aiutare gli utenti/anziani a migliorare l'aderenza al regime farmacologico prescritto. Ricorda quali pillole prendere e quando prenderle e aiuta a ricaricare le prescrizioni quando necessario.</a:t>
            </a:r>
          </a:p>
        </p:txBody>
      </p:sp>
      <p:sp>
        <p:nvSpPr>
          <p:cNvPr id="5" name="Google Shape;409;p32">
            <a:extLst>
              <a:ext uri="{FF2B5EF4-FFF2-40B4-BE49-F238E27FC236}">
                <a16:creationId xmlns:a16="http://schemas.microsoft.com/office/drawing/2014/main" id="{59279B68-87F9-73BA-82C4-073814BE818C}"/>
              </a:ext>
            </a:extLst>
          </p:cNvPr>
          <p:cNvSpPr txBox="1">
            <a:spLocks/>
          </p:cNvSpPr>
          <p:nvPr/>
        </p:nvSpPr>
        <p:spPr>
          <a:xfrm>
            <a:off x="461421" y="369392"/>
            <a:ext cx="5949427" cy="99218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60000"/>
              </a:lnSpc>
              <a:spcBef>
                <a:spcPts val="0"/>
              </a:spcBef>
              <a:buSzPts val="8000"/>
            </a:pPr>
            <a:r>
              <a:rPr lang="en-US" sz="8000" dirty="0"/>
              <a:t>7. </a:t>
            </a:r>
            <a:r>
              <a:rPr lang="en-US" dirty="0"/>
              <a:t>– </a:t>
            </a:r>
            <a:r>
              <a:rPr lang="en-US" dirty="0" err="1"/>
              <a:t>Tecnologie</a:t>
            </a:r>
            <a:r>
              <a:rPr lang="en-US" dirty="0"/>
              <a:t> per </a:t>
            </a:r>
            <a:r>
              <a:rPr lang="en-US" dirty="0" err="1"/>
              <a:t>l’assunzione</a:t>
            </a:r>
            <a:r>
              <a:rPr lang="en-US" dirty="0"/>
              <a:t> di </a:t>
            </a:r>
            <a:r>
              <a:rPr lang="en-US" dirty="0" err="1"/>
              <a:t>farmaci</a:t>
            </a:r>
            <a:endParaRPr lang="en-US" dirty="0"/>
          </a:p>
        </p:txBody>
      </p:sp>
      <p:pic>
        <p:nvPicPr>
          <p:cNvPr id="6" name="Picture Placeholder 5">
            <a:extLst>
              <a:ext uri="{FF2B5EF4-FFF2-40B4-BE49-F238E27FC236}">
                <a16:creationId xmlns:a16="http://schemas.microsoft.com/office/drawing/2014/main" id="{1BB341E9-68F5-5866-A064-581E0286E760}"/>
              </a:ext>
            </a:extLst>
          </p:cNvPr>
          <p:cNvPicPr>
            <a:picLocks noGrp="1" noChangeAspect="1"/>
          </p:cNvPicPr>
          <p:nvPr>
            <p:ph type="pic" idx="3"/>
          </p:nvPr>
        </p:nvPicPr>
        <p:blipFill rotWithShape="1">
          <a:blip r:embed="rId2" cstate="screen">
            <a:extLst>
              <a:ext uri="{28A0092B-C50C-407E-A947-70E740481C1C}">
                <a14:useLocalDpi xmlns:a14="http://schemas.microsoft.com/office/drawing/2010/main"/>
              </a:ext>
            </a:extLst>
          </a:blip>
          <a:srcRect l="-61112" t="-7583" r="-2" b="-9701"/>
          <a:stretch/>
        </p:blipFill>
        <p:spPr>
          <a:xfrm>
            <a:off x="6342434" y="439730"/>
            <a:ext cx="5206099" cy="6045736"/>
          </a:xfrm>
          <a:prstGeom prst="rect">
            <a:avLst/>
          </a:prstGeom>
        </p:spPr>
      </p:pic>
      <p:pic>
        <p:nvPicPr>
          <p:cNvPr id="9" name="Picture 8">
            <a:extLst>
              <a:ext uri="{FF2B5EF4-FFF2-40B4-BE49-F238E27FC236}">
                <a16:creationId xmlns:a16="http://schemas.microsoft.com/office/drawing/2014/main" id="{9F2297A4-72D9-A0D8-C6EB-D87240D11A84}"/>
              </a:ext>
            </a:extLst>
          </p:cNvPr>
          <p:cNvPicPr>
            <a:picLocks noChangeAspect="1"/>
          </p:cNvPicPr>
          <p:nvPr/>
        </p:nvPicPr>
        <p:blipFill>
          <a:blip r:embed="rId3"/>
          <a:stretch>
            <a:fillRect/>
          </a:stretch>
        </p:blipFill>
        <p:spPr>
          <a:xfrm>
            <a:off x="6741040" y="2100751"/>
            <a:ext cx="1463167" cy="2877561"/>
          </a:xfrm>
          <a:prstGeom prst="rect">
            <a:avLst/>
          </a:prstGeom>
        </p:spPr>
      </p:pic>
      <p:pic>
        <p:nvPicPr>
          <p:cNvPr id="10" name="Picture 8" descr="Hero Health | LinkedIn">
            <a:hlinkClick r:id="rId4"/>
            <a:extLst>
              <a:ext uri="{FF2B5EF4-FFF2-40B4-BE49-F238E27FC236}">
                <a16:creationId xmlns:a16="http://schemas.microsoft.com/office/drawing/2014/main" id="{1F250135-09D5-6336-58D1-5F419D90516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518273" y="865485"/>
            <a:ext cx="1908700" cy="109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116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67A73A-2B98-534A-2361-F7F3B538FBBF}"/>
              </a:ext>
            </a:extLst>
          </p:cNvPr>
          <p:cNvSpPr>
            <a:spLocks noGrp="1"/>
          </p:cNvSpPr>
          <p:nvPr>
            <p:ph type="body" idx="1"/>
          </p:nvPr>
        </p:nvSpPr>
        <p:spPr>
          <a:xfrm>
            <a:off x="461422" y="1295500"/>
            <a:ext cx="5683946" cy="4897826"/>
          </a:xfrm>
        </p:spPr>
        <p:txBody>
          <a:bodyPr/>
          <a:lstStyle/>
          <a:p>
            <a:pPr marL="0" indent="0"/>
            <a:r>
              <a:rPr lang="it-IT" dirty="0">
                <a:solidFill>
                  <a:srgbClr val="24BAA2"/>
                </a:solidFill>
              </a:rPr>
              <a:t>L'esercizio fisico è importante a tutte le età, ma con l'avanzare dell'età i clienti tendono a diventare più sedentari. La salute e l'esercizio fisico vanno comunque di pari passo, indipendentemente dalla condizione, e avere </a:t>
            </a:r>
            <a:r>
              <a:rPr lang="it-IT" dirty="0" err="1">
                <a:solidFill>
                  <a:srgbClr val="24BAA2"/>
                </a:solidFill>
              </a:rPr>
              <a:t>un'app</a:t>
            </a:r>
            <a:r>
              <a:rPr lang="it-IT" dirty="0">
                <a:solidFill>
                  <a:srgbClr val="24BAA2"/>
                </a:solidFill>
              </a:rPr>
              <a:t> che ti istruisca e ti motivi è molto utile.</a:t>
            </a:r>
          </a:p>
          <a:p>
            <a:pPr marL="0" indent="0"/>
            <a:r>
              <a:rPr lang="it-IT" dirty="0">
                <a:solidFill>
                  <a:schemeClr val="bg1"/>
                </a:solidFill>
              </a:rPr>
              <a:t>L'applicazione My Fitness </a:t>
            </a:r>
            <a:r>
              <a:rPr lang="it-IT" dirty="0" err="1">
                <a:solidFill>
                  <a:schemeClr val="bg1"/>
                </a:solidFill>
              </a:rPr>
              <a:t>Pal</a:t>
            </a:r>
            <a:r>
              <a:rPr lang="it-IT" dirty="0">
                <a:solidFill>
                  <a:schemeClr val="bg1"/>
                </a:solidFill>
              </a:rPr>
              <a:t> consente di monitorare i progressi compiuti verso gli obiettivi di nutrizione, acqua, fitness e perdita di peso, tutti fattori che influenzano la salute. Questa app è come avere sempre con sé un allenatore della nutrizione, un tracciatore del digiuno intermittente, un pianificatore di pasti e un diario alimentare.</a:t>
            </a:r>
          </a:p>
          <a:p>
            <a:pPr marL="0" indent="0"/>
            <a:endParaRPr lang="it-IT" dirty="0">
              <a:solidFill>
                <a:srgbClr val="24BAA2"/>
              </a:solidFill>
            </a:endParaRPr>
          </a:p>
        </p:txBody>
      </p:sp>
      <p:sp>
        <p:nvSpPr>
          <p:cNvPr id="5" name="Google Shape;409;p32">
            <a:extLst>
              <a:ext uri="{FF2B5EF4-FFF2-40B4-BE49-F238E27FC236}">
                <a16:creationId xmlns:a16="http://schemas.microsoft.com/office/drawing/2014/main" id="{59279B68-87F9-73BA-82C4-073814BE818C}"/>
              </a:ext>
            </a:extLst>
          </p:cNvPr>
          <p:cNvSpPr txBox="1">
            <a:spLocks/>
          </p:cNvSpPr>
          <p:nvPr/>
        </p:nvSpPr>
        <p:spPr>
          <a:xfrm>
            <a:off x="461421" y="369392"/>
            <a:ext cx="5949427" cy="99218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60000"/>
              </a:lnSpc>
              <a:spcBef>
                <a:spcPts val="0"/>
              </a:spcBef>
              <a:buSzPts val="8000"/>
            </a:pPr>
            <a:r>
              <a:rPr lang="en-US" sz="8000" dirty="0"/>
              <a:t>8. </a:t>
            </a:r>
            <a:r>
              <a:rPr lang="en-US" dirty="0"/>
              <a:t>– App fitness</a:t>
            </a:r>
          </a:p>
        </p:txBody>
      </p:sp>
      <p:pic>
        <p:nvPicPr>
          <p:cNvPr id="8" name="Picture Placeholder 7" descr="Elderly couple exercising">
            <a:extLst>
              <a:ext uri="{FF2B5EF4-FFF2-40B4-BE49-F238E27FC236}">
                <a16:creationId xmlns:a16="http://schemas.microsoft.com/office/drawing/2014/main" id="{ED4A44E4-CE87-9633-440A-5979E5EEE567}"/>
              </a:ext>
            </a:extLst>
          </p:cNvPr>
          <p:cNvPicPr>
            <a:picLocks noGrp="1" noChangeAspect="1"/>
          </p:cNvPicPr>
          <p:nvPr>
            <p:ph type="pic" idx="3"/>
          </p:nvPr>
        </p:nvPicPr>
        <p:blipFill>
          <a:blip r:embed="rId2" cstate="screen">
            <a:extLst>
              <a:ext uri="{28A0092B-C50C-407E-A947-70E740481C1C}">
                <a14:useLocalDpi xmlns:a14="http://schemas.microsoft.com/office/drawing/2010/main"/>
              </a:ext>
            </a:extLst>
          </a:blip>
          <a:srcRect/>
          <a:stretch>
            <a:fillRect/>
          </a:stretch>
        </p:blipFill>
        <p:spPr>
          <a:xfrm>
            <a:off x="6343650" y="567731"/>
            <a:ext cx="5288940" cy="6045200"/>
          </a:xfrm>
        </p:spPr>
      </p:pic>
    </p:spTree>
    <p:extLst>
      <p:ext uri="{BB962C8B-B14F-4D97-AF65-F5344CB8AC3E}">
        <p14:creationId xmlns:p14="http://schemas.microsoft.com/office/powerpoint/2010/main" val="2218334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3"/>
          <p:cNvSpPr txBox="1">
            <a:spLocks noGrp="1"/>
          </p:cNvSpPr>
          <p:nvPr>
            <p:ph type="body" idx="1"/>
          </p:nvPr>
        </p:nvSpPr>
        <p:spPr>
          <a:xfrm>
            <a:off x="835671" y="2602711"/>
            <a:ext cx="7178174" cy="3019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it-IT" dirty="0"/>
              <a:t>My Fitness </a:t>
            </a:r>
            <a:r>
              <a:rPr lang="it-IT" dirty="0" err="1"/>
              <a:t>Pal</a:t>
            </a:r>
            <a:r>
              <a:rPr lang="it-IT" dirty="0"/>
              <a:t> è una buona app per gli anziani che li aiuta a mantenere uno stile di vita sano. È possibile tenere traccia del cibo che si mangia, contare i passi e le forme di esercizio fisico che si fanno durante il giorno. Si può anche entrare in contatto con una comunità di utenti e condividere consigli e tecniche, sostenendosi a vicenda negli obiettivi di fitness e salute.</a:t>
            </a:r>
          </a:p>
          <a:p>
            <a:pPr marL="0" lvl="0" indent="0" algn="l" rtl="0">
              <a:lnSpc>
                <a:spcPct val="90000"/>
              </a:lnSpc>
              <a:spcBef>
                <a:spcPts val="0"/>
              </a:spcBef>
              <a:spcAft>
                <a:spcPts val="0"/>
              </a:spcAft>
              <a:buClr>
                <a:srgbClr val="092E4B"/>
              </a:buClr>
              <a:buSzPts val="2400"/>
              <a:buNone/>
            </a:pPr>
            <a:endParaRPr lang="it-IT" dirty="0"/>
          </a:p>
          <a:p>
            <a:pPr marL="0" lvl="0" indent="0" algn="l" rtl="0">
              <a:lnSpc>
                <a:spcPct val="90000"/>
              </a:lnSpc>
              <a:spcBef>
                <a:spcPts val="0"/>
              </a:spcBef>
              <a:spcAft>
                <a:spcPts val="0"/>
              </a:spcAft>
              <a:buClr>
                <a:srgbClr val="092E4B"/>
              </a:buClr>
              <a:buSzPts val="2400"/>
              <a:buNone/>
            </a:pPr>
            <a:endParaRPr lang="it-IT" dirty="0"/>
          </a:p>
        </p:txBody>
      </p:sp>
      <p:sp>
        <p:nvSpPr>
          <p:cNvPr id="416" name="Google Shape;416;p33"/>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u="sng" dirty="0">
                <a:hlinkClick r:id="rId3">
                  <a:extLst>
                    <a:ext uri="{A12FA001-AC4F-418D-AE19-62706E023703}">
                      <ahyp:hlinkClr xmlns:ahyp="http://schemas.microsoft.com/office/drawing/2018/hyperlinkcolor" val="tx"/>
                    </a:ext>
                  </a:extLst>
                </a:hlinkClick>
              </a:rPr>
              <a:t>My Fitness Pal</a:t>
            </a:r>
            <a:endParaRPr dirty="0"/>
          </a:p>
        </p:txBody>
      </p:sp>
      <p:pic>
        <p:nvPicPr>
          <p:cNvPr id="417" name="Google Shape;417;p33">
            <a:hlinkClick r:id="rId4"/>
          </p:cNvPr>
          <p:cNvPicPr preferRelativeResize="0"/>
          <p:nvPr/>
        </p:nvPicPr>
        <p:blipFill rotWithShape="1">
          <a:blip r:embed="rId5">
            <a:alphaModFix/>
          </a:blip>
          <a:srcRect/>
          <a:stretch/>
        </p:blipFill>
        <p:spPr>
          <a:xfrm>
            <a:off x="5064156" y="5994372"/>
            <a:ext cx="1663786" cy="520727"/>
          </a:xfrm>
          <a:prstGeom prst="rect">
            <a:avLst/>
          </a:prstGeom>
          <a:noFill/>
          <a:ln>
            <a:noFill/>
          </a:ln>
        </p:spPr>
      </p:pic>
      <p:pic>
        <p:nvPicPr>
          <p:cNvPr id="418" name="Google Shape;418;p33">
            <a:hlinkClick r:id="rId6"/>
          </p:cNvPr>
          <p:cNvPicPr preferRelativeResize="0"/>
          <p:nvPr/>
        </p:nvPicPr>
        <p:blipFill rotWithShape="1">
          <a:blip r:embed="rId7">
            <a:alphaModFix/>
          </a:blip>
          <a:srcRect/>
          <a:stretch/>
        </p:blipFill>
        <p:spPr>
          <a:xfrm>
            <a:off x="5064156" y="5302688"/>
            <a:ext cx="1657435" cy="539778"/>
          </a:xfrm>
          <a:prstGeom prst="rect">
            <a:avLst/>
          </a:prstGeom>
          <a:noFill/>
          <a:ln>
            <a:noFill/>
          </a:ln>
        </p:spPr>
      </p:pic>
      <p:sp>
        <p:nvSpPr>
          <p:cNvPr id="419" name="Google Shape;419;p33"/>
          <p:cNvSpPr/>
          <p:nvPr/>
        </p:nvSpPr>
        <p:spPr>
          <a:xfrm>
            <a:off x="835671" y="530268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it-IT" sz="2200" b="1" i="0" u="none" strike="noStrike" cap="none" dirty="0">
                <a:solidFill>
                  <a:schemeClr val="lt1"/>
                </a:solidFill>
                <a:latin typeface="Calibri"/>
                <a:ea typeface="Calibri"/>
                <a:cs typeface="Calibri"/>
                <a:sym typeface="Calibri"/>
              </a:rPr>
              <a:t>Fare clic sulla scheda corrispondente per scaricare l'applicazione</a:t>
            </a:r>
          </a:p>
        </p:txBody>
      </p:sp>
      <p:sp>
        <p:nvSpPr>
          <p:cNvPr id="3" name="Picture Placeholder 2">
            <a:extLst>
              <a:ext uri="{FF2B5EF4-FFF2-40B4-BE49-F238E27FC236}">
                <a16:creationId xmlns:a16="http://schemas.microsoft.com/office/drawing/2014/main" id="{9F9DFB75-F0F1-A2A3-C761-07E3F1BC77A8}"/>
              </a:ext>
            </a:extLst>
          </p:cNvPr>
          <p:cNvSpPr>
            <a:spLocks noGrp="1"/>
          </p:cNvSpPr>
          <p:nvPr>
            <p:ph type="pic" idx="3"/>
          </p:nvPr>
        </p:nvSpPr>
        <p:spPr/>
      </p:sp>
      <p:sp>
        <p:nvSpPr>
          <p:cNvPr id="4" name="TextBox 3">
            <a:extLst>
              <a:ext uri="{FF2B5EF4-FFF2-40B4-BE49-F238E27FC236}">
                <a16:creationId xmlns:a16="http://schemas.microsoft.com/office/drawing/2014/main" id="{9E3CBD31-F093-27F1-F9D7-E577ED54BE0D}"/>
              </a:ext>
            </a:extLst>
          </p:cNvPr>
          <p:cNvSpPr txBox="1"/>
          <p:nvPr/>
        </p:nvSpPr>
        <p:spPr>
          <a:xfrm>
            <a:off x="8583306" y="1246695"/>
            <a:ext cx="2444127" cy="4336988"/>
          </a:xfrm>
          <a:prstGeom prst="rect">
            <a:avLst/>
          </a:prstGeom>
          <a:solidFill>
            <a:schemeClr val="bg1"/>
          </a:solidFill>
        </p:spPr>
        <p:txBody>
          <a:bodyPr wrap="square" rtlCol="0">
            <a:spAutoFit/>
          </a:bodyPr>
          <a:lstStyle/>
          <a:p>
            <a:endParaRPr lang="en-IE" dirty="0"/>
          </a:p>
        </p:txBody>
      </p:sp>
      <p:pic>
        <p:nvPicPr>
          <p:cNvPr id="6" name="Picture 5">
            <a:extLst>
              <a:ext uri="{FF2B5EF4-FFF2-40B4-BE49-F238E27FC236}">
                <a16:creationId xmlns:a16="http://schemas.microsoft.com/office/drawing/2014/main" id="{C2983E60-9F92-1D91-84FE-ADEF4F4C852E}"/>
              </a:ext>
            </a:extLst>
          </p:cNvPr>
          <p:cNvPicPr>
            <a:picLocks noChangeAspect="1"/>
          </p:cNvPicPr>
          <p:nvPr/>
        </p:nvPicPr>
        <p:blipFill>
          <a:blip r:embed="rId8"/>
          <a:stretch>
            <a:fillRect/>
          </a:stretch>
        </p:blipFill>
        <p:spPr>
          <a:xfrm>
            <a:off x="9135409" y="3200365"/>
            <a:ext cx="1339919" cy="1352620"/>
          </a:xfrm>
          <a:prstGeom prst="rect">
            <a:avLst/>
          </a:prstGeom>
        </p:spPr>
      </p:pic>
      <p:pic>
        <p:nvPicPr>
          <p:cNvPr id="8" name="Picture 7">
            <a:extLst>
              <a:ext uri="{FF2B5EF4-FFF2-40B4-BE49-F238E27FC236}">
                <a16:creationId xmlns:a16="http://schemas.microsoft.com/office/drawing/2014/main" id="{9B80BA7B-8B3F-BC36-1ACC-8142E87A82EE}"/>
              </a:ext>
            </a:extLst>
          </p:cNvPr>
          <p:cNvPicPr>
            <a:picLocks noChangeAspect="1"/>
          </p:cNvPicPr>
          <p:nvPr/>
        </p:nvPicPr>
        <p:blipFill>
          <a:blip r:embed="rId9"/>
          <a:stretch>
            <a:fillRect/>
          </a:stretch>
        </p:blipFill>
        <p:spPr>
          <a:xfrm>
            <a:off x="8919497" y="2126437"/>
            <a:ext cx="1771741" cy="476274"/>
          </a:xfrm>
          <a:prstGeom prst="rect">
            <a:avLst/>
          </a:prstGeom>
        </p:spPr>
      </p:pic>
    </p:spTree>
    <p:extLst>
      <p:ext uri="{BB962C8B-B14F-4D97-AF65-F5344CB8AC3E}">
        <p14:creationId xmlns:p14="http://schemas.microsoft.com/office/powerpoint/2010/main" val="470327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67A73A-2B98-534A-2361-F7F3B538FBBF}"/>
              </a:ext>
            </a:extLst>
          </p:cNvPr>
          <p:cNvSpPr>
            <a:spLocks noGrp="1"/>
          </p:cNvSpPr>
          <p:nvPr>
            <p:ph type="body" idx="1"/>
          </p:nvPr>
        </p:nvSpPr>
        <p:spPr>
          <a:xfrm>
            <a:off x="643468" y="1361579"/>
            <a:ext cx="5626181" cy="4897826"/>
          </a:xfrm>
        </p:spPr>
        <p:txBody>
          <a:bodyPr/>
          <a:lstStyle/>
          <a:p>
            <a:pPr marL="0" indent="0"/>
            <a:r>
              <a:rPr lang="it-IT" dirty="0">
                <a:solidFill>
                  <a:srgbClr val="24BAA2"/>
                </a:solidFill>
              </a:rPr>
              <a:t>Il monitoraggio/tracciamento della pressione arteriosa e la frequenza cardiaca sono molto importanti per la salute. Il monitoraggio della pressione arteriosa a domicilio consente ai pazienti ipertesi di misurare e condividere i valori della pressione arteriosa con il proprio team di assistenza da casa.</a:t>
            </a:r>
            <a:r>
              <a:rPr lang="en-US" dirty="0">
                <a:solidFill>
                  <a:srgbClr val="24BAA2"/>
                </a:solidFill>
              </a:rPr>
              <a:t> </a:t>
            </a:r>
          </a:p>
          <a:p>
            <a:pPr marL="0" indent="0"/>
            <a:r>
              <a:rPr lang="it-IT" dirty="0">
                <a:solidFill>
                  <a:schemeClr val="bg1"/>
                </a:solidFill>
              </a:rPr>
              <a:t>Sono disponibili diversi misuratori di pressione a basso costo che i pazienti possono acquistare per utilizzarli a casa e che possono essere collegati direttamente alle App oppure i dati possono essere inseriti a scopo di condivisione.</a:t>
            </a:r>
          </a:p>
          <a:p>
            <a:pPr marL="0" indent="0"/>
            <a:r>
              <a:rPr lang="en-US" dirty="0">
                <a:solidFill>
                  <a:schemeClr val="bg1"/>
                </a:solidFill>
              </a:rPr>
              <a:t>.</a:t>
            </a:r>
            <a:endParaRPr lang="en-US" dirty="0">
              <a:solidFill>
                <a:schemeClr val="bg1"/>
              </a:solidFill>
              <a:hlinkClick r:id="rId2">
                <a:extLst>
                  <a:ext uri="{A12FA001-AC4F-418D-AE19-62706E023703}">
                    <ahyp:hlinkClr xmlns:ahyp="http://schemas.microsoft.com/office/drawing/2018/hyperlinkcolor" val="tx"/>
                  </a:ext>
                </a:extLst>
              </a:hlinkClick>
            </a:endParaRPr>
          </a:p>
        </p:txBody>
      </p:sp>
      <p:sp>
        <p:nvSpPr>
          <p:cNvPr id="5" name="Google Shape;409;p32">
            <a:extLst>
              <a:ext uri="{FF2B5EF4-FFF2-40B4-BE49-F238E27FC236}">
                <a16:creationId xmlns:a16="http://schemas.microsoft.com/office/drawing/2014/main" id="{59279B68-87F9-73BA-82C4-073814BE818C}"/>
              </a:ext>
            </a:extLst>
          </p:cNvPr>
          <p:cNvSpPr txBox="1">
            <a:spLocks/>
          </p:cNvSpPr>
          <p:nvPr/>
        </p:nvSpPr>
        <p:spPr>
          <a:xfrm>
            <a:off x="461421" y="369392"/>
            <a:ext cx="5949427" cy="99218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60000"/>
              </a:lnSpc>
              <a:spcBef>
                <a:spcPts val="0"/>
              </a:spcBef>
              <a:buSzPts val="8000"/>
            </a:pPr>
            <a:r>
              <a:rPr lang="en-US" sz="8000" dirty="0"/>
              <a:t>9. </a:t>
            </a:r>
            <a:r>
              <a:rPr lang="en-US" dirty="0"/>
              <a:t>– App per </a:t>
            </a:r>
            <a:r>
              <a:rPr lang="en-US" dirty="0" err="1"/>
              <a:t>monitorare</a:t>
            </a:r>
            <a:r>
              <a:rPr lang="en-US" dirty="0"/>
              <a:t> la </a:t>
            </a:r>
            <a:r>
              <a:rPr lang="en-US" dirty="0" err="1"/>
              <a:t>pressione</a:t>
            </a:r>
            <a:r>
              <a:rPr lang="en-US" dirty="0"/>
              <a:t> </a:t>
            </a:r>
            <a:r>
              <a:rPr lang="en-US" dirty="0" err="1"/>
              <a:t>sanguigna</a:t>
            </a:r>
            <a:endParaRPr lang="en-US" dirty="0"/>
          </a:p>
        </p:txBody>
      </p:sp>
      <p:pic>
        <p:nvPicPr>
          <p:cNvPr id="6" name="Picture Placeholder 5">
            <a:extLst>
              <a:ext uri="{FF2B5EF4-FFF2-40B4-BE49-F238E27FC236}">
                <a16:creationId xmlns:a16="http://schemas.microsoft.com/office/drawing/2014/main" id="{4A9A268D-A4F6-4946-A0F3-D84B179EE181}"/>
              </a:ext>
            </a:extLst>
          </p:cNvPr>
          <p:cNvPicPr>
            <a:picLocks noGrp="1" noChangeAspect="1"/>
          </p:cNvPicPr>
          <p:nvPr>
            <p:ph type="pic" idx="3"/>
          </p:nvPr>
        </p:nvPicPr>
        <p:blipFill rotWithShape="1">
          <a:blip r:embed="rId3" cstate="screen">
            <a:extLst>
              <a:ext uri="{28A0092B-C50C-407E-A947-70E740481C1C}">
                <a14:useLocalDpi xmlns:a14="http://schemas.microsoft.com/office/drawing/2010/main"/>
              </a:ext>
            </a:extLst>
          </a:blip>
          <a:srcRect/>
          <a:stretch/>
        </p:blipFill>
        <p:spPr>
          <a:xfrm>
            <a:off x="6343649" y="439730"/>
            <a:ext cx="5204883" cy="6045736"/>
          </a:xfrm>
          <a:prstGeom prst="rect">
            <a:avLst/>
          </a:prstGeom>
        </p:spPr>
      </p:pic>
    </p:spTree>
    <p:extLst>
      <p:ext uri="{BB962C8B-B14F-4D97-AF65-F5344CB8AC3E}">
        <p14:creationId xmlns:p14="http://schemas.microsoft.com/office/powerpoint/2010/main" val="2889199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3"/>
          <p:cNvSpPr txBox="1">
            <a:spLocks noGrp="1"/>
          </p:cNvSpPr>
          <p:nvPr>
            <p:ph type="body" idx="1"/>
          </p:nvPr>
        </p:nvSpPr>
        <p:spPr>
          <a:xfrm>
            <a:off x="311085" y="2376467"/>
            <a:ext cx="7663282" cy="3019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it-IT" dirty="0"/>
              <a:t>Questa applicazione consente di registrare i valori della pressione sanguigna dopo averla misurata con un dispositivo esterno, di generare grafici e di impostare promemoria per le letture future. Questa applicazione non misura la pressione sanguigna (pressione sistolica o alta, pressione diastolica o bassa), ma aiuta a tracciare, registrare e monitorare il battito cardiaco (polso) e altro ancora. È anche possibile scrivere una nota per ogni registrazione.</a:t>
            </a:r>
          </a:p>
          <a:p>
            <a:pPr marL="0" lvl="0" indent="0" algn="l" rtl="0">
              <a:lnSpc>
                <a:spcPct val="90000"/>
              </a:lnSpc>
              <a:spcBef>
                <a:spcPts val="0"/>
              </a:spcBef>
              <a:spcAft>
                <a:spcPts val="0"/>
              </a:spcAft>
              <a:buClr>
                <a:srgbClr val="092E4B"/>
              </a:buClr>
              <a:buSzPts val="2400"/>
              <a:buNone/>
            </a:pPr>
            <a:endParaRPr lang="it-IT" dirty="0"/>
          </a:p>
        </p:txBody>
      </p:sp>
      <p:sp>
        <p:nvSpPr>
          <p:cNvPr id="416" name="Google Shape;416;p33"/>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u="sng" dirty="0"/>
              <a:t>Blood Pressure Diary</a:t>
            </a:r>
            <a:endParaRPr dirty="0"/>
          </a:p>
        </p:txBody>
      </p:sp>
      <p:pic>
        <p:nvPicPr>
          <p:cNvPr id="417" name="Google Shape;417;p33">
            <a:hlinkClick r:id="rId3"/>
          </p:cNvPr>
          <p:cNvPicPr preferRelativeResize="0"/>
          <p:nvPr/>
        </p:nvPicPr>
        <p:blipFill rotWithShape="1">
          <a:blip r:embed="rId4">
            <a:alphaModFix/>
          </a:blip>
          <a:srcRect/>
          <a:stretch/>
        </p:blipFill>
        <p:spPr>
          <a:xfrm>
            <a:off x="5064156" y="5994372"/>
            <a:ext cx="1663786" cy="520727"/>
          </a:xfrm>
          <a:prstGeom prst="rect">
            <a:avLst/>
          </a:prstGeom>
          <a:noFill/>
          <a:ln>
            <a:noFill/>
          </a:ln>
        </p:spPr>
      </p:pic>
      <p:pic>
        <p:nvPicPr>
          <p:cNvPr id="418" name="Google Shape;418;p33">
            <a:hlinkClick r:id="rId5"/>
          </p:cNvPr>
          <p:cNvPicPr preferRelativeResize="0"/>
          <p:nvPr/>
        </p:nvPicPr>
        <p:blipFill rotWithShape="1">
          <a:blip r:embed="rId6">
            <a:alphaModFix/>
          </a:blip>
          <a:srcRect/>
          <a:stretch/>
        </p:blipFill>
        <p:spPr>
          <a:xfrm>
            <a:off x="5064156" y="5302688"/>
            <a:ext cx="1657435" cy="539778"/>
          </a:xfrm>
          <a:prstGeom prst="rect">
            <a:avLst/>
          </a:prstGeom>
          <a:noFill/>
          <a:ln>
            <a:noFill/>
          </a:ln>
        </p:spPr>
      </p:pic>
      <p:sp>
        <p:nvSpPr>
          <p:cNvPr id="419" name="Google Shape;419;p33"/>
          <p:cNvSpPr/>
          <p:nvPr/>
        </p:nvSpPr>
        <p:spPr>
          <a:xfrm>
            <a:off x="835671" y="530268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it-IT" sz="2200" b="1" i="0" u="none" strike="noStrike" cap="none" dirty="0">
                <a:solidFill>
                  <a:schemeClr val="lt1"/>
                </a:solidFill>
                <a:latin typeface="Calibri"/>
                <a:ea typeface="Calibri"/>
                <a:cs typeface="Calibri"/>
                <a:sym typeface="Calibri"/>
              </a:rPr>
              <a:t>Fare clic sulla scheda corrispondente per scaricare l'applicazione</a:t>
            </a:r>
          </a:p>
        </p:txBody>
      </p:sp>
      <p:sp>
        <p:nvSpPr>
          <p:cNvPr id="3" name="Picture Placeholder 2">
            <a:extLst>
              <a:ext uri="{FF2B5EF4-FFF2-40B4-BE49-F238E27FC236}">
                <a16:creationId xmlns:a16="http://schemas.microsoft.com/office/drawing/2014/main" id="{9F9DFB75-F0F1-A2A3-C761-07E3F1BC77A8}"/>
              </a:ext>
            </a:extLst>
          </p:cNvPr>
          <p:cNvSpPr>
            <a:spLocks noGrp="1"/>
          </p:cNvSpPr>
          <p:nvPr>
            <p:ph type="pic" idx="3"/>
          </p:nvPr>
        </p:nvSpPr>
        <p:spPr/>
      </p:sp>
      <p:sp>
        <p:nvSpPr>
          <p:cNvPr id="4" name="TextBox 3">
            <a:extLst>
              <a:ext uri="{FF2B5EF4-FFF2-40B4-BE49-F238E27FC236}">
                <a16:creationId xmlns:a16="http://schemas.microsoft.com/office/drawing/2014/main" id="{9E3CBD31-F093-27F1-F9D7-E577ED54BE0D}"/>
              </a:ext>
            </a:extLst>
          </p:cNvPr>
          <p:cNvSpPr txBox="1"/>
          <p:nvPr/>
        </p:nvSpPr>
        <p:spPr>
          <a:xfrm>
            <a:off x="8583306" y="1246695"/>
            <a:ext cx="2444127" cy="4336988"/>
          </a:xfrm>
          <a:prstGeom prst="rect">
            <a:avLst/>
          </a:prstGeom>
          <a:solidFill>
            <a:schemeClr val="bg1"/>
          </a:solidFill>
        </p:spPr>
        <p:txBody>
          <a:bodyPr wrap="square" rtlCol="0">
            <a:spAutoFit/>
          </a:bodyPr>
          <a:lstStyle/>
          <a:p>
            <a:endParaRPr lang="en-IE" dirty="0"/>
          </a:p>
        </p:txBody>
      </p:sp>
      <p:pic>
        <p:nvPicPr>
          <p:cNvPr id="7" name="Picture 6">
            <a:extLst>
              <a:ext uri="{FF2B5EF4-FFF2-40B4-BE49-F238E27FC236}">
                <a16:creationId xmlns:a16="http://schemas.microsoft.com/office/drawing/2014/main" id="{449523BA-EF51-5666-4199-05A2D0C524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49981" y="2257425"/>
            <a:ext cx="2152527" cy="2066996"/>
          </a:xfrm>
          <a:prstGeom prst="rect">
            <a:avLst/>
          </a:prstGeom>
        </p:spPr>
      </p:pic>
    </p:spTree>
    <p:extLst>
      <p:ext uri="{BB962C8B-B14F-4D97-AF65-F5344CB8AC3E}">
        <p14:creationId xmlns:p14="http://schemas.microsoft.com/office/powerpoint/2010/main" val="1879625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2"/>
          <p:cNvSpPr txBox="1">
            <a:spLocks noGrp="1"/>
          </p:cNvSpPr>
          <p:nvPr>
            <p:ph type="body" idx="1"/>
          </p:nvPr>
        </p:nvSpPr>
        <p:spPr>
          <a:xfrm>
            <a:off x="536713" y="2293448"/>
            <a:ext cx="4990788" cy="43776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it-IT" sz="2400" dirty="0">
                <a:solidFill>
                  <a:schemeClr val="lt1"/>
                </a:solidFill>
                <a:latin typeface="Calibri"/>
                <a:ea typeface="Calibri"/>
                <a:cs typeface="Calibri"/>
                <a:sym typeface="Calibri"/>
              </a:rPr>
              <a:t>Come accennato in precedenza in questa sezione, il diabete viene utilizzato solo come esempio di una malattia in cui </a:t>
            </a:r>
            <a:r>
              <a:rPr lang="it-IT" sz="2400" b="1" dirty="0">
                <a:solidFill>
                  <a:schemeClr val="lt1"/>
                </a:solidFill>
                <a:latin typeface="Calibri"/>
                <a:ea typeface="Calibri"/>
                <a:cs typeface="Calibri"/>
                <a:sym typeface="Calibri"/>
              </a:rPr>
              <a:t>le app e le tecnologie digitali sono molto utili nella gestione della patologia.</a:t>
            </a:r>
            <a:r>
              <a:rPr lang="it-IT" sz="2400" dirty="0">
                <a:solidFill>
                  <a:schemeClr val="lt1"/>
                </a:solidFill>
                <a:latin typeface="Calibri"/>
                <a:ea typeface="Calibri"/>
                <a:cs typeface="Calibri"/>
                <a:sym typeface="Calibri"/>
              </a:rPr>
              <a:t> Tuttavia, l'uso della tecnologia può essere applicato a diverse condizioni mediche. Per il monitoraggio, la motivazione all'esercizio fisico, la connessione sociale, la gestione della dieta, ecc.</a:t>
            </a:r>
          </a:p>
          <a:p>
            <a:pPr marL="0" lvl="0" indent="0" algn="l" rtl="0">
              <a:lnSpc>
                <a:spcPct val="90000"/>
              </a:lnSpc>
              <a:spcBef>
                <a:spcPts val="1000"/>
              </a:spcBef>
              <a:spcAft>
                <a:spcPts val="0"/>
              </a:spcAft>
              <a:buSzPts val="2400"/>
              <a:buNone/>
            </a:pPr>
            <a:endParaRPr lang="it-IT" sz="2400" dirty="0">
              <a:solidFill>
                <a:schemeClr val="lt1"/>
              </a:solidFill>
              <a:latin typeface="Calibri"/>
              <a:ea typeface="Calibri"/>
              <a:cs typeface="Calibri"/>
              <a:sym typeface="Calibri"/>
            </a:endParaRPr>
          </a:p>
        </p:txBody>
      </p:sp>
      <p:sp>
        <p:nvSpPr>
          <p:cNvPr id="426" name="Google Shape;426;p52"/>
          <p:cNvSpPr txBox="1">
            <a:spLocks noGrp="1"/>
          </p:cNvSpPr>
          <p:nvPr>
            <p:ph type="body" idx="2"/>
          </p:nvPr>
        </p:nvSpPr>
        <p:spPr>
          <a:xfrm>
            <a:off x="227472" y="186856"/>
            <a:ext cx="5660530"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it-IT" sz="3200" dirty="0"/>
              <a:t>Utilizzate questo esempio come ispirazione per migliorare l'uso della tecnologia da parte vostra e dei vostri clienti</a:t>
            </a:r>
          </a:p>
        </p:txBody>
      </p:sp>
      <p:pic>
        <p:nvPicPr>
          <p:cNvPr id="427" name="Google Shape;427;p52" descr="Old women hanging out"/>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5888002" y="439730"/>
            <a:ext cx="5660531" cy="6045736"/>
          </a:xfrm>
          <a:prstGeom prst="rect">
            <a:avLst/>
          </a:prstGeom>
          <a:solidFill>
            <a:srgbClr val="F2F2F2"/>
          </a:solid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765C8-8AC9-6DFF-EB9E-84C606E7034F}"/>
              </a:ext>
            </a:extLst>
          </p:cNvPr>
          <p:cNvSpPr>
            <a:spLocks noGrp="1"/>
          </p:cNvSpPr>
          <p:nvPr>
            <p:ph type="body" idx="1"/>
          </p:nvPr>
        </p:nvSpPr>
        <p:spPr>
          <a:xfrm>
            <a:off x="565875" y="1915168"/>
            <a:ext cx="5232024" cy="4377696"/>
          </a:xfrm>
        </p:spPr>
        <p:txBody>
          <a:bodyPr/>
          <a:lstStyle/>
          <a:p>
            <a:pPr indent="0"/>
            <a:r>
              <a:rPr lang="it-IT" dirty="0"/>
              <a:t>Avete appena completato l'ARGOMENTO 1... nella prossima sezione continueremo a parlare di applicazioni e tecnologie, ma ci concentreremo su quelle che aiutano gli anziani a creare buone abitudini e, in definitiva, a migliorare il loro stile di vita. Lasciatevi guidare...</a:t>
            </a:r>
          </a:p>
          <a:p>
            <a:pPr indent="0"/>
            <a:r>
              <a:rPr lang="it-IT" sz="3000" b="1" dirty="0"/>
              <a:t>INSIEME CE LA FAREMO!!!</a:t>
            </a:r>
          </a:p>
        </p:txBody>
      </p:sp>
      <p:sp>
        <p:nvSpPr>
          <p:cNvPr id="3" name="Text Placeholder 2">
            <a:extLst>
              <a:ext uri="{FF2B5EF4-FFF2-40B4-BE49-F238E27FC236}">
                <a16:creationId xmlns:a16="http://schemas.microsoft.com/office/drawing/2014/main" id="{495ABCF6-BFE1-AF04-FA27-F9E2307D4400}"/>
              </a:ext>
            </a:extLst>
          </p:cNvPr>
          <p:cNvSpPr>
            <a:spLocks noGrp="1"/>
          </p:cNvSpPr>
          <p:nvPr>
            <p:ph type="body" idx="2"/>
          </p:nvPr>
        </p:nvSpPr>
        <p:spPr>
          <a:xfrm>
            <a:off x="810676" y="890242"/>
            <a:ext cx="4757375" cy="992652"/>
          </a:xfrm>
        </p:spPr>
        <p:txBody>
          <a:bodyPr/>
          <a:lstStyle/>
          <a:p>
            <a:r>
              <a:rPr lang="en-IE" sz="4800" dirty="0"/>
              <a:t>Avanti </a:t>
            </a:r>
            <a:r>
              <a:rPr lang="en-IE" sz="4800" dirty="0" err="1"/>
              <a:t>così</a:t>
            </a:r>
            <a:r>
              <a:rPr lang="en-IE" sz="4800" dirty="0"/>
              <a:t>!</a:t>
            </a:r>
          </a:p>
        </p:txBody>
      </p:sp>
      <p:pic>
        <p:nvPicPr>
          <p:cNvPr id="6" name="Picture Placeholder 5" descr="Two arrows forming one">
            <a:extLst>
              <a:ext uri="{FF2B5EF4-FFF2-40B4-BE49-F238E27FC236}">
                <a16:creationId xmlns:a16="http://schemas.microsoft.com/office/drawing/2014/main" id="{86FF3786-F640-44CE-0B96-98ACA0A608C7}"/>
              </a:ext>
            </a:extLst>
          </p:cNvPr>
          <p:cNvPicPr>
            <a:picLocks noGrp="1" noChangeAspect="1"/>
          </p:cNvPicPr>
          <p:nvPr>
            <p:ph type="pic" idx="3"/>
          </p:nvPr>
        </p:nvPicPr>
        <p:blipFill rotWithShape="1">
          <a:blip r:embed="rId2" cstate="screen">
            <a:extLst>
              <a:ext uri="{28A0092B-C50C-407E-A947-70E740481C1C}">
                <a14:useLocalDpi xmlns:a14="http://schemas.microsoft.com/office/drawing/2010/main"/>
              </a:ext>
            </a:extLst>
          </a:blip>
          <a:srcRect/>
          <a:stretch/>
        </p:blipFill>
        <p:spPr>
          <a:xfrm rot="5400000">
            <a:off x="5888002" y="439730"/>
            <a:ext cx="5660531" cy="6045736"/>
          </a:xfrm>
        </p:spPr>
      </p:pic>
    </p:spTree>
    <p:extLst>
      <p:ext uri="{BB962C8B-B14F-4D97-AF65-F5344CB8AC3E}">
        <p14:creationId xmlns:p14="http://schemas.microsoft.com/office/powerpoint/2010/main" val="2843336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5BD45-B41D-4B7D-FA9F-70AF82F07578}"/>
              </a:ext>
            </a:extLst>
          </p:cNvPr>
          <p:cNvSpPr>
            <a:spLocks noGrp="1"/>
          </p:cNvSpPr>
          <p:nvPr>
            <p:ph type="body" idx="1"/>
          </p:nvPr>
        </p:nvSpPr>
        <p:spPr>
          <a:xfrm>
            <a:off x="5425440" y="2697480"/>
            <a:ext cx="6584985" cy="3064900"/>
          </a:xfrm>
        </p:spPr>
        <p:txBody>
          <a:bodyPr>
            <a:normAutofit fontScale="92500"/>
          </a:bodyPr>
          <a:lstStyle/>
          <a:p>
            <a:pPr marL="0" indent="0"/>
            <a:r>
              <a:rPr lang="it-IT" dirty="0"/>
              <a:t>Tecnologia applicata all'attività fisica, allo stile di vita sano e alla prevenzione del declino cognitivo</a:t>
            </a:r>
            <a:endParaRPr lang="en-IE" dirty="0"/>
          </a:p>
        </p:txBody>
      </p:sp>
      <p:sp>
        <p:nvSpPr>
          <p:cNvPr id="3" name="Text Placeholder 2">
            <a:extLst>
              <a:ext uri="{FF2B5EF4-FFF2-40B4-BE49-F238E27FC236}">
                <a16:creationId xmlns:a16="http://schemas.microsoft.com/office/drawing/2014/main" id="{84311339-BA00-11AF-C4EA-C66997B4CEBF}"/>
              </a:ext>
            </a:extLst>
          </p:cNvPr>
          <p:cNvSpPr>
            <a:spLocks noGrp="1"/>
          </p:cNvSpPr>
          <p:nvPr>
            <p:ph type="body" idx="2"/>
          </p:nvPr>
        </p:nvSpPr>
        <p:spPr>
          <a:xfrm>
            <a:off x="-88140" y="939095"/>
            <a:ext cx="3915423" cy="2587522"/>
          </a:xfrm>
        </p:spPr>
        <p:txBody>
          <a:bodyPr/>
          <a:lstStyle/>
          <a:p>
            <a:pPr marL="0" indent="0" algn="ctr"/>
            <a:r>
              <a:rPr lang="en-IE" sz="6000" dirty="0" err="1"/>
              <a:t>Argomento</a:t>
            </a:r>
            <a:endParaRPr lang="en-IE" sz="6000" dirty="0"/>
          </a:p>
          <a:p>
            <a:pPr marL="0" indent="0" algn="ctr"/>
            <a:r>
              <a:rPr lang="en-IE" dirty="0"/>
              <a:t>2</a:t>
            </a:r>
          </a:p>
        </p:txBody>
      </p:sp>
    </p:spTree>
    <p:extLst>
      <p:ext uri="{BB962C8B-B14F-4D97-AF65-F5344CB8AC3E}">
        <p14:creationId xmlns:p14="http://schemas.microsoft.com/office/powerpoint/2010/main" val="3438652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6EF193-D428-48C6-17C3-CED785DFAF3D}"/>
              </a:ext>
            </a:extLst>
          </p:cNvPr>
          <p:cNvSpPr>
            <a:spLocks noGrp="1"/>
          </p:cNvSpPr>
          <p:nvPr>
            <p:ph type="body" idx="1"/>
          </p:nvPr>
        </p:nvSpPr>
        <p:spPr>
          <a:xfrm>
            <a:off x="588410" y="1882894"/>
            <a:ext cx="4979285" cy="4377696"/>
          </a:xfrm>
        </p:spPr>
        <p:txBody>
          <a:bodyPr/>
          <a:lstStyle/>
          <a:p>
            <a:pPr indent="0"/>
            <a:r>
              <a:rPr lang="it-IT" dirty="0"/>
              <a:t>Questa sezione si compone di quattro elementi, ognuno dei quali è importante e rilevante per il benessere degli anziani, ma tutti incentrati sulle </a:t>
            </a:r>
            <a:r>
              <a:rPr lang="it-IT" b="1" dirty="0"/>
              <a:t>tecnologie disponibili</a:t>
            </a:r>
            <a:r>
              <a:rPr lang="it-IT" dirty="0"/>
              <a:t> per assistere gli anziani nel loro percorso di mantenimento di buona salute, autonomia e indipendenza. </a:t>
            </a:r>
          </a:p>
        </p:txBody>
      </p:sp>
      <p:sp>
        <p:nvSpPr>
          <p:cNvPr id="3" name="Text Placeholder 2">
            <a:extLst>
              <a:ext uri="{FF2B5EF4-FFF2-40B4-BE49-F238E27FC236}">
                <a16:creationId xmlns:a16="http://schemas.microsoft.com/office/drawing/2014/main" id="{1A6B9990-B706-7B83-DEF6-ED7A4EB01352}"/>
              </a:ext>
            </a:extLst>
          </p:cNvPr>
          <p:cNvSpPr>
            <a:spLocks noGrp="1"/>
          </p:cNvSpPr>
          <p:nvPr>
            <p:ph type="body" idx="2"/>
          </p:nvPr>
        </p:nvSpPr>
        <p:spPr>
          <a:xfrm>
            <a:off x="848254" y="890242"/>
            <a:ext cx="4757375" cy="992652"/>
          </a:xfrm>
        </p:spPr>
        <p:txBody>
          <a:bodyPr/>
          <a:lstStyle/>
          <a:p>
            <a:r>
              <a:rPr lang="en-IE" dirty="0" err="1"/>
              <a:t>Argomento</a:t>
            </a:r>
            <a:r>
              <a:rPr lang="en-IE" dirty="0"/>
              <a:t> 2</a:t>
            </a:r>
          </a:p>
        </p:txBody>
      </p:sp>
      <p:sp>
        <p:nvSpPr>
          <p:cNvPr id="5" name="Google Shape;300;p12">
            <a:extLst>
              <a:ext uri="{FF2B5EF4-FFF2-40B4-BE49-F238E27FC236}">
                <a16:creationId xmlns:a16="http://schemas.microsoft.com/office/drawing/2014/main" id="{27F362DD-5FD1-6A0F-74FC-7C8EC86B7A66}"/>
              </a:ext>
            </a:extLst>
          </p:cNvPr>
          <p:cNvSpPr txBox="1"/>
          <p:nvPr/>
        </p:nvSpPr>
        <p:spPr>
          <a:xfrm>
            <a:off x="7240771" y="1940155"/>
            <a:ext cx="4457797"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it-IT" sz="2400" dirty="0">
                <a:solidFill>
                  <a:srgbClr val="002060"/>
                </a:solidFill>
                <a:latin typeface="Calibri"/>
                <a:ea typeface="Calibri"/>
                <a:cs typeface="Calibri"/>
                <a:sym typeface="Calibri"/>
              </a:rPr>
              <a:t>Tecnologie di supporto all’attività fisica</a:t>
            </a:r>
          </a:p>
        </p:txBody>
      </p:sp>
      <p:sp>
        <p:nvSpPr>
          <p:cNvPr id="6" name="Google Shape;301;p12">
            <a:extLst>
              <a:ext uri="{FF2B5EF4-FFF2-40B4-BE49-F238E27FC236}">
                <a16:creationId xmlns:a16="http://schemas.microsoft.com/office/drawing/2014/main" id="{E82068B1-5928-A4DB-0E7D-858159D2624D}"/>
              </a:ext>
            </a:extLst>
          </p:cNvPr>
          <p:cNvSpPr txBox="1"/>
          <p:nvPr/>
        </p:nvSpPr>
        <p:spPr>
          <a:xfrm>
            <a:off x="6728059" y="2044789"/>
            <a:ext cx="610799"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dirty="0">
                <a:solidFill>
                  <a:srgbClr val="24BAA2"/>
                </a:solidFill>
                <a:latin typeface="Calibri"/>
                <a:ea typeface="Calibri"/>
                <a:cs typeface="Calibri"/>
                <a:sym typeface="Calibri"/>
              </a:rPr>
              <a:t>(a)</a:t>
            </a:r>
            <a:endParaRPr sz="2800" b="1" dirty="0">
              <a:solidFill>
                <a:srgbClr val="24BAA2"/>
              </a:solidFill>
              <a:latin typeface="Calibri"/>
              <a:ea typeface="Calibri"/>
              <a:cs typeface="Calibri"/>
              <a:sym typeface="Calibri"/>
            </a:endParaRPr>
          </a:p>
        </p:txBody>
      </p:sp>
      <p:sp>
        <p:nvSpPr>
          <p:cNvPr id="7" name="Google Shape;302;p12">
            <a:extLst>
              <a:ext uri="{FF2B5EF4-FFF2-40B4-BE49-F238E27FC236}">
                <a16:creationId xmlns:a16="http://schemas.microsoft.com/office/drawing/2014/main" id="{63D2BC0B-CE55-CBB5-1553-44792F59D7DE}"/>
              </a:ext>
            </a:extLst>
          </p:cNvPr>
          <p:cNvSpPr txBox="1"/>
          <p:nvPr/>
        </p:nvSpPr>
        <p:spPr>
          <a:xfrm>
            <a:off x="7240771" y="2821616"/>
            <a:ext cx="4614531"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en-US" sz="2400" dirty="0" err="1">
                <a:solidFill>
                  <a:srgbClr val="002060"/>
                </a:solidFill>
                <a:latin typeface="Calibri"/>
                <a:ea typeface="Calibri"/>
                <a:cs typeface="Calibri"/>
                <a:sym typeface="Calibri"/>
              </a:rPr>
              <a:t>Tecnologie</a:t>
            </a:r>
            <a:r>
              <a:rPr lang="en-US" sz="2400" dirty="0">
                <a:solidFill>
                  <a:srgbClr val="002060"/>
                </a:solidFill>
                <a:latin typeface="Calibri"/>
                <a:ea typeface="Calibri"/>
                <a:cs typeface="Calibri"/>
                <a:sym typeface="Calibri"/>
              </a:rPr>
              <a:t> di </a:t>
            </a:r>
            <a:r>
              <a:rPr lang="en-US" sz="2400" dirty="0" err="1">
                <a:solidFill>
                  <a:srgbClr val="002060"/>
                </a:solidFill>
                <a:latin typeface="Calibri"/>
                <a:ea typeface="Calibri"/>
                <a:cs typeface="Calibri"/>
                <a:sym typeface="Calibri"/>
              </a:rPr>
              <a:t>bilancio</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idrico</a:t>
            </a:r>
            <a:r>
              <a:rPr lang="en-US" sz="2400" dirty="0">
                <a:solidFill>
                  <a:srgbClr val="002060"/>
                </a:solidFill>
                <a:latin typeface="Calibri"/>
                <a:ea typeface="Calibri"/>
                <a:cs typeface="Calibri"/>
                <a:sym typeface="Calibri"/>
              </a:rPr>
              <a:t> per </a:t>
            </a:r>
            <a:r>
              <a:rPr lang="en-US" sz="2400" dirty="0" err="1">
                <a:solidFill>
                  <a:srgbClr val="002060"/>
                </a:solidFill>
                <a:latin typeface="Calibri"/>
                <a:ea typeface="Calibri"/>
                <a:cs typeface="Calibri"/>
                <a:sym typeface="Calibri"/>
              </a:rPr>
              <a:t>gli</a:t>
            </a:r>
            <a:r>
              <a:rPr lang="en-US" sz="2400" dirty="0">
                <a:solidFill>
                  <a:srgbClr val="002060"/>
                </a:solidFill>
                <a:latin typeface="Calibri"/>
                <a:ea typeface="Calibri"/>
                <a:cs typeface="Calibri"/>
                <a:sym typeface="Calibri"/>
              </a:rPr>
              <a:t> anziani</a:t>
            </a:r>
            <a:endParaRPr lang="en-US" sz="2400" b="0" i="0" dirty="0">
              <a:solidFill>
                <a:srgbClr val="002060"/>
              </a:solidFill>
              <a:latin typeface="Calibri"/>
              <a:ea typeface="Calibri"/>
              <a:cs typeface="Calibri"/>
              <a:sym typeface="Calibri"/>
            </a:endParaRPr>
          </a:p>
        </p:txBody>
      </p:sp>
      <p:sp>
        <p:nvSpPr>
          <p:cNvPr id="8" name="Google Shape;303;p12">
            <a:extLst>
              <a:ext uri="{FF2B5EF4-FFF2-40B4-BE49-F238E27FC236}">
                <a16:creationId xmlns:a16="http://schemas.microsoft.com/office/drawing/2014/main" id="{72A5A8AF-4B04-6C06-9360-5C8B98A674E9}"/>
              </a:ext>
            </a:extLst>
          </p:cNvPr>
          <p:cNvSpPr txBox="1"/>
          <p:nvPr/>
        </p:nvSpPr>
        <p:spPr>
          <a:xfrm>
            <a:off x="6728059" y="2926250"/>
            <a:ext cx="610799"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dirty="0">
                <a:solidFill>
                  <a:srgbClr val="24BAA2"/>
                </a:solidFill>
                <a:latin typeface="Calibri"/>
                <a:ea typeface="Calibri"/>
                <a:cs typeface="Calibri"/>
                <a:sym typeface="Calibri"/>
              </a:rPr>
              <a:t>(b)</a:t>
            </a:r>
            <a:endParaRPr sz="2800" b="1" dirty="0">
              <a:solidFill>
                <a:srgbClr val="24BAA2"/>
              </a:solidFill>
              <a:latin typeface="Calibri"/>
              <a:ea typeface="Calibri"/>
              <a:cs typeface="Calibri"/>
              <a:sym typeface="Calibri"/>
            </a:endParaRPr>
          </a:p>
        </p:txBody>
      </p:sp>
      <p:sp>
        <p:nvSpPr>
          <p:cNvPr id="9" name="Google Shape;304;p12">
            <a:extLst>
              <a:ext uri="{FF2B5EF4-FFF2-40B4-BE49-F238E27FC236}">
                <a16:creationId xmlns:a16="http://schemas.microsoft.com/office/drawing/2014/main" id="{8D158FDA-9BD2-1B32-6E8D-B6AEBA84E798}"/>
              </a:ext>
            </a:extLst>
          </p:cNvPr>
          <p:cNvSpPr txBox="1"/>
          <p:nvPr/>
        </p:nvSpPr>
        <p:spPr>
          <a:xfrm>
            <a:off x="7240771" y="3807711"/>
            <a:ext cx="4614531"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it-IT" sz="2400" dirty="0">
                <a:solidFill>
                  <a:srgbClr val="002060"/>
                </a:solidFill>
                <a:latin typeface="Calibri"/>
                <a:ea typeface="Calibri"/>
                <a:cs typeface="Calibri"/>
                <a:sym typeface="Calibri"/>
              </a:rPr>
              <a:t>S</a:t>
            </a:r>
            <a:r>
              <a:rPr lang="it-IT" sz="2400" b="0" i="0" dirty="0">
                <a:solidFill>
                  <a:srgbClr val="002060"/>
                </a:solidFill>
                <a:latin typeface="Calibri"/>
                <a:ea typeface="Calibri"/>
                <a:cs typeface="Calibri"/>
                <a:sym typeface="Calibri"/>
              </a:rPr>
              <a:t>tile di vita sano e tecnologie a supporto</a:t>
            </a:r>
          </a:p>
        </p:txBody>
      </p:sp>
      <p:sp>
        <p:nvSpPr>
          <p:cNvPr id="10" name="Google Shape;305;p12">
            <a:extLst>
              <a:ext uri="{FF2B5EF4-FFF2-40B4-BE49-F238E27FC236}">
                <a16:creationId xmlns:a16="http://schemas.microsoft.com/office/drawing/2014/main" id="{36594C80-159A-3C5C-4547-2809092EE56A}"/>
              </a:ext>
            </a:extLst>
          </p:cNvPr>
          <p:cNvSpPr txBox="1"/>
          <p:nvPr/>
        </p:nvSpPr>
        <p:spPr>
          <a:xfrm>
            <a:off x="6728059" y="3795605"/>
            <a:ext cx="610799"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dirty="0">
                <a:solidFill>
                  <a:srgbClr val="24BAA2"/>
                </a:solidFill>
                <a:latin typeface="Calibri"/>
                <a:ea typeface="Calibri"/>
                <a:cs typeface="Calibri"/>
                <a:sym typeface="Calibri"/>
              </a:rPr>
              <a:t>(c)</a:t>
            </a:r>
            <a:endParaRPr sz="2800" b="1" dirty="0">
              <a:solidFill>
                <a:srgbClr val="24BAA2"/>
              </a:solidFill>
              <a:latin typeface="Calibri"/>
              <a:ea typeface="Calibri"/>
              <a:cs typeface="Calibri"/>
              <a:sym typeface="Calibri"/>
            </a:endParaRPr>
          </a:p>
        </p:txBody>
      </p:sp>
      <p:sp>
        <p:nvSpPr>
          <p:cNvPr id="11" name="Google Shape;306;p12">
            <a:extLst>
              <a:ext uri="{FF2B5EF4-FFF2-40B4-BE49-F238E27FC236}">
                <a16:creationId xmlns:a16="http://schemas.microsoft.com/office/drawing/2014/main" id="{EA0CB0CD-87A9-F5E1-1A8F-0A51CB1FC92C}"/>
              </a:ext>
            </a:extLst>
          </p:cNvPr>
          <p:cNvSpPr txBox="1"/>
          <p:nvPr/>
        </p:nvSpPr>
        <p:spPr>
          <a:xfrm>
            <a:off x="7240771" y="4793806"/>
            <a:ext cx="4614531"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it-IT" sz="2400" dirty="0">
                <a:solidFill>
                  <a:srgbClr val="002060"/>
                </a:solidFill>
                <a:latin typeface="Calibri"/>
                <a:ea typeface="Calibri"/>
                <a:cs typeface="Calibri"/>
                <a:sym typeface="Calibri"/>
              </a:rPr>
              <a:t>Prevenire il declino cognitivo con la tecnologia</a:t>
            </a:r>
          </a:p>
        </p:txBody>
      </p:sp>
      <p:sp>
        <p:nvSpPr>
          <p:cNvPr id="12" name="Google Shape;307;p12">
            <a:extLst>
              <a:ext uri="{FF2B5EF4-FFF2-40B4-BE49-F238E27FC236}">
                <a16:creationId xmlns:a16="http://schemas.microsoft.com/office/drawing/2014/main" id="{478D88A5-EAB7-FB64-7A88-9583755106AD}"/>
              </a:ext>
            </a:extLst>
          </p:cNvPr>
          <p:cNvSpPr txBox="1"/>
          <p:nvPr/>
        </p:nvSpPr>
        <p:spPr>
          <a:xfrm>
            <a:off x="6728059" y="4781700"/>
            <a:ext cx="610799"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IE" sz="2800" b="1" dirty="0">
                <a:solidFill>
                  <a:srgbClr val="24BAA2"/>
                </a:solidFill>
                <a:latin typeface="Calibri"/>
                <a:ea typeface="Calibri"/>
                <a:cs typeface="Calibri"/>
                <a:sym typeface="Calibri"/>
              </a:rPr>
              <a:t>(d)</a:t>
            </a:r>
            <a:endParaRPr sz="2800" b="1" dirty="0">
              <a:solidFill>
                <a:srgbClr val="24BAA2"/>
              </a:solidFill>
              <a:latin typeface="Calibri"/>
              <a:ea typeface="Calibri"/>
              <a:cs typeface="Calibri"/>
              <a:sym typeface="Calibri"/>
            </a:endParaRPr>
          </a:p>
        </p:txBody>
      </p:sp>
    </p:spTree>
    <p:extLst>
      <p:ext uri="{BB962C8B-B14F-4D97-AF65-F5344CB8AC3E}">
        <p14:creationId xmlns:p14="http://schemas.microsoft.com/office/powerpoint/2010/main" val="3886118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5"/>
          <p:cNvSpPr txBox="1">
            <a:spLocks noGrp="1"/>
          </p:cNvSpPr>
          <p:nvPr>
            <p:ph type="body" idx="1"/>
          </p:nvPr>
        </p:nvSpPr>
        <p:spPr>
          <a:xfrm>
            <a:off x="5436094" y="3206400"/>
            <a:ext cx="6294516"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it-IT" dirty="0"/>
              <a:t>Tecnologie di supporto all’attività fisica</a:t>
            </a:r>
          </a:p>
        </p:txBody>
      </p:sp>
      <p:sp>
        <p:nvSpPr>
          <p:cNvPr id="217" name="Google Shape;217;p5"/>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02</a:t>
            </a:r>
            <a:endParaRPr/>
          </a:p>
        </p:txBody>
      </p:sp>
      <p:pic>
        <p:nvPicPr>
          <p:cNvPr id="218" name="Google Shape;218;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1653" y="2087717"/>
            <a:ext cx="2156087" cy="1514609"/>
          </a:xfrm>
          <a:prstGeom prst="rect">
            <a:avLst/>
          </a:prstGeom>
          <a:noFill/>
          <a:ln>
            <a:noFill/>
          </a:ln>
        </p:spPr>
      </p:pic>
      <p:sp>
        <p:nvSpPr>
          <p:cNvPr id="2" name="TextBox 1">
            <a:extLst>
              <a:ext uri="{FF2B5EF4-FFF2-40B4-BE49-F238E27FC236}">
                <a16:creationId xmlns:a16="http://schemas.microsoft.com/office/drawing/2014/main" id="{0E754171-4369-C82C-DA8E-2658F4B16DDC}"/>
              </a:ext>
            </a:extLst>
          </p:cNvPr>
          <p:cNvSpPr txBox="1"/>
          <p:nvPr/>
        </p:nvSpPr>
        <p:spPr>
          <a:xfrm>
            <a:off x="891654" y="2114550"/>
            <a:ext cx="2184921" cy="1323439"/>
          </a:xfrm>
          <a:prstGeom prst="rect">
            <a:avLst/>
          </a:prstGeom>
          <a:noFill/>
        </p:spPr>
        <p:txBody>
          <a:bodyPr wrap="square" rtlCol="0">
            <a:spAutoFit/>
          </a:bodyPr>
          <a:lstStyle/>
          <a:p>
            <a:pPr algn="r"/>
            <a:r>
              <a:rPr lang="en-IE" sz="8000" dirty="0">
                <a:solidFill>
                  <a:srgbClr val="24BAA2"/>
                </a:solidFill>
                <a:latin typeface="Calibri" panose="020F0502020204030204" pitchFamily="34" charset="0"/>
                <a:ea typeface="Calibri" panose="020F0502020204030204" pitchFamily="34" charset="0"/>
                <a:cs typeface="Calibri" panose="020F0502020204030204" pitchFamily="34" charset="0"/>
              </a:rPr>
              <a:t>(a)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dirty="0"/>
              <a:t>(a)</a:t>
            </a:r>
            <a:endParaRPr dirty="0"/>
          </a:p>
        </p:txBody>
      </p:sp>
      <p:sp>
        <p:nvSpPr>
          <p:cNvPr id="182" name="Google Shape;182;p2"/>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a:t>Che </a:t>
            </a:r>
            <a:r>
              <a:rPr lang="en-US" dirty="0" err="1"/>
              <a:t>cos'è</a:t>
            </a:r>
            <a:r>
              <a:rPr lang="en-US" dirty="0"/>
              <a:t> </a:t>
            </a:r>
            <a:r>
              <a:rPr lang="en-US" dirty="0" err="1"/>
              <a:t>l'autonomia</a:t>
            </a:r>
            <a:r>
              <a:rPr lang="en-US" dirty="0"/>
              <a:t> </a:t>
            </a:r>
            <a:r>
              <a:rPr lang="en-US" dirty="0" err="1"/>
              <a:t>personale</a:t>
            </a:r>
            <a:r>
              <a:rPr lang="en-US" dirty="0"/>
              <a:t>?</a:t>
            </a:r>
          </a:p>
        </p:txBody>
      </p:sp>
      <p:sp>
        <p:nvSpPr>
          <p:cNvPr id="183" name="Google Shape;183;p2"/>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dirty="0"/>
              <a:t>(b)</a:t>
            </a:r>
            <a:endParaRPr dirty="0"/>
          </a:p>
        </p:txBody>
      </p:sp>
      <p:sp>
        <p:nvSpPr>
          <p:cNvPr id="184" name="Google Shape;184;p2"/>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it-IT" dirty="0"/>
              <a:t>Gestione delle condizioni di salute </a:t>
            </a:r>
          </a:p>
        </p:txBody>
      </p:sp>
      <p:sp>
        <p:nvSpPr>
          <p:cNvPr id="185" name="Google Shape;185;p2"/>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dirty="0"/>
              <a:t>(c)</a:t>
            </a:r>
            <a:endParaRPr dirty="0"/>
          </a:p>
        </p:txBody>
      </p:sp>
      <p:sp>
        <p:nvSpPr>
          <p:cNvPr id="186" name="Google Shape;186;p2"/>
          <p:cNvSpPr txBox="1">
            <a:spLocks noGrp="1"/>
          </p:cNvSpPr>
          <p:nvPr>
            <p:ph type="body" idx="6"/>
          </p:nvPr>
        </p:nvSpPr>
        <p:spPr>
          <a:xfrm>
            <a:off x="1400970" y="3978247"/>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it-IT" dirty="0"/>
              <a:t>Selezione di </a:t>
            </a:r>
            <a:r>
              <a:rPr lang="it-IT" dirty="0" err="1"/>
              <a:t>un'app</a:t>
            </a:r>
            <a:r>
              <a:rPr lang="it-IT" dirty="0"/>
              <a:t> per la gestione</a:t>
            </a:r>
          </a:p>
          <a:p>
            <a:pPr marL="0" lvl="0" indent="0" algn="l" rtl="0">
              <a:lnSpc>
                <a:spcPct val="90000"/>
              </a:lnSpc>
              <a:spcBef>
                <a:spcPts val="0"/>
              </a:spcBef>
              <a:spcAft>
                <a:spcPts val="0"/>
              </a:spcAft>
              <a:buClr>
                <a:srgbClr val="092E4B"/>
              </a:buClr>
              <a:buSzPts val="2200"/>
              <a:buNone/>
            </a:pPr>
            <a:r>
              <a:rPr lang="it-IT" dirty="0"/>
              <a:t>della salute</a:t>
            </a:r>
            <a:endParaRPr dirty="0"/>
          </a:p>
        </p:txBody>
      </p:sp>
      <p:sp>
        <p:nvSpPr>
          <p:cNvPr id="187" name="Google Shape;187;p2"/>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err="1"/>
              <a:t>Contenuti</a:t>
            </a:r>
            <a:endParaRPr dirty="0"/>
          </a:p>
        </p:txBody>
      </p:sp>
      <p:pic>
        <p:nvPicPr>
          <p:cNvPr id="3" name="Picture 2" descr="Man consulting with psychiatrist">
            <a:extLst>
              <a:ext uri="{FF2B5EF4-FFF2-40B4-BE49-F238E27FC236}">
                <a16:creationId xmlns:a16="http://schemas.microsoft.com/office/drawing/2014/main" id="{2429E135-255E-7C6D-7455-DC5183D18C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2321009"/>
            <a:ext cx="5198901" cy="292423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 descr="La lista prohibida de ejercicios para la tercera eda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5918" y="1087490"/>
            <a:ext cx="11440161" cy="983849"/>
          </a:xfrm>
          <a:prstGeom prst="rect">
            <a:avLst/>
          </a:prstGeom>
          <a:noFill/>
          <a:ln w="9525" cap="flat" cmpd="sng">
            <a:noFill/>
            <a:prstDash val="solid"/>
            <a:round/>
            <a:headEnd type="none" w="sm" len="sm"/>
            <a:tailEnd type="none" w="sm" len="sm"/>
          </a:ln>
        </p:spPr>
      </p:pic>
      <p:sp>
        <p:nvSpPr>
          <p:cNvPr id="175" name="Google Shape;175;p2"/>
          <p:cNvSpPr txBox="1">
            <a:spLocks noGrp="1"/>
          </p:cNvSpPr>
          <p:nvPr>
            <p:ph type="body" idx="2"/>
          </p:nvPr>
        </p:nvSpPr>
        <p:spPr>
          <a:xfrm>
            <a:off x="1885569" y="408529"/>
            <a:ext cx="8155904"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sz="3600" dirty="0" err="1"/>
              <a:t>Introduzione</a:t>
            </a:r>
            <a:endParaRPr dirty="0"/>
          </a:p>
        </p:txBody>
      </p:sp>
      <p:sp>
        <p:nvSpPr>
          <p:cNvPr id="176" name="Google Shape;176;p2"/>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77" name="Google Shape;177;p2"/>
          <p:cNvSpPr txBox="1">
            <a:spLocks noGrp="1"/>
          </p:cNvSpPr>
          <p:nvPr>
            <p:ph type="body" idx="1"/>
          </p:nvPr>
        </p:nvSpPr>
        <p:spPr>
          <a:xfrm>
            <a:off x="785385" y="2342186"/>
            <a:ext cx="10621229" cy="357447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92E4B"/>
              </a:buClr>
              <a:buSzPts val="2400"/>
              <a:buNone/>
            </a:pPr>
            <a:r>
              <a:rPr lang="it-IT" dirty="0"/>
              <a:t>Uno dei compiti degli assistenti sanitari è cercare di promuovere uno stile di vita sano nei propri assistiti attraverso un moderato esercizio fisico, buone abitudini e cercando di mantenere un equilibrio adeguato per favorire l'autonomia degli anziani.</a:t>
            </a:r>
          </a:p>
          <a:p>
            <a:pPr marL="0" lvl="0" indent="0" algn="ctr" rtl="0">
              <a:lnSpc>
                <a:spcPct val="90000"/>
              </a:lnSpc>
              <a:spcBef>
                <a:spcPts val="0"/>
              </a:spcBef>
              <a:spcAft>
                <a:spcPts val="0"/>
              </a:spcAft>
              <a:buClr>
                <a:srgbClr val="092E4B"/>
              </a:buClr>
              <a:buSzPts val="2400"/>
              <a:buNone/>
            </a:pPr>
            <a:endParaRPr lang="it-IT" dirty="0"/>
          </a:p>
          <a:p>
            <a:pPr marL="0" lvl="0" indent="0" algn="ctr" rtl="0">
              <a:lnSpc>
                <a:spcPct val="90000"/>
              </a:lnSpc>
              <a:spcBef>
                <a:spcPts val="0"/>
              </a:spcBef>
              <a:spcAft>
                <a:spcPts val="0"/>
              </a:spcAft>
              <a:buClr>
                <a:srgbClr val="092E4B"/>
              </a:buClr>
              <a:buSzPts val="2400"/>
              <a:buNone/>
            </a:pPr>
            <a:r>
              <a:rPr lang="it-IT" dirty="0"/>
              <a:t>In qualità di professionisti che cercano sempre di migliorare le esigenze dei nostri clienti, dobbiamo trovare il modo di accedervi e di assisterli nel miglior modo possibile. </a:t>
            </a:r>
          </a:p>
          <a:p>
            <a:pPr marL="0" lvl="0" indent="0" algn="ctr" rtl="0">
              <a:lnSpc>
                <a:spcPct val="90000"/>
              </a:lnSpc>
              <a:spcBef>
                <a:spcPts val="0"/>
              </a:spcBef>
              <a:spcAft>
                <a:spcPts val="0"/>
              </a:spcAft>
              <a:buClr>
                <a:srgbClr val="092E4B"/>
              </a:buClr>
              <a:buSzPts val="2400"/>
              <a:buNone/>
            </a:pPr>
            <a:endParaRPr lang="it-IT" dirty="0"/>
          </a:p>
          <a:p>
            <a:pPr marL="0" lvl="0" indent="0" algn="ctr" rtl="0">
              <a:lnSpc>
                <a:spcPct val="90000"/>
              </a:lnSpc>
              <a:spcBef>
                <a:spcPts val="0"/>
              </a:spcBef>
              <a:spcAft>
                <a:spcPts val="0"/>
              </a:spcAft>
              <a:buClr>
                <a:srgbClr val="092E4B"/>
              </a:buClr>
              <a:buSzPts val="2400"/>
              <a:buNone/>
            </a:pPr>
            <a:r>
              <a:rPr lang="it-IT" dirty="0"/>
              <a:t>In questo senso, le capacità fisiche di molti anziani impediscono loro di fare esercizio fisico regolarmente, ed è qui che la tecnologia può svolgere un ruolo molto importante. </a:t>
            </a:r>
          </a:p>
          <a:p>
            <a:pPr marL="0" lvl="0" indent="0" algn="ctr" rtl="0">
              <a:lnSpc>
                <a:spcPct val="90000"/>
              </a:lnSpc>
              <a:spcBef>
                <a:spcPts val="0"/>
              </a:spcBef>
              <a:spcAft>
                <a:spcPts val="0"/>
              </a:spcAft>
              <a:buClr>
                <a:srgbClr val="092E4B"/>
              </a:buClr>
              <a:buSzPts val="2400"/>
              <a:buNone/>
            </a:pPr>
            <a:endParaRPr lang="it-IT"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
          <p:cNvSpPr txBox="1">
            <a:spLocks noGrp="1"/>
          </p:cNvSpPr>
          <p:nvPr>
            <p:ph type="body" idx="1"/>
          </p:nvPr>
        </p:nvSpPr>
        <p:spPr>
          <a:xfrm>
            <a:off x="898358" y="1683884"/>
            <a:ext cx="4757374" cy="437769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it-IT" b="1" dirty="0"/>
              <a:t>Mantenersi attivi è essenziale per una buona salute a qualsiasi età.</a:t>
            </a:r>
          </a:p>
          <a:p>
            <a:pPr marL="0" lvl="0" indent="0" algn="ctr" rtl="0">
              <a:lnSpc>
                <a:spcPct val="90000"/>
              </a:lnSpc>
              <a:spcBef>
                <a:spcPts val="0"/>
              </a:spcBef>
              <a:spcAft>
                <a:spcPts val="0"/>
              </a:spcAft>
              <a:buClr>
                <a:schemeClr val="lt1"/>
              </a:buClr>
              <a:buSzPts val="2400"/>
              <a:buNone/>
            </a:pPr>
            <a:r>
              <a:rPr lang="it-IT" dirty="0"/>
              <a:t>È importante praticare qualche forma di attività fisica per promuovere la mobilità e prevenire le malattie accelerate o causate da uno stile di vita sedentario. Tuttavia, l'attività fisica è molto più importante per le persone anziane, poiché la loro </a:t>
            </a:r>
            <a:r>
              <a:rPr lang="it-IT" b="1" dirty="0"/>
              <a:t>autonomia e indipendenza</a:t>
            </a:r>
            <a:r>
              <a:rPr lang="it-IT" dirty="0"/>
              <a:t> dipendono in larga misura da essa.</a:t>
            </a:r>
          </a:p>
          <a:p>
            <a:pPr marL="0" lvl="0" indent="0" algn="ctr" rtl="0">
              <a:lnSpc>
                <a:spcPct val="90000"/>
              </a:lnSpc>
              <a:spcBef>
                <a:spcPts val="0"/>
              </a:spcBef>
              <a:spcAft>
                <a:spcPts val="0"/>
              </a:spcAft>
              <a:buClr>
                <a:schemeClr val="lt1"/>
              </a:buClr>
              <a:buSzPts val="2400"/>
              <a:buNone/>
            </a:pPr>
            <a:endParaRPr lang="it-IT" b="1" dirty="0"/>
          </a:p>
        </p:txBody>
      </p:sp>
      <p:sp>
        <p:nvSpPr>
          <p:cNvPr id="184" name="Google Shape;184;p3"/>
          <p:cNvSpPr txBox="1">
            <a:spLocks noGrp="1"/>
          </p:cNvSpPr>
          <p:nvPr>
            <p:ph type="body" idx="2"/>
          </p:nvPr>
        </p:nvSpPr>
        <p:spPr>
          <a:xfrm>
            <a:off x="898357" y="304800"/>
            <a:ext cx="4757375"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dirty="0"/>
              <a:t>Il </a:t>
            </a:r>
            <a:r>
              <a:rPr lang="en-US" dirty="0" err="1"/>
              <a:t>valore</a:t>
            </a:r>
            <a:r>
              <a:rPr lang="en-US" dirty="0"/>
              <a:t> </a:t>
            </a:r>
            <a:r>
              <a:rPr lang="en-US" dirty="0" err="1"/>
              <a:t>dell'esercizio</a:t>
            </a:r>
            <a:r>
              <a:rPr lang="en-US" dirty="0"/>
              <a:t> </a:t>
            </a:r>
            <a:r>
              <a:rPr lang="en-US" dirty="0" err="1"/>
              <a:t>fisico</a:t>
            </a:r>
            <a:r>
              <a:rPr lang="en-US" dirty="0"/>
              <a:t> </a:t>
            </a:r>
          </a:p>
        </p:txBody>
      </p:sp>
      <p:sp>
        <p:nvSpPr>
          <p:cNvPr id="185" name="Google Shape;185;p3"/>
          <p:cNvSpPr txBox="1"/>
          <p:nvPr/>
        </p:nvSpPr>
        <p:spPr>
          <a:xfrm>
            <a:off x="6762750" y="304651"/>
            <a:ext cx="5229225" cy="112651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4BAA2"/>
              </a:buClr>
              <a:buSzPts val="2800"/>
              <a:buFont typeface="Arial"/>
              <a:buNone/>
            </a:pPr>
            <a:r>
              <a:rPr lang="it-IT" sz="2800" b="1" dirty="0">
                <a:solidFill>
                  <a:srgbClr val="24BAA2"/>
                </a:solidFill>
                <a:latin typeface="Calibri"/>
                <a:ea typeface="Calibri"/>
                <a:cs typeface="Calibri"/>
                <a:sym typeface="Calibri"/>
              </a:rPr>
              <a:t>Senza attività fisica compaiono segni di deterioramento fisico</a:t>
            </a:r>
          </a:p>
        </p:txBody>
      </p:sp>
      <p:sp>
        <p:nvSpPr>
          <p:cNvPr id="186" name="Google Shape;186;p3"/>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87" name="Google Shape;187;p3"/>
          <p:cNvSpPr/>
          <p:nvPr/>
        </p:nvSpPr>
        <p:spPr>
          <a:xfrm>
            <a:off x="152400" y="15240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88" name="Google Shape;188;p3"/>
          <p:cNvSpPr txBox="1"/>
          <p:nvPr/>
        </p:nvSpPr>
        <p:spPr>
          <a:xfrm>
            <a:off x="6536270" y="1335573"/>
            <a:ext cx="5229224" cy="437769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2400"/>
              <a:buFont typeface="Arial"/>
              <a:buNone/>
            </a:pPr>
            <a:r>
              <a:rPr lang="it-IT" sz="2400" b="0" i="0" dirty="0">
                <a:solidFill>
                  <a:srgbClr val="092E4B"/>
                </a:solidFill>
                <a:latin typeface="Calibri"/>
                <a:ea typeface="Calibri"/>
                <a:cs typeface="Calibri"/>
                <a:sym typeface="Calibri"/>
              </a:rPr>
              <a:t>Con l'avanzare dell'età, le persone anziane </a:t>
            </a:r>
            <a:r>
              <a:rPr lang="it-IT" sz="2400" dirty="0">
                <a:solidFill>
                  <a:srgbClr val="092E4B"/>
                </a:solidFill>
                <a:latin typeface="Calibri"/>
                <a:ea typeface="Calibri"/>
                <a:cs typeface="Calibri"/>
                <a:sym typeface="Calibri"/>
              </a:rPr>
              <a:t>hanno bisogno di maggiore assistenza</a:t>
            </a:r>
            <a:r>
              <a:rPr lang="it-IT" sz="2400" b="0" i="0" dirty="0">
                <a:solidFill>
                  <a:srgbClr val="092E4B"/>
                </a:solidFill>
                <a:latin typeface="Calibri"/>
                <a:ea typeface="Calibri"/>
                <a:cs typeface="Calibri"/>
                <a:sym typeface="Calibri"/>
              </a:rPr>
              <a:t>, poiché compaiono molte limitazioni causate dal passare del tempo.</a:t>
            </a:r>
          </a:p>
          <a:p>
            <a:pPr marL="0" marR="0" lvl="0" indent="0" algn="ctr" rtl="0">
              <a:lnSpc>
                <a:spcPct val="90000"/>
              </a:lnSpc>
              <a:spcBef>
                <a:spcPts val="0"/>
              </a:spcBef>
              <a:spcAft>
                <a:spcPts val="0"/>
              </a:spcAft>
              <a:buClr>
                <a:srgbClr val="092E4B"/>
              </a:buClr>
              <a:buSzPts val="2400"/>
              <a:buFont typeface="Arial"/>
              <a:buNone/>
            </a:pPr>
            <a:endParaRPr lang="it-IT" sz="1200" b="0" i="0" dirty="0">
              <a:solidFill>
                <a:srgbClr val="092E4B"/>
              </a:solidFill>
              <a:latin typeface="Calibri"/>
              <a:ea typeface="Calibri"/>
              <a:cs typeface="Calibri"/>
              <a:sym typeface="Calibri"/>
            </a:endParaRPr>
          </a:p>
          <a:p>
            <a:pPr marL="0" marR="0" lvl="0" indent="0" algn="ctr" rtl="0">
              <a:lnSpc>
                <a:spcPct val="90000"/>
              </a:lnSpc>
              <a:spcBef>
                <a:spcPts val="0"/>
              </a:spcBef>
              <a:spcAft>
                <a:spcPts val="0"/>
              </a:spcAft>
              <a:buClr>
                <a:srgbClr val="092E4B"/>
              </a:buClr>
              <a:buSzPts val="2400"/>
              <a:buFont typeface="Arial"/>
              <a:buNone/>
            </a:pPr>
            <a:r>
              <a:rPr lang="it-IT" sz="2400" b="0" i="0" dirty="0">
                <a:solidFill>
                  <a:srgbClr val="092E4B"/>
                </a:solidFill>
                <a:latin typeface="Calibri"/>
                <a:ea typeface="Calibri"/>
                <a:cs typeface="Calibri"/>
                <a:sym typeface="Calibri"/>
              </a:rPr>
              <a:t>L'esercizio fisico ha molti vantaggi per gli anziani, non solo a livello fisico ma anche mentale ed emotivo. </a:t>
            </a:r>
          </a:p>
          <a:p>
            <a:pPr marL="0" marR="0" lvl="0" indent="0" algn="ctr" rtl="0">
              <a:lnSpc>
                <a:spcPct val="90000"/>
              </a:lnSpc>
              <a:spcBef>
                <a:spcPts val="0"/>
              </a:spcBef>
              <a:spcAft>
                <a:spcPts val="0"/>
              </a:spcAft>
              <a:buClr>
                <a:srgbClr val="092E4B"/>
              </a:buClr>
              <a:buSzPts val="2400"/>
              <a:buFont typeface="Arial"/>
              <a:buNone/>
            </a:pPr>
            <a:endParaRPr lang="it-IT" sz="1200" b="0" i="0" dirty="0">
              <a:solidFill>
                <a:srgbClr val="092E4B"/>
              </a:solidFill>
              <a:latin typeface="Calibri"/>
              <a:ea typeface="Calibri"/>
              <a:cs typeface="Calibri"/>
              <a:sym typeface="Calibri"/>
            </a:endParaRPr>
          </a:p>
          <a:p>
            <a:pPr marL="0" marR="0" lvl="0" indent="0" algn="ctr" rtl="0">
              <a:lnSpc>
                <a:spcPct val="90000"/>
              </a:lnSpc>
              <a:spcBef>
                <a:spcPts val="0"/>
              </a:spcBef>
              <a:spcAft>
                <a:spcPts val="0"/>
              </a:spcAft>
              <a:buClr>
                <a:srgbClr val="092E4B"/>
              </a:buClr>
              <a:buSzPts val="2400"/>
              <a:buFont typeface="Arial"/>
              <a:buNone/>
            </a:pPr>
            <a:r>
              <a:rPr lang="it-IT" sz="2400" b="0" i="0" dirty="0">
                <a:solidFill>
                  <a:srgbClr val="092E4B"/>
                </a:solidFill>
                <a:latin typeface="Calibri"/>
                <a:ea typeface="Calibri"/>
                <a:cs typeface="Calibri"/>
                <a:sym typeface="Calibri"/>
              </a:rPr>
              <a:t>Alcuni studi hanno dimostrato che l'esercizio fisico è in grado di ritardare l'invecchiamento cerebrale e può prevenire le malattie neurodegenerative della vecchiaia, come l'Alzheimer o altri tipi di demenza senile.</a:t>
            </a:r>
          </a:p>
          <a:p>
            <a:pPr marL="0" marR="0" lvl="0" indent="0" algn="ctr" rtl="0">
              <a:lnSpc>
                <a:spcPct val="90000"/>
              </a:lnSpc>
              <a:spcBef>
                <a:spcPts val="0"/>
              </a:spcBef>
              <a:spcAft>
                <a:spcPts val="0"/>
              </a:spcAft>
              <a:buClr>
                <a:srgbClr val="092E4B"/>
              </a:buClr>
              <a:buSzPts val="2400"/>
              <a:buFont typeface="Arial"/>
              <a:buNone/>
            </a:pPr>
            <a:endParaRPr lang="it-IT" sz="2400" b="0" i="0" dirty="0">
              <a:solidFill>
                <a:srgbClr val="092E4B"/>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
          <p:cNvSpPr txBox="1">
            <a:spLocks noGrp="1"/>
          </p:cNvSpPr>
          <p:nvPr>
            <p:ph type="body" idx="1"/>
          </p:nvPr>
        </p:nvSpPr>
        <p:spPr>
          <a:xfrm>
            <a:off x="6444430" y="400450"/>
            <a:ext cx="3991589" cy="1029299"/>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Clr>
                <a:schemeClr val="lt1"/>
              </a:buClr>
              <a:buSzPct val="100000"/>
              <a:buNone/>
            </a:pPr>
            <a:r>
              <a:rPr lang="it-IT" dirty="0"/>
              <a:t>L'esercizio fisico deve essere inteso come un attributo del cuore.</a:t>
            </a:r>
          </a:p>
        </p:txBody>
      </p:sp>
      <p:sp>
        <p:nvSpPr>
          <p:cNvPr id="194" name="Google Shape;194;p4"/>
          <p:cNvSpPr/>
          <p:nvPr/>
        </p:nvSpPr>
        <p:spPr>
          <a:xfrm>
            <a:off x="6336997" y="232863"/>
            <a:ext cx="425156" cy="372549"/>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4"/>
          <p:cNvSpPr txBox="1"/>
          <p:nvPr/>
        </p:nvSpPr>
        <p:spPr>
          <a:xfrm>
            <a:off x="5273041" y="1455112"/>
            <a:ext cx="5867122" cy="102929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2200"/>
              <a:buFont typeface="Arial"/>
              <a:buNone/>
            </a:pPr>
            <a:r>
              <a:rPr lang="en-US" sz="2200" b="1" i="0" dirty="0">
                <a:solidFill>
                  <a:schemeClr val="lt1"/>
                </a:solidFill>
                <a:latin typeface="Calibri"/>
                <a:ea typeface="Calibri"/>
                <a:cs typeface="Calibri"/>
                <a:sym typeface="Calibri"/>
              </a:rPr>
              <a:t>I </a:t>
            </a:r>
            <a:r>
              <a:rPr lang="en-US" sz="2200" b="1" i="0" dirty="0" err="1">
                <a:solidFill>
                  <a:schemeClr val="lt1"/>
                </a:solidFill>
                <a:latin typeface="Calibri"/>
                <a:ea typeface="Calibri"/>
                <a:cs typeface="Calibri"/>
                <a:sym typeface="Calibri"/>
              </a:rPr>
              <a:t>benefici</a:t>
            </a:r>
            <a:r>
              <a:rPr lang="en-US" sz="2200" b="1" i="0" dirty="0">
                <a:solidFill>
                  <a:schemeClr val="lt1"/>
                </a:solidFill>
                <a:latin typeface="Calibri"/>
                <a:ea typeface="Calibri"/>
                <a:cs typeface="Calibri"/>
                <a:sym typeface="Calibri"/>
              </a:rPr>
              <a:t> </a:t>
            </a:r>
            <a:r>
              <a:rPr lang="en-US" sz="2200" b="1" i="0" dirty="0" err="1">
                <a:solidFill>
                  <a:schemeClr val="lt1"/>
                </a:solidFill>
                <a:latin typeface="Calibri"/>
                <a:ea typeface="Calibri"/>
                <a:cs typeface="Calibri"/>
                <a:sym typeface="Calibri"/>
              </a:rPr>
              <a:t>dell’attività</a:t>
            </a:r>
            <a:r>
              <a:rPr lang="en-US" sz="2200" b="1" i="0" dirty="0">
                <a:solidFill>
                  <a:schemeClr val="lt1"/>
                </a:solidFill>
                <a:latin typeface="Calibri"/>
                <a:ea typeface="Calibri"/>
                <a:cs typeface="Calibri"/>
                <a:sym typeface="Calibri"/>
              </a:rPr>
              <a:t> </a:t>
            </a:r>
            <a:r>
              <a:rPr lang="en-US" sz="2200" b="1" i="0" dirty="0" err="1">
                <a:solidFill>
                  <a:schemeClr val="lt1"/>
                </a:solidFill>
                <a:latin typeface="Calibri"/>
                <a:ea typeface="Calibri"/>
                <a:cs typeface="Calibri"/>
                <a:sym typeface="Calibri"/>
              </a:rPr>
              <a:t>fisica</a:t>
            </a:r>
            <a:r>
              <a:rPr lang="en-US" sz="2200" b="1" i="0" dirty="0">
                <a:solidFill>
                  <a:schemeClr val="lt1"/>
                </a:solidFill>
                <a:latin typeface="Calibri"/>
                <a:ea typeface="Calibri"/>
                <a:cs typeface="Calibri"/>
                <a:sym typeface="Calibri"/>
              </a:rPr>
              <a:t> </a:t>
            </a:r>
            <a:r>
              <a:rPr lang="en-US" sz="2200" b="1" i="0" dirty="0" err="1">
                <a:solidFill>
                  <a:schemeClr val="lt1"/>
                </a:solidFill>
                <a:latin typeface="Calibri"/>
                <a:ea typeface="Calibri"/>
                <a:cs typeface="Calibri"/>
                <a:sym typeface="Calibri"/>
              </a:rPr>
              <a:t>sono</a:t>
            </a:r>
            <a:endParaRPr dirty="0"/>
          </a:p>
        </p:txBody>
      </p:sp>
      <p:sp>
        <p:nvSpPr>
          <p:cNvPr id="196" name="Google Shape;196;p4"/>
          <p:cNvSpPr/>
          <p:nvPr/>
        </p:nvSpPr>
        <p:spPr>
          <a:xfrm rot="10800000">
            <a:off x="10029715" y="1061406"/>
            <a:ext cx="473003" cy="346784"/>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4"/>
          <p:cNvSpPr txBox="1"/>
          <p:nvPr/>
        </p:nvSpPr>
        <p:spPr>
          <a:xfrm>
            <a:off x="8060298" y="1250444"/>
            <a:ext cx="2480866" cy="58542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1400"/>
              <a:buFont typeface="Arial"/>
              <a:buNone/>
            </a:pPr>
            <a:r>
              <a:rPr lang="en-US" sz="1400" i="0">
                <a:solidFill>
                  <a:schemeClr val="lt1"/>
                </a:solidFill>
                <a:latin typeface="Calibri"/>
                <a:ea typeface="Calibri"/>
                <a:cs typeface="Calibri"/>
                <a:sym typeface="Calibri"/>
              </a:rPr>
              <a:t>Gene Tunney</a:t>
            </a:r>
            <a:endParaRPr/>
          </a:p>
        </p:txBody>
      </p:sp>
      <p:sp>
        <p:nvSpPr>
          <p:cNvPr id="198" name="Google Shape;198;p4"/>
          <p:cNvSpPr/>
          <p:nvPr/>
        </p:nvSpPr>
        <p:spPr>
          <a:xfrm>
            <a:off x="4962920" y="2279741"/>
            <a:ext cx="3097378" cy="1694381"/>
          </a:xfrm>
          <a:prstGeom prst="roundRect">
            <a:avLst>
              <a:gd name="adj" fmla="val 16667"/>
            </a:avLst>
          </a:prstGeom>
          <a:noFill/>
          <a:ln w="12700" cap="flat" cmpd="sng">
            <a:solidFill>
              <a:srgbClr val="EA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9" name="Google Shape;199;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25661" y="2620689"/>
            <a:ext cx="1012484" cy="1012484"/>
          </a:xfrm>
          <a:prstGeom prst="rect">
            <a:avLst/>
          </a:prstGeom>
          <a:noFill/>
          <a:ln>
            <a:noFill/>
          </a:ln>
        </p:spPr>
      </p:pic>
      <p:sp>
        <p:nvSpPr>
          <p:cNvPr id="200" name="Google Shape;200;p4"/>
          <p:cNvSpPr txBox="1"/>
          <p:nvPr/>
        </p:nvSpPr>
        <p:spPr>
          <a:xfrm>
            <a:off x="5975404" y="2490313"/>
            <a:ext cx="2084894"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dirty="0">
                <a:solidFill>
                  <a:schemeClr val="lt2"/>
                </a:solidFill>
                <a:latin typeface="Calibri"/>
                <a:ea typeface="Calibri"/>
                <a:cs typeface="Calibri"/>
                <a:sym typeface="Calibri"/>
              </a:rPr>
              <a:t>Effetti positivi sulla capacità di reazione e sulla memoria</a:t>
            </a:r>
          </a:p>
        </p:txBody>
      </p:sp>
      <p:sp>
        <p:nvSpPr>
          <p:cNvPr id="201" name="Google Shape;201;p4"/>
          <p:cNvSpPr/>
          <p:nvPr/>
        </p:nvSpPr>
        <p:spPr>
          <a:xfrm>
            <a:off x="8141902" y="2279741"/>
            <a:ext cx="3097378" cy="1694381"/>
          </a:xfrm>
          <a:prstGeom prst="roundRect">
            <a:avLst>
              <a:gd name="adj" fmla="val 16667"/>
            </a:avLst>
          </a:prstGeom>
          <a:noFill/>
          <a:ln w="12700" cap="flat" cmpd="sng">
            <a:solidFill>
              <a:srgbClr val="EA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4"/>
          <p:cNvSpPr txBox="1"/>
          <p:nvPr/>
        </p:nvSpPr>
        <p:spPr>
          <a:xfrm>
            <a:off x="9215198" y="2432691"/>
            <a:ext cx="2020153" cy="14003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700" dirty="0">
                <a:solidFill>
                  <a:schemeClr val="lt2"/>
                </a:solidFill>
                <a:latin typeface="Calibri"/>
                <a:ea typeface="Calibri"/>
                <a:cs typeface="Calibri"/>
                <a:sym typeface="Calibri"/>
              </a:rPr>
              <a:t>Abbassamento della pressione sanguigna con conseguente  miglioramento del sistema ematico</a:t>
            </a:r>
          </a:p>
        </p:txBody>
      </p:sp>
      <p:pic>
        <p:nvPicPr>
          <p:cNvPr id="203" name="Google Shape;203;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80900" y="2676615"/>
            <a:ext cx="919831" cy="919831"/>
          </a:xfrm>
          <a:prstGeom prst="rect">
            <a:avLst/>
          </a:prstGeom>
          <a:noFill/>
          <a:ln>
            <a:noFill/>
          </a:ln>
        </p:spPr>
      </p:pic>
      <p:sp>
        <p:nvSpPr>
          <p:cNvPr id="204" name="Google Shape;204;p4"/>
          <p:cNvSpPr/>
          <p:nvPr/>
        </p:nvSpPr>
        <p:spPr>
          <a:xfrm>
            <a:off x="4962920" y="4159592"/>
            <a:ext cx="3097378" cy="1694381"/>
          </a:xfrm>
          <a:prstGeom prst="roundRect">
            <a:avLst>
              <a:gd name="adj" fmla="val 16667"/>
            </a:avLst>
          </a:prstGeom>
          <a:noFill/>
          <a:ln w="12700" cap="flat" cmpd="sng">
            <a:solidFill>
              <a:srgbClr val="EA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4"/>
          <p:cNvSpPr txBox="1"/>
          <p:nvPr/>
        </p:nvSpPr>
        <p:spPr>
          <a:xfrm>
            <a:off x="5817602" y="4191172"/>
            <a:ext cx="2320248" cy="16312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dirty="0">
                <a:solidFill>
                  <a:schemeClr val="lt2"/>
                </a:solidFill>
                <a:latin typeface="Calibri"/>
                <a:ea typeface="Calibri"/>
                <a:cs typeface="Calibri"/>
                <a:sym typeface="Calibri"/>
              </a:rPr>
              <a:t>Incremento dell'attività viscerale con conseguente miglioramento del transito intestinale.</a:t>
            </a:r>
          </a:p>
        </p:txBody>
      </p:sp>
      <p:pic>
        <p:nvPicPr>
          <p:cNvPr id="206" name="Google Shape;206;p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041518" y="4525538"/>
            <a:ext cx="962486" cy="962486"/>
          </a:xfrm>
          <a:prstGeom prst="rect">
            <a:avLst/>
          </a:prstGeom>
          <a:noFill/>
          <a:ln>
            <a:noFill/>
          </a:ln>
        </p:spPr>
      </p:pic>
      <p:sp>
        <p:nvSpPr>
          <p:cNvPr id="207" name="Google Shape;207;p4"/>
          <p:cNvSpPr/>
          <p:nvPr/>
        </p:nvSpPr>
        <p:spPr>
          <a:xfrm>
            <a:off x="8138896" y="4193930"/>
            <a:ext cx="3097378" cy="1694381"/>
          </a:xfrm>
          <a:prstGeom prst="roundRect">
            <a:avLst>
              <a:gd name="adj" fmla="val 16667"/>
            </a:avLst>
          </a:prstGeom>
          <a:noFill/>
          <a:ln w="12700" cap="flat" cmpd="sng">
            <a:solidFill>
              <a:srgbClr val="EA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4"/>
          <p:cNvSpPr txBox="1"/>
          <p:nvPr/>
        </p:nvSpPr>
        <p:spPr>
          <a:xfrm>
            <a:off x="9268548" y="4498949"/>
            <a:ext cx="1904173"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dirty="0">
                <a:solidFill>
                  <a:schemeClr val="lt2"/>
                </a:solidFill>
                <a:latin typeface="Calibri"/>
                <a:ea typeface="Calibri"/>
                <a:cs typeface="Calibri"/>
                <a:sym typeface="Calibri"/>
              </a:rPr>
              <a:t>Aiuto nel lubrificare le articolazioni.</a:t>
            </a:r>
          </a:p>
        </p:txBody>
      </p:sp>
      <p:pic>
        <p:nvPicPr>
          <p:cNvPr id="209" name="Google Shape;209;p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222422" y="4422727"/>
            <a:ext cx="1236785" cy="1236785"/>
          </a:xfrm>
          <a:prstGeom prst="rect">
            <a:avLst/>
          </a:prstGeom>
          <a:noFill/>
          <a:ln>
            <a:noFill/>
          </a:ln>
        </p:spPr>
      </p:pic>
      <p:pic>
        <p:nvPicPr>
          <p:cNvPr id="210" name="Google Shape;210;p4" descr="6 Beneficios del Ejercicio en el Adulto Mayor. | Zapopan"/>
          <p:cNvPicPr preferRelativeResize="0">
            <a:picLocks noGrp="1"/>
          </p:cNvPicPr>
          <p:nvPr>
            <p:ph type="pic" idx="2"/>
          </p:nvPr>
        </p:nvPicPr>
        <p:blipFill rotWithShape="1">
          <a:blip r:embed="rId7" cstate="screen">
            <a:alphaModFix/>
            <a:extLst>
              <a:ext uri="{28A0092B-C50C-407E-A947-70E740481C1C}">
                <a14:useLocalDpi xmlns:a14="http://schemas.microsoft.com/office/drawing/2010/main"/>
              </a:ext>
            </a:extLst>
          </a:blip>
          <a:srcRect/>
          <a:stretch/>
        </p:blipFill>
        <p:spPr>
          <a:xfrm>
            <a:off x="218874" y="1408191"/>
            <a:ext cx="4503511" cy="499648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1"/>
          </p:nvPr>
        </p:nvSpPr>
        <p:spPr>
          <a:xfrm>
            <a:off x="840424" y="1674402"/>
            <a:ext cx="5313421" cy="4377696"/>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lt1"/>
              </a:buClr>
              <a:buSzPts val="2400"/>
              <a:buNone/>
            </a:pPr>
            <a:r>
              <a:rPr lang="en-US" u="sng" dirty="0">
                <a:solidFill>
                  <a:srgbClr val="24BAA2"/>
                </a:solidFill>
                <a:hlinkClick r:id="rId3">
                  <a:extLst>
                    <a:ext uri="{A12FA001-AC4F-418D-AE19-62706E023703}">
                      <ahyp:hlinkClr xmlns:ahyp="http://schemas.microsoft.com/office/drawing/2018/hyperlinkcolor" val="tx"/>
                    </a:ext>
                  </a:extLst>
                </a:hlinkClick>
              </a:rPr>
              <a:t>Xiaomi Mi Smart Band 6</a:t>
            </a:r>
            <a:r>
              <a:rPr lang="en-US" dirty="0"/>
              <a:t>, </a:t>
            </a:r>
            <a:r>
              <a:rPr lang="it-IT" dirty="0"/>
              <a:t>è un </a:t>
            </a:r>
            <a:r>
              <a:rPr lang="it-IT" i="1" dirty="0"/>
              <a:t>fitness tracker</a:t>
            </a:r>
            <a:r>
              <a:rPr lang="it-IT" dirty="0"/>
              <a:t> dotato di oltre 30 modalità di allenamento per ogni tipo di utente. </a:t>
            </a:r>
          </a:p>
          <a:p>
            <a:pPr marL="0" lvl="0" indent="0" rtl="0">
              <a:lnSpc>
                <a:spcPct val="90000"/>
              </a:lnSpc>
              <a:spcBef>
                <a:spcPts val="0"/>
              </a:spcBef>
              <a:spcAft>
                <a:spcPts val="0"/>
              </a:spcAft>
              <a:buClr>
                <a:schemeClr val="lt1"/>
              </a:buClr>
              <a:buSzPts val="2400"/>
              <a:buNone/>
            </a:pPr>
            <a:r>
              <a:rPr lang="it-IT" dirty="0"/>
              <a:t>Con questo dispositivo è possibile monitorare i </a:t>
            </a:r>
            <a:r>
              <a:rPr lang="it-IT" b="1" dirty="0"/>
              <a:t>passi effettuati, le calorie bruciate, la distanza percorsa, la frequenza cardiaca attiva e a riposo e il sonno durante la giornata</a:t>
            </a:r>
            <a:r>
              <a:rPr lang="it-IT" dirty="0"/>
              <a:t>. </a:t>
            </a:r>
          </a:p>
          <a:p>
            <a:pPr marL="0" lvl="0" indent="0" rtl="0">
              <a:lnSpc>
                <a:spcPct val="90000"/>
              </a:lnSpc>
              <a:spcBef>
                <a:spcPts val="0"/>
              </a:spcBef>
              <a:spcAft>
                <a:spcPts val="0"/>
              </a:spcAft>
              <a:buClr>
                <a:schemeClr val="lt1"/>
              </a:buClr>
              <a:buSzPts val="2400"/>
              <a:buNone/>
            </a:pPr>
            <a:r>
              <a:rPr lang="it-IT" dirty="0"/>
              <a:t>È in grado di misurare lo stress attraverso il ritmo cardiaco e offre una serie di linee guida e programmi di rilassamento. </a:t>
            </a:r>
            <a:endParaRPr dirty="0"/>
          </a:p>
        </p:txBody>
      </p:sp>
      <p:sp>
        <p:nvSpPr>
          <p:cNvPr id="224" name="Google Shape;224;p6"/>
          <p:cNvSpPr txBox="1">
            <a:spLocks noGrp="1"/>
          </p:cNvSpPr>
          <p:nvPr>
            <p:ph type="body" idx="2"/>
          </p:nvPr>
        </p:nvSpPr>
        <p:spPr>
          <a:xfrm>
            <a:off x="386478" y="392108"/>
            <a:ext cx="5816359" cy="82503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it-IT" i="0" dirty="0">
                <a:latin typeface="Arial"/>
                <a:ea typeface="Arial"/>
                <a:cs typeface="Arial"/>
                <a:sym typeface="Arial"/>
              </a:rPr>
              <a:t>Bracciali o accessori da indossare</a:t>
            </a:r>
          </a:p>
        </p:txBody>
      </p:sp>
      <p:sp>
        <p:nvSpPr>
          <p:cNvPr id="225" name="Google Shape;225;p6"/>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26" name="Google Shape;226;p6"/>
          <p:cNvSpPr/>
          <p:nvPr/>
        </p:nvSpPr>
        <p:spPr>
          <a:xfrm>
            <a:off x="152400" y="15240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27" name="Google Shape;227;p6"/>
          <p:cNvSpPr txBox="1"/>
          <p:nvPr/>
        </p:nvSpPr>
        <p:spPr>
          <a:xfrm>
            <a:off x="6632325" y="485187"/>
            <a:ext cx="5427719" cy="2706691"/>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rgbClr val="092E4B"/>
              </a:buClr>
              <a:buSzPts val="2400"/>
              <a:buFont typeface="Arial"/>
              <a:buNone/>
            </a:pPr>
            <a:r>
              <a:rPr lang="it-IT" sz="2400" b="0" i="0" dirty="0">
                <a:solidFill>
                  <a:srgbClr val="092E4B"/>
                </a:solidFill>
                <a:latin typeface="Calibri"/>
                <a:ea typeface="Calibri"/>
                <a:cs typeface="Calibri"/>
                <a:sym typeface="Calibri"/>
              </a:rPr>
              <a:t>Ha un design molto intuitivo e facile da usare, che lo rende accessibile agli anziani. </a:t>
            </a:r>
          </a:p>
          <a:p>
            <a:pPr marL="0" marR="0" lvl="0" indent="0" rtl="0">
              <a:lnSpc>
                <a:spcPct val="90000"/>
              </a:lnSpc>
              <a:spcBef>
                <a:spcPts val="0"/>
              </a:spcBef>
              <a:spcAft>
                <a:spcPts val="0"/>
              </a:spcAft>
              <a:buClr>
                <a:srgbClr val="092E4B"/>
              </a:buClr>
              <a:buSzPts val="2400"/>
              <a:buFont typeface="Arial"/>
              <a:buNone/>
            </a:pPr>
            <a:r>
              <a:rPr lang="it-IT" sz="2400" b="0" i="0" dirty="0">
                <a:solidFill>
                  <a:srgbClr val="092E4B"/>
                </a:solidFill>
                <a:latin typeface="Calibri"/>
                <a:ea typeface="Calibri"/>
                <a:cs typeface="Calibri"/>
                <a:sym typeface="Calibri"/>
              </a:rPr>
              <a:t>Ha anche la possibilità di essere collegato a un'applicazione mobile, che consente di osservare tutte le attività, compresi i </a:t>
            </a:r>
            <a:r>
              <a:rPr lang="it-IT" sz="2400" b="1" i="0" dirty="0">
                <a:solidFill>
                  <a:srgbClr val="092E4B"/>
                </a:solidFill>
                <a:latin typeface="Calibri"/>
                <a:ea typeface="Calibri"/>
                <a:cs typeface="Calibri"/>
                <a:sym typeface="Calibri"/>
              </a:rPr>
              <a:t>grafici della frequenza cardiaca</a:t>
            </a:r>
            <a:r>
              <a:rPr lang="it-IT" sz="2400" b="0" i="0" dirty="0">
                <a:solidFill>
                  <a:srgbClr val="092E4B"/>
                </a:solidFill>
                <a:latin typeface="Calibri"/>
                <a:ea typeface="Calibri"/>
                <a:cs typeface="Calibri"/>
                <a:sym typeface="Calibri"/>
              </a:rPr>
              <a:t>, in modo da poter adattare le attività a quelle svolte dagli utenti. </a:t>
            </a:r>
          </a:p>
        </p:txBody>
      </p:sp>
      <p:pic>
        <p:nvPicPr>
          <p:cNvPr id="228" name="Google Shape;228;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49491" y="3514725"/>
            <a:ext cx="1652009" cy="3190874"/>
          </a:xfrm>
          <a:prstGeom prst="rect">
            <a:avLst/>
          </a:prstGeom>
          <a:noFill/>
          <a:ln>
            <a:noFill/>
          </a:ln>
        </p:spPr>
      </p:pic>
      <p:pic>
        <p:nvPicPr>
          <p:cNvPr id="229" name="Google Shape;229;p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761344" y="5028567"/>
            <a:ext cx="1509401" cy="1869441"/>
          </a:xfrm>
          <a:prstGeom prst="rect">
            <a:avLst/>
          </a:prstGeom>
          <a:noFill/>
          <a:ln>
            <a:noFill/>
          </a:ln>
        </p:spPr>
      </p:pic>
      <p:sp>
        <p:nvSpPr>
          <p:cNvPr id="230" name="Google Shape;230;p6"/>
          <p:cNvSpPr txBox="1"/>
          <p:nvPr/>
        </p:nvSpPr>
        <p:spPr>
          <a:xfrm>
            <a:off x="6632325" y="3524664"/>
            <a:ext cx="3129019" cy="2706691"/>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rgbClr val="092E4B"/>
              </a:buClr>
              <a:buSzPts val="2400"/>
              <a:buFont typeface="Arial"/>
              <a:buNone/>
            </a:pPr>
            <a:r>
              <a:rPr lang="it-IT" sz="2400" b="1" i="0" dirty="0">
                <a:solidFill>
                  <a:srgbClr val="092E4B"/>
                </a:solidFill>
                <a:latin typeface="Calibri"/>
                <a:ea typeface="Calibri"/>
                <a:cs typeface="Calibri"/>
                <a:sym typeface="Calibri"/>
              </a:rPr>
              <a:t>Danza, palestra, camminata, stretching e allenamento per parti specifiche del corpo</a:t>
            </a:r>
            <a:r>
              <a:rPr lang="it-IT" sz="2400" i="0" dirty="0">
                <a:solidFill>
                  <a:srgbClr val="092E4B"/>
                </a:solidFill>
                <a:latin typeface="Calibri"/>
                <a:ea typeface="Calibri"/>
                <a:cs typeface="Calibri"/>
                <a:sym typeface="Calibri"/>
              </a:rPr>
              <a:t>, sono alcuni esempi dei programmi che </a:t>
            </a:r>
            <a:r>
              <a:rPr lang="it-IT" sz="2400" i="0" dirty="0" err="1">
                <a:solidFill>
                  <a:srgbClr val="092E4B"/>
                </a:solidFill>
                <a:latin typeface="Calibri"/>
                <a:ea typeface="Calibri"/>
                <a:cs typeface="Calibri"/>
                <a:sym typeface="Calibri"/>
              </a:rPr>
              <a:t>Miband</a:t>
            </a:r>
            <a:r>
              <a:rPr lang="it-IT" sz="2400" i="0" dirty="0">
                <a:solidFill>
                  <a:srgbClr val="092E4B"/>
                </a:solidFill>
                <a:latin typeface="Calibri"/>
                <a:ea typeface="Calibri"/>
                <a:cs typeface="Calibri"/>
                <a:sym typeface="Calibri"/>
              </a:rPr>
              <a:t> </a:t>
            </a:r>
            <a:r>
              <a:rPr lang="it-IT" sz="2400" dirty="0">
                <a:solidFill>
                  <a:srgbClr val="092E4B"/>
                </a:solidFill>
                <a:latin typeface="Calibri"/>
                <a:ea typeface="Calibri"/>
                <a:cs typeface="Calibri"/>
                <a:sym typeface="Calibri"/>
              </a:rPr>
              <a:t>propone</a:t>
            </a:r>
            <a:r>
              <a:rPr lang="it-IT" sz="2400" i="0" dirty="0">
                <a:solidFill>
                  <a:srgbClr val="092E4B"/>
                </a:solidFill>
                <a:latin typeface="Calibri"/>
                <a:ea typeface="Calibri"/>
                <a:cs typeface="Calibri"/>
                <a:sym typeface="Calibri"/>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7"/>
          <p:cNvSpPr txBox="1">
            <a:spLocks noGrp="1"/>
          </p:cNvSpPr>
          <p:nvPr>
            <p:ph type="body" idx="1"/>
          </p:nvPr>
        </p:nvSpPr>
        <p:spPr>
          <a:xfrm>
            <a:off x="487422" y="2446711"/>
            <a:ext cx="6390541" cy="33116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buNone/>
            </a:pPr>
            <a:r>
              <a:rPr lang="en-US" u="sng" dirty="0">
                <a:solidFill>
                  <a:srgbClr val="24BAA2"/>
                </a:solidFill>
                <a:hlinkClick r:id="rId3">
                  <a:extLst>
                    <a:ext uri="{A12FA001-AC4F-418D-AE19-62706E023703}">
                      <ahyp:hlinkClr xmlns:ahyp="http://schemas.microsoft.com/office/drawing/2018/hyperlinkcolor" val="tx"/>
                    </a:ext>
                  </a:extLst>
                </a:hlinkClick>
              </a:rPr>
              <a:t>Rosita</a:t>
            </a:r>
            <a:r>
              <a:rPr lang="en-US" dirty="0"/>
              <a:t> </a:t>
            </a:r>
            <a:r>
              <a:rPr lang="it-IT" dirty="0"/>
              <a:t>è un’applicazione rivolta alle persone di età superiore ai 60 anni che propone esercizi personalizzati, attività fisiche o lezioni di nutrizione tra le altre attività, con l'obiettivo che le persone di età superiore possano condurre una vita attiva, sana e salutare.</a:t>
            </a:r>
          </a:p>
          <a:p>
            <a:pPr marL="0" lvl="0" indent="0" algn="just" rtl="0">
              <a:lnSpc>
                <a:spcPct val="90000"/>
              </a:lnSpc>
              <a:spcBef>
                <a:spcPts val="0"/>
              </a:spcBef>
              <a:spcAft>
                <a:spcPts val="0"/>
              </a:spcAft>
              <a:buClr>
                <a:srgbClr val="092E4B"/>
              </a:buClr>
              <a:buSzPts val="2400"/>
              <a:buNone/>
            </a:pPr>
            <a:r>
              <a:rPr lang="it-IT" dirty="0"/>
              <a:t>Questa app si propone di aiutare gli anziani ad aumentare la loro attività fisica, mentale e sociale attraverso attività di sane abitudini.</a:t>
            </a:r>
          </a:p>
          <a:p>
            <a:pPr marL="0" lvl="0" indent="0" algn="just" rtl="0">
              <a:lnSpc>
                <a:spcPct val="90000"/>
              </a:lnSpc>
              <a:spcBef>
                <a:spcPts val="0"/>
              </a:spcBef>
              <a:spcAft>
                <a:spcPts val="0"/>
              </a:spcAft>
              <a:buClr>
                <a:srgbClr val="092E4B"/>
              </a:buClr>
              <a:buSzPts val="2400"/>
              <a:buNone/>
            </a:pPr>
            <a:r>
              <a:rPr lang="it-IT" dirty="0"/>
              <a:t>Rosita permette di svolgere attività adatte all'età e alle capacità fisiche di ciascun utente, come yoga, danza, karate o persino </a:t>
            </a:r>
            <a:r>
              <a:rPr lang="it-IT" dirty="0" err="1"/>
              <a:t>CrossFit</a:t>
            </a:r>
            <a:r>
              <a:rPr lang="en-US" dirty="0"/>
              <a:t>.</a:t>
            </a:r>
            <a:endParaRPr dirty="0"/>
          </a:p>
        </p:txBody>
      </p:sp>
      <p:sp>
        <p:nvSpPr>
          <p:cNvPr id="236" name="Google Shape;236;p7"/>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i="0" dirty="0">
                <a:latin typeface="Arial"/>
                <a:ea typeface="Arial"/>
                <a:cs typeface="Arial"/>
                <a:sym typeface="Arial"/>
              </a:rPr>
              <a:t>Applicazioni per il telefono: </a:t>
            </a:r>
          </a:p>
          <a:p>
            <a:pPr marL="0" lvl="0" indent="0" algn="l" rtl="0">
              <a:lnSpc>
                <a:spcPct val="90000"/>
              </a:lnSpc>
              <a:spcBef>
                <a:spcPts val="0"/>
              </a:spcBef>
              <a:spcAft>
                <a:spcPts val="0"/>
              </a:spcAft>
              <a:buClr>
                <a:srgbClr val="24BAA2"/>
              </a:buClr>
              <a:buSzPts val="3600"/>
              <a:buNone/>
            </a:pPr>
            <a:r>
              <a:rPr lang="it-IT" dirty="0">
                <a:latin typeface="Arial"/>
                <a:ea typeface="Arial"/>
                <a:cs typeface="Arial"/>
                <a:sym typeface="Arial"/>
              </a:rPr>
              <a:t>p</a:t>
            </a:r>
            <a:r>
              <a:rPr lang="it-IT" i="0" dirty="0">
                <a:latin typeface="Arial"/>
                <a:ea typeface="Arial"/>
                <a:cs typeface="Arial"/>
                <a:sym typeface="Arial"/>
              </a:rPr>
              <a:t>er fare esercizio</a:t>
            </a:r>
          </a:p>
          <a:p>
            <a:pPr marL="0" lvl="0" indent="0" algn="l" rtl="0">
              <a:lnSpc>
                <a:spcPct val="90000"/>
              </a:lnSpc>
              <a:spcBef>
                <a:spcPts val="0"/>
              </a:spcBef>
              <a:spcAft>
                <a:spcPts val="0"/>
              </a:spcAft>
              <a:buClr>
                <a:srgbClr val="24BAA2"/>
              </a:buClr>
              <a:buSzPts val="3600"/>
              <a:buNone/>
            </a:pPr>
            <a:endParaRPr lang="it-IT" i="0" dirty="0">
              <a:latin typeface="Arial"/>
              <a:ea typeface="Arial"/>
              <a:cs typeface="Arial"/>
              <a:sym typeface="Arial"/>
            </a:endParaRPr>
          </a:p>
        </p:txBody>
      </p:sp>
      <p:sp>
        <p:nvSpPr>
          <p:cNvPr id="237" name="Google Shape;237;p7"/>
          <p:cNvSpPr/>
          <p:nvPr/>
        </p:nvSpPr>
        <p:spPr>
          <a:xfrm>
            <a:off x="7053791" y="3189475"/>
            <a:ext cx="1177860" cy="773564"/>
          </a:xfrm>
          <a:prstGeom prst="rightArrow">
            <a:avLst>
              <a:gd name="adj1" fmla="val 50000"/>
              <a:gd name="adj2" fmla="val 50000"/>
            </a:avLst>
          </a:prstGeom>
          <a:solidFill>
            <a:srgbClr val="24BAA2"/>
          </a:solidFill>
          <a:ln w="22225"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err="1">
                <a:solidFill>
                  <a:schemeClr val="lt1"/>
                </a:solidFill>
                <a:latin typeface="Calibri"/>
                <a:ea typeface="Calibri"/>
                <a:cs typeface="Calibri"/>
                <a:sym typeface="Calibri"/>
              </a:rPr>
              <a:t>Clicca</a:t>
            </a:r>
            <a:r>
              <a:rPr lang="en-US" sz="1400" b="1" dirty="0">
                <a:solidFill>
                  <a:schemeClr val="lt1"/>
                </a:solidFill>
                <a:latin typeface="Calibri"/>
                <a:ea typeface="Calibri"/>
                <a:cs typeface="Calibri"/>
                <a:sym typeface="Calibri"/>
              </a:rPr>
              <a:t> qui</a:t>
            </a:r>
            <a:endParaRPr dirty="0"/>
          </a:p>
        </p:txBody>
      </p:sp>
      <p:pic>
        <p:nvPicPr>
          <p:cNvPr id="238" name="Google Shape;238;p7">
            <a:hlinkClick r:id="rId3"/>
          </p:cNvPr>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a:stretch/>
        </p:blipFill>
        <p:spPr>
          <a:xfrm>
            <a:off x="8583306" y="1246695"/>
            <a:ext cx="2444127" cy="4336988"/>
          </a:xfrm>
          <a:prstGeom prst="rect">
            <a:avLst/>
          </a:prstGeom>
          <a:noFill/>
          <a:ln>
            <a:noFill/>
          </a:ln>
        </p:spPr>
      </p:pic>
      <p:pic>
        <p:nvPicPr>
          <p:cNvPr id="239" name="Google Shape;239;p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171770" y="2578924"/>
            <a:ext cx="1267197" cy="126719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8"/>
          <p:cNvSpPr txBox="1">
            <a:spLocks noGrp="1"/>
          </p:cNvSpPr>
          <p:nvPr>
            <p:ph type="body" idx="1"/>
          </p:nvPr>
        </p:nvSpPr>
        <p:spPr>
          <a:xfrm>
            <a:off x="292231" y="2442022"/>
            <a:ext cx="6834126" cy="3311641"/>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92E4B"/>
              </a:buClr>
              <a:buSzPts val="2400"/>
              <a:buNone/>
            </a:pPr>
            <a:r>
              <a:rPr lang="it-IT" dirty="0"/>
              <a:t>Lo yoga è un modo piacevole di fare esercizio fisico senza fare nulla di troppo estremo. Tuttavia, per gli anziani, lo yoga può avere molti benefici per la salute, come una migliore salute mentale, un sonno migliore e una riduzione dello stress.</a:t>
            </a:r>
          </a:p>
          <a:p>
            <a:pPr marL="0" lvl="0" indent="0" rtl="0">
              <a:lnSpc>
                <a:spcPct val="90000"/>
              </a:lnSpc>
              <a:spcBef>
                <a:spcPts val="0"/>
              </a:spcBef>
              <a:spcAft>
                <a:spcPts val="0"/>
              </a:spcAft>
              <a:buClr>
                <a:srgbClr val="092E4B"/>
              </a:buClr>
              <a:buSzPts val="2400"/>
              <a:buNone/>
            </a:pPr>
            <a:endParaRPr lang="it-IT" sz="1200" dirty="0">
              <a:solidFill>
                <a:srgbClr val="24BAA2"/>
              </a:solidFill>
              <a:hlinkClick r:id="rId3">
                <a:extLst>
                  <a:ext uri="{A12FA001-AC4F-418D-AE19-62706E023703}">
                    <ahyp:hlinkClr xmlns:ahyp="http://schemas.microsoft.com/office/drawing/2018/hyperlinkcolor" val="tx"/>
                  </a:ext>
                </a:extLst>
              </a:hlinkClick>
            </a:endParaRPr>
          </a:p>
          <a:p>
            <a:pPr marL="0" lvl="0" indent="0" rtl="0">
              <a:lnSpc>
                <a:spcPct val="90000"/>
              </a:lnSpc>
              <a:spcBef>
                <a:spcPts val="0"/>
              </a:spcBef>
              <a:spcAft>
                <a:spcPts val="0"/>
              </a:spcAft>
              <a:buClr>
                <a:srgbClr val="092E4B"/>
              </a:buClr>
              <a:buSzPts val="2400"/>
              <a:buNone/>
            </a:pPr>
            <a:r>
              <a:rPr lang="en-US" dirty="0">
                <a:solidFill>
                  <a:srgbClr val="24BAA2"/>
                </a:solidFill>
                <a:hlinkClick r:id="rId3">
                  <a:extLst>
                    <a:ext uri="{A12FA001-AC4F-418D-AE19-62706E023703}">
                      <ahyp:hlinkClr xmlns:ahyp="http://schemas.microsoft.com/office/drawing/2018/hyperlinkcolor" val="tx"/>
                    </a:ext>
                  </a:extLst>
                </a:hlinkClick>
              </a:rPr>
              <a:t>Down Dog </a:t>
            </a:r>
            <a:r>
              <a:rPr lang="it-IT" dirty="0"/>
              <a:t>è l'applicazione yoga perfetta per gli anziani. Permette di scegliere il livello di esperienza, la voce narrante preferita, lo stile musicale, il ritmo e se ci si vuole concentrare su una parte del corpo specifica. Gli stili di yoga variano dal cardio flow in rapido movimento allo yoga dolce sulla sedia, molto più adatto agli anziani.</a:t>
            </a:r>
          </a:p>
          <a:p>
            <a:pPr marL="0" lvl="0" indent="0" rtl="0">
              <a:lnSpc>
                <a:spcPct val="90000"/>
              </a:lnSpc>
              <a:spcBef>
                <a:spcPts val="0"/>
              </a:spcBef>
              <a:spcAft>
                <a:spcPts val="0"/>
              </a:spcAft>
              <a:buClr>
                <a:srgbClr val="092E4B"/>
              </a:buClr>
              <a:buSzPts val="2400"/>
              <a:buNone/>
            </a:pPr>
            <a:endParaRPr dirty="0"/>
          </a:p>
        </p:txBody>
      </p:sp>
      <p:sp>
        <p:nvSpPr>
          <p:cNvPr id="245" name="Google Shape;245;p8"/>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i="0" dirty="0">
                <a:latin typeface="Arial"/>
                <a:ea typeface="Arial"/>
                <a:cs typeface="Arial"/>
                <a:sym typeface="Arial"/>
              </a:rPr>
              <a:t>Applicazioni per il telefono: </a:t>
            </a:r>
          </a:p>
          <a:p>
            <a:pPr marL="0" lvl="0" indent="0" algn="l" rtl="0">
              <a:lnSpc>
                <a:spcPct val="90000"/>
              </a:lnSpc>
              <a:spcBef>
                <a:spcPts val="0"/>
              </a:spcBef>
              <a:spcAft>
                <a:spcPts val="0"/>
              </a:spcAft>
              <a:buClr>
                <a:srgbClr val="24BAA2"/>
              </a:buClr>
              <a:buSzPts val="3600"/>
              <a:buNone/>
            </a:pPr>
            <a:r>
              <a:rPr lang="it-IT" dirty="0">
                <a:latin typeface="Arial"/>
                <a:ea typeface="Arial"/>
                <a:cs typeface="Arial"/>
                <a:sym typeface="Arial"/>
              </a:rPr>
              <a:t>p</a:t>
            </a:r>
            <a:r>
              <a:rPr lang="it-IT" i="0" dirty="0">
                <a:latin typeface="Arial"/>
                <a:ea typeface="Arial"/>
                <a:cs typeface="Arial"/>
                <a:sym typeface="Arial"/>
              </a:rPr>
              <a:t>er fare esercizio </a:t>
            </a:r>
          </a:p>
        </p:txBody>
      </p:sp>
      <p:sp>
        <p:nvSpPr>
          <p:cNvPr id="246" name="Google Shape;246;p8"/>
          <p:cNvSpPr/>
          <p:nvPr/>
        </p:nvSpPr>
        <p:spPr>
          <a:xfrm>
            <a:off x="7053791" y="3189475"/>
            <a:ext cx="1177860" cy="773564"/>
          </a:xfrm>
          <a:prstGeom prst="rightArrow">
            <a:avLst>
              <a:gd name="adj1" fmla="val 50000"/>
              <a:gd name="adj2" fmla="val 50000"/>
            </a:avLst>
          </a:prstGeom>
          <a:solidFill>
            <a:srgbClr val="24BAA2"/>
          </a:solidFill>
          <a:ln w="1905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err="1">
                <a:solidFill>
                  <a:schemeClr val="lt1"/>
                </a:solidFill>
                <a:latin typeface="Calibri"/>
                <a:ea typeface="Calibri"/>
                <a:cs typeface="Calibri"/>
                <a:sym typeface="Calibri"/>
              </a:rPr>
              <a:t>Clicca</a:t>
            </a:r>
            <a:r>
              <a:rPr lang="en-US" sz="1400" b="1" dirty="0">
                <a:solidFill>
                  <a:schemeClr val="lt1"/>
                </a:solidFill>
                <a:latin typeface="Calibri"/>
                <a:ea typeface="Calibri"/>
                <a:cs typeface="Calibri"/>
                <a:sym typeface="Calibri"/>
              </a:rPr>
              <a:t> qui</a:t>
            </a:r>
            <a:endParaRPr dirty="0"/>
          </a:p>
        </p:txBody>
      </p:sp>
      <p:pic>
        <p:nvPicPr>
          <p:cNvPr id="247" name="Google Shape;247;p8">
            <a:hlinkClick r:id="rId4"/>
          </p:cNvPr>
          <p:cNvPicPr preferRelativeResize="0">
            <a:picLocks noGrp="1"/>
          </p:cNvPicPr>
          <p:nvPr>
            <p:ph type="pic" idx="3"/>
          </p:nvPr>
        </p:nvPicPr>
        <p:blipFill rotWithShape="1">
          <a:blip r:embed="rId5" cstate="screen">
            <a:alphaModFix/>
            <a:extLst>
              <a:ext uri="{28A0092B-C50C-407E-A947-70E740481C1C}">
                <a14:useLocalDpi xmlns:a14="http://schemas.microsoft.com/office/drawing/2010/main"/>
              </a:ext>
            </a:extLst>
          </a:blip>
          <a:srcRect/>
          <a:stretch/>
        </p:blipFill>
        <p:spPr>
          <a:xfrm>
            <a:off x="8583306" y="1246695"/>
            <a:ext cx="2444127" cy="433698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9"/>
          <p:cNvSpPr txBox="1">
            <a:spLocks noGrp="1"/>
          </p:cNvSpPr>
          <p:nvPr>
            <p:ph type="body" idx="1"/>
          </p:nvPr>
        </p:nvSpPr>
        <p:spPr>
          <a:xfrm>
            <a:off x="663190" y="2453664"/>
            <a:ext cx="6532739" cy="3311641"/>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92E4B"/>
              </a:buClr>
              <a:buSzPts val="2400"/>
              <a:buNone/>
            </a:pPr>
            <a:r>
              <a:rPr lang="it-IT" dirty="0"/>
              <a:t>Senior Fitness è un'applicazione gratuita e facile da navigare che propone esercizi semplici e a basso impatto. Tra gli esercizi vi sono inclinazioni della testa, allungamenti delle spalle e sollevamenti dei talloni. </a:t>
            </a:r>
          </a:p>
          <a:p>
            <a:pPr marL="0" lvl="0" indent="0" rtl="0">
              <a:lnSpc>
                <a:spcPct val="90000"/>
              </a:lnSpc>
              <a:spcBef>
                <a:spcPts val="0"/>
              </a:spcBef>
              <a:spcAft>
                <a:spcPts val="0"/>
              </a:spcAft>
              <a:buClr>
                <a:srgbClr val="092E4B"/>
              </a:buClr>
              <a:buSzPts val="2400"/>
              <a:buNone/>
            </a:pPr>
            <a:endParaRPr lang="it-IT" sz="800" dirty="0"/>
          </a:p>
          <a:p>
            <a:pPr marL="0" lvl="0" indent="0" rtl="0">
              <a:lnSpc>
                <a:spcPct val="90000"/>
              </a:lnSpc>
              <a:spcBef>
                <a:spcPts val="0"/>
              </a:spcBef>
              <a:spcAft>
                <a:spcPts val="0"/>
              </a:spcAft>
              <a:buClr>
                <a:srgbClr val="092E4B"/>
              </a:buClr>
              <a:buSzPts val="2400"/>
              <a:buNone/>
            </a:pPr>
            <a:r>
              <a:rPr lang="it-IT" b="1" dirty="0"/>
              <a:t>La parte migliore è che circa il 99% degli esercizi può essere fatto da seduti su una sedia</a:t>
            </a:r>
            <a:r>
              <a:rPr lang="it-IT" dirty="0"/>
              <a:t>, il che è perfetto per chi ha difficoltà a stare in piedi o ha problemi di salute. Se non siete sicuri di come eseguire un esercizio specifico, leggete le istruzioni o guardate i video dimostrativi.</a:t>
            </a:r>
          </a:p>
        </p:txBody>
      </p:sp>
      <p:sp>
        <p:nvSpPr>
          <p:cNvPr id="253" name="Google Shape;253;p9"/>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i="0" dirty="0">
                <a:latin typeface="Arial"/>
                <a:ea typeface="Arial"/>
                <a:cs typeface="Arial"/>
                <a:sym typeface="Arial"/>
              </a:rPr>
              <a:t>Applicazioni per il telefono: </a:t>
            </a:r>
          </a:p>
          <a:p>
            <a:pPr marL="0" lvl="0" indent="0" algn="l" rtl="0">
              <a:lnSpc>
                <a:spcPct val="90000"/>
              </a:lnSpc>
              <a:spcBef>
                <a:spcPts val="0"/>
              </a:spcBef>
              <a:spcAft>
                <a:spcPts val="0"/>
              </a:spcAft>
              <a:buClr>
                <a:srgbClr val="24BAA2"/>
              </a:buClr>
              <a:buSzPts val="3600"/>
              <a:buNone/>
            </a:pPr>
            <a:r>
              <a:rPr lang="it-IT" dirty="0">
                <a:latin typeface="Arial"/>
                <a:ea typeface="Arial"/>
                <a:cs typeface="Arial"/>
                <a:sym typeface="Arial"/>
              </a:rPr>
              <a:t>p</a:t>
            </a:r>
            <a:r>
              <a:rPr lang="it-IT" i="0" dirty="0">
                <a:latin typeface="Arial"/>
                <a:ea typeface="Arial"/>
                <a:cs typeface="Arial"/>
                <a:sym typeface="Arial"/>
              </a:rPr>
              <a:t>er fare esercizio</a:t>
            </a:r>
          </a:p>
        </p:txBody>
      </p:sp>
      <p:sp>
        <p:nvSpPr>
          <p:cNvPr id="254" name="Google Shape;254;p9"/>
          <p:cNvSpPr/>
          <p:nvPr/>
        </p:nvSpPr>
        <p:spPr>
          <a:xfrm>
            <a:off x="7053791" y="3189475"/>
            <a:ext cx="1177860" cy="773564"/>
          </a:xfrm>
          <a:prstGeom prst="rightArrow">
            <a:avLst>
              <a:gd name="adj1" fmla="val 50000"/>
              <a:gd name="adj2" fmla="val 50000"/>
            </a:avLst>
          </a:prstGeom>
          <a:solidFill>
            <a:srgbClr val="24BAA2"/>
          </a:solidFill>
          <a:ln w="1905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err="1">
                <a:solidFill>
                  <a:schemeClr val="lt1"/>
                </a:solidFill>
                <a:latin typeface="Calibri"/>
                <a:ea typeface="Calibri"/>
                <a:cs typeface="Calibri"/>
                <a:sym typeface="Calibri"/>
              </a:rPr>
              <a:t>Clicca</a:t>
            </a:r>
            <a:r>
              <a:rPr lang="en-US" sz="1400" b="1" dirty="0">
                <a:solidFill>
                  <a:schemeClr val="lt1"/>
                </a:solidFill>
                <a:latin typeface="Calibri"/>
                <a:ea typeface="Calibri"/>
                <a:cs typeface="Calibri"/>
                <a:sym typeface="Calibri"/>
              </a:rPr>
              <a:t> qui</a:t>
            </a:r>
            <a:endParaRPr dirty="0"/>
          </a:p>
        </p:txBody>
      </p:sp>
      <p:pic>
        <p:nvPicPr>
          <p:cNvPr id="255" name="Google Shape;255;p9">
            <a:hlinkClick r:id="rId3"/>
          </p:cNvPr>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a:stretch/>
        </p:blipFill>
        <p:spPr>
          <a:xfrm>
            <a:off x="8583306" y="1246695"/>
            <a:ext cx="2444127" cy="433698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0"/>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62" name="Google Shape;262;p10"/>
          <p:cNvSpPr/>
          <p:nvPr/>
        </p:nvSpPr>
        <p:spPr>
          <a:xfrm>
            <a:off x="152400" y="15240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263" name="Google Shape;263;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252" y="3429000"/>
            <a:ext cx="8190419" cy="3439559"/>
          </a:xfrm>
          <a:prstGeom prst="rect">
            <a:avLst/>
          </a:prstGeom>
          <a:noFill/>
          <a:ln>
            <a:noFill/>
          </a:ln>
        </p:spPr>
      </p:pic>
      <p:pic>
        <p:nvPicPr>
          <p:cNvPr id="264" name="Google Shape;264;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66805" y="13309"/>
            <a:ext cx="5825195" cy="3428936"/>
          </a:xfrm>
          <a:prstGeom prst="rect">
            <a:avLst/>
          </a:prstGeom>
          <a:noFill/>
          <a:ln>
            <a:noFill/>
          </a:ln>
        </p:spPr>
      </p:pic>
      <p:sp>
        <p:nvSpPr>
          <p:cNvPr id="265" name="Google Shape;265;p10"/>
          <p:cNvSpPr txBox="1">
            <a:spLocks noGrp="1"/>
          </p:cNvSpPr>
          <p:nvPr>
            <p:ph type="body" idx="1"/>
          </p:nvPr>
        </p:nvSpPr>
        <p:spPr>
          <a:xfrm>
            <a:off x="785708" y="1104695"/>
            <a:ext cx="9398812" cy="133196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en-US" b="1" dirty="0">
                <a:solidFill>
                  <a:srgbClr val="24BAA2"/>
                </a:solidFill>
                <a:hlinkClick r:id="rId5">
                  <a:extLst>
                    <a:ext uri="{A12FA001-AC4F-418D-AE19-62706E023703}">
                      <ahyp:hlinkClr xmlns:ahyp="http://schemas.microsoft.com/office/drawing/2018/hyperlinkcolor" val="tx"/>
                    </a:ext>
                  </a:extLst>
                </a:hlinkClick>
              </a:rPr>
              <a:t>OROI</a:t>
            </a:r>
            <a:r>
              <a:rPr lang="en-US" b="1" dirty="0"/>
              <a:t> </a:t>
            </a:r>
            <a:r>
              <a:rPr lang="it-IT" b="1" dirty="0"/>
              <a:t>è una soluzione di realtà virtuale per risvegliare le emozioni, la stimolazione cognitiva e quella fisica al fine di raggiungere il benessere in questi aspetti della vita degli anziani.</a:t>
            </a:r>
            <a:endParaRPr dirty="0"/>
          </a:p>
        </p:txBody>
      </p:sp>
      <p:sp>
        <p:nvSpPr>
          <p:cNvPr id="266" name="Google Shape;266;p10"/>
          <p:cNvSpPr txBox="1">
            <a:spLocks noGrp="1"/>
          </p:cNvSpPr>
          <p:nvPr>
            <p:ph type="body" idx="2"/>
          </p:nvPr>
        </p:nvSpPr>
        <p:spPr>
          <a:xfrm>
            <a:off x="343136" y="253081"/>
            <a:ext cx="7131782" cy="641428"/>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24BAA2"/>
              </a:buClr>
              <a:buSzPts val="3600"/>
              <a:buNone/>
            </a:pPr>
            <a:r>
              <a:rPr lang="en-US" sz="4800" dirty="0" err="1">
                <a:latin typeface="Calibri" panose="020F0502020204030204" pitchFamily="34" charset="0"/>
                <a:ea typeface="Calibri" panose="020F0502020204030204" pitchFamily="34" charset="0"/>
                <a:cs typeface="Calibri" panose="020F0502020204030204" pitchFamily="34" charset="0"/>
                <a:sym typeface="Arial"/>
              </a:rPr>
              <a:t>Dispositivi</a:t>
            </a:r>
            <a:r>
              <a:rPr lang="en-US" sz="4800" dirty="0">
                <a:latin typeface="Calibri" panose="020F0502020204030204" pitchFamily="34" charset="0"/>
                <a:ea typeface="Calibri" panose="020F0502020204030204" pitchFamily="34" charset="0"/>
                <a:cs typeface="Calibri" panose="020F0502020204030204" pitchFamily="34" charset="0"/>
                <a:sym typeface="Arial"/>
              </a:rPr>
              <a:t> </a:t>
            </a:r>
            <a:r>
              <a:rPr lang="en-US" sz="4800" dirty="0" err="1">
                <a:latin typeface="Calibri" panose="020F0502020204030204" pitchFamily="34" charset="0"/>
                <a:ea typeface="Calibri" panose="020F0502020204030204" pitchFamily="34" charset="0"/>
                <a:cs typeface="Calibri" panose="020F0502020204030204" pitchFamily="34" charset="0"/>
                <a:sym typeface="Arial"/>
              </a:rPr>
              <a:t>tecnologici</a:t>
            </a:r>
            <a:r>
              <a:rPr lang="en-US" sz="4800" dirty="0">
                <a:latin typeface="Calibri" panose="020F0502020204030204" pitchFamily="34" charset="0"/>
                <a:ea typeface="Calibri" panose="020F0502020204030204" pitchFamily="34" charset="0"/>
                <a:cs typeface="Calibri" panose="020F0502020204030204" pitchFamily="34" charset="0"/>
                <a:sym typeface="Arial"/>
              </a:rPr>
              <a:t>: </a:t>
            </a:r>
            <a:endParaRPr sz="4800" dirty="0">
              <a:latin typeface="Calibri" panose="020F0502020204030204" pitchFamily="34" charset="0"/>
              <a:ea typeface="Calibri" panose="020F0502020204030204" pitchFamily="34" charset="0"/>
              <a:cs typeface="Calibri" panose="020F0502020204030204" pitchFamily="34" charset="0"/>
            </a:endParaRPr>
          </a:p>
        </p:txBody>
      </p:sp>
      <p:pic>
        <p:nvPicPr>
          <p:cNvPr id="267" name="Google Shape;267;p10" descr="Oroi logo">
            <a:hlinkClick r:id="rId5"/>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480721" y="1104695"/>
            <a:ext cx="1071199" cy="1164588"/>
          </a:xfrm>
          <a:prstGeom prst="rect">
            <a:avLst/>
          </a:prstGeom>
          <a:noFill/>
          <a:ln>
            <a:noFill/>
          </a:ln>
        </p:spPr>
      </p:pic>
      <p:sp>
        <p:nvSpPr>
          <p:cNvPr id="268" name="Google Shape;268;p10"/>
          <p:cNvSpPr txBox="1"/>
          <p:nvPr/>
        </p:nvSpPr>
        <p:spPr>
          <a:xfrm>
            <a:off x="424578" y="2190721"/>
            <a:ext cx="11127342" cy="1331964"/>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chemeClr val="lt1"/>
              </a:buClr>
              <a:buSzPts val="2400"/>
              <a:buFont typeface="Arial"/>
              <a:buNone/>
            </a:pPr>
            <a:endParaRPr sz="2400" b="0" i="0">
              <a:solidFill>
                <a:schemeClr val="lt1"/>
              </a:solidFill>
              <a:latin typeface="Calibri"/>
              <a:ea typeface="Calibri"/>
              <a:cs typeface="Calibri"/>
              <a:sym typeface="Calibri"/>
            </a:endParaRPr>
          </a:p>
        </p:txBody>
      </p:sp>
      <p:sp>
        <p:nvSpPr>
          <p:cNvPr id="269" name="Google Shape;269;p10"/>
          <p:cNvSpPr txBox="1"/>
          <p:nvPr/>
        </p:nvSpPr>
        <p:spPr>
          <a:xfrm>
            <a:off x="881601" y="2418783"/>
            <a:ext cx="5671422" cy="5822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it-IT" sz="2400" b="0" i="0" dirty="0">
                <a:solidFill>
                  <a:schemeClr val="lt1"/>
                </a:solidFill>
                <a:latin typeface="Calibri" panose="020F0502020204030204" pitchFamily="34" charset="0"/>
                <a:ea typeface="Calibri" panose="020F0502020204030204" pitchFamily="34" charset="0"/>
                <a:cs typeface="Calibri" panose="020F0502020204030204" pitchFamily="34" charset="0"/>
                <a:sym typeface="Roboto"/>
              </a:rPr>
              <a:t>Ha </a:t>
            </a:r>
            <a:r>
              <a:rPr lang="it-IT" sz="2400" b="1" i="0" dirty="0">
                <a:solidFill>
                  <a:schemeClr val="accent2"/>
                </a:solidFill>
                <a:latin typeface="Calibri" panose="020F0502020204030204" pitchFamily="34" charset="0"/>
                <a:ea typeface="Calibri" panose="020F0502020204030204" pitchFamily="34" charset="0"/>
                <a:cs typeface="Calibri" panose="020F0502020204030204" pitchFamily="34" charset="0"/>
                <a:sym typeface="Roboto"/>
              </a:rPr>
              <a:t>3</a:t>
            </a:r>
            <a:r>
              <a:rPr lang="it-IT" sz="2400" b="0" i="0" dirty="0">
                <a:solidFill>
                  <a:schemeClr val="lt1"/>
                </a:solidFill>
                <a:latin typeface="Calibri" panose="020F0502020204030204" pitchFamily="34" charset="0"/>
                <a:ea typeface="Calibri" panose="020F0502020204030204" pitchFamily="34" charset="0"/>
                <a:cs typeface="Calibri" panose="020F0502020204030204" pitchFamily="34" charset="0"/>
                <a:sym typeface="Roboto"/>
              </a:rPr>
              <a:t> applicazioni che cercano di soddisfare i suddetti requisiti </a:t>
            </a:r>
          </a:p>
        </p:txBody>
      </p:sp>
      <p:sp>
        <p:nvSpPr>
          <p:cNvPr id="270" name="Google Shape;270;p10"/>
          <p:cNvSpPr/>
          <p:nvPr/>
        </p:nvSpPr>
        <p:spPr>
          <a:xfrm>
            <a:off x="1082393" y="3455553"/>
            <a:ext cx="341749" cy="483627"/>
          </a:xfrm>
          <a:prstGeom prst="downArrow">
            <a:avLst>
              <a:gd name="adj1" fmla="val 50000"/>
              <a:gd name="adj2" fmla="val 50000"/>
            </a:avLst>
          </a:prstGeom>
          <a:solidFill>
            <a:srgbClr val="7F3494"/>
          </a:solidFill>
          <a:ln w="12700" cap="flat" cmpd="sng">
            <a:solidFill>
              <a:srgbClr val="7F34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10"/>
          <p:cNvSpPr/>
          <p:nvPr/>
        </p:nvSpPr>
        <p:spPr>
          <a:xfrm>
            <a:off x="3937586" y="3455553"/>
            <a:ext cx="341749" cy="483627"/>
          </a:xfrm>
          <a:prstGeom prst="downArrow">
            <a:avLst>
              <a:gd name="adj1" fmla="val 50000"/>
              <a:gd name="adj2" fmla="val 50000"/>
            </a:avLst>
          </a:prstGeom>
          <a:solidFill>
            <a:srgbClr val="7F3494"/>
          </a:solidFill>
          <a:ln w="12700" cap="flat" cmpd="sng">
            <a:solidFill>
              <a:srgbClr val="7F34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2" name="Google Shape;272;p10"/>
          <p:cNvSpPr/>
          <p:nvPr/>
        </p:nvSpPr>
        <p:spPr>
          <a:xfrm>
            <a:off x="6635617" y="3455554"/>
            <a:ext cx="341749" cy="483627"/>
          </a:xfrm>
          <a:prstGeom prst="downArrow">
            <a:avLst>
              <a:gd name="adj1" fmla="val 50000"/>
              <a:gd name="adj2" fmla="val 50000"/>
            </a:avLst>
          </a:prstGeom>
          <a:solidFill>
            <a:srgbClr val="7F3494"/>
          </a:solidFill>
          <a:ln w="12700" cap="flat" cmpd="sng">
            <a:solidFill>
              <a:srgbClr val="7F34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10"/>
          <p:cNvSpPr txBox="1"/>
          <p:nvPr/>
        </p:nvSpPr>
        <p:spPr>
          <a:xfrm>
            <a:off x="214954" y="4013881"/>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1800" b="1" i="0" dirty="0" err="1">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Benessere</a:t>
            </a:r>
            <a:endParaRPr sz="1800" b="1" i="0" dirty="0">
              <a:solidFill>
                <a:srgbClr val="092E4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74" name="Google Shape;274;p10"/>
          <p:cNvSpPr txBox="1"/>
          <p:nvPr/>
        </p:nvSpPr>
        <p:spPr>
          <a:xfrm>
            <a:off x="3070146" y="4013574"/>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1800" b="1" i="0" dirty="0" err="1">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Cognitivo</a:t>
            </a:r>
            <a:endParaRPr sz="1800" b="1" i="0" dirty="0">
              <a:solidFill>
                <a:srgbClr val="092E4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75" name="Google Shape;275;p10"/>
          <p:cNvSpPr txBox="1"/>
          <p:nvPr/>
        </p:nvSpPr>
        <p:spPr>
          <a:xfrm>
            <a:off x="5780170" y="4013574"/>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1800" b="1" i="0" dirty="0" err="1">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Attività</a:t>
            </a:r>
            <a:r>
              <a:rPr lang="en-US" sz="1800" b="1"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 </a:t>
            </a:r>
            <a:r>
              <a:rPr lang="en-US" sz="1800" b="1" i="0" dirty="0" err="1">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fisica</a:t>
            </a:r>
            <a:endParaRPr sz="1800" b="1" i="0" dirty="0">
              <a:solidFill>
                <a:srgbClr val="092E4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76" name="Google Shape;276;p10"/>
          <p:cNvSpPr txBox="1"/>
          <p:nvPr/>
        </p:nvSpPr>
        <p:spPr>
          <a:xfrm>
            <a:off x="-10343" y="4388924"/>
            <a:ext cx="2836543" cy="5822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400"/>
              <a:buFont typeface="Arial"/>
              <a:buNone/>
            </a:pPr>
            <a:r>
              <a:rPr lang="it-IT" sz="16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Consiste in una serie di video immersivi orientati all'intrattenimento, attraverso i quali gli utenti visitano diverse aree all'estero, riuscendo a evitare problemi, come la solitudine o la noia, e persino a ricordare alcuni aneddoti nel caso in cui siano mai stati in quelle aree</a:t>
            </a:r>
          </a:p>
        </p:txBody>
      </p:sp>
      <p:sp>
        <p:nvSpPr>
          <p:cNvPr id="277" name="Google Shape;277;p10"/>
          <p:cNvSpPr txBox="1"/>
          <p:nvPr/>
        </p:nvSpPr>
        <p:spPr>
          <a:xfrm>
            <a:off x="2826200" y="4388924"/>
            <a:ext cx="2630807" cy="5822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400"/>
              <a:buFont typeface="Arial"/>
              <a:buNone/>
            </a:pPr>
            <a:r>
              <a:rPr lang="it-IT" sz="16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Serie di esercizi interattivi</a:t>
            </a:r>
            <a:r>
              <a:rPr lang="it-IT" sz="160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 per</a:t>
            </a:r>
            <a:r>
              <a:rPr lang="it-IT" sz="16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 lavorare sulle funzioni cognitive attraverso ambienti amichevoli e dinamici. Presenta alcuni puzzle, giochi di memoria ed esercizi che simulano azioni della vita quotidiana.</a:t>
            </a:r>
          </a:p>
        </p:txBody>
      </p:sp>
      <p:sp>
        <p:nvSpPr>
          <p:cNvPr id="278" name="Google Shape;278;p10"/>
          <p:cNvSpPr txBox="1"/>
          <p:nvPr/>
        </p:nvSpPr>
        <p:spPr>
          <a:xfrm>
            <a:off x="5595400" y="4385310"/>
            <a:ext cx="2786863" cy="5822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400"/>
              <a:buFont typeface="Arial"/>
              <a:buNone/>
            </a:pPr>
            <a:r>
              <a:rPr lang="it-IT" sz="16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Si tratta di una raccolta di video interattivi attraverso i quali gli utenti possono godersi delle passeggiate in bicicletta in diversi ambienti, reali o in 3D. Consiste in un sistema che combina l'uso dei pedali con occhiali per la realtà virtuale, in modo da favorire l'esercizio fisico. </a:t>
            </a:r>
          </a:p>
        </p:txBody>
      </p:sp>
      <p:cxnSp>
        <p:nvCxnSpPr>
          <p:cNvPr id="280" name="Google Shape;280;p10"/>
          <p:cNvCxnSpPr/>
          <p:nvPr/>
        </p:nvCxnSpPr>
        <p:spPr>
          <a:xfrm>
            <a:off x="6739478" y="2190721"/>
            <a:ext cx="0" cy="1107440"/>
          </a:xfrm>
          <a:prstGeom prst="straightConnector1">
            <a:avLst/>
          </a:prstGeom>
          <a:noFill/>
          <a:ln w="25400" cap="flat" cmpd="sng">
            <a:solidFill>
              <a:schemeClr val="lt2"/>
            </a:solidFill>
            <a:prstDash val="solid"/>
            <a:miter lim="800000"/>
            <a:headEnd type="none" w="sm" len="sm"/>
            <a:tailEnd type="none" w="sm" len="sm"/>
          </a:ln>
        </p:spPr>
      </p:cxnSp>
      <p:sp>
        <p:nvSpPr>
          <p:cNvPr id="282" name="Google Shape;282;p10"/>
          <p:cNvSpPr txBox="1"/>
          <p:nvPr/>
        </p:nvSpPr>
        <p:spPr>
          <a:xfrm>
            <a:off x="6823827" y="2584040"/>
            <a:ext cx="5100767" cy="5822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it-IT" sz="2400" b="0" i="0" dirty="0">
                <a:solidFill>
                  <a:schemeClr val="lt1"/>
                </a:solidFill>
                <a:latin typeface="Calibri"/>
                <a:ea typeface="Calibri"/>
                <a:cs typeface="Calibri"/>
                <a:sym typeface="Calibri"/>
              </a:rPr>
              <a:t>Progettazione e produzione</a:t>
            </a:r>
          </a:p>
          <a:p>
            <a:pPr marL="0" marR="0" lvl="0" indent="0" algn="ctr" rtl="0">
              <a:lnSpc>
                <a:spcPct val="90000"/>
              </a:lnSpc>
              <a:spcBef>
                <a:spcPts val="0"/>
              </a:spcBef>
              <a:spcAft>
                <a:spcPts val="0"/>
              </a:spcAft>
              <a:buClr>
                <a:schemeClr val="lt1"/>
              </a:buClr>
              <a:buSzPts val="2400"/>
              <a:buFont typeface="Arial"/>
              <a:buNone/>
            </a:pPr>
            <a:endParaRPr sz="2400" b="0" i="0" dirty="0">
              <a:solidFill>
                <a:schemeClr val="lt1"/>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9A452F74-657C-BB60-B6C5-82839914CCB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28093" y="3559585"/>
            <a:ext cx="3712855" cy="2980055"/>
          </a:xfrm>
          <a:prstGeom prst="rect">
            <a:avLst/>
          </a:prstGeom>
          <a:noFill/>
          <a:extLst>
            <a:ext uri="{909E8E84-426E-40DD-AFC4-6F175D3DCCD1}">
              <a14:hiddenFill xmlns:a14="http://schemas.microsoft.com/office/drawing/2010/main">
                <a:solidFill>
                  <a:srgbClr val="FFFFFF"/>
                </a:solidFill>
              </a14:hiddenFill>
            </a:ext>
          </a:extLst>
        </p:spPr>
      </p:pic>
      <p:cxnSp>
        <p:nvCxnSpPr>
          <p:cNvPr id="2" name="Google Shape;280;p10">
            <a:extLst>
              <a:ext uri="{FF2B5EF4-FFF2-40B4-BE49-F238E27FC236}">
                <a16:creationId xmlns:a16="http://schemas.microsoft.com/office/drawing/2014/main" id="{C45A539D-1070-93CD-F0DA-97B0A8DB44E6}"/>
              </a:ext>
            </a:extLst>
          </p:cNvPr>
          <p:cNvCxnSpPr>
            <a:cxnSpLocks/>
          </p:cNvCxnSpPr>
          <p:nvPr/>
        </p:nvCxnSpPr>
        <p:spPr>
          <a:xfrm>
            <a:off x="2832321" y="3931698"/>
            <a:ext cx="4222" cy="2411952"/>
          </a:xfrm>
          <a:prstGeom prst="straightConnector1">
            <a:avLst/>
          </a:prstGeom>
          <a:noFill/>
          <a:ln w="25400" cap="flat" cmpd="sng">
            <a:solidFill>
              <a:srgbClr val="7F3494"/>
            </a:solidFill>
            <a:prstDash val="solid"/>
            <a:miter lim="800000"/>
            <a:headEnd type="none" w="sm" len="sm"/>
            <a:tailEnd type="none" w="sm" len="sm"/>
          </a:ln>
        </p:spPr>
      </p:cxnSp>
      <p:cxnSp>
        <p:nvCxnSpPr>
          <p:cNvPr id="4" name="Google Shape;280;p10">
            <a:extLst>
              <a:ext uri="{FF2B5EF4-FFF2-40B4-BE49-F238E27FC236}">
                <a16:creationId xmlns:a16="http://schemas.microsoft.com/office/drawing/2014/main" id="{594AB2FF-CF06-658B-49A9-63DA083F42F0}"/>
              </a:ext>
            </a:extLst>
          </p:cNvPr>
          <p:cNvCxnSpPr>
            <a:cxnSpLocks/>
          </p:cNvCxnSpPr>
          <p:nvPr/>
        </p:nvCxnSpPr>
        <p:spPr>
          <a:xfrm>
            <a:off x="5569676" y="3931698"/>
            <a:ext cx="4222" cy="2411952"/>
          </a:xfrm>
          <a:prstGeom prst="straightConnector1">
            <a:avLst/>
          </a:prstGeom>
          <a:noFill/>
          <a:ln w="25400" cap="flat" cmpd="sng">
            <a:solidFill>
              <a:srgbClr val="7F3494"/>
            </a:solidFill>
            <a:prstDash val="solid"/>
            <a:miter lim="800000"/>
            <a:headEnd type="none" w="sm" len="sm"/>
            <a:tailEnd type="none" w="sm" len="sm"/>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4"/>
          <p:cNvSpPr txBox="1">
            <a:spLocks noGrp="1"/>
          </p:cNvSpPr>
          <p:nvPr>
            <p:ph type="body" idx="1"/>
          </p:nvPr>
        </p:nvSpPr>
        <p:spPr>
          <a:xfrm>
            <a:off x="5643484" y="3206086"/>
            <a:ext cx="6010480"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it-IT" dirty="0"/>
              <a:t>Tecnologie di bilancio idrico per gli anziani </a:t>
            </a:r>
          </a:p>
        </p:txBody>
      </p:sp>
      <p:sp>
        <p:nvSpPr>
          <p:cNvPr id="323" name="Google Shape;323;p14"/>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02</a:t>
            </a:r>
            <a:endParaRPr/>
          </a:p>
        </p:txBody>
      </p:sp>
      <p:pic>
        <p:nvPicPr>
          <p:cNvPr id="324" name="Google Shape;324;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1653" y="2087717"/>
            <a:ext cx="2156087" cy="1514609"/>
          </a:xfrm>
          <a:prstGeom prst="rect">
            <a:avLst/>
          </a:prstGeom>
          <a:noFill/>
          <a:ln>
            <a:noFill/>
          </a:ln>
        </p:spPr>
      </p:pic>
      <p:sp>
        <p:nvSpPr>
          <p:cNvPr id="2" name="TextBox 1">
            <a:extLst>
              <a:ext uri="{FF2B5EF4-FFF2-40B4-BE49-F238E27FC236}">
                <a16:creationId xmlns:a16="http://schemas.microsoft.com/office/drawing/2014/main" id="{80913554-C338-0277-45C5-68FF2F708649}"/>
              </a:ext>
            </a:extLst>
          </p:cNvPr>
          <p:cNvSpPr txBox="1"/>
          <p:nvPr/>
        </p:nvSpPr>
        <p:spPr>
          <a:xfrm>
            <a:off x="891654" y="2114550"/>
            <a:ext cx="2184921" cy="1323439"/>
          </a:xfrm>
          <a:prstGeom prst="rect">
            <a:avLst/>
          </a:prstGeom>
          <a:noFill/>
        </p:spPr>
        <p:txBody>
          <a:bodyPr wrap="square" rtlCol="0">
            <a:spAutoFit/>
          </a:bodyPr>
          <a:lstStyle/>
          <a:p>
            <a:pPr algn="r"/>
            <a:r>
              <a:rPr lang="en-IE" sz="8000" dirty="0">
                <a:solidFill>
                  <a:srgbClr val="24BAA2"/>
                </a:solidFill>
                <a:latin typeface="Calibri" panose="020F0502020204030204" pitchFamily="34" charset="0"/>
                <a:ea typeface="Calibri" panose="020F0502020204030204" pitchFamily="34" charset="0"/>
                <a:cs typeface="Calibri" panose="020F0502020204030204" pitchFamily="34" charset="0"/>
              </a:rPr>
              <a:t>(b)</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2"/>
          <p:cNvSpPr txBox="1">
            <a:spLocks noGrp="1"/>
          </p:cNvSpPr>
          <p:nvPr>
            <p:ph type="body" idx="1"/>
          </p:nvPr>
        </p:nvSpPr>
        <p:spPr>
          <a:xfrm>
            <a:off x="614842" y="2294899"/>
            <a:ext cx="4757374" cy="43776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it-IT" dirty="0"/>
              <a:t>La </a:t>
            </a:r>
            <a:r>
              <a:rPr lang="it-IT" b="1" dirty="0"/>
              <a:t>disidratazione</a:t>
            </a:r>
            <a:r>
              <a:rPr lang="it-IT" dirty="0"/>
              <a:t> si riferisce a una diminuzione della quantità di acqua nel corpo come risultato di un'assunzione inadeguata di liquidi </a:t>
            </a:r>
            <a:r>
              <a:rPr lang="en-US" u="sng" dirty="0">
                <a:solidFill>
                  <a:srgbClr val="24BAA2"/>
                </a:solidFill>
              </a:rPr>
              <a:t>(Natural Hydration Council 2019)</a:t>
            </a:r>
            <a:r>
              <a:rPr lang="it-IT" dirty="0"/>
              <a:t>. Si verifica quando si ha una </a:t>
            </a:r>
            <a:r>
              <a:rPr lang="it-IT" b="1" dirty="0"/>
              <a:t>perdita eccessiva di liquidi </a:t>
            </a:r>
            <a:r>
              <a:rPr lang="it-IT" dirty="0"/>
              <a:t>che non vengono reintegrati. Se non viene trattata in tempo, può diventare molto pericolosa per la salute degli anziani, in quanto l'organismo non funzionerebbe correttamente.</a:t>
            </a:r>
          </a:p>
          <a:p>
            <a:pPr marL="228600" lvl="0" indent="-228600" algn="l" rtl="0">
              <a:lnSpc>
                <a:spcPct val="90000"/>
              </a:lnSpc>
              <a:spcBef>
                <a:spcPts val="1000"/>
              </a:spcBef>
              <a:spcAft>
                <a:spcPts val="0"/>
              </a:spcAft>
              <a:buClr>
                <a:schemeClr val="lt1"/>
              </a:buClr>
              <a:buSzPts val="2400"/>
              <a:buNone/>
            </a:pPr>
            <a:endParaRPr dirty="0"/>
          </a:p>
        </p:txBody>
      </p:sp>
      <p:sp>
        <p:nvSpPr>
          <p:cNvPr id="296" name="Google Shape;296;p12"/>
          <p:cNvSpPr txBox="1">
            <a:spLocks noGrp="1"/>
          </p:cNvSpPr>
          <p:nvPr>
            <p:ph type="body" idx="2"/>
          </p:nvPr>
        </p:nvSpPr>
        <p:spPr>
          <a:xfrm>
            <a:off x="517358" y="491078"/>
            <a:ext cx="5578642"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dirty="0"/>
              <a:t>Ricordate che se si fa esercizio fisico bisogna rimanere idratati!</a:t>
            </a:r>
          </a:p>
        </p:txBody>
      </p:sp>
      <p:sp>
        <p:nvSpPr>
          <p:cNvPr id="297" name="Google Shape;297;p12"/>
          <p:cNvSpPr txBox="1"/>
          <p:nvPr/>
        </p:nvSpPr>
        <p:spPr>
          <a:xfrm>
            <a:off x="6646946" y="956786"/>
            <a:ext cx="4546008" cy="80365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it-IT" sz="2800" b="1" i="0" dirty="0">
                <a:solidFill>
                  <a:srgbClr val="24BAA2"/>
                </a:solidFill>
                <a:latin typeface="Calibri"/>
                <a:ea typeface="Calibri"/>
                <a:cs typeface="Calibri"/>
                <a:sym typeface="Calibri"/>
              </a:rPr>
              <a:t>I dati ci dicono che la disidratazione:</a:t>
            </a:r>
          </a:p>
        </p:txBody>
      </p:sp>
      <p:sp>
        <p:nvSpPr>
          <p:cNvPr id="298" name="Google Shape;298;p12"/>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99" name="Google Shape;299;p12"/>
          <p:cNvSpPr/>
          <p:nvPr/>
        </p:nvSpPr>
        <p:spPr>
          <a:xfrm>
            <a:off x="152400" y="15240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300" name="Google Shape;300;p12"/>
          <p:cNvSpPr txBox="1"/>
          <p:nvPr/>
        </p:nvSpPr>
        <p:spPr>
          <a:xfrm>
            <a:off x="7240771" y="1965647"/>
            <a:ext cx="4457797"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it-IT" sz="2400" dirty="0">
                <a:solidFill>
                  <a:srgbClr val="002060"/>
                </a:solidFill>
                <a:latin typeface="Calibri"/>
                <a:ea typeface="Calibri"/>
                <a:cs typeface="Calibri"/>
                <a:sym typeface="Calibri"/>
              </a:rPr>
              <a:t>Aumenta il rischio di </a:t>
            </a:r>
            <a:r>
              <a:rPr lang="it-IT" sz="2400" b="1" dirty="0">
                <a:solidFill>
                  <a:srgbClr val="002060"/>
                </a:solidFill>
                <a:latin typeface="Calibri"/>
                <a:ea typeface="Calibri"/>
                <a:cs typeface="Calibri"/>
                <a:sym typeface="Calibri"/>
              </a:rPr>
              <a:t>morbilità</a:t>
            </a:r>
            <a:r>
              <a:rPr lang="it-IT" sz="2400" dirty="0">
                <a:solidFill>
                  <a:srgbClr val="002060"/>
                </a:solidFill>
                <a:latin typeface="Calibri"/>
                <a:ea typeface="Calibri"/>
                <a:cs typeface="Calibri"/>
                <a:sym typeface="Calibri"/>
              </a:rPr>
              <a:t> e </a:t>
            </a:r>
            <a:r>
              <a:rPr lang="it-IT" sz="2400" b="1" dirty="0">
                <a:solidFill>
                  <a:srgbClr val="002060"/>
                </a:solidFill>
                <a:latin typeface="Calibri"/>
                <a:ea typeface="Calibri"/>
                <a:cs typeface="Calibri"/>
                <a:sym typeface="Calibri"/>
              </a:rPr>
              <a:t>mortalità</a:t>
            </a:r>
            <a:r>
              <a:rPr lang="it-IT" sz="2400" dirty="0">
                <a:solidFill>
                  <a:srgbClr val="002060"/>
                </a:solidFill>
                <a:latin typeface="Calibri"/>
                <a:ea typeface="Calibri"/>
                <a:cs typeface="Calibri"/>
                <a:sym typeface="Calibri"/>
              </a:rPr>
              <a:t>;</a:t>
            </a:r>
          </a:p>
        </p:txBody>
      </p:sp>
      <p:sp>
        <p:nvSpPr>
          <p:cNvPr id="301" name="Google Shape;301;p12"/>
          <p:cNvSpPr txBox="1"/>
          <p:nvPr/>
        </p:nvSpPr>
        <p:spPr>
          <a:xfrm>
            <a:off x="6827781" y="2070281"/>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a:solidFill>
                  <a:srgbClr val="24BAA2"/>
                </a:solidFill>
                <a:latin typeface="Calibri"/>
                <a:ea typeface="Calibri"/>
                <a:cs typeface="Calibri"/>
                <a:sym typeface="Calibri"/>
              </a:rPr>
              <a:t>1</a:t>
            </a:r>
            <a:endParaRPr sz="2800" b="1">
              <a:solidFill>
                <a:srgbClr val="24BAA2"/>
              </a:solidFill>
              <a:latin typeface="Calibri"/>
              <a:ea typeface="Calibri"/>
              <a:cs typeface="Calibri"/>
              <a:sym typeface="Calibri"/>
            </a:endParaRPr>
          </a:p>
        </p:txBody>
      </p:sp>
      <p:sp>
        <p:nvSpPr>
          <p:cNvPr id="302" name="Google Shape;302;p12"/>
          <p:cNvSpPr txBox="1"/>
          <p:nvPr/>
        </p:nvSpPr>
        <p:spPr>
          <a:xfrm>
            <a:off x="7240771" y="2821616"/>
            <a:ext cx="5103629"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it-IT" sz="2400" b="0" i="0" dirty="0">
                <a:solidFill>
                  <a:srgbClr val="002060"/>
                </a:solidFill>
                <a:latin typeface="Calibri"/>
                <a:ea typeface="Calibri"/>
                <a:cs typeface="Calibri"/>
                <a:sym typeface="Calibri"/>
              </a:rPr>
              <a:t>È associato a una maggiore probabilità di soffrire di </a:t>
            </a:r>
            <a:r>
              <a:rPr lang="it-IT" sz="2400" b="1" i="0" dirty="0">
                <a:solidFill>
                  <a:srgbClr val="002060"/>
                </a:solidFill>
                <a:latin typeface="Calibri"/>
                <a:ea typeface="Calibri"/>
                <a:cs typeface="Calibri"/>
                <a:sym typeface="Calibri"/>
              </a:rPr>
              <a:t>malattie mentali o ictus</a:t>
            </a:r>
            <a:r>
              <a:rPr lang="it-IT" sz="2400" b="0" i="0" dirty="0">
                <a:solidFill>
                  <a:srgbClr val="002060"/>
                </a:solidFill>
                <a:latin typeface="Calibri"/>
                <a:ea typeface="Calibri"/>
                <a:cs typeface="Calibri"/>
                <a:sym typeface="Calibri"/>
              </a:rPr>
              <a:t>;</a:t>
            </a:r>
          </a:p>
        </p:txBody>
      </p:sp>
      <p:sp>
        <p:nvSpPr>
          <p:cNvPr id="303" name="Google Shape;303;p12"/>
          <p:cNvSpPr txBox="1"/>
          <p:nvPr/>
        </p:nvSpPr>
        <p:spPr>
          <a:xfrm>
            <a:off x="6827781" y="2926250"/>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a:solidFill>
                  <a:srgbClr val="24BAA2"/>
                </a:solidFill>
                <a:latin typeface="Calibri"/>
                <a:ea typeface="Calibri"/>
                <a:cs typeface="Calibri"/>
                <a:sym typeface="Calibri"/>
              </a:rPr>
              <a:t>2</a:t>
            </a:r>
            <a:endParaRPr sz="2800" b="1">
              <a:solidFill>
                <a:srgbClr val="24BAA2"/>
              </a:solidFill>
              <a:latin typeface="Calibri"/>
              <a:ea typeface="Calibri"/>
              <a:cs typeface="Calibri"/>
              <a:sym typeface="Calibri"/>
            </a:endParaRPr>
          </a:p>
        </p:txBody>
      </p:sp>
      <p:sp>
        <p:nvSpPr>
          <p:cNvPr id="304" name="Google Shape;304;p12"/>
          <p:cNvSpPr txBox="1"/>
          <p:nvPr/>
        </p:nvSpPr>
        <p:spPr>
          <a:xfrm>
            <a:off x="7240771" y="3807711"/>
            <a:ext cx="4614531"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it-IT" sz="2400" b="0" i="0" dirty="0">
                <a:solidFill>
                  <a:srgbClr val="002060"/>
                </a:solidFill>
                <a:latin typeface="Calibri"/>
                <a:ea typeface="Calibri"/>
                <a:cs typeface="Calibri"/>
                <a:sym typeface="Calibri"/>
              </a:rPr>
              <a:t>È correlato a </a:t>
            </a:r>
            <a:r>
              <a:rPr lang="it-IT" sz="2400" b="1" i="0" dirty="0">
                <a:solidFill>
                  <a:srgbClr val="002060"/>
                </a:solidFill>
                <a:latin typeface="Calibri"/>
                <a:ea typeface="Calibri"/>
                <a:cs typeface="Calibri"/>
                <a:sym typeface="Calibri"/>
              </a:rPr>
              <a:t>degenze ospedaliere più lunghe</a:t>
            </a:r>
            <a:r>
              <a:rPr lang="it-IT" sz="2400" b="0" i="0" dirty="0">
                <a:solidFill>
                  <a:srgbClr val="002060"/>
                </a:solidFill>
                <a:latin typeface="Calibri"/>
                <a:ea typeface="Calibri"/>
                <a:cs typeface="Calibri"/>
                <a:sym typeface="Calibri"/>
              </a:rPr>
              <a:t>;</a:t>
            </a:r>
          </a:p>
        </p:txBody>
      </p:sp>
      <p:sp>
        <p:nvSpPr>
          <p:cNvPr id="305" name="Google Shape;305;p12"/>
          <p:cNvSpPr txBox="1"/>
          <p:nvPr/>
        </p:nvSpPr>
        <p:spPr>
          <a:xfrm>
            <a:off x="6827781" y="3795605"/>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a:solidFill>
                  <a:srgbClr val="24BAA2"/>
                </a:solidFill>
                <a:latin typeface="Calibri"/>
                <a:ea typeface="Calibri"/>
                <a:cs typeface="Calibri"/>
                <a:sym typeface="Calibri"/>
              </a:rPr>
              <a:t>3</a:t>
            </a:r>
            <a:endParaRPr sz="2800" b="1">
              <a:solidFill>
                <a:srgbClr val="24BAA2"/>
              </a:solidFill>
              <a:latin typeface="Calibri"/>
              <a:ea typeface="Calibri"/>
              <a:cs typeface="Calibri"/>
              <a:sym typeface="Calibri"/>
            </a:endParaRPr>
          </a:p>
        </p:txBody>
      </p:sp>
      <p:sp>
        <p:nvSpPr>
          <p:cNvPr id="306" name="Google Shape;306;p12"/>
          <p:cNvSpPr txBox="1"/>
          <p:nvPr/>
        </p:nvSpPr>
        <p:spPr>
          <a:xfrm>
            <a:off x="7240771" y="4611363"/>
            <a:ext cx="4614531"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it-IT" sz="2400" b="1" u="sng" dirty="0">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Comporta costi elevati </a:t>
            </a:r>
            <a:r>
              <a:rPr lang="it-IT" sz="2400" u="sng" dirty="0">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per il sistema sanitario, più del cancro ai polmoni e della pelle insieme</a:t>
            </a:r>
            <a:r>
              <a:rPr lang="it-IT" sz="2400" b="1" u="sng" dirty="0">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t>
            </a:r>
            <a:endParaRPr lang="it-IT" sz="2400" b="1" u="sng" dirty="0">
              <a:solidFill>
                <a:srgbClr val="002060"/>
              </a:solidFill>
              <a:latin typeface="Calibri"/>
              <a:ea typeface="Calibri"/>
              <a:cs typeface="Calibri"/>
              <a:sym typeface="Calibri"/>
            </a:endParaRPr>
          </a:p>
        </p:txBody>
      </p:sp>
      <p:sp>
        <p:nvSpPr>
          <p:cNvPr id="307" name="Google Shape;307;p12"/>
          <p:cNvSpPr txBox="1"/>
          <p:nvPr/>
        </p:nvSpPr>
        <p:spPr>
          <a:xfrm>
            <a:off x="6827781" y="4599257"/>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a:solidFill>
                  <a:srgbClr val="24BAA2"/>
                </a:solidFill>
                <a:latin typeface="Calibri"/>
                <a:ea typeface="Calibri"/>
                <a:cs typeface="Calibri"/>
                <a:sym typeface="Calibri"/>
              </a:rPr>
              <a:t>4</a:t>
            </a:r>
            <a:endParaRPr sz="2800" b="1">
              <a:solidFill>
                <a:srgbClr val="24BAA2"/>
              </a:solidFill>
              <a:latin typeface="Calibri"/>
              <a:ea typeface="Calibri"/>
              <a:cs typeface="Calibri"/>
              <a:sym typeface="Calibri"/>
            </a:endParaRPr>
          </a:p>
        </p:txBody>
      </p:sp>
      <p:sp>
        <p:nvSpPr>
          <p:cNvPr id="308" name="Google Shape;308;p12"/>
          <p:cNvSpPr txBox="1"/>
          <p:nvPr/>
        </p:nvSpPr>
        <p:spPr>
          <a:xfrm>
            <a:off x="6827781" y="6119284"/>
            <a:ext cx="421944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92E4B"/>
              </a:buClr>
              <a:buSzPts val="1800"/>
              <a:buFont typeface="Calibri"/>
              <a:buNone/>
            </a:pPr>
            <a:r>
              <a:rPr lang="en-US" sz="1800" u="sng" dirty="0">
                <a:solidFill>
                  <a:srgbClr val="092E4B"/>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 Bruno, C., Collier, A., Holyday, M., &amp; Lambert, K. (2021)</a:t>
            </a:r>
            <a:endParaRPr sz="1800" dirty="0">
              <a:solidFill>
                <a:srgbClr val="092E4B"/>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597764" y="3175606"/>
            <a:ext cx="6010480" cy="2253043"/>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Che </a:t>
            </a:r>
            <a:r>
              <a:rPr lang="en-US" dirty="0" err="1">
                <a:latin typeface="Calibri" panose="020F0502020204030204" pitchFamily="34" charset="0"/>
                <a:ea typeface="Calibri" panose="020F0502020204030204" pitchFamily="34" charset="0"/>
                <a:cs typeface="Calibri" panose="020F0502020204030204" pitchFamily="34" charset="0"/>
              </a:rPr>
              <a:t>cos’è</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l’autonomia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personale</a:t>
            </a:r>
            <a:r>
              <a:rPr lang="en-US" dirty="0">
                <a:latin typeface="Calibri" panose="020F0502020204030204" pitchFamily="34" charset="0"/>
                <a:ea typeface="Calibri" panose="020F0502020204030204" pitchFamily="34" charset="0"/>
                <a:cs typeface="Calibri" panose="020F0502020204030204" pitchFamily="34" charset="0"/>
              </a:rPr>
              <a:t>?</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sz="8000" dirty="0"/>
              <a:t>(a)</a:t>
            </a:r>
          </a:p>
        </p:txBody>
      </p:sp>
    </p:spTree>
    <p:extLst>
      <p:ext uri="{BB962C8B-B14F-4D97-AF65-F5344CB8AC3E}">
        <p14:creationId xmlns:p14="http://schemas.microsoft.com/office/powerpoint/2010/main" val="298423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3"/>
          <p:cNvSpPr txBox="1">
            <a:spLocks noGrp="1"/>
          </p:cNvSpPr>
          <p:nvPr>
            <p:ph type="body" idx="2"/>
          </p:nvPr>
        </p:nvSpPr>
        <p:spPr>
          <a:xfrm>
            <a:off x="458160" y="567859"/>
            <a:ext cx="6332320"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sz="3600" dirty="0"/>
              <a:t> </a:t>
            </a:r>
            <a:r>
              <a:rPr lang="en-US" sz="3600" dirty="0" err="1"/>
              <a:t>Facciamo</a:t>
            </a:r>
            <a:r>
              <a:rPr lang="en-US" sz="3600" dirty="0"/>
              <a:t> un </a:t>
            </a:r>
            <a:r>
              <a:rPr lang="en-US" sz="3600" dirty="0" err="1"/>
              <a:t>esercizio</a:t>
            </a:r>
            <a:r>
              <a:rPr lang="en-US" sz="3600" dirty="0"/>
              <a:t>…</a:t>
            </a:r>
          </a:p>
        </p:txBody>
      </p:sp>
      <p:sp>
        <p:nvSpPr>
          <p:cNvPr id="314" name="Google Shape;314;p13"/>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315" name="Google Shape;315;p13"/>
          <p:cNvSpPr txBox="1">
            <a:spLocks noGrp="1"/>
          </p:cNvSpPr>
          <p:nvPr>
            <p:ph type="body" idx="1"/>
          </p:nvPr>
        </p:nvSpPr>
        <p:spPr>
          <a:xfrm>
            <a:off x="798380" y="2244436"/>
            <a:ext cx="10621229" cy="2769253"/>
          </a:xfrm>
          <a:prstGeom prst="rect">
            <a:avLst/>
          </a:prstGeom>
          <a:noFill/>
          <a:ln>
            <a:noFill/>
          </a:ln>
        </p:spPr>
        <p:txBody>
          <a:bodyPr spcFirstLastPara="1" wrap="square" lIns="91425" tIns="45700" rIns="91425" bIns="45700" anchor="t" anchorCtr="0">
            <a:noAutofit/>
          </a:bodyPr>
          <a:lstStyle/>
          <a:p>
            <a:pPr marL="0" lvl="0" indent="-228600" algn="l" rtl="0">
              <a:lnSpc>
                <a:spcPct val="90000"/>
              </a:lnSpc>
              <a:spcBef>
                <a:spcPts val="0"/>
              </a:spcBef>
              <a:spcAft>
                <a:spcPts val="0"/>
              </a:spcAft>
              <a:buClr>
                <a:srgbClr val="092E4B"/>
              </a:buClr>
              <a:buSzPts val="2400"/>
              <a:buNone/>
            </a:pPr>
            <a:r>
              <a:rPr lang="it-IT" dirty="0"/>
              <a:t>Uno dei primi passi verso una corretta idratazione è l’adozione di abitudini sane. Pertanto, la cosa migliore da fare è creare un proprio diario giornaliero in cui specificare:</a:t>
            </a:r>
          </a:p>
          <a:p>
            <a:pPr lvl="0" indent="-457200" algn="l" rtl="0">
              <a:lnSpc>
                <a:spcPct val="90000"/>
              </a:lnSpc>
              <a:spcBef>
                <a:spcPts val="0"/>
              </a:spcBef>
              <a:spcAft>
                <a:spcPts val="0"/>
              </a:spcAft>
              <a:buClr>
                <a:srgbClr val="092E4B"/>
              </a:buClr>
              <a:buSzPts val="2400"/>
              <a:buFont typeface="+mj-lt"/>
              <a:buAutoNum type="arabicPeriod"/>
            </a:pPr>
            <a:r>
              <a:rPr lang="it-IT" dirty="0"/>
              <a:t>Il numero di bicchieri che bevete ogni ora. Questo dipende anche dalla quantità di esercizio fisico e dalla temperatura;</a:t>
            </a:r>
          </a:p>
          <a:p>
            <a:pPr lvl="0" indent="-457200" algn="l" rtl="0">
              <a:lnSpc>
                <a:spcPct val="90000"/>
              </a:lnSpc>
              <a:spcBef>
                <a:spcPts val="0"/>
              </a:spcBef>
              <a:spcAft>
                <a:spcPts val="0"/>
              </a:spcAft>
              <a:buClr>
                <a:srgbClr val="092E4B"/>
              </a:buClr>
              <a:buSzPts val="2400"/>
              <a:buFont typeface="+mj-lt"/>
              <a:buAutoNum type="arabicPeriod"/>
            </a:pPr>
            <a:r>
              <a:rPr lang="it-IT" dirty="0"/>
              <a:t>Il tipo di bevanda (acqua, succhi di frutta, tè, ecc.);</a:t>
            </a:r>
          </a:p>
          <a:p>
            <a:pPr lvl="0" indent="-457200" algn="l" rtl="0">
              <a:lnSpc>
                <a:spcPct val="90000"/>
              </a:lnSpc>
              <a:spcBef>
                <a:spcPts val="0"/>
              </a:spcBef>
              <a:spcAft>
                <a:spcPts val="0"/>
              </a:spcAft>
              <a:buClr>
                <a:srgbClr val="092E4B"/>
              </a:buClr>
              <a:buSzPts val="2400"/>
              <a:buFont typeface="+mj-lt"/>
              <a:buAutoNum type="arabicPeriod"/>
            </a:pPr>
            <a:r>
              <a:rPr lang="it-IT" dirty="0"/>
              <a:t>Gli alimenti assunti nel giorno e la quantità di liquidi che forniscono. </a:t>
            </a:r>
          </a:p>
          <a:p>
            <a:pPr marL="228600" lvl="0" indent="-228600" algn="l" rtl="0">
              <a:lnSpc>
                <a:spcPct val="90000"/>
              </a:lnSpc>
              <a:spcBef>
                <a:spcPts val="0"/>
              </a:spcBef>
              <a:spcAft>
                <a:spcPts val="0"/>
              </a:spcAft>
              <a:buClr>
                <a:srgbClr val="092E4B"/>
              </a:buClr>
              <a:buSzPts val="2400"/>
              <a:buNone/>
            </a:pPr>
            <a:endParaRPr lang="it-IT" dirty="0"/>
          </a:p>
          <a:p>
            <a:pPr marL="0" lvl="0" indent="-228600" algn="l" rtl="0">
              <a:lnSpc>
                <a:spcPct val="90000"/>
              </a:lnSpc>
              <a:spcBef>
                <a:spcPts val="0"/>
              </a:spcBef>
              <a:spcAft>
                <a:spcPts val="0"/>
              </a:spcAft>
              <a:buClr>
                <a:srgbClr val="092E4B"/>
              </a:buClr>
              <a:buSzPts val="2400"/>
              <a:buNone/>
            </a:pPr>
            <a:r>
              <a:rPr lang="it-IT" b="1" dirty="0"/>
              <a:t>In questo diario, dovremmo anche avere la possibilità di riportare il raggiungimento o meno degli obiettivi proposti alla fine della giornata. Questo ci aiuterà anche a migliorare il nostro lavoro quotidiano. </a:t>
            </a:r>
          </a:p>
        </p:txBody>
      </p:sp>
      <p:sp>
        <p:nvSpPr>
          <p:cNvPr id="316" name="Google Shape;316;p13"/>
          <p:cNvSpPr txBox="1"/>
          <p:nvPr/>
        </p:nvSpPr>
        <p:spPr>
          <a:xfrm>
            <a:off x="2036618" y="1472013"/>
            <a:ext cx="7678882" cy="571422"/>
          </a:xfrm>
          <a:prstGeom prst="rect">
            <a:avLst/>
          </a:prstGeom>
          <a:solidFill>
            <a:srgbClr val="7F3494"/>
          </a:solidFill>
          <a:ln w="9525" cap="flat" cmpd="sng">
            <a:solidFill>
              <a:srgbClr val="85D2E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4BAA2"/>
              </a:buClr>
              <a:buSzPts val="2400"/>
              <a:buFont typeface="Arial"/>
              <a:buNone/>
            </a:pPr>
            <a:r>
              <a:rPr lang="it-IT" sz="2400" b="1" i="0" dirty="0">
                <a:solidFill>
                  <a:srgbClr val="24BAA2"/>
                </a:solidFill>
                <a:latin typeface="Calibri"/>
                <a:ea typeface="Calibri"/>
                <a:cs typeface="Calibri"/>
                <a:sym typeface="Calibri"/>
              </a:rPr>
              <a:t>Sviluppare un piano di idratazione sana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5"/>
          <p:cNvSpPr txBox="1">
            <a:spLocks noGrp="1"/>
          </p:cNvSpPr>
          <p:nvPr>
            <p:ph type="body" idx="1"/>
          </p:nvPr>
        </p:nvSpPr>
        <p:spPr>
          <a:xfrm>
            <a:off x="481446" y="2727702"/>
            <a:ext cx="6477892" cy="33116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en-US" b="1" dirty="0" err="1">
                <a:solidFill>
                  <a:srgbClr val="24BAA2"/>
                </a:solidFill>
                <a:hlinkClick r:id="rId3">
                  <a:extLst>
                    <a:ext uri="{A12FA001-AC4F-418D-AE19-62706E023703}">
                      <ahyp:hlinkClr xmlns:ahyp="http://schemas.microsoft.com/office/drawing/2018/hyperlinkcolor" val="tx"/>
                    </a:ext>
                  </a:extLst>
                </a:hlinkClick>
              </a:rPr>
              <a:t>WaterMinder</a:t>
            </a:r>
            <a:r>
              <a:rPr lang="en-US" dirty="0"/>
              <a:t> </a:t>
            </a:r>
            <a:r>
              <a:rPr lang="it-IT" dirty="0"/>
              <a:t>è un'applicazione facile da usare che consente di monitorare il consumo giornaliero di acqua. In base </a:t>
            </a:r>
            <a:r>
              <a:rPr lang="it-IT" b="1" dirty="0"/>
              <a:t>al peso o agli obiettivi personali</a:t>
            </a:r>
            <a:r>
              <a:rPr lang="it-IT" dirty="0"/>
              <a:t>, l'app ricorda quando bere acqua per raggiungere l'obiettivo giornaliero.</a:t>
            </a:r>
          </a:p>
          <a:p>
            <a:pPr marL="0" lvl="0" indent="0" algn="l" rtl="0">
              <a:lnSpc>
                <a:spcPct val="90000"/>
              </a:lnSpc>
              <a:spcBef>
                <a:spcPts val="0"/>
              </a:spcBef>
              <a:spcAft>
                <a:spcPts val="0"/>
              </a:spcAft>
              <a:buClr>
                <a:srgbClr val="092E4B"/>
              </a:buClr>
              <a:buSzPts val="2400"/>
              <a:buNone/>
            </a:pPr>
            <a:r>
              <a:rPr lang="it-IT" dirty="0" err="1"/>
              <a:t>WaterMinder</a:t>
            </a:r>
            <a:r>
              <a:rPr lang="it-IT" dirty="0"/>
              <a:t> si integra anche con </a:t>
            </a:r>
            <a:r>
              <a:rPr lang="it-IT" b="1" dirty="0" err="1"/>
              <a:t>HealthKit</a:t>
            </a:r>
            <a:r>
              <a:rPr lang="it-IT" dirty="0"/>
              <a:t> per ottenere il nostro </a:t>
            </a:r>
            <a:r>
              <a:rPr lang="it-IT" b="1" dirty="0"/>
              <a:t>peso</a:t>
            </a:r>
            <a:r>
              <a:rPr lang="it-IT" dirty="0"/>
              <a:t>, il </a:t>
            </a:r>
            <a:r>
              <a:rPr lang="it-IT" b="1" dirty="0"/>
              <a:t>sesso</a:t>
            </a:r>
            <a:r>
              <a:rPr lang="it-IT" dirty="0"/>
              <a:t> e la </a:t>
            </a:r>
            <a:r>
              <a:rPr lang="it-IT" b="1" dirty="0"/>
              <a:t>data di nascita </a:t>
            </a:r>
            <a:r>
              <a:rPr lang="it-IT" dirty="0"/>
              <a:t>per calcolare l'assunzione giornaliera di acqua raccomandata.</a:t>
            </a:r>
          </a:p>
          <a:p>
            <a:pPr marL="0" lvl="0" indent="0" algn="l" rtl="0">
              <a:lnSpc>
                <a:spcPct val="90000"/>
              </a:lnSpc>
              <a:spcBef>
                <a:spcPts val="0"/>
              </a:spcBef>
              <a:spcAft>
                <a:spcPts val="0"/>
              </a:spcAft>
              <a:buClr>
                <a:srgbClr val="092E4B"/>
              </a:buClr>
              <a:buSzPts val="2400"/>
              <a:buNone/>
            </a:pPr>
            <a:r>
              <a:rPr lang="it-IT" dirty="0"/>
              <a:t>È compatibile con iPhone, iPad, iPod touch e Apple Watch.</a:t>
            </a:r>
          </a:p>
        </p:txBody>
      </p:sp>
      <p:sp>
        <p:nvSpPr>
          <p:cNvPr id="331" name="Google Shape;331;p15"/>
          <p:cNvSpPr>
            <a:spLocks noGrp="1"/>
          </p:cNvSpPr>
          <p:nvPr>
            <p:ph type="pic" idx="3"/>
          </p:nvPr>
        </p:nvSpPr>
        <p:spPr>
          <a:xfrm>
            <a:off x="8583306" y="1246695"/>
            <a:ext cx="2444127" cy="4336988"/>
          </a:xfrm>
          <a:prstGeom prst="rect">
            <a:avLst/>
          </a:prstGeom>
          <a:solidFill>
            <a:srgbClr val="D8D8D8"/>
          </a:solidFill>
          <a:ln>
            <a:noFill/>
          </a:ln>
        </p:spPr>
      </p:sp>
      <p:pic>
        <p:nvPicPr>
          <p:cNvPr id="332" name="Google Shape;332;p15" descr="WaterMinder app">
            <a:hlinkClick r:id="rId3"/>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13845" y="477982"/>
            <a:ext cx="3696710" cy="6196550"/>
          </a:xfrm>
          <a:prstGeom prst="rect">
            <a:avLst/>
          </a:prstGeom>
          <a:noFill/>
          <a:ln>
            <a:noFill/>
          </a:ln>
        </p:spPr>
      </p:pic>
      <p:pic>
        <p:nvPicPr>
          <p:cNvPr id="333" name="Google Shape;333;p15" descr="WaterMinder">
            <a:hlinkClick r:id="rId3"/>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744271" y="1904931"/>
            <a:ext cx="2235858" cy="462061"/>
          </a:xfrm>
          <a:prstGeom prst="rect">
            <a:avLst/>
          </a:prstGeom>
          <a:noFill/>
          <a:ln>
            <a:noFill/>
          </a:ln>
        </p:spPr>
      </p:pic>
      <p:sp>
        <p:nvSpPr>
          <p:cNvPr id="334" name="Google Shape;334;p15"/>
          <p:cNvSpPr/>
          <p:nvPr/>
        </p:nvSpPr>
        <p:spPr>
          <a:xfrm>
            <a:off x="6959338" y="3189475"/>
            <a:ext cx="1177860"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err="1">
                <a:solidFill>
                  <a:srgbClr val="000000"/>
                </a:solidFill>
                <a:latin typeface="Calibri"/>
                <a:ea typeface="Calibri"/>
                <a:cs typeface="Calibri"/>
                <a:sym typeface="Calibri"/>
              </a:rPr>
              <a:t>Clicca</a:t>
            </a:r>
            <a:r>
              <a:rPr lang="en-US" sz="1400" b="1" dirty="0">
                <a:solidFill>
                  <a:srgbClr val="000000"/>
                </a:solidFill>
                <a:latin typeface="Calibri"/>
                <a:ea typeface="Calibri"/>
                <a:cs typeface="Calibri"/>
                <a:sym typeface="Calibri"/>
              </a:rPr>
              <a:t> qui</a:t>
            </a:r>
            <a:endParaRPr dirty="0"/>
          </a:p>
        </p:txBody>
      </p:sp>
      <p:sp>
        <p:nvSpPr>
          <p:cNvPr id="2" name="Google Shape;253;p9">
            <a:extLst>
              <a:ext uri="{FF2B5EF4-FFF2-40B4-BE49-F238E27FC236}">
                <a16:creationId xmlns:a16="http://schemas.microsoft.com/office/drawing/2014/main" id="{8A0D70F1-8AD0-F807-232E-1CA010CEB16A}"/>
              </a:ext>
            </a:extLst>
          </p:cNvPr>
          <p:cNvSpPr txBox="1">
            <a:spLocks/>
          </p:cNvSpPr>
          <p:nvPr/>
        </p:nvSpPr>
        <p:spPr>
          <a:xfrm>
            <a:off x="481445" y="1104336"/>
            <a:ext cx="7178174" cy="10316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US" dirty="0" err="1">
                <a:latin typeface="Arial"/>
                <a:ea typeface="Arial"/>
                <a:cs typeface="Arial"/>
                <a:sym typeface="Arial"/>
              </a:rPr>
              <a:t>Applicazioni</a:t>
            </a:r>
            <a:r>
              <a:rPr lang="en-US" dirty="0">
                <a:latin typeface="Arial"/>
                <a:ea typeface="Arial"/>
                <a:cs typeface="Arial"/>
                <a:sym typeface="Arial"/>
              </a:rPr>
              <a:t> per il </a:t>
            </a:r>
            <a:r>
              <a:rPr lang="en-US" dirty="0" err="1">
                <a:latin typeface="Arial"/>
                <a:ea typeface="Arial"/>
                <a:cs typeface="Arial"/>
                <a:sym typeface="Arial"/>
              </a:rPr>
              <a:t>telefono</a:t>
            </a:r>
            <a:r>
              <a:rPr lang="en-US" dirty="0">
                <a:latin typeface="Arial"/>
                <a:ea typeface="Arial"/>
                <a:cs typeface="Arial"/>
                <a:sym typeface="Arial"/>
              </a:rPr>
              <a:t>: </a:t>
            </a:r>
            <a:endParaRPr lang="en-US" dirty="0"/>
          </a:p>
          <a:p>
            <a:pPr marL="0" indent="0"/>
            <a:r>
              <a:rPr lang="en-US" dirty="0"/>
              <a:t>per il </a:t>
            </a:r>
            <a:r>
              <a:rPr lang="en-US" dirty="0" err="1"/>
              <a:t>bilancio</a:t>
            </a:r>
            <a:r>
              <a:rPr lang="en-US" dirty="0"/>
              <a:t> </a:t>
            </a:r>
            <a:r>
              <a:rPr lang="en-US" dirty="0" err="1"/>
              <a:t>idrico</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6"/>
          <p:cNvSpPr txBox="1">
            <a:spLocks noGrp="1"/>
          </p:cNvSpPr>
          <p:nvPr>
            <p:ph type="body" idx="1"/>
          </p:nvPr>
        </p:nvSpPr>
        <p:spPr>
          <a:xfrm>
            <a:off x="298428" y="883726"/>
            <a:ext cx="5976222" cy="18423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b="1" u="sng" dirty="0" err="1">
                <a:solidFill>
                  <a:srgbClr val="24BAA2"/>
                </a:solidFill>
                <a:hlinkClick r:id="rId3">
                  <a:extLst>
                    <a:ext uri="{A12FA001-AC4F-418D-AE19-62706E023703}">
                      <ahyp:hlinkClr xmlns:ahyp="http://schemas.microsoft.com/office/drawing/2018/hyperlinkcolor" val="tx"/>
                    </a:ext>
                  </a:extLst>
                </a:hlinkClick>
              </a:rPr>
              <a:t>HidrateSpark</a:t>
            </a:r>
            <a:r>
              <a:rPr lang="en-US" b="1" u="sng" dirty="0">
                <a:solidFill>
                  <a:srgbClr val="24BAA2"/>
                </a:solidFill>
                <a:hlinkClick r:id="rId3">
                  <a:extLst>
                    <a:ext uri="{A12FA001-AC4F-418D-AE19-62706E023703}">
                      <ahyp:hlinkClr xmlns:ahyp="http://schemas.microsoft.com/office/drawing/2018/hyperlinkcolor" val="tx"/>
                    </a:ext>
                  </a:extLst>
                </a:hlinkClick>
              </a:rPr>
              <a:t> </a:t>
            </a:r>
            <a:r>
              <a:rPr lang="it-IT" dirty="0"/>
              <a:t>è un'altra azienda che persegue l'innovazione delle bottiglie d'acqua attraverso la tecnologia, con l'obiettivo di consentire alle persone di condurre una vita più sana attraverso l'idratazione. </a:t>
            </a:r>
          </a:p>
          <a:p>
            <a:pPr marL="0" lvl="0" indent="0" algn="l" rtl="0">
              <a:lnSpc>
                <a:spcPct val="90000"/>
              </a:lnSpc>
              <a:spcBef>
                <a:spcPts val="0"/>
              </a:spcBef>
              <a:spcAft>
                <a:spcPts val="0"/>
              </a:spcAft>
              <a:buClr>
                <a:schemeClr val="lt1"/>
              </a:buClr>
              <a:buSzPts val="2400"/>
              <a:buNone/>
            </a:pPr>
            <a:r>
              <a:rPr lang="it-IT" dirty="0"/>
              <a:t>Tutti i suoi prodotti sono dotati di: </a:t>
            </a:r>
          </a:p>
        </p:txBody>
      </p:sp>
      <p:sp>
        <p:nvSpPr>
          <p:cNvPr id="341" name="Google Shape;341;p16"/>
          <p:cNvSpPr txBox="1">
            <a:spLocks noGrp="1"/>
          </p:cNvSpPr>
          <p:nvPr>
            <p:ph type="body" idx="2"/>
          </p:nvPr>
        </p:nvSpPr>
        <p:spPr>
          <a:xfrm>
            <a:off x="629047" y="317057"/>
            <a:ext cx="4757375" cy="64142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i="0" dirty="0" err="1">
                <a:latin typeface="Calibri" panose="020F0502020204030204" pitchFamily="34" charset="0"/>
                <a:ea typeface="Calibri" panose="020F0502020204030204" pitchFamily="34" charset="0"/>
                <a:cs typeface="Calibri" panose="020F0502020204030204" pitchFamily="34" charset="0"/>
                <a:sym typeface="Arial"/>
              </a:rPr>
              <a:t>HidrateSpark</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42" name="Google Shape;342;p16"/>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343" name="Google Shape;343;p16"/>
          <p:cNvSpPr/>
          <p:nvPr/>
        </p:nvSpPr>
        <p:spPr>
          <a:xfrm>
            <a:off x="152400" y="15240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344" name="Google Shape;344;p16" descr="HidrateSpark PRO | 21 oz / 620 ml Insulated Stainless Steel Bluetooth Smart Water Bottle Chug Lid With Free Hydration Tracker &amp; Drink Reminder App"/>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941169" y="3910983"/>
            <a:ext cx="2803451" cy="2803451"/>
          </a:xfrm>
          <a:prstGeom prst="rect">
            <a:avLst/>
          </a:prstGeom>
          <a:noFill/>
          <a:ln>
            <a:noFill/>
          </a:ln>
        </p:spPr>
      </p:pic>
      <p:pic>
        <p:nvPicPr>
          <p:cNvPr id="345" name="Google Shape;345;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6076" y="3729175"/>
            <a:ext cx="6460914" cy="3139384"/>
          </a:xfrm>
          <a:prstGeom prst="rect">
            <a:avLst/>
          </a:prstGeom>
          <a:noFill/>
          <a:ln>
            <a:noFill/>
          </a:ln>
        </p:spPr>
      </p:pic>
      <p:pic>
        <p:nvPicPr>
          <p:cNvPr id="346" name="Google Shape;346;p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06710" y="3910983"/>
            <a:ext cx="1027204" cy="1464147"/>
          </a:xfrm>
          <a:prstGeom prst="rect">
            <a:avLst/>
          </a:prstGeom>
          <a:solidFill>
            <a:srgbClr val="8F2F92"/>
          </a:solidFill>
          <a:ln>
            <a:noFill/>
          </a:ln>
        </p:spPr>
      </p:pic>
      <p:sp>
        <p:nvSpPr>
          <p:cNvPr id="347" name="Google Shape;347;p16"/>
          <p:cNvSpPr txBox="1"/>
          <p:nvPr/>
        </p:nvSpPr>
        <p:spPr>
          <a:xfrm>
            <a:off x="91937" y="5312708"/>
            <a:ext cx="2056750" cy="14772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0" i="0" dirty="0">
                <a:solidFill>
                  <a:srgbClr val="002060"/>
                </a:solidFill>
                <a:latin typeface="Calibri"/>
                <a:ea typeface="Calibri"/>
                <a:cs typeface="Calibri"/>
                <a:sym typeface="Calibri"/>
              </a:rPr>
              <a:t>Luci luminose/indicatrici che ricordano di bere durante la giornata.</a:t>
            </a:r>
          </a:p>
        </p:txBody>
      </p:sp>
      <p:pic>
        <p:nvPicPr>
          <p:cNvPr id="348" name="Google Shape;348;p1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468158" y="3734707"/>
            <a:ext cx="1883034" cy="1652137"/>
          </a:xfrm>
          <a:prstGeom prst="rect">
            <a:avLst/>
          </a:prstGeom>
          <a:noFill/>
          <a:ln>
            <a:noFill/>
          </a:ln>
        </p:spPr>
      </p:pic>
      <p:sp>
        <p:nvSpPr>
          <p:cNvPr id="349" name="Google Shape;349;p16"/>
          <p:cNvSpPr txBox="1"/>
          <p:nvPr/>
        </p:nvSpPr>
        <p:spPr>
          <a:xfrm>
            <a:off x="2121510" y="5298867"/>
            <a:ext cx="2277558"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dirty="0">
                <a:solidFill>
                  <a:srgbClr val="002060"/>
                </a:solidFill>
                <a:latin typeface="Calibri"/>
                <a:ea typeface="Calibri"/>
                <a:cs typeface="Calibri"/>
                <a:sym typeface="Calibri"/>
              </a:rPr>
              <a:t>Le bottiglie sono dotate di una tecnologia in grado di tracciare ogni sorso o bottiglia bevuta.</a:t>
            </a:r>
          </a:p>
          <a:p>
            <a:pPr marL="0" marR="0" lvl="0" indent="0" algn="ctr" rtl="0">
              <a:spcBef>
                <a:spcPts val="0"/>
              </a:spcBef>
              <a:spcAft>
                <a:spcPts val="0"/>
              </a:spcAft>
              <a:buNone/>
            </a:pPr>
            <a:endParaRPr sz="1800" dirty="0">
              <a:solidFill>
                <a:srgbClr val="002060"/>
              </a:solidFill>
              <a:latin typeface="Calibri"/>
              <a:ea typeface="Calibri"/>
              <a:cs typeface="Calibri"/>
              <a:sym typeface="Calibri"/>
            </a:endParaRPr>
          </a:p>
        </p:txBody>
      </p:sp>
      <p:pic>
        <p:nvPicPr>
          <p:cNvPr id="350" name="Google Shape;350;p1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814186" y="3871317"/>
            <a:ext cx="1339702" cy="1447476"/>
          </a:xfrm>
          <a:prstGeom prst="rect">
            <a:avLst/>
          </a:prstGeom>
          <a:noFill/>
          <a:ln>
            <a:noFill/>
          </a:ln>
        </p:spPr>
      </p:pic>
      <p:sp>
        <p:nvSpPr>
          <p:cNvPr id="351" name="Google Shape;351;p16"/>
          <p:cNvSpPr txBox="1"/>
          <p:nvPr/>
        </p:nvSpPr>
        <p:spPr>
          <a:xfrm>
            <a:off x="4458520" y="5365707"/>
            <a:ext cx="2416774" cy="12618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900" b="0" i="0" dirty="0">
                <a:solidFill>
                  <a:srgbClr val="002060"/>
                </a:solidFill>
                <a:latin typeface="Calibri"/>
                <a:ea typeface="Calibri"/>
                <a:cs typeface="Calibri"/>
                <a:sym typeface="Calibri"/>
              </a:rPr>
              <a:t>Le bottiglie possono essere sincronizzate a </a:t>
            </a:r>
            <a:r>
              <a:rPr lang="it-IT" sz="1900" b="0" i="0" dirty="0" err="1">
                <a:solidFill>
                  <a:srgbClr val="002060"/>
                </a:solidFill>
                <a:latin typeface="Calibri"/>
                <a:ea typeface="Calibri"/>
                <a:cs typeface="Calibri"/>
                <a:sym typeface="Calibri"/>
              </a:rPr>
              <a:t>un'app</a:t>
            </a:r>
            <a:r>
              <a:rPr lang="it-IT" sz="1900" dirty="0">
                <a:solidFill>
                  <a:srgbClr val="002060"/>
                </a:solidFill>
                <a:latin typeface="Calibri"/>
                <a:ea typeface="Calibri"/>
                <a:cs typeface="Calibri"/>
                <a:sym typeface="Calibri"/>
              </a:rPr>
              <a:t> </a:t>
            </a:r>
            <a:r>
              <a:rPr lang="it-IT" sz="1900" b="0" i="0" dirty="0">
                <a:solidFill>
                  <a:srgbClr val="002060"/>
                </a:solidFill>
                <a:latin typeface="Calibri"/>
                <a:ea typeface="Calibri"/>
                <a:cs typeface="Calibri"/>
                <a:sym typeface="Calibri"/>
              </a:rPr>
              <a:t>per mostrare i progressi. </a:t>
            </a:r>
          </a:p>
        </p:txBody>
      </p:sp>
      <p:pic>
        <p:nvPicPr>
          <p:cNvPr id="352" name="Google Shape;352;p16"/>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406458" y="0"/>
            <a:ext cx="5785542" cy="3724031"/>
          </a:xfrm>
          <a:prstGeom prst="rect">
            <a:avLst/>
          </a:prstGeom>
          <a:noFill/>
          <a:ln>
            <a:noFill/>
          </a:ln>
        </p:spPr>
      </p:pic>
      <p:sp>
        <p:nvSpPr>
          <p:cNvPr id="353" name="Google Shape;353;p16"/>
          <p:cNvSpPr txBox="1"/>
          <p:nvPr/>
        </p:nvSpPr>
        <p:spPr>
          <a:xfrm>
            <a:off x="7268436" y="304800"/>
            <a:ext cx="36576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dirty="0" err="1">
                <a:solidFill>
                  <a:srgbClr val="24BAA2"/>
                </a:solidFill>
                <a:latin typeface="Calibri"/>
                <a:ea typeface="Calibri"/>
                <a:cs typeface="Calibri"/>
                <a:sym typeface="Calibri"/>
              </a:rPr>
              <a:t>HidrateSpark</a:t>
            </a:r>
            <a:r>
              <a:rPr lang="en-US" sz="3600" b="1" i="0" dirty="0">
                <a:solidFill>
                  <a:srgbClr val="24BAA2"/>
                </a:solidFill>
                <a:latin typeface="Calibri"/>
                <a:ea typeface="Calibri"/>
                <a:cs typeface="Calibri"/>
                <a:sym typeface="Calibri"/>
              </a:rPr>
              <a:t> PRO</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54" name="Google Shape;354;p16"/>
          <p:cNvSpPr txBox="1"/>
          <p:nvPr/>
        </p:nvSpPr>
        <p:spPr>
          <a:xfrm>
            <a:off x="6311118" y="875734"/>
            <a:ext cx="5608704" cy="18423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b="1" i="0" u="sng" dirty="0" err="1">
                <a:solidFill>
                  <a:srgbClr val="24BAA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HidrateSpark</a:t>
            </a:r>
            <a:r>
              <a:rPr lang="en-US" sz="2400" b="1" i="0" u="sng" dirty="0">
                <a:solidFill>
                  <a:srgbClr val="24BAA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 PRO </a:t>
            </a:r>
            <a:r>
              <a:rPr lang="it-IT" sz="2400" b="0" i="0" dirty="0">
                <a:solidFill>
                  <a:schemeClr val="lt1"/>
                </a:solidFill>
                <a:latin typeface="Calibri"/>
                <a:ea typeface="Calibri"/>
                <a:cs typeface="Calibri"/>
                <a:sym typeface="Calibri"/>
              </a:rPr>
              <a:t>è il loro prodotto di punta.</a:t>
            </a:r>
          </a:p>
          <a:p>
            <a:pPr marL="0" marR="0" lvl="0" indent="0" algn="l" rtl="0">
              <a:lnSpc>
                <a:spcPct val="90000"/>
              </a:lnSpc>
              <a:spcBef>
                <a:spcPts val="0"/>
              </a:spcBef>
              <a:spcAft>
                <a:spcPts val="0"/>
              </a:spcAft>
              <a:buClr>
                <a:schemeClr val="lt1"/>
              </a:buClr>
              <a:buSzPts val="2400"/>
              <a:buFont typeface="Arial"/>
              <a:buNone/>
            </a:pPr>
            <a:r>
              <a:rPr lang="it-IT" sz="2400" b="0" i="0" dirty="0">
                <a:solidFill>
                  <a:schemeClr val="lt1"/>
                </a:solidFill>
                <a:latin typeface="Calibri"/>
                <a:ea typeface="Calibri"/>
                <a:cs typeface="Calibri"/>
                <a:sym typeface="Calibri"/>
              </a:rPr>
              <a:t>Composto da un materiale isolante in acciaio inossidabile, può mantenere la temperatura delle bevande fino a 24 ore.  </a:t>
            </a:r>
          </a:p>
          <a:p>
            <a:pPr marL="0" marR="0" lvl="0" indent="0" algn="l" rtl="0">
              <a:lnSpc>
                <a:spcPct val="90000"/>
              </a:lnSpc>
              <a:spcBef>
                <a:spcPts val="0"/>
              </a:spcBef>
              <a:spcAft>
                <a:spcPts val="0"/>
              </a:spcAft>
              <a:buClr>
                <a:schemeClr val="lt1"/>
              </a:buClr>
              <a:buSzPts val="2400"/>
              <a:buFont typeface="Arial"/>
              <a:buNone/>
            </a:pPr>
            <a:r>
              <a:rPr lang="it-IT" sz="2400" b="0" i="0" dirty="0">
                <a:solidFill>
                  <a:schemeClr val="lt1"/>
                </a:solidFill>
                <a:latin typeface="Calibri"/>
                <a:ea typeface="Calibri"/>
                <a:cs typeface="Calibri"/>
                <a:sym typeface="Calibri"/>
              </a:rPr>
              <a:t>È dotato di un dispositivo bluetooth che si collega al cellulare per ricordare quando bere.</a:t>
            </a:r>
          </a:p>
          <a:p>
            <a:pPr marL="0" marR="0" lvl="0" indent="0" algn="l" rtl="0">
              <a:lnSpc>
                <a:spcPct val="90000"/>
              </a:lnSpc>
              <a:spcBef>
                <a:spcPts val="1000"/>
              </a:spcBef>
              <a:spcAft>
                <a:spcPts val="0"/>
              </a:spcAft>
              <a:buClr>
                <a:schemeClr val="lt1"/>
              </a:buClr>
              <a:buSzPts val="2400"/>
              <a:buFont typeface="Arial"/>
              <a:buNone/>
            </a:pPr>
            <a:endParaRPr sz="2400" b="0" i="0" dirty="0">
              <a:solidFill>
                <a:schemeClr val="lt1"/>
              </a:solidFill>
              <a:latin typeface="Calibri"/>
              <a:ea typeface="Calibri"/>
              <a:cs typeface="Calibri"/>
              <a:sym typeface="Calibri"/>
            </a:endParaRPr>
          </a:p>
          <a:p>
            <a:pPr marL="0" marR="0" lvl="0" indent="0" algn="l" rtl="0">
              <a:lnSpc>
                <a:spcPct val="90000"/>
              </a:lnSpc>
              <a:spcBef>
                <a:spcPts val="1000"/>
              </a:spcBef>
              <a:spcAft>
                <a:spcPts val="0"/>
              </a:spcAft>
              <a:buClr>
                <a:schemeClr val="lt1"/>
              </a:buClr>
              <a:buSzPts val="2400"/>
              <a:buFont typeface="Arial"/>
              <a:buNone/>
            </a:pPr>
            <a:endParaRPr sz="2400" b="0" i="0" dirty="0">
              <a:solidFill>
                <a:schemeClr val="lt1"/>
              </a:solidFill>
              <a:latin typeface="Calibri"/>
              <a:ea typeface="Calibri"/>
              <a:cs typeface="Calibri"/>
              <a:sym typeface="Calibri"/>
            </a:endParaRPr>
          </a:p>
        </p:txBody>
      </p:sp>
      <p:sp>
        <p:nvSpPr>
          <p:cNvPr id="355" name="Google Shape;355;p16"/>
          <p:cNvSpPr/>
          <p:nvPr/>
        </p:nvSpPr>
        <p:spPr>
          <a:xfrm>
            <a:off x="919690" y="2987650"/>
            <a:ext cx="435281" cy="584906"/>
          </a:xfrm>
          <a:prstGeom prst="downArrow">
            <a:avLst>
              <a:gd name="adj1" fmla="val 50000"/>
              <a:gd name="adj2" fmla="val 50000"/>
            </a:avLst>
          </a:prstGeom>
          <a:solidFill>
            <a:schemeClr val="lt1"/>
          </a:solid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6" name="Google Shape;356;p16"/>
          <p:cNvSpPr/>
          <p:nvPr/>
        </p:nvSpPr>
        <p:spPr>
          <a:xfrm>
            <a:off x="3028610" y="2987650"/>
            <a:ext cx="435281" cy="584906"/>
          </a:xfrm>
          <a:prstGeom prst="downArrow">
            <a:avLst>
              <a:gd name="adj1" fmla="val 50000"/>
              <a:gd name="adj2" fmla="val 50000"/>
            </a:avLst>
          </a:prstGeom>
          <a:solidFill>
            <a:schemeClr val="lt1"/>
          </a:solid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7" name="Google Shape;357;p16"/>
          <p:cNvSpPr/>
          <p:nvPr/>
        </p:nvSpPr>
        <p:spPr>
          <a:xfrm>
            <a:off x="5243519" y="2987650"/>
            <a:ext cx="435281" cy="584906"/>
          </a:xfrm>
          <a:prstGeom prst="downArrow">
            <a:avLst>
              <a:gd name="adj1" fmla="val 50000"/>
              <a:gd name="adj2" fmla="val 50000"/>
            </a:avLst>
          </a:prstGeom>
          <a:solidFill>
            <a:schemeClr val="lt1"/>
          </a:solid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7"/>
          <p:cNvSpPr txBox="1">
            <a:spLocks noGrp="1"/>
          </p:cNvSpPr>
          <p:nvPr>
            <p:ph type="body" idx="1"/>
          </p:nvPr>
        </p:nvSpPr>
        <p:spPr>
          <a:xfrm>
            <a:off x="760630" y="1805796"/>
            <a:ext cx="5487769" cy="43776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it-IT" dirty="0"/>
              <a:t>Come pubblicizzato sul loro sito web: </a:t>
            </a:r>
            <a:r>
              <a:rPr lang="it-IT" sz="2000" b="1" dirty="0">
                <a:solidFill>
                  <a:srgbClr val="24BAA2"/>
                </a:solidFill>
                <a:latin typeface="Arial"/>
                <a:cs typeface="Arial"/>
                <a:hlinkClick r:id="rId3">
                  <a:extLst>
                    <a:ext uri="{A12FA001-AC4F-418D-AE19-62706E023703}">
                      <ahyp:hlinkClr xmlns:ahyp="http://schemas.microsoft.com/office/drawing/2018/hyperlinkcolor" val="tx"/>
                    </a:ext>
                  </a:extLst>
                </a:hlinkClick>
              </a:rPr>
              <a:t>Sixty</a:t>
            </a:r>
            <a:r>
              <a:rPr lang="it-IT" sz="2000" b="1" dirty="0">
                <a:solidFill>
                  <a:srgbClr val="24BAA2"/>
                </a:solidFill>
                <a:latin typeface="Arial"/>
                <a:cs typeface="Arial"/>
              </a:rPr>
              <a:t> </a:t>
            </a:r>
            <a:r>
              <a:rPr lang="it-IT" dirty="0"/>
              <a:t>è più di un bracciale. </a:t>
            </a:r>
          </a:p>
          <a:p>
            <a:pPr marL="0" lvl="0" indent="0" algn="l" rtl="0">
              <a:lnSpc>
                <a:spcPct val="90000"/>
              </a:lnSpc>
              <a:spcBef>
                <a:spcPts val="0"/>
              </a:spcBef>
              <a:spcAft>
                <a:spcPts val="0"/>
              </a:spcAft>
              <a:buClr>
                <a:schemeClr val="lt1"/>
              </a:buClr>
              <a:buSzPts val="2400"/>
              <a:buNone/>
            </a:pPr>
            <a:r>
              <a:rPr lang="it-IT" dirty="0" err="1"/>
              <a:t>Sixty</a:t>
            </a:r>
            <a:r>
              <a:rPr lang="it-IT" dirty="0"/>
              <a:t> misura </a:t>
            </a:r>
            <a:r>
              <a:rPr lang="it-IT" b="1" dirty="0"/>
              <a:t>l'idratazione e la frequenza cardiaca</a:t>
            </a:r>
            <a:r>
              <a:rPr lang="it-IT" dirty="0"/>
              <a:t> grazie al principio della </a:t>
            </a:r>
            <a:r>
              <a:rPr lang="it-IT" b="1" dirty="0"/>
              <a:t>spettrometria ottica</a:t>
            </a:r>
            <a:r>
              <a:rPr lang="it-IT" dirty="0"/>
              <a:t>. Tre LED emettono luce verde, rossa e infrarossa sulla pelle, </a:t>
            </a:r>
            <a:r>
              <a:rPr lang="it-IT" b="1" dirty="0"/>
              <a:t>mentre i fotodiodi misurano la quantità di luce riflessa</a:t>
            </a:r>
            <a:r>
              <a:rPr lang="it-IT" dirty="0"/>
              <a:t>. </a:t>
            </a:r>
          </a:p>
          <a:p>
            <a:pPr marL="0" lvl="0" indent="0" algn="l" rtl="0">
              <a:lnSpc>
                <a:spcPct val="90000"/>
              </a:lnSpc>
              <a:spcBef>
                <a:spcPts val="0"/>
              </a:spcBef>
              <a:spcAft>
                <a:spcPts val="0"/>
              </a:spcAft>
              <a:buClr>
                <a:schemeClr val="lt1"/>
              </a:buClr>
              <a:buSzPts val="2400"/>
              <a:buNone/>
            </a:pPr>
            <a:r>
              <a:rPr lang="it-IT" dirty="0"/>
              <a:t>Il dispositivo può essere staccato dal cinturino, consentendo di utilizzarlo in più scenari e per più utenti.</a:t>
            </a:r>
          </a:p>
        </p:txBody>
      </p:sp>
      <p:sp>
        <p:nvSpPr>
          <p:cNvPr id="363" name="Google Shape;363;p17"/>
          <p:cNvSpPr txBox="1">
            <a:spLocks noGrp="1"/>
          </p:cNvSpPr>
          <p:nvPr>
            <p:ph type="body" idx="2"/>
          </p:nvPr>
        </p:nvSpPr>
        <p:spPr>
          <a:xfrm>
            <a:off x="765594" y="385914"/>
            <a:ext cx="4345025" cy="992652"/>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24BAA2"/>
              </a:buClr>
              <a:buSzPts val="3600"/>
              <a:buNone/>
            </a:pPr>
            <a:r>
              <a:rPr lang="en-US" sz="3400" i="0" dirty="0">
                <a:latin typeface="Arial"/>
                <a:ea typeface="Arial"/>
                <a:cs typeface="Arial"/>
                <a:sym typeface="Arial"/>
              </a:rPr>
              <a:t>Sixty: </a:t>
            </a:r>
            <a:r>
              <a:rPr lang="en-US" sz="3400" i="0" dirty="0" err="1">
                <a:latin typeface="Arial"/>
                <a:ea typeface="Arial"/>
                <a:cs typeface="Arial"/>
                <a:sym typeface="Arial"/>
              </a:rPr>
              <a:t>hydratatio</a:t>
            </a:r>
            <a:r>
              <a:rPr lang="en-US" sz="3400" dirty="0" err="1">
                <a:latin typeface="Arial"/>
                <a:ea typeface="Arial"/>
                <a:cs typeface="Arial"/>
                <a:sym typeface="Arial"/>
              </a:rPr>
              <a:t>n</a:t>
            </a:r>
            <a:r>
              <a:rPr lang="en-US" sz="3400" dirty="0">
                <a:latin typeface="Arial"/>
                <a:ea typeface="Arial"/>
                <a:cs typeface="Arial"/>
                <a:sym typeface="Arial"/>
              </a:rPr>
              <a:t> monitor</a:t>
            </a:r>
            <a:endParaRPr lang="en-US" sz="3400" i="0" dirty="0">
              <a:latin typeface="Arial"/>
              <a:ea typeface="Arial"/>
              <a:cs typeface="Arial"/>
              <a:sym typeface="Arial"/>
            </a:endParaRPr>
          </a:p>
          <a:p>
            <a:pPr marL="0" lvl="0" indent="0" rtl="0">
              <a:lnSpc>
                <a:spcPct val="90000"/>
              </a:lnSpc>
              <a:spcBef>
                <a:spcPts val="0"/>
              </a:spcBef>
              <a:spcAft>
                <a:spcPts val="0"/>
              </a:spcAft>
              <a:buClr>
                <a:srgbClr val="24BAA2"/>
              </a:buClr>
              <a:buSzPts val="3600"/>
              <a:buNone/>
            </a:pPr>
            <a:endParaRPr lang="en-US" sz="3400" i="0" dirty="0">
              <a:latin typeface="Arial"/>
              <a:ea typeface="Arial"/>
              <a:cs typeface="Arial"/>
              <a:sym typeface="Arial"/>
            </a:endParaRPr>
          </a:p>
        </p:txBody>
      </p:sp>
      <p:sp>
        <p:nvSpPr>
          <p:cNvPr id="364" name="Google Shape;364;p17"/>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365" name="Google Shape;365;p17"/>
          <p:cNvSpPr/>
          <p:nvPr/>
        </p:nvSpPr>
        <p:spPr>
          <a:xfrm>
            <a:off x="152400" y="15240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366" name="Google Shape;366;p17" descr="Sixty with phon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238743" y="141577"/>
            <a:ext cx="2000757" cy="1377209"/>
          </a:xfrm>
          <a:prstGeom prst="rect">
            <a:avLst/>
          </a:prstGeom>
          <a:noFill/>
          <a:ln>
            <a:noFill/>
          </a:ln>
        </p:spPr>
      </p:pic>
      <p:pic>
        <p:nvPicPr>
          <p:cNvPr id="367" name="Google Shape;367;p17" descr="          ">
            <a:hlinkClick r:id="rId3"/>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603270" y="141921"/>
            <a:ext cx="2104796" cy="1377212"/>
          </a:xfrm>
          <a:prstGeom prst="rect">
            <a:avLst/>
          </a:prstGeom>
          <a:noFill/>
          <a:ln>
            <a:noFill/>
          </a:ln>
        </p:spPr>
      </p:pic>
      <p:sp>
        <p:nvSpPr>
          <p:cNvPr id="368" name="Google Shape;368;p17"/>
          <p:cNvSpPr/>
          <p:nvPr/>
        </p:nvSpPr>
        <p:spPr>
          <a:xfrm>
            <a:off x="4629158" y="363461"/>
            <a:ext cx="1543041" cy="992651"/>
          </a:xfrm>
          <a:prstGeom prst="rightArrow">
            <a:avLst>
              <a:gd name="adj1" fmla="val 50000"/>
              <a:gd name="adj2" fmla="val 50000"/>
            </a:avLst>
          </a:prstGeom>
          <a:solidFill>
            <a:schemeClr val="lt1"/>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err="1">
                <a:solidFill>
                  <a:srgbClr val="24BAA2"/>
                </a:solidFill>
                <a:latin typeface="Calibri"/>
                <a:ea typeface="Calibri"/>
                <a:cs typeface="Calibri"/>
                <a:sym typeface="Calibri"/>
              </a:rPr>
              <a:t>Clicca</a:t>
            </a:r>
            <a:r>
              <a:rPr lang="en-US" sz="1400" b="1" dirty="0">
                <a:solidFill>
                  <a:srgbClr val="24BAA2"/>
                </a:solidFill>
                <a:latin typeface="Calibri"/>
                <a:ea typeface="Calibri"/>
                <a:cs typeface="Calibri"/>
                <a:sym typeface="Calibri"/>
              </a:rPr>
              <a:t> qui</a:t>
            </a:r>
            <a:endParaRPr dirty="0">
              <a:solidFill>
                <a:srgbClr val="24BAA2"/>
              </a:solidFill>
            </a:endParaRPr>
          </a:p>
        </p:txBody>
      </p:sp>
      <p:sp>
        <p:nvSpPr>
          <p:cNvPr id="369" name="Google Shape;369;p17"/>
          <p:cNvSpPr txBox="1"/>
          <p:nvPr/>
        </p:nvSpPr>
        <p:spPr>
          <a:xfrm>
            <a:off x="6603270" y="1731076"/>
            <a:ext cx="5487769" cy="30469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0" i="0" dirty="0" err="1">
                <a:solidFill>
                  <a:srgbClr val="7F3494"/>
                </a:solidFill>
                <a:latin typeface="Calibri" panose="020F0502020204030204" pitchFamily="34" charset="0"/>
                <a:ea typeface="Calibri" panose="020F0502020204030204" pitchFamily="34" charset="0"/>
                <a:cs typeface="Calibri" panose="020F0502020204030204" pitchFamily="34" charset="0"/>
                <a:sym typeface="Arial"/>
              </a:rPr>
              <a:t>Sixty</a:t>
            </a:r>
            <a:r>
              <a:rPr lang="it-IT" sz="2400" b="0" i="0" dirty="0">
                <a:solidFill>
                  <a:srgbClr val="7F3494"/>
                </a:solidFill>
                <a:latin typeface="Calibri" panose="020F0502020204030204" pitchFamily="34" charset="0"/>
                <a:ea typeface="Calibri" panose="020F0502020204030204" pitchFamily="34" charset="0"/>
                <a:cs typeface="Calibri" panose="020F0502020204030204" pitchFamily="34" charset="0"/>
                <a:sym typeface="Arial"/>
              </a:rPr>
              <a:t> misura </a:t>
            </a:r>
            <a:r>
              <a:rPr lang="it-IT" sz="2400" b="1" i="0" dirty="0">
                <a:solidFill>
                  <a:srgbClr val="7F3494"/>
                </a:solidFill>
                <a:latin typeface="Calibri" panose="020F0502020204030204" pitchFamily="34" charset="0"/>
                <a:ea typeface="Calibri" panose="020F0502020204030204" pitchFamily="34" charset="0"/>
                <a:cs typeface="Calibri" panose="020F0502020204030204" pitchFamily="34" charset="0"/>
                <a:sym typeface="Arial"/>
              </a:rPr>
              <a:t>il livello di idratazione, la frequenza cardiaca, i livelli di attività, le calorie bruciate e il monitoraggio del sonno. </a:t>
            </a:r>
          </a:p>
          <a:p>
            <a:pPr marL="0" marR="0" lvl="0" indent="0" algn="l" rtl="0">
              <a:spcBef>
                <a:spcPts val="0"/>
              </a:spcBef>
              <a:spcAft>
                <a:spcPts val="0"/>
              </a:spcAft>
              <a:buNone/>
            </a:pPr>
            <a:r>
              <a:rPr lang="it-IT" sz="2400" b="0" i="0" dirty="0">
                <a:solidFill>
                  <a:srgbClr val="7F3494"/>
                </a:solidFill>
                <a:latin typeface="Calibri" panose="020F0502020204030204" pitchFamily="34" charset="0"/>
                <a:ea typeface="Calibri" panose="020F0502020204030204" pitchFamily="34" charset="0"/>
                <a:cs typeface="Calibri" panose="020F0502020204030204" pitchFamily="34" charset="0"/>
                <a:sym typeface="Arial"/>
              </a:rPr>
              <a:t>Con tutti i dati raccolti, fornisce un feedback sui progressi compiuti e sui passi successivi da compiere per migliorare la propria salute e il proprio benessere. </a:t>
            </a:r>
          </a:p>
        </p:txBody>
      </p:sp>
      <p:pic>
        <p:nvPicPr>
          <p:cNvPr id="370" name="Google Shape;370;p17" descr="Periodic monitoring principl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151062" y="4930219"/>
            <a:ext cx="3887725" cy="185447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8"/>
          <p:cNvSpPr txBox="1">
            <a:spLocks noGrp="1"/>
          </p:cNvSpPr>
          <p:nvPr>
            <p:ph type="body" idx="1"/>
          </p:nvPr>
        </p:nvSpPr>
        <p:spPr>
          <a:xfrm>
            <a:off x="5454819" y="3090179"/>
            <a:ext cx="5767466"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it-IT" dirty="0"/>
              <a:t>Stile di vita sano e tecnologie a supporto</a:t>
            </a:r>
          </a:p>
        </p:txBody>
      </p:sp>
      <p:sp>
        <p:nvSpPr>
          <p:cNvPr id="377" name="Google Shape;377;p18"/>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02</a:t>
            </a:r>
            <a:endParaRPr/>
          </a:p>
        </p:txBody>
      </p:sp>
      <p:pic>
        <p:nvPicPr>
          <p:cNvPr id="378" name="Google Shape;378;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1653" y="2087717"/>
            <a:ext cx="2156087" cy="1514609"/>
          </a:xfrm>
          <a:prstGeom prst="rect">
            <a:avLst/>
          </a:prstGeom>
          <a:noFill/>
          <a:ln>
            <a:noFill/>
          </a:ln>
        </p:spPr>
      </p:pic>
      <p:sp>
        <p:nvSpPr>
          <p:cNvPr id="2" name="TextBox 1">
            <a:extLst>
              <a:ext uri="{FF2B5EF4-FFF2-40B4-BE49-F238E27FC236}">
                <a16:creationId xmlns:a16="http://schemas.microsoft.com/office/drawing/2014/main" id="{59E7DD5F-A8B2-630D-18D5-A89FE8A6CA35}"/>
              </a:ext>
            </a:extLst>
          </p:cNvPr>
          <p:cNvSpPr txBox="1"/>
          <p:nvPr/>
        </p:nvSpPr>
        <p:spPr>
          <a:xfrm>
            <a:off x="891654" y="2114550"/>
            <a:ext cx="2184921" cy="1323439"/>
          </a:xfrm>
          <a:prstGeom prst="rect">
            <a:avLst/>
          </a:prstGeom>
          <a:noFill/>
        </p:spPr>
        <p:txBody>
          <a:bodyPr wrap="square" rtlCol="0">
            <a:spAutoFit/>
          </a:bodyPr>
          <a:lstStyle/>
          <a:p>
            <a:pPr algn="r"/>
            <a:r>
              <a:rPr lang="en-IE" sz="8000" dirty="0">
                <a:solidFill>
                  <a:srgbClr val="24BAA2"/>
                </a:solidFill>
                <a:latin typeface="Calibri" panose="020F0502020204030204" pitchFamily="34" charset="0"/>
                <a:ea typeface="Calibri" panose="020F0502020204030204" pitchFamily="34" charset="0"/>
                <a:cs typeface="Calibri" panose="020F0502020204030204" pitchFamily="34" charset="0"/>
              </a:rPr>
              <a:t>(c)</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19"/>
          <p:cNvSpPr txBox="1">
            <a:spLocks noGrp="1"/>
          </p:cNvSpPr>
          <p:nvPr>
            <p:ph type="body" idx="2"/>
          </p:nvPr>
        </p:nvSpPr>
        <p:spPr>
          <a:xfrm>
            <a:off x="1506121" y="543915"/>
            <a:ext cx="9157392"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it-IT" sz="3600" dirty="0"/>
              <a:t> Che cos'è uno stile di vita sano per gli anziani?</a:t>
            </a:r>
          </a:p>
        </p:txBody>
      </p:sp>
      <p:sp>
        <p:nvSpPr>
          <p:cNvPr id="384" name="Google Shape;384;p19"/>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385" name="Google Shape;385;p19"/>
          <p:cNvSpPr txBox="1">
            <a:spLocks noGrp="1"/>
          </p:cNvSpPr>
          <p:nvPr>
            <p:ph type="body" idx="1"/>
          </p:nvPr>
        </p:nvSpPr>
        <p:spPr>
          <a:xfrm>
            <a:off x="542925" y="1184187"/>
            <a:ext cx="11093600" cy="1635598"/>
          </a:xfrm>
          <a:prstGeom prst="rect">
            <a:avLst/>
          </a:prstGeom>
          <a:noFill/>
          <a:ln>
            <a:noFill/>
          </a:ln>
        </p:spPr>
        <p:txBody>
          <a:bodyPr spcFirstLastPara="1" wrap="square" lIns="91425" tIns="45700" rIns="91425" bIns="45700" anchor="t" anchorCtr="0">
            <a:noAutofit/>
          </a:bodyPr>
          <a:lstStyle/>
          <a:p>
            <a:pPr marL="228600" lvl="0" indent="-228600" algn="ctr" rtl="0">
              <a:lnSpc>
                <a:spcPct val="90000"/>
              </a:lnSpc>
              <a:spcBef>
                <a:spcPts val="0"/>
              </a:spcBef>
              <a:spcAft>
                <a:spcPts val="0"/>
              </a:spcAft>
              <a:buClr>
                <a:srgbClr val="092E4B"/>
              </a:buClr>
              <a:buSzPts val="2000"/>
              <a:buNone/>
            </a:pPr>
            <a:r>
              <a:rPr lang="it-IT" dirty="0"/>
              <a:t>Strettamente legato all'esercizio fisico, condurre uno stile di vita sano significa prendersi cura di se stessi dentro e fuori, quindi quando parliamo di condurre uno stile di vita sano non parliamo solo di attività fisica, ma anche del cibo che mangiamo, di come trascorriamo il nostro tempo libero e delle attività a cui partecipiamo. </a:t>
            </a:r>
            <a:r>
              <a:rPr lang="it-IT" b="1" dirty="0"/>
              <a:t>Possiamo distinguere quattro parti molto importanti in uno stile di vita sano</a:t>
            </a:r>
          </a:p>
        </p:txBody>
      </p:sp>
      <p:pic>
        <p:nvPicPr>
          <p:cNvPr id="386" name="Google Shape;386;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06121" y="3058230"/>
            <a:ext cx="803654" cy="803654"/>
          </a:xfrm>
          <a:prstGeom prst="rect">
            <a:avLst/>
          </a:prstGeom>
          <a:noFill/>
          <a:ln>
            <a:noFill/>
          </a:ln>
        </p:spPr>
      </p:pic>
      <p:sp>
        <p:nvSpPr>
          <p:cNvPr id="387" name="Google Shape;387;p19"/>
          <p:cNvSpPr txBox="1"/>
          <p:nvPr/>
        </p:nvSpPr>
        <p:spPr>
          <a:xfrm>
            <a:off x="940891" y="3969613"/>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2000" b="1" dirty="0" err="1">
                <a:solidFill>
                  <a:srgbClr val="7F3494"/>
                </a:solidFill>
                <a:latin typeface="Calibri" panose="020F0502020204030204" pitchFamily="34" charset="0"/>
                <a:ea typeface="Calibri" panose="020F0502020204030204" pitchFamily="34" charset="0"/>
                <a:cs typeface="Calibri" panose="020F0502020204030204" pitchFamily="34" charset="0"/>
                <a:sym typeface="Roboto"/>
              </a:rPr>
              <a:t>Esercizio</a:t>
            </a:r>
            <a:r>
              <a:rPr lang="en-US" sz="2000" b="1" dirty="0">
                <a:solidFill>
                  <a:srgbClr val="7F3494"/>
                </a:solidFill>
                <a:latin typeface="Calibri" panose="020F0502020204030204" pitchFamily="34" charset="0"/>
                <a:ea typeface="Calibri" panose="020F0502020204030204" pitchFamily="34" charset="0"/>
                <a:cs typeface="Calibri" panose="020F0502020204030204" pitchFamily="34" charset="0"/>
                <a:sym typeface="Roboto"/>
              </a:rPr>
              <a:t> </a:t>
            </a:r>
            <a:r>
              <a:rPr lang="en-US" sz="2000" b="1" dirty="0" err="1">
                <a:solidFill>
                  <a:srgbClr val="7F3494"/>
                </a:solidFill>
                <a:latin typeface="Calibri" panose="020F0502020204030204" pitchFamily="34" charset="0"/>
                <a:ea typeface="Calibri" panose="020F0502020204030204" pitchFamily="34" charset="0"/>
                <a:cs typeface="Calibri" panose="020F0502020204030204" pitchFamily="34" charset="0"/>
                <a:sym typeface="Roboto"/>
              </a:rPr>
              <a:t>fisico</a:t>
            </a:r>
            <a:endParaRPr sz="2000" b="1" i="0" dirty="0">
              <a:solidFill>
                <a:srgbClr val="7F3494"/>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88" name="Google Shape;388;p19"/>
          <p:cNvSpPr txBox="1"/>
          <p:nvPr/>
        </p:nvSpPr>
        <p:spPr>
          <a:xfrm>
            <a:off x="664449" y="4313560"/>
            <a:ext cx="2462044"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Gli esperti raccomandano agli anziani di fare almeno 30 minuti di esercizio fisico, 3-5 volte alla settimana.</a:t>
            </a:r>
          </a:p>
        </p:txBody>
      </p:sp>
      <p:pic>
        <p:nvPicPr>
          <p:cNvPr id="389" name="Google Shape;389;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13413" y="3065426"/>
            <a:ext cx="861143" cy="861143"/>
          </a:xfrm>
          <a:prstGeom prst="rect">
            <a:avLst/>
          </a:prstGeom>
          <a:noFill/>
          <a:ln>
            <a:noFill/>
          </a:ln>
        </p:spPr>
      </p:pic>
      <p:sp>
        <p:nvSpPr>
          <p:cNvPr id="390" name="Google Shape;390;p19"/>
          <p:cNvSpPr txBox="1"/>
          <p:nvPr/>
        </p:nvSpPr>
        <p:spPr>
          <a:xfrm>
            <a:off x="3690331" y="3969613"/>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2000" b="1" i="0" dirty="0" err="1">
                <a:solidFill>
                  <a:srgbClr val="7F3494"/>
                </a:solidFill>
                <a:latin typeface="Calibri" panose="020F0502020204030204" pitchFamily="34" charset="0"/>
                <a:ea typeface="Calibri" panose="020F0502020204030204" pitchFamily="34" charset="0"/>
                <a:cs typeface="Calibri" panose="020F0502020204030204" pitchFamily="34" charset="0"/>
                <a:sym typeface="Roboto"/>
              </a:rPr>
              <a:t>Nutrizione</a:t>
            </a:r>
            <a:endParaRPr sz="2000" b="1" i="0" dirty="0">
              <a:solidFill>
                <a:srgbClr val="7F3494"/>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91" name="Google Shape;391;p19"/>
          <p:cNvSpPr txBox="1"/>
          <p:nvPr/>
        </p:nvSpPr>
        <p:spPr>
          <a:xfrm>
            <a:off x="3290186" y="4323157"/>
            <a:ext cx="3047984" cy="22467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hlinkClick r:id="rId5">
                  <a:extLst>
                    <a:ext uri="{A12FA001-AC4F-418D-AE19-62706E023703}">
                      <ahyp:hlinkClr xmlns:ahyp="http://schemas.microsoft.com/office/drawing/2018/hyperlinkcolor" val="tx"/>
                    </a:ext>
                  </a:extLst>
                </a:hlinkClick>
              </a:rPr>
              <a:t>La scelta di alimenti nutrienti</a:t>
            </a:r>
            <a:r>
              <a:rPr lang="it-IT" sz="20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 mantiene alti i livelli di energia e può ridurre il rischio di patologie croniche, come malattie cardiache, ipertensione e diabete.</a:t>
            </a:r>
          </a:p>
        </p:txBody>
      </p:sp>
      <p:sp>
        <p:nvSpPr>
          <p:cNvPr id="392" name="Google Shape;392;p19"/>
          <p:cNvSpPr txBox="1"/>
          <p:nvPr/>
        </p:nvSpPr>
        <p:spPr>
          <a:xfrm>
            <a:off x="6478106" y="3960016"/>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2000" b="1" i="0" dirty="0">
                <a:solidFill>
                  <a:srgbClr val="7F3494"/>
                </a:solidFill>
                <a:latin typeface="Calibri" panose="020F0502020204030204" pitchFamily="34" charset="0"/>
                <a:ea typeface="Calibri" panose="020F0502020204030204" pitchFamily="34" charset="0"/>
                <a:cs typeface="Calibri" panose="020F0502020204030204" pitchFamily="34" charset="0"/>
                <a:sym typeface="Roboto"/>
              </a:rPr>
              <a:t>Salute </a:t>
            </a:r>
            <a:r>
              <a:rPr lang="en-US" sz="2000" b="1" i="0" dirty="0" err="1">
                <a:solidFill>
                  <a:srgbClr val="7F3494"/>
                </a:solidFill>
                <a:latin typeface="Calibri" panose="020F0502020204030204" pitchFamily="34" charset="0"/>
                <a:ea typeface="Calibri" panose="020F0502020204030204" pitchFamily="34" charset="0"/>
                <a:cs typeface="Calibri" panose="020F0502020204030204" pitchFamily="34" charset="0"/>
                <a:sym typeface="Roboto"/>
              </a:rPr>
              <a:t>mentale</a:t>
            </a:r>
            <a:endParaRPr sz="2000" b="1" i="0" dirty="0">
              <a:solidFill>
                <a:srgbClr val="7F3494"/>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93" name="Google Shape;393;p19"/>
          <p:cNvSpPr txBox="1"/>
          <p:nvPr/>
        </p:nvSpPr>
        <p:spPr>
          <a:xfrm>
            <a:off x="6177464" y="4263956"/>
            <a:ext cx="2734710"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Stimolare la mente e impegnarsi con il mondo circostante può aiutare a ritardare o evitare la demenza e l'Alzheimer.</a:t>
            </a:r>
          </a:p>
        </p:txBody>
      </p:sp>
      <p:pic>
        <p:nvPicPr>
          <p:cNvPr id="394" name="Google Shape;394;p1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17446" y="3029232"/>
            <a:ext cx="926201" cy="926201"/>
          </a:xfrm>
          <a:prstGeom prst="rect">
            <a:avLst/>
          </a:prstGeom>
          <a:noFill/>
          <a:ln>
            <a:noFill/>
          </a:ln>
        </p:spPr>
      </p:pic>
      <p:sp>
        <p:nvSpPr>
          <p:cNvPr id="395" name="Google Shape;395;p19"/>
          <p:cNvSpPr txBox="1"/>
          <p:nvPr/>
        </p:nvSpPr>
        <p:spPr>
          <a:xfrm>
            <a:off x="9229201" y="3969613"/>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2000" b="1" i="0" dirty="0" err="1">
                <a:solidFill>
                  <a:srgbClr val="7F3494"/>
                </a:solidFill>
                <a:latin typeface="Calibri" panose="020F0502020204030204" pitchFamily="34" charset="0"/>
                <a:ea typeface="Calibri" panose="020F0502020204030204" pitchFamily="34" charset="0"/>
                <a:cs typeface="Calibri" panose="020F0502020204030204" pitchFamily="34" charset="0"/>
                <a:sym typeface="Roboto"/>
              </a:rPr>
              <a:t>Socializzazione</a:t>
            </a:r>
            <a:endParaRPr sz="2000" b="1" i="0" dirty="0">
              <a:solidFill>
                <a:srgbClr val="7F3494"/>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96" name="Google Shape;396;p19"/>
          <p:cNvSpPr txBox="1"/>
          <p:nvPr/>
        </p:nvSpPr>
        <p:spPr>
          <a:xfrm>
            <a:off x="8901815" y="4263956"/>
            <a:ext cx="2734710"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I benefici della socializzazione sono molti, tra cui un umore positivo e una maggiore attività fisica.</a:t>
            </a:r>
          </a:p>
        </p:txBody>
      </p:sp>
      <p:pic>
        <p:nvPicPr>
          <p:cNvPr id="397" name="Google Shape;397;p1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754025" y="2978842"/>
            <a:ext cx="1026980" cy="102698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07;p20">
            <a:hlinkClick r:id="rId2"/>
            <a:extLst>
              <a:ext uri="{FF2B5EF4-FFF2-40B4-BE49-F238E27FC236}">
                <a16:creationId xmlns:a16="http://schemas.microsoft.com/office/drawing/2014/main" id="{B12A4831-702C-F4BB-1303-FC5AEA8FB1E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19301" y="142875"/>
            <a:ext cx="7701546" cy="6635225"/>
          </a:xfrm>
          <a:prstGeom prst="rect">
            <a:avLst/>
          </a:prstGeom>
          <a:noFill/>
          <a:ln>
            <a:noFill/>
          </a:ln>
        </p:spPr>
      </p:pic>
      <p:sp>
        <p:nvSpPr>
          <p:cNvPr id="4" name="TextBox 3">
            <a:extLst>
              <a:ext uri="{FF2B5EF4-FFF2-40B4-BE49-F238E27FC236}">
                <a16:creationId xmlns:a16="http://schemas.microsoft.com/office/drawing/2014/main" id="{B9029B5F-3B30-C588-4E38-D0A7C500DDFD}"/>
              </a:ext>
            </a:extLst>
          </p:cNvPr>
          <p:cNvSpPr txBox="1"/>
          <p:nvPr/>
        </p:nvSpPr>
        <p:spPr>
          <a:xfrm>
            <a:off x="2559384" y="2578179"/>
            <a:ext cx="1028700" cy="2215991"/>
          </a:xfrm>
          <a:prstGeom prst="rect">
            <a:avLst/>
          </a:prstGeom>
          <a:solidFill>
            <a:schemeClr val="bg1"/>
          </a:solidFill>
        </p:spPr>
        <p:txBody>
          <a:bodyPr wrap="square">
            <a:spAutoFit/>
          </a:bodyPr>
          <a:lstStyle/>
          <a:p>
            <a:r>
              <a:rPr lang="it-IT" sz="800" b="1" dirty="0">
                <a:latin typeface="Calibri" panose="020F0502020204030204" pitchFamily="34" charset="0"/>
                <a:ea typeface="Calibri" panose="020F0502020204030204" pitchFamily="34" charset="0"/>
                <a:cs typeface="Calibri" panose="020F0502020204030204" pitchFamily="34" charset="0"/>
              </a:rPr>
              <a:t>Educare i professionisti a identificare e affrontare le disparità</a:t>
            </a:r>
          </a:p>
          <a:p>
            <a:endParaRPr lang="it-IT" sz="400" b="1" dirty="0">
              <a:latin typeface="Calibri" panose="020F0502020204030204" pitchFamily="34" charset="0"/>
              <a:ea typeface="Calibri" panose="020F0502020204030204" pitchFamily="34" charset="0"/>
              <a:cs typeface="Calibri" panose="020F0502020204030204" pitchFamily="34" charset="0"/>
            </a:endParaRPr>
          </a:p>
          <a:p>
            <a:r>
              <a:rPr lang="it-IT" sz="800" b="1" dirty="0">
                <a:latin typeface="Calibri" panose="020F0502020204030204" pitchFamily="34" charset="0"/>
                <a:ea typeface="Calibri" panose="020F0502020204030204" pitchFamily="34" charset="0"/>
                <a:cs typeface="Calibri" panose="020F0502020204030204" pitchFamily="34" charset="0"/>
              </a:rPr>
              <a:t>Raccogliere dati a livello di comunità per identificare le disparità sanitarie. </a:t>
            </a:r>
          </a:p>
          <a:p>
            <a:endParaRPr lang="it-IT" sz="400" b="1" dirty="0">
              <a:latin typeface="Calibri" panose="020F0502020204030204" pitchFamily="34" charset="0"/>
              <a:ea typeface="Calibri" panose="020F0502020204030204" pitchFamily="34" charset="0"/>
              <a:cs typeface="Calibri" panose="020F0502020204030204" pitchFamily="34" charset="0"/>
            </a:endParaRPr>
          </a:p>
          <a:p>
            <a:r>
              <a:rPr lang="it-IT" sz="800" b="1" dirty="0">
                <a:latin typeface="Calibri" panose="020F0502020204030204" pitchFamily="34" charset="0"/>
                <a:ea typeface="Calibri" panose="020F0502020204030204" pitchFamily="34" charset="0"/>
                <a:cs typeface="Calibri" panose="020F0502020204030204" pitchFamily="34" charset="0"/>
              </a:rPr>
              <a:t>Distribuire informazioni e implementare programmi che affrontino i problemi di salute legati all'età.</a:t>
            </a:r>
          </a:p>
        </p:txBody>
      </p:sp>
      <p:sp>
        <p:nvSpPr>
          <p:cNvPr id="6" name="TextBox 5">
            <a:extLst>
              <a:ext uri="{FF2B5EF4-FFF2-40B4-BE49-F238E27FC236}">
                <a16:creationId xmlns:a16="http://schemas.microsoft.com/office/drawing/2014/main" id="{B098286C-FB5E-28F1-0717-7719CC0FEA56}"/>
              </a:ext>
            </a:extLst>
          </p:cNvPr>
          <p:cNvSpPr txBox="1"/>
          <p:nvPr/>
        </p:nvSpPr>
        <p:spPr>
          <a:xfrm>
            <a:off x="4638675" y="5418693"/>
            <a:ext cx="1304925" cy="1446550"/>
          </a:xfrm>
          <a:prstGeom prst="rect">
            <a:avLst/>
          </a:prstGeom>
          <a:solidFill>
            <a:schemeClr val="bg1"/>
          </a:solidFill>
        </p:spPr>
        <p:txBody>
          <a:bodyPr wrap="square">
            <a:spAutoFit/>
          </a:bodyPr>
          <a:lstStyle/>
          <a:p>
            <a:r>
              <a:rPr lang="it-IT" sz="800" b="1" dirty="0">
                <a:latin typeface="Calibri" panose="020F0502020204030204" pitchFamily="34" charset="0"/>
                <a:ea typeface="Calibri" panose="020F0502020204030204" pitchFamily="34" charset="0"/>
                <a:cs typeface="Calibri" panose="020F0502020204030204" pitchFamily="34" charset="0"/>
              </a:rPr>
              <a:t>Fornire informazioni sulle opzioni salutari</a:t>
            </a:r>
          </a:p>
          <a:p>
            <a:endParaRPr lang="it-IT" sz="800" b="1" dirty="0">
              <a:latin typeface="Calibri" panose="020F0502020204030204" pitchFamily="34" charset="0"/>
              <a:ea typeface="Calibri" panose="020F0502020204030204" pitchFamily="34" charset="0"/>
              <a:cs typeface="Calibri" panose="020F0502020204030204" pitchFamily="34" charset="0"/>
            </a:endParaRPr>
          </a:p>
          <a:p>
            <a:r>
              <a:rPr lang="it-IT" sz="800" b="1" dirty="0">
                <a:latin typeface="Calibri" panose="020F0502020204030204" pitchFamily="34" charset="0"/>
                <a:ea typeface="Calibri" panose="020F0502020204030204" pitchFamily="34" charset="0"/>
                <a:cs typeface="Calibri" panose="020F0502020204030204" pitchFamily="34" charset="0"/>
              </a:rPr>
              <a:t>Aumentare l'accesso e l'uso della tecnologia a sostegno della salute e di altre esigenze. </a:t>
            </a:r>
          </a:p>
          <a:p>
            <a:endParaRPr lang="it-IT" sz="800" b="1" dirty="0">
              <a:latin typeface="Calibri" panose="020F0502020204030204" pitchFamily="34" charset="0"/>
              <a:ea typeface="Calibri" panose="020F0502020204030204" pitchFamily="34" charset="0"/>
              <a:cs typeface="Calibri" panose="020F0502020204030204" pitchFamily="34" charset="0"/>
            </a:endParaRPr>
          </a:p>
          <a:p>
            <a:r>
              <a:rPr lang="it-IT" sz="800" b="1" dirty="0">
                <a:latin typeface="Calibri" panose="020F0502020204030204" pitchFamily="34" charset="0"/>
                <a:ea typeface="Calibri" panose="020F0502020204030204" pitchFamily="34" charset="0"/>
                <a:cs typeface="Calibri" panose="020F0502020204030204" pitchFamily="34" charset="0"/>
              </a:rPr>
              <a:t>Creare opportunità di lavoro, istruzione e attività di volontariato.</a:t>
            </a:r>
          </a:p>
        </p:txBody>
      </p:sp>
      <p:sp>
        <p:nvSpPr>
          <p:cNvPr id="8" name="TextBox 7">
            <a:extLst>
              <a:ext uri="{FF2B5EF4-FFF2-40B4-BE49-F238E27FC236}">
                <a16:creationId xmlns:a16="http://schemas.microsoft.com/office/drawing/2014/main" id="{47E06AF9-A1BB-AE90-B599-7C3E28F81E2C}"/>
              </a:ext>
            </a:extLst>
          </p:cNvPr>
          <p:cNvSpPr txBox="1"/>
          <p:nvPr/>
        </p:nvSpPr>
        <p:spPr>
          <a:xfrm>
            <a:off x="6519861" y="5401425"/>
            <a:ext cx="1466851" cy="830997"/>
          </a:xfrm>
          <a:prstGeom prst="rect">
            <a:avLst/>
          </a:prstGeom>
          <a:solidFill>
            <a:schemeClr val="bg1"/>
          </a:solidFill>
        </p:spPr>
        <p:txBody>
          <a:bodyPr wrap="square">
            <a:spAutoFit/>
          </a:bodyPr>
          <a:lstStyle/>
          <a:p>
            <a:r>
              <a:rPr lang="it-IT" sz="800" b="1" dirty="0">
                <a:latin typeface="Calibri" panose="020F0502020204030204" pitchFamily="34" charset="0"/>
                <a:ea typeface="Calibri" panose="020F0502020204030204" pitchFamily="34" charset="0"/>
                <a:cs typeface="Calibri" panose="020F0502020204030204" pitchFamily="34" charset="0"/>
              </a:rPr>
              <a:t>Sostenere e responsabilizzare gli assistenti informali per promuovere un invecchiamento sano.</a:t>
            </a:r>
          </a:p>
          <a:p>
            <a:endParaRPr lang="it-IT" sz="800" b="1" dirty="0">
              <a:latin typeface="Calibri" panose="020F0502020204030204" pitchFamily="34" charset="0"/>
              <a:ea typeface="Calibri" panose="020F0502020204030204" pitchFamily="34" charset="0"/>
              <a:cs typeface="Calibri" panose="020F0502020204030204" pitchFamily="34" charset="0"/>
            </a:endParaRPr>
          </a:p>
          <a:p>
            <a:r>
              <a:rPr lang="it-IT" sz="800" b="1" dirty="0">
                <a:latin typeface="Calibri" panose="020F0502020204030204" pitchFamily="34" charset="0"/>
                <a:ea typeface="Calibri" panose="020F0502020204030204" pitchFamily="34" charset="0"/>
                <a:cs typeface="Calibri" panose="020F0502020204030204" pitchFamily="34" charset="0"/>
              </a:rPr>
              <a:t>Combattere l’invecchiamento</a:t>
            </a:r>
          </a:p>
        </p:txBody>
      </p:sp>
      <p:sp>
        <p:nvSpPr>
          <p:cNvPr id="10" name="TextBox 9">
            <a:extLst>
              <a:ext uri="{FF2B5EF4-FFF2-40B4-BE49-F238E27FC236}">
                <a16:creationId xmlns:a16="http://schemas.microsoft.com/office/drawing/2014/main" id="{5FEF9B3B-681B-B828-D85A-653412ADFB14}"/>
              </a:ext>
            </a:extLst>
          </p:cNvPr>
          <p:cNvSpPr txBox="1"/>
          <p:nvPr/>
        </p:nvSpPr>
        <p:spPr>
          <a:xfrm>
            <a:off x="8551652" y="2829610"/>
            <a:ext cx="1466851" cy="3154710"/>
          </a:xfrm>
          <a:prstGeom prst="rect">
            <a:avLst/>
          </a:prstGeom>
          <a:solidFill>
            <a:schemeClr val="bg1"/>
          </a:solidFill>
        </p:spPr>
        <p:txBody>
          <a:bodyPr wrap="square">
            <a:spAutoFit/>
          </a:bodyPr>
          <a:lstStyle/>
          <a:p>
            <a:r>
              <a:rPr lang="it-IT" sz="800" b="1" dirty="0">
                <a:latin typeface="Calibri" panose="020F0502020204030204" pitchFamily="34" charset="0"/>
                <a:ea typeface="Calibri" panose="020F0502020204030204" pitchFamily="34" charset="0"/>
                <a:cs typeface="Calibri" panose="020F0502020204030204" pitchFamily="34" charset="0"/>
              </a:rPr>
              <a:t>Aumentare l'accesso ai servizi di prevenzione</a:t>
            </a:r>
          </a:p>
          <a:p>
            <a:endParaRPr lang="it-IT" sz="800" b="1" dirty="0">
              <a:latin typeface="Calibri" panose="020F0502020204030204" pitchFamily="34" charset="0"/>
              <a:ea typeface="Calibri" panose="020F0502020204030204" pitchFamily="34" charset="0"/>
              <a:cs typeface="Calibri" panose="020F0502020204030204" pitchFamily="34" charset="0"/>
            </a:endParaRPr>
          </a:p>
          <a:p>
            <a:r>
              <a:rPr lang="it-IT" sz="800" b="1" dirty="0">
                <a:latin typeface="Calibri" panose="020F0502020204030204" pitchFamily="34" charset="0"/>
                <a:ea typeface="Calibri" panose="020F0502020204030204" pitchFamily="34" charset="0"/>
                <a:cs typeface="Calibri" panose="020F0502020204030204" pitchFamily="34" charset="0"/>
              </a:rPr>
              <a:t>Aumentare l'accesso e la disponibilità di servizi odontoiatrici preventivi </a:t>
            </a:r>
          </a:p>
          <a:p>
            <a:endParaRPr lang="it-IT" sz="500" b="1" dirty="0">
              <a:latin typeface="Calibri" panose="020F0502020204030204" pitchFamily="34" charset="0"/>
              <a:ea typeface="Calibri" panose="020F0502020204030204" pitchFamily="34" charset="0"/>
              <a:cs typeface="Calibri" panose="020F0502020204030204" pitchFamily="34" charset="0"/>
            </a:endParaRPr>
          </a:p>
          <a:p>
            <a:r>
              <a:rPr lang="it-IT" sz="800" b="1" dirty="0">
                <a:latin typeface="Calibri" panose="020F0502020204030204" pitchFamily="34" charset="0"/>
                <a:ea typeface="Calibri" panose="020F0502020204030204" pitchFamily="34" charset="0"/>
                <a:cs typeface="Calibri" panose="020F0502020204030204" pitchFamily="34" charset="0"/>
              </a:rPr>
              <a:t>Aumentare l'accesso e la disponibilità di assistenza sanitaria comportamentale </a:t>
            </a:r>
          </a:p>
          <a:p>
            <a:endParaRPr lang="it-IT" sz="400" b="1" dirty="0">
              <a:latin typeface="Calibri" panose="020F0502020204030204" pitchFamily="34" charset="0"/>
              <a:ea typeface="Calibri" panose="020F0502020204030204" pitchFamily="34" charset="0"/>
              <a:cs typeface="Calibri" panose="020F0502020204030204" pitchFamily="34" charset="0"/>
            </a:endParaRPr>
          </a:p>
          <a:p>
            <a:r>
              <a:rPr lang="it-IT" sz="800" b="1" dirty="0">
                <a:latin typeface="Calibri" panose="020F0502020204030204" pitchFamily="34" charset="0"/>
                <a:ea typeface="Calibri" panose="020F0502020204030204" pitchFamily="34" charset="0"/>
                <a:cs typeface="Calibri" panose="020F0502020204030204" pitchFamily="34" charset="0"/>
              </a:rPr>
              <a:t>Sviluppare programmi di prevenzione delle cadute </a:t>
            </a:r>
          </a:p>
          <a:p>
            <a:endParaRPr lang="it-IT" sz="800" b="1" dirty="0">
              <a:latin typeface="Calibri" panose="020F0502020204030204" pitchFamily="34" charset="0"/>
              <a:ea typeface="Calibri" panose="020F0502020204030204" pitchFamily="34" charset="0"/>
              <a:cs typeface="Calibri" panose="020F0502020204030204" pitchFamily="34" charset="0"/>
            </a:endParaRPr>
          </a:p>
          <a:p>
            <a:r>
              <a:rPr lang="it-IT" sz="800" b="1" dirty="0">
                <a:latin typeface="Calibri" panose="020F0502020204030204" pitchFamily="34" charset="0"/>
                <a:ea typeface="Calibri" panose="020F0502020204030204" pitchFamily="34" charset="0"/>
                <a:cs typeface="Calibri" panose="020F0502020204030204" pitchFamily="34" charset="0"/>
              </a:rPr>
              <a:t>Formare i medici e gli altri operatori sanitari sui problemi di salute legati all'età </a:t>
            </a:r>
          </a:p>
          <a:p>
            <a:endParaRPr lang="it-IT" sz="300" b="1" dirty="0">
              <a:latin typeface="Calibri" panose="020F0502020204030204" pitchFamily="34" charset="0"/>
              <a:ea typeface="Calibri" panose="020F0502020204030204" pitchFamily="34" charset="0"/>
              <a:cs typeface="Calibri" panose="020F0502020204030204" pitchFamily="34" charset="0"/>
            </a:endParaRPr>
          </a:p>
          <a:p>
            <a:r>
              <a:rPr lang="it-IT" sz="800" b="1" dirty="0">
                <a:latin typeface="Calibri" panose="020F0502020204030204" pitchFamily="34" charset="0"/>
                <a:ea typeface="Calibri" panose="020F0502020204030204" pitchFamily="34" charset="0"/>
                <a:cs typeface="Calibri" panose="020F0502020204030204" pitchFamily="34" charset="0"/>
              </a:rPr>
              <a:t>Espandere la disponibilità di servizi a domicilio e in comunità</a:t>
            </a:r>
          </a:p>
          <a:p>
            <a:endParaRPr lang="it-IT" sz="800" b="1" dirty="0">
              <a:latin typeface="Calibri" panose="020F0502020204030204" pitchFamily="34" charset="0"/>
              <a:ea typeface="Calibri" panose="020F0502020204030204" pitchFamily="34" charset="0"/>
              <a:cs typeface="Calibri" panose="020F0502020204030204" pitchFamily="34" charset="0"/>
            </a:endParaRPr>
          </a:p>
          <a:p>
            <a:r>
              <a:rPr lang="it-IT" sz="800" b="1" dirty="0">
                <a:latin typeface="Calibri" panose="020F0502020204030204" pitchFamily="34" charset="0"/>
                <a:ea typeface="Calibri" panose="020F0502020204030204" pitchFamily="34" charset="0"/>
                <a:cs typeface="Calibri" panose="020F0502020204030204" pitchFamily="34" charset="0"/>
              </a:rPr>
              <a:t>Sostenere gli operatori di assistenza diretta</a:t>
            </a:r>
          </a:p>
          <a:p>
            <a:r>
              <a:rPr lang="it-IT" sz="800" b="1" dirty="0">
                <a:latin typeface="Calibri" panose="020F0502020204030204" pitchFamily="34" charset="0"/>
                <a:ea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E87EE73A-E063-870C-89BB-321C85800CA3}"/>
              </a:ext>
            </a:extLst>
          </p:cNvPr>
          <p:cNvSpPr txBox="1"/>
          <p:nvPr/>
        </p:nvSpPr>
        <p:spPr>
          <a:xfrm>
            <a:off x="7230229" y="106640"/>
            <a:ext cx="1047749" cy="1769715"/>
          </a:xfrm>
          <a:prstGeom prst="rect">
            <a:avLst/>
          </a:prstGeom>
          <a:solidFill>
            <a:schemeClr val="bg1"/>
          </a:solidFill>
        </p:spPr>
        <p:txBody>
          <a:bodyPr wrap="square">
            <a:spAutoFit/>
          </a:bodyPr>
          <a:lstStyle/>
          <a:p>
            <a:r>
              <a:rPr lang="it-IT" sz="800" b="1" dirty="0">
                <a:latin typeface="Calibri" panose="020F0502020204030204" pitchFamily="34" charset="0"/>
                <a:ea typeface="Calibri" panose="020F0502020204030204" pitchFamily="34" charset="0"/>
                <a:cs typeface="Calibri" panose="020F0502020204030204" pitchFamily="34" charset="0"/>
              </a:rPr>
              <a:t>Aumentare l'offerta di alloggi accessibili, economici e adattabili.</a:t>
            </a:r>
          </a:p>
          <a:p>
            <a:endParaRPr lang="it-IT" sz="400" b="1" dirty="0">
              <a:latin typeface="Calibri" panose="020F0502020204030204" pitchFamily="34" charset="0"/>
              <a:ea typeface="Calibri" panose="020F0502020204030204" pitchFamily="34" charset="0"/>
              <a:cs typeface="Calibri" panose="020F0502020204030204" pitchFamily="34" charset="0"/>
            </a:endParaRPr>
          </a:p>
          <a:p>
            <a:r>
              <a:rPr lang="it-IT" sz="800" b="1" dirty="0">
                <a:latin typeface="Calibri" panose="020F0502020204030204" pitchFamily="34" charset="0"/>
                <a:ea typeface="Calibri" panose="020F0502020204030204" pitchFamily="34" charset="0"/>
                <a:cs typeface="Calibri" panose="020F0502020204030204" pitchFamily="34" charset="0"/>
              </a:rPr>
              <a:t>Creare comunità più percorribili a piedi </a:t>
            </a:r>
          </a:p>
          <a:p>
            <a:endParaRPr lang="it-IT" sz="800" b="1" dirty="0">
              <a:latin typeface="Calibri" panose="020F0502020204030204" pitchFamily="34" charset="0"/>
              <a:ea typeface="Calibri" panose="020F0502020204030204" pitchFamily="34" charset="0"/>
              <a:cs typeface="Calibri" panose="020F0502020204030204" pitchFamily="34" charset="0"/>
            </a:endParaRPr>
          </a:p>
          <a:p>
            <a:r>
              <a:rPr lang="it-IT" sz="800" b="1" dirty="0">
                <a:latin typeface="Calibri" panose="020F0502020204030204" pitchFamily="34" charset="0"/>
                <a:ea typeface="Calibri" panose="020F0502020204030204" pitchFamily="34" charset="0"/>
                <a:cs typeface="Calibri" panose="020F0502020204030204" pitchFamily="34" charset="0"/>
              </a:rPr>
              <a:t>Migliorare la sicurezza dei conducenti anziani </a:t>
            </a:r>
          </a:p>
          <a:p>
            <a:endParaRPr lang="it-IT" sz="800" b="1" dirty="0">
              <a:latin typeface="Calibri" panose="020F0502020204030204" pitchFamily="34" charset="0"/>
              <a:ea typeface="Calibri" panose="020F0502020204030204" pitchFamily="34" charset="0"/>
              <a:cs typeface="Calibri" panose="020F0502020204030204" pitchFamily="34" charset="0"/>
            </a:endParaRPr>
          </a:p>
          <a:p>
            <a:r>
              <a:rPr lang="it-IT" sz="800" b="1" dirty="0">
                <a:latin typeface="Calibri" panose="020F0502020204030204" pitchFamily="34" charset="0"/>
                <a:ea typeface="Calibri" panose="020F0502020204030204" pitchFamily="34" charset="0"/>
                <a:cs typeface="Calibri" panose="020F0502020204030204" pitchFamily="34" charset="0"/>
              </a:rPr>
              <a:t>Migliorare le opzioni di trasporto</a:t>
            </a:r>
          </a:p>
        </p:txBody>
      </p:sp>
      <p:sp>
        <p:nvSpPr>
          <p:cNvPr id="14" name="TextBox 13">
            <a:extLst>
              <a:ext uri="{FF2B5EF4-FFF2-40B4-BE49-F238E27FC236}">
                <a16:creationId xmlns:a16="http://schemas.microsoft.com/office/drawing/2014/main" id="{F26EB3E9-D754-EC1D-B66B-9345CC03A3C9}"/>
              </a:ext>
            </a:extLst>
          </p:cNvPr>
          <p:cNvSpPr txBox="1"/>
          <p:nvPr/>
        </p:nvSpPr>
        <p:spPr>
          <a:xfrm>
            <a:off x="8705849" y="142875"/>
            <a:ext cx="1323976" cy="1969770"/>
          </a:xfrm>
          <a:prstGeom prst="rect">
            <a:avLst/>
          </a:prstGeom>
          <a:solidFill>
            <a:schemeClr val="bg1"/>
          </a:solidFill>
        </p:spPr>
        <p:txBody>
          <a:bodyPr wrap="square">
            <a:spAutoFit/>
          </a:bodyPr>
          <a:lstStyle/>
          <a:p>
            <a:r>
              <a:rPr lang="it-IT" sz="800" b="1" dirty="0">
                <a:latin typeface="Calibri" panose="020F0502020204030204" pitchFamily="34" charset="0"/>
                <a:ea typeface="Calibri" panose="020F0502020204030204" pitchFamily="34" charset="0"/>
                <a:cs typeface="Calibri" panose="020F0502020204030204" pitchFamily="34" charset="0"/>
              </a:rPr>
              <a:t>Promuovere l'accesso a cibi sani </a:t>
            </a:r>
          </a:p>
          <a:p>
            <a:endParaRPr lang="it-IT" sz="800" b="1" dirty="0">
              <a:latin typeface="Calibri" panose="020F0502020204030204" pitchFamily="34" charset="0"/>
              <a:ea typeface="Calibri" panose="020F0502020204030204" pitchFamily="34" charset="0"/>
              <a:cs typeface="Calibri" panose="020F0502020204030204" pitchFamily="34" charset="0"/>
            </a:endParaRPr>
          </a:p>
          <a:p>
            <a:r>
              <a:rPr lang="it-IT" sz="800" b="1" dirty="0">
                <a:latin typeface="Calibri" panose="020F0502020204030204" pitchFamily="34" charset="0"/>
                <a:ea typeface="Calibri" panose="020F0502020204030204" pitchFamily="34" charset="0"/>
                <a:cs typeface="Calibri" panose="020F0502020204030204" pitchFamily="34" charset="0"/>
              </a:rPr>
              <a:t>Sviluppare piani per affrontare la potenziale vulnerabilità ai disastri naturali. </a:t>
            </a:r>
          </a:p>
          <a:p>
            <a:endParaRPr lang="it-IT" sz="500" b="1" dirty="0">
              <a:latin typeface="Calibri" panose="020F0502020204030204" pitchFamily="34" charset="0"/>
              <a:ea typeface="Calibri" panose="020F0502020204030204" pitchFamily="34" charset="0"/>
              <a:cs typeface="Calibri" panose="020F0502020204030204" pitchFamily="34" charset="0"/>
            </a:endParaRPr>
          </a:p>
          <a:p>
            <a:r>
              <a:rPr lang="it-IT" sz="800" b="1" dirty="0">
                <a:latin typeface="Calibri" panose="020F0502020204030204" pitchFamily="34" charset="0"/>
                <a:ea typeface="Calibri" panose="020F0502020204030204" pitchFamily="34" charset="0"/>
                <a:cs typeface="Calibri" panose="020F0502020204030204" pitchFamily="34" charset="0"/>
              </a:rPr>
              <a:t>Proteggere dal maltrattamento degli anziani </a:t>
            </a:r>
          </a:p>
          <a:p>
            <a:endParaRPr lang="it-IT" sz="400" b="1" dirty="0">
              <a:latin typeface="Calibri" panose="020F0502020204030204" pitchFamily="34" charset="0"/>
              <a:ea typeface="Calibri" panose="020F0502020204030204" pitchFamily="34" charset="0"/>
              <a:cs typeface="Calibri" panose="020F0502020204030204" pitchFamily="34" charset="0"/>
            </a:endParaRPr>
          </a:p>
          <a:p>
            <a:r>
              <a:rPr lang="it-IT" sz="800" b="1" dirty="0">
                <a:latin typeface="Calibri" panose="020F0502020204030204" pitchFamily="34" charset="0"/>
                <a:ea typeface="Calibri" panose="020F0502020204030204" pitchFamily="34" charset="0"/>
                <a:cs typeface="Calibri" panose="020F0502020204030204" pitchFamily="34" charset="0"/>
              </a:rPr>
              <a:t>Reclutare, trattenere e formare una forza lavoro multisettoriale e multidisciplinare</a:t>
            </a:r>
          </a:p>
        </p:txBody>
      </p:sp>
      <p:sp>
        <p:nvSpPr>
          <p:cNvPr id="15" name="Google Shape;408;p20">
            <a:extLst>
              <a:ext uri="{FF2B5EF4-FFF2-40B4-BE49-F238E27FC236}">
                <a16:creationId xmlns:a16="http://schemas.microsoft.com/office/drawing/2014/main" id="{B61C99CD-1C85-473B-D014-5BE3EEBB355A}"/>
              </a:ext>
            </a:extLst>
          </p:cNvPr>
          <p:cNvSpPr/>
          <p:nvPr/>
        </p:nvSpPr>
        <p:spPr>
          <a:xfrm>
            <a:off x="999241" y="573892"/>
            <a:ext cx="3951087" cy="13234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600" b="1" dirty="0">
                <a:solidFill>
                  <a:srgbClr val="002060"/>
                </a:solidFill>
                <a:latin typeface="Calibri"/>
                <a:ea typeface="Calibri"/>
                <a:cs typeface="Calibri"/>
                <a:sym typeface="Calibri"/>
              </a:rPr>
              <a:t>AZIONI PER UN INVECCHIAMENTO SANO</a:t>
            </a:r>
          </a:p>
        </p:txBody>
      </p:sp>
      <p:sp>
        <p:nvSpPr>
          <p:cNvPr id="16" name="Google Shape;408;p20">
            <a:extLst>
              <a:ext uri="{FF2B5EF4-FFF2-40B4-BE49-F238E27FC236}">
                <a16:creationId xmlns:a16="http://schemas.microsoft.com/office/drawing/2014/main" id="{35E38E3E-DE5F-91F5-AD65-9F79C0A6A8D4}"/>
              </a:ext>
            </a:extLst>
          </p:cNvPr>
          <p:cNvSpPr/>
          <p:nvPr/>
        </p:nvSpPr>
        <p:spPr>
          <a:xfrm>
            <a:off x="5283177" y="2983470"/>
            <a:ext cx="1098341" cy="7225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900" b="1" dirty="0">
                <a:solidFill>
                  <a:srgbClr val="002060"/>
                </a:solidFill>
                <a:latin typeface="Calibri"/>
                <a:ea typeface="Calibri"/>
                <a:cs typeface="Calibri"/>
                <a:sym typeface="Calibri"/>
              </a:rPr>
              <a:t>AZIONI PER UN INVECCHIAMENTO SANO</a:t>
            </a:r>
          </a:p>
        </p:txBody>
      </p:sp>
      <p:sp>
        <p:nvSpPr>
          <p:cNvPr id="18" name="TextBox 17">
            <a:extLst>
              <a:ext uri="{FF2B5EF4-FFF2-40B4-BE49-F238E27FC236}">
                <a16:creationId xmlns:a16="http://schemas.microsoft.com/office/drawing/2014/main" id="{97A963C5-454D-F0C4-FC24-40CE221678B7}"/>
              </a:ext>
            </a:extLst>
          </p:cNvPr>
          <p:cNvSpPr txBox="1"/>
          <p:nvPr/>
        </p:nvSpPr>
        <p:spPr>
          <a:xfrm>
            <a:off x="5238749" y="1744355"/>
            <a:ext cx="1187199" cy="553998"/>
          </a:xfrm>
          <a:prstGeom prst="rect">
            <a:avLst/>
          </a:prstGeom>
          <a:solidFill>
            <a:srgbClr val="00AEC5"/>
          </a:solidFill>
        </p:spPr>
        <p:txBody>
          <a:bodyPr wrap="square">
            <a:spAutoFit/>
          </a:bodyPr>
          <a:lstStyle/>
          <a:p>
            <a:pPr algn="ctr"/>
            <a:r>
              <a:rPr lang="it-IT" sz="1000" b="1" dirty="0">
                <a:latin typeface="Calibri" panose="020F0502020204030204" pitchFamily="34" charset="0"/>
                <a:ea typeface="Calibri" panose="020F0502020204030204" pitchFamily="34" charset="0"/>
                <a:cs typeface="Calibri" panose="020F0502020204030204" pitchFamily="34" charset="0"/>
              </a:rPr>
              <a:t>AMBIENTI COMUNITARI SANI E SICURI</a:t>
            </a:r>
          </a:p>
        </p:txBody>
      </p:sp>
      <p:sp>
        <p:nvSpPr>
          <p:cNvPr id="20" name="TextBox 19">
            <a:extLst>
              <a:ext uri="{FF2B5EF4-FFF2-40B4-BE49-F238E27FC236}">
                <a16:creationId xmlns:a16="http://schemas.microsoft.com/office/drawing/2014/main" id="{3D63F0C0-306C-EDA0-AC9A-03ACA8F3D1E1}"/>
              </a:ext>
            </a:extLst>
          </p:cNvPr>
          <p:cNvSpPr txBox="1"/>
          <p:nvPr/>
        </p:nvSpPr>
        <p:spPr>
          <a:xfrm>
            <a:off x="3897062" y="3052926"/>
            <a:ext cx="1028700" cy="707886"/>
          </a:xfrm>
          <a:prstGeom prst="rect">
            <a:avLst/>
          </a:prstGeom>
          <a:solidFill>
            <a:srgbClr val="F05428"/>
          </a:solidFill>
        </p:spPr>
        <p:txBody>
          <a:bodyPr wrap="square">
            <a:spAutoFit/>
          </a:bodyPr>
          <a:lstStyle/>
          <a:p>
            <a:pPr algn="ctr"/>
            <a:r>
              <a:rPr lang="en-IE" sz="1000" b="1" dirty="0">
                <a:latin typeface="Calibri" panose="020F0502020204030204" pitchFamily="34" charset="0"/>
                <a:ea typeface="Calibri" panose="020F0502020204030204" pitchFamily="34" charset="0"/>
                <a:cs typeface="Calibri" panose="020F0502020204030204" pitchFamily="34" charset="0"/>
              </a:rPr>
              <a:t>ELIMINAZIONE DELLE DISPARITÀ SANITARIE</a:t>
            </a:r>
          </a:p>
        </p:txBody>
      </p:sp>
      <p:sp>
        <p:nvSpPr>
          <p:cNvPr id="22" name="TextBox 21">
            <a:extLst>
              <a:ext uri="{FF2B5EF4-FFF2-40B4-BE49-F238E27FC236}">
                <a16:creationId xmlns:a16="http://schemas.microsoft.com/office/drawing/2014/main" id="{79890229-3A6A-3B42-A1F8-74FB5638AD71}"/>
              </a:ext>
            </a:extLst>
          </p:cNvPr>
          <p:cNvSpPr txBox="1"/>
          <p:nvPr/>
        </p:nvSpPr>
        <p:spPr>
          <a:xfrm>
            <a:off x="6698456" y="2983470"/>
            <a:ext cx="1109663" cy="707886"/>
          </a:xfrm>
          <a:prstGeom prst="rect">
            <a:avLst/>
          </a:prstGeom>
          <a:solidFill>
            <a:srgbClr val="EC9121"/>
          </a:solidFill>
        </p:spPr>
        <p:txBody>
          <a:bodyPr wrap="square">
            <a:spAutoFit/>
          </a:bodyPr>
          <a:lstStyle/>
          <a:p>
            <a:pPr algn="ctr"/>
            <a:r>
              <a:rPr lang="it-IT" sz="1000" b="1" dirty="0">
                <a:latin typeface="Calibri" panose="020F0502020204030204" pitchFamily="34" charset="0"/>
                <a:ea typeface="Calibri" panose="020F0502020204030204" pitchFamily="34" charset="0"/>
                <a:cs typeface="Calibri" panose="020F0502020204030204" pitchFamily="34" charset="0"/>
              </a:rPr>
              <a:t>SERVIZI DI PREVENZIONE CLINICA E COMUNITARIA</a:t>
            </a:r>
          </a:p>
        </p:txBody>
      </p:sp>
      <p:sp>
        <p:nvSpPr>
          <p:cNvPr id="24" name="TextBox 23">
            <a:extLst>
              <a:ext uri="{FF2B5EF4-FFF2-40B4-BE49-F238E27FC236}">
                <a16:creationId xmlns:a16="http://schemas.microsoft.com/office/drawing/2014/main" id="{8E1EACC4-C2DA-5B01-1B42-542CB097B402}"/>
              </a:ext>
            </a:extLst>
          </p:cNvPr>
          <p:cNvSpPr txBox="1"/>
          <p:nvPr/>
        </p:nvSpPr>
        <p:spPr>
          <a:xfrm>
            <a:off x="5263898" y="4476215"/>
            <a:ext cx="1162050" cy="400110"/>
          </a:xfrm>
          <a:prstGeom prst="rect">
            <a:avLst/>
          </a:prstGeom>
          <a:solidFill>
            <a:srgbClr val="5671B7"/>
          </a:solidFill>
        </p:spPr>
        <p:txBody>
          <a:bodyPr wrap="square">
            <a:spAutoFit/>
          </a:bodyPr>
          <a:lstStyle/>
          <a:p>
            <a:pPr algn="ctr"/>
            <a:r>
              <a:rPr lang="en-IE" sz="1000" b="1" dirty="0">
                <a:latin typeface="Calibri" panose="020F0502020204030204" pitchFamily="34" charset="0"/>
                <a:ea typeface="Calibri" panose="020F0502020204030204" pitchFamily="34" charset="0"/>
                <a:cs typeface="Calibri" panose="020F0502020204030204" pitchFamily="34" charset="0"/>
              </a:rPr>
              <a:t>PERSONE EMANCIPATE</a:t>
            </a:r>
          </a:p>
        </p:txBody>
      </p:sp>
      <p:sp>
        <p:nvSpPr>
          <p:cNvPr id="25" name="Google Shape;412;p20">
            <a:hlinkClick r:id="rId2"/>
            <a:extLst>
              <a:ext uri="{FF2B5EF4-FFF2-40B4-BE49-F238E27FC236}">
                <a16:creationId xmlns:a16="http://schemas.microsoft.com/office/drawing/2014/main" id="{489E4E91-A313-CA59-DDD8-82AF1ADF3B63}"/>
              </a:ext>
            </a:extLst>
          </p:cNvPr>
          <p:cNvSpPr/>
          <p:nvPr/>
        </p:nvSpPr>
        <p:spPr>
          <a:xfrm>
            <a:off x="226492" y="4918095"/>
            <a:ext cx="1177860" cy="773564"/>
          </a:xfrm>
          <a:prstGeom prst="rightArrow">
            <a:avLst>
              <a:gd name="adj1" fmla="val 50000"/>
              <a:gd name="adj2" fmla="val 50000"/>
            </a:avLst>
          </a:prstGeom>
          <a:solidFill>
            <a:srgbClr val="24BAA2"/>
          </a:solidFill>
          <a:ln w="1905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err="1">
                <a:solidFill>
                  <a:schemeClr val="lt1"/>
                </a:solidFill>
                <a:latin typeface="Calibri"/>
                <a:ea typeface="Calibri"/>
                <a:cs typeface="Calibri"/>
                <a:sym typeface="Calibri"/>
              </a:rPr>
              <a:t>Clicca</a:t>
            </a:r>
            <a:r>
              <a:rPr lang="en-US" sz="1400" b="1" dirty="0">
                <a:solidFill>
                  <a:schemeClr val="lt1"/>
                </a:solidFill>
                <a:latin typeface="Calibri"/>
                <a:ea typeface="Calibri"/>
                <a:cs typeface="Calibri"/>
                <a:sym typeface="Calibri"/>
              </a:rPr>
              <a:t> qui</a:t>
            </a:r>
            <a:endParaRPr dirty="0"/>
          </a:p>
        </p:txBody>
      </p:sp>
    </p:spTree>
    <p:extLst>
      <p:ext uri="{BB962C8B-B14F-4D97-AF65-F5344CB8AC3E}">
        <p14:creationId xmlns:p14="http://schemas.microsoft.com/office/powerpoint/2010/main" val="30315696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21"/>
          <p:cNvSpPr txBox="1">
            <a:spLocks noGrp="1"/>
          </p:cNvSpPr>
          <p:nvPr>
            <p:ph type="body" idx="2"/>
          </p:nvPr>
        </p:nvSpPr>
        <p:spPr>
          <a:xfrm>
            <a:off x="800100" y="572188"/>
            <a:ext cx="5295900"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it-IT" sz="3600" dirty="0"/>
              <a:t> Il ruolo degli assistenti sanitari nello stile di vita dei clienti</a:t>
            </a:r>
          </a:p>
        </p:txBody>
      </p:sp>
      <p:sp>
        <p:nvSpPr>
          <p:cNvPr id="418" name="Google Shape;418;p21"/>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419" name="Google Shape;419;p21"/>
          <p:cNvSpPr txBox="1">
            <a:spLocks noGrp="1"/>
          </p:cNvSpPr>
          <p:nvPr>
            <p:ph type="body" idx="1"/>
          </p:nvPr>
        </p:nvSpPr>
        <p:spPr>
          <a:xfrm>
            <a:off x="650240" y="2118058"/>
            <a:ext cx="5750560" cy="1635598"/>
          </a:xfrm>
          <a:prstGeom prst="rect">
            <a:avLst/>
          </a:prstGeom>
          <a:noFill/>
          <a:ln>
            <a:noFill/>
          </a:ln>
        </p:spPr>
        <p:txBody>
          <a:bodyPr spcFirstLastPara="1" wrap="square" lIns="91425" tIns="45700" rIns="91425" bIns="45700" anchor="t" anchorCtr="0">
            <a:noAutofit/>
          </a:bodyPr>
          <a:lstStyle/>
          <a:p>
            <a:pPr marL="228600" lvl="0" indent="0" algn="just" rtl="0">
              <a:lnSpc>
                <a:spcPct val="90000"/>
              </a:lnSpc>
              <a:spcBef>
                <a:spcPts val="0"/>
              </a:spcBef>
              <a:spcAft>
                <a:spcPts val="0"/>
              </a:spcAft>
              <a:buClr>
                <a:srgbClr val="092E4B"/>
              </a:buClr>
              <a:buSzPts val="2400"/>
              <a:buNone/>
            </a:pPr>
            <a:r>
              <a:rPr lang="it-IT" dirty="0"/>
              <a:t>Lungi da ciò che può sembrare, gli assistenti svolgono un ruolo molto importante nella vita delle persone, soprattutto nel loro stile di vita. </a:t>
            </a:r>
          </a:p>
          <a:p>
            <a:pPr marL="228600" lvl="0" indent="0" algn="just" rtl="0">
              <a:lnSpc>
                <a:spcPct val="90000"/>
              </a:lnSpc>
              <a:spcBef>
                <a:spcPts val="0"/>
              </a:spcBef>
              <a:spcAft>
                <a:spcPts val="0"/>
              </a:spcAft>
              <a:buClr>
                <a:srgbClr val="092E4B"/>
              </a:buClr>
              <a:buSzPts val="2400"/>
              <a:buNone/>
            </a:pPr>
            <a:r>
              <a:rPr lang="it-IT" dirty="0"/>
              <a:t>Spesso siete VOI il principale contatto con il mondo esterno e quindi una grande fonte di informazioni che possono aiutare le persone a conoscere cose che prima non conoscevano. </a:t>
            </a:r>
          </a:p>
          <a:p>
            <a:pPr marL="228600" lvl="0" indent="0" algn="just" rtl="0">
              <a:lnSpc>
                <a:spcPct val="90000"/>
              </a:lnSpc>
              <a:spcBef>
                <a:spcPts val="0"/>
              </a:spcBef>
              <a:spcAft>
                <a:spcPts val="0"/>
              </a:spcAft>
              <a:buClr>
                <a:srgbClr val="092E4B"/>
              </a:buClr>
              <a:buSzPts val="2400"/>
              <a:buNone/>
            </a:pPr>
            <a:r>
              <a:rPr lang="it-IT" dirty="0"/>
              <a:t>È qui che entra in gioco la tecnologia, che può facilitare voi e i familiari degli assistiti nel vostro ruolo assistenziale.</a:t>
            </a:r>
          </a:p>
          <a:p>
            <a:pPr marL="228600" lvl="0" indent="0" algn="just" rtl="0">
              <a:lnSpc>
                <a:spcPct val="90000"/>
              </a:lnSpc>
              <a:spcBef>
                <a:spcPts val="0"/>
              </a:spcBef>
              <a:spcAft>
                <a:spcPts val="0"/>
              </a:spcAft>
              <a:buClr>
                <a:srgbClr val="092E4B"/>
              </a:buClr>
              <a:buSzPts val="2400"/>
              <a:buNone/>
            </a:pPr>
            <a:endParaRPr lang="it-IT" dirty="0"/>
          </a:p>
        </p:txBody>
      </p:sp>
      <p:pic>
        <p:nvPicPr>
          <p:cNvPr id="420" name="Google Shape;420;p21" descr="Adultos mayores y tecnología: La brecha que se acrecienta en pandemia | USS  20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64959" y="321696"/>
            <a:ext cx="5181601" cy="621460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3"/>
          <p:cNvSpPr txBox="1">
            <a:spLocks noGrp="1"/>
          </p:cNvSpPr>
          <p:nvPr>
            <p:ph type="body" idx="1"/>
          </p:nvPr>
        </p:nvSpPr>
        <p:spPr>
          <a:xfrm>
            <a:off x="501042" y="2559355"/>
            <a:ext cx="6347433" cy="3885739"/>
          </a:xfrm>
          <a:prstGeom prst="rect">
            <a:avLst/>
          </a:prstGeom>
          <a:noFill/>
          <a:ln>
            <a:noFill/>
          </a:ln>
        </p:spPr>
        <p:txBody>
          <a:bodyPr spcFirstLastPara="1" wrap="square" lIns="91425" tIns="45700" rIns="91425" bIns="45700" anchor="t" anchorCtr="0">
            <a:noAutofit/>
          </a:bodyPr>
          <a:lstStyle/>
          <a:p>
            <a:pPr marL="228600" lvl="0" indent="0" algn="just" rtl="0">
              <a:lnSpc>
                <a:spcPct val="90000"/>
              </a:lnSpc>
              <a:spcBef>
                <a:spcPts val="0"/>
              </a:spcBef>
              <a:spcAft>
                <a:spcPts val="0"/>
              </a:spcAft>
              <a:buClr>
                <a:srgbClr val="092E4B"/>
              </a:buClr>
              <a:buSzPts val="2400"/>
              <a:buNone/>
            </a:pPr>
            <a:r>
              <a:rPr lang="en-US" b="1" dirty="0">
                <a:solidFill>
                  <a:srgbClr val="24BAA2"/>
                </a:solidFill>
                <a:hlinkClick r:id="rId3">
                  <a:extLst>
                    <a:ext uri="{A12FA001-AC4F-418D-AE19-62706E023703}">
                      <ahyp:hlinkClr xmlns:ahyp="http://schemas.microsoft.com/office/drawing/2018/hyperlinkcolor" val="tx"/>
                    </a:ext>
                  </a:extLst>
                </a:hlinkClick>
              </a:rPr>
              <a:t>Yuka</a:t>
            </a:r>
            <a:r>
              <a:rPr lang="en-US" b="1" dirty="0"/>
              <a:t> </a:t>
            </a:r>
            <a:r>
              <a:rPr lang="it-IT" dirty="0"/>
              <a:t>è </a:t>
            </a:r>
            <a:r>
              <a:rPr lang="it-IT" dirty="0" err="1"/>
              <a:t>un’app</a:t>
            </a:r>
            <a:r>
              <a:rPr lang="it-IT" dirty="0"/>
              <a:t> che analizza i prodotti alimentari e cosmetici e offre informazioni sulla loro composizione e valuta i loro effetti sulla salute.</a:t>
            </a:r>
          </a:p>
          <a:p>
            <a:pPr marL="228600" lvl="0" indent="0" algn="just" rtl="0">
              <a:lnSpc>
                <a:spcPct val="90000"/>
              </a:lnSpc>
              <a:spcBef>
                <a:spcPts val="0"/>
              </a:spcBef>
              <a:spcAft>
                <a:spcPts val="0"/>
              </a:spcAft>
              <a:buClr>
                <a:srgbClr val="092E4B"/>
              </a:buClr>
              <a:buSzPts val="2400"/>
              <a:buNone/>
            </a:pPr>
            <a:endParaRPr lang="it-IT" dirty="0"/>
          </a:p>
          <a:p>
            <a:pPr marL="228600" lvl="0" indent="0" algn="just" rtl="0">
              <a:lnSpc>
                <a:spcPct val="90000"/>
              </a:lnSpc>
              <a:spcBef>
                <a:spcPts val="0"/>
              </a:spcBef>
              <a:spcAft>
                <a:spcPts val="0"/>
              </a:spcAft>
              <a:buClr>
                <a:srgbClr val="092E4B"/>
              </a:buClr>
              <a:buSzPts val="2400"/>
              <a:buNone/>
            </a:pPr>
            <a:r>
              <a:rPr lang="it-IT" dirty="0"/>
              <a:t>Questa applicazione permette di valutare la durata di conservazione dei prodotti alimentari. Basta scansionare il codice a barre del prodotto di interesse con la fotocamera del cellulare e l'applicazione restituirà le informazioni e la classificazione del prodotto in questione.</a:t>
            </a:r>
          </a:p>
        </p:txBody>
      </p:sp>
      <p:sp>
        <p:nvSpPr>
          <p:cNvPr id="434" name="Google Shape;434;p23"/>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dirty="0"/>
              <a:t>Applicazioni per il telefono:</a:t>
            </a:r>
          </a:p>
          <a:p>
            <a:pPr marL="0" lvl="0" indent="0" algn="l" rtl="0">
              <a:lnSpc>
                <a:spcPct val="90000"/>
              </a:lnSpc>
              <a:spcBef>
                <a:spcPts val="0"/>
              </a:spcBef>
              <a:spcAft>
                <a:spcPts val="0"/>
              </a:spcAft>
              <a:buClr>
                <a:srgbClr val="24BAA2"/>
              </a:buClr>
              <a:buSzPts val="3600"/>
              <a:buNone/>
            </a:pPr>
            <a:r>
              <a:rPr lang="it-IT" dirty="0"/>
              <a:t>per la nutrizione</a:t>
            </a:r>
          </a:p>
          <a:p>
            <a:pPr marL="0" lvl="0" indent="0" algn="l" rtl="0">
              <a:lnSpc>
                <a:spcPct val="90000"/>
              </a:lnSpc>
              <a:spcBef>
                <a:spcPts val="0"/>
              </a:spcBef>
              <a:spcAft>
                <a:spcPts val="0"/>
              </a:spcAft>
              <a:buClr>
                <a:srgbClr val="24BAA2"/>
              </a:buClr>
              <a:buSzPts val="3600"/>
              <a:buNone/>
            </a:pPr>
            <a:endParaRPr lang="it-IT" dirty="0"/>
          </a:p>
        </p:txBody>
      </p:sp>
      <p:sp>
        <p:nvSpPr>
          <p:cNvPr id="435" name="Google Shape;435;p23"/>
          <p:cNvSpPr>
            <a:spLocks noGrp="1"/>
          </p:cNvSpPr>
          <p:nvPr>
            <p:ph type="pic" idx="3"/>
          </p:nvPr>
        </p:nvSpPr>
        <p:spPr>
          <a:xfrm>
            <a:off x="8583306" y="1246695"/>
            <a:ext cx="2444127" cy="4336988"/>
          </a:xfrm>
          <a:prstGeom prst="rect">
            <a:avLst/>
          </a:prstGeom>
          <a:solidFill>
            <a:srgbClr val="D8D8D8"/>
          </a:solidFill>
          <a:ln>
            <a:noFill/>
          </a:ln>
        </p:spPr>
      </p:sp>
      <p:sp>
        <p:nvSpPr>
          <p:cNvPr id="436" name="Google Shape;436;p23"/>
          <p:cNvSpPr/>
          <p:nvPr/>
        </p:nvSpPr>
        <p:spPr>
          <a:xfrm>
            <a:off x="6959338" y="3189475"/>
            <a:ext cx="1177860"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err="1">
                <a:solidFill>
                  <a:srgbClr val="000000"/>
                </a:solidFill>
                <a:latin typeface="Calibri"/>
                <a:ea typeface="Calibri"/>
                <a:cs typeface="Calibri"/>
                <a:sym typeface="Calibri"/>
              </a:rPr>
              <a:t>Clicca</a:t>
            </a:r>
            <a:r>
              <a:rPr lang="en-US" sz="1400" b="1" dirty="0">
                <a:solidFill>
                  <a:srgbClr val="000000"/>
                </a:solidFill>
                <a:latin typeface="Calibri"/>
                <a:ea typeface="Calibri"/>
                <a:cs typeface="Calibri"/>
                <a:sym typeface="Calibri"/>
              </a:rPr>
              <a:t> qui</a:t>
            </a:r>
            <a:endParaRPr dirty="0"/>
          </a:p>
        </p:txBody>
      </p:sp>
      <p:pic>
        <p:nvPicPr>
          <p:cNvPr id="437" name="Google Shape;437;p23">
            <a:hlinkClick r:id="rId3"/>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206916">
            <a:off x="8228152" y="328664"/>
            <a:ext cx="3022227" cy="6030992"/>
          </a:xfrm>
          <a:prstGeom prst="rect">
            <a:avLst/>
          </a:prstGeom>
          <a:noFill/>
          <a:ln>
            <a:noFill/>
          </a:ln>
        </p:spPr>
      </p:pic>
      <p:pic>
        <p:nvPicPr>
          <p:cNvPr id="4" name="Picture 3">
            <a:hlinkClick r:id="rId3"/>
            <a:extLst>
              <a:ext uri="{FF2B5EF4-FFF2-40B4-BE49-F238E27FC236}">
                <a16:creationId xmlns:a16="http://schemas.microsoft.com/office/drawing/2014/main" id="{4E59FEFC-7EAA-434D-DE7E-4614FD1A26DB}"/>
              </a:ext>
            </a:extLst>
          </p:cNvPr>
          <p:cNvPicPr>
            <a:picLocks noChangeAspect="1"/>
          </p:cNvPicPr>
          <p:nvPr/>
        </p:nvPicPr>
        <p:blipFill>
          <a:blip r:embed="rId5"/>
          <a:stretch>
            <a:fillRect/>
          </a:stretch>
        </p:blipFill>
        <p:spPr>
          <a:xfrm>
            <a:off x="7144621" y="2647950"/>
            <a:ext cx="904875" cy="28575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4"/>
          <p:cNvSpPr/>
          <p:nvPr/>
        </p:nvSpPr>
        <p:spPr>
          <a:xfrm>
            <a:off x="7884160" y="457200"/>
            <a:ext cx="3291840" cy="60045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24"/>
          <p:cNvSpPr txBox="1">
            <a:spLocks noGrp="1"/>
          </p:cNvSpPr>
          <p:nvPr>
            <p:ph type="body" idx="1"/>
          </p:nvPr>
        </p:nvSpPr>
        <p:spPr>
          <a:xfrm>
            <a:off x="742950" y="2426006"/>
            <a:ext cx="6229350" cy="101145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00000"/>
              </a:buClr>
              <a:buSzPts val="2000"/>
              <a:buNone/>
            </a:pPr>
            <a:r>
              <a:rPr lang="en-US" b="1" dirty="0" err="1">
                <a:solidFill>
                  <a:srgbClr val="24BAA2"/>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Sentab</a:t>
            </a: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r>
              <a:rPr lang="it-IT" dirty="0">
                <a:latin typeface="Calibri" panose="020F0502020204030204" pitchFamily="34" charset="0"/>
                <a:ea typeface="Calibri" panose="020F0502020204030204" pitchFamily="34" charset="0"/>
                <a:cs typeface="Calibri" panose="020F0502020204030204" pitchFamily="34" charset="0"/>
              </a:rPr>
              <a:t>è una delle app più utili relative ai Social Network come Facebook per gli anziani, perché tutte le sue caratteristiche e funzionalità sono adattate all'utente senior. Ad esempio, le lettere sono adattate alle difficoltà visive della fascia d'età, le informazioni sono semplici e sempre accompagnate da pittogrammi in modo che la loro funzione sia meglio compresa. </a:t>
            </a:r>
          </a:p>
          <a:p>
            <a:pPr marL="0" lvl="0" indent="0" rtl="0">
              <a:lnSpc>
                <a:spcPct val="90000"/>
              </a:lnSpc>
              <a:spcBef>
                <a:spcPts val="0"/>
              </a:spcBef>
              <a:spcAft>
                <a:spcPts val="0"/>
              </a:spcAft>
              <a:buClr>
                <a:srgbClr val="000000"/>
              </a:buClr>
              <a:buSzPts val="2000"/>
              <a:buNone/>
            </a:pPr>
            <a:r>
              <a:rPr lang="it-IT" dirty="0">
                <a:latin typeface="Calibri" panose="020F0502020204030204" pitchFamily="34" charset="0"/>
                <a:ea typeface="Calibri" panose="020F0502020204030204" pitchFamily="34" charset="0"/>
                <a:cs typeface="Calibri" panose="020F0502020204030204" pitchFamily="34" charset="0"/>
              </a:rPr>
              <a:t>Inoltre, è possibile creare attività, gruppi di discussione, caricare post, effettuare videochiamate e connettersi con le persone più vicine. </a:t>
            </a:r>
          </a:p>
          <a:p>
            <a:pPr marL="0" lvl="0" indent="0" rtl="0">
              <a:lnSpc>
                <a:spcPct val="90000"/>
              </a:lnSpc>
              <a:spcBef>
                <a:spcPts val="0"/>
              </a:spcBef>
              <a:spcAft>
                <a:spcPts val="0"/>
              </a:spcAft>
              <a:buClr>
                <a:srgbClr val="000000"/>
              </a:buClr>
              <a:buSzPts val="2000"/>
              <a:buNone/>
            </a:pPr>
            <a:endParaRPr dirty="0">
              <a:latin typeface="Calibri" panose="020F0502020204030204" pitchFamily="34" charset="0"/>
              <a:ea typeface="Calibri" panose="020F0502020204030204" pitchFamily="34" charset="0"/>
              <a:cs typeface="Calibri" panose="020F0502020204030204" pitchFamily="34" charset="0"/>
            </a:endParaRPr>
          </a:p>
          <a:p>
            <a:pPr marL="0" lvl="0" indent="0" rtl="0">
              <a:lnSpc>
                <a:spcPct val="90000"/>
              </a:lnSpc>
              <a:spcBef>
                <a:spcPts val="1000"/>
              </a:spcBef>
              <a:spcAft>
                <a:spcPts val="0"/>
              </a:spcAft>
              <a:buClr>
                <a:srgbClr val="092E4B"/>
              </a:buClr>
              <a:buSzPts val="2400"/>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446" name="Google Shape;446;p24"/>
          <p:cNvSpPr txBox="1">
            <a:spLocks noGrp="1"/>
          </p:cNvSpPr>
          <p:nvPr>
            <p:ph type="body" idx="2"/>
          </p:nvPr>
        </p:nvSpPr>
        <p:spPr>
          <a:xfrm>
            <a:off x="835671" y="990670"/>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dirty="0"/>
              <a:t>Applicazioni per il telefono:</a:t>
            </a:r>
          </a:p>
          <a:p>
            <a:pPr marL="0" lvl="0" indent="0" algn="l" rtl="0">
              <a:lnSpc>
                <a:spcPct val="90000"/>
              </a:lnSpc>
              <a:spcBef>
                <a:spcPts val="0"/>
              </a:spcBef>
              <a:spcAft>
                <a:spcPts val="0"/>
              </a:spcAft>
              <a:buClr>
                <a:srgbClr val="24BAA2"/>
              </a:buClr>
              <a:buSzPts val="3600"/>
              <a:buNone/>
            </a:pPr>
            <a:r>
              <a:rPr lang="it-IT" dirty="0"/>
              <a:t>per i socializzare</a:t>
            </a:r>
          </a:p>
          <a:p>
            <a:pPr marL="0" lvl="0" indent="0" algn="l" rtl="0">
              <a:lnSpc>
                <a:spcPct val="90000"/>
              </a:lnSpc>
              <a:spcBef>
                <a:spcPts val="0"/>
              </a:spcBef>
              <a:spcAft>
                <a:spcPts val="0"/>
              </a:spcAft>
              <a:buClr>
                <a:srgbClr val="24BAA2"/>
              </a:buClr>
              <a:buSzPts val="3600"/>
              <a:buNone/>
            </a:pPr>
            <a:r>
              <a:rPr lang="it-IT" dirty="0"/>
              <a:t> </a:t>
            </a:r>
          </a:p>
          <a:p>
            <a:pPr marL="0" lvl="0" indent="0" algn="l" rtl="0">
              <a:lnSpc>
                <a:spcPct val="90000"/>
              </a:lnSpc>
              <a:spcBef>
                <a:spcPts val="0"/>
              </a:spcBef>
              <a:spcAft>
                <a:spcPts val="0"/>
              </a:spcAft>
              <a:buClr>
                <a:srgbClr val="24BAA2"/>
              </a:buClr>
              <a:buSzPts val="3600"/>
              <a:buNone/>
            </a:pPr>
            <a:endParaRPr lang="it-IT" dirty="0"/>
          </a:p>
        </p:txBody>
      </p:sp>
      <p:sp>
        <p:nvSpPr>
          <p:cNvPr id="447" name="Google Shape;447;p24"/>
          <p:cNvSpPr/>
          <p:nvPr/>
        </p:nvSpPr>
        <p:spPr>
          <a:xfrm>
            <a:off x="6670359" y="873760"/>
            <a:ext cx="3088640" cy="144272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3" name="Google Shape;443;p24">
            <a:hlinkClick r:id="rId3"/>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123590" y="457200"/>
            <a:ext cx="2443161" cy="5109537"/>
          </a:xfrm>
          <a:prstGeom prst="rect">
            <a:avLst/>
          </a:prstGeom>
          <a:noFill/>
          <a:ln>
            <a:noFill/>
          </a:ln>
        </p:spPr>
      </p:pic>
      <p:pic>
        <p:nvPicPr>
          <p:cNvPr id="444" name="Google Shape;444;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72300" y="3844031"/>
            <a:ext cx="4676775" cy="2140209"/>
          </a:xfrm>
          <a:prstGeom prst="rect">
            <a:avLst/>
          </a:prstGeom>
          <a:noFill/>
          <a:ln>
            <a:noFill/>
          </a:ln>
        </p:spPr>
      </p:pic>
      <p:sp>
        <p:nvSpPr>
          <p:cNvPr id="2" name="Google Shape;436;p23">
            <a:extLst>
              <a:ext uri="{FF2B5EF4-FFF2-40B4-BE49-F238E27FC236}">
                <a16:creationId xmlns:a16="http://schemas.microsoft.com/office/drawing/2014/main" id="{00B15749-6E6D-E66C-AFE5-20BC03E370E0}"/>
              </a:ext>
            </a:extLst>
          </p:cNvPr>
          <p:cNvSpPr/>
          <p:nvPr/>
        </p:nvSpPr>
        <p:spPr>
          <a:xfrm>
            <a:off x="7554979" y="2655436"/>
            <a:ext cx="1177860"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err="1">
                <a:solidFill>
                  <a:srgbClr val="000000"/>
                </a:solidFill>
                <a:latin typeface="Calibri"/>
                <a:ea typeface="Calibri"/>
                <a:cs typeface="Calibri"/>
                <a:sym typeface="Calibri"/>
              </a:rPr>
              <a:t>Clicca</a:t>
            </a:r>
            <a:r>
              <a:rPr lang="en-US" sz="1400" b="1" dirty="0">
                <a:solidFill>
                  <a:srgbClr val="000000"/>
                </a:solidFill>
                <a:latin typeface="Calibri"/>
                <a:ea typeface="Calibri"/>
                <a:cs typeface="Calibri"/>
                <a:sym typeface="Calibri"/>
              </a:rPr>
              <a:t> qui</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4"/>
                                        </p:tgtEl>
                                        <p:attrNameLst>
                                          <p:attrName>style.visibility</p:attrName>
                                        </p:attrNameLst>
                                      </p:cBhvr>
                                      <p:to>
                                        <p:strVal val="visible"/>
                                      </p:to>
                                    </p:set>
                                    <p:animEffect transition="in" filter="fade">
                                      <p:cBhvr>
                                        <p:cTn id="7" dur="10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649096-5188-3821-1056-2F5EADDE8BAF}"/>
              </a:ext>
            </a:extLst>
          </p:cNvPr>
          <p:cNvSpPr>
            <a:spLocks noGrp="1"/>
          </p:cNvSpPr>
          <p:nvPr>
            <p:ph type="body" sz="quarter" idx="16"/>
          </p:nvPr>
        </p:nvSpPr>
        <p:spPr>
          <a:xfrm>
            <a:off x="735751" y="761603"/>
            <a:ext cx="10595237" cy="803654"/>
          </a:xfrm>
        </p:spPr>
        <p:txBody>
          <a:bodyPr/>
          <a:lstStyle/>
          <a:p>
            <a:r>
              <a:rPr lang="en-IE" dirty="0" err="1"/>
              <a:t>Autonomia</a:t>
            </a:r>
            <a:endParaRPr lang="en-IE" dirty="0"/>
          </a:p>
        </p:txBody>
      </p:sp>
      <p:sp>
        <p:nvSpPr>
          <p:cNvPr id="4" name="Text Placeholder 1">
            <a:extLst>
              <a:ext uri="{FF2B5EF4-FFF2-40B4-BE49-F238E27FC236}">
                <a16:creationId xmlns:a16="http://schemas.microsoft.com/office/drawing/2014/main" id="{0F9C33B9-694B-EC72-580E-E160CF1057CD}"/>
              </a:ext>
            </a:extLst>
          </p:cNvPr>
          <p:cNvSpPr>
            <a:spLocks noGrp="1"/>
          </p:cNvSpPr>
          <p:nvPr>
            <p:ph type="body" sz="quarter" idx="18"/>
          </p:nvPr>
        </p:nvSpPr>
        <p:spPr>
          <a:xfrm>
            <a:off x="688157" y="1504156"/>
            <a:ext cx="10705461" cy="3849687"/>
          </a:xfrm>
        </p:spPr>
        <p:txBody>
          <a:bodyPr/>
          <a:lstStyle/>
          <a:p>
            <a:pPr marL="0" indent="0" algn="just"/>
            <a:r>
              <a:rPr lang="it-IT" dirty="0">
                <a:latin typeface="Calibri" panose="020F0502020204030204" pitchFamily="34" charset="0"/>
                <a:ea typeface="Calibri" panose="020F0502020204030204" pitchFamily="34" charset="0"/>
                <a:cs typeface="Calibri" panose="020F0502020204030204" pitchFamily="34" charset="0"/>
              </a:rPr>
              <a:t>L'autonomia consiste nell'avere il </a:t>
            </a:r>
            <a:r>
              <a:rPr lang="it-IT" b="1" dirty="0">
                <a:latin typeface="Calibri" panose="020F0502020204030204" pitchFamily="34" charset="0"/>
                <a:ea typeface="Calibri" panose="020F0502020204030204" pitchFamily="34" charset="0"/>
                <a:cs typeface="Calibri" panose="020F0502020204030204" pitchFamily="34" charset="0"/>
              </a:rPr>
              <a:t>controllo</a:t>
            </a:r>
            <a:r>
              <a:rPr lang="it-IT" dirty="0">
                <a:latin typeface="Calibri" panose="020F0502020204030204" pitchFamily="34" charset="0"/>
                <a:ea typeface="Calibri" panose="020F0502020204030204" pitchFamily="34" charset="0"/>
                <a:cs typeface="Calibri" panose="020F0502020204030204" pitchFamily="34" charset="0"/>
              </a:rPr>
              <a:t> e la possibilità di </a:t>
            </a:r>
            <a:r>
              <a:rPr lang="it-IT" b="1" dirty="0">
                <a:latin typeface="Calibri" panose="020F0502020204030204" pitchFamily="34" charset="0"/>
                <a:ea typeface="Calibri" panose="020F0502020204030204" pitchFamily="34" charset="0"/>
                <a:cs typeface="Calibri" panose="020F0502020204030204" pitchFamily="34" charset="0"/>
              </a:rPr>
              <a:t>scelta</a:t>
            </a:r>
            <a:r>
              <a:rPr lang="it-IT" dirty="0">
                <a:latin typeface="Calibri" panose="020F0502020204030204" pitchFamily="34" charset="0"/>
                <a:ea typeface="Calibri" panose="020F0502020204030204" pitchFamily="34" charset="0"/>
                <a:cs typeface="Calibri" panose="020F0502020204030204" pitchFamily="34" charset="0"/>
              </a:rPr>
              <a:t> sulla propria vita. Un supporto per continuare a svolgere le attività quotidiane di routine, come fare la spesa, portare a spasso il cane o andare in un locale, può essere determinante per mantenere l'autonomia di una persona. </a:t>
            </a:r>
          </a:p>
          <a:p>
            <a:pPr marL="0" indent="0" algn="just"/>
            <a:r>
              <a:rPr lang="it-IT" dirty="0">
                <a:latin typeface="Calibri" panose="020F0502020204030204" pitchFamily="34" charset="0"/>
                <a:ea typeface="Calibri" panose="020F0502020204030204" pitchFamily="34" charset="0"/>
                <a:cs typeface="Calibri" panose="020F0502020204030204" pitchFamily="34" charset="0"/>
              </a:rPr>
              <a:t>L'autonomia è particolarmente a rischio quando una persona ha bisogno di aiuto per i suoi bisogni più elementari e privati, come può accadere in un ospedale o in una casa di riposo, o quando la disabilità compromette la sua capacità di comunicare. </a:t>
            </a:r>
          </a:p>
          <a:p>
            <a:pPr marL="0" indent="0" algn="just"/>
            <a:r>
              <a:rPr lang="it-IT" dirty="0">
                <a:latin typeface="Calibri" panose="020F0502020204030204" pitchFamily="34" charset="0"/>
                <a:ea typeface="Calibri" panose="020F0502020204030204" pitchFamily="34" charset="0"/>
                <a:cs typeface="Calibri" panose="020F0502020204030204" pitchFamily="34" charset="0"/>
              </a:rPr>
              <a:t>Il personale che fornisce assistenza non deve mai commettere l'errore di presumere che, conoscendo bene la persona, sappia sempre quali saranno le sue preferenze. Scegliere cosa indossare, cosa mangiare o bere o dove trascorrere il tempo in una casa di riposo sono tutti esempi di come le persone possano mantenere l'autonomia su aspetti chiave della loro vita quotidiana, anche quando hanno esigenze complesse e richiedono un elevato livello di assistenza.</a:t>
            </a:r>
          </a:p>
        </p:txBody>
      </p:sp>
    </p:spTree>
    <p:extLst>
      <p:ext uri="{BB962C8B-B14F-4D97-AF65-F5344CB8AC3E}">
        <p14:creationId xmlns:p14="http://schemas.microsoft.com/office/powerpoint/2010/main" val="3230777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5"/>
          <p:cNvSpPr txBox="1">
            <a:spLocks noGrp="1"/>
          </p:cNvSpPr>
          <p:nvPr>
            <p:ph type="body" idx="1"/>
          </p:nvPr>
        </p:nvSpPr>
        <p:spPr>
          <a:xfrm>
            <a:off x="835670" y="2521255"/>
            <a:ext cx="5900613" cy="3311641"/>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92E4B"/>
              </a:buClr>
              <a:buSzPts val="2400"/>
              <a:buNone/>
            </a:pPr>
            <a:r>
              <a:rPr lang="en-US" dirty="0">
                <a:solidFill>
                  <a:srgbClr val="24BAA2"/>
                </a:solidFill>
                <a:hlinkClick r:id="rId3">
                  <a:extLst>
                    <a:ext uri="{A12FA001-AC4F-418D-AE19-62706E023703}">
                      <ahyp:hlinkClr xmlns:ahyp="http://schemas.microsoft.com/office/drawing/2018/hyperlinkcolor" val="tx"/>
                    </a:ext>
                  </a:extLst>
                </a:hlinkClick>
              </a:rPr>
              <a:t>Mindshift</a:t>
            </a:r>
            <a:r>
              <a:rPr lang="en-US" dirty="0"/>
              <a:t> </a:t>
            </a:r>
            <a:r>
              <a:rPr lang="it-IT" dirty="0"/>
              <a:t>è </a:t>
            </a:r>
            <a:r>
              <a:rPr lang="it-IT" dirty="0" err="1"/>
              <a:t>un'app</a:t>
            </a:r>
            <a:r>
              <a:rPr lang="it-IT" dirty="0"/>
              <a:t> sviluppata dal governo canadese per aiutare le persone a trattare l'ansia. Consideratela come un coltellino svizzero per la salute mentale, perché dispone di molti strumenti per la salute mentale: è possibile monitorare l'umore, sviluppare un elenco di strategie di coping e imparare di più sulla </a:t>
            </a:r>
            <a:r>
              <a:rPr lang="it-IT" b="1" dirty="0"/>
              <a:t>consapevolezza di sé</a:t>
            </a:r>
            <a:r>
              <a:rPr lang="it-IT" dirty="0"/>
              <a:t>. </a:t>
            </a:r>
          </a:p>
          <a:p>
            <a:pPr marL="0" lvl="0" indent="0" rtl="0">
              <a:lnSpc>
                <a:spcPct val="90000"/>
              </a:lnSpc>
              <a:spcBef>
                <a:spcPts val="0"/>
              </a:spcBef>
              <a:spcAft>
                <a:spcPts val="0"/>
              </a:spcAft>
              <a:buClr>
                <a:srgbClr val="092E4B"/>
              </a:buClr>
              <a:buSzPts val="2400"/>
              <a:buNone/>
            </a:pPr>
            <a:r>
              <a:rPr lang="it-IT" dirty="0"/>
              <a:t>Inoltre, è basato sui principi della </a:t>
            </a:r>
            <a:r>
              <a:rPr lang="it-IT" b="1" dirty="0"/>
              <a:t>terapia cognitivo-comportamentale</a:t>
            </a:r>
            <a:r>
              <a:rPr lang="it-IT" dirty="0"/>
              <a:t>.</a:t>
            </a:r>
            <a:endParaRPr dirty="0"/>
          </a:p>
        </p:txBody>
      </p:sp>
      <p:sp>
        <p:nvSpPr>
          <p:cNvPr id="454" name="Google Shape;454;p25"/>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dirty="0"/>
              <a:t>Applicazioni per telefono:</a:t>
            </a:r>
          </a:p>
          <a:p>
            <a:pPr marL="0" lvl="0" indent="0" algn="l" rtl="0">
              <a:lnSpc>
                <a:spcPct val="90000"/>
              </a:lnSpc>
              <a:spcBef>
                <a:spcPts val="0"/>
              </a:spcBef>
              <a:spcAft>
                <a:spcPts val="0"/>
              </a:spcAft>
              <a:buClr>
                <a:srgbClr val="24BAA2"/>
              </a:buClr>
              <a:buSzPts val="3600"/>
              <a:buNone/>
            </a:pPr>
            <a:r>
              <a:rPr lang="it-IT" dirty="0"/>
              <a:t>per la salute mentale </a:t>
            </a:r>
          </a:p>
          <a:p>
            <a:pPr marL="0" lvl="0" indent="0" algn="l" rtl="0">
              <a:lnSpc>
                <a:spcPct val="90000"/>
              </a:lnSpc>
              <a:spcBef>
                <a:spcPts val="0"/>
              </a:spcBef>
              <a:spcAft>
                <a:spcPts val="0"/>
              </a:spcAft>
              <a:buClr>
                <a:srgbClr val="24BAA2"/>
              </a:buClr>
              <a:buSzPts val="3600"/>
              <a:buNone/>
            </a:pPr>
            <a:endParaRPr lang="it-IT" dirty="0"/>
          </a:p>
        </p:txBody>
      </p:sp>
      <p:sp>
        <p:nvSpPr>
          <p:cNvPr id="455" name="Google Shape;455;p25"/>
          <p:cNvSpPr/>
          <p:nvPr/>
        </p:nvSpPr>
        <p:spPr>
          <a:xfrm>
            <a:off x="6959338" y="3189475"/>
            <a:ext cx="1177860"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err="1">
                <a:solidFill>
                  <a:srgbClr val="000000"/>
                </a:solidFill>
                <a:latin typeface="Calibri"/>
                <a:ea typeface="Calibri"/>
                <a:cs typeface="Calibri"/>
                <a:sym typeface="Calibri"/>
              </a:rPr>
              <a:t>Clicca</a:t>
            </a:r>
            <a:r>
              <a:rPr lang="en-US" sz="1400" b="1" dirty="0">
                <a:solidFill>
                  <a:srgbClr val="000000"/>
                </a:solidFill>
                <a:latin typeface="Calibri"/>
                <a:ea typeface="Calibri"/>
                <a:cs typeface="Calibri"/>
                <a:sym typeface="Calibri"/>
              </a:rPr>
              <a:t> qui</a:t>
            </a:r>
            <a:endParaRPr dirty="0"/>
          </a:p>
        </p:txBody>
      </p:sp>
      <p:sp>
        <p:nvSpPr>
          <p:cNvPr id="456" name="Google Shape;456;p25"/>
          <p:cNvSpPr>
            <a:spLocks noGrp="1"/>
          </p:cNvSpPr>
          <p:nvPr>
            <p:ph type="pic" idx="3"/>
          </p:nvPr>
        </p:nvSpPr>
        <p:spPr>
          <a:xfrm>
            <a:off x="8583306" y="1246695"/>
            <a:ext cx="2444127" cy="4336988"/>
          </a:xfrm>
          <a:prstGeom prst="rect">
            <a:avLst/>
          </a:prstGeom>
          <a:solidFill>
            <a:srgbClr val="D8D8D8"/>
          </a:solidFill>
          <a:ln>
            <a:noFill/>
          </a:ln>
        </p:spPr>
      </p:sp>
      <p:pic>
        <p:nvPicPr>
          <p:cNvPr id="457" name="Google Shape;457;p25" descr="MindShift CBT App for Managing Anxiety">
            <a:hlinkClick r:id="rId3"/>
          </p:cNvPr>
          <p:cNvPicPr preferRelativeResize="0"/>
          <p:nvPr/>
        </p:nvPicPr>
        <p:blipFill rotWithShape="1">
          <a:blip r:embed="rId4">
            <a:alphaModFix/>
          </a:blip>
          <a:srcRect/>
          <a:stretch/>
        </p:blipFill>
        <p:spPr>
          <a:xfrm>
            <a:off x="8013845" y="-13811"/>
            <a:ext cx="3810000"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5" name="Google Shape;465;p26"/>
          <p:cNvSpPr txBox="1">
            <a:spLocks noGrp="1"/>
          </p:cNvSpPr>
          <p:nvPr>
            <p:ph type="body" idx="1"/>
          </p:nvPr>
        </p:nvSpPr>
        <p:spPr>
          <a:xfrm>
            <a:off x="489215" y="1693442"/>
            <a:ext cx="5416285" cy="3878683"/>
          </a:xfrm>
          <a:prstGeom prst="rect">
            <a:avLst/>
          </a:prstGeom>
          <a:noFill/>
          <a:ln>
            <a:noFill/>
          </a:ln>
        </p:spPr>
        <p:txBody>
          <a:bodyPr spcFirstLastPara="1" wrap="square" lIns="91425" tIns="45700" rIns="91425" bIns="45700" anchor="t" anchorCtr="0">
            <a:noAutofit/>
          </a:bodyPr>
          <a:lstStyle/>
          <a:p>
            <a:pPr marL="228600" lvl="0" indent="0" algn="just" rtl="0">
              <a:lnSpc>
                <a:spcPct val="90000"/>
              </a:lnSpc>
              <a:spcBef>
                <a:spcPts val="0"/>
              </a:spcBef>
              <a:spcAft>
                <a:spcPts val="0"/>
              </a:spcAft>
              <a:buClr>
                <a:srgbClr val="092E4B"/>
              </a:buClr>
              <a:buSzPts val="2000"/>
              <a:buNone/>
            </a:pPr>
            <a:r>
              <a:rPr lang="it-IT" dirty="0"/>
              <a:t>Aiutate i vostri clienti anziani a vedere e sentire che sono loro a controllare la propria vita. Devono essere loro a decidere cosa vogliono fare della loro vita. Per farlo, dobbiamo offrire loro gli strumenti giusti, per rendere più facile la gestione delle cose quotidiane. </a:t>
            </a:r>
          </a:p>
          <a:p>
            <a:pPr marL="228600" lvl="0" indent="0" algn="just" rtl="0">
              <a:lnSpc>
                <a:spcPct val="90000"/>
              </a:lnSpc>
              <a:spcBef>
                <a:spcPts val="0"/>
              </a:spcBef>
              <a:spcAft>
                <a:spcPts val="0"/>
              </a:spcAft>
              <a:buClr>
                <a:srgbClr val="092E4B"/>
              </a:buClr>
              <a:buSzPts val="2000"/>
              <a:buNone/>
            </a:pPr>
            <a:r>
              <a:rPr lang="it-IT" dirty="0"/>
              <a:t>Diversi studi hanno dimostrato che il coinvolgimento degli anziani nei processi decisionali ha effetti positivi sul loro benessere emotivo, migliora la loro autostima e la percezione di sé. </a:t>
            </a:r>
          </a:p>
          <a:p>
            <a:pPr marL="228600" lvl="0" indent="0" algn="just" rtl="0">
              <a:lnSpc>
                <a:spcPct val="90000"/>
              </a:lnSpc>
              <a:spcBef>
                <a:spcPts val="0"/>
              </a:spcBef>
              <a:spcAft>
                <a:spcPts val="0"/>
              </a:spcAft>
              <a:buClr>
                <a:srgbClr val="092E4B"/>
              </a:buClr>
              <a:buSzPts val="2000"/>
              <a:buNone/>
            </a:pPr>
            <a:endParaRPr lang="it-IT" dirty="0"/>
          </a:p>
        </p:txBody>
      </p:sp>
      <p:sp>
        <p:nvSpPr>
          <p:cNvPr id="466" name="Google Shape;466;p26"/>
          <p:cNvSpPr txBox="1">
            <a:spLocks noGrp="1"/>
          </p:cNvSpPr>
          <p:nvPr>
            <p:ph type="body" idx="2"/>
          </p:nvPr>
        </p:nvSpPr>
        <p:spPr>
          <a:xfrm>
            <a:off x="752475" y="485906"/>
            <a:ext cx="5126276" cy="803654"/>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24BAA2"/>
              </a:buClr>
              <a:buSzPts val="3600"/>
              <a:buNone/>
            </a:pPr>
            <a:r>
              <a:rPr lang="it-IT" dirty="0"/>
              <a:t>Tecnologia per la gestione personale</a:t>
            </a:r>
          </a:p>
        </p:txBody>
      </p:sp>
      <p:sp>
        <p:nvSpPr>
          <p:cNvPr id="467" name="Google Shape;467;p26"/>
          <p:cNvSpPr/>
          <p:nvPr/>
        </p:nvSpPr>
        <p:spPr>
          <a:xfrm>
            <a:off x="6096000" y="326571"/>
            <a:ext cx="5753878" cy="6204858"/>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0" name="Google Shape;470;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19921" y="-1"/>
            <a:ext cx="1872082" cy="1289561"/>
          </a:xfrm>
          <a:prstGeom prst="rect">
            <a:avLst/>
          </a:prstGeom>
          <a:noFill/>
          <a:ln>
            <a:noFill/>
          </a:ln>
        </p:spPr>
      </p:pic>
      <p:pic>
        <p:nvPicPr>
          <p:cNvPr id="472" name="Google Shape;472;p26" descr="Aplicación Dommuss, organízate y disfruta">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t="20893" b="40449"/>
          <a:stretch/>
        </p:blipFill>
        <p:spPr>
          <a:xfrm>
            <a:off x="7014622" y="373007"/>
            <a:ext cx="4157817" cy="803654"/>
          </a:xfrm>
          <a:prstGeom prst="rect">
            <a:avLst/>
          </a:prstGeom>
          <a:noFill/>
          <a:ln>
            <a:noFill/>
          </a:ln>
        </p:spPr>
      </p:pic>
      <p:sp>
        <p:nvSpPr>
          <p:cNvPr id="473" name="Google Shape;473;p26"/>
          <p:cNvSpPr txBox="1"/>
          <p:nvPr/>
        </p:nvSpPr>
        <p:spPr>
          <a:xfrm>
            <a:off x="6168935" y="1176661"/>
            <a:ext cx="5898192" cy="1840495"/>
          </a:xfrm>
          <a:prstGeom prst="rect">
            <a:avLst/>
          </a:prstGeom>
          <a:noFill/>
          <a:ln>
            <a:noFill/>
          </a:ln>
        </p:spPr>
        <p:txBody>
          <a:bodyPr spcFirstLastPara="1" wrap="square" lIns="91425" tIns="45700" rIns="91425" bIns="45700" anchor="t" anchorCtr="0">
            <a:noAutofit/>
          </a:bodyPr>
          <a:lstStyle/>
          <a:p>
            <a:pPr marL="228600" marR="0" lvl="0" indent="0" algn="just" rtl="0">
              <a:lnSpc>
                <a:spcPct val="90000"/>
              </a:lnSpc>
              <a:spcBef>
                <a:spcPts val="0"/>
              </a:spcBef>
              <a:spcAft>
                <a:spcPts val="0"/>
              </a:spcAft>
              <a:buClr>
                <a:schemeClr val="dk2"/>
              </a:buClr>
              <a:buSzPts val="2000"/>
              <a:buFont typeface="Arial"/>
              <a:buNone/>
            </a:pPr>
            <a:r>
              <a:rPr lang="it-IT" sz="1800" b="0" i="0" dirty="0">
                <a:solidFill>
                  <a:schemeClr val="dk2"/>
                </a:solidFill>
                <a:latin typeface="Calibri"/>
                <a:ea typeface="Calibri"/>
                <a:cs typeface="Calibri"/>
                <a:sym typeface="Calibri"/>
              </a:rPr>
              <a:t>Per una buona organizzazione familiare e domestica, può essere utile </a:t>
            </a:r>
            <a:r>
              <a:rPr lang="it-IT" sz="1800" b="0" i="0" dirty="0" err="1">
                <a:solidFill>
                  <a:schemeClr val="dk2"/>
                </a:solidFill>
                <a:latin typeface="Calibri"/>
                <a:ea typeface="Calibri"/>
                <a:cs typeface="Calibri"/>
                <a:sym typeface="Calibri"/>
              </a:rPr>
              <a:t>un'app</a:t>
            </a:r>
            <a:r>
              <a:rPr lang="it-IT" sz="1800" b="0" i="0" dirty="0">
                <a:solidFill>
                  <a:schemeClr val="dk2"/>
                </a:solidFill>
                <a:latin typeface="Calibri"/>
                <a:ea typeface="Calibri"/>
                <a:cs typeface="Calibri"/>
                <a:sym typeface="Calibri"/>
              </a:rPr>
              <a:t> come </a:t>
            </a:r>
            <a:r>
              <a:rPr lang="it-IT" sz="1800" b="0" i="0" dirty="0" err="1">
                <a:solidFill>
                  <a:schemeClr val="dk2"/>
                </a:solidFill>
                <a:latin typeface="Calibri"/>
                <a:ea typeface="Calibri"/>
                <a:cs typeface="Calibri"/>
                <a:sym typeface="Calibri"/>
              </a:rPr>
              <a:t>Dommuss</a:t>
            </a:r>
            <a:r>
              <a:rPr lang="it-IT" sz="1800" b="0" i="0" dirty="0">
                <a:solidFill>
                  <a:schemeClr val="dk2"/>
                </a:solidFill>
                <a:latin typeface="Calibri"/>
                <a:ea typeface="Calibri"/>
                <a:cs typeface="Calibri"/>
                <a:sym typeface="Calibri"/>
              </a:rPr>
              <a:t>, che offre uno spazio privato a cui tutta la famiglia può accedere e dove può modificare il calendario, la lista della spesa o il menu settimanale. C'è anche una rubrica telefonica, un'altra per condividere le foto o un'altra ancora per aggiungere note.</a:t>
            </a:r>
          </a:p>
        </p:txBody>
      </p:sp>
      <p:sp>
        <p:nvSpPr>
          <p:cNvPr id="474" name="Google Shape;474;p26"/>
          <p:cNvSpPr txBox="1"/>
          <p:nvPr/>
        </p:nvSpPr>
        <p:spPr>
          <a:xfrm>
            <a:off x="7669603" y="2849891"/>
            <a:ext cx="3447266" cy="467505"/>
          </a:xfrm>
          <a:prstGeom prst="rect">
            <a:avLst/>
          </a:prstGeom>
          <a:noFill/>
          <a:ln>
            <a:noFill/>
          </a:ln>
        </p:spPr>
        <p:txBody>
          <a:bodyPr spcFirstLastPara="1" wrap="square" lIns="91425" tIns="45700" rIns="91425" bIns="45700" anchor="t" anchorCtr="0">
            <a:noAutofit/>
          </a:bodyPr>
          <a:lstStyle/>
          <a:p>
            <a:pPr marL="228600" marR="0" lvl="0" indent="0" algn="just" rtl="0">
              <a:lnSpc>
                <a:spcPct val="90000"/>
              </a:lnSpc>
              <a:spcBef>
                <a:spcPts val="0"/>
              </a:spcBef>
              <a:spcAft>
                <a:spcPts val="0"/>
              </a:spcAft>
              <a:buClr>
                <a:schemeClr val="dk2"/>
              </a:buClr>
              <a:buSzPts val="2000"/>
              <a:buFont typeface="Arial"/>
              <a:buNone/>
            </a:pPr>
            <a:r>
              <a:rPr lang="en-US" sz="1800" b="0" i="0" dirty="0">
                <a:solidFill>
                  <a:srgbClr val="24BAA2"/>
                </a:solidFill>
                <a:latin typeface="Calibri"/>
                <a:ea typeface="Calibri"/>
                <a:cs typeface="Calibri"/>
                <a:sym typeface="Calibri"/>
              </a:rPr>
              <a:t>Con </a:t>
            </a:r>
            <a:r>
              <a:rPr lang="en-US" sz="1800" b="0" i="0" dirty="0" err="1">
                <a:solidFill>
                  <a:srgbClr val="24BAA2"/>
                </a:solidFill>
                <a:latin typeface="Calibri"/>
                <a:ea typeface="Calibri"/>
                <a:cs typeface="Calibri"/>
                <a:sym typeface="Calibri"/>
              </a:rPr>
              <a:t>Dommuss</a:t>
            </a:r>
            <a:r>
              <a:rPr lang="en-US" sz="1800" b="0" i="0" dirty="0">
                <a:solidFill>
                  <a:srgbClr val="24BAA2"/>
                </a:solidFill>
                <a:latin typeface="Calibri"/>
                <a:ea typeface="Calibri"/>
                <a:cs typeface="Calibri"/>
                <a:sym typeface="Calibri"/>
              </a:rPr>
              <a:t>, </a:t>
            </a:r>
            <a:r>
              <a:rPr lang="en-US" sz="1800" b="0" i="0" dirty="0" err="1">
                <a:solidFill>
                  <a:srgbClr val="24BAA2"/>
                </a:solidFill>
                <a:latin typeface="Calibri"/>
                <a:ea typeface="Calibri"/>
                <a:cs typeface="Calibri"/>
                <a:sym typeface="Calibri"/>
              </a:rPr>
              <a:t>potrete</a:t>
            </a:r>
            <a:r>
              <a:rPr lang="en-US" sz="1800" b="0" i="0" dirty="0">
                <a:solidFill>
                  <a:srgbClr val="24BAA2"/>
                </a:solidFill>
                <a:latin typeface="Calibri"/>
                <a:ea typeface="Calibri"/>
                <a:cs typeface="Calibri"/>
                <a:sym typeface="Calibri"/>
              </a:rPr>
              <a:t>:</a:t>
            </a:r>
            <a:endParaRPr sz="1800" b="0" i="0" dirty="0">
              <a:solidFill>
                <a:srgbClr val="24BAA2"/>
              </a:solidFill>
              <a:latin typeface="Calibri"/>
              <a:ea typeface="Calibri"/>
              <a:cs typeface="Calibri"/>
              <a:sym typeface="Calibri"/>
            </a:endParaRPr>
          </a:p>
        </p:txBody>
      </p:sp>
      <p:pic>
        <p:nvPicPr>
          <p:cNvPr id="475" name="Google Shape;475;p2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935777" y="3257045"/>
            <a:ext cx="403625" cy="544286"/>
          </a:xfrm>
          <a:prstGeom prst="rect">
            <a:avLst/>
          </a:prstGeom>
          <a:noFill/>
          <a:ln>
            <a:noFill/>
          </a:ln>
        </p:spPr>
      </p:pic>
      <p:sp>
        <p:nvSpPr>
          <p:cNvPr id="476" name="Google Shape;476;p26"/>
          <p:cNvSpPr txBox="1"/>
          <p:nvPr/>
        </p:nvSpPr>
        <p:spPr>
          <a:xfrm>
            <a:off x="6233785" y="3860315"/>
            <a:ext cx="1972112" cy="1040374"/>
          </a:xfrm>
          <a:prstGeom prst="rect">
            <a:avLst/>
          </a:prstGeom>
          <a:noFill/>
          <a:ln>
            <a:noFill/>
          </a:ln>
        </p:spPr>
        <p:txBody>
          <a:bodyPr spcFirstLastPara="1" wrap="square" lIns="91425" tIns="45700" rIns="91425" bIns="45700" anchor="t" anchorCtr="0">
            <a:noAutofit/>
          </a:bodyPr>
          <a:lstStyle/>
          <a:p>
            <a:pPr marR="0" lvl="0" indent="0" algn="ctr" rtl="0">
              <a:lnSpc>
                <a:spcPct val="90000"/>
              </a:lnSpc>
              <a:spcBef>
                <a:spcPts val="0"/>
              </a:spcBef>
              <a:spcAft>
                <a:spcPts val="0"/>
              </a:spcAft>
              <a:buClr>
                <a:schemeClr val="dk2"/>
              </a:buClr>
              <a:buSzPts val="1200"/>
              <a:buFont typeface="Arial"/>
              <a:buNone/>
            </a:pPr>
            <a:r>
              <a:rPr lang="it-IT" b="1" i="0" dirty="0">
                <a:solidFill>
                  <a:schemeClr val="dk2"/>
                </a:solidFill>
                <a:latin typeface="Calibri"/>
                <a:ea typeface="Calibri"/>
                <a:cs typeface="Calibri"/>
                <a:sym typeface="Calibri"/>
              </a:rPr>
              <a:t>Preparare un programma settimanale dei compiti da svolgere. I familiari e gli assistenti possono controllare e commentare</a:t>
            </a:r>
          </a:p>
        </p:txBody>
      </p:sp>
      <p:pic>
        <p:nvPicPr>
          <p:cNvPr id="477" name="Google Shape;477;p2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928923" y="3247848"/>
            <a:ext cx="445401" cy="593767"/>
          </a:xfrm>
          <a:prstGeom prst="rect">
            <a:avLst/>
          </a:prstGeom>
          <a:noFill/>
          <a:ln>
            <a:noFill/>
          </a:ln>
        </p:spPr>
      </p:pic>
      <p:sp>
        <p:nvSpPr>
          <p:cNvPr id="478" name="Google Shape;478;p26"/>
          <p:cNvSpPr txBox="1"/>
          <p:nvPr/>
        </p:nvSpPr>
        <p:spPr>
          <a:xfrm>
            <a:off x="8176162" y="3913015"/>
            <a:ext cx="1972112" cy="891353"/>
          </a:xfrm>
          <a:prstGeom prst="rect">
            <a:avLst/>
          </a:prstGeom>
          <a:noFill/>
          <a:ln>
            <a:noFill/>
          </a:ln>
        </p:spPr>
        <p:txBody>
          <a:bodyPr spcFirstLastPara="1" wrap="square" lIns="91425" tIns="45700" rIns="91425" bIns="45700" anchor="t" anchorCtr="0">
            <a:noAutofit/>
          </a:bodyPr>
          <a:lstStyle/>
          <a:p>
            <a:pPr marR="0" lvl="0" indent="0" algn="ctr" rtl="0">
              <a:lnSpc>
                <a:spcPct val="90000"/>
              </a:lnSpc>
              <a:spcBef>
                <a:spcPts val="0"/>
              </a:spcBef>
              <a:spcAft>
                <a:spcPts val="0"/>
              </a:spcAft>
              <a:buClr>
                <a:schemeClr val="dk2"/>
              </a:buClr>
              <a:buSzPts val="1200"/>
              <a:buFont typeface="Arial"/>
              <a:buNone/>
            </a:pPr>
            <a:r>
              <a:rPr lang="it-IT" b="1" i="0" dirty="0">
                <a:solidFill>
                  <a:schemeClr val="dk2"/>
                </a:solidFill>
                <a:latin typeface="Calibri"/>
                <a:ea typeface="Calibri"/>
                <a:cs typeface="Calibri"/>
                <a:sym typeface="Calibri"/>
              </a:rPr>
              <a:t>Chiunque in casa può aggiungere o togliere il necessario da una lista della spesa.</a:t>
            </a:r>
          </a:p>
        </p:txBody>
      </p:sp>
      <p:sp>
        <p:nvSpPr>
          <p:cNvPr id="479" name="Google Shape;479;p26"/>
          <p:cNvSpPr txBox="1"/>
          <p:nvPr/>
        </p:nvSpPr>
        <p:spPr>
          <a:xfrm>
            <a:off x="10186383" y="3913015"/>
            <a:ext cx="1972112" cy="891353"/>
          </a:xfrm>
          <a:prstGeom prst="rect">
            <a:avLst/>
          </a:prstGeom>
          <a:noFill/>
          <a:ln>
            <a:noFill/>
          </a:ln>
        </p:spPr>
        <p:txBody>
          <a:bodyPr spcFirstLastPara="1" wrap="square" lIns="91425" tIns="45700" rIns="91425" bIns="45700" anchor="t" anchorCtr="0">
            <a:noAutofit/>
          </a:bodyPr>
          <a:lstStyle/>
          <a:p>
            <a:pPr marR="0" lvl="0" indent="0" algn="ctr" rtl="0">
              <a:lnSpc>
                <a:spcPct val="90000"/>
              </a:lnSpc>
              <a:spcBef>
                <a:spcPts val="0"/>
              </a:spcBef>
              <a:spcAft>
                <a:spcPts val="0"/>
              </a:spcAft>
              <a:buClr>
                <a:schemeClr val="dk2"/>
              </a:buClr>
              <a:buSzPts val="1200"/>
              <a:buFont typeface="Arial"/>
              <a:buNone/>
            </a:pPr>
            <a:r>
              <a:rPr lang="it-IT" b="1" i="0" dirty="0">
                <a:solidFill>
                  <a:schemeClr val="dk2"/>
                </a:solidFill>
                <a:latin typeface="Calibri"/>
                <a:ea typeface="Calibri"/>
                <a:cs typeface="Calibri"/>
                <a:sym typeface="Calibri"/>
              </a:rPr>
              <a:t>Avere un menu per la famiglia che vi aiuterà a mangiare sano, a pianificare gli acquisti e chiunque potrà preparare la cena.</a:t>
            </a:r>
          </a:p>
          <a:p>
            <a:pPr marR="0" lvl="0" indent="0" algn="ctr" rtl="0">
              <a:lnSpc>
                <a:spcPct val="90000"/>
              </a:lnSpc>
              <a:spcBef>
                <a:spcPts val="0"/>
              </a:spcBef>
              <a:spcAft>
                <a:spcPts val="0"/>
              </a:spcAft>
              <a:buClr>
                <a:schemeClr val="dk2"/>
              </a:buClr>
              <a:buSzPts val="1200"/>
              <a:buFont typeface="Arial"/>
              <a:buNone/>
            </a:pPr>
            <a:endParaRPr b="1" i="0" dirty="0">
              <a:solidFill>
                <a:schemeClr val="dk2"/>
              </a:solidFill>
              <a:latin typeface="Calibri"/>
              <a:ea typeface="Calibri"/>
              <a:cs typeface="Calibri"/>
              <a:sym typeface="Calibri"/>
            </a:endParaRPr>
          </a:p>
        </p:txBody>
      </p:sp>
      <p:pic>
        <p:nvPicPr>
          <p:cNvPr id="480" name="Google Shape;480;p2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0971919" y="3190054"/>
            <a:ext cx="506225" cy="642093"/>
          </a:xfrm>
          <a:prstGeom prst="rect">
            <a:avLst/>
          </a:prstGeom>
          <a:noFill/>
          <a:ln>
            <a:noFill/>
          </a:ln>
        </p:spPr>
      </p:pic>
      <p:sp>
        <p:nvSpPr>
          <p:cNvPr id="482" name="Google Shape;482;p26"/>
          <p:cNvSpPr/>
          <p:nvPr/>
        </p:nvSpPr>
        <p:spPr>
          <a:xfrm>
            <a:off x="152400" y="152400"/>
            <a:ext cx="12192000" cy="0"/>
          </a:xfrm>
          <a:prstGeom prst="rect">
            <a:avLst/>
          </a:prstGeom>
          <a:solidFill>
            <a:srgbClr val="F5F5F5"/>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83" name="Google Shape;483;p26" descr="llamada "/>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935777" y="5154840"/>
            <a:ext cx="562172" cy="560833"/>
          </a:xfrm>
          <a:prstGeom prst="rect">
            <a:avLst/>
          </a:prstGeom>
          <a:noFill/>
          <a:ln>
            <a:noFill/>
          </a:ln>
        </p:spPr>
      </p:pic>
      <p:sp>
        <p:nvSpPr>
          <p:cNvPr id="484" name="Google Shape;484;p26"/>
          <p:cNvSpPr txBox="1"/>
          <p:nvPr/>
        </p:nvSpPr>
        <p:spPr>
          <a:xfrm>
            <a:off x="6178878" y="5763492"/>
            <a:ext cx="1997283" cy="801087"/>
          </a:xfrm>
          <a:prstGeom prst="rect">
            <a:avLst/>
          </a:prstGeom>
          <a:noFill/>
          <a:ln>
            <a:noFill/>
          </a:ln>
        </p:spPr>
        <p:txBody>
          <a:bodyPr spcFirstLastPara="1" wrap="square" lIns="91425" tIns="45700" rIns="91425" bIns="45700" anchor="t" anchorCtr="0">
            <a:noAutofit/>
          </a:bodyPr>
          <a:lstStyle/>
          <a:p>
            <a:pPr marR="0" lvl="0" indent="0" algn="ctr" rtl="0">
              <a:lnSpc>
                <a:spcPct val="90000"/>
              </a:lnSpc>
              <a:spcBef>
                <a:spcPts val="0"/>
              </a:spcBef>
              <a:spcAft>
                <a:spcPts val="0"/>
              </a:spcAft>
              <a:buClr>
                <a:schemeClr val="dk2"/>
              </a:buClr>
              <a:buSzPts val="1200"/>
              <a:buFont typeface="Arial"/>
              <a:buNone/>
            </a:pPr>
            <a:r>
              <a:rPr lang="it-IT" b="1" i="0" dirty="0">
                <a:solidFill>
                  <a:schemeClr val="dk2"/>
                </a:solidFill>
                <a:latin typeface="Calibri"/>
                <a:ea typeface="Calibri"/>
                <a:cs typeface="Calibri"/>
                <a:sym typeface="Calibri"/>
              </a:rPr>
              <a:t>Salvare e condividere i contatti rilevanti in modo che tutti i membri del vostro </a:t>
            </a:r>
            <a:r>
              <a:rPr lang="it-IT" b="1" i="0" dirty="0" err="1">
                <a:solidFill>
                  <a:schemeClr val="dk2"/>
                </a:solidFill>
                <a:latin typeface="Calibri"/>
                <a:ea typeface="Calibri"/>
                <a:cs typeface="Calibri"/>
                <a:sym typeface="Calibri"/>
              </a:rPr>
              <a:t>Dommuss</a:t>
            </a:r>
            <a:r>
              <a:rPr lang="it-IT" b="1" i="0" dirty="0">
                <a:solidFill>
                  <a:schemeClr val="dk2"/>
                </a:solidFill>
                <a:latin typeface="Calibri"/>
                <a:ea typeface="Calibri"/>
                <a:cs typeface="Calibri"/>
                <a:sym typeface="Calibri"/>
              </a:rPr>
              <a:t> li abbiano a disposizione.</a:t>
            </a:r>
          </a:p>
        </p:txBody>
      </p:sp>
      <p:sp>
        <p:nvSpPr>
          <p:cNvPr id="485" name="Google Shape;485;p26"/>
          <p:cNvSpPr txBox="1"/>
          <p:nvPr/>
        </p:nvSpPr>
        <p:spPr>
          <a:xfrm>
            <a:off x="8163576" y="5730342"/>
            <a:ext cx="1997283" cy="801087"/>
          </a:xfrm>
          <a:prstGeom prst="rect">
            <a:avLst/>
          </a:prstGeom>
          <a:noFill/>
          <a:ln>
            <a:noFill/>
          </a:ln>
        </p:spPr>
        <p:txBody>
          <a:bodyPr spcFirstLastPara="1" wrap="square" lIns="91425" tIns="45700" rIns="91425" bIns="45700" anchor="t" anchorCtr="0">
            <a:noAutofit/>
          </a:bodyPr>
          <a:lstStyle/>
          <a:p>
            <a:pPr marR="0" lvl="0" indent="0" algn="ctr" rtl="0">
              <a:lnSpc>
                <a:spcPct val="90000"/>
              </a:lnSpc>
              <a:spcBef>
                <a:spcPts val="0"/>
              </a:spcBef>
              <a:spcAft>
                <a:spcPts val="0"/>
              </a:spcAft>
              <a:buClr>
                <a:schemeClr val="dk2"/>
              </a:buClr>
              <a:buSzPts val="1200"/>
              <a:buFont typeface="Arial"/>
              <a:buNone/>
            </a:pPr>
            <a:r>
              <a:rPr lang="it-IT" b="1" i="0" dirty="0">
                <a:solidFill>
                  <a:schemeClr val="dk2"/>
                </a:solidFill>
                <a:latin typeface="Calibri"/>
                <a:ea typeface="Calibri"/>
                <a:cs typeface="Calibri"/>
                <a:sym typeface="Calibri"/>
              </a:rPr>
              <a:t>Condividere le informazioni che dovete far sapere a tutti i membri della vostra famiglia.</a:t>
            </a:r>
          </a:p>
        </p:txBody>
      </p:sp>
      <p:pic>
        <p:nvPicPr>
          <p:cNvPr id="486" name="Google Shape;486;p26"/>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945464" y="5187593"/>
            <a:ext cx="531912" cy="530645"/>
          </a:xfrm>
          <a:prstGeom prst="rect">
            <a:avLst/>
          </a:prstGeom>
          <a:noFill/>
          <a:ln>
            <a:noFill/>
          </a:ln>
        </p:spPr>
      </p:pic>
      <p:sp>
        <p:nvSpPr>
          <p:cNvPr id="487" name="Google Shape;487;p26"/>
          <p:cNvSpPr txBox="1"/>
          <p:nvPr/>
        </p:nvSpPr>
        <p:spPr>
          <a:xfrm>
            <a:off x="10118228" y="5773305"/>
            <a:ext cx="1997282" cy="801087"/>
          </a:xfrm>
          <a:prstGeom prst="rect">
            <a:avLst/>
          </a:prstGeom>
          <a:noFill/>
          <a:ln>
            <a:noFill/>
          </a:ln>
        </p:spPr>
        <p:txBody>
          <a:bodyPr spcFirstLastPara="1" wrap="square" lIns="91425" tIns="45700" rIns="91425" bIns="45700" anchor="t" anchorCtr="0">
            <a:noAutofit/>
          </a:bodyPr>
          <a:lstStyle/>
          <a:p>
            <a:pPr marR="0" lvl="0" indent="0" algn="ctr" rtl="0">
              <a:lnSpc>
                <a:spcPct val="90000"/>
              </a:lnSpc>
              <a:spcBef>
                <a:spcPts val="0"/>
              </a:spcBef>
              <a:spcAft>
                <a:spcPts val="0"/>
              </a:spcAft>
              <a:buClr>
                <a:schemeClr val="dk2"/>
              </a:buClr>
              <a:buSzPts val="1200"/>
              <a:buFont typeface="Arial"/>
              <a:buNone/>
            </a:pPr>
            <a:r>
              <a:rPr lang="it-IT" b="1" i="0" dirty="0">
                <a:solidFill>
                  <a:schemeClr val="dk2"/>
                </a:solidFill>
                <a:latin typeface="Calibri"/>
                <a:ea typeface="Calibri"/>
                <a:cs typeface="Calibri"/>
                <a:sym typeface="Calibri"/>
              </a:rPr>
              <a:t>Condividere le foto di famiglia o le foto di cose importanti a cui tutti volete avere accesso.</a:t>
            </a:r>
          </a:p>
        </p:txBody>
      </p:sp>
      <p:pic>
        <p:nvPicPr>
          <p:cNvPr id="488" name="Google Shape;488;p26"/>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0801837" y="5187593"/>
            <a:ext cx="598280" cy="59685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27"/>
          <p:cNvSpPr txBox="1">
            <a:spLocks noGrp="1"/>
          </p:cNvSpPr>
          <p:nvPr>
            <p:ph type="body" idx="2"/>
          </p:nvPr>
        </p:nvSpPr>
        <p:spPr>
          <a:xfrm>
            <a:off x="458160" y="567859"/>
            <a:ext cx="6791052"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sz="3600" dirty="0"/>
              <a:t> </a:t>
            </a:r>
            <a:r>
              <a:rPr lang="en-US" sz="3600" dirty="0" err="1"/>
              <a:t>Facciamo</a:t>
            </a:r>
            <a:r>
              <a:rPr lang="en-US" sz="3600" dirty="0"/>
              <a:t> un </a:t>
            </a:r>
            <a:r>
              <a:rPr lang="en-US" sz="3600" dirty="0" err="1"/>
              <a:t>esercizio</a:t>
            </a:r>
            <a:r>
              <a:rPr lang="en-US" sz="3600" dirty="0"/>
              <a:t>....</a:t>
            </a:r>
          </a:p>
        </p:txBody>
      </p:sp>
      <p:sp>
        <p:nvSpPr>
          <p:cNvPr id="494" name="Google Shape;494;p27"/>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495" name="Google Shape;495;p27"/>
          <p:cNvSpPr txBox="1">
            <a:spLocks noGrp="1"/>
          </p:cNvSpPr>
          <p:nvPr>
            <p:ph type="body" idx="1"/>
          </p:nvPr>
        </p:nvSpPr>
        <p:spPr>
          <a:xfrm>
            <a:off x="798380" y="2244436"/>
            <a:ext cx="10621229" cy="2769253"/>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Clr>
                <a:srgbClr val="092E4B"/>
              </a:buClr>
              <a:buSzPts val="2400"/>
              <a:buNone/>
            </a:pPr>
            <a:r>
              <a:rPr lang="it-IT" dirty="0"/>
              <a:t>Prima di poter aiutare i clienti con le App, dobbiamo imparare come funzionano. Per questo motivo, vogliamo che facciate pratica e vi chiediamo di provare alcune cose: </a:t>
            </a:r>
          </a:p>
          <a:p>
            <a:pPr marL="685800" lvl="0" indent="-457200" algn="l" rtl="0">
              <a:lnSpc>
                <a:spcPct val="90000"/>
              </a:lnSpc>
              <a:spcBef>
                <a:spcPts val="0"/>
              </a:spcBef>
              <a:spcAft>
                <a:spcPts val="0"/>
              </a:spcAft>
              <a:buClr>
                <a:srgbClr val="092E4B"/>
              </a:buClr>
              <a:buSzPts val="2400"/>
              <a:buFont typeface="+mj-lt"/>
              <a:buAutoNum type="arabicPeriod"/>
            </a:pPr>
            <a:r>
              <a:rPr lang="it-IT" dirty="0"/>
              <a:t>Scaricate l'App </a:t>
            </a:r>
            <a:r>
              <a:rPr lang="it-IT" dirty="0" err="1"/>
              <a:t>Dommus</a:t>
            </a:r>
            <a:r>
              <a:rPr lang="it-IT" dirty="0"/>
              <a:t>;</a:t>
            </a:r>
          </a:p>
          <a:p>
            <a:pPr marL="685800" lvl="0" indent="-457200" algn="l" rtl="0">
              <a:lnSpc>
                <a:spcPct val="90000"/>
              </a:lnSpc>
              <a:spcBef>
                <a:spcPts val="0"/>
              </a:spcBef>
              <a:spcAft>
                <a:spcPts val="0"/>
              </a:spcAft>
              <a:buClr>
                <a:srgbClr val="092E4B"/>
              </a:buClr>
              <a:buSzPts val="2400"/>
              <a:buFont typeface="+mj-lt"/>
              <a:buAutoNum type="arabicPeriod"/>
            </a:pPr>
            <a:r>
              <a:rPr lang="it-IT" dirty="0"/>
              <a:t>Provate a condividere l'applicazione con tutti i vostri familiari o con le persone che vivono con voi;</a:t>
            </a:r>
          </a:p>
          <a:p>
            <a:pPr marL="685800" lvl="0" indent="-457200" algn="l" rtl="0">
              <a:lnSpc>
                <a:spcPct val="90000"/>
              </a:lnSpc>
              <a:spcBef>
                <a:spcPts val="0"/>
              </a:spcBef>
              <a:spcAft>
                <a:spcPts val="0"/>
              </a:spcAft>
              <a:buClr>
                <a:srgbClr val="092E4B"/>
              </a:buClr>
              <a:buSzPts val="2400"/>
              <a:buFont typeface="+mj-lt"/>
              <a:buAutoNum type="arabicPeriod"/>
            </a:pPr>
            <a:r>
              <a:rPr lang="it-IT" dirty="0"/>
              <a:t>Cercate di utilizzare tutte le opzioni offerte da </a:t>
            </a:r>
            <a:r>
              <a:rPr lang="it-IT" dirty="0" err="1"/>
              <a:t>Dommus</a:t>
            </a:r>
            <a:r>
              <a:rPr lang="it-IT" dirty="0"/>
              <a:t> per una settimana.  </a:t>
            </a:r>
          </a:p>
          <a:p>
            <a:pPr marL="228600" lvl="0" indent="0" algn="l" rtl="0">
              <a:lnSpc>
                <a:spcPct val="90000"/>
              </a:lnSpc>
              <a:spcBef>
                <a:spcPts val="0"/>
              </a:spcBef>
              <a:spcAft>
                <a:spcPts val="0"/>
              </a:spcAft>
              <a:buClr>
                <a:srgbClr val="092E4B"/>
              </a:buClr>
              <a:buSzPts val="2400"/>
              <a:buNone/>
            </a:pPr>
            <a:endParaRPr lang="it-IT" dirty="0"/>
          </a:p>
          <a:p>
            <a:pPr marL="228600" lvl="0" indent="0" algn="l" rtl="0">
              <a:lnSpc>
                <a:spcPct val="90000"/>
              </a:lnSpc>
              <a:spcBef>
                <a:spcPts val="0"/>
              </a:spcBef>
              <a:spcAft>
                <a:spcPts val="0"/>
              </a:spcAft>
              <a:buClr>
                <a:srgbClr val="092E4B"/>
              </a:buClr>
              <a:buSzPts val="2400"/>
              <a:buNone/>
            </a:pPr>
            <a:r>
              <a:rPr lang="it-IT" dirty="0"/>
              <a:t>Al termine della settimana, verificate se l'applicazione ha migliorato la gestione della vostra vita quotidiana o se, al contrario, ha ostacolato lo svolgimento delle attività abituali. In questo caso... </a:t>
            </a:r>
            <a:r>
              <a:rPr lang="it-IT" b="1" dirty="0"/>
              <a:t>Qual era il problema?  Può essere migliorato? </a:t>
            </a:r>
            <a:endParaRPr b="1" dirty="0"/>
          </a:p>
        </p:txBody>
      </p:sp>
      <p:sp>
        <p:nvSpPr>
          <p:cNvPr id="496" name="Google Shape;496;p27"/>
          <p:cNvSpPr txBox="1"/>
          <p:nvPr/>
        </p:nvSpPr>
        <p:spPr>
          <a:xfrm>
            <a:off x="2036618" y="1472013"/>
            <a:ext cx="7678882" cy="571422"/>
          </a:xfrm>
          <a:prstGeom prst="rect">
            <a:avLst/>
          </a:prstGeom>
          <a:solidFill>
            <a:srgbClr val="7F3494"/>
          </a:solidFill>
          <a:ln w="9525"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4BAA2"/>
              </a:buClr>
              <a:buSzPts val="2400"/>
              <a:buFont typeface="Arial"/>
              <a:buNone/>
            </a:pPr>
            <a:r>
              <a:rPr lang="it-IT" sz="2400" b="1" i="0" dirty="0">
                <a:solidFill>
                  <a:srgbClr val="24BAA2"/>
                </a:solidFill>
                <a:latin typeface="Calibri"/>
                <a:ea typeface="Calibri"/>
                <a:cs typeface="Calibri"/>
                <a:sym typeface="Calibri"/>
              </a:rPr>
              <a:t>Informazioni sulla gestione delle app </a:t>
            </a:r>
          </a:p>
        </p:txBody>
      </p:sp>
      <p:pic>
        <p:nvPicPr>
          <p:cNvPr id="497" name="Google Shape;497;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054856" y="510700"/>
            <a:ext cx="1364753" cy="136475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28"/>
          <p:cNvSpPr txBox="1">
            <a:spLocks noGrp="1"/>
          </p:cNvSpPr>
          <p:nvPr>
            <p:ph type="body" idx="1"/>
          </p:nvPr>
        </p:nvSpPr>
        <p:spPr>
          <a:xfrm>
            <a:off x="5530363" y="3149840"/>
            <a:ext cx="6010480"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it-IT" dirty="0"/>
              <a:t>Prevenire il declino cognitivo con la tecnologia</a:t>
            </a:r>
          </a:p>
        </p:txBody>
      </p:sp>
      <p:sp>
        <p:nvSpPr>
          <p:cNvPr id="504" name="Google Shape;504;p28"/>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02</a:t>
            </a:r>
            <a:endParaRPr/>
          </a:p>
        </p:txBody>
      </p:sp>
      <p:pic>
        <p:nvPicPr>
          <p:cNvPr id="505" name="Google Shape;505;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1654" y="2087717"/>
            <a:ext cx="2156087" cy="1514609"/>
          </a:xfrm>
          <a:prstGeom prst="rect">
            <a:avLst/>
          </a:prstGeom>
          <a:noFill/>
          <a:ln>
            <a:noFill/>
          </a:ln>
        </p:spPr>
      </p:pic>
      <p:sp>
        <p:nvSpPr>
          <p:cNvPr id="2" name="TextBox 1">
            <a:extLst>
              <a:ext uri="{FF2B5EF4-FFF2-40B4-BE49-F238E27FC236}">
                <a16:creationId xmlns:a16="http://schemas.microsoft.com/office/drawing/2014/main" id="{5F83B707-2C14-1653-1A61-C69ECC65F9CA}"/>
              </a:ext>
            </a:extLst>
          </p:cNvPr>
          <p:cNvSpPr txBox="1"/>
          <p:nvPr/>
        </p:nvSpPr>
        <p:spPr>
          <a:xfrm>
            <a:off x="891654" y="2114550"/>
            <a:ext cx="2184921" cy="1323439"/>
          </a:xfrm>
          <a:prstGeom prst="rect">
            <a:avLst/>
          </a:prstGeom>
          <a:noFill/>
        </p:spPr>
        <p:txBody>
          <a:bodyPr wrap="square" rtlCol="0">
            <a:spAutoFit/>
          </a:bodyPr>
          <a:lstStyle/>
          <a:p>
            <a:pPr algn="r"/>
            <a:r>
              <a:rPr lang="en-IE" sz="8000" dirty="0">
                <a:solidFill>
                  <a:srgbClr val="24BAA2"/>
                </a:solidFill>
                <a:latin typeface="Calibri" panose="020F0502020204030204" pitchFamily="34" charset="0"/>
                <a:ea typeface="Calibri" panose="020F0502020204030204" pitchFamily="34" charset="0"/>
                <a:cs typeface="Calibri" panose="020F0502020204030204" pitchFamily="34" charset="0"/>
              </a:rPr>
              <a:t>(d)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29"/>
          <p:cNvSpPr/>
          <p:nvPr/>
        </p:nvSpPr>
        <p:spPr>
          <a:xfrm>
            <a:off x="0" y="0"/>
            <a:ext cx="12192000" cy="6858000"/>
          </a:xfrm>
          <a:prstGeom prst="rect">
            <a:avLst/>
          </a:prstGeom>
          <a:solidFill>
            <a:srgbClr val="7F3494"/>
          </a:solidFill>
          <a:ln w="12700" cap="flat" cmpd="sng">
            <a:solidFill>
              <a:srgbClr val="7F34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1" name="Google Shape;511;p29" descr="25 ideas de Fotos Personas Mayores | parejas mayores, foto, fotos persona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0934" y="234855"/>
            <a:ext cx="3241919" cy="3822374"/>
          </a:xfrm>
          <a:prstGeom prst="rect">
            <a:avLst/>
          </a:prstGeom>
          <a:noFill/>
          <a:ln w="41275" cap="flat" cmpd="sng">
            <a:solidFill>
              <a:schemeClr val="lt1"/>
            </a:solidFill>
            <a:prstDash val="solid"/>
            <a:round/>
            <a:headEnd type="none" w="sm" len="sm"/>
            <a:tailEnd type="none" w="sm" len="sm"/>
          </a:ln>
        </p:spPr>
      </p:pic>
      <p:pic>
        <p:nvPicPr>
          <p:cNvPr id="512" name="Google Shape;512;p29" descr="Woman in blue button-down shirt smiling in front of camera, HD wallpaper |  Peakpx"/>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02504" y="234855"/>
            <a:ext cx="4003296" cy="3822374"/>
          </a:xfrm>
          <a:prstGeom prst="rect">
            <a:avLst/>
          </a:prstGeom>
          <a:noFill/>
          <a:ln w="47625" cap="flat" cmpd="sng">
            <a:solidFill>
              <a:schemeClr val="lt1"/>
            </a:solidFill>
            <a:prstDash val="solid"/>
            <a:round/>
            <a:headEnd type="none" w="sm" len="sm"/>
            <a:tailEnd type="none" w="sm" len="sm"/>
          </a:ln>
        </p:spPr>
      </p:pic>
      <p:pic>
        <p:nvPicPr>
          <p:cNvPr id="513" name="Google Shape;513;p29" descr="person, woman, portrait, happy, adult, elder, elderly, enjoyment | Piqsels"/>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52469" y="234855"/>
            <a:ext cx="3898597" cy="3822374"/>
          </a:xfrm>
          <a:prstGeom prst="rect">
            <a:avLst/>
          </a:prstGeom>
          <a:noFill/>
          <a:ln w="38100" cap="flat" cmpd="sng">
            <a:solidFill>
              <a:schemeClr val="lt1"/>
            </a:solidFill>
            <a:prstDash val="solid"/>
            <a:round/>
            <a:headEnd type="none" w="sm" len="sm"/>
            <a:tailEnd type="none" w="sm" len="sm"/>
          </a:ln>
        </p:spPr>
      </p:pic>
      <p:sp>
        <p:nvSpPr>
          <p:cNvPr id="514" name="Google Shape;514;p29"/>
          <p:cNvSpPr/>
          <p:nvPr/>
        </p:nvSpPr>
        <p:spPr>
          <a:xfrm>
            <a:off x="0" y="4696044"/>
            <a:ext cx="12192000" cy="16859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600" b="1" i="1" dirty="0">
                <a:solidFill>
                  <a:srgbClr val="7F3494"/>
                </a:solidFill>
                <a:latin typeface="Calibri" panose="020F0502020204030204" pitchFamily="34" charset="0"/>
                <a:ea typeface="Calibri" panose="020F0502020204030204" pitchFamily="34" charset="0"/>
                <a:cs typeface="Calibri" panose="020F0502020204030204" pitchFamily="34" charset="0"/>
                <a:sym typeface="Architects Daughter"/>
              </a:rPr>
              <a:t>Il ricordo più bello è quello che porta con sé un sorriso,</a:t>
            </a:r>
          </a:p>
          <a:p>
            <a:pPr marL="0" marR="0" lvl="0" indent="0" algn="ctr" rtl="0">
              <a:spcBef>
                <a:spcPts val="0"/>
              </a:spcBef>
              <a:spcAft>
                <a:spcPts val="0"/>
              </a:spcAft>
              <a:buNone/>
            </a:pPr>
            <a:r>
              <a:rPr lang="it-IT" sz="3600" b="1" i="1" dirty="0">
                <a:solidFill>
                  <a:srgbClr val="7F3494"/>
                </a:solidFill>
                <a:latin typeface="Calibri" panose="020F0502020204030204" pitchFamily="34" charset="0"/>
                <a:ea typeface="Calibri" panose="020F0502020204030204" pitchFamily="34" charset="0"/>
                <a:cs typeface="Calibri" panose="020F0502020204030204" pitchFamily="34" charset="0"/>
                <a:sym typeface="Architects Daughter"/>
              </a:rPr>
              <a:t>Rendiamo il viaggio molto più facile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3" name="Google Shape;523;p30"/>
          <p:cNvSpPr txBox="1">
            <a:spLocks noGrp="1"/>
          </p:cNvSpPr>
          <p:nvPr>
            <p:ph type="body" idx="1"/>
          </p:nvPr>
        </p:nvSpPr>
        <p:spPr>
          <a:xfrm>
            <a:off x="780175" y="1061586"/>
            <a:ext cx="5441721" cy="4887950"/>
          </a:xfrm>
        </p:spPr>
        <p:txBody>
          <a:bodyPr spcFirstLastPara="1" wrap="square" lIns="91425" tIns="45700" rIns="91425" bIns="45700" anchor="t" anchorCtr="0">
            <a:noAutofit/>
          </a:bodyPr>
          <a:lstStyle/>
          <a:p>
            <a:pPr marL="0" lvl="0" indent="0" rtl="0">
              <a:lnSpc>
                <a:spcPct val="80000"/>
              </a:lnSpc>
              <a:spcBef>
                <a:spcPts val="0"/>
              </a:spcBef>
              <a:spcAft>
                <a:spcPts val="0"/>
              </a:spcAft>
              <a:buClr>
                <a:srgbClr val="092E4B"/>
              </a:buClr>
              <a:buSzPts val="2400"/>
              <a:buNone/>
            </a:pPr>
            <a:r>
              <a:rPr lang="it-IT" dirty="0"/>
              <a:t>Il declino cognitivo si verifica quando viene alterata la capacità di una persona di pensare, imparare, ricordare, usare il proprio giudizio e prendere decisioni. </a:t>
            </a:r>
          </a:p>
          <a:p>
            <a:pPr marL="0" lvl="0" indent="0" rtl="0">
              <a:lnSpc>
                <a:spcPct val="80000"/>
              </a:lnSpc>
              <a:spcBef>
                <a:spcPts val="0"/>
              </a:spcBef>
              <a:spcAft>
                <a:spcPts val="0"/>
              </a:spcAft>
              <a:buClr>
                <a:srgbClr val="092E4B"/>
              </a:buClr>
              <a:buSzPts val="2400"/>
              <a:buNone/>
            </a:pPr>
            <a:endParaRPr lang="it-IT" dirty="0"/>
          </a:p>
          <a:p>
            <a:pPr marL="0" lvl="0" indent="0" rtl="0">
              <a:lnSpc>
                <a:spcPct val="80000"/>
              </a:lnSpc>
              <a:spcBef>
                <a:spcPts val="0"/>
              </a:spcBef>
              <a:spcAft>
                <a:spcPts val="0"/>
              </a:spcAft>
              <a:buClr>
                <a:srgbClr val="092E4B"/>
              </a:buClr>
              <a:buSzPts val="2400"/>
              <a:buNone/>
            </a:pPr>
            <a:r>
              <a:rPr lang="it-IT" dirty="0"/>
              <a:t>I segni del declino cognitivo includono perdita di memoria, difficoltà a concentrarsi o a completare i compiti, a capire, a ricordare, a seguire le istruzioni e a risolvere i problemi. </a:t>
            </a:r>
          </a:p>
          <a:p>
            <a:pPr marL="0" lvl="0" indent="0" rtl="0">
              <a:lnSpc>
                <a:spcPct val="80000"/>
              </a:lnSpc>
              <a:spcBef>
                <a:spcPts val="0"/>
              </a:spcBef>
              <a:spcAft>
                <a:spcPts val="0"/>
              </a:spcAft>
              <a:buClr>
                <a:srgbClr val="092E4B"/>
              </a:buClr>
              <a:buSzPts val="2400"/>
              <a:buNone/>
            </a:pPr>
            <a:endParaRPr lang="it-IT" dirty="0"/>
          </a:p>
          <a:p>
            <a:pPr marL="0" lvl="0" indent="0" rtl="0">
              <a:lnSpc>
                <a:spcPct val="80000"/>
              </a:lnSpc>
              <a:spcBef>
                <a:spcPts val="0"/>
              </a:spcBef>
              <a:spcAft>
                <a:spcPts val="0"/>
              </a:spcAft>
              <a:buClr>
                <a:srgbClr val="092E4B"/>
              </a:buClr>
              <a:buSzPts val="2400"/>
              <a:buNone/>
            </a:pPr>
            <a:r>
              <a:rPr lang="it-IT" dirty="0"/>
              <a:t>Altri segnali comuni possono essere cambiamenti di umore o di comportamento, perdita di motivazione e scarsa consapevolezza dell'ambiente circostante. </a:t>
            </a:r>
          </a:p>
          <a:p>
            <a:pPr marL="0" lvl="0" indent="0" rtl="0">
              <a:lnSpc>
                <a:spcPct val="80000"/>
              </a:lnSpc>
              <a:spcBef>
                <a:spcPts val="0"/>
              </a:spcBef>
              <a:spcAft>
                <a:spcPts val="0"/>
              </a:spcAft>
              <a:buClr>
                <a:srgbClr val="092E4B"/>
              </a:buClr>
              <a:buSzPts val="2400"/>
              <a:buNone/>
            </a:pPr>
            <a:endParaRPr lang="it-IT" dirty="0"/>
          </a:p>
          <a:p>
            <a:pPr marL="0" lvl="0" indent="0" rtl="0">
              <a:lnSpc>
                <a:spcPct val="80000"/>
              </a:lnSpc>
              <a:spcBef>
                <a:spcPts val="0"/>
              </a:spcBef>
              <a:spcAft>
                <a:spcPts val="0"/>
              </a:spcAft>
              <a:buClr>
                <a:srgbClr val="092E4B"/>
              </a:buClr>
              <a:buSzPts val="2400"/>
              <a:buNone/>
            </a:pPr>
            <a:r>
              <a:rPr lang="it-IT" b="1" dirty="0"/>
              <a:t>Le cause del deterioramento cognitivo sono molteplici.</a:t>
            </a:r>
          </a:p>
        </p:txBody>
      </p:sp>
      <p:sp>
        <p:nvSpPr>
          <p:cNvPr id="521" name="Google Shape;521;p30"/>
          <p:cNvSpPr txBox="1">
            <a:spLocks noGrp="1"/>
          </p:cNvSpPr>
          <p:nvPr>
            <p:ph type="body" idx="2"/>
          </p:nvPr>
        </p:nvSpPr>
        <p:spPr>
          <a:xfrm>
            <a:off x="767474" y="438564"/>
            <a:ext cx="5189931" cy="992652"/>
          </a:xfrm>
        </p:spPr>
        <p:txBody>
          <a:bodyPr spcFirstLastPara="1" wrap="square" lIns="91425" tIns="45700" rIns="91425" bIns="45700" anchor="t" anchorCtr="0">
            <a:noAutofit/>
          </a:bodyPr>
          <a:lstStyle/>
          <a:p>
            <a:pPr marL="0" lvl="0" indent="0" rtl="0">
              <a:spcBef>
                <a:spcPts val="0"/>
              </a:spcBef>
              <a:spcAft>
                <a:spcPts val="600"/>
              </a:spcAft>
              <a:buClr>
                <a:srgbClr val="24BAA2"/>
              </a:buClr>
              <a:buSzPts val="3600"/>
              <a:buNone/>
            </a:pPr>
            <a:r>
              <a:rPr lang="en-US" dirty="0" err="1"/>
              <a:t>Cos’è</a:t>
            </a:r>
            <a:r>
              <a:rPr lang="en-US" dirty="0"/>
              <a:t> il </a:t>
            </a:r>
            <a:r>
              <a:rPr lang="en-US" dirty="0" err="1"/>
              <a:t>declino</a:t>
            </a:r>
            <a:r>
              <a:rPr lang="en-US" dirty="0"/>
              <a:t> </a:t>
            </a:r>
            <a:r>
              <a:rPr lang="en-US" dirty="0" err="1"/>
              <a:t>cognitivo</a:t>
            </a:r>
            <a:r>
              <a:rPr lang="en-US" dirty="0"/>
              <a:t>?</a:t>
            </a:r>
          </a:p>
        </p:txBody>
      </p:sp>
      <p:pic>
        <p:nvPicPr>
          <p:cNvPr id="3" name="Picture 2" descr="Man with hand on face">
            <a:extLst>
              <a:ext uri="{FF2B5EF4-FFF2-40B4-BE49-F238E27FC236}">
                <a16:creationId xmlns:a16="http://schemas.microsoft.com/office/drawing/2014/main" id="{B0FF5E7F-0159-EE16-E42E-7DA3F3CB38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1"/>
          <a:stretch/>
        </p:blipFill>
        <p:spPr>
          <a:xfrm>
            <a:off x="6221896" y="439730"/>
            <a:ext cx="5326637" cy="6045736"/>
          </a:xfrm>
          <a:prstGeom prst="rect">
            <a:avLst/>
          </a:prstGeom>
          <a:noFill/>
          <a:ln>
            <a:noFill/>
          </a:ln>
        </p:spPr>
      </p:pic>
      <p:sp>
        <p:nvSpPr>
          <p:cNvPr id="522" name="Google Shape;522;p30"/>
          <p:cNvSpPr/>
          <p:nvPr/>
        </p:nvSpPr>
        <p:spPr>
          <a:xfrm>
            <a:off x="0" y="-353943"/>
            <a:ext cx="12192000" cy="707886"/>
          </a:xfrm>
          <a:prstGeom prst="rect">
            <a:avLst/>
          </a:prstGeom>
          <a:solidFill>
            <a:srgbClr val="FFFFFF"/>
          </a:solidFill>
          <a:ln>
            <a:noFill/>
          </a:ln>
        </p:spPr>
        <p:txBody>
          <a:bodyPr spcFirstLastPara="1" wrap="square" lIns="0" tIns="0" rIns="0" bIns="0" anchor="ctr" anchorCtr="0">
            <a:spAutoFit/>
          </a:bodyPr>
          <a:lstStyle/>
          <a:p>
            <a:pPr marL="0" marR="0" lvl="0" indent="0" algn="l" rtl="0">
              <a:spcBef>
                <a:spcPts val="0"/>
              </a:spcBef>
              <a:spcAft>
                <a:spcPts val="600"/>
              </a:spcAft>
              <a:buClr>
                <a:schemeClr val="dk1"/>
              </a:buClr>
              <a:buSzPts val="1800"/>
              <a:buFont typeface="Calibri"/>
              <a:buNone/>
            </a:pPr>
            <a:endParaRPr lang="en-IE" sz="1800" b="0" i="0" u="none" strike="noStrike" cap="none">
              <a:solidFill>
                <a:schemeClr val="dk1"/>
              </a:solidFill>
              <a:latin typeface="Arial"/>
              <a:ea typeface="Arial"/>
              <a:cs typeface="Arial"/>
              <a:sym typeface="Arial"/>
            </a:endParaRPr>
          </a:p>
          <a:p>
            <a:pPr marL="0" marR="0" lvl="0" indent="0" algn="l" rtl="0">
              <a:spcBef>
                <a:spcPts val="0"/>
              </a:spcBef>
              <a:spcAft>
                <a:spcPts val="600"/>
              </a:spcAft>
              <a:buClr>
                <a:schemeClr val="dk1"/>
              </a:buClr>
              <a:buSzPts val="1800"/>
              <a:buFont typeface="Calibri"/>
              <a:buNone/>
            </a:pPr>
            <a:endParaRPr lang="en-IE" sz="1800" b="0" i="0" u="none" strike="noStrike" cap="none">
              <a:solidFill>
                <a:schemeClr val="dk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30" name="Google Shape;530;p31"/>
          <p:cNvSpPr txBox="1">
            <a:spLocks noGrp="1"/>
          </p:cNvSpPr>
          <p:nvPr>
            <p:ph type="body" idx="2"/>
          </p:nvPr>
        </p:nvSpPr>
        <p:spPr>
          <a:xfrm>
            <a:off x="5899785" y="567909"/>
            <a:ext cx="4988560"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it-IT" sz="3600" dirty="0"/>
              <a:t>Migliorare la memoria con l'attività ludica</a:t>
            </a:r>
            <a:endParaRPr dirty="0"/>
          </a:p>
        </p:txBody>
      </p:sp>
      <p:sp>
        <p:nvSpPr>
          <p:cNvPr id="531" name="Google Shape;531;p31"/>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32" name="Google Shape;532;p31"/>
          <p:cNvSpPr txBox="1">
            <a:spLocks noGrp="1"/>
          </p:cNvSpPr>
          <p:nvPr>
            <p:ph type="body" idx="1"/>
          </p:nvPr>
        </p:nvSpPr>
        <p:spPr>
          <a:xfrm>
            <a:off x="5642027" y="1778598"/>
            <a:ext cx="6034806" cy="1635598"/>
          </a:xfrm>
          <a:prstGeom prst="rect">
            <a:avLst/>
          </a:prstGeom>
          <a:noFill/>
          <a:ln>
            <a:noFill/>
          </a:ln>
        </p:spPr>
        <p:txBody>
          <a:bodyPr spcFirstLastPara="1" wrap="square" lIns="91425" tIns="45700" rIns="91425" bIns="45700" anchor="t" anchorCtr="0">
            <a:noAutofit/>
          </a:bodyPr>
          <a:lstStyle/>
          <a:p>
            <a:pPr marL="228600" lvl="0" indent="0" rtl="0">
              <a:lnSpc>
                <a:spcPct val="90000"/>
              </a:lnSpc>
              <a:spcBef>
                <a:spcPts val="0"/>
              </a:spcBef>
              <a:spcAft>
                <a:spcPts val="0"/>
              </a:spcAft>
              <a:buClr>
                <a:srgbClr val="000000"/>
              </a:buClr>
              <a:buSzPts val="2400"/>
              <a:buNone/>
            </a:pPr>
            <a:r>
              <a:rPr lang="it-IT" dirty="0"/>
              <a:t>Il gioco è il modo migliore per migliorare la memoria. </a:t>
            </a:r>
          </a:p>
          <a:p>
            <a:pPr marL="228600" lvl="0" indent="0" rtl="0">
              <a:lnSpc>
                <a:spcPct val="90000"/>
              </a:lnSpc>
              <a:spcBef>
                <a:spcPts val="0"/>
              </a:spcBef>
              <a:spcAft>
                <a:spcPts val="0"/>
              </a:spcAft>
              <a:buClr>
                <a:srgbClr val="000000"/>
              </a:buClr>
              <a:buSzPts val="2400"/>
              <a:buNone/>
            </a:pPr>
            <a:endParaRPr lang="it-IT" dirty="0"/>
          </a:p>
          <a:p>
            <a:pPr marL="228600" lvl="0" indent="0" rtl="0">
              <a:lnSpc>
                <a:spcPct val="90000"/>
              </a:lnSpc>
              <a:spcBef>
                <a:spcPts val="0"/>
              </a:spcBef>
              <a:spcAft>
                <a:spcPts val="0"/>
              </a:spcAft>
              <a:buClr>
                <a:srgbClr val="000000"/>
              </a:buClr>
              <a:buSzPts val="2400"/>
              <a:buNone/>
            </a:pPr>
            <a:r>
              <a:rPr lang="it-IT" dirty="0"/>
              <a:t>I giochi possono consentire un </a:t>
            </a:r>
            <a:r>
              <a:rPr lang="it-IT" b="1" dirty="0"/>
              <a:t>apprendimento significativo</a:t>
            </a:r>
            <a:r>
              <a:rPr lang="it-IT" dirty="0"/>
              <a:t>, stimolando abilità neuropsicologiche come l'attenzione, la memoria, le funzioni esecutive e il linguaggio.</a:t>
            </a:r>
          </a:p>
          <a:p>
            <a:pPr marL="228600" lvl="0" indent="0" rtl="0">
              <a:lnSpc>
                <a:spcPct val="90000"/>
              </a:lnSpc>
              <a:spcBef>
                <a:spcPts val="0"/>
              </a:spcBef>
              <a:spcAft>
                <a:spcPts val="0"/>
              </a:spcAft>
              <a:buClr>
                <a:srgbClr val="000000"/>
              </a:buClr>
              <a:buSzPts val="2400"/>
              <a:buNone/>
            </a:pPr>
            <a:endParaRPr lang="it-IT" dirty="0"/>
          </a:p>
          <a:p>
            <a:pPr marL="228600" lvl="0" indent="0" rtl="0">
              <a:lnSpc>
                <a:spcPct val="90000"/>
              </a:lnSpc>
              <a:spcBef>
                <a:spcPts val="0"/>
              </a:spcBef>
              <a:spcAft>
                <a:spcPts val="0"/>
              </a:spcAft>
              <a:buClr>
                <a:srgbClr val="000000"/>
              </a:buClr>
              <a:buSzPts val="2400"/>
              <a:buNone/>
            </a:pPr>
            <a:r>
              <a:rPr lang="it-IT" dirty="0"/>
              <a:t>Molte riviste hanno dimostrato che i </a:t>
            </a:r>
            <a:r>
              <a:rPr lang="it-IT" b="1" dirty="0"/>
              <a:t>videogiochi</a:t>
            </a:r>
            <a:r>
              <a:rPr lang="it-IT" dirty="0"/>
              <a:t> hanno effetti positivi sulla </a:t>
            </a:r>
            <a:r>
              <a:rPr lang="it-IT" b="1" dirty="0"/>
              <a:t>memoria</a:t>
            </a:r>
            <a:r>
              <a:rPr lang="it-IT" dirty="0"/>
              <a:t>. Giocare può anche migliorare le </a:t>
            </a:r>
            <a:r>
              <a:rPr lang="it-IT" b="1" dirty="0"/>
              <a:t>capacità di risoluzione dei problemi</a:t>
            </a:r>
            <a:r>
              <a:rPr lang="it-IT" dirty="0"/>
              <a:t>.</a:t>
            </a:r>
          </a:p>
          <a:p>
            <a:pPr marL="228600" lvl="0" indent="0" rtl="0">
              <a:lnSpc>
                <a:spcPct val="90000"/>
              </a:lnSpc>
              <a:spcBef>
                <a:spcPts val="0"/>
              </a:spcBef>
              <a:spcAft>
                <a:spcPts val="0"/>
              </a:spcAft>
              <a:buClr>
                <a:srgbClr val="000000"/>
              </a:buClr>
              <a:buSzPts val="2400"/>
              <a:buNone/>
            </a:pPr>
            <a:endParaRPr lang="it-IT" dirty="0"/>
          </a:p>
          <a:p>
            <a:pPr marL="228600" lvl="0" indent="0" rtl="0">
              <a:lnSpc>
                <a:spcPct val="90000"/>
              </a:lnSpc>
              <a:spcBef>
                <a:spcPts val="0"/>
              </a:spcBef>
              <a:spcAft>
                <a:spcPts val="0"/>
              </a:spcAft>
              <a:buClr>
                <a:srgbClr val="000000"/>
              </a:buClr>
              <a:buSzPts val="2400"/>
              <a:buNone/>
            </a:pPr>
            <a:endParaRPr lang="it-IT" dirty="0"/>
          </a:p>
        </p:txBody>
      </p:sp>
      <p:pic>
        <p:nvPicPr>
          <p:cNvPr id="533" name="Google Shape;533;p31" descr="Personas Mayores Jugando Videojuegos Foto de stock - Getty Image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5276850" cy="687145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32"/>
          <p:cNvSpPr txBox="1">
            <a:spLocks noGrp="1"/>
          </p:cNvSpPr>
          <p:nvPr>
            <p:ph type="body" idx="2"/>
          </p:nvPr>
        </p:nvSpPr>
        <p:spPr>
          <a:xfrm>
            <a:off x="895349" y="543906"/>
            <a:ext cx="10401300"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it-IT" dirty="0"/>
              <a:t>Tecnologia per anziani: i benefici dei videogiochi</a:t>
            </a:r>
          </a:p>
        </p:txBody>
      </p:sp>
      <p:sp>
        <p:nvSpPr>
          <p:cNvPr id="539" name="Google Shape;539;p32"/>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40" name="Google Shape;540;p32"/>
          <p:cNvSpPr txBox="1">
            <a:spLocks noGrp="1"/>
          </p:cNvSpPr>
          <p:nvPr>
            <p:ph type="body" idx="1"/>
          </p:nvPr>
        </p:nvSpPr>
        <p:spPr>
          <a:xfrm>
            <a:off x="785384" y="1348304"/>
            <a:ext cx="10621229" cy="367726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92E4B"/>
              </a:buClr>
              <a:buSzPts val="2200"/>
              <a:buNone/>
            </a:pPr>
            <a:r>
              <a:rPr lang="it-IT" sz="2200" dirty="0"/>
              <a:t>Giocare ai videogiochi esercita la memoria, soprattutto quella </a:t>
            </a:r>
            <a:r>
              <a:rPr lang="it-IT" sz="2200" b="1" dirty="0"/>
              <a:t>a breve termine</a:t>
            </a:r>
            <a:r>
              <a:rPr lang="it-IT" sz="2200" dirty="0"/>
              <a:t>. Giocare anche occasionalmente può aiutare gli anziani a ricordare meglio </a:t>
            </a:r>
            <a:r>
              <a:rPr lang="it-IT" sz="2200" b="1" dirty="0"/>
              <a:t>nomi, indirizzi, numeri di telefono, date e orari.</a:t>
            </a:r>
          </a:p>
          <a:p>
            <a:pPr marL="0" lvl="0" indent="0" algn="ctr" rtl="0">
              <a:lnSpc>
                <a:spcPct val="90000"/>
              </a:lnSpc>
              <a:spcBef>
                <a:spcPts val="0"/>
              </a:spcBef>
              <a:spcAft>
                <a:spcPts val="0"/>
              </a:spcAft>
              <a:buClr>
                <a:srgbClr val="092E4B"/>
              </a:buClr>
              <a:buSzPts val="2200"/>
              <a:buNone/>
            </a:pPr>
            <a:endParaRPr lang="it-IT" sz="2200" dirty="0"/>
          </a:p>
          <a:p>
            <a:pPr marL="0" lvl="0" indent="0" algn="ctr" rtl="0">
              <a:lnSpc>
                <a:spcPct val="90000"/>
              </a:lnSpc>
              <a:spcBef>
                <a:spcPts val="0"/>
              </a:spcBef>
              <a:spcAft>
                <a:spcPts val="0"/>
              </a:spcAft>
              <a:buClr>
                <a:srgbClr val="092E4B"/>
              </a:buClr>
              <a:buSzPts val="2200"/>
              <a:buNone/>
            </a:pPr>
            <a:r>
              <a:rPr lang="it-IT" sz="2200" dirty="0"/>
              <a:t>Inoltre, i videogiochi costringono i giocatori a passare rapidamente da un compito all'altro, il che può portare a una </a:t>
            </a:r>
            <a:r>
              <a:rPr lang="it-IT" sz="2200" b="1" dirty="0"/>
              <a:t>maggiore flessibilità mentale </a:t>
            </a:r>
            <a:r>
              <a:rPr lang="it-IT" sz="2200" dirty="0"/>
              <a:t>e a una </a:t>
            </a:r>
            <a:r>
              <a:rPr lang="it-IT" sz="2200" b="1" dirty="0"/>
              <a:t>maggiore capacità di multitasking per gli anziani</a:t>
            </a:r>
            <a:r>
              <a:rPr lang="it-IT" sz="2200" dirty="0"/>
              <a:t>.</a:t>
            </a:r>
          </a:p>
          <a:p>
            <a:pPr marL="0" lvl="0" indent="0" algn="ctr" rtl="0">
              <a:lnSpc>
                <a:spcPct val="90000"/>
              </a:lnSpc>
              <a:spcBef>
                <a:spcPts val="0"/>
              </a:spcBef>
              <a:spcAft>
                <a:spcPts val="0"/>
              </a:spcAft>
              <a:buClr>
                <a:srgbClr val="092E4B"/>
              </a:buClr>
              <a:buSzPts val="2200"/>
              <a:buNone/>
            </a:pPr>
            <a:endParaRPr lang="it-IT" sz="2200" dirty="0"/>
          </a:p>
          <a:p>
            <a:pPr marL="0" lvl="0" indent="0" algn="ctr" rtl="0">
              <a:lnSpc>
                <a:spcPct val="90000"/>
              </a:lnSpc>
              <a:spcBef>
                <a:spcPts val="0"/>
              </a:spcBef>
              <a:spcAft>
                <a:spcPts val="0"/>
              </a:spcAft>
              <a:buClr>
                <a:srgbClr val="092E4B"/>
              </a:buClr>
              <a:buSzPts val="2200"/>
              <a:buNone/>
            </a:pPr>
            <a:r>
              <a:rPr lang="it-IT" sz="2200" b="1" dirty="0"/>
              <a:t>Giocare aiuta gli anziani ad allenare la mente e a ridurre i fattori di rischio di Alzheimer. </a:t>
            </a:r>
          </a:p>
          <a:p>
            <a:pPr marL="0" lvl="0" indent="0" algn="ctr" rtl="0">
              <a:lnSpc>
                <a:spcPct val="90000"/>
              </a:lnSpc>
              <a:spcBef>
                <a:spcPts val="0"/>
              </a:spcBef>
              <a:spcAft>
                <a:spcPts val="0"/>
              </a:spcAft>
              <a:buClr>
                <a:srgbClr val="092E4B"/>
              </a:buClr>
              <a:buSzPts val="2200"/>
              <a:buNone/>
            </a:pPr>
            <a:endParaRPr lang="it-IT" sz="2200" b="1" dirty="0"/>
          </a:p>
          <a:p>
            <a:pPr marL="0" lvl="0" indent="0" algn="ctr" rtl="0">
              <a:lnSpc>
                <a:spcPct val="90000"/>
              </a:lnSpc>
              <a:spcBef>
                <a:spcPts val="0"/>
              </a:spcBef>
              <a:spcAft>
                <a:spcPts val="0"/>
              </a:spcAft>
              <a:buClr>
                <a:srgbClr val="092E4B"/>
              </a:buClr>
              <a:buSzPts val="2200"/>
              <a:buNone/>
            </a:pPr>
            <a:r>
              <a:rPr lang="it-IT" sz="2200" dirty="0"/>
              <a:t>Diventa uno spazio ideale per </a:t>
            </a:r>
            <a:r>
              <a:rPr lang="it-IT" sz="2200" b="1" dirty="0"/>
              <a:t>giocare con la famiglia e promuovere le relazioni interpersonali e intergenerazionali.</a:t>
            </a:r>
          </a:p>
        </p:txBody>
      </p:sp>
      <p:pic>
        <p:nvPicPr>
          <p:cNvPr id="541" name="Google Shape;541;p32" descr="Game controllers. Gamepad video console computer items garish vector flat picture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8826" y="5063668"/>
            <a:ext cx="5517173" cy="1143000"/>
          </a:xfrm>
          <a:prstGeom prst="rect">
            <a:avLst/>
          </a:prstGeom>
          <a:noFill/>
          <a:ln>
            <a:noFill/>
          </a:ln>
        </p:spPr>
      </p:pic>
      <p:pic>
        <p:nvPicPr>
          <p:cNvPr id="542" name="Google Shape;542;p32" descr="Game controllers. Gamepad video console computer items garish vector flat pictures"/>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55719" y="5063668"/>
            <a:ext cx="5591175" cy="103085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413D9D-0D26-0959-A74B-9804B813512A}"/>
              </a:ext>
            </a:extLst>
          </p:cNvPr>
          <p:cNvSpPr>
            <a:spLocks noGrp="1"/>
          </p:cNvSpPr>
          <p:nvPr>
            <p:ph type="body" idx="1"/>
          </p:nvPr>
        </p:nvSpPr>
        <p:spPr>
          <a:xfrm>
            <a:off x="228599" y="1289628"/>
            <a:ext cx="5860525" cy="4875327"/>
          </a:xfrm>
        </p:spPr>
        <p:txBody>
          <a:bodyPr/>
          <a:lstStyle/>
          <a:p>
            <a:pPr indent="0"/>
            <a:r>
              <a:rPr lang="it-IT" dirty="0">
                <a:solidFill>
                  <a:schemeClr val="bg1"/>
                </a:solidFill>
              </a:rPr>
              <a:t>Negli ultimi anni, alcuni marchi di videogiochi come </a:t>
            </a:r>
            <a:r>
              <a:rPr lang="en-US" dirty="0">
                <a:solidFill>
                  <a:srgbClr val="24BAA2"/>
                </a:solidFill>
                <a:hlinkClick r:id="rId2">
                  <a:extLst>
                    <a:ext uri="{A12FA001-AC4F-418D-AE19-62706E023703}">
                      <ahyp:hlinkClr xmlns:ahyp="http://schemas.microsoft.com/office/drawing/2018/hyperlinkcolor" val="tx"/>
                    </a:ext>
                  </a:extLst>
                </a:hlinkClick>
              </a:rPr>
              <a:t>PlayStation</a:t>
            </a:r>
            <a:r>
              <a:rPr lang="en-US" dirty="0">
                <a:solidFill>
                  <a:schemeClr val="bg1"/>
                </a:solidFill>
              </a:rPr>
              <a:t>, </a:t>
            </a:r>
            <a:r>
              <a:rPr lang="en-US" dirty="0">
                <a:solidFill>
                  <a:srgbClr val="24BAA2"/>
                </a:solidFill>
                <a:hlinkClick r:id="rId3">
                  <a:extLst>
                    <a:ext uri="{A12FA001-AC4F-418D-AE19-62706E023703}">
                      <ahyp:hlinkClr xmlns:ahyp="http://schemas.microsoft.com/office/drawing/2018/hyperlinkcolor" val="tx"/>
                    </a:ext>
                  </a:extLst>
                </a:hlinkClick>
              </a:rPr>
              <a:t>Xbox</a:t>
            </a:r>
            <a:r>
              <a:rPr lang="en-US" dirty="0">
                <a:solidFill>
                  <a:schemeClr val="bg1"/>
                </a:solidFill>
              </a:rPr>
              <a:t> o </a:t>
            </a:r>
            <a:r>
              <a:rPr lang="en-US" dirty="0">
                <a:solidFill>
                  <a:srgbClr val="24BAA2"/>
                </a:solidFill>
                <a:hlinkClick r:id="rId4">
                  <a:extLst>
                    <a:ext uri="{A12FA001-AC4F-418D-AE19-62706E023703}">
                      <ahyp:hlinkClr xmlns:ahyp="http://schemas.microsoft.com/office/drawing/2018/hyperlinkcolor" val="tx"/>
                    </a:ext>
                  </a:extLst>
                </a:hlinkClick>
              </a:rPr>
              <a:t>Nintendo </a:t>
            </a:r>
            <a:r>
              <a:rPr lang="it-IT" dirty="0">
                <a:solidFill>
                  <a:schemeClr val="bg1"/>
                </a:solidFill>
              </a:rPr>
              <a:t>hanno sviluppato giochi il cui obiettivo principale è migliorare la memoria e le capacità cognitive. Questi giochi hanno solitamente una grafica molto visiva e sono molto facili da usare.</a:t>
            </a:r>
          </a:p>
          <a:p>
            <a:pPr indent="0"/>
            <a:r>
              <a:rPr lang="it-IT" dirty="0">
                <a:solidFill>
                  <a:schemeClr val="bg1"/>
                </a:solidFill>
              </a:rPr>
              <a:t>Tuttavia, gli smartphone sono uno strumento straordinario da utilizzare: tramite </a:t>
            </a:r>
            <a:r>
              <a:rPr lang="it-IT" b="1" dirty="0">
                <a:solidFill>
                  <a:schemeClr val="bg1"/>
                </a:solidFill>
              </a:rPr>
              <a:t>applicazioni, giochi, videogiochi, pagine web specifiche</a:t>
            </a:r>
            <a:r>
              <a:rPr lang="it-IT" dirty="0">
                <a:solidFill>
                  <a:schemeClr val="bg1"/>
                </a:solidFill>
              </a:rPr>
              <a:t>, le opzioni sono infinite per gli anziani che desiderano migliorare le funzioni cognitive.</a:t>
            </a:r>
          </a:p>
          <a:p>
            <a:pPr indent="0"/>
            <a:endParaRPr lang="en-IE" dirty="0">
              <a:solidFill>
                <a:schemeClr val="bg1"/>
              </a:solidFill>
            </a:endParaRPr>
          </a:p>
        </p:txBody>
      </p:sp>
      <p:sp>
        <p:nvSpPr>
          <p:cNvPr id="3" name="Text Placeholder 2">
            <a:extLst>
              <a:ext uri="{FF2B5EF4-FFF2-40B4-BE49-F238E27FC236}">
                <a16:creationId xmlns:a16="http://schemas.microsoft.com/office/drawing/2014/main" id="{AA0D0A10-A48B-107D-E4B5-F228ED3E2F57}"/>
              </a:ext>
            </a:extLst>
          </p:cNvPr>
          <p:cNvSpPr>
            <a:spLocks noGrp="1"/>
          </p:cNvSpPr>
          <p:nvPr>
            <p:ph type="body" idx="2"/>
          </p:nvPr>
        </p:nvSpPr>
        <p:spPr>
          <a:xfrm>
            <a:off x="780175" y="372534"/>
            <a:ext cx="4757375" cy="992652"/>
          </a:xfrm>
        </p:spPr>
        <p:txBody>
          <a:bodyPr/>
          <a:lstStyle/>
          <a:p>
            <a:pPr marL="0" indent="0"/>
            <a:r>
              <a:rPr lang="en-IE" dirty="0" err="1"/>
              <a:t>Dispositivi</a:t>
            </a:r>
            <a:r>
              <a:rPr lang="en-IE" dirty="0"/>
              <a:t> per </a:t>
            </a:r>
            <a:r>
              <a:rPr lang="en-IE" dirty="0" err="1"/>
              <a:t>giocare</a:t>
            </a:r>
            <a:endParaRPr lang="en-IE" dirty="0"/>
          </a:p>
        </p:txBody>
      </p:sp>
      <p:pic>
        <p:nvPicPr>
          <p:cNvPr id="6" name="Picture Placeholder 5" descr="Two people playing video games&#10;&#10;Description automatically generated with medium confidence">
            <a:extLst>
              <a:ext uri="{FF2B5EF4-FFF2-40B4-BE49-F238E27FC236}">
                <a16:creationId xmlns:a16="http://schemas.microsoft.com/office/drawing/2014/main" id="{A369E32A-4A6E-8825-082A-0A307FC741EC}"/>
              </a:ext>
            </a:extLst>
          </p:cNvPr>
          <p:cNvPicPr>
            <a:picLocks noGrp="1" noChangeAspect="1"/>
          </p:cNvPicPr>
          <p:nvPr>
            <p:ph type="pic" idx="3"/>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6089125" y="406132"/>
            <a:ext cx="5660531" cy="6045736"/>
          </a:xfrm>
        </p:spPr>
      </p:pic>
    </p:spTree>
    <p:extLst>
      <p:ext uri="{BB962C8B-B14F-4D97-AF65-F5344CB8AC3E}">
        <p14:creationId xmlns:p14="http://schemas.microsoft.com/office/powerpoint/2010/main" val="18087216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34"/>
          <p:cNvSpPr/>
          <p:nvPr/>
        </p:nvSpPr>
        <p:spPr>
          <a:xfrm>
            <a:off x="11769483" y="4588979"/>
            <a:ext cx="300182" cy="20123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3" name="Google Shape;563;p34"/>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64" name="Google Shape;564;p34"/>
          <p:cNvSpPr/>
          <p:nvPr/>
        </p:nvSpPr>
        <p:spPr>
          <a:xfrm>
            <a:off x="152400" y="15240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565" name="Google Shape;565;p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672212"/>
            <a:ext cx="6460914" cy="5196347"/>
          </a:xfrm>
          <a:prstGeom prst="rect">
            <a:avLst/>
          </a:prstGeom>
          <a:noFill/>
          <a:ln>
            <a:noFill/>
          </a:ln>
        </p:spPr>
      </p:pic>
      <p:pic>
        <p:nvPicPr>
          <p:cNvPr id="566" name="Google Shape;566;p3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66804" y="64"/>
            <a:ext cx="5825195" cy="1672148"/>
          </a:xfrm>
          <a:prstGeom prst="rect">
            <a:avLst/>
          </a:prstGeom>
          <a:noFill/>
          <a:ln>
            <a:noFill/>
          </a:ln>
        </p:spPr>
      </p:pic>
      <p:sp>
        <p:nvSpPr>
          <p:cNvPr id="567" name="Google Shape;567;p34"/>
          <p:cNvSpPr txBox="1">
            <a:spLocks noGrp="1"/>
          </p:cNvSpPr>
          <p:nvPr>
            <p:ph type="body" idx="2"/>
          </p:nvPr>
        </p:nvSpPr>
        <p:spPr>
          <a:xfrm>
            <a:off x="1174036" y="395841"/>
            <a:ext cx="9618198" cy="64142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2800"/>
              <a:buNone/>
            </a:pPr>
            <a:r>
              <a:rPr lang="it-IT" dirty="0">
                <a:latin typeface="Calibri" panose="020F0502020204030204" pitchFamily="34" charset="0"/>
                <a:ea typeface="Calibri" panose="020F0502020204030204" pitchFamily="34" charset="0"/>
                <a:cs typeface="Calibri" panose="020F0502020204030204" pitchFamily="34" charset="0"/>
                <a:sym typeface="Arial"/>
              </a:rPr>
              <a:t>Abilità cognitive tramite giochi di realtà virtuale</a:t>
            </a:r>
          </a:p>
          <a:p>
            <a:pPr marL="0" lvl="0" indent="0" algn="ctr" rtl="0">
              <a:lnSpc>
                <a:spcPct val="90000"/>
              </a:lnSpc>
              <a:spcBef>
                <a:spcPts val="0"/>
              </a:spcBef>
              <a:spcAft>
                <a:spcPts val="0"/>
              </a:spcAft>
              <a:buClr>
                <a:srgbClr val="24BAA2"/>
              </a:buClr>
              <a:buSzPts val="2800"/>
              <a:buNone/>
            </a:pPr>
            <a:r>
              <a:rPr lang="it-IT" dirty="0">
                <a:latin typeface="Calibri" panose="020F0502020204030204" pitchFamily="34" charset="0"/>
                <a:ea typeface="Calibri" panose="020F0502020204030204" pitchFamily="34" charset="0"/>
                <a:cs typeface="Calibri" panose="020F0502020204030204" pitchFamily="34" charset="0"/>
                <a:sym typeface="Arial"/>
              </a:rPr>
              <a:t> Alcuni esempi:</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568" name="Google Shape;568;p34"/>
          <p:cNvSpPr txBox="1"/>
          <p:nvPr/>
        </p:nvSpPr>
        <p:spPr>
          <a:xfrm>
            <a:off x="424089" y="2190721"/>
            <a:ext cx="11127342" cy="1331964"/>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chemeClr val="lt1"/>
              </a:buClr>
              <a:buSzPts val="2400"/>
              <a:buFont typeface="Arial"/>
              <a:buNone/>
            </a:pPr>
            <a:endParaRPr sz="2400" b="0" i="0">
              <a:solidFill>
                <a:schemeClr val="lt1"/>
              </a:solidFill>
              <a:latin typeface="Calibri"/>
              <a:ea typeface="Calibri"/>
              <a:cs typeface="Calibri"/>
              <a:sym typeface="Calibri"/>
            </a:endParaRPr>
          </a:p>
        </p:txBody>
      </p:sp>
      <p:sp>
        <p:nvSpPr>
          <p:cNvPr id="569" name="Google Shape;569;p34"/>
          <p:cNvSpPr txBox="1"/>
          <p:nvPr/>
        </p:nvSpPr>
        <p:spPr>
          <a:xfrm>
            <a:off x="142674" y="3412432"/>
            <a:ext cx="2757189" cy="32931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600" dirty="0">
                <a:solidFill>
                  <a:srgbClr val="092E4B"/>
                </a:solidFill>
                <a:latin typeface="Calibri"/>
                <a:ea typeface="Calibri"/>
                <a:cs typeface="Calibri"/>
                <a:sym typeface="Calibri"/>
              </a:rPr>
              <a:t>In Escape Academy gli anziani dovranno trovare un modo per uscire dalle diverse stanze. A tal fine, dovranno farsi strada attraverso una serie di </a:t>
            </a:r>
            <a:r>
              <a:rPr lang="it-IT" sz="1600" b="1" dirty="0">
                <a:solidFill>
                  <a:srgbClr val="092E4B"/>
                </a:solidFill>
                <a:latin typeface="Calibri"/>
                <a:ea typeface="Calibri"/>
                <a:cs typeface="Calibri"/>
                <a:sym typeface="Calibri"/>
              </a:rPr>
              <a:t>sfide a squadre, di esplorazione e a tempo limitato</a:t>
            </a:r>
            <a:r>
              <a:rPr lang="it-IT" sz="1600" dirty="0">
                <a:solidFill>
                  <a:srgbClr val="092E4B"/>
                </a:solidFill>
                <a:latin typeface="Calibri"/>
                <a:ea typeface="Calibri"/>
                <a:cs typeface="Calibri"/>
                <a:sym typeface="Calibri"/>
              </a:rPr>
              <a:t>. Uno spazio di allenamento costante attraverso </a:t>
            </a:r>
            <a:r>
              <a:rPr lang="it-IT" sz="1600" b="1" dirty="0">
                <a:solidFill>
                  <a:srgbClr val="092E4B"/>
                </a:solidFill>
                <a:latin typeface="Calibri"/>
                <a:ea typeface="Calibri"/>
                <a:cs typeface="Calibri"/>
                <a:sym typeface="Calibri"/>
              </a:rPr>
              <a:t>indizi, chiavi, serrature, casseforti e codici segreti</a:t>
            </a:r>
            <a:r>
              <a:rPr lang="it-IT" sz="1600" dirty="0">
                <a:solidFill>
                  <a:srgbClr val="092E4B"/>
                </a:solidFill>
                <a:latin typeface="Calibri"/>
                <a:ea typeface="Calibri"/>
                <a:cs typeface="Calibri"/>
                <a:sym typeface="Calibri"/>
              </a:rPr>
              <a:t>. Tutto come in una vera </a:t>
            </a:r>
            <a:r>
              <a:rPr lang="it-IT" sz="1600" b="1" dirty="0">
                <a:solidFill>
                  <a:srgbClr val="092E4B"/>
                </a:solidFill>
                <a:latin typeface="Calibri"/>
                <a:ea typeface="Calibri"/>
                <a:cs typeface="Calibri"/>
                <a:sym typeface="Calibri"/>
              </a:rPr>
              <a:t>Escape Room</a:t>
            </a:r>
            <a:r>
              <a:rPr lang="it-IT" sz="1600" dirty="0">
                <a:solidFill>
                  <a:srgbClr val="092E4B"/>
                </a:solidFill>
                <a:latin typeface="Calibri"/>
                <a:ea typeface="Calibri"/>
                <a:cs typeface="Calibri"/>
                <a:sym typeface="Calibri"/>
              </a:rPr>
              <a:t>.</a:t>
            </a:r>
          </a:p>
          <a:p>
            <a:pPr marL="0" marR="0" lvl="0" indent="0" algn="ctr" rtl="0">
              <a:spcBef>
                <a:spcPts val="0"/>
              </a:spcBef>
              <a:spcAft>
                <a:spcPts val="0"/>
              </a:spcAft>
              <a:buNone/>
            </a:pPr>
            <a:endParaRPr lang="it-IT" sz="1600" dirty="0">
              <a:solidFill>
                <a:srgbClr val="092E4B"/>
              </a:solidFill>
              <a:latin typeface="Calibri"/>
              <a:ea typeface="Calibri"/>
              <a:cs typeface="Calibri"/>
              <a:sym typeface="Calibri"/>
            </a:endParaRPr>
          </a:p>
        </p:txBody>
      </p:sp>
      <p:pic>
        <p:nvPicPr>
          <p:cNvPr id="570" name="Google Shape;570;p34" descr="Escape Academy en Steam"/>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06987" y="1750984"/>
            <a:ext cx="2854204" cy="1483791"/>
          </a:xfrm>
          <a:prstGeom prst="rect">
            <a:avLst/>
          </a:prstGeom>
          <a:noFill/>
          <a:ln w="34925" cap="flat" cmpd="sng">
            <a:solidFill>
              <a:srgbClr val="8F2F92"/>
            </a:solidFill>
            <a:prstDash val="solid"/>
            <a:round/>
            <a:headEnd type="none" w="sm" len="sm"/>
            <a:tailEnd type="none" w="sm" len="sm"/>
          </a:ln>
        </p:spPr>
      </p:pic>
      <p:sp>
        <p:nvSpPr>
          <p:cNvPr id="571" name="Google Shape;571;p34"/>
          <p:cNvSpPr txBox="1"/>
          <p:nvPr/>
        </p:nvSpPr>
        <p:spPr>
          <a:xfrm>
            <a:off x="3155594" y="3412431"/>
            <a:ext cx="2872678" cy="32931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600" b="1" u="sng" dirty="0" err="1">
                <a:solidFill>
                  <a:srgbClr val="092E4B"/>
                </a:solidFill>
                <a:latin typeface="Calibri"/>
                <a:ea typeface="Calibri"/>
                <a:cs typeface="Calibri"/>
                <a:sym typeface="Calibri"/>
              </a:rPr>
              <a:t>Ever</a:t>
            </a:r>
            <a:r>
              <a:rPr lang="it-IT" sz="1600" b="1" u="sng" dirty="0">
                <a:solidFill>
                  <a:srgbClr val="092E4B"/>
                </a:solidFill>
                <a:latin typeface="Calibri"/>
                <a:ea typeface="Calibri"/>
                <a:cs typeface="Calibri"/>
                <a:sym typeface="Calibri"/>
              </a:rPr>
              <a:t> </a:t>
            </a:r>
            <a:r>
              <a:rPr lang="it-IT" sz="1600" b="1" u="sng" dirty="0" err="1">
                <a:solidFill>
                  <a:srgbClr val="092E4B"/>
                </a:solidFill>
                <a:latin typeface="Calibri"/>
                <a:ea typeface="Calibri"/>
                <a:cs typeface="Calibri"/>
                <a:sym typeface="Calibri"/>
              </a:rPr>
              <a:t>Forward</a:t>
            </a:r>
            <a:r>
              <a:rPr lang="it-IT" sz="1600" dirty="0">
                <a:solidFill>
                  <a:srgbClr val="092E4B"/>
                </a:solidFill>
                <a:latin typeface="Calibri"/>
                <a:ea typeface="Calibri"/>
                <a:cs typeface="Calibri"/>
                <a:sym typeface="Calibri"/>
              </a:rPr>
              <a:t> è un gioco di avventura e puzzle che racconta la storia di Maya, che si è improvvisamente persa in uno strano mondo a metà strada tra realtà e immaginazione. </a:t>
            </a:r>
          </a:p>
          <a:p>
            <a:pPr marL="0" marR="0" lvl="0" indent="0" algn="ctr" rtl="0">
              <a:spcBef>
                <a:spcPts val="0"/>
              </a:spcBef>
              <a:spcAft>
                <a:spcPts val="0"/>
              </a:spcAft>
              <a:buNone/>
            </a:pPr>
            <a:r>
              <a:rPr lang="it-IT" sz="1600" dirty="0">
                <a:solidFill>
                  <a:srgbClr val="092E4B"/>
                </a:solidFill>
                <a:latin typeface="Calibri"/>
                <a:ea typeface="Calibri"/>
                <a:cs typeface="Calibri"/>
                <a:sym typeface="Calibri"/>
              </a:rPr>
              <a:t>I giocatori devono osservare e usare </a:t>
            </a:r>
            <a:r>
              <a:rPr lang="it-IT" sz="1600" b="1" dirty="0">
                <a:solidFill>
                  <a:srgbClr val="092E4B"/>
                </a:solidFill>
                <a:latin typeface="Calibri"/>
                <a:ea typeface="Calibri"/>
                <a:cs typeface="Calibri"/>
                <a:sym typeface="Calibri"/>
              </a:rPr>
              <a:t>la loro intelligenza per risolvere diversi enigmi </a:t>
            </a:r>
            <a:r>
              <a:rPr lang="it-IT" sz="1600" dirty="0">
                <a:solidFill>
                  <a:srgbClr val="092E4B"/>
                </a:solidFill>
                <a:latin typeface="Calibri"/>
                <a:ea typeface="Calibri"/>
                <a:cs typeface="Calibri"/>
                <a:sym typeface="Calibri"/>
              </a:rPr>
              <a:t>che aiuteranno a scoprire gli oscuri segreti del passato di Maya che la sua mente ha preferito dimenticare.</a:t>
            </a:r>
          </a:p>
        </p:txBody>
      </p:sp>
      <p:sp>
        <p:nvSpPr>
          <p:cNvPr id="572" name="Google Shape;572;p34"/>
          <p:cNvSpPr txBox="1"/>
          <p:nvPr/>
        </p:nvSpPr>
        <p:spPr>
          <a:xfrm>
            <a:off x="5983135" y="3412431"/>
            <a:ext cx="3205322" cy="37856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600" dirty="0">
                <a:solidFill>
                  <a:srgbClr val="092E4B"/>
                </a:solidFill>
                <a:latin typeface="Calibri"/>
                <a:ea typeface="Calibri"/>
                <a:cs typeface="Calibri"/>
                <a:sym typeface="Calibri"/>
              </a:rPr>
              <a:t>In </a:t>
            </a:r>
            <a:r>
              <a:rPr lang="en-US" sz="1600" b="1" u="sng" dirty="0">
                <a:solidFill>
                  <a:srgbClr val="092E4B"/>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We Were Here Together </a:t>
            </a:r>
            <a:r>
              <a:rPr lang="en-US" sz="1600" b="1" u="sng" dirty="0">
                <a:solidFill>
                  <a:srgbClr val="092E4B"/>
                </a:solidFill>
                <a:latin typeface="Calibri"/>
                <a:ea typeface="Calibri"/>
                <a:cs typeface="Calibri"/>
                <a:sym typeface="Calibri"/>
              </a:rPr>
              <a:t> </a:t>
            </a:r>
            <a:r>
              <a:rPr lang="it-IT" sz="1600" dirty="0">
                <a:solidFill>
                  <a:srgbClr val="092E4B"/>
                </a:solidFill>
                <a:latin typeface="Calibri"/>
                <a:ea typeface="Calibri"/>
                <a:cs typeface="Calibri"/>
                <a:sym typeface="Calibri"/>
              </a:rPr>
              <a:t>interpretiamo due esploratori che partono da una base polare per salvare altri esploratori dispersi. Per ritrovarli i giocatori dovranno </a:t>
            </a:r>
            <a:r>
              <a:rPr lang="it-IT" sz="1600" b="1" dirty="0">
                <a:solidFill>
                  <a:srgbClr val="092E4B"/>
                </a:solidFill>
                <a:latin typeface="Calibri"/>
                <a:ea typeface="Calibri"/>
                <a:cs typeface="Calibri"/>
                <a:sym typeface="Calibri"/>
              </a:rPr>
              <a:t>risolvere insieme degli enigmi</a:t>
            </a:r>
            <a:r>
              <a:rPr lang="it-IT" sz="1600" dirty="0">
                <a:solidFill>
                  <a:srgbClr val="092E4B"/>
                </a:solidFill>
                <a:latin typeface="Calibri"/>
                <a:ea typeface="Calibri"/>
                <a:cs typeface="Calibri"/>
                <a:sym typeface="Calibri"/>
              </a:rPr>
              <a:t>, la comunicazione tra loro è importantissima. </a:t>
            </a:r>
          </a:p>
          <a:p>
            <a:pPr marL="0" marR="0" lvl="0" indent="0" algn="ctr" rtl="0">
              <a:spcBef>
                <a:spcPts val="0"/>
              </a:spcBef>
              <a:spcAft>
                <a:spcPts val="0"/>
              </a:spcAft>
              <a:buNone/>
            </a:pPr>
            <a:r>
              <a:rPr lang="it-IT" sz="1600" dirty="0">
                <a:solidFill>
                  <a:srgbClr val="092E4B"/>
                </a:solidFill>
                <a:latin typeface="Calibri"/>
                <a:ea typeface="Calibri"/>
                <a:cs typeface="Calibri"/>
                <a:sym typeface="Calibri"/>
              </a:rPr>
              <a:t>Questo gioco diventa uno strumento essenziale per </a:t>
            </a:r>
            <a:r>
              <a:rPr lang="it-IT" sz="1600" b="1" dirty="0">
                <a:solidFill>
                  <a:srgbClr val="092E4B"/>
                </a:solidFill>
                <a:latin typeface="Calibri"/>
                <a:ea typeface="Calibri"/>
                <a:cs typeface="Calibri"/>
                <a:sym typeface="Calibri"/>
              </a:rPr>
              <a:t>migliorare le capacità di comunicazione </a:t>
            </a:r>
            <a:r>
              <a:rPr lang="it-IT" sz="1600" dirty="0">
                <a:solidFill>
                  <a:srgbClr val="092E4B"/>
                </a:solidFill>
                <a:latin typeface="Calibri"/>
                <a:ea typeface="Calibri"/>
                <a:cs typeface="Calibri"/>
                <a:sym typeface="Calibri"/>
              </a:rPr>
              <a:t>e un </a:t>
            </a:r>
            <a:r>
              <a:rPr lang="it-IT" sz="1600" b="1" dirty="0">
                <a:solidFill>
                  <a:srgbClr val="092E4B"/>
                </a:solidFill>
                <a:latin typeface="Calibri"/>
                <a:ea typeface="Calibri"/>
                <a:cs typeface="Calibri"/>
                <a:sym typeface="Calibri"/>
              </a:rPr>
              <a:t>canale per gli anziani per tenersi in contatto con la propria famiglia. </a:t>
            </a:r>
          </a:p>
          <a:p>
            <a:pPr marL="0" marR="0" lvl="0" indent="0" algn="ctr" rtl="0">
              <a:spcBef>
                <a:spcPts val="0"/>
              </a:spcBef>
              <a:spcAft>
                <a:spcPts val="0"/>
              </a:spcAft>
              <a:buNone/>
            </a:pPr>
            <a:endParaRPr lang="it-IT" sz="1600" dirty="0">
              <a:solidFill>
                <a:srgbClr val="092E4B"/>
              </a:solidFill>
              <a:latin typeface="Calibri"/>
              <a:ea typeface="Calibri"/>
              <a:cs typeface="Calibri"/>
              <a:sym typeface="Calibri"/>
            </a:endParaRPr>
          </a:p>
          <a:p>
            <a:pPr marL="0" marR="0" lvl="0" indent="0" algn="ctr" rtl="0">
              <a:spcBef>
                <a:spcPts val="0"/>
              </a:spcBef>
              <a:spcAft>
                <a:spcPts val="0"/>
              </a:spcAft>
              <a:buNone/>
            </a:pPr>
            <a:endParaRPr lang="it-IT" sz="1600" dirty="0">
              <a:solidFill>
                <a:srgbClr val="092E4B"/>
              </a:solidFill>
              <a:latin typeface="Calibri"/>
              <a:ea typeface="Calibri"/>
              <a:cs typeface="Calibri"/>
              <a:sym typeface="Calibri"/>
            </a:endParaRPr>
          </a:p>
        </p:txBody>
      </p:sp>
      <p:sp>
        <p:nvSpPr>
          <p:cNvPr id="573" name="Google Shape;573;p34"/>
          <p:cNvSpPr txBox="1"/>
          <p:nvPr/>
        </p:nvSpPr>
        <p:spPr>
          <a:xfrm>
            <a:off x="9164339" y="3438064"/>
            <a:ext cx="2715786" cy="32931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600" b="1" u="sng" dirty="0">
                <a:solidFill>
                  <a:srgbClr val="092E4B"/>
                </a:solidFill>
                <a:latin typeface="Calibri"/>
                <a:ea typeface="Calibri"/>
                <a:cs typeface="Calibri"/>
                <a:sym typeface="Calibri"/>
              </a:rPr>
              <a:t>Maquette</a:t>
            </a:r>
            <a:r>
              <a:rPr lang="it-IT" sz="1600" dirty="0">
                <a:solidFill>
                  <a:srgbClr val="092E4B"/>
                </a:solidFill>
                <a:latin typeface="Calibri"/>
                <a:ea typeface="Calibri"/>
                <a:cs typeface="Calibri"/>
                <a:sym typeface="Calibri"/>
              </a:rPr>
              <a:t> è un bellissimo e coloratissimo puzzle game in prima persona che trasporta il giocatore in un mondo magico, dove ogni edificio e oggetto è minuscolo e incredibilmente grande allo stesso tempo.</a:t>
            </a:r>
          </a:p>
          <a:p>
            <a:pPr marL="0" marR="0" lvl="0" indent="0" algn="ctr" rtl="0">
              <a:spcBef>
                <a:spcPts val="0"/>
              </a:spcBef>
              <a:spcAft>
                <a:spcPts val="0"/>
              </a:spcAft>
              <a:buNone/>
            </a:pPr>
            <a:endParaRPr lang="it-IT" sz="1600" dirty="0">
              <a:solidFill>
                <a:srgbClr val="092E4B"/>
              </a:solidFill>
              <a:latin typeface="Calibri"/>
              <a:ea typeface="Calibri"/>
              <a:cs typeface="Calibri"/>
              <a:sym typeface="Calibri"/>
            </a:endParaRPr>
          </a:p>
          <a:p>
            <a:pPr marL="0" marR="0" lvl="0" indent="0" algn="ctr" rtl="0">
              <a:spcBef>
                <a:spcPts val="0"/>
              </a:spcBef>
              <a:spcAft>
                <a:spcPts val="0"/>
              </a:spcAft>
              <a:buNone/>
            </a:pPr>
            <a:r>
              <a:rPr lang="it-IT" sz="1600" dirty="0">
                <a:solidFill>
                  <a:srgbClr val="092E4B"/>
                </a:solidFill>
                <a:latin typeface="Calibri"/>
                <a:ea typeface="Calibri"/>
                <a:cs typeface="Calibri"/>
                <a:sym typeface="Calibri"/>
              </a:rPr>
              <a:t>Ogni volta che si risolve un puzzle, si scopre qualcosa di più su ciò che è accaduto al protagonista.</a:t>
            </a:r>
          </a:p>
        </p:txBody>
      </p:sp>
      <p:pic>
        <p:nvPicPr>
          <p:cNvPr id="574" name="Google Shape;574;p3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596806" y="64"/>
            <a:ext cx="1570182" cy="1148296"/>
          </a:xfrm>
          <a:prstGeom prst="rect">
            <a:avLst/>
          </a:prstGeom>
          <a:noFill/>
          <a:ln>
            <a:noFill/>
          </a:ln>
        </p:spPr>
      </p:pic>
      <p:pic>
        <p:nvPicPr>
          <p:cNvPr id="575" name="Google Shape;575;p34" descr="Comprar Ever Forward Steam"/>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302015" y="1750983"/>
            <a:ext cx="2695116" cy="1483791"/>
          </a:xfrm>
          <a:prstGeom prst="rect">
            <a:avLst/>
          </a:prstGeom>
          <a:noFill/>
          <a:ln w="38100" cap="flat" cmpd="sng">
            <a:solidFill>
              <a:srgbClr val="8F2F92"/>
            </a:solidFill>
            <a:prstDash val="solid"/>
            <a:round/>
            <a:headEnd type="none" w="sm" len="sm"/>
            <a:tailEnd type="none" w="sm" len="sm"/>
          </a:ln>
        </p:spPr>
      </p:pic>
      <p:pic>
        <p:nvPicPr>
          <p:cNvPr id="576" name="Google Shape;576;p34" descr="Comprar We Were Here Together: Microsoft Store es-PE"/>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194871" y="1750983"/>
            <a:ext cx="2842892" cy="1541849"/>
          </a:xfrm>
          <a:prstGeom prst="rect">
            <a:avLst/>
          </a:prstGeom>
          <a:noFill/>
          <a:ln w="38100" cap="flat" cmpd="sng">
            <a:solidFill>
              <a:srgbClr val="8F2F92"/>
            </a:solidFill>
            <a:prstDash val="solid"/>
            <a:round/>
            <a:headEnd type="none" w="sm" len="sm"/>
            <a:tailEnd type="none" w="sm" len="sm"/>
          </a:ln>
        </p:spPr>
      </p:pic>
      <p:pic>
        <p:nvPicPr>
          <p:cNvPr id="577" name="Google Shape;577;p34" descr="Maquette"/>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9230419" y="1744421"/>
            <a:ext cx="2839246" cy="1541849"/>
          </a:xfrm>
          <a:prstGeom prst="rect">
            <a:avLst/>
          </a:prstGeom>
          <a:noFill/>
          <a:ln w="38100" cap="flat" cmpd="sng">
            <a:solidFill>
              <a:srgbClr val="8F2F9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7862592-1B30-F886-1A2B-AAA6A0FC121B}"/>
              </a:ext>
            </a:extLst>
          </p:cNvPr>
          <p:cNvSpPr>
            <a:spLocks noGrp="1"/>
          </p:cNvSpPr>
          <p:nvPr>
            <p:ph type="body" idx="1"/>
          </p:nvPr>
        </p:nvSpPr>
        <p:spPr>
          <a:xfrm>
            <a:off x="355083" y="1621975"/>
            <a:ext cx="6024149" cy="4376738"/>
          </a:xfrm>
        </p:spPr>
        <p:txBody>
          <a:bodyPr/>
          <a:lstStyle/>
          <a:p>
            <a:pPr marL="0"/>
            <a:r>
              <a:rPr lang="it-IT" dirty="0"/>
              <a:t>Dal punto di vista dell’assistente sanitario, la percezione di autonomia dell'anziano dipendente deve essere preservata il più a lungo possibile. Questo è uno dei modi migliori per proteggere la loro dignità. </a:t>
            </a:r>
          </a:p>
          <a:p>
            <a:pPr marL="0"/>
            <a:r>
              <a:rPr lang="it-IT" dirty="0"/>
              <a:t>In quanto professionisti che cercano sempre di migliorare le esigenze dei propri clienti, dobbiamo trovare il modo di assisterli nel miglior modo possibile. </a:t>
            </a:r>
          </a:p>
          <a:p>
            <a:pPr marL="0"/>
            <a:r>
              <a:rPr lang="it-IT" dirty="0"/>
              <a:t>In questo senso, le capacità fisiche di molti anziani impediscono loro di essere attivi nella gestione della propria salute, ed è qui che la tecnologia può giocare un ruolo molto rilevante. </a:t>
            </a:r>
          </a:p>
          <a:p>
            <a:endParaRPr lang="it-IT" dirty="0"/>
          </a:p>
        </p:txBody>
      </p:sp>
      <p:sp>
        <p:nvSpPr>
          <p:cNvPr id="6" name="Text Placeholder 2">
            <a:extLst>
              <a:ext uri="{FF2B5EF4-FFF2-40B4-BE49-F238E27FC236}">
                <a16:creationId xmlns:a16="http://schemas.microsoft.com/office/drawing/2014/main" id="{E5D2F3DE-89EA-694A-C770-577AA3602C6E}"/>
              </a:ext>
            </a:extLst>
          </p:cNvPr>
          <p:cNvSpPr txBox="1">
            <a:spLocks/>
          </p:cNvSpPr>
          <p:nvPr/>
        </p:nvSpPr>
        <p:spPr>
          <a:xfrm>
            <a:off x="355083" y="140012"/>
            <a:ext cx="5914818" cy="9926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it-IT" dirty="0"/>
              <a:t>Assistenza abitativa e diritto ad una vita autonoma a tutte le età</a:t>
            </a:r>
          </a:p>
          <a:p>
            <a:pPr marL="0" indent="0">
              <a:spcBef>
                <a:spcPts val="0"/>
              </a:spcBef>
            </a:pPr>
            <a:endParaRPr lang="it-IT" dirty="0"/>
          </a:p>
        </p:txBody>
      </p:sp>
      <p:pic>
        <p:nvPicPr>
          <p:cNvPr id="7" name="Picture Placeholder 4">
            <a:extLst>
              <a:ext uri="{FF2B5EF4-FFF2-40B4-BE49-F238E27FC236}">
                <a16:creationId xmlns:a16="http://schemas.microsoft.com/office/drawing/2014/main" id="{8477BFFA-67ED-249C-8550-B096AFB7AB64}"/>
              </a:ext>
            </a:extLst>
          </p:cNvPr>
          <p:cNvPicPr>
            <a:picLocks noGrp="1" noChangeAspect="1"/>
          </p:cNvPicPr>
          <p:nvPr>
            <p:ph type="pic" idx="3"/>
          </p:nvPr>
        </p:nvPicPr>
        <p:blipFill rotWithShape="1">
          <a:blip r:embed="rId2" cstate="screen">
            <a:extLst>
              <a:ext uri="{28A0092B-C50C-407E-A947-70E740481C1C}">
                <a14:useLocalDpi xmlns:a14="http://schemas.microsoft.com/office/drawing/2010/main"/>
              </a:ext>
            </a:extLst>
          </a:blip>
          <a:srcRect/>
          <a:stretch/>
        </p:blipFill>
        <p:spPr>
          <a:xfrm>
            <a:off x="6379232" y="406400"/>
            <a:ext cx="4803174" cy="6045200"/>
          </a:xfrm>
          <a:prstGeom prst="rect">
            <a:avLst/>
          </a:prstGeom>
        </p:spPr>
      </p:pic>
    </p:spTree>
    <p:extLst>
      <p:ext uri="{BB962C8B-B14F-4D97-AF65-F5344CB8AC3E}">
        <p14:creationId xmlns:p14="http://schemas.microsoft.com/office/powerpoint/2010/main" val="5113663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35"/>
          <p:cNvSpPr txBox="1">
            <a:spLocks noGrp="1"/>
          </p:cNvSpPr>
          <p:nvPr>
            <p:ph type="body" idx="1"/>
          </p:nvPr>
        </p:nvSpPr>
        <p:spPr>
          <a:xfrm>
            <a:off x="277988" y="2570384"/>
            <a:ext cx="6909950" cy="33116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buNone/>
            </a:pPr>
            <a:r>
              <a:rPr lang="en-US" dirty="0">
                <a:solidFill>
                  <a:srgbClr val="24BAA2"/>
                </a:solidFill>
                <a:hlinkClick r:id="rId3">
                  <a:extLst>
                    <a:ext uri="{A12FA001-AC4F-418D-AE19-62706E023703}">
                      <ahyp:hlinkClr xmlns:ahyp="http://schemas.microsoft.com/office/drawing/2018/hyperlinkcolor" val="tx"/>
                    </a:ext>
                  </a:extLst>
                </a:hlinkClick>
              </a:rPr>
              <a:t>Lumosity</a:t>
            </a:r>
            <a:r>
              <a:rPr lang="en-US" dirty="0"/>
              <a:t> </a:t>
            </a:r>
            <a:r>
              <a:rPr lang="it-IT" dirty="0"/>
              <a:t>è una delle applicazioni di allenamento cerebrale più popolari su Android e iOS, con oltre 100 milioni di utenti in tutto il mondo. </a:t>
            </a:r>
          </a:p>
          <a:p>
            <a:pPr marL="0" lvl="0" indent="0" algn="just" rtl="0">
              <a:lnSpc>
                <a:spcPct val="90000"/>
              </a:lnSpc>
              <a:spcBef>
                <a:spcPts val="0"/>
              </a:spcBef>
              <a:spcAft>
                <a:spcPts val="0"/>
              </a:spcAft>
              <a:buClr>
                <a:srgbClr val="092E4B"/>
              </a:buClr>
              <a:buSzPts val="2400"/>
              <a:buNone/>
            </a:pPr>
            <a:endParaRPr lang="it-IT" sz="1000" dirty="0"/>
          </a:p>
          <a:p>
            <a:pPr marL="0" lvl="0" indent="0" algn="just" rtl="0">
              <a:lnSpc>
                <a:spcPct val="90000"/>
              </a:lnSpc>
              <a:spcBef>
                <a:spcPts val="0"/>
              </a:spcBef>
              <a:spcAft>
                <a:spcPts val="0"/>
              </a:spcAft>
              <a:buClr>
                <a:srgbClr val="092E4B"/>
              </a:buClr>
              <a:buSzPts val="2400"/>
              <a:buNone/>
            </a:pPr>
            <a:r>
              <a:rPr lang="it-IT" dirty="0" err="1"/>
              <a:t>Lumosity</a:t>
            </a:r>
            <a:r>
              <a:rPr lang="it-IT" dirty="0"/>
              <a:t> </a:t>
            </a:r>
            <a:r>
              <a:rPr lang="it-IT" b="1" dirty="0"/>
              <a:t>sviluppa abilità cognitive come la memoria, la velocità di elaborazione, la risoluzione di problemi</a:t>
            </a:r>
            <a:r>
              <a:rPr lang="it-IT" dirty="0"/>
              <a:t> e molte altre.</a:t>
            </a:r>
          </a:p>
          <a:p>
            <a:pPr marL="0" lvl="0" indent="0" algn="just" rtl="0">
              <a:lnSpc>
                <a:spcPct val="90000"/>
              </a:lnSpc>
              <a:spcBef>
                <a:spcPts val="0"/>
              </a:spcBef>
              <a:spcAft>
                <a:spcPts val="0"/>
              </a:spcAft>
              <a:buClr>
                <a:srgbClr val="092E4B"/>
              </a:buClr>
              <a:buSzPts val="2400"/>
              <a:buNone/>
            </a:pPr>
            <a:endParaRPr lang="it-IT" sz="1000" dirty="0"/>
          </a:p>
          <a:p>
            <a:pPr marL="0" lvl="0" indent="0" algn="just" rtl="0">
              <a:lnSpc>
                <a:spcPct val="90000"/>
              </a:lnSpc>
              <a:spcBef>
                <a:spcPts val="0"/>
              </a:spcBef>
              <a:spcAft>
                <a:spcPts val="0"/>
              </a:spcAft>
              <a:buClr>
                <a:srgbClr val="092E4B"/>
              </a:buClr>
              <a:buSzPts val="2400"/>
              <a:buNone/>
            </a:pPr>
            <a:r>
              <a:rPr lang="it-IT" dirty="0" err="1"/>
              <a:t>Lumosity</a:t>
            </a:r>
            <a:r>
              <a:rPr lang="it-IT" dirty="0"/>
              <a:t> trasforma le attività di laboratorio in giochi divertenti. Interpreta i risultati per fornire a ciascun senior relazioni pertinenti e un'analisi dettagliata della sua capacità cognitiva.</a:t>
            </a:r>
          </a:p>
        </p:txBody>
      </p:sp>
      <p:sp>
        <p:nvSpPr>
          <p:cNvPr id="584" name="Google Shape;584;p35"/>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dirty="0"/>
              <a:t>Applicazioni per il telefono:</a:t>
            </a:r>
          </a:p>
          <a:p>
            <a:pPr marL="0" lvl="0" indent="0" algn="l" rtl="0">
              <a:lnSpc>
                <a:spcPct val="90000"/>
              </a:lnSpc>
              <a:spcBef>
                <a:spcPts val="0"/>
              </a:spcBef>
              <a:spcAft>
                <a:spcPts val="0"/>
              </a:spcAft>
              <a:buClr>
                <a:srgbClr val="24BAA2"/>
              </a:buClr>
              <a:buSzPts val="3600"/>
              <a:buNone/>
            </a:pPr>
            <a:r>
              <a:rPr lang="it-IT" dirty="0"/>
              <a:t>allenare la memoria</a:t>
            </a:r>
          </a:p>
        </p:txBody>
      </p:sp>
      <p:sp>
        <p:nvSpPr>
          <p:cNvPr id="585" name="Google Shape;585;p35"/>
          <p:cNvSpPr/>
          <p:nvPr/>
        </p:nvSpPr>
        <p:spPr>
          <a:xfrm>
            <a:off x="7187938" y="3209164"/>
            <a:ext cx="1177860"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err="1">
                <a:solidFill>
                  <a:srgbClr val="000000"/>
                </a:solidFill>
                <a:latin typeface="Calibri"/>
                <a:ea typeface="Calibri"/>
                <a:cs typeface="Calibri"/>
                <a:sym typeface="Calibri"/>
              </a:rPr>
              <a:t>Clicc</a:t>
            </a:r>
            <a:r>
              <a:rPr lang="en-US" b="1" dirty="0" err="1">
                <a:latin typeface="Calibri"/>
                <a:ea typeface="Calibri"/>
                <a:cs typeface="Calibri"/>
                <a:sym typeface="Calibri"/>
              </a:rPr>
              <a:t>a</a:t>
            </a:r>
            <a:r>
              <a:rPr lang="en-US" b="1" dirty="0">
                <a:latin typeface="Calibri"/>
                <a:ea typeface="Calibri"/>
                <a:cs typeface="Calibri"/>
                <a:sym typeface="Calibri"/>
              </a:rPr>
              <a:t> qui</a:t>
            </a:r>
            <a:endParaRPr dirty="0"/>
          </a:p>
        </p:txBody>
      </p:sp>
      <p:pic>
        <p:nvPicPr>
          <p:cNvPr id="586" name="Google Shape;586;p35" descr="images.ctfassets.net/8mn0755ou4sj/Ph509v3YOYSA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438542" y="5611305"/>
            <a:ext cx="1177781" cy="1177781"/>
          </a:xfrm>
          <a:prstGeom prst="rect">
            <a:avLst/>
          </a:prstGeom>
          <a:noFill/>
          <a:ln>
            <a:noFill/>
          </a:ln>
        </p:spPr>
      </p:pic>
      <p:pic>
        <p:nvPicPr>
          <p:cNvPr id="587" name="Google Shape;587;p35">
            <a:hlinkClick r:id="rId3"/>
          </p:cNvPr>
          <p:cNvPicPr preferRelativeResize="0">
            <a:picLocks noGrp="1"/>
          </p:cNvPicPr>
          <p:nvPr>
            <p:ph type="pic" idx="3"/>
          </p:nvPr>
        </p:nvPicPr>
        <p:blipFill rotWithShape="1">
          <a:blip r:embed="rId5" cstate="screen">
            <a:alphaModFix/>
            <a:extLst>
              <a:ext uri="{28A0092B-C50C-407E-A947-70E740481C1C}">
                <a14:useLocalDpi xmlns:a14="http://schemas.microsoft.com/office/drawing/2010/main"/>
              </a:ext>
            </a:extLst>
          </a:blip>
          <a:srcRect/>
          <a:stretch/>
        </p:blipFill>
        <p:spPr>
          <a:xfrm>
            <a:off x="8583306" y="1246695"/>
            <a:ext cx="2444127" cy="4336988"/>
          </a:xfrm>
          <a:prstGeom prst="rect">
            <a:avLst/>
          </a:prstGeom>
          <a:solidFill>
            <a:srgbClr val="D8D8D8"/>
          </a:solid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6"/>
          <p:cNvSpPr txBox="1">
            <a:spLocks noGrp="1"/>
          </p:cNvSpPr>
          <p:nvPr>
            <p:ph type="body" idx="1"/>
          </p:nvPr>
        </p:nvSpPr>
        <p:spPr>
          <a:xfrm>
            <a:off x="413886" y="2426005"/>
            <a:ext cx="6774052" cy="33116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buNone/>
            </a:pPr>
            <a:r>
              <a:rPr lang="en-US" dirty="0">
                <a:solidFill>
                  <a:srgbClr val="24BAA2"/>
                </a:solidFill>
                <a:hlinkClick r:id="rId3">
                  <a:extLst>
                    <a:ext uri="{A12FA001-AC4F-418D-AE19-62706E023703}">
                      <ahyp:hlinkClr xmlns:ahyp="http://schemas.microsoft.com/office/drawing/2018/hyperlinkcolor" val="tx"/>
                    </a:ext>
                  </a:extLst>
                </a:hlinkClick>
              </a:rPr>
              <a:t>Peak</a:t>
            </a:r>
            <a:r>
              <a:rPr lang="en-US" dirty="0"/>
              <a:t> </a:t>
            </a:r>
            <a:r>
              <a:rPr lang="it-IT" dirty="0"/>
              <a:t>è stata progettata come una palestra su mobile per il cervello degli anziani. Peak ha sviluppato un piano di allenamento individuale, progettato per aiutare gli anziani a migliorare la loro salute ogni giorno. </a:t>
            </a:r>
          </a:p>
          <a:p>
            <a:pPr marL="0" lvl="0" indent="0" algn="just" rtl="0">
              <a:lnSpc>
                <a:spcPct val="90000"/>
              </a:lnSpc>
              <a:spcBef>
                <a:spcPts val="0"/>
              </a:spcBef>
              <a:spcAft>
                <a:spcPts val="0"/>
              </a:spcAft>
              <a:buClr>
                <a:srgbClr val="092E4B"/>
              </a:buClr>
              <a:buSzPts val="2400"/>
              <a:buNone/>
            </a:pPr>
            <a:endParaRPr lang="it-IT" dirty="0"/>
          </a:p>
          <a:p>
            <a:pPr marL="0" lvl="0" indent="0" algn="just" rtl="0">
              <a:lnSpc>
                <a:spcPct val="90000"/>
              </a:lnSpc>
              <a:spcBef>
                <a:spcPts val="0"/>
              </a:spcBef>
              <a:spcAft>
                <a:spcPts val="0"/>
              </a:spcAft>
              <a:buClr>
                <a:srgbClr val="092E4B"/>
              </a:buClr>
              <a:buSzPts val="2400"/>
              <a:buNone/>
            </a:pPr>
            <a:r>
              <a:rPr lang="it-IT" dirty="0"/>
              <a:t>Per mantenere gli anziani motivati ad allenare il loro cervello ogni giorno, Peak li incoraggia ad impostare promemoria giornalieri che possono essere personalizzati per avvisarli che è il momento di allenare il loro cervello in un momento specifico ogni giorno.</a:t>
            </a:r>
            <a:endParaRPr dirty="0"/>
          </a:p>
        </p:txBody>
      </p:sp>
      <p:sp>
        <p:nvSpPr>
          <p:cNvPr id="594" name="Google Shape;594;p36"/>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dirty="0"/>
              <a:t>Applicazioni per il telefono:</a:t>
            </a:r>
          </a:p>
          <a:p>
            <a:pPr marL="0" lvl="0" indent="0" algn="l" rtl="0">
              <a:lnSpc>
                <a:spcPct val="90000"/>
              </a:lnSpc>
              <a:spcBef>
                <a:spcPts val="0"/>
              </a:spcBef>
              <a:spcAft>
                <a:spcPts val="0"/>
              </a:spcAft>
              <a:buClr>
                <a:srgbClr val="24BAA2"/>
              </a:buClr>
              <a:buSzPts val="3600"/>
              <a:buNone/>
            </a:pPr>
            <a:r>
              <a:rPr lang="it-IT" dirty="0"/>
              <a:t>allenare la memoria</a:t>
            </a:r>
          </a:p>
        </p:txBody>
      </p:sp>
      <p:sp>
        <p:nvSpPr>
          <p:cNvPr id="595" name="Google Shape;595;p36"/>
          <p:cNvSpPr/>
          <p:nvPr/>
        </p:nvSpPr>
        <p:spPr>
          <a:xfrm>
            <a:off x="7258050" y="3209164"/>
            <a:ext cx="1107748"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Calibri"/>
                <a:ea typeface="Calibri"/>
                <a:cs typeface="Calibri"/>
                <a:sym typeface="Calibri"/>
              </a:rPr>
              <a:t>Click here </a:t>
            </a:r>
            <a:endParaRPr/>
          </a:p>
        </p:txBody>
      </p:sp>
      <p:pic>
        <p:nvPicPr>
          <p:cNvPr id="596" name="Google Shape;596;p36">
            <a:hlinkClick r:id="rId3"/>
          </p:cNvPr>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a:stretch/>
        </p:blipFill>
        <p:spPr>
          <a:xfrm>
            <a:off x="8583306" y="1246695"/>
            <a:ext cx="2444127" cy="4336988"/>
          </a:xfrm>
          <a:prstGeom prst="rect">
            <a:avLst/>
          </a:prstGeom>
          <a:solidFill>
            <a:srgbClr val="D8D8D8"/>
          </a:solidFill>
          <a:ln>
            <a:noFill/>
          </a:ln>
        </p:spPr>
      </p:pic>
      <p:pic>
        <p:nvPicPr>
          <p:cNvPr id="597" name="Google Shape;597;p3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055883" y="5737646"/>
            <a:ext cx="971550" cy="39948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37"/>
          <p:cNvSpPr txBox="1">
            <a:spLocks noGrp="1"/>
          </p:cNvSpPr>
          <p:nvPr>
            <p:ph type="body" idx="1"/>
          </p:nvPr>
        </p:nvSpPr>
        <p:spPr>
          <a:xfrm>
            <a:off x="462012" y="2426005"/>
            <a:ext cx="6725925" cy="33116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buNone/>
            </a:pPr>
            <a:r>
              <a:rPr lang="it-IT" dirty="0"/>
              <a:t>Uno dei metodi più utilizzati dagli esperti per migliorare la memoria è la logica, con la quale possiamo ottenere molti benefici. Una teoria su cui si basa l'applicazione </a:t>
            </a:r>
            <a:r>
              <a:rPr lang="it-IT" dirty="0" err="1"/>
              <a:t>Skillz</a:t>
            </a:r>
            <a:r>
              <a:rPr lang="it-IT" dirty="0"/>
              <a:t> for </a:t>
            </a:r>
            <a:r>
              <a:rPr lang="it-IT" dirty="0" err="1"/>
              <a:t>Logic</a:t>
            </a:r>
            <a:r>
              <a:rPr lang="it-IT" dirty="0"/>
              <a:t> Brain Games che possiamo scaricare sul nostro cellulare.</a:t>
            </a:r>
          </a:p>
          <a:p>
            <a:pPr marL="0" lvl="0" indent="0" algn="just" rtl="0">
              <a:lnSpc>
                <a:spcPct val="90000"/>
              </a:lnSpc>
              <a:spcBef>
                <a:spcPts val="0"/>
              </a:spcBef>
              <a:spcAft>
                <a:spcPts val="0"/>
              </a:spcAft>
              <a:buClr>
                <a:srgbClr val="092E4B"/>
              </a:buClr>
              <a:buSzPts val="2400"/>
              <a:buNone/>
            </a:pPr>
            <a:endParaRPr lang="it-IT" dirty="0"/>
          </a:p>
          <a:p>
            <a:pPr marL="0" lvl="0" indent="0" algn="just" rtl="0">
              <a:lnSpc>
                <a:spcPct val="90000"/>
              </a:lnSpc>
              <a:spcBef>
                <a:spcPts val="0"/>
              </a:spcBef>
              <a:spcAft>
                <a:spcPts val="0"/>
              </a:spcAft>
              <a:buClr>
                <a:srgbClr val="092E4B"/>
              </a:buClr>
              <a:buSzPts val="2400"/>
              <a:buNone/>
            </a:pPr>
            <a:r>
              <a:rPr lang="it-IT" dirty="0"/>
              <a:t>Gli stessi test di intelligenza si basano sulla logica per ottenere risultati, che possiamo allenare e praticare con i diversi livelli di </a:t>
            </a:r>
            <a:r>
              <a:rPr lang="it-IT" dirty="0" err="1"/>
              <a:t>Skillz</a:t>
            </a:r>
            <a:r>
              <a:rPr lang="it-IT" dirty="0"/>
              <a:t>.</a:t>
            </a:r>
          </a:p>
          <a:p>
            <a:pPr marL="0" lvl="0" indent="0" algn="just" rtl="0">
              <a:lnSpc>
                <a:spcPct val="90000"/>
              </a:lnSpc>
              <a:spcBef>
                <a:spcPts val="0"/>
              </a:spcBef>
              <a:spcAft>
                <a:spcPts val="0"/>
              </a:spcAft>
              <a:buClr>
                <a:srgbClr val="092E4B"/>
              </a:buClr>
              <a:buSzPts val="2400"/>
              <a:buNone/>
            </a:pPr>
            <a:endParaRPr lang="it-IT" dirty="0"/>
          </a:p>
          <a:p>
            <a:pPr marL="0" lvl="0" indent="0" algn="just" rtl="0">
              <a:lnSpc>
                <a:spcPct val="90000"/>
              </a:lnSpc>
              <a:spcBef>
                <a:spcPts val="0"/>
              </a:spcBef>
              <a:spcAft>
                <a:spcPts val="0"/>
              </a:spcAft>
              <a:buClr>
                <a:srgbClr val="092E4B"/>
              </a:buClr>
              <a:buSzPts val="2400"/>
              <a:buNone/>
            </a:pPr>
            <a:endParaRPr lang="it-IT" dirty="0"/>
          </a:p>
          <a:p>
            <a:pPr marL="0" lvl="0" indent="0" algn="just" rtl="0">
              <a:lnSpc>
                <a:spcPct val="90000"/>
              </a:lnSpc>
              <a:spcBef>
                <a:spcPts val="0"/>
              </a:spcBef>
              <a:spcAft>
                <a:spcPts val="0"/>
              </a:spcAft>
              <a:buClr>
                <a:srgbClr val="092E4B"/>
              </a:buClr>
              <a:buSzPts val="2400"/>
              <a:buNone/>
            </a:pPr>
            <a:endParaRPr lang="it-IT" dirty="0"/>
          </a:p>
        </p:txBody>
      </p:sp>
      <p:sp>
        <p:nvSpPr>
          <p:cNvPr id="604" name="Google Shape;604;p37"/>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dirty="0"/>
              <a:t>Applicazioni per il telefono:</a:t>
            </a:r>
          </a:p>
          <a:p>
            <a:pPr marL="0" lvl="0" indent="0" algn="l" rtl="0">
              <a:lnSpc>
                <a:spcPct val="90000"/>
              </a:lnSpc>
              <a:spcBef>
                <a:spcPts val="0"/>
              </a:spcBef>
              <a:spcAft>
                <a:spcPts val="0"/>
              </a:spcAft>
              <a:buClr>
                <a:srgbClr val="24BAA2"/>
              </a:buClr>
              <a:buSzPts val="3600"/>
              <a:buNone/>
            </a:pPr>
            <a:r>
              <a:rPr lang="it-IT" dirty="0"/>
              <a:t>giochi di logica</a:t>
            </a:r>
          </a:p>
        </p:txBody>
      </p:sp>
      <p:sp>
        <p:nvSpPr>
          <p:cNvPr id="605" name="Google Shape;605;p37"/>
          <p:cNvSpPr/>
          <p:nvPr/>
        </p:nvSpPr>
        <p:spPr>
          <a:xfrm>
            <a:off x="7258050" y="3209164"/>
            <a:ext cx="1107748"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err="1">
                <a:solidFill>
                  <a:srgbClr val="000000"/>
                </a:solidFill>
                <a:latin typeface="Calibri"/>
                <a:ea typeface="Calibri"/>
                <a:cs typeface="Calibri"/>
                <a:sym typeface="Calibri"/>
              </a:rPr>
              <a:t>Clicca</a:t>
            </a:r>
            <a:r>
              <a:rPr lang="en-US" sz="1400" b="1" dirty="0">
                <a:solidFill>
                  <a:srgbClr val="000000"/>
                </a:solidFill>
                <a:latin typeface="Calibri"/>
                <a:ea typeface="Calibri"/>
                <a:cs typeface="Calibri"/>
                <a:sym typeface="Calibri"/>
              </a:rPr>
              <a:t> qui </a:t>
            </a:r>
            <a:endParaRPr dirty="0"/>
          </a:p>
        </p:txBody>
      </p:sp>
      <p:sp>
        <p:nvSpPr>
          <p:cNvPr id="607" name="Google Shape;607;p37"/>
          <p:cNvSpPr>
            <a:spLocks noGrp="1"/>
          </p:cNvSpPr>
          <p:nvPr>
            <p:ph type="pic" idx="3"/>
          </p:nvPr>
        </p:nvSpPr>
        <p:spPr>
          <a:xfrm>
            <a:off x="8583306" y="1246695"/>
            <a:ext cx="2444127" cy="4336988"/>
          </a:xfrm>
          <a:prstGeom prst="rect">
            <a:avLst/>
          </a:prstGeom>
          <a:solidFill>
            <a:srgbClr val="D8D8D8"/>
          </a:solidFill>
          <a:ln>
            <a:noFill/>
          </a:ln>
        </p:spPr>
      </p:sp>
      <p:pic>
        <p:nvPicPr>
          <p:cNvPr id="608" name="Google Shape;608;p37">
            <a:hlinkClick r:id="rId3"/>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480838" y="1041884"/>
            <a:ext cx="2649062" cy="454179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ackground pattern&#10;&#10;Description automatically generated">
            <a:extLst>
              <a:ext uri="{FF2B5EF4-FFF2-40B4-BE49-F238E27FC236}">
                <a16:creationId xmlns:a16="http://schemas.microsoft.com/office/drawing/2014/main" id="{D594610E-E458-517F-7862-8B6E9F4F57F6}"/>
              </a:ext>
            </a:extLst>
          </p:cNvPr>
          <p:cNvPicPr>
            <a:picLocks noGrp="1" noChangeAspect="1"/>
          </p:cNvPicPr>
          <p:nvPr>
            <p:ph type="pic" idx="2"/>
          </p:nvPr>
        </p:nvPicPr>
        <p:blipFill>
          <a:blip r:embed="rId2">
            <a:extLs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0124489C-03FE-0F57-12F4-71F1CC03D990}"/>
              </a:ext>
            </a:extLst>
          </p:cNvPr>
          <p:cNvSpPr>
            <a:spLocks noGrp="1"/>
          </p:cNvSpPr>
          <p:nvPr>
            <p:ph type="body" idx="1"/>
          </p:nvPr>
        </p:nvSpPr>
        <p:spPr>
          <a:xfrm>
            <a:off x="0" y="450888"/>
            <a:ext cx="5126463" cy="3565651"/>
          </a:xfrm>
          <a:solidFill>
            <a:srgbClr val="7F3494"/>
          </a:solidFill>
        </p:spPr>
        <p:txBody>
          <a:bodyPr>
            <a:normAutofit/>
          </a:bodyPr>
          <a:lstStyle/>
          <a:p>
            <a:pPr marL="230400"/>
            <a:r>
              <a:rPr lang="it-IT" sz="3600" i="0" dirty="0"/>
              <a:t>Siete quasi arrivati al TRAGUARDO... Manca ancora un argomento e il percorso è FATTO!!!</a:t>
            </a:r>
          </a:p>
        </p:txBody>
      </p:sp>
    </p:spTree>
    <p:extLst>
      <p:ext uri="{BB962C8B-B14F-4D97-AF65-F5344CB8AC3E}">
        <p14:creationId xmlns:p14="http://schemas.microsoft.com/office/powerpoint/2010/main" val="33416043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5BD45-B41D-4B7D-FA9F-70AF82F07578}"/>
              </a:ext>
            </a:extLst>
          </p:cNvPr>
          <p:cNvSpPr>
            <a:spLocks noGrp="1"/>
          </p:cNvSpPr>
          <p:nvPr>
            <p:ph type="body" idx="1"/>
          </p:nvPr>
        </p:nvSpPr>
        <p:spPr>
          <a:xfrm>
            <a:off x="5572125" y="2924176"/>
            <a:ext cx="6438300" cy="2838204"/>
          </a:xfrm>
        </p:spPr>
        <p:txBody>
          <a:bodyPr>
            <a:normAutofit/>
          </a:bodyPr>
          <a:lstStyle/>
          <a:p>
            <a:pPr marL="0" indent="0"/>
            <a:r>
              <a:rPr lang="en-US" dirty="0" err="1"/>
              <a:t>Applicazioni</a:t>
            </a:r>
            <a:r>
              <a:rPr lang="en-US" dirty="0"/>
              <a:t> per le </a:t>
            </a:r>
            <a:r>
              <a:rPr lang="en-US" dirty="0" err="1"/>
              <a:t>attività</a:t>
            </a:r>
            <a:r>
              <a:rPr lang="en-US" dirty="0"/>
              <a:t> </a:t>
            </a:r>
            <a:r>
              <a:rPr lang="en-US" dirty="0" err="1"/>
              <a:t>sociali</a:t>
            </a:r>
            <a:endParaRPr lang="en-US" dirty="0"/>
          </a:p>
        </p:txBody>
      </p:sp>
      <p:sp>
        <p:nvSpPr>
          <p:cNvPr id="3" name="Text Placeholder 2">
            <a:extLst>
              <a:ext uri="{FF2B5EF4-FFF2-40B4-BE49-F238E27FC236}">
                <a16:creationId xmlns:a16="http://schemas.microsoft.com/office/drawing/2014/main" id="{84311339-BA00-11AF-C4EA-C66997B4CEBF}"/>
              </a:ext>
            </a:extLst>
          </p:cNvPr>
          <p:cNvSpPr>
            <a:spLocks noGrp="1"/>
          </p:cNvSpPr>
          <p:nvPr>
            <p:ph type="body" idx="2"/>
          </p:nvPr>
        </p:nvSpPr>
        <p:spPr>
          <a:xfrm>
            <a:off x="0" y="1118204"/>
            <a:ext cx="3766930" cy="2587522"/>
          </a:xfrm>
        </p:spPr>
        <p:txBody>
          <a:bodyPr/>
          <a:lstStyle/>
          <a:p>
            <a:pPr marL="0" indent="0" algn="ctr"/>
            <a:r>
              <a:rPr lang="en-IE" sz="6000" dirty="0" err="1"/>
              <a:t>Argomento</a:t>
            </a:r>
            <a:endParaRPr lang="en-IE" sz="6000" dirty="0"/>
          </a:p>
          <a:p>
            <a:pPr marL="0" indent="0" algn="ctr"/>
            <a:r>
              <a:rPr lang="en-IE" dirty="0"/>
              <a:t>3</a:t>
            </a:r>
          </a:p>
        </p:txBody>
      </p:sp>
    </p:spTree>
    <p:extLst>
      <p:ext uri="{BB962C8B-B14F-4D97-AF65-F5344CB8AC3E}">
        <p14:creationId xmlns:p14="http://schemas.microsoft.com/office/powerpoint/2010/main" val="2393037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4"/>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01</a:t>
            </a:r>
            <a:endParaRPr/>
          </a:p>
        </p:txBody>
      </p:sp>
      <p:sp>
        <p:nvSpPr>
          <p:cNvPr id="180" name="Google Shape;180;p4"/>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err="1"/>
              <a:t>Attività</a:t>
            </a:r>
            <a:r>
              <a:rPr lang="en-US" dirty="0"/>
              <a:t> </a:t>
            </a:r>
            <a:r>
              <a:rPr lang="en-US" dirty="0" err="1"/>
              <a:t>sociali</a:t>
            </a:r>
            <a:endParaRPr dirty="0"/>
          </a:p>
        </p:txBody>
      </p:sp>
      <p:sp>
        <p:nvSpPr>
          <p:cNvPr id="181" name="Google Shape;181;p4"/>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02</a:t>
            </a:r>
            <a:endParaRPr/>
          </a:p>
        </p:txBody>
      </p:sp>
      <p:sp>
        <p:nvSpPr>
          <p:cNvPr id="182" name="Google Shape;182;p4"/>
          <p:cNvSpPr txBox="1">
            <a:spLocks noGrp="1"/>
          </p:cNvSpPr>
          <p:nvPr>
            <p:ph type="body" idx="4"/>
          </p:nvPr>
        </p:nvSpPr>
        <p:spPr>
          <a:xfrm>
            <a:off x="1400970" y="3256285"/>
            <a:ext cx="6874800" cy="68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a:t>App di </a:t>
            </a:r>
            <a:r>
              <a:rPr lang="en-US" dirty="0" err="1"/>
              <a:t>interazione</a:t>
            </a:r>
            <a:r>
              <a:rPr lang="en-US" dirty="0"/>
              <a:t> / Social </a:t>
            </a:r>
          </a:p>
        </p:txBody>
      </p:sp>
      <p:sp>
        <p:nvSpPr>
          <p:cNvPr id="183" name="Google Shape;183;p4"/>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03</a:t>
            </a:r>
            <a:endParaRPr/>
          </a:p>
        </p:txBody>
      </p:sp>
      <p:sp>
        <p:nvSpPr>
          <p:cNvPr id="184" name="Google Shape;184;p4"/>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a:t>App </a:t>
            </a:r>
            <a:r>
              <a:rPr lang="en-US" dirty="0" err="1"/>
              <a:t>d’intrattenimento</a:t>
            </a:r>
            <a:endParaRPr dirty="0"/>
          </a:p>
        </p:txBody>
      </p:sp>
      <p:sp>
        <p:nvSpPr>
          <p:cNvPr id="185" name="Google Shape;185;p4"/>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04</a:t>
            </a:r>
            <a:endParaRPr/>
          </a:p>
        </p:txBody>
      </p:sp>
      <p:sp>
        <p:nvSpPr>
          <p:cNvPr id="186" name="Google Shape;186;p4"/>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a:t>App di carattere </a:t>
            </a:r>
            <a:r>
              <a:rPr lang="en-US" dirty="0" err="1"/>
              <a:t>culturale</a:t>
            </a:r>
            <a:endParaRPr dirty="0"/>
          </a:p>
        </p:txBody>
      </p:sp>
      <p:sp>
        <p:nvSpPr>
          <p:cNvPr id="187" name="Google Shape;187;p4"/>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err="1"/>
              <a:t>Contenuti</a:t>
            </a:r>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2"/>
          <p:cNvSpPr txBox="1">
            <a:spLocks noGrp="1"/>
          </p:cNvSpPr>
          <p:nvPr>
            <p:ph type="body" idx="1"/>
          </p:nvPr>
        </p:nvSpPr>
        <p:spPr>
          <a:xfrm>
            <a:off x="5522550" y="3526125"/>
            <a:ext cx="6156900" cy="225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Font typeface="Arial"/>
              <a:buNone/>
            </a:pPr>
            <a:r>
              <a:rPr lang="en-US" dirty="0" err="1"/>
              <a:t>Attività</a:t>
            </a:r>
            <a:r>
              <a:rPr lang="en-US" dirty="0"/>
              <a:t> </a:t>
            </a:r>
            <a:r>
              <a:rPr lang="en-US" dirty="0" err="1"/>
              <a:t>sociali</a:t>
            </a:r>
            <a:endParaRPr dirty="0"/>
          </a:p>
        </p:txBody>
      </p:sp>
      <p:sp>
        <p:nvSpPr>
          <p:cNvPr id="194" name="Google Shape;194;p32"/>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01</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3"/>
          <p:cNvPicPr preferRelativeResize="0">
            <a:picLocks noGrp="1"/>
          </p:cNvPicPr>
          <p:nvPr>
            <p:ph type="pic" idx="2"/>
          </p:nvPr>
        </p:nvPicPr>
        <p:blipFill rotWithShape="1">
          <a:blip r:embed="rId3">
            <a:alphaModFix/>
          </a:blip>
          <a:srcRect t="31249" b="31250"/>
          <a:stretch/>
        </p:blipFill>
        <p:spPr>
          <a:xfrm>
            <a:off x="0" y="0"/>
            <a:ext cx="12192000" cy="6858000"/>
          </a:xfrm>
          <a:prstGeom prst="rect">
            <a:avLst/>
          </a:prstGeom>
          <a:solidFill>
            <a:srgbClr val="F2F2F2"/>
          </a:solidFill>
          <a:ln>
            <a:noFill/>
          </a:ln>
        </p:spPr>
      </p:pic>
      <p:sp>
        <p:nvSpPr>
          <p:cNvPr id="200" name="Google Shape;200;p33"/>
          <p:cNvSpPr txBox="1">
            <a:spLocks noGrp="1"/>
          </p:cNvSpPr>
          <p:nvPr>
            <p:ph type="body" idx="1"/>
          </p:nvPr>
        </p:nvSpPr>
        <p:spPr>
          <a:xfrm>
            <a:off x="3177300" y="3788225"/>
            <a:ext cx="8013300" cy="2956800"/>
          </a:xfrm>
          <a:prstGeom prst="rect">
            <a:avLst/>
          </a:prstGeom>
          <a:solidFill>
            <a:srgbClr val="7F3494"/>
          </a:solidFill>
          <a:ln>
            <a:noFill/>
          </a:ln>
        </p:spPr>
        <p:txBody>
          <a:bodyPr spcFirstLastPara="1" wrap="square" lIns="91425" tIns="45700" rIns="91425" bIns="45700" anchor="ctr" anchorCtr="0">
            <a:noAutofit/>
          </a:bodyPr>
          <a:lstStyle/>
          <a:p>
            <a:pPr marL="0" marR="0" lvl="0" indent="-228600" algn="just" rtl="0">
              <a:lnSpc>
                <a:spcPct val="90000"/>
              </a:lnSpc>
              <a:spcBef>
                <a:spcPts val="1000"/>
              </a:spcBef>
              <a:spcAft>
                <a:spcPts val="0"/>
              </a:spcAft>
              <a:buClr>
                <a:schemeClr val="lt1"/>
              </a:buClr>
              <a:buSzPts val="3000"/>
              <a:buFont typeface="Arial"/>
              <a:buNone/>
            </a:pPr>
            <a:r>
              <a:rPr lang="it-IT" sz="2400" i="0" dirty="0"/>
              <a:t>Al giorno d'oggi, chi gestisce o lavora in strutture assistenziali sa che prendersi cura del corpo è solo metà del lavoro. È altrettanto fondamentale fornire opportunità di stimolazione intellettuale, socializzazione e mantenimento del buon umore.</a:t>
            </a:r>
          </a:p>
          <a:p>
            <a:pPr marL="0" marR="0" lvl="0" indent="-228600" algn="just" rtl="0">
              <a:lnSpc>
                <a:spcPct val="90000"/>
              </a:lnSpc>
              <a:spcBef>
                <a:spcPts val="1000"/>
              </a:spcBef>
              <a:spcAft>
                <a:spcPts val="0"/>
              </a:spcAft>
              <a:buClr>
                <a:schemeClr val="lt1"/>
              </a:buClr>
              <a:buSzPts val="3000"/>
              <a:buFont typeface="Arial"/>
              <a:buNone/>
            </a:pPr>
            <a:r>
              <a:rPr lang="it-IT" sz="2400" i="0" dirty="0"/>
              <a:t>È essenziale per salvaguardare la salute mentale e fisica dei clienti e per evitare che perdano la propria autonomia.</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4"/>
          <p:cNvPicPr preferRelativeResize="0">
            <a:picLocks noGrp="1"/>
          </p:cNvPicPr>
          <p:nvPr>
            <p:ph type="pic" idx="2"/>
          </p:nvPr>
        </p:nvPicPr>
        <p:blipFill rotWithShape="1">
          <a:blip r:embed="rId3">
            <a:alphaModFix/>
          </a:blip>
          <a:srcRect t="7812" b="7813"/>
          <a:stretch/>
        </p:blipFill>
        <p:spPr>
          <a:xfrm>
            <a:off x="0" y="-67377"/>
            <a:ext cx="12192000" cy="6858000"/>
          </a:xfrm>
          <a:prstGeom prst="rect">
            <a:avLst/>
          </a:prstGeom>
          <a:solidFill>
            <a:srgbClr val="F2F2F2"/>
          </a:solidFill>
          <a:ln>
            <a:noFill/>
          </a:ln>
        </p:spPr>
      </p:pic>
      <p:sp>
        <p:nvSpPr>
          <p:cNvPr id="206" name="Google Shape;206;p34"/>
          <p:cNvSpPr txBox="1">
            <a:spLocks noGrp="1"/>
          </p:cNvSpPr>
          <p:nvPr>
            <p:ph type="body" idx="1"/>
          </p:nvPr>
        </p:nvSpPr>
        <p:spPr>
          <a:xfrm>
            <a:off x="7005484" y="697724"/>
            <a:ext cx="5137866" cy="3712043"/>
          </a:xfrm>
          <a:prstGeom prst="rect">
            <a:avLst/>
          </a:prstGeom>
          <a:solidFill>
            <a:srgbClr val="0AA3A4"/>
          </a:solidFill>
          <a:ln>
            <a:noFill/>
          </a:ln>
        </p:spPr>
        <p:txBody>
          <a:bodyPr spcFirstLastPara="1" wrap="square" lIns="91425" tIns="45700" rIns="91425" bIns="45700" anchor="ctr" anchorCtr="0">
            <a:normAutofit/>
          </a:bodyPr>
          <a:lstStyle/>
          <a:p>
            <a:pPr marL="216000" marR="0" lvl="0" indent="0" algn="l" rtl="0">
              <a:lnSpc>
                <a:spcPct val="90000"/>
              </a:lnSpc>
              <a:spcBef>
                <a:spcPts val="1000"/>
              </a:spcBef>
              <a:spcAft>
                <a:spcPts val="0"/>
              </a:spcAft>
              <a:buClr>
                <a:schemeClr val="lt1"/>
              </a:buClr>
              <a:buSzPts val="3000"/>
              <a:buFont typeface="Arial"/>
              <a:buNone/>
            </a:pPr>
            <a:r>
              <a:rPr lang="it-IT" sz="2400" i="0" dirty="0">
                <a:solidFill>
                  <a:schemeClr val="lt1"/>
                </a:solidFill>
              </a:rPr>
              <a:t>Per favorire il processo di invecchiamento attivo, è necessario promuovere una serie di attività ricreative che permettano ai clienti di continuare a sentirsi parte integrante della società e di migliorare la loro qualità di vita.</a:t>
            </a:r>
          </a:p>
          <a:p>
            <a:pPr marL="216000" marR="0" lvl="0" indent="0" algn="l" rtl="0">
              <a:lnSpc>
                <a:spcPct val="90000"/>
              </a:lnSpc>
              <a:spcBef>
                <a:spcPts val="1000"/>
              </a:spcBef>
              <a:spcAft>
                <a:spcPts val="0"/>
              </a:spcAft>
              <a:buClr>
                <a:schemeClr val="lt1"/>
              </a:buClr>
              <a:buSzPts val="3000"/>
              <a:buFont typeface="Arial"/>
              <a:buNone/>
            </a:pPr>
            <a:r>
              <a:rPr lang="it-IT" sz="2400" b="1" i="0" dirty="0">
                <a:solidFill>
                  <a:schemeClr val="lt1"/>
                </a:solidFill>
              </a:rPr>
              <a:t>Gli strumenti digitali costituiscono un'ottima risorsa a questo scopo!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txBox="1">
            <a:spLocks noGrp="1"/>
          </p:cNvSpPr>
          <p:nvPr>
            <p:ph type="body" idx="1"/>
          </p:nvPr>
        </p:nvSpPr>
        <p:spPr>
          <a:xfrm>
            <a:off x="5189240" y="2960605"/>
            <a:ext cx="6010480"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4800"/>
              <a:buFont typeface="Arial"/>
              <a:buNone/>
            </a:pPr>
            <a:r>
              <a:rPr lang="en-US" dirty="0"/>
              <a:t>App di </a:t>
            </a:r>
            <a:r>
              <a:rPr lang="en-US" dirty="0" err="1"/>
              <a:t>interazione</a:t>
            </a:r>
            <a:r>
              <a:rPr lang="en-US" dirty="0"/>
              <a:t> /</a:t>
            </a:r>
          </a:p>
          <a:p>
            <a:pPr marL="457200" marR="0" lvl="0" indent="-228600" algn="l" rtl="0">
              <a:lnSpc>
                <a:spcPct val="90000"/>
              </a:lnSpc>
              <a:spcBef>
                <a:spcPts val="1000"/>
              </a:spcBef>
              <a:spcAft>
                <a:spcPts val="0"/>
              </a:spcAft>
              <a:buClr>
                <a:schemeClr val="lt1"/>
              </a:buClr>
              <a:buSzPts val="4800"/>
              <a:buFont typeface="Arial"/>
              <a:buNone/>
            </a:pPr>
            <a:r>
              <a:rPr lang="en-US" dirty="0"/>
              <a:t>Social</a:t>
            </a:r>
            <a:endParaRPr dirty="0"/>
          </a:p>
        </p:txBody>
      </p:sp>
      <p:sp>
        <p:nvSpPr>
          <p:cNvPr id="212" name="Google Shape;212;p35"/>
          <p:cNvSpPr txBox="1">
            <a:spLocks noGrp="1"/>
          </p:cNvSpPr>
          <p:nvPr>
            <p:ph type="body" idx="2"/>
          </p:nvPr>
        </p:nvSpPr>
        <p:spPr>
          <a:xfrm>
            <a:off x="891653" y="2003728"/>
            <a:ext cx="2121053" cy="19137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n-US"/>
              <a:t>02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A8E787-EFAB-F22B-C066-CB602F7B202D}"/>
              </a:ext>
            </a:extLst>
          </p:cNvPr>
          <p:cNvSpPr>
            <a:spLocks noGrp="1"/>
          </p:cNvSpPr>
          <p:nvPr>
            <p:ph type="body" idx="2"/>
          </p:nvPr>
        </p:nvSpPr>
        <p:spPr>
          <a:xfrm>
            <a:off x="142555" y="481336"/>
            <a:ext cx="11906889" cy="1018971"/>
          </a:xfrm>
        </p:spPr>
        <p:txBody>
          <a:bodyPr/>
          <a:lstStyle/>
          <a:p>
            <a:r>
              <a:rPr lang="it-IT" dirty="0"/>
              <a:t>L'importanza e il potere dell'autonomia e dell'indipendenza</a:t>
            </a:r>
          </a:p>
        </p:txBody>
      </p:sp>
      <p:pic>
        <p:nvPicPr>
          <p:cNvPr id="4" name="Picture 3">
            <a:extLst>
              <a:ext uri="{FF2B5EF4-FFF2-40B4-BE49-F238E27FC236}">
                <a16:creationId xmlns:a16="http://schemas.microsoft.com/office/drawing/2014/main" id="{8C978628-FACE-2F68-2196-C9E882D346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7" name="TextBox 6">
            <a:extLst>
              <a:ext uri="{FF2B5EF4-FFF2-40B4-BE49-F238E27FC236}">
                <a16:creationId xmlns:a16="http://schemas.microsoft.com/office/drawing/2014/main" id="{964D10D8-EB84-4865-196F-D8363075F3EC}"/>
              </a:ext>
            </a:extLst>
          </p:cNvPr>
          <p:cNvSpPr txBox="1"/>
          <p:nvPr/>
        </p:nvSpPr>
        <p:spPr>
          <a:xfrm>
            <a:off x="3102651" y="5991956"/>
            <a:ext cx="6687766" cy="276999"/>
          </a:xfrm>
          <a:prstGeom prst="rect">
            <a:avLst/>
          </a:prstGeom>
          <a:noFill/>
        </p:spPr>
        <p:txBody>
          <a:bodyPr wrap="square">
            <a:spAutoFit/>
          </a:bodyPr>
          <a:lstStyle/>
          <a:p>
            <a:r>
              <a:rPr lang="en-US" sz="1200" dirty="0">
                <a:solidFill>
                  <a:srgbClr val="24BAA2"/>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Older people tell us what the right to autonomy and independence means to them - YouTube</a:t>
            </a:r>
            <a:endParaRPr lang="en-IE" sz="1200" dirty="0">
              <a:solidFill>
                <a:srgbClr val="24BAA2"/>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Online Media 1" title="Older people tell us what the right to autonomy and independence means to them">
            <a:hlinkClick r:id="" action="ppaction://media"/>
            <a:extLst>
              <a:ext uri="{FF2B5EF4-FFF2-40B4-BE49-F238E27FC236}">
                <a16:creationId xmlns:a16="http://schemas.microsoft.com/office/drawing/2014/main" id="{06D678D8-0BE3-8BAE-36AE-4E9F0C1DDE43}"/>
              </a:ext>
            </a:extLst>
          </p:cNvPr>
          <p:cNvPicPr>
            <a:picLocks noRot="1" noChangeAspect="1"/>
          </p:cNvPicPr>
          <p:nvPr>
            <a:videoFile r:link="rId1"/>
          </p:nvPr>
        </p:nvPicPr>
        <p:blipFill>
          <a:blip r:embed="rId5"/>
          <a:stretch>
            <a:fillRect/>
          </a:stretch>
        </p:blipFill>
        <p:spPr>
          <a:xfrm>
            <a:off x="3185962" y="1821581"/>
            <a:ext cx="5698156" cy="3588682"/>
          </a:xfrm>
          <a:prstGeom prst="rect">
            <a:avLst/>
          </a:prstGeom>
        </p:spPr>
      </p:pic>
    </p:spTree>
    <p:extLst>
      <p:ext uri="{BB962C8B-B14F-4D97-AF65-F5344CB8AC3E}">
        <p14:creationId xmlns:p14="http://schemas.microsoft.com/office/powerpoint/2010/main" val="240734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6"/>
          <p:cNvPicPr preferRelativeResize="0">
            <a:picLocks noGrp="1"/>
          </p:cNvPicPr>
          <p:nvPr>
            <p:ph type="pic" idx="2"/>
          </p:nvPr>
        </p:nvPicPr>
        <p:blipFill rotWithShape="1">
          <a:blip r:embed="rId3">
            <a:alphaModFix/>
          </a:blip>
          <a:srcRect t="7812" b="7813"/>
          <a:stretch/>
        </p:blipFill>
        <p:spPr>
          <a:xfrm>
            <a:off x="0" y="25400"/>
            <a:ext cx="12192000" cy="6858000"/>
          </a:xfrm>
          <a:prstGeom prst="rect">
            <a:avLst/>
          </a:prstGeom>
          <a:solidFill>
            <a:srgbClr val="F2F2F2"/>
          </a:solidFill>
          <a:ln>
            <a:noFill/>
          </a:ln>
        </p:spPr>
      </p:pic>
      <p:sp>
        <p:nvSpPr>
          <p:cNvPr id="218" name="Google Shape;218;p36"/>
          <p:cNvSpPr txBox="1">
            <a:spLocks noGrp="1"/>
          </p:cNvSpPr>
          <p:nvPr>
            <p:ph type="body" idx="1"/>
          </p:nvPr>
        </p:nvSpPr>
        <p:spPr>
          <a:xfrm>
            <a:off x="0" y="566025"/>
            <a:ext cx="7173900" cy="5475600"/>
          </a:xfrm>
          <a:prstGeom prst="rect">
            <a:avLst/>
          </a:prstGeom>
          <a:solidFill>
            <a:srgbClr val="7F3494"/>
          </a:solidFill>
          <a:ln>
            <a:noFill/>
          </a:ln>
        </p:spPr>
        <p:txBody>
          <a:bodyPr spcFirstLastPara="1" wrap="square" lIns="91425" tIns="45700" rIns="91425" bIns="45700" anchor="ctr" anchorCtr="0">
            <a:noAutofit/>
          </a:bodyPr>
          <a:lstStyle/>
          <a:p>
            <a:pPr marL="324000" marR="0" lvl="0" indent="0" algn="l" rtl="0">
              <a:lnSpc>
                <a:spcPct val="90000"/>
              </a:lnSpc>
              <a:spcBef>
                <a:spcPts val="1000"/>
              </a:spcBef>
              <a:spcAft>
                <a:spcPts val="0"/>
              </a:spcAft>
              <a:buClr>
                <a:schemeClr val="lt1"/>
              </a:buClr>
              <a:buSzPts val="3000"/>
              <a:buFont typeface="Arial"/>
              <a:buNone/>
            </a:pPr>
            <a:r>
              <a:rPr lang="it-IT" sz="3200" b="1" i="0" dirty="0"/>
              <a:t>Entrare in contatto </a:t>
            </a:r>
            <a:r>
              <a:rPr lang="it-IT" sz="2400" i="0" dirty="0"/>
              <a:t>con altre persone è importante per ognuno di noi. Gli strumenti digitali svolgono un ruolo fondamentale in questo senso, perché ci permettono di accorciare le distanze fisiche e di ridurre l'isolamento sociale.</a:t>
            </a:r>
          </a:p>
          <a:p>
            <a:pPr marL="324000" marR="0" lvl="0" indent="0" algn="l" rtl="0">
              <a:lnSpc>
                <a:spcPct val="90000"/>
              </a:lnSpc>
              <a:spcBef>
                <a:spcPts val="1000"/>
              </a:spcBef>
              <a:spcAft>
                <a:spcPts val="0"/>
              </a:spcAft>
              <a:buClr>
                <a:schemeClr val="lt1"/>
              </a:buClr>
              <a:buSzPts val="3000"/>
              <a:buFont typeface="Arial"/>
              <a:buNone/>
            </a:pPr>
            <a:endParaRPr lang="it-IT" sz="1000" i="0" dirty="0"/>
          </a:p>
          <a:p>
            <a:pPr marL="324000" marR="0" lvl="0" indent="0" algn="l" rtl="0">
              <a:lnSpc>
                <a:spcPct val="90000"/>
              </a:lnSpc>
              <a:spcBef>
                <a:spcPts val="1000"/>
              </a:spcBef>
              <a:spcAft>
                <a:spcPts val="0"/>
              </a:spcAft>
              <a:buClr>
                <a:schemeClr val="lt1"/>
              </a:buClr>
              <a:buSzPts val="3000"/>
              <a:buFont typeface="Arial"/>
              <a:buNone/>
            </a:pPr>
            <a:r>
              <a:rPr lang="it-IT" sz="2400" i="0" dirty="0"/>
              <a:t>Le reti sociali e le comunità virtuali sono spazi digitali disponibili su Internet con cui le persone, in vari modi,  possono rimanere in contatto con i propri cari e/o stabilire nuove relazioni interpersonali. Ciascuno di essi ha le proprie caratteristiche, ma tutti mirano a favorire la connessione tra le persone e anche tra estranei.</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7"/>
          <p:cNvSpPr txBox="1">
            <a:spLocks noGrp="1"/>
          </p:cNvSpPr>
          <p:nvPr>
            <p:ph type="body" idx="1"/>
          </p:nvPr>
        </p:nvSpPr>
        <p:spPr>
          <a:xfrm>
            <a:off x="5630695" y="1254943"/>
            <a:ext cx="5546992" cy="3913188"/>
          </a:xfrm>
          <a:prstGeom prst="rect">
            <a:avLst/>
          </a:prstGeom>
          <a:noFill/>
          <a:ln>
            <a:noFill/>
          </a:ln>
        </p:spPr>
        <p:txBody>
          <a:bodyPr spcFirstLastPara="1" wrap="square" lIns="91425" tIns="45700" rIns="91425" bIns="45700" anchor="t" anchorCtr="0">
            <a:noAutofit/>
          </a:bodyPr>
          <a:lstStyle/>
          <a:p>
            <a:pPr marL="0" lvl="0" indent="-228600" algn="just" rtl="0">
              <a:lnSpc>
                <a:spcPct val="90000"/>
              </a:lnSpc>
              <a:spcBef>
                <a:spcPts val="1000"/>
              </a:spcBef>
              <a:spcAft>
                <a:spcPts val="0"/>
              </a:spcAft>
              <a:buSzPts val="2400"/>
              <a:buNone/>
            </a:pPr>
            <a:r>
              <a:rPr lang="it-IT" dirty="0"/>
              <a:t>È il primo Social Media per numero di utenti attivi. La piattaforma è nata nel 2004 come servizio universitario gratuito, ma in seguito è stata estesa a tutti. È disponibile gratuitamente in 111 lingue, per i sistemi operativi IOS, Android e Microsoft Windows. Offre infinite possibilità di utilizzo e tipologie di contenuti. Tuttavia, è anche il luogo dove è più facile diffondere «fake news», dal momento che non tutti i contenuti in esso pubblicati possono essere controllati.</a:t>
            </a:r>
            <a:endParaRPr dirty="0"/>
          </a:p>
        </p:txBody>
      </p:sp>
      <p:sp>
        <p:nvSpPr>
          <p:cNvPr id="224" name="Google Shape;224;p37"/>
          <p:cNvSpPr txBox="1">
            <a:spLocks noGrp="1"/>
          </p:cNvSpPr>
          <p:nvPr>
            <p:ph type="body" idx="2"/>
          </p:nvPr>
        </p:nvSpPr>
        <p:spPr>
          <a:xfrm>
            <a:off x="5415701" y="262291"/>
            <a:ext cx="4990998"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u="sng" dirty="0">
                <a:solidFill>
                  <a:srgbClr val="24BAA2"/>
                </a:solidFill>
                <a:hlinkClick r:id="rId3">
                  <a:extLst>
                    <a:ext uri="{A12FA001-AC4F-418D-AE19-62706E023703}">
                      <ahyp:hlinkClr xmlns:ahyp="http://schemas.microsoft.com/office/drawing/2018/hyperlinkcolor" val="tx"/>
                    </a:ext>
                  </a:extLst>
                </a:hlinkClick>
              </a:rPr>
              <a:t>Facebook</a:t>
            </a:r>
            <a:endParaRPr dirty="0">
              <a:solidFill>
                <a:srgbClr val="24BAA2"/>
              </a:solidFill>
            </a:endParaRPr>
          </a:p>
        </p:txBody>
      </p:sp>
      <p:sp>
        <p:nvSpPr>
          <p:cNvPr id="225" name="Google Shape;225;p37"/>
          <p:cNvSpPr>
            <a:spLocks noGrp="1"/>
          </p:cNvSpPr>
          <p:nvPr>
            <p:ph type="pic" idx="3"/>
          </p:nvPr>
        </p:nvSpPr>
        <p:spPr>
          <a:xfrm>
            <a:off x="0" y="1866787"/>
            <a:ext cx="5130800" cy="3913188"/>
          </a:xfrm>
          <a:prstGeom prst="rect">
            <a:avLst/>
          </a:prstGeom>
          <a:solidFill>
            <a:srgbClr val="D8D8D8"/>
          </a:solidFill>
          <a:ln>
            <a:noFill/>
          </a:ln>
        </p:spPr>
      </p:sp>
      <p:sp>
        <p:nvSpPr>
          <p:cNvPr id="226" name="Google Shape;226;p37"/>
          <p:cNvSpPr txBox="1"/>
          <p:nvPr/>
        </p:nvSpPr>
        <p:spPr>
          <a:xfrm>
            <a:off x="5130800" y="5638258"/>
            <a:ext cx="6810734" cy="1145405"/>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92E4B"/>
              </a:buClr>
              <a:buSzPts val="2400"/>
              <a:buFont typeface="Arial"/>
              <a:buNone/>
            </a:pPr>
            <a:r>
              <a:rPr lang="en-US" sz="2000" b="0" i="0" u="none" strike="noStrike" cap="none" dirty="0">
                <a:solidFill>
                  <a:schemeClr val="lt1"/>
                </a:solidFill>
                <a:latin typeface="Calibri"/>
                <a:ea typeface="Calibri"/>
                <a:cs typeface="Calibri"/>
                <a:sym typeface="Calibri"/>
              </a:rPr>
              <a:t>Se il video non </a:t>
            </a:r>
            <a:r>
              <a:rPr lang="en-US" sz="2000" b="0" i="0" u="none" strike="noStrike" cap="none" dirty="0" err="1">
                <a:solidFill>
                  <a:schemeClr val="lt1"/>
                </a:solidFill>
                <a:latin typeface="Calibri"/>
                <a:ea typeface="Calibri"/>
                <a:cs typeface="Calibri"/>
                <a:sym typeface="Calibri"/>
              </a:rPr>
              <a:t>funziona</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clicca</a:t>
            </a:r>
            <a:r>
              <a:rPr lang="en-US" sz="2000" b="0" i="0" u="none" strike="noStrike" cap="none" dirty="0">
                <a:solidFill>
                  <a:schemeClr val="lt1"/>
                </a:solidFill>
                <a:latin typeface="Calibri"/>
                <a:ea typeface="Calibri"/>
                <a:cs typeface="Calibri"/>
                <a:sym typeface="Calibri"/>
              </a:rPr>
              <a:t> qui:</a:t>
            </a:r>
            <a:endParaRPr dirty="0"/>
          </a:p>
          <a:p>
            <a:pPr marL="457200" marR="0" lvl="0" indent="-228600" algn="ctr" rtl="0">
              <a:lnSpc>
                <a:spcPct val="90000"/>
              </a:lnSpc>
              <a:spcBef>
                <a:spcPts val="1000"/>
              </a:spcBef>
              <a:spcAft>
                <a:spcPts val="0"/>
              </a:spcAft>
              <a:buClr>
                <a:srgbClr val="092E4B"/>
              </a:buClr>
              <a:buSzPts val="2400"/>
              <a:buFont typeface="Arial"/>
              <a:buNone/>
            </a:pPr>
            <a:r>
              <a:rPr lang="en-US" sz="2000" b="0" i="0" u="sng" strike="noStrike" cap="none" dirty="0">
                <a:solidFill>
                  <a:srgbClr val="24BAA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https://www.youtube.com/watch?v=KYKh2SFQtEA</a:t>
            </a:r>
            <a:r>
              <a:rPr lang="en-US" sz="2000" b="0" i="0" u="none" strike="noStrike" cap="none" dirty="0">
                <a:solidFill>
                  <a:srgbClr val="24BAA2"/>
                </a:solidFill>
                <a:latin typeface="Calibri"/>
                <a:ea typeface="Calibri"/>
                <a:cs typeface="Calibri"/>
                <a:sym typeface="Calibri"/>
              </a:rPr>
              <a:t> </a:t>
            </a:r>
            <a:endParaRPr dirty="0">
              <a:solidFill>
                <a:srgbClr val="24BAA2"/>
              </a:solidFill>
            </a:endParaRPr>
          </a:p>
          <a:p>
            <a:pPr marL="457200" marR="0" lvl="0" indent="-228600" algn="ctr" rtl="0">
              <a:lnSpc>
                <a:spcPct val="90000"/>
              </a:lnSpc>
              <a:spcBef>
                <a:spcPts val="1000"/>
              </a:spcBef>
              <a:spcAft>
                <a:spcPts val="0"/>
              </a:spcAft>
              <a:buClr>
                <a:srgbClr val="092E4B"/>
              </a:buClr>
              <a:buSzPts val="2400"/>
              <a:buFont typeface="Arial"/>
              <a:buNone/>
            </a:pPr>
            <a:endParaRPr sz="2000" b="0" i="0" u="none" strike="noStrike" cap="none" dirty="0">
              <a:solidFill>
                <a:schemeClr val="lt1"/>
              </a:solidFill>
              <a:latin typeface="Calibri"/>
              <a:ea typeface="Calibri"/>
              <a:cs typeface="Calibri"/>
              <a:sym typeface="Calibri"/>
            </a:endParaRPr>
          </a:p>
        </p:txBody>
      </p:sp>
      <p:pic>
        <p:nvPicPr>
          <p:cNvPr id="227" name="Google Shape;227;p37" title="How To Use Facebook"/>
          <p:cNvPicPr preferRelativeResize="0"/>
          <p:nvPr/>
        </p:nvPicPr>
        <p:blipFill rotWithShape="1">
          <a:blip r:embed="rId5">
            <a:alphaModFix/>
          </a:blip>
          <a:srcRect/>
          <a:stretch/>
        </p:blipFill>
        <p:spPr>
          <a:xfrm>
            <a:off x="0" y="1866787"/>
            <a:ext cx="5130800" cy="39131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1"/>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8"/>
          <p:cNvSpPr>
            <a:spLocks noGrp="1"/>
          </p:cNvSpPr>
          <p:nvPr>
            <p:ph type="pic" idx="3"/>
          </p:nvPr>
        </p:nvSpPr>
        <p:spPr>
          <a:xfrm>
            <a:off x="8583306" y="1246695"/>
            <a:ext cx="2444127" cy="4336988"/>
          </a:xfrm>
          <a:prstGeom prst="rect">
            <a:avLst/>
          </a:prstGeom>
          <a:solidFill>
            <a:srgbClr val="D8D8D8"/>
          </a:solidFill>
          <a:ln>
            <a:noFill/>
          </a:ln>
        </p:spPr>
      </p:sp>
      <p:sp>
        <p:nvSpPr>
          <p:cNvPr id="233" name="Google Shape;233;p38"/>
          <p:cNvSpPr txBox="1">
            <a:spLocks noGrp="1"/>
          </p:cNvSpPr>
          <p:nvPr>
            <p:ph type="body" idx="2"/>
          </p:nvPr>
        </p:nvSpPr>
        <p:spPr>
          <a:xfrm>
            <a:off x="132478" y="1104900"/>
            <a:ext cx="7178675" cy="103028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u="sng">
                <a:solidFill>
                  <a:srgbClr val="0AA3A4"/>
                </a:solidFill>
                <a:hlinkClick r:id="rId3">
                  <a:extLst>
                    <a:ext uri="{A12FA001-AC4F-418D-AE19-62706E023703}">
                      <ahyp:hlinkClr xmlns:ahyp="http://schemas.microsoft.com/office/drawing/2018/hyperlinkcolor" val="tx"/>
                    </a:ext>
                  </a:extLst>
                </a:hlinkClick>
              </a:rPr>
              <a:t>Twitter</a:t>
            </a:r>
            <a:r>
              <a:rPr lang="en-US">
                <a:solidFill>
                  <a:srgbClr val="0AA3A4"/>
                </a:solidFill>
              </a:rPr>
              <a:t> </a:t>
            </a:r>
            <a:endParaRPr>
              <a:solidFill>
                <a:srgbClr val="0AA3A4"/>
              </a:solidFill>
            </a:endParaRPr>
          </a:p>
        </p:txBody>
      </p:sp>
      <p:sp>
        <p:nvSpPr>
          <p:cNvPr id="234" name="Google Shape;234;p38"/>
          <p:cNvSpPr txBox="1">
            <a:spLocks noGrp="1"/>
          </p:cNvSpPr>
          <p:nvPr>
            <p:ph type="body" idx="1"/>
          </p:nvPr>
        </p:nvSpPr>
        <p:spPr>
          <a:xfrm>
            <a:off x="251132" y="2441575"/>
            <a:ext cx="7762568" cy="3311525"/>
          </a:xfrm>
          <a:prstGeom prst="rect">
            <a:avLst/>
          </a:prstGeom>
          <a:noFill/>
          <a:ln>
            <a:noFill/>
          </a:ln>
        </p:spPr>
        <p:txBody>
          <a:bodyPr spcFirstLastPara="1" wrap="square" lIns="91425" tIns="45700" rIns="91425" bIns="45700" anchor="t" anchorCtr="0">
            <a:noAutofit/>
          </a:bodyPr>
          <a:lstStyle/>
          <a:p>
            <a:pPr marL="0" lvl="0" indent="-228600" algn="just" rtl="0">
              <a:lnSpc>
                <a:spcPct val="90000"/>
              </a:lnSpc>
              <a:spcBef>
                <a:spcPts val="1000"/>
              </a:spcBef>
              <a:spcAft>
                <a:spcPts val="0"/>
              </a:spcAft>
              <a:buSzPts val="2400"/>
              <a:buNone/>
            </a:pPr>
            <a:r>
              <a:rPr lang="it-IT" dirty="0"/>
              <a:t>È una piattaforma gratuita di condivisione di informazioni e notizie, nata nel 2007 e disponibile in diverse lingue. Consente di inviare brevi messaggi di testo (detti "</a:t>
            </a:r>
            <a:r>
              <a:rPr lang="it-IT" i="1" dirty="0"/>
              <a:t>tweet</a:t>
            </a:r>
            <a:r>
              <a:rPr lang="it-IT" dirty="0"/>
              <a:t>") che gli altri utenti possono seguire. È un Social Media dove tutti possono esprimere la propria opinione su qualsiasi argomento: quelli più dibattuti diventano tendenze. Le tendenze sono uno strumento utile per capire come si muove la nostra società.</a:t>
            </a:r>
          </a:p>
        </p:txBody>
      </p:sp>
      <p:sp>
        <p:nvSpPr>
          <p:cNvPr id="235" name="Google Shape;235;p38"/>
          <p:cNvSpPr txBox="1"/>
          <p:nvPr/>
        </p:nvSpPr>
        <p:spPr>
          <a:xfrm>
            <a:off x="276184" y="5379754"/>
            <a:ext cx="7376789" cy="1299207"/>
          </a:xfrm>
          <a:prstGeom prst="rect">
            <a:avLst/>
          </a:prstGeom>
          <a:noFill/>
          <a:ln>
            <a:noFill/>
          </a:ln>
        </p:spPr>
        <p:txBody>
          <a:bodyPr spcFirstLastPara="1" wrap="square" lIns="91425" tIns="45700" rIns="91425" bIns="45700" anchor="t" anchorCtr="0">
            <a:noAutofit/>
          </a:bodyPr>
          <a:lstStyle/>
          <a:p>
            <a:pPr marL="457200" indent="-228600" algn="ctr">
              <a:lnSpc>
                <a:spcPct val="90000"/>
              </a:lnSpc>
              <a:spcBef>
                <a:spcPts val="1000"/>
              </a:spcBef>
              <a:buClr>
                <a:srgbClr val="092E4B"/>
              </a:buClr>
              <a:buSzPts val="2400"/>
            </a:pPr>
            <a:r>
              <a:rPr lang="en-US" sz="2400" b="0" i="0" u="none" strike="noStrike" cap="none" dirty="0">
                <a:solidFill>
                  <a:srgbClr val="092E4B"/>
                </a:solidFill>
                <a:latin typeface="Calibri"/>
                <a:ea typeface="Calibri"/>
                <a:cs typeface="Calibri"/>
                <a:sym typeface="Calibri"/>
              </a:rPr>
              <a:t>Se il video non </a:t>
            </a:r>
            <a:r>
              <a:rPr lang="en-US" sz="2400" b="0" i="0" u="none" strike="noStrike" cap="none" dirty="0" err="1">
                <a:solidFill>
                  <a:srgbClr val="092E4B"/>
                </a:solidFill>
                <a:latin typeface="Calibri"/>
                <a:ea typeface="Calibri"/>
                <a:cs typeface="Calibri"/>
                <a:sym typeface="Calibri"/>
              </a:rPr>
              <a:t>funziona</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clicca</a:t>
            </a:r>
            <a:r>
              <a:rPr lang="en-US" sz="2400" b="0" i="0" u="none" strike="noStrike" cap="none" dirty="0">
                <a:solidFill>
                  <a:srgbClr val="092E4B"/>
                </a:solidFill>
                <a:latin typeface="Calibri"/>
                <a:ea typeface="Calibri"/>
                <a:cs typeface="Calibri"/>
                <a:sym typeface="Calibri"/>
              </a:rPr>
              <a:t> qui:</a:t>
            </a:r>
            <a:endParaRPr lang="en-US" dirty="0">
              <a:solidFill>
                <a:srgbClr val="092E4B"/>
              </a:solidFill>
            </a:endParaRPr>
          </a:p>
          <a:p>
            <a:pPr marL="457200" marR="0" lvl="0" indent="-228600" algn="ctr" rtl="0">
              <a:lnSpc>
                <a:spcPct val="90000"/>
              </a:lnSpc>
              <a:spcBef>
                <a:spcPts val="1000"/>
              </a:spcBef>
              <a:spcAft>
                <a:spcPts val="0"/>
              </a:spcAft>
              <a:buClr>
                <a:srgbClr val="092E4B"/>
              </a:buClr>
              <a:buSzPts val="2400"/>
              <a:buFont typeface="Arial"/>
              <a:buNone/>
            </a:pPr>
            <a:r>
              <a:rPr lang="en-US" sz="2400" b="0" i="0" u="sng" strike="noStrike" cap="none" dirty="0">
                <a:solidFill>
                  <a:srgbClr val="24BAA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https://www.youtube.com/watch?v=dZ8jykKJ5mU</a:t>
            </a:r>
            <a:r>
              <a:rPr lang="en-US" sz="2400" b="0" i="0" u="none" strike="noStrike" cap="none" dirty="0">
                <a:solidFill>
                  <a:srgbClr val="24BAA2"/>
                </a:solidFill>
                <a:latin typeface="Calibri"/>
                <a:ea typeface="Calibri"/>
                <a:cs typeface="Calibri"/>
                <a:sym typeface="Calibri"/>
              </a:rPr>
              <a:t> </a:t>
            </a:r>
            <a:endParaRPr lang="en-US" dirty="0">
              <a:solidFill>
                <a:srgbClr val="24BAA2"/>
              </a:solidFill>
            </a:endParaRPr>
          </a:p>
          <a:p>
            <a:pPr marL="457200" marR="0" lvl="0" indent="-228600" algn="l" rtl="0">
              <a:lnSpc>
                <a:spcPct val="90000"/>
              </a:lnSpc>
              <a:spcBef>
                <a:spcPts val="1000"/>
              </a:spcBef>
              <a:spcAft>
                <a:spcPts val="0"/>
              </a:spcAft>
              <a:buClr>
                <a:srgbClr val="092E4B"/>
              </a:buClr>
              <a:buSzPts val="2400"/>
              <a:buFont typeface="Arial"/>
              <a:buNone/>
            </a:pPr>
            <a:endParaRPr sz="2400" b="0" i="0" u="none" strike="noStrike" cap="none" dirty="0">
              <a:solidFill>
                <a:srgbClr val="092E4B"/>
              </a:solidFill>
              <a:latin typeface="Calibri"/>
              <a:ea typeface="Calibri"/>
              <a:cs typeface="Calibri"/>
              <a:sym typeface="Calibri"/>
            </a:endParaRPr>
          </a:p>
        </p:txBody>
      </p:sp>
      <p:pic>
        <p:nvPicPr>
          <p:cNvPr id="236" name="Google Shape;236;p38" title="Twitter 101 - Five minute Twitter class for absolute beginners"/>
          <p:cNvPicPr preferRelativeResize="0"/>
          <p:nvPr/>
        </p:nvPicPr>
        <p:blipFill rotWithShape="1">
          <a:blip r:embed="rId5">
            <a:alphaModFix/>
          </a:blip>
          <a:srcRect/>
          <a:stretch/>
        </p:blipFill>
        <p:spPr>
          <a:xfrm>
            <a:off x="8583306" y="1246695"/>
            <a:ext cx="2444127" cy="43646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1"/>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9"/>
          <p:cNvSpPr txBox="1">
            <a:spLocks noGrp="1"/>
          </p:cNvSpPr>
          <p:nvPr>
            <p:ph type="body" idx="1"/>
          </p:nvPr>
        </p:nvSpPr>
        <p:spPr>
          <a:xfrm>
            <a:off x="673295" y="1036440"/>
            <a:ext cx="6057706" cy="3849918"/>
          </a:xfrm>
          <a:prstGeom prst="rect">
            <a:avLst/>
          </a:prstGeom>
          <a:noFill/>
          <a:ln>
            <a:noFill/>
          </a:ln>
        </p:spPr>
        <p:txBody>
          <a:bodyPr spcFirstLastPara="1" wrap="square" lIns="91425" tIns="45700" rIns="91425" bIns="45700" anchor="t" anchorCtr="0">
            <a:noAutofit/>
          </a:bodyPr>
          <a:lstStyle/>
          <a:p>
            <a:pPr marL="0" lvl="0" indent="-228600" algn="just" rtl="0">
              <a:lnSpc>
                <a:spcPct val="90000"/>
              </a:lnSpc>
              <a:spcBef>
                <a:spcPts val="1000"/>
              </a:spcBef>
              <a:spcAft>
                <a:spcPts val="0"/>
              </a:spcAft>
              <a:buSzPts val="2400"/>
              <a:buNone/>
            </a:pPr>
            <a:r>
              <a:rPr lang="it-IT" sz="2300" dirty="0"/>
              <a:t>Si tratta di comunità virtuali che nascono dalla condivisione di hobby e passioni (ad esempio, giardinaggio, bricolage, ecc.) e che permettono alle persone di allargare la propria cerchia di relazioni.</a:t>
            </a:r>
          </a:p>
          <a:p>
            <a:pPr marL="0" lvl="0" indent="-228600" algn="just" rtl="0">
              <a:lnSpc>
                <a:spcPct val="90000"/>
              </a:lnSpc>
              <a:spcBef>
                <a:spcPts val="1000"/>
              </a:spcBef>
              <a:spcAft>
                <a:spcPts val="0"/>
              </a:spcAft>
              <a:buSzPts val="2400"/>
              <a:buNone/>
            </a:pPr>
            <a:r>
              <a:rPr lang="it-IT" sz="2300" dirty="0"/>
              <a:t>Sono state le prime forme di relazione online, agli albori di Internet, in cui i giovani si riunivano per scambiare idee o condividere passioni comuni. Si trattava di blog intesi come diari personali o comunità attive impegnate in giochi di ruolo online. Oggi alcuni Social Media, primo fra tutti Facebook, hanno ricreato comunità con la «Funzione gruppi». Basta digitare la parola chiave nella barra di ricerca e appariranno i risultati relativi.</a:t>
            </a:r>
            <a:endParaRPr sz="2300" dirty="0"/>
          </a:p>
        </p:txBody>
      </p:sp>
      <p:sp>
        <p:nvSpPr>
          <p:cNvPr id="242" name="Google Shape;242;p39"/>
          <p:cNvSpPr txBox="1">
            <a:spLocks noGrp="1"/>
          </p:cNvSpPr>
          <p:nvPr>
            <p:ph type="body" idx="2"/>
          </p:nvPr>
        </p:nvSpPr>
        <p:spPr>
          <a:xfrm>
            <a:off x="508195" y="3552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Forum</a:t>
            </a:r>
            <a:endParaRPr dirty="0"/>
          </a:p>
        </p:txBody>
      </p:sp>
      <p:pic>
        <p:nvPicPr>
          <p:cNvPr id="2" name="Picture 2" descr="Diagram, text&#10;&#10;Description automatically generated">
            <a:extLst>
              <a:ext uri="{FF2B5EF4-FFF2-40B4-BE49-F238E27FC236}">
                <a16:creationId xmlns:a16="http://schemas.microsoft.com/office/drawing/2014/main" id="{D39A4927-6AB7-649D-0371-6508E8E0E829}"/>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7129180" y="2032396"/>
            <a:ext cx="4264438" cy="3059601"/>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body" idx="1"/>
          </p:nvPr>
        </p:nvSpPr>
        <p:spPr>
          <a:xfrm>
            <a:off x="6096000" y="593575"/>
            <a:ext cx="5105400" cy="5604000"/>
          </a:xfrm>
          <a:prstGeom prst="rect">
            <a:avLst/>
          </a:prstGeom>
          <a:noFill/>
          <a:ln>
            <a:noFill/>
          </a:ln>
        </p:spPr>
        <p:txBody>
          <a:bodyPr spcFirstLastPara="1" wrap="square" lIns="91425" tIns="45700" rIns="91425" bIns="45700" anchor="ctr" anchorCtr="0">
            <a:normAutofit fontScale="70000" lnSpcReduction="20000"/>
          </a:bodyPr>
          <a:lstStyle/>
          <a:p>
            <a:pPr marL="0" lvl="0" indent="-228600" algn="l" rtl="0">
              <a:lnSpc>
                <a:spcPct val="100000"/>
              </a:lnSpc>
              <a:spcBef>
                <a:spcPts val="1000"/>
              </a:spcBef>
              <a:spcAft>
                <a:spcPts val="0"/>
              </a:spcAft>
              <a:buSzPct val="91397"/>
              <a:buNone/>
            </a:pPr>
            <a:r>
              <a:rPr lang="it-IT" sz="5100" b="1" i="0" dirty="0"/>
              <a:t>I gruppi o le community online </a:t>
            </a:r>
            <a:r>
              <a:rPr lang="it-IT" sz="3600" i="0" dirty="0"/>
              <a:t>possono essere organizzati in diversi modi, generalmente hanno una politica di accettazione e sono gestiti da utenti identificati come moderatori e amministratori. </a:t>
            </a:r>
            <a:br>
              <a:rPr lang="it-IT" sz="3600" i="0" dirty="0"/>
            </a:br>
            <a:r>
              <a:rPr lang="it-IT" sz="3600" i="0" dirty="0"/>
              <a:t>Le community o i blog di settore sono spesso gli spazi migliori per avvicinarsi a un nuovo hobby, a un'attività o a un argomento specifico, perché in essi sono presenti sia contenuti realizzati appositamente per i neofiti, ma soprattutto ci saranno persone disposte ad aiutare proprio per spirito di condivisione.</a:t>
            </a:r>
          </a:p>
        </p:txBody>
      </p:sp>
      <p:pic>
        <p:nvPicPr>
          <p:cNvPr id="248" name="Google Shape;248;p40"/>
          <p:cNvPicPr preferRelativeResize="0">
            <a:picLocks noGrp="1"/>
          </p:cNvPicPr>
          <p:nvPr>
            <p:ph type="pic" idx="2"/>
          </p:nvPr>
        </p:nvPicPr>
        <p:blipFill rotWithShape="1">
          <a:blip r:embed="rId3">
            <a:alphaModFix/>
          </a:blip>
          <a:srcRect l="25178" r="25178"/>
          <a:stretch/>
        </p:blipFill>
        <p:spPr>
          <a:xfrm>
            <a:off x="414116" y="352414"/>
            <a:ext cx="5497412" cy="6099184"/>
          </a:xfrm>
          <a:prstGeom prst="rect">
            <a:avLst/>
          </a:prstGeom>
          <a:solidFill>
            <a:srgbClr val="F2F2F2"/>
          </a:solid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1"/>
          <p:cNvSpPr txBox="1">
            <a:spLocks noGrp="1"/>
          </p:cNvSpPr>
          <p:nvPr>
            <p:ph type="body" idx="1"/>
          </p:nvPr>
        </p:nvSpPr>
        <p:spPr>
          <a:xfrm>
            <a:off x="526318" y="2416630"/>
            <a:ext cx="7479608" cy="4307059"/>
          </a:xfrm>
          <a:prstGeom prst="rect">
            <a:avLst/>
          </a:prstGeom>
          <a:noFill/>
          <a:ln>
            <a:noFill/>
          </a:ln>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092E4B"/>
              </a:buClr>
              <a:buSzPts val="2400"/>
              <a:buFont typeface="Arial"/>
              <a:buNone/>
            </a:pPr>
            <a:r>
              <a:rPr lang="it-IT" dirty="0"/>
              <a:t>Per accedere ed esplorare i gruppi su Facebook, basta cliccare sul menu e poi sulla sezione «Gruppi». Potete così esplorare i vari contenuti o controllare i gruppi suggeriti da Facebook in base a ciò che vi piace e al vostro profilo.</a:t>
            </a:r>
          </a:p>
          <a:p>
            <a:pPr marL="0" marR="0" lvl="0" indent="-228600" algn="just" rtl="0">
              <a:lnSpc>
                <a:spcPct val="90000"/>
              </a:lnSpc>
              <a:spcBef>
                <a:spcPts val="1000"/>
              </a:spcBef>
              <a:spcAft>
                <a:spcPts val="0"/>
              </a:spcAft>
              <a:buClr>
                <a:srgbClr val="092E4B"/>
              </a:buClr>
              <a:buSzPts val="2400"/>
              <a:buFont typeface="Arial"/>
              <a:buNone/>
            </a:pPr>
            <a:r>
              <a:rPr lang="it-IT" dirty="0"/>
              <a:t>In ogni gruppo potete postare contenuti, leggere altri post, commentare per scambiare idee e opinioni con gli altri utenti. Se non trovate ciò che vi soddisfa, potete creare il vostro gruppo personale in cui invitare amici e altri utenti che condividono la vostra stessa passione.</a:t>
            </a:r>
          </a:p>
        </p:txBody>
      </p:sp>
      <p:sp>
        <p:nvSpPr>
          <p:cNvPr id="256" name="Google Shape;256;p41"/>
          <p:cNvSpPr txBox="1">
            <a:spLocks noGrp="1"/>
          </p:cNvSpPr>
          <p:nvPr>
            <p:ph type="body" idx="2"/>
          </p:nvPr>
        </p:nvSpPr>
        <p:spPr>
          <a:xfrm>
            <a:off x="275423" y="1123190"/>
            <a:ext cx="7178174" cy="103162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err="1"/>
              <a:t>Gruppi</a:t>
            </a:r>
            <a:r>
              <a:rPr lang="en-US" dirty="0"/>
              <a:t> Facebook</a:t>
            </a:r>
            <a:endParaRPr dirty="0"/>
          </a:p>
        </p:txBody>
      </p:sp>
      <p:pic>
        <p:nvPicPr>
          <p:cNvPr id="257" name="Google Shape;257;p41"/>
          <p:cNvPicPr preferRelativeResize="0">
            <a:picLocks noGrp="1"/>
          </p:cNvPicPr>
          <p:nvPr>
            <p:ph type="pic" idx="3"/>
          </p:nvPr>
        </p:nvPicPr>
        <p:blipFill rotWithShape="1">
          <a:blip r:embed="rId3">
            <a:alphaModFix/>
          </a:blip>
          <a:srcRect t="60" b="61"/>
          <a:stretch/>
        </p:blipFill>
        <p:spPr>
          <a:xfrm>
            <a:off x="8583306" y="1246695"/>
            <a:ext cx="2444127" cy="4336988"/>
          </a:xfrm>
          <a:prstGeom prst="rect">
            <a:avLst/>
          </a:prstGeom>
          <a:solidFill>
            <a:srgbClr val="D8D8D8"/>
          </a:solidFill>
          <a:ln>
            <a:noFill/>
          </a:ln>
        </p:spPr>
      </p:pic>
      <p:sp>
        <p:nvSpPr>
          <p:cNvPr id="258" name="Google Shape;258;p41"/>
          <p:cNvSpPr txBox="1"/>
          <p:nvPr/>
        </p:nvSpPr>
        <p:spPr>
          <a:xfrm>
            <a:off x="8583306" y="6232321"/>
            <a:ext cx="2675926"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rPr>
              <a:t>https://</a:t>
            </a:r>
            <a:r>
              <a:rPr lang="en-US" sz="1000" b="0" i="0" u="none" strike="noStrike" cap="none" dirty="0" err="1">
                <a:solidFill>
                  <a:srgbClr val="24BAA2"/>
                </a:solidFill>
                <a:latin typeface="Calibri" panose="020F0502020204030204" pitchFamily="34" charset="0"/>
                <a:ea typeface="Calibri" panose="020F0502020204030204" pitchFamily="34" charset="0"/>
                <a:cs typeface="Calibri" panose="020F0502020204030204" pitchFamily="34" charset="0"/>
                <a:sym typeface="Arial"/>
              </a:rPr>
              <a:t>www.businessinsider.com</a:t>
            </a:r>
            <a:r>
              <a:rPr lang="en-US" sz="1000" b="0" i="0" u="none" strike="noStrike" cap="none"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rPr>
              <a:t>/guides/tech/</a:t>
            </a:r>
            <a:r>
              <a:rPr lang="en-US" sz="1000" b="0" i="0" u="none" strike="noStrike" cap="none" dirty="0" err="1">
                <a:solidFill>
                  <a:srgbClr val="24BAA2"/>
                </a:solidFill>
                <a:latin typeface="Calibri" panose="020F0502020204030204" pitchFamily="34" charset="0"/>
                <a:ea typeface="Calibri" panose="020F0502020204030204" pitchFamily="34" charset="0"/>
                <a:cs typeface="Calibri" panose="020F0502020204030204" pitchFamily="34" charset="0"/>
                <a:sym typeface="Arial"/>
              </a:rPr>
              <a:t>how-to-add-facebook-events-to-iphone-calendar?r</a:t>
            </a:r>
            <a:r>
              <a:rPr lang="en-US" sz="1000" b="0" i="0" u="none" strike="noStrike" cap="none"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rPr>
              <a:t>=US&amp;IR=T</a:t>
            </a:r>
            <a:endParaRPr dirty="0">
              <a:solidFill>
                <a:srgbClr val="24BAA2"/>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2"/>
          <p:cNvSpPr txBox="1">
            <a:spLocks noGrp="1"/>
          </p:cNvSpPr>
          <p:nvPr>
            <p:ph type="body" idx="1"/>
          </p:nvPr>
        </p:nvSpPr>
        <p:spPr>
          <a:xfrm>
            <a:off x="6505289" y="1163430"/>
            <a:ext cx="4571206" cy="5314372"/>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1000"/>
              </a:spcBef>
              <a:spcAft>
                <a:spcPts val="0"/>
              </a:spcAft>
              <a:buClr>
                <a:srgbClr val="092E4B"/>
              </a:buClr>
              <a:buSzPts val="2400"/>
              <a:buFont typeface="Arial"/>
              <a:buNone/>
            </a:pPr>
            <a:r>
              <a:rPr lang="it-IT" dirty="0"/>
              <a:t>Le informazioni che trovate sulle app, però, sono costruite dai loro gestori in base a quelli che ritengono essere i vostri (e i loro) interessi, attraverso lo studio dei tempi di lettura, delle reazioni, dei like e dei commenti. </a:t>
            </a:r>
          </a:p>
          <a:p>
            <a:pPr marL="0" marR="0" lvl="0" indent="0" algn="just" rtl="0">
              <a:lnSpc>
                <a:spcPct val="90000"/>
              </a:lnSpc>
              <a:spcBef>
                <a:spcPts val="1000"/>
              </a:spcBef>
              <a:spcAft>
                <a:spcPts val="0"/>
              </a:spcAft>
              <a:buClr>
                <a:srgbClr val="092E4B"/>
              </a:buClr>
              <a:buSzPts val="2400"/>
              <a:buFont typeface="Arial"/>
              <a:buNone/>
            </a:pPr>
            <a:r>
              <a:rPr lang="it-IT" dirty="0"/>
              <a:t>Il risultato è che si crea una </a:t>
            </a:r>
            <a:r>
              <a:rPr lang="it-IT" b="1" i="1" dirty="0"/>
              <a:t>bolla informativa </a:t>
            </a:r>
            <a:r>
              <a:rPr lang="it-IT" dirty="0"/>
              <a:t>che può creare alienazione e isolamento, oltre a portare a una radicalizzazione delle proprie idee e posizioni e a una "miopia" verso tutto ciò che non vediamo o leggiamo direttamente.</a:t>
            </a:r>
          </a:p>
          <a:p>
            <a:pPr marL="0" marR="0" lvl="0" indent="0" algn="just" rtl="0">
              <a:lnSpc>
                <a:spcPct val="90000"/>
              </a:lnSpc>
              <a:spcBef>
                <a:spcPts val="1000"/>
              </a:spcBef>
              <a:spcAft>
                <a:spcPts val="0"/>
              </a:spcAft>
              <a:buClr>
                <a:srgbClr val="092E4B"/>
              </a:buClr>
              <a:buSzPts val="2400"/>
              <a:buFont typeface="Arial"/>
              <a:buNone/>
            </a:pPr>
            <a:endParaRPr lang="it-IT" dirty="0"/>
          </a:p>
        </p:txBody>
      </p:sp>
      <p:sp>
        <p:nvSpPr>
          <p:cNvPr id="264" name="Google Shape;264;p42"/>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err="1"/>
              <a:t>Attenzione</a:t>
            </a:r>
            <a:r>
              <a:rPr lang="en-US" dirty="0"/>
              <a:t>!</a:t>
            </a:r>
            <a:endParaRPr dirty="0"/>
          </a:p>
        </p:txBody>
      </p:sp>
      <p:pic>
        <p:nvPicPr>
          <p:cNvPr id="265" name="Google Shape;265;p42"/>
          <p:cNvPicPr preferRelativeResize="0"/>
          <p:nvPr/>
        </p:nvPicPr>
        <p:blipFill rotWithShape="1">
          <a:blip r:embed="rId3">
            <a:alphaModFix/>
          </a:blip>
          <a:srcRect/>
          <a:stretch/>
        </p:blipFill>
        <p:spPr>
          <a:xfrm>
            <a:off x="1048639" y="761603"/>
            <a:ext cx="5708295" cy="5631786"/>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3"/>
          <p:cNvSpPr txBox="1">
            <a:spLocks noGrp="1"/>
          </p:cNvSpPr>
          <p:nvPr>
            <p:ph type="body" idx="1"/>
          </p:nvPr>
        </p:nvSpPr>
        <p:spPr>
          <a:xfrm>
            <a:off x="5466218" y="968571"/>
            <a:ext cx="6008026" cy="3913188"/>
          </a:xfrm>
        </p:spPr>
        <p:txBody>
          <a:bodyPr spcFirstLastPara="1" wrap="square" lIns="91425" tIns="45700" rIns="91425" bIns="45700" anchor="t" anchorCtr="0">
            <a:noAutofit/>
          </a:bodyPr>
          <a:lstStyle/>
          <a:p>
            <a:pPr marL="0" indent="0">
              <a:buClr>
                <a:srgbClr val="092E4B"/>
              </a:buClr>
            </a:pPr>
            <a:r>
              <a:rPr lang="it-IT" sz="2100" dirty="0"/>
              <a:t>Come abbiamo detto, sui Social Media è molto facile che circolino notizie false, create ad hoc per manipolare gli utenti, facendo leva sul basso livello di protezione di alcuni utenti durante la navigazione su una piattaforma ludica. Le Fake news costituiscono un pericolo per la corretta informazione perché possono alterare in modo significativo la percezione della realtà e istigare atteggiamenti scorretti al limite della legalità (diffamazione, calunnia e violazione della privacy sono ormai riconosciuti come reati, in molti Paesi, anche perpetrati sui social network).</a:t>
            </a:r>
          </a:p>
          <a:p>
            <a:pPr marL="0" indent="0">
              <a:buClr>
                <a:srgbClr val="092E4B"/>
              </a:buClr>
            </a:pPr>
            <a:r>
              <a:rPr lang="it-IT" sz="2100" dirty="0"/>
              <a:t>Ma come si riconoscono le «fake news»? Può essere un processo complicato, perché a volte anche i giornali cadono nelle trappole sfruttando il «clickbait» (ossia il fenomeno di aumento del numero di clic per ottenere più pubblicità o visualizzazioni a scopo di lucro). </a:t>
            </a:r>
          </a:p>
          <a:p>
            <a:pPr marL="0" indent="0">
              <a:buClr>
                <a:srgbClr val="092E4B"/>
              </a:buClr>
            </a:pPr>
            <a:endParaRPr lang="it-IT" sz="2100" dirty="0"/>
          </a:p>
          <a:p>
            <a:pPr marL="0" marR="0" lvl="0" indent="0" rtl="0">
              <a:spcBef>
                <a:spcPts val="1000"/>
              </a:spcBef>
              <a:spcAft>
                <a:spcPts val="0"/>
              </a:spcAft>
              <a:buClr>
                <a:srgbClr val="092E4B"/>
              </a:buClr>
              <a:buSzPts val="2400"/>
              <a:buFont typeface="Arial"/>
              <a:buNone/>
            </a:pPr>
            <a:br>
              <a:rPr lang="en-US" sz="2100" dirty="0"/>
            </a:br>
            <a:endParaRPr lang="en-US" sz="2100" dirty="0"/>
          </a:p>
        </p:txBody>
      </p:sp>
      <p:sp>
        <p:nvSpPr>
          <p:cNvPr id="278" name="Google Shape;278;p43"/>
          <p:cNvSpPr txBox="1">
            <a:spLocks noGrp="1"/>
          </p:cNvSpPr>
          <p:nvPr>
            <p:ph type="body" idx="2"/>
          </p:nvPr>
        </p:nvSpPr>
        <p:spPr>
          <a:xfrm>
            <a:off x="5260970" y="253004"/>
            <a:ext cx="5828096" cy="992652"/>
          </a:xfrm>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Cosa </a:t>
            </a:r>
            <a:r>
              <a:rPr lang="en-US" dirty="0" err="1"/>
              <a:t>sono</a:t>
            </a:r>
            <a:r>
              <a:rPr lang="en-US" dirty="0"/>
              <a:t> le «fake news»?</a:t>
            </a:r>
          </a:p>
        </p:txBody>
      </p:sp>
      <p:pic>
        <p:nvPicPr>
          <p:cNvPr id="3" name="Picture 2">
            <a:hlinkClick r:id="rId3"/>
            <a:extLst>
              <a:ext uri="{FF2B5EF4-FFF2-40B4-BE49-F238E27FC236}">
                <a16:creationId xmlns:a16="http://schemas.microsoft.com/office/drawing/2014/main" id="{B9D6178B-306C-E9ED-7CB0-6BA637AC4A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20" y="1866787"/>
            <a:ext cx="5130780" cy="3913188"/>
          </a:xfrm>
          <a:prstGeom prst="rect">
            <a:avLst/>
          </a:prstGeom>
          <a:noFill/>
          <a:ln>
            <a:noFill/>
          </a:ln>
        </p:spPr>
      </p:pic>
      <p:sp>
        <p:nvSpPr>
          <p:cNvPr id="4" name="Speech Bubble: Rectangle with Corners Rounded 3">
            <a:extLst>
              <a:ext uri="{FF2B5EF4-FFF2-40B4-BE49-F238E27FC236}">
                <a16:creationId xmlns:a16="http://schemas.microsoft.com/office/drawing/2014/main" id="{DBEBD1B2-D1E6-1C36-1D86-EE50340BD9B3}"/>
              </a:ext>
            </a:extLst>
          </p:cNvPr>
          <p:cNvSpPr/>
          <p:nvPr/>
        </p:nvSpPr>
        <p:spPr>
          <a:xfrm>
            <a:off x="442127" y="592853"/>
            <a:ext cx="2878589" cy="1900090"/>
          </a:xfrm>
          <a:prstGeom prst="wedgeRoundRectCallout">
            <a:avLst/>
          </a:prstGeom>
          <a:solidFill>
            <a:srgbClr val="24BAA2"/>
          </a:solidFill>
          <a:ln>
            <a:solidFill>
              <a:srgbClr val="24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b="1" dirty="0" err="1">
                <a:latin typeface="Calibri" panose="020F0502020204030204" pitchFamily="34" charset="0"/>
                <a:ea typeface="Calibri" panose="020F0502020204030204" pitchFamily="34" charset="0"/>
                <a:cs typeface="Calibri" panose="020F0502020204030204" pitchFamily="34" charset="0"/>
              </a:rPr>
              <a:t>Perché</a:t>
            </a:r>
            <a:r>
              <a:rPr lang="en-IE" sz="1600" b="1" dirty="0">
                <a:latin typeface="Calibri" panose="020F0502020204030204" pitchFamily="34" charset="0"/>
                <a:ea typeface="Calibri" panose="020F0502020204030204" pitchFamily="34" charset="0"/>
                <a:cs typeface="Calibri" panose="020F0502020204030204" pitchFamily="34" charset="0"/>
              </a:rPr>
              <a:t> non </a:t>
            </a:r>
            <a:r>
              <a:rPr lang="en-IE" sz="1600" b="1" dirty="0" err="1">
                <a:latin typeface="Calibri" panose="020F0502020204030204" pitchFamily="34" charset="0"/>
                <a:ea typeface="Calibri" panose="020F0502020204030204" pitchFamily="34" charset="0"/>
                <a:cs typeface="Calibri" panose="020F0502020204030204" pitchFamily="34" charset="0"/>
              </a:rPr>
              <a:t>guardi</a:t>
            </a:r>
            <a:r>
              <a:rPr lang="en-IE" sz="1600" b="1" dirty="0">
                <a:latin typeface="Calibri" panose="020F0502020204030204" pitchFamily="34" charset="0"/>
                <a:ea typeface="Calibri" panose="020F0502020204030204" pitchFamily="34" charset="0"/>
                <a:cs typeface="Calibri" panose="020F0502020204030204" pitchFamily="34" charset="0"/>
              </a:rPr>
              <a:t> </a:t>
            </a:r>
            <a:r>
              <a:rPr lang="en-IE" sz="1600" b="1" dirty="0" err="1">
                <a:latin typeface="Calibri" panose="020F0502020204030204" pitchFamily="34" charset="0"/>
                <a:ea typeface="Calibri" panose="020F0502020204030204" pitchFamily="34" charset="0"/>
                <a:cs typeface="Calibri" panose="020F0502020204030204" pitchFamily="34" charset="0"/>
              </a:rPr>
              <a:t>questa</a:t>
            </a:r>
            <a:r>
              <a:rPr lang="en-IE" sz="1600" b="1" dirty="0">
                <a:latin typeface="Calibri" panose="020F0502020204030204" pitchFamily="34" charset="0"/>
                <a:ea typeface="Calibri" panose="020F0502020204030204" pitchFamily="34" charset="0"/>
                <a:cs typeface="Calibri" panose="020F0502020204030204" pitchFamily="34" charset="0"/>
              </a:rPr>
              <a:t> </a:t>
            </a:r>
            <a:r>
              <a:rPr lang="en-IE" sz="1600" b="1" dirty="0">
                <a:solidFill>
                  <a:srgbClr val="092E4B"/>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serie</a:t>
            </a:r>
            <a:r>
              <a:rPr lang="en-IE" sz="1600" b="1" dirty="0">
                <a:solidFill>
                  <a:srgbClr val="092E4B"/>
                </a:solidFill>
                <a:latin typeface="Calibri" panose="020F0502020204030204" pitchFamily="34" charset="0"/>
                <a:ea typeface="Calibri" panose="020F0502020204030204" pitchFamily="34" charset="0"/>
                <a:cs typeface="Calibri" panose="020F0502020204030204" pitchFamily="34" charset="0"/>
              </a:rPr>
              <a:t> </a:t>
            </a:r>
            <a:r>
              <a:rPr lang="en-IE" sz="1600" b="1" dirty="0">
                <a:solidFill>
                  <a:srgbClr val="092E4B"/>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Netflix</a:t>
            </a:r>
            <a:r>
              <a:rPr lang="en-IE" sz="1600" b="1" dirty="0">
                <a:latin typeface="Calibri" panose="020F0502020204030204" pitchFamily="34" charset="0"/>
                <a:ea typeface="Calibri" panose="020F0502020204030204" pitchFamily="34" charset="0"/>
                <a:cs typeface="Calibri" panose="020F0502020204030204" pitchFamily="34" charset="0"/>
              </a:rPr>
              <a:t>? </a:t>
            </a:r>
            <a:r>
              <a:rPr lang="en-IE" sz="1600" b="1" dirty="0" err="1">
                <a:latin typeface="Calibri" panose="020F0502020204030204" pitchFamily="34" charset="0"/>
                <a:ea typeface="Calibri" panose="020F0502020204030204" pitchFamily="34" charset="0"/>
                <a:cs typeface="Calibri" panose="020F0502020204030204" pitchFamily="34" charset="0"/>
              </a:rPr>
              <a:t>Ti</a:t>
            </a:r>
            <a:r>
              <a:rPr lang="en-IE" sz="1600" b="1" dirty="0">
                <a:latin typeface="Calibri" panose="020F0502020204030204" pitchFamily="34" charset="0"/>
                <a:ea typeface="Calibri" panose="020F0502020204030204" pitchFamily="34" charset="0"/>
                <a:cs typeface="Calibri" panose="020F0502020204030204" pitchFamily="34" charset="0"/>
              </a:rPr>
              <a:t> </a:t>
            </a:r>
            <a:r>
              <a:rPr lang="en-IE" sz="1600" b="1" dirty="0" err="1">
                <a:latin typeface="Calibri" panose="020F0502020204030204" pitchFamily="34" charset="0"/>
                <a:ea typeface="Calibri" panose="020F0502020204030204" pitchFamily="34" charset="0"/>
                <a:cs typeface="Calibri" panose="020F0502020204030204" pitchFamily="34" charset="0"/>
              </a:rPr>
              <a:t>aiuterà</a:t>
            </a:r>
            <a:r>
              <a:rPr lang="en-IE" sz="1600" b="1" dirty="0">
                <a:latin typeface="Calibri" panose="020F0502020204030204" pitchFamily="34" charset="0"/>
                <a:ea typeface="Calibri" panose="020F0502020204030204" pitchFamily="34" charset="0"/>
                <a:cs typeface="Calibri" panose="020F0502020204030204" pitchFamily="34" charset="0"/>
              </a:rPr>
              <a:t> a </a:t>
            </a:r>
            <a:r>
              <a:rPr lang="en-IE" sz="1600" b="1" dirty="0" err="1">
                <a:latin typeface="Calibri" panose="020F0502020204030204" pitchFamily="34" charset="0"/>
                <a:ea typeface="Calibri" panose="020F0502020204030204" pitchFamily="34" charset="0"/>
                <a:cs typeface="Calibri" panose="020F0502020204030204" pitchFamily="34" charset="0"/>
              </a:rPr>
              <a:t>capire</a:t>
            </a:r>
            <a:r>
              <a:rPr lang="en-IE" sz="1600" b="1" dirty="0">
                <a:latin typeface="Calibri" panose="020F0502020204030204" pitchFamily="34" charset="0"/>
                <a:ea typeface="Calibri" panose="020F0502020204030204" pitchFamily="34" charset="0"/>
                <a:cs typeface="Calibri" panose="020F0502020204030204" pitchFamily="34" charset="0"/>
              </a:rPr>
              <a:t> </a:t>
            </a:r>
            <a:r>
              <a:rPr lang="en-IE" sz="1600" b="1" dirty="0" err="1">
                <a:latin typeface="Calibri" panose="020F0502020204030204" pitchFamily="34" charset="0"/>
                <a:ea typeface="Calibri" panose="020F0502020204030204" pitchFamily="34" charset="0"/>
                <a:cs typeface="Calibri" panose="020F0502020204030204" pitchFamily="34" charset="0"/>
              </a:rPr>
              <a:t>meglio</a:t>
            </a:r>
            <a:r>
              <a:rPr lang="en-IE" sz="1600" b="1" dirty="0">
                <a:latin typeface="Calibri" panose="020F0502020204030204" pitchFamily="34" charset="0"/>
                <a:ea typeface="Calibri" panose="020F0502020204030204" pitchFamily="34" charset="0"/>
                <a:cs typeface="Calibri" panose="020F0502020204030204" pitchFamily="34" charset="0"/>
              </a:rPr>
              <a:t> le fake news e I </a:t>
            </a:r>
            <a:r>
              <a:rPr lang="en-IE" sz="1600" b="1" dirty="0" err="1">
                <a:latin typeface="Calibri" panose="020F0502020204030204" pitchFamily="34" charset="0"/>
                <a:ea typeface="Calibri" panose="020F0502020204030204" pitchFamily="34" charset="0"/>
                <a:cs typeface="Calibri" panose="020F0502020204030204" pitchFamily="34" charset="0"/>
              </a:rPr>
              <a:t>loro</a:t>
            </a:r>
            <a:r>
              <a:rPr lang="en-IE" sz="1600" b="1" dirty="0">
                <a:latin typeface="Calibri" panose="020F0502020204030204" pitchFamily="34" charset="0"/>
                <a:ea typeface="Calibri" panose="020F0502020204030204" pitchFamily="34" charset="0"/>
                <a:cs typeface="Calibri" panose="020F0502020204030204" pitchFamily="34" charset="0"/>
              </a:rPr>
              <a:t> </a:t>
            </a:r>
            <a:r>
              <a:rPr lang="en-IE" sz="1600" b="1" dirty="0" err="1">
                <a:latin typeface="Calibri" panose="020F0502020204030204" pitchFamily="34" charset="0"/>
                <a:ea typeface="Calibri" panose="020F0502020204030204" pitchFamily="34" charset="0"/>
                <a:cs typeface="Calibri" panose="020F0502020204030204" pitchFamily="34" charset="0"/>
              </a:rPr>
              <a:t>effetti</a:t>
            </a:r>
            <a:r>
              <a:rPr lang="en-IE" sz="1600" b="1" dirty="0">
                <a:latin typeface="Calibri" panose="020F0502020204030204" pitchFamily="34" charset="0"/>
                <a:ea typeface="Calibri" panose="020F0502020204030204" pitchFamily="34" charset="0"/>
                <a:cs typeface="Calibri" panose="020F0502020204030204" pitchFamily="34" charset="0"/>
              </a:rPr>
              <a: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4"/>
          <p:cNvSpPr txBox="1">
            <a:spLocks noGrp="1"/>
          </p:cNvSpPr>
          <p:nvPr>
            <p:ph type="body" idx="1"/>
          </p:nvPr>
        </p:nvSpPr>
        <p:spPr>
          <a:xfrm>
            <a:off x="4974923" y="716977"/>
            <a:ext cx="6562800" cy="339300"/>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dirty="0" err="1"/>
              <a:t>Verificare</a:t>
            </a:r>
            <a:r>
              <a:rPr lang="en-US" dirty="0"/>
              <a:t> la </a:t>
            </a:r>
            <a:r>
              <a:rPr lang="en-US" dirty="0" err="1"/>
              <a:t>fonte</a:t>
            </a:r>
            <a:endParaRPr dirty="0"/>
          </a:p>
        </p:txBody>
      </p:sp>
      <p:sp>
        <p:nvSpPr>
          <p:cNvPr id="278" name="Google Shape;278;p44"/>
          <p:cNvSpPr txBox="1">
            <a:spLocks noGrp="1"/>
          </p:cNvSpPr>
          <p:nvPr>
            <p:ph type="body" idx="2"/>
          </p:nvPr>
        </p:nvSpPr>
        <p:spPr>
          <a:xfrm>
            <a:off x="4722765" y="1068661"/>
            <a:ext cx="6830332" cy="1213022"/>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it-IT" dirty="0"/>
              <a:t>Da dove provengono le informazioni? Le fonti sono citate? C'è la firma dell'autore e il riscontro di altre risorse?</a:t>
            </a:r>
          </a:p>
        </p:txBody>
      </p:sp>
      <p:sp>
        <p:nvSpPr>
          <p:cNvPr id="279" name="Google Shape;279;p44"/>
          <p:cNvSpPr txBox="1">
            <a:spLocks noGrp="1"/>
          </p:cNvSpPr>
          <p:nvPr>
            <p:ph type="body" idx="3"/>
          </p:nvPr>
        </p:nvSpPr>
        <p:spPr>
          <a:xfrm>
            <a:off x="3431555" y="986640"/>
            <a:ext cx="1228580"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01</a:t>
            </a:r>
            <a:endParaRPr/>
          </a:p>
        </p:txBody>
      </p:sp>
      <p:sp>
        <p:nvSpPr>
          <p:cNvPr id="280" name="Google Shape;280;p44"/>
          <p:cNvSpPr txBox="1">
            <a:spLocks noGrp="1"/>
          </p:cNvSpPr>
          <p:nvPr>
            <p:ph type="body" idx="5"/>
          </p:nvPr>
        </p:nvSpPr>
        <p:spPr>
          <a:xfrm>
            <a:off x="4977894" y="2708908"/>
            <a:ext cx="6562800" cy="339300"/>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dirty="0" err="1"/>
              <a:t>Verificare</a:t>
            </a:r>
            <a:r>
              <a:rPr lang="en-US" dirty="0"/>
              <a:t> </a:t>
            </a:r>
            <a:r>
              <a:rPr lang="en-US" dirty="0" err="1"/>
              <a:t>i</a:t>
            </a:r>
            <a:r>
              <a:rPr lang="en-US" dirty="0"/>
              <a:t> </a:t>
            </a:r>
            <a:r>
              <a:rPr lang="en-US" dirty="0" err="1"/>
              <a:t>fatti</a:t>
            </a:r>
            <a:endParaRPr dirty="0"/>
          </a:p>
        </p:txBody>
      </p:sp>
      <p:sp>
        <p:nvSpPr>
          <p:cNvPr id="281" name="Google Shape;281;p44"/>
          <p:cNvSpPr txBox="1">
            <a:spLocks noGrp="1"/>
          </p:cNvSpPr>
          <p:nvPr>
            <p:ph type="body" idx="6"/>
          </p:nvPr>
        </p:nvSpPr>
        <p:spPr>
          <a:xfrm>
            <a:off x="5012501" y="3123624"/>
            <a:ext cx="6553234" cy="1219814"/>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it-IT" dirty="0"/>
              <a:t>La notizia è riportata altrove e come viene presentata? C'è corrispondenza tra le varie fonti?</a:t>
            </a:r>
          </a:p>
        </p:txBody>
      </p:sp>
      <p:sp>
        <p:nvSpPr>
          <p:cNvPr id="282" name="Google Shape;282;p44"/>
          <p:cNvSpPr txBox="1">
            <a:spLocks noGrp="1"/>
          </p:cNvSpPr>
          <p:nvPr>
            <p:ph type="body" idx="8"/>
          </p:nvPr>
        </p:nvSpPr>
        <p:spPr>
          <a:xfrm>
            <a:off x="4999262" y="4481299"/>
            <a:ext cx="6562800" cy="339300"/>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dirty="0" err="1"/>
              <a:t>Verificare</a:t>
            </a:r>
            <a:r>
              <a:rPr lang="en-US" dirty="0"/>
              <a:t> </a:t>
            </a:r>
            <a:r>
              <a:rPr lang="en-US" dirty="0" err="1"/>
              <a:t>l’esposizione</a:t>
            </a:r>
            <a:r>
              <a:rPr lang="en-US" dirty="0"/>
              <a:t> del </a:t>
            </a:r>
            <a:r>
              <a:rPr lang="en-US" dirty="0" err="1"/>
              <a:t>contenuto</a:t>
            </a:r>
            <a:endParaRPr dirty="0"/>
          </a:p>
        </p:txBody>
      </p:sp>
      <p:sp>
        <p:nvSpPr>
          <p:cNvPr id="283" name="Google Shape;283;p44"/>
          <p:cNvSpPr txBox="1">
            <a:spLocks noGrp="1"/>
          </p:cNvSpPr>
          <p:nvPr>
            <p:ph type="body" idx="9"/>
          </p:nvPr>
        </p:nvSpPr>
        <p:spPr>
          <a:xfrm>
            <a:off x="4371583" y="4883836"/>
            <a:ext cx="7223273" cy="999383"/>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it-IT" dirty="0"/>
              <a:t>In che formato vengono trasmesse le informazioni? Hanno un titolo sensazionalistico? Sono grammaticalmente corrette? I toni dell'articolo sono neutri?</a:t>
            </a:r>
          </a:p>
        </p:txBody>
      </p:sp>
      <p:sp>
        <p:nvSpPr>
          <p:cNvPr id="284" name="Google Shape;284;p44"/>
          <p:cNvSpPr txBox="1"/>
          <p:nvPr/>
        </p:nvSpPr>
        <p:spPr>
          <a:xfrm>
            <a:off x="3431555" y="2828983"/>
            <a:ext cx="1228580"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sz="5400" b="0" i="0" u="none" strike="noStrike" cap="none">
                <a:solidFill>
                  <a:schemeClr val="lt1"/>
                </a:solidFill>
                <a:latin typeface="Calibri"/>
                <a:ea typeface="Calibri"/>
                <a:cs typeface="Calibri"/>
                <a:sym typeface="Calibri"/>
              </a:rPr>
              <a:t>02</a:t>
            </a:r>
            <a:endParaRPr/>
          </a:p>
        </p:txBody>
      </p:sp>
      <p:sp>
        <p:nvSpPr>
          <p:cNvPr id="285" name="Google Shape;285;p44"/>
          <p:cNvSpPr txBox="1"/>
          <p:nvPr/>
        </p:nvSpPr>
        <p:spPr>
          <a:xfrm>
            <a:off x="3431555" y="4676477"/>
            <a:ext cx="1228580"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sz="5400" b="0" i="0" u="none" strike="noStrike" cap="none">
                <a:solidFill>
                  <a:schemeClr val="lt1"/>
                </a:solidFill>
                <a:latin typeface="Calibri"/>
                <a:ea typeface="Calibri"/>
                <a:cs typeface="Calibri"/>
                <a:sym typeface="Calibri"/>
              </a:rPr>
              <a:t>03</a:t>
            </a:r>
            <a:endParaRPr/>
          </a:p>
        </p:txBody>
      </p:sp>
      <p:pic>
        <p:nvPicPr>
          <p:cNvPr id="286" name="Google Shape;286;p44"/>
          <p:cNvPicPr preferRelativeResize="0">
            <a:picLocks noGrp="1"/>
          </p:cNvPicPr>
          <p:nvPr>
            <p:ph type="pic" idx="4"/>
          </p:nvPr>
        </p:nvPicPr>
        <p:blipFill rotWithShape="1">
          <a:blip r:embed="rId3">
            <a:alphaModFix/>
          </a:blip>
          <a:srcRect l="27673" t="-2060" r="27561" b="2059"/>
          <a:stretch/>
        </p:blipFill>
        <p:spPr>
          <a:xfrm>
            <a:off x="-126342" y="0"/>
            <a:ext cx="3669321" cy="6858000"/>
          </a:xfrm>
          <a:prstGeom prst="rect">
            <a:avLst/>
          </a:prstGeom>
          <a:solidFill>
            <a:srgbClr val="D8D8D8"/>
          </a:solid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5"/>
          <p:cNvSpPr txBox="1">
            <a:spLocks noGrp="1"/>
          </p:cNvSpPr>
          <p:nvPr>
            <p:ph type="body" idx="1"/>
          </p:nvPr>
        </p:nvSpPr>
        <p:spPr>
          <a:xfrm>
            <a:off x="798380" y="1462774"/>
            <a:ext cx="7939219" cy="384991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it-IT" sz="2300" dirty="0"/>
              <a:t>Lo spazio virtuale, così come quello reale, prevede un insieme di regole che devono essere osservate per garantirne un uso corretto. La rapida diffusione di Internet ha dato la possibilità di accedere al mondo virtuale anche a utenti non ancora preparati, determinando così la diffusione di pratiche inappropriate per quanto riguarda il rispetto degli altri utenti e dello spazio utilizzato. Conosciamo tutti il fenomeno dei cosiddetti «leoni da tastiera», così come siamo consapevoli delle ripercussioni che possono derivare dall'uso improprio di informazioni e contenuti e dalla diffusione degli stessi, causando spesso anche una violazione della privacy altrui. Questo spiega la necessità di regolamentare gli spazi di Internet, così come lo sviluppo di un settore della giurisprudenza che interviene e disciplina gli spazi virtuali attraverso la legge… Ecco quindi che nasce la </a:t>
            </a:r>
            <a:r>
              <a:rPr lang="it-IT" sz="2300" i="1" dirty="0"/>
              <a:t>Netiquette</a:t>
            </a:r>
            <a:r>
              <a:rPr lang="it-IT" sz="2300" dirty="0"/>
              <a:t>.</a:t>
            </a:r>
          </a:p>
        </p:txBody>
      </p:sp>
      <p:sp>
        <p:nvSpPr>
          <p:cNvPr id="292" name="Google Shape;292;p45"/>
          <p:cNvSpPr txBox="1">
            <a:spLocks noGrp="1"/>
          </p:cNvSpPr>
          <p:nvPr>
            <p:ph type="body" idx="2"/>
          </p:nvPr>
        </p:nvSpPr>
        <p:spPr>
          <a:xfrm>
            <a:off x="798381" y="583803"/>
            <a:ext cx="10595237" cy="803654"/>
          </a:xfrm>
          <a:prstGeom prst="rect">
            <a:avLst/>
          </a:prstGeom>
          <a:noFill/>
          <a:ln>
            <a:noFill/>
          </a:ln>
        </p:spPr>
        <p:txBody>
          <a:bodyPr spcFirstLastPara="1" wrap="square" lIns="91425" tIns="45700" rIns="91425" bIns="45700" anchor="t" anchorCtr="0">
            <a:noAutofit/>
          </a:bodyPr>
          <a:lstStyle/>
          <a:p>
            <a:pPr marL="0" marR="0" lvl="0" indent="-228600" algn="l" rtl="0">
              <a:lnSpc>
                <a:spcPct val="90000"/>
              </a:lnSpc>
              <a:spcBef>
                <a:spcPts val="1000"/>
              </a:spcBef>
              <a:spcAft>
                <a:spcPts val="0"/>
              </a:spcAft>
              <a:buClr>
                <a:srgbClr val="24BAA2"/>
              </a:buClr>
              <a:buSzPts val="3600"/>
              <a:buFont typeface="Arial"/>
              <a:buNone/>
            </a:pPr>
            <a:r>
              <a:rPr lang="it-IT" dirty="0"/>
              <a:t>La </a:t>
            </a:r>
            <a:r>
              <a:rPr lang="en-US" i="1" dirty="0"/>
              <a:t>Netiquette</a:t>
            </a:r>
            <a:endParaRPr i="1" dirty="0"/>
          </a:p>
        </p:txBody>
      </p:sp>
      <p:pic>
        <p:nvPicPr>
          <p:cNvPr id="2" name="Picture 2" descr="Text&#10;&#10;Description automatically generated with medium confidence">
            <a:extLst>
              <a:ext uri="{FF2B5EF4-FFF2-40B4-BE49-F238E27FC236}">
                <a16:creationId xmlns:a16="http://schemas.microsoft.com/office/drawing/2014/main" id="{FB4C5125-1194-3D08-6757-4DF87A231E9F}"/>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8908028" y="2208893"/>
            <a:ext cx="2694312" cy="2440213"/>
          </a:xfrm>
          <a:prstGeom prst="rect">
            <a:avLst/>
          </a:prstGeom>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TotalTime>
  <Words>10725</Words>
  <Application>Microsoft Office PowerPoint</Application>
  <PresentationFormat>Widescreen</PresentationFormat>
  <Paragraphs>657</Paragraphs>
  <Slides>120</Slides>
  <Notes>99</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120</vt:i4>
      </vt:variant>
    </vt:vector>
  </HeadingPairs>
  <TitlesOfParts>
    <vt:vector size="126" baseType="lpstr">
      <vt:lpstr>Calibri</vt:lpstr>
      <vt:lpstr>Arial</vt:lpstr>
      <vt:lpstr>Montserrat Light</vt:lpstr>
      <vt:lpstr>Montserrat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Gillian Keane</dc:creator>
  <cp:lastModifiedBy>Paula Whyte ( Momentum Consulting )</cp:lastModifiedBy>
  <cp:revision>96</cp:revision>
  <dcterms:created xsi:type="dcterms:W3CDTF">2020-10-14T13:32:04Z</dcterms:created>
  <dcterms:modified xsi:type="dcterms:W3CDTF">2023-02-17T09:23:42Z</dcterms:modified>
</cp:coreProperties>
</file>