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Lst>
  <p:sldSz cy="6858000" cx="12192000"/>
  <p:notesSz cx="6858000" cy="9144000"/>
  <p:embeddedFontLst>
    <p:embeddedFont>
      <p:font typeface="Roboto"/>
      <p:regular r:id="rId125"/>
      <p:bold r:id="rId126"/>
      <p:italic r:id="rId127"/>
      <p:boldItalic r:id="rId128"/>
    </p:embeddedFont>
    <p:embeddedFont>
      <p:font typeface="Montserrat"/>
      <p:regular r:id="rId129"/>
      <p:bold r:id="rId130"/>
      <p:italic r:id="rId131"/>
      <p:boldItalic r:id="rId132"/>
    </p:embeddedFont>
    <p:embeddedFont>
      <p:font typeface="Montserrat Light"/>
      <p:regular r:id="rId133"/>
      <p:bold r:id="rId134"/>
      <p:italic r:id="rId135"/>
      <p:boldItalic r:id="rId1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29" Type="http://schemas.openxmlformats.org/officeDocument/2006/relationships/font" Target="fonts/Montserrat-regular.fntdata"/><Relationship Id="rId128" Type="http://schemas.openxmlformats.org/officeDocument/2006/relationships/font" Target="fonts/Roboto-boldItalic.fntdata"/><Relationship Id="rId127" Type="http://schemas.openxmlformats.org/officeDocument/2006/relationships/font" Target="fonts/Roboto-italic.fntdata"/><Relationship Id="rId126" Type="http://schemas.openxmlformats.org/officeDocument/2006/relationships/font" Target="fonts/Roboto-bold.fntdata"/><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125" Type="http://schemas.openxmlformats.org/officeDocument/2006/relationships/font" Target="fonts/Roboto-regular.fntdata"/><Relationship Id="rId29" Type="http://schemas.openxmlformats.org/officeDocument/2006/relationships/slide" Target="slides/slide25.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2" Type="http://schemas.openxmlformats.org/officeDocument/2006/relationships/font" Target="fonts/Montserrat-boldItalic.fntdata"/><Relationship Id="rId131" Type="http://schemas.openxmlformats.org/officeDocument/2006/relationships/font" Target="fonts/Montserrat-italic.fntdata"/><Relationship Id="rId130" Type="http://schemas.openxmlformats.org/officeDocument/2006/relationships/font" Target="fonts/Montserrat-bold.fntdata"/><Relationship Id="rId136" Type="http://schemas.openxmlformats.org/officeDocument/2006/relationships/font" Target="fonts/MontserratLight-boldItalic.fntdata"/><Relationship Id="rId135" Type="http://schemas.openxmlformats.org/officeDocument/2006/relationships/font" Target="fonts/MontserratLight-italic.fntdata"/><Relationship Id="rId134" Type="http://schemas.openxmlformats.org/officeDocument/2006/relationships/font" Target="fonts/MontserratLight-bold.fntdata"/><Relationship Id="rId133" Type="http://schemas.openxmlformats.org/officeDocument/2006/relationships/font" Target="fonts/MontserratLight-regular.fntdata"/><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3" name="Google Shape;1183;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1" name="Google Shape;1191;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p1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8" name="Google Shape;1198;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1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8" name="Google Shape;1208;p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1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5" name="Google Shape;1215;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1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3" name="Google Shape;1223;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9" name="Google Shape;1229;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1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6" name="Google Shape;1236;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p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4" name="Google Shape;1244;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3" name="Google Shape;1253;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1" name="Google Shape;1261;p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1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9" name="Google Shape;1269;p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1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5" name="Google Shape;1275;p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1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3" name="Google Shape;1283;p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1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0" name="Google Shape;1290;p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p1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6" name="Google Shape;1296;p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2" name="Google Shape;130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1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2" name="Google Shape;1312;p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1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9" name="Google Shape;1319;p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p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4" name="Google Shape;1324;p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0" name="Google Shape;133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p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2" name="Google Shape;442;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2" name="Google Shape;472;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9" name="Google Shape;489;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6" name="Google Shape;506;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0" name="Google Shape;53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0" name="Google Shape;540;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0" name="Google Shape;590;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2" name="Google Shape;602;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5" name="Google Shape;64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4" name="Google Shape;65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4" name="Google Shape;6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6" name="Google Shape;68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8" name="Google Shape;69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7" name="Google Shape;70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5" name="Google Shape;71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4" name="Google Shape;72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2" name="Google Shape;75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60" name="Google Shape;76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28" name="Google Shape;228;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8" name="Google Shape;77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6" name="Google Shape;78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7" name="Google Shape;79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9" name="Google Shape;81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3" name="Google Shape;83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1" name="Google Shape;84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8" name="Google Shape;87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6" name="Google Shape;88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6" name="Google Shape;89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7" name="Google Shape;90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7" name="Google Shape;91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1" name="Google Shape;94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1" name="Google Shape;95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9" name="Google Shape;95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8" name="Google Shape;96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5" name="Google Shape;97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3" name="Google Shape;98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2" name="Google Shape;992;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0" name="Google Shape;100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0" name="Google Shape;102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9" name="Google Shape;102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0" name="Google Shape;103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0" name="Google Shape;104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1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9" name="Google Shape;1049;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1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5" name="Google Shape;1055;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2" name="Google Shape;1062;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6" name="Google Shape;1076;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2" name="Google Shape;1082;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8" name="Google Shape;1088;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4" name="Google Shape;1094;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0" name="Google Shape;1100;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6" name="Google Shape;1106;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5" name="Google Shape;1115;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5" name="Google Shape;1125;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2" name="Google Shape;113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8" name="Google Shape;1138;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139" name="Google Shape;1139;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6" name="Google Shape;1146;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3" name="Google Shape;1153;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1" name="Google Shape;1161;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162" name="Google Shape;1162;p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p1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6" name="Google Shape;1176;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p:cSld name="Cover Slide ">
    <p:spTree>
      <p:nvGrpSpPr>
        <p:cNvPr id="12" name="Shape 12"/>
        <p:cNvGrpSpPr/>
        <p:nvPr/>
      </p:nvGrpSpPr>
      <p:grpSpPr>
        <a:xfrm>
          <a:off x="0" y="0"/>
          <a:ext cx="0" cy="0"/>
          <a:chOff x="0" y="0"/>
          <a:chExt cx="0" cy="0"/>
        </a:xfrm>
      </p:grpSpPr>
      <p:sp>
        <p:nvSpPr>
          <p:cNvPr id="13" name="Google Shape;13;p2"/>
          <p:cNvSpPr/>
          <p:nvPr/>
        </p:nvSpPr>
        <p:spPr>
          <a:xfrm>
            <a:off x="0" y="2454512"/>
            <a:ext cx="12172692" cy="3432703"/>
          </a:xfrm>
          <a:custGeom>
            <a:rect b="b" l="l" r="r" t="t"/>
            <a:pathLst>
              <a:path extrusionOk="0" h="6806308" w="7600392">
                <a:moveTo>
                  <a:pt x="0" y="0"/>
                </a:moveTo>
                <a:lnTo>
                  <a:pt x="7600393" y="0"/>
                </a:lnTo>
                <a:lnTo>
                  <a:pt x="7600393" y="6806308"/>
                </a:lnTo>
                <a:lnTo>
                  <a:pt x="0" y="6806308"/>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14" name="Google Shape;14;p2"/>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2" type="body"/>
          </p:nvPr>
        </p:nvSpPr>
        <p:spPr>
          <a:xfrm>
            <a:off x="618012"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6" name="Google Shape;16;p2"/>
          <p:cNvGrpSpPr/>
          <p:nvPr/>
        </p:nvGrpSpPr>
        <p:grpSpPr>
          <a:xfrm>
            <a:off x="162193" y="6091871"/>
            <a:ext cx="2471731" cy="613729"/>
            <a:chOff x="0" y="0"/>
            <a:chExt cx="2301694" cy="571500"/>
          </a:xfrm>
        </p:grpSpPr>
        <p:sp>
          <p:nvSpPr>
            <p:cNvPr id="17" name="Google Shape;17;p2"/>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 name="Google Shape;18;p2"/>
            <p:cNvPicPr preferRelativeResize="0"/>
            <p:nvPr/>
          </p:nvPicPr>
          <p:blipFill rotWithShape="1">
            <a:blip r:embed="rId2">
              <a:alphaModFix/>
            </a:blip>
            <a:srcRect b="0" l="0" r="0" t="0"/>
            <a:stretch/>
          </p:blipFill>
          <p:spPr>
            <a:xfrm>
              <a:off x="312965" y="96237"/>
              <a:ext cx="1675765" cy="384810"/>
            </a:xfrm>
            <a:prstGeom prst="rect">
              <a:avLst/>
            </a:prstGeom>
            <a:noFill/>
            <a:ln>
              <a:noFill/>
            </a:ln>
          </p:spPr>
        </p:pic>
      </p:grpSp>
      <p:sp>
        <p:nvSpPr>
          <p:cNvPr id="19" name="Google Shape;19;p2"/>
          <p:cNvSpPr/>
          <p:nvPr/>
        </p:nvSpPr>
        <p:spPr>
          <a:xfrm>
            <a:off x="12192000" y="153500"/>
            <a:ext cx="3690980" cy="7687732"/>
          </a:xfrm>
          <a:custGeom>
            <a:rect b="b" l="l" r="r" t="t"/>
            <a:pathLst>
              <a:path extrusionOk="0" h="6806308" w="7600392">
                <a:moveTo>
                  <a:pt x="0" y="0"/>
                </a:moveTo>
                <a:lnTo>
                  <a:pt x="7600393" y="0"/>
                </a:lnTo>
                <a:lnTo>
                  <a:pt x="7600393" y="6806308"/>
                </a:lnTo>
                <a:lnTo>
                  <a:pt x="0" y="6806308"/>
                </a:lnTo>
                <a:close/>
              </a:path>
            </a:pathLst>
          </a:custGeom>
          <a:solidFill>
            <a:srgbClr val="EBEBE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grpSp>
        <p:nvGrpSpPr>
          <p:cNvPr id="20" name="Google Shape;20;p2"/>
          <p:cNvGrpSpPr/>
          <p:nvPr/>
        </p:nvGrpSpPr>
        <p:grpSpPr>
          <a:xfrm>
            <a:off x="9565775" y="3574321"/>
            <a:ext cx="3525984" cy="2857223"/>
            <a:chOff x="1659400" y="1572038"/>
            <a:chExt cx="970931" cy="786778"/>
          </a:xfrm>
        </p:grpSpPr>
        <p:sp>
          <p:nvSpPr>
            <p:cNvPr id="21" name="Google Shape;21;p2"/>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 name="Google Shape;22;p2"/>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 name="Google Shape;23;p2"/>
          <p:cNvSpPr/>
          <p:nvPr>
            <p:ph idx="3" type="pic"/>
          </p:nvPr>
        </p:nvSpPr>
        <p:spPr>
          <a:xfrm>
            <a:off x="5718875" y="423474"/>
            <a:ext cx="5982506" cy="4551482"/>
          </a:xfrm>
          <a:prstGeom prst="rect">
            <a:avLst/>
          </a:prstGeom>
          <a:solidFill>
            <a:srgbClr val="F2F2F2"/>
          </a:solidFill>
          <a:ln>
            <a:noFill/>
          </a:ln>
        </p:spPr>
      </p:sp>
      <p:sp>
        <p:nvSpPr>
          <p:cNvPr id="24" name="Google Shape;24;p2"/>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25" name="Google Shape;25;p2"/>
          <p:cNvSpPr txBox="1"/>
          <p:nvPr>
            <p:ph idx="4"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6" name="Google Shape;26;p2"/>
          <p:cNvPicPr preferRelativeResize="0"/>
          <p:nvPr/>
        </p:nvPicPr>
        <p:blipFill rotWithShape="1">
          <a:blip r:embed="rId3">
            <a:alphaModFix/>
          </a:blip>
          <a:srcRect b="0" l="0" r="0" t="0"/>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98" name="Shape 98"/>
        <p:cNvGrpSpPr/>
        <p:nvPr/>
      </p:nvGrpSpPr>
      <p:grpSpPr>
        <a:xfrm>
          <a:off x="0" y="0"/>
          <a:ext cx="0" cy="0"/>
          <a:chOff x="0" y="0"/>
          <a:chExt cx="0" cy="0"/>
        </a:xfrm>
      </p:grpSpPr>
      <p:sp>
        <p:nvSpPr>
          <p:cNvPr id="99" name="Google Shape;99;p11"/>
          <p:cNvSpPr/>
          <p:nvPr/>
        </p:nvSpPr>
        <p:spPr>
          <a:xfrm>
            <a:off x="0" y="0"/>
            <a:ext cx="12192000" cy="685800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11"/>
          <p:cNvSpPr/>
          <p:nvPr/>
        </p:nvSpPr>
        <p:spPr>
          <a:xfrm>
            <a:off x="370688" y="323520"/>
            <a:ext cx="11450624" cy="62109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11"/>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1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11"/>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104" name="Shape 104"/>
        <p:cNvGrpSpPr/>
        <p:nvPr/>
      </p:nvGrpSpPr>
      <p:grpSpPr>
        <a:xfrm>
          <a:off x="0" y="0"/>
          <a:ext cx="0" cy="0"/>
          <a:chOff x="0" y="0"/>
          <a:chExt cx="0" cy="0"/>
        </a:xfrm>
      </p:grpSpPr>
      <p:sp>
        <p:nvSpPr>
          <p:cNvPr id="105" name="Google Shape;105;p12"/>
          <p:cNvSpPr/>
          <p:nvPr/>
        </p:nvSpPr>
        <p:spPr>
          <a:xfrm>
            <a:off x="4605868" y="1"/>
            <a:ext cx="6891866"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 name="Google Shape;106;p12"/>
          <p:cNvSpPr txBox="1"/>
          <p:nvPr>
            <p:ph idx="1" type="body"/>
          </p:nvPr>
        </p:nvSpPr>
        <p:spPr>
          <a:xfrm>
            <a:off x="5943600" y="2076098"/>
            <a:ext cx="4867011" cy="391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p12"/>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8" name="Google Shape;108;p12"/>
          <p:cNvPicPr preferRelativeResize="0"/>
          <p:nvPr/>
        </p:nvPicPr>
        <p:blipFill rotWithShape="1">
          <a:blip r:embed="rId2">
            <a:alphaModFix/>
          </a:blip>
          <a:srcRect b="0" l="-25867" r="0" t="0"/>
          <a:stretch/>
        </p:blipFill>
        <p:spPr>
          <a:xfrm flipH="1">
            <a:off x="0" y="1639691"/>
            <a:ext cx="8439100" cy="5375657"/>
          </a:xfrm>
          <a:prstGeom prst="rect">
            <a:avLst/>
          </a:prstGeom>
          <a:noFill/>
          <a:ln>
            <a:noFill/>
          </a:ln>
        </p:spPr>
      </p:pic>
      <p:sp>
        <p:nvSpPr>
          <p:cNvPr id="109" name="Google Shape;109;p12"/>
          <p:cNvSpPr/>
          <p:nvPr>
            <p:ph idx="3" type="pic"/>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110" name="Shape 110"/>
        <p:cNvGrpSpPr/>
        <p:nvPr/>
      </p:nvGrpSpPr>
      <p:grpSpPr>
        <a:xfrm>
          <a:off x="0" y="0"/>
          <a:ext cx="0" cy="0"/>
          <a:chOff x="0" y="0"/>
          <a:chExt cx="0" cy="0"/>
        </a:xfrm>
      </p:grpSpPr>
      <p:sp>
        <p:nvSpPr>
          <p:cNvPr id="111" name="Google Shape;111;p13"/>
          <p:cNvSpPr/>
          <p:nvPr/>
        </p:nvSpPr>
        <p:spPr>
          <a:xfrm>
            <a:off x="4884044"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 name="Google Shape;112;p13"/>
          <p:cNvSpPr txBox="1"/>
          <p:nvPr>
            <p:ph idx="1" type="body"/>
          </p:nvPr>
        </p:nvSpPr>
        <p:spPr>
          <a:xfrm>
            <a:off x="6096001" y="593579"/>
            <a:ext cx="4724400" cy="560402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3" name="Google Shape;113;p13"/>
          <p:cNvGrpSpPr/>
          <p:nvPr/>
        </p:nvGrpSpPr>
        <p:grpSpPr>
          <a:xfrm>
            <a:off x="4884044" y="3946789"/>
            <a:ext cx="3525984" cy="2857223"/>
            <a:chOff x="1659400" y="1572038"/>
            <a:chExt cx="970931" cy="786778"/>
          </a:xfrm>
        </p:grpSpPr>
        <p:sp>
          <p:nvSpPr>
            <p:cNvPr id="114" name="Google Shape;114;p13"/>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 name="Google Shape;115;p13"/>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6" name="Google Shape;116;p13"/>
          <p:cNvSpPr/>
          <p:nvPr>
            <p:ph idx="2" type="pic"/>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117" name="Shape 117"/>
        <p:cNvGrpSpPr/>
        <p:nvPr/>
      </p:nvGrpSpPr>
      <p:grpSpPr>
        <a:xfrm>
          <a:off x="0" y="0"/>
          <a:ext cx="0" cy="0"/>
          <a:chOff x="0" y="0"/>
          <a:chExt cx="0" cy="0"/>
        </a:xfrm>
      </p:grpSpPr>
      <p:sp>
        <p:nvSpPr>
          <p:cNvPr id="118" name="Google Shape;118;p14"/>
          <p:cNvSpPr/>
          <p:nvPr/>
        </p:nvSpPr>
        <p:spPr>
          <a:xfrm>
            <a:off x="0" y="1352385"/>
            <a:ext cx="6096000" cy="438801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p14"/>
          <p:cNvSpPr/>
          <p:nvPr>
            <p:ph idx="2" type="pic"/>
          </p:nvPr>
        </p:nvSpPr>
        <p:spPr>
          <a:xfrm>
            <a:off x="0" y="0"/>
            <a:ext cx="12192000" cy="6858000"/>
          </a:xfrm>
          <a:prstGeom prst="rect">
            <a:avLst/>
          </a:prstGeom>
          <a:solidFill>
            <a:srgbClr val="F2F2F2"/>
          </a:solidFill>
          <a:ln>
            <a:noFill/>
          </a:ln>
        </p:spPr>
      </p:sp>
      <p:sp>
        <p:nvSpPr>
          <p:cNvPr id="120" name="Google Shape;120;p14"/>
          <p:cNvSpPr txBox="1"/>
          <p:nvPr>
            <p:ph idx="1" type="body"/>
          </p:nvPr>
        </p:nvSpPr>
        <p:spPr>
          <a:xfrm>
            <a:off x="427670" y="1747126"/>
            <a:ext cx="5126463" cy="356565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1" name="Google Shape;121;p14"/>
          <p:cNvGrpSpPr/>
          <p:nvPr/>
        </p:nvGrpSpPr>
        <p:grpSpPr>
          <a:xfrm>
            <a:off x="-1877189" y="2648392"/>
            <a:ext cx="3525984" cy="2857223"/>
            <a:chOff x="1659400" y="1572038"/>
            <a:chExt cx="970931" cy="786778"/>
          </a:xfrm>
        </p:grpSpPr>
        <p:sp>
          <p:nvSpPr>
            <p:cNvPr id="122" name="Google Shape;122;p14"/>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3" name="Google Shape;123;p14"/>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Icons">
    <p:spTree>
      <p:nvGrpSpPr>
        <p:cNvPr id="124" name="Shape 12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p:cSld name="Bullet Point x3 slide with photo">
    <p:spTree>
      <p:nvGrpSpPr>
        <p:cNvPr id="125" name="Shape 125"/>
        <p:cNvGrpSpPr/>
        <p:nvPr/>
      </p:nvGrpSpPr>
      <p:grpSpPr>
        <a:xfrm>
          <a:off x="0" y="0"/>
          <a:ext cx="0" cy="0"/>
          <a:chOff x="0" y="0"/>
          <a:chExt cx="0" cy="0"/>
        </a:xfrm>
      </p:grpSpPr>
      <p:sp>
        <p:nvSpPr>
          <p:cNvPr id="126" name="Google Shape;126;p16"/>
          <p:cNvSpPr/>
          <p:nvPr/>
        </p:nvSpPr>
        <p:spPr>
          <a:xfrm>
            <a:off x="-110112" y="-776"/>
            <a:ext cx="4885857" cy="6858776"/>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 name="Google Shape;127;p16"/>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16"/>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16"/>
          <p:cNvSpPr txBox="1"/>
          <p:nvPr>
            <p:ph idx="3" type="body"/>
          </p:nvPr>
        </p:nvSpPr>
        <p:spPr>
          <a:xfrm>
            <a:off x="3431555" y="986640"/>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 name="Google Shape;130;p16"/>
          <p:cNvSpPr/>
          <p:nvPr>
            <p:ph idx="4" type="pic"/>
          </p:nvPr>
        </p:nvSpPr>
        <p:spPr>
          <a:xfrm>
            <a:off x="-126342" y="0"/>
            <a:ext cx="3669321" cy="6858000"/>
          </a:xfrm>
          <a:prstGeom prst="rect">
            <a:avLst/>
          </a:prstGeom>
          <a:solidFill>
            <a:srgbClr val="D8D8D8"/>
          </a:solidFill>
          <a:ln>
            <a:noFill/>
          </a:ln>
        </p:spPr>
      </p:sp>
      <p:grpSp>
        <p:nvGrpSpPr>
          <p:cNvPr id="131" name="Google Shape;131;p16"/>
          <p:cNvGrpSpPr/>
          <p:nvPr/>
        </p:nvGrpSpPr>
        <p:grpSpPr>
          <a:xfrm>
            <a:off x="4054161" y="721803"/>
            <a:ext cx="7547911" cy="1674487"/>
            <a:chOff x="4061909" y="1565906"/>
            <a:chExt cx="7547911" cy="1882781"/>
          </a:xfrm>
        </p:grpSpPr>
        <p:cxnSp>
          <p:nvCxnSpPr>
            <p:cNvPr id="132" name="Google Shape;132;p16"/>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33" name="Google Shape;133;p16"/>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34" name="Google Shape;134;p16"/>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35" name="Google Shape;135;p16"/>
          <p:cNvCxnSpPr/>
          <p:nvPr/>
        </p:nvCxnSpPr>
        <p:spPr>
          <a:xfrm>
            <a:off x="4054160" y="200029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36" name="Google Shape;136;p16"/>
          <p:cNvCxnSpPr/>
          <p:nvPr/>
        </p:nvCxnSpPr>
        <p:spPr>
          <a:xfrm>
            <a:off x="4069659" y="238824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37" name="Google Shape;137;p16"/>
          <p:cNvSpPr txBox="1"/>
          <p:nvPr>
            <p:ph idx="5"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 name="Google Shape;138;p16"/>
          <p:cNvSpPr txBox="1"/>
          <p:nvPr>
            <p:ph idx="6"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 name="Google Shape;139;p16"/>
          <p:cNvSpPr txBox="1"/>
          <p:nvPr>
            <p:ph idx="7" type="body"/>
          </p:nvPr>
        </p:nvSpPr>
        <p:spPr>
          <a:xfrm>
            <a:off x="3431554" y="2940769"/>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40" name="Google Shape;140;p16"/>
          <p:cNvGrpSpPr/>
          <p:nvPr/>
        </p:nvGrpSpPr>
        <p:grpSpPr>
          <a:xfrm>
            <a:off x="4054160" y="2644936"/>
            <a:ext cx="7547911" cy="1674487"/>
            <a:chOff x="4061909" y="1565906"/>
            <a:chExt cx="7547911" cy="1882781"/>
          </a:xfrm>
        </p:grpSpPr>
        <p:cxnSp>
          <p:nvCxnSpPr>
            <p:cNvPr id="141" name="Google Shape;141;p16"/>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42" name="Google Shape;142;p16"/>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43" name="Google Shape;143;p16"/>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44" name="Google Shape;144;p16"/>
          <p:cNvCxnSpPr/>
          <p:nvPr/>
        </p:nvCxnSpPr>
        <p:spPr>
          <a:xfrm>
            <a:off x="4054159" y="3923423"/>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45" name="Google Shape;145;p16"/>
          <p:cNvCxnSpPr/>
          <p:nvPr/>
        </p:nvCxnSpPr>
        <p:spPr>
          <a:xfrm>
            <a:off x="4069658" y="4311378"/>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46" name="Google Shape;146;p16"/>
          <p:cNvSpPr txBox="1"/>
          <p:nvPr>
            <p:ph idx="8"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 name="Google Shape;147;p16"/>
          <p:cNvSpPr txBox="1"/>
          <p:nvPr>
            <p:ph idx="9"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 name="Google Shape;148;p16"/>
          <p:cNvSpPr txBox="1"/>
          <p:nvPr>
            <p:ph idx="13" type="body"/>
          </p:nvPr>
        </p:nvSpPr>
        <p:spPr>
          <a:xfrm>
            <a:off x="3447052" y="4804566"/>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49" name="Google Shape;149;p16"/>
          <p:cNvGrpSpPr/>
          <p:nvPr/>
        </p:nvGrpSpPr>
        <p:grpSpPr>
          <a:xfrm>
            <a:off x="4069658" y="4508733"/>
            <a:ext cx="7547911" cy="1674487"/>
            <a:chOff x="4061909" y="1565906"/>
            <a:chExt cx="7547911" cy="1882781"/>
          </a:xfrm>
        </p:grpSpPr>
        <p:cxnSp>
          <p:nvCxnSpPr>
            <p:cNvPr id="150" name="Google Shape;150;p16"/>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51" name="Google Shape;151;p16"/>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52" name="Google Shape;152;p16"/>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53" name="Google Shape;153;p16"/>
          <p:cNvCxnSpPr/>
          <p:nvPr/>
        </p:nvCxnSpPr>
        <p:spPr>
          <a:xfrm>
            <a:off x="4069657" y="578722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54" name="Google Shape;154;p16"/>
          <p:cNvCxnSpPr/>
          <p:nvPr/>
        </p:nvCxnSpPr>
        <p:spPr>
          <a:xfrm>
            <a:off x="4085156" y="617517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55" name="Shape 155"/>
        <p:cNvGrpSpPr/>
        <p:nvPr/>
      </p:nvGrpSpPr>
      <p:grpSpPr>
        <a:xfrm>
          <a:off x="0" y="0"/>
          <a:ext cx="0" cy="0"/>
          <a:chOff x="0" y="0"/>
          <a:chExt cx="0" cy="0"/>
        </a:xfrm>
      </p:grpSpPr>
      <p:sp>
        <p:nvSpPr>
          <p:cNvPr id="156" name="Google Shape;156;p17"/>
          <p:cNvSpPr/>
          <p:nvPr/>
        </p:nvSpPr>
        <p:spPr>
          <a:xfrm>
            <a:off x="-32399" y="3350405"/>
            <a:ext cx="12194195" cy="241562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 name="Google Shape;157;p17"/>
          <p:cNvSpPr txBox="1"/>
          <p:nvPr>
            <p:ph idx="1" type="body"/>
          </p:nvPr>
        </p:nvSpPr>
        <p:spPr>
          <a:xfrm>
            <a:off x="690953" y="4549217"/>
            <a:ext cx="3195486" cy="73114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17"/>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24BAA2"/>
              </a:buClr>
              <a:buSzPts val="5000"/>
              <a:buFont typeface="Arial"/>
              <a:buNone/>
              <a:defRPr b="1" i="0" sz="5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59" name="Google Shape;159;p17"/>
          <p:cNvGrpSpPr/>
          <p:nvPr/>
        </p:nvGrpSpPr>
        <p:grpSpPr>
          <a:xfrm>
            <a:off x="336354" y="5927698"/>
            <a:ext cx="2735993" cy="679345"/>
            <a:chOff x="0" y="0"/>
            <a:chExt cx="2301694" cy="571500"/>
          </a:xfrm>
        </p:grpSpPr>
        <p:sp>
          <p:nvSpPr>
            <p:cNvPr id="160" name="Google Shape;160;p1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1" name="Google Shape;161;p17"/>
            <p:cNvPicPr preferRelativeResize="0"/>
            <p:nvPr/>
          </p:nvPicPr>
          <p:blipFill rotWithShape="1">
            <a:blip r:embed="rId2">
              <a:alphaModFix/>
            </a:blip>
            <a:srcRect b="0" l="0" r="0" t="0"/>
            <a:stretch/>
          </p:blipFill>
          <p:spPr>
            <a:xfrm>
              <a:off x="312965" y="96237"/>
              <a:ext cx="1675765" cy="384810"/>
            </a:xfrm>
            <a:prstGeom prst="rect">
              <a:avLst/>
            </a:prstGeom>
            <a:noFill/>
            <a:ln>
              <a:noFill/>
            </a:ln>
          </p:spPr>
        </p:pic>
      </p:grpSp>
      <p:pic>
        <p:nvPicPr>
          <p:cNvPr id="162" name="Google Shape;162;p17"/>
          <p:cNvPicPr preferRelativeResize="0"/>
          <p:nvPr/>
        </p:nvPicPr>
        <p:blipFill rotWithShape="1">
          <a:blip r:embed="rId3">
            <a:alphaModFix/>
          </a:blip>
          <a:srcRect b="0" l="0" r="0" t="0"/>
          <a:stretch/>
        </p:blipFill>
        <p:spPr>
          <a:xfrm>
            <a:off x="336354" y="587665"/>
            <a:ext cx="5189566" cy="1979955"/>
          </a:xfrm>
          <a:prstGeom prst="rect">
            <a:avLst/>
          </a:prstGeom>
          <a:noFill/>
          <a:ln>
            <a:noFill/>
          </a:ln>
        </p:spPr>
      </p:pic>
      <p:grpSp>
        <p:nvGrpSpPr>
          <p:cNvPr id="163" name="Google Shape;163;p17"/>
          <p:cNvGrpSpPr/>
          <p:nvPr/>
        </p:nvGrpSpPr>
        <p:grpSpPr>
          <a:xfrm>
            <a:off x="9565775" y="3574321"/>
            <a:ext cx="3525984" cy="2857223"/>
            <a:chOff x="1659400" y="1572038"/>
            <a:chExt cx="970931" cy="786778"/>
          </a:xfrm>
        </p:grpSpPr>
        <p:sp>
          <p:nvSpPr>
            <p:cNvPr id="164" name="Google Shape;164;p17"/>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 name="Google Shape;165;p17"/>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7"/>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167" name="Google Shape;167;p17"/>
          <p:cNvSpPr txBox="1"/>
          <p:nvPr>
            <p:ph idx="3"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68" name="Shape 168"/>
        <p:cNvGrpSpPr/>
        <p:nvPr/>
      </p:nvGrpSpPr>
      <p:grpSpPr>
        <a:xfrm>
          <a:off x="0" y="0"/>
          <a:ext cx="0" cy="0"/>
          <a:chOff x="0" y="0"/>
          <a:chExt cx="0" cy="0"/>
        </a:xfrm>
      </p:grpSpPr>
      <p:sp>
        <p:nvSpPr>
          <p:cNvPr id="169" name="Google Shape;169;p18"/>
          <p:cNvSpPr/>
          <p:nvPr/>
        </p:nvSpPr>
        <p:spPr>
          <a:xfrm>
            <a:off x="0" y="0"/>
            <a:ext cx="12192000" cy="6858001"/>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18"/>
          <p:cNvSpPr/>
          <p:nvPr/>
        </p:nvSpPr>
        <p:spPr>
          <a:xfrm>
            <a:off x="424669" y="528535"/>
            <a:ext cx="6498645" cy="7694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171" name="Google Shape;171;p18"/>
          <p:cNvSpPr/>
          <p:nvPr/>
        </p:nvSpPr>
        <p:spPr>
          <a:xfrm>
            <a:off x="7347983" y="564843"/>
            <a:ext cx="4589207" cy="470898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24 point  -  Main Text Body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172" name="Google Shape;172;p18"/>
          <p:cNvSpPr/>
          <p:nvPr/>
        </p:nvSpPr>
        <p:spPr>
          <a:xfrm>
            <a:off x="424669" y="2014904"/>
            <a:ext cx="5845501" cy="249299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US" sz="2400" u="none" cap="none" strike="noStrike">
                <a:solidFill>
                  <a:schemeClr val="lt1"/>
                </a:solidFill>
                <a:latin typeface="Calibri"/>
                <a:ea typeface="Calibri"/>
                <a:cs typeface="Calibri"/>
                <a:sym typeface="Calibri"/>
              </a:rPr>
              <a:t>Housing Care </a:t>
            </a:r>
            <a:r>
              <a:rPr b="0" i="0" lang="en-US" sz="2400" u="none" cap="none" strike="noStrike">
                <a:solidFill>
                  <a:schemeClr val="lt1"/>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U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173" name="Google Shape;173;p18"/>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174" name="Google Shape;174;p18"/>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175" name="Google Shape;175;p18"/>
          <p:cNvSpPr/>
          <p:nvPr/>
        </p:nvSpPr>
        <p:spPr>
          <a:xfrm>
            <a:off x="0" y="5968370"/>
            <a:ext cx="121920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 </a:t>
            </a:r>
            <a:r>
              <a:rPr b="1" i="0" lang="en-US" sz="2400" u="none" cap="none" strike="noStrike">
                <a:solidFill>
                  <a:schemeClr val="lt1"/>
                </a:solidFill>
                <a:latin typeface="Calibri"/>
                <a:ea typeface="Calibri"/>
                <a:cs typeface="Calibri"/>
                <a:sym typeface="Calibri"/>
              </a:rPr>
              <a:t>PLEASE DELETE THIS INSTRUCTION SLIDE BEFORE PRESENTING FINAL PRESENTATION </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176" name="Google Shape;176;p18"/>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27" name="Shape 27"/>
        <p:cNvGrpSpPr/>
        <p:nvPr/>
      </p:nvGrpSpPr>
      <p:grpSpPr>
        <a:xfrm>
          <a:off x="0" y="0"/>
          <a:ext cx="0" cy="0"/>
          <a:chOff x="0" y="0"/>
          <a:chExt cx="0" cy="0"/>
        </a:xfrm>
      </p:grpSpPr>
      <p:sp>
        <p:nvSpPr>
          <p:cNvPr id="28" name="Google Shape;28;p3"/>
          <p:cNvSpPr/>
          <p:nvPr/>
        </p:nvSpPr>
        <p:spPr>
          <a:xfrm>
            <a:off x="0"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 name="Google Shape;29;p3"/>
          <p:cNvSpPr txBox="1"/>
          <p:nvPr>
            <p:ph idx="1" type="body"/>
          </p:nvPr>
        </p:nvSpPr>
        <p:spPr>
          <a:xfrm>
            <a:off x="898358" y="2107770"/>
            <a:ext cx="4639192"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3"/>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3"/>
          <p:cNvSpPr/>
          <p:nvPr>
            <p:ph idx="3" type="pic"/>
          </p:nvPr>
        </p:nvSpPr>
        <p:spPr>
          <a:xfrm>
            <a:off x="5888002" y="439730"/>
            <a:ext cx="5660531" cy="6045736"/>
          </a:xfrm>
          <a:prstGeom prst="rect">
            <a:avLst/>
          </a:prstGeom>
          <a:solidFill>
            <a:srgbClr val="F2F2F2"/>
          </a:solidFill>
          <a:ln>
            <a:noFill/>
          </a:ln>
        </p:spPr>
      </p:sp>
      <p:grpSp>
        <p:nvGrpSpPr>
          <p:cNvPr id="32" name="Google Shape;32;p3"/>
          <p:cNvGrpSpPr/>
          <p:nvPr/>
        </p:nvGrpSpPr>
        <p:grpSpPr>
          <a:xfrm>
            <a:off x="-2012374" y="3808246"/>
            <a:ext cx="3525984" cy="2857223"/>
            <a:chOff x="1659400" y="1572038"/>
            <a:chExt cx="970931" cy="786778"/>
          </a:xfrm>
        </p:grpSpPr>
        <p:sp>
          <p:nvSpPr>
            <p:cNvPr id="33" name="Google Shape;33;p3"/>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5" name="Shape 35"/>
        <p:cNvGrpSpPr/>
        <p:nvPr/>
      </p:nvGrpSpPr>
      <p:grpSpPr>
        <a:xfrm>
          <a:off x="0" y="0"/>
          <a:ext cx="0" cy="0"/>
          <a:chOff x="0" y="0"/>
          <a:chExt cx="0" cy="0"/>
        </a:xfrm>
      </p:grpSpPr>
      <p:sp>
        <p:nvSpPr>
          <p:cNvPr id="36" name="Google Shape;36;p4"/>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4"/>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4"/>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4"/>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4"/>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4"/>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4"/>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4"/>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4"/>
          <p:cNvSpPr txBox="1"/>
          <p:nvPr>
            <p:ph idx="9" type="body"/>
          </p:nvPr>
        </p:nvSpPr>
        <p:spPr>
          <a:xfrm>
            <a:off x="565673" y="5374717"/>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 name="Google Shape;45;p4"/>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4"/>
          <p:cNvSpPr/>
          <p:nvPr/>
        </p:nvSpPr>
        <p:spPr>
          <a:xfrm>
            <a:off x="8947682" y="2543260"/>
            <a:ext cx="2531288" cy="122341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92E4B"/>
              </a:buClr>
              <a:buSzPts val="1050"/>
              <a:buFont typeface="Calibri"/>
              <a:buNone/>
            </a:pPr>
            <a:r>
              <a:rPr b="0" i="0" lang="en-US" sz="1050" u="none" cap="none" strike="noStrik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1400" u="none" cap="none" strike="noStrike">
              <a:solidFill>
                <a:srgbClr val="000000"/>
              </a:solidFill>
              <a:latin typeface="Arial"/>
              <a:ea typeface="Arial"/>
              <a:cs typeface="Arial"/>
              <a:sym typeface="Arial"/>
            </a:endParaRPr>
          </a:p>
        </p:txBody>
      </p:sp>
      <p:sp>
        <p:nvSpPr>
          <p:cNvPr id="47" name="Google Shape;47;p4"/>
          <p:cNvSpPr/>
          <p:nvPr/>
        </p:nvSpPr>
        <p:spPr>
          <a:xfrm rot="10800000">
            <a:off x="12799" y="5622"/>
            <a:ext cx="12189954" cy="1762217"/>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4"/>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9" name="Google Shape;49;p4"/>
          <p:cNvGrpSpPr/>
          <p:nvPr/>
        </p:nvGrpSpPr>
        <p:grpSpPr>
          <a:xfrm>
            <a:off x="8744224" y="-356297"/>
            <a:ext cx="3525984" cy="2857223"/>
            <a:chOff x="1659400" y="1572038"/>
            <a:chExt cx="970931" cy="786778"/>
          </a:xfrm>
        </p:grpSpPr>
        <p:sp>
          <p:nvSpPr>
            <p:cNvPr id="50" name="Google Shape;50;p4"/>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 name="Google Shape;51;p4"/>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52" name="Shape 52"/>
        <p:cNvGrpSpPr/>
        <p:nvPr/>
      </p:nvGrpSpPr>
      <p:grpSpPr>
        <a:xfrm>
          <a:off x="0" y="0"/>
          <a:ext cx="0" cy="0"/>
          <a:chOff x="0" y="0"/>
          <a:chExt cx="0" cy="0"/>
        </a:xfrm>
      </p:grpSpPr>
      <p:sp>
        <p:nvSpPr>
          <p:cNvPr id="53" name="Google Shape;53;p5"/>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5"/>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5"/>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4800"/>
              <a:buFont typeface="Arial"/>
              <a:buNone/>
              <a:defRPr b="0" i="0" sz="4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 name="Google Shape;56;p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13000"/>
              <a:buFont typeface="Arial"/>
              <a:buNone/>
              <a:defRPr b="0" i="0" sz="13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5"/>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 name="Google Shape;58;p5"/>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9" name="Google Shape;59;p5"/>
          <p:cNvGrpSpPr/>
          <p:nvPr/>
        </p:nvGrpSpPr>
        <p:grpSpPr>
          <a:xfrm>
            <a:off x="9005185" y="0"/>
            <a:ext cx="3525984" cy="2857223"/>
            <a:chOff x="1659400" y="1572038"/>
            <a:chExt cx="970931" cy="786778"/>
          </a:xfrm>
        </p:grpSpPr>
        <p:sp>
          <p:nvSpPr>
            <p:cNvPr id="60" name="Google Shape;60;p5"/>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 name="Google Shape;61;p5"/>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 showMasterSp="0">
  <p:cSld name="1_Divider ">
    <p:spTree>
      <p:nvGrpSpPr>
        <p:cNvPr id="62" name="Shape 62"/>
        <p:cNvGrpSpPr/>
        <p:nvPr/>
      </p:nvGrpSpPr>
      <p:grpSpPr>
        <a:xfrm>
          <a:off x="0" y="0"/>
          <a:ext cx="0" cy="0"/>
          <a:chOff x="0" y="0"/>
          <a:chExt cx="0" cy="0"/>
        </a:xfrm>
      </p:grpSpPr>
      <p:sp>
        <p:nvSpPr>
          <p:cNvPr id="63" name="Google Shape;63;p6"/>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 name="Google Shape;64;p6"/>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5" name="Google Shape;65;p6"/>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4800"/>
              <a:buFont typeface="Arial"/>
              <a:buNone/>
              <a:defRPr b="0" i="0" sz="48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6" name="Google Shape;66;p6"/>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3000"/>
              <a:buFont typeface="Arial"/>
              <a:buNone/>
              <a:defRPr b="0" i="0" sz="13000" u="none" cap="none" strike="noStrike">
                <a:solidFill>
                  <a:srgbClr val="24BAA2"/>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7" name="Google Shape;67;p6"/>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8" name="Google Shape;68;p6"/>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69" name="Google Shape;69;p6"/>
          <p:cNvGrpSpPr/>
          <p:nvPr/>
        </p:nvGrpSpPr>
        <p:grpSpPr>
          <a:xfrm>
            <a:off x="9005185" y="0"/>
            <a:ext cx="3525984" cy="2857223"/>
            <a:chOff x="1659400" y="1572038"/>
            <a:chExt cx="970931" cy="786778"/>
          </a:xfrm>
        </p:grpSpPr>
        <p:sp>
          <p:nvSpPr>
            <p:cNvPr id="70" name="Google Shape;70;p6"/>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1" name="Google Shape;71;p6"/>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1">
  <p:cSld name="1_Text Slide 1">
    <p:spTree>
      <p:nvGrpSpPr>
        <p:cNvPr id="72" name="Shape 72"/>
        <p:cNvGrpSpPr/>
        <p:nvPr/>
      </p:nvGrpSpPr>
      <p:grpSpPr>
        <a:xfrm>
          <a:off x="0" y="0"/>
          <a:ext cx="0" cy="0"/>
          <a:chOff x="0" y="0"/>
          <a:chExt cx="0" cy="0"/>
        </a:xfrm>
      </p:grpSpPr>
      <p:sp>
        <p:nvSpPr>
          <p:cNvPr id="73" name="Google Shape;73;p7"/>
          <p:cNvSpPr/>
          <p:nvPr/>
        </p:nvSpPr>
        <p:spPr>
          <a:xfrm>
            <a:off x="0" y="0"/>
            <a:ext cx="12192000" cy="685800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 name="Google Shape;74;p7"/>
          <p:cNvSpPr/>
          <p:nvPr/>
        </p:nvSpPr>
        <p:spPr>
          <a:xfrm>
            <a:off x="370688" y="323520"/>
            <a:ext cx="11450624" cy="62109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 name="Google Shape;75;p7"/>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2400"/>
              <a:buFont typeface="Arial"/>
              <a:buNone/>
              <a:defRPr b="0" i="0" sz="2400" u="none" cap="none" strike="noStrike">
                <a:solidFill>
                  <a:srgbClr val="092E4B"/>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6" name="Google Shape;76;p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3600"/>
              <a:buFont typeface="Arial"/>
              <a:buNone/>
              <a:defRPr b="1" i="0" sz="3600" u="none" cap="none" strike="noStrike">
                <a:solidFill>
                  <a:srgbClr val="24BAA2"/>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7" name="Google Shape;77;p7"/>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1_Photo Slide">
    <p:spTree>
      <p:nvGrpSpPr>
        <p:cNvPr id="78" name="Shape 78"/>
        <p:cNvGrpSpPr/>
        <p:nvPr/>
      </p:nvGrpSpPr>
      <p:grpSpPr>
        <a:xfrm>
          <a:off x="0" y="0"/>
          <a:ext cx="0" cy="0"/>
          <a:chOff x="0" y="0"/>
          <a:chExt cx="0" cy="0"/>
        </a:xfrm>
      </p:grpSpPr>
      <p:sp>
        <p:nvSpPr>
          <p:cNvPr id="79" name="Google Shape;79;p8"/>
          <p:cNvSpPr/>
          <p:nvPr/>
        </p:nvSpPr>
        <p:spPr>
          <a:xfrm>
            <a:off x="0" y="0"/>
            <a:ext cx="7413812"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 name="Google Shape;80;p8"/>
          <p:cNvSpPr txBox="1"/>
          <p:nvPr>
            <p:ph idx="1" type="body"/>
          </p:nvPr>
        </p:nvSpPr>
        <p:spPr>
          <a:xfrm>
            <a:off x="898358" y="2107770"/>
            <a:ext cx="5914818"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8"/>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8"/>
          <p:cNvSpPr/>
          <p:nvPr>
            <p:ph idx="3" type="pic"/>
          </p:nvPr>
        </p:nvSpPr>
        <p:spPr>
          <a:xfrm>
            <a:off x="7153835" y="439730"/>
            <a:ext cx="4394698" cy="6045736"/>
          </a:xfrm>
          <a:prstGeom prst="rect">
            <a:avLst/>
          </a:prstGeom>
          <a:solidFill>
            <a:srgbClr val="F2F2F2"/>
          </a:solidFill>
          <a:ln>
            <a:noFill/>
          </a:ln>
        </p:spPr>
      </p:sp>
      <p:grpSp>
        <p:nvGrpSpPr>
          <p:cNvPr id="83" name="Google Shape;83;p8"/>
          <p:cNvGrpSpPr/>
          <p:nvPr/>
        </p:nvGrpSpPr>
        <p:grpSpPr>
          <a:xfrm>
            <a:off x="-2012374" y="3808246"/>
            <a:ext cx="3525984" cy="2857223"/>
            <a:chOff x="1659400" y="1572038"/>
            <a:chExt cx="970931" cy="786778"/>
          </a:xfrm>
        </p:grpSpPr>
        <p:sp>
          <p:nvSpPr>
            <p:cNvPr id="84" name="Google Shape;84;p8"/>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 name="Google Shape;85;p8"/>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86" name="Shape 86"/>
        <p:cNvGrpSpPr/>
        <p:nvPr/>
      </p:nvGrpSpPr>
      <p:grpSpPr>
        <a:xfrm>
          <a:off x="0" y="0"/>
          <a:ext cx="0" cy="0"/>
          <a:chOff x="0" y="0"/>
          <a:chExt cx="0" cy="0"/>
        </a:xfrm>
      </p:grpSpPr>
      <p:sp>
        <p:nvSpPr>
          <p:cNvPr id="87" name="Google Shape;87;p9"/>
          <p:cNvSpPr txBox="1"/>
          <p:nvPr>
            <p:ph idx="1" type="body"/>
          </p:nvPr>
        </p:nvSpPr>
        <p:spPr>
          <a:xfrm>
            <a:off x="1553583" y="1623405"/>
            <a:ext cx="9778140" cy="48959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9"/>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 name="Google Shape;89;p9"/>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9"/>
          <p:cNvSpPr/>
          <p:nvPr/>
        </p:nvSpPr>
        <p:spPr>
          <a:xfrm>
            <a:off x="8591" y="5357970"/>
            <a:ext cx="1359904" cy="964190"/>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 name="Google Shape;91;p9"/>
          <p:cNvSpPr/>
          <p:nvPr/>
        </p:nvSpPr>
        <p:spPr>
          <a:xfrm>
            <a:off x="0" y="4717164"/>
            <a:ext cx="871051" cy="1802168"/>
          </a:xfrm>
          <a:custGeom>
            <a:rect b="b" l="l" r="r" t="t"/>
            <a:pathLst>
              <a:path extrusionOk="0" h="1802168" w="871051">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92" name="Shape 92"/>
        <p:cNvGrpSpPr/>
        <p:nvPr/>
      </p:nvGrpSpPr>
      <p:grpSpPr>
        <a:xfrm>
          <a:off x="0" y="0"/>
          <a:ext cx="0" cy="0"/>
          <a:chOff x="0" y="0"/>
          <a:chExt cx="0" cy="0"/>
        </a:xfrm>
      </p:grpSpPr>
      <p:sp>
        <p:nvSpPr>
          <p:cNvPr id="93" name="Google Shape;93;p10"/>
          <p:cNvSpPr/>
          <p:nvPr/>
        </p:nvSpPr>
        <p:spPr>
          <a:xfrm>
            <a:off x="0" y="882027"/>
            <a:ext cx="12192000" cy="143727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 name="Google Shape;94;p10"/>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10"/>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96" name="Google Shape;96;p10"/>
          <p:cNvPicPr preferRelativeResize="0"/>
          <p:nvPr/>
        </p:nvPicPr>
        <p:blipFill rotWithShape="1">
          <a:blip r:embed="rId2">
            <a:alphaModFix/>
          </a:blip>
          <a:srcRect b="0" l="0" r="0" t="0"/>
          <a:stretch/>
        </p:blipFill>
        <p:spPr>
          <a:xfrm>
            <a:off x="7768850" y="226918"/>
            <a:ext cx="4094254" cy="6404164"/>
          </a:xfrm>
          <a:prstGeom prst="rect">
            <a:avLst/>
          </a:prstGeom>
          <a:noFill/>
          <a:ln>
            <a:noFill/>
          </a:ln>
        </p:spPr>
      </p:pic>
      <p:sp>
        <p:nvSpPr>
          <p:cNvPr id="97" name="Google Shape;97;p10"/>
          <p:cNvSpPr/>
          <p:nvPr>
            <p:ph idx="3" type="pic"/>
          </p:nvPr>
        </p:nvSpPr>
        <p:spPr>
          <a:xfrm>
            <a:off x="8583306" y="1246695"/>
            <a:ext cx="2444127" cy="4336988"/>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rot="-5400000">
            <a:off x="10313073" y="4835824"/>
            <a:ext cx="3173496"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92E4B"/>
                </a:solidFill>
                <a:latin typeface="Calibri"/>
                <a:ea typeface="Calibri"/>
                <a:cs typeface="Calibri"/>
                <a:sym typeface="Calibri"/>
              </a:rPr>
              <a:t>Reframing færdigheder for seniorplejere</a:t>
            </a:r>
            <a:endParaRPr b="0" i="0" sz="1000" u="none" cap="none" strike="noStrike">
              <a:solidFill>
                <a:srgbClr val="092E4B"/>
              </a:solidFill>
              <a:latin typeface="Calibri"/>
              <a:ea typeface="Calibri"/>
              <a:cs typeface="Calibri"/>
              <a:sym typeface="Calibri"/>
            </a:endParaRPr>
          </a:p>
        </p:txBody>
      </p:sp>
      <p:cxnSp>
        <p:nvCxnSpPr>
          <p:cNvPr id="11" name="Google Shape;11;p1"/>
          <p:cNvCxnSpPr/>
          <p:nvPr/>
        </p:nvCxnSpPr>
        <p:spPr>
          <a:xfrm rot="10800000">
            <a:off x="11791088" y="6608548"/>
            <a:ext cx="224149" cy="0"/>
          </a:xfrm>
          <a:prstGeom prst="straightConnector1">
            <a:avLst/>
          </a:prstGeom>
          <a:noFill/>
          <a:ln cap="flat" cmpd="sng" w="9525">
            <a:solidFill>
              <a:srgbClr val="24BAA2"/>
            </a:solidFill>
            <a:prstDash val="solid"/>
            <a:miter lim="4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3.jpg"/><Relationship Id="rId5" Type="http://schemas.openxmlformats.org/officeDocument/2006/relationships/image" Target="../media/image18.jpg"/><Relationship Id="rId6" Type="http://schemas.openxmlformats.org/officeDocument/2006/relationships/image" Target="../media/image52.jpg"/><Relationship Id="rId7" Type="http://schemas.openxmlformats.org/officeDocument/2006/relationships/image" Target="../media/image15.jpg"/><Relationship Id="rId8" Type="http://schemas.openxmlformats.org/officeDocument/2006/relationships/image" Target="../media/image13.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0.xml"/><Relationship Id="rId3" Type="http://schemas.openxmlformats.org/officeDocument/2006/relationships/image" Target="../media/image157.png"/><Relationship Id="rId4" Type="http://schemas.openxmlformats.org/officeDocument/2006/relationships/hyperlink" Target="https://www.safespace.qa/en/topic/how-stylish-your-netiquette" TargetMode="External"/><Relationship Id="rId5" Type="http://schemas.openxmlformats.org/officeDocument/2006/relationships/hyperlink" Target="https://creativecommons.org/licenses/by-nc-nd/3.0/"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1.xml"/><Relationship Id="rId3" Type="http://schemas.openxmlformats.org/officeDocument/2006/relationships/image" Target="../media/image142.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2.xml"/><Relationship Id="rId3" Type="http://schemas.openxmlformats.org/officeDocument/2006/relationships/hyperlink" Target="https://play.google.com/store/apps/details?id=it.drwolf.gioia&amp;gl=IT" TargetMode="External"/><Relationship Id="rId4" Type="http://schemas.openxmlformats.org/officeDocument/2006/relationships/image" Target="../media/image155.png"/><Relationship Id="rId5" Type="http://schemas.openxmlformats.org/officeDocument/2006/relationships/hyperlink" Target="https://play.google.com/store/apps/details?id=it.drwolf.gioia&amp;gl=IT" TargetMode="External"/><Relationship Id="rId6" Type="http://schemas.openxmlformats.org/officeDocument/2006/relationships/hyperlink" Target="https://familyar.net/" TargetMode="External"/><Relationship Id="rId7" Type="http://schemas.openxmlformats.org/officeDocument/2006/relationships/image" Target="../media/image161.png"/><Relationship Id="rId8" Type="http://schemas.openxmlformats.org/officeDocument/2006/relationships/hyperlink" Target="https://familyar.net/"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hyperlink" Target="https://www.televeda.com/virtual-community" TargetMode="External"/><Relationship Id="rId4" Type="http://schemas.openxmlformats.org/officeDocument/2006/relationships/image" Target="../media/image16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4.xml"/><Relationship Id="rId3" Type="http://schemas.openxmlformats.org/officeDocument/2006/relationships/hyperlink" Target="https://apps.apple.com/us/app/words-with-friends-2-word-game/id1196764367" TargetMode="External"/><Relationship Id="rId4" Type="http://schemas.openxmlformats.org/officeDocument/2006/relationships/image" Target="../media/image15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6.xml"/><Relationship Id="rId3" Type="http://schemas.openxmlformats.org/officeDocument/2006/relationships/image" Target="../media/image168.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7.xml"/><Relationship Id="rId3" Type="http://schemas.openxmlformats.org/officeDocument/2006/relationships/hyperlink" Target="https://www.netflix.com/browse" TargetMode="External"/><Relationship Id="rId4" Type="http://schemas.openxmlformats.org/officeDocument/2006/relationships/image" Target="../media/image151.png"/><Relationship Id="rId5" Type="http://schemas.openxmlformats.org/officeDocument/2006/relationships/image" Target="../media/image156.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8.xml"/><Relationship Id="rId3" Type="http://schemas.openxmlformats.org/officeDocument/2006/relationships/hyperlink" Target="https://www.primevideo.com/?ref_=dvm_pds_amz_IT_lb_s_g_mkw_sTDHnwcSq-dc_pcrid_620104401970&amp;mrntrk=slid__pgrid_93370874068_pgeo_20573_x__ptid_kwd-296527732991" TargetMode="External"/><Relationship Id="rId4" Type="http://schemas.openxmlformats.org/officeDocument/2006/relationships/hyperlink" Target="https://www.primevideo.com/?ref_=dvm_pds_amz_IT_lb_s_g_mkw_sTDHnwcSq-dc_pcrid_620104401970&amp;mrntrk=slid__pgrid_93370874068_pgeo_20573_x__ptid_kwd-296527732991" TargetMode="External"/><Relationship Id="rId5" Type="http://schemas.openxmlformats.org/officeDocument/2006/relationships/image" Target="../media/image167.png"/><Relationship Id="rId6" Type="http://schemas.openxmlformats.org/officeDocument/2006/relationships/hyperlink" Target="https://www.youtube.com/watch?v=7G7RyXzHMSM" TargetMode="External"/><Relationship Id="rId7" Type="http://schemas.openxmlformats.org/officeDocument/2006/relationships/image" Target="../media/image162.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9.xml"/><Relationship Id="rId3" Type="http://schemas.openxmlformats.org/officeDocument/2006/relationships/hyperlink" Target="https://open.spotify.com/playlist/37i9dQZF1DX6PSDDh80gxI" TargetMode="External"/><Relationship Id="rId4" Type="http://schemas.openxmlformats.org/officeDocument/2006/relationships/hyperlink" Target="https://www.youtube.com/watch?v=PxpNtOIFRm4" TargetMode="External"/><Relationship Id="rId5" Type="http://schemas.openxmlformats.org/officeDocument/2006/relationships/image" Target="../media/image17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hyperlink" Target="https://youtu.be/irwAn7f-BD4" TargetMode="External"/><Relationship Id="rId5" Type="http://schemas.openxmlformats.org/officeDocument/2006/relationships/image" Target="../media/image13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0.xml"/><Relationship Id="rId3" Type="http://schemas.openxmlformats.org/officeDocument/2006/relationships/hyperlink" Target="https://pluto.tv/" TargetMode="External"/><Relationship Id="rId4" Type="http://schemas.openxmlformats.org/officeDocument/2006/relationships/image" Target="../media/image173.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2.xml"/><Relationship Id="rId3" Type="http://schemas.openxmlformats.org/officeDocument/2006/relationships/image" Target="../media/image159.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3.xml"/><Relationship Id="rId3" Type="http://schemas.openxmlformats.org/officeDocument/2006/relationships/hyperlink" Target="https://artsandculture.google.com/" TargetMode="External"/><Relationship Id="rId4" Type="http://schemas.openxmlformats.org/officeDocument/2006/relationships/image" Target="../media/image16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4.xml"/><Relationship Id="rId3" Type="http://schemas.openxmlformats.org/officeDocument/2006/relationships/image" Target="../media/image16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5.xml"/><Relationship Id="rId3" Type="http://schemas.openxmlformats.org/officeDocument/2006/relationships/image" Target="../media/image16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6.xml"/><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7.png"/><Relationship Id="rId6" Type="http://schemas.openxmlformats.org/officeDocument/2006/relationships/image" Target="../media/image17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7.xml"/><Relationship Id="rId3" Type="http://schemas.openxmlformats.org/officeDocument/2006/relationships/image" Target="../media/image178.png"/><Relationship Id="rId4" Type="http://schemas.openxmlformats.org/officeDocument/2006/relationships/image" Target="../media/image17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9.xml"/><Relationship Id="rId3" Type="http://schemas.openxmlformats.org/officeDocument/2006/relationships/hyperlink" Target="https://artsandculture.google.com/" TargetMode="External"/><Relationship Id="rId4" Type="http://schemas.openxmlformats.org/officeDocument/2006/relationships/image" Target="../media/image17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7.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hyperlink" Target="https://www.pewresearch.org/internet/2017/05/17/technology-use-among-seniors/"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bing.com/ck/a?!&amp;&amp;p=9690c5e11d4951f4JmltdHM9MTY2OTg1MjgwMCZpZ3VpZD0yMTYwNDNlZC1lZjE1LTZmZDUtMTQ5OC01M2NjZWViZTZlZDEmaW5zaWQ9NTE4OA&amp;ptn=3&amp;hsh=3&amp;fclid=216043ed-ef15-6fd5-1498-53cceebe6ed1&amp;psq=International+Diabetes+Federation&amp;u=a1aHR0cHM6Ly93d3cuaWRmLm9yZy8&amp;ntb=1" TargetMode="External"/><Relationship Id="rId4" Type="http://schemas.openxmlformats.org/officeDocument/2006/relationships/hyperlink" Target="https://diabetesatlas.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hyperlink" Target="https://www.youtube.com/watch?v=wZAjVQWbMl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35.png"/><Relationship Id="rId6" Type="http://schemas.openxmlformats.org/officeDocument/2006/relationships/image" Target="../media/image28.png"/><Relationship Id="rId7"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29.png"/><Relationship Id="rId5" Type="http://schemas.openxmlformats.org/officeDocument/2006/relationships/image" Target="../media/image36.png"/><Relationship Id="rId6" Type="http://schemas.openxmlformats.org/officeDocument/2006/relationships/image" Target="../media/image20.png"/><Relationship Id="rId7"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39.png"/><Relationship Id="rId7"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32.png"/><Relationship Id="rId5" Type="http://schemas.openxmlformats.org/officeDocument/2006/relationships/image" Target="../media/image45.png"/><Relationship Id="rId6" Type="http://schemas.openxmlformats.org/officeDocument/2006/relationships/image" Target="../media/image55.png"/><Relationship Id="rId7"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6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beatdiabetesapp.in/" TargetMode="Externa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hyperlink" Target="https://play.google.com/store/apps/details?id=com.andromo.dev462136.app489914" TargetMode="External"/><Relationship Id="rId4" Type="http://schemas.openxmlformats.org/officeDocument/2006/relationships/image" Target="../media/image51.png"/><Relationship Id="rId5"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mysugr.com/en/diabetes-app/" TargetMode="External"/><Relationship Id="rId4" Type="http://schemas.openxmlformats.org/officeDocument/2006/relationships/hyperlink" Target="https://www.mysugr.com/en/diabetes-app/" TargetMode="External"/><Relationship Id="rId5"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hyperlink" Target="https://app.adjust.com/qev8qwc?campaign=Homepage" TargetMode="External"/><Relationship Id="rId5" Type="http://schemas.openxmlformats.org/officeDocument/2006/relationships/image" Target="../media/image44.png"/><Relationship Id="rId6" Type="http://schemas.openxmlformats.org/officeDocument/2006/relationships/hyperlink" Target="https://app.adjust.com/2fmespc?campaign=Homepage" TargetMode="External"/><Relationship Id="rId7"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www.onetouch.com/products/softwares-and-apps/one-touch-reveal-mobile-and-web-app" TargetMode="External"/><Relationship Id="rId4" Type="http://schemas.openxmlformats.org/officeDocument/2006/relationships/hyperlink" Target="https://www.onetouch.com/products/softwares-and-apps/one-touch-reveal-mobile-and-web-app" TargetMode="External"/><Relationship Id="rId5"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hyperlink" Target="https://apps.apple.com/us/app/onetouch-reveal/id651293599" TargetMode="External"/><Relationship Id="rId4" Type="http://schemas.openxmlformats.org/officeDocument/2006/relationships/image" Target="../media/image44.png"/><Relationship Id="rId5" Type="http://schemas.openxmlformats.org/officeDocument/2006/relationships/hyperlink" Target="https://play.google.com/store/apps/details?id=com.lifescan.reveal" TargetMode="External"/><Relationship Id="rId6" Type="http://schemas.openxmlformats.org/officeDocument/2006/relationships/image" Target="../media/image51.png"/><Relationship Id="rId7"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hyperlink" Target="https://apps.apple.com/ie/app/diabetic-recipes-healthy-food/id1138423580" TargetMode="External"/><Relationship Id="rId4" Type="http://schemas.openxmlformats.org/officeDocument/2006/relationships/image" Target="../media/image44.png"/><Relationship Id="rId5" Type="http://schemas.openxmlformats.org/officeDocument/2006/relationships/hyperlink" Target="https://play.google.com/store/apps/details?id=com.cookware.diabeticrecipes&amp;hl=en" TargetMode="External"/><Relationship Id="rId6" Type="http://schemas.openxmlformats.org/officeDocument/2006/relationships/image" Target="../media/image51.png"/><Relationship Id="rId7"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hyperlink" Target="https://www.bezzyt2d.com/" TargetMode="External"/><Relationship Id="rId4" Type="http://schemas.openxmlformats.org/officeDocument/2006/relationships/hyperlink" Target="https://play.google.com/store/apps/details?id=com.healthline.t2d&amp;referrer=af_tranid%3DLuIlNB79fQN7c3Mz6k49OQ%26shortlink%3D71be25f6%26pid%3DWeb%26c%3DDesktop%26af_adset%3DUnreg%26af_web_id%3D629191be-e576-4b15-98cb-0710159c4da0-o" TargetMode="External"/><Relationship Id="rId5" Type="http://schemas.openxmlformats.org/officeDocument/2006/relationships/image" Target="../media/image44.png"/><Relationship Id="rId6" Type="http://schemas.openxmlformats.org/officeDocument/2006/relationships/hyperlink" Target="https://play.google.com/store/apps/details?id=com.healthline.t2d&amp;referrer=af_tranid%3DLuIlNB79fQN7c3Mz6k49OQ%26shortlink%3D71be25f6%26pid%3DWeb%26c%3DDesktop%26af_adset%3DUnreg%26af_web_id%3D629191be-e576-4b15-98cb-0710159c4da0-o" TargetMode="External"/><Relationship Id="rId7" Type="http://schemas.openxmlformats.org/officeDocument/2006/relationships/image" Target="../media/image51.png"/><Relationship Id="rId8"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6.jpg"/><Relationship Id="rId4" Type="http://schemas.openxmlformats.org/officeDocument/2006/relationships/hyperlink" Target="https://www.medisafeapp.com/" TargetMode="External"/><Relationship Id="rId5" Type="http://schemas.openxmlformats.org/officeDocument/2006/relationships/image" Target="../media/image59.png"/><Relationship Id="rId6" Type="http://schemas.openxmlformats.org/officeDocument/2006/relationships/hyperlink" Target="https://www.medisafeapp.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herohealth.com/" TargetMode="External"/><Relationship Id="rId4" Type="http://schemas.openxmlformats.org/officeDocument/2006/relationships/hyperlink" Target="https://herohealth.com/" TargetMode="External"/><Relationship Id="rId5" Type="http://schemas.openxmlformats.org/officeDocument/2006/relationships/image" Target="../media/image74.png"/><Relationship Id="rId6" Type="http://schemas.openxmlformats.org/officeDocument/2006/relationships/image" Target="../media/image60.png"/><Relationship Id="rId7" Type="http://schemas.openxmlformats.org/officeDocument/2006/relationships/hyperlink" Target="https://herohealth.com/" TargetMode="External"/><Relationship Id="rId8" Type="http://schemas.openxmlformats.org/officeDocument/2006/relationships/image" Target="../media/image7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herohealth.com/" TargetMode="External"/><Relationship Id="rId4" Type="http://schemas.openxmlformats.org/officeDocument/2006/relationships/image" Target="../media/image7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hyperlink" Target="https://www.myfitnesspal.com/" TargetMode="External"/><Relationship Id="rId4" Type="http://schemas.openxmlformats.org/officeDocument/2006/relationships/hyperlink" Target="https://apps.apple.com/ie/app/myfitnesspal-calorie-counter/id341232718" TargetMode="External"/><Relationship Id="rId9" Type="http://schemas.openxmlformats.org/officeDocument/2006/relationships/image" Target="../media/image71.png"/><Relationship Id="rId5" Type="http://schemas.openxmlformats.org/officeDocument/2006/relationships/image" Target="../media/image44.png"/><Relationship Id="rId6" Type="http://schemas.openxmlformats.org/officeDocument/2006/relationships/hyperlink" Target="https://play.google.com/store/apps/details?id=com.myfitnesspal.android&amp;gl=US&amp;pli=1" TargetMode="External"/><Relationship Id="rId7" Type="http://schemas.openxmlformats.org/officeDocument/2006/relationships/image" Target="../media/image51.png"/><Relationship Id="rId8"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herohealth.com/" TargetMode="External"/><Relationship Id="rId4" Type="http://schemas.openxmlformats.org/officeDocument/2006/relationships/image" Target="../media/image6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hyperlink" Target="https://apps.apple.com/lr/app/myheart-blood-pressure-diary/id1504293357" TargetMode="External"/><Relationship Id="rId4" Type="http://schemas.openxmlformats.org/officeDocument/2006/relationships/image" Target="../media/image44.png"/><Relationship Id="rId5" Type="http://schemas.openxmlformats.org/officeDocument/2006/relationships/hyperlink" Target="https://play.google.com/store/apps/details?id=com.bluefish.bloodpressure&amp;gl=US" TargetMode="External"/><Relationship Id="rId6" Type="http://schemas.openxmlformats.org/officeDocument/2006/relationships/image" Target="../media/image51.png"/><Relationship Id="rId7"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9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86.png"/><Relationship Id="rId4" Type="http://schemas.openxmlformats.org/officeDocument/2006/relationships/image" Target="../media/image70.png"/><Relationship Id="rId5" Type="http://schemas.openxmlformats.org/officeDocument/2006/relationships/image" Target="../media/image98.png"/><Relationship Id="rId6" Type="http://schemas.openxmlformats.org/officeDocument/2006/relationships/image" Target="../media/image88.png"/><Relationship Id="rId7" Type="http://schemas.openxmlformats.org/officeDocument/2006/relationships/image" Target="../media/image9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hyperlink" Target="https://www.mi.com/es/product/mi-smart-band-6/" TargetMode="External"/><Relationship Id="rId4" Type="http://schemas.openxmlformats.org/officeDocument/2006/relationships/image" Target="../media/image76.png"/><Relationship Id="rId5"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hyperlink" Target="https://www.orientatech.es/en/rosita" TargetMode="External"/><Relationship Id="rId4" Type="http://schemas.openxmlformats.org/officeDocument/2006/relationships/hyperlink" Target="https://www.orientatech.es/en/rosita" TargetMode="External"/><Relationship Id="rId5" Type="http://schemas.openxmlformats.org/officeDocument/2006/relationships/image" Target="../media/image99.jpg"/><Relationship Id="rId6" Type="http://schemas.openxmlformats.org/officeDocument/2006/relationships/image" Target="../media/image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hyperlink" Target="https://www.downdogapp.com/" TargetMode="External"/><Relationship Id="rId4" Type="http://schemas.openxmlformats.org/officeDocument/2006/relationships/hyperlink" Target="https://play.google.com/store/apps/details?id=com.downdogapp&amp;pli=1" TargetMode="External"/><Relationship Id="rId5" Type="http://schemas.openxmlformats.org/officeDocument/2006/relationships/image" Target="../media/image7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6.xml"/><Relationship Id="rId3" Type="http://schemas.openxmlformats.org/officeDocument/2006/relationships/hyperlink" Target="https://play.google.com/store/apps/details?id=fitness.com.senior&amp;gl=US" TargetMode="External"/><Relationship Id="rId4" Type="http://schemas.openxmlformats.org/officeDocument/2006/relationships/image" Target="../media/image8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0.png"/><Relationship Id="rId4" Type="http://schemas.openxmlformats.org/officeDocument/2006/relationships/image" Target="../media/image84.png"/><Relationship Id="rId5" Type="http://schemas.openxmlformats.org/officeDocument/2006/relationships/hyperlink" Target="https://oroi.uk/" TargetMode="External"/><Relationship Id="rId6" Type="http://schemas.openxmlformats.org/officeDocument/2006/relationships/hyperlink" Target="https://oroi.uk/" TargetMode="External"/><Relationship Id="rId7" Type="http://schemas.openxmlformats.org/officeDocument/2006/relationships/image" Target="../media/image93.png"/><Relationship Id="rId8" Type="http://schemas.openxmlformats.org/officeDocument/2006/relationships/image" Target="../media/image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www.naturalhydrationcouncil.org.uk/hydration-facts/what-is-dehydration/" TargetMode="External"/><Relationship Id="rId4" Type="http://schemas.openxmlformats.org/officeDocument/2006/relationships/hyperlink" Target="http://www.hydrateforhealth.co.uk/dehydration-biggest-issue-nhs/#:~:text=This%20costs%20the%20National%20Health,much%20quicker%20manifestations%20than%20malnutrition." TargetMode="External"/><Relationship Id="rId5" Type="http://schemas.openxmlformats.org/officeDocument/2006/relationships/hyperlink" Target="http://www.hydrateforhealth.co.uk/dehydration-biggest-issue-nhs/#:~:text=This%20costs%20the%20National%20Health,much%20quicker%20manifestations%20than%20malnutrition." TargetMode="External"/><Relationship Id="rId6" Type="http://schemas.openxmlformats.org/officeDocument/2006/relationships/hyperlink" Target="https://www.mdpi.com/2072-6643/13/10/364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 Id="rId3" Type="http://schemas.openxmlformats.org/officeDocument/2006/relationships/hyperlink" Target="https://waterminder.com/" TargetMode="External"/><Relationship Id="rId4" Type="http://schemas.openxmlformats.org/officeDocument/2006/relationships/hyperlink" Target="https://waterminder.com/" TargetMode="External"/><Relationship Id="rId5" Type="http://schemas.openxmlformats.org/officeDocument/2006/relationships/image" Target="../media/image95.png"/><Relationship Id="rId6" Type="http://schemas.openxmlformats.org/officeDocument/2006/relationships/hyperlink" Target="https://waterminder.com/" TargetMode="External"/><Relationship Id="rId7" Type="http://schemas.openxmlformats.org/officeDocument/2006/relationships/image" Target="../media/image96.png"/></Relationships>
</file>

<file path=ppt/slides/_rels/slide62.xml.rels><?xml version="1.0" encoding="UTF-8" standalone="yes"?><Relationships xmlns="http://schemas.openxmlformats.org/package/2006/relationships"><Relationship Id="rId10" Type="http://schemas.openxmlformats.org/officeDocument/2006/relationships/hyperlink" Target="https://hidratespark.com/products/hidratespark-pro-smart-water-bottle-21oz-620ml-insulated-stainless-steel-chug" TargetMode="External"/><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hidratespark.com/" TargetMode="External"/><Relationship Id="rId4" Type="http://schemas.openxmlformats.org/officeDocument/2006/relationships/image" Target="../media/image85.jpg"/><Relationship Id="rId9" Type="http://schemas.openxmlformats.org/officeDocument/2006/relationships/image" Target="../media/image84.png"/><Relationship Id="rId5" Type="http://schemas.openxmlformats.org/officeDocument/2006/relationships/image" Target="../media/image80.png"/><Relationship Id="rId6" Type="http://schemas.openxmlformats.org/officeDocument/2006/relationships/image" Target="../media/image103.png"/><Relationship Id="rId7" Type="http://schemas.openxmlformats.org/officeDocument/2006/relationships/image" Target="../media/image114.png"/><Relationship Id="rId8" Type="http://schemas.openxmlformats.org/officeDocument/2006/relationships/image" Target="../media/image10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https://sixty.ie/" TargetMode="External"/><Relationship Id="rId4" Type="http://schemas.openxmlformats.org/officeDocument/2006/relationships/image" Target="../media/image101.jpg"/><Relationship Id="rId5" Type="http://schemas.openxmlformats.org/officeDocument/2006/relationships/hyperlink" Target="https://sixty.ie/" TargetMode="External"/><Relationship Id="rId6" Type="http://schemas.openxmlformats.org/officeDocument/2006/relationships/image" Target="../media/image109.jpg"/><Relationship Id="rId7" Type="http://schemas.openxmlformats.org/officeDocument/2006/relationships/image" Target="../media/image11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5.xml"/><Relationship Id="rId3" Type="http://schemas.openxmlformats.org/officeDocument/2006/relationships/image" Target="../media/image97.png"/><Relationship Id="rId4" Type="http://schemas.openxmlformats.org/officeDocument/2006/relationships/image" Target="../media/image130.png"/><Relationship Id="rId5" Type="http://schemas.openxmlformats.org/officeDocument/2006/relationships/hyperlink" Target="https://www.aplaceformom.com/caregiver-resources/articles/healthy-habits-for-seniors" TargetMode="External"/><Relationship Id="rId6" Type="http://schemas.openxmlformats.org/officeDocument/2006/relationships/image" Target="../media/image108.png"/><Relationship Id="rId7" Type="http://schemas.openxmlformats.org/officeDocument/2006/relationships/image" Target="../media/image9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hyperlink" Target="https://www.cdc.gov/aging/pdf/healthy-aging-in-action508.pdf" TargetMode="External"/><Relationship Id="rId4" Type="http://schemas.openxmlformats.org/officeDocument/2006/relationships/image" Target="../media/image104.png"/><Relationship Id="rId5" Type="http://schemas.openxmlformats.org/officeDocument/2006/relationships/hyperlink" Target="https://www.cdc.gov/aging/pdf/healthy-aging-in-action508.pdf"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7.xml"/><Relationship Id="rId3" Type="http://schemas.openxmlformats.org/officeDocument/2006/relationships/image" Target="../media/image11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8.xml"/><Relationship Id="rId3" Type="http://schemas.openxmlformats.org/officeDocument/2006/relationships/hyperlink" Target="https://yuka.io/es/" TargetMode="External"/><Relationship Id="rId4" Type="http://schemas.openxmlformats.org/officeDocument/2006/relationships/hyperlink" Target="https://yuka.io/es/" TargetMode="External"/><Relationship Id="rId5" Type="http://schemas.openxmlformats.org/officeDocument/2006/relationships/image" Target="../media/image106.png"/><Relationship Id="rId6" Type="http://schemas.openxmlformats.org/officeDocument/2006/relationships/hyperlink" Target="https://yuka.io/es/" TargetMode="External"/><Relationship Id="rId7" Type="http://schemas.openxmlformats.org/officeDocument/2006/relationships/image" Target="../media/image10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9.xml"/><Relationship Id="rId3" Type="http://schemas.openxmlformats.org/officeDocument/2006/relationships/hyperlink" Target="https://www.sentab.com/" TargetMode="External"/><Relationship Id="rId4" Type="http://schemas.openxmlformats.org/officeDocument/2006/relationships/hyperlink" Target="https://www.sentab.com/" TargetMode="External"/><Relationship Id="rId5" Type="http://schemas.openxmlformats.org/officeDocument/2006/relationships/image" Target="../media/image138.png"/><Relationship Id="rId6" Type="http://schemas.openxmlformats.org/officeDocument/2006/relationships/image" Target="../media/image1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0.xml"/><Relationship Id="rId3" Type="http://schemas.openxmlformats.org/officeDocument/2006/relationships/hyperlink" Target="https://www.anxietycanada.com/resources/mindshift-cbt/?_ga=2.78246866.715970994.1673994069-1339189338.1673994069&amp;_gl=1*1f7emo1*_ga*MTMzOTE4OTMzOC4xNjczOTk0MDY5*_ga_Y4J3VSGKVS*MTY3Mzk5NDA2OS4xLjEuMTY3Mzk5NDI3My4wLjAuMA.." TargetMode="External"/><Relationship Id="rId4" Type="http://schemas.openxmlformats.org/officeDocument/2006/relationships/hyperlink" Target="https://www.anxietycanada.com/resources/mindshift-cbt/?_ga=2.78246866.715970994.1673994069-1339189338.1673994069&amp;_gl=1*1f7emo1*_ga*MTMzOTE4OTMzOC4xNjczOTk0MDY5*_ga_Y4J3VSGKVS*MTY3Mzk5NDA2OS4xLjEuMTY3Mzk5NDI3My4wLjAuMA.." TargetMode="External"/><Relationship Id="rId5" Type="http://schemas.openxmlformats.org/officeDocument/2006/relationships/image" Target="../media/image118.png"/></Relationships>
</file>

<file path=ppt/slides/_rels/slide71.xml.rels><?xml version="1.0" encoding="UTF-8" standalone="yes"?><Relationships xmlns="http://schemas.openxmlformats.org/package/2006/relationships"><Relationship Id="rId11" Type="http://schemas.openxmlformats.org/officeDocument/2006/relationships/image" Target="../media/image117.png"/><Relationship Id="rId10" Type="http://schemas.openxmlformats.org/officeDocument/2006/relationships/image" Target="../media/image113.png"/><Relationship Id="rId12" Type="http://schemas.openxmlformats.org/officeDocument/2006/relationships/image" Target="../media/image125.png"/><Relationship Id="rId1" Type="http://schemas.openxmlformats.org/officeDocument/2006/relationships/slideLayout" Target="../slideLayouts/slideLayout10.xml"/><Relationship Id="rId2" Type="http://schemas.openxmlformats.org/officeDocument/2006/relationships/notesSlide" Target="../notesSlides/notesSlide71.xml"/><Relationship Id="rId3" Type="http://schemas.openxmlformats.org/officeDocument/2006/relationships/image" Target="../media/image102.png"/><Relationship Id="rId4" Type="http://schemas.openxmlformats.org/officeDocument/2006/relationships/hyperlink" Target="https://www.dommuss.com/en/" TargetMode="External"/><Relationship Id="rId9" Type="http://schemas.openxmlformats.org/officeDocument/2006/relationships/image" Target="../media/image128.png"/><Relationship Id="rId5" Type="http://schemas.openxmlformats.org/officeDocument/2006/relationships/image" Target="../media/image107.png"/><Relationship Id="rId6" Type="http://schemas.openxmlformats.org/officeDocument/2006/relationships/hyperlink" Target="https://www.dommuss.com/en/" TargetMode="External"/><Relationship Id="rId7" Type="http://schemas.openxmlformats.org/officeDocument/2006/relationships/image" Target="../media/image110.png"/><Relationship Id="rId8" Type="http://schemas.openxmlformats.org/officeDocument/2006/relationships/image" Target="../media/image11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 Id="rId3" Type="http://schemas.openxmlformats.org/officeDocument/2006/relationships/hyperlink" Target="https://www.dommuss.com/en/" TargetMode="External"/><Relationship Id="rId4" Type="http://schemas.openxmlformats.org/officeDocument/2006/relationships/image" Target="../media/image12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122.jpg"/><Relationship Id="rId4" Type="http://schemas.openxmlformats.org/officeDocument/2006/relationships/image" Target="../media/image119.jpg"/><Relationship Id="rId5" Type="http://schemas.openxmlformats.org/officeDocument/2006/relationships/image" Target="../media/image14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3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 Id="rId3" Type="http://schemas.openxmlformats.org/officeDocument/2006/relationships/image" Target="../media/image13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7.xml"/><Relationship Id="rId3" Type="http://schemas.openxmlformats.org/officeDocument/2006/relationships/image" Target="../media/image174.jpg"/><Relationship Id="rId4" Type="http://schemas.openxmlformats.org/officeDocument/2006/relationships/image" Target="../media/image12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hyperlink" Target="https://www.playstation.com/en-gb/" TargetMode="External"/><Relationship Id="rId4" Type="http://schemas.openxmlformats.org/officeDocument/2006/relationships/hyperlink" Target="https://www.xbox.com/en-GB" TargetMode="External"/><Relationship Id="rId5" Type="http://schemas.openxmlformats.org/officeDocument/2006/relationships/hyperlink" Target="https://www.nintendo.com/" TargetMode="External"/><Relationship Id="rId6" Type="http://schemas.openxmlformats.org/officeDocument/2006/relationships/image" Target="../media/image123.jpg"/></Relationships>
</file>

<file path=ppt/slides/_rels/slide79.xml.rels><?xml version="1.0" encoding="UTF-8" standalone="yes"?><Relationships xmlns="http://schemas.openxmlformats.org/package/2006/relationships"><Relationship Id="rId11" Type="http://schemas.openxmlformats.org/officeDocument/2006/relationships/image" Target="../media/image134.jpg"/><Relationship Id="rId10" Type="http://schemas.openxmlformats.org/officeDocument/2006/relationships/image" Target="../media/image180.png"/><Relationship Id="rId13" Type="http://schemas.openxmlformats.org/officeDocument/2006/relationships/image" Target="../media/image127.jpg"/><Relationship Id="rId12" Type="http://schemas.openxmlformats.org/officeDocument/2006/relationships/image" Target="../media/image158.jpg"/><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0.png"/><Relationship Id="rId4" Type="http://schemas.openxmlformats.org/officeDocument/2006/relationships/image" Target="../media/image84.png"/><Relationship Id="rId9" Type="http://schemas.openxmlformats.org/officeDocument/2006/relationships/hyperlink" Target="https://store.playstation.com/es-es/product/EP2333-PPSA01832_00-MAQUETTESIEE0000" TargetMode="External"/><Relationship Id="rId5" Type="http://schemas.openxmlformats.org/officeDocument/2006/relationships/hyperlink" Target="https://escapeacademygame.com/es" TargetMode="External"/><Relationship Id="rId6" Type="http://schemas.openxmlformats.org/officeDocument/2006/relationships/image" Target="../media/image124.jpg"/><Relationship Id="rId7" Type="http://schemas.openxmlformats.org/officeDocument/2006/relationships/hyperlink" Target="https://store.steampowered.com/app/1220370/Ever_Forward/?l=latam" TargetMode="External"/><Relationship Id="rId8" Type="http://schemas.openxmlformats.org/officeDocument/2006/relationships/hyperlink" Target="https://store.steampowered.com/app/865360/We_Were_Here_Togethe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0.xml"/><Relationship Id="rId3" Type="http://schemas.openxmlformats.org/officeDocument/2006/relationships/hyperlink" Target="https://www.lumosity.com/es/" TargetMode="External"/><Relationship Id="rId4" Type="http://schemas.openxmlformats.org/officeDocument/2006/relationships/image" Target="../media/image145.png"/><Relationship Id="rId5" Type="http://schemas.openxmlformats.org/officeDocument/2006/relationships/hyperlink" Target="https://www.lumosity.com/es/" TargetMode="External"/><Relationship Id="rId6" Type="http://schemas.openxmlformats.org/officeDocument/2006/relationships/image" Target="../media/image14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1.xml"/><Relationship Id="rId3" Type="http://schemas.openxmlformats.org/officeDocument/2006/relationships/hyperlink" Target="https://www.peak.net/" TargetMode="External"/><Relationship Id="rId4" Type="http://schemas.openxmlformats.org/officeDocument/2006/relationships/hyperlink" Target="https://www.peak.net/" TargetMode="External"/><Relationship Id="rId5" Type="http://schemas.openxmlformats.org/officeDocument/2006/relationships/image" Target="../media/image129.jpg"/><Relationship Id="rId6" Type="http://schemas.openxmlformats.org/officeDocument/2006/relationships/image" Target="../media/image13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2.xml"/><Relationship Id="rId3" Type="http://schemas.openxmlformats.org/officeDocument/2006/relationships/hyperlink" Target="https://play.google.com/store/apps/details?id=net.rention.mind.skillz&amp;gl=US" TargetMode="External"/><Relationship Id="rId4" Type="http://schemas.openxmlformats.org/officeDocument/2006/relationships/image" Target="../media/image14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133.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4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image" Target="../media/image136.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hyperlink" Target="https://www.youtube.com/watch?v=0vnFT3J__yg" TargetMode="External"/><Relationship Id="rId5" Type="http://schemas.openxmlformats.org/officeDocument/2006/relationships/image" Target="../media/image1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image" Target="../media/image140.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1.xml"/><Relationship Id="rId3" Type="http://schemas.openxmlformats.org/officeDocument/2006/relationships/hyperlink" Target="https://www.facebook.com/" TargetMode="External"/><Relationship Id="rId4" Type="http://schemas.openxmlformats.org/officeDocument/2006/relationships/hyperlink" Target="https://www.youtube.com/watch?v=KYKh2SFQtEA" TargetMode="External"/><Relationship Id="rId5" Type="http://schemas.openxmlformats.org/officeDocument/2006/relationships/image" Target="../media/image13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2.xml"/><Relationship Id="rId3" Type="http://schemas.openxmlformats.org/officeDocument/2006/relationships/hyperlink" Target="https://twitter.com/i/flow/login?input_flow_data=%7B%22requested_variant%22%3A%22eyJsYW5nIjoiaXQifQ%3D%3D%22%7D" TargetMode="External"/><Relationship Id="rId4" Type="http://schemas.openxmlformats.org/officeDocument/2006/relationships/hyperlink" Target="https://www.youtube.com/watch?v=dZ8jykKJ5mU" TargetMode="External"/><Relationship Id="rId5" Type="http://schemas.openxmlformats.org/officeDocument/2006/relationships/image" Target="../media/image146.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3.xml"/><Relationship Id="rId3" Type="http://schemas.openxmlformats.org/officeDocument/2006/relationships/image" Target="../media/image147.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4.xml"/><Relationship Id="rId3" Type="http://schemas.openxmlformats.org/officeDocument/2006/relationships/image" Target="../media/image15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5.xml"/><Relationship Id="rId3" Type="http://schemas.openxmlformats.org/officeDocument/2006/relationships/image" Target="../media/image16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6.xml"/><Relationship Id="rId3" Type="http://schemas.openxmlformats.org/officeDocument/2006/relationships/image" Target="../media/image15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7.xml"/><Relationship Id="rId3" Type="http://schemas.openxmlformats.org/officeDocument/2006/relationships/hyperlink" Target="https://www.netflix.com/ie/title/80991754" TargetMode="External"/><Relationship Id="rId4" Type="http://schemas.openxmlformats.org/officeDocument/2006/relationships/image" Target="../media/image169.png"/><Relationship Id="rId5" Type="http://schemas.openxmlformats.org/officeDocument/2006/relationships/hyperlink" Target="https://www.netflix.com/ie/title/80991754"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8.xml"/><Relationship Id="rId3" Type="http://schemas.openxmlformats.org/officeDocument/2006/relationships/image" Target="../media/image14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9.xml"/><Relationship Id="rId3" Type="http://schemas.openxmlformats.org/officeDocument/2006/relationships/image" Target="../media/image15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9"/>
          <p:cNvSpPr txBox="1"/>
          <p:nvPr>
            <p:ph idx="2" type="body"/>
          </p:nvPr>
        </p:nvSpPr>
        <p:spPr>
          <a:xfrm>
            <a:off x="490621" y="3641686"/>
            <a:ext cx="5228254" cy="533100"/>
          </a:xfrm>
          <a:prstGeom prst="rect">
            <a:avLst/>
          </a:prstGeom>
          <a:noFill/>
          <a:ln>
            <a:noFill/>
          </a:ln>
        </p:spPr>
        <p:txBody>
          <a:bodyPr anchorCtr="0" anchor="t" bIns="45700" lIns="91425" spcFirstLastPara="1" rIns="91425" wrap="square" tIns="45700">
            <a:noAutofit/>
          </a:bodyPr>
          <a:lstStyle/>
          <a:p>
            <a:pPr indent="0" lvl="0" marL="0" rtl="0" algn="l">
              <a:lnSpc>
                <a:spcPct val="98850"/>
              </a:lnSpc>
              <a:spcBef>
                <a:spcPts val="0"/>
              </a:spcBef>
              <a:spcAft>
                <a:spcPts val="0"/>
              </a:spcAft>
              <a:buClr>
                <a:schemeClr val="lt1"/>
              </a:buClr>
              <a:buSzPts val="4000"/>
              <a:buNone/>
            </a:pPr>
            <a:r>
              <a:rPr b="1" lang="en-US" sz="4000"/>
              <a:t>MODUL 3 –</a:t>
            </a:r>
            <a:endParaRPr b="1" sz="4000"/>
          </a:p>
          <a:p>
            <a:pPr indent="0" lvl="0" marL="0" rtl="0" algn="l">
              <a:lnSpc>
                <a:spcPct val="98850"/>
              </a:lnSpc>
              <a:spcBef>
                <a:spcPts val="0"/>
              </a:spcBef>
              <a:spcAft>
                <a:spcPts val="0"/>
              </a:spcAft>
              <a:buClr>
                <a:schemeClr val="lt1"/>
              </a:buClr>
              <a:buSzPts val="4000"/>
              <a:buNone/>
            </a:pPr>
            <a:r>
              <a:rPr b="1" lang="en-US" sz="4000"/>
              <a:t>Digitale teknologier til omsorgsområdet</a:t>
            </a:r>
            <a:endParaRPr/>
          </a:p>
        </p:txBody>
      </p:sp>
      <p:pic>
        <p:nvPicPr>
          <p:cNvPr id="183" name="Google Shape;183;p19"/>
          <p:cNvPicPr preferRelativeResize="0"/>
          <p:nvPr>
            <p:ph idx="3" type="pic"/>
          </p:nvPr>
        </p:nvPicPr>
        <p:blipFill rotWithShape="1">
          <a:blip r:embed="rId3">
            <a:alphaModFix/>
          </a:blip>
          <a:srcRect b="0" l="0" r="0" t="0"/>
          <a:stretch/>
        </p:blipFill>
        <p:spPr>
          <a:xfrm>
            <a:off x="5718875" y="423474"/>
            <a:ext cx="5982504" cy="4551483"/>
          </a:xfrm>
          <a:prstGeom prst="rect">
            <a:avLst/>
          </a:prstGeom>
          <a:solidFill>
            <a:srgbClr val="F2F2F2"/>
          </a:solidFill>
          <a:ln>
            <a:noFill/>
          </a:ln>
        </p:spPr>
      </p:pic>
      <p:sp>
        <p:nvSpPr>
          <p:cNvPr id="184" name="Google Shape;184;p19"/>
          <p:cNvSpPr txBox="1"/>
          <p:nvPr>
            <p:ph idx="4" type="body"/>
          </p:nvPr>
        </p:nvSpPr>
        <p:spPr>
          <a:xfrm>
            <a:off x="7918315" y="5611394"/>
            <a:ext cx="3622500" cy="7311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2800"/>
              <a:buNone/>
            </a:pPr>
            <a:r>
              <a:rPr lang="en-US"/>
              <a:t>www.housingcare.net</a:t>
            </a:r>
            <a:endParaRPr/>
          </a:p>
        </p:txBody>
      </p:sp>
      <p:sp>
        <p:nvSpPr>
          <p:cNvPr id="185" name="Google Shape;185;p19"/>
          <p:cNvSpPr/>
          <p:nvPr/>
        </p:nvSpPr>
        <p:spPr>
          <a:xfrm>
            <a:off x="2439877" y="6111381"/>
            <a:ext cx="3990106" cy="64629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92E4B"/>
              </a:buClr>
              <a:buSzPts val="1050"/>
              <a:buFont typeface="Calibri"/>
              <a:buNone/>
            </a:pPr>
            <a:r>
              <a:rPr b="0" i="0" lang="en-US" sz="900" u="none" cap="none" strike="noStrike">
                <a:solidFill>
                  <a:srgbClr val="092E4B"/>
                </a:solidFill>
                <a:latin typeface="Calibri"/>
                <a:ea typeface="Calibri"/>
                <a:cs typeface="Calibri"/>
                <a:sym typeface="Calibri"/>
              </a:rPr>
              <a:t>Europa-Kommissionens støtte til produktionen af denne publikation udgør ikke en godkendelse af indholdet, som kun afspejler forfatternes synspunkter, og Kommissionen kan ikke holdes ansvarlig for enhver brug, der kan gøres af oplysningerne deri.</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8"/>
          <p:cNvSpPr txBox="1"/>
          <p:nvPr>
            <p:ph idx="2" type="body"/>
          </p:nvPr>
        </p:nvSpPr>
        <p:spPr>
          <a:xfrm>
            <a:off x="457200" y="405842"/>
            <a:ext cx="11363325" cy="8036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Hvordan kan vi forbedre ældres uafhængighed?</a:t>
            </a:r>
            <a:endParaRPr/>
          </a:p>
        </p:txBody>
      </p:sp>
      <p:sp>
        <p:nvSpPr>
          <p:cNvPr id="258" name="Google Shape;258;p28"/>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9" name="Google Shape;259;p28"/>
          <p:cNvSpPr/>
          <p:nvPr/>
        </p:nvSpPr>
        <p:spPr>
          <a:xfrm>
            <a:off x="152400" y="15240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Scribble Circle Font Hand Drawn Numbers Black Isolated" id="260" name="Google Shape;260;p28"/>
          <p:cNvPicPr preferRelativeResize="0"/>
          <p:nvPr/>
        </p:nvPicPr>
        <p:blipFill rotWithShape="1">
          <a:blip r:embed="rId3">
            <a:alphaModFix/>
          </a:blip>
          <a:srcRect b="0" l="0" r="0" t="0"/>
          <a:stretch/>
        </p:blipFill>
        <p:spPr>
          <a:xfrm>
            <a:off x="1947429" y="1125219"/>
            <a:ext cx="855839" cy="803654"/>
          </a:xfrm>
          <a:prstGeom prst="rect">
            <a:avLst/>
          </a:prstGeom>
          <a:noFill/>
          <a:ln>
            <a:noFill/>
          </a:ln>
        </p:spPr>
      </p:pic>
      <p:sp>
        <p:nvSpPr>
          <p:cNvPr id="261" name="Google Shape;261;p28"/>
          <p:cNvSpPr txBox="1"/>
          <p:nvPr>
            <p:ph idx="1" type="body"/>
          </p:nvPr>
        </p:nvSpPr>
        <p:spPr>
          <a:xfrm>
            <a:off x="8126166" y="4354080"/>
            <a:ext cx="3400640" cy="1635598"/>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600"/>
              <a:buNone/>
            </a:pPr>
            <a:r>
              <a:rPr b="1" lang="en-US" sz="1600">
                <a:solidFill>
                  <a:srgbClr val="7F3494"/>
                </a:solidFill>
                <a:latin typeface="Calibri"/>
                <a:ea typeface="Calibri"/>
                <a:cs typeface="Calibri"/>
                <a:sym typeface="Calibri"/>
              </a:rPr>
              <a:t>Lære dem selvmotivation: </a:t>
            </a:r>
            <a:r>
              <a:rPr lang="en-US" sz="1600">
                <a:latin typeface="Calibri"/>
                <a:ea typeface="Calibri"/>
                <a:cs typeface="Calibri"/>
                <a:sym typeface="Calibri"/>
              </a:rPr>
              <a:t>Det er essentielt at lære dem at være nysgerrige i deres dagligdag og at vise dem vejen, så de er i stand til at motivere sig selv. Dette vil forbedre deres selvopfattelse og dermed deres selvværd.</a:t>
            </a:r>
            <a:endParaRPr/>
          </a:p>
          <a:p>
            <a:pPr indent="0" lvl="0" marL="0" rtl="0" algn="ctr">
              <a:lnSpc>
                <a:spcPct val="100000"/>
              </a:lnSpc>
              <a:spcBef>
                <a:spcPts val="0"/>
              </a:spcBef>
              <a:spcAft>
                <a:spcPts val="0"/>
              </a:spcAft>
              <a:buSzPts val="2400"/>
              <a:buNone/>
            </a:pPr>
            <a:r>
              <a:t/>
            </a:r>
            <a:endParaRPr>
              <a:latin typeface="Calibri"/>
              <a:ea typeface="Calibri"/>
              <a:cs typeface="Calibri"/>
              <a:sym typeface="Calibri"/>
            </a:endParaRPr>
          </a:p>
        </p:txBody>
      </p:sp>
      <p:pic>
        <p:nvPicPr>
          <p:cNvPr descr="Scribble Circle Font Hand Drawn Numbers Black Isolated" id="262" name="Google Shape;262;p28"/>
          <p:cNvPicPr preferRelativeResize="0"/>
          <p:nvPr/>
        </p:nvPicPr>
        <p:blipFill rotWithShape="1">
          <a:blip r:embed="rId4">
            <a:alphaModFix/>
          </a:blip>
          <a:srcRect b="0" l="0" r="0" t="0"/>
          <a:stretch/>
        </p:blipFill>
        <p:spPr>
          <a:xfrm>
            <a:off x="5540932" y="1103455"/>
            <a:ext cx="845698" cy="724884"/>
          </a:xfrm>
          <a:prstGeom prst="rect">
            <a:avLst/>
          </a:prstGeom>
          <a:noFill/>
          <a:ln>
            <a:noFill/>
          </a:ln>
        </p:spPr>
      </p:pic>
      <p:sp>
        <p:nvSpPr>
          <p:cNvPr id="263" name="Google Shape;263;p28"/>
          <p:cNvSpPr txBox="1"/>
          <p:nvPr/>
        </p:nvSpPr>
        <p:spPr>
          <a:xfrm>
            <a:off x="562557" y="1940116"/>
            <a:ext cx="3400640" cy="1635598"/>
          </a:xfrm>
          <a:prstGeom prst="rect">
            <a:avLst/>
          </a:prstGeom>
          <a:noFill/>
          <a:ln>
            <a:noFill/>
          </a:ln>
        </p:spPr>
        <p:txBody>
          <a:bodyPr anchorCtr="0" anchor="t" bIns="45700" lIns="91425" spcFirstLastPara="1" rIns="91425" wrap="square" tIns="45700">
            <a:noAutofit/>
          </a:bodyPr>
          <a:lstStyle/>
          <a:p>
            <a:pPr indent="0" lvl="0" marL="228600" marR="0" rtl="0" algn="ctr">
              <a:lnSpc>
                <a:spcPct val="90000"/>
              </a:lnSpc>
              <a:spcBef>
                <a:spcPts val="0"/>
              </a:spcBef>
              <a:spcAft>
                <a:spcPts val="0"/>
              </a:spcAft>
              <a:buClr>
                <a:srgbClr val="000000"/>
              </a:buClr>
              <a:buSzPts val="1600"/>
              <a:buFont typeface="Arial"/>
              <a:buNone/>
            </a:pPr>
            <a:r>
              <a:rPr b="1" i="0" lang="en-US" sz="1600" u="none" cap="none" strike="noStrike">
                <a:solidFill>
                  <a:srgbClr val="7F3494"/>
                </a:solidFill>
                <a:latin typeface="Calibri"/>
                <a:ea typeface="Calibri"/>
                <a:cs typeface="Calibri"/>
                <a:sym typeface="Calibri"/>
              </a:rPr>
              <a:t>Forbedring af evnen til selvrespekt: </a:t>
            </a:r>
            <a:r>
              <a:rPr b="0" i="0" lang="en-US" sz="1600" u="none" cap="none" strike="noStrike">
                <a:solidFill>
                  <a:srgbClr val="092E4B"/>
                </a:solidFill>
                <a:latin typeface="Calibri"/>
                <a:ea typeface="Calibri"/>
                <a:cs typeface="Calibri"/>
                <a:sym typeface="Calibri"/>
              </a:rPr>
              <a:t>Vi skal støtte deres selvrespekt, acceptere deres styrker og de områder, hvor de kan </a:t>
            </a:r>
            <a:r>
              <a:rPr b="0" i="0" lang="en-US" sz="1600" u="none" cap="none" strike="noStrike">
                <a:solidFill>
                  <a:srgbClr val="092E4B"/>
                </a:solidFill>
                <a:latin typeface="Calibri"/>
                <a:ea typeface="Calibri"/>
                <a:cs typeface="Calibri"/>
                <a:sym typeface="Calibri"/>
              </a:rPr>
              <a:t>udvikle </a:t>
            </a:r>
            <a:r>
              <a:rPr b="0" i="0" lang="en-US" sz="1600" u="none" cap="none" strike="noStrike">
                <a:solidFill>
                  <a:srgbClr val="092E4B"/>
                </a:solidFill>
                <a:latin typeface="Calibri"/>
                <a:ea typeface="Calibri"/>
                <a:cs typeface="Calibri"/>
                <a:sym typeface="Calibri"/>
              </a:rPr>
              <a:t> sig, fordi </a:t>
            </a:r>
            <a:r>
              <a:rPr b="1" i="0" lang="en-US" sz="1600" u="none" cap="none" strike="noStrike">
                <a:solidFill>
                  <a:srgbClr val="092E4B"/>
                </a:solidFill>
                <a:latin typeface="Calibri"/>
                <a:ea typeface="Calibri"/>
                <a:cs typeface="Calibri"/>
                <a:sym typeface="Calibri"/>
              </a:rPr>
              <a:t>alder ikke er en hindring for at stoppe med at lære.</a:t>
            </a:r>
            <a:endParaRPr b="1" i="0" sz="2400" u="none" cap="none" strike="noStrike">
              <a:solidFill>
                <a:srgbClr val="092E4B"/>
              </a:solidFill>
              <a:latin typeface="Calibri"/>
              <a:ea typeface="Calibri"/>
              <a:cs typeface="Calibri"/>
              <a:sym typeface="Calibri"/>
            </a:endParaRPr>
          </a:p>
          <a:p>
            <a:pPr indent="0" lvl="0" marL="228600" marR="0" rtl="0" algn="ctr">
              <a:lnSpc>
                <a:spcPct val="90000"/>
              </a:lnSpc>
              <a:spcBef>
                <a:spcPts val="1000"/>
              </a:spcBef>
              <a:spcAft>
                <a:spcPts val="0"/>
              </a:spcAft>
              <a:buClr>
                <a:srgbClr val="000000"/>
              </a:buClr>
              <a:buSzPts val="2400"/>
              <a:buFont typeface="Arial"/>
              <a:buNone/>
            </a:pPr>
            <a:r>
              <a:t/>
            </a:r>
            <a:endParaRPr b="0" i="0" sz="2400" u="none" cap="none" strike="noStrike">
              <a:solidFill>
                <a:srgbClr val="092E4B"/>
              </a:solidFill>
              <a:latin typeface="Calibri"/>
              <a:ea typeface="Calibri"/>
              <a:cs typeface="Calibri"/>
              <a:sym typeface="Calibri"/>
            </a:endParaRPr>
          </a:p>
        </p:txBody>
      </p:sp>
      <p:pic>
        <p:nvPicPr>
          <p:cNvPr descr="Scribble Circle Font Hand Drawn Numbers Black Isolated" id="264" name="Google Shape;264;p28"/>
          <p:cNvPicPr preferRelativeResize="0"/>
          <p:nvPr/>
        </p:nvPicPr>
        <p:blipFill rotWithShape="1">
          <a:blip r:embed="rId5">
            <a:alphaModFix/>
          </a:blip>
          <a:srcRect b="0" l="0" r="0" t="0"/>
          <a:stretch/>
        </p:blipFill>
        <p:spPr>
          <a:xfrm>
            <a:off x="9467080" y="1055554"/>
            <a:ext cx="803654" cy="803654"/>
          </a:xfrm>
          <a:prstGeom prst="rect">
            <a:avLst/>
          </a:prstGeom>
          <a:noFill/>
          <a:ln>
            <a:noFill/>
          </a:ln>
        </p:spPr>
      </p:pic>
      <p:sp>
        <p:nvSpPr>
          <p:cNvPr id="265" name="Google Shape;265;p28"/>
          <p:cNvSpPr txBox="1"/>
          <p:nvPr/>
        </p:nvSpPr>
        <p:spPr>
          <a:xfrm>
            <a:off x="4122271" y="4352508"/>
            <a:ext cx="3822452" cy="1635598"/>
          </a:xfrm>
          <a:prstGeom prst="rect">
            <a:avLst/>
          </a:prstGeom>
          <a:noFill/>
          <a:ln>
            <a:noFill/>
          </a:ln>
        </p:spPr>
        <p:txBody>
          <a:bodyPr anchorCtr="0" anchor="t" bIns="45700" lIns="91425" spcFirstLastPara="1" rIns="91425" wrap="square" tIns="45700">
            <a:noAutofit/>
          </a:bodyPr>
          <a:lstStyle/>
          <a:p>
            <a:pPr indent="0" lvl="0" marL="228600" marR="0" rtl="0" algn="ctr">
              <a:lnSpc>
                <a:spcPct val="90000"/>
              </a:lnSpc>
              <a:spcBef>
                <a:spcPts val="0"/>
              </a:spcBef>
              <a:spcAft>
                <a:spcPts val="0"/>
              </a:spcAft>
              <a:buClr>
                <a:srgbClr val="000000"/>
              </a:buClr>
              <a:buSzPts val="1600"/>
              <a:buFont typeface="Arial"/>
              <a:buNone/>
            </a:pPr>
            <a:r>
              <a:rPr b="1" i="0" lang="en-US" sz="1600" u="none" cap="none" strike="noStrike">
                <a:solidFill>
                  <a:srgbClr val="7F3494"/>
                </a:solidFill>
                <a:latin typeface="Calibri"/>
                <a:ea typeface="Calibri"/>
                <a:cs typeface="Calibri"/>
                <a:sym typeface="Calibri"/>
              </a:rPr>
              <a:t>Anerkendelse af følelser </a:t>
            </a:r>
            <a:r>
              <a:rPr b="0" i="0" lang="en-US" sz="1600" u="none" cap="none" strike="noStrike">
                <a:solidFill>
                  <a:srgbClr val="7F3494"/>
                </a:solidFill>
                <a:latin typeface="Calibri"/>
                <a:ea typeface="Calibri"/>
                <a:cs typeface="Calibri"/>
                <a:sym typeface="Calibri"/>
              </a:rPr>
              <a:t>: </a:t>
            </a:r>
            <a:r>
              <a:rPr b="0" i="0" lang="en-US" sz="1600" u="none" cap="none" strike="noStrike">
                <a:solidFill>
                  <a:srgbClr val="092E4B"/>
                </a:solidFill>
                <a:latin typeface="Calibri"/>
                <a:ea typeface="Calibri"/>
                <a:cs typeface="Calibri"/>
                <a:sym typeface="Calibri"/>
              </a:rPr>
              <a:t>At være uafhængig betyder at kunne gøre det, du vil uden at tage hensyn til andres mening. Dette afføder følelsesmæssige reaktioner på den ene eller den anden måde, og et aspekt, vi kan arbejde på for at anerkende deres tilstand, er at forstå, at </a:t>
            </a:r>
            <a:r>
              <a:rPr b="1" i="0" lang="en-US" sz="1600" u="none" cap="none" strike="noStrike">
                <a:solidFill>
                  <a:srgbClr val="092E4B"/>
                </a:solidFill>
                <a:latin typeface="Calibri"/>
                <a:ea typeface="Calibri"/>
                <a:cs typeface="Calibri"/>
                <a:sym typeface="Calibri"/>
              </a:rPr>
              <a:t>følelser er et nøgleaspekt i deres beslutninger.</a:t>
            </a:r>
            <a:endParaRPr b="1" i="0" sz="2400" u="none" cap="none" strike="noStrike">
              <a:solidFill>
                <a:srgbClr val="092E4B"/>
              </a:solidFill>
              <a:latin typeface="Calibri"/>
              <a:ea typeface="Calibri"/>
              <a:cs typeface="Calibri"/>
              <a:sym typeface="Calibri"/>
            </a:endParaRPr>
          </a:p>
          <a:p>
            <a:pPr indent="0" lvl="0" marL="228600" marR="0" rtl="0" algn="ctr">
              <a:lnSpc>
                <a:spcPct val="90000"/>
              </a:lnSpc>
              <a:spcBef>
                <a:spcPts val="1000"/>
              </a:spcBef>
              <a:spcAft>
                <a:spcPts val="0"/>
              </a:spcAft>
              <a:buClr>
                <a:srgbClr val="000000"/>
              </a:buClr>
              <a:buSzPts val="2400"/>
              <a:buFont typeface="Arial"/>
              <a:buNone/>
            </a:pPr>
            <a:r>
              <a:t/>
            </a:r>
            <a:endParaRPr b="0" i="0" sz="2400" u="none" cap="none" strike="noStrike">
              <a:solidFill>
                <a:srgbClr val="092E4B"/>
              </a:solidFill>
              <a:latin typeface="Calibri"/>
              <a:ea typeface="Calibri"/>
              <a:cs typeface="Calibri"/>
              <a:sym typeface="Calibri"/>
            </a:endParaRPr>
          </a:p>
        </p:txBody>
      </p:sp>
      <p:sp>
        <p:nvSpPr>
          <p:cNvPr id="266" name="Google Shape;266;p28"/>
          <p:cNvSpPr txBox="1"/>
          <p:nvPr/>
        </p:nvSpPr>
        <p:spPr>
          <a:xfrm>
            <a:off x="7944723" y="1933060"/>
            <a:ext cx="3400640" cy="1635598"/>
          </a:xfrm>
          <a:prstGeom prst="rect">
            <a:avLst/>
          </a:prstGeom>
          <a:noFill/>
          <a:ln>
            <a:noFill/>
          </a:ln>
        </p:spPr>
        <p:txBody>
          <a:bodyPr anchorCtr="0" anchor="t" bIns="45700" lIns="91425" spcFirstLastPara="1" rIns="91425" wrap="square" tIns="45700">
            <a:noAutofit/>
          </a:bodyPr>
          <a:lstStyle/>
          <a:p>
            <a:pPr indent="0" lvl="0" marL="228600" marR="0" rtl="0" algn="ctr">
              <a:lnSpc>
                <a:spcPct val="90000"/>
              </a:lnSpc>
              <a:spcBef>
                <a:spcPts val="0"/>
              </a:spcBef>
              <a:spcAft>
                <a:spcPts val="0"/>
              </a:spcAft>
              <a:buClr>
                <a:srgbClr val="000000"/>
              </a:buClr>
              <a:buSzPts val="1600"/>
              <a:buFont typeface="Arial"/>
              <a:buNone/>
            </a:pPr>
            <a:r>
              <a:rPr b="1" i="0" lang="en-US" sz="1600" u="none" cap="none" strike="noStrike">
                <a:solidFill>
                  <a:srgbClr val="7F3494"/>
                </a:solidFill>
                <a:latin typeface="Calibri"/>
                <a:ea typeface="Calibri"/>
                <a:cs typeface="Calibri"/>
                <a:sym typeface="Calibri"/>
              </a:rPr>
              <a:t>Arbejde med tilrettelæggelse af tid:</a:t>
            </a:r>
            <a:r>
              <a:rPr b="0" i="0" lang="en-US" sz="1600" u="none" cap="none" strike="noStrike">
                <a:solidFill>
                  <a:srgbClr val="7F3494"/>
                </a:solidFill>
                <a:latin typeface="Calibri"/>
                <a:ea typeface="Calibri"/>
                <a:cs typeface="Calibri"/>
                <a:sym typeface="Calibri"/>
              </a:rPr>
              <a:t> </a:t>
            </a:r>
            <a:r>
              <a:rPr lang="en-US" sz="1600">
                <a:solidFill>
                  <a:srgbClr val="092E4B"/>
                </a:solidFill>
                <a:latin typeface="Calibri"/>
                <a:ea typeface="Calibri"/>
                <a:cs typeface="Calibri"/>
                <a:sym typeface="Calibri"/>
              </a:rPr>
              <a:t>Nogle ældre h</a:t>
            </a:r>
            <a:r>
              <a:rPr b="0" i="0" lang="en-US" sz="1600" u="none" cap="none" strike="noStrike">
                <a:solidFill>
                  <a:srgbClr val="092E4B"/>
                </a:solidFill>
                <a:latin typeface="Calibri"/>
                <a:ea typeface="Calibri"/>
                <a:cs typeface="Calibri"/>
                <a:sym typeface="Calibri"/>
              </a:rPr>
              <a:t>ar udfordringer med  at organisere deres tid, så vi skal </a:t>
            </a:r>
            <a:r>
              <a:rPr b="1" i="0" lang="en-US" sz="1600" u="none" cap="none" strike="noStrike">
                <a:solidFill>
                  <a:srgbClr val="092E4B"/>
                </a:solidFill>
                <a:latin typeface="Calibri"/>
                <a:ea typeface="Calibri"/>
                <a:cs typeface="Calibri"/>
                <a:sym typeface="Calibri"/>
              </a:rPr>
              <a:t>give dem de rette værktøjer </a:t>
            </a:r>
            <a:r>
              <a:rPr b="0" i="0" lang="en-US" sz="1600" u="none" cap="none" strike="noStrike">
                <a:solidFill>
                  <a:srgbClr val="092E4B"/>
                </a:solidFill>
                <a:latin typeface="Calibri"/>
                <a:ea typeface="Calibri"/>
                <a:cs typeface="Calibri"/>
                <a:sym typeface="Calibri"/>
              </a:rPr>
              <a:t>til at gøre det meget nemmere for dem.</a:t>
            </a:r>
            <a:endParaRPr b="1" i="0" sz="2400" u="none" cap="none" strike="noStrike">
              <a:solidFill>
                <a:srgbClr val="092E4B"/>
              </a:solidFill>
              <a:latin typeface="Calibri"/>
              <a:ea typeface="Calibri"/>
              <a:cs typeface="Calibri"/>
              <a:sym typeface="Calibri"/>
            </a:endParaRPr>
          </a:p>
          <a:p>
            <a:pPr indent="0" lvl="0" marL="228600" marR="0" rtl="0" algn="ctr">
              <a:lnSpc>
                <a:spcPct val="90000"/>
              </a:lnSpc>
              <a:spcBef>
                <a:spcPts val="1000"/>
              </a:spcBef>
              <a:spcAft>
                <a:spcPts val="0"/>
              </a:spcAft>
              <a:buClr>
                <a:srgbClr val="000000"/>
              </a:buClr>
              <a:buSzPts val="2400"/>
              <a:buFont typeface="Arial"/>
              <a:buNone/>
            </a:pPr>
            <a:r>
              <a:t/>
            </a:r>
            <a:endParaRPr b="0" i="0" sz="2400" u="none" cap="none" strike="noStrike">
              <a:solidFill>
                <a:srgbClr val="092E4B"/>
              </a:solidFill>
              <a:latin typeface="Calibri"/>
              <a:ea typeface="Calibri"/>
              <a:cs typeface="Calibri"/>
              <a:sym typeface="Calibri"/>
            </a:endParaRPr>
          </a:p>
        </p:txBody>
      </p:sp>
      <p:sp>
        <p:nvSpPr>
          <p:cNvPr id="267" name="Google Shape;267;p28"/>
          <p:cNvSpPr txBox="1"/>
          <p:nvPr/>
        </p:nvSpPr>
        <p:spPr>
          <a:xfrm>
            <a:off x="516235" y="4509000"/>
            <a:ext cx="3400640" cy="1635598"/>
          </a:xfrm>
          <a:prstGeom prst="rect">
            <a:avLst/>
          </a:prstGeom>
          <a:noFill/>
          <a:ln>
            <a:noFill/>
          </a:ln>
        </p:spPr>
        <p:txBody>
          <a:bodyPr anchorCtr="0" anchor="t" bIns="45700" lIns="91425" spcFirstLastPara="1" rIns="91425" wrap="square" tIns="45700">
            <a:noAutofit/>
          </a:bodyPr>
          <a:lstStyle/>
          <a:p>
            <a:pPr indent="0" lvl="0" marL="228600" marR="0" rtl="0" algn="ctr">
              <a:lnSpc>
                <a:spcPct val="90000"/>
              </a:lnSpc>
              <a:spcBef>
                <a:spcPts val="0"/>
              </a:spcBef>
              <a:spcAft>
                <a:spcPts val="0"/>
              </a:spcAft>
              <a:buClr>
                <a:srgbClr val="000000"/>
              </a:buClr>
              <a:buSzPts val="2400"/>
              <a:buFont typeface="Arial"/>
              <a:buNone/>
            </a:pPr>
            <a:r>
              <a:t/>
            </a:r>
            <a:endParaRPr b="1" i="0" sz="2400" u="none" cap="none" strike="noStrike">
              <a:solidFill>
                <a:srgbClr val="092E4B"/>
              </a:solidFill>
              <a:latin typeface="Calibri"/>
              <a:ea typeface="Calibri"/>
              <a:cs typeface="Calibri"/>
              <a:sym typeface="Calibri"/>
            </a:endParaRPr>
          </a:p>
          <a:p>
            <a:pPr indent="0" lvl="0" marL="228600" marR="0" rtl="0" algn="ctr">
              <a:lnSpc>
                <a:spcPct val="90000"/>
              </a:lnSpc>
              <a:spcBef>
                <a:spcPts val="1000"/>
              </a:spcBef>
              <a:spcAft>
                <a:spcPts val="0"/>
              </a:spcAft>
              <a:buClr>
                <a:srgbClr val="000000"/>
              </a:buClr>
              <a:buSzPts val="2400"/>
              <a:buFont typeface="Arial"/>
              <a:buNone/>
            </a:pPr>
            <a:r>
              <a:t/>
            </a:r>
            <a:endParaRPr b="0" i="0" sz="2400" u="none" cap="none" strike="noStrike">
              <a:solidFill>
                <a:srgbClr val="092E4B"/>
              </a:solidFill>
              <a:latin typeface="Calibri"/>
              <a:ea typeface="Calibri"/>
              <a:cs typeface="Calibri"/>
              <a:sym typeface="Calibri"/>
            </a:endParaRPr>
          </a:p>
        </p:txBody>
      </p:sp>
      <p:sp>
        <p:nvSpPr>
          <p:cNvPr id="268" name="Google Shape;268;p28"/>
          <p:cNvSpPr txBox="1"/>
          <p:nvPr/>
        </p:nvSpPr>
        <p:spPr>
          <a:xfrm>
            <a:off x="4247278" y="1937132"/>
            <a:ext cx="3486539" cy="1635598"/>
          </a:xfrm>
          <a:prstGeom prst="rect">
            <a:avLst/>
          </a:prstGeom>
          <a:noFill/>
          <a:ln>
            <a:noFill/>
          </a:ln>
        </p:spPr>
        <p:txBody>
          <a:bodyPr anchorCtr="0" anchor="t" bIns="45700" lIns="91425" spcFirstLastPara="1" rIns="91425" wrap="square" tIns="45700">
            <a:noAutofit/>
          </a:bodyPr>
          <a:lstStyle/>
          <a:p>
            <a:pPr indent="0" lvl="0" marL="228600" marR="0" rtl="0" algn="ctr">
              <a:lnSpc>
                <a:spcPct val="90000"/>
              </a:lnSpc>
              <a:spcBef>
                <a:spcPts val="0"/>
              </a:spcBef>
              <a:spcAft>
                <a:spcPts val="0"/>
              </a:spcAft>
              <a:buClr>
                <a:srgbClr val="000000"/>
              </a:buClr>
              <a:buSzPts val="1600"/>
              <a:buFont typeface="Arial"/>
              <a:buNone/>
            </a:pPr>
            <a:r>
              <a:rPr b="1" i="0" lang="en-US" sz="1600" u="none" cap="none" strike="noStrike">
                <a:solidFill>
                  <a:srgbClr val="7F3494"/>
                </a:solidFill>
                <a:latin typeface="Calibri"/>
                <a:ea typeface="Calibri"/>
                <a:cs typeface="Calibri"/>
                <a:sym typeface="Calibri"/>
              </a:rPr>
              <a:t>Motivere dem </a:t>
            </a:r>
            <a:r>
              <a:rPr b="0" i="0" lang="en-US" sz="1600" u="none" cap="none" strike="noStrike">
                <a:solidFill>
                  <a:srgbClr val="7F3494"/>
                </a:solidFill>
                <a:latin typeface="Calibri"/>
                <a:ea typeface="Calibri"/>
                <a:cs typeface="Calibri"/>
                <a:sym typeface="Calibri"/>
              </a:rPr>
              <a:t>: </a:t>
            </a:r>
            <a:r>
              <a:rPr b="0" i="0" lang="en-US" sz="1600" u="none" cap="none" strike="noStrike">
                <a:solidFill>
                  <a:srgbClr val="092E4B"/>
                </a:solidFill>
                <a:latin typeface="Calibri"/>
                <a:ea typeface="Calibri"/>
                <a:cs typeface="Calibri"/>
                <a:sym typeface="Calibri"/>
              </a:rPr>
              <a:t>Omsorg er ikke kun direkte, ofte er den bedste pleje den pleje, der får brugeren til at føle sig værdsat. Derfor skal omsorgspersonen motivere personen til at gøre ting tilpasset vedkommendes ønsker og behov.</a:t>
            </a:r>
            <a:endParaRPr b="1" i="0" sz="2400" u="none" cap="none" strike="noStrike">
              <a:solidFill>
                <a:srgbClr val="092E4B"/>
              </a:solidFill>
              <a:latin typeface="Calibri"/>
              <a:ea typeface="Calibri"/>
              <a:cs typeface="Calibri"/>
              <a:sym typeface="Calibri"/>
            </a:endParaRPr>
          </a:p>
          <a:p>
            <a:pPr indent="0" lvl="0" marL="228600" marR="0" rtl="0" algn="ctr">
              <a:lnSpc>
                <a:spcPct val="90000"/>
              </a:lnSpc>
              <a:spcBef>
                <a:spcPts val="1000"/>
              </a:spcBef>
              <a:spcAft>
                <a:spcPts val="0"/>
              </a:spcAft>
              <a:buClr>
                <a:srgbClr val="000000"/>
              </a:buClr>
              <a:buSzPts val="2400"/>
              <a:buFont typeface="Arial"/>
              <a:buNone/>
            </a:pPr>
            <a:r>
              <a:t/>
            </a:r>
            <a:endParaRPr b="0" i="0" sz="2400" u="none" cap="none" strike="noStrike">
              <a:solidFill>
                <a:srgbClr val="092E4B"/>
              </a:solidFill>
              <a:latin typeface="Calibri"/>
              <a:ea typeface="Calibri"/>
              <a:cs typeface="Calibri"/>
              <a:sym typeface="Calibri"/>
            </a:endParaRPr>
          </a:p>
        </p:txBody>
      </p:sp>
      <p:pic>
        <p:nvPicPr>
          <p:cNvPr descr="Scribble Circle Font Hand Drawn Numbers Black Isolated" id="269" name="Google Shape;269;p28"/>
          <p:cNvPicPr preferRelativeResize="0"/>
          <p:nvPr/>
        </p:nvPicPr>
        <p:blipFill rotWithShape="1">
          <a:blip r:embed="rId6">
            <a:alphaModFix/>
          </a:blip>
          <a:srcRect b="0" l="0" r="0" t="0"/>
          <a:stretch/>
        </p:blipFill>
        <p:spPr>
          <a:xfrm>
            <a:off x="1947429" y="3520246"/>
            <a:ext cx="738503" cy="668348"/>
          </a:xfrm>
          <a:prstGeom prst="rect">
            <a:avLst/>
          </a:prstGeom>
          <a:noFill/>
          <a:ln>
            <a:noFill/>
          </a:ln>
        </p:spPr>
      </p:pic>
      <p:pic>
        <p:nvPicPr>
          <p:cNvPr descr="Scribble Circle Font Hand Drawn Numbers Black Isolated" id="270" name="Google Shape;270;p28"/>
          <p:cNvPicPr preferRelativeResize="0"/>
          <p:nvPr/>
        </p:nvPicPr>
        <p:blipFill rotWithShape="1">
          <a:blip r:embed="rId7">
            <a:alphaModFix/>
          </a:blip>
          <a:srcRect b="0" l="0" r="0" t="0"/>
          <a:stretch/>
        </p:blipFill>
        <p:spPr>
          <a:xfrm>
            <a:off x="5710007" y="3519404"/>
            <a:ext cx="745024" cy="669190"/>
          </a:xfrm>
          <a:prstGeom prst="rect">
            <a:avLst/>
          </a:prstGeom>
          <a:noFill/>
          <a:ln>
            <a:noFill/>
          </a:ln>
        </p:spPr>
      </p:pic>
      <p:pic>
        <p:nvPicPr>
          <p:cNvPr descr="Scribble Circle Font Hand Drawn Numbers Black Isolated" id="271" name="Google Shape;271;p28"/>
          <p:cNvPicPr preferRelativeResize="0"/>
          <p:nvPr/>
        </p:nvPicPr>
        <p:blipFill rotWithShape="1">
          <a:blip r:embed="rId8">
            <a:alphaModFix/>
          </a:blip>
          <a:srcRect b="0" l="0" r="0" t="0"/>
          <a:stretch/>
        </p:blipFill>
        <p:spPr>
          <a:xfrm>
            <a:off x="9499821" y="3575714"/>
            <a:ext cx="751717" cy="601706"/>
          </a:xfrm>
          <a:prstGeom prst="rect">
            <a:avLst/>
          </a:prstGeom>
          <a:noFill/>
          <a:ln>
            <a:noFill/>
          </a:ln>
        </p:spPr>
      </p:pic>
      <p:sp>
        <p:nvSpPr>
          <p:cNvPr id="272" name="Google Shape;272;p28"/>
          <p:cNvSpPr/>
          <p:nvPr/>
        </p:nvSpPr>
        <p:spPr>
          <a:xfrm>
            <a:off x="304800" y="30480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3" name="Google Shape;273;p28"/>
          <p:cNvSpPr/>
          <p:nvPr/>
        </p:nvSpPr>
        <p:spPr>
          <a:xfrm>
            <a:off x="457200" y="45720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4" name="Google Shape;274;p28"/>
          <p:cNvSpPr txBox="1"/>
          <p:nvPr/>
        </p:nvSpPr>
        <p:spPr>
          <a:xfrm>
            <a:off x="540188" y="4352508"/>
            <a:ext cx="3400640" cy="1635598"/>
          </a:xfrm>
          <a:prstGeom prst="rect">
            <a:avLst/>
          </a:prstGeom>
          <a:noFill/>
          <a:ln>
            <a:noFill/>
          </a:ln>
        </p:spPr>
        <p:txBody>
          <a:bodyPr anchorCtr="0" anchor="t" bIns="45700" lIns="91425" spcFirstLastPara="1" rIns="91425" wrap="square" tIns="45700">
            <a:noAutofit/>
          </a:bodyPr>
          <a:lstStyle/>
          <a:p>
            <a:pPr indent="0" lvl="0" marL="228600" marR="0" rtl="0" algn="ctr">
              <a:lnSpc>
                <a:spcPct val="90000"/>
              </a:lnSpc>
              <a:spcBef>
                <a:spcPts val="0"/>
              </a:spcBef>
              <a:spcAft>
                <a:spcPts val="0"/>
              </a:spcAft>
              <a:buClr>
                <a:srgbClr val="000000"/>
              </a:buClr>
              <a:buSzPts val="1600"/>
              <a:buFont typeface="Arial"/>
              <a:buNone/>
            </a:pPr>
            <a:r>
              <a:rPr b="1" i="0" lang="en-US" sz="1600" u="none" cap="none" strike="noStrike">
                <a:solidFill>
                  <a:srgbClr val="7F3494"/>
                </a:solidFill>
                <a:latin typeface="Calibri"/>
                <a:ea typeface="Calibri"/>
                <a:cs typeface="Calibri"/>
                <a:sym typeface="Calibri"/>
              </a:rPr>
              <a:t>Arbejde med beslutningstagning </a:t>
            </a:r>
            <a:r>
              <a:rPr b="0" i="0" lang="en-US" sz="1600" u="none" cap="none" strike="noStrike">
                <a:solidFill>
                  <a:srgbClr val="7F3494"/>
                </a:solidFill>
                <a:latin typeface="Calibri"/>
                <a:ea typeface="Calibri"/>
                <a:cs typeface="Calibri"/>
                <a:sym typeface="Calibri"/>
              </a:rPr>
              <a:t>: D</a:t>
            </a:r>
            <a:r>
              <a:rPr b="0" i="0" lang="en-US" sz="1600" u="none" cap="none" strike="noStrike">
                <a:solidFill>
                  <a:srgbClr val="092E4B"/>
                </a:solidFill>
                <a:latin typeface="Calibri"/>
                <a:ea typeface="Calibri"/>
                <a:cs typeface="Calibri"/>
                <a:sym typeface="Calibri"/>
              </a:rPr>
              <a:t>et er vigtigt, at de ved, hvordan de skal </a:t>
            </a:r>
            <a:r>
              <a:rPr b="1" i="0" lang="en-US" sz="1600" u="none" cap="none" strike="noStrike">
                <a:solidFill>
                  <a:srgbClr val="092E4B"/>
                </a:solidFill>
                <a:latin typeface="Calibri"/>
                <a:ea typeface="Calibri"/>
                <a:cs typeface="Calibri"/>
                <a:sym typeface="Calibri"/>
              </a:rPr>
              <a:t>prioritere mellem deres præferencer og deres forpligtelser </a:t>
            </a:r>
            <a:r>
              <a:rPr b="0" i="0" lang="en-US" sz="1600" u="none" cap="none" strike="noStrike">
                <a:solidFill>
                  <a:srgbClr val="092E4B"/>
                </a:solidFill>
                <a:latin typeface="Calibri"/>
                <a:ea typeface="Calibri"/>
                <a:cs typeface="Calibri"/>
                <a:sym typeface="Calibri"/>
              </a:rPr>
              <a:t>. Forståelse af, at der i løbet af dagen er tid til rådighed, og at de skal reservere lidt tid til deres interesser.</a:t>
            </a:r>
            <a:endParaRPr b="1" i="0" sz="2400" u="none" cap="none" strike="noStrike">
              <a:solidFill>
                <a:srgbClr val="092E4B"/>
              </a:solidFill>
              <a:latin typeface="Calibri"/>
              <a:ea typeface="Calibri"/>
              <a:cs typeface="Calibri"/>
              <a:sym typeface="Calibri"/>
            </a:endParaRPr>
          </a:p>
          <a:p>
            <a:pPr indent="0" lvl="0" marL="228600" marR="0" rtl="0" algn="ctr">
              <a:lnSpc>
                <a:spcPct val="90000"/>
              </a:lnSpc>
              <a:spcBef>
                <a:spcPts val="1000"/>
              </a:spcBef>
              <a:spcAft>
                <a:spcPts val="0"/>
              </a:spcAft>
              <a:buClr>
                <a:srgbClr val="000000"/>
              </a:buClr>
              <a:buSzPts val="2400"/>
              <a:buFont typeface="Arial"/>
              <a:buNone/>
            </a:pPr>
            <a:r>
              <a:t/>
            </a:r>
            <a:endParaRPr b="0" i="0" sz="2400" u="none" cap="none" strike="noStrike">
              <a:solidFill>
                <a:srgbClr val="092E4B"/>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18"/>
          <p:cNvSpPr txBox="1"/>
          <p:nvPr>
            <p:ph idx="1" type="body"/>
          </p:nvPr>
        </p:nvSpPr>
        <p:spPr>
          <a:xfrm>
            <a:off x="5337672" y="1189531"/>
            <a:ext cx="6064785" cy="447893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Brug ikke store bogstaver: de </a:t>
            </a:r>
            <a:r>
              <a:rPr lang="en-US"/>
              <a:t>signalere</a:t>
            </a:r>
            <a:r>
              <a:rPr lang="en-US" sz="2400">
                <a:solidFill>
                  <a:schemeClr val="lt1"/>
                </a:solidFill>
                <a:latin typeface="Calibri"/>
                <a:ea typeface="Calibri"/>
                <a:cs typeface="Calibri"/>
                <a:sym typeface="Calibri"/>
              </a:rPr>
              <a:t> råben.</a:t>
            </a:r>
            <a:endParaRPr/>
          </a:p>
          <a:p>
            <a:pPr indent="-457200" lvl="0" marL="685800" rtl="0" algn="l">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Brug </a:t>
            </a:r>
            <a:r>
              <a:rPr lang="en-US"/>
              <a:t>emojis/smileys</a:t>
            </a:r>
            <a:r>
              <a:rPr lang="en-US" sz="2400">
                <a:solidFill>
                  <a:schemeClr val="lt1"/>
                </a:solidFill>
                <a:latin typeface="Calibri"/>
                <a:ea typeface="Calibri"/>
                <a:cs typeface="Calibri"/>
                <a:sym typeface="Calibri"/>
              </a:rPr>
              <a:t> </a:t>
            </a:r>
            <a:r>
              <a:rPr lang="en-US"/>
              <a:t>(de små gule ansigter med udtryk som smil eller gråd) </a:t>
            </a:r>
            <a:r>
              <a:rPr lang="en-US" sz="2400">
                <a:solidFill>
                  <a:schemeClr val="lt1"/>
                </a:solidFill>
                <a:latin typeface="Calibri"/>
                <a:ea typeface="Calibri"/>
                <a:cs typeface="Calibri"/>
                <a:sym typeface="Calibri"/>
              </a:rPr>
              <a:t>, de kan hjælpe med at </a:t>
            </a:r>
            <a:r>
              <a:rPr lang="en-US"/>
              <a:t>skabe en </a:t>
            </a:r>
            <a:r>
              <a:rPr lang="en-US" sz="2400">
                <a:solidFill>
                  <a:schemeClr val="lt1"/>
                </a:solidFill>
                <a:latin typeface="Calibri"/>
                <a:ea typeface="Calibri"/>
                <a:cs typeface="Calibri"/>
                <a:sym typeface="Calibri"/>
              </a:rPr>
              <a:t>bedre forståelse af dit budskab.</a:t>
            </a:r>
            <a:endParaRPr>
              <a:solidFill>
                <a:schemeClr val="lt1"/>
              </a:solidFill>
              <a:latin typeface="Calibri"/>
              <a:ea typeface="Calibri"/>
              <a:cs typeface="Calibri"/>
              <a:sym typeface="Calibri"/>
            </a:endParaRPr>
          </a:p>
          <a:p>
            <a:pPr indent="-457200" lvl="0" marL="685800" rtl="0" algn="l">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Bed altid om samtykke, før du tagger andre personer på billeder eller videoer </a:t>
            </a:r>
            <a:r>
              <a:rPr lang="en-US"/>
              <a:t>.</a:t>
            </a:r>
            <a:endParaRPr/>
          </a:p>
          <a:p>
            <a:pPr indent="-457200" lvl="0" marL="685800" rtl="0" algn="l">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Respekter andre brugeres privatliv ved at undgå at offentliggøre personlige oplysninger og følsomme data </a:t>
            </a:r>
            <a:r>
              <a:rPr lang="en-US"/>
              <a:t>.</a:t>
            </a:r>
            <a:endParaRPr/>
          </a:p>
          <a:p>
            <a:pPr indent="-457200" lvl="0" marL="685800" rtl="0" algn="l">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Angiv kilderne og link dem, hvis det er muligt, i tilfælde af udgivelser af tekster, fotos eller videoer </a:t>
            </a:r>
            <a:r>
              <a:rPr lang="en-US"/>
              <a:t>.</a:t>
            </a:r>
            <a:endParaRPr>
              <a:solidFill>
                <a:schemeClr val="lt1"/>
              </a:solidFill>
              <a:latin typeface="Calibri"/>
              <a:ea typeface="Calibri"/>
              <a:cs typeface="Calibri"/>
              <a:sym typeface="Calibri"/>
            </a:endParaRPr>
          </a:p>
          <a:p>
            <a:pPr indent="0" lvl="0" marL="228600" rtl="0" algn="l">
              <a:lnSpc>
                <a:spcPct val="90000"/>
              </a:lnSpc>
              <a:spcBef>
                <a:spcPts val="1000"/>
              </a:spcBef>
              <a:spcAft>
                <a:spcPts val="0"/>
              </a:spcAft>
              <a:buSzPts val="2400"/>
              <a:buNone/>
            </a:pPr>
            <a:br>
              <a:rPr lang="en-US" sz="2400">
                <a:solidFill>
                  <a:schemeClr val="lt1"/>
                </a:solidFill>
                <a:latin typeface="Calibri"/>
                <a:ea typeface="Calibri"/>
                <a:cs typeface="Calibri"/>
                <a:sym typeface="Calibri"/>
              </a:rPr>
            </a:br>
            <a:r>
              <a:rPr lang="en-US" sz="2400">
                <a:solidFill>
                  <a:schemeClr val="lt1"/>
                </a:solidFill>
                <a:latin typeface="Calibri"/>
                <a:ea typeface="Calibri"/>
                <a:cs typeface="Calibri"/>
                <a:sym typeface="Calibri"/>
              </a:rPr>
              <a:t> </a:t>
            </a:r>
            <a:endParaRPr>
              <a:solidFill>
                <a:schemeClr val="lt1"/>
              </a:solidFill>
            </a:endParaRPr>
          </a:p>
        </p:txBody>
      </p:sp>
      <p:pic>
        <p:nvPicPr>
          <p:cNvPr id="1186" name="Google Shape;1186;p118"/>
          <p:cNvPicPr preferRelativeResize="0"/>
          <p:nvPr>
            <p:ph idx="3" type="pic"/>
          </p:nvPr>
        </p:nvPicPr>
        <p:blipFill rotWithShape="1">
          <a:blip r:embed="rId3">
            <a:alphaModFix/>
          </a:blip>
          <a:srcRect b="0" l="6295" r="6295" t="0"/>
          <a:stretch/>
        </p:blipFill>
        <p:spPr>
          <a:xfrm>
            <a:off x="0" y="1866787"/>
            <a:ext cx="5130800" cy="3913188"/>
          </a:xfrm>
          <a:prstGeom prst="rect">
            <a:avLst/>
          </a:prstGeom>
          <a:solidFill>
            <a:srgbClr val="D8D8D8"/>
          </a:solidFill>
          <a:ln>
            <a:noFill/>
          </a:ln>
        </p:spPr>
      </p:pic>
      <p:sp>
        <p:nvSpPr>
          <p:cNvPr id="1187" name="Google Shape;1187;p118"/>
          <p:cNvSpPr txBox="1"/>
          <p:nvPr>
            <p:ph idx="2" type="body"/>
          </p:nvPr>
        </p:nvSpPr>
        <p:spPr>
          <a:xfrm>
            <a:off x="5227162" y="276860"/>
            <a:ext cx="4401993"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Netiquette regler</a:t>
            </a:r>
            <a:endParaRPr/>
          </a:p>
        </p:txBody>
      </p:sp>
      <p:sp>
        <p:nvSpPr>
          <p:cNvPr id="1188" name="Google Shape;1188;p118"/>
          <p:cNvSpPr txBox="1"/>
          <p:nvPr/>
        </p:nvSpPr>
        <p:spPr>
          <a:xfrm>
            <a:off x="0" y="5779975"/>
            <a:ext cx="51308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rgbClr val="000000"/>
                </a:solidFill>
                <a:latin typeface="Arial"/>
                <a:ea typeface="Arial"/>
                <a:cs typeface="Arial"/>
                <a:sym typeface="Arial"/>
                <a:hlinkClick r:id="rId4">
                  <a:extLst>
                    <a:ext uri="{A12FA001-AC4F-418D-AE19-62706E023703}">
                      <ahyp:hlinkClr val="tx"/>
                    </a:ext>
                  </a:extLst>
                </a:hlinkClick>
              </a:rPr>
              <a:t>foto </a:t>
            </a:r>
            <a:r>
              <a:rPr b="0" i="0" lang="en-US" sz="900" u="none" cap="none" strike="noStrike">
                <a:solidFill>
                  <a:srgbClr val="000000"/>
                </a:solidFill>
                <a:latin typeface="Arial"/>
                <a:ea typeface="Arial"/>
                <a:cs typeface="Arial"/>
                <a:sym typeface="Arial"/>
              </a:rPr>
              <a:t>af Autore sconosciuto è tilladelse i licens </a:t>
            </a: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CC BY-NC-ND</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19"/>
          <p:cNvSpPr txBox="1"/>
          <p:nvPr>
            <p:ph idx="1" type="body"/>
          </p:nvPr>
        </p:nvSpPr>
        <p:spPr>
          <a:xfrm>
            <a:off x="1" y="2190541"/>
            <a:ext cx="8450664" cy="3970984"/>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Clr>
                <a:srgbClr val="011E3B"/>
              </a:buClr>
              <a:buSzPts val="2400"/>
              <a:buFont typeface="Arial"/>
              <a:buAutoNum type="arabicPeriod" startAt="6"/>
            </a:pPr>
            <a:r>
              <a:rPr lang="en-US" sz="2300">
                <a:solidFill>
                  <a:srgbClr val="011E3B"/>
                </a:solidFill>
                <a:latin typeface="Calibri"/>
                <a:ea typeface="Calibri"/>
                <a:cs typeface="Calibri"/>
                <a:sym typeface="Calibri"/>
              </a:rPr>
              <a:t>Bliv ikke en del af cybermobning </a:t>
            </a:r>
            <a:r>
              <a:rPr lang="en-US" sz="2300">
                <a:solidFill>
                  <a:srgbClr val="011E3B"/>
                </a:solidFill>
              </a:rPr>
              <a:t>(hvilket betyder at skrive uhøflige kommentarer og reaktioner online) </a:t>
            </a:r>
            <a:r>
              <a:rPr lang="en-US" sz="2300">
                <a:solidFill>
                  <a:srgbClr val="011E3B"/>
                </a:solidFill>
                <a:latin typeface="Calibri"/>
                <a:ea typeface="Calibri"/>
                <a:cs typeface="Calibri"/>
                <a:sym typeface="Calibri"/>
              </a:rPr>
              <a:t>ved at offentliggøre indlæg, der </a:t>
            </a:r>
            <a:r>
              <a:rPr lang="en-US" sz="2300">
                <a:solidFill>
                  <a:srgbClr val="011E3B"/>
                </a:solidFill>
              </a:rPr>
              <a:t>fremmer</a:t>
            </a:r>
            <a:r>
              <a:rPr lang="en-US" sz="2300">
                <a:solidFill>
                  <a:srgbClr val="011E3B"/>
                </a:solidFill>
                <a:latin typeface="Calibri"/>
                <a:ea typeface="Calibri"/>
                <a:cs typeface="Calibri"/>
                <a:sym typeface="Calibri"/>
              </a:rPr>
              <a:t> had og racemæssig, seksuel eller religiøs diskrimination.</a:t>
            </a:r>
            <a:endParaRPr sz="2300">
              <a:solidFill>
                <a:srgbClr val="011E3B"/>
              </a:solidFill>
            </a:endParaRPr>
          </a:p>
          <a:p>
            <a:pPr indent="-457200" lvl="0" marL="685800" rtl="0" algn="l">
              <a:lnSpc>
                <a:spcPct val="90000"/>
              </a:lnSpc>
              <a:spcBef>
                <a:spcPts val="1000"/>
              </a:spcBef>
              <a:spcAft>
                <a:spcPts val="0"/>
              </a:spcAft>
              <a:buClr>
                <a:srgbClr val="011E3B"/>
              </a:buClr>
              <a:buSzPts val="2400"/>
              <a:buFont typeface="Arial"/>
              <a:buAutoNum type="arabicPeriod" startAt="6"/>
            </a:pPr>
            <a:r>
              <a:rPr lang="en-US" sz="2300">
                <a:solidFill>
                  <a:srgbClr val="011E3B"/>
                </a:solidFill>
                <a:latin typeface="Calibri"/>
                <a:ea typeface="Calibri"/>
                <a:cs typeface="Calibri"/>
                <a:sym typeface="Calibri"/>
              </a:rPr>
              <a:t>Udtryk din holdning på en respektfuld måde og uden personligt at angribe dem, der tænker anderledes </a:t>
            </a:r>
            <a:r>
              <a:rPr lang="en-US" sz="2300">
                <a:solidFill>
                  <a:srgbClr val="011E3B"/>
                </a:solidFill>
              </a:rPr>
              <a:t>.</a:t>
            </a:r>
            <a:endParaRPr sz="2300">
              <a:solidFill>
                <a:srgbClr val="011E3B"/>
              </a:solidFill>
              <a:latin typeface="Calibri"/>
              <a:ea typeface="Calibri"/>
              <a:cs typeface="Calibri"/>
              <a:sym typeface="Calibri"/>
            </a:endParaRPr>
          </a:p>
          <a:p>
            <a:pPr indent="-457200" lvl="0" marL="685800" rtl="0" algn="l">
              <a:lnSpc>
                <a:spcPct val="90000"/>
              </a:lnSpc>
              <a:spcBef>
                <a:spcPts val="1000"/>
              </a:spcBef>
              <a:spcAft>
                <a:spcPts val="0"/>
              </a:spcAft>
              <a:buClr>
                <a:srgbClr val="011E3B"/>
              </a:buClr>
              <a:buSzPts val="2400"/>
              <a:buFont typeface="Arial"/>
              <a:buAutoNum type="arabicPeriod" startAt="6"/>
            </a:pPr>
            <a:r>
              <a:rPr lang="en-US" sz="2300">
                <a:solidFill>
                  <a:srgbClr val="011E3B"/>
                </a:solidFill>
                <a:latin typeface="Calibri"/>
                <a:ea typeface="Calibri"/>
                <a:cs typeface="Calibri"/>
                <a:sym typeface="Calibri"/>
              </a:rPr>
              <a:t>Vær ikke hård ved dem, der laver fejl </a:t>
            </a:r>
            <a:r>
              <a:rPr lang="en-US" sz="2300">
                <a:solidFill>
                  <a:srgbClr val="011E3B"/>
                </a:solidFill>
              </a:rPr>
              <a:t>.</a:t>
            </a:r>
            <a:endParaRPr sz="2300">
              <a:solidFill>
                <a:srgbClr val="011E3B"/>
              </a:solidFill>
              <a:latin typeface="Calibri"/>
              <a:ea typeface="Calibri"/>
              <a:cs typeface="Calibri"/>
              <a:sym typeface="Calibri"/>
            </a:endParaRPr>
          </a:p>
          <a:p>
            <a:pPr indent="-457200" lvl="0" marL="685800" rtl="0" algn="l">
              <a:lnSpc>
                <a:spcPct val="90000"/>
              </a:lnSpc>
              <a:spcBef>
                <a:spcPts val="1000"/>
              </a:spcBef>
              <a:spcAft>
                <a:spcPts val="0"/>
              </a:spcAft>
              <a:buClr>
                <a:srgbClr val="011E3B"/>
              </a:buClr>
              <a:buSzPts val="2400"/>
              <a:buFont typeface="Arial"/>
              <a:buAutoNum type="arabicPeriod" startAt="6"/>
            </a:pPr>
            <a:r>
              <a:rPr lang="en-US" sz="2300">
                <a:solidFill>
                  <a:srgbClr val="011E3B"/>
                </a:solidFill>
                <a:latin typeface="Calibri"/>
                <a:ea typeface="Calibri"/>
                <a:cs typeface="Calibri"/>
                <a:sym typeface="Calibri"/>
              </a:rPr>
              <a:t>Fornærm ikke andre ved at bruge, uhøfligt, upassende eller nedsættende sprog </a:t>
            </a:r>
            <a:r>
              <a:rPr lang="en-US" sz="2300">
                <a:solidFill>
                  <a:srgbClr val="011E3B"/>
                </a:solidFill>
              </a:rPr>
              <a:t>.</a:t>
            </a:r>
            <a:endParaRPr sz="2300">
              <a:solidFill>
                <a:srgbClr val="011E3B"/>
              </a:solidFill>
              <a:latin typeface="Calibri"/>
              <a:ea typeface="Calibri"/>
              <a:cs typeface="Calibri"/>
              <a:sym typeface="Calibri"/>
            </a:endParaRPr>
          </a:p>
          <a:p>
            <a:pPr indent="-457200" lvl="0" marL="685800" rtl="0" algn="l">
              <a:lnSpc>
                <a:spcPct val="90000"/>
              </a:lnSpc>
              <a:spcBef>
                <a:spcPts val="1000"/>
              </a:spcBef>
              <a:spcAft>
                <a:spcPts val="0"/>
              </a:spcAft>
              <a:buClr>
                <a:srgbClr val="011E3B"/>
              </a:buClr>
              <a:buSzPts val="2400"/>
              <a:buFont typeface="Arial"/>
              <a:buAutoNum type="arabicPeriod" startAt="6"/>
            </a:pPr>
            <a:r>
              <a:rPr lang="en-US" sz="2300">
                <a:solidFill>
                  <a:srgbClr val="011E3B"/>
                </a:solidFill>
                <a:latin typeface="Calibri"/>
                <a:ea typeface="Calibri"/>
                <a:cs typeface="Calibri"/>
                <a:sym typeface="Calibri"/>
              </a:rPr>
              <a:t>Brug hashtags korrekt og uden at overdrive</a:t>
            </a:r>
            <a:r>
              <a:rPr lang="en-US" sz="2300">
                <a:solidFill>
                  <a:srgbClr val="011E3B"/>
                </a:solidFill>
              </a:rPr>
              <a:t>. Hashtags er ord, der bruges til at markere indholdet så det hurtigere bliver fundet af andre brugere, der er interesseret i det samme emne.</a:t>
            </a:r>
            <a:endParaRPr sz="2300">
              <a:solidFill>
                <a:srgbClr val="011E3B"/>
              </a:solidFill>
            </a:endParaRPr>
          </a:p>
        </p:txBody>
      </p:sp>
      <p:pic>
        <p:nvPicPr>
          <p:cNvPr descr="Immagine che contiene testo, interni, computer, elettronico&#10;&#10;Descrizione generata automaticamente" id="1194" name="Google Shape;1194;p119"/>
          <p:cNvPicPr preferRelativeResize="0"/>
          <p:nvPr>
            <p:ph idx="3" type="pic"/>
          </p:nvPr>
        </p:nvPicPr>
        <p:blipFill rotWithShape="1">
          <a:blip r:embed="rId3">
            <a:alphaModFix/>
          </a:blip>
          <a:srcRect b="0" l="0" r="0" t="0"/>
          <a:stretch/>
        </p:blipFill>
        <p:spPr>
          <a:xfrm>
            <a:off x="8583306" y="1246695"/>
            <a:ext cx="2444127" cy="4336988"/>
          </a:xfrm>
          <a:prstGeom prst="rect">
            <a:avLst/>
          </a:prstGeom>
          <a:solidFill>
            <a:srgbClr val="D8D8D8"/>
          </a:solidFill>
          <a:ln>
            <a:noFill/>
          </a:ln>
        </p:spPr>
      </p:pic>
      <p:sp>
        <p:nvSpPr>
          <p:cNvPr id="1195" name="Google Shape;1195;p119"/>
          <p:cNvSpPr txBox="1"/>
          <p:nvPr>
            <p:ph idx="2" type="body"/>
          </p:nvPr>
        </p:nvSpPr>
        <p:spPr>
          <a:xfrm>
            <a:off x="709593" y="1125950"/>
            <a:ext cx="7178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Netiquette regler ... fortsat</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120"/>
          <p:cNvSpPr txBox="1"/>
          <p:nvPr>
            <p:ph idx="1" type="body"/>
          </p:nvPr>
        </p:nvSpPr>
        <p:spPr>
          <a:xfrm>
            <a:off x="615500" y="1166047"/>
            <a:ext cx="10595237" cy="126514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n-US"/>
              <a:t>Televeda er kun én tilgængelig platform, og den anbefales for det meste til engelsktalende brugere, ikke desto mindre er der nogle lignende applikationer også i andre lande.</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1201" name="Google Shape;1201;p120"/>
          <p:cNvSpPr txBox="1"/>
          <p:nvPr>
            <p:ph idx="2" type="body"/>
          </p:nvPr>
        </p:nvSpPr>
        <p:spPr>
          <a:xfrm>
            <a:off x="615500" y="37897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Sociale samfundsplatforme</a:t>
            </a:r>
            <a:endParaRPr/>
          </a:p>
        </p:txBody>
      </p:sp>
      <p:pic>
        <p:nvPicPr>
          <p:cNvPr id="1202" name="Google Shape;1202;p120">
            <a:hlinkClick r:id="rId3"/>
          </p:cNvPr>
          <p:cNvPicPr preferRelativeResize="0"/>
          <p:nvPr/>
        </p:nvPicPr>
        <p:blipFill rotWithShape="1">
          <a:blip r:embed="rId4">
            <a:alphaModFix/>
          </a:blip>
          <a:srcRect b="0" l="0" r="0" t="0"/>
          <a:stretch/>
        </p:blipFill>
        <p:spPr>
          <a:xfrm>
            <a:off x="615501" y="2584944"/>
            <a:ext cx="1502465" cy="1268548"/>
          </a:xfrm>
          <a:prstGeom prst="rect">
            <a:avLst/>
          </a:prstGeom>
          <a:noFill/>
          <a:ln>
            <a:noFill/>
          </a:ln>
        </p:spPr>
      </p:pic>
      <p:sp>
        <p:nvSpPr>
          <p:cNvPr id="1203" name="Google Shape;1203;p120"/>
          <p:cNvSpPr txBox="1"/>
          <p:nvPr/>
        </p:nvSpPr>
        <p:spPr>
          <a:xfrm>
            <a:off x="2117966" y="2588352"/>
            <a:ext cx="9458533" cy="1265140"/>
          </a:xfrm>
          <a:prstGeom prst="rect">
            <a:avLst/>
          </a:prstGeom>
          <a:noFill/>
          <a:ln>
            <a:noFill/>
          </a:ln>
        </p:spPr>
        <p:txBody>
          <a:bodyPr anchorCtr="0" anchor="t" bIns="45700" lIns="91425" spcFirstLastPara="1" rIns="91425" wrap="square" tIns="45700">
            <a:noAutofit/>
          </a:bodyPr>
          <a:lstStyle/>
          <a:p>
            <a:pPr indent="-228600" lvl="0" marL="457200" marR="0" rtl="0" algn="r">
              <a:lnSpc>
                <a:spcPct val="90000"/>
              </a:lnSpc>
              <a:spcBef>
                <a:spcPts val="100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I Italien er der </a:t>
            </a:r>
            <a:r>
              <a:rPr b="0" i="0" lang="en-US" sz="2400" u="sng" cap="none" strike="noStrike">
                <a:solidFill>
                  <a:srgbClr val="092E4B"/>
                </a:solidFill>
                <a:latin typeface="Calibri"/>
                <a:ea typeface="Calibri"/>
                <a:cs typeface="Calibri"/>
                <a:sym typeface="Calibri"/>
                <a:hlinkClick r:id="rId5">
                  <a:extLst>
                    <a:ext uri="{A12FA001-AC4F-418D-AE19-62706E023703}">
                      <ahyp:hlinkClr val="tx"/>
                    </a:ext>
                  </a:extLst>
                </a:hlinkClick>
              </a:rPr>
              <a:t>Gioia + -appen </a:t>
            </a:r>
            <a:r>
              <a:rPr b="0" i="0" lang="en-US" sz="2400" u="none" cap="none" strike="noStrike">
                <a:solidFill>
                  <a:srgbClr val="092E4B"/>
                </a:solidFill>
                <a:latin typeface="Calibri"/>
                <a:ea typeface="Calibri"/>
                <a:cs typeface="Calibri"/>
                <a:sym typeface="Calibri"/>
              </a:rPr>
              <a:t>, der fungerer stort set på samme måde som Televeda. Seniorer kan downloade appen, og når de er logget ind, kan de deltage i virtuelle klasser, hvor de kan lave forskellige ting, såsom at læse en bog sammen eller fysiske aktiviteter.</a:t>
            </a:r>
            <a:endParaRPr b="0" i="0" sz="1400" u="none" cap="none" strike="noStrike">
              <a:solidFill>
                <a:srgbClr val="000000"/>
              </a:solidFill>
              <a:latin typeface="Arial"/>
              <a:ea typeface="Arial"/>
              <a:cs typeface="Arial"/>
              <a:sym typeface="Arial"/>
            </a:endParaRPr>
          </a:p>
          <a:p>
            <a:pPr indent="-228600" lvl="0" marL="457200" marR="0" rtl="0" algn="r">
              <a:lnSpc>
                <a:spcPct val="90000"/>
              </a:lnSpc>
              <a:spcBef>
                <a:spcPts val="1000"/>
              </a:spcBef>
              <a:spcAft>
                <a:spcPts val="0"/>
              </a:spcAft>
              <a:buClr>
                <a:srgbClr val="092E4B"/>
              </a:buClr>
              <a:buSzPts val="2400"/>
              <a:buFont typeface="Arial"/>
              <a:buNone/>
            </a:pPr>
            <a:r>
              <a:t/>
            </a:r>
            <a:endParaRPr b="0" i="0" sz="2400" u="none" cap="none" strike="noStrike">
              <a:solidFill>
                <a:srgbClr val="092E4B"/>
              </a:solidFill>
              <a:latin typeface="Calibri"/>
              <a:ea typeface="Calibri"/>
              <a:cs typeface="Calibri"/>
              <a:sym typeface="Calibri"/>
            </a:endParaRPr>
          </a:p>
        </p:txBody>
      </p:sp>
      <p:pic>
        <p:nvPicPr>
          <p:cNvPr id="1204" name="Google Shape;1204;p120">
            <a:hlinkClick r:id="rId6"/>
          </p:cNvPr>
          <p:cNvPicPr preferRelativeResize="0"/>
          <p:nvPr/>
        </p:nvPicPr>
        <p:blipFill rotWithShape="1">
          <a:blip r:embed="rId7">
            <a:alphaModFix/>
          </a:blip>
          <a:srcRect b="0" l="0" r="0" t="0"/>
          <a:stretch/>
        </p:blipFill>
        <p:spPr>
          <a:xfrm>
            <a:off x="8954867" y="4879994"/>
            <a:ext cx="2621632" cy="825497"/>
          </a:xfrm>
          <a:prstGeom prst="rect">
            <a:avLst/>
          </a:prstGeom>
          <a:noFill/>
          <a:ln>
            <a:noFill/>
          </a:ln>
        </p:spPr>
      </p:pic>
      <p:sp>
        <p:nvSpPr>
          <p:cNvPr id="1205" name="Google Shape;1205;p120"/>
          <p:cNvSpPr txBox="1"/>
          <p:nvPr/>
        </p:nvSpPr>
        <p:spPr>
          <a:xfrm>
            <a:off x="615501" y="4532654"/>
            <a:ext cx="8059869" cy="1656046"/>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I Spanien er </a:t>
            </a:r>
            <a:r>
              <a:rPr b="0" i="0" lang="en-US" sz="2400" u="sng" cap="none" strike="noStrike">
                <a:solidFill>
                  <a:srgbClr val="092E4B"/>
                </a:solidFill>
                <a:latin typeface="Calibri"/>
                <a:ea typeface="Calibri"/>
                <a:cs typeface="Calibri"/>
                <a:sym typeface="Calibri"/>
                <a:hlinkClick r:id="rId8">
                  <a:extLst>
                    <a:ext uri="{A12FA001-AC4F-418D-AE19-62706E023703}">
                      <ahyp:hlinkClr val="tx"/>
                    </a:ext>
                  </a:extLst>
                </a:hlinkClick>
              </a:rPr>
              <a:t>Familyar</a:t>
            </a:r>
            <a:r>
              <a:rPr b="0" i="0" lang="en-US" sz="2400" u="none" cap="none" strike="noStrike">
                <a:solidFill>
                  <a:srgbClr val="092E4B"/>
                </a:solidFill>
                <a:latin typeface="Calibri"/>
                <a:ea typeface="Calibri"/>
                <a:cs typeface="Calibri"/>
                <a:sym typeface="Calibri"/>
              </a:rPr>
              <a:t> tilgængelig. Det er en app , der kræver et abonnement for at oprette en gruppe mennesker omkring seniorerne. Denne gruppe kan laves af familie, plejepersonale, venner og naboer for at holde interaktionen konstant. </a:t>
            </a:r>
            <a:endParaRPr b="0" i="0" sz="1400" u="none" cap="none" strike="noStrike">
              <a:solidFill>
                <a:srgbClr val="000000"/>
              </a:solidFill>
              <a:latin typeface="Arial"/>
              <a:ea typeface="Arial"/>
              <a:cs typeface="Arial"/>
              <a:sym typeface="Arial"/>
            </a:endParaRPr>
          </a:p>
          <a:p>
            <a:pPr indent="-228600" lvl="0" marL="457200" marR="0" rtl="0" algn="l">
              <a:lnSpc>
                <a:spcPct val="90000"/>
              </a:lnSpc>
              <a:spcBef>
                <a:spcPts val="1000"/>
              </a:spcBef>
              <a:spcAft>
                <a:spcPts val="0"/>
              </a:spcAft>
              <a:buClr>
                <a:srgbClr val="092E4B"/>
              </a:buClr>
              <a:buSzPts val="2400"/>
              <a:buFont typeface="Arial"/>
              <a:buNone/>
            </a:pPr>
            <a:r>
              <a:t/>
            </a:r>
            <a:endParaRPr b="0" i="0" sz="2400" u="none" cap="none" strike="noStrike">
              <a:solidFill>
                <a:srgbClr val="092E4B"/>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21"/>
          <p:cNvSpPr txBox="1"/>
          <p:nvPr>
            <p:ph idx="1" type="body"/>
          </p:nvPr>
        </p:nvSpPr>
        <p:spPr>
          <a:xfrm>
            <a:off x="5130800" y="1142975"/>
            <a:ext cx="6281550" cy="3913200"/>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chemeClr val="lt1"/>
              </a:buClr>
              <a:buSzPts val="2400"/>
              <a:buFont typeface="Arial"/>
              <a:buNone/>
            </a:pPr>
            <a:r>
              <a:rPr lang="en-US"/>
              <a:t>Televeda er en social live streaming -platform specielt beregnet til seniorer, der kan finde og deltage i forskellige aktiviteter, mens de er forbundet med andre brugere fra hele verden. En platform er en hjemmeside med forskellige sektioner, hvor brugeren kan interagere med forskelligt indhold.</a:t>
            </a:r>
            <a:endParaRPr/>
          </a:p>
          <a:p>
            <a:pPr indent="0" lvl="0" marL="457200" marR="0" rtl="0" algn="l">
              <a:lnSpc>
                <a:spcPct val="90000"/>
              </a:lnSpc>
              <a:spcBef>
                <a:spcPts val="1000"/>
              </a:spcBef>
              <a:spcAft>
                <a:spcPts val="0"/>
              </a:spcAft>
              <a:buClr>
                <a:schemeClr val="lt1"/>
              </a:buClr>
              <a:buSzPts val="2400"/>
              <a:buFont typeface="Arial"/>
              <a:buNone/>
            </a:pPr>
            <a:r>
              <a:rPr lang="en-US"/>
              <a:t>Det er virkelig nemt at deltage. Alt hvad du behøver for at abonnere er en e-mail konto.</a:t>
            </a:r>
            <a:endParaRPr/>
          </a:p>
          <a:p>
            <a:pPr indent="0" lvl="0" marL="457200" marR="0" rtl="0" algn="l">
              <a:lnSpc>
                <a:spcPct val="90000"/>
              </a:lnSpc>
              <a:spcBef>
                <a:spcPts val="1000"/>
              </a:spcBef>
              <a:spcAft>
                <a:spcPts val="0"/>
              </a:spcAft>
              <a:buClr>
                <a:schemeClr val="lt1"/>
              </a:buClr>
              <a:buSzPts val="2400"/>
              <a:buFont typeface="Arial"/>
              <a:buNone/>
            </a:pPr>
            <a:r>
              <a:rPr lang="en-US"/>
              <a:t>Det er muligt at deltage i flere slags klasser såsom fitness, tegning, maling eller bare spille spil med andre brugere.</a:t>
            </a:r>
            <a:endParaRPr/>
          </a:p>
          <a:p>
            <a:pPr indent="0" lvl="0" marL="457200" rtl="0" algn="r">
              <a:lnSpc>
                <a:spcPct val="90000"/>
              </a:lnSpc>
              <a:spcBef>
                <a:spcPts val="1000"/>
              </a:spcBef>
              <a:spcAft>
                <a:spcPts val="0"/>
              </a:spcAft>
              <a:buSzPts val="2400"/>
              <a:buNone/>
            </a:pPr>
            <a:r>
              <a:rPr lang="en-US"/>
              <a:t>Der arrangeres virtuelle begivenheder, såsom bingo-aften, for at have det sjovt sammen.</a:t>
            </a:r>
            <a:endParaRPr/>
          </a:p>
        </p:txBody>
      </p:sp>
      <p:sp>
        <p:nvSpPr>
          <p:cNvPr id="1211" name="Google Shape;1211;p121"/>
          <p:cNvSpPr txBox="1"/>
          <p:nvPr>
            <p:ph idx="2" type="body"/>
          </p:nvPr>
        </p:nvSpPr>
        <p:spPr>
          <a:xfrm>
            <a:off x="5305530" y="347764"/>
            <a:ext cx="5426183" cy="9927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lang="en-US" sz="3100" u="sng">
                <a:solidFill>
                  <a:srgbClr val="24BAA2"/>
                </a:solidFill>
                <a:hlinkClick r:id="rId3">
                  <a:extLst>
                    <a:ext uri="{A12FA001-AC4F-418D-AE19-62706E023703}">
                      <ahyp:hlinkClr val="tx"/>
                    </a:ext>
                  </a:extLst>
                </a:hlinkClick>
              </a:rPr>
              <a:t>Televeda </a:t>
            </a:r>
            <a:r>
              <a:rPr lang="en-US" sz="3100">
                <a:solidFill>
                  <a:srgbClr val="24BAA2"/>
                </a:solidFill>
              </a:rPr>
              <a:t>v</a:t>
            </a:r>
            <a:r>
              <a:rPr lang="en-US" sz="3100"/>
              <a:t>irtuelt fællesskab</a:t>
            </a:r>
            <a:endParaRPr/>
          </a:p>
        </p:txBody>
      </p:sp>
      <p:pic>
        <p:nvPicPr>
          <p:cNvPr id="1212" name="Google Shape;1212;p121"/>
          <p:cNvPicPr preferRelativeResize="0"/>
          <p:nvPr/>
        </p:nvPicPr>
        <p:blipFill rotWithShape="1">
          <a:blip r:embed="rId4">
            <a:alphaModFix/>
          </a:blip>
          <a:srcRect b="0" l="0" r="0" t="0"/>
          <a:stretch/>
        </p:blipFill>
        <p:spPr>
          <a:xfrm>
            <a:off x="0" y="1851660"/>
            <a:ext cx="5130800" cy="3913187"/>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22"/>
          <p:cNvSpPr txBox="1"/>
          <p:nvPr>
            <p:ph idx="1" type="body"/>
          </p:nvPr>
        </p:nvSpPr>
        <p:spPr>
          <a:xfrm>
            <a:off x="187287" y="2321070"/>
            <a:ext cx="7933717" cy="415684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n-US"/>
              <a:t>Word with friend er et spil, der ligner Scrabble, hvor spilleren kan interagere og spille i multiplayer-tilstand med venner og udfordre hinanden i spil med forskellige spilmuligheder.</a:t>
            </a:r>
            <a:endParaRPr/>
          </a:p>
          <a:p>
            <a:pPr indent="-228600" lvl="0" marL="457200" marR="0" rtl="0" algn="l">
              <a:lnSpc>
                <a:spcPct val="90000"/>
              </a:lnSpc>
              <a:spcBef>
                <a:spcPts val="1000"/>
              </a:spcBef>
              <a:spcAft>
                <a:spcPts val="0"/>
              </a:spcAft>
              <a:buClr>
                <a:srgbClr val="092E4B"/>
              </a:buClr>
              <a:buSzPts val="2400"/>
              <a:buFont typeface="Arial"/>
              <a:buNone/>
            </a:pPr>
            <a:r>
              <a:rPr lang="en-US"/>
              <a:t>Det giver derfor spillere mulighed for at interagere med venner, men også lære andre spillere at kende, hvilket også påvirker kognitive funktioner positivt. Det hjælper faktisk at træne tænkningen i at søge efter de rigtige ord.</a:t>
            </a:r>
            <a:endParaRPr/>
          </a:p>
          <a:p>
            <a:pPr indent="-228600" lvl="0" marL="457200" marR="0" rtl="0" algn="l">
              <a:lnSpc>
                <a:spcPct val="90000"/>
              </a:lnSpc>
              <a:spcBef>
                <a:spcPts val="1000"/>
              </a:spcBef>
              <a:spcAft>
                <a:spcPts val="0"/>
              </a:spcAft>
              <a:buClr>
                <a:srgbClr val="092E4B"/>
              </a:buClr>
              <a:buSzPts val="2400"/>
              <a:buFont typeface="Arial"/>
              <a:buNone/>
            </a:pPr>
            <a:r>
              <a:rPr lang="en-US"/>
              <a:t>Den er tilgængelig i iOS, Android og på nettet, dog ikke på alle sprog, men fortvivl ikke for du kan finde en masse lignende app på dit sprog.</a:t>
            </a:r>
            <a:endParaRPr/>
          </a:p>
        </p:txBody>
      </p:sp>
      <p:sp>
        <p:nvSpPr>
          <p:cNvPr id="1218" name="Google Shape;1218;p122"/>
          <p:cNvSpPr txBox="1"/>
          <p:nvPr>
            <p:ph idx="2" type="body"/>
          </p:nvPr>
        </p:nvSpPr>
        <p:spPr>
          <a:xfrm>
            <a:off x="565046" y="1190312"/>
            <a:ext cx="7178100" cy="10317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lang="en-US" u="sng">
                <a:solidFill>
                  <a:srgbClr val="24BAA2"/>
                </a:solidFill>
                <a:hlinkClick r:id="rId3">
                  <a:extLst>
                    <a:ext uri="{A12FA001-AC4F-418D-AE19-62706E023703}">
                      <ahyp:hlinkClr val="tx"/>
                    </a:ext>
                  </a:extLst>
                </a:hlinkClick>
              </a:rPr>
              <a:t>Word with friend app</a:t>
            </a:r>
            <a:endParaRPr>
              <a:solidFill>
                <a:srgbClr val="24BAA2"/>
              </a:solidFill>
            </a:endParaRPr>
          </a:p>
        </p:txBody>
      </p:sp>
      <p:pic>
        <p:nvPicPr>
          <p:cNvPr id="1219" name="Google Shape;1219;p122"/>
          <p:cNvPicPr preferRelativeResize="0"/>
          <p:nvPr/>
        </p:nvPicPr>
        <p:blipFill rotWithShape="1">
          <a:blip r:embed="rId4">
            <a:alphaModFix/>
          </a:blip>
          <a:srcRect b="0" l="0" r="0" t="0"/>
          <a:stretch/>
        </p:blipFill>
        <p:spPr>
          <a:xfrm>
            <a:off x="8583306" y="2221918"/>
            <a:ext cx="2444127" cy="2386542"/>
          </a:xfrm>
          <a:prstGeom prst="rect">
            <a:avLst/>
          </a:prstGeom>
          <a:noFill/>
          <a:ln>
            <a:noFill/>
          </a:ln>
        </p:spPr>
      </p:pic>
      <p:sp>
        <p:nvSpPr>
          <p:cNvPr id="1220" name="Google Shape;1220;p122"/>
          <p:cNvSpPr txBox="1"/>
          <p:nvPr/>
        </p:nvSpPr>
        <p:spPr>
          <a:xfrm>
            <a:off x="478975" y="97975"/>
            <a:ext cx="6139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7F3494"/>
                </a:solidFill>
                <a:latin typeface="Calibri"/>
                <a:ea typeface="Calibri"/>
                <a:cs typeface="Calibri"/>
                <a:sym typeface="Calibri"/>
              </a:rPr>
              <a:t>Bliv inspireret... </a:t>
            </a:r>
            <a:r>
              <a:rPr b="0" i="0" lang="en-US" sz="3600" u="none" cap="none" strike="noStrike">
                <a:solidFill>
                  <a:srgbClr val="7F3494"/>
                </a:solidFill>
                <a:latin typeface="Calibri"/>
                <a:ea typeface="Calibri"/>
                <a:cs typeface="Calibri"/>
                <a:sym typeface="Calibri"/>
              </a:rPr>
              <a:t>passende apps</a:t>
            </a:r>
            <a:endParaRPr b="0" i="0" sz="3600" u="none" cap="none" strike="noStrike">
              <a:solidFill>
                <a:srgbClr val="7F3494"/>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123"/>
          <p:cNvSpPr txBox="1"/>
          <p:nvPr>
            <p:ph idx="1" type="body"/>
          </p:nvPr>
        </p:nvSpPr>
        <p:spPr>
          <a:xfrm>
            <a:off x="5698495" y="3429000"/>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n-US"/>
              <a:t>Underholdningsapps</a:t>
            </a:r>
            <a:endParaRPr/>
          </a:p>
        </p:txBody>
      </p:sp>
      <p:sp>
        <p:nvSpPr>
          <p:cNvPr id="1226" name="Google Shape;1226;p123"/>
          <p:cNvSpPr txBox="1"/>
          <p:nvPr>
            <p:ph idx="2" type="body"/>
          </p:nvPr>
        </p:nvSpPr>
        <p:spPr>
          <a:xfrm>
            <a:off x="891653" y="2003728"/>
            <a:ext cx="2226931" cy="186562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n-US" sz="8000"/>
              <a:t>(c)</a:t>
            </a:r>
            <a:endParaRPr sz="80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124"/>
          <p:cNvSpPr txBox="1"/>
          <p:nvPr>
            <p:ph idx="1" type="body"/>
          </p:nvPr>
        </p:nvSpPr>
        <p:spPr>
          <a:xfrm>
            <a:off x="667753" y="1687963"/>
            <a:ext cx="5047200" cy="3849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lang="en-US"/>
              <a:t>I dag bliver underholdning gjort mere tilgængelig gennem </a:t>
            </a:r>
            <a:r>
              <a:rPr b="1" lang="en-US"/>
              <a:t>streaming. </a:t>
            </a:r>
            <a:r>
              <a:rPr lang="en-US"/>
              <a:t>Dette er et system til at overføre lyd og video over internettet, så man kan lytte til eller se det indhold, man ønsker, uden at skulle vente, indtil det er blevet downloadet helt.</a:t>
            </a:r>
            <a:endParaRPr/>
          </a:p>
          <a:p>
            <a:pPr indent="0" lvl="0" marL="0" marR="0" rtl="0" algn="l">
              <a:lnSpc>
                <a:spcPct val="90000"/>
              </a:lnSpc>
              <a:spcBef>
                <a:spcPts val="1000"/>
              </a:spcBef>
              <a:spcAft>
                <a:spcPts val="0"/>
              </a:spcAft>
              <a:buClr>
                <a:srgbClr val="092E4B"/>
              </a:buClr>
              <a:buSzPts val="2400"/>
              <a:buFont typeface="Arial"/>
              <a:buNone/>
            </a:pPr>
            <a:r>
              <a:rPr lang="en-US"/>
              <a:t>Store lovlige streamingplatforme er Netflix, Amazon Prime, NowTV , Disney, Spotify, Pluto TV, YouTube. Fortsæt med at læse for at lære mere om hver enkelt 🡪🡪🡪</a:t>
            </a:r>
            <a:endParaRPr/>
          </a:p>
        </p:txBody>
      </p:sp>
      <p:sp>
        <p:nvSpPr>
          <p:cNvPr id="1232" name="Google Shape;1232;p124"/>
          <p:cNvSpPr txBox="1"/>
          <p:nvPr>
            <p:ph idx="2" type="body"/>
          </p:nvPr>
        </p:nvSpPr>
        <p:spPr>
          <a:xfrm>
            <a:off x="591556" y="652753"/>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Underholdningsapps</a:t>
            </a:r>
            <a:endParaRPr/>
          </a:p>
        </p:txBody>
      </p:sp>
      <p:pic>
        <p:nvPicPr>
          <p:cNvPr id="1233" name="Google Shape;1233;p124"/>
          <p:cNvPicPr preferRelativeResize="0"/>
          <p:nvPr/>
        </p:nvPicPr>
        <p:blipFill rotWithShape="1">
          <a:blip r:embed="rId3">
            <a:alphaModFix/>
          </a:blip>
          <a:srcRect b="0" l="0" r="0" t="0"/>
          <a:stretch/>
        </p:blipFill>
        <p:spPr>
          <a:xfrm>
            <a:off x="5997975" y="1717650"/>
            <a:ext cx="5720376" cy="379052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25"/>
          <p:cNvSpPr txBox="1"/>
          <p:nvPr>
            <p:ph idx="1" type="body"/>
          </p:nvPr>
        </p:nvSpPr>
        <p:spPr>
          <a:xfrm>
            <a:off x="525938" y="1318192"/>
            <a:ext cx="11140120" cy="1535803"/>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SzPts val="2400"/>
              <a:buNone/>
            </a:pPr>
            <a:r>
              <a:rPr lang="en-US"/>
              <a:t>Dette er en abonnementsstreamingtjeneste, der er udbyder et betydeligt antal film, serier og dokumentarer, og tilbyder abonnementer, der kan bruges af en, to eller fire brugere på samme tid. Indholdet er i high-definition opløsning, så du kan se film med klare farver og former. Hvis du vil, kan du også downloade indholdet og se det, når din internetforbindelse er slukket.</a:t>
            </a:r>
            <a:endParaRPr/>
          </a:p>
        </p:txBody>
      </p:sp>
      <p:pic>
        <p:nvPicPr>
          <p:cNvPr id="1239" name="Google Shape;1239;p125">
            <a:hlinkClick r:id="rId3"/>
          </p:cNvPr>
          <p:cNvPicPr preferRelativeResize="0"/>
          <p:nvPr/>
        </p:nvPicPr>
        <p:blipFill rotWithShape="1">
          <a:blip r:embed="rId4">
            <a:alphaModFix/>
          </a:blip>
          <a:srcRect b="0" l="0" r="0" t="0"/>
          <a:stretch/>
        </p:blipFill>
        <p:spPr>
          <a:xfrm>
            <a:off x="4689676" y="-380790"/>
            <a:ext cx="2812644" cy="2812644"/>
          </a:xfrm>
          <a:prstGeom prst="rect">
            <a:avLst/>
          </a:prstGeom>
          <a:noFill/>
          <a:ln>
            <a:noFill/>
          </a:ln>
        </p:spPr>
      </p:pic>
      <p:sp>
        <p:nvSpPr>
          <p:cNvPr id="1240" name="Google Shape;1240;p125"/>
          <p:cNvSpPr txBox="1"/>
          <p:nvPr/>
        </p:nvSpPr>
        <p:spPr>
          <a:xfrm>
            <a:off x="1003617" y="6048150"/>
            <a:ext cx="9929091" cy="397339"/>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92E4B"/>
              </a:buClr>
              <a:buSzPts val="2400"/>
              <a:buFont typeface="Arial"/>
              <a:buNone/>
            </a:pPr>
            <a:r>
              <a:rPr b="0" i="0" lang="en-US" sz="1400" u="none" cap="none" strike="noStrike">
                <a:solidFill>
                  <a:srgbClr val="000000"/>
                </a:solidFill>
                <a:latin typeface="Calibri"/>
                <a:ea typeface="Calibri"/>
                <a:cs typeface="Calibri"/>
                <a:sym typeface="Calibri"/>
              </a:rPr>
              <a:t>  </a:t>
            </a:r>
            <a:r>
              <a:rPr b="0" i="0" lang="en-US" sz="1400" u="none" cap="none" strike="noStrike">
                <a:solidFill>
                  <a:srgbClr val="092E4B"/>
                </a:solidFill>
                <a:latin typeface="Calibri"/>
                <a:ea typeface="Calibri"/>
                <a:cs typeface="Calibri"/>
                <a:sym typeface="Calibri"/>
              </a:rPr>
              <a:t>Hvis videoen ikke virker her, så klik på dette link: </a:t>
            </a:r>
            <a:r>
              <a:rPr b="0" i="0" lang="en-US" sz="1400" u="none" cap="none" strike="noStrike">
                <a:solidFill>
                  <a:srgbClr val="24BAA2"/>
                </a:solidFill>
                <a:latin typeface="Calibri"/>
                <a:ea typeface="Calibri"/>
                <a:cs typeface="Calibri"/>
                <a:sym typeface="Calibri"/>
              </a:rPr>
              <a:t>https://www.youtube.com/watch?v=o5RxOCCHNGM</a:t>
            </a:r>
            <a:endParaRPr b="0" i="0" sz="1400" u="none" cap="none" strike="noStrike">
              <a:solidFill>
                <a:srgbClr val="24BAA2"/>
              </a:solidFill>
              <a:latin typeface="Calibri"/>
              <a:ea typeface="Calibri"/>
              <a:cs typeface="Calibri"/>
              <a:sym typeface="Calibri"/>
            </a:endParaRPr>
          </a:p>
          <a:p>
            <a:pPr indent="-228600" lvl="0" marL="457200" marR="0" rtl="0" algn="l">
              <a:lnSpc>
                <a:spcPct val="90000"/>
              </a:lnSpc>
              <a:spcBef>
                <a:spcPts val="1000"/>
              </a:spcBef>
              <a:spcAft>
                <a:spcPts val="0"/>
              </a:spcAft>
              <a:buClr>
                <a:srgbClr val="092E4B"/>
              </a:buClr>
              <a:buSzPts val="2400"/>
              <a:buFont typeface="Arial"/>
              <a:buNone/>
            </a:pPr>
            <a:r>
              <a:t/>
            </a:r>
            <a:endParaRPr b="0" i="0" sz="1400" u="none" cap="none" strike="noStrike">
              <a:solidFill>
                <a:srgbClr val="092E4B"/>
              </a:solidFill>
              <a:latin typeface="Calibri"/>
              <a:ea typeface="Calibri"/>
              <a:cs typeface="Calibri"/>
              <a:sym typeface="Calibri"/>
            </a:endParaRPr>
          </a:p>
        </p:txBody>
      </p:sp>
      <p:pic>
        <p:nvPicPr>
          <p:cNvPr id="1241" name="Google Shape;1241;p125" title="How To Use Netflix (Beginners Guide!)"/>
          <p:cNvPicPr preferRelativeResize="0"/>
          <p:nvPr/>
        </p:nvPicPr>
        <p:blipFill rotWithShape="1">
          <a:blip r:embed="rId5">
            <a:alphaModFix/>
          </a:blip>
          <a:srcRect b="0" l="0" r="0" t="0"/>
          <a:stretch/>
        </p:blipFill>
        <p:spPr>
          <a:xfrm>
            <a:off x="3428356" y="3276136"/>
            <a:ext cx="5079611" cy="28699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1"/>
                                        </p:tgtEl>
                                        <p:attrNameLst>
                                          <p:attrName>style.visibility</p:attrName>
                                        </p:attrNameLst>
                                      </p:cBhvr>
                                      <p:to>
                                        <p:strVal val="visible"/>
                                      </p:to>
                                    </p:set>
                                    <p:animEffect filter="fade" transition="in">
                                      <p:cBhvr>
                                        <p:cTn dur="1"/>
                                        <p:tgtEl>
                                          <p:spTgt spid="1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26"/>
          <p:cNvSpPr txBox="1"/>
          <p:nvPr>
            <p:ph idx="1" type="body"/>
          </p:nvPr>
        </p:nvSpPr>
        <p:spPr>
          <a:xfrm>
            <a:off x="409399" y="1485250"/>
            <a:ext cx="5686601" cy="1401000"/>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en-US"/>
              <a:t>Når du abonnerer på Amazon Prime, aktiveres tjenesten automatisk og understøtter definition af høj kvalitet. Indholdet er opdelt i kategorier, så du kan vælge mellem film, tegnefilm eller serier, og når du har besluttet dig for, hvad du vil se, kan du surfe blandt indholdet efter genren. Hvis du har et smart TV eller Amazon Firestick kan du også bruge mikrofonen i fjernbetjeningen og bare sige titlen, så åbner appen filmen automatisk.</a:t>
            </a:r>
            <a:endParaRPr/>
          </a:p>
        </p:txBody>
      </p:sp>
      <p:sp>
        <p:nvSpPr>
          <p:cNvPr id="1247" name="Google Shape;1247;p126"/>
          <p:cNvSpPr txBox="1"/>
          <p:nvPr>
            <p:ph idx="2" type="body"/>
          </p:nvPr>
        </p:nvSpPr>
        <p:spPr>
          <a:xfrm>
            <a:off x="672651" y="681593"/>
            <a:ext cx="4597681"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u="sng">
                <a:solidFill>
                  <a:srgbClr val="24BAA2"/>
                </a:solidFill>
                <a:hlinkClick r:id="rId3">
                  <a:extLst>
                    <a:ext uri="{A12FA001-AC4F-418D-AE19-62706E023703}">
                      <ahyp:hlinkClr val="tx"/>
                    </a:ext>
                  </a:extLst>
                </a:hlinkClick>
              </a:rPr>
              <a:t>Amazon Prime video</a:t>
            </a:r>
            <a:endParaRPr>
              <a:solidFill>
                <a:srgbClr val="24BAA2"/>
              </a:solidFill>
            </a:endParaRPr>
          </a:p>
        </p:txBody>
      </p:sp>
      <p:pic>
        <p:nvPicPr>
          <p:cNvPr id="1248" name="Google Shape;1248;p126">
            <a:hlinkClick r:id="rId4"/>
          </p:cNvPr>
          <p:cNvPicPr preferRelativeResize="0"/>
          <p:nvPr/>
        </p:nvPicPr>
        <p:blipFill rotWithShape="1">
          <a:blip r:embed="rId5">
            <a:alphaModFix/>
          </a:blip>
          <a:srcRect b="0" l="0" r="0" t="0"/>
          <a:stretch/>
        </p:blipFill>
        <p:spPr>
          <a:xfrm>
            <a:off x="5961377" y="4962526"/>
            <a:ext cx="1176800" cy="1177775"/>
          </a:xfrm>
          <a:prstGeom prst="rect">
            <a:avLst/>
          </a:prstGeom>
          <a:noFill/>
          <a:ln>
            <a:noFill/>
          </a:ln>
        </p:spPr>
      </p:pic>
      <p:sp>
        <p:nvSpPr>
          <p:cNvPr id="1249" name="Google Shape;1249;p126"/>
          <p:cNvSpPr txBox="1"/>
          <p:nvPr/>
        </p:nvSpPr>
        <p:spPr>
          <a:xfrm>
            <a:off x="6903218" y="5399259"/>
            <a:ext cx="4831095" cy="12873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92E4B"/>
              </a:buClr>
              <a:buSzPts val="2400"/>
              <a:buFont typeface="Arial"/>
              <a:buNone/>
            </a:pPr>
            <a:r>
              <a:rPr b="0" i="0" lang="en-US" sz="1600" u="none" cap="none" strike="noStrike">
                <a:solidFill>
                  <a:srgbClr val="092E4B"/>
                </a:solidFill>
                <a:latin typeface="Calibri"/>
                <a:ea typeface="Calibri"/>
                <a:cs typeface="Calibri"/>
                <a:sym typeface="Calibri"/>
              </a:rPr>
              <a:t>Hvis videoen ikke virker her, så klik på dette link:</a:t>
            </a:r>
            <a:endParaRPr b="0" i="0" sz="1600" u="none" cap="none" strike="noStrike">
              <a:solidFill>
                <a:srgbClr val="092E4B"/>
              </a:solidFill>
              <a:latin typeface="Arial"/>
              <a:ea typeface="Arial"/>
              <a:cs typeface="Arial"/>
              <a:sym typeface="Arial"/>
            </a:endParaRPr>
          </a:p>
          <a:p>
            <a:pPr indent="-228600" lvl="0" marL="457200" marR="0" rtl="0" algn="ctr">
              <a:lnSpc>
                <a:spcPct val="90000"/>
              </a:lnSpc>
              <a:spcBef>
                <a:spcPts val="1000"/>
              </a:spcBef>
              <a:spcAft>
                <a:spcPts val="0"/>
              </a:spcAft>
              <a:buClr>
                <a:srgbClr val="092E4B"/>
              </a:buClr>
              <a:buSzPts val="2400"/>
              <a:buFont typeface="Arial"/>
              <a:buNone/>
            </a:pPr>
            <a:r>
              <a:rPr b="0" i="0" lang="en-US" sz="1600" u="sng" cap="none" strike="noStrike">
                <a:solidFill>
                  <a:srgbClr val="24BAA2"/>
                </a:solidFill>
                <a:latin typeface="Calibri"/>
                <a:ea typeface="Calibri"/>
                <a:cs typeface="Calibri"/>
                <a:sym typeface="Calibri"/>
                <a:hlinkClick r:id="rId6">
                  <a:extLst>
                    <a:ext uri="{A12FA001-AC4F-418D-AE19-62706E023703}">
                      <ahyp:hlinkClr val="tx"/>
                    </a:ext>
                  </a:extLst>
                </a:hlinkClick>
              </a:rPr>
              <a:t>https://www.youtube.com/watch?v=7G7RyXzHMSM</a:t>
            </a:r>
            <a:r>
              <a:rPr b="0" i="0" lang="en-US" sz="1600" u="none" cap="none" strike="noStrike">
                <a:solidFill>
                  <a:srgbClr val="24BAA2"/>
                </a:solidFill>
                <a:latin typeface="Calibri"/>
                <a:ea typeface="Calibri"/>
                <a:cs typeface="Calibri"/>
                <a:sym typeface="Calibri"/>
              </a:rPr>
              <a:t> </a:t>
            </a:r>
            <a:endParaRPr b="0" i="0" sz="1600" u="none" cap="none" strike="noStrike">
              <a:solidFill>
                <a:srgbClr val="24BAA2"/>
              </a:solidFill>
              <a:latin typeface="Arial"/>
              <a:ea typeface="Arial"/>
              <a:cs typeface="Arial"/>
              <a:sym typeface="Arial"/>
            </a:endParaRPr>
          </a:p>
        </p:txBody>
      </p:sp>
      <p:pic>
        <p:nvPicPr>
          <p:cNvPr id="1250" name="Google Shape;1250;p126" title="How To Use Amazon Prime Video - Tutorial For Beginners (2020) ✅"/>
          <p:cNvPicPr preferRelativeResize="0"/>
          <p:nvPr/>
        </p:nvPicPr>
        <p:blipFill rotWithShape="1">
          <a:blip r:embed="rId7">
            <a:alphaModFix/>
          </a:blip>
          <a:srcRect b="0" l="0" r="0" t="0"/>
          <a:stretch/>
        </p:blipFill>
        <p:spPr>
          <a:xfrm>
            <a:off x="6096000" y="1573927"/>
            <a:ext cx="5374081" cy="30363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0"/>
                                        </p:tgtEl>
                                        <p:attrNameLst>
                                          <p:attrName>style.visibility</p:attrName>
                                        </p:attrNameLst>
                                      </p:cBhvr>
                                      <p:to>
                                        <p:strVal val="visible"/>
                                      </p:to>
                                    </p:set>
                                    <p:animEffect filter="fade" transition="in">
                                      <p:cBhvr>
                                        <p:cTn dur="1"/>
                                        <p:tgtEl>
                                          <p:spTgt spid="1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27"/>
          <p:cNvSpPr txBox="1"/>
          <p:nvPr>
            <p:ph idx="1" type="body"/>
          </p:nvPr>
        </p:nvSpPr>
        <p:spPr>
          <a:xfrm>
            <a:off x="90435" y="979924"/>
            <a:ext cx="11776668" cy="1486200"/>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en-US"/>
              <a:t>Det er en musikstreamingtjeneste, der giver adgang til millioner af sange og podcasts . Podcasts er virkelig populære lige nu. Det er lydoptagelser, hvor man kan fortælle historier, kommentere nyheder eller læse bøger. Der er flere genrer af podcasts: krimi, komedie, politik og historie osv. Det er bare op til dig at vælge det bedste. Gratis versioner kan tilgås via pc'er, bærbare computere og smartphones. Den gratis version har nogle låste funktioner. For at låse dem op skal du abonnere på Spotify Premium, hvilket betyder, at du betaler et månedligt gebyr..</a:t>
            </a:r>
            <a:endParaRPr/>
          </a:p>
        </p:txBody>
      </p:sp>
      <p:sp>
        <p:nvSpPr>
          <p:cNvPr id="1256" name="Google Shape;1256;p127"/>
          <p:cNvSpPr txBox="1"/>
          <p:nvPr>
            <p:ph idx="2" type="body"/>
          </p:nvPr>
        </p:nvSpPr>
        <p:spPr>
          <a:xfrm>
            <a:off x="442981" y="327228"/>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u="sng">
                <a:solidFill>
                  <a:srgbClr val="24BAA2"/>
                </a:solidFill>
                <a:hlinkClick r:id="rId3">
                  <a:extLst>
                    <a:ext uri="{A12FA001-AC4F-418D-AE19-62706E023703}">
                      <ahyp:hlinkClr val="tx"/>
                    </a:ext>
                  </a:extLst>
                </a:hlinkClick>
              </a:rPr>
              <a:t>Spotify</a:t>
            </a:r>
            <a:r>
              <a:rPr lang="en-US">
                <a:solidFill>
                  <a:srgbClr val="24BAA2"/>
                </a:solidFill>
              </a:rPr>
              <a:t> </a:t>
            </a:r>
            <a:endParaRPr>
              <a:solidFill>
                <a:srgbClr val="24BAA2"/>
              </a:solidFill>
            </a:endParaRPr>
          </a:p>
        </p:txBody>
      </p:sp>
      <p:sp>
        <p:nvSpPr>
          <p:cNvPr id="1257" name="Google Shape;1257;p127"/>
          <p:cNvSpPr txBox="1"/>
          <p:nvPr/>
        </p:nvSpPr>
        <p:spPr>
          <a:xfrm>
            <a:off x="798381" y="6008914"/>
            <a:ext cx="10595237" cy="389628"/>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92E4B"/>
              </a:buClr>
              <a:buSzPts val="2400"/>
              <a:buFont typeface="Arial"/>
              <a:buNone/>
            </a:pPr>
            <a:r>
              <a:rPr b="0" i="0" lang="en-US" sz="1600" u="none" cap="none" strike="noStrike">
                <a:solidFill>
                  <a:srgbClr val="092E4B"/>
                </a:solidFill>
                <a:latin typeface="Calibri"/>
                <a:ea typeface="Calibri"/>
                <a:cs typeface="Calibri"/>
                <a:sym typeface="Calibri"/>
              </a:rPr>
              <a:t>Hvis videoen ikke virker her, så klik på dette link:</a:t>
            </a:r>
            <a:r>
              <a:rPr b="0" i="0" lang="en-US" sz="1600" u="none" cap="none" strike="noStrike">
                <a:solidFill>
                  <a:srgbClr val="092E4B"/>
                </a:solidFill>
                <a:latin typeface="Arial"/>
                <a:ea typeface="Arial"/>
                <a:cs typeface="Arial"/>
                <a:sym typeface="Arial"/>
              </a:rPr>
              <a:t> </a:t>
            </a:r>
            <a:r>
              <a:rPr b="0" i="0" lang="en-US" sz="1600" u="sng" cap="none" strike="noStrike">
                <a:solidFill>
                  <a:srgbClr val="24BAA2"/>
                </a:solidFill>
                <a:latin typeface="Calibri"/>
                <a:ea typeface="Calibri"/>
                <a:cs typeface="Calibri"/>
                <a:sym typeface="Calibri"/>
                <a:hlinkClick r:id="rId4">
                  <a:extLst>
                    <a:ext uri="{A12FA001-AC4F-418D-AE19-62706E023703}">
                      <ahyp:hlinkClr val="tx"/>
                    </a:ext>
                  </a:extLst>
                </a:hlinkClick>
              </a:rPr>
              <a:t>https://www.youtube.com/watch?v=PxpNtOIFRm4</a:t>
            </a:r>
            <a:r>
              <a:rPr b="0" i="0" lang="en-US" sz="1600" u="none" cap="none" strike="noStrike">
                <a:solidFill>
                  <a:srgbClr val="24BAA2"/>
                </a:solidFill>
                <a:latin typeface="Calibri"/>
                <a:ea typeface="Calibri"/>
                <a:cs typeface="Calibri"/>
                <a:sym typeface="Calibri"/>
              </a:rPr>
              <a:t> </a:t>
            </a:r>
            <a:endParaRPr b="0" i="0" sz="1600" u="none" cap="none" strike="noStrike">
              <a:solidFill>
                <a:srgbClr val="24BAA2"/>
              </a:solidFill>
              <a:latin typeface="Calibri"/>
              <a:ea typeface="Calibri"/>
              <a:cs typeface="Calibri"/>
              <a:sym typeface="Calibri"/>
            </a:endParaRPr>
          </a:p>
        </p:txBody>
      </p:sp>
      <p:pic>
        <p:nvPicPr>
          <p:cNvPr id="1258" name="Google Shape;1258;p127" title="How to Use Spotify – Complete Guide"/>
          <p:cNvPicPr preferRelativeResize="0"/>
          <p:nvPr/>
        </p:nvPicPr>
        <p:blipFill rotWithShape="1">
          <a:blip r:embed="rId5">
            <a:alphaModFix/>
          </a:blip>
          <a:srcRect b="0" l="0" r="0" t="0"/>
          <a:stretch/>
        </p:blipFill>
        <p:spPr>
          <a:xfrm>
            <a:off x="3543757" y="3526560"/>
            <a:ext cx="4393547" cy="2482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8"/>
                                        </p:tgtEl>
                                        <p:attrNameLst>
                                          <p:attrName>style.visibility</p:attrName>
                                        </p:attrNameLst>
                                      </p:cBhvr>
                                      <p:to>
                                        <p:strVal val="visible"/>
                                      </p:to>
                                    </p:set>
                                    <p:animEffect filter="fade" transition="in">
                                      <p:cBhvr>
                                        <p:cTn dur="1"/>
                                        <p:tgtEl>
                                          <p:spTgt spid="1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9"/>
          <p:cNvSpPr txBox="1"/>
          <p:nvPr>
            <p:ph idx="2" type="body"/>
          </p:nvPr>
        </p:nvSpPr>
        <p:spPr>
          <a:xfrm>
            <a:off x="376237" y="437100"/>
            <a:ext cx="11439525" cy="101897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Enkle tips til, hvordan man fremmer uafhængighed...</a:t>
            </a:r>
            <a:endParaRPr/>
          </a:p>
        </p:txBody>
      </p:sp>
      <p:pic>
        <p:nvPicPr>
          <p:cNvPr id="280" name="Google Shape;280;p29"/>
          <p:cNvPicPr preferRelativeResize="0"/>
          <p:nvPr/>
        </p:nvPicPr>
        <p:blipFill rotWithShape="1">
          <a:blip r:embed="rId3">
            <a:alphaModFix/>
          </a:blip>
          <a:srcRect b="0" l="0" r="0" t="0"/>
          <a:stretch/>
        </p:blipFill>
        <p:spPr>
          <a:xfrm>
            <a:off x="1407337" y="1456845"/>
            <a:ext cx="7941283" cy="4839954"/>
          </a:xfrm>
          <a:prstGeom prst="rect">
            <a:avLst/>
          </a:prstGeom>
          <a:noFill/>
          <a:ln>
            <a:noFill/>
          </a:ln>
        </p:spPr>
      </p:pic>
      <p:sp>
        <p:nvSpPr>
          <p:cNvPr id="281" name="Google Shape;281;p29"/>
          <p:cNvSpPr txBox="1"/>
          <p:nvPr/>
        </p:nvSpPr>
        <p:spPr>
          <a:xfrm>
            <a:off x="4331828" y="6010692"/>
            <a:ext cx="327800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24BAA2"/>
                </a:solidFill>
                <a:latin typeface="Calibri"/>
                <a:ea typeface="Calibri"/>
                <a:cs typeface="Calibri"/>
                <a:sym typeface="Calibri"/>
                <a:hlinkClick r:id="rId4">
                  <a:extLst>
                    <a:ext uri="{A12FA001-AC4F-418D-AE19-62706E023703}">
                      <ahyp:hlinkClr val="tx"/>
                    </a:ext>
                  </a:extLst>
                </a:hlinkClick>
              </a:rPr>
              <a:t>Sådan fremmer du uafhængighed - YouTube</a:t>
            </a:r>
            <a:endParaRPr b="0" i="0" sz="1200" u="none" cap="none" strike="noStrike">
              <a:solidFill>
                <a:srgbClr val="24BAA2"/>
              </a:solidFill>
              <a:latin typeface="Calibri"/>
              <a:ea typeface="Calibri"/>
              <a:cs typeface="Calibri"/>
              <a:sym typeface="Calibri"/>
            </a:endParaRPr>
          </a:p>
        </p:txBody>
      </p:sp>
      <p:sp>
        <p:nvSpPr>
          <p:cNvPr id="282" name="Google Shape;282;p29"/>
          <p:cNvSpPr txBox="1"/>
          <p:nvPr/>
        </p:nvSpPr>
        <p:spPr>
          <a:xfrm>
            <a:off x="8551146" y="1628068"/>
            <a:ext cx="33762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2060"/>
                </a:solidFill>
                <a:latin typeface="Calibri"/>
                <a:ea typeface="Calibri"/>
                <a:cs typeface="Calibri"/>
                <a:sym typeface="Calibri"/>
              </a:rPr>
              <a:t>Denne korte video giver nogle enkle tips til, hvordan man som pårørende fremmer </a:t>
            </a:r>
            <a:r>
              <a:rPr lang="en-US" sz="2000">
                <a:solidFill>
                  <a:srgbClr val="002060"/>
                </a:solidFill>
                <a:latin typeface="Calibri"/>
                <a:ea typeface="Calibri"/>
                <a:cs typeface="Calibri"/>
                <a:sym typeface="Calibri"/>
              </a:rPr>
              <a:t>ældres</a:t>
            </a:r>
            <a:r>
              <a:rPr b="0" i="0" lang="en-US" sz="2000" u="none" cap="none" strike="noStrike">
                <a:solidFill>
                  <a:srgbClr val="002060"/>
                </a:solidFill>
                <a:latin typeface="Calibri"/>
                <a:ea typeface="Calibri"/>
                <a:cs typeface="Calibri"/>
                <a:sym typeface="Calibri"/>
              </a:rPr>
              <a:t> uafhængighed. Dette inkluderer at give dem mulighed for at betjene kontrollerne til tv'er og digitale teknologier. På den måde får de større kontrol selv og din rolle bliver at støtte i stedet for at udføre opgaver, de selv kan håndtere eller lære.</a:t>
            </a:r>
            <a:endParaRPr/>
          </a:p>
        </p:txBody>
      </p:sp>
      <p:pic>
        <p:nvPicPr>
          <p:cNvPr id="283" name="Google Shape;283;p29"/>
          <p:cNvPicPr preferRelativeResize="0"/>
          <p:nvPr/>
        </p:nvPicPr>
        <p:blipFill>
          <a:blip r:embed="rId5">
            <a:alphaModFix/>
          </a:blip>
          <a:stretch>
            <a:fillRect/>
          </a:stretch>
        </p:blipFill>
        <p:spPr>
          <a:xfrm>
            <a:off x="2589875" y="1884375"/>
            <a:ext cx="5676175" cy="35303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28"/>
          <p:cNvSpPr txBox="1"/>
          <p:nvPr>
            <p:ph idx="1" type="body"/>
          </p:nvPr>
        </p:nvSpPr>
        <p:spPr>
          <a:xfrm>
            <a:off x="261257" y="1185597"/>
            <a:ext cx="11294473" cy="1293229"/>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en-US"/>
              <a:t>Det er gratis at se indholdet, og det kan tilgås enten via en browser eller fra den app, der er tilgængelig på både GooglePlay og AppleStore . Pluto tilbyder en Live TV-sektion og en On Demand-sektion . I "on-demand-sektionen" kan brugeren vælge det program, han/hun vil se, blot ved at skrive titlen på det og lade det afspille.</a:t>
            </a:r>
            <a:endParaRPr/>
          </a:p>
        </p:txBody>
      </p:sp>
      <p:sp>
        <p:nvSpPr>
          <p:cNvPr id="1264" name="Google Shape;1264;p128"/>
          <p:cNvSpPr txBox="1"/>
          <p:nvPr>
            <p:ph idx="2" type="body"/>
          </p:nvPr>
        </p:nvSpPr>
        <p:spPr>
          <a:xfrm>
            <a:off x="557219" y="551146"/>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u="sng">
                <a:solidFill>
                  <a:srgbClr val="24BAA2"/>
                </a:solidFill>
                <a:hlinkClick r:id="rId3">
                  <a:extLst>
                    <a:ext uri="{A12FA001-AC4F-418D-AE19-62706E023703}">
                      <ahyp:hlinkClr val="tx"/>
                    </a:ext>
                  </a:extLst>
                </a:hlinkClick>
              </a:rPr>
              <a:t>Pluto TV</a:t>
            </a:r>
            <a:endParaRPr>
              <a:solidFill>
                <a:srgbClr val="24BAA2"/>
              </a:solidFill>
            </a:endParaRPr>
          </a:p>
        </p:txBody>
      </p:sp>
      <p:sp>
        <p:nvSpPr>
          <p:cNvPr id="1265" name="Google Shape;1265;p128"/>
          <p:cNvSpPr txBox="1"/>
          <p:nvPr/>
        </p:nvSpPr>
        <p:spPr>
          <a:xfrm>
            <a:off x="798381" y="5988818"/>
            <a:ext cx="10595237" cy="514852"/>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92E4B"/>
              </a:buClr>
              <a:buSzPts val="2400"/>
              <a:buFont typeface="Arial"/>
              <a:buNone/>
            </a:pPr>
            <a:r>
              <a:rPr b="0" i="0" lang="en-US" sz="1600" u="none" cap="none" strike="noStrike">
                <a:solidFill>
                  <a:srgbClr val="092E4B"/>
                </a:solidFill>
                <a:latin typeface="Calibri"/>
                <a:ea typeface="Calibri"/>
                <a:cs typeface="Calibri"/>
                <a:sym typeface="Calibri"/>
              </a:rPr>
              <a:t>Hvis videoen ikke virker her, så klik på dette link: </a:t>
            </a:r>
            <a:r>
              <a:rPr b="0" i="0" lang="en-US" sz="1600" u="none" cap="none" strike="noStrike">
                <a:solidFill>
                  <a:srgbClr val="24BAA2"/>
                </a:solidFill>
                <a:latin typeface="Calibri"/>
                <a:ea typeface="Calibri"/>
                <a:cs typeface="Calibri"/>
                <a:sym typeface="Calibri"/>
              </a:rPr>
              <a:t>https://www.youtube.com/watch?v=XnAvz8J6Nq0</a:t>
            </a:r>
            <a:endParaRPr b="0" i="0" sz="1600" u="none" cap="none" strike="noStrike">
              <a:solidFill>
                <a:srgbClr val="24BAA2"/>
              </a:solidFill>
              <a:latin typeface="Arial"/>
              <a:ea typeface="Arial"/>
              <a:cs typeface="Arial"/>
              <a:sym typeface="Arial"/>
            </a:endParaRPr>
          </a:p>
        </p:txBody>
      </p:sp>
      <p:pic>
        <p:nvPicPr>
          <p:cNvPr id="1266" name="Google Shape;1266;p128" title="Pluto TV Tutorial - Over 100 Free Live TV Channels for Free"/>
          <p:cNvPicPr preferRelativeResize="0"/>
          <p:nvPr/>
        </p:nvPicPr>
        <p:blipFill rotWithShape="1">
          <a:blip r:embed="rId4">
            <a:alphaModFix/>
          </a:blip>
          <a:srcRect b="0" l="0" r="0" t="0"/>
          <a:stretch/>
        </p:blipFill>
        <p:spPr>
          <a:xfrm>
            <a:off x="3195673" y="2740491"/>
            <a:ext cx="5800651" cy="32773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1"/>
                                        <p:tgtEl>
                                          <p:spTgt spid="1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129"/>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n-US"/>
              <a:t>Kulturelle apps</a:t>
            </a:r>
            <a:endParaRPr/>
          </a:p>
        </p:txBody>
      </p:sp>
      <p:sp>
        <p:nvSpPr>
          <p:cNvPr id="1272" name="Google Shape;1272;p129"/>
          <p:cNvSpPr txBox="1"/>
          <p:nvPr>
            <p:ph idx="2" type="body"/>
          </p:nvPr>
        </p:nvSpPr>
        <p:spPr>
          <a:xfrm>
            <a:off x="891654" y="2003728"/>
            <a:ext cx="2265432" cy="1875253"/>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n-US" sz="8000"/>
              <a:t>(d)</a:t>
            </a:r>
            <a:endParaRPr sz="8000"/>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130"/>
          <p:cNvSpPr txBox="1"/>
          <p:nvPr>
            <p:ph idx="1" type="body"/>
          </p:nvPr>
        </p:nvSpPr>
        <p:spPr>
          <a:xfrm>
            <a:off x="5436158" y="925246"/>
            <a:ext cx="5982614" cy="460134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lang="en-US" sz="2100"/>
              <a:t>Teknologiske værktøjer, især smartphones, menes at have en negativ indvirkning på brugernes interesse for kultur, gennem de mange rekreative apps, de tilbyder. Imidlertid er disse digitale værktøjer på den anden side allerede i stand til at forfine passioner ved at fortsætte med at dokumentere, informere og fodre vores nysgerrighed. </a:t>
            </a:r>
            <a:br>
              <a:rPr lang="en-US" sz="2100"/>
            </a:br>
            <a:r>
              <a:rPr lang="en-US" sz="2100"/>
              <a:t>Teknologiens omfang  betyder, at vi har fået verdens døre åbnet for os, så vi kan se eller besøge ting og steder, som vi måske aldrig ville have kunnet se ellers. Under pandemien blev dette behov endnu mere presserende.  Eftersom mange skulle tilbringe meget tid hjemme, var den eneste mulighed  for kulturentusiaster at rejse via internettet eller besøge steder virtuelt. </a:t>
            </a:r>
            <a:endParaRPr/>
          </a:p>
          <a:p>
            <a:pPr indent="0" lvl="0" marL="0" marR="0" rtl="0" algn="l">
              <a:lnSpc>
                <a:spcPct val="90000"/>
              </a:lnSpc>
              <a:spcBef>
                <a:spcPts val="1000"/>
              </a:spcBef>
              <a:spcAft>
                <a:spcPts val="0"/>
              </a:spcAft>
              <a:buClr>
                <a:srgbClr val="092E4B"/>
              </a:buClr>
              <a:buSzPts val="2400"/>
              <a:buFont typeface="Arial"/>
              <a:buNone/>
            </a:pPr>
            <a:br>
              <a:rPr lang="en-US" sz="2100"/>
            </a:br>
            <a:br>
              <a:rPr lang="en-US" sz="2100"/>
            </a:br>
            <a:endParaRPr sz="2100"/>
          </a:p>
        </p:txBody>
      </p:sp>
      <p:sp>
        <p:nvSpPr>
          <p:cNvPr id="1278" name="Google Shape;1278;p130"/>
          <p:cNvSpPr txBox="1"/>
          <p:nvPr>
            <p:ph idx="2" type="body"/>
          </p:nvPr>
        </p:nvSpPr>
        <p:spPr>
          <a:xfrm>
            <a:off x="5346835" y="271654"/>
            <a:ext cx="4990998" cy="992652"/>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lang="en-US"/>
              <a:t>Kulturelle apps</a:t>
            </a:r>
            <a:endParaRPr/>
          </a:p>
        </p:txBody>
      </p:sp>
      <p:pic>
        <p:nvPicPr>
          <p:cNvPr descr="Blank frames cordoned off with rope and stanchions" id="1279" name="Google Shape;1279;p130"/>
          <p:cNvPicPr preferRelativeResize="0"/>
          <p:nvPr/>
        </p:nvPicPr>
        <p:blipFill rotWithShape="1">
          <a:blip r:embed="rId3">
            <a:alphaModFix/>
          </a:blip>
          <a:srcRect b="0" l="0" r="0" t="0"/>
          <a:stretch/>
        </p:blipFill>
        <p:spPr>
          <a:xfrm>
            <a:off x="20" y="1866787"/>
            <a:ext cx="5130780" cy="3913188"/>
          </a:xfrm>
          <a:prstGeom prst="rect">
            <a:avLst/>
          </a:prstGeom>
          <a:noFill/>
          <a:ln>
            <a:noFill/>
          </a:ln>
        </p:spPr>
      </p:pic>
      <p:sp>
        <p:nvSpPr>
          <p:cNvPr id="1280" name="Google Shape;1280;p130"/>
          <p:cNvSpPr txBox="1"/>
          <p:nvPr/>
        </p:nvSpPr>
        <p:spPr>
          <a:xfrm>
            <a:off x="5324448" y="5401839"/>
            <a:ext cx="6094324" cy="106182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2100" u="none" cap="none" strike="noStrike">
                <a:solidFill>
                  <a:schemeClr val="lt1"/>
                </a:solidFill>
                <a:latin typeface="Calibri"/>
                <a:ea typeface="Calibri"/>
                <a:cs typeface="Calibri"/>
                <a:sym typeface="Calibri"/>
              </a:rPr>
              <a:t>Mange museer og seværdigheder har taget denne udfordring op og har åbnet deres døre gratis for millioner af virtuelle besøgende.</a:t>
            </a:r>
            <a:endParaRPr b="0" i="0" sz="2100" u="none" cap="none" strike="noStrike">
              <a:solidFill>
                <a:schemeClr val="lt1"/>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131"/>
          <p:cNvSpPr txBox="1"/>
          <p:nvPr>
            <p:ph idx="1" type="body"/>
          </p:nvPr>
        </p:nvSpPr>
        <p:spPr>
          <a:xfrm>
            <a:off x="6096000" y="1078029"/>
            <a:ext cx="5338813" cy="484388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lang="en-US" sz="2000"/>
              <a:t>Blandt de nemmeste værktøjer at bruge er det mest solide og selvfølgelig gratis Google Arts &amp; Culture. Platformen blev født af den berømte søgemaskine og har været aktiv længe før pandemien tvang os til at rejse online.</a:t>
            </a:r>
            <a:endParaRPr/>
          </a:p>
          <a:p>
            <a:pPr indent="0" lvl="0" marL="0" marR="0" rtl="0" algn="l">
              <a:lnSpc>
                <a:spcPct val="90000"/>
              </a:lnSpc>
              <a:spcBef>
                <a:spcPts val="1000"/>
              </a:spcBef>
              <a:spcAft>
                <a:spcPts val="0"/>
              </a:spcAft>
              <a:buClr>
                <a:srgbClr val="092E4B"/>
              </a:buClr>
              <a:buSzPts val="2400"/>
              <a:buFont typeface="Arial"/>
              <a:buNone/>
            </a:pPr>
            <a:r>
              <a:rPr b="1" lang="en-US" sz="2000"/>
              <a:t>Hvad kan du gøre med Google Art &amp; Culture? </a:t>
            </a:r>
            <a:r>
              <a:rPr lang="en-US" sz="2000"/>
              <a:t>Du kan gennemse bunkeraf indhold: kunstsamlinger, besøg på museer, udforskning af videoindhold og fotos af historiske perioder og karakterer. Alt sammen kun et klik væk. </a:t>
            </a:r>
            <a:br>
              <a:rPr lang="en-US" sz="2000"/>
            </a:br>
            <a:r>
              <a:rPr lang="en-US" sz="2000"/>
              <a:t>Blandt de understøttede funktioner er der også funktionen "Nearby“ (I nærheden) her kan du opdage alle museer, steder af interesse og med historie i nærheden af dig. Ved at klikke på navnet åbnes en rullemenu med øvrig kort information.</a:t>
            </a:r>
            <a:br>
              <a:rPr lang="en-US" sz="2000"/>
            </a:br>
            <a:r>
              <a:rPr b="1" lang="en-US" sz="2000"/>
              <a:t>Men hvordan kan Google Art &amp; Culture ellers hjælpe os?</a:t>
            </a:r>
            <a:br>
              <a:rPr lang="en-US" sz="2000"/>
            </a:br>
            <a:endParaRPr sz="2000"/>
          </a:p>
        </p:txBody>
      </p:sp>
      <p:sp>
        <p:nvSpPr>
          <p:cNvPr id="1286" name="Google Shape;1286;p131"/>
          <p:cNvSpPr txBox="1"/>
          <p:nvPr>
            <p:ph idx="2" type="body"/>
          </p:nvPr>
        </p:nvSpPr>
        <p:spPr>
          <a:xfrm>
            <a:off x="5943600" y="372388"/>
            <a:ext cx="4990998" cy="992652"/>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lang="en-US" u="sng">
                <a:solidFill>
                  <a:schemeClr val="hlink"/>
                </a:solidFill>
                <a:hlinkClick r:id="rId3"/>
              </a:rPr>
              <a:t>Google Arts &amp; Culture</a:t>
            </a:r>
            <a:endParaRPr/>
          </a:p>
        </p:txBody>
      </p:sp>
      <p:pic>
        <p:nvPicPr>
          <p:cNvPr id="1287" name="Google Shape;1287;p131"/>
          <p:cNvPicPr preferRelativeResize="0"/>
          <p:nvPr/>
        </p:nvPicPr>
        <p:blipFill rotWithShape="1">
          <a:blip r:embed="rId4">
            <a:alphaModFix/>
          </a:blip>
          <a:srcRect b="0" l="0" r="0" t="0"/>
          <a:stretch/>
        </p:blipFill>
        <p:spPr>
          <a:xfrm>
            <a:off x="0" y="2534267"/>
            <a:ext cx="5130800" cy="257822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pic>
        <p:nvPicPr>
          <p:cNvPr id="1292" name="Google Shape;1292;p132"/>
          <p:cNvPicPr preferRelativeResize="0"/>
          <p:nvPr/>
        </p:nvPicPr>
        <p:blipFill rotWithShape="1">
          <a:blip r:embed="rId3">
            <a:alphaModFix/>
          </a:blip>
          <a:srcRect b="0" l="0" r="0" t="0"/>
          <a:stretch/>
        </p:blipFill>
        <p:spPr>
          <a:xfrm>
            <a:off x="798381" y="667007"/>
            <a:ext cx="10595237" cy="4061321"/>
          </a:xfrm>
          <a:prstGeom prst="rect">
            <a:avLst/>
          </a:prstGeom>
          <a:noFill/>
          <a:ln cap="flat" cmpd="sng" w="9525">
            <a:solidFill>
              <a:srgbClr val="7F3494"/>
            </a:solidFill>
            <a:prstDash val="solid"/>
            <a:round/>
            <a:headEnd len="sm" w="sm" type="none"/>
            <a:tailEnd len="sm" w="sm" type="none"/>
          </a:ln>
        </p:spPr>
      </p:pic>
      <p:sp>
        <p:nvSpPr>
          <p:cNvPr id="1293" name="Google Shape;1293;p132"/>
          <p:cNvSpPr txBox="1"/>
          <p:nvPr>
            <p:ph idx="1" type="body"/>
          </p:nvPr>
        </p:nvSpPr>
        <p:spPr>
          <a:xfrm>
            <a:off x="546410" y="4763848"/>
            <a:ext cx="10847208" cy="1641296"/>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n-US"/>
              <a:t>Med daglige udfordringer kan brugeren teste sin hukommelse, viden og kognitive evner. Konstant mental træning har vist sig at forhindre udviklingen af neurodegenerative sygdomme og hjælpe med at bevare skarpheden over tid.</a:t>
            </a:r>
            <a:br>
              <a:rPr lang="en-US"/>
            </a:b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pic>
        <p:nvPicPr>
          <p:cNvPr id="1298" name="Google Shape;1298;p133"/>
          <p:cNvPicPr preferRelativeResize="0"/>
          <p:nvPr/>
        </p:nvPicPr>
        <p:blipFill rotWithShape="1">
          <a:blip r:embed="rId3">
            <a:alphaModFix/>
          </a:blip>
          <a:srcRect b="8991" l="0" r="0" t="0"/>
          <a:stretch/>
        </p:blipFill>
        <p:spPr>
          <a:xfrm>
            <a:off x="1026812" y="510151"/>
            <a:ext cx="9915350" cy="4173361"/>
          </a:xfrm>
          <a:prstGeom prst="rect">
            <a:avLst/>
          </a:prstGeom>
          <a:noFill/>
          <a:ln cap="flat" cmpd="sng" w="9525">
            <a:solidFill>
              <a:srgbClr val="7F3494"/>
            </a:solidFill>
            <a:prstDash val="solid"/>
            <a:round/>
            <a:headEnd len="sm" w="sm" type="none"/>
            <a:tailEnd len="sm" w="sm" type="none"/>
          </a:ln>
        </p:spPr>
      </p:pic>
      <p:sp>
        <p:nvSpPr>
          <p:cNvPr id="1299" name="Google Shape;1299;p133"/>
          <p:cNvSpPr txBox="1"/>
          <p:nvPr>
            <p:ph idx="1" type="body"/>
          </p:nvPr>
        </p:nvSpPr>
        <p:spPr>
          <a:xfrm>
            <a:off x="546410" y="4763848"/>
            <a:ext cx="10847208" cy="1641296"/>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n-US"/>
              <a:t>I </a:t>
            </a:r>
            <a:r>
              <a:rPr b="1" lang="en-US"/>
              <a:t>sektionen Spil </a:t>
            </a:r>
            <a:r>
              <a:rPr lang="en-US"/>
              <a:t>, som kan vælges i bjælkemenuen øverst til højre, kan du få adgang til mange spilkategorier opdelt efter mål og emne. I sektionen "Bliv kreativ" kan du tegne, farvelægge, skabe din egen 3D-keramik og også interagere med kunstig intelligens.</a:t>
            </a:r>
            <a:br>
              <a:rPr lang="en-US"/>
            </a:b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pic>
        <p:nvPicPr>
          <p:cNvPr id="1304" name="Google Shape;1304;p134"/>
          <p:cNvPicPr preferRelativeResize="0"/>
          <p:nvPr/>
        </p:nvPicPr>
        <p:blipFill rotWithShape="1">
          <a:blip r:embed="rId3">
            <a:alphaModFix/>
          </a:blip>
          <a:srcRect b="6385" l="0" r="21593" t="11011"/>
          <a:stretch/>
        </p:blipFill>
        <p:spPr>
          <a:xfrm>
            <a:off x="827773" y="606392"/>
            <a:ext cx="4394283" cy="2435933"/>
          </a:xfrm>
          <a:prstGeom prst="rect">
            <a:avLst/>
          </a:prstGeom>
          <a:noFill/>
          <a:ln>
            <a:noFill/>
          </a:ln>
        </p:spPr>
      </p:pic>
      <p:pic>
        <p:nvPicPr>
          <p:cNvPr id="1305" name="Google Shape;1305;p134"/>
          <p:cNvPicPr preferRelativeResize="0"/>
          <p:nvPr/>
        </p:nvPicPr>
        <p:blipFill rotWithShape="1">
          <a:blip r:embed="rId4">
            <a:alphaModFix/>
          </a:blip>
          <a:srcRect b="0" l="0" r="0" t="0"/>
          <a:stretch/>
        </p:blipFill>
        <p:spPr>
          <a:xfrm>
            <a:off x="674127" y="465142"/>
            <a:ext cx="826770" cy="826770"/>
          </a:xfrm>
          <a:prstGeom prst="rect">
            <a:avLst/>
          </a:prstGeom>
          <a:solidFill>
            <a:srgbClr val="00B050"/>
          </a:solidFill>
          <a:ln cap="flat" cmpd="sng" w="9525">
            <a:solidFill>
              <a:schemeClr val="lt1"/>
            </a:solidFill>
            <a:prstDash val="solid"/>
            <a:round/>
            <a:headEnd len="sm" w="sm" type="none"/>
            <a:tailEnd len="sm" w="sm" type="none"/>
          </a:ln>
          <a:effectLst>
            <a:outerShdw blurRad="57150" rotWithShape="0" algn="bl" dir="5400000" dist="19050">
              <a:srgbClr val="000000">
                <a:alpha val="49803"/>
              </a:srgbClr>
            </a:outerShdw>
          </a:effectLst>
        </p:spPr>
      </p:pic>
      <p:sp>
        <p:nvSpPr>
          <p:cNvPr id="1306" name="Google Shape;1306;p134"/>
          <p:cNvSpPr txBox="1"/>
          <p:nvPr>
            <p:ph idx="1" type="body"/>
          </p:nvPr>
        </p:nvSpPr>
        <p:spPr>
          <a:xfrm>
            <a:off x="5075073" y="614875"/>
            <a:ext cx="6442800" cy="20556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90000"/>
              </a:lnSpc>
              <a:spcBef>
                <a:spcPts val="1000"/>
              </a:spcBef>
              <a:spcAft>
                <a:spcPts val="0"/>
              </a:spcAft>
              <a:buSzPts val="2400"/>
              <a:buAutoNum type="arabicParenR"/>
            </a:pPr>
            <a:r>
              <a:rPr lang="en-US"/>
              <a:t>I </a:t>
            </a:r>
            <a:r>
              <a:rPr b="1" lang="en-US"/>
              <a:t>Udforsk </a:t>
            </a:r>
            <a:r>
              <a:rPr lang="en-US"/>
              <a:t>-sektionen kan du gennem værktøjet Street View besøge et museum. Street View er en funktion, der understøttes af Google Maps, som giver brugeren mulighed for at besøge et sted, som om de faktisk var der. Det giver oplevelsen af at være på stedet, gå rundt og se sig omkring.</a:t>
            </a:r>
            <a:endParaRPr/>
          </a:p>
        </p:txBody>
      </p:sp>
      <p:pic>
        <p:nvPicPr>
          <p:cNvPr id="1307" name="Google Shape;1307;p134"/>
          <p:cNvPicPr preferRelativeResize="0"/>
          <p:nvPr/>
        </p:nvPicPr>
        <p:blipFill rotWithShape="1">
          <a:blip r:embed="rId5">
            <a:alphaModFix/>
          </a:blip>
          <a:srcRect b="0" l="0" r="0" t="0"/>
          <a:stretch/>
        </p:blipFill>
        <p:spPr>
          <a:xfrm>
            <a:off x="827773" y="3474123"/>
            <a:ext cx="5842301" cy="2645799"/>
          </a:xfrm>
          <a:prstGeom prst="rect">
            <a:avLst/>
          </a:prstGeom>
          <a:noFill/>
          <a:ln>
            <a:noFill/>
          </a:ln>
        </p:spPr>
      </p:pic>
      <p:sp>
        <p:nvSpPr>
          <p:cNvPr id="1308" name="Google Shape;1308;p134"/>
          <p:cNvSpPr txBox="1"/>
          <p:nvPr>
            <p:ph idx="1" type="body"/>
          </p:nvPr>
        </p:nvSpPr>
        <p:spPr>
          <a:xfrm>
            <a:off x="6767550" y="3881225"/>
            <a:ext cx="4868700" cy="2055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SzPts val="2400"/>
              <a:buNone/>
            </a:pPr>
            <a:r>
              <a:rPr lang="en-US"/>
              <a:t>2) </a:t>
            </a:r>
            <a:r>
              <a:rPr b="1" lang="en-US"/>
              <a:t>Google Arts and Culture </a:t>
            </a:r>
            <a:r>
              <a:rPr lang="en-US"/>
              <a:t>udnytter disse Street View-funktioner og lader brugerne komme ind og besøge et museum eller en seværdighed. Bare ved at klikke på navnet på museet kan brugerne besøge det, som hvis de var der. </a:t>
            </a:r>
            <a:endParaRPr/>
          </a:p>
          <a:p>
            <a:pPr indent="0" lvl="0" marL="0" marR="0" rtl="0" algn="l">
              <a:lnSpc>
                <a:spcPct val="90000"/>
              </a:lnSpc>
              <a:spcBef>
                <a:spcPts val="1000"/>
              </a:spcBef>
              <a:spcAft>
                <a:spcPts val="0"/>
              </a:spcAft>
              <a:buSzPts val="2400"/>
              <a:buNone/>
            </a:pPr>
            <a:r>
              <a:t/>
            </a:r>
            <a:endParaRPr/>
          </a:p>
        </p:txBody>
      </p:sp>
      <p:pic>
        <p:nvPicPr>
          <p:cNvPr id="1309" name="Google Shape;1309;p134"/>
          <p:cNvPicPr preferRelativeResize="0"/>
          <p:nvPr/>
        </p:nvPicPr>
        <p:blipFill rotWithShape="1">
          <a:blip r:embed="rId6">
            <a:alphaModFix/>
          </a:blip>
          <a:srcRect b="0" l="0" r="0" t="0"/>
          <a:stretch/>
        </p:blipFill>
        <p:spPr>
          <a:xfrm>
            <a:off x="520830" y="3130221"/>
            <a:ext cx="842009" cy="842009"/>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pic>
        <p:nvPicPr>
          <p:cNvPr id="1314" name="Google Shape;1314;p135"/>
          <p:cNvPicPr preferRelativeResize="0"/>
          <p:nvPr/>
        </p:nvPicPr>
        <p:blipFill rotWithShape="1">
          <a:blip r:embed="rId3">
            <a:alphaModFix/>
          </a:blip>
          <a:srcRect b="0" l="0" r="0" t="0"/>
          <a:stretch/>
        </p:blipFill>
        <p:spPr>
          <a:xfrm>
            <a:off x="1972200" y="734277"/>
            <a:ext cx="7956675" cy="3754326"/>
          </a:xfrm>
          <a:prstGeom prst="rect">
            <a:avLst/>
          </a:prstGeom>
          <a:noFill/>
          <a:ln>
            <a:noFill/>
          </a:ln>
        </p:spPr>
      </p:pic>
      <p:pic>
        <p:nvPicPr>
          <p:cNvPr id="1315" name="Google Shape;1315;p135"/>
          <p:cNvPicPr preferRelativeResize="0"/>
          <p:nvPr/>
        </p:nvPicPr>
        <p:blipFill rotWithShape="1">
          <a:blip r:embed="rId4">
            <a:alphaModFix/>
          </a:blip>
          <a:srcRect b="0" l="0" r="0" t="0"/>
          <a:stretch/>
        </p:blipFill>
        <p:spPr>
          <a:xfrm>
            <a:off x="1353520" y="465527"/>
            <a:ext cx="906780" cy="906780"/>
          </a:xfrm>
          <a:prstGeom prst="rect">
            <a:avLst/>
          </a:prstGeom>
          <a:noFill/>
          <a:ln>
            <a:noFill/>
          </a:ln>
        </p:spPr>
      </p:pic>
      <p:sp>
        <p:nvSpPr>
          <p:cNvPr id="1316" name="Google Shape;1316;p135"/>
          <p:cNvSpPr txBox="1"/>
          <p:nvPr>
            <p:ph idx="1" type="body"/>
          </p:nvPr>
        </p:nvSpPr>
        <p:spPr>
          <a:xfrm>
            <a:off x="1353520" y="4488603"/>
            <a:ext cx="10418773" cy="2055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lang="en-US"/>
              <a:t>3) Dette er et eksempel på, hvordan Google Arts and Culture Street View ser ud. Her viser vi indgangen til British Museum i London.</a:t>
            </a:r>
            <a:endParaRPr/>
          </a:p>
          <a:p>
            <a:pPr indent="0" lvl="0" marL="0" marR="0" rtl="0" algn="l">
              <a:lnSpc>
                <a:spcPct val="90000"/>
              </a:lnSpc>
              <a:spcBef>
                <a:spcPts val="1000"/>
              </a:spcBef>
              <a:spcAft>
                <a:spcPts val="0"/>
              </a:spcAft>
              <a:buClr>
                <a:srgbClr val="092E4B"/>
              </a:buClr>
              <a:buSzPts val="2400"/>
              <a:buFont typeface="Arial"/>
              <a:buNone/>
            </a:pPr>
            <a:r>
              <a:rPr lang="en-US"/>
              <a:t>Ved hjælp af pilene på skærmen kan brugerne bestemme, i hvilken retning de vil fortsætte med besøget. Ved at klikke på kunsten kan brugerne se på dem, som de ville, når de virkelig besøger museet.</a:t>
            </a:r>
            <a:br>
              <a:rPr lang="en-US"/>
            </a:b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136"/>
          <p:cNvSpPr txBox="1"/>
          <p:nvPr/>
        </p:nvSpPr>
        <p:spPr>
          <a:xfrm>
            <a:off x="666975" y="511075"/>
            <a:ext cx="11089500" cy="2055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i="0" lang="en-US" sz="3600" u="none" cap="none" strike="noStrike">
                <a:solidFill>
                  <a:srgbClr val="24BAA2"/>
                </a:solidFill>
                <a:latin typeface="Calibri"/>
                <a:ea typeface="Calibri"/>
                <a:cs typeface="Calibri"/>
                <a:sym typeface="Calibri"/>
              </a:rPr>
              <a:t>Google Arts &amp; Culture </a:t>
            </a:r>
            <a:r>
              <a:rPr b="0" i="0" lang="en-US" sz="2400" u="none" cap="none" strike="noStrike">
                <a:solidFill>
                  <a:srgbClr val="092E4B"/>
                </a:solidFill>
                <a:latin typeface="Calibri"/>
                <a:ea typeface="Calibri"/>
                <a:cs typeface="Calibri"/>
                <a:sym typeface="Calibri"/>
              </a:rPr>
              <a:t>kan bruges på alle søgemaskiner og er også tilgængelig på smartphones og tablets, det er muligt at downloade appen fra App stores.</a:t>
            </a:r>
            <a:endParaRPr b="0" i="0" sz="1400" u="none" cap="none" strike="noStrike">
              <a:solidFill>
                <a:srgbClr val="092E4B"/>
              </a:solidFill>
              <a:latin typeface="Arial"/>
              <a:ea typeface="Arial"/>
              <a:cs typeface="Arial"/>
              <a:sym typeface="Arial"/>
            </a:endParaRPr>
          </a:p>
          <a:p>
            <a:pPr indent="-228600" lvl="0" marL="457200" marR="0" rtl="0" algn="l">
              <a:lnSpc>
                <a:spcPct val="90000"/>
              </a:lnSpc>
              <a:spcBef>
                <a:spcPts val="1000"/>
              </a:spcBef>
              <a:spcAft>
                <a:spcPts val="0"/>
              </a:spcAft>
              <a:buClr>
                <a:srgbClr val="092E4B"/>
              </a:buClr>
              <a:buSzPts val="2400"/>
              <a:buFont typeface="Arial"/>
              <a:buNone/>
            </a:pPr>
            <a:r>
              <a:rPr b="1" i="0" lang="en-US" sz="2400" u="none" cap="none" strike="noStrike">
                <a:solidFill>
                  <a:srgbClr val="092E4B"/>
                </a:solidFill>
                <a:latin typeface="Calibri"/>
                <a:ea typeface="Calibri"/>
                <a:cs typeface="Calibri"/>
                <a:sym typeface="Calibri"/>
              </a:rPr>
              <a:t>Fordelen ved at bruge denne platform er flere:</a:t>
            </a:r>
            <a:endParaRPr b="1" i="0" sz="2400" u="none" cap="none" strike="noStrike">
              <a:solidFill>
                <a:srgbClr val="092E4B"/>
              </a:solidFill>
              <a:latin typeface="Calibri"/>
              <a:ea typeface="Calibri"/>
              <a:cs typeface="Calibri"/>
              <a:sym typeface="Calibri"/>
            </a:endParaRPr>
          </a:p>
          <a:p>
            <a:pPr indent="-228600" lvl="0" marL="457200" marR="0" rtl="0" algn="l">
              <a:lnSpc>
                <a:spcPct val="90000"/>
              </a:lnSpc>
              <a:spcBef>
                <a:spcPts val="1000"/>
              </a:spcBef>
              <a:spcAft>
                <a:spcPts val="0"/>
              </a:spcAft>
              <a:buClr>
                <a:srgbClr val="092E4B"/>
              </a:buClr>
              <a:buSzPts val="2400"/>
              <a:buFont typeface="Arial"/>
              <a:buNone/>
            </a:pPr>
            <a:r>
              <a:t/>
            </a:r>
            <a:endParaRPr b="1" i="0" sz="2400" u="none" cap="none" strike="noStrike">
              <a:solidFill>
                <a:srgbClr val="092E4B"/>
              </a:solidFill>
              <a:latin typeface="Calibri"/>
              <a:ea typeface="Calibri"/>
              <a:cs typeface="Calibri"/>
              <a:sym typeface="Calibri"/>
            </a:endParaRPr>
          </a:p>
          <a:p>
            <a:pPr indent="-457200" lvl="0" marL="685800" marR="0" rtl="0" algn="l">
              <a:lnSpc>
                <a:spcPct val="90000"/>
              </a:lnSpc>
              <a:spcBef>
                <a:spcPts val="1000"/>
              </a:spcBef>
              <a:spcAft>
                <a:spcPts val="0"/>
              </a:spcAft>
              <a:buClr>
                <a:srgbClr val="092E4B"/>
              </a:buClr>
              <a:buSzPts val="2400"/>
              <a:buFont typeface="Arial"/>
              <a:buAutoNum type="arabicPeriod"/>
            </a:pPr>
            <a:r>
              <a:rPr b="0" i="0" lang="en-US" sz="2400" u="none" cap="none" strike="noStrike">
                <a:solidFill>
                  <a:srgbClr val="092E4B"/>
                </a:solidFill>
                <a:latin typeface="Calibri"/>
                <a:ea typeface="Calibri"/>
                <a:cs typeface="Calibri"/>
                <a:sym typeface="Calibri"/>
              </a:rPr>
              <a:t>Som vi nævnte, hjælper det brugeren med at forblive aktiv, pirre nysgerrigheden og viljen til at lære nyt.</a:t>
            </a:r>
            <a:endParaRPr b="0" i="0" sz="1400" u="none" cap="none" strike="noStrike">
              <a:solidFill>
                <a:srgbClr val="000000"/>
              </a:solidFill>
              <a:latin typeface="Arial"/>
              <a:ea typeface="Arial"/>
              <a:cs typeface="Arial"/>
              <a:sym typeface="Arial"/>
            </a:endParaRPr>
          </a:p>
          <a:p>
            <a:pPr indent="-457200" lvl="0" marL="685800" marR="0" rtl="0" algn="l">
              <a:lnSpc>
                <a:spcPct val="90000"/>
              </a:lnSpc>
              <a:spcBef>
                <a:spcPts val="1000"/>
              </a:spcBef>
              <a:spcAft>
                <a:spcPts val="0"/>
              </a:spcAft>
              <a:buClr>
                <a:srgbClr val="092E4B"/>
              </a:buClr>
              <a:buSzPts val="2400"/>
              <a:buFont typeface="Arial"/>
              <a:buAutoNum type="arabicPeriod"/>
            </a:pPr>
            <a:r>
              <a:rPr b="0" i="0" lang="en-US" sz="2400" u="none" cap="none" strike="noStrike">
                <a:solidFill>
                  <a:srgbClr val="092E4B"/>
                </a:solidFill>
                <a:latin typeface="Calibri"/>
                <a:ea typeface="Calibri"/>
                <a:cs typeface="Calibri"/>
                <a:sym typeface="Calibri"/>
              </a:rPr>
              <a:t>Gennem en innovativ tilgang giver det brugerne mulighed for at få en stor oplevelse, så de, der ikke kan rejse, kan besøge og se de fantastiske ting, der findes rundt om i verden.</a:t>
            </a:r>
            <a:endParaRPr b="0" i="0" sz="1400" u="none" cap="none" strike="noStrike">
              <a:solidFill>
                <a:srgbClr val="000000"/>
              </a:solidFill>
              <a:latin typeface="Arial"/>
              <a:ea typeface="Arial"/>
              <a:cs typeface="Arial"/>
              <a:sym typeface="Arial"/>
            </a:endParaRPr>
          </a:p>
          <a:p>
            <a:pPr indent="-457200" lvl="0" marL="685800" marR="0" rtl="0" algn="l">
              <a:lnSpc>
                <a:spcPct val="90000"/>
              </a:lnSpc>
              <a:spcBef>
                <a:spcPts val="1000"/>
              </a:spcBef>
              <a:spcAft>
                <a:spcPts val="0"/>
              </a:spcAft>
              <a:buClr>
                <a:srgbClr val="092E4B"/>
              </a:buClr>
              <a:buSzPts val="2400"/>
              <a:buFont typeface="Arial"/>
              <a:buAutoNum type="arabicPeriod"/>
            </a:pPr>
            <a:r>
              <a:rPr b="0" i="0" lang="en-US" sz="2400" u="none" cap="none" strike="noStrike">
                <a:solidFill>
                  <a:srgbClr val="092E4B"/>
                </a:solidFill>
                <a:latin typeface="Calibri"/>
                <a:ea typeface="Calibri"/>
                <a:cs typeface="Calibri"/>
                <a:sym typeface="Calibri"/>
              </a:rPr>
              <a:t>Spilafsnittene giver mulighed for at lære, mens man har det sjovt og holder sindet aktivt og skarpt.</a:t>
            </a:r>
            <a:endParaRPr b="0" i="0" sz="1400" u="none" cap="none" strike="noStrike">
              <a:solidFill>
                <a:srgbClr val="000000"/>
              </a:solidFill>
              <a:latin typeface="Arial"/>
              <a:ea typeface="Arial"/>
              <a:cs typeface="Arial"/>
              <a:sym typeface="Arial"/>
            </a:endParaRPr>
          </a:p>
          <a:p>
            <a:pPr indent="-457200" lvl="0" marL="685800" marR="0" rtl="0" algn="l">
              <a:lnSpc>
                <a:spcPct val="90000"/>
              </a:lnSpc>
              <a:spcBef>
                <a:spcPts val="1000"/>
              </a:spcBef>
              <a:spcAft>
                <a:spcPts val="0"/>
              </a:spcAft>
              <a:buClr>
                <a:srgbClr val="092E4B"/>
              </a:buClr>
              <a:buSzPts val="2400"/>
              <a:buFont typeface="Arial"/>
              <a:buAutoNum type="arabicPeriod"/>
            </a:pPr>
            <a:r>
              <a:rPr b="0" i="0" lang="en-US" sz="2400" u="none" cap="none" strike="noStrike">
                <a:solidFill>
                  <a:srgbClr val="092E4B"/>
                </a:solidFill>
                <a:latin typeface="Calibri"/>
                <a:ea typeface="Calibri"/>
                <a:cs typeface="Calibri"/>
                <a:sym typeface="Calibri"/>
              </a:rPr>
              <a:t>Det er virkelig nemt at bruge og kan også læres af ældre mennesker, der gerne vil lære og udforske nye ting og steder.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137"/>
          <p:cNvSpPr txBox="1"/>
          <p:nvPr>
            <p:ph idx="1" type="body"/>
          </p:nvPr>
        </p:nvSpPr>
        <p:spPr>
          <a:xfrm>
            <a:off x="6096001" y="593579"/>
            <a:ext cx="4724400" cy="560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None/>
            </a:pPr>
            <a:r>
              <a:rPr b="1" i="0" lang="en-US" sz="3600">
                <a:solidFill>
                  <a:srgbClr val="24BAA2"/>
                </a:solidFill>
              </a:rPr>
              <a:t>Deltager</a:t>
            </a:r>
            <a:r>
              <a:rPr b="1" i="0" lang="en-US" sz="3600">
                <a:solidFill>
                  <a:srgbClr val="24BAA2"/>
                </a:solidFill>
              </a:rPr>
              <a:t>øvelse:</a:t>
            </a:r>
            <a:endParaRPr/>
          </a:p>
          <a:p>
            <a:pPr indent="0" lvl="0" marL="0" rtl="0" algn="l">
              <a:lnSpc>
                <a:spcPct val="90000"/>
              </a:lnSpc>
              <a:spcBef>
                <a:spcPts val="0"/>
              </a:spcBef>
              <a:spcAft>
                <a:spcPts val="0"/>
              </a:spcAft>
              <a:buClr>
                <a:schemeClr val="lt1"/>
              </a:buClr>
              <a:buSzPts val="3000"/>
              <a:buNone/>
            </a:pPr>
            <a:r>
              <a:t/>
            </a:r>
            <a:endParaRPr b="1" i="0" sz="2000">
              <a:solidFill>
                <a:srgbClr val="24BAA2"/>
              </a:solidFill>
            </a:endParaRPr>
          </a:p>
          <a:p>
            <a:pPr indent="0" lvl="0" marL="0" rtl="0" algn="ctr">
              <a:lnSpc>
                <a:spcPct val="90000"/>
              </a:lnSpc>
              <a:spcBef>
                <a:spcPts val="0"/>
              </a:spcBef>
              <a:spcAft>
                <a:spcPts val="0"/>
              </a:spcAft>
              <a:buClr>
                <a:schemeClr val="lt1"/>
              </a:buClr>
              <a:buSzPts val="3000"/>
              <a:buNone/>
            </a:pPr>
            <a:r>
              <a:rPr lang="en-US"/>
              <a:t>Kunne du tænke dig at besøge et museum, du aldrig har set eller se Oriontågen?</a:t>
            </a:r>
            <a:endParaRPr/>
          </a:p>
          <a:p>
            <a:pPr indent="0" lvl="0" marL="0" rtl="0" algn="ctr">
              <a:lnSpc>
                <a:spcPct val="90000"/>
              </a:lnSpc>
              <a:spcBef>
                <a:spcPts val="0"/>
              </a:spcBef>
              <a:spcAft>
                <a:spcPts val="0"/>
              </a:spcAft>
              <a:buClr>
                <a:schemeClr val="lt1"/>
              </a:buClr>
              <a:buSzPts val="3000"/>
              <a:buNone/>
            </a:pPr>
            <a:br>
              <a:rPr lang="en-US"/>
            </a:br>
            <a:r>
              <a:rPr b="1" lang="en-US"/>
              <a:t>Prøv denne øvelse </a:t>
            </a:r>
            <a:r>
              <a:rPr lang="en-US"/>
              <a:t>: åbn </a:t>
            </a:r>
            <a:r>
              <a:rPr b="1" lang="en-US" u="sng">
                <a:solidFill>
                  <a:srgbClr val="24BAA2"/>
                </a:solidFill>
                <a:hlinkClick r:id="rId3">
                  <a:extLst>
                    <a:ext uri="{A12FA001-AC4F-418D-AE19-62706E023703}">
                      <ahyp:hlinkClr val="tx"/>
                    </a:ext>
                  </a:extLst>
                </a:hlinkClick>
              </a:rPr>
              <a:t>Google Art &amp; Culture </a:t>
            </a:r>
            <a:r>
              <a:rPr lang="en-US"/>
              <a:t>, og udforsk alle funktionerne og besøg et nyt sted.</a:t>
            </a:r>
            <a:br>
              <a:rPr lang="en-US"/>
            </a:br>
            <a:endParaRPr/>
          </a:p>
        </p:txBody>
      </p:sp>
      <p:pic>
        <p:nvPicPr>
          <p:cNvPr descr="Immagine che contiene terra, edificio, pavimento, persone&#10;&#10;Descrizione generata automaticamente" id="1327" name="Google Shape;1327;p137"/>
          <p:cNvPicPr preferRelativeResize="0"/>
          <p:nvPr>
            <p:ph idx="2" type="pic"/>
          </p:nvPr>
        </p:nvPicPr>
        <p:blipFill rotWithShape="1">
          <a:blip r:embed="rId4">
            <a:alphaModFix/>
          </a:blip>
          <a:srcRect b="0" l="0" r="0" t="0"/>
          <a:stretch/>
        </p:blipFill>
        <p:spPr>
          <a:xfrm>
            <a:off x="414116" y="352414"/>
            <a:ext cx="5497412" cy="6099185"/>
          </a:xfrm>
          <a:prstGeom prst="rect">
            <a:avLst/>
          </a:prstGeom>
          <a:solidFill>
            <a:srgbClr val="F2F2F2"/>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0"/>
          <p:cNvSpPr txBox="1"/>
          <p:nvPr>
            <p:ph idx="1" type="body"/>
          </p:nvPr>
        </p:nvSpPr>
        <p:spPr>
          <a:xfrm>
            <a:off x="835671" y="2530385"/>
            <a:ext cx="7178174" cy="3311641"/>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2400"/>
              <a:buNone/>
            </a:pPr>
            <a:r>
              <a:rPr lang="en-US"/>
              <a:t>Tag blyant og papir ELLER din tablet/telefon:</a:t>
            </a:r>
            <a:endParaRPr/>
          </a:p>
          <a:p>
            <a:pPr indent="0" lvl="0" marL="457200" rtl="0" algn="l">
              <a:lnSpc>
                <a:spcPct val="90000"/>
              </a:lnSpc>
              <a:spcBef>
                <a:spcPts val="1000"/>
              </a:spcBef>
              <a:spcAft>
                <a:spcPts val="0"/>
              </a:spcAft>
              <a:buSzPts val="2400"/>
              <a:buNone/>
            </a:pPr>
            <a:r>
              <a:rPr lang="en-US"/>
              <a:t>Nævn 5 praktiske opgaver eller ting, som du kan forbedre i dit daglige arbejdsliv med ældre, som i sidste ende vil give dem større selvstændighed og uafhængighed.</a:t>
            </a:r>
            <a:endParaRPr/>
          </a:p>
          <a:p>
            <a:pPr indent="0" lvl="0" marL="457200" rtl="0" algn="l">
              <a:lnSpc>
                <a:spcPct val="90000"/>
              </a:lnSpc>
              <a:spcBef>
                <a:spcPts val="1000"/>
              </a:spcBef>
              <a:spcAft>
                <a:spcPts val="0"/>
              </a:spcAft>
              <a:buSzPts val="2400"/>
              <a:buNone/>
            </a:pPr>
            <a:r>
              <a:t/>
            </a:r>
            <a:endParaRPr sz="1200"/>
          </a:p>
          <a:p>
            <a:pPr indent="0" lvl="0" marL="457200" rtl="0" algn="l">
              <a:lnSpc>
                <a:spcPct val="90000"/>
              </a:lnSpc>
              <a:spcBef>
                <a:spcPts val="1000"/>
              </a:spcBef>
              <a:spcAft>
                <a:spcPts val="0"/>
              </a:spcAft>
              <a:buSzPts val="2400"/>
              <a:buNone/>
            </a:pPr>
            <a:r>
              <a:t/>
            </a:r>
            <a:endParaRPr sz="1200"/>
          </a:p>
          <a:p>
            <a:pPr indent="0" lvl="0" marL="457200" rtl="0" algn="ctr">
              <a:lnSpc>
                <a:spcPct val="90000"/>
              </a:lnSpc>
              <a:spcBef>
                <a:spcPts val="1000"/>
              </a:spcBef>
              <a:spcAft>
                <a:spcPts val="0"/>
              </a:spcAft>
              <a:buSzPts val="2400"/>
              <a:buNone/>
            </a:pPr>
            <a:r>
              <a:rPr lang="en-US"/>
              <a:t>HUSK AT TÆNKE PÅ STØTTEHANDLINGER I stedet for AT GØRE OG BESLUTTE ALT FOR DEM!</a:t>
            </a:r>
            <a:endParaRPr/>
          </a:p>
        </p:txBody>
      </p:sp>
      <p:sp>
        <p:nvSpPr>
          <p:cNvPr id="289" name="Google Shape;289;p30"/>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En hurtig øvelse</a:t>
            </a:r>
            <a:endParaRPr/>
          </a:p>
        </p:txBody>
      </p:sp>
      <p:pic>
        <p:nvPicPr>
          <p:cNvPr descr="Old woman in the kitchen" id="290" name="Google Shape;290;p30"/>
          <p:cNvPicPr preferRelativeResize="0"/>
          <p:nvPr>
            <p:ph idx="3" type="pic"/>
          </p:nvPr>
        </p:nvPicPr>
        <p:blipFill rotWithShape="1">
          <a:blip r:embed="rId3">
            <a:alphaModFix/>
          </a:blip>
          <a:srcRect b="0" l="0" r="0" t="0"/>
          <a:stretch/>
        </p:blipFill>
        <p:spPr>
          <a:xfrm>
            <a:off x="8583306" y="1246695"/>
            <a:ext cx="2444127" cy="4336988"/>
          </a:xfrm>
          <a:prstGeom prst="rect">
            <a:avLst/>
          </a:prstGeom>
          <a:solidFill>
            <a:srgbClr val="D8D8D8"/>
          </a:solidFill>
          <a:ln>
            <a:noFill/>
          </a:ln>
        </p:spPr>
      </p:pic>
      <p:grpSp>
        <p:nvGrpSpPr>
          <p:cNvPr id="291" name="Google Shape;291;p30"/>
          <p:cNvGrpSpPr/>
          <p:nvPr/>
        </p:nvGrpSpPr>
        <p:grpSpPr>
          <a:xfrm>
            <a:off x="419190" y="5065102"/>
            <a:ext cx="1086136" cy="1037162"/>
            <a:chOff x="10407709" y="5371716"/>
            <a:chExt cx="1086136" cy="1037162"/>
          </a:xfrm>
        </p:grpSpPr>
        <p:sp>
          <p:nvSpPr>
            <p:cNvPr id="292" name="Google Shape;292;p30"/>
            <p:cNvSpPr/>
            <p:nvPr/>
          </p:nvSpPr>
          <p:spPr>
            <a:xfrm>
              <a:off x="11016927" y="5621447"/>
              <a:ext cx="177956" cy="194120"/>
            </a:xfrm>
            <a:custGeom>
              <a:rect b="b" l="l" r="r" t="t"/>
              <a:pathLst>
                <a:path extrusionOk="0" h="194120" w="177956">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3" name="Google Shape;293;p30"/>
            <p:cNvSpPr/>
            <p:nvPr/>
          </p:nvSpPr>
          <p:spPr>
            <a:xfrm>
              <a:off x="10684499" y="5383085"/>
              <a:ext cx="218072" cy="198850"/>
            </a:xfrm>
            <a:custGeom>
              <a:rect b="b" l="l" r="r" t="t"/>
              <a:pathLst>
                <a:path extrusionOk="0" h="198850" w="218072">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294" name="Google Shape;294;p30"/>
            <p:cNvGrpSpPr/>
            <p:nvPr/>
          </p:nvGrpSpPr>
          <p:grpSpPr>
            <a:xfrm>
              <a:off x="10407709" y="5371716"/>
              <a:ext cx="1086136" cy="1037162"/>
              <a:chOff x="10407709" y="5371716"/>
              <a:chExt cx="1086136" cy="1037162"/>
            </a:xfrm>
          </p:grpSpPr>
          <p:grpSp>
            <p:nvGrpSpPr>
              <p:cNvPr id="295" name="Google Shape;295;p30"/>
              <p:cNvGrpSpPr/>
              <p:nvPr/>
            </p:nvGrpSpPr>
            <p:grpSpPr>
              <a:xfrm>
                <a:off x="10407709" y="5371716"/>
                <a:ext cx="1086136" cy="1037162"/>
                <a:chOff x="10407709" y="5371716"/>
                <a:chExt cx="1086136" cy="1037162"/>
              </a:xfrm>
            </p:grpSpPr>
            <p:sp>
              <p:nvSpPr>
                <p:cNvPr id="296" name="Google Shape;296;p30"/>
                <p:cNvSpPr/>
                <p:nvPr/>
              </p:nvSpPr>
              <p:spPr>
                <a:xfrm>
                  <a:off x="10407709" y="5876782"/>
                  <a:ext cx="1086136" cy="532096"/>
                </a:xfrm>
                <a:custGeom>
                  <a:rect b="b" l="l" r="r" t="t"/>
                  <a:pathLst>
                    <a:path extrusionOk="0" h="532096" w="108613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7" name="Google Shape;297;p30"/>
                <p:cNvSpPr/>
                <p:nvPr/>
              </p:nvSpPr>
              <p:spPr>
                <a:xfrm>
                  <a:off x="10994886" y="5609912"/>
                  <a:ext cx="249584" cy="264128"/>
                </a:xfrm>
                <a:custGeom>
                  <a:rect b="b" l="l" r="r" t="t"/>
                  <a:pathLst>
                    <a:path extrusionOk="0" h="264128" w="249584">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8" name="Google Shape;298;p30"/>
                <p:cNvSpPr/>
                <p:nvPr/>
              </p:nvSpPr>
              <p:spPr>
                <a:xfrm>
                  <a:off x="10659296" y="5371716"/>
                  <a:ext cx="286439" cy="269189"/>
                </a:xfrm>
                <a:custGeom>
                  <a:rect b="b" l="l" r="r" t="t"/>
                  <a:pathLst>
                    <a:path extrusionOk="0" h="269189" w="28643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99" name="Google Shape;299;p30"/>
              <p:cNvSpPr/>
              <p:nvPr/>
            </p:nvSpPr>
            <p:spPr>
              <a:xfrm>
                <a:off x="10770290" y="5482359"/>
                <a:ext cx="386306" cy="613843"/>
              </a:xfrm>
              <a:custGeom>
                <a:rect b="b" l="l" r="r" t="t"/>
                <a:pathLst>
                  <a:path extrusionOk="0" h="613843" w="386306">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38"/>
          <p:cNvSpPr txBox="1"/>
          <p:nvPr>
            <p:ph idx="2" type="body"/>
          </p:nvPr>
        </p:nvSpPr>
        <p:spPr>
          <a:xfrm>
            <a:off x="690953" y="3551722"/>
            <a:ext cx="8664803" cy="1982803"/>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l">
              <a:lnSpc>
                <a:spcPct val="120000"/>
              </a:lnSpc>
              <a:spcBef>
                <a:spcPts val="0"/>
              </a:spcBef>
              <a:spcAft>
                <a:spcPts val="0"/>
              </a:spcAft>
              <a:buClr>
                <a:srgbClr val="24BAA2"/>
              </a:buClr>
              <a:buSzPct val="125313"/>
              <a:buNone/>
            </a:pPr>
            <a:r>
              <a:rPr lang="en-US" sz="5700"/>
              <a:t>Tillykke </a:t>
            </a:r>
            <a:r>
              <a:rPr lang="en-US"/>
              <a:t>…Du har netop gennemført MOOC'en for hele Housing Care</a:t>
            </a:r>
            <a:endParaRPr/>
          </a:p>
          <a:p>
            <a:pPr indent="0" lvl="0" marL="0" rtl="0" algn="l">
              <a:lnSpc>
                <a:spcPct val="120000"/>
              </a:lnSpc>
              <a:spcBef>
                <a:spcPts val="0"/>
              </a:spcBef>
              <a:spcAft>
                <a:spcPts val="0"/>
              </a:spcAft>
              <a:buClr>
                <a:srgbClr val="24BAA2"/>
              </a:buClr>
              <a:buSzPct val="210084"/>
              <a:buNone/>
            </a:pPr>
            <a:r>
              <a:rPr lang="en-US" sz="3400"/>
              <a:t>Du er  altid velkommen til at vende tilbage til dette kursus for at genopfriske eller huske dig selv på det lærte. </a:t>
            </a:r>
            <a:endParaRPr sz="3400"/>
          </a:p>
        </p:txBody>
      </p:sp>
      <p:sp>
        <p:nvSpPr>
          <p:cNvPr id="1333" name="Google Shape;1333;p138"/>
          <p:cNvSpPr txBox="1"/>
          <p:nvPr>
            <p:ph idx="3" type="body"/>
          </p:nvPr>
        </p:nvSpPr>
        <p:spPr>
          <a:xfrm>
            <a:off x="7276700" y="5611394"/>
            <a:ext cx="4264120" cy="73114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2800"/>
              <a:buNone/>
            </a:pPr>
            <a:r>
              <a:rPr lang="en-US"/>
              <a:t>www.housingcare.net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1"/>
          <p:cNvSpPr txBox="1"/>
          <p:nvPr>
            <p:ph idx="1" type="body"/>
          </p:nvPr>
        </p:nvSpPr>
        <p:spPr>
          <a:xfrm>
            <a:off x="5643484" y="3602326"/>
            <a:ext cx="6010480" cy="2253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lang="en-US"/>
              <a:t>Håndtering af helbredsforhold?</a:t>
            </a:r>
            <a:endParaRPr/>
          </a:p>
        </p:txBody>
      </p:sp>
      <p:sp>
        <p:nvSpPr>
          <p:cNvPr id="306" name="Google Shape;306;p31"/>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sz="8000"/>
              <a:t>(b)</a:t>
            </a:r>
            <a:endParaRPr sz="8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2"/>
          <p:cNvSpPr txBox="1"/>
          <p:nvPr>
            <p:ph idx="14" type="body"/>
          </p:nvPr>
        </p:nvSpPr>
        <p:spPr>
          <a:xfrm>
            <a:off x="565675" y="659650"/>
            <a:ext cx="9532481" cy="72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3600"/>
              <a:buNone/>
            </a:pPr>
            <a:r>
              <a:rPr b="1" lang="en-US"/>
              <a:t>Brug af digital teknologi til at håndtere sundhed</a:t>
            </a:r>
            <a:endParaRPr b="1"/>
          </a:p>
        </p:txBody>
      </p:sp>
      <p:sp>
        <p:nvSpPr>
          <p:cNvPr id="313" name="Google Shape;313;p32"/>
          <p:cNvSpPr txBox="1"/>
          <p:nvPr/>
        </p:nvSpPr>
        <p:spPr>
          <a:xfrm>
            <a:off x="372035" y="1832997"/>
            <a:ext cx="7666500" cy="5051700"/>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chemeClr val="dk1"/>
              </a:buClr>
              <a:buSzPts val="4800"/>
              <a:buFont typeface="Arial"/>
              <a:buNone/>
            </a:pPr>
            <a:r>
              <a:rPr b="0" i="0" lang="en-US" sz="2200" u="none" cap="none" strike="noStrike">
                <a:solidFill>
                  <a:srgbClr val="002060"/>
                </a:solidFill>
                <a:latin typeface="Calibri"/>
                <a:ea typeface="Calibri"/>
                <a:cs typeface="Calibri"/>
                <a:sym typeface="Calibri"/>
              </a:rPr>
              <a:t>I dette afsnit diskuterer vi, hvordan </a:t>
            </a:r>
            <a:r>
              <a:rPr b="1" i="0" lang="en-US" sz="2200" u="none" cap="none" strike="noStrike">
                <a:solidFill>
                  <a:srgbClr val="002060"/>
                </a:solidFill>
                <a:latin typeface="Calibri"/>
                <a:ea typeface="Calibri"/>
                <a:cs typeface="Calibri"/>
                <a:sym typeface="Calibri"/>
              </a:rPr>
              <a:t>digital teknologi </a:t>
            </a:r>
            <a:r>
              <a:rPr b="0" i="0" lang="en-US" sz="2200" u="none" cap="none" strike="noStrike">
                <a:solidFill>
                  <a:srgbClr val="002060"/>
                </a:solidFill>
                <a:latin typeface="Calibri"/>
                <a:ea typeface="Calibri"/>
                <a:cs typeface="Calibri"/>
                <a:sym typeface="Calibri"/>
              </a:rPr>
              <a:t>... specifikt </a:t>
            </a:r>
            <a:r>
              <a:rPr b="1" i="0" lang="en-US" sz="2200" u="none" cap="none" strike="noStrike">
                <a:solidFill>
                  <a:srgbClr val="002060"/>
                </a:solidFill>
                <a:latin typeface="Calibri"/>
                <a:ea typeface="Calibri"/>
                <a:cs typeface="Calibri"/>
                <a:sym typeface="Calibri"/>
              </a:rPr>
              <a:t>apps </a:t>
            </a:r>
            <a:r>
              <a:rPr b="0" i="0" lang="en-US" sz="2200" u="none" cap="none" strike="noStrike">
                <a:solidFill>
                  <a:srgbClr val="002060"/>
                </a:solidFill>
                <a:latin typeface="Calibri"/>
                <a:ea typeface="Calibri"/>
                <a:cs typeface="Calibri"/>
                <a:sym typeface="Calibri"/>
              </a:rPr>
              <a:t>kan være yderst nyttige indenfor  </a:t>
            </a:r>
            <a:r>
              <a:rPr lang="en-US" sz="2200">
                <a:solidFill>
                  <a:srgbClr val="002060"/>
                </a:solidFill>
                <a:latin typeface="Calibri"/>
                <a:ea typeface="Calibri"/>
                <a:cs typeface="Calibri"/>
                <a:sym typeface="Calibri"/>
              </a:rPr>
              <a:t>omsorgs</a:t>
            </a:r>
            <a:r>
              <a:rPr b="0" i="0" lang="en-US" sz="2200" u="none" cap="none" strike="noStrike">
                <a:solidFill>
                  <a:srgbClr val="002060"/>
                </a:solidFill>
                <a:latin typeface="Calibri"/>
                <a:ea typeface="Calibri"/>
                <a:cs typeface="Calibri"/>
                <a:sym typeface="Calibri"/>
              </a:rPr>
              <a:t>området  og indenfor behandling af medicinske tilstande hos seniorer.</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0"/>
              </a:spcBef>
              <a:spcAft>
                <a:spcPts val="0"/>
              </a:spcAft>
              <a:buClr>
                <a:schemeClr val="dk1"/>
              </a:buClr>
              <a:buSzPts val="4800"/>
              <a:buFont typeface="Arial"/>
              <a:buNone/>
            </a:pPr>
            <a:r>
              <a:rPr b="0" i="0" lang="en-US" sz="2200" u="none" cap="none" strike="noStrike">
                <a:solidFill>
                  <a:srgbClr val="002060"/>
                </a:solidFill>
                <a:latin typeface="Calibri"/>
                <a:ea typeface="Calibri"/>
                <a:cs typeface="Calibri"/>
                <a:sym typeface="Calibri"/>
              </a:rPr>
              <a:t>"</a:t>
            </a:r>
            <a:r>
              <a:rPr b="0" i="1" lang="en-US" sz="2200" u="none" cap="none" strike="noStrike">
                <a:solidFill>
                  <a:srgbClr val="002060"/>
                </a:solidFill>
                <a:latin typeface="Calibri"/>
                <a:ea typeface="Calibri"/>
                <a:cs typeface="Calibri"/>
                <a:sym typeface="Calibri"/>
              </a:rPr>
              <a:t>Medicinsk tilstand</a:t>
            </a:r>
            <a:r>
              <a:rPr b="0" i="0" lang="en-US" sz="2200" u="none" cap="none" strike="noStrike">
                <a:solidFill>
                  <a:srgbClr val="002060"/>
                </a:solidFill>
                <a:latin typeface="Calibri"/>
                <a:ea typeface="Calibri"/>
                <a:cs typeface="Calibri"/>
                <a:sym typeface="Calibri"/>
              </a:rPr>
              <a:t>" er et meget bredt begreb. Det kan henvise til enhver form for sygdom, lidelse, skade eller sygdom. Jo ældre vi bliver, jo mere sandsynligt er det, at vi lider af mindst én medicinsk tilstand. Nogle medicinske tilstande er ret milde og gør måske ikke den store forskel for ens dagligdag, mens andre medicinske tilstande kræver intensiv behandling.</a:t>
            </a:r>
            <a:endParaRPr/>
          </a:p>
          <a:p>
            <a:pPr indent="0" lvl="0" marL="0" marR="0" rtl="0" algn="just">
              <a:lnSpc>
                <a:spcPct val="90000"/>
              </a:lnSpc>
              <a:spcBef>
                <a:spcPts val="0"/>
              </a:spcBef>
              <a:spcAft>
                <a:spcPts val="0"/>
              </a:spcAft>
              <a:buClr>
                <a:schemeClr val="dk1"/>
              </a:buClr>
              <a:buSzPts val="4800"/>
              <a:buFont typeface="Arial"/>
              <a:buNone/>
            </a:pPr>
            <a:r>
              <a:t/>
            </a:r>
            <a:endParaRPr b="0" i="0" sz="800" u="none" cap="none" strike="noStrike">
              <a:solidFill>
                <a:srgbClr val="002060"/>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800"/>
              <a:buFont typeface="Arial"/>
              <a:buNone/>
            </a:pPr>
            <a:r>
              <a:rPr b="0" i="0" lang="en-US" sz="2600" u="none" cap="none" strike="noStrike">
                <a:solidFill>
                  <a:srgbClr val="002060"/>
                </a:solidFill>
                <a:latin typeface="Calibri"/>
                <a:ea typeface="Calibri"/>
                <a:cs typeface="Calibri"/>
                <a:sym typeface="Calibri"/>
              </a:rPr>
              <a:t>På de følgende slides viser vi </a:t>
            </a:r>
            <a:r>
              <a:rPr b="1" i="0" lang="en-US" sz="2600" u="none" cap="none" strike="noStrike">
                <a:solidFill>
                  <a:srgbClr val="002060"/>
                </a:solidFill>
                <a:latin typeface="Calibri"/>
                <a:ea typeface="Calibri"/>
                <a:cs typeface="Calibri"/>
                <a:sym typeface="Calibri"/>
              </a:rPr>
              <a:t>dig, </a:t>
            </a:r>
            <a:r>
              <a:rPr b="0" i="0" lang="en-US" sz="2600" u="none" cap="none" strike="noStrike">
                <a:solidFill>
                  <a:srgbClr val="002060"/>
                </a:solidFill>
                <a:latin typeface="Calibri"/>
                <a:ea typeface="Calibri"/>
                <a:cs typeface="Calibri"/>
                <a:sym typeface="Calibri"/>
              </a:rPr>
              <a:t>hvordan apps kan hjælpe både dig i din rolle som </a:t>
            </a:r>
            <a:r>
              <a:rPr lang="en-US" sz="2600">
                <a:solidFill>
                  <a:srgbClr val="002060"/>
                </a:solidFill>
                <a:latin typeface="Calibri"/>
                <a:ea typeface="Calibri"/>
                <a:cs typeface="Calibri"/>
                <a:sym typeface="Calibri"/>
              </a:rPr>
              <a:t>medarbejder</a:t>
            </a:r>
            <a:r>
              <a:rPr b="0" i="0" lang="en-US" sz="2600" u="none" cap="none" strike="noStrike">
                <a:solidFill>
                  <a:srgbClr val="002060"/>
                </a:solidFill>
                <a:latin typeface="Calibri"/>
                <a:ea typeface="Calibri"/>
                <a:cs typeface="Calibri"/>
                <a:sym typeface="Calibri"/>
              </a:rPr>
              <a:t> og dine borgere med at leve mere selvstændigt, uanset hvordan deres helbredstilstand er... </a:t>
            </a:r>
            <a:r>
              <a:rPr b="1" i="0" lang="en-US" sz="2600" u="none" cap="none" strike="noStrike">
                <a:solidFill>
                  <a:srgbClr val="002060"/>
                </a:solidFill>
                <a:latin typeface="Calibri"/>
                <a:ea typeface="Calibri"/>
                <a:cs typeface="Calibri"/>
                <a:sym typeface="Calibri"/>
              </a:rPr>
              <a:t>SÅ BLIV VENLIGST HOS OS!!!!</a:t>
            </a:r>
            <a:endParaRPr/>
          </a:p>
          <a:p>
            <a:pPr indent="0" lvl="0" marL="0" marR="0" rtl="0" algn="l">
              <a:lnSpc>
                <a:spcPct val="90000"/>
              </a:lnSpc>
              <a:spcBef>
                <a:spcPts val="0"/>
              </a:spcBef>
              <a:spcAft>
                <a:spcPts val="0"/>
              </a:spcAft>
              <a:buClr>
                <a:schemeClr val="dk1"/>
              </a:buClr>
              <a:buSzPts val="4800"/>
              <a:buFont typeface="Arial"/>
              <a:buNone/>
            </a:pPr>
            <a:r>
              <a:t/>
            </a:r>
            <a:endParaRPr b="0" i="0" sz="2200" u="none" cap="none" strike="noStrike">
              <a:solidFill>
                <a:srgbClr val="002060"/>
              </a:solidFill>
              <a:latin typeface="Calibri"/>
              <a:ea typeface="Calibri"/>
              <a:cs typeface="Calibri"/>
              <a:sym typeface="Calibri"/>
            </a:endParaRPr>
          </a:p>
        </p:txBody>
      </p:sp>
      <p:pic>
        <p:nvPicPr>
          <p:cNvPr descr="Elderly women outdoors carrying a yoga mat" id="314" name="Google Shape;314;p32"/>
          <p:cNvPicPr preferRelativeResize="0"/>
          <p:nvPr/>
        </p:nvPicPr>
        <p:blipFill rotWithShape="1">
          <a:blip r:embed="rId3">
            <a:alphaModFix/>
          </a:blip>
          <a:srcRect b="0" l="0" r="0" t="0"/>
          <a:stretch/>
        </p:blipFill>
        <p:spPr>
          <a:xfrm>
            <a:off x="8202115" y="2111498"/>
            <a:ext cx="3473337" cy="39275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3"/>
          <p:cNvSpPr txBox="1"/>
          <p:nvPr>
            <p:ph idx="1" type="body"/>
          </p:nvPr>
        </p:nvSpPr>
        <p:spPr>
          <a:xfrm>
            <a:off x="798381" y="1265551"/>
            <a:ext cx="10595237" cy="17013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b="0" i="0" lang="en-US">
                <a:solidFill>
                  <a:srgbClr val="002060"/>
                </a:solidFill>
                <a:latin typeface="Calibri"/>
                <a:ea typeface="Calibri"/>
                <a:cs typeface="Calibri"/>
                <a:sym typeface="Calibri"/>
              </a:rPr>
              <a:t>Det gør de faktisk, og </a:t>
            </a:r>
            <a:r>
              <a:rPr lang="en-US">
                <a:solidFill>
                  <a:srgbClr val="002060"/>
                </a:solidFill>
                <a:latin typeface="Calibri"/>
                <a:ea typeface="Calibri"/>
                <a:cs typeface="Calibri"/>
                <a:sym typeface="Calibri"/>
              </a:rPr>
              <a:t>antallet af brugere voks</a:t>
            </a:r>
            <a:r>
              <a:rPr b="0" i="0" lang="en-US">
                <a:solidFill>
                  <a:srgbClr val="002060"/>
                </a:solidFill>
                <a:latin typeface="Calibri"/>
                <a:ea typeface="Calibri"/>
                <a:cs typeface="Calibri"/>
                <a:sym typeface="Calibri"/>
              </a:rPr>
              <a:t>er. </a:t>
            </a:r>
            <a:r>
              <a:rPr b="0" i="0" lang="en-US" u="sng" strike="noStrike">
                <a:solidFill>
                  <a:srgbClr val="002060"/>
                </a:solidFill>
                <a:latin typeface="Calibri"/>
                <a:ea typeface="Calibri"/>
                <a:cs typeface="Calibri"/>
                <a:sym typeface="Calibri"/>
                <a:hlinkClick r:id="rId3">
                  <a:extLst>
                    <a:ext uri="{A12FA001-AC4F-418D-AE19-62706E023703}">
                      <ahyp:hlinkClr val="tx"/>
                    </a:ext>
                  </a:extLst>
                </a:hlinkClick>
              </a:rPr>
              <a:t>Data fra Pew Research Center </a:t>
            </a:r>
            <a:r>
              <a:rPr b="0" i="0" lang="en-US">
                <a:solidFill>
                  <a:srgbClr val="002060"/>
                </a:solidFill>
                <a:latin typeface="Calibri"/>
                <a:ea typeface="Calibri"/>
                <a:cs typeface="Calibri"/>
                <a:sym typeface="Calibri"/>
              </a:rPr>
              <a:t>fra 2017 rapporterede, at "</a:t>
            </a:r>
            <a:r>
              <a:rPr b="0" i="1" lang="en-US">
                <a:solidFill>
                  <a:srgbClr val="002060"/>
                </a:solidFill>
                <a:latin typeface="Calibri"/>
                <a:ea typeface="Calibri"/>
                <a:cs typeface="Calibri"/>
                <a:sym typeface="Calibri"/>
              </a:rPr>
              <a:t>andelen af voksne i alderen 65 år og opefter, der ejer smartphones, er steget 24 procentpoint (fra 18 % til 42 %) siden 2013. I dag har omkring halvdelen af ældre voksne, der ejer mobiltelefoner, en eller anden type af smartphone; i 2013 var andelen kun 23 %. </a:t>
            </a:r>
            <a:r>
              <a:rPr b="0" i="0" lang="en-US">
                <a:solidFill>
                  <a:srgbClr val="002060"/>
                </a:solidFill>
                <a:latin typeface="Calibri"/>
                <a:ea typeface="Calibri"/>
                <a:cs typeface="Calibri"/>
                <a:sym typeface="Calibri"/>
              </a:rPr>
              <a:t>“</a:t>
            </a:r>
            <a:endParaRPr/>
          </a:p>
          <a:p>
            <a:pPr indent="0" lvl="0" marL="0" rtl="0" algn="l">
              <a:lnSpc>
                <a:spcPct val="90000"/>
              </a:lnSpc>
              <a:spcBef>
                <a:spcPts val="1000"/>
              </a:spcBef>
              <a:spcAft>
                <a:spcPts val="0"/>
              </a:spcAft>
              <a:buSzPts val="2400"/>
              <a:buNone/>
            </a:pPr>
            <a:r>
              <a:rPr b="0" i="0" lang="en-US">
                <a:solidFill>
                  <a:srgbClr val="002060"/>
                </a:solidFill>
                <a:latin typeface="Calibri"/>
                <a:ea typeface="Calibri"/>
                <a:cs typeface="Calibri"/>
                <a:sym typeface="Calibri"/>
              </a:rPr>
              <a:t>Alder spiller en faktor for smartphone-ejerskabet ifølge Pew Research Center.</a:t>
            </a:r>
            <a:endParaRPr b="1">
              <a:solidFill>
                <a:srgbClr val="002060"/>
              </a:solidFill>
              <a:latin typeface="Calibri"/>
              <a:ea typeface="Calibri"/>
              <a:cs typeface="Calibri"/>
              <a:sym typeface="Calibri"/>
            </a:endParaRPr>
          </a:p>
          <a:p>
            <a:pPr indent="0" lvl="0" marL="0" rtl="0" algn="ctr">
              <a:lnSpc>
                <a:spcPct val="90000"/>
              </a:lnSpc>
              <a:spcBef>
                <a:spcPts val="1000"/>
              </a:spcBef>
              <a:spcAft>
                <a:spcPts val="0"/>
              </a:spcAft>
              <a:buSzPts val="2400"/>
              <a:buNone/>
            </a:pPr>
            <a:r>
              <a:t/>
            </a:r>
            <a:endParaRPr b="1">
              <a:solidFill>
                <a:srgbClr val="002060"/>
              </a:solidFill>
              <a:latin typeface="Calibri"/>
              <a:ea typeface="Calibri"/>
              <a:cs typeface="Calibri"/>
              <a:sym typeface="Calibri"/>
            </a:endParaRPr>
          </a:p>
          <a:p>
            <a:pPr indent="0" lvl="0" marL="0" rtl="0" algn="ctr">
              <a:lnSpc>
                <a:spcPct val="90000"/>
              </a:lnSpc>
              <a:spcBef>
                <a:spcPts val="1000"/>
              </a:spcBef>
              <a:spcAft>
                <a:spcPts val="0"/>
              </a:spcAft>
              <a:buSzPts val="2400"/>
              <a:buNone/>
            </a:pPr>
            <a:r>
              <a:t/>
            </a:r>
            <a:endParaRPr b="1">
              <a:solidFill>
                <a:srgbClr val="002060"/>
              </a:solidFill>
              <a:latin typeface="Calibri"/>
              <a:ea typeface="Calibri"/>
              <a:cs typeface="Calibri"/>
              <a:sym typeface="Calibri"/>
            </a:endParaRPr>
          </a:p>
          <a:p>
            <a:pPr indent="0" lvl="0" marL="0" rtl="0" algn="ctr">
              <a:lnSpc>
                <a:spcPct val="90000"/>
              </a:lnSpc>
              <a:spcBef>
                <a:spcPts val="1000"/>
              </a:spcBef>
              <a:spcAft>
                <a:spcPts val="0"/>
              </a:spcAft>
              <a:buSzPts val="2400"/>
              <a:buNone/>
            </a:pPr>
            <a:r>
              <a:t/>
            </a:r>
            <a:endParaRPr b="1">
              <a:solidFill>
                <a:srgbClr val="002060"/>
              </a:solidFill>
              <a:latin typeface="Calibri"/>
              <a:ea typeface="Calibri"/>
              <a:cs typeface="Calibri"/>
              <a:sym typeface="Calibri"/>
            </a:endParaRPr>
          </a:p>
          <a:p>
            <a:pPr indent="0" lvl="0" marL="0" rtl="0" algn="ctr">
              <a:lnSpc>
                <a:spcPct val="90000"/>
              </a:lnSpc>
              <a:spcBef>
                <a:spcPts val="1000"/>
              </a:spcBef>
              <a:spcAft>
                <a:spcPts val="0"/>
              </a:spcAft>
              <a:buSzPts val="2400"/>
              <a:buNone/>
            </a:pPr>
            <a:r>
              <a:t/>
            </a:r>
            <a:endParaRPr b="1">
              <a:solidFill>
                <a:srgbClr val="002060"/>
              </a:solidFill>
              <a:latin typeface="Calibri"/>
              <a:ea typeface="Calibri"/>
              <a:cs typeface="Calibri"/>
              <a:sym typeface="Calibri"/>
            </a:endParaRPr>
          </a:p>
          <a:p>
            <a:pPr indent="0" lvl="0" marL="0" rtl="0" algn="l">
              <a:lnSpc>
                <a:spcPct val="90000"/>
              </a:lnSpc>
              <a:spcBef>
                <a:spcPts val="1000"/>
              </a:spcBef>
              <a:spcAft>
                <a:spcPts val="0"/>
              </a:spcAft>
              <a:buSzPts val="2400"/>
              <a:buNone/>
            </a:pPr>
            <a:r>
              <a:t/>
            </a:r>
            <a:endParaRPr>
              <a:solidFill>
                <a:srgbClr val="002060"/>
              </a:solidFill>
              <a:latin typeface="Calibri"/>
              <a:ea typeface="Calibri"/>
              <a:cs typeface="Calibri"/>
              <a:sym typeface="Calibri"/>
            </a:endParaRPr>
          </a:p>
        </p:txBody>
      </p:sp>
      <p:sp>
        <p:nvSpPr>
          <p:cNvPr id="320" name="Google Shape;320;p33"/>
          <p:cNvSpPr txBox="1"/>
          <p:nvPr>
            <p:ph idx="2" type="body"/>
          </p:nvPr>
        </p:nvSpPr>
        <p:spPr>
          <a:xfrm>
            <a:off x="560254" y="381432"/>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Bruger seniorer apps?</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id="321" name="Google Shape;321;p33"/>
          <p:cNvPicPr preferRelativeResize="0"/>
          <p:nvPr/>
        </p:nvPicPr>
        <p:blipFill rotWithShape="1">
          <a:blip r:embed="rId4">
            <a:alphaModFix/>
          </a:blip>
          <a:srcRect b="0" l="0" r="0" t="0"/>
          <a:stretch/>
        </p:blipFill>
        <p:spPr>
          <a:xfrm>
            <a:off x="382132" y="4668191"/>
            <a:ext cx="1442020" cy="1496496"/>
          </a:xfrm>
          <a:prstGeom prst="rect">
            <a:avLst/>
          </a:prstGeom>
          <a:noFill/>
          <a:ln>
            <a:noFill/>
          </a:ln>
        </p:spPr>
      </p:pic>
      <p:sp>
        <p:nvSpPr>
          <p:cNvPr id="322" name="Google Shape;322;p33"/>
          <p:cNvSpPr/>
          <p:nvPr/>
        </p:nvSpPr>
        <p:spPr>
          <a:xfrm>
            <a:off x="1906620" y="4027251"/>
            <a:ext cx="1590205" cy="1536970"/>
          </a:xfrm>
          <a:prstGeom prst="flowChartConnector">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2400" u="none" cap="none" strike="noStrike">
              <a:solidFill>
                <a:schemeClr val="lt1"/>
              </a:solidFill>
              <a:latin typeface="Calibri"/>
              <a:ea typeface="Calibri"/>
              <a:cs typeface="Calibri"/>
              <a:sym typeface="Calibri"/>
            </a:endParaRPr>
          </a:p>
        </p:txBody>
      </p:sp>
      <p:sp>
        <p:nvSpPr>
          <p:cNvPr id="323" name="Google Shape;323;p33"/>
          <p:cNvSpPr/>
          <p:nvPr/>
        </p:nvSpPr>
        <p:spPr>
          <a:xfrm>
            <a:off x="1687231" y="3887415"/>
            <a:ext cx="834905" cy="784235"/>
          </a:xfrm>
          <a:prstGeom prst="flowChartConnector">
            <a:avLst/>
          </a:prstGeom>
          <a:solidFill>
            <a:srgbClr val="24BAA2"/>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59 %</a:t>
            </a:r>
            <a:endParaRPr/>
          </a:p>
        </p:txBody>
      </p:sp>
      <p:sp>
        <p:nvSpPr>
          <p:cNvPr id="324" name="Google Shape;324;p33"/>
          <p:cNvSpPr txBox="1"/>
          <p:nvPr/>
        </p:nvSpPr>
        <p:spPr>
          <a:xfrm>
            <a:off x="2178193" y="4535760"/>
            <a:ext cx="1291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af 65-69-årige</a:t>
            </a:r>
            <a:endParaRPr sz="1200"/>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325" name="Google Shape;325;p33"/>
          <p:cNvSpPr/>
          <p:nvPr/>
        </p:nvSpPr>
        <p:spPr>
          <a:xfrm>
            <a:off x="9259626" y="4023792"/>
            <a:ext cx="1590205" cy="1536970"/>
          </a:xfrm>
          <a:prstGeom prst="flowChartConnector">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2400" u="none" cap="none" strike="noStrike">
              <a:solidFill>
                <a:schemeClr val="lt1"/>
              </a:solidFill>
              <a:latin typeface="Calibri"/>
              <a:ea typeface="Calibri"/>
              <a:cs typeface="Calibri"/>
              <a:sym typeface="Calibri"/>
            </a:endParaRPr>
          </a:p>
        </p:txBody>
      </p:sp>
      <p:sp>
        <p:nvSpPr>
          <p:cNvPr id="326" name="Google Shape;326;p33"/>
          <p:cNvSpPr/>
          <p:nvPr/>
        </p:nvSpPr>
        <p:spPr>
          <a:xfrm>
            <a:off x="9040237" y="3883956"/>
            <a:ext cx="834905" cy="784235"/>
          </a:xfrm>
          <a:prstGeom prst="flowChartConnector">
            <a:avLst/>
          </a:prstGeom>
          <a:solidFill>
            <a:srgbClr val="24BAA2"/>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17 %</a:t>
            </a:r>
            <a:endParaRPr/>
          </a:p>
        </p:txBody>
      </p:sp>
      <p:sp>
        <p:nvSpPr>
          <p:cNvPr id="327" name="Google Shape;327;p33"/>
          <p:cNvSpPr/>
          <p:nvPr/>
        </p:nvSpPr>
        <p:spPr>
          <a:xfrm>
            <a:off x="6790344" y="4025197"/>
            <a:ext cx="1590205" cy="1536970"/>
          </a:xfrm>
          <a:prstGeom prst="flowChartConnector">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2400" u="none" cap="none" strike="noStrike">
              <a:solidFill>
                <a:schemeClr val="lt1"/>
              </a:solidFill>
              <a:latin typeface="Calibri"/>
              <a:ea typeface="Calibri"/>
              <a:cs typeface="Calibri"/>
              <a:sym typeface="Calibri"/>
            </a:endParaRPr>
          </a:p>
        </p:txBody>
      </p:sp>
      <p:sp>
        <p:nvSpPr>
          <p:cNvPr id="328" name="Google Shape;328;p33"/>
          <p:cNvSpPr/>
          <p:nvPr/>
        </p:nvSpPr>
        <p:spPr>
          <a:xfrm>
            <a:off x="6598375" y="3883957"/>
            <a:ext cx="834905" cy="784235"/>
          </a:xfrm>
          <a:prstGeom prst="flowChartConnector">
            <a:avLst/>
          </a:prstGeom>
          <a:solidFill>
            <a:srgbClr val="24BAA2"/>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31 %</a:t>
            </a:r>
            <a:endParaRPr/>
          </a:p>
        </p:txBody>
      </p:sp>
      <p:sp>
        <p:nvSpPr>
          <p:cNvPr id="329" name="Google Shape;329;p33"/>
          <p:cNvSpPr/>
          <p:nvPr/>
        </p:nvSpPr>
        <p:spPr>
          <a:xfrm>
            <a:off x="4348482" y="4030058"/>
            <a:ext cx="1590205" cy="1536970"/>
          </a:xfrm>
          <a:prstGeom prst="flowChartConnector">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2400" u="none" cap="none" strike="noStrike">
              <a:solidFill>
                <a:schemeClr val="lt1"/>
              </a:solidFill>
              <a:latin typeface="Calibri"/>
              <a:ea typeface="Calibri"/>
              <a:cs typeface="Calibri"/>
              <a:sym typeface="Calibri"/>
            </a:endParaRPr>
          </a:p>
        </p:txBody>
      </p:sp>
      <p:sp>
        <p:nvSpPr>
          <p:cNvPr id="330" name="Google Shape;330;p33"/>
          <p:cNvSpPr/>
          <p:nvPr/>
        </p:nvSpPr>
        <p:spPr>
          <a:xfrm>
            <a:off x="4156513" y="3883957"/>
            <a:ext cx="834905" cy="784235"/>
          </a:xfrm>
          <a:prstGeom prst="flowChartConnector">
            <a:avLst/>
          </a:prstGeom>
          <a:solidFill>
            <a:srgbClr val="24BAA2"/>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49 %</a:t>
            </a:r>
            <a:endParaRPr/>
          </a:p>
        </p:txBody>
      </p:sp>
      <p:sp>
        <p:nvSpPr>
          <p:cNvPr id="331" name="Google Shape;331;p33"/>
          <p:cNvSpPr txBox="1"/>
          <p:nvPr/>
        </p:nvSpPr>
        <p:spPr>
          <a:xfrm>
            <a:off x="1906619" y="5708893"/>
            <a:ext cx="9789661"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002060"/>
                </a:solidFill>
                <a:latin typeface="Calibri"/>
                <a:ea typeface="Calibri"/>
                <a:cs typeface="Calibri"/>
                <a:sym typeface="Calibri"/>
              </a:rPr>
              <a:t>ANTALLET AF SMARTPHONE-BRUGERE VOKSER ÅR FOR ÅR...</a:t>
            </a:r>
            <a:endParaRPr/>
          </a:p>
          <a:p>
            <a:pPr indent="0" lvl="0" marL="0" marR="0" rtl="0" algn="ctr">
              <a:lnSpc>
                <a:spcPct val="100000"/>
              </a:lnSpc>
              <a:spcBef>
                <a:spcPts val="0"/>
              </a:spcBef>
              <a:spcAft>
                <a:spcPts val="0"/>
              </a:spcAft>
              <a:buNone/>
            </a:pPr>
            <a:r>
              <a:rPr b="1" i="0" lang="en-US" sz="2400" u="none" cap="none" strike="noStrike">
                <a:solidFill>
                  <a:srgbClr val="002060"/>
                </a:solidFill>
                <a:latin typeface="Calibri"/>
                <a:ea typeface="Calibri"/>
                <a:cs typeface="Calibri"/>
                <a:sym typeface="Calibri"/>
              </a:rPr>
              <a:t>Derfor vil seniorernes digitale kompetencer også forbedres år for år!!!</a:t>
            </a:r>
            <a:endParaRPr b="1" i="0" sz="2400" u="none" cap="none" strike="noStrike">
              <a:solidFill>
                <a:srgbClr val="002060"/>
              </a:solidFill>
              <a:latin typeface="Calibri"/>
              <a:ea typeface="Calibri"/>
              <a:cs typeface="Calibri"/>
              <a:sym typeface="Calibri"/>
            </a:endParaRPr>
          </a:p>
        </p:txBody>
      </p:sp>
      <p:sp>
        <p:nvSpPr>
          <p:cNvPr id="332" name="Google Shape;332;p33"/>
          <p:cNvSpPr txBox="1"/>
          <p:nvPr/>
        </p:nvSpPr>
        <p:spPr>
          <a:xfrm>
            <a:off x="4647475" y="4535760"/>
            <a:ext cx="1291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af 70-74-årige</a:t>
            </a:r>
            <a:endParaRPr sz="1200"/>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333" name="Google Shape;333;p33"/>
          <p:cNvSpPr txBox="1"/>
          <p:nvPr/>
        </p:nvSpPr>
        <p:spPr>
          <a:xfrm>
            <a:off x="7089337" y="4532301"/>
            <a:ext cx="1291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af 75-79-årige</a:t>
            </a:r>
            <a:endParaRPr sz="1200"/>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334" name="Google Shape;334;p33"/>
          <p:cNvSpPr txBox="1"/>
          <p:nvPr/>
        </p:nvSpPr>
        <p:spPr>
          <a:xfrm>
            <a:off x="9558619" y="4532300"/>
            <a:ext cx="1291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af &gt;80-årige</a:t>
            </a:r>
            <a:endParaRPr sz="1200"/>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4"/>
          <p:cNvSpPr txBox="1"/>
          <p:nvPr>
            <p:ph idx="1" type="body"/>
          </p:nvPr>
        </p:nvSpPr>
        <p:spPr>
          <a:xfrm>
            <a:off x="421248" y="1675731"/>
            <a:ext cx="4639192" cy="4377696"/>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2400"/>
              <a:buNone/>
            </a:pPr>
            <a:r>
              <a:rPr lang="en-US"/>
              <a:t>For at demonstrere </a:t>
            </a:r>
            <a:r>
              <a:rPr b="1" lang="en-US"/>
              <a:t>fordelene </a:t>
            </a:r>
            <a:r>
              <a:rPr lang="en-US"/>
              <a:t>ved digitale teknologier/apps har vi kun udvalgt EN medicinsk tilstand for at vise de MULIGHEDER og LØSNINGER, der er tilgængelige for dig og dine borgere, når de skal håndtere deres helbred.</a:t>
            </a:r>
            <a:endParaRPr/>
          </a:p>
          <a:p>
            <a:pPr indent="0" lvl="0" marL="457200" rtl="0" algn="l">
              <a:lnSpc>
                <a:spcPct val="90000"/>
              </a:lnSpc>
              <a:spcBef>
                <a:spcPts val="1000"/>
              </a:spcBef>
              <a:spcAft>
                <a:spcPts val="0"/>
              </a:spcAft>
              <a:buSzPts val="2400"/>
              <a:buNone/>
            </a:pPr>
            <a:r>
              <a:rPr lang="en-US"/>
              <a:t>Denne tilstand er </a:t>
            </a:r>
            <a:r>
              <a:rPr lang="en-US" sz="3200"/>
              <a:t>DIABETES</a:t>
            </a:r>
            <a:endParaRPr/>
          </a:p>
          <a:p>
            <a:pPr indent="0" lvl="0" marL="457200" rtl="0" algn="l">
              <a:lnSpc>
                <a:spcPct val="90000"/>
              </a:lnSpc>
              <a:spcBef>
                <a:spcPts val="1000"/>
              </a:spcBef>
              <a:spcAft>
                <a:spcPts val="0"/>
              </a:spcAft>
              <a:buSzPts val="2400"/>
              <a:buNone/>
            </a:pPr>
            <a:r>
              <a:t/>
            </a:r>
            <a:endParaRPr/>
          </a:p>
        </p:txBody>
      </p:sp>
      <p:sp>
        <p:nvSpPr>
          <p:cNvPr id="340" name="Google Shape;340;p34"/>
          <p:cNvSpPr txBox="1"/>
          <p:nvPr>
            <p:ph idx="2" type="body"/>
          </p:nvPr>
        </p:nvSpPr>
        <p:spPr>
          <a:xfrm>
            <a:off x="643467" y="439730"/>
            <a:ext cx="5012266"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Et casestudie...</a:t>
            </a:r>
            <a:endParaRPr/>
          </a:p>
        </p:txBody>
      </p:sp>
      <p:pic>
        <p:nvPicPr>
          <p:cNvPr descr="Woman holding tablet, presenting to seated audience" id="341" name="Google Shape;341;p34"/>
          <p:cNvPicPr preferRelativeResize="0"/>
          <p:nvPr>
            <p:ph idx="3" type="pic"/>
          </p:nvPr>
        </p:nvPicPr>
        <p:blipFill rotWithShape="1">
          <a:blip r:embed="rId3">
            <a:alphaModFix/>
          </a:blip>
          <a:srcRect b="0" l="0" r="0" t="0"/>
          <a:stretch/>
        </p:blipFill>
        <p:spPr>
          <a:xfrm>
            <a:off x="5888002" y="439730"/>
            <a:ext cx="5660531" cy="6045736"/>
          </a:xfrm>
          <a:prstGeom prst="rect">
            <a:avLst/>
          </a:prstGeom>
          <a:solidFill>
            <a:srgbClr val="F2F2F2"/>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5"/>
          <p:cNvSpPr txBox="1"/>
          <p:nvPr>
            <p:ph idx="14" type="body"/>
          </p:nvPr>
        </p:nvSpPr>
        <p:spPr>
          <a:xfrm>
            <a:off x="198120" y="847920"/>
            <a:ext cx="9035527" cy="720752"/>
          </a:xfrm>
          <a:prstGeom prst="rect">
            <a:avLst/>
          </a:prstGeom>
          <a:noFill/>
          <a:ln>
            <a:noFill/>
          </a:ln>
        </p:spPr>
        <p:txBody>
          <a:bodyPr anchorCtr="0" anchor="ctr" bIns="45700" lIns="91425" spcFirstLastPara="1" rIns="91425" wrap="square" tIns="45700">
            <a:noAutofit/>
          </a:bodyPr>
          <a:lstStyle/>
          <a:p>
            <a:pPr indent="0" lvl="0" marL="457200" marR="0" rtl="0" algn="l">
              <a:lnSpc>
                <a:spcPct val="90000"/>
              </a:lnSpc>
              <a:spcBef>
                <a:spcPts val="1000"/>
              </a:spcBef>
              <a:spcAft>
                <a:spcPts val="0"/>
              </a:spcAft>
              <a:buClr>
                <a:schemeClr val="lt1"/>
              </a:buClr>
              <a:buSzPts val="3600"/>
              <a:buFont typeface="Arial"/>
              <a:buNone/>
            </a:pPr>
            <a:r>
              <a:rPr lang="en-US" sz="3600">
                <a:latin typeface="Calibri"/>
                <a:ea typeface="Calibri"/>
                <a:cs typeface="Calibri"/>
                <a:sym typeface="Calibri"/>
              </a:rPr>
              <a:t>Hvorfor vi valgte tilstanden/sygdommen </a:t>
            </a:r>
            <a:r>
              <a:rPr b="1" lang="en-US" sz="3600">
                <a:latin typeface="Calibri"/>
                <a:ea typeface="Calibri"/>
                <a:cs typeface="Calibri"/>
                <a:sym typeface="Calibri"/>
              </a:rPr>
              <a:t>Diabetes </a:t>
            </a:r>
            <a:r>
              <a:rPr lang="en-US" sz="3600">
                <a:latin typeface="Calibri"/>
                <a:ea typeface="Calibri"/>
                <a:cs typeface="Calibri"/>
                <a:sym typeface="Calibri"/>
              </a:rPr>
              <a:t>for at sætte fokus på fordelen ved at bruge apps</a:t>
            </a:r>
            <a:endParaRPr/>
          </a:p>
          <a:p>
            <a:pPr indent="0" lvl="0" marL="457200" marR="0" rtl="0" algn="l">
              <a:lnSpc>
                <a:spcPct val="90000"/>
              </a:lnSpc>
              <a:spcBef>
                <a:spcPts val="1000"/>
              </a:spcBef>
              <a:spcAft>
                <a:spcPts val="0"/>
              </a:spcAft>
              <a:buClr>
                <a:schemeClr val="lt1"/>
              </a:buClr>
              <a:buSzPts val="3600"/>
              <a:buFont typeface="Arial"/>
              <a:buNone/>
            </a:pPr>
            <a:r>
              <a:t/>
            </a:r>
            <a:endParaRPr/>
          </a:p>
        </p:txBody>
      </p:sp>
      <p:sp>
        <p:nvSpPr>
          <p:cNvPr id="347" name="Google Shape;347;p35"/>
          <p:cNvSpPr txBox="1"/>
          <p:nvPr/>
        </p:nvSpPr>
        <p:spPr>
          <a:xfrm>
            <a:off x="409575" y="1949468"/>
            <a:ext cx="7217124" cy="4154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2060"/>
                </a:solidFill>
                <a:latin typeface="Calibri"/>
                <a:ea typeface="Calibri"/>
                <a:cs typeface="Calibri"/>
                <a:sym typeface="Calibri"/>
              </a:rPr>
              <a:t>Det </a:t>
            </a:r>
            <a:r>
              <a:rPr b="0" i="0" lang="en-US" sz="2200" u="sng" cap="none" strike="noStrike">
                <a:solidFill>
                  <a:srgbClr val="002060"/>
                </a:solidFill>
                <a:latin typeface="Calibri"/>
                <a:ea typeface="Calibri"/>
                <a:cs typeface="Calibri"/>
                <a:sym typeface="Calibri"/>
                <a:hlinkClick r:id="rId3">
                  <a:extLst>
                    <a:ext uri="{A12FA001-AC4F-418D-AE19-62706E023703}">
                      <ahyp:hlinkClr val="tx"/>
                    </a:ext>
                  </a:extLst>
                </a:hlinkClick>
              </a:rPr>
              <a:t>Internationale Diabetesforbund </a:t>
            </a:r>
            <a:r>
              <a:rPr b="0" i="0" lang="en-US" sz="2200" u="none" cap="none" strike="noStrike">
                <a:solidFill>
                  <a:srgbClr val="002060"/>
                </a:solidFill>
                <a:latin typeface="Calibri"/>
                <a:ea typeface="Calibri"/>
                <a:cs typeface="Calibri"/>
                <a:sym typeface="Calibri"/>
              </a:rPr>
              <a:t>(IDF) udgav nye tal i december 2021, der viser, at mere end en halv milliard voksne nu lever med diabetes på verdensplan - en alarmerende stigning på 16% (74 millioner) siden de tidligere IDF-estimater i 2019.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206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2060"/>
                </a:solidFill>
                <a:latin typeface="Calibri"/>
                <a:ea typeface="Calibri"/>
                <a:cs typeface="Calibri"/>
                <a:sym typeface="Calibri"/>
              </a:rPr>
              <a:t>Diabetes rundt om i verden i 2021:</a:t>
            </a:r>
            <a:endParaRPr b="0" i="0" sz="2200" u="none" cap="none" strike="noStrike">
              <a:solidFill>
                <a:srgbClr val="002060"/>
              </a:solidFill>
              <a:latin typeface="Calibri"/>
              <a:ea typeface="Calibri"/>
              <a:cs typeface="Calibri"/>
              <a:sym typeface="Calibri"/>
            </a:endParaRPr>
          </a:p>
          <a:p>
            <a:pPr indent="-342900" lvl="0" marL="342900" marR="0" rtl="0" algn="l">
              <a:lnSpc>
                <a:spcPct val="100000"/>
              </a:lnSpc>
              <a:spcBef>
                <a:spcPts val="0"/>
              </a:spcBef>
              <a:spcAft>
                <a:spcPts val="0"/>
              </a:spcAft>
              <a:buClr>
                <a:srgbClr val="7030A0"/>
              </a:buClr>
              <a:buSzPts val="2200"/>
              <a:buFont typeface="Arial"/>
              <a:buChar char="•"/>
            </a:pPr>
            <a:r>
              <a:rPr b="1" i="0" lang="en-US" sz="2200" u="none" cap="none" strike="noStrike">
                <a:solidFill>
                  <a:srgbClr val="002060"/>
                </a:solidFill>
                <a:latin typeface="Calibri"/>
                <a:ea typeface="Calibri"/>
                <a:cs typeface="Calibri"/>
                <a:sym typeface="Calibri"/>
              </a:rPr>
              <a:t>537 millioner </a:t>
            </a:r>
            <a:r>
              <a:rPr b="0" i="0" lang="en-US" sz="2200" u="none" cap="none" strike="noStrike">
                <a:solidFill>
                  <a:srgbClr val="002060"/>
                </a:solidFill>
                <a:latin typeface="Calibri"/>
                <a:ea typeface="Calibri"/>
                <a:cs typeface="Calibri"/>
                <a:sym typeface="Calibri"/>
              </a:rPr>
              <a:t>voksne (20-79 år) lever med diabetes.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7030A0"/>
              </a:buClr>
              <a:buSzPts val="2200"/>
              <a:buFont typeface="Arial"/>
              <a:buChar char="•"/>
            </a:pPr>
            <a:r>
              <a:rPr b="1" i="0" lang="en-US" sz="2200" u="none" cap="none" strike="noStrike">
                <a:solidFill>
                  <a:srgbClr val="002060"/>
                </a:solidFill>
                <a:latin typeface="Calibri"/>
                <a:ea typeface="Calibri"/>
                <a:cs typeface="Calibri"/>
                <a:sym typeface="Calibri"/>
              </a:rPr>
              <a:t>541 millioner </a:t>
            </a:r>
            <a:r>
              <a:rPr b="0" i="0" lang="en-US" sz="2200" u="none" cap="none" strike="noStrike">
                <a:solidFill>
                  <a:srgbClr val="002060"/>
                </a:solidFill>
                <a:latin typeface="Calibri"/>
                <a:ea typeface="Calibri"/>
                <a:cs typeface="Calibri"/>
                <a:sym typeface="Calibri"/>
              </a:rPr>
              <a:t>voksne har præ-diabetes, hvilket placerer dem i høj risiko for type 2-diabetes.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7030A0"/>
              </a:buClr>
              <a:buSzPts val="2200"/>
              <a:buFont typeface="Arial"/>
              <a:buChar char="•"/>
            </a:pPr>
            <a:r>
              <a:rPr b="0" i="0" lang="en-US" sz="2200" u="none" cap="none" strike="noStrike">
                <a:solidFill>
                  <a:srgbClr val="002060"/>
                </a:solidFill>
                <a:latin typeface="Calibri"/>
                <a:ea typeface="Calibri"/>
                <a:cs typeface="Calibri"/>
                <a:sym typeface="Calibri"/>
              </a:rPr>
              <a:t>Forekomsten af diabetes på verdensplan forventes at stige til </a:t>
            </a:r>
            <a:r>
              <a:rPr b="1" i="0" lang="en-US" sz="2200" u="none" cap="none" strike="noStrike">
                <a:solidFill>
                  <a:srgbClr val="002060"/>
                </a:solidFill>
                <a:latin typeface="Calibri"/>
                <a:ea typeface="Calibri"/>
                <a:cs typeface="Calibri"/>
                <a:sym typeface="Calibri"/>
              </a:rPr>
              <a:t>643 millioner </a:t>
            </a:r>
            <a:r>
              <a:rPr b="0" i="0" lang="en-US" sz="2200" u="none" cap="none" strike="noStrike">
                <a:solidFill>
                  <a:srgbClr val="002060"/>
                </a:solidFill>
                <a:latin typeface="Calibri"/>
                <a:ea typeface="Calibri"/>
                <a:cs typeface="Calibri"/>
                <a:sym typeface="Calibri"/>
              </a:rPr>
              <a:t>i 2030 og </a:t>
            </a:r>
            <a:r>
              <a:rPr b="1" i="0" lang="en-US" sz="2200" u="none" cap="none" strike="noStrike">
                <a:solidFill>
                  <a:srgbClr val="002060"/>
                </a:solidFill>
                <a:latin typeface="Calibri"/>
                <a:ea typeface="Calibri"/>
                <a:cs typeface="Calibri"/>
                <a:sym typeface="Calibri"/>
              </a:rPr>
              <a:t>784 millioner </a:t>
            </a:r>
            <a:r>
              <a:rPr b="0" i="0" lang="en-US" sz="2200" u="none" cap="none" strike="noStrike">
                <a:solidFill>
                  <a:srgbClr val="002060"/>
                </a:solidFill>
                <a:latin typeface="Calibri"/>
                <a:ea typeface="Calibri"/>
                <a:cs typeface="Calibri"/>
                <a:sym typeface="Calibri"/>
              </a:rPr>
              <a:t>i 2045. </a:t>
            </a:r>
            <a:r>
              <a:rPr b="0" i="0" lang="en-US" sz="2200" u="sng" cap="none" strike="noStrike">
                <a:solidFill>
                  <a:srgbClr val="002060"/>
                </a:solidFill>
                <a:latin typeface="Calibri"/>
                <a:ea typeface="Calibri"/>
                <a:cs typeface="Calibri"/>
                <a:sym typeface="Calibri"/>
                <a:hlinkClick r:id="rId4">
                  <a:extLst>
                    <a:ext uri="{A12FA001-AC4F-418D-AE19-62706E023703}">
                      <ahyp:hlinkClr val="tx"/>
                    </a:ext>
                  </a:extLst>
                </a:hlinkClick>
              </a:rPr>
              <a:t>Kilde</a:t>
            </a:r>
            <a:endParaRPr b="0" i="0" sz="2200" u="none" cap="none" strike="noStrike">
              <a:solidFill>
                <a:srgbClr val="002060"/>
              </a:solidFill>
              <a:latin typeface="Calibri"/>
              <a:ea typeface="Calibri"/>
              <a:cs typeface="Calibri"/>
              <a:sym typeface="Calibri"/>
            </a:endParaRPr>
          </a:p>
        </p:txBody>
      </p:sp>
      <p:sp>
        <p:nvSpPr>
          <p:cNvPr id="348" name="Google Shape;348;p35"/>
          <p:cNvSpPr/>
          <p:nvPr/>
        </p:nvSpPr>
        <p:spPr>
          <a:xfrm>
            <a:off x="7772401" y="2114551"/>
            <a:ext cx="4010024" cy="3352800"/>
          </a:xfrm>
          <a:prstGeom prst="wedgeRoundRectCallout">
            <a:avLst>
              <a:gd fmla="val -44008" name="adj1"/>
              <a:gd fmla="val 68382" name="adj2"/>
              <a:gd fmla="val 16667" name="adj3"/>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800" u="none" cap="none" strike="noStrike">
                <a:solidFill>
                  <a:schemeClr val="lt1"/>
                </a:solidFill>
                <a:latin typeface="Calibri"/>
                <a:ea typeface="Calibri"/>
                <a:cs typeface="Calibri"/>
                <a:sym typeface="Calibri"/>
              </a:rPr>
              <a:t>Med andre ord...i din professionelle karriere er chancerne for at skulle tage sig af en person med diabetes HØJ!</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6"/>
          <p:cNvSpPr txBox="1"/>
          <p:nvPr>
            <p:ph idx="1" type="body"/>
          </p:nvPr>
        </p:nvSpPr>
        <p:spPr>
          <a:xfrm>
            <a:off x="5943600" y="2076098"/>
            <a:ext cx="4867011" cy="391318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400"/>
              <a:buNone/>
            </a:pPr>
            <a:r>
              <a:rPr lang="en-US"/>
              <a:t>Se denne korte video for at få en bedre forståelse af, hvad diabetes er.</a:t>
            </a:r>
            <a:endParaRPr/>
          </a:p>
          <a:p>
            <a:pPr indent="-228600" lvl="0" marL="228600" rtl="0" algn="l">
              <a:lnSpc>
                <a:spcPct val="90000"/>
              </a:lnSpc>
              <a:spcBef>
                <a:spcPts val="1000"/>
              </a:spcBef>
              <a:spcAft>
                <a:spcPts val="0"/>
              </a:spcAft>
              <a:buClr>
                <a:schemeClr val="lt1"/>
              </a:buClr>
              <a:buSzPts val="2400"/>
              <a:buNone/>
            </a:pPr>
            <a:r>
              <a:rPr lang="en-US"/>
              <a:t>Der er 2 hovedtyper af diabetes, som begge fører til for meget glukose i dit blod, hvilket kan føre til komplikationer, hvis de ikke behandles.</a:t>
            </a:r>
            <a:endParaRPr/>
          </a:p>
        </p:txBody>
      </p:sp>
      <p:sp>
        <p:nvSpPr>
          <p:cNvPr id="354" name="Google Shape;354;p36"/>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En kort oversigt over, hvad diabetes er</a:t>
            </a:r>
            <a:endParaRPr/>
          </a:p>
        </p:txBody>
      </p:sp>
      <p:sp>
        <p:nvSpPr>
          <p:cNvPr id="355" name="Google Shape;355;p36"/>
          <p:cNvSpPr/>
          <p:nvPr>
            <p:ph idx="3" type="pic"/>
          </p:nvPr>
        </p:nvSpPr>
        <p:spPr>
          <a:xfrm>
            <a:off x="0" y="1866787"/>
            <a:ext cx="5130800" cy="3913188"/>
          </a:xfrm>
          <a:prstGeom prst="rect">
            <a:avLst/>
          </a:prstGeom>
          <a:solidFill>
            <a:srgbClr val="D8D8D8"/>
          </a:solidFill>
          <a:ln>
            <a:noFill/>
          </a:ln>
        </p:spPr>
      </p:sp>
      <p:pic>
        <p:nvPicPr>
          <p:cNvPr id="356" name="Google Shape;356;p36" title="What Is Diabetes? | 2 Minute Guide | Diabetes UK"/>
          <p:cNvPicPr preferRelativeResize="0"/>
          <p:nvPr/>
        </p:nvPicPr>
        <p:blipFill rotWithShape="1">
          <a:blip r:embed="rId3">
            <a:alphaModFix/>
          </a:blip>
          <a:srcRect b="0" l="0" r="0" t="0"/>
          <a:stretch/>
        </p:blipFill>
        <p:spPr>
          <a:xfrm>
            <a:off x="0" y="1769806"/>
            <a:ext cx="5270090" cy="4219480"/>
          </a:xfrm>
          <a:prstGeom prst="rect">
            <a:avLst/>
          </a:prstGeom>
          <a:noFill/>
          <a:ln>
            <a:noFill/>
          </a:ln>
        </p:spPr>
      </p:pic>
      <p:sp>
        <p:nvSpPr>
          <p:cNvPr id="357" name="Google Shape;357;p36"/>
          <p:cNvSpPr txBox="1"/>
          <p:nvPr/>
        </p:nvSpPr>
        <p:spPr>
          <a:xfrm>
            <a:off x="68825" y="6353786"/>
            <a:ext cx="6096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24BAA2"/>
                </a:solidFill>
                <a:latin typeface="Calibri"/>
                <a:ea typeface="Calibri"/>
                <a:cs typeface="Calibri"/>
                <a:sym typeface="Calibri"/>
                <a:hlinkClick r:id="rId4">
                  <a:extLst>
                    <a:ext uri="{A12FA001-AC4F-418D-AE19-62706E023703}">
                      <ahyp:hlinkClr val="tx"/>
                    </a:ext>
                  </a:extLst>
                </a:hlinkClick>
              </a:rPr>
              <a:t>Hvad er diabetes? | 2 minutters guide | Diabetes UK - YouTube</a:t>
            </a:r>
            <a:endParaRPr b="0" i="0" sz="1400" u="none" cap="none" strike="noStrike">
              <a:solidFill>
                <a:srgbClr val="24BAA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7"/>
          <p:cNvSpPr txBox="1"/>
          <p:nvPr>
            <p:ph idx="1" type="body"/>
          </p:nvPr>
        </p:nvSpPr>
        <p:spPr>
          <a:xfrm>
            <a:off x="599322" y="1102828"/>
            <a:ext cx="10198053" cy="46173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42D92"/>
              </a:buClr>
              <a:buSzPts val="2400"/>
              <a:buNone/>
            </a:pPr>
            <a:r>
              <a:rPr lang="en-US">
                <a:solidFill>
                  <a:srgbClr val="142D92"/>
                </a:solidFill>
              </a:rPr>
              <a:t>Diabetes kan, hvis den ikke kontrolleres, føre til en række sundhedsproblemer.</a:t>
            </a:r>
            <a:endParaRPr/>
          </a:p>
          <a:p>
            <a:pPr indent="-228600" lvl="0" marL="228600" rtl="0" algn="l">
              <a:lnSpc>
                <a:spcPct val="90000"/>
              </a:lnSpc>
              <a:spcBef>
                <a:spcPts val="1000"/>
              </a:spcBef>
              <a:spcAft>
                <a:spcPts val="0"/>
              </a:spcAft>
              <a:buClr>
                <a:srgbClr val="092E4B"/>
              </a:buClr>
              <a:buSzPts val="2400"/>
              <a:buNone/>
            </a:pPr>
            <a:r>
              <a:t/>
            </a:r>
            <a:endParaRPr b="1">
              <a:solidFill>
                <a:srgbClr val="142D92"/>
              </a:solidFill>
            </a:endParaRPr>
          </a:p>
          <a:p>
            <a:pPr indent="-228600" lvl="0" marL="228600" rtl="0" algn="l">
              <a:lnSpc>
                <a:spcPct val="90000"/>
              </a:lnSpc>
              <a:spcBef>
                <a:spcPts val="1000"/>
              </a:spcBef>
              <a:spcAft>
                <a:spcPts val="0"/>
              </a:spcAft>
              <a:buClr>
                <a:srgbClr val="142D92"/>
              </a:buClr>
              <a:buSzPts val="2400"/>
              <a:buNone/>
            </a:pPr>
            <a:r>
              <a:rPr b="1" lang="en-US">
                <a:solidFill>
                  <a:srgbClr val="142D92"/>
                </a:solidFill>
              </a:rPr>
              <a:t>Mindre symptomer omfatter:</a:t>
            </a:r>
            <a:endParaRPr/>
          </a:p>
          <a:p>
            <a:pPr indent="-228600" lvl="0" marL="228600" rtl="0" algn="l">
              <a:lnSpc>
                <a:spcPct val="90000"/>
              </a:lnSpc>
              <a:spcBef>
                <a:spcPts val="1000"/>
              </a:spcBef>
              <a:spcAft>
                <a:spcPts val="0"/>
              </a:spcAft>
              <a:buClr>
                <a:srgbClr val="092E4B"/>
              </a:buClr>
              <a:buSzPts val="2400"/>
              <a:buNone/>
            </a:pPr>
            <a:r>
              <a:t/>
            </a:r>
            <a:endParaRPr>
              <a:solidFill>
                <a:srgbClr val="142D92"/>
              </a:solidFill>
            </a:endParaRPr>
          </a:p>
        </p:txBody>
      </p:sp>
      <p:sp>
        <p:nvSpPr>
          <p:cNvPr id="363" name="Google Shape;363;p37"/>
          <p:cNvSpPr txBox="1"/>
          <p:nvPr>
            <p:ph idx="2" type="body"/>
          </p:nvPr>
        </p:nvSpPr>
        <p:spPr>
          <a:xfrm>
            <a:off x="534558" y="437689"/>
            <a:ext cx="9886950" cy="10191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Komplikationer ved diabetes</a:t>
            </a:r>
            <a:endParaRPr/>
          </a:p>
        </p:txBody>
      </p:sp>
      <p:pic>
        <p:nvPicPr>
          <p:cNvPr descr="Tired face outline with solid fill" id="364" name="Google Shape;364;p37"/>
          <p:cNvPicPr preferRelativeResize="0"/>
          <p:nvPr/>
        </p:nvPicPr>
        <p:blipFill rotWithShape="1">
          <a:blip r:embed="rId3">
            <a:alphaModFix/>
          </a:blip>
          <a:srcRect b="0" l="0" r="0" t="0"/>
          <a:stretch/>
        </p:blipFill>
        <p:spPr>
          <a:xfrm>
            <a:off x="2997145" y="2672206"/>
            <a:ext cx="1078798" cy="1078798"/>
          </a:xfrm>
          <a:prstGeom prst="rect">
            <a:avLst/>
          </a:prstGeom>
          <a:noFill/>
          <a:ln>
            <a:noFill/>
          </a:ln>
        </p:spPr>
      </p:pic>
      <p:pic>
        <p:nvPicPr>
          <p:cNvPr descr="Low Vision with solid fill" id="365" name="Google Shape;365;p37"/>
          <p:cNvPicPr preferRelativeResize="0"/>
          <p:nvPr/>
        </p:nvPicPr>
        <p:blipFill rotWithShape="1">
          <a:blip r:embed="rId4">
            <a:alphaModFix/>
          </a:blip>
          <a:srcRect b="0" l="0" r="0" t="0"/>
          <a:stretch/>
        </p:blipFill>
        <p:spPr>
          <a:xfrm>
            <a:off x="5316091" y="2672206"/>
            <a:ext cx="1076342" cy="1076342"/>
          </a:xfrm>
          <a:prstGeom prst="rect">
            <a:avLst/>
          </a:prstGeom>
          <a:noFill/>
          <a:ln>
            <a:noFill/>
          </a:ln>
        </p:spPr>
      </p:pic>
      <p:pic>
        <p:nvPicPr>
          <p:cNvPr descr="Adhesive Bandage outline" id="366" name="Google Shape;366;p37"/>
          <p:cNvPicPr preferRelativeResize="0"/>
          <p:nvPr/>
        </p:nvPicPr>
        <p:blipFill rotWithShape="1">
          <a:blip r:embed="rId5">
            <a:alphaModFix/>
          </a:blip>
          <a:srcRect b="0" l="0" r="0" t="0"/>
          <a:stretch/>
        </p:blipFill>
        <p:spPr>
          <a:xfrm>
            <a:off x="7630125" y="2672206"/>
            <a:ext cx="1078798" cy="1078798"/>
          </a:xfrm>
          <a:prstGeom prst="rect">
            <a:avLst/>
          </a:prstGeom>
          <a:noFill/>
          <a:ln>
            <a:noFill/>
          </a:ln>
        </p:spPr>
      </p:pic>
      <p:pic>
        <p:nvPicPr>
          <p:cNvPr descr="Immunity outline" id="367" name="Google Shape;367;p37"/>
          <p:cNvPicPr preferRelativeResize="0"/>
          <p:nvPr/>
        </p:nvPicPr>
        <p:blipFill rotWithShape="1">
          <a:blip r:embed="rId6">
            <a:alphaModFix/>
          </a:blip>
          <a:srcRect b="0" l="0" r="0" t="0"/>
          <a:stretch/>
        </p:blipFill>
        <p:spPr>
          <a:xfrm>
            <a:off x="9799910" y="2669750"/>
            <a:ext cx="1078798" cy="1078798"/>
          </a:xfrm>
          <a:prstGeom prst="rect">
            <a:avLst/>
          </a:prstGeom>
          <a:noFill/>
          <a:ln>
            <a:noFill/>
          </a:ln>
        </p:spPr>
      </p:pic>
      <p:pic>
        <p:nvPicPr>
          <p:cNvPr descr="Weight Loss outline" id="368" name="Google Shape;368;p37"/>
          <p:cNvPicPr preferRelativeResize="0"/>
          <p:nvPr/>
        </p:nvPicPr>
        <p:blipFill rotWithShape="1">
          <a:blip r:embed="rId7">
            <a:alphaModFix/>
          </a:blip>
          <a:srcRect b="0" l="0" r="0" t="0"/>
          <a:stretch/>
        </p:blipFill>
        <p:spPr>
          <a:xfrm>
            <a:off x="662962" y="2600403"/>
            <a:ext cx="1148146" cy="1148146"/>
          </a:xfrm>
          <a:prstGeom prst="rect">
            <a:avLst/>
          </a:prstGeom>
          <a:noFill/>
          <a:ln>
            <a:noFill/>
          </a:ln>
        </p:spPr>
      </p:pic>
      <p:sp>
        <p:nvSpPr>
          <p:cNvPr id="369" name="Google Shape;369;p37"/>
          <p:cNvSpPr txBox="1"/>
          <p:nvPr/>
        </p:nvSpPr>
        <p:spPr>
          <a:xfrm>
            <a:off x="513773" y="3966399"/>
            <a:ext cx="1439015" cy="10156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7F3494"/>
                </a:solidFill>
                <a:latin typeface="Calibri"/>
                <a:ea typeface="Calibri"/>
                <a:cs typeface="Calibri"/>
                <a:sym typeface="Calibri"/>
              </a:rPr>
              <a:t>Vægttab eller             -øgning</a:t>
            </a:r>
            <a:endParaRPr b="0" i="0" sz="1400" u="none" cap="none" strike="noStrike">
              <a:solidFill>
                <a:srgbClr val="000000"/>
              </a:solidFill>
              <a:latin typeface="Arial"/>
              <a:ea typeface="Arial"/>
              <a:cs typeface="Arial"/>
              <a:sym typeface="Arial"/>
            </a:endParaRPr>
          </a:p>
        </p:txBody>
      </p:sp>
      <p:sp>
        <p:nvSpPr>
          <p:cNvPr id="370" name="Google Shape;370;p37"/>
          <p:cNvSpPr txBox="1"/>
          <p:nvPr/>
        </p:nvSpPr>
        <p:spPr>
          <a:xfrm>
            <a:off x="2989392" y="3966400"/>
            <a:ext cx="123882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7F3494"/>
                </a:solidFill>
                <a:latin typeface="Calibri"/>
                <a:ea typeface="Calibri"/>
                <a:cs typeface="Calibri"/>
                <a:sym typeface="Calibri"/>
              </a:rPr>
              <a:t>Kronisk træthed</a:t>
            </a:r>
            <a:endParaRPr b="0" i="0" sz="1400" u="none" cap="none" strike="noStrike">
              <a:solidFill>
                <a:srgbClr val="000000"/>
              </a:solidFill>
              <a:latin typeface="Arial"/>
              <a:ea typeface="Arial"/>
              <a:cs typeface="Arial"/>
              <a:sym typeface="Arial"/>
            </a:endParaRPr>
          </a:p>
        </p:txBody>
      </p:sp>
      <p:sp>
        <p:nvSpPr>
          <p:cNvPr id="371" name="Google Shape;371;p37"/>
          <p:cNvSpPr txBox="1"/>
          <p:nvPr/>
        </p:nvSpPr>
        <p:spPr>
          <a:xfrm>
            <a:off x="5234851" y="3970399"/>
            <a:ext cx="123882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7F3494"/>
                </a:solidFill>
                <a:latin typeface="Calibri"/>
                <a:ea typeface="Calibri"/>
                <a:cs typeface="Calibri"/>
                <a:sym typeface="Calibri"/>
              </a:rPr>
              <a:t>Sløret syn</a:t>
            </a:r>
            <a:endParaRPr b="0" i="0" sz="1400" u="none" cap="none" strike="noStrike">
              <a:solidFill>
                <a:srgbClr val="000000"/>
              </a:solidFill>
              <a:latin typeface="Arial"/>
              <a:ea typeface="Arial"/>
              <a:cs typeface="Arial"/>
              <a:sym typeface="Arial"/>
            </a:endParaRPr>
          </a:p>
        </p:txBody>
      </p:sp>
      <p:sp>
        <p:nvSpPr>
          <p:cNvPr id="372" name="Google Shape;372;p37"/>
          <p:cNvSpPr txBox="1"/>
          <p:nvPr/>
        </p:nvSpPr>
        <p:spPr>
          <a:xfrm>
            <a:off x="7548324" y="3966399"/>
            <a:ext cx="1238821"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7F3494"/>
                </a:solidFill>
                <a:latin typeface="Calibri"/>
                <a:ea typeface="Calibri"/>
                <a:cs typeface="Calibri"/>
                <a:sym typeface="Calibri"/>
              </a:rPr>
              <a:t>Langsomt helende sår</a:t>
            </a:r>
            <a:endParaRPr b="0" i="0" sz="1400" u="none" cap="none" strike="noStrike">
              <a:solidFill>
                <a:srgbClr val="000000"/>
              </a:solidFill>
              <a:latin typeface="Arial"/>
              <a:ea typeface="Arial"/>
              <a:cs typeface="Arial"/>
              <a:sym typeface="Arial"/>
            </a:endParaRPr>
          </a:p>
        </p:txBody>
      </p:sp>
      <p:sp>
        <p:nvSpPr>
          <p:cNvPr id="373" name="Google Shape;373;p37"/>
          <p:cNvSpPr txBox="1"/>
          <p:nvPr/>
        </p:nvSpPr>
        <p:spPr>
          <a:xfrm>
            <a:off x="9422296" y="3966400"/>
            <a:ext cx="1736617" cy="10156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7F3494"/>
                </a:solidFill>
                <a:latin typeface="Calibri"/>
                <a:ea typeface="Calibri"/>
                <a:cs typeface="Calibri"/>
                <a:sym typeface="Calibri"/>
              </a:rPr>
              <a:t>Let</a:t>
            </a:r>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7F3494"/>
                </a:solidFill>
                <a:latin typeface="Calibri"/>
                <a:ea typeface="Calibri"/>
                <a:cs typeface="Calibri"/>
                <a:sym typeface="Calibri"/>
              </a:rPr>
              <a:t>erhvervede infektioner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0"/>
          <p:cNvSpPr txBox="1"/>
          <p:nvPr>
            <p:ph idx="1" type="body"/>
          </p:nvPr>
        </p:nvSpPr>
        <p:spPr>
          <a:xfrm>
            <a:off x="369502" y="979300"/>
            <a:ext cx="5934498" cy="4719600"/>
          </a:xfrm>
          <a:prstGeom prst="rect">
            <a:avLst/>
          </a:prstGeom>
          <a:noFill/>
          <a:ln>
            <a:noFill/>
          </a:ln>
        </p:spPr>
        <p:txBody>
          <a:bodyPr anchorCtr="0" anchor="t" bIns="45700" lIns="91425" spcFirstLastPara="1" rIns="91425" wrap="square" tIns="45700">
            <a:noAutofit/>
          </a:bodyPr>
          <a:lstStyle/>
          <a:p>
            <a:pPr indent="0" lvl="0" marL="180000" rtl="0" algn="l">
              <a:lnSpc>
                <a:spcPct val="107000"/>
              </a:lnSpc>
              <a:spcBef>
                <a:spcPts val="1000"/>
              </a:spcBef>
              <a:spcAft>
                <a:spcPts val="0"/>
              </a:spcAft>
              <a:buSzPts val="2400"/>
              <a:buNone/>
            </a:pPr>
            <a:r>
              <a:rPr lang="en-US">
                <a:latin typeface="Calibri"/>
                <a:ea typeface="Calibri"/>
                <a:cs typeface="Calibri"/>
                <a:sym typeface="Calibri"/>
              </a:rPr>
              <a:t>Modulet består af 3 </a:t>
            </a:r>
            <a:r>
              <a:rPr lang="en-US"/>
              <a:t>dele</a:t>
            </a:r>
            <a:r>
              <a:rPr lang="en-US">
                <a:latin typeface="Calibri"/>
                <a:ea typeface="Calibri"/>
                <a:cs typeface="Calibri"/>
                <a:sym typeface="Calibri"/>
              </a:rPr>
              <a:t>. Ved afslutningen af dette modul sigter vi efter, at du som medarbejder </a:t>
            </a:r>
            <a:r>
              <a:rPr lang="en-US"/>
              <a:t>er </a:t>
            </a:r>
            <a:r>
              <a:rPr lang="en-US">
                <a:latin typeface="Calibri"/>
                <a:ea typeface="Calibri"/>
                <a:cs typeface="Calibri"/>
                <a:sym typeface="Calibri"/>
              </a:rPr>
              <a:t>i stand til at forstå og realisere de fordele og muligheder, der ligger inden for </a:t>
            </a:r>
            <a:r>
              <a:rPr b="1" lang="en-US">
                <a:latin typeface="Calibri"/>
                <a:ea typeface="Calibri"/>
                <a:cs typeface="Calibri"/>
                <a:sym typeface="Calibri"/>
              </a:rPr>
              <a:t>teknologier og digitale apps </a:t>
            </a:r>
            <a:r>
              <a:rPr lang="en-US">
                <a:latin typeface="Calibri"/>
                <a:ea typeface="Calibri"/>
                <a:cs typeface="Calibri"/>
                <a:sym typeface="Calibri"/>
              </a:rPr>
              <a:t>for både dig og dem, du </a:t>
            </a:r>
            <a:r>
              <a:rPr lang="en-US"/>
              <a:t>drager omsorg for</a:t>
            </a:r>
            <a:r>
              <a:rPr lang="en-US">
                <a:latin typeface="Calibri"/>
                <a:ea typeface="Calibri"/>
                <a:cs typeface="Calibri"/>
                <a:sym typeface="Calibri"/>
              </a:rPr>
              <a:t> </a:t>
            </a:r>
            <a:r>
              <a:rPr lang="en-US"/>
              <a:t>i dit</a:t>
            </a:r>
            <a:r>
              <a:rPr lang="en-US">
                <a:latin typeface="Calibri"/>
                <a:ea typeface="Calibri"/>
                <a:cs typeface="Calibri"/>
                <a:sym typeface="Calibri"/>
              </a:rPr>
              <a:t> arbejds- og privatliv.</a:t>
            </a:r>
            <a:endParaRPr/>
          </a:p>
          <a:p>
            <a:pPr indent="0" lvl="0" marL="180000" rtl="0" algn="l">
              <a:lnSpc>
                <a:spcPct val="107000"/>
              </a:lnSpc>
              <a:spcBef>
                <a:spcPts val="1000"/>
              </a:spcBef>
              <a:spcAft>
                <a:spcPts val="0"/>
              </a:spcAft>
              <a:buSzPts val="2400"/>
              <a:buNone/>
            </a:pPr>
            <a:r>
              <a:rPr lang="en-US"/>
              <a:t>Du får eksempler fra det virkelige liv og sikkerhed i forhold til at udforske og eksperimentere med de mange digitale apps, der er tilgængelige som hjælpemidler.</a:t>
            </a:r>
            <a:endParaRPr/>
          </a:p>
          <a:p>
            <a:pPr indent="0" lvl="0" marL="180000" marR="0" rtl="0" algn="l">
              <a:lnSpc>
                <a:spcPct val="90000"/>
              </a:lnSpc>
              <a:spcBef>
                <a:spcPts val="1800"/>
              </a:spcBef>
              <a:spcAft>
                <a:spcPts val="0"/>
              </a:spcAft>
              <a:buClr>
                <a:schemeClr val="lt1"/>
              </a:buClr>
              <a:buSzPts val="2400"/>
              <a:buFont typeface="Arial"/>
              <a:buNone/>
            </a:pPr>
            <a:r>
              <a:t/>
            </a:r>
            <a:endParaRPr/>
          </a:p>
        </p:txBody>
      </p:sp>
      <p:sp>
        <p:nvSpPr>
          <p:cNvPr id="191" name="Google Shape;191;p20"/>
          <p:cNvSpPr txBox="1"/>
          <p:nvPr>
            <p:ph idx="2" type="body"/>
          </p:nvPr>
        </p:nvSpPr>
        <p:spPr>
          <a:xfrm>
            <a:off x="374159" y="243780"/>
            <a:ext cx="4757400" cy="992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Modul 3</a:t>
            </a:r>
            <a:endParaRPr/>
          </a:p>
        </p:txBody>
      </p:sp>
      <p:pic>
        <p:nvPicPr>
          <p:cNvPr descr="Old woman on a video call" id="192" name="Google Shape;192;p20"/>
          <p:cNvPicPr preferRelativeResize="0"/>
          <p:nvPr>
            <p:ph idx="3" type="pic"/>
          </p:nvPr>
        </p:nvPicPr>
        <p:blipFill rotWithShape="1">
          <a:blip r:embed="rId3">
            <a:alphaModFix/>
          </a:blip>
          <a:srcRect b="0" l="0" r="0" t="0"/>
          <a:stretch/>
        </p:blipFill>
        <p:spPr>
          <a:xfrm>
            <a:off x="6304000" y="439730"/>
            <a:ext cx="5244533" cy="6045736"/>
          </a:xfrm>
          <a:prstGeom prst="rect">
            <a:avLst/>
          </a:prstGeom>
          <a:solidFill>
            <a:srgbClr val="F2F2F2"/>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8"/>
          <p:cNvSpPr txBox="1"/>
          <p:nvPr>
            <p:ph idx="1" type="body"/>
          </p:nvPr>
        </p:nvSpPr>
        <p:spPr>
          <a:xfrm>
            <a:off x="680655" y="1025011"/>
            <a:ext cx="10382580" cy="46173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42D92"/>
              </a:buClr>
              <a:buSzPts val="2400"/>
              <a:buNone/>
            </a:pPr>
            <a:r>
              <a:rPr lang="en-US">
                <a:solidFill>
                  <a:srgbClr val="142D92"/>
                </a:solidFill>
              </a:rPr>
              <a:t>Diabetes kan, hvis den ikke kontrolleres, føre til en række sundhedsproblemer.</a:t>
            </a:r>
            <a:endParaRPr/>
          </a:p>
          <a:p>
            <a:pPr indent="-228600" lvl="0" marL="228600" rtl="0" algn="l">
              <a:lnSpc>
                <a:spcPct val="90000"/>
              </a:lnSpc>
              <a:spcBef>
                <a:spcPts val="1000"/>
              </a:spcBef>
              <a:spcAft>
                <a:spcPts val="0"/>
              </a:spcAft>
              <a:buClr>
                <a:srgbClr val="092E4B"/>
              </a:buClr>
              <a:buSzPts val="800"/>
              <a:buNone/>
            </a:pPr>
            <a:r>
              <a:t/>
            </a:r>
            <a:endParaRPr b="1" sz="800">
              <a:solidFill>
                <a:srgbClr val="142D92"/>
              </a:solidFill>
            </a:endParaRPr>
          </a:p>
          <a:p>
            <a:pPr indent="-228600" lvl="0" marL="228600" rtl="0" algn="l">
              <a:lnSpc>
                <a:spcPct val="90000"/>
              </a:lnSpc>
              <a:spcBef>
                <a:spcPts val="1000"/>
              </a:spcBef>
              <a:spcAft>
                <a:spcPts val="0"/>
              </a:spcAft>
              <a:buClr>
                <a:srgbClr val="142D92"/>
              </a:buClr>
              <a:buSzPts val="2400"/>
              <a:buNone/>
            </a:pPr>
            <a:r>
              <a:rPr b="1" lang="en-US">
                <a:solidFill>
                  <a:srgbClr val="142D92"/>
                </a:solidFill>
              </a:rPr>
              <a:t>Mere alvorlige symptomer omfatter:</a:t>
            </a:r>
            <a:endParaRPr/>
          </a:p>
          <a:p>
            <a:pPr indent="-228600" lvl="0" marL="228600" rtl="0" algn="l">
              <a:lnSpc>
                <a:spcPct val="90000"/>
              </a:lnSpc>
              <a:spcBef>
                <a:spcPts val="1000"/>
              </a:spcBef>
              <a:spcAft>
                <a:spcPts val="0"/>
              </a:spcAft>
              <a:buClr>
                <a:srgbClr val="092E4B"/>
              </a:buClr>
              <a:buSzPts val="2400"/>
              <a:buNone/>
            </a:pPr>
            <a:r>
              <a:t/>
            </a:r>
            <a:endParaRPr>
              <a:solidFill>
                <a:srgbClr val="142D92"/>
              </a:solidFill>
            </a:endParaRPr>
          </a:p>
        </p:txBody>
      </p:sp>
      <p:sp>
        <p:nvSpPr>
          <p:cNvPr id="379" name="Google Shape;379;p38"/>
          <p:cNvSpPr txBox="1"/>
          <p:nvPr>
            <p:ph idx="2" type="body"/>
          </p:nvPr>
        </p:nvSpPr>
        <p:spPr>
          <a:xfrm>
            <a:off x="534558" y="437689"/>
            <a:ext cx="9886950" cy="10191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Komplikationer af diabetes</a:t>
            </a:r>
            <a:endParaRPr/>
          </a:p>
        </p:txBody>
      </p:sp>
      <p:sp>
        <p:nvSpPr>
          <p:cNvPr id="380" name="Google Shape;380;p38"/>
          <p:cNvSpPr txBox="1"/>
          <p:nvPr/>
        </p:nvSpPr>
        <p:spPr>
          <a:xfrm>
            <a:off x="617624" y="3813171"/>
            <a:ext cx="123882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7F3494"/>
                </a:solidFill>
                <a:latin typeface="Calibri"/>
                <a:ea typeface="Calibri"/>
                <a:cs typeface="Calibri"/>
                <a:sym typeface="Calibri"/>
              </a:rPr>
              <a:t>Hjerte sygdom</a:t>
            </a:r>
            <a:endParaRPr b="0" i="0" sz="1400" u="none" cap="none" strike="noStrike">
              <a:solidFill>
                <a:srgbClr val="000000"/>
              </a:solidFill>
              <a:latin typeface="Arial"/>
              <a:ea typeface="Arial"/>
              <a:cs typeface="Arial"/>
              <a:sym typeface="Arial"/>
            </a:endParaRPr>
          </a:p>
        </p:txBody>
      </p:sp>
      <p:sp>
        <p:nvSpPr>
          <p:cNvPr id="381" name="Google Shape;381;p38"/>
          <p:cNvSpPr txBox="1"/>
          <p:nvPr/>
        </p:nvSpPr>
        <p:spPr>
          <a:xfrm>
            <a:off x="2753018" y="3817170"/>
            <a:ext cx="123882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7F3494"/>
                </a:solidFill>
                <a:latin typeface="Calibri"/>
                <a:ea typeface="Calibri"/>
                <a:cs typeface="Calibri"/>
                <a:sym typeface="Calibri"/>
              </a:rPr>
              <a:t>Nerveskade</a:t>
            </a:r>
            <a:endParaRPr b="0" i="0" sz="1400" u="none" cap="none" strike="noStrike">
              <a:solidFill>
                <a:srgbClr val="000000"/>
              </a:solidFill>
              <a:latin typeface="Arial"/>
              <a:ea typeface="Arial"/>
              <a:cs typeface="Arial"/>
              <a:sym typeface="Arial"/>
            </a:endParaRPr>
          </a:p>
        </p:txBody>
      </p:sp>
      <p:sp>
        <p:nvSpPr>
          <p:cNvPr id="382" name="Google Shape;382;p38"/>
          <p:cNvSpPr txBox="1"/>
          <p:nvPr/>
        </p:nvSpPr>
        <p:spPr>
          <a:xfrm>
            <a:off x="5020807" y="3813169"/>
            <a:ext cx="1498549"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7F3494"/>
                </a:solidFill>
                <a:latin typeface="Calibri"/>
                <a:ea typeface="Calibri"/>
                <a:cs typeface="Calibri"/>
                <a:sym typeface="Calibri"/>
              </a:rPr>
              <a:t>Problemer med mund, øjne og ører</a:t>
            </a:r>
            <a:endParaRPr b="0" i="0" sz="1400" u="none" cap="none" strike="noStrike">
              <a:solidFill>
                <a:srgbClr val="000000"/>
              </a:solidFill>
              <a:latin typeface="Arial"/>
              <a:ea typeface="Arial"/>
              <a:cs typeface="Arial"/>
              <a:sym typeface="Arial"/>
            </a:endParaRPr>
          </a:p>
        </p:txBody>
      </p:sp>
      <p:sp>
        <p:nvSpPr>
          <p:cNvPr id="383" name="Google Shape;383;p38"/>
          <p:cNvSpPr txBox="1"/>
          <p:nvPr/>
        </p:nvSpPr>
        <p:spPr>
          <a:xfrm>
            <a:off x="7323990" y="3813171"/>
            <a:ext cx="161180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7F3494"/>
                </a:solidFill>
                <a:latin typeface="Calibri"/>
                <a:ea typeface="Calibri"/>
                <a:cs typeface="Calibri"/>
                <a:sym typeface="Calibri"/>
              </a:rPr>
              <a:t>Problemer med fødderne</a:t>
            </a:r>
            <a:endParaRPr b="0" i="0" sz="1400" u="none" cap="none" strike="noStrike">
              <a:solidFill>
                <a:srgbClr val="000000"/>
              </a:solidFill>
              <a:latin typeface="Arial"/>
              <a:ea typeface="Arial"/>
              <a:cs typeface="Arial"/>
              <a:sym typeface="Arial"/>
            </a:endParaRPr>
          </a:p>
        </p:txBody>
      </p:sp>
      <p:sp>
        <p:nvSpPr>
          <p:cNvPr id="384" name="Google Shape;384;p38"/>
          <p:cNvSpPr txBox="1"/>
          <p:nvPr/>
        </p:nvSpPr>
        <p:spPr>
          <a:xfrm>
            <a:off x="9652893" y="3811424"/>
            <a:ext cx="161180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7F3494"/>
                </a:solidFill>
                <a:latin typeface="Calibri"/>
                <a:ea typeface="Calibri"/>
                <a:cs typeface="Calibri"/>
                <a:sym typeface="Calibri"/>
              </a:rPr>
              <a:t>Psykiske problemer</a:t>
            </a:r>
            <a:endParaRPr b="0" i="0" sz="1400" u="none" cap="none" strike="noStrike">
              <a:solidFill>
                <a:srgbClr val="000000"/>
              </a:solidFill>
              <a:latin typeface="Arial"/>
              <a:ea typeface="Arial"/>
              <a:cs typeface="Arial"/>
              <a:sym typeface="Arial"/>
            </a:endParaRPr>
          </a:p>
        </p:txBody>
      </p:sp>
      <p:pic>
        <p:nvPicPr>
          <p:cNvPr descr="Heart organ outline" id="385" name="Google Shape;385;p38"/>
          <p:cNvPicPr preferRelativeResize="0"/>
          <p:nvPr/>
        </p:nvPicPr>
        <p:blipFill rotWithShape="1">
          <a:blip r:embed="rId3">
            <a:alphaModFix/>
          </a:blip>
          <a:srcRect b="0" l="0" r="0" t="0"/>
          <a:stretch/>
        </p:blipFill>
        <p:spPr>
          <a:xfrm>
            <a:off x="617624" y="2436510"/>
            <a:ext cx="1076610" cy="1076610"/>
          </a:xfrm>
          <a:prstGeom prst="rect">
            <a:avLst/>
          </a:prstGeom>
          <a:noFill/>
          <a:ln>
            <a:noFill/>
          </a:ln>
        </p:spPr>
      </p:pic>
      <p:pic>
        <p:nvPicPr>
          <p:cNvPr descr="Nerve outline" id="386" name="Google Shape;386;p38"/>
          <p:cNvPicPr preferRelativeResize="0"/>
          <p:nvPr/>
        </p:nvPicPr>
        <p:blipFill rotWithShape="1">
          <a:blip r:embed="rId4">
            <a:alphaModFix/>
          </a:blip>
          <a:srcRect b="0" l="0" r="0" t="0"/>
          <a:stretch/>
        </p:blipFill>
        <p:spPr>
          <a:xfrm>
            <a:off x="2834124" y="2434322"/>
            <a:ext cx="1076610" cy="1076610"/>
          </a:xfrm>
          <a:prstGeom prst="rect">
            <a:avLst/>
          </a:prstGeom>
          <a:noFill/>
          <a:ln>
            <a:noFill/>
          </a:ln>
        </p:spPr>
      </p:pic>
      <p:pic>
        <p:nvPicPr>
          <p:cNvPr descr="Woozy face outline with solid fill" id="387" name="Google Shape;387;p38"/>
          <p:cNvPicPr preferRelativeResize="0"/>
          <p:nvPr/>
        </p:nvPicPr>
        <p:blipFill rotWithShape="1">
          <a:blip r:embed="rId5">
            <a:alphaModFix/>
          </a:blip>
          <a:srcRect b="0" l="0" r="0" t="0"/>
          <a:stretch/>
        </p:blipFill>
        <p:spPr>
          <a:xfrm>
            <a:off x="5234851" y="2436510"/>
            <a:ext cx="1078798" cy="1078798"/>
          </a:xfrm>
          <a:prstGeom prst="rect">
            <a:avLst/>
          </a:prstGeom>
          <a:noFill/>
          <a:ln>
            <a:noFill/>
          </a:ln>
        </p:spPr>
      </p:pic>
      <p:pic>
        <p:nvPicPr>
          <p:cNvPr descr="Footprints outline" id="388" name="Google Shape;388;p38"/>
          <p:cNvPicPr preferRelativeResize="0"/>
          <p:nvPr/>
        </p:nvPicPr>
        <p:blipFill rotWithShape="1">
          <a:blip r:embed="rId6">
            <a:alphaModFix/>
          </a:blip>
          <a:srcRect b="0" l="0" r="0" t="0"/>
          <a:stretch/>
        </p:blipFill>
        <p:spPr>
          <a:xfrm>
            <a:off x="7453539" y="2436511"/>
            <a:ext cx="1078797" cy="1078797"/>
          </a:xfrm>
          <a:prstGeom prst="rect">
            <a:avLst/>
          </a:prstGeom>
          <a:noFill/>
          <a:ln>
            <a:noFill/>
          </a:ln>
        </p:spPr>
      </p:pic>
      <p:pic>
        <p:nvPicPr>
          <p:cNvPr descr="Head with gears outline" id="389" name="Google Shape;389;p38"/>
          <p:cNvPicPr preferRelativeResize="0"/>
          <p:nvPr/>
        </p:nvPicPr>
        <p:blipFill rotWithShape="1">
          <a:blip r:embed="rId7">
            <a:alphaModFix/>
          </a:blip>
          <a:srcRect b="0" l="0" r="0" t="0"/>
          <a:stretch/>
        </p:blipFill>
        <p:spPr>
          <a:xfrm>
            <a:off x="9854266" y="2434322"/>
            <a:ext cx="1078798" cy="1078798"/>
          </a:xfrm>
          <a:prstGeom prst="rect">
            <a:avLst/>
          </a:prstGeom>
          <a:noFill/>
          <a:ln>
            <a:noFill/>
          </a:ln>
        </p:spPr>
      </p:pic>
      <p:sp>
        <p:nvSpPr>
          <p:cNvPr id="390" name="Google Shape;390;p38"/>
          <p:cNvSpPr txBox="1"/>
          <p:nvPr/>
        </p:nvSpPr>
        <p:spPr>
          <a:xfrm>
            <a:off x="3007874" y="5126693"/>
            <a:ext cx="8471821" cy="1569620"/>
          </a:xfrm>
          <a:prstGeom prst="rect">
            <a:avLst/>
          </a:prstGeom>
          <a:noFill/>
          <a:ln cap="flat" cmpd="sng" w="19050">
            <a:solidFill>
              <a:srgbClr val="7F349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400" u="none" cap="none" strike="noStrike">
                <a:solidFill>
                  <a:srgbClr val="142D92"/>
                </a:solidFill>
                <a:latin typeface="Calibri"/>
                <a:ea typeface="Calibri"/>
                <a:cs typeface="Calibri"/>
                <a:sym typeface="Calibri"/>
              </a:rPr>
              <a:t>Som du kan se ... er flere af disse symptomer også fælles for andre helbredstilstande ... VENLIGST Bliv ved med at LÆSE OG LÆRE, hvordan apps og digitale teknologier kan hjælpe dine brugere og deres behov!!</a:t>
            </a:r>
            <a:endParaRPr b="0" i="0" sz="2400" u="none" cap="none" strike="noStrike">
              <a:solidFill>
                <a:srgbClr val="142D92"/>
              </a:solidFill>
              <a:latin typeface="Arial"/>
              <a:ea typeface="Arial"/>
              <a:cs typeface="Arial"/>
              <a:sym typeface="Arial"/>
            </a:endParaRPr>
          </a:p>
        </p:txBody>
      </p:sp>
      <p:sp>
        <p:nvSpPr>
          <p:cNvPr id="391" name="Google Shape;391;p38"/>
          <p:cNvSpPr/>
          <p:nvPr/>
        </p:nvSpPr>
        <p:spPr>
          <a:xfrm>
            <a:off x="1612490" y="5624052"/>
            <a:ext cx="1238821" cy="353961"/>
          </a:xfrm>
          <a:prstGeom prst="rightArrow">
            <a:avLst>
              <a:gd fmla="val 50000" name="adj1"/>
              <a:gd fmla="val 50000" name="adj2"/>
            </a:avLst>
          </a:prstGeom>
          <a:solidFill>
            <a:srgbClr val="7F3494"/>
          </a:solidFill>
          <a:ln cap="flat" cmpd="sng" w="12700">
            <a:solidFill>
              <a:srgbClr val="7F3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9"/>
          <p:cNvSpPr txBox="1"/>
          <p:nvPr>
            <p:ph idx="1" type="body"/>
          </p:nvPr>
        </p:nvSpPr>
        <p:spPr>
          <a:xfrm>
            <a:off x="798381" y="1249853"/>
            <a:ext cx="10931997" cy="112117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42D92"/>
              </a:buClr>
              <a:buSzPts val="2400"/>
              <a:buNone/>
            </a:pPr>
            <a:r>
              <a:rPr lang="en-US">
                <a:solidFill>
                  <a:srgbClr val="142D92"/>
                </a:solidFill>
              </a:rPr>
              <a:t>Det er muligt at håndtere diabetes, men det forudsætter, at man tilpasser sin daglige rutine. </a:t>
            </a:r>
            <a:r>
              <a:rPr b="1" lang="en-US">
                <a:solidFill>
                  <a:srgbClr val="142D92"/>
                </a:solidFill>
              </a:rPr>
              <a:t>Nogle gange kan det være nyttigt for ældre at have digitale hjælpemidler til at hjælpe dem med at administrere og fastholde nogle få ændringer. </a:t>
            </a:r>
            <a:r>
              <a:rPr lang="en-US">
                <a:solidFill>
                  <a:srgbClr val="142D92"/>
                </a:solidFill>
              </a:rPr>
              <a:t>For eksempel anbefales det ofte at:</a:t>
            </a:r>
            <a:endParaRPr/>
          </a:p>
        </p:txBody>
      </p:sp>
      <p:sp>
        <p:nvSpPr>
          <p:cNvPr id="397" name="Google Shape;397;p39"/>
          <p:cNvSpPr txBox="1"/>
          <p:nvPr>
            <p:ph idx="2" type="body"/>
          </p:nvPr>
        </p:nvSpPr>
        <p:spPr>
          <a:xfrm>
            <a:off x="798382" y="632667"/>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Håndtering af diabetes...</a:t>
            </a:r>
            <a:endParaRPr/>
          </a:p>
        </p:txBody>
      </p:sp>
      <p:pic>
        <p:nvPicPr>
          <p:cNvPr descr="Watch with solid fill" id="398" name="Google Shape;398;p39"/>
          <p:cNvPicPr preferRelativeResize="0"/>
          <p:nvPr/>
        </p:nvPicPr>
        <p:blipFill rotWithShape="1">
          <a:blip r:embed="rId3">
            <a:alphaModFix/>
          </a:blip>
          <a:srcRect b="0" l="0" r="0" t="0"/>
          <a:stretch/>
        </p:blipFill>
        <p:spPr>
          <a:xfrm rot="10800000">
            <a:off x="580103" y="2971799"/>
            <a:ext cx="1141279" cy="1141279"/>
          </a:xfrm>
          <a:prstGeom prst="rect">
            <a:avLst/>
          </a:prstGeom>
          <a:noFill/>
          <a:ln>
            <a:noFill/>
          </a:ln>
        </p:spPr>
      </p:pic>
      <p:pic>
        <p:nvPicPr>
          <p:cNvPr descr="Table setting outline" id="399" name="Google Shape;399;p39"/>
          <p:cNvPicPr preferRelativeResize="0"/>
          <p:nvPr/>
        </p:nvPicPr>
        <p:blipFill rotWithShape="1">
          <a:blip r:embed="rId4">
            <a:alphaModFix/>
          </a:blip>
          <a:srcRect b="0" l="0" r="0" t="0"/>
          <a:stretch/>
        </p:blipFill>
        <p:spPr>
          <a:xfrm>
            <a:off x="4298172" y="2971799"/>
            <a:ext cx="1141279" cy="1141279"/>
          </a:xfrm>
          <a:prstGeom prst="rect">
            <a:avLst/>
          </a:prstGeom>
          <a:noFill/>
          <a:ln>
            <a:noFill/>
          </a:ln>
        </p:spPr>
      </p:pic>
      <p:pic>
        <p:nvPicPr>
          <p:cNvPr descr="Man with cane with solid fill" id="400" name="Google Shape;400;p39"/>
          <p:cNvPicPr preferRelativeResize="0"/>
          <p:nvPr/>
        </p:nvPicPr>
        <p:blipFill rotWithShape="1">
          <a:blip r:embed="rId5">
            <a:alphaModFix/>
          </a:blip>
          <a:srcRect b="0" l="0" r="0" t="0"/>
          <a:stretch/>
        </p:blipFill>
        <p:spPr>
          <a:xfrm>
            <a:off x="8016241" y="2971799"/>
            <a:ext cx="1090397" cy="1090397"/>
          </a:xfrm>
          <a:prstGeom prst="rect">
            <a:avLst/>
          </a:prstGeom>
          <a:noFill/>
          <a:ln>
            <a:noFill/>
          </a:ln>
        </p:spPr>
      </p:pic>
      <p:pic>
        <p:nvPicPr>
          <p:cNvPr descr="Medicine outline" id="401" name="Google Shape;401;p39"/>
          <p:cNvPicPr preferRelativeResize="0"/>
          <p:nvPr/>
        </p:nvPicPr>
        <p:blipFill rotWithShape="1">
          <a:blip r:embed="rId6">
            <a:alphaModFix/>
          </a:blip>
          <a:srcRect b="0" l="0" r="0" t="0"/>
          <a:stretch/>
        </p:blipFill>
        <p:spPr>
          <a:xfrm>
            <a:off x="2005781" y="4810431"/>
            <a:ext cx="1145457" cy="1145457"/>
          </a:xfrm>
          <a:prstGeom prst="rect">
            <a:avLst/>
          </a:prstGeom>
          <a:noFill/>
          <a:ln>
            <a:noFill/>
          </a:ln>
        </p:spPr>
      </p:pic>
      <p:pic>
        <p:nvPicPr>
          <p:cNvPr descr="Eye with solid fill" id="402" name="Google Shape;402;p39"/>
          <p:cNvPicPr preferRelativeResize="0"/>
          <p:nvPr/>
        </p:nvPicPr>
        <p:blipFill rotWithShape="1">
          <a:blip r:embed="rId7">
            <a:alphaModFix/>
          </a:blip>
          <a:srcRect b="0" l="0" r="0" t="0"/>
          <a:stretch/>
        </p:blipFill>
        <p:spPr>
          <a:xfrm>
            <a:off x="5914104" y="4810432"/>
            <a:ext cx="1096296" cy="1096296"/>
          </a:xfrm>
          <a:prstGeom prst="rect">
            <a:avLst/>
          </a:prstGeom>
          <a:noFill/>
          <a:ln>
            <a:noFill/>
          </a:ln>
        </p:spPr>
      </p:pic>
      <p:sp>
        <p:nvSpPr>
          <p:cNvPr id="403" name="Google Shape;403;p39"/>
          <p:cNvSpPr txBox="1"/>
          <p:nvPr/>
        </p:nvSpPr>
        <p:spPr>
          <a:xfrm>
            <a:off x="1688691" y="2876771"/>
            <a:ext cx="253377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7F3494"/>
                </a:solidFill>
                <a:latin typeface="Calibri"/>
                <a:ea typeface="Calibri"/>
                <a:cs typeface="Calibri"/>
                <a:sym typeface="Calibri"/>
              </a:rPr>
              <a:t>Fastlæg spisetider og bevar et mellemrum mellem måltiderne for at regulere sukkerniveauet</a:t>
            </a:r>
            <a:endParaRPr b="0" i="0" sz="1400" u="none" cap="none" strike="noStrike">
              <a:solidFill>
                <a:srgbClr val="000000"/>
              </a:solidFill>
              <a:latin typeface="Arial"/>
              <a:ea typeface="Arial"/>
              <a:cs typeface="Arial"/>
              <a:sym typeface="Arial"/>
            </a:endParaRPr>
          </a:p>
        </p:txBody>
      </p:sp>
      <p:sp>
        <p:nvSpPr>
          <p:cNvPr id="404" name="Google Shape;404;p39"/>
          <p:cNvSpPr txBox="1"/>
          <p:nvPr/>
        </p:nvSpPr>
        <p:spPr>
          <a:xfrm>
            <a:off x="9106638" y="2876771"/>
            <a:ext cx="2623739" cy="1477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7F3494"/>
                </a:solidFill>
                <a:latin typeface="Calibri"/>
                <a:ea typeface="Calibri"/>
                <a:cs typeface="Calibri"/>
                <a:sym typeface="Calibri"/>
              </a:rPr>
              <a:t>Planlæg regelmæssig fysisk aktivitet for at regulere vægten og forbedre kroppens reaktion på insulin</a:t>
            </a:r>
            <a:endParaRPr b="0" i="0" sz="1400" u="none" cap="none" strike="noStrike">
              <a:solidFill>
                <a:srgbClr val="000000"/>
              </a:solidFill>
              <a:latin typeface="Arial"/>
              <a:ea typeface="Arial"/>
              <a:cs typeface="Arial"/>
              <a:sym typeface="Arial"/>
            </a:endParaRPr>
          </a:p>
        </p:txBody>
      </p:sp>
      <p:sp>
        <p:nvSpPr>
          <p:cNvPr id="405" name="Google Shape;405;p39"/>
          <p:cNvSpPr txBox="1"/>
          <p:nvPr/>
        </p:nvSpPr>
        <p:spPr>
          <a:xfrm>
            <a:off x="5560636" y="2870622"/>
            <a:ext cx="232901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7F3494"/>
                </a:solidFill>
                <a:latin typeface="Calibri"/>
                <a:ea typeface="Calibri"/>
                <a:cs typeface="Calibri"/>
                <a:sym typeface="Calibri"/>
              </a:rPr>
              <a:t>Tag små portioner mad ofte for at opretholde et stabilt blodsukkerniveau</a:t>
            </a:r>
            <a:endParaRPr b="0" i="0" sz="1400" u="none" cap="none" strike="noStrike">
              <a:solidFill>
                <a:srgbClr val="000000"/>
              </a:solidFill>
              <a:latin typeface="Arial"/>
              <a:ea typeface="Arial"/>
              <a:cs typeface="Arial"/>
              <a:sym typeface="Arial"/>
            </a:endParaRPr>
          </a:p>
        </p:txBody>
      </p:sp>
      <p:sp>
        <p:nvSpPr>
          <p:cNvPr id="406" name="Google Shape;406;p39"/>
          <p:cNvSpPr txBox="1"/>
          <p:nvPr/>
        </p:nvSpPr>
        <p:spPr>
          <a:xfrm>
            <a:off x="3265784" y="4810432"/>
            <a:ext cx="253377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7F3494"/>
                </a:solidFill>
                <a:latin typeface="Calibri"/>
                <a:ea typeface="Calibri"/>
                <a:cs typeface="Calibri"/>
                <a:sym typeface="Calibri"/>
              </a:rPr>
              <a:t>Tag den foreskrevne dosis medicin på de rigtige tidspunkter</a:t>
            </a:r>
            <a:endParaRPr b="0" i="0" sz="1400" u="none" cap="none" strike="noStrike">
              <a:solidFill>
                <a:srgbClr val="000000"/>
              </a:solidFill>
              <a:latin typeface="Arial"/>
              <a:ea typeface="Arial"/>
              <a:cs typeface="Arial"/>
              <a:sym typeface="Arial"/>
            </a:endParaRPr>
          </a:p>
        </p:txBody>
      </p:sp>
      <p:sp>
        <p:nvSpPr>
          <p:cNvPr id="407" name="Google Shape;407;p39"/>
          <p:cNvSpPr txBox="1"/>
          <p:nvPr/>
        </p:nvSpPr>
        <p:spPr>
          <a:xfrm>
            <a:off x="7213435" y="4810432"/>
            <a:ext cx="2473176"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7F3494"/>
                </a:solidFill>
                <a:latin typeface="Calibri"/>
                <a:ea typeface="Calibri"/>
                <a:cs typeface="Calibri"/>
                <a:sym typeface="Calibri"/>
              </a:rPr>
              <a:t>Overvåg blodsukkerniveauet efter behov og kolesterol regelmæssigt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0"/>
          <p:cNvSpPr txBox="1"/>
          <p:nvPr>
            <p:ph idx="1" type="body"/>
          </p:nvPr>
        </p:nvSpPr>
        <p:spPr>
          <a:xfrm>
            <a:off x="564060" y="1359258"/>
            <a:ext cx="5739937" cy="461017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lang="en-US"/>
              <a:t>En mobiltelefon kan være et af de bedste værktøjer til at håndtere diabetes og bevare et godt helbred.</a:t>
            </a:r>
            <a:endParaRPr/>
          </a:p>
          <a:p>
            <a:pPr indent="0" lvl="0" marL="0" rtl="0" algn="l">
              <a:lnSpc>
                <a:spcPct val="90000"/>
              </a:lnSpc>
              <a:spcBef>
                <a:spcPts val="1000"/>
              </a:spcBef>
              <a:spcAft>
                <a:spcPts val="0"/>
              </a:spcAft>
              <a:buClr>
                <a:schemeClr val="lt1"/>
              </a:buClr>
              <a:buSzPts val="2400"/>
              <a:buNone/>
            </a:pPr>
            <a:r>
              <a:rPr lang="en-US"/>
              <a:t>Både iPhone- og Android-telefoner tilbyder adgang til apps, der kan hjælpe med diabetesbehandling. Se Modul 1: Hvad er apps</a:t>
            </a:r>
            <a:endParaRPr/>
          </a:p>
          <a:p>
            <a:pPr indent="0" lvl="0" marL="0" rtl="0" algn="l">
              <a:lnSpc>
                <a:spcPct val="90000"/>
              </a:lnSpc>
              <a:spcBef>
                <a:spcPts val="1000"/>
              </a:spcBef>
              <a:spcAft>
                <a:spcPts val="0"/>
              </a:spcAft>
              <a:buClr>
                <a:schemeClr val="lt1"/>
              </a:buClr>
              <a:buSzPts val="2400"/>
              <a:buNone/>
            </a:pPr>
            <a:r>
              <a:rPr lang="en-US"/>
              <a:t>Som alle apps varierer diabetes-apps typisk i pris fra helt gratis til krav om abonnement og kan vælges ud fra til din borgers behov og budget.</a:t>
            </a:r>
            <a:endParaRPr/>
          </a:p>
          <a:p>
            <a:pPr indent="0" lvl="0" marL="0" rtl="0" algn="l">
              <a:lnSpc>
                <a:spcPct val="90000"/>
              </a:lnSpc>
              <a:spcBef>
                <a:spcPts val="1000"/>
              </a:spcBef>
              <a:spcAft>
                <a:spcPts val="0"/>
              </a:spcAft>
              <a:buClr>
                <a:srgbClr val="24BAA2"/>
              </a:buClr>
              <a:buSzPts val="2400"/>
              <a:buNone/>
            </a:pPr>
            <a:r>
              <a:rPr b="1" lang="en-US">
                <a:solidFill>
                  <a:srgbClr val="24BAA2"/>
                </a:solidFill>
              </a:rPr>
              <a:t>Målet er, at finde den ideelle app, der kan løse dine borgeres problemer og give dem kontrol over deres tilstand.</a:t>
            </a:r>
            <a:endParaRPr/>
          </a:p>
          <a:p>
            <a:pPr indent="0" lvl="0" marL="0" rtl="0" algn="l">
              <a:lnSpc>
                <a:spcPct val="90000"/>
              </a:lnSpc>
              <a:spcBef>
                <a:spcPts val="1000"/>
              </a:spcBef>
              <a:spcAft>
                <a:spcPts val="0"/>
              </a:spcAft>
              <a:buClr>
                <a:schemeClr val="lt1"/>
              </a:buClr>
              <a:buSzPts val="2400"/>
              <a:buNone/>
            </a:pPr>
            <a:r>
              <a:t/>
            </a:r>
            <a:endParaRPr/>
          </a:p>
        </p:txBody>
      </p:sp>
      <p:sp>
        <p:nvSpPr>
          <p:cNvPr id="413" name="Google Shape;413;p40"/>
          <p:cNvSpPr txBox="1"/>
          <p:nvPr>
            <p:ph idx="2" type="body"/>
          </p:nvPr>
        </p:nvSpPr>
        <p:spPr>
          <a:xfrm>
            <a:off x="209538" y="171175"/>
            <a:ext cx="6448982"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Brug af digitale værktøjer til at håndtere diabetes</a:t>
            </a:r>
            <a:endParaRPr sz="2400"/>
          </a:p>
          <a:p>
            <a:pPr indent="0" lvl="0" marL="0" rtl="0" algn="l">
              <a:lnSpc>
                <a:spcPct val="90000"/>
              </a:lnSpc>
              <a:spcBef>
                <a:spcPts val="1000"/>
              </a:spcBef>
              <a:spcAft>
                <a:spcPts val="0"/>
              </a:spcAft>
              <a:buClr>
                <a:srgbClr val="24BAA2"/>
              </a:buClr>
              <a:buSzPts val="3600"/>
              <a:buNone/>
            </a:pPr>
            <a:r>
              <a:t/>
            </a:r>
            <a:endParaRPr/>
          </a:p>
          <a:p>
            <a:pPr indent="0" lvl="0" marL="0" rtl="0" algn="l">
              <a:lnSpc>
                <a:spcPct val="90000"/>
              </a:lnSpc>
              <a:spcBef>
                <a:spcPts val="1000"/>
              </a:spcBef>
              <a:spcAft>
                <a:spcPts val="0"/>
              </a:spcAft>
              <a:buClr>
                <a:srgbClr val="24BAA2"/>
              </a:buClr>
              <a:buSzPts val="3600"/>
              <a:buNone/>
            </a:pPr>
            <a:r>
              <a:t/>
            </a:r>
            <a:endParaRPr/>
          </a:p>
        </p:txBody>
      </p:sp>
      <p:pic>
        <p:nvPicPr>
          <p:cNvPr id="414" name="Google Shape;414;p40"/>
          <p:cNvPicPr preferRelativeResize="0"/>
          <p:nvPr>
            <p:ph idx="3" type="pic"/>
          </p:nvPr>
        </p:nvPicPr>
        <p:blipFill rotWithShape="1">
          <a:blip r:embed="rId3">
            <a:alphaModFix/>
          </a:blip>
          <a:srcRect b="0" l="0" r="0" t="0"/>
          <a:stretch/>
        </p:blipFill>
        <p:spPr>
          <a:xfrm>
            <a:off x="6451042" y="439730"/>
            <a:ext cx="5234383" cy="6045736"/>
          </a:xfrm>
          <a:prstGeom prst="rect">
            <a:avLst/>
          </a:prstGeom>
          <a:solidFill>
            <a:srgbClr val="F2F2F2"/>
          </a:solidFill>
          <a:ln>
            <a:noFill/>
          </a:ln>
        </p:spPr>
      </p:pic>
      <p:sp>
        <p:nvSpPr>
          <p:cNvPr id="415" name="Google Shape;415;p40"/>
          <p:cNvSpPr/>
          <p:nvPr/>
        </p:nvSpPr>
        <p:spPr>
          <a:xfrm>
            <a:off x="8372475" y="4324350"/>
            <a:ext cx="3343275" cy="2093920"/>
          </a:xfrm>
          <a:prstGeom prst="wedgeRoundRectCallout">
            <a:avLst>
              <a:gd fmla="val -118269" name="adj1"/>
              <a:gd fmla="val -43944" name="adj2"/>
              <a:gd fmla="val 16667" name="adj3"/>
            </a:avLst>
          </a:prstGeom>
          <a:solidFill>
            <a:srgbClr val="24BAA2"/>
          </a:solidFill>
          <a:ln cap="flat" cmpd="sng" w="12700">
            <a:solidFill>
              <a:srgbClr val="24BAA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0" i="0" lang="en-US" sz="2000" u="none" cap="none" strike="noStrike">
                <a:solidFill>
                  <a:srgbClr val="092E4B"/>
                </a:solidFill>
                <a:latin typeface="Calibri"/>
                <a:ea typeface="Calibri"/>
                <a:cs typeface="Calibri"/>
                <a:sym typeface="Calibri"/>
              </a:rPr>
              <a:t>De fleste apps registrerer blodsukkermålinger, mens nogle også kan registrere kost, medicin, vægt osv.</a:t>
            </a:r>
            <a:endParaRPr b="0" i="0" sz="2000" u="none" cap="none" strike="noStrike">
              <a:solidFill>
                <a:srgbClr val="092E4B"/>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1"/>
          <p:cNvSpPr txBox="1"/>
          <p:nvPr>
            <p:ph idx="1" type="body"/>
          </p:nvPr>
        </p:nvSpPr>
        <p:spPr>
          <a:xfrm>
            <a:off x="5828504" y="1065852"/>
            <a:ext cx="5122526" cy="4420547"/>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90000"/>
              </a:lnSpc>
              <a:spcBef>
                <a:spcPts val="1000"/>
              </a:spcBef>
              <a:spcAft>
                <a:spcPts val="0"/>
              </a:spcAft>
              <a:buClr>
                <a:schemeClr val="lt1"/>
              </a:buClr>
              <a:buSzPts val="3000"/>
              <a:buFont typeface="Arial"/>
              <a:buNone/>
            </a:pPr>
            <a:r>
              <a:rPr b="1" i="0" lang="en-US" sz="4800"/>
              <a:t>HUSK</a:t>
            </a:r>
            <a:r>
              <a:rPr b="1" i="0" lang="en-US" sz="3600"/>
              <a:t> - vi bruger diabetes som et casestudie </a:t>
            </a:r>
            <a:r>
              <a:rPr b="1" i="0" lang="en-US"/>
              <a:t>…</a:t>
            </a:r>
            <a:endParaRPr/>
          </a:p>
          <a:p>
            <a:pPr indent="-228600" lvl="0" marL="457200" marR="0" rtl="0" algn="ctr">
              <a:lnSpc>
                <a:spcPct val="90000"/>
              </a:lnSpc>
              <a:spcBef>
                <a:spcPts val="1000"/>
              </a:spcBef>
              <a:spcAft>
                <a:spcPts val="0"/>
              </a:spcAft>
              <a:buClr>
                <a:schemeClr val="lt1"/>
              </a:buClr>
              <a:buSzPts val="3000"/>
              <a:buFont typeface="Arial"/>
              <a:buNone/>
            </a:pPr>
            <a:r>
              <a:rPr i="0" lang="en-US"/>
              <a:t>følgende tilgang kan bruges, når du håndterer de fleste medicinske tilstande, mulighederne for tilgængelige apps er uendelige.</a:t>
            </a:r>
            <a:endParaRPr/>
          </a:p>
        </p:txBody>
      </p:sp>
      <p:pic>
        <p:nvPicPr>
          <p:cNvPr descr="Mobile device with apps" id="421" name="Google Shape;421;p41"/>
          <p:cNvPicPr preferRelativeResize="0"/>
          <p:nvPr>
            <p:ph idx="2" type="pic"/>
          </p:nvPr>
        </p:nvPicPr>
        <p:blipFill rotWithShape="1">
          <a:blip r:embed="rId3">
            <a:alphaModFix/>
          </a:blip>
          <a:srcRect b="0" l="0" r="0" t="0"/>
          <a:stretch/>
        </p:blipFill>
        <p:spPr>
          <a:xfrm>
            <a:off x="414116" y="352414"/>
            <a:ext cx="5122526" cy="6099184"/>
          </a:xfrm>
          <a:prstGeom prst="rect">
            <a:avLst/>
          </a:prstGeom>
          <a:solidFill>
            <a:srgbClr val="F2F2F2"/>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2"/>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lang="en-US"/>
              <a:t>Valg af en app til at håndtere sundhed</a:t>
            </a:r>
            <a:endParaRPr/>
          </a:p>
        </p:txBody>
      </p:sp>
      <p:sp>
        <p:nvSpPr>
          <p:cNvPr id="427" name="Google Shape;427;p42"/>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sz="8000"/>
              <a:t>(c)</a:t>
            </a:r>
            <a:endParaRPr sz="8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3"/>
          <p:cNvSpPr txBox="1"/>
          <p:nvPr/>
        </p:nvSpPr>
        <p:spPr>
          <a:xfrm>
            <a:off x="8566610" y="1195648"/>
            <a:ext cx="2503681" cy="4448175"/>
          </a:xfrm>
          <a:prstGeom prst="rect">
            <a:avLst/>
          </a:prstGeom>
          <a:solidFill>
            <a:srgbClr val="24BAA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3" name="Google Shape;433;p43"/>
          <p:cNvSpPr txBox="1"/>
          <p:nvPr>
            <p:ph idx="1" type="body"/>
          </p:nvPr>
        </p:nvSpPr>
        <p:spPr>
          <a:xfrm>
            <a:off x="422031" y="2619544"/>
            <a:ext cx="7676940"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527"/>
              <a:buNone/>
            </a:pPr>
            <a:r>
              <a:rPr lang="en-US" sz="2400"/>
              <a:t>Apps kan downloades fra internettet og giver </a:t>
            </a:r>
            <a:r>
              <a:rPr b="1" lang="en-US" sz="2400">
                <a:solidFill>
                  <a:srgbClr val="7F3494"/>
                </a:solidFill>
              </a:rPr>
              <a:t>information, råd og vejledning </a:t>
            </a:r>
            <a:r>
              <a:rPr lang="en-US" sz="2400"/>
              <a:t>om et utal af helbredstilstande. (Se modul 1 om, hvordan du downloader apps)</a:t>
            </a:r>
            <a:endParaRPr/>
          </a:p>
          <a:p>
            <a:pPr indent="0" lvl="0" marL="0" rtl="0" algn="l">
              <a:lnSpc>
                <a:spcPct val="90000"/>
              </a:lnSpc>
              <a:spcBef>
                <a:spcPts val="0"/>
              </a:spcBef>
              <a:spcAft>
                <a:spcPts val="0"/>
              </a:spcAft>
              <a:buClr>
                <a:schemeClr val="dk1"/>
              </a:buClr>
              <a:buSzPts val="1018"/>
              <a:buNone/>
            </a:pPr>
            <a:r>
              <a:t/>
            </a:r>
            <a:endParaRPr sz="1600"/>
          </a:p>
          <a:p>
            <a:pPr indent="0" lvl="0" marL="0" rtl="0" algn="l">
              <a:lnSpc>
                <a:spcPct val="90000"/>
              </a:lnSpc>
              <a:spcBef>
                <a:spcPts val="0"/>
              </a:spcBef>
              <a:spcAft>
                <a:spcPts val="0"/>
              </a:spcAft>
              <a:buClr>
                <a:schemeClr val="dk1"/>
              </a:buClr>
              <a:buSzPts val="1527"/>
              <a:buNone/>
            </a:pPr>
            <a:r>
              <a:rPr lang="en-US" sz="2400"/>
              <a:t>Disse oplysninger er tilgængelige og lige ved hånden og på flere typer enheder. (telefoner, tablets, bærbar</a:t>
            </a:r>
            <a:r>
              <a:rPr lang="en-US"/>
              <a:t> Pc</a:t>
            </a:r>
            <a:r>
              <a:rPr lang="en-US" sz="2400"/>
              <a:t>)</a:t>
            </a:r>
            <a:endParaRPr/>
          </a:p>
          <a:p>
            <a:pPr indent="0" lvl="0" marL="0" rtl="0" algn="l">
              <a:lnSpc>
                <a:spcPct val="90000"/>
              </a:lnSpc>
              <a:spcBef>
                <a:spcPts val="0"/>
              </a:spcBef>
              <a:spcAft>
                <a:spcPts val="0"/>
              </a:spcAft>
              <a:buClr>
                <a:schemeClr val="dk1"/>
              </a:buClr>
              <a:buSzPts val="1018"/>
              <a:buNone/>
            </a:pPr>
            <a:r>
              <a:t/>
            </a:r>
            <a:endParaRPr sz="1600"/>
          </a:p>
          <a:p>
            <a:pPr indent="0" lvl="0" marL="0" rtl="0" algn="l">
              <a:lnSpc>
                <a:spcPct val="90000"/>
              </a:lnSpc>
              <a:spcBef>
                <a:spcPts val="0"/>
              </a:spcBef>
              <a:spcAft>
                <a:spcPts val="0"/>
              </a:spcAft>
              <a:buClr>
                <a:schemeClr val="dk1"/>
              </a:buClr>
              <a:buSzPts val="1527"/>
              <a:buNone/>
            </a:pPr>
            <a:r>
              <a:rPr lang="en-US" sz="2400"/>
              <a:t>I dette tilfælde bruger vi eksemplet med diabetes, men andre tilstande kan undersøges og nyttige applikationer downloades på en lignende måde, hvilket kan være gavnligt i </a:t>
            </a:r>
            <a:r>
              <a:rPr b="1" lang="en-US">
                <a:solidFill>
                  <a:srgbClr val="7F3494"/>
                </a:solidFill>
              </a:rPr>
              <a:t>pleje- og omsorgsområdet</a:t>
            </a:r>
            <a:r>
              <a:rPr b="1" lang="en-US" sz="2400">
                <a:solidFill>
                  <a:srgbClr val="7F3494"/>
                </a:solidFill>
              </a:rPr>
              <a:t> </a:t>
            </a:r>
            <a:r>
              <a:rPr lang="en-US" sz="2400"/>
              <a:t>.</a:t>
            </a:r>
            <a:endParaRPr/>
          </a:p>
          <a:p>
            <a:pPr indent="0" lvl="0" marL="0" rtl="0" algn="l">
              <a:lnSpc>
                <a:spcPct val="90000"/>
              </a:lnSpc>
              <a:spcBef>
                <a:spcPts val="1000"/>
              </a:spcBef>
              <a:spcAft>
                <a:spcPts val="0"/>
              </a:spcAft>
              <a:buClr>
                <a:srgbClr val="092E4B"/>
              </a:buClr>
              <a:buSzPts val="2400"/>
              <a:buNone/>
            </a:pPr>
            <a:r>
              <a:t/>
            </a:r>
            <a:endParaRPr/>
          </a:p>
        </p:txBody>
      </p:sp>
      <p:sp>
        <p:nvSpPr>
          <p:cNvPr id="434" name="Google Shape;434;p43"/>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Brug af digitale værktøjer til at hjælpe med sundhedshåndtering</a:t>
            </a:r>
            <a:endParaRPr/>
          </a:p>
        </p:txBody>
      </p:sp>
      <p:pic>
        <p:nvPicPr>
          <p:cNvPr id="435" name="Google Shape;435;p43"/>
          <p:cNvPicPr preferRelativeResize="0"/>
          <p:nvPr/>
        </p:nvPicPr>
        <p:blipFill rotWithShape="1">
          <a:blip r:embed="rId3">
            <a:alphaModFix/>
          </a:blip>
          <a:srcRect b="0" l="0" r="0" t="0"/>
          <a:stretch/>
        </p:blipFill>
        <p:spPr>
          <a:xfrm>
            <a:off x="8562908" y="3330632"/>
            <a:ext cx="2503681" cy="1651114"/>
          </a:xfrm>
          <a:prstGeom prst="rect">
            <a:avLst/>
          </a:prstGeom>
          <a:noFill/>
          <a:ln>
            <a:noFill/>
          </a:ln>
        </p:spPr>
      </p:pic>
      <p:pic>
        <p:nvPicPr>
          <p:cNvPr descr="Yoga outline" id="436" name="Google Shape;436;p43"/>
          <p:cNvPicPr preferRelativeResize="0"/>
          <p:nvPr/>
        </p:nvPicPr>
        <p:blipFill rotWithShape="1">
          <a:blip r:embed="rId4">
            <a:alphaModFix/>
          </a:blip>
          <a:srcRect b="0" l="0" r="0" t="0"/>
          <a:stretch/>
        </p:blipFill>
        <p:spPr>
          <a:xfrm>
            <a:off x="8761358" y="1417132"/>
            <a:ext cx="764400" cy="764400"/>
          </a:xfrm>
          <a:prstGeom prst="rect">
            <a:avLst/>
          </a:prstGeom>
          <a:noFill/>
          <a:ln>
            <a:noFill/>
          </a:ln>
        </p:spPr>
      </p:pic>
      <p:pic>
        <p:nvPicPr>
          <p:cNvPr descr="Food Safety outline" id="437" name="Google Shape;437;p43"/>
          <p:cNvPicPr preferRelativeResize="0"/>
          <p:nvPr/>
        </p:nvPicPr>
        <p:blipFill rotWithShape="1">
          <a:blip r:embed="rId5">
            <a:alphaModFix/>
          </a:blip>
          <a:srcRect b="0" l="0" r="0" t="0"/>
          <a:stretch/>
        </p:blipFill>
        <p:spPr>
          <a:xfrm>
            <a:off x="10078523" y="2237344"/>
            <a:ext cx="764400" cy="764400"/>
          </a:xfrm>
          <a:prstGeom prst="rect">
            <a:avLst/>
          </a:prstGeom>
          <a:noFill/>
          <a:ln>
            <a:noFill/>
          </a:ln>
        </p:spPr>
      </p:pic>
      <p:pic>
        <p:nvPicPr>
          <p:cNvPr descr="Heart with pulse outline" id="438" name="Google Shape;438;p43"/>
          <p:cNvPicPr preferRelativeResize="0"/>
          <p:nvPr/>
        </p:nvPicPr>
        <p:blipFill rotWithShape="1">
          <a:blip r:embed="rId6">
            <a:alphaModFix/>
          </a:blip>
          <a:srcRect b="0" l="0" r="0" t="0"/>
          <a:stretch/>
        </p:blipFill>
        <p:spPr>
          <a:xfrm>
            <a:off x="8761358" y="2345976"/>
            <a:ext cx="764400" cy="764400"/>
          </a:xfrm>
          <a:prstGeom prst="rect">
            <a:avLst/>
          </a:prstGeom>
          <a:noFill/>
          <a:ln>
            <a:noFill/>
          </a:ln>
        </p:spPr>
      </p:pic>
      <p:pic>
        <p:nvPicPr>
          <p:cNvPr descr="Medical outline" id="439" name="Google Shape;439;p43"/>
          <p:cNvPicPr preferRelativeResize="0"/>
          <p:nvPr/>
        </p:nvPicPr>
        <p:blipFill rotWithShape="1">
          <a:blip r:embed="rId7">
            <a:alphaModFix/>
          </a:blip>
          <a:srcRect b="0" l="0" r="0" t="0"/>
          <a:stretch/>
        </p:blipFill>
        <p:spPr>
          <a:xfrm>
            <a:off x="10078523" y="1417132"/>
            <a:ext cx="764400" cy="76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4"/>
          <p:cNvSpPr txBox="1"/>
          <p:nvPr>
            <p:ph idx="1" type="body"/>
          </p:nvPr>
        </p:nvSpPr>
        <p:spPr>
          <a:xfrm>
            <a:off x="466725" y="2565777"/>
            <a:ext cx="7547120"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b="1" lang="en-US"/>
              <a:t>At forstå, hvordan mad, motion og blodsukkerniveauer interagerer, er afgørende for at kontrollere diabetes </a:t>
            </a:r>
            <a:r>
              <a:rPr lang="en-US"/>
              <a:t>, uanset om din borger har type 1 eller type 2 </a:t>
            </a:r>
            <a:endParaRPr/>
          </a:p>
          <a:p>
            <a:pPr indent="0" lvl="0" marL="0" rtl="0" algn="l">
              <a:lnSpc>
                <a:spcPct val="90000"/>
              </a:lnSpc>
              <a:spcBef>
                <a:spcPts val="1000"/>
              </a:spcBef>
              <a:spcAft>
                <a:spcPts val="0"/>
              </a:spcAft>
              <a:buClr>
                <a:srgbClr val="092E4B"/>
              </a:buClr>
              <a:buSzPts val="2400"/>
              <a:buNone/>
            </a:pPr>
            <a:r>
              <a:rPr lang="en-US"/>
              <a:t>Der er en app til praktisk talt alle problemer, inklusive kulhydrattal, insulindosering, timere, måltidsplanlægning, træningsplanlægning, glukose, glykæmisk indeks, blodtryk og vægtkontrol.</a:t>
            </a:r>
            <a:endParaRPr/>
          </a:p>
          <a:p>
            <a:pPr indent="0" lvl="0" marL="0" rtl="0" algn="l">
              <a:lnSpc>
                <a:spcPct val="90000"/>
              </a:lnSpc>
              <a:spcBef>
                <a:spcPts val="1000"/>
              </a:spcBef>
              <a:spcAft>
                <a:spcPts val="0"/>
              </a:spcAft>
              <a:buClr>
                <a:srgbClr val="092E4B"/>
              </a:buClr>
              <a:buSzPts val="2400"/>
              <a:buNone/>
            </a:pPr>
            <a:r>
              <a:rPr lang="en-US"/>
              <a:t>Nogle apps gør det let for din borger at kommunikere  helbredsoplysningerne med dig som medarbejder og/eller med lægeteamet.</a:t>
            </a:r>
            <a:endParaRPr/>
          </a:p>
          <a:p>
            <a:pPr indent="0" lvl="0" marL="0" rtl="0" algn="l">
              <a:lnSpc>
                <a:spcPct val="90000"/>
              </a:lnSpc>
              <a:spcBef>
                <a:spcPts val="1000"/>
              </a:spcBef>
              <a:spcAft>
                <a:spcPts val="0"/>
              </a:spcAft>
              <a:buClr>
                <a:srgbClr val="092E4B"/>
              </a:buClr>
              <a:buSzPts val="2400"/>
              <a:buNone/>
            </a:pPr>
            <a:r>
              <a:t/>
            </a:r>
            <a:endParaRPr/>
          </a:p>
        </p:txBody>
      </p:sp>
      <p:sp>
        <p:nvSpPr>
          <p:cNvPr id="445" name="Google Shape;445;p44"/>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b="1" i="0" lang="en-US"/>
              <a:t>Hvad har du brug for at vide?</a:t>
            </a:r>
            <a:endParaRPr/>
          </a:p>
          <a:p>
            <a:pPr indent="0" lvl="0" marL="0" rtl="0" algn="l">
              <a:lnSpc>
                <a:spcPct val="90000"/>
              </a:lnSpc>
              <a:spcBef>
                <a:spcPts val="1000"/>
              </a:spcBef>
              <a:spcAft>
                <a:spcPts val="0"/>
              </a:spcAft>
              <a:buClr>
                <a:srgbClr val="24BAA2"/>
              </a:buClr>
              <a:buSzPts val="3600"/>
              <a:buNone/>
            </a:pPr>
            <a:r>
              <a:t/>
            </a:r>
            <a:endParaRPr/>
          </a:p>
        </p:txBody>
      </p:sp>
      <p:pic>
        <p:nvPicPr>
          <p:cNvPr id="446" name="Google Shape;446;p44"/>
          <p:cNvPicPr preferRelativeResize="0"/>
          <p:nvPr>
            <p:ph idx="3" type="pic"/>
          </p:nvPr>
        </p:nvPicPr>
        <p:blipFill rotWithShape="1">
          <a:blip r:embed="rId3">
            <a:alphaModFix/>
          </a:blip>
          <a:srcRect b="0" l="0" r="0" t="0"/>
          <a:stretch/>
        </p:blipFill>
        <p:spPr>
          <a:xfrm>
            <a:off x="8583613" y="1246188"/>
            <a:ext cx="2443162" cy="4337050"/>
          </a:xfrm>
          <a:prstGeom prst="rect">
            <a:avLst/>
          </a:prstGeom>
          <a:solidFill>
            <a:srgbClr val="D8D8D8"/>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45"/>
          <p:cNvPicPr preferRelativeResize="0"/>
          <p:nvPr>
            <p:ph idx="2" type="pic"/>
          </p:nvPr>
        </p:nvPicPr>
        <p:blipFill rotWithShape="1">
          <a:blip r:embed="rId3">
            <a:alphaModFix/>
          </a:blip>
          <a:srcRect b="0" l="0" r="0" t="0"/>
          <a:stretch/>
        </p:blipFill>
        <p:spPr>
          <a:xfrm>
            <a:off x="0" y="0"/>
            <a:ext cx="12192000" cy="6858000"/>
          </a:xfrm>
          <a:prstGeom prst="rect">
            <a:avLst/>
          </a:prstGeom>
          <a:solidFill>
            <a:srgbClr val="F2F2F2"/>
          </a:solidFill>
          <a:ln>
            <a:noFill/>
          </a:ln>
        </p:spPr>
      </p:pic>
      <p:sp>
        <p:nvSpPr>
          <p:cNvPr id="452" name="Google Shape;452;p45"/>
          <p:cNvSpPr txBox="1"/>
          <p:nvPr>
            <p:ph idx="1" type="body"/>
          </p:nvPr>
        </p:nvSpPr>
        <p:spPr>
          <a:xfrm>
            <a:off x="0" y="1747126"/>
            <a:ext cx="5554133" cy="3565651"/>
          </a:xfrm>
          <a:prstGeom prst="rect">
            <a:avLst/>
          </a:prstGeom>
          <a:solidFill>
            <a:srgbClr val="24BAA2"/>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42D92"/>
              </a:buClr>
              <a:buSzPts val="3000"/>
              <a:buNone/>
            </a:pPr>
            <a:r>
              <a:rPr b="1" i="0" lang="en-US">
                <a:solidFill>
                  <a:srgbClr val="092E4B"/>
                </a:solidFill>
              </a:rPr>
              <a:t>At vælge den rigtige app kan virke afskrækkende, men husk, at alt, hvad du gør, er at hjælpe og støtte din borger, og det er POSITIVT!</a:t>
            </a:r>
            <a:endParaRPr>
              <a:solidFill>
                <a:srgbClr val="092E4B"/>
              </a:solidFill>
            </a:endParaRPr>
          </a:p>
        </p:txBody>
      </p:sp>
      <p:sp>
        <p:nvSpPr>
          <p:cNvPr id="453" name="Google Shape;453;p45"/>
          <p:cNvSpPr/>
          <p:nvPr/>
        </p:nvSpPr>
        <p:spPr>
          <a:xfrm>
            <a:off x="9715500" y="2993250"/>
            <a:ext cx="1981200" cy="3565651"/>
          </a:xfrm>
          <a:prstGeom prst="flowChartOffpageConnector">
            <a:avLst/>
          </a:prstGeom>
          <a:solidFill>
            <a:srgbClr val="24BAA2"/>
          </a:solidFill>
          <a:ln cap="flat" cmpd="sng" w="12700">
            <a:solidFill>
              <a:srgbClr val="24BAA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7F349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7F3494"/>
                </a:solidFill>
                <a:latin typeface="Calibri"/>
                <a:ea typeface="Calibri"/>
                <a:cs typeface="Calibri"/>
                <a:sym typeface="Calibri"/>
              </a:rPr>
              <a:t>For at hjælpe dig har vi udvalgt et par relevante apps til at komme i gang...</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6"/>
          <p:cNvSpPr txBox="1"/>
          <p:nvPr>
            <p:ph idx="1" type="body"/>
          </p:nvPr>
        </p:nvSpPr>
        <p:spPr>
          <a:xfrm>
            <a:off x="862541" y="1418411"/>
            <a:ext cx="5233459" cy="43776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b="1" lang="en-US">
                <a:solidFill>
                  <a:srgbClr val="24BAA2"/>
                </a:solidFill>
              </a:rPr>
              <a:t>Informative apps hjælper brugerne med at følge med i de nyeste medicinske behandlingsmuligheder og få viden om deres tilstand, hvordan de kan styre den og potentielle risici.</a:t>
            </a:r>
            <a:endParaRPr/>
          </a:p>
          <a:p>
            <a:pPr indent="0" lvl="0" marL="0" rtl="0" algn="l">
              <a:lnSpc>
                <a:spcPct val="90000"/>
              </a:lnSpc>
              <a:spcBef>
                <a:spcPts val="0"/>
              </a:spcBef>
              <a:spcAft>
                <a:spcPts val="0"/>
              </a:spcAft>
              <a:buSzPts val="2400"/>
              <a:buNone/>
            </a:pPr>
            <a:r>
              <a:t/>
            </a:r>
            <a:endParaRPr b="1">
              <a:solidFill>
                <a:srgbClr val="24BAA2"/>
              </a:solidFill>
            </a:endParaRPr>
          </a:p>
          <a:p>
            <a:pPr indent="0" lvl="0" marL="0" rtl="0" algn="l">
              <a:lnSpc>
                <a:spcPct val="90000"/>
              </a:lnSpc>
              <a:spcBef>
                <a:spcPts val="0"/>
              </a:spcBef>
              <a:spcAft>
                <a:spcPts val="0"/>
              </a:spcAft>
              <a:buClr>
                <a:schemeClr val="lt1"/>
              </a:buClr>
              <a:buSzPts val="2400"/>
              <a:buNone/>
            </a:pPr>
            <a:r>
              <a:rPr b="1" lang="en-US" u="sng">
                <a:solidFill>
                  <a:srgbClr val="24BAA2"/>
                </a:solidFill>
                <a:hlinkClick r:id="rId3">
                  <a:extLst>
                    <a:ext uri="{A12FA001-AC4F-418D-AE19-62706E023703}">
                      <ahyp:hlinkClr val="tx"/>
                    </a:ext>
                  </a:extLst>
                </a:hlinkClick>
              </a:rPr>
              <a:t>Beat Diabetes </a:t>
            </a:r>
            <a:r>
              <a:rPr lang="en-US"/>
              <a:t>er en brugervenlig Android-app designet til at </a:t>
            </a:r>
            <a:r>
              <a:rPr b="1" lang="en-US"/>
              <a:t>hjælpe dem, der lige er blevet diagnosticeret med diabetes, med at lære mere om deres tilstand </a:t>
            </a:r>
            <a:r>
              <a:rPr lang="en-US"/>
              <a:t>. Den giver en vifte af viden om diabetes lige fra de fødevarer, der skal undgås, til nemme teknikker til at forbedre fysisk aktivitet.</a:t>
            </a:r>
            <a:endParaRPr/>
          </a:p>
        </p:txBody>
      </p:sp>
      <p:sp>
        <p:nvSpPr>
          <p:cNvPr id="459" name="Google Shape;459;p46"/>
          <p:cNvSpPr txBox="1"/>
          <p:nvPr>
            <p:ph idx="2" type="body"/>
          </p:nvPr>
        </p:nvSpPr>
        <p:spPr>
          <a:xfrm>
            <a:off x="307974" y="324380"/>
            <a:ext cx="4937265" cy="99218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4BAA2"/>
              </a:buClr>
              <a:buSzPts val="8000"/>
              <a:buNone/>
            </a:pPr>
            <a:r>
              <a:rPr lang="en-US" sz="8000"/>
              <a:t>1. </a:t>
            </a:r>
            <a:r>
              <a:rPr lang="en-US"/>
              <a:t>– Informative apps</a:t>
            </a:r>
            <a:endParaRPr/>
          </a:p>
        </p:txBody>
      </p:sp>
      <p:pic>
        <p:nvPicPr>
          <p:cNvPr id="460" name="Google Shape;460;p46"/>
          <p:cNvPicPr preferRelativeResize="0"/>
          <p:nvPr>
            <p:ph idx="3" type="pic"/>
          </p:nvPr>
        </p:nvPicPr>
        <p:blipFill rotWithShape="1">
          <a:blip r:embed="rId4">
            <a:alphaModFix/>
          </a:blip>
          <a:srcRect b="0" l="0" r="0" t="0"/>
          <a:stretch/>
        </p:blipFill>
        <p:spPr>
          <a:xfrm>
            <a:off x="6229350" y="439730"/>
            <a:ext cx="5319183" cy="6045736"/>
          </a:xfrm>
          <a:prstGeom prst="rect">
            <a:avLst/>
          </a:prstGeom>
          <a:solidFill>
            <a:srgbClr val="F2F2F2"/>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7"/>
          <p:cNvSpPr txBox="1"/>
          <p:nvPr>
            <p:ph idx="1" type="body"/>
          </p:nvPr>
        </p:nvSpPr>
        <p:spPr>
          <a:xfrm>
            <a:off x="572299" y="2331923"/>
            <a:ext cx="7939488"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a:t>Denne app er udarbejdet af et team af læger specifikt til diabetikere. Den omfatter:</a:t>
            </a:r>
            <a:endParaRPr/>
          </a:p>
          <a:p>
            <a:pPr indent="-342900" lvl="0" marL="342900" rtl="0" algn="l">
              <a:lnSpc>
                <a:spcPct val="90000"/>
              </a:lnSpc>
              <a:spcBef>
                <a:spcPts val="1000"/>
              </a:spcBef>
              <a:spcAft>
                <a:spcPts val="0"/>
              </a:spcAft>
              <a:buClr>
                <a:srgbClr val="092E4B"/>
              </a:buClr>
              <a:buSzPts val="2100"/>
              <a:buFont typeface="Arial"/>
              <a:buChar char="•"/>
            </a:pPr>
            <a:r>
              <a:rPr lang="en-US" sz="2100"/>
              <a:t>En liste over de bedste og værste fødevarer til diabetes</a:t>
            </a:r>
            <a:endParaRPr/>
          </a:p>
          <a:p>
            <a:pPr indent="-342900" lvl="0" marL="342900" rtl="0" algn="l">
              <a:lnSpc>
                <a:spcPct val="90000"/>
              </a:lnSpc>
              <a:spcBef>
                <a:spcPts val="1000"/>
              </a:spcBef>
              <a:spcAft>
                <a:spcPts val="0"/>
              </a:spcAft>
              <a:buClr>
                <a:srgbClr val="092E4B"/>
              </a:buClr>
              <a:buSzPts val="2100"/>
              <a:buFont typeface="Arial"/>
              <a:buChar char="•"/>
            </a:pPr>
            <a:r>
              <a:rPr lang="en-US" sz="2100"/>
              <a:t>Liste over 10 frugter og grøntsager, der skal undgås</a:t>
            </a:r>
            <a:endParaRPr/>
          </a:p>
          <a:p>
            <a:pPr indent="-342900" lvl="0" marL="342900" rtl="0" algn="l">
              <a:lnSpc>
                <a:spcPct val="90000"/>
              </a:lnSpc>
              <a:spcBef>
                <a:spcPts val="1000"/>
              </a:spcBef>
              <a:spcAft>
                <a:spcPts val="0"/>
              </a:spcAft>
              <a:buClr>
                <a:srgbClr val="092E4B"/>
              </a:buClr>
              <a:buSzPts val="2100"/>
              <a:buFont typeface="Arial"/>
              <a:buChar char="•"/>
            </a:pPr>
            <a:r>
              <a:rPr lang="en-US" sz="2100"/>
              <a:t>Eksperttips om kontrol af blodsukkerniveauer ved diabetes</a:t>
            </a:r>
            <a:endParaRPr/>
          </a:p>
          <a:p>
            <a:pPr indent="-342900" lvl="0" marL="342900" rtl="0" algn="l">
              <a:lnSpc>
                <a:spcPct val="90000"/>
              </a:lnSpc>
              <a:spcBef>
                <a:spcPts val="1000"/>
              </a:spcBef>
              <a:spcAft>
                <a:spcPts val="0"/>
              </a:spcAft>
              <a:buClr>
                <a:srgbClr val="092E4B"/>
              </a:buClr>
              <a:buSzPts val="2100"/>
              <a:buFont typeface="Arial"/>
              <a:buChar char="•"/>
            </a:pPr>
            <a:r>
              <a:rPr lang="en-US" sz="2100"/>
              <a:t>9 strategier til at forbedre fysisk aktivitet</a:t>
            </a:r>
            <a:endParaRPr/>
          </a:p>
          <a:p>
            <a:pPr indent="-342900" lvl="0" marL="342900" rtl="0" algn="l">
              <a:lnSpc>
                <a:spcPct val="90000"/>
              </a:lnSpc>
              <a:spcBef>
                <a:spcPts val="1000"/>
              </a:spcBef>
              <a:spcAft>
                <a:spcPts val="0"/>
              </a:spcAft>
              <a:buClr>
                <a:srgbClr val="092E4B"/>
              </a:buClr>
              <a:buSzPts val="2100"/>
              <a:buFont typeface="Arial"/>
              <a:buChar char="•"/>
            </a:pPr>
            <a:r>
              <a:rPr lang="en-US" sz="2100"/>
              <a:t>En beskrivelse af komplikationer ved diabetes og en tidslinje for deres forekomst</a:t>
            </a:r>
            <a:endParaRPr/>
          </a:p>
        </p:txBody>
      </p:sp>
      <p:sp>
        <p:nvSpPr>
          <p:cNvPr id="466" name="Google Shape;466;p47"/>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Beat Diabetes</a:t>
            </a:r>
            <a:endParaRPr/>
          </a:p>
        </p:txBody>
      </p:sp>
      <p:pic>
        <p:nvPicPr>
          <p:cNvPr id="467" name="Google Shape;467;p47">
            <a:hlinkClick r:id="rId3"/>
          </p:cNvPr>
          <p:cNvPicPr preferRelativeResize="0"/>
          <p:nvPr/>
        </p:nvPicPr>
        <p:blipFill rotWithShape="1">
          <a:blip r:embed="rId4">
            <a:alphaModFix/>
          </a:blip>
          <a:srcRect b="0" l="0" r="0" t="0"/>
          <a:stretch/>
        </p:blipFill>
        <p:spPr>
          <a:xfrm>
            <a:off x="4914864" y="5839525"/>
            <a:ext cx="1657435" cy="539778"/>
          </a:xfrm>
          <a:prstGeom prst="rect">
            <a:avLst/>
          </a:prstGeom>
          <a:noFill/>
          <a:ln>
            <a:noFill/>
          </a:ln>
        </p:spPr>
      </p:pic>
      <p:sp>
        <p:nvSpPr>
          <p:cNvPr id="468" name="Google Shape;468;p47"/>
          <p:cNvSpPr/>
          <p:nvPr/>
        </p:nvSpPr>
        <p:spPr>
          <a:xfrm>
            <a:off x="686379" y="5526508"/>
            <a:ext cx="3631729" cy="1212411"/>
          </a:xfrm>
          <a:prstGeom prst="homePlate">
            <a:avLst>
              <a:gd fmla="val 50000" name="adj"/>
            </a:avLst>
          </a:prstGeom>
          <a:solidFill>
            <a:srgbClr val="24BAA2"/>
          </a:solidFill>
          <a:ln cap="flat" cmpd="sng" w="12700">
            <a:solidFill>
              <a:srgbClr val="24BAA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Klik på fanen for at downloade denne app</a:t>
            </a:r>
            <a:endParaRPr b="0" i="0" sz="1400" u="none" cap="none" strike="noStrike">
              <a:solidFill>
                <a:srgbClr val="000000"/>
              </a:solidFill>
              <a:latin typeface="Arial"/>
              <a:ea typeface="Arial"/>
              <a:cs typeface="Arial"/>
              <a:sym typeface="Arial"/>
            </a:endParaRPr>
          </a:p>
        </p:txBody>
      </p:sp>
      <p:pic>
        <p:nvPicPr>
          <p:cNvPr id="469" name="Google Shape;469;p47"/>
          <p:cNvPicPr preferRelativeResize="0"/>
          <p:nvPr>
            <p:ph idx="3" type="pic"/>
          </p:nvPr>
        </p:nvPicPr>
        <p:blipFill rotWithShape="1">
          <a:blip r:embed="rId5">
            <a:alphaModFix/>
          </a:blip>
          <a:srcRect b="0" l="0" r="0" t="0"/>
          <a:stretch/>
        </p:blipFill>
        <p:spPr>
          <a:xfrm>
            <a:off x="8583306" y="1246695"/>
            <a:ext cx="2444127" cy="4336988"/>
          </a:xfrm>
          <a:prstGeom prst="rect">
            <a:avLst/>
          </a:prstGeom>
          <a:solidFill>
            <a:srgbClr val="D8D8D8"/>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01</a:t>
            </a:r>
            <a:endParaRPr/>
          </a:p>
        </p:txBody>
      </p:sp>
      <p:sp>
        <p:nvSpPr>
          <p:cNvPr id="199" name="Google Shape;199;p21"/>
          <p:cNvSpPr txBox="1"/>
          <p:nvPr>
            <p:ph idx="2" type="body"/>
          </p:nvPr>
        </p:nvSpPr>
        <p:spPr>
          <a:xfrm>
            <a:off x="1400830" y="2482134"/>
            <a:ext cx="6874800" cy="689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b="1" lang="en-US" sz="2400"/>
              <a:t>Digitale apps til sundhedshåndtering</a:t>
            </a:r>
            <a:endParaRPr/>
          </a:p>
        </p:txBody>
      </p:sp>
      <p:sp>
        <p:nvSpPr>
          <p:cNvPr id="200" name="Google Shape;200;p21"/>
          <p:cNvSpPr txBox="1"/>
          <p:nvPr>
            <p:ph idx="3" type="body"/>
          </p:nvPr>
        </p:nvSpPr>
        <p:spPr>
          <a:xfrm>
            <a:off x="565673" y="3715904"/>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02</a:t>
            </a:r>
            <a:endParaRPr/>
          </a:p>
        </p:txBody>
      </p:sp>
      <p:sp>
        <p:nvSpPr>
          <p:cNvPr id="201" name="Google Shape;201;p21"/>
          <p:cNvSpPr txBox="1"/>
          <p:nvPr>
            <p:ph idx="4" type="body"/>
          </p:nvPr>
        </p:nvSpPr>
        <p:spPr>
          <a:xfrm>
            <a:off x="1400970" y="4962654"/>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b="1" lang="en-US" sz="2400"/>
              <a:t>Apps til sociale aktiviteter</a:t>
            </a:r>
            <a:endParaRPr/>
          </a:p>
        </p:txBody>
      </p:sp>
      <p:sp>
        <p:nvSpPr>
          <p:cNvPr id="202" name="Google Shape;202;p21"/>
          <p:cNvSpPr txBox="1"/>
          <p:nvPr>
            <p:ph idx="5" type="body"/>
          </p:nvPr>
        </p:nvSpPr>
        <p:spPr>
          <a:xfrm>
            <a:off x="565673" y="496265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03</a:t>
            </a:r>
            <a:endParaRPr/>
          </a:p>
        </p:txBody>
      </p:sp>
      <p:sp>
        <p:nvSpPr>
          <p:cNvPr id="203" name="Google Shape;203;p21"/>
          <p:cNvSpPr txBox="1"/>
          <p:nvPr>
            <p:ph idx="8" type="body"/>
          </p:nvPr>
        </p:nvSpPr>
        <p:spPr>
          <a:xfrm>
            <a:off x="1400970" y="3852676"/>
            <a:ext cx="5733395"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b="1" lang="en-US" sz="2400"/>
              <a:t>Teknologi rettet mod fysisk aktivitet, sund livsstil og forebyggelse af kognitiv tilbagegang</a:t>
            </a:r>
            <a:endParaRPr/>
          </a:p>
        </p:txBody>
      </p:sp>
      <p:sp>
        <p:nvSpPr>
          <p:cNvPr id="204" name="Google Shape;204;p21"/>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a:t>indhold</a:t>
            </a:r>
            <a:endParaRPr/>
          </a:p>
        </p:txBody>
      </p:sp>
      <p:pic>
        <p:nvPicPr>
          <p:cNvPr id="205" name="Google Shape;205;p21"/>
          <p:cNvPicPr preferRelativeResize="0"/>
          <p:nvPr/>
        </p:nvPicPr>
        <p:blipFill rotWithShape="1">
          <a:blip r:embed="rId3">
            <a:alphaModFix/>
          </a:blip>
          <a:srcRect b="0" l="0" r="0" t="0"/>
          <a:stretch/>
        </p:blipFill>
        <p:spPr>
          <a:xfrm>
            <a:off x="7666010" y="2178136"/>
            <a:ext cx="3778044" cy="4038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8"/>
          <p:cNvSpPr txBox="1"/>
          <p:nvPr>
            <p:ph idx="1" type="body"/>
          </p:nvPr>
        </p:nvSpPr>
        <p:spPr>
          <a:xfrm>
            <a:off x="793821" y="1629427"/>
            <a:ext cx="5521254" cy="43776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b="1" lang="en-US">
                <a:solidFill>
                  <a:srgbClr val="24BAA2"/>
                </a:solidFill>
              </a:rPr>
              <a:t>Enhedsintegrationsapps kan gemme alle vigtige medicinske data fra tilsluttede enheder, integrationer og manuelle indtastninger på ét praktisk sted og er yderst nyttige for brugere og deres omsorgsteam.</a:t>
            </a:r>
            <a:endParaRPr/>
          </a:p>
          <a:p>
            <a:pPr indent="0" lvl="0" marL="0" rtl="0" algn="l">
              <a:lnSpc>
                <a:spcPct val="90000"/>
              </a:lnSpc>
              <a:spcBef>
                <a:spcPts val="0"/>
              </a:spcBef>
              <a:spcAft>
                <a:spcPts val="0"/>
              </a:spcAft>
              <a:buClr>
                <a:schemeClr val="lt1"/>
              </a:buClr>
              <a:buSzPts val="2400"/>
              <a:buNone/>
            </a:pPr>
            <a:r>
              <a:t/>
            </a:r>
            <a:endParaRPr b="1" sz="1600" u="sng">
              <a:solidFill>
                <a:srgbClr val="24BAA2"/>
              </a:solidFill>
              <a:hlinkClick r:id="rId3">
                <a:extLst>
                  <a:ext uri="{A12FA001-AC4F-418D-AE19-62706E023703}">
                    <ahyp:hlinkClr val="tx"/>
                  </a:ext>
                </a:extLst>
              </a:hlinkClick>
            </a:endParaRPr>
          </a:p>
          <a:p>
            <a:pPr indent="0" lvl="0" marL="0" rtl="0" algn="l">
              <a:lnSpc>
                <a:spcPct val="90000"/>
              </a:lnSpc>
              <a:spcBef>
                <a:spcPts val="0"/>
              </a:spcBef>
              <a:spcAft>
                <a:spcPts val="0"/>
              </a:spcAft>
              <a:buClr>
                <a:schemeClr val="lt1"/>
              </a:buClr>
              <a:buSzPts val="2400"/>
              <a:buNone/>
            </a:pPr>
            <a:r>
              <a:rPr b="1" lang="en-US" u="sng">
                <a:solidFill>
                  <a:srgbClr val="24BAA2"/>
                </a:solidFill>
                <a:hlinkClick r:id="rId4">
                  <a:extLst>
                    <a:ext uri="{A12FA001-AC4F-418D-AE19-62706E023703}">
                      <ahyp:hlinkClr val="tx"/>
                    </a:ext>
                  </a:extLst>
                </a:hlinkClick>
              </a:rPr>
              <a:t>mySugr </a:t>
            </a:r>
            <a:r>
              <a:rPr lang="en-US"/>
              <a:t>er lavet af personer med diabetes, til personer med diabetes. Denne app ønsker at være brugerens bedste ven i forhold til at kontrollere diabetes! MySugr - appen vil være lige ved sin brugers side under hele  diabetesrejsen og hjælpe vedkommende med at forblive motiveret, tryg og klar til at kontrollere virkningerne!</a:t>
            </a:r>
            <a:endParaRPr/>
          </a:p>
        </p:txBody>
      </p:sp>
      <p:pic>
        <p:nvPicPr>
          <p:cNvPr id="475" name="Google Shape;475;p48"/>
          <p:cNvPicPr preferRelativeResize="0"/>
          <p:nvPr>
            <p:ph idx="3" type="pic"/>
          </p:nvPr>
        </p:nvPicPr>
        <p:blipFill rotWithShape="1">
          <a:blip r:embed="rId5">
            <a:alphaModFix/>
          </a:blip>
          <a:srcRect b="0" l="9257" r="9257" t="0"/>
          <a:stretch/>
        </p:blipFill>
        <p:spPr>
          <a:xfrm>
            <a:off x="6410847" y="439730"/>
            <a:ext cx="5137685" cy="6045736"/>
          </a:xfrm>
          <a:prstGeom prst="rect">
            <a:avLst/>
          </a:prstGeom>
          <a:solidFill>
            <a:srgbClr val="F2F2F2"/>
          </a:solidFill>
          <a:ln>
            <a:noFill/>
          </a:ln>
        </p:spPr>
      </p:pic>
      <p:sp>
        <p:nvSpPr>
          <p:cNvPr id="476" name="Google Shape;476;p48"/>
          <p:cNvSpPr txBox="1"/>
          <p:nvPr>
            <p:ph idx="2" type="body"/>
          </p:nvPr>
        </p:nvSpPr>
        <p:spPr>
          <a:xfrm>
            <a:off x="363554" y="439730"/>
            <a:ext cx="6218115" cy="992187"/>
          </a:xfrm>
          <a:prstGeom prst="rect">
            <a:avLst/>
          </a:prstGeom>
          <a:noFill/>
          <a:ln>
            <a:noFill/>
          </a:ln>
        </p:spPr>
        <p:txBody>
          <a:bodyPr anchorCtr="0" anchor="ctr" bIns="45700" lIns="91425" spcFirstLastPara="1" rIns="91425" wrap="square" tIns="45700">
            <a:noAutofit/>
          </a:bodyPr>
          <a:lstStyle/>
          <a:p>
            <a:pPr indent="-396000" lvl="0" marL="396000" rtl="0" algn="l">
              <a:lnSpc>
                <a:spcPct val="60000"/>
              </a:lnSpc>
              <a:spcBef>
                <a:spcPts val="0"/>
              </a:spcBef>
              <a:spcAft>
                <a:spcPts val="0"/>
              </a:spcAft>
              <a:buSzPts val="8000"/>
              <a:buNone/>
            </a:pPr>
            <a:r>
              <a:rPr lang="en-US" sz="8000"/>
              <a:t>2. </a:t>
            </a:r>
            <a:r>
              <a:rPr lang="en-US"/>
              <a:t>– Enheds- og      dataintegrationsapps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9"/>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a:t>I mySugr-appen kan du logge data som f.eks. blodsukkerniveau, aktiviteter, mad, insulin osv. Ved hjælp af praktiske funktioner som fotofunktionen og indtastningstilpasning får du derfor adgang til en verden af datalogning, hvilket gør op med traditionelle logbøger.</a:t>
            </a:r>
            <a:endParaRPr/>
          </a:p>
          <a:p>
            <a:pPr indent="0" lvl="0" marL="0" rtl="0" algn="l">
              <a:lnSpc>
                <a:spcPct val="90000"/>
              </a:lnSpc>
              <a:spcBef>
                <a:spcPts val="1000"/>
              </a:spcBef>
              <a:spcAft>
                <a:spcPts val="0"/>
              </a:spcAft>
              <a:buClr>
                <a:srgbClr val="092E4B"/>
              </a:buClr>
              <a:buSzPts val="2400"/>
              <a:buNone/>
            </a:pPr>
            <a:r>
              <a:t/>
            </a:r>
            <a:endParaRPr/>
          </a:p>
        </p:txBody>
      </p:sp>
      <p:pic>
        <p:nvPicPr>
          <p:cNvPr id="482" name="Google Shape;482;p49"/>
          <p:cNvPicPr preferRelativeResize="0"/>
          <p:nvPr>
            <p:ph idx="3" type="pic"/>
          </p:nvPr>
        </p:nvPicPr>
        <p:blipFill rotWithShape="1">
          <a:blip r:embed="rId3">
            <a:alphaModFix/>
          </a:blip>
          <a:srcRect b="0" l="0" r="0" t="0"/>
          <a:stretch/>
        </p:blipFill>
        <p:spPr>
          <a:xfrm>
            <a:off x="8610600" y="1260506"/>
            <a:ext cx="2416833" cy="4336988"/>
          </a:xfrm>
          <a:prstGeom prst="rect">
            <a:avLst/>
          </a:prstGeom>
          <a:solidFill>
            <a:srgbClr val="D8D8D8"/>
          </a:solidFill>
          <a:ln>
            <a:noFill/>
          </a:ln>
        </p:spPr>
      </p:pic>
      <p:sp>
        <p:nvSpPr>
          <p:cNvPr id="483" name="Google Shape;483;p49"/>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MySugr App</a:t>
            </a:r>
            <a:endParaRPr/>
          </a:p>
        </p:txBody>
      </p:sp>
      <p:pic>
        <p:nvPicPr>
          <p:cNvPr id="484" name="Google Shape;484;p49">
            <a:hlinkClick r:id="rId4"/>
          </p:cNvPr>
          <p:cNvPicPr preferRelativeResize="0"/>
          <p:nvPr/>
        </p:nvPicPr>
        <p:blipFill rotWithShape="1">
          <a:blip r:embed="rId5">
            <a:alphaModFix/>
          </a:blip>
          <a:srcRect b="0" l="0" r="0" t="0"/>
          <a:stretch/>
        </p:blipFill>
        <p:spPr>
          <a:xfrm>
            <a:off x="5064154" y="5670522"/>
            <a:ext cx="1663786" cy="520727"/>
          </a:xfrm>
          <a:prstGeom prst="rect">
            <a:avLst/>
          </a:prstGeom>
          <a:noFill/>
          <a:ln>
            <a:noFill/>
          </a:ln>
        </p:spPr>
      </p:pic>
      <p:pic>
        <p:nvPicPr>
          <p:cNvPr id="485" name="Google Shape;485;p49">
            <a:hlinkClick r:id="rId6"/>
          </p:cNvPr>
          <p:cNvPicPr preferRelativeResize="0"/>
          <p:nvPr/>
        </p:nvPicPr>
        <p:blipFill rotWithShape="1">
          <a:blip r:embed="rId7">
            <a:alphaModFix/>
          </a:blip>
          <a:srcRect b="0" l="0" r="0" t="0"/>
          <a:stretch/>
        </p:blipFill>
        <p:spPr>
          <a:xfrm>
            <a:off x="5064154" y="4978838"/>
            <a:ext cx="1657435" cy="539778"/>
          </a:xfrm>
          <a:prstGeom prst="rect">
            <a:avLst/>
          </a:prstGeom>
          <a:noFill/>
          <a:ln>
            <a:noFill/>
          </a:ln>
        </p:spPr>
      </p:pic>
      <p:sp>
        <p:nvSpPr>
          <p:cNvPr id="486" name="Google Shape;486;p49"/>
          <p:cNvSpPr/>
          <p:nvPr/>
        </p:nvSpPr>
        <p:spPr>
          <a:xfrm>
            <a:off x="835669" y="4978838"/>
            <a:ext cx="3631729" cy="1212411"/>
          </a:xfrm>
          <a:prstGeom prst="homePlate">
            <a:avLst>
              <a:gd fmla="val 50000" name="adj"/>
            </a:avLst>
          </a:prstGeom>
          <a:solidFill>
            <a:srgbClr val="24BAA2"/>
          </a:solidFill>
          <a:ln cap="flat" cmpd="sng" w="12700">
            <a:solidFill>
              <a:srgbClr val="24BAA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Klik på den relevante fane for at downloade denne app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0"/>
          <p:cNvSpPr txBox="1"/>
          <p:nvPr>
            <p:ph idx="1" type="body"/>
          </p:nvPr>
        </p:nvSpPr>
        <p:spPr>
          <a:xfrm>
            <a:off x="823966" y="1543702"/>
            <a:ext cx="5491110" cy="43776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b="1" lang="en-US">
                <a:solidFill>
                  <a:srgbClr val="24BAA2"/>
                </a:solidFill>
              </a:rPr>
              <a:t>Overvågningsapps hjælper brugere med nemt at se mønstre (i dette tilfælde blodsukker) og forbinde blodsukker med mad, insulin og aktivitet. Dette gør tilstandsstyring til en mere sikker opgave og fjerner gætteri.</a:t>
            </a:r>
            <a:endParaRPr/>
          </a:p>
          <a:p>
            <a:pPr indent="0" lvl="0" marL="0" rtl="0" algn="l">
              <a:lnSpc>
                <a:spcPct val="90000"/>
              </a:lnSpc>
              <a:spcBef>
                <a:spcPts val="0"/>
              </a:spcBef>
              <a:spcAft>
                <a:spcPts val="0"/>
              </a:spcAft>
              <a:buClr>
                <a:schemeClr val="lt1"/>
              </a:buClr>
              <a:buSzPts val="2400"/>
              <a:buNone/>
            </a:pPr>
            <a:r>
              <a:t/>
            </a:r>
            <a:endParaRPr b="1" sz="1600" u="sng">
              <a:solidFill>
                <a:srgbClr val="24BAA2"/>
              </a:solidFill>
              <a:hlinkClick r:id="rId3">
                <a:extLst>
                  <a:ext uri="{A12FA001-AC4F-418D-AE19-62706E023703}">
                    <ahyp:hlinkClr val="tx"/>
                  </a:ext>
                </a:extLst>
              </a:hlinkClick>
            </a:endParaRPr>
          </a:p>
          <a:p>
            <a:pPr indent="0" lvl="0" marL="0" rtl="0" algn="l">
              <a:lnSpc>
                <a:spcPct val="90000"/>
              </a:lnSpc>
              <a:spcBef>
                <a:spcPts val="0"/>
              </a:spcBef>
              <a:spcAft>
                <a:spcPts val="0"/>
              </a:spcAft>
              <a:buClr>
                <a:schemeClr val="lt1"/>
              </a:buClr>
              <a:buSzPts val="2400"/>
              <a:buNone/>
            </a:pPr>
            <a:r>
              <a:rPr b="1" lang="en-US" u="sng">
                <a:solidFill>
                  <a:srgbClr val="24BAA2"/>
                </a:solidFill>
                <a:hlinkClick r:id="rId4">
                  <a:extLst>
                    <a:ext uri="{A12FA001-AC4F-418D-AE19-62706E023703}">
                      <ahyp:hlinkClr val="tx"/>
                    </a:ext>
                  </a:extLst>
                </a:hlinkClick>
              </a:rPr>
              <a:t>OneTouch Reveal </a:t>
            </a:r>
            <a:r>
              <a:rPr b="1" lang="en-US"/>
              <a:t>® </a:t>
            </a:r>
            <a:r>
              <a:rPr lang="en-US"/>
              <a:t>-appen fungerer problemfrit med det samme mærke, glucose-målere/enheder og har til formål at ændre den måde, en bruger ser sit blodsukker på. OneTouch Reveal-appen kan bruges til at håndtere type 1-, type 2- og svangerskabsdiabetes.</a:t>
            </a:r>
            <a:endParaRPr/>
          </a:p>
          <a:p>
            <a:pPr indent="0" lvl="0" marL="0" rtl="0" algn="l">
              <a:lnSpc>
                <a:spcPct val="90000"/>
              </a:lnSpc>
              <a:spcBef>
                <a:spcPts val="1000"/>
              </a:spcBef>
              <a:spcAft>
                <a:spcPts val="0"/>
              </a:spcAft>
              <a:buClr>
                <a:schemeClr val="lt1"/>
              </a:buClr>
              <a:buSzPts val="2400"/>
              <a:buNone/>
            </a:pPr>
            <a:r>
              <a:t/>
            </a:r>
            <a:endParaRPr/>
          </a:p>
        </p:txBody>
      </p:sp>
      <p:sp>
        <p:nvSpPr>
          <p:cNvPr id="492" name="Google Shape;492;p50"/>
          <p:cNvSpPr txBox="1"/>
          <p:nvPr>
            <p:ph idx="2" type="body"/>
          </p:nvPr>
        </p:nvSpPr>
        <p:spPr>
          <a:xfrm>
            <a:off x="441325" y="439730"/>
            <a:ext cx="5233458" cy="99218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4BAA2"/>
              </a:buClr>
              <a:buSzPts val="8000"/>
              <a:buNone/>
            </a:pPr>
            <a:r>
              <a:rPr lang="en-US" sz="8000"/>
              <a:t>3. </a:t>
            </a:r>
            <a:r>
              <a:rPr lang="en-US"/>
              <a:t>– Overvågningsapps</a:t>
            </a:r>
            <a:endParaRPr/>
          </a:p>
        </p:txBody>
      </p:sp>
      <p:pic>
        <p:nvPicPr>
          <p:cNvPr id="493" name="Google Shape;493;p50"/>
          <p:cNvPicPr preferRelativeResize="0"/>
          <p:nvPr>
            <p:ph idx="3" type="pic"/>
          </p:nvPr>
        </p:nvPicPr>
        <p:blipFill rotWithShape="1">
          <a:blip r:embed="rId5">
            <a:alphaModFix/>
          </a:blip>
          <a:srcRect b="0" l="0" r="0" t="0"/>
          <a:stretch/>
        </p:blipFill>
        <p:spPr>
          <a:xfrm>
            <a:off x="6398103" y="439730"/>
            <a:ext cx="5233458" cy="6045736"/>
          </a:xfrm>
          <a:prstGeom prst="rect">
            <a:avLst/>
          </a:prstGeom>
          <a:solidFill>
            <a:srgbClr val="F2F2F2"/>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1"/>
          <p:cNvSpPr txBox="1"/>
          <p:nvPr>
            <p:ph idx="1" type="body"/>
          </p:nvPr>
        </p:nvSpPr>
        <p:spPr>
          <a:xfrm>
            <a:off x="835671" y="2310470"/>
            <a:ext cx="7178174"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a:t>Denne app giver brugerne mulighed for at modtage automatiske meddelelser på deres smartphone, når der registreres et højt eller lavt blodsukkermønster.</a:t>
            </a:r>
            <a:endParaRPr/>
          </a:p>
          <a:p>
            <a:pPr indent="0" lvl="0" marL="0" rtl="0" algn="l">
              <a:lnSpc>
                <a:spcPct val="90000"/>
              </a:lnSpc>
              <a:spcBef>
                <a:spcPts val="1000"/>
              </a:spcBef>
              <a:spcAft>
                <a:spcPts val="0"/>
              </a:spcAft>
              <a:buClr>
                <a:srgbClr val="092E4B"/>
              </a:buClr>
              <a:buSzPts val="2400"/>
              <a:buNone/>
            </a:pPr>
            <a:r>
              <a:rPr lang="en-US"/>
              <a:t>Den giver individuelle påmindelser om at holde sig på forkant med mønstre, medicin, mad, motion – uanset hvilken tilstand din borger har brug for for at håndtere  (i dette tilfælde diabetes).</a:t>
            </a:r>
            <a:endParaRPr/>
          </a:p>
          <a:p>
            <a:pPr indent="0" lvl="0" marL="0" rtl="0" algn="l">
              <a:lnSpc>
                <a:spcPct val="90000"/>
              </a:lnSpc>
              <a:spcBef>
                <a:spcPts val="1000"/>
              </a:spcBef>
              <a:spcAft>
                <a:spcPts val="0"/>
              </a:spcAft>
              <a:buClr>
                <a:srgbClr val="092E4B"/>
              </a:buClr>
              <a:buSzPts val="2400"/>
              <a:buNone/>
            </a:pPr>
            <a:r>
              <a:rPr lang="en-US"/>
              <a:t>Og borgeren kan dele fremskridt med dig eller et plejeteam mellem besøgene.</a:t>
            </a:r>
            <a:endParaRPr/>
          </a:p>
          <a:p>
            <a:pPr indent="0" lvl="0" marL="0" rtl="0" algn="l">
              <a:lnSpc>
                <a:spcPct val="90000"/>
              </a:lnSpc>
              <a:spcBef>
                <a:spcPts val="1000"/>
              </a:spcBef>
              <a:spcAft>
                <a:spcPts val="0"/>
              </a:spcAft>
              <a:buClr>
                <a:srgbClr val="092E4B"/>
              </a:buClr>
              <a:buSzPts val="2400"/>
              <a:buNone/>
            </a:pPr>
            <a:r>
              <a:t/>
            </a:r>
            <a:endParaRPr/>
          </a:p>
        </p:txBody>
      </p:sp>
      <p:sp>
        <p:nvSpPr>
          <p:cNvPr id="499" name="Google Shape;499;p51"/>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OneTouch Reveal</a:t>
            </a:r>
            <a:endParaRPr/>
          </a:p>
        </p:txBody>
      </p:sp>
      <p:pic>
        <p:nvPicPr>
          <p:cNvPr id="500" name="Google Shape;500;p51">
            <a:hlinkClick r:id="rId3"/>
          </p:cNvPr>
          <p:cNvPicPr preferRelativeResize="0"/>
          <p:nvPr/>
        </p:nvPicPr>
        <p:blipFill rotWithShape="1">
          <a:blip r:embed="rId4">
            <a:alphaModFix/>
          </a:blip>
          <a:srcRect b="0" l="0" r="0" t="0"/>
          <a:stretch/>
        </p:blipFill>
        <p:spPr>
          <a:xfrm>
            <a:off x="5064156" y="5994372"/>
            <a:ext cx="1663786" cy="520727"/>
          </a:xfrm>
          <a:prstGeom prst="rect">
            <a:avLst/>
          </a:prstGeom>
          <a:noFill/>
          <a:ln>
            <a:noFill/>
          </a:ln>
        </p:spPr>
      </p:pic>
      <p:pic>
        <p:nvPicPr>
          <p:cNvPr id="501" name="Google Shape;501;p51">
            <a:hlinkClick r:id="rId5"/>
          </p:cNvPr>
          <p:cNvPicPr preferRelativeResize="0"/>
          <p:nvPr/>
        </p:nvPicPr>
        <p:blipFill rotWithShape="1">
          <a:blip r:embed="rId6">
            <a:alphaModFix/>
          </a:blip>
          <a:srcRect b="0" l="0" r="0" t="0"/>
          <a:stretch/>
        </p:blipFill>
        <p:spPr>
          <a:xfrm>
            <a:off x="5064156" y="5302688"/>
            <a:ext cx="1657435" cy="539778"/>
          </a:xfrm>
          <a:prstGeom prst="rect">
            <a:avLst/>
          </a:prstGeom>
          <a:noFill/>
          <a:ln>
            <a:noFill/>
          </a:ln>
        </p:spPr>
      </p:pic>
      <p:sp>
        <p:nvSpPr>
          <p:cNvPr id="502" name="Google Shape;502;p51"/>
          <p:cNvSpPr/>
          <p:nvPr/>
        </p:nvSpPr>
        <p:spPr>
          <a:xfrm>
            <a:off x="835671" y="5622111"/>
            <a:ext cx="3631729" cy="1212411"/>
          </a:xfrm>
          <a:prstGeom prst="homePlate">
            <a:avLst>
              <a:gd fmla="val 50000" name="adj"/>
            </a:avLst>
          </a:prstGeom>
          <a:solidFill>
            <a:srgbClr val="24BAA2"/>
          </a:solidFill>
          <a:ln cap="flat" cmpd="sng" w="12700">
            <a:solidFill>
              <a:srgbClr val="24BAA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Klik på den relevante fane for at downloade denne app</a:t>
            </a:r>
            <a:endParaRPr b="0" i="0" sz="1400" u="none" cap="none" strike="noStrike">
              <a:solidFill>
                <a:srgbClr val="000000"/>
              </a:solidFill>
              <a:latin typeface="Arial"/>
              <a:ea typeface="Arial"/>
              <a:cs typeface="Arial"/>
              <a:sym typeface="Arial"/>
            </a:endParaRPr>
          </a:p>
        </p:txBody>
      </p:sp>
      <p:pic>
        <p:nvPicPr>
          <p:cNvPr id="503" name="Google Shape;503;p51"/>
          <p:cNvPicPr preferRelativeResize="0"/>
          <p:nvPr>
            <p:ph idx="3" type="pic"/>
          </p:nvPr>
        </p:nvPicPr>
        <p:blipFill rotWithShape="1">
          <a:blip r:embed="rId7">
            <a:alphaModFix/>
          </a:blip>
          <a:srcRect b="0" l="0" r="0" t="0"/>
          <a:stretch/>
        </p:blipFill>
        <p:spPr>
          <a:xfrm>
            <a:off x="8583306" y="1246695"/>
            <a:ext cx="2444127" cy="4336988"/>
          </a:xfrm>
          <a:prstGeom prst="rect">
            <a:avLst/>
          </a:prstGeom>
          <a:solidFill>
            <a:srgbClr val="D8D8D8"/>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2"/>
          <p:cNvSpPr txBox="1"/>
          <p:nvPr>
            <p:ph idx="1" type="body"/>
          </p:nvPr>
        </p:nvSpPr>
        <p:spPr>
          <a:xfrm>
            <a:off x="773723" y="1364721"/>
            <a:ext cx="5541352" cy="43776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b="1" lang="en-US">
                <a:solidFill>
                  <a:srgbClr val="24BAA2"/>
                </a:solidFill>
              </a:rPr>
              <a:t>Madplan-apps hjælper brugere med at finde lækre, sunde opskrifter, der passer ind i de diæter, en tilstand kan kræve. De kan også tilbyde variation og mental stimulering, idet ældres liv ofte kan dreje sig om måltider, er det positivt for dem at have noget at se frem til at forberede og spise.</a:t>
            </a:r>
            <a:endParaRPr/>
          </a:p>
          <a:p>
            <a:pPr indent="0" lvl="0" marL="0" rtl="0" algn="l">
              <a:lnSpc>
                <a:spcPct val="90000"/>
              </a:lnSpc>
              <a:spcBef>
                <a:spcPts val="0"/>
              </a:spcBef>
              <a:spcAft>
                <a:spcPts val="0"/>
              </a:spcAft>
              <a:buClr>
                <a:schemeClr val="lt1"/>
              </a:buClr>
              <a:buSzPts val="2400"/>
              <a:buNone/>
            </a:pPr>
            <a:r>
              <a:t/>
            </a:r>
            <a:endParaRPr sz="1600"/>
          </a:p>
          <a:p>
            <a:pPr indent="0" lvl="0" marL="0" rtl="0" algn="l">
              <a:lnSpc>
                <a:spcPct val="90000"/>
              </a:lnSpc>
              <a:spcBef>
                <a:spcPts val="0"/>
              </a:spcBef>
              <a:spcAft>
                <a:spcPts val="0"/>
              </a:spcAft>
              <a:buClr>
                <a:schemeClr val="lt1"/>
              </a:buClr>
              <a:buSzPts val="2400"/>
              <a:buNone/>
            </a:pPr>
            <a:r>
              <a:rPr lang="en-US"/>
              <a:t>Diabetic Recipes-appen giver en række opskrifter, der gør det nemt at lave lækre, sunde, diabetikervenlige måltider. For mennesker med diabetes er sund kost ikke blot et spørgsmål om, hvad man spiser, men også om hvornår man spiser.</a:t>
            </a:r>
            <a:endParaRPr/>
          </a:p>
          <a:p>
            <a:pPr indent="0" lvl="0" marL="0" rtl="0" algn="l">
              <a:lnSpc>
                <a:spcPct val="90000"/>
              </a:lnSpc>
              <a:spcBef>
                <a:spcPts val="0"/>
              </a:spcBef>
              <a:spcAft>
                <a:spcPts val="0"/>
              </a:spcAft>
              <a:buClr>
                <a:schemeClr val="lt1"/>
              </a:buClr>
              <a:buSzPts val="2400"/>
              <a:buNone/>
            </a:pPr>
            <a:r>
              <a:t/>
            </a:r>
            <a:endParaRPr/>
          </a:p>
        </p:txBody>
      </p:sp>
      <p:sp>
        <p:nvSpPr>
          <p:cNvPr id="509" name="Google Shape;509;p52"/>
          <p:cNvSpPr txBox="1"/>
          <p:nvPr>
            <p:ph idx="2" type="body"/>
          </p:nvPr>
        </p:nvSpPr>
        <p:spPr>
          <a:xfrm>
            <a:off x="506942" y="372534"/>
            <a:ext cx="5808133" cy="992187"/>
          </a:xfrm>
          <a:prstGeom prst="rect">
            <a:avLst/>
          </a:prstGeom>
          <a:noFill/>
          <a:ln>
            <a:noFill/>
          </a:ln>
        </p:spPr>
        <p:txBody>
          <a:bodyPr anchorCtr="0" anchor="ctr" bIns="45700" lIns="91425" spcFirstLastPara="1" rIns="91425" wrap="square" tIns="45700">
            <a:noAutofit/>
          </a:bodyPr>
          <a:lstStyle/>
          <a:p>
            <a:pPr indent="-1404000" lvl="0" marL="1404000" rtl="0" algn="l">
              <a:lnSpc>
                <a:spcPct val="70000"/>
              </a:lnSpc>
              <a:spcBef>
                <a:spcPts val="0"/>
              </a:spcBef>
              <a:spcAft>
                <a:spcPts val="0"/>
              </a:spcAft>
              <a:buClr>
                <a:srgbClr val="24BAA2"/>
              </a:buClr>
              <a:buSzPts val="8000"/>
              <a:buNone/>
            </a:pPr>
            <a:r>
              <a:rPr lang="en-US" sz="8000"/>
              <a:t>4. </a:t>
            </a:r>
            <a:r>
              <a:rPr lang="en-US"/>
              <a:t>– Madplansapps</a:t>
            </a:r>
            <a:endParaRPr/>
          </a:p>
        </p:txBody>
      </p:sp>
      <p:pic>
        <p:nvPicPr>
          <p:cNvPr id="510" name="Google Shape;510;p52"/>
          <p:cNvPicPr preferRelativeResize="0"/>
          <p:nvPr>
            <p:ph idx="3" type="pic"/>
          </p:nvPr>
        </p:nvPicPr>
        <p:blipFill rotWithShape="1">
          <a:blip r:embed="rId3">
            <a:alphaModFix/>
          </a:blip>
          <a:srcRect b="0" l="0" r="0" t="0"/>
          <a:stretch/>
        </p:blipFill>
        <p:spPr>
          <a:xfrm>
            <a:off x="6410847" y="439730"/>
            <a:ext cx="5137685" cy="6045736"/>
          </a:xfrm>
          <a:prstGeom prst="rect">
            <a:avLst/>
          </a:prstGeom>
          <a:solidFill>
            <a:srgbClr val="F2F2F2"/>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53"/>
          <p:cNvSpPr txBox="1"/>
          <p:nvPr>
            <p:ph idx="1" type="body"/>
          </p:nvPr>
        </p:nvSpPr>
        <p:spPr>
          <a:xfrm>
            <a:off x="835670" y="2310470"/>
            <a:ext cx="7494413"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a:t>Denne app er nem at navigere i og har også flere tilgængelige anvisninger på, hvordan du bruger appen.</a:t>
            </a:r>
            <a:endParaRPr/>
          </a:p>
          <a:p>
            <a:pPr indent="0" lvl="0" marL="0" rtl="0" algn="l">
              <a:lnSpc>
                <a:spcPct val="90000"/>
              </a:lnSpc>
              <a:spcBef>
                <a:spcPts val="1000"/>
              </a:spcBef>
              <a:spcAft>
                <a:spcPts val="0"/>
              </a:spcAft>
              <a:buClr>
                <a:srgbClr val="092E4B"/>
              </a:buClr>
              <a:buSzPts val="2400"/>
              <a:buNone/>
            </a:pPr>
            <a:r>
              <a:rPr lang="en-US"/>
              <a:t>Da opskriften er madlavningsinstruktioner, giver appen også ernæringsoplysninger, portioner, samlet tid til forberedelse og anbefalinger, så intet kan gå galt, når man laver mad.</a:t>
            </a:r>
            <a:endParaRPr/>
          </a:p>
          <a:p>
            <a:pPr indent="0" lvl="0" marL="0" rtl="0" algn="l">
              <a:lnSpc>
                <a:spcPct val="90000"/>
              </a:lnSpc>
              <a:spcBef>
                <a:spcPts val="1000"/>
              </a:spcBef>
              <a:spcAft>
                <a:spcPts val="0"/>
              </a:spcAft>
              <a:buClr>
                <a:srgbClr val="092E4B"/>
              </a:buClr>
              <a:buSzPts val="2400"/>
              <a:buNone/>
            </a:pPr>
            <a:r>
              <a:rPr lang="en-US"/>
              <a:t>Appen tilbyder også en funktion til oprettelse af indkøbslister og giver brugerne mulighed for at oprette en bog med favorit opskrifter.</a:t>
            </a:r>
            <a:endParaRPr/>
          </a:p>
        </p:txBody>
      </p:sp>
      <p:sp>
        <p:nvSpPr>
          <p:cNvPr id="516" name="Google Shape;516;p53"/>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Diabetic Recipes: Sund mad</a:t>
            </a:r>
            <a:endParaRPr/>
          </a:p>
        </p:txBody>
      </p:sp>
      <p:pic>
        <p:nvPicPr>
          <p:cNvPr id="517" name="Google Shape;517;p53">
            <a:hlinkClick r:id="rId3"/>
          </p:cNvPr>
          <p:cNvPicPr preferRelativeResize="0"/>
          <p:nvPr/>
        </p:nvPicPr>
        <p:blipFill rotWithShape="1">
          <a:blip r:embed="rId4">
            <a:alphaModFix/>
          </a:blip>
          <a:srcRect b="0" l="0" r="0" t="0"/>
          <a:stretch/>
        </p:blipFill>
        <p:spPr>
          <a:xfrm>
            <a:off x="5064156" y="5994372"/>
            <a:ext cx="1663786" cy="520727"/>
          </a:xfrm>
          <a:prstGeom prst="rect">
            <a:avLst/>
          </a:prstGeom>
          <a:noFill/>
          <a:ln>
            <a:noFill/>
          </a:ln>
        </p:spPr>
      </p:pic>
      <p:pic>
        <p:nvPicPr>
          <p:cNvPr id="518" name="Google Shape;518;p53">
            <a:hlinkClick r:id="rId5"/>
          </p:cNvPr>
          <p:cNvPicPr preferRelativeResize="0"/>
          <p:nvPr/>
        </p:nvPicPr>
        <p:blipFill rotWithShape="1">
          <a:blip r:embed="rId6">
            <a:alphaModFix/>
          </a:blip>
          <a:srcRect b="0" l="0" r="0" t="0"/>
          <a:stretch/>
        </p:blipFill>
        <p:spPr>
          <a:xfrm>
            <a:off x="5064156" y="5302688"/>
            <a:ext cx="1657435" cy="539778"/>
          </a:xfrm>
          <a:prstGeom prst="rect">
            <a:avLst/>
          </a:prstGeom>
          <a:noFill/>
          <a:ln>
            <a:noFill/>
          </a:ln>
        </p:spPr>
      </p:pic>
      <p:sp>
        <p:nvSpPr>
          <p:cNvPr id="519" name="Google Shape;519;p53"/>
          <p:cNvSpPr/>
          <p:nvPr/>
        </p:nvSpPr>
        <p:spPr>
          <a:xfrm>
            <a:off x="862966" y="5561585"/>
            <a:ext cx="3631729" cy="1212411"/>
          </a:xfrm>
          <a:prstGeom prst="homePlate">
            <a:avLst>
              <a:gd fmla="val 50000" name="adj"/>
            </a:avLst>
          </a:prstGeom>
          <a:solidFill>
            <a:srgbClr val="24BAA2"/>
          </a:solidFill>
          <a:ln cap="flat" cmpd="sng" w="12700">
            <a:solidFill>
              <a:srgbClr val="24BAA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Klik på den relevante fane for at downloade denne app</a:t>
            </a:r>
            <a:endParaRPr b="0" i="0" sz="1400" u="none" cap="none" strike="noStrike">
              <a:solidFill>
                <a:srgbClr val="000000"/>
              </a:solidFill>
              <a:latin typeface="Arial"/>
              <a:ea typeface="Arial"/>
              <a:cs typeface="Arial"/>
              <a:sym typeface="Arial"/>
            </a:endParaRPr>
          </a:p>
        </p:txBody>
      </p:sp>
      <p:pic>
        <p:nvPicPr>
          <p:cNvPr id="520" name="Google Shape;520;p53"/>
          <p:cNvPicPr preferRelativeResize="0"/>
          <p:nvPr>
            <p:ph idx="3" type="pic"/>
          </p:nvPr>
        </p:nvPicPr>
        <p:blipFill rotWithShape="1">
          <a:blip r:embed="rId7">
            <a:alphaModFix/>
          </a:blip>
          <a:srcRect b="0" l="0" r="0" t="0"/>
          <a:stretch/>
        </p:blipFill>
        <p:spPr>
          <a:xfrm>
            <a:off x="8583306" y="1246695"/>
            <a:ext cx="2444127" cy="4336988"/>
          </a:xfrm>
          <a:prstGeom prst="rect">
            <a:avLst/>
          </a:prstGeom>
          <a:solidFill>
            <a:srgbClr val="D8D8D8"/>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4"/>
          <p:cNvSpPr txBox="1"/>
          <p:nvPr>
            <p:ph idx="1" type="body"/>
          </p:nvPr>
        </p:nvSpPr>
        <p:spPr>
          <a:xfrm>
            <a:off x="743578" y="1431917"/>
            <a:ext cx="5571498" cy="43776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US"/>
              <a:t>Som mennesker er vi forbundet til hinanden og relationer. At tilhøre et fællesskab giver os tryghed og trivsel.</a:t>
            </a:r>
            <a:endParaRPr/>
          </a:p>
          <a:p>
            <a:pPr indent="0" lvl="0" marL="0" rtl="0" algn="l">
              <a:lnSpc>
                <a:spcPct val="90000"/>
              </a:lnSpc>
              <a:spcBef>
                <a:spcPts val="1000"/>
              </a:spcBef>
              <a:spcAft>
                <a:spcPts val="0"/>
              </a:spcAft>
              <a:buClr>
                <a:schemeClr val="lt1"/>
              </a:buClr>
              <a:buSzPts val="2400"/>
              <a:buNone/>
            </a:pPr>
            <a:r>
              <a:rPr lang="en-US"/>
              <a:t>Men ofte kan det at leve med type 2-diabetes (T2D) eller andre tilstande få en til at føle sig fysisk og følelsesmæssigt isoleret. Ikke alene kan det være svært at gøre ting, man elskede før diagnosen, men det kan også føles, som om ingen forstår, hvordan det er at have denne diagnose.</a:t>
            </a:r>
            <a:endParaRPr/>
          </a:p>
          <a:p>
            <a:pPr indent="0" lvl="0" marL="0" rtl="0" algn="l">
              <a:lnSpc>
                <a:spcPct val="90000"/>
              </a:lnSpc>
              <a:spcBef>
                <a:spcPts val="1000"/>
              </a:spcBef>
              <a:spcAft>
                <a:spcPts val="0"/>
              </a:spcAft>
              <a:buClr>
                <a:schemeClr val="lt1"/>
              </a:buClr>
              <a:buSzPts val="2400"/>
              <a:buNone/>
            </a:pPr>
            <a:r>
              <a:rPr b="1" lang="en-US">
                <a:solidFill>
                  <a:srgbClr val="24BAA2"/>
                </a:solidFill>
              </a:rPr>
              <a:t>Tilstandsspecifikke sociale apps giver alle med tilstanden mulighed for at oprette forbindelse via live chats, fora, 1:1 beskeder og for at opdage relevante artikler og historier.</a:t>
            </a:r>
            <a:endParaRPr b="1">
              <a:solidFill>
                <a:srgbClr val="24BAA2"/>
              </a:solidFill>
            </a:endParaRPr>
          </a:p>
        </p:txBody>
      </p:sp>
      <p:sp>
        <p:nvSpPr>
          <p:cNvPr id="526" name="Google Shape;526;p54"/>
          <p:cNvSpPr txBox="1"/>
          <p:nvPr>
            <p:ph idx="2" type="body"/>
          </p:nvPr>
        </p:nvSpPr>
        <p:spPr>
          <a:xfrm>
            <a:off x="461422" y="369392"/>
            <a:ext cx="5233458" cy="99218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4BAA2"/>
              </a:buClr>
              <a:buSzPts val="8000"/>
              <a:buNone/>
            </a:pPr>
            <a:r>
              <a:rPr lang="en-US" sz="8000"/>
              <a:t>5. </a:t>
            </a:r>
            <a:r>
              <a:rPr lang="en-US"/>
              <a:t>– Sociale apps</a:t>
            </a:r>
            <a:endParaRPr/>
          </a:p>
        </p:txBody>
      </p:sp>
      <p:pic>
        <p:nvPicPr>
          <p:cNvPr descr="Old woman working in kitchen" id="527" name="Google Shape;527;p54"/>
          <p:cNvPicPr preferRelativeResize="0"/>
          <p:nvPr>
            <p:ph idx="3" type="pic"/>
          </p:nvPr>
        </p:nvPicPr>
        <p:blipFill rotWithShape="1">
          <a:blip r:embed="rId3">
            <a:alphaModFix/>
          </a:blip>
          <a:srcRect b="0" l="0" r="0" t="0"/>
          <a:stretch/>
        </p:blipFill>
        <p:spPr>
          <a:xfrm>
            <a:off x="6419851" y="439730"/>
            <a:ext cx="5233458" cy="6045736"/>
          </a:xfrm>
          <a:prstGeom prst="rect">
            <a:avLst/>
          </a:prstGeom>
          <a:solidFill>
            <a:srgbClr val="F2F2F2"/>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55"/>
          <p:cNvSpPr txBox="1"/>
          <p:nvPr>
            <p:ph idx="1" type="body"/>
          </p:nvPr>
        </p:nvSpPr>
        <p:spPr>
          <a:xfrm>
            <a:off x="835671" y="2310470"/>
            <a:ext cx="7178174"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a:t>Mental sundhed er også yderst vigtigt, og denne app udstyrer brugerne med redskaber til at komme i kontakt med andre i et online-fællesskab for at tale om alt, hvad der er forbundet med diabetes. Der er sikre fora, hvor folk kan diskutere emner, herunder dagligliv, kost og ernæring, parforhold, nyligt diagnosticerede tilstande, mental sundhed med mere.</a:t>
            </a:r>
            <a:endParaRPr/>
          </a:p>
          <a:p>
            <a:pPr indent="0" lvl="0" marL="0" rtl="0" algn="l">
              <a:lnSpc>
                <a:spcPct val="90000"/>
              </a:lnSpc>
              <a:spcBef>
                <a:spcPts val="1000"/>
              </a:spcBef>
              <a:spcAft>
                <a:spcPts val="0"/>
              </a:spcAft>
              <a:buClr>
                <a:srgbClr val="092E4B"/>
              </a:buClr>
              <a:buSzPts val="2400"/>
              <a:buNone/>
            </a:pPr>
            <a:r>
              <a:t/>
            </a:r>
            <a:endParaRPr/>
          </a:p>
        </p:txBody>
      </p:sp>
      <p:sp>
        <p:nvSpPr>
          <p:cNvPr id="533" name="Google Shape;533;p55"/>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u="sng">
                <a:solidFill>
                  <a:srgbClr val="24BAA2"/>
                </a:solidFill>
                <a:hlinkClick r:id="rId3">
                  <a:extLst>
                    <a:ext uri="{A12FA001-AC4F-418D-AE19-62706E023703}">
                      <ahyp:hlinkClr val="tx"/>
                    </a:ext>
                  </a:extLst>
                </a:hlinkClick>
              </a:rPr>
              <a:t>Bezzy T2D</a:t>
            </a:r>
            <a:endParaRPr/>
          </a:p>
        </p:txBody>
      </p:sp>
      <p:pic>
        <p:nvPicPr>
          <p:cNvPr id="534" name="Google Shape;534;p55">
            <a:hlinkClick r:id="rId4"/>
          </p:cNvPr>
          <p:cNvPicPr preferRelativeResize="0"/>
          <p:nvPr/>
        </p:nvPicPr>
        <p:blipFill rotWithShape="1">
          <a:blip r:embed="rId5">
            <a:alphaModFix/>
          </a:blip>
          <a:srcRect b="0" l="0" r="0" t="0"/>
          <a:stretch/>
        </p:blipFill>
        <p:spPr>
          <a:xfrm>
            <a:off x="5064156" y="5994372"/>
            <a:ext cx="1663786" cy="520727"/>
          </a:xfrm>
          <a:prstGeom prst="rect">
            <a:avLst/>
          </a:prstGeom>
          <a:noFill/>
          <a:ln>
            <a:noFill/>
          </a:ln>
        </p:spPr>
      </p:pic>
      <p:pic>
        <p:nvPicPr>
          <p:cNvPr id="535" name="Google Shape;535;p55">
            <a:hlinkClick r:id="rId6"/>
          </p:cNvPr>
          <p:cNvPicPr preferRelativeResize="0"/>
          <p:nvPr/>
        </p:nvPicPr>
        <p:blipFill rotWithShape="1">
          <a:blip r:embed="rId7">
            <a:alphaModFix/>
          </a:blip>
          <a:srcRect b="0" l="0" r="0" t="0"/>
          <a:stretch/>
        </p:blipFill>
        <p:spPr>
          <a:xfrm>
            <a:off x="5064156" y="5302688"/>
            <a:ext cx="1657435" cy="539778"/>
          </a:xfrm>
          <a:prstGeom prst="rect">
            <a:avLst/>
          </a:prstGeom>
          <a:noFill/>
          <a:ln>
            <a:noFill/>
          </a:ln>
        </p:spPr>
      </p:pic>
      <p:sp>
        <p:nvSpPr>
          <p:cNvPr id="536" name="Google Shape;536;p55"/>
          <p:cNvSpPr/>
          <p:nvPr/>
        </p:nvSpPr>
        <p:spPr>
          <a:xfrm>
            <a:off x="835671" y="5302688"/>
            <a:ext cx="3631729" cy="1212411"/>
          </a:xfrm>
          <a:prstGeom prst="homePlate">
            <a:avLst>
              <a:gd fmla="val 50000" name="adj"/>
            </a:avLst>
          </a:prstGeom>
          <a:solidFill>
            <a:srgbClr val="24BAA2"/>
          </a:solidFill>
          <a:ln cap="flat" cmpd="sng" w="12700">
            <a:solidFill>
              <a:srgbClr val="24BAA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Klik på den relevante fane for at downloade denne app</a:t>
            </a:r>
            <a:endParaRPr b="0" i="0" sz="1400" u="none" cap="none" strike="noStrike">
              <a:solidFill>
                <a:srgbClr val="000000"/>
              </a:solidFill>
              <a:latin typeface="Arial"/>
              <a:ea typeface="Arial"/>
              <a:cs typeface="Arial"/>
              <a:sym typeface="Arial"/>
            </a:endParaRPr>
          </a:p>
        </p:txBody>
      </p:sp>
      <p:pic>
        <p:nvPicPr>
          <p:cNvPr id="537" name="Google Shape;537;p55"/>
          <p:cNvPicPr preferRelativeResize="0"/>
          <p:nvPr>
            <p:ph idx="3" type="pic"/>
          </p:nvPr>
        </p:nvPicPr>
        <p:blipFill rotWithShape="1">
          <a:blip r:embed="rId8">
            <a:alphaModFix/>
          </a:blip>
          <a:srcRect b="0" l="0" r="0" t="0"/>
          <a:stretch/>
        </p:blipFill>
        <p:spPr>
          <a:xfrm>
            <a:off x="8583306" y="1246695"/>
            <a:ext cx="2444127" cy="4336988"/>
          </a:xfrm>
          <a:prstGeom prst="rect">
            <a:avLst/>
          </a:prstGeom>
          <a:solidFill>
            <a:srgbClr val="D8D8D8"/>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6"/>
          <p:cNvSpPr txBox="1"/>
          <p:nvPr>
            <p:ph idx="1" type="body"/>
          </p:nvPr>
        </p:nvSpPr>
        <p:spPr>
          <a:xfrm>
            <a:off x="798381" y="1750736"/>
            <a:ext cx="10595237" cy="384991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42D92"/>
              </a:buClr>
              <a:buSzPts val="2400"/>
              <a:buNone/>
            </a:pPr>
            <a:r>
              <a:rPr b="0" i="0" lang="en-US">
                <a:solidFill>
                  <a:srgbClr val="142D92"/>
                </a:solidFill>
              </a:rPr>
              <a:t>Som </a:t>
            </a:r>
            <a:r>
              <a:rPr lang="en-US">
                <a:solidFill>
                  <a:srgbClr val="142D92"/>
                </a:solidFill>
              </a:rPr>
              <a:t>ved m</a:t>
            </a:r>
            <a:r>
              <a:rPr b="0" i="0" lang="en-US">
                <a:solidFill>
                  <a:srgbClr val="142D92"/>
                </a:solidFill>
              </a:rPr>
              <a:t>ange tilstande er der ofte en række forskellige </a:t>
            </a:r>
            <a:r>
              <a:rPr b="0" i="0" lang="en-US" strike="noStrike">
                <a:solidFill>
                  <a:srgbClr val="142D92"/>
                </a:solidFill>
              </a:rPr>
              <a:t>lægemidler</a:t>
            </a:r>
            <a:r>
              <a:rPr b="0" i="0" lang="en-US">
                <a:solidFill>
                  <a:srgbClr val="142D92"/>
                </a:solidFill>
              </a:rPr>
              <a:t>, man kan tage for at håndtere symptomer og komplikationer.</a:t>
            </a:r>
            <a:endParaRPr>
              <a:solidFill>
                <a:srgbClr val="142D92"/>
              </a:solidFill>
            </a:endParaRPr>
          </a:p>
          <a:p>
            <a:pPr indent="0" lvl="0" marL="0" rtl="0" algn="ctr">
              <a:lnSpc>
                <a:spcPct val="90000"/>
              </a:lnSpc>
              <a:spcBef>
                <a:spcPts val="1000"/>
              </a:spcBef>
              <a:spcAft>
                <a:spcPts val="0"/>
              </a:spcAft>
              <a:buClr>
                <a:srgbClr val="7F3494"/>
              </a:buClr>
              <a:buSzPts val="2800"/>
              <a:buNone/>
            </a:pPr>
            <a:r>
              <a:rPr b="1" i="0" lang="en-US" sz="2800">
                <a:solidFill>
                  <a:srgbClr val="7F3494"/>
                </a:solidFill>
              </a:rPr>
              <a:t>Med hensyn til omsorg for </a:t>
            </a:r>
            <a:r>
              <a:rPr b="1" lang="en-US" sz="2800">
                <a:solidFill>
                  <a:srgbClr val="7F3494"/>
                </a:solidFill>
              </a:rPr>
              <a:t>ældre</a:t>
            </a:r>
            <a:r>
              <a:rPr b="1" i="0" lang="en-US" sz="2800">
                <a:solidFill>
                  <a:srgbClr val="7F3494"/>
                </a:solidFill>
              </a:rPr>
              <a:t> er det afgørende for deres mestring af sundh</a:t>
            </a:r>
            <a:r>
              <a:rPr b="1" lang="en-US" sz="2800">
                <a:solidFill>
                  <a:srgbClr val="7F3494"/>
                </a:solidFill>
              </a:rPr>
              <a:t>eden</a:t>
            </a:r>
            <a:r>
              <a:rPr b="1" i="0" lang="en-US" sz="2800">
                <a:solidFill>
                  <a:srgbClr val="7F3494"/>
                </a:solidFill>
              </a:rPr>
              <a:t>, at deres medicinering er etableret, bliver vedligeholdt og overvåget – </a:t>
            </a:r>
            <a:r>
              <a:rPr b="1" lang="en-US" sz="2800">
                <a:solidFill>
                  <a:srgbClr val="7F3494"/>
                </a:solidFill>
              </a:rPr>
              <a:t>hvilket kan kræve </a:t>
            </a:r>
            <a:r>
              <a:rPr b="1" i="0" lang="en-US" sz="2800">
                <a:solidFill>
                  <a:srgbClr val="7F3494"/>
                </a:solidFill>
              </a:rPr>
              <a:t>din støtte som omsorgsmedarbejder.</a:t>
            </a:r>
            <a:endParaRPr/>
          </a:p>
          <a:p>
            <a:pPr indent="0" lvl="0" marL="0" rtl="0" algn="ctr">
              <a:lnSpc>
                <a:spcPct val="90000"/>
              </a:lnSpc>
              <a:spcBef>
                <a:spcPts val="1000"/>
              </a:spcBef>
              <a:spcAft>
                <a:spcPts val="0"/>
              </a:spcAft>
              <a:buClr>
                <a:srgbClr val="7F3494"/>
              </a:buClr>
              <a:buSzPts val="2800"/>
              <a:buNone/>
            </a:pPr>
            <a:r>
              <a:rPr b="1" lang="en-US" sz="2800">
                <a:solidFill>
                  <a:srgbClr val="7F3494"/>
                </a:solidFill>
              </a:rPr>
              <a:t>Vi tror, at det er her brugen af teknologi kan hjælpe både dig og din borger med sygdomshåndteringen.</a:t>
            </a:r>
            <a:endParaRPr/>
          </a:p>
          <a:p>
            <a:pPr indent="0" lvl="0" marL="0" rtl="0" algn="ctr">
              <a:lnSpc>
                <a:spcPct val="90000"/>
              </a:lnSpc>
              <a:spcBef>
                <a:spcPts val="1000"/>
              </a:spcBef>
              <a:spcAft>
                <a:spcPts val="0"/>
              </a:spcAft>
              <a:buClr>
                <a:srgbClr val="7F3494"/>
              </a:buClr>
              <a:buSzPts val="2800"/>
              <a:buNone/>
            </a:pPr>
            <a:r>
              <a:t/>
            </a:r>
            <a:endParaRPr b="1" sz="2800">
              <a:solidFill>
                <a:srgbClr val="7F3494"/>
              </a:solidFill>
            </a:endParaRPr>
          </a:p>
          <a:p>
            <a:pPr indent="0" lvl="0" marL="0" rtl="0" algn="ctr">
              <a:lnSpc>
                <a:spcPct val="90000"/>
              </a:lnSpc>
              <a:spcBef>
                <a:spcPts val="1000"/>
              </a:spcBef>
              <a:spcAft>
                <a:spcPts val="0"/>
              </a:spcAft>
              <a:buClr>
                <a:srgbClr val="7F3494"/>
              </a:buClr>
              <a:buSzPts val="2800"/>
              <a:buNone/>
            </a:pPr>
            <a:r>
              <a:rPr b="1" lang="en-US" sz="4800">
                <a:solidFill>
                  <a:srgbClr val="7F3494"/>
                </a:solidFill>
              </a:rPr>
              <a:t>Fortsæt med at læse!!!</a:t>
            </a:r>
            <a:endParaRPr sz="4800">
              <a:solidFill>
                <a:srgbClr val="142D92"/>
              </a:solidFill>
            </a:endParaRPr>
          </a:p>
        </p:txBody>
      </p:sp>
      <p:sp>
        <p:nvSpPr>
          <p:cNvPr id="543" name="Google Shape;543;p5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sz="4800"/>
              <a:t>Medicin</a:t>
            </a:r>
            <a:endParaRPr sz="4800"/>
          </a:p>
          <a:p>
            <a:pPr indent="0" lvl="0" marL="0" rtl="0" algn="l">
              <a:lnSpc>
                <a:spcPct val="90000"/>
              </a:lnSpc>
              <a:spcBef>
                <a:spcPts val="1000"/>
              </a:spcBef>
              <a:spcAft>
                <a:spcPts val="0"/>
              </a:spcAft>
              <a:buClr>
                <a:srgbClr val="24BAA2"/>
              </a:buClr>
              <a:buSzPts val="36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descr="Clock and calendar on table" id="548" name="Google Shape;548;p57"/>
          <p:cNvPicPr preferRelativeResize="0"/>
          <p:nvPr>
            <p:ph idx="3" type="pic"/>
          </p:nvPr>
        </p:nvPicPr>
        <p:blipFill rotWithShape="1">
          <a:blip r:embed="rId3">
            <a:alphaModFix/>
          </a:blip>
          <a:srcRect b="0" l="0" r="0" t="-9"/>
          <a:stretch/>
        </p:blipFill>
        <p:spPr>
          <a:xfrm>
            <a:off x="6340475" y="439738"/>
            <a:ext cx="5208588" cy="6045200"/>
          </a:xfrm>
          <a:prstGeom prst="rect">
            <a:avLst/>
          </a:prstGeom>
          <a:solidFill>
            <a:srgbClr val="F2F2F2"/>
          </a:solidFill>
          <a:ln>
            <a:noFill/>
          </a:ln>
        </p:spPr>
      </p:pic>
      <p:sp>
        <p:nvSpPr>
          <p:cNvPr id="549" name="Google Shape;549;p57"/>
          <p:cNvSpPr txBox="1"/>
          <p:nvPr/>
        </p:nvSpPr>
        <p:spPr>
          <a:xfrm>
            <a:off x="461421" y="369392"/>
            <a:ext cx="5949427" cy="992187"/>
          </a:xfrm>
          <a:prstGeom prst="rect">
            <a:avLst/>
          </a:prstGeom>
          <a:noFill/>
          <a:ln>
            <a:noFill/>
          </a:ln>
        </p:spPr>
        <p:txBody>
          <a:bodyPr anchorCtr="0" anchor="ctr" bIns="45700" lIns="91425" spcFirstLastPara="1" rIns="91425" wrap="square" tIns="45700">
            <a:noAutofit/>
          </a:bodyPr>
          <a:lstStyle/>
          <a:p>
            <a:pPr indent="0" lvl="0" marL="0" marR="0" rtl="0" algn="l">
              <a:lnSpc>
                <a:spcPct val="60000"/>
              </a:lnSpc>
              <a:spcBef>
                <a:spcPts val="0"/>
              </a:spcBef>
              <a:spcAft>
                <a:spcPts val="0"/>
              </a:spcAft>
              <a:buClr>
                <a:srgbClr val="24BAA2"/>
              </a:buClr>
              <a:buSzPts val="8000"/>
              <a:buFont typeface="Arial"/>
              <a:buNone/>
            </a:pPr>
            <a:r>
              <a:rPr b="1" i="0" lang="en-US" sz="8000" u="none" cap="none" strike="noStrike">
                <a:solidFill>
                  <a:srgbClr val="24BAA2"/>
                </a:solidFill>
                <a:latin typeface="Calibri"/>
                <a:ea typeface="Calibri"/>
                <a:cs typeface="Calibri"/>
                <a:sym typeface="Calibri"/>
              </a:rPr>
              <a:t>6. </a:t>
            </a:r>
            <a:r>
              <a:rPr b="1" i="0" lang="en-US" sz="3600" u="none" cap="none" strike="noStrike">
                <a:solidFill>
                  <a:srgbClr val="24BAA2"/>
                </a:solidFill>
                <a:latin typeface="Calibri"/>
                <a:ea typeface="Calibri"/>
                <a:cs typeface="Calibri"/>
                <a:sym typeface="Calibri"/>
              </a:rPr>
              <a:t>– Medicin </a:t>
            </a:r>
            <a:r>
              <a:rPr b="1" lang="en-US" sz="3600">
                <a:solidFill>
                  <a:srgbClr val="24BAA2"/>
                </a:solidFill>
                <a:latin typeface="Calibri"/>
                <a:ea typeface="Calibri"/>
                <a:cs typeface="Calibri"/>
                <a:sym typeface="Calibri"/>
              </a:rPr>
              <a:t>håndterings</a:t>
            </a:r>
            <a:r>
              <a:rPr b="1" i="0" lang="en-US" sz="3600" u="none" cap="none" strike="noStrike">
                <a:solidFill>
                  <a:srgbClr val="24BAA2"/>
                </a:solidFill>
                <a:latin typeface="Calibri"/>
                <a:ea typeface="Calibri"/>
                <a:cs typeface="Calibri"/>
                <a:sym typeface="Calibri"/>
              </a:rPr>
              <a:t>      		apps</a:t>
            </a:r>
            <a:endParaRPr/>
          </a:p>
        </p:txBody>
      </p:sp>
      <p:pic>
        <p:nvPicPr>
          <p:cNvPr id="550" name="Google Shape;550;p57">
            <a:hlinkClick r:id="rId4"/>
          </p:cNvPr>
          <p:cNvPicPr preferRelativeResize="0"/>
          <p:nvPr/>
        </p:nvPicPr>
        <p:blipFill rotWithShape="1">
          <a:blip r:embed="rId5">
            <a:alphaModFix/>
          </a:blip>
          <a:srcRect b="0" l="0" r="0" t="0"/>
          <a:stretch/>
        </p:blipFill>
        <p:spPr>
          <a:xfrm>
            <a:off x="6551491" y="1195734"/>
            <a:ext cx="4445000" cy="548216"/>
          </a:xfrm>
          <a:prstGeom prst="rect">
            <a:avLst/>
          </a:prstGeom>
          <a:solidFill>
            <a:schemeClr val="lt1"/>
          </a:solidFill>
          <a:ln>
            <a:noFill/>
          </a:ln>
        </p:spPr>
      </p:pic>
      <p:sp>
        <p:nvSpPr>
          <p:cNvPr id="551" name="Google Shape;551;p57"/>
          <p:cNvSpPr txBox="1"/>
          <p:nvPr/>
        </p:nvSpPr>
        <p:spPr>
          <a:xfrm>
            <a:off x="471452" y="1469842"/>
            <a:ext cx="5798702" cy="489782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b="0" i="0" lang="en-US" sz="2400" u="none" cap="none" strike="noStrike">
                <a:solidFill>
                  <a:srgbClr val="24BAA2"/>
                </a:solidFill>
                <a:latin typeface="Calibri"/>
                <a:ea typeface="Calibri"/>
                <a:cs typeface="Calibri"/>
                <a:sym typeface="Calibri"/>
              </a:rPr>
              <a:t>Medicin </a:t>
            </a:r>
            <a:r>
              <a:rPr lang="en-US" sz="2400">
                <a:solidFill>
                  <a:srgbClr val="24BAA2"/>
                </a:solidFill>
                <a:latin typeface="Calibri"/>
                <a:ea typeface="Calibri"/>
                <a:cs typeface="Calibri"/>
                <a:sym typeface="Calibri"/>
              </a:rPr>
              <a:t>håndterings </a:t>
            </a:r>
            <a:r>
              <a:rPr b="0" i="0" lang="en-US" sz="2400" u="none" cap="none" strike="noStrike">
                <a:solidFill>
                  <a:srgbClr val="24BAA2"/>
                </a:solidFill>
                <a:latin typeface="Calibri"/>
                <a:ea typeface="Calibri"/>
                <a:cs typeface="Calibri"/>
                <a:sym typeface="Calibri"/>
              </a:rPr>
              <a:t>apps sikrer, at brugerne får den korrekte medicin på de rigtige tidspunkter, men kræver ofte opfølgning eller assistance fra andre mennesker, såsom familiemedlemmer eller pårørende. Der er et uendelige antal applikationer til påmindelse, planlægning, sporingsdatoer eller relevante begivenheder.</a:t>
            </a:r>
            <a:endParaRPr b="0" i="0" sz="2400" u="none" cap="none" strike="noStrike">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2400"/>
              <a:buFont typeface="Arial"/>
              <a:buNone/>
            </a:pPr>
            <a:r>
              <a:rPr b="0" i="0" lang="en-US" sz="2400" u="none" cap="none" strike="noStrike">
                <a:solidFill>
                  <a:schemeClr val="lt1"/>
                </a:solidFill>
                <a:latin typeface="Calibri"/>
                <a:ea typeface="Calibri"/>
                <a:cs typeface="Calibri"/>
                <a:sym typeface="Calibri"/>
              </a:rPr>
              <a:t>Medisafe </a:t>
            </a:r>
            <a:r>
              <a:rPr b="0" i="0" lang="en-US" sz="2400" u="sng" cap="none" strike="noStrike">
                <a:solidFill>
                  <a:schemeClr val="lt1"/>
                </a:solidFill>
                <a:latin typeface="Calibri"/>
                <a:ea typeface="Calibri"/>
                <a:cs typeface="Calibri"/>
                <a:sym typeface="Calibri"/>
                <a:hlinkClick r:id="rId6">
                  <a:extLst>
                    <a:ext uri="{A12FA001-AC4F-418D-AE19-62706E023703}">
                      <ahyp:hlinkClr val="tx"/>
                    </a:ext>
                  </a:extLst>
                </a:hlinkClick>
              </a:rPr>
              <a:t>- </a:t>
            </a:r>
            <a:r>
              <a:rPr b="0" i="0" lang="en-US" sz="2400" u="none" cap="none" strike="noStrike">
                <a:solidFill>
                  <a:schemeClr val="lt1"/>
                </a:solidFill>
                <a:latin typeface="Calibri"/>
                <a:ea typeface="Calibri"/>
                <a:cs typeface="Calibri"/>
                <a:sym typeface="Calibri"/>
              </a:rPr>
              <a:t>appen minder brugerne om at tage deres medicin. Den giver også mulighed for at forbinde mere end én person til den samme konto, så de kan se, om personen har taget deres medicin, downloade deres recepter osv.</a:t>
            </a:r>
            <a:endParaRPr/>
          </a:p>
          <a:p>
            <a:pPr indent="0" lvl="0" marL="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2"/>
          <p:cNvSpPr txBox="1"/>
          <p:nvPr>
            <p:ph idx="1" type="body"/>
          </p:nvPr>
        </p:nvSpPr>
        <p:spPr>
          <a:xfrm>
            <a:off x="5572125" y="2924176"/>
            <a:ext cx="6438300" cy="283820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4800"/>
              <a:buNone/>
            </a:pPr>
            <a:r>
              <a:rPr lang="en-US"/>
              <a:t>Digitale apps til sundhedshåndtering</a:t>
            </a:r>
            <a:endParaRPr/>
          </a:p>
        </p:txBody>
      </p:sp>
      <p:sp>
        <p:nvSpPr>
          <p:cNvPr id="211" name="Google Shape;211;p22"/>
          <p:cNvSpPr txBox="1"/>
          <p:nvPr>
            <p:ph idx="2" type="body"/>
          </p:nvPr>
        </p:nvSpPr>
        <p:spPr>
          <a:xfrm>
            <a:off x="920528" y="1118204"/>
            <a:ext cx="2583067" cy="258752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13000"/>
              <a:buNone/>
            </a:pPr>
            <a:r>
              <a:rPr lang="en-US" sz="6000"/>
              <a:t>Emne</a:t>
            </a:r>
            <a:endParaRPr/>
          </a:p>
          <a:p>
            <a:pPr indent="0" lvl="0" marL="0" rtl="0" algn="ctr">
              <a:lnSpc>
                <a:spcPct val="90000"/>
              </a:lnSpc>
              <a:spcBef>
                <a:spcPts val="1000"/>
              </a:spcBef>
              <a:spcAft>
                <a:spcPts val="0"/>
              </a:spcAft>
              <a:buSzPts val="13000"/>
              <a:buNone/>
            </a:pPr>
            <a:r>
              <a:rPr lang="en-US"/>
              <a:t>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8"/>
          <p:cNvSpPr txBox="1"/>
          <p:nvPr>
            <p:ph idx="1" type="body"/>
          </p:nvPr>
        </p:nvSpPr>
        <p:spPr>
          <a:xfrm>
            <a:off x="841656" y="1474609"/>
            <a:ext cx="5418467" cy="489782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a:solidFill>
                  <a:srgbClr val="24BAA2"/>
                </a:solidFill>
              </a:rPr>
              <a:t>Medicineringhåndterings ‘robotter' eller dispensere er yderst nyttige, da de gør arbejdet med at organisere alle piller i forskellige dosisgrupper, så det er let at administrere. De styres generelt via en app, derfor er de nævnt her.</a:t>
            </a:r>
            <a:endParaRPr u="sng">
              <a:solidFill>
                <a:srgbClr val="24BAA2"/>
              </a:solidFill>
              <a:hlinkClick r:id="rId3">
                <a:extLst>
                  <a:ext uri="{A12FA001-AC4F-418D-AE19-62706E023703}">
                    <ahyp:hlinkClr val="tx"/>
                  </a:ext>
                </a:extLst>
              </a:hlinkClick>
            </a:endParaRPr>
          </a:p>
          <a:p>
            <a:pPr indent="0" lvl="0" marL="0" rtl="0" algn="l">
              <a:lnSpc>
                <a:spcPct val="90000"/>
              </a:lnSpc>
              <a:spcBef>
                <a:spcPts val="1000"/>
              </a:spcBef>
              <a:spcAft>
                <a:spcPts val="0"/>
              </a:spcAft>
              <a:buSzPts val="2400"/>
              <a:buNone/>
            </a:pPr>
            <a:r>
              <a:rPr lang="en-US" u="sng">
                <a:solidFill>
                  <a:schemeClr val="lt1"/>
                </a:solidFill>
                <a:hlinkClick r:id="rId4">
                  <a:extLst>
                    <a:ext uri="{A12FA001-AC4F-418D-AE19-62706E023703}">
                      <ahyp:hlinkClr val="tx"/>
                    </a:ext>
                  </a:extLst>
                </a:hlinkClick>
              </a:rPr>
              <a:t>Hero Pill Dispenser </a:t>
            </a:r>
            <a:r>
              <a:rPr lang="en-US"/>
              <a:t>er designet til at hjælpe brugere/seniorer med at forbedre deres overholdelse af den ordinerede medicinbehandling. Den minder én om, hvilke piller man skal tage, og hvornår man skal tage dem og hjælper med at genbestille recepter, når det er nødvendigt.</a:t>
            </a:r>
            <a:endParaRPr/>
          </a:p>
        </p:txBody>
      </p:sp>
      <p:sp>
        <p:nvSpPr>
          <p:cNvPr id="557" name="Google Shape;557;p58"/>
          <p:cNvSpPr txBox="1"/>
          <p:nvPr/>
        </p:nvSpPr>
        <p:spPr>
          <a:xfrm>
            <a:off x="461421" y="369392"/>
            <a:ext cx="5949427" cy="992187"/>
          </a:xfrm>
          <a:prstGeom prst="rect">
            <a:avLst/>
          </a:prstGeom>
          <a:noFill/>
          <a:ln>
            <a:noFill/>
          </a:ln>
        </p:spPr>
        <p:txBody>
          <a:bodyPr anchorCtr="0" anchor="ctr" bIns="45700" lIns="91425" spcFirstLastPara="1" rIns="91425" wrap="square" tIns="45700">
            <a:noAutofit/>
          </a:bodyPr>
          <a:lstStyle/>
          <a:p>
            <a:pPr indent="0" lvl="0" marL="0" marR="0" rtl="0" algn="l">
              <a:lnSpc>
                <a:spcPct val="60000"/>
              </a:lnSpc>
              <a:spcBef>
                <a:spcPts val="0"/>
              </a:spcBef>
              <a:spcAft>
                <a:spcPts val="0"/>
              </a:spcAft>
              <a:buClr>
                <a:srgbClr val="24BAA2"/>
              </a:buClr>
              <a:buSzPts val="8000"/>
              <a:buFont typeface="Arial"/>
              <a:buNone/>
            </a:pPr>
            <a:r>
              <a:rPr b="1" i="0" lang="en-US" sz="8000" u="none" cap="none" strike="noStrike">
                <a:solidFill>
                  <a:srgbClr val="24BAA2"/>
                </a:solidFill>
                <a:latin typeface="Calibri"/>
                <a:ea typeface="Calibri"/>
                <a:cs typeface="Calibri"/>
                <a:sym typeface="Calibri"/>
              </a:rPr>
              <a:t>7. </a:t>
            </a:r>
            <a:r>
              <a:rPr b="1" i="0" lang="en-US" sz="3600" u="none" cap="none" strike="noStrike">
                <a:solidFill>
                  <a:srgbClr val="24BAA2"/>
                </a:solidFill>
                <a:latin typeface="Calibri"/>
                <a:ea typeface="Calibri"/>
                <a:cs typeface="Calibri"/>
                <a:sym typeface="Calibri"/>
              </a:rPr>
              <a:t>– Medicinerings-         	</a:t>
            </a:r>
            <a:r>
              <a:rPr b="1" lang="en-US" sz="3600">
                <a:solidFill>
                  <a:srgbClr val="24BAA2"/>
                </a:solidFill>
                <a:latin typeface="Calibri"/>
                <a:ea typeface="Calibri"/>
                <a:cs typeface="Calibri"/>
                <a:sym typeface="Calibri"/>
              </a:rPr>
              <a:t>håndterings</a:t>
            </a:r>
            <a:r>
              <a:rPr b="1" i="0" lang="en-US" sz="3600" u="none" cap="none" strike="noStrike">
                <a:solidFill>
                  <a:srgbClr val="24BAA2"/>
                </a:solidFill>
                <a:latin typeface="Calibri"/>
                <a:ea typeface="Calibri"/>
                <a:cs typeface="Calibri"/>
                <a:sym typeface="Calibri"/>
              </a:rPr>
              <a:t> teknologi</a:t>
            </a:r>
            <a:endParaRPr/>
          </a:p>
        </p:txBody>
      </p:sp>
      <p:pic>
        <p:nvPicPr>
          <p:cNvPr id="558" name="Google Shape;558;p58"/>
          <p:cNvPicPr preferRelativeResize="0"/>
          <p:nvPr>
            <p:ph idx="3" type="pic"/>
          </p:nvPr>
        </p:nvPicPr>
        <p:blipFill rotWithShape="1">
          <a:blip r:embed="rId5">
            <a:alphaModFix/>
          </a:blip>
          <a:srcRect b="-9701" l="-61112" r="-1" t="-7583"/>
          <a:stretch/>
        </p:blipFill>
        <p:spPr>
          <a:xfrm>
            <a:off x="6342434" y="439730"/>
            <a:ext cx="5206099" cy="6045736"/>
          </a:xfrm>
          <a:prstGeom prst="rect">
            <a:avLst/>
          </a:prstGeom>
          <a:solidFill>
            <a:srgbClr val="F2F2F2"/>
          </a:solidFill>
          <a:ln>
            <a:noFill/>
          </a:ln>
        </p:spPr>
      </p:pic>
      <p:pic>
        <p:nvPicPr>
          <p:cNvPr id="559" name="Google Shape;559;p58"/>
          <p:cNvPicPr preferRelativeResize="0"/>
          <p:nvPr/>
        </p:nvPicPr>
        <p:blipFill rotWithShape="1">
          <a:blip r:embed="rId6">
            <a:alphaModFix/>
          </a:blip>
          <a:srcRect b="0" l="0" r="0" t="0"/>
          <a:stretch/>
        </p:blipFill>
        <p:spPr>
          <a:xfrm>
            <a:off x="6741040" y="2100751"/>
            <a:ext cx="1463167" cy="2877561"/>
          </a:xfrm>
          <a:prstGeom prst="rect">
            <a:avLst/>
          </a:prstGeom>
          <a:noFill/>
          <a:ln>
            <a:noFill/>
          </a:ln>
        </p:spPr>
      </p:pic>
      <p:pic>
        <p:nvPicPr>
          <p:cNvPr descr="Hero Health | LinkedIn" id="560" name="Google Shape;560;p58">
            <a:hlinkClick r:id="rId7"/>
          </p:cNvPr>
          <p:cNvPicPr preferRelativeResize="0"/>
          <p:nvPr/>
        </p:nvPicPr>
        <p:blipFill rotWithShape="1">
          <a:blip r:embed="rId8">
            <a:alphaModFix/>
          </a:blip>
          <a:srcRect b="0" l="0" r="0" t="0"/>
          <a:stretch/>
        </p:blipFill>
        <p:spPr>
          <a:xfrm>
            <a:off x="6518273" y="865485"/>
            <a:ext cx="1908700" cy="10986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59"/>
          <p:cNvSpPr txBox="1"/>
          <p:nvPr>
            <p:ph idx="1" type="body"/>
          </p:nvPr>
        </p:nvSpPr>
        <p:spPr>
          <a:xfrm>
            <a:off x="726900" y="1223401"/>
            <a:ext cx="5418467" cy="489782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a:solidFill>
                  <a:srgbClr val="24BAA2"/>
                </a:solidFill>
              </a:rPr>
              <a:t>Motion er vigtig i alle aldre, men efterhånden som dine borgere bliver ældre, har de en tendens til at blive mere stillesiddende. Sundhed og motion går hånd i hånd uanset tilstanden, og det at have en app instruerer og motiverer dig, kan være meget nyttigt.</a:t>
            </a:r>
            <a:endParaRPr/>
          </a:p>
          <a:p>
            <a:pPr indent="0" lvl="0" marL="0" rtl="0" algn="l">
              <a:lnSpc>
                <a:spcPct val="90000"/>
              </a:lnSpc>
              <a:spcBef>
                <a:spcPts val="1000"/>
              </a:spcBef>
              <a:spcAft>
                <a:spcPts val="0"/>
              </a:spcAft>
              <a:buSzPts val="2400"/>
              <a:buNone/>
            </a:pPr>
            <a:r>
              <a:rPr lang="en-US">
                <a:solidFill>
                  <a:schemeClr val="lt1"/>
                </a:solidFill>
              </a:rPr>
              <a:t>My Fitness Pal App giver dig mulighed for at spore fremskridt i forhold til ernærings-, væske-, fitness- og vægttabsmål, alle faktorer, der påvirker sundheden. Denne app er som at have en ernæringscoach, registrering af fasteperioder, måltidsplanlægger og maddagbog med dig hele tiden.</a:t>
            </a:r>
            <a:endParaRPr/>
          </a:p>
          <a:p>
            <a:pPr indent="0" lvl="0" marL="0" rtl="0" algn="l">
              <a:lnSpc>
                <a:spcPct val="90000"/>
              </a:lnSpc>
              <a:spcBef>
                <a:spcPts val="1000"/>
              </a:spcBef>
              <a:spcAft>
                <a:spcPts val="0"/>
              </a:spcAft>
              <a:buSzPts val="2400"/>
              <a:buNone/>
            </a:pPr>
            <a:r>
              <a:t/>
            </a:r>
            <a:endParaRPr u="sng">
              <a:solidFill>
                <a:srgbClr val="24BAA2"/>
              </a:solidFill>
              <a:hlinkClick r:id="rId3">
                <a:extLst>
                  <a:ext uri="{A12FA001-AC4F-418D-AE19-62706E023703}">
                    <ahyp:hlinkClr val="tx"/>
                  </a:ext>
                </a:extLst>
              </a:hlinkClick>
            </a:endParaRPr>
          </a:p>
        </p:txBody>
      </p:sp>
      <p:sp>
        <p:nvSpPr>
          <p:cNvPr id="566" name="Google Shape;566;p59"/>
          <p:cNvSpPr txBox="1"/>
          <p:nvPr/>
        </p:nvSpPr>
        <p:spPr>
          <a:xfrm>
            <a:off x="461421" y="369392"/>
            <a:ext cx="5949427" cy="992187"/>
          </a:xfrm>
          <a:prstGeom prst="rect">
            <a:avLst/>
          </a:prstGeom>
          <a:noFill/>
          <a:ln>
            <a:noFill/>
          </a:ln>
        </p:spPr>
        <p:txBody>
          <a:bodyPr anchorCtr="0" anchor="ctr" bIns="45700" lIns="91425" spcFirstLastPara="1" rIns="91425" wrap="square" tIns="45700">
            <a:noAutofit/>
          </a:bodyPr>
          <a:lstStyle/>
          <a:p>
            <a:pPr indent="0" lvl="0" marL="0" marR="0" rtl="0" algn="l">
              <a:lnSpc>
                <a:spcPct val="60000"/>
              </a:lnSpc>
              <a:spcBef>
                <a:spcPts val="0"/>
              </a:spcBef>
              <a:spcAft>
                <a:spcPts val="0"/>
              </a:spcAft>
              <a:buClr>
                <a:srgbClr val="24BAA2"/>
              </a:buClr>
              <a:buSzPts val="8000"/>
              <a:buFont typeface="Arial"/>
              <a:buNone/>
            </a:pPr>
            <a:r>
              <a:rPr b="1" i="0" lang="en-US" sz="8000" u="none" cap="none" strike="noStrike">
                <a:solidFill>
                  <a:srgbClr val="24BAA2"/>
                </a:solidFill>
                <a:latin typeface="Calibri"/>
                <a:ea typeface="Calibri"/>
                <a:cs typeface="Calibri"/>
                <a:sym typeface="Calibri"/>
              </a:rPr>
              <a:t>8. </a:t>
            </a:r>
            <a:r>
              <a:rPr b="1" i="0" lang="en-US" sz="3600" u="none" cap="none" strike="noStrike">
                <a:solidFill>
                  <a:srgbClr val="24BAA2"/>
                </a:solidFill>
                <a:latin typeface="Calibri"/>
                <a:ea typeface="Calibri"/>
                <a:cs typeface="Calibri"/>
                <a:sym typeface="Calibri"/>
              </a:rPr>
              <a:t>– Motion &amp; Fitness Apps</a:t>
            </a:r>
            <a:endParaRPr/>
          </a:p>
        </p:txBody>
      </p:sp>
      <p:pic>
        <p:nvPicPr>
          <p:cNvPr descr="Elderly couple exercising" id="567" name="Google Shape;567;p59"/>
          <p:cNvPicPr preferRelativeResize="0"/>
          <p:nvPr>
            <p:ph idx="3" type="pic"/>
          </p:nvPr>
        </p:nvPicPr>
        <p:blipFill rotWithShape="1">
          <a:blip r:embed="rId4">
            <a:alphaModFix/>
          </a:blip>
          <a:srcRect b="0" l="0" r="0" t="0"/>
          <a:stretch/>
        </p:blipFill>
        <p:spPr>
          <a:xfrm>
            <a:off x="6343650" y="567731"/>
            <a:ext cx="5288940" cy="6045200"/>
          </a:xfrm>
          <a:prstGeom prst="rect">
            <a:avLst/>
          </a:prstGeom>
          <a:solidFill>
            <a:srgbClr val="F2F2F2"/>
          </a:solid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0"/>
          <p:cNvSpPr txBox="1"/>
          <p:nvPr>
            <p:ph idx="1" type="body"/>
          </p:nvPr>
        </p:nvSpPr>
        <p:spPr>
          <a:xfrm>
            <a:off x="835671" y="2602711"/>
            <a:ext cx="7178174" cy="3019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a:t>My Fitness Pal er en god app til seniorer til at hjælpe med at opretholde en sund livsstil. Sporer den mad, de spiser, tæller deres skridt, og hvilke former for motion, de har dyrket i løbet af dagen. Man kan også forbinde sig med et fællesskab af brugere og dele tips og teknikker og dermed støtte hinanden med fitness- og sundhedsmål.</a:t>
            </a:r>
            <a:endParaRPr/>
          </a:p>
          <a:p>
            <a:pPr indent="0" lvl="0" marL="0" rtl="0" algn="l">
              <a:lnSpc>
                <a:spcPct val="90000"/>
              </a:lnSpc>
              <a:spcBef>
                <a:spcPts val="0"/>
              </a:spcBef>
              <a:spcAft>
                <a:spcPts val="0"/>
              </a:spcAft>
              <a:buClr>
                <a:srgbClr val="092E4B"/>
              </a:buClr>
              <a:buSzPts val="2400"/>
              <a:buNone/>
            </a:pPr>
            <a:r>
              <a:t/>
            </a:r>
            <a:endParaRPr/>
          </a:p>
          <a:p>
            <a:pPr indent="0" lvl="0" marL="0" rtl="0" algn="l">
              <a:lnSpc>
                <a:spcPct val="90000"/>
              </a:lnSpc>
              <a:spcBef>
                <a:spcPts val="0"/>
              </a:spcBef>
              <a:spcAft>
                <a:spcPts val="0"/>
              </a:spcAft>
              <a:buClr>
                <a:srgbClr val="092E4B"/>
              </a:buClr>
              <a:buSzPts val="2400"/>
              <a:buNone/>
            </a:pPr>
            <a:r>
              <a:t/>
            </a:r>
            <a:endParaRPr/>
          </a:p>
        </p:txBody>
      </p:sp>
      <p:sp>
        <p:nvSpPr>
          <p:cNvPr id="573" name="Google Shape;573;p60"/>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u="sng">
                <a:solidFill>
                  <a:schemeClr val="hlink"/>
                </a:solidFill>
                <a:hlinkClick r:id="rId3"/>
              </a:rPr>
              <a:t>My Fitness Pal</a:t>
            </a:r>
            <a:endParaRPr/>
          </a:p>
        </p:txBody>
      </p:sp>
      <p:pic>
        <p:nvPicPr>
          <p:cNvPr id="574" name="Google Shape;574;p60">
            <a:hlinkClick r:id="rId4"/>
          </p:cNvPr>
          <p:cNvPicPr preferRelativeResize="0"/>
          <p:nvPr/>
        </p:nvPicPr>
        <p:blipFill rotWithShape="1">
          <a:blip r:embed="rId5">
            <a:alphaModFix/>
          </a:blip>
          <a:srcRect b="0" l="0" r="0" t="0"/>
          <a:stretch/>
        </p:blipFill>
        <p:spPr>
          <a:xfrm>
            <a:off x="5064156" y="5994372"/>
            <a:ext cx="1663786" cy="520727"/>
          </a:xfrm>
          <a:prstGeom prst="rect">
            <a:avLst/>
          </a:prstGeom>
          <a:noFill/>
          <a:ln>
            <a:noFill/>
          </a:ln>
        </p:spPr>
      </p:pic>
      <p:pic>
        <p:nvPicPr>
          <p:cNvPr id="575" name="Google Shape;575;p60">
            <a:hlinkClick r:id="rId6"/>
          </p:cNvPr>
          <p:cNvPicPr preferRelativeResize="0"/>
          <p:nvPr/>
        </p:nvPicPr>
        <p:blipFill rotWithShape="1">
          <a:blip r:embed="rId7">
            <a:alphaModFix/>
          </a:blip>
          <a:srcRect b="0" l="0" r="0" t="0"/>
          <a:stretch/>
        </p:blipFill>
        <p:spPr>
          <a:xfrm>
            <a:off x="5064156" y="5302688"/>
            <a:ext cx="1657435" cy="539778"/>
          </a:xfrm>
          <a:prstGeom prst="rect">
            <a:avLst/>
          </a:prstGeom>
          <a:noFill/>
          <a:ln>
            <a:noFill/>
          </a:ln>
        </p:spPr>
      </p:pic>
      <p:sp>
        <p:nvSpPr>
          <p:cNvPr id="576" name="Google Shape;576;p60"/>
          <p:cNvSpPr/>
          <p:nvPr/>
        </p:nvSpPr>
        <p:spPr>
          <a:xfrm>
            <a:off x="835671" y="5302688"/>
            <a:ext cx="3631729" cy="1212411"/>
          </a:xfrm>
          <a:prstGeom prst="homePlate">
            <a:avLst>
              <a:gd fmla="val 50000" name="adj"/>
            </a:avLst>
          </a:prstGeom>
          <a:solidFill>
            <a:srgbClr val="24BAA2"/>
          </a:solidFill>
          <a:ln cap="flat" cmpd="sng" w="12700">
            <a:solidFill>
              <a:srgbClr val="24BAA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Klik på den relevante fane for at downloade denne app</a:t>
            </a:r>
            <a:endParaRPr b="0" i="0" sz="1400" u="none" cap="none" strike="noStrike">
              <a:solidFill>
                <a:srgbClr val="000000"/>
              </a:solidFill>
              <a:latin typeface="Arial"/>
              <a:ea typeface="Arial"/>
              <a:cs typeface="Arial"/>
              <a:sym typeface="Arial"/>
            </a:endParaRPr>
          </a:p>
        </p:txBody>
      </p:sp>
      <p:sp>
        <p:nvSpPr>
          <p:cNvPr id="577" name="Google Shape;577;p60"/>
          <p:cNvSpPr/>
          <p:nvPr>
            <p:ph idx="3" type="pic"/>
          </p:nvPr>
        </p:nvSpPr>
        <p:spPr>
          <a:xfrm>
            <a:off x="8583306" y="1246695"/>
            <a:ext cx="2444127" cy="4336988"/>
          </a:xfrm>
          <a:prstGeom prst="rect">
            <a:avLst/>
          </a:prstGeom>
          <a:solidFill>
            <a:srgbClr val="D8D8D8"/>
          </a:solidFill>
          <a:ln>
            <a:noFill/>
          </a:ln>
        </p:spPr>
      </p:sp>
      <p:sp>
        <p:nvSpPr>
          <p:cNvPr id="578" name="Google Shape;578;p60"/>
          <p:cNvSpPr txBox="1"/>
          <p:nvPr/>
        </p:nvSpPr>
        <p:spPr>
          <a:xfrm>
            <a:off x="8583306" y="1246695"/>
            <a:ext cx="2444127" cy="433698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579" name="Google Shape;579;p60"/>
          <p:cNvPicPr preferRelativeResize="0"/>
          <p:nvPr/>
        </p:nvPicPr>
        <p:blipFill rotWithShape="1">
          <a:blip r:embed="rId8">
            <a:alphaModFix/>
          </a:blip>
          <a:srcRect b="0" l="0" r="0" t="0"/>
          <a:stretch/>
        </p:blipFill>
        <p:spPr>
          <a:xfrm>
            <a:off x="9135409" y="3200365"/>
            <a:ext cx="1339919" cy="1352620"/>
          </a:xfrm>
          <a:prstGeom prst="rect">
            <a:avLst/>
          </a:prstGeom>
          <a:noFill/>
          <a:ln>
            <a:noFill/>
          </a:ln>
        </p:spPr>
      </p:pic>
      <p:pic>
        <p:nvPicPr>
          <p:cNvPr id="580" name="Google Shape;580;p60"/>
          <p:cNvPicPr preferRelativeResize="0"/>
          <p:nvPr/>
        </p:nvPicPr>
        <p:blipFill rotWithShape="1">
          <a:blip r:embed="rId9">
            <a:alphaModFix/>
          </a:blip>
          <a:srcRect b="0" l="0" r="0" t="0"/>
          <a:stretch/>
        </p:blipFill>
        <p:spPr>
          <a:xfrm>
            <a:off x="8919497" y="2126437"/>
            <a:ext cx="1771741" cy="4762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61"/>
          <p:cNvSpPr txBox="1"/>
          <p:nvPr>
            <p:ph idx="1" type="body"/>
          </p:nvPr>
        </p:nvSpPr>
        <p:spPr>
          <a:xfrm>
            <a:off x="819151" y="1361579"/>
            <a:ext cx="5450498" cy="489782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a:solidFill>
                  <a:srgbClr val="24BAA2"/>
                </a:solidFill>
              </a:rPr>
              <a:t>Blodtryksovervågning/-sporing og hjertefrekvens er meget vigtige for helbredet. Blodtrykket kan tages  i hjemmet - Blodtryksovervågning i hjemmet gør det muligt for borgere med hypertension at måle og dele deres blodtryksmålinger med deres omsorgsteam fra deres hjem.</a:t>
            </a:r>
            <a:endParaRPr/>
          </a:p>
          <a:p>
            <a:pPr indent="0" lvl="0" marL="0" rtl="0" algn="l">
              <a:lnSpc>
                <a:spcPct val="90000"/>
              </a:lnSpc>
              <a:spcBef>
                <a:spcPts val="1000"/>
              </a:spcBef>
              <a:spcAft>
                <a:spcPts val="0"/>
              </a:spcAft>
              <a:buSzPts val="2400"/>
              <a:buNone/>
            </a:pPr>
            <a:r>
              <a:rPr lang="en-US">
                <a:solidFill>
                  <a:schemeClr val="lt1"/>
                </a:solidFill>
              </a:rPr>
              <a:t>Der er en række billige blodtryksmålere til rådighed, som patienter kan købe til at bruge derhjemme, som kan linkes direkte til apps, eller dataene kan indtastes til deling.</a:t>
            </a:r>
            <a:endParaRPr u="sng">
              <a:solidFill>
                <a:schemeClr val="lt1"/>
              </a:solidFill>
              <a:hlinkClick r:id="rId3">
                <a:extLst>
                  <a:ext uri="{A12FA001-AC4F-418D-AE19-62706E023703}">
                    <ahyp:hlinkClr val="tx"/>
                  </a:ext>
                </a:extLst>
              </a:hlinkClick>
            </a:endParaRPr>
          </a:p>
        </p:txBody>
      </p:sp>
      <p:sp>
        <p:nvSpPr>
          <p:cNvPr id="586" name="Google Shape;586;p61"/>
          <p:cNvSpPr txBox="1"/>
          <p:nvPr/>
        </p:nvSpPr>
        <p:spPr>
          <a:xfrm>
            <a:off x="461421" y="369392"/>
            <a:ext cx="5949427" cy="992187"/>
          </a:xfrm>
          <a:prstGeom prst="rect">
            <a:avLst/>
          </a:prstGeom>
          <a:noFill/>
          <a:ln>
            <a:noFill/>
          </a:ln>
        </p:spPr>
        <p:txBody>
          <a:bodyPr anchorCtr="0" anchor="ctr" bIns="45700" lIns="91425" spcFirstLastPara="1" rIns="91425" wrap="square" tIns="45700">
            <a:noAutofit/>
          </a:bodyPr>
          <a:lstStyle/>
          <a:p>
            <a:pPr indent="0" lvl="0" marL="0" marR="0" rtl="0" algn="l">
              <a:lnSpc>
                <a:spcPct val="60000"/>
              </a:lnSpc>
              <a:spcBef>
                <a:spcPts val="0"/>
              </a:spcBef>
              <a:spcAft>
                <a:spcPts val="0"/>
              </a:spcAft>
              <a:buClr>
                <a:srgbClr val="24BAA2"/>
              </a:buClr>
              <a:buSzPts val="8000"/>
              <a:buFont typeface="Arial"/>
              <a:buNone/>
            </a:pPr>
            <a:r>
              <a:rPr b="1" i="0" lang="en-US" sz="8000" u="none" cap="none" strike="noStrike">
                <a:solidFill>
                  <a:srgbClr val="24BAA2"/>
                </a:solidFill>
                <a:latin typeface="Calibri"/>
                <a:ea typeface="Calibri"/>
                <a:cs typeface="Calibri"/>
                <a:sym typeface="Calibri"/>
              </a:rPr>
              <a:t>9. </a:t>
            </a:r>
            <a:r>
              <a:rPr b="1" i="0" lang="en-US" sz="3600" u="none" cap="none" strike="noStrike">
                <a:solidFill>
                  <a:srgbClr val="24BAA2"/>
                </a:solidFill>
                <a:latin typeface="Calibri"/>
                <a:ea typeface="Calibri"/>
                <a:cs typeface="Calibri"/>
                <a:sym typeface="Calibri"/>
              </a:rPr>
              <a:t>– Blodtryksovervågningsapps</a:t>
            </a:r>
            <a:endParaRPr/>
          </a:p>
        </p:txBody>
      </p:sp>
      <p:pic>
        <p:nvPicPr>
          <p:cNvPr id="587" name="Google Shape;587;p61"/>
          <p:cNvPicPr preferRelativeResize="0"/>
          <p:nvPr>
            <p:ph idx="3" type="pic"/>
          </p:nvPr>
        </p:nvPicPr>
        <p:blipFill rotWithShape="1">
          <a:blip r:embed="rId4">
            <a:alphaModFix/>
          </a:blip>
          <a:srcRect b="0" l="0" r="0" t="0"/>
          <a:stretch/>
        </p:blipFill>
        <p:spPr>
          <a:xfrm>
            <a:off x="6343649" y="439730"/>
            <a:ext cx="5204883" cy="6045736"/>
          </a:xfrm>
          <a:prstGeom prst="rect">
            <a:avLst/>
          </a:prstGeom>
          <a:solidFill>
            <a:srgbClr val="F2F2F2"/>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62"/>
          <p:cNvSpPr txBox="1"/>
          <p:nvPr>
            <p:ph idx="1" type="body"/>
          </p:nvPr>
        </p:nvSpPr>
        <p:spPr>
          <a:xfrm>
            <a:off x="835671" y="2421841"/>
            <a:ext cx="7178174" cy="3019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a:t>Denne app hjælper dig med at registrere dine blodtryksmålinger efter at have målt det ved hjælp af en ekstern enhed, generere diagrammer og indstille påmindelser til fremtidige aflæsninger. Denne app måler ikke dit blodtryk (systolisk eller højt tryk, diastolisk eller lavt tryk), men den hjælper dig med at spore, logge og overvåge dit blodtryks hjerteslag (puls) og mere. Du kan endda skrive en note til hver log.</a:t>
            </a:r>
            <a:endParaRPr/>
          </a:p>
          <a:p>
            <a:pPr indent="0" lvl="0" marL="0" rtl="0" algn="l">
              <a:lnSpc>
                <a:spcPct val="90000"/>
              </a:lnSpc>
              <a:spcBef>
                <a:spcPts val="0"/>
              </a:spcBef>
              <a:spcAft>
                <a:spcPts val="0"/>
              </a:spcAft>
              <a:buClr>
                <a:srgbClr val="092E4B"/>
              </a:buClr>
              <a:buSzPts val="2400"/>
              <a:buNone/>
            </a:pPr>
            <a:r>
              <a:t/>
            </a:r>
            <a:endParaRPr/>
          </a:p>
        </p:txBody>
      </p:sp>
      <p:sp>
        <p:nvSpPr>
          <p:cNvPr id="593" name="Google Shape;593;p62"/>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u="sng"/>
              <a:t>Blod tryks dagbog</a:t>
            </a:r>
            <a:endParaRPr/>
          </a:p>
        </p:txBody>
      </p:sp>
      <p:pic>
        <p:nvPicPr>
          <p:cNvPr id="594" name="Google Shape;594;p62">
            <a:hlinkClick r:id="rId3"/>
          </p:cNvPr>
          <p:cNvPicPr preferRelativeResize="0"/>
          <p:nvPr/>
        </p:nvPicPr>
        <p:blipFill rotWithShape="1">
          <a:blip r:embed="rId4">
            <a:alphaModFix/>
          </a:blip>
          <a:srcRect b="0" l="0" r="0" t="0"/>
          <a:stretch/>
        </p:blipFill>
        <p:spPr>
          <a:xfrm>
            <a:off x="5064156" y="5994372"/>
            <a:ext cx="1663786" cy="520727"/>
          </a:xfrm>
          <a:prstGeom prst="rect">
            <a:avLst/>
          </a:prstGeom>
          <a:noFill/>
          <a:ln>
            <a:noFill/>
          </a:ln>
        </p:spPr>
      </p:pic>
      <p:pic>
        <p:nvPicPr>
          <p:cNvPr id="595" name="Google Shape;595;p62">
            <a:hlinkClick r:id="rId5"/>
          </p:cNvPr>
          <p:cNvPicPr preferRelativeResize="0"/>
          <p:nvPr/>
        </p:nvPicPr>
        <p:blipFill rotWithShape="1">
          <a:blip r:embed="rId6">
            <a:alphaModFix/>
          </a:blip>
          <a:srcRect b="0" l="0" r="0" t="0"/>
          <a:stretch/>
        </p:blipFill>
        <p:spPr>
          <a:xfrm>
            <a:off x="5064156" y="5302688"/>
            <a:ext cx="1657435" cy="539778"/>
          </a:xfrm>
          <a:prstGeom prst="rect">
            <a:avLst/>
          </a:prstGeom>
          <a:noFill/>
          <a:ln>
            <a:noFill/>
          </a:ln>
        </p:spPr>
      </p:pic>
      <p:sp>
        <p:nvSpPr>
          <p:cNvPr id="596" name="Google Shape;596;p62"/>
          <p:cNvSpPr/>
          <p:nvPr/>
        </p:nvSpPr>
        <p:spPr>
          <a:xfrm>
            <a:off x="835671" y="5302688"/>
            <a:ext cx="3631729" cy="1212411"/>
          </a:xfrm>
          <a:prstGeom prst="homePlate">
            <a:avLst>
              <a:gd fmla="val 50000" name="adj"/>
            </a:avLst>
          </a:prstGeom>
          <a:solidFill>
            <a:srgbClr val="24BAA2"/>
          </a:solidFill>
          <a:ln cap="flat" cmpd="sng" w="12700">
            <a:solidFill>
              <a:srgbClr val="24BAA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Klik på den relevante fane for at downloade denne app</a:t>
            </a:r>
            <a:endParaRPr b="0" i="0" sz="1400" u="none" cap="none" strike="noStrike">
              <a:solidFill>
                <a:srgbClr val="000000"/>
              </a:solidFill>
              <a:latin typeface="Arial"/>
              <a:ea typeface="Arial"/>
              <a:cs typeface="Arial"/>
              <a:sym typeface="Arial"/>
            </a:endParaRPr>
          </a:p>
        </p:txBody>
      </p:sp>
      <p:sp>
        <p:nvSpPr>
          <p:cNvPr id="597" name="Google Shape;597;p62"/>
          <p:cNvSpPr/>
          <p:nvPr>
            <p:ph idx="3" type="pic"/>
          </p:nvPr>
        </p:nvSpPr>
        <p:spPr>
          <a:xfrm>
            <a:off x="8583306" y="1246695"/>
            <a:ext cx="2444127" cy="4336988"/>
          </a:xfrm>
          <a:prstGeom prst="rect">
            <a:avLst/>
          </a:prstGeom>
          <a:solidFill>
            <a:srgbClr val="D8D8D8"/>
          </a:solidFill>
          <a:ln>
            <a:noFill/>
          </a:ln>
        </p:spPr>
      </p:sp>
      <p:sp>
        <p:nvSpPr>
          <p:cNvPr id="598" name="Google Shape;598;p62"/>
          <p:cNvSpPr txBox="1"/>
          <p:nvPr/>
        </p:nvSpPr>
        <p:spPr>
          <a:xfrm>
            <a:off x="8583306" y="1246695"/>
            <a:ext cx="2444127" cy="433698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599" name="Google Shape;599;p62"/>
          <p:cNvPicPr preferRelativeResize="0"/>
          <p:nvPr/>
        </p:nvPicPr>
        <p:blipFill rotWithShape="1">
          <a:blip r:embed="rId7">
            <a:alphaModFix/>
          </a:blip>
          <a:srcRect b="0" l="0" r="0" t="0"/>
          <a:stretch/>
        </p:blipFill>
        <p:spPr>
          <a:xfrm>
            <a:off x="8649981" y="2257425"/>
            <a:ext cx="2152527" cy="206699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3"/>
          <p:cNvSpPr txBox="1"/>
          <p:nvPr>
            <p:ph idx="1" type="body"/>
          </p:nvPr>
        </p:nvSpPr>
        <p:spPr>
          <a:xfrm>
            <a:off x="888309" y="2293448"/>
            <a:ext cx="4639192" cy="43776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sz="2400">
                <a:solidFill>
                  <a:schemeClr val="lt1"/>
                </a:solidFill>
                <a:latin typeface="Calibri"/>
                <a:ea typeface="Calibri"/>
                <a:cs typeface="Calibri"/>
                <a:sym typeface="Calibri"/>
              </a:rPr>
              <a:t>Som nævnt tidligere i dette afsnit, bliver diabetes kun brugt som et eksempel på én sygdom, hvor </a:t>
            </a:r>
            <a:r>
              <a:rPr b="1" lang="en-US" sz="2400">
                <a:solidFill>
                  <a:schemeClr val="lt1"/>
                </a:solidFill>
                <a:latin typeface="Calibri"/>
                <a:ea typeface="Calibri"/>
                <a:cs typeface="Calibri"/>
                <a:sym typeface="Calibri"/>
              </a:rPr>
              <a:t>apps og digitale teknologier er meget nyttige i tilstandsbehandling </a:t>
            </a:r>
            <a:r>
              <a:rPr lang="en-US" sz="2400">
                <a:solidFill>
                  <a:schemeClr val="lt1"/>
                </a:solidFill>
                <a:latin typeface="Calibri"/>
                <a:ea typeface="Calibri"/>
                <a:cs typeface="Calibri"/>
                <a:sym typeface="Calibri"/>
              </a:rPr>
              <a:t>. Brugen af teknologi kan dog anvendes på flere medicinske tilstande. Til overvågningsformål, træningsmotivation, social </a:t>
            </a:r>
            <a:r>
              <a:rPr lang="en-US"/>
              <a:t>kontakt</a:t>
            </a:r>
            <a:r>
              <a:rPr lang="en-US" sz="2400">
                <a:solidFill>
                  <a:schemeClr val="lt1"/>
                </a:solidFill>
                <a:latin typeface="Calibri"/>
                <a:ea typeface="Calibri"/>
                <a:cs typeface="Calibri"/>
                <a:sym typeface="Calibri"/>
              </a:rPr>
              <a:t>, koststyring osv.</a:t>
            </a:r>
            <a:endParaRPr/>
          </a:p>
          <a:p>
            <a:pPr indent="0" lvl="0" marL="0" rtl="0" algn="l">
              <a:lnSpc>
                <a:spcPct val="90000"/>
              </a:lnSpc>
              <a:spcBef>
                <a:spcPts val="1000"/>
              </a:spcBef>
              <a:spcAft>
                <a:spcPts val="0"/>
              </a:spcAft>
              <a:buSzPts val="2400"/>
              <a:buNone/>
            </a:pPr>
            <a:r>
              <a:t/>
            </a:r>
            <a:endParaRPr/>
          </a:p>
        </p:txBody>
      </p:sp>
      <p:sp>
        <p:nvSpPr>
          <p:cNvPr id="605" name="Google Shape;605;p63"/>
          <p:cNvSpPr txBox="1"/>
          <p:nvPr>
            <p:ph idx="2" type="body"/>
          </p:nvPr>
        </p:nvSpPr>
        <p:spPr>
          <a:xfrm>
            <a:off x="311499" y="186856"/>
            <a:ext cx="5330504"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a:t>Brug dette eksempel som inspiration til at fremme din og din borgers brug af teknologi</a:t>
            </a:r>
            <a:endParaRPr/>
          </a:p>
        </p:txBody>
      </p:sp>
      <p:pic>
        <p:nvPicPr>
          <p:cNvPr descr="Old women hanging out" id="606" name="Google Shape;606;p63"/>
          <p:cNvPicPr preferRelativeResize="0"/>
          <p:nvPr>
            <p:ph idx="3" type="pic"/>
          </p:nvPr>
        </p:nvPicPr>
        <p:blipFill rotWithShape="1">
          <a:blip r:embed="rId3">
            <a:alphaModFix/>
          </a:blip>
          <a:srcRect b="0" l="0" r="0" t="0"/>
          <a:stretch/>
        </p:blipFill>
        <p:spPr>
          <a:xfrm>
            <a:off x="5888002" y="439730"/>
            <a:ext cx="5660531" cy="6045736"/>
          </a:xfrm>
          <a:prstGeom prst="rect">
            <a:avLst/>
          </a:prstGeom>
          <a:solidFill>
            <a:srgbClr val="F2F2F2"/>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64"/>
          <p:cNvSpPr txBox="1"/>
          <p:nvPr>
            <p:ph idx="1" type="body"/>
          </p:nvPr>
        </p:nvSpPr>
        <p:spPr>
          <a:xfrm>
            <a:off x="565875" y="1915168"/>
            <a:ext cx="5232024" cy="4377696"/>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2400"/>
              <a:buNone/>
            </a:pPr>
            <a:r>
              <a:rPr lang="en-US"/>
              <a:t>Du har netop afsluttet EMNE 1 ... vi fortsætter samtalen om apps og teknologier i næste afsnit, men fokuserer på dem, der støtter seniorer i at skabe nogle gode vaner og i sidste ende forbedre deres livsstil. Lad os guide dig igennem det...</a:t>
            </a:r>
            <a:endParaRPr/>
          </a:p>
          <a:p>
            <a:pPr indent="0" lvl="0" marL="457200" rtl="0" algn="l">
              <a:lnSpc>
                <a:spcPct val="90000"/>
              </a:lnSpc>
              <a:spcBef>
                <a:spcPts val="1000"/>
              </a:spcBef>
              <a:spcAft>
                <a:spcPts val="0"/>
              </a:spcAft>
              <a:buSzPts val="2400"/>
              <a:buNone/>
            </a:pPr>
            <a:r>
              <a:rPr b="1" i="1" lang="en-US" sz="3600"/>
              <a:t>SAMMEN KOMMER VI DER!!!</a:t>
            </a:r>
            <a:endParaRPr/>
          </a:p>
        </p:txBody>
      </p:sp>
      <p:sp>
        <p:nvSpPr>
          <p:cNvPr id="612" name="Google Shape;612;p64"/>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sz="4800"/>
              <a:t>Fortsæt endelig </a:t>
            </a:r>
            <a:endParaRPr/>
          </a:p>
        </p:txBody>
      </p:sp>
      <p:pic>
        <p:nvPicPr>
          <p:cNvPr descr="Two arrows forming one" id="613" name="Google Shape;613;p64"/>
          <p:cNvPicPr preferRelativeResize="0"/>
          <p:nvPr>
            <p:ph idx="3" type="pic"/>
          </p:nvPr>
        </p:nvPicPr>
        <p:blipFill rotWithShape="1">
          <a:blip r:embed="rId3">
            <a:alphaModFix/>
          </a:blip>
          <a:srcRect b="0" l="0" r="0" t="0"/>
          <a:stretch/>
        </p:blipFill>
        <p:spPr>
          <a:xfrm rot="5400000">
            <a:off x="5888002" y="439730"/>
            <a:ext cx="5660531" cy="6045736"/>
          </a:xfrm>
          <a:prstGeom prst="rect">
            <a:avLst/>
          </a:prstGeom>
          <a:solidFill>
            <a:srgbClr val="F2F2F2"/>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65"/>
          <p:cNvSpPr txBox="1"/>
          <p:nvPr>
            <p:ph idx="1" type="body"/>
          </p:nvPr>
        </p:nvSpPr>
        <p:spPr>
          <a:xfrm>
            <a:off x="5572125" y="2924176"/>
            <a:ext cx="6438300" cy="283820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4800"/>
              <a:buNone/>
            </a:pPr>
            <a:r>
              <a:rPr lang="en-US"/>
              <a:t>Teknologi anvendt til fysisk aktivitet, sund livsstil og din kognitive sundhed</a:t>
            </a:r>
            <a:endParaRPr/>
          </a:p>
        </p:txBody>
      </p:sp>
      <p:sp>
        <p:nvSpPr>
          <p:cNvPr id="619" name="Google Shape;619;p65"/>
          <p:cNvSpPr txBox="1"/>
          <p:nvPr>
            <p:ph idx="2" type="body"/>
          </p:nvPr>
        </p:nvSpPr>
        <p:spPr>
          <a:xfrm>
            <a:off x="920528" y="1118204"/>
            <a:ext cx="2583067" cy="258752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13000"/>
              <a:buNone/>
            </a:pPr>
            <a:r>
              <a:rPr lang="en-US" sz="6000"/>
              <a:t>Emne</a:t>
            </a:r>
            <a:endParaRPr/>
          </a:p>
          <a:p>
            <a:pPr indent="0" lvl="0" marL="0" rtl="0" algn="ctr">
              <a:lnSpc>
                <a:spcPct val="90000"/>
              </a:lnSpc>
              <a:spcBef>
                <a:spcPts val="1000"/>
              </a:spcBef>
              <a:spcAft>
                <a:spcPts val="0"/>
              </a:spcAft>
              <a:buSzPts val="13000"/>
              <a:buNone/>
            </a:pPr>
            <a:r>
              <a:rPr lang="en-US"/>
              <a:t>2</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66"/>
          <p:cNvSpPr txBox="1"/>
          <p:nvPr>
            <p:ph idx="1" type="body"/>
          </p:nvPr>
        </p:nvSpPr>
        <p:spPr>
          <a:xfrm>
            <a:off x="588410" y="1882894"/>
            <a:ext cx="4979285" cy="4377696"/>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2400"/>
              <a:buNone/>
            </a:pPr>
            <a:r>
              <a:rPr lang="en-US"/>
              <a:t>Denne sektion består af fire elementer, som hver især er vigtige og relevante for ældres velbefindende, men som alle fokuserer på de </a:t>
            </a:r>
            <a:r>
              <a:rPr b="1" lang="en-US"/>
              <a:t>tilgængelige teknologier til </a:t>
            </a:r>
            <a:r>
              <a:rPr lang="en-US"/>
              <a:t>at hjælpe ældre til at bevare et godt helbred, selvstændighed og uafhængighed.</a:t>
            </a:r>
            <a:endParaRPr/>
          </a:p>
        </p:txBody>
      </p:sp>
      <p:sp>
        <p:nvSpPr>
          <p:cNvPr id="625" name="Google Shape;625;p66"/>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Emne 2</a:t>
            </a:r>
            <a:endParaRPr/>
          </a:p>
        </p:txBody>
      </p:sp>
      <p:sp>
        <p:nvSpPr>
          <p:cNvPr id="626" name="Google Shape;626;p66"/>
          <p:cNvSpPr txBox="1"/>
          <p:nvPr/>
        </p:nvSpPr>
        <p:spPr>
          <a:xfrm>
            <a:off x="7240771" y="1940155"/>
            <a:ext cx="4457797" cy="803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b="0" i="0" lang="en-US" sz="2400" u="none" cap="none" strike="noStrike">
                <a:solidFill>
                  <a:srgbClr val="002060"/>
                </a:solidFill>
                <a:latin typeface="Calibri"/>
                <a:ea typeface="Calibri"/>
                <a:cs typeface="Calibri"/>
                <a:sym typeface="Calibri"/>
              </a:rPr>
              <a:t>Teknologier til at understøtte fysiske aktiviteter</a:t>
            </a:r>
            <a:endParaRPr/>
          </a:p>
        </p:txBody>
      </p:sp>
      <p:sp>
        <p:nvSpPr>
          <p:cNvPr id="627" name="Google Shape;627;p66"/>
          <p:cNvSpPr txBox="1"/>
          <p:nvPr/>
        </p:nvSpPr>
        <p:spPr>
          <a:xfrm>
            <a:off x="6728059" y="1940155"/>
            <a:ext cx="610799" cy="7396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800"/>
              <a:buFont typeface="Arial"/>
              <a:buNone/>
            </a:pPr>
            <a:r>
              <a:rPr b="1" i="0" lang="en-US" sz="2800" u="none" cap="none" strike="noStrike">
                <a:solidFill>
                  <a:srgbClr val="24BAA2"/>
                </a:solidFill>
                <a:latin typeface="Calibri"/>
                <a:ea typeface="Calibri"/>
                <a:cs typeface="Calibri"/>
                <a:sym typeface="Calibri"/>
              </a:rPr>
              <a:t>(a)</a:t>
            </a:r>
            <a:endParaRPr b="1" i="0" sz="2800" u="none" cap="none" strike="noStrike">
              <a:solidFill>
                <a:srgbClr val="24BAA2"/>
              </a:solidFill>
              <a:latin typeface="Calibri"/>
              <a:ea typeface="Calibri"/>
              <a:cs typeface="Calibri"/>
              <a:sym typeface="Calibri"/>
            </a:endParaRPr>
          </a:p>
        </p:txBody>
      </p:sp>
      <p:sp>
        <p:nvSpPr>
          <p:cNvPr id="628" name="Google Shape;628;p66"/>
          <p:cNvSpPr txBox="1"/>
          <p:nvPr/>
        </p:nvSpPr>
        <p:spPr>
          <a:xfrm>
            <a:off x="7240771" y="2761933"/>
            <a:ext cx="4614531" cy="803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br>
              <a:rPr b="0" i="0" lang="en-US" sz="2400" u="none" cap="none" strike="noStrike">
                <a:solidFill>
                  <a:srgbClr val="002060"/>
                </a:solidFill>
                <a:latin typeface="Calibri"/>
                <a:ea typeface="Calibri"/>
                <a:cs typeface="Calibri"/>
                <a:sym typeface="Calibri"/>
              </a:rPr>
            </a:br>
            <a:r>
              <a:rPr b="0" i="0" lang="en-US" sz="2400" u="none" cap="none" strike="noStrike">
                <a:solidFill>
                  <a:srgbClr val="002060"/>
                </a:solidFill>
                <a:latin typeface="Calibri"/>
                <a:ea typeface="Calibri"/>
                <a:cs typeface="Calibri"/>
                <a:sym typeface="Calibri"/>
              </a:rPr>
              <a:t>Væskebalanceteknologi til seniorer</a:t>
            </a:r>
            <a:endParaRPr/>
          </a:p>
        </p:txBody>
      </p:sp>
      <p:sp>
        <p:nvSpPr>
          <p:cNvPr id="629" name="Google Shape;629;p66"/>
          <p:cNvSpPr txBox="1"/>
          <p:nvPr/>
        </p:nvSpPr>
        <p:spPr>
          <a:xfrm>
            <a:off x="6728059" y="3062394"/>
            <a:ext cx="610799" cy="49885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800"/>
              <a:buFont typeface="Arial"/>
              <a:buNone/>
            </a:pPr>
            <a:r>
              <a:rPr b="1" i="0" lang="en-US" sz="2800" u="none" cap="none" strike="noStrike">
                <a:solidFill>
                  <a:srgbClr val="24BAA2"/>
                </a:solidFill>
                <a:latin typeface="Calibri"/>
                <a:ea typeface="Calibri"/>
                <a:cs typeface="Calibri"/>
                <a:sym typeface="Calibri"/>
              </a:rPr>
              <a:t>(b)</a:t>
            </a:r>
            <a:endParaRPr b="1" i="0" sz="2800" u="none" cap="none" strike="noStrike">
              <a:solidFill>
                <a:srgbClr val="24BAA2"/>
              </a:solidFill>
              <a:latin typeface="Calibri"/>
              <a:ea typeface="Calibri"/>
              <a:cs typeface="Calibri"/>
              <a:sym typeface="Calibri"/>
            </a:endParaRPr>
          </a:p>
        </p:txBody>
      </p:sp>
      <p:sp>
        <p:nvSpPr>
          <p:cNvPr id="630" name="Google Shape;630;p66"/>
          <p:cNvSpPr txBox="1"/>
          <p:nvPr/>
        </p:nvSpPr>
        <p:spPr>
          <a:xfrm>
            <a:off x="7240771" y="3807711"/>
            <a:ext cx="4614531" cy="803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b="0" i="0" lang="en-US" sz="2400" u="none" cap="none" strike="noStrike">
                <a:solidFill>
                  <a:srgbClr val="002060"/>
                </a:solidFill>
                <a:latin typeface="Calibri"/>
                <a:ea typeface="Calibri"/>
                <a:cs typeface="Calibri"/>
                <a:sym typeface="Calibri"/>
              </a:rPr>
              <a:t>En sund livsstil og teknologier til at understøtte det.</a:t>
            </a:r>
            <a:endParaRPr/>
          </a:p>
        </p:txBody>
      </p:sp>
      <p:sp>
        <p:nvSpPr>
          <p:cNvPr id="631" name="Google Shape;631;p66"/>
          <p:cNvSpPr txBox="1"/>
          <p:nvPr/>
        </p:nvSpPr>
        <p:spPr>
          <a:xfrm>
            <a:off x="6728059" y="3795605"/>
            <a:ext cx="610799" cy="635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800"/>
              <a:buFont typeface="Arial"/>
              <a:buNone/>
            </a:pPr>
            <a:r>
              <a:rPr b="1" i="0" lang="en-US" sz="2800" u="none" cap="none" strike="noStrike">
                <a:solidFill>
                  <a:srgbClr val="24BAA2"/>
                </a:solidFill>
                <a:latin typeface="Calibri"/>
                <a:ea typeface="Calibri"/>
                <a:cs typeface="Calibri"/>
                <a:sym typeface="Calibri"/>
              </a:rPr>
              <a:t>(c)</a:t>
            </a:r>
            <a:endParaRPr b="1" i="0" sz="2800" u="none" cap="none" strike="noStrike">
              <a:solidFill>
                <a:srgbClr val="24BAA2"/>
              </a:solidFill>
              <a:latin typeface="Calibri"/>
              <a:ea typeface="Calibri"/>
              <a:cs typeface="Calibri"/>
              <a:sym typeface="Calibri"/>
            </a:endParaRPr>
          </a:p>
        </p:txBody>
      </p:sp>
      <p:sp>
        <p:nvSpPr>
          <p:cNvPr id="632" name="Google Shape;632;p66"/>
          <p:cNvSpPr txBox="1"/>
          <p:nvPr/>
        </p:nvSpPr>
        <p:spPr>
          <a:xfrm>
            <a:off x="7240771" y="4793806"/>
            <a:ext cx="4614531" cy="803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b="0" i="0" lang="en-US" sz="2400" u="none" cap="none" strike="noStrike">
                <a:solidFill>
                  <a:srgbClr val="002060"/>
                </a:solidFill>
                <a:latin typeface="Calibri"/>
                <a:ea typeface="Calibri"/>
                <a:cs typeface="Calibri"/>
                <a:sym typeface="Calibri"/>
              </a:rPr>
              <a:t>Forebyggelse af kognitiv tilbagegang ved hjælp af teknologi</a:t>
            </a:r>
            <a:endParaRPr/>
          </a:p>
        </p:txBody>
      </p:sp>
      <p:sp>
        <p:nvSpPr>
          <p:cNvPr id="633" name="Google Shape;633;p66"/>
          <p:cNvSpPr txBox="1"/>
          <p:nvPr/>
        </p:nvSpPr>
        <p:spPr>
          <a:xfrm>
            <a:off x="6728059" y="4781700"/>
            <a:ext cx="610799" cy="635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800"/>
              <a:buFont typeface="Arial"/>
              <a:buNone/>
            </a:pPr>
            <a:r>
              <a:rPr b="1" i="0" lang="en-US" sz="2800" u="none" cap="none" strike="noStrike">
                <a:solidFill>
                  <a:srgbClr val="24BAA2"/>
                </a:solidFill>
                <a:latin typeface="Calibri"/>
                <a:ea typeface="Calibri"/>
                <a:cs typeface="Calibri"/>
                <a:sym typeface="Calibri"/>
              </a:rPr>
              <a:t>(d)</a:t>
            </a:r>
            <a:endParaRPr b="1" i="0" sz="2800" u="none" cap="none" strike="noStrike">
              <a:solidFill>
                <a:srgbClr val="24BAA2"/>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67"/>
          <p:cNvSpPr txBox="1"/>
          <p:nvPr>
            <p:ph idx="1" type="body"/>
          </p:nvPr>
        </p:nvSpPr>
        <p:spPr>
          <a:xfrm>
            <a:off x="5643484" y="3602326"/>
            <a:ext cx="6294516" cy="2253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lang="en-US"/>
              <a:t>Teknologier til at understøtte fysiske aktiviteter</a:t>
            </a:r>
            <a:endParaRPr/>
          </a:p>
        </p:txBody>
      </p:sp>
      <p:sp>
        <p:nvSpPr>
          <p:cNvPr id="640" name="Google Shape;640;p67"/>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a:t>02</a:t>
            </a:r>
            <a:endParaRPr/>
          </a:p>
        </p:txBody>
      </p:sp>
      <p:pic>
        <p:nvPicPr>
          <p:cNvPr id="641" name="Google Shape;641;p67"/>
          <p:cNvPicPr preferRelativeResize="0"/>
          <p:nvPr/>
        </p:nvPicPr>
        <p:blipFill rotWithShape="1">
          <a:blip r:embed="rId3">
            <a:alphaModFix/>
          </a:blip>
          <a:srcRect b="0" l="0" r="0" t="0"/>
          <a:stretch/>
        </p:blipFill>
        <p:spPr>
          <a:xfrm>
            <a:off x="891653" y="2087717"/>
            <a:ext cx="2156087" cy="1514609"/>
          </a:xfrm>
          <a:prstGeom prst="rect">
            <a:avLst/>
          </a:prstGeom>
          <a:noFill/>
          <a:ln>
            <a:noFill/>
          </a:ln>
        </p:spPr>
      </p:pic>
      <p:sp>
        <p:nvSpPr>
          <p:cNvPr id="642" name="Google Shape;642;p67"/>
          <p:cNvSpPr txBox="1"/>
          <p:nvPr/>
        </p:nvSpPr>
        <p:spPr>
          <a:xfrm>
            <a:off x="891654" y="2114550"/>
            <a:ext cx="2184921" cy="132343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8000" u="none" cap="none" strike="noStrike">
                <a:solidFill>
                  <a:srgbClr val="24BAA2"/>
                </a:solidFill>
                <a:latin typeface="Calibri"/>
                <a:ea typeface="Calibri"/>
                <a:cs typeface="Calibri"/>
                <a:sym typeface="Calibri"/>
              </a:rPr>
              <a:t>(a)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3"/>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(a)</a:t>
            </a:r>
            <a:endParaRPr/>
          </a:p>
        </p:txBody>
      </p:sp>
      <p:sp>
        <p:nvSpPr>
          <p:cNvPr id="218" name="Google Shape;218;p23"/>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Hvad er personlig autonomi?</a:t>
            </a:r>
            <a:endParaRPr/>
          </a:p>
        </p:txBody>
      </p:sp>
      <p:sp>
        <p:nvSpPr>
          <p:cNvPr id="219" name="Google Shape;219;p23"/>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(b)</a:t>
            </a:r>
            <a:endParaRPr/>
          </a:p>
        </p:txBody>
      </p:sp>
      <p:sp>
        <p:nvSpPr>
          <p:cNvPr id="220" name="Google Shape;220;p23"/>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Håndtering af sundhedsmæssige forhold</a:t>
            </a:r>
            <a:endParaRPr/>
          </a:p>
        </p:txBody>
      </p:sp>
      <p:sp>
        <p:nvSpPr>
          <p:cNvPr id="221" name="Google Shape;221;p23"/>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(c)</a:t>
            </a:r>
            <a:endParaRPr/>
          </a:p>
        </p:txBody>
      </p:sp>
      <p:sp>
        <p:nvSpPr>
          <p:cNvPr id="222" name="Google Shape;222;p23"/>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Valg af en app til at administrere sundhed</a:t>
            </a:r>
            <a:endParaRPr/>
          </a:p>
        </p:txBody>
      </p:sp>
      <p:sp>
        <p:nvSpPr>
          <p:cNvPr id="223" name="Google Shape;223;p23"/>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a:t>indhold</a:t>
            </a:r>
            <a:endParaRPr/>
          </a:p>
        </p:txBody>
      </p:sp>
      <p:pic>
        <p:nvPicPr>
          <p:cNvPr descr="Man consulting with psychiatrist" id="224" name="Google Shape;224;p23"/>
          <p:cNvPicPr preferRelativeResize="0"/>
          <p:nvPr/>
        </p:nvPicPr>
        <p:blipFill rotWithShape="1">
          <a:blip r:embed="rId3">
            <a:alphaModFix/>
          </a:blip>
          <a:srcRect b="0" l="0" r="0" t="0"/>
          <a:stretch/>
        </p:blipFill>
        <p:spPr>
          <a:xfrm>
            <a:off x="6396946" y="2321009"/>
            <a:ext cx="5198901" cy="292423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descr="La lista prohibida de ejercicios para la tercera edad" id="647" name="Google Shape;647;p68"/>
          <p:cNvPicPr preferRelativeResize="0"/>
          <p:nvPr/>
        </p:nvPicPr>
        <p:blipFill rotWithShape="1">
          <a:blip r:embed="rId3">
            <a:alphaModFix/>
          </a:blip>
          <a:srcRect b="0" l="0" r="0" t="0"/>
          <a:stretch/>
        </p:blipFill>
        <p:spPr>
          <a:xfrm>
            <a:off x="375918" y="1087490"/>
            <a:ext cx="11440161" cy="983849"/>
          </a:xfrm>
          <a:prstGeom prst="rect">
            <a:avLst/>
          </a:prstGeom>
          <a:noFill/>
          <a:ln>
            <a:noFill/>
          </a:ln>
        </p:spPr>
      </p:pic>
      <p:sp>
        <p:nvSpPr>
          <p:cNvPr id="648" name="Google Shape;648;p68"/>
          <p:cNvSpPr txBox="1"/>
          <p:nvPr>
            <p:ph idx="2" type="body"/>
          </p:nvPr>
        </p:nvSpPr>
        <p:spPr>
          <a:xfrm>
            <a:off x="1885569" y="408529"/>
            <a:ext cx="8155904" cy="80365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3600"/>
              <a:buNone/>
            </a:pPr>
            <a:r>
              <a:rPr lang="en-US" sz="3600"/>
              <a:t>Introduktion</a:t>
            </a:r>
            <a:endParaRPr/>
          </a:p>
        </p:txBody>
      </p:sp>
      <p:sp>
        <p:nvSpPr>
          <p:cNvPr id="649" name="Google Shape;649;p68"/>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650" name="Google Shape;650;p68"/>
          <p:cNvSpPr txBox="1"/>
          <p:nvPr>
            <p:ph idx="1" type="body"/>
          </p:nvPr>
        </p:nvSpPr>
        <p:spPr>
          <a:xfrm>
            <a:off x="785385" y="2342186"/>
            <a:ext cx="10621229" cy="357447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92E4B"/>
              </a:buClr>
              <a:buSzPts val="2400"/>
              <a:buNone/>
            </a:pPr>
            <a:r>
              <a:rPr lang="en-US"/>
              <a:t>En af omsorgspersonens opgaver er at forsøge at fremme en sund livsstil hos borgerne gennem moderat fysisk træning, gode vaner og forsøg på at opretholde en passende balance for i sidste ende at fremme ældres autonomi.</a:t>
            </a:r>
            <a:endParaRPr/>
          </a:p>
          <a:p>
            <a:pPr indent="0" lvl="0" marL="0" rtl="0" algn="ctr">
              <a:lnSpc>
                <a:spcPct val="90000"/>
              </a:lnSpc>
              <a:spcBef>
                <a:spcPts val="1000"/>
              </a:spcBef>
              <a:spcAft>
                <a:spcPts val="0"/>
              </a:spcAft>
              <a:buClr>
                <a:srgbClr val="092E4B"/>
              </a:buClr>
              <a:buSzPts val="2400"/>
              <a:buNone/>
            </a:pPr>
            <a:r>
              <a:t/>
            </a:r>
            <a:endParaRPr sz="900"/>
          </a:p>
          <a:p>
            <a:pPr indent="0" lvl="0" marL="0" rtl="0" algn="ctr">
              <a:lnSpc>
                <a:spcPct val="90000"/>
              </a:lnSpc>
              <a:spcBef>
                <a:spcPts val="1000"/>
              </a:spcBef>
              <a:spcAft>
                <a:spcPts val="0"/>
              </a:spcAft>
              <a:buClr>
                <a:srgbClr val="092E4B"/>
              </a:buClr>
              <a:buSzPts val="2400"/>
              <a:buNone/>
            </a:pPr>
            <a:r>
              <a:rPr lang="en-US"/>
              <a:t>Som professionelle, der altid søger at forbedre vore borgeres behov, skal vi finde måder at få adgang til og hjælpe dem på den bedst mulige måde.</a:t>
            </a:r>
            <a:endParaRPr/>
          </a:p>
          <a:p>
            <a:pPr indent="0" lvl="0" marL="0" rtl="0" algn="ctr">
              <a:lnSpc>
                <a:spcPct val="90000"/>
              </a:lnSpc>
              <a:spcBef>
                <a:spcPts val="1000"/>
              </a:spcBef>
              <a:spcAft>
                <a:spcPts val="0"/>
              </a:spcAft>
              <a:buClr>
                <a:srgbClr val="092E4B"/>
              </a:buClr>
              <a:buSzPts val="2400"/>
              <a:buNone/>
            </a:pPr>
            <a:r>
              <a:t/>
            </a:r>
            <a:endParaRPr sz="900"/>
          </a:p>
          <a:p>
            <a:pPr indent="0" lvl="0" marL="0" rtl="0" algn="ctr">
              <a:lnSpc>
                <a:spcPct val="90000"/>
              </a:lnSpc>
              <a:spcBef>
                <a:spcPts val="1000"/>
              </a:spcBef>
              <a:spcAft>
                <a:spcPts val="0"/>
              </a:spcAft>
              <a:buClr>
                <a:srgbClr val="092E4B"/>
              </a:buClr>
              <a:buSzPts val="2400"/>
              <a:buNone/>
            </a:pPr>
            <a:r>
              <a:rPr lang="en-US"/>
              <a:t>Da mange ældre menneskers fysiske formåen hindrer dem i at motionere regelmæssigt, kan teknologien i dette perspektiv spille en meget relevant rolle.</a:t>
            </a:r>
            <a:endParaRPr/>
          </a:p>
          <a:p>
            <a:pPr indent="0" lvl="0" marL="0" rtl="0" algn="ctr">
              <a:lnSpc>
                <a:spcPct val="90000"/>
              </a:lnSpc>
              <a:spcBef>
                <a:spcPts val="1000"/>
              </a:spcBef>
              <a:spcAft>
                <a:spcPts val="0"/>
              </a:spcAft>
              <a:buClr>
                <a:srgbClr val="092E4B"/>
              </a:buClr>
              <a:buSzPts val="2400"/>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69"/>
          <p:cNvSpPr txBox="1"/>
          <p:nvPr>
            <p:ph idx="1" type="body"/>
          </p:nvPr>
        </p:nvSpPr>
        <p:spPr>
          <a:xfrm>
            <a:off x="898358" y="1683884"/>
            <a:ext cx="4757374" cy="437769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n-US"/>
              <a:t>At forblive aktiv er afgørende for et godt helbred i alle aldre.</a:t>
            </a:r>
            <a:endParaRPr/>
          </a:p>
          <a:p>
            <a:pPr indent="0" lvl="0" marL="0" rtl="0" algn="ctr">
              <a:lnSpc>
                <a:spcPct val="90000"/>
              </a:lnSpc>
              <a:spcBef>
                <a:spcPts val="1000"/>
              </a:spcBef>
              <a:spcAft>
                <a:spcPts val="0"/>
              </a:spcAft>
              <a:buClr>
                <a:schemeClr val="lt1"/>
              </a:buClr>
              <a:buSzPts val="2400"/>
              <a:buNone/>
            </a:pPr>
            <a:r>
              <a:rPr lang="en-US"/>
              <a:t>Det er vigtigt at engagere sig i en eller anden form for fysisk aktivitet for at fremme mobilitet og forebygge sygdomme, der fremskyndes eller forårsages af en stillesiddende livsstil. Fysisk aktivitet er dog meget vigtigere for ældre mennesker, da deres </a:t>
            </a:r>
            <a:r>
              <a:rPr b="1" lang="en-US"/>
              <a:t>autonomi </a:t>
            </a:r>
            <a:r>
              <a:rPr lang="en-US"/>
              <a:t>og </a:t>
            </a:r>
            <a:r>
              <a:rPr b="1" lang="en-US"/>
              <a:t>uafhængighed </a:t>
            </a:r>
            <a:r>
              <a:rPr lang="en-US"/>
              <a:t>i høj grad afhænger af denne.</a:t>
            </a:r>
            <a:endParaRPr/>
          </a:p>
          <a:p>
            <a:pPr indent="-228600" lvl="0" marL="228600" rtl="0" algn="l">
              <a:lnSpc>
                <a:spcPct val="90000"/>
              </a:lnSpc>
              <a:spcBef>
                <a:spcPts val="1000"/>
              </a:spcBef>
              <a:spcAft>
                <a:spcPts val="0"/>
              </a:spcAft>
              <a:buClr>
                <a:schemeClr val="lt1"/>
              </a:buClr>
              <a:buSzPts val="2400"/>
              <a:buNone/>
            </a:pPr>
            <a:r>
              <a:t/>
            </a:r>
            <a:endParaRPr/>
          </a:p>
        </p:txBody>
      </p:sp>
      <p:sp>
        <p:nvSpPr>
          <p:cNvPr id="657" name="Google Shape;657;p69"/>
          <p:cNvSpPr txBox="1"/>
          <p:nvPr>
            <p:ph idx="2" type="body"/>
          </p:nvPr>
        </p:nvSpPr>
        <p:spPr>
          <a:xfrm>
            <a:off x="898357" y="304800"/>
            <a:ext cx="4757375" cy="99265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3600"/>
              <a:buNone/>
            </a:pPr>
            <a:r>
              <a:rPr lang="en-US"/>
              <a:t>Værdien af fysisk træning</a:t>
            </a:r>
            <a:endParaRPr/>
          </a:p>
        </p:txBody>
      </p:sp>
      <p:sp>
        <p:nvSpPr>
          <p:cNvPr id="658" name="Google Shape;658;p69"/>
          <p:cNvSpPr txBox="1"/>
          <p:nvPr/>
        </p:nvSpPr>
        <p:spPr>
          <a:xfrm>
            <a:off x="6792895" y="352011"/>
            <a:ext cx="5229225" cy="112651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4BAA2"/>
              </a:buClr>
              <a:buSzPts val="2800"/>
              <a:buFont typeface="Arial"/>
              <a:buNone/>
            </a:pPr>
            <a:r>
              <a:rPr b="1" i="0" lang="en-US" sz="2800" u="none" cap="none" strike="noStrike">
                <a:solidFill>
                  <a:srgbClr val="24BAA2"/>
                </a:solidFill>
                <a:latin typeface="Calibri"/>
                <a:ea typeface="Calibri"/>
                <a:cs typeface="Calibri"/>
                <a:sym typeface="Calibri"/>
              </a:rPr>
              <a:t>Uden fysisk aktivitet</a:t>
            </a:r>
            <a:r>
              <a:rPr b="0" i="0" lang="en-US" sz="2800" u="none" cap="none" strike="noStrike">
                <a:solidFill>
                  <a:srgbClr val="000000"/>
                </a:solidFill>
                <a:latin typeface="Arial"/>
                <a:ea typeface="Arial"/>
                <a:cs typeface="Arial"/>
                <a:sym typeface="Arial"/>
              </a:rPr>
              <a:t> </a:t>
            </a:r>
            <a:r>
              <a:rPr b="1" i="0" lang="en-US" sz="2800" u="none" cap="none" strike="noStrike">
                <a:solidFill>
                  <a:srgbClr val="24BAA2"/>
                </a:solidFill>
                <a:latin typeface="Calibri"/>
                <a:ea typeface="Calibri"/>
                <a:cs typeface="Calibri"/>
                <a:sym typeface="Calibri"/>
              </a:rPr>
              <a:t>🡪 Der opstår tegn på fysisk forringelse</a:t>
            </a:r>
            <a:endParaRPr b="0" i="0" sz="2800" u="none" cap="none" strike="noStrike">
              <a:solidFill>
                <a:srgbClr val="000000"/>
              </a:solidFill>
              <a:latin typeface="Arial"/>
              <a:ea typeface="Arial"/>
              <a:cs typeface="Arial"/>
              <a:sym typeface="Arial"/>
            </a:endParaRPr>
          </a:p>
        </p:txBody>
      </p:sp>
      <p:sp>
        <p:nvSpPr>
          <p:cNvPr id="659" name="Google Shape;659;p69"/>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660" name="Google Shape;660;p69"/>
          <p:cNvSpPr/>
          <p:nvPr/>
        </p:nvSpPr>
        <p:spPr>
          <a:xfrm>
            <a:off x="152400" y="15240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661" name="Google Shape;661;p69"/>
          <p:cNvSpPr txBox="1"/>
          <p:nvPr/>
        </p:nvSpPr>
        <p:spPr>
          <a:xfrm>
            <a:off x="6440993" y="1678132"/>
            <a:ext cx="5388203" cy="437769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Med alderen bliver ældre ofte mere afhængige, da der opstår mange begrænsninger som følge af årenes gang.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chemeClr val="lt1"/>
              </a:buClr>
              <a:buSzPts val="2400"/>
              <a:buFont typeface="Arial"/>
              <a:buNone/>
            </a:pPr>
            <a:r>
              <a:t/>
            </a:r>
            <a:endParaRPr b="0" i="0" sz="900" u="none" cap="none" strike="noStrike">
              <a:solidFill>
                <a:srgbClr val="092E4B"/>
              </a:solidFill>
              <a:latin typeface="Calibri"/>
              <a:ea typeface="Calibri"/>
              <a:cs typeface="Calibri"/>
              <a:sym typeface="Calibri"/>
            </a:endParaRPr>
          </a:p>
          <a:p>
            <a:pPr indent="0" lvl="0" marL="0" marR="0" rtl="0" algn="ctr">
              <a:lnSpc>
                <a:spcPct val="90000"/>
              </a:lnSpc>
              <a:spcBef>
                <a:spcPts val="100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Fysisk træning for ældre har mange fordele, ikke kun på det fysiske plan, men også mentalt og følelsesmæssigt.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chemeClr val="lt1"/>
              </a:buClr>
              <a:buSzPts val="2400"/>
              <a:buFont typeface="Arial"/>
              <a:buNone/>
            </a:pPr>
            <a:r>
              <a:t/>
            </a:r>
            <a:endParaRPr b="0" i="0" sz="900" u="none" cap="none" strike="noStrike">
              <a:solidFill>
                <a:srgbClr val="092E4B"/>
              </a:solidFill>
              <a:latin typeface="Calibri"/>
              <a:ea typeface="Calibri"/>
              <a:cs typeface="Calibri"/>
              <a:sym typeface="Calibri"/>
            </a:endParaRPr>
          </a:p>
          <a:p>
            <a:pPr indent="0" lvl="0" marL="0" marR="0" rtl="0" algn="ctr">
              <a:lnSpc>
                <a:spcPct val="90000"/>
              </a:lnSpc>
              <a:spcBef>
                <a:spcPts val="100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Undersøgelser har vist, at træning har evnen til at forsinke hjernens aldring og kan forhindre neurodegenerative alderdomssygdomme, såsom Alzheimers eller andre former for senil demens.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70"/>
          <p:cNvSpPr txBox="1"/>
          <p:nvPr>
            <p:ph idx="1" type="body"/>
          </p:nvPr>
        </p:nvSpPr>
        <p:spPr>
          <a:xfrm>
            <a:off x="6444430" y="400450"/>
            <a:ext cx="3991589" cy="102929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None/>
            </a:pPr>
            <a:r>
              <a:rPr lang="en-US"/>
              <a:t>Motion skal forstås som hjertets attribut</a:t>
            </a:r>
            <a:endParaRPr/>
          </a:p>
        </p:txBody>
      </p:sp>
      <p:sp>
        <p:nvSpPr>
          <p:cNvPr id="667" name="Google Shape;667;p70"/>
          <p:cNvSpPr/>
          <p:nvPr/>
        </p:nvSpPr>
        <p:spPr>
          <a:xfrm>
            <a:off x="6336997" y="232863"/>
            <a:ext cx="425156" cy="372549"/>
          </a:xfrm>
          <a:custGeom>
            <a:rect b="b" l="l" r="r" t="t"/>
            <a:pathLst>
              <a:path extrusionOk="0" h="671727" w="92111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8" name="Google Shape;668;p70"/>
          <p:cNvSpPr txBox="1"/>
          <p:nvPr/>
        </p:nvSpPr>
        <p:spPr>
          <a:xfrm>
            <a:off x="5273041" y="1455112"/>
            <a:ext cx="5867122" cy="102929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200"/>
              <a:buFont typeface="Arial"/>
              <a:buNone/>
            </a:pPr>
            <a:r>
              <a:rPr b="1" i="0" lang="en-US" sz="2200" u="none" cap="none" strike="noStrike">
                <a:solidFill>
                  <a:schemeClr val="lt1"/>
                </a:solidFill>
                <a:latin typeface="Calibri"/>
                <a:ea typeface="Calibri"/>
                <a:cs typeface="Calibri"/>
                <a:sym typeface="Calibri"/>
              </a:rPr>
              <a:t>Fordelene ved fysisk træning er...</a:t>
            </a:r>
            <a:endParaRPr b="0" i="0" sz="1400" u="none" cap="none" strike="noStrike">
              <a:solidFill>
                <a:srgbClr val="000000"/>
              </a:solidFill>
              <a:latin typeface="Arial"/>
              <a:ea typeface="Arial"/>
              <a:cs typeface="Arial"/>
              <a:sym typeface="Arial"/>
            </a:endParaRPr>
          </a:p>
        </p:txBody>
      </p:sp>
      <p:sp>
        <p:nvSpPr>
          <p:cNvPr id="669" name="Google Shape;669;p70"/>
          <p:cNvSpPr/>
          <p:nvPr/>
        </p:nvSpPr>
        <p:spPr>
          <a:xfrm rot="10800000">
            <a:off x="10029715" y="1061406"/>
            <a:ext cx="473003" cy="346784"/>
          </a:xfrm>
          <a:custGeom>
            <a:rect b="b" l="l" r="r" t="t"/>
            <a:pathLst>
              <a:path extrusionOk="0" h="671727" w="92111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0" name="Google Shape;670;p70"/>
          <p:cNvSpPr txBox="1"/>
          <p:nvPr/>
        </p:nvSpPr>
        <p:spPr>
          <a:xfrm>
            <a:off x="8060298" y="1250444"/>
            <a:ext cx="2480866" cy="58542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1400"/>
              <a:buFont typeface="Arial"/>
              <a:buNone/>
            </a:pPr>
            <a:r>
              <a:rPr b="0" i="0" lang="en-US" sz="1400" u="none" cap="none" strike="noStrike">
                <a:solidFill>
                  <a:schemeClr val="lt1"/>
                </a:solidFill>
                <a:latin typeface="Calibri"/>
                <a:ea typeface="Calibri"/>
                <a:cs typeface="Calibri"/>
                <a:sym typeface="Calibri"/>
              </a:rPr>
              <a:t>Gene Tunney</a:t>
            </a:r>
            <a:endParaRPr b="0" i="0" sz="1400" u="none" cap="none" strike="noStrike">
              <a:solidFill>
                <a:srgbClr val="000000"/>
              </a:solidFill>
              <a:latin typeface="Arial"/>
              <a:ea typeface="Arial"/>
              <a:cs typeface="Arial"/>
              <a:sym typeface="Arial"/>
            </a:endParaRPr>
          </a:p>
        </p:txBody>
      </p:sp>
      <p:sp>
        <p:nvSpPr>
          <p:cNvPr id="671" name="Google Shape;671;p70"/>
          <p:cNvSpPr/>
          <p:nvPr/>
        </p:nvSpPr>
        <p:spPr>
          <a:xfrm>
            <a:off x="4962920" y="2279741"/>
            <a:ext cx="3097378" cy="1694381"/>
          </a:xfrm>
          <a:prstGeom prst="roundRect">
            <a:avLst>
              <a:gd fmla="val 16667" name="adj"/>
            </a:avLst>
          </a:prstGeom>
          <a:noFill/>
          <a:ln cap="flat" cmpd="sng" w="12700">
            <a:solidFill>
              <a:srgbClr val="EAFFF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72" name="Google Shape;672;p70"/>
          <p:cNvPicPr preferRelativeResize="0"/>
          <p:nvPr/>
        </p:nvPicPr>
        <p:blipFill rotWithShape="1">
          <a:blip r:embed="rId3">
            <a:alphaModFix/>
          </a:blip>
          <a:srcRect b="0" l="0" r="0" t="0"/>
          <a:stretch/>
        </p:blipFill>
        <p:spPr>
          <a:xfrm>
            <a:off x="5025661" y="2620689"/>
            <a:ext cx="1012484" cy="1012484"/>
          </a:xfrm>
          <a:prstGeom prst="rect">
            <a:avLst/>
          </a:prstGeom>
          <a:noFill/>
          <a:ln>
            <a:noFill/>
          </a:ln>
        </p:spPr>
      </p:pic>
      <p:sp>
        <p:nvSpPr>
          <p:cNvPr id="673" name="Google Shape;673;p70"/>
          <p:cNvSpPr txBox="1"/>
          <p:nvPr/>
        </p:nvSpPr>
        <p:spPr>
          <a:xfrm>
            <a:off x="5975404" y="2515165"/>
            <a:ext cx="20850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2"/>
                </a:solidFill>
                <a:latin typeface="Calibri"/>
                <a:ea typeface="Calibri"/>
                <a:cs typeface="Calibri"/>
                <a:sym typeface="Calibri"/>
              </a:rPr>
              <a:t>Positive effekter på reaktion og hukommelse</a:t>
            </a:r>
            <a:endParaRPr b="0" i="0" sz="1400" u="none" cap="none" strike="noStrike">
              <a:solidFill>
                <a:srgbClr val="000000"/>
              </a:solidFill>
              <a:latin typeface="Arial"/>
              <a:ea typeface="Arial"/>
              <a:cs typeface="Arial"/>
              <a:sym typeface="Arial"/>
            </a:endParaRPr>
          </a:p>
        </p:txBody>
      </p:sp>
      <p:sp>
        <p:nvSpPr>
          <p:cNvPr id="674" name="Google Shape;674;p70"/>
          <p:cNvSpPr/>
          <p:nvPr/>
        </p:nvSpPr>
        <p:spPr>
          <a:xfrm>
            <a:off x="8141902" y="2279741"/>
            <a:ext cx="3097378" cy="1694381"/>
          </a:xfrm>
          <a:prstGeom prst="roundRect">
            <a:avLst>
              <a:gd fmla="val 16667" name="adj"/>
            </a:avLst>
          </a:prstGeom>
          <a:noFill/>
          <a:ln cap="flat" cmpd="sng" w="12700">
            <a:solidFill>
              <a:srgbClr val="EAFFF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5" name="Google Shape;675;p70"/>
          <p:cNvSpPr txBox="1"/>
          <p:nvPr/>
        </p:nvSpPr>
        <p:spPr>
          <a:xfrm>
            <a:off x="9152568" y="2473420"/>
            <a:ext cx="2020153" cy="13233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2"/>
                </a:solidFill>
                <a:latin typeface="Calibri"/>
                <a:ea typeface="Calibri"/>
                <a:cs typeface="Calibri"/>
                <a:sym typeface="Calibri"/>
              </a:rPr>
              <a:t>Sænker blodtrykket ved at forbedre blodomløbet</a:t>
            </a:r>
            <a:endParaRPr b="0" i="0" sz="1400" u="none" cap="none" strike="noStrike">
              <a:solidFill>
                <a:srgbClr val="000000"/>
              </a:solidFill>
              <a:latin typeface="Arial"/>
              <a:ea typeface="Arial"/>
              <a:cs typeface="Arial"/>
              <a:sym typeface="Arial"/>
            </a:endParaRPr>
          </a:p>
        </p:txBody>
      </p:sp>
      <p:pic>
        <p:nvPicPr>
          <p:cNvPr id="676" name="Google Shape;676;p70"/>
          <p:cNvPicPr preferRelativeResize="0"/>
          <p:nvPr/>
        </p:nvPicPr>
        <p:blipFill rotWithShape="1">
          <a:blip r:embed="rId4">
            <a:alphaModFix/>
          </a:blip>
          <a:srcRect b="0" l="0" r="0" t="0"/>
          <a:stretch/>
        </p:blipFill>
        <p:spPr>
          <a:xfrm>
            <a:off x="8380900" y="2676615"/>
            <a:ext cx="919831" cy="919831"/>
          </a:xfrm>
          <a:prstGeom prst="rect">
            <a:avLst/>
          </a:prstGeom>
          <a:noFill/>
          <a:ln>
            <a:noFill/>
          </a:ln>
        </p:spPr>
      </p:pic>
      <p:sp>
        <p:nvSpPr>
          <p:cNvPr id="677" name="Google Shape;677;p70"/>
          <p:cNvSpPr/>
          <p:nvPr/>
        </p:nvSpPr>
        <p:spPr>
          <a:xfrm>
            <a:off x="4962920" y="4159592"/>
            <a:ext cx="3097378" cy="1694381"/>
          </a:xfrm>
          <a:prstGeom prst="roundRect">
            <a:avLst>
              <a:gd fmla="val 16667" name="adj"/>
            </a:avLst>
          </a:prstGeom>
          <a:noFill/>
          <a:ln cap="flat" cmpd="sng" w="12700">
            <a:solidFill>
              <a:srgbClr val="EAFFF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8" name="Google Shape;678;p70"/>
          <p:cNvSpPr txBox="1"/>
          <p:nvPr/>
        </p:nvSpPr>
        <p:spPr>
          <a:xfrm>
            <a:off x="5817602" y="4191172"/>
            <a:ext cx="2242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2"/>
                </a:solidFill>
                <a:latin typeface="Calibri"/>
                <a:ea typeface="Calibri"/>
                <a:cs typeface="Calibri"/>
                <a:sym typeface="Calibri"/>
              </a:rPr>
              <a:t>Forbedrer muskel  aktivitet med deraf følgende forbedring af fordøjelsen.</a:t>
            </a:r>
            <a:endParaRPr b="0" i="0" sz="1400" u="none" cap="none" strike="noStrike">
              <a:solidFill>
                <a:srgbClr val="000000"/>
              </a:solidFill>
              <a:latin typeface="Arial"/>
              <a:ea typeface="Arial"/>
              <a:cs typeface="Arial"/>
              <a:sym typeface="Arial"/>
            </a:endParaRPr>
          </a:p>
        </p:txBody>
      </p:sp>
      <p:pic>
        <p:nvPicPr>
          <p:cNvPr id="679" name="Google Shape;679;p70"/>
          <p:cNvPicPr preferRelativeResize="0"/>
          <p:nvPr/>
        </p:nvPicPr>
        <p:blipFill rotWithShape="1">
          <a:blip r:embed="rId5">
            <a:alphaModFix/>
          </a:blip>
          <a:srcRect b="0" l="0" r="0" t="0"/>
          <a:stretch/>
        </p:blipFill>
        <p:spPr>
          <a:xfrm>
            <a:off x="5041518" y="4525538"/>
            <a:ext cx="962486" cy="962486"/>
          </a:xfrm>
          <a:prstGeom prst="rect">
            <a:avLst/>
          </a:prstGeom>
          <a:noFill/>
          <a:ln>
            <a:noFill/>
          </a:ln>
        </p:spPr>
      </p:pic>
      <p:sp>
        <p:nvSpPr>
          <p:cNvPr id="680" name="Google Shape;680;p70"/>
          <p:cNvSpPr/>
          <p:nvPr/>
        </p:nvSpPr>
        <p:spPr>
          <a:xfrm>
            <a:off x="8138896" y="4193930"/>
            <a:ext cx="3097378" cy="1694381"/>
          </a:xfrm>
          <a:prstGeom prst="roundRect">
            <a:avLst>
              <a:gd fmla="val 16667" name="adj"/>
            </a:avLst>
          </a:prstGeom>
          <a:noFill/>
          <a:ln cap="flat" cmpd="sng" w="12700">
            <a:solidFill>
              <a:srgbClr val="EAFFF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1" name="Google Shape;681;p70"/>
          <p:cNvSpPr txBox="1"/>
          <p:nvPr/>
        </p:nvSpPr>
        <p:spPr>
          <a:xfrm>
            <a:off x="9268548" y="4498949"/>
            <a:ext cx="190417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2"/>
                </a:solidFill>
                <a:latin typeface="Calibri"/>
                <a:ea typeface="Calibri"/>
                <a:cs typeface="Calibri"/>
                <a:sym typeface="Calibri"/>
              </a:rPr>
              <a:t>Hjælper med at smøre led</a:t>
            </a:r>
            <a:endParaRPr b="0" i="0" sz="2000" u="none" cap="none" strike="noStrike">
              <a:solidFill>
                <a:schemeClr val="lt2"/>
              </a:solidFill>
              <a:latin typeface="Calibri"/>
              <a:ea typeface="Calibri"/>
              <a:cs typeface="Calibri"/>
              <a:sym typeface="Calibri"/>
            </a:endParaRPr>
          </a:p>
        </p:txBody>
      </p:sp>
      <p:pic>
        <p:nvPicPr>
          <p:cNvPr id="682" name="Google Shape;682;p70"/>
          <p:cNvPicPr preferRelativeResize="0"/>
          <p:nvPr/>
        </p:nvPicPr>
        <p:blipFill rotWithShape="1">
          <a:blip r:embed="rId6">
            <a:alphaModFix/>
          </a:blip>
          <a:srcRect b="0" l="0" r="0" t="0"/>
          <a:stretch/>
        </p:blipFill>
        <p:spPr>
          <a:xfrm>
            <a:off x="8222422" y="4422727"/>
            <a:ext cx="1236785" cy="1236785"/>
          </a:xfrm>
          <a:prstGeom prst="rect">
            <a:avLst/>
          </a:prstGeom>
          <a:noFill/>
          <a:ln>
            <a:noFill/>
          </a:ln>
        </p:spPr>
      </p:pic>
      <p:pic>
        <p:nvPicPr>
          <p:cNvPr descr="6 Beneficios del Ejercicio en el Adulto Mayor. | Zapopan" id="683" name="Google Shape;683;p70"/>
          <p:cNvPicPr preferRelativeResize="0"/>
          <p:nvPr>
            <p:ph idx="2" type="pic"/>
          </p:nvPr>
        </p:nvPicPr>
        <p:blipFill rotWithShape="1">
          <a:blip r:embed="rId7">
            <a:alphaModFix/>
          </a:blip>
          <a:srcRect b="0" l="0" r="0" t="0"/>
          <a:stretch/>
        </p:blipFill>
        <p:spPr>
          <a:xfrm>
            <a:off x="218874" y="1408191"/>
            <a:ext cx="4503511" cy="499648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71"/>
          <p:cNvSpPr txBox="1"/>
          <p:nvPr>
            <p:ph idx="1" type="body"/>
          </p:nvPr>
        </p:nvSpPr>
        <p:spPr>
          <a:xfrm>
            <a:off x="823419" y="1585591"/>
            <a:ext cx="5313421" cy="43776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US" u="sng">
                <a:solidFill>
                  <a:srgbClr val="24BAA2"/>
                </a:solidFill>
                <a:hlinkClick r:id="rId3">
                  <a:extLst>
                    <a:ext uri="{A12FA001-AC4F-418D-AE19-62706E023703}">
                      <ahyp:hlinkClr val="tx"/>
                    </a:ext>
                  </a:extLst>
                </a:hlinkClick>
              </a:rPr>
              <a:t>Xiaomi Mi Smart Band 6 </a:t>
            </a:r>
            <a:r>
              <a:rPr lang="en-US"/>
              <a:t>, er en aktivitetsmåler, som tilbyder mere end 30 træningstilstande til alle slags brugere.</a:t>
            </a:r>
            <a:endParaRPr/>
          </a:p>
          <a:p>
            <a:pPr indent="0" lvl="0" marL="0" rtl="0" algn="l">
              <a:lnSpc>
                <a:spcPct val="90000"/>
              </a:lnSpc>
              <a:spcBef>
                <a:spcPts val="1000"/>
              </a:spcBef>
              <a:spcAft>
                <a:spcPts val="0"/>
              </a:spcAft>
              <a:buClr>
                <a:schemeClr val="lt1"/>
              </a:buClr>
              <a:buSzPts val="2400"/>
              <a:buNone/>
            </a:pPr>
            <a:r>
              <a:rPr lang="en-US"/>
              <a:t>Med denne aktivitetsmåler kan du overvåge dine </a:t>
            </a:r>
            <a:r>
              <a:rPr b="1" lang="en-US"/>
              <a:t>skridt </a:t>
            </a:r>
            <a:r>
              <a:rPr lang="en-US"/>
              <a:t>, </a:t>
            </a:r>
            <a:r>
              <a:rPr b="1" lang="en-US"/>
              <a:t>forbrændte kalorier </a:t>
            </a:r>
            <a:r>
              <a:rPr lang="en-US"/>
              <a:t>, </a:t>
            </a:r>
            <a:r>
              <a:rPr b="1" lang="en-US"/>
              <a:t>tilbagelagt distance </a:t>
            </a:r>
            <a:r>
              <a:rPr lang="en-US"/>
              <a:t>, </a:t>
            </a:r>
            <a:r>
              <a:rPr b="1" lang="en-US"/>
              <a:t>hvile og aktiv puls </a:t>
            </a:r>
            <a:r>
              <a:rPr lang="en-US"/>
              <a:t>samt </a:t>
            </a:r>
            <a:r>
              <a:rPr b="1" lang="en-US"/>
              <a:t>søvn i løbet af dagen </a:t>
            </a:r>
            <a:r>
              <a:rPr lang="en-US"/>
              <a:t>.</a:t>
            </a:r>
            <a:endParaRPr/>
          </a:p>
          <a:p>
            <a:pPr indent="0" lvl="0" marL="0" rtl="0" algn="l">
              <a:lnSpc>
                <a:spcPct val="90000"/>
              </a:lnSpc>
              <a:spcBef>
                <a:spcPts val="1000"/>
              </a:spcBef>
              <a:spcAft>
                <a:spcPts val="0"/>
              </a:spcAft>
              <a:buClr>
                <a:schemeClr val="lt1"/>
              </a:buClr>
              <a:buSzPts val="2400"/>
              <a:buNone/>
            </a:pPr>
            <a:r>
              <a:rPr lang="en-US"/>
              <a:t>Den er i stand til at måle stress gennem hjerterytmer og tilbyder en række afslappende retningslinjer og programmer .</a:t>
            </a:r>
            <a:endParaRPr/>
          </a:p>
        </p:txBody>
      </p:sp>
      <p:sp>
        <p:nvSpPr>
          <p:cNvPr id="689" name="Google Shape;689;p71"/>
          <p:cNvSpPr txBox="1"/>
          <p:nvPr>
            <p:ph idx="2" type="body"/>
          </p:nvPr>
        </p:nvSpPr>
        <p:spPr>
          <a:xfrm>
            <a:off x="386478" y="392108"/>
            <a:ext cx="5313421" cy="82503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3600"/>
              <a:buNone/>
            </a:pPr>
            <a:r>
              <a:rPr i="0" lang="en-US">
                <a:latin typeface="Arial"/>
                <a:ea typeface="Arial"/>
                <a:cs typeface="Arial"/>
                <a:sym typeface="Arial"/>
              </a:rPr>
              <a:t>Armbånd eller wearables</a:t>
            </a:r>
            <a:endParaRPr/>
          </a:p>
        </p:txBody>
      </p:sp>
      <p:sp>
        <p:nvSpPr>
          <p:cNvPr id="690" name="Google Shape;690;p71"/>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691" name="Google Shape;691;p71"/>
          <p:cNvSpPr/>
          <p:nvPr/>
        </p:nvSpPr>
        <p:spPr>
          <a:xfrm>
            <a:off x="152400" y="15240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692" name="Google Shape;692;p71"/>
          <p:cNvSpPr txBox="1"/>
          <p:nvPr/>
        </p:nvSpPr>
        <p:spPr>
          <a:xfrm>
            <a:off x="6573781" y="982658"/>
            <a:ext cx="5534483" cy="270669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Den har et meget intuitivt og brugervenligt design, der gør den tilgængelig for seniorer.</a:t>
            </a:r>
            <a:endParaRPr b="0" i="0" sz="2400" u="none" cap="none" strike="noStrike">
              <a:solidFill>
                <a:srgbClr val="092E4B"/>
              </a:solidFill>
              <a:latin typeface="Calibri"/>
              <a:ea typeface="Calibri"/>
              <a:cs typeface="Calibri"/>
              <a:sym typeface="Calibri"/>
            </a:endParaRPr>
          </a:p>
          <a:p>
            <a:pPr indent="0" lvl="0" marL="0" marR="0" rtl="0" algn="l">
              <a:lnSpc>
                <a:spcPct val="90000"/>
              </a:lnSpc>
              <a:spcBef>
                <a:spcPts val="100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Man kan også koble den til en mobil app, så man kan observere al aktivitet, </a:t>
            </a:r>
            <a:r>
              <a:rPr b="1" i="0" lang="en-US" sz="2400" u="none" cap="none" strike="noStrike">
                <a:solidFill>
                  <a:srgbClr val="092E4B"/>
                </a:solidFill>
                <a:latin typeface="Calibri"/>
                <a:ea typeface="Calibri"/>
                <a:cs typeface="Calibri"/>
                <a:sym typeface="Calibri"/>
              </a:rPr>
              <a:t>inklusive pulsgrafer </a:t>
            </a:r>
            <a:r>
              <a:rPr b="0" i="0" lang="en-US" sz="2400" u="none" cap="none" strike="noStrike">
                <a:solidFill>
                  <a:srgbClr val="092E4B"/>
                </a:solidFill>
                <a:latin typeface="Calibri"/>
                <a:ea typeface="Calibri"/>
                <a:cs typeface="Calibri"/>
                <a:sym typeface="Calibri"/>
              </a:rPr>
              <a:t>, og kan tilpasse aktiviteterne til det, som brugerne laver.</a:t>
            </a:r>
            <a:endParaRPr b="0" i="0" sz="1400" u="none" cap="none" strike="noStrike">
              <a:solidFill>
                <a:srgbClr val="000000"/>
              </a:solidFill>
              <a:latin typeface="Arial"/>
              <a:ea typeface="Arial"/>
              <a:cs typeface="Arial"/>
              <a:sym typeface="Arial"/>
            </a:endParaRPr>
          </a:p>
        </p:txBody>
      </p:sp>
      <p:pic>
        <p:nvPicPr>
          <p:cNvPr id="693" name="Google Shape;693;p71"/>
          <p:cNvPicPr preferRelativeResize="0"/>
          <p:nvPr/>
        </p:nvPicPr>
        <p:blipFill rotWithShape="1">
          <a:blip r:embed="rId4">
            <a:alphaModFix/>
          </a:blip>
          <a:srcRect b="0" l="0" r="0" t="0"/>
          <a:stretch/>
        </p:blipFill>
        <p:spPr>
          <a:xfrm>
            <a:off x="10309298" y="3514726"/>
            <a:ext cx="1652009" cy="3190874"/>
          </a:xfrm>
          <a:prstGeom prst="rect">
            <a:avLst/>
          </a:prstGeom>
          <a:noFill/>
          <a:ln>
            <a:noFill/>
          </a:ln>
        </p:spPr>
      </p:pic>
      <p:pic>
        <p:nvPicPr>
          <p:cNvPr id="694" name="Google Shape;694;p71"/>
          <p:cNvPicPr preferRelativeResize="0"/>
          <p:nvPr/>
        </p:nvPicPr>
        <p:blipFill rotWithShape="1">
          <a:blip r:embed="rId5">
            <a:alphaModFix/>
          </a:blip>
          <a:srcRect b="0" l="0" r="0" t="0"/>
          <a:stretch/>
        </p:blipFill>
        <p:spPr>
          <a:xfrm>
            <a:off x="9713879" y="4940621"/>
            <a:ext cx="1509401" cy="1869441"/>
          </a:xfrm>
          <a:prstGeom prst="rect">
            <a:avLst/>
          </a:prstGeom>
          <a:noFill/>
          <a:ln>
            <a:noFill/>
          </a:ln>
        </p:spPr>
      </p:pic>
      <p:sp>
        <p:nvSpPr>
          <p:cNvPr id="695" name="Google Shape;695;p71"/>
          <p:cNvSpPr txBox="1"/>
          <p:nvPr/>
        </p:nvSpPr>
        <p:spPr>
          <a:xfrm>
            <a:off x="6573781" y="3689349"/>
            <a:ext cx="3129019" cy="270669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b="1" i="0" lang="en-US" sz="2400" u="none" cap="none" strike="noStrike">
                <a:solidFill>
                  <a:srgbClr val="092E4B"/>
                </a:solidFill>
                <a:latin typeface="Calibri"/>
                <a:ea typeface="Calibri"/>
                <a:cs typeface="Calibri"/>
                <a:sym typeface="Calibri"/>
              </a:rPr>
              <a:t>Dans, fitness, gåtur, udstrækning og træning for specifikke dele af kroppen </a:t>
            </a:r>
            <a:r>
              <a:rPr b="0" i="0" lang="en-US" sz="2400" u="none" cap="none" strike="noStrike">
                <a:solidFill>
                  <a:srgbClr val="092E4B"/>
                </a:solidFill>
                <a:latin typeface="Calibri"/>
                <a:ea typeface="Calibri"/>
                <a:cs typeface="Calibri"/>
                <a:sym typeface="Calibri"/>
              </a:rPr>
              <a:t>er nogle eksempler på de programmer, som Miband tilbyder.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72"/>
          <p:cNvSpPr txBox="1"/>
          <p:nvPr>
            <p:ph idx="1" type="body"/>
          </p:nvPr>
        </p:nvSpPr>
        <p:spPr>
          <a:xfrm>
            <a:off x="552659" y="2442022"/>
            <a:ext cx="6641960"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u="sng">
                <a:solidFill>
                  <a:srgbClr val="24BAA2"/>
                </a:solidFill>
                <a:hlinkClick r:id="rId3">
                  <a:extLst>
                    <a:ext uri="{A12FA001-AC4F-418D-AE19-62706E023703}">
                      <ahyp:hlinkClr val="tx"/>
                    </a:ext>
                  </a:extLst>
                </a:hlinkClick>
              </a:rPr>
              <a:t>Rosita </a:t>
            </a:r>
            <a:r>
              <a:rPr lang="en-US"/>
              <a:t>er en app, der henvender sig til personer over 60 år, der blandt andet tilbyder personlige øvelser, fysiske aktiviteter eller ernæringstimer, med det formål, at personer over den alder kan leve et aktivt og sundt liv.</a:t>
            </a:r>
            <a:endParaRPr/>
          </a:p>
          <a:p>
            <a:pPr indent="0" lvl="0" marL="0" rtl="0" algn="l">
              <a:lnSpc>
                <a:spcPct val="90000"/>
              </a:lnSpc>
              <a:spcBef>
                <a:spcPts val="1000"/>
              </a:spcBef>
              <a:spcAft>
                <a:spcPts val="0"/>
              </a:spcAft>
              <a:buClr>
                <a:srgbClr val="092E4B"/>
              </a:buClr>
              <a:buSzPts val="2400"/>
              <a:buNone/>
            </a:pPr>
            <a:r>
              <a:rPr lang="en-US"/>
              <a:t>Denne app har til formål at hjælpe seniorer med at øge deres fysiske, mentale og sociale aktivitet gennem aktiviteter med sunde vaner.</a:t>
            </a:r>
            <a:endParaRPr/>
          </a:p>
          <a:p>
            <a:pPr indent="0" lvl="0" marL="0" rtl="0" algn="l">
              <a:lnSpc>
                <a:spcPct val="90000"/>
              </a:lnSpc>
              <a:spcBef>
                <a:spcPts val="1000"/>
              </a:spcBef>
              <a:spcAft>
                <a:spcPts val="0"/>
              </a:spcAft>
              <a:buClr>
                <a:srgbClr val="092E4B"/>
              </a:buClr>
              <a:buSzPts val="2400"/>
              <a:buNone/>
            </a:pPr>
            <a:r>
              <a:rPr lang="en-US"/>
              <a:t>Rosita giver en mulighed for at udføre aktiviteter tilpasset den enkelte brugers alder og fysiske kapacitet, såsom yoga, dans, karate eller endda CrossFit.</a:t>
            </a:r>
            <a:endParaRPr/>
          </a:p>
        </p:txBody>
      </p:sp>
      <p:sp>
        <p:nvSpPr>
          <p:cNvPr id="701" name="Google Shape;701;p72"/>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i="0" lang="en-US">
                <a:latin typeface="Arial"/>
                <a:ea typeface="Arial"/>
                <a:cs typeface="Arial"/>
                <a:sym typeface="Arial"/>
              </a:rPr>
              <a:t>Telefon apps:</a:t>
            </a:r>
            <a:endParaRPr/>
          </a:p>
          <a:p>
            <a:pPr indent="0" lvl="0" marL="0" rtl="0" algn="l">
              <a:lnSpc>
                <a:spcPct val="90000"/>
              </a:lnSpc>
              <a:spcBef>
                <a:spcPts val="1000"/>
              </a:spcBef>
              <a:spcAft>
                <a:spcPts val="0"/>
              </a:spcAft>
              <a:buClr>
                <a:srgbClr val="24BAA2"/>
              </a:buClr>
              <a:buSzPts val="3600"/>
              <a:buNone/>
            </a:pPr>
            <a:r>
              <a:rPr i="0" lang="en-US"/>
              <a:t>Til træning</a:t>
            </a:r>
            <a:endParaRPr/>
          </a:p>
          <a:p>
            <a:pPr indent="0" lvl="0" marL="0" rtl="0" algn="l">
              <a:lnSpc>
                <a:spcPct val="90000"/>
              </a:lnSpc>
              <a:spcBef>
                <a:spcPts val="1000"/>
              </a:spcBef>
              <a:spcAft>
                <a:spcPts val="0"/>
              </a:spcAft>
              <a:buClr>
                <a:srgbClr val="24BAA2"/>
              </a:buClr>
              <a:buSzPts val="3600"/>
              <a:buNone/>
            </a:pPr>
            <a:r>
              <a:t/>
            </a:r>
            <a:endParaRPr/>
          </a:p>
        </p:txBody>
      </p:sp>
      <p:sp>
        <p:nvSpPr>
          <p:cNvPr id="702" name="Google Shape;702;p72"/>
          <p:cNvSpPr/>
          <p:nvPr/>
        </p:nvSpPr>
        <p:spPr>
          <a:xfrm>
            <a:off x="7053791" y="3189475"/>
            <a:ext cx="1177860" cy="773564"/>
          </a:xfrm>
          <a:prstGeom prst="rightArrow">
            <a:avLst>
              <a:gd fmla="val 50000" name="adj1"/>
              <a:gd fmla="val 50000" name="adj2"/>
            </a:avLst>
          </a:prstGeom>
          <a:solidFill>
            <a:srgbClr val="24BAA2"/>
          </a:solidFill>
          <a:ln cap="flat" cmpd="sng" w="22225">
            <a:solidFill>
              <a:srgbClr val="8F2F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Klik her</a:t>
            </a:r>
            <a:endParaRPr b="0" i="0" sz="1400" u="none" cap="none" strike="noStrike">
              <a:solidFill>
                <a:srgbClr val="000000"/>
              </a:solidFill>
              <a:latin typeface="Arial"/>
              <a:ea typeface="Arial"/>
              <a:cs typeface="Arial"/>
              <a:sym typeface="Arial"/>
            </a:endParaRPr>
          </a:p>
        </p:txBody>
      </p:sp>
      <p:pic>
        <p:nvPicPr>
          <p:cNvPr id="703" name="Google Shape;703;p72">
            <a:hlinkClick r:id="rId4"/>
          </p:cNvPr>
          <p:cNvPicPr preferRelativeResize="0"/>
          <p:nvPr>
            <p:ph idx="3" type="pic"/>
          </p:nvPr>
        </p:nvPicPr>
        <p:blipFill rotWithShape="1">
          <a:blip r:embed="rId5">
            <a:alphaModFix/>
          </a:blip>
          <a:srcRect b="0" l="0" r="0" t="0"/>
          <a:stretch/>
        </p:blipFill>
        <p:spPr>
          <a:xfrm>
            <a:off x="8583306" y="1246695"/>
            <a:ext cx="2444127" cy="4336988"/>
          </a:xfrm>
          <a:prstGeom prst="rect">
            <a:avLst/>
          </a:prstGeom>
          <a:noFill/>
          <a:ln>
            <a:noFill/>
          </a:ln>
        </p:spPr>
      </p:pic>
      <p:pic>
        <p:nvPicPr>
          <p:cNvPr id="704" name="Google Shape;704;p72"/>
          <p:cNvPicPr preferRelativeResize="0"/>
          <p:nvPr/>
        </p:nvPicPr>
        <p:blipFill rotWithShape="1">
          <a:blip r:embed="rId6">
            <a:alphaModFix/>
          </a:blip>
          <a:srcRect b="0" l="0" r="0" t="0"/>
          <a:stretch/>
        </p:blipFill>
        <p:spPr>
          <a:xfrm>
            <a:off x="9171770" y="2578924"/>
            <a:ext cx="1267197" cy="126719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73"/>
          <p:cNvSpPr txBox="1"/>
          <p:nvPr>
            <p:ph idx="1" type="body"/>
          </p:nvPr>
        </p:nvSpPr>
        <p:spPr>
          <a:xfrm>
            <a:off x="361590" y="2558827"/>
            <a:ext cx="6692201"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a:t>Yoga er en dejlig måde at træne på uden at gøre noget for ekstremt. For seniorer kan yoga have masser af sundhedsmæssige fordele, såsom forbedret mental sundhed, bedre søvn og reduceret stress.</a:t>
            </a:r>
            <a:endParaRPr/>
          </a:p>
          <a:p>
            <a:pPr indent="0" lvl="0" marL="0" rtl="0" algn="l">
              <a:lnSpc>
                <a:spcPct val="90000"/>
              </a:lnSpc>
              <a:spcBef>
                <a:spcPts val="1000"/>
              </a:spcBef>
              <a:spcAft>
                <a:spcPts val="0"/>
              </a:spcAft>
              <a:buClr>
                <a:srgbClr val="092E4B"/>
              </a:buClr>
              <a:buSzPts val="2400"/>
              <a:buNone/>
            </a:pPr>
            <a:r>
              <a:rPr lang="en-US" u="sng">
                <a:solidFill>
                  <a:srgbClr val="24BAA2"/>
                </a:solidFill>
                <a:hlinkClick r:id="rId3">
                  <a:extLst>
                    <a:ext uri="{A12FA001-AC4F-418D-AE19-62706E023703}">
                      <ahyp:hlinkClr val="tx"/>
                    </a:ext>
                  </a:extLst>
                </a:hlinkClick>
              </a:rPr>
              <a:t>Down Dog </a:t>
            </a:r>
            <a:r>
              <a:rPr lang="en-US"/>
              <a:t>er den perfekte yoga-app til seniorer. Det giver en mulighed for at vælge et færdighedsniveau, deres foretrukne instruktørstemme, musikstil, tempo, og om de vil fokusere på en bestemt kropsdel. Yogastilene varierer fra hurtigt cardioflow til blid stoleyoga, som især er velegnet til ældre voksne.</a:t>
            </a:r>
            <a:endParaRPr/>
          </a:p>
        </p:txBody>
      </p:sp>
      <p:sp>
        <p:nvSpPr>
          <p:cNvPr id="710" name="Google Shape;710;p73"/>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i="0" lang="en-US">
                <a:latin typeface="Arial"/>
                <a:ea typeface="Arial"/>
                <a:cs typeface="Arial"/>
                <a:sym typeface="Arial"/>
              </a:rPr>
              <a:t>Telefon apps:</a:t>
            </a:r>
            <a:endParaRPr/>
          </a:p>
          <a:p>
            <a:pPr indent="0" lvl="0" marL="0" rtl="0" algn="l">
              <a:lnSpc>
                <a:spcPct val="90000"/>
              </a:lnSpc>
              <a:spcBef>
                <a:spcPts val="1000"/>
              </a:spcBef>
              <a:spcAft>
                <a:spcPts val="0"/>
              </a:spcAft>
              <a:buClr>
                <a:srgbClr val="24BAA2"/>
              </a:buClr>
              <a:buSzPts val="3600"/>
              <a:buNone/>
            </a:pPr>
            <a:r>
              <a:rPr i="0" lang="en-US"/>
              <a:t>Til træning</a:t>
            </a:r>
            <a:endParaRPr/>
          </a:p>
        </p:txBody>
      </p:sp>
      <p:sp>
        <p:nvSpPr>
          <p:cNvPr id="711" name="Google Shape;711;p73"/>
          <p:cNvSpPr/>
          <p:nvPr/>
        </p:nvSpPr>
        <p:spPr>
          <a:xfrm>
            <a:off x="7053791" y="3189475"/>
            <a:ext cx="1177860" cy="773564"/>
          </a:xfrm>
          <a:prstGeom prst="rightArrow">
            <a:avLst>
              <a:gd fmla="val 50000" name="adj1"/>
              <a:gd fmla="val 50000" name="adj2"/>
            </a:avLst>
          </a:prstGeom>
          <a:solidFill>
            <a:srgbClr val="24BAA2"/>
          </a:solidFill>
          <a:ln cap="flat" cmpd="sng" w="19050">
            <a:solidFill>
              <a:srgbClr val="8F2F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Klik her</a:t>
            </a:r>
            <a:endParaRPr b="0" i="0" sz="1400" u="none" cap="none" strike="noStrike">
              <a:solidFill>
                <a:srgbClr val="000000"/>
              </a:solidFill>
              <a:latin typeface="Arial"/>
              <a:ea typeface="Arial"/>
              <a:cs typeface="Arial"/>
              <a:sym typeface="Arial"/>
            </a:endParaRPr>
          </a:p>
        </p:txBody>
      </p:sp>
      <p:pic>
        <p:nvPicPr>
          <p:cNvPr id="712" name="Google Shape;712;p73">
            <a:hlinkClick r:id="rId4"/>
          </p:cNvPr>
          <p:cNvPicPr preferRelativeResize="0"/>
          <p:nvPr>
            <p:ph idx="3" type="pic"/>
          </p:nvPr>
        </p:nvPicPr>
        <p:blipFill rotWithShape="1">
          <a:blip r:embed="rId5">
            <a:alphaModFix/>
          </a:blip>
          <a:srcRect b="0" l="0" r="0" t="0"/>
          <a:stretch/>
        </p:blipFill>
        <p:spPr>
          <a:xfrm>
            <a:off x="8583306" y="1246695"/>
            <a:ext cx="2444127" cy="43369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74"/>
          <p:cNvSpPr txBox="1"/>
          <p:nvPr>
            <p:ph idx="1" type="body"/>
          </p:nvPr>
        </p:nvSpPr>
        <p:spPr>
          <a:xfrm>
            <a:off x="663191" y="2578924"/>
            <a:ext cx="6461090"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a:t>Ældre Fitness er en gratis mobil-app, der er nem at navigere rundt på, med enkle øvelser med lav effekt. Nogle få af øvelserne inkluderer hovedrulninger, skulderstrækninger og hælløft.</a:t>
            </a:r>
            <a:endParaRPr/>
          </a:p>
          <a:p>
            <a:pPr indent="0" lvl="0" marL="0" rtl="0" algn="l">
              <a:lnSpc>
                <a:spcPct val="90000"/>
              </a:lnSpc>
              <a:spcBef>
                <a:spcPts val="1000"/>
              </a:spcBef>
              <a:spcAft>
                <a:spcPts val="0"/>
              </a:spcAft>
              <a:buClr>
                <a:srgbClr val="092E4B"/>
              </a:buClr>
              <a:buSzPts val="2400"/>
              <a:buNone/>
            </a:pPr>
            <a:r>
              <a:rPr b="1" lang="en-US"/>
              <a:t>Det bedste er, at omkring 99% af øvelserne kan udføres, mens du sidder på en stol, </a:t>
            </a:r>
            <a:r>
              <a:rPr lang="en-US"/>
              <a:t>hvilket er perfekt til dem, der har svært ved at stå eller har medicinske problemer. Sørg for at læse instruktionerne eller se demonstrationsvideoerne, hvis du ikke er sikker på, hvordan du laver en bestemt øvelse.</a:t>
            </a:r>
            <a:endParaRPr/>
          </a:p>
        </p:txBody>
      </p:sp>
      <p:sp>
        <p:nvSpPr>
          <p:cNvPr id="718" name="Google Shape;718;p74"/>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i="0" lang="en-US">
                <a:latin typeface="Arial"/>
                <a:ea typeface="Arial"/>
                <a:cs typeface="Arial"/>
                <a:sym typeface="Arial"/>
              </a:rPr>
              <a:t>Telefon apps:</a:t>
            </a:r>
            <a:endParaRPr/>
          </a:p>
          <a:p>
            <a:pPr indent="0" lvl="0" marL="0" rtl="0" algn="l">
              <a:lnSpc>
                <a:spcPct val="90000"/>
              </a:lnSpc>
              <a:spcBef>
                <a:spcPts val="1000"/>
              </a:spcBef>
              <a:spcAft>
                <a:spcPts val="0"/>
              </a:spcAft>
              <a:buClr>
                <a:srgbClr val="24BAA2"/>
              </a:buClr>
              <a:buSzPts val="3600"/>
              <a:buNone/>
            </a:pPr>
            <a:r>
              <a:rPr i="0" lang="en-US"/>
              <a:t>Til træning</a:t>
            </a:r>
            <a:endParaRPr/>
          </a:p>
        </p:txBody>
      </p:sp>
      <p:sp>
        <p:nvSpPr>
          <p:cNvPr id="719" name="Google Shape;719;p74"/>
          <p:cNvSpPr/>
          <p:nvPr/>
        </p:nvSpPr>
        <p:spPr>
          <a:xfrm>
            <a:off x="7053791" y="3189475"/>
            <a:ext cx="1177860" cy="773564"/>
          </a:xfrm>
          <a:prstGeom prst="rightArrow">
            <a:avLst>
              <a:gd fmla="val 50000" name="adj1"/>
              <a:gd fmla="val 50000" name="adj2"/>
            </a:avLst>
          </a:prstGeom>
          <a:solidFill>
            <a:srgbClr val="24BAA2"/>
          </a:solidFill>
          <a:ln cap="flat" cmpd="sng" w="19050">
            <a:solidFill>
              <a:srgbClr val="8F2F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Klik her</a:t>
            </a:r>
            <a:endParaRPr b="0" i="0" sz="1400" u="none" cap="none" strike="noStrike">
              <a:solidFill>
                <a:srgbClr val="000000"/>
              </a:solidFill>
              <a:latin typeface="Arial"/>
              <a:ea typeface="Arial"/>
              <a:cs typeface="Arial"/>
              <a:sym typeface="Arial"/>
            </a:endParaRPr>
          </a:p>
        </p:txBody>
      </p:sp>
      <p:pic>
        <p:nvPicPr>
          <p:cNvPr id="720" name="Google Shape;720;p74">
            <a:hlinkClick r:id="rId3"/>
          </p:cNvPr>
          <p:cNvPicPr preferRelativeResize="0"/>
          <p:nvPr>
            <p:ph idx="3" type="pic"/>
          </p:nvPr>
        </p:nvPicPr>
        <p:blipFill rotWithShape="1">
          <a:blip r:embed="rId4">
            <a:alphaModFix/>
          </a:blip>
          <a:srcRect b="0" l="0" r="0" t="0"/>
          <a:stretch/>
        </p:blipFill>
        <p:spPr>
          <a:xfrm>
            <a:off x="8583306" y="1246695"/>
            <a:ext cx="2444127" cy="433698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75"/>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27" name="Google Shape;727;p75"/>
          <p:cNvSpPr/>
          <p:nvPr/>
        </p:nvSpPr>
        <p:spPr>
          <a:xfrm>
            <a:off x="152400" y="15240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id="728" name="Google Shape;728;p75"/>
          <p:cNvPicPr preferRelativeResize="0"/>
          <p:nvPr/>
        </p:nvPicPr>
        <p:blipFill rotWithShape="1">
          <a:blip r:embed="rId3">
            <a:alphaModFix/>
          </a:blip>
          <a:srcRect b="0" l="0" r="0" t="0"/>
          <a:stretch/>
        </p:blipFill>
        <p:spPr>
          <a:xfrm>
            <a:off x="0" y="3429000"/>
            <a:ext cx="8190419" cy="3439559"/>
          </a:xfrm>
          <a:prstGeom prst="rect">
            <a:avLst/>
          </a:prstGeom>
          <a:noFill/>
          <a:ln>
            <a:noFill/>
          </a:ln>
        </p:spPr>
      </p:pic>
      <p:pic>
        <p:nvPicPr>
          <p:cNvPr id="729" name="Google Shape;729;p75"/>
          <p:cNvPicPr preferRelativeResize="0"/>
          <p:nvPr/>
        </p:nvPicPr>
        <p:blipFill rotWithShape="1">
          <a:blip r:embed="rId4">
            <a:alphaModFix/>
          </a:blip>
          <a:srcRect b="0" l="0" r="0" t="0"/>
          <a:stretch/>
        </p:blipFill>
        <p:spPr>
          <a:xfrm>
            <a:off x="6366804" y="64"/>
            <a:ext cx="5825195" cy="3428936"/>
          </a:xfrm>
          <a:prstGeom prst="rect">
            <a:avLst/>
          </a:prstGeom>
          <a:noFill/>
          <a:ln>
            <a:noFill/>
          </a:ln>
        </p:spPr>
      </p:pic>
      <p:sp>
        <p:nvSpPr>
          <p:cNvPr id="730" name="Google Shape;730;p75"/>
          <p:cNvSpPr txBox="1"/>
          <p:nvPr>
            <p:ph idx="1" type="body"/>
          </p:nvPr>
        </p:nvSpPr>
        <p:spPr>
          <a:xfrm>
            <a:off x="785708" y="1104695"/>
            <a:ext cx="9398812" cy="133196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n-US" u="sng">
                <a:solidFill>
                  <a:srgbClr val="24BAA2"/>
                </a:solidFill>
                <a:hlinkClick r:id="rId5">
                  <a:extLst>
                    <a:ext uri="{A12FA001-AC4F-418D-AE19-62706E023703}">
                      <ahyp:hlinkClr val="tx"/>
                    </a:ext>
                  </a:extLst>
                </a:hlinkClick>
              </a:rPr>
              <a:t>OROI </a:t>
            </a:r>
            <a:r>
              <a:rPr b="1" lang="en-US"/>
              <a:t> er en virtual reality-løsning, der tilbyder et middel til at vække følelser, kognitiv stimulering og fysisk stimulering for at opnå velvære i disse aspekter af seniorers liv.</a:t>
            </a:r>
            <a:endParaRPr/>
          </a:p>
          <a:p>
            <a:pPr indent="0" lvl="0" marL="0" rtl="0" algn="just">
              <a:lnSpc>
                <a:spcPct val="90000"/>
              </a:lnSpc>
              <a:spcBef>
                <a:spcPts val="1000"/>
              </a:spcBef>
              <a:spcAft>
                <a:spcPts val="0"/>
              </a:spcAft>
              <a:buClr>
                <a:schemeClr val="lt1"/>
              </a:buClr>
              <a:buSzPts val="2400"/>
              <a:buNone/>
            </a:pPr>
            <a:r>
              <a:t/>
            </a:r>
            <a:endParaRPr/>
          </a:p>
        </p:txBody>
      </p:sp>
      <p:sp>
        <p:nvSpPr>
          <p:cNvPr id="731" name="Google Shape;731;p75"/>
          <p:cNvSpPr txBox="1"/>
          <p:nvPr>
            <p:ph idx="2" type="body"/>
          </p:nvPr>
        </p:nvSpPr>
        <p:spPr>
          <a:xfrm>
            <a:off x="343136" y="253081"/>
            <a:ext cx="7131782" cy="64142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sz="4800">
                <a:latin typeface="Calibri"/>
                <a:ea typeface="Calibri"/>
                <a:cs typeface="Calibri"/>
                <a:sym typeface="Calibri"/>
              </a:rPr>
              <a:t>Teknologiske enheder:</a:t>
            </a:r>
            <a:endParaRPr sz="4800">
              <a:latin typeface="Calibri"/>
              <a:ea typeface="Calibri"/>
              <a:cs typeface="Calibri"/>
              <a:sym typeface="Calibri"/>
            </a:endParaRPr>
          </a:p>
        </p:txBody>
      </p:sp>
      <p:pic>
        <p:nvPicPr>
          <p:cNvPr descr="Oroi logo" id="732" name="Google Shape;732;p75">
            <a:hlinkClick r:id="rId6"/>
          </p:cNvPr>
          <p:cNvPicPr preferRelativeResize="0"/>
          <p:nvPr/>
        </p:nvPicPr>
        <p:blipFill rotWithShape="1">
          <a:blip r:embed="rId7">
            <a:alphaModFix/>
          </a:blip>
          <a:srcRect b="0" l="0" r="0" t="0"/>
          <a:stretch/>
        </p:blipFill>
        <p:spPr>
          <a:xfrm>
            <a:off x="10480721" y="1104695"/>
            <a:ext cx="1071199" cy="1164588"/>
          </a:xfrm>
          <a:prstGeom prst="rect">
            <a:avLst/>
          </a:prstGeom>
          <a:noFill/>
          <a:ln>
            <a:noFill/>
          </a:ln>
        </p:spPr>
      </p:pic>
      <p:sp>
        <p:nvSpPr>
          <p:cNvPr id="733" name="Google Shape;733;p75"/>
          <p:cNvSpPr txBox="1"/>
          <p:nvPr/>
        </p:nvSpPr>
        <p:spPr>
          <a:xfrm>
            <a:off x="424578" y="2190721"/>
            <a:ext cx="11127342" cy="1331964"/>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chemeClr val="lt1"/>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734" name="Google Shape;734;p75"/>
          <p:cNvSpPr txBox="1"/>
          <p:nvPr/>
        </p:nvSpPr>
        <p:spPr>
          <a:xfrm>
            <a:off x="881601" y="2418783"/>
            <a:ext cx="5671422" cy="58222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Roboto"/>
                <a:ea typeface="Roboto"/>
                <a:cs typeface="Roboto"/>
                <a:sym typeface="Roboto"/>
              </a:rPr>
              <a:t>Det har </a:t>
            </a:r>
            <a:r>
              <a:rPr b="1" i="0" lang="en-US" sz="2400" u="none" cap="none" strike="noStrike">
                <a:solidFill>
                  <a:srgbClr val="24BAA2"/>
                </a:solidFill>
                <a:latin typeface="Roboto"/>
                <a:ea typeface="Roboto"/>
                <a:cs typeface="Roboto"/>
                <a:sym typeface="Roboto"/>
              </a:rPr>
              <a:t>3 </a:t>
            </a:r>
            <a:r>
              <a:rPr b="0" i="0" lang="en-US" sz="2400" u="none" cap="none" strike="noStrike">
                <a:solidFill>
                  <a:schemeClr val="lt1"/>
                </a:solidFill>
                <a:latin typeface="Roboto"/>
                <a:ea typeface="Roboto"/>
                <a:cs typeface="Roboto"/>
                <a:sym typeface="Roboto"/>
              </a:rPr>
              <a:t>apps, der søger at tilfredsstille ovennævnte</a:t>
            </a:r>
            <a:endParaRPr b="0" i="0" sz="2400" u="none" cap="none" strike="noStrike">
              <a:solidFill>
                <a:schemeClr val="lt1"/>
              </a:solidFill>
              <a:latin typeface="Calibri"/>
              <a:ea typeface="Calibri"/>
              <a:cs typeface="Calibri"/>
              <a:sym typeface="Calibri"/>
            </a:endParaRPr>
          </a:p>
        </p:txBody>
      </p:sp>
      <p:sp>
        <p:nvSpPr>
          <p:cNvPr id="735" name="Google Shape;735;p75"/>
          <p:cNvSpPr/>
          <p:nvPr/>
        </p:nvSpPr>
        <p:spPr>
          <a:xfrm>
            <a:off x="1019516" y="3443930"/>
            <a:ext cx="341749" cy="483627"/>
          </a:xfrm>
          <a:prstGeom prst="downArrow">
            <a:avLst>
              <a:gd fmla="val 50000" name="adj1"/>
              <a:gd fmla="val 50000" name="adj2"/>
            </a:avLst>
          </a:prstGeom>
          <a:solidFill>
            <a:srgbClr val="7F3494"/>
          </a:solidFill>
          <a:ln cap="flat" cmpd="sng" w="12700">
            <a:solidFill>
              <a:srgbClr val="7F3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6" name="Google Shape;736;p75"/>
          <p:cNvSpPr/>
          <p:nvPr/>
        </p:nvSpPr>
        <p:spPr>
          <a:xfrm>
            <a:off x="3874709" y="3443930"/>
            <a:ext cx="341749" cy="483627"/>
          </a:xfrm>
          <a:prstGeom prst="downArrow">
            <a:avLst>
              <a:gd fmla="val 50000" name="adj1"/>
              <a:gd fmla="val 50000" name="adj2"/>
            </a:avLst>
          </a:prstGeom>
          <a:solidFill>
            <a:srgbClr val="7F3494"/>
          </a:solidFill>
          <a:ln cap="flat" cmpd="sng" w="12700">
            <a:solidFill>
              <a:srgbClr val="7F3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7" name="Google Shape;737;p75"/>
          <p:cNvSpPr/>
          <p:nvPr/>
        </p:nvSpPr>
        <p:spPr>
          <a:xfrm>
            <a:off x="6572740" y="3443931"/>
            <a:ext cx="341749" cy="483627"/>
          </a:xfrm>
          <a:prstGeom prst="downArrow">
            <a:avLst>
              <a:gd fmla="val 50000" name="adj1"/>
              <a:gd fmla="val 50000" name="adj2"/>
            </a:avLst>
          </a:prstGeom>
          <a:solidFill>
            <a:srgbClr val="7F3494"/>
          </a:solidFill>
          <a:ln cap="flat" cmpd="sng" w="12700">
            <a:solidFill>
              <a:srgbClr val="7F3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8" name="Google Shape;738;p75"/>
          <p:cNvSpPr txBox="1"/>
          <p:nvPr/>
        </p:nvSpPr>
        <p:spPr>
          <a:xfrm>
            <a:off x="152077" y="4002258"/>
            <a:ext cx="2076628" cy="353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92E4B"/>
              </a:buClr>
              <a:buSzPts val="1800"/>
              <a:buFont typeface="Arial"/>
              <a:buNone/>
            </a:pPr>
            <a:r>
              <a:rPr b="1" i="0" lang="en-US" sz="1800" u="none" cap="none" strike="noStrike">
                <a:solidFill>
                  <a:srgbClr val="092E4B"/>
                </a:solidFill>
                <a:latin typeface="Calibri"/>
                <a:ea typeface="Calibri"/>
                <a:cs typeface="Calibri"/>
                <a:sym typeface="Calibri"/>
              </a:rPr>
              <a:t>Velvære</a:t>
            </a:r>
            <a:endParaRPr b="1" i="0" sz="1800" u="none" cap="none" strike="noStrike">
              <a:solidFill>
                <a:srgbClr val="092E4B"/>
              </a:solidFill>
              <a:latin typeface="Calibri"/>
              <a:ea typeface="Calibri"/>
              <a:cs typeface="Calibri"/>
              <a:sym typeface="Calibri"/>
            </a:endParaRPr>
          </a:p>
        </p:txBody>
      </p:sp>
      <p:sp>
        <p:nvSpPr>
          <p:cNvPr id="739" name="Google Shape;739;p75"/>
          <p:cNvSpPr txBox="1"/>
          <p:nvPr/>
        </p:nvSpPr>
        <p:spPr>
          <a:xfrm>
            <a:off x="3007269" y="4001951"/>
            <a:ext cx="2076628" cy="353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92E4B"/>
              </a:buClr>
              <a:buSzPts val="1800"/>
              <a:buFont typeface="Arial"/>
              <a:buNone/>
            </a:pPr>
            <a:r>
              <a:rPr b="1" i="0" lang="en-US" sz="1800" u="none" cap="none" strike="noStrike">
                <a:solidFill>
                  <a:srgbClr val="092E4B"/>
                </a:solidFill>
                <a:latin typeface="Calibri"/>
                <a:ea typeface="Calibri"/>
                <a:cs typeface="Calibri"/>
                <a:sym typeface="Calibri"/>
              </a:rPr>
              <a:t>Kognition</a:t>
            </a:r>
            <a:endParaRPr b="1" i="0" sz="1800" u="none" cap="none" strike="noStrike">
              <a:solidFill>
                <a:srgbClr val="092E4B"/>
              </a:solidFill>
              <a:latin typeface="Calibri"/>
              <a:ea typeface="Calibri"/>
              <a:cs typeface="Calibri"/>
              <a:sym typeface="Calibri"/>
            </a:endParaRPr>
          </a:p>
        </p:txBody>
      </p:sp>
      <p:sp>
        <p:nvSpPr>
          <p:cNvPr id="740" name="Google Shape;740;p75"/>
          <p:cNvSpPr txBox="1"/>
          <p:nvPr/>
        </p:nvSpPr>
        <p:spPr>
          <a:xfrm>
            <a:off x="5717293" y="4001951"/>
            <a:ext cx="2076628" cy="353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92E4B"/>
              </a:buClr>
              <a:buSzPts val="1800"/>
              <a:buFont typeface="Arial"/>
              <a:buNone/>
            </a:pPr>
            <a:r>
              <a:rPr b="1" i="0" lang="en-US" sz="1800" u="none" cap="none" strike="noStrike">
                <a:solidFill>
                  <a:srgbClr val="092E4B"/>
                </a:solidFill>
                <a:latin typeface="Calibri"/>
                <a:ea typeface="Calibri"/>
                <a:cs typeface="Calibri"/>
                <a:sym typeface="Calibri"/>
              </a:rPr>
              <a:t>I form</a:t>
            </a:r>
            <a:endParaRPr b="1" i="0" sz="1800" u="none" cap="none" strike="noStrike">
              <a:solidFill>
                <a:srgbClr val="092E4B"/>
              </a:solidFill>
              <a:latin typeface="Calibri"/>
              <a:ea typeface="Calibri"/>
              <a:cs typeface="Calibri"/>
              <a:sym typeface="Calibri"/>
            </a:endParaRPr>
          </a:p>
        </p:txBody>
      </p:sp>
      <p:sp>
        <p:nvSpPr>
          <p:cNvPr id="741" name="Google Shape;741;p75"/>
          <p:cNvSpPr txBox="1"/>
          <p:nvPr/>
        </p:nvSpPr>
        <p:spPr>
          <a:xfrm>
            <a:off x="0" y="4342587"/>
            <a:ext cx="2836543" cy="58222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92E4B"/>
              </a:buClr>
              <a:buSzPts val="1400"/>
              <a:buFont typeface="Arial"/>
              <a:buNone/>
            </a:pPr>
            <a:r>
              <a:rPr b="0" i="0" lang="en-US" sz="1600" u="none" cap="none" strike="noStrike">
                <a:solidFill>
                  <a:srgbClr val="092E4B"/>
                </a:solidFill>
                <a:latin typeface="Calibri"/>
                <a:ea typeface="Calibri"/>
                <a:cs typeface="Calibri"/>
                <a:sym typeface="Calibri"/>
              </a:rPr>
              <a:t>Består af en række fordybende underhold</a:t>
            </a:r>
            <a:r>
              <a:rPr lang="en-US" sz="1600">
                <a:solidFill>
                  <a:srgbClr val="092E4B"/>
                </a:solidFill>
                <a:latin typeface="Calibri"/>
                <a:ea typeface="Calibri"/>
                <a:cs typeface="Calibri"/>
                <a:sym typeface="Calibri"/>
              </a:rPr>
              <a:t>ende </a:t>
            </a:r>
            <a:r>
              <a:rPr b="0" i="0" lang="en-US" sz="1600" u="none" cap="none" strike="noStrike">
                <a:solidFill>
                  <a:srgbClr val="092E4B"/>
                </a:solidFill>
                <a:latin typeface="Calibri"/>
                <a:ea typeface="Calibri"/>
                <a:cs typeface="Calibri"/>
                <a:sym typeface="Calibri"/>
              </a:rPr>
              <a:t> videoer, hvorigennem brugere besøger forskellige områder i udlandet, for at kunne undgå problemer, såsom ensomhed eller kedsomhed, og endda være i stand til at genkalde nogle anekdoter, hvis de nogensinde har været i disse områder</a:t>
            </a:r>
            <a:endParaRPr b="0" i="0" sz="1600" u="none" cap="none" strike="noStrike">
              <a:solidFill>
                <a:srgbClr val="092E4B"/>
              </a:solidFill>
              <a:latin typeface="Calibri"/>
              <a:ea typeface="Calibri"/>
              <a:cs typeface="Calibri"/>
              <a:sym typeface="Calibri"/>
            </a:endParaRPr>
          </a:p>
        </p:txBody>
      </p:sp>
      <p:sp>
        <p:nvSpPr>
          <p:cNvPr id="742" name="Google Shape;742;p75"/>
          <p:cNvSpPr txBox="1"/>
          <p:nvPr/>
        </p:nvSpPr>
        <p:spPr>
          <a:xfrm>
            <a:off x="2836543" y="4337672"/>
            <a:ext cx="2630807" cy="58222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92E4B"/>
              </a:buClr>
              <a:buSzPts val="1400"/>
              <a:buFont typeface="Arial"/>
              <a:buNone/>
            </a:pPr>
            <a:r>
              <a:rPr b="0" i="0" lang="en-US" sz="1600" u="none" cap="none" strike="noStrike">
                <a:solidFill>
                  <a:srgbClr val="092E4B"/>
                </a:solidFill>
                <a:latin typeface="Calibri"/>
                <a:ea typeface="Calibri"/>
                <a:cs typeface="Calibri"/>
                <a:sym typeface="Calibri"/>
              </a:rPr>
              <a:t>Sæt af interaktive øvelser, hvor kognitive funktioner bearbejdes gennem seværdige og dynamiske miljøer. Den har nogle gåder, huskespil og øvelser, der simulerer hverdagens handlinger</a:t>
            </a:r>
            <a:endParaRPr b="0" i="0" sz="1600" u="none" cap="none" strike="noStrike">
              <a:solidFill>
                <a:srgbClr val="092E4B"/>
              </a:solidFill>
              <a:latin typeface="Calibri"/>
              <a:ea typeface="Calibri"/>
              <a:cs typeface="Calibri"/>
              <a:sym typeface="Calibri"/>
            </a:endParaRPr>
          </a:p>
        </p:txBody>
      </p:sp>
      <p:sp>
        <p:nvSpPr>
          <p:cNvPr id="743" name="Google Shape;743;p75"/>
          <p:cNvSpPr txBox="1"/>
          <p:nvPr/>
        </p:nvSpPr>
        <p:spPr>
          <a:xfrm>
            <a:off x="5605024" y="4337672"/>
            <a:ext cx="2786863" cy="58222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92E4B"/>
              </a:buClr>
              <a:buSzPts val="1400"/>
              <a:buFont typeface="Arial"/>
              <a:buNone/>
            </a:pPr>
            <a:r>
              <a:rPr b="0" i="0" lang="en-US" sz="1600" u="none" cap="none" strike="noStrike">
                <a:solidFill>
                  <a:srgbClr val="092E4B"/>
                </a:solidFill>
                <a:latin typeface="Calibri"/>
                <a:ea typeface="Calibri"/>
                <a:cs typeface="Calibri"/>
                <a:sym typeface="Calibri"/>
              </a:rPr>
              <a:t>Det er en samling af interaktive videoer, hvorigennem brugere kan nyde cykelture gennem forskellige miljøer, uanset om de er ægte eller i 3D. Det  kombinerer brugen af pedaler med virtual reality-briller på en måde, der styrker fysisk træning.</a:t>
            </a:r>
            <a:endParaRPr b="0" i="0" sz="1600" u="none" cap="none" strike="noStrike">
              <a:solidFill>
                <a:srgbClr val="092E4B"/>
              </a:solidFill>
              <a:latin typeface="Calibri"/>
              <a:ea typeface="Calibri"/>
              <a:cs typeface="Calibri"/>
              <a:sym typeface="Calibri"/>
            </a:endParaRPr>
          </a:p>
        </p:txBody>
      </p:sp>
      <p:cxnSp>
        <p:nvCxnSpPr>
          <p:cNvPr id="744" name="Google Shape;744;p75"/>
          <p:cNvCxnSpPr/>
          <p:nvPr/>
        </p:nvCxnSpPr>
        <p:spPr>
          <a:xfrm>
            <a:off x="6739478" y="2190721"/>
            <a:ext cx="0" cy="1107440"/>
          </a:xfrm>
          <a:prstGeom prst="straightConnector1">
            <a:avLst/>
          </a:prstGeom>
          <a:noFill/>
          <a:ln cap="flat" cmpd="sng" w="25400">
            <a:solidFill>
              <a:schemeClr val="lt2"/>
            </a:solidFill>
            <a:prstDash val="solid"/>
            <a:miter lim="800000"/>
            <a:headEnd len="sm" w="sm" type="none"/>
            <a:tailEnd len="sm" w="sm" type="none"/>
          </a:ln>
        </p:spPr>
      </p:cxnSp>
      <p:sp>
        <p:nvSpPr>
          <p:cNvPr id="745" name="Google Shape;745;p75"/>
          <p:cNvSpPr txBox="1"/>
          <p:nvPr/>
        </p:nvSpPr>
        <p:spPr>
          <a:xfrm>
            <a:off x="6823827" y="2584040"/>
            <a:ext cx="5100767" cy="58222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Roboto"/>
                <a:ea typeface="Roboto"/>
                <a:cs typeface="Roboto"/>
                <a:sym typeface="Roboto"/>
              </a:rPr>
              <a:t>Design og fremstilling</a:t>
            </a:r>
            <a:endParaRPr b="0" i="0" sz="2400" u="none" cap="none" strike="noStrike">
              <a:solidFill>
                <a:schemeClr val="lt1"/>
              </a:solidFill>
              <a:latin typeface="Calibri"/>
              <a:ea typeface="Calibri"/>
              <a:cs typeface="Calibri"/>
              <a:sym typeface="Calibri"/>
            </a:endParaRPr>
          </a:p>
        </p:txBody>
      </p:sp>
      <p:pic>
        <p:nvPicPr>
          <p:cNvPr id="746" name="Google Shape;746;p75"/>
          <p:cNvPicPr preferRelativeResize="0"/>
          <p:nvPr/>
        </p:nvPicPr>
        <p:blipFill rotWithShape="1">
          <a:blip r:embed="rId8">
            <a:alphaModFix/>
          </a:blip>
          <a:srcRect b="0" l="0" r="0" t="0"/>
          <a:stretch/>
        </p:blipFill>
        <p:spPr>
          <a:xfrm>
            <a:off x="8328093" y="3559585"/>
            <a:ext cx="3712855" cy="2980055"/>
          </a:xfrm>
          <a:prstGeom prst="rect">
            <a:avLst/>
          </a:prstGeom>
          <a:noFill/>
          <a:ln>
            <a:noFill/>
          </a:ln>
        </p:spPr>
      </p:pic>
      <p:cxnSp>
        <p:nvCxnSpPr>
          <p:cNvPr id="747" name="Google Shape;747;p75"/>
          <p:cNvCxnSpPr/>
          <p:nvPr/>
        </p:nvCxnSpPr>
        <p:spPr>
          <a:xfrm>
            <a:off x="2832321" y="3931698"/>
            <a:ext cx="4222" cy="2411952"/>
          </a:xfrm>
          <a:prstGeom prst="straightConnector1">
            <a:avLst/>
          </a:prstGeom>
          <a:noFill/>
          <a:ln cap="flat" cmpd="sng" w="25400">
            <a:solidFill>
              <a:srgbClr val="7F3494"/>
            </a:solidFill>
            <a:prstDash val="solid"/>
            <a:miter lim="800000"/>
            <a:headEnd len="sm" w="sm" type="none"/>
            <a:tailEnd len="sm" w="sm" type="none"/>
          </a:ln>
        </p:spPr>
      </p:cxnSp>
      <p:cxnSp>
        <p:nvCxnSpPr>
          <p:cNvPr id="748" name="Google Shape;748;p75"/>
          <p:cNvCxnSpPr/>
          <p:nvPr/>
        </p:nvCxnSpPr>
        <p:spPr>
          <a:xfrm>
            <a:off x="5569676" y="3931698"/>
            <a:ext cx="4222" cy="2411952"/>
          </a:xfrm>
          <a:prstGeom prst="straightConnector1">
            <a:avLst/>
          </a:prstGeom>
          <a:noFill/>
          <a:ln cap="flat" cmpd="sng" w="25400">
            <a:solidFill>
              <a:srgbClr val="7F3494"/>
            </a:solidFill>
            <a:prstDash val="solid"/>
            <a:miter lim="800000"/>
            <a:headEnd len="sm" w="sm" type="none"/>
            <a:tailEnd len="sm" w="sm"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76"/>
          <p:cNvSpPr txBox="1"/>
          <p:nvPr>
            <p:ph idx="1" type="body"/>
          </p:nvPr>
        </p:nvSpPr>
        <p:spPr>
          <a:xfrm>
            <a:off x="5643484" y="3602326"/>
            <a:ext cx="6182756" cy="2253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lang="en-US"/>
              <a:t>Væskebalanceteknologi til ældre</a:t>
            </a:r>
            <a:endParaRPr/>
          </a:p>
        </p:txBody>
      </p:sp>
      <p:sp>
        <p:nvSpPr>
          <p:cNvPr id="755" name="Google Shape;755;p76"/>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a:t>02</a:t>
            </a:r>
            <a:endParaRPr/>
          </a:p>
        </p:txBody>
      </p:sp>
      <p:pic>
        <p:nvPicPr>
          <p:cNvPr id="756" name="Google Shape;756;p76"/>
          <p:cNvPicPr preferRelativeResize="0"/>
          <p:nvPr/>
        </p:nvPicPr>
        <p:blipFill rotWithShape="1">
          <a:blip r:embed="rId3">
            <a:alphaModFix/>
          </a:blip>
          <a:srcRect b="0" l="0" r="0" t="0"/>
          <a:stretch/>
        </p:blipFill>
        <p:spPr>
          <a:xfrm>
            <a:off x="891653" y="2087717"/>
            <a:ext cx="2156087" cy="1514609"/>
          </a:xfrm>
          <a:prstGeom prst="rect">
            <a:avLst/>
          </a:prstGeom>
          <a:noFill/>
          <a:ln>
            <a:noFill/>
          </a:ln>
        </p:spPr>
      </p:pic>
      <p:sp>
        <p:nvSpPr>
          <p:cNvPr id="757" name="Google Shape;757;p76"/>
          <p:cNvSpPr txBox="1"/>
          <p:nvPr/>
        </p:nvSpPr>
        <p:spPr>
          <a:xfrm>
            <a:off x="891654" y="2114550"/>
            <a:ext cx="2184921" cy="132343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8000" u="none" cap="none" strike="noStrike">
                <a:solidFill>
                  <a:srgbClr val="24BAA2"/>
                </a:solidFill>
                <a:latin typeface="Calibri"/>
                <a:ea typeface="Calibri"/>
                <a:cs typeface="Calibri"/>
                <a:sym typeface="Calibri"/>
              </a:rPr>
              <a:t>(b)</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77"/>
          <p:cNvSpPr txBox="1"/>
          <p:nvPr>
            <p:ph idx="1" type="body"/>
          </p:nvPr>
        </p:nvSpPr>
        <p:spPr>
          <a:xfrm>
            <a:off x="898358" y="2107770"/>
            <a:ext cx="4757374" cy="43776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lang="en-US"/>
              <a:t>Dehydrering </a:t>
            </a:r>
            <a:r>
              <a:rPr lang="en-US"/>
              <a:t>refererer til en nedsat mængde vand i kroppen som følge af utilstrækkelig væskeindtagelse </a:t>
            </a:r>
            <a:r>
              <a:rPr lang="en-US" u="sng">
                <a:solidFill>
                  <a:srgbClr val="24BAA2"/>
                </a:solidFill>
                <a:hlinkClick r:id="rId3">
                  <a:extLst>
                    <a:ext uri="{A12FA001-AC4F-418D-AE19-62706E023703}">
                      <ahyp:hlinkClr val="tx"/>
                    </a:ext>
                  </a:extLst>
                </a:hlinkClick>
              </a:rPr>
              <a:t>(Natural Hydration Council 2019). </a:t>
            </a:r>
            <a:r>
              <a:rPr lang="en-US"/>
              <a:t>Det opstår, når der er et </a:t>
            </a:r>
            <a:r>
              <a:rPr b="1" lang="en-US"/>
              <a:t>for stort tab af væsker </a:t>
            </a:r>
            <a:r>
              <a:rPr lang="en-US"/>
              <a:t>, der ikke fyldes op. </a:t>
            </a:r>
            <a:r>
              <a:rPr b="0" i="0" lang="en-US"/>
              <a:t>Hvis det ikke behandles i tide, kan det blive meget farligt for ældres sundhed, da kroppen ikke kan fungere </a:t>
            </a:r>
            <a:r>
              <a:rPr lang="en-US"/>
              <a:t>optimalt</a:t>
            </a:r>
            <a:r>
              <a:rPr b="0" i="0" lang="en-US"/>
              <a:t>.</a:t>
            </a:r>
            <a:endParaRPr/>
          </a:p>
          <a:p>
            <a:pPr indent="-228600" lvl="0" marL="228600" rtl="0" algn="l">
              <a:lnSpc>
                <a:spcPct val="90000"/>
              </a:lnSpc>
              <a:spcBef>
                <a:spcPts val="1000"/>
              </a:spcBef>
              <a:spcAft>
                <a:spcPts val="0"/>
              </a:spcAft>
              <a:buClr>
                <a:schemeClr val="lt1"/>
              </a:buClr>
              <a:buSzPts val="2400"/>
              <a:buNone/>
            </a:pPr>
            <a:r>
              <a:t/>
            </a:r>
            <a:endParaRPr/>
          </a:p>
        </p:txBody>
      </p:sp>
      <p:sp>
        <p:nvSpPr>
          <p:cNvPr id="763" name="Google Shape;763;p77"/>
          <p:cNvSpPr txBox="1"/>
          <p:nvPr>
            <p:ph idx="2" type="body"/>
          </p:nvPr>
        </p:nvSpPr>
        <p:spPr>
          <a:xfrm>
            <a:off x="517358" y="491078"/>
            <a:ext cx="5578642"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Husk, at hvis man træner, skal man have væske.</a:t>
            </a:r>
            <a:endParaRPr/>
          </a:p>
        </p:txBody>
      </p:sp>
      <p:sp>
        <p:nvSpPr>
          <p:cNvPr id="764" name="Google Shape;764;p77"/>
          <p:cNvSpPr txBox="1"/>
          <p:nvPr/>
        </p:nvSpPr>
        <p:spPr>
          <a:xfrm>
            <a:off x="6646946" y="956786"/>
            <a:ext cx="4546008" cy="80365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800"/>
              <a:buFont typeface="Arial"/>
              <a:buNone/>
            </a:pPr>
            <a:r>
              <a:rPr b="1" i="0" lang="en-US" sz="2800" u="none" cap="none" strike="noStrike">
                <a:solidFill>
                  <a:srgbClr val="24BAA2"/>
                </a:solidFill>
                <a:latin typeface="Calibri"/>
                <a:ea typeface="Calibri"/>
                <a:cs typeface="Calibri"/>
                <a:sym typeface="Calibri"/>
              </a:rPr>
              <a:t>Data fortæller os, at dehydrering …</a:t>
            </a:r>
            <a:endParaRPr b="0" i="0" sz="1800" u="none" cap="none" strike="noStrike">
              <a:solidFill>
                <a:schemeClr val="dk1"/>
              </a:solidFill>
              <a:latin typeface="Calibri"/>
              <a:ea typeface="Calibri"/>
              <a:cs typeface="Calibri"/>
              <a:sym typeface="Calibri"/>
            </a:endParaRPr>
          </a:p>
        </p:txBody>
      </p:sp>
      <p:sp>
        <p:nvSpPr>
          <p:cNvPr id="765" name="Google Shape;765;p77"/>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66" name="Google Shape;766;p77"/>
          <p:cNvSpPr/>
          <p:nvPr/>
        </p:nvSpPr>
        <p:spPr>
          <a:xfrm>
            <a:off x="152400" y="15240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67" name="Google Shape;767;p77"/>
          <p:cNvSpPr txBox="1"/>
          <p:nvPr/>
        </p:nvSpPr>
        <p:spPr>
          <a:xfrm>
            <a:off x="7240771" y="1965647"/>
            <a:ext cx="4457797" cy="803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b="0" i="0" lang="en-US" sz="2400" u="none" cap="none" strike="noStrike">
                <a:solidFill>
                  <a:srgbClr val="002060"/>
                </a:solidFill>
                <a:latin typeface="Calibri"/>
                <a:ea typeface="Calibri"/>
                <a:cs typeface="Calibri"/>
                <a:sym typeface="Calibri"/>
              </a:rPr>
              <a:t>Øger risikoen for </a:t>
            </a:r>
            <a:r>
              <a:rPr b="1" i="0" lang="en-US" sz="2400" u="none" cap="none" strike="noStrike">
                <a:solidFill>
                  <a:srgbClr val="002060"/>
                </a:solidFill>
                <a:latin typeface="Calibri"/>
                <a:ea typeface="Calibri"/>
                <a:cs typeface="Calibri"/>
                <a:sym typeface="Calibri"/>
              </a:rPr>
              <a:t>sygeligehed </a:t>
            </a:r>
            <a:r>
              <a:rPr b="0" i="0" lang="en-US" sz="2400" u="none" cap="none" strike="noStrike">
                <a:solidFill>
                  <a:srgbClr val="002060"/>
                </a:solidFill>
                <a:latin typeface="Calibri"/>
                <a:ea typeface="Calibri"/>
                <a:cs typeface="Calibri"/>
                <a:sym typeface="Calibri"/>
              </a:rPr>
              <a:t>og </a:t>
            </a:r>
            <a:r>
              <a:rPr b="1" i="0" lang="en-US" sz="2400" u="none" cap="none" strike="noStrike">
                <a:solidFill>
                  <a:srgbClr val="002060"/>
                </a:solidFill>
                <a:latin typeface="Calibri"/>
                <a:ea typeface="Calibri"/>
                <a:cs typeface="Calibri"/>
                <a:sym typeface="Calibri"/>
              </a:rPr>
              <a:t>dødelighed.</a:t>
            </a:r>
            <a:endParaRPr b="0" i="0" sz="1800" u="none" cap="none" strike="noStrike">
              <a:solidFill>
                <a:srgbClr val="002060"/>
              </a:solidFill>
              <a:latin typeface="Calibri"/>
              <a:ea typeface="Calibri"/>
              <a:cs typeface="Calibri"/>
              <a:sym typeface="Calibri"/>
            </a:endParaRPr>
          </a:p>
        </p:txBody>
      </p:sp>
      <p:sp>
        <p:nvSpPr>
          <p:cNvPr id="768" name="Google Shape;768;p77"/>
          <p:cNvSpPr txBox="1"/>
          <p:nvPr/>
        </p:nvSpPr>
        <p:spPr>
          <a:xfrm>
            <a:off x="6827781" y="2070281"/>
            <a:ext cx="511077" cy="635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800"/>
              <a:buFont typeface="Arial"/>
              <a:buNone/>
            </a:pPr>
            <a:r>
              <a:rPr b="1" i="0" lang="en-US" sz="2800" u="none" cap="none" strike="noStrike">
                <a:solidFill>
                  <a:srgbClr val="24BAA2"/>
                </a:solidFill>
                <a:latin typeface="Calibri"/>
                <a:ea typeface="Calibri"/>
                <a:cs typeface="Calibri"/>
                <a:sym typeface="Calibri"/>
              </a:rPr>
              <a:t>1</a:t>
            </a:r>
            <a:endParaRPr b="1" i="0" sz="2800" u="none" cap="none" strike="noStrike">
              <a:solidFill>
                <a:srgbClr val="24BAA2"/>
              </a:solidFill>
              <a:latin typeface="Calibri"/>
              <a:ea typeface="Calibri"/>
              <a:cs typeface="Calibri"/>
              <a:sym typeface="Calibri"/>
            </a:endParaRPr>
          </a:p>
        </p:txBody>
      </p:sp>
      <p:sp>
        <p:nvSpPr>
          <p:cNvPr id="769" name="Google Shape;769;p77"/>
          <p:cNvSpPr txBox="1"/>
          <p:nvPr/>
        </p:nvSpPr>
        <p:spPr>
          <a:xfrm>
            <a:off x="7240771" y="2821616"/>
            <a:ext cx="4614531" cy="803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b="0" i="0" lang="en-US" sz="2400" u="none" cap="none" strike="noStrike">
                <a:solidFill>
                  <a:srgbClr val="002060"/>
                </a:solidFill>
                <a:latin typeface="Calibri"/>
                <a:ea typeface="Calibri"/>
                <a:cs typeface="Calibri"/>
                <a:sym typeface="Calibri"/>
              </a:rPr>
              <a:t>Er forbundet med større sandsynlighed for </a:t>
            </a:r>
            <a:r>
              <a:rPr b="1" i="0" lang="en-US" sz="2400" u="none" cap="none" strike="noStrike">
                <a:solidFill>
                  <a:srgbClr val="002060"/>
                </a:solidFill>
                <a:latin typeface="Calibri"/>
                <a:ea typeface="Calibri"/>
                <a:cs typeface="Calibri"/>
                <a:sym typeface="Calibri"/>
              </a:rPr>
              <a:t>psykisk sygdom </a:t>
            </a:r>
            <a:r>
              <a:rPr b="0" i="0" lang="en-US" sz="2400" u="none" cap="none" strike="noStrike">
                <a:solidFill>
                  <a:srgbClr val="002060"/>
                </a:solidFill>
                <a:latin typeface="Calibri"/>
                <a:ea typeface="Calibri"/>
                <a:cs typeface="Calibri"/>
                <a:sym typeface="Calibri"/>
              </a:rPr>
              <a:t>eller </a:t>
            </a:r>
            <a:r>
              <a:rPr b="1" i="0" lang="en-US" sz="2400" u="none" cap="none" strike="noStrike">
                <a:solidFill>
                  <a:srgbClr val="002060"/>
                </a:solidFill>
                <a:latin typeface="Calibri"/>
                <a:ea typeface="Calibri"/>
                <a:cs typeface="Calibri"/>
                <a:sym typeface="Calibri"/>
              </a:rPr>
              <a:t>slagtilfælde.</a:t>
            </a:r>
            <a:endParaRPr b="0" i="0" sz="1800" u="none" cap="none" strike="noStrike">
              <a:solidFill>
                <a:srgbClr val="002060"/>
              </a:solidFill>
              <a:latin typeface="Calibri"/>
              <a:ea typeface="Calibri"/>
              <a:cs typeface="Calibri"/>
              <a:sym typeface="Calibri"/>
            </a:endParaRPr>
          </a:p>
        </p:txBody>
      </p:sp>
      <p:sp>
        <p:nvSpPr>
          <p:cNvPr id="770" name="Google Shape;770;p77"/>
          <p:cNvSpPr txBox="1"/>
          <p:nvPr/>
        </p:nvSpPr>
        <p:spPr>
          <a:xfrm>
            <a:off x="6827781" y="2926250"/>
            <a:ext cx="511077" cy="635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800"/>
              <a:buFont typeface="Arial"/>
              <a:buNone/>
            </a:pPr>
            <a:r>
              <a:rPr b="1" i="0" lang="en-US" sz="2800" u="none" cap="none" strike="noStrike">
                <a:solidFill>
                  <a:srgbClr val="24BAA2"/>
                </a:solidFill>
                <a:latin typeface="Calibri"/>
                <a:ea typeface="Calibri"/>
                <a:cs typeface="Calibri"/>
                <a:sym typeface="Calibri"/>
              </a:rPr>
              <a:t>2</a:t>
            </a:r>
            <a:endParaRPr b="1" i="0" sz="2800" u="none" cap="none" strike="noStrike">
              <a:solidFill>
                <a:srgbClr val="24BAA2"/>
              </a:solidFill>
              <a:latin typeface="Calibri"/>
              <a:ea typeface="Calibri"/>
              <a:cs typeface="Calibri"/>
              <a:sym typeface="Calibri"/>
            </a:endParaRPr>
          </a:p>
        </p:txBody>
      </p:sp>
      <p:sp>
        <p:nvSpPr>
          <p:cNvPr id="771" name="Google Shape;771;p77"/>
          <p:cNvSpPr txBox="1"/>
          <p:nvPr/>
        </p:nvSpPr>
        <p:spPr>
          <a:xfrm>
            <a:off x="7240771" y="3807711"/>
            <a:ext cx="4614531" cy="803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b="0" i="0" lang="en-US" sz="2400" u="none" cap="none" strike="noStrike">
                <a:solidFill>
                  <a:srgbClr val="002060"/>
                </a:solidFill>
                <a:latin typeface="Calibri"/>
                <a:ea typeface="Calibri"/>
                <a:cs typeface="Calibri"/>
                <a:sym typeface="Calibri"/>
              </a:rPr>
              <a:t>Er korreleret til </a:t>
            </a:r>
            <a:r>
              <a:rPr b="1" i="0" lang="en-US" sz="2400" u="none" cap="none" strike="noStrike">
                <a:solidFill>
                  <a:srgbClr val="002060"/>
                </a:solidFill>
                <a:latin typeface="Calibri"/>
                <a:ea typeface="Calibri"/>
                <a:cs typeface="Calibri"/>
                <a:sym typeface="Calibri"/>
              </a:rPr>
              <a:t>længere hospitalsophold.</a:t>
            </a:r>
            <a:endParaRPr b="0" i="0" sz="1800" u="none" cap="none" strike="noStrike">
              <a:solidFill>
                <a:srgbClr val="002060"/>
              </a:solidFill>
              <a:latin typeface="Calibri"/>
              <a:ea typeface="Calibri"/>
              <a:cs typeface="Calibri"/>
              <a:sym typeface="Calibri"/>
            </a:endParaRPr>
          </a:p>
        </p:txBody>
      </p:sp>
      <p:sp>
        <p:nvSpPr>
          <p:cNvPr id="772" name="Google Shape;772;p77"/>
          <p:cNvSpPr txBox="1"/>
          <p:nvPr/>
        </p:nvSpPr>
        <p:spPr>
          <a:xfrm>
            <a:off x="6827781" y="3795605"/>
            <a:ext cx="511077" cy="635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800"/>
              <a:buFont typeface="Arial"/>
              <a:buNone/>
            </a:pPr>
            <a:r>
              <a:rPr b="1" i="0" lang="en-US" sz="2800" u="none" cap="none" strike="noStrike">
                <a:solidFill>
                  <a:srgbClr val="24BAA2"/>
                </a:solidFill>
                <a:latin typeface="Calibri"/>
                <a:ea typeface="Calibri"/>
                <a:cs typeface="Calibri"/>
                <a:sym typeface="Calibri"/>
              </a:rPr>
              <a:t>3</a:t>
            </a:r>
            <a:endParaRPr b="1" i="0" sz="2800" u="none" cap="none" strike="noStrike">
              <a:solidFill>
                <a:srgbClr val="24BAA2"/>
              </a:solidFill>
              <a:latin typeface="Calibri"/>
              <a:ea typeface="Calibri"/>
              <a:cs typeface="Calibri"/>
              <a:sym typeface="Calibri"/>
            </a:endParaRPr>
          </a:p>
        </p:txBody>
      </p:sp>
      <p:sp>
        <p:nvSpPr>
          <p:cNvPr id="773" name="Google Shape;773;p77"/>
          <p:cNvSpPr txBox="1"/>
          <p:nvPr/>
        </p:nvSpPr>
        <p:spPr>
          <a:xfrm>
            <a:off x="7240771" y="4611363"/>
            <a:ext cx="4614531" cy="803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b="1" i="0" lang="en-US" sz="2400" u="sng" cap="none" strike="noStrike">
                <a:solidFill>
                  <a:srgbClr val="002060"/>
                </a:solidFill>
                <a:latin typeface="Calibri"/>
                <a:ea typeface="Calibri"/>
                <a:cs typeface="Calibri"/>
                <a:sym typeface="Calibri"/>
                <a:hlinkClick r:id="rId4">
                  <a:extLst>
                    <a:ext uri="{A12FA001-AC4F-418D-AE19-62706E023703}">
                      <ahyp:hlinkClr val="tx"/>
                    </a:ext>
                  </a:extLst>
                </a:hlinkClick>
              </a:rPr>
              <a:t>Fører til høje omkostninger </a:t>
            </a:r>
            <a:r>
              <a:rPr b="0" i="0" lang="en-US" sz="2400" u="sng" cap="none" strike="noStrike">
                <a:solidFill>
                  <a:srgbClr val="002060"/>
                </a:solidFill>
                <a:latin typeface="Calibri"/>
                <a:ea typeface="Calibri"/>
                <a:cs typeface="Calibri"/>
                <a:sym typeface="Calibri"/>
                <a:hlinkClick r:id="rId5">
                  <a:extLst>
                    <a:ext uri="{A12FA001-AC4F-418D-AE19-62706E023703}">
                      <ahyp:hlinkClr val="tx"/>
                    </a:ext>
                  </a:extLst>
                </a:hlinkClick>
              </a:rPr>
              <a:t>for sundhedssystemet, mere end lunge- og hudkræft tilsammen!</a:t>
            </a:r>
            <a:endParaRPr b="1" i="0" sz="2400" u="none" cap="none" strike="noStrike">
              <a:solidFill>
                <a:srgbClr val="002060"/>
              </a:solidFill>
              <a:latin typeface="Calibri"/>
              <a:ea typeface="Calibri"/>
              <a:cs typeface="Calibri"/>
              <a:sym typeface="Calibri"/>
            </a:endParaRPr>
          </a:p>
        </p:txBody>
      </p:sp>
      <p:sp>
        <p:nvSpPr>
          <p:cNvPr id="774" name="Google Shape;774;p77"/>
          <p:cNvSpPr txBox="1"/>
          <p:nvPr/>
        </p:nvSpPr>
        <p:spPr>
          <a:xfrm>
            <a:off x="6827781" y="4599257"/>
            <a:ext cx="511077" cy="635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800"/>
              <a:buFont typeface="Arial"/>
              <a:buNone/>
            </a:pPr>
            <a:r>
              <a:rPr b="1" i="0" lang="en-US" sz="2800" u="none" cap="none" strike="noStrike">
                <a:solidFill>
                  <a:srgbClr val="24BAA2"/>
                </a:solidFill>
                <a:latin typeface="Calibri"/>
                <a:ea typeface="Calibri"/>
                <a:cs typeface="Calibri"/>
                <a:sym typeface="Calibri"/>
              </a:rPr>
              <a:t>4</a:t>
            </a:r>
            <a:endParaRPr b="1" i="0" sz="2800" u="none" cap="none" strike="noStrike">
              <a:solidFill>
                <a:srgbClr val="24BAA2"/>
              </a:solidFill>
              <a:latin typeface="Calibri"/>
              <a:ea typeface="Calibri"/>
              <a:cs typeface="Calibri"/>
              <a:sym typeface="Calibri"/>
            </a:endParaRPr>
          </a:p>
        </p:txBody>
      </p:sp>
      <p:sp>
        <p:nvSpPr>
          <p:cNvPr id="775" name="Google Shape;775;p77"/>
          <p:cNvSpPr txBox="1"/>
          <p:nvPr/>
        </p:nvSpPr>
        <p:spPr>
          <a:xfrm>
            <a:off x="6827781" y="6119284"/>
            <a:ext cx="4757374"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92E4B"/>
              </a:buClr>
              <a:buSzPts val="1800"/>
              <a:buFont typeface="Calibri"/>
              <a:buNone/>
            </a:pPr>
            <a:r>
              <a:rPr b="0" i="0" lang="en-US" sz="1400" u="sng" cap="none" strike="noStrike">
                <a:solidFill>
                  <a:srgbClr val="092E4B"/>
                </a:solidFill>
                <a:latin typeface="Calibri"/>
                <a:ea typeface="Calibri"/>
                <a:cs typeface="Calibri"/>
                <a:sym typeface="Calibri"/>
                <a:hlinkClick r:id="rId6">
                  <a:extLst>
                    <a:ext uri="{A12FA001-AC4F-418D-AE19-62706E023703}">
                      <ahyp:hlinkClr val="tx"/>
                    </a:ext>
                  </a:extLst>
                </a:hlinkClick>
              </a:rPr>
              <a:t>Kilde: Bruno, C., Collier, A., Holyday, M., &amp; Lambert, K. (2021)</a:t>
            </a:r>
            <a:endParaRPr b="0" i="0" sz="1400" u="none" cap="none" strike="noStrike">
              <a:solidFill>
                <a:srgbClr val="092E4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4"/>
          <p:cNvSpPr txBox="1"/>
          <p:nvPr>
            <p:ph idx="1" type="body"/>
          </p:nvPr>
        </p:nvSpPr>
        <p:spPr>
          <a:xfrm>
            <a:off x="5643484" y="3602326"/>
            <a:ext cx="6010480" cy="225304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4800"/>
              <a:buNone/>
            </a:pPr>
            <a:r>
              <a:rPr lang="en-US">
                <a:latin typeface="Calibri"/>
                <a:ea typeface="Calibri"/>
                <a:cs typeface="Calibri"/>
                <a:sym typeface="Calibri"/>
              </a:rPr>
              <a:t>Personlig autonomi</a:t>
            </a:r>
            <a:endParaRPr/>
          </a:p>
        </p:txBody>
      </p:sp>
      <p:sp>
        <p:nvSpPr>
          <p:cNvPr id="231" name="Google Shape;231;p24"/>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8000"/>
              <a:buNone/>
            </a:pPr>
            <a:r>
              <a:rPr lang="en-US" sz="8000"/>
              <a:t>(a)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78"/>
          <p:cNvSpPr txBox="1"/>
          <p:nvPr>
            <p:ph idx="2" type="body"/>
          </p:nvPr>
        </p:nvSpPr>
        <p:spPr>
          <a:xfrm>
            <a:off x="458160" y="567859"/>
            <a:ext cx="6332320" cy="80365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3600"/>
              <a:buNone/>
            </a:pPr>
            <a:r>
              <a:rPr lang="en-US" sz="3600"/>
              <a:t>Lad os lave en praktisk øvelse....</a:t>
            </a:r>
            <a:endParaRPr/>
          </a:p>
        </p:txBody>
      </p:sp>
      <p:sp>
        <p:nvSpPr>
          <p:cNvPr id="781" name="Google Shape;781;p78"/>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82" name="Google Shape;782;p78"/>
          <p:cNvSpPr txBox="1"/>
          <p:nvPr>
            <p:ph idx="1" type="body"/>
          </p:nvPr>
        </p:nvSpPr>
        <p:spPr>
          <a:xfrm>
            <a:off x="798380" y="2244436"/>
            <a:ext cx="10621229" cy="276925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92E4B"/>
              </a:buClr>
              <a:buSzPts val="2400"/>
              <a:buNone/>
            </a:pPr>
            <a:r>
              <a:rPr lang="en-US"/>
              <a:t>Et af de første skridt mod korrekt hydrering er at starte sunde vaner. Derfor er det bedste, du kan gøre, at oprette din egen daglige dagbog, hvor du angiver:</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n-US"/>
              <a:t>Antallet af glas væske du drikker. Dette vil også afhænge af træningsmængden og temperaturen.</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n-US"/>
              <a:t>Typer af væske (vand, juice, te...)</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n-US"/>
              <a:t>Tag højde for dagens mad og den væskemængde, den indeholder.</a:t>
            </a:r>
            <a:endParaRPr/>
          </a:p>
          <a:p>
            <a:pPr indent="0" lvl="0" marL="0" rtl="0" algn="l">
              <a:lnSpc>
                <a:spcPct val="90000"/>
              </a:lnSpc>
              <a:spcBef>
                <a:spcPts val="1000"/>
              </a:spcBef>
              <a:spcAft>
                <a:spcPts val="0"/>
              </a:spcAft>
              <a:buClr>
                <a:srgbClr val="092E4B"/>
              </a:buClr>
              <a:buSzPts val="2400"/>
              <a:buNone/>
            </a:pPr>
            <a:r>
              <a:t/>
            </a:r>
            <a:endParaRPr b="1" sz="1200">
              <a:solidFill>
                <a:srgbClr val="002060"/>
              </a:solidFill>
            </a:endParaRPr>
          </a:p>
          <a:p>
            <a:pPr indent="0" lvl="0" marL="0" rtl="0" algn="l">
              <a:lnSpc>
                <a:spcPct val="90000"/>
              </a:lnSpc>
              <a:spcBef>
                <a:spcPts val="1000"/>
              </a:spcBef>
              <a:spcAft>
                <a:spcPts val="0"/>
              </a:spcAft>
              <a:buClr>
                <a:srgbClr val="092E4B"/>
              </a:buClr>
              <a:buSzPts val="2400"/>
              <a:buNone/>
            </a:pPr>
            <a:r>
              <a:rPr b="1" lang="en-US">
                <a:solidFill>
                  <a:srgbClr val="002060"/>
                </a:solidFill>
              </a:rPr>
              <a:t>I denne dagbog skal vi også have mulighed for at kunne angive, om vi har nået de foreslåede mål eller ej. Dette vil også hjælpe os med at forbedre vores daglige arbejde.</a:t>
            </a:r>
            <a:endParaRPr b="1">
              <a:solidFill>
                <a:srgbClr val="002060"/>
              </a:solidFill>
            </a:endParaRPr>
          </a:p>
        </p:txBody>
      </p:sp>
      <p:sp>
        <p:nvSpPr>
          <p:cNvPr id="783" name="Google Shape;783;p78"/>
          <p:cNvSpPr txBox="1"/>
          <p:nvPr/>
        </p:nvSpPr>
        <p:spPr>
          <a:xfrm>
            <a:off x="2036618" y="1472013"/>
            <a:ext cx="7678882" cy="571422"/>
          </a:xfrm>
          <a:prstGeom prst="rect">
            <a:avLst/>
          </a:prstGeom>
          <a:solidFill>
            <a:srgbClr val="7F3494"/>
          </a:solidFill>
          <a:ln cap="flat" cmpd="sng" w="9525">
            <a:solidFill>
              <a:srgbClr val="85D2E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24BAA2"/>
              </a:buClr>
              <a:buSzPts val="2400"/>
              <a:buFont typeface="Arial"/>
              <a:buNone/>
            </a:pPr>
            <a:r>
              <a:rPr b="1" i="0" lang="en-US" sz="2400" u="none" cap="none" strike="noStrike">
                <a:solidFill>
                  <a:srgbClr val="24BAA2"/>
                </a:solidFill>
                <a:latin typeface="Calibri"/>
                <a:ea typeface="Calibri"/>
                <a:cs typeface="Calibri"/>
                <a:sym typeface="Calibri"/>
              </a:rPr>
              <a:t>Udvikling af en sund hydreringsplan</a:t>
            </a:r>
            <a:endParaRPr b="1" i="0" sz="2400" u="none" cap="none" strike="noStrike">
              <a:solidFill>
                <a:srgbClr val="24BAA2"/>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79"/>
          <p:cNvSpPr txBox="1"/>
          <p:nvPr>
            <p:ph idx="1" type="body"/>
          </p:nvPr>
        </p:nvSpPr>
        <p:spPr>
          <a:xfrm>
            <a:off x="481446" y="2727702"/>
            <a:ext cx="6477892"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b="1" lang="en-US" u="sng">
                <a:solidFill>
                  <a:srgbClr val="24BAA2"/>
                </a:solidFill>
                <a:hlinkClick r:id="rId3">
                  <a:extLst>
                    <a:ext uri="{A12FA001-AC4F-418D-AE19-62706E023703}">
                      <ahyp:hlinkClr val="tx"/>
                    </a:ext>
                  </a:extLst>
                </a:hlinkClick>
              </a:rPr>
              <a:t>WaterMinder </a:t>
            </a:r>
            <a:r>
              <a:rPr lang="en-US"/>
              <a:t>er en brugervenlig app, der giver dig mulighed for at overvåge dit daglige vandforbrug. Baseret på din </a:t>
            </a:r>
            <a:r>
              <a:rPr b="1" lang="en-US"/>
              <a:t>vægt eller personlige mål</a:t>
            </a:r>
            <a:r>
              <a:rPr lang="en-US"/>
              <a:t>, minder denne app dig om, hvornår du skal drikke vand for at nå dit daglige mål.</a:t>
            </a:r>
            <a:endParaRPr/>
          </a:p>
          <a:p>
            <a:pPr indent="0" lvl="0" marL="0" rtl="0" algn="l">
              <a:lnSpc>
                <a:spcPct val="90000"/>
              </a:lnSpc>
              <a:spcBef>
                <a:spcPts val="1000"/>
              </a:spcBef>
              <a:spcAft>
                <a:spcPts val="0"/>
              </a:spcAft>
              <a:buClr>
                <a:srgbClr val="092E4B"/>
              </a:buClr>
              <a:buSzPts val="2400"/>
              <a:buNone/>
            </a:pPr>
            <a:r>
              <a:rPr lang="en-US"/>
              <a:t>WaterMinder integreres også med </a:t>
            </a:r>
            <a:r>
              <a:rPr b="1" lang="en-US"/>
              <a:t>HealthKit </a:t>
            </a:r>
            <a:r>
              <a:rPr lang="en-US"/>
              <a:t>for at få </a:t>
            </a:r>
            <a:r>
              <a:rPr b="1" lang="en-US"/>
              <a:t>vægt, køn og fødselsdato </a:t>
            </a:r>
            <a:r>
              <a:rPr lang="en-US"/>
              <a:t>til at beregne det anbefalede daglige vandindtag.</a:t>
            </a:r>
            <a:endParaRPr/>
          </a:p>
          <a:p>
            <a:pPr indent="0" lvl="0" marL="0" rtl="0" algn="l">
              <a:lnSpc>
                <a:spcPct val="90000"/>
              </a:lnSpc>
              <a:spcBef>
                <a:spcPts val="1000"/>
              </a:spcBef>
              <a:spcAft>
                <a:spcPts val="0"/>
              </a:spcAft>
              <a:buClr>
                <a:srgbClr val="092E4B"/>
              </a:buClr>
              <a:buSzPts val="2400"/>
              <a:buNone/>
            </a:pPr>
            <a:r>
              <a:rPr b="0" i="0" lang="en-US">
                <a:latin typeface="Calibri"/>
                <a:ea typeface="Calibri"/>
                <a:cs typeface="Calibri"/>
                <a:sym typeface="Calibri"/>
              </a:rPr>
              <a:t>Den er kompatibel med iPhone, iPad, iPod touch og Apple Watch </a:t>
            </a:r>
            <a:r>
              <a:rPr b="0" i="0" lang="en-US">
                <a:solidFill>
                  <a:srgbClr val="000000"/>
                </a:solidFill>
                <a:latin typeface="Calibri"/>
                <a:ea typeface="Calibri"/>
                <a:cs typeface="Calibri"/>
                <a:sym typeface="Calibri"/>
              </a:rPr>
              <a:t>.</a:t>
            </a:r>
            <a:endParaRPr>
              <a:latin typeface="Calibri"/>
              <a:ea typeface="Calibri"/>
              <a:cs typeface="Calibri"/>
              <a:sym typeface="Calibri"/>
            </a:endParaRPr>
          </a:p>
        </p:txBody>
      </p:sp>
      <p:sp>
        <p:nvSpPr>
          <p:cNvPr id="789" name="Google Shape;789;p79"/>
          <p:cNvSpPr/>
          <p:nvPr>
            <p:ph idx="3" type="pic"/>
          </p:nvPr>
        </p:nvSpPr>
        <p:spPr>
          <a:xfrm>
            <a:off x="8583306" y="1246695"/>
            <a:ext cx="2444127" cy="4336988"/>
          </a:xfrm>
          <a:prstGeom prst="rect">
            <a:avLst/>
          </a:prstGeom>
          <a:solidFill>
            <a:srgbClr val="D8D8D8"/>
          </a:solidFill>
          <a:ln>
            <a:noFill/>
          </a:ln>
        </p:spPr>
      </p:sp>
      <p:pic>
        <p:nvPicPr>
          <p:cNvPr descr="WaterMinder app" id="790" name="Google Shape;790;p79">
            <a:hlinkClick r:id="rId4"/>
          </p:cNvPr>
          <p:cNvPicPr preferRelativeResize="0"/>
          <p:nvPr/>
        </p:nvPicPr>
        <p:blipFill rotWithShape="1">
          <a:blip r:embed="rId5">
            <a:alphaModFix/>
          </a:blip>
          <a:srcRect b="0" l="0" r="0" t="0"/>
          <a:stretch/>
        </p:blipFill>
        <p:spPr>
          <a:xfrm>
            <a:off x="8013845" y="477982"/>
            <a:ext cx="3696710" cy="6196550"/>
          </a:xfrm>
          <a:prstGeom prst="rect">
            <a:avLst/>
          </a:prstGeom>
          <a:noFill/>
          <a:ln>
            <a:noFill/>
          </a:ln>
        </p:spPr>
      </p:pic>
      <p:pic>
        <p:nvPicPr>
          <p:cNvPr descr="WaterMinder" id="791" name="Google Shape;791;p79">
            <a:hlinkClick r:id="rId6"/>
          </p:cNvPr>
          <p:cNvPicPr preferRelativeResize="0"/>
          <p:nvPr/>
        </p:nvPicPr>
        <p:blipFill rotWithShape="1">
          <a:blip r:embed="rId7">
            <a:alphaModFix/>
          </a:blip>
          <a:srcRect b="0" l="0" r="0" t="0"/>
          <a:stretch/>
        </p:blipFill>
        <p:spPr>
          <a:xfrm>
            <a:off x="8744271" y="1904931"/>
            <a:ext cx="2235858" cy="462061"/>
          </a:xfrm>
          <a:prstGeom prst="rect">
            <a:avLst/>
          </a:prstGeom>
          <a:noFill/>
          <a:ln>
            <a:noFill/>
          </a:ln>
        </p:spPr>
      </p:pic>
      <p:sp>
        <p:nvSpPr>
          <p:cNvPr id="792" name="Google Shape;792;p79"/>
          <p:cNvSpPr/>
          <p:nvPr/>
        </p:nvSpPr>
        <p:spPr>
          <a:xfrm>
            <a:off x="6959338" y="3189475"/>
            <a:ext cx="1177860" cy="773564"/>
          </a:xfrm>
          <a:prstGeom prst="rightArrow">
            <a:avLst>
              <a:gd fmla="val 50000" name="adj1"/>
              <a:gd fmla="val 50000" name="adj2"/>
            </a:avLst>
          </a:prstGeom>
          <a:solidFill>
            <a:srgbClr val="24BAA2"/>
          </a:solidFill>
          <a:ln cap="flat" cmpd="sng" w="12700">
            <a:solidFill>
              <a:srgbClr val="8F2F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Klik her</a:t>
            </a:r>
            <a:endParaRPr b="0" i="0" sz="1400" u="none" cap="none" strike="noStrike">
              <a:solidFill>
                <a:srgbClr val="000000"/>
              </a:solidFill>
              <a:latin typeface="Arial"/>
              <a:ea typeface="Arial"/>
              <a:cs typeface="Arial"/>
              <a:sym typeface="Arial"/>
            </a:endParaRPr>
          </a:p>
        </p:txBody>
      </p:sp>
      <p:sp>
        <p:nvSpPr>
          <p:cNvPr id="793" name="Google Shape;793;p79"/>
          <p:cNvSpPr txBox="1"/>
          <p:nvPr/>
        </p:nvSpPr>
        <p:spPr>
          <a:xfrm>
            <a:off x="481445" y="1104336"/>
            <a:ext cx="7178174" cy="10316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3600"/>
              <a:buFont typeface="Arial"/>
              <a:buNone/>
            </a:pPr>
            <a:r>
              <a:rPr b="1" i="0" lang="en-US" sz="3600" u="none" cap="none" strike="noStrike">
                <a:solidFill>
                  <a:srgbClr val="24BAA2"/>
                </a:solidFill>
                <a:latin typeface="Arial"/>
                <a:ea typeface="Arial"/>
                <a:cs typeface="Arial"/>
                <a:sym typeface="Arial"/>
              </a:rPr>
              <a:t>Telefon apps:</a:t>
            </a:r>
            <a:endParaRPr b="1" i="0" sz="3600" u="none" cap="none" strike="noStrike">
              <a:solidFill>
                <a:srgbClr val="24BAA2"/>
              </a:solidFill>
              <a:latin typeface="Calibri"/>
              <a:ea typeface="Calibri"/>
              <a:cs typeface="Calibri"/>
              <a:sym typeface="Calibri"/>
            </a:endParaRPr>
          </a:p>
          <a:p>
            <a:pPr indent="0" lvl="0" marL="0" marR="0" rtl="0" algn="l">
              <a:lnSpc>
                <a:spcPct val="90000"/>
              </a:lnSpc>
              <a:spcBef>
                <a:spcPts val="1000"/>
              </a:spcBef>
              <a:spcAft>
                <a:spcPts val="0"/>
              </a:spcAft>
              <a:buClr>
                <a:srgbClr val="24BAA2"/>
              </a:buClr>
              <a:buSzPts val="3600"/>
              <a:buFont typeface="Arial"/>
              <a:buNone/>
            </a:pPr>
            <a:r>
              <a:rPr b="1" i="0" lang="en-US" sz="3600" u="none" cap="none" strike="noStrike">
                <a:solidFill>
                  <a:srgbClr val="24BAA2"/>
                </a:solidFill>
                <a:latin typeface="Calibri"/>
                <a:ea typeface="Calibri"/>
                <a:cs typeface="Calibri"/>
                <a:sym typeface="Calibri"/>
              </a:rPr>
              <a:t>Til væskebalance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80"/>
          <p:cNvSpPr txBox="1"/>
          <p:nvPr>
            <p:ph idx="1" type="body"/>
          </p:nvPr>
        </p:nvSpPr>
        <p:spPr>
          <a:xfrm>
            <a:off x="272178" y="1064271"/>
            <a:ext cx="5976222" cy="18423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lang="en-US" u="sng">
                <a:solidFill>
                  <a:srgbClr val="24BAA2"/>
                </a:solidFill>
                <a:hlinkClick r:id="rId3">
                  <a:extLst>
                    <a:ext uri="{A12FA001-AC4F-418D-AE19-62706E023703}">
                      <ahyp:hlinkClr val="tx"/>
                    </a:ext>
                  </a:extLst>
                </a:hlinkClick>
              </a:rPr>
              <a:t>HidrateSpark </a:t>
            </a:r>
            <a:r>
              <a:rPr lang="en-US"/>
              <a:t>er en anden virksomhed, der forfølger vandflaskeinnovation gennem teknologi med det mål at give folk mulighed for at leve et sundere liv gennem hydrering.</a:t>
            </a:r>
            <a:endParaRPr/>
          </a:p>
          <a:p>
            <a:pPr indent="0" lvl="0" marL="0" rtl="0" algn="ctr">
              <a:lnSpc>
                <a:spcPct val="90000"/>
              </a:lnSpc>
              <a:spcBef>
                <a:spcPts val="0"/>
              </a:spcBef>
              <a:spcAft>
                <a:spcPts val="0"/>
              </a:spcAft>
              <a:buClr>
                <a:schemeClr val="lt1"/>
              </a:buClr>
              <a:buSzPts val="2400"/>
              <a:buNone/>
            </a:pPr>
            <a:r>
              <a:rPr b="1" lang="en-US"/>
              <a:t>Alle dens produkter er udstyret med:</a:t>
            </a:r>
            <a:endParaRPr b="1"/>
          </a:p>
        </p:txBody>
      </p:sp>
      <p:sp>
        <p:nvSpPr>
          <p:cNvPr id="800" name="Google Shape;800;p80"/>
          <p:cNvSpPr txBox="1"/>
          <p:nvPr>
            <p:ph idx="2" type="body"/>
          </p:nvPr>
        </p:nvSpPr>
        <p:spPr>
          <a:xfrm>
            <a:off x="629047" y="317057"/>
            <a:ext cx="4757375" cy="64142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3600"/>
              <a:buNone/>
            </a:pPr>
            <a:r>
              <a:rPr i="0" lang="en-US">
                <a:latin typeface="Calibri"/>
                <a:ea typeface="Calibri"/>
                <a:cs typeface="Calibri"/>
                <a:sym typeface="Calibri"/>
              </a:rPr>
              <a:t>HidrateSpark</a:t>
            </a:r>
            <a:endParaRPr>
              <a:latin typeface="Calibri"/>
              <a:ea typeface="Calibri"/>
              <a:cs typeface="Calibri"/>
              <a:sym typeface="Calibri"/>
            </a:endParaRPr>
          </a:p>
        </p:txBody>
      </p:sp>
      <p:sp>
        <p:nvSpPr>
          <p:cNvPr id="801" name="Google Shape;801;p80"/>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2" name="Google Shape;802;p80"/>
          <p:cNvSpPr/>
          <p:nvPr/>
        </p:nvSpPr>
        <p:spPr>
          <a:xfrm>
            <a:off x="152400" y="15240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HidrateSpark PRO | 21 oz / 620 ml Insulated Stainless Steel Bluetooth Smart Water Bottle Chug Lid With Free Hydration Tracker &amp; Drink Reminder App" id="803" name="Google Shape;803;p80"/>
          <p:cNvPicPr preferRelativeResize="0"/>
          <p:nvPr/>
        </p:nvPicPr>
        <p:blipFill rotWithShape="1">
          <a:blip r:embed="rId4">
            <a:alphaModFix/>
          </a:blip>
          <a:srcRect b="0" l="0" r="0" t="0"/>
          <a:stretch/>
        </p:blipFill>
        <p:spPr>
          <a:xfrm>
            <a:off x="7941169" y="3910983"/>
            <a:ext cx="2803451" cy="2803451"/>
          </a:xfrm>
          <a:prstGeom prst="rect">
            <a:avLst/>
          </a:prstGeom>
          <a:noFill/>
          <a:ln>
            <a:noFill/>
          </a:ln>
        </p:spPr>
      </p:pic>
      <p:pic>
        <p:nvPicPr>
          <p:cNvPr id="804" name="Google Shape;804;p80"/>
          <p:cNvPicPr preferRelativeResize="0"/>
          <p:nvPr/>
        </p:nvPicPr>
        <p:blipFill rotWithShape="1">
          <a:blip r:embed="rId5">
            <a:alphaModFix/>
          </a:blip>
          <a:srcRect b="0" l="0" r="0" t="0"/>
          <a:stretch/>
        </p:blipFill>
        <p:spPr>
          <a:xfrm>
            <a:off x="-16076" y="3729175"/>
            <a:ext cx="6460914" cy="3139384"/>
          </a:xfrm>
          <a:prstGeom prst="rect">
            <a:avLst/>
          </a:prstGeom>
          <a:noFill/>
          <a:ln>
            <a:noFill/>
          </a:ln>
        </p:spPr>
      </p:pic>
      <p:pic>
        <p:nvPicPr>
          <p:cNvPr id="805" name="Google Shape;805;p80"/>
          <p:cNvPicPr preferRelativeResize="0"/>
          <p:nvPr/>
        </p:nvPicPr>
        <p:blipFill rotWithShape="1">
          <a:blip r:embed="rId6">
            <a:alphaModFix/>
          </a:blip>
          <a:srcRect b="0" l="0" r="0" t="0"/>
          <a:stretch/>
        </p:blipFill>
        <p:spPr>
          <a:xfrm>
            <a:off x="606710" y="3910983"/>
            <a:ext cx="1027204" cy="1464147"/>
          </a:xfrm>
          <a:prstGeom prst="rect">
            <a:avLst/>
          </a:prstGeom>
          <a:solidFill>
            <a:srgbClr val="8F2F92"/>
          </a:solidFill>
          <a:ln>
            <a:noFill/>
          </a:ln>
        </p:spPr>
      </p:pic>
      <p:sp>
        <p:nvSpPr>
          <p:cNvPr id="806" name="Google Shape;806;p80"/>
          <p:cNvSpPr txBox="1"/>
          <p:nvPr/>
        </p:nvSpPr>
        <p:spPr>
          <a:xfrm>
            <a:off x="91937" y="5312708"/>
            <a:ext cx="205675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2060"/>
                </a:solidFill>
                <a:latin typeface="Calibri"/>
                <a:ea typeface="Calibri"/>
                <a:cs typeface="Calibri"/>
                <a:sym typeface="Calibri"/>
              </a:rPr>
              <a:t>Glødende/indikatorlys, der fungerer som påmindelser om at drikke hele dagen</a:t>
            </a:r>
            <a:endParaRPr b="0" i="0" sz="1800" u="none" cap="none" strike="noStrike">
              <a:solidFill>
                <a:srgbClr val="002060"/>
              </a:solidFill>
              <a:latin typeface="Calibri"/>
              <a:ea typeface="Calibri"/>
              <a:cs typeface="Calibri"/>
              <a:sym typeface="Calibri"/>
            </a:endParaRPr>
          </a:p>
        </p:txBody>
      </p:sp>
      <p:pic>
        <p:nvPicPr>
          <p:cNvPr id="807" name="Google Shape;807;p80"/>
          <p:cNvPicPr preferRelativeResize="0"/>
          <p:nvPr/>
        </p:nvPicPr>
        <p:blipFill rotWithShape="1">
          <a:blip r:embed="rId7">
            <a:alphaModFix/>
          </a:blip>
          <a:srcRect b="0" l="0" r="0" t="0"/>
          <a:stretch/>
        </p:blipFill>
        <p:spPr>
          <a:xfrm>
            <a:off x="2468158" y="3734707"/>
            <a:ext cx="1883034" cy="1652137"/>
          </a:xfrm>
          <a:prstGeom prst="rect">
            <a:avLst/>
          </a:prstGeom>
          <a:noFill/>
          <a:ln>
            <a:noFill/>
          </a:ln>
        </p:spPr>
      </p:pic>
      <p:sp>
        <p:nvSpPr>
          <p:cNvPr id="808" name="Google Shape;808;p80"/>
          <p:cNvSpPr txBox="1"/>
          <p:nvPr/>
        </p:nvSpPr>
        <p:spPr>
          <a:xfrm>
            <a:off x="2294442" y="5340655"/>
            <a:ext cx="205675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2060"/>
                </a:solidFill>
                <a:latin typeface="Calibri"/>
                <a:ea typeface="Calibri"/>
                <a:cs typeface="Calibri"/>
                <a:sym typeface="Calibri"/>
              </a:rPr>
              <a:t>Flaskerne har teknologi, der kan spore hver slurk eller flaske, der bliver drukket.</a:t>
            </a:r>
            <a:endParaRPr b="0" i="0" sz="1800" u="none" cap="none" strike="noStrike">
              <a:solidFill>
                <a:srgbClr val="002060"/>
              </a:solidFill>
              <a:latin typeface="Calibri"/>
              <a:ea typeface="Calibri"/>
              <a:cs typeface="Calibri"/>
              <a:sym typeface="Calibri"/>
            </a:endParaRPr>
          </a:p>
        </p:txBody>
      </p:sp>
      <p:pic>
        <p:nvPicPr>
          <p:cNvPr id="809" name="Google Shape;809;p80"/>
          <p:cNvPicPr preferRelativeResize="0"/>
          <p:nvPr/>
        </p:nvPicPr>
        <p:blipFill rotWithShape="1">
          <a:blip r:embed="rId8">
            <a:alphaModFix/>
          </a:blip>
          <a:srcRect b="0" l="0" r="0" t="0"/>
          <a:stretch/>
        </p:blipFill>
        <p:spPr>
          <a:xfrm>
            <a:off x="4814186" y="3758583"/>
            <a:ext cx="1339702" cy="1447476"/>
          </a:xfrm>
          <a:prstGeom prst="rect">
            <a:avLst/>
          </a:prstGeom>
          <a:noFill/>
          <a:ln>
            <a:noFill/>
          </a:ln>
        </p:spPr>
      </p:pic>
      <p:sp>
        <p:nvSpPr>
          <p:cNvPr id="810" name="Google Shape;810;p80"/>
          <p:cNvSpPr txBox="1"/>
          <p:nvPr/>
        </p:nvSpPr>
        <p:spPr>
          <a:xfrm>
            <a:off x="4471046" y="5340655"/>
            <a:ext cx="2416774" cy="14772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2060"/>
                </a:solidFill>
                <a:latin typeface="Calibri"/>
                <a:ea typeface="Calibri"/>
                <a:cs typeface="Calibri"/>
                <a:sym typeface="Calibri"/>
              </a:rPr>
              <a:t>Flaskerne kan kobles til en App, der synkroniserer dem med hinanden for at vise fremskridt.</a:t>
            </a:r>
            <a:endParaRPr b="0" i="0" sz="1800" u="none" cap="none" strike="noStrike">
              <a:solidFill>
                <a:srgbClr val="002060"/>
              </a:solidFill>
              <a:latin typeface="Calibri"/>
              <a:ea typeface="Calibri"/>
              <a:cs typeface="Calibri"/>
              <a:sym typeface="Calibri"/>
            </a:endParaRPr>
          </a:p>
        </p:txBody>
      </p:sp>
      <p:pic>
        <p:nvPicPr>
          <p:cNvPr id="811" name="Google Shape;811;p80"/>
          <p:cNvPicPr preferRelativeResize="0"/>
          <p:nvPr/>
        </p:nvPicPr>
        <p:blipFill rotWithShape="1">
          <a:blip r:embed="rId9">
            <a:alphaModFix/>
          </a:blip>
          <a:srcRect b="0" l="0" r="0" t="0"/>
          <a:stretch/>
        </p:blipFill>
        <p:spPr>
          <a:xfrm>
            <a:off x="6406458" y="0"/>
            <a:ext cx="5785542" cy="3724031"/>
          </a:xfrm>
          <a:prstGeom prst="rect">
            <a:avLst/>
          </a:prstGeom>
          <a:noFill/>
          <a:ln>
            <a:noFill/>
          </a:ln>
        </p:spPr>
      </p:pic>
      <p:sp>
        <p:nvSpPr>
          <p:cNvPr id="812" name="Google Shape;812;p80"/>
          <p:cNvSpPr txBox="1"/>
          <p:nvPr/>
        </p:nvSpPr>
        <p:spPr>
          <a:xfrm>
            <a:off x="7268436" y="304800"/>
            <a:ext cx="36576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24BAA2"/>
                </a:solidFill>
                <a:latin typeface="Calibri"/>
                <a:ea typeface="Calibri"/>
                <a:cs typeface="Calibri"/>
                <a:sym typeface="Calibri"/>
              </a:rPr>
              <a:t>HidrateSpark PRO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13" name="Google Shape;813;p80"/>
          <p:cNvSpPr txBox="1"/>
          <p:nvPr/>
        </p:nvSpPr>
        <p:spPr>
          <a:xfrm>
            <a:off x="6311117" y="1064271"/>
            <a:ext cx="5785541" cy="18423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400"/>
              <a:buFont typeface="Arial"/>
              <a:buNone/>
            </a:pPr>
            <a:r>
              <a:rPr b="1" i="0" lang="en-US" sz="2400" u="sng" cap="none" strike="noStrike">
                <a:solidFill>
                  <a:srgbClr val="24BAA2"/>
                </a:solidFill>
                <a:latin typeface="Calibri"/>
                <a:ea typeface="Calibri"/>
                <a:cs typeface="Calibri"/>
                <a:sym typeface="Calibri"/>
                <a:hlinkClick r:id="rId10">
                  <a:extLst>
                    <a:ext uri="{A12FA001-AC4F-418D-AE19-62706E023703}">
                      <ahyp:hlinkClr val="tx"/>
                    </a:ext>
                  </a:extLst>
                </a:hlinkClick>
              </a:rPr>
              <a:t>HidrateSpark PRO </a:t>
            </a:r>
            <a:r>
              <a:rPr b="0" i="0" lang="en-US" sz="2400" u="none" cap="none" strike="noStrike">
                <a:solidFill>
                  <a:schemeClr val="lt1"/>
                </a:solidFill>
                <a:latin typeface="Calibri"/>
                <a:ea typeface="Calibri"/>
                <a:cs typeface="Calibri"/>
                <a:sym typeface="Calibri"/>
              </a:rPr>
              <a:t>er deres flagskibsprodukt.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lt1"/>
              </a:buClr>
              <a:buSzPts val="2400"/>
              <a:buFont typeface="Arial"/>
              <a:buNone/>
            </a:pPr>
            <a:r>
              <a:rPr b="0" i="0" lang="en-US" sz="2400" u="none" cap="none" strike="noStrike">
                <a:solidFill>
                  <a:schemeClr val="lt1"/>
                </a:solidFill>
                <a:latin typeface="Calibri"/>
                <a:ea typeface="Calibri"/>
                <a:cs typeface="Calibri"/>
                <a:sym typeface="Calibri"/>
              </a:rPr>
              <a:t>Sammensat af et isoleringsmateriale af rustfrit stål og kan holde temperaturen på drikkevarer i op til 24 timer.</a:t>
            </a:r>
            <a:r>
              <a:rPr b="0" i="0" lang="en-US" sz="1400" u="none" cap="none" strike="noStrike">
                <a:solidFill>
                  <a:srgbClr val="000000"/>
                </a:solidFill>
                <a:latin typeface="Arial"/>
                <a:ea typeface="Arial"/>
                <a:cs typeface="Arial"/>
                <a:sym typeface="Arial"/>
              </a:rPr>
              <a:t> </a:t>
            </a:r>
            <a:r>
              <a:rPr b="0" i="0" lang="en-US" sz="2400" u="none" cap="none" strike="noStrike">
                <a:solidFill>
                  <a:schemeClr val="lt1"/>
                </a:solidFill>
                <a:latin typeface="Calibri"/>
                <a:ea typeface="Calibri"/>
                <a:cs typeface="Calibri"/>
                <a:sym typeface="Calibri"/>
              </a:rPr>
              <a:t>Den har en bluetooth-enhed, der forbindes til din mobiltelefon for at minde dig om, hvornår du skal drikke.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814" name="Google Shape;814;p80"/>
          <p:cNvSpPr/>
          <p:nvPr/>
        </p:nvSpPr>
        <p:spPr>
          <a:xfrm>
            <a:off x="919690" y="2987650"/>
            <a:ext cx="435281" cy="584906"/>
          </a:xfrm>
          <a:prstGeom prst="downArrow">
            <a:avLst>
              <a:gd fmla="val 50000" name="adj1"/>
              <a:gd fmla="val 50000" name="adj2"/>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5" name="Google Shape;815;p80"/>
          <p:cNvSpPr/>
          <p:nvPr/>
        </p:nvSpPr>
        <p:spPr>
          <a:xfrm>
            <a:off x="3028610" y="2987650"/>
            <a:ext cx="435281" cy="584906"/>
          </a:xfrm>
          <a:prstGeom prst="downArrow">
            <a:avLst>
              <a:gd fmla="val 50000" name="adj1"/>
              <a:gd fmla="val 50000" name="adj2"/>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6" name="Google Shape;816;p80"/>
          <p:cNvSpPr/>
          <p:nvPr/>
        </p:nvSpPr>
        <p:spPr>
          <a:xfrm>
            <a:off x="5243519" y="2987650"/>
            <a:ext cx="435281" cy="584906"/>
          </a:xfrm>
          <a:prstGeom prst="downArrow">
            <a:avLst>
              <a:gd fmla="val 50000" name="adj1"/>
              <a:gd fmla="val 50000" name="adj2"/>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81"/>
          <p:cNvSpPr txBox="1"/>
          <p:nvPr>
            <p:ph idx="1" type="body"/>
          </p:nvPr>
        </p:nvSpPr>
        <p:spPr>
          <a:xfrm>
            <a:off x="760630" y="1805796"/>
            <a:ext cx="5487769" cy="43776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US"/>
              <a:t>Som annonceret på deres hjemmeside: </a:t>
            </a:r>
            <a:r>
              <a:rPr b="1" lang="en-US" u="sng">
                <a:solidFill>
                  <a:srgbClr val="24BAA2"/>
                </a:solidFill>
                <a:hlinkClick r:id="rId3">
                  <a:extLst>
                    <a:ext uri="{A12FA001-AC4F-418D-AE19-62706E023703}">
                      <ahyp:hlinkClr val="tx"/>
                    </a:ext>
                  </a:extLst>
                </a:hlinkClick>
              </a:rPr>
              <a:t>Sixty</a:t>
            </a:r>
            <a:r>
              <a:rPr b="1" lang="en-US">
                <a:solidFill>
                  <a:srgbClr val="24BAA2"/>
                </a:solidFill>
              </a:rPr>
              <a:t> </a:t>
            </a:r>
            <a:r>
              <a:rPr lang="en-US"/>
              <a:t>er mere end et armbånd.</a:t>
            </a:r>
            <a:endParaRPr/>
          </a:p>
          <a:p>
            <a:pPr indent="0" lvl="0" marL="0" rtl="0" algn="l">
              <a:lnSpc>
                <a:spcPct val="90000"/>
              </a:lnSpc>
              <a:spcBef>
                <a:spcPts val="1000"/>
              </a:spcBef>
              <a:spcAft>
                <a:spcPts val="0"/>
              </a:spcAft>
              <a:buClr>
                <a:schemeClr val="lt1"/>
              </a:buClr>
              <a:buSzPts val="2400"/>
              <a:buNone/>
            </a:pPr>
            <a:r>
              <a:rPr lang="en-US"/>
              <a:t>Sixty måler </a:t>
            </a:r>
            <a:r>
              <a:rPr b="1" lang="en-US"/>
              <a:t>hydrering og hjertefrekvens </a:t>
            </a:r>
            <a:r>
              <a:rPr lang="en-US"/>
              <a:t>gennem princippet om </a:t>
            </a:r>
            <a:r>
              <a:rPr b="1" lang="en-US"/>
              <a:t>optisk spektrometri </a:t>
            </a:r>
            <a:r>
              <a:rPr lang="en-US"/>
              <a:t>. Tre LED'er skinner grønt, rødt og infrarødt lys på huden, </a:t>
            </a:r>
            <a:r>
              <a:rPr b="1" lang="en-US"/>
              <a:t>mens fotodioder måler mængden af lys, der reflekteres tilbage </a:t>
            </a:r>
            <a:r>
              <a:rPr lang="en-US"/>
              <a:t>.</a:t>
            </a:r>
            <a:endParaRPr/>
          </a:p>
          <a:p>
            <a:pPr indent="0" lvl="0" marL="0" rtl="0" algn="l">
              <a:lnSpc>
                <a:spcPct val="90000"/>
              </a:lnSpc>
              <a:spcBef>
                <a:spcPts val="1000"/>
              </a:spcBef>
              <a:spcAft>
                <a:spcPts val="0"/>
              </a:spcAft>
              <a:buClr>
                <a:schemeClr val="lt1"/>
              </a:buClr>
              <a:buSzPts val="2400"/>
              <a:buNone/>
            </a:pPr>
            <a:r>
              <a:rPr lang="en-US"/>
              <a:t>Enheden kan tages af remmen, så den kan bruges i flere scenarier og til flere brugere.</a:t>
            </a:r>
            <a:endParaRPr/>
          </a:p>
        </p:txBody>
      </p:sp>
      <p:sp>
        <p:nvSpPr>
          <p:cNvPr id="822" name="Google Shape;822;p81"/>
          <p:cNvSpPr txBox="1"/>
          <p:nvPr>
            <p:ph idx="2" type="body"/>
          </p:nvPr>
        </p:nvSpPr>
        <p:spPr>
          <a:xfrm>
            <a:off x="828224" y="323284"/>
            <a:ext cx="3800933"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i="0" lang="en-US">
                <a:latin typeface="Arial"/>
                <a:ea typeface="Arial"/>
                <a:cs typeface="Arial"/>
                <a:sym typeface="Arial"/>
              </a:rPr>
              <a:t>Sixty: Hydrations-monitor</a:t>
            </a:r>
            <a:endParaRPr/>
          </a:p>
          <a:p>
            <a:pPr indent="0" lvl="0" marL="0" rtl="0" algn="l">
              <a:lnSpc>
                <a:spcPct val="90000"/>
              </a:lnSpc>
              <a:spcBef>
                <a:spcPts val="1000"/>
              </a:spcBef>
              <a:spcAft>
                <a:spcPts val="0"/>
              </a:spcAft>
              <a:buClr>
                <a:srgbClr val="24BAA2"/>
              </a:buClr>
              <a:buSzPts val="3600"/>
              <a:buNone/>
            </a:pPr>
            <a:r>
              <a:t/>
            </a:r>
            <a:endParaRPr/>
          </a:p>
        </p:txBody>
      </p:sp>
      <p:sp>
        <p:nvSpPr>
          <p:cNvPr id="823" name="Google Shape;823;p81"/>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24" name="Google Shape;824;p81"/>
          <p:cNvSpPr/>
          <p:nvPr/>
        </p:nvSpPr>
        <p:spPr>
          <a:xfrm>
            <a:off x="152400" y="15240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Sixty with phone" id="825" name="Google Shape;825;p81"/>
          <p:cNvPicPr preferRelativeResize="0"/>
          <p:nvPr/>
        </p:nvPicPr>
        <p:blipFill rotWithShape="1">
          <a:blip r:embed="rId4">
            <a:alphaModFix/>
          </a:blip>
          <a:srcRect b="0" l="0" r="0" t="0"/>
          <a:stretch/>
        </p:blipFill>
        <p:spPr>
          <a:xfrm>
            <a:off x="9238743" y="141577"/>
            <a:ext cx="2000757" cy="1377209"/>
          </a:xfrm>
          <a:prstGeom prst="rect">
            <a:avLst/>
          </a:prstGeom>
          <a:noFill/>
          <a:ln>
            <a:noFill/>
          </a:ln>
        </p:spPr>
      </p:pic>
      <p:pic>
        <p:nvPicPr>
          <p:cNvPr descr="          " id="826" name="Google Shape;826;p81">
            <a:hlinkClick r:id="rId5"/>
          </p:cNvPr>
          <p:cNvPicPr preferRelativeResize="0"/>
          <p:nvPr/>
        </p:nvPicPr>
        <p:blipFill rotWithShape="1">
          <a:blip r:embed="rId6">
            <a:alphaModFix/>
          </a:blip>
          <a:srcRect b="0" l="0" r="0" t="0"/>
          <a:stretch/>
        </p:blipFill>
        <p:spPr>
          <a:xfrm>
            <a:off x="6603270" y="141921"/>
            <a:ext cx="2104796" cy="1377212"/>
          </a:xfrm>
          <a:prstGeom prst="rect">
            <a:avLst/>
          </a:prstGeom>
          <a:noFill/>
          <a:ln>
            <a:noFill/>
          </a:ln>
        </p:spPr>
      </p:pic>
      <p:sp>
        <p:nvSpPr>
          <p:cNvPr id="827" name="Google Shape;827;p81"/>
          <p:cNvSpPr/>
          <p:nvPr/>
        </p:nvSpPr>
        <p:spPr>
          <a:xfrm>
            <a:off x="4629158" y="363461"/>
            <a:ext cx="1543041" cy="992651"/>
          </a:xfrm>
          <a:prstGeom prst="rightArrow">
            <a:avLst>
              <a:gd fmla="val 50000" name="adj1"/>
              <a:gd fmla="val 50000" name="adj2"/>
            </a:avLst>
          </a:prstGeom>
          <a:solidFill>
            <a:schemeClr val="lt1"/>
          </a:solidFill>
          <a:ln cap="flat" cmpd="sng" w="12700">
            <a:solidFill>
              <a:srgbClr val="8F2F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24BAA2"/>
                </a:solidFill>
                <a:latin typeface="Calibri"/>
                <a:ea typeface="Calibri"/>
                <a:cs typeface="Calibri"/>
                <a:sym typeface="Calibri"/>
              </a:rPr>
              <a:t>Klik her</a:t>
            </a:r>
            <a:endParaRPr b="0" i="0" sz="1400" u="none" cap="none" strike="noStrike">
              <a:solidFill>
                <a:srgbClr val="24BAA2"/>
              </a:solidFill>
              <a:latin typeface="Arial"/>
              <a:ea typeface="Arial"/>
              <a:cs typeface="Arial"/>
              <a:sym typeface="Arial"/>
            </a:endParaRPr>
          </a:p>
        </p:txBody>
      </p:sp>
      <p:sp>
        <p:nvSpPr>
          <p:cNvPr id="828" name="Google Shape;828;p81"/>
          <p:cNvSpPr txBox="1"/>
          <p:nvPr/>
        </p:nvSpPr>
        <p:spPr>
          <a:xfrm>
            <a:off x="6603270" y="1600404"/>
            <a:ext cx="5236305"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7F3494"/>
                </a:solidFill>
                <a:latin typeface="Calibri"/>
                <a:ea typeface="Calibri"/>
                <a:cs typeface="Calibri"/>
                <a:sym typeface="Calibri"/>
              </a:rPr>
              <a:t>Sixty måler </a:t>
            </a:r>
            <a:r>
              <a:rPr b="1" i="0" lang="en-US" sz="2400" u="none" cap="none" strike="noStrike">
                <a:solidFill>
                  <a:srgbClr val="7F3494"/>
                </a:solidFill>
                <a:latin typeface="Calibri"/>
                <a:ea typeface="Calibri"/>
                <a:cs typeface="Calibri"/>
                <a:sym typeface="Calibri"/>
              </a:rPr>
              <a:t>hydreringsniveau, puls </a:t>
            </a:r>
            <a:r>
              <a:rPr b="0" i="0" lang="en-US" sz="2400" u="none" cap="none" strike="noStrike">
                <a:solidFill>
                  <a:srgbClr val="7F3494"/>
                </a:solidFill>
                <a:latin typeface="Calibri"/>
                <a:ea typeface="Calibri"/>
                <a:cs typeface="Calibri"/>
                <a:sym typeface="Calibri"/>
              </a:rPr>
              <a:t>, </a:t>
            </a:r>
            <a:r>
              <a:rPr b="1" i="0" lang="en-US" sz="2400" u="none" cap="none" strike="noStrike">
                <a:solidFill>
                  <a:srgbClr val="7F3494"/>
                </a:solidFill>
                <a:latin typeface="Calibri"/>
                <a:ea typeface="Calibri"/>
                <a:cs typeface="Calibri"/>
                <a:sym typeface="Calibri"/>
              </a:rPr>
              <a:t>aktivitetsniveau </a:t>
            </a:r>
            <a:r>
              <a:rPr b="0" i="0" lang="en-US" sz="2400" u="none" cap="none" strike="noStrike">
                <a:solidFill>
                  <a:srgbClr val="7F3494"/>
                </a:solidFill>
                <a:latin typeface="Calibri"/>
                <a:ea typeface="Calibri"/>
                <a:cs typeface="Calibri"/>
                <a:sym typeface="Calibri"/>
              </a:rPr>
              <a:t>og </a:t>
            </a:r>
            <a:r>
              <a:rPr b="1" i="0" lang="en-US" sz="2400" u="none" cap="none" strike="noStrike">
                <a:solidFill>
                  <a:srgbClr val="7F3494"/>
                </a:solidFill>
                <a:latin typeface="Calibri"/>
                <a:ea typeface="Calibri"/>
                <a:cs typeface="Calibri"/>
                <a:sym typeface="Calibri"/>
              </a:rPr>
              <a:t>forbrændte kalorier </a:t>
            </a:r>
            <a:r>
              <a:rPr b="0" i="0" lang="en-US" sz="2400" u="none" cap="none" strike="noStrike">
                <a:solidFill>
                  <a:srgbClr val="7F3494"/>
                </a:solidFill>
                <a:latin typeface="Calibri"/>
                <a:ea typeface="Calibri"/>
                <a:cs typeface="Calibri"/>
                <a:sym typeface="Calibri"/>
              </a:rPr>
              <a:t>samt </a:t>
            </a:r>
            <a:r>
              <a:rPr b="1" i="0" lang="en-US" sz="2400" u="none" cap="none" strike="noStrike">
                <a:solidFill>
                  <a:srgbClr val="7F3494"/>
                </a:solidFill>
                <a:latin typeface="Calibri"/>
                <a:ea typeface="Calibri"/>
                <a:cs typeface="Calibri"/>
                <a:sym typeface="Calibri"/>
              </a:rPr>
              <a:t>søvnregistrering </a:t>
            </a:r>
            <a:r>
              <a:rPr b="0" i="0" lang="en-US" sz="2400" u="none" cap="none" strike="noStrike">
                <a:solidFill>
                  <a:srgbClr val="7F3494"/>
                </a:solidFill>
                <a:latin typeface="Calibri"/>
                <a:ea typeface="Calibri"/>
                <a:cs typeface="Calibri"/>
                <a:sym typeface="Calibri"/>
              </a:rPr>
              <a:t>.</a:t>
            </a:r>
            <a:endParaRPr b="0" i="0" sz="2400" u="none" cap="none" strike="noStrike">
              <a:solidFill>
                <a:srgbClr val="7F349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7F3494"/>
                </a:solidFill>
                <a:latin typeface="Calibri"/>
                <a:ea typeface="Calibri"/>
                <a:cs typeface="Calibri"/>
                <a:sym typeface="Calibri"/>
              </a:rPr>
              <a:t>Med alle de indsamlede data giver det feedback på fremskridt og de næste skridt, man bør tage for at forbedre sundhed og velvære.</a:t>
            </a:r>
            <a:endParaRPr b="0" i="0" sz="2400" u="none" cap="none" strike="noStrike">
              <a:solidFill>
                <a:srgbClr val="7F3494"/>
              </a:solidFill>
              <a:latin typeface="Calibri"/>
              <a:ea typeface="Calibri"/>
              <a:cs typeface="Calibri"/>
              <a:sym typeface="Calibri"/>
            </a:endParaRPr>
          </a:p>
        </p:txBody>
      </p:sp>
      <p:pic>
        <p:nvPicPr>
          <p:cNvPr descr="Periodic monitoring principle" id="829" name="Google Shape;829;p81"/>
          <p:cNvPicPr preferRelativeResize="0"/>
          <p:nvPr/>
        </p:nvPicPr>
        <p:blipFill rotWithShape="1">
          <a:blip r:embed="rId7">
            <a:alphaModFix/>
          </a:blip>
          <a:srcRect b="0" l="0" r="0" t="0"/>
          <a:stretch/>
        </p:blipFill>
        <p:spPr>
          <a:xfrm>
            <a:off x="6887112" y="4278020"/>
            <a:ext cx="4668619" cy="235584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82"/>
          <p:cNvSpPr txBox="1"/>
          <p:nvPr>
            <p:ph idx="1" type="body"/>
          </p:nvPr>
        </p:nvSpPr>
        <p:spPr>
          <a:xfrm>
            <a:off x="5643484" y="3602326"/>
            <a:ext cx="5767466" cy="2253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lang="en-US"/>
              <a:t>En sund livsstil og teknologier til at understøtte den.</a:t>
            </a:r>
            <a:endParaRPr/>
          </a:p>
        </p:txBody>
      </p:sp>
      <p:sp>
        <p:nvSpPr>
          <p:cNvPr id="836" name="Google Shape;836;p82"/>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a:t>02</a:t>
            </a:r>
            <a:endParaRPr/>
          </a:p>
        </p:txBody>
      </p:sp>
      <p:pic>
        <p:nvPicPr>
          <p:cNvPr id="837" name="Google Shape;837;p82"/>
          <p:cNvPicPr preferRelativeResize="0"/>
          <p:nvPr/>
        </p:nvPicPr>
        <p:blipFill rotWithShape="1">
          <a:blip r:embed="rId3">
            <a:alphaModFix/>
          </a:blip>
          <a:srcRect b="0" l="0" r="0" t="0"/>
          <a:stretch/>
        </p:blipFill>
        <p:spPr>
          <a:xfrm>
            <a:off x="891653" y="2087717"/>
            <a:ext cx="2156087" cy="1514609"/>
          </a:xfrm>
          <a:prstGeom prst="rect">
            <a:avLst/>
          </a:prstGeom>
          <a:noFill/>
          <a:ln>
            <a:noFill/>
          </a:ln>
        </p:spPr>
      </p:pic>
      <p:sp>
        <p:nvSpPr>
          <p:cNvPr id="838" name="Google Shape;838;p82"/>
          <p:cNvSpPr txBox="1"/>
          <p:nvPr/>
        </p:nvSpPr>
        <p:spPr>
          <a:xfrm>
            <a:off x="891654" y="2114550"/>
            <a:ext cx="2184921" cy="132343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8000" u="none" cap="none" strike="noStrike">
                <a:solidFill>
                  <a:srgbClr val="24BAA2"/>
                </a:solidFill>
                <a:latin typeface="Calibri"/>
                <a:ea typeface="Calibri"/>
                <a:cs typeface="Calibri"/>
                <a:sym typeface="Calibri"/>
              </a:rPr>
              <a:t>(c)</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83"/>
          <p:cNvSpPr txBox="1"/>
          <p:nvPr>
            <p:ph idx="2" type="body"/>
          </p:nvPr>
        </p:nvSpPr>
        <p:spPr>
          <a:xfrm>
            <a:off x="1836625" y="423642"/>
            <a:ext cx="8624880" cy="80365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3600"/>
              <a:buNone/>
            </a:pPr>
            <a:r>
              <a:rPr lang="en-US" sz="3600"/>
              <a:t>Hvad er en sund livsstil </a:t>
            </a:r>
            <a:r>
              <a:rPr lang="en-US"/>
              <a:t>hos ældre?</a:t>
            </a:r>
            <a:endParaRPr/>
          </a:p>
        </p:txBody>
      </p:sp>
      <p:sp>
        <p:nvSpPr>
          <p:cNvPr id="844" name="Google Shape;844;p83"/>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45" name="Google Shape;845;p83"/>
          <p:cNvSpPr txBox="1"/>
          <p:nvPr>
            <p:ph idx="1" type="body"/>
          </p:nvPr>
        </p:nvSpPr>
        <p:spPr>
          <a:xfrm>
            <a:off x="549200" y="992171"/>
            <a:ext cx="11093600" cy="1635598"/>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rgbClr val="092E4B"/>
              </a:buClr>
              <a:buSzPts val="2000"/>
              <a:buNone/>
            </a:pPr>
            <a:r>
              <a:rPr lang="en-US"/>
              <a:t>Sammen med fysisk træning betyder det at føre en sund livsstil at passe på sig selv inde og ude, så når vi taler om at føre en sund livsstil, taler vi ikke kun om fysisk aktivitet, men også om den mad, vi spiser, men også om, hvordan vi bruger vores fritid og de aktiviteter, vi deltager i.</a:t>
            </a:r>
            <a:endParaRPr b="1"/>
          </a:p>
          <a:p>
            <a:pPr indent="-228600" lvl="0" marL="228600" rtl="0" algn="ctr">
              <a:lnSpc>
                <a:spcPct val="90000"/>
              </a:lnSpc>
              <a:spcBef>
                <a:spcPts val="1000"/>
              </a:spcBef>
              <a:spcAft>
                <a:spcPts val="0"/>
              </a:spcAft>
              <a:buClr>
                <a:srgbClr val="092E4B"/>
              </a:buClr>
              <a:buSzPts val="2000"/>
              <a:buNone/>
            </a:pPr>
            <a:r>
              <a:rPr b="1" lang="en-US"/>
              <a:t>vi kan skelne mellem fire meget vigtige blokke i en sund livsstil</a:t>
            </a:r>
            <a:endParaRPr/>
          </a:p>
        </p:txBody>
      </p:sp>
      <p:pic>
        <p:nvPicPr>
          <p:cNvPr id="846" name="Google Shape;846;p83"/>
          <p:cNvPicPr preferRelativeResize="0"/>
          <p:nvPr/>
        </p:nvPicPr>
        <p:blipFill rotWithShape="1">
          <a:blip r:embed="rId3">
            <a:alphaModFix/>
          </a:blip>
          <a:srcRect b="0" l="0" r="0" t="0"/>
          <a:stretch/>
        </p:blipFill>
        <p:spPr>
          <a:xfrm>
            <a:off x="1506121" y="3058230"/>
            <a:ext cx="803654" cy="803654"/>
          </a:xfrm>
          <a:prstGeom prst="rect">
            <a:avLst/>
          </a:prstGeom>
          <a:noFill/>
          <a:ln>
            <a:noFill/>
          </a:ln>
        </p:spPr>
      </p:pic>
      <p:sp>
        <p:nvSpPr>
          <p:cNvPr id="847" name="Google Shape;847;p83"/>
          <p:cNvSpPr txBox="1"/>
          <p:nvPr/>
        </p:nvSpPr>
        <p:spPr>
          <a:xfrm>
            <a:off x="940891" y="3969613"/>
            <a:ext cx="2076628" cy="353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92E4B"/>
              </a:buClr>
              <a:buSzPts val="1800"/>
              <a:buFont typeface="Arial"/>
              <a:buNone/>
            </a:pPr>
            <a:r>
              <a:rPr b="1" i="0" lang="en-US" sz="2000" u="none" cap="none" strike="noStrike">
                <a:solidFill>
                  <a:srgbClr val="7F3494"/>
                </a:solidFill>
                <a:latin typeface="Calibri"/>
                <a:ea typeface="Calibri"/>
                <a:cs typeface="Calibri"/>
                <a:sym typeface="Calibri"/>
              </a:rPr>
              <a:t>Fysisk træning</a:t>
            </a:r>
            <a:endParaRPr b="1" i="0" sz="2000" u="none" cap="none" strike="noStrike">
              <a:solidFill>
                <a:srgbClr val="7F3494"/>
              </a:solidFill>
              <a:latin typeface="Calibri"/>
              <a:ea typeface="Calibri"/>
              <a:cs typeface="Calibri"/>
              <a:sym typeface="Calibri"/>
            </a:endParaRPr>
          </a:p>
        </p:txBody>
      </p:sp>
      <p:sp>
        <p:nvSpPr>
          <p:cNvPr id="848" name="Google Shape;848;p83"/>
          <p:cNvSpPr txBox="1"/>
          <p:nvPr/>
        </p:nvSpPr>
        <p:spPr>
          <a:xfrm>
            <a:off x="683201" y="4235900"/>
            <a:ext cx="2462044" cy="16311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Eksperter anbefaler, at seniorer får minimum 30 minutters motion, 3-5 gange om ugen.</a:t>
            </a:r>
            <a:endParaRPr b="0" i="0" sz="2000" u="none" cap="none" strike="noStrike">
              <a:solidFill>
                <a:srgbClr val="092E4B"/>
              </a:solidFill>
              <a:latin typeface="Calibri"/>
              <a:ea typeface="Calibri"/>
              <a:cs typeface="Calibri"/>
              <a:sym typeface="Calibri"/>
            </a:endParaRPr>
          </a:p>
        </p:txBody>
      </p:sp>
      <p:pic>
        <p:nvPicPr>
          <p:cNvPr id="849" name="Google Shape;849;p83"/>
          <p:cNvPicPr preferRelativeResize="0"/>
          <p:nvPr/>
        </p:nvPicPr>
        <p:blipFill rotWithShape="1">
          <a:blip r:embed="rId4">
            <a:alphaModFix/>
          </a:blip>
          <a:srcRect b="0" l="0" r="0" t="0"/>
          <a:stretch/>
        </p:blipFill>
        <p:spPr>
          <a:xfrm>
            <a:off x="4313413" y="3065426"/>
            <a:ext cx="861143" cy="861143"/>
          </a:xfrm>
          <a:prstGeom prst="rect">
            <a:avLst/>
          </a:prstGeom>
          <a:noFill/>
          <a:ln>
            <a:noFill/>
          </a:ln>
        </p:spPr>
      </p:pic>
      <p:sp>
        <p:nvSpPr>
          <p:cNvPr id="850" name="Google Shape;850;p83"/>
          <p:cNvSpPr txBox="1"/>
          <p:nvPr/>
        </p:nvSpPr>
        <p:spPr>
          <a:xfrm>
            <a:off x="3690331" y="3969613"/>
            <a:ext cx="2076628" cy="353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92E4B"/>
              </a:buClr>
              <a:buSzPts val="1800"/>
              <a:buFont typeface="Arial"/>
              <a:buNone/>
            </a:pPr>
            <a:r>
              <a:rPr b="1" i="0" lang="en-US" sz="2000" u="none" cap="none" strike="noStrike">
                <a:solidFill>
                  <a:srgbClr val="7F3494"/>
                </a:solidFill>
                <a:latin typeface="Calibri"/>
                <a:ea typeface="Calibri"/>
                <a:cs typeface="Calibri"/>
                <a:sym typeface="Calibri"/>
              </a:rPr>
              <a:t>Ernæring</a:t>
            </a:r>
            <a:endParaRPr b="1" i="0" sz="2000" u="none" cap="none" strike="noStrike">
              <a:solidFill>
                <a:srgbClr val="7F3494"/>
              </a:solidFill>
              <a:latin typeface="Calibri"/>
              <a:ea typeface="Calibri"/>
              <a:cs typeface="Calibri"/>
              <a:sym typeface="Calibri"/>
            </a:endParaRPr>
          </a:p>
        </p:txBody>
      </p:sp>
      <p:sp>
        <p:nvSpPr>
          <p:cNvPr id="851" name="Google Shape;851;p83"/>
          <p:cNvSpPr txBox="1"/>
          <p:nvPr/>
        </p:nvSpPr>
        <p:spPr>
          <a:xfrm>
            <a:off x="3161630" y="4239517"/>
            <a:ext cx="2940645" cy="19389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sng" cap="none" strike="noStrike">
                <a:solidFill>
                  <a:srgbClr val="092E4B"/>
                </a:solidFill>
                <a:latin typeface="Calibri"/>
                <a:ea typeface="Calibri"/>
                <a:cs typeface="Calibri"/>
                <a:sym typeface="Calibri"/>
                <a:hlinkClick r:id="rId5">
                  <a:extLst>
                    <a:ext uri="{A12FA001-AC4F-418D-AE19-62706E023703}">
                      <ahyp:hlinkClr val="tx"/>
                    </a:ext>
                  </a:extLst>
                </a:hlinkClick>
              </a:rPr>
              <a:t>At vælge nærende fødevarer </a:t>
            </a:r>
            <a:r>
              <a:rPr b="0" i="0" lang="en-US" sz="2000" u="none" cap="none" strike="noStrike">
                <a:solidFill>
                  <a:srgbClr val="092E4B"/>
                </a:solidFill>
                <a:latin typeface="Calibri"/>
                <a:ea typeface="Calibri"/>
                <a:cs typeface="Calibri"/>
                <a:sym typeface="Calibri"/>
              </a:rPr>
              <a:t>holder energiniveauet oppe og kan sænke risikoen for kroniske lidelser, såsom hjertesygdomme, hypertension og diabetes.</a:t>
            </a:r>
            <a:endParaRPr b="0" i="0" sz="2000" u="none" cap="none" strike="noStrike">
              <a:solidFill>
                <a:srgbClr val="092E4B"/>
              </a:solidFill>
              <a:latin typeface="Calibri"/>
              <a:ea typeface="Calibri"/>
              <a:cs typeface="Calibri"/>
              <a:sym typeface="Calibri"/>
            </a:endParaRPr>
          </a:p>
        </p:txBody>
      </p:sp>
      <p:sp>
        <p:nvSpPr>
          <p:cNvPr id="852" name="Google Shape;852;p83"/>
          <p:cNvSpPr txBox="1"/>
          <p:nvPr/>
        </p:nvSpPr>
        <p:spPr>
          <a:xfrm>
            <a:off x="6478106" y="3960016"/>
            <a:ext cx="2076628" cy="353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92E4B"/>
              </a:buClr>
              <a:buSzPts val="1800"/>
              <a:buFont typeface="Arial"/>
              <a:buNone/>
            </a:pPr>
            <a:r>
              <a:rPr b="1" i="0" lang="en-US" sz="2000" u="none" cap="none" strike="noStrike">
                <a:solidFill>
                  <a:srgbClr val="7F3494"/>
                </a:solidFill>
                <a:latin typeface="Calibri"/>
                <a:ea typeface="Calibri"/>
                <a:cs typeface="Calibri"/>
                <a:sym typeface="Calibri"/>
              </a:rPr>
              <a:t>Mentalt helbred</a:t>
            </a:r>
            <a:endParaRPr b="1" i="0" sz="2000" u="none" cap="none" strike="noStrike">
              <a:solidFill>
                <a:srgbClr val="7F3494"/>
              </a:solidFill>
              <a:latin typeface="Calibri"/>
              <a:ea typeface="Calibri"/>
              <a:cs typeface="Calibri"/>
              <a:sym typeface="Calibri"/>
            </a:endParaRPr>
          </a:p>
        </p:txBody>
      </p:sp>
      <p:sp>
        <p:nvSpPr>
          <p:cNvPr id="853" name="Google Shape;853;p83"/>
          <p:cNvSpPr txBox="1"/>
          <p:nvPr/>
        </p:nvSpPr>
        <p:spPr>
          <a:xfrm>
            <a:off x="6155340" y="4239517"/>
            <a:ext cx="2734710" cy="19389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At stimulere sindet og engagere sig i omverdenen kan hjælpe med at forsinke eller undgå demens og Alzheimers.</a:t>
            </a:r>
            <a:endParaRPr b="0" i="0" sz="2000" u="none" cap="none" strike="noStrike">
              <a:solidFill>
                <a:srgbClr val="092E4B"/>
              </a:solidFill>
              <a:latin typeface="Calibri"/>
              <a:ea typeface="Calibri"/>
              <a:cs typeface="Calibri"/>
              <a:sym typeface="Calibri"/>
            </a:endParaRPr>
          </a:p>
        </p:txBody>
      </p:sp>
      <p:pic>
        <p:nvPicPr>
          <p:cNvPr id="854" name="Google Shape;854;p83"/>
          <p:cNvPicPr preferRelativeResize="0"/>
          <p:nvPr/>
        </p:nvPicPr>
        <p:blipFill rotWithShape="1">
          <a:blip r:embed="rId6">
            <a:alphaModFix/>
          </a:blip>
          <a:srcRect b="0" l="0" r="0" t="0"/>
          <a:stretch/>
        </p:blipFill>
        <p:spPr>
          <a:xfrm>
            <a:off x="7017446" y="3029232"/>
            <a:ext cx="926201" cy="926201"/>
          </a:xfrm>
          <a:prstGeom prst="rect">
            <a:avLst/>
          </a:prstGeom>
          <a:noFill/>
          <a:ln>
            <a:noFill/>
          </a:ln>
        </p:spPr>
      </p:pic>
      <p:sp>
        <p:nvSpPr>
          <p:cNvPr id="855" name="Google Shape;855;p83"/>
          <p:cNvSpPr txBox="1"/>
          <p:nvPr/>
        </p:nvSpPr>
        <p:spPr>
          <a:xfrm>
            <a:off x="9229201" y="3969613"/>
            <a:ext cx="2076628" cy="353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92E4B"/>
              </a:buClr>
              <a:buSzPts val="1800"/>
              <a:buFont typeface="Arial"/>
              <a:buNone/>
            </a:pPr>
            <a:r>
              <a:rPr b="1" i="0" lang="en-US" sz="2000" u="none" cap="none" strike="noStrike">
                <a:solidFill>
                  <a:srgbClr val="7F3494"/>
                </a:solidFill>
                <a:latin typeface="Calibri"/>
                <a:ea typeface="Calibri"/>
                <a:cs typeface="Calibri"/>
                <a:sym typeface="Calibri"/>
              </a:rPr>
              <a:t>Socialisering</a:t>
            </a:r>
            <a:endParaRPr b="1" i="0" sz="2000" u="none" cap="none" strike="noStrike">
              <a:solidFill>
                <a:srgbClr val="7F3494"/>
              </a:solidFill>
              <a:latin typeface="Calibri"/>
              <a:ea typeface="Calibri"/>
              <a:cs typeface="Calibri"/>
              <a:sym typeface="Calibri"/>
            </a:endParaRPr>
          </a:p>
        </p:txBody>
      </p:sp>
      <p:sp>
        <p:nvSpPr>
          <p:cNvPr id="856" name="Google Shape;856;p83"/>
          <p:cNvSpPr txBox="1"/>
          <p:nvPr/>
        </p:nvSpPr>
        <p:spPr>
          <a:xfrm>
            <a:off x="8908090" y="4239517"/>
            <a:ext cx="2734710" cy="16311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Der er mange fordele ved socialt samvær herunder et bedre humør og øget fysisk aktivitet.</a:t>
            </a:r>
            <a:endParaRPr b="0" i="0" sz="2000" u="none" cap="none" strike="noStrike">
              <a:solidFill>
                <a:srgbClr val="092E4B"/>
              </a:solidFill>
              <a:latin typeface="Calibri"/>
              <a:ea typeface="Calibri"/>
              <a:cs typeface="Calibri"/>
              <a:sym typeface="Calibri"/>
            </a:endParaRPr>
          </a:p>
        </p:txBody>
      </p:sp>
      <p:pic>
        <p:nvPicPr>
          <p:cNvPr id="857" name="Google Shape;857;p83"/>
          <p:cNvPicPr preferRelativeResize="0"/>
          <p:nvPr/>
        </p:nvPicPr>
        <p:blipFill rotWithShape="1">
          <a:blip r:embed="rId7">
            <a:alphaModFix/>
          </a:blip>
          <a:srcRect b="0" l="0" r="0" t="0"/>
          <a:stretch/>
        </p:blipFill>
        <p:spPr>
          <a:xfrm>
            <a:off x="9754025" y="2978842"/>
            <a:ext cx="1026980" cy="10269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84">
            <a:hlinkClick r:id="rId3"/>
          </p:cNvPr>
          <p:cNvPicPr preferRelativeResize="0"/>
          <p:nvPr/>
        </p:nvPicPr>
        <p:blipFill rotWithShape="1">
          <a:blip r:embed="rId4">
            <a:alphaModFix/>
          </a:blip>
          <a:srcRect b="0" l="0" r="0" t="0"/>
          <a:stretch/>
        </p:blipFill>
        <p:spPr>
          <a:xfrm>
            <a:off x="2019301" y="142875"/>
            <a:ext cx="7701546" cy="6635225"/>
          </a:xfrm>
          <a:prstGeom prst="rect">
            <a:avLst/>
          </a:prstGeom>
          <a:noFill/>
          <a:ln>
            <a:noFill/>
          </a:ln>
        </p:spPr>
      </p:pic>
      <p:sp>
        <p:nvSpPr>
          <p:cNvPr id="863" name="Google Shape;863;p84"/>
          <p:cNvSpPr txBox="1"/>
          <p:nvPr/>
        </p:nvSpPr>
        <p:spPr>
          <a:xfrm>
            <a:off x="2543175" y="2675722"/>
            <a:ext cx="1028700" cy="2308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Uddan fagfolk til at identificere og adressere uligheder</a:t>
            </a:r>
            <a:endParaRPr/>
          </a:p>
          <a:p>
            <a:pPr indent="0" lvl="0" marL="0" marR="0" rtl="0" algn="l">
              <a:lnSpc>
                <a:spcPct val="100000"/>
              </a:lnSpc>
              <a:spcBef>
                <a:spcPts val="0"/>
              </a:spcBef>
              <a:spcAft>
                <a:spcPts val="0"/>
              </a:spcAft>
              <a:buNone/>
            </a:pPr>
            <a:r>
              <a:t/>
            </a:r>
            <a:endParaRPr b="1" i="0" sz="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Indsaml fællesskabsdækken-de data for at identificere uligheder i sundhedsvæsenet</a:t>
            </a:r>
            <a:endParaRPr/>
          </a:p>
          <a:p>
            <a:pPr indent="0" lvl="0" marL="0" marR="0" rtl="0" algn="l">
              <a:lnSpc>
                <a:spcPct val="100000"/>
              </a:lnSpc>
              <a:spcBef>
                <a:spcPts val="0"/>
              </a:spcBef>
              <a:spcAft>
                <a:spcPts val="0"/>
              </a:spcAft>
              <a:buNone/>
            </a:pPr>
            <a:r>
              <a:t/>
            </a:r>
            <a:endParaRPr b="1" i="0" sz="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Distribuer information og implementer programmer, der adresserer aldersrelaterede sundhedspro-</a:t>
            </a:r>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blemer</a:t>
            </a:r>
            <a:endParaRPr b="1" i="0" sz="800" u="none" cap="none" strike="noStrike">
              <a:solidFill>
                <a:srgbClr val="000000"/>
              </a:solidFill>
              <a:latin typeface="Calibri"/>
              <a:ea typeface="Calibri"/>
              <a:cs typeface="Calibri"/>
              <a:sym typeface="Calibri"/>
            </a:endParaRPr>
          </a:p>
        </p:txBody>
      </p:sp>
      <p:sp>
        <p:nvSpPr>
          <p:cNvPr id="864" name="Google Shape;864;p84"/>
          <p:cNvSpPr txBox="1"/>
          <p:nvPr/>
        </p:nvSpPr>
        <p:spPr>
          <a:xfrm>
            <a:off x="4638675" y="5469493"/>
            <a:ext cx="1457325" cy="132343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Give oplysninger om sunde muligheder</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Øge adgangen til og brugen af teknologi til at understøtte sundhed og andre behov</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Skabe muligheder for beskæftigelse, uddannelse og frivillige aktiviteter</a:t>
            </a:r>
            <a:endParaRPr b="1" i="0" sz="800" u="none" cap="none" strike="noStrike">
              <a:solidFill>
                <a:srgbClr val="000000"/>
              </a:solidFill>
              <a:latin typeface="Calibri"/>
              <a:ea typeface="Calibri"/>
              <a:cs typeface="Calibri"/>
              <a:sym typeface="Calibri"/>
            </a:endParaRPr>
          </a:p>
        </p:txBody>
      </p:sp>
      <p:sp>
        <p:nvSpPr>
          <p:cNvPr id="865" name="Google Shape;865;p84"/>
          <p:cNvSpPr txBox="1"/>
          <p:nvPr/>
        </p:nvSpPr>
        <p:spPr>
          <a:xfrm>
            <a:off x="6517773" y="5469493"/>
            <a:ext cx="1314450"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Støtte og bemyndige uformelle omsorgs-personer til at fremme sund aldring</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Bekæmpe alderisme</a:t>
            </a:r>
            <a:endParaRPr b="1" i="0" sz="800" u="none" cap="none" strike="noStrike">
              <a:solidFill>
                <a:srgbClr val="000000"/>
              </a:solidFill>
              <a:latin typeface="Calibri"/>
              <a:ea typeface="Calibri"/>
              <a:cs typeface="Calibri"/>
              <a:sym typeface="Calibri"/>
            </a:endParaRPr>
          </a:p>
        </p:txBody>
      </p:sp>
      <p:sp>
        <p:nvSpPr>
          <p:cNvPr id="866" name="Google Shape;866;p84"/>
          <p:cNvSpPr txBox="1"/>
          <p:nvPr/>
        </p:nvSpPr>
        <p:spPr>
          <a:xfrm>
            <a:off x="8562974" y="2897356"/>
            <a:ext cx="1466851" cy="34778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Øge adgangen til forebyggende ydelser</a:t>
            </a:r>
            <a:endParaRPr/>
          </a:p>
          <a:p>
            <a:pPr indent="0" lvl="0" marL="0" marR="0" rtl="0" algn="l">
              <a:lnSpc>
                <a:spcPct val="100000"/>
              </a:lnSpc>
              <a:spcBef>
                <a:spcPts val="0"/>
              </a:spcBef>
              <a:spcAft>
                <a:spcPts val="0"/>
              </a:spcAft>
              <a:buNone/>
            </a:pPr>
            <a:r>
              <a:t/>
            </a:r>
            <a:endParaRPr b="1" i="0" sz="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Øge adgangen til og tilgængeligheden af forebyggende tandlægetjenester</a:t>
            </a:r>
            <a:endParaRPr/>
          </a:p>
          <a:p>
            <a:pPr indent="0" lvl="0" marL="0" marR="0" rtl="0" algn="l">
              <a:lnSpc>
                <a:spcPct val="100000"/>
              </a:lnSpc>
              <a:spcBef>
                <a:spcPts val="0"/>
              </a:spcBef>
              <a:spcAft>
                <a:spcPts val="0"/>
              </a:spcAft>
              <a:buNone/>
            </a:pPr>
            <a:r>
              <a:t/>
            </a:r>
            <a:endParaRPr b="1" i="0" sz="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Øge adgangen til og tilgængeligheden af adfærdsbaseret sundhedspleje</a:t>
            </a:r>
            <a:endParaRPr/>
          </a:p>
          <a:p>
            <a:pPr indent="0" lvl="0" marL="0" marR="0" rtl="0" algn="l">
              <a:lnSpc>
                <a:spcPct val="100000"/>
              </a:lnSpc>
              <a:spcBef>
                <a:spcPts val="0"/>
              </a:spcBef>
              <a:spcAft>
                <a:spcPts val="0"/>
              </a:spcAft>
              <a:buNone/>
            </a:pPr>
            <a:r>
              <a:t/>
            </a:r>
            <a:endParaRPr b="1" i="0" sz="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Udvikle faldforebyggelsesprogrammer</a:t>
            </a:r>
            <a:endParaRPr/>
          </a:p>
          <a:p>
            <a:pPr indent="0" lvl="0" marL="0" marR="0" rtl="0" algn="l">
              <a:lnSpc>
                <a:spcPct val="100000"/>
              </a:lnSpc>
              <a:spcBef>
                <a:spcPts val="0"/>
              </a:spcBef>
              <a:spcAft>
                <a:spcPts val="0"/>
              </a:spcAft>
              <a:buNone/>
            </a:pPr>
            <a:r>
              <a:t/>
            </a:r>
            <a:endParaRPr b="1" i="0" sz="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Uddanne læger og andet sundhedspersonale i aldersrelaterede sundhedsproblemer</a:t>
            </a:r>
            <a:endParaRPr/>
          </a:p>
          <a:p>
            <a:pPr indent="0" lvl="0" marL="0" marR="0" rtl="0" algn="l">
              <a:lnSpc>
                <a:spcPct val="100000"/>
              </a:lnSpc>
              <a:spcBef>
                <a:spcPts val="0"/>
              </a:spcBef>
              <a:spcAft>
                <a:spcPts val="0"/>
              </a:spcAft>
              <a:buNone/>
            </a:pPr>
            <a:r>
              <a:t/>
            </a:r>
            <a:endParaRPr b="1" i="0" sz="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Udvide tilgængeligheden af hjemme- og lokalsamfundsbaserede tjenester</a:t>
            </a:r>
            <a:endParaRPr/>
          </a:p>
          <a:p>
            <a:pPr indent="0" lvl="0" marL="0" marR="0" rtl="0" algn="l">
              <a:lnSpc>
                <a:spcPct val="100000"/>
              </a:lnSpc>
              <a:spcBef>
                <a:spcPts val="0"/>
              </a:spcBef>
              <a:spcAft>
                <a:spcPts val="0"/>
              </a:spcAft>
              <a:buNone/>
            </a:pPr>
            <a:r>
              <a:t/>
            </a:r>
            <a:endParaRPr b="1" i="0" sz="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Støtte direkte omsorgsarbejdere</a:t>
            </a:r>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 </a:t>
            </a:r>
            <a:endParaRPr b="1" i="0" sz="800" u="none" cap="none" strike="noStrike">
              <a:solidFill>
                <a:srgbClr val="000000"/>
              </a:solidFill>
              <a:latin typeface="Calibri"/>
              <a:ea typeface="Calibri"/>
              <a:cs typeface="Calibri"/>
              <a:sym typeface="Calibri"/>
            </a:endParaRPr>
          </a:p>
        </p:txBody>
      </p:sp>
      <p:sp>
        <p:nvSpPr>
          <p:cNvPr id="867" name="Google Shape;867;p84"/>
          <p:cNvSpPr txBox="1"/>
          <p:nvPr/>
        </p:nvSpPr>
        <p:spPr>
          <a:xfrm>
            <a:off x="7241673" y="142875"/>
            <a:ext cx="1047749" cy="209288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Øge udbuddet af tilgængelige, overkommelige, tilpasningsdygtige boliger</a:t>
            </a:r>
            <a:endParaRPr/>
          </a:p>
          <a:p>
            <a:pPr indent="0" lvl="0" marL="0" marR="0" rtl="0" algn="l">
              <a:lnSpc>
                <a:spcPct val="100000"/>
              </a:lnSpc>
              <a:spcBef>
                <a:spcPts val="0"/>
              </a:spcBef>
              <a:spcAft>
                <a:spcPts val="0"/>
              </a:spcAft>
              <a:buNone/>
            </a:pPr>
            <a:r>
              <a:t/>
            </a:r>
            <a:endParaRPr b="1" i="0" sz="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Skabe mere fodgængervenlige fællesskaber</a:t>
            </a:r>
            <a:endParaRPr/>
          </a:p>
          <a:p>
            <a:pPr indent="0" lvl="0" marL="0" marR="0" rtl="0" algn="l">
              <a:lnSpc>
                <a:spcPct val="100000"/>
              </a:lnSpc>
              <a:spcBef>
                <a:spcPts val="0"/>
              </a:spcBef>
              <a:spcAft>
                <a:spcPts val="0"/>
              </a:spcAft>
              <a:buNone/>
            </a:pPr>
            <a:r>
              <a:t/>
            </a:r>
            <a:endParaRPr b="1" i="0" sz="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Forbedre ældre chaufførers sikkerhed</a:t>
            </a:r>
            <a:endParaRPr/>
          </a:p>
          <a:p>
            <a:pPr indent="0" lvl="0" marL="0" marR="0" rtl="0" algn="l">
              <a:lnSpc>
                <a:spcPct val="100000"/>
              </a:lnSpc>
              <a:spcBef>
                <a:spcPts val="0"/>
              </a:spcBef>
              <a:spcAft>
                <a:spcPts val="0"/>
              </a:spcAft>
              <a:buNone/>
            </a:pPr>
            <a:r>
              <a:t/>
            </a:r>
            <a:endParaRPr b="1" i="0" sz="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Forbedre transportmulig-heder</a:t>
            </a:r>
            <a:endParaRPr b="1" i="0" sz="800" u="none" cap="none" strike="noStrike">
              <a:solidFill>
                <a:srgbClr val="000000"/>
              </a:solidFill>
              <a:latin typeface="Calibri"/>
              <a:ea typeface="Calibri"/>
              <a:cs typeface="Calibri"/>
              <a:sym typeface="Calibri"/>
            </a:endParaRPr>
          </a:p>
        </p:txBody>
      </p:sp>
      <p:sp>
        <p:nvSpPr>
          <p:cNvPr id="868" name="Google Shape;868;p84"/>
          <p:cNvSpPr txBox="1"/>
          <p:nvPr/>
        </p:nvSpPr>
        <p:spPr>
          <a:xfrm>
            <a:off x="8705849" y="190381"/>
            <a:ext cx="1323976" cy="193899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Fremme adgangen til sund mad</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Udvikle planer for at håndtere potentiel sårbarhed over for naturkatastrofer</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Beskytte ældre mod mishandling</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800" u="none" cap="none" strike="noStrike">
                <a:solidFill>
                  <a:srgbClr val="000000"/>
                </a:solidFill>
                <a:latin typeface="Calibri"/>
                <a:ea typeface="Calibri"/>
                <a:cs typeface="Calibri"/>
                <a:sym typeface="Calibri"/>
              </a:rPr>
              <a:t>Rekruttere, fastholde og uddanne en multisektoriel og tværfaglig arbejdsstyrke</a:t>
            </a:r>
            <a:endParaRPr b="1" i="0" sz="800" u="none" cap="none" strike="noStrike">
              <a:solidFill>
                <a:srgbClr val="000000"/>
              </a:solidFill>
              <a:latin typeface="Calibri"/>
              <a:ea typeface="Calibri"/>
              <a:cs typeface="Calibri"/>
              <a:sym typeface="Calibri"/>
            </a:endParaRPr>
          </a:p>
        </p:txBody>
      </p:sp>
      <p:sp>
        <p:nvSpPr>
          <p:cNvPr id="869" name="Google Shape;869;p84"/>
          <p:cNvSpPr/>
          <p:nvPr/>
        </p:nvSpPr>
        <p:spPr>
          <a:xfrm>
            <a:off x="1783851" y="573892"/>
            <a:ext cx="3166477" cy="13234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2060"/>
                </a:solidFill>
                <a:latin typeface="Calibri"/>
                <a:ea typeface="Calibri"/>
                <a:cs typeface="Calibri"/>
                <a:sym typeface="Calibri"/>
              </a:rPr>
              <a:t>Sunde aldrings- handlinger</a:t>
            </a:r>
            <a:endParaRPr b="1" i="0" sz="3600" u="none" cap="none" strike="noStrike">
              <a:solidFill>
                <a:srgbClr val="002060"/>
              </a:solidFill>
              <a:latin typeface="Calibri"/>
              <a:ea typeface="Calibri"/>
              <a:cs typeface="Calibri"/>
              <a:sym typeface="Calibri"/>
            </a:endParaRPr>
          </a:p>
        </p:txBody>
      </p:sp>
      <p:sp>
        <p:nvSpPr>
          <p:cNvPr id="870" name="Google Shape;870;p84"/>
          <p:cNvSpPr/>
          <p:nvPr/>
        </p:nvSpPr>
        <p:spPr>
          <a:xfrm>
            <a:off x="5238749" y="3052762"/>
            <a:ext cx="1162051" cy="63341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2060"/>
                </a:solidFill>
                <a:latin typeface="Calibri"/>
                <a:ea typeface="Calibri"/>
                <a:cs typeface="Calibri"/>
                <a:sym typeface="Calibri"/>
              </a:rPr>
              <a:t>SUNDE ALDRINGSHANDLINGER</a:t>
            </a:r>
            <a:endParaRPr/>
          </a:p>
        </p:txBody>
      </p:sp>
      <p:sp>
        <p:nvSpPr>
          <p:cNvPr id="871" name="Google Shape;871;p84"/>
          <p:cNvSpPr txBox="1"/>
          <p:nvPr/>
        </p:nvSpPr>
        <p:spPr>
          <a:xfrm>
            <a:off x="5238749" y="1744355"/>
            <a:ext cx="1187199" cy="553998"/>
          </a:xfrm>
          <a:prstGeom prst="rect">
            <a:avLst/>
          </a:prstGeom>
          <a:solidFill>
            <a:srgbClr val="00AEC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000" u="none" cap="none" strike="noStrike">
                <a:solidFill>
                  <a:srgbClr val="000000"/>
                </a:solidFill>
                <a:latin typeface="Calibri"/>
                <a:ea typeface="Calibri"/>
                <a:cs typeface="Calibri"/>
                <a:sym typeface="Calibri"/>
              </a:rPr>
              <a:t>SUNDE OG SIKRE FÆLLESSKABSMIL-</a:t>
            </a:r>
            <a:endParaRPr b="1" i="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000" u="none" cap="none" strike="noStrike">
                <a:solidFill>
                  <a:srgbClr val="000000"/>
                </a:solidFill>
                <a:latin typeface="Calibri"/>
                <a:ea typeface="Calibri"/>
                <a:cs typeface="Calibri"/>
                <a:sym typeface="Calibri"/>
              </a:rPr>
              <a:t>JØER</a:t>
            </a:r>
            <a:endParaRPr b="1" i="0" sz="1000" u="none" cap="none" strike="noStrike">
              <a:solidFill>
                <a:srgbClr val="000000"/>
              </a:solidFill>
              <a:latin typeface="Calibri"/>
              <a:ea typeface="Calibri"/>
              <a:cs typeface="Calibri"/>
              <a:sym typeface="Calibri"/>
            </a:endParaRPr>
          </a:p>
        </p:txBody>
      </p:sp>
      <p:sp>
        <p:nvSpPr>
          <p:cNvPr id="872" name="Google Shape;872;p84"/>
          <p:cNvSpPr txBox="1"/>
          <p:nvPr/>
        </p:nvSpPr>
        <p:spPr>
          <a:xfrm>
            <a:off x="3897062" y="3052926"/>
            <a:ext cx="1028700" cy="708000"/>
          </a:xfrm>
          <a:prstGeom prst="rect">
            <a:avLst/>
          </a:prstGeom>
          <a:solidFill>
            <a:srgbClr val="F0542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000" u="none" cap="none" strike="noStrike">
                <a:solidFill>
                  <a:srgbClr val="000000"/>
                </a:solidFill>
                <a:latin typeface="Calibri"/>
                <a:ea typeface="Calibri"/>
                <a:cs typeface="Calibri"/>
                <a:sym typeface="Calibri"/>
              </a:rPr>
              <a:t>ELIMINERING AF SUNDHED</a:t>
            </a:r>
            <a:r>
              <a:rPr b="1" lang="en-US" sz="1000">
                <a:latin typeface="Calibri"/>
                <a:ea typeface="Calibri"/>
                <a:cs typeface="Calibri"/>
                <a:sym typeface="Calibri"/>
              </a:rPr>
              <a:t>S</a:t>
            </a:r>
            <a:r>
              <a:rPr b="1" i="0" lang="en-US" sz="1000" u="none" cap="none" strike="noStrike">
                <a:solidFill>
                  <a:srgbClr val="000000"/>
                </a:solidFill>
                <a:latin typeface="Calibri"/>
                <a:ea typeface="Calibri"/>
                <a:cs typeface="Calibri"/>
                <a:sym typeface="Calibri"/>
              </a:rPr>
              <a:t>FOR-SKELLE</a:t>
            </a:r>
            <a:endParaRPr/>
          </a:p>
        </p:txBody>
      </p:sp>
      <p:sp>
        <p:nvSpPr>
          <p:cNvPr id="873" name="Google Shape;873;p84"/>
          <p:cNvSpPr txBox="1"/>
          <p:nvPr/>
        </p:nvSpPr>
        <p:spPr>
          <a:xfrm>
            <a:off x="6674789" y="2938273"/>
            <a:ext cx="1133767" cy="861774"/>
          </a:xfrm>
          <a:prstGeom prst="rect">
            <a:avLst/>
          </a:prstGeom>
          <a:solidFill>
            <a:srgbClr val="EC912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000" u="none" cap="none" strike="noStrike">
                <a:solidFill>
                  <a:srgbClr val="000000"/>
                </a:solidFill>
                <a:latin typeface="Calibri"/>
                <a:ea typeface="Calibri"/>
                <a:cs typeface="Calibri"/>
                <a:sym typeface="Calibri"/>
              </a:rPr>
              <a:t>KLINISKE OG SAMFUNDSMÆS-</a:t>
            </a:r>
            <a:endParaRPr/>
          </a:p>
          <a:p>
            <a:pPr indent="0" lvl="0" marL="0" marR="0" rtl="0" algn="ctr">
              <a:lnSpc>
                <a:spcPct val="100000"/>
              </a:lnSpc>
              <a:spcBef>
                <a:spcPts val="0"/>
              </a:spcBef>
              <a:spcAft>
                <a:spcPts val="0"/>
              </a:spcAft>
              <a:buNone/>
            </a:pPr>
            <a:r>
              <a:rPr b="1" i="0" lang="en-US" sz="1000" u="none" cap="none" strike="noStrike">
                <a:solidFill>
                  <a:srgbClr val="000000"/>
                </a:solidFill>
                <a:latin typeface="Calibri"/>
                <a:ea typeface="Calibri"/>
                <a:cs typeface="Calibri"/>
                <a:sym typeface="Calibri"/>
              </a:rPr>
              <a:t>SIGE FOREBYGGENDE YDELSER</a:t>
            </a:r>
            <a:endParaRPr b="1" i="0" sz="1000" u="none" cap="none" strike="noStrike">
              <a:solidFill>
                <a:srgbClr val="000000"/>
              </a:solidFill>
              <a:latin typeface="Calibri"/>
              <a:ea typeface="Calibri"/>
              <a:cs typeface="Calibri"/>
              <a:sym typeface="Calibri"/>
            </a:endParaRPr>
          </a:p>
        </p:txBody>
      </p:sp>
      <p:sp>
        <p:nvSpPr>
          <p:cNvPr id="874" name="Google Shape;874;p84"/>
          <p:cNvSpPr txBox="1"/>
          <p:nvPr/>
        </p:nvSpPr>
        <p:spPr>
          <a:xfrm>
            <a:off x="5263898" y="4476215"/>
            <a:ext cx="1213102" cy="400110"/>
          </a:xfrm>
          <a:prstGeom prst="rect">
            <a:avLst/>
          </a:prstGeom>
          <a:solidFill>
            <a:srgbClr val="5671B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000" u="none" cap="none" strike="noStrike">
                <a:solidFill>
                  <a:srgbClr val="000000"/>
                </a:solidFill>
                <a:latin typeface="Calibri"/>
                <a:ea typeface="Calibri"/>
                <a:cs typeface="Calibri"/>
                <a:sym typeface="Calibri"/>
              </a:rPr>
              <a:t>INDFLYDELSESRIGE MENNESKER</a:t>
            </a:r>
            <a:endParaRPr/>
          </a:p>
        </p:txBody>
      </p:sp>
      <p:sp>
        <p:nvSpPr>
          <p:cNvPr id="875" name="Google Shape;875;p84">
            <a:hlinkClick r:id="rId5"/>
          </p:cNvPr>
          <p:cNvSpPr/>
          <p:nvPr/>
        </p:nvSpPr>
        <p:spPr>
          <a:xfrm>
            <a:off x="226492" y="4918095"/>
            <a:ext cx="1177860" cy="773564"/>
          </a:xfrm>
          <a:prstGeom prst="rightArrow">
            <a:avLst>
              <a:gd fmla="val 50000" name="adj1"/>
              <a:gd fmla="val 50000" name="adj2"/>
            </a:avLst>
          </a:prstGeom>
          <a:solidFill>
            <a:srgbClr val="24BAA2"/>
          </a:solidFill>
          <a:ln cap="flat" cmpd="sng" w="19050">
            <a:solidFill>
              <a:srgbClr val="24BAA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Klik her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85"/>
          <p:cNvSpPr txBox="1"/>
          <p:nvPr>
            <p:ph idx="2" type="body"/>
          </p:nvPr>
        </p:nvSpPr>
        <p:spPr>
          <a:xfrm>
            <a:off x="800100" y="748884"/>
            <a:ext cx="5295900" cy="80365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3600"/>
              <a:buNone/>
            </a:pPr>
            <a:r>
              <a:rPr lang="en-US" sz="3600"/>
              <a:t> </a:t>
            </a:r>
            <a:r>
              <a:rPr lang="en-US"/>
              <a:t>Pårørendes rolle i borgernes livsstil</a:t>
            </a:r>
            <a:endParaRPr/>
          </a:p>
        </p:txBody>
      </p:sp>
      <p:sp>
        <p:nvSpPr>
          <p:cNvPr id="881" name="Google Shape;881;p85"/>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82" name="Google Shape;882;p85"/>
          <p:cNvSpPr txBox="1"/>
          <p:nvPr>
            <p:ph idx="1" type="body"/>
          </p:nvPr>
        </p:nvSpPr>
        <p:spPr>
          <a:xfrm>
            <a:off x="650240" y="2118058"/>
            <a:ext cx="5750560" cy="1635598"/>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Clr>
                <a:srgbClr val="092E4B"/>
              </a:buClr>
              <a:buSzPts val="2400"/>
              <a:buNone/>
            </a:pPr>
            <a:r>
              <a:rPr lang="en-US"/>
              <a:t>Selv om det måske ikke altid ses, spiller medarbejderne en meget vigtig rolle for borgernes liv især deres livsstil.</a:t>
            </a:r>
            <a:endParaRPr b="1"/>
          </a:p>
          <a:p>
            <a:pPr indent="0" lvl="0" marL="228600" rtl="0" algn="l">
              <a:lnSpc>
                <a:spcPct val="90000"/>
              </a:lnSpc>
              <a:spcBef>
                <a:spcPts val="1000"/>
              </a:spcBef>
              <a:spcAft>
                <a:spcPts val="0"/>
              </a:spcAft>
              <a:buClr>
                <a:srgbClr val="092E4B"/>
              </a:buClr>
              <a:buSzPts val="2400"/>
              <a:buNone/>
            </a:pPr>
            <a:r>
              <a:rPr lang="en-US"/>
              <a:t>DU er ofte hovedkontakten med omverdenen og derfor en fantastisk kilde til information, der kan hjælpe borgerne med at lære noget, de ikke ved.</a:t>
            </a:r>
            <a:endParaRPr/>
          </a:p>
          <a:p>
            <a:pPr indent="0" lvl="0" marL="228600" rtl="0" algn="l">
              <a:lnSpc>
                <a:spcPct val="90000"/>
              </a:lnSpc>
              <a:spcBef>
                <a:spcPts val="1000"/>
              </a:spcBef>
              <a:spcAft>
                <a:spcPts val="0"/>
              </a:spcAft>
              <a:buClr>
                <a:srgbClr val="092E4B"/>
              </a:buClr>
              <a:buSzPts val="2400"/>
              <a:buNone/>
            </a:pPr>
            <a:r>
              <a:rPr lang="en-US"/>
              <a:t>Det er her teknologien kommer ind og kan lette opgaven for dig som pårørende.</a:t>
            </a:r>
            <a:endParaRPr/>
          </a:p>
          <a:p>
            <a:pPr indent="0" lvl="0" marL="228600" rtl="0" algn="l">
              <a:lnSpc>
                <a:spcPct val="90000"/>
              </a:lnSpc>
              <a:spcBef>
                <a:spcPts val="1000"/>
              </a:spcBef>
              <a:spcAft>
                <a:spcPts val="0"/>
              </a:spcAft>
              <a:buClr>
                <a:srgbClr val="092E4B"/>
              </a:buClr>
              <a:buSzPts val="2400"/>
              <a:buNone/>
            </a:pPr>
            <a:r>
              <a:t/>
            </a:r>
            <a:endParaRPr/>
          </a:p>
        </p:txBody>
      </p:sp>
      <p:pic>
        <p:nvPicPr>
          <p:cNvPr descr="Adultos mayores y tecnología: La brecha que se acrecienta en pandemia | USS  2022" id="883" name="Google Shape;883;p85"/>
          <p:cNvPicPr preferRelativeResize="0"/>
          <p:nvPr/>
        </p:nvPicPr>
        <p:blipFill rotWithShape="1">
          <a:blip r:embed="rId3">
            <a:alphaModFix/>
          </a:blip>
          <a:srcRect b="0" l="0" r="0" t="0"/>
          <a:stretch/>
        </p:blipFill>
        <p:spPr>
          <a:xfrm>
            <a:off x="6664959" y="321696"/>
            <a:ext cx="5181601" cy="621460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86"/>
          <p:cNvSpPr txBox="1"/>
          <p:nvPr>
            <p:ph idx="1" type="body"/>
          </p:nvPr>
        </p:nvSpPr>
        <p:spPr>
          <a:xfrm>
            <a:off x="501042" y="2559355"/>
            <a:ext cx="6347433" cy="3885739"/>
          </a:xfrm>
          <a:prstGeom prst="rect">
            <a:avLst/>
          </a:prstGeom>
          <a:noFill/>
          <a:ln>
            <a:noFill/>
          </a:ln>
        </p:spPr>
        <p:txBody>
          <a:bodyPr anchorCtr="0" anchor="t" bIns="45700" lIns="91425" spcFirstLastPara="1" rIns="91425" wrap="square" tIns="45700">
            <a:noAutofit/>
          </a:bodyPr>
          <a:lstStyle/>
          <a:p>
            <a:pPr indent="0" lvl="0" marL="228600" rtl="0" algn="just">
              <a:lnSpc>
                <a:spcPct val="90000"/>
              </a:lnSpc>
              <a:spcBef>
                <a:spcPts val="0"/>
              </a:spcBef>
              <a:spcAft>
                <a:spcPts val="0"/>
              </a:spcAft>
              <a:buClr>
                <a:srgbClr val="092E4B"/>
              </a:buClr>
              <a:buSzPts val="2400"/>
              <a:buNone/>
            </a:pPr>
            <a:r>
              <a:rPr b="1" lang="en-US" u="sng">
                <a:solidFill>
                  <a:srgbClr val="24BAA2"/>
                </a:solidFill>
                <a:hlinkClick r:id="rId3">
                  <a:extLst>
                    <a:ext uri="{A12FA001-AC4F-418D-AE19-62706E023703}">
                      <ahyp:hlinkClr val="tx"/>
                    </a:ext>
                  </a:extLst>
                </a:hlinkClick>
              </a:rPr>
              <a:t>Yuka</a:t>
            </a:r>
            <a:r>
              <a:rPr b="1" lang="en-US"/>
              <a:t> </a:t>
            </a:r>
            <a:r>
              <a:rPr lang="en-US"/>
              <a:t>er en applikation til smartphones, der scanner fødevarer og kosmetiske produkter og giver information om deres sammensætning og vurderer deres virkninger på sundheden </a:t>
            </a:r>
            <a:r>
              <a:rPr lang="en-US">
                <a:solidFill>
                  <a:srgbClr val="000000"/>
                </a:solidFill>
                <a:latin typeface="Arial"/>
                <a:ea typeface="Arial"/>
                <a:cs typeface="Arial"/>
                <a:sym typeface="Arial"/>
              </a:rPr>
              <a:t>.</a:t>
            </a:r>
            <a:endParaRPr>
              <a:solidFill>
                <a:srgbClr val="000000"/>
              </a:solidFill>
              <a:latin typeface="Arial"/>
              <a:ea typeface="Arial"/>
              <a:cs typeface="Arial"/>
              <a:sym typeface="Arial"/>
            </a:endParaRPr>
          </a:p>
          <a:p>
            <a:pPr indent="0" lvl="0" marL="228600" rtl="0" algn="just">
              <a:lnSpc>
                <a:spcPct val="90000"/>
              </a:lnSpc>
              <a:spcBef>
                <a:spcPts val="1000"/>
              </a:spcBef>
              <a:spcAft>
                <a:spcPts val="0"/>
              </a:spcAft>
              <a:buClr>
                <a:srgbClr val="092E4B"/>
              </a:buClr>
              <a:buSzPts val="2400"/>
              <a:buNone/>
            </a:pPr>
            <a:r>
              <a:rPr lang="en-US"/>
              <a:t>Denne applikation giver mulighed for at evaluere holdbarheden af fødevarer. Det eneste, man skal gøre, er at scanne stregkoden på det produkt, man er interesseret i, med mobilkameraet, og applikationen returnerer oplysningerne og klassificeringen af det pågældende produkt.</a:t>
            </a:r>
            <a:endParaRPr/>
          </a:p>
        </p:txBody>
      </p:sp>
      <p:sp>
        <p:nvSpPr>
          <p:cNvPr id="889" name="Google Shape;889;p86"/>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Telefon app:</a:t>
            </a:r>
            <a:endParaRPr/>
          </a:p>
          <a:p>
            <a:pPr indent="0" lvl="0" marL="0" rtl="0" algn="l">
              <a:lnSpc>
                <a:spcPct val="90000"/>
              </a:lnSpc>
              <a:spcBef>
                <a:spcPts val="1000"/>
              </a:spcBef>
              <a:spcAft>
                <a:spcPts val="0"/>
              </a:spcAft>
              <a:buClr>
                <a:srgbClr val="24BAA2"/>
              </a:buClr>
              <a:buSzPts val="3600"/>
              <a:buNone/>
            </a:pPr>
            <a:r>
              <a:rPr lang="en-US"/>
              <a:t>Til ernæring</a:t>
            </a:r>
            <a:endParaRPr/>
          </a:p>
          <a:p>
            <a:pPr indent="0" lvl="0" marL="0" rtl="0" algn="l">
              <a:lnSpc>
                <a:spcPct val="90000"/>
              </a:lnSpc>
              <a:spcBef>
                <a:spcPts val="1000"/>
              </a:spcBef>
              <a:spcAft>
                <a:spcPts val="0"/>
              </a:spcAft>
              <a:buClr>
                <a:srgbClr val="24BAA2"/>
              </a:buClr>
              <a:buSzPts val="3600"/>
              <a:buNone/>
            </a:pPr>
            <a:r>
              <a:t/>
            </a:r>
            <a:endParaRPr/>
          </a:p>
        </p:txBody>
      </p:sp>
      <p:sp>
        <p:nvSpPr>
          <p:cNvPr id="890" name="Google Shape;890;p86"/>
          <p:cNvSpPr/>
          <p:nvPr>
            <p:ph idx="3" type="pic"/>
          </p:nvPr>
        </p:nvSpPr>
        <p:spPr>
          <a:xfrm>
            <a:off x="8583306" y="1246695"/>
            <a:ext cx="2444127" cy="4336988"/>
          </a:xfrm>
          <a:prstGeom prst="rect">
            <a:avLst/>
          </a:prstGeom>
          <a:solidFill>
            <a:srgbClr val="D8D8D8"/>
          </a:solidFill>
          <a:ln>
            <a:noFill/>
          </a:ln>
        </p:spPr>
      </p:sp>
      <p:sp>
        <p:nvSpPr>
          <p:cNvPr id="891" name="Google Shape;891;p86"/>
          <p:cNvSpPr/>
          <p:nvPr/>
        </p:nvSpPr>
        <p:spPr>
          <a:xfrm>
            <a:off x="6959338" y="3189475"/>
            <a:ext cx="1177860" cy="773564"/>
          </a:xfrm>
          <a:prstGeom prst="rightArrow">
            <a:avLst>
              <a:gd fmla="val 50000" name="adj1"/>
              <a:gd fmla="val 50000" name="adj2"/>
            </a:avLst>
          </a:prstGeom>
          <a:solidFill>
            <a:srgbClr val="24BAA2"/>
          </a:solidFill>
          <a:ln cap="flat" cmpd="sng" w="12700">
            <a:solidFill>
              <a:srgbClr val="8F2F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Klik her</a:t>
            </a:r>
            <a:endParaRPr b="0" i="0" sz="1400" u="none" cap="none" strike="noStrike">
              <a:solidFill>
                <a:srgbClr val="000000"/>
              </a:solidFill>
              <a:latin typeface="Arial"/>
              <a:ea typeface="Arial"/>
              <a:cs typeface="Arial"/>
              <a:sym typeface="Arial"/>
            </a:endParaRPr>
          </a:p>
        </p:txBody>
      </p:sp>
      <p:pic>
        <p:nvPicPr>
          <p:cNvPr id="892" name="Google Shape;892;p86">
            <a:hlinkClick r:id="rId4"/>
          </p:cNvPr>
          <p:cNvPicPr preferRelativeResize="0"/>
          <p:nvPr/>
        </p:nvPicPr>
        <p:blipFill rotWithShape="1">
          <a:blip r:embed="rId5">
            <a:alphaModFix/>
          </a:blip>
          <a:srcRect b="0" l="0" r="0" t="0"/>
          <a:stretch/>
        </p:blipFill>
        <p:spPr>
          <a:xfrm rot="206916">
            <a:off x="8228152" y="328664"/>
            <a:ext cx="3022227" cy="6030992"/>
          </a:xfrm>
          <a:prstGeom prst="rect">
            <a:avLst/>
          </a:prstGeom>
          <a:noFill/>
          <a:ln>
            <a:noFill/>
          </a:ln>
        </p:spPr>
      </p:pic>
      <p:pic>
        <p:nvPicPr>
          <p:cNvPr id="893" name="Google Shape;893;p86">
            <a:hlinkClick r:id="rId6"/>
          </p:cNvPr>
          <p:cNvPicPr preferRelativeResize="0"/>
          <p:nvPr/>
        </p:nvPicPr>
        <p:blipFill rotWithShape="1">
          <a:blip r:embed="rId7">
            <a:alphaModFix/>
          </a:blip>
          <a:srcRect b="0" l="0" r="0" t="0"/>
          <a:stretch/>
        </p:blipFill>
        <p:spPr>
          <a:xfrm>
            <a:off x="7144621" y="2647950"/>
            <a:ext cx="904875" cy="2857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87"/>
          <p:cNvSpPr/>
          <p:nvPr/>
        </p:nvSpPr>
        <p:spPr>
          <a:xfrm>
            <a:off x="7884160" y="457200"/>
            <a:ext cx="3291840" cy="60045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9" name="Google Shape;899;p87"/>
          <p:cNvSpPr txBox="1"/>
          <p:nvPr>
            <p:ph idx="1" type="body"/>
          </p:nvPr>
        </p:nvSpPr>
        <p:spPr>
          <a:xfrm>
            <a:off x="526801" y="2482381"/>
            <a:ext cx="6421278" cy="1011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2000"/>
              <a:buNone/>
            </a:pPr>
            <a:r>
              <a:rPr b="1" lang="en-US" u="sng">
                <a:solidFill>
                  <a:srgbClr val="24BAA2"/>
                </a:solidFill>
                <a:latin typeface="Calibri"/>
                <a:ea typeface="Calibri"/>
                <a:cs typeface="Calibri"/>
                <a:sym typeface="Calibri"/>
                <a:hlinkClick r:id="rId3">
                  <a:extLst>
                    <a:ext uri="{A12FA001-AC4F-418D-AE19-62706E023703}">
                      <ahyp:hlinkClr val="tx"/>
                    </a:ext>
                  </a:extLst>
                </a:hlinkClick>
              </a:rPr>
              <a:t>Sentab</a:t>
            </a:r>
            <a:r>
              <a:rPr b="1" lang="en-US">
                <a:solidFill>
                  <a:srgbClr val="000000"/>
                </a:solidFill>
                <a:latin typeface="Calibri"/>
                <a:ea typeface="Calibri"/>
                <a:cs typeface="Calibri"/>
                <a:sym typeface="Calibri"/>
              </a:rPr>
              <a:t> </a:t>
            </a:r>
            <a:r>
              <a:rPr lang="en-US">
                <a:latin typeface="Calibri"/>
                <a:ea typeface="Calibri"/>
                <a:cs typeface="Calibri"/>
                <a:sym typeface="Calibri"/>
              </a:rPr>
              <a:t>er en af de mest nyttige mobile apps relateret til Facebook-agtige sociale netværk for ældre mennesker, fordi alle dens funktioner og funktionaliteter er tilpasset seniorbrugeren. For eksempel er bogstaverne tilpasset aldersgruppens synsvanskeligheder, informationen er enkel og altid ledsaget af piktogrammer, så dens funktion bliver lettere at forstå.</a:t>
            </a:r>
            <a:endParaRPr/>
          </a:p>
          <a:p>
            <a:pPr indent="0" lvl="0" marL="0" rtl="0" algn="l">
              <a:lnSpc>
                <a:spcPct val="90000"/>
              </a:lnSpc>
              <a:spcBef>
                <a:spcPts val="0"/>
              </a:spcBef>
              <a:spcAft>
                <a:spcPts val="0"/>
              </a:spcAft>
              <a:buClr>
                <a:srgbClr val="000000"/>
              </a:buClr>
              <a:buSzPts val="2000"/>
              <a:buNone/>
            </a:pPr>
            <a:r>
              <a:rPr lang="en-US">
                <a:latin typeface="Calibri"/>
                <a:ea typeface="Calibri"/>
                <a:cs typeface="Calibri"/>
                <a:sym typeface="Calibri"/>
              </a:rPr>
              <a:t>Derudover kan du oprette aktiviteter, diskussionsgrupper, uploade indlæg, foretage videoopkald og komme i kontakt med folk tæt på dig.</a:t>
            </a:r>
            <a:endParaRPr/>
          </a:p>
          <a:p>
            <a:pPr indent="0" lvl="0" marL="0" rtl="0" algn="l">
              <a:lnSpc>
                <a:spcPct val="90000"/>
              </a:lnSpc>
              <a:spcBef>
                <a:spcPts val="0"/>
              </a:spcBef>
              <a:spcAft>
                <a:spcPts val="0"/>
              </a:spcAft>
              <a:buClr>
                <a:srgbClr val="000000"/>
              </a:buClr>
              <a:buSzPts val="2000"/>
              <a:buNone/>
            </a:pPr>
            <a:r>
              <a:t/>
            </a:r>
            <a:endParaRPr>
              <a:latin typeface="Calibri"/>
              <a:ea typeface="Calibri"/>
              <a:cs typeface="Calibri"/>
              <a:sym typeface="Calibri"/>
            </a:endParaRPr>
          </a:p>
          <a:p>
            <a:pPr indent="0" lvl="0" marL="0" rtl="0" algn="l">
              <a:lnSpc>
                <a:spcPct val="90000"/>
              </a:lnSpc>
              <a:spcBef>
                <a:spcPts val="1000"/>
              </a:spcBef>
              <a:spcAft>
                <a:spcPts val="0"/>
              </a:spcAft>
              <a:buClr>
                <a:srgbClr val="092E4B"/>
              </a:buClr>
              <a:buSzPts val="2400"/>
              <a:buNone/>
            </a:pPr>
            <a:r>
              <a:t/>
            </a:r>
            <a:endParaRPr>
              <a:latin typeface="Calibri"/>
              <a:ea typeface="Calibri"/>
              <a:cs typeface="Calibri"/>
              <a:sym typeface="Calibri"/>
            </a:endParaRPr>
          </a:p>
        </p:txBody>
      </p:sp>
      <p:sp>
        <p:nvSpPr>
          <p:cNvPr id="900" name="Google Shape;900;p87"/>
          <p:cNvSpPr txBox="1"/>
          <p:nvPr>
            <p:ph idx="2" type="body"/>
          </p:nvPr>
        </p:nvSpPr>
        <p:spPr>
          <a:xfrm>
            <a:off x="625249" y="1007803"/>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Telefon app:</a:t>
            </a:r>
            <a:endParaRPr/>
          </a:p>
          <a:p>
            <a:pPr indent="0" lvl="0" marL="0" rtl="0" algn="l">
              <a:lnSpc>
                <a:spcPct val="90000"/>
              </a:lnSpc>
              <a:spcBef>
                <a:spcPts val="0"/>
              </a:spcBef>
              <a:spcAft>
                <a:spcPts val="0"/>
              </a:spcAft>
              <a:buClr>
                <a:srgbClr val="24BAA2"/>
              </a:buClr>
              <a:buSzPts val="3600"/>
              <a:buNone/>
            </a:pPr>
            <a:r>
              <a:rPr lang="en-US"/>
              <a:t>Til sociale netværk</a:t>
            </a:r>
            <a:endParaRPr/>
          </a:p>
          <a:p>
            <a:pPr indent="0" lvl="0" marL="0" rtl="0" algn="l">
              <a:lnSpc>
                <a:spcPct val="90000"/>
              </a:lnSpc>
              <a:spcBef>
                <a:spcPts val="1000"/>
              </a:spcBef>
              <a:spcAft>
                <a:spcPts val="0"/>
              </a:spcAft>
              <a:buClr>
                <a:srgbClr val="24BAA2"/>
              </a:buClr>
              <a:buSzPts val="3600"/>
              <a:buNone/>
            </a:pPr>
            <a:r>
              <a:rPr lang="en-US"/>
              <a:t> </a:t>
            </a:r>
            <a:endParaRPr sz="2000">
              <a:solidFill>
                <a:srgbClr val="092E4B"/>
              </a:solidFill>
            </a:endParaRPr>
          </a:p>
          <a:p>
            <a:pPr indent="0" lvl="0" marL="0" rtl="0" algn="l">
              <a:lnSpc>
                <a:spcPct val="90000"/>
              </a:lnSpc>
              <a:spcBef>
                <a:spcPts val="1000"/>
              </a:spcBef>
              <a:spcAft>
                <a:spcPts val="0"/>
              </a:spcAft>
              <a:buClr>
                <a:srgbClr val="24BAA2"/>
              </a:buClr>
              <a:buSzPts val="2000"/>
              <a:buNone/>
            </a:pPr>
            <a:r>
              <a:t/>
            </a:r>
            <a:endParaRPr sz="2000">
              <a:solidFill>
                <a:srgbClr val="092E4B"/>
              </a:solidFill>
            </a:endParaRPr>
          </a:p>
        </p:txBody>
      </p:sp>
      <p:sp>
        <p:nvSpPr>
          <p:cNvPr id="901" name="Google Shape;901;p87"/>
          <p:cNvSpPr/>
          <p:nvPr/>
        </p:nvSpPr>
        <p:spPr>
          <a:xfrm>
            <a:off x="6670359" y="873760"/>
            <a:ext cx="3088640" cy="144272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2" name="Google Shape;902;p87">
            <a:hlinkClick r:id="rId4"/>
          </p:cNvPr>
          <p:cNvPicPr preferRelativeResize="0"/>
          <p:nvPr/>
        </p:nvPicPr>
        <p:blipFill rotWithShape="1">
          <a:blip r:embed="rId5">
            <a:alphaModFix/>
          </a:blip>
          <a:srcRect b="0" l="0" r="0" t="0"/>
          <a:stretch/>
        </p:blipFill>
        <p:spPr>
          <a:xfrm>
            <a:off x="9123590" y="457200"/>
            <a:ext cx="2443161" cy="5109537"/>
          </a:xfrm>
          <a:prstGeom prst="rect">
            <a:avLst/>
          </a:prstGeom>
          <a:noFill/>
          <a:ln>
            <a:noFill/>
          </a:ln>
        </p:spPr>
      </p:pic>
      <p:pic>
        <p:nvPicPr>
          <p:cNvPr id="903" name="Google Shape;903;p87"/>
          <p:cNvPicPr preferRelativeResize="0"/>
          <p:nvPr/>
        </p:nvPicPr>
        <p:blipFill rotWithShape="1">
          <a:blip r:embed="rId6">
            <a:alphaModFix/>
          </a:blip>
          <a:srcRect b="0" l="0" r="0" t="0"/>
          <a:stretch/>
        </p:blipFill>
        <p:spPr>
          <a:xfrm>
            <a:off x="6972300" y="3844031"/>
            <a:ext cx="4676775" cy="2140209"/>
          </a:xfrm>
          <a:prstGeom prst="rect">
            <a:avLst/>
          </a:prstGeom>
          <a:noFill/>
          <a:ln>
            <a:noFill/>
          </a:ln>
        </p:spPr>
      </p:pic>
      <p:sp>
        <p:nvSpPr>
          <p:cNvPr id="904" name="Google Shape;904;p87"/>
          <p:cNvSpPr/>
          <p:nvPr/>
        </p:nvSpPr>
        <p:spPr>
          <a:xfrm>
            <a:off x="7554979" y="2655436"/>
            <a:ext cx="1177860" cy="773564"/>
          </a:xfrm>
          <a:prstGeom prst="rightArrow">
            <a:avLst>
              <a:gd fmla="val 50000" name="adj1"/>
              <a:gd fmla="val 50000" name="adj2"/>
            </a:avLst>
          </a:prstGeom>
          <a:solidFill>
            <a:srgbClr val="24BAA2"/>
          </a:solidFill>
          <a:ln cap="flat" cmpd="sng" w="12700">
            <a:solidFill>
              <a:srgbClr val="8F2F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Klik her</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1000"/>
                                        <p:tgtEl>
                                          <p:spTgt spid="9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Hvad er autonomi?</a:t>
            </a:r>
            <a:endParaRPr/>
          </a:p>
        </p:txBody>
      </p:sp>
      <p:sp>
        <p:nvSpPr>
          <p:cNvPr id="237" name="Google Shape;237;p25"/>
          <p:cNvSpPr txBox="1"/>
          <p:nvPr>
            <p:ph idx="1" type="body"/>
          </p:nvPr>
        </p:nvSpPr>
        <p:spPr>
          <a:xfrm>
            <a:off x="798643" y="1565257"/>
            <a:ext cx="10594975" cy="3849687"/>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2400"/>
              <a:buNone/>
            </a:pPr>
            <a:r>
              <a:rPr lang="en-US">
                <a:latin typeface="Calibri"/>
                <a:ea typeface="Calibri"/>
                <a:cs typeface="Calibri"/>
                <a:sym typeface="Calibri"/>
              </a:rPr>
              <a:t>Autonomi handler om at have </a:t>
            </a:r>
            <a:r>
              <a:rPr b="1" lang="en-US">
                <a:latin typeface="Calibri"/>
                <a:ea typeface="Calibri"/>
                <a:cs typeface="Calibri"/>
                <a:sym typeface="Calibri"/>
              </a:rPr>
              <a:t>kontrol over </a:t>
            </a:r>
            <a:r>
              <a:rPr lang="en-US">
                <a:latin typeface="Calibri"/>
                <a:ea typeface="Calibri"/>
                <a:cs typeface="Calibri"/>
                <a:sym typeface="Calibri"/>
              </a:rPr>
              <a:t>og </a:t>
            </a:r>
            <a:r>
              <a:rPr b="1" lang="en-US">
                <a:latin typeface="Calibri"/>
                <a:ea typeface="Calibri"/>
                <a:cs typeface="Calibri"/>
                <a:sym typeface="Calibri"/>
              </a:rPr>
              <a:t>valg i </a:t>
            </a:r>
            <a:r>
              <a:rPr lang="en-US">
                <a:latin typeface="Calibri"/>
                <a:ea typeface="Calibri"/>
                <a:cs typeface="Calibri"/>
                <a:sym typeface="Calibri"/>
              </a:rPr>
              <a:t>sit liv. At blive støttet til at fortsætte med rutinemæssige daglige opgaver såsom at købe ind, gå tur med hunden eller deltage i sociale arrangementer kan være medvirkende til at bevare en persons autonomi.</a:t>
            </a:r>
            <a:endParaRPr/>
          </a:p>
          <a:p>
            <a:pPr indent="0" lvl="0" marL="0" rtl="0" algn="just">
              <a:lnSpc>
                <a:spcPct val="100000"/>
              </a:lnSpc>
              <a:spcBef>
                <a:spcPts val="0"/>
              </a:spcBef>
              <a:spcAft>
                <a:spcPts val="0"/>
              </a:spcAft>
              <a:buSzPts val="2400"/>
              <a:buNone/>
            </a:pPr>
            <a:r>
              <a:rPr lang="en-US">
                <a:latin typeface="Calibri"/>
                <a:ea typeface="Calibri"/>
                <a:cs typeface="Calibri"/>
                <a:sym typeface="Calibri"/>
              </a:rPr>
              <a:t>Autonomien er især i fare, når en person har brug for hjælp til de mest basale og private behov, som det forekommer på hospital eller plejecenter, eller når funktionsnedsættelse påvirker evnen til at kommunikere.</a:t>
            </a:r>
            <a:endParaRPr/>
          </a:p>
          <a:p>
            <a:pPr indent="0" lvl="0" marL="0" rtl="0" algn="just">
              <a:lnSpc>
                <a:spcPct val="100000"/>
              </a:lnSpc>
              <a:spcBef>
                <a:spcPts val="0"/>
              </a:spcBef>
              <a:spcAft>
                <a:spcPts val="0"/>
              </a:spcAft>
              <a:buSzPts val="2400"/>
              <a:buNone/>
            </a:pPr>
            <a:r>
              <a:rPr lang="en-US">
                <a:latin typeface="Calibri"/>
                <a:ea typeface="Calibri"/>
                <a:cs typeface="Calibri"/>
                <a:sym typeface="Calibri"/>
              </a:rPr>
              <a:t>Omsorgspersonale må aldrig begå den fejl at antage, at fordi de kender en person godt, kender de også altid vedkommendes præferencer. At kunne vælge sin påklædning, sin mad og drikke eller hvor man vil opholde sig i et plejecenter, er alle eksempler på, hvordan man kan bevare sin autonomi i forhold til nøgleaspekter i hverdagen, selv når man har komplekse behov og kræver et højt niveau af støtte .</a:t>
            </a:r>
            <a:endParaRPr>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88"/>
          <p:cNvSpPr txBox="1"/>
          <p:nvPr>
            <p:ph idx="1" type="body"/>
          </p:nvPr>
        </p:nvSpPr>
        <p:spPr>
          <a:xfrm>
            <a:off x="835670" y="2521255"/>
            <a:ext cx="5900613"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u="sng">
                <a:solidFill>
                  <a:srgbClr val="24BAA2"/>
                </a:solidFill>
                <a:hlinkClick r:id="rId3">
                  <a:extLst>
                    <a:ext uri="{A12FA001-AC4F-418D-AE19-62706E023703}">
                      <ahyp:hlinkClr val="tx"/>
                    </a:ext>
                  </a:extLst>
                </a:hlinkClick>
              </a:rPr>
              <a:t>Mindshift </a:t>
            </a:r>
            <a:r>
              <a:rPr lang="en-US"/>
              <a:t>er en app, der er udviklet af den canadiske regering for at hjælpe mennesker med at behandle angst. Tænk på dette som en schweizerkniv til mental sundhed, fordi den har mange værktøjer til mental sundhed: du kan spore humør, udvikle en liste over mestringsevner og lære mere om </a:t>
            </a:r>
            <a:r>
              <a:rPr b="1" lang="en-US"/>
              <a:t>mindfulness </a:t>
            </a:r>
            <a:r>
              <a:rPr lang="en-US"/>
              <a:t>.</a:t>
            </a:r>
            <a:endParaRPr/>
          </a:p>
          <a:p>
            <a:pPr indent="0" lvl="0" marL="0" rtl="0" algn="l">
              <a:lnSpc>
                <a:spcPct val="90000"/>
              </a:lnSpc>
              <a:spcBef>
                <a:spcPts val="1000"/>
              </a:spcBef>
              <a:spcAft>
                <a:spcPts val="0"/>
              </a:spcAft>
              <a:buClr>
                <a:srgbClr val="092E4B"/>
              </a:buClr>
              <a:buSzPts val="2400"/>
              <a:buNone/>
            </a:pPr>
            <a:r>
              <a:rPr lang="en-US"/>
              <a:t>Derudover er det afledt af evidensbaserede principper for </a:t>
            </a:r>
            <a:r>
              <a:rPr b="1" lang="en-US"/>
              <a:t>kognitiv adfærdsterapi</a:t>
            </a:r>
            <a:endParaRPr/>
          </a:p>
        </p:txBody>
      </p:sp>
      <p:sp>
        <p:nvSpPr>
          <p:cNvPr id="910" name="Google Shape;910;p88"/>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Telefon app:</a:t>
            </a:r>
            <a:endParaRPr/>
          </a:p>
          <a:p>
            <a:pPr indent="0" lvl="0" marL="0" rtl="0" algn="l">
              <a:lnSpc>
                <a:spcPct val="90000"/>
              </a:lnSpc>
              <a:spcBef>
                <a:spcPts val="0"/>
              </a:spcBef>
              <a:spcAft>
                <a:spcPts val="0"/>
              </a:spcAft>
              <a:buClr>
                <a:srgbClr val="24BAA2"/>
              </a:buClr>
              <a:buSzPts val="3600"/>
              <a:buNone/>
            </a:pPr>
            <a:r>
              <a:rPr lang="en-US"/>
              <a:t>Til mental sundhed</a:t>
            </a:r>
            <a:endParaRPr/>
          </a:p>
          <a:p>
            <a:pPr indent="0" lvl="0" marL="0" rtl="0" algn="l">
              <a:lnSpc>
                <a:spcPct val="90000"/>
              </a:lnSpc>
              <a:spcBef>
                <a:spcPts val="1000"/>
              </a:spcBef>
              <a:spcAft>
                <a:spcPts val="0"/>
              </a:spcAft>
              <a:buClr>
                <a:srgbClr val="24BAA2"/>
              </a:buClr>
              <a:buSzPts val="3600"/>
              <a:buNone/>
            </a:pPr>
            <a:r>
              <a:t/>
            </a:r>
            <a:endParaRPr/>
          </a:p>
        </p:txBody>
      </p:sp>
      <p:sp>
        <p:nvSpPr>
          <p:cNvPr id="911" name="Google Shape;911;p88"/>
          <p:cNvSpPr/>
          <p:nvPr/>
        </p:nvSpPr>
        <p:spPr>
          <a:xfrm>
            <a:off x="6959338" y="3189475"/>
            <a:ext cx="1177860" cy="773564"/>
          </a:xfrm>
          <a:prstGeom prst="rightArrow">
            <a:avLst>
              <a:gd fmla="val 50000" name="adj1"/>
              <a:gd fmla="val 50000" name="adj2"/>
            </a:avLst>
          </a:prstGeom>
          <a:solidFill>
            <a:srgbClr val="24BAA2"/>
          </a:solidFill>
          <a:ln cap="flat" cmpd="sng" w="12700">
            <a:solidFill>
              <a:srgbClr val="8F2F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Klik her</a:t>
            </a:r>
            <a:endParaRPr b="0" i="0" sz="1400" u="none" cap="none" strike="noStrike">
              <a:solidFill>
                <a:srgbClr val="000000"/>
              </a:solidFill>
              <a:latin typeface="Arial"/>
              <a:ea typeface="Arial"/>
              <a:cs typeface="Arial"/>
              <a:sym typeface="Arial"/>
            </a:endParaRPr>
          </a:p>
        </p:txBody>
      </p:sp>
      <p:sp>
        <p:nvSpPr>
          <p:cNvPr id="912" name="Google Shape;912;p88"/>
          <p:cNvSpPr/>
          <p:nvPr>
            <p:ph idx="3" type="pic"/>
          </p:nvPr>
        </p:nvSpPr>
        <p:spPr>
          <a:xfrm>
            <a:off x="8583306" y="1246695"/>
            <a:ext cx="2444127" cy="4336988"/>
          </a:xfrm>
          <a:prstGeom prst="rect">
            <a:avLst/>
          </a:prstGeom>
          <a:solidFill>
            <a:srgbClr val="D8D8D8"/>
          </a:solidFill>
          <a:ln>
            <a:noFill/>
          </a:ln>
        </p:spPr>
      </p:sp>
      <p:pic>
        <p:nvPicPr>
          <p:cNvPr descr="MindShift CBT App for Managing Anxiety" id="913" name="Google Shape;913;p88">
            <a:hlinkClick r:id="rId4"/>
          </p:cNvPr>
          <p:cNvPicPr preferRelativeResize="0"/>
          <p:nvPr/>
        </p:nvPicPr>
        <p:blipFill rotWithShape="1">
          <a:blip r:embed="rId5">
            <a:alphaModFix/>
          </a:blip>
          <a:srcRect b="0" l="0" r="0" t="0"/>
          <a:stretch/>
        </p:blipFill>
        <p:spPr>
          <a:xfrm>
            <a:off x="8013845" y="-13811"/>
            <a:ext cx="3810000"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89"/>
          <p:cNvSpPr txBox="1"/>
          <p:nvPr>
            <p:ph idx="1" type="body"/>
          </p:nvPr>
        </p:nvSpPr>
        <p:spPr>
          <a:xfrm>
            <a:off x="489215" y="1693442"/>
            <a:ext cx="5416285" cy="3878683"/>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Clr>
                <a:srgbClr val="092E4B"/>
              </a:buClr>
              <a:buSzPts val="2000"/>
              <a:buNone/>
            </a:pPr>
            <a:r>
              <a:rPr lang="en-US"/>
              <a:t>Hjælp dine ældre borgere med at se og føle, at de har kontrol over deres liv. Det skal være dem, der bestemmer, hvad de vil med deres liv. For at kunne dette skal vi tilbyde dem de rigtige værktøjer, som kan gøre det lettere for dem at styre tingene i deres dagligdag.</a:t>
            </a:r>
            <a:endParaRPr/>
          </a:p>
          <a:p>
            <a:pPr indent="0" lvl="0" marL="228600" rtl="0" algn="l">
              <a:lnSpc>
                <a:spcPct val="90000"/>
              </a:lnSpc>
              <a:spcBef>
                <a:spcPts val="0"/>
              </a:spcBef>
              <a:spcAft>
                <a:spcPts val="0"/>
              </a:spcAft>
              <a:buClr>
                <a:srgbClr val="092E4B"/>
              </a:buClr>
              <a:buSzPts val="2000"/>
              <a:buNone/>
            </a:pPr>
            <a:r>
              <a:rPr lang="en-US"/>
              <a:t>Flere undersøgelser har vist, at inddragelse af ældre i beslutningsprocesser har haft positive effekter på deres følelsesmæssige trivsel, det forbedrer deres selvværd og deres egen selvopfattelse.</a:t>
            </a:r>
            <a:endParaRPr/>
          </a:p>
          <a:p>
            <a:pPr indent="0" lvl="0" marL="228600" rtl="0" algn="l">
              <a:lnSpc>
                <a:spcPct val="90000"/>
              </a:lnSpc>
              <a:spcBef>
                <a:spcPts val="0"/>
              </a:spcBef>
              <a:spcAft>
                <a:spcPts val="0"/>
              </a:spcAft>
              <a:buClr>
                <a:srgbClr val="092E4B"/>
              </a:buClr>
              <a:buSzPts val="2000"/>
              <a:buNone/>
            </a:pPr>
            <a:r>
              <a:t/>
            </a:r>
            <a:endParaRPr/>
          </a:p>
        </p:txBody>
      </p:sp>
      <p:sp>
        <p:nvSpPr>
          <p:cNvPr id="920" name="Google Shape;920;p89"/>
          <p:cNvSpPr txBox="1"/>
          <p:nvPr>
            <p:ph idx="2" type="body"/>
          </p:nvPr>
        </p:nvSpPr>
        <p:spPr>
          <a:xfrm>
            <a:off x="752475" y="485906"/>
            <a:ext cx="5126276"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Teknologi til personlig ledelse</a:t>
            </a:r>
            <a:endParaRPr/>
          </a:p>
        </p:txBody>
      </p:sp>
      <p:sp>
        <p:nvSpPr>
          <p:cNvPr id="921" name="Google Shape;921;p89"/>
          <p:cNvSpPr/>
          <p:nvPr/>
        </p:nvSpPr>
        <p:spPr>
          <a:xfrm>
            <a:off x="6096000" y="326571"/>
            <a:ext cx="5753878" cy="6204858"/>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22" name="Google Shape;922;p89"/>
          <p:cNvPicPr preferRelativeResize="0"/>
          <p:nvPr/>
        </p:nvPicPr>
        <p:blipFill rotWithShape="1">
          <a:blip r:embed="rId3">
            <a:alphaModFix/>
          </a:blip>
          <a:srcRect b="0" l="0" r="0" t="0"/>
          <a:stretch/>
        </p:blipFill>
        <p:spPr>
          <a:xfrm>
            <a:off x="10319921" y="-1"/>
            <a:ext cx="1872082" cy="1289561"/>
          </a:xfrm>
          <a:prstGeom prst="rect">
            <a:avLst/>
          </a:prstGeom>
          <a:noFill/>
          <a:ln>
            <a:noFill/>
          </a:ln>
        </p:spPr>
      </p:pic>
      <p:pic>
        <p:nvPicPr>
          <p:cNvPr descr="Aplicación Dommuss, organízate y disfruta" id="923" name="Google Shape;923;p89">
            <a:hlinkClick r:id="rId4"/>
          </p:cNvPr>
          <p:cNvPicPr preferRelativeResize="0"/>
          <p:nvPr/>
        </p:nvPicPr>
        <p:blipFill rotWithShape="1">
          <a:blip r:embed="rId5">
            <a:alphaModFix/>
          </a:blip>
          <a:srcRect b="40449" l="0" r="0" t="20893"/>
          <a:stretch/>
        </p:blipFill>
        <p:spPr>
          <a:xfrm>
            <a:off x="7014622" y="373007"/>
            <a:ext cx="4157817" cy="803654"/>
          </a:xfrm>
          <a:prstGeom prst="rect">
            <a:avLst/>
          </a:prstGeom>
          <a:noFill/>
          <a:ln>
            <a:noFill/>
          </a:ln>
        </p:spPr>
      </p:pic>
      <p:sp>
        <p:nvSpPr>
          <p:cNvPr id="924" name="Google Shape;924;p89"/>
          <p:cNvSpPr txBox="1"/>
          <p:nvPr/>
        </p:nvSpPr>
        <p:spPr>
          <a:xfrm>
            <a:off x="6168935" y="1271469"/>
            <a:ext cx="5898192" cy="1840495"/>
          </a:xfrm>
          <a:prstGeom prst="rect">
            <a:avLst/>
          </a:prstGeom>
          <a:noFill/>
          <a:ln>
            <a:noFill/>
          </a:ln>
        </p:spPr>
        <p:txBody>
          <a:bodyPr anchorCtr="0" anchor="t" bIns="45700" lIns="91425" spcFirstLastPara="1" rIns="91425" wrap="square" tIns="45700">
            <a:noAutofit/>
          </a:bodyPr>
          <a:lstStyle/>
          <a:p>
            <a:pPr indent="0" lvl="0" marL="228600" marR="0" rtl="0" algn="just">
              <a:lnSpc>
                <a:spcPct val="90000"/>
              </a:lnSpc>
              <a:spcBef>
                <a:spcPts val="0"/>
              </a:spcBef>
              <a:spcAft>
                <a:spcPts val="0"/>
              </a:spcAft>
              <a:buClr>
                <a:schemeClr val="dk2"/>
              </a:buClr>
              <a:buSzPts val="2000"/>
              <a:buFont typeface="Arial"/>
              <a:buNone/>
            </a:pPr>
            <a:r>
              <a:rPr b="0" i="0" lang="en-US" sz="2000" u="none" cap="none" strike="noStrike">
                <a:solidFill>
                  <a:schemeClr val="dk2"/>
                </a:solidFill>
                <a:latin typeface="Calibri"/>
                <a:ea typeface="Calibri"/>
                <a:cs typeface="Calibri"/>
                <a:sym typeface="Calibri"/>
              </a:rPr>
              <a:t>En god familie- og husholdningsorganisation har brug for en App som </a:t>
            </a:r>
            <a:r>
              <a:rPr b="0" i="0" lang="en-US" sz="2000" u="sng" cap="none" strike="noStrike">
                <a:solidFill>
                  <a:srgbClr val="24BAA2"/>
                </a:solidFill>
                <a:latin typeface="Calibri"/>
                <a:ea typeface="Calibri"/>
                <a:cs typeface="Calibri"/>
                <a:sym typeface="Calibri"/>
                <a:hlinkClick r:id="rId6">
                  <a:extLst>
                    <a:ext uri="{A12FA001-AC4F-418D-AE19-62706E023703}">
                      <ahyp:hlinkClr val="tx"/>
                    </a:ext>
                  </a:extLst>
                </a:hlinkClick>
              </a:rPr>
              <a:t>Dommuss </a:t>
            </a:r>
            <a:r>
              <a:rPr b="0" i="0" lang="en-US" sz="2000" u="none" cap="none" strike="noStrike">
                <a:solidFill>
                  <a:schemeClr val="dk2"/>
                </a:solidFill>
                <a:latin typeface="Calibri"/>
                <a:ea typeface="Calibri"/>
                <a:cs typeface="Calibri"/>
                <a:sym typeface="Calibri"/>
              </a:rPr>
              <a:t>, der giver et privat rum, som hele familien har adgang til, og hvor de kan redigere kalenderen, indkøbslisten eller ugemenuen. Der er også en telefonbog, mulighed for at dele billeder eller tilføje noter</a:t>
            </a:r>
            <a:endParaRPr b="0" i="0" sz="2000" u="none" cap="none" strike="noStrike">
              <a:solidFill>
                <a:schemeClr val="dk2"/>
              </a:solidFill>
              <a:latin typeface="Calibri"/>
              <a:ea typeface="Calibri"/>
              <a:cs typeface="Calibri"/>
              <a:sym typeface="Calibri"/>
            </a:endParaRPr>
          </a:p>
        </p:txBody>
      </p:sp>
      <p:sp>
        <p:nvSpPr>
          <p:cNvPr id="925" name="Google Shape;925;p89"/>
          <p:cNvSpPr txBox="1"/>
          <p:nvPr/>
        </p:nvSpPr>
        <p:spPr>
          <a:xfrm>
            <a:off x="7339403" y="3078491"/>
            <a:ext cx="3447266" cy="467505"/>
          </a:xfrm>
          <a:prstGeom prst="rect">
            <a:avLst/>
          </a:prstGeom>
          <a:noFill/>
          <a:ln>
            <a:noFill/>
          </a:ln>
        </p:spPr>
        <p:txBody>
          <a:bodyPr anchorCtr="0" anchor="t" bIns="45700" lIns="91425" spcFirstLastPara="1" rIns="91425" wrap="square" tIns="45700">
            <a:noAutofit/>
          </a:bodyPr>
          <a:lstStyle/>
          <a:p>
            <a:pPr indent="0" lvl="0" marL="228600" marR="0" rtl="0" algn="just">
              <a:lnSpc>
                <a:spcPct val="90000"/>
              </a:lnSpc>
              <a:spcBef>
                <a:spcPts val="0"/>
              </a:spcBef>
              <a:spcAft>
                <a:spcPts val="0"/>
              </a:spcAft>
              <a:buClr>
                <a:schemeClr val="dk2"/>
              </a:buClr>
              <a:buSzPts val="2000"/>
              <a:buFont typeface="Arial"/>
              <a:buNone/>
            </a:pPr>
            <a:r>
              <a:rPr b="0" i="0" lang="en-US" sz="2000" u="none" cap="none" strike="noStrike">
                <a:solidFill>
                  <a:schemeClr val="dk2"/>
                </a:solidFill>
                <a:latin typeface="Calibri"/>
                <a:ea typeface="Calibri"/>
                <a:cs typeface="Calibri"/>
                <a:sym typeface="Calibri"/>
              </a:rPr>
              <a:t>Med </a:t>
            </a:r>
            <a:r>
              <a:rPr b="1" i="0" lang="en-US" sz="2000" u="none" cap="none" strike="noStrike">
                <a:solidFill>
                  <a:schemeClr val="dk2"/>
                </a:solidFill>
                <a:latin typeface="Calibri"/>
                <a:ea typeface="Calibri"/>
                <a:cs typeface="Calibri"/>
                <a:sym typeface="Calibri"/>
              </a:rPr>
              <a:t>dommuss </a:t>
            </a:r>
            <a:r>
              <a:rPr b="0" i="0" lang="en-US" sz="2000" u="none" cap="none" strike="noStrike">
                <a:solidFill>
                  <a:schemeClr val="dk2"/>
                </a:solidFill>
                <a:latin typeface="Calibri"/>
                <a:ea typeface="Calibri"/>
                <a:cs typeface="Calibri"/>
                <a:sym typeface="Calibri"/>
              </a:rPr>
              <a:t>kan du:</a:t>
            </a:r>
            <a:endParaRPr b="0" i="0" sz="2000" u="none" cap="none" strike="noStrike">
              <a:solidFill>
                <a:schemeClr val="dk2"/>
              </a:solidFill>
              <a:latin typeface="Calibri"/>
              <a:ea typeface="Calibri"/>
              <a:cs typeface="Calibri"/>
              <a:sym typeface="Calibri"/>
            </a:endParaRPr>
          </a:p>
        </p:txBody>
      </p:sp>
      <p:pic>
        <p:nvPicPr>
          <p:cNvPr id="926" name="Google Shape;926;p89"/>
          <p:cNvPicPr preferRelativeResize="0"/>
          <p:nvPr/>
        </p:nvPicPr>
        <p:blipFill rotWithShape="1">
          <a:blip r:embed="rId7">
            <a:alphaModFix/>
          </a:blip>
          <a:srcRect b="0" l="0" r="0" t="0"/>
          <a:stretch/>
        </p:blipFill>
        <p:spPr>
          <a:xfrm>
            <a:off x="6935777" y="3498345"/>
            <a:ext cx="403625" cy="544286"/>
          </a:xfrm>
          <a:prstGeom prst="rect">
            <a:avLst/>
          </a:prstGeom>
          <a:noFill/>
          <a:ln>
            <a:noFill/>
          </a:ln>
        </p:spPr>
      </p:pic>
      <p:sp>
        <p:nvSpPr>
          <p:cNvPr id="927" name="Google Shape;927;p89"/>
          <p:cNvSpPr txBox="1"/>
          <p:nvPr/>
        </p:nvSpPr>
        <p:spPr>
          <a:xfrm>
            <a:off x="6233785" y="4063515"/>
            <a:ext cx="1972112" cy="104037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200"/>
              <a:buFont typeface="Arial"/>
              <a:buNone/>
            </a:pPr>
            <a:r>
              <a:rPr b="1" i="0" lang="en-US" sz="1400" u="none" cap="none" strike="noStrike">
                <a:solidFill>
                  <a:schemeClr val="dk2"/>
                </a:solidFill>
                <a:latin typeface="Calibri"/>
                <a:ea typeface="Calibri"/>
                <a:cs typeface="Calibri"/>
                <a:sym typeface="Calibri"/>
              </a:rPr>
              <a:t>Lav en ugentlig tidsplan over opgaver, der skal udføres. Familie og pårørende kan gennemgå og kommentere</a:t>
            </a:r>
            <a:endParaRPr b="1" i="0" sz="1400" u="none" cap="none" strike="noStrike">
              <a:solidFill>
                <a:schemeClr val="dk2"/>
              </a:solidFill>
              <a:latin typeface="Calibri"/>
              <a:ea typeface="Calibri"/>
              <a:cs typeface="Calibri"/>
              <a:sym typeface="Calibri"/>
            </a:endParaRPr>
          </a:p>
        </p:txBody>
      </p:sp>
      <p:pic>
        <p:nvPicPr>
          <p:cNvPr id="928" name="Google Shape;928;p89"/>
          <p:cNvPicPr preferRelativeResize="0"/>
          <p:nvPr/>
        </p:nvPicPr>
        <p:blipFill rotWithShape="1">
          <a:blip r:embed="rId8">
            <a:alphaModFix/>
          </a:blip>
          <a:srcRect b="0" l="0" r="0" t="0"/>
          <a:stretch/>
        </p:blipFill>
        <p:spPr>
          <a:xfrm>
            <a:off x="8928923" y="3514548"/>
            <a:ext cx="445401" cy="593767"/>
          </a:xfrm>
          <a:prstGeom prst="rect">
            <a:avLst/>
          </a:prstGeom>
          <a:noFill/>
          <a:ln>
            <a:noFill/>
          </a:ln>
        </p:spPr>
      </p:pic>
      <p:sp>
        <p:nvSpPr>
          <p:cNvPr id="929" name="Google Shape;929;p89"/>
          <p:cNvSpPr txBox="1"/>
          <p:nvPr/>
        </p:nvSpPr>
        <p:spPr>
          <a:xfrm>
            <a:off x="8176162" y="4065415"/>
            <a:ext cx="1972112" cy="89135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200"/>
              <a:buFont typeface="Arial"/>
              <a:buNone/>
            </a:pPr>
            <a:r>
              <a:rPr b="1" i="0" lang="en-US" sz="1400" u="none" cap="none" strike="noStrike">
                <a:solidFill>
                  <a:schemeClr val="dk2"/>
                </a:solidFill>
                <a:latin typeface="Calibri"/>
                <a:ea typeface="Calibri"/>
                <a:cs typeface="Calibri"/>
                <a:sym typeface="Calibri"/>
              </a:rPr>
              <a:t>Alle i huset kan tilføje eller fjerne det nødvendige på en indkøbsliste.</a:t>
            </a:r>
            <a:endParaRPr b="1" i="0" sz="1400" u="none" cap="none" strike="noStrike">
              <a:solidFill>
                <a:schemeClr val="dk2"/>
              </a:solidFill>
              <a:latin typeface="Calibri"/>
              <a:ea typeface="Calibri"/>
              <a:cs typeface="Calibri"/>
              <a:sym typeface="Calibri"/>
            </a:endParaRPr>
          </a:p>
        </p:txBody>
      </p:sp>
      <p:sp>
        <p:nvSpPr>
          <p:cNvPr id="930" name="Google Shape;930;p89"/>
          <p:cNvSpPr txBox="1"/>
          <p:nvPr/>
        </p:nvSpPr>
        <p:spPr>
          <a:xfrm>
            <a:off x="10186383" y="4068512"/>
            <a:ext cx="1972112" cy="89135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200"/>
              <a:buFont typeface="Arial"/>
              <a:buNone/>
            </a:pPr>
            <a:r>
              <a:rPr b="1" i="0" lang="en-US" sz="1400" u="none" cap="none" strike="noStrike">
                <a:solidFill>
                  <a:schemeClr val="dk2"/>
                </a:solidFill>
                <a:latin typeface="Calibri"/>
                <a:ea typeface="Calibri"/>
                <a:cs typeface="Calibri"/>
                <a:sym typeface="Calibri"/>
              </a:rPr>
              <a:t>At have en familiemenu hjælper dig med at spise sundt, planlægge indkøb, og alle kan forberede aftensmad</a:t>
            </a:r>
            <a:endParaRPr b="1" i="0" sz="1400" u="none" cap="none" strike="noStrike">
              <a:solidFill>
                <a:schemeClr val="dk2"/>
              </a:solidFill>
              <a:latin typeface="Calibri"/>
              <a:ea typeface="Calibri"/>
              <a:cs typeface="Calibri"/>
              <a:sym typeface="Calibri"/>
            </a:endParaRPr>
          </a:p>
        </p:txBody>
      </p:sp>
      <p:pic>
        <p:nvPicPr>
          <p:cNvPr id="931" name="Google Shape;931;p89"/>
          <p:cNvPicPr preferRelativeResize="0"/>
          <p:nvPr/>
        </p:nvPicPr>
        <p:blipFill rotWithShape="1">
          <a:blip r:embed="rId9">
            <a:alphaModFix/>
          </a:blip>
          <a:srcRect b="0" l="0" r="0" t="0"/>
          <a:stretch/>
        </p:blipFill>
        <p:spPr>
          <a:xfrm>
            <a:off x="10971919" y="3456754"/>
            <a:ext cx="506225" cy="642093"/>
          </a:xfrm>
          <a:prstGeom prst="rect">
            <a:avLst/>
          </a:prstGeom>
          <a:noFill/>
          <a:ln>
            <a:noFill/>
          </a:ln>
        </p:spPr>
      </p:pic>
      <p:sp>
        <p:nvSpPr>
          <p:cNvPr id="932" name="Google Shape;932;p89"/>
          <p:cNvSpPr/>
          <p:nvPr/>
        </p:nvSpPr>
        <p:spPr>
          <a:xfrm>
            <a:off x="152400" y="152400"/>
            <a:ext cx="12192000" cy="0"/>
          </a:xfrm>
          <a:prstGeom prst="rect">
            <a:avLst/>
          </a:prstGeom>
          <a:solidFill>
            <a:srgbClr val="F5F5F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llamada " id="933" name="Google Shape;933;p89"/>
          <p:cNvPicPr preferRelativeResize="0"/>
          <p:nvPr/>
        </p:nvPicPr>
        <p:blipFill rotWithShape="1">
          <a:blip r:embed="rId10">
            <a:alphaModFix/>
          </a:blip>
          <a:srcRect b="0" l="0" r="0" t="0"/>
          <a:stretch/>
        </p:blipFill>
        <p:spPr>
          <a:xfrm>
            <a:off x="6935777" y="5154840"/>
            <a:ext cx="562172" cy="560833"/>
          </a:xfrm>
          <a:prstGeom prst="rect">
            <a:avLst/>
          </a:prstGeom>
          <a:noFill/>
          <a:ln>
            <a:noFill/>
          </a:ln>
        </p:spPr>
      </p:pic>
      <p:sp>
        <p:nvSpPr>
          <p:cNvPr id="934" name="Google Shape;934;p89"/>
          <p:cNvSpPr txBox="1"/>
          <p:nvPr/>
        </p:nvSpPr>
        <p:spPr>
          <a:xfrm>
            <a:off x="6178878" y="5763492"/>
            <a:ext cx="1997283" cy="80108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200"/>
              <a:buFont typeface="Arial"/>
              <a:buNone/>
            </a:pPr>
            <a:r>
              <a:rPr b="1" i="0" lang="en-US" sz="1400" u="none" cap="none" strike="noStrike">
                <a:solidFill>
                  <a:schemeClr val="dk2"/>
                </a:solidFill>
                <a:latin typeface="Calibri"/>
                <a:ea typeface="Calibri"/>
                <a:cs typeface="Calibri"/>
                <a:sym typeface="Calibri"/>
              </a:rPr>
              <a:t>Gem og del relevante kontakter, så alle medlemmer af din Dommuss har dem</a:t>
            </a:r>
            <a:endParaRPr b="1" i="0" sz="1400" u="none" cap="none" strike="noStrike">
              <a:solidFill>
                <a:schemeClr val="dk2"/>
              </a:solidFill>
              <a:latin typeface="Calibri"/>
              <a:ea typeface="Calibri"/>
              <a:cs typeface="Calibri"/>
              <a:sym typeface="Calibri"/>
            </a:endParaRPr>
          </a:p>
        </p:txBody>
      </p:sp>
      <p:sp>
        <p:nvSpPr>
          <p:cNvPr id="935" name="Google Shape;935;p89"/>
          <p:cNvSpPr txBox="1"/>
          <p:nvPr/>
        </p:nvSpPr>
        <p:spPr>
          <a:xfrm>
            <a:off x="8176161" y="5784448"/>
            <a:ext cx="1997283" cy="80108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200"/>
              <a:buFont typeface="Arial"/>
              <a:buNone/>
            </a:pPr>
            <a:r>
              <a:rPr b="1" i="0" lang="en-US" sz="1400" u="none" cap="none" strike="noStrike">
                <a:solidFill>
                  <a:schemeClr val="dk2"/>
                </a:solidFill>
                <a:latin typeface="Calibri"/>
                <a:ea typeface="Calibri"/>
                <a:cs typeface="Calibri"/>
                <a:sym typeface="Calibri"/>
              </a:rPr>
              <a:t>Del oplysninger, som alle i din familie skal vide.</a:t>
            </a:r>
            <a:endParaRPr b="1" i="0" sz="1400" u="none" cap="none" strike="noStrike">
              <a:solidFill>
                <a:schemeClr val="dk2"/>
              </a:solidFill>
              <a:latin typeface="Calibri"/>
              <a:ea typeface="Calibri"/>
              <a:cs typeface="Calibri"/>
              <a:sym typeface="Calibri"/>
            </a:endParaRPr>
          </a:p>
        </p:txBody>
      </p:sp>
      <p:pic>
        <p:nvPicPr>
          <p:cNvPr id="936" name="Google Shape;936;p89"/>
          <p:cNvPicPr preferRelativeResize="0"/>
          <p:nvPr/>
        </p:nvPicPr>
        <p:blipFill rotWithShape="1">
          <a:blip r:embed="rId11">
            <a:alphaModFix/>
          </a:blip>
          <a:srcRect b="0" l="0" r="0" t="0"/>
          <a:stretch/>
        </p:blipFill>
        <p:spPr>
          <a:xfrm>
            <a:off x="8945464" y="5187593"/>
            <a:ext cx="531912" cy="530645"/>
          </a:xfrm>
          <a:prstGeom prst="rect">
            <a:avLst/>
          </a:prstGeom>
          <a:noFill/>
          <a:ln>
            <a:noFill/>
          </a:ln>
        </p:spPr>
      </p:pic>
      <p:sp>
        <p:nvSpPr>
          <p:cNvPr id="937" name="Google Shape;937;p89"/>
          <p:cNvSpPr txBox="1"/>
          <p:nvPr/>
        </p:nvSpPr>
        <p:spPr>
          <a:xfrm>
            <a:off x="10122282" y="5784447"/>
            <a:ext cx="1997282" cy="80108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200"/>
              <a:buFont typeface="Arial"/>
              <a:buNone/>
            </a:pPr>
            <a:r>
              <a:rPr b="1" i="0" lang="en-US" sz="1400" u="none" cap="none" strike="noStrike">
                <a:solidFill>
                  <a:schemeClr val="dk2"/>
                </a:solidFill>
                <a:latin typeface="Calibri"/>
                <a:ea typeface="Calibri"/>
                <a:cs typeface="Calibri"/>
                <a:sym typeface="Calibri"/>
              </a:rPr>
              <a:t>Del familiebilleder eller billeder af vigtige ting, som I alle gerne vil have adgang til</a:t>
            </a:r>
            <a:endParaRPr b="1" i="0" sz="1400" u="none" cap="none" strike="noStrike">
              <a:solidFill>
                <a:schemeClr val="dk2"/>
              </a:solidFill>
              <a:latin typeface="Calibri"/>
              <a:ea typeface="Calibri"/>
              <a:cs typeface="Calibri"/>
              <a:sym typeface="Calibri"/>
            </a:endParaRPr>
          </a:p>
        </p:txBody>
      </p:sp>
      <p:pic>
        <p:nvPicPr>
          <p:cNvPr id="938" name="Google Shape;938;p89"/>
          <p:cNvPicPr preferRelativeResize="0"/>
          <p:nvPr/>
        </p:nvPicPr>
        <p:blipFill rotWithShape="1">
          <a:blip r:embed="rId12">
            <a:alphaModFix/>
          </a:blip>
          <a:srcRect b="0" l="0" r="0" t="0"/>
          <a:stretch/>
        </p:blipFill>
        <p:spPr>
          <a:xfrm>
            <a:off x="10801837" y="5187593"/>
            <a:ext cx="598280" cy="59685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90"/>
          <p:cNvSpPr txBox="1"/>
          <p:nvPr>
            <p:ph idx="2" type="body"/>
          </p:nvPr>
        </p:nvSpPr>
        <p:spPr>
          <a:xfrm>
            <a:off x="458160" y="567859"/>
            <a:ext cx="6332320" cy="80365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3600"/>
              <a:buNone/>
            </a:pPr>
            <a:r>
              <a:rPr lang="en-US" sz="3600"/>
              <a:t>Lad os lave en praktisk øvelse....</a:t>
            </a:r>
            <a:endParaRPr/>
          </a:p>
        </p:txBody>
      </p:sp>
      <p:sp>
        <p:nvSpPr>
          <p:cNvPr id="944" name="Google Shape;944;p90"/>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945" name="Google Shape;945;p90"/>
          <p:cNvSpPr txBox="1"/>
          <p:nvPr>
            <p:ph idx="1" type="body"/>
          </p:nvPr>
        </p:nvSpPr>
        <p:spPr>
          <a:xfrm>
            <a:off x="798380" y="2244436"/>
            <a:ext cx="10621229" cy="2769253"/>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Clr>
                <a:srgbClr val="092E4B"/>
              </a:buClr>
              <a:buSzPts val="2400"/>
              <a:buNone/>
            </a:pPr>
            <a:r>
              <a:rPr lang="en-US"/>
              <a:t>Før vi kan hjælpe borgere med apps, skal vi først lære, hvordan de fungerer. Derfor ønsker vi, at du øver dig, og vi beder dig prøve et par ting:</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n-US"/>
              <a:t>Download </a:t>
            </a:r>
            <a:r>
              <a:rPr lang="en-US" u="sng">
                <a:solidFill>
                  <a:srgbClr val="24BAA2"/>
                </a:solidFill>
                <a:hlinkClick r:id="rId3">
                  <a:extLst>
                    <a:ext uri="{A12FA001-AC4F-418D-AE19-62706E023703}">
                      <ahyp:hlinkClr val="tx"/>
                    </a:ext>
                  </a:extLst>
                </a:hlinkClick>
              </a:rPr>
              <a:t>Dommus- </a:t>
            </a:r>
            <a:r>
              <a:rPr lang="en-US"/>
              <a:t>appen</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n-US"/>
              <a:t>Prøv at dele denne app med hele din familie eller folk, der bor hos dig</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n-US"/>
              <a:t>Prøv at bruge alle de muligheder, som Dommus tilbyder i en uge.</a:t>
            </a:r>
            <a:endParaRPr/>
          </a:p>
          <a:p>
            <a:pPr indent="0" lvl="0" marL="0" rtl="0" algn="l">
              <a:lnSpc>
                <a:spcPct val="90000"/>
              </a:lnSpc>
              <a:spcBef>
                <a:spcPts val="1000"/>
              </a:spcBef>
              <a:spcAft>
                <a:spcPts val="0"/>
              </a:spcAft>
              <a:buClr>
                <a:srgbClr val="092E4B"/>
              </a:buClr>
              <a:buSzPts val="2400"/>
              <a:buNone/>
            </a:pPr>
            <a:r>
              <a:t/>
            </a:r>
            <a:endParaRPr/>
          </a:p>
          <a:p>
            <a:pPr indent="0" lvl="0" marL="0" rtl="0" algn="l">
              <a:lnSpc>
                <a:spcPct val="90000"/>
              </a:lnSpc>
              <a:spcBef>
                <a:spcPts val="1000"/>
              </a:spcBef>
              <a:spcAft>
                <a:spcPts val="0"/>
              </a:spcAft>
              <a:buClr>
                <a:srgbClr val="092E4B"/>
              </a:buClr>
              <a:buSzPts val="2400"/>
              <a:buNone/>
            </a:pPr>
            <a:r>
              <a:rPr lang="en-US"/>
              <a:t>Undersøg efter ugen, om denne app har forbedret styringen af alle tingene i dit daglige liv eller i modsætning hertil har været en hindring for at udføre opgaverne som normalt. Hvis dette er tilfældet... </a:t>
            </a:r>
            <a:r>
              <a:rPr b="1" lang="en-US"/>
              <a:t>Hvad var problemet? Kan det forbedres?</a:t>
            </a:r>
            <a:endParaRPr/>
          </a:p>
        </p:txBody>
      </p:sp>
      <p:sp>
        <p:nvSpPr>
          <p:cNvPr id="946" name="Google Shape;946;p90"/>
          <p:cNvSpPr txBox="1"/>
          <p:nvPr/>
        </p:nvSpPr>
        <p:spPr>
          <a:xfrm>
            <a:off x="2036618" y="1472013"/>
            <a:ext cx="7678882" cy="571422"/>
          </a:xfrm>
          <a:prstGeom prst="rect">
            <a:avLst/>
          </a:prstGeom>
          <a:solidFill>
            <a:srgbClr val="7F3494"/>
          </a:solidFill>
          <a:ln cap="flat" cmpd="sng" w="9525">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24BAA2"/>
              </a:buClr>
              <a:buSzPts val="2400"/>
              <a:buFont typeface="Arial"/>
              <a:buNone/>
            </a:pPr>
            <a:r>
              <a:rPr b="1" i="0" lang="en-US" sz="2400" u="none" cap="none" strike="noStrike">
                <a:solidFill>
                  <a:srgbClr val="24BAA2"/>
                </a:solidFill>
                <a:latin typeface="Calibri"/>
                <a:ea typeface="Calibri"/>
                <a:cs typeface="Calibri"/>
                <a:sym typeface="Calibri"/>
              </a:rPr>
              <a:t>Afprøv hvordan en app fungerer</a:t>
            </a:r>
            <a:endParaRPr b="1" i="0" sz="2400" u="none" cap="none" strike="noStrike">
              <a:solidFill>
                <a:srgbClr val="24BAA2"/>
              </a:solidFill>
              <a:latin typeface="Calibri"/>
              <a:ea typeface="Calibri"/>
              <a:cs typeface="Calibri"/>
              <a:sym typeface="Calibri"/>
            </a:endParaRPr>
          </a:p>
        </p:txBody>
      </p:sp>
      <p:pic>
        <p:nvPicPr>
          <p:cNvPr id="947" name="Google Shape;947;p90"/>
          <p:cNvPicPr preferRelativeResize="0"/>
          <p:nvPr/>
        </p:nvPicPr>
        <p:blipFill rotWithShape="1">
          <a:blip r:embed="rId4">
            <a:alphaModFix/>
          </a:blip>
          <a:srcRect b="0" l="0" r="0" t="0"/>
          <a:stretch/>
        </p:blipFill>
        <p:spPr>
          <a:xfrm>
            <a:off x="10054856" y="510700"/>
            <a:ext cx="1364753" cy="136475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91"/>
          <p:cNvSpPr txBox="1"/>
          <p:nvPr>
            <p:ph idx="1" type="body"/>
          </p:nvPr>
        </p:nvSpPr>
        <p:spPr>
          <a:xfrm>
            <a:off x="5643484" y="3602326"/>
            <a:ext cx="6010480" cy="2253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lang="en-US"/>
              <a:t>Forebyggelse af kognitiv svækkelse ved hjælp af teknologi</a:t>
            </a:r>
            <a:endParaRPr/>
          </a:p>
        </p:txBody>
      </p:sp>
      <p:sp>
        <p:nvSpPr>
          <p:cNvPr id="954" name="Google Shape;954;p91"/>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a:t>02</a:t>
            </a:r>
            <a:endParaRPr/>
          </a:p>
        </p:txBody>
      </p:sp>
      <p:pic>
        <p:nvPicPr>
          <p:cNvPr id="955" name="Google Shape;955;p91"/>
          <p:cNvPicPr preferRelativeResize="0"/>
          <p:nvPr/>
        </p:nvPicPr>
        <p:blipFill rotWithShape="1">
          <a:blip r:embed="rId3">
            <a:alphaModFix/>
          </a:blip>
          <a:srcRect b="0" l="0" r="0" t="0"/>
          <a:stretch/>
        </p:blipFill>
        <p:spPr>
          <a:xfrm>
            <a:off x="891654" y="2087717"/>
            <a:ext cx="2156087" cy="1514609"/>
          </a:xfrm>
          <a:prstGeom prst="rect">
            <a:avLst/>
          </a:prstGeom>
          <a:noFill/>
          <a:ln>
            <a:noFill/>
          </a:ln>
        </p:spPr>
      </p:pic>
      <p:sp>
        <p:nvSpPr>
          <p:cNvPr id="956" name="Google Shape;956;p91"/>
          <p:cNvSpPr txBox="1"/>
          <p:nvPr/>
        </p:nvSpPr>
        <p:spPr>
          <a:xfrm>
            <a:off x="891654" y="2114550"/>
            <a:ext cx="2184921" cy="132343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8000" u="none" cap="none" strike="noStrike">
                <a:solidFill>
                  <a:srgbClr val="24BAA2"/>
                </a:solidFill>
                <a:latin typeface="Calibri"/>
                <a:ea typeface="Calibri"/>
                <a:cs typeface="Calibri"/>
                <a:sym typeface="Calibri"/>
              </a:rPr>
              <a:t>(d)</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92"/>
          <p:cNvSpPr/>
          <p:nvPr/>
        </p:nvSpPr>
        <p:spPr>
          <a:xfrm>
            <a:off x="0" y="0"/>
            <a:ext cx="12192000" cy="6858000"/>
          </a:xfrm>
          <a:prstGeom prst="rect">
            <a:avLst/>
          </a:prstGeom>
          <a:solidFill>
            <a:srgbClr val="7F3494"/>
          </a:solidFill>
          <a:ln cap="flat" cmpd="sng" w="12700">
            <a:solidFill>
              <a:srgbClr val="7F3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25 ideas de Fotos Personas Mayores | parejas mayores, foto, fotos personas" id="962" name="Google Shape;962;p92"/>
          <p:cNvPicPr preferRelativeResize="0"/>
          <p:nvPr/>
        </p:nvPicPr>
        <p:blipFill rotWithShape="1">
          <a:blip r:embed="rId3">
            <a:alphaModFix/>
          </a:blip>
          <a:srcRect b="0" l="0" r="0" t="0"/>
          <a:stretch/>
        </p:blipFill>
        <p:spPr>
          <a:xfrm>
            <a:off x="240934" y="234855"/>
            <a:ext cx="3241919" cy="3822374"/>
          </a:xfrm>
          <a:prstGeom prst="rect">
            <a:avLst/>
          </a:prstGeom>
          <a:noFill/>
          <a:ln cap="flat" cmpd="sng" w="41275">
            <a:solidFill>
              <a:schemeClr val="lt1"/>
            </a:solidFill>
            <a:prstDash val="solid"/>
            <a:round/>
            <a:headEnd len="sm" w="sm" type="none"/>
            <a:tailEnd len="sm" w="sm" type="none"/>
          </a:ln>
        </p:spPr>
      </p:pic>
      <p:pic>
        <p:nvPicPr>
          <p:cNvPr descr="Woman in blue button-down shirt smiling in front of camera, HD wallpaper |  Peakpx" id="963" name="Google Shape;963;p92"/>
          <p:cNvPicPr preferRelativeResize="0"/>
          <p:nvPr/>
        </p:nvPicPr>
        <p:blipFill rotWithShape="1">
          <a:blip r:embed="rId4">
            <a:alphaModFix/>
          </a:blip>
          <a:srcRect b="0" l="0" r="0" t="0"/>
          <a:stretch/>
        </p:blipFill>
        <p:spPr>
          <a:xfrm>
            <a:off x="3802504" y="234855"/>
            <a:ext cx="4003296" cy="3822374"/>
          </a:xfrm>
          <a:prstGeom prst="rect">
            <a:avLst/>
          </a:prstGeom>
          <a:noFill/>
          <a:ln cap="flat" cmpd="sng" w="47625">
            <a:solidFill>
              <a:schemeClr val="lt1"/>
            </a:solidFill>
            <a:prstDash val="solid"/>
            <a:round/>
            <a:headEnd len="sm" w="sm" type="none"/>
            <a:tailEnd len="sm" w="sm" type="none"/>
          </a:ln>
        </p:spPr>
      </p:pic>
      <p:pic>
        <p:nvPicPr>
          <p:cNvPr descr="person, woman, portrait, happy, adult, elder, elderly, enjoyment | Piqsels" id="964" name="Google Shape;964;p92"/>
          <p:cNvPicPr preferRelativeResize="0"/>
          <p:nvPr/>
        </p:nvPicPr>
        <p:blipFill rotWithShape="1">
          <a:blip r:embed="rId5">
            <a:alphaModFix/>
          </a:blip>
          <a:srcRect b="0" l="0" r="0" t="0"/>
          <a:stretch/>
        </p:blipFill>
        <p:spPr>
          <a:xfrm>
            <a:off x="8052469" y="234855"/>
            <a:ext cx="3898597" cy="3822374"/>
          </a:xfrm>
          <a:prstGeom prst="rect">
            <a:avLst/>
          </a:prstGeom>
          <a:noFill/>
          <a:ln cap="flat" cmpd="sng" w="38100">
            <a:solidFill>
              <a:schemeClr val="lt1"/>
            </a:solidFill>
            <a:prstDash val="solid"/>
            <a:round/>
            <a:headEnd len="sm" w="sm" type="none"/>
            <a:tailEnd len="sm" w="sm" type="none"/>
          </a:ln>
        </p:spPr>
      </p:pic>
      <p:sp>
        <p:nvSpPr>
          <p:cNvPr id="965" name="Google Shape;965;p92"/>
          <p:cNvSpPr/>
          <p:nvPr/>
        </p:nvSpPr>
        <p:spPr>
          <a:xfrm>
            <a:off x="0" y="4696044"/>
            <a:ext cx="12192000" cy="16859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1" lang="en-US" sz="3600" u="none" cap="none" strike="noStrike">
                <a:solidFill>
                  <a:srgbClr val="7F3494"/>
                </a:solidFill>
                <a:latin typeface="Calibri"/>
                <a:ea typeface="Calibri"/>
                <a:cs typeface="Calibri"/>
                <a:sym typeface="Calibri"/>
              </a:rPr>
              <a:t>Det bedste minde er det, der bringer et smil med sig,</a:t>
            </a:r>
            <a:endParaRPr b="0" i="1"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1" i="1" lang="en-US" sz="3600" u="none" cap="none" strike="noStrike">
                <a:solidFill>
                  <a:srgbClr val="7F3494"/>
                </a:solidFill>
                <a:latin typeface="Calibri"/>
                <a:ea typeface="Calibri"/>
                <a:cs typeface="Calibri"/>
                <a:sym typeface="Calibri"/>
              </a:rPr>
              <a:t>Lad os gøre rejsen meget lettere</a:t>
            </a:r>
            <a:endParaRPr b="1" i="1" sz="3600" u="none" cap="none" strike="noStrike">
              <a:solidFill>
                <a:srgbClr val="7F3494"/>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93"/>
          <p:cNvSpPr txBox="1"/>
          <p:nvPr>
            <p:ph idx="1" type="body"/>
          </p:nvPr>
        </p:nvSpPr>
        <p:spPr>
          <a:xfrm>
            <a:off x="669643" y="1504015"/>
            <a:ext cx="5702977" cy="4682076"/>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092E4B"/>
              </a:buClr>
              <a:buSzPts val="2400"/>
              <a:buNone/>
            </a:pPr>
            <a:r>
              <a:rPr lang="en-US"/>
              <a:t>Kognitiv svækkelse er, når en persons evne til at tænke, lære, huske, bruge deres dømmekraft og træffe beslutninger ændres.</a:t>
            </a:r>
            <a:endParaRPr/>
          </a:p>
          <a:p>
            <a:pPr indent="0" lvl="0" marL="0" rtl="0" algn="l">
              <a:lnSpc>
                <a:spcPct val="80000"/>
              </a:lnSpc>
              <a:spcBef>
                <a:spcPts val="1000"/>
              </a:spcBef>
              <a:spcAft>
                <a:spcPts val="0"/>
              </a:spcAft>
              <a:buClr>
                <a:srgbClr val="092E4B"/>
              </a:buClr>
              <a:buSzPts val="2400"/>
              <a:buNone/>
            </a:pPr>
            <a:r>
              <a:rPr lang="en-US"/>
              <a:t>Tegn på kognitiv svækkelse omfatter hukommelsestab, problemer med at koncentrere sig eller fuldføre opgaver, forstå, huske, følge instruktioner og løse problemer.</a:t>
            </a:r>
            <a:endParaRPr/>
          </a:p>
          <a:p>
            <a:pPr indent="0" lvl="0" marL="0" rtl="0" algn="l">
              <a:lnSpc>
                <a:spcPct val="80000"/>
              </a:lnSpc>
              <a:spcBef>
                <a:spcPts val="1000"/>
              </a:spcBef>
              <a:spcAft>
                <a:spcPts val="0"/>
              </a:spcAft>
              <a:buClr>
                <a:srgbClr val="092E4B"/>
              </a:buClr>
              <a:buSzPts val="2400"/>
              <a:buNone/>
            </a:pPr>
            <a:r>
              <a:rPr lang="en-US"/>
              <a:t>Andre almindelige tegn kan omfatte ændringer i humør eller adfærd, tab af motivation og manglende fornemmelse for omgivelserne.</a:t>
            </a:r>
            <a:endParaRPr/>
          </a:p>
          <a:p>
            <a:pPr indent="0" lvl="0" marL="0" rtl="0" algn="l">
              <a:lnSpc>
                <a:spcPct val="80000"/>
              </a:lnSpc>
              <a:spcBef>
                <a:spcPts val="1000"/>
              </a:spcBef>
              <a:spcAft>
                <a:spcPts val="0"/>
              </a:spcAft>
              <a:buClr>
                <a:srgbClr val="092E4B"/>
              </a:buClr>
              <a:buSzPts val="2400"/>
              <a:buNone/>
            </a:pPr>
            <a:r>
              <a:rPr b="1" lang="en-US"/>
              <a:t>Der er mange årsager til kognitiv svækkelse.</a:t>
            </a:r>
            <a:endParaRPr/>
          </a:p>
        </p:txBody>
      </p:sp>
      <p:sp>
        <p:nvSpPr>
          <p:cNvPr id="971" name="Google Shape;971;p93"/>
          <p:cNvSpPr txBox="1"/>
          <p:nvPr>
            <p:ph idx="2" type="body"/>
          </p:nvPr>
        </p:nvSpPr>
        <p:spPr>
          <a:xfrm>
            <a:off x="780175" y="272278"/>
            <a:ext cx="5189931"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600"/>
              </a:spcAft>
              <a:buClr>
                <a:srgbClr val="24BAA2"/>
              </a:buClr>
              <a:buSzPts val="3600"/>
              <a:buNone/>
            </a:pPr>
            <a:r>
              <a:rPr lang="en-US"/>
              <a:t>Hvad er kognitiv svækkelse?</a:t>
            </a:r>
            <a:endParaRPr/>
          </a:p>
        </p:txBody>
      </p:sp>
      <p:pic>
        <p:nvPicPr>
          <p:cNvPr descr="Man with hand on face" id="972" name="Google Shape;972;p93"/>
          <p:cNvPicPr preferRelativeResize="0"/>
          <p:nvPr/>
        </p:nvPicPr>
        <p:blipFill rotWithShape="1">
          <a:blip r:embed="rId3">
            <a:alphaModFix/>
          </a:blip>
          <a:srcRect b="-1" l="0" r="-2" t="0"/>
          <a:stretch/>
        </p:blipFill>
        <p:spPr>
          <a:xfrm>
            <a:off x="6372621" y="500020"/>
            <a:ext cx="5326637" cy="604573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94"/>
          <p:cNvSpPr txBox="1"/>
          <p:nvPr>
            <p:ph idx="2" type="body"/>
          </p:nvPr>
        </p:nvSpPr>
        <p:spPr>
          <a:xfrm>
            <a:off x="5899785" y="567909"/>
            <a:ext cx="4988560" cy="80365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3600"/>
              <a:buNone/>
            </a:pPr>
            <a:r>
              <a:rPr lang="en-US" sz="3600"/>
              <a:t> </a:t>
            </a:r>
            <a:r>
              <a:rPr lang="en-US"/>
              <a:t>Forbedring af hukommelsen via spil og gaming</a:t>
            </a:r>
            <a:endParaRPr/>
          </a:p>
        </p:txBody>
      </p:sp>
      <p:sp>
        <p:nvSpPr>
          <p:cNvPr id="978" name="Google Shape;978;p94"/>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979" name="Google Shape;979;p94"/>
          <p:cNvSpPr txBox="1"/>
          <p:nvPr>
            <p:ph idx="1" type="body"/>
          </p:nvPr>
        </p:nvSpPr>
        <p:spPr>
          <a:xfrm>
            <a:off x="5717022" y="2182864"/>
            <a:ext cx="6034806" cy="1635598"/>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Clr>
                <a:srgbClr val="000000"/>
              </a:buClr>
              <a:buSzPts val="2400"/>
              <a:buNone/>
            </a:pPr>
            <a:r>
              <a:rPr lang="en-US"/>
              <a:t>Leg er den bedste måde at forbedre hukommelsen på.</a:t>
            </a:r>
            <a:endParaRPr/>
          </a:p>
          <a:p>
            <a:pPr indent="0" lvl="0" marL="228600" rtl="0" algn="l">
              <a:lnSpc>
                <a:spcPct val="90000"/>
              </a:lnSpc>
              <a:spcBef>
                <a:spcPts val="1000"/>
              </a:spcBef>
              <a:spcAft>
                <a:spcPts val="0"/>
              </a:spcAft>
              <a:buClr>
                <a:srgbClr val="000000"/>
              </a:buClr>
              <a:buSzPts val="2400"/>
              <a:buNone/>
            </a:pPr>
            <a:r>
              <a:rPr lang="en-US"/>
              <a:t>Spil kan føre </a:t>
            </a:r>
            <a:r>
              <a:rPr b="1" lang="en-US"/>
              <a:t>betydelig læring </a:t>
            </a:r>
            <a:r>
              <a:rPr lang="en-US"/>
              <a:t>med sig og stimulere neuropsykologiske færdigheder såsom opmærksomhed, hukommelse, eksekutive funktioner og sprog.</a:t>
            </a:r>
            <a:endParaRPr/>
          </a:p>
          <a:p>
            <a:pPr indent="0" lvl="0" marL="228600" rtl="0" algn="l">
              <a:lnSpc>
                <a:spcPct val="90000"/>
              </a:lnSpc>
              <a:spcBef>
                <a:spcPts val="1000"/>
              </a:spcBef>
              <a:spcAft>
                <a:spcPts val="0"/>
              </a:spcAft>
              <a:buClr>
                <a:srgbClr val="000000"/>
              </a:buClr>
              <a:buSzPts val="2400"/>
              <a:buNone/>
            </a:pPr>
            <a:r>
              <a:rPr lang="en-US"/>
              <a:t>Mange tidsskrifter har bevist, at </a:t>
            </a:r>
            <a:r>
              <a:rPr b="1" lang="en-US"/>
              <a:t>videospil </a:t>
            </a:r>
            <a:r>
              <a:rPr lang="en-US"/>
              <a:t>har positive effekter på </a:t>
            </a:r>
            <a:r>
              <a:rPr b="1" lang="en-US"/>
              <a:t>hukommelsen. </a:t>
            </a:r>
            <a:r>
              <a:rPr lang="en-US"/>
              <a:t>At spille videospil kan også forbedre </a:t>
            </a:r>
            <a:r>
              <a:rPr b="1" lang="en-US"/>
              <a:t>evnen til at løse problemer.</a:t>
            </a:r>
            <a:endParaRPr/>
          </a:p>
          <a:p>
            <a:pPr indent="0" lvl="0" marL="228600" rtl="0" algn="l">
              <a:lnSpc>
                <a:spcPct val="90000"/>
              </a:lnSpc>
              <a:spcBef>
                <a:spcPts val="1000"/>
              </a:spcBef>
              <a:spcAft>
                <a:spcPts val="0"/>
              </a:spcAft>
              <a:buClr>
                <a:srgbClr val="092E4B"/>
              </a:buClr>
              <a:buSzPts val="2400"/>
              <a:buNone/>
            </a:pPr>
            <a:r>
              <a:t/>
            </a:r>
            <a:endParaRPr/>
          </a:p>
          <a:p>
            <a:pPr indent="0" lvl="0" marL="228600" rtl="0" algn="l">
              <a:lnSpc>
                <a:spcPct val="90000"/>
              </a:lnSpc>
              <a:spcBef>
                <a:spcPts val="1000"/>
              </a:spcBef>
              <a:spcAft>
                <a:spcPts val="0"/>
              </a:spcAft>
              <a:buClr>
                <a:srgbClr val="092E4B"/>
              </a:buClr>
              <a:buSzPts val="2400"/>
              <a:buNone/>
            </a:pPr>
            <a:r>
              <a:t/>
            </a:r>
            <a:endParaRPr/>
          </a:p>
        </p:txBody>
      </p:sp>
      <p:pic>
        <p:nvPicPr>
          <p:cNvPr descr="Personas Mayores Jugando Videojuegos Foto de stock - Getty Images" id="980" name="Google Shape;980;p94"/>
          <p:cNvPicPr preferRelativeResize="0"/>
          <p:nvPr/>
        </p:nvPicPr>
        <p:blipFill rotWithShape="1">
          <a:blip r:embed="rId3">
            <a:alphaModFix/>
          </a:blip>
          <a:srcRect b="0" l="0" r="0" t="0"/>
          <a:stretch/>
        </p:blipFill>
        <p:spPr>
          <a:xfrm>
            <a:off x="0" y="-1"/>
            <a:ext cx="5276850" cy="687145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95"/>
          <p:cNvSpPr txBox="1"/>
          <p:nvPr>
            <p:ph idx="2" type="body"/>
          </p:nvPr>
        </p:nvSpPr>
        <p:spPr>
          <a:xfrm>
            <a:off x="895349" y="785206"/>
            <a:ext cx="10401300" cy="80365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3600"/>
              <a:buNone/>
            </a:pPr>
            <a:r>
              <a:rPr lang="en-US"/>
              <a:t>Teknologi for ældre: Fordelene ved videospil</a:t>
            </a:r>
            <a:endParaRPr/>
          </a:p>
        </p:txBody>
      </p:sp>
      <p:sp>
        <p:nvSpPr>
          <p:cNvPr id="986" name="Google Shape;986;p95"/>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987" name="Google Shape;987;p95"/>
          <p:cNvSpPr txBox="1"/>
          <p:nvPr>
            <p:ph idx="1" type="body"/>
          </p:nvPr>
        </p:nvSpPr>
        <p:spPr>
          <a:xfrm>
            <a:off x="785385" y="1717964"/>
            <a:ext cx="10621229" cy="367726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92E4B"/>
              </a:buClr>
              <a:buSzPts val="2200"/>
              <a:buNone/>
            </a:pPr>
            <a:r>
              <a:rPr lang="en-US" sz="2200"/>
              <a:t>At spille videospil træner  spillerens/gamerens hukommelse, især </a:t>
            </a:r>
            <a:r>
              <a:rPr b="1" lang="en-US" sz="2200"/>
              <a:t>korttidshukommelsen </a:t>
            </a:r>
            <a:r>
              <a:rPr lang="en-US" sz="2200"/>
              <a:t>. At spille selv lejlighedsvis kan hjælpe ældre med bedre at huske ting </a:t>
            </a:r>
            <a:r>
              <a:rPr b="1" lang="en-US" sz="2200"/>
              <a:t>som navne, adresser, telefonnumre, dato og tider</a:t>
            </a:r>
            <a:endParaRPr/>
          </a:p>
          <a:p>
            <a:pPr indent="0" lvl="0" marL="0" rtl="0" algn="ctr">
              <a:lnSpc>
                <a:spcPct val="90000"/>
              </a:lnSpc>
              <a:spcBef>
                <a:spcPts val="1000"/>
              </a:spcBef>
              <a:spcAft>
                <a:spcPts val="0"/>
              </a:spcAft>
              <a:buClr>
                <a:srgbClr val="092E4B"/>
              </a:buClr>
              <a:buSzPts val="2200"/>
              <a:buNone/>
            </a:pPr>
            <a:r>
              <a:rPr lang="en-US" sz="2200"/>
              <a:t>De tvinger også spillere til hurtigt at skifte mellem forskellige opgaver, hvilket kan føre til </a:t>
            </a:r>
            <a:r>
              <a:rPr b="1" lang="en-US" sz="2200"/>
              <a:t>øget mental fleksibilitet </a:t>
            </a:r>
            <a:r>
              <a:rPr lang="en-US" sz="2200"/>
              <a:t>og </a:t>
            </a:r>
            <a:r>
              <a:rPr b="1" lang="en-US" sz="2200"/>
              <a:t>multitasking-evne for seniorer </a:t>
            </a:r>
            <a:r>
              <a:rPr lang="en-US" sz="2200"/>
              <a:t>.</a:t>
            </a:r>
            <a:endParaRPr b="1" sz="2200"/>
          </a:p>
          <a:p>
            <a:pPr indent="0" lvl="0" marL="0" rtl="0" algn="ctr">
              <a:lnSpc>
                <a:spcPct val="90000"/>
              </a:lnSpc>
              <a:spcBef>
                <a:spcPts val="1000"/>
              </a:spcBef>
              <a:spcAft>
                <a:spcPts val="0"/>
              </a:spcAft>
              <a:buClr>
                <a:srgbClr val="092E4B"/>
              </a:buClr>
              <a:buSzPts val="2200"/>
              <a:buNone/>
            </a:pPr>
            <a:r>
              <a:rPr b="1" lang="en-US" sz="2200"/>
              <a:t>At spille videospil hjalp ældre med at træne deres hjerner og reducere deres Alzheimers risikofaktorer.</a:t>
            </a:r>
            <a:endParaRPr/>
          </a:p>
          <a:p>
            <a:pPr indent="0" lvl="0" marL="0" rtl="0" algn="ctr">
              <a:lnSpc>
                <a:spcPct val="90000"/>
              </a:lnSpc>
              <a:spcBef>
                <a:spcPts val="1000"/>
              </a:spcBef>
              <a:spcAft>
                <a:spcPts val="0"/>
              </a:spcAft>
              <a:buClr>
                <a:srgbClr val="092E4B"/>
              </a:buClr>
              <a:buSzPts val="2200"/>
              <a:buNone/>
            </a:pPr>
            <a:r>
              <a:rPr lang="en-US" sz="2200"/>
              <a:t>Det kan blive et ideelt sted at lege med </a:t>
            </a:r>
            <a:r>
              <a:rPr b="1" lang="en-US" sz="2200"/>
              <a:t>familien og fremme interpersonelle og intergenerationelle relationer </a:t>
            </a:r>
            <a:r>
              <a:rPr lang="en-US" sz="2200"/>
              <a:t>.</a:t>
            </a:r>
            <a:endParaRPr/>
          </a:p>
        </p:txBody>
      </p:sp>
      <p:pic>
        <p:nvPicPr>
          <p:cNvPr descr="Game controllers. Gamepad video console computer items garish vector flat pictures" id="988" name="Google Shape;988;p95"/>
          <p:cNvPicPr preferRelativeResize="0"/>
          <p:nvPr/>
        </p:nvPicPr>
        <p:blipFill rotWithShape="1">
          <a:blip r:embed="rId3">
            <a:alphaModFix/>
          </a:blip>
          <a:srcRect b="0" l="0" r="0" t="0"/>
          <a:stretch/>
        </p:blipFill>
        <p:spPr>
          <a:xfrm>
            <a:off x="578826" y="5063668"/>
            <a:ext cx="5517173" cy="1143000"/>
          </a:xfrm>
          <a:prstGeom prst="rect">
            <a:avLst/>
          </a:prstGeom>
          <a:noFill/>
          <a:ln>
            <a:noFill/>
          </a:ln>
        </p:spPr>
      </p:pic>
      <p:pic>
        <p:nvPicPr>
          <p:cNvPr descr="Game controllers. Gamepad video console computer items garish vector flat pictures" id="989" name="Google Shape;989;p95"/>
          <p:cNvPicPr preferRelativeResize="0"/>
          <p:nvPr/>
        </p:nvPicPr>
        <p:blipFill rotWithShape="1">
          <a:blip r:embed="rId4">
            <a:alphaModFix/>
          </a:blip>
          <a:srcRect b="0" l="0" r="0" t="0"/>
          <a:stretch/>
        </p:blipFill>
        <p:spPr>
          <a:xfrm>
            <a:off x="5955719" y="5063668"/>
            <a:ext cx="5591175" cy="103085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96"/>
          <p:cNvSpPr txBox="1"/>
          <p:nvPr>
            <p:ph idx="1" type="body"/>
          </p:nvPr>
        </p:nvSpPr>
        <p:spPr>
          <a:xfrm>
            <a:off x="228601" y="1610139"/>
            <a:ext cx="5308950" cy="4875327"/>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2400"/>
              <a:buNone/>
            </a:pPr>
            <a:r>
              <a:rPr lang="en-US">
                <a:solidFill>
                  <a:schemeClr val="lt1"/>
                </a:solidFill>
              </a:rPr>
              <a:t>I de seneste år har nogle videospilmærker som </a:t>
            </a:r>
            <a:r>
              <a:rPr lang="en-US" u="sng">
                <a:solidFill>
                  <a:srgbClr val="24BAA2"/>
                </a:solidFill>
                <a:hlinkClick r:id="rId3">
                  <a:extLst>
                    <a:ext uri="{A12FA001-AC4F-418D-AE19-62706E023703}">
                      <ahyp:hlinkClr val="tx"/>
                    </a:ext>
                  </a:extLst>
                </a:hlinkClick>
              </a:rPr>
              <a:t>PlayStation </a:t>
            </a:r>
            <a:r>
              <a:rPr lang="en-US">
                <a:solidFill>
                  <a:schemeClr val="lt1"/>
                </a:solidFill>
              </a:rPr>
              <a:t>, </a:t>
            </a:r>
            <a:r>
              <a:rPr lang="en-US" u="sng">
                <a:solidFill>
                  <a:srgbClr val="24BAA2"/>
                </a:solidFill>
                <a:hlinkClick r:id="rId4">
                  <a:extLst>
                    <a:ext uri="{A12FA001-AC4F-418D-AE19-62706E023703}">
                      <ahyp:hlinkClr val="tx"/>
                    </a:ext>
                  </a:extLst>
                </a:hlinkClick>
              </a:rPr>
              <a:t>Xbox </a:t>
            </a:r>
            <a:r>
              <a:rPr lang="en-US">
                <a:solidFill>
                  <a:schemeClr val="lt1"/>
                </a:solidFill>
              </a:rPr>
              <a:t>eller </a:t>
            </a:r>
            <a:r>
              <a:rPr lang="en-US" u="sng">
                <a:solidFill>
                  <a:srgbClr val="24BAA2"/>
                </a:solidFill>
                <a:hlinkClick r:id="rId5">
                  <a:extLst>
                    <a:ext uri="{A12FA001-AC4F-418D-AE19-62706E023703}">
                      <ahyp:hlinkClr val="tx"/>
                    </a:ext>
                  </a:extLst>
                </a:hlinkClick>
              </a:rPr>
              <a:t>Nintendo </a:t>
            </a:r>
            <a:r>
              <a:rPr lang="en-US">
                <a:solidFill>
                  <a:schemeClr val="lt1"/>
                </a:solidFill>
              </a:rPr>
              <a:t>udviklet spil, hvis hovedformål er at forbedre hukommelsen og kognitive evner. Disse spil har normalt meget visuel grafik og er meget nemme at bruge.</a:t>
            </a:r>
            <a:endParaRPr/>
          </a:p>
          <a:p>
            <a:pPr indent="0" lvl="0" marL="457200" rtl="0" algn="l">
              <a:lnSpc>
                <a:spcPct val="90000"/>
              </a:lnSpc>
              <a:spcBef>
                <a:spcPts val="1000"/>
              </a:spcBef>
              <a:spcAft>
                <a:spcPts val="0"/>
              </a:spcAft>
              <a:buSzPts val="2400"/>
              <a:buNone/>
            </a:pPr>
            <a:r>
              <a:rPr lang="en-US" sz="2400">
                <a:solidFill>
                  <a:schemeClr val="lt1"/>
                </a:solidFill>
                <a:latin typeface="Calibri"/>
                <a:ea typeface="Calibri"/>
                <a:cs typeface="Calibri"/>
                <a:sym typeface="Calibri"/>
              </a:rPr>
              <a:t>Smartphones er dog et fantastisk værktøj at bruge, da mulighederne via </a:t>
            </a:r>
            <a:r>
              <a:rPr b="1" lang="en-US" sz="2400">
                <a:solidFill>
                  <a:schemeClr val="lt1"/>
                </a:solidFill>
                <a:latin typeface="Calibri"/>
                <a:ea typeface="Calibri"/>
                <a:cs typeface="Calibri"/>
                <a:sym typeface="Calibri"/>
              </a:rPr>
              <a:t>apps, spil, videospil, specifikke websider </a:t>
            </a:r>
            <a:r>
              <a:rPr lang="en-US" sz="2400">
                <a:solidFill>
                  <a:schemeClr val="lt1"/>
                </a:solidFill>
                <a:latin typeface="Calibri"/>
                <a:ea typeface="Calibri"/>
                <a:cs typeface="Calibri"/>
                <a:sym typeface="Calibri"/>
              </a:rPr>
              <a:t>er uendelige for </a:t>
            </a:r>
            <a:r>
              <a:rPr lang="en-US"/>
              <a:t>ældre</a:t>
            </a:r>
            <a:r>
              <a:rPr lang="en-US" sz="2400">
                <a:solidFill>
                  <a:schemeClr val="lt1"/>
                </a:solidFill>
                <a:latin typeface="Calibri"/>
                <a:ea typeface="Calibri"/>
                <a:cs typeface="Calibri"/>
                <a:sym typeface="Calibri"/>
              </a:rPr>
              <a:t>, der ønsker at forbedre deres kognitive funktion.</a:t>
            </a:r>
            <a:endParaRPr>
              <a:solidFill>
                <a:schemeClr val="lt1"/>
              </a:solidFill>
            </a:endParaRPr>
          </a:p>
          <a:p>
            <a:pPr indent="0" lvl="0" marL="457200" rtl="0" algn="l">
              <a:lnSpc>
                <a:spcPct val="90000"/>
              </a:lnSpc>
              <a:spcBef>
                <a:spcPts val="1000"/>
              </a:spcBef>
              <a:spcAft>
                <a:spcPts val="0"/>
              </a:spcAft>
              <a:buSzPts val="2400"/>
              <a:buNone/>
            </a:pPr>
            <a:r>
              <a:t/>
            </a:r>
            <a:endParaRPr>
              <a:solidFill>
                <a:schemeClr val="lt1"/>
              </a:solidFill>
            </a:endParaRPr>
          </a:p>
        </p:txBody>
      </p:sp>
      <p:sp>
        <p:nvSpPr>
          <p:cNvPr id="995" name="Google Shape;995;p96"/>
          <p:cNvSpPr txBox="1"/>
          <p:nvPr>
            <p:ph idx="2" type="body"/>
          </p:nvPr>
        </p:nvSpPr>
        <p:spPr>
          <a:xfrm>
            <a:off x="780175" y="372534"/>
            <a:ext cx="4757375"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a:t>Enheder til spil/gaming</a:t>
            </a:r>
            <a:endParaRPr/>
          </a:p>
        </p:txBody>
      </p:sp>
      <p:pic>
        <p:nvPicPr>
          <p:cNvPr descr="Two people playing video games&#10;&#10;Description automatically generated with medium confidence" id="996" name="Google Shape;996;p96"/>
          <p:cNvPicPr preferRelativeResize="0"/>
          <p:nvPr>
            <p:ph idx="3" type="pic"/>
          </p:nvPr>
        </p:nvPicPr>
        <p:blipFill rotWithShape="1">
          <a:blip r:embed="rId6">
            <a:alphaModFix/>
          </a:blip>
          <a:srcRect b="0" l="0" r="0" t="0"/>
          <a:stretch/>
        </p:blipFill>
        <p:spPr>
          <a:xfrm>
            <a:off x="5888002" y="439730"/>
            <a:ext cx="5660531" cy="6045736"/>
          </a:xfrm>
          <a:prstGeom prst="rect">
            <a:avLst/>
          </a:prstGeom>
          <a:solidFill>
            <a:srgbClr val="F2F2F2"/>
          </a:solid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97"/>
          <p:cNvSpPr/>
          <p:nvPr/>
        </p:nvSpPr>
        <p:spPr>
          <a:xfrm>
            <a:off x="11779209" y="4531490"/>
            <a:ext cx="300182" cy="201237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3" name="Google Shape;1003;p97"/>
          <p:cNvSpPr/>
          <p:nvPr/>
        </p:nvSpPr>
        <p:spPr>
          <a:xfrm>
            <a:off x="0" y="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04" name="Google Shape;1004;p97"/>
          <p:cNvSpPr/>
          <p:nvPr/>
        </p:nvSpPr>
        <p:spPr>
          <a:xfrm>
            <a:off x="152400" y="152400"/>
            <a:ext cx="12192000" cy="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id="1005" name="Google Shape;1005;p97"/>
          <p:cNvPicPr preferRelativeResize="0"/>
          <p:nvPr/>
        </p:nvPicPr>
        <p:blipFill rotWithShape="1">
          <a:blip r:embed="rId3">
            <a:alphaModFix/>
          </a:blip>
          <a:srcRect b="0" l="0" r="0" t="0"/>
          <a:stretch/>
        </p:blipFill>
        <p:spPr>
          <a:xfrm>
            <a:off x="-13974" y="1672212"/>
            <a:ext cx="6460914" cy="5196347"/>
          </a:xfrm>
          <a:prstGeom prst="rect">
            <a:avLst/>
          </a:prstGeom>
          <a:noFill/>
          <a:ln>
            <a:noFill/>
          </a:ln>
        </p:spPr>
      </p:pic>
      <p:pic>
        <p:nvPicPr>
          <p:cNvPr id="1006" name="Google Shape;1006;p97"/>
          <p:cNvPicPr preferRelativeResize="0"/>
          <p:nvPr/>
        </p:nvPicPr>
        <p:blipFill rotWithShape="1">
          <a:blip r:embed="rId4">
            <a:alphaModFix/>
          </a:blip>
          <a:srcRect b="0" l="0" r="0" t="0"/>
          <a:stretch/>
        </p:blipFill>
        <p:spPr>
          <a:xfrm>
            <a:off x="6366804" y="64"/>
            <a:ext cx="5825195" cy="1672148"/>
          </a:xfrm>
          <a:prstGeom prst="rect">
            <a:avLst/>
          </a:prstGeom>
          <a:noFill/>
          <a:ln>
            <a:noFill/>
          </a:ln>
        </p:spPr>
      </p:pic>
      <p:sp>
        <p:nvSpPr>
          <p:cNvPr id="1007" name="Google Shape;1007;p97"/>
          <p:cNvSpPr txBox="1"/>
          <p:nvPr>
            <p:ph idx="2" type="body"/>
          </p:nvPr>
        </p:nvSpPr>
        <p:spPr>
          <a:xfrm>
            <a:off x="1799102" y="424872"/>
            <a:ext cx="7595155" cy="64142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2800"/>
              <a:buNone/>
            </a:pPr>
            <a:r>
              <a:rPr lang="en-US">
                <a:latin typeface="Calibri"/>
                <a:ea typeface="Calibri"/>
                <a:cs typeface="Calibri"/>
                <a:sym typeface="Calibri"/>
              </a:rPr>
              <a:t>At arbejde med kognitive evner via Virtual Reality-spil ... nogle eksempler</a:t>
            </a:r>
            <a:endParaRPr>
              <a:latin typeface="Calibri"/>
              <a:ea typeface="Calibri"/>
              <a:cs typeface="Calibri"/>
              <a:sym typeface="Calibri"/>
            </a:endParaRPr>
          </a:p>
        </p:txBody>
      </p:sp>
      <p:sp>
        <p:nvSpPr>
          <p:cNvPr id="1008" name="Google Shape;1008;p97"/>
          <p:cNvSpPr txBox="1"/>
          <p:nvPr/>
        </p:nvSpPr>
        <p:spPr>
          <a:xfrm>
            <a:off x="152400" y="3354943"/>
            <a:ext cx="2757189" cy="32931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92E4B"/>
                </a:solidFill>
                <a:latin typeface="Calibri"/>
                <a:ea typeface="Calibri"/>
                <a:cs typeface="Calibri"/>
                <a:sym typeface="Calibri"/>
              </a:rPr>
              <a:t>I </a:t>
            </a:r>
            <a:r>
              <a:rPr b="1" i="0" lang="en-US" sz="1600" u="sng" cap="none" strike="noStrike">
                <a:solidFill>
                  <a:srgbClr val="092E4B"/>
                </a:solidFill>
                <a:latin typeface="Calibri"/>
                <a:ea typeface="Calibri"/>
                <a:cs typeface="Calibri"/>
                <a:sym typeface="Calibri"/>
                <a:hlinkClick r:id="rId5">
                  <a:extLst>
                    <a:ext uri="{A12FA001-AC4F-418D-AE19-62706E023703}">
                      <ahyp:hlinkClr val="tx"/>
                    </a:ext>
                  </a:extLst>
                </a:hlinkClick>
              </a:rPr>
              <a:t>Escape Academy </a:t>
            </a:r>
            <a:r>
              <a:rPr b="0" i="0" lang="en-US" sz="1600" u="none" cap="none" strike="noStrike">
                <a:solidFill>
                  <a:srgbClr val="092E4B"/>
                </a:solidFill>
                <a:latin typeface="Calibri"/>
                <a:ea typeface="Calibri"/>
                <a:cs typeface="Calibri"/>
                <a:sym typeface="Calibri"/>
              </a:rPr>
              <a:t>skal seniorer finde en måde at komme ud af de forskellige rum på. Til det bliver de nødt til at kæmpe sig igennem en række </a:t>
            </a:r>
            <a:r>
              <a:rPr b="1" i="0" lang="en-US" sz="1600" u="none" cap="none" strike="noStrike">
                <a:solidFill>
                  <a:srgbClr val="092E4B"/>
                </a:solidFill>
                <a:latin typeface="Calibri"/>
                <a:ea typeface="Calibri"/>
                <a:cs typeface="Calibri"/>
                <a:sym typeface="Calibri"/>
              </a:rPr>
              <a:t>teambaserede, udforskningsmæssige og tidsbegrænsede udfordringer </a:t>
            </a:r>
            <a:r>
              <a:rPr b="0" i="0" lang="en-US" sz="1600" u="none" cap="none" strike="noStrike">
                <a:solidFill>
                  <a:srgbClr val="092E4B"/>
                </a:solidFill>
                <a:latin typeface="Calibri"/>
                <a:ea typeface="Calibri"/>
                <a:cs typeface="Calibri"/>
                <a:sym typeface="Calibri"/>
              </a:rPr>
              <a:t>. Et konstant træningsrum gennem </a:t>
            </a:r>
            <a:r>
              <a:rPr b="1" i="0" lang="en-US" sz="1600" u="none" cap="none" strike="noStrike">
                <a:solidFill>
                  <a:srgbClr val="092E4B"/>
                </a:solidFill>
                <a:latin typeface="Calibri"/>
                <a:ea typeface="Calibri"/>
                <a:cs typeface="Calibri"/>
                <a:sym typeface="Calibri"/>
              </a:rPr>
              <a:t>spor </a:t>
            </a:r>
            <a:r>
              <a:rPr b="0" i="0" lang="en-US" sz="1600" u="none" cap="none" strike="noStrike">
                <a:solidFill>
                  <a:srgbClr val="092E4B"/>
                </a:solidFill>
                <a:latin typeface="Calibri"/>
                <a:ea typeface="Calibri"/>
                <a:cs typeface="Calibri"/>
                <a:sym typeface="Calibri"/>
              </a:rPr>
              <a:t>, </a:t>
            </a:r>
            <a:r>
              <a:rPr b="1" i="0" lang="en-US" sz="1600" u="none" cap="none" strike="noStrike">
                <a:solidFill>
                  <a:srgbClr val="092E4B"/>
                </a:solidFill>
                <a:latin typeface="Calibri"/>
                <a:ea typeface="Calibri"/>
                <a:cs typeface="Calibri"/>
                <a:sym typeface="Calibri"/>
              </a:rPr>
              <a:t>nøgler, låse, pengeskabe og hemmelige koder </a:t>
            </a:r>
            <a:r>
              <a:rPr b="0" i="0" lang="en-US" sz="1600" u="none" cap="none" strike="noStrike">
                <a:solidFill>
                  <a:srgbClr val="092E4B"/>
                </a:solidFill>
                <a:latin typeface="Calibri"/>
                <a:ea typeface="Calibri"/>
                <a:cs typeface="Calibri"/>
                <a:sym typeface="Calibri"/>
              </a:rPr>
              <a:t>. Alt er som om det var et rigtigt </a:t>
            </a:r>
            <a:r>
              <a:rPr b="1" i="0" lang="en-US" sz="1600" u="none" cap="none" strike="noStrike">
                <a:solidFill>
                  <a:srgbClr val="092E4B"/>
                </a:solidFill>
                <a:latin typeface="Calibri"/>
                <a:ea typeface="Calibri"/>
                <a:cs typeface="Calibri"/>
                <a:sym typeface="Calibri"/>
              </a:rPr>
              <a:t>Escape Room.</a:t>
            </a:r>
            <a:endParaRPr b="0" i="0" sz="1600" u="none" cap="none" strike="noStrike">
              <a:solidFill>
                <a:srgbClr val="092E4B"/>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1" i="0" sz="1600" u="none" cap="none" strike="noStrike">
              <a:solidFill>
                <a:srgbClr val="092E4B"/>
              </a:solidFill>
              <a:latin typeface="Calibri"/>
              <a:ea typeface="Calibri"/>
              <a:cs typeface="Calibri"/>
              <a:sym typeface="Calibri"/>
            </a:endParaRPr>
          </a:p>
        </p:txBody>
      </p:sp>
      <p:pic>
        <p:nvPicPr>
          <p:cNvPr descr="Escape Academy en Steam" id="1009" name="Google Shape;1009;p97"/>
          <p:cNvPicPr preferRelativeResize="0"/>
          <p:nvPr/>
        </p:nvPicPr>
        <p:blipFill rotWithShape="1">
          <a:blip r:embed="rId6">
            <a:alphaModFix/>
          </a:blip>
          <a:srcRect b="0" l="0" r="0" t="0"/>
          <a:stretch/>
        </p:blipFill>
        <p:spPr>
          <a:xfrm>
            <a:off x="152400" y="1824548"/>
            <a:ext cx="2854204" cy="1483791"/>
          </a:xfrm>
          <a:prstGeom prst="rect">
            <a:avLst/>
          </a:prstGeom>
          <a:noFill/>
          <a:ln cap="flat" cmpd="sng" w="34925">
            <a:solidFill>
              <a:srgbClr val="8F2F92"/>
            </a:solidFill>
            <a:prstDash val="solid"/>
            <a:round/>
            <a:headEnd len="sm" w="sm" type="none"/>
            <a:tailEnd len="sm" w="sm" type="none"/>
          </a:ln>
        </p:spPr>
      </p:pic>
      <p:sp>
        <p:nvSpPr>
          <p:cNvPr id="1010" name="Google Shape;1010;p97"/>
          <p:cNvSpPr txBox="1"/>
          <p:nvPr/>
        </p:nvSpPr>
        <p:spPr>
          <a:xfrm>
            <a:off x="3225720" y="3344423"/>
            <a:ext cx="2715786" cy="378561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sng" cap="none" strike="noStrike">
                <a:solidFill>
                  <a:srgbClr val="092E4B"/>
                </a:solidFill>
                <a:latin typeface="Calibri"/>
                <a:ea typeface="Calibri"/>
                <a:cs typeface="Calibri"/>
                <a:sym typeface="Calibri"/>
                <a:hlinkClick r:id="rId7">
                  <a:extLst>
                    <a:ext uri="{A12FA001-AC4F-418D-AE19-62706E023703}">
                      <ahyp:hlinkClr val="tx"/>
                    </a:ext>
                  </a:extLst>
                </a:hlinkClick>
              </a:rPr>
              <a:t>Ever Forward </a:t>
            </a:r>
            <a:r>
              <a:rPr b="1" i="0" lang="en-US" sz="1600" u="none" cap="none" strike="noStrike">
                <a:solidFill>
                  <a:srgbClr val="092E4B"/>
                </a:solidFill>
                <a:latin typeface="Calibri"/>
                <a:ea typeface="Calibri"/>
                <a:cs typeface="Calibri"/>
                <a:sym typeface="Calibri"/>
              </a:rPr>
              <a:t> </a:t>
            </a:r>
            <a:r>
              <a:rPr b="0" i="0" lang="en-US" sz="1600" u="none" cap="none" strike="noStrike">
                <a:solidFill>
                  <a:srgbClr val="092E4B"/>
                </a:solidFill>
                <a:latin typeface="Calibri"/>
                <a:ea typeface="Calibri"/>
                <a:cs typeface="Calibri"/>
                <a:sym typeface="Calibri"/>
              </a:rPr>
              <a:t>er et eventyr- og puslespil, der fortæller historien om Maya, der pludselig er gået tabt i en mærkelig verden halvvejs mellem virkelighed og fantasi.</a:t>
            </a:r>
            <a:endParaRPr b="0" i="0" sz="1600" u="none" cap="none" strike="noStrike">
              <a:solidFill>
                <a:srgbClr val="092E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92E4B"/>
                </a:solidFill>
                <a:latin typeface="Calibri"/>
                <a:ea typeface="Calibri"/>
                <a:cs typeface="Calibri"/>
                <a:sym typeface="Calibri"/>
              </a:rPr>
              <a:t>Spillere skal observere og bruge </a:t>
            </a:r>
            <a:r>
              <a:rPr b="1" i="0" lang="en-US" sz="1600" u="none" cap="none" strike="noStrike">
                <a:solidFill>
                  <a:srgbClr val="092E4B"/>
                </a:solidFill>
                <a:latin typeface="Calibri"/>
                <a:ea typeface="Calibri"/>
                <a:cs typeface="Calibri"/>
                <a:sym typeface="Calibri"/>
              </a:rPr>
              <a:t>deres intelligens til at løse flere gåder </a:t>
            </a:r>
            <a:r>
              <a:rPr b="0" i="0" lang="en-US" sz="1600" u="none" cap="none" strike="noStrike">
                <a:solidFill>
                  <a:srgbClr val="092E4B"/>
                </a:solidFill>
                <a:latin typeface="Calibri"/>
                <a:ea typeface="Calibri"/>
                <a:cs typeface="Calibri"/>
                <a:sym typeface="Calibri"/>
              </a:rPr>
              <a:t>, der vil hjælpe med at afsløre de mørke hemmeligheder fra Mayas fortid, som hendes sind har foretrukket at glemme.</a:t>
            </a:r>
            <a:endParaRPr b="0" i="0" sz="1600" u="none" cap="none" strike="noStrike">
              <a:solidFill>
                <a:srgbClr val="092E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92E4B"/>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92E4B"/>
              </a:solidFill>
              <a:latin typeface="Calibri"/>
              <a:ea typeface="Calibri"/>
              <a:cs typeface="Calibri"/>
              <a:sym typeface="Calibri"/>
            </a:endParaRPr>
          </a:p>
        </p:txBody>
      </p:sp>
      <p:sp>
        <p:nvSpPr>
          <p:cNvPr id="1011" name="Google Shape;1011;p97"/>
          <p:cNvSpPr txBox="1"/>
          <p:nvPr/>
        </p:nvSpPr>
        <p:spPr>
          <a:xfrm>
            <a:off x="6248400" y="3344423"/>
            <a:ext cx="2872990" cy="403183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92E4B"/>
                </a:solidFill>
                <a:latin typeface="Calibri"/>
                <a:ea typeface="Calibri"/>
                <a:cs typeface="Calibri"/>
                <a:sym typeface="Calibri"/>
              </a:rPr>
              <a:t>I </a:t>
            </a:r>
            <a:r>
              <a:rPr b="1" i="0" lang="en-US" sz="1600" u="sng" cap="none" strike="noStrike">
                <a:solidFill>
                  <a:srgbClr val="092E4B"/>
                </a:solidFill>
                <a:latin typeface="Calibri"/>
                <a:ea typeface="Calibri"/>
                <a:cs typeface="Calibri"/>
                <a:sym typeface="Calibri"/>
                <a:hlinkClick r:id="rId8">
                  <a:extLst>
                    <a:ext uri="{A12FA001-AC4F-418D-AE19-62706E023703}">
                      <ahyp:hlinkClr val="tx"/>
                    </a:ext>
                  </a:extLst>
                </a:hlinkClick>
              </a:rPr>
              <a:t>We Were Here Together </a:t>
            </a:r>
            <a:r>
              <a:rPr b="0" i="0" lang="en-US" sz="1600" u="none" cap="none" strike="noStrike">
                <a:solidFill>
                  <a:srgbClr val="092E4B"/>
                </a:solidFill>
                <a:latin typeface="Calibri"/>
                <a:ea typeface="Calibri"/>
                <a:cs typeface="Calibri"/>
                <a:sym typeface="Calibri"/>
              </a:rPr>
              <a:t>spiller vi to opdagelsesrejsende, der begiver sig ud fra en polarbase for at redde andre forsvundne opdagelsesrejsende. For at finde dem bliver spillerne nødt til at </a:t>
            </a:r>
            <a:r>
              <a:rPr b="1" i="0" lang="en-US" sz="1600" u="none" cap="none" strike="noStrike">
                <a:solidFill>
                  <a:srgbClr val="092E4B"/>
                </a:solidFill>
                <a:latin typeface="Calibri"/>
                <a:ea typeface="Calibri"/>
                <a:cs typeface="Calibri"/>
                <a:sym typeface="Calibri"/>
              </a:rPr>
              <a:t>løse gåder sammen </a:t>
            </a:r>
            <a:r>
              <a:rPr b="0" i="0" lang="en-US" sz="1600" u="none" cap="none" strike="noStrike">
                <a:solidFill>
                  <a:srgbClr val="092E4B"/>
                </a:solidFill>
                <a:latin typeface="Calibri"/>
                <a:ea typeface="Calibri"/>
                <a:cs typeface="Calibri"/>
                <a:sym typeface="Calibri"/>
              </a:rPr>
              <a:t>, kommunikationen mellem dem er så vigtig.</a:t>
            </a:r>
            <a:endParaRPr b="0" i="0" sz="1600" u="none" cap="none" strike="noStrike">
              <a:solidFill>
                <a:srgbClr val="092E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92E4B"/>
                </a:solidFill>
                <a:latin typeface="Calibri"/>
                <a:ea typeface="Calibri"/>
                <a:cs typeface="Calibri"/>
                <a:sym typeface="Calibri"/>
              </a:rPr>
              <a:t>Dette spil bliver et vigtigt værktøj til at </a:t>
            </a:r>
            <a:r>
              <a:rPr b="1" i="0" lang="en-US" sz="1600" u="none" cap="none" strike="noStrike">
                <a:solidFill>
                  <a:srgbClr val="092E4B"/>
                </a:solidFill>
                <a:latin typeface="Calibri"/>
                <a:ea typeface="Calibri"/>
                <a:cs typeface="Calibri"/>
                <a:sym typeface="Calibri"/>
              </a:rPr>
              <a:t>forbedre kommunikationsevner </a:t>
            </a:r>
            <a:r>
              <a:rPr b="0" i="0" lang="en-US" sz="1600" u="none" cap="none" strike="noStrike">
                <a:solidFill>
                  <a:srgbClr val="092E4B"/>
                </a:solidFill>
                <a:latin typeface="Calibri"/>
                <a:ea typeface="Calibri"/>
                <a:cs typeface="Calibri"/>
                <a:sym typeface="Calibri"/>
              </a:rPr>
              <a:t>og en </a:t>
            </a:r>
            <a:r>
              <a:rPr b="1" i="0" lang="en-US" sz="1600" u="none" cap="none" strike="noStrike">
                <a:solidFill>
                  <a:srgbClr val="092E4B"/>
                </a:solidFill>
                <a:latin typeface="Calibri"/>
                <a:ea typeface="Calibri"/>
                <a:cs typeface="Calibri"/>
                <a:sym typeface="Calibri"/>
              </a:rPr>
              <a:t>kanal for seniorer til at holde kontakten med deres familie.</a:t>
            </a:r>
            <a:endParaRPr b="0" i="0" sz="1600" u="none" cap="none" strike="noStrike">
              <a:solidFill>
                <a:srgbClr val="092E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92E4B"/>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92E4B"/>
              </a:solidFill>
              <a:latin typeface="Calibri"/>
              <a:ea typeface="Calibri"/>
              <a:cs typeface="Calibri"/>
              <a:sym typeface="Calibri"/>
            </a:endParaRPr>
          </a:p>
        </p:txBody>
      </p:sp>
      <p:sp>
        <p:nvSpPr>
          <p:cNvPr id="1012" name="Google Shape;1012;p97"/>
          <p:cNvSpPr txBox="1"/>
          <p:nvPr/>
        </p:nvSpPr>
        <p:spPr>
          <a:xfrm>
            <a:off x="9174065" y="3380575"/>
            <a:ext cx="2715786" cy="35393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sng" cap="none" strike="noStrike">
                <a:solidFill>
                  <a:srgbClr val="092E4B"/>
                </a:solidFill>
                <a:latin typeface="Calibri"/>
                <a:ea typeface="Calibri"/>
                <a:cs typeface="Calibri"/>
                <a:sym typeface="Calibri"/>
                <a:hlinkClick r:id="rId9">
                  <a:extLst>
                    <a:ext uri="{A12FA001-AC4F-418D-AE19-62706E023703}">
                      <ahyp:hlinkClr val="tx"/>
                    </a:ext>
                  </a:extLst>
                </a:hlinkClick>
              </a:rPr>
              <a:t>Maquette </a:t>
            </a:r>
            <a:r>
              <a:rPr b="0" i="0" lang="en-US" sz="1600" u="none" cap="none" strike="noStrike">
                <a:solidFill>
                  <a:srgbClr val="092E4B"/>
                </a:solidFill>
                <a:latin typeface="Calibri"/>
                <a:ea typeface="Calibri"/>
                <a:cs typeface="Calibri"/>
                <a:sym typeface="Calibri"/>
              </a:rPr>
              <a:t>er et smukt og farverigt førstepersons puslespil, der transporterer spilleren til en magisk verden, hvor hver bygning og genstand er lille og utrolig stor på samme tid.</a:t>
            </a:r>
            <a:endParaRPr b="0" i="0" sz="1600" u="none" cap="none" strike="noStrike">
              <a:solidFill>
                <a:srgbClr val="092E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92E4B"/>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92E4B"/>
                </a:solidFill>
                <a:latin typeface="Calibri"/>
                <a:ea typeface="Calibri"/>
                <a:cs typeface="Calibri"/>
                <a:sym typeface="Calibri"/>
              </a:rPr>
              <a:t>For hvert puslespil, der bliver løst, læres mere om, hvad der er sket med hovedpersonen.</a:t>
            </a:r>
            <a:endParaRPr b="0" i="0" sz="1600" u="none" cap="none" strike="noStrike">
              <a:solidFill>
                <a:srgbClr val="092E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92E4B"/>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92E4B"/>
              </a:solidFill>
              <a:latin typeface="Calibri"/>
              <a:ea typeface="Calibri"/>
              <a:cs typeface="Calibri"/>
              <a:sym typeface="Calibri"/>
            </a:endParaRPr>
          </a:p>
        </p:txBody>
      </p:sp>
      <p:pic>
        <p:nvPicPr>
          <p:cNvPr id="1013" name="Google Shape;1013;p97"/>
          <p:cNvPicPr preferRelativeResize="0"/>
          <p:nvPr/>
        </p:nvPicPr>
        <p:blipFill rotWithShape="1">
          <a:blip r:embed="rId10">
            <a:alphaModFix/>
          </a:blip>
          <a:srcRect b="0" l="0" r="0" t="0"/>
          <a:stretch/>
        </p:blipFill>
        <p:spPr>
          <a:xfrm>
            <a:off x="10596806" y="64"/>
            <a:ext cx="1570182" cy="1148296"/>
          </a:xfrm>
          <a:prstGeom prst="rect">
            <a:avLst/>
          </a:prstGeom>
          <a:noFill/>
          <a:ln>
            <a:noFill/>
          </a:ln>
        </p:spPr>
      </p:pic>
      <p:pic>
        <p:nvPicPr>
          <p:cNvPr descr="Comprar Ever Forward Steam" id="1014" name="Google Shape;1014;p97"/>
          <p:cNvPicPr preferRelativeResize="0"/>
          <p:nvPr/>
        </p:nvPicPr>
        <p:blipFill rotWithShape="1">
          <a:blip r:embed="rId11">
            <a:alphaModFix/>
          </a:blip>
          <a:srcRect b="0" l="0" r="0" t="0"/>
          <a:stretch/>
        </p:blipFill>
        <p:spPr>
          <a:xfrm>
            <a:off x="3288019" y="1824547"/>
            <a:ext cx="2695116" cy="1483791"/>
          </a:xfrm>
          <a:prstGeom prst="rect">
            <a:avLst/>
          </a:prstGeom>
          <a:noFill/>
          <a:ln cap="flat" cmpd="sng" w="38100">
            <a:solidFill>
              <a:srgbClr val="8F2F92"/>
            </a:solidFill>
            <a:prstDash val="solid"/>
            <a:round/>
            <a:headEnd len="sm" w="sm" type="none"/>
            <a:tailEnd len="sm" w="sm" type="none"/>
          </a:ln>
        </p:spPr>
      </p:pic>
      <p:pic>
        <p:nvPicPr>
          <p:cNvPr descr="Comprar We Were Here Together: Microsoft Store es-PE" id="1015" name="Google Shape;1015;p97"/>
          <p:cNvPicPr preferRelativeResize="0"/>
          <p:nvPr/>
        </p:nvPicPr>
        <p:blipFill rotWithShape="1">
          <a:blip r:embed="rId12">
            <a:alphaModFix/>
          </a:blip>
          <a:srcRect b="0" l="0" r="0" t="0"/>
          <a:stretch/>
        </p:blipFill>
        <p:spPr>
          <a:xfrm>
            <a:off x="6208867" y="1795517"/>
            <a:ext cx="2842892" cy="1541849"/>
          </a:xfrm>
          <a:prstGeom prst="rect">
            <a:avLst/>
          </a:prstGeom>
          <a:noFill/>
          <a:ln cap="flat" cmpd="sng" w="38100">
            <a:solidFill>
              <a:srgbClr val="8F2F92"/>
            </a:solidFill>
            <a:prstDash val="solid"/>
            <a:round/>
            <a:headEnd len="sm" w="sm" type="none"/>
            <a:tailEnd len="sm" w="sm" type="none"/>
          </a:ln>
        </p:spPr>
      </p:pic>
      <p:pic>
        <p:nvPicPr>
          <p:cNvPr descr="Maquette" id="1016" name="Google Shape;1016;p97"/>
          <p:cNvPicPr preferRelativeResize="0"/>
          <p:nvPr/>
        </p:nvPicPr>
        <p:blipFill rotWithShape="1">
          <a:blip r:embed="rId13">
            <a:alphaModFix/>
          </a:blip>
          <a:srcRect b="0" l="0" r="0" t="0"/>
          <a:stretch/>
        </p:blipFill>
        <p:spPr>
          <a:xfrm>
            <a:off x="9263006" y="1795516"/>
            <a:ext cx="2839246" cy="1541849"/>
          </a:xfrm>
          <a:prstGeom prst="rect">
            <a:avLst/>
          </a:prstGeom>
          <a:noFill/>
          <a:ln cap="flat" cmpd="sng" w="38100">
            <a:solidFill>
              <a:srgbClr val="8F2F9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6"/>
          <p:cNvSpPr txBox="1"/>
          <p:nvPr>
            <p:ph idx="1" type="body"/>
          </p:nvPr>
        </p:nvSpPr>
        <p:spPr>
          <a:xfrm>
            <a:off x="816997" y="1386306"/>
            <a:ext cx="5915025" cy="43767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lang="en-US"/>
              <a:t>Set fra omsorgspersonens synspunkt bør opfattelsen af autonomi hos ældre med behov for hjælp bevares så længe som muligt. Dette er en af de bedste måder at beskytte deres værdighed på.</a:t>
            </a:r>
            <a:endParaRPr/>
          </a:p>
          <a:p>
            <a:pPr indent="0" lvl="0" marL="0" marR="0" rtl="0" algn="l">
              <a:lnSpc>
                <a:spcPct val="90000"/>
              </a:lnSpc>
              <a:spcBef>
                <a:spcPts val="1000"/>
              </a:spcBef>
              <a:spcAft>
                <a:spcPts val="0"/>
              </a:spcAft>
              <a:buClr>
                <a:schemeClr val="lt1"/>
              </a:buClr>
              <a:buSzPts val="2400"/>
              <a:buFont typeface="Arial"/>
              <a:buNone/>
            </a:pPr>
            <a:r>
              <a:rPr lang="en-US"/>
              <a:t>Som professionelle, der altid søger at forbedre vore borgeres behov, skal vi finde måder, hvorpå vi kan hjælpe dem bedst muligt.</a:t>
            </a:r>
            <a:endParaRPr/>
          </a:p>
          <a:p>
            <a:pPr indent="0" lvl="0" marL="0" marR="0" rtl="0" algn="l">
              <a:lnSpc>
                <a:spcPct val="90000"/>
              </a:lnSpc>
              <a:spcBef>
                <a:spcPts val="1000"/>
              </a:spcBef>
              <a:spcAft>
                <a:spcPts val="0"/>
              </a:spcAft>
              <a:buClr>
                <a:schemeClr val="lt1"/>
              </a:buClr>
              <a:buSzPts val="2400"/>
              <a:buFont typeface="Arial"/>
              <a:buNone/>
            </a:pPr>
            <a:r>
              <a:rPr lang="en-US"/>
              <a:t>Set i lyset af at mange ældre menneskers fysiske formåen forhindrer dem i at være aktive i deres egen sundhedspleje, </a:t>
            </a:r>
            <a:r>
              <a:rPr b="1" lang="en-US"/>
              <a:t>kan teknologi  derfor spille en meget relevant rolle</a:t>
            </a:r>
            <a:r>
              <a:rPr lang="en-US"/>
              <a:t>.</a:t>
            </a:r>
            <a:endParaRPr/>
          </a:p>
          <a:p>
            <a:pPr indent="0" lvl="0" marL="0" marR="0" rtl="0" algn="l">
              <a:lnSpc>
                <a:spcPct val="90000"/>
              </a:lnSpc>
              <a:spcBef>
                <a:spcPts val="1000"/>
              </a:spcBef>
              <a:spcAft>
                <a:spcPts val="0"/>
              </a:spcAft>
              <a:buClr>
                <a:schemeClr val="lt1"/>
              </a:buClr>
              <a:buSzPts val="2400"/>
              <a:buFont typeface="Arial"/>
              <a:buNone/>
            </a:pPr>
            <a:r>
              <a:t/>
            </a:r>
            <a:endParaRPr/>
          </a:p>
        </p:txBody>
      </p:sp>
      <p:sp>
        <p:nvSpPr>
          <p:cNvPr id="243" name="Google Shape;243;p26"/>
          <p:cNvSpPr txBox="1"/>
          <p:nvPr/>
        </p:nvSpPr>
        <p:spPr>
          <a:xfrm>
            <a:off x="508000" y="180557"/>
            <a:ext cx="6224021"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b="1" i="0" lang="en-US" sz="3600" u="none" cap="none" strike="noStrike">
                <a:solidFill>
                  <a:srgbClr val="24BAA2"/>
                </a:solidFill>
                <a:latin typeface="Calibri"/>
                <a:ea typeface="Calibri"/>
                <a:cs typeface="Calibri"/>
                <a:sym typeface="Calibri"/>
              </a:rPr>
              <a:t>Pleje og omsorg &amp; retten til at leve selvstændigt i alle aldre</a:t>
            </a:r>
            <a:endParaRPr/>
          </a:p>
          <a:p>
            <a:pPr indent="0" lvl="0" marL="0" marR="0" rtl="0" algn="l">
              <a:lnSpc>
                <a:spcPct val="90000"/>
              </a:lnSpc>
              <a:spcBef>
                <a:spcPts val="1000"/>
              </a:spcBef>
              <a:spcAft>
                <a:spcPts val="0"/>
              </a:spcAft>
              <a:buClr>
                <a:srgbClr val="24BAA2"/>
              </a:buClr>
              <a:buSzPts val="3600"/>
              <a:buFont typeface="Arial"/>
              <a:buNone/>
            </a:pPr>
            <a:r>
              <a:t/>
            </a:r>
            <a:endParaRPr b="1" i="0" sz="3600" u="none" cap="none" strike="noStrike">
              <a:solidFill>
                <a:srgbClr val="24BAA2"/>
              </a:solidFill>
              <a:latin typeface="Calibri"/>
              <a:ea typeface="Calibri"/>
              <a:cs typeface="Calibri"/>
              <a:sym typeface="Calibri"/>
            </a:endParaRPr>
          </a:p>
        </p:txBody>
      </p:sp>
      <p:pic>
        <p:nvPicPr>
          <p:cNvPr id="244" name="Google Shape;244;p26"/>
          <p:cNvPicPr preferRelativeResize="0"/>
          <p:nvPr>
            <p:ph idx="3" type="pic"/>
          </p:nvPr>
        </p:nvPicPr>
        <p:blipFill rotWithShape="1">
          <a:blip r:embed="rId3">
            <a:alphaModFix/>
          </a:blip>
          <a:srcRect b="0" l="0" r="0" t="0"/>
          <a:stretch/>
        </p:blipFill>
        <p:spPr>
          <a:xfrm>
            <a:off x="7153275" y="439738"/>
            <a:ext cx="4395788" cy="6045200"/>
          </a:xfrm>
          <a:prstGeom prst="rect">
            <a:avLst/>
          </a:prstGeom>
          <a:solidFill>
            <a:srgbClr val="F2F2F2"/>
          </a:solid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98"/>
          <p:cNvSpPr txBox="1"/>
          <p:nvPr>
            <p:ph idx="1" type="body"/>
          </p:nvPr>
        </p:nvSpPr>
        <p:spPr>
          <a:xfrm>
            <a:off x="277988" y="2570384"/>
            <a:ext cx="6909950"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u="sng">
                <a:solidFill>
                  <a:srgbClr val="24BAA2"/>
                </a:solidFill>
                <a:hlinkClick r:id="rId3">
                  <a:extLst>
                    <a:ext uri="{A12FA001-AC4F-418D-AE19-62706E023703}">
                      <ahyp:hlinkClr val="tx"/>
                    </a:ext>
                  </a:extLst>
                </a:hlinkClick>
              </a:rPr>
              <a:t>Lumosity </a:t>
            </a:r>
            <a:r>
              <a:rPr lang="en-US"/>
              <a:t>er en af de mest populære hjernetræningsapps på både Android og iOS, med mere end 100 millioner brugere verden over.</a:t>
            </a:r>
            <a:endParaRPr/>
          </a:p>
          <a:p>
            <a:pPr indent="0" lvl="0" marL="0" rtl="0" algn="l">
              <a:lnSpc>
                <a:spcPct val="90000"/>
              </a:lnSpc>
              <a:spcBef>
                <a:spcPts val="1000"/>
              </a:spcBef>
              <a:spcAft>
                <a:spcPts val="0"/>
              </a:spcAft>
              <a:buClr>
                <a:srgbClr val="092E4B"/>
              </a:buClr>
              <a:buSzPts val="2400"/>
              <a:buNone/>
            </a:pPr>
            <a:r>
              <a:rPr lang="en-US"/>
              <a:t>Lumosity </a:t>
            </a:r>
            <a:r>
              <a:rPr b="1" lang="en-US"/>
              <a:t>udvikler kognitive færdigheder såsom hukommelse, behandlingshastighed, problemløsning </a:t>
            </a:r>
            <a:r>
              <a:rPr lang="en-US"/>
              <a:t>og meget mere.</a:t>
            </a:r>
            <a:endParaRPr/>
          </a:p>
          <a:p>
            <a:pPr indent="0" lvl="0" marL="0" rtl="0" algn="l">
              <a:lnSpc>
                <a:spcPct val="90000"/>
              </a:lnSpc>
              <a:spcBef>
                <a:spcPts val="1000"/>
              </a:spcBef>
              <a:spcAft>
                <a:spcPts val="0"/>
              </a:spcAft>
              <a:buClr>
                <a:srgbClr val="092E4B"/>
              </a:buClr>
              <a:buSzPts val="2400"/>
              <a:buNone/>
            </a:pPr>
            <a:r>
              <a:rPr lang="en-US"/>
              <a:t>Lumosity forvandler laboratorieopgaver til sjove spil. Fortolker derefter resultaterne for at give hver senior relevante rapporter og en detaljeret analyse af deres kognition.</a:t>
            </a:r>
            <a:endParaRPr/>
          </a:p>
        </p:txBody>
      </p:sp>
      <p:sp>
        <p:nvSpPr>
          <p:cNvPr id="1023" name="Google Shape;1023;p98"/>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Telefon apps:</a:t>
            </a:r>
            <a:endParaRPr/>
          </a:p>
          <a:p>
            <a:pPr indent="0" lvl="0" marL="0" rtl="0" algn="l">
              <a:lnSpc>
                <a:spcPct val="90000"/>
              </a:lnSpc>
              <a:spcBef>
                <a:spcPts val="0"/>
              </a:spcBef>
              <a:spcAft>
                <a:spcPts val="0"/>
              </a:spcAft>
              <a:buClr>
                <a:srgbClr val="24BAA2"/>
              </a:buClr>
              <a:buSzPts val="3600"/>
              <a:buNone/>
            </a:pPr>
            <a:r>
              <a:rPr lang="en-US"/>
              <a:t>Arbejde med hukommelsen</a:t>
            </a:r>
            <a:endParaRPr/>
          </a:p>
        </p:txBody>
      </p:sp>
      <p:sp>
        <p:nvSpPr>
          <p:cNvPr id="1024" name="Google Shape;1024;p98"/>
          <p:cNvSpPr/>
          <p:nvPr/>
        </p:nvSpPr>
        <p:spPr>
          <a:xfrm>
            <a:off x="7187938" y="3209164"/>
            <a:ext cx="1177860" cy="773564"/>
          </a:xfrm>
          <a:prstGeom prst="rightArrow">
            <a:avLst>
              <a:gd fmla="val 50000" name="adj1"/>
              <a:gd fmla="val 50000" name="adj2"/>
            </a:avLst>
          </a:prstGeom>
          <a:solidFill>
            <a:srgbClr val="24BAA2"/>
          </a:solidFill>
          <a:ln cap="flat" cmpd="sng" w="12700">
            <a:solidFill>
              <a:srgbClr val="8F2F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Klik her</a:t>
            </a:r>
            <a:endParaRPr b="0" i="0" sz="1400" u="none" cap="none" strike="noStrike">
              <a:solidFill>
                <a:srgbClr val="000000"/>
              </a:solidFill>
              <a:latin typeface="Arial"/>
              <a:ea typeface="Arial"/>
              <a:cs typeface="Arial"/>
              <a:sym typeface="Arial"/>
            </a:endParaRPr>
          </a:p>
        </p:txBody>
      </p:sp>
      <p:pic>
        <p:nvPicPr>
          <p:cNvPr descr="images.ctfassets.net/8mn0755ou4sj/Ph509v3YOYSAe..." id="1025" name="Google Shape;1025;p98"/>
          <p:cNvPicPr preferRelativeResize="0"/>
          <p:nvPr/>
        </p:nvPicPr>
        <p:blipFill rotWithShape="1">
          <a:blip r:embed="rId4">
            <a:alphaModFix/>
          </a:blip>
          <a:srcRect b="0" l="0" r="0" t="0"/>
          <a:stretch/>
        </p:blipFill>
        <p:spPr>
          <a:xfrm>
            <a:off x="10438542" y="5611305"/>
            <a:ext cx="1177781" cy="1177781"/>
          </a:xfrm>
          <a:prstGeom prst="rect">
            <a:avLst/>
          </a:prstGeom>
          <a:noFill/>
          <a:ln>
            <a:noFill/>
          </a:ln>
        </p:spPr>
      </p:pic>
      <p:pic>
        <p:nvPicPr>
          <p:cNvPr id="1026" name="Google Shape;1026;p98">
            <a:hlinkClick r:id="rId5"/>
          </p:cNvPr>
          <p:cNvPicPr preferRelativeResize="0"/>
          <p:nvPr>
            <p:ph idx="3" type="pic"/>
          </p:nvPr>
        </p:nvPicPr>
        <p:blipFill rotWithShape="1">
          <a:blip r:embed="rId6">
            <a:alphaModFix/>
          </a:blip>
          <a:srcRect b="0" l="0" r="0" t="0"/>
          <a:stretch/>
        </p:blipFill>
        <p:spPr>
          <a:xfrm>
            <a:off x="8583306" y="1246695"/>
            <a:ext cx="2444127" cy="4336988"/>
          </a:xfrm>
          <a:prstGeom prst="rect">
            <a:avLst/>
          </a:prstGeom>
          <a:solidFill>
            <a:srgbClr val="D8D8D8"/>
          </a:solid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99"/>
          <p:cNvSpPr txBox="1"/>
          <p:nvPr>
            <p:ph idx="1" type="body"/>
          </p:nvPr>
        </p:nvSpPr>
        <p:spPr>
          <a:xfrm>
            <a:off x="413886" y="2426005"/>
            <a:ext cx="6774052"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u="sng">
                <a:solidFill>
                  <a:srgbClr val="24BAA2"/>
                </a:solidFill>
                <a:hlinkClick r:id="rId3">
                  <a:extLst>
                    <a:ext uri="{A12FA001-AC4F-418D-AE19-62706E023703}">
                      <ahyp:hlinkClr val="tx"/>
                    </a:ext>
                  </a:extLst>
                </a:hlinkClick>
              </a:rPr>
              <a:t>Peak </a:t>
            </a:r>
            <a:r>
              <a:rPr lang="en-US"/>
              <a:t>- appen er designet som et mobilt træningscenter til seniorhjernen. Peak har udviklet en individuel træningsplan, som er designet til at hjælpe seniorer med at forbedre deres helbred hver dag.</a:t>
            </a:r>
            <a:endParaRPr/>
          </a:p>
          <a:p>
            <a:pPr indent="0" lvl="0" marL="0" rtl="0" algn="l">
              <a:lnSpc>
                <a:spcPct val="90000"/>
              </a:lnSpc>
              <a:spcBef>
                <a:spcPts val="1000"/>
              </a:spcBef>
              <a:spcAft>
                <a:spcPts val="0"/>
              </a:spcAft>
              <a:buClr>
                <a:srgbClr val="092E4B"/>
              </a:buClr>
              <a:buSzPts val="2400"/>
              <a:buNone/>
            </a:pPr>
            <a:r>
              <a:rPr lang="en-US"/>
              <a:t>For at hjælpe med at holde seniorer motiverede til at træne deres hjerner hver dag, opfordrer Peak dem til at opsætte daglige påmindelser, der kan skræddersyes til at informere dem om, at det er tid til at træne deres hjerner på et bestemt tidspunkt hver dag.</a:t>
            </a:r>
            <a:endParaRPr/>
          </a:p>
        </p:txBody>
      </p:sp>
      <p:sp>
        <p:nvSpPr>
          <p:cNvPr id="1033" name="Google Shape;1033;p99"/>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Telefon apps:</a:t>
            </a:r>
            <a:endParaRPr/>
          </a:p>
          <a:p>
            <a:pPr indent="0" lvl="0" marL="0" rtl="0" algn="l">
              <a:lnSpc>
                <a:spcPct val="90000"/>
              </a:lnSpc>
              <a:spcBef>
                <a:spcPts val="0"/>
              </a:spcBef>
              <a:spcAft>
                <a:spcPts val="0"/>
              </a:spcAft>
              <a:buClr>
                <a:srgbClr val="24BAA2"/>
              </a:buClr>
              <a:buSzPts val="3600"/>
              <a:buNone/>
            </a:pPr>
            <a:r>
              <a:rPr lang="en-US"/>
              <a:t>Arbejde med hukommelsen</a:t>
            </a:r>
            <a:endParaRPr/>
          </a:p>
        </p:txBody>
      </p:sp>
      <p:sp>
        <p:nvSpPr>
          <p:cNvPr id="1034" name="Google Shape;1034;p99"/>
          <p:cNvSpPr/>
          <p:nvPr/>
        </p:nvSpPr>
        <p:spPr>
          <a:xfrm>
            <a:off x="7258050" y="3209164"/>
            <a:ext cx="1107748" cy="773564"/>
          </a:xfrm>
          <a:prstGeom prst="rightArrow">
            <a:avLst>
              <a:gd fmla="val 50000" name="adj1"/>
              <a:gd fmla="val 50000" name="adj2"/>
            </a:avLst>
          </a:prstGeom>
          <a:solidFill>
            <a:srgbClr val="24BAA2"/>
          </a:solidFill>
          <a:ln cap="flat" cmpd="sng" w="12700">
            <a:solidFill>
              <a:srgbClr val="8F2F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Klik her</a:t>
            </a:r>
            <a:endParaRPr b="0" i="0" sz="1400" u="none" cap="none" strike="noStrike">
              <a:solidFill>
                <a:srgbClr val="000000"/>
              </a:solidFill>
              <a:latin typeface="Arial"/>
              <a:ea typeface="Arial"/>
              <a:cs typeface="Arial"/>
              <a:sym typeface="Arial"/>
            </a:endParaRPr>
          </a:p>
        </p:txBody>
      </p:sp>
      <p:pic>
        <p:nvPicPr>
          <p:cNvPr id="1035" name="Google Shape;1035;p99">
            <a:hlinkClick r:id="rId4"/>
          </p:cNvPr>
          <p:cNvPicPr preferRelativeResize="0"/>
          <p:nvPr>
            <p:ph idx="3" type="pic"/>
          </p:nvPr>
        </p:nvPicPr>
        <p:blipFill rotWithShape="1">
          <a:blip r:embed="rId5">
            <a:alphaModFix/>
          </a:blip>
          <a:srcRect b="0" l="0" r="0" t="0"/>
          <a:stretch/>
        </p:blipFill>
        <p:spPr>
          <a:xfrm>
            <a:off x="8583306" y="1246695"/>
            <a:ext cx="2444127" cy="4336988"/>
          </a:xfrm>
          <a:prstGeom prst="rect">
            <a:avLst/>
          </a:prstGeom>
          <a:solidFill>
            <a:srgbClr val="D8D8D8"/>
          </a:solidFill>
          <a:ln>
            <a:noFill/>
          </a:ln>
        </p:spPr>
      </p:pic>
      <p:pic>
        <p:nvPicPr>
          <p:cNvPr id="1036" name="Google Shape;1036;p99"/>
          <p:cNvPicPr preferRelativeResize="0"/>
          <p:nvPr/>
        </p:nvPicPr>
        <p:blipFill rotWithShape="1">
          <a:blip r:embed="rId6">
            <a:alphaModFix/>
          </a:blip>
          <a:srcRect b="0" l="0" r="0" t="0"/>
          <a:stretch/>
        </p:blipFill>
        <p:spPr>
          <a:xfrm>
            <a:off x="10055883" y="5737646"/>
            <a:ext cx="971550" cy="39948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00"/>
          <p:cNvSpPr txBox="1"/>
          <p:nvPr>
            <p:ph idx="1" type="body"/>
          </p:nvPr>
        </p:nvSpPr>
        <p:spPr>
          <a:xfrm>
            <a:off x="462012" y="2426005"/>
            <a:ext cx="6725925" cy="3311641"/>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092E4B"/>
              </a:buClr>
              <a:buSzPts val="2400"/>
              <a:buNone/>
            </a:pPr>
            <a:r>
              <a:rPr lang="en-US"/>
              <a:t>Træning af logik er en af de mest brugte metoder af eksperter til at forbedre hukommelsen, fordi man hermed kan opnå mange fordele. En teori, som Skillz for Logic Brain Games-appen, som vi kan downloade til mobilen, er baseret på.</a:t>
            </a:r>
            <a:endParaRPr/>
          </a:p>
          <a:p>
            <a:pPr indent="0" lvl="0" marL="0" rtl="0" algn="just">
              <a:lnSpc>
                <a:spcPct val="90000"/>
              </a:lnSpc>
              <a:spcBef>
                <a:spcPts val="1000"/>
              </a:spcBef>
              <a:spcAft>
                <a:spcPts val="0"/>
              </a:spcAft>
              <a:buClr>
                <a:srgbClr val="092E4B"/>
              </a:buClr>
              <a:buSzPts val="2400"/>
              <a:buNone/>
            </a:pPr>
            <a:r>
              <a:rPr lang="en-US"/>
              <a:t>Selve intelligenstestene er baseret på logik for at score resultater, noget som vi kan træne og øve med de forskellige niveauer af Skillz .</a:t>
            </a:r>
            <a:endParaRPr/>
          </a:p>
          <a:p>
            <a:pPr indent="0" lvl="0" marL="0" rtl="0" algn="just">
              <a:lnSpc>
                <a:spcPct val="90000"/>
              </a:lnSpc>
              <a:spcBef>
                <a:spcPts val="1000"/>
              </a:spcBef>
              <a:spcAft>
                <a:spcPts val="0"/>
              </a:spcAft>
              <a:buClr>
                <a:srgbClr val="092E4B"/>
              </a:buClr>
              <a:buSzPts val="2400"/>
              <a:buNone/>
            </a:pPr>
            <a:r>
              <a:t/>
            </a:r>
            <a:endParaRPr/>
          </a:p>
          <a:p>
            <a:pPr indent="0" lvl="0" marL="0" rtl="0" algn="just">
              <a:lnSpc>
                <a:spcPct val="90000"/>
              </a:lnSpc>
              <a:spcBef>
                <a:spcPts val="1000"/>
              </a:spcBef>
              <a:spcAft>
                <a:spcPts val="0"/>
              </a:spcAft>
              <a:buClr>
                <a:srgbClr val="092E4B"/>
              </a:buClr>
              <a:buSzPts val="2400"/>
              <a:buNone/>
            </a:pPr>
            <a:r>
              <a:t/>
            </a:r>
            <a:endParaRPr/>
          </a:p>
          <a:p>
            <a:pPr indent="0" lvl="0" marL="0" rtl="0" algn="just">
              <a:lnSpc>
                <a:spcPct val="90000"/>
              </a:lnSpc>
              <a:spcBef>
                <a:spcPts val="1000"/>
              </a:spcBef>
              <a:spcAft>
                <a:spcPts val="0"/>
              </a:spcAft>
              <a:buClr>
                <a:srgbClr val="092E4B"/>
              </a:buClr>
              <a:buSzPts val="2400"/>
              <a:buNone/>
            </a:pPr>
            <a:r>
              <a:t/>
            </a:r>
            <a:endParaRPr/>
          </a:p>
        </p:txBody>
      </p:sp>
      <p:sp>
        <p:nvSpPr>
          <p:cNvPr id="1043" name="Google Shape;1043;p100"/>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Telefon apps:</a:t>
            </a:r>
            <a:endParaRPr/>
          </a:p>
          <a:p>
            <a:pPr indent="0" lvl="0" marL="0" rtl="0" algn="l">
              <a:lnSpc>
                <a:spcPct val="90000"/>
              </a:lnSpc>
              <a:spcBef>
                <a:spcPts val="1000"/>
              </a:spcBef>
              <a:spcAft>
                <a:spcPts val="0"/>
              </a:spcAft>
              <a:buClr>
                <a:srgbClr val="24BAA2"/>
              </a:buClr>
              <a:buSzPts val="3600"/>
              <a:buNone/>
            </a:pPr>
            <a:r>
              <a:rPr lang="en-US"/>
              <a:t>Logik spil</a:t>
            </a:r>
            <a:endParaRPr/>
          </a:p>
        </p:txBody>
      </p:sp>
      <p:sp>
        <p:nvSpPr>
          <p:cNvPr id="1044" name="Google Shape;1044;p100"/>
          <p:cNvSpPr/>
          <p:nvPr/>
        </p:nvSpPr>
        <p:spPr>
          <a:xfrm>
            <a:off x="7258050" y="3209164"/>
            <a:ext cx="1107748" cy="773564"/>
          </a:xfrm>
          <a:prstGeom prst="rightArrow">
            <a:avLst>
              <a:gd fmla="val 50000" name="adj1"/>
              <a:gd fmla="val 50000" name="adj2"/>
            </a:avLst>
          </a:prstGeom>
          <a:solidFill>
            <a:srgbClr val="24BAA2"/>
          </a:solidFill>
          <a:ln cap="flat" cmpd="sng" w="12700">
            <a:solidFill>
              <a:srgbClr val="8F2F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Klik her</a:t>
            </a:r>
            <a:endParaRPr b="0" i="0" sz="1400" u="none" cap="none" strike="noStrike">
              <a:solidFill>
                <a:srgbClr val="000000"/>
              </a:solidFill>
              <a:latin typeface="Arial"/>
              <a:ea typeface="Arial"/>
              <a:cs typeface="Arial"/>
              <a:sym typeface="Arial"/>
            </a:endParaRPr>
          </a:p>
        </p:txBody>
      </p:sp>
      <p:sp>
        <p:nvSpPr>
          <p:cNvPr id="1045" name="Google Shape;1045;p100"/>
          <p:cNvSpPr/>
          <p:nvPr>
            <p:ph idx="3" type="pic"/>
          </p:nvPr>
        </p:nvSpPr>
        <p:spPr>
          <a:xfrm>
            <a:off x="8583306" y="1246695"/>
            <a:ext cx="2444127" cy="4336988"/>
          </a:xfrm>
          <a:prstGeom prst="rect">
            <a:avLst/>
          </a:prstGeom>
          <a:solidFill>
            <a:srgbClr val="D8D8D8"/>
          </a:solidFill>
          <a:ln>
            <a:noFill/>
          </a:ln>
        </p:spPr>
      </p:sp>
      <p:pic>
        <p:nvPicPr>
          <p:cNvPr id="1046" name="Google Shape;1046;p100">
            <a:hlinkClick r:id="rId3"/>
          </p:cNvPr>
          <p:cNvPicPr preferRelativeResize="0"/>
          <p:nvPr/>
        </p:nvPicPr>
        <p:blipFill rotWithShape="1">
          <a:blip r:embed="rId4">
            <a:alphaModFix/>
          </a:blip>
          <a:srcRect b="0" l="0" r="0" t="0"/>
          <a:stretch/>
        </p:blipFill>
        <p:spPr>
          <a:xfrm>
            <a:off x="8480838" y="1041884"/>
            <a:ext cx="2649062" cy="454179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pic>
        <p:nvPicPr>
          <p:cNvPr descr="Background pattern&#10;&#10;Description automatically generated" id="1051" name="Google Shape;1051;p101"/>
          <p:cNvPicPr preferRelativeResize="0"/>
          <p:nvPr>
            <p:ph idx="2" type="pic"/>
          </p:nvPr>
        </p:nvPicPr>
        <p:blipFill rotWithShape="1">
          <a:blip r:embed="rId3">
            <a:alphaModFix/>
          </a:blip>
          <a:srcRect b="0" l="0" r="0" t="0"/>
          <a:stretch/>
        </p:blipFill>
        <p:spPr>
          <a:xfrm>
            <a:off x="0" y="0"/>
            <a:ext cx="12192000" cy="6858000"/>
          </a:xfrm>
          <a:prstGeom prst="rect">
            <a:avLst/>
          </a:prstGeom>
          <a:solidFill>
            <a:srgbClr val="F2F2F2"/>
          </a:solidFill>
          <a:ln>
            <a:noFill/>
          </a:ln>
        </p:spPr>
      </p:pic>
      <p:sp>
        <p:nvSpPr>
          <p:cNvPr id="1052" name="Google Shape;1052;p101"/>
          <p:cNvSpPr txBox="1"/>
          <p:nvPr>
            <p:ph idx="1" type="body"/>
          </p:nvPr>
        </p:nvSpPr>
        <p:spPr>
          <a:xfrm>
            <a:off x="0" y="450888"/>
            <a:ext cx="5126463" cy="3565651"/>
          </a:xfrm>
          <a:prstGeom prst="rect">
            <a:avLst/>
          </a:prstGeom>
          <a:solidFill>
            <a:srgbClr val="7F3494"/>
          </a:solidFill>
          <a:ln>
            <a:noFill/>
          </a:ln>
        </p:spPr>
        <p:txBody>
          <a:bodyPr anchorCtr="0" anchor="ctr" bIns="45700" lIns="91425" spcFirstLastPara="1" rIns="91425" wrap="square" tIns="45700">
            <a:normAutofit/>
          </a:bodyPr>
          <a:lstStyle/>
          <a:p>
            <a:pPr indent="-228600" lvl="0" marL="230400" rtl="0" algn="ctr">
              <a:lnSpc>
                <a:spcPct val="90000"/>
              </a:lnSpc>
              <a:spcBef>
                <a:spcPts val="1000"/>
              </a:spcBef>
              <a:spcAft>
                <a:spcPts val="0"/>
              </a:spcAft>
              <a:buSzPts val="3000"/>
              <a:buNone/>
            </a:pPr>
            <a:r>
              <a:rPr i="0" lang="en-US" sz="3600"/>
              <a:t>Du er næsten færdig ... kun et emne tilbage, og kurset er GENNEMFØRT!!!</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02"/>
          <p:cNvSpPr txBox="1"/>
          <p:nvPr>
            <p:ph idx="1" type="body"/>
          </p:nvPr>
        </p:nvSpPr>
        <p:spPr>
          <a:xfrm>
            <a:off x="5572125" y="2924176"/>
            <a:ext cx="6438300" cy="283820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4800"/>
              <a:buNone/>
            </a:pPr>
            <a:r>
              <a:rPr lang="en-US"/>
              <a:t>Apps til sociale aktiviteter</a:t>
            </a:r>
            <a:endParaRPr/>
          </a:p>
        </p:txBody>
      </p:sp>
      <p:sp>
        <p:nvSpPr>
          <p:cNvPr id="1058" name="Google Shape;1058;p102"/>
          <p:cNvSpPr txBox="1"/>
          <p:nvPr>
            <p:ph idx="2" type="body"/>
          </p:nvPr>
        </p:nvSpPr>
        <p:spPr>
          <a:xfrm>
            <a:off x="920528" y="1118204"/>
            <a:ext cx="2583067" cy="258752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13000"/>
              <a:buNone/>
            </a:pPr>
            <a:r>
              <a:rPr lang="en-US" sz="6000"/>
              <a:t>Emne</a:t>
            </a:r>
            <a:endParaRPr/>
          </a:p>
          <a:p>
            <a:pPr indent="0" lvl="0" marL="0" rtl="0" algn="ctr">
              <a:lnSpc>
                <a:spcPct val="90000"/>
              </a:lnSpc>
              <a:spcBef>
                <a:spcPts val="1000"/>
              </a:spcBef>
              <a:spcAft>
                <a:spcPts val="0"/>
              </a:spcAft>
              <a:buSzPts val="13000"/>
              <a:buNone/>
            </a:pPr>
            <a:r>
              <a:rPr lang="en-US"/>
              <a:t>3</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03"/>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(a)</a:t>
            </a:r>
            <a:endParaRPr/>
          </a:p>
        </p:txBody>
      </p:sp>
      <p:sp>
        <p:nvSpPr>
          <p:cNvPr id="1065" name="Google Shape;1065;p103"/>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Sociale aktiviteter</a:t>
            </a:r>
            <a:endParaRPr/>
          </a:p>
        </p:txBody>
      </p:sp>
      <p:sp>
        <p:nvSpPr>
          <p:cNvPr id="1066" name="Google Shape;1066;p103"/>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(b)</a:t>
            </a:r>
            <a:endParaRPr/>
          </a:p>
        </p:txBody>
      </p:sp>
      <p:sp>
        <p:nvSpPr>
          <p:cNvPr id="1067" name="Google Shape;1067;p103"/>
          <p:cNvSpPr txBox="1"/>
          <p:nvPr>
            <p:ph idx="4" type="body"/>
          </p:nvPr>
        </p:nvSpPr>
        <p:spPr>
          <a:xfrm>
            <a:off x="1400970" y="3256285"/>
            <a:ext cx="6874800" cy="689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Sociale/interaktionsapps</a:t>
            </a:r>
            <a:endParaRPr/>
          </a:p>
        </p:txBody>
      </p:sp>
      <p:sp>
        <p:nvSpPr>
          <p:cNvPr id="1068" name="Google Shape;1068;p103"/>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(c)</a:t>
            </a:r>
            <a:endParaRPr/>
          </a:p>
        </p:txBody>
      </p:sp>
      <p:sp>
        <p:nvSpPr>
          <p:cNvPr id="1069" name="Google Shape;1069;p103"/>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Underholdningsapps</a:t>
            </a:r>
            <a:endParaRPr/>
          </a:p>
        </p:txBody>
      </p:sp>
      <p:sp>
        <p:nvSpPr>
          <p:cNvPr id="1070" name="Google Shape;1070;p103"/>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(d)</a:t>
            </a:r>
            <a:endParaRPr/>
          </a:p>
        </p:txBody>
      </p:sp>
      <p:sp>
        <p:nvSpPr>
          <p:cNvPr id="1071" name="Google Shape;1071;p103"/>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Kulturelle apps</a:t>
            </a:r>
            <a:endParaRPr/>
          </a:p>
        </p:txBody>
      </p:sp>
      <p:sp>
        <p:nvSpPr>
          <p:cNvPr id="1072" name="Google Shape;1072;p103"/>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a:t>indhold</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04"/>
          <p:cNvSpPr txBox="1"/>
          <p:nvPr>
            <p:ph idx="1" type="body"/>
          </p:nvPr>
        </p:nvSpPr>
        <p:spPr>
          <a:xfrm>
            <a:off x="5497150" y="3602325"/>
            <a:ext cx="6156900" cy="225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Sociale aktiviteter</a:t>
            </a:r>
            <a:endParaRPr/>
          </a:p>
        </p:txBody>
      </p:sp>
      <p:sp>
        <p:nvSpPr>
          <p:cNvPr id="1079" name="Google Shape;1079;p104"/>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sz="8000"/>
              <a:t>(a)</a:t>
            </a:r>
            <a:endParaRPr sz="80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pic>
        <p:nvPicPr>
          <p:cNvPr id="1084" name="Google Shape;1084;p105"/>
          <p:cNvPicPr preferRelativeResize="0"/>
          <p:nvPr>
            <p:ph idx="2" type="pic"/>
          </p:nvPr>
        </p:nvPicPr>
        <p:blipFill rotWithShape="1">
          <a:blip r:embed="rId3">
            <a:alphaModFix/>
          </a:blip>
          <a:srcRect b="0" l="0" r="0" t="0"/>
          <a:stretch/>
        </p:blipFill>
        <p:spPr>
          <a:xfrm>
            <a:off x="0" y="0"/>
            <a:ext cx="12192000" cy="6858000"/>
          </a:xfrm>
          <a:prstGeom prst="rect">
            <a:avLst/>
          </a:prstGeom>
          <a:solidFill>
            <a:srgbClr val="F2F2F2"/>
          </a:solidFill>
          <a:ln>
            <a:noFill/>
          </a:ln>
        </p:spPr>
      </p:pic>
      <p:sp>
        <p:nvSpPr>
          <p:cNvPr id="1085" name="Google Shape;1085;p105"/>
          <p:cNvSpPr txBox="1"/>
          <p:nvPr>
            <p:ph idx="1" type="body"/>
          </p:nvPr>
        </p:nvSpPr>
        <p:spPr>
          <a:xfrm>
            <a:off x="3177299" y="3788225"/>
            <a:ext cx="8388353" cy="2956800"/>
          </a:xfrm>
          <a:prstGeom prst="rect">
            <a:avLst/>
          </a:prstGeom>
          <a:solidFill>
            <a:srgbClr val="7F3494"/>
          </a:solidFill>
          <a:ln>
            <a:noFill/>
          </a:ln>
        </p:spPr>
        <p:txBody>
          <a:bodyPr anchorCtr="0" anchor="ctr" bIns="45700" lIns="91425" spcFirstLastPara="1" rIns="91425" wrap="square" tIns="45700">
            <a:noAutofit/>
          </a:bodyPr>
          <a:lstStyle/>
          <a:p>
            <a:pPr indent="0" lvl="0" marL="360000" marR="0" rtl="0" algn="ctr">
              <a:lnSpc>
                <a:spcPct val="90000"/>
              </a:lnSpc>
              <a:spcBef>
                <a:spcPts val="1000"/>
              </a:spcBef>
              <a:spcAft>
                <a:spcPts val="0"/>
              </a:spcAft>
              <a:buClr>
                <a:schemeClr val="lt1"/>
              </a:buClr>
              <a:buSzPts val="3000"/>
              <a:buFont typeface="Arial"/>
              <a:buNone/>
            </a:pPr>
            <a:r>
              <a:rPr i="0" lang="en-US" sz="2400"/>
              <a:t>Enhver, der er leder eller arbejder i ældresektoren, ved at det at det at tage sig af kroppen kun er halvdelen af arbejdsopgaven.  Det er lige så vigtigt at skabe muligheder for intellektuel stimulering og socialisering og basis for godt humør.</a:t>
            </a:r>
            <a:endParaRPr/>
          </a:p>
          <a:p>
            <a:pPr indent="0" lvl="0" marL="360000" marR="0" rtl="0" algn="ctr">
              <a:lnSpc>
                <a:spcPct val="90000"/>
              </a:lnSpc>
              <a:spcBef>
                <a:spcPts val="1000"/>
              </a:spcBef>
              <a:spcAft>
                <a:spcPts val="0"/>
              </a:spcAft>
              <a:buClr>
                <a:schemeClr val="lt1"/>
              </a:buClr>
              <a:buSzPts val="3000"/>
              <a:buFont typeface="Arial"/>
              <a:buNone/>
            </a:pPr>
            <a:r>
              <a:rPr i="0" lang="en-US" sz="2400"/>
              <a:t>Dette er afgørende for at sikre borgernes mentale og fysiske sundhed og forhindre dem i at miste deres autonomi.</a:t>
            </a:r>
            <a:endParaRPr i="0" sz="24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pic>
        <p:nvPicPr>
          <p:cNvPr id="1090" name="Google Shape;1090;p106"/>
          <p:cNvPicPr preferRelativeResize="0"/>
          <p:nvPr>
            <p:ph idx="2" type="pic"/>
          </p:nvPr>
        </p:nvPicPr>
        <p:blipFill rotWithShape="1">
          <a:blip r:embed="rId3">
            <a:alphaModFix/>
          </a:blip>
          <a:srcRect b="0" l="0" r="0" t="0"/>
          <a:stretch/>
        </p:blipFill>
        <p:spPr>
          <a:xfrm>
            <a:off x="0" y="-67377"/>
            <a:ext cx="12192000" cy="6858000"/>
          </a:xfrm>
          <a:prstGeom prst="rect">
            <a:avLst/>
          </a:prstGeom>
          <a:solidFill>
            <a:srgbClr val="F2F2F2"/>
          </a:solidFill>
          <a:ln>
            <a:noFill/>
          </a:ln>
        </p:spPr>
      </p:pic>
      <p:sp>
        <p:nvSpPr>
          <p:cNvPr id="1091" name="Google Shape;1091;p106"/>
          <p:cNvSpPr txBox="1"/>
          <p:nvPr>
            <p:ph idx="1" type="body"/>
          </p:nvPr>
        </p:nvSpPr>
        <p:spPr>
          <a:xfrm>
            <a:off x="7424050" y="697725"/>
            <a:ext cx="4719300" cy="3565800"/>
          </a:xfrm>
          <a:prstGeom prst="rect">
            <a:avLst/>
          </a:prstGeom>
          <a:solidFill>
            <a:srgbClr val="0AA3A4"/>
          </a:solidFill>
          <a:ln>
            <a:noFill/>
          </a:ln>
        </p:spPr>
        <p:txBody>
          <a:bodyPr anchorCtr="0" anchor="ctr" bIns="45700" lIns="91425" spcFirstLastPara="1" rIns="91425" wrap="square" tIns="45700">
            <a:normAutofit lnSpcReduction="10000"/>
          </a:bodyPr>
          <a:lstStyle/>
          <a:p>
            <a:pPr indent="0" lvl="0" marL="457200" marR="0" rtl="0" algn="l">
              <a:lnSpc>
                <a:spcPct val="90000"/>
              </a:lnSpc>
              <a:spcBef>
                <a:spcPts val="1000"/>
              </a:spcBef>
              <a:spcAft>
                <a:spcPts val="0"/>
              </a:spcAft>
              <a:buClr>
                <a:schemeClr val="lt1"/>
              </a:buClr>
              <a:buSzPts val="3000"/>
              <a:buFont typeface="Arial"/>
              <a:buNone/>
            </a:pPr>
            <a:r>
              <a:rPr i="0" lang="en-US" sz="2400">
                <a:solidFill>
                  <a:schemeClr val="lt1"/>
                </a:solidFill>
              </a:rPr>
              <a:t>For at fremme aktiv aldring er det nødvendigt at fremme en række rekreative aktiviteter, der gør det muligt for </a:t>
            </a:r>
            <a:r>
              <a:rPr i="0" lang="en-US" sz="2400"/>
              <a:t>borgerne</a:t>
            </a:r>
            <a:r>
              <a:rPr i="0" lang="en-US" sz="2400">
                <a:solidFill>
                  <a:schemeClr val="lt1"/>
                </a:solidFill>
              </a:rPr>
              <a:t> fortsat at føle sig som en integreret del af samfundet og forbedre deres livskvalitet.</a:t>
            </a:r>
            <a:endParaRPr/>
          </a:p>
          <a:p>
            <a:pPr indent="0" lvl="0" marL="457200" marR="0" rtl="0" algn="l">
              <a:lnSpc>
                <a:spcPct val="90000"/>
              </a:lnSpc>
              <a:spcBef>
                <a:spcPts val="1000"/>
              </a:spcBef>
              <a:spcAft>
                <a:spcPts val="0"/>
              </a:spcAft>
              <a:buClr>
                <a:schemeClr val="lt1"/>
              </a:buClr>
              <a:buSzPts val="3000"/>
              <a:buFont typeface="Arial"/>
              <a:buNone/>
            </a:pPr>
            <a:r>
              <a:rPr b="1" i="0" lang="en-US" sz="2400">
                <a:solidFill>
                  <a:schemeClr val="lt1"/>
                </a:solidFill>
              </a:rPr>
              <a:t>Digitale værktøjer</a:t>
            </a:r>
            <a:r>
              <a:rPr b="1" i="0" lang="en-US" sz="2400"/>
              <a:t> er</a:t>
            </a:r>
            <a:r>
              <a:rPr b="1" i="0" lang="en-US" sz="2400">
                <a:solidFill>
                  <a:schemeClr val="lt1"/>
                </a:solidFill>
              </a:rPr>
              <a:t> en fremragende ressource til dette!</a:t>
            </a:r>
            <a:r>
              <a:rPr i="0" lang="en-US" sz="2400">
                <a:solidFill>
                  <a:schemeClr val="lt1"/>
                </a:solidFill>
              </a:rPr>
              <a:t> </a:t>
            </a:r>
            <a:endParaRPr i="0" sz="2400">
              <a:solidFill>
                <a:schemeClr val="lt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07"/>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n-US"/>
              <a:t>Sociale apps/</a:t>
            </a:r>
            <a:endParaRPr/>
          </a:p>
          <a:p>
            <a:pPr indent="-228600" lvl="0" marL="457200" marR="0" rtl="0" algn="l">
              <a:lnSpc>
                <a:spcPct val="90000"/>
              </a:lnSpc>
              <a:spcBef>
                <a:spcPts val="1000"/>
              </a:spcBef>
              <a:spcAft>
                <a:spcPts val="0"/>
              </a:spcAft>
              <a:buClr>
                <a:schemeClr val="lt1"/>
              </a:buClr>
              <a:buSzPts val="4800"/>
              <a:buFont typeface="Arial"/>
              <a:buNone/>
            </a:pPr>
            <a:r>
              <a:rPr lang="en-US"/>
              <a:t>interaktionsapps</a:t>
            </a:r>
            <a:endParaRPr/>
          </a:p>
        </p:txBody>
      </p:sp>
      <p:sp>
        <p:nvSpPr>
          <p:cNvPr id="1097" name="Google Shape;1097;p107"/>
          <p:cNvSpPr txBox="1"/>
          <p:nvPr>
            <p:ph idx="2" type="body"/>
          </p:nvPr>
        </p:nvSpPr>
        <p:spPr>
          <a:xfrm>
            <a:off x="891653" y="2003728"/>
            <a:ext cx="2121053" cy="19137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n-US" sz="8000"/>
              <a:t>(b)</a:t>
            </a:r>
            <a:endParaRPr sz="8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7"/>
          <p:cNvSpPr txBox="1"/>
          <p:nvPr>
            <p:ph idx="2" type="body"/>
          </p:nvPr>
        </p:nvSpPr>
        <p:spPr>
          <a:xfrm>
            <a:off x="376237" y="437100"/>
            <a:ext cx="11663363" cy="101897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Betydningen af og styrken ved autonomi og uafhængighed</a:t>
            </a:r>
            <a:endParaRPr/>
          </a:p>
        </p:txBody>
      </p:sp>
      <p:pic>
        <p:nvPicPr>
          <p:cNvPr id="250" name="Google Shape;250;p27"/>
          <p:cNvPicPr preferRelativeResize="0"/>
          <p:nvPr/>
        </p:nvPicPr>
        <p:blipFill rotWithShape="1">
          <a:blip r:embed="rId3">
            <a:alphaModFix/>
          </a:blip>
          <a:srcRect b="0" l="0" r="0" t="0"/>
          <a:stretch/>
        </p:blipFill>
        <p:spPr>
          <a:xfrm>
            <a:off x="2000190" y="1447737"/>
            <a:ext cx="7941283" cy="4839954"/>
          </a:xfrm>
          <a:prstGeom prst="rect">
            <a:avLst/>
          </a:prstGeom>
          <a:noFill/>
          <a:ln>
            <a:noFill/>
          </a:ln>
        </p:spPr>
      </p:pic>
      <p:sp>
        <p:nvSpPr>
          <p:cNvPr id="251" name="Google Shape;251;p27"/>
          <p:cNvSpPr txBox="1"/>
          <p:nvPr/>
        </p:nvSpPr>
        <p:spPr>
          <a:xfrm>
            <a:off x="3102651" y="5991956"/>
            <a:ext cx="668776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24BAA2"/>
                </a:solidFill>
                <a:latin typeface="Calibri"/>
                <a:ea typeface="Calibri"/>
                <a:cs typeface="Calibri"/>
                <a:sym typeface="Calibri"/>
                <a:hlinkClick r:id="rId4">
                  <a:extLst>
                    <a:ext uri="{A12FA001-AC4F-418D-AE19-62706E023703}">
                      <ahyp:hlinkClr val="tx"/>
                    </a:ext>
                  </a:extLst>
                </a:hlinkClick>
              </a:rPr>
              <a:t>Ældre fortæller os, hvad retten til autonomi og uafhængighed betyder for dem - YouTube</a:t>
            </a:r>
            <a:endParaRPr b="0" i="0" sz="1200" u="none" cap="none" strike="noStrike">
              <a:solidFill>
                <a:srgbClr val="24BAA2"/>
              </a:solidFill>
              <a:latin typeface="Calibri"/>
              <a:ea typeface="Calibri"/>
              <a:cs typeface="Calibri"/>
              <a:sym typeface="Calibri"/>
            </a:endParaRPr>
          </a:p>
        </p:txBody>
      </p:sp>
      <p:pic>
        <p:nvPicPr>
          <p:cNvPr id="252" name="Google Shape;252;p27"/>
          <p:cNvPicPr preferRelativeResize="0"/>
          <p:nvPr/>
        </p:nvPicPr>
        <p:blipFill>
          <a:blip r:embed="rId5">
            <a:alphaModFix/>
          </a:blip>
          <a:stretch>
            <a:fillRect/>
          </a:stretch>
        </p:blipFill>
        <p:spPr>
          <a:xfrm>
            <a:off x="3173325" y="1877375"/>
            <a:ext cx="5667125" cy="34955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pic>
        <p:nvPicPr>
          <p:cNvPr id="1102" name="Google Shape;1102;p108"/>
          <p:cNvPicPr preferRelativeResize="0"/>
          <p:nvPr>
            <p:ph idx="2" type="pic"/>
          </p:nvPr>
        </p:nvPicPr>
        <p:blipFill rotWithShape="1">
          <a:blip r:embed="rId3">
            <a:alphaModFix/>
          </a:blip>
          <a:srcRect b="0" l="0" r="0" t="0"/>
          <a:stretch/>
        </p:blipFill>
        <p:spPr>
          <a:xfrm>
            <a:off x="0" y="0"/>
            <a:ext cx="12192000" cy="6858000"/>
          </a:xfrm>
          <a:prstGeom prst="rect">
            <a:avLst/>
          </a:prstGeom>
          <a:solidFill>
            <a:srgbClr val="F2F2F2"/>
          </a:solidFill>
          <a:ln>
            <a:noFill/>
          </a:ln>
        </p:spPr>
      </p:pic>
      <p:sp>
        <p:nvSpPr>
          <p:cNvPr id="1103" name="Google Shape;1103;p108"/>
          <p:cNvSpPr txBox="1"/>
          <p:nvPr>
            <p:ph idx="1" type="body"/>
          </p:nvPr>
        </p:nvSpPr>
        <p:spPr>
          <a:xfrm>
            <a:off x="0" y="566025"/>
            <a:ext cx="7173900" cy="5475600"/>
          </a:xfrm>
          <a:prstGeom prst="rect">
            <a:avLst/>
          </a:prstGeom>
          <a:solidFill>
            <a:srgbClr val="7F3494"/>
          </a:solidFill>
          <a:ln>
            <a:noFill/>
          </a:ln>
        </p:spPr>
        <p:txBody>
          <a:bodyPr anchorCtr="0" anchor="ctr"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3000"/>
              <a:buFont typeface="Arial"/>
              <a:buNone/>
            </a:pPr>
            <a:r>
              <a:rPr b="1" i="0" lang="en-US" sz="3600"/>
              <a:t>At skabe forbindelser</a:t>
            </a:r>
            <a:r>
              <a:rPr b="1" i="0" lang="en-US" sz="2400"/>
              <a:t> </a:t>
            </a:r>
            <a:r>
              <a:rPr i="0" lang="en-US" sz="2400"/>
              <a:t>til andre mennesker er vigtigt for os hver især. Digitale værktøjer spiller en nøglerolle i denne forbindelse, fordi de giver os mulighed for at eliminere fysiske afstande og reducere social isolation.</a:t>
            </a:r>
            <a:endParaRPr i="0" sz="2400"/>
          </a:p>
          <a:p>
            <a:pPr indent="0" lvl="0" marL="457200" marR="0" rtl="0" algn="l">
              <a:lnSpc>
                <a:spcPct val="90000"/>
              </a:lnSpc>
              <a:spcBef>
                <a:spcPts val="1000"/>
              </a:spcBef>
              <a:spcAft>
                <a:spcPts val="0"/>
              </a:spcAft>
              <a:buClr>
                <a:schemeClr val="lt1"/>
              </a:buClr>
              <a:buSzPts val="3000"/>
              <a:buFont typeface="Arial"/>
              <a:buNone/>
            </a:pPr>
            <a:r>
              <a:rPr i="0" lang="en-US" sz="2400"/>
              <a:t>Sociale netværk og virtuelle fællesskaber er digitale og virtuelle rum, der er tilgængelige på internettet, hvorigennem mennesker på forskellige måder kan forblive forbundet med deres kære og/eller etablere nye interpersonelle relationer. Hvert af disse virtuelle rum har sine egne karakteristika, men alle er rettet mod at skabe forbindelse mellem såvel  mennesker, der kender hinanden og mennesker, der ikke kender hinanden.</a:t>
            </a:r>
            <a:endParaRPr i="0" sz="24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109"/>
          <p:cNvSpPr txBox="1"/>
          <p:nvPr>
            <p:ph idx="1" type="body"/>
          </p:nvPr>
        </p:nvSpPr>
        <p:spPr>
          <a:xfrm>
            <a:off x="5488579" y="1345286"/>
            <a:ext cx="5840089" cy="3913188"/>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2400"/>
              <a:buNone/>
            </a:pPr>
            <a:r>
              <a:rPr lang="en-US"/>
              <a:t>Det er den første sociale medieplatform målt på antal aktive brugere. Det startede i 2004 som en gratis universitetstjeneste, men blev senere udvidet til alle. Den er tilgængelig i en gratis form på 111 sprog til IOS, Android og Microsoft Windows-operativsystemer. Det er det sociale netværk, der har uendelige anvendelsesmuligheder og typer af indhold. Det er dog også det sociale netværk, hvor det er lettere at sprede falske nyheder, fordi ikke alt indhold kan kontrolleres.</a:t>
            </a:r>
            <a:endParaRPr/>
          </a:p>
        </p:txBody>
      </p:sp>
      <p:sp>
        <p:nvSpPr>
          <p:cNvPr id="1109" name="Google Shape;1109;p109"/>
          <p:cNvSpPr txBox="1"/>
          <p:nvPr>
            <p:ph idx="2" type="body"/>
          </p:nvPr>
        </p:nvSpPr>
        <p:spPr>
          <a:xfrm>
            <a:off x="5913125" y="184815"/>
            <a:ext cx="4990998"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u="sng">
                <a:solidFill>
                  <a:srgbClr val="24BAA2"/>
                </a:solidFill>
                <a:hlinkClick r:id="rId3">
                  <a:extLst>
                    <a:ext uri="{A12FA001-AC4F-418D-AE19-62706E023703}">
                      <ahyp:hlinkClr val="tx"/>
                    </a:ext>
                  </a:extLst>
                </a:hlinkClick>
              </a:rPr>
              <a:t>Facebook</a:t>
            </a:r>
            <a:endParaRPr>
              <a:solidFill>
                <a:srgbClr val="24BAA2"/>
              </a:solidFill>
            </a:endParaRPr>
          </a:p>
        </p:txBody>
      </p:sp>
      <p:sp>
        <p:nvSpPr>
          <p:cNvPr id="1110" name="Google Shape;1110;p109"/>
          <p:cNvSpPr/>
          <p:nvPr>
            <p:ph idx="3" type="pic"/>
          </p:nvPr>
        </p:nvSpPr>
        <p:spPr>
          <a:xfrm>
            <a:off x="0" y="1866787"/>
            <a:ext cx="5130800" cy="3913188"/>
          </a:xfrm>
          <a:prstGeom prst="rect">
            <a:avLst/>
          </a:prstGeom>
          <a:solidFill>
            <a:srgbClr val="D8D8D8"/>
          </a:solidFill>
          <a:ln>
            <a:noFill/>
          </a:ln>
        </p:spPr>
      </p:sp>
      <p:sp>
        <p:nvSpPr>
          <p:cNvPr id="1111" name="Google Shape;1111;p109"/>
          <p:cNvSpPr txBox="1"/>
          <p:nvPr/>
        </p:nvSpPr>
        <p:spPr>
          <a:xfrm>
            <a:off x="5130800" y="5947794"/>
            <a:ext cx="6810734" cy="835869"/>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92E4B"/>
              </a:buClr>
              <a:buSzPts val="2400"/>
              <a:buFont typeface="Arial"/>
              <a:buNone/>
            </a:pPr>
            <a:r>
              <a:rPr b="0" i="0" lang="en-US" sz="1400" u="none" cap="none" strike="noStrike">
                <a:solidFill>
                  <a:schemeClr val="lt1"/>
                </a:solidFill>
                <a:latin typeface="Calibri"/>
                <a:ea typeface="Calibri"/>
                <a:cs typeface="Calibri"/>
                <a:sym typeface="Calibri"/>
              </a:rPr>
              <a:t>Hvis videoen ikke virker her, så klik på dette link:</a:t>
            </a:r>
            <a:endParaRPr b="0" i="0" sz="1400" u="none" cap="none" strike="noStrike">
              <a:solidFill>
                <a:srgbClr val="000000"/>
              </a:solidFill>
              <a:latin typeface="Arial"/>
              <a:ea typeface="Arial"/>
              <a:cs typeface="Arial"/>
              <a:sym typeface="Arial"/>
            </a:endParaRPr>
          </a:p>
          <a:p>
            <a:pPr indent="-228600" lvl="0" marL="457200" marR="0" rtl="0" algn="ctr">
              <a:lnSpc>
                <a:spcPct val="90000"/>
              </a:lnSpc>
              <a:spcBef>
                <a:spcPts val="1000"/>
              </a:spcBef>
              <a:spcAft>
                <a:spcPts val="0"/>
              </a:spcAft>
              <a:buClr>
                <a:srgbClr val="092E4B"/>
              </a:buClr>
              <a:buSzPts val="2400"/>
              <a:buFont typeface="Arial"/>
              <a:buNone/>
            </a:pPr>
            <a:r>
              <a:rPr b="0" i="0" lang="en-US" sz="1400" u="sng" cap="none" strike="noStrike">
                <a:solidFill>
                  <a:srgbClr val="24BAA2"/>
                </a:solidFill>
                <a:latin typeface="Calibri"/>
                <a:ea typeface="Calibri"/>
                <a:cs typeface="Calibri"/>
                <a:sym typeface="Calibri"/>
                <a:hlinkClick r:id="rId4">
                  <a:extLst>
                    <a:ext uri="{A12FA001-AC4F-418D-AE19-62706E023703}">
                      <ahyp:hlinkClr val="tx"/>
                    </a:ext>
                  </a:extLst>
                </a:hlinkClick>
              </a:rPr>
              <a:t>https://www.youtube.com/watch?v=KYKh2SFQtEA</a:t>
            </a:r>
            <a:r>
              <a:rPr b="0" i="0" lang="en-US" sz="1400" u="none" cap="none" strike="noStrike">
                <a:solidFill>
                  <a:srgbClr val="24BAA2"/>
                </a:solidFill>
                <a:latin typeface="Calibri"/>
                <a:ea typeface="Calibri"/>
                <a:cs typeface="Calibri"/>
                <a:sym typeface="Calibri"/>
              </a:rPr>
              <a:t> </a:t>
            </a:r>
            <a:endParaRPr b="0" i="0" sz="1400" u="none" cap="none" strike="noStrike">
              <a:solidFill>
                <a:srgbClr val="24BAA2"/>
              </a:solidFill>
              <a:latin typeface="Arial"/>
              <a:ea typeface="Arial"/>
              <a:cs typeface="Arial"/>
              <a:sym typeface="Arial"/>
            </a:endParaRPr>
          </a:p>
          <a:p>
            <a:pPr indent="-228600" lvl="0" marL="457200" marR="0" rtl="0" algn="ctr">
              <a:lnSpc>
                <a:spcPct val="90000"/>
              </a:lnSpc>
              <a:spcBef>
                <a:spcPts val="1000"/>
              </a:spcBef>
              <a:spcAft>
                <a:spcPts val="0"/>
              </a:spcAft>
              <a:buClr>
                <a:srgbClr val="092E4B"/>
              </a:buClr>
              <a:buSzPts val="2400"/>
              <a:buFont typeface="Arial"/>
              <a:buNone/>
            </a:pPr>
            <a:r>
              <a:t/>
            </a:r>
            <a:endParaRPr b="0" i="0" sz="1400" u="none" cap="none" strike="noStrike">
              <a:solidFill>
                <a:schemeClr val="lt1"/>
              </a:solidFill>
              <a:latin typeface="Calibri"/>
              <a:ea typeface="Calibri"/>
              <a:cs typeface="Calibri"/>
              <a:sym typeface="Calibri"/>
            </a:endParaRPr>
          </a:p>
        </p:txBody>
      </p:sp>
      <p:pic>
        <p:nvPicPr>
          <p:cNvPr id="1112" name="Google Shape;1112;p109" title="How To Use Facebook"/>
          <p:cNvPicPr preferRelativeResize="0"/>
          <p:nvPr/>
        </p:nvPicPr>
        <p:blipFill rotWithShape="1">
          <a:blip r:embed="rId5">
            <a:alphaModFix/>
          </a:blip>
          <a:srcRect b="0" l="0" r="0" t="0"/>
          <a:stretch/>
        </p:blipFill>
        <p:spPr>
          <a:xfrm>
            <a:off x="6141" y="1866787"/>
            <a:ext cx="5125897" cy="39914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1"/>
                                        <p:tgtEl>
                                          <p:spTgt spid="1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110"/>
          <p:cNvSpPr/>
          <p:nvPr>
            <p:ph idx="3" type="pic"/>
          </p:nvPr>
        </p:nvSpPr>
        <p:spPr>
          <a:xfrm>
            <a:off x="8583306" y="1246695"/>
            <a:ext cx="2444127" cy="4336988"/>
          </a:xfrm>
          <a:prstGeom prst="rect">
            <a:avLst/>
          </a:prstGeom>
          <a:solidFill>
            <a:srgbClr val="D8D8D8"/>
          </a:solidFill>
          <a:ln>
            <a:noFill/>
          </a:ln>
        </p:spPr>
      </p:sp>
      <p:sp>
        <p:nvSpPr>
          <p:cNvPr id="1118" name="Google Shape;1118;p110"/>
          <p:cNvSpPr txBox="1"/>
          <p:nvPr>
            <p:ph idx="2" type="body"/>
          </p:nvPr>
        </p:nvSpPr>
        <p:spPr>
          <a:xfrm>
            <a:off x="835025" y="1104900"/>
            <a:ext cx="7178675" cy="103028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u="sng">
                <a:solidFill>
                  <a:srgbClr val="0AA3A4"/>
                </a:solidFill>
                <a:hlinkClick r:id="rId3">
                  <a:extLst>
                    <a:ext uri="{A12FA001-AC4F-418D-AE19-62706E023703}">
                      <ahyp:hlinkClr val="tx"/>
                    </a:ext>
                  </a:extLst>
                </a:hlinkClick>
              </a:rPr>
              <a:t>Twitter</a:t>
            </a:r>
            <a:r>
              <a:rPr lang="en-US">
                <a:solidFill>
                  <a:srgbClr val="0AA3A4"/>
                </a:solidFill>
              </a:rPr>
              <a:t> </a:t>
            </a:r>
            <a:endParaRPr>
              <a:solidFill>
                <a:srgbClr val="0AA3A4"/>
              </a:solidFill>
            </a:endParaRPr>
          </a:p>
        </p:txBody>
      </p:sp>
      <p:sp>
        <p:nvSpPr>
          <p:cNvPr id="1119" name="Google Shape;1119;p110"/>
          <p:cNvSpPr txBox="1"/>
          <p:nvPr>
            <p:ph idx="1" type="body"/>
          </p:nvPr>
        </p:nvSpPr>
        <p:spPr>
          <a:xfrm>
            <a:off x="251132" y="2441575"/>
            <a:ext cx="7762568" cy="3311525"/>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n-US"/>
              <a:t>Det er en gratis informations- og nyhedsdelingsplatform, startet i 2007 og tilgængelig på flere sprog. Den giver  mulighed for at sende korte tekstbeskeder ("tweets"), som andre brugere kan abonnere på og følge med. Det er et socialt netværk, hvor alle kan udtrykke deres idé om ethvert emne: De mest omdiskuterede bliver til trends. Trends er et nyttigt værktøj til at forstå, hvordan vores samfund bevæger sig.</a:t>
            </a:r>
            <a:endParaRPr/>
          </a:p>
        </p:txBody>
      </p:sp>
      <p:sp>
        <p:nvSpPr>
          <p:cNvPr id="1120" name="Google Shape;1120;p110"/>
          <p:cNvSpPr txBox="1"/>
          <p:nvPr/>
        </p:nvSpPr>
        <p:spPr>
          <a:xfrm>
            <a:off x="251132" y="5753100"/>
            <a:ext cx="7376789" cy="1299207"/>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92E4B"/>
              </a:buClr>
              <a:buSzPts val="2400"/>
              <a:buFont typeface="Arial"/>
              <a:buNone/>
            </a:pPr>
            <a:r>
              <a:rPr b="0" i="0" lang="en-US" sz="1800" u="none" cap="none" strike="noStrike">
                <a:solidFill>
                  <a:srgbClr val="092E4B"/>
                </a:solidFill>
                <a:latin typeface="Calibri"/>
                <a:ea typeface="Calibri"/>
                <a:cs typeface="Calibri"/>
                <a:sym typeface="Calibri"/>
              </a:rPr>
              <a:t>Hvis videoen ikke virker her, så klik på dette link:</a:t>
            </a:r>
            <a:endParaRPr b="0" i="0" sz="1800" u="none" cap="none" strike="noStrike">
              <a:solidFill>
                <a:srgbClr val="092E4B"/>
              </a:solidFill>
              <a:latin typeface="Arial"/>
              <a:ea typeface="Arial"/>
              <a:cs typeface="Arial"/>
              <a:sym typeface="Arial"/>
            </a:endParaRPr>
          </a:p>
          <a:p>
            <a:pPr indent="-228600" lvl="0" marL="457200" marR="0" rtl="0" algn="ctr">
              <a:lnSpc>
                <a:spcPct val="90000"/>
              </a:lnSpc>
              <a:spcBef>
                <a:spcPts val="1000"/>
              </a:spcBef>
              <a:spcAft>
                <a:spcPts val="0"/>
              </a:spcAft>
              <a:buClr>
                <a:srgbClr val="092E4B"/>
              </a:buClr>
              <a:buSzPts val="2400"/>
              <a:buFont typeface="Arial"/>
              <a:buNone/>
            </a:pPr>
            <a:r>
              <a:rPr b="0" i="0" lang="en-US" sz="1800" u="sng" cap="none" strike="noStrike">
                <a:solidFill>
                  <a:srgbClr val="24BAA2"/>
                </a:solidFill>
                <a:latin typeface="Calibri"/>
                <a:ea typeface="Calibri"/>
                <a:cs typeface="Calibri"/>
                <a:sym typeface="Calibri"/>
                <a:hlinkClick r:id="rId4">
                  <a:extLst>
                    <a:ext uri="{A12FA001-AC4F-418D-AE19-62706E023703}">
                      <ahyp:hlinkClr val="tx"/>
                    </a:ext>
                  </a:extLst>
                </a:hlinkClick>
              </a:rPr>
              <a:t>https://www.youtube.com/watch?v=dZ8jykKJ5mU</a:t>
            </a:r>
            <a:r>
              <a:rPr b="0" i="0" lang="en-US" sz="1800" u="none" cap="none" strike="noStrike">
                <a:solidFill>
                  <a:srgbClr val="24BAA2"/>
                </a:solidFill>
                <a:latin typeface="Calibri"/>
                <a:ea typeface="Calibri"/>
                <a:cs typeface="Calibri"/>
                <a:sym typeface="Calibri"/>
              </a:rPr>
              <a:t> </a:t>
            </a:r>
            <a:endParaRPr b="0" i="0" sz="1800" u="none" cap="none" strike="noStrike">
              <a:solidFill>
                <a:srgbClr val="24BAA2"/>
              </a:solidFill>
              <a:latin typeface="Arial"/>
              <a:ea typeface="Arial"/>
              <a:cs typeface="Arial"/>
              <a:sym typeface="Arial"/>
            </a:endParaRPr>
          </a:p>
          <a:p>
            <a:pPr indent="-228600" lvl="0" marL="457200" marR="0" rtl="0" algn="l">
              <a:lnSpc>
                <a:spcPct val="90000"/>
              </a:lnSpc>
              <a:spcBef>
                <a:spcPts val="1000"/>
              </a:spcBef>
              <a:spcAft>
                <a:spcPts val="0"/>
              </a:spcAft>
              <a:buClr>
                <a:srgbClr val="092E4B"/>
              </a:buClr>
              <a:buSzPts val="2400"/>
              <a:buFont typeface="Arial"/>
              <a:buNone/>
            </a:pPr>
            <a:r>
              <a:t/>
            </a:r>
            <a:endParaRPr b="0" i="0" sz="1800" u="none" cap="none" strike="noStrike">
              <a:solidFill>
                <a:srgbClr val="092E4B"/>
              </a:solidFill>
              <a:latin typeface="Calibri"/>
              <a:ea typeface="Calibri"/>
              <a:cs typeface="Calibri"/>
              <a:sym typeface="Calibri"/>
            </a:endParaRPr>
          </a:p>
        </p:txBody>
      </p:sp>
      <p:sp>
        <p:nvSpPr>
          <p:cNvPr id="1121" name="Google Shape;1121;p110"/>
          <p:cNvSpPr txBox="1"/>
          <p:nvPr/>
        </p:nvSpPr>
        <p:spPr>
          <a:xfrm>
            <a:off x="8583306" y="1246695"/>
            <a:ext cx="2520123" cy="4364610"/>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122" name="Google Shape;1122;p110" title="Twitter 101 - Five minute Twitter class for absolute beginners"/>
          <p:cNvPicPr preferRelativeResize="0"/>
          <p:nvPr/>
        </p:nvPicPr>
        <p:blipFill rotWithShape="1">
          <a:blip r:embed="rId5">
            <a:alphaModFix/>
          </a:blip>
          <a:srcRect b="0" l="0" r="0" t="0"/>
          <a:stretch/>
        </p:blipFill>
        <p:spPr>
          <a:xfrm>
            <a:off x="8563429" y="2476500"/>
            <a:ext cx="2540000" cy="1905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1"/>
                                        <p:tgtEl>
                                          <p:spTgt spid="1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11"/>
          <p:cNvSpPr txBox="1"/>
          <p:nvPr>
            <p:ph idx="1" type="body"/>
          </p:nvPr>
        </p:nvSpPr>
        <p:spPr>
          <a:xfrm>
            <a:off x="798382" y="1199930"/>
            <a:ext cx="6208706" cy="39723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a:t>Dette er virtuelle fællesskaber, der opstår i forbindelse med deling af hobbyer og lidenskaber (f.eks. havearbejde, gør-det-selv osv.) og giver folk mulighed for at udvide deres kreds af relationer.</a:t>
            </a:r>
            <a:endParaRPr/>
          </a:p>
          <a:p>
            <a:pPr indent="0" lvl="0" marL="0" rtl="0" algn="l">
              <a:lnSpc>
                <a:spcPct val="90000"/>
              </a:lnSpc>
              <a:spcBef>
                <a:spcPts val="1000"/>
              </a:spcBef>
              <a:spcAft>
                <a:spcPts val="0"/>
              </a:spcAft>
              <a:buSzPts val="2400"/>
              <a:buNone/>
            </a:pPr>
            <a:r>
              <a:rPr lang="en-US"/>
              <a:t>De var de første former for online netværk i internettets ungdom, unge mennesker mødtes her for at udveksle ideer eller dele fælles passioner. Nogle blogs var beregnet som personlige dagbøger; andre som aktive fællesskaber involveret i online rollespil. I dag har nogle sociale netværk, først og fremmest Facebook, genskabt fællesskaber med gruppefunktionen. Indtast blot søgeordet på søgefeltet, og de relaterede resultater vises.</a:t>
            </a:r>
            <a:br>
              <a:rPr lang="en-US"/>
            </a:br>
            <a:endParaRPr/>
          </a:p>
        </p:txBody>
      </p:sp>
      <p:sp>
        <p:nvSpPr>
          <p:cNvPr id="1128" name="Google Shape;1128;p111"/>
          <p:cNvSpPr txBox="1"/>
          <p:nvPr>
            <p:ph idx="2" type="body"/>
          </p:nvPr>
        </p:nvSpPr>
        <p:spPr>
          <a:xfrm>
            <a:off x="629416" y="449454"/>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Fællesskabsblogs</a:t>
            </a:r>
            <a:endParaRPr/>
          </a:p>
        </p:txBody>
      </p:sp>
      <p:pic>
        <p:nvPicPr>
          <p:cNvPr descr="Diagram, text&#10;&#10;Description automatically generated" id="1129" name="Google Shape;1129;p111"/>
          <p:cNvPicPr preferRelativeResize="0"/>
          <p:nvPr/>
        </p:nvPicPr>
        <p:blipFill rotWithShape="1">
          <a:blip r:embed="rId3">
            <a:alphaModFix/>
          </a:blip>
          <a:srcRect b="0" l="0" r="0" t="0"/>
          <a:stretch/>
        </p:blipFill>
        <p:spPr>
          <a:xfrm>
            <a:off x="7129180" y="2032396"/>
            <a:ext cx="4264438" cy="305960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112"/>
          <p:cNvSpPr txBox="1"/>
          <p:nvPr>
            <p:ph idx="1" type="body"/>
          </p:nvPr>
        </p:nvSpPr>
        <p:spPr>
          <a:xfrm>
            <a:off x="6096000" y="352414"/>
            <a:ext cx="5105400" cy="6264425"/>
          </a:xfrm>
          <a:prstGeom prst="rect">
            <a:avLst/>
          </a:prstGeom>
          <a:noFill/>
          <a:ln>
            <a:noFill/>
          </a:ln>
        </p:spPr>
        <p:txBody>
          <a:bodyPr anchorCtr="0" anchor="ctr" bIns="45700" lIns="91425" spcFirstLastPara="1" rIns="91425" wrap="square" tIns="45700">
            <a:normAutofit fontScale="92500"/>
          </a:bodyPr>
          <a:lstStyle/>
          <a:p>
            <a:pPr indent="-228600" lvl="0" marL="457200" rtl="0" algn="l">
              <a:lnSpc>
                <a:spcPct val="100000"/>
              </a:lnSpc>
              <a:spcBef>
                <a:spcPts val="1000"/>
              </a:spcBef>
              <a:spcAft>
                <a:spcPts val="0"/>
              </a:spcAft>
              <a:buSzPct val="91397"/>
              <a:buNone/>
            </a:pPr>
            <a:r>
              <a:rPr b="1" i="0" lang="en-US" sz="3600"/>
              <a:t>Grupper eller online-fællesskaber </a:t>
            </a:r>
            <a:r>
              <a:rPr i="0" lang="en-US" sz="2400"/>
              <a:t>kan organiseres på forskellige måder og har generelt en politik, der skal accepteres og administreres af brugere, der er identificeret som moderatorer og administratorer. Dette tjener til at sikre korrekt brug af det virtuelle rum, så alle brugere kan bruge det korrekt. </a:t>
            </a:r>
            <a:br>
              <a:rPr i="0" lang="en-US" sz="2400"/>
            </a:br>
            <a:r>
              <a:rPr i="0" lang="en-US" sz="2400"/>
              <a:t>On-line fællesskaber eller blogs er ofte de bedste steder at snuse til en ny hobby, en aktivitet eller et specifikt emne, fordi der her både er indhold lavet specifikt til nytilkomne, men frem for alt vil der være ligesindede, der gerne deler viden og hjælper.</a:t>
            </a:r>
            <a:br>
              <a:rPr i="0" lang="en-US" sz="2400"/>
            </a:br>
            <a:endParaRPr i="0" sz="2400"/>
          </a:p>
        </p:txBody>
      </p:sp>
      <p:pic>
        <p:nvPicPr>
          <p:cNvPr id="1135" name="Google Shape;1135;p112"/>
          <p:cNvPicPr preferRelativeResize="0"/>
          <p:nvPr>
            <p:ph idx="2" type="pic"/>
          </p:nvPr>
        </p:nvPicPr>
        <p:blipFill rotWithShape="1">
          <a:blip r:embed="rId3">
            <a:alphaModFix/>
          </a:blip>
          <a:srcRect b="0" l="25178" r="25178" t="0"/>
          <a:stretch/>
        </p:blipFill>
        <p:spPr>
          <a:xfrm>
            <a:off x="414116" y="352414"/>
            <a:ext cx="5497412" cy="6099184"/>
          </a:xfrm>
          <a:prstGeom prst="rect">
            <a:avLst/>
          </a:prstGeom>
          <a:solidFill>
            <a:srgbClr val="F2F2F2"/>
          </a:solid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113"/>
          <p:cNvSpPr txBox="1"/>
          <p:nvPr>
            <p:ph idx="1" type="body"/>
          </p:nvPr>
        </p:nvSpPr>
        <p:spPr>
          <a:xfrm>
            <a:off x="250371" y="2416629"/>
            <a:ext cx="7763474" cy="4307059"/>
          </a:xfrm>
          <a:prstGeom prst="rect">
            <a:avLst/>
          </a:prstGeom>
          <a:noFill/>
          <a:ln>
            <a:noFill/>
          </a:ln>
        </p:spPr>
        <p:txBody>
          <a:bodyPr anchorCtr="0" anchor="t" bIns="45700" lIns="91425" spcFirstLastPara="1" rIns="91425" wrap="square" tIns="45700">
            <a:noAutofit/>
          </a:bodyPr>
          <a:lstStyle/>
          <a:p>
            <a:pPr indent="0" lvl="0" marL="230400" marR="0" rtl="0" algn="l">
              <a:lnSpc>
                <a:spcPct val="90000"/>
              </a:lnSpc>
              <a:spcBef>
                <a:spcPts val="1000"/>
              </a:spcBef>
              <a:spcAft>
                <a:spcPts val="0"/>
              </a:spcAft>
              <a:buClr>
                <a:srgbClr val="092E4B"/>
              </a:buClr>
              <a:buSzPts val="2400"/>
              <a:buFont typeface="Arial"/>
              <a:buNone/>
            </a:pPr>
            <a:r>
              <a:rPr lang="en-US"/>
              <a:t>For at få adgang til og udforske grupper på Facebook skal du blot klikke på menuen og derefter på gruppepanelet. </a:t>
            </a:r>
            <a:br>
              <a:rPr lang="en-US"/>
            </a:br>
            <a:r>
              <a:rPr lang="en-US"/>
              <a:t>Du kan derefter udforske det forskellige indhold eller tjekke grupperne foreslået af Facebook baseret på, hvad du kan lide og din profil. </a:t>
            </a:r>
            <a:br>
              <a:rPr lang="en-US"/>
            </a:br>
            <a:r>
              <a:rPr lang="en-US"/>
              <a:t>I hver gruppe kan du poste indhold, læse andre indlæg, kommentere for at udveksle ideer og meninger med andre brugere. </a:t>
            </a:r>
            <a:br>
              <a:rPr lang="en-US"/>
            </a:br>
            <a:r>
              <a:rPr lang="en-US"/>
              <a:t>Hvis du ikke finder det, du søger, kan du oprette din egen gruppe, hvor du kan invitere venner og andre brugere, der har samme passion som dig</a:t>
            </a:r>
            <a:br>
              <a:rPr lang="en-US"/>
            </a:br>
            <a:endParaRPr/>
          </a:p>
        </p:txBody>
      </p:sp>
      <p:sp>
        <p:nvSpPr>
          <p:cNvPr id="1142" name="Google Shape;1142;p113"/>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Facebook grupper</a:t>
            </a:r>
            <a:endParaRPr/>
          </a:p>
        </p:txBody>
      </p:sp>
      <p:pic>
        <p:nvPicPr>
          <p:cNvPr id="1143" name="Google Shape;1143;p113"/>
          <p:cNvPicPr preferRelativeResize="0"/>
          <p:nvPr>
            <p:ph idx="3" type="pic"/>
          </p:nvPr>
        </p:nvPicPr>
        <p:blipFill rotWithShape="1">
          <a:blip r:embed="rId3">
            <a:alphaModFix/>
          </a:blip>
          <a:srcRect b="0" l="0" r="0" t="0"/>
          <a:stretch/>
        </p:blipFill>
        <p:spPr>
          <a:xfrm>
            <a:off x="8583306" y="1246695"/>
            <a:ext cx="2444127" cy="4336988"/>
          </a:xfrm>
          <a:prstGeom prst="rect">
            <a:avLst/>
          </a:prstGeom>
          <a:solidFill>
            <a:srgbClr val="D8D8D8"/>
          </a:solid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14"/>
          <p:cNvSpPr txBox="1"/>
          <p:nvPr>
            <p:ph idx="1" type="body"/>
          </p:nvPr>
        </p:nvSpPr>
        <p:spPr>
          <a:xfrm>
            <a:off x="6439301" y="1163430"/>
            <a:ext cx="5024387" cy="5314372"/>
          </a:xfrm>
          <a:prstGeom prst="rect">
            <a:avLst/>
          </a:prstGeom>
          <a:noFill/>
          <a:ln>
            <a:noFill/>
          </a:ln>
        </p:spPr>
        <p:txBody>
          <a:bodyPr anchorCtr="0" anchor="t" bIns="45700" lIns="91425" spcFirstLastPara="1" rIns="91425" wrap="square" tIns="45700">
            <a:noAutofit/>
          </a:bodyPr>
          <a:lstStyle/>
          <a:p>
            <a:pPr indent="0" lvl="0" marL="228600" marR="0" rtl="0" algn="l">
              <a:lnSpc>
                <a:spcPct val="90000"/>
              </a:lnSpc>
              <a:spcBef>
                <a:spcPts val="1000"/>
              </a:spcBef>
              <a:spcAft>
                <a:spcPts val="0"/>
              </a:spcAft>
              <a:buClr>
                <a:srgbClr val="092E4B"/>
              </a:buClr>
              <a:buSzPts val="2400"/>
              <a:buFont typeface="Arial"/>
              <a:buNone/>
            </a:pPr>
            <a:r>
              <a:rPr lang="en-US"/>
              <a:t>Den information, du finder på apps, er imidlertid konstrueret af dem, der administrerer disse apps og den er  baseret på, hvad de mener er dine (og deres) interesser på baggrund af undersøgelse af læsetider, reaktioner, likes og kommentarer.</a:t>
            </a:r>
            <a:endParaRPr/>
          </a:p>
          <a:p>
            <a:pPr indent="0" lvl="0" marL="228600" marR="0" rtl="0" algn="l">
              <a:lnSpc>
                <a:spcPct val="90000"/>
              </a:lnSpc>
              <a:spcBef>
                <a:spcPts val="1000"/>
              </a:spcBef>
              <a:spcAft>
                <a:spcPts val="0"/>
              </a:spcAft>
              <a:buClr>
                <a:srgbClr val="092E4B"/>
              </a:buClr>
              <a:buSzPts val="2400"/>
              <a:buFont typeface="Arial"/>
              <a:buNone/>
            </a:pPr>
            <a:r>
              <a:rPr lang="en-US"/>
              <a:t>Resultatet er, at der skabes en </a:t>
            </a:r>
            <a:r>
              <a:rPr b="1" i="1" lang="en-US"/>
              <a:t>informationsboble</a:t>
            </a:r>
            <a:r>
              <a:rPr lang="en-US"/>
              <a:t>, der kan føre til fremmedgørelse og isolation samt en radikalisering af egne ideer og holdninger, så der opstår en "nærsynethed" over for alt, hvad vi ikke ser eller læser direkte.</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1149" name="Google Shape;1149;p11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Advarsel!</a:t>
            </a:r>
            <a:endParaRPr/>
          </a:p>
        </p:txBody>
      </p:sp>
      <p:pic>
        <p:nvPicPr>
          <p:cNvPr id="1150" name="Google Shape;1150;p114"/>
          <p:cNvPicPr preferRelativeResize="0"/>
          <p:nvPr/>
        </p:nvPicPr>
        <p:blipFill rotWithShape="1">
          <a:blip r:embed="rId3">
            <a:alphaModFix/>
          </a:blip>
          <a:srcRect b="0" l="0" r="0" t="0"/>
          <a:stretch/>
        </p:blipFill>
        <p:spPr>
          <a:xfrm>
            <a:off x="1048639" y="761603"/>
            <a:ext cx="5708295" cy="563178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15"/>
          <p:cNvSpPr txBox="1"/>
          <p:nvPr>
            <p:ph idx="1" type="body"/>
          </p:nvPr>
        </p:nvSpPr>
        <p:spPr>
          <a:xfrm>
            <a:off x="5395965" y="743964"/>
            <a:ext cx="6079252" cy="39131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lang="en-US" sz="2200"/>
              <a:t>Som tidliger nævnt er det meget nemt på sociale medier for fake news at blive cirkuleret og oprettet ad hoc for at manipulere brugere eller udnytte brugeres eventuelle ringe sikkerheds-niveau, når de surfer på en rekreativ internet-platform. Fake news udgør en fare for korrekt information, fordi det kan ændre virkelighedsopfattelsen væsentligt og skabe  holdninger, der er på kanten af loven (ærekrænkelse, bagvaskelse og krænkelse af privatlivets fred, der nu er anerkendt som forbrydelser i mange lande, selvom de begås på sociale netværk ). </a:t>
            </a:r>
            <a:br>
              <a:rPr lang="en-US" sz="2200"/>
            </a:br>
            <a:r>
              <a:rPr lang="en-US" sz="2200"/>
              <a:t>Men hvordan genkender du fake news? Det kan være en kompliceret proces, da selv aviser nogle gange falder i fælden, når de bruger </a:t>
            </a:r>
            <a:r>
              <a:rPr i="1" lang="en-US" sz="2200"/>
              <a:t>clickbait </a:t>
            </a:r>
            <a:r>
              <a:rPr lang="en-US" sz="2200"/>
              <a:t>(øger antallet af klik for at få mere reklame.)</a:t>
            </a:r>
            <a:br>
              <a:rPr lang="en-US" sz="2200"/>
            </a:br>
            <a:endParaRPr sz="2200"/>
          </a:p>
        </p:txBody>
      </p:sp>
      <p:sp>
        <p:nvSpPr>
          <p:cNvPr id="1156" name="Google Shape;1156;p115"/>
          <p:cNvSpPr txBox="1"/>
          <p:nvPr>
            <p:ph idx="2" type="body"/>
          </p:nvPr>
        </p:nvSpPr>
        <p:spPr>
          <a:xfrm>
            <a:off x="5130800" y="96527"/>
            <a:ext cx="5645216" cy="992652"/>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lang="en-US"/>
              <a:t>Hvad er fake news?</a:t>
            </a:r>
            <a:endParaRPr/>
          </a:p>
        </p:txBody>
      </p:sp>
      <p:pic>
        <p:nvPicPr>
          <p:cNvPr id="1157" name="Google Shape;1157;p115">
            <a:hlinkClick r:id="rId3"/>
          </p:cNvPr>
          <p:cNvPicPr preferRelativeResize="0"/>
          <p:nvPr/>
        </p:nvPicPr>
        <p:blipFill rotWithShape="1">
          <a:blip r:embed="rId4">
            <a:alphaModFix/>
          </a:blip>
          <a:srcRect b="-1" l="0" r="0" t="0"/>
          <a:stretch/>
        </p:blipFill>
        <p:spPr>
          <a:xfrm>
            <a:off x="20" y="1866787"/>
            <a:ext cx="5130780" cy="3913188"/>
          </a:xfrm>
          <a:prstGeom prst="rect">
            <a:avLst/>
          </a:prstGeom>
          <a:noFill/>
          <a:ln>
            <a:noFill/>
          </a:ln>
        </p:spPr>
      </p:pic>
      <p:sp>
        <p:nvSpPr>
          <p:cNvPr id="1158" name="Google Shape;1158;p115"/>
          <p:cNvSpPr/>
          <p:nvPr/>
        </p:nvSpPr>
        <p:spPr>
          <a:xfrm>
            <a:off x="442127" y="592853"/>
            <a:ext cx="2878589" cy="1900090"/>
          </a:xfrm>
          <a:prstGeom prst="wedgeRoundRectCallout">
            <a:avLst>
              <a:gd fmla="val -20833" name="adj1"/>
              <a:gd fmla="val 62500" name="adj2"/>
              <a:gd fmla="val 0" name="adj3"/>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Calibri"/>
                <a:ea typeface="Calibri"/>
                <a:cs typeface="Calibri"/>
                <a:sym typeface="Calibri"/>
              </a:rPr>
              <a:t>Se denne  </a:t>
            </a:r>
            <a:r>
              <a:rPr b="1" i="0" lang="en-US" sz="1600" u="sng" cap="none" strike="noStrike">
                <a:solidFill>
                  <a:srgbClr val="092E4B"/>
                </a:solidFill>
                <a:latin typeface="Calibri"/>
                <a:ea typeface="Calibri"/>
                <a:cs typeface="Calibri"/>
                <a:sym typeface="Calibri"/>
                <a:hlinkClick r:id="rId5">
                  <a:extLst>
                    <a:ext uri="{A12FA001-AC4F-418D-AE19-62706E023703}">
                      <ahyp:hlinkClr val="tx"/>
                    </a:ext>
                  </a:extLst>
                </a:hlinkClick>
              </a:rPr>
              <a:t>Netflix-serie </a:t>
            </a:r>
            <a:r>
              <a:rPr b="1" i="0" lang="en-US" sz="1600" u="none" cap="none" strike="noStrike">
                <a:solidFill>
                  <a:srgbClr val="092E4B"/>
                </a:solidFill>
                <a:latin typeface="Calibri"/>
                <a:ea typeface="Calibri"/>
                <a:cs typeface="Calibri"/>
                <a:sym typeface="Calibri"/>
              </a:rPr>
              <a:t> </a:t>
            </a:r>
            <a:r>
              <a:rPr b="1" i="0" lang="en-US" sz="1600" u="none" cap="none" strike="noStrike">
                <a:solidFill>
                  <a:schemeClr val="lt1"/>
                </a:solidFill>
                <a:latin typeface="Calibri"/>
                <a:ea typeface="Calibri"/>
                <a:cs typeface="Calibri"/>
                <a:sym typeface="Calibri"/>
              </a:rPr>
              <a:t> for din egen og underholdningens skyld...den vil hjælpe dig med at forstå fake news og dens effekter!</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116"/>
          <p:cNvSpPr txBox="1"/>
          <p:nvPr>
            <p:ph idx="1" type="body"/>
          </p:nvPr>
        </p:nvSpPr>
        <p:spPr>
          <a:xfrm>
            <a:off x="4907567" y="851900"/>
            <a:ext cx="6562800" cy="339300"/>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en-US"/>
              <a:t>Tjek kilden</a:t>
            </a:r>
            <a:br>
              <a:rPr lang="en-US"/>
            </a:br>
            <a:endParaRPr/>
          </a:p>
        </p:txBody>
      </p:sp>
      <p:sp>
        <p:nvSpPr>
          <p:cNvPr id="1165" name="Google Shape;1165;p116"/>
          <p:cNvSpPr txBox="1"/>
          <p:nvPr>
            <p:ph idx="2" type="body"/>
          </p:nvPr>
        </p:nvSpPr>
        <p:spPr>
          <a:xfrm>
            <a:off x="4660135" y="1191313"/>
            <a:ext cx="6830332" cy="1213022"/>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092E4B"/>
              </a:buClr>
              <a:buSzPts val="2200"/>
              <a:buFont typeface="Arial"/>
              <a:buNone/>
            </a:pPr>
            <a:r>
              <a:rPr lang="en-US"/>
              <a:t>Hvor kommer informationen fra? Er kilderne citeret? Er der en forfattersignatur og feedback fra andre kilder?</a:t>
            </a:r>
            <a:br>
              <a:rPr lang="en-US"/>
            </a:br>
            <a:endParaRPr/>
          </a:p>
        </p:txBody>
      </p:sp>
      <p:sp>
        <p:nvSpPr>
          <p:cNvPr id="1166" name="Google Shape;1166;p116"/>
          <p:cNvSpPr txBox="1"/>
          <p:nvPr>
            <p:ph idx="3" type="body"/>
          </p:nvPr>
        </p:nvSpPr>
        <p:spPr>
          <a:xfrm>
            <a:off x="3431555" y="986640"/>
            <a:ext cx="1228580" cy="955625"/>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130000"/>
              </a:lnSpc>
              <a:spcBef>
                <a:spcPts val="1000"/>
              </a:spcBef>
              <a:spcAft>
                <a:spcPts val="0"/>
              </a:spcAft>
              <a:buClr>
                <a:schemeClr val="lt1"/>
              </a:buClr>
              <a:buSzPts val="5400"/>
              <a:buFont typeface="Arial"/>
              <a:buNone/>
            </a:pPr>
            <a:r>
              <a:rPr lang="en-US"/>
              <a:t>01</a:t>
            </a:r>
            <a:endParaRPr/>
          </a:p>
        </p:txBody>
      </p:sp>
      <p:sp>
        <p:nvSpPr>
          <p:cNvPr id="1167" name="Google Shape;1167;p116"/>
          <p:cNvSpPr txBox="1"/>
          <p:nvPr>
            <p:ph idx="5" type="body"/>
          </p:nvPr>
        </p:nvSpPr>
        <p:spPr>
          <a:xfrm>
            <a:off x="4927790" y="2708908"/>
            <a:ext cx="6562800" cy="339300"/>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en-US"/>
              <a:t>Tjek fakta</a:t>
            </a:r>
            <a:br>
              <a:rPr lang="en-US"/>
            </a:br>
            <a:endParaRPr/>
          </a:p>
        </p:txBody>
      </p:sp>
      <p:sp>
        <p:nvSpPr>
          <p:cNvPr id="1168" name="Google Shape;1168;p116"/>
          <p:cNvSpPr txBox="1"/>
          <p:nvPr>
            <p:ph idx="6" type="body"/>
          </p:nvPr>
        </p:nvSpPr>
        <p:spPr>
          <a:xfrm>
            <a:off x="4912293" y="3048319"/>
            <a:ext cx="6553234" cy="1219814"/>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092E4B"/>
              </a:buClr>
              <a:buSzPts val="2200"/>
              <a:buFont typeface="Arial"/>
              <a:buNone/>
            </a:pPr>
            <a:r>
              <a:rPr lang="en-US"/>
              <a:t>Bliver nyhederne rapporteret andre steder, og hvordan præsenteres de? Er der overensstemmelse mellem de forskellige kilder?</a:t>
            </a:r>
            <a:br>
              <a:rPr lang="en-US"/>
            </a:br>
            <a:endParaRPr/>
          </a:p>
        </p:txBody>
      </p:sp>
      <p:sp>
        <p:nvSpPr>
          <p:cNvPr id="1169" name="Google Shape;1169;p116"/>
          <p:cNvSpPr txBox="1"/>
          <p:nvPr>
            <p:ph idx="8" type="body"/>
          </p:nvPr>
        </p:nvSpPr>
        <p:spPr>
          <a:xfrm>
            <a:off x="4927802" y="4572819"/>
            <a:ext cx="6562800" cy="339300"/>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en-US"/>
              <a:t>Hvordan præsenteres indholdet</a:t>
            </a:r>
            <a:br>
              <a:rPr lang="en-US"/>
            </a:br>
            <a:endParaRPr/>
          </a:p>
        </p:txBody>
      </p:sp>
      <p:sp>
        <p:nvSpPr>
          <p:cNvPr id="1170" name="Google Shape;1170;p116"/>
          <p:cNvSpPr txBox="1"/>
          <p:nvPr>
            <p:ph idx="9" type="body"/>
          </p:nvPr>
        </p:nvSpPr>
        <p:spPr>
          <a:xfrm>
            <a:off x="4941415" y="4955875"/>
            <a:ext cx="6553234" cy="955625"/>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092E4B"/>
              </a:buClr>
              <a:buSzPts val="2200"/>
              <a:buFont typeface="Arial"/>
              <a:buNone/>
            </a:pPr>
            <a:r>
              <a:rPr lang="en-US"/>
              <a:t>I hvilket format formidles informationen? Har den en sensationel titel? Er teksten grammatisk korrekt? Er tonen i artiklen neutrale?</a:t>
            </a:r>
            <a:br>
              <a:rPr lang="en-US"/>
            </a:br>
            <a:endParaRPr/>
          </a:p>
        </p:txBody>
      </p:sp>
      <p:sp>
        <p:nvSpPr>
          <p:cNvPr id="1171" name="Google Shape;1171;p116"/>
          <p:cNvSpPr txBox="1"/>
          <p:nvPr/>
        </p:nvSpPr>
        <p:spPr>
          <a:xfrm>
            <a:off x="3431555" y="2828983"/>
            <a:ext cx="1228580" cy="955625"/>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130000"/>
              </a:lnSpc>
              <a:spcBef>
                <a:spcPts val="1000"/>
              </a:spcBef>
              <a:spcAft>
                <a:spcPts val="0"/>
              </a:spcAft>
              <a:buClr>
                <a:schemeClr val="lt1"/>
              </a:buClr>
              <a:buSzPts val="5400"/>
              <a:buFont typeface="Arial"/>
              <a:buNone/>
            </a:pPr>
            <a:r>
              <a:rPr b="0" i="0" lang="en-US" sz="5400" u="none" cap="none" strike="noStrike">
                <a:solidFill>
                  <a:schemeClr val="lt1"/>
                </a:solidFill>
                <a:latin typeface="Calibri"/>
                <a:ea typeface="Calibri"/>
                <a:cs typeface="Calibri"/>
                <a:sym typeface="Calibri"/>
              </a:rPr>
              <a:t>02</a:t>
            </a:r>
            <a:endParaRPr b="0" i="0" sz="1400" u="none" cap="none" strike="noStrike">
              <a:solidFill>
                <a:srgbClr val="000000"/>
              </a:solidFill>
              <a:latin typeface="Arial"/>
              <a:ea typeface="Arial"/>
              <a:cs typeface="Arial"/>
              <a:sym typeface="Arial"/>
            </a:endParaRPr>
          </a:p>
        </p:txBody>
      </p:sp>
      <p:sp>
        <p:nvSpPr>
          <p:cNvPr id="1172" name="Google Shape;1172;p116"/>
          <p:cNvSpPr txBox="1"/>
          <p:nvPr/>
        </p:nvSpPr>
        <p:spPr>
          <a:xfrm>
            <a:off x="3431555" y="4676477"/>
            <a:ext cx="1228580" cy="955625"/>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130000"/>
              </a:lnSpc>
              <a:spcBef>
                <a:spcPts val="1000"/>
              </a:spcBef>
              <a:spcAft>
                <a:spcPts val="0"/>
              </a:spcAft>
              <a:buClr>
                <a:schemeClr val="lt1"/>
              </a:buClr>
              <a:buSzPts val="5400"/>
              <a:buFont typeface="Arial"/>
              <a:buNone/>
            </a:pPr>
            <a:r>
              <a:rPr b="0" i="0" lang="en-US" sz="5400" u="none" cap="none" strike="noStrike">
                <a:solidFill>
                  <a:schemeClr val="lt1"/>
                </a:solidFill>
                <a:latin typeface="Calibri"/>
                <a:ea typeface="Calibri"/>
                <a:cs typeface="Calibri"/>
                <a:sym typeface="Calibri"/>
              </a:rPr>
              <a:t>03</a:t>
            </a:r>
            <a:endParaRPr b="0" i="0" sz="1400" u="none" cap="none" strike="noStrike">
              <a:solidFill>
                <a:srgbClr val="000000"/>
              </a:solidFill>
              <a:latin typeface="Arial"/>
              <a:ea typeface="Arial"/>
              <a:cs typeface="Arial"/>
              <a:sym typeface="Arial"/>
            </a:endParaRPr>
          </a:p>
        </p:txBody>
      </p:sp>
      <p:pic>
        <p:nvPicPr>
          <p:cNvPr id="1173" name="Google Shape;1173;p116"/>
          <p:cNvPicPr preferRelativeResize="0"/>
          <p:nvPr>
            <p:ph idx="4" type="pic"/>
          </p:nvPr>
        </p:nvPicPr>
        <p:blipFill rotWithShape="1">
          <a:blip r:embed="rId3">
            <a:alphaModFix/>
          </a:blip>
          <a:srcRect b="0" l="0" r="0" t="-2103"/>
          <a:stretch/>
        </p:blipFill>
        <p:spPr>
          <a:xfrm>
            <a:off x="-126342" y="0"/>
            <a:ext cx="3669321" cy="6858000"/>
          </a:xfrm>
          <a:prstGeom prst="rect">
            <a:avLst/>
          </a:prstGeom>
          <a:solidFill>
            <a:srgbClr val="D8D8D8"/>
          </a:solid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17"/>
          <p:cNvSpPr txBox="1"/>
          <p:nvPr>
            <p:ph idx="1" type="body"/>
          </p:nvPr>
        </p:nvSpPr>
        <p:spPr>
          <a:xfrm>
            <a:off x="728043" y="1504041"/>
            <a:ext cx="7903491" cy="3849918"/>
          </a:xfrm>
          <a:prstGeom prst="rect">
            <a:avLst/>
          </a:prstGeom>
          <a:noFill/>
          <a:ln>
            <a:noFill/>
          </a:ln>
        </p:spPr>
        <p:txBody>
          <a:bodyPr anchorCtr="0" anchor="t" bIns="45700" lIns="91425" spcFirstLastPara="1" rIns="91425" wrap="square" tIns="45700">
            <a:noAutofit/>
          </a:bodyPr>
          <a:lstStyle/>
          <a:p>
            <a:pPr indent="0" lvl="0" marL="228600" rtl="0" algn="just">
              <a:lnSpc>
                <a:spcPct val="90000"/>
              </a:lnSpc>
              <a:spcBef>
                <a:spcPts val="1000"/>
              </a:spcBef>
              <a:spcAft>
                <a:spcPts val="0"/>
              </a:spcAft>
              <a:buSzPts val="2400"/>
              <a:buNone/>
            </a:pPr>
            <a:r>
              <a:rPr lang="en-US"/>
              <a:t>Virtuelt rum har ligesom den virkelige verden regler, der skal respekteres for at sikre dets korrekte brug. Den ekstreme hastighed, hvormed internettet har spredt sig, og adgangen til det virtuelle rum selv for brugere, der ikke er klar til at bruge det, har ført til spredning af upassende praksis i forhold til respekt for andre brugere og det anvendte rum. Vi er alle bekendt med fænomenet tastaturkrigere, ligesom vi er helt klar over de konsekvenser, der kan forårsages af ukorrekt brug og deling af information og indhold, herunder krænkelse af andres privatliv. Heraf udsprang behovet for at kunne regulere brugen af internetrum ligesom en særlig retspraksis, der kan gribe ind og regulere virtuelle rum gennem loven, er under udvikling ... Således er Netiquette opstået.</a:t>
            </a:r>
            <a:endParaRPr/>
          </a:p>
        </p:txBody>
      </p:sp>
      <p:sp>
        <p:nvSpPr>
          <p:cNvPr id="1179" name="Google Shape;1179;p11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La Netiquette</a:t>
            </a:r>
            <a:endParaRPr/>
          </a:p>
        </p:txBody>
      </p:sp>
      <p:pic>
        <p:nvPicPr>
          <p:cNvPr descr="Text&#10;&#10;Description automatically generated with medium confidence" id="1180" name="Google Shape;1180;p117"/>
          <p:cNvPicPr preferRelativeResize="0"/>
          <p:nvPr/>
        </p:nvPicPr>
        <p:blipFill rotWithShape="1">
          <a:blip r:embed="rId3">
            <a:alphaModFix/>
          </a:blip>
          <a:srcRect b="0" l="0" r="0" t="0"/>
          <a:stretch/>
        </p:blipFill>
        <p:spPr>
          <a:xfrm>
            <a:off x="8908028" y="2208893"/>
            <a:ext cx="2694312" cy="24402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