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5" r:id="rId2"/>
    <p:sldMasterId id="2147483662" r:id="rId3"/>
  </p:sldMasterIdLst>
  <p:notesMasterIdLst>
    <p:notesMasterId r:id="rId94"/>
  </p:notesMasterIdLst>
  <p:sldIdLst>
    <p:sldId id="256" r:id="rId4"/>
    <p:sldId id="257" r:id="rId5"/>
    <p:sldId id="258" r:id="rId6"/>
    <p:sldId id="259" r:id="rId7"/>
    <p:sldId id="349" r:id="rId8"/>
    <p:sldId id="261" r:id="rId9"/>
    <p:sldId id="262" r:id="rId10"/>
    <p:sldId id="263" r:id="rId11"/>
    <p:sldId id="350" r:id="rId12"/>
    <p:sldId id="351"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341" r:id="rId29"/>
    <p:sldId id="342" r:id="rId30"/>
    <p:sldId id="343" r:id="rId31"/>
    <p:sldId id="347" r:id="rId32"/>
    <p:sldId id="283" r:id="rId33"/>
    <p:sldId id="284" r:id="rId34"/>
    <p:sldId id="285" r:id="rId35"/>
    <p:sldId id="286" r:id="rId36"/>
    <p:sldId id="287" r:id="rId37"/>
    <p:sldId id="352"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53" r:id="rId58"/>
    <p:sldId id="309" r:id="rId59"/>
    <p:sldId id="344" r:id="rId60"/>
    <p:sldId id="345" r:id="rId61"/>
    <p:sldId id="346"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Lst>
  <p:sldSz cx="12192000" cy="6858000"/>
  <p:notesSz cx="6858000" cy="9144000"/>
  <p:embeddedFontLst>
    <p:embeddedFont>
      <p:font typeface="Calibri" panose="020F0502020204030204" pitchFamily="34" charset="0"/>
      <p:regular r:id="rId95"/>
      <p:bold r:id="rId96"/>
      <p:italic r:id="rId97"/>
      <p:boldItalic r:id="rId98"/>
    </p:embeddedFont>
    <p:embeddedFont>
      <p:font typeface="Montserrat" panose="00000500000000000000" pitchFamily="2" charset="0"/>
      <p:regular r:id="rId99"/>
      <p:bold r:id="rId100"/>
      <p:italic r:id="rId101"/>
      <p:boldItalic r:id="rId102"/>
    </p:embeddedFont>
    <p:embeddedFont>
      <p:font typeface="Montserrat Light" panose="00000400000000000000" pitchFamily="2" charset="0"/>
      <p:regular r:id="rId103"/>
      <p:bold r:id="rId104"/>
      <p:italic r:id="rId105"/>
      <p:boldItalic r:id="rId106"/>
    </p:embeddedFont>
    <p:embeddedFont>
      <p:font typeface="Noto Sans" panose="020B0502040504020204" pitchFamily="34" charset="0"/>
      <p:regular r:id="rId107"/>
      <p:bold r:id="rId108"/>
      <p:italic r:id="rId109"/>
      <p:boldItalic r:id="rId1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1" roundtripDataSignature="AMtx7mjHxEQCljXQnqnLeGI2aYfIq+8u6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a Whyte ( Momentum Consulting )" initials="" lastIdx="2" clrIdx="0"/>
  <p:cmAuthor id="1" name="Palma Bertani"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BAA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6"/>
  </p:normalViewPr>
  <p:slideViewPr>
    <p:cSldViewPr snapToGrid="0">
      <p:cViewPr varScale="1">
        <p:scale>
          <a:sx n="100" d="100"/>
          <a:sy n="100" d="100"/>
        </p:scale>
        <p:origin x="95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commentAuthors" Target="commentAuthors.xml"/><Relationship Id="rId16" Type="http://schemas.openxmlformats.org/officeDocument/2006/relationships/slide" Target="slides/slide13.xml"/><Relationship Id="rId107" Type="http://schemas.openxmlformats.org/officeDocument/2006/relationships/font" Target="fonts/font13.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8.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font" Target="fonts/font1.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9.fntdata"/><Relationship Id="rId108" Type="http://schemas.openxmlformats.org/officeDocument/2006/relationships/font" Target="fonts/font14.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12.fntdata"/><Relationship Id="rId114"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5.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6.fntdata"/><Relationship Id="rId115"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font" Target="fonts/font4.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d7304e930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1d7304e930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g1d7304e930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d7304e9305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1d7304e9305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g1d7304e9305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d7304e9305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1d7304e9305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g1d7304e9305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8d05828803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g18d05828803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1" name="Google Shape;51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3" name="Google Shape;56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7" name="Google Shape;577;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 name="Google Shape;584;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8" name="Google Shape;59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5" name="Google Shape;60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2" name="Google Shape;61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20" name="Google Shape;62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4" name="Google Shape;63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1" name="Google Shape;64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8" name="Google Shape;648;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9" name="Google Shape;669;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8d05828803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g18d05828803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2" name="Google Shape;682;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6" name="Google Shape;696;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8" name="Google Shape;708;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6" name="Google Shape;716;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22" name="Google Shape;722;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42" name="Google Shape;742;p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3" name="Google Shape;763;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3" name="Google Shape;793;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8" name="Google Shape;828;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5" name="Google Shape;875;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0" name="Google Shape;9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6" name="Google Shape;916;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23" name="Google Shape;923;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8d05828803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2" name="Google Shape;932;g18d05828803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1" name="Google Shape;941;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7" name="Google Shape;947;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3" name="Google Shape;953;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1" name="Google Shape;961;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8" name="Google Shape;968;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5" name="Google Shape;975;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3" name="Google Shape;993;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1" name="Google Shape;1001;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8" name="Google Shape;1008;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5" name="Google Shape;101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3" name="Google Shape;1033;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9" name="Google Shape;103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7" name="Google Shape;104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
  <p:cSld name="Cover Slide ">
    <p:spTree>
      <p:nvGrpSpPr>
        <p:cNvPr id="1" name="Shape 12"/>
        <p:cNvGrpSpPr/>
        <p:nvPr/>
      </p:nvGrpSpPr>
      <p:grpSpPr>
        <a:xfrm>
          <a:off x="0" y="0"/>
          <a:ext cx="0" cy="0"/>
          <a:chOff x="0" y="0"/>
          <a:chExt cx="0" cy="0"/>
        </a:xfrm>
      </p:grpSpPr>
      <p:sp>
        <p:nvSpPr>
          <p:cNvPr id="13" name="Google Shape;13;p20"/>
          <p:cNvSpPr/>
          <p:nvPr/>
        </p:nvSpPr>
        <p:spPr>
          <a:xfrm>
            <a:off x="0" y="2454512"/>
            <a:ext cx="12172692" cy="3432703"/>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4" name="Google Shape;14;p20"/>
          <p:cNvSpPr txBox="1">
            <a:spLocks noGrp="1"/>
          </p:cNvSpPr>
          <p:nvPr>
            <p:ph type="body" idx="1"/>
          </p:nvPr>
        </p:nvSpPr>
        <p:spPr>
          <a:xfrm>
            <a:off x="575887" y="3922846"/>
            <a:ext cx="3354126" cy="10083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8850"/>
              </a:lnSpc>
              <a:spcBef>
                <a:spcPts val="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20"/>
          <p:cNvSpPr txBox="1">
            <a:spLocks noGrp="1"/>
          </p:cNvSpPr>
          <p:nvPr>
            <p:ph type="body" idx="2"/>
          </p:nvPr>
        </p:nvSpPr>
        <p:spPr>
          <a:xfrm>
            <a:off x="618012" y="3232383"/>
            <a:ext cx="3311988" cy="53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 name="Google Shape;16;p20"/>
          <p:cNvGrpSpPr/>
          <p:nvPr/>
        </p:nvGrpSpPr>
        <p:grpSpPr>
          <a:xfrm>
            <a:off x="162193" y="6091871"/>
            <a:ext cx="2471731" cy="613729"/>
            <a:chOff x="0" y="0"/>
            <a:chExt cx="2301694" cy="571500"/>
          </a:xfrm>
        </p:grpSpPr>
        <p:sp>
          <p:nvSpPr>
            <p:cNvPr id="17" name="Google Shape;17;p2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 name="Google Shape;18;p20"/>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9" name="Google Shape;19;p20"/>
          <p:cNvSpPr/>
          <p:nvPr/>
        </p:nvSpPr>
        <p:spPr>
          <a:xfrm>
            <a:off x="12192000" y="153500"/>
            <a:ext cx="3690980" cy="7687732"/>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EBEB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grpSp>
        <p:nvGrpSpPr>
          <p:cNvPr id="20" name="Google Shape;20;p20"/>
          <p:cNvGrpSpPr/>
          <p:nvPr/>
        </p:nvGrpSpPr>
        <p:grpSpPr>
          <a:xfrm>
            <a:off x="9565775" y="3574321"/>
            <a:ext cx="3525984" cy="2857223"/>
            <a:chOff x="1659400" y="1572038"/>
            <a:chExt cx="970931" cy="786778"/>
          </a:xfrm>
        </p:grpSpPr>
        <p:sp>
          <p:nvSpPr>
            <p:cNvPr id="21" name="Google Shape;21;p2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2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3" name="Google Shape;23;p20"/>
          <p:cNvSpPr>
            <a:spLocks noGrp="1"/>
          </p:cNvSpPr>
          <p:nvPr>
            <p:ph type="pic" idx="3"/>
          </p:nvPr>
        </p:nvSpPr>
        <p:spPr>
          <a:xfrm>
            <a:off x="5718875" y="423474"/>
            <a:ext cx="5982506" cy="4551482"/>
          </a:xfrm>
          <a:prstGeom prst="rect">
            <a:avLst/>
          </a:prstGeom>
          <a:solidFill>
            <a:srgbClr val="F2F2F2"/>
          </a:solidFill>
          <a:ln>
            <a:noFill/>
          </a:ln>
        </p:spPr>
      </p:sp>
      <p:sp>
        <p:nvSpPr>
          <p:cNvPr id="24" name="Google Shape;24;p20"/>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25" name="Google Shape;25;p20"/>
          <p:cNvSpPr txBox="1">
            <a:spLocks noGrp="1"/>
          </p:cNvSpPr>
          <p:nvPr>
            <p:ph type="body" idx="4"/>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20"/>
          <p:cNvPicPr preferRelativeResize="0"/>
          <p:nvPr/>
        </p:nvPicPr>
        <p:blipFill rotWithShape="1">
          <a:blip r:embed="rId3">
            <a:alphaModFix/>
          </a:blip>
          <a:srcRect/>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74"/>
        <p:cNvGrpSpPr/>
        <p:nvPr/>
      </p:nvGrpSpPr>
      <p:grpSpPr>
        <a:xfrm>
          <a:off x="0" y="0"/>
          <a:ext cx="0" cy="0"/>
          <a:chOff x="0" y="0"/>
          <a:chExt cx="0" cy="0"/>
        </a:xfrm>
      </p:grpSpPr>
      <p:sp>
        <p:nvSpPr>
          <p:cNvPr id="75" name="Google Shape;75;p103"/>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103"/>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03"/>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103"/>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103"/>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103"/>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03"/>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103"/>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103"/>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103"/>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103"/>
          <p:cNvSpPr/>
          <p:nvPr/>
        </p:nvSpPr>
        <p:spPr>
          <a:xfrm rot="10800000">
            <a:off x="12799" y="5622"/>
            <a:ext cx="12189954" cy="176221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 name="Google Shape;86;p103"/>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7" name="Google Shape;87;p103"/>
          <p:cNvGrpSpPr/>
          <p:nvPr/>
        </p:nvGrpSpPr>
        <p:grpSpPr>
          <a:xfrm>
            <a:off x="8744224" y="-356297"/>
            <a:ext cx="3525984" cy="2857223"/>
            <a:chOff x="1659400" y="1572038"/>
            <a:chExt cx="970931" cy="786778"/>
          </a:xfrm>
        </p:grpSpPr>
        <p:sp>
          <p:nvSpPr>
            <p:cNvPr id="88" name="Google Shape;88;p103"/>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103"/>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90"/>
        <p:cNvGrpSpPr/>
        <p:nvPr/>
      </p:nvGrpSpPr>
      <p:grpSpPr>
        <a:xfrm>
          <a:off x="0" y="0"/>
          <a:ext cx="0" cy="0"/>
          <a:chOff x="0" y="0"/>
          <a:chExt cx="0" cy="0"/>
        </a:xfrm>
      </p:grpSpPr>
      <p:sp>
        <p:nvSpPr>
          <p:cNvPr id="91" name="Google Shape;91;p117"/>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117"/>
          <p:cNvSpPr>
            <a:spLocks noGrp="1"/>
          </p:cNvSpPr>
          <p:nvPr>
            <p:ph type="pic" idx="2"/>
          </p:nvPr>
        </p:nvSpPr>
        <p:spPr>
          <a:xfrm>
            <a:off x="0" y="0"/>
            <a:ext cx="12192000" cy="6858000"/>
          </a:xfrm>
          <a:prstGeom prst="rect">
            <a:avLst/>
          </a:prstGeom>
          <a:solidFill>
            <a:srgbClr val="F2F2F2"/>
          </a:solidFill>
          <a:ln>
            <a:noFill/>
          </a:ln>
        </p:spPr>
      </p:sp>
      <p:sp>
        <p:nvSpPr>
          <p:cNvPr id="93" name="Google Shape;93;p117"/>
          <p:cNvSpPr txBox="1">
            <a:spLocks noGrp="1"/>
          </p:cNvSpPr>
          <p:nvPr>
            <p:ph type="body" idx="1"/>
          </p:nvPr>
        </p:nvSpPr>
        <p:spPr>
          <a:xfrm>
            <a:off x="0" y="1747126"/>
            <a:ext cx="5554133" cy="3565651"/>
          </a:xfrm>
          <a:prstGeom prst="rect">
            <a:avLst/>
          </a:prstGeom>
          <a:solidFill>
            <a:srgbClr val="7F3494"/>
          </a:solid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4" name="Google Shape;94;p117"/>
          <p:cNvGrpSpPr/>
          <p:nvPr/>
        </p:nvGrpSpPr>
        <p:grpSpPr>
          <a:xfrm>
            <a:off x="-1877189" y="2648392"/>
            <a:ext cx="3525984" cy="2857223"/>
            <a:chOff x="1659400" y="1572038"/>
            <a:chExt cx="970931" cy="786778"/>
          </a:xfrm>
        </p:grpSpPr>
        <p:sp>
          <p:nvSpPr>
            <p:cNvPr id="95" name="Google Shape;95;p117"/>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117"/>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7"/>
        <p:cNvGrpSpPr/>
        <p:nvPr/>
      </p:nvGrpSpPr>
      <p:grpSpPr>
        <a:xfrm>
          <a:off x="0" y="0"/>
          <a:ext cx="0" cy="0"/>
          <a:chOff x="0" y="0"/>
          <a:chExt cx="0" cy="0"/>
        </a:xfrm>
      </p:grpSpPr>
      <p:sp>
        <p:nvSpPr>
          <p:cNvPr id="98" name="Google Shape;98;p118"/>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 name="Google Shape;99;p118"/>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118"/>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118"/>
          <p:cNvSpPr>
            <a:spLocks noGrp="1"/>
          </p:cNvSpPr>
          <p:nvPr>
            <p:ph type="pic" idx="3"/>
          </p:nvPr>
        </p:nvSpPr>
        <p:spPr>
          <a:xfrm>
            <a:off x="5888002" y="439730"/>
            <a:ext cx="5660531" cy="6045736"/>
          </a:xfrm>
          <a:prstGeom prst="rect">
            <a:avLst/>
          </a:prstGeom>
          <a:solidFill>
            <a:srgbClr val="F2F2F2"/>
          </a:solidFill>
          <a:ln>
            <a:noFill/>
          </a:ln>
        </p:spPr>
      </p:sp>
      <p:grpSp>
        <p:nvGrpSpPr>
          <p:cNvPr id="102" name="Google Shape;102;p118"/>
          <p:cNvGrpSpPr/>
          <p:nvPr/>
        </p:nvGrpSpPr>
        <p:grpSpPr>
          <a:xfrm>
            <a:off x="-2012374" y="3808246"/>
            <a:ext cx="3525984" cy="2857223"/>
            <a:chOff x="1659400" y="1572038"/>
            <a:chExt cx="970931" cy="786778"/>
          </a:xfrm>
        </p:grpSpPr>
        <p:sp>
          <p:nvSpPr>
            <p:cNvPr id="103" name="Google Shape;103;p118"/>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 name="Google Shape;104;p118"/>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over Slide ">
  <p:cSld name="Cover Slide ">
    <p:spTree>
      <p:nvGrpSpPr>
        <p:cNvPr id="1" name="Shape 105"/>
        <p:cNvGrpSpPr/>
        <p:nvPr/>
      </p:nvGrpSpPr>
      <p:grpSpPr>
        <a:xfrm>
          <a:off x="0" y="0"/>
          <a:ext cx="0" cy="0"/>
          <a:chOff x="0" y="0"/>
          <a:chExt cx="0" cy="0"/>
        </a:xfrm>
      </p:grpSpPr>
      <p:sp>
        <p:nvSpPr>
          <p:cNvPr id="106" name="Google Shape;106;p115"/>
          <p:cNvSpPr/>
          <p:nvPr/>
        </p:nvSpPr>
        <p:spPr>
          <a:xfrm>
            <a:off x="0" y="2454512"/>
            <a:ext cx="12172692" cy="3432703"/>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07" name="Google Shape;107;p115"/>
          <p:cNvSpPr txBox="1">
            <a:spLocks noGrp="1"/>
          </p:cNvSpPr>
          <p:nvPr>
            <p:ph type="body" idx="1"/>
          </p:nvPr>
        </p:nvSpPr>
        <p:spPr>
          <a:xfrm>
            <a:off x="575887" y="3922846"/>
            <a:ext cx="3354126" cy="10083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8850"/>
              </a:lnSpc>
              <a:spcBef>
                <a:spcPts val="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15"/>
          <p:cNvSpPr txBox="1">
            <a:spLocks noGrp="1"/>
          </p:cNvSpPr>
          <p:nvPr>
            <p:ph type="body" idx="2"/>
          </p:nvPr>
        </p:nvSpPr>
        <p:spPr>
          <a:xfrm>
            <a:off x="618012" y="3232383"/>
            <a:ext cx="3311988" cy="53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9" name="Google Shape;109;p115"/>
          <p:cNvGrpSpPr/>
          <p:nvPr/>
        </p:nvGrpSpPr>
        <p:grpSpPr>
          <a:xfrm>
            <a:off x="162193" y="6091871"/>
            <a:ext cx="2471731" cy="613729"/>
            <a:chOff x="0" y="0"/>
            <a:chExt cx="2301694" cy="571500"/>
          </a:xfrm>
        </p:grpSpPr>
        <p:sp>
          <p:nvSpPr>
            <p:cNvPr id="110" name="Google Shape;110;p115"/>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1" name="Google Shape;111;p115"/>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12" name="Google Shape;112;p115"/>
          <p:cNvSpPr/>
          <p:nvPr/>
        </p:nvSpPr>
        <p:spPr>
          <a:xfrm>
            <a:off x="12192000" y="153500"/>
            <a:ext cx="3690980" cy="7687732"/>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EBEBE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grpSp>
        <p:nvGrpSpPr>
          <p:cNvPr id="113" name="Google Shape;113;p115"/>
          <p:cNvGrpSpPr/>
          <p:nvPr/>
        </p:nvGrpSpPr>
        <p:grpSpPr>
          <a:xfrm>
            <a:off x="9565775" y="3574321"/>
            <a:ext cx="3525984" cy="2857223"/>
            <a:chOff x="1659400" y="1572038"/>
            <a:chExt cx="970931" cy="786778"/>
          </a:xfrm>
        </p:grpSpPr>
        <p:sp>
          <p:nvSpPr>
            <p:cNvPr id="114" name="Google Shape;114;p115"/>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 name="Google Shape;115;p115"/>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6" name="Google Shape;116;p115"/>
          <p:cNvSpPr>
            <a:spLocks noGrp="1"/>
          </p:cNvSpPr>
          <p:nvPr>
            <p:ph type="pic" idx="3"/>
          </p:nvPr>
        </p:nvSpPr>
        <p:spPr>
          <a:xfrm>
            <a:off x="5718875" y="423474"/>
            <a:ext cx="5982506" cy="4551482"/>
          </a:xfrm>
          <a:prstGeom prst="rect">
            <a:avLst/>
          </a:prstGeom>
          <a:solidFill>
            <a:srgbClr val="F2F2F2"/>
          </a:solidFill>
          <a:ln>
            <a:noFill/>
          </a:ln>
        </p:spPr>
      </p:sp>
      <p:sp>
        <p:nvSpPr>
          <p:cNvPr id="117" name="Google Shape;117;p115"/>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18" name="Google Shape;118;p115"/>
          <p:cNvSpPr txBox="1">
            <a:spLocks noGrp="1"/>
          </p:cNvSpPr>
          <p:nvPr>
            <p:ph type="body" idx="4"/>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9" name="Google Shape;119;p115"/>
          <p:cNvPicPr preferRelativeResize="0"/>
          <p:nvPr/>
        </p:nvPicPr>
        <p:blipFill rotWithShape="1">
          <a:blip r:embed="rId3">
            <a:alphaModFix/>
          </a:blip>
          <a:srcRect/>
          <a:stretch/>
        </p:blipFill>
        <p:spPr>
          <a:xfrm>
            <a:off x="431403" y="569217"/>
            <a:ext cx="4405042" cy="1680639"/>
          </a:xfrm>
          <a:prstGeom prst="rect">
            <a:avLst/>
          </a:prstGeom>
          <a:noFill/>
          <a:ln>
            <a:noFill/>
          </a:ln>
        </p:spPr>
      </p:pic>
      <p:sp>
        <p:nvSpPr>
          <p:cNvPr id="120" name="Google Shape;120;p115"/>
          <p:cNvSpPr/>
          <p:nvPr/>
        </p:nvSpPr>
        <p:spPr>
          <a:xfrm>
            <a:off x="2364767" y="6075590"/>
            <a:ext cx="4344024"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n-US" sz="900" b="0" i="0" u="none" strike="noStrike" cap="non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1"/>
        <p:cNvGrpSpPr/>
        <p:nvPr/>
      </p:nvGrpSpPr>
      <p:grpSpPr>
        <a:xfrm>
          <a:off x="0" y="0"/>
          <a:ext cx="0" cy="0"/>
          <a:chOff x="0" y="0"/>
          <a:chExt cx="0" cy="0"/>
        </a:xfrm>
      </p:grpSpPr>
      <p:sp>
        <p:nvSpPr>
          <p:cNvPr id="122" name="Google Shape;122;p119"/>
          <p:cNvSpPr/>
          <p:nvPr/>
        </p:nvSpPr>
        <p:spPr>
          <a:xfrm>
            <a:off x="-32399" y="3350405"/>
            <a:ext cx="12194195" cy="241562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119"/>
          <p:cNvSpPr txBox="1">
            <a:spLocks noGrp="1"/>
          </p:cNvSpPr>
          <p:nvPr>
            <p:ph type="body" idx="1"/>
          </p:nvPr>
        </p:nvSpPr>
        <p:spPr>
          <a:xfrm>
            <a:off x="690953" y="4549217"/>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119"/>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24BAA2"/>
              </a:buClr>
              <a:buSzPts val="5000"/>
              <a:buFont typeface="Arial"/>
              <a:buNone/>
              <a:defRPr sz="50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5" name="Google Shape;125;p119"/>
          <p:cNvGrpSpPr/>
          <p:nvPr/>
        </p:nvGrpSpPr>
        <p:grpSpPr>
          <a:xfrm>
            <a:off x="336354" y="5927698"/>
            <a:ext cx="2735993" cy="679345"/>
            <a:chOff x="0" y="0"/>
            <a:chExt cx="2301694" cy="571500"/>
          </a:xfrm>
        </p:grpSpPr>
        <p:sp>
          <p:nvSpPr>
            <p:cNvPr id="126" name="Google Shape;126;p119"/>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7" name="Google Shape;127;p119"/>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pic>
        <p:nvPicPr>
          <p:cNvPr id="128" name="Google Shape;128;p119"/>
          <p:cNvPicPr preferRelativeResize="0"/>
          <p:nvPr/>
        </p:nvPicPr>
        <p:blipFill rotWithShape="1">
          <a:blip r:embed="rId3">
            <a:alphaModFix/>
          </a:blip>
          <a:srcRect/>
          <a:stretch/>
        </p:blipFill>
        <p:spPr>
          <a:xfrm>
            <a:off x="336354" y="587665"/>
            <a:ext cx="5189566" cy="1979955"/>
          </a:xfrm>
          <a:prstGeom prst="rect">
            <a:avLst/>
          </a:prstGeom>
          <a:noFill/>
          <a:ln>
            <a:noFill/>
          </a:ln>
        </p:spPr>
      </p:pic>
      <p:grpSp>
        <p:nvGrpSpPr>
          <p:cNvPr id="129" name="Google Shape;129;p119"/>
          <p:cNvGrpSpPr/>
          <p:nvPr/>
        </p:nvGrpSpPr>
        <p:grpSpPr>
          <a:xfrm>
            <a:off x="9565775" y="3574321"/>
            <a:ext cx="3525984" cy="2857223"/>
            <a:chOff x="1659400" y="1572038"/>
            <a:chExt cx="970931" cy="786778"/>
          </a:xfrm>
        </p:grpSpPr>
        <p:sp>
          <p:nvSpPr>
            <p:cNvPr id="130" name="Google Shape;130;p119"/>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119"/>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2" name="Google Shape;132;p119"/>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133" name="Google Shape;133;p119"/>
          <p:cNvSpPr txBox="1">
            <a:spLocks noGrp="1"/>
          </p:cNvSpPr>
          <p:nvPr>
            <p:ph type="body" idx="3"/>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134"/>
        <p:cNvGrpSpPr/>
        <p:nvPr/>
      </p:nvGrpSpPr>
      <p:grpSpPr>
        <a:xfrm>
          <a:off x="0" y="0"/>
          <a:ext cx="0" cy="0"/>
          <a:chOff x="0" y="0"/>
          <a:chExt cx="0" cy="0"/>
        </a:xfrm>
      </p:grpSpPr>
      <p:sp>
        <p:nvSpPr>
          <p:cNvPr id="135" name="Google Shape;135;p120"/>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 name="Google Shape;136;p120"/>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120"/>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120"/>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Google Shape;139;p120"/>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120"/>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1" name="Google Shape;141;p120"/>
          <p:cNvGrpSpPr/>
          <p:nvPr/>
        </p:nvGrpSpPr>
        <p:grpSpPr>
          <a:xfrm>
            <a:off x="9005185" y="0"/>
            <a:ext cx="3525984" cy="2857223"/>
            <a:chOff x="1659400" y="1572038"/>
            <a:chExt cx="970931" cy="786778"/>
          </a:xfrm>
        </p:grpSpPr>
        <p:sp>
          <p:nvSpPr>
            <p:cNvPr id="142" name="Google Shape;142;p12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 name="Google Shape;143;p12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47"/>
        <p:cNvGrpSpPr/>
        <p:nvPr/>
      </p:nvGrpSpPr>
      <p:grpSpPr>
        <a:xfrm>
          <a:off x="0" y="0"/>
          <a:ext cx="0" cy="0"/>
          <a:chOff x="0" y="0"/>
          <a:chExt cx="0" cy="0"/>
        </a:xfrm>
      </p:grpSpPr>
      <p:sp>
        <p:nvSpPr>
          <p:cNvPr id="148" name="Google Shape;148;p107"/>
          <p:cNvSpPr/>
          <p:nvPr/>
        </p:nvSpPr>
        <p:spPr>
          <a:xfrm>
            <a:off x="4605868" y="1"/>
            <a:ext cx="6891866"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107"/>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Google Shape;150;p107"/>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1" name="Google Shape;151;p107"/>
          <p:cNvPicPr preferRelativeResize="0"/>
          <p:nvPr/>
        </p:nvPicPr>
        <p:blipFill rotWithShape="1">
          <a:blip r:embed="rId2">
            <a:alphaModFix/>
          </a:blip>
          <a:srcRect l="-18315" t="15976" r="29196" b="11083"/>
          <a:stretch/>
        </p:blipFill>
        <p:spPr>
          <a:xfrm flipH="1">
            <a:off x="0" y="1639691"/>
            <a:ext cx="8439100" cy="5375657"/>
          </a:xfrm>
          <a:prstGeom prst="rect">
            <a:avLst/>
          </a:prstGeom>
          <a:noFill/>
          <a:ln>
            <a:noFill/>
          </a:ln>
        </p:spPr>
      </p:pic>
      <p:sp>
        <p:nvSpPr>
          <p:cNvPr id="152" name="Google Shape;152;p107"/>
          <p:cNvSpPr>
            <a:spLocks noGrp="1"/>
          </p:cNvSpPr>
          <p:nvPr>
            <p:ph type="pic" idx="3"/>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53"/>
        <p:cNvGrpSpPr/>
        <p:nvPr/>
      </p:nvGrpSpPr>
      <p:grpSpPr>
        <a:xfrm>
          <a:off x="0" y="0"/>
          <a:ext cx="0" cy="0"/>
          <a:chOff x="0" y="0"/>
          <a:chExt cx="0" cy="0"/>
        </a:xfrm>
      </p:grpSpPr>
      <p:sp>
        <p:nvSpPr>
          <p:cNvPr id="154" name="Google Shape;154;p106"/>
          <p:cNvSpPr/>
          <p:nvPr/>
        </p:nvSpPr>
        <p:spPr>
          <a:xfrm>
            <a:off x="0" y="882027"/>
            <a:ext cx="12192000" cy="143727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106"/>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106"/>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7" name="Google Shape;157;p106" descr="iPhone6_mockup_front_white.png"/>
          <p:cNvPicPr preferRelativeResize="0"/>
          <p:nvPr/>
        </p:nvPicPr>
        <p:blipFill rotWithShape="1">
          <a:blip r:embed="rId2">
            <a:alphaModFix/>
          </a:blip>
          <a:srcRect/>
          <a:stretch/>
        </p:blipFill>
        <p:spPr>
          <a:xfrm>
            <a:off x="7768850" y="226918"/>
            <a:ext cx="4094254" cy="6404164"/>
          </a:xfrm>
          <a:prstGeom prst="rect">
            <a:avLst/>
          </a:prstGeom>
          <a:noFill/>
          <a:ln>
            <a:noFill/>
          </a:ln>
        </p:spPr>
      </p:pic>
      <p:sp>
        <p:nvSpPr>
          <p:cNvPr id="158" name="Google Shape;158;p106"/>
          <p:cNvSpPr>
            <a:spLocks noGrp="1"/>
          </p:cNvSpPr>
          <p:nvPr>
            <p:ph type="pic" idx="3"/>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59"/>
        <p:cNvGrpSpPr/>
        <p:nvPr/>
      </p:nvGrpSpPr>
      <p:grpSpPr>
        <a:xfrm>
          <a:off x="0" y="0"/>
          <a:ext cx="0" cy="0"/>
          <a:chOff x="0" y="0"/>
          <a:chExt cx="0" cy="0"/>
        </a:xfrm>
      </p:grpSpPr>
      <p:sp>
        <p:nvSpPr>
          <p:cNvPr id="160" name="Google Shape;160;p108"/>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108"/>
          <p:cNvSpPr>
            <a:spLocks noGrp="1"/>
          </p:cNvSpPr>
          <p:nvPr>
            <p:ph type="pic" idx="2"/>
          </p:nvPr>
        </p:nvSpPr>
        <p:spPr>
          <a:xfrm>
            <a:off x="0" y="0"/>
            <a:ext cx="12192000" cy="6858000"/>
          </a:xfrm>
          <a:prstGeom prst="rect">
            <a:avLst/>
          </a:prstGeom>
          <a:solidFill>
            <a:srgbClr val="F2F2F2"/>
          </a:solidFill>
          <a:ln>
            <a:noFill/>
          </a:ln>
        </p:spPr>
      </p:sp>
      <p:sp>
        <p:nvSpPr>
          <p:cNvPr id="162" name="Google Shape;162;p108"/>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3" name="Google Shape;163;p108"/>
          <p:cNvGrpSpPr/>
          <p:nvPr/>
        </p:nvGrpSpPr>
        <p:grpSpPr>
          <a:xfrm>
            <a:off x="-1877189" y="2648392"/>
            <a:ext cx="3525984" cy="2857223"/>
            <a:chOff x="1659400" y="1572038"/>
            <a:chExt cx="970931" cy="786778"/>
          </a:xfrm>
        </p:grpSpPr>
        <p:sp>
          <p:nvSpPr>
            <p:cNvPr id="164" name="Google Shape;164;p108"/>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108"/>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66"/>
        <p:cNvGrpSpPr/>
        <p:nvPr/>
      </p:nvGrpSpPr>
      <p:grpSpPr>
        <a:xfrm>
          <a:off x="0" y="0"/>
          <a:ext cx="0" cy="0"/>
          <a:chOff x="0" y="0"/>
          <a:chExt cx="0" cy="0"/>
        </a:xfrm>
      </p:grpSpPr>
      <p:sp>
        <p:nvSpPr>
          <p:cNvPr id="167" name="Google Shape;167;p109"/>
          <p:cNvSpPr txBox="1">
            <a:spLocks noGrp="1"/>
          </p:cNvSpPr>
          <p:nvPr>
            <p:ph type="body" idx="1"/>
          </p:nvPr>
        </p:nvSpPr>
        <p:spPr>
          <a:xfrm>
            <a:off x="1553583" y="1623405"/>
            <a:ext cx="9778140" cy="48959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109"/>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109"/>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 name="Google Shape;170;p109"/>
          <p:cNvSpPr/>
          <p:nvPr/>
        </p:nvSpPr>
        <p:spPr>
          <a:xfrm>
            <a:off x="8591" y="5357970"/>
            <a:ext cx="1359904" cy="964190"/>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109"/>
          <p:cNvSpPr/>
          <p:nvPr/>
        </p:nvSpPr>
        <p:spPr>
          <a:xfrm>
            <a:off x="0" y="4717164"/>
            <a:ext cx="871051" cy="1802168"/>
          </a:xfrm>
          <a:custGeom>
            <a:avLst/>
            <a:gdLst/>
            <a:ahLst/>
            <a:cxnLst/>
            <a:rect l="l" t="t" r="r" b="b"/>
            <a:pathLst>
              <a:path w="871051" h="1802168" extrusionOk="0">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27"/>
        <p:cNvGrpSpPr/>
        <p:nvPr/>
      </p:nvGrpSpPr>
      <p:grpSpPr>
        <a:xfrm>
          <a:off x="0" y="0"/>
          <a:ext cx="0" cy="0"/>
          <a:chOff x="0" y="0"/>
          <a:chExt cx="0" cy="0"/>
        </a:xfrm>
      </p:grpSpPr>
      <p:sp>
        <p:nvSpPr>
          <p:cNvPr id="28" name="Google Shape;28;p30"/>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0"/>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0"/>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0"/>
          <p:cNvSpPr>
            <a:spLocks noGrp="1"/>
          </p:cNvSpPr>
          <p:nvPr>
            <p:ph type="pic" idx="3"/>
          </p:nvPr>
        </p:nvSpPr>
        <p:spPr>
          <a:xfrm>
            <a:off x="5888002" y="439730"/>
            <a:ext cx="5660531" cy="6045736"/>
          </a:xfrm>
          <a:prstGeom prst="rect">
            <a:avLst/>
          </a:prstGeom>
          <a:solidFill>
            <a:srgbClr val="F2F2F2"/>
          </a:solidFill>
          <a:ln>
            <a:noFill/>
          </a:ln>
        </p:spPr>
      </p:sp>
      <p:grpSp>
        <p:nvGrpSpPr>
          <p:cNvPr id="32" name="Google Shape;32;p30"/>
          <p:cNvGrpSpPr/>
          <p:nvPr/>
        </p:nvGrpSpPr>
        <p:grpSpPr>
          <a:xfrm>
            <a:off x="-2012374" y="3808246"/>
            <a:ext cx="3525984" cy="2857223"/>
            <a:chOff x="1659400" y="1572038"/>
            <a:chExt cx="970931" cy="786778"/>
          </a:xfrm>
        </p:grpSpPr>
        <p:sp>
          <p:nvSpPr>
            <p:cNvPr id="33" name="Google Shape;33;p3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72"/>
        <p:cNvGrpSpPr/>
        <p:nvPr/>
      </p:nvGrpSpPr>
      <p:grpSpPr>
        <a:xfrm>
          <a:off x="0" y="0"/>
          <a:ext cx="0" cy="0"/>
          <a:chOff x="0" y="0"/>
          <a:chExt cx="0" cy="0"/>
        </a:xfrm>
      </p:grpSpPr>
      <p:sp>
        <p:nvSpPr>
          <p:cNvPr id="173" name="Google Shape;173;p110"/>
          <p:cNvSpPr/>
          <p:nvPr/>
        </p:nvSpPr>
        <p:spPr>
          <a:xfrm>
            <a:off x="4884044"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110"/>
          <p:cNvSpPr txBox="1">
            <a:spLocks noGrp="1"/>
          </p:cNvSpPr>
          <p:nvPr>
            <p:ph type="body" idx="1"/>
          </p:nvPr>
        </p:nvSpPr>
        <p:spPr>
          <a:xfrm>
            <a:off x="6096001" y="593579"/>
            <a:ext cx="4724400" cy="560402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5" name="Google Shape;175;p110"/>
          <p:cNvGrpSpPr/>
          <p:nvPr/>
        </p:nvGrpSpPr>
        <p:grpSpPr>
          <a:xfrm>
            <a:off x="4884044" y="3946789"/>
            <a:ext cx="3525984" cy="2857223"/>
            <a:chOff x="1659400" y="1572038"/>
            <a:chExt cx="970931" cy="786778"/>
          </a:xfrm>
        </p:grpSpPr>
        <p:sp>
          <p:nvSpPr>
            <p:cNvPr id="176" name="Google Shape;176;p11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11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8" name="Google Shape;178;p110"/>
          <p:cNvSpPr>
            <a:spLocks noGrp="1"/>
          </p:cNvSpPr>
          <p:nvPr>
            <p:ph type="pic" idx="2"/>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79"/>
        <p:cNvGrpSpPr/>
        <p:nvPr/>
      </p:nvGrpSpPr>
      <p:grpSpPr>
        <a:xfrm>
          <a:off x="0" y="0"/>
          <a:ext cx="0" cy="0"/>
          <a:chOff x="0" y="0"/>
          <a:chExt cx="0" cy="0"/>
        </a:xfrm>
      </p:grpSpPr>
      <p:sp>
        <p:nvSpPr>
          <p:cNvPr id="180" name="Google Shape;180;p111"/>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111"/>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p111"/>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111"/>
          <p:cNvSpPr>
            <a:spLocks noGrp="1"/>
          </p:cNvSpPr>
          <p:nvPr>
            <p:ph type="pic" idx="3"/>
          </p:nvPr>
        </p:nvSpPr>
        <p:spPr>
          <a:xfrm>
            <a:off x="5888002" y="439730"/>
            <a:ext cx="5660531" cy="6045736"/>
          </a:xfrm>
          <a:prstGeom prst="rect">
            <a:avLst/>
          </a:prstGeom>
          <a:solidFill>
            <a:srgbClr val="F2F2F2"/>
          </a:solidFill>
          <a:ln>
            <a:noFill/>
          </a:ln>
        </p:spPr>
      </p:sp>
      <p:grpSp>
        <p:nvGrpSpPr>
          <p:cNvPr id="184" name="Google Shape;184;p111"/>
          <p:cNvGrpSpPr/>
          <p:nvPr/>
        </p:nvGrpSpPr>
        <p:grpSpPr>
          <a:xfrm>
            <a:off x="-2012374" y="3808246"/>
            <a:ext cx="3525984" cy="2857223"/>
            <a:chOff x="1659400" y="1572038"/>
            <a:chExt cx="970931" cy="786778"/>
          </a:xfrm>
        </p:grpSpPr>
        <p:sp>
          <p:nvSpPr>
            <p:cNvPr id="185" name="Google Shape;185;p11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11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187"/>
        <p:cNvGrpSpPr/>
        <p:nvPr/>
      </p:nvGrpSpPr>
      <p:grpSpPr>
        <a:xfrm>
          <a:off x="0" y="0"/>
          <a:ext cx="0" cy="0"/>
          <a:chOff x="0" y="0"/>
          <a:chExt cx="0" cy="0"/>
        </a:xfrm>
      </p:grpSpPr>
      <p:sp>
        <p:nvSpPr>
          <p:cNvPr id="188" name="Google Shape;188;p112"/>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 name="Google Shape;189;p112"/>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112"/>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112"/>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2" name="Google Shape;192;p112"/>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193"/>
        <p:cNvGrpSpPr/>
        <p:nvPr/>
      </p:nvGrpSpPr>
      <p:grpSpPr>
        <a:xfrm>
          <a:off x="0" y="0"/>
          <a:ext cx="0" cy="0"/>
          <a:chOff x="0" y="0"/>
          <a:chExt cx="0" cy="0"/>
        </a:xfrm>
      </p:grpSpPr>
      <p:sp>
        <p:nvSpPr>
          <p:cNvPr id="194" name="Google Shape;194;p113"/>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 name="Google Shape;195;p113"/>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 name="Google Shape;196;p113"/>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7" name="Google Shape;197;p113"/>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8" name="Google Shape;198;p113"/>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 name="Google Shape;199;p113"/>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00" name="Google Shape;200;p113"/>
          <p:cNvGrpSpPr/>
          <p:nvPr/>
        </p:nvGrpSpPr>
        <p:grpSpPr>
          <a:xfrm>
            <a:off x="9005185" y="0"/>
            <a:ext cx="3525984" cy="2857223"/>
            <a:chOff x="1659400" y="1572038"/>
            <a:chExt cx="970931" cy="786778"/>
          </a:xfrm>
        </p:grpSpPr>
        <p:sp>
          <p:nvSpPr>
            <p:cNvPr id="201" name="Google Shape;201;p113"/>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113"/>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203"/>
        <p:cNvGrpSpPr/>
        <p:nvPr/>
      </p:nvGrpSpPr>
      <p:grpSpPr>
        <a:xfrm>
          <a:off x="0" y="0"/>
          <a:ext cx="0" cy="0"/>
          <a:chOff x="0" y="0"/>
          <a:chExt cx="0" cy="0"/>
        </a:xfrm>
      </p:grpSpPr>
      <p:sp>
        <p:nvSpPr>
          <p:cNvPr id="204" name="Google Shape;204;p114"/>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 name="Google Shape;205;p114"/>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114"/>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Google Shape;207;p114"/>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114"/>
          <p:cNvSpPr>
            <a:spLocks noGrp="1"/>
          </p:cNvSpPr>
          <p:nvPr>
            <p:ph type="pic" idx="4"/>
          </p:nvPr>
        </p:nvSpPr>
        <p:spPr>
          <a:xfrm>
            <a:off x="-126342" y="0"/>
            <a:ext cx="3669321" cy="6858000"/>
          </a:xfrm>
          <a:prstGeom prst="rect">
            <a:avLst/>
          </a:prstGeom>
          <a:solidFill>
            <a:srgbClr val="D8D8D8"/>
          </a:solidFill>
          <a:ln>
            <a:noFill/>
          </a:ln>
        </p:spPr>
      </p:sp>
      <p:grpSp>
        <p:nvGrpSpPr>
          <p:cNvPr id="209" name="Google Shape;209;p114"/>
          <p:cNvGrpSpPr/>
          <p:nvPr/>
        </p:nvGrpSpPr>
        <p:grpSpPr>
          <a:xfrm>
            <a:off x="4054161" y="721803"/>
            <a:ext cx="7547911" cy="1674487"/>
            <a:chOff x="4061909" y="1565906"/>
            <a:chExt cx="7547911" cy="1882781"/>
          </a:xfrm>
        </p:grpSpPr>
        <p:cxnSp>
          <p:nvCxnSpPr>
            <p:cNvPr id="210" name="Google Shape;210;p114"/>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11" name="Google Shape;211;p114"/>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12" name="Google Shape;212;p114"/>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213" name="Google Shape;213;p114"/>
          <p:cNvCxnSpPr/>
          <p:nvPr/>
        </p:nvCxnSpPr>
        <p:spPr>
          <a:xfrm>
            <a:off x="4054160" y="200029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14" name="Google Shape;214;p114"/>
          <p:cNvCxnSpPr/>
          <p:nvPr/>
        </p:nvCxnSpPr>
        <p:spPr>
          <a:xfrm>
            <a:off x="4069659" y="238824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215" name="Google Shape;215;p114"/>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6" name="Google Shape;216;p114"/>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7" name="Google Shape;217;p114"/>
          <p:cNvSpPr txBox="1">
            <a:spLocks noGrp="1"/>
          </p:cNvSpPr>
          <p:nvPr>
            <p:ph type="body" idx="7"/>
          </p:nvPr>
        </p:nvSpPr>
        <p:spPr>
          <a:xfrm>
            <a:off x="3431554" y="2940769"/>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18" name="Google Shape;218;p114"/>
          <p:cNvGrpSpPr/>
          <p:nvPr/>
        </p:nvGrpSpPr>
        <p:grpSpPr>
          <a:xfrm>
            <a:off x="4054160" y="2644936"/>
            <a:ext cx="7547911" cy="1674487"/>
            <a:chOff x="4061909" y="1565906"/>
            <a:chExt cx="7547911" cy="1882781"/>
          </a:xfrm>
        </p:grpSpPr>
        <p:cxnSp>
          <p:nvCxnSpPr>
            <p:cNvPr id="219" name="Google Shape;219;p114"/>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20" name="Google Shape;220;p114"/>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21" name="Google Shape;221;p114"/>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222" name="Google Shape;222;p114"/>
          <p:cNvCxnSpPr/>
          <p:nvPr/>
        </p:nvCxnSpPr>
        <p:spPr>
          <a:xfrm>
            <a:off x="4054159" y="3923423"/>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23" name="Google Shape;223;p114"/>
          <p:cNvCxnSpPr/>
          <p:nvPr/>
        </p:nvCxnSpPr>
        <p:spPr>
          <a:xfrm>
            <a:off x="4069658" y="4311378"/>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224" name="Google Shape;224;p114"/>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114"/>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6" name="Google Shape;226;p114"/>
          <p:cNvSpPr txBox="1">
            <a:spLocks noGrp="1"/>
          </p:cNvSpPr>
          <p:nvPr>
            <p:ph type="body" idx="13"/>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27" name="Google Shape;227;p114"/>
          <p:cNvGrpSpPr/>
          <p:nvPr/>
        </p:nvGrpSpPr>
        <p:grpSpPr>
          <a:xfrm>
            <a:off x="4069658" y="4508733"/>
            <a:ext cx="7547911" cy="1674487"/>
            <a:chOff x="4061909" y="1565906"/>
            <a:chExt cx="7547911" cy="1882781"/>
          </a:xfrm>
        </p:grpSpPr>
        <p:cxnSp>
          <p:nvCxnSpPr>
            <p:cNvPr id="228" name="Google Shape;228;p114"/>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29" name="Google Shape;229;p114"/>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30" name="Google Shape;230;p114"/>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231" name="Google Shape;231;p114"/>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232" name="Google Shape;232;p114"/>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 point number graph with icons ">
  <p:cSld name="4 point number graph with icons ">
    <p:spTree>
      <p:nvGrpSpPr>
        <p:cNvPr id="1" name="Shape 233"/>
        <p:cNvGrpSpPr/>
        <p:nvPr/>
      </p:nvGrpSpPr>
      <p:grpSpPr>
        <a:xfrm>
          <a:off x="0" y="0"/>
          <a:ext cx="0" cy="0"/>
          <a:chOff x="0" y="0"/>
          <a:chExt cx="0" cy="0"/>
        </a:xfrm>
      </p:grpSpPr>
      <p:sp>
        <p:nvSpPr>
          <p:cNvPr id="234" name="Google Shape;234;p21"/>
          <p:cNvSpPr/>
          <p:nvPr/>
        </p:nvSpPr>
        <p:spPr>
          <a:xfrm>
            <a:off x="495393" y="1126973"/>
            <a:ext cx="792000" cy="21410"/>
          </a:xfrm>
          <a:prstGeom prst="rect">
            <a:avLst/>
          </a:pr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Light"/>
              <a:ea typeface="Montserrat Light"/>
              <a:cs typeface="Montserrat Light"/>
              <a:sym typeface="Montserrat Light"/>
            </a:endParaRPr>
          </a:p>
        </p:txBody>
      </p:sp>
      <p:sp>
        <p:nvSpPr>
          <p:cNvPr id="235" name="Google Shape;235;p21"/>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3600"/>
              <a:buFont typeface="Arial"/>
              <a:buNone/>
              <a:defRPr sz="3600" b="0" i="0" u="none" strike="noStrike" cap="none">
                <a:solidFill>
                  <a:srgbClr val="012842"/>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6" name="Google Shape;236;p21"/>
          <p:cNvSpPr/>
          <p:nvPr/>
        </p:nvSpPr>
        <p:spPr>
          <a:xfrm>
            <a:off x="1728711" y="1529552"/>
            <a:ext cx="2664102" cy="3460628"/>
          </a:xfrm>
          <a:custGeom>
            <a:avLst/>
            <a:gdLst/>
            <a:ahLst/>
            <a:cxnLst/>
            <a:rect l="l" t="t" r="r" b="b"/>
            <a:pathLst>
              <a:path w="2664102" h="3460628" extrusionOk="0">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7" name="Google Shape;237;p21"/>
          <p:cNvSpPr/>
          <p:nvPr/>
        </p:nvSpPr>
        <p:spPr>
          <a:xfrm>
            <a:off x="4023937" y="1529552"/>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8" name="Google Shape;238;p21"/>
          <p:cNvSpPr/>
          <p:nvPr/>
        </p:nvSpPr>
        <p:spPr>
          <a:xfrm>
            <a:off x="6308902" y="1526626"/>
            <a:ext cx="2664102" cy="3460628"/>
          </a:xfrm>
          <a:custGeom>
            <a:avLst/>
            <a:gdLst/>
            <a:ahLst/>
            <a:cxnLst/>
            <a:rect l="l" t="t" r="r" b="b"/>
            <a:pathLst>
              <a:path w="2664102" h="3460628" extrusionOk="0">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9" name="Google Shape;239;p21"/>
          <p:cNvSpPr/>
          <p:nvPr/>
        </p:nvSpPr>
        <p:spPr>
          <a:xfrm>
            <a:off x="8640127" y="1532478"/>
            <a:ext cx="2664102" cy="3460628"/>
          </a:xfrm>
          <a:custGeom>
            <a:avLst/>
            <a:gdLst/>
            <a:ahLst/>
            <a:cxnLst/>
            <a:rect l="l" t="t" r="r" b="b"/>
            <a:pathLst>
              <a:path w="2664102" h="3460628" extrusionOk="0">
                <a:moveTo>
                  <a:pt x="1002960" y="0"/>
                </a:moveTo>
                <a:cubicBezTo>
                  <a:pt x="1265606" y="0"/>
                  <a:pt x="1490955" y="159688"/>
                  <a:pt x="1587215" y="387270"/>
                </a:cubicBezTo>
                <a:lnTo>
                  <a:pt x="1613791" y="472887"/>
                </a:lnTo>
                <a:lnTo>
                  <a:pt x="1728162" y="502295"/>
                </a:lnTo>
                <a:cubicBezTo>
                  <a:pt x="2270398" y="670948"/>
                  <a:pt x="2664102" y="1176726"/>
                  <a:pt x="2664102" y="1774459"/>
                </a:cubicBezTo>
                <a:cubicBezTo>
                  <a:pt x="2664102" y="2096315"/>
                  <a:pt x="2549951" y="2391510"/>
                  <a:pt x="2359926" y="2621767"/>
                </a:cubicBezTo>
                <a:lnTo>
                  <a:pt x="2289236" y="2699546"/>
                </a:lnTo>
                <a:lnTo>
                  <a:pt x="2301574" y="2709727"/>
                </a:lnTo>
                <a:cubicBezTo>
                  <a:pt x="2381175" y="2789327"/>
                  <a:pt x="2430409" y="2899294"/>
                  <a:pt x="2430409" y="3020760"/>
                </a:cubicBezTo>
                <a:cubicBezTo>
                  <a:pt x="2430409" y="3263692"/>
                  <a:pt x="2233473" y="3460628"/>
                  <a:pt x="1990541" y="3460628"/>
                </a:cubicBezTo>
                <a:cubicBezTo>
                  <a:pt x="1777975" y="3460628"/>
                  <a:pt x="1600626" y="3309849"/>
                  <a:pt x="1559610" y="3109409"/>
                </a:cubicBezTo>
                <a:lnTo>
                  <a:pt x="1557255" y="3086049"/>
                </a:lnTo>
                <a:lnTo>
                  <a:pt x="1468245" y="3099633"/>
                </a:lnTo>
                <a:cubicBezTo>
                  <a:pt x="1423466" y="3104181"/>
                  <a:pt x="1378030" y="3106510"/>
                  <a:pt x="1332051" y="3106510"/>
                </a:cubicBezTo>
                <a:cubicBezTo>
                  <a:pt x="596380" y="3106510"/>
                  <a:pt x="0" y="2510130"/>
                  <a:pt x="0" y="1774459"/>
                </a:cubicBezTo>
                <a:cubicBezTo>
                  <a:pt x="0" y="1406624"/>
                  <a:pt x="149095" y="1073611"/>
                  <a:pt x="390149" y="832557"/>
                </a:cubicBezTo>
                <a:lnTo>
                  <a:pt x="400718" y="822951"/>
                </a:lnTo>
                <a:lnTo>
                  <a:pt x="381758"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0" name="Google Shape;240;p21"/>
          <p:cNvSpPr txBox="1">
            <a:spLocks noGrp="1"/>
          </p:cNvSpPr>
          <p:nvPr>
            <p:ph type="body" idx="2"/>
          </p:nvPr>
        </p:nvSpPr>
        <p:spPr>
          <a:xfrm>
            <a:off x="1930707" y="2966733"/>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1" name="Google Shape;241;p21"/>
          <p:cNvSpPr txBox="1">
            <a:spLocks noGrp="1"/>
          </p:cNvSpPr>
          <p:nvPr>
            <p:ph type="body" idx="3"/>
          </p:nvPr>
        </p:nvSpPr>
        <p:spPr>
          <a:xfrm>
            <a:off x="4261934" y="2947935"/>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2" name="Google Shape;242;p21"/>
          <p:cNvSpPr txBox="1">
            <a:spLocks noGrp="1"/>
          </p:cNvSpPr>
          <p:nvPr>
            <p:ph type="body" idx="4"/>
          </p:nvPr>
        </p:nvSpPr>
        <p:spPr>
          <a:xfrm>
            <a:off x="6517192" y="2952403"/>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3" name="Google Shape;243;p21"/>
          <p:cNvSpPr txBox="1">
            <a:spLocks noGrp="1"/>
          </p:cNvSpPr>
          <p:nvPr>
            <p:ph type="body" idx="5"/>
          </p:nvPr>
        </p:nvSpPr>
        <p:spPr>
          <a:xfrm>
            <a:off x="8848419" y="2933605"/>
            <a:ext cx="2093228" cy="120208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1400"/>
              <a:buFont typeface="Arial"/>
              <a:buNone/>
              <a:defRPr sz="1400" b="0" i="0" u="none" strike="noStrike" cap="none">
                <a:solidFill>
                  <a:srgbClr val="01284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4" name="Google Shape;244;p21"/>
          <p:cNvSpPr/>
          <p:nvPr/>
        </p:nvSpPr>
        <p:spPr>
          <a:xfrm>
            <a:off x="2200836" y="1617842"/>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5" name="Google Shape;245;p21"/>
          <p:cNvSpPr/>
          <p:nvPr/>
        </p:nvSpPr>
        <p:spPr>
          <a:xfrm>
            <a:off x="4499567" y="1636306"/>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637A8D"/>
              </a:solidFill>
              <a:latin typeface="Arial"/>
              <a:ea typeface="Arial"/>
              <a:cs typeface="Arial"/>
              <a:sym typeface="Arial"/>
            </a:endParaRPr>
          </a:p>
        </p:txBody>
      </p:sp>
      <p:sp>
        <p:nvSpPr>
          <p:cNvPr id="246" name="Google Shape;246;p21"/>
          <p:cNvSpPr/>
          <p:nvPr/>
        </p:nvSpPr>
        <p:spPr>
          <a:xfrm>
            <a:off x="6794793" y="1636305"/>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7" name="Google Shape;247;p21"/>
          <p:cNvSpPr/>
          <p:nvPr/>
        </p:nvSpPr>
        <p:spPr>
          <a:xfrm>
            <a:off x="9090019" y="1636305"/>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8" name="Google Shape;248;p21"/>
          <p:cNvSpPr txBox="1">
            <a:spLocks noGrp="1"/>
          </p:cNvSpPr>
          <p:nvPr>
            <p:ph type="body" idx="6"/>
          </p:nvPr>
        </p:nvSpPr>
        <p:spPr>
          <a:xfrm>
            <a:off x="2386763" y="1777773"/>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9" name="Google Shape;249;p21"/>
          <p:cNvSpPr txBox="1">
            <a:spLocks noGrp="1"/>
          </p:cNvSpPr>
          <p:nvPr>
            <p:ph type="body" idx="7"/>
          </p:nvPr>
        </p:nvSpPr>
        <p:spPr>
          <a:xfrm>
            <a:off x="4703370" y="1780369"/>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0" name="Google Shape;250;p21"/>
          <p:cNvSpPr txBox="1">
            <a:spLocks noGrp="1"/>
          </p:cNvSpPr>
          <p:nvPr>
            <p:ph type="body" idx="8"/>
          </p:nvPr>
        </p:nvSpPr>
        <p:spPr>
          <a:xfrm>
            <a:off x="6977215" y="1793727"/>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1" name="Google Shape;251;p21"/>
          <p:cNvSpPr txBox="1">
            <a:spLocks noGrp="1"/>
          </p:cNvSpPr>
          <p:nvPr>
            <p:ph type="body" idx="9"/>
          </p:nvPr>
        </p:nvSpPr>
        <p:spPr>
          <a:xfrm>
            <a:off x="9293822" y="1796323"/>
            <a:ext cx="695250" cy="73479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4800"/>
              <a:buFont typeface="Arial"/>
              <a:buNone/>
              <a:defRPr sz="4800" b="1" i="0" u="none" strike="noStrike" cap="none">
                <a:solidFill>
                  <a:srgbClr val="637A8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100000"/>
              </a:lnSpc>
              <a:spcBef>
                <a:spcPts val="0"/>
              </a:spcBef>
              <a:spcAft>
                <a:spcPts val="0"/>
              </a:spcAft>
              <a:buClr>
                <a:srgbClr val="000000"/>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252"/>
        <p:cNvGrpSpPr/>
        <p:nvPr/>
      </p:nvGrpSpPr>
      <p:grpSpPr>
        <a:xfrm>
          <a:off x="0" y="0"/>
          <a:ext cx="0" cy="0"/>
          <a:chOff x="0" y="0"/>
          <a:chExt cx="0" cy="0"/>
        </a:xfrm>
      </p:grpSpPr>
      <p:sp>
        <p:nvSpPr>
          <p:cNvPr id="253" name="Google Shape;253;p121"/>
          <p:cNvSpPr/>
          <p:nvPr/>
        </p:nvSpPr>
        <p:spPr>
          <a:xfrm>
            <a:off x="0" y="0"/>
            <a:ext cx="12192000" cy="6858001"/>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 name="Google Shape;254;p121"/>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255" name="Google Shape;255;p121"/>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256" name="Google Shape;256;p121"/>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Housing Care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257" name="Google Shape;257;p121"/>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258" name="Google Shape;258;p121"/>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259" name="Google Shape;259;p121"/>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260" name="Google Shape;260;p12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26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35"/>
        <p:cNvGrpSpPr/>
        <p:nvPr/>
      </p:nvGrpSpPr>
      <p:grpSpPr>
        <a:xfrm>
          <a:off x="0" y="0"/>
          <a:ext cx="0" cy="0"/>
          <a:chOff x="0" y="0"/>
          <a:chExt cx="0" cy="0"/>
        </a:xfrm>
      </p:grpSpPr>
      <p:sp>
        <p:nvSpPr>
          <p:cNvPr id="36" name="Google Shape;36;p104"/>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 name="Google Shape;37;p104"/>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104"/>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104"/>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104"/>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 name="Google Shape;41;p104"/>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2" name="Google Shape;42;p104"/>
          <p:cNvGrpSpPr/>
          <p:nvPr/>
        </p:nvGrpSpPr>
        <p:grpSpPr>
          <a:xfrm>
            <a:off x="9005185" y="0"/>
            <a:ext cx="3525984" cy="2857223"/>
            <a:chOff x="1659400" y="1572038"/>
            <a:chExt cx="970931" cy="786778"/>
          </a:xfrm>
        </p:grpSpPr>
        <p:sp>
          <p:nvSpPr>
            <p:cNvPr id="43" name="Google Shape;43;p10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 name="Google Shape;44;p10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45"/>
        <p:cNvGrpSpPr/>
        <p:nvPr/>
      </p:nvGrpSpPr>
      <p:grpSpPr>
        <a:xfrm>
          <a:off x="0" y="0"/>
          <a:ext cx="0" cy="0"/>
          <a:chOff x="0" y="0"/>
          <a:chExt cx="0" cy="0"/>
        </a:xfrm>
      </p:grpSpPr>
      <p:sp>
        <p:nvSpPr>
          <p:cNvPr id="46" name="Google Shape;46;p23"/>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23"/>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2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2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2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58"/>
        <p:cNvGrpSpPr/>
        <p:nvPr/>
      </p:nvGrpSpPr>
      <p:grpSpPr>
        <a:xfrm>
          <a:off x="0" y="0"/>
          <a:ext cx="0" cy="0"/>
          <a:chOff x="0" y="0"/>
          <a:chExt cx="0" cy="0"/>
        </a:xfrm>
      </p:grpSpPr>
      <p:sp>
        <p:nvSpPr>
          <p:cNvPr id="59" name="Google Shape;59;p31"/>
          <p:cNvSpPr/>
          <p:nvPr/>
        </p:nvSpPr>
        <p:spPr>
          <a:xfrm>
            <a:off x="-32399" y="3350405"/>
            <a:ext cx="12194195" cy="241562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1"/>
          <p:cNvSpPr txBox="1">
            <a:spLocks noGrp="1"/>
          </p:cNvSpPr>
          <p:nvPr>
            <p:ph type="body" idx="1"/>
          </p:nvPr>
        </p:nvSpPr>
        <p:spPr>
          <a:xfrm>
            <a:off x="690953" y="4549217"/>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31"/>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24BAA2"/>
              </a:buClr>
              <a:buSzPts val="5000"/>
              <a:buFont typeface="Arial"/>
              <a:buNone/>
              <a:defRPr sz="50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2" name="Google Shape;62;p31"/>
          <p:cNvGrpSpPr/>
          <p:nvPr/>
        </p:nvGrpSpPr>
        <p:grpSpPr>
          <a:xfrm>
            <a:off x="336354" y="5927698"/>
            <a:ext cx="2735993" cy="679345"/>
            <a:chOff x="0" y="0"/>
            <a:chExt cx="2301694" cy="571500"/>
          </a:xfrm>
        </p:grpSpPr>
        <p:sp>
          <p:nvSpPr>
            <p:cNvPr id="63" name="Google Shape;63;p31"/>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4" name="Google Shape;64;p31"/>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pic>
        <p:nvPicPr>
          <p:cNvPr id="65" name="Google Shape;65;p31"/>
          <p:cNvPicPr preferRelativeResize="0"/>
          <p:nvPr/>
        </p:nvPicPr>
        <p:blipFill rotWithShape="1">
          <a:blip r:embed="rId3">
            <a:alphaModFix/>
          </a:blip>
          <a:srcRect/>
          <a:stretch/>
        </p:blipFill>
        <p:spPr>
          <a:xfrm>
            <a:off x="336354" y="587665"/>
            <a:ext cx="5189566" cy="1979955"/>
          </a:xfrm>
          <a:prstGeom prst="rect">
            <a:avLst/>
          </a:prstGeom>
          <a:noFill/>
          <a:ln>
            <a:noFill/>
          </a:ln>
        </p:spPr>
      </p:pic>
      <p:grpSp>
        <p:nvGrpSpPr>
          <p:cNvPr id="66" name="Google Shape;66;p31"/>
          <p:cNvGrpSpPr/>
          <p:nvPr/>
        </p:nvGrpSpPr>
        <p:grpSpPr>
          <a:xfrm>
            <a:off x="9565775" y="3574321"/>
            <a:ext cx="3525984" cy="2857223"/>
            <a:chOff x="1659400" y="1572038"/>
            <a:chExt cx="970931" cy="786778"/>
          </a:xfrm>
        </p:grpSpPr>
        <p:sp>
          <p:nvSpPr>
            <p:cNvPr id="67" name="Google Shape;67;p3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3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15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9" name="Google Shape;69;p31"/>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69"/>
              <a:buFont typeface="Arial"/>
              <a:buNone/>
            </a:pPr>
            <a:endParaRPr sz="2069" b="0" i="0" u="none" strike="noStrike" cap="none">
              <a:solidFill>
                <a:schemeClr val="dk1"/>
              </a:solidFill>
              <a:latin typeface="Calibri"/>
              <a:ea typeface="Calibri"/>
              <a:cs typeface="Calibri"/>
              <a:sym typeface="Calibri"/>
            </a:endParaRPr>
          </a:p>
        </p:txBody>
      </p:sp>
      <p:sp>
        <p:nvSpPr>
          <p:cNvPr id="70" name="Google Shape;70;p31"/>
          <p:cNvSpPr txBox="1">
            <a:spLocks noGrp="1"/>
          </p:cNvSpPr>
          <p:nvPr>
            <p:ph type="body" idx="3"/>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37"/>
        <p:cNvGrpSpPr/>
        <p:nvPr/>
      </p:nvGrpSpPr>
      <p:grpSpPr>
        <a:xfrm>
          <a:off x="0" y="0"/>
          <a:ext cx="0" cy="0"/>
          <a:chOff x="0" y="0"/>
          <a:chExt cx="0" cy="0"/>
        </a:xfrm>
      </p:grpSpPr>
      <p:sp>
        <p:nvSpPr>
          <p:cNvPr id="138" name="Google Shape;138;g1d7304e9305_0_176"/>
          <p:cNvSpPr/>
          <p:nvPr/>
        </p:nvSpPr>
        <p:spPr>
          <a:xfrm>
            <a:off x="0" y="882027"/>
            <a:ext cx="12192823" cy="1437667"/>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g1d7304e9305_0_176"/>
          <p:cNvSpPr txBox="1">
            <a:spLocks noGrp="1"/>
          </p:cNvSpPr>
          <p:nvPr>
            <p:ph type="body" idx="1"/>
          </p:nvPr>
        </p:nvSpPr>
        <p:spPr>
          <a:xfrm>
            <a:off x="835671" y="2727702"/>
            <a:ext cx="7178100" cy="3311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g1d7304e9305_0_176"/>
          <p:cNvSpPr txBox="1">
            <a:spLocks noGrp="1"/>
          </p:cNvSpPr>
          <p:nvPr>
            <p:ph type="body" idx="2"/>
          </p:nvPr>
        </p:nvSpPr>
        <p:spPr>
          <a:xfrm>
            <a:off x="835671" y="1104337"/>
            <a:ext cx="7178100" cy="10317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1" name="Google Shape;141;g1d7304e9305_0_176" descr="iPhone6_mockup_front_white.png"/>
          <p:cNvPicPr preferRelativeResize="0"/>
          <p:nvPr/>
        </p:nvPicPr>
        <p:blipFill rotWithShape="1">
          <a:blip r:embed="rId2">
            <a:alphaModFix/>
          </a:blip>
          <a:srcRect/>
          <a:stretch/>
        </p:blipFill>
        <p:spPr>
          <a:xfrm>
            <a:off x="7768850" y="226918"/>
            <a:ext cx="4094253" cy="6404164"/>
          </a:xfrm>
          <a:prstGeom prst="rect">
            <a:avLst/>
          </a:prstGeom>
          <a:noFill/>
          <a:ln>
            <a:noFill/>
          </a:ln>
        </p:spPr>
      </p:pic>
      <p:sp>
        <p:nvSpPr>
          <p:cNvPr id="142" name="Google Shape;142;g1d7304e9305_0_176"/>
          <p:cNvSpPr>
            <a:spLocks noGrp="1"/>
          </p:cNvSpPr>
          <p:nvPr>
            <p:ph type="pic" idx="3"/>
          </p:nvPr>
        </p:nvSpPr>
        <p:spPr>
          <a:xfrm>
            <a:off x="8583306" y="1246695"/>
            <a:ext cx="2444100" cy="4337100"/>
          </a:xfrm>
          <a:prstGeom prst="rect">
            <a:avLst/>
          </a:prstGeom>
          <a:solidFill>
            <a:srgbClr val="D8D8D8"/>
          </a:solidFill>
          <a:ln>
            <a:noFill/>
          </a:ln>
        </p:spPr>
      </p:sp>
    </p:spTree>
    <p:extLst>
      <p:ext uri="{BB962C8B-B14F-4D97-AF65-F5344CB8AC3E}">
        <p14:creationId xmlns:p14="http://schemas.microsoft.com/office/powerpoint/2010/main" val="261125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43"/>
        <p:cNvGrpSpPr/>
        <p:nvPr/>
      </p:nvGrpSpPr>
      <p:grpSpPr>
        <a:xfrm>
          <a:off x="0" y="0"/>
          <a:ext cx="0" cy="0"/>
          <a:chOff x="0" y="0"/>
          <a:chExt cx="0" cy="0"/>
        </a:xfrm>
      </p:grpSpPr>
      <p:sp>
        <p:nvSpPr>
          <p:cNvPr id="144" name="Google Shape;144;g1d7304e9305_0_182"/>
          <p:cNvSpPr txBox="1">
            <a:spLocks noGrp="1"/>
          </p:cNvSpPr>
          <p:nvPr>
            <p:ph type="body" idx="1"/>
          </p:nvPr>
        </p:nvSpPr>
        <p:spPr>
          <a:xfrm>
            <a:off x="1553583" y="1623405"/>
            <a:ext cx="9778200" cy="4896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g1d7304e9305_0_182"/>
          <p:cNvSpPr txBox="1">
            <a:spLocks noGrp="1"/>
          </p:cNvSpPr>
          <p:nvPr>
            <p:ph type="body" idx="2"/>
          </p:nvPr>
        </p:nvSpPr>
        <p:spPr>
          <a:xfrm>
            <a:off x="1503336" y="604434"/>
            <a:ext cx="9886500" cy="101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g1d7304e9305_0_182"/>
          <p:cNvSpPr/>
          <p:nvPr/>
        </p:nvSpPr>
        <p:spPr>
          <a:xfrm>
            <a:off x="12192000" y="-287867"/>
            <a:ext cx="1185300" cy="71460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g1d7304e9305_0_182"/>
          <p:cNvSpPr/>
          <p:nvPr/>
        </p:nvSpPr>
        <p:spPr>
          <a:xfrm>
            <a:off x="8591" y="5357970"/>
            <a:ext cx="1359566" cy="963950"/>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g1d7304e9305_0_182"/>
          <p:cNvSpPr/>
          <p:nvPr/>
        </p:nvSpPr>
        <p:spPr>
          <a:xfrm>
            <a:off x="0" y="4717164"/>
            <a:ext cx="871051" cy="1802168"/>
          </a:xfrm>
          <a:custGeom>
            <a:avLst/>
            <a:gdLst/>
            <a:ahLst/>
            <a:cxnLst/>
            <a:rect l="l" t="t" r="r" b="b"/>
            <a:pathLst>
              <a:path w="871051" h="1802168" extrusionOk="0">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621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59"/>
        <p:cNvGrpSpPr/>
        <p:nvPr/>
      </p:nvGrpSpPr>
      <p:grpSpPr>
        <a:xfrm>
          <a:off x="0" y="0"/>
          <a:ext cx="0" cy="0"/>
          <a:chOff x="0" y="0"/>
          <a:chExt cx="0" cy="0"/>
        </a:xfrm>
      </p:grpSpPr>
      <p:sp>
        <p:nvSpPr>
          <p:cNvPr id="160" name="Google Shape;160;p107"/>
          <p:cNvSpPr/>
          <p:nvPr/>
        </p:nvSpPr>
        <p:spPr>
          <a:xfrm>
            <a:off x="4605868" y="1"/>
            <a:ext cx="6891866"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107"/>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107"/>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63" name="Google Shape;163;p107"/>
          <p:cNvPicPr preferRelativeResize="0"/>
          <p:nvPr/>
        </p:nvPicPr>
        <p:blipFill rotWithShape="1">
          <a:blip r:embed="rId2">
            <a:alphaModFix/>
          </a:blip>
          <a:srcRect l="-18315" t="15976" r="29196" b="11083"/>
          <a:stretch/>
        </p:blipFill>
        <p:spPr>
          <a:xfrm flipH="1">
            <a:off x="0" y="1639691"/>
            <a:ext cx="8439100" cy="5375657"/>
          </a:xfrm>
          <a:prstGeom prst="rect">
            <a:avLst/>
          </a:prstGeom>
          <a:noFill/>
          <a:ln>
            <a:noFill/>
          </a:ln>
        </p:spPr>
      </p:pic>
      <p:sp>
        <p:nvSpPr>
          <p:cNvPr id="164" name="Google Shape;164;p107"/>
          <p:cNvSpPr>
            <a:spLocks noGrp="1"/>
          </p:cNvSpPr>
          <p:nvPr>
            <p:ph type="pic" idx="3"/>
          </p:nvPr>
        </p:nvSpPr>
        <p:spPr>
          <a:xfrm>
            <a:off x="0" y="1866787"/>
            <a:ext cx="5130800" cy="3913188"/>
          </a:xfrm>
          <a:prstGeom prst="rect">
            <a:avLst/>
          </a:prstGeom>
          <a:solidFill>
            <a:srgbClr val="D8D8D8"/>
          </a:solidFill>
          <a:ln>
            <a:noFill/>
          </a:ln>
        </p:spPr>
      </p:sp>
    </p:spTree>
    <p:extLst>
      <p:ext uri="{BB962C8B-B14F-4D97-AF65-F5344CB8AC3E}">
        <p14:creationId xmlns:p14="http://schemas.microsoft.com/office/powerpoint/2010/main" val="1213053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52"/>
        <p:cNvGrpSpPr/>
        <p:nvPr/>
      </p:nvGrpSpPr>
      <p:grpSpPr>
        <a:xfrm>
          <a:off x="0" y="0"/>
          <a:ext cx="0" cy="0"/>
          <a:chOff x="0" y="0"/>
          <a:chExt cx="0" cy="0"/>
        </a:xfrm>
      </p:grpSpPr>
      <p:sp>
        <p:nvSpPr>
          <p:cNvPr id="153" name="Google Shape;153;p110"/>
          <p:cNvSpPr/>
          <p:nvPr/>
        </p:nvSpPr>
        <p:spPr>
          <a:xfrm>
            <a:off x="4884044"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110"/>
          <p:cNvSpPr txBox="1">
            <a:spLocks noGrp="1"/>
          </p:cNvSpPr>
          <p:nvPr>
            <p:ph type="body" idx="1"/>
          </p:nvPr>
        </p:nvSpPr>
        <p:spPr>
          <a:xfrm>
            <a:off x="6096001" y="593579"/>
            <a:ext cx="4724400" cy="560402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5" name="Google Shape;155;p110"/>
          <p:cNvGrpSpPr/>
          <p:nvPr/>
        </p:nvGrpSpPr>
        <p:grpSpPr>
          <a:xfrm>
            <a:off x="4884044" y="3946789"/>
            <a:ext cx="3525984" cy="2857223"/>
            <a:chOff x="1659400" y="1572038"/>
            <a:chExt cx="970931" cy="786778"/>
          </a:xfrm>
        </p:grpSpPr>
        <p:sp>
          <p:nvSpPr>
            <p:cNvPr id="156" name="Google Shape;156;p11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11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58" name="Google Shape;158;p110"/>
          <p:cNvSpPr>
            <a:spLocks noGrp="1"/>
          </p:cNvSpPr>
          <p:nvPr>
            <p:ph type="pic" idx="2"/>
          </p:nvPr>
        </p:nvSpPr>
        <p:spPr>
          <a:xfrm>
            <a:off x="414116" y="352414"/>
            <a:ext cx="5497412" cy="6099184"/>
          </a:xfrm>
          <a:prstGeom prst="rect">
            <a:avLst/>
          </a:prstGeom>
          <a:solidFill>
            <a:srgbClr val="F2F2F2"/>
          </a:solidFill>
          <a:ln>
            <a:noFill/>
          </a:ln>
        </p:spPr>
      </p:sp>
    </p:spTree>
    <p:extLst>
      <p:ext uri="{BB962C8B-B14F-4D97-AF65-F5344CB8AC3E}">
        <p14:creationId xmlns:p14="http://schemas.microsoft.com/office/powerpoint/2010/main" val="677175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92E4B"/>
                </a:solidFill>
                <a:latin typeface="Calibri"/>
                <a:ea typeface="Calibri"/>
                <a:cs typeface="Calibri"/>
                <a:sym typeface="Calibri"/>
              </a:rPr>
              <a:t>Reframing Skills for Senior Carers</a:t>
            </a:r>
            <a:endParaRPr sz="1000" b="0" i="0" u="none" strike="noStrike" cap="none">
              <a:solidFill>
                <a:srgbClr val="092E4B"/>
              </a:solidFill>
              <a:latin typeface="Calibri"/>
              <a:ea typeface="Calibri"/>
              <a:cs typeface="Calibri"/>
              <a:sym typeface="Calibri"/>
            </a:endParaRPr>
          </a:p>
        </p:txBody>
      </p:sp>
      <p:cxnSp>
        <p:nvCxnSpPr>
          <p:cNvPr id="11" name="Google Shape;11;p17"/>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75" r:id="rId6"/>
    <p:sldLayoutId id="2147483676" r:id="rId7"/>
    <p:sldLayoutId id="2147483677" r:id="rId8"/>
    <p:sldLayoutId id="214748367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02"/>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92E4B"/>
                </a:solidFill>
                <a:latin typeface="Calibri"/>
                <a:ea typeface="Calibri"/>
                <a:cs typeface="Calibri"/>
                <a:sym typeface="Calibri"/>
              </a:rPr>
              <a:t>Reframing Skills for Senior Carers</a:t>
            </a:r>
            <a:endParaRPr sz="1000" b="0" i="0" u="none" strike="noStrike" cap="none">
              <a:solidFill>
                <a:srgbClr val="092E4B"/>
              </a:solidFill>
              <a:latin typeface="Calibri"/>
              <a:ea typeface="Calibri"/>
              <a:cs typeface="Calibri"/>
              <a:sym typeface="Calibri"/>
            </a:endParaRPr>
          </a:p>
        </p:txBody>
      </p:sp>
      <p:cxnSp>
        <p:nvCxnSpPr>
          <p:cNvPr id="73" name="Google Shape;73;p102"/>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105"/>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92E4B"/>
                </a:solidFill>
                <a:latin typeface="Calibri"/>
                <a:ea typeface="Calibri"/>
                <a:cs typeface="Calibri"/>
                <a:sym typeface="Calibri"/>
              </a:rPr>
              <a:t>Reframing Skills for Senior Carers</a:t>
            </a:r>
            <a:endParaRPr sz="1000" b="0" i="0" u="none" strike="noStrike" cap="none">
              <a:solidFill>
                <a:srgbClr val="092E4B"/>
              </a:solidFill>
              <a:latin typeface="Calibri"/>
              <a:ea typeface="Calibri"/>
              <a:cs typeface="Calibri"/>
              <a:sym typeface="Calibri"/>
            </a:endParaRPr>
          </a:p>
        </p:txBody>
      </p:sp>
      <p:cxnSp>
        <p:nvCxnSpPr>
          <p:cNvPr id="146" name="Google Shape;146;p105"/>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www.nurse24.it/images/wordpress-img/wp-content/uploads/2016/03/TESI-BURNOUT..pdf" TargetMode="Externa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ustravel.org/research/state-american-vacation-201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hyperlink" Target="https://chrome.google.com/webstore/detail/desktop-app-for-google-ta/lpofefdiokgmcdnnaigddelnfamkkghi" TargetMode="External"/><Relationship Id="rId3" Type="http://schemas.openxmlformats.org/officeDocument/2006/relationships/hyperlink" Target="https://www.fitbit.com/global/ie/home" TargetMode="External"/><Relationship Id="rId7" Type="http://schemas.openxmlformats.org/officeDocument/2006/relationships/hyperlink" Target="https://todoist.com/home?gspk=c2VtYW50aWNsYWJzNzMxNw&amp;gsxid=YJYscvK6bG3G&amp;sid=1-g-CjwKCAiA68ebBhB-EiwALVC-NujOs1o-vKcetJSQlRXmdLfjOTyJKQvGjpphoxLDQkX1tNC0WyhazRoCfHQQAvD_BwE&amp;utm_campaign=strategic_partner&amp;utm_content=semanticlabs7317&amp;utm_medium=strategic_partner&amp;utm_source=partnerstack" TargetMode="External"/><Relationship Id="rId12" Type="http://schemas.openxmlformats.org/officeDocument/2006/relationships/hyperlink" Target="https://meditopia.com/it/"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calendar.google.com/" TargetMode="External"/><Relationship Id="rId11" Type="http://schemas.openxmlformats.org/officeDocument/2006/relationships/hyperlink" Target="https://www.calm.com/" TargetMode="External"/><Relationship Id="rId5" Type="http://schemas.openxmlformats.org/officeDocument/2006/relationships/hyperlink" Target="https://www.samsung.com/uk/watches/galaxy-fit/galaxy-fit2-scarlet-sm-r220nzraeua/" TargetMode="External"/><Relationship Id="rId10" Type="http://schemas.openxmlformats.org/officeDocument/2006/relationships/hyperlink" Target="https://www.sleepcycle.com/" TargetMode="External"/><Relationship Id="rId4" Type="http://schemas.openxmlformats.org/officeDocument/2006/relationships/hyperlink" Target="https://www.mi.com/uk/mi-smart-band-5/" TargetMode="External"/><Relationship Id="rId9" Type="http://schemas.openxmlformats.org/officeDocument/2006/relationships/hyperlink" Target="https://www.thefabulous.co/"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tackoverflow.com/questions/36653120/getting-events-from-database-to-calendar-page"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stackoverflow.com/" TargetMode="Externa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KiPnKa8wFew" TargetMode="External"/><Relationship Id="rId3" Type="http://schemas.openxmlformats.org/officeDocument/2006/relationships/image" Target="../media/image32.jpg"/><Relationship Id="rId7" Type="http://schemas.openxmlformats.org/officeDocument/2006/relationships/hyperlink" Target="https://www.youtube.com/watch?v=2zIiFxH68yw"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hyperlink" Target="https://www.youtube.com/watch?v=zNyUU-3GXBY" TargetMode="External"/><Relationship Id="rId5" Type="http://schemas.openxmlformats.org/officeDocument/2006/relationships/hyperlink" Target="https://www.youtube.com/watch?v=6p_yaNFSYao" TargetMode="External"/><Relationship Id="rId4" Type="http://schemas.openxmlformats.org/officeDocument/2006/relationships/hyperlink" Target="https://www.youtube.com/watch?v=ZToicYcHIO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hyperlink" Target="https://www.sscf.it/images/Rivista%20Italiana%20di%20CF/Rivista-Counseling-15-2019/Empatia%20di%20Berra%20DEFINITIVO.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hyperlink" Target="https://www.youtube.com/watch?v=1Evwgu369Jw"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21.xml"/><Relationship Id="rId5" Type="http://schemas.openxmlformats.org/officeDocument/2006/relationships/image" Target="../media/image43.jpg"/><Relationship Id="rId4" Type="http://schemas.openxmlformats.org/officeDocument/2006/relationships/hyperlink" Target="https://pubmed.ncbi.nlm.nih.gov/27293225/"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dqinstitute.org/wp-content/uploads/2019/03/DQGlobalStandardsReport2019.pdf" TargetMode="External"/><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hyperlink" Target="https://www4.istat.it/it/anziani/cultura-uso-dei-media-e-nuove-te" TargetMode="External"/><Relationship Id="rId2" Type="http://schemas.openxmlformats.org/officeDocument/2006/relationships/notesSlide" Target="../notesSlides/notesSlide62.xml"/><Relationship Id="rId1" Type="http://schemas.openxmlformats.org/officeDocument/2006/relationships/slideLayout" Target="../slideLayouts/slideLayout22.xml"/><Relationship Id="rId5" Type="http://schemas.openxmlformats.org/officeDocument/2006/relationships/image" Target="../media/image60.jpg"/><Relationship Id="rId4" Type="http://schemas.openxmlformats.org/officeDocument/2006/relationships/hyperlink" Target="http://dati.istat.it/Index.aspx?QueryId=23020" TargetMode="External"/></Relationships>
</file>

<file path=ppt/slides/_rels/slide6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web.whatsapp.com/" TargetMode="External"/><Relationship Id="rId7"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hyperlink" Target="https://twitter.com/i/flow/login?input_flow_data=%7B%22requested_variant%22%3A%22eyJsYW5nIjoiaXQifQ%3D%3D%22%7D" TargetMode="External"/><Relationship Id="rId4" Type="http://schemas.openxmlformats.org/officeDocument/2006/relationships/hyperlink" Target="https://www.facebook.com/" TargetMode="External"/><Relationship Id="rId9" Type="http://schemas.openxmlformats.org/officeDocument/2006/relationships/image" Target="../media/image64.emf"/></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5.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5.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8" Type="http://schemas.openxmlformats.org/officeDocument/2006/relationships/hyperlink" Target="https://meet.google.com/?pli=1" TargetMode="External"/><Relationship Id="rId3" Type="http://schemas.openxmlformats.org/officeDocument/2006/relationships/hyperlink" Target="https://calendar.google.com/" TargetMode="External"/><Relationship Id="rId7" Type="http://schemas.openxmlformats.org/officeDocument/2006/relationships/hyperlink" Target="https://zoom.us/" TargetMode="External"/><Relationship Id="rId2" Type="http://schemas.openxmlformats.org/officeDocument/2006/relationships/notesSlide" Target="../notesSlides/notesSlide88.xml"/><Relationship Id="rId1" Type="http://schemas.openxmlformats.org/officeDocument/2006/relationships/slideLayout" Target="../slideLayouts/slideLayout22.xml"/><Relationship Id="rId6" Type="http://schemas.openxmlformats.org/officeDocument/2006/relationships/hyperlink" Target="https://login.live.com/login.srf?wa=wsignin1.0&amp;rpsnv=13&amp;ct=1668453088&amp;rver=7.1.6819.0&amp;wp=MBI_SSL&amp;wreply=https%3A%2F%2Flw.skype.com%2Flogin%2Foauth%2Fproxy%3Fclient_id%3D572381%26redirect_uri%3Dhttps%253A%252F%252Fweb.skype.com%252FAuth%252FPostHandler%26state%3D7635af6e-2b01-41ab-8470-6a36c315ba95&amp;lc=1033&amp;id=293290&amp;mkt=it-IT&amp;psi=skype&amp;lw=1&amp;cobrandid=2befc4b5-19e3-46e8-8347-77317a16a5a5&amp;client_flight=ReservedFlight33%2CReservedFlight67" TargetMode="External"/><Relationship Id="rId11" Type="http://schemas.openxmlformats.org/officeDocument/2006/relationships/hyperlink" Target="https://monday.com/lang/it/" TargetMode="External"/><Relationship Id="rId5" Type="http://schemas.openxmlformats.org/officeDocument/2006/relationships/hyperlink" Target="https://web.whatsapp.com/" TargetMode="External"/><Relationship Id="rId10" Type="http://schemas.openxmlformats.org/officeDocument/2006/relationships/hyperlink" Target="https://www.microsoft.com/en-us/microsoft-teams/online-meetings" TargetMode="External"/><Relationship Id="rId4" Type="http://schemas.openxmlformats.org/officeDocument/2006/relationships/hyperlink" Target="https://web.telegram.org/?lhttps://web.telegram.org/?legacy=1#/loginegacy=1#/login" TargetMode="External"/><Relationship Id="rId9" Type="http://schemas.openxmlformats.org/officeDocument/2006/relationships/hyperlink" Target="https://www.dropbox.com/official-site?_tk=paid_sem_goog_biz_b&amp;_camp=1033325657&amp;_kw=dropbox%7Ce&amp;_ad=456587026226%7C%7Cc&amp;gclid=CjwKCAiA68ebBhB-EiwALVC-NjyoilseR5fNNUb5rCAQmzWJiwXrds3AeS-gYw1Uu68mwZ_pOzzL5RoCC6oQAvD_BwE"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nurse24.it/images/wordpress-img/wp-content/uploads/2016/03/TESI-BURNOUT..pdf"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
          <p:cNvSpPr txBox="1">
            <a:spLocks noGrp="1"/>
          </p:cNvSpPr>
          <p:nvPr>
            <p:ph type="body" idx="1"/>
          </p:nvPr>
        </p:nvSpPr>
        <p:spPr>
          <a:xfrm>
            <a:off x="204283" y="3429000"/>
            <a:ext cx="5773730" cy="1294772"/>
          </a:xfrm>
          <a:prstGeom prst="rect">
            <a:avLst/>
          </a:prstGeom>
          <a:noFill/>
          <a:ln>
            <a:noFill/>
          </a:ln>
        </p:spPr>
        <p:txBody>
          <a:bodyPr spcFirstLastPara="1" wrap="square" lIns="91425" tIns="45700" rIns="91425" bIns="45700" anchor="t" anchorCtr="0">
            <a:noAutofit/>
          </a:bodyPr>
          <a:lstStyle/>
          <a:p>
            <a:pPr marL="0" lvl="0" indent="0" algn="l" rtl="0">
              <a:lnSpc>
                <a:spcPct val="98850"/>
              </a:lnSpc>
              <a:spcBef>
                <a:spcPts val="0"/>
              </a:spcBef>
              <a:spcAft>
                <a:spcPts val="0"/>
              </a:spcAft>
              <a:buClr>
                <a:schemeClr val="lt1"/>
              </a:buClr>
              <a:buSzPts val="4000"/>
              <a:buNone/>
            </a:pPr>
            <a:r>
              <a:rPr lang="en-US" sz="3600" b="1" dirty="0"/>
              <a:t>MODULO 2</a:t>
            </a:r>
          </a:p>
          <a:p>
            <a:pPr marL="0" lvl="0" indent="0" algn="l" rtl="0">
              <a:lnSpc>
                <a:spcPct val="98850"/>
              </a:lnSpc>
              <a:spcBef>
                <a:spcPts val="0"/>
              </a:spcBef>
              <a:spcAft>
                <a:spcPts val="0"/>
              </a:spcAft>
              <a:buClr>
                <a:schemeClr val="lt1"/>
              </a:buClr>
              <a:buSzPts val="4000"/>
              <a:buNone/>
            </a:pPr>
            <a:endParaRPr sz="2400" dirty="0"/>
          </a:p>
          <a:p>
            <a:pPr marL="0" lvl="0" indent="0" algn="l" rtl="0">
              <a:lnSpc>
                <a:spcPct val="98850"/>
              </a:lnSpc>
              <a:spcBef>
                <a:spcPts val="0"/>
              </a:spcBef>
              <a:spcAft>
                <a:spcPts val="0"/>
              </a:spcAft>
              <a:buClr>
                <a:schemeClr val="lt1"/>
              </a:buClr>
              <a:buSzPts val="4000"/>
              <a:buNone/>
            </a:pPr>
            <a:r>
              <a:rPr lang="it-IT" sz="3800" dirty="0"/>
              <a:t>Competenze «Digi-umane» </a:t>
            </a:r>
            <a:endParaRPr sz="3800" dirty="0"/>
          </a:p>
        </p:txBody>
      </p:sp>
      <p:pic>
        <p:nvPicPr>
          <p:cNvPr id="268" name="Google Shape;268;p3"/>
          <p:cNvPicPr preferRelativeResize="0">
            <a:picLocks noGrp="1"/>
          </p:cNvPicPr>
          <p:nvPr>
            <p:ph type="pic" idx="3"/>
          </p:nvPr>
        </p:nvPicPr>
        <p:blipFill rotWithShape="1">
          <a:blip r:embed="rId3">
            <a:alphaModFix/>
          </a:blip>
          <a:srcRect l="6180" r="6180"/>
          <a:stretch/>
        </p:blipFill>
        <p:spPr>
          <a:xfrm>
            <a:off x="5718875" y="423474"/>
            <a:ext cx="5982504" cy="4551483"/>
          </a:xfrm>
          <a:prstGeom prst="rect">
            <a:avLst/>
          </a:prstGeom>
          <a:solidFill>
            <a:srgbClr val="F2F2F2"/>
          </a:solidFill>
          <a:ln>
            <a:noFill/>
          </a:ln>
        </p:spPr>
      </p:pic>
      <p:sp>
        <p:nvSpPr>
          <p:cNvPr id="269" name="Google Shape;269;p3"/>
          <p:cNvSpPr txBox="1">
            <a:spLocks noGrp="1"/>
          </p:cNvSpPr>
          <p:nvPr>
            <p:ph type="body" idx="4"/>
          </p:nvPr>
        </p:nvSpPr>
        <p:spPr>
          <a:xfrm>
            <a:off x="7918315" y="5611394"/>
            <a:ext cx="3622500" cy="7311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None/>
            </a:pPr>
            <a:r>
              <a:rPr lang="en-US"/>
              <a:t>﻿www.housingcare.net</a:t>
            </a:r>
            <a:endParaRPr/>
          </a:p>
        </p:txBody>
      </p:sp>
      <p:sp>
        <p:nvSpPr>
          <p:cNvPr id="270" name="Google Shape;270;p3"/>
          <p:cNvSpPr/>
          <p:nvPr/>
        </p:nvSpPr>
        <p:spPr>
          <a:xfrm>
            <a:off x="2615602" y="6075590"/>
            <a:ext cx="3952033"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n-US" sz="900" b="0" i="0" u="none" strike="noStrike" cap="non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8"/>
          <p:cNvSpPr txBox="1">
            <a:spLocks noGrp="1"/>
          </p:cNvSpPr>
          <p:nvPr>
            <p:ph type="body" idx="2"/>
          </p:nvPr>
        </p:nvSpPr>
        <p:spPr>
          <a:xfrm>
            <a:off x="400050" y="450083"/>
            <a:ext cx="5500475" cy="3056918"/>
          </a:xfrm>
          <a:prstGeom prst="rect">
            <a:avLst/>
          </a:prstGeom>
          <a:noFill/>
          <a:ln>
            <a:noFill/>
          </a:ln>
        </p:spPr>
        <p:txBody>
          <a:bodyPr spcFirstLastPara="1" wrap="square" lIns="91425" tIns="45700" rIns="91425" bIns="45700" anchor="t" anchorCtr="0">
            <a:noAutofit/>
          </a:bodyPr>
          <a:lstStyle/>
          <a:p>
            <a:r>
              <a:rPr lang="en-US" dirty="0"/>
              <a:t>  </a:t>
            </a:r>
            <a:r>
              <a:rPr lang="it-IT" dirty="0"/>
              <a:t>Ecco alcuni dei principali </a:t>
            </a:r>
            <a:r>
              <a:rPr lang="it-IT" dirty="0">
                <a:solidFill>
                  <a:schemeClr val="bg1"/>
                </a:solidFill>
              </a:rPr>
              <a:t>AMBITI DELLA VITA </a:t>
            </a:r>
            <a:r>
              <a:rPr lang="it-IT" dirty="0"/>
              <a:t>che possono trarre </a:t>
            </a:r>
            <a:r>
              <a:rPr lang="it-IT" i="1" dirty="0"/>
              <a:t>beneficio</a:t>
            </a:r>
            <a:r>
              <a:rPr lang="it-IT" dirty="0"/>
              <a:t> da un buon equilibrio tra lavoro e vita privata</a:t>
            </a:r>
          </a:p>
          <a:p>
            <a:endParaRPr lang="it-IT" dirty="0"/>
          </a:p>
          <a:p>
            <a:pPr marL="971550" marR="0" lvl="0" indent="-742950" algn="l" rtl="0">
              <a:lnSpc>
                <a:spcPct val="90000"/>
              </a:lnSpc>
              <a:spcBef>
                <a:spcPts val="1000"/>
              </a:spcBef>
              <a:spcAft>
                <a:spcPts val="0"/>
              </a:spcAft>
              <a:buClr>
                <a:schemeClr val="bg1"/>
              </a:buClr>
              <a:buSzPts val="3600"/>
              <a:buFont typeface="Arial"/>
              <a:buAutoNum type="arabicPeriod"/>
            </a:pPr>
            <a:r>
              <a:rPr lang="en-US" sz="2400" dirty="0">
                <a:solidFill>
                  <a:schemeClr val="bg1"/>
                </a:solidFill>
              </a:rPr>
              <a:t>Salute</a:t>
            </a:r>
            <a:endParaRPr dirty="0">
              <a:solidFill>
                <a:schemeClr val="bg1"/>
              </a:solidFill>
            </a:endParaRPr>
          </a:p>
          <a:p>
            <a:pPr marL="971550" marR="0" lvl="0" indent="-742950" algn="l" rtl="0">
              <a:lnSpc>
                <a:spcPct val="90000"/>
              </a:lnSpc>
              <a:spcBef>
                <a:spcPts val="1000"/>
              </a:spcBef>
              <a:spcAft>
                <a:spcPts val="0"/>
              </a:spcAft>
              <a:buClr>
                <a:schemeClr val="bg1"/>
              </a:buClr>
              <a:buSzPts val="3600"/>
              <a:buFont typeface="Arial"/>
              <a:buAutoNum type="arabicPeriod"/>
            </a:pPr>
            <a:r>
              <a:rPr lang="it-IT" sz="2400" dirty="0">
                <a:solidFill>
                  <a:schemeClr val="bg1"/>
                </a:solidFill>
              </a:rPr>
              <a:t>Qualità dell’assistenza</a:t>
            </a:r>
            <a:endParaRPr dirty="0">
              <a:solidFill>
                <a:schemeClr val="bg1"/>
              </a:solidFill>
            </a:endParaRPr>
          </a:p>
          <a:p>
            <a:pPr marL="971550" marR="0" lvl="0" indent="-742950" algn="l" rtl="0">
              <a:lnSpc>
                <a:spcPct val="90000"/>
              </a:lnSpc>
              <a:spcBef>
                <a:spcPts val="1000"/>
              </a:spcBef>
              <a:spcAft>
                <a:spcPts val="0"/>
              </a:spcAft>
              <a:buClr>
                <a:schemeClr val="bg1"/>
              </a:buClr>
              <a:buSzPts val="3600"/>
              <a:buFont typeface="Arial"/>
              <a:buAutoNum type="arabicPeriod"/>
            </a:pPr>
            <a:r>
              <a:rPr lang="en-US" sz="2400" dirty="0" err="1">
                <a:solidFill>
                  <a:schemeClr val="bg1"/>
                </a:solidFill>
              </a:rPr>
              <a:t>Longevità</a:t>
            </a:r>
            <a:r>
              <a:rPr lang="en-US" sz="2400" dirty="0">
                <a:solidFill>
                  <a:schemeClr val="bg1"/>
                </a:solidFill>
              </a:rPr>
              <a:t> </a:t>
            </a:r>
            <a:r>
              <a:rPr lang="en-US" sz="2400" dirty="0" err="1">
                <a:solidFill>
                  <a:schemeClr val="bg1"/>
                </a:solidFill>
              </a:rPr>
              <a:t>della</a:t>
            </a:r>
            <a:r>
              <a:rPr lang="en-US" sz="2400" dirty="0">
                <a:solidFill>
                  <a:schemeClr val="bg1"/>
                </a:solidFill>
              </a:rPr>
              <a:t> </a:t>
            </a:r>
            <a:r>
              <a:rPr lang="en-US" sz="2400" dirty="0" err="1">
                <a:solidFill>
                  <a:schemeClr val="bg1"/>
                </a:solidFill>
              </a:rPr>
              <a:t>carriera</a:t>
            </a:r>
            <a:endParaRPr dirty="0">
              <a:solidFill>
                <a:schemeClr val="bg1"/>
              </a:solidFill>
            </a:endParaRPr>
          </a:p>
          <a:p>
            <a:pPr marL="971550" marR="0" lvl="0" indent="-742950" algn="l" rtl="0">
              <a:lnSpc>
                <a:spcPct val="90000"/>
              </a:lnSpc>
              <a:spcBef>
                <a:spcPts val="1000"/>
              </a:spcBef>
              <a:spcAft>
                <a:spcPts val="0"/>
              </a:spcAft>
              <a:buClr>
                <a:schemeClr val="bg1"/>
              </a:buClr>
              <a:buSzPts val="3600"/>
              <a:buFont typeface="Arial"/>
              <a:buAutoNum type="arabicPeriod"/>
            </a:pPr>
            <a:r>
              <a:rPr lang="en-US" sz="2400" dirty="0" err="1">
                <a:solidFill>
                  <a:schemeClr val="bg1"/>
                </a:solidFill>
              </a:rPr>
              <a:t>Relazioni</a:t>
            </a:r>
            <a:r>
              <a:rPr lang="en-US" sz="2400" dirty="0">
                <a:solidFill>
                  <a:schemeClr val="bg1"/>
                </a:solidFill>
              </a:rPr>
              <a:t> </a:t>
            </a:r>
            <a:r>
              <a:rPr lang="en-US" sz="2400" dirty="0" err="1">
                <a:solidFill>
                  <a:schemeClr val="bg1"/>
                </a:solidFill>
              </a:rPr>
              <a:t>sociali</a:t>
            </a:r>
            <a:endParaRPr dirty="0">
              <a:solidFill>
                <a:schemeClr val="bg1"/>
              </a:solidFill>
            </a:endParaRPr>
          </a:p>
          <a:p>
            <a:pPr marL="971550" marR="0" lvl="0" indent="-742950" algn="l" rtl="0">
              <a:lnSpc>
                <a:spcPct val="90000"/>
              </a:lnSpc>
              <a:spcBef>
                <a:spcPts val="1000"/>
              </a:spcBef>
              <a:spcAft>
                <a:spcPts val="0"/>
              </a:spcAft>
              <a:buClr>
                <a:schemeClr val="bg1"/>
              </a:buClr>
              <a:buSzPts val="3600"/>
              <a:buFont typeface="Arial"/>
              <a:buAutoNum type="arabicPeriod"/>
            </a:pPr>
            <a:r>
              <a:rPr lang="en-US" sz="2400" dirty="0">
                <a:solidFill>
                  <a:schemeClr val="bg1"/>
                </a:solidFill>
              </a:rPr>
              <a:t>Vita </a:t>
            </a:r>
            <a:r>
              <a:rPr lang="en-US" sz="2400" dirty="0" err="1">
                <a:solidFill>
                  <a:schemeClr val="bg1"/>
                </a:solidFill>
              </a:rPr>
              <a:t>familiare</a:t>
            </a:r>
            <a:endParaRPr dirty="0">
              <a:solidFill>
                <a:schemeClr val="bg1"/>
              </a:solidFill>
            </a:endParaRPr>
          </a:p>
          <a:p>
            <a:pPr marL="971550" marR="0" lvl="0" indent="-514350" algn="l" rtl="0">
              <a:lnSpc>
                <a:spcPct val="90000"/>
              </a:lnSpc>
              <a:spcBef>
                <a:spcPts val="1000"/>
              </a:spcBef>
              <a:spcAft>
                <a:spcPts val="0"/>
              </a:spcAft>
              <a:buClr>
                <a:srgbClr val="24BAA2"/>
              </a:buClr>
              <a:buSzPts val="3600"/>
              <a:buFont typeface="Arial"/>
              <a:buNone/>
            </a:pPr>
            <a:endParaRPr dirty="0"/>
          </a:p>
        </p:txBody>
      </p:sp>
      <p:pic>
        <p:nvPicPr>
          <p:cNvPr id="349" name="Google Shape;349;p38" descr="Immagine che contiene testo, grafica vettoriale"/>
          <p:cNvPicPr preferRelativeResize="0">
            <a:picLocks noGrp="1"/>
          </p:cNvPicPr>
          <p:nvPr>
            <p:ph type="pic" idx="3"/>
          </p:nvPr>
        </p:nvPicPr>
        <p:blipFill rotWithShape="1">
          <a:blip r:embed="rId3">
            <a:alphaModFix/>
          </a:blip>
          <a:srcRect l="18172" r="18172"/>
          <a:stretch/>
        </p:blipFill>
        <p:spPr>
          <a:xfrm>
            <a:off x="6291476" y="494493"/>
            <a:ext cx="5267325" cy="6045736"/>
          </a:xfrm>
          <a:prstGeom prst="rect">
            <a:avLst/>
          </a:prstGeom>
          <a:solidFill>
            <a:srgbClr val="F2F2F2"/>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9"/>
          <p:cNvSpPr txBox="1">
            <a:spLocks noGrp="1"/>
          </p:cNvSpPr>
          <p:nvPr>
            <p:ph type="body" idx="1"/>
          </p:nvPr>
        </p:nvSpPr>
        <p:spPr>
          <a:xfrm>
            <a:off x="798380" y="1685925"/>
            <a:ext cx="10595237" cy="4209697"/>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sz="2400" dirty="0"/>
              <a:t>Giornate lavorative molto lunghe, dispendio energetico crescente e compiti spesso non attinenti al proprio ruolo sono fattori che possono deteriorare la salute psicofisica dei caregiver, che spesso tendono a sottovalutare le proprie condizioni di salute e a percepirle come meno importanti di quelle dei loro pazienti/clienti</a:t>
            </a:r>
            <a:r>
              <a:rPr lang="en-US" sz="2400" dirty="0"/>
              <a:t>. </a:t>
            </a:r>
            <a:endParaRPr dirty="0"/>
          </a:p>
          <a:p>
            <a:pPr marL="457200" marR="0" lvl="0" indent="-228600" algn="ctr" rtl="0">
              <a:lnSpc>
                <a:spcPct val="90000"/>
              </a:lnSpc>
              <a:spcBef>
                <a:spcPts val="1000"/>
              </a:spcBef>
              <a:spcAft>
                <a:spcPts val="0"/>
              </a:spcAft>
              <a:buClr>
                <a:srgbClr val="092E4B"/>
              </a:buClr>
              <a:buSzPts val="2400"/>
              <a:buFont typeface="Arial"/>
              <a:buNone/>
            </a:pPr>
            <a:r>
              <a:rPr lang="en-US" sz="1200" dirty="0"/>
              <a:t>  </a:t>
            </a:r>
          </a:p>
          <a:p>
            <a:pPr marL="457200" marR="0" lvl="0" indent="-228600" algn="ctr" rtl="0">
              <a:lnSpc>
                <a:spcPct val="90000"/>
              </a:lnSpc>
              <a:spcBef>
                <a:spcPts val="1000"/>
              </a:spcBef>
              <a:spcAft>
                <a:spcPts val="0"/>
              </a:spcAft>
              <a:buClr>
                <a:srgbClr val="092E4B"/>
              </a:buClr>
              <a:buSzPts val="2400"/>
              <a:buFont typeface="Arial"/>
              <a:buNone/>
            </a:pPr>
            <a:r>
              <a:rPr lang="en-US" sz="2400" dirty="0"/>
              <a:t> </a:t>
            </a:r>
            <a:r>
              <a:rPr lang="it-IT" sz="3600" i="1" dirty="0">
                <a:solidFill>
                  <a:srgbClr val="7F3494"/>
                </a:solidFill>
              </a:rPr>
              <a:t>Se non ci si prende cura di se stessi, sarà estremamente difficile prendersi cura degli altri</a:t>
            </a:r>
            <a:r>
              <a:rPr lang="en-US" sz="3600" i="1" dirty="0">
                <a:solidFill>
                  <a:srgbClr val="7F3494"/>
                </a:solidFill>
              </a:rPr>
              <a:t>.</a:t>
            </a:r>
            <a:endParaRPr sz="3600" i="1" dirty="0">
              <a:solidFill>
                <a:srgbClr val="7F3494"/>
              </a:solidFill>
            </a:endParaRPr>
          </a:p>
        </p:txBody>
      </p:sp>
      <p:sp>
        <p:nvSpPr>
          <p:cNvPr id="344" name="Google Shape;344;p39"/>
          <p:cNvSpPr txBox="1">
            <a:spLocks noGrp="1"/>
          </p:cNvSpPr>
          <p:nvPr>
            <p:ph type="body" idx="2"/>
          </p:nvPr>
        </p:nvSpPr>
        <p:spPr>
          <a:xfrm>
            <a:off x="597965"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1. Salute</a:t>
            </a:r>
            <a:endParaRPr dirty="0"/>
          </a:p>
        </p:txBody>
      </p:sp>
      <p:pic>
        <p:nvPicPr>
          <p:cNvPr id="345" name="Google Shape;345;p39"/>
          <p:cNvPicPr preferRelativeResize="0"/>
          <p:nvPr/>
        </p:nvPicPr>
        <p:blipFill rotWithShape="1">
          <a:blip r:embed="rId3">
            <a:alphaModFix/>
          </a:blip>
          <a:srcRect/>
          <a:stretch/>
        </p:blipFill>
        <p:spPr>
          <a:xfrm>
            <a:off x="5414431" y="4685627"/>
            <a:ext cx="1363134" cy="120999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0"/>
          <p:cNvSpPr txBox="1"/>
          <p:nvPr/>
        </p:nvSpPr>
        <p:spPr>
          <a:xfrm>
            <a:off x="5751665" y="3566159"/>
            <a:ext cx="6039572" cy="2407551"/>
          </a:xfrm>
          <a:prstGeom prst="rect">
            <a:avLst/>
          </a:prstGeom>
          <a:noFill/>
          <a:ln>
            <a:noFill/>
          </a:ln>
        </p:spPr>
        <p:txBody>
          <a:bodyPr spcFirstLastPara="1" wrap="square" lIns="91425" tIns="45700" rIns="91425" bIns="45700" anchor="ctr" anchorCtr="0">
            <a:noAutofit/>
          </a:bodyPr>
          <a:lstStyle/>
          <a:p>
            <a:pPr marR="0" lvl="0" indent="-228600" algn="just" rtl="0">
              <a:lnSpc>
                <a:spcPct val="90000"/>
              </a:lnSpc>
              <a:spcBef>
                <a:spcPts val="1000"/>
              </a:spcBef>
              <a:spcAft>
                <a:spcPts val="0"/>
              </a:spcAft>
              <a:buClr>
                <a:srgbClr val="092E4B"/>
              </a:buClr>
              <a:buSzPts val="2200"/>
              <a:buFont typeface="Arial"/>
              <a:buNone/>
            </a:pPr>
            <a:r>
              <a:rPr lang="it-IT" sz="2400" b="0" i="0" u="none" strike="noStrike" cap="none" dirty="0">
                <a:solidFill>
                  <a:srgbClr val="092E4B"/>
                </a:solidFill>
                <a:latin typeface="Calibri"/>
                <a:ea typeface="Calibri"/>
                <a:cs typeface="Calibri"/>
                <a:sym typeface="Calibri"/>
              </a:rPr>
              <a:t>Alti livelli di burnout, spesso associati a un ambiente di lavoro delicato, fanno sì che l'operatore </a:t>
            </a:r>
            <a:r>
              <a:rPr lang="it-IT" sz="2400" b="0" i="1" u="none" strike="noStrike" cap="none" dirty="0">
                <a:solidFill>
                  <a:srgbClr val="092E4B"/>
                </a:solidFill>
                <a:latin typeface="Calibri"/>
                <a:ea typeface="Calibri"/>
                <a:cs typeface="Calibri"/>
                <a:sym typeface="Calibri"/>
              </a:rPr>
              <a:t>sanitario si senta distaccato dal proprio lavoro</a:t>
            </a:r>
            <a:r>
              <a:rPr lang="it-IT" sz="2400" b="0" i="0" u="none" strike="noStrike" cap="none" dirty="0">
                <a:solidFill>
                  <a:srgbClr val="092E4B"/>
                </a:solidFill>
                <a:latin typeface="Calibri"/>
                <a:ea typeface="Calibri"/>
                <a:cs typeface="Calibri"/>
                <a:sym typeface="Calibri"/>
              </a:rPr>
              <a:t> al punto da perdere di vista il motivo per cui ha scelto quella carriera e sia quindi portato ad abbandonarla.</a:t>
            </a:r>
            <a:endParaRPr sz="2400" b="0" i="0" u="none" strike="noStrike" cap="none" dirty="0">
              <a:solidFill>
                <a:srgbClr val="092E4B"/>
              </a:solidFill>
              <a:latin typeface="Calibri"/>
              <a:ea typeface="Calibri"/>
              <a:cs typeface="Calibri"/>
              <a:sym typeface="Calibri"/>
            </a:endParaRPr>
          </a:p>
        </p:txBody>
      </p:sp>
      <p:sp>
        <p:nvSpPr>
          <p:cNvPr id="351" name="Google Shape;351;p40"/>
          <p:cNvSpPr txBox="1"/>
          <p:nvPr/>
        </p:nvSpPr>
        <p:spPr>
          <a:xfrm>
            <a:off x="182015" y="4150683"/>
            <a:ext cx="2686445" cy="1105153"/>
          </a:xfrm>
          <a:prstGeom prst="rect">
            <a:avLst/>
          </a:prstGeom>
          <a:noFill/>
          <a:ln>
            <a:noFill/>
          </a:ln>
        </p:spPr>
        <p:txBody>
          <a:bodyPr spcFirstLastPara="1" wrap="square" lIns="91425" tIns="45700" rIns="91425" bIns="45700" anchor="ctr" anchorCtr="0">
            <a:noAutofit/>
          </a:bodyPr>
          <a:lstStyle/>
          <a:p>
            <a:pPr marL="457200" marR="0" lvl="0" indent="0" algn="ctr" rtl="0">
              <a:lnSpc>
                <a:spcPct val="90000"/>
              </a:lnSpc>
              <a:spcBef>
                <a:spcPts val="1000"/>
              </a:spcBef>
              <a:spcAft>
                <a:spcPts val="0"/>
              </a:spcAft>
              <a:buClr>
                <a:srgbClr val="24BAA2"/>
              </a:buClr>
              <a:buSzPts val="3200"/>
              <a:buFont typeface="Arial"/>
              <a:buNone/>
            </a:pPr>
            <a:r>
              <a:rPr lang="en-US" sz="3200" b="1" i="0" u="none" strike="noStrike" cap="none" dirty="0">
                <a:solidFill>
                  <a:srgbClr val="24BAA2"/>
                </a:solidFill>
                <a:latin typeface="Calibri"/>
                <a:ea typeface="Calibri"/>
                <a:cs typeface="Calibri"/>
                <a:sym typeface="Calibri"/>
              </a:rPr>
              <a:t>3. </a:t>
            </a:r>
            <a:r>
              <a:rPr lang="en-US" sz="3200" b="1" i="0" u="none" strike="noStrike" cap="none" dirty="0" err="1">
                <a:solidFill>
                  <a:srgbClr val="24BAA2"/>
                </a:solidFill>
                <a:latin typeface="Calibri"/>
                <a:ea typeface="Calibri"/>
                <a:cs typeface="Calibri"/>
                <a:sym typeface="Calibri"/>
              </a:rPr>
              <a:t>Longevità</a:t>
            </a:r>
            <a:r>
              <a:rPr lang="en-US" sz="3200" b="1" i="0" u="none" strike="noStrike" cap="none" dirty="0">
                <a:solidFill>
                  <a:srgbClr val="24BAA2"/>
                </a:solidFill>
                <a:latin typeface="Calibri"/>
                <a:ea typeface="Calibri"/>
                <a:cs typeface="Calibri"/>
                <a:sym typeface="Calibri"/>
              </a:rPr>
              <a:t> </a:t>
            </a:r>
            <a:r>
              <a:rPr lang="en-US" sz="3200" b="1" i="0" u="none" strike="noStrike" cap="none" dirty="0" err="1">
                <a:solidFill>
                  <a:srgbClr val="24BAA2"/>
                </a:solidFill>
                <a:latin typeface="Calibri"/>
                <a:ea typeface="Calibri"/>
                <a:cs typeface="Calibri"/>
                <a:sym typeface="Calibri"/>
              </a:rPr>
              <a:t>della</a:t>
            </a:r>
            <a:r>
              <a:rPr lang="en-US" sz="3200" b="1" i="0" u="none" strike="noStrike" cap="none" dirty="0">
                <a:solidFill>
                  <a:srgbClr val="24BAA2"/>
                </a:solidFill>
                <a:latin typeface="Calibri"/>
                <a:ea typeface="Calibri"/>
                <a:cs typeface="Calibri"/>
                <a:sym typeface="Calibri"/>
              </a:rPr>
              <a:t> </a:t>
            </a:r>
            <a:r>
              <a:rPr lang="en-US" sz="3200" b="1" i="0" u="none" strike="noStrike" cap="none" dirty="0" err="1">
                <a:solidFill>
                  <a:srgbClr val="24BAA2"/>
                </a:solidFill>
                <a:latin typeface="Calibri"/>
                <a:ea typeface="Calibri"/>
                <a:cs typeface="Calibri"/>
                <a:sym typeface="Calibri"/>
              </a:rPr>
              <a:t>carriera</a:t>
            </a:r>
            <a:endParaRPr sz="1400" b="0" i="0" u="none" strike="noStrike" cap="none" dirty="0">
              <a:solidFill>
                <a:srgbClr val="000000"/>
              </a:solidFill>
              <a:latin typeface="Arial"/>
              <a:ea typeface="Arial"/>
              <a:cs typeface="Arial"/>
              <a:sym typeface="Arial"/>
            </a:endParaRPr>
          </a:p>
        </p:txBody>
      </p:sp>
      <p:sp>
        <p:nvSpPr>
          <p:cNvPr id="352" name="Google Shape;352;p40"/>
          <p:cNvSpPr txBox="1">
            <a:spLocks noGrp="1"/>
          </p:cNvSpPr>
          <p:nvPr>
            <p:ph type="body" idx="1"/>
          </p:nvPr>
        </p:nvSpPr>
        <p:spPr>
          <a:xfrm>
            <a:off x="-163316" y="1143386"/>
            <a:ext cx="3690404" cy="2717078"/>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it-IT" sz="3200" b="1" dirty="0">
                <a:solidFill>
                  <a:srgbClr val="24BAA2"/>
                </a:solidFill>
              </a:rPr>
              <a:t>2. Qualità</a:t>
            </a:r>
          </a:p>
          <a:p>
            <a:pPr marL="457200" marR="0" lvl="0" indent="-228600" algn="ctr" rtl="0">
              <a:lnSpc>
                <a:spcPct val="90000"/>
              </a:lnSpc>
              <a:spcBef>
                <a:spcPts val="1000"/>
              </a:spcBef>
              <a:spcAft>
                <a:spcPts val="0"/>
              </a:spcAft>
              <a:buClr>
                <a:srgbClr val="092E4B"/>
              </a:buClr>
              <a:buSzPts val="2400"/>
              <a:buFont typeface="Arial"/>
              <a:buNone/>
            </a:pPr>
            <a:r>
              <a:rPr lang="it-IT" sz="3200" b="1" dirty="0">
                <a:solidFill>
                  <a:srgbClr val="24BAA2"/>
                </a:solidFill>
              </a:rPr>
              <a:t>dell’assistenza</a:t>
            </a:r>
            <a:endParaRPr dirty="0"/>
          </a:p>
        </p:txBody>
      </p:sp>
      <p:sp>
        <p:nvSpPr>
          <p:cNvPr id="353" name="Google Shape;353;p40"/>
          <p:cNvSpPr txBox="1">
            <a:spLocks noGrp="1"/>
          </p:cNvSpPr>
          <p:nvPr>
            <p:ph type="body" idx="2"/>
          </p:nvPr>
        </p:nvSpPr>
        <p:spPr>
          <a:xfrm>
            <a:off x="5576301" y="1074775"/>
            <a:ext cx="6039573" cy="1700239"/>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24BAA2"/>
              </a:buClr>
              <a:buSzPts val="3600"/>
              <a:buFont typeface="Arial"/>
              <a:buNone/>
            </a:pPr>
            <a:r>
              <a:rPr lang="en-US" sz="2400" b="0" dirty="0">
                <a:solidFill>
                  <a:srgbClr val="002060"/>
                </a:solidFill>
              </a:rPr>
              <a:t>   </a:t>
            </a:r>
            <a:r>
              <a:rPr lang="it-IT" sz="2400" b="0" i="1" dirty="0">
                <a:solidFill>
                  <a:srgbClr val="002060"/>
                </a:solidFill>
              </a:rPr>
              <a:t>L'equilibrio tra lavoro e vita privata </a:t>
            </a:r>
            <a:r>
              <a:rPr lang="it-IT" sz="2400" b="0" dirty="0">
                <a:solidFill>
                  <a:srgbClr val="002060"/>
                </a:solidFill>
              </a:rPr>
              <a:t>è</a:t>
            </a:r>
            <a:r>
              <a:rPr lang="it-IT" sz="2400" b="0" i="1" dirty="0">
                <a:solidFill>
                  <a:srgbClr val="002060"/>
                </a:solidFill>
              </a:rPr>
              <a:t> </a:t>
            </a:r>
            <a:r>
              <a:rPr lang="it-IT" sz="2400" b="0" dirty="0">
                <a:solidFill>
                  <a:srgbClr val="002060"/>
                </a:solidFill>
              </a:rPr>
              <a:t>necessario per garantire un'adeguata assistenza ai pazienti; basti pensare che in caso di alti livelli di stress, il rischio di commettere errori in ambito assistenziale raddoppia.</a:t>
            </a:r>
            <a:endParaRPr sz="2400" b="0" dirty="0">
              <a:solidFill>
                <a:srgbClr val="002060"/>
              </a:solidFill>
            </a:endParaRPr>
          </a:p>
        </p:txBody>
      </p:sp>
      <p:pic>
        <p:nvPicPr>
          <p:cNvPr id="354" name="Google Shape;354;p40"/>
          <p:cNvPicPr preferRelativeResize="0"/>
          <p:nvPr/>
        </p:nvPicPr>
        <p:blipFill rotWithShape="1">
          <a:blip r:embed="rId3">
            <a:alphaModFix/>
          </a:blip>
          <a:srcRect/>
          <a:stretch/>
        </p:blipFill>
        <p:spPr>
          <a:xfrm>
            <a:off x="3018610" y="482378"/>
            <a:ext cx="2857647" cy="2562716"/>
          </a:xfrm>
          <a:prstGeom prst="rect">
            <a:avLst/>
          </a:prstGeom>
          <a:noFill/>
          <a:ln>
            <a:noFill/>
          </a:ln>
        </p:spPr>
      </p:pic>
      <p:pic>
        <p:nvPicPr>
          <p:cNvPr id="355" name="Google Shape;355;p40" descr="Immagine che contiene grafica vettoriale&#10;&#10;Descrizione generata automaticamente"/>
          <p:cNvPicPr preferRelativeResize="0"/>
          <p:nvPr/>
        </p:nvPicPr>
        <p:blipFill rotWithShape="1">
          <a:blip r:embed="rId4">
            <a:alphaModFix/>
          </a:blip>
          <a:srcRect/>
          <a:stretch/>
        </p:blipFill>
        <p:spPr>
          <a:xfrm>
            <a:off x="2389506" y="3060403"/>
            <a:ext cx="4115854" cy="3419064"/>
          </a:xfrm>
          <a:prstGeom prst="rect">
            <a:avLst/>
          </a:prstGeom>
          <a:noFill/>
          <a:ln>
            <a:noFill/>
          </a:ln>
        </p:spPr>
      </p:pic>
      <p:sp>
        <p:nvSpPr>
          <p:cNvPr id="356" name="Google Shape;356;p40"/>
          <p:cNvSpPr txBox="1"/>
          <p:nvPr/>
        </p:nvSpPr>
        <p:spPr>
          <a:xfrm>
            <a:off x="7673390" y="2883403"/>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dirty="0">
                <a:solidFill>
                  <a:srgbClr val="24BAA2"/>
                </a:solidFill>
                <a:hlinkClick r:id="rId5">
                  <a:extLst>
                    <a:ext uri="{A12FA001-AC4F-418D-AE19-62706E023703}">
                      <ahyp:hlinkClr xmlns:ahyp="http://schemas.microsoft.com/office/drawing/2018/hyperlinkcolor" val="tx"/>
                    </a:ext>
                  </a:extLst>
                </a:hlinkClick>
              </a:rPr>
              <a:t>TESI-BURNOUT..pdf (nurse24.it)</a:t>
            </a:r>
            <a:endParaRPr dirty="0">
              <a:solidFill>
                <a:srgbClr val="24BAA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1"/>
          <p:cNvSpPr txBox="1">
            <a:spLocks noGrp="1"/>
          </p:cNvSpPr>
          <p:nvPr>
            <p:ph type="body" idx="1"/>
          </p:nvPr>
        </p:nvSpPr>
        <p:spPr>
          <a:xfrm>
            <a:off x="798380" y="721350"/>
            <a:ext cx="10595237" cy="517427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sz="3200" b="1" dirty="0">
                <a:solidFill>
                  <a:srgbClr val="24BAA2"/>
                </a:solidFill>
              </a:rPr>
              <a:t> </a:t>
            </a:r>
            <a:endParaRPr sz="3200" b="1" dirty="0">
              <a:solidFill>
                <a:srgbClr val="24BAA2"/>
              </a:solidFill>
            </a:endParaRPr>
          </a:p>
        </p:txBody>
      </p:sp>
      <p:sp>
        <p:nvSpPr>
          <p:cNvPr id="362" name="Google Shape;362;p41"/>
          <p:cNvSpPr txBox="1">
            <a:spLocks noGrp="1"/>
          </p:cNvSpPr>
          <p:nvPr>
            <p:ph type="body" idx="2"/>
          </p:nvPr>
        </p:nvSpPr>
        <p:spPr>
          <a:xfrm>
            <a:off x="5101543" y="721350"/>
            <a:ext cx="6681789" cy="2707650"/>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24BAA2"/>
              </a:buClr>
              <a:buSzPts val="3600"/>
              <a:buFont typeface="Arial"/>
              <a:buNone/>
            </a:pPr>
            <a:r>
              <a:rPr lang="it-IT" sz="2400" b="0" dirty="0">
                <a:solidFill>
                  <a:srgbClr val="002060"/>
                </a:solidFill>
              </a:rPr>
              <a:t>Avere relazioni extra-lavorative soddisfacenti a cui dedicare tempo ci permette di abbassare i livelli di burnout. Tuttavia, dobbiamo ricordare che anche queste relazioni possono essere fonte di stress, soprattutto se amici, parenti e conoscenti utilizzano l’operatore come terapeuta gratuito anche nel tempo libero</a:t>
            </a:r>
            <a:r>
              <a:rPr lang="it-IT" sz="2400" b="0" i="1" dirty="0">
                <a:solidFill>
                  <a:srgbClr val="002060"/>
                </a:solidFill>
              </a:rPr>
              <a:t>.</a:t>
            </a:r>
            <a:endParaRPr sz="2400" b="0" dirty="0">
              <a:solidFill>
                <a:srgbClr val="002060"/>
              </a:solidFill>
            </a:endParaRPr>
          </a:p>
        </p:txBody>
      </p:sp>
      <p:sp>
        <p:nvSpPr>
          <p:cNvPr id="363" name="Google Shape;363;p41"/>
          <p:cNvSpPr txBox="1">
            <a:spLocks noGrp="1"/>
          </p:cNvSpPr>
          <p:nvPr>
            <p:ph type="body" idx="1"/>
          </p:nvPr>
        </p:nvSpPr>
        <p:spPr>
          <a:xfrm>
            <a:off x="5086350" y="3879533"/>
            <a:ext cx="6681788" cy="267938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2400"/>
              <a:buNone/>
            </a:pPr>
            <a:r>
              <a:rPr lang="it-IT" sz="2400" b="0" u="none" strike="noStrike" cap="none" dirty="0">
                <a:solidFill>
                  <a:srgbClr val="002060"/>
                </a:solidFill>
                <a:latin typeface="Calibri"/>
                <a:ea typeface="Calibri"/>
                <a:cs typeface="Calibri"/>
                <a:sym typeface="Calibri"/>
              </a:rPr>
              <a:t>Dedicare tempo alla famiglia e avere una vita domestica armoniosa è essenziale per la nostra salute mentale. Quando gli orari di lavoro sono estenuanti, spesso arriviamo a trascurare i nostri cari, con conseguenze negative sia in ambito personale che professionale.</a:t>
            </a:r>
          </a:p>
        </p:txBody>
      </p:sp>
      <p:sp>
        <p:nvSpPr>
          <p:cNvPr id="364" name="Google Shape;364;p41"/>
          <p:cNvSpPr txBox="1"/>
          <p:nvPr/>
        </p:nvSpPr>
        <p:spPr>
          <a:xfrm>
            <a:off x="-65151" y="4241381"/>
            <a:ext cx="3008266" cy="1136544"/>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n-US" sz="3600" b="1" i="0" u="none" strike="noStrike" cap="none" dirty="0">
                <a:solidFill>
                  <a:srgbClr val="24BAA2"/>
                </a:solidFill>
                <a:latin typeface="Calibri"/>
                <a:ea typeface="Calibri"/>
                <a:cs typeface="Calibri"/>
                <a:sym typeface="Calibri"/>
              </a:rPr>
              <a:t>5. Vita</a:t>
            </a:r>
          </a:p>
          <a:p>
            <a:pPr marL="457200" marR="0" lvl="0" indent="-228600" algn="ctr" rtl="0">
              <a:lnSpc>
                <a:spcPct val="90000"/>
              </a:lnSpc>
              <a:spcBef>
                <a:spcPts val="1000"/>
              </a:spcBef>
              <a:spcAft>
                <a:spcPts val="0"/>
              </a:spcAft>
              <a:buClr>
                <a:srgbClr val="24BAA2"/>
              </a:buClr>
              <a:buSzPts val="3200"/>
              <a:buFont typeface="Arial"/>
              <a:buNone/>
            </a:pPr>
            <a:r>
              <a:rPr lang="en-US" sz="3600" b="1" i="0" u="none" strike="noStrike" cap="none" dirty="0" err="1">
                <a:solidFill>
                  <a:srgbClr val="24BAA2"/>
                </a:solidFill>
                <a:latin typeface="Calibri"/>
                <a:ea typeface="Calibri"/>
                <a:cs typeface="Calibri"/>
                <a:sym typeface="Calibri"/>
              </a:rPr>
              <a:t>familiare</a:t>
            </a:r>
            <a:endParaRPr sz="3600" b="0" i="0" u="none" strike="noStrike" cap="none" dirty="0">
              <a:solidFill>
                <a:srgbClr val="000000"/>
              </a:solidFill>
              <a:latin typeface="Arial"/>
              <a:ea typeface="Arial"/>
              <a:cs typeface="Arial"/>
              <a:sym typeface="Arial"/>
            </a:endParaRPr>
          </a:p>
        </p:txBody>
      </p:sp>
      <p:pic>
        <p:nvPicPr>
          <p:cNvPr id="365" name="Google Shape;365;p41"/>
          <p:cNvPicPr preferRelativeResize="0"/>
          <p:nvPr/>
        </p:nvPicPr>
        <p:blipFill rotWithShape="1">
          <a:blip r:embed="rId3">
            <a:alphaModFix/>
          </a:blip>
          <a:srcRect/>
          <a:stretch/>
        </p:blipFill>
        <p:spPr>
          <a:xfrm>
            <a:off x="2943115" y="1333935"/>
            <a:ext cx="2143235" cy="1752165"/>
          </a:xfrm>
          <a:prstGeom prst="rect">
            <a:avLst/>
          </a:prstGeom>
          <a:noFill/>
          <a:ln>
            <a:noFill/>
          </a:ln>
        </p:spPr>
      </p:pic>
      <p:pic>
        <p:nvPicPr>
          <p:cNvPr id="366" name="Google Shape;366;p41" descr="Immagine che contiene testo, grafica vettoriale&#10;&#10;Descrizione generata automaticamente"/>
          <p:cNvPicPr preferRelativeResize="0"/>
          <p:nvPr/>
        </p:nvPicPr>
        <p:blipFill rotWithShape="1">
          <a:blip r:embed="rId4">
            <a:alphaModFix/>
          </a:blip>
          <a:srcRect/>
          <a:stretch/>
        </p:blipFill>
        <p:spPr>
          <a:xfrm>
            <a:off x="2943115" y="4095242"/>
            <a:ext cx="2143235" cy="1428823"/>
          </a:xfrm>
          <a:prstGeom prst="rect">
            <a:avLst/>
          </a:prstGeom>
          <a:noFill/>
          <a:ln>
            <a:noFill/>
          </a:ln>
        </p:spPr>
      </p:pic>
      <p:sp>
        <p:nvSpPr>
          <p:cNvPr id="367" name="Google Shape;367;p41"/>
          <p:cNvSpPr txBox="1"/>
          <p:nvPr/>
        </p:nvSpPr>
        <p:spPr>
          <a:xfrm>
            <a:off x="190390" y="1665272"/>
            <a:ext cx="2752725" cy="1089489"/>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92E4B"/>
              </a:buClr>
              <a:buSzPts val="2400"/>
              <a:buFont typeface="Arial"/>
              <a:buNone/>
            </a:pPr>
            <a:r>
              <a:rPr lang="en-US" sz="3600" b="1" i="0" u="none" strike="noStrike" cap="none" dirty="0">
                <a:solidFill>
                  <a:srgbClr val="24BAA2"/>
                </a:solidFill>
                <a:latin typeface="Calibri"/>
                <a:ea typeface="Calibri"/>
                <a:cs typeface="Calibri"/>
                <a:sym typeface="Calibri"/>
              </a:rPr>
              <a:t>4. </a:t>
            </a:r>
            <a:r>
              <a:rPr lang="en-US" sz="3600" b="1" i="0" u="none" strike="noStrike" cap="none" dirty="0" err="1">
                <a:solidFill>
                  <a:srgbClr val="24BAA2"/>
                </a:solidFill>
                <a:latin typeface="Calibri"/>
                <a:ea typeface="Calibri"/>
                <a:cs typeface="Calibri"/>
                <a:sym typeface="Calibri"/>
              </a:rPr>
              <a:t>Relazioni</a:t>
            </a:r>
            <a:endParaRPr lang="en-US" sz="3600" b="1" i="0" u="none" strike="noStrike" cap="none" dirty="0">
              <a:solidFill>
                <a:srgbClr val="24BAA2"/>
              </a:solidFill>
              <a:latin typeface="Calibri"/>
              <a:ea typeface="Calibri"/>
              <a:cs typeface="Calibri"/>
              <a:sym typeface="Calibri"/>
            </a:endParaRPr>
          </a:p>
          <a:p>
            <a:pPr marL="0" marR="0" lvl="0" indent="0" algn="ctr" rtl="0">
              <a:lnSpc>
                <a:spcPct val="90000"/>
              </a:lnSpc>
              <a:spcBef>
                <a:spcPts val="0"/>
              </a:spcBef>
              <a:spcAft>
                <a:spcPts val="0"/>
              </a:spcAft>
              <a:buClr>
                <a:srgbClr val="092E4B"/>
              </a:buClr>
              <a:buSzPts val="2400"/>
              <a:buFont typeface="Arial"/>
              <a:buNone/>
            </a:pPr>
            <a:r>
              <a:rPr lang="en-US" sz="3600" b="1" dirty="0" err="1">
                <a:solidFill>
                  <a:srgbClr val="24BAA2"/>
                </a:solidFill>
                <a:latin typeface="Calibri"/>
                <a:ea typeface="Calibri"/>
                <a:cs typeface="Calibri"/>
                <a:sym typeface="Calibri"/>
              </a:rPr>
              <a:t>sociali</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2"/>
          <p:cNvSpPr txBox="1">
            <a:spLocks noGrp="1"/>
          </p:cNvSpPr>
          <p:nvPr>
            <p:ph type="body" idx="1"/>
          </p:nvPr>
        </p:nvSpPr>
        <p:spPr>
          <a:xfrm>
            <a:off x="5186302" y="2452090"/>
            <a:ext cx="6096108" cy="2253043"/>
          </a:xfrm>
          <a:prstGeom prst="rect">
            <a:avLst/>
          </a:prstGeom>
          <a:noFill/>
          <a:ln>
            <a:noFill/>
          </a:ln>
        </p:spPr>
        <p:txBody>
          <a:bodyPr spcFirstLastPara="1" wrap="square" lIns="91425" tIns="45700" rIns="91425" bIns="45700" anchor="t" anchorCtr="0">
            <a:normAutofit fontScale="92500" lnSpcReduction="10000"/>
          </a:bodyPr>
          <a:lstStyle/>
          <a:p>
            <a:pPr marL="457200" marR="0" lvl="0" indent="0" algn="l" rtl="0">
              <a:lnSpc>
                <a:spcPct val="90000"/>
              </a:lnSpc>
              <a:spcBef>
                <a:spcPts val="1000"/>
              </a:spcBef>
              <a:spcAft>
                <a:spcPts val="0"/>
              </a:spcAft>
              <a:buClr>
                <a:schemeClr val="lt1"/>
              </a:buClr>
              <a:buSzPts val="4800"/>
              <a:buFont typeface="Arial"/>
              <a:buNone/>
            </a:pPr>
            <a:r>
              <a:rPr lang="it-IT" sz="4800" b="1" dirty="0">
                <a:latin typeface="Calibri"/>
                <a:ea typeface="Calibri"/>
                <a:cs typeface="Calibri"/>
                <a:sym typeface="Calibri"/>
              </a:rPr>
              <a:t>10 consigli </a:t>
            </a:r>
            <a:r>
              <a:rPr lang="it-IT" sz="4800" dirty="0">
                <a:latin typeface="Calibri"/>
                <a:ea typeface="Calibri"/>
                <a:cs typeface="Calibri"/>
                <a:sym typeface="Calibri"/>
              </a:rPr>
              <a:t>utili su</a:t>
            </a:r>
          </a:p>
          <a:p>
            <a:pPr marL="457200" marR="0" lvl="0" indent="0" algn="l" rtl="0">
              <a:lnSpc>
                <a:spcPct val="90000"/>
              </a:lnSpc>
              <a:spcBef>
                <a:spcPts val="1000"/>
              </a:spcBef>
              <a:spcAft>
                <a:spcPts val="0"/>
              </a:spcAft>
              <a:buClr>
                <a:schemeClr val="lt1"/>
              </a:buClr>
              <a:buSzPts val="4800"/>
              <a:buFont typeface="Arial"/>
              <a:buNone/>
            </a:pPr>
            <a:r>
              <a:rPr lang="it-IT" sz="4800" dirty="0">
                <a:latin typeface="Calibri"/>
                <a:ea typeface="Calibri"/>
                <a:cs typeface="Calibri"/>
                <a:sym typeface="Calibri"/>
              </a:rPr>
              <a:t>come raggiungere e</a:t>
            </a:r>
          </a:p>
          <a:p>
            <a:pPr marL="457200" marR="0" lvl="0" indent="0" algn="l" rtl="0">
              <a:lnSpc>
                <a:spcPct val="90000"/>
              </a:lnSpc>
              <a:spcBef>
                <a:spcPts val="1000"/>
              </a:spcBef>
              <a:spcAft>
                <a:spcPts val="0"/>
              </a:spcAft>
              <a:buClr>
                <a:schemeClr val="lt1"/>
              </a:buClr>
              <a:buSzPts val="4800"/>
              <a:buFont typeface="Arial"/>
              <a:buNone/>
            </a:pPr>
            <a:r>
              <a:rPr lang="it-IT" sz="4800" dirty="0">
                <a:latin typeface="Calibri"/>
                <a:ea typeface="Calibri"/>
                <a:cs typeface="Calibri"/>
                <a:sym typeface="Calibri"/>
              </a:rPr>
              <a:t>mantenere l'equilibrio</a:t>
            </a:r>
          </a:p>
          <a:p>
            <a:pPr marL="457200" marR="0" lvl="0" indent="0" algn="l" rtl="0">
              <a:lnSpc>
                <a:spcPct val="90000"/>
              </a:lnSpc>
              <a:spcBef>
                <a:spcPts val="1000"/>
              </a:spcBef>
              <a:spcAft>
                <a:spcPts val="0"/>
              </a:spcAft>
              <a:buClr>
                <a:schemeClr val="lt1"/>
              </a:buClr>
              <a:buSzPts val="4800"/>
              <a:buFont typeface="Arial"/>
              <a:buNone/>
            </a:pPr>
            <a:endParaRPr dirty="0">
              <a:latin typeface="Calibri"/>
              <a:ea typeface="Calibri"/>
              <a:cs typeface="Calibri"/>
              <a:sym typeface="Calibri"/>
            </a:endParaRPr>
          </a:p>
        </p:txBody>
      </p:sp>
      <p:sp>
        <p:nvSpPr>
          <p:cNvPr id="373" name="Google Shape;373;p42"/>
          <p:cNvSpPr/>
          <p:nvPr/>
        </p:nvSpPr>
        <p:spPr>
          <a:xfrm>
            <a:off x="7684230" y="4540173"/>
            <a:ext cx="1100253" cy="1077951"/>
          </a:xfrm>
          <a:prstGeom prst="downArrow">
            <a:avLst>
              <a:gd name="adj1" fmla="val 50000"/>
              <a:gd name="adj2" fmla="val 50000"/>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 name="Google Shape;385;p42" descr="Scales of justice outline">
            <a:extLst>
              <a:ext uri="{FF2B5EF4-FFF2-40B4-BE49-F238E27FC236}">
                <a16:creationId xmlns:a16="http://schemas.microsoft.com/office/drawing/2014/main" id="{3D3B647C-C01F-C407-F89E-B1B2CE4829DE}"/>
              </a:ext>
            </a:extLst>
          </p:cNvPr>
          <p:cNvPicPr preferRelativeResize="0"/>
          <p:nvPr/>
        </p:nvPicPr>
        <p:blipFill rotWithShape="1">
          <a:blip r:embed="rId3">
            <a:alphaModFix/>
          </a:blip>
          <a:srcRect/>
          <a:stretch/>
        </p:blipFill>
        <p:spPr>
          <a:xfrm>
            <a:off x="742949" y="1190624"/>
            <a:ext cx="2238376" cy="22383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3"/>
          <p:cNvSpPr txBox="1">
            <a:spLocks noGrp="1"/>
          </p:cNvSpPr>
          <p:nvPr>
            <p:ph type="body" idx="2"/>
          </p:nvPr>
        </p:nvSpPr>
        <p:spPr>
          <a:xfrm>
            <a:off x="798381" y="761603"/>
            <a:ext cx="10595237" cy="803654"/>
          </a:xfrm>
          <a:prstGeom prst="rect">
            <a:avLst/>
          </a:prstGeom>
          <a:noFill/>
          <a:ln w="9525" cap="flat" cmpd="sng">
            <a:solidFill>
              <a:srgbClr val="813995"/>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dirty="0"/>
              <a:t>1. CHIEDERE AIUTO</a:t>
            </a:r>
            <a:endParaRPr dirty="0"/>
          </a:p>
          <a:p>
            <a:pPr marL="457200" lvl="0" indent="-228600" algn="ctr" rtl="0">
              <a:lnSpc>
                <a:spcPct val="90000"/>
              </a:lnSpc>
              <a:spcBef>
                <a:spcPts val="1000"/>
              </a:spcBef>
              <a:spcAft>
                <a:spcPts val="0"/>
              </a:spcAft>
              <a:buSzPts val="3600"/>
              <a:buNone/>
            </a:pPr>
            <a:endParaRPr dirty="0"/>
          </a:p>
        </p:txBody>
      </p:sp>
      <p:pic>
        <p:nvPicPr>
          <p:cNvPr id="379" name="Google Shape;379;p43"/>
          <p:cNvPicPr preferRelativeResize="0"/>
          <p:nvPr/>
        </p:nvPicPr>
        <p:blipFill rotWithShape="1">
          <a:blip r:embed="rId3">
            <a:alphaModFix/>
          </a:blip>
          <a:srcRect/>
          <a:stretch/>
        </p:blipFill>
        <p:spPr>
          <a:xfrm>
            <a:off x="6962187" y="3304994"/>
            <a:ext cx="4136343" cy="2643969"/>
          </a:xfrm>
          <a:prstGeom prst="rect">
            <a:avLst/>
          </a:prstGeom>
          <a:noFill/>
          <a:ln>
            <a:noFill/>
          </a:ln>
        </p:spPr>
      </p:pic>
      <p:sp>
        <p:nvSpPr>
          <p:cNvPr id="380" name="Google Shape;380;p43"/>
          <p:cNvSpPr txBox="1"/>
          <p:nvPr/>
        </p:nvSpPr>
        <p:spPr>
          <a:xfrm>
            <a:off x="798381" y="2022482"/>
            <a:ext cx="1059523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IT" sz="2400" b="0" i="0" u="none" strike="noStrike" cap="none" dirty="0">
                <a:solidFill>
                  <a:srgbClr val="002060"/>
                </a:solidFill>
                <a:latin typeface="Calibri"/>
                <a:ea typeface="Calibri"/>
                <a:cs typeface="Calibri"/>
                <a:sym typeface="Calibri"/>
              </a:rPr>
              <a:t>Se sentite di avere problemi e difficoltà nel vostro lavoro, con conseguenti momenti di stress, il primo passo è </a:t>
            </a:r>
            <a:r>
              <a:rPr lang="it-IT" sz="2400" b="1" dirty="0">
                <a:solidFill>
                  <a:srgbClr val="002060"/>
                </a:solidFill>
                <a:latin typeface="Calibri"/>
                <a:ea typeface="Calibri"/>
                <a:cs typeface="Calibri"/>
                <a:sym typeface="Calibri"/>
              </a:rPr>
              <a:t>INDIVIDUARE LA NATURA </a:t>
            </a:r>
            <a:r>
              <a:rPr lang="it-IT" sz="2400" b="0" i="0" u="none" strike="noStrike" cap="none" dirty="0">
                <a:solidFill>
                  <a:srgbClr val="002060"/>
                </a:solidFill>
                <a:latin typeface="Calibri"/>
                <a:ea typeface="Calibri"/>
                <a:cs typeface="Calibri"/>
                <a:sym typeface="Calibri"/>
              </a:rPr>
              <a:t>del disagio. Una volta individuata, chiedete subito aiuto</a:t>
            </a:r>
            <a:r>
              <a:rPr lang="en-US" sz="2400" b="0" i="0" u="none" strike="noStrike" cap="none" dirty="0">
                <a:solidFill>
                  <a:srgbClr val="002060"/>
                </a:solidFill>
                <a:latin typeface="Calibri"/>
                <a:ea typeface="Calibri"/>
                <a:cs typeface="Calibri"/>
                <a:sym typeface="Calibri"/>
              </a:rPr>
              <a:t>! </a:t>
            </a:r>
            <a:endParaRPr sz="1400" b="0" i="0" u="none" strike="noStrike" cap="none" dirty="0">
              <a:solidFill>
                <a:srgbClr val="002060"/>
              </a:solidFill>
              <a:latin typeface="Arial"/>
              <a:ea typeface="Arial"/>
              <a:cs typeface="Arial"/>
              <a:sym typeface="Arial"/>
            </a:endParaRPr>
          </a:p>
        </p:txBody>
      </p:sp>
      <p:sp>
        <p:nvSpPr>
          <p:cNvPr id="381" name="Google Shape;381;p43"/>
          <p:cNvSpPr txBox="1"/>
          <p:nvPr/>
        </p:nvSpPr>
        <p:spPr>
          <a:xfrm>
            <a:off x="798381" y="3304994"/>
            <a:ext cx="5847746" cy="19389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it-IT" sz="2400" b="0" i="0" u="none" strike="noStrike" cap="none" dirty="0">
                <a:solidFill>
                  <a:srgbClr val="002060"/>
                </a:solidFill>
                <a:latin typeface="Calibri"/>
                <a:ea typeface="Calibri"/>
                <a:cs typeface="Calibri"/>
                <a:sym typeface="Calibri"/>
              </a:rPr>
              <a:t>Parlatene con il vostro responsabile; se è un buon manager, capirà la situazione e sarà in grado di suggerire una soluzione. In caso contrario, potrebbe essere l'occasione per pensare di cambiare lavoro o ruolo.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4"/>
          <p:cNvSpPr txBox="1">
            <a:spLocks noGrp="1"/>
          </p:cNvSpPr>
          <p:nvPr>
            <p:ph type="body" idx="1"/>
          </p:nvPr>
        </p:nvSpPr>
        <p:spPr>
          <a:xfrm>
            <a:off x="2446867" y="2045704"/>
            <a:ext cx="8946750" cy="3849918"/>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sz="2400" dirty="0">
                <a:solidFill>
                  <a:srgbClr val="002060"/>
                </a:solidFill>
              </a:rPr>
              <a:t>Per poter gestire in modo equo il proprio tempo e le proprie energie tra le varie attività che compongono la propria vita, è fondamentale avere un </a:t>
            </a:r>
            <a:r>
              <a:rPr lang="it-IT" sz="2400" b="1" dirty="0">
                <a:solidFill>
                  <a:srgbClr val="002060"/>
                </a:solidFill>
              </a:rPr>
              <a:t>PROGRAMMA</a:t>
            </a:r>
            <a:r>
              <a:rPr lang="it-IT" sz="2400" dirty="0">
                <a:solidFill>
                  <a:srgbClr val="002060"/>
                </a:solidFill>
              </a:rPr>
              <a:t>, e soprattutto che questo sia </a:t>
            </a:r>
            <a:r>
              <a:rPr lang="it-IT" sz="2400" i="1" dirty="0">
                <a:solidFill>
                  <a:srgbClr val="002060"/>
                </a:solidFill>
              </a:rPr>
              <a:t>realizzabile</a:t>
            </a:r>
            <a:r>
              <a:rPr lang="it-IT" sz="2400" dirty="0">
                <a:solidFill>
                  <a:srgbClr val="002060"/>
                </a:solidFill>
              </a:rPr>
              <a:t>.</a:t>
            </a:r>
            <a:r>
              <a:rPr lang="en-US" sz="2400" dirty="0">
                <a:solidFill>
                  <a:srgbClr val="002060"/>
                </a:solidFill>
              </a:rPr>
              <a:t> </a:t>
            </a:r>
            <a:endParaRPr dirty="0">
              <a:solidFill>
                <a:srgbClr val="002060"/>
              </a:solidFill>
            </a:endParaRPr>
          </a:p>
          <a:p>
            <a:pPr marL="0" marR="0" lvl="0" indent="-228600" algn="just" rtl="0">
              <a:lnSpc>
                <a:spcPct val="90000"/>
              </a:lnSpc>
              <a:spcBef>
                <a:spcPts val="1000"/>
              </a:spcBef>
              <a:spcAft>
                <a:spcPts val="0"/>
              </a:spcAft>
              <a:buClr>
                <a:srgbClr val="092E4B"/>
              </a:buClr>
              <a:buSzPts val="2400"/>
              <a:buFont typeface="Arial"/>
              <a:buNone/>
            </a:pPr>
            <a:endParaRPr lang="it-IT" sz="2400" dirty="0">
              <a:solidFill>
                <a:srgbClr val="002060"/>
              </a:solidFill>
            </a:endParaRPr>
          </a:p>
          <a:p>
            <a:pPr marL="0" marR="0" lvl="0" indent="-228600" algn="just" rtl="0">
              <a:lnSpc>
                <a:spcPct val="90000"/>
              </a:lnSpc>
              <a:spcBef>
                <a:spcPts val="1000"/>
              </a:spcBef>
              <a:spcAft>
                <a:spcPts val="0"/>
              </a:spcAft>
              <a:buClr>
                <a:srgbClr val="092E4B"/>
              </a:buClr>
              <a:buSzPts val="2400"/>
              <a:buFont typeface="Arial"/>
              <a:buNone/>
            </a:pPr>
            <a:r>
              <a:rPr lang="it-IT" sz="2400" dirty="0">
                <a:solidFill>
                  <a:srgbClr val="002060"/>
                </a:solidFill>
              </a:rPr>
              <a:t>Se avete delle attività già pianificate e vi rendete conto di non avere abbastanza tempo da dedicare alla vostra vita personale, è consigliabile prendere in considerazione la possibilità di ridurre l'orario di lavoro, anche temporaneamente, fino a quando non avrete trovato una giusta ripartizione</a:t>
            </a:r>
            <a:r>
              <a:rPr lang="en-US" sz="2400" dirty="0">
                <a:solidFill>
                  <a:srgbClr val="002060"/>
                </a:solidFill>
              </a:rPr>
              <a:t>.</a:t>
            </a:r>
            <a:endParaRPr sz="2400" dirty="0">
              <a:solidFill>
                <a:srgbClr val="002060"/>
              </a:solidFill>
            </a:endParaRPr>
          </a:p>
          <a:p>
            <a:pPr marL="457200" marR="0" lvl="0" indent="-228600" algn="just" rtl="0">
              <a:lnSpc>
                <a:spcPct val="90000"/>
              </a:lnSpc>
              <a:spcBef>
                <a:spcPts val="1000"/>
              </a:spcBef>
              <a:spcAft>
                <a:spcPts val="0"/>
              </a:spcAft>
              <a:buClr>
                <a:srgbClr val="092E4B"/>
              </a:buClr>
              <a:buSzPts val="2400"/>
              <a:buFont typeface="Arial"/>
              <a:buNone/>
            </a:pPr>
            <a:endParaRPr dirty="0">
              <a:solidFill>
                <a:srgbClr val="002060"/>
              </a:solidFill>
            </a:endParaRPr>
          </a:p>
        </p:txBody>
      </p:sp>
      <p:sp>
        <p:nvSpPr>
          <p:cNvPr id="387" name="Google Shape;387;p44"/>
          <p:cNvSpPr txBox="1">
            <a:spLocks noGrp="1"/>
          </p:cNvSpPr>
          <p:nvPr>
            <p:ph type="body" idx="2"/>
          </p:nvPr>
        </p:nvSpPr>
        <p:spPr>
          <a:xfrm>
            <a:off x="798381" y="761602"/>
            <a:ext cx="10595237" cy="853837"/>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dirty="0"/>
              <a:t>2. </a:t>
            </a:r>
            <a:r>
              <a:rPr lang="it-IT" dirty="0"/>
              <a:t>PROGRAMMARE ATTIVITÀ E TEMPISTICHE</a:t>
            </a:r>
            <a:endParaRPr dirty="0"/>
          </a:p>
          <a:p>
            <a:pPr marL="457200" marR="0" lvl="0" indent="-228600" algn="l" rtl="0">
              <a:lnSpc>
                <a:spcPct val="90000"/>
              </a:lnSpc>
              <a:spcBef>
                <a:spcPts val="1000"/>
              </a:spcBef>
              <a:spcAft>
                <a:spcPts val="0"/>
              </a:spcAft>
              <a:buClr>
                <a:srgbClr val="24BAA2"/>
              </a:buClr>
              <a:buSzPts val="3600"/>
              <a:buFont typeface="Arial"/>
              <a:buNone/>
            </a:pPr>
            <a:endParaRPr dirty="0"/>
          </a:p>
        </p:txBody>
      </p:sp>
      <p:pic>
        <p:nvPicPr>
          <p:cNvPr id="388" name="Google Shape;388;p44" descr="Immagine che contiene testo, interni, clipart&#10;&#10;Descrizione generata automaticamente"/>
          <p:cNvPicPr preferRelativeResize="0"/>
          <p:nvPr/>
        </p:nvPicPr>
        <p:blipFill rotWithShape="1">
          <a:blip r:embed="rId3">
            <a:alphaModFix/>
          </a:blip>
          <a:srcRect/>
          <a:stretch/>
        </p:blipFill>
        <p:spPr>
          <a:xfrm>
            <a:off x="1066798" y="3132464"/>
            <a:ext cx="1219200" cy="1219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5"/>
          <p:cNvSpPr txBox="1">
            <a:spLocks noGrp="1"/>
          </p:cNvSpPr>
          <p:nvPr>
            <p:ph type="body" idx="1"/>
          </p:nvPr>
        </p:nvSpPr>
        <p:spPr>
          <a:xfrm>
            <a:off x="798381" y="2045704"/>
            <a:ext cx="8696140" cy="3849918"/>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sz="2400" dirty="0">
                <a:solidFill>
                  <a:srgbClr val="002060"/>
                </a:solidFill>
              </a:rPr>
              <a:t>Di fronte a nuovi incarichi, magari importanti, spesso è difficile dire di no, soprattutto se si è portati a compiacere gli altri. Ricordate che, anche se è bene mostrarsi disponibili per gli altri, questo non è possibile se prima non ci si prende cura di se stessi! </a:t>
            </a:r>
            <a:r>
              <a:rPr lang="en-US" sz="2400" dirty="0">
                <a:solidFill>
                  <a:srgbClr val="002060"/>
                </a:solidFill>
              </a:rPr>
              <a:t> </a:t>
            </a:r>
            <a:endParaRPr lang="en-US" dirty="0">
              <a:solidFill>
                <a:srgbClr val="002060"/>
              </a:solidFill>
            </a:endParaRPr>
          </a:p>
          <a:p>
            <a:pPr marL="0" marR="0" lvl="0" indent="-228600" algn="just" rtl="0">
              <a:lnSpc>
                <a:spcPct val="90000"/>
              </a:lnSpc>
              <a:spcBef>
                <a:spcPts val="1000"/>
              </a:spcBef>
              <a:spcAft>
                <a:spcPts val="0"/>
              </a:spcAft>
              <a:buClr>
                <a:srgbClr val="092E4B"/>
              </a:buClr>
              <a:buSzPts val="2400"/>
              <a:buFont typeface="Arial"/>
              <a:buNone/>
            </a:pPr>
            <a:endParaRPr lang="it-IT" sz="900" i="1" dirty="0">
              <a:solidFill>
                <a:srgbClr val="002060"/>
              </a:solidFill>
            </a:endParaRPr>
          </a:p>
          <a:p>
            <a:pPr marL="0" marR="0" lvl="0" indent="-228600" algn="just" rtl="0">
              <a:lnSpc>
                <a:spcPct val="90000"/>
              </a:lnSpc>
              <a:spcBef>
                <a:spcPts val="1000"/>
              </a:spcBef>
              <a:spcAft>
                <a:spcPts val="0"/>
              </a:spcAft>
              <a:buClr>
                <a:srgbClr val="092E4B"/>
              </a:buClr>
              <a:buSzPts val="2400"/>
              <a:buFont typeface="Arial"/>
              <a:buNone/>
            </a:pPr>
            <a:r>
              <a:rPr lang="it-IT" sz="2400" i="1" dirty="0">
                <a:solidFill>
                  <a:srgbClr val="002060"/>
                </a:solidFill>
              </a:rPr>
              <a:t>Dire NO ad alcuni compiti quando iniziano ad essere troppi può aiutarvi a svolgere meglio quelli di cui già vi state occupando</a:t>
            </a:r>
            <a:r>
              <a:rPr lang="it-IT" sz="2400" dirty="0">
                <a:solidFill>
                  <a:srgbClr val="002060"/>
                </a:solidFill>
              </a:rPr>
              <a:t>. Anche nella vita privata dire qualche «no» può aiutare a ridurre lo stress: non dovete uscire la sera con gli amici se quello che volete o dovete fare è stare sul divano a rilassarvi.</a:t>
            </a:r>
            <a:endParaRPr dirty="0">
              <a:solidFill>
                <a:srgbClr val="002060"/>
              </a:solidFill>
            </a:endParaRPr>
          </a:p>
        </p:txBody>
      </p:sp>
      <p:sp>
        <p:nvSpPr>
          <p:cNvPr id="394" name="Google Shape;394;p45"/>
          <p:cNvSpPr txBox="1">
            <a:spLocks noGrp="1"/>
          </p:cNvSpPr>
          <p:nvPr>
            <p:ph type="body" idx="2"/>
          </p:nvPr>
        </p:nvSpPr>
        <p:spPr>
          <a:xfrm>
            <a:off x="798381" y="761603"/>
            <a:ext cx="10595237" cy="803654"/>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dirty="0"/>
              <a:t>3. IMPARARE A DIRE “NO”!</a:t>
            </a:r>
            <a:endParaRPr dirty="0"/>
          </a:p>
        </p:txBody>
      </p:sp>
      <p:pic>
        <p:nvPicPr>
          <p:cNvPr id="395" name="Google Shape;395;p45"/>
          <p:cNvPicPr preferRelativeResize="0"/>
          <p:nvPr/>
        </p:nvPicPr>
        <p:blipFill rotWithShape="1">
          <a:blip r:embed="rId3">
            <a:alphaModFix/>
          </a:blip>
          <a:srcRect/>
          <a:stretch/>
        </p:blipFill>
        <p:spPr>
          <a:xfrm>
            <a:off x="9860280" y="3368683"/>
            <a:ext cx="1394460" cy="12039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6"/>
          <p:cNvSpPr txBox="1">
            <a:spLocks noGrp="1"/>
          </p:cNvSpPr>
          <p:nvPr>
            <p:ph type="body" idx="1"/>
          </p:nvPr>
        </p:nvSpPr>
        <p:spPr>
          <a:xfrm>
            <a:off x="798380" y="2006279"/>
            <a:ext cx="7524300" cy="3849900"/>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sz="2400" dirty="0">
                <a:solidFill>
                  <a:srgbClr val="002060"/>
                </a:solidFill>
              </a:rPr>
              <a:t>Diversi studi dimostrano che la tendenza dei lavoratori a non utilizzare tutte le ferie disponibili è in aumento. Questo problema, soprattutto nel settore socio-sanitario, è dovuto al senso di colpa di sottrarre tempo e spazio ai pazienti</a:t>
            </a:r>
            <a:r>
              <a:rPr lang="en-US" sz="2400" dirty="0">
                <a:solidFill>
                  <a:srgbClr val="002060"/>
                </a:solidFill>
              </a:rPr>
              <a:t>. </a:t>
            </a:r>
            <a:endParaRPr dirty="0"/>
          </a:p>
          <a:p>
            <a:pPr marL="457200" marR="0" lvl="0" indent="-228600" algn="l" rtl="0">
              <a:lnSpc>
                <a:spcPct val="90000"/>
              </a:lnSpc>
              <a:spcBef>
                <a:spcPts val="1000"/>
              </a:spcBef>
              <a:spcAft>
                <a:spcPts val="0"/>
              </a:spcAft>
              <a:buClr>
                <a:srgbClr val="092E4B"/>
              </a:buClr>
              <a:buSzPts val="2400"/>
              <a:buFont typeface="Arial"/>
              <a:buNone/>
            </a:pPr>
            <a:endParaRPr sz="800" dirty="0">
              <a:solidFill>
                <a:srgbClr val="002060"/>
              </a:solidFill>
            </a:endParaRPr>
          </a:p>
          <a:p>
            <a:pPr marL="457200" marR="0" lvl="0" indent="-228600" algn="ctr" rtl="0">
              <a:lnSpc>
                <a:spcPct val="90000"/>
              </a:lnSpc>
              <a:spcBef>
                <a:spcPts val="1000"/>
              </a:spcBef>
              <a:spcAft>
                <a:spcPts val="0"/>
              </a:spcAft>
              <a:buClr>
                <a:srgbClr val="092E4B"/>
              </a:buClr>
              <a:buSzPts val="2400"/>
              <a:buFont typeface="Arial"/>
              <a:buNone/>
            </a:pPr>
            <a:r>
              <a:rPr lang="it-IT" sz="2400" b="1" dirty="0">
                <a:solidFill>
                  <a:srgbClr val="002060"/>
                </a:solidFill>
              </a:rPr>
              <a:t>Tuttavia, va ricordato che per svolgere al meglio un lavoro è bene fare delle pause e ritagliarsi dei momenti per la cura di sé</a:t>
            </a:r>
            <a:r>
              <a:rPr lang="en-US" sz="2400" b="1" dirty="0">
                <a:solidFill>
                  <a:srgbClr val="002060"/>
                </a:solidFill>
              </a:rPr>
              <a:t>.</a:t>
            </a:r>
            <a:endParaRPr b="1" dirty="0">
              <a:solidFill>
                <a:srgbClr val="002060"/>
              </a:solidFill>
            </a:endParaRPr>
          </a:p>
        </p:txBody>
      </p:sp>
      <p:sp>
        <p:nvSpPr>
          <p:cNvPr id="401" name="Google Shape;401;p46"/>
          <p:cNvSpPr txBox="1">
            <a:spLocks noGrp="1"/>
          </p:cNvSpPr>
          <p:nvPr>
            <p:ph type="body" idx="2"/>
          </p:nvPr>
        </p:nvSpPr>
        <p:spPr>
          <a:xfrm>
            <a:off x="798381" y="761603"/>
            <a:ext cx="10595237" cy="803654"/>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dirty="0"/>
              <a:t>4. </a:t>
            </a:r>
            <a:r>
              <a:rPr lang="it-IT" dirty="0"/>
              <a:t>SFRUTTARE LE FERIE</a:t>
            </a:r>
            <a:endParaRPr dirty="0"/>
          </a:p>
          <a:p>
            <a:pPr marL="457200" marR="0" lvl="0" indent="-228600" algn="l" rtl="0">
              <a:lnSpc>
                <a:spcPct val="90000"/>
              </a:lnSpc>
              <a:spcBef>
                <a:spcPts val="1000"/>
              </a:spcBef>
              <a:spcAft>
                <a:spcPts val="0"/>
              </a:spcAft>
              <a:buClr>
                <a:srgbClr val="24BAA2"/>
              </a:buClr>
              <a:buSzPts val="3600"/>
              <a:buFont typeface="Arial"/>
              <a:buNone/>
            </a:pPr>
            <a:endParaRPr dirty="0"/>
          </a:p>
        </p:txBody>
      </p:sp>
      <p:pic>
        <p:nvPicPr>
          <p:cNvPr id="402" name="Google Shape;402;p46"/>
          <p:cNvPicPr preferRelativeResize="0"/>
          <p:nvPr/>
        </p:nvPicPr>
        <p:blipFill rotWithShape="1">
          <a:blip r:embed="rId3">
            <a:alphaModFix/>
          </a:blip>
          <a:srcRect/>
          <a:stretch/>
        </p:blipFill>
        <p:spPr>
          <a:xfrm>
            <a:off x="8137735" y="2819717"/>
            <a:ext cx="3147060" cy="2301891"/>
          </a:xfrm>
          <a:prstGeom prst="rect">
            <a:avLst/>
          </a:prstGeom>
          <a:noFill/>
          <a:ln>
            <a:noFill/>
          </a:ln>
        </p:spPr>
      </p:pic>
      <p:sp>
        <p:nvSpPr>
          <p:cNvPr id="403" name="Google Shape;403;p46"/>
          <p:cNvSpPr txBox="1"/>
          <p:nvPr/>
        </p:nvSpPr>
        <p:spPr>
          <a:xfrm>
            <a:off x="798375" y="5936575"/>
            <a:ext cx="7252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u="sng" dirty="0">
                <a:solidFill>
                  <a:srgbClr val="24BAA2"/>
                </a:solidFill>
                <a:hlinkClick r:id="rId4">
                  <a:extLst>
                    <a:ext uri="{A12FA001-AC4F-418D-AE19-62706E023703}">
                      <ahyp:hlinkClr xmlns:ahyp="http://schemas.microsoft.com/office/drawing/2018/hyperlinkcolor" val="tx"/>
                    </a:ext>
                  </a:extLst>
                </a:hlinkClick>
              </a:rPr>
              <a:t>State of American Vacation 2018 (2018-05-08)| U.S. Travel Association (ustravel.org)</a:t>
            </a:r>
            <a:endParaRPr dirty="0">
              <a:solidFill>
                <a:srgbClr val="24BAA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7"/>
          <p:cNvSpPr txBox="1">
            <a:spLocks noGrp="1"/>
          </p:cNvSpPr>
          <p:nvPr>
            <p:ph type="body" idx="2"/>
          </p:nvPr>
        </p:nvSpPr>
        <p:spPr>
          <a:xfrm>
            <a:off x="798381" y="761602"/>
            <a:ext cx="10595237" cy="1143397"/>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dirty="0"/>
              <a:t>5. </a:t>
            </a:r>
            <a:r>
              <a:rPr lang="it-IT" dirty="0"/>
              <a:t>RENDERSI DISPONIBILI SOLO DURANTE L'ORARIO DI LAVORO </a:t>
            </a:r>
            <a:endParaRPr dirty="0"/>
          </a:p>
          <a:p>
            <a:pPr marL="457200" marR="0" lvl="0" indent="-228600" algn="l" rtl="0">
              <a:lnSpc>
                <a:spcPct val="90000"/>
              </a:lnSpc>
              <a:spcBef>
                <a:spcPts val="1000"/>
              </a:spcBef>
              <a:spcAft>
                <a:spcPts val="0"/>
              </a:spcAft>
              <a:buClr>
                <a:srgbClr val="24BAA2"/>
              </a:buClr>
              <a:buSzPts val="3600"/>
              <a:buFont typeface="Arial"/>
              <a:buNone/>
            </a:pPr>
            <a:endParaRPr dirty="0"/>
          </a:p>
        </p:txBody>
      </p:sp>
      <p:sp>
        <p:nvSpPr>
          <p:cNvPr id="409" name="Google Shape;409;p47"/>
          <p:cNvSpPr txBox="1"/>
          <p:nvPr/>
        </p:nvSpPr>
        <p:spPr>
          <a:xfrm>
            <a:off x="7828909" y="1617856"/>
            <a:ext cx="5403121" cy="2955637"/>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n-US" sz="2400" b="0" i="0" u="none" strike="noStrike" cap="none">
                <a:solidFill>
                  <a:srgbClr val="092E4B"/>
                </a:solidFill>
                <a:latin typeface="Calibri"/>
                <a:ea typeface="Calibri"/>
                <a:cs typeface="Calibri"/>
                <a:sym typeface="Calibri"/>
              </a:rPr>
              <a:t>  </a:t>
            </a:r>
            <a:endParaRPr sz="2400" b="0" i="0" u="none" strike="noStrike" cap="none">
              <a:solidFill>
                <a:srgbClr val="092E4B"/>
              </a:solidFill>
              <a:latin typeface="Calibri"/>
              <a:ea typeface="Calibri"/>
              <a:cs typeface="Calibri"/>
              <a:sym typeface="Calibri"/>
            </a:endParaRPr>
          </a:p>
        </p:txBody>
      </p:sp>
      <p:sp>
        <p:nvSpPr>
          <p:cNvPr id="410" name="Google Shape;410;p47"/>
          <p:cNvSpPr txBox="1"/>
          <p:nvPr/>
        </p:nvSpPr>
        <p:spPr>
          <a:xfrm>
            <a:off x="3305154" y="1967408"/>
            <a:ext cx="5403121" cy="2955637"/>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n-US" sz="2400" b="0" i="0" u="none" strike="noStrike" cap="none">
                <a:solidFill>
                  <a:srgbClr val="092E4B"/>
                </a:solidFill>
                <a:latin typeface="Calibri"/>
                <a:ea typeface="Calibri"/>
                <a:cs typeface="Calibri"/>
                <a:sym typeface="Calibri"/>
              </a:rPr>
              <a:t>  </a:t>
            </a:r>
            <a:endParaRPr sz="2400" b="0" i="0" u="none" strike="noStrike" cap="none">
              <a:solidFill>
                <a:srgbClr val="092E4B"/>
              </a:solidFill>
              <a:latin typeface="Calibri"/>
              <a:ea typeface="Calibri"/>
              <a:cs typeface="Calibri"/>
              <a:sym typeface="Calibri"/>
            </a:endParaRPr>
          </a:p>
        </p:txBody>
      </p:sp>
      <p:sp>
        <p:nvSpPr>
          <p:cNvPr id="411" name="Google Shape;411;p47"/>
          <p:cNvSpPr txBox="1"/>
          <p:nvPr/>
        </p:nvSpPr>
        <p:spPr>
          <a:xfrm>
            <a:off x="5212080" y="2555179"/>
            <a:ext cx="6315595" cy="2684965"/>
          </a:xfrm>
          <a:prstGeom prst="rect">
            <a:avLst/>
          </a:prstGeom>
          <a:noFill/>
          <a:ln>
            <a:noFill/>
          </a:ln>
        </p:spPr>
        <p:txBody>
          <a:bodyPr spcFirstLastPara="1" wrap="square" lIns="91425" tIns="45700" rIns="91425" bIns="45700" anchor="t" anchorCtr="0">
            <a:noAutofit/>
          </a:bodyPr>
          <a:lstStyle/>
          <a:p>
            <a:pPr marR="0" lvl="0" indent="-228600" algn="just" rtl="0">
              <a:lnSpc>
                <a:spcPct val="90000"/>
              </a:lnSpc>
              <a:spcBef>
                <a:spcPts val="1000"/>
              </a:spcBef>
              <a:spcAft>
                <a:spcPts val="0"/>
              </a:spcAft>
              <a:buClr>
                <a:srgbClr val="24BAA2"/>
              </a:buClr>
              <a:buSzPts val="3600"/>
              <a:buFont typeface="Arial"/>
              <a:buNone/>
            </a:pPr>
            <a:r>
              <a:rPr lang="it-IT" sz="2400" b="0" i="0" u="none" strike="noStrike" cap="none" dirty="0">
                <a:solidFill>
                  <a:srgbClr val="002060"/>
                </a:solidFill>
                <a:latin typeface="Calibri"/>
                <a:ea typeface="Calibri"/>
                <a:cs typeface="Calibri"/>
                <a:sym typeface="Calibri"/>
              </a:rPr>
              <a:t>La predominanza delle nuove tecnologie e dei sistemi di comunicazione informatica (e-mail, social e messaggistica istantanea) può farvi sentire costantemente impegnati. Pertanto, utilizzare il telefono o la casella di posta elettronica solo durante l'orario di lavoro può essere utile</a:t>
            </a:r>
            <a:r>
              <a:rPr lang="en-US" sz="2400" b="0" i="0" u="none" strike="noStrike" cap="none" dirty="0">
                <a:solidFill>
                  <a:srgbClr val="002060"/>
                </a:solidFill>
                <a:latin typeface="Calibri"/>
                <a:ea typeface="Calibri"/>
                <a:cs typeface="Calibri"/>
                <a:sym typeface="Calibri"/>
              </a:rPr>
              <a:t>.</a:t>
            </a:r>
            <a:endParaRPr dirty="0"/>
          </a:p>
          <a:p>
            <a:pPr marL="457200" marR="0" lvl="0" indent="-228600" algn="ctr" rtl="0">
              <a:lnSpc>
                <a:spcPct val="90000"/>
              </a:lnSpc>
              <a:spcBef>
                <a:spcPts val="1000"/>
              </a:spcBef>
              <a:spcAft>
                <a:spcPts val="0"/>
              </a:spcAft>
              <a:buClr>
                <a:srgbClr val="24BAA2"/>
              </a:buClr>
              <a:buSzPts val="3600"/>
              <a:buFont typeface="Arial"/>
              <a:buNone/>
            </a:pPr>
            <a:r>
              <a:rPr lang="it-IT" sz="2400" b="1" i="0" u="none" strike="noStrike" cap="none" dirty="0">
                <a:solidFill>
                  <a:srgbClr val="002060"/>
                </a:solidFill>
                <a:latin typeface="Calibri"/>
                <a:ea typeface="Calibri"/>
                <a:cs typeface="Calibri"/>
                <a:sym typeface="Calibri"/>
              </a:rPr>
              <a:t>Può essere opportuno spegnere il telefono aziendale durante il tempo libero.</a:t>
            </a:r>
            <a:endParaRPr sz="2400" b="1" i="0" u="none" strike="noStrike" cap="none" dirty="0">
              <a:solidFill>
                <a:srgbClr val="002060"/>
              </a:solidFill>
              <a:latin typeface="Calibri"/>
              <a:ea typeface="Calibri"/>
              <a:cs typeface="Calibri"/>
              <a:sym typeface="Calibri"/>
            </a:endParaRPr>
          </a:p>
        </p:txBody>
      </p:sp>
      <p:pic>
        <p:nvPicPr>
          <p:cNvPr id="412" name="Google Shape;412;p47"/>
          <p:cNvPicPr preferRelativeResize="0"/>
          <p:nvPr/>
        </p:nvPicPr>
        <p:blipFill rotWithShape="1">
          <a:blip r:embed="rId3">
            <a:alphaModFix/>
          </a:blip>
          <a:srcRect/>
          <a:stretch/>
        </p:blipFill>
        <p:spPr>
          <a:xfrm>
            <a:off x="1428108" y="2577008"/>
            <a:ext cx="3581401" cy="32141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2"/>
          <p:cNvSpPr txBox="1">
            <a:spLocks noGrp="1"/>
          </p:cNvSpPr>
          <p:nvPr>
            <p:ph type="body" idx="1"/>
          </p:nvPr>
        </p:nvSpPr>
        <p:spPr>
          <a:xfrm>
            <a:off x="269421" y="781570"/>
            <a:ext cx="5826579" cy="4754637"/>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chemeClr val="lt1"/>
              </a:buClr>
              <a:buSzPts val="2400"/>
              <a:buFont typeface="Arial"/>
              <a:buNone/>
            </a:pPr>
            <a:r>
              <a:rPr lang="it-IT" dirty="0"/>
              <a:t>Al termine di questo modulo, il nostro obiettivo è che voi, in qualità di operatori sanitari, siate in grado di</a:t>
            </a:r>
            <a:r>
              <a:rPr lang="en-US" dirty="0"/>
              <a:t>:</a:t>
            </a:r>
          </a:p>
          <a:p>
            <a:pPr marL="342000" marR="0" lvl="0" indent="-342900" rtl="0">
              <a:lnSpc>
                <a:spcPct val="90000"/>
              </a:lnSpc>
              <a:spcBef>
                <a:spcPts val="1000"/>
              </a:spcBef>
              <a:spcAft>
                <a:spcPts val="0"/>
              </a:spcAft>
              <a:buClr>
                <a:schemeClr val="lt1"/>
              </a:buClr>
              <a:buSzPts val="2400"/>
              <a:buFont typeface="Wingdings" pitchFamily="2" charset="2"/>
              <a:buChar char="ü"/>
            </a:pPr>
            <a:r>
              <a:rPr lang="it-IT" dirty="0"/>
              <a:t>Ricorrere a regole e strumenti a sostegno    della propria salute, della qualità della vita e della longevità</a:t>
            </a:r>
            <a:r>
              <a:rPr lang="en-US" dirty="0"/>
              <a:t>.</a:t>
            </a:r>
          </a:p>
          <a:p>
            <a:pPr marL="342000" marR="0" lvl="0" indent="-342900" rtl="0">
              <a:lnSpc>
                <a:spcPct val="90000"/>
              </a:lnSpc>
              <a:spcBef>
                <a:spcPts val="1000"/>
              </a:spcBef>
              <a:spcAft>
                <a:spcPts val="0"/>
              </a:spcAft>
              <a:buClr>
                <a:schemeClr val="lt1"/>
              </a:buClr>
              <a:buSzPts val="2400"/>
              <a:buFont typeface="Wingdings" pitchFamily="2" charset="2"/>
              <a:buChar char="ü"/>
            </a:pPr>
            <a:r>
              <a:rPr lang="it-IT" dirty="0"/>
              <a:t>Stabilire una comunicazione empatica e un ambiente virtuale sicuro attraverso la tecnologia con i clienti e le loro famiglie</a:t>
            </a:r>
            <a:r>
              <a:rPr lang="en-US" dirty="0"/>
              <a:t>.</a:t>
            </a:r>
          </a:p>
          <a:p>
            <a:pPr marL="342000" marR="0" lvl="0" indent="-342900" rtl="0">
              <a:lnSpc>
                <a:spcPct val="90000"/>
              </a:lnSpc>
              <a:spcBef>
                <a:spcPts val="1000"/>
              </a:spcBef>
              <a:spcAft>
                <a:spcPts val="0"/>
              </a:spcAft>
              <a:buClr>
                <a:schemeClr val="lt1"/>
              </a:buClr>
              <a:buSzPts val="2400"/>
              <a:buFont typeface="Wingdings" pitchFamily="2" charset="2"/>
              <a:buChar char="ü"/>
            </a:pPr>
            <a:r>
              <a:rPr lang="it-IT" dirty="0"/>
              <a:t>Trasferire le competenze digitali ai pazienti anziani e affiancarli nell'uso della tecnologia</a:t>
            </a:r>
            <a:r>
              <a:rPr lang="en-US" dirty="0"/>
              <a:t>.</a:t>
            </a:r>
          </a:p>
          <a:p>
            <a:pPr marL="342000" marR="0" lvl="0" indent="-342900" rtl="0">
              <a:lnSpc>
                <a:spcPct val="90000"/>
              </a:lnSpc>
              <a:spcBef>
                <a:spcPts val="1000"/>
              </a:spcBef>
              <a:spcAft>
                <a:spcPts val="0"/>
              </a:spcAft>
              <a:buClr>
                <a:schemeClr val="lt1"/>
              </a:buClr>
              <a:buSzPts val="2400"/>
              <a:buFont typeface="Wingdings" pitchFamily="2" charset="2"/>
              <a:buChar char="ü"/>
            </a:pPr>
            <a:r>
              <a:rPr lang="it-IT" dirty="0"/>
              <a:t>Comunicare efficacemente con i colleghi per mantenere un clima di lavoro sereno attraverso la tecnologia.</a:t>
            </a:r>
            <a:endParaRPr dirty="0"/>
          </a:p>
        </p:txBody>
      </p:sp>
      <p:sp>
        <p:nvSpPr>
          <p:cNvPr id="276" name="Google Shape;276;p32"/>
          <p:cNvSpPr txBox="1">
            <a:spLocks noGrp="1"/>
          </p:cNvSpPr>
          <p:nvPr>
            <p:ph type="body" idx="2"/>
          </p:nvPr>
        </p:nvSpPr>
        <p:spPr>
          <a:xfrm>
            <a:off x="643467" y="65682"/>
            <a:ext cx="4757375"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Modulo 2</a:t>
            </a:r>
            <a:endParaRPr dirty="0"/>
          </a:p>
        </p:txBody>
      </p:sp>
      <p:pic>
        <p:nvPicPr>
          <p:cNvPr id="277" name="Google Shape;277;p32" descr="Immagine che contiene parete, persona, ceramica, porcellana&#10;&#10;Descrizione generata automaticamente"/>
          <p:cNvPicPr preferRelativeResize="0">
            <a:picLocks noGrp="1"/>
          </p:cNvPicPr>
          <p:nvPr>
            <p:ph type="pic" idx="3"/>
          </p:nvPr>
        </p:nvPicPr>
        <p:blipFill rotWithShape="1">
          <a:blip r:embed="rId3">
            <a:alphaModFix/>
          </a:blip>
          <a:srcRect l="11012" r="11012"/>
          <a:stretch/>
        </p:blipFill>
        <p:spPr>
          <a:xfrm>
            <a:off x="6172200" y="439730"/>
            <a:ext cx="5376333" cy="6045736"/>
          </a:xfrm>
          <a:prstGeom prst="rect">
            <a:avLst/>
          </a:prstGeom>
          <a:solidFill>
            <a:srgbClr val="F2F2F2"/>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8"/>
          <p:cNvSpPr txBox="1">
            <a:spLocks noGrp="1"/>
          </p:cNvSpPr>
          <p:nvPr>
            <p:ph type="body" idx="1"/>
          </p:nvPr>
        </p:nvSpPr>
        <p:spPr>
          <a:xfrm>
            <a:off x="581025" y="2045704"/>
            <a:ext cx="6972300" cy="4370336"/>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sz="2400" dirty="0">
                <a:solidFill>
                  <a:srgbClr val="002060"/>
                </a:solidFill>
              </a:rPr>
              <a:t>Lavorando da casa si corre il rischio di perdere il confine tra vita privata e lavorativa, mescolando attività personali e professionali nel corso della giornata; pertanto, è necessario darsi dei limiti</a:t>
            </a:r>
            <a:r>
              <a:rPr lang="en-US" sz="2400" dirty="0">
                <a:solidFill>
                  <a:srgbClr val="002060"/>
                </a:solidFill>
              </a:rPr>
              <a:t>.</a:t>
            </a:r>
            <a:endParaRPr dirty="0"/>
          </a:p>
          <a:p>
            <a:pPr marL="0" marR="0" lvl="0" indent="-228600" algn="l" rtl="0">
              <a:lnSpc>
                <a:spcPct val="90000"/>
              </a:lnSpc>
              <a:spcBef>
                <a:spcPts val="1000"/>
              </a:spcBef>
              <a:spcAft>
                <a:spcPts val="0"/>
              </a:spcAft>
              <a:buClr>
                <a:srgbClr val="092E4B"/>
              </a:buClr>
              <a:buSzPts val="2400"/>
              <a:buFont typeface="Arial"/>
              <a:buNone/>
            </a:pPr>
            <a:endParaRPr sz="800" dirty="0">
              <a:solidFill>
                <a:srgbClr val="002060"/>
              </a:solidFill>
            </a:endParaRPr>
          </a:p>
          <a:p>
            <a:pPr marL="0" marR="0" lvl="0" indent="-228600" algn="ctr" rtl="0">
              <a:lnSpc>
                <a:spcPct val="90000"/>
              </a:lnSpc>
              <a:spcBef>
                <a:spcPts val="1000"/>
              </a:spcBef>
              <a:spcAft>
                <a:spcPts val="0"/>
              </a:spcAft>
              <a:buClr>
                <a:srgbClr val="092E4B"/>
              </a:buClr>
              <a:buSzPts val="2400"/>
              <a:buFont typeface="Arial"/>
              <a:buNone/>
            </a:pPr>
            <a:r>
              <a:rPr lang="en-US" sz="2400" b="1" dirty="0">
                <a:solidFill>
                  <a:srgbClr val="002060"/>
                </a:solidFill>
              </a:rPr>
              <a:t> </a:t>
            </a:r>
            <a:r>
              <a:rPr lang="it-IT" sz="2400" b="1" dirty="0">
                <a:solidFill>
                  <a:srgbClr val="002060"/>
                </a:solidFill>
              </a:rPr>
              <a:t>Stabilite degli orari oltre i quali non lavorare e scegliete uno spazio in cui svolgere la vostra attività in modo che, se possibile, non coincida con quelli utilizzati nel tempo libero</a:t>
            </a:r>
            <a:r>
              <a:rPr lang="en-US" sz="2400" b="1" dirty="0">
                <a:solidFill>
                  <a:srgbClr val="002060"/>
                </a:solidFill>
              </a:rPr>
              <a:t>.</a:t>
            </a:r>
            <a:endParaRPr b="1" dirty="0">
              <a:solidFill>
                <a:srgbClr val="002060"/>
              </a:solidFill>
            </a:endParaRPr>
          </a:p>
        </p:txBody>
      </p:sp>
      <p:sp>
        <p:nvSpPr>
          <p:cNvPr id="418" name="Google Shape;418;p48"/>
          <p:cNvSpPr txBox="1">
            <a:spLocks noGrp="1"/>
          </p:cNvSpPr>
          <p:nvPr>
            <p:ph type="body" idx="2"/>
          </p:nvPr>
        </p:nvSpPr>
        <p:spPr>
          <a:xfrm>
            <a:off x="798381" y="761603"/>
            <a:ext cx="10595237" cy="803654"/>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dirty="0"/>
              <a:t>6. ORGANIZZARE LO SMART WORKING</a:t>
            </a:r>
            <a:endParaRPr dirty="0"/>
          </a:p>
        </p:txBody>
      </p:sp>
      <p:pic>
        <p:nvPicPr>
          <p:cNvPr id="419" name="Google Shape;419;p48"/>
          <p:cNvPicPr preferRelativeResize="0"/>
          <p:nvPr/>
        </p:nvPicPr>
        <p:blipFill rotWithShape="1">
          <a:blip r:embed="rId3">
            <a:alphaModFix/>
          </a:blip>
          <a:srcRect/>
          <a:stretch/>
        </p:blipFill>
        <p:spPr>
          <a:xfrm>
            <a:off x="7294880" y="2620831"/>
            <a:ext cx="3642360" cy="277367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9"/>
          <p:cNvSpPr txBox="1">
            <a:spLocks noGrp="1"/>
          </p:cNvSpPr>
          <p:nvPr>
            <p:ph type="body" idx="1"/>
          </p:nvPr>
        </p:nvSpPr>
        <p:spPr>
          <a:xfrm>
            <a:off x="798381" y="2045704"/>
            <a:ext cx="5753248" cy="3849918"/>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sz="2400" dirty="0">
                <a:solidFill>
                  <a:srgbClr val="002060"/>
                </a:solidFill>
              </a:rPr>
              <a:t>Un gran numero di studi conferma che per essere produttivi e concentrati durante il giorno sono necessarie 7-8 ore di sonno a notte, soprattutto quando si ha costantemente a che fare con vite umane. Nel caso degli operatori sanitari, tuttavia, sembra che sia difficile rispettare questi standard</a:t>
            </a:r>
            <a:r>
              <a:rPr lang="en-US" sz="2400" dirty="0">
                <a:solidFill>
                  <a:srgbClr val="002060"/>
                </a:solidFill>
              </a:rPr>
              <a:t>. </a:t>
            </a:r>
          </a:p>
          <a:p>
            <a:pPr marL="0" marR="0" lvl="0" indent="-228600" algn="just" rtl="0">
              <a:lnSpc>
                <a:spcPct val="90000"/>
              </a:lnSpc>
              <a:spcBef>
                <a:spcPts val="1000"/>
              </a:spcBef>
              <a:spcAft>
                <a:spcPts val="0"/>
              </a:spcAft>
              <a:buClr>
                <a:srgbClr val="092E4B"/>
              </a:buClr>
              <a:buSzPts val="2400"/>
              <a:buFont typeface="Arial"/>
              <a:buNone/>
            </a:pPr>
            <a:endParaRPr sz="1050" dirty="0"/>
          </a:p>
          <a:p>
            <a:pPr marL="457200" marR="0" lvl="0" indent="-228600" algn="ctr" rtl="0">
              <a:lnSpc>
                <a:spcPct val="90000"/>
              </a:lnSpc>
              <a:spcBef>
                <a:spcPts val="1000"/>
              </a:spcBef>
              <a:spcAft>
                <a:spcPts val="0"/>
              </a:spcAft>
              <a:buClr>
                <a:srgbClr val="092E4B"/>
              </a:buClr>
              <a:buSzPts val="2400"/>
              <a:buFont typeface="Arial"/>
              <a:buNone/>
            </a:pPr>
            <a:r>
              <a:rPr lang="it-IT" sz="2400" b="1" dirty="0">
                <a:solidFill>
                  <a:srgbClr val="002060"/>
                </a:solidFill>
              </a:rPr>
              <a:t>   Perciò, prendetevi del tempo per riposare e recuperare le energie</a:t>
            </a:r>
            <a:r>
              <a:rPr lang="en-US" sz="2400" b="1" dirty="0">
                <a:solidFill>
                  <a:srgbClr val="002060"/>
                </a:solidFill>
              </a:rPr>
              <a:t>.</a:t>
            </a:r>
            <a:endParaRPr b="1" dirty="0">
              <a:solidFill>
                <a:srgbClr val="002060"/>
              </a:solidFill>
            </a:endParaRPr>
          </a:p>
        </p:txBody>
      </p:sp>
      <p:sp>
        <p:nvSpPr>
          <p:cNvPr id="425" name="Google Shape;425;p49"/>
          <p:cNvSpPr txBox="1">
            <a:spLocks noGrp="1"/>
          </p:cNvSpPr>
          <p:nvPr>
            <p:ph type="body" idx="2"/>
          </p:nvPr>
        </p:nvSpPr>
        <p:spPr>
          <a:xfrm>
            <a:off x="798381" y="761603"/>
            <a:ext cx="10595237" cy="803654"/>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dirty="0"/>
              <a:t>7.	DORMIRE A SUFFICIENZA</a:t>
            </a:r>
            <a:endParaRPr dirty="0"/>
          </a:p>
        </p:txBody>
      </p:sp>
      <p:pic>
        <p:nvPicPr>
          <p:cNvPr id="426" name="Google Shape;426;p49"/>
          <p:cNvPicPr preferRelativeResize="0"/>
          <p:nvPr/>
        </p:nvPicPr>
        <p:blipFill rotWithShape="1">
          <a:blip r:embed="rId3">
            <a:alphaModFix/>
          </a:blip>
          <a:srcRect/>
          <a:stretch/>
        </p:blipFill>
        <p:spPr>
          <a:xfrm>
            <a:off x="7259319" y="2591991"/>
            <a:ext cx="2621931" cy="245429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0"/>
          <p:cNvSpPr txBox="1">
            <a:spLocks noGrp="1"/>
          </p:cNvSpPr>
          <p:nvPr>
            <p:ph type="body" idx="1"/>
          </p:nvPr>
        </p:nvSpPr>
        <p:spPr>
          <a:xfrm>
            <a:off x="420101" y="1588136"/>
            <a:ext cx="8118382" cy="904325"/>
          </a:xfrm>
          <a:prstGeom prst="rect">
            <a:avLst/>
          </a:prstGeom>
          <a:noFill/>
          <a:ln>
            <a:noFill/>
          </a:ln>
        </p:spPr>
        <p:txBody>
          <a:bodyPr spcFirstLastPara="1" wrap="square" lIns="91425" tIns="45700" rIns="91425" bIns="45700" anchor="t" anchorCtr="0">
            <a:noAutofit/>
          </a:bodyPr>
          <a:lstStyle/>
          <a:p>
            <a:pPr marL="457200" marR="0" lvl="0" indent="0" algn="just" rtl="0">
              <a:lnSpc>
                <a:spcPct val="90000"/>
              </a:lnSpc>
              <a:spcBef>
                <a:spcPts val="1000"/>
              </a:spcBef>
              <a:spcAft>
                <a:spcPts val="0"/>
              </a:spcAft>
              <a:buClr>
                <a:srgbClr val="092E4B"/>
              </a:buClr>
              <a:buSzPts val="2400"/>
              <a:buFont typeface="Arial"/>
              <a:buNone/>
            </a:pPr>
            <a:r>
              <a:rPr lang="it-IT" sz="2400" dirty="0">
                <a:solidFill>
                  <a:srgbClr val="002060"/>
                </a:solidFill>
              </a:rPr>
              <a:t>Per evitare pesanti carichi di lavoro personali, è consigliabile comunicare in modo appropriato tra colleghi, anche nelle difficoltà, preferendo sempre uno stile cooperativo.</a:t>
            </a:r>
            <a:endParaRPr dirty="0">
              <a:solidFill>
                <a:srgbClr val="002060"/>
              </a:solidFill>
            </a:endParaRPr>
          </a:p>
        </p:txBody>
      </p:sp>
      <p:sp>
        <p:nvSpPr>
          <p:cNvPr id="432" name="Google Shape;432;p50"/>
          <p:cNvSpPr txBox="1">
            <a:spLocks noGrp="1"/>
          </p:cNvSpPr>
          <p:nvPr>
            <p:ph type="body" idx="2"/>
          </p:nvPr>
        </p:nvSpPr>
        <p:spPr>
          <a:xfrm>
            <a:off x="798381" y="486303"/>
            <a:ext cx="10595237" cy="803654"/>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dirty="0"/>
              <a:t>8. COMUNICAZIONE E COOPERAZIONE</a:t>
            </a:r>
            <a:endParaRPr dirty="0"/>
          </a:p>
        </p:txBody>
      </p:sp>
      <p:sp>
        <p:nvSpPr>
          <p:cNvPr id="433" name="Google Shape;433;p50"/>
          <p:cNvSpPr txBox="1"/>
          <p:nvPr/>
        </p:nvSpPr>
        <p:spPr>
          <a:xfrm>
            <a:off x="798381" y="3245779"/>
            <a:ext cx="10595237" cy="803654"/>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24BAA2"/>
              </a:buClr>
              <a:buSzPts val="3600"/>
              <a:buFont typeface="Arial"/>
              <a:buNone/>
            </a:pPr>
            <a:r>
              <a:rPr lang="en-US" sz="3600" b="1" i="0" u="none" strike="noStrike" cap="none" dirty="0">
                <a:solidFill>
                  <a:srgbClr val="24BAA2"/>
                </a:solidFill>
                <a:latin typeface="Calibri"/>
                <a:ea typeface="Calibri"/>
                <a:cs typeface="Calibri"/>
                <a:sym typeface="Calibri"/>
              </a:rPr>
              <a:t>9.	</a:t>
            </a:r>
            <a:r>
              <a:rPr lang="it-IT" sz="3600" b="1" dirty="0">
                <a:solidFill>
                  <a:srgbClr val="24BAA2"/>
                </a:solidFill>
                <a:latin typeface="Calibri"/>
                <a:ea typeface="Calibri"/>
                <a:cs typeface="Calibri"/>
                <a:sym typeface="Calibri"/>
              </a:rPr>
              <a:t>PRENDERSI CURA DEL PROPRIO CORPO</a:t>
            </a:r>
            <a:endParaRPr sz="1400" b="0" i="0" u="none" strike="noStrike" cap="none" dirty="0">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rgbClr val="24BAA2"/>
              </a:buClr>
              <a:buSzPts val="3600"/>
              <a:buFont typeface="Arial"/>
              <a:buNone/>
            </a:pPr>
            <a:endParaRPr sz="3600" b="1" i="0" u="none" strike="noStrike" cap="none" dirty="0">
              <a:solidFill>
                <a:srgbClr val="24BAA2"/>
              </a:solidFill>
              <a:latin typeface="Calibri"/>
              <a:ea typeface="Calibri"/>
              <a:cs typeface="Calibri"/>
              <a:sym typeface="Calibri"/>
            </a:endParaRPr>
          </a:p>
        </p:txBody>
      </p:sp>
      <p:sp>
        <p:nvSpPr>
          <p:cNvPr id="434" name="Google Shape;434;p50"/>
          <p:cNvSpPr txBox="1"/>
          <p:nvPr/>
        </p:nvSpPr>
        <p:spPr>
          <a:xfrm>
            <a:off x="420101" y="4276342"/>
            <a:ext cx="8489857" cy="1682744"/>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en-US" sz="2400" b="0" i="0" u="none" strike="noStrike" cap="none" dirty="0">
                <a:solidFill>
                  <a:srgbClr val="002060"/>
                </a:solidFill>
                <a:latin typeface="Calibri"/>
                <a:ea typeface="Calibri"/>
                <a:cs typeface="Calibri"/>
                <a:sym typeface="Calibri"/>
              </a:rPr>
              <a:t>   </a:t>
            </a:r>
            <a:r>
              <a:rPr lang="it-IT" sz="2400" b="0" i="0" u="none" strike="noStrike" cap="none" dirty="0">
                <a:solidFill>
                  <a:srgbClr val="002060"/>
                </a:solidFill>
                <a:latin typeface="Calibri"/>
                <a:ea typeface="Calibri"/>
                <a:cs typeface="Calibri"/>
                <a:sym typeface="Calibri"/>
              </a:rPr>
              <a:t>Gli operatori sanitari trascorrono molto tempo in piedi, quindi è molto importante prendersene cura. Indossare calzature comode che forniscano un adeguato sostegno al piede, fare stretching, applicare ghiaccio, massaggiare o, quantomeno, tenere sollevati i piedi la sera in modo da alleviare il gonfiore</a:t>
            </a:r>
            <a:r>
              <a:rPr lang="en-US" sz="2400" b="0" i="0" u="none" strike="noStrike" cap="none" dirty="0">
                <a:solidFill>
                  <a:srgbClr val="002060"/>
                </a:solidFill>
                <a:latin typeface="Calibri"/>
                <a:ea typeface="Calibri"/>
                <a:cs typeface="Calibri"/>
                <a:sym typeface="Calibri"/>
              </a:rPr>
              <a:t>.</a:t>
            </a:r>
            <a:endParaRPr sz="2400" b="0" i="0" u="none" strike="noStrike" cap="none" dirty="0">
              <a:solidFill>
                <a:srgbClr val="002060"/>
              </a:solidFill>
              <a:latin typeface="Calibri"/>
              <a:ea typeface="Calibri"/>
              <a:cs typeface="Calibri"/>
              <a:sym typeface="Calibri"/>
            </a:endParaRPr>
          </a:p>
        </p:txBody>
      </p:sp>
      <p:pic>
        <p:nvPicPr>
          <p:cNvPr id="435" name="Google Shape;435;p50"/>
          <p:cNvPicPr preferRelativeResize="0"/>
          <p:nvPr/>
        </p:nvPicPr>
        <p:blipFill rotWithShape="1">
          <a:blip r:embed="rId3">
            <a:alphaModFix/>
          </a:blip>
          <a:srcRect/>
          <a:stretch/>
        </p:blipFill>
        <p:spPr>
          <a:xfrm>
            <a:off x="8909958" y="4144831"/>
            <a:ext cx="2207622" cy="2023682"/>
          </a:xfrm>
          <a:prstGeom prst="rect">
            <a:avLst/>
          </a:prstGeom>
          <a:noFill/>
          <a:ln>
            <a:noFill/>
          </a:ln>
        </p:spPr>
      </p:pic>
      <p:pic>
        <p:nvPicPr>
          <p:cNvPr id="436" name="Google Shape;436;p50"/>
          <p:cNvPicPr preferRelativeResize="0"/>
          <p:nvPr/>
        </p:nvPicPr>
        <p:blipFill rotWithShape="1">
          <a:blip r:embed="rId4">
            <a:alphaModFix/>
          </a:blip>
          <a:srcRect/>
          <a:stretch/>
        </p:blipFill>
        <p:spPr>
          <a:xfrm>
            <a:off x="8671258" y="1334885"/>
            <a:ext cx="1631353" cy="186596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1"/>
          <p:cNvSpPr txBox="1">
            <a:spLocks noGrp="1"/>
          </p:cNvSpPr>
          <p:nvPr>
            <p:ph type="body" idx="1"/>
          </p:nvPr>
        </p:nvSpPr>
        <p:spPr>
          <a:xfrm>
            <a:off x="3106964" y="2640064"/>
            <a:ext cx="5320600" cy="3849918"/>
          </a:xfrm>
          <a:prstGeom prst="rect">
            <a:avLst/>
          </a:prstGeom>
          <a:noFill/>
          <a:ln>
            <a:noFill/>
          </a:ln>
        </p:spPr>
        <p:txBody>
          <a:bodyPr spcFirstLastPara="1" wrap="square" lIns="91425" tIns="45700" rIns="91425" bIns="45700" anchor="t" anchorCtr="0">
            <a:noAutofit/>
          </a:bodyPr>
          <a:lstStyle/>
          <a:p>
            <a:pPr marL="457200" marR="0" lvl="0" indent="0" algn="just" rtl="0">
              <a:lnSpc>
                <a:spcPct val="90000"/>
              </a:lnSpc>
              <a:spcBef>
                <a:spcPts val="1000"/>
              </a:spcBef>
              <a:spcAft>
                <a:spcPts val="0"/>
              </a:spcAft>
              <a:buClr>
                <a:srgbClr val="092E4B"/>
              </a:buClr>
              <a:buSzPts val="2400"/>
              <a:buFont typeface="Arial"/>
              <a:buNone/>
            </a:pPr>
            <a:r>
              <a:rPr lang="it-IT" sz="2400" dirty="0">
                <a:solidFill>
                  <a:srgbClr val="002060"/>
                </a:solidFill>
              </a:rPr>
              <a:t>È inutile dire che l'attività fisica migliora la salute fisica e mentale e allevia lo stress, ma è anche vero che, per funzionare bene, deve essere stimolante e piacevole.</a:t>
            </a:r>
            <a:endParaRPr dirty="0">
              <a:solidFill>
                <a:srgbClr val="002060"/>
              </a:solidFill>
            </a:endParaRPr>
          </a:p>
        </p:txBody>
      </p:sp>
      <p:pic>
        <p:nvPicPr>
          <p:cNvPr id="442" name="Google Shape;442;p51"/>
          <p:cNvPicPr preferRelativeResize="0"/>
          <p:nvPr/>
        </p:nvPicPr>
        <p:blipFill rotWithShape="1">
          <a:blip r:embed="rId3">
            <a:alphaModFix/>
          </a:blip>
          <a:srcRect/>
          <a:stretch/>
        </p:blipFill>
        <p:spPr>
          <a:xfrm>
            <a:off x="6643853" y="1817104"/>
            <a:ext cx="5716302" cy="5716302"/>
          </a:xfrm>
          <a:prstGeom prst="rect">
            <a:avLst/>
          </a:prstGeom>
          <a:noFill/>
          <a:ln>
            <a:noFill/>
          </a:ln>
        </p:spPr>
      </p:pic>
      <p:pic>
        <p:nvPicPr>
          <p:cNvPr id="443" name="Google Shape;443;p51"/>
          <p:cNvPicPr preferRelativeResize="0"/>
          <p:nvPr/>
        </p:nvPicPr>
        <p:blipFill rotWithShape="1">
          <a:blip r:embed="rId4">
            <a:alphaModFix/>
          </a:blip>
          <a:srcRect/>
          <a:stretch/>
        </p:blipFill>
        <p:spPr>
          <a:xfrm>
            <a:off x="1088359" y="3582043"/>
            <a:ext cx="2461260" cy="1965960"/>
          </a:xfrm>
          <a:prstGeom prst="rect">
            <a:avLst/>
          </a:prstGeom>
          <a:noFill/>
          <a:ln>
            <a:noFill/>
          </a:ln>
        </p:spPr>
      </p:pic>
      <p:sp>
        <p:nvSpPr>
          <p:cNvPr id="444" name="Google Shape;444;p51"/>
          <p:cNvSpPr txBox="1"/>
          <p:nvPr/>
        </p:nvSpPr>
        <p:spPr>
          <a:xfrm>
            <a:off x="798381" y="522578"/>
            <a:ext cx="10595237" cy="1294526"/>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24BAA2"/>
              </a:buClr>
              <a:buSzPts val="3600"/>
              <a:buFont typeface="Arial"/>
              <a:buNone/>
            </a:pPr>
            <a:r>
              <a:rPr lang="en-US" sz="3600" b="1" i="0" u="none" strike="noStrike" cap="none" dirty="0">
                <a:solidFill>
                  <a:srgbClr val="24BAA2"/>
                </a:solidFill>
                <a:latin typeface="Calibri"/>
                <a:ea typeface="Calibri"/>
                <a:cs typeface="Calibri"/>
                <a:sym typeface="Calibri"/>
              </a:rPr>
              <a:t>10.	 </a:t>
            </a:r>
            <a:r>
              <a:rPr lang="it-IT" sz="3600" b="1" i="0" u="none" strike="noStrike" cap="none" dirty="0">
                <a:solidFill>
                  <a:srgbClr val="24BAA2"/>
                </a:solidFill>
                <a:latin typeface="Calibri"/>
                <a:ea typeface="Calibri"/>
                <a:cs typeface="Calibri"/>
                <a:sym typeface="Calibri"/>
              </a:rPr>
              <a:t>TROVARE UN'ATTIVITÀ FISICA CHE APPASSIONI E COLTIVARLA </a:t>
            </a:r>
            <a:endParaRPr sz="3600" b="1" i="0" u="none" strike="noStrike" cap="none" dirty="0">
              <a:solidFill>
                <a:srgbClr val="24BAA2"/>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
          <p:cNvSpPr txBox="1">
            <a:spLocks noGrp="1"/>
          </p:cNvSpPr>
          <p:nvPr>
            <p:ph type="body" idx="1"/>
          </p:nvPr>
        </p:nvSpPr>
        <p:spPr>
          <a:xfrm>
            <a:off x="357551" y="870305"/>
            <a:ext cx="5919424" cy="437769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SzPts val="2400"/>
              <a:buNone/>
            </a:pPr>
            <a:r>
              <a:rPr lang="it-IT" dirty="0"/>
              <a:t>Nella nostra vita quotidiana si stanno diffondendo dispositivi tecnologici di assistenza e supporto alla persona che hanno lo scopo generale di raggiungere e mantenere il benessere psicofisico. Nella gestione delle proprie abitudini, ciò avviene attraverso soluzioni semplici e alla portata di tutti. </a:t>
            </a:r>
          </a:p>
          <a:p>
            <a:pPr marL="0" lvl="0" indent="0" rtl="0">
              <a:lnSpc>
                <a:spcPct val="90000"/>
              </a:lnSpc>
              <a:spcBef>
                <a:spcPts val="1000"/>
              </a:spcBef>
              <a:spcAft>
                <a:spcPts val="0"/>
              </a:spcAft>
              <a:buSzPts val="2400"/>
              <a:buNone/>
            </a:pPr>
            <a:r>
              <a:rPr lang="it-IT" dirty="0"/>
              <a:t>La loro forza maggiore sta nella consapevolezza di chi li utilizza, riguardo al funzionamento e ai limiti del proprio corpo e della propria mente. Misurare ciò che accade nel nostro corpo ci permette di capire cosa ci fa davvero bene o male, e quindi di strutturare le routine in modo da ottenere un miglior rendimento complessivo e una vita piena e soddisfacente.</a:t>
            </a:r>
            <a:endParaRPr dirty="0"/>
          </a:p>
        </p:txBody>
      </p:sp>
      <p:sp>
        <p:nvSpPr>
          <p:cNvPr id="450" name="Google Shape;450;p2"/>
          <p:cNvSpPr txBox="1">
            <a:spLocks noGrp="1"/>
          </p:cNvSpPr>
          <p:nvPr>
            <p:ph type="body" idx="2"/>
          </p:nvPr>
        </p:nvSpPr>
        <p:spPr>
          <a:xfrm>
            <a:off x="144609" y="156817"/>
            <a:ext cx="4757375"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err="1"/>
              <a:t>Strumenti</a:t>
            </a:r>
            <a:endParaRPr dirty="0"/>
          </a:p>
          <a:p>
            <a:pPr marL="457200" marR="0" lvl="0" indent="-228600" algn="l" rtl="0">
              <a:lnSpc>
                <a:spcPct val="90000"/>
              </a:lnSpc>
              <a:spcBef>
                <a:spcPts val="1000"/>
              </a:spcBef>
              <a:spcAft>
                <a:spcPts val="0"/>
              </a:spcAft>
              <a:buClr>
                <a:srgbClr val="24BAA2"/>
              </a:buClr>
              <a:buSzPts val="3600"/>
              <a:buFont typeface="Arial"/>
              <a:buNone/>
            </a:pPr>
            <a:endParaRPr dirty="0"/>
          </a:p>
        </p:txBody>
      </p:sp>
      <p:pic>
        <p:nvPicPr>
          <p:cNvPr id="451" name="Google Shape;451;p2" descr="Cartoon checklist and pencil"/>
          <p:cNvPicPr preferRelativeResize="0">
            <a:picLocks noGrp="1"/>
          </p:cNvPicPr>
          <p:nvPr>
            <p:ph type="pic" idx="3"/>
          </p:nvPr>
        </p:nvPicPr>
        <p:blipFill rotWithShape="1">
          <a:blip r:embed="rId3">
            <a:alphaModFix/>
          </a:blip>
          <a:srcRect l="18300" r="18300"/>
          <a:stretch/>
        </p:blipFill>
        <p:spPr>
          <a:xfrm>
            <a:off x="6438900" y="439738"/>
            <a:ext cx="5110163" cy="6045200"/>
          </a:xfrm>
          <a:prstGeom prst="rect">
            <a:avLst/>
          </a:prstGeom>
          <a:solidFill>
            <a:srgbClr val="F2F2F2"/>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3"/>
          <p:cNvSpPr txBox="1">
            <a:spLocks noGrp="1"/>
          </p:cNvSpPr>
          <p:nvPr>
            <p:ph type="body" idx="1"/>
          </p:nvPr>
        </p:nvSpPr>
        <p:spPr>
          <a:xfrm>
            <a:off x="685051" y="1823987"/>
            <a:ext cx="922844"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sz="3200" b="1">
                <a:solidFill>
                  <a:srgbClr val="24BAA2"/>
                </a:solidFill>
              </a:rPr>
              <a:t>1.</a:t>
            </a:r>
            <a:endParaRPr/>
          </a:p>
        </p:txBody>
      </p:sp>
      <p:sp>
        <p:nvSpPr>
          <p:cNvPr id="457" name="Google Shape;457;p53"/>
          <p:cNvSpPr txBox="1">
            <a:spLocks noGrp="1"/>
          </p:cNvSpPr>
          <p:nvPr>
            <p:ph type="body" idx="2"/>
          </p:nvPr>
        </p:nvSpPr>
        <p:spPr>
          <a:xfrm>
            <a:off x="1708788" y="1875276"/>
            <a:ext cx="10020946" cy="803654"/>
          </a:xfrm>
          <a:prstGeom prst="rect">
            <a:avLst/>
          </a:prstGeom>
          <a:noFill/>
          <a:ln>
            <a:noFill/>
          </a:ln>
        </p:spPr>
        <p:txBody>
          <a:bodyPr spcFirstLastPara="1" wrap="square" lIns="91425" tIns="45700" rIns="91425" bIns="45700" anchor="t" anchorCtr="0">
            <a:noAutofit/>
          </a:bodyPr>
          <a:lstStyle/>
          <a:p>
            <a:pPr marL="0" marR="0" lvl="0" indent="-228600" algn="l" rtl="0">
              <a:lnSpc>
                <a:spcPct val="90000"/>
              </a:lnSpc>
              <a:spcBef>
                <a:spcPts val="1000"/>
              </a:spcBef>
              <a:spcAft>
                <a:spcPts val="0"/>
              </a:spcAft>
              <a:buClr>
                <a:srgbClr val="24BAA2"/>
              </a:buClr>
              <a:buSzPts val="3600"/>
              <a:buFont typeface="Arial"/>
              <a:buNone/>
            </a:pPr>
            <a:r>
              <a:rPr lang="it-IT" sz="2400" b="0" dirty="0">
                <a:solidFill>
                  <a:srgbClr val="002060"/>
                </a:solidFill>
              </a:rPr>
              <a:t>Dispositivi indossabili come </a:t>
            </a:r>
            <a:r>
              <a:rPr lang="it-IT" sz="2400" b="0" dirty="0">
                <a:hlinkClick r:id="rId3">
                  <a:extLst>
                    <a:ext uri="{A12FA001-AC4F-418D-AE19-62706E023703}">
                      <ahyp:hlinkClr xmlns:ahyp="http://schemas.microsoft.com/office/drawing/2018/hyperlinkcolor" val="tx"/>
                    </a:ext>
                  </a:extLst>
                </a:hlinkClick>
              </a:rPr>
              <a:t>FitBit</a:t>
            </a:r>
            <a:r>
              <a:rPr lang="it-IT" sz="2400" b="0" dirty="0">
                <a:solidFill>
                  <a:srgbClr val="002060"/>
                </a:solidFill>
              </a:rPr>
              <a:t>, </a:t>
            </a:r>
            <a:r>
              <a:rPr lang="it-IT" sz="2400" b="0" dirty="0">
                <a:hlinkClick r:id="rId4">
                  <a:extLst>
                    <a:ext uri="{A12FA001-AC4F-418D-AE19-62706E023703}">
                      <ahyp:hlinkClr xmlns:ahyp="http://schemas.microsoft.com/office/drawing/2018/hyperlinkcolor" val="tx"/>
                    </a:ext>
                  </a:extLst>
                </a:hlinkClick>
              </a:rPr>
              <a:t>MiBand5</a:t>
            </a:r>
            <a:r>
              <a:rPr lang="it-IT" sz="2400" b="0" dirty="0">
                <a:solidFill>
                  <a:srgbClr val="002060"/>
                </a:solidFill>
              </a:rPr>
              <a:t> e </a:t>
            </a:r>
            <a:r>
              <a:rPr lang="it-IT" sz="2400" b="0" dirty="0">
                <a:hlinkClick r:id="rId5">
                  <a:extLst>
                    <a:ext uri="{A12FA001-AC4F-418D-AE19-62706E023703}">
                      <ahyp:hlinkClr xmlns:ahyp="http://schemas.microsoft.com/office/drawing/2018/hyperlinkcolor" val="tx"/>
                    </a:ext>
                  </a:extLst>
                </a:hlinkClick>
              </a:rPr>
              <a:t>GalaxyFit2</a:t>
            </a:r>
            <a:r>
              <a:rPr lang="it-IT" sz="2400" b="0" dirty="0">
                <a:solidFill>
                  <a:srgbClr val="002060"/>
                </a:solidFill>
              </a:rPr>
              <a:t> per supportare l'attività fisica e monitorare i principali parametri vitali</a:t>
            </a:r>
            <a:endParaRPr sz="2400" b="0" dirty="0">
              <a:solidFill>
                <a:srgbClr val="002060"/>
              </a:solidFill>
            </a:endParaRPr>
          </a:p>
        </p:txBody>
      </p:sp>
      <p:sp>
        <p:nvSpPr>
          <p:cNvPr id="458" name="Google Shape;458;p53"/>
          <p:cNvSpPr txBox="1">
            <a:spLocks noGrp="1"/>
          </p:cNvSpPr>
          <p:nvPr>
            <p:ph type="body" idx="1"/>
          </p:nvPr>
        </p:nvSpPr>
        <p:spPr>
          <a:xfrm>
            <a:off x="954275" y="4103283"/>
            <a:ext cx="700088" cy="688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None/>
            </a:pPr>
            <a:r>
              <a:rPr lang="en-US" sz="3200" b="1" i="0" u="none" strike="noStrike" cap="none" dirty="0">
                <a:solidFill>
                  <a:srgbClr val="24BAA2"/>
                </a:solidFill>
                <a:latin typeface="Calibri"/>
                <a:ea typeface="Calibri"/>
                <a:cs typeface="Calibri"/>
                <a:sym typeface="Calibri"/>
              </a:rPr>
              <a:t>3.</a:t>
            </a:r>
            <a:endParaRPr dirty="0"/>
          </a:p>
        </p:txBody>
      </p:sp>
      <p:sp>
        <p:nvSpPr>
          <p:cNvPr id="459" name="Google Shape;459;p53"/>
          <p:cNvSpPr txBox="1">
            <a:spLocks noGrp="1"/>
          </p:cNvSpPr>
          <p:nvPr>
            <p:ph type="body" idx="2"/>
          </p:nvPr>
        </p:nvSpPr>
        <p:spPr>
          <a:xfrm>
            <a:off x="1717320" y="2782974"/>
            <a:ext cx="9676298" cy="13235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600"/>
              <a:buNone/>
            </a:pPr>
            <a:r>
              <a:rPr lang="it-IT" sz="2400" b="0" i="0" u="none" strike="noStrike" cap="none" dirty="0">
                <a:solidFill>
                  <a:srgbClr val="002060"/>
                </a:solidFill>
                <a:latin typeface="Calibri"/>
                <a:ea typeface="Calibri"/>
                <a:cs typeface="Calibri"/>
                <a:sym typeface="Calibri"/>
              </a:rPr>
              <a:t>App per la gestione delle attività e del tempo </a:t>
            </a:r>
            <a:r>
              <a:rPr lang="en-US" sz="2400" b="0" i="0" u="none" strike="noStrike" cap="none" dirty="0">
                <a:solidFill>
                  <a:srgbClr val="002060"/>
                </a:solidFill>
                <a:latin typeface="Calibri"/>
                <a:ea typeface="Calibri"/>
                <a:cs typeface="Calibri"/>
                <a:sym typeface="Calibri"/>
              </a:rPr>
              <a:t>(e</a:t>
            </a:r>
            <a:r>
              <a:rPr lang="en-US" sz="2400" b="0" dirty="0">
                <a:solidFill>
                  <a:srgbClr val="002060"/>
                </a:solidFill>
              </a:rPr>
              <a:t>s.</a:t>
            </a:r>
            <a:r>
              <a:rPr lang="en-US" sz="2400" b="0" i="0" u="none" strike="noStrike" cap="none" dirty="0">
                <a:solidFill>
                  <a:srgbClr val="002060"/>
                </a:solidFill>
                <a:latin typeface="Calibri"/>
                <a:ea typeface="Calibri"/>
                <a:cs typeface="Calibri"/>
                <a:sym typeface="Calibri"/>
              </a:rPr>
              <a:t>, </a:t>
            </a:r>
            <a:r>
              <a:rPr lang="en-US" sz="2400" b="0" dirty="0">
                <a:hlinkClick r:id="rId6">
                  <a:extLst>
                    <a:ext uri="{A12FA001-AC4F-418D-AE19-62706E023703}">
                      <ahyp:hlinkClr xmlns:ahyp="http://schemas.microsoft.com/office/drawing/2018/hyperlinkcolor" val="tx"/>
                    </a:ext>
                  </a:extLst>
                </a:hlinkClick>
              </a:rPr>
              <a:t>Google</a:t>
            </a:r>
            <a:r>
              <a:rPr lang="en-US" sz="2400" b="1" i="0" u="sng" strike="noStrike" cap="none" dirty="0">
                <a:solidFill>
                  <a:schemeClr val="hlink"/>
                </a:solidFill>
                <a:latin typeface="Calibri"/>
                <a:ea typeface="Calibri"/>
                <a:cs typeface="Calibri"/>
                <a:sym typeface="Calibri"/>
                <a:hlinkClick r:id="rId6"/>
              </a:rPr>
              <a:t> </a:t>
            </a:r>
            <a:r>
              <a:rPr lang="en-US" sz="2400" b="0" dirty="0">
                <a:hlinkClick r:id="rId6">
                  <a:extLst>
                    <a:ext uri="{A12FA001-AC4F-418D-AE19-62706E023703}">
                      <ahyp:hlinkClr xmlns:ahyp="http://schemas.microsoft.com/office/drawing/2018/hyperlinkcolor" val="tx"/>
                    </a:ext>
                  </a:extLst>
                </a:hlinkClick>
              </a:rPr>
              <a:t>Calendar</a:t>
            </a:r>
            <a:r>
              <a:rPr lang="en-US" sz="2400" b="0" dirty="0">
                <a:solidFill>
                  <a:srgbClr val="002060"/>
                </a:solidFill>
              </a:rPr>
              <a:t>, </a:t>
            </a:r>
            <a:r>
              <a:rPr lang="en-US" sz="2400" b="0" dirty="0" err="1">
                <a:solidFill>
                  <a:srgbClr val="002060"/>
                </a:solidFill>
              </a:rPr>
              <a:t>s</a:t>
            </a:r>
            <a:r>
              <a:rPr lang="en-US" sz="2400" b="0" i="0" u="none" strike="noStrike" cap="none" dirty="0" err="1">
                <a:solidFill>
                  <a:srgbClr val="002060"/>
                </a:solidFill>
                <a:latin typeface="Calibri"/>
                <a:ea typeface="Calibri"/>
                <a:cs typeface="Calibri"/>
                <a:sym typeface="Calibri"/>
              </a:rPr>
              <a:t>caricabile</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gratuitamente</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sia</a:t>
            </a:r>
            <a:r>
              <a:rPr lang="en-US" sz="2400" b="0" i="0" u="none" strike="noStrike" cap="none" dirty="0">
                <a:solidFill>
                  <a:srgbClr val="002060"/>
                </a:solidFill>
                <a:latin typeface="Calibri"/>
                <a:ea typeface="Calibri"/>
                <a:cs typeface="Calibri"/>
                <a:sym typeface="Calibri"/>
              </a:rPr>
              <a:t> per Android </a:t>
            </a:r>
            <a:r>
              <a:rPr lang="en-US" sz="2400" b="0" i="0" u="none" strike="noStrike" cap="none" dirty="0" err="1">
                <a:solidFill>
                  <a:srgbClr val="002060"/>
                </a:solidFill>
                <a:latin typeface="Calibri"/>
                <a:ea typeface="Calibri"/>
                <a:cs typeface="Calibri"/>
                <a:sym typeface="Calibri"/>
              </a:rPr>
              <a:t>che</a:t>
            </a:r>
            <a:r>
              <a:rPr lang="en-US" sz="2400" b="0" i="0" u="none" strike="noStrike" cap="none" dirty="0">
                <a:solidFill>
                  <a:srgbClr val="002060"/>
                </a:solidFill>
                <a:latin typeface="Calibri"/>
                <a:ea typeface="Calibri"/>
                <a:cs typeface="Calibri"/>
                <a:sym typeface="Calibri"/>
              </a:rPr>
              <a:t> iOS, e </a:t>
            </a:r>
            <a:r>
              <a:rPr lang="en-US" sz="2400" b="0" i="0" u="none" strike="noStrike" cap="none" dirty="0" err="1">
                <a:solidFill>
                  <a:srgbClr val="002060"/>
                </a:solidFill>
                <a:latin typeface="Calibri"/>
                <a:ea typeface="Calibri"/>
                <a:cs typeface="Calibri"/>
                <a:sym typeface="Calibri"/>
              </a:rPr>
              <a:t>disponibile</a:t>
            </a:r>
            <a:r>
              <a:rPr lang="en-US" sz="2400" b="0" i="0" u="none" strike="noStrike" cap="none" dirty="0">
                <a:solidFill>
                  <a:srgbClr val="002060"/>
                </a:solidFill>
                <a:latin typeface="Calibri"/>
                <a:ea typeface="Calibri"/>
                <a:cs typeface="Calibri"/>
                <a:sym typeface="Calibri"/>
              </a:rPr>
              <a:t> in 33 lingue; </a:t>
            </a:r>
            <a:r>
              <a:rPr lang="en-US" sz="2400" b="0" dirty="0">
                <a:hlinkClick r:id="rId7">
                  <a:extLst>
                    <a:ext uri="{A12FA001-AC4F-418D-AE19-62706E023703}">
                      <ahyp:hlinkClr xmlns:ahyp="http://schemas.microsoft.com/office/drawing/2018/hyperlinkcolor" val="tx"/>
                    </a:ext>
                  </a:extLst>
                </a:hlinkClick>
              </a:rPr>
              <a:t>Todoist</a:t>
            </a:r>
            <a:r>
              <a:rPr lang="en-US" sz="2400" b="0" i="0" u="none" strike="noStrike" cap="none" dirty="0">
                <a:solidFill>
                  <a:srgbClr val="002060"/>
                </a:solidFill>
                <a:latin typeface="Calibri"/>
                <a:ea typeface="Calibri"/>
                <a:cs typeface="Calibri"/>
                <a:sym typeface="Calibri"/>
              </a:rPr>
              <a:t>, </a:t>
            </a:r>
            <a:r>
              <a:rPr lang="en-US" sz="2400" b="0" dirty="0">
                <a:hlinkClick r:id="rId8">
                  <a:extLst>
                    <a:ext uri="{A12FA001-AC4F-418D-AE19-62706E023703}">
                      <ahyp:hlinkClr xmlns:ahyp="http://schemas.microsoft.com/office/drawing/2018/hyperlinkcolor" val="tx"/>
                    </a:ext>
                  </a:extLst>
                </a:hlinkClick>
              </a:rPr>
              <a:t>Google tasks</a:t>
            </a:r>
            <a:r>
              <a:rPr lang="en-US" sz="2400" b="0" dirty="0">
                <a:solidFill>
                  <a:srgbClr val="002060"/>
                </a:solidFill>
              </a:rPr>
              <a:t>)</a:t>
            </a:r>
            <a:endParaRPr sz="2400" b="0" dirty="0">
              <a:solidFill>
                <a:srgbClr val="002060"/>
              </a:solidFill>
            </a:endParaRPr>
          </a:p>
        </p:txBody>
      </p:sp>
      <p:sp>
        <p:nvSpPr>
          <p:cNvPr id="460" name="Google Shape;460;p53"/>
          <p:cNvSpPr txBox="1">
            <a:spLocks noGrp="1"/>
          </p:cNvSpPr>
          <p:nvPr>
            <p:ph type="body" idx="1"/>
          </p:nvPr>
        </p:nvSpPr>
        <p:spPr>
          <a:xfrm>
            <a:off x="866046" y="477281"/>
            <a:ext cx="11136312" cy="10207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it-IT" sz="3600" b="1" i="0" u="none" strike="noStrike" cap="none" dirty="0">
                <a:solidFill>
                  <a:srgbClr val="24BAA2"/>
                </a:solidFill>
                <a:latin typeface="Calibri"/>
                <a:ea typeface="Calibri"/>
                <a:cs typeface="Calibri"/>
                <a:sym typeface="Calibri"/>
              </a:rPr>
              <a:t>Ecco alcuni strumenti utili per raggiungere un buon equilibrio tra lavoro e vita privata</a:t>
            </a:r>
            <a:r>
              <a:rPr lang="en-US" sz="3600" b="1" i="0" u="none" strike="noStrike" cap="none" dirty="0">
                <a:solidFill>
                  <a:srgbClr val="24BAA2"/>
                </a:solidFill>
                <a:latin typeface="Calibri"/>
                <a:ea typeface="Calibri"/>
                <a:cs typeface="Calibri"/>
                <a:sym typeface="Calibri"/>
              </a:rPr>
              <a:t>:</a:t>
            </a:r>
            <a:endParaRPr sz="3600" b="1" i="0" u="none" strike="noStrike" cap="none" dirty="0">
              <a:solidFill>
                <a:srgbClr val="24BAA2"/>
              </a:solidFill>
              <a:latin typeface="Calibri"/>
              <a:ea typeface="Calibri"/>
              <a:cs typeface="Calibri"/>
              <a:sym typeface="Calibri"/>
            </a:endParaRPr>
          </a:p>
        </p:txBody>
      </p:sp>
      <p:sp>
        <p:nvSpPr>
          <p:cNvPr id="461" name="Google Shape;461;p53"/>
          <p:cNvSpPr txBox="1"/>
          <p:nvPr/>
        </p:nvSpPr>
        <p:spPr>
          <a:xfrm>
            <a:off x="1744374" y="4204676"/>
            <a:ext cx="10182414" cy="640093"/>
          </a:xfrm>
          <a:prstGeom prst="rect">
            <a:avLst/>
          </a:prstGeom>
          <a:noFill/>
          <a:ln>
            <a:noFill/>
          </a:ln>
        </p:spPr>
        <p:txBody>
          <a:bodyPr spcFirstLastPara="1" wrap="square" lIns="91425" tIns="45700" rIns="91425" bIns="45700" anchor="ctr" anchorCtr="0">
            <a:noAutofit/>
          </a:bodyPr>
          <a:lstStyle/>
          <a:p>
            <a:pPr marR="0" lvl="0" indent="-228600" algn="l" rtl="0">
              <a:lnSpc>
                <a:spcPct val="90000"/>
              </a:lnSpc>
              <a:spcBef>
                <a:spcPts val="1000"/>
              </a:spcBef>
              <a:spcAft>
                <a:spcPts val="0"/>
              </a:spcAft>
              <a:buClr>
                <a:srgbClr val="092E4B"/>
              </a:buClr>
              <a:buSzPts val="2200"/>
              <a:buFont typeface="Arial"/>
              <a:buNone/>
            </a:pPr>
            <a:r>
              <a:rPr lang="it-IT" sz="2400" b="0" i="0" u="none" strike="noStrike" cap="none" dirty="0">
                <a:solidFill>
                  <a:srgbClr val="002060"/>
                </a:solidFill>
                <a:latin typeface="Calibri"/>
                <a:ea typeface="Calibri"/>
                <a:cs typeface="Calibri"/>
                <a:sym typeface="Calibri"/>
              </a:rPr>
              <a:t>App per il monitoraggio delle proprie abitudini </a:t>
            </a:r>
            <a:r>
              <a:rPr lang="en-US" sz="2400" b="0" i="0" u="none" strike="noStrike" cap="none" dirty="0">
                <a:solidFill>
                  <a:srgbClr val="002060"/>
                </a:solidFill>
                <a:latin typeface="Calibri"/>
                <a:ea typeface="Calibri"/>
                <a:cs typeface="Calibri"/>
                <a:sym typeface="Calibri"/>
              </a:rPr>
              <a:t>(es: </a:t>
            </a:r>
            <a:r>
              <a:rPr lang="en-US" sz="2400" dirty="0">
                <a:solidFill>
                  <a:srgbClr val="24BAA2"/>
                </a:solidFill>
                <a:latin typeface="Calibri"/>
                <a:cs typeface="Calibri"/>
                <a:sym typeface="Calibri"/>
                <a:hlinkClick r:id="rId9">
                  <a:extLst>
                    <a:ext uri="{A12FA001-AC4F-418D-AE19-62706E023703}">
                      <ahyp:hlinkClr xmlns:ahyp="http://schemas.microsoft.com/office/drawing/2018/hyperlinkcolor" val="tx"/>
                    </a:ext>
                  </a:extLst>
                </a:hlinkClick>
              </a:rPr>
              <a:t>Fabulous daily routine planner</a:t>
            </a:r>
            <a:r>
              <a:rPr lang="en-US" sz="2400" dirty="0">
                <a:solidFill>
                  <a:srgbClr val="002060"/>
                </a:solidFill>
                <a:latin typeface="Calibri"/>
                <a:cs typeface="Calibri"/>
                <a:sym typeface="Calibri"/>
              </a:rPr>
              <a:t>)</a:t>
            </a:r>
            <a:endParaRPr sz="2400" dirty="0">
              <a:solidFill>
                <a:srgbClr val="002060"/>
              </a:solidFill>
              <a:latin typeface="Calibri"/>
              <a:cs typeface="Calibri"/>
              <a:sym typeface="Calibri"/>
            </a:endParaRPr>
          </a:p>
        </p:txBody>
      </p:sp>
      <p:sp>
        <p:nvSpPr>
          <p:cNvPr id="462" name="Google Shape;462;p53"/>
          <p:cNvSpPr txBox="1"/>
          <p:nvPr/>
        </p:nvSpPr>
        <p:spPr>
          <a:xfrm>
            <a:off x="648693" y="2578313"/>
            <a:ext cx="803356"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n-US" sz="3200" b="1" i="0" u="none" strike="noStrike" cap="none" dirty="0">
                <a:solidFill>
                  <a:srgbClr val="24BAA2"/>
                </a:solidFill>
                <a:latin typeface="Calibri"/>
                <a:ea typeface="Calibri"/>
                <a:cs typeface="Calibri"/>
                <a:sym typeface="Calibri"/>
              </a:rPr>
              <a:t>2.</a:t>
            </a:r>
            <a:endParaRPr sz="1400" b="0" i="0" u="none" strike="noStrike" cap="none" dirty="0">
              <a:solidFill>
                <a:srgbClr val="000000"/>
              </a:solidFill>
              <a:latin typeface="Arial"/>
              <a:ea typeface="Arial"/>
              <a:cs typeface="Arial"/>
              <a:sym typeface="Arial"/>
            </a:endParaRPr>
          </a:p>
        </p:txBody>
      </p:sp>
      <p:sp>
        <p:nvSpPr>
          <p:cNvPr id="463" name="Google Shape;463;p53"/>
          <p:cNvSpPr txBox="1"/>
          <p:nvPr/>
        </p:nvSpPr>
        <p:spPr>
          <a:xfrm>
            <a:off x="685051" y="4773934"/>
            <a:ext cx="792905"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n-US" sz="3200" b="1" i="0" u="none" strike="noStrike" cap="none" dirty="0">
                <a:solidFill>
                  <a:srgbClr val="24BAA2"/>
                </a:solidFill>
                <a:latin typeface="Calibri"/>
                <a:ea typeface="Calibri"/>
                <a:cs typeface="Calibri"/>
                <a:sym typeface="Calibri"/>
              </a:rPr>
              <a:t>4.</a:t>
            </a:r>
            <a:endParaRPr sz="1400" b="0" i="0" u="none" strike="noStrike" cap="none" dirty="0">
              <a:solidFill>
                <a:srgbClr val="000000"/>
              </a:solidFill>
              <a:latin typeface="Arial"/>
              <a:ea typeface="Arial"/>
              <a:cs typeface="Arial"/>
              <a:sym typeface="Arial"/>
            </a:endParaRPr>
          </a:p>
        </p:txBody>
      </p:sp>
      <p:sp>
        <p:nvSpPr>
          <p:cNvPr id="464" name="Google Shape;464;p53"/>
          <p:cNvSpPr txBox="1"/>
          <p:nvPr/>
        </p:nvSpPr>
        <p:spPr>
          <a:xfrm>
            <a:off x="1731848" y="4829596"/>
            <a:ext cx="10182414" cy="640093"/>
          </a:xfrm>
          <a:prstGeom prst="rect">
            <a:avLst/>
          </a:prstGeom>
          <a:noFill/>
          <a:ln>
            <a:noFill/>
          </a:ln>
        </p:spPr>
        <p:txBody>
          <a:bodyPr spcFirstLastPara="1" wrap="square" lIns="91425" tIns="45700" rIns="91425" bIns="45700" anchor="ctr" anchorCtr="0">
            <a:noAutofit/>
          </a:bodyPr>
          <a:lstStyle/>
          <a:p>
            <a:pPr marR="0" lvl="0" indent="-228600" algn="l" rtl="0">
              <a:lnSpc>
                <a:spcPct val="90000"/>
              </a:lnSpc>
              <a:spcBef>
                <a:spcPts val="1000"/>
              </a:spcBef>
              <a:spcAft>
                <a:spcPts val="0"/>
              </a:spcAft>
              <a:buClr>
                <a:srgbClr val="092E4B"/>
              </a:buClr>
              <a:buSzPts val="2200"/>
              <a:buFont typeface="Arial"/>
              <a:buNone/>
            </a:pPr>
            <a:r>
              <a:rPr lang="en-US" sz="2400" b="0" i="0" u="none" strike="noStrike" cap="none" dirty="0">
                <a:solidFill>
                  <a:srgbClr val="002060"/>
                </a:solidFill>
                <a:latin typeface="Calibri"/>
                <a:ea typeface="Calibri"/>
                <a:cs typeface="Calibri"/>
                <a:sym typeface="Calibri"/>
              </a:rPr>
              <a:t>App per il </a:t>
            </a:r>
            <a:r>
              <a:rPr lang="en-US" sz="2400" b="0" i="0" u="none" strike="noStrike" cap="none" dirty="0" err="1">
                <a:solidFill>
                  <a:srgbClr val="002060"/>
                </a:solidFill>
                <a:latin typeface="Calibri"/>
                <a:ea typeface="Calibri"/>
                <a:cs typeface="Calibri"/>
                <a:sym typeface="Calibri"/>
              </a:rPr>
              <a:t>monitoraggio</a:t>
            </a:r>
            <a:r>
              <a:rPr lang="en-US" sz="2400" b="0" i="0" u="none" strike="noStrike" cap="none" dirty="0">
                <a:solidFill>
                  <a:srgbClr val="002060"/>
                </a:solidFill>
                <a:latin typeface="Calibri"/>
                <a:ea typeface="Calibri"/>
                <a:cs typeface="Calibri"/>
                <a:sym typeface="Calibri"/>
              </a:rPr>
              <a:t> del </a:t>
            </a:r>
            <a:r>
              <a:rPr lang="en-US" sz="2400" b="0" i="0" u="none" strike="noStrike" cap="none" dirty="0" err="1">
                <a:solidFill>
                  <a:srgbClr val="002060"/>
                </a:solidFill>
                <a:latin typeface="Calibri"/>
                <a:ea typeface="Calibri"/>
                <a:cs typeface="Calibri"/>
                <a:sym typeface="Calibri"/>
              </a:rPr>
              <a:t>sonno</a:t>
            </a:r>
            <a:r>
              <a:rPr lang="en-US" sz="2400" b="0" i="0" u="none" strike="noStrike" cap="none" dirty="0">
                <a:solidFill>
                  <a:srgbClr val="002060"/>
                </a:solidFill>
                <a:latin typeface="Calibri"/>
                <a:ea typeface="Calibri"/>
                <a:cs typeface="Calibri"/>
                <a:sym typeface="Calibri"/>
              </a:rPr>
              <a:t> (es: </a:t>
            </a:r>
            <a:r>
              <a:rPr lang="en-US" sz="2400" dirty="0">
                <a:solidFill>
                  <a:srgbClr val="24BAA2"/>
                </a:solidFill>
                <a:latin typeface="Calibri"/>
                <a:cs typeface="Calibri"/>
                <a:sym typeface="Calibri"/>
                <a:hlinkClick r:id="rId10">
                  <a:extLst>
                    <a:ext uri="{A12FA001-AC4F-418D-AE19-62706E023703}">
                      <ahyp:hlinkClr xmlns:ahyp="http://schemas.microsoft.com/office/drawing/2018/hyperlinkcolor" val="tx"/>
                    </a:ext>
                  </a:extLst>
                </a:hlinkClick>
              </a:rPr>
              <a:t>Sleep Cycle</a:t>
            </a:r>
            <a:r>
              <a:rPr lang="en-US" sz="2400" b="0" i="0" u="none" strike="noStrike" cap="none" dirty="0">
                <a:solidFill>
                  <a:srgbClr val="002060"/>
                </a:solidFill>
                <a:latin typeface="Calibri"/>
                <a:ea typeface="Calibri"/>
                <a:cs typeface="Calibri"/>
                <a:sym typeface="Calibri"/>
              </a:rPr>
              <a:t>)</a:t>
            </a:r>
            <a:endParaRPr sz="2400" b="0" i="0" u="none" strike="noStrike" cap="none" dirty="0">
              <a:solidFill>
                <a:srgbClr val="002060"/>
              </a:solidFill>
              <a:latin typeface="Calibri"/>
              <a:ea typeface="Calibri"/>
              <a:cs typeface="Calibri"/>
              <a:sym typeface="Calibri"/>
            </a:endParaRPr>
          </a:p>
        </p:txBody>
      </p:sp>
      <p:sp>
        <p:nvSpPr>
          <p:cNvPr id="465" name="Google Shape;465;p53"/>
          <p:cNvSpPr txBox="1"/>
          <p:nvPr/>
        </p:nvSpPr>
        <p:spPr>
          <a:xfrm>
            <a:off x="1739834" y="5507319"/>
            <a:ext cx="9814535" cy="640093"/>
          </a:xfrm>
          <a:prstGeom prst="rect">
            <a:avLst/>
          </a:prstGeom>
          <a:noFill/>
          <a:ln>
            <a:noFill/>
          </a:ln>
        </p:spPr>
        <p:txBody>
          <a:bodyPr spcFirstLastPara="1" wrap="square" lIns="91425" tIns="45700" rIns="91425" bIns="45700" anchor="ctr" anchorCtr="0">
            <a:noAutofit/>
          </a:bodyPr>
          <a:lstStyle/>
          <a:p>
            <a:pPr marR="0" lvl="0" indent="-228600" algn="l" rtl="0">
              <a:lnSpc>
                <a:spcPct val="90000"/>
              </a:lnSpc>
              <a:spcBef>
                <a:spcPts val="1000"/>
              </a:spcBef>
              <a:spcAft>
                <a:spcPts val="0"/>
              </a:spcAft>
              <a:buClr>
                <a:srgbClr val="092E4B"/>
              </a:buClr>
              <a:buSzPts val="2200"/>
              <a:buFont typeface="Arial"/>
              <a:buNone/>
            </a:pPr>
            <a:r>
              <a:rPr lang="en-US" sz="2400" b="0" i="0" u="none" strike="noStrike" cap="none" dirty="0">
                <a:solidFill>
                  <a:srgbClr val="002060"/>
                </a:solidFill>
                <a:latin typeface="Calibri"/>
                <a:ea typeface="Calibri"/>
                <a:cs typeface="Calibri"/>
                <a:sym typeface="Calibri"/>
              </a:rPr>
              <a:t>App per la </a:t>
            </a:r>
            <a:r>
              <a:rPr lang="en-US" sz="2400" b="0" i="0" u="none" strike="noStrike" cap="none" dirty="0" err="1">
                <a:solidFill>
                  <a:srgbClr val="002060"/>
                </a:solidFill>
                <a:latin typeface="Calibri"/>
                <a:ea typeface="Calibri"/>
                <a:cs typeface="Calibri"/>
                <a:sym typeface="Calibri"/>
              </a:rPr>
              <a:t>meditazione</a:t>
            </a:r>
            <a:r>
              <a:rPr lang="en-US" sz="2400" b="0" i="0" u="none" strike="noStrike" cap="none" dirty="0">
                <a:solidFill>
                  <a:srgbClr val="002060"/>
                </a:solidFill>
                <a:latin typeface="Calibri"/>
                <a:ea typeface="Calibri"/>
                <a:cs typeface="Calibri"/>
                <a:sym typeface="Calibri"/>
              </a:rPr>
              <a:t> (es: </a:t>
            </a:r>
            <a:r>
              <a:rPr lang="en-US" sz="2400" dirty="0">
                <a:solidFill>
                  <a:srgbClr val="24BAA2"/>
                </a:solidFill>
                <a:latin typeface="Calibri"/>
                <a:cs typeface="Calibri"/>
                <a:sym typeface="Calibri"/>
                <a:hlinkClick r:id="rId11">
                  <a:extLst>
                    <a:ext uri="{A12FA001-AC4F-418D-AE19-62706E023703}">
                      <ahyp:hlinkClr xmlns:ahyp="http://schemas.microsoft.com/office/drawing/2018/hyperlinkcolor" val="tx"/>
                    </a:ext>
                  </a:extLst>
                </a:hlinkClick>
              </a:rPr>
              <a:t>Calm</a:t>
            </a:r>
            <a:r>
              <a:rPr lang="en-US" sz="2400" b="0" i="0" u="none" strike="noStrike" cap="none" dirty="0">
                <a:solidFill>
                  <a:srgbClr val="002060"/>
                </a:solidFill>
                <a:latin typeface="Calibri"/>
                <a:ea typeface="Calibri"/>
                <a:cs typeface="Calibri"/>
                <a:sym typeface="Calibri"/>
              </a:rPr>
              <a:t>, </a:t>
            </a:r>
            <a:r>
              <a:rPr lang="en-US" sz="2400" dirty="0" err="1">
                <a:solidFill>
                  <a:srgbClr val="24BAA2"/>
                </a:solidFill>
                <a:latin typeface="Calibri"/>
                <a:cs typeface="Calibri"/>
                <a:sym typeface="Calibri"/>
                <a:hlinkClick r:id="rId12">
                  <a:extLst>
                    <a:ext uri="{A12FA001-AC4F-418D-AE19-62706E023703}">
                      <ahyp:hlinkClr xmlns:ahyp="http://schemas.microsoft.com/office/drawing/2018/hyperlinkcolor" val="tx"/>
                    </a:ext>
                  </a:extLst>
                </a:hlinkClick>
              </a:rPr>
              <a:t>Meditopia</a:t>
            </a:r>
            <a:r>
              <a:rPr lang="en-US" sz="2400" b="0" i="0" u="none" strike="noStrike" cap="none" dirty="0">
                <a:solidFill>
                  <a:srgbClr val="002060"/>
                </a:solidFill>
                <a:latin typeface="Calibri"/>
                <a:ea typeface="Calibri"/>
                <a:cs typeface="Calibri"/>
                <a:sym typeface="Calibri"/>
              </a:rPr>
              <a:t>)</a:t>
            </a:r>
            <a:endParaRPr sz="1400" b="0" i="0" u="none" strike="noStrike" cap="none" dirty="0">
              <a:solidFill>
                <a:srgbClr val="002060"/>
              </a:solidFill>
              <a:latin typeface="Arial"/>
              <a:ea typeface="Arial"/>
              <a:cs typeface="Arial"/>
              <a:sym typeface="Arial"/>
            </a:endParaRPr>
          </a:p>
        </p:txBody>
      </p:sp>
      <p:sp>
        <p:nvSpPr>
          <p:cNvPr id="466" name="Google Shape;466;p53"/>
          <p:cNvSpPr txBox="1"/>
          <p:nvPr/>
        </p:nvSpPr>
        <p:spPr>
          <a:xfrm>
            <a:off x="704646" y="5482327"/>
            <a:ext cx="792905"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n-US" sz="3200" b="1" i="0" u="none" strike="noStrike" cap="none" dirty="0">
                <a:solidFill>
                  <a:srgbClr val="24BAA2"/>
                </a:solidFill>
                <a:latin typeface="Calibri"/>
                <a:ea typeface="Calibri"/>
                <a:cs typeface="Calibri"/>
                <a:sym typeface="Calibri"/>
              </a:rPr>
              <a:t>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1d7304e9305_0_0"/>
          <p:cNvSpPr txBox="1">
            <a:spLocks noGrp="1"/>
          </p:cNvSpPr>
          <p:nvPr>
            <p:ph type="body" idx="1"/>
          </p:nvPr>
        </p:nvSpPr>
        <p:spPr>
          <a:xfrm>
            <a:off x="508656" y="2453032"/>
            <a:ext cx="7701894" cy="3300643"/>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2E4B"/>
              </a:buClr>
              <a:buSzPts val="2400"/>
              <a:buNone/>
            </a:pPr>
            <a:r>
              <a:rPr lang="en-US" sz="2200" dirty="0" err="1"/>
              <a:t>L'organizzazione</a:t>
            </a:r>
            <a:r>
              <a:rPr lang="en-US" sz="2200" dirty="0"/>
              <a:t> e la </a:t>
            </a:r>
            <a:r>
              <a:rPr lang="en-US" sz="2200" dirty="0" err="1"/>
              <a:t>pianificazione</a:t>
            </a:r>
            <a:r>
              <a:rPr lang="en-US" sz="2200" dirty="0"/>
              <a:t> </a:t>
            </a:r>
            <a:r>
              <a:rPr lang="en-US" sz="2200" dirty="0" err="1"/>
              <a:t>sembrano</a:t>
            </a:r>
            <a:r>
              <a:rPr lang="en-US" sz="2200" dirty="0"/>
              <a:t> </a:t>
            </a:r>
            <a:r>
              <a:rPr lang="en-US" sz="2200" dirty="0" err="1"/>
              <a:t>essere</a:t>
            </a:r>
            <a:r>
              <a:rPr lang="en-US" sz="2200" dirty="0"/>
              <a:t> </a:t>
            </a:r>
            <a:r>
              <a:rPr lang="en-US" sz="2200" dirty="0" err="1"/>
              <a:t>abitudini</a:t>
            </a:r>
            <a:r>
              <a:rPr lang="en-US" sz="2200" dirty="0"/>
              <a:t> </a:t>
            </a:r>
            <a:r>
              <a:rPr lang="en-US" sz="2200" dirty="0" err="1"/>
              <a:t>utili</a:t>
            </a:r>
            <a:r>
              <a:rPr lang="en-US" sz="2200" dirty="0"/>
              <a:t> per </a:t>
            </a:r>
            <a:r>
              <a:rPr lang="en-US" sz="2200" dirty="0" err="1"/>
              <a:t>liberarci</a:t>
            </a:r>
            <a:r>
              <a:rPr lang="en-US" sz="2200" dirty="0"/>
              <a:t> </a:t>
            </a:r>
            <a:r>
              <a:rPr lang="en-US" sz="2200" dirty="0" err="1"/>
              <a:t>dalla</a:t>
            </a:r>
            <a:r>
              <a:rPr lang="en-US" sz="2200" dirty="0"/>
              <a:t> </a:t>
            </a:r>
            <a:r>
              <a:rPr lang="en-US" sz="2200" dirty="0" err="1"/>
              <a:t>pressione</a:t>
            </a:r>
            <a:r>
              <a:rPr lang="en-US" sz="2200" dirty="0"/>
              <a:t> e </a:t>
            </a:r>
            <a:r>
              <a:rPr lang="en-US" sz="2200" dirty="0" err="1"/>
              <a:t>dallo</a:t>
            </a:r>
            <a:r>
              <a:rPr lang="en-US" sz="2200" dirty="0"/>
              <a:t> stress </a:t>
            </a:r>
            <a:r>
              <a:rPr lang="en-US" sz="2200" dirty="0" err="1"/>
              <a:t>lavorativo</a:t>
            </a:r>
            <a:r>
              <a:rPr lang="en-US" sz="2200" dirty="0"/>
              <a:t>. </a:t>
            </a:r>
            <a:r>
              <a:rPr lang="en-US" sz="2200" dirty="0" err="1"/>
              <a:t>Un'attenta</a:t>
            </a:r>
            <a:r>
              <a:rPr lang="en-US" sz="2200" dirty="0"/>
              <a:t> </a:t>
            </a:r>
            <a:r>
              <a:rPr lang="en-US" sz="2200" dirty="0" err="1"/>
              <a:t>pianificazione</a:t>
            </a:r>
            <a:r>
              <a:rPr lang="en-US" sz="2200" dirty="0"/>
              <a:t> ci </a:t>
            </a:r>
            <a:r>
              <a:rPr lang="en-US" sz="2200" dirty="0" err="1"/>
              <a:t>permetterà</a:t>
            </a:r>
            <a:r>
              <a:rPr lang="en-US" sz="2200" dirty="0"/>
              <a:t> </a:t>
            </a:r>
            <a:r>
              <a:rPr lang="en-US" sz="2200" dirty="0" err="1"/>
              <a:t>anche</a:t>
            </a:r>
            <a:r>
              <a:rPr lang="en-US" sz="2200" dirty="0"/>
              <a:t> di </a:t>
            </a:r>
            <a:r>
              <a:rPr lang="en-US" sz="2200" dirty="0" err="1"/>
              <a:t>gestire</a:t>
            </a:r>
            <a:r>
              <a:rPr lang="en-US" sz="2200" dirty="0"/>
              <a:t> </a:t>
            </a:r>
            <a:r>
              <a:rPr lang="en-US" sz="2200" dirty="0" err="1"/>
              <a:t>i</a:t>
            </a:r>
            <a:r>
              <a:rPr lang="en-US" sz="2200" dirty="0"/>
              <a:t> </a:t>
            </a:r>
            <a:r>
              <a:rPr lang="en-US" sz="2200" dirty="0" err="1"/>
              <a:t>compiti</a:t>
            </a:r>
            <a:r>
              <a:rPr lang="en-US" sz="2200" dirty="0"/>
              <a:t> </a:t>
            </a:r>
            <a:r>
              <a:rPr lang="en-US" sz="2200" dirty="0" err="1"/>
              <a:t>lavorativi</a:t>
            </a:r>
            <a:r>
              <a:rPr lang="en-US" sz="2200" dirty="0"/>
              <a:t> in modo </a:t>
            </a:r>
            <a:r>
              <a:rPr lang="en-US" sz="2200" dirty="0" err="1"/>
              <a:t>più</a:t>
            </a:r>
            <a:r>
              <a:rPr lang="en-US" sz="2200" dirty="0"/>
              <a:t> </a:t>
            </a:r>
            <a:r>
              <a:rPr lang="en-US" sz="2200" dirty="0" err="1"/>
              <a:t>efficace</a:t>
            </a:r>
            <a:r>
              <a:rPr lang="en-US" sz="2200" dirty="0"/>
              <a:t>. Il </a:t>
            </a:r>
            <a:r>
              <a:rPr lang="en-US" sz="2200" dirty="0" err="1"/>
              <a:t>nemico</a:t>
            </a:r>
            <a:r>
              <a:rPr lang="en-US" sz="2200" dirty="0"/>
              <a:t> </a:t>
            </a:r>
            <a:r>
              <a:rPr lang="en-US" sz="2200" dirty="0" err="1"/>
              <a:t>è</a:t>
            </a:r>
            <a:r>
              <a:rPr lang="en-US" sz="2200" dirty="0"/>
              <a:t> la </a:t>
            </a:r>
            <a:r>
              <a:rPr lang="en-US" sz="2200" dirty="0" err="1"/>
              <a:t>procrastinazione</a:t>
            </a:r>
            <a:r>
              <a:rPr lang="en-US" sz="2200" dirty="0"/>
              <a:t>, </a:t>
            </a:r>
            <a:r>
              <a:rPr lang="en-US" sz="2200" dirty="0" err="1"/>
              <a:t>che</a:t>
            </a:r>
            <a:r>
              <a:rPr lang="en-US" sz="2200" dirty="0"/>
              <a:t> </a:t>
            </a:r>
            <a:r>
              <a:rPr lang="en-US" sz="2200" dirty="0" err="1"/>
              <a:t>prende</a:t>
            </a:r>
            <a:r>
              <a:rPr lang="en-US" sz="2200" dirty="0"/>
              <a:t> il </a:t>
            </a:r>
            <a:r>
              <a:rPr lang="en-US" sz="2200" dirty="0" err="1"/>
              <a:t>sopravvento</a:t>
            </a:r>
            <a:r>
              <a:rPr lang="en-US" sz="2200" dirty="0"/>
              <a:t> </a:t>
            </a:r>
            <a:r>
              <a:rPr lang="en-US" sz="2200" dirty="0" err="1"/>
              <a:t>quando</a:t>
            </a:r>
            <a:r>
              <a:rPr lang="en-US" sz="2200" dirty="0"/>
              <a:t> </a:t>
            </a:r>
            <a:r>
              <a:rPr lang="en-US" sz="2200" dirty="0" err="1"/>
              <a:t>siamo</a:t>
            </a:r>
            <a:r>
              <a:rPr lang="en-US" sz="2200" dirty="0"/>
              <a:t> in burnout. </a:t>
            </a:r>
            <a:r>
              <a:rPr lang="en-US" sz="2200" dirty="0" err="1"/>
              <a:t>Pertanto</a:t>
            </a:r>
            <a:r>
              <a:rPr lang="en-US" sz="2200" dirty="0"/>
              <a:t>, </a:t>
            </a:r>
            <a:r>
              <a:rPr lang="en-US" sz="2200" dirty="0" err="1"/>
              <a:t>combattiamo</a:t>
            </a:r>
            <a:r>
              <a:rPr lang="en-US" sz="2200" dirty="0"/>
              <a:t> </a:t>
            </a:r>
            <a:r>
              <a:rPr lang="en-US" sz="2200" dirty="0" err="1"/>
              <a:t>l'ansia</a:t>
            </a:r>
            <a:r>
              <a:rPr lang="en-US" sz="2200" dirty="0"/>
              <a:t> </a:t>
            </a:r>
            <a:r>
              <a:rPr lang="en-US" sz="2200" dirty="0" err="1"/>
              <a:t>pianificando</a:t>
            </a:r>
            <a:r>
              <a:rPr lang="en-US" sz="2200" dirty="0"/>
              <a:t> le </a:t>
            </a:r>
            <a:r>
              <a:rPr lang="en-US" sz="2200" dirty="0" err="1"/>
              <a:t>attività</a:t>
            </a:r>
            <a:r>
              <a:rPr lang="en-US" sz="2200" dirty="0"/>
              <a:t> e </a:t>
            </a:r>
            <a:r>
              <a:rPr lang="en-US" sz="2200" dirty="0" err="1"/>
              <a:t>visualizzando</a:t>
            </a:r>
            <a:r>
              <a:rPr lang="en-US" sz="2200" dirty="0"/>
              <a:t> </a:t>
            </a:r>
            <a:r>
              <a:rPr lang="en-US" sz="2200" dirty="0" err="1"/>
              <a:t>gli</a:t>
            </a:r>
            <a:r>
              <a:rPr lang="en-US" sz="2200" dirty="0"/>
              <a:t> </a:t>
            </a:r>
            <a:r>
              <a:rPr lang="en-US" sz="2200" dirty="0" err="1"/>
              <a:t>obiettivi</a:t>
            </a:r>
            <a:r>
              <a:rPr lang="en-US" sz="2200" dirty="0"/>
              <a:t>, </a:t>
            </a:r>
            <a:r>
              <a:rPr lang="en-US" sz="2200" dirty="0" err="1"/>
              <a:t>eliminando</a:t>
            </a:r>
            <a:r>
              <a:rPr lang="en-US" sz="2200" dirty="0"/>
              <a:t> le </a:t>
            </a:r>
            <a:r>
              <a:rPr lang="en-US" sz="2200" dirty="0" err="1"/>
              <a:t>azioni</a:t>
            </a:r>
            <a:r>
              <a:rPr lang="en-US" sz="2200" dirty="0"/>
              <a:t> </a:t>
            </a:r>
            <a:r>
              <a:rPr lang="en-US" sz="2200" dirty="0" err="1"/>
              <a:t>inutili</a:t>
            </a:r>
            <a:r>
              <a:rPr lang="en-US" sz="2200" dirty="0"/>
              <a:t> e </a:t>
            </a:r>
            <a:r>
              <a:rPr lang="en-US" sz="2200" dirty="0" err="1"/>
              <a:t>dando</a:t>
            </a:r>
            <a:r>
              <a:rPr lang="en-US" sz="2200" dirty="0"/>
              <a:t> </a:t>
            </a:r>
            <a:r>
              <a:rPr lang="en-US" sz="2200" dirty="0" err="1"/>
              <a:t>priorità</a:t>
            </a:r>
            <a:r>
              <a:rPr lang="en-US" sz="2200" dirty="0"/>
              <a:t> a quelle </a:t>
            </a:r>
            <a:r>
              <a:rPr lang="en-US" sz="2200" dirty="0" err="1"/>
              <a:t>necessarie</a:t>
            </a:r>
            <a:r>
              <a:rPr lang="en-US" sz="2200" dirty="0"/>
              <a:t>.</a:t>
            </a:r>
          </a:p>
          <a:p>
            <a:pPr marL="0" lvl="0" indent="0" rtl="0">
              <a:lnSpc>
                <a:spcPct val="90000"/>
              </a:lnSpc>
              <a:spcBef>
                <a:spcPts val="0"/>
              </a:spcBef>
              <a:spcAft>
                <a:spcPts val="0"/>
              </a:spcAft>
              <a:buClr>
                <a:srgbClr val="092E4B"/>
              </a:buClr>
              <a:buSzPts val="2400"/>
              <a:buNone/>
            </a:pPr>
            <a:endParaRPr lang="en-US" sz="2200" dirty="0"/>
          </a:p>
          <a:p>
            <a:pPr marL="0" lvl="0" indent="0" rtl="0">
              <a:lnSpc>
                <a:spcPct val="90000"/>
              </a:lnSpc>
              <a:spcBef>
                <a:spcPts val="0"/>
              </a:spcBef>
              <a:spcAft>
                <a:spcPts val="0"/>
              </a:spcAft>
              <a:buClr>
                <a:srgbClr val="092E4B"/>
              </a:buClr>
              <a:buSzPts val="2400"/>
              <a:buNone/>
            </a:pPr>
            <a:r>
              <a:rPr lang="en-US" sz="2200" dirty="0" err="1"/>
              <a:t>Sembra</a:t>
            </a:r>
            <a:r>
              <a:rPr lang="en-US" sz="2200" dirty="0"/>
              <a:t> semplice, ma in </a:t>
            </a:r>
            <a:r>
              <a:rPr lang="en-US" sz="2200" dirty="0" err="1"/>
              <a:t>realtà</a:t>
            </a:r>
            <a:r>
              <a:rPr lang="en-US" sz="2200" dirty="0"/>
              <a:t> poche </a:t>
            </a:r>
            <a:r>
              <a:rPr lang="en-US" sz="2200" dirty="0" err="1"/>
              <a:t>persone</a:t>
            </a:r>
            <a:r>
              <a:rPr lang="en-US" sz="2200" dirty="0"/>
              <a:t> </a:t>
            </a:r>
            <a:r>
              <a:rPr lang="en-US" sz="2200" dirty="0" err="1"/>
              <a:t>sono</a:t>
            </a:r>
            <a:r>
              <a:rPr lang="en-US" sz="2200" dirty="0"/>
              <a:t> padrone del proprio tempo. </a:t>
            </a:r>
            <a:r>
              <a:rPr lang="en-US" sz="2200" dirty="0" err="1"/>
              <a:t>Quindi</a:t>
            </a:r>
            <a:r>
              <a:rPr lang="en-US" sz="2200" dirty="0"/>
              <a:t>, come fare? </a:t>
            </a:r>
          </a:p>
          <a:p>
            <a:pPr marL="0" lvl="0" indent="0" rtl="0">
              <a:lnSpc>
                <a:spcPct val="90000"/>
              </a:lnSpc>
              <a:spcBef>
                <a:spcPts val="1000"/>
              </a:spcBef>
              <a:spcAft>
                <a:spcPts val="0"/>
              </a:spcAft>
              <a:buClr>
                <a:srgbClr val="092E4B"/>
              </a:buClr>
              <a:buSzPts val="2400"/>
              <a:buNone/>
            </a:pPr>
            <a:br>
              <a:rPr lang="en-US" dirty="0"/>
            </a:br>
            <a:endParaRPr dirty="0"/>
          </a:p>
        </p:txBody>
      </p:sp>
      <p:sp>
        <p:nvSpPr>
          <p:cNvPr id="485" name="Google Shape;485;g1d7304e9305_0_0"/>
          <p:cNvSpPr txBox="1">
            <a:spLocks noGrp="1"/>
          </p:cNvSpPr>
          <p:nvPr>
            <p:ph type="body" idx="2"/>
          </p:nvPr>
        </p:nvSpPr>
        <p:spPr>
          <a:xfrm>
            <a:off x="508656" y="1009075"/>
            <a:ext cx="7518600" cy="1031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err="1"/>
              <a:t>Organizza</a:t>
            </a:r>
            <a:r>
              <a:rPr lang="en-US" dirty="0"/>
              <a:t> </a:t>
            </a:r>
            <a:r>
              <a:rPr lang="en-US" dirty="0" err="1"/>
              <a:t>meglio</a:t>
            </a:r>
            <a:r>
              <a:rPr lang="en-US" dirty="0"/>
              <a:t>, </a:t>
            </a:r>
            <a:r>
              <a:rPr lang="en-US" dirty="0" err="1"/>
              <a:t>vivi</a:t>
            </a:r>
            <a:r>
              <a:rPr lang="en-US" dirty="0"/>
              <a:t> </a:t>
            </a:r>
            <a:r>
              <a:rPr lang="en-US" dirty="0" err="1"/>
              <a:t>meglio</a:t>
            </a:r>
            <a:r>
              <a:rPr lang="en-US" dirty="0"/>
              <a:t>.</a:t>
            </a:r>
            <a:endParaRPr dirty="0"/>
          </a:p>
          <a:p>
            <a:pPr marL="0" lvl="0" indent="0" algn="l" rtl="0">
              <a:lnSpc>
                <a:spcPct val="90000"/>
              </a:lnSpc>
              <a:spcBef>
                <a:spcPts val="1000"/>
              </a:spcBef>
              <a:spcAft>
                <a:spcPts val="0"/>
              </a:spcAft>
              <a:buClr>
                <a:srgbClr val="24BAA2"/>
              </a:buClr>
              <a:buSzPts val="3600"/>
              <a:buNone/>
            </a:pPr>
            <a:r>
              <a:rPr lang="en-US" dirty="0"/>
              <a:t>(</a:t>
            </a:r>
            <a:r>
              <a:rPr lang="en-US" dirty="0" err="1"/>
              <a:t>Almeno</a:t>
            </a:r>
            <a:r>
              <a:rPr lang="en-US" dirty="0"/>
              <a:t> 30 min.)</a:t>
            </a:r>
            <a:endParaRPr dirty="0"/>
          </a:p>
        </p:txBody>
      </p:sp>
      <p:pic>
        <p:nvPicPr>
          <p:cNvPr id="486" name="Google Shape;486;g1d7304e9305_0_0">
            <a:hlinkClick r:id="rId3"/>
          </p:cNvPr>
          <p:cNvPicPr preferRelativeResize="0">
            <a:picLocks noGrp="1"/>
          </p:cNvPicPr>
          <p:nvPr>
            <p:ph type="pic" idx="3"/>
          </p:nvPr>
        </p:nvPicPr>
        <p:blipFill rotWithShape="1">
          <a:blip r:embed="rId4">
            <a:alphaModFix/>
          </a:blip>
          <a:srcRect l="31429" r="31433"/>
          <a:stretch/>
        </p:blipFill>
        <p:spPr>
          <a:xfrm>
            <a:off x="8583306" y="1246695"/>
            <a:ext cx="2444126" cy="4336988"/>
          </a:xfrm>
          <a:prstGeom prst="rect">
            <a:avLst/>
          </a:prstGeom>
          <a:solidFill>
            <a:srgbClr val="D8D8D8"/>
          </a:solidFill>
          <a:ln>
            <a:noFill/>
          </a:ln>
        </p:spPr>
      </p:pic>
      <p:sp>
        <p:nvSpPr>
          <p:cNvPr id="487" name="Google Shape;487;g1d7304e9305_0_0"/>
          <p:cNvSpPr txBox="1"/>
          <p:nvPr/>
        </p:nvSpPr>
        <p:spPr>
          <a:xfrm>
            <a:off x="9440556" y="6259868"/>
            <a:ext cx="2444100"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dirty="0">
                <a:solidFill>
                  <a:srgbClr val="24BAA2"/>
                </a:solidFill>
                <a:hlinkClick r:id="rId5">
                  <a:extLst>
                    <a:ext uri="{A12FA001-AC4F-418D-AE19-62706E023703}">
                      <ahyp:hlinkClr xmlns:ahyp="http://schemas.microsoft.com/office/drawing/2018/hyperlinkcolor" val="tx"/>
                    </a:ext>
                  </a:extLst>
                </a:hlinkClick>
              </a:rPr>
              <a:t>Stack Overflow - Where Developers Learn, Share, &amp; Build Careers</a:t>
            </a:r>
            <a:endParaRPr sz="900" dirty="0">
              <a:solidFill>
                <a:srgbClr val="24BAA2"/>
              </a:solidFill>
              <a:latin typeface="Calibri"/>
              <a:ea typeface="Calibri"/>
              <a:cs typeface="Calibri"/>
              <a:sym typeface="Calibri"/>
            </a:endParaRPr>
          </a:p>
        </p:txBody>
      </p:sp>
      <p:sp>
        <p:nvSpPr>
          <p:cNvPr id="3" name="TextBox 2">
            <a:extLst>
              <a:ext uri="{FF2B5EF4-FFF2-40B4-BE49-F238E27FC236}">
                <a16:creationId xmlns:a16="http://schemas.microsoft.com/office/drawing/2014/main" id="{CACC0861-4F2B-2036-B54E-26F61A28FCB4}"/>
              </a:ext>
            </a:extLst>
          </p:cNvPr>
          <p:cNvSpPr txBox="1"/>
          <p:nvPr/>
        </p:nvSpPr>
        <p:spPr>
          <a:xfrm>
            <a:off x="557561" y="47693"/>
            <a:ext cx="6100762" cy="830997"/>
          </a:xfrm>
          <a:prstGeom prst="rect">
            <a:avLst/>
          </a:prstGeom>
          <a:noFill/>
        </p:spPr>
        <p:txBody>
          <a:bodyPr wrap="square">
            <a:spAutoFit/>
          </a:bodyPr>
          <a:lstStyle/>
          <a:p>
            <a:r>
              <a:rPr lang="en-US" sz="4800" b="1" dirty="0" err="1">
                <a:solidFill>
                  <a:srgbClr val="24BAA2"/>
                </a:solidFill>
                <a:latin typeface="Calibri" panose="020F0502020204030204" pitchFamily="34" charset="0"/>
                <a:ea typeface="Calibri" panose="020F0502020204030204" pitchFamily="34" charset="0"/>
                <a:cs typeface="Calibri" panose="020F0502020204030204" pitchFamily="34" charset="0"/>
              </a:rPr>
              <a:t>Esercizio</a:t>
            </a:r>
            <a:endParaRPr lang="en-IE" sz="4800" b="1" dirty="0">
              <a:solidFill>
                <a:srgbClr val="24BAA2"/>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peech Bubble: Rectangle with Corners Rounded 3">
            <a:extLst>
              <a:ext uri="{FF2B5EF4-FFF2-40B4-BE49-F238E27FC236}">
                <a16:creationId xmlns:a16="http://schemas.microsoft.com/office/drawing/2014/main" id="{7837731C-0E54-7B0F-5581-D2AE4F3E7399}"/>
              </a:ext>
            </a:extLst>
          </p:cNvPr>
          <p:cNvSpPr/>
          <p:nvPr/>
        </p:nvSpPr>
        <p:spPr>
          <a:xfrm>
            <a:off x="8915400" y="2507265"/>
            <a:ext cx="2517494" cy="1712309"/>
          </a:xfrm>
          <a:prstGeom prst="wedgeRoundRectCallout">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CLICCA QUI PER VEDERE UN ESEMPIO DI CALENDARIO O FLUSSO OPERATIVO </a:t>
            </a:r>
          </a:p>
          <a:p>
            <a:pPr algn="ctr"/>
            <a:r>
              <a:rPr lang="en-IE" dirty="0">
                <a:solidFill>
                  <a:srgbClr val="002060"/>
                </a:solidFill>
                <a:hlinkClick r:id="rId5">
                  <a:extLst>
                    <a:ext uri="{A12FA001-AC4F-418D-AE19-62706E023703}">
                      <ahyp:hlinkClr xmlns:ahyp="http://schemas.microsoft.com/office/drawing/2018/hyperlinkcolor" val="tx"/>
                    </a:ext>
                  </a:extLst>
                </a:hlinkClick>
              </a:rPr>
              <a:t>stack overflow</a:t>
            </a:r>
            <a:endParaRPr lang="en-IE" dirty="0">
              <a:solidFill>
                <a:srgbClr val="002060"/>
              </a:solidFill>
            </a:endParaRPr>
          </a:p>
        </p:txBody>
      </p:sp>
      <p:sp>
        <p:nvSpPr>
          <p:cNvPr id="6" name="TextBox 5">
            <a:extLst>
              <a:ext uri="{FF2B5EF4-FFF2-40B4-BE49-F238E27FC236}">
                <a16:creationId xmlns:a16="http://schemas.microsoft.com/office/drawing/2014/main" id="{18736BD0-C98D-E12A-130E-B44BD8740C92}"/>
              </a:ext>
            </a:extLst>
          </p:cNvPr>
          <p:cNvSpPr txBox="1"/>
          <p:nvPr/>
        </p:nvSpPr>
        <p:spPr>
          <a:xfrm>
            <a:off x="0" y="5657671"/>
            <a:ext cx="8120787" cy="1200329"/>
          </a:xfrm>
          <a:prstGeom prst="rect">
            <a:avLst/>
          </a:prstGeom>
          <a:solidFill>
            <a:srgbClr val="24BAA2"/>
          </a:solidFill>
        </p:spPr>
        <p:txBody>
          <a:bodyPr wrap="square">
            <a:spAutoFit/>
          </a:bodyPr>
          <a:lstStyle/>
          <a:p>
            <a:pPr marL="180000"/>
            <a:r>
              <a:rPr lang="en-US" sz="2400" b="1" dirty="0">
                <a:solidFill>
                  <a:srgbClr val="7F3494"/>
                </a:solidFill>
                <a:latin typeface="Calibri" panose="020F0502020204030204" pitchFamily="34" charset="0"/>
                <a:ea typeface="Calibri" panose="020F0502020204030204" pitchFamily="34" charset="0"/>
                <a:cs typeface="Calibri" panose="020F0502020204030204" pitchFamily="34" charset="0"/>
              </a:rPr>
              <a:t>ESERCIZIO: </a:t>
            </a:r>
            <a:r>
              <a:rPr lang="en-US"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Seguite</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i</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passi</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successivi</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 e </a:t>
            </a:r>
            <a:r>
              <a:rPr lang="en-US"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applicateli</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 di volta in volta per </a:t>
            </a:r>
            <a:r>
              <a:rPr lang="en-US"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contribuire</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 </a:t>
            </a:r>
            <a:r>
              <a:rPr lang="en-US"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migliorare</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 le </a:t>
            </a:r>
            <a:r>
              <a:rPr lang="en-US"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proprie</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abitudini</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 Create subito un piano per la </a:t>
            </a:r>
            <a:r>
              <a:rPr lang="en-US"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vostra</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settimana</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ea typeface="Calibri" panose="020F0502020204030204" pitchFamily="34" charset="0"/>
                <a:cs typeface="Calibri" panose="020F0502020204030204" pitchFamily="34" charset="0"/>
              </a:rPr>
              <a:t>lavorativa</a:t>
            </a:r>
            <a:r>
              <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1d7304e9305_0_8"/>
          <p:cNvSpPr txBox="1"/>
          <p:nvPr/>
        </p:nvSpPr>
        <p:spPr>
          <a:xfrm>
            <a:off x="1624114" y="369980"/>
            <a:ext cx="6389700" cy="474300"/>
          </a:xfrm>
          <a:prstGeom prst="rect">
            <a:avLst/>
          </a:prstGeom>
          <a:solidFill>
            <a:srgbClr val="7F3494"/>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400"/>
              <a:buFont typeface="Arial"/>
              <a:buNone/>
            </a:pPr>
            <a:r>
              <a:rPr lang="en-US" sz="2200" b="1" dirty="0" err="1">
                <a:solidFill>
                  <a:srgbClr val="24BAA2"/>
                </a:solidFill>
                <a:latin typeface="Calibri"/>
                <a:ea typeface="Calibri"/>
                <a:cs typeface="Calibri"/>
                <a:sym typeface="Calibri"/>
              </a:rPr>
              <a:t>Stabilire</a:t>
            </a:r>
            <a:r>
              <a:rPr lang="en-US" sz="2200" b="1" dirty="0">
                <a:solidFill>
                  <a:srgbClr val="24BAA2"/>
                </a:solidFill>
                <a:latin typeface="Calibri"/>
                <a:ea typeface="Calibri"/>
                <a:cs typeface="Calibri"/>
                <a:sym typeface="Calibri"/>
              </a:rPr>
              <a:t> e </a:t>
            </a:r>
            <a:r>
              <a:rPr lang="en-US" sz="2200" b="1" dirty="0" err="1">
                <a:solidFill>
                  <a:srgbClr val="24BAA2"/>
                </a:solidFill>
                <a:latin typeface="Calibri"/>
                <a:ea typeface="Calibri"/>
                <a:cs typeface="Calibri"/>
                <a:sym typeface="Calibri"/>
              </a:rPr>
              <a:t>scrivere</a:t>
            </a:r>
            <a:r>
              <a:rPr lang="en-US" sz="2200" b="1" dirty="0">
                <a:solidFill>
                  <a:srgbClr val="24BAA2"/>
                </a:solidFill>
                <a:latin typeface="Calibri"/>
                <a:ea typeface="Calibri"/>
                <a:cs typeface="Calibri"/>
                <a:sym typeface="Calibri"/>
              </a:rPr>
              <a:t> </a:t>
            </a:r>
            <a:r>
              <a:rPr lang="en-US" sz="2200" b="1" dirty="0" err="1">
                <a:solidFill>
                  <a:srgbClr val="24BAA2"/>
                </a:solidFill>
                <a:latin typeface="Calibri"/>
                <a:ea typeface="Calibri"/>
                <a:cs typeface="Calibri"/>
                <a:sym typeface="Calibri"/>
              </a:rPr>
              <a:t>delle</a:t>
            </a:r>
            <a:r>
              <a:rPr lang="en-US" sz="2200" b="1" dirty="0">
                <a:solidFill>
                  <a:srgbClr val="24BAA2"/>
                </a:solidFill>
                <a:latin typeface="Calibri"/>
                <a:ea typeface="Calibri"/>
                <a:cs typeface="Calibri"/>
                <a:sym typeface="Calibri"/>
              </a:rPr>
              <a:t> </a:t>
            </a:r>
            <a:r>
              <a:rPr lang="en-US" sz="2200" b="1" dirty="0" err="1">
                <a:solidFill>
                  <a:srgbClr val="24BAA2"/>
                </a:solidFill>
                <a:latin typeface="Calibri"/>
                <a:ea typeface="Calibri"/>
                <a:cs typeface="Calibri"/>
                <a:sym typeface="Calibri"/>
              </a:rPr>
              <a:t>scadenze</a:t>
            </a:r>
            <a:r>
              <a:rPr lang="en-US" sz="2200" b="1" dirty="0">
                <a:solidFill>
                  <a:srgbClr val="24BAA2"/>
                </a:solidFill>
                <a:latin typeface="Calibri"/>
                <a:ea typeface="Calibri"/>
                <a:cs typeface="Calibri"/>
                <a:sym typeface="Calibri"/>
              </a:rPr>
              <a:t> per </a:t>
            </a:r>
            <a:r>
              <a:rPr lang="en-US" sz="2200" b="1" dirty="0" err="1">
                <a:solidFill>
                  <a:srgbClr val="24BAA2"/>
                </a:solidFill>
                <a:latin typeface="Calibri"/>
                <a:ea typeface="Calibri"/>
                <a:cs typeface="Calibri"/>
                <a:sym typeface="Calibri"/>
              </a:rPr>
              <a:t>ogni</a:t>
            </a:r>
            <a:r>
              <a:rPr lang="en-US" sz="2200" b="1" dirty="0">
                <a:solidFill>
                  <a:srgbClr val="24BAA2"/>
                </a:solidFill>
                <a:latin typeface="Calibri"/>
                <a:ea typeface="Calibri"/>
                <a:cs typeface="Calibri"/>
                <a:sym typeface="Calibri"/>
              </a:rPr>
              <a:t> </a:t>
            </a:r>
            <a:r>
              <a:rPr lang="en-US" sz="2200" b="1" dirty="0" err="1">
                <a:solidFill>
                  <a:srgbClr val="24BAA2"/>
                </a:solidFill>
                <a:latin typeface="Calibri"/>
                <a:ea typeface="Calibri"/>
                <a:cs typeface="Calibri"/>
                <a:sym typeface="Calibri"/>
              </a:rPr>
              <a:t>attività</a:t>
            </a:r>
            <a:br>
              <a:rPr lang="en-US" sz="2200" b="1" dirty="0">
                <a:solidFill>
                  <a:srgbClr val="24BAA2"/>
                </a:solidFill>
                <a:latin typeface="Calibri"/>
                <a:ea typeface="Calibri"/>
                <a:cs typeface="Calibri"/>
                <a:sym typeface="Calibri"/>
              </a:rPr>
            </a:br>
            <a:endParaRPr sz="2200" b="1" dirty="0">
              <a:solidFill>
                <a:srgbClr val="24BAA2"/>
              </a:solidFill>
              <a:latin typeface="Calibri"/>
              <a:ea typeface="Calibri"/>
              <a:cs typeface="Calibri"/>
              <a:sym typeface="Calibri"/>
            </a:endParaRPr>
          </a:p>
        </p:txBody>
      </p:sp>
      <p:sp>
        <p:nvSpPr>
          <p:cNvPr id="494" name="Google Shape;494;g1d7304e9305_0_8"/>
          <p:cNvSpPr txBox="1"/>
          <p:nvPr/>
        </p:nvSpPr>
        <p:spPr>
          <a:xfrm>
            <a:off x="1624114" y="844211"/>
            <a:ext cx="10074900" cy="890700"/>
          </a:xfrm>
          <a:prstGeom prst="rect">
            <a:avLst/>
          </a:prstGeom>
          <a:noFill/>
          <a:ln w="28575"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90000"/>
              </a:lnSpc>
              <a:spcBef>
                <a:spcPts val="0"/>
              </a:spcBef>
              <a:spcAft>
                <a:spcPts val="0"/>
              </a:spcAft>
              <a:buClr>
                <a:srgbClr val="092E4B"/>
              </a:buClr>
              <a:buSzPts val="2400"/>
              <a:buFont typeface="Arial"/>
              <a:buNone/>
            </a:pPr>
            <a:r>
              <a:rPr lang="en-US" sz="2200" dirty="0">
                <a:solidFill>
                  <a:srgbClr val="092E4B"/>
                </a:solidFill>
                <a:latin typeface="Calibri"/>
                <a:ea typeface="Calibri"/>
                <a:cs typeface="Calibri"/>
                <a:sym typeface="Calibri"/>
              </a:rPr>
              <a:t>La </a:t>
            </a:r>
            <a:r>
              <a:rPr lang="en-US" sz="2200" dirty="0" err="1">
                <a:solidFill>
                  <a:srgbClr val="092E4B"/>
                </a:solidFill>
                <a:latin typeface="Calibri"/>
                <a:ea typeface="Calibri"/>
                <a:cs typeface="Calibri"/>
                <a:sym typeface="Calibri"/>
              </a:rPr>
              <a:t>memoria</a:t>
            </a:r>
            <a:r>
              <a:rPr lang="en-US" sz="2200" dirty="0">
                <a:solidFill>
                  <a:srgbClr val="092E4B"/>
                </a:solidFill>
                <a:latin typeface="Calibri"/>
                <a:ea typeface="Calibri"/>
                <a:cs typeface="Calibri"/>
                <a:sym typeface="Calibri"/>
              </a:rPr>
              <a:t> non sempre </a:t>
            </a:r>
            <a:r>
              <a:rPr lang="en-US" sz="2200" dirty="0" err="1">
                <a:solidFill>
                  <a:srgbClr val="092E4B"/>
                </a:solidFill>
                <a:latin typeface="Calibri"/>
                <a:ea typeface="Calibri"/>
                <a:cs typeface="Calibri"/>
                <a:sym typeface="Calibri"/>
              </a:rPr>
              <a:t>funziona</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soprattutto</a:t>
            </a:r>
            <a:r>
              <a:rPr lang="en-US" sz="2200" dirty="0">
                <a:solidFill>
                  <a:srgbClr val="092E4B"/>
                </a:solidFill>
                <a:latin typeface="Calibri"/>
                <a:ea typeface="Calibri"/>
                <a:cs typeface="Calibri"/>
                <a:sym typeface="Calibri"/>
              </a:rPr>
              <a:t> sotto stress. </a:t>
            </a:r>
            <a:r>
              <a:rPr lang="en-US" sz="2200" dirty="0" err="1">
                <a:solidFill>
                  <a:srgbClr val="092E4B"/>
                </a:solidFill>
                <a:latin typeface="Calibri"/>
                <a:ea typeface="Calibri"/>
                <a:cs typeface="Calibri"/>
                <a:sym typeface="Calibri"/>
              </a:rPr>
              <a:t>Scegliete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un'agenda</a:t>
            </a:r>
            <a:r>
              <a:rPr lang="en-US" sz="2200" dirty="0">
                <a:solidFill>
                  <a:srgbClr val="092E4B"/>
                </a:solidFill>
                <a:latin typeface="Calibri"/>
                <a:ea typeface="Calibri"/>
                <a:cs typeface="Calibri"/>
                <a:sym typeface="Calibri"/>
              </a:rPr>
              <a:t> o un </a:t>
            </a:r>
            <a:r>
              <a:rPr lang="en-US" sz="2200" dirty="0" err="1">
                <a:solidFill>
                  <a:srgbClr val="092E4B"/>
                </a:solidFill>
                <a:latin typeface="Calibri"/>
                <a:ea typeface="Calibri"/>
                <a:cs typeface="Calibri"/>
                <a:sym typeface="Calibri"/>
              </a:rPr>
              <a:t>calendario</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digitale</a:t>
            </a:r>
            <a:r>
              <a:rPr lang="en-US" sz="2200" dirty="0">
                <a:solidFill>
                  <a:srgbClr val="092E4B"/>
                </a:solidFill>
                <a:latin typeface="Calibri"/>
                <a:ea typeface="Calibri"/>
                <a:cs typeface="Calibri"/>
                <a:sym typeface="Calibri"/>
              </a:rPr>
              <a:t> o </a:t>
            </a:r>
            <a:r>
              <a:rPr lang="en-US" sz="2200" dirty="0" err="1">
                <a:solidFill>
                  <a:srgbClr val="092E4B"/>
                </a:solidFill>
                <a:latin typeface="Calibri"/>
                <a:ea typeface="Calibri"/>
                <a:cs typeface="Calibri"/>
                <a:sym typeface="Calibri"/>
              </a:rPr>
              <a:t>cartaceo</a:t>
            </a:r>
            <a:r>
              <a:rPr lang="en-US" sz="2200" dirty="0">
                <a:solidFill>
                  <a:srgbClr val="092E4B"/>
                </a:solidFill>
                <a:latin typeface="Calibri"/>
                <a:ea typeface="Calibri"/>
                <a:cs typeface="Calibri"/>
                <a:sym typeface="Calibri"/>
              </a:rPr>
              <a:t>, e non </a:t>
            </a:r>
            <a:r>
              <a:rPr lang="en-US" sz="2200" dirty="0" err="1">
                <a:solidFill>
                  <a:srgbClr val="092E4B"/>
                </a:solidFill>
                <a:latin typeface="Calibri"/>
                <a:ea typeface="Calibri"/>
                <a:cs typeface="Calibri"/>
                <a:sym typeface="Calibri"/>
              </a:rPr>
              <a:t>appena</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viene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fissata</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una</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scadenza</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scrivetela</a:t>
            </a:r>
            <a:r>
              <a:rPr lang="en-US" sz="2200" dirty="0">
                <a:solidFill>
                  <a:srgbClr val="092E4B"/>
                </a:solidFill>
                <a:latin typeface="Calibri"/>
                <a:ea typeface="Calibri"/>
                <a:cs typeface="Calibri"/>
                <a:sym typeface="Calibri"/>
              </a:rPr>
              <a:t>!</a:t>
            </a:r>
          </a:p>
        </p:txBody>
      </p:sp>
      <p:sp>
        <p:nvSpPr>
          <p:cNvPr id="496" name="Google Shape;496;g1d7304e9305_0_8"/>
          <p:cNvSpPr txBox="1"/>
          <p:nvPr/>
        </p:nvSpPr>
        <p:spPr>
          <a:xfrm>
            <a:off x="6307626" y="2124872"/>
            <a:ext cx="5391300" cy="474300"/>
          </a:xfrm>
          <a:prstGeom prst="rect">
            <a:avLst/>
          </a:prstGeom>
          <a:solidFill>
            <a:srgbClr val="7F3494"/>
          </a:solid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24BAA2"/>
              </a:buClr>
              <a:buSzPts val="2400"/>
              <a:buFont typeface="Arial"/>
              <a:buNone/>
            </a:pPr>
            <a:r>
              <a:rPr lang="en-US" sz="2400" b="1" dirty="0" err="1">
                <a:solidFill>
                  <a:srgbClr val="24BAA2"/>
                </a:solidFill>
                <a:latin typeface="Calibri"/>
                <a:ea typeface="Calibri"/>
                <a:cs typeface="Calibri"/>
                <a:sym typeface="Calibri"/>
              </a:rPr>
              <a:t>Stabilire</a:t>
            </a:r>
            <a:r>
              <a:rPr lang="en-US" sz="2400" b="1" dirty="0">
                <a:solidFill>
                  <a:srgbClr val="24BAA2"/>
                </a:solidFill>
                <a:latin typeface="Calibri"/>
                <a:ea typeface="Calibri"/>
                <a:cs typeface="Calibri"/>
                <a:sym typeface="Calibri"/>
              </a:rPr>
              <a:t> </a:t>
            </a:r>
            <a:r>
              <a:rPr lang="en-US" sz="2400" b="1" dirty="0" err="1">
                <a:solidFill>
                  <a:srgbClr val="24BAA2"/>
                </a:solidFill>
                <a:latin typeface="Calibri"/>
                <a:ea typeface="Calibri"/>
                <a:cs typeface="Calibri"/>
                <a:sym typeface="Calibri"/>
              </a:rPr>
              <a:t>delle</a:t>
            </a:r>
            <a:r>
              <a:rPr lang="en-US" sz="2400" b="1" dirty="0">
                <a:solidFill>
                  <a:srgbClr val="24BAA2"/>
                </a:solidFill>
                <a:latin typeface="Calibri"/>
                <a:ea typeface="Calibri"/>
                <a:cs typeface="Calibri"/>
                <a:sym typeface="Calibri"/>
              </a:rPr>
              <a:t> </a:t>
            </a:r>
            <a:r>
              <a:rPr lang="en-US" sz="2400" b="1" dirty="0" err="1">
                <a:solidFill>
                  <a:srgbClr val="24BAA2"/>
                </a:solidFill>
                <a:latin typeface="Calibri"/>
                <a:ea typeface="Calibri"/>
                <a:cs typeface="Calibri"/>
                <a:sym typeface="Calibri"/>
              </a:rPr>
              <a:t>priorità</a:t>
            </a:r>
            <a:br>
              <a:rPr lang="en-US" sz="2400" b="1" dirty="0">
                <a:solidFill>
                  <a:srgbClr val="24BAA2"/>
                </a:solidFill>
                <a:latin typeface="Calibri"/>
                <a:ea typeface="Calibri"/>
                <a:cs typeface="Calibri"/>
                <a:sym typeface="Calibri"/>
              </a:rPr>
            </a:br>
            <a:endParaRPr sz="2400" b="1" dirty="0">
              <a:solidFill>
                <a:srgbClr val="24BAA2"/>
              </a:solidFill>
              <a:latin typeface="Calibri"/>
              <a:ea typeface="Calibri"/>
              <a:cs typeface="Calibri"/>
              <a:sym typeface="Calibri"/>
            </a:endParaRPr>
          </a:p>
        </p:txBody>
      </p:sp>
      <p:sp>
        <p:nvSpPr>
          <p:cNvPr id="497" name="Google Shape;497;g1d7304e9305_0_8"/>
          <p:cNvSpPr txBox="1"/>
          <p:nvPr/>
        </p:nvSpPr>
        <p:spPr>
          <a:xfrm>
            <a:off x="1624114" y="2599102"/>
            <a:ext cx="10074900" cy="1769700"/>
          </a:xfrm>
          <a:prstGeom prst="rect">
            <a:avLst/>
          </a:prstGeom>
          <a:noFill/>
          <a:ln w="28575"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092E4B"/>
              </a:buClr>
              <a:buSzPts val="2400"/>
              <a:buFont typeface="Arial"/>
              <a:buNone/>
            </a:pPr>
            <a:r>
              <a:rPr lang="en-US" sz="2200" dirty="0">
                <a:solidFill>
                  <a:srgbClr val="092E4B"/>
                </a:solidFill>
                <a:latin typeface="Calibri"/>
                <a:ea typeface="Calibri"/>
                <a:cs typeface="Calibri"/>
                <a:sym typeface="Calibri"/>
              </a:rPr>
              <a:t>Non </a:t>
            </a:r>
            <a:r>
              <a:rPr lang="en-US" sz="2200" dirty="0" err="1">
                <a:solidFill>
                  <a:srgbClr val="092E4B"/>
                </a:solidFill>
                <a:latin typeface="Calibri"/>
                <a:ea typeface="Calibri"/>
                <a:cs typeface="Calibri"/>
                <a:sym typeface="Calibri"/>
              </a:rPr>
              <a:t>tutte</a:t>
            </a:r>
            <a:r>
              <a:rPr lang="en-US" sz="2200" dirty="0">
                <a:solidFill>
                  <a:srgbClr val="092E4B"/>
                </a:solidFill>
                <a:latin typeface="Calibri"/>
                <a:ea typeface="Calibri"/>
                <a:cs typeface="Calibri"/>
                <a:sym typeface="Calibri"/>
              </a:rPr>
              <a:t> le </a:t>
            </a:r>
            <a:r>
              <a:rPr lang="en-US" sz="2200" dirty="0" err="1">
                <a:solidFill>
                  <a:srgbClr val="092E4B"/>
                </a:solidFill>
                <a:latin typeface="Calibri"/>
                <a:ea typeface="Calibri"/>
                <a:cs typeface="Calibri"/>
                <a:sym typeface="Calibri"/>
              </a:rPr>
              <a:t>attività</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hanno</a:t>
            </a:r>
            <a:r>
              <a:rPr lang="en-US" sz="2200" dirty="0">
                <a:solidFill>
                  <a:srgbClr val="092E4B"/>
                </a:solidFill>
                <a:latin typeface="Calibri"/>
                <a:ea typeface="Calibri"/>
                <a:cs typeface="Calibri"/>
                <a:sym typeface="Calibri"/>
              </a:rPr>
              <a:t> la </a:t>
            </a:r>
            <a:r>
              <a:rPr lang="en-US" sz="2200" dirty="0" err="1">
                <a:solidFill>
                  <a:srgbClr val="092E4B"/>
                </a:solidFill>
                <a:latin typeface="Calibri"/>
                <a:ea typeface="Calibri"/>
                <a:cs typeface="Calibri"/>
                <a:sym typeface="Calibri"/>
              </a:rPr>
              <a:t>stessa</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importanza</a:t>
            </a:r>
            <a:r>
              <a:rPr lang="en-US" sz="2200" dirty="0">
                <a:solidFill>
                  <a:srgbClr val="092E4B"/>
                </a:solidFill>
                <a:latin typeface="Calibri"/>
                <a:ea typeface="Calibri"/>
                <a:cs typeface="Calibri"/>
                <a:sym typeface="Calibri"/>
              </a:rPr>
              <a:t>! Definite </a:t>
            </a:r>
            <a:r>
              <a:rPr lang="en-US" sz="2200" dirty="0" err="1">
                <a:solidFill>
                  <a:srgbClr val="092E4B"/>
                </a:solidFill>
                <a:latin typeface="Calibri"/>
                <a:ea typeface="Calibri"/>
                <a:cs typeface="Calibri"/>
                <a:sym typeface="Calibri"/>
              </a:rPr>
              <a:t>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criteri</a:t>
            </a:r>
            <a:r>
              <a:rPr lang="en-US" sz="2200" dirty="0">
                <a:solidFill>
                  <a:srgbClr val="092E4B"/>
                </a:solidFill>
                <a:latin typeface="Calibri"/>
                <a:ea typeface="Calibri"/>
                <a:cs typeface="Calibri"/>
                <a:sym typeface="Calibri"/>
              </a:rPr>
              <a:t> per dare </a:t>
            </a:r>
            <a:r>
              <a:rPr lang="en-US" sz="2200" dirty="0" err="1">
                <a:solidFill>
                  <a:srgbClr val="092E4B"/>
                </a:solidFill>
                <a:latin typeface="Calibri"/>
                <a:ea typeface="Calibri"/>
                <a:cs typeface="Calibri"/>
                <a:sym typeface="Calibri"/>
              </a:rPr>
              <a:t>priorità</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all'uno</a:t>
            </a:r>
            <a:r>
              <a:rPr lang="en-US" sz="2200" dirty="0">
                <a:solidFill>
                  <a:srgbClr val="092E4B"/>
                </a:solidFill>
                <a:latin typeface="Calibri"/>
                <a:ea typeface="Calibri"/>
                <a:cs typeface="Calibri"/>
                <a:sym typeface="Calibri"/>
              </a:rPr>
              <a:t> o </a:t>
            </a:r>
            <a:r>
              <a:rPr lang="en-US" sz="2200" dirty="0" err="1">
                <a:solidFill>
                  <a:srgbClr val="092E4B"/>
                </a:solidFill>
                <a:latin typeface="Calibri"/>
                <a:ea typeface="Calibri"/>
                <a:cs typeface="Calibri"/>
                <a:sym typeface="Calibri"/>
              </a:rPr>
              <a:t>all'altro</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compito</a:t>
            </a:r>
            <a:r>
              <a:rPr lang="en-US" sz="2200" dirty="0">
                <a:solidFill>
                  <a:srgbClr val="092E4B"/>
                </a:solidFill>
                <a:latin typeface="Calibri"/>
                <a:ea typeface="Calibri"/>
                <a:cs typeface="Calibri"/>
                <a:sym typeface="Calibri"/>
              </a:rPr>
              <a:t>. Il tempo </a:t>
            </a:r>
            <a:r>
              <a:rPr lang="en-US" sz="2200" dirty="0" err="1">
                <a:solidFill>
                  <a:srgbClr val="092E4B"/>
                </a:solidFill>
                <a:latin typeface="Calibri"/>
                <a:ea typeface="Calibri"/>
                <a:cs typeface="Calibri"/>
                <a:sym typeface="Calibri"/>
              </a:rPr>
              <a:t>è</a:t>
            </a:r>
            <a:r>
              <a:rPr lang="en-US" sz="2200" dirty="0">
                <a:solidFill>
                  <a:srgbClr val="092E4B"/>
                </a:solidFill>
                <a:latin typeface="Calibri"/>
                <a:ea typeface="Calibri"/>
                <a:cs typeface="Calibri"/>
                <a:sym typeface="Calibri"/>
              </a:rPr>
              <a:t> sempre il </a:t>
            </a:r>
            <a:r>
              <a:rPr lang="en-US" sz="2200" dirty="0" err="1">
                <a:solidFill>
                  <a:srgbClr val="092E4B"/>
                </a:solidFill>
                <a:latin typeface="Calibri"/>
                <a:ea typeface="Calibri"/>
                <a:cs typeface="Calibri"/>
                <a:sym typeface="Calibri"/>
              </a:rPr>
              <a:t>valore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predominante</a:t>
            </a:r>
            <a:r>
              <a:rPr lang="en-US" sz="2200" dirty="0">
                <a:solidFill>
                  <a:srgbClr val="092E4B"/>
                </a:solidFill>
                <a:latin typeface="Calibri"/>
                <a:ea typeface="Calibri"/>
                <a:cs typeface="Calibri"/>
                <a:sym typeface="Calibri"/>
              </a:rPr>
              <a:t>? Non sempre, a volte </a:t>
            </a:r>
            <a:r>
              <a:rPr lang="en-US" sz="2200" dirty="0" err="1">
                <a:solidFill>
                  <a:srgbClr val="092E4B"/>
                </a:solidFill>
                <a:latin typeface="Calibri"/>
                <a:ea typeface="Calibri"/>
                <a:cs typeface="Calibri"/>
                <a:sym typeface="Calibri"/>
              </a:rPr>
              <a:t>alcuni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compiti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sono</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più</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complessi</a:t>
            </a:r>
            <a:r>
              <a:rPr lang="en-US" sz="2200" dirty="0">
                <a:solidFill>
                  <a:srgbClr val="092E4B"/>
                </a:solidFill>
                <a:latin typeface="Calibri"/>
                <a:ea typeface="Calibri"/>
                <a:cs typeface="Calibri"/>
                <a:sym typeface="Calibri"/>
              </a:rPr>
              <a:t> e, </a:t>
            </a:r>
            <a:r>
              <a:rPr lang="en-US" sz="2200" dirty="0" err="1">
                <a:solidFill>
                  <a:srgbClr val="092E4B"/>
                </a:solidFill>
                <a:latin typeface="Calibri"/>
                <a:ea typeface="Calibri"/>
                <a:cs typeface="Calibri"/>
                <a:sym typeface="Calibri"/>
              </a:rPr>
              <a:t>anche</a:t>
            </a:r>
            <a:r>
              <a:rPr lang="en-US" sz="2200" dirty="0">
                <a:solidFill>
                  <a:srgbClr val="092E4B"/>
                </a:solidFill>
                <a:latin typeface="Calibri"/>
                <a:ea typeface="Calibri"/>
                <a:cs typeface="Calibri"/>
                <a:sym typeface="Calibri"/>
              </a:rPr>
              <a:t> se </a:t>
            </a:r>
            <a:r>
              <a:rPr lang="en-US" sz="2200" dirty="0" err="1">
                <a:solidFill>
                  <a:srgbClr val="092E4B"/>
                </a:solidFill>
                <a:latin typeface="Calibri"/>
                <a:ea typeface="Calibri"/>
                <a:cs typeface="Calibri"/>
                <a:sym typeface="Calibri"/>
              </a:rPr>
              <a:t>lontani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devono</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iniziare</a:t>
            </a:r>
            <a:r>
              <a:rPr lang="en-US" sz="2200" dirty="0">
                <a:solidFill>
                  <a:srgbClr val="092E4B"/>
                </a:solidFill>
                <a:latin typeface="Calibri"/>
                <a:ea typeface="Calibri"/>
                <a:cs typeface="Calibri"/>
                <a:sym typeface="Calibri"/>
              </a:rPr>
              <a:t> in tempo. Una volta </a:t>
            </a:r>
            <a:r>
              <a:rPr lang="en-US" sz="2200" dirty="0" err="1">
                <a:solidFill>
                  <a:srgbClr val="092E4B"/>
                </a:solidFill>
                <a:latin typeface="Calibri"/>
                <a:ea typeface="Calibri"/>
                <a:cs typeface="Calibri"/>
                <a:sym typeface="Calibri"/>
              </a:rPr>
              <a:t>stabilite</a:t>
            </a:r>
            <a:r>
              <a:rPr lang="en-US" sz="2200" dirty="0">
                <a:solidFill>
                  <a:srgbClr val="092E4B"/>
                </a:solidFill>
                <a:latin typeface="Calibri"/>
                <a:ea typeface="Calibri"/>
                <a:cs typeface="Calibri"/>
                <a:sym typeface="Calibri"/>
              </a:rPr>
              <a:t> le </a:t>
            </a:r>
            <a:r>
              <a:rPr lang="en-US" sz="2200" dirty="0" err="1">
                <a:solidFill>
                  <a:srgbClr val="092E4B"/>
                </a:solidFill>
                <a:latin typeface="Calibri"/>
                <a:ea typeface="Calibri"/>
                <a:cs typeface="Calibri"/>
                <a:sym typeface="Calibri"/>
              </a:rPr>
              <a:t>priorità</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potete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anche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differenziarle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visivamente</a:t>
            </a:r>
            <a:r>
              <a:rPr lang="en-US" sz="2200" dirty="0">
                <a:solidFill>
                  <a:srgbClr val="092E4B"/>
                </a:solidFill>
                <a:latin typeface="Calibri"/>
                <a:ea typeface="Calibri"/>
                <a:cs typeface="Calibri"/>
                <a:sym typeface="Calibri"/>
              </a:rPr>
              <a:t> con </a:t>
            </a:r>
            <a:r>
              <a:rPr lang="en-US" sz="2200" dirty="0" err="1">
                <a:solidFill>
                  <a:srgbClr val="092E4B"/>
                </a:solidFill>
                <a:latin typeface="Calibri"/>
                <a:ea typeface="Calibri"/>
                <a:cs typeface="Calibri"/>
                <a:sym typeface="Calibri"/>
              </a:rPr>
              <a:t>colori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diversi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sul</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calendario</a:t>
            </a:r>
            <a:r>
              <a:rPr lang="en-US" sz="2200" dirty="0">
                <a:solidFill>
                  <a:srgbClr val="092E4B"/>
                </a:solidFill>
                <a:latin typeface="Calibri"/>
                <a:ea typeface="Calibri"/>
                <a:cs typeface="Calibri"/>
                <a:sym typeface="Calibri"/>
              </a:rPr>
              <a:t>.</a:t>
            </a:r>
            <a:endParaRPr sz="2200" dirty="0">
              <a:solidFill>
                <a:srgbClr val="092E4B"/>
              </a:solidFill>
              <a:latin typeface="Calibri"/>
              <a:ea typeface="Calibri"/>
              <a:cs typeface="Calibri"/>
              <a:sym typeface="Calibri"/>
            </a:endParaRPr>
          </a:p>
        </p:txBody>
      </p:sp>
      <p:sp>
        <p:nvSpPr>
          <p:cNvPr id="499" name="Google Shape;499;g1d7304e9305_0_8"/>
          <p:cNvSpPr txBox="1"/>
          <p:nvPr/>
        </p:nvSpPr>
        <p:spPr>
          <a:xfrm>
            <a:off x="1624114" y="4785340"/>
            <a:ext cx="5391300" cy="474300"/>
          </a:xfrm>
          <a:prstGeom prst="rect">
            <a:avLst/>
          </a:prstGeom>
          <a:solidFill>
            <a:srgbClr val="7F3494"/>
          </a:solid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24BAA2"/>
              </a:buClr>
              <a:buSzPts val="2400"/>
              <a:buFont typeface="Arial"/>
              <a:buNone/>
            </a:pPr>
            <a:r>
              <a:rPr lang="en-US" sz="2400" b="1" dirty="0" err="1">
                <a:solidFill>
                  <a:srgbClr val="24BAA2"/>
                </a:solidFill>
                <a:latin typeface="Calibri"/>
                <a:ea typeface="Calibri"/>
                <a:cs typeface="Calibri"/>
                <a:sym typeface="Calibri"/>
              </a:rPr>
              <a:t>Dividere</a:t>
            </a:r>
            <a:r>
              <a:rPr lang="en-US" sz="2400" b="1" dirty="0">
                <a:solidFill>
                  <a:srgbClr val="24BAA2"/>
                </a:solidFill>
                <a:latin typeface="Calibri"/>
                <a:ea typeface="Calibri"/>
                <a:cs typeface="Calibri"/>
                <a:sym typeface="Calibri"/>
              </a:rPr>
              <a:t> </a:t>
            </a:r>
            <a:r>
              <a:rPr lang="en-US" sz="2400" b="1" dirty="0" err="1">
                <a:solidFill>
                  <a:srgbClr val="24BAA2"/>
                </a:solidFill>
                <a:latin typeface="Calibri"/>
                <a:ea typeface="Calibri"/>
                <a:cs typeface="Calibri"/>
                <a:sym typeface="Calibri"/>
              </a:rPr>
              <a:t>ogni</a:t>
            </a:r>
            <a:r>
              <a:rPr lang="en-US" sz="2400" b="1" dirty="0">
                <a:solidFill>
                  <a:srgbClr val="24BAA2"/>
                </a:solidFill>
                <a:latin typeface="Calibri"/>
                <a:ea typeface="Calibri"/>
                <a:cs typeface="Calibri"/>
                <a:sym typeface="Calibri"/>
              </a:rPr>
              <a:t> </a:t>
            </a:r>
            <a:r>
              <a:rPr lang="en-US" sz="2400" b="1" dirty="0" err="1">
                <a:solidFill>
                  <a:srgbClr val="24BAA2"/>
                </a:solidFill>
                <a:latin typeface="Calibri"/>
                <a:ea typeface="Calibri"/>
                <a:cs typeface="Calibri"/>
                <a:sym typeface="Calibri"/>
              </a:rPr>
              <a:t>attività</a:t>
            </a:r>
            <a:r>
              <a:rPr lang="en-US" sz="2400" b="1" dirty="0">
                <a:solidFill>
                  <a:srgbClr val="24BAA2"/>
                </a:solidFill>
                <a:latin typeface="Calibri"/>
                <a:ea typeface="Calibri"/>
                <a:cs typeface="Calibri"/>
                <a:sym typeface="Calibri"/>
              </a:rPr>
              <a:t> in </a:t>
            </a:r>
            <a:r>
              <a:rPr lang="en-US" sz="2400" b="1" dirty="0" err="1">
                <a:solidFill>
                  <a:srgbClr val="24BAA2"/>
                </a:solidFill>
                <a:latin typeface="Calibri"/>
                <a:ea typeface="Calibri"/>
                <a:cs typeface="Calibri"/>
                <a:sym typeface="Calibri"/>
              </a:rPr>
              <a:t>più</a:t>
            </a:r>
            <a:r>
              <a:rPr lang="en-US" sz="2400" b="1" dirty="0">
                <a:solidFill>
                  <a:srgbClr val="24BAA2"/>
                </a:solidFill>
                <a:latin typeface="Calibri"/>
                <a:ea typeface="Calibri"/>
                <a:cs typeface="Calibri"/>
                <a:sym typeface="Calibri"/>
              </a:rPr>
              <a:t> step</a:t>
            </a:r>
            <a:br>
              <a:rPr lang="en-US" sz="2400" b="1" dirty="0">
                <a:solidFill>
                  <a:srgbClr val="24BAA2"/>
                </a:solidFill>
                <a:latin typeface="Calibri"/>
                <a:ea typeface="Calibri"/>
                <a:cs typeface="Calibri"/>
                <a:sym typeface="Calibri"/>
              </a:rPr>
            </a:br>
            <a:endParaRPr sz="2400" b="1" dirty="0">
              <a:solidFill>
                <a:srgbClr val="24BAA2"/>
              </a:solidFill>
              <a:latin typeface="Calibri"/>
              <a:ea typeface="Calibri"/>
              <a:cs typeface="Calibri"/>
              <a:sym typeface="Calibri"/>
            </a:endParaRPr>
          </a:p>
        </p:txBody>
      </p:sp>
      <p:sp>
        <p:nvSpPr>
          <p:cNvPr id="500" name="Google Shape;500;g1d7304e9305_0_8"/>
          <p:cNvSpPr txBox="1"/>
          <p:nvPr/>
        </p:nvSpPr>
        <p:spPr>
          <a:xfrm>
            <a:off x="1624114" y="5259570"/>
            <a:ext cx="10074900" cy="1029300"/>
          </a:xfrm>
          <a:prstGeom prst="rect">
            <a:avLst/>
          </a:prstGeom>
          <a:noFill/>
          <a:ln w="28575"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092E4B"/>
              </a:buClr>
              <a:buSzPts val="2400"/>
              <a:buFont typeface="Arial"/>
              <a:buNone/>
            </a:pPr>
            <a:r>
              <a:rPr lang="en-US" sz="2200" dirty="0">
                <a:solidFill>
                  <a:srgbClr val="092E4B"/>
                </a:solidFill>
                <a:latin typeface="Calibri"/>
                <a:ea typeface="Calibri"/>
                <a:cs typeface="Calibri"/>
                <a:sym typeface="Calibri"/>
              </a:rPr>
              <a:t>Per non </a:t>
            </a:r>
            <a:r>
              <a:rPr lang="en-US" sz="2200" dirty="0" err="1">
                <a:solidFill>
                  <a:srgbClr val="092E4B"/>
                </a:solidFill>
                <a:latin typeface="Calibri"/>
                <a:ea typeface="Calibri"/>
                <a:cs typeface="Calibri"/>
                <a:sym typeface="Calibri"/>
              </a:rPr>
              <a:t>sentirsi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sopraffatti</a:t>
            </a:r>
            <a:r>
              <a:rPr lang="en-US" sz="2200" dirty="0">
                <a:solidFill>
                  <a:srgbClr val="092E4B"/>
                </a:solidFill>
                <a:latin typeface="Calibri"/>
                <a:ea typeface="Calibri"/>
                <a:cs typeface="Calibri"/>
                <a:sym typeface="Calibri"/>
              </a:rPr>
              <a:t> dal tempo o </a:t>
            </a:r>
            <a:r>
              <a:rPr lang="en-US" sz="2200" dirty="0" err="1">
                <a:solidFill>
                  <a:srgbClr val="092E4B"/>
                </a:solidFill>
                <a:latin typeface="Calibri"/>
                <a:ea typeface="Calibri"/>
                <a:cs typeface="Calibri"/>
                <a:sym typeface="Calibri"/>
              </a:rPr>
              <a:t>dalle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cose</a:t>
            </a:r>
            <a:r>
              <a:rPr lang="en-US" sz="2200" dirty="0">
                <a:solidFill>
                  <a:srgbClr val="092E4B"/>
                </a:solidFill>
                <a:latin typeface="Calibri"/>
                <a:ea typeface="Calibri"/>
                <a:cs typeface="Calibri"/>
                <a:sym typeface="Calibri"/>
              </a:rPr>
              <a:t> da fare, </a:t>
            </a:r>
            <a:r>
              <a:rPr lang="en-US" sz="2200" dirty="0" err="1">
                <a:solidFill>
                  <a:srgbClr val="092E4B"/>
                </a:solidFill>
                <a:latin typeface="Calibri"/>
                <a:ea typeface="Calibri"/>
                <a:cs typeface="Calibri"/>
                <a:sym typeface="Calibri"/>
              </a:rPr>
              <a:t>analizzate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l'attività</a:t>
            </a:r>
            <a:r>
              <a:rPr lang="en-US" sz="2200" dirty="0">
                <a:solidFill>
                  <a:srgbClr val="092E4B"/>
                </a:solidFill>
                <a:latin typeface="Calibri"/>
                <a:ea typeface="Calibri"/>
                <a:cs typeface="Calibri"/>
                <a:sym typeface="Calibri"/>
              </a:rPr>
              <a:t> e </a:t>
            </a:r>
            <a:r>
              <a:rPr lang="en-US" sz="2200" dirty="0" err="1">
                <a:solidFill>
                  <a:srgbClr val="092E4B"/>
                </a:solidFill>
                <a:latin typeface="Calibri"/>
                <a:ea typeface="Calibri"/>
                <a:cs typeface="Calibri"/>
                <a:sym typeface="Calibri"/>
              </a:rPr>
              <a:t>suddividetela</a:t>
            </a:r>
            <a:r>
              <a:rPr lang="en-US" sz="2200" dirty="0">
                <a:solidFill>
                  <a:srgbClr val="092E4B"/>
                </a:solidFill>
                <a:latin typeface="Calibri"/>
                <a:ea typeface="Calibri"/>
                <a:cs typeface="Calibri"/>
                <a:sym typeface="Calibri"/>
              </a:rPr>
              <a:t> in micro-</a:t>
            </a:r>
            <a:r>
              <a:rPr lang="en-US" sz="2200" dirty="0" err="1">
                <a:solidFill>
                  <a:srgbClr val="092E4B"/>
                </a:solidFill>
                <a:latin typeface="Calibri"/>
                <a:ea typeface="Calibri"/>
                <a:cs typeface="Calibri"/>
                <a:sym typeface="Calibri"/>
              </a:rPr>
              <a:t>azioni</a:t>
            </a:r>
            <a:r>
              <a:rPr lang="en-US" sz="2200" dirty="0">
                <a:solidFill>
                  <a:srgbClr val="092E4B"/>
                </a:solidFill>
                <a:latin typeface="Calibri"/>
                <a:ea typeface="Calibri"/>
                <a:cs typeface="Calibri"/>
                <a:sym typeface="Calibri"/>
              </a:rPr>
              <a:t>. In </a:t>
            </a:r>
            <a:r>
              <a:rPr lang="en-US" sz="2200" dirty="0" err="1">
                <a:solidFill>
                  <a:srgbClr val="092E4B"/>
                </a:solidFill>
                <a:latin typeface="Calibri"/>
                <a:ea typeface="Calibri"/>
                <a:cs typeface="Calibri"/>
                <a:sym typeface="Calibri"/>
              </a:rPr>
              <a:t>questo</a:t>
            </a:r>
            <a:r>
              <a:rPr lang="en-US" sz="2200" dirty="0">
                <a:solidFill>
                  <a:srgbClr val="092E4B"/>
                </a:solidFill>
                <a:latin typeface="Calibri"/>
                <a:ea typeface="Calibri"/>
                <a:cs typeface="Calibri"/>
                <a:sym typeface="Calibri"/>
              </a:rPr>
              <a:t> modo </a:t>
            </a:r>
            <a:r>
              <a:rPr lang="en-US" sz="2200" dirty="0" err="1">
                <a:solidFill>
                  <a:srgbClr val="092E4B"/>
                </a:solidFill>
                <a:latin typeface="Calibri"/>
                <a:ea typeface="Calibri"/>
                <a:cs typeface="Calibri"/>
                <a:sym typeface="Calibri"/>
              </a:rPr>
              <a:t>avrete</a:t>
            </a:r>
            <a:r>
              <a:rPr lang="en-US" sz="2200" dirty="0">
                <a:solidFill>
                  <a:srgbClr val="092E4B"/>
                </a:solidFill>
                <a:latin typeface="Calibri"/>
                <a:ea typeface="Calibri"/>
                <a:cs typeface="Calibri"/>
                <a:sym typeface="Calibri"/>
              </a:rPr>
              <a:t> un </a:t>
            </a:r>
            <a:r>
              <a:rPr lang="en-US" sz="2200" dirty="0" err="1">
                <a:solidFill>
                  <a:srgbClr val="092E4B"/>
                </a:solidFill>
                <a:latin typeface="Calibri"/>
                <a:ea typeface="Calibri"/>
                <a:cs typeface="Calibri"/>
                <a:sym typeface="Calibri"/>
              </a:rPr>
              <a:t>maggiore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controllo</a:t>
            </a:r>
            <a:r>
              <a:rPr lang="en-US" sz="2200" dirty="0">
                <a:solidFill>
                  <a:srgbClr val="092E4B"/>
                </a:solidFill>
                <a:latin typeface="Calibri"/>
                <a:ea typeface="Calibri"/>
                <a:cs typeface="Calibri"/>
                <a:sym typeface="Calibri"/>
              </a:rPr>
              <a:t> del </a:t>
            </a:r>
            <a:r>
              <a:rPr lang="en-US" sz="2200" dirty="0" err="1">
                <a:solidFill>
                  <a:srgbClr val="092E4B"/>
                </a:solidFill>
                <a:latin typeface="Calibri"/>
                <a:ea typeface="Calibri"/>
                <a:cs typeface="Calibri"/>
                <a:sym typeface="Calibri"/>
              </a:rPr>
              <a:t>processo</a:t>
            </a:r>
            <a:r>
              <a:rPr lang="en-US" sz="2200" dirty="0">
                <a:solidFill>
                  <a:srgbClr val="092E4B"/>
                </a:solidFill>
                <a:latin typeface="Calibri"/>
                <a:ea typeface="Calibri"/>
                <a:cs typeface="Calibri"/>
                <a:sym typeface="Calibri"/>
              </a:rPr>
              <a:t> e </a:t>
            </a:r>
            <a:r>
              <a:rPr lang="en-US" sz="2200" dirty="0" err="1">
                <a:solidFill>
                  <a:srgbClr val="092E4B"/>
                </a:solidFill>
                <a:latin typeface="Calibri"/>
                <a:ea typeface="Calibri"/>
                <a:cs typeface="Calibri"/>
                <a:sym typeface="Calibri"/>
              </a:rPr>
              <a:t>sarà</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anche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più</a:t>
            </a:r>
            <a:r>
              <a:rPr lang="en-US" sz="2200" dirty="0">
                <a:solidFill>
                  <a:srgbClr val="092E4B"/>
                </a:solidFill>
                <a:latin typeface="Calibri"/>
                <a:ea typeface="Calibri"/>
                <a:cs typeface="Calibri"/>
                <a:sym typeface="Calibri"/>
              </a:rPr>
              <a:t> facile </a:t>
            </a:r>
            <a:r>
              <a:rPr lang="en-US" sz="2200" dirty="0" err="1">
                <a:solidFill>
                  <a:srgbClr val="092E4B"/>
                </a:solidFill>
                <a:latin typeface="Calibri"/>
                <a:ea typeface="Calibri"/>
                <a:cs typeface="Calibri"/>
                <a:sym typeface="Calibri"/>
              </a:rPr>
              <a:t>individuare</a:t>
            </a:r>
            <a:r>
              <a:rPr lang="en-US" sz="2200" dirty="0">
                <a:solidFill>
                  <a:srgbClr val="092E4B"/>
                </a:solidFill>
                <a:latin typeface="Calibri"/>
                <a:ea typeface="Calibri"/>
                <a:cs typeface="Calibri"/>
                <a:sym typeface="Calibri"/>
              </a:rPr>
              <a:t> e </a:t>
            </a:r>
            <a:r>
              <a:rPr lang="en-US" sz="2200" dirty="0" err="1">
                <a:solidFill>
                  <a:srgbClr val="092E4B"/>
                </a:solidFill>
                <a:latin typeface="Calibri"/>
                <a:ea typeface="Calibri"/>
                <a:cs typeface="Calibri"/>
                <a:sym typeface="Calibri"/>
              </a:rPr>
              <a:t>superare</a:t>
            </a:r>
            <a:r>
              <a:rPr lang="en-US" sz="2200" dirty="0">
                <a:solidFill>
                  <a:srgbClr val="092E4B"/>
                </a:solidFill>
                <a:latin typeface="Calibri"/>
                <a:ea typeface="Calibri"/>
                <a:cs typeface="Calibri"/>
                <a:sym typeface="Calibri"/>
              </a:rPr>
              <a:t> le </a:t>
            </a:r>
            <a:r>
              <a:rPr lang="en-US" sz="2200" dirty="0" err="1">
                <a:solidFill>
                  <a:srgbClr val="092E4B"/>
                </a:solidFill>
                <a:latin typeface="Calibri"/>
                <a:ea typeface="Calibri"/>
                <a:cs typeface="Calibri"/>
                <a:sym typeface="Calibri"/>
              </a:rPr>
              <a:t>difficoltà</a:t>
            </a:r>
            <a:r>
              <a:rPr lang="en-US" sz="2200" dirty="0">
                <a:solidFill>
                  <a:srgbClr val="092E4B"/>
                </a:solidFill>
                <a:latin typeface="Calibri"/>
                <a:ea typeface="Calibri"/>
                <a:cs typeface="Calibri"/>
                <a:sym typeface="Calibri"/>
              </a:rPr>
              <a:t>.</a:t>
            </a:r>
            <a:endParaRPr sz="2200" dirty="0">
              <a:solidFill>
                <a:srgbClr val="092E4B"/>
              </a:solidFill>
              <a:latin typeface="Calibri"/>
              <a:ea typeface="Calibri"/>
              <a:cs typeface="Calibri"/>
              <a:sym typeface="Calibri"/>
            </a:endParaRPr>
          </a:p>
        </p:txBody>
      </p:sp>
      <p:grpSp>
        <p:nvGrpSpPr>
          <p:cNvPr id="2" name="Graphic 3">
            <a:extLst>
              <a:ext uri="{FF2B5EF4-FFF2-40B4-BE49-F238E27FC236}">
                <a16:creationId xmlns:a16="http://schemas.microsoft.com/office/drawing/2014/main" id="{53EB8424-016C-CDF0-4F92-ACB9584A1633}"/>
              </a:ext>
            </a:extLst>
          </p:cNvPr>
          <p:cNvGrpSpPr/>
          <p:nvPr/>
        </p:nvGrpSpPr>
        <p:grpSpPr>
          <a:xfrm>
            <a:off x="371249" y="501521"/>
            <a:ext cx="910599" cy="1009336"/>
            <a:chOff x="6581549" y="3720971"/>
            <a:chExt cx="910599" cy="1009336"/>
          </a:xfrm>
          <a:solidFill>
            <a:srgbClr val="002060"/>
          </a:solidFill>
        </p:grpSpPr>
        <p:sp>
          <p:nvSpPr>
            <p:cNvPr id="3" name="Freeform 1286">
              <a:extLst>
                <a:ext uri="{FF2B5EF4-FFF2-40B4-BE49-F238E27FC236}">
                  <a16:creationId xmlns:a16="http://schemas.microsoft.com/office/drawing/2014/main" id="{C84EBE81-9C95-1549-125F-7E5636A73BBA}"/>
                </a:ext>
              </a:extLst>
            </p:cNvPr>
            <p:cNvSpPr/>
            <p:nvPr/>
          </p:nvSpPr>
          <p:spPr>
            <a:xfrm>
              <a:off x="6600749" y="3819711"/>
              <a:ext cx="847514" cy="181022"/>
            </a:xfrm>
            <a:custGeom>
              <a:avLst/>
              <a:gdLst>
                <a:gd name="connsiteX0" fmla="*/ 161823 w 847514"/>
                <a:gd name="connsiteY0" fmla="*/ 181022 h 181022"/>
                <a:gd name="connsiteX1" fmla="*/ 0 w 847514"/>
                <a:gd name="connsiteY1" fmla="*/ 181022 h 181022"/>
                <a:gd name="connsiteX2" fmla="*/ 0 w 847514"/>
                <a:gd name="connsiteY2" fmla="*/ 43884 h 181022"/>
                <a:gd name="connsiteX3" fmla="*/ 43884 w 847514"/>
                <a:gd name="connsiteY3" fmla="*/ 0 h 181022"/>
                <a:gd name="connsiteX4" fmla="*/ 106968 w 847514"/>
                <a:gd name="connsiteY4" fmla="*/ 0 h 181022"/>
                <a:gd name="connsiteX5" fmla="*/ 106968 w 847514"/>
                <a:gd name="connsiteY5" fmla="*/ 43884 h 181022"/>
                <a:gd name="connsiteX6" fmla="*/ 150852 w 847514"/>
                <a:gd name="connsiteY6" fmla="*/ 87768 h 181022"/>
                <a:gd name="connsiteX7" fmla="*/ 164566 w 847514"/>
                <a:gd name="connsiteY7" fmla="*/ 74054 h 181022"/>
                <a:gd name="connsiteX8" fmla="*/ 150852 w 847514"/>
                <a:gd name="connsiteY8" fmla="*/ 60341 h 181022"/>
                <a:gd name="connsiteX9" fmla="*/ 134395 w 847514"/>
                <a:gd name="connsiteY9" fmla="*/ 43884 h 181022"/>
                <a:gd name="connsiteX10" fmla="*/ 134395 w 847514"/>
                <a:gd name="connsiteY10" fmla="*/ 0 h 181022"/>
                <a:gd name="connsiteX11" fmla="*/ 644550 w 847514"/>
                <a:gd name="connsiteY11" fmla="*/ 0 h 181022"/>
                <a:gd name="connsiteX12" fmla="*/ 644550 w 847514"/>
                <a:gd name="connsiteY12" fmla="*/ 43884 h 181022"/>
                <a:gd name="connsiteX13" fmla="*/ 688435 w 847514"/>
                <a:gd name="connsiteY13" fmla="*/ 87768 h 181022"/>
                <a:gd name="connsiteX14" fmla="*/ 702149 w 847514"/>
                <a:gd name="connsiteY14" fmla="*/ 74054 h 181022"/>
                <a:gd name="connsiteX15" fmla="*/ 688435 w 847514"/>
                <a:gd name="connsiteY15" fmla="*/ 60341 h 181022"/>
                <a:gd name="connsiteX16" fmla="*/ 671978 w 847514"/>
                <a:gd name="connsiteY16" fmla="*/ 43884 h 181022"/>
                <a:gd name="connsiteX17" fmla="*/ 671978 w 847514"/>
                <a:gd name="connsiteY17" fmla="*/ 0 h 181022"/>
                <a:gd name="connsiteX18" fmla="*/ 803631 w 847514"/>
                <a:gd name="connsiteY18" fmla="*/ 0 h 181022"/>
                <a:gd name="connsiteX19" fmla="*/ 847515 w 847514"/>
                <a:gd name="connsiteY19" fmla="*/ 43884 h 181022"/>
                <a:gd name="connsiteX20" fmla="*/ 847515 w 847514"/>
                <a:gd name="connsiteY20" fmla="*/ 181022 h 181022"/>
                <a:gd name="connsiteX21" fmla="*/ 213936 w 847514"/>
                <a:gd name="connsiteY21" fmla="*/ 181022 h 18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7514" h="181022">
                  <a:moveTo>
                    <a:pt x="161823" y="181022"/>
                  </a:moveTo>
                  <a:lnTo>
                    <a:pt x="0" y="181022"/>
                  </a:lnTo>
                  <a:lnTo>
                    <a:pt x="0" y="43884"/>
                  </a:lnTo>
                  <a:cubicBezTo>
                    <a:pt x="0" y="19199"/>
                    <a:pt x="19199" y="0"/>
                    <a:pt x="43884" y="0"/>
                  </a:cubicBezTo>
                  <a:lnTo>
                    <a:pt x="106968" y="0"/>
                  </a:lnTo>
                  <a:lnTo>
                    <a:pt x="106968" y="43884"/>
                  </a:lnTo>
                  <a:cubicBezTo>
                    <a:pt x="106968" y="68569"/>
                    <a:pt x="126167" y="87768"/>
                    <a:pt x="150852" y="87768"/>
                  </a:cubicBezTo>
                  <a:cubicBezTo>
                    <a:pt x="159080" y="87768"/>
                    <a:pt x="164566" y="82283"/>
                    <a:pt x="164566" y="74054"/>
                  </a:cubicBezTo>
                  <a:cubicBezTo>
                    <a:pt x="164566" y="65826"/>
                    <a:pt x="159080" y="60341"/>
                    <a:pt x="150852" y="60341"/>
                  </a:cubicBezTo>
                  <a:cubicBezTo>
                    <a:pt x="142623" y="60341"/>
                    <a:pt x="134395" y="52112"/>
                    <a:pt x="134395" y="43884"/>
                  </a:cubicBezTo>
                  <a:lnTo>
                    <a:pt x="134395" y="0"/>
                  </a:lnTo>
                  <a:lnTo>
                    <a:pt x="644550" y="0"/>
                  </a:lnTo>
                  <a:lnTo>
                    <a:pt x="644550" y="43884"/>
                  </a:lnTo>
                  <a:cubicBezTo>
                    <a:pt x="644550" y="68569"/>
                    <a:pt x="663749" y="87768"/>
                    <a:pt x="688435" y="87768"/>
                  </a:cubicBezTo>
                  <a:cubicBezTo>
                    <a:pt x="696663" y="87768"/>
                    <a:pt x="702149" y="82283"/>
                    <a:pt x="702149" y="74054"/>
                  </a:cubicBezTo>
                  <a:cubicBezTo>
                    <a:pt x="702149" y="65826"/>
                    <a:pt x="696663" y="60341"/>
                    <a:pt x="688435" y="60341"/>
                  </a:cubicBezTo>
                  <a:cubicBezTo>
                    <a:pt x="680206" y="60341"/>
                    <a:pt x="671978" y="52112"/>
                    <a:pt x="671978" y="43884"/>
                  </a:cubicBezTo>
                  <a:lnTo>
                    <a:pt x="671978" y="0"/>
                  </a:lnTo>
                  <a:lnTo>
                    <a:pt x="803631" y="0"/>
                  </a:lnTo>
                  <a:cubicBezTo>
                    <a:pt x="828315" y="0"/>
                    <a:pt x="847515" y="19199"/>
                    <a:pt x="847515" y="43884"/>
                  </a:cubicBezTo>
                  <a:lnTo>
                    <a:pt x="847515" y="181022"/>
                  </a:lnTo>
                  <a:lnTo>
                    <a:pt x="213936" y="181022"/>
                  </a:lnTo>
                </a:path>
              </a:pathLst>
            </a:custGeom>
            <a:solidFill>
              <a:srgbClr val="24BAA2"/>
            </a:solidFill>
            <a:ln w="27426" cap="flat">
              <a:noFill/>
              <a:prstDash val="solid"/>
              <a:miter/>
            </a:ln>
          </p:spPr>
          <p:txBody>
            <a:bodyPr rtlCol="0" anchor="ctr"/>
            <a:lstStyle/>
            <a:p>
              <a:endParaRPr lang="en-US"/>
            </a:p>
          </p:txBody>
        </p:sp>
        <p:sp>
          <p:nvSpPr>
            <p:cNvPr id="4" name="Freeform 1287">
              <a:extLst>
                <a:ext uri="{FF2B5EF4-FFF2-40B4-BE49-F238E27FC236}">
                  <a16:creationId xmlns:a16="http://schemas.microsoft.com/office/drawing/2014/main" id="{B956477A-33D0-D7A7-CEC1-D945C2C54357}"/>
                </a:ext>
              </a:extLst>
            </p:cNvPr>
            <p:cNvSpPr/>
            <p:nvPr/>
          </p:nvSpPr>
          <p:spPr>
            <a:xfrm>
              <a:off x="6581549" y="3720971"/>
              <a:ext cx="910599" cy="1009336"/>
            </a:xfrm>
            <a:custGeom>
              <a:avLst/>
              <a:gdLst>
                <a:gd name="connsiteX0" fmla="*/ 715862 w 910599"/>
                <a:gd name="connsiteY0" fmla="*/ 496440 h 1009336"/>
                <a:gd name="connsiteX1" fmla="*/ 787175 w 910599"/>
                <a:gd name="connsiteY1" fmla="*/ 496440 h 1009336"/>
                <a:gd name="connsiteX2" fmla="*/ 817345 w 910599"/>
                <a:gd name="connsiteY2" fmla="*/ 466270 h 1009336"/>
                <a:gd name="connsiteX3" fmla="*/ 817345 w 910599"/>
                <a:gd name="connsiteY3" fmla="*/ 394958 h 1009336"/>
                <a:gd name="connsiteX4" fmla="*/ 787175 w 910599"/>
                <a:gd name="connsiteY4" fmla="*/ 364787 h 1009336"/>
                <a:gd name="connsiteX5" fmla="*/ 715862 w 910599"/>
                <a:gd name="connsiteY5" fmla="*/ 364787 h 1009336"/>
                <a:gd name="connsiteX6" fmla="*/ 685692 w 910599"/>
                <a:gd name="connsiteY6" fmla="*/ 394958 h 1009336"/>
                <a:gd name="connsiteX7" fmla="*/ 685692 w 910599"/>
                <a:gd name="connsiteY7" fmla="*/ 466270 h 1009336"/>
                <a:gd name="connsiteX8" fmla="*/ 715862 w 910599"/>
                <a:gd name="connsiteY8" fmla="*/ 496440 h 1009336"/>
                <a:gd name="connsiteX9" fmla="*/ 715862 w 910599"/>
                <a:gd name="connsiteY9" fmla="*/ 397701 h 1009336"/>
                <a:gd name="connsiteX10" fmla="*/ 784432 w 910599"/>
                <a:gd name="connsiteY10" fmla="*/ 397701 h 1009336"/>
                <a:gd name="connsiteX11" fmla="*/ 784432 w 910599"/>
                <a:gd name="connsiteY11" fmla="*/ 466270 h 1009336"/>
                <a:gd name="connsiteX12" fmla="*/ 715862 w 910599"/>
                <a:gd name="connsiteY12" fmla="*/ 466270 h 1009336"/>
                <a:gd name="connsiteX13" fmla="*/ 715862 w 910599"/>
                <a:gd name="connsiteY13" fmla="*/ 397701 h 1009336"/>
                <a:gd name="connsiteX14" fmla="*/ 715862 w 910599"/>
                <a:gd name="connsiteY14" fmla="*/ 685691 h 1009336"/>
                <a:gd name="connsiteX15" fmla="*/ 787175 w 910599"/>
                <a:gd name="connsiteY15" fmla="*/ 685691 h 1009336"/>
                <a:gd name="connsiteX16" fmla="*/ 817345 w 910599"/>
                <a:gd name="connsiteY16" fmla="*/ 655520 h 1009336"/>
                <a:gd name="connsiteX17" fmla="*/ 817345 w 910599"/>
                <a:gd name="connsiteY17" fmla="*/ 584208 h 1009336"/>
                <a:gd name="connsiteX18" fmla="*/ 787175 w 910599"/>
                <a:gd name="connsiteY18" fmla="*/ 554038 h 1009336"/>
                <a:gd name="connsiteX19" fmla="*/ 715862 w 910599"/>
                <a:gd name="connsiteY19" fmla="*/ 554038 h 1009336"/>
                <a:gd name="connsiteX20" fmla="*/ 685692 w 910599"/>
                <a:gd name="connsiteY20" fmla="*/ 584208 h 1009336"/>
                <a:gd name="connsiteX21" fmla="*/ 685692 w 910599"/>
                <a:gd name="connsiteY21" fmla="*/ 655520 h 1009336"/>
                <a:gd name="connsiteX22" fmla="*/ 715862 w 910599"/>
                <a:gd name="connsiteY22" fmla="*/ 685691 h 1009336"/>
                <a:gd name="connsiteX23" fmla="*/ 715862 w 910599"/>
                <a:gd name="connsiteY23" fmla="*/ 586951 h 1009336"/>
                <a:gd name="connsiteX24" fmla="*/ 784432 w 910599"/>
                <a:gd name="connsiteY24" fmla="*/ 586951 h 1009336"/>
                <a:gd name="connsiteX25" fmla="*/ 784432 w 910599"/>
                <a:gd name="connsiteY25" fmla="*/ 655520 h 1009336"/>
                <a:gd name="connsiteX26" fmla="*/ 715862 w 910599"/>
                <a:gd name="connsiteY26" fmla="*/ 655520 h 1009336"/>
                <a:gd name="connsiteX27" fmla="*/ 715862 w 910599"/>
                <a:gd name="connsiteY27" fmla="*/ 586951 h 1009336"/>
                <a:gd name="connsiteX28" fmla="*/ 512898 w 910599"/>
                <a:gd name="connsiteY28" fmla="*/ 496440 h 1009336"/>
                <a:gd name="connsiteX29" fmla="*/ 584210 w 910599"/>
                <a:gd name="connsiteY29" fmla="*/ 496440 h 1009336"/>
                <a:gd name="connsiteX30" fmla="*/ 614380 w 910599"/>
                <a:gd name="connsiteY30" fmla="*/ 466270 h 1009336"/>
                <a:gd name="connsiteX31" fmla="*/ 614380 w 910599"/>
                <a:gd name="connsiteY31" fmla="*/ 394958 h 1009336"/>
                <a:gd name="connsiteX32" fmla="*/ 584210 w 910599"/>
                <a:gd name="connsiteY32" fmla="*/ 364787 h 1009336"/>
                <a:gd name="connsiteX33" fmla="*/ 512898 w 910599"/>
                <a:gd name="connsiteY33" fmla="*/ 364787 h 1009336"/>
                <a:gd name="connsiteX34" fmla="*/ 482727 w 910599"/>
                <a:gd name="connsiteY34" fmla="*/ 394958 h 1009336"/>
                <a:gd name="connsiteX35" fmla="*/ 482727 w 910599"/>
                <a:gd name="connsiteY35" fmla="*/ 466270 h 1009336"/>
                <a:gd name="connsiteX36" fmla="*/ 512898 w 910599"/>
                <a:gd name="connsiteY36" fmla="*/ 496440 h 1009336"/>
                <a:gd name="connsiteX37" fmla="*/ 512898 w 910599"/>
                <a:gd name="connsiteY37" fmla="*/ 397701 h 1009336"/>
                <a:gd name="connsiteX38" fmla="*/ 581467 w 910599"/>
                <a:gd name="connsiteY38" fmla="*/ 397701 h 1009336"/>
                <a:gd name="connsiteX39" fmla="*/ 581467 w 910599"/>
                <a:gd name="connsiteY39" fmla="*/ 466270 h 1009336"/>
                <a:gd name="connsiteX40" fmla="*/ 512898 w 910599"/>
                <a:gd name="connsiteY40" fmla="*/ 466270 h 1009336"/>
                <a:gd name="connsiteX41" fmla="*/ 512898 w 910599"/>
                <a:gd name="connsiteY41" fmla="*/ 397701 h 1009336"/>
                <a:gd name="connsiteX42" fmla="*/ 181023 w 910599"/>
                <a:gd name="connsiteY42" fmla="*/ 735060 h 1009336"/>
                <a:gd name="connsiteX43" fmla="*/ 109711 w 910599"/>
                <a:gd name="connsiteY43" fmla="*/ 735060 h 1009336"/>
                <a:gd name="connsiteX44" fmla="*/ 79540 w 910599"/>
                <a:gd name="connsiteY44" fmla="*/ 765231 h 1009336"/>
                <a:gd name="connsiteX45" fmla="*/ 79540 w 910599"/>
                <a:gd name="connsiteY45" fmla="*/ 836542 h 1009336"/>
                <a:gd name="connsiteX46" fmla="*/ 109711 w 910599"/>
                <a:gd name="connsiteY46" fmla="*/ 866713 h 1009336"/>
                <a:gd name="connsiteX47" fmla="*/ 181023 w 910599"/>
                <a:gd name="connsiteY47" fmla="*/ 866713 h 1009336"/>
                <a:gd name="connsiteX48" fmla="*/ 211193 w 910599"/>
                <a:gd name="connsiteY48" fmla="*/ 836542 h 1009336"/>
                <a:gd name="connsiteX49" fmla="*/ 211193 w 910599"/>
                <a:gd name="connsiteY49" fmla="*/ 765231 h 1009336"/>
                <a:gd name="connsiteX50" fmla="*/ 181023 w 910599"/>
                <a:gd name="connsiteY50" fmla="*/ 735060 h 1009336"/>
                <a:gd name="connsiteX51" fmla="*/ 181023 w 910599"/>
                <a:gd name="connsiteY51" fmla="*/ 833800 h 1009336"/>
                <a:gd name="connsiteX52" fmla="*/ 112454 w 910599"/>
                <a:gd name="connsiteY52" fmla="*/ 833800 h 1009336"/>
                <a:gd name="connsiteX53" fmla="*/ 112454 w 910599"/>
                <a:gd name="connsiteY53" fmla="*/ 765231 h 1009336"/>
                <a:gd name="connsiteX54" fmla="*/ 181023 w 910599"/>
                <a:gd name="connsiteY54" fmla="*/ 765231 h 1009336"/>
                <a:gd name="connsiteX55" fmla="*/ 181023 w 910599"/>
                <a:gd name="connsiteY55" fmla="*/ 833800 h 1009336"/>
                <a:gd name="connsiteX56" fmla="*/ 181023 w 910599"/>
                <a:gd name="connsiteY56" fmla="*/ 367530 h 1009336"/>
                <a:gd name="connsiteX57" fmla="*/ 109711 w 910599"/>
                <a:gd name="connsiteY57" fmla="*/ 367530 h 1009336"/>
                <a:gd name="connsiteX58" fmla="*/ 79540 w 910599"/>
                <a:gd name="connsiteY58" fmla="*/ 397701 h 1009336"/>
                <a:gd name="connsiteX59" fmla="*/ 79540 w 910599"/>
                <a:gd name="connsiteY59" fmla="*/ 469013 h 1009336"/>
                <a:gd name="connsiteX60" fmla="*/ 109711 w 910599"/>
                <a:gd name="connsiteY60" fmla="*/ 499183 h 1009336"/>
                <a:gd name="connsiteX61" fmla="*/ 181023 w 910599"/>
                <a:gd name="connsiteY61" fmla="*/ 499183 h 1009336"/>
                <a:gd name="connsiteX62" fmla="*/ 211193 w 910599"/>
                <a:gd name="connsiteY62" fmla="*/ 469013 h 1009336"/>
                <a:gd name="connsiteX63" fmla="*/ 211193 w 910599"/>
                <a:gd name="connsiteY63" fmla="*/ 397701 h 1009336"/>
                <a:gd name="connsiteX64" fmla="*/ 181023 w 910599"/>
                <a:gd name="connsiteY64" fmla="*/ 367530 h 1009336"/>
                <a:gd name="connsiteX65" fmla="*/ 181023 w 910599"/>
                <a:gd name="connsiteY65" fmla="*/ 466270 h 1009336"/>
                <a:gd name="connsiteX66" fmla="*/ 112454 w 910599"/>
                <a:gd name="connsiteY66" fmla="*/ 466270 h 1009336"/>
                <a:gd name="connsiteX67" fmla="*/ 112454 w 910599"/>
                <a:gd name="connsiteY67" fmla="*/ 397701 h 1009336"/>
                <a:gd name="connsiteX68" fmla="*/ 181023 w 910599"/>
                <a:gd name="connsiteY68" fmla="*/ 397701 h 1009336"/>
                <a:gd name="connsiteX69" fmla="*/ 181023 w 910599"/>
                <a:gd name="connsiteY69" fmla="*/ 466270 h 1009336"/>
                <a:gd name="connsiteX70" fmla="*/ 512898 w 910599"/>
                <a:gd name="connsiteY70" fmla="*/ 680205 h 1009336"/>
                <a:gd name="connsiteX71" fmla="*/ 584210 w 910599"/>
                <a:gd name="connsiteY71" fmla="*/ 680205 h 1009336"/>
                <a:gd name="connsiteX72" fmla="*/ 614380 w 910599"/>
                <a:gd name="connsiteY72" fmla="*/ 650035 h 1009336"/>
                <a:gd name="connsiteX73" fmla="*/ 614380 w 910599"/>
                <a:gd name="connsiteY73" fmla="*/ 578723 h 1009336"/>
                <a:gd name="connsiteX74" fmla="*/ 584210 w 910599"/>
                <a:gd name="connsiteY74" fmla="*/ 548552 h 1009336"/>
                <a:gd name="connsiteX75" fmla="*/ 512898 w 910599"/>
                <a:gd name="connsiteY75" fmla="*/ 548552 h 1009336"/>
                <a:gd name="connsiteX76" fmla="*/ 482727 w 910599"/>
                <a:gd name="connsiteY76" fmla="*/ 578723 h 1009336"/>
                <a:gd name="connsiteX77" fmla="*/ 482727 w 910599"/>
                <a:gd name="connsiteY77" fmla="*/ 650035 h 1009336"/>
                <a:gd name="connsiteX78" fmla="*/ 512898 w 910599"/>
                <a:gd name="connsiteY78" fmla="*/ 680205 h 1009336"/>
                <a:gd name="connsiteX79" fmla="*/ 512898 w 910599"/>
                <a:gd name="connsiteY79" fmla="*/ 581466 h 1009336"/>
                <a:gd name="connsiteX80" fmla="*/ 581467 w 910599"/>
                <a:gd name="connsiteY80" fmla="*/ 581466 h 1009336"/>
                <a:gd name="connsiteX81" fmla="*/ 581467 w 910599"/>
                <a:gd name="connsiteY81" fmla="*/ 650035 h 1009336"/>
                <a:gd name="connsiteX82" fmla="*/ 512898 w 910599"/>
                <a:gd name="connsiteY82" fmla="*/ 650035 h 1009336"/>
                <a:gd name="connsiteX83" fmla="*/ 512898 w 910599"/>
                <a:gd name="connsiteY83" fmla="*/ 581466 h 1009336"/>
                <a:gd name="connsiteX84" fmla="*/ 828316 w 910599"/>
                <a:gd name="connsiteY84" fmla="*/ 65827 h 1009336"/>
                <a:gd name="connsiteX85" fmla="*/ 765232 w 910599"/>
                <a:gd name="connsiteY85" fmla="*/ 65827 h 1009336"/>
                <a:gd name="connsiteX86" fmla="*/ 765232 w 910599"/>
                <a:gd name="connsiteY86" fmla="*/ 43884 h 1009336"/>
                <a:gd name="connsiteX87" fmla="*/ 721348 w 910599"/>
                <a:gd name="connsiteY87" fmla="*/ 0 h 1009336"/>
                <a:gd name="connsiteX88" fmla="*/ 715862 w 910599"/>
                <a:gd name="connsiteY88" fmla="*/ 0 h 1009336"/>
                <a:gd name="connsiteX89" fmla="*/ 671978 w 910599"/>
                <a:gd name="connsiteY89" fmla="*/ 43884 h 1009336"/>
                <a:gd name="connsiteX90" fmla="*/ 671978 w 910599"/>
                <a:gd name="connsiteY90" fmla="*/ 65827 h 1009336"/>
                <a:gd name="connsiteX91" fmla="*/ 230392 w 910599"/>
                <a:gd name="connsiteY91" fmla="*/ 65827 h 1009336"/>
                <a:gd name="connsiteX92" fmla="*/ 230392 w 910599"/>
                <a:gd name="connsiteY92" fmla="*/ 43884 h 1009336"/>
                <a:gd name="connsiteX93" fmla="*/ 186509 w 910599"/>
                <a:gd name="connsiteY93" fmla="*/ 0 h 1009336"/>
                <a:gd name="connsiteX94" fmla="*/ 181023 w 910599"/>
                <a:gd name="connsiteY94" fmla="*/ 0 h 1009336"/>
                <a:gd name="connsiteX95" fmla="*/ 137138 w 910599"/>
                <a:gd name="connsiteY95" fmla="*/ 43884 h 1009336"/>
                <a:gd name="connsiteX96" fmla="*/ 137138 w 910599"/>
                <a:gd name="connsiteY96" fmla="*/ 65827 h 1009336"/>
                <a:gd name="connsiteX97" fmla="*/ 74055 w 910599"/>
                <a:gd name="connsiteY97" fmla="*/ 65827 h 1009336"/>
                <a:gd name="connsiteX98" fmla="*/ 0 w 910599"/>
                <a:gd name="connsiteY98" fmla="*/ 139881 h 1009336"/>
                <a:gd name="connsiteX99" fmla="*/ 0 w 910599"/>
                <a:gd name="connsiteY99" fmla="*/ 935282 h 1009336"/>
                <a:gd name="connsiteX100" fmla="*/ 74055 w 910599"/>
                <a:gd name="connsiteY100" fmla="*/ 1009337 h 1009336"/>
                <a:gd name="connsiteX101" fmla="*/ 836544 w 910599"/>
                <a:gd name="connsiteY101" fmla="*/ 1009337 h 1009336"/>
                <a:gd name="connsiteX102" fmla="*/ 910599 w 910599"/>
                <a:gd name="connsiteY102" fmla="*/ 935282 h 1009336"/>
                <a:gd name="connsiteX103" fmla="*/ 910599 w 910599"/>
                <a:gd name="connsiteY103" fmla="*/ 139881 h 1009336"/>
                <a:gd name="connsiteX104" fmla="*/ 828316 w 910599"/>
                <a:gd name="connsiteY104" fmla="*/ 65827 h 1009336"/>
                <a:gd name="connsiteX105" fmla="*/ 828316 w 910599"/>
                <a:gd name="connsiteY105" fmla="*/ 65827 h 1009336"/>
                <a:gd name="connsiteX106" fmla="*/ 699406 w 910599"/>
                <a:gd name="connsiteY106" fmla="*/ 43884 h 1009336"/>
                <a:gd name="connsiteX107" fmla="*/ 715862 w 910599"/>
                <a:gd name="connsiteY107" fmla="*/ 27428 h 1009336"/>
                <a:gd name="connsiteX108" fmla="*/ 721348 w 910599"/>
                <a:gd name="connsiteY108" fmla="*/ 27428 h 1009336"/>
                <a:gd name="connsiteX109" fmla="*/ 737804 w 910599"/>
                <a:gd name="connsiteY109" fmla="*/ 43884 h 1009336"/>
                <a:gd name="connsiteX110" fmla="*/ 737804 w 910599"/>
                <a:gd name="connsiteY110" fmla="*/ 65827 h 1009336"/>
                <a:gd name="connsiteX111" fmla="*/ 699406 w 910599"/>
                <a:gd name="connsiteY111" fmla="*/ 65827 h 1009336"/>
                <a:gd name="connsiteX112" fmla="*/ 699406 w 910599"/>
                <a:gd name="connsiteY112" fmla="*/ 43884 h 1009336"/>
                <a:gd name="connsiteX113" fmla="*/ 159081 w 910599"/>
                <a:gd name="connsiteY113" fmla="*/ 43884 h 1009336"/>
                <a:gd name="connsiteX114" fmla="*/ 175537 w 910599"/>
                <a:gd name="connsiteY114" fmla="*/ 27428 h 1009336"/>
                <a:gd name="connsiteX115" fmla="*/ 181023 w 910599"/>
                <a:gd name="connsiteY115" fmla="*/ 27428 h 1009336"/>
                <a:gd name="connsiteX116" fmla="*/ 197480 w 910599"/>
                <a:gd name="connsiteY116" fmla="*/ 43884 h 1009336"/>
                <a:gd name="connsiteX117" fmla="*/ 197480 w 910599"/>
                <a:gd name="connsiteY117" fmla="*/ 65827 h 1009336"/>
                <a:gd name="connsiteX118" fmla="*/ 159081 w 910599"/>
                <a:gd name="connsiteY118" fmla="*/ 65827 h 1009336"/>
                <a:gd name="connsiteX119" fmla="*/ 159081 w 910599"/>
                <a:gd name="connsiteY119" fmla="*/ 43884 h 1009336"/>
                <a:gd name="connsiteX120" fmla="*/ 159081 w 910599"/>
                <a:gd name="connsiteY120" fmla="*/ 43884 h 1009336"/>
                <a:gd name="connsiteX121" fmla="*/ 874943 w 910599"/>
                <a:gd name="connsiteY121" fmla="*/ 938025 h 1009336"/>
                <a:gd name="connsiteX122" fmla="*/ 831059 w 910599"/>
                <a:gd name="connsiteY122" fmla="*/ 981909 h 1009336"/>
                <a:gd name="connsiteX123" fmla="*/ 68569 w 910599"/>
                <a:gd name="connsiteY123" fmla="*/ 981909 h 1009336"/>
                <a:gd name="connsiteX124" fmla="*/ 24685 w 910599"/>
                <a:gd name="connsiteY124" fmla="*/ 938025 h 1009336"/>
                <a:gd name="connsiteX125" fmla="*/ 24685 w 910599"/>
                <a:gd name="connsiteY125" fmla="*/ 938025 h 1009336"/>
                <a:gd name="connsiteX126" fmla="*/ 68569 w 910599"/>
                <a:gd name="connsiteY126" fmla="*/ 951738 h 1009336"/>
                <a:gd name="connsiteX127" fmla="*/ 669235 w 910599"/>
                <a:gd name="connsiteY127" fmla="*/ 951738 h 1009336"/>
                <a:gd name="connsiteX128" fmla="*/ 721348 w 910599"/>
                <a:gd name="connsiteY128" fmla="*/ 929797 h 1009336"/>
                <a:gd name="connsiteX129" fmla="*/ 874943 w 910599"/>
                <a:gd name="connsiteY129" fmla="*/ 776202 h 1009336"/>
                <a:gd name="connsiteX130" fmla="*/ 874943 w 910599"/>
                <a:gd name="connsiteY130" fmla="*/ 938025 h 1009336"/>
                <a:gd name="connsiteX131" fmla="*/ 704892 w 910599"/>
                <a:gd name="connsiteY131" fmla="*/ 905112 h 1009336"/>
                <a:gd name="connsiteX132" fmla="*/ 707635 w 910599"/>
                <a:gd name="connsiteY132" fmla="*/ 891398 h 1009336"/>
                <a:gd name="connsiteX133" fmla="*/ 707635 w 910599"/>
                <a:gd name="connsiteY133" fmla="*/ 789916 h 1009336"/>
                <a:gd name="connsiteX134" fmla="*/ 740547 w 910599"/>
                <a:gd name="connsiteY134" fmla="*/ 757003 h 1009336"/>
                <a:gd name="connsiteX135" fmla="*/ 839287 w 910599"/>
                <a:gd name="connsiteY135" fmla="*/ 757003 h 1009336"/>
                <a:gd name="connsiteX136" fmla="*/ 853001 w 910599"/>
                <a:gd name="connsiteY136" fmla="*/ 754260 h 1009336"/>
                <a:gd name="connsiteX137" fmla="*/ 704892 w 910599"/>
                <a:gd name="connsiteY137" fmla="*/ 905112 h 1009336"/>
                <a:gd name="connsiteX138" fmla="*/ 874943 w 910599"/>
                <a:gd name="connsiteY138" fmla="*/ 279762 h 1009336"/>
                <a:gd name="connsiteX139" fmla="*/ 241364 w 910599"/>
                <a:gd name="connsiteY139" fmla="*/ 279762 h 1009336"/>
                <a:gd name="connsiteX140" fmla="*/ 227650 w 910599"/>
                <a:gd name="connsiteY140" fmla="*/ 293475 h 1009336"/>
                <a:gd name="connsiteX141" fmla="*/ 241364 w 910599"/>
                <a:gd name="connsiteY141" fmla="*/ 307189 h 1009336"/>
                <a:gd name="connsiteX142" fmla="*/ 874943 w 910599"/>
                <a:gd name="connsiteY142" fmla="*/ 307189 h 1009336"/>
                <a:gd name="connsiteX143" fmla="*/ 874943 w 910599"/>
                <a:gd name="connsiteY143" fmla="*/ 691176 h 1009336"/>
                <a:gd name="connsiteX144" fmla="*/ 842030 w 910599"/>
                <a:gd name="connsiteY144" fmla="*/ 724089 h 1009336"/>
                <a:gd name="connsiteX145" fmla="*/ 743290 w 910599"/>
                <a:gd name="connsiteY145" fmla="*/ 724089 h 1009336"/>
                <a:gd name="connsiteX146" fmla="*/ 680207 w 910599"/>
                <a:gd name="connsiteY146" fmla="*/ 787173 h 1009336"/>
                <a:gd name="connsiteX147" fmla="*/ 680207 w 910599"/>
                <a:gd name="connsiteY147" fmla="*/ 885912 h 1009336"/>
                <a:gd name="connsiteX148" fmla="*/ 647293 w 910599"/>
                <a:gd name="connsiteY148" fmla="*/ 918825 h 1009336"/>
                <a:gd name="connsiteX149" fmla="*/ 71312 w 910599"/>
                <a:gd name="connsiteY149" fmla="*/ 918825 h 1009336"/>
                <a:gd name="connsiteX150" fmla="*/ 27428 w 910599"/>
                <a:gd name="connsiteY150" fmla="*/ 874941 h 1009336"/>
                <a:gd name="connsiteX151" fmla="*/ 27428 w 910599"/>
                <a:gd name="connsiteY151" fmla="*/ 304447 h 1009336"/>
                <a:gd name="connsiteX152" fmla="*/ 189251 w 910599"/>
                <a:gd name="connsiteY152" fmla="*/ 304447 h 1009336"/>
                <a:gd name="connsiteX153" fmla="*/ 202965 w 910599"/>
                <a:gd name="connsiteY153" fmla="*/ 290733 h 1009336"/>
                <a:gd name="connsiteX154" fmla="*/ 189251 w 910599"/>
                <a:gd name="connsiteY154" fmla="*/ 277019 h 1009336"/>
                <a:gd name="connsiteX155" fmla="*/ 27428 w 910599"/>
                <a:gd name="connsiteY155" fmla="*/ 277019 h 1009336"/>
                <a:gd name="connsiteX156" fmla="*/ 27428 w 910599"/>
                <a:gd name="connsiteY156" fmla="*/ 139881 h 1009336"/>
                <a:gd name="connsiteX157" fmla="*/ 71312 w 910599"/>
                <a:gd name="connsiteY157" fmla="*/ 95997 h 1009336"/>
                <a:gd name="connsiteX158" fmla="*/ 134395 w 910599"/>
                <a:gd name="connsiteY158" fmla="*/ 95997 h 1009336"/>
                <a:gd name="connsiteX159" fmla="*/ 134395 w 910599"/>
                <a:gd name="connsiteY159" fmla="*/ 139881 h 1009336"/>
                <a:gd name="connsiteX160" fmla="*/ 178280 w 910599"/>
                <a:gd name="connsiteY160" fmla="*/ 183765 h 1009336"/>
                <a:gd name="connsiteX161" fmla="*/ 191994 w 910599"/>
                <a:gd name="connsiteY161" fmla="*/ 170051 h 1009336"/>
                <a:gd name="connsiteX162" fmla="*/ 178280 w 910599"/>
                <a:gd name="connsiteY162" fmla="*/ 156337 h 1009336"/>
                <a:gd name="connsiteX163" fmla="*/ 161823 w 910599"/>
                <a:gd name="connsiteY163" fmla="*/ 139881 h 1009336"/>
                <a:gd name="connsiteX164" fmla="*/ 161823 w 910599"/>
                <a:gd name="connsiteY164" fmla="*/ 95997 h 1009336"/>
                <a:gd name="connsiteX165" fmla="*/ 671978 w 910599"/>
                <a:gd name="connsiteY165" fmla="*/ 95997 h 1009336"/>
                <a:gd name="connsiteX166" fmla="*/ 671978 w 910599"/>
                <a:gd name="connsiteY166" fmla="*/ 139881 h 1009336"/>
                <a:gd name="connsiteX167" fmla="*/ 715862 w 910599"/>
                <a:gd name="connsiteY167" fmla="*/ 183765 h 1009336"/>
                <a:gd name="connsiteX168" fmla="*/ 729576 w 910599"/>
                <a:gd name="connsiteY168" fmla="*/ 170051 h 1009336"/>
                <a:gd name="connsiteX169" fmla="*/ 715862 w 910599"/>
                <a:gd name="connsiteY169" fmla="*/ 156337 h 1009336"/>
                <a:gd name="connsiteX170" fmla="*/ 699406 w 910599"/>
                <a:gd name="connsiteY170" fmla="*/ 139881 h 1009336"/>
                <a:gd name="connsiteX171" fmla="*/ 699406 w 910599"/>
                <a:gd name="connsiteY171" fmla="*/ 95997 h 1009336"/>
                <a:gd name="connsiteX172" fmla="*/ 831059 w 910599"/>
                <a:gd name="connsiteY172" fmla="*/ 95997 h 1009336"/>
                <a:gd name="connsiteX173" fmla="*/ 874943 w 910599"/>
                <a:gd name="connsiteY173" fmla="*/ 139881 h 1009336"/>
                <a:gd name="connsiteX174" fmla="*/ 874943 w 910599"/>
                <a:gd name="connsiteY174" fmla="*/ 279762 h 1009336"/>
                <a:gd name="connsiteX175" fmla="*/ 181023 w 910599"/>
                <a:gd name="connsiteY175" fmla="*/ 551295 h 1009336"/>
                <a:gd name="connsiteX176" fmla="*/ 109711 w 910599"/>
                <a:gd name="connsiteY176" fmla="*/ 551295 h 1009336"/>
                <a:gd name="connsiteX177" fmla="*/ 79540 w 910599"/>
                <a:gd name="connsiteY177" fmla="*/ 581466 h 1009336"/>
                <a:gd name="connsiteX178" fmla="*/ 79540 w 910599"/>
                <a:gd name="connsiteY178" fmla="*/ 652778 h 1009336"/>
                <a:gd name="connsiteX179" fmla="*/ 109711 w 910599"/>
                <a:gd name="connsiteY179" fmla="*/ 682948 h 1009336"/>
                <a:gd name="connsiteX180" fmla="*/ 181023 w 910599"/>
                <a:gd name="connsiteY180" fmla="*/ 682948 h 1009336"/>
                <a:gd name="connsiteX181" fmla="*/ 211193 w 910599"/>
                <a:gd name="connsiteY181" fmla="*/ 652778 h 1009336"/>
                <a:gd name="connsiteX182" fmla="*/ 211193 w 910599"/>
                <a:gd name="connsiteY182" fmla="*/ 581466 h 1009336"/>
                <a:gd name="connsiteX183" fmla="*/ 181023 w 910599"/>
                <a:gd name="connsiteY183" fmla="*/ 551295 h 1009336"/>
                <a:gd name="connsiteX184" fmla="*/ 181023 w 910599"/>
                <a:gd name="connsiteY184" fmla="*/ 650035 h 1009336"/>
                <a:gd name="connsiteX185" fmla="*/ 112454 w 910599"/>
                <a:gd name="connsiteY185" fmla="*/ 650035 h 1009336"/>
                <a:gd name="connsiteX186" fmla="*/ 112454 w 910599"/>
                <a:gd name="connsiteY186" fmla="*/ 581466 h 1009336"/>
                <a:gd name="connsiteX187" fmla="*/ 181023 w 910599"/>
                <a:gd name="connsiteY187" fmla="*/ 581466 h 1009336"/>
                <a:gd name="connsiteX188" fmla="*/ 181023 w 910599"/>
                <a:gd name="connsiteY188" fmla="*/ 650035 h 1009336"/>
                <a:gd name="connsiteX189" fmla="*/ 312675 w 910599"/>
                <a:gd name="connsiteY189" fmla="*/ 496440 h 1009336"/>
                <a:gd name="connsiteX190" fmla="*/ 383987 w 910599"/>
                <a:gd name="connsiteY190" fmla="*/ 496440 h 1009336"/>
                <a:gd name="connsiteX191" fmla="*/ 414158 w 910599"/>
                <a:gd name="connsiteY191" fmla="*/ 466270 h 1009336"/>
                <a:gd name="connsiteX192" fmla="*/ 414158 w 910599"/>
                <a:gd name="connsiteY192" fmla="*/ 394958 h 1009336"/>
                <a:gd name="connsiteX193" fmla="*/ 383987 w 910599"/>
                <a:gd name="connsiteY193" fmla="*/ 364787 h 1009336"/>
                <a:gd name="connsiteX194" fmla="*/ 312675 w 910599"/>
                <a:gd name="connsiteY194" fmla="*/ 364787 h 1009336"/>
                <a:gd name="connsiteX195" fmla="*/ 282506 w 910599"/>
                <a:gd name="connsiteY195" fmla="*/ 394958 h 1009336"/>
                <a:gd name="connsiteX196" fmla="*/ 282506 w 910599"/>
                <a:gd name="connsiteY196" fmla="*/ 466270 h 1009336"/>
                <a:gd name="connsiteX197" fmla="*/ 312675 w 910599"/>
                <a:gd name="connsiteY197" fmla="*/ 496440 h 1009336"/>
                <a:gd name="connsiteX198" fmla="*/ 312675 w 910599"/>
                <a:gd name="connsiteY198" fmla="*/ 397701 h 1009336"/>
                <a:gd name="connsiteX199" fmla="*/ 381245 w 910599"/>
                <a:gd name="connsiteY199" fmla="*/ 397701 h 1009336"/>
                <a:gd name="connsiteX200" fmla="*/ 381245 w 910599"/>
                <a:gd name="connsiteY200" fmla="*/ 466270 h 1009336"/>
                <a:gd name="connsiteX201" fmla="*/ 312675 w 910599"/>
                <a:gd name="connsiteY201" fmla="*/ 466270 h 1009336"/>
                <a:gd name="connsiteX202" fmla="*/ 312675 w 910599"/>
                <a:gd name="connsiteY202" fmla="*/ 397701 h 1009336"/>
                <a:gd name="connsiteX203" fmla="*/ 512898 w 910599"/>
                <a:gd name="connsiteY203" fmla="*/ 833800 h 1009336"/>
                <a:gd name="connsiteX204" fmla="*/ 499184 w 910599"/>
                <a:gd name="connsiteY204" fmla="*/ 820086 h 1009336"/>
                <a:gd name="connsiteX205" fmla="*/ 485470 w 910599"/>
                <a:gd name="connsiteY205" fmla="*/ 833800 h 1009336"/>
                <a:gd name="connsiteX206" fmla="*/ 515641 w 910599"/>
                <a:gd name="connsiteY206" fmla="*/ 863970 h 1009336"/>
                <a:gd name="connsiteX207" fmla="*/ 586952 w 910599"/>
                <a:gd name="connsiteY207" fmla="*/ 863970 h 1009336"/>
                <a:gd name="connsiteX208" fmla="*/ 617123 w 910599"/>
                <a:gd name="connsiteY208" fmla="*/ 833800 h 1009336"/>
                <a:gd name="connsiteX209" fmla="*/ 617123 w 910599"/>
                <a:gd name="connsiteY209" fmla="*/ 762488 h 1009336"/>
                <a:gd name="connsiteX210" fmla="*/ 586952 w 910599"/>
                <a:gd name="connsiteY210" fmla="*/ 732317 h 1009336"/>
                <a:gd name="connsiteX211" fmla="*/ 515641 w 910599"/>
                <a:gd name="connsiteY211" fmla="*/ 732317 h 1009336"/>
                <a:gd name="connsiteX212" fmla="*/ 485470 w 910599"/>
                <a:gd name="connsiteY212" fmla="*/ 762488 h 1009336"/>
                <a:gd name="connsiteX213" fmla="*/ 485470 w 910599"/>
                <a:gd name="connsiteY213" fmla="*/ 781687 h 1009336"/>
                <a:gd name="connsiteX214" fmla="*/ 499184 w 910599"/>
                <a:gd name="connsiteY214" fmla="*/ 795401 h 1009336"/>
                <a:gd name="connsiteX215" fmla="*/ 512898 w 910599"/>
                <a:gd name="connsiteY215" fmla="*/ 781687 h 1009336"/>
                <a:gd name="connsiteX216" fmla="*/ 512898 w 910599"/>
                <a:gd name="connsiteY216" fmla="*/ 762488 h 1009336"/>
                <a:gd name="connsiteX217" fmla="*/ 581467 w 910599"/>
                <a:gd name="connsiteY217" fmla="*/ 762488 h 1009336"/>
                <a:gd name="connsiteX218" fmla="*/ 581467 w 910599"/>
                <a:gd name="connsiteY218" fmla="*/ 831057 h 1009336"/>
                <a:gd name="connsiteX219" fmla="*/ 512898 w 910599"/>
                <a:gd name="connsiteY219" fmla="*/ 831057 h 1009336"/>
                <a:gd name="connsiteX220" fmla="*/ 312675 w 910599"/>
                <a:gd name="connsiteY220" fmla="*/ 680205 h 1009336"/>
                <a:gd name="connsiteX221" fmla="*/ 383987 w 910599"/>
                <a:gd name="connsiteY221" fmla="*/ 680205 h 1009336"/>
                <a:gd name="connsiteX222" fmla="*/ 414158 w 910599"/>
                <a:gd name="connsiteY222" fmla="*/ 650035 h 1009336"/>
                <a:gd name="connsiteX223" fmla="*/ 414158 w 910599"/>
                <a:gd name="connsiteY223" fmla="*/ 578723 h 1009336"/>
                <a:gd name="connsiteX224" fmla="*/ 383987 w 910599"/>
                <a:gd name="connsiteY224" fmla="*/ 548552 h 1009336"/>
                <a:gd name="connsiteX225" fmla="*/ 312675 w 910599"/>
                <a:gd name="connsiteY225" fmla="*/ 548552 h 1009336"/>
                <a:gd name="connsiteX226" fmla="*/ 282506 w 910599"/>
                <a:gd name="connsiteY226" fmla="*/ 578723 h 1009336"/>
                <a:gd name="connsiteX227" fmla="*/ 282506 w 910599"/>
                <a:gd name="connsiteY227" fmla="*/ 650035 h 1009336"/>
                <a:gd name="connsiteX228" fmla="*/ 312675 w 910599"/>
                <a:gd name="connsiteY228" fmla="*/ 680205 h 1009336"/>
                <a:gd name="connsiteX229" fmla="*/ 312675 w 910599"/>
                <a:gd name="connsiteY229" fmla="*/ 581466 h 1009336"/>
                <a:gd name="connsiteX230" fmla="*/ 381245 w 910599"/>
                <a:gd name="connsiteY230" fmla="*/ 581466 h 1009336"/>
                <a:gd name="connsiteX231" fmla="*/ 381245 w 910599"/>
                <a:gd name="connsiteY231" fmla="*/ 650035 h 1009336"/>
                <a:gd name="connsiteX232" fmla="*/ 312675 w 910599"/>
                <a:gd name="connsiteY232" fmla="*/ 650035 h 1009336"/>
                <a:gd name="connsiteX233" fmla="*/ 312675 w 910599"/>
                <a:gd name="connsiteY233" fmla="*/ 581466 h 1009336"/>
                <a:gd name="connsiteX234" fmla="*/ 312675 w 910599"/>
                <a:gd name="connsiteY234" fmla="*/ 863970 h 1009336"/>
                <a:gd name="connsiteX235" fmla="*/ 383987 w 910599"/>
                <a:gd name="connsiteY235" fmla="*/ 863970 h 1009336"/>
                <a:gd name="connsiteX236" fmla="*/ 414158 w 910599"/>
                <a:gd name="connsiteY236" fmla="*/ 833800 h 1009336"/>
                <a:gd name="connsiteX237" fmla="*/ 414158 w 910599"/>
                <a:gd name="connsiteY237" fmla="*/ 762488 h 1009336"/>
                <a:gd name="connsiteX238" fmla="*/ 383987 w 910599"/>
                <a:gd name="connsiteY238" fmla="*/ 732317 h 1009336"/>
                <a:gd name="connsiteX239" fmla="*/ 312675 w 910599"/>
                <a:gd name="connsiteY239" fmla="*/ 732317 h 1009336"/>
                <a:gd name="connsiteX240" fmla="*/ 282506 w 910599"/>
                <a:gd name="connsiteY240" fmla="*/ 762488 h 1009336"/>
                <a:gd name="connsiteX241" fmla="*/ 282506 w 910599"/>
                <a:gd name="connsiteY241" fmla="*/ 833800 h 1009336"/>
                <a:gd name="connsiteX242" fmla="*/ 312675 w 910599"/>
                <a:gd name="connsiteY242" fmla="*/ 863970 h 1009336"/>
                <a:gd name="connsiteX243" fmla="*/ 312675 w 910599"/>
                <a:gd name="connsiteY243" fmla="*/ 765231 h 1009336"/>
                <a:gd name="connsiteX244" fmla="*/ 381245 w 910599"/>
                <a:gd name="connsiteY244" fmla="*/ 765231 h 1009336"/>
                <a:gd name="connsiteX245" fmla="*/ 381245 w 910599"/>
                <a:gd name="connsiteY245" fmla="*/ 833800 h 1009336"/>
                <a:gd name="connsiteX246" fmla="*/ 312675 w 910599"/>
                <a:gd name="connsiteY246" fmla="*/ 833800 h 1009336"/>
                <a:gd name="connsiteX247" fmla="*/ 312675 w 910599"/>
                <a:gd name="connsiteY247" fmla="*/ 765231 h 100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910599" h="1009336">
                  <a:moveTo>
                    <a:pt x="715862" y="496440"/>
                  </a:moveTo>
                  <a:lnTo>
                    <a:pt x="787175" y="496440"/>
                  </a:lnTo>
                  <a:cubicBezTo>
                    <a:pt x="803631" y="496440"/>
                    <a:pt x="817345" y="482726"/>
                    <a:pt x="817345" y="466270"/>
                  </a:cubicBezTo>
                  <a:lnTo>
                    <a:pt x="817345" y="394958"/>
                  </a:lnTo>
                  <a:cubicBezTo>
                    <a:pt x="817345" y="378501"/>
                    <a:pt x="803631" y="364787"/>
                    <a:pt x="787175" y="364787"/>
                  </a:cubicBezTo>
                  <a:lnTo>
                    <a:pt x="715862" y="364787"/>
                  </a:lnTo>
                  <a:cubicBezTo>
                    <a:pt x="699406" y="364787"/>
                    <a:pt x="685692" y="378501"/>
                    <a:pt x="685692" y="394958"/>
                  </a:cubicBezTo>
                  <a:lnTo>
                    <a:pt x="685692" y="466270"/>
                  </a:lnTo>
                  <a:cubicBezTo>
                    <a:pt x="685692" y="482726"/>
                    <a:pt x="699406" y="496440"/>
                    <a:pt x="715862" y="496440"/>
                  </a:cubicBezTo>
                  <a:close/>
                  <a:moveTo>
                    <a:pt x="715862" y="397701"/>
                  </a:moveTo>
                  <a:lnTo>
                    <a:pt x="784432" y="397701"/>
                  </a:lnTo>
                  <a:lnTo>
                    <a:pt x="784432" y="466270"/>
                  </a:lnTo>
                  <a:lnTo>
                    <a:pt x="715862" y="466270"/>
                  </a:lnTo>
                  <a:lnTo>
                    <a:pt x="715862" y="397701"/>
                  </a:lnTo>
                  <a:close/>
                  <a:moveTo>
                    <a:pt x="715862" y="685691"/>
                  </a:moveTo>
                  <a:lnTo>
                    <a:pt x="787175" y="685691"/>
                  </a:lnTo>
                  <a:cubicBezTo>
                    <a:pt x="803631" y="685691"/>
                    <a:pt x="817345" y="671977"/>
                    <a:pt x="817345" y="655520"/>
                  </a:cubicBezTo>
                  <a:lnTo>
                    <a:pt x="817345" y="584208"/>
                  </a:lnTo>
                  <a:cubicBezTo>
                    <a:pt x="817345" y="567752"/>
                    <a:pt x="803631" y="554038"/>
                    <a:pt x="787175" y="554038"/>
                  </a:cubicBezTo>
                  <a:lnTo>
                    <a:pt x="715862" y="554038"/>
                  </a:lnTo>
                  <a:cubicBezTo>
                    <a:pt x="699406" y="554038"/>
                    <a:pt x="685692" y="567752"/>
                    <a:pt x="685692" y="584208"/>
                  </a:cubicBezTo>
                  <a:lnTo>
                    <a:pt x="685692" y="655520"/>
                  </a:lnTo>
                  <a:cubicBezTo>
                    <a:pt x="685692" y="671977"/>
                    <a:pt x="699406" y="685691"/>
                    <a:pt x="715862" y="685691"/>
                  </a:cubicBezTo>
                  <a:close/>
                  <a:moveTo>
                    <a:pt x="715862" y="586951"/>
                  </a:moveTo>
                  <a:lnTo>
                    <a:pt x="784432" y="586951"/>
                  </a:lnTo>
                  <a:lnTo>
                    <a:pt x="784432" y="655520"/>
                  </a:lnTo>
                  <a:lnTo>
                    <a:pt x="715862" y="655520"/>
                  </a:lnTo>
                  <a:lnTo>
                    <a:pt x="715862" y="586951"/>
                  </a:lnTo>
                  <a:close/>
                  <a:moveTo>
                    <a:pt x="512898" y="496440"/>
                  </a:moveTo>
                  <a:lnTo>
                    <a:pt x="584210" y="496440"/>
                  </a:lnTo>
                  <a:cubicBezTo>
                    <a:pt x="600666" y="496440"/>
                    <a:pt x="614380" y="482726"/>
                    <a:pt x="614380" y="466270"/>
                  </a:cubicBezTo>
                  <a:lnTo>
                    <a:pt x="614380" y="394958"/>
                  </a:lnTo>
                  <a:cubicBezTo>
                    <a:pt x="614380" y="378501"/>
                    <a:pt x="600666" y="364787"/>
                    <a:pt x="584210" y="364787"/>
                  </a:cubicBezTo>
                  <a:lnTo>
                    <a:pt x="512898" y="364787"/>
                  </a:lnTo>
                  <a:cubicBezTo>
                    <a:pt x="496441" y="364787"/>
                    <a:pt x="482727" y="378501"/>
                    <a:pt x="482727" y="394958"/>
                  </a:cubicBezTo>
                  <a:lnTo>
                    <a:pt x="482727" y="466270"/>
                  </a:lnTo>
                  <a:cubicBezTo>
                    <a:pt x="482727" y="482726"/>
                    <a:pt x="496441" y="496440"/>
                    <a:pt x="512898" y="496440"/>
                  </a:cubicBezTo>
                  <a:close/>
                  <a:moveTo>
                    <a:pt x="512898" y="397701"/>
                  </a:moveTo>
                  <a:lnTo>
                    <a:pt x="581467" y="397701"/>
                  </a:lnTo>
                  <a:lnTo>
                    <a:pt x="581467" y="466270"/>
                  </a:lnTo>
                  <a:lnTo>
                    <a:pt x="512898" y="466270"/>
                  </a:lnTo>
                  <a:lnTo>
                    <a:pt x="512898" y="397701"/>
                  </a:lnTo>
                  <a:close/>
                  <a:moveTo>
                    <a:pt x="181023" y="735060"/>
                  </a:moveTo>
                  <a:lnTo>
                    <a:pt x="109711" y="735060"/>
                  </a:lnTo>
                  <a:cubicBezTo>
                    <a:pt x="93254" y="735060"/>
                    <a:pt x="79540" y="748774"/>
                    <a:pt x="79540" y="765231"/>
                  </a:cubicBezTo>
                  <a:lnTo>
                    <a:pt x="79540" y="836542"/>
                  </a:lnTo>
                  <a:cubicBezTo>
                    <a:pt x="79540" y="852999"/>
                    <a:pt x="93254" y="866713"/>
                    <a:pt x="109711" y="866713"/>
                  </a:cubicBezTo>
                  <a:lnTo>
                    <a:pt x="181023" y="866713"/>
                  </a:lnTo>
                  <a:cubicBezTo>
                    <a:pt x="197480" y="866713"/>
                    <a:pt x="211193" y="852999"/>
                    <a:pt x="211193" y="836542"/>
                  </a:cubicBezTo>
                  <a:lnTo>
                    <a:pt x="211193" y="765231"/>
                  </a:lnTo>
                  <a:cubicBezTo>
                    <a:pt x="208450" y="748774"/>
                    <a:pt x="197480" y="735060"/>
                    <a:pt x="181023" y="735060"/>
                  </a:cubicBezTo>
                  <a:close/>
                  <a:moveTo>
                    <a:pt x="181023" y="833800"/>
                  </a:moveTo>
                  <a:lnTo>
                    <a:pt x="112454" y="833800"/>
                  </a:lnTo>
                  <a:lnTo>
                    <a:pt x="112454" y="765231"/>
                  </a:lnTo>
                  <a:lnTo>
                    <a:pt x="181023" y="765231"/>
                  </a:lnTo>
                  <a:lnTo>
                    <a:pt x="181023" y="833800"/>
                  </a:lnTo>
                  <a:close/>
                  <a:moveTo>
                    <a:pt x="181023" y="367530"/>
                  </a:moveTo>
                  <a:lnTo>
                    <a:pt x="109711" y="367530"/>
                  </a:lnTo>
                  <a:cubicBezTo>
                    <a:pt x="93254" y="367530"/>
                    <a:pt x="79540" y="381244"/>
                    <a:pt x="79540" y="397701"/>
                  </a:cubicBezTo>
                  <a:lnTo>
                    <a:pt x="79540" y="469013"/>
                  </a:lnTo>
                  <a:cubicBezTo>
                    <a:pt x="79540" y="485469"/>
                    <a:pt x="93254" y="499183"/>
                    <a:pt x="109711" y="499183"/>
                  </a:cubicBezTo>
                  <a:lnTo>
                    <a:pt x="181023" y="499183"/>
                  </a:lnTo>
                  <a:cubicBezTo>
                    <a:pt x="197480" y="499183"/>
                    <a:pt x="211193" y="485469"/>
                    <a:pt x="211193" y="469013"/>
                  </a:cubicBezTo>
                  <a:lnTo>
                    <a:pt x="211193" y="397701"/>
                  </a:lnTo>
                  <a:cubicBezTo>
                    <a:pt x="208450" y="381244"/>
                    <a:pt x="197480" y="367530"/>
                    <a:pt x="181023" y="367530"/>
                  </a:cubicBezTo>
                  <a:close/>
                  <a:moveTo>
                    <a:pt x="181023" y="466270"/>
                  </a:moveTo>
                  <a:lnTo>
                    <a:pt x="112454" y="466270"/>
                  </a:lnTo>
                  <a:lnTo>
                    <a:pt x="112454" y="397701"/>
                  </a:lnTo>
                  <a:lnTo>
                    <a:pt x="181023" y="397701"/>
                  </a:lnTo>
                  <a:lnTo>
                    <a:pt x="181023" y="466270"/>
                  </a:lnTo>
                  <a:close/>
                  <a:moveTo>
                    <a:pt x="512898" y="680205"/>
                  </a:moveTo>
                  <a:lnTo>
                    <a:pt x="584210" y="680205"/>
                  </a:lnTo>
                  <a:cubicBezTo>
                    <a:pt x="600666" y="680205"/>
                    <a:pt x="614380" y="666491"/>
                    <a:pt x="614380" y="650035"/>
                  </a:cubicBezTo>
                  <a:lnTo>
                    <a:pt x="614380" y="578723"/>
                  </a:lnTo>
                  <a:cubicBezTo>
                    <a:pt x="614380" y="562266"/>
                    <a:pt x="600666" y="548552"/>
                    <a:pt x="584210" y="548552"/>
                  </a:cubicBezTo>
                  <a:lnTo>
                    <a:pt x="512898" y="548552"/>
                  </a:lnTo>
                  <a:cubicBezTo>
                    <a:pt x="496441" y="548552"/>
                    <a:pt x="482727" y="562266"/>
                    <a:pt x="482727" y="578723"/>
                  </a:cubicBezTo>
                  <a:lnTo>
                    <a:pt x="482727" y="650035"/>
                  </a:lnTo>
                  <a:cubicBezTo>
                    <a:pt x="482727" y="666491"/>
                    <a:pt x="496441" y="680205"/>
                    <a:pt x="512898" y="680205"/>
                  </a:cubicBezTo>
                  <a:close/>
                  <a:moveTo>
                    <a:pt x="512898" y="581466"/>
                  </a:moveTo>
                  <a:lnTo>
                    <a:pt x="581467" y="581466"/>
                  </a:lnTo>
                  <a:lnTo>
                    <a:pt x="581467" y="650035"/>
                  </a:lnTo>
                  <a:lnTo>
                    <a:pt x="512898" y="650035"/>
                  </a:lnTo>
                  <a:lnTo>
                    <a:pt x="512898" y="581466"/>
                  </a:lnTo>
                  <a:close/>
                  <a:moveTo>
                    <a:pt x="828316" y="65827"/>
                  </a:moveTo>
                  <a:lnTo>
                    <a:pt x="765232" y="65827"/>
                  </a:lnTo>
                  <a:lnTo>
                    <a:pt x="765232" y="43884"/>
                  </a:lnTo>
                  <a:cubicBezTo>
                    <a:pt x="765232" y="19199"/>
                    <a:pt x="746033" y="0"/>
                    <a:pt x="721348" y="0"/>
                  </a:cubicBezTo>
                  <a:lnTo>
                    <a:pt x="715862" y="0"/>
                  </a:lnTo>
                  <a:cubicBezTo>
                    <a:pt x="691178" y="0"/>
                    <a:pt x="671978" y="19199"/>
                    <a:pt x="671978" y="43884"/>
                  </a:cubicBezTo>
                  <a:lnTo>
                    <a:pt x="671978" y="65827"/>
                  </a:lnTo>
                  <a:lnTo>
                    <a:pt x="230392" y="65827"/>
                  </a:lnTo>
                  <a:lnTo>
                    <a:pt x="230392" y="43884"/>
                  </a:lnTo>
                  <a:cubicBezTo>
                    <a:pt x="230392" y="19199"/>
                    <a:pt x="211193" y="0"/>
                    <a:pt x="186509" y="0"/>
                  </a:cubicBezTo>
                  <a:lnTo>
                    <a:pt x="181023" y="0"/>
                  </a:lnTo>
                  <a:cubicBezTo>
                    <a:pt x="156338" y="0"/>
                    <a:pt x="137138" y="19199"/>
                    <a:pt x="137138" y="43884"/>
                  </a:cubicBezTo>
                  <a:lnTo>
                    <a:pt x="137138" y="65827"/>
                  </a:lnTo>
                  <a:lnTo>
                    <a:pt x="74055" y="65827"/>
                  </a:lnTo>
                  <a:cubicBezTo>
                    <a:pt x="32914" y="65827"/>
                    <a:pt x="0" y="98740"/>
                    <a:pt x="0" y="139881"/>
                  </a:cubicBezTo>
                  <a:lnTo>
                    <a:pt x="0" y="935282"/>
                  </a:lnTo>
                  <a:cubicBezTo>
                    <a:pt x="0" y="976424"/>
                    <a:pt x="32914" y="1009337"/>
                    <a:pt x="74055" y="1009337"/>
                  </a:cubicBezTo>
                  <a:lnTo>
                    <a:pt x="836544" y="1009337"/>
                  </a:lnTo>
                  <a:cubicBezTo>
                    <a:pt x="877686" y="1009337"/>
                    <a:pt x="910599" y="976424"/>
                    <a:pt x="910599" y="935282"/>
                  </a:cubicBezTo>
                  <a:lnTo>
                    <a:pt x="910599" y="139881"/>
                  </a:lnTo>
                  <a:cubicBezTo>
                    <a:pt x="902370" y="101482"/>
                    <a:pt x="869458" y="65827"/>
                    <a:pt x="828316" y="65827"/>
                  </a:cubicBezTo>
                  <a:lnTo>
                    <a:pt x="828316" y="65827"/>
                  </a:lnTo>
                  <a:close/>
                  <a:moveTo>
                    <a:pt x="699406" y="43884"/>
                  </a:moveTo>
                  <a:cubicBezTo>
                    <a:pt x="699406" y="35656"/>
                    <a:pt x="707635" y="27428"/>
                    <a:pt x="715862" y="27428"/>
                  </a:cubicBezTo>
                  <a:lnTo>
                    <a:pt x="721348" y="27428"/>
                  </a:lnTo>
                  <a:cubicBezTo>
                    <a:pt x="729576" y="27428"/>
                    <a:pt x="737804" y="35656"/>
                    <a:pt x="737804" y="43884"/>
                  </a:cubicBezTo>
                  <a:lnTo>
                    <a:pt x="737804" y="65827"/>
                  </a:lnTo>
                  <a:lnTo>
                    <a:pt x="699406" y="65827"/>
                  </a:lnTo>
                  <a:lnTo>
                    <a:pt x="699406" y="43884"/>
                  </a:lnTo>
                  <a:close/>
                  <a:moveTo>
                    <a:pt x="159081" y="43884"/>
                  </a:moveTo>
                  <a:cubicBezTo>
                    <a:pt x="159081" y="35656"/>
                    <a:pt x="167309" y="27428"/>
                    <a:pt x="175537" y="27428"/>
                  </a:cubicBezTo>
                  <a:lnTo>
                    <a:pt x="181023" y="27428"/>
                  </a:lnTo>
                  <a:cubicBezTo>
                    <a:pt x="189251" y="27428"/>
                    <a:pt x="197480" y="35656"/>
                    <a:pt x="197480" y="43884"/>
                  </a:cubicBezTo>
                  <a:lnTo>
                    <a:pt x="197480" y="65827"/>
                  </a:lnTo>
                  <a:lnTo>
                    <a:pt x="159081" y="65827"/>
                  </a:lnTo>
                  <a:lnTo>
                    <a:pt x="159081" y="43884"/>
                  </a:lnTo>
                  <a:lnTo>
                    <a:pt x="159081" y="43884"/>
                  </a:lnTo>
                  <a:close/>
                  <a:moveTo>
                    <a:pt x="874943" y="938025"/>
                  </a:moveTo>
                  <a:cubicBezTo>
                    <a:pt x="874943" y="962710"/>
                    <a:pt x="855744" y="981909"/>
                    <a:pt x="831059" y="981909"/>
                  </a:cubicBezTo>
                  <a:lnTo>
                    <a:pt x="68569" y="981909"/>
                  </a:lnTo>
                  <a:cubicBezTo>
                    <a:pt x="43884" y="981909"/>
                    <a:pt x="24685" y="962710"/>
                    <a:pt x="24685" y="938025"/>
                  </a:cubicBezTo>
                  <a:lnTo>
                    <a:pt x="24685" y="938025"/>
                  </a:lnTo>
                  <a:cubicBezTo>
                    <a:pt x="38399" y="946253"/>
                    <a:pt x="52112" y="951738"/>
                    <a:pt x="68569" y="951738"/>
                  </a:cubicBezTo>
                  <a:lnTo>
                    <a:pt x="669235" y="951738"/>
                  </a:lnTo>
                  <a:cubicBezTo>
                    <a:pt x="688435" y="951738"/>
                    <a:pt x="707635" y="943510"/>
                    <a:pt x="721348" y="929797"/>
                  </a:cubicBezTo>
                  <a:lnTo>
                    <a:pt x="874943" y="776202"/>
                  </a:lnTo>
                  <a:lnTo>
                    <a:pt x="874943" y="938025"/>
                  </a:lnTo>
                  <a:close/>
                  <a:moveTo>
                    <a:pt x="704892" y="905112"/>
                  </a:moveTo>
                  <a:cubicBezTo>
                    <a:pt x="704892" y="899626"/>
                    <a:pt x="707635" y="894141"/>
                    <a:pt x="707635" y="891398"/>
                  </a:cubicBezTo>
                  <a:lnTo>
                    <a:pt x="707635" y="789916"/>
                  </a:lnTo>
                  <a:cubicBezTo>
                    <a:pt x="707635" y="770716"/>
                    <a:pt x="724090" y="757003"/>
                    <a:pt x="740547" y="757003"/>
                  </a:cubicBezTo>
                  <a:lnTo>
                    <a:pt x="839287" y="757003"/>
                  </a:lnTo>
                  <a:cubicBezTo>
                    <a:pt x="844773" y="757003"/>
                    <a:pt x="850258" y="757003"/>
                    <a:pt x="853001" y="754260"/>
                  </a:cubicBezTo>
                  <a:lnTo>
                    <a:pt x="704892" y="905112"/>
                  </a:lnTo>
                  <a:close/>
                  <a:moveTo>
                    <a:pt x="874943" y="279762"/>
                  </a:moveTo>
                  <a:lnTo>
                    <a:pt x="241364" y="279762"/>
                  </a:lnTo>
                  <a:cubicBezTo>
                    <a:pt x="233135" y="279762"/>
                    <a:pt x="227650" y="285248"/>
                    <a:pt x="227650" y="293475"/>
                  </a:cubicBezTo>
                  <a:cubicBezTo>
                    <a:pt x="227650" y="301704"/>
                    <a:pt x="233135" y="307189"/>
                    <a:pt x="241364" y="307189"/>
                  </a:cubicBezTo>
                  <a:lnTo>
                    <a:pt x="874943" y="307189"/>
                  </a:lnTo>
                  <a:lnTo>
                    <a:pt x="874943" y="691176"/>
                  </a:lnTo>
                  <a:cubicBezTo>
                    <a:pt x="874943" y="710376"/>
                    <a:pt x="858487" y="724089"/>
                    <a:pt x="842030" y="724089"/>
                  </a:cubicBezTo>
                  <a:lnTo>
                    <a:pt x="743290" y="724089"/>
                  </a:lnTo>
                  <a:cubicBezTo>
                    <a:pt x="707635" y="724089"/>
                    <a:pt x="680207" y="751517"/>
                    <a:pt x="680207" y="787173"/>
                  </a:cubicBezTo>
                  <a:lnTo>
                    <a:pt x="680207" y="885912"/>
                  </a:lnTo>
                  <a:cubicBezTo>
                    <a:pt x="680207" y="905112"/>
                    <a:pt x="663750" y="918825"/>
                    <a:pt x="647293" y="918825"/>
                  </a:cubicBezTo>
                  <a:lnTo>
                    <a:pt x="71312" y="918825"/>
                  </a:lnTo>
                  <a:cubicBezTo>
                    <a:pt x="46627" y="918825"/>
                    <a:pt x="27428" y="899626"/>
                    <a:pt x="27428" y="874941"/>
                  </a:cubicBezTo>
                  <a:lnTo>
                    <a:pt x="27428" y="304447"/>
                  </a:lnTo>
                  <a:lnTo>
                    <a:pt x="189251" y="304447"/>
                  </a:lnTo>
                  <a:cubicBezTo>
                    <a:pt x="197480" y="304447"/>
                    <a:pt x="202965" y="298961"/>
                    <a:pt x="202965" y="290733"/>
                  </a:cubicBezTo>
                  <a:cubicBezTo>
                    <a:pt x="202965" y="282505"/>
                    <a:pt x="197480" y="277019"/>
                    <a:pt x="189251" y="277019"/>
                  </a:cubicBezTo>
                  <a:lnTo>
                    <a:pt x="27428" y="277019"/>
                  </a:lnTo>
                  <a:lnTo>
                    <a:pt x="27428" y="139881"/>
                  </a:lnTo>
                  <a:cubicBezTo>
                    <a:pt x="27428" y="115196"/>
                    <a:pt x="46627" y="95997"/>
                    <a:pt x="71312" y="95997"/>
                  </a:cubicBezTo>
                  <a:lnTo>
                    <a:pt x="134395" y="95997"/>
                  </a:lnTo>
                  <a:lnTo>
                    <a:pt x="134395" y="139881"/>
                  </a:lnTo>
                  <a:cubicBezTo>
                    <a:pt x="134395" y="164566"/>
                    <a:pt x="153595" y="183765"/>
                    <a:pt x="178280" y="183765"/>
                  </a:cubicBezTo>
                  <a:cubicBezTo>
                    <a:pt x="186509" y="183765"/>
                    <a:pt x="191994" y="178280"/>
                    <a:pt x="191994" y="170051"/>
                  </a:cubicBezTo>
                  <a:cubicBezTo>
                    <a:pt x="191994" y="161823"/>
                    <a:pt x="186509" y="156337"/>
                    <a:pt x="178280" y="156337"/>
                  </a:cubicBezTo>
                  <a:cubicBezTo>
                    <a:pt x="170052" y="156337"/>
                    <a:pt x="161823" y="148109"/>
                    <a:pt x="161823" y="139881"/>
                  </a:cubicBezTo>
                  <a:lnTo>
                    <a:pt x="161823" y="95997"/>
                  </a:lnTo>
                  <a:lnTo>
                    <a:pt x="671978" y="95997"/>
                  </a:lnTo>
                  <a:lnTo>
                    <a:pt x="671978" y="139881"/>
                  </a:lnTo>
                  <a:cubicBezTo>
                    <a:pt x="671978" y="164566"/>
                    <a:pt x="691178" y="183765"/>
                    <a:pt x="715862" y="183765"/>
                  </a:cubicBezTo>
                  <a:cubicBezTo>
                    <a:pt x="724090" y="183765"/>
                    <a:pt x="729576" y="178280"/>
                    <a:pt x="729576" y="170051"/>
                  </a:cubicBezTo>
                  <a:cubicBezTo>
                    <a:pt x="729576" y="161823"/>
                    <a:pt x="724090" y="156337"/>
                    <a:pt x="715862" y="156337"/>
                  </a:cubicBezTo>
                  <a:cubicBezTo>
                    <a:pt x="707635" y="156337"/>
                    <a:pt x="699406" y="148109"/>
                    <a:pt x="699406" y="139881"/>
                  </a:cubicBezTo>
                  <a:lnTo>
                    <a:pt x="699406" y="95997"/>
                  </a:lnTo>
                  <a:lnTo>
                    <a:pt x="831059" y="95997"/>
                  </a:lnTo>
                  <a:cubicBezTo>
                    <a:pt x="855744" y="95997"/>
                    <a:pt x="874943" y="115196"/>
                    <a:pt x="874943" y="139881"/>
                  </a:cubicBezTo>
                  <a:lnTo>
                    <a:pt x="874943" y="279762"/>
                  </a:lnTo>
                  <a:close/>
                  <a:moveTo>
                    <a:pt x="181023" y="551295"/>
                  </a:moveTo>
                  <a:lnTo>
                    <a:pt x="109711" y="551295"/>
                  </a:lnTo>
                  <a:cubicBezTo>
                    <a:pt x="93254" y="551295"/>
                    <a:pt x="79540" y="565009"/>
                    <a:pt x="79540" y="581466"/>
                  </a:cubicBezTo>
                  <a:lnTo>
                    <a:pt x="79540" y="652778"/>
                  </a:lnTo>
                  <a:cubicBezTo>
                    <a:pt x="79540" y="669234"/>
                    <a:pt x="93254" y="682948"/>
                    <a:pt x="109711" y="682948"/>
                  </a:cubicBezTo>
                  <a:lnTo>
                    <a:pt x="181023" y="682948"/>
                  </a:lnTo>
                  <a:cubicBezTo>
                    <a:pt x="197480" y="682948"/>
                    <a:pt x="211193" y="669234"/>
                    <a:pt x="211193" y="652778"/>
                  </a:cubicBezTo>
                  <a:lnTo>
                    <a:pt x="211193" y="581466"/>
                  </a:lnTo>
                  <a:cubicBezTo>
                    <a:pt x="208450" y="565009"/>
                    <a:pt x="197480" y="551295"/>
                    <a:pt x="181023" y="551295"/>
                  </a:cubicBezTo>
                  <a:close/>
                  <a:moveTo>
                    <a:pt x="181023" y="650035"/>
                  </a:moveTo>
                  <a:lnTo>
                    <a:pt x="112454" y="650035"/>
                  </a:lnTo>
                  <a:lnTo>
                    <a:pt x="112454" y="581466"/>
                  </a:lnTo>
                  <a:lnTo>
                    <a:pt x="181023" y="581466"/>
                  </a:lnTo>
                  <a:lnTo>
                    <a:pt x="181023" y="650035"/>
                  </a:lnTo>
                  <a:close/>
                  <a:moveTo>
                    <a:pt x="312675" y="496440"/>
                  </a:moveTo>
                  <a:lnTo>
                    <a:pt x="383987" y="496440"/>
                  </a:lnTo>
                  <a:cubicBezTo>
                    <a:pt x="400444" y="496440"/>
                    <a:pt x="414158" y="482726"/>
                    <a:pt x="414158" y="466270"/>
                  </a:cubicBezTo>
                  <a:lnTo>
                    <a:pt x="414158" y="394958"/>
                  </a:lnTo>
                  <a:cubicBezTo>
                    <a:pt x="414158" y="378501"/>
                    <a:pt x="400444" y="364787"/>
                    <a:pt x="383987" y="364787"/>
                  </a:cubicBezTo>
                  <a:lnTo>
                    <a:pt x="312675" y="364787"/>
                  </a:lnTo>
                  <a:cubicBezTo>
                    <a:pt x="296219" y="364787"/>
                    <a:pt x="282506" y="378501"/>
                    <a:pt x="282506" y="394958"/>
                  </a:cubicBezTo>
                  <a:lnTo>
                    <a:pt x="282506" y="466270"/>
                  </a:lnTo>
                  <a:cubicBezTo>
                    <a:pt x="282506" y="482726"/>
                    <a:pt x="296219" y="496440"/>
                    <a:pt x="312675" y="496440"/>
                  </a:cubicBezTo>
                  <a:close/>
                  <a:moveTo>
                    <a:pt x="312675" y="397701"/>
                  </a:moveTo>
                  <a:lnTo>
                    <a:pt x="381245" y="397701"/>
                  </a:lnTo>
                  <a:lnTo>
                    <a:pt x="381245" y="466270"/>
                  </a:lnTo>
                  <a:lnTo>
                    <a:pt x="312675" y="466270"/>
                  </a:lnTo>
                  <a:lnTo>
                    <a:pt x="312675" y="397701"/>
                  </a:lnTo>
                  <a:close/>
                  <a:moveTo>
                    <a:pt x="512898" y="833800"/>
                  </a:moveTo>
                  <a:cubicBezTo>
                    <a:pt x="512898" y="825572"/>
                    <a:pt x="504669" y="820086"/>
                    <a:pt x="499184" y="820086"/>
                  </a:cubicBezTo>
                  <a:cubicBezTo>
                    <a:pt x="490955" y="820086"/>
                    <a:pt x="485470" y="825572"/>
                    <a:pt x="485470" y="833800"/>
                  </a:cubicBezTo>
                  <a:cubicBezTo>
                    <a:pt x="485470" y="850256"/>
                    <a:pt x="499184" y="863970"/>
                    <a:pt x="515641" y="863970"/>
                  </a:cubicBezTo>
                  <a:lnTo>
                    <a:pt x="586952" y="863970"/>
                  </a:lnTo>
                  <a:cubicBezTo>
                    <a:pt x="603409" y="863970"/>
                    <a:pt x="617123" y="850256"/>
                    <a:pt x="617123" y="833800"/>
                  </a:cubicBezTo>
                  <a:lnTo>
                    <a:pt x="617123" y="762488"/>
                  </a:lnTo>
                  <a:cubicBezTo>
                    <a:pt x="617123" y="746031"/>
                    <a:pt x="603409" y="732317"/>
                    <a:pt x="586952" y="732317"/>
                  </a:cubicBezTo>
                  <a:lnTo>
                    <a:pt x="515641" y="732317"/>
                  </a:lnTo>
                  <a:cubicBezTo>
                    <a:pt x="499184" y="732317"/>
                    <a:pt x="485470" y="746031"/>
                    <a:pt x="485470" y="762488"/>
                  </a:cubicBezTo>
                  <a:lnTo>
                    <a:pt x="485470" y="781687"/>
                  </a:lnTo>
                  <a:cubicBezTo>
                    <a:pt x="485470" y="789916"/>
                    <a:pt x="490955" y="795401"/>
                    <a:pt x="499184" y="795401"/>
                  </a:cubicBezTo>
                  <a:cubicBezTo>
                    <a:pt x="507412" y="795401"/>
                    <a:pt x="512898" y="789916"/>
                    <a:pt x="512898" y="781687"/>
                  </a:cubicBezTo>
                  <a:lnTo>
                    <a:pt x="512898" y="762488"/>
                  </a:lnTo>
                  <a:lnTo>
                    <a:pt x="581467" y="762488"/>
                  </a:lnTo>
                  <a:lnTo>
                    <a:pt x="581467" y="831057"/>
                  </a:lnTo>
                  <a:lnTo>
                    <a:pt x="512898" y="831057"/>
                  </a:lnTo>
                  <a:close/>
                  <a:moveTo>
                    <a:pt x="312675" y="680205"/>
                  </a:moveTo>
                  <a:lnTo>
                    <a:pt x="383987" y="680205"/>
                  </a:lnTo>
                  <a:cubicBezTo>
                    <a:pt x="400444" y="680205"/>
                    <a:pt x="414158" y="666491"/>
                    <a:pt x="414158" y="650035"/>
                  </a:cubicBezTo>
                  <a:lnTo>
                    <a:pt x="414158" y="578723"/>
                  </a:lnTo>
                  <a:cubicBezTo>
                    <a:pt x="414158" y="562266"/>
                    <a:pt x="400444" y="548552"/>
                    <a:pt x="383987" y="548552"/>
                  </a:cubicBezTo>
                  <a:lnTo>
                    <a:pt x="312675" y="548552"/>
                  </a:lnTo>
                  <a:cubicBezTo>
                    <a:pt x="296219" y="548552"/>
                    <a:pt x="282506" y="562266"/>
                    <a:pt x="282506" y="578723"/>
                  </a:cubicBezTo>
                  <a:lnTo>
                    <a:pt x="282506" y="650035"/>
                  </a:lnTo>
                  <a:cubicBezTo>
                    <a:pt x="282506" y="666491"/>
                    <a:pt x="296219" y="680205"/>
                    <a:pt x="312675" y="680205"/>
                  </a:cubicBezTo>
                  <a:close/>
                  <a:moveTo>
                    <a:pt x="312675" y="581466"/>
                  </a:moveTo>
                  <a:lnTo>
                    <a:pt x="381245" y="581466"/>
                  </a:lnTo>
                  <a:lnTo>
                    <a:pt x="381245" y="650035"/>
                  </a:lnTo>
                  <a:lnTo>
                    <a:pt x="312675" y="650035"/>
                  </a:lnTo>
                  <a:lnTo>
                    <a:pt x="312675" y="581466"/>
                  </a:lnTo>
                  <a:close/>
                  <a:moveTo>
                    <a:pt x="312675" y="863970"/>
                  </a:moveTo>
                  <a:lnTo>
                    <a:pt x="383987" y="863970"/>
                  </a:lnTo>
                  <a:cubicBezTo>
                    <a:pt x="400444" y="863970"/>
                    <a:pt x="414158" y="850256"/>
                    <a:pt x="414158" y="833800"/>
                  </a:cubicBezTo>
                  <a:lnTo>
                    <a:pt x="414158" y="762488"/>
                  </a:lnTo>
                  <a:cubicBezTo>
                    <a:pt x="414158" y="746031"/>
                    <a:pt x="400444" y="732317"/>
                    <a:pt x="383987" y="732317"/>
                  </a:cubicBezTo>
                  <a:lnTo>
                    <a:pt x="312675" y="732317"/>
                  </a:lnTo>
                  <a:cubicBezTo>
                    <a:pt x="296219" y="732317"/>
                    <a:pt x="282506" y="746031"/>
                    <a:pt x="282506" y="762488"/>
                  </a:cubicBezTo>
                  <a:lnTo>
                    <a:pt x="282506" y="833800"/>
                  </a:lnTo>
                  <a:cubicBezTo>
                    <a:pt x="282506" y="850256"/>
                    <a:pt x="296219" y="863970"/>
                    <a:pt x="312675" y="863970"/>
                  </a:cubicBezTo>
                  <a:close/>
                  <a:moveTo>
                    <a:pt x="312675" y="765231"/>
                  </a:moveTo>
                  <a:lnTo>
                    <a:pt x="381245" y="765231"/>
                  </a:lnTo>
                  <a:lnTo>
                    <a:pt x="381245" y="833800"/>
                  </a:lnTo>
                  <a:lnTo>
                    <a:pt x="312675" y="833800"/>
                  </a:lnTo>
                  <a:lnTo>
                    <a:pt x="312675" y="765231"/>
                  </a:lnTo>
                  <a:close/>
                </a:path>
              </a:pathLst>
            </a:custGeom>
            <a:grpFill/>
            <a:ln w="27426"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F77BA1B4-A1EF-88B6-B50D-5D164B0B0FD9}"/>
              </a:ext>
            </a:extLst>
          </p:cNvPr>
          <p:cNvGrpSpPr/>
          <p:nvPr/>
        </p:nvGrpSpPr>
        <p:grpSpPr>
          <a:xfrm>
            <a:off x="191527" y="2251803"/>
            <a:ext cx="1270041" cy="1262868"/>
            <a:chOff x="642995" y="358771"/>
            <a:chExt cx="1394572" cy="1386696"/>
          </a:xfrm>
          <a:solidFill>
            <a:srgbClr val="002060"/>
          </a:solidFill>
        </p:grpSpPr>
        <p:sp>
          <p:nvSpPr>
            <p:cNvPr id="6" name="Freeform 276">
              <a:extLst>
                <a:ext uri="{FF2B5EF4-FFF2-40B4-BE49-F238E27FC236}">
                  <a16:creationId xmlns:a16="http://schemas.microsoft.com/office/drawing/2014/main" id="{11835F43-0B19-A3F8-B204-E1EE25096A7E}"/>
                </a:ext>
              </a:extLst>
            </p:cNvPr>
            <p:cNvSpPr/>
            <p:nvPr/>
          </p:nvSpPr>
          <p:spPr>
            <a:xfrm>
              <a:off x="1018484" y="1068210"/>
              <a:ext cx="312710" cy="312782"/>
            </a:xfrm>
            <a:custGeom>
              <a:avLst/>
              <a:gdLst>
                <a:gd name="connsiteX0" fmla="*/ 312710 w 312710"/>
                <a:gd name="connsiteY0" fmla="*/ 156391 h 312782"/>
                <a:gd name="connsiteX1" fmla="*/ 156355 w 312710"/>
                <a:gd name="connsiteY1" fmla="*/ 312783 h 312782"/>
                <a:gd name="connsiteX2" fmla="*/ 0 w 312710"/>
                <a:gd name="connsiteY2" fmla="*/ 156391 h 312782"/>
                <a:gd name="connsiteX3" fmla="*/ 156355 w 312710"/>
                <a:gd name="connsiteY3" fmla="*/ 0 h 312782"/>
                <a:gd name="connsiteX4" fmla="*/ 312710 w 312710"/>
                <a:gd name="connsiteY4" fmla="*/ 156391 h 31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 h="312782">
                  <a:moveTo>
                    <a:pt x="312710" y="156391"/>
                  </a:moveTo>
                  <a:cubicBezTo>
                    <a:pt x="312710" y="242764"/>
                    <a:pt x="242708" y="312783"/>
                    <a:pt x="156355" y="312783"/>
                  </a:cubicBezTo>
                  <a:cubicBezTo>
                    <a:pt x="70002" y="312783"/>
                    <a:pt x="0" y="242764"/>
                    <a:pt x="0" y="156391"/>
                  </a:cubicBezTo>
                  <a:cubicBezTo>
                    <a:pt x="0" y="70019"/>
                    <a:pt x="70002" y="0"/>
                    <a:pt x="156355" y="0"/>
                  </a:cubicBezTo>
                  <a:cubicBezTo>
                    <a:pt x="242708" y="0"/>
                    <a:pt x="312710" y="70019"/>
                    <a:pt x="312710" y="156391"/>
                  </a:cubicBezTo>
                  <a:close/>
                </a:path>
              </a:pathLst>
            </a:custGeom>
            <a:grpFill/>
            <a:ln w="3948" cap="flat">
              <a:noFill/>
              <a:prstDash val="solid"/>
              <a:miter/>
            </a:ln>
          </p:spPr>
          <p:txBody>
            <a:bodyPr rtlCol="0" anchor="ctr"/>
            <a:lstStyle/>
            <a:p>
              <a:endParaRPr lang="en-US"/>
            </a:p>
          </p:txBody>
        </p:sp>
        <p:sp>
          <p:nvSpPr>
            <p:cNvPr id="7" name="Freeform 330">
              <a:extLst>
                <a:ext uri="{FF2B5EF4-FFF2-40B4-BE49-F238E27FC236}">
                  <a16:creationId xmlns:a16="http://schemas.microsoft.com/office/drawing/2014/main" id="{7F44153E-D201-AB6F-27E9-4F6A56AC763A}"/>
                </a:ext>
              </a:extLst>
            </p:cNvPr>
            <p:cNvSpPr/>
            <p:nvPr/>
          </p:nvSpPr>
          <p:spPr>
            <a:xfrm>
              <a:off x="642995" y="358771"/>
              <a:ext cx="1112154" cy="1386696"/>
            </a:xfrm>
            <a:custGeom>
              <a:avLst/>
              <a:gdLst>
                <a:gd name="connsiteX0" fmla="*/ 0 w 1112154"/>
                <a:gd name="connsiteY0" fmla="*/ 500128 h 1386696"/>
                <a:gd name="connsiteX1" fmla="*/ 23295 w 1112154"/>
                <a:gd name="connsiteY1" fmla="*/ 432595 h 1386696"/>
                <a:gd name="connsiteX2" fmla="*/ 161883 w 1112154"/>
                <a:gd name="connsiteY2" fmla="*/ 333469 h 1386696"/>
                <a:gd name="connsiteX3" fmla="*/ 167016 w 1112154"/>
                <a:gd name="connsiteY3" fmla="*/ 332284 h 1386696"/>
                <a:gd name="connsiteX4" fmla="*/ 169779 w 1112154"/>
                <a:gd name="connsiteY4" fmla="*/ 330704 h 1386696"/>
                <a:gd name="connsiteX5" fmla="*/ 174123 w 1112154"/>
                <a:gd name="connsiteY5" fmla="*/ 266331 h 1386696"/>
                <a:gd name="connsiteX6" fmla="*/ 340743 w 1112154"/>
                <a:gd name="connsiteY6" fmla="*/ 120998 h 1386696"/>
                <a:gd name="connsiteX7" fmla="*/ 349035 w 1112154"/>
                <a:gd name="connsiteY7" fmla="*/ 120998 h 1386696"/>
                <a:gd name="connsiteX8" fmla="*/ 397995 w 1112154"/>
                <a:gd name="connsiteY8" fmla="*/ 107570 h 1386696"/>
                <a:gd name="connsiteX9" fmla="*/ 480121 w 1112154"/>
                <a:gd name="connsiteY9" fmla="*/ 89798 h 1386696"/>
                <a:gd name="connsiteX10" fmla="*/ 503811 w 1112154"/>
                <a:gd name="connsiteY10" fmla="*/ 77161 h 1386696"/>
                <a:gd name="connsiteX11" fmla="*/ 780591 w 1112154"/>
                <a:gd name="connsiteY11" fmla="*/ 78345 h 1386696"/>
                <a:gd name="connsiteX12" fmla="*/ 800727 w 1112154"/>
                <a:gd name="connsiteY12" fmla="*/ 89798 h 1386696"/>
                <a:gd name="connsiteX13" fmla="*/ 901411 w 1112154"/>
                <a:gd name="connsiteY13" fmla="*/ 118233 h 1386696"/>
                <a:gd name="connsiteX14" fmla="*/ 916809 w 1112154"/>
                <a:gd name="connsiteY14" fmla="*/ 120998 h 1386696"/>
                <a:gd name="connsiteX15" fmla="*/ 990644 w 1112154"/>
                <a:gd name="connsiteY15" fmla="*/ 130081 h 1386696"/>
                <a:gd name="connsiteX16" fmla="*/ 1111858 w 1112154"/>
                <a:gd name="connsiteY16" fmla="*/ 290816 h 1386696"/>
                <a:gd name="connsiteX17" fmla="*/ 1111858 w 1112154"/>
                <a:gd name="connsiteY17" fmla="*/ 338603 h 1386696"/>
                <a:gd name="connsiteX18" fmla="*/ 1091722 w 1112154"/>
                <a:gd name="connsiteY18" fmla="*/ 362298 h 1386696"/>
                <a:gd name="connsiteX19" fmla="*/ 1071190 w 1112154"/>
                <a:gd name="connsiteY19" fmla="*/ 338603 h 1386696"/>
                <a:gd name="connsiteX20" fmla="*/ 1070400 w 1112154"/>
                <a:gd name="connsiteY20" fmla="*/ 285682 h 1386696"/>
                <a:gd name="connsiteX21" fmla="*/ 934182 w 1112154"/>
                <a:gd name="connsiteY21" fmla="*/ 163650 h 1386696"/>
                <a:gd name="connsiteX22" fmla="*/ 939710 w 1112154"/>
                <a:gd name="connsiteY22" fmla="*/ 188135 h 1386696"/>
                <a:gd name="connsiteX23" fmla="*/ 827576 w 1112154"/>
                <a:gd name="connsiteY23" fmla="*/ 325570 h 1386696"/>
                <a:gd name="connsiteX24" fmla="*/ 456036 w 1112154"/>
                <a:gd name="connsiteY24" fmla="*/ 325570 h 1386696"/>
                <a:gd name="connsiteX25" fmla="*/ 346271 w 1112154"/>
                <a:gd name="connsiteY25" fmla="*/ 175103 h 1386696"/>
                <a:gd name="connsiteX26" fmla="*/ 349035 w 1112154"/>
                <a:gd name="connsiteY26" fmla="*/ 164835 h 1386696"/>
                <a:gd name="connsiteX27" fmla="*/ 212817 w 1112154"/>
                <a:gd name="connsiteY27" fmla="*/ 332284 h 1386696"/>
                <a:gd name="connsiteX28" fmla="*/ 357327 w 1112154"/>
                <a:gd name="connsiteY28" fmla="*/ 428251 h 1386696"/>
                <a:gd name="connsiteX29" fmla="*/ 381017 w 1112154"/>
                <a:gd name="connsiteY29" fmla="*/ 550284 h 1386696"/>
                <a:gd name="connsiteX30" fmla="*/ 212027 w 1112154"/>
                <a:gd name="connsiteY30" fmla="*/ 714574 h 1386696"/>
                <a:gd name="connsiteX31" fmla="*/ 212027 w 1112154"/>
                <a:gd name="connsiteY31" fmla="*/ 728791 h 1386696"/>
                <a:gd name="connsiteX32" fmla="*/ 212027 w 1112154"/>
                <a:gd name="connsiteY32" fmla="*/ 992997 h 1386696"/>
                <a:gd name="connsiteX33" fmla="*/ 354168 w 1112154"/>
                <a:gd name="connsiteY33" fmla="*/ 1134776 h 1386696"/>
                <a:gd name="connsiteX34" fmla="*/ 672801 w 1112154"/>
                <a:gd name="connsiteY34" fmla="*/ 1134776 h 1386696"/>
                <a:gd name="connsiteX35" fmla="*/ 689384 w 1112154"/>
                <a:gd name="connsiteY35" fmla="*/ 1125298 h 1386696"/>
                <a:gd name="connsiteX36" fmla="*/ 849687 w 1112154"/>
                <a:gd name="connsiteY36" fmla="*/ 1005635 h 1386696"/>
                <a:gd name="connsiteX37" fmla="*/ 1025389 w 1112154"/>
                <a:gd name="connsiteY37" fmla="*/ 1088570 h 1386696"/>
                <a:gd name="connsiteX38" fmla="*/ 1030127 w 1112154"/>
                <a:gd name="connsiteY38" fmla="*/ 1094889 h 1386696"/>
                <a:gd name="connsiteX39" fmla="*/ 1070006 w 1112154"/>
                <a:gd name="connsiteY39" fmla="*/ 1011954 h 1386696"/>
                <a:gd name="connsiteX40" fmla="*/ 1070795 w 1112154"/>
                <a:gd name="connsiteY40" fmla="*/ 984704 h 1386696"/>
                <a:gd name="connsiteX41" fmla="*/ 1070795 w 1112154"/>
                <a:gd name="connsiteY41" fmla="*/ 435755 h 1386696"/>
                <a:gd name="connsiteX42" fmla="*/ 1072769 w 1112154"/>
                <a:gd name="connsiteY42" fmla="*/ 416798 h 1386696"/>
                <a:gd name="connsiteX43" fmla="*/ 1093696 w 1112154"/>
                <a:gd name="connsiteY43" fmla="*/ 403766 h 1386696"/>
                <a:gd name="connsiteX44" fmla="*/ 1111069 w 1112154"/>
                <a:gd name="connsiteY44" fmla="*/ 420353 h 1386696"/>
                <a:gd name="connsiteX45" fmla="*/ 1111463 w 1112154"/>
                <a:gd name="connsiteY45" fmla="*/ 433780 h 1386696"/>
                <a:gd name="connsiteX46" fmla="*/ 1111463 w 1112154"/>
                <a:gd name="connsiteY46" fmla="*/ 992208 h 1386696"/>
                <a:gd name="connsiteX47" fmla="*/ 1054212 w 1112154"/>
                <a:gd name="connsiteY47" fmla="*/ 1128063 h 1386696"/>
                <a:gd name="connsiteX48" fmla="*/ 1051053 w 1112154"/>
                <a:gd name="connsiteY48" fmla="*/ 1144650 h 1386696"/>
                <a:gd name="connsiteX49" fmla="*/ 904174 w 1112154"/>
                <a:gd name="connsiteY49" fmla="*/ 1382791 h 1386696"/>
                <a:gd name="connsiteX50" fmla="*/ 674775 w 1112154"/>
                <a:gd name="connsiteY50" fmla="*/ 1196385 h 1386696"/>
                <a:gd name="connsiteX51" fmla="*/ 674775 w 1112154"/>
                <a:gd name="connsiteY51" fmla="*/ 1174269 h 1386696"/>
                <a:gd name="connsiteX52" fmla="*/ 658586 w 1112154"/>
                <a:gd name="connsiteY52" fmla="*/ 1174269 h 1386696"/>
                <a:gd name="connsiteX53" fmla="*/ 348245 w 1112154"/>
                <a:gd name="connsiteY53" fmla="*/ 1174269 h 1386696"/>
                <a:gd name="connsiteX54" fmla="*/ 175307 w 1112154"/>
                <a:gd name="connsiteY54" fmla="*/ 1037624 h 1386696"/>
                <a:gd name="connsiteX55" fmla="*/ 170964 w 1112154"/>
                <a:gd name="connsiteY55" fmla="*/ 992997 h 1386696"/>
                <a:gd name="connsiteX56" fmla="*/ 170569 w 1112154"/>
                <a:gd name="connsiteY56" fmla="*/ 728791 h 1386696"/>
                <a:gd name="connsiteX57" fmla="*/ 170569 w 1112154"/>
                <a:gd name="connsiteY57" fmla="*/ 712994 h 1386696"/>
                <a:gd name="connsiteX58" fmla="*/ 83310 w 1112154"/>
                <a:gd name="connsiteY58" fmla="*/ 680215 h 1386696"/>
                <a:gd name="connsiteX59" fmla="*/ 2369 w 1112154"/>
                <a:gd name="connsiteY59" fmla="*/ 552653 h 1386696"/>
                <a:gd name="connsiteX60" fmla="*/ 0 w 1112154"/>
                <a:gd name="connsiteY60" fmla="*/ 546729 h 1386696"/>
                <a:gd name="connsiteX61" fmla="*/ 0 w 1112154"/>
                <a:gd name="connsiteY61" fmla="*/ 500128 h 1386696"/>
                <a:gd name="connsiteX62" fmla="*/ 641609 w 1112154"/>
                <a:gd name="connsiteY62" fmla="*/ 284498 h 1386696"/>
                <a:gd name="connsiteX63" fmla="*/ 821259 w 1112154"/>
                <a:gd name="connsiteY63" fmla="*/ 284498 h 1386696"/>
                <a:gd name="connsiteX64" fmla="*/ 901411 w 1112154"/>
                <a:gd name="connsiteY64" fmla="*/ 207092 h 1386696"/>
                <a:gd name="connsiteX65" fmla="*/ 821259 w 1112154"/>
                <a:gd name="connsiteY65" fmla="*/ 130081 h 1386696"/>
                <a:gd name="connsiteX66" fmla="*/ 777827 w 1112154"/>
                <a:gd name="connsiteY66" fmla="*/ 130081 h 1386696"/>
                <a:gd name="connsiteX67" fmla="*/ 754532 w 1112154"/>
                <a:gd name="connsiteY67" fmla="*/ 115074 h 1386696"/>
                <a:gd name="connsiteX68" fmla="*/ 642398 w 1112154"/>
                <a:gd name="connsiteY68" fmla="*/ 40432 h 1386696"/>
                <a:gd name="connsiteX69" fmla="*/ 530265 w 1112154"/>
                <a:gd name="connsiteY69" fmla="*/ 114679 h 1386696"/>
                <a:gd name="connsiteX70" fmla="*/ 505785 w 1112154"/>
                <a:gd name="connsiteY70" fmla="*/ 130081 h 1386696"/>
                <a:gd name="connsiteX71" fmla="*/ 460774 w 1112154"/>
                <a:gd name="connsiteY71" fmla="*/ 130081 h 1386696"/>
                <a:gd name="connsiteX72" fmla="*/ 409445 w 1112154"/>
                <a:gd name="connsiteY72" fmla="*/ 149038 h 1386696"/>
                <a:gd name="connsiteX73" fmla="*/ 387334 w 1112154"/>
                <a:gd name="connsiteY73" fmla="*/ 233157 h 1386696"/>
                <a:gd name="connsiteX74" fmla="*/ 460774 w 1112154"/>
                <a:gd name="connsiteY74" fmla="*/ 284103 h 1386696"/>
                <a:gd name="connsiteX75" fmla="*/ 641609 w 1112154"/>
                <a:gd name="connsiteY75" fmla="*/ 284498 h 1386696"/>
                <a:gd name="connsiteX76" fmla="*/ 41063 w 1112154"/>
                <a:gd name="connsiteY76" fmla="*/ 521059 h 1386696"/>
                <a:gd name="connsiteX77" fmla="*/ 191495 w 1112154"/>
                <a:gd name="connsiteY77" fmla="*/ 673501 h 1386696"/>
                <a:gd name="connsiteX78" fmla="*/ 342718 w 1112154"/>
                <a:gd name="connsiteY78" fmla="*/ 522639 h 1386696"/>
                <a:gd name="connsiteX79" fmla="*/ 193470 w 1112154"/>
                <a:gd name="connsiteY79" fmla="*/ 371777 h 1386696"/>
                <a:gd name="connsiteX80" fmla="*/ 41063 w 1112154"/>
                <a:gd name="connsiteY80" fmla="*/ 521059 h 1386696"/>
                <a:gd name="connsiteX81" fmla="*/ 866665 w 1112154"/>
                <a:gd name="connsiteY81" fmla="*/ 1045128 h 1386696"/>
                <a:gd name="connsiteX82" fmla="*/ 716627 w 1112154"/>
                <a:gd name="connsiteY82" fmla="*/ 1196385 h 1386696"/>
                <a:gd name="connsiteX83" fmla="*/ 867850 w 1112154"/>
                <a:gd name="connsiteY83" fmla="*/ 1346852 h 1386696"/>
                <a:gd name="connsiteX84" fmla="*/ 1018282 w 1112154"/>
                <a:gd name="connsiteY84" fmla="*/ 1195200 h 1386696"/>
                <a:gd name="connsiteX85" fmla="*/ 866665 w 1112154"/>
                <a:gd name="connsiteY85" fmla="*/ 1045128 h 138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112154" h="1386696">
                  <a:moveTo>
                    <a:pt x="0" y="500128"/>
                  </a:moveTo>
                  <a:cubicBezTo>
                    <a:pt x="7502" y="477617"/>
                    <a:pt x="12240" y="453527"/>
                    <a:pt x="23295" y="432595"/>
                  </a:cubicBezTo>
                  <a:cubicBezTo>
                    <a:pt x="52513" y="377306"/>
                    <a:pt x="99894" y="344132"/>
                    <a:pt x="161883" y="333469"/>
                  </a:cubicBezTo>
                  <a:cubicBezTo>
                    <a:pt x="163857" y="333074"/>
                    <a:pt x="165436" y="332679"/>
                    <a:pt x="167016" y="332284"/>
                  </a:cubicBezTo>
                  <a:cubicBezTo>
                    <a:pt x="167805" y="331889"/>
                    <a:pt x="168595" y="331494"/>
                    <a:pt x="169779" y="330704"/>
                  </a:cubicBezTo>
                  <a:cubicBezTo>
                    <a:pt x="170964" y="309378"/>
                    <a:pt x="170569" y="287657"/>
                    <a:pt x="174123" y="266331"/>
                  </a:cubicBezTo>
                  <a:cubicBezTo>
                    <a:pt x="186757" y="185371"/>
                    <a:pt x="258618" y="122972"/>
                    <a:pt x="340743" y="120998"/>
                  </a:cubicBezTo>
                  <a:cubicBezTo>
                    <a:pt x="343507" y="120998"/>
                    <a:pt x="346271" y="120603"/>
                    <a:pt x="349035" y="120998"/>
                  </a:cubicBezTo>
                  <a:cubicBezTo>
                    <a:pt x="367197" y="122577"/>
                    <a:pt x="382596" y="119023"/>
                    <a:pt x="397995" y="107570"/>
                  </a:cubicBezTo>
                  <a:cubicBezTo>
                    <a:pt x="422080" y="89798"/>
                    <a:pt x="451298" y="87824"/>
                    <a:pt x="480121" y="89798"/>
                  </a:cubicBezTo>
                  <a:cubicBezTo>
                    <a:pt x="491571" y="90588"/>
                    <a:pt x="497888" y="87034"/>
                    <a:pt x="503811" y="77161"/>
                  </a:cubicBezTo>
                  <a:cubicBezTo>
                    <a:pt x="567379" y="-26310"/>
                    <a:pt x="717812" y="-25520"/>
                    <a:pt x="780591" y="78345"/>
                  </a:cubicBezTo>
                  <a:cubicBezTo>
                    <a:pt x="785724" y="86639"/>
                    <a:pt x="790856" y="90588"/>
                    <a:pt x="800727" y="89798"/>
                  </a:cubicBezTo>
                  <a:cubicBezTo>
                    <a:pt x="837447" y="87429"/>
                    <a:pt x="872193" y="93353"/>
                    <a:pt x="901411" y="118233"/>
                  </a:cubicBezTo>
                  <a:cubicBezTo>
                    <a:pt x="904964" y="120998"/>
                    <a:pt x="911676" y="120208"/>
                    <a:pt x="916809" y="120998"/>
                  </a:cubicBezTo>
                  <a:cubicBezTo>
                    <a:pt x="941289" y="123762"/>
                    <a:pt x="966953" y="123367"/>
                    <a:pt x="990644" y="130081"/>
                  </a:cubicBezTo>
                  <a:cubicBezTo>
                    <a:pt x="1061319" y="151407"/>
                    <a:pt x="1109489" y="216965"/>
                    <a:pt x="1111858" y="290816"/>
                  </a:cubicBezTo>
                  <a:cubicBezTo>
                    <a:pt x="1112253" y="306614"/>
                    <a:pt x="1112253" y="322411"/>
                    <a:pt x="1111858" y="338603"/>
                  </a:cubicBezTo>
                  <a:cubicBezTo>
                    <a:pt x="1111463" y="353610"/>
                    <a:pt x="1103962" y="362298"/>
                    <a:pt x="1091722" y="362298"/>
                  </a:cubicBezTo>
                  <a:cubicBezTo>
                    <a:pt x="1079482" y="362298"/>
                    <a:pt x="1071585" y="353610"/>
                    <a:pt x="1071190" y="338603"/>
                  </a:cubicBezTo>
                  <a:cubicBezTo>
                    <a:pt x="1070795" y="320831"/>
                    <a:pt x="1071585" y="303059"/>
                    <a:pt x="1070400" y="285682"/>
                  </a:cubicBezTo>
                  <a:cubicBezTo>
                    <a:pt x="1066847" y="217360"/>
                    <a:pt x="1000909" y="158121"/>
                    <a:pt x="934182" y="163650"/>
                  </a:cubicBezTo>
                  <a:cubicBezTo>
                    <a:pt x="936156" y="171943"/>
                    <a:pt x="938525" y="179842"/>
                    <a:pt x="939710" y="188135"/>
                  </a:cubicBezTo>
                  <a:cubicBezTo>
                    <a:pt x="951160" y="259617"/>
                    <a:pt x="899831" y="324385"/>
                    <a:pt x="827576" y="325570"/>
                  </a:cubicBezTo>
                  <a:cubicBezTo>
                    <a:pt x="703598" y="327150"/>
                    <a:pt x="579619" y="327150"/>
                    <a:pt x="456036" y="325570"/>
                  </a:cubicBezTo>
                  <a:cubicBezTo>
                    <a:pt x="378253" y="324385"/>
                    <a:pt x="325740" y="250139"/>
                    <a:pt x="346271" y="175103"/>
                  </a:cubicBezTo>
                  <a:cubicBezTo>
                    <a:pt x="347061" y="171548"/>
                    <a:pt x="348245" y="168389"/>
                    <a:pt x="349035" y="164835"/>
                  </a:cubicBezTo>
                  <a:cubicBezTo>
                    <a:pt x="275201" y="146668"/>
                    <a:pt x="205315" y="232367"/>
                    <a:pt x="212817" y="332284"/>
                  </a:cubicBezTo>
                  <a:cubicBezTo>
                    <a:pt x="275201" y="342157"/>
                    <a:pt x="324950" y="372566"/>
                    <a:pt x="357327" y="428251"/>
                  </a:cubicBezTo>
                  <a:cubicBezTo>
                    <a:pt x="379437" y="466164"/>
                    <a:pt x="386939" y="506842"/>
                    <a:pt x="381017" y="550284"/>
                  </a:cubicBezTo>
                  <a:cubicBezTo>
                    <a:pt x="371146" y="620581"/>
                    <a:pt x="317448" y="698776"/>
                    <a:pt x="212027" y="714574"/>
                  </a:cubicBezTo>
                  <a:cubicBezTo>
                    <a:pt x="212027" y="719313"/>
                    <a:pt x="212027" y="724052"/>
                    <a:pt x="212027" y="728791"/>
                  </a:cubicBezTo>
                  <a:cubicBezTo>
                    <a:pt x="212027" y="816860"/>
                    <a:pt x="212027" y="904929"/>
                    <a:pt x="212027" y="992997"/>
                  </a:cubicBezTo>
                  <a:cubicBezTo>
                    <a:pt x="212027" y="1077117"/>
                    <a:pt x="269673" y="1134776"/>
                    <a:pt x="354168" y="1134776"/>
                  </a:cubicBezTo>
                  <a:cubicBezTo>
                    <a:pt x="460379" y="1134776"/>
                    <a:pt x="566590" y="1134776"/>
                    <a:pt x="672801" y="1134776"/>
                  </a:cubicBezTo>
                  <a:cubicBezTo>
                    <a:pt x="680697" y="1134776"/>
                    <a:pt x="685830" y="1133986"/>
                    <a:pt x="689384" y="1125298"/>
                  </a:cubicBezTo>
                  <a:cubicBezTo>
                    <a:pt x="719786" y="1054606"/>
                    <a:pt x="773484" y="1012744"/>
                    <a:pt x="849687" y="1005635"/>
                  </a:cubicBezTo>
                  <a:cubicBezTo>
                    <a:pt x="923127" y="998921"/>
                    <a:pt x="982352" y="1028541"/>
                    <a:pt x="1025389" y="1088570"/>
                  </a:cubicBezTo>
                  <a:cubicBezTo>
                    <a:pt x="1026574" y="1090544"/>
                    <a:pt x="1028153" y="1092124"/>
                    <a:pt x="1030127" y="1094889"/>
                  </a:cubicBezTo>
                  <a:cubicBezTo>
                    <a:pt x="1053817" y="1071588"/>
                    <a:pt x="1066452" y="1043943"/>
                    <a:pt x="1070006" y="1011954"/>
                  </a:cubicBezTo>
                  <a:cubicBezTo>
                    <a:pt x="1070795" y="1002871"/>
                    <a:pt x="1070795" y="993787"/>
                    <a:pt x="1070795" y="984704"/>
                  </a:cubicBezTo>
                  <a:cubicBezTo>
                    <a:pt x="1070795" y="801852"/>
                    <a:pt x="1070795" y="618606"/>
                    <a:pt x="1070795" y="435755"/>
                  </a:cubicBezTo>
                  <a:cubicBezTo>
                    <a:pt x="1070795" y="429436"/>
                    <a:pt x="1070795" y="422722"/>
                    <a:pt x="1072769" y="416798"/>
                  </a:cubicBezTo>
                  <a:cubicBezTo>
                    <a:pt x="1075928" y="406925"/>
                    <a:pt x="1083825" y="402581"/>
                    <a:pt x="1093696" y="403766"/>
                  </a:cubicBezTo>
                  <a:cubicBezTo>
                    <a:pt x="1103567" y="404950"/>
                    <a:pt x="1109489" y="410479"/>
                    <a:pt x="1111069" y="420353"/>
                  </a:cubicBezTo>
                  <a:cubicBezTo>
                    <a:pt x="1111858" y="424697"/>
                    <a:pt x="1111463" y="429436"/>
                    <a:pt x="1111463" y="433780"/>
                  </a:cubicBezTo>
                  <a:cubicBezTo>
                    <a:pt x="1111463" y="619791"/>
                    <a:pt x="1111069" y="806197"/>
                    <a:pt x="1111463" y="992208"/>
                  </a:cubicBezTo>
                  <a:cubicBezTo>
                    <a:pt x="1111463" y="1045918"/>
                    <a:pt x="1093696" y="1091729"/>
                    <a:pt x="1054212" y="1128063"/>
                  </a:cubicBezTo>
                  <a:cubicBezTo>
                    <a:pt x="1047895" y="1133986"/>
                    <a:pt x="1049474" y="1138726"/>
                    <a:pt x="1051053" y="1144650"/>
                  </a:cubicBezTo>
                  <a:cubicBezTo>
                    <a:pt x="1080271" y="1252465"/>
                    <a:pt x="1013544" y="1360675"/>
                    <a:pt x="904174" y="1382791"/>
                  </a:cubicBezTo>
                  <a:cubicBezTo>
                    <a:pt x="786908" y="1406881"/>
                    <a:pt x="675564" y="1316443"/>
                    <a:pt x="674775" y="1196385"/>
                  </a:cubicBezTo>
                  <a:cubicBezTo>
                    <a:pt x="674775" y="1189671"/>
                    <a:pt x="674775" y="1182957"/>
                    <a:pt x="674775" y="1174269"/>
                  </a:cubicBezTo>
                  <a:cubicBezTo>
                    <a:pt x="668852" y="1174269"/>
                    <a:pt x="663719" y="1174269"/>
                    <a:pt x="658586" y="1174269"/>
                  </a:cubicBezTo>
                  <a:cubicBezTo>
                    <a:pt x="555139" y="1174269"/>
                    <a:pt x="451692" y="1174664"/>
                    <a:pt x="348245" y="1174269"/>
                  </a:cubicBezTo>
                  <a:cubicBezTo>
                    <a:pt x="264540" y="1173874"/>
                    <a:pt x="194259" y="1118584"/>
                    <a:pt x="175307" y="1037624"/>
                  </a:cubicBezTo>
                  <a:cubicBezTo>
                    <a:pt x="172148" y="1023012"/>
                    <a:pt x="170964" y="1008005"/>
                    <a:pt x="170964" y="992997"/>
                  </a:cubicBezTo>
                  <a:cubicBezTo>
                    <a:pt x="170569" y="904929"/>
                    <a:pt x="170569" y="816860"/>
                    <a:pt x="170569" y="728791"/>
                  </a:cubicBezTo>
                  <a:cubicBezTo>
                    <a:pt x="170569" y="724052"/>
                    <a:pt x="170569" y="718918"/>
                    <a:pt x="170569" y="712994"/>
                  </a:cubicBezTo>
                  <a:cubicBezTo>
                    <a:pt x="138587" y="708650"/>
                    <a:pt x="109370" y="698382"/>
                    <a:pt x="83310" y="680215"/>
                  </a:cubicBezTo>
                  <a:cubicBezTo>
                    <a:pt x="39089" y="649410"/>
                    <a:pt x="11845" y="606758"/>
                    <a:pt x="2369" y="552653"/>
                  </a:cubicBezTo>
                  <a:cubicBezTo>
                    <a:pt x="1974" y="550679"/>
                    <a:pt x="790" y="548704"/>
                    <a:pt x="0" y="546729"/>
                  </a:cubicBezTo>
                  <a:cubicBezTo>
                    <a:pt x="0" y="530932"/>
                    <a:pt x="0" y="515530"/>
                    <a:pt x="0" y="500128"/>
                  </a:cubicBezTo>
                  <a:close/>
                  <a:moveTo>
                    <a:pt x="641609" y="284498"/>
                  </a:moveTo>
                  <a:cubicBezTo>
                    <a:pt x="701624" y="284498"/>
                    <a:pt x="761244" y="284893"/>
                    <a:pt x="821259" y="284498"/>
                  </a:cubicBezTo>
                  <a:cubicBezTo>
                    <a:pt x="866665" y="284103"/>
                    <a:pt x="901411" y="250534"/>
                    <a:pt x="901411" y="207092"/>
                  </a:cubicBezTo>
                  <a:cubicBezTo>
                    <a:pt x="901411" y="164045"/>
                    <a:pt x="866665" y="130476"/>
                    <a:pt x="821259" y="130081"/>
                  </a:cubicBezTo>
                  <a:cubicBezTo>
                    <a:pt x="806650" y="130081"/>
                    <a:pt x="792041" y="129686"/>
                    <a:pt x="777827" y="130081"/>
                  </a:cubicBezTo>
                  <a:cubicBezTo>
                    <a:pt x="766377" y="130081"/>
                    <a:pt x="759270" y="125737"/>
                    <a:pt x="754532" y="115074"/>
                  </a:cubicBezTo>
                  <a:cubicBezTo>
                    <a:pt x="732816" y="66893"/>
                    <a:pt x="694911" y="40827"/>
                    <a:pt x="642398" y="40432"/>
                  </a:cubicBezTo>
                  <a:cubicBezTo>
                    <a:pt x="589885" y="40432"/>
                    <a:pt x="551981" y="66498"/>
                    <a:pt x="530265" y="114679"/>
                  </a:cubicBezTo>
                  <a:cubicBezTo>
                    <a:pt x="525132" y="125737"/>
                    <a:pt x="517630" y="130476"/>
                    <a:pt x="505785" y="130081"/>
                  </a:cubicBezTo>
                  <a:cubicBezTo>
                    <a:pt x="490781" y="129686"/>
                    <a:pt x="475777" y="129686"/>
                    <a:pt x="460774" y="130081"/>
                  </a:cubicBezTo>
                  <a:cubicBezTo>
                    <a:pt x="441427" y="130476"/>
                    <a:pt x="424054" y="136400"/>
                    <a:pt x="409445" y="149038"/>
                  </a:cubicBezTo>
                  <a:cubicBezTo>
                    <a:pt x="384965" y="170364"/>
                    <a:pt x="376674" y="203143"/>
                    <a:pt x="387334" y="233157"/>
                  </a:cubicBezTo>
                  <a:cubicBezTo>
                    <a:pt x="398390" y="263566"/>
                    <a:pt x="426818" y="283708"/>
                    <a:pt x="460774" y="284103"/>
                  </a:cubicBezTo>
                  <a:cubicBezTo>
                    <a:pt x="520789" y="284893"/>
                    <a:pt x="581199" y="284498"/>
                    <a:pt x="641609" y="284498"/>
                  </a:cubicBezTo>
                  <a:close/>
                  <a:moveTo>
                    <a:pt x="41063" y="521059"/>
                  </a:moveTo>
                  <a:cubicBezTo>
                    <a:pt x="40273" y="604389"/>
                    <a:pt x="108185" y="673501"/>
                    <a:pt x="191495" y="673501"/>
                  </a:cubicBezTo>
                  <a:cubicBezTo>
                    <a:pt x="274016" y="673501"/>
                    <a:pt x="342323" y="605574"/>
                    <a:pt x="342718" y="522639"/>
                  </a:cubicBezTo>
                  <a:cubicBezTo>
                    <a:pt x="342718" y="440494"/>
                    <a:pt x="275596" y="372566"/>
                    <a:pt x="193470" y="371777"/>
                  </a:cubicBezTo>
                  <a:cubicBezTo>
                    <a:pt x="109764" y="371382"/>
                    <a:pt x="41853" y="438124"/>
                    <a:pt x="41063" y="521059"/>
                  </a:cubicBezTo>
                  <a:close/>
                  <a:moveTo>
                    <a:pt x="866665" y="1045128"/>
                  </a:moveTo>
                  <a:cubicBezTo>
                    <a:pt x="783749" y="1045523"/>
                    <a:pt x="716233" y="1113450"/>
                    <a:pt x="716627" y="1196385"/>
                  </a:cubicBezTo>
                  <a:cubicBezTo>
                    <a:pt x="717022" y="1278925"/>
                    <a:pt x="785724" y="1347247"/>
                    <a:pt x="867850" y="1346852"/>
                  </a:cubicBezTo>
                  <a:cubicBezTo>
                    <a:pt x="950765" y="1346457"/>
                    <a:pt x="1018677" y="1277740"/>
                    <a:pt x="1018282" y="1195200"/>
                  </a:cubicBezTo>
                  <a:cubicBezTo>
                    <a:pt x="1017492" y="1111871"/>
                    <a:pt x="949581" y="1044733"/>
                    <a:pt x="866665" y="1045128"/>
                  </a:cubicBezTo>
                  <a:close/>
                </a:path>
              </a:pathLst>
            </a:custGeom>
            <a:grpFill/>
            <a:ln w="3948" cap="flat">
              <a:noFill/>
              <a:prstDash val="solid"/>
              <a:miter/>
            </a:ln>
          </p:spPr>
          <p:txBody>
            <a:bodyPr rtlCol="0" anchor="ctr"/>
            <a:lstStyle/>
            <a:p>
              <a:endParaRPr lang="en-US"/>
            </a:p>
          </p:txBody>
        </p:sp>
        <p:sp>
          <p:nvSpPr>
            <p:cNvPr id="8" name="Freeform 331">
              <a:extLst>
                <a:ext uri="{FF2B5EF4-FFF2-40B4-BE49-F238E27FC236}">
                  <a16:creationId xmlns:a16="http://schemas.microsoft.com/office/drawing/2014/main" id="{B9BC13C2-0531-DD2D-A791-641C8B770F9C}"/>
                </a:ext>
              </a:extLst>
            </p:cNvPr>
            <p:cNvSpPr/>
            <p:nvPr/>
          </p:nvSpPr>
          <p:spPr>
            <a:xfrm>
              <a:off x="980347" y="1026346"/>
              <a:ext cx="383760" cy="383230"/>
            </a:xfrm>
            <a:custGeom>
              <a:avLst/>
              <a:gdLst>
                <a:gd name="connsiteX0" fmla="*/ 191728 w 383760"/>
                <a:gd name="connsiteY0" fmla="*/ 2 h 383230"/>
                <a:gd name="connsiteX1" fmla="*/ 374142 w 383760"/>
                <a:gd name="connsiteY1" fmla="*/ 131908 h 383230"/>
                <a:gd name="connsiteX2" fmla="*/ 303861 w 383760"/>
                <a:gd name="connsiteY2" fmla="*/ 347143 h 383230"/>
                <a:gd name="connsiteX3" fmla="*/ 79989 w 383760"/>
                <a:gd name="connsiteY3" fmla="*/ 346749 h 383230"/>
                <a:gd name="connsiteX4" fmla="*/ 70118 w 383760"/>
                <a:gd name="connsiteY4" fmla="*/ 313969 h 383230"/>
                <a:gd name="connsiteX5" fmla="*/ 103679 w 383760"/>
                <a:gd name="connsiteY5" fmla="*/ 313575 h 383230"/>
                <a:gd name="connsiteX6" fmla="*/ 339397 w 383760"/>
                <a:gd name="connsiteY6" fmla="*/ 223531 h 383230"/>
                <a:gd name="connsiteX7" fmla="*/ 220156 w 383760"/>
                <a:gd name="connsiteY7" fmla="*/ 43444 h 383230"/>
                <a:gd name="connsiteX8" fmla="*/ 43664 w 383760"/>
                <a:gd name="connsiteY8" fmla="*/ 166267 h 383230"/>
                <a:gd name="connsiteX9" fmla="*/ 53140 w 383760"/>
                <a:gd name="connsiteY9" fmla="*/ 250386 h 383230"/>
                <a:gd name="connsiteX10" fmla="*/ 44849 w 383760"/>
                <a:gd name="connsiteY10" fmla="*/ 281585 h 383230"/>
                <a:gd name="connsiteX11" fmla="*/ 15236 w 383760"/>
                <a:gd name="connsiteY11" fmla="*/ 265788 h 383230"/>
                <a:gd name="connsiteX12" fmla="*/ 191728 w 383760"/>
                <a:gd name="connsiteY12" fmla="*/ 2 h 38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760" h="383230">
                  <a:moveTo>
                    <a:pt x="191728" y="2"/>
                  </a:moveTo>
                  <a:cubicBezTo>
                    <a:pt x="274643" y="-393"/>
                    <a:pt x="348478" y="53317"/>
                    <a:pt x="374142" y="131908"/>
                  </a:cubicBezTo>
                  <a:cubicBezTo>
                    <a:pt x="400201" y="211683"/>
                    <a:pt x="372168" y="296988"/>
                    <a:pt x="303861" y="347143"/>
                  </a:cubicBezTo>
                  <a:cubicBezTo>
                    <a:pt x="237924" y="395325"/>
                    <a:pt x="146322" y="395325"/>
                    <a:pt x="79989" y="346749"/>
                  </a:cubicBezTo>
                  <a:cubicBezTo>
                    <a:pt x="65380" y="336085"/>
                    <a:pt x="61827" y="324633"/>
                    <a:pt x="70118" y="313969"/>
                  </a:cubicBezTo>
                  <a:cubicBezTo>
                    <a:pt x="78015" y="303701"/>
                    <a:pt x="89465" y="303701"/>
                    <a:pt x="103679" y="313575"/>
                  </a:cubicBezTo>
                  <a:cubicBezTo>
                    <a:pt x="194097" y="376763"/>
                    <a:pt x="314522" y="330556"/>
                    <a:pt x="339397" y="223531"/>
                  </a:cubicBezTo>
                  <a:cubicBezTo>
                    <a:pt x="358349" y="142176"/>
                    <a:pt x="303861" y="60031"/>
                    <a:pt x="220156" y="43444"/>
                  </a:cubicBezTo>
                  <a:cubicBezTo>
                    <a:pt x="138820" y="27252"/>
                    <a:pt x="56694" y="84517"/>
                    <a:pt x="43664" y="166267"/>
                  </a:cubicBezTo>
                  <a:cubicBezTo>
                    <a:pt x="38926" y="195491"/>
                    <a:pt x="42480" y="223136"/>
                    <a:pt x="53140" y="250386"/>
                  </a:cubicBezTo>
                  <a:cubicBezTo>
                    <a:pt x="59063" y="265393"/>
                    <a:pt x="55904" y="276846"/>
                    <a:pt x="44849" y="281585"/>
                  </a:cubicBezTo>
                  <a:cubicBezTo>
                    <a:pt x="33004" y="286719"/>
                    <a:pt x="21948" y="280796"/>
                    <a:pt x="15236" y="265788"/>
                  </a:cubicBezTo>
                  <a:cubicBezTo>
                    <a:pt x="-38067" y="141386"/>
                    <a:pt x="55115" y="397"/>
                    <a:pt x="191728" y="2"/>
                  </a:cubicBezTo>
                  <a:close/>
                </a:path>
              </a:pathLst>
            </a:custGeom>
            <a:grpFill/>
            <a:ln w="3948" cap="flat">
              <a:noFill/>
              <a:prstDash val="solid"/>
              <a:miter/>
            </a:ln>
          </p:spPr>
          <p:txBody>
            <a:bodyPr rtlCol="0" anchor="ctr"/>
            <a:lstStyle/>
            <a:p>
              <a:endParaRPr lang="en-US"/>
            </a:p>
          </p:txBody>
        </p:sp>
        <p:sp>
          <p:nvSpPr>
            <p:cNvPr id="9" name="Freeform 332">
              <a:extLst>
                <a:ext uri="{FF2B5EF4-FFF2-40B4-BE49-F238E27FC236}">
                  <a16:creationId xmlns:a16="http://schemas.microsoft.com/office/drawing/2014/main" id="{AC2B0C6F-B1F0-6D49-D36E-CEBD2279EDB5}"/>
                </a:ext>
              </a:extLst>
            </p:cNvPr>
            <p:cNvSpPr/>
            <p:nvPr/>
          </p:nvSpPr>
          <p:spPr>
            <a:xfrm>
              <a:off x="1103494" y="1107255"/>
              <a:ext cx="138466" cy="221903"/>
            </a:xfrm>
            <a:custGeom>
              <a:avLst/>
              <a:gdLst>
                <a:gd name="connsiteX0" fmla="*/ 65422 w 138466"/>
                <a:gd name="connsiteY0" fmla="*/ 180930 h 221903"/>
                <a:gd name="connsiteX1" fmla="*/ 114777 w 138466"/>
                <a:gd name="connsiteY1" fmla="*/ 180930 h 221903"/>
                <a:gd name="connsiteX2" fmla="*/ 138467 w 138466"/>
                <a:gd name="connsiteY2" fmla="*/ 201466 h 221903"/>
                <a:gd name="connsiteX3" fmla="*/ 115566 w 138466"/>
                <a:gd name="connsiteY3" fmla="*/ 221607 h 221903"/>
                <a:gd name="connsiteX4" fmla="*/ 32651 w 138466"/>
                <a:gd name="connsiteY4" fmla="*/ 221607 h 221903"/>
                <a:gd name="connsiteX5" fmla="*/ 8171 w 138466"/>
                <a:gd name="connsiteY5" fmla="*/ 208180 h 221903"/>
                <a:gd name="connsiteX6" fmla="*/ 14093 w 138466"/>
                <a:gd name="connsiteY6" fmla="*/ 181720 h 221903"/>
                <a:gd name="connsiteX7" fmla="*/ 71739 w 138466"/>
                <a:gd name="connsiteY7" fmla="*/ 102734 h 221903"/>
                <a:gd name="connsiteX8" fmla="*/ 87928 w 138466"/>
                <a:gd name="connsiteY8" fmla="*/ 73115 h 221903"/>
                <a:gd name="connsiteX9" fmla="*/ 74109 w 138466"/>
                <a:gd name="connsiteY9" fmla="*/ 42310 h 221903"/>
                <a:gd name="connsiteX10" fmla="*/ 42127 w 138466"/>
                <a:gd name="connsiteY10" fmla="*/ 55343 h 221903"/>
                <a:gd name="connsiteX11" fmla="*/ 10540 w 138466"/>
                <a:gd name="connsiteY11" fmla="*/ 74694 h 221903"/>
                <a:gd name="connsiteX12" fmla="*/ 5802 w 138466"/>
                <a:gd name="connsiteY12" fmla="*/ 36386 h 221903"/>
                <a:gd name="connsiteX13" fmla="*/ 90297 w 138466"/>
                <a:gd name="connsiteY13" fmla="*/ 5187 h 221903"/>
                <a:gd name="connsiteX14" fmla="*/ 125832 w 138466"/>
                <a:gd name="connsiteY14" fmla="*/ 86937 h 221903"/>
                <a:gd name="connsiteX15" fmla="*/ 80426 w 138466"/>
                <a:gd name="connsiteY15" fmla="*/ 160789 h 221903"/>
                <a:gd name="connsiteX16" fmla="*/ 65422 w 138466"/>
                <a:gd name="connsiteY16" fmla="*/ 180930 h 22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466" h="221903">
                  <a:moveTo>
                    <a:pt x="65422" y="180930"/>
                  </a:moveTo>
                  <a:cubicBezTo>
                    <a:pt x="83979" y="180930"/>
                    <a:pt x="99378" y="180535"/>
                    <a:pt x="114777" y="180930"/>
                  </a:cubicBezTo>
                  <a:cubicBezTo>
                    <a:pt x="129386" y="181325"/>
                    <a:pt x="138467" y="189618"/>
                    <a:pt x="138467" y="201466"/>
                  </a:cubicBezTo>
                  <a:cubicBezTo>
                    <a:pt x="138072" y="212919"/>
                    <a:pt x="129386" y="221212"/>
                    <a:pt x="115566" y="221607"/>
                  </a:cubicBezTo>
                  <a:cubicBezTo>
                    <a:pt x="87928" y="222002"/>
                    <a:pt x="60289" y="222002"/>
                    <a:pt x="32651" y="221607"/>
                  </a:cubicBezTo>
                  <a:cubicBezTo>
                    <a:pt x="22385" y="221607"/>
                    <a:pt x="12909" y="219238"/>
                    <a:pt x="8171" y="208180"/>
                  </a:cubicBezTo>
                  <a:cubicBezTo>
                    <a:pt x="3433" y="197912"/>
                    <a:pt x="8171" y="189618"/>
                    <a:pt x="14093" y="181720"/>
                  </a:cubicBezTo>
                  <a:cubicBezTo>
                    <a:pt x="33440" y="155260"/>
                    <a:pt x="52787" y="129194"/>
                    <a:pt x="71739" y="102734"/>
                  </a:cubicBezTo>
                  <a:cubicBezTo>
                    <a:pt x="78057" y="93651"/>
                    <a:pt x="83585" y="83383"/>
                    <a:pt x="87928" y="73115"/>
                  </a:cubicBezTo>
                  <a:cubicBezTo>
                    <a:pt x="93455" y="60082"/>
                    <a:pt x="87138" y="47444"/>
                    <a:pt x="74109" y="42310"/>
                  </a:cubicBezTo>
                  <a:cubicBezTo>
                    <a:pt x="61869" y="37176"/>
                    <a:pt x="48049" y="42705"/>
                    <a:pt x="42127" y="55343"/>
                  </a:cubicBezTo>
                  <a:cubicBezTo>
                    <a:pt x="32256" y="75484"/>
                    <a:pt x="23175" y="81408"/>
                    <a:pt x="10540" y="74694"/>
                  </a:cubicBezTo>
                  <a:cubicBezTo>
                    <a:pt x="-1700" y="68376"/>
                    <a:pt x="-3279" y="54553"/>
                    <a:pt x="5802" y="36386"/>
                  </a:cubicBezTo>
                  <a:cubicBezTo>
                    <a:pt x="21201" y="5187"/>
                    <a:pt x="58315" y="-8240"/>
                    <a:pt x="90297" y="5187"/>
                  </a:cubicBezTo>
                  <a:cubicBezTo>
                    <a:pt x="122673" y="18615"/>
                    <a:pt x="140441" y="54948"/>
                    <a:pt x="125832" y="86937"/>
                  </a:cubicBezTo>
                  <a:cubicBezTo>
                    <a:pt x="113987" y="113002"/>
                    <a:pt x="96219" y="136303"/>
                    <a:pt x="80426" y="160789"/>
                  </a:cubicBezTo>
                  <a:cubicBezTo>
                    <a:pt x="76478" y="166712"/>
                    <a:pt x="71739" y="172636"/>
                    <a:pt x="65422" y="180930"/>
                  </a:cubicBezTo>
                  <a:close/>
                </a:path>
              </a:pathLst>
            </a:custGeom>
            <a:solidFill>
              <a:srgbClr val="24BAA2"/>
            </a:solidFill>
            <a:ln w="3948" cap="flat">
              <a:noFill/>
              <a:prstDash val="solid"/>
              <a:miter/>
            </a:ln>
          </p:spPr>
          <p:txBody>
            <a:bodyPr rtlCol="0" anchor="ctr"/>
            <a:lstStyle/>
            <a:p>
              <a:endParaRPr lang="en-US"/>
            </a:p>
          </p:txBody>
        </p:sp>
        <p:sp>
          <p:nvSpPr>
            <p:cNvPr id="10" name="Freeform 333">
              <a:extLst>
                <a:ext uri="{FF2B5EF4-FFF2-40B4-BE49-F238E27FC236}">
                  <a16:creationId xmlns:a16="http://schemas.microsoft.com/office/drawing/2014/main" id="{F1BAD1A1-16BD-B59C-6D85-82D4D44D76DA}"/>
                </a:ext>
              </a:extLst>
            </p:cNvPr>
            <p:cNvSpPr/>
            <p:nvPr/>
          </p:nvSpPr>
          <p:spPr>
            <a:xfrm>
              <a:off x="1102915" y="808935"/>
              <a:ext cx="357390" cy="41451"/>
            </a:xfrm>
            <a:custGeom>
              <a:avLst/>
              <a:gdLst>
                <a:gd name="connsiteX0" fmla="*/ 179319 w 357390"/>
                <a:gd name="connsiteY0" fmla="*/ 41276 h 41451"/>
                <a:gd name="connsiteX1" fmla="*/ 28097 w 357390"/>
                <a:gd name="connsiteY1" fmla="*/ 41276 h 41451"/>
                <a:gd name="connsiteX2" fmla="*/ 13488 w 357390"/>
                <a:gd name="connsiteY2" fmla="*/ 39301 h 41451"/>
                <a:gd name="connsiteX3" fmla="*/ 853 w 357390"/>
                <a:gd name="connsiteY3" fmla="*/ 18370 h 41451"/>
                <a:gd name="connsiteX4" fmla="*/ 17041 w 357390"/>
                <a:gd name="connsiteY4" fmla="*/ 993 h 41451"/>
                <a:gd name="connsiteX5" fmla="*/ 27702 w 357390"/>
                <a:gd name="connsiteY5" fmla="*/ 598 h 41451"/>
                <a:gd name="connsiteX6" fmla="*/ 329752 w 357390"/>
                <a:gd name="connsiteY6" fmla="*/ 598 h 41451"/>
                <a:gd name="connsiteX7" fmla="*/ 336464 w 357390"/>
                <a:gd name="connsiteY7" fmla="*/ 598 h 41451"/>
                <a:gd name="connsiteX8" fmla="*/ 357390 w 357390"/>
                <a:gd name="connsiteY8" fmla="*/ 20740 h 41451"/>
                <a:gd name="connsiteX9" fmla="*/ 336464 w 357390"/>
                <a:gd name="connsiteY9" fmla="*/ 41276 h 41451"/>
                <a:gd name="connsiteX10" fmla="*/ 302508 w 357390"/>
                <a:gd name="connsiteY10" fmla="*/ 41276 h 41451"/>
                <a:gd name="connsiteX11" fmla="*/ 179319 w 357390"/>
                <a:gd name="connsiteY11" fmla="*/ 41276 h 4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390" h="41451">
                  <a:moveTo>
                    <a:pt x="179319" y="41276"/>
                  </a:moveTo>
                  <a:cubicBezTo>
                    <a:pt x="128780" y="41276"/>
                    <a:pt x="78636" y="41276"/>
                    <a:pt x="28097" y="41276"/>
                  </a:cubicBezTo>
                  <a:cubicBezTo>
                    <a:pt x="23359" y="41276"/>
                    <a:pt x="17831" y="40881"/>
                    <a:pt x="13488" y="39301"/>
                  </a:cubicBezTo>
                  <a:cubicBezTo>
                    <a:pt x="3617" y="35747"/>
                    <a:pt x="-2305" y="27453"/>
                    <a:pt x="853" y="18370"/>
                  </a:cubicBezTo>
                  <a:cubicBezTo>
                    <a:pt x="3222" y="11656"/>
                    <a:pt x="11119" y="6127"/>
                    <a:pt x="17041" y="993"/>
                  </a:cubicBezTo>
                  <a:cubicBezTo>
                    <a:pt x="19411" y="-981"/>
                    <a:pt x="24149" y="598"/>
                    <a:pt x="27702" y="598"/>
                  </a:cubicBezTo>
                  <a:cubicBezTo>
                    <a:pt x="128385" y="598"/>
                    <a:pt x="229068" y="598"/>
                    <a:pt x="329752" y="598"/>
                  </a:cubicBezTo>
                  <a:cubicBezTo>
                    <a:pt x="332121" y="598"/>
                    <a:pt x="334490" y="598"/>
                    <a:pt x="336464" y="598"/>
                  </a:cubicBezTo>
                  <a:cubicBezTo>
                    <a:pt x="349493" y="1388"/>
                    <a:pt x="357390" y="8892"/>
                    <a:pt x="357390" y="20740"/>
                  </a:cubicBezTo>
                  <a:cubicBezTo>
                    <a:pt x="357390" y="32192"/>
                    <a:pt x="349493" y="40486"/>
                    <a:pt x="336464" y="41276"/>
                  </a:cubicBezTo>
                  <a:cubicBezTo>
                    <a:pt x="325014" y="41671"/>
                    <a:pt x="313958" y="41276"/>
                    <a:pt x="302508" y="41276"/>
                  </a:cubicBezTo>
                  <a:cubicBezTo>
                    <a:pt x="261840" y="41276"/>
                    <a:pt x="220777" y="41276"/>
                    <a:pt x="179319" y="41276"/>
                  </a:cubicBezTo>
                  <a:close/>
                </a:path>
              </a:pathLst>
            </a:custGeom>
            <a:grpFill/>
            <a:ln w="3948" cap="flat">
              <a:noFill/>
              <a:prstDash val="solid"/>
              <a:miter/>
            </a:ln>
          </p:spPr>
          <p:txBody>
            <a:bodyPr rtlCol="0" anchor="ctr"/>
            <a:lstStyle/>
            <a:p>
              <a:endParaRPr lang="en-US"/>
            </a:p>
          </p:txBody>
        </p:sp>
        <p:sp>
          <p:nvSpPr>
            <p:cNvPr id="11" name="Freeform 346">
              <a:extLst>
                <a:ext uri="{FF2B5EF4-FFF2-40B4-BE49-F238E27FC236}">
                  <a16:creationId xmlns:a16="http://schemas.microsoft.com/office/drawing/2014/main" id="{4E6620E6-0FF0-4F3C-85E1-96E5AB07FDC3}"/>
                </a:ext>
              </a:extLst>
            </p:cNvPr>
            <p:cNvSpPr/>
            <p:nvPr/>
          </p:nvSpPr>
          <p:spPr>
            <a:xfrm>
              <a:off x="1385275" y="1145616"/>
              <a:ext cx="294000" cy="40853"/>
            </a:xfrm>
            <a:custGeom>
              <a:avLst/>
              <a:gdLst>
                <a:gd name="connsiteX0" fmla="*/ 146891 w 294000"/>
                <a:gd name="connsiteY0" fmla="*/ 40677 h 40853"/>
                <a:gd name="connsiteX1" fmla="*/ 25676 w 294000"/>
                <a:gd name="connsiteY1" fmla="*/ 40677 h 40853"/>
                <a:gd name="connsiteX2" fmla="*/ 12 w 294000"/>
                <a:gd name="connsiteY2" fmla="*/ 21326 h 40853"/>
                <a:gd name="connsiteX3" fmla="*/ 25676 w 294000"/>
                <a:gd name="connsiteY3" fmla="*/ 0 h 40853"/>
                <a:gd name="connsiteX4" fmla="*/ 269290 w 294000"/>
                <a:gd name="connsiteY4" fmla="*/ 0 h 40853"/>
                <a:gd name="connsiteX5" fmla="*/ 293770 w 294000"/>
                <a:gd name="connsiteY5" fmla="*/ 15007 h 40853"/>
                <a:gd name="connsiteX6" fmla="*/ 287058 w 294000"/>
                <a:gd name="connsiteY6" fmla="*/ 36333 h 40853"/>
                <a:gd name="connsiteX7" fmla="*/ 269685 w 294000"/>
                <a:gd name="connsiteY7" fmla="*/ 40677 h 40853"/>
                <a:gd name="connsiteX8" fmla="*/ 146891 w 294000"/>
                <a:gd name="connsiteY8" fmla="*/ 40677 h 4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000" h="40853">
                  <a:moveTo>
                    <a:pt x="146891" y="40677"/>
                  </a:moveTo>
                  <a:cubicBezTo>
                    <a:pt x="106618" y="40677"/>
                    <a:pt x="66344" y="40677"/>
                    <a:pt x="25676" y="40677"/>
                  </a:cubicBezTo>
                  <a:cubicBezTo>
                    <a:pt x="9093" y="40677"/>
                    <a:pt x="407" y="33964"/>
                    <a:pt x="12" y="21326"/>
                  </a:cubicBezTo>
                  <a:cubicBezTo>
                    <a:pt x="-383" y="8293"/>
                    <a:pt x="9093" y="0"/>
                    <a:pt x="25676" y="0"/>
                  </a:cubicBezTo>
                  <a:cubicBezTo>
                    <a:pt x="107012" y="0"/>
                    <a:pt x="187954" y="0"/>
                    <a:pt x="269290" y="0"/>
                  </a:cubicBezTo>
                  <a:cubicBezTo>
                    <a:pt x="280740" y="0"/>
                    <a:pt x="291401" y="2764"/>
                    <a:pt x="293770" y="15007"/>
                  </a:cubicBezTo>
                  <a:cubicBezTo>
                    <a:pt x="294954" y="21721"/>
                    <a:pt x="291401" y="30804"/>
                    <a:pt x="287058" y="36333"/>
                  </a:cubicBezTo>
                  <a:cubicBezTo>
                    <a:pt x="283899" y="40283"/>
                    <a:pt x="275607" y="40677"/>
                    <a:pt x="269685" y="40677"/>
                  </a:cubicBezTo>
                  <a:cubicBezTo>
                    <a:pt x="228622" y="41072"/>
                    <a:pt x="187954" y="40677"/>
                    <a:pt x="146891" y="40677"/>
                  </a:cubicBezTo>
                  <a:close/>
                </a:path>
              </a:pathLst>
            </a:custGeom>
            <a:grpFill/>
            <a:ln w="3948" cap="flat">
              <a:noFill/>
              <a:prstDash val="solid"/>
              <a:miter/>
            </a:ln>
          </p:spPr>
          <p:txBody>
            <a:bodyPr rtlCol="0" anchor="ctr"/>
            <a:lstStyle/>
            <a:p>
              <a:endParaRPr lang="en-US"/>
            </a:p>
          </p:txBody>
        </p:sp>
        <p:sp>
          <p:nvSpPr>
            <p:cNvPr id="12" name="Freeform 347">
              <a:extLst>
                <a:ext uri="{FF2B5EF4-FFF2-40B4-BE49-F238E27FC236}">
                  <a16:creationId xmlns:a16="http://schemas.microsoft.com/office/drawing/2014/main" id="{ADE868B8-1351-82BE-0B6D-5CD258EEC41A}"/>
                </a:ext>
              </a:extLst>
            </p:cNvPr>
            <p:cNvSpPr/>
            <p:nvPr/>
          </p:nvSpPr>
          <p:spPr>
            <a:xfrm>
              <a:off x="1757617" y="1482489"/>
              <a:ext cx="279950" cy="41072"/>
            </a:xfrm>
            <a:custGeom>
              <a:avLst/>
              <a:gdLst>
                <a:gd name="connsiteX0" fmla="*/ 140957 w 279950"/>
                <a:gd name="connsiteY0" fmla="*/ 0 h 41072"/>
                <a:gd name="connsiteX1" fmla="*/ 253880 w 279950"/>
                <a:gd name="connsiteY1" fmla="*/ 0 h 41072"/>
                <a:gd name="connsiteX2" fmla="*/ 279939 w 279950"/>
                <a:gd name="connsiteY2" fmla="*/ 19746 h 41072"/>
                <a:gd name="connsiteX3" fmla="*/ 253880 w 279950"/>
                <a:gd name="connsiteY3" fmla="*/ 41072 h 41072"/>
                <a:gd name="connsiteX4" fmla="*/ 25269 w 279950"/>
                <a:gd name="connsiteY4" fmla="*/ 41072 h 41072"/>
                <a:gd name="connsiteX5" fmla="*/ 0 w 279950"/>
                <a:gd name="connsiteY5" fmla="*/ 20536 h 41072"/>
                <a:gd name="connsiteX6" fmla="*/ 25269 w 279950"/>
                <a:gd name="connsiteY6" fmla="*/ 395 h 41072"/>
                <a:gd name="connsiteX7" fmla="*/ 140957 w 279950"/>
                <a:gd name="connsiteY7" fmla="*/ 0 h 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950" h="41072">
                  <a:moveTo>
                    <a:pt x="140957" y="0"/>
                  </a:moveTo>
                  <a:cubicBezTo>
                    <a:pt x="178466" y="0"/>
                    <a:pt x="216370" y="0"/>
                    <a:pt x="253880" y="0"/>
                  </a:cubicBezTo>
                  <a:cubicBezTo>
                    <a:pt x="270068" y="0"/>
                    <a:pt x="279149" y="7109"/>
                    <a:pt x="279939" y="19746"/>
                  </a:cubicBezTo>
                  <a:cubicBezTo>
                    <a:pt x="280334" y="32779"/>
                    <a:pt x="270858" y="41072"/>
                    <a:pt x="253880" y="41072"/>
                  </a:cubicBezTo>
                  <a:cubicBezTo>
                    <a:pt x="177676" y="41072"/>
                    <a:pt x="101473" y="41072"/>
                    <a:pt x="25269" y="41072"/>
                  </a:cubicBezTo>
                  <a:cubicBezTo>
                    <a:pt x="9476" y="41072"/>
                    <a:pt x="0" y="33174"/>
                    <a:pt x="0" y="20536"/>
                  </a:cubicBezTo>
                  <a:cubicBezTo>
                    <a:pt x="0" y="7899"/>
                    <a:pt x="9476" y="395"/>
                    <a:pt x="25269" y="395"/>
                  </a:cubicBezTo>
                  <a:cubicBezTo>
                    <a:pt x="63963" y="0"/>
                    <a:pt x="102263" y="0"/>
                    <a:pt x="140957" y="0"/>
                  </a:cubicBezTo>
                  <a:close/>
                </a:path>
              </a:pathLst>
            </a:custGeom>
            <a:grpFill/>
            <a:ln w="3948" cap="flat">
              <a:noFill/>
              <a:prstDash val="solid"/>
              <a:miter/>
            </a:ln>
          </p:spPr>
          <p:txBody>
            <a:bodyPr rtlCol="0" anchor="ctr"/>
            <a:lstStyle/>
            <a:p>
              <a:endParaRPr lang="en-US"/>
            </a:p>
          </p:txBody>
        </p:sp>
        <p:sp>
          <p:nvSpPr>
            <p:cNvPr id="13" name="Freeform 348">
              <a:extLst>
                <a:ext uri="{FF2B5EF4-FFF2-40B4-BE49-F238E27FC236}">
                  <a16:creationId xmlns:a16="http://schemas.microsoft.com/office/drawing/2014/main" id="{7D9AC4A0-EA0C-C94C-CD3D-D36A635A435C}"/>
                </a:ext>
              </a:extLst>
            </p:cNvPr>
            <p:cNvSpPr/>
            <p:nvPr/>
          </p:nvSpPr>
          <p:spPr>
            <a:xfrm>
              <a:off x="1103361" y="912609"/>
              <a:ext cx="252312" cy="41072"/>
            </a:xfrm>
            <a:custGeom>
              <a:avLst/>
              <a:gdLst>
                <a:gd name="connsiteX0" fmla="*/ 126360 w 252312"/>
                <a:gd name="connsiteY0" fmla="*/ 395 h 41072"/>
                <a:gd name="connsiteX1" fmla="*/ 227043 w 252312"/>
                <a:gd name="connsiteY1" fmla="*/ 395 h 41072"/>
                <a:gd name="connsiteX2" fmla="*/ 252313 w 252312"/>
                <a:gd name="connsiteY2" fmla="*/ 20536 h 41072"/>
                <a:gd name="connsiteX3" fmla="*/ 227043 w 252312"/>
                <a:gd name="connsiteY3" fmla="*/ 41072 h 41072"/>
                <a:gd name="connsiteX4" fmla="*/ 24492 w 252312"/>
                <a:gd name="connsiteY4" fmla="*/ 41072 h 41072"/>
                <a:gd name="connsiteX5" fmla="*/ 12 w 252312"/>
                <a:gd name="connsiteY5" fmla="*/ 19746 h 41072"/>
                <a:gd name="connsiteX6" fmla="*/ 24492 w 252312"/>
                <a:gd name="connsiteY6" fmla="*/ 0 h 41072"/>
                <a:gd name="connsiteX7" fmla="*/ 126360 w 252312"/>
                <a:gd name="connsiteY7" fmla="*/ 395 h 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312" h="41072">
                  <a:moveTo>
                    <a:pt x="126360" y="395"/>
                  </a:moveTo>
                  <a:cubicBezTo>
                    <a:pt x="159921" y="395"/>
                    <a:pt x="193482" y="395"/>
                    <a:pt x="227043" y="395"/>
                  </a:cubicBezTo>
                  <a:cubicBezTo>
                    <a:pt x="243231" y="395"/>
                    <a:pt x="252313" y="7899"/>
                    <a:pt x="252313" y="20536"/>
                  </a:cubicBezTo>
                  <a:cubicBezTo>
                    <a:pt x="252313" y="32779"/>
                    <a:pt x="242837" y="41072"/>
                    <a:pt x="227043" y="41072"/>
                  </a:cubicBezTo>
                  <a:cubicBezTo>
                    <a:pt x="159526" y="41072"/>
                    <a:pt x="92009" y="41072"/>
                    <a:pt x="24492" y="41072"/>
                  </a:cubicBezTo>
                  <a:cubicBezTo>
                    <a:pt x="8699" y="41072"/>
                    <a:pt x="-382" y="32779"/>
                    <a:pt x="12" y="19746"/>
                  </a:cubicBezTo>
                  <a:cubicBezTo>
                    <a:pt x="407" y="7504"/>
                    <a:pt x="9094" y="395"/>
                    <a:pt x="24492" y="0"/>
                  </a:cubicBezTo>
                  <a:cubicBezTo>
                    <a:pt x="58448" y="0"/>
                    <a:pt x="92404" y="395"/>
                    <a:pt x="126360" y="395"/>
                  </a:cubicBezTo>
                  <a:close/>
                </a:path>
              </a:pathLst>
            </a:custGeom>
            <a:grpFill/>
            <a:ln w="3948" cap="flat">
              <a:noFill/>
              <a:prstDash val="solid"/>
              <a:miter/>
            </a:ln>
          </p:spPr>
          <p:txBody>
            <a:bodyPr rtlCol="0" anchor="ctr"/>
            <a:lstStyle/>
            <a:p>
              <a:endParaRPr lang="en-US"/>
            </a:p>
          </p:txBody>
        </p:sp>
        <p:sp>
          <p:nvSpPr>
            <p:cNvPr id="14" name="Freeform 349">
              <a:extLst>
                <a:ext uri="{FF2B5EF4-FFF2-40B4-BE49-F238E27FC236}">
                  <a16:creationId xmlns:a16="http://schemas.microsoft.com/office/drawing/2014/main" id="{0EE8C7A9-30F5-F627-168C-B9CBD0AE3DD9}"/>
                </a:ext>
              </a:extLst>
            </p:cNvPr>
            <p:cNvSpPr/>
            <p:nvPr/>
          </p:nvSpPr>
          <p:spPr>
            <a:xfrm>
              <a:off x="1385669" y="1249087"/>
              <a:ext cx="189533" cy="40677"/>
            </a:xfrm>
            <a:custGeom>
              <a:avLst/>
              <a:gdLst>
                <a:gd name="connsiteX0" fmla="*/ 93588 w 189533"/>
                <a:gd name="connsiteY0" fmla="*/ 40678 h 40677"/>
                <a:gd name="connsiteX1" fmla="*/ 24097 w 189533"/>
                <a:gd name="connsiteY1" fmla="*/ 40678 h 40677"/>
                <a:gd name="connsiteX2" fmla="*/ 12 w 189533"/>
                <a:gd name="connsiteY2" fmla="*/ 20931 h 40677"/>
                <a:gd name="connsiteX3" fmla="*/ 24492 w 189533"/>
                <a:gd name="connsiteY3" fmla="*/ 0 h 40677"/>
                <a:gd name="connsiteX4" fmla="*/ 164659 w 189533"/>
                <a:gd name="connsiteY4" fmla="*/ 0 h 40677"/>
                <a:gd name="connsiteX5" fmla="*/ 189534 w 189533"/>
                <a:gd name="connsiteY5" fmla="*/ 20536 h 40677"/>
                <a:gd name="connsiteX6" fmla="*/ 164659 w 189533"/>
                <a:gd name="connsiteY6" fmla="*/ 40678 h 40677"/>
                <a:gd name="connsiteX7" fmla="*/ 93588 w 189533"/>
                <a:gd name="connsiteY7" fmla="*/ 40678 h 4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533" h="40677">
                  <a:moveTo>
                    <a:pt x="93588" y="40678"/>
                  </a:moveTo>
                  <a:cubicBezTo>
                    <a:pt x="70293" y="40678"/>
                    <a:pt x="47393" y="40678"/>
                    <a:pt x="24097" y="40678"/>
                  </a:cubicBezTo>
                  <a:cubicBezTo>
                    <a:pt x="8699" y="40678"/>
                    <a:pt x="12" y="33174"/>
                    <a:pt x="12" y="20931"/>
                  </a:cubicBezTo>
                  <a:cubicBezTo>
                    <a:pt x="-382" y="8293"/>
                    <a:pt x="8699" y="0"/>
                    <a:pt x="24492" y="0"/>
                  </a:cubicBezTo>
                  <a:cubicBezTo>
                    <a:pt x="71083" y="0"/>
                    <a:pt x="117674" y="0"/>
                    <a:pt x="164659" y="0"/>
                  </a:cubicBezTo>
                  <a:cubicBezTo>
                    <a:pt x="180847" y="0"/>
                    <a:pt x="189534" y="7899"/>
                    <a:pt x="189534" y="20536"/>
                  </a:cubicBezTo>
                  <a:cubicBezTo>
                    <a:pt x="189534" y="33569"/>
                    <a:pt x="180847" y="40678"/>
                    <a:pt x="164659" y="40678"/>
                  </a:cubicBezTo>
                  <a:cubicBezTo>
                    <a:pt x="140574" y="40678"/>
                    <a:pt x="116884" y="40678"/>
                    <a:pt x="93588" y="40678"/>
                  </a:cubicBezTo>
                  <a:close/>
                </a:path>
              </a:pathLst>
            </a:custGeom>
            <a:grpFill/>
            <a:ln w="3948" cap="flat">
              <a:noFill/>
              <a:prstDash val="solid"/>
              <a:miter/>
            </a:ln>
          </p:spPr>
          <p:txBody>
            <a:bodyPr rtlCol="0" anchor="ctr"/>
            <a:lstStyle/>
            <a:p>
              <a:endParaRPr lang="en-US"/>
            </a:p>
          </p:txBody>
        </p:sp>
        <p:sp>
          <p:nvSpPr>
            <p:cNvPr id="15" name="Freeform 350">
              <a:extLst>
                <a:ext uri="{FF2B5EF4-FFF2-40B4-BE49-F238E27FC236}">
                  <a16:creationId xmlns:a16="http://schemas.microsoft.com/office/drawing/2014/main" id="{9E7E5906-E23C-9EFF-A5A8-CFF8CAD7454B}"/>
                </a:ext>
              </a:extLst>
            </p:cNvPr>
            <p:cNvSpPr/>
            <p:nvPr/>
          </p:nvSpPr>
          <p:spPr>
            <a:xfrm>
              <a:off x="1758012" y="1585785"/>
              <a:ext cx="173727" cy="41149"/>
            </a:xfrm>
            <a:custGeom>
              <a:avLst/>
              <a:gdLst>
                <a:gd name="connsiteX0" fmla="*/ 87654 w 173727"/>
                <a:gd name="connsiteY0" fmla="*/ 176 h 41149"/>
                <a:gd name="connsiteX1" fmla="*/ 150038 w 173727"/>
                <a:gd name="connsiteY1" fmla="*/ 176 h 41149"/>
                <a:gd name="connsiteX2" fmla="*/ 173728 w 173727"/>
                <a:gd name="connsiteY2" fmla="*/ 20317 h 41149"/>
                <a:gd name="connsiteX3" fmla="*/ 150038 w 173727"/>
                <a:gd name="connsiteY3" fmla="*/ 40853 h 41149"/>
                <a:gd name="connsiteX4" fmla="*/ 23690 w 173727"/>
                <a:gd name="connsiteY4" fmla="*/ 40853 h 41149"/>
                <a:gd name="connsiteX5" fmla="*/ 0 w 173727"/>
                <a:gd name="connsiteY5" fmla="*/ 20317 h 41149"/>
                <a:gd name="connsiteX6" fmla="*/ 24085 w 173727"/>
                <a:gd name="connsiteY6" fmla="*/ 176 h 41149"/>
                <a:gd name="connsiteX7" fmla="*/ 87654 w 173727"/>
                <a:gd name="connsiteY7" fmla="*/ 176 h 4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27" h="41149">
                  <a:moveTo>
                    <a:pt x="87654" y="176"/>
                  </a:moveTo>
                  <a:cubicBezTo>
                    <a:pt x="108580" y="176"/>
                    <a:pt x="129506" y="176"/>
                    <a:pt x="150038" y="176"/>
                  </a:cubicBezTo>
                  <a:cubicBezTo>
                    <a:pt x="165041" y="176"/>
                    <a:pt x="173728" y="8074"/>
                    <a:pt x="173728" y="20317"/>
                  </a:cubicBezTo>
                  <a:cubicBezTo>
                    <a:pt x="173728" y="32560"/>
                    <a:pt x="165041" y="40458"/>
                    <a:pt x="150038" y="40853"/>
                  </a:cubicBezTo>
                  <a:cubicBezTo>
                    <a:pt x="107790" y="41248"/>
                    <a:pt x="65938" y="41248"/>
                    <a:pt x="23690" y="40853"/>
                  </a:cubicBezTo>
                  <a:cubicBezTo>
                    <a:pt x="9081" y="40853"/>
                    <a:pt x="0" y="32165"/>
                    <a:pt x="0" y="20317"/>
                  </a:cubicBezTo>
                  <a:cubicBezTo>
                    <a:pt x="0" y="8469"/>
                    <a:pt x="9476" y="570"/>
                    <a:pt x="24085" y="176"/>
                  </a:cubicBezTo>
                  <a:cubicBezTo>
                    <a:pt x="45011" y="-219"/>
                    <a:pt x="66332" y="176"/>
                    <a:pt x="87654" y="176"/>
                  </a:cubicBezTo>
                  <a:close/>
                </a:path>
              </a:pathLst>
            </a:custGeom>
            <a:grpFill/>
            <a:ln w="3948" cap="flat">
              <a:noFill/>
              <a:prstDash val="solid"/>
              <a:miter/>
            </a:ln>
          </p:spPr>
          <p:txBody>
            <a:bodyPr rtlCol="0" anchor="ctr"/>
            <a:lstStyle/>
            <a:p>
              <a:endParaRPr lang="en-US"/>
            </a:p>
          </p:txBody>
        </p:sp>
        <p:sp>
          <p:nvSpPr>
            <p:cNvPr id="16" name="Freeform 351">
              <a:extLst>
                <a:ext uri="{FF2B5EF4-FFF2-40B4-BE49-F238E27FC236}">
                  <a16:creationId xmlns:a16="http://schemas.microsoft.com/office/drawing/2014/main" id="{E3469E3B-D729-2544-7021-7A7C9FA39C0E}"/>
                </a:ext>
              </a:extLst>
            </p:cNvPr>
            <p:cNvSpPr/>
            <p:nvPr/>
          </p:nvSpPr>
          <p:spPr>
            <a:xfrm>
              <a:off x="684051" y="730936"/>
              <a:ext cx="301663" cy="301731"/>
            </a:xfrm>
            <a:custGeom>
              <a:avLst/>
              <a:gdLst>
                <a:gd name="connsiteX0" fmla="*/ 7 w 301663"/>
                <a:gd name="connsiteY0" fmla="*/ 148895 h 301731"/>
                <a:gd name="connsiteX1" fmla="*/ 152414 w 301663"/>
                <a:gd name="connsiteY1" fmla="*/ 7 h 301731"/>
                <a:gd name="connsiteX2" fmla="*/ 301662 w 301663"/>
                <a:gd name="connsiteY2" fmla="*/ 150869 h 301731"/>
                <a:gd name="connsiteX3" fmla="*/ 150439 w 301663"/>
                <a:gd name="connsiteY3" fmla="*/ 301731 h 301731"/>
                <a:gd name="connsiteX4" fmla="*/ 7 w 301663"/>
                <a:gd name="connsiteY4" fmla="*/ 148895 h 301731"/>
                <a:gd name="connsiteX5" fmla="*/ 135830 w 301663"/>
                <a:gd name="connsiteY5" fmla="*/ 82152 h 301731"/>
                <a:gd name="connsiteX6" fmla="*/ 135830 w 301663"/>
                <a:gd name="connsiteY6" fmla="*/ 99529 h 301731"/>
                <a:gd name="connsiteX7" fmla="*/ 135830 w 301663"/>
                <a:gd name="connsiteY7" fmla="*/ 238148 h 301731"/>
                <a:gd name="connsiteX8" fmla="*/ 155572 w 301663"/>
                <a:gd name="connsiteY8" fmla="*/ 261054 h 301731"/>
                <a:gd name="connsiteX9" fmla="*/ 176104 w 301663"/>
                <a:gd name="connsiteY9" fmla="*/ 238543 h 301731"/>
                <a:gd name="connsiteX10" fmla="*/ 176104 w 301663"/>
                <a:gd name="connsiteY10" fmla="*/ 64380 h 301731"/>
                <a:gd name="connsiteX11" fmla="*/ 158336 w 301663"/>
                <a:gd name="connsiteY11" fmla="*/ 42264 h 301731"/>
                <a:gd name="connsiteX12" fmla="*/ 113720 w 301663"/>
                <a:gd name="connsiteY12" fmla="*/ 42659 h 301731"/>
                <a:gd name="connsiteX13" fmla="*/ 97531 w 301663"/>
                <a:gd name="connsiteY13" fmla="*/ 63985 h 301731"/>
                <a:gd name="connsiteX14" fmla="*/ 116089 w 301663"/>
                <a:gd name="connsiteY14" fmla="*/ 82152 h 301731"/>
                <a:gd name="connsiteX15" fmla="*/ 135830 w 301663"/>
                <a:gd name="connsiteY15" fmla="*/ 82152 h 30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663" h="301731">
                  <a:moveTo>
                    <a:pt x="7" y="148895"/>
                  </a:moveTo>
                  <a:cubicBezTo>
                    <a:pt x="796" y="65960"/>
                    <a:pt x="69103" y="-783"/>
                    <a:pt x="152414" y="7"/>
                  </a:cubicBezTo>
                  <a:cubicBezTo>
                    <a:pt x="234539" y="402"/>
                    <a:pt x="302056" y="68724"/>
                    <a:pt x="301662" y="150869"/>
                  </a:cubicBezTo>
                  <a:cubicBezTo>
                    <a:pt x="301662" y="233409"/>
                    <a:pt x="233355" y="301731"/>
                    <a:pt x="150439" y="301731"/>
                  </a:cubicBezTo>
                  <a:cubicBezTo>
                    <a:pt x="67129" y="300942"/>
                    <a:pt x="-783" y="232224"/>
                    <a:pt x="7" y="148895"/>
                  </a:cubicBezTo>
                  <a:close/>
                  <a:moveTo>
                    <a:pt x="135830" y="82152"/>
                  </a:moveTo>
                  <a:cubicBezTo>
                    <a:pt x="135830" y="89655"/>
                    <a:pt x="135830" y="94395"/>
                    <a:pt x="135830" y="99529"/>
                  </a:cubicBezTo>
                  <a:cubicBezTo>
                    <a:pt x="135830" y="145735"/>
                    <a:pt x="135830" y="191942"/>
                    <a:pt x="135830" y="238148"/>
                  </a:cubicBezTo>
                  <a:cubicBezTo>
                    <a:pt x="135830" y="251971"/>
                    <a:pt x="144122" y="260659"/>
                    <a:pt x="155572" y="261054"/>
                  </a:cubicBezTo>
                  <a:cubicBezTo>
                    <a:pt x="167022" y="261054"/>
                    <a:pt x="176104" y="251971"/>
                    <a:pt x="176104" y="238543"/>
                  </a:cubicBezTo>
                  <a:cubicBezTo>
                    <a:pt x="176498" y="180489"/>
                    <a:pt x="176104" y="122434"/>
                    <a:pt x="176104" y="64380"/>
                  </a:cubicBezTo>
                  <a:cubicBezTo>
                    <a:pt x="176104" y="52532"/>
                    <a:pt x="170576" y="43449"/>
                    <a:pt x="158336" y="42264"/>
                  </a:cubicBezTo>
                  <a:cubicBezTo>
                    <a:pt x="143727" y="41079"/>
                    <a:pt x="128329" y="41079"/>
                    <a:pt x="113720" y="42659"/>
                  </a:cubicBezTo>
                  <a:cubicBezTo>
                    <a:pt x="102269" y="43844"/>
                    <a:pt x="96347" y="52532"/>
                    <a:pt x="97531" y="63985"/>
                  </a:cubicBezTo>
                  <a:cubicBezTo>
                    <a:pt x="98321" y="75043"/>
                    <a:pt x="105033" y="80967"/>
                    <a:pt x="116089" y="82152"/>
                  </a:cubicBezTo>
                  <a:cubicBezTo>
                    <a:pt x="122406" y="82547"/>
                    <a:pt x="127934" y="82152"/>
                    <a:pt x="135830" y="82152"/>
                  </a:cubicBezTo>
                  <a:close/>
                </a:path>
              </a:pathLst>
            </a:custGeom>
            <a:solidFill>
              <a:srgbClr val="24BAA2"/>
            </a:solidFill>
            <a:ln w="3948" cap="flat">
              <a:noFill/>
              <a:prstDash val="solid"/>
              <a:miter/>
            </a:ln>
          </p:spPr>
          <p:txBody>
            <a:bodyPr rtlCol="0" anchor="ctr"/>
            <a:lstStyle/>
            <a:p>
              <a:endParaRPr lang="en-US"/>
            </a:p>
          </p:txBody>
        </p:sp>
        <p:sp>
          <p:nvSpPr>
            <p:cNvPr id="17" name="Freeform 352">
              <a:extLst>
                <a:ext uri="{FF2B5EF4-FFF2-40B4-BE49-F238E27FC236}">
                  <a16:creationId xmlns:a16="http://schemas.microsoft.com/office/drawing/2014/main" id="{7C7DE4C1-B54A-C8B9-8E3D-8BA1CD3187D1}"/>
                </a:ext>
              </a:extLst>
            </p:cNvPr>
            <p:cNvSpPr/>
            <p:nvPr/>
          </p:nvSpPr>
          <p:spPr>
            <a:xfrm>
              <a:off x="1359621" y="1403897"/>
              <a:ext cx="301658" cy="301727"/>
            </a:xfrm>
            <a:custGeom>
              <a:avLst/>
              <a:gdLst>
                <a:gd name="connsiteX0" fmla="*/ 150039 w 301658"/>
                <a:gd name="connsiteY0" fmla="*/ 2 h 301727"/>
                <a:gd name="connsiteX1" fmla="*/ 301656 w 301658"/>
                <a:gd name="connsiteY1" fmla="*/ 150074 h 301727"/>
                <a:gd name="connsiteX2" fmla="*/ 151224 w 301658"/>
                <a:gd name="connsiteY2" fmla="*/ 301726 h 301727"/>
                <a:gd name="connsiteX3" fmla="*/ 2 w 301658"/>
                <a:gd name="connsiteY3" fmla="*/ 151259 h 301727"/>
                <a:gd name="connsiteX4" fmla="*/ 150039 w 301658"/>
                <a:gd name="connsiteY4" fmla="*/ 2 h 301727"/>
                <a:gd name="connsiteX5" fmla="*/ 200184 w 301658"/>
                <a:gd name="connsiteY5" fmla="*/ 153628 h 301727"/>
                <a:gd name="connsiteX6" fmla="*/ 208080 w 301658"/>
                <a:gd name="connsiteY6" fmla="*/ 141781 h 301727"/>
                <a:gd name="connsiteX7" fmla="*/ 206896 w 301658"/>
                <a:gd name="connsiteY7" fmla="*/ 72273 h 301727"/>
                <a:gd name="connsiteX8" fmla="*/ 145301 w 301658"/>
                <a:gd name="connsiteY8" fmla="*/ 42259 h 301727"/>
                <a:gd name="connsiteX9" fmla="*/ 89235 w 301658"/>
                <a:gd name="connsiteY9" fmla="*/ 86886 h 301727"/>
                <a:gd name="connsiteX10" fmla="*/ 99895 w 301658"/>
                <a:gd name="connsiteY10" fmla="*/ 117690 h 301727"/>
                <a:gd name="connsiteX11" fmla="*/ 127534 w 301658"/>
                <a:gd name="connsiteY11" fmla="*/ 101498 h 301727"/>
                <a:gd name="connsiteX12" fmla="*/ 129508 w 301658"/>
                <a:gd name="connsiteY12" fmla="*/ 96364 h 301727"/>
                <a:gd name="connsiteX13" fmla="*/ 156752 w 301658"/>
                <a:gd name="connsiteY13" fmla="*/ 83331 h 301727"/>
                <a:gd name="connsiteX14" fmla="*/ 176493 w 301658"/>
                <a:gd name="connsiteY14" fmla="*/ 106237 h 301727"/>
                <a:gd name="connsiteX15" fmla="*/ 159515 w 301658"/>
                <a:gd name="connsiteY15" fmla="*/ 131118 h 301727"/>
                <a:gd name="connsiteX16" fmla="*/ 147670 w 301658"/>
                <a:gd name="connsiteY16" fmla="*/ 133487 h 301727"/>
                <a:gd name="connsiteX17" fmla="*/ 131877 w 301658"/>
                <a:gd name="connsiteY17" fmla="*/ 152444 h 301727"/>
                <a:gd name="connsiteX18" fmla="*/ 145301 w 301658"/>
                <a:gd name="connsiteY18" fmla="*/ 172190 h 301727"/>
                <a:gd name="connsiteX19" fmla="*/ 157146 w 301658"/>
                <a:gd name="connsiteY19" fmla="*/ 174560 h 301727"/>
                <a:gd name="connsiteX20" fmla="*/ 176493 w 301658"/>
                <a:gd name="connsiteY20" fmla="*/ 201810 h 301727"/>
                <a:gd name="connsiteX21" fmla="*/ 149645 w 301658"/>
                <a:gd name="connsiteY21" fmla="*/ 223531 h 301727"/>
                <a:gd name="connsiteX22" fmla="*/ 126349 w 301658"/>
                <a:gd name="connsiteY22" fmla="*/ 198255 h 301727"/>
                <a:gd name="connsiteX23" fmla="*/ 103054 w 301658"/>
                <a:gd name="connsiteY23" fmla="*/ 179299 h 301727"/>
                <a:gd name="connsiteX24" fmla="*/ 86076 w 301658"/>
                <a:gd name="connsiteY24" fmla="*/ 202994 h 301727"/>
                <a:gd name="connsiteX25" fmla="*/ 141748 w 301658"/>
                <a:gd name="connsiteY25" fmla="*/ 264208 h 301727"/>
                <a:gd name="connsiteX26" fmla="*/ 214792 w 301658"/>
                <a:gd name="connsiteY26" fmla="*/ 218002 h 301727"/>
                <a:gd name="connsiteX27" fmla="*/ 200184 w 301658"/>
                <a:gd name="connsiteY27" fmla="*/ 153628 h 3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1658" h="301727">
                  <a:moveTo>
                    <a:pt x="150039" y="2"/>
                  </a:moveTo>
                  <a:cubicBezTo>
                    <a:pt x="232955" y="-393"/>
                    <a:pt x="300867" y="67139"/>
                    <a:pt x="301656" y="150074"/>
                  </a:cubicBezTo>
                  <a:cubicBezTo>
                    <a:pt x="302051" y="232219"/>
                    <a:pt x="234139" y="300936"/>
                    <a:pt x="151224" y="301726"/>
                  </a:cubicBezTo>
                  <a:cubicBezTo>
                    <a:pt x="68703" y="302121"/>
                    <a:pt x="2" y="234194"/>
                    <a:pt x="2" y="151259"/>
                  </a:cubicBezTo>
                  <a:cubicBezTo>
                    <a:pt x="-393" y="68324"/>
                    <a:pt x="67124" y="2"/>
                    <a:pt x="150039" y="2"/>
                  </a:cubicBezTo>
                  <a:close/>
                  <a:moveTo>
                    <a:pt x="200184" y="153628"/>
                  </a:moveTo>
                  <a:cubicBezTo>
                    <a:pt x="203342" y="149284"/>
                    <a:pt x="206106" y="145335"/>
                    <a:pt x="208080" y="141781"/>
                  </a:cubicBezTo>
                  <a:cubicBezTo>
                    <a:pt x="221110" y="118480"/>
                    <a:pt x="221505" y="94784"/>
                    <a:pt x="206896" y="72273"/>
                  </a:cubicBezTo>
                  <a:cubicBezTo>
                    <a:pt x="192682" y="50158"/>
                    <a:pt x="171361" y="39889"/>
                    <a:pt x="145301" y="42259"/>
                  </a:cubicBezTo>
                  <a:cubicBezTo>
                    <a:pt x="117663" y="45023"/>
                    <a:pt x="98316" y="60426"/>
                    <a:pt x="89235" y="86886"/>
                  </a:cubicBezTo>
                  <a:cubicBezTo>
                    <a:pt x="83707" y="102288"/>
                    <a:pt x="87655" y="112951"/>
                    <a:pt x="99895" y="117690"/>
                  </a:cubicBezTo>
                  <a:cubicBezTo>
                    <a:pt x="112135" y="122429"/>
                    <a:pt x="121611" y="116900"/>
                    <a:pt x="127534" y="101498"/>
                  </a:cubicBezTo>
                  <a:cubicBezTo>
                    <a:pt x="128323" y="99918"/>
                    <a:pt x="128718" y="97944"/>
                    <a:pt x="129508" y="96364"/>
                  </a:cubicBezTo>
                  <a:cubicBezTo>
                    <a:pt x="135430" y="85701"/>
                    <a:pt x="144512" y="80567"/>
                    <a:pt x="156752" y="83331"/>
                  </a:cubicBezTo>
                  <a:cubicBezTo>
                    <a:pt x="168991" y="86096"/>
                    <a:pt x="175704" y="93994"/>
                    <a:pt x="176493" y="106237"/>
                  </a:cubicBezTo>
                  <a:cubicBezTo>
                    <a:pt x="177283" y="118480"/>
                    <a:pt x="171361" y="127168"/>
                    <a:pt x="159515" y="131118"/>
                  </a:cubicBezTo>
                  <a:cubicBezTo>
                    <a:pt x="155567" y="132302"/>
                    <a:pt x="151619" y="132697"/>
                    <a:pt x="147670" y="133487"/>
                  </a:cubicBezTo>
                  <a:cubicBezTo>
                    <a:pt x="137405" y="135857"/>
                    <a:pt x="130298" y="142965"/>
                    <a:pt x="131877" y="152444"/>
                  </a:cubicBezTo>
                  <a:cubicBezTo>
                    <a:pt x="133061" y="159552"/>
                    <a:pt x="139774" y="166266"/>
                    <a:pt x="145301" y="172190"/>
                  </a:cubicBezTo>
                  <a:cubicBezTo>
                    <a:pt x="147670" y="174560"/>
                    <a:pt x="153198" y="173770"/>
                    <a:pt x="157146" y="174560"/>
                  </a:cubicBezTo>
                  <a:cubicBezTo>
                    <a:pt x="169781" y="177324"/>
                    <a:pt x="178073" y="189567"/>
                    <a:pt x="176493" y="201810"/>
                  </a:cubicBezTo>
                  <a:cubicBezTo>
                    <a:pt x="174914" y="214842"/>
                    <a:pt x="163069" y="224320"/>
                    <a:pt x="149645" y="223531"/>
                  </a:cubicBezTo>
                  <a:cubicBezTo>
                    <a:pt x="136615" y="222741"/>
                    <a:pt x="129903" y="215237"/>
                    <a:pt x="126349" y="198255"/>
                  </a:cubicBezTo>
                  <a:cubicBezTo>
                    <a:pt x="123585" y="184038"/>
                    <a:pt x="115294" y="177324"/>
                    <a:pt x="103054" y="179299"/>
                  </a:cubicBezTo>
                  <a:cubicBezTo>
                    <a:pt x="91604" y="180878"/>
                    <a:pt x="85681" y="189172"/>
                    <a:pt x="86076" y="202994"/>
                  </a:cubicBezTo>
                  <a:cubicBezTo>
                    <a:pt x="87260" y="233404"/>
                    <a:pt x="111740" y="260259"/>
                    <a:pt x="141748" y="264208"/>
                  </a:cubicBezTo>
                  <a:cubicBezTo>
                    <a:pt x="174914" y="268552"/>
                    <a:pt x="205316" y="249201"/>
                    <a:pt x="214792" y="218002"/>
                  </a:cubicBezTo>
                  <a:cubicBezTo>
                    <a:pt x="221900" y="194306"/>
                    <a:pt x="215977" y="173375"/>
                    <a:pt x="200184" y="153628"/>
                  </a:cubicBezTo>
                  <a:close/>
                </a:path>
              </a:pathLst>
            </a:custGeom>
            <a:solidFill>
              <a:srgbClr val="24BAA2"/>
            </a:solidFill>
            <a:ln w="3948" cap="flat">
              <a:noFill/>
              <a:prstDash val="solid"/>
              <a:miter/>
            </a:ln>
          </p:spPr>
          <p:txBody>
            <a:bodyPr rtlCol="0" anchor="ctr"/>
            <a:lstStyle/>
            <a:p>
              <a:endParaRPr lang="en-US"/>
            </a:p>
          </p:txBody>
        </p:sp>
        <p:sp>
          <p:nvSpPr>
            <p:cNvPr id="18" name="Freeform 353">
              <a:extLst>
                <a:ext uri="{FF2B5EF4-FFF2-40B4-BE49-F238E27FC236}">
                  <a16:creationId xmlns:a16="http://schemas.microsoft.com/office/drawing/2014/main" id="{1E04D751-E026-7D1A-9E1E-BCC8B48EC8D8}"/>
                </a:ext>
              </a:extLst>
            </p:cNvPr>
            <p:cNvSpPr/>
            <p:nvPr/>
          </p:nvSpPr>
          <p:spPr>
            <a:xfrm>
              <a:off x="1206817" y="442247"/>
              <a:ext cx="156361" cy="157579"/>
            </a:xfrm>
            <a:custGeom>
              <a:avLst/>
              <a:gdLst>
                <a:gd name="connsiteX0" fmla="*/ 156358 w 156361"/>
                <a:gd name="connsiteY0" fmla="*/ 78594 h 157579"/>
                <a:gd name="connsiteX1" fmla="*/ 78181 w 156361"/>
                <a:gd name="connsiteY1" fmla="*/ 157579 h 157579"/>
                <a:gd name="connsiteX2" fmla="*/ 3 w 156361"/>
                <a:gd name="connsiteY2" fmla="*/ 79779 h 157579"/>
                <a:gd name="connsiteX3" fmla="*/ 77391 w 156361"/>
                <a:gd name="connsiteY3" fmla="*/ 3 h 157579"/>
                <a:gd name="connsiteX4" fmla="*/ 156358 w 156361"/>
                <a:gd name="connsiteY4" fmla="*/ 78594 h 157579"/>
                <a:gd name="connsiteX5" fmla="*/ 40671 w 156361"/>
                <a:gd name="connsiteY5" fmla="*/ 77804 h 157579"/>
                <a:gd name="connsiteX6" fmla="*/ 77786 w 156361"/>
                <a:gd name="connsiteY6" fmla="*/ 116507 h 157579"/>
                <a:gd name="connsiteX7" fmla="*/ 115295 w 156361"/>
                <a:gd name="connsiteY7" fmla="*/ 79779 h 157579"/>
                <a:gd name="connsiteX8" fmla="*/ 78181 w 156361"/>
                <a:gd name="connsiteY8" fmla="*/ 41076 h 157579"/>
                <a:gd name="connsiteX9" fmla="*/ 40671 w 156361"/>
                <a:gd name="connsiteY9" fmla="*/ 77804 h 15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361" h="157579">
                  <a:moveTo>
                    <a:pt x="156358" y="78594"/>
                  </a:moveTo>
                  <a:cubicBezTo>
                    <a:pt x="156753" y="122036"/>
                    <a:pt x="121613" y="157579"/>
                    <a:pt x="78181" y="157579"/>
                  </a:cubicBezTo>
                  <a:cubicBezTo>
                    <a:pt x="35144" y="157579"/>
                    <a:pt x="398" y="122826"/>
                    <a:pt x="3" y="79779"/>
                  </a:cubicBezTo>
                  <a:cubicBezTo>
                    <a:pt x="-391" y="35942"/>
                    <a:pt x="34354" y="398"/>
                    <a:pt x="77391" y="3"/>
                  </a:cubicBezTo>
                  <a:cubicBezTo>
                    <a:pt x="120428" y="-392"/>
                    <a:pt x="155964" y="35152"/>
                    <a:pt x="156358" y="78594"/>
                  </a:cubicBezTo>
                  <a:close/>
                  <a:moveTo>
                    <a:pt x="40671" y="77804"/>
                  </a:moveTo>
                  <a:cubicBezTo>
                    <a:pt x="40277" y="99130"/>
                    <a:pt x="56860" y="116507"/>
                    <a:pt x="77786" y="116507"/>
                  </a:cubicBezTo>
                  <a:cubicBezTo>
                    <a:pt x="97923" y="116507"/>
                    <a:pt x="114901" y="100315"/>
                    <a:pt x="115295" y="79779"/>
                  </a:cubicBezTo>
                  <a:cubicBezTo>
                    <a:pt x="115690" y="58453"/>
                    <a:pt x="99107" y="41076"/>
                    <a:pt x="78181" y="41076"/>
                  </a:cubicBezTo>
                  <a:cubicBezTo>
                    <a:pt x="58044" y="41076"/>
                    <a:pt x="41066" y="57663"/>
                    <a:pt x="40671" y="77804"/>
                  </a:cubicBezTo>
                  <a:close/>
                </a:path>
              </a:pathLst>
            </a:custGeom>
            <a:grpFill/>
            <a:ln w="3948" cap="flat">
              <a:noFill/>
              <a:prstDash val="solid"/>
              <a:miter/>
            </a:ln>
          </p:spPr>
          <p:txBody>
            <a:bodyPr rtlCol="0" anchor="ctr"/>
            <a:lstStyle/>
            <a:p>
              <a:endParaRPr lang="en-US"/>
            </a:p>
          </p:txBody>
        </p:sp>
        <p:sp>
          <p:nvSpPr>
            <p:cNvPr id="19" name="Freeform 354">
              <a:extLst>
                <a:ext uri="{FF2B5EF4-FFF2-40B4-BE49-F238E27FC236}">
                  <a16:creationId xmlns:a16="http://schemas.microsoft.com/office/drawing/2014/main" id="{8E6FC20D-9B0D-063E-CA08-94E8AA9BBD5E}"/>
                </a:ext>
              </a:extLst>
            </p:cNvPr>
            <p:cNvSpPr/>
            <p:nvPr/>
          </p:nvSpPr>
          <p:spPr>
            <a:xfrm>
              <a:off x="781828" y="772355"/>
              <a:ext cx="78896" cy="219634"/>
            </a:xfrm>
            <a:custGeom>
              <a:avLst/>
              <a:gdLst>
                <a:gd name="connsiteX0" fmla="*/ 38053 w 78896"/>
                <a:gd name="connsiteY0" fmla="*/ 40732 h 219634"/>
                <a:gd name="connsiteX1" fmla="*/ 18706 w 78896"/>
                <a:gd name="connsiteY1" fmla="*/ 40732 h 219634"/>
                <a:gd name="connsiteX2" fmla="*/ 149 w 78896"/>
                <a:gd name="connsiteY2" fmla="*/ 22566 h 219634"/>
                <a:gd name="connsiteX3" fmla="*/ 16337 w 78896"/>
                <a:gd name="connsiteY3" fmla="*/ 1239 h 219634"/>
                <a:gd name="connsiteX4" fmla="*/ 60954 w 78896"/>
                <a:gd name="connsiteY4" fmla="*/ 845 h 219634"/>
                <a:gd name="connsiteX5" fmla="*/ 78721 w 78896"/>
                <a:gd name="connsiteY5" fmla="*/ 22960 h 219634"/>
                <a:gd name="connsiteX6" fmla="*/ 78721 w 78896"/>
                <a:gd name="connsiteY6" fmla="*/ 197123 h 219634"/>
                <a:gd name="connsiteX7" fmla="*/ 58190 w 78896"/>
                <a:gd name="connsiteY7" fmla="*/ 219634 h 219634"/>
                <a:gd name="connsiteX8" fmla="*/ 38448 w 78896"/>
                <a:gd name="connsiteY8" fmla="*/ 196729 h 219634"/>
                <a:gd name="connsiteX9" fmla="*/ 38448 w 78896"/>
                <a:gd name="connsiteY9" fmla="*/ 58109 h 219634"/>
                <a:gd name="connsiteX10" fmla="*/ 38053 w 78896"/>
                <a:gd name="connsiteY10" fmla="*/ 40732 h 2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96" h="219634">
                  <a:moveTo>
                    <a:pt x="38053" y="40732"/>
                  </a:moveTo>
                  <a:cubicBezTo>
                    <a:pt x="30551" y="40732"/>
                    <a:pt x="24629" y="41127"/>
                    <a:pt x="18706" y="40732"/>
                  </a:cubicBezTo>
                  <a:cubicBezTo>
                    <a:pt x="7651" y="39942"/>
                    <a:pt x="939" y="33624"/>
                    <a:pt x="149" y="22566"/>
                  </a:cubicBezTo>
                  <a:cubicBezTo>
                    <a:pt x="-1036" y="11113"/>
                    <a:pt x="4887" y="2424"/>
                    <a:pt x="16337" y="1239"/>
                  </a:cubicBezTo>
                  <a:cubicBezTo>
                    <a:pt x="30946" y="-340"/>
                    <a:pt x="46345" y="-340"/>
                    <a:pt x="60954" y="845"/>
                  </a:cubicBezTo>
                  <a:cubicBezTo>
                    <a:pt x="73194" y="2029"/>
                    <a:pt x="78721" y="11113"/>
                    <a:pt x="78721" y="22960"/>
                  </a:cubicBezTo>
                  <a:cubicBezTo>
                    <a:pt x="78721" y="81015"/>
                    <a:pt x="79116" y="139069"/>
                    <a:pt x="78721" y="197123"/>
                  </a:cubicBezTo>
                  <a:cubicBezTo>
                    <a:pt x="78721" y="210551"/>
                    <a:pt x="69640" y="219634"/>
                    <a:pt x="58190" y="219634"/>
                  </a:cubicBezTo>
                  <a:cubicBezTo>
                    <a:pt x="46740" y="219634"/>
                    <a:pt x="38448" y="210551"/>
                    <a:pt x="38448" y="196729"/>
                  </a:cubicBezTo>
                  <a:cubicBezTo>
                    <a:pt x="38448" y="150522"/>
                    <a:pt x="38448" y="104316"/>
                    <a:pt x="38448" y="58109"/>
                  </a:cubicBezTo>
                  <a:cubicBezTo>
                    <a:pt x="38053" y="52975"/>
                    <a:pt x="38053" y="48236"/>
                    <a:pt x="38053" y="40732"/>
                  </a:cubicBezTo>
                  <a:close/>
                </a:path>
              </a:pathLst>
            </a:custGeom>
            <a:grpFill/>
            <a:ln w="3948" cap="flat">
              <a:noFill/>
              <a:prstDash val="solid"/>
              <a:miter/>
            </a:ln>
          </p:spPr>
          <p:txBody>
            <a:bodyPr rtlCol="0" anchor="ctr"/>
            <a:lstStyle/>
            <a:p>
              <a:endParaRPr lang="en-US"/>
            </a:p>
          </p:txBody>
        </p:sp>
        <p:sp>
          <p:nvSpPr>
            <p:cNvPr id="20" name="Freeform 355">
              <a:extLst>
                <a:ext uri="{FF2B5EF4-FFF2-40B4-BE49-F238E27FC236}">
                  <a16:creationId xmlns:a16="http://schemas.microsoft.com/office/drawing/2014/main" id="{26294C4A-0A2E-424A-60FC-1B62D8125014}"/>
                </a:ext>
              </a:extLst>
            </p:cNvPr>
            <p:cNvSpPr/>
            <p:nvPr/>
          </p:nvSpPr>
          <p:spPr>
            <a:xfrm>
              <a:off x="1460305" y="1431826"/>
              <a:ext cx="131948" cy="222895"/>
            </a:xfrm>
            <a:custGeom>
              <a:avLst/>
              <a:gdLst>
                <a:gd name="connsiteX0" fmla="*/ 114126 w 131947"/>
                <a:gd name="connsiteY0" fmla="*/ 111799 h 222895"/>
                <a:gd name="connsiteX1" fmla="*/ 128735 w 131947"/>
                <a:gd name="connsiteY1" fmla="*/ 176172 h 222895"/>
                <a:gd name="connsiteX2" fmla="*/ 55690 w 131947"/>
                <a:gd name="connsiteY2" fmla="*/ 222378 h 222895"/>
                <a:gd name="connsiteX3" fmla="*/ 19 w 131947"/>
                <a:gd name="connsiteY3" fmla="*/ 161164 h 222895"/>
                <a:gd name="connsiteX4" fmla="*/ 16996 w 131947"/>
                <a:gd name="connsiteY4" fmla="*/ 137469 h 222895"/>
                <a:gd name="connsiteX5" fmla="*/ 40292 w 131947"/>
                <a:gd name="connsiteY5" fmla="*/ 156425 h 222895"/>
                <a:gd name="connsiteX6" fmla="*/ 63587 w 131947"/>
                <a:gd name="connsiteY6" fmla="*/ 181701 h 222895"/>
                <a:gd name="connsiteX7" fmla="*/ 90436 w 131947"/>
                <a:gd name="connsiteY7" fmla="*/ 159980 h 222895"/>
                <a:gd name="connsiteX8" fmla="*/ 71089 w 131947"/>
                <a:gd name="connsiteY8" fmla="*/ 132730 h 222895"/>
                <a:gd name="connsiteX9" fmla="*/ 59244 w 131947"/>
                <a:gd name="connsiteY9" fmla="*/ 130360 h 222895"/>
                <a:gd name="connsiteX10" fmla="*/ 45820 w 131947"/>
                <a:gd name="connsiteY10" fmla="*/ 110614 h 222895"/>
                <a:gd name="connsiteX11" fmla="*/ 61613 w 131947"/>
                <a:gd name="connsiteY11" fmla="*/ 91657 h 222895"/>
                <a:gd name="connsiteX12" fmla="*/ 73458 w 131947"/>
                <a:gd name="connsiteY12" fmla="*/ 89288 h 222895"/>
                <a:gd name="connsiteX13" fmla="*/ 90436 w 131947"/>
                <a:gd name="connsiteY13" fmla="*/ 64407 h 222895"/>
                <a:gd name="connsiteX14" fmla="*/ 70694 w 131947"/>
                <a:gd name="connsiteY14" fmla="*/ 41501 h 222895"/>
                <a:gd name="connsiteX15" fmla="*/ 43450 w 131947"/>
                <a:gd name="connsiteY15" fmla="*/ 54534 h 222895"/>
                <a:gd name="connsiteX16" fmla="*/ 41476 w 131947"/>
                <a:gd name="connsiteY16" fmla="*/ 59668 h 222895"/>
                <a:gd name="connsiteX17" fmla="*/ 13838 w 131947"/>
                <a:gd name="connsiteY17" fmla="*/ 75860 h 222895"/>
                <a:gd name="connsiteX18" fmla="*/ 3177 w 131947"/>
                <a:gd name="connsiteY18" fmla="*/ 45056 h 222895"/>
                <a:gd name="connsiteX19" fmla="*/ 59244 w 131947"/>
                <a:gd name="connsiteY19" fmla="*/ 429 h 222895"/>
                <a:gd name="connsiteX20" fmla="*/ 120838 w 131947"/>
                <a:gd name="connsiteY20" fmla="*/ 30443 h 222895"/>
                <a:gd name="connsiteX21" fmla="*/ 122023 w 131947"/>
                <a:gd name="connsiteY21" fmla="*/ 99951 h 222895"/>
                <a:gd name="connsiteX22" fmla="*/ 114126 w 131947"/>
                <a:gd name="connsiteY22" fmla="*/ 111799 h 2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947" h="222895">
                  <a:moveTo>
                    <a:pt x="114126" y="111799"/>
                  </a:moveTo>
                  <a:cubicBezTo>
                    <a:pt x="129920" y="131545"/>
                    <a:pt x="135842" y="152476"/>
                    <a:pt x="128735" y="176172"/>
                  </a:cubicBezTo>
                  <a:cubicBezTo>
                    <a:pt x="119654" y="207371"/>
                    <a:pt x="88857" y="226327"/>
                    <a:pt x="55690" y="222378"/>
                  </a:cubicBezTo>
                  <a:cubicBezTo>
                    <a:pt x="25683" y="218429"/>
                    <a:pt x="1203" y="191574"/>
                    <a:pt x="19" y="161164"/>
                  </a:cubicBezTo>
                  <a:cubicBezTo>
                    <a:pt x="-376" y="147342"/>
                    <a:pt x="5546" y="139048"/>
                    <a:pt x="16996" y="137469"/>
                  </a:cubicBezTo>
                  <a:cubicBezTo>
                    <a:pt x="29236" y="135889"/>
                    <a:pt x="37528" y="142603"/>
                    <a:pt x="40292" y="156425"/>
                  </a:cubicBezTo>
                  <a:cubicBezTo>
                    <a:pt x="43845" y="173407"/>
                    <a:pt x="50558" y="180911"/>
                    <a:pt x="63587" y="181701"/>
                  </a:cubicBezTo>
                  <a:cubicBezTo>
                    <a:pt x="77012" y="182491"/>
                    <a:pt x="88857" y="173012"/>
                    <a:pt x="90436" y="159980"/>
                  </a:cubicBezTo>
                  <a:cubicBezTo>
                    <a:pt x="92015" y="147342"/>
                    <a:pt x="83724" y="135494"/>
                    <a:pt x="71089" y="132730"/>
                  </a:cubicBezTo>
                  <a:cubicBezTo>
                    <a:pt x="67141" y="131940"/>
                    <a:pt x="61613" y="132730"/>
                    <a:pt x="59244" y="130360"/>
                  </a:cubicBezTo>
                  <a:cubicBezTo>
                    <a:pt x="53716" y="124831"/>
                    <a:pt x="47004" y="118117"/>
                    <a:pt x="45820" y="110614"/>
                  </a:cubicBezTo>
                  <a:cubicBezTo>
                    <a:pt x="44240" y="101136"/>
                    <a:pt x="51347" y="94027"/>
                    <a:pt x="61613" y="91657"/>
                  </a:cubicBezTo>
                  <a:cubicBezTo>
                    <a:pt x="65561" y="90867"/>
                    <a:pt x="69905" y="90472"/>
                    <a:pt x="73458" y="89288"/>
                  </a:cubicBezTo>
                  <a:cubicBezTo>
                    <a:pt x="85303" y="85338"/>
                    <a:pt x="91226" y="76650"/>
                    <a:pt x="90436" y="64407"/>
                  </a:cubicBezTo>
                  <a:cubicBezTo>
                    <a:pt x="89646" y="52164"/>
                    <a:pt x="82539" y="44266"/>
                    <a:pt x="70694" y="41501"/>
                  </a:cubicBezTo>
                  <a:cubicBezTo>
                    <a:pt x="58454" y="38737"/>
                    <a:pt x="49373" y="43871"/>
                    <a:pt x="43450" y="54534"/>
                  </a:cubicBezTo>
                  <a:cubicBezTo>
                    <a:pt x="42661" y="56114"/>
                    <a:pt x="42266" y="58088"/>
                    <a:pt x="41476" y="59668"/>
                  </a:cubicBezTo>
                  <a:cubicBezTo>
                    <a:pt x="35554" y="75070"/>
                    <a:pt x="26078" y="80599"/>
                    <a:pt x="13838" y="75860"/>
                  </a:cubicBezTo>
                  <a:cubicBezTo>
                    <a:pt x="1993" y="71121"/>
                    <a:pt x="-1956" y="60458"/>
                    <a:pt x="3177" y="45056"/>
                  </a:cubicBezTo>
                  <a:cubicBezTo>
                    <a:pt x="12653" y="18596"/>
                    <a:pt x="31605" y="3193"/>
                    <a:pt x="59244" y="429"/>
                  </a:cubicBezTo>
                  <a:cubicBezTo>
                    <a:pt x="85303" y="-2335"/>
                    <a:pt x="106624" y="8328"/>
                    <a:pt x="120838" y="30443"/>
                  </a:cubicBezTo>
                  <a:cubicBezTo>
                    <a:pt x="135447" y="52954"/>
                    <a:pt x="135447" y="76650"/>
                    <a:pt x="122023" y="99951"/>
                  </a:cubicBezTo>
                  <a:cubicBezTo>
                    <a:pt x="120049" y="103505"/>
                    <a:pt x="117285" y="107059"/>
                    <a:pt x="114126" y="111799"/>
                  </a:cubicBezTo>
                  <a:close/>
                </a:path>
              </a:pathLst>
            </a:custGeom>
            <a:grpFill/>
            <a:ln w="3948" cap="flat">
              <a:noFill/>
              <a:prstDash val="solid"/>
              <a:miter/>
            </a:ln>
          </p:spPr>
          <p:txBody>
            <a:bodyPr rtlCol="0" anchor="ctr"/>
            <a:lstStyle/>
            <a:p>
              <a:endParaRPr lang="en-US"/>
            </a:p>
          </p:txBody>
        </p:sp>
        <p:sp>
          <p:nvSpPr>
            <p:cNvPr id="21" name="Freeform 356">
              <a:extLst>
                <a:ext uri="{FF2B5EF4-FFF2-40B4-BE49-F238E27FC236}">
                  <a16:creationId xmlns:a16="http://schemas.microsoft.com/office/drawing/2014/main" id="{7573FC2B-B225-B13B-6309-1ECCD8249DA5}"/>
                </a:ext>
              </a:extLst>
            </p:cNvPr>
            <p:cNvSpPr/>
            <p:nvPr/>
          </p:nvSpPr>
          <p:spPr>
            <a:xfrm>
              <a:off x="1247482" y="483316"/>
              <a:ext cx="74637" cy="75444"/>
            </a:xfrm>
            <a:custGeom>
              <a:avLst/>
              <a:gdLst>
                <a:gd name="connsiteX0" fmla="*/ 7 w 74637"/>
                <a:gd name="connsiteY0" fmla="*/ 36735 h 75444"/>
                <a:gd name="connsiteX1" fmla="*/ 37516 w 74637"/>
                <a:gd name="connsiteY1" fmla="*/ 7 h 75444"/>
                <a:gd name="connsiteX2" fmla="*/ 74631 w 74637"/>
                <a:gd name="connsiteY2" fmla="*/ 38710 h 75444"/>
                <a:gd name="connsiteX3" fmla="*/ 37122 w 74637"/>
                <a:gd name="connsiteY3" fmla="*/ 75438 h 75444"/>
                <a:gd name="connsiteX4" fmla="*/ 7 w 74637"/>
                <a:gd name="connsiteY4" fmla="*/ 36735 h 7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37" h="75444">
                  <a:moveTo>
                    <a:pt x="7" y="36735"/>
                  </a:moveTo>
                  <a:cubicBezTo>
                    <a:pt x="402" y="16199"/>
                    <a:pt x="17380" y="-388"/>
                    <a:pt x="37516" y="7"/>
                  </a:cubicBezTo>
                  <a:cubicBezTo>
                    <a:pt x="58443" y="7"/>
                    <a:pt x="75026" y="17779"/>
                    <a:pt x="74631" y="38710"/>
                  </a:cubicBezTo>
                  <a:cubicBezTo>
                    <a:pt x="74236" y="59246"/>
                    <a:pt x="57258" y="75833"/>
                    <a:pt x="37122" y="75438"/>
                  </a:cubicBezTo>
                  <a:cubicBezTo>
                    <a:pt x="16195" y="75438"/>
                    <a:pt x="-388" y="58061"/>
                    <a:pt x="7" y="36735"/>
                  </a:cubicBezTo>
                  <a:close/>
                </a:path>
              </a:pathLst>
            </a:custGeom>
            <a:grpFill/>
            <a:ln w="3948" cap="flat">
              <a:noFill/>
              <a:prstDash val="solid"/>
              <a:miter/>
            </a:ln>
          </p:spPr>
          <p:txBody>
            <a:bodyPr rtlCol="0" anchor="ctr"/>
            <a:lstStyle/>
            <a:p>
              <a:endParaRPr lang="en-US"/>
            </a:p>
          </p:txBody>
        </p:sp>
      </p:grpSp>
      <p:grpSp>
        <p:nvGrpSpPr>
          <p:cNvPr id="22" name="Google Shape;643;p39">
            <a:extLst>
              <a:ext uri="{FF2B5EF4-FFF2-40B4-BE49-F238E27FC236}">
                <a16:creationId xmlns:a16="http://schemas.microsoft.com/office/drawing/2014/main" id="{82AF2EAF-76A1-18AE-1D6F-73F4F6958BBE}"/>
              </a:ext>
            </a:extLst>
          </p:cNvPr>
          <p:cNvGrpSpPr/>
          <p:nvPr/>
        </p:nvGrpSpPr>
        <p:grpSpPr>
          <a:xfrm>
            <a:off x="445065" y="4231253"/>
            <a:ext cx="729883" cy="714162"/>
            <a:chOff x="3292425" y="3664250"/>
            <a:chExt cx="397025" cy="391525"/>
          </a:xfrm>
          <a:solidFill>
            <a:srgbClr val="002060"/>
          </a:solidFill>
        </p:grpSpPr>
        <p:sp>
          <p:nvSpPr>
            <p:cNvPr id="23" name="Google Shape;644;p39">
              <a:extLst>
                <a:ext uri="{FF2B5EF4-FFF2-40B4-BE49-F238E27FC236}">
                  <a16:creationId xmlns:a16="http://schemas.microsoft.com/office/drawing/2014/main" id="{15895375-5DAD-2E79-8B49-2399EF962752}"/>
                </a:ext>
              </a:extLst>
            </p:cNvPr>
            <p:cNvSpPr/>
            <p:nvPr/>
          </p:nvSpPr>
          <p:spPr>
            <a:xfrm>
              <a:off x="3292425" y="3680675"/>
              <a:ext cx="375100" cy="375100"/>
            </a:xfrm>
            <a:custGeom>
              <a:avLst/>
              <a:gdLst/>
              <a:ahLst/>
              <a:cxnLst/>
              <a:rect l="l" t="t" r="r" b="b"/>
              <a:pathLst>
                <a:path w="15004" h="15004" fill="none" extrusionOk="0">
                  <a:moveTo>
                    <a:pt x="7502" y="1"/>
                  </a:moveTo>
                  <a:lnTo>
                    <a:pt x="7502" y="1"/>
                  </a:lnTo>
                  <a:lnTo>
                    <a:pt x="7112" y="1"/>
                  </a:lnTo>
                  <a:lnTo>
                    <a:pt x="6747" y="50"/>
                  </a:lnTo>
                  <a:lnTo>
                    <a:pt x="6357" y="98"/>
                  </a:lnTo>
                  <a:lnTo>
                    <a:pt x="5992" y="147"/>
                  </a:lnTo>
                  <a:lnTo>
                    <a:pt x="5627" y="244"/>
                  </a:lnTo>
                  <a:lnTo>
                    <a:pt x="5261" y="342"/>
                  </a:lnTo>
                  <a:lnTo>
                    <a:pt x="4921" y="464"/>
                  </a:lnTo>
                  <a:lnTo>
                    <a:pt x="4580" y="585"/>
                  </a:lnTo>
                  <a:lnTo>
                    <a:pt x="4239" y="732"/>
                  </a:lnTo>
                  <a:lnTo>
                    <a:pt x="3922" y="902"/>
                  </a:lnTo>
                  <a:lnTo>
                    <a:pt x="3605" y="1097"/>
                  </a:lnTo>
                  <a:lnTo>
                    <a:pt x="3313" y="1292"/>
                  </a:lnTo>
                  <a:lnTo>
                    <a:pt x="3021" y="1487"/>
                  </a:lnTo>
                  <a:lnTo>
                    <a:pt x="2729" y="1706"/>
                  </a:lnTo>
                  <a:lnTo>
                    <a:pt x="2461" y="1949"/>
                  </a:lnTo>
                  <a:lnTo>
                    <a:pt x="2193" y="2193"/>
                  </a:lnTo>
                  <a:lnTo>
                    <a:pt x="1949" y="2461"/>
                  </a:lnTo>
                  <a:lnTo>
                    <a:pt x="1706" y="2729"/>
                  </a:lnTo>
                  <a:lnTo>
                    <a:pt x="1486" y="3021"/>
                  </a:lnTo>
                  <a:lnTo>
                    <a:pt x="1292" y="3313"/>
                  </a:lnTo>
                  <a:lnTo>
                    <a:pt x="1097" y="3605"/>
                  </a:lnTo>
                  <a:lnTo>
                    <a:pt x="902" y="3922"/>
                  </a:lnTo>
                  <a:lnTo>
                    <a:pt x="731" y="4239"/>
                  </a:lnTo>
                  <a:lnTo>
                    <a:pt x="585" y="4580"/>
                  </a:lnTo>
                  <a:lnTo>
                    <a:pt x="464" y="4921"/>
                  </a:lnTo>
                  <a:lnTo>
                    <a:pt x="342" y="5262"/>
                  </a:lnTo>
                  <a:lnTo>
                    <a:pt x="244" y="5627"/>
                  </a:lnTo>
                  <a:lnTo>
                    <a:pt x="147" y="5992"/>
                  </a:lnTo>
                  <a:lnTo>
                    <a:pt x="98" y="6358"/>
                  </a:lnTo>
                  <a:lnTo>
                    <a:pt x="50" y="6747"/>
                  </a:lnTo>
                  <a:lnTo>
                    <a:pt x="1" y="7113"/>
                  </a:lnTo>
                  <a:lnTo>
                    <a:pt x="1" y="7502"/>
                  </a:lnTo>
                  <a:lnTo>
                    <a:pt x="1" y="7502"/>
                  </a:lnTo>
                  <a:lnTo>
                    <a:pt x="1" y="7892"/>
                  </a:lnTo>
                  <a:lnTo>
                    <a:pt x="50" y="8257"/>
                  </a:lnTo>
                  <a:lnTo>
                    <a:pt x="98" y="8647"/>
                  </a:lnTo>
                  <a:lnTo>
                    <a:pt x="147" y="9012"/>
                  </a:lnTo>
                  <a:lnTo>
                    <a:pt x="244" y="9378"/>
                  </a:lnTo>
                  <a:lnTo>
                    <a:pt x="342" y="9743"/>
                  </a:lnTo>
                  <a:lnTo>
                    <a:pt x="464" y="10084"/>
                  </a:lnTo>
                  <a:lnTo>
                    <a:pt x="585" y="10425"/>
                  </a:lnTo>
                  <a:lnTo>
                    <a:pt x="731" y="10766"/>
                  </a:lnTo>
                  <a:lnTo>
                    <a:pt x="902" y="11082"/>
                  </a:lnTo>
                  <a:lnTo>
                    <a:pt x="1097" y="11399"/>
                  </a:lnTo>
                  <a:lnTo>
                    <a:pt x="1292" y="11691"/>
                  </a:lnTo>
                  <a:lnTo>
                    <a:pt x="1486" y="11984"/>
                  </a:lnTo>
                  <a:lnTo>
                    <a:pt x="1706" y="12276"/>
                  </a:lnTo>
                  <a:lnTo>
                    <a:pt x="1949" y="12544"/>
                  </a:lnTo>
                  <a:lnTo>
                    <a:pt x="2193" y="12812"/>
                  </a:lnTo>
                  <a:lnTo>
                    <a:pt x="2461" y="13055"/>
                  </a:lnTo>
                  <a:lnTo>
                    <a:pt x="2729" y="13299"/>
                  </a:lnTo>
                  <a:lnTo>
                    <a:pt x="3021" y="13518"/>
                  </a:lnTo>
                  <a:lnTo>
                    <a:pt x="3313" y="13713"/>
                  </a:lnTo>
                  <a:lnTo>
                    <a:pt x="3605" y="13908"/>
                  </a:lnTo>
                  <a:lnTo>
                    <a:pt x="3922" y="14102"/>
                  </a:lnTo>
                  <a:lnTo>
                    <a:pt x="4239" y="14273"/>
                  </a:lnTo>
                  <a:lnTo>
                    <a:pt x="4580" y="14419"/>
                  </a:lnTo>
                  <a:lnTo>
                    <a:pt x="4921" y="14541"/>
                  </a:lnTo>
                  <a:lnTo>
                    <a:pt x="5261" y="14663"/>
                  </a:lnTo>
                  <a:lnTo>
                    <a:pt x="5627" y="14760"/>
                  </a:lnTo>
                  <a:lnTo>
                    <a:pt x="5992" y="14857"/>
                  </a:lnTo>
                  <a:lnTo>
                    <a:pt x="6357" y="14906"/>
                  </a:lnTo>
                  <a:lnTo>
                    <a:pt x="6747" y="14955"/>
                  </a:lnTo>
                  <a:lnTo>
                    <a:pt x="7112" y="15004"/>
                  </a:lnTo>
                  <a:lnTo>
                    <a:pt x="7502" y="15004"/>
                  </a:lnTo>
                  <a:lnTo>
                    <a:pt x="7502" y="15004"/>
                  </a:lnTo>
                  <a:lnTo>
                    <a:pt x="7892" y="15004"/>
                  </a:lnTo>
                  <a:lnTo>
                    <a:pt x="8257" y="14955"/>
                  </a:lnTo>
                  <a:lnTo>
                    <a:pt x="8647" y="14906"/>
                  </a:lnTo>
                  <a:lnTo>
                    <a:pt x="9012" y="14857"/>
                  </a:lnTo>
                  <a:lnTo>
                    <a:pt x="9377" y="14760"/>
                  </a:lnTo>
                  <a:lnTo>
                    <a:pt x="9743" y="14663"/>
                  </a:lnTo>
                  <a:lnTo>
                    <a:pt x="10084" y="14541"/>
                  </a:lnTo>
                  <a:lnTo>
                    <a:pt x="10425" y="14419"/>
                  </a:lnTo>
                  <a:lnTo>
                    <a:pt x="10766" y="14273"/>
                  </a:lnTo>
                  <a:lnTo>
                    <a:pt x="11082" y="14102"/>
                  </a:lnTo>
                  <a:lnTo>
                    <a:pt x="11399" y="13908"/>
                  </a:lnTo>
                  <a:lnTo>
                    <a:pt x="11691" y="13713"/>
                  </a:lnTo>
                  <a:lnTo>
                    <a:pt x="11983" y="13518"/>
                  </a:lnTo>
                  <a:lnTo>
                    <a:pt x="12276" y="13299"/>
                  </a:lnTo>
                  <a:lnTo>
                    <a:pt x="12544" y="13055"/>
                  </a:lnTo>
                  <a:lnTo>
                    <a:pt x="12812" y="12812"/>
                  </a:lnTo>
                  <a:lnTo>
                    <a:pt x="13055" y="12544"/>
                  </a:lnTo>
                  <a:lnTo>
                    <a:pt x="13299" y="12276"/>
                  </a:lnTo>
                  <a:lnTo>
                    <a:pt x="13518" y="11984"/>
                  </a:lnTo>
                  <a:lnTo>
                    <a:pt x="13713" y="11691"/>
                  </a:lnTo>
                  <a:lnTo>
                    <a:pt x="13907" y="11399"/>
                  </a:lnTo>
                  <a:lnTo>
                    <a:pt x="14102" y="11082"/>
                  </a:lnTo>
                  <a:lnTo>
                    <a:pt x="14273" y="10766"/>
                  </a:lnTo>
                  <a:lnTo>
                    <a:pt x="14419" y="10425"/>
                  </a:lnTo>
                  <a:lnTo>
                    <a:pt x="14541" y="10084"/>
                  </a:lnTo>
                  <a:lnTo>
                    <a:pt x="14662" y="9743"/>
                  </a:lnTo>
                  <a:lnTo>
                    <a:pt x="14760" y="9378"/>
                  </a:lnTo>
                  <a:lnTo>
                    <a:pt x="14857" y="9012"/>
                  </a:lnTo>
                  <a:lnTo>
                    <a:pt x="14906" y="8647"/>
                  </a:lnTo>
                  <a:lnTo>
                    <a:pt x="14955" y="8257"/>
                  </a:lnTo>
                  <a:lnTo>
                    <a:pt x="15003" y="7892"/>
                  </a:lnTo>
                  <a:lnTo>
                    <a:pt x="15003" y="7502"/>
                  </a:lnTo>
                  <a:lnTo>
                    <a:pt x="7502" y="7502"/>
                  </a:lnTo>
                  <a:lnTo>
                    <a:pt x="7502" y="1"/>
                  </a:lnTo>
                  <a:close/>
                </a:path>
              </a:pathLst>
            </a:custGeom>
            <a:grp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45;p39">
              <a:extLst>
                <a:ext uri="{FF2B5EF4-FFF2-40B4-BE49-F238E27FC236}">
                  <a16:creationId xmlns:a16="http://schemas.microsoft.com/office/drawing/2014/main" id="{CA8A48B6-3EBF-4C1D-286E-47A9E5D959F8}"/>
                </a:ext>
              </a:extLst>
            </p:cNvPr>
            <p:cNvSpPr/>
            <p:nvPr/>
          </p:nvSpPr>
          <p:spPr>
            <a:xfrm>
              <a:off x="3504325" y="3664250"/>
              <a:ext cx="131525" cy="153450"/>
            </a:xfrm>
            <a:custGeom>
              <a:avLst/>
              <a:gdLst/>
              <a:ahLst/>
              <a:cxnLst/>
              <a:rect l="l" t="t" r="r" b="b"/>
              <a:pathLst>
                <a:path w="5261" h="6138" fill="none" extrusionOk="0">
                  <a:moveTo>
                    <a:pt x="0" y="0"/>
                  </a:moveTo>
                  <a:lnTo>
                    <a:pt x="0" y="0"/>
                  </a:lnTo>
                  <a:lnTo>
                    <a:pt x="390" y="25"/>
                  </a:lnTo>
                  <a:lnTo>
                    <a:pt x="780" y="98"/>
                  </a:lnTo>
                  <a:lnTo>
                    <a:pt x="1169" y="171"/>
                  </a:lnTo>
                  <a:lnTo>
                    <a:pt x="1559" y="268"/>
                  </a:lnTo>
                  <a:lnTo>
                    <a:pt x="1924" y="414"/>
                  </a:lnTo>
                  <a:lnTo>
                    <a:pt x="2314" y="560"/>
                  </a:lnTo>
                  <a:lnTo>
                    <a:pt x="2655" y="731"/>
                  </a:lnTo>
                  <a:lnTo>
                    <a:pt x="3020" y="901"/>
                  </a:lnTo>
                  <a:lnTo>
                    <a:pt x="3020" y="901"/>
                  </a:lnTo>
                  <a:lnTo>
                    <a:pt x="3337" y="1121"/>
                  </a:lnTo>
                  <a:lnTo>
                    <a:pt x="3654" y="1340"/>
                  </a:lnTo>
                  <a:lnTo>
                    <a:pt x="3946" y="1559"/>
                  </a:lnTo>
                  <a:lnTo>
                    <a:pt x="4238" y="1803"/>
                  </a:lnTo>
                  <a:lnTo>
                    <a:pt x="4530" y="2070"/>
                  </a:lnTo>
                  <a:lnTo>
                    <a:pt x="4774" y="2363"/>
                  </a:lnTo>
                  <a:lnTo>
                    <a:pt x="5017" y="2655"/>
                  </a:lnTo>
                  <a:lnTo>
                    <a:pt x="5261" y="2972"/>
                  </a:lnTo>
                  <a:lnTo>
                    <a:pt x="0" y="6138"/>
                  </a:lnTo>
                  <a:lnTo>
                    <a:pt x="0" y="0"/>
                  </a:lnTo>
                  <a:close/>
                </a:path>
              </a:pathLst>
            </a:custGeom>
            <a:grp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46;p39">
              <a:extLst>
                <a:ext uri="{FF2B5EF4-FFF2-40B4-BE49-F238E27FC236}">
                  <a16:creationId xmlns:a16="http://schemas.microsoft.com/office/drawing/2014/main" id="{5B4E0EA2-046F-61AF-03F9-48424AC0AD11}"/>
                </a:ext>
              </a:extLst>
            </p:cNvPr>
            <p:cNvSpPr/>
            <p:nvPr/>
          </p:nvSpPr>
          <p:spPr>
            <a:xfrm>
              <a:off x="3501875" y="3749500"/>
              <a:ext cx="187575" cy="96825"/>
            </a:xfrm>
            <a:custGeom>
              <a:avLst/>
              <a:gdLst/>
              <a:ahLst/>
              <a:cxnLst/>
              <a:rect l="l" t="t" r="r" b="b"/>
              <a:pathLst>
                <a:path w="7503" h="3873" fill="none" extrusionOk="0">
                  <a:moveTo>
                    <a:pt x="6431" y="0"/>
                  </a:moveTo>
                  <a:lnTo>
                    <a:pt x="1" y="3872"/>
                  </a:lnTo>
                  <a:lnTo>
                    <a:pt x="7502" y="3872"/>
                  </a:lnTo>
                  <a:lnTo>
                    <a:pt x="7502" y="3872"/>
                  </a:lnTo>
                  <a:lnTo>
                    <a:pt x="7478" y="3337"/>
                  </a:lnTo>
                  <a:lnTo>
                    <a:pt x="7429" y="2825"/>
                  </a:lnTo>
                  <a:lnTo>
                    <a:pt x="7332" y="2314"/>
                  </a:lnTo>
                  <a:lnTo>
                    <a:pt x="7210" y="1827"/>
                  </a:lnTo>
                  <a:lnTo>
                    <a:pt x="7064" y="1340"/>
                  </a:lnTo>
                  <a:lnTo>
                    <a:pt x="6893" y="877"/>
                  </a:lnTo>
                  <a:lnTo>
                    <a:pt x="6674" y="438"/>
                  </a:lnTo>
                  <a:lnTo>
                    <a:pt x="6431" y="0"/>
                  </a:lnTo>
                  <a:lnTo>
                    <a:pt x="6431" y="0"/>
                  </a:lnTo>
                  <a:close/>
                </a:path>
              </a:pathLst>
            </a:custGeom>
            <a:grp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1d7304e9305_0_20"/>
          <p:cNvSpPr txBox="1"/>
          <p:nvPr/>
        </p:nvSpPr>
        <p:spPr>
          <a:xfrm>
            <a:off x="1624114" y="369980"/>
            <a:ext cx="6389700" cy="474300"/>
          </a:xfrm>
          <a:prstGeom prst="rect">
            <a:avLst/>
          </a:prstGeom>
          <a:solidFill>
            <a:srgbClr val="7F3494"/>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400"/>
              <a:buFont typeface="Arial"/>
              <a:buNone/>
            </a:pPr>
            <a:r>
              <a:rPr lang="en-US" sz="2400" b="1" i="0" u="none" strike="noStrike" cap="none" dirty="0" err="1">
                <a:solidFill>
                  <a:srgbClr val="24BAA2"/>
                </a:solidFill>
                <a:latin typeface="Calibri"/>
                <a:ea typeface="Calibri"/>
                <a:cs typeface="Calibri"/>
                <a:sym typeface="Calibri"/>
              </a:rPr>
              <a:t>Creare</a:t>
            </a:r>
            <a:r>
              <a:rPr lang="en-US" sz="2400" b="1" i="0" u="none" strike="noStrike" cap="none" dirty="0">
                <a:solidFill>
                  <a:srgbClr val="24BAA2"/>
                </a:solidFill>
                <a:latin typeface="Calibri"/>
                <a:ea typeface="Calibri"/>
                <a:cs typeface="Calibri"/>
                <a:sym typeface="Calibri"/>
              </a:rPr>
              <a:t> </a:t>
            </a:r>
            <a:r>
              <a:rPr lang="en-US" sz="2400" b="1" i="0" u="none" strike="noStrike" cap="none" dirty="0" err="1">
                <a:solidFill>
                  <a:srgbClr val="24BAA2"/>
                </a:solidFill>
                <a:latin typeface="Calibri"/>
                <a:ea typeface="Calibri"/>
                <a:cs typeface="Calibri"/>
                <a:sym typeface="Calibri"/>
              </a:rPr>
              <a:t>una</a:t>
            </a:r>
            <a:r>
              <a:rPr lang="en-US" sz="2400" b="1" i="0" u="none" strike="noStrike" cap="none" dirty="0">
                <a:solidFill>
                  <a:srgbClr val="24BAA2"/>
                </a:solidFill>
                <a:latin typeface="Calibri"/>
                <a:ea typeface="Calibri"/>
                <a:cs typeface="Calibri"/>
                <a:sym typeface="Calibri"/>
              </a:rPr>
              <a:t> </a:t>
            </a:r>
            <a:r>
              <a:rPr lang="en-US" sz="2400" b="1" i="0" u="none" strike="noStrike" cap="none" dirty="0" err="1">
                <a:solidFill>
                  <a:srgbClr val="24BAA2"/>
                </a:solidFill>
                <a:latin typeface="Calibri"/>
                <a:ea typeface="Calibri"/>
                <a:cs typeface="Calibri"/>
                <a:sym typeface="Calibri"/>
              </a:rPr>
              <a:t>lista</a:t>
            </a:r>
            <a:r>
              <a:rPr lang="en-US" sz="2400" b="1" dirty="0">
                <a:solidFill>
                  <a:srgbClr val="24BAA2"/>
                </a:solidFill>
                <a:latin typeface="Calibri"/>
                <a:ea typeface="Calibri"/>
                <a:cs typeface="Calibri"/>
                <a:sym typeface="Calibri"/>
              </a:rPr>
              <a:t> di </a:t>
            </a:r>
            <a:r>
              <a:rPr lang="en-US" sz="2400" b="1" dirty="0" err="1">
                <a:solidFill>
                  <a:srgbClr val="24BAA2"/>
                </a:solidFill>
                <a:latin typeface="Calibri"/>
                <a:ea typeface="Calibri"/>
                <a:cs typeface="Calibri"/>
                <a:sym typeface="Calibri"/>
              </a:rPr>
              <a:t>cose</a:t>
            </a:r>
            <a:r>
              <a:rPr lang="en-US" sz="2400" b="1" dirty="0">
                <a:solidFill>
                  <a:srgbClr val="24BAA2"/>
                </a:solidFill>
                <a:latin typeface="Calibri"/>
                <a:ea typeface="Calibri"/>
                <a:cs typeface="Calibri"/>
                <a:sym typeface="Calibri"/>
              </a:rPr>
              <a:t> da fare</a:t>
            </a:r>
            <a:endParaRPr sz="2400" b="1" i="0" u="none" strike="noStrike" cap="none" dirty="0">
              <a:solidFill>
                <a:srgbClr val="24BAA2"/>
              </a:solidFill>
              <a:latin typeface="Calibri"/>
              <a:ea typeface="Calibri"/>
              <a:cs typeface="Calibri"/>
              <a:sym typeface="Calibri"/>
            </a:endParaRPr>
          </a:p>
        </p:txBody>
      </p:sp>
      <p:sp>
        <p:nvSpPr>
          <p:cNvPr id="507" name="Google Shape;507;g1d7304e9305_0_20"/>
          <p:cNvSpPr txBox="1"/>
          <p:nvPr/>
        </p:nvSpPr>
        <p:spPr>
          <a:xfrm>
            <a:off x="1624114" y="844210"/>
            <a:ext cx="10074900" cy="1389000"/>
          </a:xfrm>
          <a:prstGeom prst="rect">
            <a:avLst/>
          </a:prstGeom>
          <a:noFill/>
          <a:ln w="28575"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092E4B"/>
              </a:buClr>
              <a:buSzPts val="2400"/>
              <a:buFont typeface="Arial"/>
              <a:buNone/>
            </a:pPr>
            <a:r>
              <a:rPr lang="en-US" sz="2200" dirty="0">
                <a:solidFill>
                  <a:srgbClr val="092E4B"/>
                </a:solidFill>
                <a:latin typeface="Calibri"/>
                <a:ea typeface="Calibri"/>
                <a:cs typeface="Calibri"/>
                <a:sym typeface="Calibri"/>
              </a:rPr>
              <a:t>Una volta individuate le micro-</a:t>
            </a:r>
            <a:r>
              <a:rPr lang="en-US" sz="2200" dirty="0" err="1">
                <a:solidFill>
                  <a:srgbClr val="092E4B"/>
                </a:solidFill>
                <a:latin typeface="Calibri"/>
                <a:ea typeface="Calibri"/>
                <a:cs typeface="Calibri"/>
                <a:sym typeface="Calibri"/>
              </a:rPr>
              <a:t>azioni</a:t>
            </a:r>
            <a:r>
              <a:rPr lang="en-US" sz="2200" dirty="0">
                <a:solidFill>
                  <a:srgbClr val="092E4B"/>
                </a:solidFill>
                <a:latin typeface="Calibri"/>
                <a:ea typeface="Calibri"/>
                <a:cs typeface="Calibri"/>
                <a:sym typeface="Calibri"/>
              </a:rPr>
              <a:t> da </a:t>
            </a:r>
            <a:r>
              <a:rPr lang="en-US" sz="2200" dirty="0" err="1">
                <a:solidFill>
                  <a:srgbClr val="092E4B"/>
                </a:solidFill>
                <a:latin typeface="Calibri"/>
                <a:ea typeface="Calibri"/>
                <a:cs typeface="Calibri"/>
                <a:sym typeface="Calibri"/>
              </a:rPr>
              <a:t>intraprendere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trasferitele</a:t>
            </a:r>
            <a:r>
              <a:rPr lang="en-US" sz="2200" dirty="0">
                <a:solidFill>
                  <a:srgbClr val="092E4B"/>
                </a:solidFill>
                <a:latin typeface="Calibri"/>
                <a:ea typeface="Calibri"/>
                <a:cs typeface="Calibri"/>
                <a:sym typeface="Calibri"/>
              </a:rPr>
              <a:t> in un </a:t>
            </a:r>
            <a:r>
              <a:rPr lang="en-US" sz="2200" dirty="0" err="1">
                <a:solidFill>
                  <a:srgbClr val="092E4B"/>
                </a:solidFill>
                <a:latin typeface="Calibri"/>
                <a:ea typeface="Calibri"/>
                <a:cs typeface="Calibri"/>
                <a:sym typeface="Calibri"/>
              </a:rPr>
              <a:t>elenco</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giornaliero</a:t>
            </a:r>
            <a:r>
              <a:rPr lang="en-US" sz="2200" dirty="0">
                <a:solidFill>
                  <a:srgbClr val="092E4B"/>
                </a:solidFill>
                <a:latin typeface="Calibri"/>
                <a:ea typeface="Calibri"/>
                <a:cs typeface="Calibri"/>
                <a:sym typeface="Calibri"/>
              </a:rPr>
              <a:t> di </a:t>
            </a:r>
            <a:r>
              <a:rPr lang="en-US" sz="2200" dirty="0" err="1">
                <a:solidFill>
                  <a:srgbClr val="092E4B"/>
                </a:solidFill>
                <a:latin typeface="Calibri"/>
                <a:ea typeface="Calibri"/>
                <a:cs typeface="Calibri"/>
                <a:sym typeface="Calibri"/>
              </a:rPr>
              <a:t>cose</a:t>
            </a:r>
            <a:r>
              <a:rPr lang="en-US" sz="2200" dirty="0">
                <a:solidFill>
                  <a:srgbClr val="092E4B"/>
                </a:solidFill>
                <a:latin typeface="Calibri"/>
                <a:ea typeface="Calibri"/>
                <a:cs typeface="Calibri"/>
                <a:sym typeface="Calibri"/>
              </a:rPr>
              <a:t> da fare. </a:t>
            </a:r>
            <a:r>
              <a:rPr lang="en-US" sz="2200" dirty="0" err="1">
                <a:solidFill>
                  <a:srgbClr val="092E4B"/>
                </a:solidFill>
                <a:latin typeface="Calibri"/>
                <a:ea typeface="Calibri"/>
                <a:cs typeface="Calibri"/>
                <a:sym typeface="Calibri"/>
              </a:rPr>
              <a:t>Siate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obiettivi</a:t>
            </a:r>
            <a:r>
              <a:rPr lang="en-US" sz="2200" dirty="0">
                <a:solidFill>
                  <a:srgbClr val="092E4B"/>
                </a:solidFill>
                <a:latin typeface="Calibri"/>
                <a:ea typeface="Calibri"/>
                <a:cs typeface="Calibri"/>
                <a:sym typeface="Calibri"/>
              </a:rPr>
              <a:t> e </a:t>
            </a:r>
            <a:r>
              <a:rPr lang="en-US" sz="2200" dirty="0" err="1">
                <a:solidFill>
                  <a:srgbClr val="092E4B"/>
                </a:solidFill>
                <a:latin typeface="Calibri"/>
                <a:ea typeface="Calibri"/>
                <a:cs typeface="Calibri"/>
                <a:sym typeface="Calibri"/>
              </a:rPr>
              <a:t>distribuite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compiti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su</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più</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giorni</a:t>
            </a:r>
            <a:r>
              <a:rPr lang="en-US" sz="2200" dirty="0">
                <a:solidFill>
                  <a:srgbClr val="092E4B"/>
                </a:solidFill>
                <a:latin typeface="Calibri"/>
                <a:ea typeface="Calibri"/>
                <a:cs typeface="Calibri"/>
                <a:sym typeface="Calibri"/>
              </a:rPr>
              <a:t> per </a:t>
            </a:r>
            <a:r>
              <a:rPr lang="en-US" sz="2200" dirty="0" err="1">
                <a:solidFill>
                  <a:srgbClr val="092E4B"/>
                </a:solidFill>
                <a:latin typeface="Calibri"/>
                <a:ea typeface="Calibri"/>
                <a:cs typeface="Calibri"/>
                <a:sym typeface="Calibri"/>
              </a:rPr>
              <a:t>mantenere</a:t>
            </a:r>
            <a:r>
              <a:rPr lang="en-US" sz="2200" dirty="0">
                <a:solidFill>
                  <a:srgbClr val="092E4B"/>
                </a:solidFill>
                <a:latin typeface="Calibri"/>
                <a:ea typeface="Calibri"/>
                <a:cs typeface="Calibri"/>
                <a:sym typeface="Calibri"/>
              </a:rPr>
              <a:t> un </a:t>
            </a:r>
            <a:r>
              <a:rPr lang="en-US" sz="2200" dirty="0" err="1">
                <a:solidFill>
                  <a:srgbClr val="092E4B"/>
                </a:solidFill>
                <a:latin typeface="Calibri"/>
                <a:ea typeface="Calibri"/>
                <a:cs typeface="Calibri"/>
                <a:sym typeface="Calibri"/>
              </a:rPr>
              <a:t>equilibrio</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tra</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lavoro</a:t>
            </a:r>
            <a:r>
              <a:rPr lang="en-US" sz="2200" dirty="0">
                <a:solidFill>
                  <a:srgbClr val="092E4B"/>
                </a:solidFill>
                <a:latin typeface="Calibri"/>
                <a:ea typeface="Calibri"/>
                <a:cs typeface="Calibri"/>
                <a:sym typeface="Calibri"/>
              </a:rPr>
              <a:t> e vita </a:t>
            </a:r>
            <a:r>
              <a:rPr lang="en-US" sz="2200" dirty="0" err="1">
                <a:solidFill>
                  <a:srgbClr val="092E4B"/>
                </a:solidFill>
                <a:latin typeface="Calibri"/>
                <a:ea typeface="Calibri"/>
                <a:cs typeface="Calibri"/>
                <a:sym typeface="Calibri"/>
              </a:rPr>
              <a:t>privata</a:t>
            </a:r>
            <a:r>
              <a:rPr lang="en-US" sz="2200" dirty="0">
                <a:solidFill>
                  <a:srgbClr val="092E4B"/>
                </a:solidFill>
                <a:latin typeface="Calibri"/>
                <a:ea typeface="Calibri"/>
                <a:cs typeface="Calibri"/>
                <a:sym typeface="Calibri"/>
              </a:rPr>
              <a:t>. Per </a:t>
            </a:r>
            <a:r>
              <a:rPr lang="en-US" sz="2200" dirty="0" err="1">
                <a:solidFill>
                  <a:srgbClr val="092E4B"/>
                </a:solidFill>
                <a:latin typeface="Calibri"/>
                <a:ea typeface="Calibri"/>
                <a:cs typeface="Calibri"/>
                <a:sym typeface="Calibri"/>
              </a:rPr>
              <a:t>ogni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compito</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portato</a:t>
            </a:r>
            <a:r>
              <a:rPr lang="en-US" sz="2200" dirty="0">
                <a:solidFill>
                  <a:srgbClr val="092E4B"/>
                </a:solidFill>
                <a:latin typeface="Calibri"/>
                <a:ea typeface="Calibri"/>
                <a:cs typeface="Calibri"/>
                <a:sym typeface="Calibri"/>
              </a:rPr>
              <a:t> a </a:t>
            </a:r>
            <a:r>
              <a:rPr lang="en-US" sz="2200" dirty="0" err="1">
                <a:solidFill>
                  <a:srgbClr val="092E4B"/>
                </a:solidFill>
                <a:latin typeface="Calibri"/>
                <a:ea typeface="Calibri"/>
                <a:cs typeface="Calibri"/>
                <a:sym typeface="Calibri"/>
              </a:rPr>
              <a:t>termine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cancellatelo</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dall'elenco</a:t>
            </a:r>
            <a:r>
              <a:rPr lang="en-US" sz="2200" dirty="0">
                <a:solidFill>
                  <a:srgbClr val="092E4B"/>
                </a:solidFill>
                <a:latin typeface="Calibri"/>
                <a:ea typeface="Calibri"/>
                <a:cs typeface="Calibri"/>
                <a:sym typeface="Calibri"/>
              </a:rPr>
              <a:t>. Vi </a:t>
            </a:r>
            <a:r>
              <a:rPr lang="en-US" sz="2200" dirty="0" err="1">
                <a:solidFill>
                  <a:srgbClr val="092E4B"/>
                </a:solidFill>
                <a:latin typeface="Calibri"/>
                <a:ea typeface="Calibri"/>
                <a:cs typeface="Calibri"/>
                <a:sym typeface="Calibri"/>
              </a:rPr>
              <a:t>sentirete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appagati</a:t>
            </a:r>
            <a:r>
              <a:rPr lang="en-US" sz="2200" dirty="0">
                <a:solidFill>
                  <a:srgbClr val="092E4B"/>
                </a:solidFill>
                <a:latin typeface="Calibri"/>
                <a:ea typeface="Calibri"/>
                <a:cs typeface="Calibri"/>
                <a:sym typeface="Calibri"/>
              </a:rPr>
              <a:t> e </a:t>
            </a:r>
            <a:r>
              <a:rPr lang="en-US" sz="2200" dirty="0" err="1">
                <a:solidFill>
                  <a:srgbClr val="092E4B"/>
                </a:solidFill>
                <a:latin typeface="Calibri"/>
                <a:ea typeface="Calibri"/>
                <a:cs typeface="Calibri"/>
                <a:sym typeface="Calibri"/>
              </a:rPr>
              <a:t>motivati</a:t>
            </a:r>
            <a:r>
              <a:rPr lang="en-US" sz="2200" dirty="0">
                <a:solidFill>
                  <a:srgbClr val="092E4B"/>
                </a:solidFill>
                <a:latin typeface="Calibri"/>
                <a:ea typeface="Calibri"/>
                <a:cs typeface="Calibri"/>
                <a:sym typeface="Calibri"/>
              </a:rPr>
              <a:t> a </a:t>
            </a:r>
            <a:r>
              <a:rPr lang="en-US" sz="2200" dirty="0" err="1">
                <a:solidFill>
                  <a:srgbClr val="092E4B"/>
                </a:solidFill>
                <a:latin typeface="Calibri"/>
                <a:ea typeface="Calibri"/>
                <a:cs typeface="Calibri"/>
                <a:sym typeface="Calibri"/>
              </a:rPr>
              <a:t>continuare</a:t>
            </a:r>
            <a:r>
              <a:rPr lang="en-US" sz="2200" dirty="0">
                <a:solidFill>
                  <a:srgbClr val="092E4B"/>
                </a:solidFill>
                <a:latin typeface="Calibri"/>
                <a:ea typeface="Calibri"/>
                <a:cs typeface="Calibri"/>
                <a:sym typeface="Calibri"/>
              </a:rPr>
              <a:t>.</a:t>
            </a:r>
            <a:endParaRPr sz="2200" b="0" i="0" u="none" strike="noStrike" cap="none" dirty="0">
              <a:solidFill>
                <a:srgbClr val="092E4B"/>
              </a:solidFill>
              <a:latin typeface="Calibri"/>
              <a:ea typeface="Calibri"/>
              <a:cs typeface="Calibri"/>
              <a:sym typeface="Calibri"/>
            </a:endParaRPr>
          </a:p>
        </p:txBody>
      </p:sp>
      <p:sp>
        <p:nvSpPr>
          <p:cNvPr id="508" name="Google Shape;508;g1d7304e9305_0_20"/>
          <p:cNvSpPr txBox="1"/>
          <p:nvPr/>
        </p:nvSpPr>
        <p:spPr>
          <a:xfrm>
            <a:off x="6307627" y="2510580"/>
            <a:ext cx="5391300" cy="474300"/>
          </a:xfrm>
          <a:prstGeom prst="rect">
            <a:avLst/>
          </a:prstGeom>
          <a:solidFill>
            <a:srgbClr val="7F3494"/>
          </a:solid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24BAA2"/>
              </a:buClr>
              <a:buSzPts val="2400"/>
              <a:buFont typeface="Arial"/>
              <a:buNone/>
            </a:pPr>
            <a:r>
              <a:rPr lang="en-US" sz="2400" b="1" dirty="0" err="1">
                <a:solidFill>
                  <a:srgbClr val="24BAA2"/>
                </a:solidFill>
                <a:latin typeface="Calibri"/>
                <a:ea typeface="Calibri"/>
                <a:cs typeface="Calibri"/>
                <a:sym typeface="Calibri"/>
              </a:rPr>
              <a:t>Stabilire</a:t>
            </a:r>
            <a:r>
              <a:rPr lang="en-US" sz="2400" b="1" dirty="0">
                <a:solidFill>
                  <a:srgbClr val="24BAA2"/>
                </a:solidFill>
                <a:latin typeface="Calibri"/>
                <a:ea typeface="Calibri"/>
                <a:cs typeface="Calibri"/>
                <a:sym typeface="Calibri"/>
              </a:rPr>
              <a:t> </a:t>
            </a:r>
            <a:r>
              <a:rPr lang="en-US" sz="2400" b="1" dirty="0" err="1">
                <a:solidFill>
                  <a:srgbClr val="24BAA2"/>
                </a:solidFill>
                <a:latin typeface="Calibri"/>
                <a:ea typeface="Calibri"/>
                <a:cs typeface="Calibri"/>
                <a:sym typeface="Calibri"/>
              </a:rPr>
              <a:t>delle</a:t>
            </a:r>
            <a:r>
              <a:rPr lang="en-US" sz="2400" b="1" dirty="0">
                <a:solidFill>
                  <a:srgbClr val="24BAA2"/>
                </a:solidFill>
                <a:latin typeface="Calibri"/>
                <a:ea typeface="Calibri"/>
                <a:cs typeface="Calibri"/>
                <a:sym typeface="Calibri"/>
              </a:rPr>
              <a:t> </a:t>
            </a:r>
            <a:r>
              <a:rPr lang="en-US" sz="2400" b="1" dirty="0" err="1">
                <a:solidFill>
                  <a:srgbClr val="24BAA2"/>
                </a:solidFill>
                <a:latin typeface="Calibri"/>
                <a:ea typeface="Calibri"/>
                <a:cs typeface="Calibri"/>
                <a:sym typeface="Calibri"/>
              </a:rPr>
              <a:t>regole</a:t>
            </a:r>
            <a:br>
              <a:rPr lang="en-US" sz="2400" b="1" dirty="0">
                <a:solidFill>
                  <a:srgbClr val="24BAA2"/>
                </a:solidFill>
                <a:latin typeface="Calibri"/>
                <a:ea typeface="Calibri"/>
                <a:cs typeface="Calibri"/>
                <a:sym typeface="Calibri"/>
              </a:rPr>
            </a:br>
            <a:endParaRPr sz="2400" b="1" i="0" u="none" strike="noStrike" cap="none" dirty="0">
              <a:solidFill>
                <a:srgbClr val="24BAA2"/>
              </a:solidFill>
              <a:latin typeface="Calibri"/>
              <a:ea typeface="Calibri"/>
              <a:cs typeface="Calibri"/>
              <a:sym typeface="Calibri"/>
            </a:endParaRPr>
          </a:p>
        </p:txBody>
      </p:sp>
      <p:sp>
        <p:nvSpPr>
          <p:cNvPr id="509" name="Google Shape;509;g1d7304e9305_0_20"/>
          <p:cNvSpPr txBox="1"/>
          <p:nvPr/>
        </p:nvSpPr>
        <p:spPr>
          <a:xfrm>
            <a:off x="1624115" y="2990851"/>
            <a:ext cx="10074900" cy="1279934"/>
          </a:xfrm>
          <a:prstGeom prst="rect">
            <a:avLst/>
          </a:prstGeom>
          <a:noFill/>
          <a:ln w="28575"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092E4B"/>
              </a:buClr>
              <a:buSzPts val="2400"/>
              <a:buFont typeface="Arial"/>
              <a:buNone/>
            </a:pPr>
            <a:r>
              <a:rPr lang="en-US" sz="2200" dirty="0">
                <a:solidFill>
                  <a:srgbClr val="092E4B"/>
                </a:solidFill>
                <a:latin typeface="Calibri"/>
                <a:ea typeface="Calibri"/>
                <a:cs typeface="Calibri"/>
                <a:sym typeface="Calibri"/>
              </a:rPr>
              <a:t>Per </a:t>
            </a:r>
            <a:r>
              <a:rPr lang="en-US" sz="2200" dirty="0" err="1">
                <a:solidFill>
                  <a:srgbClr val="092E4B"/>
                </a:solidFill>
                <a:latin typeface="Calibri"/>
                <a:ea typeface="Calibri"/>
                <a:cs typeface="Calibri"/>
                <a:sym typeface="Calibri"/>
              </a:rPr>
              <a:t>creare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un'abitudine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positiva</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è</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necessario</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stabilire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delle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regole</a:t>
            </a:r>
            <a:r>
              <a:rPr lang="en-US" sz="2200" dirty="0">
                <a:solidFill>
                  <a:srgbClr val="092E4B"/>
                </a:solidFill>
                <a:latin typeface="Calibri"/>
                <a:ea typeface="Calibri"/>
                <a:cs typeface="Calibri"/>
                <a:sym typeface="Calibri"/>
              </a:rPr>
              <a:t> e </a:t>
            </a:r>
            <a:r>
              <a:rPr lang="en-US" sz="2200" dirty="0" err="1">
                <a:solidFill>
                  <a:srgbClr val="092E4B"/>
                </a:solidFill>
                <a:latin typeface="Calibri"/>
                <a:ea typeface="Calibri"/>
                <a:cs typeface="Calibri"/>
                <a:sym typeface="Calibri"/>
              </a:rPr>
              <a:t>rispettarle</a:t>
            </a:r>
            <a:r>
              <a:rPr lang="en-US" sz="2200" dirty="0">
                <a:solidFill>
                  <a:srgbClr val="092E4B"/>
                </a:solidFill>
                <a:latin typeface="Calibri"/>
                <a:ea typeface="Calibri"/>
                <a:cs typeface="Calibri"/>
                <a:sym typeface="Calibri"/>
              </a:rPr>
              <a:t>. Non </a:t>
            </a:r>
            <a:r>
              <a:rPr lang="en-US" sz="2200" dirty="0" err="1">
                <a:solidFill>
                  <a:srgbClr val="092E4B"/>
                </a:solidFill>
                <a:latin typeface="Calibri"/>
                <a:ea typeface="Calibri"/>
                <a:cs typeface="Calibri"/>
                <a:sym typeface="Calibri"/>
              </a:rPr>
              <a:t>lasciatevi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tentare</a:t>
            </a:r>
            <a:r>
              <a:rPr lang="en-US" sz="2200" dirty="0">
                <a:solidFill>
                  <a:srgbClr val="092E4B"/>
                </a:solidFill>
                <a:latin typeface="Calibri"/>
                <a:ea typeface="Calibri"/>
                <a:cs typeface="Calibri"/>
                <a:sym typeface="Calibri"/>
              </a:rPr>
              <a:t> dal </a:t>
            </a:r>
            <a:r>
              <a:rPr lang="en-US" sz="2200" dirty="0" err="1">
                <a:solidFill>
                  <a:srgbClr val="092E4B"/>
                </a:solidFill>
                <a:latin typeface="Calibri"/>
                <a:ea typeface="Calibri"/>
                <a:cs typeface="Calibri"/>
                <a:sym typeface="Calibri"/>
              </a:rPr>
              <a:t>lavorare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oltre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l'orario</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previsto</a:t>
            </a:r>
            <a:r>
              <a:rPr lang="en-US" sz="2200" dirty="0">
                <a:solidFill>
                  <a:srgbClr val="092E4B"/>
                </a:solidFill>
                <a:latin typeface="Calibri"/>
                <a:ea typeface="Calibri"/>
                <a:cs typeface="Calibri"/>
                <a:sym typeface="Calibri"/>
              </a:rPr>
              <a:t>, dal </a:t>
            </a:r>
            <a:r>
              <a:rPr lang="en-US" sz="2200" dirty="0" err="1">
                <a:solidFill>
                  <a:srgbClr val="092E4B"/>
                </a:solidFill>
                <a:latin typeface="Calibri"/>
                <a:ea typeface="Calibri"/>
                <a:cs typeface="Calibri"/>
                <a:sym typeface="Calibri"/>
              </a:rPr>
              <a:t>rimanere</a:t>
            </a:r>
            <a:r>
              <a:rPr lang="en-US" sz="2200" dirty="0">
                <a:solidFill>
                  <a:srgbClr val="092E4B"/>
                </a:solidFill>
                <a:latin typeface="Calibri"/>
                <a:ea typeface="Calibri"/>
                <a:cs typeface="Calibri"/>
                <a:sym typeface="Calibri"/>
              </a:rPr>
              <a:t> a </a:t>
            </a:r>
            <a:r>
              <a:rPr lang="en-US" sz="2200" dirty="0" err="1">
                <a:solidFill>
                  <a:srgbClr val="092E4B"/>
                </a:solidFill>
                <a:latin typeface="Calibri"/>
                <a:ea typeface="Calibri"/>
                <a:cs typeface="Calibri"/>
                <a:sym typeface="Calibri"/>
              </a:rPr>
              <a:t>disposizione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durante</a:t>
            </a:r>
            <a:r>
              <a:rPr lang="en-US" sz="2200" dirty="0">
                <a:solidFill>
                  <a:srgbClr val="092E4B"/>
                </a:solidFill>
                <a:latin typeface="Calibri"/>
                <a:ea typeface="Calibri"/>
                <a:cs typeface="Calibri"/>
                <a:sym typeface="Calibri"/>
              </a:rPr>
              <a:t> le ore non </a:t>
            </a:r>
            <a:r>
              <a:rPr lang="en-US" sz="2200" dirty="0" err="1">
                <a:solidFill>
                  <a:srgbClr val="092E4B"/>
                </a:solidFill>
                <a:latin typeface="Calibri"/>
                <a:ea typeface="Calibri"/>
                <a:cs typeface="Calibri"/>
                <a:sym typeface="Calibri"/>
              </a:rPr>
              <a:t>lavorative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Stabilite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dei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limiti</a:t>
            </a:r>
            <a:r>
              <a:rPr lang="en-US" sz="2200" dirty="0">
                <a:solidFill>
                  <a:srgbClr val="092E4B"/>
                </a:solidFill>
                <a:latin typeface="Calibri"/>
                <a:ea typeface="Calibri"/>
                <a:cs typeface="Calibri"/>
                <a:sym typeface="Calibri"/>
              </a:rPr>
              <a:t> da non </a:t>
            </a:r>
            <a:r>
              <a:rPr lang="en-US" sz="2200" dirty="0" err="1">
                <a:solidFill>
                  <a:srgbClr val="092E4B"/>
                </a:solidFill>
                <a:latin typeface="Calibri"/>
                <a:ea typeface="Calibri"/>
                <a:cs typeface="Calibri"/>
                <a:sym typeface="Calibri"/>
              </a:rPr>
              <a:t>superare</a:t>
            </a:r>
            <a:r>
              <a:rPr lang="en-US" sz="2200" dirty="0">
                <a:solidFill>
                  <a:srgbClr val="092E4B"/>
                </a:solidFill>
                <a:latin typeface="Calibri"/>
                <a:ea typeface="Calibri"/>
                <a:cs typeface="Calibri"/>
                <a:sym typeface="Calibri"/>
              </a:rPr>
              <a:t>: la vita non </a:t>
            </a:r>
            <a:r>
              <a:rPr lang="en-US" sz="2200" dirty="0" err="1">
                <a:solidFill>
                  <a:srgbClr val="092E4B"/>
                </a:solidFill>
                <a:latin typeface="Calibri"/>
                <a:ea typeface="Calibri"/>
                <a:cs typeface="Calibri"/>
                <a:sym typeface="Calibri"/>
              </a:rPr>
              <a:t>è</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fatta</a:t>
            </a:r>
            <a:r>
              <a:rPr lang="en-US" sz="2200" dirty="0">
                <a:solidFill>
                  <a:srgbClr val="092E4B"/>
                </a:solidFill>
                <a:latin typeface="Calibri"/>
                <a:ea typeface="Calibri"/>
                <a:cs typeface="Calibri"/>
                <a:sym typeface="Calibri"/>
              </a:rPr>
              <a:t> solo di </a:t>
            </a:r>
            <a:r>
              <a:rPr lang="en-US" sz="2200" dirty="0" err="1">
                <a:solidFill>
                  <a:srgbClr val="092E4B"/>
                </a:solidFill>
                <a:latin typeface="Calibri"/>
                <a:ea typeface="Calibri"/>
                <a:cs typeface="Calibri"/>
                <a:sym typeface="Calibri"/>
              </a:rPr>
              <a:t>lavoro</a:t>
            </a:r>
            <a:r>
              <a:rPr lang="en-US" sz="2200" dirty="0">
                <a:solidFill>
                  <a:srgbClr val="092E4B"/>
                </a:solidFill>
                <a:latin typeface="Calibri"/>
                <a:ea typeface="Calibri"/>
                <a:cs typeface="Calibri"/>
                <a:sym typeface="Calibri"/>
              </a:rPr>
              <a:t>.</a:t>
            </a:r>
            <a:endParaRPr sz="2200" b="0" i="0" u="none" strike="noStrike" cap="none" dirty="0">
              <a:solidFill>
                <a:srgbClr val="092E4B"/>
              </a:solidFill>
              <a:latin typeface="Calibri"/>
              <a:ea typeface="Calibri"/>
              <a:cs typeface="Calibri"/>
              <a:sym typeface="Calibri"/>
            </a:endParaRPr>
          </a:p>
        </p:txBody>
      </p:sp>
      <p:sp>
        <p:nvSpPr>
          <p:cNvPr id="510" name="Google Shape;510;g1d7304e9305_0_20"/>
          <p:cNvSpPr txBox="1"/>
          <p:nvPr/>
        </p:nvSpPr>
        <p:spPr>
          <a:xfrm>
            <a:off x="1624114" y="4669451"/>
            <a:ext cx="5391300" cy="474300"/>
          </a:xfrm>
          <a:prstGeom prst="rect">
            <a:avLst/>
          </a:prstGeom>
          <a:solidFill>
            <a:srgbClr val="7F3494"/>
          </a:solid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24BAA2"/>
              </a:buClr>
              <a:buSzPts val="2400"/>
              <a:buFont typeface="Arial"/>
              <a:buNone/>
            </a:pPr>
            <a:r>
              <a:rPr lang="en-US" sz="2400" b="1" dirty="0">
                <a:solidFill>
                  <a:srgbClr val="24BAA2"/>
                </a:solidFill>
                <a:latin typeface="Calibri"/>
                <a:ea typeface="Calibri"/>
                <a:cs typeface="Calibri"/>
                <a:sym typeface="Calibri"/>
              </a:rPr>
              <a:t>Non </a:t>
            </a:r>
            <a:r>
              <a:rPr lang="en-US" sz="2400" b="1" dirty="0" err="1">
                <a:solidFill>
                  <a:srgbClr val="24BAA2"/>
                </a:solidFill>
                <a:latin typeface="Calibri"/>
                <a:ea typeface="Calibri"/>
                <a:cs typeface="Calibri"/>
                <a:sym typeface="Calibri"/>
              </a:rPr>
              <a:t>tralasciare</a:t>
            </a:r>
            <a:r>
              <a:rPr lang="en-US" sz="2400" b="1" dirty="0">
                <a:solidFill>
                  <a:srgbClr val="24BAA2"/>
                </a:solidFill>
                <a:latin typeface="Calibri"/>
                <a:ea typeface="Calibri"/>
                <a:cs typeface="Calibri"/>
                <a:sym typeface="Calibri"/>
              </a:rPr>
              <a:t> il tempo libero </a:t>
            </a:r>
            <a:br>
              <a:rPr lang="en-US" sz="2400" b="1" dirty="0">
                <a:solidFill>
                  <a:srgbClr val="24BAA2"/>
                </a:solidFill>
                <a:latin typeface="Calibri"/>
                <a:ea typeface="Calibri"/>
                <a:cs typeface="Calibri"/>
                <a:sym typeface="Calibri"/>
              </a:rPr>
            </a:br>
            <a:endParaRPr sz="2400" b="1" i="0" u="none" strike="noStrike" cap="none" dirty="0">
              <a:solidFill>
                <a:srgbClr val="24BAA2"/>
              </a:solidFill>
              <a:latin typeface="Calibri"/>
              <a:ea typeface="Calibri"/>
              <a:cs typeface="Calibri"/>
              <a:sym typeface="Calibri"/>
            </a:endParaRPr>
          </a:p>
        </p:txBody>
      </p:sp>
      <p:sp>
        <p:nvSpPr>
          <p:cNvPr id="511" name="Google Shape;511;g1d7304e9305_0_20"/>
          <p:cNvSpPr txBox="1"/>
          <p:nvPr/>
        </p:nvSpPr>
        <p:spPr>
          <a:xfrm>
            <a:off x="1624114" y="5143751"/>
            <a:ext cx="10074900" cy="1267704"/>
          </a:xfrm>
          <a:prstGeom prst="rect">
            <a:avLst/>
          </a:prstGeom>
          <a:noFill/>
          <a:ln w="28575" cap="flat" cmpd="sng">
            <a:solidFill>
              <a:srgbClr val="7F3494"/>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92E4B"/>
              </a:buClr>
              <a:buSzPts val="2400"/>
              <a:buFont typeface="Arial"/>
              <a:buNone/>
            </a:pPr>
            <a:r>
              <a:rPr lang="en-US" sz="2200" dirty="0">
                <a:solidFill>
                  <a:srgbClr val="092E4B"/>
                </a:solidFill>
                <a:latin typeface="Calibri"/>
                <a:ea typeface="Calibri"/>
                <a:cs typeface="Calibri"/>
                <a:sym typeface="Calibri"/>
              </a:rPr>
              <a:t>Per </a:t>
            </a:r>
            <a:r>
              <a:rPr lang="en-US" sz="2200" dirty="0" err="1">
                <a:solidFill>
                  <a:srgbClr val="092E4B"/>
                </a:solidFill>
                <a:latin typeface="Calibri"/>
                <a:ea typeface="Calibri"/>
                <a:cs typeface="Calibri"/>
                <a:sym typeface="Calibri"/>
              </a:rPr>
              <a:t>essere</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sicuri</a:t>
            </a:r>
            <a:r>
              <a:rPr lang="en-US" sz="2200" dirty="0">
                <a:solidFill>
                  <a:srgbClr val="092E4B"/>
                </a:solidFill>
                <a:latin typeface="Calibri"/>
                <a:ea typeface="Calibri"/>
                <a:cs typeface="Calibri"/>
                <a:sym typeface="Calibri"/>
              </a:rPr>
              <a:t> di </a:t>
            </a:r>
            <a:r>
              <a:rPr lang="en-US" sz="2200" dirty="0" err="1">
                <a:solidFill>
                  <a:srgbClr val="092E4B"/>
                </a:solidFill>
                <a:latin typeface="Calibri"/>
                <a:ea typeface="Calibri"/>
                <a:cs typeface="Calibri"/>
                <a:sym typeface="Calibri"/>
              </a:rPr>
              <a:t>concedervi</a:t>
            </a:r>
            <a:r>
              <a:rPr lang="en-US" sz="2200" dirty="0">
                <a:solidFill>
                  <a:srgbClr val="092E4B"/>
                </a:solidFill>
                <a:latin typeface="Calibri"/>
                <a:ea typeface="Calibri"/>
                <a:cs typeface="Calibri"/>
                <a:sym typeface="Calibri"/>
              </a:rPr>
              <a:t> del tempo libero, definite </a:t>
            </a:r>
            <a:r>
              <a:rPr lang="en-US" sz="2200" dirty="0" err="1">
                <a:solidFill>
                  <a:srgbClr val="092E4B"/>
                </a:solidFill>
                <a:latin typeface="Calibri"/>
                <a:ea typeface="Calibri"/>
                <a:cs typeface="Calibri"/>
                <a:sym typeface="Calibri"/>
              </a:rPr>
              <a:t>ogni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giorno</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una</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finestra</a:t>
            </a:r>
            <a:r>
              <a:rPr lang="en-US" sz="2200" dirty="0">
                <a:solidFill>
                  <a:srgbClr val="092E4B"/>
                </a:solidFill>
                <a:latin typeface="Calibri"/>
                <a:ea typeface="Calibri"/>
                <a:cs typeface="Calibri"/>
                <a:sym typeface="Calibri"/>
              </a:rPr>
              <a:t> di tempo da </a:t>
            </a:r>
            <a:r>
              <a:rPr lang="en-US" sz="2200" dirty="0" err="1">
                <a:solidFill>
                  <a:srgbClr val="092E4B"/>
                </a:solidFill>
                <a:latin typeface="Calibri"/>
                <a:ea typeface="Calibri"/>
                <a:cs typeface="Calibri"/>
                <a:sym typeface="Calibri"/>
              </a:rPr>
              <a:t>dedicare</a:t>
            </a:r>
            <a:r>
              <a:rPr lang="en-US" sz="2200" dirty="0">
                <a:solidFill>
                  <a:srgbClr val="092E4B"/>
                </a:solidFill>
                <a:latin typeface="Calibri"/>
                <a:ea typeface="Calibri"/>
                <a:cs typeface="Calibri"/>
                <a:sym typeface="Calibri"/>
              </a:rPr>
              <a:t> a </a:t>
            </a:r>
            <a:r>
              <a:rPr lang="en-US" sz="2200" dirty="0" err="1">
                <a:solidFill>
                  <a:srgbClr val="092E4B"/>
                </a:solidFill>
                <a:latin typeface="Calibri"/>
                <a:ea typeface="Calibri"/>
                <a:cs typeface="Calibri"/>
                <a:sym typeface="Calibri"/>
              </a:rPr>
              <a:t>voi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stessi</a:t>
            </a:r>
            <a:r>
              <a:rPr lang="en-US" sz="2200" dirty="0">
                <a:solidFill>
                  <a:srgbClr val="092E4B"/>
                </a:solidFill>
                <a:latin typeface="Calibri"/>
                <a:ea typeface="Calibri"/>
                <a:cs typeface="Calibri"/>
                <a:sym typeface="Calibri"/>
              </a:rPr>
              <a:t>, ai </a:t>
            </a:r>
            <a:r>
              <a:rPr lang="en-US" sz="2200" dirty="0" err="1">
                <a:solidFill>
                  <a:srgbClr val="092E4B"/>
                </a:solidFill>
                <a:latin typeface="Calibri"/>
                <a:ea typeface="Calibri"/>
                <a:cs typeface="Calibri"/>
                <a:sym typeface="Calibri"/>
              </a:rPr>
              <a:t>vostri</a:t>
            </a:r>
            <a:r>
              <a:rPr lang="en-US" sz="2200" dirty="0">
                <a:solidFill>
                  <a:srgbClr val="092E4B"/>
                </a:solidFill>
                <a:latin typeface="Calibri"/>
                <a:ea typeface="Calibri"/>
                <a:cs typeface="Calibri"/>
                <a:sym typeface="Calibri"/>
              </a:rPr>
              <a:t> hobby e ai </a:t>
            </a:r>
            <a:r>
              <a:rPr lang="en-US" sz="2200" dirty="0" err="1">
                <a:solidFill>
                  <a:srgbClr val="092E4B"/>
                </a:solidFill>
                <a:latin typeface="Calibri"/>
                <a:ea typeface="Calibri"/>
                <a:cs typeface="Calibri"/>
                <a:sym typeface="Calibri"/>
              </a:rPr>
              <a:t>vostri</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cari</a:t>
            </a:r>
            <a:r>
              <a:rPr lang="en-US" sz="2200" dirty="0">
                <a:solidFill>
                  <a:srgbClr val="092E4B"/>
                </a:solidFill>
                <a:latin typeface="Calibri"/>
                <a:ea typeface="Calibri"/>
                <a:cs typeface="Calibri"/>
                <a:sym typeface="Calibri"/>
              </a:rPr>
              <a:t>. Lo sport, il </a:t>
            </a:r>
            <a:r>
              <a:rPr lang="en-US" sz="2200" dirty="0" err="1">
                <a:solidFill>
                  <a:srgbClr val="092E4B"/>
                </a:solidFill>
                <a:latin typeface="Calibri"/>
                <a:ea typeface="Calibri"/>
                <a:cs typeface="Calibri"/>
                <a:sym typeface="Calibri"/>
              </a:rPr>
              <a:t>libro</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sul</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comodino</a:t>
            </a:r>
            <a:r>
              <a:rPr lang="en-US" sz="2200" dirty="0">
                <a:solidFill>
                  <a:srgbClr val="092E4B"/>
                </a:solidFill>
                <a:latin typeface="Calibri"/>
                <a:ea typeface="Calibri"/>
                <a:cs typeface="Calibri"/>
                <a:sym typeface="Calibri"/>
              </a:rPr>
              <a:t>, il film al cinema non </a:t>
            </a:r>
            <a:r>
              <a:rPr lang="en-US" sz="2200" dirty="0" err="1">
                <a:solidFill>
                  <a:srgbClr val="092E4B"/>
                </a:solidFill>
                <a:latin typeface="Calibri"/>
                <a:ea typeface="Calibri"/>
                <a:cs typeface="Calibri"/>
                <a:sym typeface="Calibri"/>
              </a:rPr>
              <a:t>devono</a:t>
            </a:r>
            <a:r>
              <a:rPr lang="en-US" sz="2200" dirty="0">
                <a:solidFill>
                  <a:srgbClr val="092E4B"/>
                </a:solidFill>
                <a:latin typeface="Calibri"/>
                <a:ea typeface="Calibri"/>
                <a:cs typeface="Calibri"/>
                <a:sym typeface="Calibri"/>
              </a:rPr>
              <a:t> </a:t>
            </a:r>
            <a:r>
              <a:rPr lang="en-US" sz="2200" dirty="0" err="1">
                <a:solidFill>
                  <a:srgbClr val="092E4B"/>
                </a:solidFill>
                <a:latin typeface="Calibri"/>
                <a:ea typeface="Calibri"/>
                <a:cs typeface="Calibri"/>
                <a:sym typeface="Calibri"/>
              </a:rPr>
              <a:t>essere</a:t>
            </a:r>
            <a:r>
              <a:rPr lang="en-US" sz="2200" dirty="0">
                <a:solidFill>
                  <a:srgbClr val="092E4B"/>
                </a:solidFill>
                <a:latin typeface="Calibri"/>
                <a:ea typeface="Calibri"/>
                <a:cs typeface="Calibri"/>
                <a:sym typeface="Calibri"/>
              </a:rPr>
              <a:t> sempre </a:t>
            </a:r>
            <a:r>
              <a:rPr lang="en-US" sz="2200" dirty="0" err="1">
                <a:solidFill>
                  <a:srgbClr val="092E4B"/>
                </a:solidFill>
                <a:latin typeface="Calibri"/>
                <a:ea typeface="Calibri"/>
                <a:cs typeface="Calibri"/>
                <a:sym typeface="Calibri"/>
              </a:rPr>
              <a:t>rimandati</a:t>
            </a:r>
            <a:r>
              <a:rPr lang="en-US" sz="2200" dirty="0">
                <a:solidFill>
                  <a:srgbClr val="092E4B"/>
                </a:solidFill>
                <a:latin typeface="Calibri"/>
                <a:ea typeface="Calibri"/>
                <a:cs typeface="Calibri"/>
                <a:sym typeface="Calibri"/>
              </a:rPr>
              <a:t>.</a:t>
            </a:r>
            <a:endParaRPr sz="2200" b="0" i="0" u="none" strike="noStrike" cap="none" dirty="0">
              <a:solidFill>
                <a:srgbClr val="092E4B"/>
              </a:solidFill>
              <a:latin typeface="Calibri"/>
              <a:ea typeface="Calibri"/>
              <a:cs typeface="Calibri"/>
              <a:sym typeface="Calibri"/>
            </a:endParaRPr>
          </a:p>
        </p:txBody>
      </p:sp>
      <p:grpSp>
        <p:nvGrpSpPr>
          <p:cNvPr id="5" name="Group 4">
            <a:extLst>
              <a:ext uri="{FF2B5EF4-FFF2-40B4-BE49-F238E27FC236}">
                <a16:creationId xmlns:a16="http://schemas.microsoft.com/office/drawing/2014/main" id="{132C7E6D-3162-236D-0565-428C7AAC0DFA}"/>
              </a:ext>
            </a:extLst>
          </p:cNvPr>
          <p:cNvGrpSpPr/>
          <p:nvPr/>
        </p:nvGrpSpPr>
        <p:grpSpPr>
          <a:xfrm>
            <a:off x="535822" y="467348"/>
            <a:ext cx="863661" cy="870429"/>
            <a:chOff x="3191222" y="2559048"/>
            <a:chExt cx="4722740" cy="4759750"/>
          </a:xfrm>
          <a:solidFill>
            <a:srgbClr val="002060"/>
          </a:solidFill>
        </p:grpSpPr>
        <p:sp>
          <p:nvSpPr>
            <p:cNvPr id="6" name="Freeform 16">
              <a:extLst>
                <a:ext uri="{FF2B5EF4-FFF2-40B4-BE49-F238E27FC236}">
                  <a16:creationId xmlns:a16="http://schemas.microsoft.com/office/drawing/2014/main" id="{00EA0B5A-1D30-3F73-B349-9E715F5873D2}"/>
                </a:ext>
              </a:extLst>
            </p:cNvPr>
            <p:cNvSpPr/>
            <p:nvPr/>
          </p:nvSpPr>
          <p:spPr>
            <a:xfrm>
              <a:off x="3191222" y="2607519"/>
              <a:ext cx="4712093" cy="4711279"/>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7" name="Freeform 17">
              <a:extLst>
                <a:ext uri="{FF2B5EF4-FFF2-40B4-BE49-F238E27FC236}">
                  <a16:creationId xmlns:a16="http://schemas.microsoft.com/office/drawing/2014/main" id="{C2F37179-A924-4231-9106-49365851179B}"/>
                </a:ext>
              </a:extLst>
            </p:cNvPr>
            <p:cNvSpPr/>
            <p:nvPr/>
          </p:nvSpPr>
          <p:spPr>
            <a:xfrm>
              <a:off x="7002192" y="2559048"/>
              <a:ext cx="911770" cy="2695015"/>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24BAA2"/>
            </a:solidFill>
            <a:ln w="9514" cap="flat">
              <a:noFill/>
              <a:prstDash val="solid"/>
              <a:miter/>
            </a:ln>
          </p:spPr>
          <p:txBody>
            <a:bodyPr rtlCol="0" anchor="ctr"/>
            <a:lstStyle/>
            <a:p>
              <a:endParaRPr lang="en-US"/>
            </a:p>
          </p:txBody>
        </p:sp>
        <p:sp>
          <p:nvSpPr>
            <p:cNvPr id="9" name="Freeform 19">
              <a:extLst>
                <a:ext uri="{FF2B5EF4-FFF2-40B4-BE49-F238E27FC236}">
                  <a16:creationId xmlns:a16="http://schemas.microsoft.com/office/drawing/2014/main" id="{2CFAB6D6-A359-7491-41B5-BAE1FA83FD8F}"/>
                </a:ext>
              </a:extLst>
            </p:cNvPr>
            <p:cNvSpPr/>
            <p:nvPr/>
          </p:nvSpPr>
          <p:spPr>
            <a:xfrm>
              <a:off x="3528697" y="5650578"/>
              <a:ext cx="1346367" cy="1271698"/>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dirty="0"/>
            </a:p>
          </p:txBody>
        </p:sp>
        <p:sp>
          <p:nvSpPr>
            <p:cNvPr id="10" name="Freeform 20">
              <a:extLst>
                <a:ext uri="{FF2B5EF4-FFF2-40B4-BE49-F238E27FC236}">
                  <a16:creationId xmlns:a16="http://schemas.microsoft.com/office/drawing/2014/main" id="{E3286393-F223-5EF7-6F1A-16279D28E347}"/>
                </a:ext>
              </a:extLst>
            </p:cNvPr>
            <p:cNvSpPr/>
            <p:nvPr/>
          </p:nvSpPr>
          <p:spPr>
            <a:xfrm>
              <a:off x="3460010" y="3985602"/>
              <a:ext cx="1345651" cy="1268460"/>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dirty="0"/>
            </a:p>
          </p:txBody>
        </p:sp>
        <p:sp>
          <p:nvSpPr>
            <p:cNvPr id="11" name="Freeform 21">
              <a:extLst>
                <a:ext uri="{FF2B5EF4-FFF2-40B4-BE49-F238E27FC236}">
                  <a16:creationId xmlns:a16="http://schemas.microsoft.com/office/drawing/2014/main" id="{8B15C5C4-9D10-C41A-B499-70EF8E7F10A9}"/>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2" name="Freeform 22">
              <a:extLst>
                <a:ext uri="{FF2B5EF4-FFF2-40B4-BE49-F238E27FC236}">
                  <a16:creationId xmlns:a16="http://schemas.microsoft.com/office/drawing/2014/main" id="{35FD3260-E640-B0AE-69A8-EE12B39B99C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3" name="Freeform 23">
              <a:extLst>
                <a:ext uri="{FF2B5EF4-FFF2-40B4-BE49-F238E27FC236}">
                  <a16:creationId xmlns:a16="http://schemas.microsoft.com/office/drawing/2014/main" id="{5000C81A-03DB-4A45-BCD5-447F2819B519}"/>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4" name="Freeform 24">
              <a:extLst>
                <a:ext uri="{FF2B5EF4-FFF2-40B4-BE49-F238E27FC236}">
                  <a16:creationId xmlns:a16="http://schemas.microsoft.com/office/drawing/2014/main" id="{FE040E5A-E715-D7E1-74E9-B695A4E860B0}"/>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5" name="Freeform 25">
              <a:extLst>
                <a:ext uri="{FF2B5EF4-FFF2-40B4-BE49-F238E27FC236}">
                  <a16:creationId xmlns:a16="http://schemas.microsoft.com/office/drawing/2014/main" id="{A4526736-4843-4A28-4560-B424F69AE0D1}"/>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6" name="Freeform 26">
              <a:extLst>
                <a:ext uri="{FF2B5EF4-FFF2-40B4-BE49-F238E27FC236}">
                  <a16:creationId xmlns:a16="http://schemas.microsoft.com/office/drawing/2014/main" id="{7CF330A3-2195-BCF9-3819-1F95CCB1A888}"/>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7" name="Freeform 27">
              <a:extLst>
                <a:ext uri="{FF2B5EF4-FFF2-40B4-BE49-F238E27FC236}">
                  <a16:creationId xmlns:a16="http://schemas.microsoft.com/office/drawing/2014/main" id="{E5D9EEA4-23C1-B281-FF60-D691D2B593A8}"/>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grpSp>
      <p:grpSp>
        <p:nvGrpSpPr>
          <p:cNvPr id="21" name="Graphic 3">
            <a:extLst>
              <a:ext uri="{FF2B5EF4-FFF2-40B4-BE49-F238E27FC236}">
                <a16:creationId xmlns:a16="http://schemas.microsoft.com/office/drawing/2014/main" id="{F4346D04-E49A-42B5-4AD3-38E6A89055B1}"/>
              </a:ext>
            </a:extLst>
          </p:cNvPr>
          <p:cNvGrpSpPr/>
          <p:nvPr/>
        </p:nvGrpSpPr>
        <p:grpSpPr>
          <a:xfrm>
            <a:off x="513745" y="2412010"/>
            <a:ext cx="907856" cy="940767"/>
            <a:chOff x="789989" y="537063"/>
            <a:chExt cx="907856" cy="940767"/>
          </a:xfrm>
          <a:solidFill>
            <a:srgbClr val="002060"/>
          </a:solidFill>
        </p:grpSpPr>
        <p:sp>
          <p:nvSpPr>
            <p:cNvPr id="22" name="Freeform 1078">
              <a:extLst>
                <a:ext uri="{FF2B5EF4-FFF2-40B4-BE49-F238E27FC236}">
                  <a16:creationId xmlns:a16="http://schemas.microsoft.com/office/drawing/2014/main" id="{A380BE8B-2D5C-B807-3C87-34F30409C30B}"/>
                </a:ext>
              </a:extLst>
            </p:cNvPr>
            <p:cNvSpPr/>
            <p:nvPr/>
          </p:nvSpPr>
          <p:spPr>
            <a:xfrm>
              <a:off x="913414" y="712600"/>
              <a:ext cx="191993" cy="191993"/>
            </a:xfrm>
            <a:custGeom>
              <a:avLst/>
              <a:gdLst>
                <a:gd name="connsiteX0" fmla="*/ 95997 w 191993"/>
                <a:gd name="connsiteY0" fmla="*/ 0 h 191993"/>
                <a:gd name="connsiteX1" fmla="*/ 191994 w 191993"/>
                <a:gd name="connsiteY1" fmla="*/ 95997 h 191993"/>
                <a:gd name="connsiteX2" fmla="*/ 95997 w 191993"/>
                <a:gd name="connsiteY2" fmla="*/ 191993 h 191993"/>
                <a:gd name="connsiteX3" fmla="*/ 0 w 191993"/>
                <a:gd name="connsiteY3" fmla="*/ 95997 h 191993"/>
                <a:gd name="connsiteX4" fmla="*/ 0 w 191993"/>
                <a:gd name="connsiteY4" fmla="*/ 95997 h 191993"/>
                <a:gd name="connsiteX5" fmla="*/ 95997 w 191993"/>
                <a:gd name="connsiteY5" fmla="*/ 0 h 19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93" h="191993">
                  <a:moveTo>
                    <a:pt x="95997" y="0"/>
                  </a:moveTo>
                  <a:cubicBezTo>
                    <a:pt x="148110" y="0"/>
                    <a:pt x="191994" y="43884"/>
                    <a:pt x="191994" y="95997"/>
                  </a:cubicBezTo>
                  <a:cubicBezTo>
                    <a:pt x="191994" y="148109"/>
                    <a:pt x="148110" y="191993"/>
                    <a:pt x="95997" y="191993"/>
                  </a:cubicBezTo>
                  <a:cubicBezTo>
                    <a:pt x="43885" y="191993"/>
                    <a:pt x="0" y="148109"/>
                    <a:pt x="0" y="95997"/>
                  </a:cubicBezTo>
                  <a:cubicBezTo>
                    <a:pt x="0" y="95997"/>
                    <a:pt x="0" y="95997"/>
                    <a:pt x="0" y="95997"/>
                  </a:cubicBezTo>
                  <a:cubicBezTo>
                    <a:pt x="0" y="41141"/>
                    <a:pt x="43885" y="0"/>
                    <a:pt x="95997" y="0"/>
                  </a:cubicBezTo>
                  <a:close/>
                </a:path>
              </a:pathLst>
            </a:custGeom>
            <a:solidFill>
              <a:srgbClr val="24BAA2"/>
            </a:solidFill>
            <a:ln w="27426" cap="flat">
              <a:noFill/>
              <a:prstDash val="solid"/>
              <a:miter/>
            </a:ln>
          </p:spPr>
          <p:txBody>
            <a:bodyPr rtlCol="0" anchor="ctr"/>
            <a:lstStyle/>
            <a:p>
              <a:endParaRPr lang="en-US" dirty="0"/>
            </a:p>
          </p:txBody>
        </p:sp>
        <p:sp>
          <p:nvSpPr>
            <p:cNvPr id="23" name="Freeform 1079">
              <a:extLst>
                <a:ext uri="{FF2B5EF4-FFF2-40B4-BE49-F238E27FC236}">
                  <a16:creationId xmlns:a16="http://schemas.microsoft.com/office/drawing/2014/main" id="{DE9289EF-900E-0933-A6FE-6FFFEBDF344B}"/>
                </a:ext>
              </a:extLst>
            </p:cNvPr>
            <p:cNvSpPr/>
            <p:nvPr/>
          </p:nvSpPr>
          <p:spPr>
            <a:xfrm>
              <a:off x="789989" y="537063"/>
              <a:ext cx="907856" cy="940767"/>
            </a:xfrm>
            <a:custGeom>
              <a:avLst/>
              <a:gdLst>
                <a:gd name="connsiteX0" fmla="*/ 13714 w 907856"/>
                <a:gd name="connsiteY0" fmla="*/ 940767 h 940767"/>
                <a:gd name="connsiteX1" fmla="*/ 718605 w 907856"/>
                <a:gd name="connsiteY1" fmla="*/ 940767 h 940767"/>
                <a:gd name="connsiteX2" fmla="*/ 729577 w 907856"/>
                <a:gd name="connsiteY2" fmla="*/ 929796 h 940767"/>
                <a:gd name="connsiteX3" fmla="*/ 729577 w 907856"/>
                <a:gd name="connsiteY3" fmla="*/ 795401 h 940767"/>
                <a:gd name="connsiteX4" fmla="*/ 847516 w 907856"/>
                <a:gd name="connsiteY4" fmla="*/ 795401 h 940767"/>
                <a:gd name="connsiteX5" fmla="*/ 858486 w 907856"/>
                <a:gd name="connsiteY5" fmla="*/ 781687 h 940767"/>
                <a:gd name="connsiteX6" fmla="*/ 858486 w 907856"/>
                <a:gd name="connsiteY6" fmla="*/ 732317 h 940767"/>
                <a:gd name="connsiteX7" fmla="*/ 894143 w 907856"/>
                <a:gd name="connsiteY7" fmla="*/ 732317 h 940767"/>
                <a:gd name="connsiteX8" fmla="*/ 907857 w 907856"/>
                <a:gd name="connsiteY8" fmla="*/ 721346 h 940767"/>
                <a:gd name="connsiteX9" fmla="*/ 907857 w 907856"/>
                <a:gd name="connsiteY9" fmla="*/ 721346 h 940767"/>
                <a:gd name="connsiteX10" fmla="*/ 907857 w 907856"/>
                <a:gd name="connsiteY10" fmla="*/ 641806 h 940767"/>
                <a:gd name="connsiteX11" fmla="*/ 858486 w 907856"/>
                <a:gd name="connsiteY11" fmla="*/ 592437 h 940767"/>
                <a:gd name="connsiteX12" fmla="*/ 784432 w 907856"/>
                <a:gd name="connsiteY12" fmla="*/ 592437 h 940767"/>
                <a:gd name="connsiteX13" fmla="*/ 817344 w 907856"/>
                <a:gd name="connsiteY13" fmla="*/ 386729 h 940767"/>
                <a:gd name="connsiteX14" fmla="*/ 817344 w 907856"/>
                <a:gd name="connsiteY14" fmla="*/ 386729 h 940767"/>
                <a:gd name="connsiteX15" fmla="*/ 746033 w 907856"/>
                <a:gd name="connsiteY15" fmla="*/ 298961 h 940767"/>
                <a:gd name="connsiteX16" fmla="*/ 737805 w 907856"/>
                <a:gd name="connsiteY16" fmla="*/ 298961 h 940767"/>
                <a:gd name="connsiteX17" fmla="*/ 729577 w 907856"/>
                <a:gd name="connsiteY17" fmla="*/ 298961 h 940767"/>
                <a:gd name="connsiteX18" fmla="*/ 729577 w 907856"/>
                <a:gd name="connsiteY18" fmla="*/ 10971 h 940767"/>
                <a:gd name="connsiteX19" fmla="*/ 718605 w 907856"/>
                <a:gd name="connsiteY19" fmla="*/ 0 h 940767"/>
                <a:gd name="connsiteX20" fmla="*/ 159080 w 907856"/>
                <a:gd name="connsiteY20" fmla="*/ 0 h 940767"/>
                <a:gd name="connsiteX21" fmla="*/ 150852 w 907856"/>
                <a:gd name="connsiteY21" fmla="*/ 2743 h 940767"/>
                <a:gd name="connsiteX22" fmla="*/ 2744 w 907856"/>
                <a:gd name="connsiteY22" fmla="*/ 145366 h 940767"/>
                <a:gd name="connsiteX23" fmla="*/ 0 w 907856"/>
                <a:gd name="connsiteY23" fmla="*/ 153595 h 940767"/>
                <a:gd name="connsiteX24" fmla="*/ 0 w 907856"/>
                <a:gd name="connsiteY24" fmla="*/ 929796 h 940767"/>
                <a:gd name="connsiteX25" fmla="*/ 13714 w 907856"/>
                <a:gd name="connsiteY25" fmla="*/ 940767 h 940767"/>
                <a:gd name="connsiteX26" fmla="*/ 885914 w 907856"/>
                <a:gd name="connsiteY26" fmla="*/ 710375 h 940767"/>
                <a:gd name="connsiteX27" fmla="*/ 671978 w 907856"/>
                <a:gd name="connsiteY27" fmla="*/ 710375 h 940767"/>
                <a:gd name="connsiteX28" fmla="*/ 661008 w 907856"/>
                <a:gd name="connsiteY28" fmla="*/ 721346 h 940767"/>
                <a:gd name="connsiteX29" fmla="*/ 671978 w 907856"/>
                <a:gd name="connsiteY29" fmla="*/ 732317 h 940767"/>
                <a:gd name="connsiteX30" fmla="*/ 839288 w 907856"/>
                <a:gd name="connsiteY30" fmla="*/ 732317 h 940767"/>
                <a:gd name="connsiteX31" fmla="*/ 839288 w 907856"/>
                <a:gd name="connsiteY31" fmla="*/ 767973 h 940767"/>
                <a:gd name="connsiteX32" fmla="*/ 586953 w 907856"/>
                <a:gd name="connsiteY32" fmla="*/ 767973 h 940767"/>
                <a:gd name="connsiteX33" fmla="*/ 586953 w 907856"/>
                <a:gd name="connsiteY33" fmla="*/ 732317 h 940767"/>
                <a:gd name="connsiteX34" fmla="*/ 614381 w 907856"/>
                <a:gd name="connsiteY34" fmla="*/ 732317 h 940767"/>
                <a:gd name="connsiteX35" fmla="*/ 625351 w 907856"/>
                <a:gd name="connsiteY35" fmla="*/ 721346 h 940767"/>
                <a:gd name="connsiteX36" fmla="*/ 614381 w 907856"/>
                <a:gd name="connsiteY36" fmla="*/ 710375 h 940767"/>
                <a:gd name="connsiteX37" fmla="*/ 537583 w 907856"/>
                <a:gd name="connsiteY37" fmla="*/ 710375 h 940767"/>
                <a:gd name="connsiteX38" fmla="*/ 537583 w 907856"/>
                <a:gd name="connsiteY38" fmla="*/ 688433 h 940767"/>
                <a:gd name="connsiteX39" fmla="*/ 883171 w 907856"/>
                <a:gd name="connsiteY39" fmla="*/ 688433 h 940767"/>
                <a:gd name="connsiteX40" fmla="*/ 883171 w 907856"/>
                <a:gd name="connsiteY40" fmla="*/ 710375 h 940767"/>
                <a:gd name="connsiteX41" fmla="*/ 858486 w 907856"/>
                <a:gd name="connsiteY41" fmla="*/ 619864 h 940767"/>
                <a:gd name="connsiteX42" fmla="*/ 883171 w 907856"/>
                <a:gd name="connsiteY42" fmla="*/ 644549 h 940767"/>
                <a:gd name="connsiteX43" fmla="*/ 883171 w 907856"/>
                <a:gd name="connsiteY43" fmla="*/ 663748 h 940767"/>
                <a:gd name="connsiteX44" fmla="*/ 537583 w 907856"/>
                <a:gd name="connsiteY44" fmla="*/ 663748 h 940767"/>
                <a:gd name="connsiteX45" fmla="*/ 537583 w 907856"/>
                <a:gd name="connsiteY45" fmla="*/ 644549 h 940767"/>
                <a:gd name="connsiteX46" fmla="*/ 540326 w 907856"/>
                <a:gd name="connsiteY46" fmla="*/ 636321 h 940767"/>
                <a:gd name="connsiteX47" fmla="*/ 565011 w 907856"/>
                <a:gd name="connsiteY47" fmla="*/ 619864 h 940767"/>
                <a:gd name="connsiteX48" fmla="*/ 858486 w 907856"/>
                <a:gd name="connsiteY48" fmla="*/ 619864 h 940767"/>
                <a:gd name="connsiteX49" fmla="*/ 737805 w 907856"/>
                <a:gd name="connsiteY49" fmla="*/ 326389 h 940767"/>
                <a:gd name="connsiteX50" fmla="*/ 778947 w 907856"/>
                <a:gd name="connsiteY50" fmla="*/ 342845 h 940767"/>
                <a:gd name="connsiteX51" fmla="*/ 792660 w 907856"/>
                <a:gd name="connsiteY51" fmla="*/ 383987 h 940767"/>
                <a:gd name="connsiteX52" fmla="*/ 759747 w 907856"/>
                <a:gd name="connsiteY52" fmla="*/ 592437 h 940767"/>
                <a:gd name="connsiteX53" fmla="*/ 663750 w 907856"/>
                <a:gd name="connsiteY53" fmla="*/ 592437 h 940767"/>
                <a:gd name="connsiteX54" fmla="*/ 630837 w 907856"/>
                <a:gd name="connsiteY54" fmla="*/ 383987 h 940767"/>
                <a:gd name="connsiteX55" fmla="*/ 644550 w 907856"/>
                <a:gd name="connsiteY55" fmla="*/ 342845 h 940767"/>
                <a:gd name="connsiteX56" fmla="*/ 685692 w 907856"/>
                <a:gd name="connsiteY56" fmla="*/ 326389 h 940767"/>
                <a:gd name="connsiteX57" fmla="*/ 737805 w 907856"/>
                <a:gd name="connsiteY57" fmla="*/ 326389 h 940767"/>
                <a:gd name="connsiteX58" fmla="*/ 148110 w 907856"/>
                <a:gd name="connsiteY58" fmla="*/ 38399 h 940767"/>
                <a:gd name="connsiteX59" fmla="*/ 148110 w 907856"/>
                <a:gd name="connsiteY59" fmla="*/ 139881 h 940767"/>
                <a:gd name="connsiteX60" fmla="*/ 41142 w 907856"/>
                <a:gd name="connsiteY60" fmla="*/ 139881 h 940767"/>
                <a:gd name="connsiteX61" fmla="*/ 148110 w 907856"/>
                <a:gd name="connsiteY61" fmla="*/ 38399 h 940767"/>
                <a:gd name="connsiteX62" fmla="*/ 24686 w 907856"/>
                <a:gd name="connsiteY62" fmla="*/ 164566 h 940767"/>
                <a:gd name="connsiteX63" fmla="*/ 161824 w 907856"/>
                <a:gd name="connsiteY63" fmla="*/ 164566 h 940767"/>
                <a:gd name="connsiteX64" fmla="*/ 172794 w 907856"/>
                <a:gd name="connsiteY64" fmla="*/ 153595 h 940767"/>
                <a:gd name="connsiteX65" fmla="*/ 172794 w 907856"/>
                <a:gd name="connsiteY65" fmla="*/ 24685 h 940767"/>
                <a:gd name="connsiteX66" fmla="*/ 707634 w 907856"/>
                <a:gd name="connsiteY66" fmla="*/ 24685 h 940767"/>
                <a:gd name="connsiteX67" fmla="*/ 707634 w 907856"/>
                <a:gd name="connsiteY67" fmla="*/ 304447 h 940767"/>
                <a:gd name="connsiteX68" fmla="*/ 682950 w 907856"/>
                <a:gd name="connsiteY68" fmla="*/ 304447 h 940767"/>
                <a:gd name="connsiteX69" fmla="*/ 603409 w 907856"/>
                <a:gd name="connsiteY69" fmla="*/ 383987 h 940767"/>
                <a:gd name="connsiteX70" fmla="*/ 603409 w 907856"/>
                <a:gd name="connsiteY70" fmla="*/ 392215 h 940767"/>
                <a:gd name="connsiteX71" fmla="*/ 603409 w 907856"/>
                <a:gd name="connsiteY71" fmla="*/ 392215 h 940767"/>
                <a:gd name="connsiteX72" fmla="*/ 606153 w 907856"/>
                <a:gd name="connsiteY72" fmla="*/ 414157 h 940767"/>
                <a:gd name="connsiteX73" fmla="*/ 128910 w 907856"/>
                <a:gd name="connsiteY73" fmla="*/ 414157 h 940767"/>
                <a:gd name="connsiteX74" fmla="*/ 117939 w 907856"/>
                <a:gd name="connsiteY74" fmla="*/ 425128 h 940767"/>
                <a:gd name="connsiteX75" fmla="*/ 128910 w 907856"/>
                <a:gd name="connsiteY75" fmla="*/ 436099 h 940767"/>
                <a:gd name="connsiteX76" fmla="*/ 611637 w 907856"/>
                <a:gd name="connsiteY76" fmla="*/ 436099 h 940767"/>
                <a:gd name="connsiteX77" fmla="*/ 619866 w 907856"/>
                <a:gd name="connsiteY77" fmla="*/ 479983 h 940767"/>
                <a:gd name="connsiteX78" fmla="*/ 131653 w 907856"/>
                <a:gd name="connsiteY78" fmla="*/ 479983 h 940767"/>
                <a:gd name="connsiteX79" fmla="*/ 120682 w 907856"/>
                <a:gd name="connsiteY79" fmla="*/ 490954 h 940767"/>
                <a:gd name="connsiteX80" fmla="*/ 131653 w 907856"/>
                <a:gd name="connsiteY80" fmla="*/ 501925 h 940767"/>
                <a:gd name="connsiteX81" fmla="*/ 625351 w 907856"/>
                <a:gd name="connsiteY81" fmla="*/ 501925 h 940767"/>
                <a:gd name="connsiteX82" fmla="*/ 633580 w 907856"/>
                <a:gd name="connsiteY82" fmla="*/ 545810 h 940767"/>
                <a:gd name="connsiteX83" fmla="*/ 131653 w 907856"/>
                <a:gd name="connsiteY83" fmla="*/ 545810 h 940767"/>
                <a:gd name="connsiteX84" fmla="*/ 120682 w 907856"/>
                <a:gd name="connsiteY84" fmla="*/ 556781 h 940767"/>
                <a:gd name="connsiteX85" fmla="*/ 131653 w 907856"/>
                <a:gd name="connsiteY85" fmla="*/ 567752 h 940767"/>
                <a:gd name="connsiteX86" fmla="*/ 636322 w 907856"/>
                <a:gd name="connsiteY86" fmla="*/ 567752 h 940767"/>
                <a:gd name="connsiteX87" fmla="*/ 639064 w 907856"/>
                <a:gd name="connsiteY87" fmla="*/ 586951 h 940767"/>
                <a:gd name="connsiteX88" fmla="*/ 565011 w 907856"/>
                <a:gd name="connsiteY88" fmla="*/ 586951 h 940767"/>
                <a:gd name="connsiteX89" fmla="*/ 521126 w 907856"/>
                <a:gd name="connsiteY89" fmla="*/ 611636 h 940767"/>
                <a:gd name="connsiteX90" fmla="*/ 131653 w 907856"/>
                <a:gd name="connsiteY90" fmla="*/ 611636 h 940767"/>
                <a:gd name="connsiteX91" fmla="*/ 120682 w 907856"/>
                <a:gd name="connsiteY91" fmla="*/ 622607 h 940767"/>
                <a:gd name="connsiteX92" fmla="*/ 131653 w 907856"/>
                <a:gd name="connsiteY92" fmla="*/ 633578 h 940767"/>
                <a:gd name="connsiteX93" fmla="*/ 515640 w 907856"/>
                <a:gd name="connsiteY93" fmla="*/ 633578 h 940767"/>
                <a:gd name="connsiteX94" fmla="*/ 515640 w 907856"/>
                <a:gd name="connsiteY94" fmla="*/ 677462 h 940767"/>
                <a:gd name="connsiteX95" fmla="*/ 131653 w 907856"/>
                <a:gd name="connsiteY95" fmla="*/ 677462 h 940767"/>
                <a:gd name="connsiteX96" fmla="*/ 120682 w 907856"/>
                <a:gd name="connsiteY96" fmla="*/ 688433 h 940767"/>
                <a:gd name="connsiteX97" fmla="*/ 131653 w 907856"/>
                <a:gd name="connsiteY97" fmla="*/ 699404 h 940767"/>
                <a:gd name="connsiteX98" fmla="*/ 515640 w 907856"/>
                <a:gd name="connsiteY98" fmla="*/ 699404 h 940767"/>
                <a:gd name="connsiteX99" fmla="*/ 515640 w 907856"/>
                <a:gd name="connsiteY99" fmla="*/ 707633 h 940767"/>
                <a:gd name="connsiteX100" fmla="*/ 529354 w 907856"/>
                <a:gd name="connsiteY100" fmla="*/ 718604 h 940767"/>
                <a:gd name="connsiteX101" fmla="*/ 529354 w 907856"/>
                <a:gd name="connsiteY101" fmla="*/ 718604 h 940767"/>
                <a:gd name="connsiteX102" fmla="*/ 565011 w 907856"/>
                <a:gd name="connsiteY102" fmla="*/ 718604 h 940767"/>
                <a:gd name="connsiteX103" fmla="*/ 565011 w 907856"/>
                <a:gd name="connsiteY103" fmla="*/ 767973 h 940767"/>
                <a:gd name="connsiteX104" fmla="*/ 575981 w 907856"/>
                <a:gd name="connsiteY104" fmla="*/ 781687 h 940767"/>
                <a:gd name="connsiteX105" fmla="*/ 575981 w 907856"/>
                <a:gd name="connsiteY105" fmla="*/ 781687 h 940767"/>
                <a:gd name="connsiteX106" fmla="*/ 710377 w 907856"/>
                <a:gd name="connsiteY106" fmla="*/ 781687 h 940767"/>
                <a:gd name="connsiteX107" fmla="*/ 710377 w 907856"/>
                <a:gd name="connsiteY107" fmla="*/ 902369 h 940767"/>
                <a:gd name="connsiteX108" fmla="*/ 27428 w 907856"/>
                <a:gd name="connsiteY108" fmla="*/ 902369 h 940767"/>
                <a:gd name="connsiteX109" fmla="*/ 27428 w 907856"/>
                <a:gd name="connsiteY109" fmla="*/ 164566 h 94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907856" h="940767">
                  <a:moveTo>
                    <a:pt x="13714" y="940767"/>
                  </a:moveTo>
                  <a:lnTo>
                    <a:pt x="718605" y="940767"/>
                  </a:lnTo>
                  <a:cubicBezTo>
                    <a:pt x="724091" y="940767"/>
                    <a:pt x="729577" y="935282"/>
                    <a:pt x="729577" y="929796"/>
                  </a:cubicBezTo>
                  <a:lnTo>
                    <a:pt x="729577" y="795401"/>
                  </a:lnTo>
                  <a:lnTo>
                    <a:pt x="847516" y="795401"/>
                  </a:lnTo>
                  <a:cubicBezTo>
                    <a:pt x="853002" y="795401"/>
                    <a:pt x="858486" y="789915"/>
                    <a:pt x="858486" y="781687"/>
                  </a:cubicBezTo>
                  <a:lnTo>
                    <a:pt x="858486" y="732317"/>
                  </a:lnTo>
                  <a:lnTo>
                    <a:pt x="894143" y="732317"/>
                  </a:lnTo>
                  <a:cubicBezTo>
                    <a:pt x="899627" y="732317"/>
                    <a:pt x="905113" y="726832"/>
                    <a:pt x="907857" y="721346"/>
                  </a:cubicBezTo>
                  <a:cubicBezTo>
                    <a:pt x="907857" y="721346"/>
                    <a:pt x="907857" y="721346"/>
                    <a:pt x="907857" y="721346"/>
                  </a:cubicBezTo>
                  <a:lnTo>
                    <a:pt x="907857" y="641806"/>
                  </a:lnTo>
                  <a:cubicBezTo>
                    <a:pt x="907857" y="614379"/>
                    <a:pt x="885914" y="592437"/>
                    <a:pt x="858486" y="592437"/>
                  </a:cubicBezTo>
                  <a:lnTo>
                    <a:pt x="784432" y="592437"/>
                  </a:lnTo>
                  <a:lnTo>
                    <a:pt x="817344" y="386729"/>
                  </a:lnTo>
                  <a:cubicBezTo>
                    <a:pt x="817344" y="386729"/>
                    <a:pt x="817344" y="386729"/>
                    <a:pt x="817344" y="386729"/>
                  </a:cubicBezTo>
                  <a:cubicBezTo>
                    <a:pt x="822830" y="342845"/>
                    <a:pt x="789917" y="304447"/>
                    <a:pt x="746033" y="298961"/>
                  </a:cubicBezTo>
                  <a:cubicBezTo>
                    <a:pt x="743291" y="298961"/>
                    <a:pt x="740547" y="298961"/>
                    <a:pt x="737805" y="298961"/>
                  </a:cubicBezTo>
                  <a:lnTo>
                    <a:pt x="729577" y="298961"/>
                  </a:lnTo>
                  <a:lnTo>
                    <a:pt x="729577" y="10971"/>
                  </a:lnTo>
                  <a:cubicBezTo>
                    <a:pt x="729577" y="5485"/>
                    <a:pt x="724091" y="0"/>
                    <a:pt x="718605" y="0"/>
                  </a:cubicBezTo>
                  <a:lnTo>
                    <a:pt x="159080" y="0"/>
                  </a:lnTo>
                  <a:cubicBezTo>
                    <a:pt x="156338" y="0"/>
                    <a:pt x="153596" y="0"/>
                    <a:pt x="150852" y="2743"/>
                  </a:cubicBezTo>
                  <a:lnTo>
                    <a:pt x="2744" y="145366"/>
                  </a:lnTo>
                  <a:cubicBezTo>
                    <a:pt x="0" y="148109"/>
                    <a:pt x="0" y="150852"/>
                    <a:pt x="0" y="153595"/>
                  </a:cubicBezTo>
                  <a:lnTo>
                    <a:pt x="0" y="929796"/>
                  </a:lnTo>
                  <a:cubicBezTo>
                    <a:pt x="0" y="935282"/>
                    <a:pt x="5486" y="940767"/>
                    <a:pt x="13714" y="940767"/>
                  </a:cubicBezTo>
                  <a:close/>
                  <a:moveTo>
                    <a:pt x="885914" y="710375"/>
                  </a:moveTo>
                  <a:lnTo>
                    <a:pt x="671978" y="710375"/>
                  </a:lnTo>
                  <a:cubicBezTo>
                    <a:pt x="666492" y="710375"/>
                    <a:pt x="661008" y="715861"/>
                    <a:pt x="661008" y="721346"/>
                  </a:cubicBezTo>
                  <a:cubicBezTo>
                    <a:pt x="661008" y="726832"/>
                    <a:pt x="666492" y="732317"/>
                    <a:pt x="671978" y="732317"/>
                  </a:cubicBezTo>
                  <a:lnTo>
                    <a:pt x="839288" y="732317"/>
                  </a:lnTo>
                  <a:lnTo>
                    <a:pt x="839288" y="767973"/>
                  </a:lnTo>
                  <a:lnTo>
                    <a:pt x="586953" y="767973"/>
                  </a:lnTo>
                  <a:lnTo>
                    <a:pt x="586953" y="732317"/>
                  </a:lnTo>
                  <a:lnTo>
                    <a:pt x="614381" y="732317"/>
                  </a:lnTo>
                  <a:cubicBezTo>
                    <a:pt x="619866" y="732317"/>
                    <a:pt x="625351" y="726832"/>
                    <a:pt x="625351" y="721346"/>
                  </a:cubicBezTo>
                  <a:cubicBezTo>
                    <a:pt x="625351" y="715861"/>
                    <a:pt x="619866" y="710375"/>
                    <a:pt x="614381" y="710375"/>
                  </a:cubicBezTo>
                  <a:lnTo>
                    <a:pt x="537583" y="710375"/>
                  </a:lnTo>
                  <a:lnTo>
                    <a:pt x="537583" y="688433"/>
                  </a:lnTo>
                  <a:lnTo>
                    <a:pt x="883171" y="688433"/>
                  </a:lnTo>
                  <a:lnTo>
                    <a:pt x="883171" y="710375"/>
                  </a:lnTo>
                  <a:close/>
                  <a:moveTo>
                    <a:pt x="858486" y="619864"/>
                  </a:moveTo>
                  <a:cubicBezTo>
                    <a:pt x="872200" y="619864"/>
                    <a:pt x="883171" y="630835"/>
                    <a:pt x="883171" y="644549"/>
                  </a:cubicBezTo>
                  <a:lnTo>
                    <a:pt x="883171" y="663748"/>
                  </a:lnTo>
                  <a:lnTo>
                    <a:pt x="537583" y="663748"/>
                  </a:lnTo>
                  <a:lnTo>
                    <a:pt x="537583" y="644549"/>
                  </a:lnTo>
                  <a:cubicBezTo>
                    <a:pt x="537583" y="641806"/>
                    <a:pt x="537583" y="639063"/>
                    <a:pt x="540326" y="636321"/>
                  </a:cubicBezTo>
                  <a:cubicBezTo>
                    <a:pt x="543068" y="625350"/>
                    <a:pt x="554039" y="619864"/>
                    <a:pt x="565011" y="619864"/>
                  </a:cubicBezTo>
                  <a:lnTo>
                    <a:pt x="858486" y="619864"/>
                  </a:lnTo>
                  <a:close/>
                  <a:moveTo>
                    <a:pt x="737805" y="326389"/>
                  </a:moveTo>
                  <a:cubicBezTo>
                    <a:pt x="754261" y="326389"/>
                    <a:pt x="767975" y="331874"/>
                    <a:pt x="778947" y="342845"/>
                  </a:cubicBezTo>
                  <a:cubicBezTo>
                    <a:pt x="789917" y="353816"/>
                    <a:pt x="795403" y="370273"/>
                    <a:pt x="792660" y="383987"/>
                  </a:cubicBezTo>
                  <a:lnTo>
                    <a:pt x="759747" y="592437"/>
                  </a:lnTo>
                  <a:lnTo>
                    <a:pt x="663750" y="592437"/>
                  </a:lnTo>
                  <a:lnTo>
                    <a:pt x="630837" y="383987"/>
                  </a:lnTo>
                  <a:cubicBezTo>
                    <a:pt x="628094" y="367530"/>
                    <a:pt x="633580" y="353816"/>
                    <a:pt x="644550" y="342845"/>
                  </a:cubicBezTo>
                  <a:cubicBezTo>
                    <a:pt x="655522" y="331874"/>
                    <a:pt x="669236" y="323646"/>
                    <a:pt x="685692" y="326389"/>
                  </a:cubicBezTo>
                  <a:lnTo>
                    <a:pt x="737805" y="326389"/>
                  </a:lnTo>
                  <a:close/>
                  <a:moveTo>
                    <a:pt x="148110" y="38399"/>
                  </a:moveTo>
                  <a:lnTo>
                    <a:pt x="148110" y="139881"/>
                  </a:lnTo>
                  <a:lnTo>
                    <a:pt x="41142" y="139881"/>
                  </a:lnTo>
                  <a:lnTo>
                    <a:pt x="148110" y="38399"/>
                  </a:lnTo>
                  <a:close/>
                  <a:moveTo>
                    <a:pt x="24686" y="164566"/>
                  </a:moveTo>
                  <a:lnTo>
                    <a:pt x="161824" y="164566"/>
                  </a:lnTo>
                  <a:cubicBezTo>
                    <a:pt x="167310" y="164566"/>
                    <a:pt x="172794" y="159080"/>
                    <a:pt x="172794" y="153595"/>
                  </a:cubicBezTo>
                  <a:lnTo>
                    <a:pt x="172794" y="24685"/>
                  </a:lnTo>
                  <a:lnTo>
                    <a:pt x="707634" y="24685"/>
                  </a:lnTo>
                  <a:lnTo>
                    <a:pt x="707634" y="304447"/>
                  </a:lnTo>
                  <a:lnTo>
                    <a:pt x="682950" y="304447"/>
                  </a:lnTo>
                  <a:cubicBezTo>
                    <a:pt x="639064" y="304447"/>
                    <a:pt x="603409" y="340103"/>
                    <a:pt x="603409" y="383987"/>
                  </a:cubicBezTo>
                  <a:cubicBezTo>
                    <a:pt x="603409" y="386729"/>
                    <a:pt x="603409" y="389472"/>
                    <a:pt x="603409" y="392215"/>
                  </a:cubicBezTo>
                  <a:cubicBezTo>
                    <a:pt x="603409" y="392215"/>
                    <a:pt x="603409" y="392215"/>
                    <a:pt x="603409" y="392215"/>
                  </a:cubicBezTo>
                  <a:lnTo>
                    <a:pt x="606153" y="414157"/>
                  </a:lnTo>
                  <a:lnTo>
                    <a:pt x="128910" y="414157"/>
                  </a:lnTo>
                  <a:cubicBezTo>
                    <a:pt x="123425" y="414157"/>
                    <a:pt x="117939" y="419643"/>
                    <a:pt x="117939" y="425128"/>
                  </a:cubicBezTo>
                  <a:cubicBezTo>
                    <a:pt x="117939" y="430614"/>
                    <a:pt x="123425" y="436099"/>
                    <a:pt x="128910" y="436099"/>
                  </a:cubicBezTo>
                  <a:lnTo>
                    <a:pt x="611637" y="436099"/>
                  </a:lnTo>
                  <a:lnTo>
                    <a:pt x="619866" y="479983"/>
                  </a:lnTo>
                  <a:lnTo>
                    <a:pt x="131653" y="479983"/>
                  </a:lnTo>
                  <a:cubicBezTo>
                    <a:pt x="126168" y="479983"/>
                    <a:pt x="120682" y="485469"/>
                    <a:pt x="120682" y="490954"/>
                  </a:cubicBezTo>
                  <a:cubicBezTo>
                    <a:pt x="120682" y="496440"/>
                    <a:pt x="126168" y="501925"/>
                    <a:pt x="131653" y="501925"/>
                  </a:cubicBezTo>
                  <a:lnTo>
                    <a:pt x="625351" y="501925"/>
                  </a:lnTo>
                  <a:lnTo>
                    <a:pt x="633580" y="545810"/>
                  </a:lnTo>
                  <a:lnTo>
                    <a:pt x="131653" y="545810"/>
                  </a:lnTo>
                  <a:cubicBezTo>
                    <a:pt x="126168" y="545810"/>
                    <a:pt x="120682" y="551295"/>
                    <a:pt x="120682" y="556781"/>
                  </a:cubicBezTo>
                  <a:cubicBezTo>
                    <a:pt x="120682" y="562266"/>
                    <a:pt x="126168" y="567752"/>
                    <a:pt x="131653" y="567752"/>
                  </a:cubicBezTo>
                  <a:lnTo>
                    <a:pt x="636322" y="567752"/>
                  </a:lnTo>
                  <a:lnTo>
                    <a:pt x="639064" y="586951"/>
                  </a:lnTo>
                  <a:lnTo>
                    <a:pt x="565011" y="586951"/>
                  </a:lnTo>
                  <a:cubicBezTo>
                    <a:pt x="548553" y="586951"/>
                    <a:pt x="532098" y="595179"/>
                    <a:pt x="521126" y="611636"/>
                  </a:cubicBezTo>
                  <a:lnTo>
                    <a:pt x="131653" y="611636"/>
                  </a:lnTo>
                  <a:cubicBezTo>
                    <a:pt x="126168" y="611636"/>
                    <a:pt x="120682" y="617122"/>
                    <a:pt x="120682" y="622607"/>
                  </a:cubicBezTo>
                  <a:cubicBezTo>
                    <a:pt x="120682" y="628093"/>
                    <a:pt x="126168" y="633578"/>
                    <a:pt x="131653" y="633578"/>
                  </a:cubicBezTo>
                  <a:lnTo>
                    <a:pt x="515640" y="633578"/>
                  </a:lnTo>
                  <a:lnTo>
                    <a:pt x="515640" y="677462"/>
                  </a:lnTo>
                  <a:lnTo>
                    <a:pt x="131653" y="677462"/>
                  </a:lnTo>
                  <a:cubicBezTo>
                    <a:pt x="126168" y="677462"/>
                    <a:pt x="120682" y="682948"/>
                    <a:pt x="120682" y="688433"/>
                  </a:cubicBezTo>
                  <a:cubicBezTo>
                    <a:pt x="120682" y="693919"/>
                    <a:pt x="126168" y="699404"/>
                    <a:pt x="131653" y="699404"/>
                  </a:cubicBezTo>
                  <a:lnTo>
                    <a:pt x="515640" y="699404"/>
                  </a:lnTo>
                  <a:lnTo>
                    <a:pt x="515640" y="707633"/>
                  </a:lnTo>
                  <a:cubicBezTo>
                    <a:pt x="515640" y="713118"/>
                    <a:pt x="521126" y="718604"/>
                    <a:pt x="529354" y="718604"/>
                  </a:cubicBezTo>
                  <a:cubicBezTo>
                    <a:pt x="529354" y="718604"/>
                    <a:pt x="529354" y="718604"/>
                    <a:pt x="529354" y="718604"/>
                  </a:cubicBezTo>
                  <a:lnTo>
                    <a:pt x="565011" y="718604"/>
                  </a:lnTo>
                  <a:lnTo>
                    <a:pt x="565011" y="767973"/>
                  </a:lnTo>
                  <a:cubicBezTo>
                    <a:pt x="565011" y="773459"/>
                    <a:pt x="570495" y="781687"/>
                    <a:pt x="575981" y="781687"/>
                  </a:cubicBezTo>
                  <a:cubicBezTo>
                    <a:pt x="575981" y="781687"/>
                    <a:pt x="575981" y="781687"/>
                    <a:pt x="575981" y="781687"/>
                  </a:cubicBezTo>
                  <a:lnTo>
                    <a:pt x="710377" y="781687"/>
                  </a:lnTo>
                  <a:lnTo>
                    <a:pt x="710377" y="902369"/>
                  </a:lnTo>
                  <a:lnTo>
                    <a:pt x="27428" y="902369"/>
                  </a:lnTo>
                  <a:lnTo>
                    <a:pt x="27428" y="164566"/>
                  </a:lnTo>
                  <a:close/>
                </a:path>
              </a:pathLst>
            </a:custGeom>
            <a:grpFill/>
            <a:ln w="27426" cap="flat">
              <a:noFill/>
              <a:prstDash val="solid"/>
              <a:miter/>
            </a:ln>
          </p:spPr>
          <p:txBody>
            <a:bodyPr rtlCol="0" anchor="ctr"/>
            <a:lstStyle/>
            <a:p>
              <a:endParaRPr lang="en-US"/>
            </a:p>
          </p:txBody>
        </p:sp>
        <p:sp>
          <p:nvSpPr>
            <p:cNvPr id="24" name="Freeform 1080">
              <a:extLst>
                <a:ext uri="{FF2B5EF4-FFF2-40B4-BE49-F238E27FC236}">
                  <a16:creationId xmlns:a16="http://schemas.microsoft.com/office/drawing/2014/main" id="{1A9C6C33-DCE7-6234-F3C2-E1E5B3E9641F}"/>
                </a:ext>
              </a:extLst>
            </p:cNvPr>
            <p:cNvSpPr/>
            <p:nvPr/>
          </p:nvSpPr>
          <p:spPr>
            <a:xfrm>
              <a:off x="907928" y="1296808"/>
              <a:ext cx="313389" cy="21942"/>
            </a:xfrm>
            <a:custGeom>
              <a:avLst/>
              <a:gdLst>
                <a:gd name="connsiteX0" fmla="*/ 301704 w 313389"/>
                <a:gd name="connsiteY0" fmla="*/ 0 h 21942"/>
                <a:gd name="connsiteX1" fmla="*/ 10972 w 313389"/>
                <a:gd name="connsiteY1" fmla="*/ 0 h 21942"/>
                <a:gd name="connsiteX2" fmla="*/ 0 w 313389"/>
                <a:gd name="connsiteY2" fmla="*/ 10971 h 21942"/>
                <a:gd name="connsiteX3" fmla="*/ 10972 w 313389"/>
                <a:gd name="connsiteY3" fmla="*/ 21942 h 21942"/>
                <a:gd name="connsiteX4" fmla="*/ 301704 w 313389"/>
                <a:gd name="connsiteY4" fmla="*/ 21942 h 21942"/>
                <a:gd name="connsiteX5" fmla="*/ 312676 w 313389"/>
                <a:gd name="connsiteY5" fmla="*/ 10971 h 21942"/>
                <a:gd name="connsiteX6" fmla="*/ 301704 w 313389"/>
                <a:gd name="connsiteY6" fmla="*/ 0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9" h="21942">
                  <a:moveTo>
                    <a:pt x="301704" y="0"/>
                  </a:moveTo>
                  <a:lnTo>
                    <a:pt x="10972" y="0"/>
                  </a:lnTo>
                  <a:cubicBezTo>
                    <a:pt x="5486" y="0"/>
                    <a:pt x="0" y="5486"/>
                    <a:pt x="0" y="10971"/>
                  </a:cubicBezTo>
                  <a:cubicBezTo>
                    <a:pt x="0" y="16457"/>
                    <a:pt x="5486" y="21942"/>
                    <a:pt x="10972" y="21942"/>
                  </a:cubicBezTo>
                  <a:lnTo>
                    <a:pt x="301704" y="21942"/>
                  </a:lnTo>
                  <a:cubicBezTo>
                    <a:pt x="307190" y="21942"/>
                    <a:pt x="312676" y="16457"/>
                    <a:pt x="312676" y="10971"/>
                  </a:cubicBezTo>
                  <a:cubicBezTo>
                    <a:pt x="315418" y="5486"/>
                    <a:pt x="309934" y="0"/>
                    <a:pt x="301704" y="0"/>
                  </a:cubicBezTo>
                  <a:close/>
                </a:path>
              </a:pathLst>
            </a:custGeom>
            <a:grpFill/>
            <a:ln w="27426" cap="flat">
              <a:noFill/>
              <a:prstDash val="solid"/>
              <a:miter/>
            </a:ln>
          </p:spPr>
          <p:txBody>
            <a:bodyPr rtlCol="0" anchor="ctr"/>
            <a:lstStyle/>
            <a:p>
              <a:endParaRPr lang="en-US"/>
            </a:p>
          </p:txBody>
        </p:sp>
        <p:sp>
          <p:nvSpPr>
            <p:cNvPr id="25" name="Freeform 1081">
              <a:extLst>
                <a:ext uri="{FF2B5EF4-FFF2-40B4-BE49-F238E27FC236}">
                  <a16:creationId xmlns:a16="http://schemas.microsoft.com/office/drawing/2014/main" id="{CD35C430-2268-77C3-A811-EEE0AA90C23C}"/>
                </a:ext>
              </a:extLst>
            </p:cNvPr>
            <p:cNvSpPr/>
            <p:nvPr/>
          </p:nvSpPr>
          <p:spPr>
            <a:xfrm>
              <a:off x="913414" y="712600"/>
              <a:ext cx="216679" cy="216678"/>
            </a:xfrm>
            <a:custGeom>
              <a:avLst/>
              <a:gdLst>
                <a:gd name="connsiteX0" fmla="*/ 106969 w 216679"/>
                <a:gd name="connsiteY0" fmla="*/ 216678 h 216678"/>
                <a:gd name="connsiteX1" fmla="*/ 216679 w 216679"/>
                <a:gd name="connsiteY1" fmla="*/ 109710 h 216678"/>
                <a:gd name="connsiteX2" fmla="*/ 109711 w 216679"/>
                <a:gd name="connsiteY2" fmla="*/ 0 h 216678"/>
                <a:gd name="connsiteX3" fmla="*/ 0 w 216679"/>
                <a:gd name="connsiteY3" fmla="*/ 106968 h 216678"/>
                <a:gd name="connsiteX4" fmla="*/ 0 w 216679"/>
                <a:gd name="connsiteY4" fmla="*/ 106968 h 216678"/>
                <a:gd name="connsiteX5" fmla="*/ 106969 w 216679"/>
                <a:gd name="connsiteY5" fmla="*/ 216678 h 216678"/>
                <a:gd name="connsiteX6" fmla="*/ 106969 w 216679"/>
                <a:gd name="connsiteY6" fmla="*/ 21942 h 216678"/>
                <a:gd name="connsiteX7" fmla="*/ 191994 w 216679"/>
                <a:gd name="connsiteY7" fmla="*/ 104225 h 216678"/>
                <a:gd name="connsiteX8" fmla="*/ 109711 w 216679"/>
                <a:gd name="connsiteY8" fmla="*/ 189250 h 216678"/>
                <a:gd name="connsiteX9" fmla="*/ 24686 w 216679"/>
                <a:gd name="connsiteY9" fmla="*/ 106968 h 216678"/>
                <a:gd name="connsiteX10" fmla="*/ 24686 w 216679"/>
                <a:gd name="connsiteY10" fmla="*/ 106968 h 216678"/>
                <a:gd name="connsiteX11" fmla="*/ 106969 w 216679"/>
                <a:gd name="connsiteY11" fmla="*/ 21942 h 21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679" h="216678">
                  <a:moveTo>
                    <a:pt x="106969" y="216678"/>
                  </a:moveTo>
                  <a:cubicBezTo>
                    <a:pt x="167310" y="216678"/>
                    <a:pt x="216679" y="167308"/>
                    <a:pt x="216679" y="109710"/>
                  </a:cubicBezTo>
                  <a:cubicBezTo>
                    <a:pt x="216679" y="52112"/>
                    <a:pt x="167310" y="0"/>
                    <a:pt x="109711" y="0"/>
                  </a:cubicBezTo>
                  <a:cubicBezTo>
                    <a:pt x="49369" y="0"/>
                    <a:pt x="0" y="49370"/>
                    <a:pt x="0" y="106968"/>
                  </a:cubicBezTo>
                  <a:cubicBezTo>
                    <a:pt x="0" y="106968"/>
                    <a:pt x="0" y="106968"/>
                    <a:pt x="0" y="106968"/>
                  </a:cubicBezTo>
                  <a:cubicBezTo>
                    <a:pt x="0" y="167308"/>
                    <a:pt x="49369" y="216678"/>
                    <a:pt x="106969" y="216678"/>
                  </a:cubicBezTo>
                  <a:close/>
                  <a:moveTo>
                    <a:pt x="106969" y="21942"/>
                  </a:moveTo>
                  <a:cubicBezTo>
                    <a:pt x="153596" y="21942"/>
                    <a:pt x="191994" y="60341"/>
                    <a:pt x="191994" y="104225"/>
                  </a:cubicBezTo>
                  <a:cubicBezTo>
                    <a:pt x="191994" y="150852"/>
                    <a:pt x="153596" y="189250"/>
                    <a:pt x="109711" y="189250"/>
                  </a:cubicBezTo>
                  <a:cubicBezTo>
                    <a:pt x="65827" y="189250"/>
                    <a:pt x="24686" y="150852"/>
                    <a:pt x="24686" y="106968"/>
                  </a:cubicBezTo>
                  <a:cubicBezTo>
                    <a:pt x="24686" y="106968"/>
                    <a:pt x="24686" y="106968"/>
                    <a:pt x="24686" y="106968"/>
                  </a:cubicBezTo>
                  <a:cubicBezTo>
                    <a:pt x="24686" y="60341"/>
                    <a:pt x="63083" y="21942"/>
                    <a:pt x="106969" y="21942"/>
                  </a:cubicBezTo>
                  <a:close/>
                </a:path>
              </a:pathLst>
            </a:custGeom>
            <a:grpFill/>
            <a:ln w="27426" cap="flat">
              <a:noFill/>
              <a:prstDash val="solid"/>
              <a:miter/>
            </a:ln>
          </p:spPr>
          <p:txBody>
            <a:bodyPr rtlCol="0" anchor="ctr"/>
            <a:lstStyle/>
            <a:p>
              <a:endParaRPr lang="en-US"/>
            </a:p>
          </p:txBody>
        </p:sp>
        <p:sp>
          <p:nvSpPr>
            <p:cNvPr id="26" name="Freeform 1082">
              <a:extLst>
                <a:ext uri="{FF2B5EF4-FFF2-40B4-BE49-F238E27FC236}">
                  <a16:creationId xmlns:a16="http://schemas.microsoft.com/office/drawing/2014/main" id="{E761EB92-57BE-82B5-2448-BA45F4762B90}"/>
                </a:ext>
              </a:extLst>
            </p:cNvPr>
            <p:cNvSpPr/>
            <p:nvPr/>
          </p:nvSpPr>
          <p:spPr>
            <a:xfrm>
              <a:off x="951813" y="750998"/>
              <a:ext cx="134394" cy="134568"/>
            </a:xfrm>
            <a:custGeom>
              <a:avLst/>
              <a:gdLst>
                <a:gd name="connsiteX0" fmla="*/ 68569 w 134394"/>
                <a:gd name="connsiteY0" fmla="*/ 134395 h 134568"/>
                <a:gd name="connsiteX1" fmla="*/ 134395 w 134394"/>
                <a:gd name="connsiteY1" fmla="*/ 65826 h 134568"/>
                <a:gd name="connsiteX2" fmla="*/ 65825 w 134394"/>
                <a:gd name="connsiteY2" fmla="*/ 0 h 134568"/>
                <a:gd name="connsiteX3" fmla="*/ 0 w 134394"/>
                <a:gd name="connsiteY3" fmla="*/ 65826 h 134568"/>
                <a:gd name="connsiteX4" fmla="*/ 68569 w 134394"/>
                <a:gd name="connsiteY4" fmla="*/ 134395 h 134568"/>
                <a:gd name="connsiteX5" fmla="*/ 68569 w 134394"/>
                <a:gd name="connsiteY5" fmla="*/ 24685 h 134568"/>
                <a:gd name="connsiteX6" fmla="*/ 109711 w 134394"/>
                <a:gd name="connsiteY6" fmla="*/ 68569 h 134568"/>
                <a:gd name="connsiteX7" fmla="*/ 65825 w 134394"/>
                <a:gd name="connsiteY7" fmla="*/ 109710 h 134568"/>
                <a:gd name="connsiteX8" fmla="*/ 24684 w 134394"/>
                <a:gd name="connsiteY8" fmla="*/ 65826 h 134568"/>
                <a:gd name="connsiteX9" fmla="*/ 68569 w 134394"/>
                <a:gd name="connsiteY9" fmla="*/ 24685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94" h="134568">
                  <a:moveTo>
                    <a:pt x="68569" y="134395"/>
                  </a:moveTo>
                  <a:cubicBezTo>
                    <a:pt x="106967" y="134395"/>
                    <a:pt x="134395" y="104225"/>
                    <a:pt x="134395" y="65826"/>
                  </a:cubicBezTo>
                  <a:cubicBezTo>
                    <a:pt x="134395" y="27428"/>
                    <a:pt x="104225" y="0"/>
                    <a:pt x="65825" y="0"/>
                  </a:cubicBezTo>
                  <a:cubicBezTo>
                    <a:pt x="30170" y="0"/>
                    <a:pt x="0" y="30171"/>
                    <a:pt x="0" y="65826"/>
                  </a:cubicBezTo>
                  <a:cubicBezTo>
                    <a:pt x="2742" y="106968"/>
                    <a:pt x="32914" y="137138"/>
                    <a:pt x="68569" y="134395"/>
                  </a:cubicBezTo>
                  <a:close/>
                  <a:moveTo>
                    <a:pt x="68569" y="24685"/>
                  </a:moveTo>
                  <a:cubicBezTo>
                    <a:pt x="93253" y="24685"/>
                    <a:pt x="112453" y="43884"/>
                    <a:pt x="109711" y="68569"/>
                  </a:cubicBezTo>
                  <a:cubicBezTo>
                    <a:pt x="109711" y="93254"/>
                    <a:pt x="90511" y="112453"/>
                    <a:pt x="65825" y="109710"/>
                  </a:cubicBezTo>
                  <a:cubicBezTo>
                    <a:pt x="41142" y="109710"/>
                    <a:pt x="24684" y="90511"/>
                    <a:pt x="24684" y="65826"/>
                  </a:cubicBezTo>
                  <a:cubicBezTo>
                    <a:pt x="27428" y="43884"/>
                    <a:pt x="46627" y="24685"/>
                    <a:pt x="68569" y="24685"/>
                  </a:cubicBezTo>
                  <a:close/>
                </a:path>
              </a:pathLst>
            </a:custGeom>
            <a:solidFill>
              <a:srgbClr val="24BAA2"/>
            </a:solidFill>
            <a:ln w="27426" cap="flat">
              <a:noFill/>
              <a:prstDash val="solid"/>
              <a:miter/>
            </a:ln>
          </p:spPr>
          <p:txBody>
            <a:bodyPr rtlCol="0" anchor="ctr"/>
            <a:lstStyle/>
            <a:p>
              <a:endParaRPr lang="en-US"/>
            </a:p>
          </p:txBody>
        </p:sp>
        <p:sp>
          <p:nvSpPr>
            <p:cNvPr id="27" name="Freeform 1083">
              <a:extLst>
                <a:ext uri="{FF2B5EF4-FFF2-40B4-BE49-F238E27FC236}">
                  <a16:creationId xmlns:a16="http://schemas.microsoft.com/office/drawing/2014/main" id="{F04EE2B6-D200-A063-572E-ABB969CA2CDD}"/>
                </a:ext>
              </a:extLst>
            </p:cNvPr>
            <p:cNvSpPr/>
            <p:nvPr/>
          </p:nvSpPr>
          <p:spPr>
            <a:xfrm>
              <a:off x="1459225" y="1038988"/>
              <a:ext cx="27427" cy="38398"/>
            </a:xfrm>
            <a:custGeom>
              <a:avLst/>
              <a:gdLst>
                <a:gd name="connsiteX0" fmla="*/ 10970 w 27427"/>
                <a:gd name="connsiteY0" fmla="*/ 0 h 38398"/>
                <a:gd name="connsiteX1" fmla="*/ 0 w 27427"/>
                <a:gd name="connsiteY1" fmla="*/ 13714 h 38398"/>
                <a:gd name="connsiteX2" fmla="*/ 2742 w 27427"/>
                <a:gd name="connsiteY2" fmla="*/ 27428 h 38398"/>
                <a:gd name="connsiteX3" fmla="*/ 16456 w 27427"/>
                <a:gd name="connsiteY3" fmla="*/ 38399 h 38398"/>
                <a:gd name="connsiteX4" fmla="*/ 27428 w 27427"/>
                <a:gd name="connsiteY4" fmla="*/ 24685 h 38398"/>
                <a:gd name="connsiteX5" fmla="*/ 27428 w 27427"/>
                <a:gd name="connsiteY5" fmla="*/ 24685 h 38398"/>
                <a:gd name="connsiteX6" fmla="*/ 24684 w 27427"/>
                <a:gd name="connsiteY6" fmla="*/ 10971 h 38398"/>
                <a:gd name="connsiteX7" fmla="*/ 10970 w 2742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27" h="38398">
                  <a:moveTo>
                    <a:pt x="10970" y="0"/>
                  </a:moveTo>
                  <a:cubicBezTo>
                    <a:pt x="5486" y="0"/>
                    <a:pt x="0" y="8228"/>
                    <a:pt x="0" y="13714"/>
                  </a:cubicBezTo>
                  <a:lnTo>
                    <a:pt x="2742" y="27428"/>
                  </a:lnTo>
                  <a:cubicBezTo>
                    <a:pt x="2742" y="32913"/>
                    <a:pt x="10970" y="38399"/>
                    <a:pt x="16456" y="38399"/>
                  </a:cubicBezTo>
                  <a:cubicBezTo>
                    <a:pt x="21942" y="38399"/>
                    <a:pt x="27428" y="30171"/>
                    <a:pt x="27428" y="24685"/>
                  </a:cubicBezTo>
                  <a:lnTo>
                    <a:pt x="27428" y="24685"/>
                  </a:lnTo>
                  <a:lnTo>
                    <a:pt x="24684" y="10971"/>
                  </a:lnTo>
                  <a:cubicBezTo>
                    <a:pt x="24684" y="5486"/>
                    <a:pt x="19200" y="0"/>
                    <a:pt x="10970" y="0"/>
                  </a:cubicBezTo>
                  <a:close/>
                </a:path>
              </a:pathLst>
            </a:custGeom>
            <a:grpFill/>
            <a:ln w="27426" cap="flat">
              <a:noFill/>
              <a:prstDash val="solid"/>
              <a:miter/>
            </a:ln>
          </p:spPr>
          <p:txBody>
            <a:bodyPr rtlCol="0" anchor="ctr"/>
            <a:lstStyle/>
            <a:p>
              <a:endParaRPr lang="en-US"/>
            </a:p>
          </p:txBody>
        </p:sp>
        <p:sp>
          <p:nvSpPr>
            <p:cNvPr id="28" name="Freeform 1084">
              <a:extLst>
                <a:ext uri="{FF2B5EF4-FFF2-40B4-BE49-F238E27FC236}">
                  <a16:creationId xmlns:a16="http://schemas.microsoft.com/office/drawing/2014/main" id="{0D2DF70A-C5E7-83CD-C37E-A5A6871369E1}"/>
                </a:ext>
              </a:extLst>
            </p:cNvPr>
            <p:cNvSpPr/>
            <p:nvPr/>
          </p:nvSpPr>
          <p:spPr>
            <a:xfrm>
              <a:off x="1440026" y="884680"/>
              <a:ext cx="46627" cy="137851"/>
            </a:xfrm>
            <a:custGeom>
              <a:avLst/>
              <a:gdLst>
                <a:gd name="connsiteX0" fmla="*/ 8228 w 46627"/>
                <a:gd name="connsiteY0" fmla="*/ 11685 h 137851"/>
                <a:gd name="connsiteX1" fmla="*/ 0 w 46627"/>
                <a:gd name="connsiteY1" fmla="*/ 36369 h 137851"/>
                <a:gd name="connsiteX2" fmla="*/ 0 w 46627"/>
                <a:gd name="connsiteY2" fmla="*/ 36369 h 137851"/>
                <a:gd name="connsiteX3" fmla="*/ 13714 w 46627"/>
                <a:gd name="connsiteY3" fmla="*/ 126880 h 137851"/>
                <a:gd name="connsiteX4" fmla="*/ 27428 w 46627"/>
                <a:gd name="connsiteY4" fmla="*/ 137852 h 137851"/>
                <a:gd name="connsiteX5" fmla="*/ 38399 w 46627"/>
                <a:gd name="connsiteY5" fmla="*/ 124138 h 137851"/>
                <a:gd name="connsiteX6" fmla="*/ 38399 w 46627"/>
                <a:gd name="connsiteY6" fmla="*/ 124138 h 137851"/>
                <a:gd name="connsiteX7" fmla="*/ 24686 w 46627"/>
                <a:gd name="connsiteY7" fmla="*/ 33627 h 137851"/>
                <a:gd name="connsiteX8" fmla="*/ 35656 w 46627"/>
                <a:gd name="connsiteY8" fmla="*/ 22656 h 137851"/>
                <a:gd name="connsiteX9" fmla="*/ 46627 w 46627"/>
                <a:gd name="connsiteY9" fmla="*/ 11685 h 137851"/>
                <a:gd name="connsiteX10" fmla="*/ 35656 w 46627"/>
                <a:gd name="connsiteY10" fmla="*/ 713 h 137851"/>
                <a:gd name="connsiteX11" fmla="*/ 8228 w 46627"/>
                <a:gd name="connsiteY11" fmla="*/ 11685 h 1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627" h="137851">
                  <a:moveTo>
                    <a:pt x="8228" y="11685"/>
                  </a:moveTo>
                  <a:cubicBezTo>
                    <a:pt x="2742" y="19913"/>
                    <a:pt x="0" y="28141"/>
                    <a:pt x="0" y="36369"/>
                  </a:cubicBezTo>
                  <a:cubicBezTo>
                    <a:pt x="0" y="36369"/>
                    <a:pt x="0" y="36369"/>
                    <a:pt x="0" y="36369"/>
                  </a:cubicBezTo>
                  <a:lnTo>
                    <a:pt x="13714" y="126880"/>
                  </a:lnTo>
                  <a:cubicBezTo>
                    <a:pt x="13714" y="132366"/>
                    <a:pt x="21942" y="137852"/>
                    <a:pt x="27428" y="137852"/>
                  </a:cubicBezTo>
                  <a:cubicBezTo>
                    <a:pt x="32914" y="137852"/>
                    <a:pt x="38399" y="129623"/>
                    <a:pt x="38399" y="124138"/>
                  </a:cubicBezTo>
                  <a:cubicBezTo>
                    <a:pt x="38399" y="124138"/>
                    <a:pt x="38399" y="124138"/>
                    <a:pt x="38399" y="124138"/>
                  </a:cubicBezTo>
                  <a:lnTo>
                    <a:pt x="24686" y="33627"/>
                  </a:lnTo>
                  <a:cubicBezTo>
                    <a:pt x="24686" y="28141"/>
                    <a:pt x="30170" y="22656"/>
                    <a:pt x="35656" y="22656"/>
                  </a:cubicBezTo>
                  <a:cubicBezTo>
                    <a:pt x="41142" y="22656"/>
                    <a:pt x="46627" y="17170"/>
                    <a:pt x="46627" y="11685"/>
                  </a:cubicBezTo>
                  <a:cubicBezTo>
                    <a:pt x="46627" y="6199"/>
                    <a:pt x="41142" y="713"/>
                    <a:pt x="35656" y="713"/>
                  </a:cubicBezTo>
                  <a:cubicBezTo>
                    <a:pt x="24686" y="-2029"/>
                    <a:pt x="13714" y="3456"/>
                    <a:pt x="8228" y="11685"/>
                  </a:cubicBezTo>
                  <a:close/>
                </a:path>
              </a:pathLst>
            </a:custGeom>
            <a:grpFill/>
            <a:ln w="27426" cap="flat">
              <a:noFill/>
              <a:prstDash val="solid"/>
              <a:miter/>
            </a:ln>
          </p:spPr>
          <p:txBody>
            <a:bodyPr rtlCol="0" anchor="ctr"/>
            <a:lstStyle/>
            <a:p>
              <a:endParaRPr lang="en-US"/>
            </a:p>
          </p:txBody>
        </p:sp>
      </p:grpSp>
      <p:grpSp>
        <p:nvGrpSpPr>
          <p:cNvPr id="29" name="Graphic 3">
            <a:extLst>
              <a:ext uri="{FF2B5EF4-FFF2-40B4-BE49-F238E27FC236}">
                <a16:creationId xmlns:a16="http://schemas.microsoft.com/office/drawing/2014/main" id="{4B023691-0D3E-8E0A-50F5-24EC638D4767}"/>
              </a:ext>
            </a:extLst>
          </p:cNvPr>
          <p:cNvGrpSpPr/>
          <p:nvPr/>
        </p:nvGrpSpPr>
        <p:grpSpPr>
          <a:xfrm>
            <a:off x="472964" y="4283075"/>
            <a:ext cx="907856" cy="739380"/>
            <a:chOff x="781761" y="3715924"/>
            <a:chExt cx="914639" cy="888654"/>
          </a:xfrm>
          <a:solidFill>
            <a:srgbClr val="002060"/>
          </a:solidFill>
        </p:grpSpPr>
        <p:sp>
          <p:nvSpPr>
            <p:cNvPr id="30" name="Freeform 1176">
              <a:extLst>
                <a:ext uri="{FF2B5EF4-FFF2-40B4-BE49-F238E27FC236}">
                  <a16:creationId xmlns:a16="http://schemas.microsoft.com/office/drawing/2014/main" id="{193D7956-5D5B-1AB3-978E-C5A4DF3470EB}"/>
                </a:ext>
              </a:extLst>
            </p:cNvPr>
            <p:cNvSpPr/>
            <p:nvPr/>
          </p:nvSpPr>
          <p:spPr>
            <a:xfrm>
              <a:off x="957069" y="3882683"/>
              <a:ext cx="548180" cy="617670"/>
            </a:xfrm>
            <a:custGeom>
              <a:avLst/>
              <a:gdLst>
                <a:gd name="connsiteX0" fmla="*/ 395188 w 548180"/>
                <a:gd name="connsiteY0" fmla="*/ 538131 h 617670"/>
                <a:gd name="connsiteX1" fmla="*/ 395188 w 548180"/>
                <a:gd name="connsiteY1" fmla="*/ 475047 h 617670"/>
                <a:gd name="connsiteX2" fmla="*/ 354046 w 548180"/>
                <a:gd name="connsiteY2" fmla="*/ 433906 h 617670"/>
                <a:gd name="connsiteX3" fmla="*/ 312905 w 548180"/>
                <a:gd name="connsiteY3" fmla="*/ 475047 h 617670"/>
                <a:gd name="connsiteX4" fmla="*/ 312905 w 548180"/>
                <a:gd name="connsiteY4" fmla="*/ 507960 h 617670"/>
                <a:gd name="connsiteX5" fmla="*/ 299191 w 548180"/>
                <a:gd name="connsiteY5" fmla="*/ 521674 h 617670"/>
                <a:gd name="connsiteX6" fmla="*/ 285477 w 548180"/>
                <a:gd name="connsiteY6" fmla="*/ 507960 h 617670"/>
                <a:gd name="connsiteX7" fmla="*/ 285477 w 548180"/>
                <a:gd name="connsiteY7" fmla="*/ 491504 h 617670"/>
                <a:gd name="connsiteX8" fmla="*/ 266277 w 548180"/>
                <a:gd name="connsiteY8" fmla="*/ 455848 h 617670"/>
                <a:gd name="connsiteX9" fmla="*/ 173024 w 548180"/>
                <a:gd name="connsiteY9" fmla="*/ 395507 h 617670"/>
                <a:gd name="connsiteX10" fmla="*/ 57828 w 548180"/>
                <a:gd name="connsiteY10" fmla="*/ 294025 h 617670"/>
                <a:gd name="connsiteX11" fmla="*/ 230 w 548180"/>
                <a:gd name="connsiteY11" fmla="*/ 137687 h 617670"/>
                <a:gd name="connsiteX12" fmla="*/ 142853 w 548180"/>
                <a:gd name="connsiteY12" fmla="*/ 549 h 617670"/>
                <a:gd name="connsiteX13" fmla="*/ 258049 w 548180"/>
                <a:gd name="connsiteY13" fmla="*/ 74604 h 617670"/>
                <a:gd name="connsiteX14" fmla="*/ 260793 w 548180"/>
                <a:gd name="connsiteY14" fmla="*/ 80090 h 617670"/>
                <a:gd name="connsiteX15" fmla="*/ 274507 w 548180"/>
                <a:gd name="connsiteY15" fmla="*/ 91060 h 617670"/>
                <a:gd name="connsiteX16" fmla="*/ 288221 w 548180"/>
                <a:gd name="connsiteY16" fmla="*/ 80090 h 617670"/>
                <a:gd name="connsiteX17" fmla="*/ 340332 w 548180"/>
                <a:gd name="connsiteY17" fmla="*/ 19749 h 617670"/>
                <a:gd name="connsiteX18" fmla="*/ 546040 w 548180"/>
                <a:gd name="connsiteY18" fmla="*/ 115746 h 617670"/>
                <a:gd name="connsiteX19" fmla="*/ 513126 w 548180"/>
                <a:gd name="connsiteY19" fmla="*/ 255626 h 617670"/>
                <a:gd name="connsiteX20" fmla="*/ 444557 w 548180"/>
                <a:gd name="connsiteY20" fmla="*/ 337909 h 617670"/>
                <a:gd name="connsiteX21" fmla="*/ 425359 w 548180"/>
                <a:gd name="connsiteY21" fmla="*/ 381793 h 617670"/>
                <a:gd name="connsiteX22" fmla="*/ 425359 w 548180"/>
                <a:gd name="connsiteY22" fmla="*/ 595729 h 617670"/>
                <a:gd name="connsiteX23" fmla="*/ 425359 w 548180"/>
                <a:gd name="connsiteY23" fmla="*/ 603957 h 617670"/>
                <a:gd name="connsiteX24" fmla="*/ 411645 w 548180"/>
                <a:gd name="connsiteY24" fmla="*/ 617671 h 617670"/>
                <a:gd name="connsiteX25" fmla="*/ 397931 w 548180"/>
                <a:gd name="connsiteY25" fmla="*/ 603957 h 617670"/>
                <a:gd name="connsiteX26" fmla="*/ 397931 w 548180"/>
                <a:gd name="connsiteY26" fmla="*/ 557330 h 617670"/>
                <a:gd name="connsiteX27" fmla="*/ 395188 w 548180"/>
                <a:gd name="connsiteY27" fmla="*/ 538131 h 61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8180" h="617670">
                  <a:moveTo>
                    <a:pt x="395188" y="538131"/>
                  </a:moveTo>
                  <a:cubicBezTo>
                    <a:pt x="395188" y="516189"/>
                    <a:pt x="395188" y="496989"/>
                    <a:pt x="395188" y="475047"/>
                  </a:cubicBezTo>
                  <a:cubicBezTo>
                    <a:pt x="395188" y="450362"/>
                    <a:pt x="378732" y="433906"/>
                    <a:pt x="354046" y="433906"/>
                  </a:cubicBezTo>
                  <a:cubicBezTo>
                    <a:pt x="329362" y="433906"/>
                    <a:pt x="312905" y="450362"/>
                    <a:pt x="312905" y="475047"/>
                  </a:cubicBezTo>
                  <a:cubicBezTo>
                    <a:pt x="312905" y="486018"/>
                    <a:pt x="312905" y="496989"/>
                    <a:pt x="312905" y="507960"/>
                  </a:cubicBezTo>
                  <a:cubicBezTo>
                    <a:pt x="312905" y="516189"/>
                    <a:pt x="307419" y="521674"/>
                    <a:pt x="299191" y="521674"/>
                  </a:cubicBezTo>
                  <a:cubicBezTo>
                    <a:pt x="290963" y="521674"/>
                    <a:pt x="285477" y="516189"/>
                    <a:pt x="285477" y="507960"/>
                  </a:cubicBezTo>
                  <a:cubicBezTo>
                    <a:pt x="285477" y="502475"/>
                    <a:pt x="285477" y="496989"/>
                    <a:pt x="285477" y="491504"/>
                  </a:cubicBezTo>
                  <a:cubicBezTo>
                    <a:pt x="285477" y="475047"/>
                    <a:pt x="277249" y="464076"/>
                    <a:pt x="266277" y="455848"/>
                  </a:cubicBezTo>
                  <a:cubicBezTo>
                    <a:pt x="236107" y="436649"/>
                    <a:pt x="203194" y="417449"/>
                    <a:pt x="173024" y="395507"/>
                  </a:cubicBezTo>
                  <a:cubicBezTo>
                    <a:pt x="131883" y="368080"/>
                    <a:pt x="90741" y="335167"/>
                    <a:pt x="57828" y="294025"/>
                  </a:cubicBezTo>
                  <a:cubicBezTo>
                    <a:pt x="19428" y="247398"/>
                    <a:pt x="-2514" y="195286"/>
                    <a:pt x="230" y="137687"/>
                  </a:cubicBezTo>
                  <a:cubicBezTo>
                    <a:pt x="230" y="60890"/>
                    <a:pt x="66056" y="-2193"/>
                    <a:pt x="142853" y="549"/>
                  </a:cubicBezTo>
                  <a:cubicBezTo>
                    <a:pt x="194966" y="3292"/>
                    <a:pt x="233365" y="27977"/>
                    <a:pt x="258049" y="74604"/>
                  </a:cubicBezTo>
                  <a:cubicBezTo>
                    <a:pt x="258049" y="77347"/>
                    <a:pt x="260793" y="77347"/>
                    <a:pt x="260793" y="80090"/>
                  </a:cubicBezTo>
                  <a:cubicBezTo>
                    <a:pt x="263535" y="85575"/>
                    <a:pt x="266277" y="91060"/>
                    <a:pt x="274507" y="91060"/>
                  </a:cubicBezTo>
                  <a:cubicBezTo>
                    <a:pt x="282735" y="91060"/>
                    <a:pt x="285477" y="85575"/>
                    <a:pt x="288221" y="80090"/>
                  </a:cubicBezTo>
                  <a:cubicBezTo>
                    <a:pt x="299191" y="55404"/>
                    <a:pt x="318391" y="33463"/>
                    <a:pt x="340332" y="19749"/>
                  </a:cubicBezTo>
                  <a:cubicBezTo>
                    <a:pt x="430843" y="-32364"/>
                    <a:pt x="532326" y="25234"/>
                    <a:pt x="546040" y="115746"/>
                  </a:cubicBezTo>
                  <a:cubicBezTo>
                    <a:pt x="554268" y="165115"/>
                    <a:pt x="537812" y="211742"/>
                    <a:pt x="513126" y="255626"/>
                  </a:cubicBezTo>
                  <a:cubicBezTo>
                    <a:pt x="493928" y="288539"/>
                    <a:pt x="471985" y="315967"/>
                    <a:pt x="444557" y="337909"/>
                  </a:cubicBezTo>
                  <a:cubicBezTo>
                    <a:pt x="430843" y="348880"/>
                    <a:pt x="425359" y="365337"/>
                    <a:pt x="425359" y="381793"/>
                  </a:cubicBezTo>
                  <a:cubicBezTo>
                    <a:pt x="425359" y="453105"/>
                    <a:pt x="425359" y="524417"/>
                    <a:pt x="425359" y="595729"/>
                  </a:cubicBezTo>
                  <a:cubicBezTo>
                    <a:pt x="425359" y="598472"/>
                    <a:pt x="425359" y="601214"/>
                    <a:pt x="425359" y="603957"/>
                  </a:cubicBezTo>
                  <a:cubicBezTo>
                    <a:pt x="425359" y="612185"/>
                    <a:pt x="419873" y="617671"/>
                    <a:pt x="411645" y="617671"/>
                  </a:cubicBezTo>
                  <a:cubicBezTo>
                    <a:pt x="403416" y="617671"/>
                    <a:pt x="397931" y="612185"/>
                    <a:pt x="397931" y="603957"/>
                  </a:cubicBezTo>
                  <a:cubicBezTo>
                    <a:pt x="397931" y="587501"/>
                    <a:pt x="397931" y="573787"/>
                    <a:pt x="397931" y="557330"/>
                  </a:cubicBezTo>
                  <a:cubicBezTo>
                    <a:pt x="395188" y="551845"/>
                    <a:pt x="395188" y="543616"/>
                    <a:pt x="395188" y="538131"/>
                  </a:cubicBezTo>
                  <a:close/>
                </a:path>
              </a:pathLst>
            </a:custGeom>
            <a:solidFill>
              <a:srgbClr val="24BAA2"/>
            </a:solidFill>
            <a:ln w="27426" cap="flat">
              <a:noFill/>
              <a:prstDash val="solid"/>
              <a:miter/>
            </a:ln>
          </p:spPr>
          <p:txBody>
            <a:bodyPr rtlCol="0" anchor="ctr"/>
            <a:lstStyle/>
            <a:p>
              <a:endParaRPr lang="en-US"/>
            </a:p>
          </p:txBody>
        </p:sp>
        <p:sp>
          <p:nvSpPr>
            <p:cNvPr id="31" name="Freeform 1177">
              <a:extLst>
                <a:ext uri="{FF2B5EF4-FFF2-40B4-BE49-F238E27FC236}">
                  <a16:creationId xmlns:a16="http://schemas.microsoft.com/office/drawing/2014/main" id="{AE944F98-17E0-CBD2-E460-4C5332C630AB}"/>
                </a:ext>
              </a:extLst>
            </p:cNvPr>
            <p:cNvSpPr/>
            <p:nvPr/>
          </p:nvSpPr>
          <p:spPr>
            <a:xfrm>
              <a:off x="781761" y="3715924"/>
              <a:ext cx="914639" cy="888654"/>
            </a:xfrm>
            <a:custGeom>
              <a:avLst/>
              <a:gdLst>
                <a:gd name="connsiteX0" fmla="*/ 910599 w 914639"/>
                <a:gd name="connsiteY0" fmla="*/ 888655 h 888654"/>
                <a:gd name="connsiteX1" fmla="*/ 8228 w 914639"/>
                <a:gd name="connsiteY1" fmla="*/ 888655 h 888654"/>
                <a:gd name="connsiteX2" fmla="*/ 8228 w 914639"/>
                <a:gd name="connsiteY2" fmla="*/ 872198 h 888654"/>
                <a:gd name="connsiteX3" fmla="*/ 27428 w 914639"/>
                <a:gd name="connsiteY3" fmla="*/ 863970 h 888654"/>
                <a:gd name="connsiteX4" fmla="*/ 145366 w 914639"/>
                <a:gd name="connsiteY4" fmla="*/ 863970 h 888654"/>
                <a:gd name="connsiteX5" fmla="*/ 153594 w 914639"/>
                <a:gd name="connsiteY5" fmla="*/ 863970 h 888654"/>
                <a:gd name="connsiteX6" fmla="*/ 153594 w 914639"/>
                <a:gd name="connsiteY6" fmla="*/ 765231 h 888654"/>
                <a:gd name="connsiteX7" fmla="*/ 142624 w 914639"/>
                <a:gd name="connsiteY7" fmla="*/ 765231 h 888654"/>
                <a:gd name="connsiteX8" fmla="*/ 24686 w 914639"/>
                <a:gd name="connsiteY8" fmla="*/ 765231 h 888654"/>
                <a:gd name="connsiteX9" fmla="*/ 5486 w 914639"/>
                <a:gd name="connsiteY9" fmla="*/ 757002 h 888654"/>
                <a:gd name="connsiteX10" fmla="*/ 5486 w 914639"/>
                <a:gd name="connsiteY10" fmla="*/ 748774 h 888654"/>
                <a:gd name="connsiteX11" fmla="*/ 24686 w 914639"/>
                <a:gd name="connsiteY11" fmla="*/ 740546 h 888654"/>
                <a:gd name="connsiteX12" fmla="*/ 290733 w 914639"/>
                <a:gd name="connsiteY12" fmla="*/ 740546 h 888654"/>
                <a:gd name="connsiteX13" fmla="*/ 301704 w 914639"/>
                <a:gd name="connsiteY13" fmla="*/ 740546 h 888654"/>
                <a:gd name="connsiteX14" fmla="*/ 301704 w 914639"/>
                <a:gd name="connsiteY14" fmla="*/ 641806 h 888654"/>
                <a:gd name="connsiteX15" fmla="*/ 290733 w 914639"/>
                <a:gd name="connsiteY15" fmla="*/ 641806 h 888654"/>
                <a:gd name="connsiteX16" fmla="*/ 27428 w 914639"/>
                <a:gd name="connsiteY16" fmla="*/ 641806 h 888654"/>
                <a:gd name="connsiteX17" fmla="*/ 8228 w 914639"/>
                <a:gd name="connsiteY17" fmla="*/ 633578 h 888654"/>
                <a:gd name="connsiteX18" fmla="*/ 8228 w 914639"/>
                <a:gd name="connsiteY18" fmla="*/ 625350 h 888654"/>
                <a:gd name="connsiteX19" fmla="*/ 27428 w 914639"/>
                <a:gd name="connsiteY19" fmla="*/ 617122 h 888654"/>
                <a:gd name="connsiteX20" fmla="*/ 145366 w 914639"/>
                <a:gd name="connsiteY20" fmla="*/ 617122 h 888654"/>
                <a:gd name="connsiteX21" fmla="*/ 153594 w 914639"/>
                <a:gd name="connsiteY21" fmla="*/ 617122 h 888654"/>
                <a:gd name="connsiteX22" fmla="*/ 153594 w 914639"/>
                <a:gd name="connsiteY22" fmla="*/ 518382 h 888654"/>
                <a:gd name="connsiteX23" fmla="*/ 142624 w 914639"/>
                <a:gd name="connsiteY23" fmla="*/ 518382 h 888654"/>
                <a:gd name="connsiteX24" fmla="*/ 24686 w 914639"/>
                <a:gd name="connsiteY24" fmla="*/ 518382 h 888654"/>
                <a:gd name="connsiteX25" fmla="*/ 5486 w 914639"/>
                <a:gd name="connsiteY25" fmla="*/ 510154 h 888654"/>
                <a:gd name="connsiteX26" fmla="*/ 5486 w 914639"/>
                <a:gd name="connsiteY26" fmla="*/ 501926 h 888654"/>
                <a:gd name="connsiteX27" fmla="*/ 24686 w 914639"/>
                <a:gd name="connsiteY27" fmla="*/ 493697 h 888654"/>
                <a:gd name="connsiteX28" fmla="*/ 208450 w 914639"/>
                <a:gd name="connsiteY28" fmla="*/ 493697 h 888654"/>
                <a:gd name="connsiteX29" fmla="*/ 219421 w 914639"/>
                <a:gd name="connsiteY29" fmla="*/ 493697 h 888654"/>
                <a:gd name="connsiteX30" fmla="*/ 167308 w 914639"/>
                <a:gd name="connsiteY30" fmla="*/ 394958 h 888654"/>
                <a:gd name="connsiteX31" fmla="*/ 156338 w 914639"/>
                <a:gd name="connsiteY31" fmla="*/ 394958 h 888654"/>
                <a:gd name="connsiteX32" fmla="*/ 21942 w 914639"/>
                <a:gd name="connsiteY32" fmla="*/ 394958 h 888654"/>
                <a:gd name="connsiteX33" fmla="*/ 2742 w 914639"/>
                <a:gd name="connsiteY33" fmla="*/ 386729 h 888654"/>
                <a:gd name="connsiteX34" fmla="*/ 2742 w 914639"/>
                <a:gd name="connsiteY34" fmla="*/ 378501 h 888654"/>
                <a:gd name="connsiteX35" fmla="*/ 21942 w 914639"/>
                <a:gd name="connsiteY35" fmla="*/ 370273 h 888654"/>
                <a:gd name="connsiteX36" fmla="*/ 150852 w 914639"/>
                <a:gd name="connsiteY36" fmla="*/ 370273 h 888654"/>
                <a:gd name="connsiteX37" fmla="*/ 161824 w 914639"/>
                <a:gd name="connsiteY37" fmla="*/ 370273 h 888654"/>
                <a:gd name="connsiteX38" fmla="*/ 170052 w 914639"/>
                <a:gd name="connsiteY38" fmla="*/ 271533 h 888654"/>
                <a:gd name="connsiteX39" fmla="*/ 159080 w 914639"/>
                <a:gd name="connsiteY39" fmla="*/ 271533 h 888654"/>
                <a:gd name="connsiteX40" fmla="*/ 21942 w 914639"/>
                <a:gd name="connsiteY40" fmla="*/ 271533 h 888654"/>
                <a:gd name="connsiteX41" fmla="*/ 2742 w 914639"/>
                <a:gd name="connsiteY41" fmla="*/ 263305 h 888654"/>
                <a:gd name="connsiteX42" fmla="*/ 2742 w 914639"/>
                <a:gd name="connsiteY42" fmla="*/ 255077 h 888654"/>
                <a:gd name="connsiteX43" fmla="*/ 21942 w 914639"/>
                <a:gd name="connsiteY43" fmla="*/ 246849 h 888654"/>
                <a:gd name="connsiteX44" fmla="*/ 172794 w 914639"/>
                <a:gd name="connsiteY44" fmla="*/ 246849 h 888654"/>
                <a:gd name="connsiteX45" fmla="*/ 183766 w 914639"/>
                <a:gd name="connsiteY45" fmla="*/ 241363 h 888654"/>
                <a:gd name="connsiteX46" fmla="*/ 282505 w 914639"/>
                <a:gd name="connsiteY46" fmla="*/ 172794 h 888654"/>
                <a:gd name="connsiteX47" fmla="*/ 296219 w 914639"/>
                <a:gd name="connsiteY47" fmla="*/ 170051 h 888654"/>
                <a:gd name="connsiteX48" fmla="*/ 296219 w 914639"/>
                <a:gd name="connsiteY48" fmla="*/ 148109 h 888654"/>
                <a:gd name="connsiteX49" fmla="*/ 285248 w 914639"/>
                <a:gd name="connsiteY49" fmla="*/ 148109 h 888654"/>
                <a:gd name="connsiteX50" fmla="*/ 21942 w 914639"/>
                <a:gd name="connsiteY50" fmla="*/ 148109 h 888654"/>
                <a:gd name="connsiteX51" fmla="*/ 2742 w 914639"/>
                <a:gd name="connsiteY51" fmla="*/ 139881 h 888654"/>
                <a:gd name="connsiteX52" fmla="*/ 2742 w 914639"/>
                <a:gd name="connsiteY52" fmla="*/ 131653 h 888654"/>
                <a:gd name="connsiteX53" fmla="*/ 21942 w 914639"/>
                <a:gd name="connsiteY53" fmla="*/ 123424 h 888654"/>
                <a:gd name="connsiteX54" fmla="*/ 139880 w 914639"/>
                <a:gd name="connsiteY54" fmla="*/ 123424 h 888654"/>
                <a:gd name="connsiteX55" fmla="*/ 148110 w 914639"/>
                <a:gd name="connsiteY55" fmla="*/ 123424 h 888654"/>
                <a:gd name="connsiteX56" fmla="*/ 148110 w 914639"/>
                <a:gd name="connsiteY56" fmla="*/ 24685 h 888654"/>
                <a:gd name="connsiteX57" fmla="*/ 137138 w 914639"/>
                <a:gd name="connsiteY57" fmla="*/ 24685 h 888654"/>
                <a:gd name="connsiteX58" fmla="*/ 19200 w 914639"/>
                <a:gd name="connsiteY58" fmla="*/ 24685 h 888654"/>
                <a:gd name="connsiteX59" fmla="*/ 0 w 914639"/>
                <a:gd name="connsiteY59" fmla="*/ 16456 h 888654"/>
                <a:gd name="connsiteX60" fmla="*/ 0 w 914639"/>
                <a:gd name="connsiteY60" fmla="*/ 8228 h 888654"/>
                <a:gd name="connsiteX61" fmla="*/ 19200 w 914639"/>
                <a:gd name="connsiteY61" fmla="*/ 0 h 888654"/>
                <a:gd name="connsiteX62" fmla="*/ 891399 w 914639"/>
                <a:gd name="connsiteY62" fmla="*/ 0 h 888654"/>
                <a:gd name="connsiteX63" fmla="*/ 899627 w 914639"/>
                <a:gd name="connsiteY63" fmla="*/ 0 h 888654"/>
                <a:gd name="connsiteX64" fmla="*/ 910599 w 914639"/>
                <a:gd name="connsiteY64" fmla="*/ 13714 h 888654"/>
                <a:gd name="connsiteX65" fmla="*/ 894142 w 914639"/>
                <a:gd name="connsiteY65" fmla="*/ 24685 h 888654"/>
                <a:gd name="connsiteX66" fmla="*/ 773461 w 914639"/>
                <a:gd name="connsiteY66" fmla="*/ 24685 h 888654"/>
                <a:gd name="connsiteX67" fmla="*/ 762489 w 914639"/>
                <a:gd name="connsiteY67" fmla="*/ 24685 h 888654"/>
                <a:gd name="connsiteX68" fmla="*/ 762489 w 914639"/>
                <a:gd name="connsiteY68" fmla="*/ 123424 h 888654"/>
                <a:gd name="connsiteX69" fmla="*/ 795403 w 914639"/>
                <a:gd name="connsiteY69" fmla="*/ 123424 h 888654"/>
                <a:gd name="connsiteX70" fmla="*/ 894142 w 914639"/>
                <a:gd name="connsiteY70" fmla="*/ 123424 h 888654"/>
                <a:gd name="connsiteX71" fmla="*/ 907855 w 914639"/>
                <a:gd name="connsiteY71" fmla="*/ 131653 h 888654"/>
                <a:gd name="connsiteX72" fmla="*/ 905113 w 914639"/>
                <a:gd name="connsiteY72" fmla="*/ 145366 h 888654"/>
                <a:gd name="connsiteX73" fmla="*/ 891399 w 914639"/>
                <a:gd name="connsiteY73" fmla="*/ 148109 h 888654"/>
                <a:gd name="connsiteX74" fmla="*/ 625351 w 914639"/>
                <a:gd name="connsiteY74" fmla="*/ 148109 h 888654"/>
                <a:gd name="connsiteX75" fmla="*/ 614381 w 914639"/>
                <a:gd name="connsiteY75" fmla="*/ 148109 h 888654"/>
                <a:gd name="connsiteX76" fmla="*/ 614381 w 914639"/>
                <a:gd name="connsiteY76" fmla="*/ 170051 h 888654"/>
                <a:gd name="connsiteX77" fmla="*/ 619865 w 914639"/>
                <a:gd name="connsiteY77" fmla="*/ 172794 h 888654"/>
                <a:gd name="connsiteX78" fmla="*/ 729575 w 914639"/>
                <a:gd name="connsiteY78" fmla="*/ 246849 h 888654"/>
                <a:gd name="connsiteX79" fmla="*/ 740547 w 914639"/>
                <a:gd name="connsiteY79" fmla="*/ 252334 h 888654"/>
                <a:gd name="connsiteX80" fmla="*/ 828316 w 914639"/>
                <a:gd name="connsiteY80" fmla="*/ 252334 h 888654"/>
                <a:gd name="connsiteX81" fmla="*/ 894142 w 914639"/>
                <a:gd name="connsiteY81" fmla="*/ 252334 h 888654"/>
                <a:gd name="connsiteX82" fmla="*/ 907855 w 914639"/>
                <a:gd name="connsiteY82" fmla="*/ 268791 h 888654"/>
                <a:gd name="connsiteX83" fmla="*/ 891399 w 914639"/>
                <a:gd name="connsiteY83" fmla="*/ 277019 h 888654"/>
                <a:gd name="connsiteX84" fmla="*/ 751519 w 914639"/>
                <a:gd name="connsiteY84" fmla="*/ 277019 h 888654"/>
                <a:gd name="connsiteX85" fmla="*/ 740547 w 914639"/>
                <a:gd name="connsiteY85" fmla="*/ 277019 h 888654"/>
                <a:gd name="connsiteX86" fmla="*/ 748775 w 914639"/>
                <a:gd name="connsiteY86" fmla="*/ 375758 h 888654"/>
                <a:gd name="connsiteX87" fmla="*/ 759747 w 914639"/>
                <a:gd name="connsiteY87" fmla="*/ 375758 h 888654"/>
                <a:gd name="connsiteX88" fmla="*/ 891399 w 914639"/>
                <a:gd name="connsiteY88" fmla="*/ 375758 h 888654"/>
                <a:gd name="connsiteX89" fmla="*/ 907855 w 914639"/>
                <a:gd name="connsiteY89" fmla="*/ 389472 h 888654"/>
                <a:gd name="connsiteX90" fmla="*/ 891399 w 914639"/>
                <a:gd name="connsiteY90" fmla="*/ 403186 h 888654"/>
                <a:gd name="connsiteX91" fmla="*/ 844772 w 914639"/>
                <a:gd name="connsiteY91" fmla="*/ 403186 h 888654"/>
                <a:gd name="connsiteX92" fmla="*/ 743289 w 914639"/>
                <a:gd name="connsiteY92" fmla="*/ 403186 h 888654"/>
                <a:gd name="connsiteX93" fmla="*/ 691178 w 914639"/>
                <a:gd name="connsiteY93" fmla="*/ 501926 h 888654"/>
                <a:gd name="connsiteX94" fmla="*/ 702148 w 914639"/>
                <a:gd name="connsiteY94" fmla="*/ 501926 h 888654"/>
                <a:gd name="connsiteX95" fmla="*/ 833802 w 914639"/>
                <a:gd name="connsiteY95" fmla="*/ 501926 h 888654"/>
                <a:gd name="connsiteX96" fmla="*/ 891399 w 914639"/>
                <a:gd name="connsiteY96" fmla="*/ 501926 h 888654"/>
                <a:gd name="connsiteX97" fmla="*/ 902371 w 914639"/>
                <a:gd name="connsiteY97" fmla="*/ 510154 h 888654"/>
                <a:gd name="connsiteX98" fmla="*/ 899627 w 914639"/>
                <a:gd name="connsiteY98" fmla="*/ 523867 h 888654"/>
                <a:gd name="connsiteX99" fmla="*/ 885914 w 914639"/>
                <a:gd name="connsiteY99" fmla="*/ 529353 h 888654"/>
                <a:gd name="connsiteX100" fmla="*/ 765233 w 914639"/>
                <a:gd name="connsiteY100" fmla="*/ 529353 h 888654"/>
                <a:gd name="connsiteX101" fmla="*/ 754261 w 914639"/>
                <a:gd name="connsiteY101" fmla="*/ 529353 h 888654"/>
                <a:gd name="connsiteX102" fmla="*/ 754261 w 914639"/>
                <a:gd name="connsiteY102" fmla="*/ 628092 h 888654"/>
                <a:gd name="connsiteX103" fmla="*/ 803631 w 914639"/>
                <a:gd name="connsiteY103" fmla="*/ 628092 h 888654"/>
                <a:gd name="connsiteX104" fmla="*/ 885914 w 914639"/>
                <a:gd name="connsiteY104" fmla="*/ 628092 h 888654"/>
                <a:gd name="connsiteX105" fmla="*/ 899627 w 914639"/>
                <a:gd name="connsiteY105" fmla="*/ 647292 h 888654"/>
                <a:gd name="connsiteX106" fmla="*/ 883171 w 914639"/>
                <a:gd name="connsiteY106" fmla="*/ 655520 h 888654"/>
                <a:gd name="connsiteX107" fmla="*/ 633579 w 914639"/>
                <a:gd name="connsiteY107" fmla="*/ 655520 h 888654"/>
                <a:gd name="connsiteX108" fmla="*/ 622609 w 914639"/>
                <a:gd name="connsiteY108" fmla="*/ 655520 h 888654"/>
                <a:gd name="connsiteX109" fmla="*/ 622609 w 914639"/>
                <a:gd name="connsiteY109" fmla="*/ 754260 h 888654"/>
                <a:gd name="connsiteX110" fmla="*/ 630837 w 914639"/>
                <a:gd name="connsiteY110" fmla="*/ 754260 h 888654"/>
                <a:gd name="connsiteX111" fmla="*/ 767975 w 914639"/>
                <a:gd name="connsiteY111" fmla="*/ 754260 h 888654"/>
                <a:gd name="connsiteX112" fmla="*/ 883171 w 914639"/>
                <a:gd name="connsiteY112" fmla="*/ 754260 h 888654"/>
                <a:gd name="connsiteX113" fmla="*/ 896885 w 914639"/>
                <a:gd name="connsiteY113" fmla="*/ 773459 h 888654"/>
                <a:gd name="connsiteX114" fmla="*/ 883171 w 914639"/>
                <a:gd name="connsiteY114" fmla="*/ 778944 h 888654"/>
                <a:gd name="connsiteX115" fmla="*/ 762489 w 914639"/>
                <a:gd name="connsiteY115" fmla="*/ 778944 h 888654"/>
                <a:gd name="connsiteX116" fmla="*/ 754261 w 914639"/>
                <a:gd name="connsiteY116" fmla="*/ 778944 h 888654"/>
                <a:gd name="connsiteX117" fmla="*/ 754261 w 914639"/>
                <a:gd name="connsiteY117" fmla="*/ 877684 h 888654"/>
                <a:gd name="connsiteX118" fmla="*/ 765233 w 914639"/>
                <a:gd name="connsiteY118" fmla="*/ 877684 h 888654"/>
                <a:gd name="connsiteX119" fmla="*/ 883171 w 914639"/>
                <a:gd name="connsiteY119" fmla="*/ 877684 h 888654"/>
                <a:gd name="connsiteX120" fmla="*/ 899627 w 914639"/>
                <a:gd name="connsiteY120" fmla="*/ 885912 h 888654"/>
                <a:gd name="connsiteX121" fmla="*/ 910599 w 914639"/>
                <a:gd name="connsiteY121" fmla="*/ 888655 h 888654"/>
                <a:gd name="connsiteX122" fmla="*/ 586953 w 914639"/>
                <a:gd name="connsiteY122" fmla="*/ 713118 h 888654"/>
                <a:gd name="connsiteX123" fmla="*/ 586953 w 914639"/>
                <a:gd name="connsiteY123" fmla="*/ 735060 h 888654"/>
                <a:gd name="connsiteX124" fmla="*/ 586953 w 914639"/>
                <a:gd name="connsiteY124" fmla="*/ 781687 h 888654"/>
                <a:gd name="connsiteX125" fmla="*/ 600667 w 914639"/>
                <a:gd name="connsiteY125" fmla="*/ 795401 h 888654"/>
                <a:gd name="connsiteX126" fmla="*/ 614381 w 914639"/>
                <a:gd name="connsiteY126" fmla="*/ 781687 h 888654"/>
                <a:gd name="connsiteX127" fmla="*/ 614381 w 914639"/>
                <a:gd name="connsiteY127" fmla="*/ 773459 h 888654"/>
                <a:gd name="connsiteX128" fmla="*/ 614381 w 914639"/>
                <a:gd name="connsiteY128" fmla="*/ 559523 h 888654"/>
                <a:gd name="connsiteX129" fmla="*/ 633579 w 914639"/>
                <a:gd name="connsiteY129" fmla="*/ 515639 h 888654"/>
                <a:gd name="connsiteX130" fmla="*/ 702148 w 914639"/>
                <a:gd name="connsiteY130" fmla="*/ 433357 h 888654"/>
                <a:gd name="connsiteX131" fmla="*/ 735061 w 914639"/>
                <a:gd name="connsiteY131" fmla="*/ 293475 h 888654"/>
                <a:gd name="connsiteX132" fmla="*/ 529354 w 914639"/>
                <a:gd name="connsiteY132" fmla="*/ 197479 h 888654"/>
                <a:gd name="connsiteX133" fmla="*/ 477242 w 914639"/>
                <a:gd name="connsiteY133" fmla="*/ 257819 h 888654"/>
                <a:gd name="connsiteX134" fmla="*/ 463528 w 914639"/>
                <a:gd name="connsiteY134" fmla="*/ 268791 h 888654"/>
                <a:gd name="connsiteX135" fmla="*/ 449815 w 914639"/>
                <a:gd name="connsiteY135" fmla="*/ 257819 h 888654"/>
                <a:gd name="connsiteX136" fmla="*/ 447071 w 914639"/>
                <a:gd name="connsiteY136" fmla="*/ 252334 h 888654"/>
                <a:gd name="connsiteX137" fmla="*/ 331874 w 914639"/>
                <a:gd name="connsiteY137" fmla="*/ 178280 h 888654"/>
                <a:gd name="connsiteX138" fmla="*/ 189252 w 914639"/>
                <a:gd name="connsiteY138" fmla="*/ 315418 h 888654"/>
                <a:gd name="connsiteX139" fmla="*/ 246849 w 914639"/>
                <a:gd name="connsiteY139" fmla="*/ 471755 h 888654"/>
                <a:gd name="connsiteX140" fmla="*/ 362046 w 914639"/>
                <a:gd name="connsiteY140" fmla="*/ 573237 h 888654"/>
                <a:gd name="connsiteX141" fmla="*/ 455299 w 914639"/>
                <a:gd name="connsiteY141" fmla="*/ 633578 h 888654"/>
                <a:gd name="connsiteX142" fmla="*/ 474498 w 914639"/>
                <a:gd name="connsiteY142" fmla="*/ 669234 h 888654"/>
                <a:gd name="connsiteX143" fmla="*/ 474498 w 914639"/>
                <a:gd name="connsiteY143" fmla="*/ 685691 h 888654"/>
                <a:gd name="connsiteX144" fmla="*/ 488212 w 914639"/>
                <a:gd name="connsiteY144" fmla="*/ 699404 h 888654"/>
                <a:gd name="connsiteX145" fmla="*/ 501926 w 914639"/>
                <a:gd name="connsiteY145" fmla="*/ 685691 h 888654"/>
                <a:gd name="connsiteX146" fmla="*/ 501926 w 914639"/>
                <a:gd name="connsiteY146" fmla="*/ 652778 h 888654"/>
                <a:gd name="connsiteX147" fmla="*/ 543068 w 914639"/>
                <a:gd name="connsiteY147" fmla="*/ 611636 h 888654"/>
                <a:gd name="connsiteX148" fmla="*/ 584209 w 914639"/>
                <a:gd name="connsiteY148" fmla="*/ 652778 h 888654"/>
                <a:gd name="connsiteX149" fmla="*/ 586953 w 914639"/>
                <a:gd name="connsiteY149" fmla="*/ 713118 h 888654"/>
                <a:gd name="connsiteX150" fmla="*/ 449815 w 914639"/>
                <a:gd name="connsiteY150" fmla="*/ 2743 h 888654"/>
                <a:gd name="connsiteX151" fmla="*/ 183766 w 914639"/>
                <a:gd name="connsiteY151" fmla="*/ 2743 h 888654"/>
                <a:gd name="connsiteX152" fmla="*/ 183766 w 914639"/>
                <a:gd name="connsiteY152" fmla="*/ 101482 h 888654"/>
                <a:gd name="connsiteX153" fmla="*/ 449815 w 914639"/>
                <a:gd name="connsiteY153" fmla="*/ 101482 h 888654"/>
                <a:gd name="connsiteX154" fmla="*/ 449815 w 914639"/>
                <a:gd name="connsiteY154" fmla="*/ 2743 h 888654"/>
                <a:gd name="connsiteX155" fmla="*/ 743289 w 914639"/>
                <a:gd name="connsiteY155" fmla="*/ 101482 h 888654"/>
                <a:gd name="connsiteX156" fmla="*/ 743289 w 914639"/>
                <a:gd name="connsiteY156" fmla="*/ 2743 h 888654"/>
                <a:gd name="connsiteX157" fmla="*/ 477242 w 914639"/>
                <a:gd name="connsiteY157" fmla="*/ 2743 h 888654"/>
                <a:gd name="connsiteX158" fmla="*/ 477242 w 914639"/>
                <a:gd name="connsiteY158" fmla="*/ 101482 h 888654"/>
                <a:gd name="connsiteX159" fmla="*/ 743289 w 914639"/>
                <a:gd name="connsiteY159" fmla="*/ 101482 h 888654"/>
                <a:gd name="connsiteX160" fmla="*/ 449815 w 914639"/>
                <a:gd name="connsiteY160" fmla="*/ 861227 h 888654"/>
                <a:gd name="connsiteX161" fmla="*/ 449815 w 914639"/>
                <a:gd name="connsiteY161" fmla="*/ 762488 h 888654"/>
                <a:gd name="connsiteX162" fmla="*/ 183766 w 914639"/>
                <a:gd name="connsiteY162" fmla="*/ 762488 h 888654"/>
                <a:gd name="connsiteX163" fmla="*/ 183766 w 914639"/>
                <a:gd name="connsiteY163" fmla="*/ 861227 h 888654"/>
                <a:gd name="connsiteX164" fmla="*/ 449815 w 914639"/>
                <a:gd name="connsiteY164" fmla="*/ 861227 h 888654"/>
                <a:gd name="connsiteX165" fmla="*/ 477242 w 914639"/>
                <a:gd name="connsiteY165" fmla="*/ 861227 h 888654"/>
                <a:gd name="connsiteX166" fmla="*/ 743289 w 914639"/>
                <a:gd name="connsiteY166" fmla="*/ 861227 h 888654"/>
                <a:gd name="connsiteX167" fmla="*/ 743289 w 914639"/>
                <a:gd name="connsiteY167" fmla="*/ 762488 h 888654"/>
                <a:gd name="connsiteX168" fmla="*/ 691178 w 914639"/>
                <a:gd name="connsiteY168" fmla="*/ 762488 h 888654"/>
                <a:gd name="connsiteX169" fmla="*/ 639064 w 914639"/>
                <a:gd name="connsiteY169" fmla="*/ 762488 h 888654"/>
                <a:gd name="connsiteX170" fmla="*/ 639064 w 914639"/>
                <a:gd name="connsiteY170" fmla="*/ 787173 h 888654"/>
                <a:gd name="connsiteX171" fmla="*/ 597923 w 914639"/>
                <a:gd name="connsiteY171" fmla="*/ 822829 h 888654"/>
                <a:gd name="connsiteX172" fmla="*/ 559525 w 914639"/>
                <a:gd name="connsiteY172" fmla="*/ 784430 h 888654"/>
                <a:gd name="connsiteX173" fmla="*/ 559525 w 914639"/>
                <a:gd name="connsiteY173" fmla="*/ 762488 h 888654"/>
                <a:gd name="connsiteX174" fmla="*/ 477242 w 914639"/>
                <a:gd name="connsiteY174" fmla="*/ 762488 h 888654"/>
                <a:gd name="connsiteX175" fmla="*/ 477242 w 914639"/>
                <a:gd name="connsiteY175" fmla="*/ 861227 h 888654"/>
                <a:gd name="connsiteX176" fmla="*/ 329132 w 914639"/>
                <a:gd name="connsiteY176" fmla="*/ 735060 h 888654"/>
                <a:gd name="connsiteX177" fmla="*/ 559525 w 914639"/>
                <a:gd name="connsiteY177" fmla="*/ 735060 h 888654"/>
                <a:gd name="connsiteX178" fmla="*/ 559525 w 914639"/>
                <a:gd name="connsiteY178" fmla="*/ 652778 h 888654"/>
                <a:gd name="connsiteX179" fmla="*/ 545811 w 914639"/>
                <a:gd name="connsiteY179" fmla="*/ 636321 h 888654"/>
                <a:gd name="connsiteX180" fmla="*/ 532098 w 914639"/>
                <a:gd name="connsiteY180" fmla="*/ 652778 h 888654"/>
                <a:gd name="connsiteX181" fmla="*/ 532098 w 914639"/>
                <a:gd name="connsiteY181" fmla="*/ 682948 h 888654"/>
                <a:gd name="connsiteX182" fmla="*/ 493698 w 914639"/>
                <a:gd name="connsiteY182" fmla="*/ 724089 h 888654"/>
                <a:gd name="connsiteX183" fmla="*/ 452557 w 914639"/>
                <a:gd name="connsiteY183" fmla="*/ 685691 h 888654"/>
                <a:gd name="connsiteX184" fmla="*/ 427871 w 914639"/>
                <a:gd name="connsiteY184" fmla="*/ 641806 h 888654"/>
                <a:gd name="connsiteX185" fmla="*/ 400443 w 914639"/>
                <a:gd name="connsiteY185" fmla="*/ 633578 h 888654"/>
                <a:gd name="connsiteX186" fmla="*/ 340104 w 914639"/>
                <a:gd name="connsiteY186" fmla="*/ 633578 h 888654"/>
                <a:gd name="connsiteX187" fmla="*/ 331874 w 914639"/>
                <a:gd name="connsiteY187" fmla="*/ 633578 h 888654"/>
                <a:gd name="connsiteX188" fmla="*/ 329132 w 914639"/>
                <a:gd name="connsiteY188" fmla="*/ 735060 h 888654"/>
                <a:gd name="connsiteX189" fmla="*/ 370274 w 914639"/>
                <a:gd name="connsiteY189" fmla="*/ 608893 h 888654"/>
                <a:gd name="connsiteX190" fmla="*/ 367532 w 914639"/>
                <a:gd name="connsiteY190" fmla="*/ 606150 h 888654"/>
                <a:gd name="connsiteX191" fmla="*/ 249591 w 914639"/>
                <a:gd name="connsiteY191" fmla="*/ 512896 h 888654"/>
                <a:gd name="connsiteX192" fmla="*/ 244107 w 914639"/>
                <a:gd name="connsiteY192" fmla="*/ 510154 h 888654"/>
                <a:gd name="connsiteX193" fmla="*/ 183766 w 914639"/>
                <a:gd name="connsiteY193" fmla="*/ 510154 h 888654"/>
                <a:gd name="connsiteX194" fmla="*/ 183766 w 914639"/>
                <a:gd name="connsiteY194" fmla="*/ 608893 h 888654"/>
                <a:gd name="connsiteX195" fmla="*/ 370274 w 914639"/>
                <a:gd name="connsiteY195" fmla="*/ 608893 h 888654"/>
                <a:gd name="connsiteX196" fmla="*/ 329132 w 914639"/>
                <a:gd name="connsiteY196" fmla="*/ 128910 h 888654"/>
                <a:gd name="connsiteX197" fmla="*/ 329132 w 914639"/>
                <a:gd name="connsiteY197" fmla="*/ 148109 h 888654"/>
                <a:gd name="connsiteX198" fmla="*/ 463528 w 914639"/>
                <a:gd name="connsiteY198" fmla="*/ 224906 h 888654"/>
                <a:gd name="connsiteX199" fmla="*/ 521126 w 914639"/>
                <a:gd name="connsiteY199" fmla="*/ 170051 h 888654"/>
                <a:gd name="connsiteX200" fmla="*/ 597923 w 914639"/>
                <a:gd name="connsiteY200" fmla="*/ 148109 h 888654"/>
                <a:gd name="connsiteX201" fmla="*/ 597923 w 914639"/>
                <a:gd name="connsiteY201" fmla="*/ 128910 h 888654"/>
                <a:gd name="connsiteX202" fmla="*/ 329132 w 914639"/>
                <a:gd name="connsiteY202" fmla="*/ 128910 h 888654"/>
                <a:gd name="connsiteX203" fmla="*/ 743289 w 914639"/>
                <a:gd name="connsiteY203" fmla="*/ 507411 h 888654"/>
                <a:gd name="connsiteX204" fmla="*/ 682950 w 914639"/>
                <a:gd name="connsiteY204" fmla="*/ 507411 h 888654"/>
                <a:gd name="connsiteX205" fmla="*/ 677464 w 914639"/>
                <a:gd name="connsiteY205" fmla="*/ 510154 h 888654"/>
                <a:gd name="connsiteX206" fmla="*/ 650036 w 914639"/>
                <a:gd name="connsiteY206" fmla="*/ 534839 h 888654"/>
                <a:gd name="connsiteX207" fmla="*/ 641808 w 914639"/>
                <a:gd name="connsiteY207" fmla="*/ 551295 h 888654"/>
                <a:gd name="connsiteX208" fmla="*/ 641808 w 914639"/>
                <a:gd name="connsiteY208" fmla="*/ 608893 h 888654"/>
                <a:gd name="connsiteX209" fmla="*/ 746033 w 914639"/>
                <a:gd name="connsiteY209" fmla="*/ 608893 h 888654"/>
                <a:gd name="connsiteX210" fmla="*/ 743289 w 914639"/>
                <a:gd name="connsiteY210" fmla="*/ 507411 h 88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914639" h="888654">
                  <a:moveTo>
                    <a:pt x="910599" y="888655"/>
                  </a:moveTo>
                  <a:cubicBezTo>
                    <a:pt x="608895" y="888655"/>
                    <a:pt x="309932" y="888655"/>
                    <a:pt x="8228" y="888655"/>
                  </a:cubicBezTo>
                  <a:cubicBezTo>
                    <a:pt x="8228" y="883169"/>
                    <a:pt x="8228" y="877684"/>
                    <a:pt x="8228" y="872198"/>
                  </a:cubicBezTo>
                  <a:cubicBezTo>
                    <a:pt x="13714" y="863970"/>
                    <a:pt x="19200" y="863970"/>
                    <a:pt x="27428" y="863970"/>
                  </a:cubicBezTo>
                  <a:cubicBezTo>
                    <a:pt x="65827" y="863970"/>
                    <a:pt x="106969" y="863970"/>
                    <a:pt x="145366" y="863970"/>
                  </a:cubicBezTo>
                  <a:cubicBezTo>
                    <a:pt x="148110" y="863970"/>
                    <a:pt x="150852" y="863970"/>
                    <a:pt x="153594" y="863970"/>
                  </a:cubicBezTo>
                  <a:cubicBezTo>
                    <a:pt x="153594" y="831057"/>
                    <a:pt x="153594" y="798144"/>
                    <a:pt x="153594" y="765231"/>
                  </a:cubicBezTo>
                  <a:cubicBezTo>
                    <a:pt x="150852" y="765231"/>
                    <a:pt x="145366" y="765231"/>
                    <a:pt x="142624" y="765231"/>
                  </a:cubicBezTo>
                  <a:cubicBezTo>
                    <a:pt x="104225" y="765231"/>
                    <a:pt x="63083" y="765231"/>
                    <a:pt x="24686" y="765231"/>
                  </a:cubicBezTo>
                  <a:cubicBezTo>
                    <a:pt x="16456" y="765231"/>
                    <a:pt x="10972" y="762488"/>
                    <a:pt x="5486" y="757002"/>
                  </a:cubicBezTo>
                  <a:cubicBezTo>
                    <a:pt x="5486" y="754260"/>
                    <a:pt x="5486" y="751517"/>
                    <a:pt x="5486" y="748774"/>
                  </a:cubicBezTo>
                  <a:cubicBezTo>
                    <a:pt x="10972" y="740546"/>
                    <a:pt x="16456" y="740546"/>
                    <a:pt x="24686" y="740546"/>
                  </a:cubicBezTo>
                  <a:cubicBezTo>
                    <a:pt x="112453" y="740546"/>
                    <a:pt x="200222" y="740546"/>
                    <a:pt x="290733" y="740546"/>
                  </a:cubicBezTo>
                  <a:cubicBezTo>
                    <a:pt x="293476" y="740546"/>
                    <a:pt x="296219" y="740546"/>
                    <a:pt x="301704" y="740546"/>
                  </a:cubicBezTo>
                  <a:cubicBezTo>
                    <a:pt x="301704" y="707633"/>
                    <a:pt x="301704" y="674719"/>
                    <a:pt x="301704" y="641806"/>
                  </a:cubicBezTo>
                  <a:cubicBezTo>
                    <a:pt x="298962" y="641806"/>
                    <a:pt x="293476" y="641806"/>
                    <a:pt x="290733" y="641806"/>
                  </a:cubicBezTo>
                  <a:cubicBezTo>
                    <a:pt x="202965" y="641806"/>
                    <a:pt x="115197" y="641806"/>
                    <a:pt x="27428" y="641806"/>
                  </a:cubicBezTo>
                  <a:cubicBezTo>
                    <a:pt x="19200" y="641806"/>
                    <a:pt x="13714" y="639064"/>
                    <a:pt x="8228" y="633578"/>
                  </a:cubicBezTo>
                  <a:cubicBezTo>
                    <a:pt x="8228" y="630835"/>
                    <a:pt x="8228" y="628092"/>
                    <a:pt x="8228" y="625350"/>
                  </a:cubicBezTo>
                  <a:cubicBezTo>
                    <a:pt x="13714" y="617122"/>
                    <a:pt x="19200" y="617122"/>
                    <a:pt x="27428" y="617122"/>
                  </a:cubicBezTo>
                  <a:cubicBezTo>
                    <a:pt x="65827" y="617122"/>
                    <a:pt x="106969" y="617122"/>
                    <a:pt x="145366" y="617122"/>
                  </a:cubicBezTo>
                  <a:cubicBezTo>
                    <a:pt x="148110" y="617122"/>
                    <a:pt x="150852" y="617122"/>
                    <a:pt x="153594" y="617122"/>
                  </a:cubicBezTo>
                  <a:cubicBezTo>
                    <a:pt x="153594" y="584208"/>
                    <a:pt x="153594" y="551295"/>
                    <a:pt x="153594" y="518382"/>
                  </a:cubicBezTo>
                  <a:cubicBezTo>
                    <a:pt x="150852" y="518382"/>
                    <a:pt x="145366" y="518382"/>
                    <a:pt x="142624" y="518382"/>
                  </a:cubicBezTo>
                  <a:cubicBezTo>
                    <a:pt x="104225" y="518382"/>
                    <a:pt x="63083" y="518382"/>
                    <a:pt x="24686" y="518382"/>
                  </a:cubicBezTo>
                  <a:cubicBezTo>
                    <a:pt x="16456" y="518382"/>
                    <a:pt x="10972" y="515639"/>
                    <a:pt x="5486" y="510154"/>
                  </a:cubicBezTo>
                  <a:cubicBezTo>
                    <a:pt x="5486" y="507411"/>
                    <a:pt x="5486" y="504668"/>
                    <a:pt x="5486" y="501926"/>
                  </a:cubicBezTo>
                  <a:cubicBezTo>
                    <a:pt x="10972" y="493697"/>
                    <a:pt x="16456" y="493697"/>
                    <a:pt x="24686" y="493697"/>
                  </a:cubicBezTo>
                  <a:cubicBezTo>
                    <a:pt x="85025" y="493697"/>
                    <a:pt x="148110" y="493697"/>
                    <a:pt x="208450" y="493697"/>
                  </a:cubicBezTo>
                  <a:cubicBezTo>
                    <a:pt x="211193" y="493697"/>
                    <a:pt x="213936" y="493697"/>
                    <a:pt x="219421" y="493697"/>
                  </a:cubicBezTo>
                  <a:cubicBezTo>
                    <a:pt x="194736" y="463527"/>
                    <a:pt x="178280" y="430614"/>
                    <a:pt x="167308" y="394958"/>
                  </a:cubicBezTo>
                  <a:cubicBezTo>
                    <a:pt x="164566" y="394958"/>
                    <a:pt x="161824" y="394958"/>
                    <a:pt x="156338" y="394958"/>
                  </a:cubicBezTo>
                  <a:cubicBezTo>
                    <a:pt x="112453" y="394958"/>
                    <a:pt x="65827" y="394958"/>
                    <a:pt x="21942" y="394958"/>
                  </a:cubicBezTo>
                  <a:cubicBezTo>
                    <a:pt x="13714" y="394958"/>
                    <a:pt x="8228" y="392215"/>
                    <a:pt x="2742" y="386729"/>
                  </a:cubicBezTo>
                  <a:cubicBezTo>
                    <a:pt x="2742" y="383987"/>
                    <a:pt x="2742" y="381244"/>
                    <a:pt x="2742" y="378501"/>
                  </a:cubicBezTo>
                  <a:cubicBezTo>
                    <a:pt x="8228" y="370273"/>
                    <a:pt x="13714" y="370273"/>
                    <a:pt x="21942" y="370273"/>
                  </a:cubicBezTo>
                  <a:cubicBezTo>
                    <a:pt x="65827" y="370273"/>
                    <a:pt x="106969" y="370273"/>
                    <a:pt x="150852" y="370273"/>
                  </a:cubicBezTo>
                  <a:cubicBezTo>
                    <a:pt x="153594" y="370273"/>
                    <a:pt x="156338" y="370273"/>
                    <a:pt x="161824" y="370273"/>
                  </a:cubicBezTo>
                  <a:cubicBezTo>
                    <a:pt x="156338" y="334617"/>
                    <a:pt x="156338" y="304446"/>
                    <a:pt x="170052" y="271533"/>
                  </a:cubicBezTo>
                  <a:cubicBezTo>
                    <a:pt x="164566" y="271533"/>
                    <a:pt x="161824" y="271533"/>
                    <a:pt x="159080" y="271533"/>
                  </a:cubicBezTo>
                  <a:cubicBezTo>
                    <a:pt x="112453" y="271533"/>
                    <a:pt x="68569" y="271533"/>
                    <a:pt x="21942" y="271533"/>
                  </a:cubicBezTo>
                  <a:cubicBezTo>
                    <a:pt x="13714" y="271533"/>
                    <a:pt x="8228" y="268791"/>
                    <a:pt x="2742" y="263305"/>
                  </a:cubicBezTo>
                  <a:cubicBezTo>
                    <a:pt x="2742" y="260562"/>
                    <a:pt x="2742" y="257819"/>
                    <a:pt x="2742" y="255077"/>
                  </a:cubicBezTo>
                  <a:cubicBezTo>
                    <a:pt x="8228" y="246849"/>
                    <a:pt x="13714" y="246849"/>
                    <a:pt x="21942" y="246849"/>
                  </a:cubicBezTo>
                  <a:cubicBezTo>
                    <a:pt x="71311" y="246849"/>
                    <a:pt x="123425" y="246849"/>
                    <a:pt x="172794" y="246849"/>
                  </a:cubicBezTo>
                  <a:cubicBezTo>
                    <a:pt x="178280" y="246849"/>
                    <a:pt x="181022" y="244106"/>
                    <a:pt x="183766" y="241363"/>
                  </a:cubicBezTo>
                  <a:cubicBezTo>
                    <a:pt x="208450" y="205707"/>
                    <a:pt x="241363" y="181022"/>
                    <a:pt x="282505" y="172794"/>
                  </a:cubicBezTo>
                  <a:cubicBezTo>
                    <a:pt x="287991" y="172794"/>
                    <a:pt x="290733" y="170051"/>
                    <a:pt x="296219" y="170051"/>
                  </a:cubicBezTo>
                  <a:cubicBezTo>
                    <a:pt x="296219" y="161823"/>
                    <a:pt x="296219" y="156337"/>
                    <a:pt x="296219" y="148109"/>
                  </a:cubicBezTo>
                  <a:cubicBezTo>
                    <a:pt x="293476" y="148109"/>
                    <a:pt x="287991" y="148109"/>
                    <a:pt x="285248" y="148109"/>
                  </a:cubicBezTo>
                  <a:cubicBezTo>
                    <a:pt x="197480" y="148109"/>
                    <a:pt x="109711" y="148109"/>
                    <a:pt x="21942" y="148109"/>
                  </a:cubicBezTo>
                  <a:cubicBezTo>
                    <a:pt x="13714" y="148109"/>
                    <a:pt x="8228" y="145366"/>
                    <a:pt x="2742" y="139881"/>
                  </a:cubicBezTo>
                  <a:cubicBezTo>
                    <a:pt x="2742" y="137138"/>
                    <a:pt x="2742" y="134395"/>
                    <a:pt x="2742" y="131653"/>
                  </a:cubicBezTo>
                  <a:cubicBezTo>
                    <a:pt x="8228" y="123424"/>
                    <a:pt x="13714" y="123424"/>
                    <a:pt x="21942" y="123424"/>
                  </a:cubicBezTo>
                  <a:cubicBezTo>
                    <a:pt x="60341" y="123424"/>
                    <a:pt x="101483" y="123424"/>
                    <a:pt x="139880" y="123424"/>
                  </a:cubicBezTo>
                  <a:cubicBezTo>
                    <a:pt x="142624" y="123424"/>
                    <a:pt x="145366" y="123424"/>
                    <a:pt x="148110" y="123424"/>
                  </a:cubicBezTo>
                  <a:cubicBezTo>
                    <a:pt x="148110" y="90511"/>
                    <a:pt x="148110" y="57598"/>
                    <a:pt x="148110" y="24685"/>
                  </a:cubicBezTo>
                  <a:cubicBezTo>
                    <a:pt x="145366" y="24685"/>
                    <a:pt x="139880" y="24685"/>
                    <a:pt x="137138" y="24685"/>
                  </a:cubicBezTo>
                  <a:cubicBezTo>
                    <a:pt x="98739" y="24685"/>
                    <a:pt x="57597" y="24685"/>
                    <a:pt x="19200" y="24685"/>
                  </a:cubicBezTo>
                  <a:cubicBezTo>
                    <a:pt x="10972" y="24685"/>
                    <a:pt x="5486" y="21942"/>
                    <a:pt x="0" y="16456"/>
                  </a:cubicBezTo>
                  <a:cubicBezTo>
                    <a:pt x="0" y="13714"/>
                    <a:pt x="0" y="10971"/>
                    <a:pt x="0" y="8228"/>
                  </a:cubicBezTo>
                  <a:cubicBezTo>
                    <a:pt x="5486" y="0"/>
                    <a:pt x="10972" y="0"/>
                    <a:pt x="19200" y="0"/>
                  </a:cubicBezTo>
                  <a:cubicBezTo>
                    <a:pt x="309932" y="0"/>
                    <a:pt x="600667" y="0"/>
                    <a:pt x="891399" y="0"/>
                  </a:cubicBezTo>
                  <a:cubicBezTo>
                    <a:pt x="894142" y="0"/>
                    <a:pt x="896885" y="0"/>
                    <a:pt x="899627" y="0"/>
                  </a:cubicBezTo>
                  <a:cubicBezTo>
                    <a:pt x="907855" y="0"/>
                    <a:pt x="910599" y="8228"/>
                    <a:pt x="910599" y="13714"/>
                  </a:cubicBezTo>
                  <a:cubicBezTo>
                    <a:pt x="910599" y="21942"/>
                    <a:pt x="905113" y="24685"/>
                    <a:pt x="894142" y="24685"/>
                  </a:cubicBezTo>
                  <a:cubicBezTo>
                    <a:pt x="853000" y="24685"/>
                    <a:pt x="814602" y="24685"/>
                    <a:pt x="773461" y="24685"/>
                  </a:cubicBezTo>
                  <a:cubicBezTo>
                    <a:pt x="770717" y="24685"/>
                    <a:pt x="767975" y="24685"/>
                    <a:pt x="762489" y="24685"/>
                  </a:cubicBezTo>
                  <a:cubicBezTo>
                    <a:pt x="762489" y="57598"/>
                    <a:pt x="762489" y="90511"/>
                    <a:pt x="762489" y="123424"/>
                  </a:cubicBezTo>
                  <a:cubicBezTo>
                    <a:pt x="773461" y="123424"/>
                    <a:pt x="784431" y="123424"/>
                    <a:pt x="795403" y="123424"/>
                  </a:cubicBezTo>
                  <a:cubicBezTo>
                    <a:pt x="828316" y="123424"/>
                    <a:pt x="861230" y="123424"/>
                    <a:pt x="894142" y="123424"/>
                  </a:cubicBezTo>
                  <a:cubicBezTo>
                    <a:pt x="902371" y="123424"/>
                    <a:pt x="907855" y="126167"/>
                    <a:pt x="907855" y="131653"/>
                  </a:cubicBezTo>
                  <a:cubicBezTo>
                    <a:pt x="907855" y="137138"/>
                    <a:pt x="907855" y="142624"/>
                    <a:pt x="905113" y="145366"/>
                  </a:cubicBezTo>
                  <a:cubicBezTo>
                    <a:pt x="902371" y="148109"/>
                    <a:pt x="896885" y="148109"/>
                    <a:pt x="891399" y="148109"/>
                  </a:cubicBezTo>
                  <a:cubicBezTo>
                    <a:pt x="803631" y="148109"/>
                    <a:pt x="715862" y="148109"/>
                    <a:pt x="625351" y="148109"/>
                  </a:cubicBezTo>
                  <a:cubicBezTo>
                    <a:pt x="622609" y="148109"/>
                    <a:pt x="617123" y="148109"/>
                    <a:pt x="614381" y="148109"/>
                  </a:cubicBezTo>
                  <a:cubicBezTo>
                    <a:pt x="614381" y="156337"/>
                    <a:pt x="614381" y="161823"/>
                    <a:pt x="614381" y="170051"/>
                  </a:cubicBezTo>
                  <a:cubicBezTo>
                    <a:pt x="617123" y="170051"/>
                    <a:pt x="617123" y="170051"/>
                    <a:pt x="619865" y="172794"/>
                  </a:cubicBezTo>
                  <a:cubicBezTo>
                    <a:pt x="666492" y="181022"/>
                    <a:pt x="702148" y="205707"/>
                    <a:pt x="729575" y="246849"/>
                  </a:cubicBezTo>
                  <a:cubicBezTo>
                    <a:pt x="732319" y="249591"/>
                    <a:pt x="735061" y="252334"/>
                    <a:pt x="740547" y="252334"/>
                  </a:cubicBezTo>
                  <a:cubicBezTo>
                    <a:pt x="770717" y="252334"/>
                    <a:pt x="800888" y="252334"/>
                    <a:pt x="828316" y="252334"/>
                  </a:cubicBezTo>
                  <a:cubicBezTo>
                    <a:pt x="850258" y="252334"/>
                    <a:pt x="872200" y="252334"/>
                    <a:pt x="894142" y="252334"/>
                  </a:cubicBezTo>
                  <a:cubicBezTo>
                    <a:pt x="905113" y="252334"/>
                    <a:pt x="910599" y="260562"/>
                    <a:pt x="907855" y="268791"/>
                  </a:cubicBezTo>
                  <a:cubicBezTo>
                    <a:pt x="905113" y="277019"/>
                    <a:pt x="899627" y="277019"/>
                    <a:pt x="891399" y="277019"/>
                  </a:cubicBezTo>
                  <a:cubicBezTo>
                    <a:pt x="844772" y="277019"/>
                    <a:pt x="798145" y="277019"/>
                    <a:pt x="751519" y="277019"/>
                  </a:cubicBezTo>
                  <a:cubicBezTo>
                    <a:pt x="748775" y="277019"/>
                    <a:pt x="746033" y="277019"/>
                    <a:pt x="740547" y="277019"/>
                  </a:cubicBezTo>
                  <a:cubicBezTo>
                    <a:pt x="751519" y="309932"/>
                    <a:pt x="754261" y="342845"/>
                    <a:pt x="748775" y="375758"/>
                  </a:cubicBezTo>
                  <a:cubicBezTo>
                    <a:pt x="754261" y="375758"/>
                    <a:pt x="757003" y="375758"/>
                    <a:pt x="759747" y="375758"/>
                  </a:cubicBezTo>
                  <a:cubicBezTo>
                    <a:pt x="803631" y="375758"/>
                    <a:pt x="847516" y="375758"/>
                    <a:pt x="891399" y="375758"/>
                  </a:cubicBezTo>
                  <a:cubicBezTo>
                    <a:pt x="902371" y="375758"/>
                    <a:pt x="907855" y="381244"/>
                    <a:pt x="907855" y="389472"/>
                  </a:cubicBezTo>
                  <a:cubicBezTo>
                    <a:pt x="907855" y="397701"/>
                    <a:pt x="902371" y="403186"/>
                    <a:pt x="891399" y="403186"/>
                  </a:cubicBezTo>
                  <a:cubicBezTo>
                    <a:pt x="874943" y="403186"/>
                    <a:pt x="861230" y="403186"/>
                    <a:pt x="844772" y="403186"/>
                  </a:cubicBezTo>
                  <a:cubicBezTo>
                    <a:pt x="811858" y="403186"/>
                    <a:pt x="776203" y="403186"/>
                    <a:pt x="743289" y="403186"/>
                  </a:cubicBezTo>
                  <a:cubicBezTo>
                    <a:pt x="732319" y="438842"/>
                    <a:pt x="715862" y="471755"/>
                    <a:pt x="691178" y="501926"/>
                  </a:cubicBezTo>
                  <a:cubicBezTo>
                    <a:pt x="696664" y="501926"/>
                    <a:pt x="699406" y="501926"/>
                    <a:pt x="702148" y="501926"/>
                  </a:cubicBezTo>
                  <a:cubicBezTo>
                    <a:pt x="746033" y="501926"/>
                    <a:pt x="789917" y="501926"/>
                    <a:pt x="833802" y="501926"/>
                  </a:cubicBezTo>
                  <a:cubicBezTo>
                    <a:pt x="853000" y="501926"/>
                    <a:pt x="872200" y="501926"/>
                    <a:pt x="891399" y="501926"/>
                  </a:cubicBezTo>
                  <a:cubicBezTo>
                    <a:pt x="896885" y="501926"/>
                    <a:pt x="902371" y="504668"/>
                    <a:pt x="902371" y="510154"/>
                  </a:cubicBezTo>
                  <a:cubicBezTo>
                    <a:pt x="905113" y="512896"/>
                    <a:pt x="902371" y="521125"/>
                    <a:pt x="899627" y="523867"/>
                  </a:cubicBezTo>
                  <a:cubicBezTo>
                    <a:pt x="896885" y="526610"/>
                    <a:pt x="891399" y="529353"/>
                    <a:pt x="885914" y="529353"/>
                  </a:cubicBezTo>
                  <a:cubicBezTo>
                    <a:pt x="844772" y="529353"/>
                    <a:pt x="806374" y="529353"/>
                    <a:pt x="765233" y="529353"/>
                  </a:cubicBezTo>
                  <a:cubicBezTo>
                    <a:pt x="762489" y="529353"/>
                    <a:pt x="759747" y="529353"/>
                    <a:pt x="754261" y="529353"/>
                  </a:cubicBezTo>
                  <a:cubicBezTo>
                    <a:pt x="754261" y="562266"/>
                    <a:pt x="754261" y="595179"/>
                    <a:pt x="754261" y="628092"/>
                  </a:cubicBezTo>
                  <a:cubicBezTo>
                    <a:pt x="770717" y="628092"/>
                    <a:pt x="787175" y="628092"/>
                    <a:pt x="803631" y="628092"/>
                  </a:cubicBezTo>
                  <a:cubicBezTo>
                    <a:pt x="831058" y="628092"/>
                    <a:pt x="858486" y="628092"/>
                    <a:pt x="885914" y="628092"/>
                  </a:cubicBezTo>
                  <a:cubicBezTo>
                    <a:pt x="896885" y="628092"/>
                    <a:pt x="905113" y="639064"/>
                    <a:pt x="899627" y="647292"/>
                  </a:cubicBezTo>
                  <a:cubicBezTo>
                    <a:pt x="896885" y="652778"/>
                    <a:pt x="891399" y="655520"/>
                    <a:pt x="883171" y="655520"/>
                  </a:cubicBezTo>
                  <a:cubicBezTo>
                    <a:pt x="800888" y="655520"/>
                    <a:pt x="715862" y="655520"/>
                    <a:pt x="633579" y="655520"/>
                  </a:cubicBezTo>
                  <a:cubicBezTo>
                    <a:pt x="630837" y="655520"/>
                    <a:pt x="625351" y="655520"/>
                    <a:pt x="622609" y="655520"/>
                  </a:cubicBezTo>
                  <a:cubicBezTo>
                    <a:pt x="622609" y="688433"/>
                    <a:pt x="622609" y="721347"/>
                    <a:pt x="622609" y="754260"/>
                  </a:cubicBezTo>
                  <a:cubicBezTo>
                    <a:pt x="625351" y="754260"/>
                    <a:pt x="628094" y="754260"/>
                    <a:pt x="630837" y="754260"/>
                  </a:cubicBezTo>
                  <a:cubicBezTo>
                    <a:pt x="677464" y="754260"/>
                    <a:pt x="724091" y="754260"/>
                    <a:pt x="767975" y="754260"/>
                  </a:cubicBezTo>
                  <a:cubicBezTo>
                    <a:pt x="806374" y="754260"/>
                    <a:pt x="844772" y="754260"/>
                    <a:pt x="883171" y="754260"/>
                  </a:cubicBezTo>
                  <a:cubicBezTo>
                    <a:pt x="896885" y="754260"/>
                    <a:pt x="902371" y="765231"/>
                    <a:pt x="896885" y="773459"/>
                  </a:cubicBezTo>
                  <a:cubicBezTo>
                    <a:pt x="894142" y="776202"/>
                    <a:pt x="888657" y="778944"/>
                    <a:pt x="883171" y="778944"/>
                  </a:cubicBezTo>
                  <a:cubicBezTo>
                    <a:pt x="842030" y="778944"/>
                    <a:pt x="803631" y="778944"/>
                    <a:pt x="762489" y="778944"/>
                  </a:cubicBezTo>
                  <a:cubicBezTo>
                    <a:pt x="759747" y="778944"/>
                    <a:pt x="757003" y="778944"/>
                    <a:pt x="754261" y="778944"/>
                  </a:cubicBezTo>
                  <a:cubicBezTo>
                    <a:pt x="754261" y="811857"/>
                    <a:pt x="754261" y="844771"/>
                    <a:pt x="754261" y="877684"/>
                  </a:cubicBezTo>
                  <a:cubicBezTo>
                    <a:pt x="757003" y="877684"/>
                    <a:pt x="759747" y="877684"/>
                    <a:pt x="765233" y="877684"/>
                  </a:cubicBezTo>
                  <a:cubicBezTo>
                    <a:pt x="803631" y="877684"/>
                    <a:pt x="844772" y="877684"/>
                    <a:pt x="883171" y="877684"/>
                  </a:cubicBezTo>
                  <a:cubicBezTo>
                    <a:pt x="891399" y="877684"/>
                    <a:pt x="896885" y="877684"/>
                    <a:pt x="899627" y="885912"/>
                  </a:cubicBezTo>
                  <a:cubicBezTo>
                    <a:pt x="918827" y="877684"/>
                    <a:pt x="916085" y="883169"/>
                    <a:pt x="910599" y="888655"/>
                  </a:cubicBezTo>
                  <a:close/>
                  <a:moveTo>
                    <a:pt x="586953" y="713118"/>
                  </a:moveTo>
                  <a:cubicBezTo>
                    <a:pt x="586953" y="721347"/>
                    <a:pt x="586953" y="726832"/>
                    <a:pt x="586953" y="735060"/>
                  </a:cubicBezTo>
                  <a:cubicBezTo>
                    <a:pt x="586953" y="751517"/>
                    <a:pt x="586953" y="765231"/>
                    <a:pt x="586953" y="781687"/>
                  </a:cubicBezTo>
                  <a:cubicBezTo>
                    <a:pt x="586953" y="789916"/>
                    <a:pt x="592437" y="795401"/>
                    <a:pt x="600667" y="795401"/>
                  </a:cubicBezTo>
                  <a:cubicBezTo>
                    <a:pt x="608895" y="795401"/>
                    <a:pt x="614381" y="789916"/>
                    <a:pt x="614381" y="781687"/>
                  </a:cubicBezTo>
                  <a:cubicBezTo>
                    <a:pt x="614381" y="778944"/>
                    <a:pt x="614381" y="776202"/>
                    <a:pt x="614381" y="773459"/>
                  </a:cubicBezTo>
                  <a:cubicBezTo>
                    <a:pt x="614381" y="702147"/>
                    <a:pt x="614381" y="630835"/>
                    <a:pt x="614381" y="559523"/>
                  </a:cubicBezTo>
                  <a:cubicBezTo>
                    <a:pt x="614381" y="540324"/>
                    <a:pt x="619865" y="526610"/>
                    <a:pt x="633579" y="515639"/>
                  </a:cubicBezTo>
                  <a:cubicBezTo>
                    <a:pt x="661006" y="490954"/>
                    <a:pt x="685692" y="463527"/>
                    <a:pt x="702148" y="433357"/>
                  </a:cubicBezTo>
                  <a:cubicBezTo>
                    <a:pt x="726833" y="389472"/>
                    <a:pt x="743289" y="342845"/>
                    <a:pt x="735061" y="293475"/>
                  </a:cubicBezTo>
                  <a:cubicBezTo>
                    <a:pt x="721348" y="202964"/>
                    <a:pt x="619865" y="142624"/>
                    <a:pt x="529354" y="197479"/>
                  </a:cubicBezTo>
                  <a:cubicBezTo>
                    <a:pt x="504670" y="211193"/>
                    <a:pt x="488212" y="233135"/>
                    <a:pt x="477242" y="257819"/>
                  </a:cubicBezTo>
                  <a:cubicBezTo>
                    <a:pt x="474498" y="263305"/>
                    <a:pt x="471756" y="268791"/>
                    <a:pt x="463528" y="268791"/>
                  </a:cubicBezTo>
                  <a:cubicBezTo>
                    <a:pt x="455299" y="268791"/>
                    <a:pt x="452557" y="266048"/>
                    <a:pt x="449815" y="257819"/>
                  </a:cubicBezTo>
                  <a:cubicBezTo>
                    <a:pt x="449815" y="255077"/>
                    <a:pt x="447071" y="255077"/>
                    <a:pt x="447071" y="252334"/>
                  </a:cubicBezTo>
                  <a:cubicBezTo>
                    <a:pt x="422387" y="205707"/>
                    <a:pt x="383987" y="181022"/>
                    <a:pt x="331874" y="178280"/>
                  </a:cubicBezTo>
                  <a:cubicBezTo>
                    <a:pt x="255077" y="175537"/>
                    <a:pt x="189252" y="238620"/>
                    <a:pt x="189252" y="315418"/>
                  </a:cubicBezTo>
                  <a:cubicBezTo>
                    <a:pt x="189252" y="375758"/>
                    <a:pt x="211193" y="427871"/>
                    <a:pt x="246849" y="471755"/>
                  </a:cubicBezTo>
                  <a:cubicBezTo>
                    <a:pt x="279763" y="512896"/>
                    <a:pt x="318160" y="543067"/>
                    <a:pt x="362046" y="573237"/>
                  </a:cubicBezTo>
                  <a:cubicBezTo>
                    <a:pt x="392215" y="595179"/>
                    <a:pt x="425129" y="614379"/>
                    <a:pt x="455299" y="633578"/>
                  </a:cubicBezTo>
                  <a:cubicBezTo>
                    <a:pt x="469013" y="641806"/>
                    <a:pt x="474498" y="652778"/>
                    <a:pt x="474498" y="669234"/>
                  </a:cubicBezTo>
                  <a:cubicBezTo>
                    <a:pt x="474498" y="674719"/>
                    <a:pt x="474498" y="680205"/>
                    <a:pt x="474498" y="685691"/>
                  </a:cubicBezTo>
                  <a:cubicBezTo>
                    <a:pt x="474498" y="693919"/>
                    <a:pt x="479984" y="699404"/>
                    <a:pt x="488212" y="699404"/>
                  </a:cubicBezTo>
                  <a:cubicBezTo>
                    <a:pt x="496440" y="699404"/>
                    <a:pt x="501926" y="693919"/>
                    <a:pt x="501926" y="685691"/>
                  </a:cubicBezTo>
                  <a:cubicBezTo>
                    <a:pt x="501926" y="674719"/>
                    <a:pt x="501926" y="663748"/>
                    <a:pt x="501926" y="652778"/>
                  </a:cubicBezTo>
                  <a:cubicBezTo>
                    <a:pt x="501926" y="628092"/>
                    <a:pt x="518384" y="611636"/>
                    <a:pt x="543068" y="611636"/>
                  </a:cubicBezTo>
                  <a:cubicBezTo>
                    <a:pt x="567753" y="611636"/>
                    <a:pt x="584209" y="628092"/>
                    <a:pt x="584209" y="652778"/>
                  </a:cubicBezTo>
                  <a:cubicBezTo>
                    <a:pt x="586953" y="671977"/>
                    <a:pt x="586953" y="693919"/>
                    <a:pt x="586953" y="713118"/>
                  </a:cubicBezTo>
                  <a:close/>
                  <a:moveTo>
                    <a:pt x="449815" y="2743"/>
                  </a:moveTo>
                  <a:cubicBezTo>
                    <a:pt x="359302" y="2743"/>
                    <a:pt x="271535" y="2743"/>
                    <a:pt x="183766" y="2743"/>
                  </a:cubicBezTo>
                  <a:cubicBezTo>
                    <a:pt x="183766" y="35656"/>
                    <a:pt x="183766" y="68569"/>
                    <a:pt x="183766" y="101482"/>
                  </a:cubicBezTo>
                  <a:cubicBezTo>
                    <a:pt x="274277" y="101482"/>
                    <a:pt x="362046" y="101482"/>
                    <a:pt x="449815" y="101482"/>
                  </a:cubicBezTo>
                  <a:cubicBezTo>
                    <a:pt x="449815" y="68569"/>
                    <a:pt x="449815" y="38399"/>
                    <a:pt x="449815" y="2743"/>
                  </a:cubicBezTo>
                  <a:close/>
                  <a:moveTo>
                    <a:pt x="743289" y="101482"/>
                  </a:moveTo>
                  <a:cubicBezTo>
                    <a:pt x="743289" y="68569"/>
                    <a:pt x="743289" y="35656"/>
                    <a:pt x="743289" y="2743"/>
                  </a:cubicBezTo>
                  <a:cubicBezTo>
                    <a:pt x="652778" y="2743"/>
                    <a:pt x="565009" y="2743"/>
                    <a:pt x="477242" y="2743"/>
                  </a:cubicBezTo>
                  <a:cubicBezTo>
                    <a:pt x="477242" y="35656"/>
                    <a:pt x="477242" y="68569"/>
                    <a:pt x="477242" y="101482"/>
                  </a:cubicBezTo>
                  <a:cubicBezTo>
                    <a:pt x="565009" y="101482"/>
                    <a:pt x="655522" y="101482"/>
                    <a:pt x="743289" y="101482"/>
                  </a:cubicBezTo>
                  <a:close/>
                  <a:moveTo>
                    <a:pt x="449815" y="861227"/>
                  </a:moveTo>
                  <a:cubicBezTo>
                    <a:pt x="449815" y="828314"/>
                    <a:pt x="449815" y="795401"/>
                    <a:pt x="449815" y="762488"/>
                  </a:cubicBezTo>
                  <a:cubicBezTo>
                    <a:pt x="359302" y="762488"/>
                    <a:pt x="271535" y="762488"/>
                    <a:pt x="183766" y="762488"/>
                  </a:cubicBezTo>
                  <a:cubicBezTo>
                    <a:pt x="183766" y="795401"/>
                    <a:pt x="183766" y="828314"/>
                    <a:pt x="183766" y="861227"/>
                  </a:cubicBezTo>
                  <a:cubicBezTo>
                    <a:pt x="271535" y="861227"/>
                    <a:pt x="359302" y="861227"/>
                    <a:pt x="449815" y="861227"/>
                  </a:cubicBezTo>
                  <a:close/>
                  <a:moveTo>
                    <a:pt x="477242" y="861227"/>
                  </a:moveTo>
                  <a:cubicBezTo>
                    <a:pt x="567753" y="861227"/>
                    <a:pt x="655522" y="861227"/>
                    <a:pt x="743289" y="861227"/>
                  </a:cubicBezTo>
                  <a:cubicBezTo>
                    <a:pt x="743289" y="828314"/>
                    <a:pt x="743289" y="795401"/>
                    <a:pt x="743289" y="762488"/>
                  </a:cubicBezTo>
                  <a:cubicBezTo>
                    <a:pt x="726833" y="762488"/>
                    <a:pt x="707634" y="762488"/>
                    <a:pt x="691178" y="762488"/>
                  </a:cubicBezTo>
                  <a:cubicBezTo>
                    <a:pt x="674720" y="762488"/>
                    <a:pt x="658264" y="762488"/>
                    <a:pt x="639064" y="762488"/>
                  </a:cubicBezTo>
                  <a:cubicBezTo>
                    <a:pt x="639064" y="770716"/>
                    <a:pt x="639064" y="778944"/>
                    <a:pt x="639064" y="787173"/>
                  </a:cubicBezTo>
                  <a:cubicBezTo>
                    <a:pt x="636322" y="809115"/>
                    <a:pt x="619865" y="822829"/>
                    <a:pt x="597923" y="822829"/>
                  </a:cubicBezTo>
                  <a:cubicBezTo>
                    <a:pt x="575981" y="822829"/>
                    <a:pt x="559525" y="806372"/>
                    <a:pt x="559525" y="784430"/>
                  </a:cubicBezTo>
                  <a:cubicBezTo>
                    <a:pt x="559525" y="776202"/>
                    <a:pt x="559525" y="770716"/>
                    <a:pt x="559525" y="762488"/>
                  </a:cubicBezTo>
                  <a:cubicBezTo>
                    <a:pt x="532098" y="762488"/>
                    <a:pt x="504670" y="762488"/>
                    <a:pt x="477242" y="762488"/>
                  </a:cubicBezTo>
                  <a:cubicBezTo>
                    <a:pt x="477242" y="795401"/>
                    <a:pt x="477242" y="828314"/>
                    <a:pt x="477242" y="861227"/>
                  </a:cubicBezTo>
                  <a:close/>
                  <a:moveTo>
                    <a:pt x="329132" y="735060"/>
                  </a:moveTo>
                  <a:cubicBezTo>
                    <a:pt x="405929" y="735060"/>
                    <a:pt x="482726" y="735060"/>
                    <a:pt x="559525" y="735060"/>
                  </a:cubicBezTo>
                  <a:cubicBezTo>
                    <a:pt x="559525" y="707633"/>
                    <a:pt x="559525" y="680205"/>
                    <a:pt x="559525" y="652778"/>
                  </a:cubicBezTo>
                  <a:cubicBezTo>
                    <a:pt x="559525" y="641806"/>
                    <a:pt x="554039" y="636321"/>
                    <a:pt x="545811" y="636321"/>
                  </a:cubicBezTo>
                  <a:cubicBezTo>
                    <a:pt x="537582" y="636321"/>
                    <a:pt x="532098" y="641806"/>
                    <a:pt x="532098" y="652778"/>
                  </a:cubicBezTo>
                  <a:cubicBezTo>
                    <a:pt x="532098" y="663748"/>
                    <a:pt x="532098" y="674719"/>
                    <a:pt x="532098" y="682948"/>
                  </a:cubicBezTo>
                  <a:cubicBezTo>
                    <a:pt x="532098" y="707633"/>
                    <a:pt x="515640" y="724089"/>
                    <a:pt x="493698" y="724089"/>
                  </a:cubicBezTo>
                  <a:cubicBezTo>
                    <a:pt x="469013" y="724089"/>
                    <a:pt x="449815" y="710375"/>
                    <a:pt x="452557" y="685691"/>
                  </a:cubicBezTo>
                  <a:cubicBezTo>
                    <a:pt x="452557" y="663748"/>
                    <a:pt x="447071" y="652778"/>
                    <a:pt x="427871" y="641806"/>
                  </a:cubicBezTo>
                  <a:cubicBezTo>
                    <a:pt x="419643" y="636321"/>
                    <a:pt x="411415" y="633578"/>
                    <a:pt x="400443" y="633578"/>
                  </a:cubicBezTo>
                  <a:cubicBezTo>
                    <a:pt x="381245" y="633578"/>
                    <a:pt x="362046" y="633578"/>
                    <a:pt x="340104" y="633578"/>
                  </a:cubicBezTo>
                  <a:cubicBezTo>
                    <a:pt x="337360" y="633578"/>
                    <a:pt x="334618" y="633578"/>
                    <a:pt x="331874" y="633578"/>
                  </a:cubicBezTo>
                  <a:cubicBezTo>
                    <a:pt x="329132" y="669234"/>
                    <a:pt x="329132" y="702147"/>
                    <a:pt x="329132" y="735060"/>
                  </a:cubicBezTo>
                  <a:close/>
                  <a:moveTo>
                    <a:pt x="370274" y="608893"/>
                  </a:moveTo>
                  <a:cubicBezTo>
                    <a:pt x="367532" y="606150"/>
                    <a:pt x="367532" y="606150"/>
                    <a:pt x="367532" y="606150"/>
                  </a:cubicBezTo>
                  <a:cubicBezTo>
                    <a:pt x="326390" y="578723"/>
                    <a:pt x="285248" y="548552"/>
                    <a:pt x="249591" y="512896"/>
                  </a:cubicBezTo>
                  <a:cubicBezTo>
                    <a:pt x="246849" y="510154"/>
                    <a:pt x="246849" y="510154"/>
                    <a:pt x="244107" y="510154"/>
                  </a:cubicBezTo>
                  <a:cubicBezTo>
                    <a:pt x="224907" y="510154"/>
                    <a:pt x="202965" y="510154"/>
                    <a:pt x="183766" y="510154"/>
                  </a:cubicBezTo>
                  <a:cubicBezTo>
                    <a:pt x="183766" y="543067"/>
                    <a:pt x="183766" y="575980"/>
                    <a:pt x="183766" y="608893"/>
                  </a:cubicBezTo>
                  <a:cubicBezTo>
                    <a:pt x="244107" y="608893"/>
                    <a:pt x="307190" y="608893"/>
                    <a:pt x="370274" y="608893"/>
                  </a:cubicBezTo>
                  <a:close/>
                  <a:moveTo>
                    <a:pt x="329132" y="128910"/>
                  </a:moveTo>
                  <a:cubicBezTo>
                    <a:pt x="329132" y="134395"/>
                    <a:pt x="329132" y="142624"/>
                    <a:pt x="329132" y="148109"/>
                  </a:cubicBezTo>
                  <a:cubicBezTo>
                    <a:pt x="386730" y="150852"/>
                    <a:pt x="430615" y="175537"/>
                    <a:pt x="463528" y="224906"/>
                  </a:cubicBezTo>
                  <a:cubicBezTo>
                    <a:pt x="479984" y="202964"/>
                    <a:pt x="496440" y="183765"/>
                    <a:pt x="521126" y="170051"/>
                  </a:cubicBezTo>
                  <a:cubicBezTo>
                    <a:pt x="545811" y="156337"/>
                    <a:pt x="570495" y="150852"/>
                    <a:pt x="597923" y="148109"/>
                  </a:cubicBezTo>
                  <a:cubicBezTo>
                    <a:pt x="597923" y="142624"/>
                    <a:pt x="597923" y="134395"/>
                    <a:pt x="597923" y="128910"/>
                  </a:cubicBezTo>
                  <a:cubicBezTo>
                    <a:pt x="507412" y="128910"/>
                    <a:pt x="419643" y="128910"/>
                    <a:pt x="329132" y="128910"/>
                  </a:cubicBezTo>
                  <a:close/>
                  <a:moveTo>
                    <a:pt x="743289" y="507411"/>
                  </a:moveTo>
                  <a:cubicBezTo>
                    <a:pt x="721348" y="507411"/>
                    <a:pt x="702148" y="507411"/>
                    <a:pt x="682950" y="507411"/>
                  </a:cubicBezTo>
                  <a:cubicBezTo>
                    <a:pt x="680206" y="507411"/>
                    <a:pt x="680206" y="507411"/>
                    <a:pt x="677464" y="510154"/>
                  </a:cubicBezTo>
                  <a:cubicBezTo>
                    <a:pt x="669236" y="518382"/>
                    <a:pt x="658264" y="526610"/>
                    <a:pt x="650036" y="534839"/>
                  </a:cubicBezTo>
                  <a:cubicBezTo>
                    <a:pt x="644550" y="540324"/>
                    <a:pt x="641808" y="545810"/>
                    <a:pt x="641808" y="551295"/>
                  </a:cubicBezTo>
                  <a:cubicBezTo>
                    <a:pt x="641808" y="570495"/>
                    <a:pt x="641808" y="589694"/>
                    <a:pt x="641808" y="608893"/>
                  </a:cubicBezTo>
                  <a:cubicBezTo>
                    <a:pt x="677464" y="608893"/>
                    <a:pt x="710377" y="608893"/>
                    <a:pt x="746033" y="608893"/>
                  </a:cubicBezTo>
                  <a:cubicBezTo>
                    <a:pt x="743289" y="573237"/>
                    <a:pt x="743289" y="543067"/>
                    <a:pt x="743289" y="507411"/>
                  </a:cubicBezTo>
                  <a:close/>
                </a:path>
              </a:pathLst>
            </a:custGeom>
            <a:grpFill/>
            <a:ln w="27426" cap="flat">
              <a:noFill/>
              <a:prstDash val="solid"/>
              <a:miter/>
            </a:ln>
          </p:spPr>
          <p:txBody>
            <a:bodyPr rtlCol="0" anchor="ct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
          <p:cNvSpPr txBox="1">
            <a:spLocks noGrp="1"/>
          </p:cNvSpPr>
          <p:nvPr>
            <p:ph type="body" idx="2"/>
          </p:nvPr>
        </p:nvSpPr>
        <p:spPr>
          <a:xfrm>
            <a:off x="5410201" y="170789"/>
            <a:ext cx="4990998"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err="1"/>
              <a:t>Lasciatevi</a:t>
            </a:r>
            <a:r>
              <a:rPr lang="en-US" dirty="0"/>
              <a:t> </a:t>
            </a:r>
            <a:r>
              <a:rPr lang="en-US" dirty="0" err="1"/>
              <a:t>ispirare</a:t>
            </a:r>
            <a:r>
              <a:rPr lang="en-US" dirty="0"/>
              <a:t>…</a:t>
            </a:r>
            <a:endParaRPr dirty="0"/>
          </a:p>
        </p:txBody>
      </p:sp>
      <p:pic>
        <p:nvPicPr>
          <p:cNvPr id="519" name="Google Shape;519;p7" descr="Logo, company name&#10;&#10;Description automatically generated"/>
          <p:cNvPicPr preferRelativeResize="0">
            <a:picLocks noGrp="1"/>
          </p:cNvPicPr>
          <p:nvPr>
            <p:ph type="pic" idx="3"/>
          </p:nvPr>
        </p:nvPicPr>
        <p:blipFill rotWithShape="1">
          <a:blip r:embed="rId3">
            <a:alphaModFix/>
          </a:blip>
          <a:srcRect l="3340" r="3338"/>
          <a:stretch/>
        </p:blipFill>
        <p:spPr>
          <a:xfrm>
            <a:off x="0" y="1866900"/>
            <a:ext cx="5130800" cy="3913188"/>
          </a:xfrm>
          <a:prstGeom prst="rect">
            <a:avLst/>
          </a:prstGeom>
          <a:solidFill>
            <a:srgbClr val="D8D8D8"/>
          </a:solidFill>
          <a:ln>
            <a:noFill/>
          </a:ln>
        </p:spPr>
      </p:pic>
      <p:sp>
        <p:nvSpPr>
          <p:cNvPr id="520" name="Google Shape;520;p7"/>
          <p:cNvSpPr txBox="1">
            <a:spLocks noGrp="1"/>
          </p:cNvSpPr>
          <p:nvPr>
            <p:ph type="body" idx="1"/>
          </p:nvPr>
        </p:nvSpPr>
        <p:spPr>
          <a:xfrm>
            <a:off x="5286375" y="1163441"/>
            <a:ext cx="6029325" cy="4703763"/>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2400"/>
              <a:buNone/>
            </a:pPr>
            <a:r>
              <a:rPr lang="en-US" sz="2200" dirty="0"/>
              <a:t>Le app qui sotto </a:t>
            </a:r>
            <a:r>
              <a:rPr lang="en-US" sz="2200" dirty="0" err="1"/>
              <a:t>prevedono</a:t>
            </a:r>
            <a:r>
              <a:rPr lang="en-US" sz="2200" dirty="0"/>
              <a:t> </a:t>
            </a:r>
            <a:r>
              <a:rPr lang="en-US" sz="2200" dirty="0" err="1"/>
              <a:t>l’iscrizione</a:t>
            </a:r>
            <a:r>
              <a:rPr lang="en-US" sz="2200" dirty="0">
                <a:solidFill>
                  <a:schemeClr val="lt1"/>
                </a:solidFill>
              </a:rPr>
              <a:t>. </a:t>
            </a:r>
            <a:endParaRPr sz="2200" dirty="0">
              <a:solidFill>
                <a:schemeClr val="lt1"/>
              </a:solidFill>
            </a:endParaRPr>
          </a:p>
          <a:p>
            <a:pPr marL="228600" lvl="0" indent="0" algn="l" rtl="0">
              <a:lnSpc>
                <a:spcPct val="90000"/>
              </a:lnSpc>
              <a:spcBef>
                <a:spcPts val="1000"/>
              </a:spcBef>
              <a:spcAft>
                <a:spcPts val="0"/>
              </a:spcAft>
              <a:buSzPts val="2400"/>
              <a:buNone/>
            </a:pPr>
            <a:r>
              <a:rPr lang="it-IT" sz="2200" dirty="0"/>
              <a:t>Nel frattempo, potete guardare delle mini-guide disponibili su YouTube</a:t>
            </a:r>
            <a:endParaRPr sz="2200" dirty="0">
              <a:solidFill>
                <a:schemeClr val="lt1"/>
              </a:solidFill>
            </a:endParaRPr>
          </a:p>
          <a:p>
            <a:pPr marL="571500" lvl="0" indent="-342900" algn="l" rtl="0">
              <a:lnSpc>
                <a:spcPct val="90000"/>
              </a:lnSpc>
              <a:spcBef>
                <a:spcPts val="1000"/>
              </a:spcBef>
              <a:spcAft>
                <a:spcPts val="0"/>
              </a:spcAft>
              <a:buSzPts val="2400"/>
              <a:buFont typeface="Noto Sans"/>
              <a:buChar char="⮚"/>
            </a:pPr>
            <a:r>
              <a:rPr lang="en-US" sz="2200" u="sng" dirty="0">
                <a:solidFill>
                  <a:srgbClr val="24BAA2"/>
                </a:solidFill>
                <a:hlinkClick r:id="rId4">
                  <a:extLst>
                    <a:ext uri="{A12FA001-AC4F-418D-AE19-62706E023703}">
                      <ahyp:hlinkClr xmlns:ahyp="http://schemas.microsoft.com/office/drawing/2018/hyperlinkcolor" val="tx"/>
                    </a:ext>
                  </a:extLst>
                </a:hlinkClick>
              </a:rPr>
              <a:t>Daily Calm | 10 Minute Mindfulness Meditation |Be Present </a:t>
            </a:r>
            <a:endParaRPr sz="2200" u="sng" dirty="0">
              <a:solidFill>
                <a:srgbClr val="24BAA2"/>
              </a:solidFill>
            </a:endParaRPr>
          </a:p>
          <a:p>
            <a:pPr marL="571500" lvl="0" indent="-342900" algn="l" rtl="0">
              <a:lnSpc>
                <a:spcPct val="90000"/>
              </a:lnSpc>
              <a:spcBef>
                <a:spcPts val="1000"/>
              </a:spcBef>
              <a:spcAft>
                <a:spcPts val="0"/>
              </a:spcAft>
              <a:buSzPts val="2400"/>
              <a:buFont typeface="Noto Sans"/>
              <a:buChar char="⮚"/>
            </a:pPr>
            <a:r>
              <a:rPr lang="en-US" sz="2200" u="sng" dirty="0">
                <a:solidFill>
                  <a:srgbClr val="24BAA2"/>
                </a:solidFill>
                <a:hlinkClick r:id="rId5">
                  <a:extLst>
                    <a:ext uri="{A12FA001-AC4F-418D-AE19-62706E023703}">
                      <ahyp:hlinkClr xmlns:ahyp="http://schemas.microsoft.com/office/drawing/2018/hyperlinkcolor" val="tx"/>
                    </a:ext>
                  </a:extLst>
                </a:hlinkClick>
              </a:rPr>
              <a:t>Mindfulness Meditation – Guided 10 Minutes  </a:t>
            </a:r>
            <a:endParaRPr sz="2200" u="sng" dirty="0">
              <a:solidFill>
                <a:srgbClr val="24BAA2"/>
              </a:solidFill>
            </a:endParaRPr>
          </a:p>
          <a:p>
            <a:pPr marL="571500" lvl="0" indent="-342900" algn="l" rtl="0">
              <a:lnSpc>
                <a:spcPct val="90000"/>
              </a:lnSpc>
              <a:spcBef>
                <a:spcPts val="1000"/>
              </a:spcBef>
              <a:spcAft>
                <a:spcPts val="0"/>
              </a:spcAft>
              <a:buSzPts val="2400"/>
              <a:buFont typeface="Noto Sans"/>
              <a:buChar char="⮚"/>
            </a:pPr>
            <a:r>
              <a:rPr lang="en-US" sz="2200" u="sng" dirty="0">
                <a:solidFill>
                  <a:srgbClr val="24BAA2"/>
                </a:solidFill>
                <a:hlinkClick r:id="rId6">
                  <a:extLst>
                    <a:ext uri="{A12FA001-AC4F-418D-AE19-62706E023703}">
                      <ahyp:hlinkClr xmlns:ahyp="http://schemas.microsoft.com/office/drawing/2018/hyperlinkcolor" val="tx"/>
                    </a:ext>
                  </a:extLst>
                </a:hlinkClick>
              </a:rPr>
              <a:t>Guided Mindfulness Meditation on Living Each Day – Peace and Positivity</a:t>
            </a:r>
            <a:endParaRPr sz="2200" dirty="0">
              <a:solidFill>
                <a:srgbClr val="24BAA2"/>
              </a:solidFill>
            </a:endParaRPr>
          </a:p>
          <a:p>
            <a:pPr marL="571500" lvl="0" indent="-342900" algn="l" rtl="0">
              <a:lnSpc>
                <a:spcPct val="90000"/>
              </a:lnSpc>
              <a:spcBef>
                <a:spcPts val="1000"/>
              </a:spcBef>
              <a:spcAft>
                <a:spcPts val="0"/>
              </a:spcAft>
              <a:buSzPts val="2400"/>
              <a:buFont typeface="Noto Sans"/>
              <a:buChar char="⮚"/>
            </a:pPr>
            <a:r>
              <a:rPr lang="en-US" sz="2200" u="sng" dirty="0">
                <a:solidFill>
                  <a:srgbClr val="24BAA2"/>
                </a:solidFill>
                <a:hlinkClick r:id="rId7">
                  <a:extLst>
                    <a:ext uri="{A12FA001-AC4F-418D-AE19-62706E023703}">
                      <ahyp:hlinkClr xmlns:ahyp="http://schemas.microsoft.com/office/drawing/2018/hyperlinkcolor" val="tx"/>
                    </a:ext>
                  </a:extLst>
                </a:hlinkClick>
              </a:rPr>
              <a:t>How to Build A Routine </a:t>
            </a:r>
            <a:endParaRPr sz="2200" dirty="0">
              <a:solidFill>
                <a:srgbClr val="24BAA2"/>
              </a:solidFill>
            </a:endParaRPr>
          </a:p>
          <a:p>
            <a:pPr marL="571500" lvl="0" indent="-342900" algn="l" rtl="0">
              <a:lnSpc>
                <a:spcPct val="90000"/>
              </a:lnSpc>
              <a:spcBef>
                <a:spcPts val="1000"/>
              </a:spcBef>
              <a:spcAft>
                <a:spcPts val="0"/>
              </a:spcAft>
              <a:buSzPts val="2400"/>
              <a:buFont typeface="Noto Sans"/>
              <a:buChar char="⮚"/>
            </a:pPr>
            <a:r>
              <a:rPr lang="en-US" sz="2200" u="sng" dirty="0">
                <a:solidFill>
                  <a:srgbClr val="24BAA2"/>
                </a:solidFill>
                <a:hlinkClick r:id="rId8">
                  <a:extLst>
                    <a:ext uri="{A12FA001-AC4F-418D-AE19-62706E023703}">
                      <ahyp:hlinkClr xmlns:ahyp="http://schemas.microsoft.com/office/drawing/2018/hyperlinkcolor" val="tx"/>
                    </a:ext>
                  </a:extLst>
                </a:hlinkClick>
              </a:rPr>
              <a:t>Anatomy of a Perfect Daily Schedule</a:t>
            </a:r>
            <a:endParaRPr sz="2000" dirty="0">
              <a:solidFill>
                <a:srgbClr val="24BAA2"/>
              </a:solidFill>
            </a:endParaRPr>
          </a:p>
          <a:p>
            <a:pPr marL="228600" lvl="0" indent="0" algn="l" rtl="0">
              <a:lnSpc>
                <a:spcPct val="90000"/>
              </a:lnSpc>
              <a:spcBef>
                <a:spcPts val="1000"/>
              </a:spcBef>
              <a:spcAft>
                <a:spcPts val="0"/>
              </a:spcAft>
              <a:buSzPts val="2400"/>
              <a:buNone/>
            </a:pPr>
            <a:endParaRPr sz="2200" dirty="0">
              <a:solidFill>
                <a:srgbClr val="24BAA2"/>
              </a:solidFill>
            </a:endParaRPr>
          </a:p>
          <a:p>
            <a:pPr marL="571500" lvl="0" indent="-190500" algn="l" rtl="0">
              <a:lnSpc>
                <a:spcPct val="90000"/>
              </a:lnSpc>
              <a:spcBef>
                <a:spcPts val="1000"/>
              </a:spcBef>
              <a:spcAft>
                <a:spcPts val="0"/>
              </a:spcAft>
              <a:buSzPts val="2400"/>
              <a:buFont typeface="Noto Sans"/>
              <a:buNone/>
            </a:pPr>
            <a:endParaRPr sz="2200" dirty="0">
              <a:solidFill>
                <a:srgbClr val="24BAA2"/>
              </a:solidFill>
            </a:endParaRPr>
          </a:p>
        </p:txBody>
      </p:sp>
      <p:sp>
        <p:nvSpPr>
          <p:cNvPr id="521" name="Google Shape;521;p7"/>
          <p:cNvSpPr txBox="1"/>
          <p:nvPr/>
        </p:nvSpPr>
        <p:spPr>
          <a:xfrm>
            <a:off x="7982031" y="5472497"/>
            <a:ext cx="2851373" cy="73866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2" name="Google Shape;522;p7"/>
          <p:cNvGrpSpPr/>
          <p:nvPr/>
        </p:nvGrpSpPr>
        <p:grpSpPr>
          <a:xfrm>
            <a:off x="8130282" y="5587035"/>
            <a:ext cx="351210" cy="560338"/>
            <a:chOff x="9062559" y="918767"/>
            <a:chExt cx="774673" cy="1285080"/>
          </a:xfrm>
        </p:grpSpPr>
        <p:sp>
          <p:nvSpPr>
            <p:cNvPr id="523" name="Google Shape;523;p7"/>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grpSp>
          <p:nvGrpSpPr>
            <p:cNvPr id="524" name="Google Shape;524;p7"/>
            <p:cNvGrpSpPr/>
            <p:nvPr/>
          </p:nvGrpSpPr>
          <p:grpSpPr>
            <a:xfrm>
              <a:off x="9122194" y="1004094"/>
              <a:ext cx="715038" cy="1199753"/>
              <a:chOff x="9122194" y="1004094"/>
              <a:chExt cx="715038" cy="1199753"/>
            </a:xfrm>
          </p:grpSpPr>
          <p:sp>
            <p:nvSpPr>
              <p:cNvPr id="525" name="Google Shape;525;p7"/>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526" name="Google Shape;526;p7"/>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527" name="Google Shape;527;p7"/>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528" name="Google Shape;528;p7"/>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529" name="Google Shape;529;p7"/>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530" name="Google Shape;530;p7"/>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sp>
            <p:nvSpPr>
              <p:cNvPr id="531" name="Google Shape;531;p7"/>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799"/>
                  <a:buFont typeface="Arial"/>
                  <a:buNone/>
                </a:pPr>
                <a:endParaRPr sz="1799" b="0" i="0" u="none" strike="noStrike" cap="none">
                  <a:solidFill>
                    <a:srgbClr val="000000"/>
                  </a:solidFill>
                  <a:latin typeface="Arial"/>
                  <a:ea typeface="Arial"/>
                  <a:cs typeface="Arial"/>
                  <a:sym typeface="Arial"/>
                </a:endParaRPr>
              </a:p>
            </p:txBody>
          </p:sp>
        </p:grpSp>
      </p:grpSp>
      <p:sp>
        <p:nvSpPr>
          <p:cNvPr id="532" name="Google Shape;532;p7"/>
          <p:cNvSpPr txBox="1"/>
          <p:nvPr/>
        </p:nvSpPr>
        <p:spPr>
          <a:xfrm>
            <a:off x="8589959" y="5497872"/>
            <a:ext cx="2299602"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7F3494"/>
                </a:solidFill>
                <a:latin typeface="Calibri"/>
                <a:ea typeface="Calibri"/>
                <a:cs typeface="Calibri"/>
                <a:sym typeface="Calibri"/>
              </a:rPr>
              <a:t>SUGGERIMENTO: </a:t>
            </a:r>
            <a:r>
              <a:rPr lang="en-US" dirty="0">
                <a:solidFill>
                  <a:srgbClr val="7F3494"/>
                </a:solidFill>
                <a:latin typeface="Calibri"/>
                <a:ea typeface="Calibri"/>
                <a:cs typeface="Calibri"/>
                <a:sym typeface="Calibri"/>
              </a:rPr>
              <a:t>CLICCA SUI LINK PER VEDERE I VIDEO (Testo</a:t>
            </a:r>
            <a:r>
              <a:rPr lang="en-US" sz="1400" b="0" i="0" u="none" strike="noStrike" cap="none" dirty="0">
                <a:solidFill>
                  <a:srgbClr val="7F3494"/>
                </a:solidFill>
                <a:latin typeface="Calibri"/>
                <a:ea typeface="Calibri"/>
                <a:cs typeface="Calibri"/>
                <a:sym typeface="Calibri"/>
              </a:rPr>
              <a:t> in </a:t>
            </a:r>
            <a:r>
              <a:rPr lang="en-US" sz="1400" b="0" i="0" u="none" strike="noStrike" cap="none" dirty="0">
                <a:solidFill>
                  <a:srgbClr val="24BAA2"/>
                </a:solidFill>
                <a:latin typeface="Calibri"/>
                <a:ea typeface="Calibri"/>
                <a:cs typeface="Calibri"/>
                <a:sym typeface="Calibri"/>
              </a:rPr>
              <a:t>Blu</a:t>
            </a:r>
            <a:r>
              <a:rPr lang="en-US" sz="1400" b="0" i="0" u="none" strike="noStrike" cap="none" dirty="0">
                <a:solidFill>
                  <a:srgbClr val="7F3494"/>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01</a:t>
            </a:r>
            <a:endParaRPr/>
          </a:p>
        </p:txBody>
      </p:sp>
      <p:sp>
        <p:nvSpPr>
          <p:cNvPr id="285" name="Google Shape;285;p4"/>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Equilibrio</a:t>
            </a:r>
            <a:r>
              <a:rPr lang="en-US" dirty="0"/>
              <a:t> </a:t>
            </a:r>
            <a:r>
              <a:rPr lang="en-US" dirty="0" err="1"/>
              <a:t>lavoro</a:t>
            </a:r>
            <a:r>
              <a:rPr lang="en-US" dirty="0"/>
              <a:t>-vita </a:t>
            </a:r>
            <a:r>
              <a:rPr lang="en-US" dirty="0" err="1"/>
              <a:t>privata</a:t>
            </a:r>
            <a:r>
              <a:rPr lang="en-US" dirty="0"/>
              <a:t> e </a:t>
            </a:r>
            <a:r>
              <a:rPr lang="en-US" dirty="0" err="1"/>
              <a:t>qualità</a:t>
            </a:r>
            <a:r>
              <a:rPr lang="en-US" dirty="0"/>
              <a:t> </a:t>
            </a:r>
            <a:r>
              <a:rPr lang="en-US" dirty="0" err="1"/>
              <a:t>della</a:t>
            </a:r>
            <a:r>
              <a:rPr lang="en-US" dirty="0"/>
              <a:t> vita</a:t>
            </a:r>
            <a:endParaRPr dirty="0"/>
          </a:p>
        </p:txBody>
      </p:sp>
      <p:sp>
        <p:nvSpPr>
          <p:cNvPr id="286" name="Google Shape;286;p4"/>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02</a:t>
            </a:r>
            <a:endParaRPr/>
          </a:p>
        </p:txBody>
      </p:sp>
      <p:sp>
        <p:nvSpPr>
          <p:cNvPr id="287" name="Google Shape;287;p4"/>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Empatia</a:t>
            </a:r>
            <a:r>
              <a:rPr lang="en-US" dirty="0"/>
              <a:t> e </a:t>
            </a:r>
            <a:r>
              <a:rPr lang="en-US" dirty="0" err="1"/>
              <a:t>comunicazione</a:t>
            </a:r>
            <a:r>
              <a:rPr lang="en-US" dirty="0"/>
              <a:t> </a:t>
            </a:r>
            <a:r>
              <a:rPr lang="en-US" dirty="0" err="1"/>
              <a:t>digitale</a:t>
            </a:r>
            <a:endParaRPr dirty="0"/>
          </a:p>
        </p:txBody>
      </p:sp>
      <p:sp>
        <p:nvSpPr>
          <p:cNvPr id="288" name="Google Shape;288;p4"/>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03</a:t>
            </a:r>
            <a:endParaRPr/>
          </a:p>
        </p:txBody>
      </p:sp>
      <p:sp>
        <p:nvSpPr>
          <p:cNvPr id="289" name="Google Shape;289;p4"/>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Educare</a:t>
            </a:r>
            <a:r>
              <a:rPr lang="en-US" dirty="0"/>
              <a:t> </a:t>
            </a:r>
            <a:r>
              <a:rPr lang="en-US" dirty="0" err="1"/>
              <a:t>gli</a:t>
            </a:r>
            <a:r>
              <a:rPr lang="en-US" dirty="0"/>
              <a:t> anziani </a:t>
            </a:r>
            <a:r>
              <a:rPr lang="en-US" dirty="0" err="1"/>
              <a:t>alla</a:t>
            </a:r>
            <a:r>
              <a:rPr lang="en-US" dirty="0"/>
              <a:t> </a:t>
            </a:r>
            <a:r>
              <a:rPr lang="en-US" dirty="0" err="1"/>
              <a:t>tecnologia</a:t>
            </a:r>
            <a:endParaRPr dirty="0"/>
          </a:p>
        </p:txBody>
      </p:sp>
      <p:sp>
        <p:nvSpPr>
          <p:cNvPr id="290" name="Google Shape;290;p4"/>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04</a:t>
            </a:r>
            <a:endParaRPr/>
          </a:p>
        </p:txBody>
      </p:sp>
      <p:sp>
        <p:nvSpPr>
          <p:cNvPr id="291" name="Google Shape;291;p4"/>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err="1"/>
              <a:t>Ambiente</a:t>
            </a:r>
            <a:r>
              <a:rPr lang="en-US" dirty="0"/>
              <a:t> di </a:t>
            </a:r>
            <a:r>
              <a:rPr lang="en-US" dirty="0" err="1"/>
              <a:t>lavoro</a:t>
            </a:r>
            <a:r>
              <a:rPr lang="en-US" dirty="0"/>
              <a:t> e </a:t>
            </a:r>
            <a:r>
              <a:rPr lang="en-US" dirty="0" err="1"/>
              <a:t>cooperazione</a:t>
            </a:r>
            <a:endParaRPr dirty="0"/>
          </a:p>
        </p:txBody>
      </p:sp>
      <p:sp>
        <p:nvSpPr>
          <p:cNvPr id="292" name="Google Shape;292;p4"/>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err="1"/>
              <a:t>Contenuti</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18d05828803_0_44"/>
          <p:cNvSpPr txBox="1">
            <a:spLocks noGrp="1"/>
          </p:cNvSpPr>
          <p:nvPr>
            <p:ph type="body" idx="2"/>
          </p:nvPr>
        </p:nvSpPr>
        <p:spPr>
          <a:xfrm>
            <a:off x="543850" y="848426"/>
            <a:ext cx="5108100" cy="4035000"/>
          </a:xfrm>
          <a:prstGeom prst="rect">
            <a:avLst/>
          </a:prstGeom>
          <a:noFill/>
          <a:ln>
            <a:noFill/>
          </a:ln>
        </p:spPr>
        <p:txBody>
          <a:bodyPr spcFirstLastPara="1" wrap="square" lIns="91425" tIns="45700" rIns="91425" bIns="45700" anchor="t" anchorCtr="0">
            <a:noAutofit/>
          </a:bodyPr>
          <a:lstStyle/>
          <a:p>
            <a:pPr marL="228600" marR="0" lvl="0" indent="0" algn="ctr" rtl="0">
              <a:lnSpc>
                <a:spcPct val="90000"/>
              </a:lnSpc>
              <a:spcBef>
                <a:spcPts val="1000"/>
              </a:spcBef>
              <a:spcAft>
                <a:spcPts val="0"/>
              </a:spcAft>
              <a:buClr>
                <a:srgbClr val="24BAA2"/>
              </a:buClr>
              <a:buSzPts val="3600"/>
              <a:buFont typeface="Arial"/>
              <a:buNone/>
            </a:pPr>
            <a:r>
              <a:rPr lang="it-IT" dirty="0"/>
              <a:t>AVETE RAGGIUNTO LA PRIMA TAPPA!</a:t>
            </a:r>
          </a:p>
          <a:p>
            <a:pPr marL="228600" marR="0" lvl="0" indent="0" algn="ctr" rtl="0">
              <a:lnSpc>
                <a:spcPct val="90000"/>
              </a:lnSpc>
              <a:spcBef>
                <a:spcPts val="1000"/>
              </a:spcBef>
              <a:spcAft>
                <a:spcPts val="0"/>
              </a:spcAft>
              <a:buClr>
                <a:srgbClr val="24BAA2"/>
              </a:buClr>
              <a:buSzPts val="3600"/>
              <a:buFont typeface="Arial"/>
              <a:buNone/>
            </a:pPr>
            <a:endParaRPr lang="it-IT" dirty="0"/>
          </a:p>
          <a:p>
            <a:pPr marL="228600" marR="0" lvl="0" indent="0" algn="ctr" rtl="0">
              <a:lnSpc>
                <a:spcPct val="90000"/>
              </a:lnSpc>
              <a:spcBef>
                <a:spcPts val="1000"/>
              </a:spcBef>
              <a:spcAft>
                <a:spcPts val="0"/>
              </a:spcAft>
              <a:buClr>
                <a:srgbClr val="24BAA2"/>
              </a:buClr>
              <a:buSzPts val="3600"/>
              <a:buFont typeface="Arial"/>
              <a:buNone/>
            </a:pPr>
            <a:r>
              <a:rPr lang="it-IT" dirty="0">
                <a:solidFill>
                  <a:schemeClr val="bg1"/>
                </a:solidFill>
              </a:rPr>
              <a:t>Ne mancano ancora tre, ma vi assicuriamo che sarà un viaggio utile e gratificante.</a:t>
            </a:r>
          </a:p>
          <a:p>
            <a:pPr marL="228600" marR="0" lvl="0" indent="0" algn="ctr" rtl="0">
              <a:lnSpc>
                <a:spcPct val="90000"/>
              </a:lnSpc>
              <a:spcBef>
                <a:spcPts val="1000"/>
              </a:spcBef>
              <a:spcAft>
                <a:spcPts val="0"/>
              </a:spcAft>
              <a:buClr>
                <a:srgbClr val="24BAA2"/>
              </a:buClr>
              <a:buSzPts val="3600"/>
              <a:buFont typeface="Arial"/>
              <a:buNone/>
            </a:pPr>
            <a:endParaRPr lang="it-IT" dirty="0"/>
          </a:p>
          <a:p>
            <a:pPr marL="228600" marR="0" lvl="0" indent="0" algn="ctr" rtl="0">
              <a:lnSpc>
                <a:spcPct val="90000"/>
              </a:lnSpc>
              <a:spcBef>
                <a:spcPts val="1000"/>
              </a:spcBef>
              <a:spcAft>
                <a:spcPts val="0"/>
              </a:spcAft>
              <a:buClr>
                <a:srgbClr val="24BAA2"/>
              </a:buClr>
              <a:buSzPts val="3600"/>
              <a:buFont typeface="Arial"/>
              <a:buNone/>
            </a:pPr>
            <a:r>
              <a:rPr lang="it-IT" dirty="0"/>
              <a:t>CI VEDIAMO AL TRAGUARDO</a:t>
            </a:r>
          </a:p>
        </p:txBody>
      </p:sp>
      <p:pic>
        <p:nvPicPr>
          <p:cNvPr id="486" name="Google Shape;486;g18d05828803_0_44"/>
          <p:cNvPicPr preferRelativeResize="0">
            <a:picLocks noGrp="1"/>
          </p:cNvPicPr>
          <p:nvPr>
            <p:ph type="pic" idx="3"/>
          </p:nvPr>
        </p:nvPicPr>
        <p:blipFill rotWithShape="1">
          <a:blip r:embed="rId3">
            <a:alphaModFix/>
          </a:blip>
          <a:srcRect l="3183" r="3192" b="4726"/>
          <a:stretch/>
        </p:blipFill>
        <p:spPr>
          <a:xfrm>
            <a:off x="6096000" y="659863"/>
            <a:ext cx="5660530" cy="5759987"/>
          </a:xfrm>
          <a:prstGeom prst="rect">
            <a:avLst/>
          </a:prstGeom>
          <a:solidFill>
            <a:srgbClr val="F2F2F2"/>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6"/>
          <p:cNvSpPr txBox="1">
            <a:spLocks noGrp="1"/>
          </p:cNvSpPr>
          <p:nvPr>
            <p:ph type="body" idx="1"/>
          </p:nvPr>
        </p:nvSpPr>
        <p:spPr>
          <a:xfrm>
            <a:off x="5769089" y="3285079"/>
            <a:ext cx="6010480" cy="2253043"/>
          </a:xfrm>
          <a:prstGeom prst="rect">
            <a:avLst/>
          </a:prstGeom>
          <a:noFill/>
          <a:ln>
            <a:noFill/>
          </a:ln>
        </p:spPr>
        <p:txBody>
          <a:bodyPr spcFirstLastPara="1" wrap="square" lIns="91425" tIns="45700" rIns="91425" bIns="45700" anchor="t" anchorCtr="0">
            <a:normAutofit/>
          </a:bodyPr>
          <a:lstStyle/>
          <a:p>
            <a:pPr marL="0" marR="0" lvl="0" indent="-228600" algn="l" rtl="0">
              <a:lnSpc>
                <a:spcPct val="90000"/>
              </a:lnSpc>
              <a:spcBef>
                <a:spcPts val="1000"/>
              </a:spcBef>
              <a:spcAft>
                <a:spcPts val="0"/>
              </a:spcAft>
              <a:buClr>
                <a:schemeClr val="lt1"/>
              </a:buClr>
              <a:buSzPts val="4800"/>
              <a:buFont typeface="Arial"/>
              <a:buNone/>
            </a:pPr>
            <a:r>
              <a:rPr lang="it-IT" dirty="0"/>
              <a:t>Empatia e</a:t>
            </a:r>
          </a:p>
          <a:p>
            <a:pPr marL="0" marR="0" lvl="0" indent="-228600" algn="l" rtl="0">
              <a:lnSpc>
                <a:spcPct val="90000"/>
              </a:lnSpc>
              <a:spcBef>
                <a:spcPts val="1000"/>
              </a:spcBef>
              <a:spcAft>
                <a:spcPts val="0"/>
              </a:spcAft>
              <a:buClr>
                <a:schemeClr val="lt1"/>
              </a:buClr>
              <a:buSzPts val="4800"/>
              <a:buFont typeface="Arial"/>
              <a:buNone/>
            </a:pPr>
            <a:r>
              <a:rPr lang="it-IT" dirty="0"/>
              <a:t>comunicazione digitale</a:t>
            </a:r>
            <a:endParaRPr dirty="0"/>
          </a:p>
          <a:p>
            <a:pPr marL="457200" marR="0" lvl="0" indent="-228600" algn="l" rtl="0">
              <a:lnSpc>
                <a:spcPct val="90000"/>
              </a:lnSpc>
              <a:spcBef>
                <a:spcPts val="1000"/>
              </a:spcBef>
              <a:spcAft>
                <a:spcPts val="0"/>
              </a:spcAft>
              <a:buClr>
                <a:schemeClr val="lt1"/>
              </a:buClr>
              <a:buSzPts val="4800"/>
              <a:buFont typeface="Arial"/>
              <a:buNone/>
            </a:pPr>
            <a:endParaRPr dirty="0"/>
          </a:p>
        </p:txBody>
      </p:sp>
      <p:sp>
        <p:nvSpPr>
          <p:cNvPr id="492" name="Google Shape;492;p56"/>
          <p:cNvSpPr txBox="1">
            <a:spLocks noGrp="1"/>
          </p:cNvSpPr>
          <p:nvPr>
            <p:ph type="body" idx="2"/>
          </p:nvPr>
        </p:nvSpPr>
        <p:spPr>
          <a:xfrm>
            <a:off x="891653" y="2003728"/>
            <a:ext cx="2341403"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n-US"/>
              <a:t>02</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57"/>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90000"/>
              </a:lnSpc>
              <a:spcBef>
                <a:spcPts val="0"/>
              </a:spcBef>
              <a:spcAft>
                <a:spcPts val="0"/>
              </a:spcAft>
              <a:buClr>
                <a:srgbClr val="092E4B"/>
              </a:buClr>
              <a:buSzPts val="2400"/>
              <a:buNone/>
            </a:pPr>
            <a:r>
              <a:rPr lang="it-IT" dirty="0"/>
              <a:t>Oggi il mondo virtuale consente la comunicazione tra più utenti anche se distanti tra loro. Questo fa sì che in un contesto multimediale si rappresentino diversi punti di vista, si condividano esperienze, si scambino opinioni, ecc.</a:t>
            </a:r>
          </a:p>
          <a:p>
            <a:pPr marL="0" lvl="0" indent="0" algn="just" rtl="0">
              <a:lnSpc>
                <a:spcPct val="90000"/>
              </a:lnSpc>
              <a:spcBef>
                <a:spcPts val="0"/>
              </a:spcBef>
              <a:spcAft>
                <a:spcPts val="0"/>
              </a:spcAft>
              <a:buClr>
                <a:srgbClr val="092E4B"/>
              </a:buClr>
              <a:buSzPts val="2400"/>
              <a:buNone/>
            </a:pPr>
            <a:endParaRPr lang="it-IT" dirty="0"/>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r>
              <a:rPr lang="it-IT" dirty="0"/>
              <a:t>Ma come è possibile far sentire le persone coinvolte e a proprio agio in uno spazio comune attraverso la tecnologia? </a:t>
            </a:r>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r>
              <a:rPr lang="it-IT" dirty="0"/>
              <a:t>Come si possono creare legami attraverso un mezzo comunicativo?</a:t>
            </a:r>
            <a:endParaRPr dirty="0"/>
          </a:p>
        </p:txBody>
      </p:sp>
      <p:sp>
        <p:nvSpPr>
          <p:cNvPr id="498" name="Google Shape;498;p5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24BAA2"/>
              </a:buClr>
              <a:buSzPts val="3600"/>
              <a:buNone/>
            </a:pPr>
            <a:r>
              <a:rPr lang="en-US" dirty="0" err="1"/>
              <a:t>Comunicazione</a:t>
            </a:r>
            <a:r>
              <a:rPr lang="en-US" dirty="0"/>
              <a:t> </a:t>
            </a:r>
            <a:r>
              <a:rPr lang="en-US" dirty="0" err="1"/>
              <a:t>digitale</a:t>
            </a:r>
            <a:endParaRPr dirty="0"/>
          </a:p>
        </p:txBody>
      </p:sp>
      <p:pic>
        <p:nvPicPr>
          <p:cNvPr id="499" name="Google Shape;499;p57"/>
          <p:cNvPicPr preferRelativeResize="0"/>
          <p:nvPr/>
        </p:nvPicPr>
        <p:blipFill rotWithShape="1">
          <a:blip r:embed="rId3">
            <a:alphaModFix/>
          </a:blip>
          <a:srcRect l="29067" r="33315" b="-2"/>
          <a:stretch/>
        </p:blipFill>
        <p:spPr>
          <a:xfrm>
            <a:off x="8583306" y="1267476"/>
            <a:ext cx="2444127" cy="43369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
          <p:cNvSpPr txBox="1">
            <a:spLocks noGrp="1"/>
          </p:cNvSpPr>
          <p:nvPr>
            <p:ph type="body" idx="1"/>
          </p:nvPr>
        </p:nvSpPr>
        <p:spPr>
          <a:xfrm>
            <a:off x="5656204" y="1612956"/>
            <a:ext cx="5727742" cy="4419045"/>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1200"/>
              </a:spcBef>
              <a:spcAft>
                <a:spcPts val="0"/>
              </a:spcAft>
              <a:buSzPts val="2400"/>
              <a:buNone/>
            </a:pPr>
            <a:r>
              <a:rPr lang="it-IT" dirty="0"/>
              <a:t>Secondo Paul </a:t>
            </a:r>
            <a:r>
              <a:rPr lang="it-IT" dirty="0" err="1"/>
              <a:t>Watzlawick</a:t>
            </a:r>
            <a:r>
              <a:rPr lang="it-IT" dirty="0"/>
              <a:t>, la comunicazione rappresenta un </a:t>
            </a:r>
            <a:r>
              <a:rPr lang="it-IT" i="1" dirty="0"/>
              <a:t>"processo di scambio di informazioni e di influenza reciproca che ha luogo in un determinato contesto".</a:t>
            </a:r>
          </a:p>
          <a:p>
            <a:pPr marL="0" lvl="0" indent="0" algn="just" rtl="0">
              <a:lnSpc>
                <a:spcPct val="90000"/>
              </a:lnSpc>
              <a:spcBef>
                <a:spcPts val="1200"/>
              </a:spcBef>
              <a:spcAft>
                <a:spcPts val="0"/>
              </a:spcAft>
              <a:buSzPts val="2400"/>
              <a:buNone/>
            </a:pPr>
            <a:r>
              <a:rPr lang="it-IT" dirty="0"/>
              <a:t>La comunicazione è fortemente influenzata dalle diverse personalità coinvolte e, quindi, dal modo di rapportarsi al mondo, dal concetto di sé, dalla storia personale, dai bisogni affettivi, dalle capacità cognitive, dalla cultura e dai valori di riferimento, dalle motivazioni e dalle aspettative, dai ruoli sociali e professionali.</a:t>
            </a:r>
          </a:p>
        </p:txBody>
      </p:sp>
      <p:sp>
        <p:nvSpPr>
          <p:cNvPr id="506" name="Google Shape;506;p5"/>
          <p:cNvSpPr txBox="1">
            <a:spLocks noGrp="1"/>
          </p:cNvSpPr>
          <p:nvPr>
            <p:ph type="body" idx="2"/>
          </p:nvPr>
        </p:nvSpPr>
        <p:spPr>
          <a:xfrm>
            <a:off x="5724525" y="334288"/>
            <a:ext cx="5014800" cy="1429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600"/>
              </a:spcAft>
              <a:buSzPts val="3600"/>
              <a:buNone/>
            </a:pPr>
            <a:r>
              <a:rPr lang="it-IT" dirty="0"/>
              <a:t>Ma... cosa si intende per comunicazione?</a:t>
            </a:r>
          </a:p>
        </p:txBody>
      </p:sp>
      <p:pic>
        <p:nvPicPr>
          <p:cNvPr id="507" name="Google Shape;507;p5"/>
          <p:cNvPicPr preferRelativeResize="0"/>
          <p:nvPr/>
        </p:nvPicPr>
        <p:blipFill rotWithShape="1">
          <a:blip r:embed="rId3">
            <a:alphaModFix/>
          </a:blip>
          <a:srcRect r="12478" b="-1"/>
          <a:stretch/>
        </p:blipFill>
        <p:spPr>
          <a:xfrm>
            <a:off x="20" y="1866787"/>
            <a:ext cx="5130780" cy="3913188"/>
          </a:xfrm>
          <a:prstGeom prst="rect">
            <a:avLst/>
          </a:prstGeom>
          <a:noFill/>
          <a:ln>
            <a:noFill/>
          </a:ln>
        </p:spPr>
      </p:pic>
      <p:sp>
        <p:nvSpPr>
          <p:cNvPr id="508" name="Google Shape;508;p5"/>
          <p:cNvSpPr txBox="1"/>
          <p:nvPr/>
        </p:nvSpPr>
        <p:spPr>
          <a:xfrm>
            <a:off x="6396900" y="6145125"/>
            <a:ext cx="4548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Watzlawick P., Pragmatica della comunicazione umana. Astrolabio, Roma, 1981</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58"/>
          <p:cNvPicPr preferRelativeResize="0">
            <a:picLocks noGrp="1"/>
          </p:cNvPicPr>
          <p:nvPr>
            <p:ph type="pic" idx="2"/>
          </p:nvPr>
        </p:nvPicPr>
        <p:blipFill rotWithShape="1">
          <a:blip r:embed="rId3">
            <a:alphaModFix/>
          </a:blip>
          <a:srcRect l="6104" t="7812" b="7814"/>
          <a:stretch/>
        </p:blipFill>
        <p:spPr>
          <a:xfrm>
            <a:off x="5305424" y="811841"/>
            <a:ext cx="6886575" cy="5234318"/>
          </a:xfrm>
          <a:prstGeom prst="rect">
            <a:avLst/>
          </a:prstGeom>
          <a:solidFill>
            <a:srgbClr val="F2F2F2"/>
          </a:solidFill>
          <a:ln>
            <a:noFill/>
          </a:ln>
        </p:spPr>
      </p:pic>
      <p:sp>
        <p:nvSpPr>
          <p:cNvPr id="514" name="Google Shape;514;p58"/>
          <p:cNvSpPr txBox="1">
            <a:spLocks noGrp="1"/>
          </p:cNvSpPr>
          <p:nvPr>
            <p:ph type="body" idx="1"/>
          </p:nvPr>
        </p:nvSpPr>
        <p:spPr>
          <a:xfrm>
            <a:off x="-210507" y="811841"/>
            <a:ext cx="5515930" cy="5014686"/>
          </a:xfrm>
          <a:prstGeom prst="rect">
            <a:avLst/>
          </a:prstGeom>
          <a:noFill/>
          <a:ln>
            <a:noFill/>
          </a:ln>
        </p:spPr>
        <p:txBody>
          <a:bodyPr spcFirstLastPara="1" wrap="square" lIns="91425" tIns="45700" rIns="91425" bIns="45700" anchor="ctr" anchorCtr="0">
            <a:normAutofit/>
          </a:bodyPr>
          <a:lstStyle/>
          <a:p>
            <a:pPr marL="457200" marR="0" lvl="0" indent="-228600" algn="ctr" rtl="0">
              <a:lnSpc>
                <a:spcPct val="90000"/>
              </a:lnSpc>
              <a:spcBef>
                <a:spcPts val="1000"/>
              </a:spcBef>
              <a:spcAft>
                <a:spcPts val="0"/>
              </a:spcAft>
              <a:buClr>
                <a:schemeClr val="lt1"/>
              </a:buClr>
              <a:buSzPts val="3000"/>
              <a:buFont typeface="Arial"/>
              <a:buNone/>
            </a:pPr>
            <a:r>
              <a:rPr lang="it-IT" sz="2400" i="0" dirty="0">
                <a:solidFill>
                  <a:schemeClr val="lt1"/>
                </a:solidFill>
              </a:rPr>
              <a:t>Per comprendere il punto di vista dell'altro ed evitare una comunicazione scorretta, è quindi necessario distaccarsi dal proprio sistema di riferimento e adottare un </a:t>
            </a:r>
            <a:r>
              <a:rPr lang="it-IT" sz="2400" b="1" i="0" dirty="0"/>
              <a:t>ATTEGGIAMENTO EMPATICO</a:t>
            </a:r>
            <a:r>
              <a:rPr lang="it-IT" sz="2400" i="0" dirty="0">
                <a:solidFill>
                  <a:schemeClr val="lt1"/>
                </a:solidFill>
              </a:rPr>
              <a:t>.</a:t>
            </a:r>
          </a:p>
        </p:txBody>
      </p:sp>
      <p:sp>
        <p:nvSpPr>
          <p:cNvPr id="515" name="Google Shape;515;p58"/>
          <p:cNvSpPr txBox="1"/>
          <p:nvPr/>
        </p:nvSpPr>
        <p:spPr>
          <a:xfrm>
            <a:off x="9095362" y="4088147"/>
            <a:ext cx="3096638" cy="1476721"/>
          </a:xfrm>
          <a:prstGeom prst="rect">
            <a:avLst/>
          </a:prstGeom>
          <a:noFill/>
          <a:ln>
            <a:noFill/>
          </a:ln>
        </p:spPr>
        <p:txBody>
          <a:bodyPr spcFirstLastPara="1" wrap="square" lIns="91425" tIns="45700" rIns="91425" bIns="45700" anchor="ctr" anchorCtr="0">
            <a:normAutofit lnSpcReduction="10000"/>
          </a:bodyPr>
          <a:lstStyle/>
          <a:p>
            <a:pPr marL="0" marR="0" lvl="0" indent="0" algn="ctr" rtl="0">
              <a:lnSpc>
                <a:spcPct val="90000"/>
              </a:lnSpc>
              <a:spcBef>
                <a:spcPts val="0"/>
              </a:spcBef>
              <a:spcAft>
                <a:spcPts val="0"/>
              </a:spcAft>
              <a:buClr>
                <a:schemeClr val="lt1"/>
              </a:buClr>
              <a:buSzPts val="13000"/>
              <a:buFont typeface="Arial"/>
              <a:buNone/>
            </a:pPr>
            <a:r>
              <a:rPr lang="en-US" sz="3000" b="1" i="1" u="none" strike="noStrike" cap="none" dirty="0">
                <a:solidFill>
                  <a:srgbClr val="24BAA2"/>
                </a:solidFill>
                <a:latin typeface="Calibri"/>
                <a:ea typeface="Calibri"/>
                <a:cs typeface="Calibri"/>
                <a:sym typeface="Calibri"/>
              </a:rPr>
              <a:t>       			</a:t>
            </a:r>
          </a:p>
          <a:p>
            <a:pPr marL="0" marR="0" lvl="0" indent="0" algn="ctr" rtl="0">
              <a:lnSpc>
                <a:spcPct val="90000"/>
              </a:lnSpc>
              <a:spcBef>
                <a:spcPts val="0"/>
              </a:spcBef>
              <a:spcAft>
                <a:spcPts val="0"/>
              </a:spcAft>
              <a:buClr>
                <a:schemeClr val="lt1"/>
              </a:buClr>
              <a:buSzPts val="13000"/>
              <a:buFont typeface="Arial"/>
              <a:buNone/>
            </a:pPr>
            <a:r>
              <a:rPr lang="en-US" sz="3600" b="1" i="1" u="none" strike="noStrike" cap="none" dirty="0">
                <a:solidFill>
                  <a:srgbClr val="24BAA2"/>
                </a:solidFill>
                <a:latin typeface="Calibri"/>
                <a:ea typeface="Calibri"/>
                <a:cs typeface="Calibri"/>
                <a:sym typeface="Calibri"/>
              </a:rPr>
              <a:t>…ma </a:t>
            </a:r>
            <a:r>
              <a:rPr lang="en-US" sz="3600" b="1" i="1" u="none" strike="noStrike" cap="none" dirty="0" err="1">
                <a:solidFill>
                  <a:srgbClr val="24BAA2"/>
                </a:solidFill>
                <a:latin typeface="Calibri"/>
                <a:ea typeface="Calibri"/>
                <a:cs typeface="Calibri"/>
                <a:sym typeface="Calibri"/>
              </a:rPr>
              <a:t>cos’è</a:t>
            </a:r>
            <a:endParaRPr lang="en-US" sz="3600" b="1" i="1" u="none" strike="noStrike" cap="none" dirty="0">
              <a:solidFill>
                <a:srgbClr val="24BAA2"/>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13000"/>
              <a:buFont typeface="Arial"/>
              <a:buNone/>
            </a:pPr>
            <a:r>
              <a:rPr lang="en-US" sz="3600" b="1" i="1" dirty="0" err="1">
                <a:solidFill>
                  <a:srgbClr val="24BAA2"/>
                </a:solidFill>
                <a:latin typeface="Calibri"/>
                <a:ea typeface="Calibri"/>
                <a:cs typeface="Calibri"/>
                <a:sym typeface="Calibri"/>
              </a:rPr>
              <a:t>l’empatia</a:t>
            </a:r>
            <a:r>
              <a:rPr lang="en-US" sz="3600" b="1" i="1" u="none" strike="noStrike" cap="none" dirty="0">
                <a:solidFill>
                  <a:srgbClr val="24BAA2"/>
                </a:solidFill>
                <a:latin typeface="Calibri"/>
                <a:ea typeface="Calibri"/>
                <a:cs typeface="Calibri"/>
                <a:sym typeface="Calibri"/>
              </a:rPr>
              <a:t>?</a:t>
            </a:r>
            <a:endParaRPr sz="1400" b="1" i="0" u="none" strike="noStrike" cap="none" dirty="0">
              <a:solidFill>
                <a:srgbClr val="24BAA2"/>
              </a:solidFill>
              <a:latin typeface="Arial"/>
              <a:ea typeface="Arial"/>
              <a:cs typeface="Arial"/>
              <a:sym typeface="Arial"/>
            </a:endParaRPr>
          </a:p>
          <a:p>
            <a:pPr marL="0" marR="0" lvl="0" indent="0" algn="ctr" rtl="0">
              <a:lnSpc>
                <a:spcPct val="90000"/>
              </a:lnSpc>
              <a:spcBef>
                <a:spcPts val="600"/>
              </a:spcBef>
              <a:spcAft>
                <a:spcPts val="600"/>
              </a:spcAft>
              <a:buClr>
                <a:srgbClr val="24BAA2"/>
              </a:buClr>
              <a:buSzPts val="13000"/>
              <a:buFont typeface="Arial"/>
              <a:buNone/>
            </a:pPr>
            <a:endParaRPr sz="3000" b="1" i="1" u="none" strike="noStrike" cap="none" dirty="0">
              <a:solidFill>
                <a:srgbClr val="24BAA2"/>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59" descr="Immagine che contiene testo, pavimento, metro da misura, interni&#10;&#10;Descrizione generata automaticamente"/>
          <p:cNvPicPr preferRelativeResize="0">
            <a:picLocks noGrp="1"/>
          </p:cNvPicPr>
          <p:nvPr>
            <p:ph type="pic" idx="2"/>
          </p:nvPr>
        </p:nvPicPr>
        <p:blipFill rotWithShape="1">
          <a:blip r:embed="rId3">
            <a:alphaModFix/>
          </a:blip>
          <a:srcRect t="7833" b="7832"/>
          <a:stretch/>
        </p:blipFill>
        <p:spPr>
          <a:xfrm>
            <a:off x="5651769" y="334707"/>
            <a:ext cx="6540231" cy="6311268"/>
          </a:xfrm>
          <a:prstGeom prst="rect">
            <a:avLst/>
          </a:prstGeom>
          <a:solidFill>
            <a:srgbClr val="F2F2F2"/>
          </a:solidFill>
          <a:ln>
            <a:noFill/>
          </a:ln>
        </p:spPr>
      </p:pic>
      <p:sp>
        <p:nvSpPr>
          <p:cNvPr id="573" name="Google Shape;573;p59"/>
          <p:cNvSpPr txBox="1">
            <a:spLocks noGrp="1"/>
          </p:cNvSpPr>
          <p:nvPr>
            <p:ph type="body" idx="1"/>
          </p:nvPr>
        </p:nvSpPr>
        <p:spPr>
          <a:xfrm>
            <a:off x="669968" y="1750979"/>
            <a:ext cx="4791301" cy="39105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200"/>
              </a:spcBef>
              <a:spcAft>
                <a:spcPts val="0"/>
              </a:spcAft>
              <a:buSzPts val="3243"/>
              <a:buNone/>
            </a:pPr>
            <a:endParaRPr sz="2400" i="0" dirty="0"/>
          </a:p>
          <a:p>
            <a:pPr marL="0" indent="0" algn="l">
              <a:spcBef>
                <a:spcPts val="0"/>
              </a:spcBef>
              <a:buSzPct val="200000"/>
            </a:pPr>
            <a:r>
              <a:rPr lang="it-IT" sz="3200" b="1" i="0" dirty="0"/>
              <a:t>L'empatia</a:t>
            </a:r>
            <a:r>
              <a:rPr lang="it-IT" sz="2400" i="0" dirty="0"/>
              <a:t> è la capacità di immedesimarsi nello stato d'animo o nella situazione di un'altra persona attraverso la comprensione immediata dei suoi processi psichici e delle sue emozioni, astenendosi dal giudicare e dall'essere influenzati dai propri sentimenti. </a:t>
            </a:r>
            <a:endParaRPr lang="it-IT" sz="2400" dirty="0"/>
          </a:p>
          <a:p>
            <a:pPr marL="0" lvl="0" indent="0" algn="ctr" rtl="0">
              <a:lnSpc>
                <a:spcPct val="90000"/>
              </a:lnSpc>
              <a:spcBef>
                <a:spcPts val="0"/>
              </a:spcBef>
              <a:spcAft>
                <a:spcPts val="0"/>
              </a:spcAft>
              <a:buSzPts val="8800"/>
              <a:buNone/>
            </a:pPr>
            <a:endParaRPr sz="2400" i="0" dirty="0"/>
          </a:p>
          <a:p>
            <a:pPr marL="457200" marR="0" lvl="0" indent="-228600" algn="ctr" rtl="0">
              <a:lnSpc>
                <a:spcPct val="90000"/>
              </a:lnSpc>
              <a:spcBef>
                <a:spcPts val="1000"/>
              </a:spcBef>
              <a:spcAft>
                <a:spcPts val="0"/>
              </a:spcAft>
              <a:buClr>
                <a:schemeClr val="lt1"/>
              </a:buClr>
              <a:buSzPts val="3243"/>
              <a:buFont typeface="Arial"/>
              <a:buNone/>
            </a:pPr>
            <a:endParaRPr sz="2400" dirty="0"/>
          </a:p>
        </p:txBody>
      </p:sp>
      <p:sp>
        <p:nvSpPr>
          <p:cNvPr id="574" name="Google Shape;574;p59"/>
          <p:cNvSpPr txBox="1"/>
          <p:nvPr/>
        </p:nvSpPr>
        <p:spPr>
          <a:xfrm>
            <a:off x="341750" y="6291975"/>
            <a:ext cx="47913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rgbClr val="24BAA2"/>
                </a:solidFill>
                <a:latin typeface="Arial"/>
                <a:ea typeface="Arial"/>
                <a:cs typeface="Arial"/>
                <a:sym typeface="Arial"/>
                <a:hlinkClick r:id="rId4">
                  <a:extLst>
                    <a:ext uri="{A12FA001-AC4F-418D-AE19-62706E023703}">
                      <ahyp:hlinkClr xmlns:ahyp="http://schemas.microsoft.com/office/drawing/2018/hyperlinkcolor" val="tx"/>
                    </a:ext>
                  </a:extLst>
                </a:hlinkClick>
              </a:rPr>
              <a:t>Berra, Empatia, comprensione e comunicazione, 2019</a:t>
            </a:r>
            <a:endParaRPr sz="1400" b="0" i="0" u="none" strike="noStrike" cap="none">
              <a:solidFill>
                <a:srgbClr val="24BAA2"/>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0"/>
          <p:cNvSpPr txBox="1">
            <a:spLocks noGrp="1"/>
          </p:cNvSpPr>
          <p:nvPr>
            <p:ph type="body" idx="1"/>
          </p:nvPr>
        </p:nvSpPr>
        <p:spPr>
          <a:xfrm>
            <a:off x="5823857" y="1971676"/>
            <a:ext cx="5007541" cy="3935412"/>
          </a:xfrm>
          <a:prstGeom prst="rect">
            <a:avLst/>
          </a:prstGeom>
          <a:noFill/>
          <a:ln>
            <a:noFill/>
          </a:ln>
        </p:spPr>
        <p:txBody>
          <a:bodyPr spcFirstLastPara="1" wrap="square" lIns="91425" tIns="45700" rIns="91425" bIns="45700" anchor="ctr" anchorCtr="0">
            <a:noAutofit/>
          </a:bodyPr>
          <a:lstStyle/>
          <a:p>
            <a:pPr marL="0" lvl="0" algn="ctr"/>
            <a:r>
              <a:rPr lang="it-IT" dirty="0"/>
              <a:t>Qual è il modo migliore per alleviare il dolore e la sofferenza di qualcuno? </a:t>
            </a:r>
          </a:p>
          <a:p>
            <a:pPr marL="0" lvl="0" algn="ctr"/>
            <a:r>
              <a:rPr lang="it-IT" dirty="0"/>
              <a:t>In questo splendido cortometraggio animato della RSA, la dottoressa </a:t>
            </a:r>
            <a:r>
              <a:rPr lang="it-IT" dirty="0" err="1"/>
              <a:t>Brené</a:t>
            </a:r>
            <a:r>
              <a:rPr lang="it-IT" dirty="0"/>
              <a:t> Brown ci ricorda che possiamo creare un'autentica connessione empatica solo se siamo abbastanza coraggiosi da entrare davvero in contatto con le nostre fragilità.</a:t>
            </a:r>
          </a:p>
          <a:p>
            <a:pPr lvl="0" algn="ctr"/>
            <a:endParaRPr lang="it-IT" dirty="0"/>
          </a:p>
        </p:txBody>
      </p:sp>
      <p:sp>
        <p:nvSpPr>
          <p:cNvPr id="528" name="Google Shape;528;p60"/>
          <p:cNvSpPr>
            <a:spLocks noGrp="1"/>
          </p:cNvSpPr>
          <p:nvPr>
            <p:ph type="pic" idx="3"/>
          </p:nvPr>
        </p:nvSpPr>
        <p:spPr>
          <a:xfrm>
            <a:off x="0" y="1866787"/>
            <a:ext cx="5130800" cy="3913188"/>
          </a:xfrm>
          <a:prstGeom prst="rect">
            <a:avLst/>
          </a:prstGeom>
          <a:solidFill>
            <a:srgbClr val="D8D8D8"/>
          </a:solidFill>
          <a:ln>
            <a:noFill/>
          </a:ln>
        </p:spPr>
      </p:sp>
      <p:pic>
        <p:nvPicPr>
          <p:cNvPr id="529" name="Google Shape;529;p60" title="Brené Brown on Empathy"/>
          <p:cNvPicPr preferRelativeResize="0"/>
          <p:nvPr/>
        </p:nvPicPr>
        <p:blipFill rotWithShape="1">
          <a:blip r:embed="rId3">
            <a:alphaModFix/>
          </a:blip>
          <a:srcRect/>
          <a:stretch/>
        </p:blipFill>
        <p:spPr>
          <a:xfrm>
            <a:off x="25400" y="1762125"/>
            <a:ext cx="5186770" cy="4144963"/>
          </a:xfrm>
          <a:prstGeom prst="rect">
            <a:avLst/>
          </a:prstGeom>
          <a:noFill/>
          <a:ln>
            <a:noFill/>
          </a:ln>
        </p:spPr>
      </p:pic>
      <p:sp>
        <p:nvSpPr>
          <p:cNvPr id="530" name="Google Shape;530;p60"/>
          <p:cNvSpPr txBox="1"/>
          <p:nvPr/>
        </p:nvSpPr>
        <p:spPr>
          <a:xfrm>
            <a:off x="611981" y="6404074"/>
            <a:ext cx="61198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sng" strike="noStrike" cap="none" dirty="0" err="1">
                <a:solidFill>
                  <a:srgbClr val="24BAA2"/>
                </a:solidFill>
                <a:latin typeface="Arial"/>
                <a:ea typeface="Arial"/>
                <a:cs typeface="Arial"/>
                <a:sym typeface="Arial"/>
                <a:hlinkClick r:id="rId4">
                  <a:extLst>
                    <a:ext uri="{A12FA001-AC4F-418D-AE19-62706E023703}">
                      <ahyp:hlinkClr xmlns:ahyp="http://schemas.microsoft.com/office/drawing/2018/hyperlinkcolor" val="tx"/>
                    </a:ext>
                  </a:extLst>
                </a:hlinkClick>
              </a:rPr>
              <a:t>Brené</a:t>
            </a:r>
            <a:r>
              <a:rPr lang="en-US" sz="1400" b="0" i="0" u="sng" strike="noStrike" cap="none" dirty="0">
                <a:solidFill>
                  <a:srgbClr val="24BAA2"/>
                </a:solidFill>
                <a:latin typeface="Arial"/>
                <a:ea typeface="Arial"/>
                <a:cs typeface="Arial"/>
                <a:sym typeface="Arial"/>
                <a:hlinkClick r:id="rId4">
                  <a:extLst>
                    <a:ext uri="{A12FA001-AC4F-418D-AE19-62706E023703}">
                      <ahyp:hlinkClr xmlns:ahyp="http://schemas.microsoft.com/office/drawing/2018/hyperlinkcolor" val="tx"/>
                    </a:ext>
                  </a:extLst>
                </a:hlinkClick>
              </a:rPr>
              <a:t> Brown on Empathy - YouTube</a:t>
            </a:r>
            <a:endParaRPr sz="1400" b="0" i="0" u="none" strike="noStrike" cap="none" dirty="0">
              <a:solidFill>
                <a:srgbClr val="24BAA2"/>
              </a:solidFill>
              <a:latin typeface="Arial"/>
              <a:ea typeface="Arial"/>
              <a:cs typeface="Arial"/>
              <a:sym typeface="Arial"/>
            </a:endParaRPr>
          </a:p>
        </p:txBody>
      </p:sp>
      <p:sp>
        <p:nvSpPr>
          <p:cNvPr id="531" name="Google Shape;531;p60"/>
          <p:cNvSpPr txBox="1"/>
          <p:nvPr/>
        </p:nvSpPr>
        <p:spPr>
          <a:xfrm>
            <a:off x="6723540" y="948422"/>
            <a:ext cx="61198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1" i="0" u="none" strike="noStrike" cap="none" dirty="0" err="1">
                <a:solidFill>
                  <a:srgbClr val="24BAA2"/>
                </a:solidFill>
                <a:latin typeface="Calibri"/>
                <a:ea typeface="Calibri"/>
                <a:cs typeface="Calibri"/>
                <a:sym typeface="Calibri"/>
              </a:rPr>
              <a:t>Cos’è</a:t>
            </a:r>
            <a:r>
              <a:rPr lang="en-US" sz="3600" b="1" i="0" u="none" strike="noStrike" cap="none" dirty="0">
                <a:solidFill>
                  <a:srgbClr val="24BAA2"/>
                </a:solidFill>
                <a:latin typeface="Calibri"/>
                <a:ea typeface="Calibri"/>
                <a:cs typeface="Calibri"/>
                <a:sym typeface="Calibri"/>
              </a:rPr>
              <a:t> </a:t>
            </a:r>
            <a:r>
              <a:rPr lang="en-US" sz="3600" b="1" i="0" u="none" strike="noStrike" cap="none" dirty="0" err="1">
                <a:solidFill>
                  <a:srgbClr val="24BAA2"/>
                </a:solidFill>
                <a:latin typeface="Calibri"/>
                <a:ea typeface="Calibri"/>
                <a:cs typeface="Calibri"/>
                <a:sym typeface="Calibri"/>
              </a:rPr>
              <a:t>l’empatia</a:t>
            </a:r>
            <a:r>
              <a:rPr lang="en-US" sz="3600" b="1" i="0" u="none" strike="noStrike" cap="none" dirty="0">
                <a:solidFill>
                  <a:srgbClr val="24BAA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1"/>
                                        <p:tgtEl>
                                          <p:spTgt spid="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1"/>
          <p:cNvSpPr txBox="1">
            <a:spLocks noGrp="1"/>
          </p:cNvSpPr>
          <p:nvPr>
            <p:ph type="body" idx="1"/>
          </p:nvPr>
        </p:nvSpPr>
        <p:spPr>
          <a:xfrm>
            <a:off x="961534" y="1088221"/>
            <a:ext cx="10359609" cy="5608668"/>
          </a:xfrm>
          <a:prstGeom prst="rect">
            <a:avLst/>
          </a:prstGeom>
          <a:noFill/>
          <a:ln>
            <a:noFill/>
          </a:ln>
        </p:spPr>
        <p:txBody>
          <a:bodyPr spcFirstLastPara="1" wrap="square" lIns="91425" tIns="45700" rIns="91425" bIns="45700" anchor="t" anchorCtr="0">
            <a:noAutofit/>
          </a:bodyPr>
          <a:lstStyle/>
          <a:p>
            <a:pPr marL="457200" lvl="0" indent="0" algn="just" rtl="0">
              <a:lnSpc>
                <a:spcPct val="90000"/>
              </a:lnSpc>
              <a:spcBef>
                <a:spcPts val="1000"/>
              </a:spcBef>
              <a:spcAft>
                <a:spcPts val="0"/>
              </a:spcAft>
              <a:buSzPts val="2400"/>
              <a:buNone/>
            </a:pPr>
            <a:r>
              <a:rPr lang="it-IT" sz="2300" b="1" dirty="0"/>
              <a:t>L'empatia è un elemento fondamentale della comunicazione e delle relazioni sociali, soprattutto di quelle definite di "assistenza", in quanto permette una reale comprensione del cliente e della sua esperienza interiore</a:t>
            </a:r>
            <a:r>
              <a:rPr lang="en-US" sz="2300" b="1" dirty="0"/>
              <a:t>.</a:t>
            </a:r>
            <a:endParaRPr sz="2300" b="1" dirty="0"/>
          </a:p>
          <a:p>
            <a:pPr marL="457200" lvl="0" indent="0" algn="just" rtl="0">
              <a:lnSpc>
                <a:spcPct val="90000"/>
              </a:lnSpc>
              <a:spcBef>
                <a:spcPts val="1000"/>
              </a:spcBef>
              <a:spcAft>
                <a:spcPts val="0"/>
              </a:spcAft>
              <a:buSzPts val="2400"/>
              <a:buNone/>
            </a:pPr>
            <a:r>
              <a:rPr lang="it-IT" sz="2400" dirty="0"/>
              <a:t>Soprattutto all'inizio della relazione, è fondamentale mostrare una particolare </a:t>
            </a:r>
            <a:r>
              <a:rPr lang="it-IT" sz="2400" i="1" dirty="0"/>
              <a:t>APERTURA</a:t>
            </a:r>
            <a:r>
              <a:rPr lang="it-IT" sz="2400" dirty="0"/>
              <a:t> che permetta alle emozioni e agli stati d'animo degli altri di essere ricevuti, elaborati e riprodotti interiormente. </a:t>
            </a:r>
            <a:r>
              <a:rPr lang="it-IT" sz="2400" b="1" dirty="0"/>
              <a:t>Questo vale sia per l'operatore che per il cliente </a:t>
            </a:r>
            <a:r>
              <a:rPr lang="it-IT" sz="2400" dirty="0"/>
              <a:t>che, prima di aprirsi in una relazione, ha bisogno di comprendere la disponibilità e l'affidabilità dell'operatore/ricevente all'interno di questa relazione. Infatti, il paziente/cliente, quando viene tolto dal suo ambiente naturale, può spesso mostrare un atteggiamento di chiusura che può portare a una mancanza di fiducia e di comunicazione dei suoi problemi fisici ed emotivi. </a:t>
            </a:r>
            <a:endParaRPr dirty="0"/>
          </a:p>
          <a:p>
            <a:pPr marL="457200" lvl="0" indent="0" algn="just" rtl="0">
              <a:lnSpc>
                <a:spcPct val="90000"/>
              </a:lnSpc>
              <a:spcBef>
                <a:spcPts val="1000"/>
              </a:spcBef>
              <a:spcAft>
                <a:spcPts val="0"/>
              </a:spcAft>
              <a:buSzPts val="2400"/>
              <a:buNone/>
            </a:pPr>
            <a:r>
              <a:rPr lang="it-IT" sz="2400" dirty="0"/>
              <a:t>L'empatia permette di aprire un canale di comunicazione che consente di accedere ad informazioni chiave per identificare l'approccio terapeutico più appropriato per il paziente</a:t>
            </a:r>
            <a:r>
              <a:rPr lang="en-US" sz="2400" dirty="0"/>
              <a:t>.</a:t>
            </a:r>
            <a:endParaRPr dirty="0"/>
          </a:p>
          <a:p>
            <a:pPr marL="457200" marR="0" lvl="0" indent="-228600" algn="just" rtl="0">
              <a:lnSpc>
                <a:spcPct val="90000"/>
              </a:lnSpc>
              <a:spcBef>
                <a:spcPts val="1000"/>
              </a:spcBef>
              <a:spcAft>
                <a:spcPts val="0"/>
              </a:spcAft>
              <a:buClr>
                <a:srgbClr val="092E4B"/>
              </a:buClr>
              <a:buSzPts val="2400"/>
              <a:buFont typeface="Arial"/>
              <a:buNone/>
            </a:pPr>
            <a:endParaRPr dirty="0"/>
          </a:p>
        </p:txBody>
      </p:sp>
      <p:sp>
        <p:nvSpPr>
          <p:cNvPr id="537" name="Google Shape;537;p61"/>
          <p:cNvSpPr txBox="1"/>
          <p:nvPr/>
        </p:nvSpPr>
        <p:spPr>
          <a:xfrm>
            <a:off x="1408031" y="198689"/>
            <a:ext cx="7547433"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IT" sz="3600" b="1" i="0" u="none" strike="noStrike" cap="none" dirty="0">
                <a:solidFill>
                  <a:srgbClr val="24BAA2"/>
                </a:solidFill>
                <a:latin typeface="Calibri"/>
                <a:ea typeface="Calibri"/>
                <a:cs typeface="Calibri"/>
                <a:sym typeface="Calibri"/>
              </a:rPr>
              <a:t>Empatia in un contesto di assistenza</a:t>
            </a:r>
          </a:p>
        </p:txBody>
      </p:sp>
      <p:grpSp>
        <p:nvGrpSpPr>
          <p:cNvPr id="2" name="Google Shape;590;p61">
            <a:extLst>
              <a:ext uri="{FF2B5EF4-FFF2-40B4-BE49-F238E27FC236}">
                <a16:creationId xmlns:a16="http://schemas.microsoft.com/office/drawing/2014/main" id="{0EC33AAF-9F2F-84FC-C189-B43D7C284DA5}"/>
              </a:ext>
            </a:extLst>
          </p:cNvPr>
          <p:cNvGrpSpPr/>
          <p:nvPr/>
        </p:nvGrpSpPr>
        <p:grpSpPr>
          <a:xfrm>
            <a:off x="9572974" y="269757"/>
            <a:ext cx="1086135" cy="968195"/>
            <a:chOff x="4422991" y="1951890"/>
            <a:chExt cx="1086135" cy="968195"/>
          </a:xfrm>
        </p:grpSpPr>
        <p:sp>
          <p:nvSpPr>
            <p:cNvPr id="3" name="Google Shape;591;p61">
              <a:extLst>
                <a:ext uri="{FF2B5EF4-FFF2-40B4-BE49-F238E27FC236}">
                  <a16:creationId xmlns:a16="http://schemas.microsoft.com/office/drawing/2014/main" id="{642E5845-E91B-CCE8-09EF-0CFA366A9363}"/>
                </a:ext>
              </a:extLst>
            </p:cNvPr>
            <p:cNvSpPr/>
            <p:nvPr/>
          </p:nvSpPr>
          <p:spPr>
            <a:xfrm>
              <a:off x="4422991" y="1951890"/>
              <a:ext cx="1086135" cy="968195"/>
            </a:xfrm>
            <a:custGeom>
              <a:avLst/>
              <a:gdLst/>
              <a:ahLst/>
              <a:cxnLst/>
              <a:rect l="l" t="t" r="r" b="b"/>
              <a:pathLst>
                <a:path w="1086135" h="968195" extrusionOk="0">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 name="Google Shape;592;p61">
              <a:extLst>
                <a:ext uri="{FF2B5EF4-FFF2-40B4-BE49-F238E27FC236}">
                  <a16:creationId xmlns:a16="http://schemas.microsoft.com/office/drawing/2014/main" id="{D171A5FC-F1DC-0E0A-8926-8884E93D73ED}"/>
                </a:ext>
              </a:extLst>
            </p:cNvPr>
            <p:cNvGrpSpPr/>
            <p:nvPr/>
          </p:nvGrpSpPr>
          <p:grpSpPr>
            <a:xfrm>
              <a:off x="4738409" y="2001259"/>
              <a:ext cx="466270" cy="416900"/>
              <a:chOff x="4738409" y="2001259"/>
              <a:chExt cx="466270" cy="416900"/>
            </a:xfrm>
          </p:grpSpPr>
          <p:sp>
            <p:nvSpPr>
              <p:cNvPr id="5" name="Google Shape;593;p61">
                <a:extLst>
                  <a:ext uri="{FF2B5EF4-FFF2-40B4-BE49-F238E27FC236}">
                    <a16:creationId xmlns:a16="http://schemas.microsoft.com/office/drawing/2014/main" id="{92F1A96F-B382-5610-2C11-06EF31EFFF23}"/>
                  </a:ext>
                </a:extLst>
              </p:cNvPr>
              <p:cNvSpPr/>
              <p:nvPr/>
            </p:nvSpPr>
            <p:spPr>
              <a:xfrm>
                <a:off x="4738409" y="2044063"/>
                <a:ext cx="69649" cy="247929"/>
              </a:xfrm>
              <a:custGeom>
                <a:avLst/>
                <a:gdLst/>
                <a:ahLst/>
                <a:cxnLst/>
                <a:rect l="l" t="t" r="r" b="b"/>
                <a:pathLst>
                  <a:path w="69649" h="247929" extrusionOk="0">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 name="Google Shape;594;p61">
                <a:extLst>
                  <a:ext uri="{FF2B5EF4-FFF2-40B4-BE49-F238E27FC236}">
                    <a16:creationId xmlns:a16="http://schemas.microsoft.com/office/drawing/2014/main" id="{96623222-AB1C-FA7A-F236-EDAFAFA27D01}"/>
                  </a:ext>
                </a:extLst>
              </p:cNvPr>
              <p:cNvSpPr/>
              <p:nvPr/>
            </p:nvSpPr>
            <p:spPr>
              <a:xfrm>
                <a:off x="4848120" y="2330391"/>
                <a:ext cx="233135" cy="87768"/>
              </a:xfrm>
              <a:custGeom>
                <a:avLst/>
                <a:gdLst/>
                <a:ahLst/>
                <a:cxnLst/>
                <a:rect l="l" t="t" r="r" b="b"/>
                <a:pathLst>
                  <a:path w="233135" h="87768" extrusionOk="0">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595;p61">
                <a:extLst>
                  <a:ext uri="{FF2B5EF4-FFF2-40B4-BE49-F238E27FC236}">
                    <a16:creationId xmlns:a16="http://schemas.microsoft.com/office/drawing/2014/main" id="{BBB5E1AA-6C03-FAC7-79E2-48BE95F4EEDF}"/>
                  </a:ext>
                </a:extLst>
              </p:cNvPr>
              <p:cNvSpPr/>
              <p:nvPr/>
            </p:nvSpPr>
            <p:spPr>
              <a:xfrm>
                <a:off x="4828207" y="2001259"/>
                <a:ext cx="376472" cy="290732"/>
              </a:xfrm>
              <a:custGeom>
                <a:avLst/>
                <a:gdLst/>
                <a:ahLst/>
                <a:cxnLst/>
                <a:rect l="l" t="t" r="r" b="b"/>
                <a:pathLst>
                  <a:path w="376472" h="290732" extrusionOk="0">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10"/>
          <p:cNvSpPr txBox="1">
            <a:spLocks noGrp="1"/>
          </p:cNvSpPr>
          <p:nvPr>
            <p:ph type="body" idx="1"/>
          </p:nvPr>
        </p:nvSpPr>
        <p:spPr>
          <a:xfrm>
            <a:off x="5869317" y="1104900"/>
            <a:ext cx="5308922" cy="502299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1000"/>
              </a:spcBef>
              <a:spcAft>
                <a:spcPts val="0"/>
              </a:spcAft>
              <a:buSzPts val="3000"/>
              <a:buNone/>
            </a:pPr>
            <a:r>
              <a:rPr lang="it-IT" sz="2400" i="0" dirty="0"/>
              <a:t>La diffusione delle nuove tecnologie ha portato a un cambiamento di molte dinamiche sociali e comportamentali sia online che offline, causando di conseguenza anche l'emergere di nuove abitudini interpersonali. </a:t>
            </a:r>
          </a:p>
          <a:p>
            <a:pPr marL="0" lvl="0" indent="0" algn="ctr" rtl="0">
              <a:lnSpc>
                <a:spcPct val="90000"/>
              </a:lnSpc>
              <a:spcBef>
                <a:spcPts val="1000"/>
              </a:spcBef>
              <a:spcAft>
                <a:spcPts val="0"/>
              </a:spcAft>
              <a:buSzPts val="3000"/>
              <a:buNone/>
            </a:pPr>
            <a:r>
              <a:rPr lang="it-IT" sz="2400" i="0" dirty="0"/>
              <a:t>Tra gli effetti negativi di questa rivoluzione tecnologica vi è una </a:t>
            </a:r>
            <a:r>
              <a:rPr lang="it-IT" sz="2400" dirty="0"/>
              <a:t>maggiore difficoltà nel riuscire a </a:t>
            </a:r>
            <a:r>
              <a:rPr lang="it-IT" sz="2400" dirty="0" err="1"/>
              <a:t>empatizzare</a:t>
            </a:r>
            <a:r>
              <a:rPr lang="it-IT" sz="2400" dirty="0"/>
              <a:t> con il cliente</a:t>
            </a:r>
            <a:r>
              <a:rPr lang="it-IT" sz="2400" i="0" dirty="0"/>
              <a:t>.</a:t>
            </a:r>
            <a:endParaRPr dirty="0"/>
          </a:p>
        </p:txBody>
      </p:sp>
      <p:pic>
        <p:nvPicPr>
          <p:cNvPr id="544" name="Google Shape;544;p10"/>
          <p:cNvPicPr preferRelativeResize="0"/>
          <p:nvPr/>
        </p:nvPicPr>
        <p:blipFill rotWithShape="1">
          <a:blip r:embed="rId3">
            <a:alphaModFix/>
          </a:blip>
          <a:srcRect l="17189" r="22643" b="-2"/>
          <a:stretch/>
        </p:blipFill>
        <p:spPr>
          <a:xfrm>
            <a:off x="414116" y="352414"/>
            <a:ext cx="5497412" cy="6099184"/>
          </a:xfrm>
          <a:prstGeom prst="rect">
            <a:avLst/>
          </a:prstGeom>
          <a:noFill/>
          <a:ln>
            <a:noFill/>
          </a:ln>
        </p:spPr>
      </p:pic>
      <p:sp>
        <p:nvSpPr>
          <p:cNvPr id="545" name="Google Shape;545;p10"/>
          <p:cNvSpPr txBox="1"/>
          <p:nvPr/>
        </p:nvSpPr>
        <p:spPr>
          <a:xfrm>
            <a:off x="5517989" y="352414"/>
            <a:ext cx="60960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dirty="0" err="1">
                <a:solidFill>
                  <a:srgbClr val="24BAA2"/>
                </a:solidFill>
                <a:latin typeface="Calibri"/>
                <a:ea typeface="Calibri"/>
                <a:cs typeface="Calibri"/>
                <a:sym typeface="Calibri"/>
              </a:rPr>
              <a:t>L'effetto</a:t>
            </a:r>
            <a:r>
              <a:rPr lang="en-US" sz="3600" b="1" i="0" u="none" strike="noStrike" cap="none" dirty="0">
                <a:solidFill>
                  <a:srgbClr val="24BAA2"/>
                </a:solidFill>
                <a:latin typeface="Calibri"/>
                <a:ea typeface="Calibri"/>
                <a:cs typeface="Calibri"/>
                <a:sym typeface="Calibri"/>
              </a:rPr>
              <a:t> </a:t>
            </a:r>
            <a:r>
              <a:rPr lang="en-US" sz="3600" b="1" i="0" u="none" strike="noStrike" cap="none" dirty="0" err="1">
                <a:solidFill>
                  <a:srgbClr val="24BAA2"/>
                </a:solidFill>
                <a:latin typeface="Calibri"/>
                <a:ea typeface="Calibri"/>
                <a:cs typeface="Calibri"/>
                <a:sym typeface="Calibri"/>
              </a:rPr>
              <a:t>della</a:t>
            </a:r>
            <a:endParaRPr lang="en-US" sz="3600" b="1" dirty="0">
              <a:solidFill>
                <a:srgbClr val="24BAA2"/>
              </a:solidFill>
              <a:latin typeface="Calibri"/>
              <a:ea typeface="Calibri"/>
              <a:cs typeface="Calibri"/>
              <a:sym typeface="Calibri"/>
            </a:endParaRPr>
          </a:p>
          <a:p>
            <a:pPr marL="0" marR="0" lvl="0" indent="0" algn="ctr" rtl="0">
              <a:lnSpc>
                <a:spcPct val="100000"/>
              </a:lnSpc>
              <a:spcBef>
                <a:spcPts val="0"/>
              </a:spcBef>
              <a:spcAft>
                <a:spcPts val="0"/>
              </a:spcAft>
              <a:buNone/>
            </a:pPr>
            <a:r>
              <a:rPr lang="en-US" sz="3600" b="1" i="0" u="none" strike="noStrike" cap="none" dirty="0" err="1">
                <a:solidFill>
                  <a:srgbClr val="24BAA2"/>
                </a:solidFill>
                <a:latin typeface="Calibri"/>
                <a:ea typeface="Calibri"/>
                <a:cs typeface="Calibri"/>
                <a:sym typeface="Calibri"/>
              </a:rPr>
              <a:t>digitalizzazione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2"/>
          <p:cNvSpPr txBox="1">
            <a:spLocks noGrp="1"/>
          </p:cNvSpPr>
          <p:nvPr>
            <p:ph type="body" idx="1"/>
          </p:nvPr>
        </p:nvSpPr>
        <p:spPr>
          <a:xfrm>
            <a:off x="179109" y="1108063"/>
            <a:ext cx="6193116" cy="5749937"/>
          </a:xfrm>
          <a:prstGeom prst="rect">
            <a:avLst/>
          </a:prstGeom>
          <a:noFill/>
          <a:ln>
            <a:noFill/>
          </a:ln>
        </p:spPr>
        <p:txBody>
          <a:bodyPr spcFirstLastPara="1" wrap="square" lIns="91425" tIns="45700" rIns="91425" bIns="45700" anchor="t" anchorCtr="0">
            <a:normAutofit/>
          </a:bodyPr>
          <a:lstStyle/>
          <a:p>
            <a:pPr marL="457200" marR="0" lvl="0" indent="-228600" rtl="0">
              <a:lnSpc>
                <a:spcPct val="90000"/>
              </a:lnSpc>
              <a:spcBef>
                <a:spcPts val="1000"/>
              </a:spcBef>
              <a:spcAft>
                <a:spcPts val="0"/>
              </a:spcAft>
              <a:buClr>
                <a:schemeClr val="lt1"/>
              </a:buClr>
              <a:buSzPts val="2400"/>
              <a:buFont typeface="Arial"/>
              <a:buNone/>
            </a:pPr>
            <a:r>
              <a:rPr lang="it-IT" sz="2500" i="0" dirty="0"/>
              <a:t>   Anche l'assistenza sanitaria ha subito un radicale processo di digitalizzazione, che ha comportato un'alterazione del costrutto di empatia, soprattutto nel contesto della comunicazione digitale, spesso </a:t>
            </a:r>
            <a:r>
              <a:rPr lang="it-IT" sz="2500" b="1" i="0" dirty="0"/>
              <a:t>priva di molti degli spunti non verbali ed emotivi </a:t>
            </a:r>
            <a:r>
              <a:rPr lang="it-IT" sz="2500" i="0" dirty="0"/>
              <a:t>che si sperimentano nei contesti faccia a faccia e che costituiscono importanti indizi per il cliente/paziente.</a:t>
            </a:r>
          </a:p>
          <a:p>
            <a:pPr marL="457200" marR="0" lvl="0" indent="-228600" rtl="0">
              <a:lnSpc>
                <a:spcPct val="90000"/>
              </a:lnSpc>
              <a:spcBef>
                <a:spcPts val="1000"/>
              </a:spcBef>
              <a:spcAft>
                <a:spcPts val="0"/>
              </a:spcAft>
              <a:buClr>
                <a:schemeClr val="lt1"/>
              </a:buClr>
              <a:buSzPts val="2400"/>
              <a:buFont typeface="Arial"/>
              <a:buNone/>
            </a:pPr>
            <a:r>
              <a:rPr lang="it-IT" sz="2500" i="0" dirty="0"/>
              <a:t>   I modelli di comunicazione digitale, infatti, tendono a essere improntati sull'immediatezza, sulla condivisione di pensieri, emozioni e azioni nell'istante stesso in cui li si percepisce. </a:t>
            </a:r>
            <a:endParaRPr sz="2500" dirty="0"/>
          </a:p>
        </p:txBody>
      </p:sp>
      <p:pic>
        <p:nvPicPr>
          <p:cNvPr id="551" name="Google Shape;551;p62"/>
          <p:cNvPicPr preferRelativeResize="0"/>
          <p:nvPr/>
        </p:nvPicPr>
        <p:blipFill rotWithShape="1">
          <a:blip r:embed="rId3">
            <a:alphaModFix/>
          </a:blip>
          <a:srcRect/>
          <a:stretch/>
        </p:blipFill>
        <p:spPr>
          <a:xfrm>
            <a:off x="7042727" y="0"/>
            <a:ext cx="4572000" cy="6858000"/>
          </a:xfrm>
          <a:prstGeom prst="rect">
            <a:avLst/>
          </a:prstGeom>
          <a:noFill/>
          <a:ln>
            <a:noFill/>
          </a:ln>
        </p:spPr>
      </p:pic>
      <p:sp>
        <p:nvSpPr>
          <p:cNvPr id="552" name="Google Shape;552;p62"/>
          <p:cNvSpPr txBox="1"/>
          <p:nvPr/>
        </p:nvSpPr>
        <p:spPr>
          <a:xfrm>
            <a:off x="179109" y="354879"/>
            <a:ext cx="602912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1" i="0" u="none" strike="noStrike" cap="none" dirty="0" err="1">
                <a:solidFill>
                  <a:srgbClr val="24BAA2"/>
                </a:solidFill>
                <a:latin typeface="Calibri"/>
                <a:ea typeface="Calibri"/>
                <a:cs typeface="Calibri"/>
                <a:sym typeface="Calibri"/>
              </a:rPr>
              <a:t>L'effetto</a:t>
            </a:r>
            <a:r>
              <a:rPr lang="en-US" sz="3600" b="1" i="0" u="none" strike="noStrike" cap="none" dirty="0">
                <a:solidFill>
                  <a:srgbClr val="24BAA2"/>
                </a:solidFill>
                <a:latin typeface="Calibri"/>
                <a:ea typeface="Calibri"/>
                <a:cs typeface="Calibri"/>
                <a:sym typeface="Calibri"/>
              </a:rPr>
              <a:t> </a:t>
            </a:r>
            <a:r>
              <a:rPr lang="en-US" sz="3600" b="1" i="0" u="none" strike="noStrike" cap="none" dirty="0" err="1">
                <a:solidFill>
                  <a:srgbClr val="24BAA2"/>
                </a:solidFill>
                <a:latin typeface="Calibri"/>
                <a:ea typeface="Calibri"/>
                <a:cs typeface="Calibri"/>
                <a:sym typeface="Calibri"/>
              </a:rPr>
              <a:t>della</a:t>
            </a:r>
            <a:r>
              <a:rPr lang="en-US" sz="3600" b="1" dirty="0">
                <a:solidFill>
                  <a:srgbClr val="24BAA2"/>
                </a:solidFill>
                <a:latin typeface="Calibri"/>
                <a:ea typeface="Calibri"/>
                <a:cs typeface="Calibri"/>
                <a:sym typeface="Calibri"/>
              </a:rPr>
              <a:t> </a:t>
            </a:r>
            <a:r>
              <a:rPr lang="en-US" sz="3600" b="1" i="0" u="none" strike="noStrike" cap="none" dirty="0" err="1">
                <a:solidFill>
                  <a:srgbClr val="24BAA2"/>
                </a:solidFill>
                <a:latin typeface="Calibri"/>
                <a:ea typeface="Calibri"/>
                <a:cs typeface="Calibri"/>
                <a:sym typeface="Calibri"/>
              </a:rPr>
              <a:t>digitalizzazione</a:t>
            </a:r>
            <a:endParaRPr lang="en-US"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3"/>
          <p:cNvSpPr txBox="1">
            <a:spLocks noGrp="1"/>
          </p:cNvSpPr>
          <p:nvPr>
            <p:ph type="body" idx="1"/>
          </p:nvPr>
        </p:nvSpPr>
        <p:spPr>
          <a:xfrm>
            <a:off x="5497150" y="3602325"/>
            <a:ext cx="615690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92E4B"/>
              </a:buClr>
              <a:buSzPts val="2200"/>
              <a:buNone/>
            </a:pPr>
            <a:r>
              <a:rPr lang="en-US" dirty="0" err="1"/>
              <a:t>Equilibrio</a:t>
            </a:r>
            <a:r>
              <a:rPr lang="en-US" dirty="0"/>
              <a:t> </a:t>
            </a:r>
            <a:r>
              <a:rPr lang="en-US" dirty="0" err="1"/>
              <a:t>lavoro</a:t>
            </a:r>
            <a:r>
              <a:rPr lang="en-US" dirty="0"/>
              <a:t>-vita </a:t>
            </a:r>
            <a:r>
              <a:rPr lang="en-US" dirty="0" err="1"/>
              <a:t>privata</a:t>
            </a:r>
            <a:r>
              <a:rPr lang="en-US" dirty="0"/>
              <a:t> e </a:t>
            </a:r>
            <a:r>
              <a:rPr lang="en-US" dirty="0" err="1"/>
              <a:t>qualità</a:t>
            </a:r>
            <a:r>
              <a:rPr lang="en-US" dirty="0"/>
              <a:t> </a:t>
            </a:r>
            <a:r>
              <a:rPr lang="en-US" dirty="0" err="1"/>
              <a:t>della</a:t>
            </a:r>
            <a:r>
              <a:rPr lang="en-US" dirty="0"/>
              <a:t> vita</a:t>
            </a:r>
            <a:endParaRPr dirty="0"/>
          </a:p>
        </p:txBody>
      </p:sp>
      <p:sp>
        <p:nvSpPr>
          <p:cNvPr id="299" name="Google Shape;299;p33"/>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11"/>
          <p:cNvSpPr txBox="1"/>
          <p:nvPr/>
        </p:nvSpPr>
        <p:spPr>
          <a:xfrm>
            <a:off x="504825" y="1211715"/>
            <a:ext cx="5463859" cy="524435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FFFFFF"/>
              </a:buClr>
              <a:buSzPts val="2400"/>
              <a:buFont typeface="Arial"/>
              <a:buNone/>
            </a:pPr>
            <a:r>
              <a:rPr lang="it-IT" sz="2400" b="0" i="0" u="none" strike="noStrike" cap="none" dirty="0">
                <a:solidFill>
                  <a:srgbClr val="FFFFFF"/>
                </a:solidFill>
                <a:latin typeface="Calibri"/>
                <a:ea typeface="Calibri"/>
                <a:cs typeface="Calibri"/>
                <a:sym typeface="Calibri"/>
              </a:rPr>
              <a:t>Poiché l'empatia ha un ruolo </a:t>
            </a:r>
            <a:r>
              <a:rPr lang="it-IT" sz="2400" dirty="0">
                <a:solidFill>
                  <a:srgbClr val="FFFFFF"/>
                </a:solidFill>
                <a:latin typeface="Calibri"/>
                <a:ea typeface="Calibri"/>
                <a:cs typeface="Calibri"/>
                <a:sym typeface="Calibri"/>
              </a:rPr>
              <a:t>importante nelle </a:t>
            </a:r>
            <a:r>
              <a:rPr lang="it-IT" sz="2400" b="0" i="0" u="none" strike="noStrike" cap="none" dirty="0">
                <a:solidFill>
                  <a:srgbClr val="FFFFFF"/>
                </a:solidFill>
                <a:latin typeface="Calibri"/>
                <a:ea typeface="Calibri"/>
                <a:cs typeface="Calibri"/>
                <a:sym typeface="Calibri"/>
              </a:rPr>
              <a:t>professioni sanitarie in generale, è fondamentale che i programmi di studio siano integrati con il concetto di empatia digitale, ovvero quelle "caratteristiche empatiche tradizionali, come la preoccupazione e la cura per gli altri, espresse attraverso comunicazioni mediate dal computer".</a:t>
            </a:r>
          </a:p>
          <a:p>
            <a:pPr marL="0" marR="0" lvl="0" indent="0" algn="l" rtl="0">
              <a:lnSpc>
                <a:spcPct val="90000"/>
              </a:lnSpc>
              <a:spcBef>
                <a:spcPts val="1000"/>
              </a:spcBef>
              <a:spcAft>
                <a:spcPts val="0"/>
              </a:spcAft>
              <a:buClr>
                <a:srgbClr val="FFFFFF"/>
              </a:buClr>
              <a:buSzPts val="2400"/>
              <a:buFont typeface="Arial"/>
              <a:buNone/>
            </a:pPr>
            <a:endParaRPr lang="it-IT" sz="2400" b="0" i="0" u="none" strike="noStrike" cap="none" dirty="0">
              <a:solidFill>
                <a:srgbClr val="FFFFFF"/>
              </a:solidFill>
              <a:latin typeface="Calibri"/>
              <a:ea typeface="Calibri"/>
              <a:cs typeface="Calibri"/>
              <a:sym typeface="Calibri"/>
            </a:endParaRPr>
          </a:p>
          <a:p>
            <a:pPr marL="0" marR="0" lvl="0" indent="0" algn="l" rtl="0">
              <a:lnSpc>
                <a:spcPct val="90000"/>
              </a:lnSpc>
              <a:spcBef>
                <a:spcPts val="1000"/>
              </a:spcBef>
              <a:spcAft>
                <a:spcPts val="0"/>
              </a:spcAft>
              <a:buClr>
                <a:srgbClr val="FFFFFF"/>
              </a:buClr>
              <a:buSzPts val="2400"/>
              <a:buFont typeface="Arial"/>
              <a:buNone/>
            </a:pPr>
            <a:r>
              <a:rPr lang="it-IT" sz="2400" b="0" i="0" u="none" strike="noStrike" cap="none" dirty="0">
                <a:solidFill>
                  <a:srgbClr val="FFFFFF"/>
                </a:solidFill>
                <a:latin typeface="Calibri"/>
                <a:ea typeface="Calibri"/>
                <a:cs typeface="Calibri"/>
                <a:sym typeface="Calibri"/>
              </a:rPr>
              <a:t>L'empatia digitale esplora, quindi, proprio l'impatto di queste comunicazioni alterate e dei "nuovi" comportamenti sociali.</a:t>
            </a:r>
            <a:endParaRPr lang="it-IT" sz="1400" b="0" i="0" u="none" strike="noStrike" cap="none" dirty="0">
              <a:solidFill>
                <a:srgbClr val="000000"/>
              </a:solidFill>
              <a:latin typeface="Arial"/>
              <a:ea typeface="Arial"/>
              <a:cs typeface="Arial"/>
              <a:sym typeface="Arial"/>
            </a:endParaRPr>
          </a:p>
        </p:txBody>
      </p:sp>
      <p:sp>
        <p:nvSpPr>
          <p:cNvPr id="559" name="Google Shape;559;p11"/>
          <p:cNvSpPr txBox="1">
            <a:spLocks noGrp="1"/>
          </p:cNvSpPr>
          <p:nvPr>
            <p:ph type="body" idx="2"/>
          </p:nvPr>
        </p:nvSpPr>
        <p:spPr>
          <a:xfrm>
            <a:off x="252412" y="401933"/>
            <a:ext cx="5968684" cy="1030941"/>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SzPts val="3600"/>
              <a:buNone/>
            </a:pPr>
            <a:r>
              <a:rPr lang="en-US" b="1" i="0" u="none" strike="noStrike" cap="none" dirty="0" err="1">
                <a:latin typeface="Calibri"/>
                <a:ea typeface="Calibri"/>
                <a:cs typeface="Calibri"/>
                <a:sym typeface="Calibri"/>
              </a:rPr>
              <a:t>Cos’è</a:t>
            </a:r>
            <a:r>
              <a:rPr lang="en-US" b="1" i="0" u="none" strike="noStrike" cap="none" dirty="0">
                <a:latin typeface="Calibri"/>
                <a:ea typeface="Calibri"/>
                <a:cs typeface="Calibri"/>
                <a:sym typeface="Calibri"/>
              </a:rPr>
              <a:t> </a:t>
            </a:r>
            <a:r>
              <a:rPr lang="en-US" b="1" i="0" u="none" strike="noStrike" cap="none" dirty="0" err="1">
                <a:latin typeface="Calibri"/>
                <a:ea typeface="Calibri"/>
                <a:cs typeface="Calibri"/>
                <a:sym typeface="Calibri"/>
              </a:rPr>
              <a:t>l’empatia</a:t>
            </a:r>
            <a:r>
              <a:rPr lang="en-US" b="1" i="0" u="none" strike="noStrike" cap="none" dirty="0">
                <a:latin typeface="Calibri"/>
                <a:ea typeface="Calibri"/>
                <a:cs typeface="Calibri"/>
                <a:sym typeface="Calibri"/>
              </a:rPr>
              <a:t> </a:t>
            </a:r>
            <a:r>
              <a:rPr lang="en-US" b="1" i="0" u="none" strike="noStrike" cap="none" dirty="0" err="1">
                <a:latin typeface="Calibri"/>
                <a:ea typeface="Calibri"/>
                <a:cs typeface="Calibri"/>
                <a:sym typeface="Calibri"/>
              </a:rPr>
              <a:t>digitale</a:t>
            </a:r>
            <a:r>
              <a:rPr lang="en-US" b="1" i="0" u="none" strike="noStrike" cap="none" dirty="0">
                <a:latin typeface="Calibri"/>
                <a:ea typeface="Calibri"/>
                <a:cs typeface="Calibri"/>
                <a:sym typeface="Calibri"/>
              </a:rPr>
              <a:t>?</a:t>
            </a:r>
            <a:endParaRPr dirty="0"/>
          </a:p>
        </p:txBody>
      </p:sp>
      <p:pic>
        <p:nvPicPr>
          <p:cNvPr id="560" name="Google Shape;560;p11"/>
          <p:cNvPicPr preferRelativeResize="0"/>
          <p:nvPr/>
        </p:nvPicPr>
        <p:blipFill rotWithShape="1">
          <a:blip r:embed="rId3">
            <a:alphaModFix/>
          </a:blip>
          <a:srcRect r="-2" b="28706"/>
          <a:stretch/>
        </p:blipFill>
        <p:spPr>
          <a:xfrm>
            <a:off x="5968684" y="0"/>
            <a:ext cx="6223316"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63"/>
          <p:cNvPicPr preferRelativeResize="0"/>
          <p:nvPr/>
        </p:nvPicPr>
        <p:blipFill rotWithShape="1">
          <a:blip r:embed="rId3">
            <a:alphaModFix/>
          </a:blip>
          <a:srcRect t="27262" r="2" b="379"/>
          <a:stretch/>
        </p:blipFill>
        <p:spPr>
          <a:xfrm>
            <a:off x="5611907" y="-1"/>
            <a:ext cx="6580094" cy="6858001"/>
          </a:xfrm>
          <a:prstGeom prst="rect">
            <a:avLst/>
          </a:prstGeom>
          <a:noFill/>
          <a:ln>
            <a:noFill/>
          </a:ln>
        </p:spPr>
      </p:pic>
      <p:sp>
        <p:nvSpPr>
          <p:cNvPr id="566" name="Google Shape;566;p63"/>
          <p:cNvSpPr txBox="1">
            <a:spLocks noGrp="1"/>
          </p:cNvSpPr>
          <p:nvPr>
            <p:ph type="body" idx="1"/>
          </p:nvPr>
        </p:nvSpPr>
        <p:spPr>
          <a:xfrm>
            <a:off x="0" y="0"/>
            <a:ext cx="5611907" cy="6858000"/>
          </a:xfrm>
          <a:prstGeom prst="rect">
            <a:avLst/>
          </a:prstGeom>
          <a:noFill/>
          <a:ln>
            <a:noFill/>
          </a:ln>
        </p:spPr>
        <p:txBody>
          <a:bodyPr spcFirstLastPara="1" wrap="square" lIns="91425" tIns="45700" rIns="91425" bIns="45700" anchor="ctr" anchorCtr="0">
            <a:normAutofit lnSpcReduction="10000"/>
          </a:bodyPr>
          <a:lstStyle/>
          <a:p>
            <a:pPr marL="457200" marR="0" lvl="0" indent="-228600" rtl="0">
              <a:lnSpc>
                <a:spcPct val="90000"/>
              </a:lnSpc>
              <a:spcBef>
                <a:spcPts val="1000"/>
              </a:spcBef>
              <a:spcAft>
                <a:spcPts val="0"/>
              </a:spcAft>
              <a:buClr>
                <a:schemeClr val="lt1"/>
              </a:buClr>
              <a:buSzPts val="2400"/>
              <a:buFont typeface="Arial"/>
              <a:buNone/>
            </a:pPr>
            <a:r>
              <a:rPr lang="en-US" dirty="0"/>
              <a:t>   </a:t>
            </a:r>
          </a:p>
          <a:p>
            <a:pPr marL="457200" marR="0" lvl="0" indent="-228600" rtl="0">
              <a:lnSpc>
                <a:spcPct val="90000"/>
              </a:lnSpc>
              <a:spcBef>
                <a:spcPts val="1000"/>
              </a:spcBef>
              <a:spcAft>
                <a:spcPts val="0"/>
              </a:spcAft>
              <a:buClr>
                <a:schemeClr val="lt1"/>
              </a:buClr>
              <a:buSzPts val="2400"/>
              <a:buFont typeface="Arial"/>
              <a:buNone/>
            </a:pPr>
            <a:endParaRPr lang="en-US" dirty="0"/>
          </a:p>
          <a:p>
            <a:pPr marL="457200" marR="0" lvl="0" indent="-228600" rtl="0">
              <a:lnSpc>
                <a:spcPct val="90000"/>
              </a:lnSpc>
              <a:spcBef>
                <a:spcPts val="1000"/>
              </a:spcBef>
              <a:spcAft>
                <a:spcPts val="0"/>
              </a:spcAft>
              <a:buClr>
                <a:schemeClr val="lt1"/>
              </a:buClr>
              <a:buSzPts val="2400"/>
              <a:buFont typeface="Arial"/>
              <a:buNone/>
            </a:pPr>
            <a:r>
              <a:rPr lang="en-US" dirty="0"/>
              <a:t>   La </a:t>
            </a:r>
            <a:r>
              <a:rPr lang="en-US" dirty="0" err="1"/>
              <a:t>ricerca</a:t>
            </a:r>
            <a:r>
              <a:rPr lang="en-US" dirty="0"/>
              <a:t> </a:t>
            </a:r>
            <a:r>
              <a:rPr lang="en-US" u="sng" dirty="0">
                <a:solidFill>
                  <a:srgbClr val="24BAA2"/>
                </a:solidFill>
                <a:hlinkClick r:id="rId4">
                  <a:extLst>
                    <a:ext uri="{A12FA001-AC4F-418D-AE19-62706E023703}">
                      <ahyp:hlinkClr xmlns:ahyp="http://schemas.microsoft.com/office/drawing/2018/hyperlinkcolor" val="tx"/>
                    </a:ext>
                  </a:extLst>
                </a:hlinkClick>
              </a:rPr>
              <a:t>"The emerging issue of Digital Empathy" (Terry &amp; Cain, 2016)</a:t>
            </a:r>
            <a:r>
              <a:rPr lang="en-US" dirty="0">
                <a:solidFill>
                  <a:srgbClr val="24BAA2"/>
                </a:solidFill>
              </a:rPr>
              <a:t> </a:t>
            </a:r>
            <a:r>
              <a:rPr lang="it-IT" dirty="0"/>
              <a:t>ha rilevato che l'empatia, nelle conversazioni digitali, è minacciata principalmente dalla disinibizione psicologica. </a:t>
            </a:r>
            <a:endParaRPr lang="it-IT" sz="1050" dirty="0"/>
          </a:p>
          <a:p>
            <a:pPr marL="457200" marR="0" lvl="0" indent="-228600" rtl="0">
              <a:lnSpc>
                <a:spcPct val="90000"/>
              </a:lnSpc>
              <a:spcBef>
                <a:spcPts val="1000"/>
              </a:spcBef>
              <a:spcAft>
                <a:spcPts val="0"/>
              </a:spcAft>
              <a:buClr>
                <a:schemeClr val="lt1"/>
              </a:buClr>
              <a:buSzPts val="2400"/>
              <a:buFont typeface="Arial"/>
              <a:buNone/>
            </a:pPr>
            <a:r>
              <a:rPr lang="it-IT" dirty="0"/>
              <a:t>   Questo concetto cerca di spiegare le ragioni della riduzione dell'empatia nelle comunicazioni online, tra cui troviamo l'anonimato, la dissociazione dal sé nella realtà offline, le identità alternative, ecc. </a:t>
            </a:r>
          </a:p>
          <a:p>
            <a:pPr marR="0" lvl="0" indent="-228600" rtl="0">
              <a:lnSpc>
                <a:spcPct val="90000"/>
              </a:lnSpc>
              <a:spcBef>
                <a:spcPts val="1000"/>
              </a:spcBef>
              <a:spcAft>
                <a:spcPts val="0"/>
              </a:spcAft>
              <a:buClr>
                <a:schemeClr val="lt1"/>
              </a:buClr>
              <a:buSzPts val="2400"/>
              <a:buFont typeface="Arial"/>
              <a:buNone/>
            </a:pPr>
            <a:r>
              <a:rPr lang="it-IT" dirty="0"/>
              <a:t>   In particolare, è stato dimostrato che le generazioni più giovani, cresciute con la tecnologia, stanno perdendo alcune competenze socio-emotive, diventando così meno empatiche.</a:t>
            </a:r>
            <a:endParaRPr dirty="0"/>
          </a:p>
        </p:txBody>
      </p:sp>
      <p:pic>
        <p:nvPicPr>
          <p:cNvPr id="567" name="Google Shape;567;p63" descr="Torn rope"/>
          <p:cNvPicPr preferRelativeResize="0"/>
          <p:nvPr/>
        </p:nvPicPr>
        <p:blipFill rotWithShape="1">
          <a:blip r:embed="rId5">
            <a:alphaModFix/>
          </a:blip>
          <a:srcRect/>
          <a:stretch/>
        </p:blipFill>
        <p:spPr>
          <a:xfrm>
            <a:off x="7077075" y="2178952"/>
            <a:ext cx="3181350" cy="2077542"/>
          </a:xfrm>
          <a:prstGeom prst="rect">
            <a:avLst/>
          </a:prstGeom>
          <a:noFill/>
          <a:ln>
            <a:noFill/>
          </a:ln>
        </p:spPr>
      </p:pic>
      <p:sp>
        <p:nvSpPr>
          <p:cNvPr id="568" name="Google Shape;568;p63"/>
          <p:cNvSpPr txBox="1"/>
          <p:nvPr/>
        </p:nvSpPr>
        <p:spPr>
          <a:xfrm>
            <a:off x="-705689" y="76495"/>
            <a:ext cx="7285784"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3200" b="1" i="0" u="none" strike="noStrike" cap="none" dirty="0">
                <a:solidFill>
                  <a:srgbClr val="24BAA2"/>
                </a:solidFill>
                <a:latin typeface="Calibri"/>
                <a:ea typeface="Calibri"/>
                <a:cs typeface="Calibri"/>
                <a:sym typeface="Calibri"/>
              </a:rPr>
              <a:t>Le motivazioni</a:t>
            </a:r>
          </a:p>
          <a:p>
            <a:pPr marL="0" marR="0" lvl="0" indent="0" algn="ctr" rtl="0">
              <a:lnSpc>
                <a:spcPct val="100000"/>
              </a:lnSpc>
              <a:spcBef>
                <a:spcPts val="0"/>
              </a:spcBef>
              <a:spcAft>
                <a:spcPts val="0"/>
              </a:spcAft>
              <a:buNone/>
            </a:pPr>
            <a:r>
              <a:rPr lang="it-IT" sz="3200" b="1" i="0" u="none" strike="noStrike" cap="none" dirty="0">
                <a:solidFill>
                  <a:srgbClr val="24BAA2"/>
                </a:solidFill>
                <a:latin typeface="Calibri"/>
                <a:ea typeface="Calibri"/>
                <a:cs typeface="Calibri"/>
                <a:sym typeface="Calibri"/>
              </a:rPr>
              <a:t>della scarsa empatia</a:t>
            </a:r>
          </a:p>
        </p:txBody>
      </p:sp>
      <p:sp>
        <p:nvSpPr>
          <p:cNvPr id="2" name="Google Shape;627;p63">
            <a:extLst>
              <a:ext uri="{FF2B5EF4-FFF2-40B4-BE49-F238E27FC236}">
                <a16:creationId xmlns:a16="http://schemas.microsoft.com/office/drawing/2014/main" id="{9D194C59-A8D0-679F-DC1F-D45D04451225}"/>
              </a:ext>
            </a:extLst>
          </p:cNvPr>
          <p:cNvSpPr/>
          <p:nvPr/>
        </p:nvSpPr>
        <p:spPr>
          <a:xfrm>
            <a:off x="6317596" y="5099789"/>
            <a:ext cx="3829050" cy="1562100"/>
          </a:xfrm>
          <a:prstGeom prst="wedgeRoundRectCallout">
            <a:avLst>
              <a:gd name="adj1" fmla="val -84306"/>
              <a:gd name="adj2" fmla="val -209658"/>
              <a:gd name="adj3" fmla="val 16667"/>
            </a:avLst>
          </a:prstGeom>
          <a:solidFill>
            <a:srgbClr val="24BAA2"/>
          </a:solidFill>
          <a:ln w="25400" cap="flat" cmpd="sng">
            <a:solidFill>
              <a:srgbClr val="24BAA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 name="Google Shape;628;p63">
            <a:extLst>
              <a:ext uri="{FF2B5EF4-FFF2-40B4-BE49-F238E27FC236}">
                <a16:creationId xmlns:a16="http://schemas.microsoft.com/office/drawing/2014/main" id="{CDA36848-1FE9-C31A-E295-0B9843E85AFC}"/>
              </a:ext>
            </a:extLst>
          </p:cNvPr>
          <p:cNvSpPr txBox="1"/>
          <p:nvPr/>
        </p:nvSpPr>
        <p:spPr>
          <a:xfrm>
            <a:off x="6608108" y="5184561"/>
            <a:ext cx="3248025" cy="12849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550" dirty="0">
                <a:solidFill>
                  <a:srgbClr val="002060"/>
                </a:solidFill>
                <a:latin typeface="Calibri"/>
                <a:ea typeface="Calibri"/>
                <a:cs typeface="Calibri"/>
                <a:sym typeface="Calibri"/>
              </a:rPr>
              <a:t>In </a:t>
            </a:r>
            <a:r>
              <a:rPr lang="en-US" sz="1550" dirty="0" err="1">
                <a:solidFill>
                  <a:srgbClr val="002060"/>
                </a:solidFill>
                <a:latin typeface="Calibri"/>
                <a:ea typeface="Calibri"/>
                <a:cs typeface="Calibri"/>
                <a:sym typeface="Calibri"/>
              </a:rPr>
              <a:t>psicologia</a:t>
            </a:r>
            <a:r>
              <a:rPr lang="en-US" sz="1550" b="0" i="0" u="none" strike="noStrike" cap="none" dirty="0">
                <a:solidFill>
                  <a:srgbClr val="002060"/>
                </a:solidFill>
                <a:latin typeface="Calibri"/>
                <a:ea typeface="Calibri"/>
                <a:cs typeface="Calibri"/>
                <a:sym typeface="Calibri"/>
              </a:rPr>
              <a:t>, </a:t>
            </a:r>
            <a:r>
              <a:rPr lang="en-US" sz="1550" b="0" dirty="0">
                <a:solidFill>
                  <a:srgbClr val="002060"/>
                </a:solidFill>
                <a:latin typeface="Calibri"/>
                <a:ea typeface="Calibri"/>
                <a:cs typeface="Calibri"/>
                <a:sym typeface="Calibri"/>
              </a:rPr>
              <a:t>la </a:t>
            </a:r>
            <a:r>
              <a:rPr lang="en-US" sz="1550" b="1" i="0" u="none" strike="noStrike" cap="none" dirty="0" err="1">
                <a:solidFill>
                  <a:srgbClr val="002060"/>
                </a:solidFill>
                <a:latin typeface="Calibri"/>
                <a:ea typeface="Calibri"/>
                <a:cs typeface="Calibri"/>
                <a:sym typeface="Calibri"/>
              </a:rPr>
              <a:t>disinibizione</a:t>
            </a:r>
            <a:r>
              <a:rPr lang="en-US" sz="1550" i="0" u="none" strike="noStrike" cap="none" dirty="0">
                <a:solidFill>
                  <a:srgbClr val="002060"/>
                </a:solidFill>
                <a:latin typeface="Calibri"/>
                <a:ea typeface="Calibri"/>
                <a:cs typeface="Calibri"/>
                <a:sym typeface="Calibri"/>
              </a:rPr>
              <a:t> </a:t>
            </a:r>
            <a:r>
              <a:rPr lang="en-US" sz="1550" i="0" u="none" strike="noStrike" cap="none" dirty="0" err="1">
                <a:solidFill>
                  <a:srgbClr val="002060"/>
                </a:solidFill>
                <a:latin typeface="Calibri"/>
                <a:ea typeface="Calibri"/>
                <a:cs typeface="Calibri"/>
                <a:sym typeface="Calibri"/>
              </a:rPr>
              <a:t>è</a:t>
            </a:r>
            <a:r>
              <a:rPr lang="en-US" sz="1550" i="0" u="none" strike="noStrike" cap="none" dirty="0">
                <a:solidFill>
                  <a:srgbClr val="002060"/>
                </a:solidFill>
                <a:latin typeface="Calibri"/>
                <a:ea typeface="Calibri"/>
                <a:cs typeface="Calibri"/>
                <a:sym typeface="Calibri"/>
              </a:rPr>
              <a:t> </a:t>
            </a:r>
            <a:r>
              <a:rPr lang="en-US" sz="1550" i="0" u="none" strike="noStrike" cap="none" dirty="0" err="1">
                <a:solidFill>
                  <a:srgbClr val="002060"/>
                </a:solidFill>
                <a:latin typeface="Calibri"/>
                <a:ea typeface="Calibri"/>
                <a:cs typeface="Calibri"/>
                <a:sym typeface="Calibri"/>
              </a:rPr>
              <a:t>una</a:t>
            </a:r>
            <a:r>
              <a:rPr lang="en-US" sz="1550" i="0" u="none" strike="noStrike" cap="none" dirty="0">
                <a:solidFill>
                  <a:srgbClr val="002060"/>
                </a:solidFill>
                <a:latin typeface="Calibri"/>
                <a:ea typeface="Calibri"/>
                <a:cs typeface="Calibri"/>
                <a:sym typeface="Calibri"/>
              </a:rPr>
              <a:t> </a:t>
            </a:r>
            <a:r>
              <a:rPr lang="en-US" sz="1550" i="0" u="none" strike="noStrike" cap="none" dirty="0" err="1">
                <a:solidFill>
                  <a:srgbClr val="002060"/>
                </a:solidFill>
                <a:latin typeface="Calibri"/>
                <a:ea typeface="Calibri"/>
                <a:cs typeface="Calibri"/>
                <a:sym typeface="Calibri"/>
              </a:rPr>
              <a:t>mancanza</a:t>
            </a:r>
            <a:r>
              <a:rPr lang="en-US" sz="1550" i="0" u="none" strike="noStrike" cap="none" dirty="0">
                <a:solidFill>
                  <a:srgbClr val="002060"/>
                </a:solidFill>
                <a:latin typeface="Calibri"/>
                <a:ea typeface="Calibri"/>
                <a:cs typeface="Calibri"/>
                <a:sym typeface="Calibri"/>
              </a:rPr>
              <a:t> di </a:t>
            </a:r>
            <a:r>
              <a:rPr lang="en-US" sz="1550" i="0" u="none" strike="noStrike" cap="none" dirty="0" err="1">
                <a:solidFill>
                  <a:srgbClr val="002060"/>
                </a:solidFill>
                <a:latin typeface="Calibri"/>
                <a:ea typeface="Calibri"/>
                <a:cs typeface="Calibri"/>
                <a:sym typeface="Calibri"/>
              </a:rPr>
              <a:t>controllo</a:t>
            </a:r>
            <a:r>
              <a:rPr lang="en-US" sz="1550" i="0" u="none" strike="noStrike" cap="none" dirty="0">
                <a:solidFill>
                  <a:srgbClr val="002060"/>
                </a:solidFill>
                <a:latin typeface="Calibri"/>
                <a:ea typeface="Calibri"/>
                <a:cs typeface="Calibri"/>
                <a:sym typeface="Calibri"/>
              </a:rPr>
              <a:t> </a:t>
            </a:r>
            <a:r>
              <a:rPr lang="en-US" sz="1550" i="0" u="none" strike="noStrike" cap="none" dirty="0" err="1">
                <a:solidFill>
                  <a:srgbClr val="002060"/>
                </a:solidFill>
                <a:latin typeface="Calibri"/>
                <a:ea typeface="Calibri"/>
                <a:cs typeface="Calibri"/>
                <a:sym typeface="Calibri"/>
              </a:rPr>
              <a:t>che</a:t>
            </a:r>
            <a:r>
              <a:rPr lang="en-US" sz="1550" i="0" u="none" strike="noStrike" cap="none" dirty="0">
                <a:solidFill>
                  <a:srgbClr val="002060"/>
                </a:solidFill>
                <a:latin typeface="Calibri"/>
                <a:ea typeface="Calibri"/>
                <a:cs typeface="Calibri"/>
                <a:sym typeface="Calibri"/>
              </a:rPr>
              <a:t> </a:t>
            </a:r>
            <a:r>
              <a:rPr lang="en-US" sz="1550" i="0" u="none" strike="noStrike" cap="none" dirty="0" err="1">
                <a:solidFill>
                  <a:srgbClr val="002060"/>
                </a:solidFill>
                <a:latin typeface="Calibri"/>
                <a:ea typeface="Calibri"/>
                <a:cs typeface="Calibri"/>
                <a:sym typeface="Calibri"/>
              </a:rPr>
              <a:t>si</a:t>
            </a:r>
            <a:r>
              <a:rPr lang="en-US" sz="1550" i="0" u="none" strike="noStrike" cap="none" dirty="0">
                <a:solidFill>
                  <a:srgbClr val="002060"/>
                </a:solidFill>
                <a:latin typeface="Calibri"/>
                <a:ea typeface="Calibri"/>
                <a:cs typeface="Calibri"/>
                <a:sym typeface="Calibri"/>
              </a:rPr>
              <a:t> </a:t>
            </a:r>
            <a:r>
              <a:rPr lang="en-US" sz="1550" i="0" u="none" strike="noStrike" cap="none" dirty="0" err="1">
                <a:solidFill>
                  <a:srgbClr val="002060"/>
                </a:solidFill>
                <a:latin typeface="Calibri"/>
                <a:ea typeface="Calibri"/>
                <a:cs typeface="Calibri"/>
                <a:sym typeface="Calibri"/>
              </a:rPr>
              <a:t>manifesta</a:t>
            </a:r>
            <a:r>
              <a:rPr lang="en-US" sz="1550" i="0" u="none" strike="noStrike" cap="none" dirty="0">
                <a:solidFill>
                  <a:srgbClr val="002060"/>
                </a:solidFill>
                <a:latin typeface="Calibri"/>
                <a:ea typeface="Calibri"/>
                <a:cs typeface="Calibri"/>
                <a:sym typeface="Calibri"/>
              </a:rPr>
              <a:t> con il </a:t>
            </a:r>
            <a:r>
              <a:rPr lang="en-US" sz="1550" i="0" u="none" strike="noStrike" cap="none" dirty="0" err="1">
                <a:solidFill>
                  <a:srgbClr val="002060"/>
                </a:solidFill>
                <a:latin typeface="Calibri"/>
                <a:ea typeface="Calibri"/>
                <a:cs typeface="Calibri"/>
                <a:sym typeface="Calibri"/>
              </a:rPr>
              <a:t>mancato</a:t>
            </a:r>
            <a:r>
              <a:rPr lang="en-US" sz="1550" i="0" u="none" strike="noStrike" cap="none" dirty="0">
                <a:solidFill>
                  <a:srgbClr val="002060"/>
                </a:solidFill>
                <a:latin typeface="Calibri"/>
                <a:ea typeface="Calibri"/>
                <a:cs typeface="Calibri"/>
                <a:sym typeface="Calibri"/>
              </a:rPr>
              <a:t> rispetto </a:t>
            </a:r>
            <a:r>
              <a:rPr lang="en-US" sz="1550" i="0" u="none" strike="noStrike" cap="none" dirty="0" err="1">
                <a:solidFill>
                  <a:srgbClr val="002060"/>
                </a:solidFill>
                <a:latin typeface="Calibri"/>
                <a:ea typeface="Calibri"/>
                <a:cs typeface="Calibri"/>
                <a:sym typeface="Calibri"/>
              </a:rPr>
              <a:t>delle</a:t>
            </a:r>
            <a:r>
              <a:rPr lang="en-US" sz="1550" i="0" u="none" strike="noStrike" cap="none" dirty="0">
                <a:solidFill>
                  <a:srgbClr val="002060"/>
                </a:solidFill>
                <a:latin typeface="Calibri"/>
                <a:ea typeface="Calibri"/>
                <a:cs typeface="Calibri"/>
                <a:sym typeface="Calibri"/>
              </a:rPr>
              <a:t> </a:t>
            </a:r>
            <a:r>
              <a:rPr lang="en-US" sz="1550" i="0" u="none" strike="noStrike" cap="none" dirty="0" err="1">
                <a:solidFill>
                  <a:srgbClr val="002060"/>
                </a:solidFill>
                <a:latin typeface="Calibri"/>
                <a:ea typeface="Calibri"/>
                <a:cs typeface="Calibri"/>
                <a:sym typeface="Calibri"/>
              </a:rPr>
              <a:t>convenzioni</a:t>
            </a:r>
            <a:r>
              <a:rPr lang="en-US" sz="1550" i="0" u="none" strike="noStrike" cap="none" dirty="0">
                <a:solidFill>
                  <a:srgbClr val="002060"/>
                </a:solidFill>
                <a:latin typeface="Calibri"/>
                <a:ea typeface="Calibri"/>
                <a:cs typeface="Calibri"/>
                <a:sym typeface="Calibri"/>
              </a:rPr>
              <a:t> </a:t>
            </a:r>
            <a:r>
              <a:rPr lang="en-US" sz="1550" i="0" u="none" strike="noStrike" cap="none" dirty="0" err="1">
                <a:solidFill>
                  <a:srgbClr val="002060"/>
                </a:solidFill>
                <a:latin typeface="Calibri"/>
                <a:ea typeface="Calibri"/>
                <a:cs typeface="Calibri"/>
                <a:sym typeface="Calibri"/>
              </a:rPr>
              <a:t>sociali</a:t>
            </a:r>
            <a:r>
              <a:rPr lang="en-US" sz="1550" i="0" u="none" strike="noStrike" cap="none" dirty="0">
                <a:solidFill>
                  <a:srgbClr val="002060"/>
                </a:solidFill>
                <a:latin typeface="Calibri"/>
                <a:ea typeface="Calibri"/>
                <a:cs typeface="Calibri"/>
                <a:sym typeface="Calibri"/>
              </a:rPr>
              <a:t>, </a:t>
            </a:r>
            <a:r>
              <a:rPr lang="en-US" sz="1550" i="0" u="none" strike="noStrike" cap="none" dirty="0" err="1">
                <a:solidFill>
                  <a:srgbClr val="002060"/>
                </a:solidFill>
                <a:latin typeface="Calibri"/>
                <a:ea typeface="Calibri"/>
                <a:cs typeface="Calibri"/>
                <a:sym typeface="Calibri"/>
              </a:rPr>
              <a:t>l'impulsività</a:t>
            </a:r>
            <a:r>
              <a:rPr lang="en-US" sz="1550" i="0" u="none" strike="noStrike" cap="none" dirty="0">
                <a:solidFill>
                  <a:srgbClr val="002060"/>
                </a:solidFill>
                <a:latin typeface="Calibri"/>
                <a:ea typeface="Calibri"/>
                <a:cs typeface="Calibri"/>
                <a:sym typeface="Calibri"/>
              </a:rPr>
              <a:t> e </a:t>
            </a:r>
            <a:r>
              <a:rPr lang="en-US" sz="1550" i="0" u="none" strike="noStrike" cap="none" dirty="0" err="1">
                <a:solidFill>
                  <a:srgbClr val="002060"/>
                </a:solidFill>
                <a:latin typeface="Calibri"/>
                <a:ea typeface="Calibri"/>
                <a:cs typeface="Calibri"/>
                <a:sym typeface="Calibri"/>
              </a:rPr>
              <a:t>una</a:t>
            </a:r>
            <a:r>
              <a:rPr lang="en-US" sz="1550" i="0" u="none" strike="noStrike" cap="none" dirty="0">
                <a:solidFill>
                  <a:srgbClr val="002060"/>
                </a:solidFill>
                <a:latin typeface="Calibri"/>
                <a:ea typeface="Calibri"/>
                <a:cs typeface="Calibri"/>
                <a:sym typeface="Calibri"/>
              </a:rPr>
              <a:t> </a:t>
            </a:r>
            <a:r>
              <a:rPr lang="en-US" sz="1550" i="0" u="none" strike="noStrike" cap="none" dirty="0" err="1">
                <a:solidFill>
                  <a:srgbClr val="002060"/>
                </a:solidFill>
                <a:latin typeface="Calibri"/>
                <a:ea typeface="Calibri"/>
                <a:cs typeface="Calibri"/>
                <a:sym typeface="Calibri"/>
              </a:rPr>
              <a:t>scarsa</a:t>
            </a:r>
            <a:r>
              <a:rPr lang="en-US" sz="1550" i="0" u="none" strike="noStrike" cap="none" dirty="0">
                <a:solidFill>
                  <a:srgbClr val="002060"/>
                </a:solidFill>
                <a:latin typeface="Calibri"/>
                <a:ea typeface="Calibri"/>
                <a:cs typeface="Calibri"/>
                <a:sym typeface="Calibri"/>
              </a:rPr>
              <a:t> </a:t>
            </a:r>
            <a:r>
              <a:rPr lang="en-US" sz="1550" i="0" u="none" strike="noStrike" cap="none" dirty="0" err="1">
                <a:solidFill>
                  <a:srgbClr val="002060"/>
                </a:solidFill>
                <a:latin typeface="Calibri"/>
                <a:ea typeface="Calibri"/>
                <a:cs typeface="Calibri"/>
                <a:sym typeface="Calibri"/>
              </a:rPr>
              <a:t>valutazione</a:t>
            </a:r>
            <a:r>
              <a:rPr lang="en-US" sz="1550" i="0" u="none" strike="noStrike" cap="none" dirty="0">
                <a:solidFill>
                  <a:srgbClr val="002060"/>
                </a:solidFill>
                <a:latin typeface="Calibri"/>
                <a:ea typeface="Calibri"/>
                <a:cs typeface="Calibri"/>
                <a:sym typeface="Calibri"/>
              </a:rPr>
              <a:t> </a:t>
            </a:r>
            <a:r>
              <a:rPr lang="en-US" sz="1550" i="0" u="none" strike="noStrike" cap="none" dirty="0" err="1">
                <a:solidFill>
                  <a:srgbClr val="002060"/>
                </a:solidFill>
                <a:latin typeface="Calibri"/>
                <a:ea typeface="Calibri"/>
                <a:cs typeface="Calibri"/>
                <a:sym typeface="Calibri"/>
              </a:rPr>
              <a:t>dei</a:t>
            </a:r>
            <a:r>
              <a:rPr lang="en-US" sz="1550" i="0" u="none" strike="noStrike" cap="none" dirty="0">
                <a:solidFill>
                  <a:srgbClr val="002060"/>
                </a:solidFill>
                <a:latin typeface="Calibri"/>
                <a:ea typeface="Calibri"/>
                <a:cs typeface="Calibri"/>
                <a:sym typeface="Calibri"/>
              </a:rPr>
              <a:t> </a:t>
            </a:r>
            <a:r>
              <a:rPr lang="en-US" sz="1550" i="0" u="none" strike="noStrike" cap="none" dirty="0" err="1">
                <a:solidFill>
                  <a:srgbClr val="002060"/>
                </a:solidFill>
                <a:latin typeface="Calibri"/>
                <a:ea typeface="Calibri"/>
                <a:cs typeface="Calibri"/>
                <a:sym typeface="Calibri"/>
              </a:rPr>
              <a:t>rischi</a:t>
            </a:r>
            <a:r>
              <a:rPr lang="en-US" sz="1550" i="0" u="none" strike="noStrike" cap="none" dirty="0">
                <a:solidFill>
                  <a:srgbClr val="002060"/>
                </a:solidFill>
                <a:latin typeface="Calibri"/>
                <a:ea typeface="Calibri"/>
                <a:cs typeface="Calibri"/>
                <a:sym typeface="Calibri"/>
              </a:rPr>
              <a:t>.</a:t>
            </a:r>
            <a:endParaRPr sz="1550" i="0" u="none" strike="noStrike" cap="none" dirty="0">
              <a:solidFill>
                <a:srgbClr val="00206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4"/>
          <p:cNvSpPr txBox="1">
            <a:spLocks noGrp="1"/>
          </p:cNvSpPr>
          <p:nvPr>
            <p:ph type="body" idx="1"/>
          </p:nvPr>
        </p:nvSpPr>
        <p:spPr>
          <a:xfrm>
            <a:off x="585943" y="937339"/>
            <a:ext cx="10595237" cy="5278733"/>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endParaRPr dirty="0"/>
          </a:p>
          <a:p>
            <a:pPr marL="0" marR="0" lvl="0" indent="-228600" algn="just" rtl="0">
              <a:lnSpc>
                <a:spcPct val="90000"/>
              </a:lnSpc>
              <a:spcBef>
                <a:spcPts val="1000"/>
              </a:spcBef>
              <a:spcAft>
                <a:spcPts val="0"/>
              </a:spcAft>
              <a:buClr>
                <a:srgbClr val="092E4B"/>
              </a:buClr>
              <a:buSzPts val="2400"/>
              <a:buFont typeface="Arial"/>
              <a:buNone/>
            </a:pPr>
            <a:r>
              <a:rPr lang="en-US" dirty="0"/>
              <a:t>Il </a:t>
            </a:r>
            <a:r>
              <a:rPr lang="en-US" u="sng" dirty="0">
                <a:solidFill>
                  <a:srgbClr val="24BAA2"/>
                </a:solidFill>
                <a:hlinkClick r:id="rId3">
                  <a:extLst>
                    <a:ext uri="{A12FA001-AC4F-418D-AE19-62706E023703}">
                      <ahyp:hlinkClr xmlns:ahyp="http://schemas.microsoft.com/office/drawing/2018/hyperlinkcolor" val="tx"/>
                    </a:ext>
                  </a:extLst>
                </a:hlinkClick>
              </a:rPr>
              <a:t>DQ Institute's 2019 DQ Global Standard Report</a:t>
            </a:r>
            <a:r>
              <a:rPr lang="en-US" dirty="0">
                <a:solidFill>
                  <a:srgbClr val="24BAA2"/>
                </a:solidFill>
              </a:rPr>
              <a:t> </a:t>
            </a:r>
            <a:r>
              <a:rPr lang="it-IT" dirty="0"/>
              <a:t>definisce 3 punti chiave dell'empatia digitale su cui gli individui possono agire per svilupparla adeguatamente</a:t>
            </a:r>
            <a:r>
              <a:rPr lang="en-US" dirty="0"/>
              <a:t>:</a:t>
            </a:r>
            <a:endParaRPr dirty="0"/>
          </a:p>
          <a:p>
            <a:pPr marL="571500" lvl="0" indent="-342900" algn="just" rtl="0">
              <a:lnSpc>
                <a:spcPct val="90000"/>
              </a:lnSpc>
              <a:spcBef>
                <a:spcPts val="1000"/>
              </a:spcBef>
              <a:spcAft>
                <a:spcPts val="0"/>
              </a:spcAft>
              <a:buSzPts val="2400"/>
              <a:buFont typeface="Arial"/>
              <a:buChar char="•"/>
            </a:pPr>
            <a:r>
              <a:rPr lang="en-US" b="1" dirty="0" err="1"/>
              <a:t>Conoscenza</a:t>
            </a:r>
            <a:r>
              <a:rPr lang="en-US" b="1" dirty="0"/>
              <a:t>:</a:t>
            </a:r>
            <a:r>
              <a:rPr lang="en-US" dirty="0"/>
              <a:t> </a:t>
            </a:r>
            <a:r>
              <a:rPr lang="it-IT" dirty="0"/>
              <a:t>La capacità degli individui di comprendere come le loro interazioni online possano influenzare i sentimenti degli altri e come tali sentimenti siano influenzati dalla comunicazione digitale</a:t>
            </a:r>
            <a:r>
              <a:rPr lang="en-US" dirty="0"/>
              <a:t>.</a:t>
            </a:r>
            <a:endParaRPr dirty="0"/>
          </a:p>
          <a:p>
            <a:pPr marL="571500" lvl="0" indent="-342900" algn="just" rtl="0">
              <a:lnSpc>
                <a:spcPct val="90000"/>
              </a:lnSpc>
              <a:spcBef>
                <a:spcPts val="1000"/>
              </a:spcBef>
              <a:spcAft>
                <a:spcPts val="0"/>
              </a:spcAft>
              <a:buSzPts val="2400"/>
              <a:buFont typeface="Arial"/>
              <a:buChar char="•"/>
            </a:pPr>
            <a:r>
              <a:rPr lang="en-US" b="1" dirty="0" err="1"/>
              <a:t>Competenze</a:t>
            </a:r>
            <a:r>
              <a:rPr lang="en-US" b="1" dirty="0"/>
              <a:t>:</a:t>
            </a:r>
            <a:r>
              <a:rPr lang="en-US" dirty="0"/>
              <a:t> L</a:t>
            </a:r>
            <a:r>
              <a:rPr lang="it-IT" dirty="0"/>
              <a:t>a capacità degli individui di sviluppare, attraverso le interazioni online, competenze socio-emotive, diventando più sensibili rispetto alle posizioni e alle emozioni degli altri per fornire risposte più adeguate al contesto</a:t>
            </a:r>
            <a:r>
              <a:rPr lang="en-US" dirty="0"/>
              <a:t>.</a:t>
            </a:r>
            <a:endParaRPr dirty="0"/>
          </a:p>
          <a:p>
            <a:pPr marL="571500" lvl="0" indent="-342900" algn="just" rtl="0">
              <a:lnSpc>
                <a:spcPct val="90000"/>
              </a:lnSpc>
              <a:spcBef>
                <a:spcPts val="1000"/>
              </a:spcBef>
              <a:spcAft>
                <a:spcPts val="0"/>
              </a:spcAft>
              <a:buSzPts val="2400"/>
              <a:buFont typeface="Arial"/>
              <a:buChar char="•"/>
            </a:pPr>
            <a:r>
              <a:rPr lang="en-US" b="1" dirty="0" err="1"/>
              <a:t>Comportamenti</a:t>
            </a:r>
            <a:r>
              <a:rPr lang="en-US" b="1" dirty="0"/>
              <a:t> e </a:t>
            </a:r>
            <a:r>
              <a:rPr lang="en-US" b="1" dirty="0" err="1"/>
              <a:t>valori</a:t>
            </a:r>
            <a:r>
              <a:rPr lang="en-US" b="1" dirty="0"/>
              <a:t>:</a:t>
            </a:r>
            <a:r>
              <a:rPr lang="en-US" dirty="0"/>
              <a:t> </a:t>
            </a:r>
            <a:r>
              <a:rPr lang="it-IT" dirty="0"/>
              <a:t>Aumento della consapevolezza e comprensione dei sentimenti e dei bisogni degli utenti</a:t>
            </a:r>
            <a:r>
              <a:rPr lang="en-US" dirty="0"/>
              <a:t>.</a:t>
            </a:r>
            <a:endParaRPr dirty="0"/>
          </a:p>
        </p:txBody>
      </p:sp>
      <p:sp>
        <p:nvSpPr>
          <p:cNvPr id="574" name="Google Shape;574;p64"/>
          <p:cNvSpPr txBox="1"/>
          <p:nvPr/>
        </p:nvSpPr>
        <p:spPr>
          <a:xfrm>
            <a:off x="664006" y="614173"/>
            <a:ext cx="7135706"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IT" sz="3600" b="0" i="0" u="none" strike="noStrike" cap="none" dirty="0">
                <a:solidFill>
                  <a:srgbClr val="24BAA2"/>
                </a:solidFill>
                <a:latin typeface="Calibri"/>
                <a:ea typeface="Calibri"/>
                <a:cs typeface="Calibri"/>
                <a:sym typeface="Calibri"/>
              </a:rPr>
              <a:t>3 punti chiave dell’</a:t>
            </a:r>
            <a:r>
              <a:rPr lang="it-IT" sz="3600" b="1" i="0" u="none" strike="noStrike" cap="none" dirty="0">
                <a:solidFill>
                  <a:srgbClr val="24BAA2"/>
                </a:solidFill>
                <a:latin typeface="Calibri"/>
                <a:ea typeface="Calibri"/>
                <a:cs typeface="Calibri"/>
                <a:sym typeface="Calibri"/>
              </a:rPr>
              <a:t>Empatia </a:t>
            </a:r>
            <a:r>
              <a:rPr lang="it-IT" sz="3600" b="1" dirty="0">
                <a:solidFill>
                  <a:srgbClr val="24BAA2"/>
                </a:solidFill>
                <a:latin typeface="Calibri"/>
                <a:ea typeface="Calibri"/>
                <a:cs typeface="Calibri"/>
                <a:sym typeface="Calibri"/>
              </a:rPr>
              <a:t>D</a:t>
            </a:r>
            <a:r>
              <a:rPr lang="it-IT" sz="3600" b="1" i="0" u="none" strike="noStrike" cap="none" dirty="0">
                <a:solidFill>
                  <a:srgbClr val="24BAA2"/>
                </a:solidFill>
                <a:latin typeface="Calibri"/>
                <a:ea typeface="Calibri"/>
                <a:cs typeface="Calibri"/>
                <a:sym typeface="Calibri"/>
              </a:rPr>
              <a:t>igitale</a:t>
            </a:r>
          </a:p>
        </p:txBody>
      </p:sp>
      <p:grpSp>
        <p:nvGrpSpPr>
          <p:cNvPr id="2" name="Google Shape;635;p64">
            <a:extLst>
              <a:ext uri="{FF2B5EF4-FFF2-40B4-BE49-F238E27FC236}">
                <a16:creationId xmlns:a16="http://schemas.microsoft.com/office/drawing/2014/main" id="{5E5150DB-B77E-73E6-4298-6B49003C998B}"/>
              </a:ext>
            </a:extLst>
          </p:cNvPr>
          <p:cNvGrpSpPr/>
          <p:nvPr/>
        </p:nvGrpSpPr>
        <p:grpSpPr>
          <a:xfrm>
            <a:off x="8643758" y="489374"/>
            <a:ext cx="885533" cy="895927"/>
            <a:chOff x="7190754" y="5365577"/>
            <a:chExt cx="745521" cy="754272"/>
          </a:xfrm>
        </p:grpSpPr>
        <p:grpSp>
          <p:nvGrpSpPr>
            <p:cNvPr id="3" name="Google Shape;636;p64">
              <a:extLst>
                <a:ext uri="{FF2B5EF4-FFF2-40B4-BE49-F238E27FC236}">
                  <a16:creationId xmlns:a16="http://schemas.microsoft.com/office/drawing/2014/main" id="{F77DEA3F-5ED7-B12F-22AE-28F40B8DC8DA}"/>
                </a:ext>
              </a:extLst>
            </p:cNvPr>
            <p:cNvGrpSpPr/>
            <p:nvPr/>
          </p:nvGrpSpPr>
          <p:grpSpPr>
            <a:xfrm>
              <a:off x="7353351" y="5647412"/>
              <a:ext cx="420044" cy="75879"/>
              <a:chOff x="7353351" y="5647412"/>
              <a:chExt cx="420044" cy="75879"/>
            </a:xfrm>
          </p:grpSpPr>
          <p:sp>
            <p:nvSpPr>
              <p:cNvPr id="14" name="Google Shape;637;p64">
                <a:extLst>
                  <a:ext uri="{FF2B5EF4-FFF2-40B4-BE49-F238E27FC236}">
                    <a16:creationId xmlns:a16="http://schemas.microsoft.com/office/drawing/2014/main" id="{A42633D0-89F0-861A-0907-035F610161E8}"/>
                  </a:ext>
                </a:extLst>
              </p:cNvPr>
              <p:cNvSpPr/>
              <p:nvPr/>
            </p:nvSpPr>
            <p:spPr>
              <a:xfrm>
                <a:off x="7353351" y="5649220"/>
                <a:ext cx="131884" cy="74071"/>
              </a:xfrm>
              <a:custGeom>
                <a:avLst/>
                <a:gdLst/>
                <a:ahLst/>
                <a:cxnLst/>
                <a:rect l="l" t="t" r="r" b="b"/>
                <a:pathLst>
                  <a:path w="131884" h="74071" extrusionOk="0">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638;p64">
                <a:extLst>
                  <a:ext uri="{FF2B5EF4-FFF2-40B4-BE49-F238E27FC236}">
                    <a16:creationId xmlns:a16="http://schemas.microsoft.com/office/drawing/2014/main" id="{B2CB8EAD-AE26-4F5C-70C5-92AD7BFF9AB7}"/>
                  </a:ext>
                </a:extLst>
              </p:cNvPr>
              <p:cNvSpPr/>
              <p:nvPr/>
            </p:nvSpPr>
            <p:spPr>
              <a:xfrm>
                <a:off x="7640607" y="5647412"/>
                <a:ext cx="132788" cy="75879"/>
              </a:xfrm>
              <a:custGeom>
                <a:avLst/>
                <a:gdLst/>
                <a:ahLst/>
                <a:cxnLst/>
                <a:rect l="l" t="t" r="r" b="b"/>
                <a:pathLst>
                  <a:path w="132788" h="75879" extrusionOk="0">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 name="Google Shape;639;p64">
              <a:extLst>
                <a:ext uri="{FF2B5EF4-FFF2-40B4-BE49-F238E27FC236}">
                  <a16:creationId xmlns:a16="http://schemas.microsoft.com/office/drawing/2014/main" id="{1797561C-4278-AA44-9662-68023373B555}"/>
                </a:ext>
              </a:extLst>
            </p:cNvPr>
            <p:cNvGrpSpPr/>
            <p:nvPr/>
          </p:nvGrpSpPr>
          <p:grpSpPr>
            <a:xfrm>
              <a:off x="7190754" y="5365577"/>
              <a:ext cx="745521" cy="754272"/>
              <a:chOff x="7190754" y="5365577"/>
              <a:chExt cx="745521" cy="754272"/>
            </a:xfrm>
          </p:grpSpPr>
          <p:sp>
            <p:nvSpPr>
              <p:cNvPr id="5" name="Google Shape;640;p64">
                <a:extLst>
                  <a:ext uri="{FF2B5EF4-FFF2-40B4-BE49-F238E27FC236}">
                    <a16:creationId xmlns:a16="http://schemas.microsoft.com/office/drawing/2014/main" id="{4E7681F2-3B1F-4DA5-9C07-BFBA8C0BB409}"/>
                  </a:ext>
                </a:extLst>
              </p:cNvPr>
              <p:cNvSpPr/>
              <p:nvPr/>
            </p:nvSpPr>
            <p:spPr>
              <a:xfrm>
                <a:off x="7304327" y="6055729"/>
                <a:ext cx="49268" cy="63218"/>
              </a:xfrm>
              <a:custGeom>
                <a:avLst/>
                <a:gdLst/>
                <a:ahLst/>
                <a:cxnLst/>
                <a:rect l="l" t="t" r="r" b="b"/>
                <a:pathLst>
                  <a:path w="49268" h="63218" extrusionOk="0">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 name="Google Shape;641;p64">
                <a:extLst>
                  <a:ext uri="{FF2B5EF4-FFF2-40B4-BE49-F238E27FC236}">
                    <a16:creationId xmlns:a16="http://schemas.microsoft.com/office/drawing/2014/main" id="{88D5C5E7-14BD-5452-6D98-9D4CC9DCBA26}"/>
                  </a:ext>
                </a:extLst>
              </p:cNvPr>
              <p:cNvSpPr/>
              <p:nvPr/>
            </p:nvSpPr>
            <p:spPr>
              <a:xfrm>
                <a:off x="7190754" y="5591308"/>
                <a:ext cx="332214" cy="524928"/>
              </a:xfrm>
              <a:custGeom>
                <a:avLst/>
                <a:gdLst/>
                <a:ahLst/>
                <a:cxnLst/>
                <a:rect l="l" t="t" r="r" b="b"/>
                <a:pathLst>
                  <a:path w="332214" h="524928" extrusionOk="0">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642;p64">
                <a:extLst>
                  <a:ext uri="{FF2B5EF4-FFF2-40B4-BE49-F238E27FC236}">
                    <a16:creationId xmlns:a16="http://schemas.microsoft.com/office/drawing/2014/main" id="{BA610F65-4679-55A3-B534-1FDB9B81BE60}"/>
                  </a:ext>
                </a:extLst>
              </p:cNvPr>
              <p:cNvSpPr/>
              <p:nvPr/>
            </p:nvSpPr>
            <p:spPr>
              <a:xfrm>
                <a:off x="7272067" y="6011466"/>
                <a:ext cx="31338" cy="31602"/>
              </a:xfrm>
              <a:custGeom>
                <a:avLst/>
                <a:gdLst/>
                <a:ahLst/>
                <a:cxnLst/>
                <a:rect l="l" t="t" r="r" b="b"/>
                <a:pathLst>
                  <a:path w="31338" h="31602" extrusionOk="0">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643;p64">
                <a:extLst>
                  <a:ext uri="{FF2B5EF4-FFF2-40B4-BE49-F238E27FC236}">
                    <a16:creationId xmlns:a16="http://schemas.microsoft.com/office/drawing/2014/main" id="{4E75ECC6-436F-583E-91A0-54FD7F3171ED}"/>
                  </a:ext>
                </a:extLst>
              </p:cNvPr>
              <p:cNvSpPr/>
              <p:nvPr/>
            </p:nvSpPr>
            <p:spPr>
              <a:xfrm>
                <a:off x="7610098" y="5598136"/>
                <a:ext cx="326177" cy="521713"/>
              </a:xfrm>
              <a:custGeom>
                <a:avLst/>
                <a:gdLst/>
                <a:ahLst/>
                <a:cxnLst/>
                <a:rect l="l" t="t" r="r" b="b"/>
                <a:pathLst>
                  <a:path w="326177" h="521713" extrusionOk="0">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644;p64">
                <a:extLst>
                  <a:ext uri="{FF2B5EF4-FFF2-40B4-BE49-F238E27FC236}">
                    <a16:creationId xmlns:a16="http://schemas.microsoft.com/office/drawing/2014/main" id="{EE7AE3B8-659B-3EA2-92BB-E0DBF252F4F5}"/>
                  </a:ext>
                </a:extLst>
              </p:cNvPr>
              <p:cNvSpPr/>
              <p:nvPr/>
            </p:nvSpPr>
            <p:spPr>
              <a:xfrm>
                <a:off x="7340252" y="5440511"/>
                <a:ext cx="477856" cy="383008"/>
              </a:xfrm>
              <a:custGeom>
                <a:avLst/>
                <a:gdLst/>
                <a:ahLst/>
                <a:cxnLst/>
                <a:rect l="l" t="t" r="r" b="b"/>
                <a:pathLst>
                  <a:path w="477856" h="383008" extrusionOk="0">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645;p64">
                <a:extLst>
                  <a:ext uri="{FF2B5EF4-FFF2-40B4-BE49-F238E27FC236}">
                    <a16:creationId xmlns:a16="http://schemas.microsoft.com/office/drawing/2014/main" id="{8DA54139-D340-29C4-DEBB-E2AE483D46BD}"/>
                  </a:ext>
                </a:extLst>
              </p:cNvPr>
              <p:cNvSpPr/>
              <p:nvPr/>
            </p:nvSpPr>
            <p:spPr>
              <a:xfrm>
                <a:off x="7549372" y="5799171"/>
                <a:ext cx="30028" cy="30713"/>
              </a:xfrm>
              <a:custGeom>
                <a:avLst/>
                <a:gdLst/>
                <a:ahLst/>
                <a:cxnLst/>
                <a:rect l="l" t="t" r="r" b="b"/>
                <a:pathLst>
                  <a:path w="30028" h="30713" extrusionOk="0">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646;p64">
                <a:extLst>
                  <a:ext uri="{FF2B5EF4-FFF2-40B4-BE49-F238E27FC236}">
                    <a16:creationId xmlns:a16="http://schemas.microsoft.com/office/drawing/2014/main" id="{F3811843-AD4B-4314-DCCD-EF2A4C7C41AF}"/>
                  </a:ext>
                </a:extLst>
              </p:cNvPr>
              <p:cNvSpPr/>
              <p:nvPr/>
            </p:nvSpPr>
            <p:spPr>
              <a:xfrm>
                <a:off x="7553889" y="5365577"/>
                <a:ext cx="25292" cy="49682"/>
              </a:xfrm>
              <a:custGeom>
                <a:avLst/>
                <a:gdLst/>
                <a:ahLst/>
                <a:cxnLst/>
                <a:rect l="l" t="t" r="r" b="b"/>
                <a:pathLst>
                  <a:path w="25292" h="49682" extrusionOk="0">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647;p64">
                <a:extLst>
                  <a:ext uri="{FF2B5EF4-FFF2-40B4-BE49-F238E27FC236}">
                    <a16:creationId xmlns:a16="http://schemas.microsoft.com/office/drawing/2014/main" id="{A58D4522-5DFB-41F2-4631-5B60902176B6}"/>
                  </a:ext>
                </a:extLst>
              </p:cNvPr>
              <p:cNvSpPr/>
              <p:nvPr/>
            </p:nvSpPr>
            <p:spPr>
              <a:xfrm>
                <a:off x="7473945" y="5390644"/>
                <a:ext cx="43084" cy="43585"/>
              </a:xfrm>
              <a:custGeom>
                <a:avLst/>
                <a:gdLst/>
                <a:ahLst/>
                <a:cxnLst/>
                <a:rect l="l" t="t" r="r" b="b"/>
                <a:pathLst>
                  <a:path w="43084" h="43585" extrusionOk="0">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648;p64">
                <a:extLst>
                  <a:ext uri="{FF2B5EF4-FFF2-40B4-BE49-F238E27FC236}">
                    <a16:creationId xmlns:a16="http://schemas.microsoft.com/office/drawing/2014/main" id="{9A0D8606-5D1B-347C-2B1D-53EBAADF0888}"/>
                  </a:ext>
                </a:extLst>
              </p:cNvPr>
              <p:cNvSpPr/>
              <p:nvPr/>
            </p:nvSpPr>
            <p:spPr>
              <a:xfrm>
                <a:off x="7617572" y="5390644"/>
                <a:ext cx="43724" cy="43585"/>
              </a:xfrm>
              <a:custGeom>
                <a:avLst/>
                <a:gdLst/>
                <a:ahLst/>
                <a:cxnLst/>
                <a:rect l="l" t="t" r="r" b="b"/>
                <a:pathLst>
                  <a:path w="43724" h="43585" extrusionOk="0">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65"/>
          <p:cNvPicPr preferRelativeResize="0"/>
          <p:nvPr/>
        </p:nvPicPr>
        <p:blipFill rotWithShape="1">
          <a:blip r:embed="rId3">
            <a:alphaModFix/>
          </a:blip>
          <a:srcRect b="15730"/>
          <a:stretch/>
        </p:blipFill>
        <p:spPr>
          <a:xfrm>
            <a:off x="20" y="0"/>
            <a:ext cx="12191980" cy="7160355"/>
          </a:xfrm>
          <a:prstGeom prst="rect">
            <a:avLst/>
          </a:prstGeom>
          <a:noFill/>
          <a:ln>
            <a:noFill/>
          </a:ln>
        </p:spPr>
      </p:pic>
      <p:sp>
        <p:nvSpPr>
          <p:cNvPr id="580" name="Google Shape;580;p65"/>
          <p:cNvSpPr txBox="1">
            <a:spLocks noGrp="1"/>
          </p:cNvSpPr>
          <p:nvPr>
            <p:ph type="body" idx="1"/>
          </p:nvPr>
        </p:nvSpPr>
        <p:spPr>
          <a:xfrm>
            <a:off x="7733211" y="942976"/>
            <a:ext cx="4023340" cy="5524500"/>
          </a:xfrm>
          <a:prstGeom prst="rect">
            <a:avLst/>
          </a:prstGeom>
          <a:solidFill>
            <a:srgbClr val="24BAA2"/>
          </a:solidFill>
          <a:ln>
            <a:noFill/>
          </a:ln>
        </p:spPr>
        <p:txBody>
          <a:bodyPr spcFirstLastPara="1" wrap="square" lIns="91425" tIns="45700" rIns="91425" bIns="45700" anchor="ctr" anchorCtr="0">
            <a:normAutofit/>
          </a:bodyPr>
          <a:lstStyle/>
          <a:p>
            <a:pPr marL="0" marR="0" lvl="0" indent="0" algn="ctr" rtl="0">
              <a:lnSpc>
                <a:spcPct val="90000"/>
              </a:lnSpc>
              <a:spcBef>
                <a:spcPts val="1000"/>
              </a:spcBef>
              <a:spcAft>
                <a:spcPts val="0"/>
              </a:spcAft>
              <a:buClr>
                <a:schemeClr val="lt1"/>
              </a:buClr>
              <a:buSzPts val="3000"/>
              <a:buFont typeface="Arial"/>
              <a:buNone/>
            </a:pPr>
            <a:r>
              <a:rPr lang="it-IT" sz="3200" b="1" i="0" dirty="0"/>
              <a:t>È opportuno e importante identificare gli aspetti che POSSONO essere presi in considerazione per garantire che la comunicazione digitale sia empatica, sicura e confortevole.</a:t>
            </a:r>
            <a:endParaRPr sz="3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13"/>
          <p:cNvSpPr txBox="1">
            <a:spLocks noGrp="1"/>
          </p:cNvSpPr>
          <p:nvPr>
            <p:ph type="body" idx="1"/>
          </p:nvPr>
        </p:nvSpPr>
        <p:spPr>
          <a:xfrm>
            <a:off x="167550" y="1539065"/>
            <a:ext cx="5709208" cy="5009091"/>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2400"/>
              <a:buNone/>
            </a:pPr>
            <a:r>
              <a:rPr lang="it-IT" sz="2200" dirty="0"/>
              <a:t>In particolar modo i clienti più anziani possono manifestare una naturale riluttanza a comunicare con gli strumenti digitali. Questo può portare a un comportamento definito "</a:t>
            </a:r>
            <a:r>
              <a:rPr lang="it-IT" sz="2200" b="1" dirty="0"/>
              <a:t>digital ghosting</a:t>
            </a:r>
            <a:r>
              <a:rPr lang="it-IT" sz="2200" dirty="0"/>
              <a:t>". Si tratta della tendenza ad evitare l'interazione virtuale, ad esempio non rispondendo a una domanda via e-mail o chat. </a:t>
            </a:r>
          </a:p>
          <a:p>
            <a:pPr marL="228600" lvl="0" indent="0" algn="l" rtl="0">
              <a:lnSpc>
                <a:spcPct val="90000"/>
              </a:lnSpc>
              <a:spcBef>
                <a:spcPts val="1000"/>
              </a:spcBef>
              <a:spcAft>
                <a:spcPts val="0"/>
              </a:spcAft>
              <a:buSzPts val="2400"/>
              <a:buNone/>
            </a:pPr>
            <a:r>
              <a:rPr lang="it-IT" sz="2200" b="1" dirty="0"/>
              <a:t>Questo comportamento può essere dovuto a: </a:t>
            </a:r>
          </a:p>
          <a:p>
            <a:pPr marL="571500" lvl="0" indent="-342900" algn="l" rtl="0">
              <a:lnSpc>
                <a:spcPct val="90000"/>
              </a:lnSpc>
              <a:spcBef>
                <a:spcPts val="1000"/>
              </a:spcBef>
              <a:spcAft>
                <a:spcPts val="0"/>
              </a:spcAft>
              <a:buSzPts val="2400"/>
              <a:buFont typeface="Arial" panose="020B0604020202020204" pitchFamily="34" charset="0"/>
              <a:buChar char="•"/>
            </a:pPr>
            <a:r>
              <a:rPr lang="it-IT" sz="2200" dirty="0"/>
              <a:t>Frustrazione</a:t>
            </a:r>
          </a:p>
          <a:p>
            <a:pPr marL="571500" lvl="0" indent="-342900" algn="l" rtl="0">
              <a:lnSpc>
                <a:spcPct val="90000"/>
              </a:lnSpc>
              <a:spcBef>
                <a:spcPts val="1000"/>
              </a:spcBef>
              <a:spcAft>
                <a:spcPts val="0"/>
              </a:spcAft>
              <a:buSzPts val="2400"/>
              <a:buFont typeface="Arial" panose="020B0604020202020204" pitchFamily="34" charset="0"/>
              <a:buChar char="•"/>
            </a:pPr>
            <a:r>
              <a:rPr lang="it-IT" sz="2200" dirty="0"/>
              <a:t>Mancanza di competenze o di motivazione</a:t>
            </a:r>
          </a:p>
          <a:p>
            <a:pPr marL="571500" lvl="0" indent="-342900" algn="l" rtl="0">
              <a:lnSpc>
                <a:spcPct val="90000"/>
              </a:lnSpc>
              <a:spcBef>
                <a:spcPts val="1000"/>
              </a:spcBef>
              <a:spcAft>
                <a:spcPts val="0"/>
              </a:spcAft>
              <a:buSzPts val="2400"/>
              <a:buFont typeface="Arial" panose="020B0604020202020204" pitchFamily="34" charset="0"/>
              <a:buChar char="•"/>
            </a:pPr>
            <a:r>
              <a:rPr lang="it-IT" sz="2200" dirty="0"/>
              <a:t>Rabbia o delusione. </a:t>
            </a:r>
          </a:p>
        </p:txBody>
      </p:sp>
      <p:sp>
        <p:nvSpPr>
          <p:cNvPr id="587" name="Google Shape;587;p13"/>
          <p:cNvSpPr txBox="1">
            <a:spLocks noGrp="1"/>
          </p:cNvSpPr>
          <p:nvPr>
            <p:ph type="body" idx="2"/>
          </p:nvPr>
        </p:nvSpPr>
        <p:spPr>
          <a:xfrm>
            <a:off x="438150" y="309844"/>
            <a:ext cx="5029199" cy="119510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sz="3600" b="1" dirty="0" err="1"/>
              <a:t>Avversione</a:t>
            </a:r>
            <a:r>
              <a:rPr lang="en-US" sz="3600" b="1" dirty="0"/>
              <a:t> </a:t>
            </a:r>
            <a:r>
              <a:rPr lang="en-US" sz="3600" b="1" dirty="0" err="1"/>
              <a:t>alla</a:t>
            </a:r>
            <a:r>
              <a:rPr lang="en-US" sz="3600" b="1" dirty="0"/>
              <a:t> </a:t>
            </a:r>
            <a:r>
              <a:rPr lang="en-US" sz="3600" b="1" dirty="0" err="1"/>
              <a:t>comunicazione</a:t>
            </a:r>
            <a:r>
              <a:rPr lang="en-US" sz="3600" b="1" dirty="0"/>
              <a:t> </a:t>
            </a:r>
            <a:r>
              <a:rPr lang="en-US" sz="3600" b="1" dirty="0" err="1"/>
              <a:t>digitale</a:t>
            </a:r>
            <a:endParaRPr lang="en-US" sz="3600" b="1" dirty="0"/>
          </a:p>
        </p:txBody>
      </p:sp>
      <p:pic>
        <p:nvPicPr>
          <p:cNvPr id="588" name="Google Shape;588;p13" descr="Old man sleeping on sofa"/>
          <p:cNvPicPr preferRelativeResize="0"/>
          <p:nvPr/>
        </p:nvPicPr>
        <p:blipFill rotWithShape="1">
          <a:blip r:embed="rId3">
            <a:alphaModFix/>
          </a:blip>
          <a:srcRect l="22500" r="15092"/>
          <a:stretch/>
        </p:blipFill>
        <p:spPr>
          <a:xfrm>
            <a:off x="5876758" y="0"/>
            <a:ext cx="5772317"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66"/>
          <p:cNvSpPr txBox="1">
            <a:spLocks noGrp="1"/>
          </p:cNvSpPr>
          <p:nvPr>
            <p:ph type="body" idx="1"/>
          </p:nvPr>
        </p:nvSpPr>
        <p:spPr>
          <a:xfrm>
            <a:off x="114299" y="1013712"/>
            <a:ext cx="6162675" cy="4288669"/>
          </a:xfrm>
          <a:prstGeom prst="rect">
            <a:avLst/>
          </a:prstGeom>
          <a:noFill/>
          <a:ln>
            <a:noFill/>
          </a:ln>
        </p:spPr>
        <p:txBody>
          <a:bodyPr spcFirstLastPara="1" wrap="square" lIns="91425" tIns="45700" rIns="91425" bIns="45700" anchor="t" anchorCtr="0">
            <a:noAutofit/>
          </a:bodyPr>
          <a:lstStyle/>
          <a:p>
            <a:pPr marL="457200" marR="0" lvl="0" indent="-228600" rtl="0">
              <a:lnSpc>
                <a:spcPct val="90000"/>
              </a:lnSpc>
              <a:spcBef>
                <a:spcPts val="600"/>
              </a:spcBef>
              <a:spcAft>
                <a:spcPts val="0"/>
              </a:spcAft>
              <a:buClr>
                <a:schemeClr val="lt1"/>
              </a:buClr>
              <a:buSzPts val="2595"/>
              <a:buFont typeface="Arial"/>
              <a:buNone/>
            </a:pPr>
            <a:endParaRPr dirty="0"/>
          </a:p>
          <a:p>
            <a:pPr marL="457200" marR="0" lvl="0" indent="-228600" rtl="0">
              <a:lnSpc>
                <a:spcPct val="90000"/>
              </a:lnSpc>
              <a:spcBef>
                <a:spcPts val="600"/>
              </a:spcBef>
              <a:spcAft>
                <a:spcPts val="0"/>
              </a:spcAft>
              <a:buClr>
                <a:schemeClr val="lt1"/>
              </a:buClr>
              <a:buSzPts val="2595"/>
              <a:buFont typeface="Arial"/>
              <a:buNone/>
            </a:pPr>
            <a:endParaRPr i="0" dirty="0"/>
          </a:p>
          <a:p>
            <a:pPr marL="685800" lvl="0" indent="-457200" rtl="0">
              <a:lnSpc>
                <a:spcPct val="90000"/>
              </a:lnSpc>
              <a:spcBef>
                <a:spcPts val="600"/>
              </a:spcBef>
              <a:spcAft>
                <a:spcPts val="0"/>
              </a:spcAft>
              <a:buSzPts val="2595"/>
              <a:buFont typeface="Calibri"/>
              <a:buChar char="-"/>
            </a:pPr>
            <a:r>
              <a:rPr lang="it-IT" i="0" dirty="0"/>
              <a:t>Se state aspettando una risposta che non è urgente, non sollecitatela né rimuginateci sopra. </a:t>
            </a:r>
            <a:r>
              <a:rPr lang="it-IT" b="1" i="0" dirty="0"/>
              <a:t>Aspettate qualche giorno e poi riprovate</a:t>
            </a:r>
            <a:r>
              <a:rPr lang="it-IT" i="0" dirty="0"/>
              <a:t>. Se ancora una volta si ottiene il silenzio, cambiate il mezzo di comunicazione (dall'e-mail al testo o alla chat o a una telefonata)</a:t>
            </a:r>
            <a:r>
              <a:rPr lang="en-US" i="0" dirty="0"/>
              <a:t>;</a:t>
            </a:r>
          </a:p>
          <a:p>
            <a:pPr marL="228600" lvl="0" indent="0" rtl="0">
              <a:lnSpc>
                <a:spcPct val="90000"/>
              </a:lnSpc>
              <a:spcBef>
                <a:spcPts val="600"/>
              </a:spcBef>
              <a:spcAft>
                <a:spcPts val="0"/>
              </a:spcAft>
              <a:buSzPts val="2595"/>
            </a:pPr>
            <a:endParaRPr sz="1050" dirty="0"/>
          </a:p>
          <a:p>
            <a:pPr marL="685800" lvl="0" indent="-457200" rtl="0">
              <a:lnSpc>
                <a:spcPct val="90000"/>
              </a:lnSpc>
              <a:spcBef>
                <a:spcPts val="600"/>
              </a:spcBef>
              <a:spcAft>
                <a:spcPts val="0"/>
              </a:spcAft>
              <a:buSzPts val="2595"/>
              <a:buFont typeface="Calibri"/>
              <a:buChar char="-"/>
            </a:pPr>
            <a:r>
              <a:rPr lang="it-IT" i="0" dirty="0"/>
              <a:t>Se dovete rispondere, fatelo immediatamente se è urgente o almeno informate il cliente quando lo farete</a:t>
            </a:r>
            <a:r>
              <a:rPr lang="en-US" i="0" dirty="0"/>
              <a:t>. </a:t>
            </a:r>
            <a:endParaRPr dirty="0"/>
          </a:p>
        </p:txBody>
      </p:sp>
      <p:sp>
        <p:nvSpPr>
          <p:cNvPr id="594" name="Google Shape;594;p66"/>
          <p:cNvSpPr txBox="1">
            <a:spLocks noGrp="1"/>
          </p:cNvSpPr>
          <p:nvPr>
            <p:ph type="body" idx="2"/>
          </p:nvPr>
        </p:nvSpPr>
        <p:spPr>
          <a:xfrm>
            <a:off x="114300" y="91328"/>
            <a:ext cx="5981700" cy="2585198"/>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24BAA2"/>
              </a:buClr>
              <a:buSzPts val="3600"/>
              <a:buFont typeface="Arial"/>
              <a:buNone/>
            </a:pPr>
            <a:r>
              <a:rPr lang="it-IT" sz="3400" dirty="0"/>
              <a:t>Esistono regole per evitarlo, che valgono sia per voi che per i vostri clienti/pazienti:</a:t>
            </a:r>
            <a:endParaRPr sz="3400" dirty="0"/>
          </a:p>
        </p:txBody>
      </p:sp>
      <p:pic>
        <p:nvPicPr>
          <p:cNvPr id="595" name="Google Shape;595;p66" descr="Immagine che contiene testo&#10;&#10;Descrizione generata automaticamente"/>
          <p:cNvPicPr preferRelativeResize="0"/>
          <p:nvPr/>
        </p:nvPicPr>
        <p:blipFill rotWithShape="1">
          <a:blip r:embed="rId3">
            <a:alphaModFix/>
          </a:blip>
          <a:srcRect l="19355" r="10422" b="-2"/>
          <a:stretch/>
        </p:blipFill>
        <p:spPr>
          <a:xfrm>
            <a:off x="6276975" y="406132"/>
            <a:ext cx="5479556" cy="604573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7"/>
          <p:cNvSpPr txBox="1">
            <a:spLocks noGrp="1"/>
          </p:cNvSpPr>
          <p:nvPr>
            <p:ph type="body" idx="1"/>
          </p:nvPr>
        </p:nvSpPr>
        <p:spPr>
          <a:xfrm>
            <a:off x="0" y="1989063"/>
            <a:ext cx="6304000" cy="4392706"/>
          </a:xfrm>
          <a:prstGeom prst="rect">
            <a:avLst/>
          </a:prstGeom>
          <a:noFill/>
          <a:ln>
            <a:noFill/>
          </a:ln>
        </p:spPr>
        <p:txBody>
          <a:bodyPr spcFirstLastPara="1" wrap="square" lIns="91425" tIns="45700" rIns="91425" bIns="45700" anchor="ctr" anchorCtr="0">
            <a:normAutofit/>
          </a:bodyPr>
          <a:lstStyle/>
          <a:p>
            <a:pPr marL="457200" marR="0" lvl="0" indent="0" rtl="0">
              <a:lnSpc>
                <a:spcPct val="90000"/>
              </a:lnSpc>
              <a:spcBef>
                <a:spcPts val="1000"/>
              </a:spcBef>
              <a:spcAft>
                <a:spcPts val="0"/>
              </a:spcAft>
              <a:buClr>
                <a:schemeClr val="lt1"/>
              </a:buClr>
              <a:buSzPts val="2400"/>
              <a:buFont typeface="Arial"/>
              <a:buNone/>
            </a:pPr>
            <a:r>
              <a:rPr lang="it-IT" i="0" dirty="0"/>
              <a:t>È quindi preferibile l'uso di videochiamate invece di chiamate e messaggi solo audio. </a:t>
            </a:r>
          </a:p>
          <a:p>
            <a:pPr marL="457200" marR="0" lvl="0" indent="0" rtl="0">
              <a:lnSpc>
                <a:spcPct val="90000"/>
              </a:lnSpc>
              <a:spcBef>
                <a:spcPts val="1000"/>
              </a:spcBef>
              <a:spcAft>
                <a:spcPts val="0"/>
              </a:spcAft>
              <a:buClr>
                <a:schemeClr val="lt1"/>
              </a:buClr>
              <a:buSzPts val="2400"/>
              <a:buFont typeface="Arial"/>
              <a:buNone/>
            </a:pPr>
            <a:r>
              <a:rPr lang="it-IT" i="0" dirty="0"/>
              <a:t>Attraverso il video, i segnali emotivi e le sfumature vocali sono più facili da riconoscere e aiutano a stabilire relazioni virtuali più complete. </a:t>
            </a:r>
          </a:p>
          <a:p>
            <a:pPr marL="457200" marR="0" lvl="0" indent="0" rtl="0">
              <a:lnSpc>
                <a:spcPct val="90000"/>
              </a:lnSpc>
              <a:spcBef>
                <a:spcPts val="1000"/>
              </a:spcBef>
              <a:spcAft>
                <a:spcPts val="0"/>
              </a:spcAft>
              <a:buClr>
                <a:schemeClr val="lt1"/>
              </a:buClr>
              <a:buSzPts val="2400"/>
              <a:buFont typeface="Arial"/>
              <a:buNone/>
            </a:pPr>
            <a:r>
              <a:rPr lang="it-IT" i="0" dirty="0"/>
              <a:t>Pertanto, durante le comunicazioni in video, si consiglia di inquadrare l'intero busto, le mani e l'ambiente circostante.</a:t>
            </a:r>
            <a:endParaRPr i="0" dirty="0"/>
          </a:p>
        </p:txBody>
      </p:sp>
      <p:pic>
        <p:nvPicPr>
          <p:cNvPr id="601" name="Google Shape;601;p67"/>
          <p:cNvPicPr preferRelativeResize="0">
            <a:picLocks noGrp="1"/>
          </p:cNvPicPr>
          <p:nvPr>
            <p:ph type="pic" idx="3"/>
          </p:nvPr>
        </p:nvPicPr>
        <p:blipFill rotWithShape="1">
          <a:blip r:embed="rId3">
            <a:alphaModFix/>
          </a:blip>
          <a:srcRect l="18785" r="18785"/>
          <a:stretch/>
        </p:blipFill>
        <p:spPr>
          <a:xfrm>
            <a:off x="6304000" y="439730"/>
            <a:ext cx="5244533" cy="6045736"/>
          </a:xfrm>
          <a:prstGeom prst="rect">
            <a:avLst/>
          </a:prstGeom>
          <a:solidFill>
            <a:srgbClr val="F2F2F2"/>
          </a:solidFill>
          <a:ln>
            <a:noFill/>
          </a:ln>
        </p:spPr>
      </p:pic>
      <p:sp>
        <p:nvSpPr>
          <p:cNvPr id="602" name="Google Shape;602;p67"/>
          <p:cNvSpPr txBox="1"/>
          <p:nvPr/>
        </p:nvSpPr>
        <p:spPr>
          <a:xfrm>
            <a:off x="416379" y="348402"/>
            <a:ext cx="5364737" cy="1815841"/>
          </a:xfrm>
          <a:prstGeom prst="rect">
            <a:avLst/>
          </a:prstGeom>
          <a:solidFill>
            <a:srgbClr val="7F349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it-IT" sz="2800" b="1" i="0" u="none" strike="noStrike" cap="none" dirty="0">
                <a:solidFill>
                  <a:srgbClr val="24BAA2"/>
                </a:solidFill>
                <a:latin typeface="Calibri"/>
                <a:ea typeface="Calibri"/>
                <a:cs typeface="Calibri"/>
                <a:sym typeface="Calibri"/>
              </a:rPr>
              <a:t>Rendere le comunicazioni digitali più simili a quelle </a:t>
            </a:r>
            <a:r>
              <a:rPr lang="it-IT" sz="2800" b="1" dirty="0">
                <a:solidFill>
                  <a:srgbClr val="24BAA2"/>
                </a:solidFill>
                <a:latin typeface="Calibri"/>
                <a:ea typeface="Calibri"/>
                <a:cs typeface="Calibri"/>
                <a:sym typeface="Calibri"/>
              </a:rPr>
              <a:t>interpersonali </a:t>
            </a:r>
            <a:r>
              <a:rPr lang="it-IT" sz="2800" b="1" i="0" u="none" strike="noStrike" cap="none" dirty="0">
                <a:solidFill>
                  <a:srgbClr val="24BAA2"/>
                </a:solidFill>
                <a:latin typeface="Calibri"/>
                <a:ea typeface="Calibri"/>
                <a:cs typeface="Calibri"/>
                <a:sym typeface="Calibri"/>
              </a:rPr>
              <a:t>può essere un buon modo per superare questo problema.</a:t>
            </a:r>
            <a:endParaRPr sz="2800" b="0" i="0" u="none" strike="noStrike" cap="none" dirty="0">
              <a:solidFill>
                <a:srgbClr val="24BAA2"/>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68"/>
          <p:cNvSpPr txBox="1">
            <a:spLocks noGrp="1"/>
          </p:cNvSpPr>
          <p:nvPr>
            <p:ph type="body" idx="1"/>
          </p:nvPr>
        </p:nvSpPr>
        <p:spPr>
          <a:xfrm>
            <a:off x="332996" y="1491071"/>
            <a:ext cx="5763003" cy="481342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SzPct val="99792"/>
              <a:buNone/>
            </a:pPr>
            <a:r>
              <a:rPr lang="it-IT" sz="2200" dirty="0"/>
              <a:t>Quando la videochiamata non è possibile, ma è inevitabile comunicare attraverso la messaggistica, è bene </a:t>
            </a:r>
            <a:r>
              <a:rPr lang="it-IT" sz="2200" b="1" dirty="0"/>
              <a:t>essere chiari e autentici, evitando fraintendimenti e ambiguità</a:t>
            </a:r>
            <a:r>
              <a:rPr lang="it-IT" sz="2200" dirty="0"/>
              <a:t>, anche se questo comporta messaggi più lunghi.</a:t>
            </a:r>
          </a:p>
          <a:p>
            <a:pPr marL="0" lvl="0" indent="0" rtl="0">
              <a:lnSpc>
                <a:spcPct val="90000"/>
              </a:lnSpc>
              <a:spcBef>
                <a:spcPts val="1000"/>
              </a:spcBef>
              <a:spcAft>
                <a:spcPts val="0"/>
              </a:spcAft>
              <a:buSzPct val="99792"/>
              <a:buNone/>
            </a:pPr>
            <a:r>
              <a:rPr lang="it-IT" sz="2200" dirty="0"/>
              <a:t>Praticate l'ascolto attivo, incoraggiate il dialogo e assicuratevi che sia voi che il vostro cliente vi comprendiate correttamente. </a:t>
            </a:r>
          </a:p>
          <a:p>
            <a:pPr marL="0" lvl="0" indent="0" rtl="0">
              <a:lnSpc>
                <a:spcPct val="90000"/>
              </a:lnSpc>
              <a:spcBef>
                <a:spcPts val="1000"/>
              </a:spcBef>
              <a:spcAft>
                <a:spcPts val="0"/>
              </a:spcAft>
              <a:buSzPct val="99792"/>
              <a:buNone/>
            </a:pPr>
            <a:r>
              <a:rPr lang="it-IT" sz="2200" dirty="0"/>
              <a:t>A questo proposito, un metodo per cercare di evitare l'ambiguità è il "metodo </a:t>
            </a:r>
            <a:r>
              <a:rPr lang="it-IT" sz="2200" dirty="0" err="1"/>
              <a:t>Teach</a:t>
            </a:r>
            <a:r>
              <a:rPr lang="it-IT" sz="2200" dirty="0"/>
              <a:t>-Back": se avete la sensazione che il vostro cliente non stia interpretando correttamente la conversazione, chiedetegli o sollecitatelo a ripetere ciò che avete detto.</a:t>
            </a:r>
            <a:endParaRPr sz="2200" dirty="0"/>
          </a:p>
        </p:txBody>
      </p:sp>
      <p:sp>
        <p:nvSpPr>
          <p:cNvPr id="608" name="Google Shape;608;p68"/>
          <p:cNvSpPr txBox="1">
            <a:spLocks noGrp="1"/>
          </p:cNvSpPr>
          <p:nvPr>
            <p:ph type="body" idx="2"/>
          </p:nvPr>
        </p:nvSpPr>
        <p:spPr>
          <a:xfrm>
            <a:off x="341783" y="219075"/>
            <a:ext cx="5704113" cy="145297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4378"/>
              <a:buFont typeface="Arial"/>
              <a:buNone/>
            </a:pPr>
            <a:r>
              <a:rPr lang="en-US" sz="2800" dirty="0" err="1"/>
              <a:t>Comunicare</a:t>
            </a:r>
            <a:r>
              <a:rPr lang="en-US" sz="2800" dirty="0"/>
              <a:t> </a:t>
            </a:r>
            <a:r>
              <a:rPr lang="en-US" sz="2800" dirty="0" err="1"/>
              <a:t>tramite</a:t>
            </a:r>
            <a:r>
              <a:rPr lang="en-US" sz="2800" dirty="0"/>
              <a:t> </a:t>
            </a:r>
            <a:r>
              <a:rPr lang="en-US" sz="2800" dirty="0" err="1"/>
              <a:t>messaggistica</a:t>
            </a:r>
            <a:endParaRPr lang="en-US" sz="2800" dirty="0"/>
          </a:p>
          <a:p>
            <a:pPr marL="0" marR="0" lvl="0" indent="0" algn="l" rtl="0">
              <a:lnSpc>
                <a:spcPct val="90000"/>
              </a:lnSpc>
              <a:spcBef>
                <a:spcPts val="1000"/>
              </a:spcBef>
              <a:spcAft>
                <a:spcPts val="0"/>
              </a:spcAft>
              <a:buClr>
                <a:srgbClr val="24BAA2"/>
              </a:buClr>
              <a:buSzPts val="4378"/>
              <a:buFont typeface="Arial"/>
              <a:buNone/>
            </a:pPr>
            <a:r>
              <a:rPr lang="en-US" sz="2800" dirty="0"/>
              <a:t>(</a:t>
            </a:r>
            <a:r>
              <a:rPr lang="en-US" sz="2800" dirty="0" err="1"/>
              <a:t>Messaggi</a:t>
            </a:r>
            <a:r>
              <a:rPr lang="en-US" sz="2800" dirty="0"/>
              <a:t> o Email)</a:t>
            </a:r>
          </a:p>
        </p:txBody>
      </p:sp>
      <p:pic>
        <p:nvPicPr>
          <p:cNvPr id="609" name="Google Shape;609;p68" descr="Woman on phone sitting beside crutches"/>
          <p:cNvPicPr preferRelativeResize="0">
            <a:picLocks noGrp="1"/>
          </p:cNvPicPr>
          <p:nvPr>
            <p:ph type="pic" idx="3"/>
          </p:nvPr>
        </p:nvPicPr>
        <p:blipFill rotWithShape="1">
          <a:blip r:embed="rId3">
            <a:alphaModFix/>
          </a:blip>
          <a:srcRect l="18785" r="18785"/>
          <a:stretch/>
        </p:blipFill>
        <p:spPr>
          <a:xfrm>
            <a:off x="6219989" y="439730"/>
            <a:ext cx="5328544" cy="6045736"/>
          </a:xfrm>
          <a:prstGeom prst="rect">
            <a:avLst/>
          </a:prstGeom>
          <a:solidFill>
            <a:srgbClr val="F2F2F2"/>
          </a:solid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0"/>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1000"/>
              </a:spcBef>
              <a:spcAft>
                <a:spcPts val="0"/>
              </a:spcAft>
              <a:buSzPts val="2400"/>
              <a:buNone/>
            </a:pPr>
            <a:r>
              <a:rPr lang="it-IT" dirty="0"/>
              <a:t>Spesso</a:t>
            </a:r>
            <a:r>
              <a:rPr lang="it-IT" i="0" dirty="0"/>
              <a:t>, per comunicare in modo più preciso i nostri stati d'animo, può essere quella di utilizzare le emoji. </a:t>
            </a:r>
          </a:p>
          <a:p>
            <a:pPr marL="0" lvl="0" indent="0" algn="just" rtl="0">
              <a:lnSpc>
                <a:spcPct val="90000"/>
              </a:lnSpc>
              <a:spcBef>
                <a:spcPts val="1000"/>
              </a:spcBef>
              <a:spcAft>
                <a:spcPts val="0"/>
              </a:spcAft>
              <a:buSzPts val="2400"/>
              <a:buNone/>
            </a:pPr>
            <a:r>
              <a:rPr lang="it-IT" i="0" dirty="0"/>
              <a:t>Non sono altro che piccole immagini che riproducono le nostre espressioni facciali e le nostre emozioni, fornendo un'indicazione dei sentimenti e del contesto alle comunicazioni digitali.</a:t>
            </a:r>
          </a:p>
          <a:p>
            <a:pPr marL="0" lvl="0" indent="0" algn="l" rtl="0">
              <a:lnSpc>
                <a:spcPct val="90000"/>
              </a:lnSpc>
              <a:spcBef>
                <a:spcPts val="1000"/>
              </a:spcBef>
              <a:spcAft>
                <a:spcPts val="0"/>
              </a:spcAft>
              <a:buSzPts val="2400"/>
              <a:buNone/>
            </a:pPr>
            <a:endParaRPr lang="it-IT" i="0" dirty="0"/>
          </a:p>
          <a:p>
            <a:pPr marL="0" lvl="0" indent="0" algn="l" rtl="0">
              <a:lnSpc>
                <a:spcPct val="90000"/>
              </a:lnSpc>
              <a:spcBef>
                <a:spcPts val="1000"/>
              </a:spcBef>
              <a:spcAft>
                <a:spcPts val="0"/>
              </a:spcAft>
              <a:buSzPts val="2400"/>
              <a:buNone/>
            </a:pPr>
            <a:r>
              <a:rPr lang="en-US" b="1" i="0" dirty="0" err="1"/>
              <a:t>Attenzione</a:t>
            </a:r>
            <a:r>
              <a:rPr lang="en-US" b="1" i="0" dirty="0"/>
              <a:t>, </a:t>
            </a:r>
            <a:r>
              <a:rPr lang="en-US" b="1" i="0" dirty="0" err="1"/>
              <a:t>però</a:t>
            </a:r>
            <a:r>
              <a:rPr lang="en-US" b="1" i="0" dirty="0"/>
              <a:t>, NON </a:t>
            </a:r>
            <a:r>
              <a:rPr lang="en-US" b="1" i="0" dirty="0" err="1"/>
              <a:t>abusatene</a:t>
            </a:r>
            <a:r>
              <a:rPr lang="en-US" b="1" i="0" dirty="0"/>
              <a:t>!</a:t>
            </a:r>
            <a:endParaRPr dirty="0"/>
          </a:p>
        </p:txBody>
      </p:sp>
      <p:pic>
        <p:nvPicPr>
          <p:cNvPr id="615" name="Google Shape;615;p70"/>
          <p:cNvPicPr preferRelativeResize="0"/>
          <p:nvPr/>
        </p:nvPicPr>
        <p:blipFill rotWithShape="1">
          <a:blip r:embed="rId3">
            <a:alphaModFix/>
          </a:blip>
          <a:srcRect l="37876" r="24506" b="-2"/>
          <a:stretch/>
        </p:blipFill>
        <p:spPr>
          <a:xfrm>
            <a:off x="8583306" y="1246695"/>
            <a:ext cx="2444127" cy="4336988"/>
          </a:xfrm>
          <a:prstGeom prst="rect">
            <a:avLst/>
          </a:prstGeom>
          <a:noFill/>
          <a:ln>
            <a:noFill/>
          </a:ln>
        </p:spPr>
      </p:pic>
      <p:sp>
        <p:nvSpPr>
          <p:cNvPr id="616" name="Google Shape;616;p70"/>
          <p:cNvSpPr txBox="1">
            <a:spLocks noGrp="1"/>
          </p:cNvSpPr>
          <p:nvPr>
            <p:ph type="body" idx="2"/>
          </p:nvPr>
        </p:nvSpPr>
        <p:spPr>
          <a:xfrm>
            <a:off x="481182" y="904875"/>
            <a:ext cx="5211596" cy="145297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24BAA2"/>
              </a:buClr>
              <a:buSzPts val="4378"/>
              <a:buFont typeface="Arial"/>
              <a:buNone/>
            </a:pPr>
            <a:r>
              <a:rPr lang="en-US" dirty="0" err="1"/>
              <a:t>Comunicare</a:t>
            </a:r>
            <a:r>
              <a:rPr lang="en-US" dirty="0"/>
              <a:t> </a:t>
            </a:r>
            <a:r>
              <a:rPr lang="en-US" dirty="0" err="1"/>
              <a:t>tramite</a:t>
            </a:r>
            <a:r>
              <a:rPr lang="en-US" dirty="0"/>
              <a:t>  </a:t>
            </a:r>
            <a:r>
              <a:rPr lang="en-US" dirty="0" err="1"/>
              <a:t>messaggistica</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9" descr="Open notebook with drawn charts"/>
          <p:cNvPicPr preferRelativeResize="0">
            <a:picLocks noGrp="1"/>
          </p:cNvPicPr>
          <p:nvPr>
            <p:ph type="pic" idx="2"/>
          </p:nvPr>
        </p:nvPicPr>
        <p:blipFill rotWithShape="1">
          <a:blip r:embed="rId3">
            <a:alphaModFix/>
          </a:blip>
          <a:srcRect b="13184"/>
          <a:stretch/>
        </p:blipFill>
        <p:spPr>
          <a:xfrm>
            <a:off x="0" y="0"/>
            <a:ext cx="12192000" cy="6858000"/>
          </a:xfrm>
          <a:prstGeom prst="rect">
            <a:avLst/>
          </a:prstGeom>
          <a:solidFill>
            <a:srgbClr val="F2F2F2"/>
          </a:solidFill>
          <a:ln>
            <a:noFill/>
          </a:ln>
        </p:spPr>
      </p:pic>
      <p:sp>
        <p:nvSpPr>
          <p:cNvPr id="623" name="Google Shape;623;p9"/>
          <p:cNvSpPr txBox="1">
            <a:spLocks noGrp="1"/>
          </p:cNvSpPr>
          <p:nvPr>
            <p:ph type="body" idx="1"/>
          </p:nvPr>
        </p:nvSpPr>
        <p:spPr>
          <a:xfrm>
            <a:off x="0" y="0"/>
            <a:ext cx="5554663" cy="3619500"/>
          </a:xfrm>
          <a:prstGeom prst="rect">
            <a:avLst/>
          </a:prstGeom>
          <a:solidFill>
            <a:srgbClr val="7F3494"/>
          </a:solidFill>
          <a:ln>
            <a:noFill/>
          </a:ln>
        </p:spPr>
        <p:txBody>
          <a:bodyPr spcFirstLastPara="1" wrap="square" lIns="91425" tIns="45700" rIns="91425" bIns="45700" anchor="ctr" anchorCtr="0">
            <a:normAutofit lnSpcReduction="10000"/>
          </a:bodyPr>
          <a:lstStyle/>
          <a:p>
            <a:pPr marL="360000" marR="0" lvl="0" indent="0" algn="ctr" rtl="0">
              <a:lnSpc>
                <a:spcPct val="90000"/>
              </a:lnSpc>
              <a:spcBef>
                <a:spcPts val="600"/>
              </a:spcBef>
              <a:spcAft>
                <a:spcPts val="0"/>
              </a:spcAft>
              <a:buClr>
                <a:schemeClr val="lt1"/>
              </a:buClr>
              <a:buSzPct val="180180"/>
              <a:buFont typeface="Arial"/>
              <a:buNone/>
            </a:pPr>
            <a:endParaRPr sz="1800" b="1" i="0" u="none" strike="noStrike" cap="none" dirty="0">
              <a:solidFill>
                <a:srgbClr val="24BAA2"/>
              </a:solidFill>
              <a:latin typeface="Calibri"/>
              <a:ea typeface="Calibri"/>
              <a:cs typeface="Calibri"/>
              <a:sym typeface="Calibri"/>
            </a:endParaRPr>
          </a:p>
          <a:p>
            <a:pPr marL="360000" marR="0" lvl="0" indent="0" algn="l" rtl="0">
              <a:lnSpc>
                <a:spcPct val="90000"/>
              </a:lnSpc>
              <a:spcBef>
                <a:spcPts val="600"/>
              </a:spcBef>
              <a:spcAft>
                <a:spcPts val="0"/>
              </a:spcAft>
              <a:buClr>
                <a:schemeClr val="lt1"/>
              </a:buClr>
              <a:buSzPct val="90090"/>
              <a:buFont typeface="Arial"/>
              <a:buNone/>
            </a:pPr>
            <a:r>
              <a:rPr lang="en-US" sz="3600" b="1" i="0" u="none" strike="noStrike" cap="none" dirty="0" err="1">
                <a:solidFill>
                  <a:srgbClr val="24BAA2"/>
                </a:solidFill>
                <a:latin typeface="Calibri"/>
                <a:ea typeface="Calibri"/>
                <a:cs typeface="Calibri"/>
                <a:sym typeface="Calibri"/>
              </a:rPr>
              <a:t>Comunica</a:t>
            </a:r>
            <a:r>
              <a:rPr lang="it-IT" sz="3600" b="1" i="0" u="none" strike="noStrike" cap="none" dirty="0">
                <a:solidFill>
                  <a:srgbClr val="24BAA2"/>
                </a:solidFill>
                <a:latin typeface="Calibri"/>
                <a:ea typeface="Calibri"/>
                <a:cs typeface="Calibri"/>
                <a:sym typeface="Calibri"/>
              </a:rPr>
              <a:t>re </a:t>
            </a:r>
            <a:r>
              <a:rPr lang="it-IT" sz="3600" b="1" i="0" dirty="0">
                <a:solidFill>
                  <a:srgbClr val="24BAA2"/>
                </a:solidFill>
              </a:rPr>
              <a:t>tramite</a:t>
            </a:r>
            <a:r>
              <a:rPr lang="it-IT" sz="3600" b="1" i="0" u="none" strike="noStrike" cap="none" dirty="0">
                <a:solidFill>
                  <a:srgbClr val="24BAA2"/>
                </a:solidFill>
                <a:latin typeface="Calibri"/>
                <a:ea typeface="Calibri"/>
                <a:cs typeface="Calibri"/>
                <a:sym typeface="Calibri"/>
              </a:rPr>
              <a:t> immagini</a:t>
            </a:r>
            <a:endParaRPr sz="2400" b="1" i="0" dirty="0">
              <a:solidFill>
                <a:schemeClr val="lt1"/>
              </a:solidFill>
            </a:endParaRPr>
          </a:p>
          <a:p>
            <a:pPr marL="360000" marR="0" lvl="0" indent="0" algn="ctr" rtl="0">
              <a:lnSpc>
                <a:spcPct val="90000"/>
              </a:lnSpc>
              <a:spcBef>
                <a:spcPts val="600"/>
              </a:spcBef>
              <a:spcAft>
                <a:spcPts val="0"/>
              </a:spcAft>
              <a:buClr>
                <a:schemeClr val="lt1"/>
              </a:buClr>
              <a:buSzPts val="3000"/>
              <a:buFont typeface="Arial"/>
              <a:buNone/>
            </a:pPr>
            <a:endParaRPr sz="800" b="1" i="0" dirty="0">
              <a:solidFill>
                <a:schemeClr val="lt1"/>
              </a:solidFill>
            </a:endParaRPr>
          </a:p>
          <a:p>
            <a:pPr marL="360000" marR="0" lvl="0" indent="0" algn="l" rtl="0">
              <a:lnSpc>
                <a:spcPct val="90000"/>
              </a:lnSpc>
              <a:spcBef>
                <a:spcPts val="600"/>
              </a:spcBef>
              <a:spcAft>
                <a:spcPts val="0"/>
              </a:spcAft>
              <a:buClr>
                <a:schemeClr val="lt1"/>
              </a:buClr>
              <a:buSzPct val="135135"/>
              <a:buFont typeface="Arial"/>
              <a:buNone/>
            </a:pPr>
            <a:r>
              <a:rPr lang="it-IT" sz="2400" i="0" dirty="0">
                <a:solidFill>
                  <a:schemeClr val="lt1"/>
                </a:solidFill>
              </a:rPr>
              <a:t>Un altro modo per ridurre le incomprensioni, soprattutto nel caso di argomenti più complessi, è quello di supportare il discorso con materiale visivo (ad esempio, diapositive, dispense, diagrammi, grafici, ecc.).</a:t>
            </a:r>
          </a:p>
          <a:p>
            <a:pPr marL="360000" marR="0" lvl="0" indent="0" algn="l" rtl="0">
              <a:lnSpc>
                <a:spcPct val="90000"/>
              </a:lnSpc>
              <a:spcBef>
                <a:spcPts val="600"/>
              </a:spcBef>
              <a:spcAft>
                <a:spcPts val="0"/>
              </a:spcAft>
              <a:buClr>
                <a:schemeClr val="lt1"/>
              </a:buClr>
              <a:buSzPct val="135135"/>
              <a:buFont typeface="Arial"/>
              <a:buNone/>
            </a:pPr>
            <a:endParaRPr dirty="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6"/>
          <p:cNvSpPr txBox="1">
            <a:spLocks noGrp="1"/>
          </p:cNvSpPr>
          <p:nvPr>
            <p:ph type="body" idx="1"/>
          </p:nvPr>
        </p:nvSpPr>
        <p:spPr>
          <a:xfrm>
            <a:off x="798381" y="1921879"/>
            <a:ext cx="7297870" cy="3849918"/>
          </a:xfrm>
          <a:prstGeom prst="rect">
            <a:avLst/>
          </a:prstGeom>
          <a:noFill/>
          <a:ln>
            <a:noFill/>
          </a:ln>
        </p:spPr>
        <p:txBody>
          <a:bodyPr spcFirstLastPara="1" wrap="square" lIns="91425" tIns="45700" rIns="91425" bIns="45700" anchor="t" anchorCtr="0">
            <a:noAutofit/>
          </a:bodyPr>
          <a:lstStyle/>
          <a:p>
            <a:pPr marL="0" lvl="0" indent="-228600" algn="just" rtl="0">
              <a:lnSpc>
                <a:spcPct val="90000"/>
              </a:lnSpc>
              <a:spcBef>
                <a:spcPts val="1000"/>
              </a:spcBef>
              <a:spcAft>
                <a:spcPts val="0"/>
              </a:spcAft>
              <a:buClr>
                <a:srgbClr val="092E4B"/>
              </a:buClr>
              <a:buSzPts val="2400"/>
              <a:buNone/>
            </a:pPr>
            <a:r>
              <a:rPr lang="it-IT" dirty="0"/>
              <a:t>La </a:t>
            </a:r>
            <a:r>
              <a:rPr lang="it-IT" b="1" i="1" dirty="0"/>
              <a:t>qualità della vita </a:t>
            </a:r>
            <a:r>
              <a:rPr lang="it-IT" dirty="0"/>
              <a:t>è un concetto indissolubilmente legato a quello di </a:t>
            </a:r>
            <a:r>
              <a:rPr lang="it-IT" b="1" i="1" dirty="0"/>
              <a:t>benessere</a:t>
            </a:r>
            <a:r>
              <a:rPr lang="it-IT" dirty="0"/>
              <a:t>, che definiamo come la </a:t>
            </a:r>
            <a:r>
              <a:rPr lang="it-IT" b="1" dirty="0"/>
              <a:t>condizione </a:t>
            </a:r>
            <a:r>
              <a:rPr lang="it-IT" b="1" i="1" dirty="0"/>
              <a:t>fisica</a:t>
            </a:r>
            <a:r>
              <a:rPr lang="it-IT" b="1" dirty="0"/>
              <a:t>, </a:t>
            </a:r>
            <a:r>
              <a:rPr lang="it-IT" b="1" i="1" dirty="0"/>
              <a:t>psicologica</a:t>
            </a:r>
            <a:r>
              <a:rPr lang="it-IT" b="1" dirty="0"/>
              <a:t> e </a:t>
            </a:r>
            <a:r>
              <a:rPr lang="it-IT" b="1" i="1" dirty="0"/>
              <a:t>sociale</a:t>
            </a:r>
            <a:r>
              <a:rPr lang="it-IT" b="1" dirty="0"/>
              <a:t> </a:t>
            </a:r>
            <a:r>
              <a:rPr lang="it-IT" dirty="0"/>
              <a:t>ottimale di un individuo. </a:t>
            </a:r>
          </a:p>
          <a:p>
            <a:pPr marL="0" lvl="0" indent="-228600" algn="just" rtl="0">
              <a:lnSpc>
                <a:spcPct val="90000"/>
              </a:lnSpc>
              <a:spcBef>
                <a:spcPts val="1000"/>
              </a:spcBef>
              <a:spcAft>
                <a:spcPts val="0"/>
              </a:spcAft>
              <a:buClr>
                <a:srgbClr val="092E4B"/>
              </a:buClr>
              <a:buSzPts val="2400"/>
              <a:buNone/>
            </a:pPr>
            <a:r>
              <a:rPr lang="it-IT" dirty="0"/>
              <a:t>Un suo nemico naturale è lo </a:t>
            </a:r>
            <a:r>
              <a:rPr lang="it-IT" b="1" i="1" u="sng" dirty="0"/>
              <a:t>stress negativo</a:t>
            </a:r>
            <a:r>
              <a:rPr lang="it-IT" dirty="0"/>
              <a:t>, il segnale d'allarme che scatta nel nostro organismo quando un fattore esterno ne altera l'equilibrio interno. </a:t>
            </a:r>
          </a:p>
          <a:p>
            <a:pPr marL="0" lvl="0" indent="0" algn="just" rtl="0">
              <a:lnSpc>
                <a:spcPct val="90000"/>
              </a:lnSpc>
              <a:spcBef>
                <a:spcPts val="1000"/>
              </a:spcBef>
              <a:spcAft>
                <a:spcPts val="0"/>
              </a:spcAft>
              <a:buClr>
                <a:srgbClr val="092E4B"/>
              </a:buClr>
              <a:buSzPts val="2400"/>
              <a:buNone/>
            </a:pPr>
            <a:r>
              <a:rPr lang="it-IT" dirty="0"/>
              <a:t>Per raggiungere un livello soddisfacente di </a:t>
            </a:r>
            <a:r>
              <a:rPr lang="it-IT" i="1" dirty="0"/>
              <a:t>qualità della vita</a:t>
            </a:r>
            <a:r>
              <a:rPr lang="it-IT" dirty="0"/>
              <a:t>, è fondamentale valutare anche la qualità del nostro </a:t>
            </a:r>
            <a:r>
              <a:rPr lang="it-IT" i="1" dirty="0"/>
              <a:t>lavoro</a:t>
            </a:r>
            <a:r>
              <a:rPr lang="it-IT" dirty="0"/>
              <a:t>, che spesso comporta livelli di stress molto elevati, tanto da portare in alcuni casi allo sviluppo della </a:t>
            </a:r>
            <a:r>
              <a:rPr lang="it-IT" i="1" u="sng" dirty="0"/>
              <a:t>sindrome del burnout</a:t>
            </a:r>
            <a:r>
              <a:rPr lang="it-IT" dirty="0"/>
              <a:t>. </a:t>
            </a:r>
          </a:p>
        </p:txBody>
      </p:sp>
      <p:sp>
        <p:nvSpPr>
          <p:cNvPr id="310" name="Google Shape;310;p6"/>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24BAA2"/>
              </a:buClr>
              <a:buSzPts val="3600"/>
              <a:buNone/>
            </a:pPr>
            <a:r>
              <a:rPr lang="en-US" dirty="0" err="1"/>
              <a:t>Qualità</a:t>
            </a:r>
            <a:r>
              <a:rPr lang="en-US" dirty="0"/>
              <a:t> </a:t>
            </a:r>
            <a:r>
              <a:rPr lang="en-US" dirty="0" err="1"/>
              <a:t>della</a:t>
            </a:r>
            <a:r>
              <a:rPr lang="en-US" dirty="0"/>
              <a:t> vita</a:t>
            </a:r>
            <a:endParaRPr dirty="0"/>
          </a:p>
        </p:txBody>
      </p:sp>
      <p:grpSp>
        <p:nvGrpSpPr>
          <p:cNvPr id="311" name="Google Shape;311;p6"/>
          <p:cNvGrpSpPr/>
          <p:nvPr/>
        </p:nvGrpSpPr>
        <p:grpSpPr>
          <a:xfrm>
            <a:off x="4448524" y="679332"/>
            <a:ext cx="1086135" cy="968195"/>
            <a:chOff x="4422991" y="1951890"/>
            <a:chExt cx="1086135" cy="968195"/>
          </a:xfrm>
        </p:grpSpPr>
        <p:sp>
          <p:nvSpPr>
            <p:cNvPr id="312" name="Google Shape;312;p6"/>
            <p:cNvSpPr/>
            <p:nvPr/>
          </p:nvSpPr>
          <p:spPr>
            <a:xfrm>
              <a:off x="4422991" y="1951890"/>
              <a:ext cx="1086135" cy="968195"/>
            </a:xfrm>
            <a:custGeom>
              <a:avLst/>
              <a:gdLst/>
              <a:ahLst/>
              <a:cxnLst/>
              <a:rect l="l" t="t" r="r" b="b"/>
              <a:pathLst>
                <a:path w="1086135" h="968195" extrusionOk="0">
                  <a:moveTo>
                    <a:pt x="704891" y="315418"/>
                  </a:moveTo>
                  <a:lnTo>
                    <a:pt x="682949" y="293475"/>
                  </a:lnTo>
                  <a:cubicBezTo>
                    <a:pt x="663750" y="274276"/>
                    <a:pt x="633579" y="277019"/>
                    <a:pt x="614380" y="296218"/>
                  </a:cubicBezTo>
                  <a:cubicBezTo>
                    <a:pt x="606152" y="304447"/>
                    <a:pt x="600666" y="318161"/>
                    <a:pt x="600666" y="329131"/>
                  </a:cubicBezTo>
                  <a:cubicBezTo>
                    <a:pt x="600666" y="342845"/>
                    <a:pt x="606152" y="353817"/>
                    <a:pt x="614380" y="362045"/>
                  </a:cubicBezTo>
                  <a:lnTo>
                    <a:pt x="633579" y="381244"/>
                  </a:lnTo>
                  <a:lnTo>
                    <a:pt x="658265" y="403186"/>
                  </a:lnTo>
                  <a:lnTo>
                    <a:pt x="715862" y="458041"/>
                  </a:lnTo>
                  <a:cubicBezTo>
                    <a:pt x="724091" y="466270"/>
                    <a:pt x="735062" y="471755"/>
                    <a:pt x="748776" y="471755"/>
                  </a:cubicBezTo>
                  <a:cubicBezTo>
                    <a:pt x="748776" y="471755"/>
                    <a:pt x="751519" y="471755"/>
                    <a:pt x="751519" y="471755"/>
                  </a:cubicBezTo>
                  <a:cubicBezTo>
                    <a:pt x="765232" y="471755"/>
                    <a:pt x="776203" y="466270"/>
                    <a:pt x="784431" y="455299"/>
                  </a:cubicBezTo>
                  <a:lnTo>
                    <a:pt x="795403" y="441585"/>
                  </a:lnTo>
                  <a:lnTo>
                    <a:pt x="795403" y="490955"/>
                  </a:lnTo>
                  <a:cubicBezTo>
                    <a:pt x="795403" y="490955"/>
                    <a:pt x="795403" y="493697"/>
                    <a:pt x="795403" y="493697"/>
                  </a:cubicBezTo>
                  <a:lnTo>
                    <a:pt x="809117" y="562266"/>
                  </a:lnTo>
                  <a:cubicBezTo>
                    <a:pt x="814602" y="592437"/>
                    <a:pt x="817345" y="619864"/>
                    <a:pt x="817345" y="650035"/>
                  </a:cubicBezTo>
                  <a:lnTo>
                    <a:pt x="817345" y="806372"/>
                  </a:lnTo>
                  <a:cubicBezTo>
                    <a:pt x="789917" y="811858"/>
                    <a:pt x="767975" y="833800"/>
                    <a:pt x="767975" y="863970"/>
                  </a:cubicBezTo>
                  <a:lnTo>
                    <a:pt x="767975" y="872198"/>
                  </a:lnTo>
                  <a:lnTo>
                    <a:pt x="304447" y="872198"/>
                  </a:lnTo>
                  <a:lnTo>
                    <a:pt x="304447" y="863970"/>
                  </a:lnTo>
                  <a:cubicBezTo>
                    <a:pt x="304447" y="833800"/>
                    <a:pt x="282505" y="811858"/>
                    <a:pt x="255077" y="806372"/>
                  </a:cubicBezTo>
                  <a:lnTo>
                    <a:pt x="255077" y="650035"/>
                  </a:lnTo>
                  <a:cubicBezTo>
                    <a:pt x="255077" y="619864"/>
                    <a:pt x="257820" y="589694"/>
                    <a:pt x="263306" y="562266"/>
                  </a:cubicBezTo>
                  <a:lnTo>
                    <a:pt x="277020" y="493697"/>
                  </a:lnTo>
                  <a:cubicBezTo>
                    <a:pt x="277020" y="493697"/>
                    <a:pt x="277020" y="490955"/>
                    <a:pt x="277020" y="490955"/>
                  </a:cubicBezTo>
                  <a:lnTo>
                    <a:pt x="277020" y="441585"/>
                  </a:lnTo>
                  <a:lnTo>
                    <a:pt x="287991" y="455299"/>
                  </a:lnTo>
                  <a:cubicBezTo>
                    <a:pt x="296219" y="466270"/>
                    <a:pt x="309933" y="471755"/>
                    <a:pt x="320904" y="471755"/>
                  </a:cubicBezTo>
                  <a:cubicBezTo>
                    <a:pt x="320904" y="471755"/>
                    <a:pt x="323647" y="471755"/>
                    <a:pt x="323647" y="471755"/>
                  </a:cubicBezTo>
                  <a:cubicBezTo>
                    <a:pt x="337360" y="471755"/>
                    <a:pt x="348331" y="466270"/>
                    <a:pt x="356560" y="458041"/>
                  </a:cubicBezTo>
                  <a:lnTo>
                    <a:pt x="414158" y="403186"/>
                  </a:lnTo>
                  <a:lnTo>
                    <a:pt x="438843" y="381244"/>
                  </a:lnTo>
                  <a:lnTo>
                    <a:pt x="458042" y="362045"/>
                  </a:lnTo>
                  <a:cubicBezTo>
                    <a:pt x="466270" y="353817"/>
                    <a:pt x="471756" y="340103"/>
                    <a:pt x="471756" y="329131"/>
                  </a:cubicBezTo>
                  <a:cubicBezTo>
                    <a:pt x="471756" y="315418"/>
                    <a:pt x="466270" y="304447"/>
                    <a:pt x="458042" y="296218"/>
                  </a:cubicBezTo>
                  <a:cubicBezTo>
                    <a:pt x="438843" y="277019"/>
                    <a:pt x="408673" y="277019"/>
                    <a:pt x="389473" y="293475"/>
                  </a:cubicBezTo>
                  <a:lnTo>
                    <a:pt x="367531" y="315418"/>
                  </a:lnTo>
                  <a:lnTo>
                    <a:pt x="345589" y="337360"/>
                  </a:lnTo>
                  <a:lnTo>
                    <a:pt x="326390" y="356559"/>
                  </a:lnTo>
                  <a:lnTo>
                    <a:pt x="274277" y="293475"/>
                  </a:lnTo>
                  <a:cubicBezTo>
                    <a:pt x="271534" y="277019"/>
                    <a:pt x="263306" y="263305"/>
                    <a:pt x="252335" y="252334"/>
                  </a:cubicBezTo>
                  <a:cubicBezTo>
                    <a:pt x="249592" y="249592"/>
                    <a:pt x="246849" y="246849"/>
                    <a:pt x="244107" y="244106"/>
                  </a:cubicBezTo>
                  <a:lnTo>
                    <a:pt x="244107" y="200222"/>
                  </a:lnTo>
                  <a:cubicBezTo>
                    <a:pt x="263306" y="186508"/>
                    <a:pt x="277020" y="161823"/>
                    <a:pt x="277020" y="137138"/>
                  </a:cubicBezTo>
                  <a:lnTo>
                    <a:pt x="277020" y="117939"/>
                  </a:lnTo>
                  <a:cubicBezTo>
                    <a:pt x="296219" y="115196"/>
                    <a:pt x="312676" y="98740"/>
                    <a:pt x="312676" y="76797"/>
                  </a:cubicBezTo>
                  <a:cubicBezTo>
                    <a:pt x="312676" y="32913"/>
                    <a:pt x="277020" y="0"/>
                    <a:pt x="235878" y="0"/>
                  </a:cubicBezTo>
                  <a:lnTo>
                    <a:pt x="183765" y="0"/>
                  </a:lnTo>
                  <a:cubicBezTo>
                    <a:pt x="161824" y="0"/>
                    <a:pt x="139881" y="8228"/>
                    <a:pt x="123425" y="24685"/>
                  </a:cubicBezTo>
                  <a:cubicBezTo>
                    <a:pt x="106968" y="41141"/>
                    <a:pt x="98740" y="63084"/>
                    <a:pt x="98740" y="85026"/>
                  </a:cubicBezTo>
                  <a:lnTo>
                    <a:pt x="98740" y="145366"/>
                  </a:lnTo>
                  <a:cubicBezTo>
                    <a:pt x="98740" y="178280"/>
                    <a:pt x="120682" y="202965"/>
                    <a:pt x="150852" y="211193"/>
                  </a:cubicBezTo>
                  <a:lnTo>
                    <a:pt x="150852" y="244106"/>
                  </a:lnTo>
                  <a:cubicBezTo>
                    <a:pt x="131653" y="257820"/>
                    <a:pt x="120682" y="282505"/>
                    <a:pt x="120682" y="307189"/>
                  </a:cubicBezTo>
                  <a:lnTo>
                    <a:pt x="120682" y="496440"/>
                  </a:lnTo>
                  <a:cubicBezTo>
                    <a:pt x="120682" y="521125"/>
                    <a:pt x="128910" y="543067"/>
                    <a:pt x="145367" y="559524"/>
                  </a:cubicBezTo>
                  <a:cubicBezTo>
                    <a:pt x="150852" y="565009"/>
                    <a:pt x="153595" y="573238"/>
                    <a:pt x="156338" y="581466"/>
                  </a:cubicBezTo>
                  <a:cubicBezTo>
                    <a:pt x="159081" y="589694"/>
                    <a:pt x="159081" y="597922"/>
                    <a:pt x="159081" y="606151"/>
                  </a:cubicBezTo>
                  <a:lnTo>
                    <a:pt x="159081" y="685691"/>
                  </a:lnTo>
                  <a:cubicBezTo>
                    <a:pt x="159081" y="693919"/>
                    <a:pt x="167309" y="702147"/>
                    <a:pt x="175537" y="702147"/>
                  </a:cubicBezTo>
                  <a:cubicBezTo>
                    <a:pt x="183765" y="702147"/>
                    <a:pt x="191994" y="693919"/>
                    <a:pt x="191994" y="685691"/>
                  </a:cubicBezTo>
                  <a:lnTo>
                    <a:pt x="191994" y="606151"/>
                  </a:lnTo>
                  <a:cubicBezTo>
                    <a:pt x="191994" y="595179"/>
                    <a:pt x="189251" y="584208"/>
                    <a:pt x="186508" y="573238"/>
                  </a:cubicBezTo>
                  <a:cubicBezTo>
                    <a:pt x="183765" y="562266"/>
                    <a:pt x="175537" y="551295"/>
                    <a:pt x="170051" y="543067"/>
                  </a:cubicBezTo>
                  <a:cubicBezTo>
                    <a:pt x="161824" y="532096"/>
                    <a:pt x="156338" y="521125"/>
                    <a:pt x="153595" y="507411"/>
                  </a:cubicBezTo>
                  <a:lnTo>
                    <a:pt x="244107" y="507411"/>
                  </a:lnTo>
                  <a:lnTo>
                    <a:pt x="233135" y="556781"/>
                  </a:lnTo>
                  <a:cubicBezTo>
                    <a:pt x="227650" y="586951"/>
                    <a:pt x="222164" y="619864"/>
                    <a:pt x="222164" y="652778"/>
                  </a:cubicBezTo>
                  <a:lnTo>
                    <a:pt x="222164" y="809115"/>
                  </a:lnTo>
                  <a:lnTo>
                    <a:pt x="200222" y="809115"/>
                  </a:lnTo>
                  <a:lnTo>
                    <a:pt x="200222" y="757003"/>
                  </a:lnTo>
                  <a:cubicBezTo>
                    <a:pt x="200222" y="748774"/>
                    <a:pt x="191994" y="740546"/>
                    <a:pt x="183765" y="740546"/>
                  </a:cubicBezTo>
                  <a:cubicBezTo>
                    <a:pt x="175537" y="740546"/>
                    <a:pt x="167309" y="748774"/>
                    <a:pt x="167309" y="757003"/>
                  </a:cubicBezTo>
                  <a:lnTo>
                    <a:pt x="167309" y="874941"/>
                  </a:lnTo>
                  <a:lnTo>
                    <a:pt x="46627" y="874941"/>
                  </a:lnTo>
                  <a:cubicBezTo>
                    <a:pt x="19199" y="874941"/>
                    <a:pt x="0" y="896883"/>
                    <a:pt x="0" y="921568"/>
                  </a:cubicBezTo>
                  <a:cubicBezTo>
                    <a:pt x="0" y="946253"/>
                    <a:pt x="21942" y="968195"/>
                    <a:pt x="46627" y="968195"/>
                  </a:cubicBezTo>
                  <a:lnTo>
                    <a:pt x="1039509" y="968195"/>
                  </a:lnTo>
                  <a:cubicBezTo>
                    <a:pt x="1066937" y="968195"/>
                    <a:pt x="1086136" y="946253"/>
                    <a:pt x="1086136" y="921568"/>
                  </a:cubicBezTo>
                  <a:cubicBezTo>
                    <a:pt x="1086136" y="896883"/>
                    <a:pt x="1064194" y="874941"/>
                    <a:pt x="1039509" y="874941"/>
                  </a:cubicBezTo>
                  <a:lnTo>
                    <a:pt x="918828" y="874941"/>
                  </a:lnTo>
                  <a:lnTo>
                    <a:pt x="918828" y="606151"/>
                  </a:lnTo>
                  <a:cubicBezTo>
                    <a:pt x="918828" y="597922"/>
                    <a:pt x="921570" y="589694"/>
                    <a:pt x="921570" y="581466"/>
                  </a:cubicBezTo>
                  <a:cubicBezTo>
                    <a:pt x="924313" y="573238"/>
                    <a:pt x="927055" y="567752"/>
                    <a:pt x="932541" y="559524"/>
                  </a:cubicBezTo>
                  <a:cubicBezTo>
                    <a:pt x="946255" y="540324"/>
                    <a:pt x="957226" y="518382"/>
                    <a:pt x="957226" y="496440"/>
                  </a:cubicBezTo>
                  <a:lnTo>
                    <a:pt x="957226" y="414157"/>
                  </a:lnTo>
                  <a:cubicBezTo>
                    <a:pt x="957226" y="405929"/>
                    <a:pt x="948997" y="397701"/>
                    <a:pt x="940769" y="397701"/>
                  </a:cubicBezTo>
                  <a:cubicBezTo>
                    <a:pt x="932541" y="397701"/>
                    <a:pt x="924313" y="405929"/>
                    <a:pt x="924313" y="414157"/>
                  </a:cubicBezTo>
                  <a:lnTo>
                    <a:pt x="924313" y="474498"/>
                  </a:lnTo>
                  <a:lnTo>
                    <a:pt x="831059" y="474498"/>
                  </a:lnTo>
                  <a:lnTo>
                    <a:pt x="831059" y="403186"/>
                  </a:lnTo>
                  <a:lnTo>
                    <a:pt x="880428" y="345588"/>
                  </a:lnTo>
                  <a:cubicBezTo>
                    <a:pt x="883171" y="342845"/>
                    <a:pt x="883171" y="342845"/>
                    <a:pt x="885914" y="340103"/>
                  </a:cubicBezTo>
                  <a:lnTo>
                    <a:pt x="885914" y="340103"/>
                  </a:lnTo>
                  <a:cubicBezTo>
                    <a:pt x="905114" y="315418"/>
                    <a:pt x="896885" y="287990"/>
                    <a:pt x="880428" y="274276"/>
                  </a:cubicBezTo>
                  <a:cubicBezTo>
                    <a:pt x="874943" y="268791"/>
                    <a:pt x="866714" y="266048"/>
                    <a:pt x="861229" y="263305"/>
                  </a:cubicBezTo>
                  <a:cubicBezTo>
                    <a:pt x="866714" y="260562"/>
                    <a:pt x="874943" y="257820"/>
                    <a:pt x="883171" y="257820"/>
                  </a:cubicBezTo>
                  <a:cubicBezTo>
                    <a:pt x="910599" y="257820"/>
                    <a:pt x="929798" y="279762"/>
                    <a:pt x="929798" y="304447"/>
                  </a:cubicBezTo>
                  <a:lnTo>
                    <a:pt x="929798" y="345588"/>
                  </a:lnTo>
                  <a:cubicBezTo>
                    <a:pt x="929798" y="353817"/>
                    <a:pt x="938026" y="362045"/>
                    <a:pt x="946255" y="362045"/>
                  </a:cubicBezTo>
                  <a:cubicBezTo>
                    <a:pt x="954483" y="362045"/>
                    <a:pt x="962711" y="353817"/>
                    <a:pt x="962711" y="345588"/>
                  </a:cubicBezTo>
                  <a:lnTo>
                    <a:pt x="962711" y="309932"/>
                  </a:lnTo>
                  <a:cubicBezTo>
                    <a:pt x="962711" y="285248"/>
                    <a:pt x="951740" y="260562"/>
                    <a:pt x="932541" y="246849"/>
                  </a:cubicBezTo>
                  <a:lnTo>
                    <a:pt x="932541" y="200222"/>
                  </a:lnTo>
                  <a:cubicBezTo>
                    <a:pt x="940769" y="194736"/>
                    <a:pt x="946255" y="189251"/>
                    <a:pt x="951740" y="181022"/>
                  </a:cubicBezTo>
                  <a:cubicBezTo>
                    <a:pt x="970940" y="175537"/>
                    <a:pt x="984654" y="156337"/>
                    <a:pt x="984654" y="134396"/>
                  </a:cubicBezTo>
                  <a:lnTo>
                    <a:pt x="984654" y="63084"/>
                  </a:lnTo>
                  <a:cubicBezTo>
                    <a:pt x="984654" y="46627"/>
                    <a:pt x="979168" y="30171"/>
                    <a:pt x="965454" y="19199"/>
                  </a:cubicBezTo>
                  <a:cubicBezTo>
                    <a:pt x="954483" y="8228"/>
                    <a:pt x="938026" y="0"/>
                    <a:pt x="921570" y="0"/>
                  </a:cubicBezTo>
                  <a:lnTo>
                    <a:pt x="800888" y="0"/>
                  </a:lnTo>
                  <a:cubicBezTo>
                    <a:pt x="784431" y="0"/>
                    <a:pt x="767975" y="13714"/>
                    <a:pt x="767975" y="32913"/>
                  </a:cubicBezTo>
                  <a:cubicBezTo>
                    <a:pt x="767975" y="60341"/>
                    <a:pt x="781689" y="87768"/>
                    <a:pt x="803631" y="101482"/>
                  </a:cubicBezTo>
                  <a:lnTo>
                    <a:pt x="803631" y="134396"/>
                  </a:lnTo>
                  <a:cubicBezTo>
                    <a:pt x="803631" y="161823"/>
                    <a:pt x="817345" y="183765"/>
                    <a:pt x="836544" y="197479"/>
                  </a:cubicBezTo>
                  <a:lnTo>
                    <a:pt x="836544" y="244106"/>
                  </a:lnTo>
                  <a:cubicBezTo>
                    <a:pt x="833802" y="246849"/>
                    <a:pt x="831059" y="249592"/>
                    <a:pt x="828316" y="252334"/>
                  </a:cubicBezTo>
                  <a:cubicBezTo>
                    <a:pt x="817345" y="263305"/>
                    <a:pt x="809117" y="277019"/>
                    <a:pt x="806374" y="293475"/>
                  </a:cubicBezTo>
                  <a:lnTo>
                    <a:pt x="754261" y="356559"/>
                  </a:lnTo>
                  <a:lnTo>
                    <a:pt x="735062" y="337360"/>
                  </a:lnTo>
                  <a:moveTo>
                    <a:pt x="927055" y="507411"/>
                  </a:moveTo>
                  <a:cubicBezTo>
                    <a:pt x="924313" y="521125"/>
                    <a:pt x="918828" y="532096"/>
                    <a:pt x="910599" y="543067"/>
                  </a:cubicBezTo>
                  <a:cubicBezTo>
                    <a:pt x="902371" y="551295"/>
                    <a:pt x="896885" y="562266"/>
                    <a:pt x="894142" y="573238"/>
                  </a:cubicBezTo>
                  <a:cubicBezTo>
                    <a:pt x="891400" y="584208"/>
                    <a:pt x="888657" y="595179"/>
                    <a:pt x="888657" y="606151"/>
                  </a:cubicBezTo>
                  <a:lnTo>
                    <a:pt x="888657" y="806372"/>
                  </a:lnTo>
                  <a:lnTo>
                    <a:pt x="855743" y="806372"/>
                  </a:lnTo>
                  <a:lnTo>
                    <a:pt x="855743" y="650035"/>
                  </a:lnTo>
                  <a:cubicBezTo>
                    <a:pt x="855743" y="617122"/>
                    <a:pt x="853000" y="586951"/>
                    <a:pt x="844772" y="554038"/>
                  </a:cubicBezTo>
                  <a:lnTo>
                    <a:pt x="833802" y="504669"/>
                  </a:lnTo>
                  <a:lnTo>
                    <a:pt x="927055" y="504669"/>
                  </a:lnTo>
                  <a:close/>
                  <a:moveTo>
                    <a:pt x="896885" y="230392"/>
                  </a:moveTo>
                  <a:cubicBezTo>
                    <a:pt x="891400" y="230392"/>
                    <a:pt x="885914" y="227649"/>
                    <a:pt x="880428" y="227649"/>
                  </a:cubicBezTo>
                  <a:cubicBezTo>
                    <a:pt x="874943" y="227649"/>
                    <a:pt x="869457" y="227649"/>
                    <a:pt x="863972" y="230392"/>
                  </a:cubicBezTo>
                  <a:lnTo>
                    <a:pt x="863972" y="213936"/>
                  </a:lnTo>
                  <a:cubicBezTo>
                    <a:pt x="869457" y="213936"/>
                    <a:pt x="874943" y="216678"/>
                    <a:pt x="880428" y="216678"/>
                  </a:cubicBezTo>
                  <a:cubicBezTo>
                    <a:pt x="885914" y="216678"/>
                    <a:pt x="891400" y="216678"/>
                    <a:pt x="896885" y="213936"/>
                  </a:cubicBezTo>
                  <a:lnTo>
                    <a:pt x="896885" y="230392"/>
                  </a:lnTo>
                  <a:close/>
                  <a:moveTo>
                    <a:pt x="795403" y="32913"/>
                  </a:moveTo>
                  <a:lnTo>
                    <a:pt x="916085" y="32913"/>
                  </a:lnTo>
                  <a:cubicBezTo>
                    <a:pt x="924313" y="32913"/>
                    <a:pt x="932541" y="35656"/>
                    <a:pt x="938026" y="41141"/>
                  </a:cubicBezTo>
                  <a:cubicBezTo>
                    <a:pt x="943512" y="46627"/>
                    <a:pt x="946255" y="54855"/>
                    <a:pt x="946255" y="63084"/>
                  </a:cubicBezTo>
                  <a:lnTo>
                    <a:pt x="946255" y="134396"/>
                  </a:lnTo>
                  <a:cubicBezTo>
                    <a:pt x="946255" y="142624"/>
                    <a:pt x="938026" y="150852"/>
                    <a:pt x="929798" y="150852"/>
                  </a:cubicBezTo>
                  <a:cubicBezTo>
                    <a:pt x="921570" y="150852"/>
                    <a:pt x="913342" y="142624"/>
                    <a:pt x="913342" y="134396"/>
                  </a:cubicBezTo>
                  <a:cubicBezTo>
                    <a:pt x="913342" y="109710"/>
                    <a:pt x="891400" y="87768"/>
                    <a:pt x="866714" y="87768"/>
                  </a:cubicBezTo>
                  <a:lnTo>
                    <a:pt x="850258" y="87768"/>
                  </a:lnTo>
                  <a:cubicBezTo>
                    <a:pt x="820088" y="85026"/>
                    <a:pt x="795403" y="63084"/>
                    <a:pt x="795403" y="32913"/>
                  </a:cubicBezTo>
                  <a:close/>
                  <a:moveTo>
                    <a:pt x="831059" y="134396"/>
                  </a:moveTo>
                  <a:lnTo>
                    <a:pt x="831059" y="115196"/>
                  </a:lnTo>
                  <a:cubicBezTo>
                    <a:pt x="836544" y="117939"/>
                    <a:pt x="844772" y="117939"/>
                    <a:pt x="850258" y="117939"/>
                  </a:cubicBezTo>
                  <a:lnTo>
                    <a:pt x="866714" y="117939"/>
                  </a:lnTo>
                  <a:cubicBezTo>
                    <a:pt x="874943" y="117939"/>
                    <a:pt x="880428" y="123424"/>
                    <a:pt x="880428" y="131653"/>
                  </a:cubicBezTo>
                  <a:cubicBezTo>
                    <a:pt x="880428" y="148109"/>
                    <a:pt x="888657" y="164566"/>
                    <a:pt x="905114" y="172794"/>
                  </a:cubicBezTo>
                  <a:cubicBezTo>
                    <a:pt x="896885" y="178280"/>
                    <a:pt x="888657" y="181022"/>
                    <a:pt x="877686" y="181022"/>
                  </a:cubicBezTo>
                  <a:cubicBezTo>
                    <a:pt x="853000" y="183765"/>
                    <a:pt x="831059" y="161823"/>
                    <a:pt x="831059" y="134396"/>
                  </a:cubicBezTo>
                  <a:close/>
                  <a:moveTo>
                    <a:pt x="765232" y="436099"/>
                  </a:moveTo>
                  <a:cubicBezTo>
                    <a:pt x="762489" y="436099"/>
                    <a:pt x="762489" y="436099"/>
                    <a:pt x="765232" y="436099"/>
                  </a:cubicBezTo>
                  <a:cubicBezTo>
                    <a:pt x="762489" y="438842"/>
                    <a:pt x="757004" y="441585"/>
                    <a:pt x="754261" y="441585"/>
                  </a:cubicBezTo>
                  <a:cubicBezTo>
                    <a:pt x="748776" y="441585"/>
                    <a:pt x="746033" y="441585"/>
                    <a:pt x="743290" y="438842"/>
                  </a:cubicBezTo>
                  <a:cubicBezTo>
                    <a:pt x="743290" y="438842"/>
                    <a:pt x="743290" y="438842"/>
                    <a:pt x="743290" y="438842"/>
                  </a:cubicBezTo>
                  <a:lnTo>
                    <a:pt x="641808" y="340103"/>
                  </a:lnTo>
                  <a:cubicBezTo>
                    <a:pt x="639065" y="337360"/>
                    <a:pt x="636322" y="331874"/>
                    <a:pt x="636322" y="329131"/>
                  </a:cubicBezTo>
                  <a:cubicBezTo>
                    <a:pt x="636322" y="323646"/>
                    <a:pt x="639065" y="320903"/>
                    <a:pt x="641808" y="318161"/>
                  </a:cubicBezTo>
                  <a:cubicBezTo>
                    <a:pt x="647293" y="312675"/>
                    <a:pt x="658265" y="312675"/>
                    <a:pt x="663750" y="318161"/>
                  </a:cubicBezTo>
                  <a:lnTo>
                    <a:pt x="743290" y="392215"/>
                  </a:lnTo>
                  <a:cubicBezTo>
                    <a:pt x="746033" y="394958"/>
                    <a:pt x="751519" y="397701"/>
                    <a:pt x="754261" y="397701"/>
                  </a:cubicBezTo>
                  <a:cubicBezTo>
                    <a:pt x="759746" y="397701"/>
                    <a:pt x="762489" y="394958"/>
                    <a:pt x="765232" y="392215"/>
                  </a:cubicBezTo>
                  <a:lnTo>
                    <a:pt x="778946" y="375758"/>
                  </a:lnTo>
                  <a:cubicBezTo>
                    <a:pt x="787174" y="381244"/>
                    <a:pt x="792660" y="389472"/>
                    <a:pt x="803631" y="397701"/>
                  </a:cubicBezTo>
                  <a:cubicBezTo>
                    <a:pt x="778946" y="416900"/>
                    <a:pt x="765232" y="436099"/>
                    <a:pt x="765232" y="436099"/>
                  </a:cubicBezTo>
                  <a:close/>
                  <a:moveTo>
                    <a:pt x="820088" y="370273"/>
                  </a:moveTo>
                  <a:cubicBezTo>
                    <a:pt x="811859" y="362045"/>
                    <a:pt x="803631" y="353817"/>
                    <a:pt x="795403" y="348331"/>
                  </a:cubicBezTo>
                  <a:lnTo>
                    <a:pt x="833802" y="301704"/>
                  </a:lnTo>
                  <a:cubicBezTo>
                    <a:pt x="844772" y="290733"/>
                    <a:pt x="855743" y="298961"/>
                    <a:pt x="855743" y="298961"/>
                  </a:cubicBezTo>
                  <a:cubicBezTo>
                    <a:pt x="858486" y="301704"/>
                    <a:pt x="866714" y="309932"/>
                    <a:pt x="858486" y="320903"/>
                  </a:cubicBezTo>
                  <a:cubicBezTo>
                    <a:pt x="858486" y="326389"/>
                    <a:pt x="839287" y="345588"/>
                    <a:pt x="820088" y="370273"/>
                  </a:cubicBezTo>
                  <a:close/>
                  <a:moveTo>
                    <a:pt x="806374" y="866713"/>
                  </a:moveTo>
                  <a:cubicBezTo>
                    <a:pt x="806374" y="852999"/>
                    <a:pt x="817345" y="839285"/>
                    <a:pt x="833802" y="839285"/>
                  </a:cubicBezTo>
                  <a:lnTo>
                    <a:pt x="888657" y="839285"/>
                  </a:lnTo>
                  <a:lnTo>
                    <a:pt x="888657" y="874941"/>
                  </a:lnTo>
                  <a:lnTo>
                    <a:pt x="809117" y="874941"/>
                  </a:lnTo>
                  <a:lnTo>
                    <a:pt x="809117" y="866713"/>
                  </a:lnTo>
                  <a:close/>
                  <a:moveTo>
                    <a:pt x="326390" y="389472"/>
                  </a:moveTo>
                  <a:cubicBezTo>
                    <a:pt x="329132" y="392215"/>
                    <a:pt x="334618" y="394958"/>
                    <a:pt x="337360" y="394958"/>
                  </a:cubicBezTo>
                  <a:cubicBezTo>
                    <a:pt x="342846" y="394958"/>
                    <a:pt x="345589" y="394958"/>
                    <a:pt x="348331" y="389472"/>
                  </a:cubicBezTo>
                  <a:lnTo>
                    <a:pt x="427872" y="315418"/>
                  </a:lnTo>
                  <a:cubicBezTo>
                    <a:pt x="433357" y="309932"/>
                    <a:pt x="444328" y="309932"/>
                    <a:pt x="449814" y="315418"/>
                  </a:cubicBezTo>
                  <a:cubicBezTo>
                    <a:pt x="452557" y="318161"/>
                    <a:pt x="455300" y="323646"/>
                    <a:pt x="455300" y="326389"/>
                  </a:cubicBezTo>
                  <a:cubicBezTo>
                    <a:pt x="455300" y="331874"/>
                    <a:pt x="452557" y="334617"/>
                    <a:pt x="449814" y="337360"/>
                  </a:cubicBezTo>
                  <a:lnTo>
                    <a:pt x="348331" y="436099"/>
                  </a:lnTo>
                  <a:cubicBezTo>
                    <a:pt x="348331" y="436099"/>
                    <a:pt x="348331" y="436099"/>
                    <a:pt x="348331" y="436099"/>
                  </a:cubicBezTo>
                  <a:cubicBezTo>
                    <a:pt x="345589" y="438842"/>
                    <a:pt x="340103" y="441585"/>
                    <a:pt x="337360" y="438842"/>
                  </a:cubicBezTo>
                  <a:cubicBezTo>
                    <a:pt x="331875" y="438842"/>
                    <a:pt x="329132" y="436099"/>
                    <a:pt x="326390" y="433357"/>
                  </a:cubicBezTo>
                  <a:cubicBezTo>
                    <a:pt x="326390" y="433357"/>
                    <a:pt x="326390" y="433357"/>
                    <a:pt x="326390" y="433357"/>
                  </a:cubicBezTo>
                  <a:lnTo>
                    <a:pt x="290734" y="392215"/>
                  </a:lnTo>
                  <a:cubicBezTo>
                    <a:pt x="298962" y="383987"/>
                    <a:pt x="307190" y="375758"/>
                    <a:pt x="315418" y="370273"/>
                  </a:cubicBezTo>
                  <a:lnTo>
                    <a:pt x="326390" y="389472"/>
                  </a:lnTo>
                  <a:close/>
                  <a:moveTo>
                    <a:pt x="290734" y="348331"/>
                  </a:moveTo>
                  <a:cubicBezTo>
                    <a:pt x="282505" y="353817"/>
                    <a:pt x="277020" y="362045"/>
                    <a:pt x="266048" y="370273"/>
                  </a:cubicBezTo>
                  <a:lnTo>
                    <a:pt x="224907" y="323646"/>
                  </a:lnTo>
                  <a:cubicBezTo>
                    <a:pt x="216679" y="312675"/>
                    <a:pt x="224907" y="301704"/>
                    <a:pt x="227650" y="301704"/>
                  </a:cubicBezTo>
                  <a:cubicBezTo>
                    <a:pt x="230393" y="298961"/>
                    <a:pt x="238621" y="293475"/>
                    <a:pt x="249592" y="304447"/>
                  </a:cubicBezTo>
                  <a:lnTo>
                    <a:pt x="290734" y="348331"/>
                  </a:lnTo>
                  <a:close/>
                  <a:moveTo>
                    <a:pt x="255077" y="134396"/>
                  </a:moveTo>
                  <a:cubicBezTo>
                    <a:pt x="255077" y="161823"/>
                    <a:pt x="233135" y="181022"/>
                    <a:pt x="208450" y="181022"/>
                  </a:cubicBezTo>
                  <a:cubicBezTo>
                    <a:pt x="208450" y="181022"/>
                    <a:pt x="205708" y="181022"/>
                    <a:pt x="205708" y="181022"/>
                  </a:cubicBezTo>
                  <a:lnTo>
                    <a:pt x="205708" y="131653"/>
                  </a:lnTo>
                  <a:cubicBezTo>
                    <a:pt x="205708" y="123424"/>
                    <a:pt x="211193" y="115196"/>
                    <a:pt x="222164" y="115196"/>
                  </a:cubicBezTo>
                  <a:lnTo>
                    <a:pt x="257820" y="115196"/>
                  </a:lnTo>
                  <a:lnTo>
                    <a:pt x="257820" y="134396"/>
                  </a:lnTo>
                  <a:close/>
                  <a:moveTo>
                    <a:pt x="222164" y="213936"/>
                  </a:moveTo>
                  <a:lnTo>
                    <a:pt x="222164" y="230392"/>
                  </a:lnTo>
                  <a:cubicBezTo>
                    <a:pt x="216679" y="230392"/>
                    <a:pt x="211193" y="227649"/>
                    <a:pt x="205708" y="227649"/>
                  </a:cubicBezTo>
                  <a:cubicBezTo>
                    <a:pt x="200222" y="227649"/>
                    <a:pt x="194737" y="227649"/>
                    <a:pt x="189251" y="230392"/>
                  </a:cubicBezTo>
                  <a:lnTo>
                    <a:pt x="189251" y="211193"/>
                  </a:lnTo>
                  <a:cubicBezTo>
                    <a:pt x="194737" y="211193"/>
                    <a:pt x="200222" y="213936"/>
                    <a:pt x="205708" y="213936"/>
                  </a:cubicBezTo>
                  <a:cubicBezTo>
                    <a:pt x="213936" y="213936"/>
                    <a:pt x="216679" y="213936"/>
                    <a:pt x="222164" y="213936"/>
                  </a:cubicBezTo>
                  <a:close/>
                  <a:moveTo>
                    <a:pt x="139881" y="145366"/>
                  </a:moveTo>
                  <a:lnTo>
                    <a:pt x="139881" y="85026"/>
                  </a:lnTo>
                  <a:cubicBezTo>
                    <a:pt x="139881" y="71312"/>
                    <a:pt x="145367" y="57598"/>
                    <a:pt x="156338" y="46627"/>
                  </a:cubicBezTo>
                  <a:cubicBezTo>
                    <a:pt x="167309" y="35656"/>
                    <a:pt x="181023" y="30171"/>
                    <a:pt x="194737" y="30171"/>
                  </a:cubicBezTo>
                  <a:lnTo>
                    <a:pt x="246849" y="30171"/>
                  </a:lnTo>
                  <a:cubicBezTo>
                    <a:pt x="271534" y="30171"/>
                    <a:pt x="293476" y="49370"/>
                    <a:pt x="293476" y="76797"/>
                  </a:cubicBezTo>
                  <a:cubicBezTo>
                    <a:pt x="293476" y="82283"/>
                    <a:pt x="290734" y="85026"/>
                    <a:pt x="285248" y="85026"/>
                  </a:cubicBezTo>
                  <a:lnTo>
                    <a:pt x="222164" y="85026"/>
                  </a:lnTo>
                  <a:cubicBezTo>
                    <a:pt x="197479" y="85026"/>
                    <a:pt x="175537" y="106968"/>
                    <a:pt x="175537" y="131653"/>
                  </a:cubicBezTo>
                  <a:lnTo>
                    <a:pt x="175537" y="181022"/>
                  </a:lnTo>
                  <a:cubicBezTo>
                    <a:pt x="153595" y="181022"/>
                    <a:pt x="139881" y="164566"/>
                    <a:pt x="139881" y="145366"/>
                  </a:cubicBezTo>
                  <a:close/>
                  <a:moveTo>
                    <a:pt x="159081" y="477241"/>
                  </a:moveTo>
                  <a:lnTo>
                    <a:pt x="159081" y="309932"/>
                  </a:lnTo>
                  <a:cubicBezTo>
                    <a:pt x="159081" y="282505"/>
                    <a:pt x="181023" y="263305"/>
                    <a:pt x="205708" y="263305"/>
                  </a:cubicBezTo>
                  <a:cubicBezTo>
                    <a:pt x="213936" y="263305"/>
                    <a:pt x="219421" y="266048"/>
                    <a:pt x="227650" y="268791"/>
                  </a:cubicBezTo>
                  <a:cubicBezTo>
                    <a:pt x="219421" y="271534"/>
                    <a:pt x="213936" y="274276"/>
                    <a:pt x="208450" y="279762"/>
                  </a:cubicBezTo>
                  <a:cubicBezTo>
                    <a:pt x="191994" y="293475"/>
                    <a:pt x="183765" y="320903"/>
                    <a:pt x="202965" y="345588"/>
                  </a:cubicBezTo>
                  <a:cubicBezTo>
                    <a:pt x="202965" y="345588"/>
                    <a:pt x="202965" y="345588"/>
                    <a:pt x="202965" y="345588"/>
                  </a:cubicBezTo>
                  <a:lnTo>
                    <a:pt x="255077" y="408672"/>
                  </a:lnTo>
                  <a:lnTo>
                    <a:pt x="255077" y="479983"/>
                  </a:lnTo>
                  <a:lnTo>
                    <a:pt x="159081" y="479983"/>
                  </a:lnTo>
                  <a:close/>
                  <a:moveTo>
                    <a:pt x="200222" y="839285"/>
                  </a:moveTo>
                  <a:lnTo>
                    <a:pt x="255077" y="839285"/>
                  </a:lnTo>
                  <a:cubicBezTo>
                    <a:pt x="268791" y="839285"/>
                    <a:pt x="282505" y="850256"/>
                    <a:pt x="282505" y="866713"/>
                  </a:cubicBezTo>
                  <a:lnTo>
                    <a:pt x="282505" y="874941"/>
                  </a:lnTo>
                  <a:lnTo>
                    <a:pt x="200222" y="874941"/>
                  </a:lnTo>
                  <a:lnTo>
                    <a:pt x="200222" y="839285"/>
                  </a:lnTo>
                  <a:close/>
                  <a:moveTo>
                    <a:pt x="1039509" y="940768"/>
                  </a:moveTo>
                  <a:lnTo>
                    <a:pt x="46627" y="940768"/>
                  </a:lnTo>
                  <a:cubicBezTo>
                    <a:pt x="38399" y="940768"/>
                    <a:pt x="30171" y="932539"/>
                    <a:pt x="30171" y="924311"/>
                  </a:cubicBezTo>
                  <a:cubicBezTo>
                    <a:pt x="30171" y="916083"/>
                    <a:pt x="38399" y="907854"/>
                    <a:pt x="46627" y="907854"/>
                  </a:cubicBezTo>
                  <a:lnTo>
                    <a:pt x="1039509" y="907854"/>
                  </a:lnTo>
                  <a:cubicBezTo>
                    <a:pt x="1047737" y="907854"/>
                    <a:pt x="1055966" y="916083"/>
                    <a:pt x="1055966" y="924311"/>
                  </a:cubicBezTo>
                  <a:cubicBezTo>
                    <a:pt x="1055966" y="932539"/>
                    <a:pt x="1047737" y="940768"/>
                    <a:pt x="1039509" y="940768"/>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13" name="Google Shape;313;p6"/>
            <p:cNvGrpSpPr/>
            <p:nvPr/>
          </p:nvGrpSpPr>
          <p:grpSpPr>
            <a:xfrm>
              <a:off x="4738409" y="2001259"/>
              <a:ext cx="466270" cy="416900"/>
              <a:chOff x="4738409" y="2001259"/>
              <a:chExt cx="466270" cy="416900"/>
            </a:xfrm>
          </p:grpSpPr>
          <p:sp>
            <p:nvSpPr>
              <p:cNvPr id="314" name="Google Shape;314;p6"/>
              <p:cNvSpPr/>
              <p:nvPr/>
            </p:nvSpPr>
            <p:spPr>
              <a:xfrm>
                <a:off x="4738409" y="2044063"/>
                <a:ext cx="69649" cy="247929"/>
              </a:xfrm>
              <a:custGeom>
                <a:avLst/>
                <a:gdLst/>
                <a:ahLst/>
                <a:cxnLst/>
                <a:rect l="l" t="t" r="r" b="b"/>
                <a:pathLst>
                  <a:path w="69649" h="247929" extrusionOk="0">
                    <a:moveTo>
                      <a:pt x="43884" y="242443"/>
                    </a:moveTo>
                    <a:cubicBezTo>
                      <a:pt x="43884" y="242443"/>
                      <a:pt x="43884" y="242443"/>
                      <a:pt x="43884" y="242443"/>
                    </a:cubicBezTo>
                    <a:cubicBezTo>
                      <a:pt x="46627" y="245186"/>
                      <a:pt x="46627" y="245186"/>
                      <a:pt x="49370" y="247929"/>
                    </a:cubicBezTo>
                    <a:cubicBezTo>
                      <a:pt x="54855" y="239701"/>
                      <a:pt x="60341" y="228729"/>
                      <a:pt x="68569" y="220501"/>
                    </a:cubicBezTo>
                    <a:cubicBezTo>
                      <a:pt x="41142" y="179360"/>
                      <a:pt x="32913" y="140961"/>
                      <a:pt x="32913" y="116276"/>
                    </a:cubicBezTo>
                    <a:cubicBezTo>
                      <a:pt x="32913" y="80620"/>
                      <a:pt x="43884" y="50450"/>
                      <a:pt x="65827" y="25765"/>
                    </a:cubicBezTo>
                    <a:cubicBezTo>
                      <a:pt x="71312" y="20280"/>
                      <a:pt x="71312" y="9308"/>
                      <a:pt x="63084" y="3823"/>
                    </a:cubicBezTo>
                    <a:cubicBezTo>
                      <a:pt x="57598" y="-1662"/>
                      <a:pt x="46627" y="-1662"/>
                      <a:pt x="41142" y="6566"/>
                    </a:cubicBezTo>
                    <a:cubicBezTo>
                      <a:pt x="13714" y="36736"/>
                      <a:pt x="0" y="75135"/>
                      <a:pt x="0" y="119019"/>
                    </a:cubicBezTo>
                    <a:cubicBezTo>
                      <a:pt x="0" y="146447"/>
                      <a:pt x="8228" y="190331"/>
                      <a:pt x="43884" y="242443"/>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5" name="Google Shape;315;p6"/>
              <p:cNvSpPr/>
              <p:nvPr/>
            </p:nvSpPr>
            <p:spPr>
              <a:xfrm>
                <a:off x="4848120" y="2330391"/>
                <a:ext cx="233135" cy="87768"/>
              </a:xfrm>
              <a:custGeom>
                <a:avLst/>
                <a:gdLst/>
                <a:ahLst/>
                <a:cxnLst/>
                <a:rect l="l" t="t" r="r" b="b"/>
                <a:pathLst>
                  <a:path w="233135" h="87768" extrusionOk="0">
                    <a:moveTo>
                      <a:pt x="21942" y="5485"/>
                    </a:moveTo>
                    <a:cubicBezTo>
                      <a:pt x="21942" y="5485"/>
                      <a:pt x="21942" y="5485"/>
                      <a:pt x="21942" y="5485"/>
                    </a:cubicBezTo>
                    <a:cubicBezTo>
                      <a:pt x="13714" y="13714"/>
                      <a:pt x="8228" y="24685"/>
                      <a:pt x="0" y="32913"/>
                    </a:cubicBezTo>
                    <a:lnTo>
                      <a:pt x="5485" y="27428"/>
                    </a:lnTo>
                    <a:cubicBezTo>
                      <a:pt x="30171" y="46627"/>
                      <a:pt x="60341" y="65826"/>
                      <a:pt x="93254" y="82283"/>
                    </a:cubicBezTo>
                    <a:cubicBezTo>
                      <a:pt x="101482" y="87768"/>
                      <a:pt x="109711" y="87768"/>
                      <a:pt x="120682" y="87768"/>
                    </a:cubicBezTo>
                    <a:cubicBezTo>
                      <a:pt x="131653" y="87768"/>
                      <a:pt x="139881" y="85026"/>
                      <a:pt x="148110" y="82283"/>
                    </a:cubicBezTo>
                    <a:cubicBezTo>
                      <a:pt x="181023" y="65826"/>
                      <a:pt x="208450" y="49370"/>
                      <a:pt x="233136" y="30171"/>
                    </a:cubicBezTo>
                    <a:cubicBezTo>
                      <a:pt x="224907" y="21942"/>
                      <a:pt x="216679" y="16457"/>
                      <a:pt x="211193" y="5485"/>
                    </a:cubicBezTo>
                    <a:cubicBezTo>
                      <a:pt x="189251" y="21942"/>
                      <a:pt x="161824" y="38399"/>
                      <a:pt x="134396" y="52112"/>
                    </a:cubicBezTo>
                    <a:cubicBezTo>
                      <a:pt x="126167" y="54855"/>
                      <a:pt x="117939" y="54855"/>
                      <a:pt x="109711" y="52112"/>
                    </a:cubicBezTo>
                    <a:cubicBezTo>
                      <a:pt x="79541" y="35656"/>
                      <a:pt x="52113" y="19199"/>
                      <a:pt x="30171" y="2743"/>
                    </a:cubicBezTo>
                    <a:lnTo>
                      <a:pt x="32913" y="0"/>
                    </a:lnTo>
                    <a:cubicBezTo>
                      <a:pt x="30171" y="5485"/>
                      <a:pt x="24685" y="5485"/>
                      <a:pt x="21942" y="548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6" name="Google Shape;316;p6"/>
              <p:cNvSpPr/>
              <p:nvPr/>
            </p:nvSpPr>
            <p:spPr>
              <a:xfrm>
                <a:off x="4828207" y="2001259"/>
                <a:ext cx="376472" cy="290732"/>
              </a:xfrm>
              <a:custGeom>
                <a:avLst/>
                <a:gdLst/>
                <a:ahLst/>
                <a:cxnLst/>
                <a:rect l="l" t="t" r="r" b="b"/>
                <a:pathLst>
                  <a:path w="376472" h="290732" extrusionOk="0">
                    <a:moveTo>
                      <a:pt x="22656" y="35656"/>
                    </a:moveTo>
                    <a:cubicBezTo>
                      <a:pt x="33627" y="32913"/>
                      <a:pt x="44598" y="30171"/>
                      <a:pt x="55569" y="30171"/>
                    </a:cubicBezTo>
                    <a:cubicBezTo>
                      <a:pt x="91225" y="30171"/>
                      <a:pt x="115910" y="43884"/>
                      <a:pt x="132366" y="54855"/>
                    </a:cubicBezTo>
                    <a:cubicBezTo>
                      <a:pt x="137852" y="57598"/>
                      <a:pt x="146080" y="57598"/>
                      <a:pt x="151566" y="54855"/>
                    </a:cubicBezTo>
                    <a:cubicBezTo>
                      <a:pt x="168023" y="43884"/>
                      <a:pt x="195450" y="30171"/>
                      <a:pt x="228363" y="30171"/>
                    </a:cubicBezTo>
                    <a:cubicBezTo>
                      <a:pt x="291447" y="30171"/>
                      <a:pt x="343559" y="87768"/>
                      <a:pt x="343559" y="159080"/>
                    </a:cubicBezTo>
                    <a:cubicBezTo>
                      <a:pt x="343559" y="186508"/>
                      <a:pt x="335331" y="224906"/>
                      <a:pt x="302418" y="268791"/>
                    </a:cubicBezTo>
                    <a:lnTo>
                      <a:pt x="299675" y="266048"/>
                    </a:lnTo>
                    <a:cubicBezTo>
                      <a:pt x="299675" y="268791"/>
                      <a:pt x="299675" y="268791"/>
                      <a:pt x="296932" y="271533"/>
                    </a:cubicBezTo>
                    <a:cubicBezTo>
                      <a:pt x="302418" y="277019"/>
                      <a:pt x="305161" y="282505"/>
                      <a:pt x="310646" y="285247"/>
                    </a:cubicBezTo>
                    <a:cubicBezTo>
                      <a:pt x="313389" y="287990"/>
                      <a:pt x="313389" y="287990"/>
                      <a:pt x="316132" y="290733"/>
                    </a:cubicBezTo>
                    <a:cubicBezTo>
                      <a:pt x="321618" y="290733"/>
                      <a:pt x="327103" y="290733"/>
                      <a:pt x="329846" y="290733"/>
                    </a:cubicBezTo>
                    <a:cubicBezTo>
                      <a:pt x="329846" y="290733"/>
                      <a:pt x="329846" y="290733"/>
                      <a:pt x="329846" y="290733"/>
                    </a:cubicBezTo>
                    <a:cubicBezTo>
                      <a:pt x="368244" y="238620"/>
                      <a:pt x="376473" y="191993"/>
                      <a:pt x="376473" y="161823"/>
                    </a:cubicBezTo>
                    <a:cubicBezTo>
                      <a:pt x="376473" y="71312"/>
                      <a:pt x="313389" y="0"/>
                      <a:pt x="231106" y="0"/>
                    </a:cubicBezTo>
                    <a:cubicBezTo>
                      <a:pt x="192707" y="0"/>
                      <a:pt x="165280" y="13714"/>
                      <a:pt x="143337" y="24685"/>
                    </a:cubicBezTo>
                    <a:cubicBezTo>
                      <a:pt x="124138" y="10971"/>
                      <a:pt x="93967" y="0"/>
                      <a:pt x="55569" y="0"/>
                    </a:cubicBezTo>
                    <a:cubicBezTo>
                      <a:pt x="41855" y="0"/>
                      <a:pt x="25398" y="2743"/>
                      <a:pt x="11684" y="5485"/>
                    </a:cubicBezTo>
                    <a:cubicBezTo>
                      <a:pt x="3456" y="8228"/>
                      <a:pt x="-2029" y="16457"/>
                      <a:pt x="714" y="24685"/>
                    </a:cubicBezTo>
                    <a:cubicBezTo>
                      <a:pt x="6199" y="32913"/>
                      <a:pt x="14427" y="38399"/>
                      <a:pt x="22656" y="35656"/>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pic>
        <p:nvPicPr>
          <p:cNvPr id="317" name="Google Shape;317;p6" descr="Stressed doctor at work"/>
          <p:cNvPicPr preferRelativeResize="0"/>
          <p:nvPr/>
        </p:nvPicPr>
        <p:blipFill rotWithShape="1">
          <a:blip r:embed="rId3">
            <a:alphaModFix/>
          </a:blip>
          <a:srcRect l="48508"/>
          <a:stretch/>
        </p:blipFill>
        <p:spPr>
          <a:xfrm>
            <a:off x="8019731" y="1921879"/>
            <a:ext cx="3307211" cy="42100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14"/>
          <p:cNvSpPr txBox="1">
            <a:spLocks noGrp="1"/>
          </p:cNvSpPr>
          <p:nvPr>
            <p:ph type="body" idx="1"/>
          </p:nvPr>
        </p:nvSpPr>
        <p:spPr>
          <a:xfrm>
            <a:off x="5679832" y="1428750"/>
            <a:ext cx="5578718" cy="4895850"/>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1000"/>
              </a:spcBef>
              <a:spcAft>
                <a:spcPts val="0"/>
              </a:spcAft>
              <a:buSzPts val="2395"/>
              <a:buNone/>
            </a:pPr>
            <a:r>
              <a:rPr lang="it-IT" dirty="0"/>
              <a:t>Una caratteristica imprescindibile dell'empatia è la capacità di prestare attenzione in maniera interessata e intenzionale alla comunicazione con un'altra persona. </a:t>
            </a:r>
          </a:p>
          <a:p>
            <a:pPr marL="228600" lvl="0" indent="0" algn="l" rtl="0">
              <a:lnSpc>
                <a:spcPct val="90000"/>
              </a:lnSpc>
              <a:spcBef>
                <a:spcPts val="1000"/>
              </a:spcBef>
              <a:spcAft>
                <a:spcPts val="0"/>
              </a:spcAft>
              <a:buSzPts val="2395"/>
              <a:buNone/>
            </a:pPr>
            <a:r>
              <a:rPr lang="it-IT" dirty="0"/>
              <a:t>L'</a:t>
            </a:r>
            <a:r>
              <a:rPr lang="it-IT" b="1" dirty="0"/>
              <a:t>ascolto attivo </a:t>
            </a:r>
            <a:r>
              <a:rPr lang="it-IT" dirty="0"/>
              <a:t>implica il completo coinvolgimento dell'ascoltatore, il quale incoraggia il suo interlocutore ad esprimere i propri pensieri, senza interromperlo né giudicarlo. </a:t>
            </a:r>
            <a:r>
              <a:rPr lang="it-IT" b="1" dirty="0"/>
              <a:t>È una caratteristica fondamentale della relazione con il cliente/paziente, che si sentirà, così, accettato e compreso.</a:t>
            </a:r>
            <a:endParaRPr b="1" dirty="0"/>
          </a:p>
        </p:txBody>
      </p:sp>
      <p:sp>
        <p:nvSpPr>
          <p:cNvPr id="630" name="Google Shape;630;p14"/>
          <p:cNvSpPr txBox="1">
            <a:spLocks noGrp="1"/>
          </p:cNvSpPr>
          <p:nvPr>
            <p:ph type="body" idx="2"/>
          </p:nvPr>
        </p:nvSpPr>
        <p:spPr>
          <a:xfrm>
            <a:off x="5749723" y="436098"/>
            <a:ext cx="4990998" cy="992652"/>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err="1"/>
              <a:t>Ascolto</a:t>
            </a:r>
            <a:r>
              <a:rPr lang="en-US" dirty="0"/>
              <a:t> </a:t>
            </a:r>
            <a:r>
              <a:rPr lang="en-US" dirty="0" err="1"/>
              <a:t>attivo</a:t>
            </a:r>
            <a:endParaRPr dirty="0"/>
          </a:p>
        </p:txBody>
      </p:sp>
      <p:pic>
        <p:nvPicPr>
          <p:cNvPr id="631" name="Google Shape;631;p14"/>
          <p:cNvPicPr preferRelativeResize="0"/>
          <p:nvPr/>
        </p:nvPicPr>
        <p:blipFill rotWithShape="1">
          <a:blip r:embed="rId3">
            <a:alphaModFix/>
          </a:blip>
          <a:srcRect r="12807" b="-2"/>
          <a:stretch/>
        </p:blipFill>
        <p:spPr>
          <a:xfrm>
            <a:off x="20" y="1866787"/>
            <a:ext cx="5130780" cy="391318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71"/>
          <p:cNvSpPr txBox="1">
            <a:spLocks noGrp="1"/>
          </p:cNvSpPr>
          <p:nvPr>
            <p:ph type="body" idx="1"/>
          </p:nvPr>
        </p:nvSpPr>
        <p:spPr>
          <a:xfrm>
            <a:off x="6095999" y="1849913"/>
            <a:ext cx="4990998" cy="4321175"/>
          </a:xfrm>
          <a:prstGeom prst="rect">
            <a:avLst/>
          </a:prstGeom>
          <a:noFill/>
          <a:ln>
            <a:noFill/>
          </a:ln>
        </p:spPr>
        <p:txBody>
          <a:bodyPr spcFirstLastPara="1" wrap="square" lIns="91425" tIns="45700" rIns="91425" bIns="45700" anchor="ctr" anchorCtr="0">
            <a:normAutofit/>
          </a:bodyPr>
          <a:lstStyle/>
          <a:p>
            <a:pPr marL="571500" lvl="0" indent="-342900" algn="l" rtl="0">
              <a:lnSpc>
                <a:spcPct val="90000"/>
              </a:lnSpc>
              <a:spcBef>
                <a:spcPts val="1000"/>
              </a:spcBef>
              <a:spcAft>
                <a:spcPts val="0"/>
              </a:spcAft>
              <a:buSzPts val="3000"/>
              <a:buFont typeface="Arial"/>
              <a:buChar char="•"/>
            </a:pPr>
            <a:r>
              <a:rPr lang="it-IT" sz="2400" i="0" dirty="0"/>
              <a:t>Leggere attentamente le e-mail, individuare le esigenze degli altri, imparare a dare importanza ai loro problemi, senza sentire il bisogno di risolverli;</a:t>
            </a:r>
          </a:p>
          <a:p>
            <a:pPr marL="571500" lvl="0" indent="-342900" algn="l" rtl="0">
              <a:lnSpc>
                <a:spcPct val="90000"/>
              </a:lnSpc>
              <a:spcBef>
                <a:spcPts val="1000"/>
              </a:spcBef>
              <a:spcAft>
                <a:spcPts val="0"/>
              </a:spcAft>
              <a:buSzPts val="3000"/>
              <a:buFont typeface="Arial"/>
              <a:buChar char="•"/>
            </a:pPr>
            <a:r>
              <a:rPr lang="it-IT" sz="2400" i="0" dirty="0"/>
              <a:t>Rispondere rapidamente a una richiesta;</a:t>
            </a:r>
            <a:endParaRPr sz="2400" i="0" dirty="0"/>
          </a:p>
          <a:p>
            <a:pPr marL="571500" lvl="0" indent="-342900" algn="l" rtl="0">
              <a:lnSpc>
                <a:spcPct val="90000"/>
              </a:lnSpc>
              <a:spcBef>
                <a:spcPts val="1000"/>
              </a:spcBef>
              <a:spcAft>
                <a:spcPts val="0"/>
              </a:spcAft>
              <a:buSzPts val="3000"/>
              <a:buFont typeface="Arial"/>
              <a:buChar char="•"/>
            </a:pPr>
            <a:r>
              <a:rPr lang="it-IT" sz="2400" i="0" dirty="0"/>
              <a:t>Prendere appunti e/o assicurarsi che questi vengano inviati dopo la seduta alla persona interessata.</a:t>
            </a:r>
            <a:endParaRPr sz="2300" dirty="0"/>
          </a:p>
        </p:txBody>
      </p:sp>
      <p:sp>
        <p:nvSpPr>
          <p:cNvPr id="638" name="Google Shape;638;p71"/>
          <p:cNvSpPr txBox="1"/>
          <p:nvPr/>
        </p:nvSpPr>
        <p:spPr>
          <a:xfrm>
            <a:off x="5825400" y="140823"/>
            <a:ext cx="5299175" cy="992652"/>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24BAA2"/>
              </a:buClr>
              <a:buSzPts val="3600"/>
              <a:buFont typeface="Arial"/>
              <a:buNone/>
            </a:pPr>
            <a:r>
              <a:rPr lang="it-IT" sz="3600" b="0" i="0" u="none" strike="noStrike" cap="none" dirty="0">
                <a:solidFill>
                  <a:srgbClr val="24BAA2"/>
                </a:solidFill>
                <a:latin typeface="Calibri"/>
                <a:ea typeface="Calibri"/>
                <a:cs typeface="Calibri"/>
                <a:sym typeface="Calibri"/>
              </a:rPr>
              <a:t>In cosa consiste una comunicazione digitale efficace?</a:t>
            </a:r>
          </a:p>
        </p:txBody>
      </p:sp>
      <p:pic>
        <p:nvPicPr>
          <p:cNvPr id="2" name="Google Shape;711;p71">
            <a:extLst>
              <a:ext uri="{FF2B5EF4-FFF2-40B4-BE49-F238E27FC236}">
                <a16:creationId xmlns:a16="http://schemas.microsoft.com/office/drawing/2014/main" id="{A21FCA57-77A2-A857-6050-1670DD7CBF04}"/>
              </a:ext>
            </a:extLst>
          </p:cNvPr>
          <p:cNvPicPr preferRelativeResize="0"/>
          <p:nvPr/>
        </p:nvPicPr>
        <p:blipFill rotWithShape="1">
          <a:blip r:embed="rId3">
            <a:alphaModFix/>
          </a:blip>
          <a:srcRect l="14593" r="25241" b="-2"/>
          <a:stretch/>
        </p:blipFill>
        <p:spPr>
          <a:xfrm>
            <a:off x="414116" y="895350"/>
            <a:ext cx="4472209" cy="555624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72"/>
          <p:cNvSpPr txBox="1">
            <a:spLocks noGrp="1"/>
          </p:cNvSpPr>
          <p:nvPr>
            <p:ph type="body" idx="1"/>
          </p:nvPr>
        </p:nvSpPr>
        <p:spPr>
          <a:xfrm>
            <a:off x="5407843" y="1566944"/>
            <a:ext cx="5118097" cy="4787900"/>
          </a:xfrm>
          <a:prstGeom prst="rect">
            <a:avLst/>
          </a:prstGeom>
          <a:noFill/>
          <a:ln>
            <a:noFill/>
          </a:ln>
        </p:spPr>
        <p:txBody>
          <a:bodyPr spcFirstLastPara="1" wrap="square" lIns="91425" tIns="45700" rIns="91425" bIns="45700" anchor="ctr" anchorCtr="0">
            <a:normAutofit/>
          </a:bodyPr>
          <a:lstStyle/>
          <a:p>
            <a:pPr marL="571500" lvl="0" indent="-342900" algn="l" rtl="0">
              <a:lnSpc>
                <a:spcPct val="90000"/>
              </a:lnSpc>
              <a:spcBef>
                <a:spcPts val="1000"/>
              </a:spcBef>
              <a:spcAft>
                <a:spcPts val="0"/>
              </a:spcAft>
              <a:buSzPts val="3000"/>
              <a:buFont typeface="Arial"/>
              <a:buChar char="•"/>
            </a:pPr>
            <a:r>
              <a:rPr lang="it-IT" sz="2400" i="0" dirty="0"/>
              <a:t>Mostrare attenzione ed empatia ponendo domande mirate;</a:t>
            </a:r>
          </a:p>
          <a:p>
            <a:pPr marL="571500" lvl="0" indent="-342900" algn="l" rtl="0">
              <a:lnSpc>
                <a:spcPct val="90000"/>
              </a:lnSpc>
              <a:spcBef>
                <a:spcPts val="1000"/>
              </a:spcBef>
              <a:spcAft>
                <a:spcPts val="0"/>
              </a:spcAft>
              <a:buSzPts val="3000"/>
              <a:buFont typeface="Arial"/>
              <a:buChar char="•"/>
            </a:pPr>
            <a:r>
              <a:rPr lang="it-IT" sz="2400" i="0" dirty="0"/>
              <a:t>Organizzare un incontro dal vivo per i problemi più complessi;</a:t>
            </a:r>
          </a:p>
          <a:p>
            <a:pPr marL="571500" lvl="0" indent="-342900" algn="l" rtl="0">
              <a:lnSpc>
                <a:spcPct val="90000"/>
              </a:lnSpc>
              <a:spcBef>
                <a:spcPts val="1000"/>
              </a:spcBef>
              <a:spcAft>
                <a:spcPts val="0"/>
              </a:spcAft>
              <a:buSzPts val="3000"/>
              <a:buFont typeface="Arial"/>
              <a:buChar char="•"/>
            </a:pPr>
            <a:r>
              <a:rPr lang="it-IT" sz="2400" i="0" dirty="0"/>
              <a:t>Non interrompere e utilizzare indicazioni verbali come "Vai avanti" o "Sto ascoltando" per incoraggiare i clienti a condividere i loro pensieri o sentimenti.</a:t>
            </a:r>
            <a:endParaRPr sz="2600" dirty="0"/>
          </a:p>
        </p:txBody>
      </p:sp>
      <p:sp>
        <p:nvSpPr>
          <p:cNvPr id="644" name="Google Shape;644;p72"/>
          <p:cNvSpPr txBox="1"/>
          <p:nvPr/>
        </p:nvSpPr>
        <p:spPr>
          <a:xfrm>
            <a:off x="5269584" y="140823"/>
            <a:ext cx="5817413" cy="992652"/>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24BAA2"/>
              </a:buClr>
              <a:buSzPts val="3600"/>
              <a:buFont typeface="Arial"/>
              <a:buNone/>
            </a:pPr>
            <a:r>
              <a:rPr lang="it-IT" sz="3600" b="0" i="0" u="none" strike="noStrike" cap="none" dirty="0">
                <a:solidFill>
                  <a:srgbClr val="24BAA2"/>
                </a:solidFill>
                <a:latin typeface="Calibri"/>
                <a:ea typeface="Calibri"/>
                <a:cs typeface="Calibri"/>
                <a:sym typeface="Calibri"/>
              </a:rPr>
              <a:t>In cosa consiste una comunicazione digitale efficace?</a:t>
            </a:r>
          </a:p>
        </p:txBody>
      </p:sp>
      <p:pic>
        <p:nvPicPr>
          <p:cNvPr id="645" name="Google Shape;645;p72" descr="Couple receiving consultation"/>
          <p:cNvPicPr preferRelativeResize="0"/>
          <p:nvPr/>
        </p:nvPicPr>
        <p:blipFill rotWithShape="1">
          <a:blip r:embed="rId3">
            <a:alphaModFix/>
          </a:blip>
          <a:srcRect l="35120"/>
          <a:stretch/>
        </p:blipFill>
        <p:spPr>
          <a:xfrm>
            <a:off x="0" y="685800"/>
            <a:ext cx="4886325" cy="49149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73"/>
          <p:cNvSpPr txBox="1">
            <a:spLocks noGrp="1"/>
          </p:cNvSpPr>
          <p:nvPr>
            <p:ph type="body" idx="1"/>
          </p:nvPr>
        </p:nvSpPr>
        <p:spPr>
          <a:xfrm>
            <a:off x="6003764" y="1133475"/>
            <a:ext cx="4990996" cy="5604021"/>
          </a:xfrm>
          <a:prstGeom prst="rect">
            <a:avLst/>
          </a:prstGeom>
          <a:noFill/>
          <a:ln>
            <a:noFill/>
          </a:ln>
        </p:spPr>
        <p:txBody>
          <a:bodyPr spcFirstLastPara="1" wrap="square" lIns="91425" tIns="45700" rIns="91425" bIns="45700" anchor="ctr" anchorCtr="0">
            <a:normAutofit/>
          </a:bodyPr>
          <a:lstStyle/>
          <a:p>
            <a:pPr marL="571500" lvl="0" indent="-342900" algn="l" rtl="0">
              <a:lnSpc>
                <a:spcPct val="90000"/>
              </a:lnSpc>
              <a:spcBef>
                <a:spcPts val="1000"/>
              </a:spcBef>
              <a:spcAft>
                <a:spcPts val="0"/>
              </a:spcAft>
              <a:buSzPts val="3000"/>
              <a:buFont typeface="Arial"/>
              <a:buChar char="•"/>
            </a:pPr>
            <a:r>
              <a:rPr lang="it-IT" sz="2400" i="0" dirty="0"/>
              <a:t>Utilizzare il tasto "muto" o disattivare la funzione video, in quanto è segno di disinteresse;</a:t>
            </a:r>
          </a:p>
          <a:p>
            <a:pPr marL="571500" lvl="0" indent="-342900" algn="l" rtl="0">
              <a:lnSpc>
                <a:spcPct val="90000"/>
              </a:lnSpc>
              <a:spcBef>
                <a:spcPts val="1000"/>
              </a:spcBef>
              <a:spcAft>
                <a:spcPts val="0"/>
              </a:spcAft>
              <a:buSzPts val="3000"/>
              <a:buFont typeface="Arial"/>
              <a:buChar char="•"/>
            </a:pPr>
            <a:r>
              <a:rPr lang="it-IT" sz="2400" i="0" dirty="0"/>
              <a:t>Evitare il multitasking: non c'è niente di più irritante che parlare davanti a uno schermo e vedere gli altri partecipanti intenti a messaggiare sui propri telefoni o a svolgere altre attività. È una dimostrazione di mancanza di rispetto.</a:t>
            </a:r>
            <a:endParaRPr dirty="0"/>
          </a:p>
        </p:txBody>
      </p:sp>
      <p:sp>
        <p:nvSpPr>
          <p:cNvPr id="652" name="Google Shape;652;p73"/>
          <p:cNvSpPr txBox="1"/>
          <p:nvPr/>
        </p:nvSpPr>
        <p:spPr>
          <a:xfrm>
            <a:off x="5787822" y="303661"/>
            <a:ext cx="5299175" cy="992652"/>
          </a:xfrm>
          <a:prstGeom prst="rect">
            <a:avLst/>
          </a:prstGeom>
          <a:noFill/>
          <a:ln>
            <a:noFill/>
          </a:ln>
        </p:spPr>
        <p:txBody>
          <a:bodyPr spcFirstLastPara="1" wrap="square" lIns="91425" tIns="45700" rIns="91425" bIns="45700" anchor="t" anchorCtr="0">
            <a:noAutofit/>
          </a:bodyPr>
          <a:lstStyle/>
          <a:p>
            <a:pPr marL="457200" marR="0" lvl="0" indent="0" algn="l" rtl="0">
              <a:lnSpc>
                <a:spcPct val="90000"/>
              </a:lnSpc>
              <a:spcBef>
                <a:spcPts val="1000"/>
              </a:spcBef>
              <a:spcAft>
                <a:spcPts val="0"/>
              </a:spcAft>
              <a:buClr>
                <a:srgbClr val="24BAA2"/>
              </a:buClr>
              <a:buSzPts val="3600"/>
              <a:buFont typeface="Arial"/>
              <a:buNone/>
            </a:pPr>
            <a:r>
              <a:rPr lang="en-US" sz="3600" b="0" i="0" u="none" strike="noStrike" cap="none" dirty="0">
                <a:solidFill>
                  <a:srgbClr val="24BAA2"/>
                </a:solidFill>
                <a:latin typeface="Calibri"/>
                <a:ea typeface="Calibri"/>
                <a:cs typeface="Calibri"/>
                <a:sym typeface="Calibri"/>
              </a:rPr>
              <a:t>Cosa NON fare </a:t>
            </a:r>
            <a:r>
              <a:rPr lang="en-US" sz="3600" b="0" i="0" u="none" strike="noStrike" cap="none" dirty="0" err="1">
                <a:solidFill>
                  <a:srgbClr val="24BAA2"/>
                </a:solidFill>
                <a:latin typeface="Calibri"/>
                <a:ea typeface="Calibri"/>
                <a:cs typeface="Calibri"/>
                <a:sym typeface="Calibri"/>
              </a:rPr>
              <a:t>durante</a:t>
            </a:r>
            <a:r>
              <a:rPr lang="en-US" sz="3600" b="0" i="0" u="none" strike="noStrike" cap="none" dirty="0">
                <a:solidFill>
                  <a:srgbClr val="24BAA2"/>
                </a:solidFill>
                <a:latin typeface="Calibri"/>
                <a:ea typeface="Calibri"/>
                <a:cs typeface="Calibri"/>
                <a:sym typeface="Calibri"/>
              </a:rPr>
              <a:t> </a:t>
            </a:r>
            <a:r>
              <a:rPr lang="en-US" sz="3600" dirty="0">
                <a:solidFill>
                  <a:srgbClr val="24BAA2"/>
                </a:solidFill>
                <a:latin typeface="Calibri"/>
                <a:ea typeface="Calibri"/>
                <a:cs typeface="Calibri"/>
                <a:sym typeface="Calibri"/>
              </a:rPr>
              <a:t>la </a:t>
            </a:r>
            <a:r>
              <a:rPr lang="en-US" sz="3600" b="0" i="0" u="none" strike="noStrike" cap="none" dirty="0" err="1">
                <a:solidFill>
                  <a:srgbClr val="24BAA2"/>
                </a:solidFill>
                <a:latin typeface="Calibri"/>
                <a:ea typeface="Calibri"/>
                <a:cs typeface="Calibri"/>
                <a:sym typeface="Calibri"/>
              </a:rPr>
              <a:t>comunicazione</a:t>
            </a:r>
            <a:r>
              <a:rPr lang="en-US" sz="3600" b="0" i="0" u="none" strike="noStrike" cap="none" dirty="0">
                <a:solidFill>
                  <a:srgbClr val="24BAA2"/>
                </a:solidFill>
                <a:latin typeface="Calibri"/>
                <a:ea typeface="Calibri"/>
                <a:cs typeface="Calibri"/>
                <a:sym typeface="Calibri"/>
              </a:rPr>
              <a:t> </a:t>
            </a:r>
            <a:r>
              <a:rPr lang="en-US" sz="3600" b="0" i="0" u="none" strike="noStrike" cap="none" dirty="0" err="1">
                <a:solidFill>
                  <a:srgbClr val="24BAA2"/>
                </a:solidFill>
                <a:latin typeface="Calibri"/>
                <a:ea typeface="Calibri"/>
                <a:cs typeface="Calibri"/>
                <a:sym typeface="Calibri"/>
              </a:rPr>
              <a:t>digitale</a:t>
            </a:r>
            <a:r>
              <a:rPr lang="en-US" sz="3600" b="0" i="0" u="none" strike="noStrike" cap="none" dirty="0">
                <a:solidFill>
                  <a:srgbClr val="24BAA2"/>
                </a:solidFill>
                <a:latin typeface="Calibri"/>
                <a:ea typeface="Calibri"/>
                <a:cs typeface="Calibri"/>
                <a:sym typeface="Calibri"/>
              </a:rPr>
              <a:t>?</a:t>
            </a:r>
          </a:p>
        </p:txBody>
      </p:sp>
      <p:pic>
        <p:nvPicPr>
          <p:cNvPr id="2" name="Google Shape;725;p73">
            <a:extLst>
              <a:ext uri="{FF2B5EF4-FFF2-40B4-BE49-F238E27FC236}">
                <a16:creationId xmlns:a16="http://schemas.microsoft.com/office/drawing/2014/main" id="{08BBA2AF-452A-2582-967D-39616FDB5D2C}"/>
              </a:ext>
            </a:extLst>
          </p:cNvPr>
          <p:cNvPicPr preferRelativeResize="0"/>
          <p:nvPr/>
        </p:nvPicPr>
        <p:blipFill rotWithShape="1">
          <a:blip r:embed="rId3">
            <a:alphaModFix/>
          </a:blip>
          <a:srcRect t="5991" r="2" b="19953"/>
          <a:stretch/>
        </p:blipFill>
        <p:spPr>
          <a:xfrm>
            <a:off x="414116" y="352414"/>
            <a:ext cx="4472209" cy="609918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4"/>
          <p:cNvSpPr txBox="1">
            <a:spLocks noGrp="1"/>
          </p:cNvSpPr>
          <p:nvPr>
            <p:ph type="body" idx="1"/>
          </p:nvPr>
        </p:nvSpPr>
        <p:spPr>
          <a:xfrm>
            <a:off x="5591176" y="1524000"/>
            <a:ext cx="5724524" cy="4610100"/>
          </a:xfrm>
          <a:prstGeom prst="rect">
            <a:avLst/>
          </a:prstGeom>
          <a:noFill/>
          <a:ln>
            <a:noFill/>
          </a:ln>
        </p:spPr>
        <p:txBody>
          <a:bodyPr spcFirstLastPara="1" wrap="square" lIns="91425" tIns="45700" rIns="91425" bIns="45700" anchor="t" anchorCtr="0">
            <a:normAutofit lnSpcReduction="10000"/>
          </a:bodyPr>
          <a:lstStyle/>
          <a:p>
            <a:pPr marL="457200" marR="0" lvl="0" indent="0" algn="l" rtl="0">
              <a:lnSpc>
                <a:spcPct val="90000"/>
              </a:lnSpc>
              <a:spcBef>
                <a:spcPts val="1000"/>
              </a:spcBef>
              <a:spcAft>
                <a:spcPts val="0"/>
              </a:spcAft>
              <a:buClr>
                <a:schemeClr val="lt1"/>
              </a:buClr>
              <a:buSzPts val="2400"/>
              <a:buFont typeface="Arial"/>
              <a:buNone/>
            </a:pPr>
            <a:r>
              <a:rPr lang="it-IT" dirty="0"/>
              <a:t>L'uso della tecnologia può portarci a trarre troppo rapidamente conclusioni affrettate sui nostri clienti e quindi a non </a:t>
            </a:r>
            <a:r>
              <a:rPr lang="it-IT" dirty="0" err="1"/>
              <a:t>empatizzare</a:t>
            </a:r>
            <a:r>
              <a:rPr lang="it-IT" dirty="0"/>
              <a:t> come dovremmo. </a:t>
            </a:r>
          </a:p>
          <a:p>
            <a:pPr marL="457200" marR="0" lvl="0" indent="0" algn="l" rtl="0">
              <a:lnSpc>
                <a:spcPct val="90000"/>
              </a:lnSpc>
              <a:spcBef>
                <a:spcPts val="1000"/>
              </a:spcBef>
              <a:spcAft>
                <a:spcPts val="0"/>
              </a:spcAft>
              <a:buClr>
                <a:schemeClr val="lt1"/>
              </a:buClr>
              <a:buSzPts val="2400"/>
              <a:buFont typeface="Arial"/>
              <a:buNone/>
            </a:pPr>
            <a:r>
              <a:rPr lang="it-IT" dirty="0"/>
              <a:t>Quando facciamo congetture sulla situazione di un'altra persona, inseriamo nella narrazione i nostri pregiudizi e le nostre opinioni. Questo comportamento, infatti, può influenzare la nostra percezione della persona e, di conseguenza, non interpretare correttamente la sua storia e il suo stato d'animo.</a:t>
            </a:r>
            <a:endParaRPr sz="2200" dirty="0"/>
          </a:p>
        </p:txBody>
      </p:sp>
      <p:sp>
        <p:nvSpPr>
          <p:cNvPr id="658" name="Google Shape;658;p74"/>
          <p:cNvSpPr txBox="1">
            <a:spLocks noGrp="1"/>
          </p:cNvSpPr>
          <p:nvPr>
            <p:ph type="body" idx="2"/>
          </p:nvPr>
        </p:nvSpPr>
        <p:spPr>
          <a:xfrm>
            <a:off x="5854221" y="304139"/>
            <a:ext cx="5724523" cy="991262"/>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Non fare </a:t>
            </a:r>
            <a:r>
              <a:rPr lang="en-US" dirty="0" err="1"/>
              <a:t>supposizioni</a:t>
            </a:r>
            <a:endParaRPr lang="en-US" dirty="0"/>
          </a:p>
        </p:txBody>
      </p:sp>
      <p:pic>
        <p:nvPicPr>
          <p:cNvPr id="659" name="Google Shape;659;p74"/>
          <p:cNvPicPr preferRelativeResize="0"/>
          <p:nvPr/>
        </p:nvPicPr>
        <p:blipFill rotWithShape="1">
          <a:blip r:embed="rId3">
            <a:alphaModFix/>
          </a:blip>
          <a:srcRect/>
          <a:stretch/>
        </p:blipFill>
        <p:spPr>
          <a:xfrm>
            <a:off x="0" y="1963466"/>
            <a:ext cx="5130800" cy="371983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40" name="Google Shape;740;p25" descr="Partially burnt matches on orange background"/>
          <p:cNvPicPr preferRelativeResize="0">
            <a:picLocks noGrp="1"/>
          </p:cNvPicPr>
          <p:nvPr>
            <p:ph type="pic" idx="3"/>
          </p:nvPr>
        </p:nvPicPr>
        <p:blipFill rotWithShape="1">
          <a:blip r:embed="rId3">
            <a:alphaModFix/>
          </a:blip>
          <a:srcRect l="20994" r="20994"/>
          <a:stretch/>
        </p:blipFill>
        <p:spPr>
          <a:xfrm>
            <a:off x="6286500" y="439738"/>
            <a:ext cx="5262563" cy="6045200"/>
          </a:xfrm>
          <a:prstGeom prst="rect">
            <a:avLst/>
          </a:prstGeom>
          <a:noFill/>
          <a:ln>
            <a:noFill/>
          </a:ln>
        </p:spPr>
      </p:pic>
      <p:sp>
        <p:nvSpPr>
          <p:cNvPr id="6" name="Google Shape;666;p75">
            <a:extLst>
              <a:ext uri="{FF2B5EF4-FFF2-40B4-BE49-F238E27FC236}">
                <a16:creationId xmlns:a16="http://schemas.microsoft.com/office/drawing/2014/main" id="{C013AACE-CC68-CAD0-4520-07895581B12F}"/>
              </a:ext>
            </a:extLst>
          </p:cNvPr>
          <p:cNvSpPr txBox="1"/>
          <p:nvPr/>
        </p:nvSpPr>
        <p:spPr>
          <a:xfrm>
            <a:off x="312737" y="335426"/>
            <a:ext cx="5724523" cy="991262"/>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sz="3600" b="1" i="0" u="none" strike="noStrike" cap="none" dirty="0" err="1">
                <a:solidFill>
                  <a:srgbClr val="24BAA2"/>
                </a:solidFill>
                <a:latin typeface="Calibri"/>
                <a:ea typeface="Calibri"/>
                <a:cs typeface="Calibri"/>
                <a:sym typeface="Calibri"/>
              </a:rPr>
              <a:t>Gestire</a:t>
            </a:r>
            <a:r>
              <a:rPr lang="en-US" sz="3600" b="1" i="0" u="none" strike="noStrike" cap="none" dirty="0">
                <a:solidFill>
                  <a:srgbClr val="24BAA2"/>
                </a:solidFill>
                <a:latin typeface="Calibri"/>
                <a:ea typeface="Calibri"/>
                <a:cs typeface="Calibri"/>
                <a:sym typeface="Calibri"/>
              </a:rPr>
              <a:t> </a:t>
            </a:r>
            <a:r>
              <a:rPr lang="en-US" sz="3600" b="1" i="0" u="none" strike="noStrike" cap="none" dirty="0" err="1">
                <a:solidFill>
                  <a:srgbClr val="24BAA2"/>
                </a:solidFill>
                <a:latin typeface="Calibri"/>
                <a:ea typeface="Calibri"/>
                <a:cs typeface="Calibri"/>
                <a:sym typeface="Calibri"/>
              </a:rPr>
              <a:t>l’empatia</a:t>
            </a:r>
            <a:endParaRPr dirty="0"/>
          </a:p>
        </p:txBody>
      </p:sp>
      <p:sp>
        <p:nvSpPr>
          <p:cNvPr id="7" name="Google Shape;664;p75">
            <a:extLst>
              <a:ext uri="{FF2B5EF4-FFF2-40B4-BE49-F238E27FC236}">
                <a16:creationId xmlns:a16="http://schemas.microsoft.com/office/drawing/2014/main" id="{9DD22C03-BD72-3F02-580E-B6E0FE78CD02}"/>
              </a:ext>
            </a:extLst>
          </p:cNvPr>
          <p:cNvSpPr txBox="1">
            <a:spLocks noGrp="1"/>
          </p:cNvSpPr>
          <p:nvPr>
            <p:ph type="body" idx="1"/>
          </p:nvPr>
        </p:nvSpPr>
        <p:spPr>
          <a:xfrm>
            <a:off x="80424" y="1696075"/>
            <a:ext cx="5535612" cy="4043362"/>
          </a:xfrm>
          <a:prstGeom prst="rect">
            <a:avLst/>
          </a:prstGeom>
          <a:noFill/>
          <a:ln>
            <a:noFill/>
          </a:ln>
        </p:spPr>
        <p:txBody>
          <a:bodyPr spcFirstLastPara="1" wrap="square" lIns="91425" tIns="45700" rIns="91425" bIns="45700" anchor="ctr" anchorCtr="0">
            <a:noAutofit/>
          </a:bodyPr>
          <a:lstStyle/>
          <a:p>
            <a:pPr marL="457200" marR="0" lvl="0" indent="0" algn="l" rtl="0">
              <a:lnSpc>
                <a:spcPct val="90000"/>
              </a:lnSpc>
              <a:spcBef>
                <a:spcPts val="1000"/>
              </a:spcBef>
              <a:spcAft>
                <a:spcPts val="0"/>
              </a:spcAft>
              <a:buClr>
                <a:schemeClr val="lt1"/>
              </a:buClr>
              <a:buSzPct val="135135"/>
              <a:buFont typeface="Arial"/>
              <a:buNone/>
            </a:pPr>
            <a:r>
              <a:rPr lang="it-IT" i="0" u="none" strike="noStrike" cap="none" dirty="0">
                <a:solidFill>
                  <a:schemeClr val="lt1"/>
                </a:solidFill>
              </a:rPr>
              <a:t>Come detto finora, l'empatia ci permette di stabilire connessioni profonde e di comprendere gli altri e i loro stati d'animo. </a:t>
            </a:r>
          </a:p>
          <a:p>
            <a:pPr marL="457200" marR="0" lvl="0" indent="0" algn="l" rtl="0">
              <a:lnSpc>
                <a:spcPct val="90000"/>
              </a:lnSpc>
              <a:spcBef>
                <a:spcPts val="1000"/>
              </a:spcBef>
              <a:spcAft>
                <a:spcPts val="0"/>
              </a:spcAft>
              <a:buClr>
                <a:schemeClr val="lt1"/>
              </a:buClr>
              <a:buSzPct val="135135"/>
              <a:buFont typeface="Arial"/>
              <a:buNone/>
            </a:pPr>
            <a:r>
              <a:rPr lang="it-IT" i="0" u="none" strike="noStrike" cap="none" dirty="0">
                <a:solidFill>
                  <a:schemeClr val="lt1"/>
                </a:solidFill>
              </a:rPr>
              <a:t>Tuttavia, un atteggiamento empatico può essere considerato deleterio quando genera stress e tristezza, in quanto può diventare difficile assistere attivamente alla sofferenza altrui. Questo accade spesso nelle professioni sanitarie, dove il contatto costante con situazioni dolorose può portare al burnout e interferire con il corretto svolgimento del proprio lavoro. </a:t>
            </a:r>
            <a:endParaRPr i="0" u="none" strike="noStrike" cap="none" dirty="0">
              <a:solidFill>
                <a:schemeClr val="lt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76"/>
          <p:cNvSpPr txBox="1">
            <a:spLocks noGrp="1"/>
          </p:cNvSpPr>
          <p:nvPr>
            <p:ph type="body" idx="1"/>
          </p:nvPr>
        </p:nvSpPr>
        <p:spPr>
          <a:xfrm>
            <a:off x="767100" y="1273750"/>
            <a:ext cx="5091367" cy="4377696"/>
          </a:xfrm>
          <a:prstGeom prst="rect">
            <a:avLst/>
          </a:prstGeom>
          <a:noFill/>
          <a:ln>
            <a:noFill/>
          </a:ln>
        </p:spPr>
        <p:txBody>
          <a:bodyPr spcFirstLastPara="1" wrap="square" lIns="91425" tIns="45700" rIns="91425" bIns="45700" anchor="t" anchorCtr="0">
            <a:normAutofit fontScale="92500" lnSpcReduction="10000"/>
          </a:bodyPr>
          <a:lstStyle/>
          <a:p>
            <a:pPr marL="0" marR="0" lvl="0" indent="-228600" algn="l" rtl="0">
              <a:lnSpc>
                <a:spcPct val="90000"/>
              </a:lnSpc>
              <a:spcBef>
                <a:spcPts val="1000"/>
              </a:spcBef>
              <a:spcAft>
                <a:spcPts val="0"/>
              </a:spcAft>
              <a:buClr>
                <a:schemeClr val="lt1"/>
              </a:buClr>
              <a:buSzPts val="2400"/>
              <a:buFont typeface="Arial"/>
              <a:buNone/>
            </a:pPr>
            <a:r>
              <a:rPr lang="it-IT" b="0" i="0" u="none" strike="noStrike" cap="none" dirty="0"/>
              <a:t>Mettere da parte l'empatia </a:t>
            </a:r>
            <a:r>
              <a:rPr lang="it-IT" b="1" i="0" u="sng" strike="noStrike" cap="none" dirty="0"/>
              <a:t>non</a:t>
            </a:r>
            <a:r>
              <a:rPr lang="it-IT" b="0" i="0" u="none" strike="noStrike" cap="none" dirty="0"/>
              <a:t> è la soluzione al problema. </a:t>
            </a:r>
          </a:p>
          <a:p>
            <a:pPr marL="0" marR="0" lvl="0" indent="-228600" algn="l" rtl="0">
              <a:lnSpc>
                <a:spcPct val="90000"/>
              </a:lnSpc>
              <a:spcBef>
                <a:spcPts val="1000"/>
              </a:spcBef>
              <a:spcAft>
                <a:spcPts val="0"/>
              </a:spcAft>
              <a:buClr>
                <a:schemeClr val="lt1"/>
              </a:buClr>
              <a:buSzPts val="2400"/>
              <a:buFont typeface="Arial"/>
              <a:buNone/>
            </a:pPr>
            <a:r>
              <a:rPr lang="it-IT" b="0" i="0" u="none" strike="noStrike" cap="none" dirty="0"/>
              <a:t>Al contrario, VOI dovete comprendere che non va vista come una continua esposizione alla sofferenza, bensì come un requisito fondamentale per creare un rapporto di fiducia con il paziente/cliente e garantire un'assistenza terapeutica ed efficace. </a:t>
            </a:r>
          </a:p>
          <a:p>
            <a:pPr marL="0" marR="0" lvl="0" indent="-228600" algn="l" rtl="0">
              <a:lnSpc>
                <a:spcPct val="90000"/>
              </a:lnSpc>
              <a:spcBef>
                <a:spcPts val="1000"/>
              </a:spcBef>
              <a:spcAft>
                <a:spcPts val="0"/>
              </a:spcAft>
              <a:buClr>
                <a:schemeClr val="lt1"/>
              </a:buClr>
              <a:buSzPts val="2400"/>
              <a:buFont typeface="Arial"/>
              <a:buNone/>
            </a:pPr>
            <a:endParaRPr lang="it-IT" b="0" i="0" u="none" strike="noStrike" cap="none" dirty="0"/>
          </a:p>
          <a:p>
            <a:pPr marL="0" marR="0" lvl="0" indent="-228600" algn="l" rtl="0">
              <a:lnSpc>
                <a:spcPct val="90000"/>
              </a:lnSpc>
              <a:spcBef>
                <a:spcPts val="1000"/>
              </a:spcBef>
              <a:spcAft>
                <a:spcPts val="0"/>
              </a:spcAft>
              <a:buClr>
                <a:schemeClr val="lt1"/>
              </a:buClr>
              <a:buSzPts val="2400"/>
              <a:buFont typeface="Arial"/>
              <a:buNone/>
            </a:pPr>
            <a:r>
              <a:rPr lang="it-IT" b="1" dirty="0"/>
              <a:t>L’empatia</a:t>
            </a:r>
            <a:r>
              <a:rPr lang="it-IT" b="1" i="0" u="none" strike="noStrike" cap="none" dirty="0"/>
              <a:t> può essere vista come un aspetto positivo e può determinare prestazioni efficaci e soddisfazione nel proprio lavoro. </a:t>
            </a:r>
            <a:endParaRPr lang="it-IT" b="0" i="0" u="none" strike="noStrike" cap="none" dirty="0"/>
          </a:p>
        </p:txBody>
      </p:sp>
      <p:pic>
        <p:nvPicPr>
          <p:cNvPr id="672" name="Google Shape;672;p76"/>
          <p:cNvPicPr preferRelativeResize="0">
            <a:picLocks noGrp="1"/>
          </p:cNvPicPr>
          <p:nvPr>
            <p:ph type="pic" idx="3"/>
          </p:nvPr>
        </p:nvPicPr>
        <p:blipFill rotWithShape="1">
          <a:blip r:embed="rId3">
            <a:alphaModFix/>
          </a:blip>
          <a:srcRect l="17464" r="17463" b="-1"/>
          <a:stretch/>
        </p:blipFill>
        <p:spPr>
          <a:xfrm>
            <a:off x="5888002" y="439730"/>
            <a:ext cx="5660531" cy="6045736"/>
          </a:xfrm>
          <a:prstGeom prst="rect">
            <a:avLst/>
          </a:prstGeom>
          <a:noFill/>
          <a:ln>
            <a:noFill/>
          </a:ln>
        </p:spPr>
      </p:pic>
      <p:sp>
        <p:nvSpPr>
          <p:cNvPr id="673" name="Google Shape;673;p76"/>
          <p:cNvSpPr txBox="1"/>
          <p:nvPr/>
        </p:nvSpPr>
        <p:spPr>
          <a:xfrm>
            <a:off x="450523" y="335426"/>
            <a:ext cx="5724523" cy="991262"/>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sz="3600" b="1" i="0" u="none" strike="noStrike" cap="none" dirty="0" err="1">
                <a:solidFill>
                  <a:srgbClr val="24BAA2"/>
                </a:solidFill>
                <a:latin typeface="Calibri"/>
                <a:ea typeface="Calibri"/>
                <a:cs typeface="Calibri"/>
                <a:sym typeface="Calibri"/>
              </a:rPr>
              <a:t>Gestire</a:t>
            </a:r>
            <a:r>
              <a:rPr lang="en-US" sz="3600" b="1" i="0" u="none" strike="noStrike" cap="none" dirty="0">
                <a:solidFill>
                  <a:srgbClr val="24BAA2"/>
                </a:solidFill>
                <a:latin typeface="Calibri"/>
                <a:ea typeface="Calibri"/>
                <a:cs typeface="Calibri"/>
                <a:sym typeface="Calibri"/>
              </a:rPr>
              <a:t> </a:t>
            </a:r>
            <a:r>
              <a:rPr lang="en-US" sz="3600" b="1" i="0" u="none" strike="noStrike" cap="none" dirty="0" err="1">
                <a:solidFill>
                  <a:srgbClr val="24BAA2"/>
                </a:solidFill>
                <a:latin typeface="Calibri"/>
                <a:ea typeface="Calibri"/>
                <a:cs typeface="Calibri"/>
                <a:sym typeface="Calibri"/>
              </a:rPr>
              <a:t>l’empatia</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9"/>
          <p:cNvSpPr txBox="1">
            <a:spLocks noGrp="1"/>
          </p:cNvSpPr>
          <p:nvPr>
            <p:ph type="body" idx="1"/>
          </p:nvPr>
        </p:nvSpPr>
        <p:spPr>
          <a:xfrm>
            <a:off x="798381" y="1504041"/>
            <a:ext cx="10595237" cy="4592356"/>
          </a:xfrm>
          <a:prstGeom prst="rect">
            <a:avLst/>
          </a:prstGeom>
          <a:noFill/>
          <a:ln>
            <a:noFill/>
          </a:ln>
        </p:spPr>
        <p:txBody>
          <a:bodyPr spcFirstLastPara="1" wrap="square" lIns="91425" tIns="45700" rIns="91425" bIns="45700" anchor="t" anchorCtr="0">
            <a:noAutofit/>
          </a:bodyPr>
          <a:lstStyle/>
          <a:p>
            <a:pPr marL="0" lvl="0" indent="-228600" algn="just" rtl="0">
              <a:lnSpc>
                <a:spcPct val="90000"/>
              </a:lnSpc>
              <a:spcBef>
                <a:spcPts val="0"/>
              </a:spcBef>
              <a:spcAft>
                <a:spcPts val="0"/>
              </a:spcAft>
              <a:buClr>
                <a:srgbClr val="092E4B"/>
              </a:buClr>
              <a:buSzPts val="2400"/>
              <a:buNone/>
            </a:pPr>
            <a:r>
              <a:rPr lang="it-IT" dirty="0"/>
              <a:t>Ognuno di noi comunica in modo diverso: esistono infatti 7 diversi stili di comunicazione, per alcuni dei quali è necessaria una specifica strategia di approccio. Ecco i 3 più comuni:</a:t>
            </a:r>
          </a:p>
          <a:p>
            <a:pPr marL="0" lvl="0" indent="-228600" algn="just" rtl="0">
              <a:lnSpc>
                <a:spcPct val="90000"/>
              </a:lnSpc>
              <a:spcBef>
                <a:spcPts val="0"/>
              </a:spcBef>
              <a:spcAft>
                <a:spcPts val="0"/>
              </a:spcAft>
              <a:buClr>
                <a:srgbClr val="092E4B"/>
              </a:buClr>
              <a:buSzPts val="2400"/>
              <a:buNone/>
            </a:pPr>
            <a:endParaRPr lang="it-IT" dirty="0"/>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r>
              <a:rPr lang="it-IT" b="1" dirty="0">
                <a:solidFill>
                  <a:srgbClr val="24BAA2"/>
                </a:solidFill>
              </a:rPr>
              <a:t>Comunicazione passiva</a:t>
            </a:r>
            <a:r>
              <a:rPr lang="it-IT" dirty="0"/>
              <a:t>: è caratterizzata dalla tendenza dell'interlocutore a non prendere la parola e a limitarsi ad ascoltare, senza condividere o manifestare apertamente il proprio pensiero.</a:t>
            </a:r>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r>
              <a:rPr lang="it-IT" b="1" dirty="0">
                <a:solidFill>
                  <a:srgbClr val="24BAA2"/>
                </a:solidFill>
              </a:rPr>
              <a:t>Comunicazione aggressiva</a:t>
            </a:r>
            <a:r>
              <a:rPr lang="it-IT" dirty="0"/>
              <a:t>: l'interlocutore tende a tergiversare, a non prestare attenzione alle idee e alle opinioni altrui e a usare toni inappropriati.</a:t>
            </a:r>
          </a:p>
          <a:p>
            <a:pPr marL="342900" lvl="0" indent="-342900" algn="just" rtl="0">
              <a:lnSpc>
                <a:spcPct val="90000"/>
              </a:lnSpc>
              <a:spcBef>
                <a:spcPts val="0"/>
              </a:spcBef>
              <a:spcAft>
                <a:spcPts val="0"/>
              </a:spcAft>
              <a:buClr>
                <a:srgbClr val="092E4B"/>
              </a:buClr>
              <a:buSzPts val="2400"/>
              <a:buFont typeface="Arial" panose="020B0604020202020204" pitchFamily="34" charset="0"/>
              <a:buChar char="•"/>
            </a:pPr>
            <a:r>
              <a:rPr lang="it-IT" b="1" dirty="0">
                <a:solidFill>
                  <a:srgbClr val="24BAA2"/>
                </a:solidFill>
              </a:rPr>
              <a:t>Comunicazione assertiva</a:t>
            </a:r>
            <a:r>
              <a:rPr lang="it-IT" dirty="0"/>
              <a:t>: è quella a cui tutti devono aspirare, cioè un modo di comunicare che tiene conto delle proprie emozioni, idee e bisogni e di quelli dell'interlocutore. Nella comunicazione assertiva ci si apre al dialogo, al confronto e si arriva a un accordo o a un compromesso.</a:t>
            </a:r>
          </a:p>
          <a:p>
            <a:pPr marL="0" lvl="0" indent="0" algn="just" rtl="0">
              <a:lnSpc>
                <a:spcPct val="90000"/>
              </a:lnSpc>
              <a:spcBef>
                <a:spcPts val="0"/>
              </a:spcBef>
              <a:spcAft>
                <a:spcPts val="0"/>
              </a:spcAft>
              <a:buClr>
                <a:srgbClr val="092E4B"/>
              </a:buClr>
              <a:buSzPts val="2400"/>
            </a:pPr>
            <a:br>
              <a:rPr lang="it-IT" dirty="0"/>
            </a:br>
            <a:endParaRPr dirty="0"/>
          </a:p>
        </p:txBody>
      </p:sp>
      <p:sp>
        <p:nvSpPr>
          <p:cNvPr id="346" name="Google Shape;346;p19"/>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a:t>Riconoscere gli stili di comunicazione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0"/>
          <p:cNvSpPr txBox="1">
            <a:spLocks noGrp="1"/>
          </p:cNvSpPr>
          <p:nvPr>
            <p:ph type="body" idx="1"/>
          </p:nvPr>
        </p:nvSpPr>
        <p:spPr>
          <a:xfrm>
            <a:off x="286465" y="1455836"/>
            <a:ext cx="5441235" cy="5029630"/>
          </a:xfrm>
          <a:prstGeom prst="rect">
            <a:avLst/>
          </a:prstGeom>
          <a:noFill/>
          <a:ln>
            <a:noFill/>
          </a:ln>
        </p:spPr>
        <p:txBody>
          <a:bodyPr spcFirstLastPara="1" wrap="square" lIns="91425" tIns="45700" rIns="91425" bIns="45700" anchor="t" anchorCtr="0">
            <a:noAutofit/>
          </a:bodyPr>
          <a:lstStyle/>
          <a:p>
            <a:pPr marL="0" lvl="0" indent="-228600" rtl="0">
              <a:lnSpc>
                <a:spcPct val="90000"/>
              </a:lnSpc>
              <a:spcBef>
                <a:spcPts val="0"/>
              </a:spcBef>
              <a:spcAft>
                <a:spcPts val="0"/>
              </a:spcAft>
              <a:buClr>
                <a:schemeClr val="lt1"/>
              </a:buClr>
              <a:buSzPts val="2400"/>
              <a:buNone/>
            </a:pPr>
            <a:r>
              <a:rPr lang="it-IT" dirty="0"/>
              <a:t>Ricordate tre momenti in cui ritenete di aver usato uno stile di comunicazione passivo, aggressivo e assertivo. Ripensate con attenzione alle cose dette, a quelle non dette, alle sensazioni e ai pensieri che avete provato in quel momento. L'esercizio deve essere svolto in solitudine, in un momento di tranquillità e serve a concentrarsi su come migliorare il proprio modo di comunicare e a comprendere l'importanza dell'ascolto attivo. Questo esercizio è utile sia per analizzare le relazioni con i pazienti che con i colleghi.</a:t>
            </a:r>
          </a:p>
        </p:txBody>
      </p:sp>
      <p:sp>
        <p:nvSpPr>
          <p:cNvPr id="352" name="Google Shape;352;p20"/>
          <p:cNvSpPr txBox="1">
            <a:spLocks noGrp="1"/>
          </p:cNvSpPr>
          <p:nvPr>
            <p:ph type="body" idx="2"/>
          </p:nvPr>
        </p:nvSpPr>
        <p:spPr>
          <a:xfrm>
            <a:off x="353475" y="266700"/>
            <a:ext cx="5526009"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a:t>Analizzate la conversazione (30 minuti)</a:t>
            </a:r>
            <a:br>
              <a:rPr lang="it-IT" dirty="0"/>
            </a:br>
            <a:endParaRPr dirty="0"/>
          </a:p>
        </p:txBody>
      </p:sp>
      <p:pic>
        <p:nvPicPr>
          <p:cNvPr id="353" name="Google Shape;353;p20" descr="Immagine che contiene persona&#10;&#10;Descrizione generata automaticamente"/>
          <p:cNvPicPr preferRelativeResize="0">
            <a:picLocks noGrp="1"/>
          </p:cNvPicPr>
          <p:nvPr>
            <p:ph type="pic" idx="3"/>
          </p:nvPr>
        </p:nvPicPr>
        <p:blipFill rotWithShape="1">
          <a:blip r:embed="rId3">
            <a:alphaModFix/>
          </a:blip>
          <a:srcRect l="18785" r="18785"/>
          <a:stretch/>
        </p:blipFill>
        <p:spPr>
          <a:xfrm>
            <a:off x="5888002" y="439730"/>
            <a:ext cx="5660531" cy="6045736"/>
          </a:xfrm>
          <a:prstGeom prst="rect">
            <a:avLst/>
          </a:prstGeom>
          <a:solidFill>
            <a:srgbClr val="F2F2F2"/>
          </a:solid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1"/>
          <p:cNvSpPr txBox="1">
            <a:spLocks noGrp="1"/>
          </p:cNvSpPr>
          <p:nvPr>
            <p:ph type="body" idx="1"/>
          </p:nvPr>
        </p:nvSpPr>
        <p:spPr>
          <a:xfrm>
            <a:off x="1557464" y="1380844"/>
            <a:ext cx="9778140" cy="489592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it-IT" dirty="0"/>
              <a:t>Rispondete alle seguenti domande per ogni situazione:</a:t>
            </a:r>
          </a:p>
          <a:p>
            <a:pPr marL="0" lvl="0" indent="0" algn="l" rtl="0">
              <a:lnSpc>
                <a:spcPct val="90000"/>
              </a:lnSpc>
              <a:spcBef>
                <a:spcPts val="0"/>
              </a:spcBef>
              <a:spcAft>
                <a:spcPts val="0"/>
              </a:spcAft>
              <a:buClr>
                <a:srgbClr val="092E4B"/>
              </a:buClr>
              <a:buSzPts val="2400"/>
              <a:buNone/>
            </a:pPr>
            <a:endParaRPr lang="it-IT" dirty="0"/>
          </a:p>
          <a:p>
            <a:pPr marL="342900" lvl="0" indent="-342900" algn="l" rtl="0">
              <a:lnSpc>
                <a:spcPct val="90000"/>
              </a:lnSpc>
              <a:spcBef>
                <a:spcPts val="0"/>
              </a:spcBef>
              <a:spcAft>
                <a:spcPts val="0"/>
              </a:spcAft>
              <a:buClr>
                <a:srgbClr val="092E4B"/>
              </a:buClr>
              <a:buSzPts val="2400"/>
              <a:buFont typeface="Arial" panose="020B0604020202020204" pitchFamily="34" charset="0"/>
              <a:buChar char="•"/>
            </a:pPr>
            <a:r>
              <a:rPr lang="it-IT" dirty="0"/>
              <a:t>Come mi sono sentito alla fine della conversazione</a:t>
            </a:r>
            <a:r>
              <a:rPr lang="en-US" dirty="0"/>
              <a:t>?</a:t>
            </a:r>
          </a:p>
          <a:p>
            <a:pPr marL="342900" lvl="0" indent="-342900" algn="l" rtl="0">
              <a:lnSpc>
                <a:spcPct val="90000"/>
              </a:lnSpc>
              <a:spcBef>
                <a:spcPts val="1000"/>
              </a:spcBef>
              <a:spcAft>
                <a:spcPts val="0"/>
              </a:spcAft>
              <a:buClr>
                <a:srgbClr val="092E4B"/>
              </a:buClr>
              <a:buSzPts val="2400"/>
              <a:buFont typeface="Arial"/>
              <a:buChar char="•"/>
            </a:pPr>
            <a:r>
              <a:rPr lang="it-IT" dirty="0"/>
              <a:t>Sono riuscito a far emergere le mie idee/opinioni</a:t>
            </a:r>
            <a:r>
              <a:rPr lang="en-US" dirty="0"/>
              <a:t>?</a:t>
            </a:r>
          </a:p>
          <a:p>
            <a:pPr marL="342900" lvl="0" indent="-342900" algn="l" rtl="0">
              <a:lnSpc>
                <a:spcPct val="90000"/>
              </a:lnSpc>
              <a:spcBef>
                <a:spcPts val="1000"/>
              </a:spcBef>
              <a:spcAft>
                <a:spcPts val="0"/>
              </a:spcAft>
              <a:buClr>
                <a:srgbClr val="092E4B"/>
              </a:buClr>
              <a:buSzPts val="2400"/>
              <a:buFont typeface="Arial"/>
              <a:buChar char="•"/>
            </a:pPr>
            <a:r>
              <a:rPr lang="it-IT" dirty="0"/>
              <a:t>Come ho gestito la conversazione</a:t>
            </a:r>
            <a:r>
              <a:rPr lang="en-US" dirty="0"/>
              <a:t>? </a:t>
            </a:r>
          </a:p>
          <a:p>
            <a:pPr marL="342900" lvl="0" indent="-342900" algn="l" rtl="0">
              <a:lnSpc>
                <a:spcPct val="90000"/>
              </a:lnSpc>
              <a:spcBef>
                <a:spcPts val="1000"/>
              </a:spcBef>
              <a:spcAft>
                <a:spcPts val="0"/>
              </a:spcAft>
              <a:buClr>
                <a:srgbClr val="092E4B"/>
              </a:buClr>
              <a:buSzPts val="2400"/>
              <a:buFont typeface="Arial"/>
              <a:buChar char="•"/>
            </a:pPr>
            <a:r>
              <a:rPr lang="it-IT" dirty="0"/>
              <a:t>Ho comunicato efficacemente con il mio interlocutore</a:t>
            </a:r>
            <a:r>
              <a:rPr lang="en-US" dirty="0"/>
              <a:t>?</a:t>
            </a:r>
          </a:p>
          <a:p>
            <a:pPr marL="342900" lvl="0" indent="-342900" algn="l" rtl="0">
              <a:lnSpc>
                <a:spcPct val="90000"/>
              </a:lnSpc>
              <a:spcBef>
                <a:spcPts val="1000"/>
              </a:spcBef>
              <a:spcAft>
                <a:spcPts val="0"/>
              </a:spcAft>
              <a:buClr>
                <a:srgbClr val="092E4B"/>
              </a:buClr>
              <a:buSzPts val="2400"/>
              <a:buFont typeface="Arial"/>
              <a:buChar char="•"/>
            </a:pPr>
            <a:r>
              <a:rPr lang="it-IT" dirty="0"/>
              <a:t>Ho compreso le idee e i sentimenti del mio interlocutore</a:t>
            </a:r>
            <a:r>
              <a:rPr lang="en-US" dirty="0"/>
              <a:t>?</a:t>
            </a:r>
          </a:p>
          <a:p>
            <a:pPr marL="342900" lvl="0" indent="-342900" algn="l" rtl="0">
              <a:lnSpc>
                <a:spcPct val="90000"/>
              </a:lnSpc>
              <a:spcBef>
                <a:spcPts val="1000"/>
              </a:spcBef>
              <a:spcAft>
                <a:spcPts val="0"/>
              </a:spcAft>
              <a:buClr>
                <a:srgbClr val="092E4B"/>
              </a:buClr>
              <a:buSzPts val="2400"/>
              <a:buFont typeface="Arial"/>
              <a:buChar char="•"/>
            </a:pPr>
            <a:r>
              <a:rPr lang="it-IT" dirty="0"/>
              <a:t>Ho agito con pregiudizio durante la conversazione</a:t>
            </a:r>
            <a:r>
              <a:rPr lang="en-US" dirty="0"/>
              <a:t>?</a:t>
            </a:r>
          </a:p>
          <a:p>
            <a:pPr marL="342900" lvl="0" indent="-342900" algn="l" rtl="0">
              <a:lnSpc>
                <a:spcPct val="90000"/>
              </a:lnSpc>
              <a:spcBef>
                <a:spcPts val="1000"/>
              </a:spcBef>
              <a:spcAft>
                <a:spcPts val="0"/>
              </a:spcAft>
              <a:buClr>
                <a:srgbClr val="092E4B"/>
              </a:buClr>
              <a:buSzPts val="2400"/>
              <a:buFont typeface="Arial"/>
              <a:buChar char="•"/>
            </a:pPr>
            <a:r>
              <a:rPr lang="it-IT" dirty="0"/>
              <a:t>Ho raggiunto l'obiettivo prefissato attraverso il dialogo</a:t>
            </a:r>
            <a:r>
              <a:rPr lang="en-US" dirty="0"/>
              <a:t>?</a:t>
            </a:r>
          </a:p>
          <a:p>
            <a:pPr marL="342900" lvl="0" indent="-342900" algn="l" rtl="0">
              <a:lnSpc>
                <a:spcPct val="90000"/>
              </a:lnSpc>
              <a:spcBef>
                <a:spcPts val="1000"/>
              </a:spcBef>
              <a:spcAft>
                <a:spcPts val="0"/>
              </a:spcAft>
              <a:buClr>
                <a:srgbClr val="092E4B"/>
              </a:buClr>
              <a:buSzPts val="2400"/>
              <a:buFont typeface="Arial"/>
              <a:buChar char="•"/>
            </a:pPr>
            <a:r>
              <a:rPr lang="it-IT" dirty="0"/>
              <a:t>Cosa cambieresti di quella conversazione</a:t>
            </a:r>
            <a:r>
              <a:rPr lang="en-US" dirty="0"/>
              <a:t>?</a:t>
            </a:r>
          </a:p>
          <a:p>
            <a:pPr marL="342900" lvl="0" indent="-342900" algn="l" rtl="0">
              <a:lnSpc>
                <a:spcPct val="90000"/>
              </a:lnSpc>
              <a:spcBef>
                <a:spcPts val="1000"/>
              </a:spcBef>
              <a:spcAft>
                <a:spcPts val="0"/>
              </a:spcAft>
              <a:buClr>
                <a:srgbClr val="092E4B"/>
              </a:buClr>
              <a:buSzPts val="2400"/>
              <a:buFont typeface="Arial"/>
              <a:buChar char="•"/>
            </a:pPr>
            <a:r>
              <a:rPr lang="it-IT" dirty="0"/>
              <a:t>Cosa non cambieresti di quella conversazione</a:t>
            </a:r>
            <a:r>
              <a:rPr lang="en-US" dirty="0"/>
              <a:t>?</a:t>
            </a:r>
            <a:br>
              <a:rPr lang="en-US" dirty="0"/>
            </a:br>
            <a:endParaRPr lang="en-US" dirty="0"/>
          </a:p>
        </p:txBody>
      </p:sp>
      <p:sp>
        <p:nvSpPr>
          <p:cNvPr id="359" name="Google Shape;359;p21"/>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it-IT" dirty="0"/>
              <a:t>Le domande</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4"/>
          <p:cNvSpPr txBox="1">
            <a:spLocks noGrp="1"/>
          </p:cNvSpPr>
          <p:nvPr>
            <p:ph type="body" idx="1"/>
          </p:nvPr>
        </p:nvSpPr>
        <p:spPr>
          <a:xfrm>
            <a:off x="307335" y="920935"/>
            <a:ext cx="5580668" cy="5746070"/>
          </a:xfrm>
          <a:prstGeom prst="rect">
            <a:avLst/>
          </a:prstGeom>
          <a:noFill/>
          <a:ln>
            <a:noFill/>
          </a:ln>
        </p:spPr>
        <p:txBody>
          <a:bodyPr spcFirstLastPara="1" wrap="square" lIns="91425" tIns="45700" rIns="91425" bIns="45700" anchor="t" anchorCtr="0">
            <a:normAutofit/>
          </a:bodyPr>
          <a:lstStyle/>
          <a:p>
            <a:pPr marL="0" marR="0" lvl="0" indent="-228600" rtl="0">
              <a:lnSpc>
                <a:spcPct val="90000"/>
              </a:lnSpc>
              <a:spcBef>
                <a:spcPts val="1000"/>
              </a:spcBef>
              <a:spcAft>
                <a:spcPts val="0"/>
              </a:spcAft>
              <a:buClr>
                <a:schemeClr val="lt1"/>
              </a:buClr>
              <a:buSzPts val="2400"/>
              <a:buFont typeface="Arial"/>
              <a:buNone/>
            </a:pPr>
            <a:r>
              <a:rPr lang="it-IT" dirty="0"/>
              <a:t>Il </a:t>
            </a:r>
            <a:r>
              <a:rPr lang="it-IT" i="1" dirty="0"/>
              <a:t>burnout</a:t>
            </a:r>
            <a:r>
              <a:rPr lang="it-IT" dirty="0"/>
              <a:t> ("bruciato", "esaurito") è un particolare tipo di stress negativo</a:t>
            </a:r>
            <a:r>
              <a:rPr lang="en-US" dirty="0"/>
              <a:t>. </a:t>
            </a:r>
            <a:endParaRPr dirty="0"/>
          </a:p>
          <a:p>
            <a:pPr marL="0" marR="0" lvl="0" indent="-228600" rtl="0">
              <a:lnSpc>
                <a:spcPct val="90000"/>
              </a:lnSpc>
              <a:spcBef>
                <a:spcPts val="1000"/>
              </a:spcBef>
              <a:spcAft>
                <a:spcPts val="0"/>
              </a:spcAft>
              <a:buClr>
                <a:schemeClr val="lt1"/>
              </a:buClr>
              <a:buSzPts val="2400"/>
              <a:buFont typeface="Arial"/>
              <a:buNone/>
            </a:pPr>
            <a:r>
              <a:rPr lang="it-IT" dirty="0"/>
              <a:t>Rappresenta una forma di angoscia che i lavoratori esprimono nella sensazione di non essere più in grado di farcela, a causa dell'insoddisfazione o della frustrazione quotidiana, del senso di delusione e di impotenza che un individuo sperimenta nel proprio contesto lavorativo</a:t>
            </a:r>
            <a:r>
              <a:rPr lang="en-US" dirty="0"/>
              <a:t>. </a:t>
            </a:r>
            <a:endParaRPr dirty="0"/>
          </a:p>
          <a:p>
            <a:pPr marL="0" marR="0" lvl="0" indent="-228600" rtl="0">
              <a:lnSpc>
                <a:spcPct val="90000"/>
              </a:lnSpc>
              <a:spcBef>
                <a:spcPts val="1000"/>
              </a:spcBef>
              <a:spcAft>
                <a:spcPts val="0"/>
              </a:spcAft>
              <a:buClr>
                <a:schemeClr val="lt1"/>
              </a:buClr>
              <a:buSzPts val="2400"/>
              <a:buFont typeface="Arial"/>
              <a:buNone/>
            </a:pPr>
            <a:r>
              <a:rPr lang="it-IT" dirty="0"/>
              <a:t>È una forma di stress specifica delle "</a:t>
            </a:r>
            <a:r>
              <a:rPr lang="it-IT" i="1" dirty="0"/>
              <a:t>professioni d'aiuto</a:t>
            </a:r>
            <a:r>
              <a:rPr lang="it-IT" dirty="0"/>
              <a:t>" (</a:t>
            </a:r>
            <a:r>
              <a:rPr lang="it-IT" i="1" dirty="0"/>
              <a:t>medici, infermieri, psicologi, educatori/insegnanti, assistenti sociali, ecc.</a:t>
            </a:r>
            <a:r>
              <a:rPr lang="it-IT" dirty="0"/>
              <a:t>), in cui la relazione con l'utente riveste un'importanza fondamentale, in quanto costituisce una forma di sostegno, aiuto e guida per chi è in difficoltà</a:t>
            </a:r>
            <a:r>
              <a:rPr lang="en-US" dirty="0"/>
              <a:t>. </a:t>
            </a:r>
            <a:endParaRPr dirty="0"/>
          </a:p>
        </p:txBody>
      </p:sp>
      <p:sp>
        <p:nvSpPr>
          <p:cNvPr id="311" name="Google Shape;311;p34"/>
          <p:cNvSpPr txBox="1">
            <a:spLocks noGrp="1"/>
          </p:cNvSpPr>
          <p:nvPr>
            <p:ph type="body" idx="2"/>
          </p:nvPr>
        </p:nvSpPr>
        <p:spPr>
          <a:xfrm>
            <a:off x="386292" y="190995"/>
            <a:ext cx="4644970" cy="830981"/>
          </a:xfrm>
          <a:prstGeom prst="rect">
            <a:avLst/>
          </a:prstGeom>
          <a:noFill/>
          <a:ln>
            <a:noFill/>
          </a:ln>
        </p:spPr>
        <p:txBody>
          <a:bodyPr spcFirstLastPara="1" wrap="square" lIns="91425" tIns="45700" rIns="91425" bIns="45700" anchor="t" anchorCtr="0">
            <a:normAutofit/>
          </a:bodyPr>
          <a:lstStyle/>
          <a:p>
            <a:pPr marL="0" indent="0"/>
            <a:r>
              <a:rPr lang="en-US" dirty="0"/>
              <a:t>Che </a:t>
            </a:r>
            <a:r>
              <a:rPr lang="en-US" dirty="0" err="1"/>
              <a:t>cos’è</a:t>
            </a:r>
            <a:r>
              <a:rPr lang="en-US" dirty="0"/>
              <a:t> il burnout?</a:t>
            </a:r>
            <a:endParaRPr dirty="0"/>
          </a:p>
        </p:txBody>
      </p:sp>
      <p:pic>
        <p:nvPicPr>
          <p:cNvPr id="312" name="Google Shape;312;p34"/>
          <p:cNvPicPr preferRelativeResize="0"/>
          <p:nvPr/>
        </p:nvPicPr>
        <p:blipFill rotWithShape="1">
          <a:blip r:embed="rId3">
            <a:alphaModFix/>
          </a:blip>
          <a:srcRect/>
          <a:stretch/>
        </p:blipFill>
        <p:spPr>
          <a:xfrm>
            <a:off x="5888003" y="0"/>
            <a:ext cx="6303998"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g18d05828803_0_35"/>
          <p:cNvPicPr preferRelativeResize="0"/>
          <p:nvPr/>
        </p:nvPicPr>
        <p:blipFill rotWithShape="1">
          <a:blip r:embed="rId3">
            <a:alphaModFix/>
          </a:blip>
          <a:srcRect t="7257" b="7257"/>
          <a:stretch/>
        </p:blipFill>
        <p:spPr>
          <a:xfrm>
            <a:off x="20" y="0"/>
            <a:ext cx="12191980" cy="7160357"/>
          </a:xfrm>
          <a:prstGeom prst="rect">
            <a:avLst/>
          </a:prstGeom>
          <a:noFill/>
          <a:ln>
            <a:noFill/>
          </a:ln>
        </p:spPr>
      </p:pic>
      <p:sp>
        <p:nvSpPr>
          <p:cNvPr id="679" name="Google Shape;679;g18d05828803_0_35"/>
          <p:cNvSpPr txBox="1">
            <a:spLocks noGrp="1"/>
          </p:cNvSpPr>
          <p:nvPr>
            <p:ph type="body" idx="1"/>
          </p:nvPr>
        </p:nvSpPr>
        <p:spPr>
          <a:xfrm>
            <a:off x="7733211" y="942976"/>
            <a:ext cx="4023300" cy="5524500"/>
          </a:xfrm>
          <a:prstGeom prst="rect">
            <a:avLst/>
          </a:prstGeom>
          <a:solidFill>
            <a:srgbClr val="24BAA2"/>
          </a:solidFill>
          <a:ln>
            <a:noFill/>
          </a:ln>
        </p:spPr>
        <p:txBody>
          <a:bodyPr spcFirstLastPara="1" wrap="square" lIns="91425" tIns="45700" rIns="91425" bIns="45700" anchor="ctr" anchorCtr="0">
            <a:normAutofit/>
          </a:bodyPr>
          <a:lstStyle/>
          <a:p>
            <a:pPr marL="0" marR="0" lvl="0" indent="0" algn="ctr" rtl="0">
              <a:lnSpc>
                <a:spcPct val="90000"/>
              </a:lnSpc>
              <a:spcBef>
                <a:spcPts val="1000"/>
              </a:spcBef>
              <a:spcAft>
                <a:spcPts val="0"/>
              </a:spcAft>
              <a:buClr>
                <a:schemeClr val="lt1"/>
              </a:buClr>
              <a:buSzPts val="3000"/>
              <a:buFont typeface="Arial"/>
              <a:buNone/>
            </a:pPr>
            <a:r>
              <a:rPr lang="en-US" sz="3200" b="1" i="0" dirty="0">
                <a:solidFill>
                  <a:srgbClr val="7030A0"/>
                </a:solidFill>
              </a:rPr>
              <a:t>FANTASTICO!  </a:t>
            </a:r>
            <a:endParaRPr sz="3200" b="1" i="0" dirty="0">
              <a:solidFill>
                <a:srgbClr val="7030A0"/>
              </a:solidFill>
            </a:endParaRPr>
          </a:p>
          <a:p>
            <a:pPr marL="0" marR="0" lvl="0" indent="0" algn="ctr" rtl="0">
              <a:lnSpc>
                <a:spcPct val="90000"/>
              </a:lnSpc>
              <a:spcBef>
                <a:spcPts val="1000"/>
              </a:spcBef>
              <a:spcAft>
                <a:spcPts val="0"/>
              </a:spcAft>
              <a:buClr>
                <a:schemeClr val="lt1"/>
              </a:buClr>
              <a:buSzPts val="3000"/>
              <a:buFont typeface="Arial"/>
              <a:buNone/>
            </a:pPr>
            <a:r>
              <a:rPr lang="it-IT" sz="3200" b="1" i="0" dirty="0"/>
              <a:t>Avete raggiunto la fine della sezione più lunga e complessa del modulo:</a:t>
            </a:r>
          </a:p>
          <a:p>
            <a:pPr marL="0" marR="0" lvl="0" indent="0" algn="ctr" rtl="0">
              <a:lnSpc>
                <a:spcPct val="90000"/>
              </a:lnSpc>
              <a:spcBef>
                <a:spcPts val="1000"/>
              </a:spcBef>
              <a:spcAft>
                <a:spcPts val="0"/>
              </a:spcAft>
              <a:buClr>
                <a:schemeClr val="lt1"/>
              </a:buClr>
              <a:buSzPts val="3000"/>
              <a:buFont typeface="Arial"/>
              <a:buNone/>
            </a:pPr>
            <a:r>
              <a:rPr lang="it-IT" sz="3200" b="1" i="0" dirty="0"/>
              <a:t>continuare sarà un gioco da ragazzi.</a:t>
            </a:r>
            <a:endParaRPr sz="32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77"/>
          <p:cNvSpPr txBox="1">
            <a:spLocks noGrp="1"/>
          </p:cNvSpPr>
          <p:nvPr>
            <p:ph type="body" idx="1"/>
          </p:nvPr>
        </p:nvSpPr>
        <p:spPr>
          <a:xfrm>
            <a:off x="5685620" y="3223586"/>
            <a:ext cx="6010480" cy="225304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lt1"/>
              </a:buClr>
              <a:buSzPts val="4800"/>
              <a:buFont typeface="Arial"/>
              <a:buNone/>
            </a:pPr>
            <a:r>
              <a:rPr lang="it-IT" dirty="0"/>
              <a:t>Educare gli anziani</a:t>
            </a:r>
          </a:p>
          <a:p>
            <a:pPr marL="0" marR="0" lvl="0" indent="0" algn="l" rtl="0">
              <a:lnSpc>
                <a:spcPct val="90000"/>
              </a:lnSpc>
              <a:spcBef>
                <a:spcPts val="1000"/>
              </a:spcBef>
              <a:spcAft>
                <a:spcPts val="0"/>
              </a:spcAft>
              <a:buClr>
                <a:schemeClr val="lt1"/>
              </a:buClr>
              <a:buSzPts val="4800"/>
              <a:buFont typeface="Arial"/>
              <a:buNone/>
            </a:pPr>
            <a:r>
              <a:rPr lang="it-IT" dirty="0"/>
              <a:t>alla tecnologia</a:t>
            </a:r>
            <a:endParaRPr dirty="0"/>
          </a:p>
        </p:txBody>
      </p:sp>
      <p:sp>
        <p:nvSpPr>
          <p:cNvPr id="685" name="Google Shape;685;p77"/>
          <p:cNvSpPr txBox="1">
            <a:spLocks noGrp="1"/>
          </p:cNvSpPr>
          <p:nvPr>
            <p:ph type="body" idx="2"/>
          </p:nvPr>
        </p:nvSpPr>
        <p:spPr>
          <a:xfrm>
            <a:off x="891653" y="2003728"/>
            <a:ext cx="2341403"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n-US"/>
              <a:t>03</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78"/>
          <p:cNvSpPr txBox="1">
            <a:spLocks noGrp="1"/>
          </p:cNvSpPr>
          <p:nvPr>
            <p:ph type="body" idx="1"/>
          </p:nvPr>
        </p:nvSpPr>
        <p:spPr>
          <a:xfrm>
            <a:off x="670825" y="1141975"/>
            <a:ext cx="6621600" cy="4083900"/>
          </a:xfrm>
          <a:prstGeom prst="rect">
            <a:avLst/>
          </a:prstGeom>
          <a:noFill/>
          <a:ln>
            <a:noFill/>
          </a:ln>
        </p:spPr>
        <p:txBody>
          <a:bodyPr spcFirstLastPara="1" wrap="square" lIns="91425" tIns="45700" rIns="91425" bIns="45700" anchor="t" anchorCtr="0">
            <a:noAutofit/>
          </a:bodyPr>
          <a:lstStyle/>
          <a:p>
            <a:pPr marL="0" lvl="0" indent="-228600" algn="just" rtl="0">
              <a:lnSpc>
                <a:spcPct val="90000"/>
              </a:lnSpc>
              <a:spcBef>
                <a:spcPts val="1000"/>
              </a:spcBef>
              <a:spcAft>
                <a:spcPts val="0"/>
              </a:spcAft>
              <a:buClr>
                <a:srgbClr val="092E4B"/>
              </a:buClr>
              <a:buSzPts val="2400"/>
              <a:buNone/>
            </a:pPr>
            <a:r>
              <a:rPr lang="it-IT" sz="2100" dirty="0"/>
              <a:t>La tecnologia è ormai entrata nella vita quotidiana degli anziani, come confermano i dati </a:t>
            </a:r>
            <a:r>
              <a:rPr lang="it-IT" sz="2100" dirty="0">
                <a:solidFill>
                  <a:srgbClr val="24BAA2"/>
                </a:solidFill>
                <a:hlinkClick r:id="rId3">
                  <a:extLst>
                    <a:ext uri="{A12FA001-AC4F-418D-AE19-62706E023703}">
                      <ahyp:hlinkClr xmlns:ahyp="http://schemas.microsoft.com/office/drawing/2018/hyperlinkcolor" val="tx"/>
                    </a:ext>
                  </a:extLst>
                </a:hlinkClick>
              </a:rPr>
              <a:t>Istat</a:t>
            </a:r>
            <a:r>
              <a:rPr lang="it-IT" sz="2100" dirty="0"/>
              <a:t>: dal 2005 al 2015, infatti, il numero di persone tra i 65 e i 74 anni che utilizzano il PC è aumentato del 343,6% e quello di coloro che ricorrono a Internet, nella stessa fascia d'età, addirittura del 556,4%</a:t>
            </a:r>
            <a:r>
              <a:rPr lang="en-US" sz="2100" dirty="0"/>
              <a:t>. </a:t>
            </a:r>
            <a:endParaRPr sz="2100" dirty="0"/>
          </a:p>
          <a:p>
            <a:pPr marL="0" lvl="0" indent="0" algn="just" rtl="0">
              <a:lnSpc>
                <a:spcPct val="90000"/>
              </a:lnSpc>
              <a:spcBef>
                <a:spcPts val="1000"/>
              </a:spcBef>
              <a:spcAft>
                <a:spcPts val="0"/>
              </a:spcAft>
              <a:buClr>
                <a:srgbClr val="092E4B"/>
              </a:buClr>
              <a:buSzPts val="2400"/>
              <a:buNone/>
            </a:pPr>
            <a:r>
              <a:rPr lang="it-IT" sz="2100" dirty="0"/>
              <a:t>L’isolamento causato da Covid-19 ha favorito questo processo, tanto che nel 2021 gli anziani (65-74 anni) che utilizzano il PC rappresentano il 36,4%, rispetto al 31,6% dell'anno precedente, come riportato dall’</a:t>
            </a:r>
            <a:r>
              <a:rPr lang="it-IT" sz="2100" dirty="0">
                <a:solidFill>
                  <a:srgbClr val="24BAA2"/>
                </a:solidFill>
                <a:hlinkClick r:id="rId4">
                  <a:extLst>
                    <a:ext uri="{A12FA001-AC4F-418D-AE19-62706E023703}">
                      <ahyp:hlinkClr xmlns:ahyp="http://schemas.microsoft.com/office/drawing/2018/hyperlinkcolor" val="tx"/>
                    </a:ext>
                  </a:extLst>
                </a:hlinkClick>
              </a:rPr>
              <a:t>Istat</a:t>
            </a:r>
            <a:r>
              <a:rPr lang="it-IT" sz="2100" dirty="0"/>
              <a:t>. </a:t>
            </a:r>
            <a:endParaRPr sz="2100" dirty="0"/>
          </a:p>
        </p:txBody>
      </p:sp>
      <p:sp>
        <p:nvSpPr>
          <p:cNvPr id="691" name="Google Shape;691;p78"/>
          <p:cNvSpPr txBox="1">
            <a:spLocks noGrp="1"/>
          </p:cNvSpPr>
          <p:nvPr>
            <p:ph type="body" idx="2"/>
          </p:nvPr>
        </p:nvSpPr>
        <p:spPr>
          <a:xfrm>
            <a:off x="877430" y="425253"/>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24BAA2"/>
              </a:buClr>
              <a:buSzPts val="3600"/>
              <a:buNone/>
            </a:pPr>
            <a:r>
              <a:rPr lang="en-US" dirty="0" err="1"/>
              <a:t>Gli</a:t>
            </a:r>
            <a:r>
              <a:rPr lang="en-US" dirty="0"/>
              <a:t> anziani e la </a:t>
            </a:r>
            <a:r>
              <a:rPr lang="en-US" dirty="0" err="1"/>
              <a:t>tecnologia</a:t>
            </a:r>
            <a:endParaRPr dirty="0"/>
          </a:p>
        </p:txBody>
      </p:sp>
      <p:sp>
        <p:nvSpPr>
          <p:cNvPr id="692" name="Google Shape;692;p78"/>
          <p:cNvSpPr txBox="1"/>
          <p:nvPr/>
        </p:nvSpPr>
        <p:spPr>
          <a:xfrm>
            <a:off x="670825" y="4390509"/>
            <a:ext cx="6137100" cy="1926900"/>
          </a:xfrm>
          <a:prstGeom prst="rect">
            <a:avLst/>
          </a:prstGeom>
          <a:noFill/>
          <a:ln>
            <a:noFill/>
          </a:ln>
        </p:spPr>
        <p:txBody>
          <a:bodyPr spcFirstLastPara="1" wrap="square" lIns="91425" tIns="45700" rIns="91425" bIns="45700" anchor="ctr" anchorCtr="0">
            <a:normAutofit/>
          </a:bodyPr>
          <a:lstStyle/>
          <a:p>
            <a:pPr marL="457200" marR="0" lvl="0" indent="-228600" algn="ctr" rtl="0">
              <a:lnSpc>
                <a:spcPct val="90000"/>
              </a:lnSpc>
              <a:spcBef>
                <a:spcPts val="1000"/>
              </a:spcBef>
              <a:spcAft>
                <a:spcPts val="0"/>
              </a:spcAft>
              <a:buClr>
                <a:srgbClr val="092E4B"/>
              </a:buClr>
              <a:buSzPts val="2400"/>
              <a:buFont typeface="Arial"/>
              <a:buNone/>
            </a:pPr>
            <a:r>
              <a:rPr lang="it-IT" sz="2400" b="1" i="1" u="none" strike="noStrike" cap="none" dirty="0">
                <a:solidFill>
                  <a:srgbClr val="092E4B"/>
                </a:solidFill>
                <a:latin typeface="Calibri"/>
                <a:ea typeface="Calibri"/>
                <a:cs typeface="Calibri"/>
                <a:sym typeface="Calibri"/>
              </a:rPr>
              <a:t>   Gli strumenti digitali possono migliorare la qualità della vita di tutti, soprattutto degli anziani. Grazie a Internet è possibile godere di diversi vantaggi… Vedete il Modulo 3 per maggiori dettagli!</a:t>
            </a:r>
            <a:endParaRPr sz="2400" b="1" i="1" u="none" strike="noStrike" cap="none" dirty="0">
              <a:solidFill>
                <a:srgbClr val="092E4B"/>
              </a:solidFill>
              <a:latin typeface="Calibri"/>
              <a:ea typeface="Calibri"/>
              <a:cs typeface="Calibri"/>
              <a:sym typeface="Calibri"/>
            </a:endParaRPr>
          </a:p>
        </p:txBody>
      </p:sp>
      <p:pic>
        <p:nvPicPr>
          <p:cNvPr id="693" name="Google Shape;693;p78" descr="Old women hanging out"/>
          <p:cNvPicPr preferRelativeResize="0"/>
          <p:nvPr/>
        </p:nvPicPr>
        <p:blipFill rotWithShape="1">
          <a:blip r:embed="rId5">
            <a:alphaModFix/>
          </a:blip>
          <a:srcRect l="7606" r="16707"/>
          <a:stretch/>
        </p:blipFill>
        <p:spPr>
          <a:xfrm>
            <a:off x="7419975" y="1504040"/>
            <a:ext cx="4245430" cy="384991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79"/>
          <p:cNvSpPr txBox="1">
            <a:spLocks noGrp="1"/>
          </p:cNvSpPr>
          <p:nvPr>
            <p:ph type="body" idx="1"/>
          </p:nvPr>
        </p:nvSpPr>
        <p:spPr>
          <a:xfrm>
            <a:off x="4927790" y="767054"/>
            <a:ext cx="6562677" cy="33941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it-IT" dirty="0"/>
              <a:t>La possibilità di rimanere in contatto</a:t>
            </a:r>
            <a:endParaRPr dirty="0"/>
          </a:p>
        </p:txBody>
      </p:sp>
      <p:sp>
        <p:nvSpPr>
          <p:cNvPr id="699" name="Google Shape;699;p79"/>
          <p:cNvSpPr txBox="1">
            <a:spLocks noGrp="1"/>
          </p:cNvSpPr>
          <p:nvPr>
            <p:ph type="body" idx="2"/>
          </p:nvPr>
        </p:nvSpPr>
        <p:spPr>
          <a:xfrm>
            <a:off x="4147457" y="1048525"/>
            <a:ext cx="7318069" cy="999383"/>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en-US" dirty="0" err="1"/>
              <a:t>L’uso</a:t>
            </a:r>
            <a:r>
              <a:rPr lang="en-US" dirty="0"/>
              <a:t> di app di </a:t>
            </a:r>
            <a:r>
              <a:rPr lang="en-US" dirty="0" err="1"/>
              <a:t>messaggistica</a:t>
            </a:r>
            <a:r>
              <a:rPr lang="en-US" dirty="0"/>
              <a:t> (e.g., </a:t>
            </a:r>
            <a:r>
              <a:rPr lang="en-US" u="sng" dirty="0">
                <a:solidFill>
                  <a:srgbClr val="24BAA2"/>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WhatsApp</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t>
            </a:r>
            <a:r>
              <a:rPr lang="en-US" dirty="0"/>
              <a:t> e </a:t>
            </a:r>
            <a:r>
              <a:rPr lang="en-US" dirty="0" err="1"/>
              <a:t>i</a:t>
            </a:r>
            <a:r>
              <a:rPr lang="en-US" dirty="0"/>
              <a:t> Social Network (e.g., </a:t>
            </a:r>
            <a:r>
              <a:rPr lang="en-US" u="sng" dirty="0">
                <a:solidFill>
                  <a:srgbClr val="24BAA2"/>
                </a:solidFill>
                <a:hlinkClick r:id="rId4">
                  <a:extLst>
                    <a:ext uri="{A12FA001-AC4F-418D-AE19-62706E023703}">
                      <ahyp:hlinkClr xmlns:ahyp="http://schemas.microsoft.com/office/drawing/2018/hyperlinkcolor" val="tx"/>
                    </a:ext>
                  </a:extLst>
                </a:hlinkClick>
              </a:rPr>
              <a:t>Facebook</a:t>
            </a:r>
            <a:r>
              <a:rPr lang="en-US" dirty="0">
                <a:solidFill>
                  <a:srgbClr val="24BAA2"/>
                </a:solidFill>
              </a:rPr>
              <a:t>, </a:t>
            </a:r>
            <a:r>
              <a:rPr lang="en-US" u="sng" dirty="0">
                <a:solidFill>
                  <a:srgbClr val="24BAA2"/>
                </a:solidFill>
                <a:hlinkClick r:id="rId5">
                  <a:extLst>
                    <a:ext uri="{A12FA001-AC4F-418D-AE19-62706E023703}">
                      <ahyp:hlinkClr xmlns:ahyp="http://schemas.microsoft.com/office/drawing/2018/hyperlinkcolor" val="tx"/>
                    </a:ext>
                  </a:extLst>
                </a:hlinkClick>
              </a:rPr>
              <a:t>Twitter</a:t>
            </a:r>
            <a:r>
              <a:rPr lang="en-US" dirty="0"/>
              <a:t>), </a:t>
            </a:r>
            <a:r>
              <a:rPr lang="en-US" dirty="0" err="1"/>
              <a:t>infatti</a:t>
            </a:r>
            <a:r>
              <a:rPr lang="en-US" dirty="0"/>
              <a:t>, </a:t>
            </a:r>
            <a:r>
              <a:rPr lang="en-US" dirty="0" err="1"/>
              <a:t>permettono</a:t>
            </a:r>
            <a:r>
              <a:rPr lang="en-US" dirty="0"/>
              <a:t> di </a:t>
            </a:r>
            <a:r>
              <a:rPr lang="en-US" dirty="0" err="1"/>
              <a:t>restare</a:t>
            </a:r>
            <a:r>
              <a:rPr lang="en-US" dirty="0"/>
              <a:t> in </a:t>
            </a:r>
            <a:r>
              <a:rPr lang="en-US" dirty="0" err="1"/>
              <a:t>contatto</a:t>
            </a:r>
            <a:r>
              <a:rPr lang="en-US" dirty="0"/>
              <a:t> con amici e </a:t>
            </a:r>
            <a:r>
              <a:rPr lang="en-US" dirty="0" err="1"/>
              <a:t>parenti</a:t>
            </a:r>
            <a:r>
              <a:rPr lang="en-US" dirty="0"/>
              <a:t> </a:t>
            </a:r>
            <a:r>
              <a:rPr lang="en-US" dirty="0" err="1"/>
              <a:t>anche</a:t>
            </a:r>
            <a:r>
              <a:rPr lang="en-US" dirty="0"/>
              <a:t> se </a:t>
            </a:r>
            <a:r>
              <a:rPr lang="en-US" dirty="0" err="1"/>
              <a:t>lontani</a:t>
            </a:r>
            <a:r>
              <a:rPr lang="en-US" dirty="0"/>
              <a:t>.</a:t>
            </a:r>
            <a:endParaRPr dirty="0"/>
          </a:p>
        </p:txBody>
      </p:sp>
      <p:sp>
        <p:nvSpPr>
          <p:cNvPr id="700" name="Google Shape;700;p79"/>
          <p:cNvSpPr txBox="1">
            <a:spLocks noGrp="1"/>
          </p:cNvSpPr>
          <p:nvPr>
            <p:ph type="body" idx="5"/>
          </p:nvPr>
        </p:nvSpPr>
        <p:spPr>
          <a:xfrm>
            <a:off x="4162955" y="2510525"/>
            <a:ext cx="7327512" cy="500670"/>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it-IT" dirty="0"/>
              <a:t>La prestazione delle operazioni bancarie e burocratiche</a:t>
            </a:r>
          </a:p>
        </p:txBody>
      </p:sp>
      <p:sp>
        <p:nvSpPr>
          <p:cNvPr id="701" name="Google Shape;701;p79"/>
          <p:cNvSpPr txBox="1">
            <a:spLocks noGrp="1"/>
          </p:cNvSpPr>
          <p:nvPr>
            <p:ph type="body" idx="6"/>
          </p:nvPr>
        </p:nvSpPr>
        <p:spPr>
          <a:xfrm>
            <a:off x="4219626" y="3248857"/>
            <a:ext cx="7327511" cy="999383"/>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it-IT" sz="2000" dirty="0"/>
              <a:t>È estremamente funzionale per le persone, come gli anziani, che possono avere problemi di mobilità o di altro tipo che ne ostacolano l'uso.</a:t>
            </a:r>
          </a:p>
        </p:txBody>
      </p:sp>
      <p:sp>
        <p:nvSpPr>
          <p:cNvPr id="702" name="Google Shape;702;p79"/>
          <p:cNvSpPr txBox="1">
            <a:spLocks noGrp="1"/>
          </p:cNvSpPr>
          <p:nvPr>
            <p:ph type="body" idx="8"/>
          </p:nvPr>
        </p:nvSpPr>
        <p:spPr>
          <a:xfrm>
            <a:off x="4927790" y="4461199"/>
            <a:ext cx="6562677" cy="339415"/>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it-IT" dirty="0"/>
              <a:t>Prendersi cura della propria salute</a:t>
            </a:r>
          </a:p>
          <a:p>
            <a:pPr marL="457200" marR="0" lvl="0" indent="-228600" algn="r" rtl="0">
              <a:lnSpc>
                <a:spcPct val="100000"/>
              </a:lnSpc>
              <a:spcBef>
                <a:spcPts val="1000"/>
              </a:spcBef>
              <a:spcAft>
                <a:spcPts val="0"/>
              </a:spcAft>
              <a:buClr>
                <a:srgbClr val="24BAA2"/>
              </a:buClr>
              <a:buSzPts val="2400"/>
              <a:buFont typeface="Arial"/>
              <a:buNone/>
            </a:pPr>
            <a:endParaRPr lang="it-IT" dirty="0"/>
          </a:p>
        </p:txBody>
      </p:sp>
      <p:sp>
        <p:nvSpPr>
          <p:cNvPr id="703" name="Google Shape;703;p79"/>
          <p:cNvSpPr txBox="1">
            <a:spLocks noGrp="1"/>
          </p:cNvSpPr>
          <p:nvPr>
            <p:ph type="body" idx="9"/>
          </p:nvPr>
        </p:nvSpPr>
        <p:spPr>
          <a:xfrm>
            <a:off x="4600295" y="4959587"/>
            <a:ext cx="6890172" cy="999383"/>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it-IT" dirty="0"/>
              <a:t>Con l'avanzare dell'età, le esigenze di salute diventano spesso predominanti, ma alcune di queste possono essere soddisfatte anche online.</a:t>
            </a:r>
          </a:p>
        </p:txBody>
      </p:sp>
      <p:sp>
        <p:nvSpPr>
          <p:cNvPr id="705" name="Google Shape;705;p79"/>
          <p:cNvSpPr txBox="1"/>
          <p:nvPr/>
        </p:nvSpPr>
        <p:spPr>
          <a:xfrm>
            <a:off x="0" y="1"/>
            <a:ext cx="3764571" cy="1384954"/>
          </a:xfrm>
          <a:prstGeom prst="rect">
            <a:avLst/>
          </a:prstGeom>
          <a:solidFill>
            <a:srgbClr val="7F349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IT" sz="2800" b="0" i="0" u="none" strike="noStrike" cap="none" dirty="0">
                <a:solidFill>
                  <a:srgbClr val="24BAA2"/>
                </a:solidFill>
                <a:latin typeface="Calibri"/>
                <a:ea typeface="Calibri"/>
                <a:cs typeface="Calibri"/>
                <a:sym typeface="Calibri"/>
              </a:rPr>
              <a:t>Come le tecnologie digitali possono essere utili agli anziani</a:t>
            </a:r>
          </a:p>
        </p:txBody>
      </p:sp>
      <p:pic>
        <p:nvPicPr>
          <p:cNvPr id="2" name="Google Shape;799;p79" descr="Badge 3 outline">
            <a:extLst>
              <a:ext uri="{FF2B5EF4-FFF2-40B4-BE49-F238E27FC236}">
                <a16:creationId xmlns:a16="http://schemas.microsoft.com/office/drawing/2014/main" id="{70609D87-E465-F30D-7CAC-E67ABCC12AD5}"/>
              </a:ext>
            </a:extLst>
          </p:cNvPr>
          <p:cNvPicPr preferRelativeResize="0"/>
          <p:nvPr/>
        </p:nvPicPr>
        <p:blipFill rotWithShape="1">
          <a:blip r:embed="rId6">
            <a:alphaModFix/>
          </a:blip>
          <a:srcRect/>
          <a:stretch/>
        </p:blipFill>
        <p:spPr>
          <a:xfrm>
            <a:off x="3936386" y="4923165"/>
            <a:ext cx="914400" cy="914400"/>
          </a:xfrm>
          <a:prstGeom prst="rect">
            <a:avLst/>
          </a:prstGeom>
          <a:noFill/>
          <a:ln>
            <a:noFill/>
          </a:ln>
        </p:spPr>
      </p:pic>
      <p:pic>
        <p:nvPicPr>
          <p:cNvPr id="3" name="Google Shape;800;p79" descr="Badge 1 outline">
            <a:extLst>
              <a:ext uri="{FF2B5EF4-FFF2-40B4-BE49-F238E27FC236}">
                <a16:creationId xmlns:a16="http://schemas.microsoft.com/office/drawing/2014/main" id="{4AA478A0-C194-A9DD-E013-902F1AEFE445}"/>
              </a:ext>
            </a:extLst>
          </p:cNvPr>
          <p:cNvPicPr preferRelativeResize="0"/>
          <p:nvPr/>
        </p:nvPicPr>
        <p:blipFill rotWithShape="1">
          <a:blip r:embed="rId7">
            <a:alphaModFix/>
          </a:blip>
          <a:srcRect/>
          <a:stretch/>
        </p:blipFill>
        <p:spPr>
          <a:xfrm>
            <a:off x="3936386" y="1140624"/>
            <a:ext cx="914400" cy="914400"/>
          </a:xfrm>
          <a:prstGeom prst="rect">
            <a:avLst/>
          </a:prstGeom>
          <a:noFill/>
          <a:ln>
            <a:noFill/>
          </a:ln>
        </p:spPr>
      </p:pic>
      <p:pic>
        <p:nvPicPr>
          <p:cNvPr id="4" name="Google Shape;801;p79" descr="Badge outline">
            <a:extLst>
              <a:ext uri="{FF2B5EF4-FFF2-40B4-BE49-F238E27FC236}">
                <a16:creationId xmlns:a16="http://schemas.microsoft.com/office/drawing/2014/main" id="{D762688B-CD45-96A5-B07D-C3A4E18F17D0}"/>
              </a:ext>
            </a:extLst>
          </p:cNvPr>
          <p:cNvPicPr preferRelativeResize="0"/>
          <p:nvPr/>
        </p:nvPicPr>
        <p:blipFill rotWithShape="1">
          <a:blip r:embed="rId8">
            <a:alphaModFix/>
          </a:blip>
          <a:srcRect/>
          <a:stretch/>
        </p:blipFill>
        <p:spPr>
          <a:xfrm>
            <a:off x="3936386" y="3045591"/>
            <a:ext cx="914400" cy="914400"/>
          </a:xfrm>
          <a:prstGeom prst="rect">
            <a:avLst/>
          </a:prstGeom>
          <a:noFill/>
          <a:ln>
            <a:noFill/>
          </a:ln>
        </p:spPr>
      </p:pic>
      <p:sp>
        <p:nvSpPr>
          <p:cNvPr id="8" name="Segnaposto immagine 7">
            <a:extLst>
              <a:ext uri="{FF2B5EF4-FFF2-40B4-BE49-F238E27FC236}">
                <a16:creationId xmlns:a16="http://schemas.microsoft.com/office/drawing/2014/main" id="{C1E9630B-A2E1-EAE6-8318-495A714A747E}"/>
              </a:ext>
            </a:extLst>
          </p:cNvPr>
          <p:cNvSpPr>
            <a:spLocks noGrp="1"/>
          </p:cNvSpPr>
          <p:nvPr>
            <p:ph type="pic" idx="4"/>
          </p:nvPr>
        </p:nvSpPr>
        <p:spPr/>
      </p:sp>
      <p:sp>
        <p:nvSpPr>
          <p:cNvPr id="11" name="Google Shape;798;p79">
            <a:extLst>
              <a:ext uri="{FF2B5EF4-FFF2-40B4-BE49-F238E27FC236}">
                <a16:creationId xmlns:a16="http://schemas.microsoft.com/office/drawing/2014/main" id="{456DE72A-2088-3F7F-D8FA-F61E72F93D78}"/>
              </a:ext>
            </a:extLst>
          </p:cNvPr>
          <p:cNvSpPr txBox="1"/>
          <p:nvPr/>
        </p:nvSpPr>
        <p:spPr>
          <a:xfrm>
            <a:off x="-126343" y="0"/>
            <a:ext cx="3890914" cy="2308284"/>
          </a:xfrm>
          <a:prstGeom prst="rect">
            <a:avLst/>
          </a:prstGeom>
          <a:solidFill>
            <a:srgbClr val="7F3494"/>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IT" sz="3600" b="1" i="0" u="none" strike="noStrike" cap="none" dirty="0">
                <a:solidFill>
                  <a:srgbClr val="24BAA2"/>
                </a:solidFill>
                <a:latin typeface="Calibri"/>
                <a:ea typeface="Calibri"/>
                <a:cs typeface="Calibri"/>
                <a:sym typeface="Calibri"/>
              </a:rPr>
              <a:t>Come le tecnologie digitali possono essere utili agli anziani</a:t>
            </a:r>
          </a:p>
        </p:txBody>
      </p:sp>
      <p:pic>
        <p:nvPicPr>
          <p:cNvPr id="15" name="Immagine 14">
            <a:extLst>
              <a:ext uri="{FF2B5EF4-FFF2-40B4-BE49-F238E27FC236}">
                <a16:creationId xmlns:a16="http://schemas.microsoft.com/office/drawing/2014/main" id="{D901E98B-9BEF-4340-C900-4BBCC8106F9F}"/>
              </a:ext>
            </a:extLst>
          </p:cNvPr>
          <p:cNvPicPr>
            <a:picLocks noChangeAspect="1"/>
          </p:cNvPicPr>
          <p:nvPr/>
        </p:nvPicPr>
        <p:blipFill rotWithShape="1">
          <a:blip r:embed="rId9"/>
          <a:srcRect t="31308" b="2350"/>
          <a:stretch/>
        </p:blipFill>
        <p:spPr>
          <a:xfrm>
            <a:off x="-126344" y="2308283"/>
            <a:ext cx="3670300" cy="454971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80"/>
          <p:cNvSpPr txBox="1">
            <a:spLocks noGrp="1"/>
          </p:cNvSpPr>
          <p:nvPr>
            <p:ph type="body" idx="1"/>
          </p:nvPr>
        </p:nvSpPr>
        <p:spPr>
          <a:xfrm>
            <a:off x="798381" y="2473693"/>
            <a:ext cx="10595237" cy="384991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endParaRPr lang="it-IT" dirty="0"/>
          </a:p>
          <a:p>
            <a:pPr marL="457200" marR="0" lvl="0" indent="-228600" algn="l" rtl="0">
              <a:lnSpc>
                <a:spcPct val="90000"/>
              </a:lnSpc>
              <a:spcBef>
                <a:spcPts val="1000"/>
              </a:spcBef>
              <a:spcAft>
                <a:spcPts val="0"/>
              </a:spcAft>
              <a:buClr>
                <a:srgbClr val="092E4B"/>
              </a:buClr>
              <a:buSzPts val="2400"/>
              <a:buFont typeface="Arial"/>
              <a:buNone/>
            </a:pPr>
            <a:r>
              <a:rPr lang="it-IT" dirty="0"/>
              <a:t>- Migliorare le funzioni cognitive e mantenere la mente attiva;</a:t>
            </a:r>
          </a:p>
          <a:p>
            <a:pPr marL="457200" marR="0" lvl="0" indent="-228600" algn="l" rtl="0">
              <a:lnSpc>
                <a:spcPct val="90000"/>
              </a:lnSpc>
              <a:spcBef>
                <a:spcPts val="1000"/>
              </a:spcBef>
              <a:spcAft>
                <a:spcPts val="0"/>
              </a:spcAft>
              <a:buClr>
                <a:srgbClr val="092E4B"/>
              </a:buClr>
              <a:buSzPts val="2400"/>
              <a:buFont typeface="Arial"/>
              <a:buNone/>
            </a:pPr>
            <a:r>
              <a:rPr lang="it-IT" dirty="0"/>
              <a:t>- Rallentare l'insorgenza del declino cognitivo;</a:t>
            </a:r>
          </a:p>
          <a:p>
            <a:pPr marL="457200" marR="0" lvl="0" indent="-228600" algn="l" rtl="0">
              <a:lnSpc>
                <a:spcPct val="90000"/>
              </a:lnSpc>
              <a:spcBef>
                <a:spcPts val="1000"/>
              </a:spcBef>
              <a:spcAft>
                <a:spcPts val="0"/>
              </a:spcAft>
              <a:buClr>
                <a:srgbClr val="092E4B"/>
              </a:buClr>
              <a:buSzPts val="2400"/>
              <a:buFont typeface="Arial"/>
              <a:buNone/>
            </a:pPr>
            <a:r>
              <a:rPr lang="it-IT" dirty="0"/>
              <a:t>- Sviluppare nuove abilità, nuovi interessi, e divertirsi;</a:t>
            </a:r>
          </a:p>
          <a:p>
            <a:pPr marL="457200" marR="0" lvl="0" indent="-228600" algn="l" rtl="0">
              <a:lnSpc>
                <a:spcPct val="90000"/>
              </a:lnSpc>
              <a:spcBef>
                <a:spcPts val="1000"/>
              </a:spcBef>
              <a:spcAft>
                <a:spcPts val="0"/>
              </a:spcAft>
              <a:buClr>
                <a:srgbClr val="092E4B"/>
              </a:buClr>
              <a:buSzPts val="2400"/>
              <a:buFont typeface="Arial"/>
              <a:buNone/>
            </a:pPr>
            <a:r>
              <a:rPr lang="it-IT" dirty="0"/>
              <a:t>- Ridurre il senso di isolamento e promuovere la socializzazione;</a:t>
            </a:r>
          </a:p>
          <a:p>
            <a:pPr marL="457200" marR="0" lvl="0" indent="-228600" algn="l" rtl="0">
              <a:lnSpc>
                <a:spcPct val="90000"/>
              </a:lnSpc>
              <a:spcBef>
                <a:spcPts val="1000"/>
              </a:spcBef>
              <a:spcAft>
                <a:spcPts val="0"/>
              </a:spcAft>
              <a:buClr>
                <a:srgbClr val="092E4B"/>
              </a:buClr>
              <a:buSzPts val="2400"/>
              <a:buFont typeface="Arial"/>
              <a:buNone/>
            </a:pPr>
            <a:r>
              <a:rPr lang="it-IT" dirty="0"/>
              <a:t>- Aumentare il senso di autonomia e indipendenza.</a:t>
            </a:r>
            <a:endParaRPr dirty="0"/>
          </a:p>
        </p:txBody>
      </p:sp>
      <p:sp>
        <p:nvSpPr>
          <p:cNvPr id="711" name="Google Shape;711;p80"/>
          <p:cNvSpPr txBox="1">
            <a:spLocks noGrp="1"/>
          </p:cNvSpPr>
          <p:nvPr>
            <p:ph type="body" idx="2"/>
          </p:nvPr>
        </p:nvSpPr>
        <p:spPr>
          <a:xfrm>
            <a:off x="798381" y="761603"/>
            <a:ext cx="10595237" cy="171209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it-IT" dirty="0"/>
              <a:t>I benefici riguardano anche la salute in senso stretto,</a:t>
            </a:r>
          </a:p>
          <a:p>
            <a:pPr marL="457200" marR="0" lvl="0" indent="-228600" algn="l" rtl="0">
              <a:lnSpc>
                <a:spcPct val="90000"/>
              </a:lnSpc>
              <a:spcBef>
                <a:spcPts val="1000"/>
              </a:spcBef>
              <a:spcAft>
                <a:spcPts val="0"/>
              </a:spcAft>
              <a:buClr>
                <a:srgbClr val="24BAA2"/>
              </a:buClr>
              <a:buSzPts val="3600"/>
              <a:buFont typeface="Arial"/>
              <a:buNone/>
            </a:pPr>
            <a:r>
              <a:rPr lang="it-IT" dirty="0"/>
              <a:t>nel senso che l'uso della tecnologia consente di:</a:t>
            </a:r>
            <a:endParaRPr dirty="0"/>
          </a:p>
        </p:txBody>
      </p:sp>
      <p:pic>
        <p:nvPicPr>
          <p:cNvPr id="712" name="Google Shape;712;p80" descr="Icon&#10;&#10;Description automatically generated"/>
          <p:cNvPicPr preferRelativeResize="0"/>
          <p:nvPr/>
        </p:nvPicPr>
        <p:blipFill rotWithShape="1">
          <a:blip r:embed="rId3">
            <a:alphaModFix/>
          </a:blip>
          <a:srcRect/>
          <a:stretch/>
        </p:blipFill>
        <p:spPr>
          <a:xfrm>
            <a:off x="8648844" y="2764360"/>
            <a:ext cx="2741632" cy="2842846"/>
          </a:xfrm>
          <a:prstGeom prst="rect">
            <a:avLst/>
          </a:prstGeom>
          <a:noFill/>
          <a:ln>
            <a:noFill/>
          </a:ln>
        </p:spPr>
      </p:pic>
      <p:sp>
        <p:nvSpPr>
          <p:cNvPr id="713" name="Google Shape;713;p80"/>
          <p:cNvSpPr/>
          <p:nvPr/>
        </p:nvSpPr>
        <p:spPr>
          <a:xfrm>
            <a:off x="9515129" y="3514725"/>
            <a:ext cx="476250" cy="483877"/>
          </a:xfrm>
          <a:prstGeom prst="smileyFace">
            <a:avLst>
              <a:gd name="adj" fmla="val 4653"/>
            </a:avLst>
          </a:prstGeom>
          <a:solidFill>
            <a:schemeClr val="lt1"/>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718" name="Google Shape;718;p81"/>
          <p:cNvPicPr preferRelativeResize="0">
            <a:picLocks noGrp="1"/>
          </p:cNvPicPr>
          <p:nvPr>
            <p:ph type="pic" idx="3"/>
          </p:nvPr>
        </p:nvPicPr>
        <p:blipFill rotWithShape="1">
          <a:blip r:embed="rId3">
            <a:alphaModFix/>
          </a:blip>
          <a:srcRect l="18785" r="18785"/>
          <a:stretch/>
        </p:blipFill>
        <p:spPr>
          <a:xfrm>
            <a:off x="5888002" y="439730"/>
            <a:ext cx="5660531" cy="6045736"/>
          </a:xfrm>
          <a:prstGeom prst="rect">
            <a:avLst/>
          </a:prstGeom>
          <a:solidFill>
            <a:srgbClr val="F2F2F2"/>
          </a:solidFill>
          <a:ln>
            <a:noFill/>
          </a:ln>
        </p:spPr>
      </p:pic>
      <p:sp>
        <p:nvSpPr>
          <p:cNvPr id="719" name="Google Shape;719;p81"/>
          <p:cNvSpPr txBox="1">
            <a:spLocks noGrp="1"/>
          </p:cNvSpPr>
          <p:nvPr>
            <p:ph type="body" idx="1"/>
          </p:nvPr>
        </p:nvSpPr>
        <p:spPr>
          <a:xfrm>
            <a:off x="381284" y="1030598"/>
            <a:ext cx="4638675" cy="4376738"/>
          </a:xfrm>
          <a:prstGeom prst="rect">
            <a:avLst/>
          </a:prstGeom>
          <a:noFill/>
          <a:ln>
            <a:noFill/>
          </a:ln>
        </p:spPr>
        <p:txBody>
          <a:bodyPr spcFirstLastPara="1" wrap="square" lIns="91425" tIns="45700" rIns="91425" bIns="45700" anchor="t" anchorCtr="0">
            <a:normAutofit lnSpcReduction="10000"/>
          </a:bodyPr>
          <a:lstStyle/>
          <a:p>
            <a:pPr marL="457200" marR="0" lvl="0" indent="-228600" algn="ctr" rtl="0">
              <a:lnSpc>
                <a:spcPct val="90000"/>
              </a:lnSpc>
              <a:spcBef>
                <a:spcPts val="1000"/>
              </a:spcBef>
              <a:spcAft>
                <a:spcPts val="0"/>
              </a:spcAft>
              <a:buClr>
                <a:schemeClr val="lt1"/>
              </a:buClr>
              <a:buSzPts val="2400"/>
              <a:buFont typeface="Arial"/>
              <a:buNone/>
            </a:pPr>
            <a:r>
              <a:rPr lang="it-IT" sz="3600" dirty="0"/>
              <a:t>Per trarre tali </a:t>
            </a:r>
            <a:r>
              <a:rPr lang="it-IT" sz="3600" b="1" dirty="0"/>
              <a:t>benefici</a:t>
            </a:r>
            <a:r>
              <a:rPr lang="it-IT" sz="3600" dirty="0"/>
              <a:t> dall'uso delle tecnologie digitali, è essenziale che gli anziani </a:t>
            </a:r>
            <a:r>
              <a:rPr lang="it-IT" sz="3600" b="1" dirty="0"/>
              <a:t>conoscano</a:t>
            </a:r>
            <a:r>
              <a:rPr lang="it-IT" sz="3600" dirty="0"/>
              <a:t> e </a:t>
            </a:r>
            <a:r>
              <a:rPr lang="it-IT" sz="3600" b="1" dirty="0"/>
              <a:t>siano in grado </a:t>
            </a:r>
            <a:r>
              <a:rPr lang="it-IT" sz="3600" dirty="0"/>
              <a:t>di utilizzare gli strumenti e le tecnologie digitali. </a:t>
            </a:r>
            <a:endParaRPr sz="36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82"/>
          <p:cNvSpPr txBox="1">
            <a:spLocks noGrp="1"/>
          </p:cNvSpPr>
          <p:nvPr>
            <p:ph type="body" idx="1"/>
          </p:nvPr>
        </p:nvSpPr>
        <p:spPr>
          <a:xfrm>
            <a:off x="3314700" y="335225"/>
            <a:ext cx="8494939" cy="6187549"/>
          </a:xfrm>
          <a:prstGeom prst="rect">
            <a:avLst/>
          </a:prstGeom>
          <a:noFill/>
          <a:ln>
            <a:noFill/>
          </a:ln>
        </p:spPr>
        <p:txBody>
          <a:bodyPr spcFirstLastPara="1" wrap="square" lIns="91425" tIns="45700" rIns="91425" bIns="45700" anchor="t" anchorCtr="0">
            <a:noAutofit/>
          </a:bodyPr>
          <a:lstStyle/>
          <a:p>
            <a:pPr marL="571500" marR="0" lvl="0" indent="-342900" algn="l" rtl="0">
              <a:lnSpc>
                <a:spcPct val="90000"/>
              </a:lnSpc>
              <a:spcBef>
                <a:spcPts val="1000"/>
              </a:spcBef>
              <a:spcAft>
                <a:spcPts val="0"/>
              </a:spcAft>
              <a:buClr>
                <a:srgbClr val="092E4B"/>
              </a:buClr>
              <a:buSzPts val="2400"/>
              <a:buFontTx/>
              <a:buChar char="-"/>
            </a:pPr>
            <a:r>
              <a:rPr lang="en-US" sz="2350" b="1" i="1" dirty="0" err="1">
                <a:solidFill>
                  <a:srgbClr val="7030A0"/>
                </a:solidFill>
              </a:rPr>
              <a:t>Screditarvi</a:t>
            </a:r>
            <a:r>
              <a:rPr lang="en-US" sz="2350" b="1" i="1" dirty="0">
                <a:solidFill>
                  <a:srgbClr val="7030A0"/>
                </a:solidFill>
              </a:rPr>
              <a:t> se </a:t>
            </a:r>
            <a:r>
              <a:rPr lang="en-US" sz="2350" b="1" i="1" dirty="0" err="1">
                <a:solidFill>
                  <a:srgbClr val="7030A0"/>
                </a:solidFill>
              </a:rPr>
              <a:t>sembrate</a:t>
            </a:r>
            <a:r>
              <a:rPr lang="en-US" sz="2350" b="1" i="1" dirty="0">
                <a:solidFill>
                  <a:srgbClr val="7030A0"/>
                </a:solidFill>
              </a:rPr>
              <a:t> </a:t>
            </a:r>
            <a:r>
              <a:rPr lang="en-US" sz="2350" b="1" i="1" dirty="0" err="1">
                <a:solidFill>
                  <a:srgbClr val="7030A0"/>
                </a:solidFill>
              </a:rPr>
              <a:t>sgarbati</a:t>
            </a:r>
            <a:r>
              <a:rPr lang="en-US" sz="2350" dirty="0"/>
              <a:t>. </a:t>
            </a:r>
            <a:r>
              <a:rPr lang="it-IT" sz="2350" dirty="0"/>
              <a:t>È importante non    pretendere di entrare subito nelle grazie del cliente (evitare quindi di usare un linguaggio troppo tecnico), ma stabilire gradualmente un rapporto di fiducia e rispetto reciproco;</a:t>
            </a:r>
          </a:p>
          <a:p>
            <a:pPr marL="571500" marR="0" lvl="0" indent="-342900" algn="l" rtl="0">
              <a:lnSpc>
                <a:spcPct val="90000"/>
              </a:lnSpc>
              <a:spcBef>
                <a:spcPts val="1000"/>
              </a:spcBef>
              <a:spcAft>
                <a:spcPts val="0"/>
              </a:spcAft>
              <a:buClr>
                <a:srgbClr val="092E4B"/>
              </a:buClr>
              <a:buSzPts val="2400"/>
              <a:buFontTx/>
              <a:buChar char="-"/>
            </a:pPr>
            <a:r>
              <a:rPr lang="it-IT" sz="2350" b="1" i="1" dirty="0">
                <a:solidFill>
                  <a:srgbClr val="7030A0"/>
                </a:solidFill>
              </a:rPr>
              <a:t>Risentirsi se la correggete troppo bruscamente.</a:t>
            </a:r>
            <a:r>
              <a:rPr lang="en-US" sz="2350" dirty="0"/>
              <a:t> </a:t>
            </a:r>
            <a:r>
              <a:rPr lang="it-IT" sz="2350" dirty="0"/>
              <a:t>Ricordate che state insegnando a una persona anziana, che potrebbe aspettarsi un certo tipo di rispetto e approccio da parte vostra;</a:t>
            </a:r>
          </a:p>
          <a:p>
            <a:pPr marL="571500" marR="0" lvl="0" indent="-342900" algn="l" rtl="0">
              <a:lnSpc>
                <a:spcPct val="90000"/>
              </a:lnSpc>
              <a:spcBef>
                <a:spcPts val="1000"/>
              </a:spcBef>
              <a:spcAft>
                <a:spcPts val="0"/>
              </a:spcAft>
              <a:buClr>
                <a:srgbClr val="092E4B"/>
              </a:buClr>
              <a:buSzPts val="2400"/>
              <a:buFontTx/>
              <a:buChar char="-"/>
            </a:pPr>
            <a:r>
              <a:rPr lang="it-IT" sz="2350" b="1" i="1" dirty="0">
                <a:solidFill>
                  <a:srgbClr val="7030A0"/>
                </a:solidFill>
              </a:rPr>
              <a:t>Irritarsi se fate cose al suo posto, non lasciandole il tempo necessario per imparare. </a:t>
            </a:r>
            <a:r>
              <a:rPr lang="it-IT" sz="2350" dirty="0"/>
              <a:t>Gli anziani, infatti, hanno bisogno di ripetere più volte e lentamente i vari passaggi per imparare il funzionamento degli strumenti digitali;</a:t>
            </a:r>
          </a:p>
          <a:p>
            <a:pPr marL="571500" marR="0" lvl="0" indent="-342900" algn="l" rtl="0">
              <a:lnSpc>
                <a:spcPct val="90000"/>
              </a:lnSpc>
              <a:spcBef>
                <a:spcPts val="1000"/>
              </a:spcBef>
              <a:spcAft>
                <a:spcPts val="0"/>
              </a:spcAft>
              <a:buClr>
                <a:srgbClr val="092E4B"/>
              </a:buClr>
              <a:buSzPts val="2400"/>
              <a:buFontTx/>
              <a:buChar char="-"/>
            </a:pPr>
            <a:r>
              <a:rPr lang="en-US" sz="2350" b="1" i="1" dirty="0" err="1">
                <a:solidFill>
                  <a:srgbClr val="7030A0"/>
                </a:solidFill>
              </a:rPr>
              <a:t>Avere</a:t>
            </a:r>
            <a:r>
              <a:rPr lang="it-IT" sz="2350" b="1" i="1" dirty="0">
                <a:solidFill>
                  <a:srgbClr val="7030A0"/>
                </a:solidFill>
              </a:rPr>
              <a:t> difficoltà a comprendere le spiegazioni, anche quelle più semplici, perché non conosce il linguaggio digitale.        </a:t>
            </a:r>
            <a:r>
              <a:rPr lang="en-US" sz="2350" i="1" dirty="0">
                <a:solidFill>
                  <a:srgbClr val="7030A0"/>
                </a:solidFill>
              </a:rPr>
              <a:t> </a:t>
            </a:r>
            <a:r>
              <a:rPr lang="en-US" sz="2350" dirty="0"/>
              <a:t>(es., "click," "chat");</a:t>
            </a:r>
            <a:endParaRPr sz="2350" dirty="0"/>
          </a:p>
          <a:p>
            <a:pPr marL="571500" marR="0" lvl="0" indent="-342900" algn="l" rtl="0">
              <a:lnSpc>
                <a:spcPct val="90000"/>
              </a:lnSpc>
              <a:spcBef>
                <a:spcPts val="1000"/>
              </a:spcBef>
              <a:spcAft>
                <a:spcPts val="0"/>
              </a:spcAft>
              <a:buClr>
                <a:srgbClr val="092E4B"/>
              </a:buClr>
              <a:buSzPts val="2400"/>
              <a:buFontTx/>
              <a:buChar char="-"/>
            </a:pPr>
            <a:r>
              <a:rPr lang="it-IT" sz="2350" b="1" i="1" dirty="0">
                <a:solidFill>
                  <a:srgbClr val="7030A0"/>
                </a:solidFill>
              </a:rPr>
              <a:t>Distrarsi facilmente, perché potrebbe essere disinteressata a ciò che le state insegnando.</a:t>
            </a:r>
            <a:endParaRPr sz="2350" i="1" dirty="0"/>
          </a:p>
        </p:txBody>
      </p:sp>
      <p:sp>
        <p:nvSpPr>
          <p:cNvPr id="2" name="Google Shape;821;p82">
            <a:extLst>
              <a:ext uri="{FF2B5EF4-FFF2-40B4-BE49-F238E27FC236}">
                <a16:creationId xmlns:a16="http://schemas.microsoft.com/office/drawing/2014/main" id="{89C64AE0-4456-2323-CA1F-88A3DF17E50F}"/>
              </a:ext>
            </a:extLst>
          </p:cNvPr>
          <p:cNvSpPr txBox="1"/>
          <p:nvPr/>
        </p:nvSpPr>
        <p:spPr>
          <a:xfrm>
            <a:off x="609600" y="548015"/>
            <a:ext cx="2943225" cy="3539390"/>
          </a:xfrm>
          <a:prstGeom prst="rect">
            <a:avLst/>
          </a:prstGeom>
          <a:solidFill>
            <a:srgbClr val="24BAA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1" i="1" u="none" strike="noStrike" cap="none" dirty="0" err="1">
                <a:solidFill>
                  <a:srgbClr val="002060"/>
                </a:solidFill>
                <a:latin typeface="Calibri"/>
                <a:ea typeface="Calibri"/>
                <a:cs typeface="Calibri"/>
                <a:sym typeface="Calibri"/>
              </a:rPr>
              <a:t>Tuttavia</a:t>
            </a:r>
            <a:r>
              <a:rPr lang="en-US" sz="2800" b="1" i="1" u="none" strike="noStrike" cap="none" dirty="0">
                <a:solidFill>
                  <a:srgbClr val="002060"/>
                </a:solidFill>
                <a:latin typeface="Calibri"/>
                <a:ea typeface="Calibri"/>
                <a:cs typeface="Calibri"/>
                <a:sym typeface="Calibri"/>
              </a:rPr>
              <a:t>, </a:t>
            </a:r>
            <a:r>
              <a:rPr lang="it-IT" sz="2800" b="1" i="1" dirty="0">
                <a:solidFill>
                  <a:srgbClr val="002060"/>
                </a:solidFill>
                <a:latin typeface="Calibri"/>
                <a:cs typeface="Calibri"/>
                <a:sym typeface="Calibri"/>
              </a:rPr>
              <a:t>trasmettere le competenze digitali agli anziani può essere difficile, in quanto una persona anziana potrebbe:</a:t>
            </a:r>
            <a:r>
              <a:rPr lang="en-US" sz="2800" b="1" i="1" u="none" strike="noStrike" cap="none" dirty="0">
                <a:solidFill>
                  <a:srgbClr val="002060"/>
                </a:solidFill>
                <a:latin typeface="Calibri"/>
                <a:ea typeface="Calibri"/>
                <a:cs typeface="Calibri"/>
                <a:sym typeface="Calibri"/>
              </a:rPr>
              <a:t> </a:t>
            </a:r>
            <a:endParaRPr lang="en-US" sz="2800" b="0" i="1" u="none" strike="noStrike" cap="none" dirty="0">
              <a:solidFill>
                <a:srgbClr val="002060"/>
              </a:solidFill>
              <a:latin typeface="Arial"/>
              <a:ea typeface="Arial"/>
              <a:cs typeface="Arial"/>
              <a:sym typeface="Arial"/>
            </a:endParaRPr>
          </a:p>
        </p:txBody>
      </p:sp>
      <p:grpSp>
        <p:nvGrpSpPr>
          <p:cNvPr id="3" name="Google Shape;822;p82">
            <a:extLst>
              <a:ext uri="{FF2B5EF4-FFF2-40B4-BE49-F238E27FC236}">
                <a16:creationId xmlns:a16="http://schemas.microsoft.com/office/drawing/2014/main" id="{ED98C886-89EE-2828-D878-176F007E3F86}"/>
              </a:ext>
            </a:extLst>
          </p:cNvPr>
          <p:cNvGrpSpPr/>
          <p:nvPr/>
        </p:nvGrpSpPr>
        <p:grpSpPr>
          <a:xfrm>
            <a:off x="1465820" y="4925997"/>
            <a:ext cx="983135" cy="986946"/>
            <a:chOff x="923129" y="5951680"/>
            <a:chExt cx="707633" cy="710376"/>
          </a:xfrm>
        </p:grpSpPr>
        <p:sp>
          <p:nvSpPr>
            <p:cNvPr id="4" name="Google Shape;823;p82">
              <a:extLst>
                <a:ext uri="{FF2B5EF4-FFF2-40B4-BE49-F238E27FC236}">
                  <a16:creationId xmlns:a16="http://schemas.microsoft.com/office/drawing/2014/main" id="{4C3078ED-54FB-11DB-216B-1776962BA3D7}"/>
                </a:ext>
              </a:extLst>
            </p:cNvPr>
            <p:cNvSpPr/>
            <p:nvPr/>
          </p:nvSpPr>
          <p:spPr>
            <a:xfrm>
              <a:off x="1394884" y="6017507"/>
              <a:ext cx="65826" cy="153594"/>
            </a:xfrm>
            <a:custGeom>
              <a:avLst/>
              <a:gdLst/>
              <a:ahLst/>
              <a:cxnLst/>
              <a:rect l="l" t="t" r="r" b="b"/>
              <a:pathLst>
                <a:path w="65826" h="153594" extrusionOk="0">
                  <a:moveTo>
                    <a:pt x="0" y="0"/>
                  </a:moveTo>
                  <a:lnTo>
                    <a:pt x="65827" y="0"/>
                  </a:lnTo>
                  <a:lnTo>
                    <a:pt x="65827" y="153595"/>
                  </a:lnTo>
                  <a:lnTo>
                    <a:pt x="0" y="153595"/>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5" name="Google Shape;824;p82">
              <a:extLst>
                <a:ext uri="{FF2B5EF4-FFF2-40B4-BE49-F238E27FC236}">
                  <a16:creationId xmlns:a16="http://schemas.microsoft.com/office/drawing/2014/main" id="{93B5BEC0-A3EB-BF08-070B-D069CEFF0955}"/>
                </a:ext>
              </a:extLst>
            </p:cNvPr>
            <p:cNvGrpSpPr/>
            <p:nvPr/>
          </p:nvGrpSpPr>
          <p:grpSpPr>
            <a:xfrm>
              <a:off x="923129" y="5951680"/>
              <a:ext cx="707633" cy="710376"/>
              <a:chOff x="923129" y="5951680"/>
              <a:chExt cx="707633" cy="710376"/>
            </a:xfrm>
          </p:grpSpPr>
          <p:sp>
            <p:nvSpPr>
              <p:cNvPr id="6" name="Google Shape;825;p82">
                <a:extLst>
                  <a:ext uri="{FF2B5EF4-FFF2-40B4-BE49-F238E27FC236}">
                    <a16:creationId xmlns:a16="http://schemas.microsoft.com/office/drawing/2014/main" id="{459DEA71-8C3E-5622-2471-F02B7C00E233}"/>
                  </a:ext>
                </a:extLst>
              </p:cNvPr>
              <p:cNvSpPr/>
              <p:nvPr/>
            </p:nvSpPr>
            <p:spPr>
              <a:xfrm>
                <a:off x="923129" y="5951680"/>
                <a:ext cx="707633" cy="710376"/>
              </a:xfrm>
              <a:custGeom>
                <a:avLst/>
                <a:gdLst/>
                <a:ahLst/>
                <a:cxnLst/>
                <a:rect l="l" t="t" r="r" b="b"/>
                <a:pathLst>
                  <a:path w="707633" h="710376" extrusionOk="0">
                    <a:moveTo>
                      <a:pt x="704892" y="101483"/>
                    </a:moveTo>
                    <a:cubicBezTo>
                      <a:pt x="704892" y="71312"/>
                      <a:pt x="680206" y="46627"/>
                      <a:pt x="650036" y="46627"/>
                    </a:cubicBezTo>
                    <a:lnTo>
                      <a:pt x="592438" y="46627"/>
                    </a:lnTo>
                    <a:lnTo>
                      <a:pt x="592438" y="32913"/>
                    </a:lnTo>
                    <a:cubicBezTo>
                      <a:pt x="592438" y="13714"/>
                      <a:pt x="578724" y="0"/>
                      <a:pt x="559524" y="0"/>
                    </a:cubicBezTo>
                    <a:lnTo>
                      <a:pt x="148109" y="0"/>
                    </a:lnTo>
                    <a:cubicBezTo>
                      <a:pt x="128910" y="0"/>
                      <a:pt x="115197" y="13714"/>
                      <a:pt x="115197" y="32913"/>
                    </a:cubicBezTo>
                    <a:lnTo>
                      <a:pt x="115197" y="46627"/>
                    </a:lnTo>
                    <a:lnTo>
                      <a:pt x="54855" y="46627"/>
                    </a:lnTo>
                    <a:cubicBezTo>
                      <a:pt x="24685" y="46627"/>
                      <a:pt x="0" y="71312"/>
                      <a:pt x="0" y="101483"/>
                    </a:cubicBezTo>
                    <a:lnTo>
                      <a:pt x="0" y="512897"/>
                    </a:lnTo>
                    <a:cubicBezTo>
                      <a:pt x="0" y="543067"/>
                      <a:pt x="24685" y="567752"/>
                      <a:pt x="54855" y="567752"/>
                    </a:cubicBezTo>
                    <a:lnTo>
                      <a:pt x="104225" y="567752"/>
                    </a:lnTo>
                    <a:cubicBezTo>
                      <a:pt x="109711" y="567752"/>
                      <a:pt x="115197" y="562266"/>
                      <a:pt x="115197" y="556781"/>
                    </a:cubicBezTo>
                    <a:cubicBezTo>
                      <a:pt x="115197" y="551295"/>
                      <a:pt x="109711" y="545810"/>
                      <a:pt x="104225" y="545810"/>
                    </a:cubicBezTo>
                    <a:lnTo>
                      <a:pt x="54855" y="545810"/>
                    </a:lnTo>
                    <a:cubicBezTo>
                      <a:pt x="35656" y="545810"/>
                      <a:pt x="19200" y="529354"/>
                      <a:pt x="19200" y="510154"/>
                    </a:cubicBezTo>
                    <a:lnTo>
                      <a:pt x="19200" y="499183"/>
                    </a:lnTo>
                    <a:lnTo>
                      <a:pt x="685692" y="499183"/>
                    </a:lnTo>
                    <a:lnTo>
                      <a:pt x="685692" y="512897"/>
                    </a:lnTo>
                    <a:cubicBezTo>
                      <a:pt x="685692" y="532097"/>
                      <a:pt x="669235" y="548552"/>
                      <a:pt x="650036" y="548552"/>
                    </a:cubicBezTo>
                    <a:lnTo>
                      <a:pt x="145366" y="548552"/>
                    </a:lnTo>
                    <a:cubicBezTo>
                      <a:pt x="139881" y="548552"/>
                      <a:pt x="134395" y="554038"/>
                      <a:pt x="134395" y="559524"/>
                    </a:cubicBezTo>
                    <a:cubicBezTo>
                      <a:pt x="134395" y="565009"/>
                      <a:pt x="139881" y="570495"/>
                      <a:pt x="145366" y="570495"/>
                    </a:cubicBezTo>
                    <a:lnTo>
                      <a:pt x="263306" y="570495"/>
                    </a:lnTo>
                    <a:lnTo>
                      <a:pt x="263306" y="641807"/>
                    </a:lnTo>
                    <a:lnTo>
                      <a:pt x="205708" y="641807"/>
                    </a:lnTo>
                    <a:cubicBezTo>
                      <a:pt x="194737" y="641807"/>
                      <a:pt x="183766" y="652778"/>
                      <a:pt x="183766" y="663749"/>
                    </a:cubicBezTo>
                    <a:lnTo>
                      <a:pt x="183766" y="688434"/>
                    </a:lnTo>
                    <a:cubicBezTo>
                      <a:pt x="183766" y="699404"/>
                      <a:pt x="194737" y="710376"/>
                      <a:pt x="205708" y="710376"/>
                    </a:cubicBezTo>
                    <a:lnTo>
                      <a:pt x="414158" y="710376"/>
                    </a:lnTo>
                    <a:cubicBezTo>
                      <a:pt x="419643" y="710376"/>
                      <a:pt x="425129" y="704890"/>
                      <a:pt x="425129" y="699404"/>
                    </a:cubicBezTo>
                    <a:cubicBezTo>
                      <a:pt x="425129" y="693919"/>
                      <a:pt x="419643" y="688434"/>
                      <a:pt x="414158" y="688434"/>
                    </a:cubicBezTo>
                    <a:lnTo>
                      <a:pt x="205708" y="688434"/>
                    </a:lnTo>
                    <a:cubicBezTo>
                      <a:pt x="205708" y="688434"/>
                      <a:pt x="205708" y="688434"/>
                      <a:pt x="205708" y="688434"/>
                    </a:cubicBezTo>
                    <a:lnTo>
                      <a:pt x="205708" y="663749"/>
                    </a:lnTo>
                    <a:cubicBezTo>
                      <a:pt x="205708" y="663749"/>
                      <a:pt x="205708" y="663749"/>
                      <a:pt x="205708" y="663749"/>
                    </a:cubicBezTo>
                    <a:lnTo>
                      <a:pt x="504669" y="663749"/>
                    </a:lnTo>
                    <a:cubicBezTo>
                      <a:pt x="504669" y="663749"/>
                      <a:pt x="504669" y="663749"/>
                      <a:pt x="504669" y="663749"/>
                    </a:cubicBezTo>
                    <a:lnTo>
                      <a:pt x="504669" y="688434"/>
                    </a:lnTo>
                    <a:cubicBezTo>
                      <a:pt x="504669" y="688434"/>
                      <a:pt x="504669" y="688434"/>
                      <a:pt x="504669" y="688434"/>
                    </a:cubicBezTo>
                    <a:lnTo>
                      <a:pt x="455300" y="688434"/>
                    </a:lnTo>
                    <a:cubicBezTo>
                      <a:pt x="449814" y="688434"/>
                      <a:pt x="444329" y="693919"/>
                      <a:pt x="444329" y="699404"/>
                    </a:cubicBezTo>
                    <a:cubicBezTo>
                      <a:pt x="444329" y="704890"/>
                      <a:pt x="449814" y="710376"/>
                      <a:pt x="455300" y="710376"/>
                    </a:cubicBezTo>
                    <a:lnTo>
                      <a:pt x="504669" y="710376"/>
                    </a:lnTo>
                    <a:cubicBezTo>
                      <a:pt x="515640" y="710376"/>
                      <a:pt x="526612" y="699404"/>
                      <a:pt x="526612" y="688434"/>
                    </a:cubicBezTo>
                    <a:lnTo>
                      <a:pt x="526612" y="663749"/>
                    </a:lnTo>
                    <a:cubicBezTo>
                      <a:pt x="526612" y="652778"/>
                      <a:pt x="515640" y="641807"/>
                      <a:pt x="504669" y="641807"/>
                    </a:cubicBezTo>
                    <a:lnTo>
                      <a:pt x="447071" y="641807"/>
                    </a:lnTo>
                    <a:lnTo>
                      <a:pt x="447071" y="570495"/>
                    </a:lnTo>
                    <a:lnTo>
                      <a:pt x="652778" y="570495"/>
                    </a:lnTo>
                    <a:cubicBezTo>
                      <a:pt x="682949" y="570495"/>
                      <a:pt x="707634" y="545810"/>
                      <a:pt x="707634" y="515640"/>
                    </a:cubicBezTo>
                    <a:lnTo>
                      <a:pt x="707634" y="101483"/>
                    </a:lnTo>
                    <a:close/>
                    <a:moveTo>
                      <a:pt x="364788" y="639064"/>
                    </a:moveTo>
                    <a:lnTo>
                      <a:pt x="340103" y="639064"/>
                    </a:lnTo>
                    <a:lnTo>
                      <a:pt x="340103" y="614379"/>
                    </a:lnTo>
                    <a:cubicBezTo>
                      <a:pt x="340103" y="614379"/>
                      <a:pt x="340103" y="614379"/>
                      <a:pt x="340103" y="614379"/>
                    </a:cubicBezTo>
                    <a:lnTo>
                      <a:pt x="362046" y="614379"/>
                    </a:lnTo>
                    <a:cubicBezTo>
                      <a:pt x="362046" y="614379"/>
                      <a:pt x="362046" y="614379"/>
                      <a:pt x="362046" y="614379"/>
                    </a:cubicBezTo>
                    <a:lnTo>
                      <a:pt x="362046" y="639064"/>
                    </a:lnTo>
                    <a:close/>
                    <a:moveTo>
                      <a:pt x="419643" y="639064"/>
                    </a:moveTo>
                    <a:lnTo>
                      <a:pt x="383987" y="639064"/>
                    </a:lnTo>
                    <a:lnTo>
                      <a:pt x="383987" y="614379"/>
                    </a:lnTo>
                    <a:cubicBezTo>
                      <a:pt x="383987" y="603408"/>
                      <a:pt x="373017" y="592437"/>
                      <a:pt x="362046" y="592437"/>
                    </a:cubicBezTo>
                    <a:lnTo>
                      <a:pt x="340103" y="592437"/>
                    </a:lnTo>
                    <a:cubicBezTo>
                      <a:pt x="329132" y="592437"/>
                      <a:pt x="318161" y="603408"/>
                      <a:pt x="318161" y="614379"/>
                    </a:cubicBezTo>
                    <a:lnTo>
                      <a:pt x="318161" y="639064"/>
                    </a:lnTo>
                    <a:lnTo>
                      <a:pt x="282505" y="639064"/>
                    </a:lnTo>
                    <a:lnTo>
                      <a:pt x="282505" y="567752"/>
                    </a:lnTo>
                    <a:lnTo>
                      <a:pt x="422386" y="567752"/>
                    </a:lnTo>
                    <a:lnTo>
                      <a:pt x="422386" y="639064"/>
                    </a:lnTo>
                    <a:close/>
                    <a:moveTo>
                      <a:pt x="639064" y="479983"/>
                    </a:moveTo>
                    <a:lnTo>
                      <a:pt x="592438" y="479983"/>
                    </a:lnTo>
                    <a:lnTo>
                      <a:pt x="592438" y="112453"/>
                    </a:lnTo>
                    <a:lnTo>
                      <a:pt x="628094" y="112453"/>
                    </a:lnTo>
                    <a:cubicBezTo>
                      <a:pt x="636322" y="112453"/>
                      <a:pt x="641807" y="117939"/>
                      <a:pt x="641807" y="126167"/>
                    </a:cubicBezTo>
                    <a:lnTo>
                      <a:pt x="641807" y="479983"/>
                    </a:lnTo>
                    <a:close/>
                    <a:moveTo>
                      <a:pt x="112454" y="479983"/>
                    </a:moveTo>
                    <a:lnTo>
                      <a:pt x="65826" y="479983"/>
                    </a:lnTo>
                    <a:lnTo>
                      <a:pt x="65826" y="123424"/>
                    </a:lnTo>
                    <a:cubicBezTo>
                      <a:pt x="65826" y="115196"/>
                      <a:pt x="71312" y="109710"/>
                      <a:pt x="79540" y="109710"/>
                    </a:cubicBezTo>
                    <a:lnTo>
                      <a:pt x="115197" y="109710"/>
                    </a:lnTo>
                    <a:lnTo>
                      <a:pt x="115197" y="479983"/>
                    </a:lnTo>
                    <a:close/>
                    <a:moveTo>
                      <a:pt x="131653" y="362045"/>
                    </a:moveTo>
                    <a:lnTo>
                      <a:pt x="224907" y="362045"/>
                    </a:lnTo>
                    <a:lnTo>
                      <a:pt x="224907" y="477241"/>
                    </a:lnTo>
                    <a:lnTo>
                      <a:pt x="131653" y="477241"/>
                    </a:lnTo>
                    <a:lnTo>
                      <a:pt x="131653" y="362045"/>
                    </a:lnTo>
                    <a:close/>
                    <a:moveTo>
                      <a:pt x="200222" y="170052"/>
                    </a:moveTo>
                    <a:cubicBezTo>
                      <a:pt x="200222" y="150852"/>
                      <a:pt x="216678" y="134396"/>
                      <a:pt x="235878" y="134396"/>
                    </a:cubicBezTo>
                    <a:cubicBezTo>
                      <a:pt x="255077" y="134396"/>
                      <a:pt x="271534" y="150852"/>
                      <a:pt x="271534" y="170052"/>
                    </a:cubicBezTo>
                    <a:cubicBezTo>
                      <a:pt x="271534" y="189251"/>
                      <a:pt x="255077" y="205707"/>
                      <a:pt x="235878" y="205707"/>
                    </a:cubicBezTo>
                    <a:cubicBezTo>
                      <a:pt x="216678" y="205707"/>
                      <a:pt x="200222" y="189251"/>
                      <a:pt x="200222" y="170052"/>
                    </a:cubicBezTo>
                    <a:lnTo>
                      <a:pt x="200222" y="170052"/>
                    </a:lnTo>
                    <a:close/>
                    <a:moveTo>
                      <a:pt x="235878" y="224907"/>
                    </a:moveTo>
                    <a:cubicBezTo>
                      <a:pt x="244106" y="224907"/>
                      <a:pt x="252335" y="227650"/>
                      <a:pt x="257820" y="230393"/>
                    </a:cubicBezTo>
                    <a:lnTo>
                      <a:pt x="244106" y="241364"/>
                    </a:lnTo>
                    <a:cubicBezTo>
                      <a:pt x="238621" y="244107"/>
                      <a:pt x="233135" y="244107"/>
                      <a:pt x="227649" y="241364"/>
                    </a:cubicBezTo>
                    <a:lnTo>
                      <a:pt x="213936" y="230393"/>
                    </a:lnTo>
                    <a:cubicBezTo>
                      <a:pt x="222164" y="227650"/>
                      <a:pt x="227649" y="224907"/>
                      <a:pt x="235878" y="224907"/>
                    </a:cubicBezTo>
                    <a:lnTo>
                      <a:pt x="235878" y="224907"/>
                    </a:lnTo>
                    <a:close/>
                    <a:moveTo>
                      <a:pt x="197480" y="241364"/>
                    </a:moveTo>
                    <a:lnTo>
                      <a:pt x="216678" y="257820"/>
                    </a:lnTo>
                    <a:cubicBezTo>
                      <a:pt x="222164" y="263305"/>
                      <a:pt x="230392" y="266048"/>
                      <a:pt x="238621" y="266048"/>
                    </a:cubicBezTo>
                    <a:cubicBezTo>
                      <a:pt x="246849" y="266048"/>
                      <a:pt x="252335" y="263305"/>
                      <a:pt x="260563" y="257820"/>
                    </a:cubicBezTo>
                    <a:lnTo>
                      <a:pt x="279763" y="241364"/>
                    </a:lnTo>
                    <a:lnTo>
                      <a:pt x="301704" y="255077"/>
                    </a:lnTo>
                    <a:cubicBezTo>
                      <a:pt x="307190" y="257820"/>
                      <a:pt x="315418" y="260562"/>
                      <a:pt x="320904" y="257820"/>
                    </a:cubicBezTo>
                    <a:cubicBezTo>
                      <a:pt x="326389" y="255077"/>
                      <a:pt x="331875" y="252334"/>
                      <a:pt x="334618" y="244107"/>
                    </a:cubicBezTo>
                    <a:lnTo>
                      <a:pt x="334618" y="241364"/>
                    </a:lnTo>
                    <a:lnTo>
                      <a:pt x="359303" y="249592"/>
                    </a:lnTo>
                    <a:lnTo>
                      <a:pt x="342846" y="293476"/>
                    </a:lnTo>
                    <a:cubicBezTo>
                      <a:pt x="342846" y="296219"/>
                      <a:pt x="337360" y="298962"/>
                      <a:pt x="334618" y="301704"/>
                    </a:cubicBezTo>
                    <a:cubicBezTo>
                      <a:pt x="331875" y="301704"/>
                      <a:pt x="326389" y="301704"/>
                      <a:pt x="323646" y="298962"/>
                    </a:cubicBezTo>
                    <a:lnTo>
                      <a:pt x="318161" y="296219"/>
                    </a:lnTo>
                    <a:lnTo>
                      <a:pt x="318161" y="282505"/>
                    </a:lnTo>
                    <a:cubicBezTo>
                      <a:pt x="318161" y="277019"/>
                      <a:pt x="312675" y="271534"/>
                      <a:pt x="307190" y="271534"/>
                    </a:cubicBezTo>
                    <a:cubicBezTo>
                      <a:pt x="301704" y="271534"/>
                      <a:pt x="296219" y="277019"/>
                      <a:pt x="296219" y="282505"/>
                    </a:cubicBezTo>
                    <a:lnTo>
                      <a:pt x="296219" y="301704"/>
                    </a:lnTo>
                    <a:cubicBezTo>
                      <a:pt x="296219" y="301704"/>
                      <a:pt x="296219" y="301704"/>
                      <a:pt x="296219" y="301704"/>
                    </a:cubicBezTo>
                    <a:lnTo>
                      <a:pt x="296219" y="340103"/>
                    </a:lnTo>
                    <a:lnTo>
                      <a:pt x="181023" y="340103"/>
                    </a:lnTo>
                    <a:lnTo>
                      <a:pt x="181023" y="282505"/>
                    </a:lnTo>
                    <a:cubicBezTo>
                      <a:pt x="178280" y="266048"/>
                      <a:pt x="186508" y="252334"/>
                      <a:pt x="197480" y="241364"/>
                    </a:cubicBezTo>
                    <a:lnTo>
                      <a:pt x="197480" y="241364"/>
                    </a:lnTo>
                    <a:close/>
                    <a:moveTo>
                      <a:pt x="342846" y="216679"/>
                    </a:moveTo>
                    <a:cubicBezTo>
                      <a:pt x="342846" y="216679"/>
                      <a:pt x="342846" y="216679"/>
                      <a:pt x="342846" y="216679"/>
                    </a:cubicBezTo>
                    <a:lnTo>
                      <a:pt x="351074" y="194736"/>
                    </a:lnTo>
                    <a:cubicBezTo>
                      <a:pt x="351074" y="191993"/>
                      <a:pt x="353817" y="189251"/>
                      <a:pt x="356560" y="186508"/>
                    </a:cubicBezTo>
                    <a:cubicBezTo>
                      <a:pt x="359303" y="186508"/>
                      <a:pt x="362046" y="183765"/>
                      <a:pt x="364788" y="186508"/>
                    </a:cubicBezTo>
                    <a:lnTo>
                      <a:pt x="364788" y="189251"/>
                    </a:lnTo>
                    <a:cubicBezTo>
                      <a:pt x="362046" y="194736"/>
                      <a:pt x="367531" y="200222"/>
                      <a:pt x="373017" y="202965"/>
                    </a:cubicBezTo>
                    <a:cubicBezTo>
                      <a:pt x="373017" y="202965"/>
                      <a:pt x="375759" y="202965"/>
                      <a:pt x="375759" y="202965"/>
                    </a:cubicBezTo>
                    <a:cubicBezTo>
                      <a:pt x="375759" y="202965"/>
                      <a:pt x="375759" y="202965"/>
                      <a:pt x="375759" y="202965"/>
                    </a:cubicBezTo>
                    <a:cubicBezTo>
                      <a:pt x="375759" y="202965"/>
                      <a:pt x="375759" y="202965"/>
                      <a:pt x="375759" y="202965"/>
                    </a:cubicBezTo>
                    <a:lnTo>
                      <a:pt x="364788" y="230393"/>
                    </a:lnTo>
                    <a:lnTo>
                      <a:pt x="340103" y="222164"/>
                    </a:lnTo>
                    <a:lnTo>
                      <a:pt x="342846" y="216679"/>
                    </a:lnTo>
                    <a:close/>
                    <a:moveTo>
                      <a:pt x="392215" y="183765"/>
                    </a:moveTo>
                    <a:cubicBezTo>
                      <a:pt x="392215" y="181022"/>
                      <a:pt x="389473" y="178280"/>
                      <a:pt x="386730" y="175537"/>
                    </a:cubicBezTo>
                    <a:lnTo>
                      <a:pt x="405929" y="101483"/>
                    </a:lnTo>
                    <a:cubicBezTo>
                      <a:pt x="408672" y="95997"/>
                      <a:pt x="403187" y="90512"/>
                      <a:pt x="397701" y="87769"/>
                    </a:cubicBezTo>
                    <a:cubicBezTo>
                      <a:pt x="392215" y="85026"/>
                      <a:pt x="386730" y="90512"/>
                      <a:pt x="383987" y="95997"/>
                    </a:cubicBezTo>
                    <a:lnTo>
                      <a:pt x="367531" y="164566"/>
                    </a:lnTo>
                    <a:cubicBezTo>
                      <a:pt x="359303" y="161824"/>
                      <a:pt x="353817" y="164566"/>
                      <a:pt x="345589" y="167309"/>
                    </a:cubicBezTo>
                    <a:cubicBezTo>
                      <a:pt x="342846" y="170052"/>
                      <a:pt x="337360" y="172795"/>
                      <a:pt x="334618" y="175537"/>
                    </a:cubicBezTo>
                    <a:lnTo>
                      <a:pt x="334618" y="65827"/>
                    </a:lnTo>
                    <a:cubicBezTo>
                      <a:pt x="334618" y="65827"/>
                      <a:pt x="334618" y="65827"/>
                      <a:pt x="334618" y="65827"/>
                    </a:cubicBezTo>
                    <a:lnTo>
                      <a:pt x="518383" y="65827"/>
                    </a:lnTo>
                    <a:cubicBezTo>
                      <a:pt x="518383" y="65827"/>
                      <a:pt x="518383" y="65827"/>
                      <a:pt x="518383" y="65827"/>
                    </a:cubicBezTo>
                    <a:lnTo>
                      <a:pt x="518383" y="202965"/>
                    </a:lnTo>
                    <a:cubicBezTo>
                      <a:pt x="518383" y="202965"/>
                      <a:pt x="518383" y="202965"/>
                      <a:pt x="518383" y="202965"/>
                    </a:cubicBezTo>
                    <a:lnTo>
                      <a:pt x="392215" y="202965"/>
                    </a:lnTo>
                    <a:cubicBezTo>
                      <a:pt x="394958" y="197479"/>
                      <a:pt x="394958" y="191993"/>
                      <a:pt x="392215" y="183765"/>
                    </a:cubicBezTo>
                    <a:lnTo>
                      <a:pt x="392215" y="183765"/>
                    </a:lnTo>
                    <a:close/>
                    <a:moveTo>
                      <a:pt x="246849" y="362045"/>
                    </a:moveTo>
                    <a:lnTo>
                      <a:pt x="570495" y="362045"/>
                    </a:lnTo>
                    <a:lnTo>
                      <a:pt x="570495" y="477241"/>
                    </a:lnTo>
                    <a:lnTo>
                      <a:pt x="246849" y="477241"/>
                    </a:lnTo>
                    <a:lnTo>
                      <a:pt x="246849" y="362045"/>
                    </a:lnTo>
                    <a:close/>
                    <a:moveTo>
                      <a:pt x="145366" y="19200"/>
                    </a:moveTo>
                    <a:lnTo>
                      <a:pt x="556781" y="19200"/>
                    </a:lnTo>
                    <a:cubicBezTo>
                      <a:pt x="565010" y="19200"/>
                      <a:pt x="570495" y="24686"/>
                      <a:pt x="570495" y="32913"/>
                    </a:cubicBezTo>
                    <a:lnTo>
                      <a:pt x="570495" y="342845"/>
                    </a:lnTo>
                    <a:lnTo>
                      <a:pt x="315418" y="342845"/>
                    </a:lnTo>
                    <a:lnTo>
                      <a:pt x="315418" y="320904"/>
                    </a:lnTo>
                    <a:cubicBezTo>
                      <a:pt x="318161" y="323646"/>
                      <a:pt x="323646" y="323646"/>
                      <a:pt x="329132" y="323646"/>
                    </a:cubicBezTo>
                    <a:cubicBezTo>
                      <a:pt x="331875" y="323646"/>
                      <a:pt x="337360" y="323646"/>
                      <a:pt x="340103" y="320904"/>
                    </a:cubicBezTo>
                    <a:cubicBezTo>
                      <a:pt x="351074" y="318161"/>
                      <a:pt x="356560" y="309933"/>
                      <a:pt x="362046" y="301704"/>
                    </a:cubicBezTo>
                    <a:lnTo>
                      <a:pt x="389473" y="224907"/>
                    </a:lnTo>
                    <a:lnTo>
                      <a:pt x="523869" y="224907"/>
                    </a:lnTo>
                    <a:cubicBezTo>
                      <a:pt x="534840" y="224907"/>
                      <a:pt x="545811" y="213936"/>
                      <a:pt x="545811" y="202965"/>
                    </a:cubicBezTo>
                    <a:lnTo>
                      <a:pt x="545811" y="65827"/>
                    </a:lnTo>
                    <a:cubicBezTo>
                      <a:pt x="545811" y="54855"/>
                      <a:pt x="534840" y="43884"/>
                      <a:pt x="523869" y="43884"/>
                    </a:cubicBezTo>
                    <a:lnTo>
                      <a:pt x="340103" y="43884"/>
                    </a:lnTo>
                    <a:cubicBezTo>
                      <a:pt x="329132" y="43884"/>
                      <a:pt x="318161" y="54855"/>
                      <a:pt x="318161" y="65827"/>
                    </a:cubicBezTo>
                    <a:lnTo>
                      <a:pt x="318161" y="202965"/>
                    </a:lnTo>
                    <a:cubicBezTo>
                      <a:pt x="318161" y="205707"/>
                      <a:pt x="318161" y="211193"/>
                      <a:pt x="320904" y="213936"/>
                    </a:cubicBezTo>
                    <a:lnTo>
                      <a:pt x="312675" y="235878"/>
                    </a:lnTo>
                    <a:cubicBezTo>
                      <a:pt x="312675" y="235878"/>
                      <a:pt x="312675" y="235878"/>
                      <a:pt x="312675" y="235878"/>
                    </a:cubicBezTo>
                    <a:cubicBezTo>
                      <a:pt x="312675" y="235878"/>
                      <a:pt x="312675" y="235878"/>
                      <a:pt x="312675" y="235878"/>
                    </a:cubicBezTo>
                    <a:lnTo>
                      <a:pt x="285248" y="216679"/>
                    </a:lnTo>
                    <a:cubicBezTo>
                      <a:pt x="282505" y="213936"/>
                      <a:pt x="277020" y="211193"/>
                      <a:pt x="274277" y="208450"/>
                    </a:cubicBezTo>
                    <a:cubicBezTo>
                      <a:pt x="287991" y="197479"/>
                      <a:pt x="296219" y="183765"/>
                      <a:pt x="296219" y="164566"/>
                    </a:cubicBezTo>
                    <a:cubicBezTo>
                      <a:pt x="296219" y="134396"/>
                      <a:pt x="271534" y="109710"/>
                      <a:pt x="241363" y="109710"/>
                    </a:cubicBezTo>
                    <a:cubicBezTo>
                      <a:pt x="211193" y="109710"/>
                      <a:pt x="186508" y="134396"/>
                      <a:pt x="186508" y="164566"/>
                    </a:cubicBezTo>
                    <a:cubicBezTo>
                      <a:pt x="186508" y="181022"/>
                      <a:pt x="194737" y="197479"/>
                      <a:pt x="208450" y="208450"/>
                    </a:cubicBezTo>
                    <a:cubicBezTo>
                      <a:pt x="205708" y="211193"/>
                      <a:pt x="200222" y="211193"/>
                      <a:pt x="197480" y="213936"/>
                    </a:cubicBezTo>
                    <a:cubicBezTo>
                      <a:pt x="197480" y="213936"/>
                      <a:pt x="197480" y="213936"/>
                      <a:pt x="194737" y="213936"/>
                    </a:cubicBezTo>
                    <a:cubicBezTo>
                      <a:pt x="175537" y="227650"/>
                      <a:pt x="161823" y="252334"/>
                      <a:pt x="161823" y="277019"/>
                    </a:cubicBezTo>
                    <a:lnTo>
                      <a:pt x="161823" y="334617"/>
                    </a:lnTo>
                    <a:lnTo>
                      <a:pt x="137138" y="334617"/>
                    </a:lnTo>
                    <a:lnTo>
                      <a:pt x="137138" y="32913"/>
                    </a:lnTo>
                    <a:cubicBezTo>
                      <a:pt x="131653" y="24686"/>
                      <a:pt x="137138" y="19200"/>
                      <a:pt x="145366" y="19200"/>
                    </a:cubicBezTo>
                    <a:lnTo>
                      <a:pt x="145366" y="19200"/>
                    </a:lnTo>
                    <a:close/>
                    <a:moveTo>
                      <a:pt x="19200" y="101483"/>
                    </a:moveTo>
                    <a:cubicBezTo>
                      <a:pt x="19200" y="82283"/>
                      <a:pt x="35656" y="65827"/>
                      <a:pt x="54855" y="65827"/>
                    </a:cubicBezTo>
                    <a:lnTo>
                      <a:pt x="112454" y="65827"/>
                    </a:lnTo>
                    <a:lnTo>
                      <a:pt x="112454" y="90512"/>
                    </a:lnTo>
                    <a:lnTo>
                      <a:pt x="76797" y="90512"/>
                    </a:lnTo>
                    <a:cubicBezTo>
                      <a:pt x="57598" y="90512"/>
                      <a:pt x="43884" y="104225"/>
                      <a:pt x="43884" y="123424"/>
                    </a:cubicBezTo>
                    <a:lnTo>
                      <a:pt x="43884" y="479983"/>
                    </a:lnTo>
                    <a:lnTo>
                      <a:pt x="19200" y="479983"/>
                    </a:lnTo>
                    <a:lnTo>
                      <a:pt x="19200" y="101483"/>
                    </a:lnTo>
                    <a:close/>
                    <a:moveTo>
                      <a:pt x="658264" y="479983"/>
                    </a:moveTo>
                    <a:lnTo>
                      <a:pt x="658264" y="123424"/>
                    </a:lnTo>
                    <a:cubicBezTo>
                      <a:pt x="658264" y="104225"/>
                      <a:pt x="644550" y="90512"/>
                      <a:pt x="625351" y="90512"/>
                    </a:cubicBezTo>
                    <a:lnTo>
                      <a:pt x="589695" y="90512"/>
                    </a:lnTo>
                    <a:lnTo>
                      <a:pt x="589695" y="65827"/>
                    </a:lnTo>
                    <a:lnTo>
                      <a:pt x="647293" y="65827"/>
                    </a:lnTo>
                    <a:cubicBezTo>
                      <a:pt x="666492" y="65827"/>
                      <a:pt x="682949" y="82283"/>
                      <a:pt x="682949" y="101483"/>
                    </a:cubicBezTo>
                    <a:lnTo>
                      <a:pt x="682949" y="479983"/>
                    </a:lnTo>
                    <a:lnTo>
                      <a:pt x="658264" y="479983"/>
                    </a:ln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826;p82">
                <a:extLst>
                  <a:ext uri="{FF2B5EF4-FFF2-40B4-BE49-F238E27FC236}">
                    <a16:creationId xmlns:a16="http://schemas.microsoft.com/office/drawing/2014/main" id="{79361CD6-9040-5A4F-3BEE-13A56897BB92}"/>
                  </a:ext>
                </a:extLst>
              </p:cNvPr>
              <p:cNvSpPr/>
              <p:nvPr/>
            </p:nvSpPr>
            <p:spPr>
              <a:xfrm>
                <a:off x="1191919" y="6341153"/>
                <a:ext cx="277019" cy="65826"/>
              </a:xfrm>
              <a:custGeom>
                <a:avLst/>
                <a:gdLst/>
                <a:ahLst/>
                <a:cxnLst/>
                <a:rect l="l" t="t" r="r" b="b"/>
                <a:pathLst>
                  <a:path w="277019" h="65826" extrusionOk="0">
                    <a:moveTo>
                      <a:pt x="266049" y="21942"/>
                    </a:moveTo>
                    <a:lnTo>
                      <a:pt x="90512" y="21942"/>
                    </a:lnTo>
                    <a:cubicBezTo>
                      <a:pt x="85026" y="8228"/>
                      <a:pt x="74055" y="0"/>
                      <a:pt x="57598" y="0"/>
                    </a:cubicBezTo>
                    <a:cubicBezTo>
                      <a:pt x="43884" y="0"/>
                      <a:pt x="30171" y="10971"/>
                      <a:pt x="24686" y="21942"/>
                    </a:cubicBezTo>
                    <a:lnTo>
                      <a:pt x="10972" y="21942"/>
                    </a:lnTo>
                    <a:cubicBezTo>
                      <a:pt x="5486" y="21942"/>
                      <a:pt x="0" y="27428"/>
                      <a:pt x="0" y="32913"/>
                    </a:cubicBezTo>
                    <a:cubicBezTo>
                      <a:pt x="0" y="38399"/>
                      <a:pt x="5486" y="43884"/>
                      <a:pt x="10972" y="43884"/>
                    </a:cubicBezTo>
                    <a:lnTo>
                      <a:pt x="24686" y="43884"/>
                    </a:lnTo>
                    <a:cubicBezTo>
                      <a:pt x="30171" y="57598"/>
                      <a:pt x="41142" y="65826"/>
                      <a:pt x="57598" y="65826"/>
                    </a:cubicBezTo>
                    <a:cubicBezTo>
                      <a:pt x="74055" y="65826"/>
                      <a:pt x="85026" y="54855"/>
                      <a:pt x="90512" y="43884"/>
                    </a:cubicBezTo>
                    <a:lnTo>
                      <a:pt x="266049" y="43884"/>
                    </a:lnTo>
                    <a:cubicBezTo>
                      <a:pt x="271535" y="43884"/>
                      <a:pt x="277020" y="38399"/>
                      <a:pt x="277020" y="32913"/>
                    </a:cubicBezTo>
                    <a:cubicBezTo>
                      <a:pt x="274277" y="24685"/>
                      <a:pt x="271535" y="21942"/>
                      <a:pt x="266049" y="21942"/>
                    </a:cubicBezTo>
                    <a:lnTo>
                      <a:pt x="266049" y="21942"/>
                    </a:lnTo>
                    <a:close/>
                    <a:moveTo>
                      <a:pt x="60341" y="43884"/>
                    </a:moveTo>
                    <a:cubicBezTo>
                      <a:pt x="52113" y="43884"/>
                      <a:pt x="46627" y="38399"/>
                      <a:pt x="46627" y="30171"/>
                    </a:cubicBezTo>
                    <a:cubicBezTo>
                      <a:pt x="46627" y="21942"/>
                      <a:pt x="52113" y="16457"/>
                      <a:pt x="60341" y="16457"/>
                    </a:cubicBezTo>
                    <a:cubicBezTo>
                      <a:pt x="68569" y="16457"/>
                      <a:pt x="74055" y="21942"/>
                      <a:pt x="74055" y="30171"/>
                    </a:cubicBezTo>
                    <a:cubicBezTo>
                      <a:pt x="71312" y="38399"/>
                      <a:pt x="65827" y="43884"/>
                      <a:pt x="60341" y="43884"/>
                    </a:cubicBezTo>
                    <a:lnTo>
                      <a:pt x="60341" y="43884"/>
                    </a:ln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827;p82">
                <a:extLst>
                  <a:ext uri="{FF2B5EF4-FFF2-40B4-BE49-F238E27FC236}">
                    <a16:creationId xmlns:a16="http://schemas.microsoft.com/office/drawing/2014/main" id="{0C114071-7B33-6AB8-DD50-ECDDA4F331C7}"/>
                  </a:ext>
                </a:extLst>
              </p:cNvPr>
              <p:cNvSpPr/>
              <p:nvPr/>
            </p:nvSpPr>
            <p:spPr>
              <a:xfrm>
                <a:off x="1084952" y="6363094"/>
                <a:ext cx="32913" cy="21942"/>
              </a:xfrm>
              <a:custGeom>
                <a:avLst/>
                <a:gdLst/>
                <a:ahLst/>
                <a:cxnLst/>
                <a:rect l="l" t="t" r="r" b="b"/>
                <a:pathLst>
                  <a:path w="32913" h="21942" extrusionOk="0">
                    <a:moveTo>
                      <a:pt x="21943" y="0"/>
                    </a:moveTo>
                    <a:lnTo>
                      <a:pt x="10971" y="0"/>
                    </a:lnTo>
                    <a:cubicBezTo>
                      <a:pt x="5486" y="0"/>
                      <a:pt x="0" y="5486"/>
                      <a:pt x="0" y="10972"/>
                    </a:cubicBezTo>
                    <a:cubicBezTo>
                      <a:pt x="0" y="16457"/>
                      <a:pt x="5486" y="21943"/>
                      <a:pt x="10971" y="21943"/>
                    </a:cubicBezTo>
                    <a:lnTo>
                      <a:pt x="21943" y="21943"/>
                    </a:lnTo>
                    <a:cubicBezTo>
                      <a:pt x="27428" y="21943"/>
                      <a:pt x="32914" y="16457"/>
                      <a:pt x="32914" y="10972"/>
                    </a:cubicBezTo>
                    <a:cubicBezTo>
                      <a:pt x="32914" y="2743"/>
                      <a:pt x="30171" y="0"/>
                      <a:pt x="21943" y="0"/>
                    </a:cubicBezTo>
                    <a:lnTo>
                      <a:pt x="21943" y="0"/>
                    </a:ln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2"/>
          <p:cNvSpPr txBox="1">
            <a:spLocks noGrp="1"/>
          </p:cNvSpPr>
          <p:nvPr>
            <p:ph type="body" idx="1"/>
          </p:nvPr>
        </p:nvSpPr>
        <p:spPr>
          <a:xfrm>
            <a:off x="5446713" y="2624138"/>
            <a:ext cx="6204817" cy="225266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it-IT" sz="3600" b="1" i="0" u="none" strike="noStrike" cap="none" dirty="0">
                <a:solidFill>
                  <a:schemeClr val="lt1"/>
                </a:solidFill>
                <a:latin typeface="Calibri"/>
                <a:ea typeface="Calibri"/>
                <a:cs typeface="Calibri"/>
                <a:sym typeface="Calibri"/>
              </a:rPr>
              <a:t>  Di seguito una serie di consigli utili per l'INSEGNAMENTO AGLI ANZIANI e per </a:t>
            </a:r>
            <a:r>
              <a:rPr lang="it-IT" sz="3600" b="1" dirty="0"/>
              <a:t>la gestione di </a:t>
            </a:r>
            <a:r>
              <a:rPr lang="it-IT" sz="3600" b="1" i="0" u="none" strike="noStrike" cap="none" dirty="0">
                <a:solidFill>
                  <a:schemeClr val="lt1"/>
                </a:solidFill>
                <a:latin typeface="Calibri"/>
                <a:ea typeface="Calibri"/>
                <a:cs typeface="Calibri"/>
                <a:sym typeface="Calibri"/>
              </a:rPr>
              <a:t> eventuali problemi.</a:t>
            </a:r>
            <a:endParaRPr sz="3600" b="1" i="0" u="none" strike="noStrike" cap="none" dirty="0">
              <a:solidFill>
                <a:schemeClr val="lt1"/>
              </a:solidFill>
              <a:latin typeface="Calibri"/>
              <a:ea typeface="Calibri"/>
              <a:cs typeface="Calibri"/>
              <a:sym typeface="Calibri"/>
            </a:endParaRPr>
          </a:p>
        </p:txBody>
      </p:sp>
      <p:grpSp>
        <p:nvGrpSpPr>
          <p:cNvPr id="2" name="Google Shape;833;p12">
            <a:extLst>
              <a:ext uri="{FF2B5EF4-FFF2-40B4-BE49-F238E27FC236}">
                <a16:creationId xmlns:a16="http://schemas.microsoft.com/office/drawing/2014/main" id="{BE2A5816-1A0D-00ED-C62E-B7CC4FFEDA5C}"/>
              </a:ext>
            </a:extLst>
          </p:cNvPr>
          <p:cNvGrpSpPr/>
          <p:nvPr/>
        </p:nvGrpSpPr>
        <p:grpSpPr>
          <a:xfrm>
            <a:off x="895350" y="1390650"/>
            <a:ext cx="2168214" cy="1898295"/>
            <a:chOff x="2845389" y="1612886"/>
            <a:chExt cx="3419384" cy="3422081"/>
          </a:xfrm>
        </p:grpSpPr>
        <p:sp>
          <p:nvSpPr>
            <p:cNvPr id="3" name="Google Shape;834;p12">
              <a:extLst>
                <a:ext uri="{FF2B5EF4-FFF2-40B4-BE49-F238E27FC236}">
                  <a16:creationId xmlns:a16="http://schemas.microsoft.com/office/drawing/2014/main" id="{BFDDBB4A-AF7D-D557-FB2B-0BC7920783BC}"/>
                </a:ext>
              </a:extLst>
            </p:cNvPr>
            <p:cNvSpPr/>
            <p:nvPr/>
          </p:nvSpPr>
          <p:spPr>
            <a:xfrm>
              <a:off x="4625981" y="1744565"/>
              <a:ext cx="1591319" cy="1762089"/>
            </a:xfrm>
            <a:custGeom>
              <a:avLst/>
              <a:gdLst/>
              <a:ahLst/>
              <a:cxnLst/>
              <a:rect l="l" t="t" r="r" b="b"/>
              <a:pathLst>
                <a:path w="1591319" h="1762089" extrusionOk="0">
                  <a:moveTo>
                    <a:pt x="1590367" y="1762090"/>
                  </a:moveTo>
                  <a:cubicBezTo>
                    <a:pt x="1210621" y="1762090"/>
                    <a:pt x="833729" y="1762090"/>
                    <a:pt x="453031" y="1762090"/>
                  </a:cubicBezTo>
                  <a:cubicBezTo>
                    <a:pt x="453031" y="1709732"/>
                    <a:pt x="453031" y="1659278"/>
                    <a:pt x="453031" y="1608823"/>
                  </a:cubicBezTo>
                  <a:cubicBezTo>
                    <a:pt x="453031" y="1555513"/>
                    <a:pt x="433996" y="1535522"/>
                    <a:pt x="379747" y="1535522"/>
                  </a:cubicBezTo>
                  <a:cubicBezTo>
                    <a:pt x="254116" y="1535522"/>
                    <a:pt x="128486" y="1535522"/>
                    <a:pt x="0" y="1535522"/>
                  </a:cubicBezTo>
                  <a:cubicBezTo>
                    <a:pt x="0" y="1503155"/>
                    <a:pt x="0" y="1471740"/>
                    <a:pt x="0" y="1434613"/>
                  </a:cubicBezTo>
                  <a:cubicBezTo>
                    <a:pt x="109451" y="1414622"/>
                    <a:pt x="172266" y="1325137"/>
                    <a:pt x="246502" y="1251836"/>
                  </a:cubicBezTo>
                  <a:cubicBezTo>
                    <a:pt x="344532" y="1156639"/>
                    <a:pt x="439707" y="1058587"/>
                    <a:pt x="536785" y="962438"/>
                  </a:cubicBezTo>
                  <a:cubicBezTo>
                    <a:pt x="578662" y="920552"/>
                    <a:pt x="578662" y="895800"/>
                    <a:pt x="536785" y="853914"/>
                  </a:cubicBezTo>
                  <a:cubicBezTo>
                    <a:pt x="498715" y="815835"/>
                    <a:pt x="460645" y="779661"/>
                    <a:pt x="420672" y="740630"/>
                  </a:cubicBezTo>
                  <a:cubicBezTo>
                    <a:pt x="523460" y="638769"/>
                    <a:pt x="622442" y="539765"/>
                    <a:pt x="724279" y="439809"/>
                  </a:cubicBezTo>
                  <a:cubicBezTo>
                    <a:pt x="691919" y="411250"/>
                    <a:pt x="666222" y="387450"/>
                    <a:pt x="638622" y="362699"/>
                  </a:cubicBezTo>
                  <a:cubicBezTo>
                    <a:pt x="543447" y="458848"/>
                    <a:pt x="445417" y="558804"/>
                    <a:pt x="348339" y="657809"/>
                  </a:cubicBezTo>
                  <a:cubicBezTo>
                    <a:pt x="280765" y="612114"/>
                    <a:pt x="270296" y="613066"/>
                    <a:pt x="217950" y="665425"/>
                  </a:cubicBezTo>
                  <a:cubicBezTo>
                    <a:pt x="148472" y="734918"/>
                    <a:pt x="78043" y="804412"/>
                    <a:pt x="8566" y="873905"/>
                  </a:cubicBezTo>
                  <a:cubicBezTo>
                    <a:pt x="7614" y="874857"/>
                    <a:pt x="4759" y="875809"/>
                    <a:pt x="0" y="877713"/>
                  </a:cubicBezTo>
                  <a:cubicBezTo>
                    <a:pt x="0" y="585459"/>
                    <a:pt x="0" y="294158"/>
                    <a:pt x="0" y="0"/>
                  </a:cubicBezTo>
                  <a:cubicBezTo>
                    <a:pt x="529171" y="0"/>
                    <a:pt x="1059293" y="0"/>
                    <a:pt x="1591319" y="0"/>
                  </a:cubicBezTo>
                  <a:cubicBezTo>
                    <a:pt x="1590367" y="584507"/>
                    <a:pt x="1590367" y="1171871"/>
                    <a:pt x="1590367" y="1762090"/>
                  </a:cubicBezTo>
                  <a:close/>
                  <a:moveTo>
                    <a:pt x="313125" y="286542"/>
                  </a:moveTo>
                  <a:cubicBezTo>
                    <a:pt x="331208" y="323669"/>
                    <a:pt x="347387" y="355083"/>
                    <a:pt x="364519" y="388402"/>
                  </a:cubicBezTo>
                  <a:cubicBezTo>
                    <a:pt x="462549" y="339852"/>
                    <a:pt x="559627" y="292254"/>
                    <a:pt x="654801" y="242751"/>
                  </a:cubicBezTo>
                  <a:cubicBezTo>
                    <a:pt x="673836" y="233232"/>
                    <a:pt x="688112" y="233232"/>
                    <a:pt x="707147" y="242751"/>
                  </a:cubicBezTo>
                  <a:cubicBezTo>
                    <a:pt x="797563" y="289398"/>
                    <a:pt x="889882" y="333188"/>
                    <a:pt x="980298" y="380786"/>
                  </a:cubicBezTo>
                  <a:cubicBezTo>
                    <a:pt x="1009802" y="396018"/>
                    <a:pt x="1034548" y="396970"/>
                    <a:pt x="1064052" y="380786"/>
                  </a:cubicBezTo>
                  <a:cubicBezTo>
                    <a:pt x="1127819" y="347468"/>
                    <a:pt x="1193490" y="316053"/>
                    <a:pt x="1257256" y="283686"/>
                  </a:cubicBezTo>
                  <a:cubicBezTo>
                    <a:pt x="1300085" y="261791"/>
                    <a:pt x="1343865" y="240847"/>
                    <a:pt x="1389549" y="218000"/>
                  </a:cubicBezTo>
                  <a:cubicBezTo>
                    <a:pt x="1371466" y="181826"/>
                    <a:pt x="1355286" y="150411"/>
                    <a:pt x="1338155" y="116140"/>
                  </a:cubicBezTo>
                  <a:cubicBezTo>
                    <a:pt x="1239173" y="165642"/>
                    <a:pt x="1143999" y="212288"/>
                    <a:pt x="1048824" y="260839"/>
                  </a:cubicBezTo>
                  <a:cubicBezTo>
                    <a:pt x="1029789" y="270358"/>
                    <a:pt x="1015513" y="271310"/>
                    <a:pt x="996478" y="261791"/>
                  </a:cubicBezTo>
                  <a:cubicBezTo>
                    <a:pt x="905110" y="214192"/>
                    <a:pt x="812791" y="168498"/>
                    <a:pt x="719520" y="123756"/>
                  </a:cubicBezTo>
                  <a:cubicBezTo>
                    <a:pt x="701437" y="115188"/>
                    <a:pt x="674788" y="108524"/>
                    <a:pt x="659560" y="115188"/>
                  </a:cubicBezTo>
                  <a:cubicBezTo>
                    <a:pt x="544399" y="170402"/>
                    <a:pt x="431141" y="228472"/>
                    <a:pt x="313125" y="286542"/>
                  </a:cubicBezTo>
                  <a:close/>
                  <a:moveTo>
                    <a:pt x="1420005" y="739678"/>
                  </a:moveTo>
                  <a:cubicBezTo>
                    <a:pt x="1191586" y="739678"/>
                    <a:pt x="965071" y="739678"/>
                    <a:pt x="740458" y="739678"/>
                  </a:cubicBezTo>
                  <a:cubicBezTo>
                    <a:pt x="740458" y="777757"/>
                    <a:pt x="740458" y="813931"/>
                    <a:pt x="740458" y="849154"/>
                  </a:cubicBezTo>
                  <a:cubicBezTo>
                    <a:pt x="967926" y="849154"/>
                    <a:pt x="1193490" y="849154"/>
                    <a:pt x="1420005" y="849154"/>
                  </a:cubicBezTo>
                  <a:cubicBezTo>
                    <a:pt x="1420005" y="812027"/>
                    <a:pt x="1420005" y="776805"/>
                    <a:pt x="1420005" y="739678"/>
                  </a:cubicBezTo>
                  <a:close/>
                  <a:moveTo>
                    <a:pt x="1418101" y="1077626"/>
                  </a:moveTo>
                  <a:cubicBezTo>
                    <a:pt x="1418101" y="1037643"/>
                    <a:pt x="1418101" y="1001469"/>
                    <a:pt x="1418101" y="966246"/>
                  </a:cubicBezTo>
                  <a:cubicBezTo>
                    <a:pt x="1190634" y="966246"/>
                    <a:pt x="965071" y="966246"/>
                    <a:pt x="739507" y="966246"/>
                  </a:cubicBezTo>
                  <a:cubicBezTo>
                    <a:pt x="739507" y="1004324"/>
                    <a:pt x="739507" y="1040499"/>
                    <a:pt x="739507" y="1077626"/>
                  </a:cubicBezTo>
                  <a:cubicBezTo>
                    <a:pt x="966974" y="1077626"/>
                    <a:pt x="1191586" y="1077626"/>
                    <a:pt x="1418101" y="1077626"/>
                  </a:cubicBezTo>
                  <a:close/>
                  <a:moveTo>
                    <a:pt x="738555" y="1305146"/>
                  </a:moveTo>
                  <a:cubicBezTo>
                    <a:pt x="966974" y="1305146"/>
                    <a:pt x="1193490" y="1305146"/>
                    <a:pt x="1418101" y="1305146"/>
                  </a:cubicBezTo>
                  <a:cubicBezTo>
                    <a:pt x="1418101" y="1266115"/>
                    <a:pt x="1418101" y="1230893"/>
                    <a:pt x="1418101" y="1195670"/>
                  </a:cubicBezTo>
                  <a:cubicBezTo>
                    <a:pt x="1190634" y="1195670"/>
                    <a:pt x="965071" y="1195670"/>
                    <a:pt x="738555" y="1195670"/>
                  </a:cubicBezTo>
                  <a:cubicBezTo>
                    <a:pt x="738555" y="1231845"/>
                    <a:pt x="738555" y="1267067"/>
                    <a:pt x="738555" y="1305146"/>
                  </a:cubicBezTo>
                  <a:close/>
                  <a:moveTo>
                    <a:pt x="1420005" y="1424142"/>
                  </a:moveTo>
                  <a:cubicBezTo>
                    <a:pt x="1191586" y="1424142"/>
                    <a:pt x="965071" y="1424142"/>
                    <a:pt x="740458" y="1424142"/>
                  </a:cubicBezTo>
                  <a:cubicBezTo>
                    <a:pt x="740458" y="1462220"/>
                    <a:pt x="740458" y="1498395"/>
                    <a:pt x="740458" y="1533618"/>
                  </a:cubicBezTo>
                  <a:cubicBezTo>
                    <a:pt x="967926" y="1533618"/>
                    <a:pt x="1193490" y="1533618"/>
                    <a:pt x="1420005" y="1533618"/>
                  </a:cubicBezTo>
                  <a:cubicBezTo>
                    <a:pt x="1420005" y="1496491"/>
                    <a:pt x="1420005" y="1461268"/>
                    <a:pt x="1420005" y="142414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 name="Google Shape;835;p12">
              <a:extLst>
                <a:ext uri="{FF2B5EF4-FFF2-40B4-BE49-F238E27FC236}">
                  <a16:creationId xmlns:a16="http://schemas.microsoft.com/office/drawing/2014/main" id="{741F46B4-3B03-44F6-E4FD-99ACE070D6D3}"/>
                </a:ext>
              </a:extLst>
            </p:cNvPr>
            <p:cNvGrpSpPr/>
            <p:nvPr/>
          </p:nvGrpSpPr>
          <p:grpSpPr>
            <a:xfrm>
              <a:off x="2845389" y="1612886"/>
              <a:ext cx="3419384" cy="3422081"/>
              <a:chOff x="2845389" y="1612886"/>
              <a:chExt cx="3419384" cy="3422081"/>
            </a:xfrm>
          </p:grpSpPr>
          <p:sp>
            <p:nvSpPr>
              <p:cNvPr id="5" name="Google Shape;836;p12">
                <a:extLst>
                  <a:ext uri="{FF2B5EF4-FFF2-40B4-BE49-F238E27FC236}">
                    <a16:creationId xmlns:a16="http://schemas.microsoft.com/office/drawing/2014/main" id="{DE4DB409-260F-5294-6F50-EB38328CB63D}"/>
                  </a:ext>
                </a:extLst>
              </p:cNvPr>
              <p:cNvSpPr/>
              <p:nvPr/>
            </p:nvSpPr>
            <p:spPr>
              <a:xfrm>
                <a:off x="2845389" y="1612886"/>
                <a:ext cx="3419384" cy="2222603"/>
              </a:xfrm>
              <a:custGeom>
                <a:avLst/>
                <a:gdLst/>
                <a:ahLst/>
                <a:cxnLst/>
                <a:rect l="l" t="t" r="r" b="b"/>
                <a:pathLst>
                  <a:path w="3419384" h="2222603" extrusionOk="0">
                    <a:moveTo>
                      <a:pt x="486104" y="684226"/>
                    </a:moveTo>
                    <a:cubicBezTo>
                      <a:pt x="436613" y="622348"/>
                      <a:pt x="403302" y="560470"/>
                      <a:pt x="399495" y="489073"/>
                    </a:cubicBezTo>
                    <a:cubicBezTo>
                      <a:pt x="394737" y="374837"/>
                      <a:pt x="392833" y="260601"/>
                      <a:pt x="398544" y="147317"/>
                    </a:cubicBezTo>
                    <a:cubicBezTo>
                      <a:pt x="403302" y="63544"/>
                      <a:pt x="478490" y="714"/>
                      <a:pt x="564147" y="714"/>
                    </a:cubicBezTo>
                    <a:cubicBezTo>
                      <a:pt x="679309" y="-238"/>
                      <a:pt x="794470" y="-238"/>
                      <a:pt x="909631" y="714"/>
                    </a:cubicBezTo>
                    <a:cubicBezTo>
                      <a:pt x="1004806" y="1666"/>
                      <a:pt x="1076187" y="74967"/>
                      <a:pt x="1080945" y="171116"/>
                    </a:cubicBezTo>
                    <a:cubicBezTo>
                      <a:pt x="1082849" y="200627"/>
                      <a:pt x="1090463" y="231090"/>
                      <a:pt x="1102836" y="258697"/>
                    </a:cubicBezTo>
                    <a:cubicBezTo>
                      <a:pt x="1126629" y="312959"/>
                      <a:pt x="1155182" y="365317"/>
                      <a:pt x="1181831" y="418627"/>
                    </a:cubicBezTo>
                    <a:cubicBezTo>
                      <a:pt x="1209431" y="475745"/>
                      <a:pt x="1185637" y="513824"/>
                      <a:pt x="1121870" y="514776"/>
                    </a:cubicBezTo>
                    <a:cubicBezTo>
                      <a:pt x="1107594" y="514776"/>
                      <a:pt x="1093318" y="514776"/>
                      <a:pt x="1085704" y="514776"/>
                    </a:cubicBezTo>
                    <a:cubicBezTo>
                      <a:pt x="1057152" y="573798"/>
                      <a:pt x="1031455" y="628060"/>
                      <a:pt x="1003854" y="686130"/>
                    </a:cubicBezTo>
                    <a:cubicBezTo>
                      <a:pt x="1050490" y="686130"/>
                      <a:pt x="1100932" y="688986"/>
                      <a:pt x="1151375" y="685178"/>
                    </a:cubicBezTo>
                    <a:cubicBezTo>
                      <a:pt x="1279860" y="675658"/>
                      <a:pt x="1379794" y="723256"/>
                      <a:pt x="1456885" y="826069"/>
                    </a:cubicBezTo>
                    <a:cubicBezTo>
                      <a:pt x="1497810" y="879379"/>
                      <a:pt x="1544446" y="928881"/>
                      <a:pt x="1594888" y="987903"/>
                    </a:cubicBezTo>
                    <a:cubicBezTo>
                      <a:pt x="1594888" y="966960"/>
                      <a:pt x="1594888" y="954584"/>
                      <a:pt x="1594888" y="942209"/>
                    </a:cubicBezTo>
                    <a:cubicBezTo>
                      <a:pt x="1594888" y="655667"/>
                      <a:pt x="1594888" y="370077"/>
                      <a:pt x="1594888" y="83535"/>
                    </a:cubicBezTo>
                    <a:cubicBezTo>
                      <a:pt x="1594888" y="18801"/>
                      <a:pt x="1611068" y="2618"/>
                      <a:pt x="1677690" y="2618"/>
                    </a:cubicBezTo>
                    <a:cubicBezTo>
                      <a:pt x="2230654" y="2618"/>
                      <a:pt x="2784571" y="2618"/>
                      <a:pt x="3337535" y="2618"/>
                    </a:cubicBezTo>
                    <a:cubicBezTo>
                      <a:pt x="3403205" y="2618"/>
                      <a:pt x="3419385" y="18801"/>
                      <a:pt x="3419385" y="84487"/>
                    </a:cubicBezTo>
                    <a:cubicBezTo>
                      <a:pt x="3419385" y="694697"/>
                      <a:pt x="3419385" y="1305860"/>
                      <a:pt x="3419385" y="1916070"/>
                    </a:cubicBezTo>
                    <a:cubicBezTo>
                      <a:pt x="3419385" y="1981756"/>
                      <a:pt x="3403205" y="1997940"/>
                      <a:pt x="3337535" y="1997940"/>
                    </a:cubicBezTo>
                    <a:cubicBezTo>
                      <a:pt x="2924477" y="1997940"/>
                      <a:pt x="2511419" y="1997940"/>
                      <a:pt x="2098362" y="1997940"/>
                    </a:cubicBezTo>
                    <a:cubicBezTo>
                      <a:pt x="2084086" y="1997940"/>
                      <a:pt x="2069809" y="1997940"/>
                      <a:pt x="2052678" y="1997940"/>
                    </a:cubicBezTo>
                    <a:cubicBezTo>
                      <a:pt x="2052678" y="2036018"/>
                      <a:pt x="2052678" y="2072193"/>
                      <a:pt x="2052678" y="2110272"/>
                    </a:cubicBezTo>
                    <a:cubicBezTo>
                      <a:pt x="2013656" y="2110272"/>
                      <a:pt x="1978442" y="2110272"/>
                      <a:pt x="1939420" y="2110272"/>
                    </a:cubicBezTo>
                    <a:cubicBezTo>
                      <a:pt x="1939420" y="2074097"/>
                      <a:pt x="1939420" y="2038874"/>
                      <a:pt x="1939420" y="1999843"/>
                    </a:cubicBezTo>
                    <a:cubicBezTo>
                      <a:pt x="1367421" y="1999843"/>
                      <a:pt x="799229" y="1999843"/>
                      <a:pt x="229133" y="1999843"/>
                    </a:cubicBezTo>
                    <a:cubicBezTo>
                      <a:pt x="229133" y="2074097"/>
                      <a:pt x="229133" y="2147398"/>
                      <a:pt x="229133" y="2222604"/>
                    </a:cubicBezTo>
                    <a:cubicBezTo>
                      <a:pt x="190111" y="2222604"/>
                      <a:pt x="154897" y="2222604"/>
                      <a:pt x="114923" y="2222604"/>
                    </a:cubicBezTo>
                    <a:cubicBezTo>
                      <a:pt x="114923" y="2149302"/>
                      <a:pt x="114923" y="2075049"/>
                      <a:pt x="114923" y="1996988"/>
                    </a:cubicBezTo>
                    <a:cubicBezTo>
                      <a:pt x="93985" y="1996988"/>
                      <a:pt x="75902" y="1997940"/>
                      <a:pt x="58770" y="1996988"/>
                    </a:cubicBezTo>
                    <a:cubicBezTo>
                      <a:pt x="23556" y="1995084"/>
                      <a:pt x="1666" y="1974140"/>
                      <a:pt x="714" y="1937966"/>
                    </a:cubicBezTo>
                    <a:cubicBezTo>
                      <a:pt x="-238" y="1862760"/>
                      <a:pt x="-238" y="1788507"/>
                      <a:pt x="714" y="1713302"/>
                    </a:cubicBezTo>
                    <a:cubicBezTo>
                      <a:pt x="1666" y="1677127"/>
                      <a:pt x="23556" y="1656184"/>
                      <a:pt x="59722" y="1655232"/>
                    </a:cubicBezTo>
                    <a:cubicBezTo>
                      <a:pt x="94937" y="1654280"/>
                      <a:pt x="130151" y="1655232"/>
                      <a:pt x="173932" y="1655232"/>
                    </a:cubicBezTo>
                    <a:cubicBezTo>
                      <a:pt x="107309" y="1572410"/>
                      <a:pt x="113972" y="1480070"/>
                      <a:pt x="113972" y="1388681"/>
                    </a:cubicBezTo>
                    <a:cubicBezTo>
                      <a:pt x="114923" y="1253502"/>
                      <a:pt x="113972" y="1118323"/>
                      <a:pt x="113972" y="982191"/>
                    </a:cubicBezTo>
                    <a:cubicBezTo>
                      <a:pt x="113972" y="807982"/>
                      <a:pt x="236747" y="686130"/>
                      <a:pt x="409965" y="685178"/>
                    </a:cubicBezTo>
                    <a:cubicBezTo>
                      <a:pt x="429951" y="684226"/>
                      <a:pt x="453745" y="684226"/>
                      <a:pt x="486104" y="684226"/>
                    </a:cubicBezTo>
                    <a:close/>
                    <a:moveTo>
                      <a:pt x="3300417" y="1879896"/>
                    </a:moveTo>
                    <a:cubicBezTo>
                      <a:pt x="3300417" y="1289677"/>
                      <a:pt x="3300417" y="702313"/>
                      <a:pt x="3300417" y="116854"/>
                    </a:cubicBezTo>
                    <a:cubicBezTo>
                      <a:pt x="2768391" y="116854"/>
                      <a:pt x="2238268" y="116854"/>
                      <a:pt x="1709098" y="116854"/>
                    </a:cubicBezTo>
                    <a:cubicBezTo>
                      <a:pt x="1709098" y="411011"/>
                      <a:pt x="1709098" y="702313"/>
                      <a:pt x="1709098" y="994567"/>
                    </a:cubicBezTo>
                    <a:cubicBezTo>
                      <a:pt x="1713857" y="992663"/>
                      <a:pt x="1715760" y="992663"/>
                      <a:pt x="1717663" y="990759"/>
                    </a:cubicBezTo>
                    <a:cubicBezTo>
                      <a:pt x="1787141" y="921266"/>
                      <a:pt x="1857570" y="851772"/>
                      <a:pt x="1927048" y="782278"/>
                    </a:cubicBezTo>
                    <a:cubicBezTo>
                      <a:pt x="1979394" y="729920"/>
                      <a:pt x="1989863" y="728968"/>
                      <a:pt x="2057437" y="774663"/>
                    </a:cubicBezTo>
                    <a:cubicBezTo>
                      <a:pt x="2154515" y="675658"/>
                      <a:pt x="2253496" y="575702"/>
                      <a:pt x="2347719" y="479553"/>
                    </a:cubicBezTo>
                    <a:cubicBezTo>
                      <a:pt x="2375320" y="504304"/>
                      <a:pt x="2401969" y="528103"/>
                      <a:pt x="2433376" y="556662"/>
                    </a:cubicBezTo>
                    <a:cubicBezTo>
                      <a:pt x="2331540" y="657571"/>
                      <a:pt x="2231606" y="756575"/>
                      <a:pt x="2129769" y="857484"/>
                    </a:cubicBezTo>
                    <a:cubicBezTo>
                      <a:pt x="2169743" y="896514"/>
                      <a:pt x="2207813" y="933641"/>
                      <a:pt x="2245882" y="970768"/>
                    </a:cubicBezTo>
                    <a:cubicBezTo>
                      <a:pt x="2287759" y="1012654"/>
                      <a:pt x="2287759" y="1037405"/>
                      <a:pt x="2245882" y="1079292"/>
                    </a:cubicBezTo>
                    <a:cubicBezTo>
                      <a:pt x="2149756" y="1176393"/>
                      <a:pt x="2053630" y="1273493"/>
                      <a:pt x="1955600" y="1368690"/>
                    </a:cubicBezTo>
                    <a:cubicBezTo>
                      <a:pt x="1880412" y="1441991"/>
                      <a:pt x="1818549" y="1531476"/>
                      <a:pt x="1709098" y="1551467"/>
                    </a:cubicBezTo>
                    <a:cubicBezTo>
                      <a:pt x="1709098" y="1588594"/>
                      <a:pt x="1709098" y="1620009"/>
                      <a:pt x="1709098" y="1652376"/>
                    </a:cubicBezTo>
                    <a:cubicBezTo>
                      <a:pt x="1837583" y="1652376"/>
                      <a:pt x="1963214" y="1652376"/>
                      <a:pt x="2088844" y="1652376"/>
                    </a:cubicBezTo>
                    <a:cubicBezTo>
                      <a:pt x="2142142" y="1652376"/>
                      <a:pt x="2161177" y="1671415"/>
                      <a:pt x="2162129" y="1725677"/>
                    </a:cubicBezTo>
                    <a:cubicBezTo>
                      <a:pt x="2162129" y="1776131"/>
                      <a:pt x="2162129" y="1826586"/>
                      <a:pt x="2162129" y="1878944"/>
                    </a:cubicBezTo>
                    <a:cubicBezTo>
                      <a:pt x="2543779" y="1879896"/>
                      <a:pt x="2920670" y="1879896"/>
                      <a:pt x="3300417" y="1879896"/>
                    </a:cubicBezTo>
                    <a:close/>
                    <a:moveTo>
                      <a:pt x="1988911" y="882235"/>
                    </a:moveTo>
                    <a:cubicBezTo>
                      <a:pt x="1893736" y="977431"/>
                      <a:pt x="1798562" y="1072628"/>
                      <a:pt x="1704339" y="1167825"/>
                    </a:cubicBezTo>
                    <a:cubicBezTo>
                      <a:pt x="1661510" y="1209711"/>
                      <a:pt x="1632958" y="1208759"/>
                      <a:pt x="1594888" y="1164017"/>
                    </a:cubicBezTo>
                    <a:cubicBezTo>
                      <a:pt x="1510183" y="1065013"/>
                      <a:pt x="1424526" y="966008"/>
                      <a:pt x="1339820" y="866051"/>
                    </a:cubicBezTo>
                    <a:cubicBezTo>
                      <a:pt x="1300799" y="820357"/>
                      <a:pt x="1253211" y="797510"/>
                      <a:pt x="1193251" y="798462"/>
                    </a:cubicBezTo>
                    <a:cubicBezTo>
                      <a:pt x="1120919" y="799414"/>
                      <a:pt x="1048586" y="799414"/>
                      <a:pt x="976253" y="798462"/>
                    </a:cubicBezTo>
                    <a:cubicBezTo>
                      <a:pt x="952460" y="797510"/>
                      <a:pt x="940087" y="805126"/>
                      <a:pt x="929618" y="826069"/>
                    </a:cubicBezTo>
                    <a:cubicBezTo>
                      <a:pt x="885837" y="916506"/>
                      <a:pt x="840154" y="1006942"/>
                      <a:pt x="795422" y="1097379"/>
                    </a:cubicBezTo>
                    <a:cubicBezTo>
                      <a:pt x="783049" y="1122131"/>
                      <a:pt x="766869" y="1141170"/>
                      <a:pt x="736413" y="1141170"/>
                    </a:cubicBezTo>
                    <a:cubicBezTo>
                      <a:pt x="707861" y="1140218"/>
                      <a:pt x="692633" y="1122131"/>
                      <a:pt x="681212" y="1098331"/>
                    </a:cubicBezTo>
                    <a:cubicBezTo>
                      <a:pt x="650756" y="1035501"/>
                      <a:pt x="619349" y="972672"/>
                      <a:pt x="587941" y="910794"/>
                    </a:cubicBezTo>
                    <a:cubicBezTo>
                      <a:pt x="569858" y="874619"/>
                      <a:pt x="559389" y="825117"/>
                      <a:pt x="529885" y="807982"/>
                    </a:cubicBezTo>
                    <a:cubicBezTo>
                      <a:pt x="499429" y="788942"/>
                      <a:pt x="449938" y="800366"/>
                      <a:pt x="409013" y="800366"/>
                    </a:cubicBezTo>
                    <a:cubicBezTo>
                      <a:pt x="297659" y="800366"/>
                      <a:pt x="226278" y="871763"/>
                      <a:pt x="226278" y="982191"/>
                    </a:cubicBezTo>
                    <a:cubicBezTo>
                      <a:pt x="226278" y="1144978"/>
                      <a:pt x="226278" y="1307764"/>
                      <a:pt x="226278" y="1470550"/>
                    </a:cubicBezTo>
                    <a:cubicBezTo>
                      <a:pt x="226278" y="1583834"/>
                      <a:pt x="297659" y="1655232"/>
                      <a:pt x="410916" y="1655232"/>
                    </a:cubicBezTo>
                    <a:cubicBezTo>
                      <a:pt x="547016" y="1655232"/>
                      <a:pt x="684067" y="1655232"/>
                      <a:pt x="820167" y="1655232"/>
                    </a:cubicBezTo>
                    <a:cubicBezTo>
                      <a:pt x="830636" y="1655232"/>
                      <a:pt x="841105" y="1654280"/>
                      <a:pt x="853478" y="1653328"/>
                    </a:cubicBezTo>
                    <a:cubicBezTo>
                      <a:pt x="853478" y="1600969"/>
                      <a:pt x="853478" y="1551467"/>
                      <a:pt x="853478" y="1501965"/>
                    </a:cubicBezTo>
                    <a:cubicBezTo>
                      <a:pt x="853478" y="1445799"/>
                      <a:pt x="834443" y="1427712"/>
                      <a:pt x="778290" y="1427712"/>
                    </a:cubicBezTo>
                    <a:cubicBezTo>
                      <a:pt x="692633" y="1427712"/>
                      <a:pt x="606976" y="1427712"/>
                      <a:pt x="522271" y="1427712"/>
                    </a:cubicBezTo>
                    <a:cubicBezTo>
                      <a:pt x="488008" y="1427712"/>
                      <a:pt x="459455" y="1415336"/>
                      <a:pt x="456600" y="1381065"/>
                    </a:cubicBezTo>
                    <a:cubicBezTo>
                      <a:pt x="451841" y="1321091"/>
                      <a:pt x="455648" y="1261118"/>
                      <a:pt x="455648" y="1201144"/>
                    </a:cubicBezTo>
                    <a:cubicBezTo>
                      <a:pt x="494670" y="1201144"/>
                      <a:pt x="529885" y="1201144"/>
                      <a:pt x="568906" y="1201144"/>
                    </a:cubicBezTo>
                    <a:cubicBezTo>
                      <a:pt x="568906" y="1239222"/>
                      <a:pt x="568906" y="1275397"/>
                      <a:pt x="568906" y="1313476"/>
                    </a:cubicBezTo>
                    <a:cubicBezTo>
                      <a:pt x="642191" y="1313476"/>
                      <a:pt x="712620" y="1313476"/>
                      <a:pt x="782097" y="1313476"/>
                    </a:cubicBezTo>
                    <a:cubicBezTo>
                      <a:pt x="896307" y="1313476"/>
                      <a:pt x="966736" y="1383921"/>
                      <a:pt x="967688" y="1497205"/>
                    </a:cubicBezTo>
                    <a:cubicBezTo>
                      <a:pt x="967688" y="1548611"/>
                      <a:pt x="967688" y="1600969"/>
                      <a:pt x="967688" y="1653328"/>
                    </a:cubicBezTo>
                    <a:cubicBezTo>
                      <a:pt x="1064766" y="1653328"/>
                      <a:pt x="1158037" y="1653328"/>
                      <a:pt x="1252260" y="1653328"/>
                    </a:cubicBezTo>
                    <a:cubicBezTo>
                      <a:pt x="1252260" y="1523860"/>
                      <a:pt x="1252260" y="1397249"/>
                      <a:pt x="1252260" y="1269685"/>
                    </a:cubicBezTo>
                    <a:cubicBezTo>
                      <a:pt x="1252260" y="1240174"/>
                      <a:pt x="1259874" y="1215423"/>
                      <a:pt x="1289378" y="1203048"/>
                    </a:cubicBezTo>
                    <a:cubicBezTo>
                      <a:pt x="1317930" y="1191624"/>
                      <a:pt x="1339820" y="1204952"/>
                      <a:pt x="1358855" y="1223991"/>
                    </a:cubicBezTo>
                    <a:cubicBezTo>
                      <a:pt x="1412153" y="1278253"/>
                      <a:pt x="1466402" y="1331563"/>
                      <a:pt x="1519700" y="1384873"/>
                    </a:cubicBezTo>
                    <a:cubicBezTo>
                      <a:pt x="1602502" y="1466742"/>
                      <a:pt x="1700532" y="1466742"/>
                      <a:pt x="1783334" y="1383921"/>
                    </a:cubicBezTo>
                    <a:cubicBezTo>
                      <a:pt x="1895640" y="1272541"/>
                      <a:pt x="2006994" y="1160209"/>
                      <a:pt x="2118349" y="1048829"/>
                    </a:cubicBezTo>
                    <a:cubicBezTo>
                      <a:pt x="2125962" y="1041213"/>
                      <a:pt x="2131673" y="1033598"/>
                      <a:pt x="2136432" y="1028838"/>
                    </a:cubicBezTo>
                    <a:cubicBezTo>
                      <a:pt x="2085037" y="979336"/>
                      <a:pt x="2038402" y="931737"/>
                      <a:pt x="1988911" y="882235"/>
                    </a:cubicBezTo>
                    <a:close/>
                    <a:moveTo>
                      <a:pt x="1041924" y="396732"/>
                    </a:moveTo>
                    <a:cubicBezTo>
                      <a:pt x="1037165" y="387212"/>
                      <a:pt x="1034310" y="380549"/>
                      <a:pt x="1031455" y="373885"/>
                    </a:cubicBezTo>
                    <a:cubicBezTo>
                      <a:pt x="1000999" y="307247"/>
                      <a:pt x="955315" y="246321"/>
                      <a:pt x="962929" y="164452"/>
                    </a:cubicBezTo>
                    <a:cubicBezTo>
                      <a:pt x="965784" y="133037"/>
                      <a:pt x="938183" y="113998"/>
                      <a:pt x="905824" y="113998"/>
                    </a:cubicBezTo>
                    <a:cubicBezTo>
                      <a:pt x="793518" y="113046"/>
                      <a:pt x="680260" y="113046"/>
                      <a:pt x="567954" y="113998"/>
                    </a:cubicBezTo>
                    <a:cubicBezTo>
                      <a:pt x="532740" y="113998"/>
                      <a:pt x="509898" y="136845"/>
                      <a:pt x="509898" y="172068"/>
                    </a:cubicBezTo>
                    <a:cubicBezTo>
                      <a:pt x="508946" y="268217"/>
                      <a:pt x="507043" y="364365"/>
                      <a:pt x="510850" y="460514"/>
                    </a:cubicBezTo>
                    <a:cubicBezTo>
                      <a:pt x="515608" y="584269"/>
                      <a:pt x="618397" y="682322"/>
                      <a:pt x="735462" y="683274"/>
                    </a:cubicBezTo>
                    <a:cubicBezTo>
                      <a:pt x="854430" y="684226"/>
                      <a:pt x="954363" y="592837"/>
                      <a:pt x="964832" y="473841"/>
                    </a:cubicBezTo>
                    <a:cubicBezTo>
                      <a:pt x="970543" y="414819"/>
                      <a:pt x="980060" y="404348"/>
                      <a:pt x="1041924" y="396732"/>
                    </a:cubicBezTo>
                    <a:close/>
                    <a:moveTo>
                      <a:pt x="112068" y="1879896"/>
                    </a:moveTo>
                    <a:cubicBezTo>
                      <a:pt x="758304" y="1879896"/>
                      <a:pt x="1402636" y="1879896"/>
                      <a:pt x="2046016" y="1879896"/>
                    </a:cubicBezTo>
                    <a:cubicBezTo>
                      <a:pt x="2046016" y="1841817"/>
                      <a:pt x="2046016" y="1805642"/>
                      <a:pt x="2046016" y="1769468"/>
                    </a:cubicBezTo>
                    <a:cubicBezTo>
                      <a:pt x="1399780" y="1769468"/>
                      <a:pt x="757352" y="1769468"/>
                      <a:pt x="112068" y="1769468"/>
                    </a:cubicBezTo>
                    <a:cubicBezTo>
                      <a:pt x="112068" y="1806594"/>
                      <a:pt x="112068" y="1841817"/>
                      <a:pt x="112068" y="1879896"/>
                    </a:cubicBezTo>
                    <a:close/>
                    <a:moveTo>
                      <a:pt x="1592033" y="1551467"/>
                    </a:moveTo>
                    <a:cubicBezTo>
                      <a:pt x="1493051" y="1536236"/>
                      <a:pt x="1435947" y="1461031"/>
                      <a:pt x="1367421" y="1395345"/>
                    </a:cubicBezTo>
                    <a:cubicBezTo>
                      <a:pt x="1367421" y="1484830"/>
                      <a:pt x="1367421" y="1567651"/>
                      <a:pt x="1367421" y="1651424"/>
                    </a:cubicBezTo>
                    <a:cubicBezTo>
                      <a:pt x="1443561" y="1651424"/>
                      <a:pt x="1517797" y="1651424"/>
                      <a:pt x="1592033" y="1651424"/>
                    </a:cubicBezTo>
                    <a:cubicBezTo>
                      <a:pt x="1592033" y="1618105"/>
                      <a:pt x="1592033" y="1587642"/>
                      <a:pt x="1592033" y="1551467"/>
                    </a:cubicBezTo>
                    <a:close/>
                    <a:moveTo>
                      <a:pt x="815408" y="801318"/>
                    </a:moveTo>
                    <a:cubicBezTo>
                      <a:pt x="762111" y="801318"/>
                      <a:pt x="713572" y="801318"/>
                      <a:pt x="660274" y="801318"/>
                    </a:cubicBezTo>
                    <a:cubicBezTo>
                      <a:pt x="685971" y="852724"/>
                      <a:pt x="709764" y="901274"/>
                      <a:pt x="737365" y="955536"/>
                    </a:cubicBezTo>
                    <a:cubicBezTo>
                      <a:pt x="764966" y="900322"/>
                      <a:pt x="788759" y="852724"/>
                      <a:pt x="815408" y="801318"/>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 name="Google Shape;837;p12">
                <a:extLst>
                  <a:ext uri="{FF2B5EF4-FFF2-40B4-BE49-F238E27FC236}">
                    <a16:creationId xmlns:a16="http://schemas.microsoft.com/office/drawing/2014/main" id="{6D696BAA-46D7-D363-24F1-A6569364EB01}"/>
                  </a:ext>
                </a:extLst>
              </p:cNvPr>
              <p:cNvSpPr/>
              <p:nvPr/>
            </p:nvSpPr>
            <p:spPr>
              <a:xfrm>
                <a:off x="3012029" y="3836916"/>
                <a:ext cx="685886" cy="1198051"/>
              </a:xfrm>
              <a:custGeom>
                <a:avLst/>
                <a:gdLst/>
                <a:ahLst/>
                <a:cxnLst/>
                <a:rect l="l" t="t" r="r" b="b"/>
                <a:pathLst>
                  <a:path w="685886" h="1198051" extrusionOk="0">
                    <a:moveTo>
                      <a:pt x="163378" y="506924"/>
                    </a:moveTo>
                    <a:cubicBezTo>
                      <a:pt x="2533" y="354609"/>
                      <a:pt x="51072" y="169928"/>
                      <a:pt x="145295" y="80443"/>
                    </a:cubicBezTo>
                    <a:cubicBezTo>
                      <a:pt x="256649" y="-27129"/>
                      <a:pt x="432722" y="-27129"/>
                      <a:pt x="544076" y="82347"/>
                    </a:cubicBezTo>
                    <a:cubicBezTo>
                      <a:pt x="640203" y="176591"/>
                      <a:pt x="680176" y="359369"/>
                      <a:pt x="525993" y="505020"/>
                    </a:cubicBezTo>
                    <a:cubicBezTo>
                      <a:pt x="531704" y="510732"/>
                      <a:pt x="537414" y="516443"/>
                      <a:pt x="543125" y="521203"/>
                    </a:cubicBezTo>
                    <a:cubicBezTo>
                      <a:pt x="637348" y="592601"/>
                      <a:pt x="685887" y="686845"/>
                      <a:pt x="685887" y="805841"/>
                    </a:cubicBezTo>
                    <a:cubicBezTo>
                      <a:pt x="685887" y="912462"/>
                      <a:pt x="685887" y="1020034"/>
                      <a:pt x="685887" y="1126654"/>
                    </a:cubicBezTo>
                    <a:cubicBezTo>
                      <a:pt x="685887" y="1178060"/>
                      <a:pt x="665900" y="1198051"/>
                      <a:pt x="614506" y="1198051"/>
                    </a:cubicBezTo>
                    <a:cubicBezTo>
                      <a:pt x="433674" y="1198051"/>
                      <a:pt x="253794" y="1198051"/>
                      <a:pt x="72962" y="1198051"/>
                    </a:cubicBezTo>
                    <a:cubicBezTo>
                      <a:pt x="21568" y="1198051"/>
                      <a:pt x="1581" y="1178060"/>
                      <a:pt x="1581" y="1126654"/>
                    </a:cubicBezTo>
                    <a:cubicBezTo>
                      <a:pt x="1581" y="1034313"/>
                      <a:pt x="4436" y="941021"/>
                      <a:pt x="629" y="848680"/>
                    </a:cubicBezTo>
                    <a:cubicBezTo>
                      <a:pt x="-6033" y="705885"/>
                      <a:pt x="39651" y="589745"/>
                      <a:pt x="163378" y="506924"/>
                    </a:cubicBezTo>
                    <a:close/>
                    <a:moveTo>
                      <a:pt x="570725" y="1081911"/>
                    </a:moveTo>
                    <a:cubicBezTo>
                      <a:pt x="570725" y="984811"/>
                      <a:pt x="571677" y="891518"/>
                      <a:pt x="570725" y="798226"/>
                    </a:cubicBezTo>
                    <a:cubicBezTo>
                      <a:pt x="569774" y="678278"/>
                      <a:pt x="479358" y="581177"/>
                      <a:pt x="363245" y="570705"/>
                    </a:cubicBezTo>
                    <a:cubicBezTo>
                      <a:pt x="246180" y="560234"/>
                      <a:pt x="133874" y="639247"/>
                      <a:pt x="121501" y="758243"/>
                    </a:cubicBezTo>
                    <a:cubicBezTo>
                      <a:pt x="110080" y="864863"/>
                      <a:pt x="118646" y="972435"/>
                      <a:pt x="118646" y="1081911"/>
                    </a:cubicBezTo>
                    <a:cubicBezTo>
                      <a:pt x="268070" y="1081911"/>
                      <a:pt x="417494" y="1081911"/>
                      <a:pt x="570725" y="1081911"/>
                    </a:cubicBezTo>
                    <a:close/>
                    <a:moveTo>
                      <a:pt x="513621" y="286067"/>
                    </a:moveTo>
                    <a:cubicBezTo>
                      <a:pt x="513621" y="192775"/>
                      <a:pt x="438433" y="115666"/>
                      <a:pt x="345161" y="113761"/>
                    </a:cubicBezTo>
                    <a:cubicBezTo>
                      <a:pt x="249987" y="112810"/>
                      <a:pt x="171944" y="188967"/>
                      <a:pt x="171944" y="284164"/>
                    </a:cubicBezTo>
                    <a:cubicBezTo>
                      <a:pt x="171944" y="378408"/>
                      <a:pt x="249035" y="456469"/>
                      <a:pt x="343258" y="456469"/>
                    </a:cubicBezTo>
                    <a:cubicBezTo>
                      <a:pt x="436529" y="455518"/>
                      <a:pt x="513621" y="379360"/>
                      <a:pt x="513621" y="286067"/>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838;p12">
                <a:extLst>
                  <a:ext uri="{FF2B5EF4-FFF2-40B4-BE49-F238E27FC236}">
                    <a16:creationId xmlns:a16="http://schemas.microsoft.com/office/drawing/2014/main" id="{F64E8B54-E1B8-98EF-55EA-48250DBBB299}"/>
                  </a:ext>
                </a:extLst>
              </p:cNvPr>
              <p:cNvSpPr/>
              <p:nvPr/>
            </p:nvSpPr>
            <p:spPr>
              <a:xfrm>
                <a:off x="3809750" y="3836916"/>
                <a:ext cx="685728" cy="1198051"/>
              </a:xfrm>
              <a:custGeom>
                <a:avLst/>
                <a:gdLst/>
                <a:ahLst/>
                <a:cxnLst/>
                <a:rect l="l" t="t" r="r" b="b"/>
                <a:pathLst>
                  <a:path w="685728" h="1198051" extrusionOk="0">
                    <a:moveTo>
                      <a:pt x="163220" y="506924"/>
                    </a:moveTo>
                    <a:cubicBezTo>
                      <a:pt x="2375" y="354609"/>
                      <a:pt x="50914" y="169928"/>
                      <a:pt x="145137" y="80443"/>
                    </a:cubicBezTo>
                    <a:cubicBezTo>
                      <a:pt x="256491" y="-27129"/>
                      <a:pt x="432564" y="-27129"/>
                      <a:pt x="543919" y="82347"/>
                    </a:cubicBezTo>
                    <a:cubicBezTo>
                      <a:pt x="640045" y="176591"/>
                      <a:pt x="680018" y="359369"/>
                      <a:pt x="525835" y="505020"/>
                    </a:cubicBezTo>
                    <a:cubicBezTo>
                      <a:pt x="531546" y="510732"/>
                      <a:pt x="537256" y="516443"/>
                      <a:pt x="542967" y="521203"/>
                    </a:cubicBezTo>
                    <a:cubicBezTo>
                      <a:pt x="637190" y="592601"/>
                      <a:pt x="685729" y="686845"/>
                      <a:pt x="685729" y="805841"/>
                    </a:cubicBezTo>
                    <a:cubicBezTo>
                      <a:pt x="685729" y="912462"/>
                      <a:pt x="685729" y="1020034"/>
                      <a:pt x="685729" y="1126654"/>
                    </a:cubicBezTo>
                    <a:cubicBezTo>
                      <a:pt x="685729" y="1178060"/>
                      <a:pt x="665742" y="1198051"/>
                      <a:pt x="614348" y="1198051"/>
                    </a:cubicBezTo>
                    <a:cubicBezTo>
                      <a:pt x="433516" y="1198051"/>
                      <a:pt x="253636" y="1198051"/>
                      <a:pt x="72804" y="1198051"/>
                    </a:cubicBezTo>
                    <a:cubicBezTo>
                      <a:pt x="21410" y="1198051"/>
                      <a:pt x="1423" y="1178060"/>
                      <a:pt x="1423" y="1126654"/>
                    </a:cubicBezTo>
                    <a:cubicBezTo>
                      <a:pt x="1423" y="1034313"/>
                      <a:pt x="4278" y="941021"/>
                      <a:pt x="472" y="848680"/>
                    </a:cubicBezTo>
                    <a:cubicBezTo>
                      <a:pt x="-5239" y="705885"/>
                      <a:pt x="40445" y="589745"/>
                      <a:pt x="163220" y="506924"/>
                    </a:cubicBezTo>
                    <a:close/>
                    <a:moveTo>
                      <a:pt x="569616" y="1081911"/>
                    </a:moveTo>
                    <a:cubicBezTo>
                      <a:pt x="570567" y="1073344"/>
                      <a:pt x="570567" y="1068584"/>
                      <a:pt x="570567" y="1063824"/>
                    </a:cubicBezTo>
                    <a:cubicBezTo>
                      <a:pt x="570567" y="973387"/>
                      <a:pt x="571519" y="883903"/>
                      <a:pt x="570567" y="793466"/>
                    </a:cubicBezTo>
                    <a:cubicBezTo>
                      <a:pt x="568664" y="669710"/>
                      <a:pt x="466827" y="570705"/>
                      <a:pt x="344052" y="569754"/>
                    </a:cubicBezTo>
                    <a:cubicBezTo>
                      <a:pt x="219373" y="568802"/>
                      <a:pt x="117536" y="668758"/>
                      <a:pt x="115633" y="794417"/>
                    </a:cubicBezTo>
                    <a:cubicBezTo>
                      <a:pt x="114681" y="884854"/>
                      <a:pt x="115633" y="974339"/>
                      <a:pt x="115633" y="1064776"/>
                    </a:cubicBezTo>
                    <a:cubicBezTo>
                      <a:pt x="115633" y="1070488"/>
                      <a:pt x="117536" y="1076200"/>
                      <a:pt x="118488" y="1081911"/>
                    </a:cubicBezTo>
                    <a:cubicBezTo>
                      <a:pt x="268864" y="1081911"/>
                      <a:pt x="418288" y="1081911"/>
                      <a:pt x="569616" y="1081911"/>
                    </a:cubicBezTo>
                    <a:close/>
                    <a:moveTo>
                      <a:pt x="514414" y="287971"/>
                    </a:moveTo>
                    <a:cubicBezTo>
                      <a:pt x="516318" y="194679"/>
                      <a:pt x="441130" y="116618"/>
                      <a:pt x="348811" y="113761"/>
                    </a:cubicBezTo>
                    <a:cubicBezTo>
                      <a:pt x="253636" y="111858"/>
                      <a:pt x="174641" y="187063"/>
                      <a:pt x="172738" y="281308"/>
                    </a:cubicBezTo>
                    <a:cubicBezTo>
                      <a:pt x="170834" y="376504"/>
                      <a:pt x="247925" y="454566"/>
                      <a:pt x="342148" y="455518"/>
                    </a:cubicBezTo>
                    <a:cubicBezTo>
                      <a:pt x="435419" y="456469"/>
                      <a:pt x="512511" y="381264"/>
                      <a:pt x="514414" y="287971"/>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839;p12">
                <a:extLst>
                  <a:ext uri="{FF2B5EF4-FFF2-40B4-BE49-F238E27FC236}">
                    <a16:creationId xmlns:a16="http://schemas.microsoft.com/office/drawing/2014/main" id="{F9230201-B752-0D4B-2A17-99BFD576BB22}"/>
                  </a:ext>
                </a:extLst>
              </p:cNvPr>
              <p:cNvSpPr/>
              <p:nvPr/>
            </p:nvSpPr>
            <p:spPr>
              <a:xfrm>
                <a:off x="4608736" y="3837617"/>
                <a:ext cx="684305" cy="1197349"/>
              </a:xfrm>
              <a:custGeom>
                <a:avLst/>
                <a:gdLst/>
                <a:ahLst/>
                <a:cxnLst/>
                <a:rect l="l" t="t" r="r" b="b"/>
                <a:pathLst>
                  <a:path w="684305" h="1197349" extrusionOk="0">
                    <a:moveTo>
                      <a:pt x="161797" y="506222"/>
                    </a:moveTo>
                    <a:cubicBezTo>
                      <a:pt x="3807" y="356764"/>
                      <a:pt x="48539" y="173986"/>
                      <a:pt x="140859" y="82597"/>
                    </a:cubicBezTo>
                    <a:cubicBezTo>
                      <a:pt x="251261" y="-25927"/>
                      <a:pt x="427334" y="-27831"/>
                      <a:pt x="539640" y="78789"/>
                    </a:cubicBezTo>
                    <a:cubicBezTo>
                      <a:pt x="636718" y="171130"/>
                      <a:pt x="680498" y="355811"/>
                      <a:pt x="524412" y="504318"/>
                    </a:cubicBezTo>
                    <a:cubicBezTo>
                      <a:pt x="530123" y="510030"/>
                      <a:pt x="535833" y="515742"/>
                      <a:pt x="541543" y="520502"/>
                    </a:cubicBezTo>
                    <a:cubicBezTo>
                      <a:pt x="635766" y="591899"/>
                      <a:pt x="684305" y="686144"/>
                      <a:pt x="684305" y="805140"/>
                    </a:cubicBezTo>
                    <a:cubicBezTo>
                      <a:pt x="684305" y="911760"/>
                      <a:pt x="684305" y="1019332"/>
                      <a:pt x="684305" y="1125953"/>
                    </a:cubicBezTo>
                    <a:cubicBezTo>
                      <a:pt x="684305" y="1177359"/>
                      <a:pt x="664319" y="1197350"/>
                      <a:pt x="612924" y="1197350"/>
                    </a:cubicBezTo>
                    <a:cubicBezTo>
                      <a:pt x="432093" y="1197350"/>
                      <a:pt x="252213" y="1197350"/>
                      <a:pt x="71381" y="1197350"/>
                    </a:cubicBezTo>
                    <a:cubicBezTo>
                      <a:pt x="19987" y="1197350"/>
                      <a:pt x="0" y="1177359"/>
                      <a:pt x="0" y="1125953"/>
                    </a:cubicBezTo>
                    <a:cubicBezTo>
                      <a:pt x="0" y="1019332"/>
                      <a:pt x="0" y="911760"/>
                      <a:pt x="0" y="805140"/>
                    </a:cubicBezTo>
                    <a:cubicBezTo>
                      <a:pt x="0" y="685192"/>
                      <a:pt x="49491" y="589995"/>
                      <a:pt x="145617" y="518598"/>
                    </a:cubicBezTo>
                    <a:cubicBezTo>
                      <a:pt x="150376" y="514790"/>
                      <a:pt x="155135" y="510982"/>
                      <a:pt x="161797" y="506222"/>
                    </a:cubicBezTo>
                    <a:close/>
                    <a:moveTo>
                      <a:pt x="570096" y="1082162"/>
                    </a:moveTo>
                    <a:cubicBezTo>
                      <a:pt x="570096" y="986965"/>
                      <a:pt x="571048" y="894625"/>
                      <a:pt x="570096" y="802284"/>
                    </a:cubicBezTo>
                    <a:cubicBezTo>
                      <a:pt x="569144" y="670912"/>
                      <a:pt x="469211" y="570004"/>
                      <a:pt x="341677" y="570004"/>
                    </a:cubicBezTo>
                    <a:cubicBezTo>
                      <a:pt x="214143" y="570004"/>
                      <a:pt x="115161" y="670912"/>
                      <a:pt x="114210" y="803236"/>
                    </a:cubicBezTo>
                    <a:cubicBezTo>
                      <a:pt x="113258" y="887009"/>
                      <a:pt x="114210" y="971734"/>
                      <a:pt x="114210" y="1055507"/>
                    </a:cubicBezTo>
                    <a:cubicBezTo>
                      <a:pt x="114210" y="1064075"/>
                      <a:pt x="116113" y="1073594"/>
                      <a:pt x="117065" y="1082162"/>
                    </a:cubicBezTo>
                    <a:cubicBezTo>
                      <a:pt x="268392" y="1082162"/>
                      <a:pt x="416865" y="1082162"/>
                      <a:pt x="570096" y="1082162"/>
                    </a:cubicBezTo>
                    <a:close/>
                    <a:moveTo>
                      <a:pt x="512991" y="284414"/>
                    </a:moveTo>
                    <a:cubicBezTo>
                      <a:pt x="512991" y="191121"/>
                      <a:pt x="436851" y="114012"/>
                      <a:pt x="344532" y="113060"/>
                    </a:cubicBezTo>
                    <a:cubicBezTo>
                      <a:pt x="250309" y="112108"/>
                      <a:pt x="171314" y="189217"/>
                      <a:pt x="171314" y="283462"/>
                    </a:cubicBezTo>
                    <a:cubicBezTo>
                      <a:pt x="171314" y="377707"/>
                      <a:pt x="249358" y="455768"/>
                      <a:pt x="343580" y="454816"/>
                    </a:cubicBezTo>
                    <a:cubicBezTo>
                      <a:pt x="436851" y="454816"/>
                      <a:pt x="512991" y="377707"/>
                      <a:pt x="512991" y="284414"/>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 name="Google Shape;840;p12">
                <a:extLst>
                  <a:ext uri="{FF2B5EF4-FFF2-40B4-BE49-F238E27FC236}">
                    <a16:creationId xmlns:a16="http://schemas.microsoft.com/office/drawing/2014/main" id="{622B88FA-8083-81F3-DEEC-618FBE0A2288}"/>
                  </a:ext>
                </a:extLst>
              </p:cNvPr>
              <p:cNvSpPr/>
              <p:nvPr/>
            </p:nvSpPr>
            <p:spPr>
              <a:xfrm>
                <a:off x="5405925" y="3836643"/>
                <a:ext cx="684679" cy="1197794"/>
              </a:xfrm>
              <a:custGeom>
                <a:avLst/>
                <a:gdLst/>
                <a:ahLst/>
                <a:cxnLst/>
                <a:rect l="l" t="t" r="r" b="b"/>
                <a:pathLst>
                  <a:path w="684679" h="1197794" extrusionOk="0">
                    <a:moveTo>
                      <a:pt x="522883" y="507196"/>
                    </a:moveTo>
                    <a:cubicBezTo>
                      <a:pt x="598070" y="558602"/>
                      <a:pt x="650416" y="624288"/>
                      <a:pt x="672306" y="710917"/>
                    </a:cubicBezTo>
                    <a:cubicBezTo>
                      <a:pt x="678017" y="734716"/>
                      <a:pt x="683728" y="759467"/>
                      <a:pt x="683728" y="784218"/>
                    </a:cubicBezTo>
                    <a:cubicBezTo>
                      <a:pt x="684679" y="900358"/>
                      <a:pt x="684679" y="1016498"/>
                      <a:pt x="684679" y="1133590"/>
                    </a:cubicBezTo>
                    <a:cubicBezTo>
                      <a:pt x="684679" y="1175476"/>
                      <a:pt x="662789" y="1197371"/>
                      <a:pt x="620912" y="1197371"/>
                    </a:cubicBezTo>
                    <a:cubicBezTo>
                      <a:pt x="435322" y="1198323"/>
                      <a:pt x="250683" y="1197371"/>
                      <a:pt x="65093" y="1197371"/>
                    </a:cubicBezTo>
                    <a:cubicBezTo>
                      <a:pt x="23216" y="1197371"/>
                      <a:pt x="1326" y="1175476"/>
                      <a:pt x="1326" y="1133590"/>
                    </a:cubicBezTo>
                    <a:cubicBezTo>
                      <a:pt x="374" y="1016498"/>
                      <a:pt x="-1530" y="898454"/>
                      <a:pt x="2277" y="781362"/>
                    </a:cubicBezTo>
                    <a:cubicBezTo>
                      <a:pt x="5133" y="676646"/>
                      <a:pt x="53672" y="592873"/>
                      <a:pt x="134570" y="528139"/>
                    </a:cubicBezTo>
                    <a:cubicBezTo>
                      <a:pt x="143136" y="521475"/>
                      <a:pt x="151702" y="515763"/>
                      <a:pt x="163122" y="507196"/>
                    </a:cubicBezTo>
                    <a:cubicBezTo>
                      <a:pt x="86983" y="437702"/>
                      <a:pt x="47961" y="352977"/>
                      <a:pt x="60334" y="250165"/>
                    </a:cubicBezTo>
                    <a:cubicBezTo>
                      <a:pt x="69851" y="174960"/>
                      <a:pt x="104114" y="113082"/>
                      <a:pt x="163122" y="64531"/>
                    </a:cubicBezTo>
                    <a:cubicBezTo>
                      <a:pt x="280187" y="-30665"/>
                      <a:pt x="447695" y="-19242"/>
                      <a:pt x="550483" y="90234"/>
                    </a:cubicBezTo>
                    <a:cubicBezTo>
                      <a:pt x="639947" y="184479"/>
                      <a:pt x="676114" y="362497"/>
                      <a:pt x="522883" y="507196"/>
                    </a:cubicBezTo>
                    <a:close/>
                    <a:moveTo>
                      <a:pt x="115535" y="1081231"/>
                    </a:moveTo>
                    <a:cubicBezTo>
                      <a:pt x="269718" y="1081231"/>
                      <a:pt x="419142" y="1081231"/>
                      <a:pt x="570470" y="1081231"/>
                    </a:cubicBezTo>
                    <a:cubicBezTo>
                      <a:pt x="570470" y="979371"/>
                      <a:pt x="574277" y="879415"/>
                      <a:pt x="569518" y="780410"/>
                    </a:cubicBezTo>
                    <a:cubicBezTo>
                      <a:pt x="563807" y="662366"/>
                      <a:pt x="460067" y="570026"/>
                      <a:pt x="341099" y="570977"/>
                    </a:cubicBezTo>
                    <a:cubicBezTo>
                      <a:pt x="224034" y="571929"/>
                      <a:pt x="121246" y="664270"/>
                      <a:pt x="116487" y="780410"/>
                    </a:cubicBezTo>
                    <a:cubicBezTo>
                      <a:pt x="112680" y="879415"/>
                      <a:pt x="115535" y="979371"/>
                      <a:pt x="115535" y="1081231"/>
                    </a:cubicBezTo>
                    <a:close/>
                    <a:moveTo>
                      <a:pt x="514317" y="285387"/>
                    </a:moveTo>
                    <a:cubicBezTo>
                      <a:pt x="514317" y="192095"/>
                      <a:pt x="438177" y="114985"/>
                      <a:pt x="345858" y="114033"/>
                    </a:cubicBezTo>
                    <a:cubicBezTo>
                      <a:pt x="251635" y="113082"/>
                      <a:pt x="172640" y="190191"/>
                      <a:pt x="172640" y="284436"/>
                    </a:cubicBezTo>
                    <a:cubicBezTo>
                      <a:pt x="172640" y="378680"/>
                      <a:pt x="250683" y="456741"/>
                      <a:pt x="344906" y="455790"/>
                    </a:cubicBezTo>
                    <a:cubicBezTo>
                      <a:pt x="437225" y="455790"/>
                      <a:pt x="514317" y="378680"/>
                      <a:pt x="514317" y="285387"/>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 name="Google Shape;841;p12">
                <a:extLst>
                  <a:ext uri="{FF2B5EF4-FFF2-40B4-BE49-F238E27FC236}">
                    <a16:creationId xmlns:a16="http://schemas.microsoft.com/office/drawing/2014/main" id="{9F79C88B-CA81-2CCD-B3B8-A0A316803BF8}"/>
                  </a:ext>
                </a:extLst>
              </p:cNvPr>
              <p:cNvSpPr/>
              <p:nvPr/>
            </p:nvSpPr>
            <p:spPr>
              <a:xfrm>
                <a:off x="4868563" y="1843700"/>
                <a:ext cx="1077376" cy="279799"/>
              </a:xfrm>
              <a:custGeom>
                <a:avLst/>
                <a:gdLst/>
                <a:ahLst/>
                <a:cxnLst/>
                <a:rect l="l" t="t" r="r" b="b"/>
                <a:pathLst>
                  <a:path w="1077376" h="279799" extrusionOk="0">
                    <a:moveTo>
                      <a:pt x="0" y="174485"/>
                    </a:moveTo>
                    <a:cubicBezTo>
                      <a:pt x="118016" y="115463"/>
                      <a:pt x="232226" y="57393"/>
                      <a:pt x="347387" y="3131"/>
                    </a:cubicBezTo>
                    <a:cubicBezTo>
                      <a:pt x="362615" y="-4485"/>
                      <a:pt x="389264" y="3131"/>
                      <a:pt x="407347" y="11699"/>
                    </a:cubicBezTo>
                    <a:cubicBezTo>
                      <a:pt x="500618" y="56441"/>
                      <a:pt x="592938" y="102136"/>
                      <a:pt x="684305" y="149734"/>
                    </a:cubicBezTo>
                    <a:cubicBezTo>
                      <a:pt x="703340" y="159254"/>
                      <a:pt x="717616" y="159254"/>
                      <a:pt x="736651" y="148782"/>
                    </a:cubicBezTo>
                    <a:cubicBezTo>
                      <a:pt x="831826" y="100232"/>
                      <a:pt x="927000" y="53585"/>
                      <a:pt x="1025982" y="4083"/>
                    </a:cubicBezTo>
                    <a:cubicBezTo>
                      <a:pt x="1043113" y="37402"/>
                      <a:pt x="1059293" y="69769"/>
                      <a:pt x="1077376" y="105943"/>
                    </a:cubicBezTo>
                    <a:cubicBezTo>
                      <a:pt x="1031692" y="128791"/>
                      <a:pt x="988864" y="150686"/>
                      <a:pt x="945084" y="171629"/>
                    </a:cubicBezTo>
                    <a:cubicBezTo>
                      <a:pt x="880365" y="203996"/>
                      <a:pt x="815646" y="235411"/>
                      <a:pt x="751879" y="268730"/>
                    </a:cubicBezTo>
                    <a:cubicBezTo>
                      <a:pt x="722375" y="283961"/>
                      <a:pt x="696678" y="283009"/>
                      <a:pt x="668125" y="268730"/>
                    </a:cubicBezTo>
                    <a:cubicBezTo>
                      <a:pt x="577710" y="222083"/>
                      <a:pt x="485390" y="178293"/>
                      <a:pt x="394975" y="130695"/>
                    </a:cubicBezTo>
                    <a:cubicBezTo>
                      <a:pt x="375940" y="121175"/>
                      <a:pt x="361663" y="120223"/>
                      <a:pt x="342629" y="130695"/>
                    </a:cubicBezTo>
                    <a:cubicBezTo>
                      <a:pt x="246502" y="180197"/>
                      <a:pt x="150376" y="226843"/>
                      <a:pt x="52346" y="276345"/>
                    </a:cubicBezTo>
                    <a:cubicBezTo>
                      <a:pt x="34263" y="242075"/>
                      <a:pt x="18083" y="210660"/>
                      <a:pt x="0" y="174485"/>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842;p12">
                <a:extLst>
                  <a:ext uri="{FF2B5EF4-FFF2-40B4-BE49-F238E27FC236}">
                    <a16:creationId xmlns:a16="http://schemas.microsoft.com/office/drawing/2014/main" id="{2441F592-29FB-743A-FE12-0063BBFE3A72}"/>
                  </a:ext>
                </a:extLst>
              </p:cNvPr>
              <p:cNvSpPr/>
              <p:nvPr/>
            </p:nvSpPr>
            <p:spPr>
              <a:xfrm>
                <a:off x="5295897" y="2470369"/>
                <a:ext cx="679546" cy="109476"/>
              </a:xfrm>
              <a:custGeom>
                <a:avLst/>
                <a:gdLst/>
                <a:ahLst/>
                <a:cxnLst/>
                <a:rect l="l" t="t" r="r" b="b"/>
                <a:pathLst>
                  <a:path w="679546" h="109476" extrusionOk="0">
                    <a:moveTo>
                      <a:pt x="679547" y="0"/>
                    </a:moveTo>
                    <a:cubicBezTo>
                      <a:pt x="679547" y="38079"/>
                      <a:pt x="679547" y="72349"/>
                      <a:pt x="679547" y="109476"/>
                    </a:cubicBezTo>
                    <a:cubicBezTo>
                      <a:pt x="453031" y="109476"/>
                      <a:pt x="227467" y="109476"/>
                      <a:pt x="0" y="109476"/>
                    </a:cubicBezTo>
                    <a:cubicBezTo>
                      <a:pt x="0" y="74253"/>
                      <a:pt x="0" y="38079"/>
                      <a:pt x="0" y="0"/>
                    </a:cubicBezTo>
                    <a:cubicBezTo>
                      <a:pt x="224612" y="0"/>
                      <a:pt x="451127" y="0"/>
                      <a:pt x="679547" y="0"/>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843;p12">
                <a:extLst>
                  <a:ext uri="{FF2B5EF4-FFF2-40B4-BE49-F238E27FC236}">
                    <a16:creationId xmlns:a16="http://schemas.microsoft.com/office/drawing/2014/main" id="{B6D260BD-3C51-4E5C-7BD1-6D5F584BEFA4}"/>
                  </a:ext>
                </a:extLst>
              </p:cNvPr>
              <p:cNvSpPr/>
              <p:nvPr/>
            </p:nvSpPr>
            <p:spPr>
              <a:xfrm>
                <a:off x="5295897" y="2697889"/>
                <a:ext cx="678594" cy="111380"/>
              </a:xfrm>
              <a:custGeom>
                <a:avLst/>
                <a:gdLst/>
                <a:ahLst/>
                <a:cxnLst/>
                <a:rect l="l" t="t" r="r" b="b"/>
                <a:pathLst>
                  <a:path w="678594" h="111380" extrusionOk="0">
                    <a:moveTo>
                      <a:pt x="678595" y="111380"/>
                    </a:moveTo>
                    <a:cubicBezTo>
                      <a:pt x="452079" y="111380"/>
                      <a:pt x="227467" y="111380"/>
                      <a:pt x="0" y="111380"/>
                    </a:cubicBezTo>
                    <a:cubicBezTo>
                      <a:pt x="0" y="74253"/>
                      <a:pt x="0" y="38079"/>
                      <a:pt x="0" y="0"/>
                    </a:cubicBezTo>
                    <a:cubicBezTo>
                      <a:pt x="225564" y="0"/>
                      <a:pt x="451127" y="0"/>
                      <a:pt x="678595" y="0"/>
                    </a:cubicBezTo>
                    <a:cubicBezTo>
                      <a:pt x="678595" y="35223"/>
                      <a:pt x="678595" y="71397"/>
                      <a:pt x="678595" y="111380"/>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844;p12">
                <a:extLst>
                  <a:ext uri="{FF2B5EF4-FFF2-40B4-BE49-F238E27FC236}">
                    <a16:creationId xmlns:a16="http://schemas.microsoft.com/office/drawing/2014/main" id="{8CF2E549-2043-8BAA-9BF9-2393BBEF5350}"/>
                  </a:ext>
                </a:extLst>
              </p:cNvPr>
              <p:cNvSpPr/>
              <p:nvPr/>
            </p:nvSpPr>
            <p:spPr>
              <a:xfrm>
                <a:off x="5294945" y="2926361"/>
                <a:ext cx="679546" cy="109476"/>
              </a:xfrm>
              <a:custGeom>
                <a:avLst/>
                <a:gdLst/>
                <a:ahLst/>
                <a:cxnLst/>
                <a:rect l="l" t="t" r="r" b="b"/>
                <a:pathLst>
                  <a:path w="679546" h="109476" extrusionOk="0">
                    <a:moveTo>
                      <a:pt x="0" y="109476"/>
                    </a:moveTo>
                    <a:cubicBezTo>
                      <a:pt x="0" y="72350"/>
                      <a:pt x="0" y="37127"/>
                      <a:pt x="0" y="0"/>
                    </a:cubicBezTo>
                    <a:cubicBezTo>
                      <a:pt x="226515" y="0"/>
                      <a:pt x="451127" y="0"/>
                      <a:pt x="679547" y="0"/>
                    </a:cubicBezTo>
                    <a:cubicBezTo>
                      <a:pt x="679547" y="35223"/>
                      <a:pt x="679547" y="71397"/>
                      <a:pt x="679547" y="109476"/>
                    </a:cubicBezTo>
                    <a:cubicBezTo>
                      <a:pt x="453983" y="109476"/>
                      <a:pt x="228419" y="109476"/>
                      <a:pt x="0" y="109476"/>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845;p12">
                <a:extLst>
                  <a:ext uri="{FF2B5EF4-FFF2-40B4-BE49-F238E27FC236}">
                    <a16:creationId xmlns:a16="http://schemas.microsoft.com/office/drawing/2014/main" id="{FC874C98-1B1C-692A-6872-CAA2017D97AF}"/>
                  </a:ext>
                </a:extLst>
              </p:cNvPr>
              <p:cNvSpPr/>
              <p:nvPr/>
            </p:nvSpPr>
            <p:spPr>
              <a:xfrm>
                <a:off x="5295897" y="3154833"/>
                <a:ext cx="679546" cy="109476"/>
              </a:xfrm>
              <a:custGeom>
                <a:avLst/>
                <a:gdLst/>
                <a:ahLst/>
                <a:cxnLst/>
                <a:rect l="l" t="t" r="r" b="b"/>
                <a:pathLst>
                  <a:path w="679546" h="109476" extrusionOk="0">
                    <a:moveTo>
                      <a:pt x="679547" y="0"/>
                    </a:moveTo>
                    <a:cubicBezTo>
                      <a:pt x="679547" y="38079"/>
                      <a:pt x="679547" y="72349"/>
                      <a:pt x="679547" y="109476"/>
                    </a:cubicBezTo>
                    <a:cubicBezTo>
                      <a:pt x="453031" y="109476"/>
                      <a:pt x="227467" y="109476"/>
                      <a:pt x="0" y="109476"/>
                    </a:cubicBezTo>
                    <a:cubicBezTo>
                      <a:pt x="0" y="74253"/>
                      <a:pt x="0" y="38079"/>
                      <a:pt x="0" y="0"/>
                    </a:cubicBezTo>
                    <a:cubicBezTo>
                      <a:pt x="224612" y="0"/>
                      <a:pt x="451127" y="0"/>
                      <a:pt x="679547" y="0"/>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83"/>
          <p:cNvSpPr txBox="1">
            <a:spLocks noGrp="1"/>
          </p:cNvSpPr>
          <p:nvPr>
            <p:ph type="body" idx="1"/>
          </p:nvPr>
        </p:nvSpPr>
        <p:spPr>
          <a:xfrm>
            <a:off x="466179" y="1685925"/>
            <a:ext cx="5888168" cy="4057297"/>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it-IT" dirty="0"/>
              <a:t>    I vostri clienti non sono più abituati ad andare a scuola, e hanno poca o nessuna familiarità con gli strumenti digitali. È, quindi, importante non dare nulla per scontato e partire da ciò che sanno e possono fare. </a:t>
            </a:r>
          </a:p>
          <a:p>
            <a:pPr marL="457200" marR="0" lvl="0" indent="-228600" algn="just" rtl="0">
              <a:lnSpc>
                <a:spcPct val="90000"/>
              </a:lnSpc>
              <a:spcBef>
                <a:spcPts val="1000"/>
              </a:spcBef>
              <a:spcAft>
                <a:spcPts val="0"/>
              </a:spcAft>
              <a:buClr>
                <a:srgbClr val="092E4B"/>
              </a:buClr>
              <a:buSzPts val="2400"/>
              <a:buFont typeface="Arial"/>
              <a:buNone/>
            </a:pPr>
            <a:r>
              <a:rPr lang="it-IT" dirty="0"/>
              <a:t>   Cercate di capire le loro difficoltà e di trovare la soluzione giusta per affrontarle e superarle. Una di queste potrebbe essere quella di ripetere i concetti chiave finché non avranno capito e saranno in grado di agire da soli.</a:t>
            </a:r>
            <a:endParaRPr dirty="0"/>
          </a:p>
        </p:txBody>
      </p:sp>
      <p:sp>
        <p:nvSpPr>
          <p:cNvPr id="737" name="Google Shape;737;p8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1.	</a:t>
            </a:r>
            <a:r>
              <a:rPr lang="en-US" dirty="0" err="1"/>
              <a:t>Avere</a:t>
            </a:r>
            <a:r>
              <a:rPr lang="en-US" dirty="0"/>
              <a:t> (</a:t>
            </a:r>
            <a:r>
              <a:rPr lang="en-US" dirty="0" err="1"/>
              <a:t>tanta</a:t>
            </a:r>
            <a:r>
              <a:rPr lang="en-US" dirty="0"/>
              <a:t>) </a:t>
            </a:r>
            <a:r>
              <a:rPr lang="en-US" dirty="0" err="1"/>
              <a:t>pazienza</a:t>
            </a:r>
            <a:endParaRPr dirty="0"/>
          </a:p>
        </p:txBody>
      </p:sp>
      <p:pic>
        <p:nvPicPr>
          <p:cNvPr id="738" name="Google Shape;738;p83"/>
          <p:cNvPicPr preferRelativeResize="0"/>
          <p:nvPr/>
        </p:nvPicPr>
        <p:blipFill rotWithShape="1">
          <a:blip r:embed="rId3">
            <a:alphaModFix/>
          </a:blip>
          <a:srcRect/>
          <a:stretch/>
        </p:blipFill>
        <p:spPr>
          <a:xfrm>
            <a:off x="5933670" y="1392722"/>
            <a:ext cx="6063916" cy="515588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84"/>
          <p:cNvSpPr txBox="1">
            <a:spLocks noGrp="1"/>
          </p:cNvSpPr>
          <p:nvPr>
            <p:ph type="body" idx="1"/>
          </p:nvPr>
        </p:nvSpPr>
        <p:spPr>
          <a:xfrm>
            <a:off x="1087075" y="1727177"/>
            <a:ext cx="8687247" cy="1284101"/>
          </a:xfrm>
          <a:prstGeom prst="rect">
            <a:avLst/>
          </a:prstGeom>
          <a:noFill/>
          <a:ln>
            <a:noFill/>
          </a:ln>
        </p:spPr>
        <p:txBody>
          <a:bodyPr spcFirstLastPara="1" wrap="square" lIns="91425" tIns="45700" rIns="91425" bIns="45700" anchor="t" anchorCtr="0">
            <a:noAutofit/>
          </a:bodyPr>
          <a:lstStyle/>
          <a:p>
            <a:pPr marL="0" lvl="0" indent="-228600" algn="just" rtl="0">
              <a:lnSpc>
                <a:spcPct val="90000"/>
              </a:lnSpc>
              <a:spcBef>
                <a:spcPts val="1000"/>
              </a:spcBef>
              <a:spcAft>
                <a:spcPts val="0"/>
              </a:spcAft>
              <a:buSzPts val="2400"/>
              <a:buNone/>
            </a:pPr>
            <a:r>
              <a:rPr lang="it-IT" dirty="0"/>
              <a:t>L'allievo deve sapere che può sempre chiedere aiuto; pertanto, è importante mostrarsi gentili e cortesi, soprattutto quando alcune situazioni potrebbero irritarvi.</a:t>
            </a:r>
            <a:endParaRPr dirty="0"/>
          </a:p>
        </p:txBody>
      </p:sp>
      <p:sp>
        <p:nvSpPr>
          <p:cNvPr id="745" name="Google Shape;745;p84"/>
          <p:cNvSpPr txBox="1">
            <a:spLocks noGrp="1"/>
          </p:cNvSpPr>
          <p:nvPr>
            <p:ph type="body" idx="2"/>
          </p:nvPr>
        </p:nvSpPr>
        <p:spPr>
          <a:xfrm>
            <a:off x="798381" y="500345"/>
            <a:ext cx="10595237" cy="1284101"/>
          </a:xfrm>
          <a:prstGeom prst="rect">
            <a:avLst/>
          </a:prstGeom>
          <a:noFill/>
          <a:ln>
            <a:noFill/>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2"/>
            </a:pPr>
            <a:r>
              <a:rPr lang="en-US" dirty="0" err="1"/>
              <a:t>Stabilire</a:t>
            </a:r>
            <a:r>
              <a:rPr lang="en-US" dirty="0"/>
              <a:t> un </a:t>
            </a:r>
            <a:r>
              <a:rPr lang="en-US" dirty="0" err="1"/>
              <a:t>rapporto</a:t>
            </a:r>
            <a:r>
              <a:rPr lang="en-US" dirty="0"/>
              <a:t> di fiducia con </a:t>
            </a:r>
            <a:r>
              <a:rPr lang="en-US" dirty="0" err="1"/>
              <a:t>i</a:t>
            </a:r>
            <a:r>
              <a:rPr lang="en-US" dirty="0"/>
              <a:t> </a:t>
            </a:r>
            <a:r>
              <a:rPr lang="en-US" dirty="0" err="1"/>
              <a:t>propri</a:t>
            </a:r>
            <a:r>
              <a:rPr lang="en-US" dirty="0"/>
              <a:t> “</a:t>
            </a:r>
            <a:r>
              <a:rPr lang="en-US" dirty="0" err="1"/>
              <a:t>alunni</a:t>
            </a:r>
            <a:r>
              <a:rPr lang="en-US" dirty="0"/>
              <a:t>”</a:t>
            </a:r>
            <a:endParaRPr dirty="0"/>
          </a:p>
        </p:txBody>
      </p:sp>
      <p:sp>
        <p:nvSpPr>
          <p:cNvPr id="746" name="Google Shape;746;p84"/>
          <p:cNvSpPr txBox="1"/>
          <p:nvPr/>
        </p:nvSpPr>
        <p:spPr>
          <a:xfrm>
            <a:off x="711295" y="3518259"/>
            <a:ext cx="10682323" cy="1284101"/>
          </a:xfrm>
          <a:prstGeom prst="rect">
            <a:avLst/>
          </a:prstGeom>
          <a:noFill/>
          <a:ln>
            <a:noFill/>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3"/>
            </a:pPr>
            <a:r>
              <a:rPr lang="it-IT" sz="3600" b="1" i="0" u="none" strike="noStrike" cap="none" dirty="0">
                <a:solidFill>
                  <a:srgbClr val="24BAA2"/>
                </a:solidFill>
                <a:latin typeface="Calibri"/>
                <a:ea typeface="Calibri"/>
                <a:cs typeface="Calibri"/>
                <a:sym typeface="Calibri"/>
              </a:rPr>
              <a:t>Non sostituirsi ai propri pazienti, perché sono loro a dover imparare, anche se commettono errori</a:t>
            </a:r>
          </a:p>
        </p:txBody>
      </p:sp>
      <p:sp>
        <p:nvSpPr>
          <p:cNvPr id="747" name="Google Shape;747;p84"/>
          <p:cNvSpPr txBox="1"/>
          <p:nvPr/>
        </p:nvSpPr>
        <p:spPr>
          <a:xfrm>
            <a:off x="2396927" y="4878950"/>
            <a:ext cx="9003449" cy="1128304"/>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it-IT" sz="2400" b="0" i="0" u="none" strike="noStrike" cap="none" dirty="0">
                <a:solidFill>
                  <a:srgbClr val="092E4B"/>
                </a:solidFill>
                <a:latin typeface="Calibri"/>
                <a:ea typeface="Calibri"/>
                <a:cs typeface="Calibri"/>
                <a:sym typeface="Calibri"/>
              </a:rPr>
              <a:t>   Se vedete che non riescono ad andare avanti, aiutateli dando loro qualche suggerimento, oppure spingeteli a chiedervi aiuto o a farvi domande, così da capire insieme perché si trovano in difficoltà.</a:t>
            </a:r>
            <a:endParaRPr sz="2400" b="0" i="0" u="none" strike="noStrike" cap="none" dirty="0">
              <a:solidFill>
                <a:srgbClr val="092E4B"/>
              </a:solidFill>
              <a:latin typeface="Calibri"/>
              <a:ea typeface="Calibri"/>
              <a:cs typeface="Calibri"/>
              <a:sym typeface="Calibri"/>
            </a:endParaRPr>
          </a:p>
        </p:txBody>
      </p:sp>
      <p:grpSp>
        <p:nvGrpSpPr>
          <p:cNvPr id="748" name="Google Shape;748;p84"/>
          <p:cNvGrpSpPr/>
          <p:nvPr/>
        </p:nvGrpSpPr>
        <p:grpSpPr>
          <a:xfrm>
            <a:off x="9938760" y="1762698"/>
            <a:ext cx="914639" cy="888654"/>
            <a:chOff x="781761" y="3715924"/>
            <a:chExt cx="914639" cy="888654"/>
          </a:xfrm>
        </p:grpSpPr>
        <p:sp>
          <p:nvSpPr>
            <p:cNvPr id="749" name="Google Shape;749;p84"/>
            <p:cNvSpPr/>
            <p:nvPr/>
          </p:nvSpPr>
          <p:spPr>
            <a:xfrm>
              <a:off x="957069" y="3882683"/>
              <a:ext cx="548180" cy="617670"/>
            </a:xfrm>
            <a:custGeom>
              <a:avLst/>
              <a:gdLst/>
              <a:ahLst/>
              <a:cxnLst/>
              <a:rect l="l" t="t" r="r" b="b"/>
              <a:pathLst>
                <a:path w="548180" h="617670" extrusionOk="0">
                  <a:moveTo>
                    <a:pt x="395188" y="538131"/>
                  </a:moveTo>
                  <a:cubicBezTo>
                    <a:pt x="395188" y="516189"/>
                    <a:pt x="395188" y="496989"/>
                    <a:pt x="395188" y="475047"/>
                  </a:cubicBezTo>
                  <a:cubicBezTo>
                    <a:pt x="395188" y="450362"/>
                    <a:pt x="378732" y="433906"/>
                    <a:pt x="354046" y="433906"/>
                  </a:cubicBezTo>
                  <a:cubicBezTo>
                    <a:pt x="329362" y="433906"/>
                    <a:pt x="312905" y="450362"/>
                    <a:pt x="312905" y="475047"/>
                  </a:cubicBezTo>
                  <a:cubicBezTo>
                    <a:pt x="312905" y="486018"/>
                    <a:pt x="312905" y="496989"/>
                    <a:pt x="312905" y="507960"/>
                  </a:cubicBezTo>
                  <a:cubicBezTo>
                    <a:pt x="312905" y="516189"/>
                    <a:pt x="307419" y="521674"/>
                    <a:pt x="299191" y="521674"/>
                  </a:cubicBezTo>
                  <a:cubicBezTo>
                    <a:pt x="290963" y="521674"/>
                    <a:pt x="285477" y="516189"/>
                    <a:pt x="285477" y="507960"/>
                  </a:cubicBezTo>
                  <a:cubicBezTo>
                    <a:pt x="285477" y="502475"/>
                    <a:pt x="285477" y="496989"/>
                    <a:pt x="285477" y="491504"/>
                  </a:cubicBezTo>
                  <a:cubicBezTo>
                    <a:pt x="285477" y="475047"/>
                    <a:pt x="277249" y="464076"/>
                    <a:pt x="266277" y="455848"/>
                  </a:cubicBezTo>
                  <a:cubicBezTo>
                    <a:pt x="236107" y="436649"/>
                    <a:pt x="203194" y="417449"/>
                    <a:pt x="173024" y="395507"/>
                  </a:cubicBezTo>
                  <a:cubicBezTo>
                    <a:pt x="131883" y="368080"/>
                    <a:pt x="90741" y="335167"/>
                    <a:pt x="57828" y="294025"/>
                  </a:cubicBezTo>
                  <a:cubicBezTo>
                    <a:pt x="19428" y="247398"/>
                    <a:pt x="-2514" y="195286"/>
                    <a:pt x="230" y="137687"/>
                  </a:cubicBezTo>
                  <a:cubicBezTo>
                    <a:pt x="230" y="60890"/>
                    <a:pt x="66056" y="-2193"/>
                    <a:pt x="142853" y="549"/>
                  </a:cubicBezTo>
                  <a:cubicBezTo>
                    <a:pt x="194966" y="3292"/>
                    <a:pt x="233365" y="27977"/>
                    <a:pt x="258049" y="74604"/>
                  </a:cubicBezTo>
                  <a:cubicBezTo>
                    <a:pt x="258049" y="77347"/>
                    <a:pt x="260793" y="77347"/>
                    <a:pt x="260793" y="80090"/>
                  </a:cubicBezTo>
                  <a:cubicBezTo>
                    <a:pt x="263535" y="85575"/>
                    <a:pt x="266277" y="91060"/>
                    <a:pt x="274507" y="91060"/>
                  </a:cubicBezTo>
                  <a:cubicBezTo>
                    <a:pt x="282735" y="91060"/>
                    <a:pt x="285477" y="85575"/>
                    <a:pt x="288221" y="80090"/>
                  </a:cubicBezTo>
                  <a:cubicBezTo>
                    <a:pt x="299191" y="55404"/>
                    <a:pt x="318391" y="33463"/>
                    <a:pt x="340332" y="19749"/>
                  </a:cubicBezTo>
                  <a:cubicBezTo>
                    <a:pt x="430843" y="-32364"/>
                    <a:pt x="532326" y="25234"/>
                    <a:pt x="546040" y="115746"/>
                  </a:cubicBezTo>
                  <a:cubicBezTo>
                    <a:pt x="554268" y="165115"/>
                    <a:pt x="537812" y="211742"/>
                    <a:pt x="513126" y="255626"/>
                  </a:cubicBezTo>
                  <a:cubicBezTo>
                    <a:pt x="493928" y="288539"/>
                    <a:pt x="471985" y="315967"/>
                    <a:pt x="444557" y="337909"/>
                  </a:cubicBezTo>
                  <a:cubicBezTo>
                    <a:pt x="430843" y="348880"/>
                    <a:pt x="425359" y="365337"/>
                    <a:pt x="425359" y="381793"/>
                  </a:cubicBezTo>
                  <a:cubicBezTo>
                    <a:pt x="425359" y="453105"/>
                    <a:pt x="425359" y="524417"/>
                    <a:pt x="425359" y="595729"/>
                  </a:cubicBezTo>
                  <a:cubicBezTo>
                    <a:pt x="425359" y="598472"/>
                    <a:pt x="425359" y="601214"/>
                    <a:pt x="425359" y="603957"/>
                  </a:cubicBezTo>
                  <a:cubicBezTo>
                    <a:pt x="425359" y="612185"/>
                    <a:pt x="419873" y="617671"/>
                    <a:pt x="411645" y="617671"/>
                  </a:cubicBezTo>
                  <a:cubicBezTo>
                    <a:pt x="403416" y="617671"/>
                    <a:pt x="397931" y="612185"/>
                    <a:pt x="397931" y="603957"/>
                  </a:cubicBezTo>
                  <a:cubicBezTo>
                    <a:pt x="397931" y="587501"/>
                    <a:pt x="397931" y="573787"/>
                    <a:pt x="397931" y="557330"/>
                  </a:cubicBezTo>
                  <a:cubicBezTo>
                    <a:pt x="395188" y="551845"/>
                    <a:pt x="395188" y="543616"/>
                    <a:pt x="395188" y="538131"/>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84"/>
            <p:cNvSpPr/>
            <p:nvPr/>
          </p:nvSpPr>
          <p:spPr>
            <a:xfrm>
              <a:off x="781761" y="3715924"/>
              <a:ext cx="914639" cy="888654"/>
            </a:xfrm>
            <a:custGeom>
              <a:avLst/>
              <a:gdLst/>
              <a:ahLst/>
              <a:cxnLst/>
              <a:rect l="l" t="t" r="r" b="b"/>
              <a:pathLst>
                <a:path w="914639" h="888654" extrusionOk="0">
                  <a:moveTo>
                    <a:pt x="910599" y="888655"/>
                  </a:moveTo>
                  <a:cubicBezTo>
                    <a:pt x="608895" y="888655"/>
                    <a:pt x="309932" y="888655"/>
                    <a:pt x="8228" y="888655"/>
                  </a:cubicBezTo>
                  <a:cubicBezTo>
                    <a:pt x="8228" y="883169"/>
                    <a:pt x="8228" y="877684"/>
                    <a:pt x="8228" y="872198"/>
                  </a:cubicBezTo>
                  <a:cubicBezTo>
                    <a:pt x="13714" y="863970"/>
                    <a:pt x="19200" y="863970"/>
                    <a:pt x="27428" y="863970"/>
                  </a:cubicBezTo>
                  <a:cubicBezTo>
                    <a:pt x="65827" y="863970"/>
                    <a:pt x="106969" y="863970"/>
                    <a:pt x="145366" y="863970"/>
                  </a:cubicBezTo>
                  <a:cubicBezTo>
                    <a:pt x="148110" y="863970"/>
                    <a:pt x="150852" y="863970"/>
                    <a:pt x="153594" y="863970"/>
                  </a:cubicBezTo>
                  <a:cubicBezTo>
                    <a:pt x="153594" y="831057"/>
                    <a:pt x="153594" y="798144"/>
                    <a:pt x="153594" y="765231"/>
                  </a:cubicBezTo>
                  <a:cubicBezTo>
                    <a:pt x="150852" y="765231"/>
                    <a:pt x="145366" y="765231"/>
                    <a:pt x="142624" y="765231"/>
                  </a:cubicBezTo>
                  <a:cubicBezTo>
                    <a:pt x="104225" y="765231"/>
                    <a:pt x="63083" y="765231"/>
                    <a:pt x="24686" y="765231"/>
                  </a:cubicBezTo>
                  <a:cubicBezTo>
                    <a:pt x="16456" y="765231"/>
                    <a:pt x="10972" y="762488"/>
                    <a:pt x="5486" y="757002"/>
                  </a:cubicBezTo>
                  <a:cubicBezTo>
                    <a:pt x="5486" y="754260"/>
                    <a:pt x="5486" y="751517"/>
                    <a:pt x="5486" y="748774"/>
                  </a:cubicBezTo>
                  <a:cubicBezTo>
                    <a:pt x="10972" y="740546"/>
                    <a:pt x="16456" y="740546"/>
                    <a:pt x="24686" y="740546"/>
                  </a:cubicBezTo>
                  <a:cubicBezTo>
                    <a:pt x="112453" y="740546"/>
                    <a:pt x="200222" y="740546"/>
                    <a:pt x="290733" y="740546"/>
                  </a:cubicBezTo>
                  <a:cubicBezTo>
                    <a:pt x="293476" y="740546"/>
                    <a:pt x="296219" y="740546"/>
                    <a:pt x="301704" y="740546"/>
                  </a:cubicBezTo>
                  <a:cubicBezTo>
                    <a:pt x="301704" y="707633"/>
                    <a:pt x="301704" y="674719"/>
                    <a:pt x="301704" y="641806"/>
                  </a:cubicBezTo>
                  <a:cubicBezTo>
                    <a:pt x="298962" y="641806"/>
                    <a:pt x="293476" y="641806"/>
                    <a:pt x="290733" y="641806"/>
                  </a:cubicBezTo>
                  <a:cubicBezTo>
                    <a:pt x="202965" y="641806"/>
                    <a:pt x="115197" y="641806"/>
                    <a:pt x="27428" y="641806"/>
                  </a:cubicBezTo>
                  <a:cubicBezTo>
                    <a:pt x="19200" y="641806"/>
                    <a:pt x="13714" y="639064"/>
                    <a:pt x="8228" y="633578"/>
                  </a:cubicBezTo>
                  <a:cubicBezTo>
                    <a:pt x="8228" y="630835"/>
                    <a:pt x="8228" y="628092"/>
                    <a:pt x="8228" y="625350"/>
                  </a:cubicBezTo>
                  <a:cubicBezTo>
                    <a:pt x="13714" y="617122"/>
                    <a:pt x="19200" y="617122"/>
                    <a:pt x="27428" y="617122"/>
                  </a:cubicBezTo>
                  <a:cubicBezTo>
                    <a:pt x="65827" y="617122"/>
                    <a:pt x="106969" y="617122"/>
                    <a:pt x="145366" y="617122"/>
                  </a:cubicBezTo>
                  <a:cubicBezTo>
                    <a:pt x="148110" y="617122"/>
                    <a:pt x="150852" y="617122"/>
                    <a:pt x="153594" y="617122"/>
                  </a:cubicBezTo>
                  <a:cubicBezTo>
                    <a:pt x="153594" y="584208"/>
                    <a:pt x="153594" y="551295"/>
                    <a:pt x="153594" y="518382"/>
                  </a:cubicBezTo>
                  <a:cubicBezTo>
                    <a:pt x="150852" y="518382"/>
                    <a:pt x="145366" y="518382"/>
                    <a:pt x="142624" y="518382"/>
                  </a:cubicBezTo>
                  <a:cubicBezTo>
                    <a:pt x="104225" y="518382"/>
                    <a:pt x="63083" y="518382"/>
                    <a:pt x="24686" y="518382"/>
                  </a:cubicBezTo>
                  <a:cubicBezTo>
                    <a:pt x="16456" y="518382"/>
                    <a:pt x="10972" y="515639"/>
                    <a:pt x="5486" y="510154"/>
                  </a:cubicBezTo>
                  <a:cubicBezTo>
                    <a:pt x="5486" y="507411"/>
                    <a:pt x="5486" y="504668"/>
                    <a:pt x="5486" y="501926"/>
                  </a:cubicBezTo>
                  <a:cubicBezTo>
                    <a:pt x="10972" y="493697"/>
                    <a:pt x="16456" y="493697"/>
                    <a:pt x="24686" y="493697"/>
                  </a:cubicBezTo>
                  <a:cubicBezTo>
                    <a:pt x="85025" y="493697"/>
                    <a:pt x="148110" y="493697"/>
                    <a:pt x="208450" y="493697"/>
                  </a:cubicBezTo>
                  <a:cubicBezTo>
                    <a:pt x="211193" y="493697"/>
                    <a:pt x="213936" y="493697"/>
                    <a:pt x="219421" y="493697"/>
                  </a:cubicBezTo>
                  <a:cubicBezTo>
                    <a:pt x="194736" y="463527"/>
                    <a:pt x="178280" y="430614"/>
                    <a:pt x="167308" y="394958"/>
                  </a:cubicBezTo>
                  <a:cubicBezTo>
                    <a:pt x="164566" y="394958"/>
                    <a:pt x="161824" y="394958"/>
                    <a:pt x="156338" y="394958"/>
                  </a:cubicBezTo>
                  <a:cubicBezTo>
                    <a:pt x="112453" y="394958"/>
                    <a:pt x="65827" y="394958"/>
                    <a:pt x="21942" y="394958"/>
                  </a:cubicBezTo>
                  <a:cubicBezTo>
                    <a:pt x="13714" y="394958"/>
                    <a:pt x="8228" y="392215"/>
                    <a:pt x="2742" y="386729"/>
                  </a:cubicBezTo>
                  <a:cubicBezTo>
                    <a:pt x="2742" y="383987"/>
                    <a:pt x="2742" y="381244"/>
                    <a:pt x="2742" y="378501"/>
                  </a:cubicBezTo>
                  <a:cubicBezTo>
                    <a:pt x="8228" y="370273"/>
                    <a:pt x="13714" y="370273"/>
                    <a:pt x="21942" y="370273"/>
                  </a:cubicBezTo>
                  <a:cubicBezTo>
                    <a:pt x="65827" y="370273"/>
                    <a:pt x="106969" y="370273"/>
                    <a:pt x="150852" y="370273"/>
                  </a:cubicBezTo>
                  <a:cubicBezTo>
                    <a:pt x="153594" y="370273"/>
                    <a:pt x="156338" y="370273"/>
                    <a:pt x="161824" y="370273"/>
                  </a:cubicBezTo>
                  <a:cubicBezTo>
                    <a:pt x="156338" y="334617"/>
                    <a:pt x="156338" y="304446"/>
                    <a:pt x="170052" y="271533"/>
                  </a:cubicBezTo>
                  <a:cubicBezTo>
                    <a:pt x="164566" y="271533"/>
                    <a:pt x="161824" y="271533"/>
                    <a:pt x="159080" y="271533"/>
                  </a:cubicBezTo>
                  <a:cubicBezTo>
                    <a:pt x="112453" y="271533"/>
                    <a:pt x="68569" y="271533"/>
                    <a:pt x="21942" y="271533"/>
                  </a:cubicBezTo>
                  <a:cubicBezTo>
                    <a:pt x="13714" y="271533"/>
                    <a:pt x="8228" y="268791"/>
                    <a:pt x="2742" y="263305"/>
                  </a:cubicBezTo>
                  <a:cubicBezTo>
                    <a:pt x="2742" y="260562"/>
                    <a:pt x="2742" y="257819"/>
                    <a:pt x="2742" y="255077"/>
                  </a:cubicBezTo>
                  <a:cubicBezTo>
                    <a:pt x="8228" y="246849"/>
                    <a:pt x="13714" y="246849"/>
                    <a:pt x="21942" y="246849"/>
                  </a:cubicBezTo>
                  <a:cubicBezTo>
                    <a:pt x="71311" y="246849"/>
                    <a:pt x="123425" y="246849"/>
                    <a:pt x="172794" y="246849"/>
                  </a:cubicBezTo>
                  <a:cubicBezTo>
                    <a:pt x="178280" y="246849"/>
                    <a:pt x="181022" y="244106"/>
                    <a:pt x="183766" y="241363"/>
                  </a:cubicBezTo>
                  <a:cubicBezTo>
                    <a:pt x="208450" y="205707"/>
                    <a:pt x="241363" y="181022"/>
                    <a:pt x="282505" y="172794"/>
                  </a:cubicBezTo>
                  <a:cubicBezTo>
                    <a:pt x="287991" y="172794"/>
                    <a:pt x="290733" y="170051"/>
                    <a:pt x="296219" y="170051"/>
                  </a:cubicBezTo>
                  <a:cubicBezTo>
                    <a:pt x="296219" y="161823"/>
                    <a:pt x="296219" y="156337"/>
                    <a:pt x="296219" y="148109"/>
                  </a:cubicBezTo>
                  <a:cubicBezTo>
                    <a:pt x="293476" y="148109"/>
                    <a:pt x="287991" y="148109"/>
                    <a:pt x="285248" y="148109"/>
                  </a:cubicBezTo>
                  <a:cubicBezTo>
                    <a:pt x="197480" y="148109"/>
                    <a:pt x="109711" y="148109"/>
                    <a:pt x="21942" y="148109"/>
                  </a:cubicBezTo>
                  <a:cubicBezTo>
                    <a:pt x="13714" y="148109"/>
                    <a:pt x="8228" y="145366"/>
                    <a:pt x="2742" y="139881"/>
                  </a:cubicBezTo>
                  <a:cubicBezTo>
                    <a:pt x="2742" y="137138"/>
                    <a:pt x="2742" y="134395"/>
                    <a:pt x="2742" y="131653"/>
                  </a:cubicBezTo>
                  <a:cubicBezTo>
                    <a:pt x="8228" y="123424"/>
                    <a:pt x="13714" y="123424"/>
                    <a:pt x="21942" y="123424"/>
                  </a:cubicBezTo>
                  <a:cubicBezTo>
                    <a:pt x="60341" y="123424"/>
                    <a:pt x="101483" y="123424"/>
                    <a:pt x="139880" y="123424"/>
                  </a:cubicBezTo>
                  <a:cubicBezTo>
                    <a:pt x="142624" y="123424"/>
                    <a:pt x="145366" y="123424"/>
                    <a:pt x="148110" y="123424"/>
                  </a:cubicBezTo>
                  <a:cubicBezTo>
                    <a:pt x="148110" y="90511"/>
                    <a:pt x="148110" y="57598"/>
                    <a:pt x="148110" y="24685"/>
                  </a:cubicBezTo>
                  <a:cubicBezTo>
                    <a:pt x="145366" y="24685"/>
                    <a:pt x="139880" y="24685"/>
                    <a:pt x="137138" y="24685"/>
                  </a:cubicBezTo>
                  <a:cubicBezTo>
                    <a:pt x="98739" y="24685"/>
                    <a:pt x="57597" y="24685"/>
                    <a:pt x="19200" y="24685"/>
                  </a:cubicBezTo>
                  <a:cubicBezTo>
                    <a:pt x="10972" y="24685"/>
                    <a:pt x="5486" y="21942"/>
                    <a:pt x="0" y="16456"/>
                  </a:cubicBezTo>
                  <a:cubicBezTo>
                    <a:pt x="0" y="13714"/>
                    <a:pt x="0" y="10971"/>
                    <a:pt x="0" y="8228"/>
                  </a:cubicBezTo>
                  <a:cubicBezTo>
                    <a:pt x="5486" y="0"/>
                    <a:pt x="10972" y="0"/>
                    <a:pt x="19200" y="0"/>
                  </a:cubicBezTo>
                  <a:cubicBezTo>
                    <a:pt x="309932" y="0"/>
                    <a:pt x="600667" y="0"/>
                    <a:pt x="891399" y="0"/>
                  </a:cubicBezTo>
                  <a:cubicBezTo>
                    <a:pt x="894142" y="0"/>
                    <a:pt x="896885" y="0"/>
                    <a:pt x="899627" y="0"/>
                  </a:cubicBezTo>
                  <a:cubicBezTo>
                    <a:pt x="907855" y="0"/>
                    <a:pt x="910599" y="8228"/>
                    <a:pt x="910599" y="13714"/>
                  </a:cubicBezTo>
                  <a:cubicBezTo>
                    <a:pt x="910599" y="21942"/>
                    <a:pt x="905113" y="24685"/>
                    <a:pt x="894142" y="24685"/>
                  </a:cubicBezTo>
                  <a:cubicBezTo>
                    <a:pt x="853000" y="24685"/>
                    <a:pt x="814602" y="24685"/>
                    <a:pt x="773461" y="24685"/>
                  </a:cubicBezTo>
                  <a:cubicBezTo>
                    <a:pt x="770717" y="24685"/>
                    <a:pt x="767975" y="24685"/>
                    <a:pt x="762489" y="24685"/>
                  </a:cubicBezTo>
                  <a:cubicBezTo>
                    <a:pt x="762489" y="57598"/>
                    <a:pt x="762489" y="90511"/>
                    <a:pt x="762489" y="123424"/>
                  </a:cubicBezTo>
                  <a:cubicBezTo>
                    <a:pt x="773461" y="123424"/>
                    <a:pt x="784431" y="123424"/>
                    <a:pt x="795403" y="123424"/>
                  </a:cubicBezTo>
                  <a:cubicBezTo>
                    <a:pt x="828316" y="123424"/>
                    <a:pt x="861230" y="123424"/>
                    <a:pt x="894142" y="123424"/>
                  </a:cubicBezTo>
                  <a:cubicBezTo>
                    <a:pt x="902371" y="123424"/>
                    <a:pt x="907855" y="126167"/>
                    <a:pt x="907855" y="131653"/>
                  </a:cubicBezTo>
                  <a:cubicBezTo>
                    <a:pt x="907855" y="137138"/>
                    <a:pt x="907855" y="142624"/>
                    <a:pt x="905113" y="145366"/>
                  </a:cubicBezTo>
                  <a:cubicBezTo>
                    <a:pt x="902371" y="148109"/>
                    <a:pt x="896885" y="148109"/>
                    <a:pt x="891399" y="148109"/>
                  </a:cubicBezTo>
                  <a:cubicBezTo>
                    <a:pt x="803631" y="148109"/>
                    <a:pt x="715862" y="148109"/>
                    <a:pt x="625351" y="148109"/>
                  </a:cubicBezTo>
                  <a:cubicBezTo>
                    <a:pt x="622609" y="148109"/>
                    <a:pt x="617123" y="148109"/>
                    <a:pt x="614381" y="148109"/>
                  </a:cubicBezTo>
                  <a:cubicBezTo>
                    <a:pt x="614381" y="156337"/>
                    <a:pt x="614381" y="161823"/>
                    <a:pt x="614381" y="170051"/>
                  </a:cubicBezTo>
                  <a:cubicBezTo>
                    <a:pt x="617123" y="170051"/>
                    <a:pt x="617123" y="170051"/>
                    <a:pt x="619865" y="172794"/>
                  </a:cubicBezTo>
                  <a:cubicBezTo>
                    <a:pt x="666492" y="181022"/>
                    <a:pt x="702148" y="205707"/>
                    <a:pt x="729575" y="246849"/>
                  </a:cubicBezTo>
                  <a:cubicBezTo>
                    <a:pt x="732319" y="249591"/>
                    <a:pt x="735061" y="252334"/>
                    <a:pt x="740547" y="252334"/>
                  </a:cubicBezTo>
                  <a:cubicBezTo>
                    <a:pt x="770717" y="252334"/>
                    <a:pt x="800888" y="252334"/>
                    <a:pt x="828316" y="252334"/>
                  </a:cubicBezTo>
                  <a:cubicBezTo>
                    <a:pt x="850258" y="252334"/>
                    <a:pt x="872200" y="252334"/>
                    <a:pt x="894142" y="252334"/>
                  </a:cubicBezTo>
                  <a:cubicBezTo>
                    <a:pt x="905113" y="252334"/>
                    <a:pt x="910599" y="260562"/>
                    <a:pt x="907855" y="268791"/>
                  </a:cubicBezTo>
                  <a:cubicBezTo>
                    <a:pt x="905113" y="277019"/>
                    <a:pt x="899627" y="277019"/>
                    <a:pt x="891399" y="277019"/>
                  </a:cubicBezTo>
                  <a:cubicBezTo>
                    <a:pt x="844772" y="277019"/>
                    <a:pt x="798145" y="277019"/>
                    <a:pt x="751519" y="277019"/>
                  </a:cubicBezTo>
                  <a:cubicBezTo>
                    <a:pt x="748775" y="277019"/>
                    <a:pt x="746033" y="277019"/>
                    <a:pt x="740547" y="277019"/>
                  </a:cubicBezTo>
                  <a:cubicBezTo>
                    <a:pt x="751519" y="309932"/>
                    <a:pt x="754261" y="342845"/>
                    <a:pt x="748775" y="375758"/>
                  </a:cubicBezTo>
                  <a:cubicBezTo>
                    <a:pt x="754261" y="375758"/>
                    <a:pt x="757003" y="375758"/>
                    <a:pt x="759747" y="375758"/>
                  </a:cubicBezTo>
                  <a:cubicBezTo>
                    <a:pt x="803631" y="375758"/>
                    <a:pt x="847516" y="375758"/>
                    <a:pt x="891399" y="375758"/>
                  </a:cubicBezTo>
                  <a:cubicBezTo>
                    <a:pt x="902371" y="375758"/>
                    <a:pt x="907855" y="381244"/>
                    <a:pt x="907855" y="389472"/>
                  </a:cubicBezTo>
                  <a:cubicBezTo>
                    <a:pt x="907855" y="397701"/>
                    <a:pt x="902371" y="403186"/>
                    <a:pt x="891399" y="403186"/>
                  </a:cubicBezTo>
                  <a:cubicBezTo>
                    <a:pt x="874943" y="403186"/>
                    <a:pt x="861230" y="403186"/>
                    <a:pt x="844772" y="403186"/>
                  </a:cubicBezTo>
                  <a:cubicBezTo>
                    <a:pt x="811858" y="403186"/>
                    <a:pt x="776203" y="403186"/>
                    <a:pt x="743289" y="403186"/>
                  </a:cubicBezTo>
                  <a:cubicBezTo>
                    <a:pt x="732319" y="438842"/>
                    <a:pt x="715862" y="471755"/>
                    <a:pt x="691178" y="501926"/>
                  </a:cubicBezTo>
                  <a:cubicBezTo>
                    <a:pt x="696664" y="501926"/>
                    <a:pt x="699406" y="501926"/>
                    <a:pt x="702148" y="501926"/>
                  </a:cubicBezTo>
                  <a:cubicBezTo>
                    <a:pt x="746033" y="501926"/>
                    <a:pt x="789917" y="501926"/>
                    <a:pt x="833802" y="501926"/>
                  </a:cubicBezTo>
                  <a:cubicBezTo>
                    <a:pt x="853000" y="501926"/>
                    <a:pt x="872200" y="501926"/>
                    <a:pt x="891399" y="501926"/>
                  </a:cubicBezTo>
                  <a:cubicBezTo>
                    <a:pt x="896885" y="501926"/>
                    <a:pt x="902371" y="504668"/>
                    <a:pt x="902371" y="510154"/>
                  </a:cubicBezTo>
                  <a:cubicBezTo>
                    <a:pt x="905113" y="512896"/>
                    <a:pt x="902371" y="521125"/>
                    <a:pt x="899627" y="523867"/>
                  </a:cubicBezTo>
                  <a:cubicBezTo>
                    <a:pt x="896885" y="526610"/>
                    <a:pt x="891399" y="529353"/>
                    <a:pt x="885914" y="529353"/>
                  </a:cubicBezTo>
                  <a:cubicBezTo>
                    <a:pt x="844772" y="529353"/>
                    <a:pt x="806374" y="529353"/>
                    <a:pt x="765233" y="529353"/>
                  </a:cubicBezTo>
                  <a:cubicBezTo>
                    <a:pt x="762489" y="529353"/>
                    <a:pt x="759747" y="529353"/>
                    <a:pt x="754261" y="529353"/>
                  </a:cubicBezTo>
                  <a:cubicBezTo>
                    <a:pt x="754261" y="562266"/>
                    <a:pt x="754261" y="595179"/>
                    <a:pt x="754261" y="628092"/>
                  </a:cubicBezTo>
                  <a:cubicBezTo>
                    <a:pt x="770717" y="628092"/>
                    <a:pt x="787175" y="628092"/>
                    <a:pt x="803631" y="628092"/>
                  </a:cubicBezTo>
                  <a:cubicBezTo>
                    <a:pt x="831058" y="628092"/>
                    <a:pt x="858486" y="628092"/>
                    <a:pt x="885914" y="628092"/>
                  </a:cubicBezTo>
                  <a:cubicBezTo>
                    <a:pt x="896885" y="628092"/>
                    <a:pt x="905113" y="639064"/>
                    <a:pt x="899627" y="647292"/>
                  </a:cubicBezTo>
                  <a:cubicBezTo>
                    <a:pt x="896885" y="652778"/>
                    <a:pt x="891399" y="655520"/>
                    <a:pt x="883171" y="655520"/>
                  </a:cubicBezTo>
                  <a:cubicBezTo>
                    <a:pt x="800888" y="655520"/>
                    <a:pt x="715862" y="655520"/>
                    <a:pt x="633579" y="655520"/>
                  </a:cubicBezTo>
                  <a:cubicBezTo>
                    <a:pt x="630837" y="655520"/>
                    <a:pt x="625351" y="655520"/>
                    <a:pt x="622609" y="655520"/>
                  </a:cubicBezTo>
                  <a:cubicBezTo>
                    <a:pt x="622609" y="688433"/>
                    <a:pt x="622609" y="721347"/>
                    <a:pt x="622609" y="754260"/>
                  </a:cubicBezTo>
                  <a:cubicBezTo>
                    <a:pt x="625351" y="754260"/>
                    <a:pt x="628094" y="754260"/>
                    <a:pt x="630837" y="754260"/>
                  </a:cubicBezTo>
                  <a:cubicBezTo>
                    <a:pt x="677464" y="754260"/>
                    <a:pt x="724091" y="754260"/>
                    <a:pt x="767975" y="754260"/>
                  </a:cubicBezTo>
                  <a:cubicBezTo>
                    <a:pt x="806374" y="754260"/>
                    <a:pt x="844772" y="754260"/>
                    <a:pt x="883171" y="754260"/>
                  </a:cubicBezTo>
                  <a:cubicBezTo>
                    <a:pt x="896885" y="754260"/>
                    <a:pt x="902371" y="765231"/>
                    <a:pt x="896885" y="773459"/>
                  </a:cubicBezTo>
                  <a:cubicBezTo>
                    <a:pt x="894142" y="776202"/>
                    <a:pt x="888657" y="778944"/>
                    <a:pt x="883171" y="778944"/>
                  </a:cubicBezTo>
                  <a:cubicBezTo>
                    <a:pt x="842030" y="778944"/>
                    <a:pt x="803631" y="778944"/>
                    <a:pt x="762489" y="778944"/>
                  </a:cubicBezTo>
                  <a:cubicBezTo>
                    <a:pt x="759747" y="778944"/>
                    <a:pt x="757003" y="778944"/>
                    <a:pt x="754261" y="778944"/>
                  </a:cubicBezTo>
                  <a:cubicBezTo>
                    <a:pt x="754261" y="811857"/>
                    <a:pt x="754261" y="844771"/>
                    <a:pt x="754261" y="877684"/>
                  </a:cubicBezTo>
                  <a:cubicBezTo>
                    <a:pt x="757003" y="877684"/>
                    <a:pt x="759747" y="877684"/>
                    <a:pt x="765233" y="877684"/>
                  </a:cubicBezTo>
                  <a:cubicBezTo>
                    <a:pt x="803631" y="877684"/>
                    <a:pt x="844772" y="877684"/>
                    <a:pt x="883171" y="877684"/>
                  </a:cubicBezTo>
                  <a:cubicBezTo>
                    <a:pt x="891399" y="877684"/>
                    <a:pt x="896885" y="877684"/>
                    <a:pt x="899627" y="885912"/>
                  </a:cubicBezTo>
                  <a:cubicBezTo>
                    <a:pt x="918827" y="877684"/>
                    <a:pt x="916085" y="883169"/>
                    <a:pt x="910599" y="888655"/>
                  </a:cubicBezTo>
                  <a:close/>
                  <a:moveTo>
                    <a:pt x="586953" y="713118"/>
                  </a:moveTo>
                  <a:cubicBezTo>
                    <a:pt x="586953" y="721347"/>
                    <a:pt x="586953" y="726832"/>
                    <a:pt x="586953" y="735060"/>
                  </a:cubicBezTo>
                  <a:cubicBezTo>
                    <a:pt x="586953" y="751517"/>
                    <a:pt x="586953" y="765231"/>
                    <a:pt x="586953" y="781687"/>
                  </a:cubicBezTo>
                  <a:cubicBezTo>
                    <a:pt x="586953" y="789916"/>
                    <a:pt x="592437" y="795401"/>
                    <a:pt x="600667" y="795401"/>
                  </a:cubicBezTo>
                  <a:cubicBezTo>
                    <a:pt x="608895" y="795401"/>
                    <a:pt x="614381" y="789916"/>
                    <a:pt x="614381" y="781687"/>
                  </a:cubicBezTo>
                  <a:cubicBezTo>
                    <a:pt x="614381" y="778944"/>
                    <a:pt x="614381" y="776202"/>
                    <a:pt x="614381" y="773459"/>
                  </a:cubicBezTo>
                  <a:cubicBezTo>
                    <a:pt x="614381" y="702147"/>
                    <a:pt x="614381" y="630835"/>
                    <a:pt x="614381" y="559523"/>
                  </a:cubicBezTo>
                  <a:cubicBezTo>
                    <a:pt x="614381" y="540324"/>
                    <a:pt x="619865" y="526610"/>
                    <a:pt x="633579" y="515639"/>
                  </a:cubicBezTo>
                  <a:cubicBezTo>
                    <a:pt x="661006" y="490954"/>
                    <a:pt x="685692" y="463527"/>
                    <a:pt x="702148" y="433357"/>
                  </a:cubicBezTo>
                  <a:cubicBezTo>
                    <a:pt x="726833" y="389472"/>
                    <a:pt x="743289" y="342845"/>
                    <a:pt x="735061" y="293475"/>
                  </a:cubicBezTo>
                  <a:cubicBezTo>
                    <a:pt x="721348" y="202964"/>
                    <a:pt x="619865" y="142624"/>
                    <a:pt x="529354" y="197479"/>
                  </a:cubicBezTo>
                  <a:cubicBezTo>
                    <a:pt x="504670" y="211193"/>
                    <a:pt x="488212" y="233135"/>
                    <a:pt x="477242" y="257819"/>
                  </a:cubicBezTo>
                  <a:cubicBezTo>
                    <a:pt x="474498" y="263305"/>
                    <a:pt x="471756" y="268791"/>
                    <a:pt x="463528" y="268791"/>
                  </a:cubicBezTo>
                  <a:cubicBezTo>
                    <a:pt x="455299" y="268791"/>
                    <a:pt x="452557" y="266048"/>
                    <a:pt x="449815" y="257819"/>
                  </a:cubicBezTo>
                  <a:cubicBezTo>
                    <a:pt x="449815" y="255077"/>
                    <a:pt x="447071" y="255077"/>
                    <a:pt x="447071" y="252334"/>
                  </a:cubicBezTo>
                  <a:cubicBezTo>
                    <a:pt x="422387" y="205707"/>
                    <a:pt x="383987" y="181022"/>
                    <a:pt x="331874" y="178280"/>
                  </a:cubicBezTo>
                  <a:cubicBezTo>
                    <a:pt x="255077" y="175537"/>
                    <a:pt x="189252" y="238620"/>
                    <a:pt x="189252" y="315418"/>
                  </a:cubicBezTo>
                  <a:cubicBezTo>
                    <a:pt x="189252" y="375758"/>
                    <a:pt x="211193" y="427871"/>
                    <a:pt x="246849" y="471755"/>
                  </a:cubicBezTo>
                  <a:cubicBezTo>
                    <a:pt x="279763" y="512896"/>
                    <a:pt x="318160" y="543067"/>
                    <a:pt x="362046" y="573237"/>
                  </a:cubicBezTo>
                  <a:cubicBezTo>
                    <a:pt x="392215" y="595179"/>
                    <a:pt x="425129" y="614379"/>
                    <a:pt x="455299" y="633578"/>
                  </a:cubicBezTo>
                  <a:cubicBezTo>
                    <a:pt x="469013" y="641806"/>
                    <a:pt x="474498" y="652778"/>
                    <a:pt x="474498" y="669234"/>
                  </a:cubicBezTo>
                  <a:cubicBezTo>
                    <a:pt x="474498" y="674719"/>
                    <a:pt x="474498" y="680205"/>
                    <a:pt x="474498" y="685691"/>
                  </a:cubicBezTo>
                  <a:cubicBezTo>
                    <a:pt x="474498" y="693919"/>
                    <a:pt x="479984" y="699404"/>
                    <a:pt x="488212" y="699404"/>
                  </a:cubicBezTo>
                  <a:cubicBezTo>
                    <a:pt x="496440" y="699404"/>
                    <a:pt x="501926" y="693919"/>
                    <a:pt x="501926" y="685691"/>
                  </a:cubicBezTo>
                  <a:cubicBezTo>
                    <a:pt x="501926" y="674719"/>
                    <a:pt x="501926" y="663748"/>
                    <a:pt x="501926" y="652778"/>
                  </a:cubicBezTo>
                  <a:cubicBezTo>
                    <a:pt x="501926" y="628092"/>
                    <a:pt x="518384" y="611636"/>
                    <a:pt x="543068" y="611636"/>
                  </a:cubicBezTo>
                  <a:cubicBezTo>
                    <a:pt x="567753" y="611636"/>
                    <a:pt x="584209" y="628092"/>
                    <a:pt x="584209" y="652778"/>
                  </a:cubicBezTo>
                  <a:cubicBezTo>
                    <a:pt x="586953" y="671977"/>
                    <a:pt x="586953" y="693919"/>
                    <a:pt x="586953" y="713118"/>
                  </a:cubicBezTo>
                  <a:close/>
                  <a:moveTo>
                    <a:pt x="449815" y="2743"/>
                  </a:moveTo>
                  <a:cubicBezTo>
                    <a:pt x="359302" y="2743"/>
                    <a:pt x="271535" y="2743"/>
                    <a:pt x="183766" y="2743"/>
                  </a:cubicBezTo>
                  <a:cubicBezTo>
                    <a:pt x="183766" y="35656"/>
                    <a:pt x="183766" y="68569"/>
                    <a:pt x="183766" y="101482"/>
                  </a:cubicBezTo>
                  <a:cubicBezTo>
                    <a:pt x="274277" y="101482"/>
                    <a:pt x="362046" y="101482"/>
                    <a:pt x="449815" y="101482"/>
                  </a:cubicBezTo>
                  <a:cubicBezTo>
                    <a:pt x="449815" y="68569"/>
                    <a:pt x="449815" y="38399"/>
                    <a:pt x="449815" y="2743"/>
                  </a:cubicBezTo>
                  <a:close/>
                  <a:moveTo>
                    <a:pt x="743289" y="101482"/>
                  </a:moveTo>
                  <a:cubicBezTo>
                    <a:pt x="743289" y="68569"/>
                    <a:pt x="743289" y="35656"/>
                    <a:pt x="743289" y="2743"/>
                  </a:cubicBezTo>
                  <a:cubicBezTo>
                    <a:pt x="652778" y="2743"/>
                    <a:pt x="565009" y="2743"/>
                    <a:pt x="477242" y="2743"/>
                  </a:cubicBezTo>
                  <a:cubicBezTo>
                    <a:pt x="477242" y="35656"/>
                    <a:pt x="477242" y="68569"/>
                    <a:pt x="477242" y="101482"/>
                  </a:cubicBezTo>
                  <a:cubicBezTo>
                    <a:pt x="565009" y="101482"/>
                    <a:pt x="655522" y="101482"/>
                    <a:pt x="743289" y="101482"/>
                  </a:cubicBezTo>
                  <a:close/>
                  <a:moveTo>
                    <a:pt x="449815" y="861227"/>
                  </a:moveTo>
                  <a:cubicBezTo>
                    <a:pt x="449815" y="828314"/>
                    <a:pt x="449815" y="795401"/>
                    <a:pt x="449815" y="762488"/>
                  </a:cubicBezTo>
                  <a:cubicBezTo>
                    <a:pt x="359302" y="762488"/>
                    <a:pt x="271535" y="762488"/>
                    <a:pt x="183766" y="762488"/>
                  </a:cubicBezTo>
                  <a:cubicBezTo>
                    <a:pt x="183766" y="795401"/>
                    <a:pt x="183766" y="828314"/>
                    <a:pt x="183766" y="861227"/>
                  </a:cubicBezTo>
                  <a:cubicBezTo>
                    <a:pt x="271535" y="861227"/>
                    <a:pt x="359302" y="861227"/>
                    <a:pt x="449815" y="861227"/>
                  </a:cubicBezTo>
                  <a:close/>
                  <a:moveTo>
                    <a:pt x="477242" y="861227"/>
                  </a:moveTo>
                  <a:cubicBezTo>
                    <a:pt x="567753" y="861227"/>
                    <a:pt x="655522" y="861227"/>
                    <a:pt x="743289" y="861227"/>
                  </a:cubicBezTo>
                  <a:cubicBezTo>
                    <a:pt x="743289" y="828314"/>
                    <a:pt x="743289" y="795401"/>
                    <a:pt x="743289" y="762488"/>
                  </a:cubicBezTo>
                  <a:cubicBezTo>
                    <a:pt x="726833" y="762488"/>
                    <a:pt x="707634" y="762488"/>
                    <a:pt x="691178" y="762488"/>
                  </a:cubicBezTo>
                  <a:cubicBezTo>
                    <a:pt x="674720" y="762488"/>
                    <a:pt x="658264" y="762488"/>
                    <a:pt x="639064" y="762488"/>
                  </a:cubicBezTo>
                  <a:cubicBezTo>
                    <a:pt x="639064" y="770716"/>
                    <a:pt x="639064" y="778944"/>
                    <a:pt x="639064" y="787173"/>
                  </a:cubicBezTo>
                  <a:cubicBezTo>
                    <a:pt x="636322" y="809115"/>
                    <a:pt x="619865" y="822829"/>
                    <a:pt x="597923" y="822829"/>
                  </a:cubicBezTo>
                  <a:cubicBezTo>
                    <a:pt x="575981" y="822829"/>
                    <a:pt x="559525" y="806372"/>
                    <a:pt x="559525" y="784430"/>
                  </a:cubicBezTo>
                  <a:cubicBezTo>
                    <a:pt x="559525" y="776202"/>
                    <a:pt x="559525" y="770716"/>
                    <a:pt x="559525" y="762488"/>
                  </a:cubicBezTo>
                  <a:cubicBezTo>
                    <a:pt x="532098" y="762488"/>
                    <a:pt x="504670" y="762488"/>
                    <a:pt x="477242" y="762488"/>
                  </a:cubicBezTo>
                  <a:cubicBezTo>
                    <a:pt x="477242" y="795401"/>
                    <a:pt x="477242" y="828314"/>
                    <a:pt x="477242" y="861227"/>
                  </a:cubicBezTo>
                  <a:close/>
                  <a:moveTo>
                    <a:pt x="329132" y="735060"/>
                  </a:moveTo>
                  <a:cubicBezTo>
                    <a:pt x="405929" y="735060"/>
                    <a:pt x="482726" y="735060"/>
                    <a:pt x="559525" y="735060"/>
                  </a:cubicBezTo>
                  <a:cubicBezTo>
                    <a:pt x="559525" y="707633"/>
                    <a:pt x="559525" y="680205"/>
                    <a:pt x="559525" y="652778"/>
                  </a:cubicBezTo>
                  <a:cubicBezTo>
                    <a:pt x="559525" y="641806"/>
                    <a:pt x="554039" y="636321"/>
                    <a:pt x="545811" y="636321"/>
                  </a:cubicBezTo>
                  <a:cubicBezTo>
                    <a:pt x="537582" y="636321"/>
                    <a:pt x="532098" y="641806"/>
                    <a:pt x="532098" y="652778"/>
                  </a:cubicBezTo>
                  <a:cubicBezTo>
                    <a:pt x="532098" y="663748"/>
                    <a:pt x="532098" y="674719"/>
                    <a:pt x="532098" y="682948"/>
                  </a:cubicBezTo>
                  <a:cubicBezTo>
                    <a:pt x="532098" y="707633"/>
                    <a:pt x="515640" y="724089"/>
                    <a:pt x="493698" y="724089"/>
                  </a:cubicBezTo>
                  <a:cubicBezTo>
                    <a:pt x="469013" y="724089"/>
                    <a:pt x="449815" y="710375"/>
                    <a:pt x="452557" y="685691"/>
                  </a:cubicBezTo>
                  <a:cubicBezTo>
                    <a:pt x="452557" y="663748"/>
                    <a:pt x="447071" y="652778"/>
                    <a:pt x="427871" y="641806"/>
                  </a:cubicBezTo>
                  <a:cubicBezTo>
                    <a:pt x="419643" y="636321"/>
                    <a:pt x="411415" y="633578"/>
                    <a:pt x="400443" y="633578"/>
                  </a:cubicBezTo>
                  <a:cubicBezTo>
                    <a:pt x="381245" y="633578"/>
                    <a:pt x="362046" y="633578"/>
                    <a:pt x="340104" y="633578"/>
                  </a:cubicBezTo>
                  <a:cubicBezTo>
                    <a:pt x="337360" y="633578"/>
                    <a:pt x="334618" y="633578"/>
                    <a:pt x="331874" y="633578"/>
                  </a:cubicBezTo>
                  <a:cubicBezTo>
                    <a:pt x="329132" y="669234"/>
                    <a:pt x="329132" y="702147"/>
                    <a:pt x="329132" y="735060"/>
                  </a:cubicBezTo>
                  <a:close/>
                  <a:moveTo>
                    <a:pt x="370274" y="608893"/>
                  </a:moveTo>
                  <a:cubicBezTo>
                    <a:pt x="367532" y="606150"/>
                    <a:pt x="367532" y="606150"/>
                    <a:pt x="367532" y="606150"/>
                  </a:cubicBezTo>
                  <a:cubicBezTo>
                    <a:pt x="326390" y="578723"/>
                    <a:pt x="285248" y="548552"/>
                    <a:pt x="249591" y="512896"/>
                  </a:cubicBezTo>
                  <a:cubicBezTo>
                    <a:pt x="246849" y="510154"/>
                    <a:pt x="246849" y="510154"/>
                    <a:pt x="244107" y="510154"/>
                  </a:cubicBezTo>
                  <a:cubicBezTo>
                    <a:pt x="224907" y="510154"/>
                    <a:pt x="202965" y="510154"/>
                    <a:pt x="183766" y="510154"/>
                  </a:cubicBezTo>
                  <a:cubicBezTo>
                    <a:pt x="183766" y="543067"/>
                    <a:pt x="183766" y="575980"/>
                    <a:pt x="183766" y="608893"/>
                  </a:cubicBezTo>
                  <a:cubicBezTo>
                    <a:pt x="244107" y="608893"/>
                    <a:pt x="307190" y="608893"/>
                    <a:pt x="370274" y="608893"/>
                  </a:cubicBezTo>
                  <a:close/>
                  <a:moveTo>
                    <a:pt x="329132" y="128910"/>
                  </a:moveTo>
                  <a:cubicBezTo>
                    <a:pt x="329132" y="134395"/>
                    <a:pt x="329132" y="142624"/>
                    <a:pt x="329132" y="148109"/>
                  </a:cubicBezTo>
                  <a:cubicBezTo>
                    <a:pt x="386730" y="150852"/>
                    <a:pt x="430615" y="175537"/>
                    <a:pt x="463528" y="224906"/>
                  </a:cubicBezTo>
                  <a:cubicBezTo>
                    <a:pt x="479984" y="202964"/>
                    <a:pt x="496440" y="183765"/>
                    <a:pt x="521126" y="170051"/>
                  </a:cubicBezTo>
                  <a:cubicBezTo>
                    <a:pt x="545811" y="156337"/>
                    <a:pt x="570495" y="150852"/>
                    <a:pt x="597923" y="148109"/>
                  </a:cubicBezTo>
                  <a:cubicBezTo>
                    <a:pt x="597923" y="142624"/>
                    <a:pt x="597923" y="134395"/>
                    <a:pt x="597923" y="128910"/>
                  </a:cubicBezTo>
                  <a:cubicBezTo>
                    <a:pt x="507412" y="128910"/>
                    <a:pt x="419643" y="128910"/>
                    <a:pt x="329132" y="128910"/>
                  </a:cubicBezTo>
                  <a:close/>
                  <a:moveTo>
                    <a:pt x="743289" y="507411"/>
                  </a:moveTo>
                  <a:cubicBezTo>
                    <a:pt x="721348" y="507411"/>
                    <a:pt x="702148" y="507411"/>
                    <a:pt x="682950" y="507411"/>
                  </a:cubicBezTo>
                  <a:cubicBezTo>
                    <a:pt x="680206" y="507411"/>
                    <a:pt x="680206" y="507411"/>
                    <a:pt x="677464" y="510154"/>
                  </a:cubicBezTo>
                  <a:cubicBezTo>
                    <a:pt x="669236" y="518382"/>
                    <a:pt x="658264" y="526610"/>
                    <a:pt x="650036" y="534839"/>
                  </a:cubicBezTo>
                  <a:cubicBezTo>
                    <a:pt x="644550" y="540324"/>
                    <a:pt x="641808" y="545810"/>
                    <a:pt x="641808" y="551295"/>
                  </a:cubicBezTo>
                  <a:cubicBezTo>
                    <a:pt x="641808" y="570495"/>
                    <a:pt x="641808" y="589694"/>
                    <a:pt x="641808" y="608893"/>
                  </a:cubicBezTo>
                  <a:cubicBezTo>
                    <a:pt x="677464" y="608893"/>
                    <a:pt x="710377" y="608893"/>
                    <a:pt x="746033" y="608893"/>
                  </a:cubicBezTo>
                  <a:cubicBezTo>
                    <a:pt x="743289" y="573237"/>
                    <a:pt x="743289" y="543067"/>
                    <a:pt x="743289" y="50741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751" name="Google Shape;751;p84"/>
          <p:cNvGrpSpPr/>
          <p:nvPr/>
        </p:nvGrpSpPr>
        <p:grpSpPr>
          <a:xfrm>
            <a:off x="1169247" y="5077458"/>
            <a:ext cx="1160285" cy="927053"/>
            <a:chOff x="4588722" y="5452092"/>
            <a:chExt cx="1160285" cy="927053"/>
          </a:xfrm>
        </p:grpSpPr>
        <p:sp>
          <p:nvSpPr>
            <p:cNvPr id="752" name="Google Shape;752;p84"/>
            <p:cNvSpPr/>
            <p:nvPr/>
          </p:nvSpPr>
          <p:spPr>
            <a:xfrm>
              <a:off x="5441723" y="6107613"/>
              <a:ext cx="145366" cy="46626"/>
            </a:xfrm>
            <a:custGeom>
              <a:avLst/>
              <a:gdLst/>
              <a:ahLst/>
              <a:cxnLst/>
              <a:rect l="l" t="t" r="r" b="b"/>
              <a:pathLst>
                <a:path w="145366" h="46626" extrusionOk="0">
                  <a:moveTo>
                    <a:pt x="1" y="0"/>
                  </a:moveTo>
                  <a:lnTo>
                    <a:pt x="145367" y="0"/>
                  </a:lnTo>
                  <a:lnTo>
                    <a:pt x="145367" y="46627"/>
                  </a:lnTo>
                  <a:lnTo>
                    <a:pt x="1" y="4662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84"/>
            <p:cNvSpPr/>
            <p:nvPr/>
          </p:nvSpPr>
          <p:spPr>
            <a:xfrm>
              <a:off x="5170189" y="5635858"/>
              <a:ext cx="57598" cy="27427"/>
            </a:xfrm>
            <a:custGeom>
              <a:avLst/>
              <a:gdLst/>
              <a:ahLst/>
              <a:cxnLst/>
              <a:rect l="l" t="t" r="r" b="b"/>
              <a:pathLst>
                <a:path w="57598" h="27427" extrusionOk="0">
                  <a:moveTo>
                    <a:pt x="0" y="0"/>
                  </a:moveTo>
                  <a:lnTo>
                    <a:pt x="57597" y="0"/>
                  </a:lnTo>
                  <a:lnTo>
                    <a:pt x="57597" y="27427"/>
                  </a:lnTo>
                  <a:lnTo>
                    <a:pt x="0" y="2742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84"/>
            <p:cNvSpPr/>
            <p:nvPr/>
          </p:nvSpPr>
          <p:spPr>
            <a:xfrm>
              <a:off x="5170189" y="5762025"/>
              <a:ext cx="57598" cy="27427"/>
            </a:xfrm>
            <a:custGeom>
              <a:avLst/>
              <a:gdLst/>
              <a:ahLst/>
              <a:cxnLst/>
              <a:rect l="l" t="t" r="r" b="b"/>
              <a:pathLst>
                <a:path w="57598" h="27427" extrusionOk="0">
                  <a:moveTo>
                    <a:pt x="0" y="0"/>
                  </a:moveTo>
                  <a:lnTo>
                    <a:pt x="57597" y="0"/>
                  </a:lnTo>
                  <a:lnTo>
                    <a:pt x="57597" y="27427"/>
                  </a:lnTo>
                  <a:lnTo>
                    <a:pt x="0" y="2742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55" name="Google Shape;755;p84"/>
            <p:cNvGrpSpPr/>
            <p:nvPr/>
          </p:nvGrpSpPr>
          <p:grpSpPr>
            <a:xfrm>
              <a:off x="4588722" y="5452092"/>
              <a:ext cx="1160285" cy="927053"/>
              <a:chOff x="4588722" y="5452092"/>
              <a:chExt cx="1160285" cy="927053"/>
            </a:xfrm>
          </p:grpSpPr>
          <p:sp>
            <p:nvSpPr>
              <p:cNvPr id="756" name="Google Shape;756;p84"/>
              <p:cNvSpPr/>
              <p:nvPr/>
            </p:nvSpPr>
            <p:spPr>
              <a:xfrm>
                <a:off x="4706567" y="5452092"/>
                <a:ext cx="1042440" cy="927053"/>
              </a:xfrm>
              <a:custGeom>
                <a:avLst/>
                <a:gdLst/>
                <a:ahLst/>
                <a:cxnLst/>
                <a:rect l="l" t="t" r="r" b="b"/>
                <a:pathLst>
                  <a:path w="1042440" h="927053" extrusionOk="0">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84"/>
              <p:cNvSpPr/>
              <p:nvPr/>
            </p:nvSpPr>
            <p:spPr>
              <a:xfrm>
                <a:off x="4588722" y="5715398"/>
                <a:ext cx="662087" cy="663747"/>
              </a:xfrm>
              <a:custGeom>
                <a:avLst/>
                <a:gdLst/>
                <a:ahLst/>
                <a:cxnLst/>
                <a:rect l="l" t="t" r="r" b="b"/>
                <a:pathLst>
                  <a:path w="662087" h="663747" extrusionOk="0">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84"/>
              <p:cNvSpPr/>
              <p:nvPr/>
            </p:nvSpPr>
            <p:spPr>
              <a:xfrm>
                <a:off x="5142762" y="5585495"/>
                <a:ext cx="123424" cy="93253"/>
              </a:xfrm>
              <a:custGeom>
                <a:avLst/>
                <a:gdLst/>
                <a:ahLst/>
                <a:cxnLst/>
                <a:rect l="l" t="t" r="r" b="b"/>
                <a:pathLst>
                  <a:path w="123424" h="93253" extrusionOk="0">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84"/>
              <p:cNvSpPr/>
              <p:nvPr/>
            </p:nvSpPr>
            <p:spPr>
              <a:xfrm>
                <a:off x="5142762" y="5732849"/>
                <a:ext cx="123424" cy="93253"/>
              </a:xfrm>
              <a:custGeom>
                <a:avLst/>
                <a:gdLst/>
                <a:ahLst/>
                <a:cxnLst/>
                <a:rect l="l" t="t" r="r" b="b"/>
                <a:pathLst>
                  <a:path w="123424" h="93253" extrusionOk="0">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84"/>
              <p:cNvSpPr/>
              <p:nvPr/>
            </p:nvSpPr>
            <p:spPr>
              <a:xfrm>
                <a:off x="5296356" y="5644086"/>
                <a:ext cx="329132" cy="32912"/>
              </a:xfrm>
              <a:custGeom>
                <a:avLst/>
                <a:gdLst/>
                <a:ahLst/>
                <a:cxnLst/>
                <a:rect l="l" t="t" r="r" b="b"/>
                <a:pathLst>
                  <a:path w="329132" h="32912" extrusionOk="0">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1"/>
          <p:cNvPicPr preferRelativeResize="0">
            <a:picLocks noGrp="1"/>
          </p:cNvPicPr>
          <p:nvPr>
            <p:ph type="pic" idx="2"/>
          </p:nvPr>
        </p:nvPicPr>
        <p:blipFill rotWithShape="1">
          <a:blip r:embed="rId3">
            <a:alphaModFix amt="50000"/>
          </a:blip>
          <a:srcRect t="7812" b="7813"/>
          <a:stretch/>
        </p:blipFill>
        <p:spPr>
          <a:xfrm>
            <a:off x="0" y="0"/>
            <a:ext cx="12192000" cy="6858000"/>
          </a:xfrm>
          <a:prstGeom prst="rect">
            <a:avLst/>
          </a:prstGeom>
          <a:noFill/>
          <a:ln>
            <a:noFill/>
          </a:ln>
        </p:spPr>
      </p:pic>
      <p:sp>
        <p:nvSpPr>
          <p:cNvPr id="318" name="Google Shape;318;p1"/>
          <p:cNvSpPr txBox="1">
            <a:spLocks noGrp="1"/>
          </p:cNvSpPr>
          <p:nvPr>
            <p:ph type="body" idx="1"/>
          </p:nvPr>
        </p:nvSpPr>
        <p:spPr>
          <a:xfrm>
            <a:off x="142875" y="1676401"/>
            <a:ext cx="5738949" cy="3817352"/>
          </a:xfrm>
          <a:prstGeom prst="rect">
            <a:avLst/>
          </a:prstGeom>
          <a:solidFill>
            <a:srgbClr val="7F3494"/>
          </a:solidFill>
          <a:ln>
            <a:noFill/>
          </a:ln>
        </p:spPr>
        <p:txBody>
          <a:bodyPr spcFirstLastPara="1" wrap="square" lIns="91425" tIns="45700" rIns="91425" bIns="45700" anchor="ctr" anchorCtr="0">
            <a:normAutofit fontScale="77500" lnSpcReduction="20000"/>
          </a:bodyPr>
          <a:lstStyle/>
          <a:p>
            <a:pPr marL="457200" lvl="0" indent="-228600" algn="l" rtl="0">
              <a:lnSpc>
                <a:spcPct val="100000"/>
              </a:lnSpc>
              <a:spcBef>
                <a:spcPts val="1000"/>
              </a:spcBef>
              <a:spcAft>
                <a:spcPts val="0"/>
              </a:spcAft>
              <a:buSzPct val="135746"/>
              <a:buNone/>
            </a:pPr>
            <a:r>
              <a:rPr lang="it-IT" sz="3100" b="1" dirty="0">
                <a:solidFill>
                  <a:schemeClr val="lt1"/>
                </a:solidFill>
              </a:rPr>
              <a:t>La sindrome del burnout </a:t>
            </a:r>
            <a:r>
              <a:rPr lang="it-IT" sz="3100" i="0" dirty="0">
                <a:solidFill>
                  <a:schemeClr val="lt1"/>
                </a:solidFill>
              </a:rPr>
              <a:t>comporta la comparsa di sintomi sia di natura psicologica, come la diminuzione dell'autostima, l'aumento dell'irritabilità, dell'ansia e della depressione... sia di natura fisica, come mal di testa, disturbi gastrointestinali, ipertensione e insonnia. </a:t>
            </a:r>
          </a:p>
          <a:p>
            <a:pPr marL="457200" lvl="0" indent="-228600" algn="l" rtl="0">
              <a:lnSpc>
                <a:spcPct val="100000"/>
              </a:lnSpc>
              <a:spcBef>
                <a:spcPts val="1000"/>
              </a:spcBef>
              <a:spcAft>
                <a:spcPts val="0"/>
              </a:spcAft>
              <a:buSzPct val="135746"/>
              <a:buNone/>
            </a:pPr>
            <a:r>
              <a:rPr lang="it-IT" sz="3100" i="0" dirty="0">
                <a:solidFill>
                  <a:schemeClr val="lt1"/>
                </a:solidFill>
              </a:rPr>
              <a:t>Ne risentono negativamente anche le relazioni sociali e familiari, che rischiano di deteriorarsi progressivamente</a:t>
            </a:r>
            <a:r>
              <a:rPr lang="en-US" sz="3100" dirty="0">
                <a:solidFill>
                  <a:schemeClr val="lt1"/>
                </a:solidFill>
              </a:rPr>
              <a:t>.</a:t>
            </a:r>
          </a:p>
          <a:p>
            <a:pPr marL="457200" lvl="0" indent="-228600" algn="just" rtl="0">
              <a:lnSpc>
                <a:spcPct val="100000"/>
              </a:lnSpc>
              <a:spcBef>
                <a:spcPts val="1000"/>
              </a:spcBef>
              <a:spcAft>
                <a:spcPts val="0"/>
              </a:spcAft>
              <a:buSzPct val="129032"/>
              <a:buNone/>
            </a:pPr>
            <a:endParaRPr lang="en-US" dirty="0">
              <a:solidFill>
                <a:schemeClr val="lt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85"/>
          <p:cNvSpPr txBox="1">
            <a:spLocks noGrp="1"/>
          </p:cNvSpPr>
          <p:nvPr>
            <p:ph type="body" idx="1"/>
          </p:nvPr>
        </p:nvSpPr>
        <p:spPr>
          <a:xfrm>
            <a:off x="851615" y="1349240"/>
            <a:ext cx="8304912" cy="1576264"/>
          </a:xfrm>
          <a:prstGeom prst="rect">
            <a:avLst/>
          </a:prstGeom>
          <a:noFill/>
          <a:ln>
            <a:noFill/>
          </a:ln>
        </p:spPr>
        <p:txBody>
          <a:bodyPr spcFirstLastPara="1" wrap="square" lIns="91425" tIns="45700" rIns="91425" bIns="45700" anchor="t" anchorCtr="0">
            <a:noAutofit/>
          </a:bodyPr>
          <a:lstStyle/>
          <a:p>
            <a:pPr marL="0" lvl="0" indent="-228600" algn="just" rtl="0">
              <a:lnSpc>
                <a:spcPct val="90000"/>
              </a:lnSpc>
              <a:spcBef>
                <a:spcPts val="1000"/>
              </a:spcBef>
              <a:spcAft>
                <a:spcPts val="0"/>
              </a:spcAft>
              <a:buSzPts val="2400"/>
              <a:buNone/>
            </a:pPr>
            <a:r>
              <a:rPr lang="it-IT" dirty="0"/>
              <a:t>Il linguaggio informatico può essere difficile da comprendere per chi non lo conosce, soprattutto se alcuni termini sono espressi in inglese (ad esempio, «web», «app», «shop», «home»). Perciò, cercate di utilizzare un linguaggio comprensibile e di tradurlo, quando serve, nella vostra lingua.</a:t>
            </a:r>
            <a:endParaRPr dirty="0"/>
          </a:p>
        </p:txBody>
      </p:sp>
      <p:sp>
        <p:nvSpPr>
          <p:cNvPr id="766" name="Google Shape;766;p85"/>
          <p:cNvSpPr txBox="1">
            <a:spLocks noGrp="1"/>
          </p:cNvSpPr>
          <p:nvPr>
            <p:ph type="body" idx="2"/>
          </p:nvPr>
        </p:nvSpPr>
        <p:spPr>
          <a:xfrm>
            <a:off x="558895" y="456803"/>
            <a:ext cx="11099705" cy="803654"/>
          </a:xfrm>
          <a:prstGeom prst="rect">
            <a:avLst/>
          </a:prstGeom>
          <a:noFill/>
          <a:ln>
            <a:noFill/>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4"/>
            </a:pPr>
            <a:r>
              <a:rPr lang="en-US" dirty="0" err="1"/>
              <a:t>Utilizzare</a:t>
            </a:r>
            <a:r>
              <a:rPr lang="en-US" dirty="0"/>
              <a:t> termini </a:t>
            </a:r>
            <a:r>
              <a:rPr lang="en-US" dirty="0" err="1"/>
              <a:t>semplici</a:t>
            </a:r>
            <a:endParaRPr lang="en-US" dirty="0"/>
          </a:p>
        </p:txBody>
      </p:sp>
      <p:sp>
        <p:nvSpPr>
          <p:cNvPr id="767" name="Google Shape;767;p85"/>
          <p:cNvSpPr txBox="1"/>
          <p:nvPr/>
        </p:nvSpPr>
        <p:spPr>
          <a:xfrm>
            <a:off x="558895" y="3310862"/>
            <a:ext cx="11074210" cy="1284101"/>
          </a:xfrm>
          <a:prstGeom prst="rect">
            <a:avLst/>
          </a:prstGeom>
          <a:noFill/>
          <a:ln>
            <a:noFill/>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5"/>
            </a:pPr>
            <a:r>
              <a:rPr lang="it-IT" sz="3600" b="1" i="0" u="none" strike="noStrike" cap="none" dirty="0">
                <a:solidFill>
                  <a:srgbClr val="24BAA2"/>
                </a:solidFill>
                <a:latin typeface="Calibri"/>
                <a:ea typeface="Calibri"/>
                <a:cs typeface="Calibri"/>
                <a:sym typeface="Calibri"/>
              </a:rPr>
              <a:t>Suscitare il loro interesse sottolineando i vantaggi della tecnologia</a:t>
            </a:r>
          </a:p>
        </p:txBody>
      </p:sp>
      <p:sp>
        <p:nvSpPr>
          <p:cNvPr id="768" name="Google Shape;768;p85"/>
          <p:cNvSpPr txBox="1"/>
          <p:nvPr/>
        </p:nvSpPr>
        <p:spPr>
          <a:xfrm>
            <a:off x="3340195" y="4414327"/>
            <a:ext cx="8318405" cy="1375569"/>
          </a:xfrm>
          <a:prstGeom prst="rect">
            <a:avLst/>
          </a:prstGeom>
          <a:noFill/>
          <a:ln>
            <a:noFill/>
          </a:ln>
        </p:spPr>
        <p:txBody>
          <a:bodyPr spcFirstLastPara="1" wrap="square" lIns="91425" tIns="45700" rIns="91425" bIns="45700" anchor="t" anchorCtr="0">
            <a:noAutofit/>
          </a:bodyPr>
          <a:lstStyle/>
          <a:p>
            <a:pPr marR="0" lvl="0" indent="-228600" algn="just" rtl="0">
              <a:lnSpc>
                <a:spcPct val="90000"/>
              </a:lnSpc>
              <a:spcBef>
                <a:spcPts val="1000"/>
              </a:spcBef>
              <a:spcAft>
                <a:spcPts val="0"/>
              </a:spcAft>
              <a:buClr>
                <a:srgbClr val="092E4B"/>
              </a:buClr>
              <a:buSzPts val="2400"/>
              <a:buFont typeface="Arial"/>
              <a:buNone/>
            </a:pPr>
            <a:r>
              <a:rPr lang="it-IT" sz="2400" b="0" i="0" u="none" strike="noStrike" cap="none" dirty="0">
                <a:solidFill>
                  <a:srgbClr val="092E4B"/>
                </a:solidFill>
                <a:latin typeface="Calibri"/>
                <a:ea typeface="Calibri"/>
                <a:cs typeface="Calibri"/>
                <a:sym typeface="Calibri"/>
              </a:rPr>
              <a:t>L'apprendimento risulterà più facile se i vostri clienti sono motivati; quindi, provate a partire dai loro interessi personali (ad esempio, musica, film, libri), così da spingerli a scoprire nuove possibilità inerenti a loro stessi.</a:t>
            </a:r>
            <a:endParaRPr sz="2400" b="0" i="0" u="none" strike="noStrike" cap="none" dirty="0">
              <a:solidFill>
                <a:srgbClr val="092E4B"/>
              </a:solidFill>
              <a:latin typeface="Calibri"/>
              <a:ea typeface="Calibri"/>
              <a:cs typeface="Calibri"/>
              <a:sym typeface="Calibri"/>
            </a:endParaRPr>
          </a:p>
        </p:txBody>
      </p:sp>
      <p:grpSp>
        <p:nvGrpSpPr>
          <p:cNvPr id="769" name="Google Shape;769;p85"/>
          <p:cNvGrpSpPr/>
          <p:nvPr/>
        </p:nvGrpSpPr>
        <p:grpSpPr>
          <a:xfrm>
            <a:off x="9818396" y="1640716"/>
            <a:ext cx="1151230" cy="1025772"/>
            <a:chOff x="2042177" y="5932481"/>
            <a:chExt cx="855744" cy="762487"/>
          </a:xfrm>
        </p:grpSpPr>
        <p:sp>
          <p:nvSpPr>
            <p:cNvPr id="770" name="Google Shape;770;p85"/>
            <p:cNvSpPr/>
            <p:nvPr/>
          </p:nvSpPr>
          <p:spPr>
            <a:xfrm>
              <a:off x="2574275" y="5946195"/>
              <a:ext cx="41141" cy="737802"/>
            </a:xfrm>
            <a:custGeom>
              <a:avLst/>
              <a:gdLst/>
              <a:ahLst/>
              <a:cxnLst/>
              <a:rect l="l" t="t" r="r" b="b"/>
              <a:pathLst>
                <a:path w="41141" h="737802" extrusionOk="0">
                  <a:moveTo>
                    <a:pt x="35656" y="737803"/>
                  </a:moveTo>
                  <a:lnTo>
                    <a:pt x="19199" y="721346"/>
                  </a:lnTo>
                  <a:lnTo>
                    <a:pt x="2742" y="737803"/>
                  </a:lnTo>
                  <a:cubicBezTo>
                    <a:pt x="0" y="737803"/>
                    <a:pt x="0" y="737803"/>
                    <a:pt x="0" y="735060"/>
                  </a:cubicBezTo>
                  <a:lnTo>
                    <a:pt x="0" y="10971"/>
                  </a:lnTo>
                  <a:cubicBezTo>
                    <a:pt x="0" y="5485"/>
                    <a:pt x="2742" y="0"/>
                    <a:pt x="5485" y="0"/>
                  </a:cubicBezTo>
                  <a:lnTo>
                    <a:pt x="35656" y="0"/>
                  </a:lnTo>
                  <a:cubicBezTo>
                    <a:pt x="38399" y="0"/>
                    <a:pt x="41142" y="5485"/>
                    <a:pt x="41142" y="10971"/>
                  </a:cubicBezTo>
                  <a:lnTo>
                    <a:pt x="41142" y="735060"/>
                  </a:lnTo>
                  <a:cubicBezTo>
                    <a:pt x="38399" y="735060"/>
                    <a:pt x="38399" y="737803"/>
                    <a:pt x="35656" y="737803"/>
                  </a:cubicBezTo>
                  <a:lnTo>
                    <a:pt x="35656" y="737803"/>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85"/>
            <p:cNvSpPr/>
            <p:nvPr/>
          </p:nvSpPr>
          <p:spPr>
            <a:xfrm>
              <a:off x="2042177" y="5943452"/>
              <a:ext cx="496441" cy="702147"/>
            </a:xfrm>
            <a:custGeom>
              <a:avLst/>
              <a:gdLst/>
              <a:ahLst/>
              <a:cxnLst/>
              <a:rect l="l" t="t" r="r" b="b"/>
              <a:pathLst>
                <a:path w="496441" h="702147" extrusionOk="0">
                  <a:moveTo>
                    <a:pt x="90512" y="641806"/>
                  </a:moveTo>
                  <a:lnTo>
                    <a:pt x="375759" y="641806"/>
                  </a:lnTo>
                  <a:cubicBezTo>
                    <a:pt x="394959" y="641806"/>
                    <a:pt x="414158" y="633578"/>
                    <a:pt x="427872" y="622607"/>
                  </a:cubicBezTo>
                  <a:lnTo>
                    <a:pt x="430615" y="625349"/>
                  </a:lnTo>
                  <a:cubicBezTo>
                    <a:pt x="444329" y="636321"/>
                    <a:pt x="463528" y="644549"/>
                    <a:pt x="479984" y="644549"/>
                  </a:cubicBezTo>
                  <a:lnTo>
                    <a:pt x="482727" y="644549"/>
                  </a:lnTo>
                  <a:cubicBezTo>
                    <a:pt x="490956" y="644549"/>
                    <a:pt x="496441" y="639063"/>
                    <a:pt x="496441" y="630835"/>
                  </a:cubicBezTo>
                  <a:cubicBezTo>
                    <a:pt x="496441" y="622607"/>
                    <a:pt x="490956" y="617122"/>
                    <a:pt x="482727" y="617122"/>
                  </a:cubicBezTo>
                  <a:lnTo>
                    <a:pt x="479984" y="617122"/>
                  </a:lnTo>
                  <a:cubicBezTo>
                    <a:pt x="469013" y="617122"/>
                    <a:pt x="455300" y="611636"/>
                    <a:pt x="447072" y="603408"/>
                  </a:cubicBezTo>
                  <a:lnTo>
                    <a:pt x="441586" y="597922"/>
                  </a:lnTo>
                  <a:lnTo>
                    <a:pt x="441586" y="43884"/>
                  </a:lnTo>
                  <a:cubicBezTo>
                    <a:pt x="452557" y="32913"/>
                    <a:pt x="469013" y="24685"/>
                    <a:pt x="482727" y="24685"/>
                  </a:cubicBezTo>
                  <a:cubicBezTo>
                    <a:pt x="490956" y="24685"/>
                    <a:pt x="493698" y="19200"/>
                    <a:pt x="493698" y="10971"/>
                  </a:cubicBezTo>
                  <a:cubicBezTo>
                    <a:pt x="493698" y="2743"/>
                    <a:pt x="488213" y="0"/>
                    <a:pt x="479984" y="0"/>
                  </a:cubicBezTo>
                  <a:cubicBezTo>
                    <a:pt x="460785" y="2743"/>
                    <a:pt x="441586" y="8228"/>
                    <a:pt x="427872" y="21942"/>
                  </a:cubicBezTo>
                  <a:cubicBezTo>
                    <a:pt x="411415" y="8228"/>
                    <a:pt x="389473" y="0"/>
                    <a:pt x="367532" y="0"/>
                  </a:cubicBezTo>
                  <a:lnTo>
                    <a:pt x="186509" y="0"/>
                  </a:lnTo>
                  <a:cubicBezTo>
                    <a:pt x="178280" y="0"/>
                    <a:pt x="172795" y="5486"/>
                    <a:pt x="172795" y="13714"/>
                  </a:cubicBezTo>
                  <a:cubicBezTo>
                    <a:pt x="172795" y="21942"/>
                    <a:pt x="178280" y="27428"/>
                    <a:pt x="186509" y="27428"/>
                  </a:cubicBezTo>
                  <a:lnTo>
                    <a:pt x="367532" y="27428"/>
                  </a:lnTo>
                  <a:cubicBezTo>
                    <a:pt x="383987" y="27428"/>
                    <a:pt x="403187" y="35656"/>
                    <a:pt x="414158" y="46627"/>
                  </a:cubicBezTo>
                  <a:lnTo>
                    <a:pt x="414158" y="600665"/>
                  </a:lnTo>
                  <a:lnTo>
                    <a:pt x="411415" y="603408"/>
                  </a:lnTo>
                  <a:cubicBezTo>
                    <a:pt x="403187" y="611636"/>
                    <a:pt x="389473" y="617122"/>
                    <a:pt x="375759" y="617122"/>
                  </a:cubicBezTo>
                  <a:lnTo>
                    <a:pt x="93255" y="617122"/>
                  </a:lnTo>
                  <a:lnTo>
                    <a:pt x="93255" y="27428"/>
                  </a:lnTo>
                  <a:lnTo>
                    <a:pt x="131653" y="27428"/>
                  </a:lnTo>
                  <a:cubicBezTo>
                    <a:pt x="139881" y="27428"/>
                    <a:pt x="145367" y="21942"/>
                    <a:pt x="145367" y="13714"/>
                  </a:cubicBezTo>
                  <a:cubicBezTo>
                    <a:pt x="145367" y="5486"/>
                    <a:pt x="139881" y="0"/>
                    <a:pt x="131653" y="0"/>
                  </a:cubicBezTo>
                  <a:lnTo>
                    <a:pt x="90512" y="0"/>
                  </a:lnTo>
                  <a:cubicBezTo>
                    <a:pt x="76798" y="0"/>
                    <a:pt x="65827" y="10971"/>
                    <a:pt x="65827" y="24685"/>
                  </a:cubicBezTo>
                  <a:lnTo>
                    <a:pt x="65827" y="43884"/>
                  </a:lnTo>
                  <a:lnTo>
                    <a:pt x="16457" y="43884"/>
                  </a:lnTo>
                  <a:cubicBezTo>
                    <a:pt x="8229" y="43884"/>
                    <a:pt x="0" y="52112"/>
                    <a:pt x="0" y="60341"/>
                  </a:cubicBezTo>
                  <a:lnTo>
                    <a:pt x="0" y="685691"/>
                  </a:lnTo>
                  <a:cubicBezTo>
                    <a:pt x="0" y="693919"/>
                    <a:pt x="8229" y="702147"/>
                    <a:pt x="16457" y="702147"/>
                  </a:cubicBezTo>
                  <a:lnTo>
                    <a:pt x="479984" y="702147"/>
                  </a:lnTo>
                  <a:cubicBezTo>
                    <a:pt x="488213" y="702147"/>
                    <a:pt x="493698" y="696661"/>
                    <a:pt x="493698" y="688434"/>
                  </a:cubicBezTo>
                  <a:cubicBezTo>
                    <a:pt x="493698" y="680205"/>
                    <a:pt x="488213" y="674720"/>
                    <a:pt x="479984" y="674720"/>
                  </a:cubicBezTo>
                  <a:lnTo>
                    <a:pt x="24686" y="674720"/>
                  </a:lnTo>
                  <a:lnTo>
                    <a:pt x="24686" y="68569"/>
                  </a:lnTo>
                  <a:lnTo>
                    <a:pt x="65827" y="68569"/>
                  </a:lnTo>
                  <a:lnTo>
                    <a:pt x="65827" y="617122"/>
                  </a:lnTo>
                  <a:cubicBezTo>
                    <a:pt x="68569" y="630835"/>
                    <a:pt x="79541" y="641806"/>
                    <a:pt x="90512" y="641806"/>
                  </a:cubicBezTo>
                  <a:lnTo>
                    <a:pt x="90512" y="6418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85"/>
            <p:cNvSpPr/>
            <p:nvPr/>
          </p:nvSpPr>
          <p:spPr>
            <a:xfrm>
              <a:off x="2686728" y="6519432"/>
              <a:ext cx="207915" cy="131652"/>
            </a:xfrm>
            <a:custGeom>
              <a:avLst/>
              <a:gdLst/>
              <a:ahLst/>
              <a:cxnLst/>
              <a:rect l="l" t="t" r="r" b="b"/>
              <a:pathLst>
                <a:path w="207915" h="131652" extrusionOk="0">
                  <a:moveTo>
                    <a:pt x="197480" y="0"/>
                  </a:moveTo>
                  <a:cubicBezTo>
                    <a:pt x="189252" y="0"/>
                    <a:pt x="183766" y="5486"/>
                    <a:pt x="183766" y="13714"/>
                  </a:cubicBezTo>
                  <a:lnTo>
                    <a:pt x="183766" y="104225"/>
                  </a:lnTo>
                  <a:lnTo>
                    <a:pt x="13714" y="104225"/>
                  </a:lnTo>
                  <a:cubicBezTo>
                    <a:pt x="5486" y="104225"/>
                    <a:pt x="0" y="109710"/>
                    <a:pt x="0" y="117938"/>
                  </a:cubicBezTo>
                  <a:cubicBezTo>
                    <a:pt x="0" y="126167"/>
                    <a:pt x="5486" y="131652"/>
                    <a:pt x="13714" y="131652"/>
                  </a:cubicBezTo>
                  <a:lnTo>
                    <a:pt x="189252" y="131652"/>
                  </a:lnTo>
                  <a:cubicBezTo>
                    <a:pt x="197480" y="131652"/>
                    <a:pt x="205708" y="123424"/>
                    <a:pt x="205708" y="115196"/>
                  </a:cubicBezTo>
                  <a:lnTo>
                    <a:pt x="205708" y="16457"/>
                  </a:lnTo>
                  <a:cubicBezTo>
                    <a:pt x="211193" y="5486"/>
                    <a:pt x="205708" y="0"/>
                    <a:pt x="197480" y="0"/>
                  </a:cubicBezTo>
                  <a:lnTo>
                    <a:pt x="19748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773" name="Google Shape;773;p85"/>
            <p:cNvGrpSpPr/>
            <p:nvPr/>
          </p:nvGrpSpPr>
          <p:grpSpPr>
            <a:xfrm>
              <a:off x="2563303" y="5932481"/>
              <a:ext cx="334618" cy="762487"/>
              <a:chOff x="2563303" y="5932481"/>
              <a:chExt cx="334618" cy="762487"/>
            </a:xfrm>
          </p:grpSpPr>
          <p:sp>
            <p:nvSpPr>
              <p:cNvPr id="774" name="Google Shape;774;p85"/>
              <p:cNvSpPr/>
              <p:nvPr/>
            </p:nvSpPr>
            <p:spPr>
              <a:xfrm>
                <a:off x="2686728" y="5943452"/>
                <a:ext cx="211193" cy="644549"/>
              </a:xfrm>
              <a:custGeom>
                <a:avLst/>
                <a:gdLst/>
                <a:ahLst/>
                <a:cxnLst/>
                <a:rect l="l" t="t" r="r" b="b"/>
                <a:pathLst>
                  <a:path w="211193" h="644549" extrusionOk="0">
                    <a:moveTo>
                      <a:pt x="191994" y="43884"/>
                    </a:moveTo>
                    <a:lnTo>
                      <a:pt x="142624" y="43884"/>
                    </a:lnTo>
                    <a:lnTo>
                      <a:pt x="142624" y="24685"/>
                    </a:lnTo>
                    <a:cubicBezTo>
                      <a:pt x="142624" y="10971"/>
                      <a:pt x="131653" y="0"/>
                      <a:pt x="117940" y="0"/>
                    </a:cubicBezTo>
                    <a:lnTo>
                      <a:pt x="13714" y="0"/>
                    </a:lnTo>
                    <a:cubicBezTo>
                      <a:pt x="5486" y="0"/>
                      <a:pt x="0" y="5486"/>
                      <a:pt x="0" y="13714"/>
                    </a:cubicBezTo>
                    <a:cubicBezTo>
                      <a:pt x="0" y="21942"/>
                      <a:pt x="5486" y="27428"/>
                      <a:pt x="13714" y="27428"/>
                    </a:cubicBezTo>
                    <a:lnTo>
                      <a:pt x="115197" y="27428"/>
                    </a:lnTo>
                    <a:lnTo>
                      <a:pt x="115197" y="617122"/>
                    </a:lnTo>
                    <a:lnTo>
                      <a:pt x="13714" y="617122"/>
                    </a:lnTo>
                    <a:cubicBezTo>
                      <a:pt x="5486" y="617122"/>
                      <a:pt x="0" y="622607"/>
                      <a:pt x="0" y="630835"/>
                    </a:cubicBezTo>
                    <a:cubicBezTo>
                      <a:pt x="0" y="639063"/>
                      <a:pt x="5486" y="644549"/>
                      <a:pt x="13714" y="644549"/>
                    </a:cubicBezTo>
                    <a:lnTo>
                      <a:pt x="117940" y="644549"/>
                    </a:lnTo>
                    <a:cubicBezTo>
                      <a:pt x="131653" y="644549"/>
                      <a:pt x="142624" y="633578"/>
                      <a:pt x="142624" y="619864"/>
                    </a:cubicBezTo>
                    <a:lnTo>
                      <a:pt x="142624" y="71312"/>
                    </a:lnTo>
                    <a:lnTo>
                      <a:pt x="183766" y="71312"/>
                    </a:lnTo>
                    <a:lnTo>
                      <a:pt x="183766" y="537582"/>
                    </a:lnTo>
                    <a:cubicBezTo>
                      <a:pt x="183766" y="545810"/>
                      <a:pt x="189252" y="551295"/>
                      <a:pt x="197480" y="551295"/>
                    </a:cubicBezTo>
                    <a:cubicBezTo>
                      <a:pt x="205708" y="551295"/>
                      <a:pt x="211193" y="545810"/>
                      <a:pt x="211193" y="537582"/>
                    </a:cubicBezTo>
                    <a:lnTo>
                      <a:pt x="211193" y="63083"/>
                    </a:lnTo>
                    <a:cubicBezTo>
                      <a:pt x="211193" y="52112"/>
                      <a:pt x="202965" y="43884"/>
                      <a:pt x="191994" y="43884"/>
                    </a:cubicBezTo>
                    <a:lnTo>
                      <a:pt x="191994" y="43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85"/>
              <p:cNvSpPr/>
              <p:nvPr/>
            </p:nvSpPr>
            <p:spPr>
              <a:xfrm>
                <a:off x="2563303" y="5932481"/>
                <a:ext cx="104225" cy="762487"/>
              </a:xfrm>
              <a:custGeom>
                <a:avLst/>
                <a:gdLst/>
                <a:ahLst/>
                <a:cxnLst/>
                <a:rect l="l" t="t" r="r" b="b"/>
                <a:pathLst>
                  <a:path w="104225" h="762487" extrusionOk="0">
                    <a:moveTo>
                      <a:pt x="79541" y="0"/>
                    </a:moveTo>
                    <a:lnTo>
                      <a:pt x="21943" y="0"/>
                    </a:lnTo>
                    <a:cubicBezTo>
                      <a:pt x="8229" y="0"/>
                      <a:pt x="0" y="10971"/>
                      <a:pt x="0" y="21942"/>
                    </a:cubicBezTo>
                    <a:lnTo>
                      <a:pt x="0" y="746031"/>
                    </a:lnTo>
                    <a:cubicBezTo>
                      <a:pt x="0" y="751517"/>
                      <a:pt x="2743" y="757003"/>
                      <a:pt x="8229" y="759745"/>
                    </a:cubicBezTo>
                    <a:cubicBezTo>
                      <a:pt x="13714" y="762488"/>
                      <a:pt x="19200" y="762488"/>
                      <a:pt x="24686" y="759745"/>
                    </a:cubicBezTo>
                    <a:lnTo>
                      <a:pt x="52113" y="746031"/>
                    </a:lnTo>
                    <a:lnTo>
                      <a:pt x="79541" y="759745"/>
                    </a:lnTo>
                    <a:cubicBezTo>
                      <a:pt x="82283" y="759745"/>
                      <a:pt x="85026" y="762488"/>
                      <a:pt x="87769" y="762488"/>
                    </a:cubicBezTo>
                    <a:cubicBezTo>
                      <a:pt x="90512" y="762488"/>
                      <a:pt x="93255" y="762488"/>
                      <a:pt x="95997" y="759745"/>
                    </a:cubicBezTo>
                    <a:cubicBezTo>
                      <a:pt x="101483" y="757003"/>
                      <a:pt x="104226" y="751517"/>
                      <a:pt x="104226" y="746031"/>
                    </a:cubicBezTo>
                    <a:lnTo>
                      <a:pt x="104226" y="142623"/>
                    </a:lnTo>
                    <a:cubicBezTo>
                      <a:pt x="104226" y="134395"/>
                      <a:pt x="98740" y="128909"/>
                      <a:pt x="90512" y="128909"/>
                    </a:cubicBezTo>
                    <a:cubicBezTo>
                      <a:pt x="82283" y="128909"/>
                      <a:pt x="76798" y="134395"/>
                      <a:pt x="76798" y="142623"/>
                    </a:cubicBezTo>
                    <a:lnTo>
                      <a:pt x="76798" y="735060"/>
                    </a:lnTo>
                    <a:lnTo>
                      <a:pt x="54855" y="724089"/>
                    </a:lnTo>
                    <a:cubicBezTo>
                      <a:pt x="52113" y="721346"/>
                      <a:pt x="46627" y="721346"/>
                      <a:pt x="43884" y="724089"/>
                    </a:cubicBezTo>
                    <a:lnTo>
                      <a:pt x="21943" y="735060"/>
                    </a:lnTo>
                    <a:lnTo>
                      <a:pt x="21943" y="24685"/>
                    </a:lnTo>
                    <a:lnTo>
                      <a:pt x="76798" y="24685"/>
                    </a:lnTo>
                    <a:lnTo>
                      <a:pt x="76798" y="87768"/>
                    </a:lnTo>
                    <a:cubicBezTo>
                      <a:pt x="76798" y="95997"/>
                      <a:pt x="82283" y="101482"/>
                      <a:pt x="90512" y="101482"/>
                    </a:cubicBezTo>
                    <a:cubicBezTo>
                      <a:pt x="98740" y="101482"/>
                      <a:pt x="104226" y="95997"/>
                      <a:pt x="104226" y="87768"/>
                    </a:cubicBezTo>
                    <a:lnTo>
                      <a:pt x="104226" y="21942"/>
                    </a:lnTo>
                    <a:cubicBezTo>
                      <a:pt x="101483" y="10971"/>
                      <a:pt x="93255" y="0"/>
                      <a:pt x="79541" y="0"/>
                    </a:cubicBezTo>
                    <a:lnTo>
                      <a:pt x="79541"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76" name="Google Shape;776;p85"/>
            <p:cNvSpPr/>
            <p:nvPr/>
          </p:nvSpPr>
          <p:spPr>
            <a:xfrm>
              <a:off x="2171088" y="6069619"/>
              <a:ext cx="255077" cy="27427"/>
            </a:xfrm>
            <a:custGeom>
              <a:avLst/>
              <a:gdLst/>
              <a:ahLst/>
              <a:cxnLst/>
              <a:rect l="l" t="t" r="r" b="b"/>
              <a:pathLst>
                <a:path w="255077" h="27427" extrusionOk="0">
                  <a:moveTo>
                    <a:pt x="241363" y="0"/>
                  </a:moveTo>
                  <a:lnTo>
                    <a:pt x="13714" y="0"/>
                  </a:lnTo>
                  <a:cubicBezTo>
                    <a:pt x="5486" y="0"/>
                    <a:pt x="0" y="5485"/>
                    <a:pt x="0" y="13714"/>
                  </a:cubicBezTo>
                  <a:cubicBezTo>
                    <a:pt x="0" y="21942"/>
                    <a:pt x="5486" y="27428"/>
                    <a:pt x="13714" y="27428"/>
                  </a:cubicBezTo>
                  <a:lnTo>
                    <a:pt x="241363" y="27428"/>
                  </a:lnTo>
                  <a:cubicBezTo>
                    <a:pt x="249592" y="27428"/>
                    <a:pt x="255077" y="21942"/>
                    <a:pt x="255077" y="13714"/>
                  </a:cubicBezTo>
                  <a:cubicBezTo>
                    <a:pt x="252335" y="5485"/>
                    <a:pt x="246849" y="0"/>
                    <a:pt x="241363" y="0"/>
                  </a:cubicBezTo>
                  <a:lnTo>
                    <a:pt x="241363"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85"/>
            <p:cNvSpPr/>
            <p:nvPr/>
          </p:nvSpPr>
          <p:spPr>
            <a:xfrm>
              <a:off x="2258857" y="6143673"/>
              <a:ext cx="167308" cy="27427"/>
            </a:xfrm>
            <a:custGeom>
              <a:avLst/>
              <a:gdLst/>
              <a:ahLst/>
              <a:cxnLst/>
              <a:rect l="l" t="t" r="r" b="b"/>
              <a:pathLst>
                <a:path w="167308" h="27427" extrusionOk="0">
                  <a:moveTo>
                    <a:pt x="153594" y="0"/>
                  </a:moveTo>
                  <a:lnTo>
                    <a:pt x="13714" y="0"/>
                  </a:lnTo>
                  <a:cubicBezTo>
                    <a:pt x="5485" y="0"/>
                    <a:pt x="0" y="5486"/>
                    <a:pt x="0" y="13714"/>
                  </a:cubicBezTo>
                  <a:cubicBezTo>
                    <a:pt x="0" y="21943"/>
                    <a:pt x="5485" y="27428"/>
                    <a:pt x="13714" y="27428"/>
                  </a:cubicBezTo>
                  <a:lnTo>
                    <a:pt x="153594" y="27428"/>
                  </a:lnTo>
                  <a:cubicBezTo>
                    <a:pt x="161823" y="27428"/>
                    <a:pt x="167308" y="21943"/>
                    <a:pt x="167308" y="13714"/>
                  </a:cubicBezTo>
                  <a:cubicBezTo>
                    <a:pt x="164566" y="5486"/>
                    <a:pt x="159080" y="0"/>
                    <a:pt x="153594" y="0"/>
                  </a:cubicBezTo>
                  <a:lnTo>
                    <a:pt x="153594"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85"/>
            <p:cNvSpPr/>
            <p:nvPr/>
          </p:nvSpPr>
          <p:spPr>
            <a:xfrm>
              <a:off x="2171088" y="6217728"/>
              <a:ext cx="255077" cy="27427"/>
            </a:xfrm>
            <a:custGeom>
              <a:avLst/>
              <a:gdLst/>
              <a:ahLst/>
              <a:cxnLst/>
              <a:rect l="l" t="t" r="r" b="b"/>
              <a:pathLst>
                <a:path w="255077" h="27427" extrusionOk="0">
                  <a:moveTo>
                    <a:pt x="241363" y="0"/>
                  </a:moveTo>
                  <a:lnTo>
                    <a:pt x="13714" y="0"/>
                  </a:lnTo>
                  <a:cubicBezTo>
                    <a:pt x="5486" y="0"/>
                    <a:pt x="0" y="5486"/>
                    <a:pt x="0" y="13714"/>
                  </a:cubicBezTo>
                  <a:cubicBezTo>
                    <a:pt x="0" y="21942"/>
                    <a:pt x="5486" y="27428"/>
                    <a:pt x="13714" y="27428"/>
                  </a:cubicBezTo>
                  <a:lnTo>
                    <a:pt x="241363" y="27428"/>
                  </a:lnTo>
                  <a:cubicBezTo>
                    <a:pt x="249592" y="27428"/>
                    <a:pt x="255077" y="21942"/>
                    <a:pt x="255077" y="13714"/>
                  </a:cubicBezTo>
                  <a:cubicBezTo>
                    <a:pt x="252335" y="5486"/>
                    <a:pt x="246849" y="0"/>
                    <a:pt x="241363" y="0"/>
                  </a:cubicBezTo>
                  <a:lnTo>
                    <a:pt x="241363"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85"/>
            <p:cNvSpPr/>
            <p:nvPr/>
          </p:nvSpPr>
          <p:spPr>
            <a:xfrm>
              <a:off x="2171088" y="6294525"/>
              <a:ext cx="255077" cy="27427"/>
            </a:xfrm>
            <a:custGeom>
              <a:avLst/>
              <a:gdLst/>
              <a:ahLst/>
              <a:cxnLst/>
              <a:rect l="l" t="t" r="r" b="b"/>
              <a:pathLst>
                <a:path w="255077" h="27427" extrusionOk="0">
                  <a:moveTo>
                    <a:pt x="241363" y="0"/>
                  </a:moveTo>
                  <a:lnTo>
                    <a:pt x="13714" y="0"/>
                  </a:lnTo>
                  <a:cubicBezTo>
                    <a:pt x="5486" y="0"/>
                    <a:pt x="0" y="5486"/>
                    <a:pt x="0" y="13714"/>
                  </a:cubicBezTo>
                  <a:cubicBezTo>
                    <a:pt x="0" y="21943"/>
                    <a:pt x="5486" y="27428"/>
                    <a:pt x="13714" y="27428"/>
                  </a:cubicBezTo>
                  <a:lnTo>
                    <a:pt x="241363" y="27428"/>
                  </a:lnTo>
                  <a:cubicBezTo>
                    <a:pt x="249592" y="27428"/>
                    <a:pt x="255077" y="21943"/>
                    <a:pt x="255077" y="13714"/>
                  </a:cubicBezTo>
                  <a:cubicBezTo>
                    <a:pt x="252335" y="5486"/>
                    <a:pt x="246849" y="0"/>
                    <a:pt x="241363" y="0"/>
                  </a:cubicBezTo>
                  <a:lnTo>
                    <a:pt x="241363"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85"/>
            <p:cNvSpPr/>
            <p:nvPr/>
          </p:nvSpPr>
          <p:spPr>
            <a:xfrm>
              <a:off x="2171088" y="6365837"/>
              <a:ext cx="178279" cy="27427"/>
            </a:xfrm>
            <a:custGeom>
              <a:avLst/>
              <a:gdLst/>
              <a:ahLst/>
              <a:cxnLst/>
              <a:rect l="l" t="t" r="r" b="b"/>
              <a:pathLst>
                <a:path w="178279" h="27427" extrusionOk="0">
                  <a:moveTo>
                    <a:pt x="13714" y="27428"/>
                  </a:moveTo>
                  <a:lnTo>
                    <a:pt x="164566" y="27428"/>
                  </a:lnTo>
                  <a:cubicBezTo>
                    <a:pt x="172794" y="27428"/>
                    <a:pt x="178280" y="21943"/>
                    <a:pt x="178280" y="13714"/>
                  </a:cubicBezTo>
                  <a:cubicBezTo>
                    <a:pt x="178280" y="5486"/>
                    <a:pt x="172794" y="0"/>
                    <a:pt x="164566" y="0"/>
                  </a:cubicBezTo>
                  <a:lnTo>
                    <a:pt x="13714" y="0"/>
                  </a:lnTo>
                  <a:cubicBezTo>
                    <a:pt x="5486" y="0"/>
                    <a:pt x="0" y="5486"/>
                    <a:pt x="0" y="13714"/>
                  </a:cubicBezTo>
                  <a:cubicBezTo>
                    <a:pt x="0" y="21943"/>
                    <a:pt x="5486"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85"/>
            <p:cNvSpPr/>
            <p:nvPr/>
          </p:nvSpPr>
          <p:spPr>
            <a:xfrm>
              <a:off x="2171088" y="6442635"/>
              <a:ext cx="255077" cy="27427"/>
            </a:xfrm>
            <a:custGeom>
              <a:avLst/>
              <a:gdLst/>
              <a:ahLst/>
              <a:cxnLst/>
              <a:rect l="l" t="t" r="r" b="b"/>
              <a:pathLst>
                <a:path w="255077" h="27427" extrusionOk="0">
                  <a:moveTo>
                    <a:pt x="13714" y="27428"/>
                  </a:moveTo>
                  <a:lnTo>
                    <a:pt x="241363" y="27428"/>
                  </a:lnTo>
                  <a:cubicBezTo>
                    <a:pt x="249592" y="27428"/>
                    <a:pt x="255077" y="21942"/>
                    <a:pt x="255077" y="13714"/>
                  </a:cubicBezTo>
                  <a:cubicBezTo>
                    <a:pt x="255077" y="5485"/>
                    <a:pt x="249592" y="0"/>
                    <a:pt x="241363"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85"/>
            <p:cNvSpPr/>
            <p:nvPr/>
          </p:nvSpPr>
          <p:spPr>
            <a:xfrm>
              <a:off x="2171088" y="6140931"/>
              <a:ext cx="60341" cy="27427"/>
            </a:xfrm>
            <a:custGeom>
              <a:avLst/>
              <a:gdLst/>
              <a:ahLst/>
              <a:cxnLst/>
              <a:rect l="l" t="t" r="r" b="b"/>
              <a:pathLst>
                <a:path w="60341" h="27427" extrusionOk="0">
                  <a:moveTo>
                    <a:pt x="13714" y="27428"/>
                  </a:moveTo>
                  <a:lnTo>
                    <a:pt x="46627" y="27428"/>
                  </a:lnTo>
                  <a:cubicBezTo>
                    <a:pt x="54855" y="27428"/>
                    <a:pt x="60341" y="21942"/>
                    <a:pt x="60341" y="13714"/>
                  </a:cubicBezTo>
                  <a:cubicBezTo>
                    <a:pt x="60341" y="5485"/>
                    <a:pt x="54855" y="0"/>
                    <a:pt x="46627" y="0"/>
                  </a:cubicBezTo>
                  <a:lnTo>
                    <a:pt x="13714" y="0"/>
                  </a:lnTo>
                  <a:cubicBezTo>
                    <a:pt x="5486" y="0"/>
                    <a:pt x="0" y="5485"/>
                    <a:pt x="0" y="13714"/>
                  </a:cubicBezTo>
                  <a:cubicBezTo>
                    <a:pt x="0" y="21942"/>
                    <a:pt x="5486"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85"/>
            <p:cNvSpPr/>
            <p:nvPr/>
          </p:nvSpPr>
          <p:spPr>
            <a:xfrm>
              <a:off x="2371309" y="6368580"/>
              <a:ext cx="54855" cy="27427"/>
            </a:xfrm>
            <a:custGeom>
              <a:avLst/>
              <a:gdLst/>
              <a:ahLst/>
              <a:cxnLst/>
              <a:rect l="l" t="t" r="r" b="b"/>
              <a:pathLst>
                <a:path w="54855" h="27427" extrusionOk="0">
                  <a:moveTo>
                    <a:pt x="41142" y="0"/>
                  </a:moveTo>
                  <a:lnTo>
                    <a:pt x="13714" y="0"/>
                  </a:lnTo>
                  <a:cubicBezTo>
                    <a:pt x="5486" y="0"/>
                    <a:pt x="0" y="5486"/>
                    <a:pt x="0" y="13714"/>
                  </a:cubicBezTo>
                  <a:cubicBezTo>
                    <a:pt x="0" y="21942"/>
                    <a:pt x="5486" y="27428"/>
                    <a:pt x="13714" y="27428"/>
                  </a:cubicBezTo>
                  <a:lnTo>
                    <a:pt x="41142" y="27428"/>
                  </a:lnTo>
                  <a:cubicBezTo>
                    <a:pt x="49370" y="27428"/>
                    <a:pt x="54855" y="21942"/>
                    <a:pt x="54855" y="13714"/>
                  </a:cubicBezTo>
                  <a:cubicBezTo>
                    <a:pt x="52113" y="5486"/>
                    <a:pt x="46627" y="0"/>
                    <a:pt x="41142" y="0"/>
                  </a:cubicBezTo>
                  <a:lnTo>
                    <a:pt x="41142"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85"/>
            <p:cNvSpPr/>
            <p:nvPr/>
          </p:nvSpPr>
          <p:spPr>
            <a:xfrm>
              <a:off x="2692213" y="6066876"/>
              <a:ext cx="76797" cy="27427"/>
            </a:xfrm>
            <a:custGeom>
              <a:avLst/>
              <a:gdLst/>
              <a:ahLst/>
              <a:cxnLst/>
              <a:rect l="l" t="t" r="r" b="b"/>
              <a:pathLst>
                <a:path w="76797" h="27427" extrusionOk="0">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85"/>
            <p:cNvSpPr/>
            <p:nvPr/>
          </p:nvSpPr>
          <p:spPr>
            <a:xfrm>
              <a:off x="2692213" y="6140931"/>
              <a:ext cx="76797" cy="27427"/>
            </a:xfrm>
            <a:custGeom>
              <a:avLst/>
              <a:gdLst/>
              <a:ahLst/>
              <a:cxnLst/>
              <a:rect l="l" t="t" r="r" b="b"/>
              <a:pathLst>
                <a:path w="76797" h="27427" extrusionOk="0">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85"/>
            <p:cNvSpPr/>
            <p:nvPr/>
          </p:nvSpPr>
          <p:spPr>
            <a:xfrm>
              <a:off x="2692213" y="6217728"/>
              <a:ext cx="76797" cy="27427"/>
            </a:xfrm>
            <a:custGeom>
              <a:avLst/>
              <a:gdLst/>
              <a:ahLst/>
              <a:cxnLst/>
              <a:rect l="l" t="t" r="r" b="b"/>
              <a:pathLst>
                <a:path w="76797" h="27427" extrusionOk="0">
                  <a:moveTo>
                    <a:pt x="13714" y="27428"/>
                  </a:moveTo>
                  <a:lnTo>
                    <a:pt x="63083" y="27428"/>
                  </a:lnTo>
                  <a:cubicBezTo>
                    <a:pt x="71312" y="27428"/>
                    <a:pt x="76797" y="21942"/>
                    <a:pt x="76797" y="13714"/>
                  </a:cubicBezTo>
                  <a:cubicBezTo>
                    <a:pt x="76797" y="5486"/>
                    <a:pt x="71312" y="0"/>
                    <a:pt x="63083" y="0"/>
                  </a:cubicBezTo>
                  <a:lnTo>
                    <a:pt x="13714" y="0"/>
                  </a:lnTo>
                  <a:cubicBezTo>
                    <a:pt x="5486" y="0"/>
                    <a:pt x="0" y="5486"/>
                    <a:pt x="0" y="13714"/>
                  </a:cubicBezTo>
                  <a:cubicBezTo>
                    <a:pt x="2743" y="21942"/>
                    <a:pt x="8228"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85"/>
            <p:cNvSpPr/>
            <p:nvPr/>
          </p:nvSpPr>
          <p:spPr>
            <a:xfrm>
              <a:off x="2692213" y="6291783"/>
              <a:ext cx="76797" cy="27427"/>
            </a:xfrm>
            <a:custGeom>
              <a:avLst/>
              <a:gdLst/>
              <a:ahLst/>
              <a:cxnLst/>
              <a:rect l="l" t="t" r="r" b="b"/>
              <a:pathLst>
                <a:path w="76797" h="27427" extrusionOk="0">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85"/>
            <p:cNvSpPr/>
            <p:nvPr/>
          </p:nvSpPr>
          <p:spPr>
            <a:xfrm>
              <a:off x="2692213" y="6442635"/>
              <a:ext cx="76797" cy="27427"/>
            </a:xfrm>
            <a:custGeom>
              <a:avLst/>
              <a:gdLst/>
              <a:ahLst/>
              <a:cxnLst/>
              <a:rect l="l" t="t" r="r" b="b"/>
              <a:pathLst>
                <a:path w="76797" h="27427" extrusionOk="0">
                  <a:moveTo>
                    <a:pt x="13714" y="27428"/>
                  </a:moveTo>
                  <a:lnTo>
                    <a:pt x="63083" y="27428"/>
                  </a:lnTo>
                  <a:cubicBezTo>
                    <a:pt x="71312" y="27428"/>
                    <a:pt x="76797" y="21942"/>
                    <a:pt x="76797" y="13714"/>
                  </a:cubicBezTo>
                  <a:cubicBezTo>
                    <a:pt x="76797" y="5485"/>
                    <a:pt x="71312" y="0"/>
                    <a:pt x="63083" y="0"/>
                  </a:cubicBezTo>
                  <a:lnTo>
                    <a:pt x="13714" y="0"/>
                  </a:lnTo>
                  <a:cubicBezTo>
                    <a:pt x="5486" y="0"/>
                    <a:pt x="0" y="5485"/>
                    <a:pt x="0" y="13714"/>
                  </a:cubicBezTo>
                  <a:cubicBezTo>
                    <a:pt x="2743" y="21942"/>
                    <a:pt x="8228"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85"/>
            <p:cNvSpPr/>
            <p:nvPr/>
          </p:nvSpPr>
          <p:spPr>
            <a:xfrm>
              <a:off x="2692213" y="6365837"/>
              <a:ext cx="76797" cy="27427"/>
            </a:xfrm>
            <a:custGeom>
              <a:avLst/>
              <a:gdLst/>
              <a:ahLst/>
              <a:cxnLst/>
              <a:rect l="l" t="t" r="r" b="b"/>
              <a:pathLst>
                <a:path w="76797" h="27427" extrusionOk="0">
                  <a:moveTo>
                    <a:pt x="13714" y="27428"/>
                  </a:moveTo>
                  <a:lnTo>
                    <a:pt x="63083" y="27428"/>
                  </a:lnTo>
                  <a:cubicBezTo>
                    <a:pt x="71312" y="27428"/>
                    <a:pt x="76797" y="21943"/>
                    <a:pt x="76797" y="13714"/>
                  </a:cubicBezTo>
                  <a:cubicBezTo>
                    <a:pt x="76797" y="5486"/>
                    <a:pt x="71312" y="0"/>
                    <a:pt x="63083" y="0"/>
                  </a:cubicBezTo>
                  <a:lnTo>
                    <a:pt x="13714" y="0"/>
                  </a:lnTo>
                  <a:cubicBezTo>
                    <a:pt x="5486" y="0"/>
                    <a:pt x="0" y="5486"/>
                    <a:pt x="0" y="13714"/>
                  </a:cubicBezTo>
                  <a:cubicBezTo>
                    <a:pt x="2743" y="21943"/>
                    <a:pt x="8228" y="27428"/>
                    <a:pt x="13714" y="27428"/>
                  </a:cubicBezTo>
                  <a:lnTo>
                    <a:pt x="13714" y="2742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790" name="Google Shape;790;p85"/>
          <p:cNvSpPr/>
          <p:nvPr/>
        </p:nvSpPr>
        <p:spPr>
          <a:xfrm>
            <a:off x="1866901" y="4748293"/>
            <a:ext cx="860714" cy="982088"/>
          </a:xfrm>
          <a:custGeom>
            <a:avLst/>
            <a:gdLst/>
            <a:ahLst/>
            <a:cxnLst/>
            <a:rect l="l" t="t" r="r" b="b"/>
            <a:pathLst>
              <a:path w="13883" h="15978" fill="none" extrusionOk="0">
                <a:moveTo>
                  <a:pt x="3240" y="3240"/>
                </a:moveTo>
                <a:lnTo>
                  <a:pt x="3240" y="12616"/>
                </a:lnTo>
                <a:lnTo>
                  <a:pt x="3240" y="12616"/>
                </a:lnTo>
                <a:lnTo>
                  <a:pt x="2899" y="12592"/>
                </a:lnTo>
                <a:lnTo>
                  <a:pt x="2558" y="12592"/>
                </a:lnTo>
                <a:lnTo>
                  <a:pt x="2193" y="12641"/>
                </a:lnTo>
                <a:lnTo>
                  <a:pt x="1827" y="12738"/>
                </a:lnTo>
                <a:lnTo>
                  <a:pt x="1827" y="12738"/>
                </a:lnTo>
                <a:lnTo>
                  <a:pt x="1608" y="12811"/>
                </a:lnTo>
                <a:lnTo>
                  <a:pt x="1389" y="12909"/>
                </a:lnTo>
                <a:lnTo>
                  <a:pt x="1194" y="13030"/>
                </a:lnTo>
                <a:lnTo>
                  <a:pt x="999" y="13128"/>
                </a:lnTo>
                <a:lnTo>
                  <a:pt x="804" y="13274"/>
                </a:lnTo>
                <a:lnTo>
                  <a:pt x="658" y="13396"/>
                </a:lnTo>
                <a:lnTo>
                  <a:pt x="512" y="13542"/>
                </a:lnTo>
                <a:lnTo>
                  <a:pt x="390" y="13688"/>
                </a:lnTo>
                <a:lnTo>
                  <a:pt x="269" y="13858"/>
                </a:lnTo>
                <a:lnTo>
                  <a:pt x="171" y="14005"/>
                </a:lnTo>
                <a:lnTo>
                  <a:pt x="98" y="14175"/>
                </a:lnTo>
                <a:lnTo>
                  <a:pt x="49" y="14346"/>
                </a:lnTo>
                <a:lnTo>
                  <a:pt x="25" y="14492"/>
                </a:lnTo>
                <a:lnTo>
                  <a:pt x="1" y="14662"/>
                </a:lnTo>
                <a:lnTo>
                  <a:pt x="25" y="14833"/>
                </a:lnTo>
                <a:lnTo>
                  <a:pt x="49" y="14979"/>
                </a:lnTo>
                <a:lnTo>
                  <a:pt x="49" y="14979"/>
                </a:lnTo>
                <a:lnTo>
                  <a:pt x="122" y="15149"/>
                </a:lnTo>
                <a:lnTo>
                  <a:pt x="196" y="15295"/>
                </a:lnTo>
                <a:lnTo>
                  <a:pt x="293" y="15417"/>
                </a:lnTo>
                <a:lnTo>
                  <a:pt x="415" y="15539"/>
                </a:lnTo>
                <a:lnTo>
                  <a:pt x="561" y="15636"/>
                </a:lnTo>
                <a:lnTo>
                  <a:pt x="707" y="15734"/>
                </a:lnTo>
                <a:lnTo>
                  <a:pt x="877" y="15807"/>
                </a:lnTo>
                <a:lnTo>
                  <a:pt x="1072" y="15880"/>
                </a:lnTo>
                <a:lnTo>
                  <a:pt x="1243" y="15929"/>
                </a:lnTo>
                <a:lnTo>
                  <a:pt x="1462" y="15953"/>
                </a:lnTo>
                <a:lnTo>
                  <a:pt x="1657" y="15977"/>
                </a:lnTo>
                <a:lnTo>
                  <a:pt x="1876" y="15977"/>
                </a:lnTo>
                <a:lnTo>
                  <a:pt x="2095" y="15953"/>
                </a:lnTo>
                <a:lnTo>
                  <a:pt x="2339" y="15929"/>
                </a:lnTo>
                <a:lnTo>
                  <a:pt x="2558" y="15880"/>
                </a:lnTo>
                <a:lnTo>
                  <a:pt x="2801" y="15831"/>
                </a:lnTo>
                <a:lnTo>
                  <a:pt x="2801" y="15831"/>
                </a:lnTo>
                <a:lnTo>
                  <a:pt x="3216" y="15661"/>
                </a:lnTo>
                <a:lnTo>
                  <a:pt x="3581" y="15466"/>
                </a:lnTo>
                <a:lnTo>
                  <a:pt x="3897" y="15247"/>
                </a:lnTo>
                <a:lnTo>
                  <a:pt x="4165" y="14979"/>
                </a:lnTo>
                <a:lnTo>
                  <a:pt x="4360" y="14711"/>
                </a:lnTo>
                <a:lnTo>
                  <a:pt x="4458" y="14565"/>
                </a:lnTo>
                <a:lnTo>
                  <a:pt x="4531" y="14419"/>
                </a:lnTo>
                <a:lnTo>
                  <a:pt x="4579" y="14272"/>
                </a:lnTo>
                <a:lnTo>
                  <a:pt x="4604" y="14126"/>
                </a:lnTo>
                <a:lnTo>
                  <a:pt x="4628" y="13980"/>
                </a:lnTo>
                <a:lnTo>
                  <a:pt x="4628" y="13834"/>
                </a:lnTo>
                <a:lnTo>
                  <a:pt x="4628" y="6187"/>
                </a:lnTo>
                <a:lnTo>
                  <a:pt x="12470" y="3727"/>
                </a:lnTo>
                <a:lnTo>
                  <a:pt x="12470" y="10108"/>
                </a:lnTo>
                <a:lnTo>
                  <a:pt x="12470" y="10108"/>
                </a:lnTo>
                <a:lnTo>
                  <a:pt x="12154" y="10083"/>
                </a:lnTo>
                <a:lnTo>
                  <a:pt x="11813" y="10083"/>
                </a:lnTo>
                <a:lnTo>
                  <a:pt x="11447" y="10132"/>
                </a:lnTo>
                <a:lnTo>
                  <a:pt x="11082" y="10230"/>
                </a:lnTo>
                <a:lnTo>
                  <a:pt x="11082" y="10230"/>
                </a:lnTo>
                <a:lnTo>
                  <a:pt x="10863" y="10303"/>
                </a:lnTo>
                <a:lnTo>
                  <a:pt x="10644" y="10400"/>
                </a:lnTo>
                <a:lnTo>
                  <a:pt x="10425" y="10522"/>
                </a:lnTo>
                <a:lnTo>
                  <a:pt x="10254" y="10619"/>
                </a:lnTo>
                <a:lnTo>
                  <a:pt x="10059" y="10765"/>
                </a:lnTo>
                <a:lnTo>
                  <a:pt x="9913" y="10887"/>
                </a:lnTo>
                <a:lnTo>
                  <a:pt x="9767" y="11033"/>
                </a:lnTo>
                <a:lnTo>
                  <a:pt x="9621" y="11179"/>
                </a:lnTo>
                <a:lnTo>
                  <a:pt x="9523" y="11350"/>
                </a:lnTo>
                <a:lnTo>
                  <a:pt x="9426" y="11496"/>
                </a:lnTo>
                <a:lnTo>
                  <a:pt x="9353" y="11666"/>
                </a:lnTo>
                <a:lnTo>
                  <a:pt x="9304" y="11837"/>
                </a:lnTo>
                <a:lnTo>
                  <a:pt x="9280" y="11983"/>
                </a:lnTo>
                <a:lnTo>
                  <a:pt x="9256" y="12154"/>
                </a:lnTo>
                <a:lnTo>
                  <a:pt x="9280" y="12324"/>
                </a:lnTo>
                <a:lnTo>
                  <a:pt x="9304" y="12470"/>
                </a:lnTo>
                <a:lnTo>
                  <a:pt x="9304" y="12470"/>
                </a:lnTo>
                <a:lnTo>
                  <a:pt x="9377" y="12641"/>
                </a:lnTo>
                <a:lnTo>
                  <a:pt x="9450" y="12787"/>
                </a:lnTo>
                <a:lnTo>
                  <a:pt x="9548" y="12909"/>
                </a:lnTo>
                <a:lnTo>
                  <a:pt x="9670" y="13030"/>
                </a:lnTo>
                <a:lnTo>
                  <a:pt x="9816" y="13128"/>
                </a:lnTo>
                <a:lnTo>
                  <a:pt x="9962" y="13225"/>
                </a:lnTo>
                <a:lnTo>
                  <a:pt x="10132" y="13298"/>
                </a:lnTo>
                <a:lnTo>
                  <a:pt x="10303" y="13371"/>
                </a:lnTo>
                <a:lnTo>
                  <a:pt x="10498" y="13420"/>
                </a:lnTo>
                <a:lnTo>
                  <a:pt x="10717" y="13444"/>
                </a:lnTo>
                <a:lnTo>
                  <a:pt x="10912" y="13469"/>
                </a:lnTo>
                <a:lnTo>
                  <a:pt x="11131" y="13469"/>
                </a:lnTo>
                <a:lnTo>
                  <a:pt x="11350" y="13444"/>
                </a:lnTo>
                <a:lnTo>
                  <a:pt x="11594" y="13420"/>
                </a:lnTo>
                <a:lnTo>
                  <a:pt x="11813" y="13371"/>
                </a:lnTo>
                <a:lnTo>
                  <a:pt x="12056" y="13323"/>
                </a:lnTo>
                <a:lnTo>
                  <a:pt x="12056" y="13323"/>
                </a:lnTo>
                <a:lnTo>
                  <a:pt x="12422" y="13176"/>
                </a:lnTo>
                <a:lnTo>
                  <a:pt x="12763" y="13006"/>
                </a:lnTo>
                <a:lnTo>
                  <a:pt x="13055" y="12787"/>
                </a:lnTo>
                <a:lnTo>
                  <a:pt x="13323" y="12568"/>
                </a:lnTo>
                <a:lnTo>
                  <a:pt x="13542" y="12324"/>
                </a:lnTo>
                <a:lnTo>
                  <a:pt x="13713" y="12056"/>
                </a:lnTo>
                <a:lnTo>
                  <a:pt x="13810" y="11788"/>
                </a:lnTo>
                <a:lnTo>
                  <a:pt x="13859" y="11642"/>
                </a:lnTo>
                <a:lnTo>
                  <a:pt x="13883" y="11520"/>
                </a:lnTo>
                <a:lnTo>
                  <a:pt x="13883" y="0"/>
                </a:lnTo>
                <a:lnTo>
                  <a:pt x="3240" y="3240"/>
                </a:lnTo>
                <a:close/>
              </a:path>
            </a:pathLst>
          </a:custGeom>
          <a:solidFill>
            <a:srgbClr val="000000"/>
          </a:solidFill>
          <a:ln w="28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86"/>
          <p:cNvSpPr txBox="1">
            <a:spLocks noGrp="1"/>
          </p:cNvSpPr>
          <p:nvPr>
            <p:ph type="body" idx="1"/>
          </p:nvPr>
        </p:nvSpPr>
        <p:spPr>
          <a:xfrm>
            <a:off x="1433719" y="1540665"/>
            <a:ext cx="7785438" cy="932149"/>
          </a:xfrm>
          <a:prstGeom prst="rect">
            <a:avLst/>
          </a:prstGeom>
          <a:noFill/>
          <a:ln>
            <a:noFill/>
          </a:ln>
        </p:spPr>
        <p:txBody>
          <a:bodyPr spcFirstLastPara="1" wrap="square" lIns="91425" tIns="45700" rIns="91425" bIns="45700" anchor="t" anchorCtr="0">
            <a:noAutofit/>
          </a:bodyPr>
          <a:lstStyle/>
          <a:p>
            <a:pPr marL="0" lvl="0" indent="-228600" algn="just" rtl="0">
              <a:lnSpc>
                <a:spcPct val="90000"/>
              </a:lnSpc>
              <a:spcBef>
                <a:spcPts val="1000"/>
              </a:spcBef>
              <a:spcAft>
                <a:spcPts val="0"/>
              </a:spcAft>
              <a:buSzPts val="2400"/>
              <a:buNone/>
            </a:pPr>
            <a:r>
              <a:rPr lang="it-IT" dirty="0"/>
              <a:t>Cercate di far capire al vostro paziente che, anche se lo strumento digitale può sembrare freddo e impersonale, è comunque un mezzo utile per stabilire e coltivare relazioni.</a:t>
            </a:r>
            <a:endParaRPr dirty="0"/>
          </a:p>
        </p:txBody>
      </p:sp>
      <p:sp>
        <p:nvSpPr>
          <p:cNvPr id="796" name="Google Shape;796;p86"/>
          <p:cNvSpPr txBox="1">
            <a:spLocks noGrp="1"/>
          </p:cNvSpPr>
          <p:nvPr>
            <p:ph type="body" idx="2"/>
          </p:nvPr>
        </p:nvSpPr>
        <p:spPr>
          <a:xfrm>
            <a:off x="440871" y="415836"/>
            <a:ext cx="11532054" cy="778023"/>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971550" lvl="0" indent="-742950" algn="l" rtl="0">
              <a:lnSpc>
                <a:spcPct val="90000"/>
              </a:lnSpc>
              <a:spcBef>
                <a:spcPts val="1000"/>
              </a:spcBef>
              <a:spcAft>
                <a:spcPts val="0"/>
              </a:spcAft>
              <a:buSzPts val="3600"/>
              <a:buFont typeface="Arial"/>
              <a:buAutoNum type="arabicPeriod" startAt="6"/>
            </a:pPr>
            <a:r>
              <a:rPr lang="it-IT" dirty="0"/>
              <a:t>Mostrare la componente umana associata alla tecnologia</a:t>
            </a:r>
          </a:p>
        </p:txBody>
      </p:sp>
      <p:sp>
        <p:nvSpPr>
          <p:cNvPr id="797" name="Google Shape;797;p86"/>
          <p:cNvSpPr txBox="1"/>
          <p:nvPr/>
        </p:nvSpPr>
        <p:spPr>
          <a:xfrm>
            <a:off x="431638" y="2880212"/>
            <a:ext cx="11261272" cy="803654"/>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7"/>
            </a:pPr>
            <a:r>
              <a:rPr lang="it-IT" sz="3600" b="1" i="0" u="none" strike="noStrike" cap="none" dirty="0">
                <a:solidFill>
                  <a:srgbClr val="24BAA2"/>
                </a:solidFill>
                <a:latin typeface="Calibri"/>
                <a:ea typeface="Calibri"/>
                <a:cs typeface="Calibri"/>
                <a:sym typeface="Calibri"/>
              </a:rPr>
              <a:t>Abbinare la teoria alla pratica</a:t>
            </a:r>
          </a:p>
        </p:txBody>
      </p:sp>
      <p:sp>
        <p:nvSpPr>
          <p:cNvPr id="798" name="Google Shape;798;p86"/>
          <p:cNvSpPr txBox="1"/>
          <p:nvPr/>
        </p:nvSpPr>
        <p:spPr>
          <a:xfrm>
            <a:off x="2727757" y="3760544"/>
            <a:ext cx="9027672" cy="2090867"/>
          </a:xfrm>
          <a:prstGeom prst="rect">
            <a:avLst/>
          </a:prstGeom>
          <a:noFill/>
          <a:ln>
            <a:noFill/>
          </a:ln>
        </p:spPr>
        <p:txBody>
          <a:bodyPr spcFirstLastPara="1" wrap="square" lIns="91425" tIns="45700" rIns="91425" bIns="45700" anchor="t" anchorCtr="0">
            <a:noAutofit/>
          </a:bodyPr>
          <a:lstStyle/>
          <a:p>
            <a:pPr marL="457200" marR="0" lvl="0" indent="-228600" rtl="0">
              <a:lnSpc>
                <a:spcPct val="90000"/>
              </a:lnSpc>
              <a:spcBef>
                <a:spcPts val="1000"/>
              </a:spcBef>
              <a:spcAft>
                <a:spcPts val="0"/>
              </a:spcAft>
              <a:buClr>
                <a:srgbClr val="092E4B"/>
              </a:buClr>
              <a:buSzPts val="2400"/>
              <a:buFont typeface="Arial"/>
              <a:buNone/>
            </a:pPr>
            <a:r>
              <a:rPr lang="it-IT" sz="2400" b="0" i="0" u="none" strike="noStrike" cap="none" dirty="0">
                <a:solidFill>
                  <a:srgbClr val="092E4B"/>
                </a:solidFill>
                <a:latin typeface="Calibri"/>
                <a:ea typeface="Calibri"/>
                <a:cs typeface="Calibri"/>
                <a:sym typeface="Calibri"/>
              </a:rPr>
              <a:t>   Per agevolare la comprensione, è essenziale trasmettere il maggior numero possibile di informazioni pratiche e fornire esempi specifici. I giochi sono un ottimo ausilio per l'apprendimento, poiché, sia che siate giovani o anziani, permettono di stimolare l'interesse per la pratica e l'apprendimento.</a:t>
            </a:r>
            <a:endParaRPr sz="2400" b="0" i="0" u="none" strike="noStrike" cap="none" dirty="0">
              <a:solidFill>
                <a:srgbClr val="092E4B"/>
              </a:solidFill>
              <a:latin typeface="Calibri"/>
              <a:ea typeface="Calibri"/>
              <a:cs typeface="Calibri"/>
              <a:sym typeface="Calibri"/>
            </a:endParaRPr>
          </a:p>
        </p:txBody>
      </p:sp>
      <p:grpSp>
        <p:nvGrpSpPr>
          <p:cNvPr id="799" name="Google Shape;799;p86"/>
          <p:cNvGrpSpPr/>
          <p:nvPr/>
        </p:nvGrpSpPr>
        <p:grpSpPr>
          <a:xfrm>
            <a:off x="9783030" y="1380901"/>
            <a:ext cx="1004429" cy="1004428"/>
            <a:chOff x="408867" y="3630716"/>
            <a:chExt cx="1204012" cy="1204011"/>
          </a:xfrm>
        </p:grpSpPr>
        <p:sp>
          <p:nvSpPr>
            <p:cNvPr id="800" name="Google Shape;800;p86"/>
            <p:cNvSpPr/>
            <p:nvPr/>
          </p:nvSpPr>
          <p:spPr>
            <a:xfrm>
              <a:off x="1010873" y="3669140"/>
              <a:ext cx="347280" cy="346433"/>
            </a:xfrm>
            <a:custGeom>
              <a:avLst/>
              <a:gdLst/>
              <a:ahLst/>
              <a:cxnLst/>
              <a:rect l="l" t="t" r="r" b="b"/>
              <a:pathLst>
                <a:path w="1279207" h="1276088" extrusionOk="0">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801" name="Google Shape;801;p86"/>
            <p:cNvPicPr preferRelativeResize="0"/>
            <p:nvPr/>
          </p:nvPicPr>
          <p:blipFill rotWithShape="1">
            <a:blip r:embed="rId3">
              <a:alphaModFix/>
            </a:blip>
            <a:srcRect/>
            <a:stretch/>
          </p:blipFill>
          <p:spPr>
            <a:xfrm>
              <a:off x="408867" y="3630716"/>
              <a:ext cx="1204012" cy="1204011"/>
            </a:xfrm>
            <a:prstGeom prst="rect">
              <a:avLst/>
            </a:prstGeom>
            <a:noFill/>
            <a:ln>
              <a:noFill/>
            </a:ln>
          </p:spPr>
        </p:pic>
      </p:grpSp>
      <p:grpSp>
        <p:nvGrpSpPr>
          <p:cNvPr id="802" name="Google Shape;802;p86"/>
          <p:cNvGrpSpPr/>
          <p:nvPr/>
        </p:nvGrpSpPr>
        <p:grpSpPr>
          <a:xfrm>
            <a:off x="1507722" y="3905250"/>
            <a:ext cx="1387878" cy="1212609"/>
            <a:chOff x="343122" y="3033912"/>
            <a:chExt cx="1313922" cy="1270105"/>
          </a:xfrm>
        </p:grpSpPr>
        <p:sp>
          <p:nvSpPr>
            <p:cNvPr id="803" name="Google Shape;803;p86"/>
            <p:cNvSpPr/>
            <p:nvPr/>
          </p:nvSpPr>
          <p:spPr>
            <a:xfrm>
              <a:off x="665683" y="3337614"/>
              <a:ext cx="637406" cy="643063"/>
            </a:xfrm>
            <a:custGeom>
              <a:avLst/>
              <a:gdLst/>
              <a:ahLst/>
              <a:cxnLst/>
              <a:rect l="l" t="t" r="r" b="b"/>
              <a:pathLst>
                <a:path w="723975" h="730400" extrusionOk="0">
                  <a:moveTo>
                    <a:pt x="361988" y="730401"/>
                  </a:moveTo>
                  <a:cubicBezTo>
                    <a:pt x="162224" y="730401"/>
                    <a:pt x="0" y="566898"/>
                    <a:pt x="0" y="365870"/>
                  </a:cubicBezTo>
                  <a:cubicBezTo>
                    <a:pt x="0" y="164843"/>
                    <a:pt x="162224" y="0"/>
                    <a:pt x="361988" y="0"/>
                  </a:cubicBezTo>
                  <a:cubicBezTo>
                    <a:pt x="561752" y="0"/>
                    <a:pt x="723976" y="163503"/>
                    <a:pt x="723976" y="365870"/>
                  </a:cubicBezTo>
                  <a:cubicBezTo>
                    <a:pt x="723976" y="566898"/>
                    <a:pt x="560411" y="730401"/>
                    <a:pt x="361988" y="730401"/>
                  </a:cubicBezTo>
                  <a:close/>
                </a:path>
              </a:pathLst>
            </a:custGeom>
            <a:solidFill>
              <a:srgbClr val="7F3494"/>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804" name="Google Shape;804;p86"/>
            <p:cNvGrpSpPr/>
            <p:nvPr/>
          </p:nvGrpSpPr>
          <p:grpSpPr>
            <a:xfrm>
              <a:off x="343122" y="3033912"/>
              <a:ext cx="1313922" cy="1270105"/>
              <a:chOff x="5191040" y="1078974"/>
              <a:chExt cx="700106" cy="676759"/>
            </a:xfrm>
          </p:grpSpPr>
          <p:sp>
            <p:nvSpPr>
              <p:cNvPr id="805" name="Google Shape;805;p86"/>
              <p:cNvSpPr/>
              <p:nvPr/>
            </p:nvSpPr>
            <p:spPr>
              <a:xfrm>
                <a:off x="5302486" y="1181378"/>
                <a:ext cx="472455" cy="471526"/>
              </a:xfrm>
              <a:custGeom>
                <a:avLst/>
                <a:gdLst/>
                <a:ahLst/>
                <a:cxnLst/>
                <a:rect l="l" t="t" r="r" b="b"/>
                <a:pathLst>
                  <a:path w="472455" h="471526" extrusionOk="0">
                    <a:moveTo>
                      <a:pt x="195393" y="471443"/>
                    </a:moveTo>
                    <a:cubicBezTo>
                      <a:pt x="186920" y="471443"/>
                      <a:pt x="178447" y="468055"/>
                      <a:pt x="172939" y="461702"/>
                    </a:cubicBezTo>
                    <a:lnTo>
                      <a:pt x="161076" y="447303"/>
                    </a:lnTo>
                    <a:cubicBezTo>
                      <a:pt x="156840" y="442221"/>
                      <a:pt x="146248" y="437986"/>
                      <a:pt x="139469" y="438410"/>
                    </a:cubicBezTo>
                    <a:lnTo>
                      <a:pt x="120828" y="440104"/>
                    </a:lnTo>
                    <a:cubicBezTo>
                      <a:pt x="108118" y="441374"/>
                      <a:pt x="94984" y="432481"/>
                      <a:pt x="91172" y="420199"/>
                    </a:cubicBezTo>
                    <a:lnTo>
                      <a:pt x="85664" y="402412"/>
                    </a:lnTo>
                    <a:cubicBezTo>
                      <a:pt x="83545" y="396059"/>
                      <a:pt x="75496" y="388013"/>
                      <a:pt x="69141" y="385895"/>
                    </a:cubicBezTo>
                    <a:lnTo>
                      <a:pt x="51347" y="380390"/>
                    </a:lnTo>
                    <a:cubicBezTo>
                      <a:pt x="39061" y="376578"/>
                      <a:pt x="30587" y="363450"/>
                      <a:pt x="31435" y="350745"/>
                    </a:cubicBezTo>
                    <a:lnTo>
                      <a:pt x="33129" y="332110"/>
                    </a:lnTo>
                    <a:cubicBezTo>
                      <a:pt x="33553" y="325334"/>
                      <a:pt x="29740" y="315170"/>
                      <a:pt x="24232" y="310512"/>
                    </a:cubicBezTo>
                    <a:lnTo>
                      <a:pt x="9828" y="298654"/>
                    </a:lnTo>
                    <a:cubicBezTo>
                      <a:pt x="84" y="290183"/>
                      <a:pt x="-2882" y="274937"/>
                      <a:pt x="3049" y="263926"/>
                    </a:cubicBezTo>
                    <a:lnTo>
                      <a:pt x="11522" y="247410"/>
                    </a:lnTo>
                    <a:cubicBezTo>
                      <a:pt x="14912" y="241481"/>
                      <a:pt x="14912" y="230046"/>
                      <a:pt x="11522" y="224117"/>
                    </a:cubicBezTo>
                    <a:lnTo>
                      <a:pt x="3049" y="207600"/>
                    </a:lnTo>
                    <a:cubicBezTo>
                      <a:pt x="-2882" y="196166"/>
                      <a:pt x="84" y="180920"/>
                      <a:pt x="9828" y="172873"/>
                    </a:cubicBezTo>
                    <a:lnTo>
                      <a:pt x="24232" y="161015"/>
                    </a:lnTo>
                    <a:cubicBezTo>
                      <a:pt x="29740" y="156356"/>
                      <a:pt x="33553" y="146616"/>
                      <a:pt x="33129" y="139416"/>
                    </a:cubicBezTo>
                    <a:lnTo>
                      <a:pt x="31435" y="120782"/>
                    </a:lnTo>
                    <a:cubicBezTo>
                      <a:pt x="30587" y="108077"/>
                      <a:pt x="39061" y="94948"/>
                      <a:pt x="51347" y="91137"/>
                    </a:cubicBezTo>
                    <a:lnTo>
                      <a:pt x="69141" y="85631"/>
                    </a:lnTo>
                    <a:cubicBezTo>
                      <a:pt x="75920" y="83514"/>
                      <a:pt x="83545" y="75891"/>
                      <a:pt x="85664" y="69115"/>
                    </a:cubicBezTo>
                    <a:lnTo>
                      <a:pt x="91172" y="51327"/>
                    </a:lnTo>
                    <a:cubicBezTo>
                      <a:pt x="94984" y="39046"/>
                      <a:pt x="108118" y="30576"/>
                      <a:pt x="120828" y="31423"/>
                    </a:cubicBezTo>
                    <a:lnTo>
                      <a:pt x="139469" y="33117"/>
                    </a:lnTo>
                    <a:cubicBezTo>
                      <a:pt x="146248" y="33540"/>
                      <a:pt x="156416" y="29305"/>
                      <a:pt x="161076" y="24223"/>
                    </a:cubicBezTo>
                    <a:lnTo>
                      <a:pt x="173362" y="9824"/>
                    </a:lnTo>
                    <a:cubicBezTo>
                      <a:pt x="181412" y="83"/>
                      <a:pt x="197088" y="-2881"/>
                      <a:pt x="208103" y="3048"/>
                    </a:cubicBezTo>
                    <a:lnTo>
                      <a:pt x="224626" y="11518"/>
                    </a:lnTo>
                    <a:cubicBezTo>
                      <a:pt x="230557" y="14483"/>
                      <a:pt x="241573" y="14483"/>
                      <a:pt x="247928" y="11518"/>
                    </a:cubicBezTo>
                    <a:lnTo>
                      <a:pt x="264451" y="3048"/>
                    </a:lnTo>
                    <a:cubicBezTo>
                      <a:pt x="275889" y="-2881"/>
                      <a:pt x="291141" y="83"/>
                      <a:pt x="299191" y="9824"/>
                    </a:cubicBezTo>
                    <a:lnTo>
                      <a:pt x="311054" y="24223"/>
                    </a:lnTo>
                    <a:cubicBezTo>
                      <a:pt x="315291" y="29305"/>
                      <a:pt x="325882" y="33540"/>
                      <a:pt x="332661" y="33117"/>
                    </a:cubicBezTo>
                    <a:lnTo>
                      <a:pt x="351302" y="31423"/>
                    </a:lnTo>
                    <a:cubicBezTo>
                      <a:pt x="364012" y="30152"/>
                      <a:pt x="377146" y="39046"/>
                      <a:pt x="380959" y="51327"/>
                    </a:cubicBezTo>
                    <a:lnTo>
                      <a:pt x="386466" y="69115"/>
                    </a:lnTo>
                    <a:cubicBezTo>
                      <a:pt x="388584" y="75891"/>
                      <a:pt x="396210" y="83514"/>
                      <a:pt x="402989" y="85631"/>
                    </a:cubicBezTo>
                    <a:lnTo>
                      <a:pt x="420783" y="91137"/>
                    </a:lnTo>
                    <a:cubicBezTo>
                      <a:pt x="433069" y="94948"/>
                      <a:pt x="441542" y="108077"/>
                      <a:pt x="440695" y="120782"/>
                    </a:cubicBezTo>
                    <a:lnTo>
                      <a:pt x="439001" y="139416"/>
                    </a:lnTo>
                    <a:cubicBezTo>
                      <a:pt x="438153" y="146192"/>
                      <a:pt x="442390" y="156356"/>
                      <a:pt x="447897" y="161015"/>
                    </a:cubicBezTo>
                    <a:lnTo>
                      <a:pt x="462302" y="172873"/>
                    </a:lnTo>
                    <a:cubicBezTo>
                      <a:pt x="472047" y="180920"/>
                      <a:pt x="475012" y="196589"/>
                      <a:pt x="469504" y="207600"/>
                    </a:cubicBezTo>
                    <a:lnTo>
                      <a:pt x="461031" y="224117"/>
                    </a:lnTo>
                    <a:cubicBezTo>
                      <a:pt x="457642" y="230046"/>
                      <a:pt x="457642" y="241481"/>
                      <a:pt x="461031" y="247410"/>
                    </a:cubicBezTo>
                    <a:lnTo>
                      <a:pt x="469504" y="263926"/>
                    </a:lnTo>
                    <a:cubicBezTo>
                      <a:pt x="475436" y="275361"/>
                      <a:pt x="472047" y="290607"/>
                      <a:pt x="462726" y="298654"/>
                    </a:cubicBezTo>
                    <a:lnTo>
                      <a:pt x="448321" y="310512"/>
                    </a:lnTo>
                    <a:cubicBezTo>
                      <a:pt x="442814" y="315170"/>
                      <a:pt x="439001" y="324911"/>
                      <a:pt x="439424" y="332110"/>
                    </a:cubicBezTo>
                    <a:lnTo>
                      <a:pt x="441119" y="350745"/>
                    </a:lnTo>
                    <a:cubicBezTo>
                      <a:pt x="441966" y="363450"/>
                      <a:pt x="433493" y="376578"/>
                      <a:pt x="421207" y="380390"/>
                    </a:cubicBezTo>
                    <a:lnTo>
                      <a:pt x="403413" y="385895"/>
                    </a:lnTo>
                    <a:cubicBezTo>
                      <a:pt x="396634" y="388013"/>
                      <a:pt x="389008" y="395636"/>
                      <a:pt x="386890" y="402412"/>
                    </a:cubicBezTo>
                    <a:lnTo>
                      <a:pt x="381382" y="420199"/>
                    </a:lnTo>
                    <a:cubicBezTo>
                      <a:pt x="377569" y="432481"/>
                      <a:pt x="364436" y="440951"/>
                      <a:pt x="351726" y="440104"/>
                    </a:cubicBezTo>
                    <a:lnTo>
                      <a:pt x="333084" y="438410"/>
                    </a:lnTo>
                    <a:cubicBezTo>
                      <a:pt x="326306" y="437986"/>
                      <a:pt x="316138" y="442221"/>
                      <a:pt x="311477" y="447303"/>
                    </a:cubicBezTo>
                    <a:lnTo>
                      <a:pt x="299615" y="461702"/>
                    </a:lnTo>
                    <a:cubicBezTo>
                      <a:pt x="291565" y="471443"/>
                      <a:pt x="275889" y="474408"/>
                      <a:pt x="264874" y="468479"/>
                    </a:cubicBezTo>
                    <a:lnTo>
                      <a:pt x="248351" y="460008"/>
                    </a:lnTo>
                    <a:cubicBezTo>
                      <a:pt x="241996" y="457044"/>
                      <a:pt x="231405" y="457044"/>
                      <a:pt x="225050" y="460008"/>
                    </a:cubicBezTo>
                    <a:lnTo>
                      <a:pt x="208527" y="468479"/>
                    </a:lnTo>
                    <a:cubicBezTo>
                      <a:pt x="204290" y="470596"/>
                      <a:pt x="200053" y="471443"/>
                      <a:pt x="195393" y="471443"/>
                    </a:cubicBezTo>
                    <a:close/>
                    <a:moveTo>
                      <a:pt x="141164" y="424011"/>
                    </a:moveTo>
                    <a:cubicBezTo>
                      <a:pt x="152179" y="424011"/>
                      <a:pt x="165737" y="429940"/>
                      <a:pt x="172515" y="437986"/>
                    </a:cubicBezTo>
                    <a:lnTo>
                      <a:pt x="184378" y="452385"/>
                    </a:lnTo>
                    <a:cubicBezTo>
                      <a:pt x="188191" y="457044"/>
                      <a:pt x="196241" y="458314"/>
                      <a:pt x="201325" y="455773"/>
                    </a:cubicBezTo>
                    <a:lnTo>
                      <a:pt x="217847" y="447303"/>
                    </a:lnTo>
                    <a:cubicBezTo>
                      <a:pt x="228015" y="442221"/>
                      <a:pt x="244115" y="442221"/>
                      <a:pt x="254706" y="447303"/>
                    </a:cubicBezTo>
                    <a:lnTo>
                      <a:pt x="271229" y="455773"/>
                    </a:lnTo>
                    <a:cubicBezTo>
                      <a:pt x="276313" y="458314"/>
                      <a:pt x="284363" y="456620"/>
                      <a:pt x="288176" y="452385"/>
                    </a:cubicBezTo>
                    <a:lnTo>
                      <a:pt x="300038" y="437986"/>
                    </a:lnTo>
                    <a:cubicBezTo>
                      <a:pt x="307664" y="429093"/>
                      <a:pt x="322493" y="422740"/>
                      <a:pt x="333931" y="424011"/>
                    </a:cubicBezTo>
                    <a:lnTo>
                      <a:pt x="352573" y="425705"/>
                    </a:lnTo>
                    <a:cubicBezTo>
                      <a:pt x="358504" y="426128"/>
                      <a:pt x="365283" y="421893"/>
                      <a:pt x="366977" y="415964"/>
                    </a:cubicBezTo>
                    <a:lnTo>
                      <a:pt x="372485" y="398177"/>
                    </a:lnTo>
                    <a:cubicBezTo>
                      <a:pt x="375874" y="387166"/>
                      <a:pt x="387314" y="375731"/>
                      <a:pt x="398329" y="371920"/>
                    </a:cubicBezTo>
                    <a:lnTo>
                      <a:pt x="416123" y="366414"/>
                    </a:lnTo>
                    <a:cubicBezTo>
                      <a:pt x="421630" y="364720"/>
                      <a:pt x="426291" y="357944"/>
                      <a:pt x="425867" y="352015"/>
                    </a:cubicBezTo>
                    <a:lnTo>
                      <a:pt x="424172" y="333381"/>
                    </a:lnTo>
                    <a:cubicBezTo>
                      <a:pt x="423325" y="321523"/>
                      <a:pt x="429256" y="307124"/>
                      <a:pt x="438153" y="299501"/>
                    </a:cubicBezTo>
                    <a:lnTo>
                      <a:pt x="452558" y="287643"/>
                    </a:lnTo>
                    <a:cubicBezTo>
                      <a:pt x="456794" y="283831"/>
                      <a:pt x="458489" y="275784"/>
                      <a:pt x="455947" y="270702"/>
                    </a:cubicBezTo>
                    <a:lnTo>
                      <a:pt x="447474" y="254186"/>
                    </a:lnTo>
                    <a:cubicBezTo>
                      <a:pt x="441966" y="244022"/>
                      <a:pt x="441966" y="227505"/>
                      <a:pt x="447474" y="217341"/>
                    </a:cubicBezTo>
                    <a:lnTo>
                      <a:pt x="455947" y="200824"/>
                    </a:lnTo>
                    <a:cubicBezTo>
                      <a:pt x="458489" y="195742"/>
                      <a:pt x="456794" y="187696"/>
                      <a:pt x="452558" y="183884"/>
                    </a:cubicBezTo>
                    <a:lnTo>
                      <a:pt x="438153" y="172026"/>
                    </a:lnTo>
                    <a:cubicBezTo>
                      <a:pt x="429256" y="164403"/>
                      <a:pt x="423325" y="149580"/>
                      <a:pt x="424172" y="138146"/>
                    </a:cubicBezTo>
                    <a:lnTo>
                      <a:pt x="425867" y="119512"/>
                    </a:lnTo>
                    <a:cubicBezTo>
                      <a:pt x="426291" y="113583"/>
                      <a:pt x="422054" y="106806"/>
                      <a:pt x="416123" y="105112"/>
                    </a:cubicBezTo>
                    <a:lnTo>
                      <a:pt x="398329" y="99607"/>
                    </a:lnTo>
                    <a:cubicBezTo>
                      <a:pt x="387314" y="96219"/>
                      <a:pt x="375874" y="84784"/>
                      <a:pt x="372485" y="73350"/>
                    </a:cubicBezTo>
                    <a:lnTo>
                      <a:pt x="366977" y="55562"/>
                    </a:lnTo>
                    <a:cubicBezTo>
                      <a:pt x="365283" y="50057"/>
                      <a:pt x="358504" y="45398"/>
                      <a:pt x="352573" y="45822"/>
                    </a:cubicBezTo>
                    <a:lnTo>
                      <a:pt x="333931" y="47516"/>
                    </a:lnTo>
                    <a:cubicBezTo>
                      <a:pt x="322493" y="48363"/>
                      <a:pt x="307241" y="42434"/>
                      <a:pt x="300038" y="33540"/>
                    </a:cubicBezTo>
                    <a:lnTo>
                      <a:pt x="288176" y="19141"/>
                    </a:lnTo>
                    <a:cubicBezTo>
                      <a:pt x="284363" y="14483"/>
                      <a:pt x="276313" y="13212"/>
                      <a:pt x="271229" y="15753"/>
                    </a:cubicBezTo>
                    <a:lnTo>
                      <a:pt x="254706" y="24223"/>
                    </a:lnTo>
                    <a:cubicBezTo>
                      <a:pt x="244538" y="29305"/>
                      <a:pt x="228015" y="29305"/>
                      <a:pt x="217847" y="24223"/>
                    </a:cubicBezTo>
                    <a:lnTo>
                      <a:pt x="201325" y="15753"/>
                    </a:lnTo>
                    <a:cubicBezTo>
                      <a:pt x="196241" y="13212"/>
                      <a:pt x="188191" y="14483"/>
                      <a:pt x="184378" y="19141"/>
                    </a:cubicBezTo>
                    <a:lnTo>
                      <a:pt x="172515" y="33540"/>
                    </a:lnTo>
                    <a:cubicBezTo>
                      <a:pt x="164889" y="42434"/>
                      <a:pt x="150061" y="48786"/>
                      <a:pt x="138622" y="47516"/>
                    </a:cubicBezTo>
                    <a:lnTo>
                      <a:pt x="119981" y="45822"/>
                    </a:lnTo>
                    <a:cubicBezTo>
                      <a:pt x="114049" y="45398"/>
                      <a:pt x="107271" y="49633"/>
                      <a:pt x="105576" y="55562"/>
                    </a:cubicBezTo>
                    <a:lnTo>
                      <a:pt x="100068" y="73350"/>
                    </a:lnTo>
                    <a:cubicBezTo>
                      <a:pt x="96679" y="84361"/>
                      <a:pt x="85240" y="95795"/>
                      <a:pt x="74225" y="99607"/>
                    </a:cubicBezTo>
                    <a:lnTo>
                      <a:pt x="56431" y="105112"/>
                    </a:lnTo>
                    <a:cubicBezTo>
                      <a:pt x="50923" y="106806"/>
                      <a:pt x="46263" y="113583"/>
                      <a:pt x="46687" y="119512"/>
                    </a:cubicBezTo>
                    <a:lnTo>
                      <a:pt x="48381" y="138146"/>
                    </a:lnTo>
                    <a:cubicBezTo>
                      <a:pt x="49229" y="149580"/>
                      <a:pt x="43297" y="164403"/>
                      <a:pt x="34400" y="172026"/>
                    </a:cubicBezTo>
                    <a:lnTo>
                      <a:pt x="19996" y="183884"/>
                    </a:lnTo>
                    <a:cubicBezTo>
                      <a:pt x="15335" y="187696"/>
                      <a:pt x="14065" y="195742"/>
                      <a:pt x="16606" y="200824"/>
                    </a:cubicBezTo>
                    <a:lnTo>
                      <a:pt x="25080" y="217341"/>
                    </a:lnTo>
                    <a:cubicBezTo>
                      <a:pt x="30587" y="227505"/>
                      <a:pt x="30587" y="244022"/>
                      <a:pt x="25080" y="254186"/>
                    </a:cubicBezTo>
                    <a:lnTo>
                      <a:pt x="16606" y="270702"/>
                    </a:lnTo>
                    <a:cubicBezTo>
                      <a:pt x="14065" y="275784"/>
                      <a:pt x="15335" y="283831"/>
                      <a:pt x="19996" y="287643"/>
                    </a:cubicBezTo>
                    <a:lnTo>
                      <a:pt x="34400" y="299501"/>
                    </a:lnTo>
                    <a:cubicBezTo>
                      <a:pt x="43297" y="307124"/>
                      <a:pt x="49229" y="321946"/>
                      <a:pt x="48381" y="333381"/>
                    </a:cubicBezTo>
                    <a:lnTo>
                      <a:pt x="46687" y="352015"/>
                    </a:lnTo>
                    <a:cubicBezTo>
                      <a:pt x="46263" y="357944"/>
                      <a:pt x="50500" y="364720"/>
                      <a:pt x="56431" y="366414"/>
                    </a:cubicBezTo>
                    <a:lnTo>
                      <a:pt x="74225" y="371920"/>
                    </a:lnTo>
                    <a:cubicBezTo>
                      <a:pt x="85240" y="375308"/>
                      <a:pt x="96679" y="386742"/>
                      <a:pt x="100068" y="398177"/>
                    </a:cubicBezTo>
                    <a:lnTo>
                      <a:pt x="105576" y="415964"/>
                    </a:lnTo>
                    <a:cubicBezTo>
                      <a:pt x="107271" y="421470"/>
                      <a:pt x="114049" y="426128"/>
                      <a:pt x="119981" y="425705"/>
                    </a:cubicBezTo>
                    <a:lnTo>
                      <a:pt x="138622" y="424011"/>
                    </a:lnTo>
                    <a:cubicBezTo>
                      <a:pt x="139469" y="424011"/>
                      <a:pt x="140317" y="424011"/>
                      <a:pt x="141164" y="424011"/>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86"/>
              <p:cNvSpPr/>
              <p:nvPr/>
            </p:nvSpPr>
            <p:spPr>
              <a:xfrm>
                <a:off x="5191040" y="1303431"/>
                <a:ext cx="158592" cy="227844"/>
              </a:xfrm>
              <a:custGeom>
                <a:avLst/>
                <a:gdLst/>
                <a:ahLst/>
                <a:cxnLst/>
                <a:rect l="l" t="t" r="r" b="b"/>
                <a:pathLst>
                  <a:path w="158592" h="227844" extrusionOk="0">
                    <a:moveTo>
                      <a:pt x="151354" y="227845"/>
                    </a:moveTo>
                    <a:lnTo>
                      <a:pt x="7308" y="227845"/>
                    </a:lnTo>
                    <a:cubicBezTo>
                      <a:pt x="4766" y="227845"/>
                      <a:pt x="2224" y="226574"/>
                      <a:pt x="953" y="224033"/>
                    </a:cubicBezTo>
                    <a:cubicBezTo>
                      <a:pt x="-318" y="221916"/>
                      <a:pt x="-318" y="218951"/>
                      <a:pt x="953" y="216834"/>
                    </a:cubicBezTo>
                    <a:lnTo>
                      <a:pt x="59843" y="113922"/>
                    </a:lnTo>
                    <a:lnTo>
                      <a:pt x="953" y="11011"/>
                    </a:lnTo>
                    <a:cubicBezTo>
                      <a:pt x="-318" y="8894"/>
                      <a:pt x="-318" y="5929"/>
                      <a:pt x="953" y="3812"/>
                    </a:cubicBezTo>
                    <a:cubicBezTo>
                      <a:pt x="2224" y="1694"/>
                      <a:pt x="4766" y="0"/>
                      <a:pt x="7308" y="0"/>
                    </a:cubicBezTo>
                    <a:lnTo>
                      <a:pt x="151354" y="0"/>
                    </a:lnTo>
                    <a:cubicBezTo>
                      <a:pt x="155591" y="0"/>
                      <a:pt x="158557" y="3388"/>
                      <a:pt x="158557" y="7199"/>
                    </a:cubicBezTo>
                    <a:cubicBezTo>
                      <a:pt x="158557" y="11435"/>
                      <a:pt x="155167" y="14399"/>
                      <a:pt x="151354" y="14399"/>
                    </a:cubicBezTo>
                    <a:lnTo>
                      <a:pt x="20018" y="14399"/>
                    </a:lnTo>
                    <a:lnTo>
                      <a:pt x="74671" y="110111"/>
                    </a:lnTo>
                    <a:cubicBezTo>
                      <a:pt x="75942" y="112228"/>
                      <a:pt x="75942" y="115193"/>
                      <a:pt x="74671" y="117310"/>
                    </a:cubicBezTo>
                    <a:lnTo>
                      <a:pt x="20018" y="213022"/>
                    </a:lnTo>
                    <a:lnTo>
                      <a:pt x="151354" y="213022"/>
                    </a:lnTo>
                    <a:cubicBezTo>
                      <a:pt x="155591" y="213022"/>
                      <a:pt x="158557" y="216410"/>
                      <a:pt x="158557" y="220222"/>
                    </a:cubicBezTo>
                    <a:cubicBezTo>
                      <a:pt x="158980" y="224457"/>
                      <a:pt x="155591" y="227845"/>
                      <a:pt x="151354" y="227845"/>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86"/>
              <p:cNvSpPr/>
              <p:nvPr/>
            </p:nvSpPr>
            <p:spPr>
              <a:xfrm>
                <a:off x="5727930" y="1303855"/>
                <a:ext cx="163216" cy="227421"/>
              </a:xfrm>
              <a:custGeom>
                <a:avLst/>
                <a:gdLst/>
                <a:ahLst/>
                <a:cxnLst/>
                <a:rect l="l" t="t" r="r" b="b"/>
                <a:pathLst>
                  <a:path w="163216" h="227421" extrusionOk="0">
                    <a:moveTo>
                      <a:pt x="155908" y="227421"/>
                    </a:moveTo>
                    <a:lnTo>
                      <a:pt x="7202" y="227421"/>
                    </a:lnTo>
                    <a:cubicBezTo>
                      <a:pt x="2965" y="227421"/>
                      <a:pt x="0" y="224033"/>
                      <a:pt x="0" y="220222"/>
                    </a:cubicBezTo>
                    <a:cubicBezTo>
                      <a:pt x="0" y="215987"/>
                      <a:pt x="3389" y="213022"/>
                      <a:pt x="7202" y="213022"/>
                    </a:cubicBezTo>
                    <a:lnTo>
                      <a:pt x="143198" y="213022"/>
                    </a:lnTo>
                    <a:lnTo>
                      <a:pt x="88546" y="117310"/>
                    </a:lnTo>
                    <a:cubicBezTo>
                      <a:pt x="87275" y="115193"/>
                      <a:pt x="87275" y="112228"/>
                      <a:pt x="88546" y="110111"/>
                    </a:cubicBezTo>
                    <a:lnTo>
                      <a:pt x="143198" y="14399"/>
                    </a:lnTo>
                    <a:lnTo>
                      <a:pt x="7202" y="14399"/>
                    </a:lnTo>
                    <a:cubicBezTo>
                      <a:pt x="2965" y="14399"/>
                      <a:pt x="0" y="11011"/>
                      <a:pt x="0" y="7199"/>
                    </a:cubicBezTo>
                    <a:cubicBezTo>
                      <a:pt x="0" y="2964"/>
                      <a:pt x="3389" y="0"/>
                      <a:pt x="7202" y="0"/>
                    </a:cubicBezTo>
                    <a:lnTo>
                      <a:pt x="155908" y="0"/>
                    </a:lnTo>
                    <a:cubicBezTo>
                      <a:pt x="158450" y="0"/>
                      <a:pt x="160993" y="1270"/>
                      <a:pt x="162263" y="3812"/>
                    </a:cubicBezTo>
                    <a:cubicBezTo>
                      <a:pt x="163535" y="5929"/>
                      <a:pt x="163535" y="8893"/>
                      <a:pt x="162263" y="11011"/>
                    </a:cubicBezTo>
                    <a:lnTo>
                      <a:pt x="103374" y="113922"/>
                    </a:lnTo>
                    <a:lnTo>
                      <a:pt x="162263" y="216834"/>
                    </a:lnTo>
                    <a:cubicBezTo>
                      <a:pt x="163535" y="218951"/>
                      <a:pt x="163535" y="221916"/>
                      <a:pt x="162263" y="224033"/>
                    </a:cubicBezTo>
                    <a:cubicBezTo>
                      <a:pt x="160993" y="226151"/>
                      <a:pt x="158450" y="227421"/>
                      <a:pt x="155908" y="227421"/>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86"/>
              <p:cNvSpPr/>
              <p:nvPr/>
            </p:nvSpPr>
            <p:spPr>
              <a:xfrm>
                <a:off x="5355104" y="1233553"/>
                <a:ext cx="367741" cy="367601"/>
              </a:xfrm>
              <a:custGeom>
                <a:avLst/>
                <a:gdLst/>
                <a:ahLst/>
                <a:cxnLst/>
                <a:rect l="l" t="t" r="r" b="b"/>
                <a:pathLst>
                  <a:path w="367741" h="367601" extrusionOk="0">
                    <a:moveTo>
                      <a:pt x="183870" y="367601"/>
                    </a:moveTo>
                    <a:cubicBezTo>
                      <a:pt x="82615" y="367601"/>
                      <a:pt x="0" y="285018"/>
                      <a:pt x="0" y="183801"/>
                    </a:cubicBezTo>
                    <a:cubicBezTo>
                      <a:pt x="0" y="82583"/>
                      <a:pt x="82615" y="0"/>
                      <a:pt x="183870" y="0"/>
                    </a:cubicBezTo>
                    <a:cubicBezTo>
                      <a:pt x="285127" y="0"/>
                      <a:pt x="367741" y="82583"/>
                      <a:pt x="367741" y="183801"/>
                    </a:cubicBezTo>
                    <a:cubicBezTo>
                      <a:pt x="367741" y="285018"/>
                      <a:pt x="285127" y="367601"/>
                      <a:pt x="183870" y="367601"/>
                    </a:cubicBezTo>
                    <a:close/>
                    <a:moveTo>
                      <a:pt x="183870" y="14399"/>
                    </a:moveTo>
                    <a:cubicBezTo>
                      <a:pt x="90664" y="14399"/>
                      <a:pt x="14828" y="90206"/>
                      <a:pt x="14828" y="183377"/>
                    </a:cubicBezTo>
                    <a:cubicBezTo>
                      <a:pt x="14828" y="276548"/>
                      <a:pt x="90664" y="352355"/>
                      <a:pt x="183870" y="352355"/>
                    </a:cubicBezTo>
                    <a:cubicBezTo>
                      <a:pt x="277077" y="352355"/>
                      <a:pt x="352913" y="276548"/>
                      <a:pt x="352913" y="183377"/>
                    </a:cubicBezTo>
                    <a:cubicBezTo>
                      <a:pt x="352913" y="90206"/>
                      <a:pt x="277077" y="14399"/>
                      <a:pt x="183870" y="14399"/>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86"/>
              <p:cNvSpPr/>
              <p:nvPr/>
            </p:nvSpPr>
            <p:spPr>
              <a:xfrm>
                <a:off x="5467375" y="1300466"/>
                <a:ext cx="148978" cy="233774"/>
              </a:xfrm>
              <a:custGeom>
                <a:avLst/>
                <a:gdLst/>
                <a:ahLst/>
                <a:cxnLst/>
                <a:rect l="l" t="t" r="r" b="b"/>
                <a:pathLst>
                  <a:path w="148978" h="233774" extrusionOk="0">
                    <a:moveTo>
                      <a:pt x="142775" y="233774"/>
                    </a:moveTo>
                    <a:lnTo>
                      <a:pt x="7202" y="233774"/>
                    </a:lnTo>
                    <a:cubicBezTo>
                      <a:pt x="2966" y="233774"/>
                      <a:pt x="0" y="230386"/>
                      <a:pt x="0" y="226574"/>
                    </a:cubicBezTo>
                    <a:lnTo>
                      <a:pt x="0" y="180836"/>
                    </a:lnTo>
                    <a:cubicBezTo>
                      <a:pt x="0" y="176601"/>
                      <a:pt x="3389" y="173637"/>
                      <a:pt x="7202" y="173637"/>
                    </a:cubicBezTo>
                    <a:lnTo>
                      <a:pt x="36012" y="173637"/>
                    </a:lnTo>
                    <a:lnTo>
                      <a:pt x="36012" y="82160"/>
                    </a:lnTo>
                    <a:lnTo>
                      <a:pt x="7202" y="82160"/>
                    </a:lnTo>
                    <a:cubicBezTo>
                      <a:pt x="2966" y="82160"/>
                      <a:pt x="0" y="78772"/>
                      <a:pt x="0" y="74960"/>
                    </a:cubicBezTo>
                    <a:lnTo>
                      <a:pt x="0" y="31339"/>
                    </a:lnTo>
                    <a:cubicBezTo>
                      <a:pt x="0" y="27104"/>
                      <a:pt x="3389" y="24140"/>
                      <a:pt x="7202" y="24140"/>
                    </a:cubicBezTo>
                    <a:cubicBezTo>
                      <a:pt x="10592" y="24140"/>
                      <a:pt x="13981" y="24140"/>
                      <a:pt x="17370" y="24140"/>
                    </a:cubicBezTo>
                    <a:cubicBezTo>
                      <a:pt x="21183" y="23716"/>
                      <a:pt x="24149" y="23716"/>
                      <a:pt x="26691" y="23293"/>
                    </a:cubicBezTo>
                    <a:cubicBezTo>
                      <a:pt x="29233" y="22869"/>
                      <a:pt x="31775" y="22869"/>
                      <a:pt x="33893" y="22446"/>
                    </a:cubicBezTo>
                    <a:cubicBezTo>
                      <a:pt x="36435" y="22022"/>
                      <a:pt x="36859" y="21599"/>
                      <a:pt x="37282" y="21599"/>
                    </a:cubicBezTo>
                    <a:cubicBezTo>
                      <a:pt x="37282" y="21599"/>
                      <a:pt x="37706" y="21175"/>
                      <a:pt x="38554" y="19058"/>
                    </a:cubicBezTo>
                    <a:cubicBezTo>
                      <a:pt x="38977" y="17364"/>
                      <a:pt x="39825" y="13976"/>
                      <a:pt x="40248" y="7200"/>
                    </a:cubicBezTo>
                    <a:cubicBezTo>
                      <a:pt x="40248" y="3388"/>
                      <a:pt x="43637" y="0"/>
                      <a:pt x="47451" y="0"/>
                    </a:cubicBezTo>
                    <a:lnTo>
                      <a:pt x="106340" y="0"/>
                    </a:lnTo>
                    <a:cubicBezTo>
                      <a:pt x="110577" y="0"/>
                      <a:pt x="113542" y="3388"/>
                      <a:pt x="113542" y="7200"/>
                    </a:cubicBezTo>
                    <a:lnTo>
                      <a:pt x="113542" y="174060"/>
                    </a:lnTo>
                    <a:lnTo>
                      <a:pt x="141504" y="174060"/>
                    </a:lnTo>
                    <a:cubicBezTo>
                      <a:pt x="145317" y="174060"/>
                      <a:pt x="148707" y="177448"/>
                      <a:pt x="148707" y="181260"/>
                    </a:cubicBezTo>
                    <a:lnTo>
                      <a:pt x="148707" y="226998"/>
                    </a:lnTo>
                    <a:cubicBezTo>
                      <a:pt x="149977" y="230810"/>
                      <a:pt x="146588" y="233774"/>
                      <a:pt x="142775" y="233774"/>
                    </a:cubicBezTo>
                    <a:close/>
                    <a:moveTo>
                      <a:pt x="14828" y="219375"/>
                    </a:moveTo>
                    <a:lnTo>
                      <a:pt x="135573" y="219375"/>
                    </a:lnTo>
                    <a:lnTo>
                      <a:pt x="135573" y="188459"/>
                    </a:lnTo>
                    <a:lnTo>
                      <a:pt x="107611" y="188459"/>
                    </a:lnTo>
                    <a:cubicBezTo>
                      <a:pt x="103374" y="188459"/>
                      <a:pt x="100409" y="185071"/>
                      <a:pt x="100409" y="181260"/>
                    </a:cubicBezTo>
                    <a:lnTo>
                      <a:pt x="100409" y="14399"/>
                    </a:lnTo>
                    <a:lnTo>
                      <a:pt x="55500" y="14399"/>
                    </a:lnTo>
                    <a:cubicBezTo>
                      <a:pt x="55076" y="18211"/>
                      <a:pt x="54229" y="21175"/>
                      <a:pt x="53382" y="23716"/>
                    </a:cubicBezTo>
                    <a:cubicBezTo>
                      <a:pt x="51264" y="28798"/>
                      <a:pt x="48721" y="32610"/>
                      <a:pt x="44909" y="34304"/>
                    </a:cubicBezTo>
                    <a:cubicBezTo>
                      <a:pt x="43214" y="35151"/>
                      <a:pt x="41096" y="35998"/>
                      <a:pt x="37706" y="36421"/>
                    </a:cubicBezTo>
                    <a:cubicBezTo>
                      <a:pt x="37706" y="36421"/>
                      <a:pt x="37706" y="36421"/>
                      <a:pt x="37282" y="36421"/>
                    </a:cubicBezTo>
                    <a:cubicBezTo>
                      <a:pt x="34741" y="36845"/>
                      <a:pt x="31775" y="37268"/>
                      <a:pt x="28809" y="37692"/>
                    </a:cubicBezTo>
                    <a:cubicBezTo>
                      <a:pt x="25844" y="38115"/>
                      <a:pt x="22878" y="38115"/>
                      <a:pt x="18641" y="38539"/>
                    </a:cubicBezTo>
                    <a:cubicBezTo>
                      <a:pt x="17370" y="38539"/>
                      <a:pt x="16099" y="38539"/>
                      <a:pt x="15252" y="38539"/>
                    </a:cubicBezTo>
                    <a:lnTo>
                      <a:pt x="15252" y="67337"/>
                    </a:lnTo>
                    <a:lnTo>
                      <a:pt x="44061" y="67337"/>
                    </a:lnTo>
                    <a:cubicBezTo>
                      <a:pt x="48298" y="67337"/>
                      <a:pt x="51264" y="70725"/>
                      <a:pt x="51264" y="74537"/>
                    </a:cubicBezTo>
                    <a:lnTo>
                      <a:pt x="51264" y="180836"/>
                    </a:lnTo>
                    <a:cubicBezTo>
                      <a:pt x="51264" y="185071"/>
                      <a:pt x="47874" y="188036"/>
                      <a:pt x="44061" y="188036"/>
                    </a:cubicBezTo>
                    <a:lnTo>
                      <a:pt x="15252" y="188036"/>
                    </a:lnTo>
                    <a:lnTo>
                      <a:pt x="15252" y="219375"/>
                    </a:ln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86"/>
              <p:cNvSpPr/>
              <p:nvPr/>
            </p:nvSpPr>
            <p:spPr>
              <a:xfrm>
                <a:off x="5531773" y="1078974"/>
                <a:ext cx="14404" cy="80042"/>
              </a:xfrm>
              <a:custGeom>
                <a:avLst/>
                <a:gdLst/>
                <a:ahLst/>
                <a:cxnLst/>
                <a:rect l="l" t="t" r="r" b="b"/>
                <a:pathLst>
                  <a:path w="14404" h="80042" extrusionOk="0">
                    <a:moveTo>
                      <a:pt x="7202" y="80042"/>
                    </a:moveTo>
                    <a:cubicBezTo>
                      <a:pt x="2965" y="80042"/>
                      <a:pt x="0" y="76654"/>
                      <a:pt x="0" y="72843"/>
                    </a:cubicBezTo>
                    <a:lnTo>
                      <a:pt x="0" y="7199"/>
                    </a:lnTo>
                    <a:cubicBezTo>
                      <a:pt x="0" y="2964"/>
                      <a:pt x="3390" y="0"/>
                      <a:pt x="7202" y="0"/>
                    </a:cubicBezTo>
                    <a:cubicBezTo>
                      <a:pt x="11439" y="0"/>
                      <a:pt x="14405" y="3388"/>
                      <a:pt x="14405" y="7199"/>
                    </a:cubicBezTo>
                    <a:lnTo>
                      <a:pt x="14405" y="72843"/>
                    </a:lnTo>
                    <a:cubicBezTo>
                      <a:pt x="14405" y="77078"/>
                      <a:pt x="11015" y="80042"/>
                      <a:pt x="7202" y="80042"/>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86"/>
              <p:cNvSpPr/>
              <p:nvPr/>
            </p:nvSpPr>
            <p:spPr>
              <a:xfrm>
                <a:off x="5424168" y="1114978"/>
                <a:ext cx="25407" cy="44461"/>
              </a:xfrm>
              <a:custGeom>
                <a:avLst/>
                <a:gdLst/>
                <a:ahLst/>
                <a:cxnLst/>
                <a:rect l="l" t="t" r="r" b="b"/>
                <a:pathLst>
                  <a:path w="25407" h="44461" extrusionOk="0">
                    <a:moveTo>
                      <a:pt x="18211" y="44462"/>
                    </a:moveTo>
                    <a:cubicBezTo>
                      <a:pt x="15246" y="44462"/>
                      <a:pt x="12280" y="42768"/>
                      <a:pt x="11432" y="39803"/>
                    </a:cubicBezTo>
                    <a:lnTo>
                      <a:pt x="417" y="9734"/>
                    </a:lnTo>
                    <a:cubicBezTo>
                      <a:pt x="-854" y="5923"/>
                      <a:pt x="841" y="1688"/>
                      <a:pt x="4654" y="417"/>
                    </a:cubicBezTo>
                    <a:cubicBezTo>
                      <a:pt x="8467" y="-853"/>
                      <a:pt x="12703" y="841"/>
                      <a:pt x="13975" y="4652"/>
                    </a:cubicBezTo>
                    <a:lnTo>
                      <a:pt x="24990" y="34721"/>
                    </a:lnTo>
                    <a:cubicBezTo>
                      <a:pt x="26261" y="38532"/>
                      <a:pt x="24566" y="42768"/>
                      <a:pt x="20753" y="44038"/>
                    </a:cubicBezTo>
                    <a:cubicBezTo>
                      <a:pt x="19906" y="44462"/>
                      <a:pt x="19058" y="44462"/>
                      <a:pt x="18211" y="44462"/>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86"/>
              <p:cNvSpPr/>
              <p:nvPr/>
            </p:nvSpPr>
            <p:spPr>
              <a:xfrm>
                <a:off x="5318695" y="1156501"/>
                <a:ext cx="56720" cy="64770"/>
              </a:xfrm>
              <a:custGeom>
                <a:avLst/>
                <a:gdLst/>
                <a:ahLst/>
                <a:cxnLst/>
                <a:rect l="l" t="t" r="r" b="b"/>
                <a:pathLst>
                  <a:path w="56720" h="64770" extrusionOk="0">
                    <a:moveTo>
                      <a:pt x="49543" y="64771"/>
                    </a:moveTo>
                    <a:cubicBezTo>
                      <a:pt x="47425" y="64771"/>
                      <a:pt x="45307" y="63924"/>
                      <a:pt x="44036" y="62230"/>
                    </a:cubicBezTo>
                    <a:lnTo>
                      <a:pt x="1669" y="11833"/>
                    </a:lnTo>
                    <a:cubicBezTo>
                      <a:pt x="-873" y="8868"/>
                      <a:pt x="-449" y="4209"/>
                      <a:pt x="2516" y="1668"/>
                    </a:cubicBezTo>
                    <a:cubicBezTo>
                      <a:pt x="5482" y="-872"/>
                      <a:pt x="10142" y="-449"/>
                      <a:pt x="12685" y="2515"/>
                    </a:cubicBezTo>
                    <a:lnTo>
                      <a:pt x="55051" y="52912"/>
                    </a:lnTo>
                    <a:cubicBezTo>
                      <a:pt x="57593" y="55877"/>
                      <a:pt x="57169" y="60536"/>
                      <a:pt x="54204" y="63076"/>
                    </a:cubicBezTo>
                    <a:cubicBezTo>
                      <a:pt x="52933" y="64347"/>
                      <a:pt x="51238" y="64771"/>
                      <a:pt x="49543" y="64771"/>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86"/>
              <p:cNvSpPr/>
              <p:nvPr/>
            </p:nvSpPr>
            <p:spPr>
              <a:xfrm>
                <a:off x="5259168" y="1252846"/>
                <a:ext cx="42743" cy="30680"/>
              </a:xfrm>
              <a:custGeom>
                <a:avLst/>
                <a:gdLst/>
                <a:ahLst/>
                <a:cxnLst/>
                <a:rect l="l" t="t" r="r" b="b"/>
                <a:pathLst>
                  <a:path w="42743" h="30680" extrusionOk="0">
                    <a:moveTo>
                      <a:pt x="35352" y="30680"/>
                    </a:moveTo>
                    <a:cubicBezTo>
                      <a:pt x="34081" y="30680"/>
                      <a:pt x="32811" y="30257"/>
                      <a:pt x="31539" y="29834"/>
                    </a:cubicBezTo>
                    <a:lnTo>
                      <a:pt x="3578" y="13740"/>
                    </a:lnTo>
                    <a:cubicBezTo>
                      <a:pt x="188" y="11623"/>
                      <a:pt x="-1083" y="7388"/>
                      <a:pt x="1036" y="3576"/>
                    </a:cubicBezTo>
                    <a:cubicBezTo>
                      <a:pt x="3154" y="188"/>
                      <a:pt x="7391" y="-1082"/>
                      <a:pt x="11203" y="1035"/>
                    </a:cubicBezTo>
                    <a:lnTo>
                      <a:pt x="39166" y="17128"/>
                    </a:lnTo>
                    <a:cubicBezTo>
                      <a:pt x="42555" y="19246"/>
                      <a:pt x="43826" y="23481"/>
                      <a:pt x="41707" y="27292"/>
                    </a:cubicBezTo>
                    <a:cubicBezTo>
                      <a:pt x="40436" y="29410"/>
                      <a:pt x="37894" y="30680"/>
                      <a:pt x="35352" y="30680"/>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86"/>
              <p:cNvSpPr/>
              <p:nvPr/>
            </p:nvSpPr>
            <p:spPr>
              <a:xfrm>
                <a:off x="5259168" y="1550569"/>
                <a:ext cx="42743" cy="31103"/>
              </a:xfrm>
              <a:custGeom>
                <a:avLst/>
                <a:gdLst/>
                <a:ahLst/>
                <a:cxnLst/>
                <a:rect l="l" t="t" r="r" b="b"/>
                <a:pathLst>
                  <a:path w="42743" h="31103" extrusionOk="0">
                    <a:moveTo>
                      <a:pt x="7391" y="31104"/>
                    </a:moveTo>
                    <a:cubicBezTo>
                      <a:pt x="4848" y="31104"/>
                      <a:pt x="2307" y="29833"/>
                      <a:pt x="1036" y="27292"/>
                    </a:cubicBezTo>
                    <a:cubicBezTo>
                      <a:pt x="-1083" y="23904"/>
                      <a:pt x="188" y="19246"/>
                      <a:pt x="3578" y="17128"/>
                    </a:cubicBezTo>
                    <a:lnTo>
                      <a:pt x="31539" y="1035"/>
                    </a:lnTo>
                    <a:cubicBezTo>
                      <a:pt x="34929" y="-1082"/>
                      <a:pt x="39589" y="188"/>
                      <a:pt x="41707" y="3576"/>
                    </a:cubicBezTo>
                    <a:cubicBezTo>
                      <a:pt x="43826" y="6964"/>
                      <a:pt x="42555" y="11623"/>
                      <a:pt x="39166" y="13740"/>
                    </a:cubicBezTo>
                    <a:lnTo>
                      <a:pt x="11203" y="29833"/>
                    </a:lnTo>
                    <a:cubicBezTo>
                      <a:pt x="9933" y="30681"/>
                      <a:pt x="8662" y="31104"/>
                      <a:pt x="7391" y="31104"/>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86"/>
              <p:cNvSpPr/>
              <p:nvPr/>
            </p:nvSpPr>
            <p:spPr>
              <a:xfrm>
                <a:off x="5318695" y="1613461"/>
                <a:ext cx="57143" cy="64770"/>
              </a:xfrm>
              <a:custGeom>
                <a:avLst/>
                <a:gdLst/>
                <a:ahLst/>
                <a:cxnLst/>
                <a:rect l="l" t="t" r="r" b="b"/>
                <a:pathLst>
                  <a:path w="57143" h="64770" extrusionOk="0">
                    <a:moveTo>
                      <a:pt x="7177" y="64771"/>
                    </a:moveTo>
                    <a:cubicBezTo>
                      <a:pt x="5482" y="64771"/>
                      <a:pt x="3787" y="64347"/>
                      <a:pt x="2516" y="63077"/>
                    </a:cubicBezTo>
                    <a:cubicBezTo>
                      <a:pt x="-449" y="60535"/>
                      <a:pt x="-873" y="55877"/>
                      <a:pt x="1669" y="52912"/>
                    </a:cubicBezTo>
                    <a:lnTo>
                      <a:pt x="44036" y="2515"/>
                    </a:lnTo>
                    <a:cubicBezTo>
                      <a:pt x="46578" y="-449"/>
                      <a:pt x="51238" y="-873"/>
                      <a:pt x="54627" y="1669"/>
                    </a:cubicBezTo>
                    <a:cubicBezTo>
                      <a:pt x="57593" y="4209"/>
                      <a:pt x="58017" y="8868"/>
                      <a:pt x="55475" y="12256"/>
                    </a:cubicBezTo>
                    <a:lnTo>
                      <a:pt x="13108" y="62653"/>
                    </a:lnTo>
                    <a:cubicBezTo>
                      <a:pt x="11414" y="63923"/>
                      <a:pt x="9295" y="64771"/>
                      <a:pt x="7177" y="64771"/>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86"/>
              <p:cNvSpPr/>
              <p:nvPr/>
            </p:nvSpPr>
            <p:spPr>
              <a:xfrm>
                <a:off x="5423995" y="1675100"/>
                <a:ext cx="25753" cy="44634"/>
              </a:xfrm>
              <a:custGeom>
                <a:avLst/>
                <a:gdLst/>
                <a:ahLst/>
                <a:cxnLst/>
                <a:rect l="l" t="t" r="r" b="b"/>
                <a:pathLst>
                  <a:path w="25753" h="44634" extrusionOk="0">
                    <a:moveTo>
                      <a:pt x="7369" y="44635"/>
                    </a:moveTo>
                    <a:cubicBezTo>
                      <a:pt x="6522" y="44635"/>
                      <a:pt x="5675" y="44635"/>
                      <a:pt x="4827" y="44211"/>
                    </a:cubicBezTo>
                    <a:cubicBezTo>
                      <a:pt x="1014" y="42941"/>
                      <a:pt x="-1104" y="38706"/>
                      <a:pt x="591" y="34894"/>
                    </a:cubicBezTo>
                    <a:lnTo>
                      <a:pt x="11606" y="4825"/>
                    </a:lnTo>
                    <a:cubicBezTo>
                      <a:pt x="12877" y="1014"/>
                      <a:pt x="17113" y="-1104"/>
                      <a:pt x="20927" y="590"/>
                    </a:cubicBezTo>
                    <a:cubicBezTo>
                      <a:pt x="24740" y="1861"/>
                      <a:pt x="26858" y="6096"/>
                      <a:pt x="25163" y="9907"/>
                    </a:cubicBezTo>
                    <a:lnTo>
                      <a:pt x="14148" y="39976"/>
                    </a:lnTo>
                    <a:cubicBezTo>
                      <a:pt x="13301" y="42941"/>
                      <a:pt x="10335" y="44635"/>
                      <a:pt x="7369" y="44635"/>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86"/>
              <p:cNvSpPr/>
              <p:nvPr/>
            </p:nvSpPr>
            <p:spPr>
              <a:xfrm>
                <a:off x="5531773" y="1675691"/>
                <a:ext cx="14404" cy="80042"/>
              </a:xfrm>
              <a:custGeom>
                <a:avLst/>
                <a:gdLst/>
                <a:ahLst/>
                <a:cxnLst/>
                <a:rect l="l" t="t" r="r" b="b"/>
                <a:pathLst>
                  <a:path w="14404" h="80042" extrusionOk="0">
                    <a:moveTo>
                      <a:pt x="7202" y="80042"/>
                    </a:moveTo>
                    <a:cubicBezTo>
                      <a:pt x="2965" y="80042"/>
                      <a:pt x="0" y="76654"/>
                      <a:pt x="0" y="72843"/>
                    </a:cubicBezTo>
                    <a:lnTo>
                      <a:pt x="0" y="7200"/>
                    </a:lnTo>
                    <a:cubicBezTo>
                      <a:pt x="0" y="2965"/>
                      <a:pt x="3390" y="0"/>
                      <a:pt x="7202" y="0"/>
                    </a:cubicBezTo>
                    <a:cubicBezTo>
                      <a:pt x="11439" y="0"/>
                      <a:pt x="14405" y="3388"/>
                      <a:pt x="14405" y="7200"/>
                    </a:cubicBezTo>
                    <a:lnTo>
                      <a:pt x="14405" y="72843"/>
                    </a:lnTo>
                    <a:cubicBezTo>
                      <a:pt x="14405" y="76654"/>
                      <a:pt x="11015" y="80042"/>
                      <a:pt x="7202" y="80042"/>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8" name="Google Shape;818;p86"/>
              <p:cNvSpPr/>
              <p:nvPr/>
            </p:nvSpPr>
            <p:spPr>
              <a:xfrm>
                <a:off x="5628375" y="1675274"/>
                <a:ext cx="25407" cy="44461"/>
              </a:xfrm>
              <a:custGeom>
                <a:avLst/>
                <a:gdLst/>
                <a:ahLst/>
                <a:cxnLst/>
                <a:rect l="l" t="t" r="r" b="b"/>
                <a:pathLst>
                  <a:path w="25407" h="44461" extrusionOk="0">
                    <a:moveTo>
                      <a:pt x="18211" y="44461"/>
                    </a:moveTo>
                    <a:cubicBezTo>
                      <a:pt x="15246" y="44461"/>
                      <a:pt x="12280" y="42767"/>
                      <a:pt x="11433" y="39803"/>
                    </a:cubicBezTo>
                    <a:lnTo>
                      <a:pt x="417" y="9734"/>
                    </a:lnTo>
                    <a:cubicBezTo>
                      <a:pt x="-854" y="5923"/>
                      <a:pt x="841" y="1688"/>
                      <a:pt x="4654" y="417"/>
                    </a:cubicBezTo>
                    <a:cubicBezTo>
                      <a:pt x="8467" y="-853"/>
                      <a:pt x="12704" y="841"/>
                      <a:pt x="13974" y="4652"/>
                    </a:cubicBezTo>
                    <a:lnTo>
                      <a:pt x="24990" y="34721"/>
                    </a:lnTo>
                    <a:cubicBezTo>
                      <a:pt x="26261" y="38532"/>
                      <a:pt x="24566" y="42767"/>
                      <a:pt x="20753" y="44038"/>
                    </a:cubicBezTo>
                    <a:cubicBezTo>
                      <a:pt x="19906" y="44461"/>
                      <a:pt x="18635" y="44461"/>
                      <a:pt x="18211" y="44461"/>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9" name="Google Shape;819;p86"/>
              <p:cNvSpPr/>
              <p:nvPr/>
            </p:nvSpPr>
            <p:spPr>
              <a:xfrm>
                <a:off x="5702111" y="1613038"/>
                <a:ext cx="56720" cy="65194"/>
              </a:xfrm>
              <a:custGeom>
                <a:avLst/>
                <a:gdLst/>
                <a:ahLst/>
                <a:cxnLst/>
                <a:rect l="l" t="t" r="r" b="b"/>
                <a:pathLst>
                  <a:path w="56720" h="65194" extrusionOk="0">
                    <a:moveTo>
                      <a:pt x="49543" y="65194"/>
                    </a:moveTo>
                    <a:cubicBezTo>
                      <a:pt x="47425" y="65194"/>
                      <a:pt x="45307" y="64347"/>
                      <a:pt x="44036" y="62653"/>
                    </a:cubicBezTo>
                    <a:lnTo>
                      <a:pt x="1669" y="12256"/>
                    </a:lnTo>
                    <a:cubicBezTo>
                      <a:pt x="-873" y="9292"/>
                      <a:pt x="-449" y="4633"/>
                      <a:pt x="2517" y="1669"/>
                    </a:cubicBezTo>
                    <a:cubicBezTo>
                      <a:pt x="5482" y="-873"/>
                      <a:pt x="10142" y="-449"/>
                      <a:pt x="12684" y="2515"/>
                    </a:cubicBezTo>
                    <a:lnTo>
                      <a:pt x="55051" y="52912"/>
                    </a:lnTo>
                    <a:cubicBezTo>
                      <a:pt x="57593" y="55877"/>
                      <a:pt x="57169" y="60535"/>
                      <a:pt x="54204" y="63077"/>
                    </a:cubicBezTo>
                    <a:cubicBezTo>
                      <a:pt x="52932" y="64347"/>
                      <a:pt x="51238" y="65194"/>
                      <a:pt x="49543" y="65194"/>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86"/>
              <p:cNvSpPr/>
              <p:nvPr/>
            </p:nvSpPr>
            <p:spPr>
              <a:xfrm>
                <a:off x="5775616" y="1550992"/>
                <a:ext cx="42743" cy="30680"/>
              </a:xfrm>
              <a:custGeom>
                <a:avLst/>
                <a:gdLst/>
                <a:ahLst/>
                <a:cxnLst/>
                <a:rect l="l" t="t" r="r" b="b"/>
                <a:pathLst>
                  <a:path w="42743" h="30680" extrusionOk="0">
                    <a:moveTo>
                      <a:pt x="35352" y="30680"/>
                    </a:moveTo>
                    <a:cubicBezTo>
                      <a:pt x="34081" y="30680"/>
                      <a:pt x="32811" y="30257"/>
                      <a:pt x="31539" y="29834"/>
                    </a:cubicBezTo>
                    <a:lnTo>
                      <a:pt x="3578" y="13740"/>
                    </a:lnTo>
                    <a:cubicBezTo>
                      <a:pt x="188" y="11623"/>
                      <a:pt x="-1083" y="6964"/>
                      <a:pt x="1036" y="3576"/>
                    </a:cubicBezTo>
                    <a:cubicBezTo>
                      <a:pt x="3154" y="188"/>
                      <a:pt x="7814" y="-1082"/>
                      <a:pt x="11203" y="1035"/>
                    </a:cubicBezTo>
                    <a:lnTo>
                      <a:pt x="39166" y="17128"/>
                    </a:lnTo>
                    <a:cubicBezTo>
                      <a:pt x="42555" y="19246"/>
                      <a:pt x="43826" y="23481"/>
                      <a:pt x="41707" y="27292"/>
                    </a:cubicBezTo>
                    <a:cubicBezTo>
                      <a:pt x="40436" y="29410"/>
                      <a:pt x="37894" y="30680"/>
                      <a:pt x="35352" y="30680"/>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86"/>
              <p:cNvSpPr/>
              <p:nvPr/>
            </p:nvSpPr>
            <p:spPr>
              <a:xfrm>
                <a:off x="5775616" y="1252422"/>
                <a:ext cx="42743" cy="31103"/>
              </a:xfrm>
              <a:custGeom>
                <a:avLst/>
                <a:gdLst/>
                <a:ahLst/>
                <a:cxnLst/>
                <a:rect l="l" t="t" r="r" b="b"/>
                <a:pathLst>
                  <a:path w="42743" h="31103" extrusionOk="0">
                    <a:moveTo>
                      <a:pt x="7391" y="31104"/>
                    </a:moveTo>
                    <a:cubicBezTo>
                      <a:pt x="4848" y="31104"/>
                      <a:pt x="2306" y="29834"/>
                      <a:pt x="1036" y="27292"/>
                    </a:cubicBezTo>
                    <a:cubicBezTo>
                      <a:pt x="-1083" y="23905"/>
                      <a:pt x="188" y="19246"/>
                      <a:pt x="3578" y="17128"/>
                    </a:cubicBezTo>
                    <a:lnTo>
                      <a:pt x="31539" y="1035"/>
                    </a:lnTo>
                    <a:cubicBezTo>
                      <a:pt x="34929" y="-1082"/>
                      <a:pt x="39589" y="188"/>
                      <a:pt x="41707" y="3576"/>
                    </a:cubicBezTo>
                    <a:cubicBezTo>
                      <a:pt x="43826" y="6964"/>
                      <a:pt x="42555" y="11623"/>
                      <a:pt x="39166" y="13740"/>
                    </a:cubicBezTo>
                    <a:lnTo>
                      <a:pt x="11203" y="29834"/>
                    </a:lnTo>
                    <a:cubicBezTo>
                      <a:pt x="9933" y="30680"/>
                      <a:pt x="9085" y="31104"/>
                      <a:pt x="7391" y="31104"/>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86"/>
              <p:cNvSpPr/>
              <p:nvPr/>
            </p:nvSpPr>
            <p:spPr>
              <a:xfrm>
                <a:off x="5702111" y="1156501"/>
                <a:ext cx="56720" cy="64770"/>
              </a:xfrm>
              <a:custGeom>
                <a:avLst/>
                <a:gdLst/>
                <a:ahLst/>
                <a:cxnLst/>
                <a:rect l="l" t="t" r="r" b="b"/>
                <a:pathLst>
                  <a:path w="56720" h="64770" extrusionOk="0">
                    <a:moveTo>
                      <a:pt x="7177" y="64771"/>
                    </a:moveTo>
                    <a:cubicBezTo>
                      <a:pt x="5482" y="64771"/>
                      <a:pt x="3787" y="64347"/>
                      <a:pt x="2517" y="63076"/>
                    </a:cubicBezTo>
                    <a:cubicBezTo>
                      <a:pt x="-449" y="60536"/>
                      <a:pt x="-873" y="55877"/>
                      <a:pt x="1669" y="52912"/>
                    </a:cubicBezTo>
                    <a:lnTo>
                      <a:pt x="44036" y="2515"/>
                    </a:lnTo>
                    <a:cubicBezTo>
                      <a:pt x="46577" y="-449"/>
                      <a:pt x="51238" y="-872"/>
                      <a:pt x="54204" y="1668"/>
                    </a:cubicBezTo>
                    <a:cubicBezTo>
                      <a:pt x="57169" y="4209"/>
                      <a:pt x="57593" y="8868"/>
                      <a:pt x="55051" y="11833"/>
                    </a:cubicBezTo>
                    <a:lnTo>
                      <a:pt x="12684" y="62230"/>
                    </a:lnTo>
                    <a:cubicBezTo>
                      <a:pt x="11414" y="63924"/>
                      <a:pt x="9295" y="64771"/>
                      <a:pt x="7177" y="64771"/>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86"/>
              <p:cNvSpPr/>
              <p:nvPr/>
            </p:nvSpPr>
            <p:spPr>
              <a:xfrm>
                <a:off x="5628201" y="1114805"/>
                <a:ext cx="25753" cy="44634"/>
              </a:xfrm>
              <a:custGeom>
                <a:avLst/>
                <a:gdLst/>
                <a:ahLst/>
                <a:cxnLst/>
                <a:rect l="l" t="t" r="r" b="b"/>
                <a:pathLst>
                  <a:path w="25753" h="44634" extrusionOk="0">
                    <a:moveTo>
                      <a:pt x="7369" y="44635"/>
                    </a:moveTo>
                    <a:cubicBezTo>
                      <a:pt x="6522" y="44635"/>
                      <a:pt x="5674" y="44635"/>
                      <a:pt x="4827" y="44211"/>
                    </a:cubicBezTo>
                    <a:cubicBezTo>
                      <a:pt x="1014" y="42941"/>
                      <a:pt x="-1104" y="38706"/>
                      <a:pt x="591" y="34894"/>
                    </a:cubicBezTo>
                    <a:lnTo>
                      <a:pt x="11606" y="4825"/>
                    </a:lnTo>
                    <a:cubicBezTo>
                      <a:pt x="12877" y="1014"/>
                      <a:pt x="17114" y="-1104"/>
                      <a:pt x="20926" y="590"/>
                    </a:cubicBezTo>
                    <a:cubicBezTo>
                      <a:pt x="24739" y="1861"/>
                      <a:pt x="26858" y="6096"/>
                      <a:pt x="25163" y="9907"/>
                    </a:cubicBezTo>
                    <a:lnTo>
                      <a:pt x="14148" y="39976"/>
                    </a:lnTo>
                    <a:cubicBezTo>
                      <a:pt x="12877" y="42941"/>
                      <a:pt x="10335" y="44635"/>
                      <a:pt x="7369" y="44635"/>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86"/>
              <p:cNvSpPr/>
              <p:nvPr/>
            </p:nvSpPr>
            <p:spPr>
              <a:xfrm>
                <a:off x="5252154" y="1410154"/>
                <a:ext cx="47026" cy="14399"/>
              </a:xfrm>
              <a:custGeom>
                <a:avLst/>
                <a:gdLst/>
                <a:ahLst/>
                <a:cxnLst/>
                <a:rect l="l" t="t" r="r" b="b"/>
                <a:pathLst>
                  <a:path w="47026" h="14399" extrusionOk="0">
                    <a:moveTo>
                      <a:pt x="39401" y="14399"/>
                    </a:moveTo>
                    <a:lnTo>
                      <a:pt x="7202" y="14399"/>
                    </a:lnTo>
                    <a:cubicBezTo>
                      <a:pt x="2966" y="14399"/>
                      <a:pt x="0" y="11011"/>
                      <a:pt x="0" y="7200"/>
                    </a:cubicBezTo>
                    <a:cubicBezTo>
                      <a:pt x="0" y="2965"/>
                      <a:pt x="3389" y="0"/>
                      <a:pt x="7202" y="0"/>
                    </a:cubicBezTo>
                    <a:lnTo>
                      <a:pt x="39401" y="0"/>
                    </a:lnTo>
                    <a:cubicBezTo>
                      <a:pt x="43637" y="0"/>
                      <a:pt x="47027" y="3388"/>
                      <a:pt x="47027" y="7200"/>
                    </a:cubicBezTo>
                    <a:cubicBezTo>
                      <a:pt x="47027" y="11011"/>
                      <a:pt x="43637" y="14399"/>
                      <a:pt x="39401" y="14399"/>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86"/>
              <p:cNvSpPr/>
              <p:nvPr/>
            </p:nvSpPr>
            <p:spPr>
              <a:xfrm>
                <a:off x="5783430" y="1410154"/>
                <a:ext cx="47026" cy="14399"/>
              </a:xfrm>
              <a:custGeom>
                <a:avLst/>
                <a:gdLst/>
                <a:ahLst/>
                <a:cxnLst/>
                <a:rect l="l" t="t" r="r" b="b"/>
                <a:pathLst>
                  <a:path w="47026" h="14399" extrusionOk="0">
                    <a:moveTo>
                      <a:pt x="39825" y="14399"/>
                    </a:moveTo>
                    <a:lnTo>
                      <a:pt x="7202" y="14399"/>
                    </a:lnTo>
                    <a:cubicBezTo>
                      <a:pt x="2965" y="14399"/>
                      <a:pt x="0" y="11011"/>
                      <a:pt x="0" y="7200"/>
                    </a:cubicBezTo>
                    <a:cubicBezTo>
                      <a:pt x="0" y="2965"/>
                      <a:pt x="3389" y="0"/>
                      <a:pt x="7202" y="0"/>
                    </a:cubicBezTo>
                    <a:lnTo>
                      <a:pt x="39825" y="0"/>
                    </a:lnTo>
                    <a:cubicBezTo>
                      <a:pt x="44061" y="0"/>
                      <a:pt x="47027" y="3388"/>
                      <a:pt x="47027" y="7200"/>
                    </a:cubicBezTo>
                    <a:cubicBezTo>
                      <a:pt x="47027" y="11011"/>
                      <a:pt x="43637" y="14399"/>
                      <a:pt x="39825" y="14399"/>
                    </a:cubicBezTo>
                    <a:close/>
                  </a:path>
                </a:pathLst>
              </a:custGeom>
              <a:solidFill>
                <a:srgbClr val="000000"/>
              </a:soli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87"/>
          <p:cNvSpPr txBox="1">
            <a:spLocks noGrp="1"/>
          </p:cNvSpPr>
          <p:nvPr>
            <p:ph type="body" idx="1"/>
          </p:nvPr>
        </p:nvSpPr>
        <p:spPr>
          <a:xfrm>
            <a:off x="311006" y="1527803"/>
            <a:ext cx="8606750" cy="1598282"/>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it-IT" dirty="0"/>
              <a:t>   È importante non sovraccaricare i destinatari di informazioni. Pertanto, è meglio organizzare sessioni brevi, mantenere un ritmo più lento e fare delle pause per dare loro la possibilità di assimilare ciò che viene spiegato.</a:t>
            </a:r>
          </a:p>
        </p:txBody>
      </p:sp>
      <p:sp>
        <p:nvSpPr>
          <p:cNvPr id="831" name="Google Shape;831;p87"/>
          <p:cNvSpPr txBox="1">
            <a:spLocks noGrp="1"/>
          </p:cNvSpPr>
          <p:nvPr>
            <p:ph type="body" idx="2"/>
          </p:nvPr>
        </p:nvSpPr>
        <p:spPr>
          <a:xfrm>
            <a:off x="442733" y="507273"/>
            <a:ext cx="11306533" cy="803654"/>
          </a:xfrm>
          <a:prstGeom prst="rect">
            <a:avLst/>
          </a:prstGeom>
          <a:noFill/>
          <a:ln>
            <a:noFill/>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8"/>
            </a:pPr>
            <a:r>
              <a:rPr lang="it-IT" dirty="0"/>
              <a:t>Organizzare lezioni o conferenze di breve durata e dal ritmo lento</a:t>
            </a:r>
          </a:p>
        </p:txBody>
      </p:sp>
      <p:sp>
        <p:nvSpPr>
          <p:cNvPr id="832" name="Google Shape;832;p87"/>
          <p:cNvSpPr txBox="1"/>
          <p:nvPr/>
        </p:nvSpPr>
        <p:spPr>
          <a:xfrm>
            <a:off x="442732" y="3011178"/>
            <a:ext cx="11306533"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sz="3600" b="1" i="0" u="none" strike="noStrike" cap="none" dirty="0">
                <a:solidFill>
                  <a:srgbClr val="24BAA2"/>
                </a:solidFill>
                <a:latin typeface="Calibri"/>
                <a:ea typeface="Calibri"/>
                <a:cs typeface="Calibri"/>
                <a:sym typeface="Calibri"/>
              </a:rPr>
              <a:t>9.	</a:t>
            </a:r>
            <a:r>
              <a:rPr lang="en-US" sz="3600" b="1" i="0" u="none" strike="noStrike" cap="none" dirty="0" err="1">
                <a:solidFill>
                  <a:srgbClr val="24BAA2"/>
                </a:solidFill>
                <a:latin typeface="Calibri"/>
                <a:ea typeface="Calibri"/>
                <a:cs typeface="Calibri"/>
                <a:sym typeface="Calibri"/>
              </a:rPr>
              <a:t>Incentivare</a:t>
            </a:r>
            <a:r>
              <a:rPr lang="en-US" sz="3600" b="1" i="0" u="none" strike="noStrike" cap="none" dirty="0">
                <a:solidFill>
                  <a:srgbClr val="24BAA2"/>
                </a:solidFill>
                <a:latin typeface="Calibri"/>
                <a:ea typeface="Calibri"/>
                <a:cs typeface="Calibri"/>
                <a:sym typeface="Calibri"/>
              </a:rPr>
              <a:t> </a:t>
            </a:r>
            <a:r>
              <a:rPr lang="it-IT" sz="3600" b="1" i="0" u="none" strike="noStrike" cap="none" dirty="0">
                <a:solidFill>
                  <a:srgbClr val="24BAA2"/>
                </a:solidFill>
                <a:latin typeface="Calibri"/>
                <a:ea typeface="Calibri"/>
                <a:cs typeface="Calibri"/>
                <a:sym typeface="Calibri"/>
              </a:rPr>
              <a:t>l'uso di carta e penna</a:t>
            </a:r>
            <a:endParaRPr sz="3600" b="1" i="0" u="none" strike="noStrike" cap="none" dirty="0">
              <a:solidFill>
                <a:srgbClr val="24BAA2"/>
              </a:solidFill>
              <a:latin typeface="Calibri"/>
              <a:ea typeface="Calibri"/>
              <a:cs typeface="Calibri"/>
              <a:sym typeface="Calibri"/>
            </a:endParaRPr>
          </a:p>
        </p:txBody>
      </p:sp>
      <p:sp>
        <p:nvSpPr>
          <p:cNvPr id="833" name="Google Shape;833;p87"/>
          <p:cNvSpPr txBox="1"/>
          <p:nvPr/>
        </p:nvSpPr>
        <p:spPr>
          <a:xfrm>
            <a:off x="2579557" y="3709306"/>
            <a:ext cx="8811739" cy="2053004"/>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it-IT" sz="2400" b="0" i="0" u="none" strike="noStrike" cap="none" dirty="0">
                <a:solidFill>
                  <a:srgbClr val="092E4B"/>
                </a:solidFill>
                <a:latin typeface="Calibri"/>
                <a:ea typeface="Calibri"/>
                <a:cs typeface="Calibri"/>
                <a:sym typeface="Calibri"/>
              </a:rPr>
              <a:t>    In alcuni casi, è indicato fare annotare informazioni che torneranno utili durante la navigazione in rete (ad esempio, nome utente, password, parole chiave, nomi di siti di interesse, ecc.) e che si potrebbero facilmente dimenticare. Tuttavia, per l'apprendimento delle tecnologie, è sempre meglio esercitarsi direttamente con lo strumento, piuttosto che appuntarsi ogni singolo passaggio da eseguire.</a:t>
            </a:r>
            <a:endParaRPr sz="2400" b="0" i="0" u="none" strike="noStrike" cap="none" dirty="0">
              <a:solidFill>
                <a:srgbClr val="092E4B"/>
              </a:solidFill>
              <a:latin typeface="Calibri"/>
              <a:ea typeface="Calibri"/>
              <a:cs typeface="Calibri"/>
              <a:sym typeface="Calibri"/>
            </a:endParaRPr>
          </a:p>
        </p:txBody>
      </p:sp>
      <p:grpSp>
        <p:nvGrpSpPr>
          <p:cNvPr id="834" name="Google Shape;834;p87"/>
          <p:cNvGrpSpPr/>
          <p:nvPr/>
        </p:nvGrpSpPr>
        <p:grpSpPr>
          <a:xfrm>
            <a:off x="9532508" y="1457325"/>
            <a:ext cx="754492" cy="1007419"/>
            <a:chOff x="7311799" y="3856127"/>
            <a:chExt cx="547412" cy="864477"/>
          </a:xfrm>
        </p:grpSpPr>
        <p:sp>
          <p:nvSpPr>
            <p:cNvPr id="835" name="Google Shape;835;p87"/>
            <p:cNvSpPr/>
            <p:nvPr/>
          </p:nvSpPr>
          <p:spPr>
            <a:xfrm>
              <a:off x="7485236" y="4087342"/>
              <a:ext cx="173437" cy="129209"/>
            </a:xfrm>
            <a:custGeom>
              <a:avLst/>
              <a:gdLst/>
              <a:ahLst/>
              <a:cxnLst/>
              <a:rect l="l" t="t" r="r" b="b"/>
              <a:pathLst>
                <a:path w="173437" h="129209" extrusionOk="0">
                  <a:moveTo>
                    <a:pt x="140918" y="65074"/>
                  </a:moveTo>
                  <a:cubicBezTo>
                    <a:pt x="135498" y="70494"/>
                    <a:pt x="130982" y="74107"/>
                    <a:pt x="127369" y="78624"/>
                  </a:cubicBezTo>
                  <a:lnTo>
                    <a:pt x="112915" y="93077"/>
                  </a:lnTo>
                  <a:cubicBezTo>
                    <a:pt x="102076" y="103917"/>
                    <a:pt x="93043" y="116564"/>
                    <a:pt x="85816" y="129210"/>
                  </a:cubicBezTo>
                  <a:cubicBezTo>
                    <a:pt x="79493" y="115660"/>
                    <a:pt x="70460" y="103014"/>
                    <a:pt x="58716" y="93077"/>
                  </a:cubicBezTo>
                  <a:lnTo>
                    <a:pt x="44263" y="78624"/>
                  </a:lnTo>
                  <a:cubicBezTo>
                    <a:pt x="26197" y="61461"/>
                    <a:pt x="13550" y="42491"/>
                    <a:pt x="0" y="19908"/>
                  </a:cubicBezTo>
                  <a:cubicBezTo>
                    <a:pt x="3614" y="8165"/>
                    <a:pt x="12647" y="3648"/>
                    <a:pt x="18066" y="1842"/>
                  </a:cubicBezTo>
                  <a:cubicBezTo>
                    <a:pt x="28003" y="-1772"/>
                    <a:pt x="39746" y="35"/>
                    <a:pt x="48780" y="6358"/>
                  </a:cubicBezTo>
                  <a:cubicBezTo>
                    <a:pt x="66846" y="19004"/>
                    <a:pt x="103882" y="34361"/>
                    <a:pt x="173438" y="36168"/>
                  </a:cubicBezTo>
                  <a:cubicBezTo>
                    <a:pt x="162598" y="45201"/>
                    <a:pt x="149048" y="57848"/>
                    <a:pt x="140918" y="65074"/>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87"/>
            <p:cNvSpPr/>
            <p:nvPr/>
          </p:nvSpPr>
          <p:spPr>
            <a:xfrm>
              <a:off x="7440973" y="4498388"/>
              <a:ext cx="261963" cy="85815"/>
            </a:xfrm>
            <a:custGeom>
              <a:avLst/>
              <a:gdLst/>
              <a:ahLst/>
              <a:cxnLst/>
              <a:rect l="l" t="t" r="r" b="b"/>
              <a:pathLst>
                <a:path w="261963" h="85815" extrusionOk="0">
                  <a:moveTo>
                    <a:pt x="0" y="85816"/>
                  </a:moveTo>
                  <a:cubicBezTo>
                    <a:pt x="4517" y="60523"/>
                    <a:pt x="17163" y="48780"/>
                    <a:pt x="35229" y="30713"/>
                  </a:cubicBezTo>
                  <a:cubicBezTo>
                    <a:pt x="37940" y="27100"/>
                    <a:pt x="41553" y="24390"/>
                    <a:pt x="45166" y="20776"/>
                  </a:cubicBezTo>
                  <a:cubicBezTo>
                    <a:pt x="57812" y="7226"/>
                    <a:pt x="76782" y="0"/>
                    <a:pt x="95752" y="0"/>
                  </a:cubicBezTo>
                  <a:lnTo>
                    <a:pt x="166211" y="0"/>
                  </a:lnTo>
                  <a:cubicBezTo>
                    <a:pt x="185181" y="0"/>
                    <a:pt x="203247" y="8130"/>
                    <a:pt x="216797" y="20776"/>
                  </a:cubicBezTo>
                  <a:cubicBezTo>
                    <a:pt x="220410" y="24390"/>
                    <a:pt x="223121" y="27100"/>
                    <a:pt x="226733" y="30713"/>
                  </a:cubicBezTo>
                  <a:cubicBezTo>
                    <a:pt x="244800" y="48780"/>
                    <a:pt x="256543" y="60523"/>
                    <a:pt x="261963" y="85816"/>
                  </a:cubicBezTo>
                  <a:lnTo>
                    <a:pt x="0" y="85816"/>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87"/>
            <p:cNvSpPr/>
            <p:nvPr/>
          </p:nvSpPr>
          <p:spPr>
            <a:xfrm>
              <a:off x="7311799" y="3856127"/>
              <a:ext cx="547412" cy="86718"/>
            </a:xfrm>
            <a:custGeom>
              <a:avLst/>
              <a:gdLst/>
              <a:ahLst/>
              <a:cxnLst/>
              <a:rect l="l" t="t" r="r" b="b"/>
              <a:pathLst>
                <a:path w="547412" h="86718" extrusionOk="0">
                  <a:moveTo>
                    <a:pt x="504053" y="57812"/>
                  </a:moveTo>
                  <a:lnTo>
                    <a:pt x="43359" y="57812"/>
                  </a:lnTo>
                  <a:cubicBezTo>
                    <a:pt x="35229" y="57812"/>
                    <a:pt x="28906" y="51489"/>
                    <a:pt x="28906" y="43359"/>
                  </a:cubicBezTo>
                  <a:cubicBezTo>
                    <a:pt x="28906" y="35229"/>
                    <a:pt x="35229" y="28906"/>
                    <a:pt x="43359" y="28906"/>
                  </a:cubicBezTo>
                  <a:lnTo>
                    <a:pt x="504053" y="28906"/>
                  </a:lnTo>
                  <a:cubicBezTo>
                    <a:pt x="512183" y="28906"/>
                    <a:pt x="518506" y="35229"/>
                    <a:pt x="518506" y="43359"/>
                  </a:cubicBezTo>
                  <a:cubicBezTo>
                    <a:pt x="518506" y="50586"/>
                    <a:pt x="512183" y="57812"/>
                    <a:pt x="504053" y="57812"/>
                  </a:cubicBezTo>
                  <a:close/>
                  <a:moveTo>
                    <a:pt x="504053" y="0"/>
                  </a:moveTo>
                  <a:lnTo>
                    <a:pt x="43359" y="0"/>
                  </a:lnTo>
                  <a:cubicBezTo>
                    <a:pt x="19873" y="0"/>
                    <a:pt x="0" y="18970"/>
                    <a:pt x="0" y="43359"/>
                  </a:cubicBezTo>
                  <a:cubicBezTo>
                    <a:pt x="0" y="66845"/>
                    <a:pt x="18970" y="86719"/>
                    <a:pt x="43359" y="86719"/>
                  </a:cubicBezTo>
                  <a:lnTo>
                    <a:pt x="504053" y="86719"/>
                  </a:lnTo>
                  <a:cubicBezTo>
                    <a:pt x="527539" y="86719"/>
                    <a:pt x="547413" y="67749"/>
                    <a:pt x="547413" y="43359"/>
                  </a:cubicBezTo>
                  <a:cubicBezTo>
                    <a:pt x="547413" y="18970"/>
                    <a:pt x="527539" y="0"/>
                    <a:pt x="50405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87"/>
            <p:cNvSpPr/>
            <p:nvPr/>
          </p:nvSpPr>
          <p:spPr>
            <a:xfrm>
              <a:off x="7311799" y="4633886"/>
              <a:ext cx="547412" cy="86718"/>
            </a:xfrm>
            <a:custGeom>
              <a:avLst/>
              <a:gdLst/>
              <a:ahLst/>
              <a:cxnLst/>
              <a:rect l="l" t="t" r="r" b="b"/>
              <a:pathLst>
                <a:path w="547412" h="86718" extrusionOk="0">
                  <a:moveTo>
                    <a:pt x="504053" y="57813"/>
                  </a:moveTo>
                  <a:lnTo>
                    <a:pt x="43359" y="57813"/>
                  </a:lnTo>
                  <a:cubicBezTo>
                    <a:pt x="35229" y="57813"/>
                    <a:pt x="28906" y="51489"/>
                    <a:pt x="28906" y="43359"/>
                  </a:cubicBezTo>
                  <a:cubicBezTo>
                    <a:pt x="28906" y="35230"/>
                    <a:pt x="35229" y="28906"/>
                    <a:pt x="43359" y="28906"/>
                  </a:cubicBezTo>
                  <a:lnTo>
                    <a:pt x="504053" y="28906"/>
                  </a:lnTo>
                  <a:cubicBezTo>
                    <a:pt x="512183" y="28906"/>
                    <a:pt x="518506" y="35230"/>
                    <a:pt x="518506" y="43359"/>
                  </a:cubicBezTo>
                  <a:cubicBezTo>
                    <a:pt x="518506" y="51489"/>
                    <a:pt x="512183" y="57813"/>
                    <a:pt x="504053" y="57813"/>
                  </a:cubicBezTo>
                  <a:close/>
                  <a:moveTo>
                    <a:pt x="504053" y="0"/>
                  </a:moveTo>
                  <a:lnTo>
                    <a:pt x="43359" y="0"/>
                  </a:lnTo>
                  <a:cubicBezTo>
                    <a:pt x="19873" y="0"/>
                    <a:pt x="0" y="18970"/>
                    <a:pt x="0" y="43359"/>
                  </a:cubicBezTo>
                  <a:cubicBezTo>
                    <a:pt x="0" y="66846"/>
                    <a:pt x="18970" y="86719"/>
                    <a:pt x="43359" y="86719"/>
                  </a:cubicBezTo>
                  <a:lnTo>
                    <a:pt x="504053" y="86719"/>
                  </a:lnTo>
                  <a:cubicBezTo>
                    <a:pt x="527539" y="86719"/>
                    <a:pt x="547413" y="67749"/>
                    <a:pt x="547413" y="43359"/>
                  </a:cubicBezTo>
                  <a:cubicBezTo>
                    <a:pt x="547413" y="19873"/>
                    <a:pt x="527539" y="0"/>
                    <a:pt x="50405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87"/>
            <p:cNvSpPr/>
            <p:nvPr/>
          </p:nvSpPr>
          <p:spPr>
            <a:xfrm>
              <a:off x="7368708" y="3913939"/>
              <a:ext cx="432690" cy="748853"/>
            </a:xfrm>
            <a:custGeom>
              <a:avLst/>
              <a:gdLst/>
              <a:ahLst/>
              <a:cxnLst/>
              <a:rect l="l" t="t" r="r" b="b"/>
              <a:pathLst>
                <a:path w="432690" h="748853" extrusionOk="0">
                  <a:moveTo>
                    <a:pt x="284546" y="315259"/>
                  </a:moveTo>
                  <a:cubicBezTo>
                    <a:pt x="269190" y="330616"/>
                    <a:pt x="260156" y="352295"/>
                    <a:pt x="260156" y="374878"/>
                  </a:cubicBezTo>
                  <a:cubicBezTo>
                    <a:pt x="260156" y="397461"/>
                    <a:pt x="269190" y="418238"/>
                    <a:pt x="284546" y="434498"/>
                  </a:cubicBezTo>
                  <a:lnTo>
                    <a:pt x="298999" y="448951"/>
                  </a:lnTo>
                  <a:cubicBezTo>
                    <a:pt x="366748" y="516700"/>
                    <a:pt x="403785" y="606129"/>
                    <a:pt x="403785" y="702784"/>
                  </a:cubicBezTo>
                  <a:lnTo>
                    <a:pt x="403785" y="720850"/>
                  </a:lnTo>
                  <a:lnTo>
                    <a:pt x="28906" y="720850"/>
                  </a:lnTo>
                  <a:lnTo>
                    <a:pt x="28906" y="702784"/>
                  </a:lnTo>
                  <a:cubicBezTo>
                    <a:pt x="28906" y="607032"/>
                    <a:pt x="65942" y="516700"/>
                    <a:pt x="133691" y="448951"/>
                  </a:cubicBezTo>
                  <a:lnTo>
                    <a:pt x="148144" y="434498"/>
                  </a:lnTo>
                  <a:cubicBezTo>
                    <a:pt x="163501" y="419141"/>
                    <a:pt x="172534" y="397461"/>
                    <a:pt x="172534" y="374878"/>
                  </a:cubicBezTo>
                  <a:cubicBezTo>
                    <a:pt x="172534" y="352295"/>
                    <a:pt x="163501" y="331519"/>
                    <a:pt x="148144" y="315259"/>
                  </a:cubicBezTo>
                  <a:lnTo>
                    <a:pt x="133691" y="300806"/>
                  </a:lnTo>
                  <a:cubicBezTo>
                    <a:pt x="65942" y="233057"/>
                    <a:pt x="28906" y="143628"/>
                    <a:pt x="28906" y="46973"/>
                  </a:cubicBezTo>
                  <a:lnTo>
                    <a:pt x="28906" y="28906"/>
                  </a:lnTo>
                  <a:lnTo>
                    <a:pt x="403785" y="28906"/>
                  </a:lnTo>
                  <a:lnTo>
                    <a:pt x="403785" y="46973"/>
                  </a:lnTo>
                  <a:cubicBezTo>
                    <a:pt x="403785" y="142725"/>
                    <a:pt x="366748" y="233057"/>
                    <a:pt x="298999" y="300806"/>
                  </a:cubicBezTo>
                  <a:lnTo>
                    <a:pt x="284546" y="315259"/>
                  </a:lnTo>
                  <a:close/>
                  <a:moveTo>
                    <a:pt x="318872" y="320679"/>
                  </a:moveTo>
                  <a:cubicBezTo>
                    <a:pt x="392041" y="247510"/>
                    <a:pt x="431788" y="149952"/>
                    <a:pt x="431788" y="46973"/>
                  </a:cubicBezTo>
                  <a:lnTo>
                    <a:pt x="431788" y="14453"/>
                  </a:lnTo>
                  <a:cubicBezTo>
                    <a:pt x="431788" y="6323"/>
                    <a:pt x="425464" y="0"/>
                    <a:pt x="417335" y="0"/>
                  </a:cubicBezTo>
                  <a:lnTo>
                    <a:pt x="14453" y="0"/>
                  </a:lnTo>
                  <a:cubicBezTo>
                    <a:pt x="6323" y="0"/>
                    <a:pt x="0" y="6323"/>
                    <a:pt x="0" y="14453"/>
                  </a:cubicBezTo>
                  <a:lnTo>
                    <a:pt x="0" y="46973"/>
                  </a:lnTo>
                  <a:cubicBezTo>
                    <a:pt x="0" y="149952"/>
                    <a:pt x="39746" y="247510"/>
                    <a:pt x="112915" y="320679"/>
                  </a:cubicBezTo>
                  <a:lnTo>
                    <a:pt x="127368" y="335133"/>
                  </a:lnTo>
                  <a:cubicBezTo>
                    <a:pt x="137305" y="345069"/>
                    <a:pt x="143628" y="359522"/>
                    <a:pt x="143628" y="373975"/>
                  </a:cubicBezTo>
                  <a:cubicBezTo>
                    <a:pt x="143628" y="388428"/>
                    <a:pt x="138208" y="402882"/>
                    <a:pt x="127368" y="412818"/>
                  </a:cubicBezTo>
                  <a:lnTo>
                    <a:pt x="112915" y="427271"/>
                  </a:lnTo>
                  <a:cubicBezTo>
                    <a:pt x="39746" y="500440"/>
                    <a:pt x="0" y="597999"/>
                    <a:pt x="0" y="700978"/>
                  </a:cubicBezTo>
                  <a:lnTo>
                    <a:pt x="0" y="734400"/>
                  </a:lnTo>
                  <a:cubicBezTo>
                    <a:pt x="0" y="742530"/>
                    <a:pt x="6323" y="748854"/>
                    <a:pt x="14453" y="748854"/>
                  </a:cubicBezTo>
                  <a:lnTo>
                    <a:pt x="418238" y="748854"/>
                  </a:lnTo>
                  <a:cubicBezTo>
                    <a:pt x="426368" y="748854"/>
                    <a:pt x="432691" y="742530"/>
                    <a:pt x="432691" y="734400"/>
                  </a:cubicBezTo>
                  <a:lnTo>
                    <a:pt x="432691" y="701881"/>
                  </a:lnTo>
                  <a:cubicBezTo>
                    <a:pt x="432691" y="598902"/>
                    <a:pt x="392945" y="501343"/>
                    <a:pt x="319775" y="428175"/>
                  </a:cubicBezTo>
                  <a:lnTo>
                    <a:pt x="305323" y="413721"/>
                  </a:lnTo>
                  <a:cubicBezTo>
                    <a:pt x="295386" y="403785"/>
                    <a:pt x="289063" y="389332"/>
                    <a:pt x="289063" y="374878"/>
                  </a:cubicBezTo>
                  <a:cubicBezTo>
                    <a:pt x="289063" y="360425"/>
                    <a:pt x="294483" y="345972"/>
                    <a:pt x="305323" y="336036"/>
                  </a:cubicBezTo>
                  <a:lnTo>
                    <a:pt x="318872" y="32067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87"/>
            <p:cNvSpPr/>
            <p:nvPr/>
          </p:nvSpPr>
          <p:spPr>
            <a:xfrm>
              <a:off x="7469880" y="4051137"/>
              <a:ext cx="238055" cy="238584"/>
            </a:xfrm>
            <a:custGeom>
              <a:avLst/>
              <a:gdLst/>
              <a:ahLst/>
              <a:cxnLst/>
              <a:rect l="l" t="t" r="r" b="b"/>
              <a:pathLst>
                <a:path w="238055" h="238584" extrusionOk="0">
                  <a:moveTo>
                    <a:pt x="170727" y="95859"/>
                  </a:moveTo>
                  <a:cubicBezTo>
                    <a:pt x="165308" y="101279"/>
                    <a:pt x="160791" y="105796"/>
                    <a:pt x="157178" y="109409"/>
                  </a:cubicBezTo>
                  <a:lnTo>
                    <a:pt x="142725" y="123862"/>
                  </a:lnTo>
                  <a:cubicBezTo>
                    <a:pt x="131885" y="134702"/>
                    <a:pt x="122852" y="147349"/>
                    <a:pt x="115625" y="160898"/>
                  </a:cubicBezTo>
                  <a:cubicBezTo>
                    <a:pt x="109302" y="147349"/>
                    <a:pt x="100268" y="134702"/>
                    <a:pt x="88525" y="123862"/>
                  </a:cubicBezTo>
                  <a:lnTo>
                    <a:pt x="74072" y="109409"/>
                  </a:lnTo>
                  <a:cubicBezTo>
                    <a:pt x="56909" y="92246"/>
                    <a:pt x="43359" y="72373"/>
                    <a:pt x="29809" y="48887"/>
                  </a:cubicBezTo>
                  <a:cubicBezTo>
                    <a:pt x="33422" y="37143"/>
                    <a:pt x="42456" y="31724"/>
                    <a:pt x="47876" y="29917"/>
                  </a:cubicBezTo>
                  <a:cubicBezTo>
                    <a:pt x="57812" y="26304"/>
                    <a:pt x="68652" y="28110"/>
                    <a:pt x="77685" y="34433"/>
                  </a:cubicBezTo>
                  <a:cubicBezTo>
                    <a:pt x="95752" y="47080"/>
                    <a:pt x="131885" y="63340"/>
                    <a:pt x="201441" y="65147"/>
                  </a:cubicBezTo>
                  <a:cubicBezTo>
                    <a:pt x="192407" y="75083"/>
                    <a:pt x="177954" y="88633"/>
                    <a:pt x="170727" y="95859"/>
                  </a:cubicBezTo>
                  <a:close/>
                  <a:moveTo>
                    <a:pt x="236670" y="48887"/>
                  </a:moveTo>
                  <a:cubicBezTo>
                    <a:pt x="234864" y="45273"/>
                    <a:pt x="230347" y="37143"/>
                    <a:pt x="215894" y="37143"/>
                  </a:cubicBezTo>
                  <a:cubicBezTo>
                    <a:pt x="140918" y="37143"/>
                    <a:pt x="108399" y="20884"/>
                    <a:pt x="94849" y="11850"/>
                  </a:cubicBezTo>
                  <a:cubicBezTo>
                    <a:pt x="78589" y="107"/>
                    <a:pt x="57812" y="-3506"/>
                    <a:pt x="37939" y="3721"/>
                  </a:cubicBezTo>
                  <a:cubicBezTo>
                    <a:pt x="19873" y="10044"/>
                    <a:pt x="6323" y="24497"/>
                    <a:pt x="1806" y="42563"/>
                  </a:cubicBezTo>
                  <a:cubicBezTo>
                    <a:pt x="903" y="47080"/>
                    <a:pt x="0" y="50693"/>
                    <a:pt x="0" y="50693"/>
                  </a:cubicBezTo>
                  <a:cubicBezTo>
                    <a:pt x="0" y="53403"/>
                    <a:pt x="0" y="56113"/>
                    <a:pt x="1806" y="58823"/>
                  </a:cubicBezTo>
                  <a:cubicBezTo>
                    <a:pt x="15356" y="83213"/>
                    <a:pt x="30713" y="107603"/>
                    <a:pt x="53296" y="130186"/>
                  </a:cubicBezTo>
                  <a:lnTo>
                    <a:pt x="67749" y="144639"/>
                  </a:lnTo>
                  <a:cubicBezTo>
                    <a:pt x="88525" y="165415"/>
                    <a:pt x="101172" y="194321"/>
                    <a:pt x="101172" y="224131"/>
                  </a:cubicBezTo>
                  <a:cubicBezTo>
                    <a:pt x="101172" y="232261"/>
                    <a:pt x="107495" y="238584"/>
                    <a:pt x="115625" y="238584"/>
                  </a:cubicBezTo>
                  <a:cubicBezTo>
                    <a:pt x="123755" y="238584"/>
                    <a:pt x="130078" y="232261"/>
                    <a:pt x="130078" y="224131"/>
                  </a:cubicBezTo>
                  <a:cubicBezTo>
                    <a:pt x="130078" y="194321"/>
                    <a:pt x="141821" y="166319"/>
                    <a:pt x="163501" y="144639"/>
                  </a:cubicBezTo>
                  <a:lnTo>
                    <a:pt x="177954" y="130186"/>
                  </a:lnTo>
                  <a:cubicBezTo>
                    <a:pt x="181567" y="126572"/>
                    <a:pt x="186084" y="122056"/>
                    <a:pt x="191504" y="117539"/>
                  </a:cubicBezTo>
                  <a:cubicBezTo>
                    <a:pt x="227637" y="81406"/>
                    <a:pt x="242993" y="65147"/>
                    <a:pt x="236670" y="4888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87"/>
            <p:cNvSpPr/>
            <p:nvPr/>
          </p:nvSpPr>
          <p:spPr>
            <a:xfrm>
              <a:off x="7427424" y="4460448"/>
              <a:ext cx="316402" cy="144531"/>
            </a:xfrm>
            <a:custGeom>
              <a:avLst/>
              <a:gdLst/>
              <a:ahLst/>
              <a:cxnLst/>
              <a:rect l="l" t="t" r="r" b="b"/>
              <a:pathLst>
                <a:path w="316402" h="144531" extrusionOk="0">
                  <a:moveTo>
                    <a:pt x="30713" y="116529"/>
                  </a:moveTo>
                  <a:cubicBezTo>
                    <a:pt x="35229" y="91236"/>
                    <a:pt x="46973" y="79492"/>
                    <a:pt x="65039" y="61426"/>
                  </a:cubicBezTo>
                  <a:cubicBezTo>
                    <a:pt x="67749" y="57813"/>
                    <a:pt x="71362" y="55103"/>
                    <a:pt x="74072" y="51489"/>
                  </a:cubicBezTo>
                  <a:cubicBezTo>
                    <a:pt x="86719" y="37940"/>
                    <a:pt x="104785" y="30713"/>
                    <a:pt x="123755" y="30713"/>
                  </a:cubicBezTo>
                  <a:lnTo>
                    <a:pt x="192407" y="30713"/>
                  </a:lnTo>
                  <a:cubicBezTo>
                    <a:pt x="211377" y="30713"/>
                    <a:pt x="229443" y="38843"/>
                    <a:pt x="242090" y="51489"/>
                  </a:cubicBezTo>
                  <a:cubicBezTo>
                    <a:pt x="245704" y="55103"/>
                    <a:pt x="248413" y="57813"/>
                    <a:pt x="251123" y="61426"/>
                  </a:cubicBezTo>
                  <a:cubicBezTo>
                    <a:pt x="268287" y="79492"/>
                    <a:pt x="280933" y="91236"/>
                    <a:pt x="285449" y="116529"/>
                  </a:cubicBezTo>
                  <a:lnTo>
                    <a:pt x="30713" y="116529"/>
                  </a:lnTo>
                  <a:close/>
                  <a:moveTo>
                    <a:pt x="316163" y="129175"/>
                  </a:moveTo>
                  <a:cubicBezTo>
                    <a:pt x="312549" y="82203"/>
                    <a:pt x="293579" y="63233"/>
                    <a:pt x="271900" y="40649"/>
                  </a:cubicBezTo>
                  <a:cubicBezTo>
                    <a:pt x="269190" y="37940"/>
                    <a:pt x="265576" y="34326"/>
                    <a:pt x="262866" y="30713"/>
                  </a:cubicBezTo>
                  <a:cubicBezTo>
                    <a:pt x="244800" y="11743"/>
                    <a:pt x="218604" y="0"/>
                    <a:pt x="192407" y="0"/>
                  </a:cubicBezTo>
                  <a:lnTo>
                    <a:pt x="123755" y="0"/>
                  </a:lnTo>
                  <a:cubicBezTo>
                    <a:pt x="97559" y="0"/>
                    <a:pt x="71362" y="10840"/>
                    <a:pt x="53296" y="30713"/>
                  </a:cubicBezTo>
                  <a:cubicBezTo>
                    <a:pt x="49683" y="34326"/>
                    <a:pt x="46973" y="37037"/>
                    <a:pt x="44262" y="40649"/>
                  </a:cubicBezTo>
                  <a:cubicBezTo>
                    <a:pt x="22583" y="63233"/>
                    <a:pt x="3613" y="82203"/>
                    <a:pt x="0" y="129175"/>
                  </a:cubicBezTo>
                  <a:cubicBezTo>
                    <a:pt x="0" y="132788"/>
                    <a:pt x="903" y="137305"/>
                    <a:pt x="3613" y="140015"/>
                  </a:cubicBezTo>
                  <a:cubicBezTo>
                    <a:pt x="6323" y="142725"/>
                    <a:pt x="9936" y="144531"/>
                    <a:pt x="14453" y="144531"/>
                  </a:cubicBezTo>
                  <a:lnTo>
                    <a:pt x="302613" y="144531"/>
                  </a:lnTo>
                  <a:cubicBezTo>
                    <a:pt x="306226" y="144531"/>
                    <a:pt x="310742" y="142725"/>
                    <a:pt x="313453" y="140015"/>
                  </a:cubicBezTo>
                  <a:cubicBezTo>
                    <a:pt x="315259" y="137305"/>
                    <a:pt x="317066" y="133691"/>
                    <a:pt x="316163" y="12917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87"/>
            <p:cNvSpPr/>
            <p:nvPr/>
          </p:nvSpPr>
          <p:spPr>
            <a:xfrm>
              <a:off x="7571051" y="4316821"/>
              <a:ext cx="28906" cy="43359"/>
            </a:xfrm>
            <a:custGeom>
              <a:avLst/>
              <a:gdLst/>
              <a:ahLst/>
              <a:cxnLst/>
              <a:rect l="l" t="t" r="r" b="b"/>
              <a:pathLst>
                <a:path w="28906" h="43359" extrusionOk="0">
                  <a:moveTo>
                    <a:pt x="14453" y="0"/>
                  </a:moveTo>
                  <a:cubicBezTo>
                    <a:pt x="6323" y="0"/>
                    <a:pt x="0" y="6323"/>
                    <a:pt x="0" y="14453"/>
                  </a:cubicBezTo>
                  <a:lnTo>
                    <a:pt x="0" y="28906"/>
                  </a:lnTo>
                  <a:cubicBezTo>
                    <a:pt x="0" y="37036"/>
                    <a:pt x="6323" y="43359"/>
                    <a:pt x="14453" y="43359"/>
                  </a:cubicBezTo>
                  <a:cubicBezTo>
                    <a:pt x="22583" y="43359"/>
                    <a:pt x="28906" y="37036"/>
                    <a:pt x="28906" y="28906"/>
                  </a:cubicBezTo>
                  <a:lnTo>
                    <a:pt x="28906" y="14453"/>
                  </a:lnTo>
                  <a:cubicBezTo>
                    <a:pt x="28906" y="7226"/>
                    <a:pt x="22583" y="0"/>
                    <a:pt x="1445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87"/>
            <p:cNvSpPr/>
            <p:nvPr/>
          </p:nvSpPr>
          <p:spPr>
            <a:xfrm>
              <a:off x="7571051" y="4389086"/>
              <a:ext cx="28906" cy="43359"/>
            </a:xfrm>
            <a:custGeom>
              <a:avLst/>
              <a:gdLst/>
              <a:ahLst/>
              <a:cxnLst/>
              <a:rect l="l" t="t" r="r" b="b"/>
              <a:pathLst>
                <a:path w="28906" h="43359" extrusionOk="0">
                  <a:moveTo>
                    <a:pt x="14453" y="0"/>
                  </a:moveTo>
                  <a:cubicBezTo>
                    <a:pt x="6323" y="0"/>
                    <a:pt x="0" y="6323"/>
                    <a:pt x="0" y="14453"/>
                  </a:cubicBezTo>
                  <a:lnTo>
                    <a:pt x="0" y="28906"/>
                  </a:lnTo>
                  <a:cubicBezTo>
                    <a:pt x="0" y="37036"/>
                    <a:pt x="6323" y="43359"/>
                    <a:pt x="14453" y="43359"/>
                  </a:cubicBezTo>
                  <a:cubicBezTo>
                    <a:pt x="22583" y="43359"/>
                    <a:pt x="28906" y="37036"/>
                    <a:pt x="28906" y="28906"/>
                  </a:cubicBezTo>
                  <a:lnTo>
                    <a:pt x="28906" y="14453"/>
                  </a:lnTo>
                  <a:cubicBezTo>
                    <a:pt x="28906" y="6323"/>
                    <a:pt x="22583" y="0"/>
                    <a:pt x="1445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44" name="Google Shape;844;p87"/>
          <p:cNvGrpSpPr/>
          <p:nvPr/>
        </p:nvGrpSpPr>
        <p:grpSpPr>
          <a:xfrm>
            <a:off x="1081756" y="4180335"/>
            <a:ext cx="1493763" cy="1474825"/>
            <a:chOff x="6555972" y="3726551"/>
            <a:chExt cx="1090935" cy="1092304"/>
          </a:xfrm>
        </p:grpSpPr>
        <p:sp>
          <p:nvSpPr>
            <p:cNvPr id="845" name="Google Shape;845;p87"/>
            <p:cNvSpPr/>
            <p:nvPr/>
          </p:nvSpPr>
          <p:spPr>
            <a:xfrm>
              <a:off x="7504284" y="3891461"/>
              <a:ext cx="49369" cy="469012"/>
            </a:xfrm>
            <a:custGeom>
              <a:avLst/>
              <a:gdLst/>
              <a:ahLst/>
              <a:cxnLst/>
              <a:rect l="l" t="t" r="r" b="b"/>
              <a:pathLst>
                <a:path w="49369" h="469012" extrusionOk="0">
                  <a:moveTo>
                    <a:pt x="-1" y="0"/>
                  </a:moveTo>
                  <a:lnTo>
                    <a:pt x="49369" y="0"/>
                  </a:lnTo>
                  <a:lnTo>
                    <a:pt x="49369" y="469012"/>
                  </a:lnTo>
                  <a:lnTo>
                    <a:pt x="-1" y="469012"/>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87"/>
            <p:cNvSpPr/>
            <p:nvPr/>
          </p:nvSpPr>
          <p:spPr>
            <a:xfrm>
              <a:off x="6717649" y="3737625"/>
              <a:ext cx="230392" cy="255076"/>
            </a:xfrm>
            <a:custGeom>
              <a:avLst/>
              <a:gdLst/>
              <a:ahLst/>
              <a:cxnLst/>
              <a:rect l="l" t="t" r="r" b="b"/>
              <a:pathLst>
                <a:path w="230392" h="255076" extrusionOk="0">
                  <a:moveTo>
                    <a:pt x="-1" y="0"/>
                  </a:moveTo>
                  <a:lnTo>
                    <a:pt x="230392" y="0"/>
                  </a:lnTo>
                  <a:lnTo>
                    <a:pt x="230392" y="255077"/>
                  </a:lnTo>
                  <a:lnTo>
                    <a:pt x="-1" y="25507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847" name="Google Shape;847;p87"/>
            <p:cNvGrpSpPr/>
            <p:nvPr/>
          </p:nvGrpSpPr>
          <p:grpSpPr>
            <a:xfrm>
              <a:off x="6555972" y="3726551"/>
              <a:ext cx="1090935" cy="1092304"/>
              <a:chOff x="6555972" y="3726551"/>
              <a:chExt cx="1090935" cy="1092304"/>
            </a:xfrm>
          </p:grpSpPr>
          <p:sp>
            <p:nvSpPr>
              <p:cNvPr id="848" name="Google Shape;848;p87"/>
              <p:cNvSpPr/>
              <p:nvPr/>
            </p:nvSpPr>
            <p:spPr>
              <a:xfrm>
                <a:off x="7136754" y="4173965"/>
                <a:ext cx="21941" cy="21942"/>
              </a:xfrm>
              <a:custGeom>
                <a:avLst/>
                <a:gdLst/>
                <a:ahLst/>
                <a:cxnLst/>
                <a:rect l="l" t="t" r="r" b="b"/>
                <a:pathLst>
                  <a:path w="21941" h="21942" extrusionOk="0">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87"/>
              <p:cNvSpPr/>
              <p:nvPr/>
            </p:nvSpPr>
            <p:spPr>
              <a:xfrm>
                <a:off x="7136754" y="4126625"/>
                <a:ext cx="21941" cy="22655"/>
              </a:xfrm>
              <a:custGeom>
                <a:avLst/>
                <a:gdLst/>
                <a:ahLst/>
                <a:cxnLst/>
                <a:rect l="l" t="t" r="r" b="b"/>
                <a:pathLst>
                  <a:path w="21941" h="22655" extrusionOk="0">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850" name="Google Shape;850;p87"/>
              <p:cNvGrpSpPr/>
              <p:nvPr/>
            </p:nvGrpSpPr>
            <p:grpSpPr>
              <a:xfrm>
                <a:off x="6555972" y="3726551"/>
                <a:ext cx="1090935" cy="1092304"/>
                <a:chOff x="6555972" y="3726551"/>
                <a:chExt cx="1090935" cy="1092304"/>
              </a:xfrm>
            </p:grpSpPr>
            <p:sp>
              <p:nvSpPr>
                <p:cNvPr id="851" name="Google Shape;851;p87"/>
                <p:cNvSpPr/>
                <p:nvPr/>
              </p:nvSpPr>
              <p:spPr>
                <a:xfrm>
                  <a:off x="7136754" y="4077969"/>
                  <a:ext cx="21941" cy="21942"/>
                </a:xfrm>
                <a:custGeom>
                  <a:avLst/>
                  <a:gdLst/>
                  <a:ahLst/>
                  <a:cxnLst/>
                  <a:rect l="l" t="t" r="r" b="b"/>
                  <a:pathLst>
                    <a:path w="21941" h="21942" extrusionOk="0">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87"/>
                <p:cNvSpPr/>
                <p:nvPr/>
              </p:nvSpPr>
              <p:spPr>
                <a:xfrm>
                  <a:off x="6555972" y="3726551"/>
                  <a:ext cx="1090935" cy="1092304"/>
                </a:xfrm>
                <a:custGeom>
                  <a:avLst/>
                  <a:gdLst/>
                  <a:ahLst/>
                  <a:cxnLst/>
                  <a:rect l="l" t="t" r="r" b="b"/>
                  <a:pathLst>
                    <a:path w="1090935" h="1092304" extrusionOk="0">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53" name="Google Shape;853;p87"/>
              <p:cNvSpPr/>
              <p:nvPr/>
            </p:nvSpPr>
            <p:spPr>
              <a:xfrm>
                <a:off x="7624966" y="3971001"/>
                <a:ext cx="21941" cy="58311"/>
              </a:xfrm>
              <a:custGeom>
                <a:avLst/>
                <a:gdLst/>
                <a:ahLst/>
                <a:cxnLst/>
                <a:rect l="l" t="t" r="r" b="b"/>
                <a:pathLst>
                  <a:path w="21941" h="58311" extrusionOk="0">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87"/>
              <p:cNvSpPr/>
              <p:nvPr/>
            </p:nvSpPr>
            <p:spPr>
              <a:xfrm>
                <a:off x="6651284" y="3735124"/>
                <a:ext cx="117938" cy="21942"/>
              </a:xfrm>
              <a:custGeom>
                <a:avLst/>
                <a:gdLst/>
                <a:ahLst/>
                <a:cxnLst/>
                <a:rect l="l" t="t" r="r" b="b"/>
                <a:pathLst>
                  <a:path w="117938" h="21942" extrusionOk="0">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87"/>
              <p:cNvSpPr/>
              <p:nvPr/>
            </p:nvSpPr>
            <p:spPr>
              <a:xfrm>
                <a:off x="6651284" y="3784493"/>
                <a:ext cx="117938" cy="21942"/>
              </a:xfrm>
              <a:custGeom>
                <a:avLst/>
                <a:gdLst/>
                <a:ahLst/>
                <a:cxnLst/>
                <a:rect l="l" t="t" r="r" b="b"/>
                <a:pathLst>
                  <a:path w="117938" h="21942" extrusionOk="0">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87"/>
              <p:cNvSpPr/>
              <p:nvPr/>
            </p:nvSpPr>
            <p:spPr>
              <a:xfrm>
                <a:off x="6651284" y="3831120"/>
                <a:ext cx="117938" cy="21942"/>
              </a:xfrm>
              <a:custGeom>
                <a:avLst/>
                <a:gdLst/>
                <a:ahLst/>
                <a:cxnLst/>
                <a:rect l="l" t="t" r="r" b="b"/>
                <a:pathLst>
                  <a:path w="117938" h="21942" extrusionOk="0">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87"/>
              <p:cNvSpPr/>
              <p:nvPr/>
            </p:nvSpPr>
            <p:spPr>
              <a:xfrm>
                <a:off x="6651284" y="3877747"/>
                <a:ext cx="117938" cy="21942"/>
              </a:xfrm>
              <a:custGeom>
                <a:avLst/>
                <a:gdLst/>
                <a:ahLst/>
                <a:cxnLst/>
                <a:rect l="l" t="t" r="r" b="b"/>
                <a:pathLst>
                  <a:path w="117938" h="21942" extrusionOk="0">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87"/>
              <p:cNvSpPr/>
              <p:nvPr/>
            </p:nvSpPr>
            <p:spPr>
              <a:xfrm>
                <a:off x="6651284" y="3924374"/>
                <a:ext cx="117938" cy="21942"/>
              </a:xfrm>
              <a:custGeom>
                <a:avLst/>
                <a:gdLst/>
                <a:ahLst/>
                <a:cxnLst/>
                <a:rect l="l" t="t" r="r" b="b"/>
                <a:pathLst>
                  <a:path w="117938" h="21942" extrusionOk="0">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87"/>
              <p:cNvSpPr/>
              <p:nvPr/>
            </p:nvSpPr>
            <p:spPr>
              <a:xfrm>
                <a:off x="6840535" y="3735124"/>
                <a:ext cx="117938" cy="21942"/>
              </a:xfrm>
              <a:custGeom>
                <a:avLst/>
                <a:gdLst/>
                <a:ahLst/>
                <a:cxnLst/>
                <a:rect l="l" t="t" r="r" b="b"/>
                <a:pathLst>
                  <a:path w="117938" h="21942" extrusionOk="0">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87"/>
              <p:cNvSpPr/>
              <p:nvPr/>
            </p:nvSpPr>
            <p:spPr>
              <a:xfrm>
                <a:off x="6840535" y="3784493"/>
                <a:ext cx="117938" cy="21942"/>
              </a:xfrm>
              <a:custGeom>
                <a:avLst/>
                <a:gdLst/>
                <a:ahLst/>
                <a:cxnLst/>
                <a:rect l="l" t="t" r="r" b="b"/>
                <a:pathLst>
                  <a:path w="117938" h="21942" extrusionOk="0">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87"/>
              <p:cNvSpPr/>
              <p:nvPr/>
            </p:nvSpPr>
            <p:spPr>
              <a:xfrm>
                <a:off x="6840535" y="3831120"/>
                <a:ext cx="117938" cy="21942"/>
              </a:xfrm>
              <a:custGeom>
                <a:avLst/>
                <a:gdLst/>
                <a:ahLst/>
                <a:cxnLst/>
                <a:rect l="l" t="t" r="r" b="b"/>
                <a:pathLst>
                  <a:path w="117938" h="21942" extrusionOk="0">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87"/>
              <p:cNvSpPr/>
              <p:nvPr/>
            </p:nvSpPr>
            <p:spPr>
              <a:xfrm>
                <a:off x="6840535" y="3877747"/>
                <a:ext cx="117938" cy="21942"/>
              </a:xfrm>
              <a:custGeom>
                <a:avLst/>
                <a:gdLst/>
                <a:ahLst/>
                <a:cxnLst/>
                <a:rect l="l" t="t" r="r" b="b"/>
                <a:pathLst>
                  <a:path w="117938" h="21942" extrusionOk="0">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87"/>
              <p:cNvSpPr/>
              <p:nvPr/>
            </p:nvSpPr>
            <p:spPr>
              <a:xfrm>
                <a:off x="6840535" y="3924374"/>
                <a:ext cx="117938" cy="21942"/>
              </a:xfrm>
              <a:custGeom>
                <a:avLst/>
                <a:gdLst/>
                <a:ahLst/>
                <a:cxnLst/>
                <a:rect l="l" t="t" r="r" b="b"/>
                <a:pathLst>
                  <a:path w="117938" h="21942" extrusionOk="0">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87"/>
              <p:cNvSpPr/>
              <p:nvPr/>
            </p:nvSpPr>
            <p:spPr>
              <a:xfrm>
                <a:off x="6673225" y="4138309"/>
                <a:ext cx="22655" cy="175537"/>
              </a:xfrm>
              <a:custGeom>
                <a:avLst/>
                <a:gdLst/>
                <a:ahLst/>
                <a:cxnLst/>
                <a:rect l="l" t="t" r="r" b="b"/>
                <a:pathLst>
                  <a:path w="22655" h="175537" extrusionOk="0">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87"/>
              <p:cNvSpPr/>
              <p:nvPr/>
            </p:nvSpPr>
            <p:spPr>
              <a:xfrm>
                <a:off x="6675969" y="4338531"/>
                <a:ext cx="21941" cy="21942"/>
              </a:xfrm>
              <a:custGeom>
                <a:avLst/>
                <a:gdLst/>
                <a:ahLst/>
                <a:cxnLst/>
                <a:rect l="l" t="t" r="r" b="b"/>
                <a:pathLst>
                  <a:path w="21941" h="21942" extrusionOk="0">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87"/>
              <p:cNvSpPr/>
              <p:nvPr/>
            </p:nvSpPr>
            <p:spPr>
              <a:xfrm>
                <a:off x="6675969" y="4387901"/>
                <a:ext cx="21941" cy="21942"/>
              </a:xfrm>
              <a:custGeom>
                <a:avLst/>
                <a:gdLst/>
                <a:ahLst/>
                <a:cxnLst/>
                <a:rect l="l" t="t" r="r" b="b"/>
                <a:pathLst>
                  <a:path w="21941" h="21942" extrusionOk="0">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87"/>
              <p:cNvSpPr/>
              <p:nvPr/>
            </p:nvSpPr>
            <p:spPr>
              <a:xfrm>
                <a:off x="6758252" y="4184936"/>
                <a:ext cx="21941" cy="175537"/>
              </a:xfrm>
              <a:custGeom>
                <a:avLst/>
                <a:gdLst/>
                <a:ahLst/>
                <a:cxnLst/>
                <a:rect l="l" t="t" r="r" b="b"/>
                <a:pathLst>
                  <a:path w="21941" h="175537" extrusionOk="0">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87"/>
              <p:cNvSpPr/>
              <p:nvPr/>
            </p:nvSpPr>
            <p:spPr>
              <a:xfrm>
                <a:off x="6758252" y="4387187"/>
                <a:ext cx="21941" cy="22655"/>
              </a:xfrm>
              <a:custGeom>
                <a:avLst/>
                <a:gdLst/>
                <a:ahLst/>
                <a:cxnLst/>
                <a:rect l="l" t="t" r="r" b="b"/>
                <a:pathLst>
                  <a:path w="21941" h="22655" extrusionOk="0">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87"/>
              <p:cNvSpPr/>
              <p:nvPr/>
            </p:nvSpPr>
            <p:spPr>
              <a:xfrm>
                <a:off x="6840535" y="4234306"/>
                <a:ext cx="21941" cy="175537"/>
              </a:xfrm>
              <a:custGeom>
                <a:avLst/>
                <a:gdLst/>
                <a:ahLst/>
                <a:cxnLst/>
                <a:rect l="l" t="t" r="r" b="b"/>
                <a:pathLst>
                  <a:path w="21941" h="175537" extrusionOk="0">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87"/>
              <p:cNvSpPr/>
              <p:nvPr/>
            </p:nvSpPr>
            <p:spPr>
              <a:xfrm>
                <a:off x="6840535" y="4434528"/>
                <a:ext cx="21941" cy="21942"/>
              </a:xfrm>
              <a:custGeom>
                <a:avLst/>
                <a:gdLst/>
                <a:ahLst/>
                <a:cxnLst/>
                <a:rect l="l" t="t" r="r" b="b"/>
                <a:pathLst>
                  <a:path w="21941" h="21942" extrusionOk="0">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87"/>
              <p:cNvSpPr/>
              <p:nvPr/>
            </p:nvSpPr>
            <p:spPr>
              <a:xfrm>
                <a:off x="6758252" y="4434528"/>
                <a:ext cx="21941" cy="21942"/>
              </a:xfrm>
              <a:custGeom>
                <a:avLst/>
                <a:gdLst/>
                <a:ahLst/>
                <a:cxnLst/>
                <a:rect l="l" t="t" r="r" b="b"/>
                <a:pathLst>
                  <a:path w="21941" h="21942" extrusionOk="0">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87"/>
              <p:cNvSpPr/>
              <p:nvPr/>
            </p:nvSpPr>
            <p:spPr>
              <a:xfrm>
                <a:off x="6675969" y="4434528"/>
                <a:ext cx="21941" cy="21942"/>
              </a:xfrm>
              <a:custGeom>
                <a:avLst/>
                <a:gdLst/>
                <a:ahLst/>
                <a:cxnLst/>
                <a:rect l="l" t="t" r="r" b="b"/>
                <a:pathLst>
                  <a:path w="21941" h="21942" extrusionOk="0">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88"/>
          <p:cNvSpPr txBox="1">
            <a:spLocks noGrp="1"/>
          </p:cNvSpPr>
          <p:nvPr>
            <p:ph type="body" idx="1"/>
          </p:nvPr>
        </p:nvSpPr>
        <p:spPr>
          <a:xfrm>
            <a:off x="393647" y="1192716"/>
            <a:ext cx="8067674" cy="2134411"/>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it-IT" dirty="0"/>
              <a:t>   L'uso della tecnologia, spesso, può essere ostacolato da difficoltà di vario genere, come problemi di vista, di udito, e così via. Per questo motivo, è possibile modificare la grafica del dispositivo per renderne l'uso accessibile a tutti (ad esempio, aumentando/diminuendo lo zoom), oppure ricorrere a una tastiera fisica piuttosto che al touchscreen se è più facile scriverci sopra, o ancora attivare la funzione </a:t>
            </a:r>
            <a:r>
              <a:rPr lang="it-IT" i="1" dirty="0"/>
              <a:t>"text-to-speech" </a:t>
            </a:r>
            <a:r>
              <a:rPr lang="it-IT" dirty="0"/>
              <a:t>per ascoltare e capire ciò che è scritto quando non si può leggere.</a:t>
            </a:r>
          </a:p>
        </p:txBody>
      </p:sp>
      <p:sp>
        <p:nvSpPr>
          <p:cNvPr id="878" name="Google Shape;878;p88"/>
          <p:cNvSpPr txBox="1">
            <a:spLocks noGrp="1"/>
          </p:cNvSpPr>
          <p:nvPr>
            <p:ph type="body" idx="2"/>
          </p:nvPr>
        </p:nvSpPr>
        <p:spPr>
          <a:xfrm>
            <a:off x="446314" y="494274"/>
            <a:ext cx="11172181" cy="803654"/>
          </a:xfrm>
          <a:prstGeom prst="rect">
            <a:avLst/>
          </a:prstGeom>
          <a:noFill/>
          <a:ln>
            <a:noFill/>
          </a:ln>
        </p:spPr>
        <p:txBody>
          <a:bodyPr spcFirstLastPara="1" wrap="square" lIns="91425" tIns="45700" rIns="91425" bIns="45700" anchor="t" anchorCtr="0">
            <a:noAutofit/>
          </a:bodyPr>
          <a:lstStyle/>
          <a:p>
            <a:pPr marL="971550" marR="0" lvl="0" indent="-742950" algn="l" rtl="0">
              <a:lnSpc>
                <a:spcPct val="90000"/>
              </a:lnSpc>
              <a:spcBef>
                <a:spcPts val="1000"/>
              </a:spcBef>
              <a:spcAft>
                <a:spcPts val="0"/>
              </a:spcAft>
              <a:buClr>
                <a:srgbClr val="24BAA2"/>
              </a:buClr>
              <a:buSzPts val="3600"/>
              <a:buFont typeface="Arial"/>
              <a:buAutoNum type="arabicPeriod" startAt="10"/>
            </a:pPr>
            <a:r>
              <a:rPr lang="it-IT" dirty="0"/>
              <a:t>Adattare i dispositivi alle esigenze fisiche</a:t>
            </a:r>
          </a:p>
        </p:txBody>
      </p:sp>
      <p:sp>
        <p:nvSpPr>
          <p:cNvPr id="879" name="Google Shape;879;p88"/>
          <p:cNvSpPr txBox="1"/>
          <p:nvPr/>
        </p:nvSpPr>
        <p:spPr>
          <a:xfrm>
            <a:off x="1792705" y="4586555"/>
            <a:ext cx="9380120" cy="1671186"/>
          </a:xfrm>
          <a:prstGeom prst="rect">
            <a:avLst/>
          </a:prstGeom>
          <a:noFill/>
          <a:ln>
            <a:noFill/>
          </a:ln>
        </p:spPr>
        <p:txBody>
          <a:bodyPr spcFirstLastPara="1" wrap="square" lIns="91425" tIns="45700" rIns="91425" bIns="45700" anchor="t" anchorCtr="0">
            <a:spAutoFit/>
          </a:bodyPr>
          <a:lstStyle/>
          <a:p>
            <a:pPr marL="457200" marR="0" lvl="0" indent="0" algn="just" rtl="0">
              <a:lnSpc>
                <a:spcPct val="90000"/>
              </a:lnSpc>
              <a:spcBef>
                <a:spcPts val="0"/>
              </a:spcBef>
              <a:spcAft>
                <a:spcPts val="0"/>
              </a:spcAft>
              <a:buClr>
                <a:srgbClr val="FFFFFF"/>
              </a:buClr>
              <a:buSzPts val="3000"/>
              <a:buFont typeface="Arial"/>
              <a:buNone/>
            </a:pPr>
            <a:r>
              <a:rPr lang="it-IT" sz="2400" b="1" i="0" u="none" strike="noStrike" cap="none" dirty="0">
                <a:solidFill>
                  <a:srgbClr val="7F3494"/>
                </a:solidFill>
                <a:latin typeface="Calibri"/>
                <a:ea typeface="Calibri"/>
                <a:cs typeface="Calibri"/>
                <a:sym typeface="Calibri"/>
              </a:rPr>
              <a:t>Tuttavia, per godere appieno dei vantaggi offerti dalla tecnologia, è bene essere informati sul suo uso responsabile e conoscere gli effetti negativi che può provocare se non la si usa correttamente.</a:t>
            </a:r>
          </a:p>
          <a:p>
            <a:pPr marL="457200" marR="0" lvl="0" indent="0" algn="just" rtl="0">
              <a:lnSpc>
                <a:spcPct val="90000"/>
              </a:lnSpc>
              <a:spcBef>
                <a:spcPts val="0"/>
              </a:spcBef>
              <a:spcAft>
                <a:spcPts val="0"/>
              </a:spcAft>
              <a:buClr>
                <a:srgbClr val="FFFFFF"/>
              </a:buClr>
              <a:buSzPts val="3000"/>
              <a:buFont typeface="Arial"/>
              <a:buNone/>
            </a:pPr>
            <a:endParaRPr lang="it-IT" b="1" i="0" u="none" strike="noStrike" cap="none" dirty="0">
              <a:solidFill>
                <a:srgbClr val="7F3494"/>
              </a:solidFill>
              <a:latin typeface="Calibri"/>
              <a:ea typeface="Calibri"/>
              <a:cs typeface="Calibri"/>
              <a:sym typeface="Calibri"/>
            </a:endParaRPr>
          </a:p>
          <a:p>
            <a:pPr marL="457200" marR="0" lvl="0" indent="0" algn="just" rtl="0">
              <a:lnSpc>
                <a:spcPct val="90000"/>
              </a:lnSpc>
              <a:spcBef>
                <a:spcPts val="0"/>
              </a:spcBef>
              <a:spcAft>
                <a:spcPts val="0"/>
              </a:spcAft>
              <a:buClr>
                <a:srgbClr val="FFFFFF"/>
              </a:buClr>
              <a:buSzPts val="3000"/>
              <a:buFont typeface="Arial"/>
              <a:buNone/>
            </a:pPr>
            <a:r>
              <a:rPr lang="it-IT" sz="2400" b="1" i="0" u="none" strike="noStrike" cap="none" dirty="0">
                <a:solidFill>
                  <a:srgbClr val="7F3494"/>
                </a:solidFill>
                <a:latin typeface="Calibri"/>
                <a:ea typeface="Calibri"/>
                <a:cs typeface="Calibri"/>
                <a:sym typeface="Calibri"/>
              </a:rPr>
              <a:t>Tali effetti possono colpire anche gli utenti più sicuri di sé. </a:t>
            </a:r>
            <a:endParaRPr sz="2400" b="1" i="0" u="none" strike="noStrike" cap="none" dirty="0">
              <a:solidFill>
                <a:srgbClr val="7F3494"/>
              </a:solidFill>
              <a:latin typeface="Calibri"/>
              <a:ea typeface="Calibri"/>
              <a:cs typeface="Calibri"/>
              <a:sym typeface="Calibri"/>
            </a:endParaRPr>
          </a:p>
        </p:txBody>
      </p:sp>
      <p:pic>
        <p:nvPicPr>
          <p:cNvPr id="880" name="Google Shape;880;p88"/>
          <p:cNvPicPr preferRelativeResize="0"/>
          <p:nvPr/>
        </p:nvPicPr>
        <p:blipFill rotWithShape="1">
          <a:blip r:embed="rId3">
            <a:alphaModFix/>
          </a:blip>
          <a:srcRect/>
          <a:stretch/>
        </p:blipFill>
        <p:spPr>
          <a:xfrm>
            <a:off x="709961" y="4855839"/>
            <a:ext cx="1219200" cy="1219200"/>
          </a:xfrm>
          <a:prstGeom prst="rect">
            <a:avLst/>
          </a:prstGeom>
          <a:noFill/>
          <a:ln>
            <a:noFill/>
          </a:ln>
        </p:spPr>
      </p:pic>
      <p:grpSp>
        <p:nvGrpSpPr>
          <p:cNvPr id="881" name="Google Shape;881;p88"/>
          <p:cNvGrpSpPr/>
          <p:nvPr/>
        </p:nvGrpSpPr>
        <p:grpSpPr>
          <a:xfrm>
            <a:off x="9040958" y="1841811"/>
            <a:ext cx="1285857" cy="1235909"/>
            <a:chOff x="8420010" y="811881"/>
            <a:chExt cx="3121846" cy="3000578"/>
          </a:xfrm>
        </p:grpSpPr>
        <p:grpSp>
          <p:nvGrpSpPr>
            <p:cNvPr id="882" name="Google Shape;882;p88"/>
            <p:cNvGrpSpPr/>
            <p:nvPr/>
          </p:nvGrpSpPr>
          <p:grpSpPr>
            <a:xfrm>
              <a:off x="8904818" y="1383087"/>
              <a:ext cx="2056247" cy="1037657"/>
              <a:chOff x="8907189" y="1344210"/>
              <a:chExt cx="2056247" cy="1037657"/>
            </a:xfrm>
          </p:grpSpPr>
          <p:sp>
            <p:nvSpPr>
              <p:cNvPr id="883" name="Google Shape;883;p88"/>
              <p:cNvSpPr/>
              <p:nvPr/>
            </p:nvSpPr>
            <p:spPr>
              <a:xfrm>
                <a:off x="10640824" y="1968923"/>
                <a:ext cx="322612" cy="321723"/>
              </a:xfrm>
              <a:custGeom>
                <a:avLst/>
                <a:gdLst/>
                <a:ahLst/>
                <a:cxnLst/>
                <a:rect l="l" t="t" r="r" b="b"/>
                <a:pathLst>
                  <a:path w="322612" h="321723" extrusionOk="0">
                    <a:moveTo>
                      <a:pt x="322613" y="96110"/>
                    </a:moveTo>
                    <a:cubicBezTo>
                      <a:pt x="273732" y="115657"/>
                      <a:pt x="231369" y="130318"/>
                      <a:pt x="191449" y="149866"/>
                    </a:cubicBezTo>
                    <a:cubicBezTo>
                      <a:pt x="175156" y="158011"/>
                      <a:pt x="158862" y="174301"/>
                      <a:pt x="150715" y="190590"/>
                    </a:cubicBezTo>
                    <a:cubicBezTo>
                      <a:pt x="131163" y="229686"/>
                      <a:pt x="116499" y="272039"/>
                      <a:pt x="96947" y="321723"/>
                    </a:cubicBezTo>
                    <a:cubicBezTo>
                      <a:pt x="63545" y="210138"/>
                      <a:pt x="32587" y="108327"/>
                      <a:pt x="0" y="0"/>
                    </a:cubicBezTo>
                    <a:cubicBezTo>
                      <a:pt x="109167" y="31765"/>
                      <a:pt x="211816" y="62716"/>
                      <a:pt x="322613" y="9611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88"/>
              <p:cNvSpPr/>
              <p:nvPr/>
            </p:nvSpPr>
            <p:spPr>
              <a:xfrm>
                <a:off x="8908818" y="2230373"/>
                <a:ext cx="186562" cy="151494"/>
              </a:xfrm>
              <a:custGeom>
                <a:avLst/>
                <a:gdLst/>
                <a:ahLst/>
                <a:cxnLst/>
                <a:rect l="l" t="t" r="r" b="b"/>
                <a:pathLst>
                  <a:path w="186561" h="151494" extrusionOk="0">
                    <a:moveTo>
                      <a:pt x="186561" y="0"/>
                    </a:moveTo>
                    <a:cubicBezTo>
                      <a:pt x="186561" y="50498"/>
                      <a:pt x="186561" y="100182"/>
                      <a:pt x="186561" y="151495"/>
                    </a:cubicBezTo>
                    <a:cubicBezTo>
                      <a:pt x="124646" y="151495"/>
                      <a:pt x="63545" y="151495"/>
                      <a:pt x="0" y="151495"/>
                    </a:cubicBezTo>
                    <a:cubicBezTo>
                      <a:pt x="0" y="100997"/>
                      <a:pt x="0" y="51313"/>
                      <a:pt x="0" y="0"/>
                    </a:cubicBezTo>
                    <a:cubicBezTo>
                      <a:pt x="62730" y="0"/>
                      <a:pt x="123831" y="0"/>
                      <a:pt x="186561" y="0"/>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88"/>
              <p:cNvSpPr/>
              <p:nvPr/>
            </p:nvSpPr>
            <p:spPr>
              <a:xfrm>
                <a:off x="8908004" y="1344210"/>
                <a:ext cx="187375" cy="149865"/>
              </a:xfrm>
              <a:custGeom>
                <a:avLst/>
                <a:gdLst/>
                <a:ahLst/>
                <a:cxnLst/>
                <a:rect l="l" t="t" r="r" b="b"/>
                <a:pathLst>
                  <a:path w="187375" h="149865" extrusionOk="0">
                    <a:moveTo>
                      <a:pt x="0" y="149866"/>
                    </a:moveTo>
                    <a:cubicBezTo>
                      <a:pt x="0" y="100182"/>
                      <a:pt x="0" y="50498"/>
                      <a:pt x="0" y="0"/>
                    </a:cubicBezTo>
                    <a:cubicBezTo>
                      <a:pt x="62730" y="0"/>
                      <a:pt x="123831" y="0"/>
                      <a:pt x="187376" y="0"/>
                    </a:cubicBezTo>
                    <a:cubicBezTo>
                      <a:pt x="187376" y="48869"/>
                      <a:pt x="187376" y="98553"/>
                      <a:pt x="187376" y="149866"/>
                    </a:cubicBezTo>
                    <a:cubicBezTo>
                      <a:pt x="125460" y="149866"/>
                      <a:pt x="63545" y="149866"/>
                      <a:pt x="0" y="149866"/>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88"/>
              <p:cNvSpPr/>
              <p:nvPr/>
            </p:nvSpPr>
            <p:spPr>
              <a:xfrm>
                <a:off x="8907189" y="1788107"/>
                <a:ext cx="187375" cy="149865"/>
              </a:xfrm>
              <a:custGeom>
                <a:avLst/>
                <a:gdLst/>
                <a:ahLst/>
                <a:cxnLst/>
                <a:rect l="l" t="t" r="r" b="b"/>
                <a:pathLst>
                  <a:path w="187375" h="149865" extrusionOk="0">
                    <a:moveTo>
                      <a:pt x="0" y="149866"/>
                    </a:moveTo>
                    <a:cubicBezTo>
                      <a:pt x="0" y="99368"/>
                      <a:pt x="0" y="50498"/>
                      <a:pt x="0" y="0"/>
                    </a:cubicBezTo>
                    <a:cubicBezTo>
                      <a:pt x="62730" y="0"/>
                      <a:pt x="123831" y="0"/>
                      <a:pt x="187376" y="0"/>
                    </a:cubicBezTo>
                    <a:cubicBezTo>
                      <a:pt x="187376" y="48869"/>
                      <a:pt x="187376" y="97739"/>
                      <a:pt x="187376" y="149866"/>
                    </a:cubicBezTo>
                    <a:cubicBezTo>
                      <a:pt x="127090" y="149866"/>
                      <a:pt x="65174" y="149866"/>
                      <a:pt x="0" y="149866"/>
                    </a:cubicBez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87" name="Google Shape;887;p88"/>
            <p:cNvGrpSpPr/>
            <p:nvPr/>
          </p:nvGrpSpPr>
          <p:grpSpPr>
            <a:xfrm>
              <a:off x="8420010" y="811881"/>
              <a:ext cx="3121846" cy="3000578"/>
              <a:chOff x="8420010" y="811881"/>
              <a:chExt cx="3121846" cy="3000578"/>
            </a:xfrm>
          </p:grpSpPr>
          <p:sp>
            <p:nvSpPr>
              <p:cNvPr id="888" name="Google Shape;888;p88"/>
              <p:cNvSpPr/>
              <p:nvPr/>
            </p:nvSpPr>
            <p:spPr>
              <a:xfrm>
                <a:off x="8420010" y="811881"/>
                <a:ext cx="3121846" cy="3000578"/>
              </a:xfrm>
              <a:custGeom>
                <a:avLst/>
                <a:gdLst/>
                <a:ahLst/>
                <a:cxnLst/>
                <a:rect l="l" t="t" r="r" b="b"/>
                <a:pathLst>
                  <a:path w="3121846" h="3000578" extrusionOk="0">
                    <a:moveTo>
                      <a:pt x="0" y="139278"/>
                    </a:moveTo>
                    <a:cubicBezTo>
                      <a:pt x="3259" y="131133"/>
                      <a:pt x="6517" y="122173"/>
                      <a:pt x="8961" y="114029"/>
                    </a:cubicBezTo>
                    <a:cubicBezTo>
                      <a:pt x="33402" y="45611"/>
                      <a:pt x="94503" y="1629"/>
                      <a:pt x="166194" y="0"/>
                    </a:cubicBezTo>
                    <a:cubicBezTo>
                      <a:pt x="175156" y="0"/>
                      <a:pt x="184117" y="0"/>
                      <a:pt x="193893" y="0"/>
                    </a:cubicBezTo>
                    <a:cubicBezTo>
                      <a:pt x="1105518" y="0"/>
                      <a:pt x="2017143" y="0"/>
                      <a:pt x="2928767" y="0"/>
                    </a:cubicBezTo>
                    <a:cubicBezTo>
                      <a:pt x="3055857" y="0"/>
                      <a:pt x="3121846" y="65974"/>
                      <a:pt x="3121846" y="193848"/>
                    </a:cubicBezTo>
                    <a:cubicBezTo>
                      <a:pt x="3121846" y="834852"/>
                      <a:pt x="3121846" y="1476669"/>
                      <a:pt x="3121846" y="2117672"/>
                    </a:cubicBezTo>
                    <a:cubicBezTo>
                      <a:pt x="3121846" y="2242289"/>
                      <a:pt x="3055043" y="2309892"/>
                      <a:pt x="2930397" y="2309892"/>
                    </a:cubicBezTo>
                    <a:cubicBezTo>
                      <a:pt x="2626522" y="2309892"/>
                      <a:pt x="2322647" y="2309892"/>
                      <a:pt x="2018772" y="2309892"/>
                    </a:cubicBezTo>
                    <a:cubicBezTo>
                      <a:pt x="2006552" y="2309892"/>
                      <a:pt x="1995146" y="2309892"/>
                      <a:pt x="1978853" y="2309892"/>
                    </a:cubicBezTo>
                    <a:cubicBezTo>
                      <a:pt x="1984556" y="2339213"/>
                      <a:pt x="1987814" y="2365277"/>
                      <a:pt x="1994332" y="2390526"/>
                    </a:cubicBezTo>
                    <a:cubicBezTo>
                      <a:pt x="2021216" y="2503740"/>
                      <a:pt x="2073356" y="2603108"/>
                      <a:pt x="2150750" y="2689444"/>
                    </a:cubicBezTo>
                    <a:cubicBezTo>
                      <a:pt x="2164600" y="2704919"/>
                      <a:pt x="2179264" y="2713064"/>
                      <a:pt x="2200445" y="2711435"/>
                    </a:cubicBezTo>
                    <a:cubicBezTo>
                      <a:pt x="2238735" y="2709806"/>
                      <a:pt x="2277840" y="2710621"/>
                      <a:pt x="2316130" y="2711435"/>
                    </a:cubicBezTo>
                    <a:cubicBezTo>
                      <a:pt x="2374786" y="2712250"/>
                      <a:pt x="2407374" y="2744014"/>
                      <a:pt x="2408188" y="2801843"/>
                    </a:cubicBezTo>
                    <a:cubicBezTo>
                      <a:pt x="2409003" y="2838495"/>
                      <a:pt x="2409003" y="2875148"/>
                      <a:pt x="2408188" y="2911800"/>
                    </a:cubicBezTo>
                    <a:cubicBezTo>
                      <a:pt x="2406559" y="2965556"/>
                      <a:pt x="2373972" y="2998950"/>
                      <a:pt x="2320203" y="2999764"/>
                    </a:cubicBezTo>
                    <a:cubicBezTo>
                      <a:pt x="2265620" y="3000579"/>
                      <a:pt x="2210221" y="3000579"/>
                      <a:pt x="2155638" y="2999764"/>
                    </a:cubicBezTo>
                    <a:cubicBezTo>
                      <a:pt x="2123051" y="2998950"/>
                      <a:pt x="2103499" y="2981031"/>
                      <a:pt x="2104313" y="2952524"/>
                    </a:cubicBezTo>
                    <a:cubicBezTo>
                      <a:pt x="2105128" y="2925646"/>
                      <a:pt x="2123866" y="2908541"/>
                      <a:pt x="2155638" y="2908541"/>
                    </a:cubicBezTo>
                    <a:cubicBezTo>
                      <a:pt x="2208592" y="2907727"/>
                      <a:pt x="2260732" y="2908541"/>
                      <a:pt x="2315315" y="2908541"/>
                    </a:cubicBezTo>
                    <a:cubicBezTo>
                      <a:pt x="2315315" y="2873518"/>
                      <a:pt x="2315315" y="2840125"/>
                      <a:pt x="2315315" y="2805101"/>
                    </a:cubicBezTo>
                    <a:cubicBezTo>
                      <a:pt x="1812659" y="2805101"/>
                      <a:pt x="1311632" y="2805101"/>
                      <a:pt x="808161" y="2805101"/>
                    </a:cubicBezTo>
                    <a:cubicBezTo>
                      <a:pt x="808161" y="2839310"/>
                      <a:pt x="808161" y="2871889"/>
                      <a:pt x="808161" y="2908541"/>
                    </a:cubicBezTo>
                    <a:cubicBezTo>
                      <a:pt x="821195" y="2908541"/>
                      <a:pt x="832601" y="2908541"/>
                      <a:pt x="844821" y="2908541"/>
                    </a:cubicBezTo>
                    <a:cubicBezTo>
                      <a:pt x="1200835" y="2908541"/>
                      <a:pt x="1556035" y="2908541"/>
                      <a:pt x="1912049" y="2908541"/>
                    </a:cubicBezTo>
                    <a:cubicBezTo>
                      <a:pt x="1921011" y="2908541"/>
                      <a:pt x="1930787" y="2907727"/>
                      <a:pt x="1939748" y="2908541"/>
                    </a:cubicBezTo>
                    <a:cubicBezTo>
                      <a:pt x="1965818" y="2911800"/>
                      <a:pt x="1980482" y="2928089"/>
                      <a:pt x="1981297" y="2953338"/>
                    </a:cubicBezTo>
                    <a:cubicBezTo>
                      <a:pt x="1982111" y="2977773"/>
                      <a:pt x="1967447" y="2993248"/>
                      <a:pt x="1943822" y="2998950"/>
                    </a:cubicBezTo>
                    <a:cubicBezTo>
                      <a:pt x="1934860" y="3000579"/>
                      <a:pt x="1925899" y="3000579"/>
                      <a:pt x="1916123" y="3000579"/>
                    </a:cubicBezTo>
                    <a:cubicBezTo>
                      <a:pt x="1550332" y="3000579"/>
                      <a:pt x="1184542" y="3000579"/>
                      <a:pt x="818751" y="3000579"/>
                    </a:cubicBezTo>
                    <a:cubicBezTo>
                      <a:pt x="745430" y="3000579"/>
                      <a:pt x="715287" y="2969628"/>
                      <a:pt x="715287" y="2897139"/>
                    </a:cubicBezTo>
                    <a:cubicBezTo>
                      <a:pt x="715287" y="2865374"/>
                      <a:pt x="714473" y="2834423"/>
                      <a:pt x="715287" y="2802658"/>
                    </a:cubicBezTo>
                    <a:cubicBezTo>
                      <a:pt x="716102" y="2746458"/>
                      <a:pt x="747874" y="2713879"/>
                      <a:pt x="804087" y="2713064"/>
                    </a:cubicBezTo>
                    <a:cubicBezTo>
                      <a:pt x="845636" y="2712250"/>
                      <a:pt x="887184" y="2713879"/>
                      <a:pt x="928733" y="2712250"/>
                    </a:cubicBezTo>
                    <a:cubicBezTo>
                      <a:pt x="940138" y="2712250"/>
                      <a:pt x="953988" y="2708991"/>
                      <a:pt x="961320" y="2701661"/>
                    </a:cubicBezTo>
                    <a:cubicBezTo>
                      <a:pt x="1062340" y="2596592"/>
                      <a:pt x="1120997" y="2471161"/>
                      <a:pt x="1141364" y="2326182"/>
                    </a:cubicBezTo>
                    <a:cubicBezTo>
                      <a:pt x="1142179" y="2322109"/>
                      <a:pt x="1141364" y="2318037"/>
                      <a:pt x="1140549" y="2311521"/>
                    </a:cubicBezTo>
                    <a:cubicBezTo>
                      <a:pt x="1129144" y="2311521"/>
                      <a:pt x="1117738" y="2311521"/>
                      <a:pt x="1107147" y="2311521"/>
                    </a:cubicBezTo>
                    <a:cubicBezTo>
                      <a:pt x="962949" y="2311521"/>
                      <a:pt x="818751" y="2311521"/>
                      <a:pt x="674553" y="2311521"/>
                    </a:cubicBezTo>
                    <a:cubicBezTo>
                      <a:pt x="664777" y="2311521"/>
                      <a:pt x="654186" y="2312335"/>
                      <a:pt x="644410" y="2309892"/>
                    </a:cubicBezTo>
                    <a:cubicBezTo>
                      <a:pt x="620785" y="2304190"/>
                      <a:pt x="607750" y="2287901"/>
                      <a:pt x="609379" y="2263466"/>
                    </a:cubicBezTo>
                    <a:cubicBezTo>
                      <a:pt x="611009" y="2239031"/>
                      <a:pt x="624858" y="2224370"/>
                      <a:pt x="649298" y="2221112"/>
                    </a:cubicBezTo>
                    <a:cubicBezTo>
                      <a:pt x="661519" y="2219484"/>
                      <a:pt x="673739" y="2220298"/>
                      <a:pt x="685959" y="2220298"/>
                    </a:cubicBezTo>
                    <a:cubicBezTo>
                      <a:pt x="1433019" y="2220298"/>
                      <a:pt x="2180078" y="2220298"/>
                      <a:pt x="2927138" y="2220298"/>
                    </a:cubicBezTo>
                    <a:cubicBezTo>
                      <a:pt x="3007791" y="2220298"/>
                      <a:pt x="3032232" y="2195049"/>
                      <a:pt x="3032232" y="2115229"/>
                    </a:cubicBezTo>
                    <a:cubicBezTo>
                      <a:pt x="3032232" y="1475855"/>
                      <a:pt x="3032232" y="836481"/>
                      <a:pt x="3032232" y="197106"/>
                    </a:cubicBezTo>
                    <a:cubicBezTo>
                      <a:pt x="3032232" y="118915"/>
                      <a:pt x="3006977" y="93666"/>
                      <a:pt x="2927953" y="93666"/>
                    </a:cubicBezTo>
                    <a:cubicBezTo>
                      <a:pt x="2017143" y="93666"/>
                      <a:pt x="1106333" y="93666"/>
                      <a:pt x="195523" y="93666"/>
                    </a:cubicBezTo>
                    <a:cubicBezTo>
                      <a:pt x="117314" y="93666"/>
                      <a:pt x="92059" y="118915"/>
                      <a:pt x="92059" y="197921"/>
                    </a:cubicBezTo>
                    <a:cubicBezTo>
                      <a:pt x="92059" y="838110"/>
                      <a:pt x="92059" y="1478298"/>
                      <a:pt x="92059" y="2118487"/>
                    </a:cubicBezTo>
                    <a:cubicBezTo>
                      <a:pt x="92059" y="2194234"/>
                      <a:pt x="118128" y="2220298"/>
                      <a:pt x="194708" y="2220298"/>
                    </a:cubicBezTo>
                    <a:cubicBezTo>
                      <a:pt x="272102" y="2220298"/>
                      <a:pt x="349497" y="2220298"/>
                      <a:pt x="426077" y="2220298"/>
                    </a:cubicBezTo>
                    <a:cubicBezTo>
                      <a:pt x="464366" y="2220298"/>
                      <a:pt x="484733" y="2236588"/>
                      <a:pt x="483919" y="2266724"/>
                    </a:cubicBezTo>
                    <a:cubicBezTo>
                      <a:pt x="483104" y="2294416"/>
                      <a:pt x="462737" y="2311521"/>
                      <a:pt x="426891" y="2311521"/>
                    </a:cubicBezTo>
                    <a:cubicBezTo>
                      <a:pt x="345423" y="2311521"/>
                      <a:pt x="263956" y="2311521"/>
                      <a:pt x="183303" y="2311521"/>
                    </a:cubicBezTo>
                    <a:cubicBezTo>
                      <a:pt x="90429" y="2311521"/>
                      <a:pt x="33402" y="2269167"/>
                      <a:pt x="4888" y="2180388"/>
                    </a:cubicBezTo>
                    <a:cubicBezTo>
                      <a:pt x="4073" y="2177945"/>
                      <a:pt x="1629" y="2175501"/>
                      <a:pt x="0" y="2172243"/>
                    </a:cubicBezTo>
                    <a:cubicBezTo>
                      <a:pt x="0" y="1493774"/>
                      <a:pt x="0" y="816933"/>
                      <a:pt x="0" y="139278"/>
                    </a:cubicBezTo>
                    <a:close/>
                    <a:moveTo>
                      <a:pt x="2043212" y="2708991"/>
                    </a:moveTo>
                    <a:cubicBezTo>
                      <a:pt x="2041583" y="2704105"/>
                      <a:pt x="2041583" y="2700847"/>
                      <a:pt x="2039954" y="2698403"/>
                    </a:cubicBezTo>
                    <a:cubicBezTo>
                      <a:pt x="1956857" y="2588447"/>
                      <a:pt x="1906347" y="2464645"/>
                      <a:pt x="1889238" y="2327811"/>
                    </a:cubicBezTo>
                    <a:cubicBezTo>
                      <a:pt x="1888424" y="2321295"/>
                      <a:pt x="1873759" y="2310706"/>
                      <a:pt x="1864798" y="2310706"/>
                    </a:cubicBezTo>
                    <a:cubicBezTo>
                      <a:pt x="1662758" y="2309892"/>
                      <a:pt x="1459903" y="2309892"/>
                      <a:pt x="1257863" y="2309892"/>
                    </a:cubicBezTo>
                    <a:cubicBezTo>
                      <a:pt x="1239940" y="2309892"/>
                      <a:pt x="1234237" y="2315593"/>
                      <a:pt x="1231793" y="2333512"/>
                    </a:cubicBezTo>
                    <a:cubicBezTo>
                      <a:pt x="1216314" y="2457314"/>
                      <a:pt x="1172322" y="2571343"/>
                      <a:pt x="1101445" y="2673969"/>
                    </a:cubicBezTo>
                    <a:cubicBezTo>
                      <a:pt x="1094113" y="2684557"/>
                      <a:pt x="1086780" y="2695145"/>
                      <a:pt x="1077004" y="2708991"/>
                    </a:cubicBezTo>
                    <a:cubicBezTo>
                      <a:pt x="1401246" y="2708991"/>
                      <a:pt x="1721415" y="2708991"/>
                      <a:pt x="2043212" y="270899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88"/>
              <p:cNvSpPr/>
              <p:nvPr/>
            </p:nvSpPr>
            <p:spPr>
              <a:xfrm>
                <a:off x="8616348" y="1036521"/>
                <a:ext cx="2729171" cy="1730788"/>
              </a:xfrm>
              <a:custGeom>
                <a:avLst/>
                <a:gdLst/>
                <a:ahLst/>
                <a:cxnLst/>
                <a:rect l="l" t="t" r="r" b="b"/>
                <a:pathLst>
                  <a:path w="2729171" h="1730789" extrusionOk="0">
                    <a:moveTo>
                      <a:pt x="2636298" y="1639567"/>
                    </a:moveTo>
                    <a:cubicBezTo>
                      <a:pt x="2636298" y="1123181"/>
                      <a:pt x="2636298" y="610053"/>
                      <a:pt x="2636298" y="94481"/>
                    </a:cubicBezTo>
                    <a:cubicBezTo>
                      <a:pt x="1789033" y="94481"/>
                      <a:pt x="941768" y="94481"/>
                      <a:pt x="92873" y="94481"/>
                    </a:cubicBezTo>
                    <a:cubicBezTo>
                      <a:pt x="92873" y="608424"/>
                      <a:pt x="92873" y="1121552"/>
                      <a:pt x="92873" y="1639567"/>
                    </a:cubicBezTo>
                    <a:cubicBezTo>
                      <a:pt x="105908" y="1639567"/>
                      <a:pt x="118128" y="1639567"/>
                      <a:pt x="131163" y="1639567"/>
                    </a:cubicBezTo>
                    <a:cubicBezTo>
                      <a:pt x="800014" y="1639567"/>
                      <a:pt x="1468864" y="1639567"/>
                      <a:pt x="2137715" y="1639567"/>
                    </a:cubicBezTo>
                    <a:cubicBezTo>
                      <a:pt x="2149121" y="1639567"/>
                      <a:pt x="2160526" y="1638753"/>
                      <a:pt x="2171117" y="1640382"/>
                    </a:cubicBezTo>
                    <a:cubicBezTo>
                      <a:pt x="2196372" y="1645268"/>
                      <a:pt x="2211851" y="1661558"/>
                      <a:pt x="2210221" y="1686807"/>
                    </a:cubicBezTo>
                    <a:cubicBezTo>
                      <a:pt x="2209407" y="1712057"/>
                      <a:pt x="2193928" y="1727532"/>
                      <a:pt x="2167858" y="1729975"/>
                    </a:cubicBezTo>
                    <a:cubicBezTo>
                      <a:pt x="2158897" y="1730790"/>
                      <a:pt x="2149935" y="1730790"/>
                      <a:pt x="2140159" y="1730790"/>
                    </a:cubicBezTo>
                    <a:cubicBezTo>
                      <a:pt x="1450127" y="1730790"/>
                      <a:pt x="760095" y="1730790"/>
                      <a:pt x="70062" y="1730790"/>
                    </a:cubicBezTo>
                    <a:cubicBezTo>
                      <a:pt x="11406" y="1730790"/>
                      <a:pt x="0" y="1719387"/>
                      <a:pt x="0" y="1659115"/>
                    </a:cubicBezTo>
                    <a:cubicBezTo>
                      <a:pt x="0" y="1130511"/>
                      <a:pt x="0" y="601908"/>
                      <a:pt x="0" y="73304"/>
                    </a:cubicBezTo>
                    <a:cubicBezTo>
                      <a:pt x="0" y="12217"/>
                      <a:pt x="11406" y="0"/>
                      <a:pt x="73321" y="0"/>
                    </a:cubicBezTo>
                    <a:cubicBezTo>
                      <a:pt x="934436" y="0"/>
                      <a:pt x="1794736" y="0"/>
                      <a:pt x="2655850" y="0"/>
                    </a:cubicBezTo>
                    <a:cubicBezTo>
                      <a:pt x="2717766" y="0"/>
                      <a:pt x="2729171" y="11403"/>
                      <a:pt x="2729171" y="72490"/>
                    </a:cubicBezTo>
                    <a:cubicBezTo>
                      <a:pt x="2729171" y="601093"/>
                      <a:pt x="2729171" y="1129697"/>
                      <a:pt x="2729171" y="1658300"/>
                    </a:cubicBezTo>
                    <a:cubicBezTo>
                      <a:pt x="2729171" y="1719387"/>
                      <a:pt x="2717766" y="1730790"/>
                      <a:pt x="2655850" y="1730790"/>
                    </a:cubicBezTo>
                    <a:cubicBezTo>
                      <a:pt x="2567051" y="1730790"/>
                      <a:pt x="2479065" y="1730790"/>
                      <a:pt x="2390265" y="1730790"/>
                    </a:cubicBezTo>
                    <a:cubicBezTo>
                      <a:pt x="2353605" y="1730790"/>
                      <a:pt x="2334053" y="1715314"/>
                      <a:pt x="2333238" y="1686807"/>
                    </a:cubicBezTo>
                    <a:cubicBezTo>
                      <a:pt x="2332423" y="1656671"/>
                      <a:pt x="2352790" y="1639567"/>
                      <a:pt x="2391080" y="1639567"/>
                    </a:cubicBezTo>
                    <a:cubicBezTo>
                      <a:pt x="2472548" y="1638753"/>
                      <a:pt x="2552386" y="1639567"/>
                      <a:pt x="2636298" y="163956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88"/>
              <p:cNvSpPr/>
              <p:nvPr/>
            </p:nvSpPr>
            <p:spPr>
              <a:xfrm>
                <a:off x="10545480" y="1881562"/>
                <a:ext cx="618648" cy="620362"/>
              </a:xfrm>
              <a:custGeom>
                <a:avLst/>
                <a:gdLst/>
                <a:ahLst/>
                <a:cxnLst/>
                <a:rect l="l" t="t" r="r" b="b"/>
                <a:pathLst>
                  <a:path w="618648" h="620362" extrusionOk="0">
                    <a:moveTo>
                      <a:pt x="618648" y="204948"/>
                    </a:moveTo>
                    <a:cubicBezTo>
                      <a:pt x="618648" y="230197"/>
                      <a:pt x="602355" y="242415"/>
                      <a:pt x="581173" y="251374"/>
                    </a:cubicBezTo>
                    <a:cubicBezTo>
                      <a:pt x="510296" y="279881"/>
                      <a:pt x="440234" y="308389"/>
                      <a:pt x="369357" y="335267"/>
                    </a:cubicBezTo>
                    <a:cubicBezTo>
                      <a:pt x="350619" y="342597"/>
                      <a:pt x="340029" y="354000"/>
                      <a:pt x="333511" y="371919"/>
                    </a:cubicBezTo>
                    <a:cubicBezTo>
                      <a:pt x="306627" y="441150"/>
                      <a:pt x="278928" y="509567"/>
                      <a:pt x="252043" y="577985"/>
                    </a:cubicBezTo>
                    <a:cubicBezTo>
                      <a:pt x="243082" y="601605"/>
                      <a:pt x="230862" y="621152"/>
                      <a:pt x="203163" y="620338"/>
                    </a:cubicBezTo>
                    <a:cubicBezTo>
                      <a:pt x="173834" y="619524"/>
                      <a:pt x="162429" y="598347"/>
                      <a:pt x="155097" y="573098"/>
                    </a:cubicBezTo>
                    <a:cubicBezTo>
                      <a:pt x="106216" y="407756"/>
                      <a:pt x="56520" y="243229"/>
                      <a:pt x="6825" y="77888"/>
                    </a:cubicBezTo>
                    <a:cubicBezTo>
                      <a:pt x="308" y="55082"/>
                      <a:pt x="-7024" y="32277"/>
                      <a:pt x="13343" y="12729"/>
                    </a:cubicBezTo>
                    <a:cubicBezTo>
                      <a:pt x="32080" y="-6004"/>
                      <a:pt x="54077" y="-303"/>
                      <a:pt x="76073" y="6213"/>
                    </a:cubicBezTo>
                    <a:cubicBezTo>
                      <a:pt x="242267" y="55897"/>
                      <a:pt x="407647" y="105581"/>
                      <a:pt x="573841" y="155265"/>
                    </a:cubicBezTo>
                    <a:cubicBezTo>
                      <a:pt x="598281" y="164224"/>
                      <a:pt x="618648" y="174812"/>
                      <a:pt x="618648" y="204948"/>
                    </a:cubicBezTo>
                    <a:close/>
                    <a:moveTo>
                      <a:pt x="434531" y="210650"/>
                    </a:moveTo>
                    <a:cubicBezTo>
                      <a:pt x="322920" y="177256"/>
                      <a:pt x="221086" y="146305"/>
                      <a:pt x="111919" y="113726"/>
                    </a:cubicBezTo>
                    <a:cubicBezTo>
                      <a:pt x="144506" y="222053"/>
                      <a:pt x="175464" y="324678"/>
                      <a:pt x="208865" y="435449"/>
                    </a:cubicBezTo>
                    <a:cubicBezTo>
                      <a:pt x="229232" y="385765"/>
                      <a:pt x="243896" y="344226"/>
                      <a:pt x="262634" y="304316"/>
                    </a:cubicBezTo>
                    <a:cubicBezTo>
                      <a:pt x="270781" y="288026"/>
                      <a:pt x="287075" y="271736"/>
                      <a:pt x="303368" y="263592"/>
                    </a:cubicBezTo>
                    <a:cubicBezTo>
                      <a:pt x="343287" y="244858"/>
                      <a:pt x="385651" y="230197"/>
                      <a:pt x="434531" y="21065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88"/>
              <p:cNvSpPr/>
              <p:nvPr/>
            </p:nvSpPr>
            <p:spPr>
              <a:xfrm>
                <a:off x="8793452" y="2223036"/>
                <a:ext cx="374549" cy="339799"/>
              </a:xfrm>
              <a:custGeom>
                <a:avLst/>
                <a:gdLst/>
                <a:ahLst/>
                <a:cxnLst/>
                <a:rect l="l" t="t" r="r" b="b"/>
                <a:pathLst>
                  <a:path w="374548" h="339800" extrusionOk="0">
                    <a:moveTo>
                      <a:pt x="188802" y="362"/>
                    </a:moveTo>
                    <a:cubicBezTo>
                      <a:pt x="231165" y="362"/>
                      <a:pt x="274343" y="362"/>
                      <a:pt x="316706" y="362"/>
                    </a:cubicBezTo>
                    <a:cubicBezTo>
                      <a:pt x="358255" y="362"/>
                      <a:pt x="374548" y="16652"/>
                      <a:pt x="374548" y="57376"/>
                    </a:cubicBezTo>
                    <a:cubicBezTo>
                      <a:pt x="374548" y="132309"/>
                      <a:pt x="374548" y="208057"/>
                      <a:pt x="374548" y="282990"/>
                    </a:cubicBezTo>
                    <a:cubicBezTo>
                      <a:pt x="374548" y="322085"/>
                      <a:pt x="358255" y="339190"/>
                      <a:pt x="319150" y="339190"/>
                    </a:cubicBezTo>
                    <a:cubicBezTo>
                      <a:pt x="231980" y="340004"/>
                      <a:pt x="143994" y="340004"/>
                      <a:pt x="56824" y="339190"/>
                    </a:cubicBezTo>
                    <a:cubicBezTo>
                      <a:pt x="16905" y="339190"/>
                      <a:pt x="1426" y="322900"/>
                      <a:pt x="611" y="283804"/>
                    </a:cubicBezTo>
                    <a:cubicBezTo>
                      <a:pt x="-204" y="207242"/>
                      <a:pt x="-204" y="131495"/>
                      <a:pt x="611" y="54933"/>
                    </a:cubicBezTo>
                    <a:cubicBezTo>
                      <a:pt x="611" y="16652"/>
                      <a:pt x="16905" y="1176"/>
                      <a:pt x="54380" y="362"/>
                    </a:cubicBezTo>
                    <a:cubicBezTo>
                      <a:pt x="99187" y="-452"/>
                      <a:pt x="143994" y="362"/>
                      <a:pt x="188802" y="362"/>
                    </a:cubicBezTo>
                    <a:close/>
                    <a:moveTo>
                      <a:pt x="280860" y="93214"/>
                    </a:moveTo>
                    <a:cubicBezTo>
                      <a:pt x="218130" y="93214"/>
                      <a:pt x="156215" y="93214"/>
                      <a:pt x="94299" y="93214"/>
                    </a:cubicBezTo>
                    <a:cubicBezTo>
                      <a:pt x="94299" y="145341"/>
                      <a:pt x="94299" y="195025"/>
                      <a:pt x="94299" y="244709"/>
                    </a:cubicBezTo>
                    <a:cubicBezTo>
                      <a:pt x="157844" y="244709"/>
                      <a:pt x="219759" y="244709"/>
                      <a:pt x="280860" y="244709"/>
                    </a:cubicBezTo>
                    <a:cubicBezTo>
                      <a:pt x="280860" y="194211"/>
                      <a:pt x="280860" y="144527"/>
                      <a:pt x="280860" y="9321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88"/>
              <p:cNvSpPr/>
              <p:nvPr/>
            </p:nvSpPr>
            <p:spPr>
              <a:xfrm>
                <a:off x="8814520" y="1268187"/>
                <a:ext cx="374549" cy="337561"/>
              </a:xfrm>
              <a:custGeom>
                <a:avLst/>
                <a:gdLst/>
                <a:ahLst/>
                <a:cxnLst/>
                <a:rect l="l" t="t" r="r" b="b"/>
                <a:pathLst>
                  <a:path w="374548" h="337560" extrusionOk="0">
                    <a:moveTo>
                      <a:pt x="187987" y="337199"/>
                    </a:moveTo>
                    <a:cubicBezTo>
                      <a:pt x="143994" y="337199"/>
                      <a:pt x="100816" y="337199"/>
                      <a:pt x="56824" y="337199"/>
                    </a:cubicBezTo>
                    <a:cubicBezTo>
                      <a:pt x="16090" y="337199"/>
                      <a:pt x="611" y="322538"/>
                      <a:pt x="611" y="282628"/>
                    </a:cubicBezTo>
                    <a:cubicBezTo>
                      <a:pt x="-204" y="206066"/>
                      <a:pt x="-204" y="130318"/>
                      <a:pt x="611" y="53756"/>
                    </a:cubicBezTo>
                    <a:cubicBezTo>
                      <a:pt x="611" y="15475"/>
                      <a:pt x="16905" y="0"/>
                      <a:pt x="54380" y="0"/>
                    </a:cubicBezTo>
                    <a:cubicBezTo>
                      <a:pt x="143180" y="0"/>
                      <a:pt x="231165" y="0"/>
                      <a:pt x="319965" y="0"/>
                    </a:cubicBezTo>
                    <a:cubicBezTo>
                      <a:pt x="359069" y="0"/>
                      <a:pt x="374548" y="16290"/>
                      <a:pt x="374548" y="56200"/>
                    </a:cubicBezTo>
                    <a:cubicBezTo>
                      <a:pt x="374548" y="131133"/>
                      <a:pt x="374548" y="206880"/>
                      <a:pt x="374548" y="281813"/>
                    </a:cubicBezTo>
                    <a:cubicBezTo>
                      <a:pt x="374548" y="320909"/>
                      <a:pt x="359069" y="336384"/>
                      <a:pt x="319150" y="337199"/>
                    </a:cubicBezTo>
                    <a:cubicBezTo>
                      <a:pt x="275158" y="338013"/>
                      <a:pt x="231165" y="337199"/>
                      <a:pt x="187987" y="337199"/>
                    </a:cubicBezTo>
                    <a:close/>
                    <a:moveTo>
                      <a:pt x="93484" y="243532"/>
                    </a:moveTo>
                    <a:cubicBezTo>
                      <a:pt x="157029" y="243532"/>
                      <a:pt x="218945" y="243532"/>
                      <a:pt x="280860" y="243532"/>
                    </a:cubicBezTo>
                    <a:cubicBezTo>
                      <a:pt x="280860" y="192220"/>
                      <a:pt x="280860" y="142536"/>
                      <a:pt x="280860" y="93666"/>
                    </a:cubicBezTo>
                    <a:cubicBezTo>
                      <a:pt x="217315" y="93666"/>
                      <a:pt x="156215" y="93666"/>
                      <a:pt x="93484" y="93666"/>
                    </a:cubicBezTo>
                    <a:cubicBezTo>
                      <a:pt x="93484" y="144979"/>
                      <a:pt x="93484" y="193849"/>
                      <a:pt x="93484" y="24353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88"/>
              <p:cNvSpPr/>
              <p:nvPr/>
            </p:nvSpPr>
            <p:spPr>
              <a:xfrm>
                <a:off x="8793656" y="1712478"/>
                <a:ext cx="374345" cy="338170"/>
              </a:xfrm>
              <a:custGeom>
                <a:avLst/>
                <a:gdLst/>
                <a:ahLst/>
                <a:cxnLst/>
                <a:rect l="l" t="t" r="r" b="b"/>
                <a:pathLst>
                  <a:path w="374344" h="338171" extrusionOk="0">
                    <a:moveTo>
                      <a:pt x="187172" y="362"/>
                    </a:moveTo>
                    <a:cubicBezTo>
                      <a:pt x="231980" y="362"/>
                      <a:pt x="276787" y="-453"/>
                      <a:pt x="321594" y="362"/>
                    </a:cubicBezTo>
                    <a:cubicBezTo>
                      <a:pt x="357440" y="1177"/>
                      <a:pt x="372919" y="16652"/>
                      <a:pt x="373733" y="53304"/>
                    </a:cubicBezTo>
                    <a:cubicBezTo>
                      <a:pt x="374548" y="130680"/>
                      <a:pt x="374548" y="208057"/>
                      <a:pt x="373733" y="284619"/>
                    </a:cubicBezTo>
                    <a:cubicBezTo>
                      <a:pt x="373733" y="320456"/>
                      <a:pt x="356625" y="336746"/>
                      <a:pt x="321594" y="337561"/>
                    </a:cubicBezTo>
                    <a:cubicBezTo>
                      <a:pt x="231980" y="338375"/>
                      <a:pt x="142365" y="338375"/>
                      <a:pt x="53565" y="337561"/>
                    </a:cubicBezTo>
                    <a:cubicBezTo>
                      <a:pt x="17719" y="337561"/>
                      <a:pt x="611" y="321271"/>
                      <a:pt x="611" y="285433"/>
                    </a:cubicBezTo>
                    <a:cubicBezTo>
                      <a:pt x="-204" y="207242"/>
                      <a:pt x="-204" y="129051"/>
                      <a:pt x="611" y="50860"/>
                    </a:cubicBezTo>
                    <a:cubicBezTo>
                      <a:pt x="611" y="15837"/>
                      <a:pt x="16905" y="1177"/>
                      <a:pt x="51121" y="362"/>
                    </a:cubicBezTo>
                    <a:cubicBezTo>
                      <a:pt x="95928" y="362"/>
                      <a:pt x="141550" y="362"/>
                      <a:pt x="187172" y="362"/>
                    </a:cubicBezTo>
                    <a:close/>
                    <a:moveTo>
                      <a:pt x="91855" y="243894"/>
                    </a:moveTo>
                    <a:cubicBezTo>
                      <a:pt x="156214" y="243894"/>
                      <a:pt x="218945" y="243894"/>
                      <a:pt x="279231" y="243894"/>
                    </a:cubicBezTo>
                    <a:cubicBezTo>
                      <a:pt x="279231" y="191767"/>
                      <a:pt x="279231" y="142898"/>
                      <a:pt x="279231" y="94028"/>
                    </a:cubicBezTo>
                    <a:cubicBezTo>
                      <a:pt x="215686" y="94028"/>
                      <a:pt x="154585" y="94028"/>
                      <a:pt x="91855" y="94028"/>
                    </a:cubicBezTo>
                    <a:cubicBezTo>
                      <a:pt x="91855" y="145341"/>
                      <a:pt x="91855" y="193396"/>
                      <a:pt x="91855" y="24389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88"/>
              <p:cNvSpPr/>
              <p:nvPr/>
            </p:nvSpPr>
            <p:spPr>
              <a:xfrm>
                <a:off x="9345459" y="1940416"/>
                <a:ext cx="852094" cy="92764"/>
              </a:xfrm>
              <a:custGeom>
                <a:avLst/>
                <a:gdLst/>
                <a:ahLst/>
                <a:cxnLst/>
                <a:rect l="l" t="t" r="r" b="b"/>
                <a:pathLst>
                  <a:path w="852094" h="92764" extrusionOk="0">
                    <a:moveTo>
                      <a:pt x="426103" y="0"/>
                    </a:moveTo>
                    <a:cubicBezTo>
                      <a:pt x="549120" y="0"/>
                      <a:pt x="672136" y="0"/>
                      <a:pt x="795152" y="815"/>
                    </a:cubicBezTo>
                    <a:cubicBezTo>
                      <a:pt x="809817" y="815"/>
                      <a:pt x="827740" y="3258"/>
                      <a:pt x="836701" y="13032"/>
                    </a:cubicBezTo>
                    <a:cubicBezTo>
                      <a:pt x="846477" y="22806"/>
                      <a:pt x="854624" y="43168"/>
                      <a:pt x="851365" y="55385"/>
                    </a:cubicBezTo>
                    <a:cubicBezTo>
                      <a:pt x="847292" y="69232"/>
                      <a:pt x="830998" y="80634"/>
                      <a:pt x="817963" y="90408"/>
                    </a:cubicBezTo>
                    <a:cubicBezTo>
                      <a:pt x="811446" y="94481"/>
                      <a:pt x="800040" y="92037"/>
                      <a:pt x="791079" y="92037"/>
                    </a:cubicBezTo>
                    <a:cubicBezTo>
                      <a:pt x="548305" y="92037"/>
                      <a:pt x="305531" y="92037"/>
                      <a:pt x="62757" y="92037"/>
                    </a:cubicBezTo>
                    <a:cubicBezTo>
                      <a:pt x="57054" y="92037"/>
                      <a:pt x="50537" y="92037"/>
                      <a:pt x="44834" y="92037"/>
                    </a:cubicBezTo>
                    <a:cubicBezTo>
                      <a:pt x="17135" y="89594"/>
                      <a:pt x="-788" y="70860"/>
                      <a:pt x="27" y="44797"/>
                    </a:cubicBezTo>
                    <a:cubicBezTo>
                      <a:pt x="841" y="20362"/>
                      <a:pt x="18764" y="2443"/>
                      <a:pt x="45649" y="1629"/>
                    </a:cubicBezTo>
                    <a:cubicBezTo>
                      <a:pt x="74977" y="815"/>
                      <a:pt x="104305" y="1629"/>
                      <a:pt x="133634" y="1629"/>
                    </a:cubicBezTo>
                    <a:cubicBezTo>
                      <a:pt x="231395" y="0"/>
                      <a:pt x="328342" y="0"/>
                      <a:pt x="426103"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88"/>
              <p:cNvSpPr/>
              <p:nvPr/>
            </p:nvSpPr>
            <p:spPr>
              <a:xfrm>
                <a:off x="9345887" y="2383951"/>
                <a:ext cx="849872" cy="92529"/>
              </a:xfrm>
              <a:custGeom>
                <a:avLst/>
                <a:gdLst/>
                <a:ahLst/>
                <a:cxnLst/>
                <a:rect l="l" t="t" r="r" b="b"/>
                <a:pathLst>
                  <a:path w="849872" h="92529" extrusionOk="0">
                    <a:moveTo>
                      <a:pt x="428119" y="1177"/>
                    </a:moveTo>
                    <a:cubicBezTo>
                      <a:pt x="552765" y="1177"/>
                      <a:pt x="678225" y="1177"/>
                      <a:pt x="802871" y="1177"/>
                    </a:cubicBezTo>
                    <a:cubicBezTo>
                      <a:pt x="825682" y="1177"/>
                      <a:pt x="846049" y="8507"/>
                      <a:pt x="849308" y="31313"/>
                    </a:cubicBezTo>
                    <a:cubicBezTo>
                      <a:pt x="851752" y="46788"/>
                      <a:pt x="846049" y="67965"/>
                      <a:pt x="836273" y="79367"/>
                    </a:cubicBezTo>
                    <a:cubicBezTo>
                      <a:pt x="827311" y="89141"/>
                      <a:pt x="806945" y="91585"/>
                      <a:pt x="791465" y="91585"/>
                    </a:cubicBezTo>
                    <a:cubicBezTo>
                      <a:pt x="709183" y="92399"/>
                      <a:pt x="626901" y="92399"/>
                      <a:pt x="544618" y="92399"/>
                    </a:cubicBezTo>
                    <a:cubicBezTo>
                      <a:pt x="386571" y="92399"/>
                      <a:pt x="227708" y="92399"/>
                      <a:pt x="69661" y="92399"/>
                    </a:cubicBezTo>
                    <a:cubicBezTo>
                      <a:pt x="59885" y="92399"/>
                      <a:pt x="49294" y="93214"/>
                      <a:pt x="39518" y="90770"/>
                    </a:cubicBezTo>
                    <a:cubicBezTo>
                      <a:pt x="13448" y="85883"/>
                      <a:pt x="-2845" y="66336"/>
                      <a:pt x="413" y="41086"/>
                    </a:cubicBezTo>
                    <a:cubicBezTo>
                      <a:pt x="3672" y="15023"/>
                      <a:pt x="19151" y="1177"/>
                      <a:pt x="45220" y="362"/>
                    </a:cubicBezTo>
                    <a:cubicBezTo>
                      <a:pt x="85954" y="-453"/>
                      <a:pt x="126688" y="362"/>
                      <a:pt x="167422" y="362"/>
                    </a:cubicBezTo>
                    <a:cubicBezTo>
                      <a:pt x="253778" y="1177"/>
                      <a:pt x="340949" y="1177"/>
                      <a:pt x="428119" y="117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88"/>
              <p:cNvSpPr/>
              <p:nvPr/>
            </p:nvSpPr>
            <p:spPr>
              <a:xfrm>
                <a:off x="9344564" y="1496316"/>
                <a:ext cx="854727" cy="91629"/>
              </a:xfrm>
              <a:custGeom>
                <a:avLst/>
                <a:gdLst/>
                <a:ahLst/>
                <a:cxnLst/>
                <a:rect l="l" t="t" r="r" b="b"/>
                <a:pathLst>
                  <a:path w="854727" h="91629" extrusionOk="0">
                    <a:moveTo>
                      <a:pt x="428628" y="91426"/>
                    </a:moveTo>
                    <a:cubicBezTo>
                      <a:pt x="303982" y="91426"/>
                      <a:pt x="178521" y="91426"/>
                      <a:pt x="53876" y="91426"/>
                    </a:cubicBezTo>
                    <a:cubicBezTo>
                      <a:pt x="20474" y="91426"/>
                      <a:pt x="2551" y="76766"/>
                      <a:pt x="107" y="49888"/>
                    </a:cubicBezTo>
                    <a:cubicBezTo>
                      <a:pt x="-1522" y="23824"/>
                      <a:pt x="15586" y="3462"/>
                      <a:pt x="43285" y="1018"/>
                    </a:cubicBezTo>
                    <a:cubicBezTo>
                      <a:pt x="57134" y="-611"/>
                      <a:pt x="71799" y="204"/>
                      <a:pt x="85648" y="204"/>
                    </a:cubicBezTo>
                    <a:cubicBezTo>
                      <a:pt x="317017" y="204"/>
                      <a:pt x="548385" y="204"/>
                      <a:pt x="780568" y="204"/>
                    </a:cubicBezTo>
                    <a:cubicBezTo>
                      <a:pt x="788715" y="204"/>
                      <a:pt x="796862" y="204"/>
                      <a:pt x="805009" y="204"/>
                    </a:cubicBezTo>
                    <a:cubicBezTo>
                      <a:pt x="835152" y="1832"/>
                      <a:pt x="855519" y="21380"/>
                      <a:pt x="854704" y="46629"/>
                    </a:cubicBezTo>
                    <a:cubicBezTo>
                      <a:pt x="853889" y="72693"/>
                      <a:pt x="834337" y="90612"/>
                      <a:pt x="803380" y="90612"/>
                    </a:cubicBezTo>
                    <a:cubicBezTo>
                      <a:pt x="678734" y="92241"/>
                      <a:pt x="554088" y="91426"/>
                      <a:pt x="428628" y="914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88"/>
              <p:cNvSpPr/>
              <p:nvPr/>
            </p:nvSpPr>
            <p:spPr>
              <a:xfrm>
                <a:off x="9703107" y="1250544"/>
                <a:ext cx="718568" cy="92037"/>
              </a:xfrm>
              <a:custGeom>
                <a:avLst/>
                <a:gdLst/>
                <a:ahLst/>
                <a:cxnLst/>
                <a:rect l="l" t="t" r="r" b="b"/>
                <a:pathLst>
                  <a:path w="718568" h="92037" extrusionOk="0">
                    <a:moveTo>
                      <a:pt x="360925" y="815"/>
                    </a:moveTo>
                    <a:cubicBezTo>
                      <a:pt x="460316" y="815"/>
                      <a:pt x="559707" y="815"/>
                      <a:pt x="659912" y="815"/>
                    </a:cubicBezTo>
                    <a:cubicBezTo>
                      <a:pt x="698202" y="815"/>
                      <a:pt x="718569" y="17104"/>
                      <a:pt x="718569" y="47241"/>
                    </a:cubicBezTo>
                    <a:cubicBezTo>
                      <a:pt x="717754" y="75748"/>
                      <a:pt x="697387" y="92037"/>
                      <a:pt x="661541" y="92037"/>
                    </a:cubicBezTo>
                    <a:cubicBezTo>
                      <a:pt x="459501" y="92037"/>
                      <a:pt x="257461" y="92037"/>
                      <a:pt x="55421" y="92037"/>
                    </a:cubicBezTo>
                    <a:cubicBezTo>
                      <a:pt x="20390" y="92037"/>
                      <a:pt x="-792" y="73304"/>
                      <a:pt x="23" y="44797"/>
                    </a:cubicBezTo>
                    <a:cubicBezTo>
                      <a:pt x="837" y="17104"/>
                      <a:pt x="21204" y="815"/>
                      <a:pt x="57865" y="0"/>
                    </a:cubicBezTo>
                    <a:cubicBezTo>
                      <a:pt x="63568" y="0"/>
                      <a:pt x="70085" y="0"/>
                      <a:pt x="75788" y="0"/>
                    </a:cubicBezTo>
                    <a:cubicBezTo>
                      <a:pt x="169476" y="815"/>
                      <a:pt x="264793" y="815"/>
                      <a:pt x="360925" y="81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88"/>
              <p:cNvSpPr/>
              <p:nvPr/>
            </p:nvSpPr>
            <p:spPr>
              <a:xfrm>
                <a:off x="9701474" y="2136505"/>
                <a:ext cx="719510" cy="92240"/>
              </a:xfrm>
              <a:custGeom>
                <a:avLst/>
                <a:gdLst/>
                <a:ahLst/>
                <a:cxnLst/>
                <a:rect l="l" t="t" r="r" b="b"/>
                <a:pathLst>
                  <a:path w="719510" h="92240" extrusionOk="0">
                    <a:moveTo>
                      <a:pt x="362558" y="92241"/>
                    </a:moveTo>
                    <a:cubicBezTo>
                      <a:pt x="266426" y="92241"/>
                      <a:pt x="169480" y="92241"/>
                      <a:pt x="73348" y="92241"/>
                    </a:cubicBezTo>
                    <a:cubicBezTo>
                      <a:pt x="64386" y="92241"/>
                      <a:pt x="55425" y="92241"/>
                      <a:pt x="45649" y="91426"/>
                    </a:cubicBezTo>
                    <a:cubicBezTo>
                      <a:pt x="18764" y="88983"/>
                      <a:pt x="841" y="71064"/>
                      <a:pt x="27" y="47444"/>
                    </a:cubicBezTo>
                    <a:cubicBezTo>
                      <a:pt x="-788" y="23824"/>
                      <a:pt x="17135" y="3462"/>
                      <a:pt x="44019" y="1018"/>
                    </a:cubicBezTo>
                    <a:cubicBezTo>
                      <a:pt x="65201" y="-611"/>
                      <a:pt x="86382" y="204"/>
                      <a:pt x="108379" y="204"/>
                    </a:cubicBezTo>
                    <a:cubicBezTo>
                      <a:pt x="289237" y="204"/>
                      <a:pt x="470096" y="204"/>
                      <a:pt x="650954" y="204"/>
                    </a:cubicBezTo>
                    <a:cubicBezTo>
                      <a:pt x="660730" y="204"/>
                      <a:pt x="671321" y="-611"/>
                      <a:pt x="681097" y="1832"/>
                    </a:cubicBezTo>
                    <a:cubicBezTo>
                      <a:pt x="706352" y="6719"/>
                      <a:pt x="721017" y="22195"/>
                      <a:pt x="719387" y="49073"/>
                    </a:cubicBezTo>
                    <a:cubicBezTo>
                      <a:pt x="717758" y="75137"/>
                      <a:pt x="702279" y="89797"/>
                      <a:pt x="676209" y="91426"/>
                    </a:cubicBezTo>
                    <a:cubicBezTo>
                      <a:pt x="667248" y="92241"/>
                      <a:pt x="658287" y="92241"/>
                      <a:pt x="648510" y="92241"/>
                    </a:cubicBezTo>
                    <a:cubicBezTo>
                      <a:pt x="553193" y="92241"/>
                      <a:pt x="457876" y="92241"/>
                      <a:pt x="362558" y="922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88"/>
              <p:cNvSpPr/>
              <p:nvPr/>
            </p:nvSpPr>
            <p:spPr>
              <a:xfrm>
                <a:off x="9701500" y="1693264"/>
                <a:ext cx="719455" cy="91946"/>
              </a:xfrm>
              <a:custGeom>
                <a:avLst/>
                <a:gdLst/>
                <a:ahLst/>
                <a:cxnLst/>
                <a:rect l="l" t="t" r="r" b="b"/>
                <a:pathLst>
                  <a:path w="719455" h="91946" extrusionOk="0">
                    <a:moveTo>
                      <a:pt x="359273" y="1176"/>
                    </a:moveTo>
                    <a:cubicBezTo>
                      <a:pt x="461922" y="1176"/>
                      <a:pt x="564572" y="1176"/>
                      <a:pt x="667221" y="1176"/>
                    </a:cubicBezTo>
                    <a:cubicBezTo>
                      <a:pt x="699808" y="1176"/>
                      <a:pt x="718546" y="16652"/>
                      <a:pt x="719361" y="43530"/>
                    </a:cubicBezTo>
                    <a:cubicBezTo>
                      <a:pt x="720990" y="71223"/>
                      <a:pt x="701438" y="89956"/>
                      <a:pt x="668851" y="91585"/>
                    </a:cubicBezTo>
                    <a:cubicBezTo>
                      <a:pt x="659889" y="92399"/>
                      <a:pt x="650928" y="91585"/>
                      <a:pt x="641152" y="91585"/>
                    </a:cubicBezTo>
                    <a:cubicBezTo>
                      <a:pt x="487177" y="91585"/>
                      <a:pt x="332389" y="91585"/>
                      <a:pt x="178415" y="91585"/>
                    </a:cubicBezTo>
                    <a:cubicBezTo>
                      <a:pt x="134422" y="91585"/>
                      <a:pt x="91244" y="92399"/>
                      <a:pt x="47251" y="90770"/>
                    </a:cubicBezTo>
                    <a:cubicBezTo>
                      <a:pt x="18738" y="89956"/>
                      <a:pt x="0" y="69594"/>
                      <a:pt x="0" y="44345"/>
                    </a:cubicBezTo>
                    <a:cubicBezTo>
                      <a:pt x="0" y="19095"/>
                      <a:pt x="19552" y="1991"/>
                      <a:pt x="48066" y="362"/>
                    </a:cubicBezTo>
                    <a:cubicBezTo>
                      <a:pt x="56213" y="-452"/>
                      <a:pt x="64360" y="362"/>
                      <a:pt x="72506" y="362"/>
                    </a:cubicBezTo>
                    <a:cubicBezTo>
                      <a:pt x="167824" y="1176"/>
                      <a:pt x="263956" y="1176"/>
                      <a:pt x="359273" y="117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88"/>
              <p:cNvSpPr/>
              <p:nvPr/>
            </p:nvSpPr>
            <p:spPr>
              <a:xfrm>
                <a:off x="9345363" y="2138133"/>
                <a:ext cx="231614" cy="90974"/>
              </a:xfrm>
              <a:custGeom>
                <a:avLst/>
                <a:gdLst/>
                <a:ahLst/>
                <a:cxnLst/>
                <a:rect l="l" t="t" r="r" b="b"/>
                <a:pathLst>
                  <a:path w="231614" h="90974" extrusionOk="0">
                    <a:moveTo>
                      <a:pt x="114992" y="90612"/>
                    </a:moveTo>
                    <a:cubicBezTo>
                      <a:pt x="90552" y="90612"/>
                      <a:pt x="66112" y="91427"/>
                      <a:pt x="42486" y="90612"/>
                    </a:cubicBezTo>
                    <a:cubicBezTo>
                      <a:pt x="16416" y="88983"/>
                      <a:pt x="1752" y="73508"/>
                      <a:pt x="123" y="48258"/>
                    </a:cubicBezTo>
                    <a:cubicBezTo>
                      <a:pt x="-1507" y="22195"/>
                      <a:pt x="13158" y="3462"/>
                      <a:pt x="38413" y="1833"/>
                    </a:cubicBezTo>
                    <a:cubicBezTo>
                      <a:pt x="89738" y="-611"/>
                      <a:pt x="141877" y="-611"/>
                      <a:pt x="193202" y="1833"/>
                    </a:cubicBezTo>
                    <a:cubicBezTo>
                      <a:pt x="218457" y="3462"/>
                      <a:pt x="233121" y="23009"/>
                      <a:pt x="231491" y="48258"/>
                    </a:cubicBezTo>
                    <a:cubicBezTo>
                      <a:pt x="229862" y="73508"/>
                      <a:pt x="214383" y="89797"/>
                      <a:pt x="188313" y="90612"/>
                    </a:cubicBezTo>
                    <a:cubicBezTo>
                      <a:pt x="163873" y="91427"/>
                      <a:pt x="139433" y="90612"/>
                      <a:pt x="114992" y="9061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88"/>
              <p:cNvSpPr/>
              <p:nvPr/>
            </p:nvSpPr>
            <p:spPr>
              <a:xfrm>
                <a:off x="9346059" y="1250996"/>
                <a:ext cx="231610" cy="91788"/>
              </a:xfrm>
              <a:custGeom>
                <a:avLst/>
                <a:gdLst/>
                <a:ahLst/>
                <a:cxnLst/>
                <a:rect l="l" t="t" r="r" b="b"/>
                <a:pathLst>
                  <a:path w="231610" h="91788" extrusionOk="0">
                    <a:moveTo>
                      <a:pt x="115926" y="362"/>
                    </a:moveTo>
                    <a:cubicBezTo>
                      <a:pt x="139552" y="362"/>
                      <a:pt x="162363" y="-453"/>
                      <a:pt x="185988" y="362"/>
                    </a:cubicBezTo>
                    <a:cubicBezTo>
                      <a:pt x="212058" y="1177"/>
                      <a:pt x="231610" y="19910"/>
                      <a:pt x="231610" y="44344"/>
                    </a:cubicBezTo>
                    <a:cubicBezTo>
                      <a:pt x="230796" y="69594"/>
                      <a:pt x="216946" y="89141"/>
                      <a:pt x="191691" y="89956"/>
                    </a:cubicBezTo>
                    <a:cubicBezTo>
                      <a:pt x="141181" y="92399"/>
                      <a:pt x="90671" y="92399"/>
                      <a:pt x="40161" y="89956"/>
                    </a:cubicBezTo>
                    <a:cubicBezTo>
                      <a:pt x="14091" y="89141"/>
                      <a:pt x="-2202" y="66336"/>
                      <a:pt x="242" y="41901"/>
                    </a:cubicBezTo>
                    <a:cubicBezTo>
                      <a:pt x="2686" y="15837"/>
                      <a:pt x="18165" y="1177"/>
                      <a:pt x="43420" y="362"/>
                    </a:cubicBezTo>
                    <a:cubicBezTo>
                      <a:pt x="67045" y="-453"/>
                      <a:pt x="91486" y="362"/>
                      <a:pt x="115926" y="362"/>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88"/>
              <p:cNvSpPr/>
              <p:nvPr/>
            </p:nvSpPr>
            <p:spPr>
              <a:xfrm>
                <a:off x="9345384" y="1693829"/>
                <a:ext cx="232380" cy="92365"/>
              </a:xfrm>
              <a:custGeom>
                <a:avLst/>
                <a:gdLst/>
                <a:ahLst/>
                <a:cxnLst/>
                <a:rect l="l" t="t" r="r" b="b"/>
                <a:pathLst>
                  <a:path w="232380" h="92365" extrusionOk="0">
                    <a:moveTo>
                      <a:pt x="114157" y="91834"/>
                    </a:moveTo>
                    <a:cubicBezTo>
                      <a:pt x="92161" y="91834"/>
                      <a:pt x="69350" y="92648"/>
                      <a:pt x="47354" y="91834"/>
                    </a:cubicBezTo>
                    <a:cubicBezTo>
                      <a:pt x="16396" y="90205"/>
                      <a:pt x="-1527" y="71472"/>
                      <a:pt x="102" y="43779"/>
                    </a:cubicBezTo>
                    <a:cubicBezTo>
                      <a:pt x="917" y="17715"/>
                      <a:pt x="18840" y="1425"/>
                      <a:pt x="48983" y="611"/>
                    </a:cubicBezTo>
                    <a:cubicBezTo>
                      <a:pt x="93790" y="-204"/>
                      <a:pt x="137783" y="-204"/>
                      <a:pt x="182590" y="611"/>
                    </a:cubicBezTo>
                    <a:cubicBezTo>
                      <a:pt x="211919" y="1425"/>
                      <a:pt x="230656" y="18530"/>
                      <a:pt x="232286" y="42964"/>
                    </a:cubicBezTo>
                    <a:cubicBezTo>
                      <a:pt x="233915" y="68214"/>
                      <a:pt x="214363" y="89390"/>
                      <a:pt x="184219" y="91019"/>
                    </a:cubicBezTo>
                    <a:cubicBezTo>
                      <a:pt x="160594" y="93463"/>
                      <a:pt x="136968" y="91834"/>
                      <a:pt x="114157" y="9183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903" name="Google Shape;903;p88"/>
          <p:cNvGrpSpPr/>
          <p:nvPr/>
        </p:nvGrpSpPr>
        <p:grpSpPr>
          <a:xfrm>
            <a:off x="10407685" y="2563012"/>
            <a:ext cx="663924" cy="712273"/>
            <a:chOff x="3951850" y="2985350"/>
            <a:chExt cx="407950" cy="416500"/>
          </a:xfrm>
        </p:grpSpPr>
        <p:sp>
          <p:nvSpPr>
            <p:cNvPr id="904" name="Google Shape;904;p88"/>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solidFill>
              <a:srgbClr val="000000"/>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88"/>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solidFill>
              <a:srgbClr val="000000"/>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88"/>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solidFill>
              <a:srgbClr val="000000"/>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88"/>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solidFill>
              <a:srgbClr val="000000"/>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5"/>
          <p:cNvSpPr txBox="1">
            <a:spLocks noGrp="1"/>
          </p:cNvSpPr>
          <p:nvPr>
            <p:ph type="body" idx="1"/>
          </p:nvPr>
        </p:nvSpPr>
        <p:spPr>
          <a:xfrm>
            <a:off x="5647129" y="2624138"/>
            <a:ext cx="5849937" cy="2252662"/>
          </a:xfrm>
          <a:prstGeom prst="rect">
            <a:avLst/>
          </a:prstGeom>
          <a:noFill/>
          <a:ln>
            <a:noFill/>
          </a:ln>
        </p:spPr>
        <p:txBody>
          <a:bodyPr spcFirstLastPara="1" wrap="square" lIns="91425" tIns="45700" rIns="91425" bIns="45700" anchor="t" anchorCtr="0">
            <a:noAutofit/>
          </a:bodyPr>
          <a:lstStyle/>
          <a:p>
            <a:pPr marL="0" marR="0" lvl="0" indent="-228600" algn="l" rtl="0">
              <a:lnSpc>
                <a:spcPct val="90000"/>
              </a:lnSpc>
              <a:spcBef>
                <a:spcPts val="1000"/>
              </a:spcBef>
              <a:spcAft>
                <a:spcPts val="0"/>
              </a:spcAft>
              <a:buClr>
                <a:srgbClr val="092E4B"/>
              </a:buClr>
              <a:buSzPts val="2400"/>
              <a:buFont typeface="Arial"/>
              <a:buNone/>
            </a:pPr>
            <a:r>
              <a:rPr lang="it-IT" sz="3600" b="1" i="0" u="none" strike="noStrike" cap="none" dirty="0">
                <a:solidFill>
                  <a:schemeClr val="lt1"/>
                </a:solidFill>
                <a:latin typeface="Calibri"/>
                <a:ea typeface="Calibri"/>
                <a:cs typeface="Calibri"/>
                <a:sym typeface="Calibri"/>
              </a:rPr>
              <a:t>Alcuni effetti collaterali dell'uso o dell’abuso del digitale a cui prestare attenzione</a:t>
            </a:r>
            <a:endParaRPr sz="3600" b="1" i="0" u="none" strike="noStrike" cap="none" dirty="0">
              <a:solidFill>
                <a:schemeClr val="lt1"/>
              </a:solidFill>
              <a:latin typeface="Calibri"/>
              <a:ea typeface="Calibri"/>
              <a:cs typeface="Calibri"/>
              <a:sym typeface="Calibri"/>
            </a:endParaRPr>
          </a:p>
        </p:txBody>
      </p:sp>
      <p:grpSp>
        <p:nvGrpSpPr>
          <p:cNvPr id="2" name="Google Shape;1027;p15">
            <a:extLst>
              <a:ext uri="{FF2B5EF4-FFF2-40B4-BE49-F238E27FC236}">
                <a16:creationId xmlns:a16="http://schemas.microsoft.com/office/drawing/2014/main" id="{07177E15-78F5-12F0-CF6F-E31CF955A9DF}"/>
              </a:ext>
            </a:extLst>
          </p:cNvPr>
          <p:cNvGrpSpPr/>
          <p:nvPr/>
        </p:nvGrpSpPr>
        <p:grpSpPr>
          <a:xfrm>
            <a:off x="1066800" y="1485900"/>
            <a:ext cx="1667284" cy="1657959"/>
            <a:chOff x="5834687" y="3140849"/>
            <a:chExt cx="1290933" cy="1314614"/>
          </a:xfrm>
        </p:grpSpPr>
        <p:sp>
          <p:nvSpPr>
            <p:cNvPr id="3" name="Google Shape;1028;p15">
              <a:extLst>
                <a:ext uri="{FF2B5EF4-FFF2-40B4-BE49-F238E27FC236}">
                  <a16:creationId xmlns:a16="http://schemas.microsoft.com/office/drawing/2014/main" id="{A2F6D446-B5C5-7565-0CF4-9AEE661B4839}"/>
                </a:ext>
              </a:extLst>
            </p:cNvPr>
            <p:cNvSpPr/>
            <p:nvPr/>
          </p:nvSpPr>
          <p:spPr>
            <a:xfrm>
              <a:off x="5916513" y="3217290"/>
              <a:ext cx="1132441" cy="1001179"/>
            </a:xfrm>
            <a:custGeom>
              <a:avLst/>
              <a:gdLst/>
              <a:ahLst/>
              <a:cxnLst/>
              <a:rect l="l" t="t" r="r" b="b"/>
              <a:pathLst>
                <a:path w="1305183" h="1153898" extrusionOk="0">
                  <a:moveTo>
                    <a:pt x="652593" y="0"/>
                  </a:moveTo>
                  <a:cubicBezTo>
                    <a:pt x="611030" y="0"/>
                    <a:pt x="573491" y="25463"/>
                    <a:pt x="548018" y="67009"/>
                  </a:cubicBezTo>
                  <a:lnTo>
                    <a:pt x="21124" y="974314"/>
                  </a:lnTo>
                  <a:cubicBezTo>
                    <a:pt x="-4348" y="1017200"/>
                    <a:pt x="-7031" y="1061426"/>
                    <a:pt x="14420" y="1097611"/>
                  </a:cubicBezTo>
                  <a:cubicBezTo>
                    <a:pt x="35873" y="1133796"/>
                    <a:pt x="76093" y="1153899"/>
                    <a:pt x="125699" y="1153899"/>
                  </a:cubicBezTo>
                  <a:lnTo>
                    <a:pt x="1179485" y="1153899"/>
                  </a:lnTo>
                  <a:cubicBezTo>
                    <a:pt x="1229092" y="1153899"/>
                    <a:pt x="1269312" y="1133796"/>
                    <a:pt x="1290763" y="1097611"/>
                  </a:cubicBezTo>
                  <a:cubicBezTo>
                    <a:pt x="1312214" y="1061426"/>
                    <a:pt x="1309533" y="1017200"/>
                    <a:pt x="1284060" y="974314"/>
                  </a:cubicBezTo>
                  <a:lnTo>
                    <a:pt x="757166" y="67009"/>
                  </a:lnTo>
                  <a:cubicBezTo>
                    <a:pt x="731692" y="25463"/>
                    <a:pt x="694154" y="0"/>
                    <a:pt x="652593" y="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 name="Google Shape;1029;p15">
              <a:extLst>
                <a:ext uri="{FF2B5EF4-FFF2-40B4-BE49-F238E27FC236}">
                  <a16:creationId xmlns:a16="http://schemas.microsoft.com/office/drawing/2014/main" id="{2A9B6F79-5A14-207A-D8AA-178555EC136F}"/>
                </a:ext>
              </a:extLst>
            </p:cNvPr>
            <p:cNvGrpSpPr/>
            <p:nvPr/>
          </p:nvGrpSpPr>
          <p:grpSpPr>
            <a:xfrm>
              <a:off x="5834687" y="3140849"/>
              <a:ext cx="1290933" cy="1314614"/>
              <a:chOff x="5197376" y="5607922"/>
              <a:chExt cx="687857" cy="700475"/>
            </a:xfrm>
          </p:grpSpPr>
          <p:grpSp>
            <p:nvGrpSpPr>
              <p:cNvPr id="5" name="Google Shape;1030;p15">
                <a:extLst>
                  <a:ext uri="{FF2B5EF4-FFF2-40B4-BE49-F238E27FC236}">
                    <a16:creationId xmlns:a16="http://schemas.microsoft.com/office/drawing/2014/main" id="{A3349EB8-B134-0F13-55B9-CE20E6121D4B}"/>
                  </a:ext>
                </a:extLst>
              </p:cNvPr>
              <p:cNvGrpSpPr/>
              <p:nvPr/>
            </p:nvGrpSpPr>
            <p:grpSpPr>
              <a:xfrm>
                <a:off x="5234593" y="5645191"/>
                <a:ext cx="613000" cy="540390"/>
                <a:chOff x="5234593" y="5645191"/>
                <a:chExt cx="613000" cy="540390"/>
              </a:xfrm>
            </p:grpSpPr>
            <p:grpSp>
              <p:nvGrpSpPr>
                <p:cNvPr id="9" name="Google Shape;1031;p15">
                  <a:extLst>
                    <a:ext uri="{FF2B5EF4-FFF2-40B4-BE49-F238E27FC236}">
                      <a16:creationId xmlns:a16="http://schemas.microsoft.com/office/drawing/2014/main" id="{9659BA31-281A-69CB-1300-FC3E50F5FCAF}"/>
                    </a:ext>
                  </a:extLst>
                </p:cNvPr>
                <p:cNvGrpSpPr/>
                <p:nvPr/>
              </p:nvGrpSpPr>
              <p:grpSpPr>
                <a:xfrm>
                  <a:off x="5234593" y="5645191"/>
                  <a:ext cx="613000" cy="540390"/>
                  <a:chOff x="5234593" y="5645191"/>
                  <a:chExt cx="613000" cy="540390"/>
                </a:xfrm>
              </p:grpSpPr>
              <p:sp>
                <p:nvSpPr>
                  <p:cNvPr id="13" name="Google Shape;1032;p15">
                    <a:extLst>
                      <a:ext uri="{FF2B5EF4-FFF2-40B4-BE49-F238E27FC236}">
                        <a16:creationId xmlns:a16="http://schemas.microsoft.com/office/drawing/2014/main" id="{6EE64681-F666-5A9E-6CB1-5304283CE49E}"/>
                      </a:ext>
                    </a:extLst>
                  </p:cNvPr>
                  <p:cNvSpPr/>
                  <p:nvPr/>
                </p:nvSpPr>
                <p:spPr>
                  <a:xfrm>
                    <a:off x="5471424" y="5645191"/>
                    <a:ext cx="140186" cy="96558"/>
                  </a:xfrm>
                  <a:custGeom>
                    <a:avLst/>
                    <a:gdLst/>
                    <a:ahLst/>
                    <a:cxnLst/>
                    <a:rect l="l" t="t" r="r" b="b"/>
                    <a:pathLst>
                      <a:path w="140186" h="96558" extrusionOk="0">
                        <a:moveTo>
                          <a:pt x="132795" y="96559"/>
                        </a:moveTo>
                        <a:cubicBezTo>
                          <a:pt x="130253" y="96559"/>
                          <a:pt x="127712" y="95288"/>
                          <a:pt x="126440" y="92747"/>
                        </a:cubicBezTo>
                        <a:lnTo>
                          <a:pt x="90429" y="30492"/>
                        </a:lnTo>
                        <a:cubicBezTo>
                          <a:pt x="84497" y="20328"/>
                          <a:pt x="77295" y="14823"/>
                          <a:pt x="70093" y="14823"/>
                        </a:cubicBezTo>
                        <a:cubicBezTo>
                          <a:pt x="62891" y="14823"/>
                          <a:pt x="55265" y="20328"/>
                          <a:pt x="49757" y="30492"/>
                        </a:cubicBezTo>
                        <a:lnTo>
                          <a:pt x="13746" y="92747"/>
                        </a:lnTo>
                        <a:cubicBezTo>
                          <a:pt x="11627" y="96135"/>
                          <a:pt x="7391" y="97406"/>
                          <a:pt x="3578" y="95288"/>
                        </a:cubicBezTo>
                        <a:cubicBezTo>
                          <a:pt x="188" y="93171"/>
                          <a:pt x="-1083" y="88936"/>
                          <a:pt x="1036" y="85124"/>
                        </a:cubicBezTo>
                        <a:lnTo>
                          <a:pt x="37047" y="22869"/>
                        </a:lnTo>
                        <a:cubicBezTo>
                          <a:pt x="45520" y="8046"/>
                          <a:pt x="57383" y="0"/>
                          <a:pt x="70093" y="0"/>
                        </a:cubicBezTo>
                        <a:cubicBezTo>
                          <a:pt x="82803" y="0"/>
                          <a:pt x="94666" y="8046"/>
                          <a:pt x="103139" y="22869"/>
                        </a:cubicBezTo>
                        <a:lnTo>
                          <a:pt x="139150" y="85124"/>
                        </a:lnTo>
                        <a:cubicBezTo>
                          <a:pt x="141269" y="88512"/>
                          <a:pt x="139998" y="93171"/>
                          <a:pt x="136608" y="95288"/>
                        </a:cubicBezTo>
                        <a:cubicBezTo>
                          <a:pt x="135337" y="96135"/>
                          <a:pt x="134067" y="96559"/>
                          <a:pt x="132795" y="96559"/>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033;p15">
                    <a:extLst>
                      <a:ext uri="{FF2B5EF4-FFF2-40B4-BE49-F238E27FC236}">
                        <a16:creationId xmlns:a16="http://schemas.microsoft.com/office/drawing/2014/main" id="{183CE7A4-7BBF-54CA-1E16-7B9D14B626D7}"/>
                      </a:ext>
                    </a:extLst>
                  </p:cNvPr>
                  <p:cNvSpPr/>
                  <p:nvPr/>
                </p:nvSpPr>
                <p:spPr>
                  <a:xfrm>
                    <a:off x="5727506" y="6062577"/>
                    <a:ext cx="120087" cy="123004"/>
                  </a:xfrm>
                  <a:custGeom>
                    <a:avLst/>
                    <a:gdLst/>
                    <a:ahLst/>
                    <a:cxnLst/>
                    <a:rect l="l" t="t" r="r" b="b"/>
                    <a:pathLst>
                      <a:path w="120087" h="123004" extrusionOk="0">
                        <a:moveTo>
                          <a:pt x="79649" y="123004"/>
                        </a:moveTo>
                        <a:lnTo>
                          <a:pt x="7203" y="123004"/>
                        </a:lnTo>
                        <a:cubicBezTo>
                          <a:pt x="3390" y="123004"/>
                          <a:pt x="0" y="119616"/>
                          <a:pt x="0" y="115805"/>
                        </a:cubicBezTo>
                        <a:cubicBezTo>
                          <a:pt x="0" y="111570"/>
                          <a:pt x="3390" y="108605"/>
                          <a:pt x="7203" y="108605"/>
                        </a:cubicBezTo>
                        <a:lnTo>
                          <a:pt x="79649" y="108605"/>
                        </a:lnTo>
                        <a:cubicBezTo>
                          <a:pt x="91088" y="108605"/>
                          <a:pt x="99561" y="105217"/>
                          <a:pt x="103374" y="98441"/>
                        </a:cubicBezTo>
                        <a:cubicBezTo>
                          <a:pt x="107187" y="92088"/>
                          <a:pt x="105916" y="83195"/>
                          <a:pt x="99985" y="73031"/>
                        </a:cubicBezTo>
                        <a:lnTo>
                          <a:pt x="63974" y="11199"/>
                        </a:lnTo>
                        <a:cubicBezTo>
                          <a:pt x="61856" y="7811"/>
                          <a:pt x="63126" y="3153"/>
                          <a:pt x="66516" y="1035"/>
                        </a:cubicBezTo>
                        <a:cubicBezTo>
                          <a:pt x="69905" y="-1082"/>
                          <a:pt x="74565" y="188"/>
                          <a:pt x="76684" y="3576"/>
                        </a:cubicBezTo>
                        <a:lnTo>
                          <a:pt x="112695" y="65408"/>
                        </a:lnTo>
                        <a:cubicBezTo>
                          <a:pt x="121169" y="80231"/>
                          <a:pt x="122439" y="94206"/>
                          <a:pt x="116084" y="105641"/>
                        </a:cubicBezTo>
                        <a:cubicBezTo>
                          <a:pt x="109729" y="117075"/>
                          <a:pt x="97019" y="123004"/>
                          <a:pt x="79649" y="123004"/>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034;p15">
                    <a:extLst>
                      <a:ext uri="{FF2B5EF4-FFF2-40B4-BE49-F238E27FC236}">
                        <a16:creationId xmlns:a16="http://schemas.microsoft.com/office/drawing/2014/main" id="{F3F9B251-6A67-AB4D-1928-F4A9CCC96F13}"/>
                      </a:ext>
                    </a:extLst>
                  </p:cNvPr>
                  <p:cNvSpPr/>
                  <p:nvPr/>
                </p:nvSpPr>
                <p:spPr>
                  <a:xfrm>
                    <a:off x="5234593" y="6062577"/>
                    <a:ext cx="120123" cy="123004"/>
                  </a:xfrm>
                  <a:custGeom>
                    <a:avLst/>
                    <a:gdLst/>
                    <a:ahLst/>
                    <a:cxnLst/>
                    <a:rect l="l" t="t" r="r" b="b"/>
                    <a:pathLst>
                      <a:path w="120123" h="123004" extrusionOk="0">
                        <a:moveTo>
                          <a:pt x="112885" y="123004"/>
                        </a:moveTo>
                        <a:lnTo>
                          <a:pt x="40438" y="123004"/>
                        </a:lnTo>
                        <a:cubicBezTo>
                          <a:pt x="23492" y="123004"/>
                          <a:pt x="10358" y="116652"/>
                          <a:pt x="4003" y="105641"/>
                        </a:cubicBezTo>
                        <a:cubicBezTo>
                          <a:pt x="-2352" y="94629"/>
                          <a:pt x="-1081" y="80231"/>
                          <a:pt x="7392" y="65408"/>
                        </a:cubicBezTo>
                        <a:lnTo>
                          <a:pt x="43404" y="3576"/>
                        </a:lnTo>
                        <a:cubicBezTo>
                          <a:pt x="45522" y="188"/>
                          <a:pt x="49759" y="-1082"/>
                          <a:pt x="53572" y="1035"/>
                        </a:cubicBezTo>
                        <a:cubicBezTo>
                          <a:pt x="56961" y="3153"/>
                          <a:pt x="58232" y="7388"/>
                          <a:pt x="56114" y="11199"/>
                        </a:cubicBezTo>
                        <a:lnTo>
                          <a:pt x="20102" y="73031"/>
                        </a:lnTo>
                        <a:cubicBezTo>
                          <a:pt x="14171" y="83195"/>
                          <a:pt x="13324" y="92088"/>
                          <a:pt x="16713" y="98441"/>
                        </a:cubicBezTo>
                        <a:cubicBezTo>
                          <a:pt x="20526" y="104794"/>
                          <a:pt x="28576" y="108605"/>
                          <a:pt x="40438" y="108605"/>
                        </a:cubicBezTo>
                        <a:lnTo>
                          <a:pt x="112885" y="108605"/>
                        </a:lnTo>
                        <a:cubicBezTo>
                          <a:pt x="116698" y="108605"/>
                          <a:pt x="120087" y="111993"/>
                          <a:pt x="120087" y="115805"/>
                        </a:cubicBezTo>
                        <a:cubicBezTo>
                          <a:pt x="120511" y="119616"/>
                          <a:pt x="117122" y="123004"/>
                          <a:pt x="112885" y="123004"/>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 name="Google Shape;1035;p15">
                  <a:extLst>
                    <a:ext uri="{FF2B5EF4-FFF2-40B4-BE49-F238E27FC236}">
                      <a16:creationId xmlns:a16="http://schemas.microsoft.com/office/drawing/2014/main" id="{4852FF56-0488-5306-3E40-23931C5EF21D}"/>
                    </a:ext>
                  </a:extLst>
                </p:cNvPr>
                <p:cNvSpPr/>
                <p:nvPr/>
              </p:nvSpPr>
              <p:spPr>
                <a:xfrm>
                  <a:off x="5596405" y="5727162"/>
                  <a:ext cx="208395" cy="348308"/>
                </a:xfrm>
                <a:custGeom>
                  <a:avLst/>
                  <a:gdLst/>
                  <a:ahLst/>
                  <a:cxnLst/>
                  <a:rect l="l" t="t" r="r" b="b"/>
                  <a:pathLst>
                    <a:path w="208395" h="348308" extrusionOk="0">
                      <a:moveTo>
                        <a:pt x="201005" y="348308"/>
                      </a:moveTo>
                      <a:cubicBezTo>
                        <a:pt x="198463" y="348308"/>
                        <a:pt x="195922" y="347038"/>
                        <a:pt x="194650" y="344497"/>
                      </a:cubicBezTo>
                      <a:lnTo>
                        <a:pt x="173044" y="307228"/>
                      </a:lnTo>
                      <a:cubicBezTo>
                        <a:pt x="170925" y="303840"/>
                        <a:pt x="172196" y="299182"/>
                        <a:pt x="175585" y="297064"/>
                      </a:cubicBezTo>
                      <a:cubicBezTo>
                        <a:pt x="178975" y="294947"/>
                        <a:pt x="183635" y="296217"/>
                        <a:pt x="185753" y="299605"/>
                      </a:cubicBezTo>
                      <a:lnTo>
                        <a:pt x="207360" y="336450"/>
                      </a:lnTo>
                      <a:cubicBezTo>
                        <a:pt x="209479" y="339838"/>
                        <a:pt x="208208" y="344497"/>
                        <a:pt x="204818" y="346614"/>
                      </a:cubicBezTo>
                      <a:cubicBezTo>
                        <a:pt x="203124" y="347885"/>
                        <a:pt x="202277" y="348308"/>
                        <a:pt x="201005" y="348308"/>
                      </a:cubicBezTo>
                      <a:close/>
                      <a:moveTo>
                        <a:pt x="157792" y="274195"/>
                      </a:moveTo>
                      <a:cubicBezTo>
                        <a:pt x="155250" y="274195"/>
                        <a:pt x="152708" y="272924"/>
                        <a:pt x="151437" y="270384"/>
                      </a:cubicBezTo>
                      <a:lnTo>
                        <a:pt x="129830" y="233115"/>
                      </a:lnTo>
                      <a:cubicBezTo>
                        <a:pt x="127712" y="229727"/>
                        <a:pt x="128982" y="225069"/>
                        <a:pt x="132372" y="222951"/>
                      </a:cubicBezTo>
                      <a:cubicBezTo>
                        <a:pt x="135761" y="220834"/>
                        <a:pt x="140422" y="222104"/>
                        <a:pt x="142540" y="225492"/>
                      </a:cubicBezTo>
                      <a:lnTo>
                        <a:pt x="164147" y="262760"/>
                      </a:lnTo>
                      <a:cubicBezTo>
                        <a:pt x="166265" y="266149"/>
                        <a:pt x="164994" y="270807"/>
                        <a:pt x="161605" y="272924"/>
                      </a:cubicBezTo>
                      <a:cubicBezTo>
                        <a:pt x="160334" y="273772"/>
                        <a:pt x="159063" y="274195"/>
                        <a:pt x="157792" y="274195"/>
                      </a:cubicBezTo>
                      <a:close/>
                      <a:moveTo>
                        <a:pt x="115002" y="200082"/>
                      </a:moveTo>
                      <a:cubicBezTo>
                        <a:pt x="112460" y="200082"/>
                        <a:pt x="109917" y="198811"/>
                        <a:pt x="108647" y="196270"/>
                      </a:cubicBezTo>
                      <a:lnTo>
                        <a:pt x="87040" y="159002"/>
                      </a:lnTo>
                      <a:cubicBezTo>
                        <a:pt x="84921" y="155614"/>
                        <a:pt x="86192" y="150956"/>
                        <a:pt x="89582" y="148838"/>
                      </a:cubicBezTo>
                      <a:cubicBezTo>
                        <a:pt x="92971" y="146721"/>
                        <a:pt x="97631" y="147991"/>
                        <a:pt x="99750" y="151379"/>
                      </a:cubicBezTo>
                      <a:lnTo>
                        <a:pt x="121357" y="188647"/>
                      </a:lnTo>
                      <a:cubicBezTo>
                        <a:pt x="123475" y="192035"/>
                        <a:pt x="122204" y="196694"/>
                        <a:pt x="118815" y="198811"/>
                      </a:cubicBezTo>
                      <a:cubicBezTo>
                        <a:pt x="117543" y="199659"/>
                        <a:pt x="116272" y="200082"/>
                        <a:pt x="115002" y="200082"/>
                      </a:cubicBezTo>
                      <a:close/>
                      <a:moveTo>
                        <a:pt x="72212" y="125969"/>
                      </a:moveTo>
                      <a:cubicBezTo>
                        <a:pt x="69669" y="125969"/>
                        <a:pt x="67127" y="124698"/>
                        <a:pt x="65857" y="122157"/>
                      </a:cubicBezTo>
                      <a:lnTo>
                        <a:pt x="44249" y="84889"/>
                      </a:lnTo>
                      <a:cubicBezTo>
                        <a:pt x="42131" y="81501"/>
                        <a:pt x="43402" y="76843"/>
                        <a:pt x="46792" y="74725"/>
                      </a:cubicBezTo>
                      <a:cubicBezTo>
                        <a:pt x="50181" y="72608"/>
                        <a:pt x="54841" y="73878"/>
                        <a:pt x="56959" y="77266"/>
                      </a:cubicBezTo>
                      <a:lnTo>
                        <a:pt x="78567" y="114534"/>
                      </a:lnTo>
                      <a:cubicBezTo>
                        <a:pt x="80685" y="117922"/>
                        <a:pt x="79414" y="122581"/>
                        <a:pt x="76024" y="124698"/>
                      </a:cubicBezTo>
                      <a:cubicBezTo>
                        <a:pt x="74753" y="125545"/>
                        <a:pt x="73482" y="125969"/>
                        <a:pt x="72212" y="125969"/>
                      </a:cubicBezTo>
                      <a:close/>
                      <a:moveTo>
                        <a:pt x="28997" y="51856"/>
                      </a:moveTo>
                      <a:cubicBezTo>
                        <a:pt x="26455" y="51856"/>
                        <a:pt x="23914" y="50585"/>
                        <a:pt x="22642" y="48044"/>
                      </a:cubicBezTo>
                      <a:lnTo>
                        <a:pt x="1036" y="11199"/>
                      </a:lnTo>
                      <a:cubicBezTo>
                        <a:pt x="-1083" y="7811"/>
                        <a:pt x="188" y="3153"/>
                        <a:pt x="3577" y="1035"/>
                      </a:cubicBezTo>
                      <a:cubicBezTo>
                        <a:pt x="6967" y="-1082"/>
                        <a:pt x="11627" y="188"/>
                        <a:pt x="13746" y="3576"/>
                      </a:cubicBezTo>
                      <a:lnTo>
                        <a:pt x="35352" y="40845"/>
                      </a:lnTo>
                      <a:cubicBezTo>
                        <a:pt x="37471" y="44232"/>
                        <a:pt x="36200" y="48891"/>
                        <a:pt x="32810" y="51008"/>
                      </a:cubicBezTo>
                      <a:cubicBezTo>
                        <a:pt x="31539" y="51432"/>
                        <a:pt x="30269" y="51856"/>
                        <a:pt x="28997" y="51856"/>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 name="Google Shape;1036;p15">
                  <a:extLst>
                    <a:ext uri="{FF2B5EF4-FFF2-40B4-BE49-F238E27FC236}">
                      <a16:creationId xmlns:a16="http://schemas.microsoft.com/office/drawing/2014/main" id="{C61AD440-3D5E-B5CF-6369-C3CEF86C0C2C}"/>
                    </a:ext>
                  </a:extLst>
                </p:cNvPr>
                <p:cNvSpPr/>
                <p:nvPr/>
              </p:nvSpPr>
              <p:spPr>
                <a:xfrm>
                  <a:off x="5277809" y="5727162"/>
                  <a:ext cx="207972" cy="348308"/>
                </a:xfrm>
                <a:custGeom>
                  <a:avLst/>
                  <a:gdLst/>
                  <a:ahLst/>
                  <a:cxnLst/>
                  <a:rect l="l" t="t" r="r" b="b"/>
                  <a:pathLst>
                    <a:path w="207972" h="348308" extrusionOk="0">
                      <a:moveTo>
                        <a:pt x="7391" y="348308"/>
                      </a:moveTo>
                      <a:cubicBezTo>
                        <a:pt x="6120" y="348308"/>
                        <a:pt x="4849" y="347885"/>
                        <a:pt x="3578" y="347461"/>
                      </a:cubicBezTo>
                      <a:cubicBezTo>
                        <a:pt x="188" y="345343"/>
                        <a:pt x="-1083" y="341108"/>
                        <a:pt x="1036" y="337297"/>
                      </a:cubicBezTo>
                      <a:lnTo>
                        <a:pt x="22643" y="300029"/>
                      </a:lnTo>
                      <a:cubicBezTo>
                        <a:pt x="24761" y="296641"/>
                        <a:pt x="28998" y="295370"/>
                        <a:pt x="32811" y="297488"/>
                      </a:cubicBezTo>
                      <a:cubicBezTo>
                        <a:pt x="36200" y="299605"/>
                        <a:pt x="37471" y="304264"/>
                        <a:pt x="35353" y="307652"/>
                      </a:cubicBezTo>
                      <a:lnTo>
                        <a:pt x="13746" y="344920"/>
                      </a:lnTo>
                      <a:cubicBezTo>
                        <a:pt x="12051" y="347038"/>
                        <a:pt x="9933" y="348308"/>
                        <a:pt x="7391" y="348308"/>
                      </a:cubicBezTo>
                      <a:close/>
                      <a:moveTo>
                        <a:pt x="50181" y="274195"/>
                      </a:moveTo>
                      <a:cubicBezTo>
                        <a:pt x="48910" y="274195"/>
                        <a:pt x="47639" y="273772"/>
                        <a:pt x="46368" y="273348"/>
                      </a:cubicBezTo>
                      <a:cubicBezTo>
                        <a:pt x="42979" y="271230"/>
                        <a:pt x="41708" y="266995"/>
                        <a:pt x="43826" y="263184"/>
                      </a:cubicBezTo>
                      <a:lnTo>
                        <a:pt x="65433" y="225916"/>
                      </a:lnTo>
                      <a:cubicBezTo>
                        <a:pt x="67551" y="222527"/>
                        <a:pt x="71788" y="221257"/>
                        <a:pt x="75601" y="223375"/>
                      </a:cubicBezTo>
                      <a:cubicBezTo>
                        <a:pt x="78990" y="225492"/>
                        <a:pt x="80261" y="229727"/>
                        <a:pt x="78143" y="233539"/>
                      </a:cubicBezTo>
                      <a:lnTo>
                        <a:pt x="56536" y="270807"/>
                      </a:lnTo>
                      <a:cubicBezTo>
                        <a:pt x="55265" y="272924"/>
                        <a:pt x="52723" y="274195"/>
                        <a:pt x="50181" y="274195"/>
                      </a:cubicBezTo>
                      <a:close/>
                      <a:moveTo>
                        <a:pt x="92971" y="200082"/>
                      </a:moveTo>
                      <a:cubicBezTo>
                        <a:pt x="91700" y="200082"/>
                        <a:pt x="90429" y="199659"/>
                        <a:pt x="89158" y="199235"/>
                      </a:cubicBezTo>
                      <a:cubicBezTo>
                        <a:pt x="85769" y="197117"/>
                        <a:pt x="84498" y="192882"/>
                        <a:pt x="86616" y="189071"/>
                      </a:cubicBezTo>
                      <a:lnTo>
                        <a:pt x="108223" y="151803"/>
                      </a:lnTo>
                      <a:cubicBezTo>
                        <a:pt x="110341" y="148414"/>
                        <a:pt x="114578" y="147144"/>
                        <a:pt x="118391" y="149262"/>
                      </a:cubicBezTo>
                      <a:cubicBezTo>
                        <a:pt x="121780" y="151379"/>
                        <a:pt x="123051" y="155614"/>
                        <a:pt x="120933" y="159426"/>
                      </a:cubicBezTo>
                      <a:lnTo>
                        <a:pt x="99326" y="196694"/>
                      </a:lnTo>
                      <a:cubicBezTo>
                        <a:pt x="98055" y="198811"/>
                        <a:pt x="95513" y="200082"/>
                        <a:pt x="92971" y="200082"/>
                      </a:cubicBezTo>
                      <a:close/>
                      <a:moveTo>
                        <a:pt x="136185" y="125969"/>
                      </a:moveTo>
                      <a:cubicBezTo>
                        <a:pt x="134914" y="125969"/>
                        <a:pt x="133643" y="125545"/>
                        <a:pt x="132372" y="125122"/>
                      </a:cubicBezTo>
                      <a:cubicBezTo>
                        <a:pt x="128983" y="123004"/>
                        <a:pt x="127712" y="118769"/>
                        <a:pt x="129830" y="114958"/>
                      </a:cubicBezTo>
                      <a:lnTo>
                        <a:pt x="151437" y="77689"/>
                      </a:lnTo>
                      <a:cubicBezTo>
                        <a:pt x="153555" y="74301"/>
                        <a:pt x="157792" y="73031"/>
                        <a:pt x="161605" y="75148"/>
                      </a:cubicBezTo>
                      <a:cubicBezTo>
                        <a:pt x="164994" y="77266"/>
                        <a:pt x="166265" y="81501"/>
                        <a:pt x="164147" y="85313"/>
                      </a:cubicBezTo>
                      <a:lnTo>
                        <a:pt x="142540" y="122581"/>
                      </a:lnTo>
                      <a:cubicBezTo>
                        <a:pt x="140845" y="124698"/>
                        <a:pt x="138727" y="125969"/>
                        <a:pt x="136185" y="125969"/>
                      </a:cubicBezTo>
                      <a:close/>
                      <a:moveTo>
                        <a:pt x="178975" y="51856"/>
                      </a:moveTo>
                      <a:cubicBezTo>
                        <a:pt x="177704" y="51856"/>
                        <a:pt x="176433" y="51432"/>
                        <a:pt x="175162" y="51008"/>
                      </a:cubicBezTo>
                      <a:cubicBezTo>
                        <a:pt x="171773" y="48891"/>
                        <a:pt x="170502" y="44232"/>
                        <a:pt x="172620" y="40845"/>
                      </a:cubicBezTo>
                      <a:lnTo>
                        <a:pt x="194227" y="3576"/>
                      </a:lnTo>
                      <a:cubicBezTo>
                        <a:pt x="196345" y="188"/>
                        <a:pt x="200582" y="-1082"/>
                        <a:pt x="204395" y="1035"/>
                      </a:cubicBezTo>
                      <a:cubicBezTo>
                        <a:pt x="207784" y="3153"/>
                        <a:pt x="209055" y="7388"/>
                        <a:pt x="206937" y="11199"/>
                      </a:cubicBezTo>
                      <a:lnTo>
                        <a:pt x="185330" y="48044"/>
                      </a:lnTo>
                      <a:cubicBezTo>
                        <a:pt x="184059" y="50585"/>
                        <a:pt x="181517" y="51856"/>
                        <a:pt x="178975" y="51856"/>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 name="Google Shape;1037;p15">
                  <a:extLst>
                    <a:ext uri="{FF2B5EF4-FFF2-40B4-BE49-F238E27FC236}">
                      <a16:creationId xmlns:a16="http://schemas.microsoft.com/office/drawing/2014/main" id="{8D91225C-6167-A798-7CF7-A03E6E75B933}"/>
                    </a:ext>
                  </a:extLst>
                </p:cNvPr>
                <p:cNvSpPr/>
                <p:nvPr/>
              </p:nvSpPr>
              <p:spPr>
                <a:xfrm>
                  <a:off x="5340276" y="6171182"/>
                  <a:ext cx="400363" cy="14399"/>
                </a:xfrm>
                <a:custGeom>
                  <a:avLst/>
                  <a:gdLst/>
                  <a:ahLst/>
                  <a:cxnLst/>
                  <a:rect l="l" t="t" r="r" b="b"/>
                  <a:pathLst>
                    <a:path w="400363" h="14399" extrusionOk="0">
                      <a:moveTo>
                        <a:pt x="393161" y="14399"/>
                      </a:moveTo>
                      <a:lnTo>
                        <a:pt x="350371" y="14399"/>
                      </a:lnTo>
                      <a:cubicBezTo>
                        <a:pt x="346134" y="14399"/>
                        <a:pt x="343169" y="11011"/>
                        <a:pt x="343169" y="7199"/>
                      </a:cubicBezTo>
                      <a:cubicBezTo>
                        <a:pt x="343169" y="2964"/>
                        <a:pt x="346558" y="0"/>
                        <a:pt x="350371" y="0"/>
                      </a:cubicBezTo>
                      <a:lnTo>
                        <a:pt x="393161" y="0"/>
                      </a:lnTo>
                      <a:cubicBezTo>
                        <a:pt x="397398" y="0"/>
                        <a:pt x="400364" y="3388"/>
                        <a:pt x="400364" y="7199"/>
                      </a:cubicBezTo>
                      <a:cubicBezTo>
                        <a:pt x="400364" y="11011"/>
                        <a:pt x="396974" y="14399"/>
                        <a:pt x="393161" y="14399"/>
                      </a:cubicBezTo>
                      <a:close/>
                      <a:moveTo>
                        <a:pt x="307157" y="14399"/>
                      </a:moveTo>
                      <a:lnTo>
                        <a:pt x="264367" y="14399"/>
                      </a:lnTo>
                      <a:cubicBezTo>
                        <a:pt x="260130" y="14399"/>
                        <a:pt x="257165" y="11011"/>
                        <a:pt x="257165" y="7199"/>
                      </a:cubicBezTo>
                      <a:cubicBezTo>
                        <a:pt x="257165" y="2964"/>
                        <a:pt x="260554" y="0"/>
                        <a:pt x="264367" y="0"/>
                      </a:cubicBezTo>
                      <a:lnTo>
                        <a:pt x="307157" y="0"/>
                      </a:lnTo>
                      <a:cubicBezTo>
                        <a:pt x="311394" y="0"/>
                        <a:pt x="314360" y="3388"/>
                        <a:pt x="314360" y="7199"/>
                      </a:cubicBezTo>
                      <a:cubicBezTo>
                        <a:pt x="314783" y="11011"/>
                        <a:pt x="311394" y="14399"/>
                        <a:pt x="307157" y="14399"/>
                      </a:cubicBezTo>
                      <a:close/>
                      <a:moveTo>
                        <a:pt x="221577" y="14399"/>
                      </a:moveTo>
                      <a:lnTo>
                        <a:pt x="178787" y="14399"/>
                      </a:lnTo>
                      <a:cubicBezTo>
                        <a:pt x="174550" y="14399"/>
                        <a:pt x="171584" y="11011"/>
                        <a:pt x="171584" y="7199"/>
                      </a:cubicBezTo>
                      <a:cubicBezTo>
                        <a:pt x="171584" y="2964"/>
                        <a:pt x="174974" y="0"/>
                        <a:pt x="178787" y="0"/>
                      </a:cubicBezTo>
                      <a:lnTo>
                        <a:pt x="221577" y="0"/>
                      </a:lnTo>
                      <a:cubicBezTo>
                        <a:pt x="225813" y="0"/>
                        <a:pt x="228779" y="3388"/>
                        <a:pt x="228779" y="7199"/>
                      </a:cubicBezTo>
                      <a:cubicBezTo>
                        <a:pt x="228779" y="11011"/>
                        <a:pt x="225813" y="14399"/>
                        <a:pt x="221577" y="14399"/>
                      </a:cubicBezTo>
                      <a:close/>
                      <a:moveTo>
                        <a:pt x="135997" y="14399"/>
                      </a:moveTo>
                      <a:lnTo>
                        <a:pt x="93206" y="14399"/>
                      </a:lnTo>
                      <a:cubicBezTo>
                        <a:pt x="88970" y="14399"/>
                        <a:pt x="86004" y="11011"/>
                        <a:pt x="86004" y="7199"/>
                      </a:cubicBezTo>
                      <a:cubicBezTo>
                        <a:pt x="86004" y="2964"/>
                        <a:pt x="89393" y="0"/>
                        <a:pt x="93206" y="0"/>
                      </a:cubicBezTo>
                      <a:lnTo>
                        <a:pt x="135997" y="0"/>
                      </a:lnTo>
                      <a:cubicBezTo>
                        <a:pt x="140233" y="0"/>
                        <a:pt x="143199" y="3388"/>
                        <a:pt x="143199" y="7199"/>
                      </a:cubicBezTo>
                      <a:cubicBezTo>
                        <a:pt x="143199" y="11011"/>
                        <a:pt x="139809" y="14399"/>
                        <a:pt x="135997" y="14399"/>
                      </a:cubicBezTo>
                      <a:close/>
                      <a:moveTo>
                        <a:pt x="49992" y="14399"/>
                      </a:moveTo>
                      <a:lnTo>
                        <a:pt x="7202" y="14399"/>
                      </a:lnTo>
                      <a:cubicBezTo>
                        <a:pt x="2966" y="14399"/>
                        <a:pt x="0" y="11011"/>
                        <a:pt x="0" y="7199"/>
                      </a:cubicBezTo>
                      <a:cubicBezTo>
                        <a:pt x="0" y="2964"/>
                        <a:pt x="3389" y="0"/>
                        <a:pt x="7202" y="0"/>
                      </a:cubicBezTo>
                      <a:lnTo>
                        <a:pt x="49992" y="0"/>
                      </a:lnTo>
                      <a:cubicBezTo>
                        <a:pt x="54229" y="0"/>
                        <a:pt x="57195" y="3388"/>
                        <a:pt x="57195" y="7199"/>
                      </a:cubicBezTo>
                      <a:cubicBezTo>
                        <a:pt x="57619" y="11011"/>
                        <a:pt x="54229" y="14399"/>
                        <a:pt x="49992" y="14399"/>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6" name="Google Shape;1038;p15">
                <a:extLst>
                  <a:ext uri="{FF2B5EF4-FFF2-40B4-BE49-F238E27FC236}">
                    <a16:creationId xmlns:a16="http://schemas.microsoft.com/office/drawing/2014/main" id="{89B241A1-C87A-50AC-362B-6B6E8C5FCDC0}"/>
                  </a:ext>
                </a:extLst>
              </p:cNvPr>
              <p:cNvSpPr/>
              <p:nvPr/>
            </p:nvSpPr>
            <p:spPr>
              <a:xfrm>
                <a:off x="5197376" y="5607922"/>
                <a:ext cx="687857" cy="614927"/>
              </a:xfrm>
              <a:custGeom>
                <a:avLst/>
                <a:gdLst/>
                <a:ahLst/>
                <a:cxnLst/>
                <a:rect l="l" t="t" r="r" b="b"/>
                <a:pathLst>
                  <a:path w="687857" h="614927" extrusionOk="0">
                    <a:moveTo>
                      <a:pt x="609779" y="614927"/>
                    </a:moveTo>
                    <a:lnTo>
                      <a:pt x="77655" y="614927"/>
                    </a:lnTo>
                    <a:cubicBezTo>
                      <a:pt x="47152" y="614927"/>
                      <a:pt x="22155" y="601799"/>
                      <a:pt x="9022" y="578929"/>
                    </a:cubicBezTo>
                    <a:cubicBezTo>
                      <a:pt x="-4112" y="556061"/>
                      <a:pt x="-2841" y="527685"/>
                      <a:pt x="12411" y="501428"/>
                    </a:cubicBezTo>
                    <a:lnTo>
                      <a:pt x="278473" y="41504"/>
                    </a:lnTo>
                    <a:cubicBezTo>
                      <a:pt x="293725" y="15246"/>
                      <a:pt x="317450" y="0"/>
                      <a:pt x="344141" y="0"/>
                    </a:cubicBezTo>
                    <a:cubicBezTo>
                      <a:pt x="370408" y="0"/>
                      <a:pt x="394557" y="15246"/>
                      <a:pt x="409385" y="41504"/>
                    </a:cubicBezTo>
                    <a:lnTo>
                      <a:pt x="675447" y="501428"/>
                    </a:lnTo>
                    <a:cubicBezTo>
                      <a:pt x="690699" y="527685"/>
                      <a:pt x="691970" y="556061"/>
                      <a:pt x="678836" y="578929"/>
                    </a:cubicBezTo>
                    <a:cubicBezTo>
                      <a:pt x="665279" y="601799"/>
                      <a:pt x="640282" y="614927"/>
                      <a:pt x="609779" y="614927"/>
                    </a:cubicBezTo>
                    <a:close/>
                    <a:moveTo>
                      <a:pt x="343717" y="14823"/>
                    </a:moveTo>
                    <a:cubicBezTo>
                      <a:pt x="322534" y="14823"/>
                      <a:pt x="303469" y="27528"/>
                      <a:pt x="290759" y="49126"/>
                    </a:cubicBezTo>
                    <a:lnTo>
                      <a:pt x="24697" y="509051"/>
                    </a:lnTo>
                    <a:cubicBezTo>
                      <a:pt x="11987" y="530650"/>
                      <a:pt x="10716" y="553519"/>
                      <a:pt x="21308" y="571730"/>
                    </a:cubicBezTo>
                    <a:cubicBezTo>
                      <a:pt x="31899" y="589941"/>
                      <a:pt x="52236" y="600105"/>
                      <a:pt x="77232" y="600105"/>
                    </a:cubicBezTo>
                    <a:lnTo>
                      <a:pt x="609779" y="600105"/>
                    </a:lnTo>
                    <a:cubicBezTo>
                      <a:pt x="634775" y="600105"/>
                      <a:pt x="655111" y="589941"/>
                      <a:pt x="665702" y="571730"/>
                    </a:cubicBezTo>
                    <a:cubicBezTo>
                      <a:pt x="676294" y="553519"/>
                      <a:pt x="675023" y="530650"/>
                      <a:pt x="662313" y="509051"/>
                    </a:cubicBezTo>
                    <a:lnTo>
                      <a:pt x="396251" y="49126"/>
                    </a:lnTo>
                    <a:cubicBezTo>
                      <a:pt x="383965" y="27528"/>
                      <a:pt x="364900" y="14823"/>
                      <a:pt x="343717" y="14823"/>
                    </a:cubicBez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 name="Google Shape;1039;p15">
                <a:extLst>
                  <a:ext uri="{FF2B5EF4-FFF2-40B4-BE49-F238E27FC236}">
                    <a16:creationId xmlns:a16="http://schemas.microsoft.com/office/drawing/2014/main" id="{970FBA93-9C04-0743-4184-2770CCB0EBA0}"/>
                  </a:ext>
                </a:extLst>
              </p:cNvPr>
              <p:cNvSpPr/>
              <p:nvPr/>
            </p:nvSpPr>
            <p:spPr>
              <a:xfrm>
                <a:off x="5514402" y="5806969"/>
                <a:ext cx="53381" cy="308734"/>
              </a:xfrm>
              <a:custGeom>
                <a:avLst/>
                <a:gdLst/>
                <a:ahLst/>
                <a:cxnLst/>
                <a:rect l="l" t="t" r="r" b="b"/>
                <a:pathLst>
                  <a:path w="53381" h="308734" extrusionOk="0">
                    <a:moveTo>
                      <a:pt x="26267" y="308734"/>
                    </a:moveTo>
                    <a:cubicBezTo>
                      <a:pt x="11015" y="308734"/>
                      <a:pt x="0" y="296453"/>
                      <a:pt x="0" y="280783"/>
                    </a:cubicBezTo>
                    <a:cubicBezTo>
                      <a:pt x="0" y="264690"/>
                      <a:pt x="11439" y="252831"/>
                      <a:pt x="26691" y="252831"/>
                    </a:cubicBezTo>
                    <a:cubicBezTo>
                      <a:pt x="42790" y="252831"/>
                      <a:pt x="53382" y="264690"/>
                      <a:pt x="53382" y="280783"/>
                    </a:cubicBezTo>
                    <a:cubicBezTo>
                      <a:pt x="53382" y="296453"/>
                      <a:pt x="43214" y="308734"/>
                      <a:pt x="26691" y="308734"/>
                    </a:cubicBezTo>
                    <a:lnTo>
                      <a:pt x="26267" y="308734"/>
                    </a:lnTo>
                    <a:close/>
                    <a:moveTo>
                      <a:pt x="11439" y="216410"/>
                    </a:moveTo>
                    <a:lnTo>
                      <a:pt x="5084" y="0"/>
                    </a:lnTo>
                    <a:lnTo>
                      <a:pt x="48298" y="0"/>
                    </a:lnTo>
                    <a:lnTo>
                      <a:pt x="41943" y="216410"/>
                    </a:lnTo>
                    <a:lnTo>
                      <a:pt x="11439" y="216410"/>
                    </a:ln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Google Shape;1040;p15">
                <a:extLst>
                  <a:ext uri="{FF2B5EF4-FFF2-40B4-BE49-F238E27FC236}">
                    <a16:creationId xmlns:a16="http://schemas.microsoft.com/office/drawing/2014/main" id="{EE5B6C61-85EA-28AB-C87C-8AF3E754A441}"/>
                  </a:ext>
                </a:extLst>
              </p:cNvPr>
              <p:cNvSpPr/>
              <p:nvPr/>
            </p:nvSpPr>
            <p:spPr>
              <a:xfrm>
                <a:off x="5503811" y="6208451"/>
                <a:ext cx="74600" cy="99946"/>
              </a:xfrm>
              <a:custGeom>
                <a:avLst/>
                <a:gdLst/>
                <a:ahLst/>
                <a:cxnLst/>
                <a:rect l="l" t="t" r="r" b="b"/>
                <a:pathLst>
                  <a:path w="74600" h="99946" extrusionOk="0">
                    <a:moveTo>
                      <a:pt x="67363" y="99947"/>
                    </a:moveTo>
                    <a:lnTo>
                      <a:pt x="7202" y="99947"/>
                    </a:lnTo>
                    <a:cubicBezTo>
                      <a:pt x="2965" y="99947"/>
                      <a:pt x="0" y="96559"/>
                      <a:pt x="0" y="92747"/>
                    </a:cubicBezTo>
                    <a:lnTo>
                      <a:pt x="0" y="7199"/>
                    </a:lnTo>
                    <a:cubicBezTo>
                      <a:pt x="0" y="3388"/>
                      <a:pt x="3389" y="0"/>
                      <a:pt x="7202" y="0"/>
                    </a:cubicBezTo>
                    <a:lnTo>
                      <a:pt x="67363" y="0"/>
                    </a:lnTo>
                    <a:cubicBezTo>
                      <a:pt x="71600" y="0"/>
                      <a:pt x="74565" y="3388"/>
                      <a:pt x="74565" y="7199"/>
                    </a:cubicBezTo>
                    <a:lnTo>
                      <a:pt x="74565" y="92747"/>
                    </a:lnTo>
                    <a:cubicBezTo>
                      <a:pt x="74989" y="96559"/>
                      <a:pt x="71600" y="99947"/>
                      <a:pt x="67363" y="99947"/>
                    </a:cubicBezTo>
                    <a:close/>
                    <a:moveTo>
                      <a:pt x="14404" y="85124"/>
                    </a:moveTo>
                    <a:lnTo>
                      <a:pt x="60160" y="85124"/>
                    </a:lnTo>
                    <a:lnTo>
                      <a:pt x="60160" y="14399"/>
                    </a:lnTo>
                    <a:lnTo>
                      <a:pt x="14404" y="14399"/>
                    </a:lnTo>
                    <a:lnTo>
                      <a:pt x="14404" y="85124"/>
                    </a:lnTo>
                    <a:close/>
                  </a:path>
                </a:pathLst>
              </a:custGeom>
              <a:solidFill>
                <a:srgbClr val="00206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89"/>
          <p:cNvSpPr txBox="1">
            <a:spLocks noGrp="1"/>
          </p:cNvSpPr>
          <p:nvPr>
            <p:ph type="body" idx="1"/>
          </p:nvPr>
        </p:nvSpPr>
        <p:spPr>
          <a:xfrm>
            <a:off x="421519" y="1422955"/>
            <a:ext cx="5383546" cy="4377696"/>
          </a:xfrm>
          <a:prstGeom prst="rect">
            <a:avLst/>
          </a:prstGeom>
          <a:noFill/>
          <a:ln>
            <a:noFill/>
          </a:ln>
        </p:spPr>
        <p:txBody>
          <a:bodyPr spcFirstLastPara="1" wrap="square" lIns="91425" tIns="45700" rIns="91425" bIns="45700" anchor="t" anchorCtr="0">
            <a:noAutofit/>
          </a:bodyPr>
          <a:lstStyle/>
          <a:p>
            <a:pPr marL="0" marR="0" lvl="0" indent="-228600" rtl="0">
              <a:lnSpc>
                <a:spcPct val="90000"/>
              </a:lnSpc>
              <a:spcBef>
                <a:spcPts val="1000"/>
              </a:spcBef>
              <a:spcAft>
                <a:spcPts val="0"/>
              </a:spcAft>
              <a:buClr>
                <a:schemeClr val="lt1"/>
              </a:buClr>
              <a:buSzPts val="2400"/>
              <a:buFont typeface="Arial"/>
              <a:buNone/>
            </a:pPr>
            <a:r>
              <a:rPr lang="it-IT" dirty="0"/>
              <a:t>L'uso di computer, smartphone, tablet, televisori e videogiochi è ormai una costante della nostra vita. Il loro uso eccessivo, tuttavia, può portare a un distacco dalla realtà (offline) e a una dipendenza dal mondo (online), con conseguente riduzione dell'interesse per le attività e le interazioni non virtuali. È il fenomeno dell'alienazione, dal quale possiamo proteggerci, ad esempio, riducendo la quantità di tempo trascorsa online. </a:t>
            </a:r>
          </a:p>
        </p:txBody>
      </p:sp>
      <p:sp>
        <p:nvSpPr>
          <p:cNvPr id="919" name="Google Shape;919;p89"/>
          <p:cNvSpPr txBox="1">
            <a:spLocks noGrp="1"/>
          </p:cNvSpPr>
          <p:nvPr>
            <p:ph type="body" idx="2"/>
          </p:nvPr>
        </p:nvSpPr>
        <p:spPr>
          <a:xfrm>
            <a:off x="238489" y="439730"/>
            <a:ext cx="4757375"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it-IT" dirty="0"/>
              <a:t>Il rischio di alienazione</a:t>
            </a:r>
            <a:endParaRPr dirty="0"/>
          </a:p>
        </p:txBody>
      </p:sp>
      <p:pic>
        <p:nvPicPr>
          <p:cNvPr id="920" name="Google Shape;920;p89"/>
          <p:cNvPicPr preferRelativeResize="0">
            <a:picLocks noGrp="1"/>
          </p:cNvPicPr>
          <p:nvPr>
            <p:ph type="pic" idx="3"/>
          </p:nvPr>
        </p:nvPicPr>
        <p:blipFill rotWithShape="1">
          <a:blip r:embed="rId3">
            <a:alphaModFix/>
          </a:blip>
          <a:srcRect l="18785" r="18785"/>
          <a:stretch/>
        </p:blipFill>
        <p:spPr>
          <a:xfrm>
            <a:off x="5888002" y="439730"/>
            <a:ext cx="5660531" cy="6045736"/>
          </a:xfrm>
          <a:prstGeom prst="rect">
            <a:avLst/>
          </a:prstGeom>
          <a:solidFill>
            <a:srgbClr val="F2F2F2"/>
          </a:solid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90"/>
          <p:cNvSpPr txBox="1">
            <a:spLocks noGrp="1"/>
          </p:cNvSpPr>
          <p:nvPr>
            <p:ph type="body" idx="1"/>
          </p:nvPr>
        </p:nvSpPr>
        <p:spPr>
          <a:xfrm>
            <a:off x="-84062" y="866800"/>
            <a:ext cx="6299805" cy="2398915"/>
          </a:xfrm>
          <a:prstGeom prst="rect">
            <a:avLst/>
          </a:prstGeom>
          <a:noFill/>
          <a:ln>
            <a:noFill/>
          </a:ln>
        </p:spPr>
        <p:txBody>
          <a:bodyPr spcFirstLastPara="1" wrap="square" lIns="91425" tIns="45700" rIns="91425" bIns="45700" anchor="t" anchorCtr="0">
            <a:noAutofit/>
          </a:bodyPr>
          <a:lstStyle/>
          <a:p>
            <a:pPr marL="457200" lvl="0" indent="-228600" rtl="0">
              <a:lnSpc>
                <a:spcPct val="90000"/>
              </a:lnSpc>
              <a:spcBef>
                <a:spcPts val="1000"/>
              </a:spcBef>
              <a:spcAft>
                <a:spcPts val="0"/>
              </a:spcAft>
              <a:buSzPts val="2400"/>
              <a:buNone/>
            </a:pPr>
            <a:r>
              <a:rPr lang="it-IT" dirty="0"/>
              <a:t>   L'affidamento costante a un supporto tecnologico per svolgere anche le attività più banali della vita quotidiana può avere un effetto opposto sulle proprie capacità cognitive: invece di stimolarle, può generare il loro declino.</a:t>
            </a:r>
          </a:p>
        </p:txBody>
      </p:sp>
      <p:sp>
        <p:nvSpPr>
          <p:cNvPr id="926" name="Google Shape;926;p90"/>
          <p:cNvSpPr txBox="1">
            <a:spLocks noGrp="1"/>
          </p:cNvSpPr>
          <p:nvPr>
            <p:ph type="body" idx="2"/>
          </p:nvPr>
        </p:nvSpPr>
        <p:spPr>
          <a:xfrm>
            <a:off x="142875" y="200541"/>
            <a:ext cx="4757375"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err="1"/>
              <a:t>Pigrizia</a:t>
            </a:r>
            <a:r>
              <a:rPr lang="en-US" dirty="0"/>
              <a:t> </a:t>
            </a:r>
            <a:r>
              <a:rPr lang="en-US" dirty="0" err="1"/>
              <a:t>cognitiva</a:t>
            </a:r>
            <a:endParaRPr dirty="0"/>
          </a:p>
        </p:txBody>
      </p:sp>
      <p:pic>
        <p:nvPicPr>
          <p:cNvPr id="927" name="Google Shape;927;p90"/>
          <p:cNvPicPr preferRelativeResize="0">
            <a:picLocks noGrp="1"/>
          </p:cNvPicPr>
          <p:nvPr>
            <p:ph type="pic" idx="3"/>
          </p:nvPr>
        </p:nvPicPr>
        <p:blipFill rotWithShape="1">
          <a:blip r:embed="rId3">
            <a:alphaModFix/>
          </a:blip>
          <a:srcRect l="18785" r="18785"/>
          <a:stretch/>
        </p:blipFill>
        <p:spPr>
          <a:xfrm>
            <a:off x="6448220" y="439730"/>
            <a:ext cx="5213047" cy="6045736"/>
          </a:xfrm>
          <a:prstGeom prst="rect">
            <a:avLst/>
          </a:prstGeom>
          <a:solidFill>
            <a:srgbClr val="F2F2F2"/>
          </a:solidFill>
          <a:ln>
            <a:noFill/>
          </a:ln>
        </p:spPr>
      </p:pic>
      <p:sp>
        <p:nvSpPr>
          <p:cNvPr id="928" name="Google Shape;928;p90"/>
          <p:cNvSpPr txBox="1"/>
          <p:nvPr/>
        </p:nvSpPr>
        <p:spPr>
          <a:xfrm>
            <a:off x="-84062" y="3265715"/>
            <a:ext cx="6675362" cy="992652"/>
          </a:xfrm>
          <a:prstGeom prst="rect">
            <a:avLst/>
          </a:prstGeom>
          <a:noFill/>
          <a:ln>
            <a:noFill/>
          </a:ln>
        </p:spPr>
        <p:txBody>
          <a:bodyPr spcFirstLastPara="1" wrap="square" lIns="91425" tIns="45700" rIns="91425" bIns="45700" anchor="t" anchorCtr="0">
            <a:noAutofit/>
          </a:bodyPr>
          <a:lstStyle/>
          <a:p>
            <a:pPr marL="457200" marR="0" lvl="0" indent="-228600" rtl="0">
              <a:lnSpc>
                <a:spcPct val="90000"/>
              </a:lnSpc>
              <a:spcBef>
                <a:spcPts val="1000"/>
              </a:spcBef>
              <a:spcAft>
                <a:spcPts val="0"/>
              </a:spcAft>
              <a:buClr>
                <a:srgbClr val="24BAA2"/>
              </a:buClr>
              <a:buSzPts val="3600"/>
              <a:buFont typeface="Arial"/>
              <a:buNone/>
            </a:pPr>
            <a:r>
              <a:rPr lang="en-US" sz="3600" b="1" i="0" u="none" strike="noStrike" cap="none" dirty="0">
                <a:solidFill>
                  <a:srgbClr val="24BAA2"/>
                </a:solidFill>
                <a:latin typeface="Calibri"/>
                <a:ea typeface="Calibri"/>
                <a:cs typeface="Calibri"/>
                <a:sym typeface="Calibri"/>
              </a:rPr>
              <a:t>  </a:t>
            </a:r>
            <a:r>
              <a:rPr lang="en-US" sz="3600" b="1" dirty="0" err="1">
                <a:solidFill>
                  <a:srgbClr val="24BAA2"/>
                </a:solidFill>
                <a:latin typeface="Calibri"/>
                <a:ea typeface="Calibri"/>
                <a:cs typeface="Calibri"/>
                <a:sym typeface="Calibri"/>
              </a:rPr>
              <a:t>A</a:t>
            </a:r>
            <a:r>
              <a:rPr lang="en-US" sz="3600" b="1" i="0" u="none" strike="noStrike" cap="none" dirty="0" err="1">
                <a:solidFill>
                  <a:srgbClr val="24BAA2"/>
                </a:solidFill>
                <a:latin typeface="Calibri"/>
                <a:ea typeface="Calibri"/>
                <a:cs typeface="Calibri"/>
                <a:sym typeface="Calibri"/>
              </a:rPr>
              <a:t>lterazione</a:t>
            </a:r>
            <a:r>
              <a:rPr lang="en-US" sz="3600" b="1" i="0" u="none" strike="noStrike" cap="none" dirty="0">
                <a:solidFill>
                  <a:srgbClr val="24BAA2"/>
                </a:solidFill>
                <a:latin typeface="Calibri"/>
                <a:ea typeface="Calibri"/>
                <a:cs typeface="Calibri"/>
                <a:sym typeface="Calibri"/>
              </a:rPr>
              <a:t> del </a:t>
            </a:r>
            <a:r>
              <a:rPr lang="en-US" sz="3600" b="1" i="0" u="none" strike="noStrike" cap="none" dirty="0" err="1">
                <a:solidFill>
                  <a:srgbClr val="24BAA2"/>
                </a:solidFill>
                <a:latin typeface="Calibri"/>
                <a:ea typeface="Calibri"/>
                <a:cs typeface="Calibri"/>
                <a:sym typeface="Calibri"/>
              </a:rPr>
              <a:t>ciclo</a:t>
            </a:r>
            <a:r>
              <a:rPr lang="en-US" sz="3600" b="1" i="0" u="none" strike="noStrike" cap="none" dirty="0">
                <a:solidFill>
                  <a:srgbClr val="24BAA2"/>
                </a:solidFill>
                <a:latin typeface="Calibri"/>
                <a:ea typeface="Calibri"/>
                <a:cs typeface="Calibri"/>
                <a:sym typeface="Calibri"/>
              </a:rPr>
              <a:t> del </a:t>
            </a:r>
            <a:r>
              <a:rPr lang="en-US" sz="3600" b="1" i="0" u="none" strike="noStrike" cap="none" dirty="0" err="1">
                <a:solidFill>
                  <a:srgbClr val="24BAA2"/>
                </a:solidFill>
                <a:latin typeface="Calibri"/>
                <a:ea typeface="Calibri"/>
                <a:cs typeface="Calibri"/>
                <a:sym typeface="Calibri"/>
              </a:rPr>
              <a:t>sonno</a:t>
            </a:r>
            <a:endParaRPr sz="3600" b="1" i="0" u="none" strike="noStrike" cap="none" dirty="0">
              <a:solidFill>
                <a:srgbClr val="24BAA2"/>
              </a:solidFill>
              <a:latin typeface="Calibri"/>
              <a:ea typeface="Calibri"/>
              <a:cs typeface="Calibri"/>
              <a:sym typeface="Calibri"/>
            </a:endParaRPr>
          </a:p>
        </p:txBody>
      </p:sp>
      <p:sp>
        <p:nvSpPr>
          <p:cNvPr id="929" name="Google Shape;929;p90"/>
          <p:cNvSpPr txBox="1"/>
          <p:nvPr/>
        </p:nvSpPr>
        <p:spPr>
          <a:xfrm>
            <a:off x="-84062" y="4073463"/>
            <a:ext cx="6056842" cy="3182687"/>
          </a:xfrm>
          <a:prstGeom prst="rect">
            <a:avLst/>
          </a:prstGeom>
          <a:noFill/>
          <a:ln>
            <a:noFill/>
          </a:ln>
        </p:spPr>
        <p:txBody>
          <a:bodyPr spcFirstLastPara="1" wrap="square" lIns="91425" tIns="45700" rIns="91425" bIns="45700" anchor="t" anchorCtr="0">
            <a:noAutofit/>
          </a:bodyPr>
          <a:lstStyle/>
          <a:p>
            <a:pPr marL="457200" marR="0" lvl="0" indent="-228600" rtl="0">
              <a:lnSpc>
                <a:spcPct val="90000"/>
              </a:lnSpc>
              <a:spcBef>
                <a:spcPts val="1000"/>
              </a:spcBef>
              <a:spcAft>
                <a:spcPts val="0"/>
              </a:spcAft>
              <a:buClr>
                <a:srgbClr val="FFFFFF"/>
              </a:buClr>
              <a:buSzPts val="2400"/>
              <a:buFont typeface="Arial"/>
              <a:buNone/>
            </a:pPr>
            <a:r>
              <a:rPr lang="it-IT" sz="2400" b="0" i="0" u="none" strike="noStrike" cap="none" dirty="0">
                <a:solidFill>
                  <a:srgbClr val="FFFFFF"/>
                </a:solidFill>
                <a:latin typeface="Calibri"/>
                <a:ea typeface="Calibri"/>
                <a:cs typeface="Calibri"/>
                <a:sym typeface="Calibri"/>
              </a:rPr>
              <a:t>   La luce artificiale dei dispositivi può influire negativamente sui nostri ritmi circadiani, peggiorando la qualità del riposo</a:t>
            </a:r>
            <a:r>
              <a:rPr lang="it-IT" sz="2400" dirty="0">
                <a:solidFill>
                  <a:srgbClr val="FFFFFF"/>
                </a:solidFill>
                <a:latin typeface="Calibri"/>
                <a:ea typeface="Calibri"/>
                <a:cs typeface="Calibri"/>
                <a:sym typeface="Calibri"/>
              </a:rPr>
              <a:t>. È meglio</a:t>
            </a:r>
            <a:r>
              <a:rPr lang="it-IT" sz="2400" b="0" i="0" u="none" strike="noStrike" cap="none" dirty="0">
                <a:solidFill>
                  <a:srgbClr val="FFFFFF"/>
                </a:solidFill>
                <a:latin typeface="Calibri"/>
                <a:ea typeface="Calibri"/>
                <a:cs typeface="Calibri"/>
                <a:sym typeface="Calibri"/>
              </a:rPr>
              <a:t> evitare l'uso di smartphone e tablet prima di andare a dormire, o almeno di attivare la funzione "notte" sullo schermo che attenuerà le radiazioni blu.</a:t>
            </a:r>
            <a:endParaRPr sz="24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pic>
        <p:nvPicPr>
          <p:cNvPr id="934" name="Google Shape;934;g18d05828803_0_24"/>
          <p:cNvPicPr preferRelativeResize="0">
            <a:picLocks noGrp="1"/>
          </p:cNvPicPr>
          <p:nvPr>
            <p:ph type="pic" idx="3"/>
          </p:nvPr>
        </p:nvPicPr>
        <p:blipFill rotWithShape="1">
          <a:blip r:embed="rId3">
            <a:alphaModFix/>
          </a:blip>
          <a:srcRect l="14886" r="14893"/>
          <a:stretch/>
        </p:blipFill>
        <p:spPr>
          <a:xfrm>
            <a:off x="5888002" y="439730"/>
            <a:ext cx="5660532" cy="6045738"/>
          </a:xfrm>
          <a:prstGeom prst="rect">
            <a:avLst/>
          </a:prstGeom>
          <a:solidFill>
            <a:srgbClr val="F2F2F2"/>
          </a:solidFill>
          <a:ln>
            <a:noFill/>
          </a:ln>
        </p:spPr>
      </p:pic>
      <p:sp>
        <p:nvSpPr>
          <p:cNvPr id="935" name="Google Shape;935;g18d05828803_0_24"/>
          <p:cNvSpPr txBox="1">
            <a:spLocks noGrp="1"/>
          </p:cNvSpPr>
          <p:nvPr>
            <p:ph type="body" idx="2"/>
          </p:nvPr>
        </p:nvSpPr>
        <p:spPr>
          <a:xfrm>
            <a:off x="635250" y="2593126"/>
            <a:ext cx="4757700" cy="192060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SzPts val="688"/>
              <a:buNone/>
            </a:pPr>
            <a:r>
              <a:rPr lang="it-IT" sz="2550" dirty="0">
                <a:solidFill>
                  <a:schemeClr val="lt1"/>
                </a:solidFill>
              </a:rPr>
              <a:t>State andando alla GRANDE… Manca solo l'ultimo argomento e avrete completato il Modulo.</a:t>
            </a:r>
            <a:endParaRPr sz="2550" dirty="0">
              <a:solidFill>
                <a:schemeClr val="lt1"/>
              </a:solidFill>
            </a:endParaRPr>
          </a:p>
        </p:txBody>
      </p:sp>
      <p:sp>
        <p:nvSpPr>
          <p:cNvPr id="936" name="Google Shape;936;g18d05828803_0_24"/>
          <p:cNvSpPr txBox="1"/>
          <p:nvPr/>
        </p:nvSpPr>
        <p:spPr>
          <a:xfrm>
            <a:off x="1237050" y="1040921"/>
            <a:ext cx="3554100" cy="1458831"/>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4600" b="1" dirty="0">
                <a:solidFill>
                  <a:srgbClr val="24BAA2"/>
                </a:solidFill>
                <a:latin typeface="Calibri"/>
                <a:ea typeface="Calibri"/>
                <a:cs typeface="Calibri"/>
                <a:sym typeface="Calibri"/>
              </a:rPr>
              <a:t>UN ULTIMO SFORZO! </a:t>
            </a:r>
            <a:endParaRPr sz="2400" dirty="0"/>
          </a:p>
        </p:txBody>
      </p:sp>
      <p:sp>
        <p:nvSpPr>
          <p:cNvPr id="937" name="Google Shape;937;g18d05828803_0_24"/>
          <p:cNvSpPr txBox="1"/>
          <p:nvPr/>
        </p:nvSpPr>
        <p:spPr>
          <a:xfrm>
            <a:off x="816125" y="4607100"/>
            <a:ext cx="4646700" cy="5232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US" sz="2750" b="1" dirty="0" err="1">
                <a:solidFill>
                  <a:srgbClr val="24BAA2"/>
                </a:solidFill>
                <a:latin typeface="Calibri"/>
                <a:ea typeface="Calibri"/>
                <a:cs typeface="Calibri"/>
                <a:sym typeface="Calibri"/>
              </a:rPr>
              <a:t>Rimani</a:t>
            </a:r>
            <a:r>
              <a:rPr lang="en-US" sz="2750" b="1" dirty="0">
                <a:solidFill>
                  <a:srgbClr val="24BAA2"/>
                </a:solidFill>
                <a:latin typeface="Calibri"/>
                <a:ea typeface="Calibri"/>
                <a:cs typeface="Calibri"/>
                <a:sym typeface="Calibri"/>
              </a:rPr>
              <a:t> </a:t>
            </a:r>
            <a:r>
              <a:rPr lang="en-US" sz="2750" b="1" dirty="0" err="1">
                <a:solidFill>
                  <a:srgbClr val="24BAA2"/>
                </a:solidFill>
                <a:latin typeface="Calibri"/>
                <a:ea typeface="Calibri"/>
                <a:cs typeface="Calibri"/>
                <a:sym typeface="Calibri"/>
              </a:rPr>
              <a:t>concentrato</a:t>
            </a:r>
            <a:r>
              <a:rPr lang="en-US" sz="2750" b="1" dirty="0">
                <a:solidFill>
                  <a:srgbClr val="24BAA2"/>
                </a:solidFill>
                <a:latin typeface="Calibri"/>
                <a:ea typeface="Calibri"/>
                <a:cs typeface="Calibri"/>
                <a:sym typeface="Calibri"/>
              </a:rPr>
              <a:t>!</a:t>
            </a:r>
            <a:endParaRPr sz="1600" dirty="0">
              <a:solidFill>
                <a:srgbClr val="24BAA2"/>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91"/>
          <p:cNvSpPr txBox="1">
            <a:spLocks noGrp="1"/>
          </p:cNvSpPr>
          <p:nvPr>
            <p:ph type="body" idx="1"/>
          </p:nvPr>
        </p:nvSpPr>
        <p:spPr>
          <a:xfrm>
            <a:off x="5506577" y="3287598"/>
            <a:ext cx="578045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92E4B"/>
              </a:buClr>
              <a:buSzPts val="2200"/>
              <a:buNone/>
            </a:pPr>
            <a:r>
              <a:rPr lang="en-US" dirty="0" err="1"/>
              <a:t>Ambiente</a:t>
            </a:r>
            <a:r>
              <a:rPr lang="en-US" dirty="0"/>
              <a:t> di </a:t>
            </a:r>
            <a:r>
              <a:rPr lang="en-US" dirty="0" err="1"/>
              <a:t>lavoro</a:t>
            </a:r>
            <a:endParaRPr lang="en-US" dirty="0"/>
          </a:p>
          <a:p>
            <a:pPr marL="0" lvl="0" indent="0" algn="l" rtl="0">
              <a:lnSpc>
                <a:spcPct val="90000"/>
              </a:lnSpc>
              <a:spcBef>
                <a:spcPts val="0"/>
              </a:spcBef>
              <a:spcAft>
                <a:spcPts val="0"/>
              </a:spcAft>
              <a:buClr>
                <a:srgbClr val="092E4B"/>
              </a:buClr>
              <a:buSzPts val="2200"/>
              <a:buNone/>
            </a:pPr>
            <a:r>
              <a:rPr lang="en-US" dirty="0"/>
              <a:t>e </a:t>
            </a:r>
            <a:r>
              <a:rPr lang="en-US" dirty="0" err="1"/>
              <a:t>cooperazione</a:t>
            </a:r>
            <a:endParaRPr dirty="0"/>
          </a:p>
        </p:txBody>
      </p:sp>
      <p:sp>
        <p:nvSpPr>
          <p:cNvPr id="944" name="Google Shape;944;p91"/>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04</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92"/>
          <p:cNvPicPr preferRelativeResize="0">
            <a:picLocks noGrp="1"/>
          </p:cNvPicPr>
          <p:nvPr>
            <p:ph type="pic" idx="2"/>
          </p:nvPr>
        </p:nvPicPr>
        <p:blipFill rotWithShape="1">
          <a:blip r:embed="rId3">
            <a:alphaModFix/>
          </a:blip>
          <a:srcRect/>
          <a:stretch/>
        </p:blipFill>
        <p:spPr>
          <a:xfrm>
            <a:off x="0" y="0"/>
            <a:ext cx="12192000" cy="6858000"/>
          </a:xfrm>
          <a:prstGeom prst="rect">
            <a:avLst/>
          </a:prstGeom>
          <a:solidFill>
            <a:srgbClr val="F2F2F2"/>
          </a:solidFill>
          <a:ln>
            <a:noFill/>
          </a:ln>
        </p:spPr>
      </p:pic>
      <p:sp>
        <p:nvSpPr>
          <p:cNvPr id="950" name="Google Shape;950;p92"/>
          <p:cNvSpPr txBox="1">
            <a:spLocks noGrp="1"/>
          </p:cNvSpPr>
          <p:nvPr>
            <p:ph type="body" idx="1"/>
          </p:nvPr>
        </p:nvSpPr>
        <p:spPr>
          <a:xfrm>
            <a:off x="2373745" y="3777673"/>
            <a:ext cx="8018030" cy="2235200"/>
          </a:xfrm>
          <a:prstGeom prst="rect">
            <a:avLst/>
          </a:prstGeom>
          <a:solidFill>
            <a:srgbClr val="7F3494"/>
          </a:solidFill>
          <a:ln>
            <a:noFill/>
          </a:ln>
        </p:spPr>
        <p:txBody>
          <a:bodyPr spcFirstLastPara="1" wrap="square" lIns="91425" tIns="45700" rIns="91425" bIns="45700" anchor="ctr" anchorCtr="0">
            <a:normAutofit/>
          </a:bodyPr>
          <a:lstStyle/>
          <a:p>
            <a:pPr indent="0" algn="l"/>
            <a:r>
              <a:rPr lang="it-IT" sz="2400" i="0" dirty="0">
                <a:solidFill>
                  <a:schemeClr val="lt1"/>
                </a:solidFill>
              </a:rPr>
              <a:t>La </a:t>
            </a:r>
            <a:r>
              <a:rPr lang="it-IT" sz="2400" b="1" i="0" dirty="0">
                <a:solidFill>
                  <a:schemeClr val="lt1"/>
                </a:solidFill>
              </a:rPr>
              <a:t>COMUNICAZIONE E LA COOPERAZIONE </a:t>
            </a:r>
            <a:r>
              <a:rPr lang="it-IT" sz="2400" i="0" dirty="0">
                <a:solidFill>
                  <a:schemeClr val="lt1"/>
                </a:solidFill>
              </a:rPr>
              <a:t>tra colleghi sono due elementi chiave per ottenere risultati lavorativi eccellenti, sia in termini di prestazioni che di soddisfazione personale. Quando si collabora, si riesce a gestire meglio le situazioni difficili e a risolvere i problemi.</a:t>
            </a:r>
            <a:endParaRPr sz="2400" i="0" dirty="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36"/>
          <p:cNvPicPr preferRelativeResize="0"/>
          <p:nvPr/>
        </p:nvPicPr>
        <p:blipFill rotWithShape="1">
          <a:blip r:embed="rId3">
            <a:alphaModFix/>
          </a:blip>
          <a:srcRect t="15730"/>
          <a:stretch/>
        </p:blipFill>
        <p:spPr>
          <a:xfrm>
            <a:off x="0" y="0"/>
            <a:ext cx="12191948" cy="6858000"/>
          </a:xfrm>
          <a:prstGeom prst="rect">
            <a:avLst/>
          </a:prstGeom>
          <a:noFill/>
          <a:ln>
            <a:noFill/>
          </a:ln>
        </p:spPr>
      </p:pic>
      <p:sp>
        <p:nvSpPr>
          <p:cNvPr id="324" name="Google Shape;324;p36"/>
          <p:cNvSpPr txBox="1">
            <a:spLocks noGrp="1"/>
          </p:cNvSpPr>
          <p:nvPr>
            <p:ph type="body" idx="1"/>
          </p:nvPr>
        </p:nvSpPr>
        <p:spPr>
          <a:xfrm>
            <a:off x="3984144" y="3162769"/>
            <a:ext cx="7864955" cy="3429000"/>
          </a:xfrm>
          <a:prstGeom prst="rect">
            <a:avLst/>
          </a:prstGeom>
          <a:noFill/>
          <a:ln>
            <a:noFill/>
          </a:ln>
        </p:spPr>
        <p:txBody>
          <a:bodyPr spcFirstLastPara="1" wrap="square" lIns="91425" tIns="45700" rIns="91425" bIns="45700" anchor="ctr" anchorCtr="0">
            <a:noAutofit/>
          </a:bodyPr>
          <a:lstStyle/>
          <a:p>
            <a:pPr marL="457200" marR="0" lvl="0" indent="-228600" algn="just" rtl="0">
              <a:lnSpc>
                <a:spcPct val="90000"/>
              </a:lnSpc>
              <a:spcBef>
                <a:spcPts val="1000"/>
              </a:spcBef>
              <a:spcAft>
                <a:spcPts val="0"/>
              </a:spcAft>
              <a:buClr>
                <a:schemeClr val="lt1"/>
              </a:buClr>
              <a:buSzPts val="2400"/>
              <a:buFont typeface="Arial"/>
              <a:buNone/>
            </a:pPr>
            <a:r>
              <a:rPr lang="en-US" i="0" dirty="0">
                <a:solidFill>
                  <a:srgbClr val="002060"/>
                </a:solidFill>
              </a:rPr>
              <a:t>   </a:t>
            </a:r>
            <a:r>
              <a:rPr lang="it-IT" i="0" dirty="0">
                <a:solidFill>
                  <a:srgbClr val="002060"/>
                </a:solidFill>
              </a:rPr>
              <a:t>L'approccio più diffuso nella prevenzione del burnout prevede </a:t>
            </a:r>
            <a:r>
              <a:rPr lang="it-IT" b="1" i="0" dirty="0">
                <a:solidFill>
                  <a:srgbClr val="002060"/>
                </a:solidFill>
              </a:rPr>
              <a:t>strategie incentrate sulla persona</a:t>
            </a:r>
            <a:r>
              <a:rPr lang="it-IT" i="0" dirty="0">
                <a:solidFill>
                  <a:srgbClr val="002060"/>
                </a:solidFill>
              </a:rPr>
              <a:t>, ossia volte a migliorare il benessere psicosociale, a rilassarsi, a modificare le abitudini lavorative o anche a promuovere la capacità di gestire e affrontare il malessere.</a:t>
            </a:r>
          </a:p>
          <a:p>
            <a:pPr marL="457200" marR="0" lvl="0" indent="-228600" algn="just" rtl="0">
              <a:lnSpc>
                <a:spcPct val="90000"/>
              </a:lnSpc>
              <a:spcBef>
                <a:spcPts val="1000"/>
              </a:spcBef>
              <a:spcAft>
                <a:spcPts val="0"/>
              </a:spcAft>
              <a:buClr>
                <a:schemeClr val="lt1"/>
              </a:buClr>
              <a:buSzPts val="2400"/>
              <a:buFont typeface="Arial"/>
              <a:buNone/>
            </a:pPr>
            <a:r>
              <a:rPr lang="en-US" i="0" dirty="0">
                <a:solidFill>
                  <a:srgbClr val="002060"/>
                </a:solidFill>
              </a:rPr>
              <a:t>   </a:t>
            </a:r>
            <a:r>
              <a:rPr lang="it-IT" i="0" dirty="0">
                <a:solidFill>
                  <a:srgbClr val="002060"/>
                </a:solidFill>
              </a:rPr>
              <a:t>La strategia più comunemente adottata è quella </a:t>
            </a:r>
            <a:r>
              <a:rPr lang="it-IT" b="1" i="0" dirty="0">
                <a:solidFill>
                  <a:srgbClr val="002060"/>
                </a:solidFill>
              </a:rPr>
              <a:t>dell'equilibrio tra lavoro e vita privata.</a:t>
            </a:r>
            <a:endParaRPr b="1" i="0" dirty="0">
              <a:solidFill>
                <a:srgbClr val="002060"/>
              </a:solidFill>
            </a:endParaRPr>
          </a:p>
        </p:txBody>
      </p:sp>
      <p:sp>
        <p:nvSpPr>
          <p:cNvPr id="325" name="Google Shape;325;p36"/>
          <p:cNvSpPr txBox="1">
            <a:spLocks noGrp="1"/>
          </p:cNvSpPr>
          <p:nvPr>
            <p:ph type="body" idx="2"/>
          </p:nvPr>
        </p:nvSpPr>
        <p:spPr>
          <a:xfrm>
            <a:off x="214866" y="391477"/>
            <a:ext cx="3595134" cy="12433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24BAA2"/>
              </a:buClr>
              <a:buSzPts val="3600"/>
              <a:buFont typeface="Arial"/>
              <a:buNone/>
            </a:pPr>
            <a:r>
              <a:rPr lang="en-US" dirty="0" err="1">
                <a:solidFill>
                  <a:srgbClr val="7F3494"/>
                </a:solidFill>
              </a:rPr>
              <a:t>Equilibrio</a:t>
            </a:r>
            <a:r>
              <a:rPr lang="en-US" dirty="0">
                <a:solidFill>
                  <a:srgbClr val="7F3494"/>
                </a:solidFill>
              </a:rPr>
              <a:t> </a:t>
            </a:r>
            <a:r>
              <a:rPr lang="en-US" dirty="0" err="1">
                <a:solidFill>
                  <a:srgbClr val="7F3494"/>
                </a:solidFill>
              </a:rPr>
              <a:t>lavoro</a:t>
            </a:r>
            <a:r>
              <a:rPr lang="en-US" dirty="0">
                <a:solidFill>
                  <a:srgbClr val="7F3494"/>
                </a:solidFill>
              </a:rPr>
              <a:t>-vita </a:t>
            </a:r>
            <a:r>
              <a:rPr lang="en-US" dirty="0" err="1">
                <a:solidFill>
                  <a:srgbClr val="7F3494"/>
                </a:solidFill>
              </a:rPr>
              <a:t>privata</a:t>
            </a:r>
            <a:endParaRPr lang="en-US" dirty="0">
              <a:solidFill>
                <a:srgbClr val="7F3494"/>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93"/>
          <p:cNvSpPr txBox="1">
            <a:spLocks noGrp="1"/>
          </p:cNvSpPr>
          <p:nvPr>
            <p:ph type="body" idx="1"/>
          </p:nvPr>
        </p:nvSpPr>
        <p:spPr>
          <a:xfrm>
            <a:off x="798378" y="1669142"/>
            <a:ext cx="10595237" cy="2466622"/>
          </a:xfrm>
          <a:prstGeom prst="rect">
            <a:avLst/>
          </a:prstGeom>
          <a:noFill/>
          <a:ln>
            <a:noFill/>
          </a:ln>
        </p:spPr>
        <p:txBody>
          <a:bodyPr spcFirstLastPara="1" wrap="square" lIns="91425" tIns="45700" rIns="91425" bIns="45700" anchor="t" anchorCtr="0">
            <a:noAutofit/>
          </a:bodyPr>
          <a:lstStyle/>
          <a:p>
            <a:pPr marL="571500" marR="0" lvl="0" indent="-342900" algn="l" rtl="0">
              <a:lnSpc>
                <a:spcPct val="90000"/>
              </a:lnSpc>
              <a:spcBef>
                <a:spcPts val="1000"/>
              </a:spcBef>
              <a:spcAft>
                <a:spcPts val="0"/>
              </a:spcAft>
              <a:buClr>
                <a:srgbClr val="092E4B"/>
              </a:buClr>
              <a:buSzPts val="2400"/>
              <a:buFont typeface="Arial"/>
              <a:buChar char="•"/>
            </a:pPr>
            <a:r>
              <a:rPr lang="it-IT" dirty="0"/>
              <a:t>Miglioramento del senso di appartenenza nei confronti dell'azienda;</a:t>
            </a:r>
          </a:p>
          <a:p>
            <a:pPr marL="571500" marR="0" lvl="0" indent="-342900" algn="l" rtl="0">
              <a:lnSpc>
                <a:spcPct val="90000"/>
              </a:lnSpc>
              <a:spcBef>
                <a:spcPts val="1000"/>
              </a:spcBef>
              <a:spcAft>
                <a:spcPts val="0"/>
              </a:spcAft>
              <a:buClr>
                <a:srgbClr val="092E4B"/>
              </a:buClr>
              <a:buSzPts val="2400"/>
              <a:buFont typeface="Arial"/>
              <a:buChar char="•"/>
            </a:pPr>
            <a:r>
              <a:rPr lang="it-IT" dirty="0"/>
              <a:t>Aumento della motivazione e del senso di affiatamento tra i colleghi;</a:t>
            </a:r>
          </a:p>
          <a:p>
            <a:pPr marL="571500" marR="0" lvl="0" indent="-342900" algn="l" rtl="0">
              <a:lnSpc>
                <a:spcPct val="90000"/>
              </a:lnSpc>
              <a:spcBef>
                <a:spcPts val="1000"/>
              </a:spcBef>
              <a:spcAft>
                <a:spcPts val="0"/>
              </a:spcAft>
              <a:buClr>
                <a:srgbClr val="092E4B"/>
              </a:buClr>
              <a:buSzPts val="2400"/>
              <a:buFont typeface="Arial"/>
              <a:buChar char="•"/>
            </a:pPr>
            <a:r>
              <a:rPr lang="it-IT" dirty="0"/>
              <a:t>Riduzione dei conflitti;</a:t>
            </a:r>
          </a:p>
          <a:p>
            <a:pPr marL="571500" marR="0" lvl="0" indent="-342900" algn="l" rtl="0">
              <a:lnSpc>
                <a:spcPct val="90000"/>
              </a:lnSpc>
              <a:spcBef>
                <a:spcPts val="1000"/>
              </a:spcBef>
              <a:spcAft>
                <a:spcPts val="0"/>
              </a:spcAft>
              <a:buClr>
                <a:srgbClr val="092E4B"/>
              </a:buClr>
              <a:buSzPts val="2400"/>
              <a:buFont typeface="Arial"/>
              <a:buChar char="•"/>
            </a:pPr>
            <a:r>
              <a:rPr lang="it-IT" dirty="0"/>
              <a:t>Incremento dell'efficienza e dell'efficacia produttiva;</a:t>
            </a:r>
          </a:p>
          <a:p>
            <a:pPr marL="571500" marR="0" lvl="0" indent="-342900" algn="l" rtl="0">
              <a:lnSpc>
                <a:spcPct val="90000"/>
              </a:lnSpc>
              <a:spcBef>
                <a:spcPts val="1000"/>
              </a:spcBef>
              <a:spcAft>
                <a:spcPts val="0"/>
              </a:spcAft>
              <a:buClr>
                <a:srgbClr val="092E4B"/>
              </a:buClr>
              <a:buSzPts val="2400"/>
              <a:buFont typeface="Arial"/>
              <a:buChar char="•"/>
            </a:pPr>
            <a:r>
              <a:rPr lang="it-IT" dirty="0"/>
              <a:t>Raggiungimento degli obiettivi aziendali con maggiore facilità.</a:t>
            </a:r>
          </a:p>
        </p:txBody>
      </p:sp>
      <p:sp>
        <p:nvSpPr>
          <p:cNvPr id="956" name="Google Shape;956;p93"/>
          <p:cNvSpPr txBox="1">
            <a:spLocks noGrp="1"/>
          </p:cNvSpPr>
          <p:nvPr>
            <p:ph type="body" idx="2"/>
          </p:nvPr>
        </p:nvSpPr>
        <p:spPr>
          <a:xfrm>
            <a:off x="798379" y="500345"/>
            <a:ext cx="10595237" cy="1168797"/>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it-IT" dirty="0"/>
              <a:t>  I vantaggi che si possono ottenere dalla cooperazione sul lavoro:</a:t>
            </a:r>
          </a:p>
        </p:txBody>
      </p:sp>
      <p:sp>
        <p:nvSpPr>
          <p:cNvPr id="957" name="Google Shape;957;p93"/>
          <p:cNvSpPr txBox="1"/>
          <p:nvPr/>
        </p:nvSpPr>
        <p:spPr>
          <a:xfrm>
            <a:off x="2595557" y="4413646"/>
            <a:ext cx="6975826" cy="1168797"/>
          </a:xfrm>
          <a:prstGeom prst="rect">
            <a:avLst/>
          </a:prstGeom>
          <a:noFill/>
          <a:ln>
            <a:noFill/>
          </a:ln>
        </p:spPr>
        <p:txBody>
          <a:bodyPr spcFirstLastPara="1" wrap="square" lIns="91425" tIns="45700" rIns="91425" bIns="45700" anchor="t" anchorCtr="0">
            <a:normAutofit fontScale="62500" lnSpcReduction="20000"/>
          </a:bodyPr>
          <a:lstStyle/>
          <a:p>
            <a:pPr marL="457200" marR="0" lvl="0" indent="-228600" algn="ctr" rtl="0">
              <a:lnSpc>
                <a:spcPct val="90000"/>
              </a:lnSpc>
              <a:spcBef>
                <a:spcPts val="1000"/>
              </a:spcBef>
              <a:spcAft>
                <a:spcPts val="0"/>
              </a:spcAft>
              <a:buClr>
                <a:srgbClr val="092E4B"/>
              </a:buClr>
              <a:buSzPts val="2400"/>
              <a:buFont typeface="Arial"/>
              <a:buNone/>
            </a:pPr>
            <a:r>
              <a:rPr lang="it-IT" sz="4400" b="1" i="0" u="none" strike="noStrike" cap="none" dirty="0">
                <a:solidFill>
                  <a:srgbClr val="24BAA2"/>
                </a:solidFill>
                <a:latin typeface="Calibri"/>
                <a:ea typeface="Calibri"/>
                <a:cs typeface="Calibri"/>
                <a:sym typeface="Calibri"/>
              </a:rPr>
              <a:t>Suggeriamo alcune strategie per migliorare la comunicazione tra colleghi</a:t>
            </a:r>
          </a:p>
        </p:txBody>
      </p:sp>
      <p:sp>
        <p:nvSpPr>
          <p:cNvPr id="958" name="Google Shape;958;p93"/>
          <p:cNvSpPr/>
          <p:nvPr/>
        </p:nvSpPr>
        <p:spPr>
          <a:xfrm>
            <a:off x="5769429" y="5414037"/>
            <a:ext cx="1023257" cy="943618"/>
          </a:xfrm>
          <a:prstGeom prst="downArrow">
            <a:avLst>
              <a:gd name="adj1" fmla="val 50000"/>
              <a:gd name="adj2" fmla="val 50000"/>
            </a:avLst>
          </a:prstGeom>
          <a:solidFill>
            <a:srgbClr val="24BAA2"/>
          </a:solidFill>
          <a:ln w="25400"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94"/>
          <p:cNvSpPr txBox="1">
            <a:spLocks noGrp="1"/>
          </p:cNvSpPr>
          <p:nvPr>
            <p:ph type="body" idx="1"/>
          </p:nvPr>
        </p:nvSpPr>
        <p:spPr>
          <a:xfrm>
            <a:off x="798381" y="1638329"/>
            <a:ext cx="7507419" cy="4456513"/>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Clr>
                <a:srgbClr val="092E4B"/>
              </a:buClr>
              <a:buSzPts val="2400"/>
              <a:buNone/>
            </a:pPr>
            <a:r>
              <a:rPr lang="it-IT" dirty="0"/>
              <a:t>Si può comunicare in diversi modi: di persona, via e-mail, via chat o su piattaforme online.</a:t>
            </a:r>
          </a:p>
          <a:p>
            <a:pPr marL="0" lvl="0" indent="0" rtl="0">
              <a:lnSpc>
                <a:spcPct val="90000"/>
              </a:lnSpc>
              <a:spcBef>
                <a:spcPts val="1000"/>
              </a:spcBef>
              <a:spcAft>
                <a:spcPts val="0"/>
              </a:spcAft>
              <a:buClr>
                <a:srgbClr val="092E4B"/>
              </a:buClr>
              <a:buSzPts val="2400"/>
              <a:buNone/>
            </a:pPr>
            <a:r>
              <a:rPr lang="it-IT" dirty="0"/>
              <a:t>La scelta del canale può dipendere sia dall'argomento trattato sia da esigenze di varia natura (tecniche, economiche o personali). In ogni caso, è bene essere chiari sullo strumento che si vuole adottare e assicurarsi che tutti sappiano utilizzarlo. </a:t>
            </a:r>
          </a:p>
          <a:p>
            <a:pPr marL="0" lvl="0" indent="0" rtl="0">
              <a:lnSpc>
                <a:spcPct val="90000"/>
              </a:lnSpc>
              <a:spcBef>
                <a:spcPts val="1000"/>
              </a:spcBef>
              <a:spcAft>
                <a:spcPts val="0"/>
              </a:spcAft>
              <a:buClr>
                <a:srgbClr val="092E4B"/>
              </a:buClr>
              <a:buSzPts val="2400"/>
              <a:buNone/>
            </a:pPr>
            <a:r>
              <a:rPr lang="it-IT" b="1" dirty="0"/>
              <a:t>Affinché una comunicazione sia efficace, è essenziale che tutti siano sulla stessa lunghezza d'onda.</a:t>
            </a:r>
          </a:p>
          <a:p>
            <a:pPr marL="0" lvl="0" indent="0" rtl="0">
              <a:lnSpc>
                <a:spcPct val="90000"/>
              </a:lnSpc>
              <a:spcBef>
                <a:spcPts val="1000"/>
              </a:spcBef>
              <a:spcAft>
                <a:spcPts val="0"/>
              </a:spcAft>
              <a:buClr>
                <a:srgbClr val="092E4B"/>
              </a:buClr>
              <a:buSzPts val="2400"/>
              <a:buNone/>
            </a:pPr>
            <a:r>
              <a:rPr lang="it-IT" dirty="0"/>
              <a:t>Per una comunicazione rapida utilizzate applicazioni di messaggistica istantanea come </a:t>
            </a:r>
            <a:r>
              <a:rPr lang="it-IT" b="1" dirty="0" err="1"/>
              <a:t>Whatsapp</a:t>
            </a:r>
            <a:r>
              <a:rPr lang="it-IT" dirty="0"/>
              <a:t>, per quelle meno urgenti le </a:t>
            </a:r>
            <a:r>
              <a:rPr lang="it-IT" b="1" dirty="0"/>
              <a:t>e-mail</a:t>
            </a:r>
            <a:r>
              <a:rPr lang="it-IT" dirty="0"/>
              <a:t>.</a:t>
            </a:r>
          </a:p>
        </p:txBody>
      </p:sp>
      <p:sp>
        <p:nvSpPr>
          <p:cNvPr id="964" name="Google Shape;964;p94"/>
          <p:cNvSpPr txBox="1">
            <a:spLocks noGrp="1"/>
          </p:cNvSpPr>
          <p:nvPr>
            <p:ph type="body" idx="2"/>
          </p:nvPr>
        </p:nvSpPr>
        <p:spPr>
          <a:xfrm>
            <a:off x="798381" y="622385"/>
            <a:ext cx="10993569"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24BAA2"/>
              </a:buClr>
              <a:buSzPts val="3600"/>
              <a:buNone/>
            </a:pPr>
            <a:r>
              <a:rPr lang="en-US" dirty="0"/>
              <a:t>1. </a:t>
            </a:r>
            <a:r>
              <a:rPr lang="it-IT" dirty="0"/>
              <a:t>Identificare il canale di comunicazione e l'argomento</a:t>
            </a:r>
            <a:endParaRPr dirty="0"/>
          </a:p>
        </p:txBody>
      </p:sp>
      <p:pic>
        <p:nvPicPr>
          <p:cNvPr id="965" name="Google Shape;965;p94"/>
          <p:cNvPicPr preferRelativeResize="0"/>
          <p:nvPr/>
        </p:nvPicPr>
        <p:blipFill rotWithShape="1">
          <a:blip r:embed="rId3">
            <a:alphaModFix/>
          </a:blip>
          <a:srcRect/>
          <a:stretch/>
        </p:blipFill>
        <p:spPr>
          <a:xfrm>
            <a:off x="7874775" y="2252446"/>
            <a:ext cx="3917175" cy="322827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95"/>
          <p:cNvSpPr txBox="1">
            <a:spLocks noGrp="1"/>
          </p:cNvSpPr>
          <p:nvPr>
            <p:ph type="body" idx="1"/>
          </p:nvPr>
        </p:nvSpPr>
        <p:spPr>
          <a:xfrm>
            <a:off x="119875" y="1103623"/>
            <a:ext cx="7985900" cy="5392599"/>
          </a:xfrm>
          <a:prstGeom prst="rect">
            <a:avLst/>
          </a:prstGeom>
          <a:noFill/>
          <a:ln>
            <a:noFill/>
          </a:ln>
        </p:spPr>
        <p:txBody>
          <a:bodyPr spcFirstLastPara="1" wrap="square" lIns="91425" tIns="45700" rIns="91425" bIns="45700" anchor="t" anchorCtr="0">
            <a:noAutofit/>
          </a:bodyPr>
          <a:lstStyle/>
          <a:p>
            <a:pPr marL="457200" marR="0" lvl="0" indent="0" rtl="0">
              <a:lnSpc>
                <a:spcPct val="90000"/>
              </a:lnSpc>
              <a:spcBef>
                <a:spcPts val="1000"/>
              </a:spcBef>
              <a:spcAft>
                <a:spcPts val="0"/>
              </a:spcAft>
              <a:buClr>
                <a:srgbClr val="092E4B"/>
              </a:buClr>
              <a:buSzPts val="2400"/>
              <a:buFont typeface="Arial"/>
              <a:buNone/>
            </a:pPr>
            <a:r>
              <a:rPr lang="it-IT" dirty="0"/>
              <a:t>Per rendere la vostra comunicazione davvero collaborativa, dovete ascoltare e dare spazio anche alle idee degli altri, senza concentrarvi solo sulle vostre. </a:t>
            </a:r>
          </a:p>
          <a:p>
            <a:pPr marL="457200" marR="0" lvl="0" indent="0" rtl="0">
              <a:lnSpc>
                <a:spcPct val="90000"/>
              </a:lnSpc>
              <a:spcBef>
                <a:spcPts val="1000"/>
              </a:spcBef>
              <a:spcAft>
                <a:spcPts val="0"/>
              </a:spcAft>
              <a:buClr>
                <a:srgbClr val="092E4B"/>
              </a:buClr>
              <a:buSzPts val="2400"/>
              <a:buFont typeface="Arial"/>
              <a:buNone/>
            </a:pPr>
            <a:r>
              <a:rPr lang="it-IT" dirty="0"/>
              <a:t>Comunicare significa scambiare informazioni, anche non verbali. Quindi, se non siete in grado di ascoltare e osservare, difficilmente riuscirete a capire ciò che vi viene richiesto e sarà ancora più complesso ottenere i risultati che desiderate.</a:t>
            </a:r>
          </a:p>
          <a:p>
            <a:pPr marL="457200" marR="0" lvl="0" indent="0" rtl="0">
              <a:lnSpc>
                <a:spcPct val="90000"/>
              </a:lnSpc>
              <a:spcBef>
                <a:spcPts val="1000"/>
              </a:spcBef>
              <a:spcAft>
                <a:spcPts val="0"/>
              </a:spcAft>
              <a:buClr>
                <a:srgbClr val="092E4B"/>
              </a:buClr>
              <a:buSzPts val="2400"/>
              <a:buFont typeface="Arial"/>
              <a:buNone/>
            </a:pPr>
            <a:r>
              <a:rPr lang="it-IT" dirty="0"/>
              <a:t>I </a:t>
            </a:r>
            <a:r>
              <a:rPr lang="it-IT" b="1" dirty="0"/>
              <a:t>gruppi sulle app di messaggistica istantanea </a:t>
            </a:r>
            <a:r>
              <a:rPr lang="it-IT" dirty="0"/>
              <a:t>sono molto utilizzati. Probabilmente ne avete uno con i vostri colleghi, ma chattare in modo massiccio su di esso crea confusione e malintesi.</a:t>
            </a:r>
          </a:p>
          <a:p>
            <a:pPr marL="457200" marR="0" lvl="0" indent="0" rtl="0">
              <a:lnSpc>
                <a:spcPct val="90000"/>
              </a:lnSpc>
              <a:spcBef>
                <a:spcPts val="1000"/>
              </a:spcBef>
              <a:spcAft>
                <a:spcPts val="0"/>
              </a:spcAft>
              <a:buClr>
                <a:srgbClr val="092E4B"/>
              </a:buClr>
              <a:buSzPts val="2400"/>
              <a:buFont typeface="Arial"/>
              <a:buNone/>
            </a:pPr>
            <a:r>
              <a:rPr lang="it-IT" dirty="0"/>
              <a:t>Talvolta è più utile una </a:t>
            </a:r>
            <a:r>
              <a:rPr lang="it-IT" b="1" dirty="0"/>
              <a:t>chat privata </a:t>
            </a:r>
            <a:r>
              <a:rPr lang="it-IT" dirty="0"/>
              <a:t>in cui potete parlare con una sola persona per volta.</a:t>
            </a:r>
            <a:endParaRPr dirty="0"/>
          </a:p>
        </p:txBody>
      </p:sp>
      <p:sp>
        <p:nvSpPr>
          <p:cNvPr id="971" name="Google Shape;971;p95"/>
          <p:cNvSpPr txBox="1">
            <a:spLocks noGrp="1"/>
          </p:cNvSpPr>
          <p:nvPr>
            <p:ph type="body" idx="2"/>
          </p:nvPr>
        </p:nvSpPr>
        <p:spPr>
          <a:xfrm>
            <a:off x="511181" y="428453"/>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2.	 </a:t>
            </a:r>
            <a:r>
              <a:rPr lang="en-US" dirty="0" err="1"/>
              <a:t>Privilegiare</a:t>
            </a:r>
            <a:r>
              <a:rPr lang="en-US" dirty="0"/>
              <a:t> la </a:t>
            </a:r>
            <a:r>
              <a:rPr lang="en-US" dirty="0" err="1"/>
              <a:t>comunicazione</a:t>
            </a:r>
            <a:r>
              <a:rPr lang="en-US" dirty="0"/>
              <a:t> </a:t>
            </a:r>
            <a:r>
              <a:rPr lang="en-US" dirty="0" err="1"/>
              <a:t>bidirezionale</a:t>
            </a:r>
            <a:endParaRPr dirty="0"/>
          </a:p>
        </p:txBody>
      </p:sp>
      <p:pic>
        <p:nvPicPr>
          <p:cNvPr id="972" name="Google Shape;972;p95"/>
          <p:cNvPicPr preferRelativeResize="0"/>
          <p:nvPr/>
        </p:nvPicPr>
        <p:blipFill rotWithShape="1">
          <a:blip r:embed="rId3">
            <a:alphaModFix/>
          </a:blip>
          <a:srcRect/>
          <a:stretch/>
        </p:blipFill>
        <p:spPr>
          <a:xfrm>
            <a:off x="7800974" y="1596984"/>
            <a:ext cx="3966675" cy="405134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96" descr="Checkmark with solid fill"/>
          <p:cNvPicPr preferRelativeResize="0"/>
          <p:nvPr/>
        </p:nvPicPr>
        <p:blipFill rotWithShape="1">
          <a:blip r:embed="rId3">
            <a:alphaModFix/>
          </a:blip>
          <a:srcRect/>
          <a:stretch/>
        </p:blipFill>
        <p:spPr>
          <a:xfrm>
            <a:off x="10089455" y="1526088"/>
            <a:ext cx="680603" cy="680603"/>
          </a:xfrm>
          <a:prstGeom prst="rect">
            <a:avLst/>
          </a:prstGeom>
          <a:noFill/>
          <a:ln>
            <a:noFill/>
          </a:ln>
        </p:spPr>
      </p:pic>
      <p:sp>
        <p:nvSpPr>
          <p:cNvPr id="978" name="Google Shape;978;p96"/>
          <p:cNvSpPr txBox="1">
            <a:spLocks noGrp="1"/>
          </p:cNvSpPr>
          <p:nvPr>
            <p:ph type="body" idx="1"/>
          </p:nvPr>
        </p:nvSpPr>
        <p:spPr>
          <a:xfrm>
            <a:off x="498720" y="1138291"/>
            <a:ext cx="8591400" cy="1456200"/>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it-IT" dirty="0"/>
              <a:t>   Durante la comunicazione è importante attenersi a ciò che è accaduto e che può essere confermato, e non alle interpretazioni che si possono fare di una situazione. Creare storie è inevitabile, ma bisogna cercare di separarle dai fatti.</a:t>
            </a:r>
          </a:p>
        </p:txBody>
      </p:sp>
      <p:sp>
        <p:nvSpPr>
          <p:cNvPr id="979" name="Google Shape;979;p96"/>
          <p:cNvSpPr txBox="1">
            <a:spLocks noGrp="1"/>
          </p:cNvSpPr>
          <p:nvPr>
            <p:ph type="body" idx="2"/>
          </p:nvPr>
        </p:nvSpPr>
        <p:spPr>
          <a:xfrm>
            <a:off x="666269" y="51607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3.	</a:t>
            </a:r>
            <a:r>
              <a:rPr lang="it-IT" dirty="0"/>
              <a:t> Attenersi ai fatti e non alle storie</a:t>
            </a:r>
            <a:endParaRPr dirty="0"/>
          </a:p>
        </p:txBody>
      </p:sp>
      <p:sp>
        <p:nvSpPr>
          <p:cNvPr id="980" name="Google Shape;980;p96"/>
          <p:cNvSpPr txBox="1"/>
          <p:nvPr/>
        </p:nvSpPr>
        <p:spPr>
          <a:xfrm>
            <a:off x="672999" y="2841533"/>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sz="3600" b="1" i="0" u="none" strike="noStrike" cap="none" dirty="0">
                <a:solidFill>
                  <a:srgbClr val="24BAA2"/>
                </a:solidFill>
                <a:latin typeface="Calibri"/>
                <a:ea typeface="Calibri"/>
                <a:cs typeface="Calibri"/>
                <a:sym typeface="Calibri"/>
              </a:rPr>
              <a:t>4.	 </a:t>
            </a:r>
            <a:r>
              <a:rPr lang="en-US" sz="3600" b="1" i="0" u="none" strike="noStrike" cap="none" dirty="0" err="1">
                <a:solidFill>
                  <a:srgbClr val="24BAA2"/>
                </a:solidFill>
                <a:latin typeface="Calibri"/>
                <a:ea typeface="Calibri"/>
                <a:cs typeface="Calibri"/>
                <a:sym typeface="Calibri"/>
              </a:rPr>
              <a:t>Essere</a:t>
            </a:r>
            <a:r>
              <a:rPr lang="en-US" sz="3600" b="1" i="0" u="none" strike="noStrike" cap="none" dirty="0">
                <a:solidFill>
                  <a:srgbClr val="24BAA2"/>
                </a:solidFill>
                <a:latin typeface="Calibri"/>
                <a:ea typeface="Calibri"/>
                <a:cs typeface="Calibri"/>
                <a:sym typeface="Calibri"/>
              </a:rPr>
              <a:t> </a:t>
            </a:r>
            <a:r>
              <a:rPr lang="en-US" sz="3600" b="1" i="0" u="none" strike="noStrike" cap="none" dirty="0" err="1">
                <a:solidFill>
                  <a:srgbClr val="24BAA2"/>
                </a:solidFill>
                <a:latin typeface="Calibri"/>
                <a:ea typeface="Calibri"/>
                <a:cs typeface="Calibri"/>
                <a:sym typeface="Calibri"/>
              </a:rPr>
              <a:t>sicuri</a:t>
            </a:r>
            <a:r>
              <a:rPr lang="en-US" sz="3600" b="1" i="0" u="none" strike="noStrike" cap="none" dirty="0">
                <a:solidFill>
                  <a:srgbClr val="24BAA2"/>
                </a:solidFill>
                <a:latin typeface="Calibri"/>
                <a:ea typeface="Calibri"/>
                <a:cs typeface="Calibri"/>
                <a:sym typeface="Calibri"/>
              </a:rPr>
              <a:t> di </a:t>
            </a:r>
            <a:r>
              <a:rPr lang="en-US" sz="3600" b="1" i="0" u="none" strike="noStrike" cap="none" dirty="0" err="1">
                <a:solidFill>
                  <a:srgbClr val="24BAA2"/>
                </a:solidFill>
                <a:latin typeface="Calibri"/>
                <a:ea typeface="Calibri"/>
                <a:cs typeface="Calibri"/>
                <a:sym typeface="Calibri"/>
              </a:rPr>
              <a:t>sé</a:t>
            </a:r>
            <a:endParaRPr sz="3600" b="1" i="0" u="none" strike="noStrike" cap="none" dirty="0">
              <a:solidFill>
                <a:srgbClr val="24BAA2"/>
              </a:solidFill>
              <a:latin typeface="Calibri"/>
              <a:ea typeface="Calibri"/>
              <a:cs typeface="Calibri"/>
              <a:sym typeface="Calibri"/>
            </a:endParaRPr>
          </a:p>
        </p:txBody>
      </p:sp>
      <p:sp>
        <p:nvSpPr>
          <p:cNvPr id="981" name="Google Shape;981;p96"/>
          <p:cNvSpPr txBox="1"/>
          <p:nvPr/>
        </p:nvSpPr>
        <p:spPr>
          <a:xfrm>
            <a:off x="1762125" y="3525741"/>
            <a:ext cx="9462982" cy="2700600"/>
          </a:xfrm>
          <a:prstGeom prst="rect">
            <a:avLst/>
          </a:prstGeom>
          <a:noFill/>
          <a:ln>
            <a:noFill/>
          </a:ln>
        </p:spPr>
        <p:txBody>
          <a:bodyPr spcFirstLastPara="1" wrap="square" lIns="91425" tIns="45700" rIns="91425" bIns="45700" anchor="t" anchorCtr="0">
            <a:noAutofit/>
          </a:bodyPr>
          <a:lstStyle/>
          <a:p>
            <a:pPr marL="457200" marR="0" lvl="0" indent="-228600" rtl="0">
              <a:lnSpc>
                <a:spcPct val="90000"/>
              </a:lnSpc>
              <a:spcBef>
                <a:spcPts val="1000"/>
              </a:spcBef>
              <a:spcAft>
                <a:spcPts val="0"/>
              </a:spcAft>
              <a:buClr>
                <a:srgbClr val="092E4B"/>
              </a:buClr>
              <a:buSzPts val="2400"/>
              <a:buFont typeface="Arial"/>
              <a:buNone/>
            </a:pPr>
            <a:r>
              <a:rPr lang="it-IT" sz="2400" b="0" i="0" u="none" strike="noStrike" cap="none" dirty="0">
                <a:solidFill>
                  <a:srgbClr val="092E4B"/>
                </a:solidFill>
                <a:latin typeface="Calibri"/>
                <a:ea typeface="Calibri"/>
                <a:cs typeface="Calibri"/>
                <a:sym typeface="Calibri"/>
              </a:rPr>
              <a:t>   Per essere credibili quando si comunica con i colleghi, è importante mostrarsi sicuri di ciò che si dice. Per farlo, mantenete il contatto visivo e non usate un tono autorevole o arrogante con chi vi sta di fronte, ma cercate sempre di essere empatici. Anche </a:t>
            </a:r>
            <a:r>
              <a:rPr lang="it-IT" sz="2400" b="1" i="0" u="none" strike="noStrike" cap="none" dirty="0">
                <a:solidFill>
                  <a:srgbClr val="092E4B"/>
                </a:solidFill>
                <a:latin typeface="Calibri"/>
                <a:ea typeface="Calibri"/>
                <a:cs typeface="Calibri"/>
                <a:sym typeface="Calibri"/>
              </a:rPr>
              <a:t>quando si partecipa a una riunione online</a:t>
            </a:r>
            <a:r>
              <a:rPr lang="it-IT" sz="2400" b="0" i="0" u="none" strike="noStrike" cap="none" dirty="0">
                <a:solidFill>
                  <a:srgbClr val="092E4B"/>
                </a:solidFill>
                <a:latin typeface="Calibri"/>
                <a:ea typeface="Calibri"/>
                <a:cs typeface="Calibri"/>
                <a:sym typeface="Calibri"/>
              </a:rPr>
              <a:t>, ricordate di tenere l'audio e la telecamera accesi e di guardare la telecamera mentre parlate. La maggior parte delle piattaforme consentono di "</a:t>
            </a:r>
            <a:r>
              <a:rPr lang="it-IT" sz="2400" b="1" i="0" u="none" strike="noStrike" cap="none" dirty="0">
                <a:solidFill>
                  <a:srgbClr val="092E4B"/>
                </a:solidFill>
                <a:latin typeface="Calibri"/>
                <a:ea typeface="Calibri"/>
                <a:cs typeface="Calibri"/>
                <a:sym typeface="Calibri"/>
              </a:rPr>
              <a:t>alzare la mano</a:t>
            </a:r>
            <a:r>
              <a:rPr lang="it-IT" sz="2400" b="0" i="0" u="none" strike="noStrike" cap="none" dirty="0">
                <a:solidFill>
                  <a:srgbClr val="092E4B"/>
                </a:solidFill>
                <a:latin typeface="Calibri"/>
                <a:ea typeface="Calibri"/>
                <a:cs typeface="Calibri"/>
                <a:sym typeface="Calibri"/>
              </a:rPr>
              <a:t>" per chiedere di parlare; basta aspettare il proprio turno.</a:t>
            </a:r>
            <a:endParaRPr sz="2400" b="0" i="0" u="none" strike="noStrike" cap="none" dirty="0">
              <a:solidFill>
                <a:srgbClr val="092E4B"/>
              </a:solidFill>
              <a:latin typeface="Calibri"/>
              <a:ea typeface="Calibri"/>
              <a:cs typeface="Calibri"/>
              <a:sym typeface="Calibri"/>
            </a:endParaRPr>
          </a:p>
        </p:txBody>
      </p:sp>
      <p:sp>
        <p:nvSpPr>
          <p:cNvPr id="982" name="Google Shape;982;p96"/>
          <p:cNvSpPr/>
          <p:nvPr/>
        </p:nvSpPr>
        <p:spPr>
          <a:xfrm>
            <a:off x="9814416" y="1189353"/>
            <a:ext cx="1230682" cy="1354075"/>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solidFill>
            <a:schemeClr val="dk1"/>
          </a:solidFill>
          <a:ln w="381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983" name="Google Shape;983;p96"/>
          <p:cNvGrpSpPr/>
          <p:nvPr/>
        </p:nvGrpSpPr>
        <p:grpSpPr>
          <a:xfrm>
            <a:off x="890744" y="4116297"/>
            <a:ext cx="1083393" cy="1108075"/>
            <a:chOff x="6488295" y="5309031"/>
            <a:chExt cx="1083393" cy="1108075"/>
          </a:xfrm>
        </p:grpSpPr>
        <p:sp>
          <p:nvSpPr>
            <p:cNvPr id="984" name="Google Shape;984;p96"/>
            <p:cNvSpPr/>
            <p:nvPr/>
          </p:nvSpPr>
          <p:spPr>
            <a:xfrm>
              <a:off x="7127359" y="5377600"/>
              <a:ext cx="397701" cy="323645"/>
            </a:xfrm>
            <a:custGeom>
              <a:avLst/>
              <a:gdLst/>
              <a:ahLst/>
              <a:cxnLst/>
              <a:rect l="l" t="t" r="r" b="b"/>
              <a:pathLst>
                <a:path w="397701" h="323645" extrusionOk="0">
                  <a:moveTo>
                    <a:pt x="8229" y="0"/>
                  </a:moveTo>
                  <a:cubicBezTo>
                    <a:pt x="2743" y="0"/>
                    <a:pt x="0" y="2743"/>
                    <a:pt x="0" y="8228"/>
                  </a:cubicBezTo>
                  <a:lnTo>
                    <a:pt x="0" y="271533"/>
                  </a:lnTo>
                  <a:cubicBezTo>
                    <a:pt x="0" y="277019"/>
                    <a:pt x="2743" y="279761"/>
                    <a:pt x="8229" y="279761"/>
                  </a:cubicBezTo>
                  <a:lnTo>
                    <a:pt x="60341" y="279761"/>
                  </a:lnTo>
                  <a:cubicBezTo>
                    <a:pt x="71312" y="279761"/>
                    <a:pt x="79541" y="287990"/>
                    <a:pt x="82283" y="298961"/>
                  </a:cubicBezTo>
                  <a:lnTo>
                    <a:pt x="87769" y="323646"/>
                  </a:lnTo>
                  <a:lnTo>
                    <a:pt x="139881" y="285247"/>
                  </a:lnTo>
                  <a:cubicBezTo>
                    <a:pt x="142624" y="282504"/>
                    <a:pt x="148110" y="279761"/>
                    <a:pt x="153595" y="279761"/>
                  </a:cubicBezTo>
                  <a:lnTo>
                    <a:pt x="389473" y="279761"/>
                  </a:lnTo>
                  <a:cubicBezTo>
                    <a:pt x="394959" y="279761"/>
                    <a:pt x="397701" y="277019"/>
                    <a:pt x="397701" y="271533"/>
                  </a:cubicBezTo>
                  <a:lnTo>
                    <a:pt x="397701" y="8228"/>
                  </a:lnTo>
                  <a:cubicBezTo>
                    <a:pt x="397701" y="2743"/>
                    <a:pt x="394959" y="0"/>
                    <a:pt x="389473" y="0"/>
                  </a:cubicBezTo>
                  <a:lnTo>
                    <a:pt x="8229" y="0"/>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985" name="Google Shape;985;p96"/>
            <p:cNvGrpSpPr/>
            <p:nvPr/>
          </p:nvGrpSpPr>
          <p:grpSpPr>
            <a:xfrm>
              <a:off x="6488295" y="5309031"/>
              <a:ext cx="1083393" cy="1108075"/>
              <a:chOff x="6488295" y="5309031"/>
              <a:chExt cx="1083393" cy="1108075"/>
            </a:xfrm>
          </p:grpSpPr>
          <p:sp>
            <p:nvSpPr>
              <p:cNvPr id="986" name="Google Shape;986;p96"/>
              <p:cNvSpPr/>
              <p:nvPr/>
            </p:nvSpPr>
            <p:spPr>
              <a:xfrm>
                <a:off x="6488295" y="5309031"/>
                <a:ext cx="647293" cy="1108075"/>
              </a:xfrm>
              <a:custGeom>
                <a:avLst/>
                <a:gdLst/>
                <a:ahLst/>
                <a:cxnLst/>
                <a:rect l="l" t="t" r="r" b="b"/>
                <a:pathLst>
                  <a:path w="647293" h="1108075" extrusionOk="0">
                    <a:moveTo>
                      <a:pt x="619866" y="573237"/>
                    </a:moveTo>
                    <a:lnTo>
                      <a:pt x="551296" y="573237"/>
                    </a:lnTo>
                    <a:lnTo>
                      <a:pt x="551296" y="425128"/>
                    </a:lnTo>
                    <a:cubicBezTo>
                      <a:pt x="551296" y="364787"/>
                      <a:pt x="501926" y="312675"/>
                      <a:pt x="438843" y="312675"/>
                    </a:cubicBezTo>
                    <a:lnTo>
                      <a:pt x="436100" y="312675"/>
                    </a:lnTo>
                    <a:cubicBezTo>
                      <a:pt x="474498" y="279761"/>
                      <a:pt x="499184" y="230392"/>
                      <a:pt x="499184" y="178280"/>
                    </a:cubicBezTo>
                    <a:cubicBezTo>
                      <a:pt x="499184" y="79540"/>
                      <a:pt x="419643" y="0"/>
                      <a:pt x="320904" y="0"/>
                    </a:cubicBezTo>
                    <a:cubicBezTo>
                      <a:pt x="222164" y="0"/>
                      <a:pt x="142624" y="79540"/>
                      <a:pt x="142624" y="178280"/>
                    </a:cubicBezTo>
                    <a:cubicBezTo>
                      <a:pt x="142624" y="233135"/>
                      <a:pt x="167309" y="279761"/>
                      <a:pt x="205708" y="312675"/>
                    </a:cubicBezTo>
                    <a:lnTo>
                      <a:pt x="202965" y="312675"/>
                    </a:lnTo>
                    <a:cubicBezTo>
                      <a:pt x="142624" y="312675"/>
                      <a:pt x="90511" y="362044"/>
                      <a:pt x="90511" y="425128"/>
                    </a:cubicBezTo>
                    <a:lnTo>
                      <a:pt x="90511" y="573237"/>
                    </a:lnTo>
                    <a:lnTo>
                      <a:pt x="21942" y="573237"/>
                    </a:lnTo>
                    <a:cubicBezTo>
                      <a:pt x="10971" y="573237"/>
                      <a:pt x="0" y="584208"/>
                      <a:pt x="0" y="595179"/>
                    </a:cubicBezTo>
                    <a:lnTo>
                      <a:pt x="0" y="737803"/>
                    </a:lnTo>
                    <a:cubicBezTo>
                      <a:pt x="0" y="748774"/>
                      <a:pt x="10971" y="759745"/>
                      <a:pt x="21942" y="759745"/>
                    </a:cubicBezTo>
                    <a:lnTo>
                      <a:pt x="57598" y="759745"/>
                    </a:lnTo>
                    <a:lnTo>
                      <a:pt x="57598" y="1086134"/>
                    </a:lnTo>
                    <a:cubicBezTo>
                      <a:pt x="57598" y="1097105"/>
                      <a:pt x="68569" y="1108076"/>
                      <a:pt x="79540" y="1108076"/>
                    </a:cubicBezTo>
                    <a:lnTo>
                      <a:pt x="567753" y="1108076"/>
                    </a:lnTo>
                    <a:cubicBezTo>
                      <a:pt x="578724" y="1108076"/>
                      <a:pt x="589695" y="1097105"/>
                      <a:pt x="589695" y="1086134"/>
                    </a:cubicBezTo>
                    <a:lnTo>
                      <a:pt x="589695" y="759745"/>
                    </a:lnTo>
                    <a:lnTo>
                      <a:pt x="625351" y="759745"/>
                    </a:lnTo>
                    <a:cubicBezTo>
                      <a:pt x="636322" y="759745"/>
                      <a:pt x="647293" y="748774"/>
                      <a:pt x="647293" y="737803"/>
                    </a:cubicBezTo>
                    <a:lnTo>
                      <a:pt x="647293" y="595179"/>
                    </a:lnTo>
                    <a:cubicBezTo>
                      <a:pt x="641807" y="584208"/>
                      <a:pt x="630837" y="573237"/>
                      <a:pt x="619866" y="573237"/>
                    </a:cubicBezTo>
                    <a:lnTo>
                      <a:pt x="619866" y="573237"/>
                    </a:lnTo>
                    <a:close/>
                    <a:moveTo>
                      <a:pt x="183766" y="178280"/>
                    </a:moveTo>
                    <a:cubicBezTo>
                      <a:pt x="183766" y="104225"/>
                      <a:pt x="244106" y="43884"/>
                      <a:pt x="318161" y="43884"/>
                    </a:cubicBezTo>
                    <a:cubicBezTo>
                      <a:pt x="392215" y="43884"/>
                      <a:pt x="452557" y="104225"/>
                      <a:pt x="452557" y="178280"/>
                    </a:cubicBezTo>
                    <a:cubicBezTo>
                      <a:pt x="452557" y="252334"/>
                      <a:pt x="392215" y="312675"/>
                      <a:pt x="318161" y="312675"/>
                    </a:cubicBezTo>
                    <a:cubicBezTo>
                      <a:pt x="244106" y="312675"/>
                      <a:pt x="183766" y="252334"/>
                      <a:pt x="183766" y="178280"/>
                    </a:cubicBezTo>
                    <a:lnTo>
                      <a:pt x="183766" y="178280"/>
                    </a:lnTo>
                    <a:close/>
                    <a:moveTo>
                      <a:pt x="131653" y="425128"/>
                    </a:moveTo>
                    <a:cubicBezTo>
                      <a:pt x="131653" y="386730"/>
                      <a:pt x="161823" y="356559"/>
                      <a:pt x="200222" y="356559"/>
                    </a:cubicBezTo>
                    <a:lnTo>
                      <a:pt x="438843" y="356559"/>
                    </a:lnTo>
                    <a:cubicBezTo>
                      <a:pt x="477241" y="356559"/>
                      <a:pt x="507412" y="386730"/>
                      <a:pt x="507412" y="425128"/>
                    </a:cubicBezTo>
                    <a:lnTo>
                      <a:pt x="507412" y="573237"/>
                    </a:lnTo>
                    <a:lnTo>
                      <a:pt x="131653" y="573237"/>
                    </a:lnTo>
                    <a:lnTo>
                      <a:pt x="131653" y="425128"/>
                    </a:lnTo>
                    <a:close/>
                    <a:moveTo>
                      <a:pt x="597923" y="715861"/>
                    </a:moveTo>
                    <a:lnTo>
                      <a:pt x="425129" y="715861"/>
                    </a:lnTo>
                    <a:cubicBezTo>
                      <a:pt x="414158" y="715861"/>
                      <a:pt x="403187" y="726832"/>
                      <a:pt x="403187" y="737803"/>
                    </a:cubicBezTo>
                    <a:cubicBezTo>
                      <a:pt x="403187" y="748774"/>
                      <a:pt x="414158" y="759745"/>
                      <a:pt x="425129" y="759745"/>
                    </a:cubicBezTo>
                    <a:lnTo>
                      <a:pt x="540326" y="759745"/>
                    </a:lnTo>
                    <a:lnTo>
                      <a:pt x="540326" y="1064191"/>
                    </a:lnTo>
                    <a:lnTo>
                      <a:pt x="95997" y="1064191"/>
                    </a:lnTo>
                    <a:lnTo>
                      <a:pt x="95997" y="759745"/>
                    </a:lnTo>
                    <a:lnTo>
                      <a:pt x="230392" y="759745"/>
                    </a:lnTo>
                    <a:cubicBezTo>
                      <a:pt x="241363" y="759745"/>
                      <a:pt x="252335" y="748774"/>
                      <a:pt x="252335" y="737803"/>
                    </a:cubicBezTo>
                    <a:cubicBezTo>
                      <a:pt x="252335" y="726832"/>
                      <a:pt x="241363" y="715861"/>
                      <a:pt x="230392" y="715861"/>
                    </a:cubicBezTo>
                    <a:lnTo>
                      <a:pt x="41142" y="715861"/>
                    </a:lnTo>
                    <a:lnTo>
                      <a:pt x="41142" y="617122"/>
                    </a:lnTo>
                    <a:lnTo>
                      <a:pt x="597923" y="617122"/>
                    </a:lnTo>
                    <a:lnTo>
                      <a:pt x="597923" y="71586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96"/>
              <p:cNvSpPr/>
              <p:nvPr/>
            </p:nvSpPr>
            <p:spPr>
              <a:xfrm>
                <a:off x="6797152" y="6025833"/>
                <a:ext cx="42217" cy="42942"/>
              </a:xfrm>
              <a:custGeom>
                <a:avLst/>
                <a:gdLst/>
                <a:ahLst/>
                <a:cxnLst/>
                <a:rect l="l" t="t" r="r" b="b"/>
                <a:pathLst>
                  <a:path w="42217" h="42942" extrusionOk="0">
                    <a:moveTo>
                      <a:pt x="20275" y="42943"/>
                    </a:moveTo>
                    <a:cubicBezTo>
                      <a:pt x="12047" y="42943"/>
                      <a:pt x="3819" y="37458"/>
                      <a:pt x="1076" y="29229"/>
                    </a:cubicBezTo>
                    <a:cubicBezTo>
                      <a:pt x="-1666" y="21001"/>
                      <a:pt x="1076" y="10030"/>
                      <a:pt x="6562" y="4544"/>
                    </a:cubicBezTo>
                    <a:cubicBezTo>
                      <a:pt x="14790" y="-941"/>
                      <a:pt x="23018" y="-941"/>
                      <a:pt x="31246" y="1801"/>
                    </a:cubicBezTo>
                    <a:cubicBezTo>
                      <a:pt x="39475" y="7287"/>
                      <a:pt x="42217" y="15515"/>
                      <a:pt x="42217" y="23744"/>
                    </a:cubicBezTo>
                    <a:cubicBezTo>
                      <a:pt x="39475" y="34715"/>
                      <a:pt x="28503" y="42943"/>
                      <a:pt x="20275" y="42943"/>
                    </a:cubicBezTo>
                    <a:lnTo>
                      <a:pt x="20275" y="4294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96"/>
              <p:cNvSpPr/>
              <p:nvPr/>
            </p:nvSpPr>
            <p:spPr>
              <a:xfrm>
                <a:off x="7184958" y="5479081"/>
                <a:ext cx="287990" cy="43884"/>
              </a:xfrm>
              <a:custGeom>
                <a:avLst/>
                <a:gdLst/>
                <a:ahLst/>
                <a:cxnLst/>
                <a:rect l="l" t="t" r="r" b="b"/>
                <a:pathLst>
                  <a:path w="287990" h="43884" extrusionOk="0">
                    <a:moveTo>
                      <a:pt x="266049" y="43884"/>
                    </a:moveTo>
                    <a:lnTo>
                      <a:pt x="21943" y="43884"/>
                    </a:lnTo>
                    <a:cubicBezTo>
                      <a:pt x="10971" y="43884"/>
                      <a:pt x="0" y="32913"/>
                      <a:pt x="0" y="21943"/>
                    </a:cubicBezTo>
                    <a:cubicBezTo>
                      <a:pt x="0" y="10972"/>
                      <a:pt x="10971" y="0"/>
                      <a:pt x="21943" y="0"/>
                    </a:cubicBezTo>
                    <a:lnTo>
                      <a:pt x="266049" y="0"/>
                    </a:lnTo>
                    <a:cubicBezTo>
                      <a:pt x="277020" y="0"/>
                      <a:pt x="287991" y="10972"/>
                      <a:pt x="287991" y="21943"/>
                    </a:cubicBezTo>
                    <a:cubicBezTo>
                      <a:pt x="287991" y="32913"/>
                      <a:pt x="279763" y="43884"/>
                      <a:pt x="266049" y="43884"/>
                    </a:cubicBezTo>
                    <a:lnTo>
                      <a:pt x="266049" y="43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96"/>
              <p:cNvSpPr/>
              <p:nvPr/>
            </p:nvSpPr>
            <p:spPr>
              <a:xfrm>
                <a:off x="7184958" y="5569593"/>
                <a:ext cx="287990" cy="43884"/>
              </a:xfrm>
              <a:custGeom>
                <a:avLst/>
                <a:gdLst/>
                <a:ahLst/>
                <a:cxnLst/>
                <a:rect l="l" t="t" r="r" b="b"/>
                <a:pathLst>
                  <a:path w="287990" h="43884" extrusionOk="0">
                    <a:moveTo>
                      <a:pt x="266049" y="43884"/>
                    </a:moveTo>
                    <a:lnTo>
                      <a:pt x="21943" y="43884"/>
                    </a:lnTo>
                    <a:cubicBezTo>
                      <a:pt x="10971" y="43884"/>
                      <a:pt x="0" y="32913"/>
                      <a:pt x="0" y="21942"/>
                    </a:cubicBezTo>
                    <a:cubicBezTo>
                      <a:pt x="0" y="10971"/>
                      <a:pt x="10971" y="0"/>
                      <a:pt x="21943" y="0"/>
                    </a:cubicBezTo>
                    <a:lnTo>
                      <a:pt x="266049" y="0"/>
                    </a:lnTo>
                    <a:cubicBezTo>
                      <a:pt x="277020" y="0"/>
                      <a:pt x="287991" y="10971"/>
                      <a:pt x="287991" y="21942"/>
                    </a:cubicBezTo>
                    <a:cubicBezTo>
                      <a:pt x="287991" y="35656"/>
                      <a:pt x="279763" y="43884"/>
                      <a:pt x="266049" y="43884"/>
                    </a:cubicBezTo>
                    <a:lnTo>
                      <a:pt x="266049" y="43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96"/>
              <p:cNvSpPr/>
              <p:nvPr/>
            </p:nvSpPr>
            <p:spPr>
              <a:xfrm>
                <a:off x="7088961" y="5363886"/>
                <a:ext cx="482727" cy="427871"/>
              </a:xfrm>
              <a:custGeom>
                <a:avLst/>
                <a:gdLst/>
                <a:ahLst/>
                <a:cxnLst/>
                <a:rect l="l" t="t" r="r" b="b"/>
                <a:pathLst>
                  <a:path w="482727" h="427871" extrusionOk="0">
                    <a:moveTo>
                      <a:pt x="115197" y="427871"/>
                    </a:moveTo>
                    <a:cubicBezTo>
                      <a:pt x="112454" y="427871"/>
                      <a:pt x="109711" y="427871"/>
                      <a:pt x="106968" y="425128"/>
                    </a:cubicBezTo>
                    <a:cubicBezTo>
                      <a:pt x="98740" y="422385"/>
                      <a:pt x="95997" y="416899"/>
                      <a:pt x="93254" y="408671"/>
                    </a:cubicBezTo>
                    <a:lnTo>
                      <a:pt x="85026" y="367530"/>
                    </a:lnTo>
                    <a:lnTo>
                      <a:pt x="52112" y="367530"/>
                    </a:lnTo>
                    <a:cubicBezTo>
                      <a:pt x="24685" y="367530"/>
                      <a:pt x="0" y="342845"/>
                      <a:pt x="0" y="315418"/>
                    </a:cubicBezTo>
                    <a:lnTo>
                      <a:pt x="0" y="52112"/>
                    </a:lnTo>
                    <a:cubicBezTo>
                      <a:pt x="0" y="24685"/>
                      <a:pt x="24685" y="0"/>
                      <a:pt x="52112" y="0"/>
                    </a:cubicBezTo>
                    <a:lnTo>
                      <a:pt x="430615" y="0"/>
                    </a:lnTo>
                    <a:cubicBezTo>
                      <a:pt x="458042" y="0"/>
                      <a:pt x="482727" y="24685"/>
                      <a:pt x="482727" y="52112"/>
                    </a:cubicBezTo>
                    <a:lnTo>
                      <a:pt x="482727" y="315418"/>
                    </a:lnTo>
                    <a:cubicBezTo>
                      <a:pt x="482727" y="342845"/>
                      <a:pt x="458042" y="367530"/>
                      <a:pt x="430615" y="367530"/>
                    </a:cubicBezTo>
                    <a:lnTo>
                      <a:pt x="202965" y="367530"/>
                    </a:lnTo>
                    <a:lnTo>
                      <a:pt x="126167" y="422385"/>
                    </a:lnTo>
                    <a:cubicBezTo>
                      <a:pt x="123425" y="425128"/>
                      <a:pt x="120682" y="427871"/>
                      <a:pt x="115197" y="427871"/>
                    </a:cubicBezTo>
                    <a:lnTo>
                      <a:pt x="115197" y="427871"/>
                    </a:lnTo>
                    <a:close/>
                    <a:moveTo>
                      <a:pt x="52112" y="43884"/>
                    </a:moveTo>
                    <a:cubicBezTo>
                      <a:pt x="46627" y="43884"/>
                      <a:pt x="43884" y="46626"/>
                      <a:pt x="43884" y="52112"/>
                    </a:cubicBezTo>
                    <a:lnTo>
                      <a:pt x="43884" y="315418"/>
                    </a:lnTo>
                    <a:cubicBezTo>
                      <a:pt x="43884" y="320903"/>
                      <a:pt x="46627" y="323646"/>
                      <a:pt x="52112" y="323646"/>
                    </a:cubicBezTo>
                    <a:lnTo>
                      <a:pt x="104226" y="323646"/>
                    </a:lnTo>
                    <a:cubicBezTo>
                      <a:pt x="115197" y="323646"/>
                      <a:pt x="123425" y="331874"/>
                      <a:pt x="126167" y="342845"/>
                    </a:cubicBezTo>
                    <a:lnTo>
                      <a:pt x="131653" y="367530"/>
                    </a:lnTo>
                    <a:lnTo>
                      <a:pt x="183766" y="329131"/>
                    </a:lnTo>
                    <a:cubicBezTo>
                      <a:pt x="186509" y="326389"/>
                      <a:pt x="191994" y="323646"/>
                      <a:pt x="197480" y="323646"/>
                    </a:cubicBezTo>
                    <a:lnTo>
                      <a:pt x="433358" y="323646"/>
                    </a:lnTo>
                    <a:cubicBezTo>
                      <a:pt x="438843" y="323646"/>
                      <a:pt x="441586" y="320903"/>
                      <a:pt x="441586" y="315418"/>
                    </a:cubicBezTo>
                    <a:lnTo>
                      <a:pt x="441586" y="52112"/>
                    </a:lnTo>
                    <a:cubicBezTo>
                      <a:pt x="441586" y="46626"/>
                      <a:pt x="438843" y="43884"/>
                      <a:pt x="433358" y="43884"/>
                    </a:cubicBezTo>
                    <a:lnTo>
                      <a:pt x="52112" y="438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97"/>
          <p:cNvSpPr txBox="1">
            <a:spLocks noGrp="1"/>
          </p:cNvSpPr>
          <p:nvPr>
            <p:ph type="body" idx="1"/>
          </p:nvPr>
        </p:nvSpPr>
        <p:spPr>
          <a:xfrm>
            <a:off x="448167" y="1306754"/>
            <a:ext cx="9705483" cy="2122245"/>
          </a:xfrm>
          <a:prstGeom prst="rect">
            <a:avLst/>
          </a:prstGeom>
          <a:noFill/>
          <a:ln>
            <a:noFill/>
          </a:ln>
        </p:spPr>
        <p:txBody>
          <a:bodyPr spcFirstLastPara="1" wrap="square" lIns="91425" tIns="45700" rIns="91425" bIns="45700" anchor="t" anchorCtr="0">
            <a:noAutofit/>
          </a:bodyPr>
          <a:lstStyle/>
          <a:p>
            <a:pPr marL="0" lvl="0" indent="-228600" algn="just" rtl="0">
              <a:lnSpc>
                <a:spcPct val="90000"/>
              </a:lnSpc>
              <a:spcBef>
                <a:spcPts val="1000"/>
              </a:spcBef>
              <a:spcAft>
                <a:spcPts val="0"/>
              </a:spcAft>
              <a:buSzPts val="2400"/>
              <a:buNone/>
            </a:pPr>
            <a:r>
              <a:rPr lang="it-IT" sz="2200" dirty="0"/>
              <a:t>Ai fini di una comunicazione efficace, esprimete i concetti in modo diretto e conciso, indipendentemente dallo strumento che utilizzate. Questo vale </a:t>
            </a:r>
            <a:r>
              <a:rPr lang="it-IT" sz="2200" b="1" dirty="0"/>
              <a:t>sia per la comunicazione verbale che per quella scritta online</a:t>
            </a:r>
            <a:r>
              <a:rPr lang="it-IT" sz="2200" dirty="0"/>
              <a:t>. Quando scrivete un'</a:t>
            </a:r>
            <a:r>
              <a:rPr lang="it-IT" sz="2200" b="1" dirty="0"/>
              <a:t>e-mail</a:t>
            </a:r>
            <a:r>
              <a:rPr lang="it-IT" sz="2200" dirty="0"/>
              <a:t>, assicuratevi di chiarire subito il motivo per cui la state scrivendo, definendo un obiettivo chiaro. Se partecipate a una </a:t>
            </a:r>
            <a:r>
              <a:rPr lang="it-IT" sz="2200" b="1" dirty="0"/>
              <a:t>riunione online</a:t>
            </a:r>
            <a:r>
              <a:rPr lang="it-IT" sz="2200" dirty="0"/>
              <a:t>, non siate prolissi perché online ci si distrae più facilmente e i vostri colleghi non vi ascolteranno a lungo.</a:t>
            </a:r>
          </a:p>
        </p:txBody>
      </p:sp>
      <p:sp>
        <p:nvSpPr>
          <p:cNvPr id="996" name="Google Shape;996;p97"/>
          <p:cNvSpPr txBox="1">
            <a:spLocks noGrp="1"/>
          </p:cNvSpPr>
          <p:nvPr>
            <p:ph type="body" idx="2"/>
          </p:nvPr>
        </p:nvSpPr>
        <p:spPr>
          <a:xfrm>
            <a:off x="618620" y="503055"/>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5.   </a:t>
            </a:r>
            <a:r>
              <a:rPr lang="en-US" dirty="0" err="1"/>
              <a:t>Essere</a:t>
            </a:r>
            <a:r>
              <a:rPr lang="en-US" dirty="0"/>
              <a:t> </a:t>
            </a:r>
            <a:r>
              <a:rPr lang="en-US" dirty="0" err="1"/>
              <a:t>chiari</a:t>
            </a:r>
            <a:r>
              <a:rPr lang="en-US" dirty="0"/>
              <a:t> e </a:t>
            </a:r>
            <a:r>
              <a:rPr lang="en-US" dirty="0" err="1"/>
              <a:t>sintetici</a:t>
            </a:r>
            <a:endParaRPr dirty="0"/>
          </a:p>
        </p:txBody>
      </p:sp>
      <p:sp>
        <p:nvSpPr>
          <p:cNvPr id="997" name="Google Shape;997;p97"/>
          <p:cNvSpPr txBox="1"/>
          <p:nvPr/>
        </p:nvSpPr>
        <p:spPr>
          <a:xfrm>
            <a:off x="618620" y="3567226"/>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sz="3600" b="1" i="0" u="none" strike="noStrike" cap="none" dirty="0">
                <a:solidFill>
                  <a:srgbClr val="24BAA2"/>
                </a:solidFill>
                <a:latin typeface="Calibri"/>
                <a:ea typeface="Calibri"/>
                <a:cs typeface="Calibri"/>
                <a:sym typeface="Calibri"/>
              </a:rPr>
              <a:t>6.	</a:t>
            </a:r>
            <a:r>
              <a:rPr lang="en-US" sz="3600" b="1" i="0" u="none" strike="noStrike" cap="none" dirty="0" err="1">
                <a:solidFill>
                  <a:srgbClr val="24BAA2"/>
                </a:solidFill>
                <a:latin typeface="Calibri"/>
                <a:ea typeface="Calibri"/>
                <a:cs typeface="Calibri"/>
                <a:sym typeface="Calibri"/>
              </a:rPr>
              <a:t>Rispettare</a:t>
            </a:r>
            <a:r>
              <a:rPr lang="en-US" sz="3600" b="1" i="0" u="none" strike="noStrike" cap="none" dirty="0">
                <a:solidFill>
                  <a:srgbClr val="24BAA2"/>
                </a:solidFill>
                <a:latin typeface="Calibri"/>
                <a:ea typeface="Calibri"/>
                <a:cs typeface="Calibri"/>
                <a:sym typeface="Calibri"/>
              </a:rPr>
              <a:t> </a:t>
            </a:r>
            <a:r>
              <a:rPr lang="en-US" sz="3600" b="1" i="0" u="none" strike="noStrike" cap="none" dirty="0" err="1">
                <a:solidFill>
                  <a:srgbClr val="24BAA2"/>
                </a:solidFill>
                <a:latin typeface="Calibri"/>
                <a:ea typeface="Calibri"/>
                <a:cs typeface="Calibri"/>
                <a:sym typeface="Calibri"/>
              </a:rPr>
              <a:t>gli</a:t>
            </a:r>
            <a:r>
              <a:rPr lang="en-US" sz="3600" b="1" i="0" u="none" strike="noStrike" cap="none" dirty="0">
                <a:solidFill>
                  <a:srgbClr val="24BAA2"/>
                </a:solidFill>
                <a:latin typeface="Calibri"/>
                <a:ea typeface="Calibri"/>
                <a:cs typeface="Calibri"/>
                <a:sym typeface="Calibri"/>
              </a:rPr>
              <a:t> </a:t>
            </a:r>
            <a:r>
              <a:rPr lang="en-US" sz="3600" b="1" i="0" u="none" strike="noStrike" cap="none" dirty="0" err="1">
                <a:solidFill>
                  <a:srgbClr val="24BAA2"/>
                </a:solidFill>
                <a:latin typeface="Calibri"/>
                <a:ea typeface="Calibri"/>
                <a:cs typeface="Calibri"/>
                <a:sym typeface="Calibri"/>
              </a:rPr>
              <a:t>altri</a:t>
            </a:r>
            <a:endParaRPr sz="3600" b="1" i="0" u="none" strike="noStrike" cap="none" dirty="0">
              <a:solidFill>
                <a:srgbClr val="24BAA2"/>
              </a:solidFill>
              <a:latin typeface="Calibri"/>
              <a:ea typeface="Calibri"/>
              <a:cs typeface="Calibri"/>
              <a:sym typeface="Calibri"/>
            </a:endParaRPr>
          </a:p>
        </p:txBody>
      </p:sp>
      <p:sp>
        <p:nvSpPr>
          <p:cNvPr id="998" name="Google Shape;998;p97"/>
          <p:cNvSpPr txBox="1"/>
          <p:nvPr/>
        </p:nvSpPr>
        <p:spPr>
          <a:xfrm>
            <a:off x="1986880" y="4197111"/>
            <a:ext cx="9524539" cy="2482800"/>
          </a:xfrm>
          <a:prstGeom prst="rect">
            <a:avLst/>
          </a:prstGeom>
          <a:noFill/>
          <a:ln>
            <a:noFill/>
          </a:ln>
        </p:spPr>
        <p:txBody>
          <a:bodyPr spcFirstLastPara="1" wrap="square" lIns="91425" tIns="45700" rIns="91425" bIns="45700" anchor="t" anchorCtr="0">
            <a:noAutofit/>
          </a:bodyPr>
          <a:lstStyle/>
          <a:p>
            <a:pPr marL="457200" marR="0" lvl="0" indent="-228600" rtl="0">
              <a:lnSpc>
                <a:spcPct val="90000"/>
              </a:lnSpc>
              <a:spcBef>
                <a:spcPts val="1000"/>
              </a:spcBef>
              <a:spcAft>
                <a:spcPts val="0"/>
              </a:spcAft>
              <a:buClr>
                <a:srgbClr val="092E4B"/>
              </a:buClr>
              <a:buSzPts val="2400"/>
              <a:buFont typeface="Arial"/>
              <a:buNone/>
            </a:pPr>
            <a:r>
              <a:rPr lang="it-IT" sz="2200" b="0" i="0" u="none" strike="noStrike" cap="none" dirty="0">
                <a:solidFill>
                  <a:srgbClr val="092E4B"/>
                </a:solidFill>
                <a:latin typeface="Calibri"/>
                <a:ea typeface="Calibri"/>
                <a:cs typeface="Calibri"/>
                <a:sym typeface="Calibri"/>
              </a:rPr>
              <a:t>   Per favorire una comunicazione più produttiva, è importante ascoltare e rispettare le idee e le opinioni degli altri, senza farsi influenzare da pregiudizi. Siate aperti alla discussione e cercate di prestare attenzione alle parole di tutti. Alcuni piccoli accorgimenti, come mantenere il contatto visivo, chiamare una persona per nome o non guardare il telefono mentre qualcuno parla, possono aiutarvi ad apprezzare di più le opinioni dei vostri colleghi e a far sì che essi apprezzino i vostri sforzi.</a:t>
            </a:r>
            <a:endParaRPr sz="2200" b="0" i="0" u="none" strike="noStrike" cap="none" dirty="0">
              <a:solidFill>
                <a:srgbClr val="092E4B"/>
              </a:solidFill>
              <a:latin typeface="Calibri"/>
              <a:ea typeface="Calibri"/>
              <a:cs typeface="Calibri"/>
              <a:sym typeface="Calibri"/>
            </a:endParaRPr>
          </a:p>
        </p:txBody>
      </p:sp>
      <p:grpSp>
        <p:nvGrpSpPr>
          <p:cNvPr id="12" name="Google Shape;1126;p97">
            <a:extLst>
              <a:ext uri="{FF2B5EF4-FFF2-40B4-BE49-F238E27FC236}">
                <a16:creationId xmlns:a16="http://schemas.microsoft.com/office/drawing/2014/main" id="{1221AF84-732C-46E5-0DCC-E472CDED8F3F}"/>
              </a:ext>
            </a:extLst>
          </p:cNvPr>
          <p:cNvGrpSpPr/>
          <p:nvPr/>
        </p:nvGrpSpPr>
        <p:grpSpPr>
          <a:xfrm>
            <a:off x="10412773" y="1711646"/>
            <a:ext cx="1136972" cy="933209"/>
            <a:chOff x="4588722" y="5445936"/>
            <a:chExt cx="1136972" cy="933209"/>
          </a:xfrm>
        </p:grpSpPr>
        <p:sp>
          <p:nvSpPr>
            <p:cNvPr id="13" name="Google Shape;1127;p97">
              <a:extLst>
                <a:ext uri="{FF2B5EF4-FFF2-40B4-BE49-F238E27FC236}">
                  <a16:creationId xmlns:a16="http://schemas.microsoft.com/office/drawing/2014/main" id="{9F1EEEC5-AB6E-9A56-4A8F-3CBB7A94C473}"/>
                </a:ext>
              </a:extLst>
            </p:cNvPr>
            <p:cNvSpPr/>
            <p:nvPr/>
          </p:nvSpPr>
          <p:spPr>
            <a:xfrm>
              <a:off x="5441723" y="6107613"/>
              <a:ext cx="145366" cy="46626"/>
            </a:xfrm>
            <a:custGeom>
              <a:avLst/>
              <a:gdLst/>
              <a:ahLst/>
              <a:cxnLst/>
              <a:rect l="l" t="t" r="r" b="b"/>
              <a:pathLst>
                <a:path w="145366" h="46626" extrusionOk="0">
                  <a:moveTo>
                    <a:pt x="1" y="0"/>
                  </a:moveTo>
                  <a:lnTo>
                    <a:pt x="145367" y="0"/>
                  </a:lnTo>
                  <a:lnTo>
                    <a:pt x="145367" y="46627"/>
                  </a:lnTo>
                  <a:lnTo>
                    <a:pt x="1" y="46627"/>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128;p97">
              <a:extLst>
                <a:ext uri="{FF2B5EF4-FFF2-40B4-BE49-F238E27FC236}">
                  <a16:creationId xmlns:a16="http://schemas.microsoft.com/office/drawing/2014/main" id="{73C206FA-5EC2-733A-C83E-69B1D8064B6C}"/>
                </a:ext>
              </a:extLst>
            </p:cNvPr>
            <p:cNvSpPr/>
            <p:nvPr/>
          </p:nvSpPr>
          <p:spPr>
            <a:xfrm>
              <a:off x="5170189" y="5635858"/>
              <a:ext cx="57598" cy="27427"/>
            </a:xfrm>
            <a:custGeom>
              <a:avLst/>
              <a:gdLst/>
              <a:ahLst/>
              <a:cxnLst/>
              <a:rect l="l" t="t" r="r" b="b"/>
              <a:pathLst>
                <a:path w="57598" h="27427" extrusionOk="0">
                  <a:moveTo>
                    <a:pt x="0" y="0"/>
                  </a:moveTo>
                  <a:lnTo>
                    <a:pt x="57597" y="0"/>
                  </a:lnTo>
                  <a:lnTo>
                    <a:pt x="57597" y="27427"/>
                  </a:lnTo>
                  <a:lnTo>
                    <a:pt x="0" y="27427"/>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129;p97">
              <a:extLst>
                <a:ext uri="{FF2B5EF4-FFF2-40B4-BE49-F238E27FC236}">
                  <a16:creationId xmlns:a16="http://schemas.microsoft.com/office/drawing/2014/main" id="{50DFE991-7A5E-84D5-043B-0A98D28D3A54}"/>
                </a:ext>
              </a:extLst>
            </p:cNvPr>
            <p:cNvSpPr/>
            <p:nvPr/>
          </p:nvSpPr>
          <p:spPr>
            <a:xfrm>
              <a:off x="5170189" y="5762025"/>
              <a:ext cx="57598" cy="27427"/>
            </a:xfrm>
            <a:custGeom>
              <a:avLst/>
              <a:gdLst/>
              <a:ahLst/>
              <a:cxnLst/>
              <a:rect l="l" t="t" r="r" b="b"/>
              <a:pathLst>
                <a:path w="57598" h="27427" extrusionOk="0">
                  <a:moveTo>
                    <a:pt x="0" y="0"/>
                  </a:moveTo>
                  <a:lnTo>
                    <a:pt x="57597" y="0"/>
                  </a:lnTo>
                  <a:lnTo>
                    <a:pt x="57597" y="27427"/>
                  </a:lnTo>
                  <a:lnTo>
                    <a:pt x="0" y="27427"/>
                  </a:lnTo>
                  <a:close/>
                </a:path>
              </a:pathLst>
            </a:custGeom>
            <a:solidFill>
              <a:srgbClr val="00BA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6" name="Google Shape;1130;p97">
              <a:extLst>
                <a:ext uri="{FF2B5EF4-FFF2-40B4-BE49-F238E27FC236}">
                  <a16:creationId xmlns:a16="http://schemas.microsoft.com/office/drawing/2014/main" id="{C1518733-6C95-4B40-9C24-10A1D861FB2B}"/>
                </a:ext>
              </a:extLst>
            </p:cNvPr>
            <p:cNvGrpSpPr/>
            <p:nvPr/>
          </p:nvGrpSpPr>
          <p:grpSpPr>
            <a:xfrm>
              <a:off x="4588722" y="5445936"/>
              <a:ext cx="1136972" cy="933209"/>
              <a:chOff x="4588722" y="5445936"/>
              <a:chExt cx="1136972" cy="933209"/>
            </a:xfrm>
          </p:grpSpPr>
          <p:sp>
            <p:nvSpPr>
              <p:cNvPr id="17" name="Google Shape;1131;p97">
                <a:extLst>
                  <a:ext uri="{FF2B5EF4-FFF2-40B4-BE49-F238E27FC236}">
                    <a16:creationId xmlns:a16="http://schemas.microsoft.com/office/drawing/2014/main" id="{98F818F8-8EAB-2785-EFD8-235E6C23CB58}"/>
                  </a:ext>
                </a:extLst>
              </p:cNvPr>
              <p:cNvSpPr/>
              <p:nvPr/>
            </p:nvSpPr>
            <p:spPr>
              <a:xfrm>
                <a:off x="4683254" y="5445936"/>
                <a:ext cx="1042440" cy="927053"/>
              </a:xfrm>
              <a:custGeom>
                <a:avLst/>
                <a:gdLst/>
                <a:ahLst/>
                <a:cxnLst/>
                <a:rect l="l" t="t" r="r" b="b"/>
                <a:pathLst>
                  <a:path w="1042440" h="927053" extrusionOk="0">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132;p97">
                <a:extLst>
                  <a:ext uri="{FF2B5EF4-FFF2-40B4-BE49-F238E27FC236}">
                    <a16:creationId xmlns:a16="http://schemas.microsoft.com/office/drawing/2014/main" id="{65BEE932-790F-5CEB-C3F4-4B73C573A4F8}"/>
                  </a:ext>
                </a:extLst>
              </p:cNvPr>
              <p:cNvSpPr/>
              <p:nvPr/>
            </p:nvSpPr>
            <p:spPr>
              <a:xfrm>
                <a:off x="4588722" y="5715398"/>
                <a:ext cx="662087" cy="663747"/>
              </a:xfrm>
              <a:custGeom>
                <a:avLst/>
                <a:gdLst/>
                <a:ahLst/>
                <a:cxnLst/>
                <a:rect l="l" t="t" r="r" b="b"/>
                <a:pathLst>
                  <a:path w="662087" h="663747" extrusionOk="0">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 name="Google Shape;1133;p97">
                <a:extLst>
                  <a:ext uri="{FF2B5EF4-FFF2-40B4-BE49-F238E27FC236}">
                    <a16:creationId xmlns:a16="http://schemas.microsoft.com/office/drawing/2014/main" id="{03A2B884-35D9-1F4C-DC05-CF41F7677E44}"/>
                  </a:ext>
                </a:extLst>
              </p:cNvPr>
              <p:cNvSpPr/>
              <p:nvPr/>
            </p:nvSpPr>
            <p:spPr>
              <a:xfrm>
                <a:off x="5135074" y="5613915"/>
                <a:ext cx="123424" cy="93253"/>
              </a:xfrm>
              <a:custGeom>
                <a:avLst/>
                <a:gdLst/>
                <a:ahLst/>
                <a:cxnLst/>
                <a:rect l="l" t="t" r="r" b="b"/>
                <a:pathLst>
                  <a:path w="123424" h="93253" extrusionOk="0">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 name="Google Shape;1134;p97">
                <a:extLst>
                  <a:ext uri="{FF2B5EF4-FFF2-40B4-BE49-F238E27FC236}">
                    <a16:creationId xmlns:a16="http://schemas.microsoft.com/office/drawing/2014/main" id="{870D690E-0696-F732-0D6A-82B67D803AFC}"/>
                  </a:ext>
                </a:extLst>
              </p:cNvPr>
              <p:cNvSpPr/>
              <p:nvPr/>
            </p:nvSpPr>
            <p:spPr>
              <a:xfrm>
                <a:off x="5142762" y="5740083"/>
                <a:ext cx="123424" cy="93253"/>
              </a:xfrm>
              <a:custGeom>
                <a:avLst/>
                <a:gdLst/>
                <a:ahLst/>
                <a:cxnLst/>
                <a:rect l="l" t="t" r="r" b="b"/>
                <a:pathLst>
                  <a:path w="123424" h="93253" extrusionOk="0">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 name="Google Shape;1135;p97">
                <a:extLst>
                  <a:ext uri="{FF2B5EF4-FFF2-40B4-BE49-F238E27FC236}">
                    <a16:creationId xmlns:a16="http://schemas.microsoft.com/office/drawing/2014/main" id="{882C9184-2F0E-E690-28AD-F91B50272977}"/>
                  </a:ext>
                </a:extLst>
              </p:cNvPr>
              <p:cNvSpPr/>
              <p:nvPr/>
            </p:nvSpPr>
            <p:spPr>
              <a:xfrm>
                <a:off x="5296356" y="5644086"/>
                <a:ext cx="329132" cy="32912"/>
              </a:xfrm>
              <a:custGeom>
                <a:avLst/>
                <a:gdLst/>
                <a:ahLst/>
                <a:cxnLst/>
                <a:rect l="l" t="t" r="r" b="b"/>
                <a:pathLst>
                  <a:path w="329132" h="32912" extrusionOk="0">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22" name="Google Shape;1136;p97">
            <a:extLst>
              <a:ext uri="{FF2B5EF4-FFF2-40B4-BE49-F238E27FC236}">
                <a16:creationId xmlns:a16="http://schemas.microsoft.com/office/drawing/2014/main" id="{A6B4DE14-2422-3F19-ACEB-E621B4D7DD82}"/>
              </a:ext>
            </a:extLst>
          </p:cNvPr>
          <p:cNvGrpSpPr/>
          <p:nvPr/>
        </p:nvGrpSpPr>
        <p:grpSpPr>
          <a:xfrm>
            <a:off x="1035888" y="4567023"/>
            <a:ext cx="1090872" cy="1093052"/>
            <a:chOff x="2694219" y="430095"/>
            <a:chExt cx="1090872" cy="1093052"/>
          </a:xfrm>
        </p:grpSpPr>
        <p:sp>
          <p:nvSpPr>
            <p:cNvPr id="23" name="Google Shape;1137;p97">
              <a:extLst>
                <a:ext uri="{FF2B5EF4-FFF2-40B4-BE49-F238E27FC236}">
                  <a16:creationId xmlns:a16="http://schemas.microsoft.com/office/drawing/2014/main" id="{ABFD26A1-9AD8-076C-7F98-ACB4E4238F34}"/>
                </a:ext>
              </a:extLst>
            </p:cNvPr>
            <p:cNvSpPr/>
            <p:nvPr/>
          </p:nvSpPr>
          <p:spPr>
            <a:xfrm>
              <a:off x="2904664" y="463008"/>
              <a:ext cx="674720" cy="674719"/>
            </a:xfrm>
            <a:custGeom>
              <a:avLst/>
              <a:gdLst/>
              <a:ahLst/>
              <a:cxnLst/>
              <a:rect l="l" t="t" r="r" b="b"/>
              <a:pathLst>
                <a:path w="674720" h="674719" extrusionOk="0">
                  <a:moveTo>
                    <a:pt x="647292" y="282505"/>
                  </a:moveTo>
                  <a:cubicBezTo>
                    <a:pt x="636321" y="279762"/>
                    <a:pt x="628093" y="271534"/>
                    <a:pt x="625351" y="260562"/>
                  </a:cubicBezTo>
                  <a:cubicBezTo>
                    <a:pt x="619865" y="235878"/>
                    <a:pt x="608893" y="211193"/>
                    <a:pt x="595179" y="189251"/>
                  </a:cubicBezTo>
                  <a:cubicBezTo>
                    <a:pt x="589695" y="178280"/>
                    <a:pt x="589695" y="167309"/>
                    <a:pt x="595179" y="156338"/>
                  </a:cubicBezTo>
                  <a:cubicBezTo>
                    <a:pt x="603409" y="142624"/>
                    <a:pt x="600665" y="123424"/>
                    <a:pt x="589695" y="112453"/>
                  </a:cubicBezTo>
                  <a:lnTo>
                    <a:pt x="562267" y="85026"/>
                  </a:lnTo>
                  <a:cubicBezTo>
                    <a:pt x="551296" y="74055"/>
                    <a:pt x="532096" y="71312"/>
                    <a:pt x="518382" y="79540"/>
                  </a:cubicBezTo>
                  <a:cubicBezTo>
                    <a:pt x="507412" y="85026"/>
                    <a:pt x="496440" y="85026"/>
                    <a:pt x="485468" y="79540"/>
                  </a:cubicBezTo>
                  <a:cubicBezTo>
                    <a:pt x="463527" y="65826"/>
                    <a:pt x="438843" y="57598"/>
                    <a:pt x="414157" y="49370"/>
                  </a:cubicBezTo>
                  <a:cubicBezTo>
                    <a:pt x="403185" y="46627"/>
                    <a:pt x="394958" y="38399"/>
                    <a:pt x="392215" y="27428"/>
                  </a:cubicBezTo>
                  <a:cubicBezTo>
                    <a:pt x="389472" y="10971"/>
                    <a:pt x="373016" y="0"/>
                    <a:pt x="356560" y="0"/>
                  </a:cubicBezTo>
                  <a:lnTo>
                    <a:pt x="318160" y="0"/>
                  </a:lnTo>
                  <a:cubicBezTo>
                    <a:pt x="301704" y="0"/>
                    <a:pt x="285247" y="10971"/>
                    <a:pt x="282505" y="27428"/>
                  </a:cubicBezTo>
                  <a:cubicBezTo>
                    <a:pt x="279761" y="38399"/>
                    <a:pt x="271533" y="46627"/>
                    <a:pt x="260563" y="49370"/>
                  </a:cubicBezTo>
                  <a:cubicBezTo>
                    <a:pt x="235877" y="54855"/>
                    <a:pt x="211192" y="65826"/>
                    <a:pt x="189250" y="79540"/>
                  </a:cubicBezTo>
                  <a:cubicBezTo>
                    <a:pt x="178280" y="85026"/>
                    <a:pt x="167308" y="85026"/>
                    <a:pt x="156336" y="79540"/>
                  </a:cubicBezTo>
                  <a:cubicBezTo>
                    <a:pt x="142623" y="71312"/>
                    <a:pt x="123425" y="74055"/>
                    <a:pt x="112453" y="85026"/>
                  </a:cubicBezTo>
                  <a:lnTo>
                    <a:pt x="85025" y="112453"/>
                  </a:lnTo>
                  <a:cubicBezTo>
                    <a:pt x="74053" y="123424"/>
                    <a:pt x="71311" y="142624"/>
                    <a:pt x="79539" y="156338"/>
                  </a:cubicBezTo>
                  <a:cubicBezTo>
                    <a:pt x="85025" y="167309"/>
                    <a:pt x="85025" y="178280"/>
                    <a:pt x="79539" y="189251"/>
                  </a:cubicBezTo>
                  <a:cubicBezTo>
                    <a:pt x="65825" y="211193"/>
                    <a:pt x="57597" y="235878"/>
                    <a:pt x="49369" y="260562"/>
                  </a:cubicBezTo>
                  <a:cubicBezTo>
                    <a:pt x="46626" y="271534"/>
                    <a:pt x="38398" y="279762"/>
                    <a:pt x="27428" y="282505"/>
                  </a:cubicBezTo>
                  <a:cubicBezTo>
                    <a:pt x="10970" y="285247"/>
                    <a:pt x="0" y="301704"/>
                    <a:pt x="0" y="318161"/>
                  </a:cubicBezTo>
                  <a:lnTo>
                    <a:pt x="0" y="318161"/>
                  </a:lnTo>
                  <a:lnTo>
                    <a:pt x="0" y="356559"/>
                  </a:lnTo>
                  <a:cubicBezTo>
                    <a:pt x="0" y="373016"/>
                    <a:pt x="10970" y="389472"/>
                    <a:pt x="27428" y="392215"/>
                  </a:cubicBezTo>
                  <a:cubicBezTo>
                    <a:pt x="38398" y="394958"/>
                    <a:pt x="46626" y="403186"/>
                    <a:pt x="49369" y="414157"/>
                  </a:cubicBezTo>
                  <a:cubicBezTo>
                    <a:pt x="54855" y="438842"/>
                    <a:pt x="65825" y="463527"/>
                    <a:pt x="79539" y="485469"/>
                  </a:cubicBezTo>
                  <a:cubicBezTo>
                    <a:pt x="85025" y="496440"/>
                    <a:pt x="85025" y="507411"/>
                    <a:pt x="79539" y="518382"/>
                  </a:cubicBezTo>
                  <a:cubicBezTo>
                    <a:pt x="71311" y="532096"/>
                    <a:pt x="74053" y="551295"/>
                    <a:pt x="85025" y="562266"/>
                  </a:cubicBezTo>
                  <a:lnTo>
                    <a:pt x="112453" y="589694"/>
                  </a:lnTo>
                  <a:cubicBezTo>
                    <a:pt x="123425" y="600665"/>
                    <a:pt x="142623" y="603408"/>
                    <a:pt x="156336" y="595180"/>
                  </a:cubicBezTo>
                  <a:cubicBezTo>
                    <a:pt x="167308" y="589694"/>
                    <a:pt x="178280" y="589694"/>
                    <a:pt x="189250" y="595180"/>
                  </a:cubicBezTo>
                  <a:cubicBezTo>
                    <a:pt x="211192" y="608893"/>
                    <a:pt x="235877" y="617122"/>
                    <a:pt x="260563" y="625350"/>
                  </a:cubicBezTo>
                  <a:cubicBezTo>
                    <a:pt x="271533" y="628093"/>
                    <a:pt x="279761" y="636321"/>
                    <a:pt x="282505" y="647292"/>
                  </a:cubicBezTo>
                  <a:cubicBezTo>
                    <a:pt x="285247" y="663749"/>
                    <a:pt x="301704" y="674720"/>
                    <a:pt x="318160" y="674720"/>
                  </a:cubicBezTo>
                  <a:lnTo>
                    <a:pt x="356560" y="674720"/>
                  </a:lnTo>
                  <a:cubicBezTo>
                    <a:pt x="373016" y="674720"/>
                    <a:pt x="389472" y="663749"/>
                    <a:pt x="392215" y="647292"/>
                  </a:cubicBezTo>
                  <a:cubicBezTo>
                    <a:pt x="394958" y="636321"/>
                    <a:pt x="403185" y="628093"/>
                    <a:pt x="414157" y="625350"/>
                  </a:cubicBezTo>
                  <a:cubicBezTo>
                    <a:pt x="438843" y="619864"/>
                    <a:pt x="463527" y="608893"/>
                    <a:pt x="485468" y="595180"/>
                  </a:cubicBezTo>
                  <a:cubicBezTo>
                    <a:pt x="496440" y="589694"/>
                    <a:pt x="507412" y="589694"/>
                    <a:pt x="518382" y="595180"/>
                  </a:cubicBezTo>
                  <a:cubicBezTo>
                    <a:pt x="532096" y="603408"/>
                    <a:pt x="551296" y="600665"/>
                    <a:pt x="562267" y="589694"/>
                  </a:cubicBezTo>
                  <a:lnTo>
                    <a:pt x="589695" y="562266"/>
                  </a:lnTo>
                  <a:cubicBezTo>
                    <a:pt x="600665" y="551295"/>
                    <a:pt x="603409" y="532096"/>
                    <a:pt x="595179" y="518382"/>
                  </a:cubicBezTo>
                  <a:cubicBezTo>
                    <a:pt x="589695" y="507411"/>
                    <a:pt x="589695" y="496440"/>
                    <a:pt x="595179" y="485469"/>
                  </a:cubicBezTo>
                  <a:cubicBezTo>
                    <a:pt x="608893" y="463527"/>
                    <a:pt x="617123" y="438842"/>
                    <a:pt x="625351" y="414157"/>
                  </a:cubicBezTo>
                  <a:cubicBezTo>
                    <a:pt x="628093" y="403186"/>
                    <a:pt x="636321" y="394958"/>
                    <a:pt x="647292" y="392215"/>
                  </a:cubicBezTo>
                  <a:cubicBezTo>
                    <a:pt x="663748" y="389472"/>
                    <a:pt x="674720" y="375759"/>
                    <a:pt x="674720" y="359302"/>
                  </a:cubicBezTo>
                  <a:lnTo>
                    <a:pt x="674720" y="318161"/>
                  </a:lnTo>
                  <a:cubicBezTo>
                    <a:pt x="674720" y="301704"/>
                    <a:pt x="663748" y="287990"/>
                    <a:pt x="647292" y="282505"/>
                  </a:cubicBezTo>
                  <a:close/>
                  <a:moveTo>
                    <a:pt x="342846" y="554038"/>
                  </a:moveTo>
                  <a:cubicBezTo>
                    <a:pt x="216678" y="554038"/>
                    <a:pt x="112453" y="452556"/>
                    <a:pt x="112453" y="323646"/>
                  </a:cubicBezTo>
                  <a:cubicBezTo>
                    <a:pt x="112453" y="194736"/>
                    <a:pt x="213936" y="93254"/>
                    <a:pt x="342846" y="93254"/>
                  </a:cubicBezTo>
                  <a:cubicBezTo>
                    <a:pt x="471755" y="93254"/>
                    <a:pt x="573237" y="194736"/>
                    <a:pt x="573237" y="323646"/>
                  </a:cubicBezTo>
                  <a:cubicBezTo>
                    <a:pt x="573237" y="452556"/>
                    <a:pt x="469013" y="554038"/>
                    <a:pt x="342846" y="55403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4" name="Google Shape;1138;p97">
              <a:extLst>
                <a:ext uri="{FF2B5EF4-FFF2-40B4-BE49-F238E27FC236}">
                  <a16:creationId xmlns:a16="http://schemas.microsoft.com/office/drawing/2014/main" id="{1E669E24-A0C1-1DA1-DD47-752596ACE2D3}"/>
                </a:ext>
              </a:extLst>
            </p:cNvPr>
            <p:cNvGrpSpPr/>
            <p:nvPr/>
          </p:nvGrpSpPr>
          <p:grpSpPr>
            <a:xfrm>
              <a:off x="2694219" y="430095"/>
              <a:ext cx="1090872" cy="1093052"/>
              <a:chOff x="2694219" y="430095"/>
              <a:chExt cx="1090872" cy="1093052"/>
            </a:xfrm>
          </p:grpSpPr>
          <p:sp>
            <p:nvSpPr>
              <p:cNvPr id="25" name="Google Shape;1139;p97">
                <a:extLst>
                  <a:ext uri="{FF2B5EF4-FFF2-40B4-BE49-F238E27FC236}">
                    <a16:creationId xmlns:a16="http://schemas.microsoft.com/office/drawing/2014/main" id="{10B824EA-2AAC-32F6-E5B5-9C1D5485CC90}"/>
                  </a:ext>
                </a:extLst>
              </p:cNvPr>
              <p:cNvSpPr/>
              <p:nvPr/>
            </p:nvSpPr>
            <p:spPr>
              <a:xfrm>
                <a:off x="2871751" y="430095"/>
                <a:ext cx="740547" cy="743288"/>
              </a:xfrm>
              <a:custGeom>
                <a:avLst/>
                <a:gdLst/>
                <a:ahLst/>
                <a:cxnLst/>
                <a:rect l="l" t="t" r="r" b="b"/>
                <a:pathLst>
                  <a:path w="740547" h="743288" extrusionOk="0">
                    <a:moveTo>
                      <a:pt x="52112" y="458041"/>
                    </a:moveTo>
                    <a:cubicBezTo>
                      <a:pt x="60341" y="485469"/>
                      <a:pt x="71311" y="510154"/>
                      <a:pt x="85025" y="534839"/>
                    </a:cubicBezTo>
                    <a:cubicBezTo>
                      <a:pt x="68569" y="562266"/>
                      <a:pt x="74055" y="595179"/>
                      <a:pt x="95997" y="619864"/>
                    </a:cubicBezTo>
                    <a:lnTo>
                      <a:pt x="123425" y="647292"/>
                    </a:lnTo>
                    <a:cubicBezTo>
                      <a:pt x="145366" y="669234"/>
                      <a:pt x="181022" y="674719"/>
                      <a:pt x="208450" y="658263"/>
                    </a:cubicBezTo>
                    <a:cubicBezTo>
                      <a:pt x="233135" y="671977"/>
                      <a:pt x="257819" y="682948"/>
                      <a:pt x="285247" y="691176"/>
                    </a:cubicBezTo>
                    <a:cubicBezTo>
                      <a:pt x="293476" y="721347"/>
                      <a:pt x="320904" y="743289"/>
                      <a:pt x="351074" y="743289"/>
                    </a:cubicBezTo>
                    <a:lnTo>
                      <a:pt x="389473" y="743289"/>
                    </a:lnTo>
                    <a:cubicBezTo>
                      <a:pt x="422385" y="743289"/>
                      <a:pt x="449813" y="721347"/>
                      <a:pt x="455299" y="691176"/>
                    </a:cubicBezTo>
                    <a:cubicBezTo>
                      <a:pt x="482726" y="682948"/>
                      <a:pt x="507412" y="671977"/>
                      <a:pt x="532096" y="658263"/>
                    </a:cubicBezTo>
                    <a:cubicBezTo>
                      <a:pt x="559524" y="674719"/>
                      <a:pt x="592437" y="669234"/>
                      <a:pt x="617123" y="647292"/>
                    </a:cubicBezTo>
                    <a:lnTo>
                      <a:pt x="644550" y="619864"/>
                    </a:lnTo>
                    <a:cubicBezTo>
                      <a:pt x="666492" y="597922"/>
                      <a:pt x="671978" y="562266"/>
                      <a:pt x="655520" y="534839"/>
                    </a:cubicBezTo>
                    <a:cubicBezTo>
                      <a:pt x="669234" y="510154"/>
                      <a:pt x="680206" y="485469"/>
                      <a:pt x="688434" y="458041"/>
                    </a:cubicBezTo>
                    <a:cubicBezTo>
                      <a:pt x="718605" y="449813"/>
                      <a:pt x="740547" y="425128"/>
                      <a:pt x="740547" y="392215"/>
                    </a:cubicBezTo>
                    <a:lnTo>
                      <a:pt x="740547" y="351074"/>
                    </a:lnTo>
                    <a:cubicBezTo>
                      <a:pt x="740547" y="320903"/>
                      <a:pt x="718605" y="293475"/>
                      <a:pt x="688434" y="285247"/>
                    </a:cubicBezTo>
                    <a:cubicBezTo>
                      <a:pt x="680206" y="257820"/>
                      <a:pt x="669234" y="233135"/>
                      <a:pt x="655520" y="208450"/>
                    </a:cubicBezTo>
                    <a:cubicBezTo>
                      <a:pt x="671978" y="181022"/>
                      <a:pt x="666492" y="148109"/>
                      <a:pt x="644550" y="123424"/>
                    </a:cubicBezTo>
                    <a:lnTo>
                      <a:pt x="617123" y="95997"/>
                    </a:lnTo>
                    <a:cubicBezTo>
                      <a:pt x="595181" y="74054"/>
                      <a:pt x="559524" y="68569"/>
                      <a:pt x="532096" y="85026"/>
                    </a:cubicBezTo>
                    <a:cubicBezTo>
                      <a:pt x="507412" y="71312"/>
                      <a:pt x="482726" y="60341"/>
                      <a:pt x="455299" y="52113"/>
                    </a:cubicBezTo>
                    <a:cubicBezTo>
                      <a:pt x="447071" y="21942"/>
                      <a:pt x="419643" y="0"/>
                      <a:pt x="389473" y="0"/>
                    </a:cubicBezTo>
                    <a:lnTo>
                      <a:pt x="351074" y="0"/>
                    </a:lnTo>
                    <a:cubicBezTo>
                      <a:pt x="318160" y="0"/>
                      <a:pt x="290733" y="21942"/>
                      <a:pt x="285247" y="52113"/>
                    </a:cubicBezTo>
                    <a:cubicBezTo>
                      <a:pt x="257819" y="60341"/>
                      <a:pt x="233135" y="71312"/>
                      <a:pt x="208450" y="85026"/>
                    </a:cubicBezTo>
                    <a:cubicBezTo>
                      <a:pt x="181022" y="68569"/>
                      <a:pt x="148108" y="74054"/>
                      <a:pt x="123425" y="95997"/>
                    </a:cubicBezTo>
                    <a:lnTo>
                      <a:pt x="95997" y="123424"/>
                    </a:lnTo>
                    <a:cubicBezTo>
                      <a:pt x="74055" y="145366"/>
                      <a:pt x="68569" y="181022"/>
                      <a:pt x="85025" y="208450"/>
                    </a:cubicBezTo>
                    <a:cubicBezTo>
                      <a:pt x="71311" y="233135"/>
                      <a:pt x="60341" y="257820"/>
                      <a:pt x="52112" y="285247"/>
                    </a:cubicBezTo>
                    <a:cubicBezTo>
                      <a:pt x="21942" y="293475"/>
                      <a:pt x="0" y="320903"/>
                      <a:pt x="0" y="351074"/>
                    </a:cubicBezTo>
                    <a:lnTo>
                      <a:pt x="0" y="389472"/>
                    </a:lnTo>
                    <a:cubicBezTo>
                      <a:pt x="0" y="422385"/>
                      <a:pt x="21942" y="449813"/>
                      <a:pt x="52112" y="458041"/>
                    </a:cubicBezTo>
                    <a:lnTo>
                      <a:pt x="52112" y="458041"/>
                    </a:lnTo>
                    <a:close/>
                    <a:moveTo>
                      <a:pt x="30170" y="351074"/>
                    </a:moveTo>
                    <a:cubicBezTo>
                      <a:pt x="30170" y="334617"/>
                      <a:pt x="41142" y="318160"/>
                      <a:pt x="57597" y="315418"/>
                    </a:cubicBezTo>
                    <a:cubicBezTo>
                      <a:pt x="68569" y="312675"/>
                      <a:pt x="76797" y="304447"/>
                      <a:pt x="79539" y="293475"/>
                    </a:cubicBezTo>
                    <a:cubicBezTo>
                      <a:pt x="85025" y="268791"/>
                      <a:pt x="95997" y="244106"/>
                      <a:pt x="109711" y="222164"/>
                    </a:cubicBezTo>
                    <a:cubicBezTo>
                      <a:pt x="115197" y="211193"/>
                      <a:pt x="115197" y="200222"/>
                      <a:pt x="109711" y="189251"/>
                    </a:cubicBezTo>
                    <a:cubicBezTo>
                      <a:pt x="101483" y="175537"/>
                      <a:pt x="104225" y="156337"/>
                      <a:pt x="115197" y="145366"/>
                    </a:cubicBezTo>
                    <a:lnTo>
                      <a:pt x="142624" y="117939"/>
                    </a:lnTo>
                    <a:cubicBezTo>
                      <a:pt x="153594" y="106968"/>
                      <a:pt x="172794" y="104225"/>
                      <a:pt x="186508" y="112453"/>
                    </a:cubicBezTo>
                    <a:cubicBezTo>
                      <a:pt x="197480" y="117939"/>
                      <a:pt x="208450" y="117939"/>
                      <a:pt x="219421" y="112453"/>
                    </a:cubicBezTo>
                    <a:cubicBezTo>
                      <a:pt x="241363" y="98739"/>
                      <a:pt x="266049" y="90511"/>
                      <a:pt x="290733" y="82283"/>
                    </a:cubicBezTo>
                    <a:cubicBezTo>
                      <a:pt x="301704" y="79540"/>
                      <a:pt x="309932" y="71312"/>
                      <a:pt x="312674" y="60341"/>
                    </a:cubicBezTo>
                    <a:cubicBezTo>
                      <a:pt x="315418" y="43884"/>
                      <a:pt x="331874" y="32913"/>
                      <a:pt x="348332" y="32913"/>
                    </a:cubicBezTo>
                    <a:lnTo>
                      <a:pt x="386730" y="32913"/>
                    </a:lnTo>
                    <a:cubicBezTo>
                      <a:pt x="403187" y="32913"/>
                      <a:pt x="419643" y="43884"/>
                      <a:pt x="422385" y="60341"/>
                    </a:cubicBezTo>
                    <a:cubicBezTo>
                      <a:pt x="425129" y="71312"/>
                      <a:pt x="433357" y="79540"/>
                      <a:pt x="444329" y="82283"/>
                    </a:cubicBezTo>
                    <a:cubicBezTo>
                      <a:pt x="469013" y="87768"/>
                      <a:pt x="493698" y="98739"/>
                      <a:pt x="515640" y="112453"/>
                    </a:cubicBezTo>
                    <a:cubicBezTo>
                      <a:pt x="526612" y="117939"/>
                      <a:pt x="537582" y="117939"/>
                      <a:pt x="548553" y="112453"/>
                    </a:cubicBezTo>
                    <a:cubicBezTo>
                      <a:pt x="562267" y="104225"/>
                      <a:pt x="581467" y="106968"/>
                      <a:pt x="592437" y="117939"/>
                    </a:cubicBezTo>
                    <a:lnTo>
                      <a:pt x="619865" y="145366"/>
                    </a:lnTo>
                    <a:cubicBezTo>
                      <a:pt x="630837" y="156337"/>
                      <a:pt x="633579" y="175537"/>
                      <a:pt x="625351" y="189251"/>
                    </a:cubicBezTo>
                    <a:cubicBezTo>
                      <a:pt x="619865" y="200222"/>
                      <a:pt x="619865" y="211193"/>
                      <a:pt x="625351" y="222164"/>
                    </a:cubicBezTo>
                    <a:cubicBezTo>
                      <a:pt x="639064" y="244106"/>
                      <a:pt x="647292" y="268791"/>
                      <a:pt x="655520" y="293475"/>
                    </a:cubicBezTo>
                    <a:cubicBezTo>
                      <a:pt x="658264" y="304447"/>
                      <a:pt x="666492" y="312675"/>
                      <a:pt x="677464" y="315418"/>
                    </a:cubicBezTo>
                    <a:cubicBezTo>
                      <a:pt x="693920" y="318160"/>
                      <a:pt x="704892" y="331874"/>
                      <a:pt x="704892" y="348331"/>
                    </a:cubicBezTo>
                    <a:lnTo>
                      <a:pt x="704892" y="389472"/>
                    </a:lnTo>
                    <a:cubicBezTo>
                      <a:pt x="704892" y="405929"/>
                      <a:pt x="693920" y="419643"/>
                      <a:pt x="677464" y="422385"/>
                    </a:cubicBezTo>
                    <a:cubicBezTo>
                      <a:pt x="666492" y="425128"/>
                      <a:pt x="658264" y="433357"/>
                      <a:pt x="655520" y="444327"/>
                    </a:cubicBezTo>
                    <a:cubicBezTo>
                      <a:pt x="650036" y="469012"/>
                      <a:pt x="639064" y="493697"/>
                      <a:pt x="625351" y="515639"/>
                    </a:cubicBezTo>
                    <a:cubicBezTo>
                      <a:pt x="619865" y="526610"/>
                      <a:pt x="619865" y="537581"/>
                      <a:pt x="625351" y="548552"/>
                    </a:cubicBezTo>
                    <a:cubicBezTo>
                      <a:pt x="633579" y="562266"/>
                      <a:pt x="630837" y="581466"/>
                      <a:pt x="619865" y="592437"/>
                    </a:cubicBezTo>
                    <a:lnTo>
                      <a:pt x="592437" y="619864"/>
                    </a:lnTo>
                    <a:cubicBezTo>
                      <a:pt x="581467" y="630835"/>
                      <a:pt x="562267" y="633578"/>
                      <a:pt x="548553" y="625350"/>
                    </a:cubicBezTo>
                    <a:cubicBezTo>
                      <a:pt x="537582" y="619864"/>
                      <a:pt x="526612" y="619864"/>
                      <a:pt x="515640" y="625350"/>
                    </a:cubicBezTo>
                    <a:cubicBezTo>
                      <a:pt x="493698" y="639064"/>
                      <a:pt x="469013" y="647292"/>
                      <a:pt x="444329" y="655520"/>
                    </a:cubicBezTo>
                    <a:cubicBezTo>
                      <a:pt x="433357" y="658263"/>
                      <a:pt x="425129" y="666491"/>
                      <a:pt x="422385" y="677462"/>
                    </a:cubicBezTo>
                    <a:cubicBezTo>
                      <a:pt x="419643" y="693919"/>
                      <a:pt x="403187" y="704890"/>
                      <a:pt x="386730" y="704890"/>
                    </a:cubicBezTo>
                    <a:lnTo>
                      <a:pt x="348332" y="704890"/>
                    </a:lnTo>
                    <a:cubicBezTo>
                      <a:pt x="331874" y="704890"/>
                      <a:pt x="315418" y="693919"/>
                      <a:pt x="312674" y="677462"/>
                    </a:cubicBezTo>
                    <a:cubicBezTo>
                      <a:pt x="309932" y="666491"/>
                      <a:pt x="301704" y="658263"/>
                      <a:pt x="290733" y="655520"/>
                    </a:cubicBezTo>
                    <a:cubicBezTo>
                      <a:pt x="266049" y="650035"/>
                      <a:pt x="241363" y="639064"/>
                      <a:pt x="219421" y="625350"/>
                    </a:cubicBezTo>
                    <a:cubicBezTo>
                      <a:pt x="208450" y="619864"/>
                      <a:pt x="197480" y="619864"/>
                      <a:pt x="186508" y="625350"/>
                    </a:cubicBezTo>
                    <a:cubicBezTo>
                      <a:pt x="172794" y="633578"/>
                      <a:pt x="153594" y="630835"/>
                      <a:pt x="142624" y="619864"/>
                    </a:cubicBezTo>
                    <a:lnTo>
                      <a:pt x="115197" y="592437"/>
                    </a:lnTo>
                    <a:cubicBezTo>
                      <a:pt x="104225" y="581466"/>
                      <a:pt x="101483" y="562266"/>
                      <a:pt x="109711" y="548552"/>
                    </a:cubicBezTo>
                    <a:cubicBezTo>
                      <a:pt x="115197" y="537581"/>
                      <a:pt x="115197" y="526610"/>
                      <a:pt x="109711" y="515639"/>
                    </a:cubicBezTo>
                    <a:cubicBezTo>
                      <a:pt x="95997" y="493697"/>
                      <a:pt x="87769" y="469012"/>
                      <a:pt x="79539" y="444327"/>
                    </a:cubicBezTo>
                    <a:cubicBezTo>
                      <a:pt x="76797" y="433357"/>
                      <a:pt x="68569" y="425128"/>
                      <a:pt x="57597" y="422385"/>
                    </a:cubicBezTo>
                    <a:cubicBezTo>
                      <a:pt x="41142" y="419643"/>
                      <a:pt x="30170" y="403186"/>
                      <a:pt x="30170" y="386729"/>
                    </a:cubicBezTo>
                    <a:lnTo>
                      <a:pt x="30170" y="351074"/>
                    </a:lnTo>
                    <a:lnTo>
                      <a:pt x="30170" y="35107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26" name="Google Shape;1140;p97">
                <a:extLst>
                  <a:ext uri="{FF2B5EF4-FFF2-40B4-BE49-F238E27FC236}">
                    <a16:creationId xmlns:a16="http://schemas.microsoft.com/office/drawing/2014/main" id="{670AA0FA-A8C9-5EE0-8EB7-A535832FDAE5}"/>
                  </a:ext>
                </a:extLst>
              </p:cNvPr>
              <p:cNvGrpSpPr/>
              <p:nvPr/>
            </p:nvGrpSpPr>
            <p:grpSpPr>
              <a:xfrm>
                <a:off x="2694219" y="553519"/>
                <a:ext cx="1090872" cy="969628"/>
                <a:chOff x="2694219" y="553519"/>
                <a:chExt cx="1090872" cy="969628"/>
              </a:xfrm>
            </p:grpSpPr>
            <p:sp>
              <p:nvSpPr>
                <p:cNvPr id="27" name="Google Shape;1141;p97">
                  <a:extLst>
                    <a:ext uri="{FF2B5EF4-FFF2-40B4-BE49-F238E27FC236}">
                      <a16:creationId xmlns:a16="http://schemas.microsoft.com/office/drawing/2014/main" id="{D709C224-FAEE-479D-7A87-CFF3910CFAE2}"/>
                    </a:ext>
                  </a:extLst>
                </p:cNvPr>
                <p:cNvSpPr/>
                <p:nvPr/>
              </p:nvSpPr>
              <p:spPr>
                <a:xfrm>
                  <a:off x="2992431" y="553519"/>
                  <a:ext cx="499183" cy="496439"/>
                </a:xfrm>
                <a:custGeom>
                  <a:avLst/>
                  <a:gdLst/>
                  <a:ahLst/>
                  <a:cxnLst/>
                  <a:rect l="l" t="t" r="r" b="b"/>
                  <a:pathLst>
                    <a:path w="499183" h="496439" extrusionOk="0">
                      <a:moveTo>
                        <a:pt x="35657" y="375758"/>
                      </a:moveTo>
                      <a:cubicBezTo>
                        <a:pt x="79541" y="449813"/>
                        <a:pt x="159082" y="496440"/>
                        <a:pt x="249593" y="496440"/>
                      </a:cubicBezTo>
                      <a:cubicBezTo>
                        <a:pt x="337362" y="496440"/>
                        <a:pt x="416901" y="449813"/>
                        <a:pt x="463528" y="375758"/>
                      </a:cubicBezTo>
                      <a:cubicBezTo>
                        <a:pt x="463528" y="375758"/>
                        <a:pt x="463528" y="375758"/>
                        <a:pt x="463528" y="375758"/>
                      </a:cubicBezTo>
                      <a:cubicBezTo>
                        <a:pt x="485470" y="337360"/>
                        <a:pt x="499184" y="296218"/>
                        <a:pt x="499184" y="249591"/>
                      </a:cubicBezTo>
                      <a:cubicBezTo>
                        <a:pt x="499184" y="112453"/>
                        <a:pt x="386731" y="0"/>
                        <a:pt x="249593" y="0"/>
                      </a:cubicBezTo>
                      <a:cubicBezTo>
                        <a:pt x="197480" y="0"/>
                        <a:pt x="148110" y="16457"/>
                        <a:pt x="106969" y="43884"/>
                      </a:cubicBezTo>
                      <a:cubicBezTo>
                        <a:pt x="98741" y="49370"/>
                        <a:pt x="98741" y="57598"/>
                        <a:pt x="104227" y="65826"/>
                      </a:cubicBezTo>
                      <a:cubicBezTo>
                        <a:pt x="109711" y="74054"/>
                        <a:pt x="117940" y="74054"/>
                        <a:pt x="126168" y="68569"/>
                      </a:cubicBezTo>
                      <a:cubicBezTo>
                        <a:pt x="161824" y="43884"/>
                        <a:pt x="205708" y="30170"/>
                        <a:pt x="249593" y="30170"/>
                      </a:cubicBezTo>
                      <a:cubicBezTo>
                        <a:pt x="370274" y="30170"/>
                        <a:pt x="466270" y="128910"/>
                        <a:pt x="466270" y="246849"/>
                      </a:cubicBezTo>
                      <a:cubicBezTo>
                        <a:pt x="466270" y="279762"/>
                        <a:pt x="458042" y="312675"/>
                        <a:pt x="444329" y="340103"/>
                      </a:cubicBezTo>
                      <a:cubicBezTo>
                        <a:pt x="436101" y="331874"/>
                        <a:pt x="425129" y="326389"/>
                        <a:pt x="414159" y="323646"/>
                      </a:cubicBezTo>
                      <a:cubicBezTo>
                        <a:pt x="425129" y="309932"/>
                        <a:pt x="430615" y="293475"/>
                        <a:pt x="430615" y="277019"/>
                      </a:cubicBezTo>
                      <a:cubicBezTo>
                        <a:pt x="430615" y="235878"/>
                        <a:pt x="397701" y="202964"/>
                        <a:pt x="356560" y="202964"/>
                      </a:cubicBezTo>
                      <a:cubicBezTo>
                        <a:pt x="353818" y="202964"/>
                        <a:pt x="351076" y="202964"/>
                        <a:pt x="348332" y="202964"/>
                      </a:cubicBezTo>
                      <a:cubicBezTo>
                        <a:pt x="337362" y="189251"/>
                        <a:pt x="323648" y="181022"/>
                        <a:pt x="307190" y="175537"/>
                      </a:cubicBezTo>
                      <a:cubicBezTo>
                        <a:pt x="318162" y="161823"/>
                        <a:pt x="323648" y="145366"/>
                        <a:pt x="323648" y="128910"/>
                      </a:cubicBezTo>
                      <a:cubicBezTo>
                        <a:pt x="323648" y="87768"/>
                        <a:pt x="290734" y="54855"/>
                        <a:pt x="249593" y="54855"/>
                      </a:cubicBezTo>
                      <a:cubicBezTo>
                        <a:pt x="208451" y="54855"/>
                        <a:pt x="175538" y="87768"/>
                        <a:pt x="175538" y="128910"/>
                      </a:cubicBezTo>
                      <a:cubicBezTo>
                        <a:pt x="175538" y="145366"/>
                        <a:pt x="181024" y="161823"/>
                        <a:pt x="191994" y="175537"/>
                      </a:cubicBezTo>
                      <a:cubicBezTo>
                        <a:pt x="175538" y="181022"/>
                        <a:pt x="161824" y="189251"/>
                        <a:pt x="150852" y="202964"/>
                      </a:cubicBezTo>
                      <a:cubicBezTo>
                        <a:pt x="148110" y="202964"/>
                        <a:pt x="145368" y="202964"/>
                        <a:pt x="142624" y="202964"/>
                      </a:cubicBezTo>
                      <a:cubicBezTo>
                        <a:pt x="101483" y="202964"/>
                        <a:pt x="68569" y="235878"/>
                        <a:pt x="68569" y="277019"/>
                      </a:cubicBezTo>
                      <a:cubicBezTo>
                        <a:pt x="68569" y="293475"/>
                        <a:pt x="74055" y="309932"/>
                        <a:pt x="85027" y="323646"/>
                      </a:cubicBezTo>
                      <a:cubicBezTo>
                        <a:pt x="74055" y="326389"/>
                        <a:pt x="65827" y="331874"/>
                        <a:pt x="54855" y="340103"/>
                      </a:cubicBezTo>
                      <a:cubicBezTo>
                        <a:pt x="41142" y="312675"/>
                        <a:pt x="32914" y="279762"/>
                        <a:pt x="32914" y="246849"/>
                      </a:cubicBezTo>
                      <a:cubicBezTo>
                        <a:pt x="32914" y="200222"/>
                        <a:pt x="46627" y="156337"/>
                        <a:pt x="74055" y="117939"/>
                      </a:cubicBezTo>
                      <a:cubicBezTo>
                        <a:pt x="79541" y="109710"/>
                        <a:pt x="76799" y="101482"/>
                        <a:pt x="71313" y="95997"/>
                      </a:cubicBezTo>
                      <a:cubicBezTo>
                        <a:pt x="63085" y="90511"/>
                        <a:pt x="54855" y="93254"/>
                        <a:pt x="49371" y="98739"/>
                      </a:cubicBezTo>
                      <a:cubicBezTo>
                        <a:pt x="16458" y="142624"/>
                        <a:pt x="0" y="191993"/>
                        <a:pt x="0" y="246849"/>
                      </a:cubicBezTo>
                      <a:cubicBezTo>
                        <a:pt x="0" y="293475"/>
                        <a:pt x="10972" y="337360"/>
                        <a:pt x="35657" y="375758"/>
                      </a:cubicBezTo>
                      <a:cubicBezTo>
                        <a:pt x="35657" y="375758"/>
                        <a:pt x="35657" y="375758"/>
                        <a:pt x="35657" y="375758"/>
                      </a:cubicBezTo>
                      <a:lnTo>
                        <a:pt x="35657" y="375758"/>
                      </a:lnTo>
                      <a:close/>
                      <a:moveTo>
                        <a:pt x="263307" y="463527"/>
                      </a:moveTo>
                      <a:lnTo>
                        <a:pt x="263307" y="416900"/>
                      </a:lnTo>
                      <a:cubicBezTo>
                        <a:pt x="263307" y="381244"/>
                        <a:pt x="293476" y="351074"/>
                        <a:pt x="329132" y="351074"/>
                      </a:cubicBezTo>
                      <a:lnTo>
                        <a:pt x="383987" y="351074"/>
                      </a:lnTo>
                      <a:cubicBezTo>
                        <a:pt x="400445" y="351074"/>
                        <a:pt x="416901" y="356559"/>
                        <a:pt x="427873" y="367530"/>
                      </a:cubicBezTo>
                      <a:cubicBezTo>
                        <a:pt x="392217" y="422385"/>
                        <a:pt x="331876" y="458041"/>
                        <a:pt x="263307" y="463527"/>
                      </a:cubicBezTo>
                      <a:lnTo>
                        <a:pt x="263307" y="463527"/>
                      </a:lnTo>
                      <a:close/>
                      <a:moveTo>
                        <a:pt x="397701" y="279762"/>
                      </a:moveTo>
                      <a:cubicBezTo>
                        <a:pt x="397701" y="298961"/>
                        <a:pt x="383987" y="315418"/>
                        <a:pt x="364789" y="320903"/>
                      </a:cubicBezTo>
                      <a:lnTo>
                        <a:pt x="345590" y="320903"/>
                      </a:lnTo>
                      <a:cubicBezTo>
                        <a:pt x="326390" y="315418"/>
                        <a:pt x="312676" y="298961"/>
                        <a:pt x="312676" y="279762"/>
                      </a:cubicBezTo>
                      <a:cubicBezTo>
                        <a:pt x="312676" y="255077"/>
                        <a:pt x="331876" y="235878"/>
                        <a:pt x="356560" y="235878"/>
                      </a:cubicBezTo>
                      <a:cubicBezTo>
                        <a:pt x="378503" y="235878"/>
                        <a:pt x="397701" y="255077"/>
                        <a:pt x="397701" y="279762"/>
                      </a:cubicBezTo>
                      <a:lnTo>
                        <a:pt x="397701" y="279762"/>
                      </a:lnTo>
                      <a:close/>
                      <a:moveTo>
                        <a:pt x="246849" y="87768"/>
                      </a:moveTo>
                      <a:cubicBezTo>
                        <a:pt x="271535" y="87768"/>
                        <a:pt x="290734" y="106968"/>
                        <a:pt x="290734" y="131653"/>
                      </a:cubicBezTo>
                      <a:cubicBezTo>
                        <a:pt x="290734" y="150852"/>
                        <a:pt x="277021" y="167308"/>
                        <a:pt x="257821" y="172794"/>
                      </a:cubicBezTo>
                      <a:lnTo>
                        <a:pt x="238621" y="172794"/>
                      </a:lnTo>
                      <a:cubicBezTo>
                        <a:pt x="219421" y="167308"/>
                        <a:pt x="205708" y="150852"/>
                        <a:pt x="205708" y="131653"/>
                      </a:cubicBezTo>
                      <a:cubicBezTo>
                        <a:pt x="205708" y="106968"/>
                        <a:pt x="224907" y="87768"/>
                        <a:pt x="246849" y="87768"/>
                      </a:cubicBezTo>
                      <a:lnTo>
                        <a:pt x="246849" y="87768"/>
                      </a:lnTo>
                      <a:close/>
                      <a:moveTo>
                        <a:pt x="219421" y="205707"/>
                      </a:moveTo>
                      <a:lnTo>
                        <a:pt x="274277" y="205707"/>
                      </a:lnTo>
                      <a:cubicBezTo>
                        <a:pt x="287991" y="205707"/>
                        <a:pt x="301704" y="211193"/>
                        <a:pt x="312676" y="219421"/>
                      </a:cubicBezTo>
                      <a:cubicBezTo>
                        <a:pt x="293476" y="233135"/>
                        <a:pt x="279763" y="255077"/>
                        <a:pt x="279763" y="279762"/>
                      </a:cubicBezTo>
                      <a:cubicBezTo>
                        <a:pt x="279763" y="296218"/>
                        <a:pt x="285248" y="312675"/>
                        <a:pt x="296220" y="326389"/>
                      </a:cubicBezTo>
                      <a:cubicBezTo>
                        <a:pt x="274277" y="334617"/>
                        <a:pt x="257821" y="348331"/>
                        <a:pt x="246849" y="364787"/>
                      </a:cubicBezTo>
                      <a:cubicBezTo>
                        <a:pt x="235879" y="345588"/>
                        <a:pt x="216679" y="331874"/>
                        <a:pt x="197480" y="326389"/>
                      </a:cubicBezTo>
                      <a:cubicBezTo>
                        <a:pt x="208451" y="312675"/>
                        <a:pt x="213937" y="296218"/>
                        <a:pt x="213937" y="279762"/>
                      </a:cubicBezTo>
                      <a:cubicBezTo>
                        <a:pt x="213937" y="255077"/>
                        <a:pt x="200223" y="230392"/>
                        <a:pt x="181024" y="219421"/>
                      </a:cubicBezTo>
                      <a:cubicBezTo>
                        <a:pt x="191994" y="208450"/>
                        <a:pt x="205708" y="205707"/>
                        <a:pt x="219421" y="205707"/>
                      </a:cubicBezTo>
                      <a:lnTo>
                        <a:pt x="219421" y="205707"/>
                      </a:lnTo>
                      <a:close/>
                      <a:moveTo>
                        <a:pt x="139882" y="235878"/>
                      </a:moveTo>
                      <a:cubicBezTo>
                        <a:pt x="164566" y="235878"/>
                        <a:pt x="183766" y="255077"/>
                        <a:pt x="183766" y="279762"/>
                      </a:cubicBezTo>
                      <a:cubicBezTo>
                        <a:pt x="183766" y="298961"/>
                        <a:pt x="170052" y="315418"/>
                        <a:pt x="150852" y="320903"/>
                      </a:cubicBezTo>
                      <a:lnTo>
                        <a:pt x="131654" y="320903"/>
                      </a:lnTo>
                      <a:cubicBezTo>
                        <a:pt x="112454" y="315418"/>
                        <a:pt x="98741" y="298961"/>
                        <a:pt x="98741" y="279762"/>
                      </a:cubicBezTo>
                      <a:cubicBezTo>
                        <a:pt x="95997" y="255077"/>
                        <a:pt x="115197" y="235878"/>
                        <a:pt x="139882" y="235878"/>
                      </a:cubicBezTo>
                      <a:lnTo>
                        <a:pt x="139882" y="235878"/>
                      </a:lnTo>
                      <a:close/>
                      <a:moveTo>
                        <a:pt x="112454" y="351074"/>
                      </a:moveTo>
                      <a:cubicBezTo>
                        <a:pt x="112454" y="351074"/>
                        <a:pt x="167310" y="351074"/>
                        <a:pt x="167310" y="351074"/>
                      </a:cubicBezTo>
                      <a:cubicBezTo>
                        <a:pt x="202965" y="351074"/>
                        <a:pt x="233135" y="381244"/>
                        <a:pt x="233135" y="416900"/>
                      </a:cubicBezTo>
                      <a:lnTo>
                        <a:pt x="233135" y="463527"/>
                      </a:lnTo>
                      <a:cubicBezTo>
                        <a:pt x="164566" y="458041"/>
                        <a:pt x="106969" y="422385"/>
                        <a:pt x="68569" y="370273"/>
                      </a:cubicBezTo>
                      <a:cubicBezTo>
                        <a:pt x="79541" y="359302"/>
                        <a:pt x="95997" y="351074"/>
                        <a:pt x="112454" y="351074"/>
                      </a:cubicBezTo>
                      <a:lnTo>
                        <a:pt x="112454" y="35107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1142;p97">
                  <a:extLst>
                    <a:ext uri="{FF2B5EF4-FFF2-40B4-BE49-F238E27FC236}">
                      <a16:creationId xmlns:a16="http://schemas.microsoft.com/office/drawing/2014/main" id="{A63B1397-191C-C9AC-B93D-5ECA64E5599F}"/>
                    </a:ext>
                  </a:extLst>
                </p:cNvPr>
                <p:cNvSpPr/>
                <p:nvPr/>
              </p:nvSpPr>
              <p:spPr>
                <a:xfrm>
                  <a:off x="2694219" y="1044474"/>
                  <a:ext cx="1090872" cy="478673"/>
                </a:xfrm>
                <a:custGeom>
                  <a:avLst/>
                  <a:gdLst/>
                  <a:ahLst/>
                  <a:cxnLst/>
                  <a:rect l="l" t="t" r="r" b="b"/>
                  <a:pathLst>
                    <a:path w="1090872" h="478673" extrusionOk="0">
                      <a:moveTo>
                        <a:pt x="1038759" y="0"/>
                      </a:moveTo>
                      <a:lnTo>
                        <a:pt x="978420" y="0"/>
                      </a:lnTo>
                      <a:cubicBezTo>
                        <a:pt x="950992" y="0"/>
                        <a:pt x="926306" y="21942"/>
                        <a:pt x="926306" y="52113"/>
                      </a:cubicBezTo>
                      <a:lnTo>
                        <a:pt x="926306" y="74054"/>
                      </a:lnTo>
                      <a:lnTo>
                        <a:pt x="896137" y="74054"/>
                      </a:lnTo>
                      <a:cubicBezTo>
                        <a:pt x="830310" y="74054"/>
                        <a:pt x="764482" y="90511"/>
                        <a:pt x="706885" y="126167"/>
                      </a:cubicBezTo>
                      <a:cubicBezTo>
                        <a:pt x="627344" y="172794"/>
                        <a:pt x="577975" y="167308"/>
                        <a:pt x="446322" y="191993"/>
                      </a:cubicBezTo>
                      <a:cubicBezTo>
                        <a:pt x="396953" y="200222"/>
                        <a:pt x="358553" y="235878"/>
                        <a:pt x="353067" y="285247"/>
                      </a:cubicBezTo>
                      <a:lnTo>
                        <a:pt x="309184" y="285247"/>
                      </a:lnTo>
                      <a:cubicBezTo>
                        <a:pt x="295470" y="285247"/>
                        <a:pt x="281756" y="282504"/>
                        <a:pt x="270784" y="274276"/>
                      </a:cubicBezTo>
                      <a:lnTo>
                        <a:pt x="111704" y="164566"/>
                      </a:lnTo>
                      <a:cubicBezTo>
                        <a:pt x="81534" y="145366"/>
                        <a:pt x="43135" y="148109"/>
                        <a:pt x="18451" y="175537"/>
                      </a:cubicBezTo>
                      <a:cubicBezTo>
                        <a:pt x="-8977" y="205707"/>
                        <a:pt x="-6234" y="255077"/>
                        <a:pt x="29421" y="279762"/>
                      </a:cubicBezTo>
                      <a:cubicBezTo>
                        <a:pt x="152846" y="359302"/>
                        <a:pt x="226901" y="463527"/>
                        <a:pt x="396953" y="471755"/>
                      </a:cubicBezTo>
                      <a:cubicBezTo>
                        <a:pt x="490206" y="471755"/>
                        <a:pt x="619116" y="496440"/>
                        <a:pt x="778196" y="452556"/>
                      </a:cubicBezTo>
                      <a:cubicBezTo>
                        <a:pt x="778196" y="452556"/>
                        <a:pt x="778196" y="452556"/>
                        <a:pt x="778196" y="452556"/>
                      </a:cubicBezTo>
                      <a:lnTo>
                        <a:pt x="926306" y="408672"/>
                      </a:lnTo>
                      <a:cubicBezTo>
                        <a:pt x="929049" y="436099"/>
                        <a:pt x="950992" y="455298"/>
                        <a:pt x="978420" y="455298"/>
                      </a:cubicBezTo>
                      <a:lnTo>
                        <a:pt x="1038759" y="455298"/>
                      </a:lnTo>
                      <a:cubicBezTo>
                        <a:pt x="1066187" y="455298"/>
                        <a:pt x="1090873" y="433356"/>
                        <a:pt x="1090873" y="403186"/>
                      </a:cubicBezTo>
                      <a:lnTo>
                        <a:pt x="1090873" y="52113"/>
                      </a:lnTo>
                      <a:cubicBezTo>
                        <a:pt x="1090873" y="24685"/>
                        <a:pt x="1066187" y="0"/>
                        <a:pt x="1038759" y="0"/>
                      </a:cubicBezTo>
                      <a:lnTo>
                        <a:pt x="1038759" y="0"/>
                      </a:lnTo>
                      <a:close/>
                      <a:moveTo>
                        <a:pt x="1057959" y="400443"/>
                      </a:moveTo>
                      <a:cubicBezTo>
                        <a:pt x="1057959" y="411414"/>
                        <a:pt x="1049731" y="419643"/>
                        <a:pt x="1038759" y="419643"/>
                      </a:cubicBezTo>
                      <a:lnTo>
                        <a:pt x="978420" y="419643"/>
                      </a:lnTo>
                      <a:cubicBezTo>
                        <a:pt x="967448" y="419643"/>
                        <a:pt x="959220" y="411414"/>
                        <a:pt x="959220" y="400443"/>
                      </a:cubicBezTo>
                      <a:lnTo>
                        <a:pt x="959220" y="383987"/>
                      </a:lnTo>
                      <a:cubicBezTo>
                        <a:pt x="959220" y="383987"/>
                        <a:pt x="959220" y="383987"/>
                        <a:pt x="959220" y="383987"/>
                      </a:cubicBezTo>
                      <a:lnTo>
                        <a:pt x="959220" y="216678"/>
                      </a:lnTo>
                      <a:cubicBezTo>
                        <a:pt x="959220" y="208450"/>
                        <a:pt x="950992" y="200222"/>
                        <a:pt x="942762" y="200222"/>
                      </a:cubicBezTo>
                      <a:cubicBezTo>
                        <a:pt x="934534" y="200222"/>
                        <a:pt x="926306" y="208450"/>
                        <a:pt x="926306" y="216678"/>
                      </a:cubicBezTo>
                      <a:lnTo>
                        <a:pt x="926306" y="373016"/>
                      </a:lnTo>
                      <a:lnTo>
                        <a:pt x="769968" y="419643"/>
                      </a:lnTo>
                      <a:cubicBezTo>
                        <a:pt x="616374" y="463527"/>
                        <a:pt x="495692" y="438842"/>
                        <a:pt x="399695" y="436099"/>
                      </a:cubicBezTo>
                      <a:cubicBezTo>
                        <a:pt x="243357" y="427871"/>
                        <a:pt x="174787" y="331874"/>
                        <a:pt x="51363" y="252334"/>
                      </a:cubicBezTo>
                      <a:cubicBezTo>
                        <a:pt x="32165" y="238620"/>
                        <a:pt x="29421" y="211193"/>
                        <a:pt x="45879" y="194736"/>
                      </a:cubicBezTo>
                      <a:cubicBezTo>
                        <a:pt x="59593" y="181022"/>
                        <a:pt x="81534" y="178280"/>
                        <a:pt x="97990" y="189251"/>
                      </a:cubicBezTo>
                      <a:lnTo>
                        <a:pt x="257071" y="298961"/>
                      </a:lnTo>
                      <a:cubicBezTo>
                        <a:pt x="273528" y="309932"/>
                        <a:pt x="292728" y="315418"/>
                        <a:pt x="311926" y="315418"/>
                      </a:cubicBezTo>
                      <a:cubicBezTo>
                        <a:pt x="726085" y="315418"/>
                        <a:pt x="687685" y="315418"/>
                        <a:pt x="690429" y="315418"/>
                      </a:cubicBezTo>
                      <a:cubicBezTo>
                        <a:pt x="690429" y="315418"/>
                        <a:pt x="690429" y="315418"/>
                        <a:pt x="690429" y="315418"/>
                      </a:cubicBezTo>
                      <a:cubicBezTo>
                        <a:pt x="720599" y="315418"/>
                        <a:pt x="748027" y="285247"/>
                        <a:pt x="745284" y="252334"/>
                      </a:cubicBezTo>
                      <a:cubicBezTo>
                        <a:pt x="745284" y="244106"/>
                        <a:pt x="737055" y="235878"/>
                        <a:pt x="728827" y="238620"/>
                      </a:cubicBezTo>
                      <a:cubicBezTo>
                        <a:pt x="720599" y="238620"/>
                        <a:pt x="712371" y="246849"/>
                        <a:pt x="715113" y="255077"/>
                      </a:cubicBezTo>
                      <a:cubicBezTo>
                        <a:pt x="715113" y="268791"/>
                        <a:pt x="706885" y="282504"/>
                        <a:pt x="690429" y="285247"/>
                      </a:cubicBezTo>
                      <a:lnTo>
                        <a:pt x="388725" y="285247"/>
                      </a:lnTo>
                      <a:cubicBezTo>
                        <a:pt x="394209" y="252334"/>
                        <a:pt x="421637" y="227649"/>
                        <a:pt x="454550" y="224906"/>
                      </a:cubicBezTo>
                      <a:cubicBezTo>
                        <a:pt x="454550" y="224906"/>
                        <a:pt x="454550" y="224906"/>
                        <a:pt x="454550" y="224906"/>
                      </a:cubicBezTo>
                      <a:cubicBezTo>
                        <a:pt x="575233" y="200222"/>
                        <a:pt x="638316" y="205707"/>
                        <a:pt x="726085" y="153595"/>
                      </a:cubicBezTo>
                      <a:cubicBezTo>
                        <a:pt x="778196" y="123424"/>
                        <a:pt x="838538" y="106968"/>
                        <a:pt x="898879" y="106968"/>
                      </a:cubicBezTo>
                      <a:lnTo>
                        <a:pt x="929049" y="106968"/>
                      </a:lnTo>
                      <a:lnTo>
                        <a:pt x="929049" y="142624"/>
                      </a:lnTo>
                      <a:cubicBezTo>
                        <a:pt x="929049" y="150852"/>
                        <a:pt x="937278" y="159080"/>
                        <a:pt x="945506" y="159080"/>
                      </a:cubicBezTo>
                      <a:cubicBezTo>
                        <a:pt x="953734" y="159080"/>
                        <a:pt x="961962" y="150852"/>
                        <a:pt x="961962" y="142624"/>
                      </a:cubicBezTo>
                      <a:lnTo>
                        <a:pt x="961962" y="54855"/>
                      </a:lnTo>
                      <a:cubicBezTo>
                        <a:pt x="961962" y="43884"/>
                        <a:pt x="970190" y="35656"/>
                        <a:pt x="981162" y="35656"/>
                      </a:cubicBezTo>
                      <a:lnTo>
                        <a:pt x="1041503" y="35656"/>
                      </a:lnTo>
                      <a:cubicBezTo>
                        <a:pt x="1052473" y="35656"/>
                        <a:pt x="1060703" y="43884"/>
                        <a:pt x="1060703" y="54855"/>
                      </a:cubicBezTo>
                      <a:lnTo>
                        <a:pt x="1057959" y="400443"/>
                      </a:lnTo>
                      <a:lnTo>
                        <a:pt x="1057959" y="40044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98"/>
          <p:cNvSpPr txBox="1">
            <a:spLocks noGrp="1"/>
          </p:cNvSpPr>
          <p:nvPr>
            <p:ph type="body" idx="1"/>
          </p:nvPr>
        </p:nvSpPr>
        <p:spPr>
          <a:xfrm>
            <a:off x="703899" y="1436667"/>
            <a:ext cx="7528481" cy="3849900"/>
          </a:xfrm>
          <a:prstGeom prst="rect">
            <a:avLst/>
          </a:prstGeom>
          <a:noFill/>
          <a:ln>
            <a:noFill/>
          </a:ln>
        </p:spPr>
        <p:txBody>
          <a:bodyPr spcFirstLastPara="1" wrap="square" lIns="91425" tIns="45700" rIns="91425" bIns="45700" anchor="t" anchorCtr="0">
            <a:noAutofit/>
          </a:bodyPr>
          <a:lstStyle/>
          <a:p>
            <a:pPr marL="0" marR="0" lvl="0" indent="-228600" algn="just" rtl="0">
              <a:lnSpc>
                <a:spcPct val="90000"/>
              </a:lnSpc>
              <a:spcBef>
                <a:spcPts val="1000"/>
              </a:spcBef>
              <a:spcAft>
                <a:spcPts val="0"/>
              </a:spcAft>
              <a:buClr>
                <a:srgbClr val="092E4B"/>
              </a:buClr>
              <a:buSzPts val="2400"/>
              <a:buFont typeface="Arial"/>
              <a:buNone/>
            </a:pPr>
            <a:r>
              <a:rPr lang="it-IT" dirty="0"/>
              <a:t>Il feedback è fondamentale per migliorare il proprio lavoro e quello dei colleghi; pertanto, chiedete un riscontro ed esprimete la vostra opinione su idee o problemi che potreste incontrare. </a:t>
            </a:r>
          </a:p>
          <a:p>
            <a:pPr marL="0" marR="0" lvl="0" indent="-228600" algn="just" rtl="0">
              <a:lnSpc>
                <a:spcPct val="90000"/>
              </a:lnSpc>
              <a:spcBef>
                <a:spcPts val="1000"/>
              </a:spcBef>
              <a:spcAft>
                <a:spcPts val="0"/>
              </a:spcAft>
              <a:buClr>
                <a:srgbClr val="092E4B"/>
              </a:buClr>
              <a:buSzPts val="2400"/>
              <a:buFont typeface="Arial"/>
              <a:buNone/>
            </a:pPr>
            <a:r>
              <a:rPr lang="it-IT" dirty="0"/>
              <a:t>Il feedback è importante per la crescita, sia in termini di prestazioni lavorative che di soddisfazione personale. È un ottimo modo per collaborare in modo costruttivo e aumentare la motivazione al lavoro. </a:t>
            </a:r>
          </a:p>
          <a:p>
            <a:pPr marL="0" marR="0" lvl="0" indent="-228600" algn="just" rtl="0">
              <a:lnSpc>
                <a:spcPct val="90000"/>
              </a:lnSpc>
              <a:spcBef>
                <a:spcPts val="1000"/>
              </a:spcBef>
              <a:spcAft>
                <a:spcPts val="0"/>
              </a:spcAft>
              <a:buClr>
                <a:srgbClr val="092E4B"/>
              </a:buClr>
              <a:buSzPts val="2400"/>
              <a:buFont typeface="Arial"/>
              <a:buNone/>
            </a:pPr>
            <a:r>
              <a:rPr lang="it-IT" dirty="0"/>
              <a:t>Utilizzate uno strumento di gestione, come </a:t>
            </a:r>
            <a:r>
              <a:rPr lang="it-IT" b="1" dirty="0"/>
              <a:t>Google Tasks</a:t>
            </a:r>
            <a:r>
              <a:rPr lang="it-IT" dirty="0"/>
              <a:t>, </a:t>
            </a:r>
            <a:r>
              <a:rPr lang="it-IT" b="1" dirty="0" err="1"/>
              <a:t>Sharepoint</a:t>
            </a:r>
            <a:r>
              <a:rPr lang="it-IT" b="1" dirty="0"/>
              <a:t> e</a:t>
            </a:r>
            <a:r>
              <a:rPr lang="it-IT" dirty="0"/>
              <a:t> </a:t>
            </a:r>
            <a:r>
              <a:rPr lang="it-IT" b="1" dirty="0" err="1"/>
              <a:t>Trello</a:t>
            </a:r>
            <a:r>
              <a:rPr lang="it-IT" dirty="0"/>
              <a:t>, per condividere i compiti con i vostri colleghi e scambiare feedback su ciò che sta accadendo.</a:t>
            </a:r>
            <a:endParaRPr dirty="0"/>
          </a:p>
        </p:txBody>
      </p:sp>
      <p:sp>
        <p:nvSpPr>
          <p:cNvPr id="1004" name="Google Shape;1004;p98"/>
          <p:cNvSpPr txBox="1">
            <a:spLocks noGrp="1"/>
          </p:cNvSpPr>
          <p:nvPr>
            <p:ph type="body" idx="2"/>
          </p:nvPr>
        </p:nvSpPr>
        <p:spPr>
          <a:xfrm>
            <a:off x="591311" y="622354"/>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7.	Dare e </a:t>
            </a:r>
            <a:r>
              <a:rPr lang="en-US" dirty="0" err="1"/>
              <a:t>richiedere</a:t>
            </a:r>
            <a:r>
              <a:rPr lang="en-US" dirty="0"/>
              <a:t> feedback</a:t>
            </a:r>
            <a:endParaRPr dirty="0"/>
          </a:p>
        </p:txBody>
      </p:sp>
      <p:pic>
        <p:nvPicPr>
          <p:cNvPr id="2" name="Google Shape;1149;p98">
            <a:extLst>
              <a:ext uri="{FF2B5EF4-FFF2-40B4-BE49-F238E27FC236}">
                <a16:creationId xmlns:a16="http://schemas.microsoft.com/office/drawing/2014/main" id="{F2B8AEAE-FAF3-E8D0-FEDE-D8CA498D98D5}"/>
              </a:ext>
            </a:extLst>
          </p:cNvPr>
          <p:cNvPicPr preferRelativeResize="0"/>
          <p:nvPr/>
        </p:nvPicPr>
        <p:blipFill rotWithShape="1">
          <a:blip r:embed="rId3">
            <a:alphaModFix/>
          </a:blip>
          <a:srcRect/>
          <a:stretch/>
        </p:blipFill>
        <p:spPr>
          <a:xfrm>
            <a:off x="7886700" y="1426054"/>
            <a:ext cx="3897443" cy="352695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1010" name="Google Shape;1010;p99"/>
          <p:cNvPicPr preferRelativeResize="0">
            <a:picLocks noGrp="1"/>
          </p:cNvPicPr>
          <p:nvPr>
            <p:ph type="pic" idx="2"/>
          </p:nvPr>
        </p:nvPicPr>
        <p:blipFill rotWithShape="1">
          <a:blip r:embed="rId3">
            <a:alphaModFix/>
          </a:blip>
          <a:srcRect t="7812" b="7813"/>
          <a:stretch/>
        </p:blipFill>
        <p:spPr>
          <a:xfrm>
            <a:off x="0" y="0"/>
            <a:ext cx="12192000" cy="6858000"/>
          </a:xfrm>
          <a:prstGeom prst="rect">
            <a:avLst/>
          </a:prstGeom>
          <a:solidFill>
            <a:srgbClr val="F2F2F2"/>
          </a:solidFill>
          <a:ln>
            <a:noFill/>
          </a:ln>
        </p:spPr>
      </p:pic>
      <p:sp>
        <p:nvSpPr>
          <p:cNvPr id="1011" name="Google Shape;1011;p99"/>
          <p:cNvSpPr txBox="1">
            <a:spLocks noGrp="1"/>
          </p:cNvSpPr>
          <p:nvPr>
            <p:ph type="body" idx="1"/>
          </p:nvPr>
        </p:nvSpPr>
        <p:spPr>
          <a:xfrm>
            <a:off x="242126" y="271532"/>
            <a:ext cx="7719070" cy="2701588"/>
          </a:xfrm>
          <a:prstGeom prst="rect">
            <a:avLst/>
          </a:prstGeom>
          <a:solidFill>
            <a:srgbClr val="7F3494"/>
          </a:solidFill>
          <a:ln>
            <a:noFill/>
          </a:ln>
        </p:spPr>
        <p:txBody>
          <a:bodyPr spcFirstLastPara="1" wrap="square" lIns="91425" tIns="45700" rIns="91425" bIns="45700" anchor="ctr" anchorCtr="0">
            <a:normAutofit fontScale="55000" lnSpcReduction="20000"/>
          </a:bodyPr>
          <a:lstStyle/>
          <a:p>
            <a:pPr marL="457200" marR="0" lvl="0" indent="-228600" algn="ctr" rtl="0">
              <a:lnSpc>
                <a:spcPct val="90000"/>
              </a:lnSpc>
              <a:spcBef>
                <a:spcPts val="1000"/>
              </a:spcBef>
              <a:spcAft>
                <a:spcPts val="0"/>
              </a:spcAft>
              <a:buClr>
                <a:schemeClr val="lt1"/>
              </a:buClr>
              <a:buSzPct val="123966"/>
              <a:buFont typeface="Arial"/>
              <a:buNone/>
            </a:pPr>
            <a:r>
              <a:rPr lang="it-IT" sz="4400" i="0" dirty="0">
                <a:solidFill>
                  <a:schemeClr val="lt1"/>
                </a:solidFill>
              </a:rPr>
              <a:t>Per lavorare in modo </a:t>
            </a:r>
            <a:r>
              <a:rPr lang="it-IT" sz="4400" b="1" i="0" dirty="0">
                <a:solidFill>
                  <a:schemeClr val="lt1"/>
                </a:solidFill>
              </a:rPr>
              <a:t>sereno</a:t>
            </a:r>
            <a:r>
              <a:rPr lang="it-IT" sz="4400" i="0" dirty="0">
                <a:solidFill>
                  <a:schemeClr val="lt1"/>
                </a:solidFill>
              </a:rPr>
              <a:t> e allo stesso tempo </a:t>
            </a:r>
            <a:r>
              <a:rPr lang="it-IT" sz="4400" b="1" i="0" dirty="0">
                <a:solidFill>
                  <a:schemeClr val="lt1"/>
                </a:solidFill>
              </a:rPr>
              <a:t>produttivo</a:t>
            </a:r>
            <a:r>
              <a:rPr lang="it-IT" sz="4400" i="0" dirty="0">
                <a:solidFill>
                  <a:schemeClr val="lt1"/>
                </a:solidFill>
              </a:rPr>
              <a:t>, è necessario che l'ambiente di lavoro sia motivato e motivante.  A volte possono verificarsi </a:t>
            </a:r>
            <a:r>
              <a:rPr lang="it-IT" sz="4400" b="1" i="0" dirty="0">
                <a:solidFill>
                  <a:schemeClr val="lt1"/>
                </a:solidFill>
              </a:rPr>
              <a:t>situazioni di conflitto</a:t>
            </a:r>
            <a:r>
              <a:rPr lang="it-IT" sz="4400" i="0" dirty="0">
                <a:solidFill>
                  <a:schemeClr val="lt1"/>
                </a:solidFill>
              </a:rPr>
              <a:t>, poiché ognuno ha le proprie idee, opinioni e approcci al lavoro.</a:t>
            </a:r>
          </a:p>
          <a:p>
            <a:pPr marL="457200" marR="0" lvl="0" indent="-228600" algn="ctr" rtl="0">
              <a:lnSpc>
                <a:spcPct val="90000"/>
              </a:lnSpc>
              <a:spcBef>
                <a:spcPts val="1000"/>
              </a:spcBef>
              <a:spcAft>
                <a:spcPts val="0"/>
              </a:spcAft>
              <a:buClr>
                <a:schemeClr val="lt1"/>
              </a:buClr>
              <a:buSzPct val="123966"/>
              <a:buFont typeface="Arial"/>
              <a:buNone/>
            </a:pPr>
            <a:r>
              <a:rPr lang="it-IT" sz="4400" i="0" dirty="0">
                <a:solidFill>
                  <a:schemeClr val="lt1"/>
                </a:solidFill>
              </a:rPr>
              <a:t>Sebbene non siano sempre evitabili, è consigliabile sapere come gestirli.</a:t>
            </a:r>
            <a:endParaRPr dirty="0">
              <a:solidFill>
                <a:schemeClr val="lt1"/>
              </a:solidFill>
            </a:endParaRPr>
          </a:p>
        </p:txBody>
      </p:sp>
      <p:sp>
        <p:nvSpPr>
          <p:cNvPr id="1012" name="Google Shape;1012;p99"/>
          <p:cNvSpPr txBox="1"/>
          <p:nvPr/>
        </p:nvSpPr>
        <p:spPr>
          <a:xfrm>
            <a:off x="8103455" y="4475348"/>
            <a:ext cx="3881718" cy="1925451"/>
          </a:xfrm>
          <a:prstGeom prst="rect">
            <a:avLst/>
          </a:prstGeom>
          <a:solidFill>
            <a:srgbClr val="813995"/>
          </a:solidFill>
          <a:ln w="9525" cap="flat" cmpd="sng">
            <a:solidFill>
              <a:srgbClr val="7F3494"/>
            </a:solidFill>
            <a:prstDash val="solid"/>
            <a:round/>
            <a:headEnd type="none" w="sm" len="sm"/>
            <a:tailEnd type="none" w="sm" len="sm"/>
          </a:ln>
        </p:spPr>
        <p:txBody>
          <a:bodyPr spcFirstLastPara="1" wrap="square" lIns="91425" tIns="45700" rIns="91425" bIns="45700" anchor="ctr" anchorCtr="0">
            <a:normAutofit/>
          </a:bodyPr>
          <a:lstStyle/>
          <a:p>
            <a:pPr marL="457200" marR="0" lvl="0" indent="-228600" algn="ctr" rtl="0">
              <a:lnSpc>
                <a:spcPct val="90000"/>
              </a:lnSpc>
              <a:spcBef>
                <a:spcPts val="1000"/>
              </a:spcBef>
              <a:spcAft>
                <a:spcPts val="0"/>
              </a:spcAft>
              <a:buClr>
                <a:schemeClr val="lt1"/>
              </a:buClr>
              <a:buSzPts val="3000"/>
              <a:buFont typeface="Arial"/>
              <a:buNone/>
            </a:pPr>
            <a:r>
              <a:rPr lang="en-US" sz="4800" b="1" i="0" u="none" strike="noStrike" cap="none" dirty="0" err="1">
                <a:solidFill>
                  <a:srgbClr val="24BAA2"/>
                </a:solidFill>
                <a:latin typeface="Calibri"/>
                <a:ea typeface="Calibri"/>
                <a:cs typeface="Calibri"/>
                <a:sym typeface="Calibri"/>
              </a:rPr>
              <a:t>Gestire</a:t>
            </a:r>
            <a:r>
              <a:rPr lang="en-US" sz="4800" b="1" i="0" u="none" strike="noStrike" cap="none" dirty="0">
                <a:solidFill>
                  <a:srgbClr val="24BAA2"/>
                </a:solidFill>
                <a:latin typeface="Calibri"/>
                <a:ea typeface="Calibri"/>
                <a:cs typeface="Calibri"/>
                <a:sym typeface="Calibri"/>
              </a:rPr>
              <a:t> </a:t>
            </a:r>
            <a:r>
              <a:rPr lang="en-US" sz="4800" b="1" i="0" u="none" strike="noStrike" cap="none" dirty="0" err="1">
                <a:solidFill>
                  <a:srgbClr val="24BAA2"/>
                </a:solidFill>
                <a:latin typeface="Calibri"/>
                <a:ea typeface="Calibri"/>
                <a:cs typeface="Calibri"/>
                <a:sym typeface="Calibri"/>
              </a:rPr>
              <a:t>i</a:t>
            </a:r>
            <a:r>
              <a:rPr lang="en-US" sz="4800" b="1" i="0" u="none" strike="noStrike" cap="none" dirty="0">
                <a:solidFill>
                  <a:srgbClr val="24BAA2"/>
                </a:solidFill>
                <a:latin typeface="Calibri"/>
                <a:ea typeface="Calibri"/>
                <a:cs typeface="Calibri"/>
                <a:sym typeface="Calibri"/>
              </a:rPr>
              <a:t> </a:t>
            </a:r>
            <a:r>
              <a:rPr lang="en-US" sz="4800" b="1" i="0" u="none" strike="noStrike" cap="none" dirty="0" err="1">
                <a:solidFill>
                  <a:srgbClr val="24BAA2"/>
                </a:solidFill>
                <a:latin typeface="Calibri"/>
                <a:ea typeface="Calibri"/>
                <a:cs typeface="Calibri"/>
                <a:sym typeface="Calibri"/>
              </a:rPr>
              <a:t>conflitti</a:t>
            </a:r>
            <a:r>
              <a:rPr lang="en-US" sz="4800" b="1" i="0" u="none" strike="noStrike" cap="none" dirty="0">
                <a:solidFill>
                  <a:srgbClr val="24BAA2"/>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8"/>
          <p:cNvSpPr txBox="1">
            <a:spLocks noGrp="1"/>
          </p:cNvSpPr>
          <p:nvPr>
            <p:ph type="body" idx="1"/>
          </p:nvPr>
        </p:nvSpPr>
        <p:spPr>
          <a:xfrm>
            <a:off x="499533" y="59268"/>
            <a:ext cx="11633200" cy="836032"/>
          </a:xfrm>
          <a:prstGeom prst="rect">
            <a:avLst/>
          </a:prstGeom>
          <a:solidFill>
            <a:srgbClr val="24BAA2"/>
          </a:solidFill>
          <a:ln>
            <a:noFill/>
          </a:ln>
        </p:spPr>
        <p:txBody>
          <a:bodyPr spcFirstLastPara="1" wrap="square" lIns="91425" tIns="45700" rIns="91425" bIns="45700" anchor="t" anchorCtr="0">
            <a:normAutofit fontScale="85000" lnSpcReduction="10000"/>
          </a:bodyPr>
          <a:lstStyle/>
          <a:p>
            <a:pPr marL="0" lvl="0" indent="0" algn="l" rtl="0">
              <a:lnSpc>
                <a:spcPct val="100000"/>
              </a:lnSpc>
              <a:spcBef>
                <a:spcPts val="0"/>
              </a:spcBef>
              <a:spcAft>
                <a:spcPts val="0"/>
              </a:spcAft>
              <a:buSzPts val="3600"/>
              <a:buNone/>
            </a:pPr>
            <a:r>
              <a:rPr lang="it-IT" b="1" dirty="0">
                <a:solidFill>
                  <a:schemeClr val="lt1"/>
                </a:solidFill>
                <a:latin typeface="Calibri"/>
                <a:ea typeface="Calibri"/>
                <a:cs typeface="Calibri"/>
                <a:sym typeface="Calibri"/>
              </a:rPr>
              <a:t>Le quattro azioni principali per evitare i conflitti sul posto di lavoro</a:t>
            </a:r>
          </a:p>
        </p:txBody>
      </p:sp>
      <p:sp>
        <p:nvSpPr>
          <p:cNvPr id="1018" name="Google Shape;1018;p18"/>
          <p:cNvSpPr txBox="1">
            <a:spLocks noGrp="1"/>
          </p:cNvSpPr>
          <p:nvPr>
            <p:ph type="body" idx="2"/>
          </p:nvPr>
        </p:nvSpPr>
        <p:spPr>
          <a:xfrm>
            <a:off x="1931009" y="2741146"/>
            <a:ext cx="2093228" cy="168041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800" b="1" dirty="0" err="1">
                <a:solidFill>
                  <a:schemeClr val="lt1"/>
                </a:solidFill>
                <a:latin typeface="Calibri"/>
                <a:ea typeface="Calibri"/>
                <a:cs typeface="Calibri"/>
                <a:sym typeface="Calibri"/>
              </a:rPr>
              <a:t>Essere</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disponibili</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all'ascolto</a:t>
            </a:r>
            <a:endParaRPr lang="en-US" sz="2800" b="1" dirty="0">
              <a:solidFill>
                <a:schemeClr val="lt1"/>
              </a:solidFill>
              <a:latin typeface="Calibri"/>
              <a:ea typeface="Calibri"/>
              <a:cs typeface="Calibri"/>
              <a:sym typeface="Calibri"/>
            </a:endParaRPr>
          </a:p>
        </p:txBody>
      </p:sp>
      <p:sp>
        <p:nvSpPr>
          <p:cNvPr id="1019" name="Google Shape;1019;p18"/>
          <p:cNvSpPr txBox="1">
            <a:spLocks noGrp="1"/>
          </p:cNvSpPr>
          <p:nvPr>
            <p:ph type="body" idx="3"/>
          </p:nvPr>
        </p:nvSpPr>
        <p:spPr>
          <a:xfrm>
            <a:off x="4222622" y="2950663"/>
            <a:ext cx="2163170" cy="12020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800" b="1" dirty="0">
                <a:solidFill>
                  <a:schemeClr val="lt1"/>
                </a:solidFill>
                <a:latin typeface="Calibri"/>
                <a:ea typeface="Calibri"/>
                <a:cs typeface="Calibri"/>
                <a:sym typeface="Calibri"/>
              </a:rPr>
              <a:t>Non </a:t>
            </a:r>
            <a:r>
              <a:rPr lang="en-US" sz="2800" b="1" dirty="0" err="1">
                <a:solidFill>
                  <a:schemeClr val="lt1"/>
                </a:solidFill>
                <a:latin typeface="Calibri"/>
                <a:ea typeface="Calibri"/>
                <a:cs typeface="Calibri"/>
                <a:sym typeface="Calibri"/>
              </a:rPr>
              <a:t>perdere</a:t>
            </a:r>
            <a:r>
              <a:rPr lang="en-US" sz="2800" b="1" dirty="0">
                <a:solidFill>
                  <a:schemeClr val="lt1"/>
                </a:solidFill>
                <a:latin typeface="Calibri"/>
                <a:ea typeface="Calibri"/>
                <a:cs typeface="Calibri"/>
                <a:sym typeface="Calibri"/>
              </a:rPr>
              <a:t> il </a:t>
            </a:r>
            <a:r>
              <a:rPr lang="en-US" sz="2800" b="1" dirty="0" err="1">
                <a:solidFill>
                  <a:schemeClr val="lt1"/>
                </a:solidFill>
                <a:latin typeface="Calibri"/>
                <a:ea typeface="Calibri"/>
                <a:cs typeface="Calibri"/>
                <a:sym typeface="Calibri"/>
              </a:rPr>
              <a:t>controllo</a:t>
            </a:r>
            <a:endParaRPr sz="2800" dirty="0">
              <a:latin typeface="Calibri"/>
              <a:ea typeface="Calibri"/>
              <a:cs typeface="Calibri"/>
              <a:sym typeface="Calibri"/>
            </a:endParaRPr>
          </a:p>
        </p:txBody>
      </p:sp>
      <p:sp>
        <p:nvSpPr>
          <p:cNvPr id="1020" name="Google Shape;1020;p18"/>
          <p:cNvSpPr txBox="1">
            <a:spLocks noGrp="1"/>
          </p:cNvSpPr>
          <p:nvPr>
            <p:ph type="body" idx="4"/>
          </p:nvPr>
        </p:nvSpPr>
        <p:spPr>
          <a:xfrm>
            <a:off x="6385792" y="2908115"/>
            <a:ext cx="2418030" cy="154011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800" b="1" dirty="0" err="1">
                <a:solidFill>
                  <a:schemeClr val="lt1"/>
                </a:solidFill>
                <a:latin typeface="Calibri"/>
                <a:ea typeface="Calibri"/>
                <a:cs typeface="Calibri"/>
                <a:sym typeface="Calibri"/>
              </a:rPr>
              <a:t>Trovare</a:t>
            </a:r>
            <a:r>
              <a:rPr lang="en-US" sz="2800" b="1" dirty="0">
                <a:solidFill>
                  <a:schemeClr val="lt1"/>
                </a:solidFill>
                <a:latin typeface="Calibri"/>
                <a:ea typeface="Calibri"/>
                <a:cs typeface="Calibri"/>
                <a:sym typeface="Calibri"/>
              </a:rPr>
              <a:t> un </a:t>
            </a:r>
            <a:r>
              <a:rPr lang="en-US" sz="2800" b="1" dirty="0" err="1">
                <a:solidFill>
                  <a:schemeClr val="lt1"/>
                </a:solidFill>
                <a:latin typeface="Calibri"/>
                <a:ea typeface="Calibri"/>
                <a:cs typeface="Calibri"/>
                <a:sym typeface="Calibri"/>
              </a:rPr>
              <a:t>compromesso</a:t>
            </a:r>
            <a:endParaRPr sz="2800" dirty="0">
              <a:latin typeface="Calibri"/>
              <a:ea typeface="Calibri"/>
              <a:cs typeface="Calibri"/>
              <a:sym typeface="Calibri"/>
            </a:endParaRPr>
          </a:p>
        </p:txBody>
      </p:sp>
      <p:sp>
        <p:nvSpPr>
          <p:cNvPr id="1021" name="Google Shape;1021;p18"/>
          <p:cNvSpPr txBox="1">
            <a:spLocks noGrp="1"/>
          </p:cNvSpPr>
          <p:nvPr>
            <p:ph type="body" idx="5"/>
          </p:nvPr>
        </p:nvSpPr>
        <p:spPr>
          <a:xfrm>
            <a:off x="8908877" y="2929389"/>
            <a:ext cx="2093228" cy="12020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800" b="1" dirty="0" err="1">
                <a:solidFill>
                  <a:schemeClr val="lt1"/>
                </a:solidFill>
                <a:latin typeface="Calibri"/>
                <a:ea typeface="Calibri"/>
                <a:cs typeface="Calibri"/>
                <a:sym typeface="Calibri"/>
              </a:rPr>
              <a:t>Cercare</a:t>
            </a:r>
            <a:r>
              <a:rPr lang="en-US" sz="2800" b="1" dirty="0">
                <a:solidFill>
                  <a:schemeClr val="lt1"/>
                </a:solidFill>
                <a:latin typeface="Calibri"/>
                <a:ea typeface="Calibri"/>
                <a:cs typeface="Calibri"/>
                <a:sym typeface="Calibri"/>
              </a:rPr>
              <a:t> di </a:t>
            </a:r>
            <a:r>
              <a:rPr lang="en-US" sz="2800" b="1" dirty="0" err="1">
                <a:solidFill>
                  <a:schemeClr val="lt1"/>
                </a:solidFill>
                <a:latin typeface="Calibri"/>
                <a:ea typeface="Calibri"/>
                <a:cs typeface="Calibri"/>
                <a:sym typeface="Calibri"/>
              </a:rPr>
              <a:t>essere</a:t>
            </a:r>
            <a:r>
              <a:rPr lang="en-US" sz="2800" b="1" dirty="0">
                <a:solidFill>
                  <a:schemeClr val="lt1"/>
                </a:solidFill>
                <a:latin typeface="Calibri"/>
                <a:ea typeface="Calibri"/>
                <a:cs typeface="Calibri"/>
                <a:sym typeface="Calibri"/>
              </a:rPr>
              <a:t> </a:t>
            </a:r>
            <a:r>
              <a:rPr lang="en-US" sz="2800" b="1" dirty="0" err="1">
                <a:solidFill>
                  <a:schemeClr val="lt1"/>
                </a:solidFill>
                <a:latin typeface="Calibri"/>
                <a:ea typeface="Calibri"/>
                <a:cs typeface="Calibri"/>
                <a:sym typeface="Calibri"/>
              </a:rPr>
              <a:t>obiettivi</a:t>
            </a:r>
            <a:endParaRPr sz="2800" dirty="0">
              <a:solidFill>
                <a:schemeClr val="lt1"/>
              </a:solidFill>
              <a:latin typeface="Calibri"/>
              <a:ea typeface="Calibri"/>
              <a:cs typeface="Calibri"/>
              <a:sym typeface="Calibri"/>
            </a:endParaRPr>
          </a:p>
        </p:txBody>
      </p:sp>
      <p:sp>
        <p:nvSpPr>
          <p:cNvPr id="1022" name="Google Shape;1022;p18"/>
          <p:cNvSpPr txBox="1">
            <a:spLocks noGrp="1"/>
          </p:cNvSpPr>
          <p:nvPr>
            <p:ph type="body" idx="6"/>
          </p:nvPr>
        </p:nvSpPr>
        <p:spPr>
          <a:xfrm>
            <a:off x="2368110" y="1820444"/>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1</a:t>
            </a:r>
            <a:endParaRPr/>
          </a:p>
        </p:txBody>
      </p:sp>
      <p:sp>
        <p:nvSpPr>
          <p:cNvPr id="1023" name="Google Shape;1023;p18"/>
          <p:cNvSpPr txBox="1">
            <a:spLocks noGrp="1"/>
          </p:cNvSpPr>
          <p:nvPr>
            <p:ph type="body" idx="7"/>
          </p:nvPr>
        </p:nvSpPr>
        <p:spPr>
          <a:xfrm>
            <a:off x="4684717" y="1794751"/>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2</a:t>
            </a:r>
            <a:endParaRPr/>
          </a:p>
        </p:txBody>
      </p:sp>
      <p:sp>
        <p:nvSpPr>
          <p:cNvPr id="1024" name="Google Shape;1024;p18"/>
          <p:cNvSpPr txBox="1">
            <a:spLocks noGrp="1"/>
          </p:cNvSpPr>
          <p:nvPr>
            <p:ph type="body" idx="8"/>
          </p:nvPr>
        </p:nvSpPr>
        <p:spPr>
          <a:xfrm>
            <a:off x="7001324" y="1784114"/>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3</a:t>
            </a:r>
            <a:endParaRPr/>
          </a:p>
        </p:txBody>
      </p:sp>
      <p:sp>
        <p:nvSpPr>
          <p:cNvPr id="1025" name="Google Shape;1025;p18"/>
          <p:cNvSpPr txBox="1">
            <a:spLocks noGrp="1"/>
          </p:cNvSpPr>
          <p:nvPr>
            <p:ph type="body" idx="9"/>
          </p:nvPr>
        </p:nvSpPr>
        <p:spPr>
          <a:xfrm>
            <a:off x="9231666" y="1805388"/>
            <a:ext cx="695250" cy="734798"/>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a:t>4</a:t>
            </a:r>
            <a:endParaRPr/>
          </a:p>
        </p:txBody>
      </p:sp>
      <p:sp>
        <p:nvSpPr>
          <p:cNvPr id="1026" name="Google Shape;1026;p18"/>
          <p:cNvSpPr txBox="1"/>
          <p:nvPr/>
        </p:nvSpPr>
        <p:spPr>
          <a:xfrm>
            <a:off x="641023" y="4747451"/>
            <a:ext cx="2727223" cy="1631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it-IT" sz="2000" b="0" i="0" u="none" strike="noStrike" cap="none" dirty="0">
                <a:solidFill>
                  <a:srgbClr val="092E4B"/>
                </a:solidFill>
                <a:latin typeface="Calibri"/>
                <a:ea typeface="Calibri"/>
                <a:cs typeface="Calibri"/>
                <a:sym typeface="Calibri"/>
              </a:rPr>
              <a:t>Cercare di capire le idee degli altri e le ragioni che stanno alla base del conflitto o del perché la situazione è degenerata.</a:t>
            </a:r>
          </a:p>
        </p:txBody>
      </p:sp>
      <p:sp>
        <p:nvSpPr>
          <p:cNvPr id="1027" name="Google Shape;1027;p18"/>
          <p:cNvSpPr txBox="1"/>
          <p:nvPr/>
        </p:nvSpPr>
        <p:spPr>
          <a:xfrm>
            <a:off x="3301571" y="4747682"/>
            <a:ext cx="2794429" cy="1754286"/>
          </a:xfrm>
          <a:prstGeom prst="rect">
            <a:avLst/>
          </a:prstGeom>
          <a:noFill/>
          <a:ln>
            <a:noFill/>
          </a:ln>
        </p:spPr>
        <p:txBody>
          <a:bodyPr spcFirstLastPara="1" wrap="square" lIns="91425" tIns="45700" rIns="91425" bIns="45700" anchor="t" anchorCtr="0">
            <a:spAutoFit/>
          </a:bodyPr>
          <a:lstStyle/>
          <a:p>
            <a:pPr marL="457200" marR="0" lvl="0" indent="0" algn="l" rtl="0">
              <a:lnSpc>
                <a:spcPct val="90000"/>
              </a:lnSpc>
              <a:spcBef>
                <a:spcPts val="0"/>
              </a:spcBef>
              <a:spcAft>
                <a:spcPts val="0"/>
              </a:spcAft>
              <a:buClr>
                <a:srgbClr val="092E4B"/>
              </a:buClr>
              <a:buSzPts val="2400"/>
              <a:buFont typeface="Arial"/>
              <a:buNone/>
            </a:pPr>
            <a:r>
              <a:rPr lang="it-IT" sz="2000" b="0" i="0" u="none" strike="noStrike" cap="none" dirty="0">
                <a:solidFill>
                  <a:srgbClr val="092E4B"/>
                </a:solidFill>
                <a:latin typeface="Calibri"/>
                <a:ea typeface="Calibri"/>
                <a:cs typeface="Calibri"/>
                <a:sym typeface="Calibri"/>
              </a:rPr>
              <a:t>Farsi prendere dalla rabbia non è mai positivo né costruttivo: cercate di mantenere la calma.</a:t>
            </a:r>
          </a:p>
        </p:txBody>
      </p:sp>
      <p:sp>
        <p:nvSpPr>
          <p:cNvPr id="1028" name="Google Shape;1028;p18"/>
          <p:cNvSpPr txBox="1"/>
          <p:nvPr/>
        </p:nvSpPr>
        <p:spPr>
          <a:xfrm>
            <a:off x="5976328" y="4724631"/>
            <a:ext cx="2329472" cy="1754286"/>
          </a:xfrm>
          <a:prstGeom prst="rect">
            <a:avLst/>
          </a:prstGeom>
          <a:noFill/>
          <a:ln>
            <a:noFill/>
          </a:ln>
        </p:spPr>
        <p:txBody>
          <a:bodyPr spcFirstLastPara="1" wrap="square" lIns="91425" tIns="45700" rIns="91425" bIns="45700" anchor="t" anchorCtr="0">
            <a:spAutoFit/>
          </a:bodyPr>
          <a:lstStyle/>
          <a:p>
            <a:pPr marL="457200" marR="0" lvl="0" indent="0" algn="l" rtl="0">
              <a:lnSpc>
                <a:spcPct val="90000"/>
              </a:lnSpc>
              <a:spcBef>
                <a:spcPts val="0"/>
              </a:spcBef>
              <a:spcAft>
                <a:spcPts val="0"/>
              </a:spcAft>
              <a:buClr>
                <a:srgbClr val="092E4B"/>
              </a:buClr>
              <a:buSzPts val="2400"/>
              <a:buFont typeface="Arial"/>
              <a:buNone/>
            </a:pPr>
            <a:r>
              <a:rPr lang="it-IT" sz="2000" b="0" i="0" u="none" strike="noStrike" cap="none" dirty="0">
                <a:solidFill>
                  <a:srgbClr val="092E4B"/>
                </a:solidFill>
                <a:latin typeface="Calibri"/>
                <a:ea typeface="Calibri"/>
                <a:cs typeface="Calibri"/>
                <a:sym typeface="Calibri"/>
              </a:rPr>
              <a:t>Trovare un accordo è la cosa più saggia da fare in determinate situazioni.</a:t>
            </a:r>
          </a:p>
        </p:txBody>
      </p:sp>
      <p:sp>
        <p:nvSpPr>
          <p:cNvPr id="1029" name="Google Shape;1029;p18"/>
          <p:cNvSpPr txBox="1"/>
          <p:nvPr/>
        </p:nvSpPr>
        <p:spPr>
          <a:xfrm>
            <a:off x="8370276" y="4724631"/>
            <a:ext cx="2418030" cy="1200288"/>
          </a:xfrm>
          <a:prstGeom prst="rect">
            <a:avLst/>
          </a:prstGeom>
          <a:noFill/>
          <a:ln>
            <a:noFill/>
          </a:ln>
        </p:spPr>
        <p:txBody>
          <a:bodyPr spcFirstLastPara="1" wrap="square" lIns="91425" tIns="45700" rIns="91425" bIns="45700" anchor="t" anchorCtr="0">
            <a:spAutoFit/>
          </a:bodyPr>
          <a:lstStyle/>
          <a:p>
            <a:pPr marL="457200" marR="0" lvl="0" indent="0" algn="l" rtl="0">
              <a:lnSpc>
                <a:spcPct val="90000"/>
              </a:lnSpc>
              <a:spcBef>
                <a:spcPts val="0"/>
              </a:spcBef>
              <a:spcAft>
                <a:spcPts val="0"/>
              </a:spcAft>
              <a:buClr>
                <a:srgbClr val="092E4B"/>
              </a:buClr>
              <a:buSzPts val="2400"/>
              <a:buFont typeface="Arial"/>
              <a:buNone/>
            </a:pPr>
            <a:r>
              <a:rPr lang="it-IT" sz="2000" b="0" i="0" u="none" strike="noStrike" cap="none" dirty="0">
                <a:solidFill>
                  <a:srgbClr val="092E4B"/>
                </a:solidFill>
                <a:latin typeface="Calibri"/>
                <a:ea typeface="Calibri"/>
                <a:cs typeface="Calibri"/>
                <a:sym typeface="Calibri"/>
              </a:rPr>
              <a:t>Riconoscere i propri errori e cercare di capire quelli degli altri.</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01"/>
          <p:cNvSpPr txBox="1">
            <a:spLocks noGrp="1"/>
          </p:cNvSpPr>
          <p:nvPr>
            <p:ph type="body" idx="1"/>
          </p:nvPr>
        </p:nvSpPr>
        <p:spPr>
          <a:xfrm>
            <a:off x="350982" y="2028825"/>
            <a:ext cx="11471563" cy="4528993"/>
          </a:xfrm>
          <a:prstGeom prst="rect">
            <a:avLst/>
          </a:prstGeom>
          <a:noFill/>
          <a:ln>
            <a:noFill/>
          </a:ln>
        </p:spPr>
        <p:txBody>
          <a:bodyPr spcFirstLastPara="1" wrap="square" lIns="91425" tIns="45700" rIns="91425" bIns="45700" anchor="t" anchorCtr="0">
            <a:noAutofit/>
          </a:bodyPr>
          <a:lstStyle/>
          <a:p>
            <a:pPr marL="685800" marR="0" lvl="0" indent="-457200" algn="l" rtl="0">
              <a:lnSpc>
                <a:spcPct val="90000"/>
              </a:lnSpc>
              <a:spcBef>
                <a:spcPts val="1000"/>
              </a:spcBef>
              <a:spcAft>
                <a:spcPts val="0"/>
              </a:spcAft>
              <a:buClr>
                <a:srgbClr val="092E4B"/>
              </a:buClr>
              <a:buSzPts val="2400"/>
              <a:buFont typeface="Arial"/>
              <a:buAutoNum type="arabicPeriod"/>
            </a:pPr>
            <a:r>
              <a:rPr lang="en-US" b="1" dirty="0" err="1"/>
              <a:t>Gestione</a:t>
            </a:r>
            <a:r>
              <a:rPr lang="en-US" b="1" dirty="0"/>
              <a:t> </a:t>
            </a:r>
            <a:r>
              <a:rPr lang="en-US" b="1" dirty="0" err="1"/>
              <a:t>condivisa</a:t>
            </a:r>
            <a:r>
              <a:rPr lang="en-US" b="1" dirty="0"/>
              <a:t> del </a:t>
            </a:r>
            <a:r>
              <a:rPr lang="en-US" b="1" dirty="0" err="1"/>
              <a:t>calendario</a:t>
            </a:r>
            <a:r>
              <a:rPr lang="en-US" b="1" dirty="0"/>
              <a:t>:</a:t>
            </a:r>
            <a:r>
              <a:rPr lang="en-US" dirty="0"/>
              <a:t> </a:t>
            </a:r>
            <a:r>
              <a:rPr lang="en-US" b="1" dirty="0">
                <a:solidFill>
                  <a:srgbClr val="24BAA2"/>
                </a:solidFill>
                <a:hlinkClick r:id="rId3">
                  <a:extLst>
                    <a:ext uri="{A12FA001-AC4F-418D-AE19-62706E023703}">
                      <ahyp:hlinkClr xmlns:ahyp="http://schemas.microsoft.com/office/drawing/2018/hyperlinkcolor" val="tx"/>
                    </a:ext>
                  </a:extLst>
                </a:hlinkClick>
              </a:rPr>
              <a:t>Google Calendar</a:t>
            </a:r>
            <a:r>
              <a:rPr lang="en-US" b="1" dirty="0">
                <a:solidFill>
                  <a:srgbClr val="24BAA2"/>
                </a:solidFill>
              </a:rPr>
              <a:t> </a:t>
            </a:r>
            <a:r>
              <a:rPr lang="en-US" dirty="0"/>
              <a:t>c</a:t>
            </a:r>
            <a:r>
              <a:rPr lang="it-IT" dirty="0" err="1"/>
              <a:t>onsente</a:t>
            </a:r>
            <a:r>
              <a:rPr lang="it-IT" dirty="0"/>
              <a:t> di creare diverse agende, nelle quali fissare appuntamenti e annotare impegni, che possono essere condivise tra colleghi</a:t>
            </a:r>
            <a:r>
              <a:rPr lang="en-US" dirty="0"/>
              <a:t>;</a:t>
            </a:r>
            <a:endParaRPr dirty="0"/>
          </a:p>
          <a:p>
            <a:pPr marL="685800" marR="0" lvl="0" indent="-457200" algn="l" rtl="0">
              <a:lnSpc>
                <a:spcPct val="90000"/>
              </a:lnSpc>
              <a:spcBef>
                <a:spcPts val="1000"/>
              </a:spcBef>
              <a:spcAft>
                <a:spcPts val="0"/>
              </a:spcAft>
              <a:buClr>
                <a:srgbClr val="092E4B"/>
              </a:buClr>
              <a:buSzPts val="2400"/>
              <a:buFont typeface="Arial"/>
              <a:buAutoNum type="arabicPeriod"/>
            </a:pPr>
            <a:r>
              <a:rPr lang="en-US" b="1" dirty="0" err="1"/>
              <a:t>Comunicazione</a:t>
            </a:r>
            <a:r>
              <a:rPr lang="en-US" b="1" dirty="0"/>
              <a:t> </a:t>
            </a:r>
            <a:r>
              <a:rPr lang="en-US" b="1" dirty="0" err="1"/>
              <a:t>rapida</a:t>
            </a:r>
            <a:r>
              <a:rPr lang="en-US" b="1" dirty="0"/>
              <a:t>:</a:t>
            </a:r>
            <a:r>
              <a:rPr lang="en-US" dirty="0"/>
              <a:t> </a:t>
            </a:r>
            <a:r>
              <a:rPr lang="it-IT" dirty="0"/>
              <a:t>Per informazioni immediate e urgenti, è possibile utilizzare i gruppi di lavoro sulle app di messaggistica come </a:t>
            </a:r>
            <a:r>
              <a:rPr lang="en-US" b="1" dirty="0">
                <a:solidFill>
                  <a:srgbClr val="24BAA2"/>
                </a:solidFill>
                <a:hlinkClick r:id="rId4">
                  <a:extLst>
                    <a:ext uri="{A12FA001-AC4F-418D-AE19-62706E023703}">
                      <ahyp:hlinkClr xmlns:ahyp="http://schemas.microsoft.com/office/drawing/2018/hyperlinkcolor" val="tx"/>
                    </a:ext>
                  </a:extLst>
                </a:hlinkClick>
              </a:rPr>
              <a:t>Telegram</a:t>
            </a:r>
            <a:r>
              <a:rPr lang="en-US" dirty="0"/>
              <a:t> o </a:t>
            </a:r>
            <a:r>
              <a:rPr lang="en-US" b="1" dirty="0">
                <a:solidFill>
                  <a:srgbClr val="24BAA2"/>
                </a:solidFill>
                <a:hlinkClick r:id="rId5">
                  <a:extLst>
                    <a:ext uri="{A12FA001-AC4F-418D-AE19-62706E023703}">
                      <ahyp:hlinkClr xmlns:ahyp="http://schemas.microsoft.com/office/drawing/2018/hyperlinkcolor" val="tx"/>
                    </a:ext>
                  </a:extLst>
                </a:hlinkClick>
              </a:rPr>
              <a:t>WhatsApp</a:t>
            </a:r>
            <a:r>
              <a:rPr lang="en-US" dirty="0"/>
              <a:t>;</a:t>
            </a:r>
            <a:endParaRPr dirty="0"/>
          </a:p>
          <a:p>
            <a:pPr marL="685800" marR="0" lvl="0" indent="-457200" algn="l" rtl="0">
              <a:lnSpc>
                <a:spcPct val="90000"/>
              </a:lnSpc>
              <a:spcBef>
                <a:spcPts val="1000"/>
              </a:spcBef>
              <a:spcAft>
                <a:spcPts val="0"/>
              </a:spcAft>
              <a:buClr>
                <a:srgbClr val="092E4B"/>
              </a:buClr>
              <a:buSzPts val="2400"/>
              <a:buFont typeface="Arial"/>
              <a:buAutoNum type="arabicPeriod"/>
            </a:pPr>
            <a:r>
              <a:rPr lang="en-US" b="1" dirty="0" err="1"/>
              <a:t>Riunioni</a:t>
            </a:r>
            <a:r>
              <a:rPr lang="en-US" b="1" dirty="0"/>
              <a:t> </a:t>
            </a:r>
            <a:r>
              <a:rPr lang="en-US" b="1" dirty="0" err="1"/>
              <a:t>virtuali</a:t>
            </a:r>
            <a:r>
              <a:rPr lang="en-US" b="1" dirty="0"/>
              <a:t>:</a:t>
            </a:r>
            <a:r>
              <a:rPr lang="en-US" dirty="0"/>
              <a:t> </a:t>
            </a:r>
            <a:r>
              <a:rPr lang="it-IT" dirty="0"/>
              <a:t>Le piattaforme digitali sono molto funzionali e vengono ormai utilizzate quotidianamente, in quanto facilitano la partecipazione di tutti. Alcuni esempi sono </a:t>
            </a:r>
            <a:r>
              <a:rPr lang="en-US" b="1" dirty="0">
                <a:solidFill>
                  <a:srgbClr val="24BAA2"/>
                </a:solidFill>
                <a:hlinkClick r:id="rId6">
                  <a:extLst>
                    <a:ext uri="{A12FA001-AC4F-418D-AE19-62706E023703}">
                      <ahyp:hlinkClr xmlns:ahyp="http://schemas.microsoft.com/office/drawing/2018/hyperlinkcolor" val="tx"/>
                    </a:ext>
                  </a:extLst>
                </a:hlinkClick>
              </a:rPr>
              <a:t>Skype</a:t>
            </a:r>
            <a:r>
              <a:rPr lang="en-US" dirty="0"/>
              <a:t>, </a:t>
            </a:r>
            <a:r>
              <a:rPr lang="en-US" b="1" dirty="0">
                <a:solidFill>
                  <a:srgbClr val="24BAA2"/>
                </a:solidFill>
                <a:hlinkClick r:id="rId7">
                  <a:extLst>
                    <a:ext uri="{A12FA001-AC4F-418D-AE19-62706E023703}">
                      <ahyp:hlinkClr xmlns:ahyp="http://schemas.microsoft.com/office/drawing/2018/hyperlinkcolor" val="tx"/>
                    </a:ext>
                  </a:extLst>
                </a:hlinkClick>
              </a:rPr>
              <a:t>Zoom</a:t>
            </a:r>
            <a:r>
              <a:rPr lang="en-US" b="1" dirty="0">
                <a:solidFill>
                  <a:srgbClr val="24BAA2"/>
                </a:solidFill>
              </a:rPr>
              <a:t> </a:t>
            </a:r>
            <a:r>
              <a:rPr lang="en-US" dirty="0"/>
              <a:t>e </a:t>
            </a:r>
            <a:r>
              <a:rPr lang="en-US" b="1" dirty="0">
                <a:solidFill>
                  <a:srgbClr val="24BAA2"/>
                </a:solidFill>
                <a:hlinkClick r:id="rId8">
                  <a:extLst>
                    <a:ext uri="{A12FA001-AC4F-418D-AE19-62706E023703}">
                      <ahyp:hlinkClr xmlns:ahyp="http://schemas.microsoft.com/office/drawing/2018/hyperlinkcolor" val="tx"/>
                    </a:ext>
                  </a:extLst>
                </a:hlinkClick>
              </a:rPr>
              <a:t>Google Meet</a:t>
            </a:r>
            <a:r>
              <a:rPr lang="en-US" dirty="0"/>
              <a:t>;</a:t>
            </a:r>
            <a:endParaRPr dirty="0"/>
          </a:p>
          <a:p>
            <a:pPr marL="685800" marR="0" lvl="0" indent="-457200" algn="l" rtl="0">
              <a:lnSpc>
                <a:spcPct val="90000"/>
              </a:lnSpc>
              <a:spcBef>
                <a:spcPts val="1000"/>
              </a:spcBef>
              <a:spcAft>
                <a:spcPts val="0"/>
              </a:spcAft>
              <a:buClr>
                <a:srgbClr val="092E4B"/>
              </a:buClr>
              <a:buSzPts val="2400"/>
              <a:buFont typeface="Arial"/>
              <a:buAutoNum type="arabicPeriod"/>
            </a:pPr>
            <a:r>
              <a:rPr lang="en-US" b="1" dirty="0" err="1"/>
              <a:t>Condivisione</a:t>
            </a:r>
            <a:r>
              <a:rPr lang="en-US" b="1" dirty="0"/>
              <a:t> di </a:t>
            </a:r>
            <a:r>
              <a:rPr lang="en-US" b="1" dirty="0" err="1"/>
              <a:t>documenti</a:t>
            </a:r>
            <a:r>
              <a:rPr lang="en-US" b="1" dirty="0"/>
              <a:t>:</a:t>
            </a:r>
            <a:r>
              <a:rPr lang="en-US" dirty="0"/>
              <a:t> </a:t>
            </a:r>
            <a:r>
              <a:rPr lang="it-IT" dirty="0"/>
              <a:t>Per condividere cartelle di documenti e informazioni con i colleghi, suggeriamo </a:t>
            </a:r>
            <a:r>
              <a:rPr lang="en-US" b="1" dirty="0">
                <a:solidFill>
                  <a:srgbClr val="24BAA2"/>
                </a:solidFill>
                <a:hlinkClick r:id="rId9">
                  <a:extLst>
                    <a:ext uri="{A12FA001-AC4F-418D-AE19-62706E023703}">
                      <ahyp:hlinkClr xmlns:ahyp="http://schemas.microsoft.com/office/drawing/2018/hyperlinkcolor" val="tx"/>
                    </a:ext>
                  </a:extLst>
                </a:hlinkClick>
              </a:rPr>
              <a:t>Dropbox</a:t>
            </a:r>
            <a:r>
              <a:rPr lang="en-US" dirty="0"/>
              <a:t>,</a:t>
            </a:r>
            <a:r>
              <a:rPr lang="en-US" b="1" dirty="0"/>
              <a:t> </a:t>
            </a:r>
            <a:r>
              <a:rPr lang="en-US" b="1" dirty="0">
                <a:solidFill>
                  <a:srgbClr val="24BAA2"/>
                </a:solidFill>
                <a:hlinkClick r:id="rId10">
                  <a:extLst>
                    <a:ext uri="{A12FA001-AC4F-418D-AE19-62706E023703}">
                      <ahyp:hlinkClr xmlns:ahyp="http://schemas.microsoft.com/office/drawing/2018/hyperlinkcolor" val="tx"/>
                    </a:ext>
                  </a:extLst>
                </a:hlinkClick>
              </a:rPr>
              <a:t>Microsoft Teams</a:t>
            </a:r>
            <a:r>
              <a:rPr lang="en-US" dirty="0"/>
              <a:t>, e</a:t>
            </a:r>
            <a:r>
              <a:rPr lang="en-US" b="1" dirty="0"/>
              <a:t> </a:t>
            </a:r>
            <a:r>
              <a:rPr lang="en-US" b="1" dirty="0">
                <a:solidFill>
                  <a:srgbClr val="24BAA2"/>
                </a:solidFill>
                <a:hlinkClick r:id="rId11">
                  <a:extLst>
                    <a:ext uri="{A12FA001-AC4F-418D-AE19-62706E023703}">
                      <ahyp:hlinkClr xmlns:ahyp="http://schemas.microsoft.com/office/drawing/2018/hyperlinkcolor" val="tx"/>
                    </a:ext>
                  </a:extLst>
                </a:hlinkClick>
              </a:rPr>
              <a:t>Monday.com</a:t>
            </a:r>
            <a:r>
              <a:rPr lang="en-US" dirty="0"/>
              <a:t>.</a:t>
            </a:r>
            <a:endParaRPr dirty="0"/>
          </a:p>
          <a:p>
            <a:pPr marL="228600" marR="0" lvl="0" indent="0" algn="l" rtl="0">
              <a:lnSpc>
                <a:spcPct val="90000"/>
              </a:lnSpc>
              <a:spcBef>
                <a:spcPts val="1000"/>
              </a:spcBef>
              <a:spcAft>
                <a:spcPts val="0"/>
              </a:spcAft>
              <a:buClr>
                <a:srgbClr val="092E4B"/>
              </a:buClr>
              <a:buSzPts val="2400"/>
              <a:buNone/>
            </a:pPr>
            <a:endParaRPr dirty="0"/>
          </a:p>
        </p:txBody>
      </p:sp>
      <p:sp>
        <p:nvSpPr>
          <p:cNvPr id="1036" name="Google Shape;1036;p101"/>
          <p:cNvSpPr txBox="1">
            <a:spLocks noGrp="1"/>
          </p:cNvSpPr>
          <p:nvPr>
            <p:ph type="body" idx="2"/>
          </p:nvPr>
        </p:nvSpPr>
        <p:spPr>
          <a:xfrm>
            <a:off x="614029" y="600364"/>
            <a:ext cx="11072756" cy="1295112"/>
          </a:xfrm>
          <a:prstGeom prst="rect">
            <a:avLst/>
          </a:prstGeom>
          <a:noFill/>
          <a:ln>
            <a:noFill/>
          </a:ln>
        </p:spPr>
        <p:txBody>
          <a:bodyPr spcFirstLastPara="1" wrap="square" lIns="91425" tIns="45700" rIns="91425" bIns="45700" anchor="t" anchorCtr="0">
            <a:noAutofit/>
          </a:bodyPr>
          <a:lstStyle/>
          <a:p>
            <a:pPr marL="0" marR="0" lvl="0" indent="-228600" algn="l" rtl="0">
              <a:lnSpc>
                <a:spcPct val="90000"/>
              </a:lnSpc>
              <a:spcBef>
                <a:spcPts val="1000"/>
              </a:spcBef>
              <a:spcAft>
                <a:spcPts val="0"/>
              </a:spcAft>
              <a:buClr>
                <a:srgbClr val="24BAA2"/>
              </a:buClr>
              <a:buSzPts val="3600"/>
              <a:buFont typeface="Arial"/>
              <a:buNone/>
            </a:pPr>
            <a:r>
              <a:rPr lang="it-IT" dirty="0"/>
              <a:t>Ecco alcuni strumenti digitali che vi aiuteranno a gestire la comunicazione e la collaborazione tra colleghi</a:t>
            </a:r>
            <a:endParaRP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9"/>
          <p:cNvSpPr txBox="1">
            <a:spLocks noGrp="1"/>
          </p:cNvSpPr>
          <p:nvPr>
            <p:ph type="body" idx="1"/>
          </p:nvPr>
        </p:nvSpPr>
        <p:spPr>
          <a:xfrm>
            <a:off x="898358" y="2990850"/>
            <a:ext cx="4639192" cy="349461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en-US" sz="2800" dirty="0"/>
              <a:t>Continuate </a:t>
            </a:r>
            <a:r>
              <a:rPr lang="en-US" sz="2800" dirty="0" err="1"/>
              <a:t>questo</a:t>
            </a:r>
            <a:r>
              <a:rPr lang="en-US" sz="2800" dirty="0"/>
              <a:t> </a:t>
            </a:r>
            <a:r>
              <a:rPr lang="en-US" sz="2800" dirty="0" err="1"/>
              <a:t>viaggio</a:t>
            </a:r>
            <a:r>
              <a:rPr lang="en-US" sz="2800" dirty="0"/>
              <a:t> </a:t>
            </a:r>
            <a:r>
              <a:rPr lang="en-US" sz="2800" dirty="0" err="1"/>
              <a:t>formativo</a:t>
            </a:r>
            <a:r>
              <a:rPr lang="en-US" sz="2800" dirty="0"/>
              <a:t>.</a:t>
            </a:r>
          </a:p>
          <a:p>
            <a:pPr marL="0" lvl="0" indent="0" algn="ctr" rtl="0">
              <a:lnSpc>
                <a:spcPct val="90000"/>
              </a:lnSpc>
              <a:spcBef>
                <a:spcPts val="1000"/>
              </a:spcBef>
              <a:spcAft>
                <a:spcPts val="0"/>
              </a:spcAft>
              <a:buSzPts val="2400"/>
              <a:buNone/>
            </a:pPr>
            <a:r>
              <a:rPr lang="en-US" sz="2800" dirty="0"/>
              <a:t> </a:t>
            </a:r>
            <a:endParaRPr dirty="0"/>
          </a:p>
          <a:p>
            <a:pPr marL="0" lvl="0" indent="0" algn="ctr" rtl="0">
              <a:lnSpc>
                <a:spcPct val="90000"/>
              </a:lnSpc>
              <a:spcBef>
                <a:spcPts val="1000"/>
              </a:spcBef>
              <a:spcAft>
                <a:spcPts val="0"/>
              </a:spcAft>
              <a:buSzPts val="2400"/>
              <a:buNone/>
            </a:pPr>
            <a:r>
              <a:rPr lang="en-US" sz="2800" dirty="0"/>
              <a:t>Nel </a:t>
            </a:r>
            <a:r>
              <a:rPr lang="en-US" sz="2800" dirty="0" err="1"/>
              <a:t>prossimo</a:t>
            </a:r>
            <a:r>
              <a:rPr lang="en-US" sz="2800" dirty="0"/>
              <a:t> e ultimo </a:t>
            </a:r>
            <a:r>
              <a:rPr lang="en-US" sz="2800" dirty="0" err="1"/>
              <a:t>capitolo</a:t>
            </a:r>
            <a:r>
              <a:rPr lang="en-US" sz="2800" dirty="0"/>
              <a:t> </a:t>
            </a:r>
            <a:r>
              <a:rPr lang="en-US" sz="2800" dirty="0" err="1"/>
              <a:t>parleremo</a:t>
            </a:r>
            <a:r>
              <a:rPr lang="en-US" sz="2800" dirty="0"/>
              <a:t> di…</a:t>
            </a:r>
          </a:p>
          <a:p>
            <a:pPr marL="0" lvl="0" indent="0" algn="ctr" rtl="0">
              <a:lnSpc>
                <a:spcPct val="90000"/>
              </a:lnSpc>
              <a:spcBef>
                <a:spcPts val="1000"/>
              </a:spcBef>
              <a:spcAft>
                <a:spcPts val="0"/>
              </a:spcAft>
              <a:buSzPts val="2400"/>
              <a:buNone/>
            </a:pPr>
            <a:r>
              <a:rPr lang="en-US" sz="3600" b="1" dirty="0" err="1"/>
              <a:t>Tecnologie</a:t>
            </a:r>
            <a:r>
              <a:rPr lang="en-US" sz="3600" b="1" dirty="0"/>
              <a:t> </a:t>
            </a:r>
            <a:r>
              <a:rPr lang="en-US" sz="3600" b="1" dirty="0" err="1"/>
              <a:t>digitali</a:t>
            </a:r>
            <a:r>
              <a:rPr lang="en-US" sz="3600" b="1" dirty="0"/>
              <a:t> in campo </a:t>
            </a:r>
            <a:r>
              <a:rPr lang="en-US" sz="3600" b="1" dirty="0" err="1"/>
              <a:t>sanitario</a:t>
            </a:r>
            <a:endParaRPr lang="en-US" dirty="0"/>
          </a:p>
        </p:txBody>
      </p:sp>
      <p:pic>
        <p:nvPicPr>
          <p:cNvPr id="1042" name="Google Shape;1042;p19" descr="Business people clapping"/>
          <p:cNvPicPr preferRelativeResize="0">
            <a:picLocks noGrp="1"/>
          </p:cNvPicPr>
          <p:nvPr>
            <p:ph type="pic" idx="3"/>
          </p:nvPr>
        </p:nvPicPr>
        <p:blipFill rotWithShape="1">
          <a:blip r:embed="rId3">
            <a:alphaModFix/>
          </a:blip>
          <a:srcRect l="13576" r="10430"/>
          <a:stretch/>
        </p:blipFill>
        <p:spPr>
          <a:xfrm>
            <a:off x="5888002" y="439730"/>
            <a:ext cx="5660531" cy="6045736"/>
          </a:xfrm>
          <a:prstGeom prst="rect">
            <a:avLst/>
          </a:prstGeom>
          <a:solidFill>
            <a:srgbClr val="F2F2F2"/>
          </a:solidFill>
          <a:ln>
            <a:noFill/>
          </a:ln>
        </p:spPr>
      </p:pic>
      <p:sp>
        <p:nvSpPr>
          <p:cNvPr id="1043" name="Google Shape;1043;p19"/>
          <p:cNvSpPr txBox="1">
            <a:spLocks noGrp="1"/>
          </p:cNvSpPr>
          <p:nvPr>
            <p:ph type="body" idx="2"/>
          </p:nvPr>
        </p:nvSpPr>
        <p:spPr>
          <a:xfrm>
            <a:off x="898525" y="439730"/>
            <a:ext cx="4757738" cy="266542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4BAA2"/>
              </a:buClr>
              <a:buSzPts val="5000"/>
              <a:buNone/>
            </a:pPr>
            <a:r>
              <a:rPr lang="en-US" dirty="0" err="1"/>
              <a:t>Congratulazioni</a:t>
            </a:r>
            <a:r>
              <a:rPr lang="en-US" dirty="0"/>
              <a:t>!</a:t>
            </a:r>
          </a:p>
          <a:p>
            <a:pPr marL="0" lvl="0" indent="0" algn="ctr" rtl="0">
              <a:lnSpc>
                <a:spcPct val="90000"/>
              </a:lnSpc>
              <a:spcBef>
                <a:spcPts val="0"/>
              </a:spcBef>
              <a:spcAft>
                <a:spcPts val="0"/>
              </a:spcAft>
              <a:buClr>
                <a:srgbClr val="24BAA2"/>
              </a:buClr>
              <a:buSzPts val="5000"/>
              <a:buNone/>
            </a:pPr>
            <a:r>
              <a:rPr lang="en-US" b="0" dirty="0" err="1"/>
              <a:t>Avete</a:t>
            </a:r>
            <a:r>
              <a:rPr lang="en-US" b="0" dirty="0"/>
              <a:t> </a:t>
            </a:r>
            <a:r>
              <a:rPr lang="en-US" b="0" dirty="0" err="1"/>
              <a:t>appena</a:t>
            </a:r>
            <a:r>
              <a:rPr lang="en-US" b="0" dirty="0"/>
              <a:t> </a:t>
            </a:r>
            <a:r>
              <a:rPr lang="en-US" b="0" dirty="0" err="1"/>
              <a:t>completato</a:t>
            </a:r>
            <a:r>
              <a:rPr lang="en-US" b="0" dirty="0"/>
              <a:t> il Modulo 2 del </a:t>
            </a:r>
            <a:r>
              <a:rPr lang="en-US" b="0" dirty="0" err="1"/>
              <a:t>corso</a:t>
            </a:r>
            <a:r>
              <a:rPr lang="en-US" b="0" dirty="0"/>
              <a:t>.</a:t>
            </a:r>
          </a:p>
          <a:p>
            <a:pPr marL="0" lvl="0" indent="0" algn="ctr" rtl="0">
              <a:lnSpc>
                <a:spcPct val="90000"/>
              </a:lnSpc>
              <a:spcBef>
                <a:spcPts val="0"/>
              </a:spcBef>
              <a:spcAft>
                <a:spcPts val="0"/>
              </a:spcAft>
              <a:buClr>
                <a:srgbClr val="24BAA2"/>
              </a:buClr>
              <a:buSzPts val="5000"/>
              <a:buNone/>
            </a:pPr>
            <a:r>
              <a:rPr lang="en-US" dirty="0"/>
              <a:t>OTTIMO LAVORO!! </a:t>
            </a:r>
          </a:p>
          <a:p>
            <a:pPr marL="0" lvl="0" indent="0" algn="l" rtl="0">
              <a:lnSpc>
                <a:spcPct val="90000"/>
              </a:lnSpc>
              <a:spcBef>
                <a:spcPts val="0"/>
              </a:spcBef>
              <a:spcAft>
                <a:spcPts val="0"/>
              </a:spcAft>
              <a:buClr>
                <a:srgbClr val="24BAA2"/>
              </a:buClr>
              <a:buSzPts val="5000"/>
              <a:buNone/>
            </a:pPr>
            <a:endParaRPr dirty="0">
              <a:highlight>
                <a:srgbClr val="FFFF00"/>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2"/>
          <p:cNvSpPr txBox="1">
            <a:spLocks noGrp="1"/>
          </p:cNvSpPr>
          <p:nvPr>
            <p:ph type="body" idx="1"/>
          </p:nvPr>
        </p:nvSpPr>
        <p:spPr>
          <a:xfrm>
            <a:off x="5333999" y="352414"/>
            <a:ext cx="5915025" cy="6200785"/>
          </a:xfrm>
          <a:prstGeom prst="rect">
            <a:avLst/>
          </a:prstGeom>
          <a:noFill/>
          <a:ln>
            <a:noFill/>
          </a:ln>
        </p:spPr>
        <p:txBody>
          <a:bodyPr spcFirstLastPara="1" wrap="square" lIns="91425" tIns="45700" rIns="91425" bIns="45700" anchor="ctr" anchorCtr="0">
            <a:normAutofit fontScale="92500"/>
          </a:bodyPr>
          <a:lstStyle/>
          <a:p>
            <a:pPr marL="0" marR="0" lvl="0" indent="-324000" algn="just" rtl="0">
              <a:lnSpc>
                <a:spcPct val="90000"/>
              </a:lnSpc>
              <a:spcBef>
                <a:spcPts val="1000"/>
              </a:spcBef>
              <a:spcAft>
                <a:spcPts val="0"/>
              </a:spcAft>
              <a:buClr>
                <a:schemeClr val="lt1"/>
              </a:buClr>
              <a:buSzPts val="3000"/>
              <a:buFont typeface="Arial"/>
              <a:buNone/>
            </a:pPr>
            <a:r>
              <a:rPr lang="it-IT" sz="2400" b="0" i="0" u="none" strike="noStrike" cap="none" dirty="0">
                <a:solidFill>
                  <a:schemeClr val="lt1"/>
                </a:solidFill>
                <a:latin typeface="Calibri"/>
                <a:ea typeface="Calibri"/>
                <a:cs typeface="Calibri"/>
                <a:sym typeface="Calibri"/>
              </a:rPr>
              <a:t>Nel settore sanitario problematiche e sfide come la carenza di personale e il sovraccarico di lavoro (che sono aumentati in seguito alla pandemia di Covid-19), sono correlati a una maggiore difficoltà da parte degli operatori nel gestire le proprie attività, sia lavorative che personali. </a:t>
            </a:r>
          </a:p>
          <a:p>
            <a:pPr marL="0" marR="0" lvl="0" indent="-324000" algn="just" rtl="0">
              <a:lnSpc>
                <a:spcPct val="90000"/>
              </a:lnSpc>
              <a:spcBef>
                <a:spcPts val="1000"/>
              </a:spcBef>
              <a:spcAft>
                <a:spcPts val="0"/>
              </a:spcAft>
              <a:buClr>
                <a:schemeClr val="lt1"/>
              </a:buClr>
              <a:buSzPts val="3000"/>
              <a:buFont typeface="Arial"/>
              <a:buNone/>
            </a:pPr>
            <a:r>
              <a:rPr lang="it-IT" sz="2400" b="0" i="0" u="none" strike="noStrike" cap="none" dirty="0">
                <a:solidFill>
                  <a:schemeClr val="lt1"/>
                </a:solidFill>
                <a:latin typeface="Calibri"/>
                <a:ea typeface="Calibri"/>
                <a:cs typeface="Calibri"/>
                <a:sym typeface="Calibri"/>
              </a:rPr>
              <a:t>Numerose ricerche dimostrano che il burnout è in costante aumento in questo settore e, secondo i dati, colpisce quasi la metà degli operatori. Inoltre, anche gli strumenti digitali come la posta elettronica, i sistemi di messaggistica istantanea e le piattaforme che assicurano la reperibilità continua, se non utilizzati correttamente, possono aumentare i livelli di stress («</a:t>
            </a:r>
            <a:r>
              <a:rPr lang="it-IT" sz="2400" b="0" i="1" u="none" strike="noStrike" cap="none" dirty="0">
                <a:solidFill>
                  <a:schemeClr val="lt1"/>
                </a:solidFill>
                <a:latin typeface="Calibri"/>
                <a:ea typeface="Calibri"/>
                <a:cs typeface="Calibri"/>
                <a:sym typeface="Calibri"/>
              </a:rPr>
              <a:t>tecnostress»</a:t>
            </a:r>
            <a:r>
              <a:rPr lang="it-IT" sz="2400" b="0" i="0" u="none" strike="noStrike" cap="none" dirty="0">
                <a:solidFill>
                  <a:schemeClr val="lt1"/>
                </a:solidFill>
                <a:latin typeface="Calibri"/>
                <a:ea typeface="Calibri"/>
                <a:cs typeface="Calibri"/>
                <a:sym typeface="Calibri"/>
              </a:rPr>
              <a:t>). </a:t>
            </a:r>
          </a:p>
          <a:p>
            <a:pPr marL="0" marR="0" lvl="0" indent="-324000" algn="just" rtl="0">
              <a:lnSpc>
                <a:spcPct val="90000"/>
              </a:lnSpc>
              <a:spcBef>
                <a:spcPts val="1000"/>
              </a:spcBef>
              <a:spcAft>
                <a:spcPts val="0"/>
              </a:spcAft>
              <a:buClr>
                <a:schemeClr val="lt1"/>
              </a:buClr>
              <a:buSzPts val="3000"/>
              <a:buFont typeface="Arial"/>
              <a:buNone/>
            </a:pPr>
            <a:r>
              <a:rPr lang="it-IT" sz="2400" b="0" i="0" u="none" strike="noStrike" cap="none" dirty="0">
                <a:solidFill>
                  <a:schemeClr val="lt1"/>
                </a:solidFill>
                <a:latin typeface="Calibri"/>
                <a:ea typeface="Calibri"/>
                <a:cs typeface="Calibri"/>
                <a:sym typeface="Calibri"/>
              </a:rPr>
              <a:t>Pertanto, trovare il giusto equilibrio tra lavoro e vita privata diventa essenziale per la propria salute mentale e fisica, e per quella dei pazienti.</a:t>
            </a:r>
          </a:p>
          <a:p>
            <a:pPr marL="0" marR="0" lvl="0" indent="0" algn="r" rtl="0">
              <a:lnSpc>
                <a:spcPct val="90000"/>
              </a:lnSpc>
              <a:spcBef>
                <a:spcPts val="1000"/>
              </a:spcBef>
              <a:spcAft>
                <a:spcPts val="0"/>
              </a:spcAft>
              <a:buClr>
                <a:srgbClr val="FFFFFF"/>
              </a:buClr>
              <a:buSzPts val="3000"/>
              <a:buFont typeface="Arial"/>
              <a:buNone/>
            </a:pPr>
            <a:r>
              <a:rPr lang="en-US" sz="1100" b="0" i="0" u="sng" strike="noStrike" cap="none" dirty="0">
                <a:solidFill>
                  <a:srgbClr val="24BAA2"/>
                </a:solidFill>
                <a:latin typeface="Arial"/>
                <a:ea typeface="Arial"/>
                <a:cs typeface="Arial"/>
                <a:sym typeface="Arial"/>
                <a:hlinkClick r:id="rId3">
                  <a:extLst>
                    <a:ext uri="{A12FA001-AC4F-418D-AE19-62706E023703}">
                      <ahyp:hlinkClr xmlns:ahyp="http://schemas.microsoft.com/office/drawing/2018/hyperlinkcolor" val="tx"/>
                    </a:ext>
                  </a:extLst>
                </a:hlinkClick>
              </a:rPr>
              <a:t>TESI-BURNOUT..pdf (nurse24.it)</a:t>
            </a:r>
            <a:endParaRPr sz="2400" b="0" i="1" u="none" strike="noStrike" cap="none" dirty="0">
              <a:solidFill>
                <a:srgbClr val="24BAA2"/>
              </a:solidFill>
              <a:latin typeface="Calibri"/>
              <a:ea typeface="Calibri"/>
              <a:cs typeface="Calibri"/>
              <a:sym typeface="Calibri"/>
            </a:endParaRPr>
          </a:p>
          <a:p>
            <a:pPr marL="0" lvl="0" indent="0" algn="ctr" rtl="0">
              <a:lnSpc>
                <a:spcPct val="90000"/>
              </a:lnSpc>
              <a:spcBef>
                <a:spcPts val="1000"/>
              </a:spcBef>
              <a:spcAft>
                <a:spcPts val="0"/>
              </a:spcAft>
              <a:buSzPts val="3000"/>
              <a:buNone/>
            </a:pPr>
            <a:endParaRPr dirty="0"/>
          </a:p>
        </p:txBody>
      </p:sp>
      <p:pic>
        <p:nvPicPr>
          <p:cNvPr id="343" name="Google Shape;343;p22"/>
          <p:cNvPicPr preferRelativeResize="0">
            <a:picLocks noGrp="1"/>
          </p:cNvPicPr>
          <p:nvPr>
            <p:ph type="pic" idx="2"/>
          </p:nvPr>
        </p:nvPicPr>
        <p:blipFill rotWithShape="1">
          <a:blip r:embed="rId4">
            <a:alphaModFix/>
          </a:blip>
          <a:srcRect l="28214" r="28214"/>
          <a:stretch/>
        </p:blipFill>
        <p:spPr>
          <a:xfrm>
            <a:off x="414338" y="352425"/>
            <a:ext cx="4724400" cy="6099175"/>
          </a:xfrm>
          <a:prstGeom prst="rect">
            <a:avLst/>
          </a:prstGeom>
          <a:solidFill>
            <a:srgbClr val="F2F2F2"/>
          </a:solid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6"/>
          <p:cNvSpPr txBox="1">
            <a:spLocks noGrp="1"/>
          </p:cNvSpPr>
          <p:nvPr>
            <p:ph type="body" idx="1"/>
          </p:nvPr>
        </p:nvSpPr>
        <p:spPr>
          <a:xfrm>
            <a:off x="7665396" y="5611394"/>
            <a:ext cx="3875423" cy="73114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chemeClr val="dk1"/>
                </a:solidFill>
                <a:latin typeface="Calibri"/>
                <a:ea typeface="Calibri"/>
                <a:cs typeface="Calibri"/>
                <a:sym typeface="Calibri"/>
              </a:rPr>
              <a:t>www.housingcare.net</a:t>
            </a:r>
            <a:endParaRPr dirty="0"/>
          </a:p>
        </p:txBody>
      </p:sp>
      <p:grpSp>
        <p:nvGrpSpPr>
          <p:cNvPr id="1050" name="Google Shape;1050;p16"/>
          <p:cNvGrpSpPr/>
          <p:nvPr/>
        </p:nvGrpSpPr>
        <p:grpSpPr>
          <a:xfrm>
            <a:off x="11054594" y="2625849"/>
            <a:ext cx="280634" cy="280634"/>
            <a:chOff x="1950027" y="2499889"/>
            <a:chExt cx="850463" cy="850463"/>
          </a:xfrm>
        </p:grpSpPr>
        <p:sp>
          <p:nvSpPr>
            <p:cNvPr id="1051" name="Google Shape;1051;p16"/>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052" name="Google Shape;1052;p16"/>
            <p:cNvGrpSpPr/>
            <p:nvPr/>
          </p:nvGrpSpPr>
          <p:grpSpPr>
            <a:xfrm>
              <a:off x="2107521" y="2657382"/>
              <a:ext cx="535476" cy="535477"/>
              <a:chOff x="2107521" y="2657382"/>
              <a:chExt cx="535476" cy="535477"/>
            </a:xfrm>
          </p:grpSpPr>
          <p:sp>
            <p:nvSpPr>
              <p:cNvPr id="1053" name="Google Shape;1053;p16"/>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4" name="Google Shape;1054;p16"/>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5" name="Google Shape;1055;p16"/>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056" name="Google Shape;1056;p16"/>
          <p:cNvGrpSpPr/>
          <p:nvPr/>
        </p:nvGrpSpPr>
        <p:grpSpPr>
          <a:xfrm>
            <a:off x="10362363" y="2625849"/>
            <a:ext cx="280634" cy="280634"/>
            <a:chOff x="-147782" y="2499889"/>
            <a:chExt cx="850463" cy="850463"/>
          </a:xfrm>
        </p:grpSpPr>
        <p:sp>
          <p:nvSpPr>
            <p:cNvPr id="1057" name="Google Shape;1057;p16"/>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8" name="Google Shape;1058;p16"/>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59" name="Google Shape;1059;p16"/>
          <p:cNvGrpSpPr/>
          <p:nvPr/>
        </p:nvGrpSpPr>
        <p:grpSpPr>
          <a:xfrm>
            <a:off x="11400502" y="2625849"/>
            <a:ext cx="280634" cy="280634"/>
            <a:chOff x="2998302" y="2499889"/>
            <a:chExt cx="850463" cy="850463"/>
          </a:xfrm>
        </p:grpSpPr>
        <p:sp>
          <p:nvSpPr>
            <p:cNvPr id="1060" name="Google Shape;1060;p16"/>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1" name="Google Shape;1061;p16"/>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62" name="Google Shape;1062;p16"/>
          <p:cNvGrpSpPr/>
          <p:nvPr/>
        </p:nvGrpSpPr>
        <p:grpSpPr>
          <a:xfrm>
            <a:off x="10016456" y="2625849"/>
            <a:ext cx="280634" cy="280842"/>
            <a:chOff x="-1196056" y="2499889"/>
            <a:chExt cx="850463" cy="851092"/>
          </a:xfrm>
        </p:grpSpPr>
        <p:sp>
          <p:nvSpPr>
            <p:cNvPr id="1063" name="Google Shape;1063;p16"/>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4" name="Google Shape;1064;p16"/>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65" name="Google Shape;1065;p16"/>
          <p:cNvSpPr/>
          <p:nvPr/>
        </p:nvSpPr>
        <p:spPr>
          <a:xfrm>
            <a:off x="10708479" y="2625849"/>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066" name="Google Shape;1066;p16" descr="World with solid fill"/>
          <p:cNvPicPr preferRelativeResize="0"/>
          <p:nvPr/>
        </p:nvPicPr>
        <p:blipFill rotWithShape="1">
          <a:blip r:embed="rId3">
            <a:alphaModFix/>
          </a:blip>
          <a:srcRect/>
          <a:stretch/>
        </p:blipFill>
        <p:spPr>
          <a:xfrm>
            <a:off x="10727019" y="2639589"/>
            <a:ext cx="246077" cy="246077"/>
          </a:xfrm>
          <a:prstGeom prst="rect">
            <a:avLst/>
          </a:prstGeom>
          <a:noFill/>
          <a:ln>
            <a:noFill/>
          </a:ln>
        </p:spPr>
      </p:pic>
      <p:sp>
        <p:nvSpPr>
          <p:cNvPr id="2" name="Google Shape;431;p32">
            <a:extLst>
              <a:ext uri="{FF2B5EF4-FFF2-40B4-BE49-F238E27FC236}">
                <a16:creationId xmlns:a16="http://schemas.microsoft.com/office/drawing/2014/main" id="{BBBEE2A9-1DFC-88C0-6BF5-39A4CF512106}"/>
              </a:ext>
            </a:extLst>
          </p:cNvPr>
          <p:cNvSpPr txBox="1">
            <a:spLocks/>
          </p:cNvSpPr>
          <p:nvPr/>
        </p:nvSpPr>
        <p:spPr>
          <a:xfrm>
            <a:off x="690952" y="4409732"/>
            <a:ext cx="3195486" cy="73114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endParaRPr lang="it-IT" dirty="0"/>
          </a:p>
        </p:txBody>
      </p:sp>
      <p:sp>
        <p:nvSpPr>
          <p:cNvPr id="3" name="Google Shape;432;p32">
            <a:extLst>
              <a:ext uri="{FF2B5EF4-FFF2-40B4-BE49-F238E27FC236}">
                <a16:creationId xmlns:a16="http://schemas.microsoft.com/office/drawing/2014/main" id="{FA7C553B-625F-A7EA-FFF2-9E4306A9ED07}"/>
              </a:ext>
            </a:extLst>
          </p:cNvPr>
          <p:cNvSpPr txBox="1">
            <a:spLocks noGrp="1"/>
          </p:cNvSpPr>
          <p:nvPr>
            <p:ph type="body" idx="2"/>
          </p:nvPr>
        </p:nvSpPr>
        <p:spPr>
          <a:xfrm>
            <a:off x="377802" y="3631360"/>
            <a:ext cx="8089793" cy="1629572"/>
          </a:xfrm>
          <a:prstGeom prst="rect">
            <a:avLst/>
          </a:prstGeom>
          <a:noFill/>
          <a:ln>
            <a:noFill/>
          </a:ln>
        </p:spPr>
        <p:txBody>
          <a:bodyPr spcFirstLastPara="1" wrap="square" lIns="91425" tIns="45700" rIns="91425" bIns="45700" anchor="ctr" anchorCtr="0">
            <a:normAutofit fontScale="77500" lnSpcReduction="20000"/>
          </a:bodyPr>
          <a:lstStyle/>
          <a:p>
            <a:pPr marL="0" lvl="0" indent="0" algn="l" rtl="0">
              <a:lnSpc>
                <a:spcPct val="90000"/>
              </a:lnSpc>
              <a:spcBef>
                <a:spcPts val="0"/>
              </a:spcBef>
              <a:spcAft>
                <a:spcPts val="0"/>
              </a:spcAft>
              <a:buClr>
                <a:srgbClr val="24BAA2"/>
              </a:buClr>
              <a:buSzPts val="5000"/>
              <a:buNone/>
            </a:pPr>
            <a:r>
              <a:rPr lang="it-IT" dirty="0"/>
              <a:t>Nel Modulo 3 </a:t>
            </a:r>
            <a:r>
              <a:rPr lang="it-IT" sz="4000" dirty="0"/>
              <a:t>affronteremo le opportunità e i benefici delle varie app e tecnologie digitali che vi aiuteranno nel supporto ai clienti. </a:t>
            </a:r>
            <a:endParaRPr sz="4000" dirty="0"/>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7365</Words>
  <Application>Microsoft Office PowerPoint</Application>
  <PresentationFormat>Widescreen</PresentationFormat>
  <Paragraphs>427</Paragraphs>
  <Slides>90</Slides>
  <Notes>90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90</vt:i4>
      </vt:variant>
    </vt:vector>
  </HeadingPairs>
  <TitlesOfParts>
    <vt:vector size="99" baseType="lpstr">
      <vt:lpstr>Calibri</vt:lpstr>
      <vt:lpstr>Arial</vt:lpstr>
      <vt:lpstr>Montserrat Light</vt:lpstr>
      <vt:lpstr>Wingdings</vt:lpstr>
      <vt:lpstr>Montserrat</vt:lpstr>
      <vt:lpstr>Noto Sans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Gillian Keane</dc:creator>
  <cp:lastModifiedBy>Paula Whyte ( Momentum Consulting )</cp:lastModifiedBy>
  <cp:revision>72</cp:revision>
  <dcterms:created xsi:type="dcterms:W3CDTF">2020-10-14T13:32:04Z</dcterms:created>
  <dcterms:modified xsi:type="dcterms:W3CDTF">2023-02-16T16:49:42Z</dcterms:modified>
</cp:coreProperties>
</file>