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Lst>
  <p:sldSz cy="6858000" cx="12192000"/>
  <p:notesSz cx="6858000" cy="9144000"/>
  <p:embeddedFontLst>
    <p:embeddedFont>
      <p:font typeface="Montserrat"/>
      <p:regular r:id="rId95"/>
      <p:bold r:id="rId96"/>
      <p:italic r:id="rId97"/>
      <p:boldItalic r:id="rId98"/>
    </p:embeddedFont>
    <p:embeddedFont>
      <p:font typeface="Montserrat Light"/>
      <p:regular r:id="rId99"/>
      <p:bold r:id="rId100"/>
      <p:italic r:id="rId101"/>
      <p:boldItalic r:id="rId102"/>
    </p:embeddedFont>
    <p:embeddedFont>
      <p:font typeface="Quattrocento Sans"/>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7" roundtripDataSignature="AMtx7miImDQt3CYoavjqq3zRErbZNeQW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customschemas.google.com/relationships/presentationmetadata" Target="metadata"/><Relationship Id="rId106" Type="http://schemas.openxmlformats.org/officeDocument/2006/relationships/font" Target="fonts/QuattrocentoSans-boldItalic.fntdata"/><Relationship Id="rId105" Type="http://schemas.openxmlformats.org/officeDocument/2006/relationships/font" Target="fonts/QuattrocentoSans-italic.fntdata"/><Relationship Id="rId104" Type="http://schemas.openxmlformats.org/officeDocument/2006/relationships/font" Target="fonts/QuattrocentoSans-bold.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QuattrocentoSans-regular.fntdata"/><Relationship Id="rId102" Type="http://schemas.openxmlformats.org/officeDocument/2006/relationships/font" Target="fonts/MontserratLight-boldItalic.fntdata"/><Relationship Id="rId101" Type="http://schemas.openxmlformats.org/officeDocument/2006/relationships/font" Target="fonts/MontserratLight-italic.fntdata"/><Relationship Id="rId100" Type="http://schemas.openxmlformats.org/officeDocument/2006/relationships/font" Target="fonts/MontserratLight-bold.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Montserrat-regular.fntdata"/><Relationship Id="rId94" Type="http://schemas.openxmlformats.org/officeDocument/2006/relationships/slide" Target="slides/slide90.xml"/><Relationship Id="rId97" Type="http://schemas.openxmlformats.org/officeDocument/2006/relationships/font" Target="fonts/Montserrat-italic.fntdata"/><Relationship Id="rId96" Type="http://schemas.openxmlformats.org/officeDocument/2006/relationships/font" Target="fonts/Montserrat-bold.fntdata"/><Relationship Id="rId11" Type="http://schemas.openxmlformats.org/officeDocument/2006/relationships/slide" Target="slides/slide7.xml"/><Relationship Id="rId99" Type="http://schemas.openxmlformats.org/officeDocument/2006/relationships/font" Target="fonts/MontserratLight-regular.fntdata"/><Relationship Id="rId10" Type="http://schemas.openxmlformats.org/officeDocument/2006/relationships/slide" Target="slides/slide6.xml"/><Relationship Id="rId98" Type="http://schemas.openxmlformats.org/officeDocument/2006/relationships/font" Target="fonts/Montserrat-boldItalic.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37" name="Google Shape;23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d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2" name="Google Shape;3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8" name="Google Shape;3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25" name="Google Shape;3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36" name="Google Shape;3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46" name="Google Shape;3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53" name="Google Shape;3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61" name="Google Shape;3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68" name="Google Shape;36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75" name="Google Shape;3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82" name="Google Shape;3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45" name="Google Shape;2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91" name="Google Shape;3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98" name="Google Shape;39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05" name="Google Shape;4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15" name="Google Shape;4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23" name="Google Shape;4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30" name="Google Shape;43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46" name="Google Shape;446;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da"/>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58" name="Google Shape;458;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da"/>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93" name="Google Shape;493;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26" name="Google Shape;52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53" name="Google Shape;25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45" name="Google Shape;54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51" name="Google Shape;55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57" name="Google Shape;55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65" name="Google Shape;565;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73" name="Google Shape;57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80" name="Google Shape;58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87" name="Google Shape;58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94" name="Google Shape;59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06" name="Google Shape;606;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12" name="Google Shape;61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67" name="Google Shape;26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da"/>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19" name="Google Shape;619;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26" name="Google Shape;62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33" name="Google Shape;63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53" name="Google Shape;65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60" name="Google Shape;660;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67" name="Google Shape;66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74" name="Google Shape;67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81" name="Google Shape;68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88" name="Google Shape;68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96" name="Google Shape;69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73" name="Google Shape;27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03" name="Google Shape;703;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d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10" name="Google Shape;71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16" name="Google Shape;71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22" name="Google Shape;72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28" name="Google Shape;72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35" name="Google Shape;73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42" name="Google Shape;74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48" name="Google Shape;74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54" name="Google Shape;75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61" name="Google Shape;76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86" name="Google Shape;2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67" name="Google Shape;7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73" name="Google Shape;77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79" name="Google Shape;77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87" name="Google Shape;78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02" name="Google Shape;80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09" name="Google Shape;80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15" name="Google Shape;81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827" name="Google Shape;82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45" name="Google Shape;84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853" name="Google Shape;85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a"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93" name="Google Shape;29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74" name="Google Shape;87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04" name="Google Shape;90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39" name="Google Shape;93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86" name="Google Shape;98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21" name="Google Shape;102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40" name="Google Shape;104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47" name="Google Shape;104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56" name="Google Shape;1056;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65" name="Google Shape;1065;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da"/>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1" name="Google Shape;107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99" name="Google Shape;29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7" name="Google Shape;107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85" name="Google Shape;1085;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92" name="Google Shape;1092;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99" name="Google Shape;1099;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17" name="Google Shape;1117;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42" name="Google Shape;1142;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49" name="Google Shape;1149;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56" name="Google Shape;115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73" name="Google Shape;117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79" name="Google Shape;117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06" name="Google Shape;3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87" name="Google Shape;1187;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d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5" name="Shape 15"/>
        <p:cNvGrpSpPr/>
        <p:nvPr/>
      </p:nvGrpSpPr>
      <p:grpSpPr>
        <a:xfrm>
          <a:off x="0" y="0"/>
          <a:ext cx="0" cy="0"/>
          <a:chOff x="0" y="0"/>
          <a:chExt cx="0" cy="0"/>
        </a:xfrm>
      </p:grpSpPr>
      <p:sp>
        <p:nvSpPr>
          <p:cNvPr id="16" name="Google Shape;16;p92"/>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7" name="Google Shape;17;p92"/>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92"/>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9" name="Google Shape;19;p92"/>
          <p:cNvGrpSpPr/>
          <p:nvPr/>
        </p:nvGrpSpPr>
        <p:grpSpPr>
          <a:xfrm>
            <a:off x="162193" y="6091871"/>
            <a:ext cx="2471731" cy="613729"/>
            <a:chOff x="0" y="0"/>
            <a:chExt cx="2301694" cy="571500"/>
          </a:xfrm>
        </p:grpSpPr>
        <p:sp>
          <p:nvSpPr>
            <p:cNvPr id="20" name="Google Shape;20;p9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 name="Google Shape;21;p92"/>
            <p:cNvPicPr preferRelativeResize="0"/>
            <p:nvPr/>
          </p:nvPicPr>
          <p:blipFill rotWithShape="1">
            <a:blip r:embed="rId2">
              <a:alphaModFix/>
            </a:blip>
            <a:srcRect b="0" l="0" r="0" t="0"/>
            <a:stretch/>
          </p:blipFill>
          <p:spPr>
            <a:xfrm>
              <a:off x="312965" y="96237"/>
              <a:ext cx="1675765" cy="384810"/>
            </a:xfrm>
            <a:prstGeom prst="rect">
              <a:avLst/>
            </a:prstGeom>
            <a:noFill/>
            <a:ln>
              <a:noFill/>
            </a:ln>
          </p:spPr>
        </p:pic>
      </p:grpSp>
      <p:sp>
        <p:nvSpPr>
          <p:cNvPr id="22" name="Google Shape;22;p92"/>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grpSp>
        <p:nvGrpSpPr>
          <p:cNvPr id="23" name="Google Shape;23;p92"/>
          <p:cNvGrpSpPr/>
          <p:nvPr/>
        </p:nvGrpSpPr>
        <p:grpSpPr>
          <a:xfrm>
            <a:off x="9565775" y="3574321"/>
            <a:ext cx="3525984" cy="2857223"/>
            <a:chOff x="1659400" y="1572038"/>
            <a:chExt cx="970931" cy="786778"/>
          </a:xfrm>
        </p:grpSpPr>
        <p:sp>
          <p:nvSpPr>
            <p:cNvPr id="24" name="Google Shape;24;p9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 name="Google Shape;25;p9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 name="Google Shape;26;p92"/>
          <p:cNvSpPr/>
          <p:nvPr>
            <p:ph idx="3" type="pic"/>
          </p:nvPr>
        </p:nvSpPr>
        <p:spPr>
          <a:xfrm>
            <a:off x="5718875" y="423474"/>
            <a:ext cx="5982506" cy="4551482"/>
          </a:xfrm>
          <a:prstGeom prst="rect">
            <a:avLst/>
          </a:prstGeom>
          <a:solidFill>
            <a:srgbClr val="F2F2F2"/>
          </a:solidFill>
          <a:ln>
            <a:noFill/>
          </a:ln>
        </p:spPr>
      </p:sp>
      <p:sp>
        <p:nvSpPr>
          <p:cNvPr id="27" name="Google Shape;27;p92"/>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28" name="Google Shape;28;p92"/>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9" name="Google Shape;29;p92"/>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96" name="Shape 96"/>
        <p:cNvGrpSpPr/>
        <p:nvPr/>
      </p:nvGrpSpPr>
      <p:grpSpPr>
        <a:xfrm>
          <a:off x="0" y="0"/>
          <a:ext cx="0" cy="0"/>
          <a:chOff x="0" y="0"/>
          <a:chExt cx="0" cy="0"/>
        </a:xfrm>
      </p:grpSpPr>
      <p:sp>
        <p:nvSpPr>
          <p:cNvPr id="97" name="Google Shape;97;p101"/>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101"/>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9" name="Google Shape;99;p101"/>
          <p:cNvGrpSpPr/>
          <p:nvPr/>
        </p:nvGrpSpPr>
        <p:grpSpPr>
          <a:xfrm>
            <a:off x="4884044" y="3946789"/>
            <a:ext cx="3525984" cy="2857223"/>
            <a:chOff x="1659400" y="1572038"/>
            <a:chExt cx="970931" cy="786778"/>
          </a:xfrm>
        </p:grpSpPr>
        <p:sp>
          <p:nvSpPr>
            <p:cNvPr id="100" name="Google Shape;100;p10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10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01"/>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103" name="Shape 103"/>
        <p:cNvGrpSpPr/>
        <p:nvPr/>
      </p:nvGrpSpPr>
      <p:grpSpPr>
        <a:xfrm>
          <a:off x="0" y="0"/>
          <a:ext cx="0" cy="0"/>
          <a:chOff x="0" y="0"/>
          <a:chExt cx="0" cy="0"/>
        </a:xfrm>
      </p:grpSpPr>
      <p:sp>
        <p:nvSpPr>
          <p:cNvPr id="104" name="Google Shape;104;p102"/>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 name="Google Shape;105;p102"/>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102"/>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102"/>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102"/>
          <p:cNvSpPr/>
          <p:nvPr>
            <p:ph idx="4" type="pic"/>
          </p:nvPr>
        </p:nvSpPr>
        <p:spPr>
          <a:xfrm>
            <a:off x="-126342" y="0"/>
            <a:ext cx="3669321" cy="6858000"/>
          </a:xfrm>
          <a:prstGeom prst="rect">
            <a:avLst/>
          </a:prstGeom>
          <a:solidFill>
            <a:srgbClr val="D8D8D8"/>
          </a:solidFill>
          <a:ln>
            <a:noFill/>
          </a:ln>
        </p:spPr>
      </p:sp>
      <p:grpSp>
        <p:nvGrpSpPr>
          <p:cNvPr id="109" name="Google Shape;109;p102"/>
          <p:cNvGrpSpPr/>
          <p:nvPr/>
        </p:nvGrpSpPr>
        <p:grpSpPr>
          <a:xfrm>
            <a:off x="4054161" y="721803"/>
            <a:ext cx="7547911" cy="1674487"/>
            <a:chOff x="4061909" y="1565906"/>
            <a:chExt cx="7547911" cy="1882781"/>
          </a:xfrm>
        </p:grpSpPr>
        <p:cxnSp>
          <p:nvCxnSpPr>
            <p:cNvPr id="110" name="Google Shape;110;p102"/>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1" name="Google Shape;111;p102"/>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2" name="Google Shape;112;p102"/>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3" name="Google Shape;113;p102"/>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4" name="Google Shape;114;p102"/>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5" name="Google Shape;115;p102"/>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102"/>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102"/>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8" name="Google Shape;118;p102"/>
          <p:cNvGrpSpPr/>
          <p:nvPr/>
        </p:nvGrpSpPr>
        <p:grpSpPr>
          <a:xfrm>
            <a:off x="4054160" y="2644936"/>
            <a:ext cx="7547911" cy="1674487"/>
            <a:chOff x="4061909" y="1565906"/>
            <a:chExt cx="7547911" cy="1882781"/>
          </a:xfrm>
        </p:grpSpPr>
        <p:cxnSp>
          <p:nvCxnSpPr>
            <p:cNvPr id="119" name="Google Shape;119;p102"/>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0" name="Google Shape;120;p102"/>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1" name="Google Shape;121;p102"/>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2" name="Google Shape;122;p102"/>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3" name="Google Shape;123;p102"/>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24" name="Google Shape;124;p102"/>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102"/>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102"/>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7" name="Google Shape;127;p102"/>
          <p:cNvGrpSpPr/>
          <p:nvPr/>
        </p:nvGrpSpPr>
        <p:grpSpPr>
          <a:xfrm>
            <a:off x="4069658" y="4508733"/>
            <a:ext cx="7547911" cy="1674487"/>
            <a:chOff x="4061909" y="1565906"/>
            <a:chExt cx="7547911" cy="1882781"/>
          </a:xfrm>
        </p:grpSpPr>
        <p:cxnSp>
          <p:nvCxnSpPr>
            <p:cNvPr id="128" name="Google Shape;128;p102"/>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9" name="Google Shape;129;p102"/>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0" name="Google Shape;130;p102"/>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31" name="Google Shape;131;p102"/>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2" name="Google Shape;132;p102"/>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133" name="Shape 133"/>
        <p:cNvGrpSpPr/>
        <p:nvPr/>
      </p:nvGrpSpPr>
      <p:grpSpPr>
        <a:xfrm>
          <a:off x="0" y="0"/>
          <a:ext cx="0" cy="0"/>
          <a:chOff x="0" y="0"/>
          <a:chExt cx="0" cy="0"/>
        </a:xfrm>
      </p:grpSpPr>
      <p:sp>
        <p:nvSpPr>
          <p:cNvPr id="134" name="Google Shape;134;p103"/>
          <p:cNvSpPr/>
          <p:nvPr/>
        </p:nvSpPr>
        <p:spPr>
          <a:xfrm>
            <a:off x="495393" y="1126973"/>
            <a:ext cx="792000" cy="21410"/>
          </a:xfrm>
          <a:prstGeom prst="rect">
            <a:avLst/>
          </a:pr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Light"/>
              <a:ea typeface="Montserrat Light"/>
              <a:cs typeface="Montserrat Light"/>
              <a:sym typeface="Montserrat Light"/>
            </a:endParaRPr>
          </a:p>
        </p:txBody>
      </p:sp>
      <p:sp>
        <p:nvSpPr>
          <p:cNvPr id="135" name="Google Shape;135;p103"/>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Clr>
                <a:srgbClr val="000000"/>
              </a:buClr>
              <a:buSzPts val="3600"/>
              <a:buFont typeface="Arial"/>
              <a:buNone/>
              <a:defRPr b="0" i="0" sz="3600" u="none" cap="none" strike="noStrike">
                <a:solidFill>
                  <a:srgbClr val="012842"/>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6" name="Google Shape;136;p103"/>
          <p:cNvSpPr/>
          <p:nvPr/>
        </p:nvSpPr>
        <p:spPr>
          <a:xfrm>
            <a:off x="1728711" y="1529552"/>
            <a:ext cx="2664102" cy="3460628"/>
          </a:xfrm>
          <a:custGeom>
            <a:rect b="b" l="l" r="r" t="t"/>
            <a:pathLst>
              <a:path extrusionOk="0" h="3460628" w="2664102">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103"/>
          <p:cNvSpPr/>
          <p:nvPr/>
        </p:nvSpPr>
        <p:spPr>
          <a:xfrm>
            <a:off x="4023937" y="1529552"/>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103"/>
          <p:cNvSpPr/>
          <p:nvPr/>
        </p:nvSpPr>
        <p:spPr>
          <a:xfrm>
            <a:off x="6308902" y="1526626"/>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p103"/>
          <p:cNvSpPr/>
          <p:nvPr/>
        </p:nvSpPr>
        <p:spPr>
          <a:xfrm>
            <a:off x="8640127" y="1532478"/>
            <a:ext cx="2664102" cy="3460628"/>
          </a:xfrm>
          <a:custGeom>
            <a:rect b="b" l="l" r="r" t="t"/>
            <a:pathLst>
              <a:path extrusionOk="0" h="3460628" w="2664102">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 name="Google Shape;140;p103"/>
          <p:cNvSpPr txBox="1"/>
          <p:nvPr>
            <p:ph idx="2" type="body"/>
          </p:nvPr>
        </p:nvSpPr>
        <p:spPr>
          <a:xfrm>
            <a:off x="1930707" y="2966733"/>
            <a:ext cx="2093228" cy="120208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1" name="Google Shape;141;p103"/>
          <p:cNvSpPr txBox="1"/>
          <p:nvPr>
            <p:ph idx="3" type="body"/>
          </p:nvPr>
        </p:nvSpPr>
        <p:spPr>
          <a:xfrm>
            <a:off x="4261934" y="2947935"/>
            <a:ext cx="2093228" cy="120208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103"/>
          <p:cNvSpPr txBox="1"/>
          <p:nvPr>
            <p:ph idx="4" type="body"/>
          </p:nvPr>
        </p:nvSpPr>
        <p:spPr>
          <a:xfrm>
            <a:off x="6517192" y="2952403"/>
            <a:ext cx="2093228" cy="120208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3" name="Google Shape;143;p103"/>
          <p:cNvSpPr txBox="1"/>
          <p:nvPr>
            <p:ph idx="5" type="body"/>
          </p:nvPr>
        </p:nvSpPr>
        <p:spPr>
          <a:xfrm>
            <a:off x="8848419" y="2933605"/>
            <a:ext cx="2093228" cy="120208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4" name="Google Shape;144;p103"/>
          <p:cNvSpPr/>
          <p:nvPr/>
        </p:nvSpPr>
        <p:spPr>
          <a:xfrm>
            <a:off x="2200836" y="1617842"/>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5" name="Google Shape;145;p103"/>
          <p:cNvSpPr/>
          <p:nvPr/>
        </p:nvSpPr>
        <p:spPr>
          <a:xfrm>
            <a:off x="4499567" y="163630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37A8D"/>
              </a:solidFill>
              <a:latin typeface="Arial"/>
              <a:ea typeface="Arial"/>
              <a:cs typeface="Arial"/>
              <a:sym typeface="Arial"/>
            </a:endParaRPr>
          </a:p>
        </p:txBody>
      </p:sp>
      <p:sp>
        <p:nvSpPr>
          <p:cNvPr id="146" name="Google Shape;146;p103"/>
          <p:cNvSpPr/>
          <p:nvPr/>
        </p:nvSpPr>
        <p:spPr>
          <a:xfrm>
            <a:off x="6794793" y="1636305"/>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103"/>
          <p:cNvSpPr/>
          <p:nvPr/>
        </p:nvSpPr>
        <p:spPr>
          <a:xfrm>
            <a:off x="9090019" y="1636305"/>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103"/>
          <p:cNvSpPr txBox="1"/>
          <p:nvPr>
            <p:ph idx="6" type="body"/>
          </p:nvPr>
        </p:nvSpPr>
        <p:spPr>
          <a:xfrm>
            <a:off x="2386763" y="1777773"/>
            <a:ext cx="695250" cy="734798"/>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9" name="Google Shape;149;p103"/>
          <p:cNvSpPr txBox="1"/>
          <p:nvPr>
            <p:ph idx="7" type="body"/>
          </p:nvPr>
        </p:nvSpPr>
        <p:spPr>
          <a:xfrm>
            <a:off x="4703370" y="1780369"/>
            <a:ext cx="695250" cy="734798"/>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0" name="Google Shape;150;p103"/>
          <p:cNvSpPr txBox="1"/>
          <p:nvPr>
            <p:ph idx="8" type="body"/>
          </p:nvPr>
        </p:nvSpPr>
        <p:spPr>
          <a:xfrm>
            <a:off x="6977215" y="1793727"/>
            <a:ext cx="695250" cy="734798"/>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Google Shape;151;p103"/>
          <p:cNvSpPr txBox="1"/>
          <p:nvPr>
            <p:ph idx="9" type="body"/>
          </p:nvPr>
        </p:nvSpPr>
        <p:spPr>
          <a:xfrm>
            <a:off x="9293822" y="1796323"/>
            <a:ext cx="695250" cy="734798"/>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52" name="Shape 152"/>
        <p:cNvGrpSpPr/>
        <p:nvPr/>
      </p:nvGrpSpPr>
      <p:grpSpPr>
        <a:xfrm>
          <a:off x="0" y="0"/>
          <a:ext cx="0" cy="0"/>
          <a:chOff x="0" y="0"/>
          <a:chExt cx="0" cy="0"/>
        </a:xfrm>
      </p:grpSpPr>
      <p:sp>
        <p:nvSpPr>
          <p:cNvPr id="153" name="Google Shape;153;p104"/>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 name="Google Shape;154;p104"/>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04"/>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56" name="Google Shape;156;p104"/>
          <p:cNvGrpSpPr/>
          <p:nvPr/>
        </p:nvGrpSpPr>
        <p:grpSpPr>
          <a:xfrm>
            <a:off x="336354" y="5927698"/>
            <a:ext cx="2735993" cy="679345"/>
            <a:chOff x="0" y="0"/>
            <a:chExt cx="2301694" cy="571500"/>
          </a:xfrm>
        </p:grpSpPr>
        <p:sp>
          <p:nvSpPr>
            <p:cNvPr id="157" name="Google Shape;157;p104"/>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8" name="Google Shape;158;p104"/>
            <p:cNvPicPr preferRelativeResize="0"/>
            <p:nvPr/>
          </p:nvPicPr>
          <p:blipFill rotWithShape="1">
            <a:blip r:embed="rId2">
              <a:alphaModFix/>
            </a:blip>
            <a:srcRect b="0" l="0" r="0" t="0"/>
            <a:stretch/>
          </p:blipFill>
          <p:spPr>
            <a:xfrm>
              <a:off x="312965" y="96237"/>
              <a:ext cx="1675765" cy="384810"/>
            </a:xfrm>
            <a:prstGeom prst="rect">
              <a:avLst/>
            </a:prstGeom>
            <a:noFill/>
            <a:ln>
              <a:noFill/>
            </a:ln>
          </p:spPr>
        </p:pic>
      </p:grpSp>
      <p:pic>
        <p:nvPicPr>
          <p:cNvPr id="159" name="Google Shape;159;p104"/>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160" name="Google Shape;160;p104"/>
          <p:cNvGrpSpPr/>
          <p:nvPr/>
        </p:nvGrpSpPr>
        <p:grpSpPr>
          <a:xfrm>
            <a:off x="9565775" y="3574321"/>
            <a:ext cx="3525984" cy="2857223"/>
            <a:chOff x="1659400" y="1572038"/>
            <a:chExt cx="970931" cy="786778"/>
          </a:xfrm>
        </p:grpSpPr>
        <p:sp>
          <p:nvSpPr>
            <p:cNvPr id="161" name="Google Shape;161;p104"/>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04"/>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04"/>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64" name="Google Shape;164;p104"/>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type="title">
  <p:cSld name="TITLE">
    <p:spTree>
      <p:nvGrpSpPr>
        <p:cNvPr id="165" name="Shape 165"/>
        <p:cNvGrpSpPr/>
        <p:nvPr/>
      </p:nvGrpSpPr>
      <p:grpSpPr>
        <a:xfrm>
          <a:off x="0" y="0"/>
          <a:ext cx="0" cy="0"/>
          <a:chOff x="0" y="0"/>
          <a:chExt cx="0" cy="0"/>
        </a:xfrm>
      </p:grpSpPr>
      <p:sp>
        <p:nvSpPr>
          <p:cNvPr id="166" name="Google Shape;166;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171" name="Shape 171"/>
        <p:cNvGrpSpPr/>
        <p:nvPr/>
      </p:nvGrpSpPr>
      <p:grpSpPr>
        <a:xfrm>
          <a:off x="0" y="0"/>
          <a:ext cx="0" cy="0"/>
          <a:chOff x="0" y="0"/>
          <a:chExt cx="0" cy="0"/>
        </a:xfrm>
      </p:grpSpPr>
      <p:sp>
        <p:nvSpPr>
          <p:cNvPr id="172" name="Google Shape;172;p1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1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nitsoverskrift" type="secHead">
  <p:cSld name="SECTION_HEADER">
    <p:spTree>
      <p:nvGrpSpPr>
        <p:cNvPr id="177" name="Shape 177"/>
        <p:cNvGrpSpPr/>
        <p:nvPr/>
      </p:nvGrpSpPr>
      <p:grpSpPr>
        <a:xfrm>
          <a:off x="0" y="0"/>
          <a:ext cx="0" cy="0"/>
          <a:chOff x="0" y="0"/>
          <a:chExt cx="0" cy="0"/>
        </a:xfrm>
      </p:grpSpPr>
      <p:sp>
        <p:nvSpPr>
          <p:cNvPr id="178" name="Google Shape;178;p10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0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dholdsobjekter" type="twoObj">
  <p:cSld name="TWO_OBJECTS">
    <p:spTree>
      <p:nvGrpSpPr>
        <p:cNvPr id="183" name="Shape 183"/>
        <p:cNvGrpSpPr/>
        <p:nvPr/>
      </p:nvGrpSpPr>
      <p:grpSpPr>
        <a:xfrm>
          <a:off x="0" y="0"/>
          <a:ext cx="0" cy="0"/>
          <a:chOff x="0" y="0"/>
          <a:chExt cx="0" cy="0"/>
        </a:xfrm>
      </p:grpSpPr>
      <p:sp>
        <p:nvSpPr>
          <p:cNvPr id="184" name="Google Shape;184;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0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10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190" name="Shape 190"/>
        <p:cNvGrpSpPr/>
        <p:nvPr/>
      </p:nvGrpSpPr>
      <p:grpSpPr>
        <a:xfrm>
          <a:off x="0" y="0"/>
          <a:ext cx="0" cy="0"/>
          <a:chOff x="0" y="0"/>
          <a:chExt cx="0" cy="0"/>
        </a:xfrm>
      </p:grpSpPr>
      <p:sp>
        <p:nvSpPr>
          <p:cNvPr id="191" name="Google Shape;191;p10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10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10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10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10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n titel" type="titleOnly">
  <p:cSld name="TITLE_ONLY">
    <p:spTree>
      <p:nvGrpSpPr>
        <p:cNvPr id="199" name="Shape 199"/>
        <p:cNvGrpSpPr/>
        <p:nvPr/>
      </p:nvGrpSpPr>
      <p:grpSpPr>
        <a:xfrm>
          <a:off x="0" y="0"/>
          <a:ext cx="0" cy="0"/>
          <a:chOff x="0" y="0"/>
          <a:chExt cx="0" cy="0"/>
        </a:xfrm>
      </p:grpSpPr>
      <p:sp>
        <p:nvSpPr>
          <p:cNvPr id="200" name="Google Shape;200;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30" name="Shape 30"/>
        <p:cNvGrpSpPr/>
        <p:nvPr/>
      </p:nvGrpSpPr>
      <p:grpSpPr>
        <a:xfrm>
          <a:off x="0" y="0"/>
          <a:ext cx="0" cy="0"/>
          <a:chOff x="0" y="0"/>
          <a:chExt cx="0" cy="0"/>
        </a:xfrm>
      </p:grpSpPr>
      <p:sp>
        <p:nvSpPr>
          <p:cNvPr id="31" name="Google Shape;31;p93"/>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 name="Google Shape;32;p93"/>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93"/>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93"/>
          <p:cNvSpPr/>
          <p:nvPr>
            <p:ph idx="3" type="pic"/>
          </p:nvPr>
        </p:nvSpPr>
        <p:spPr>
          <a:xfrm>
            <a:off x="5888002" y="439730"/>
            <a:ext cx="5660531" cy="6045736"/>
          </a:xfrm>
          <a:prstGeom prst="rect">
            <a:avLst/>
          </a:prstGeom>
          <a:solidFill>
            <a:srgbClr val="F2F2F2"/>
          </a:solidFill>
          <a:ln>
            <a:noFill/>
          </a:ln>
        </p:spPr>
      </p:sp>
      <p:grpSp>
        <p:nvGrpSpPr>
          <p:cNvPr id="35" name="Google Shape;35;p93"/>
          <p:cNvGrpSpPr/>
          <p:nvPr/>
        </p:nvGrpSpPr>
        <p:grpSpPr>
          <a:xfrm>
            <a:off x="-2012374" y="3808246"/>
            <a:ext cx="3525984" cy="2857223"/>
            <a:chOff x="1659400" y="1572038"/>
            <a:chExt cx="970931" cy="786778"/>
          </a:xfrm>
        </p:grpSpPr>
        <p:sp>
          <p:nvSpPr>
            <p:cNvPr id="36" name="Google Shape;36;p9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 name="Google Shape;37;p9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204" name="Shape 204"/>
        <p:cNvGrpSpPr/>
        <p:nvPr/>
      </p:nvGrpSpPr>
      <p:grpSpPr>
        <a:xfrm>
          <a:off x="0" y="0"/>
          <a:ext cx="0" cy="0"/>
          <a:chOff x="0" y="0"/>
          <a:chExt cx="0" cy="0"/>
        </a:xfrm>
      </p:grpSpPr>
      <p:sp>
        <p:nvSpPr>
          <p:cNvPr id="205" name="Google Shape;205;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hold med billedtekst" type="objTx">
  <p:cSld name="OBJECT_WITH_CAPTION_TEXT">
    <p:spTree>
      <p:nvGrpSpPr>
        <p:cNvPr id="208" name="Shape 208"/>
        <p:cNvGrpSpPr/>
        <p:nvPr/>
      </p:nvGrpSpPr>
      <p:grpSpPr>
        <a:xfrm>
          <a:off x="0" y="0"/>
          <a:ext cx="0" cy="0"/>
          <a:chOff x="0" y="0"/>
          <a:chExt cx="0" cy="0"/>
        </a:xfrm>
      </p:grpSpPr>
      <p:sp>
        <p:nvSpPr>
          <p:cNvPr id="209" name="Google Shape;209;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1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1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ede med billedtekst" type="picTx">
  <p:cSld name="PICTURE_WITH_CAPTION_TEXT">
    <p:spTree>
      <p:nvGrpSpPr>
        <p:cNvPr id="215" name="Shape 215"/>
        <p:cNvGrpSpPr/>
        <p:nvPr/>
      </p:nvGrpSpPr>
      <p:grpSpPr>
        <a:xfrm>
          <a:off x="0" y="0"/>
          <a:ext cx="0" cy="0"/>
          <a:chOff x="0" y="0"/>
          <a:chExt cx="0" cy="0"/>
        </a:xfrm>
      </p:grpSpPr>
      <p:sp>
        <p:nvSpPr>
          <p:cNvPr id="216" name="Google Shape;216;p1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113"/>
          <p:cNvSpPr/>
          <p:nvPr>
            <p:ph idx="2" type="pic"/>
          </p:nvPr>
        </p:nvSpPr>
        <p:spPr>
          <a:xfrm>
            <a:off x="5183188" y="987425"/>
            <a:ext cx="6172200" cy="4873625"/>
          </a:xfrm>
          <a:prstGeom prst="rect">
            <a:avLst/>
          </a:prstGeom>
          <a:noFill/>
          <a:ln>
            <a:noFill/>
          </a:ln>
        </p:spPr>
      </p:sp>
      <p:sp>
        <p:nvSpPr>
          <p:cNvPr id="218" name="Google Shape;218;p1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lodret tekst" type="vertTx">
  <p:cSld name="VERTICAL_TEXT">
    <p:spTree>
      <p:nvGrpSpPr>
        <p:cNvPr id="222" name="Shape 222"/>
        <p:cNvGrpSpPr/>
        <p:nvPr/>
      </p:nvGrpSpPr>
      <p:grpSpPr>
        <a:xfrm>
          <a:off x="0" y="0"/>
          <a:ext cx="0" cy="0"/>
          <a:chOff x="0" y="0"/>
          <a:chExt cx="0" cy="0"/>
        </a:xfrm>
      </p:grpSpPr>
      <p:sp>
        <p:nvSpPr>
          <p:cNvPr id="223" name="Google Shape;223;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1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et titel og tekst" type="vertTitleAndTx">
  <p:cSld name="VERTICAL_TITLE_AND_VERTICAL_TEXT">
    <p:spTree>
      <p:nvGrpSpPr>
        <p:cNvPr id="228" name="Shape 228"/>
        <p:cNvGrpSpPr/>
        <p:nvPr/>
      </p:nvGrpSpPr>
      <p:grpSpPr>
        <a:xfrm>
          <a:off x="0" y="0"/>
          <a:ext cx="0" cy="0"/>
          <a:chOff x="0" y="0"/>
          <a:chExt cx="0" cy="0"/>
        </a:xfrm>
      </p:grpSpPr>
      <p:sp>
        <p:nvSpPr>
          <p:cNvPr id="229" name="Google Shape;229;p1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1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8" name="Shape 38"/>
        <p:cNvGrpSpPr/>
        <p:nvPr/>
      </p:nvGrpSpPr>
      <p:grpSpPr>
        <a:xfrm>
          <a:off x="0" y="0"/>
          <a:ext cx="0" cy="0"/>
          <a:chOff x="0" y="0"/>
          <a:chExt cx="0" cy="0"/>
        </a:xfrm>
      </p:grpSpPr>
      <p:sp>
        <p:nvSpPr>
          <p:cNvPr id="39" name="Google Shape;39;p94"/>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9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94"/>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94"/>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94"/>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9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94"/>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9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94"/>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9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94"/>
          <p:cNvSpPr/>
          <p:nvPr/>
        </p:nvSpPr>
        <p:spPr>
          <a:xfrm>
            <a:off x="8947682" y="2543260"/>
            <a:ext cx="2531288" cy="1223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da"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50" name="Google Shape;50;p94"/>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9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2" name="Google Shape;52;p94"/>
          <p:cNvGrpSpPr/>
          <p:nvPr/>
        </p:nvGrpSpPr>
        <p:grpSpPr>
          <a:xfrm>
            <a:off x="8744224" y="-356297"/>
            <a:ext cx="3525984" cy="2857223"/>
            <a:chOff x="1659400" y="1572038"/>
            <a:chExt cx="970931" cy="786778"/>
          </a:xfrm>
        </p:grpSpPr>
        <p:sp>
          <p:nvSpPr>
            <p:cNvPr id="53" name="Google Shape;53;p94"/>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94"/>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55" name="Shape 55"/>
        <p:cNvGrpSpPr/>
        <p:nvPr/>
      </p:nvGrpSpPr>
      <p:grpSpPr>
        <a:xfrm>
          <a:off x="0" y="0"/>
          <a:ext cx="0" cy="0"/>
          <a:chOff x="0" y="0"/>
          <a:chExt cx="0" cy="0"/>
        </a:xfrm>
      </p:grpSpPr>
      <p:sp>
        <p:nvSpPr>
          <p:cNvPr id="56" name="Google Shape;56;p95"/>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 name="Google Shape;57;p95"/>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9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9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95"/>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 name="Google Shape;61;p95"/>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2" name="Google Shape;62;p95"/>
          <p:cNvGrpSpPr/>
          <p:nvPr/>
        </p:nvGrpSpPr>
        <p:grpSpPr>
          <a:xfrm>
            <a:off x="9005185" y="0"/>
            <a:ext cx="3525984" cy="2857223"/>
            <a:chOff x="1659400" y="1572038"/>
            <a:chExt cx="970931" cy="786778"/>
          </a:xfrm>
        </p:grpSpPr>
        <p:sp>
          <p:nvSpPr>
            <p:cNvPr id="63" name="Google Shape;63;p9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 name="Google Shape;64;p9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65" name="Shape 65"/>
        <p:cNvGrpSpPr/>
        <p:nvPr/>
      </p:nvGrpSpPr>
      <p:grpSpPr>
        <a:xfrm>
          <a:off x="0" y="0"/>
          <a:ext cx="0" cy="0"/>
          <a:chOff x="0" y="0"/>
          <a:chExt cx="0" cy="0"/>
        </a:xfrm>
      </p:grpSpPr>
      <p:sp>
        <p:nvSpPr>
          <p:cNvPr id="66" name="Google Shape;66;p96"/>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96"/>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96"/>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9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96"/>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71" name="Shape 71"/>
        <p:cNvGrpSpPr/>
        <p:nvPr/>
      </p:nvGrpSpPr>
      <p:grpSpPr>
        <a:xfrm>
          <a:off x="0" y="0"/>
          <a:ext cx="0" cy="0"/>
          <a:chOff x="0" y="0"/>
          <a:chExt cx="0" cy="0"/>
        </a:xfrm>
      </p:grpSpPr>
      <p:sp>
        <p:nvSpPr>
          <p:cNvPr id="72" name="Google Shape;72;p97"/>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 name="Google Shape;73;p97"/>
          <p:cNvSpPr/>
          <p:nvPr>
            <p:ph idx="2" type="pic"/>
          </p:nvPr>
        </p:nvSpPr>
        <p:spPr>
          <a:xfrm>
            <a:off x="0" y="0"/>
            <a:ext cx="12192000" cy="6858000"/>
          </a:xfrm>
          <a:prstGeom prst="rect">
            <a:avLst/>
          </a:prstGeom>
          <a:solidFill>
            <a:srgbClr val="F2F2F2"/>
          </a:solidFill>
          <a:ln>
            <a:noFill/>
          </a:ln>
        </p:spPr>
      </p:sp>
      <p:sp>
        <p:nvSpPr>
          <p:cNvPr id="74" name="Google Shape;74;p97"/>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5" name="Google Shape;75;p97"/>
          <p:cNvGrpSpPr/>
          <p:nvPr/>
        </p:nvGrpSpPr>
        <p:grpSpPr>
          <a:xfrm>
            <a:off x="-1877189" y="2648392"/>
            <a:ext cx="3525984" cy="2857223"/>
            <a:chOff x="1659400" y="1572038"/>
            <a:chExt cx="970931" cy="786778"/>
          </a:xfrm>
        </p:grpSpPr>
        <p:sp>
          <p:nvSpPr>
            <p:cNvPr id="76" name="Google Shape;76;p97"/>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 name="Google Shape;77;p97"/>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78" name="Shape 78"/>
        <p:cNvGrpSpPr/>
        <p:nvPr/>
      </p:nvGrpSpPr>
      <p:grpSpPr>
        <a:xfrm>
          <a:off x="0" y="0"/>
          <a:ext cx="0" cy="0"/>
          <a:chOff x="0" y="0"/>
          <a:chExt cx="0" cy="0"/>
        </a:xfrm>
      </p:grpSpPr>
      <p:sp>
        <p:nvSpPr>
          <p:cNvPr id="79" name="Google Shape;79;p98"/>
          <p:cNvSpPr/>
          <p:nvPr/>
        </p:nvSpPr>
        <p:spPr>
          <a:xfrm>
            <a:off x="0" y="882027"/>
            <a:ext cx="12192823" cy="1437667"/>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0" name="Google Shape;80;p98"/>
          <p:cNvSpPr txBox="1"/>
          <p:nvPr>
            <p:ph idx="1" type="body"/>
          </p:nvPr>
        </p:nvSpPr>
        <p:spPr>
          <a:xfrm>
            <a:off x="835671" y="2727702"/>
            <a:ext cx="7178100" cy="3311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98"/>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82" name="Google Shape;82;p98"/>
          <p:cNvPicPr preferRelativeResize="0"/>
          <p:nvPr/>
        </p:nvPicPr>
        <p:blipFill rotWithShape="1">
          <a:blip r:embed="rId2">
            <a:alphaModFix/>
          </a:blip>
          <a:srcRect b="0" l="0" r="0" t="0"/>
          <a:stretch/>
        </p:blipFill>
        <p:spPr>
          <a:xfrm>
            <a:off x="7768850" y="226918"/>
            <a:ext cx="4094253" cy="6404164"/>
          </a:xfrm>
          <a:prstGeom prst="rect">
            <a:avLst/>
          </a:prstGeom>
          <a:noFill/>
          <a:ln>
            <a:noFill/>
          </a:ln>
        </p:spPr>
      </p:pic>
      <p:sp>
        <p:nvSpPr>
          <p:cNvPr id="83" name="Google Shape;83;p98"/>
          <p:cNvSpPr/>
          <p:nvPr>
            <p:ph idx="3" type="pic"/>
          </p:nvPr>
        </p:nvSpPr>
        <p:spPr>
          <a:xfrm>
            <a:off x="8583306" y="1246695"/>
            <a:ext cx="2444100" cy="4337100"/>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84" name="Shape 84"/>
        <p:cNvGrpSpPr/>
        <p:nvPr/>
      </p:nvGrpSpPr>
      <p:grpSpPr>
        <a:xfrm>
          <a:off x="0" y="0"/>
          <a:ext cx="0" cy="0"/>
          <a:chOff x="0" y="0"/>
          <a:chExt cx="0" cy="0"/>
        </a:xfrm>
      </p:grpSpPr>
      <p:sp>
        <p:nvSpPr>
          <p:cNvPr id="85" name="Google Shape;85;p99"/>
          <p:cNvSpPr txBox="1"/>
          <p:nvPr>
            <p:ph idx="1" type="body"/>
          </p:nvPr>
        </p:nvSpPr>
        <p:spPr>
          <a:xfrm>
            <a:off x="1553583" y="1623405"/>
            <a:ext cx="9778200" cy="48960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99"/>
          <p:cNvSpPr txBox="1"/>
          <p:nvPr>
            <p:ph idx="2" type="body"/>
          </p:nvPr>
        </p:nvSpPr>
        <p:spPr>
          <a:xfrm>
            <a:off x="1503336" y="604434"/>
            <a:ext cx="9886500" cy="10191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99"/>
          <p:cNvSpPr/>
          <p:nvPr/>
        </p:nvSpPr>
        <p:spPr>
          <a:xfrm>
            <a:off x="12192000" y="-287867"/>
            <a:ext cx="1185300" cy="7146000"/>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8" name="Google Shape;88;p99"/>
          <p:cNvSpPr/>
          <p:nvPr/>
        </p:nvSpPr>
        <p:spPr>
          <a:xfrm>
            <a:off x="8591" y="5357970"/>
            <a:ext cx="1359566" cy="96395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9" name="Google Shape;89;p99"/>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90" name="Shape 90"/>
        <p:cNvGrpSpPr/>
        <p:nvPr/>
      </p:nvGrpSpPr>
      <p:grpSpPr>
        <a:xfrm>
          <a:off x="0" y="0"/>
          <a:ext cx="0" cy="0"/>
          <a:chOff x="0" y="0"/>
          <a:chExt cx="0" cy="0"/>
        </a:xfrm>
      </p:grpSpPr>
      <p:sp>
        <p:nvSpPr>
          <p:cNvPr id="91" name="Google Shape;91;p100"/>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100"/>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00"/>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4" name="Google Shape;94;p100"/>
          <p:cNvPicPr preferRelativeResize="0"/>
          <p:nvPr/>
        </p:nvPicPr>
        <p:blipFill rotWithShape="1">
          <a:blip r:embed="rId2">
            <a:alphaModFix/>
          </a:blip>
          <a:srcRect b="0" l="-25867" r="0" t="0"/>
          <a:stretch/>
        </p:blipFill>
        <p:spPr>
          <a:xfrm flipH="1">
            <a:off x="0" y="1639691"/>
            <a:ext cx="8439100" cy="5375657"/>
          </a:xfrm>
          <a:prstGeom prst="rect">
            <a:avLst/>
          </a:prstGeom>
          <a:noFill/>
          <a:ln>
            <a:noFill/>
          </a:ln>
        </p:spPr>
      </p:pic>
      <p:sp>
        <p:nvSpPr>
          <p:cNvPr id="95" name="Google Shape;95;p100"/>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hyperlink" Target="https://www.nurse24.it/images/wordpress-img/wp-content/uploads/2016/03/TESI-BURNOUT..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hyperlink" Target="https://www.ustravel.org/research/state-american-vacation-201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www.fitbit.com/global/ie/home" TargetMode="External"/><Relationship Id="rId4" Type="http://schemas.openxmlformats.org/officeDocument/2006/relationships/hyperlink" Target="https://www.mi.com/uk/mi-smart-band-5/" TargetMode="External"/><Relationship Id="rId9" Type="http://schemas.openxmlformats.org/officeDocument/2006/relationships/hyperlink" Target="https://www.thefabulous.co/" TargetMode="External"/><Relationship Id="rId5" Type="http://schemas.openxmlformats.org/officeDocument/2006/relationships/hyperlink" Target="https://www.samsung.com/uk/watches/galaxy-fit/galaxy-fit2-scarlet-sm-r220nzraeua/" TargetMode="External"/><Relationship Id="rId6" Type="http://schemas.openxmlformats.org/officeDocument/2006/relationships/hyperlink" Target="https://calendar.google.com/" TargetMode="External"/><Relationship Id="rId7" Type="http://schemas.openxmlformats.org/officeDocument/2006/relationships/hyperlink" Target="https://todoist.com/home?gspk=c2VtYW50aWNsYWJzNzMxNw&amp;gsxid=YJYscvK6bG3G&amp;sid=1-g-CjwKCAiA68ebBhB-EiwALVC-NujOs1o-vKcetJSQlRXmdLfjOTyJKQvGjpphoxLDQkX1tNC0WyhazRoCfHQQAvD_BwE&amp;utm_campaign=strategic_partner&amp;utm_content=semanticlabs7317&amp;utm_medium=strategic_partner&amp;utm_source=partnerstack" TargetMode="External"/><Relationship Id="rId8" Type="http://schemas.openxmlformats.org/officeDocument/2006/relationships/hyperlink" Target="https://chrome.google.com/webstore/detail/desktop-app-for-google-ta/lpofefdiokgmcdnnaigddelnfamkkghi" TargetMode="External"/><Relationship Id="rId11" Type="http://schemas.openxmlformats.org/officeDocument/2006/relationships/hyperlink" Target="https://www.calm.com/" TargetMode="External"/><Relationship Id="rId10" Type="http://schemas.openxmlformats.org/officeDocument/2006/relationships/hyperlink" Target="https://www.sleepcycle.com/" TargetMode="External"/><Relationship Id="rId12" Type="http://schemas.openxmlformats.org/officeDocument/2006/relationships/hyperlink" Target="https://meditopia.com/i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stackoverflow.com/questions/36653120/getting-events-from-database-to-calendar-page" TargetMode="External"/><Relationship Id="rId4" Type="http://schemas.openxmlformats.org/officeDocument/2006/relationships/image" Target="../media/image30.jpg"/><Relationship Id="rId5" Type="http://schemas.openxmlformats.org/officeDocument/2006/relationships/hyperlink" Target="https://stackoverflow.com/" TargetMode="External"/><Relationship Id="rId6" Type="http://schemas.openxmlformats.org/officeDocument/2006/relationships/hyperlink" Target="https://stackoverflow.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www.youtube.com/watch?v=ZToicYcHIOU" TargetMode="External"/><Relationship Id="rId4" Type="http://schemas.openxmlformats.org/officeDocument/2006/relationships/hyperlink" Target="https://www.youtube.com/watch?v=6p_yaNFSYao" TargetMode="External"/><Relationship Id="rId5" Type="http://schemas.openxmlformats.org/officeDocument/2006/relationships/hyperlink" Target="https://www.youtube.com/watch?v=zNyUU-3GXBY" TargetMode="External"/><Relationship Id="rId6" Type="http://schemas.openxmlformats.org/officeDocument/2006/relationships/hyperlink" Target="https://www.youtube.com/watch?v=2zIiFxH68yw" TargetMode="External"/><Relationship Id="rId7" Type="http://schemas.openxmlformats.org/officeDocument/2006/relationships/hyperlink" Target="https://www.youtube.com/watch?v=KiPnKa8wFew" TargetMode="External"/><Relationship Id="rId8"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4.jpg"/><Relationship Id="rId4" Type="http://schemas.openxmlformats.org/officeDocument/2006/relationships/hyperlink" Target="https://www.sscf.it/images/Rivista%20Italiana%20di%20CF/Rivista-Counseling-15-2019/Empatia%20di%20Berra%20DEFINITIVO.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hyperlink" Target="https://youtu.be/saT_wKYhjlgw" TargetMode="Externa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g"/><Relationship Id="rId4" Type="http://schemas.openxmlformats.org/officeDocument/2006/relationships/hyperlink" Target="https://pubmed.ncbi.nlm.nih.gov/27293225/" TargetMode="External"/><Relationship Id="rId5"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s://www.dqinstitute.org/wp-content/uploads/2019/03/DQGlobalStandardsReport2019.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7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hyperlink" Target="https://www4.istat.it/it/anziani/cultura-uso-dei-media-e-nuove-te" TargetMode="External"/><Relationship Id="rId4" Type="http://schemas.openxmlformats.org/officeDocument/2006/relationships/hyperlink" Target="http://dati.istat.it/Index.aspx?QueryId=23020" TargetMode="External"/><Relationship Id="rId5"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61.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7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7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hyperlink" Target="https://calendar.google.com/" TargetMode="External"/><Relationship Id="rId4" Type="http://schemas.openxmlformats.org/officeDocument/2006/relationships/hyperlink" Target="https://web.telegram.org/?lhttps://web.telegram.org/?legacy=1#/loginegacy=1#/login" TargetMode="External"/><Relationship Id="rId9" Type="http://schemas.openxmlformats.org/officeDocument/2006/relationships/hyperlink" Target="https://www.dropbox.com/official-site?_tk=paid_sem_goog_biz_b&amp;_camp=1033325657&amp;_kw=dropbox%7Ce&amp;_ad=456587026226%7C%7Cc&amp;gclid=CjwKCAiA68ebBhB-EiwALVC-NjyoilseR5fNNUb5rCAQmzWJiwXrds3AeS-gYw1Uu68mwZ_pOzzL5RoCC6oQAvD_BwE" TargetMode="External"/><Relationship Id="rId5" Type="http://schemas.openxmlformats.org/officeDocument/2006/relationships/hyperlink" Target="https://web.whatsapp.com/" TargetMode="External"/><Relationship Id="rId6" Type="http://schemas.openxmlformats.org/officeDocument/2006/relationships/hyperlink" Target="https://login.live.com/login.srf?wa=wsignin1.0&amp;rpsnv=13&amp;ct=1668453088&amp;rver=7.1.6819.0&amp;wp=MBI_SSL&amp;wreply=https%3A%2F%2Flw.skype.com%2Flogin%2Foauth%2Fproxy%3Fclient_id%3D572381%26redirect_uri%3Dhttps%253A%252F%252Fweb.skype.com%252FAuth%252FPostHandler%26state%3D7635af6e-2b01-41ab-8470-6a36c315ba95&amp;lc=1033&amp;id=293290&amp;mkt=it-IT&amp;psi=skype&amp;lw=1&amp;cobrandid=2befc4b5-19e3-46e8-8347-77317a16a5a5&amp;client_flight=ReservedFlight33%2CReservedFlight67" TargetMode="External"/><Relationship Id="rId7" Type="http://schemas.openxmlformats.org/officeDocument/2006/relationships/hyperlink" Target="https://zoom.us/" TargetMode="External"/><Relationship Id="rId8" Type="http://schemas.openxmlformats.org/officeDocument/2006/relationships/hyperlink" Target="https://meet.google.com/?pli=1" TargetMode="External"/><Relationship Id="rId11" Type="http://schemas.openxmlformats.org/officeDocument/2006/relationships/hyperlink" Target="https://monday.com/lang/it/" TargetMode="External"/><Relationship Id="rId10" Type="http://schemas.openxmlformats.org/officeDocument/2006/relationships/hyperlink" Target="https://www.microsoft.com/en-us/microsoft-teams/online-meetings"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hyperlink" Target="https://www.nurse24.it/images/wordpress-img/wp-content/uploads/2016/03/TESI-BURNOUT..pdf"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
          <p:cNvSpPr txBox="1"/>
          <p:nvPr>
            <p:ph idx="1" type="body"/>
          </p:nvPr>
        </p:nvSpPr>
        <p:spPr>
          <a:xfrm>
            <a:off x="575887" y="3966657"/>
            <a:ext cx="3183313" cy="1294772"/>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lang="da"/>
              <a:t>Projekt</a:t>
            </a:r>
            <a:endParaRPr/>
          </a:p>
          <a:p>
            <a:pPr indent="0" lvl="0" marL="0" rtl="0" algn="l">
              <a:lnSpc>
                <a:spcPct val="98850"/>
              </a:lnSpc>
              <a:spcBef>
                <a:spcPts val="0"/>
              </a:spcBef>
              <a:spcAft>
                <a:spcPts val="0"/>
              </a:spcAft>
              <a:buClr>
                <a:schemeClr val="lt1"/>
              </a:buClr>
              <a:buSzPts val="4000"/>
              <a:buNone/>
            </a:pPr>
            <a:r>
              <a:rPr lang="da"/>
              <a:t>Housing Care </a:t>
            </a:r>
            <a:endParaRPr/>
          </a:p>
        </p:txBody>
      </p:sp>
      <p:sp>
        <p:nvSpPr>
          <p:cNvPr id="240" name="Google Shape;240;p1"/>
          <p:cNvSpPr txBox="1"/>
          <p:nvPr>
            <p:ph idx="2" type="body"/>
          </p:nvPr>
        </p:nvSpPr>
        <p:spPr>
          <a:xfrm>
            <a:off x="575887" y="3225126"/>
            <a:ext cx="3709786" cy="53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1" lang="da" sz="4800"/>
              <a:t>Din guide til</a:t>
            </a:r>
            <a:endParaRPr sz="4800"/>
          </a:p>
        </p:txBody>
      </p:sp>
      <p:pic>
        <p:nvPicPr>
          <p:cNvPr id="241" name="Google Shape;241;p1"/>
          <p:cNvPicPr preferRelativeResize="0"/>
          <p:nvPr>
            <p:ph idx="3" type="pic"/>
          </p:nvPr>
        </p:nvPicPr>
        <p:blipFill rotWithShape="1">
          <a:blip r:embed="rId3">
            <a:alphaModFix/>
          </a:blip>
          <a:srcRect b="0" l="0" r="0" t="0"/>
          <a:stretch/>
        </p:blipFill>
        <p:spPr>
          <a:xfrm>
            <a:off x="5718875" y="423474"/>
            <a:ext cx="5982504" cy="4551483"/>
          </a:xfrm>
          <a:prstGeom prst="rect">
            <a:avLst/>
          </a:prstGeom>
          <a:solidFill>
            <a:srgbClr val="F2F2F2"/>
          </a:solidFill>
          <a:ln>
            <a:noFill/>
          </a:ln>
        </p:spPr>
      </p:pic>
      <p:sp>
        <p:nvSpPr>
          <p:cNvPr id="242" name="Google Shape;242;p1"/>
          <p:cNvSpPr txBox="1"/>
          <p:nvPr>
            <p:ph idx="4" type="body"/>
          </p:nvPr>
        </p:nvSpPr>
        <p:spPr>
          <a:xfrm>
            <a:off x="7918315" y="5611394"/>
            <a:ext cx="3622500" cy="731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da"/>
              <a:t>www.housingcare.net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0"/>
          <p:cNvSpPr txBox="1"/>
          <p:nvPr>
            <p:ph idx="2" type="body"/>
          </p:nvPr>
        </p:nvSpPr>
        <p:spPr>
          <a:xfrm>
            <a:off x="796923" y="473801"/>
            <a:ext cx="4757375" cy="3056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lang="da"/>
              <a:t>Her er nogle af de store </a:t>
            </a:r>
            <a:r>
              <a:rPr lang="da">
                <a:solidFill>
                  <a:schemeClr val="lt1"/>
                </a:solidFill>
              </a:rPr>
              <a:t>ASPEKTER I LIVET,</a:t>
            </a:r>
            <a:r>
              <a:rPr lang="da"/>
              <a:t> som </a:t>
            </a:r>
            <a:r>
              <a:rPr i="1" lang="da"/>
              <a:t>drager fordel </a:t>
            </a:r>
            <a:r>
              <a:rPr lang="da"/>
              <a:t>af en god balance mellem arbejde og privatliv</a:t>
            </a:r>
            <a:endParaRPr/>
          </a:p>
          <a:p>
            <a:pPr indent="-228600" lvl="0" marL="864000" marR="0" rtl="0" algn="l">
              <a:lnSpc>
                <a:spcPct val="90000"/>
              </a:lnSpc>
              <a:spcBef>
                <a:spcPts val="1000"/>
              </a:spcBef>
              <a:spcAft>
                <a:spcPts val="0"/>
              </a:spcAft>
              <a:buClr>
                <a:schemeClr val="lt1"/>
              </a:buClr>
              <a:buSzPts val="3600"/>
              <a:buFont typeface="Arial"/>
              <a:buAutoNum type="arabicPeriod"/>
            </a:pPr>
            <a:r>
              <a:rPr lang="da" sz="2400">
                <a:solidFill>
                  <a:schemeClr val="lt1"/>
                </a:solidFill>
              </a:rPr>
              <a:t>  Helbred</a:t>
            </a:r>
            <a:endParaRPr sz="2400">
              <a:solidFill>
                <a:schemeClr val="lt1"/>
              </a:solidFill>
            </a:endParaRPr>
          </a:p>
          <a:p>
            <a:pPr indent="-228600" lvl="0" marL="864000" marR="0" rtl="0" algn="l">
              <a:lnSpc>
                <a:spcPct val="90000"/>
              </a:lnSpc>
              <a:spcBef>
                <a:spcPts val="1000"/>
              </a:spcBef>
              <a:spcAft>
                <a:spcPts val="0"/>
              </a:spcAft>
              <a:buClr>
                <a:schemeClr val="lt1"/>
              </a:buClr>
              <a:buSzPts val="3600"/>
              <a:buFont typeface="Arial"/>
              <a:buAutoNum type="arabicPeriod"/>
            </a:pPr>
            <a:r>
              <a:rPr lang="da" sz="2400">
                <a:solidFill>
                  <a:schemeClr val="lt1"/>
                </a:solidFill>
              </a:rPr>
              <a:t>  Kvalitet i ældreplejen</a:t>
            </a:r>
            <a:endParaRPr sz="2400">
              <a:solidFill>
                <a:schemeClr val="lt1"/>
              </a:solidFill>
            </a:endParaRPr>
          </a:p>
          <a:p>
            <a:pPr indent="-228600" lvl="0" marL="864000" marR="0" rtl="0" algn="l">
              <a:lnSpc>
                <a:spcPct val="90000"/>
              </a:lnSpc>
              <a:spcBef>
                <a:spcPts val="1000"/>
              </a:spcBef>
              <a:spcAft>
                <a:spcPts val="0"/>
              </a:spcAft>
              <a:buClr>
                <a:schemeClr val="lt1"/>
              </a:buClr>
              <a:buSzPts val="3600"/>
              <a:buFont typeface="Arial"/>
              <a:buAutoNum type="arabicPeriod"/>
            </a:pPr>
            <a:r>
              <a:rPr lang="da" sz="2400">
                <a:solidFill>
                  <a:schemeClr val="lt1"/>
                </a:solidFill>
              </a:rPr>
              <a:t>  Blive længere i jobbet</a:t>
            </a:r>
            <a:endParaRPr sz="2400">
              <a:solidFill>
                <a:schemeClr val="lt1"/>
              </a:solidFill>
            </a:endParaRPr>
          </a:p>
          <a:p>
            <a:pPr indent="-228600" lvl="0" marL="864000" marR="0" rtl="0" algn="l">
              <a:lnSpc>
                <a:spcPct val="90000"/>
              </a:lnSpc>
              <a:spcBef>
                <a:spcPts val="1000"/>
              </a:spcBef>
              <a:spcAft>
                <a:spcPts val="0"/>
              </a:spcAft>
              <a:buClr>
                <a:schemeClr val="lt1"/>
              </a:buClr>
              <a:buSzPts val="3600"/>
              <a:buFont typeface="Arial"/>
              <a:buAutoNum type="arabicPeriod"/>
            </a:pPr>
            <a:r>
              <a:rPr lang="da" sz="2400">
                <a:solidFill>
                  <a:schemeClr val="lt1"/>
                </a:solidFill>
              </a:rPr>
              <a:t>  Sociale relationer</a:t>
            </a:r>
            <a:endParaRPr sz="2400">
              <a:solidFill>
                <a:schemeClr val="lt1"/>
              </a:solidFill>
            </a:endParaRPr>
          </a:p>
          <a:p>
            <a:pPr indent="-228600" lvl="0" marL="864000" marR="0" rtl="0" algn="l">
              <a:lnSpc>
                <a:spcPct val="90000"/>
              </a:lnSpc>
              <a:spcBef>
                <a:spcPts val="1000"/>
              </a:spcBef>
              <a:spcAft>
                <a:spcPts val="0"/>
              </a:spcAft>
              <a:buClr>
                <a:schemeClr val="lt1"/>
              </a:buClr>
              <a:buSzPts val="3600"/>
              <a:buFont typeface="Arial"/>
              <a:buAutoNum type="arabicPeriod"/>
            </a:pPr>
            <a:r>
              <a:rPr lang="da" sz="2400">
                <a:solidFill>
                  <a:schemeClr val="lt1"/>
                </a:solidFill>
              </a:rPr>
              <a:t>  Familieliv</a:t>
            </a:r>
            <a:endParaRPr sz="2400">
              <a:solidFill>
                <a:schemeClr val="lt1"/>
              </a:solidFill>
            </a:endParaRPr>
          </a:p>
          <a:p>
            <a:pPr indent="0" lvl="0" marL="457200" marR="0" rtl="0" algn="l">
              <a:lnSpc>
                <a:spcPct val="90000"/>
              </a:lnSpc>
              <a:spcBef>
                <a:spcPts val="1000"/>
              </a:spcBef>
              <a:spcAft>
                <a:spcPts val="0"/>
              </a:spcAft>
              <a:buClr>
                <a:srgbClr val="24BAA2"/>
              </a:buClr>
              <a:buSzPts val="3600"/>
              <a:buFont typeface="Arial"/>
              <a:buNone/>
            </a:pPr>
            <a:r>
              <a:t/>
            </a:r>
            <a:endParaRPr/>
          </a:p>
        </p:txBody>
      </p:sp>
      <p:pic>
        <p:nvPicPr>
          <p:cNvPr descr="Immagine che contiene testo, grafica vettoriale" id="315" name="Google Shape;315;p10"/>
          <p:cNvPicPr preferRelativeResize="0"/>
          <p:nvPr>
            <p:ph idx="3" type="pic"/>
          </p:nvPr>
        </p:nvPicPr>
        <p:blipFill rotWithShape="1">
          <a:blip r:embed="rId3">
            <a:alphaModFix/>
          </a:blip>
          <a:srcRect b="0" l="0" r="0" t="0"/>
          <a:stretch/>
        </p:blipFill>
        <p:spPr>
          <a:xfrm>
            <a:off x="6472202" y="659863"/>
            <a:ext cx="5660531" cy="6045736"/>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Meget lange arbejdsdage, stigende </a:t>
            </a:r>
            <a:r>
              <a:rPr lang="da"/>
              <a:t>belastning</a:t>
            </a:r>
            <a:r>
              <a:rPr lang="da" sz="2400"/>
              <a:t> og opgaver, der ofte ikke er i overensstemmelse med ens rolle, er faktorer, der kan forringe det psykiske og fysiske helbred hos </a:t>
            </a:r>
            <a:r>
              <a:rPr lang="da"/>
              <a:t>sundhedspersonale</a:t>
            </a:r>
            <a:r>
              <a:rPr lang="da" sz="2400"/>
              <a:t>, der ofte </a:t>
            </a:r>
            <a:r>
              <a:rPr lang="da"/>
              <a:t>yderligere </a:t>
            </a:r>
            <a:r>
              <a:rPr lang="da" sz="2400"/>
              <a:t>har en tendens til at undervurdere deres helbredstilstande, som opfattes som mindre vigtige end </a:t>
            </a:r>
            <a:r>
              <a:rPr lang="da"/>
              <a:t>patienternes</a:t>
            </a:r>
            <a:r>
              <a:rPr lang="da" sz="2400"/>
              <a:t>.</a:t>
            </a:r>
            <a:endParaRPr/>
          </a:p>
          <a:p>
            <a:pPr indent="-228600" lvl="0" marL="457200" marR="0" rtl="0" algn="ctr">
              <a:lnSpc>
                <a:spcPct val="90000"/>
              </a:lnSpc>
              <a:spcBef>
                <a:spcPts val="1000"/>
              </a:spcBef>
              <a:spcAft>
                <a:spcPts val="0"/>
              </a:spcAft>
              <a:buClr>
                <a:srgbClr val="092E4B"/>
              </a:buClr>
              <a:buSzPts val="2400"/>
              <a:buFont typeface="Arial"/>
              <a:buNone/>
            </a:pPr>
            <a:r>
              <a:rPr lang="da" sz="3200"/>
              <a:t>   </a:t>
            </a:r>
            <a:r>
              <a:rPr i="1" lang="da" sz="3200"/>
              <a:t>Hvis man ikke passer på sig selv, er det ekstremt svært at tage sig af andre.</a:t>
            </a:r>
            <a:endParaRPr i="1" sz="3200"/>
          </a:p>
        </p:txBody>
      </p:sp>
      <p:sp>
        <p:nvSpPr>
          <p:cNvPr id="321" name="Google Shape;321;p1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1. Sundhed</a:t>
            </a:r>
            <a:endParaRPr/>
          </a:p>
        </p:txBody>
      </p:sp>
      <p:pic>
        <p:nvPicPr>
          <p:cNvPr id="322" name="Google Shape;322;p11"/>
          <p:cNvPicPr preferRelativeResize="0"/>
          <p:nvPr/>
        </p:nvPicPr>
        <p:blipFill rotWithShape="1">
          <a:blip r:embed="rId3">
            <a:alphaModFix/>
          </a:blip>
          <a:srcRect b="0" l="0" r="0" t="0"/>
          <a:stretch/>
        </p:blipFill>
        <p:spPr>
          <a:xfrm>
            <a:off x="5122333" y="4685627"/>
            <a:ext cx="1363134" cy="1209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2"/>
          <p:cNvSpPr txBox="1"/>
          <p:nvPr/>
        </p:nvSpPr>
        <p:spPr>
          <a:xfrm>
            <a:off x="5725021" y="3566160"/>
            <a:ext cx="5944895" cy="2407551"/>
          </a:xfrm>
          <a:prstGeom prst="rect">
            <a:avLst/>
          </a:prstGeom>
          <a:noFill/>
          <a:ln>
            <a:noFill/>
          </a:ln>
        </p:spPr>
        <p:txBody>
          <a:bodyPr anchorCtr="0" anchor="ctr"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200"/>
              <a:buFont typeface="Arial"/>
              <a:buNone/>
            </a:pPr>
            <a:r>
              <a:rPr lang="da" sz="2400">
                <a:solidFill>
                  <a:srgbClr val="092E4B"/>
                </a:solidFill>
                <a:latin typeface="Calibri"/>
                <a:ea typeface="Calibri"/>
                <a:cs typeface="Calibri"/>
                <a:sym typeface="Calibri"/>
              </a:rPr>
              <a:t>Følelsen af </a:t>
            </a:r>
            <a:r>
              <a:rPr b="0" i="0" lang="da" sz="2400" u="none" cap="none" strike="noStrike">
                <a:solidFill>
                  <a:srgbClr val="092E4B"/>
                </a:solidFill>
                <a:latin typeface="Calibri"/>
                <a:ea typeface="Calibri"/>
                <a:cs typeface="Calibri"/>
                <a:sym typeface="Calibri"/>
              </a:rPr>
              <a:t>udbrændthed, sammenholdt med øget arbejdspres, kan få omsorgs</a:t>
            </a:r>
            <a:r>
              <a:rPr lang="da" sz="2400">
                <a:solidFill>
                  <a:srgbClr val="092E4B"/>
                </a:solidFill>
                <a:latin typeface="Calibri"/>
                <a:ea typeface="Calibri"/>
                <a:cs typeface="Calibri"/>
                <a:sym typeface="Calibri"/>
              </a:rPr>
              <a:t>medarbejderne </a:t>
            </a:r>
            <a:r>
              <a:rPr b="0" i="1" lang="da" sz="2400" u="none" cap="none" strike="noStrike">
                <a:solidFill>
                  <a:srgbClr val="092E4B"/>
                </a:solidFill>
                <a:latin typeface="Calibri"/>
                <a:ea typeface="Calibri"/>
                <a:cs typeface="Calibri"/>
                <a:sym typeface="Calibri"/>
              </a:rPr>
              <a:t>til at føle sig </a:t>
            </a:r>
            <a:r>
              <a:rPr i="1" lang="da" sz="2400">
                <a:solidFill>
                  <a:srgbClr val="092E4B"/>
                </a:solidFill>
                <a:latin typeface="Calibri"/>
                <a:ea typeface="Calibri"/>
                <a:cs typeface="Calibri"/>
                <a:sym typeface="Calibri"/>
              </a:rPr>
              <a:t>distanceret </a:t>
            </a:r>
            <a:r>
              <a:rPr b="0" i="1" lang="da" sz="2400" u="none" cap="none" strike="noStrike">
                <a:solidFill>
                  <a:srgbClr val="092E4B"/>
                </a:solidFill>
                <a:latin typeface="Calibri"/>
                <a:ea typeface="Calibri"/>
                <a:cs typeface="Calibri"/>
                <a:sym typeface="Calibri"/>
              </a:rPr>
              <a:t>fra arbejdet </a:t>
            </a:r>
            <a:r>
              <a:rPr b="0" i="0" lang="da" sz="2400" u="none" cap="none" strike="noStrike">
                <a:solidFill>
                  <a:srgbClr val="092E4B"/>
                </a:solidFill>
                <a:latin typeface="Calibri"/>
                <a:ea typeface="Calibri"/>
                <a:cs typeface="Calibri"/>
                <a:sym typeface="Calibri"/>
              </a:rPr>
              <a:t>i en grad, så de til sidst glemmer, hvorfor de valgte jobbet og </a:t>
            </a:r>
            <a:r>
              <a:rPr lang="da" sz="2400">
                <a:solidFill>
                  <a:srgbClr val="092E4B"/>
                </a:solidFill>
                <a:latin typeface="Calibri"/>
                <a:ea typeface="Calibri"/>
                <a:cs typeface="Calibri"/>
                <a:sym typeface="Calibri"/>
              </a:rPr>
              <a:t>forlader </a:t>
            </a:r>
            <a:r>
              <a:rPr b="0" i="0" lang="da" sz="2400" u="none" cap="none" strike="noStrike">
                <a:solidFill>
                  <a:srgbClr val="092E4B"/>
                </a:solidFill>
                <a:latin typeface="Calibri"/>
                <a:ea typeface="Calibri"/>
                <a:cs typeface="Calibri"/>
                <a:sym typeface="Calibri"/>
              </a:rPr>
              <a:t>det. </a:t>
            </a:r>
            <a:endParaRPr b="0" i="0" sz="2400" u="none" cap="none" strike="noStrike">
              <a:solidFill>
                <a:srgbClr val="092E4B"/>
              </a:solidFill>
              <a:latin typeface="Calibri"/>
              <a:ea typeface="Calibri"/>
              <a:cs typeface="Calibri"/>
              <a:sym typeface="Calibri"/>
            </a:endParaRPr>
          </a:p>
        </p:txBody>
      </p:sp>
      <p:sp>
        <p:nvSpPr>
          <p:cNvPr id="328" name="Google Shape;328;p12"/>
          <p:cNvSpPr txBox="1"/>
          <p:nvPr/>
        </p:nvSpPr>
        <p:spPr>
          <a:xfrm>
            <a:off x="372876" y="4217350"/>
            <a:ext cx="2645700" cy="11052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da" sz="3200" u="none" cap="none" strike="noStrike">
                <a:solidFill>
                  <a:srgbClr val="24BAA2"/>
                </a:solidFill>
                <a:latin typeface="Calibri"/>
                <a:ea typeface="Calibri"/>
                <a:cs typeface="Calibri"/>
                <a:sym typeface="Calibri"/>
              </a:rPr>
              <a:t>3. Blive længere i jobbet </a:t>
            </a:r>
            <a:endParaRPr b="0" i="0" sz="1800" u="none" cap="none" strike="noStrike">
              <a:solidFill>
                <a:schemeClr val="dk1"/>
              </a:solidFill>
              <a:latin typeface="Calibri"/>
              <a:ea typeface="Calibri"/>
              <a:cs typeface="Calibri"/>
              <a:sym typeface="Calibri"/>
            </a:endParaRPr>
          </a:p>
        </p:txBody>
      </p:sp>
      <p:sp>
        <p:nvSpPr>
          <p:cNvPr id="329" name="Google Shape;329;p12"/>
          <p:cNvSpPr txBox="1"/>
          <p:nvPr>
            <p:ph idx="1" type="body"/>
          </p:nvPr>
        </p:nvSpPr>
        <p:spPr>
          <a:xfrm>
            <a:off x="798380" y="618068"/>
            <a:ext cx="2445563" cy="271707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da" sz="3200">
                <a:solidFill>
                  <a:srgbClr val="24BAA2"/>
                </a:solidFill>
              </a:rPr>
              <a:t>2. Kvalitet</a:t>
            </a:r>
            <a:endParaRPr b="1" sz="3200">
              <a:solidFill>
                <a:srgbClr val="24BAA2"/>
              </a:solidFill>
            </a:endParaRPr>
          </a:p>
          <a:p>
            <a:pPr indent="-228600" lvl="0" marL="457200" marR="0" rtl="0" algn="l">
              <a:lnSpc>
                <a:spcPct val="90000"/>
              </a:lnSpc>
              <a:spcBef>
                <a:spcPts val="1000"/>
              </a:spcBef>
              <a:spcAft>
                <a:spcPts val="0"/>
              </a:spcAft>
              <a:buClr>
                <a:srgbClr val="092E4B"/>
              </a:buClr>
              <a:buSzPts val="2400"/>
              <a:buFont typeface="Arial"/>
              <a:buNone/>
            </a:pPr>
            <a:r>
              <a:rPr b="1" lang="da" sz="3200">
                <a:solidFill>
                  <a:srgbClr val="24BAA2"/>
                </a:solidFill>
              </a:rPr>
              <a:t>i ældre</a:t>
            </a:r>
            <a:endParaRPr b="1" sz="3200">
              <a:solidFill>
                <a:srgbClr val="24BAA2"/>
              </a:solidFill>
            </a:endParaRPr>
          </a:p>
          <a:p>
            <a:pPr indent="-228600" lvl="0" marL="457200" marR="0" rtl="0" algn="l">
              <a:lnSpc>
                <a:spcPct val="90000"/>
              </a:lnSpc>
              <a:spcBef>
                <a:spcPts val="1000"/>
              </a:spcBef>
              <a:spcAft>
                <a:spcPts val="0"/>
              </a:spcAft>
              <a:buClr>
                <a:srgbClr val="092E4B"/>
              </a:buClr>
              <a:buSzPts val="2400"/>
              <a:buFont typeface="Arial"/>
              <a:buNone/>
            </a:pPr>
            <a:r>
              <a:rPr b="1" lang="da" sz="3200">
                <a:solidFill>
                  <a:srgbClr val="24BAA2"/>
                </a:solidFill>
              </a:rPr>
              <a:t>pleje</a:t>
            </a:r>
            <a:endParaRPr/>
          </a:p>
        </p:txBody>
      </p:sp>
      <p:sp>
        <p:nvSpPr>
          <p:cNvPr id="330" name="Google Shape;330;p12"/>
          <p:cNvSpPr txBox="1"/>
          <p:nvPr>
            <p:ph idx="2" type="body"/>
          </p:nvPr>
        </p:nvSpPr>
        <p:spPr>
          <a:xfrm>
            <a:off x="5725021" y="854408"/>
            <a:ext cx="6039573" cy="170023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0" lang="da" sz="2400">
                <a:solidFill>
                  <a:srgbClr val="002060"/>
                </a:solidFill>
              </a:rPr>
              <a:t>   </a:t>
            </a:r>
            <a:r>
              <a:rPr b="0" i="1" lang="da" sz="2400">
                <a:solidFill>
                  <a:srgbClr val="002060"/>
                </a:solidFill>
              </a:rPr>
              <a:t>Balance mellem arbejdsliv og privatliv er nødvendig for at sikre tilstrækkelig patientpleje -</a:t>
            </a:r>
            <a:r>
              <a:rPr b="0" lang="da" sz="2400">
                <a:solidFill>
                  <a:srgbClr val="002060"/>
                </a:solidFill>
              </a:rPr>
              <a:t> tænk bare på, at i tilfælde af højt stressniveau fordobles risikoen for at begå fejl i plejen.</a:t>
            </a:r>
            <a:endParaRPr/>
          </a:p>
          <a:p>
            <a:pPr indent="-228600" lvl="0" marL="457200" marR="0" rtl="0" algn="l">
              <a:lnSpc>
                <a:spcPct val="90000"/>
              </a:lnSpc>
              <a:spcBef>
                <a:spcPts val="1000"/>
              </a:spcBef>
              <a:spcAft>
                <a:spcPts val="0"/>
              </a:spcAft>
              <a:buClr>
                <a:srgbClr val="24BAA2"/>
              </a:buClr>
              <a:buSzPts val="3600"/>
              <a:buFont typeface="Arial"/>
              <a:buNone/>
            </a:pPr>
            <a:r>
              <a:t/>
            </a:r>
            <a:endParaRPr b="0" sz="2400">
              <a:solidFill>
                <a:srgbClr val="002060"/>
              </a:solidFill>
            </a:endParaRPr>
          </a:p>
        </p:txBody>
      </p:sp>
      <p:pic>
        <p:nvPicPr>
          <p:cNvPr id="331" name="Google Shape;331;p12"/>
          <p:cNvPicPr preferRelativeResize="0"/>
          <p:nvPr/>
        </p:nvPicPr>
        <p:blipFill rotWithShape="1">
          <a:blip r:embed="rId3">
            <a:alphaModFix/>
          </a:blip>
          <a:srcRect b="0" l="0" r="0" t="0"/>
          <a:stretch/>
        </p:blipFill>
        <p:spPr>
          <a:xfrm>
            <a:off x="3018610" y="482378"/>
            <a:ext cx="2857647" cy="2562716"/>
          </a:xfrm>
          <a:prstGeom prst="rect">
            <a:avLst/>
          </a:prstGeom>
          <a:noFill/>
          <a:ln>
            <a:noFill/>
          </a:ln>
        </p:spPr>
      </p:pic>
      <p:pic>
        <p:nvPicPr>
          <p:cNvPr descr="Immagine che contiene grafica vettoriale&#10;&#10;Descrizione generata automaticamente" id="332" name="Google Shape;332;p12"/>
          <p:cNvPicPr preferRelativeResize="0"/>
          <p:nvPr/>
        </p:nvPicPr>
        <p:blipFill rotWithShape="1">
          <a:blip r:embed="rId4">
            <a:alphaModFix/>
          </a:blip>
          <a:srcRect b="0" l="0" r="0" t="0"/>
          <a:stretch/>
        </p:blipFill>
        <p:spPr>
          <a:xfrm>
            <a:off x="2389506" y="3045094"/>
            <a:ext cx="4115854" cy="3419064"/>
          </a:xfrm>
          <a:prstGeom prst="rect">
            <a:avLst/>
          </a:prstGeom>
          <a:noFill/>
          <a:ln>
            <a:noFill/>
          </a:ln>
        </p:spPr>
      </p:pic>
      <p:sp>
        <p:nvSpPr>
          <p:cNvPr id="333" name="Google Shape;333;p12"/>
          <p:cNvSpPr txBox="1"/>
          <p:nvPr/>
        </p:nvSpPr>
        <p:spPr>
          <a:xfrm>
            <a:off x="6505360" y="2860428"/>
            <a:ext cx="66865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da" sz="1800" u="sng" cap="none" strike="noStrike">
                <a:solidFill>
                  <a:srgbClr val="24BAA2"/>
                </a:solidFill>
                <a:latin typeface="Arial"/>
                <a:ea typeface="Arial"/>
                <a:cs typeface="Arial"/>
                <a:sym typeface="Arial"/>
                <a:hlinkClick r:id="rId5">
                  <a:extLst>
                    <a:ext uri="{A12FA001-AC4F-418D-AE19-62706E023703}">
                      <ahyp:hlinkClr val="tx"/>
                    </a:ext>
                  </a:extLst>
                </a:hlinkClick>
              </a:rPr>
              <a:t>TESI-BURNOUT..pdf (nurse24.it)</a:t>
            </a:r>
            <a:endParaRPr b="0" i="0" sz="2400" u="none" cap="none" strike="noStrike">
              <a:solidFill>
                <a:srgbClr val="24BAA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3"/>
          <p:cNvSpPr txBox="1"/>
          <p:nvPr>
            <p:ph idx="1" type="body"/>
          </p:nvPr>
        </p:nvSpPr>
        <p:spPr>
          <a:xfrm>
            <a:off x="798380" y="721350"/>
            <a:ext cx="3547283" cy="517427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da" sz="3200">
                <a:solidFill>
                  <a:srgbClr val="24BAA2"/>
                </a:solidFill>
              </a:rPr>
              <a:t>4. Sociale relationer</a:t>
            </a:r>
            <a:endParaRPr b="1" sz="3200">
              <a:solidFill>
                <a:srgbClr val="24BAA2"/>
              </a:solidFill>
            </a:endParaRPr>
          </a:p>
        </p:txBody>
      </p:sp>
      <p:sp>
        <p:nvSpPr>
          <p:cNvPr id="339" name="Google Shape;339;p13"/>
          <p:cNvSpPr txBox="1"/>
          <p:nvPr>
            <p:ph idx="2" type="body"/>
          </p:nvPr>
        </p:nvSpPr>
        <p:spPr>
          <a:xfrm>
            <a:off x="4030980" y="721350"/>
            <a:ext cx="7178753" cy="27076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sz="2400">
                <a:solidFill>
                  <a:srgbClr val="323F4F"/>
                </a:solidFill>
              </a:rPr>
              <a:t>   </a:t>
            </a:r>
            <a:r>
              <a:rPr b="0" i="1" lang="da" sz="2400">
                <a:solidFill>
                  <a:srgbClr val="323F4F"/>
                </a:solidFill>
              </a:rPr>
              <a:t>At have et godt netværk med stærke relationer i privatlivet </a:t>
            </a:r>
            <a:r>
              <a:rPr b="0" lang="da" sz="2400">
                <a:solidFill>
                  <a:srgbClr val="323F4F"/>
                </a:solidFill>
              </a:rPr>
              <a:t>og som vi afsætter tid til, medvirker til at sænke stressniveauet. </a:t>
            </a:r>
            <a:r>
              <a:rPr b="0" i="1" lang="da" sz="2400">
                <a:solidFill>
                  <a:srgbClr val="323F4F"/>
                </a:solidFill>
              </a:rPr>
              <a:t>Vi skal dog huske, at selv disse relationer kan være en kilde til stress </a:t>
            </a:r>
            <a:r>
              <a:rPr b="0" lang="da" sz="2400">
                <a:solidFill>
                  <a:srgbClr val="323F4F"/>
                </a:solidFill>
              </a:rPr>
              <a:t>, især hvis venner, slægtninge og bekendte bruger én som en gratis terapeut uden for hans eller hendes arbejdstid.</a:t>
            </a:r>
            <a:endParaRPr b="0" sz="2400">
              <a:solidFill>
                <a:srgbClr val="323F4F"/>
              </a:solidFill>
            </a:endParaRPr>
          </a:p>
        </p:txBody>
      </p:sp>
      <p:sp>
        <p:nvSpPr>
          <p:cNvPr id="340" name="Google Shape;340;p13"/>
          <p:cNvSpPr txBox="1"/>
          <p:nvPr>
            <p:ph idx="1" type="body"/>
          </p:nvPr>
        </p:nvSpPr>
        <p:spPr>
          <a:xfrm>
            <a:off x="4436804" y="3745335"/>
            <a:ext cx="6681788" cy="26793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None/>
            </a:pPr>
            <a:r>
              <a:rPr b="0" i="1" lang="da" sz="2400" u="none" cap="none" strike="noStrike">
                <a:solidFill>
                  <a:srgbClr val="323F4F"/>
                </a:solidFill>
                <a:latin typeface="Calibri"/>
                <a:ea typeface="Calibri"/>
                <a:cs typeface="Calibri"/>
                <a:sym typeface="Calibri"/>
              </a:rPr>
              <a:t>At afsætte tid til familien og have et harmonisk hjemmeliv er afgørende for vores mentale sundhed </a:t>
            </a:r>
            <a:r>
              <a:rPr b="0" i="0" lang="da" sz="2400" u="none" cap="none" strike="noStrike">
                <a:solidFill>
                  <a:srgbClr val="323F4F"/>
                </a:solidFill>
                <a:latin typeface="Calibri"/>
                <a:ea typeface="Calibri"/>
                <a:cs typeface="Calibri"/>
                <a:sym typeface="Calibri"/>
              </a:rPr>
              <a:t>. Når arbejdet er udmattende, kommer vi ofte til at forsømme vores kære med negative konsekvenser </a:t>
            </a:r>
            <a:r>
              <a:rPr lang="da">
                <a:solidFill>
                  <a:srgbClr val="323F4F"/>
                </a:solidFill>
              </a:rPr>
              <a:t>for </a:t>
            </a:r>
            <a:r>
              <a:rPr b="0" i="0" lang="da" sz="2400" u="none" cap="none" strike="noStrike">
                <a:solidFill>
                  <a:srgbClr val="323F4F"/>
                </a:solidFill>
                <a:latin typeface="Calibri"/>
                <a:ea typeface="Calibri"/>
                <a:cs typeface="Calibri"/>
                <a:sym typeface="Calibri"/>
              </a:rPr>
              <a:t>både det personlige og det professionelle liv.</a:t>
            </a:r>
            <a:endParaRPr b="0" i="0" sz="2400" u="none" cap="none" strike="noStrike">
              <a:solidFill>
                <a:srgbClr val="323F4F"/>
              </a:solidFill>
              <a:latin typeface="Calibri"/>
              <a:ea typeface="Calibri"/>
              <a:cs typeface="Calibri"/>
              <a:sym typeface="Calibri"/>
            </a:endParaRPr>
          </a:p>
        </p:txBody>
      </p:sp>
      <p:sp>
        <p:nvSpPr>
          <p:cNvPr id="341" name="Google Shape;341;p13"/>
          <p:cNvSpPr txBox="1"/>
          <p:nvPr/>
        </p:nvSpPr>
        <p:spPr>
          <a:xfrm>
            <a:off x="200748" y="4208745"/>
            <a:ext cx="3008266" cy="1136544"/>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da" sz="3200" u="none" cap="none" strike="noStrike">
                <a:solidFill>
                  <a:srgbClr val="24BAA2"/>
                </a:solidFill>
                <a:latin typeface="Calibri"/>
                <a:ea typeface="Calibri"/>
                <a:cs typeface="Calibri"/>
                <a:sym typeface="Calibri"/>
              </a:rPr>
              <a:t>5. Familieliv</a:t>
            </a:r>
            <a:endParaRPr b="0" i="0" sz="1800" u="none" cap="none" strike="noStrike">
              <a:solidFill>
                <a:schemeClr val="dk1"/>
              </a:solidFill>
              <a:latin typeface="Calibri"/>
              <a:ea typeface="Calibri"/>
              <a:cs typeface="Calibri"/>
              <a:sym typeface="Calibri"/>
            </a:endParaRPr>
          </a:p>
        </p:txBody>
      </p:sp>
      <p:pic>
        <p:nvPicPr>
          <p:cNvPr id="342" name="Google Shape;342;p13"/>
          <p:cNvPicPr preferRelativeResize="0"/>
          <p:nvPr/>
        </p:nvPicPr>
        <p:blipFill rotWithShape="1">
          <a:blip r:embed="rId3">
            <a:alphaModFix/>
          </a:blip>
          <a:srcRect b="0" l="0" r="0" t="0"/>
          <a:stretch/>
        </p:blipFill>
        <p:spPr>
          <a:xfrm>
            <a:off x="1662565" y="1669125"/>
            <a:ext cx="1783951" cy="1553909"/>
          </a:xfrm>
          <a:prstGeom prst="rect">
            <a:avLst/>
          </a:prstGeom>
          <a:noFill/>
          <a:ln>
            <a:noFill/>
          </a:ln>
        </p:spPr>
      </p:pic>
      <p:pic>
        <p:nvPicPr>
          <p:cNvPr descr="Immagine che contiene testo, grafica vettoriale&#10;&#10;Descrizione generata automaticamente" id="343" name="Google Shape;343;p13"/>
          <p:cNvPicPr preferRelativeResize="0"/>
          <p:nvPr/>
        </p:nvPicPr>
        <p:blipFill rotWithShape="1">
          <a:blip r:embed="rId4">
            <a:alphaModFix/>
          </a:blip>
          <a:srcRect b="0" l="0" r="0" t="0"/>
          <a:stretch/>
        </p:blipFill>
        <p:spPr>
          <a:xfrm>
            <a:off x="2543649" y="4062605"/>
            <a:ext cx="2143235" cy="14288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4"/>
          <p:cNvSpPr txBox="1"/>
          <p:nvPr>
            <p:ph idx="1" type="body"/>
          </p:nvPr>
        </p:nvSpPr>
        <p:spPr>
          <a:xfrm>
            <a:off x="5895867" y="1836653"/>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da" sz="4800">
                <a:latin typeface="Quattrocento Sans"/>
                <a:ea typeface="Quattrocento Sans"/>
                <a:cs typeface="Quattrocento Sans"/>
                <a:sym typeface="Quattrocento Sans"/>
              </a:rPr>
              <a:t>10 tips til at opnå og bevare balance</a:t>
            </a:r>
            <a:endParaRPr/>
          </a:p>
          <a:p>
            <a:pPr indent="-228600" lvl="0" marL="457200" marR="0" rtl="0" algn="l">
              <a:lnSpc>
                <a:spcPct val="90000"/>
              </a:lnSpc>
              <a:spcBef>
                <a:spcPts val="1000"/>
              </a:spcBef>
              <a:spcAft>
                <a:spcPts val="0"/>
              </a:spcAft>
              <a:buClr>
                <a:schemeClr val="lt1"/>
              </a:buClr>
              <a:buSzPts val="4800"/>
              <a:buFont typeface="Arial"/>
              <a:buNone/>
            </a:pPr>
            <a:r>
              <a:t/>
            </a:r>
            <a:endParaRPr/>
          </a:p>
        </p:txBody>
      </p:sp>
      <p:sp>
        <p:nvSpPr>
          <p:cNvPr id="349" name="Google Shape;349;p14"/>
          <p:cNvSpPr/>
          <p:nvPr/>
        </p:nvSpPr>
        <p:spPr>
          <a:xfrm>
            <a:off x="7939669" y="4549698"/>
            <a:ext cx="1100253" cy="1077951"/>
          </a:xfrm>
          <a:prstGeom prst="down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pic>
        <p:nvPicPr>
          <p:cNvPr descr="Scales of justice outline" id="350" name="Google Shape;350;p14"/>
          <p:cNvPicPr preferRelativeResize="0"/>
          <p:nvPr/>
        </p:nvPicPr>
        <p:blipFill rotWithShape="1">
          <a:blip r:embed="rId3">
            <a:alphaModFix/>
          </a:blip>
          <a:srcRect b="0" l="0" r="0" t="0"/>
          <a:stretch/>
        </p:blipFill>
        <p:spPr>
          <a:xfrm>
            <a:off x="742949" y="1190624"/>
            <a:ext cx="2238376" cy="2238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idx="2" type="body"/>
          </p:nvPr>
        </p:nvSpPr>
        <p:spPr>
          <a:xfrm>
            <a:off x="798381" y="761603"/>
            <a:ext cx="10595237" cy="803654"/>
          </a:xfrm>
          <a:prstGeom prst="rect">
            <a:avLst/>
          </a:prstGeom>
          <a:noFill/>
          <a:ln cap="flat" cmpd="sng" w="9525">
            <a:solidFill>
              <a:srgbClr val="813995"/>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1. SØG HJÆLP</a:t>
            </a:r>
            <a:endParaRPr/>
          </a:p>
          <a:p>
            <a:pPr indent="-228600" lvl="0" marL="457200" rtl="0" algn="ctr">
              <a:lnSpc>
                <a:spcPct val="90000"/>
              </a:lnSpc>
              <a:spcBef>
                <a:spcPts val="1000"/>
              </a:spcBef>
              <a:spcAft>
                <a:spcPts val="0"/>
              </a:spcAft>
              <a:buSzPts val="3600"/>
              <a:buNone/>
            </a:pPr>
            <a:r>
              <a:t/>
            </a:r>
            <a:endParaRPr/>
          </a:p>
        </p:txBody>
      </p:sp>
      <p:pic>
        <p:nvPicPr>
          <p:cNvPr id="356" name="Google Shape;356;p15"/>
          <p:cNvPicPr preferRelativeResize="0"/>
          <p:nvPr/>
        </p:nvPicPr>
        <p:blipFill rotWithShape="1">
          <a:blip r:embed="rId3">
            <a:alphaModFix/>
          </a:blip>
          <a:srcRect b="0" l="0" r="0" t="0"/>
          <a:stretch/>
        </p:blipFill>
        <p:spPr>
          <a:xfrm>
            <a:off x="6962187" y="3304994"/>
            <a:ext cx="4136343" cy="2643969"/>
          </a:xfrm>
          <a:prstGeom prst="rect">
            <a:avLst/>
          </a:prstGeom>
          <a:noFill/>
          <a:ln>
            <a:noFill/>
          </a:ln>
        </p:spPr>
      </p:pic>
      <p:sp>
        <p:nvSpPr>
          <p:cNvPr id="357" name="Google Shape;357;p15"/>
          <p:cNvSpPr txBox="1"/>
          <p:nvPr/>
        </p:nvSpPr>
        <p:spPr>
          <a:xfrm>
            <a:off x="798381" y="2022482"/>
            <a:ext cx="10595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23F4F"/>
              </a:buClr>
              <a:buSzPts val="2400"/>
              <a:buFont typeface="Calibri"/>
              <a:buNone/>
            </a:pPr>
            <a:r>
              <a:rPr b="0" i="0" lang="da" sz="2400" u="none" cap="none" strike="noStrike">
                <a:solidFill>
                  <a:srgbClr val="323F4F"/>
                </a:solidFill>
                <a:latin typeface="Calibri"/>
                <a:ea typeface="Calibri"/>
                <a:cs typeface="Calibri"/>
                <a:sym typeface="Calibri"/>
              </a:rPr>
              <a:t>Hvis du føler, at du har problemer og vanskeligheder i dit arbejde, hvilket resulterer i stressende situationer, er det første skridt at </a:t>
            </a:r>
            <a:r>
              <a:rPr b="1" i="0" lang="da" sz="2400" u="none" cap="none" strike="noStrike">
                <a:solidFill>
                  <a:srgbClr val="323F4F"/>
                </a:solidFill>
                <a:latin typeface="Calibri"/>
                <a:ea typeface="Calibri"/>
                <a:cs typeface="Calibri"/>
                <a:sym typeface="Calibri"/>
              </a:rPr>
              <a:t>IDENTIFICERE KILDEN </a:t>
            </a:r>
            <a:r>
              <a:rPr b="0" i="0" lang="da" sz="2400" u="none" cap="none" strike="noStrike">
                <a:solidFill>
                  <a:srgbClr val="323F4F"/>
                </a:solidFill>
                <a:latin typeface="Calibri"/>
                <a:ea typeface="Calibri"/>
                <a:cs typeface="Calibri"/>
                <a:sym typeface="Calibri"/>
              </a:rPr>
              <a:t>til stressen. Når du har fundet ud af det, så bed om hjælp!</a:t>
            </a:r>
            <a:endParaRPr b="0" i="0" sz="1800" u="none" cap="none" strike="noStrike">
              <a:solidFill>
                <a:srgbClr val="323F4F"/>
              </a:solidFill>
              <a:latin typeface="Calibri"/>
              <a:ea typeface="Calibri"/>
              <a:cs typeface="Calibri"/>
              <a:sym typeface="Calibri"/>
            </a:endParaRPr>
          </a:p>
        </p:txBody>
      </p:sp>
      <p:sp>
        <p:nvSpPr>
          <p:cNvPr id="358" name="Google Shape;358;p15"/>
          <p:cNvSpPr txBox="1"/>
          <p:nvPr/>
        </p:nvSpPr>
        <p:spPr>
          <a:xfrm>
            <a:off x="798381" y="3304994"/>
            <a:ext cx="5847600" cy="1569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23F4F"/>
              </a:buClr>
              <a:buSzPts val="2400"/>
              <a:buFont typeface="Calibri"/>
              <a:buNone/>
            </a:pPr>
            <a:r>
              <a:rPr b="0" i="0" lang="da" sz="2400" u="none" cap="none" strike="noStrike">
                <a:solidFill>
                  <a:srgbClr val="323F4F"/>
                </a:solidFill>
                <a:latin typeface="Calibri"/>
                <a:ea typeface="Calibri"/>
                <a:cs typeface="Calibri"/>
                <a:sym typeface="Calibri"/>
              </a:rPr>
              <a:t>Tal med din leder. </a:t>
            </a:r>
            <a:r>
              <a:rPr lang="da" sz="2400">
                <a:solidFill>
                  <a:srgbClr val="323F4F"/>
                </a:solidFill>
                <a:latin typeface="Calibri"/>
                <a:ea typeface="Calibri"/>
                <a:cs typeface="Calibri"/>
                <a:sym typeface="Calibri"/>
              </a:rPr>
              <a:t>H</a:t>
            </a:r>
            <a:r>
              <a:rPr b="0" i="0" lang="da" sz="2400" u="none" cap="none" strike="noStrike">
                <a:solidFill>
                  <a:srgbClr val="323F4F"/>
                </a:solidFill>
                <a:latin typeface="Calibri"/>
                <a:ea typeface="Calibri"/>
                <a:cs typeface="Calibri"/>
                <a:sym typeface="Calibri"/>
              </a:rPr>
              <a:t>an eller hun vil forstå situationen og være i stand til at foreslå en løsning</a:t>
            </a:r>
            <a:r>
              <a:rPr lang="da" sz="2400">
                <a:solidFill>
                  <a:srgbClr val="323F4F"/>
                </a:solidFill>
                <a:latin typeface="Calibri"/>
                <a:ea typeface="Calibri"/>
                <a:cs typeface="Calibri"/>
                <a:sym typeface="Calibri"/>
              </a:rPr>
              <a:t> som kan være med til at ændre på din nuværende situation.</a:t>
            </a:r>
            <a:endParaRPr b="0" i="0" sz="1800" u="none" cap="none" strike="noStrike">
              <a:solidFill>
                <a:srgbClr val="323F4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6"/>
          <p:cNvSpPr txBox="1"/>
          <p:nvPr>
            <p:ph idx="1" type="body"/>
          </p:nvPr>
        </p:nvSpPr>
        <p:spPr>
          <a:xfrm>
            <a:off x="2446868" y="2246480"/>
            <a:ext cx="8946750"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For at kunne fordele din tid og energi bedst muligt mellem de forskellige aktiviteter, der udgør dit liv, er det vigtigt at have en </a:t>
            </a:r>
            <a:r>
              <a:rPr b="1" lang="da" sz="2400"/>
              <a:t>TIDSPLAN</a:t>
            </a:r>
            <a:r>
              <a:rPr lang="da" sz="2400"/>
              <a:t>, og at denne frem for alt er </a:t>
            </a:r>
            <a:r>
              <a:rPr i="1" lang="da"/>
              <a:t>realistisk</a:t>
            </a:r>
            <a:r>
              <a:rPr i="1" lang="da" sz="2400"/>
              <a:t> </a:t>
            </a:r>
            <a:r>
              <a:rPr lang="da" sz="2400"/>
              <a:t>.</a:t>
            </a:r>
            <a:endParaRPr/>
          </a:p>
          <a:p>
            <a:pPr indent="0" lvl="0" marL="457200" marR="0" rtl="0" algn="l">
              <a:lnSpc>
                <a:spcPct val="90000"/>
              </a:lnSpc>
              <a:spcBef>
                <a:spcPts val="1000"/>
              </a:spcBef>
              <a:spcAft>
                <a:spcPts val="0"/>
              </a:spcAft>
              <a:buClr>
                <a:srgbClr val="092E4B"/>
              </a:buClr>
              <a:buSzPts val="2400"/>
              <a:buFont typeface="Arial"/>
              <a:buNone/>
            </a:pPr>
            <a:r>
              <a:rPr lang="da" sz="2400"/>
              <a:t>Hvis du, når du har planlagt aktiviteter, indser, at du ikke har plads nok til dit personlige liv, er det </a:t>
            </a:r>
            <a:r>
              <a:rPr lang="da"/>
              <a:t>nødvendigt at </a:t>
            </a:r>
            <a:r>
              <a:rPr lang="da" sz="2400"/>
              <a:t>overveje at reducere din arbejdstid midlertidigt, i det mindste indtil du finder den rigtige tidsfordeling.</a:t>
            </a:r>
            <a:endParaRPr sz="2400"/>
          </a:p>
          <a:p>
            <a:pPr indent="0" lvl="0" marL="457200" marR="0" rtl="0" algn="l">
              <a:lnSpc>
                <a:spcPct val="90000"/>
              </a:lnSpc>
              <a:spcBef>
                <a:spcPts val="1000"/>
              </a:spcBef>
              <a:spcAft>
                <a:spcPts val="0"/>
              </a:spcAft>
              <a:buClr>
                <a:srgbClr val="092E4B"/>
              </a:buClr>
              <a:buSzPts val="2400"/>
              <a:buFont typeface="Arial"/>
              <a:buNone/>
            </a:pPr>
            <a:r>
              <a:t/>
            </a:r>
            <a:endParaRPr/>
          </a:p>
        </p:txBody>
      </p:sp>
      <p:sp>
        <p:nvSpPr>
          <p:cNvPr id="364" name="Google Shape;364;p16"/>
          <p:cNvSpPr txBox="1"/>
          <p:nvPr>
            <p:ph idx="2" type="body"/>
          </p:nvPr>
        </p:nvSpPr>
        <p:spPr>
          <a:xfrm>
            <a:off x="798381" y="761602"/>
            <a:ext cx="10595237" cy="853837"/>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2. PLANLÆG AKTIVITETER OG TID</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Immagine che contiene testo, interni, clipart&#10;&#10;Descrizione generata automaticamente" id="365" name="Google Shape;365;p16"/>
          <p:cNvPicPr preferRelativeResize="0"/>
          <p:nvPr/>
        </p:nvPicPr>
        <p:blipFill rotWithShape="1">
          <a:blip r:embed="rId3">
            <a:alphaModFix/>
          </a:blip>
          <a:srcRect b="0" l="0" r="0" t="0"/>
          <a:stretch/>
        </p:blipFill>
        <p:spPr>
          <a:xfrm>
            <a:off x="1066798" y="3132464"/>
            <a:ext cx="1219200"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7"/>
          <p:cNvSpPr txBox="1"/>
          <p:nvPr>
            <p:ph idx="1" type="body"/>
          </p:nvPr>
        </p:nvSpPr>
        <p:spPr>
          <a:xfrm>
            <a:off x="398352" y="2045704"/>
            <a:ext cx="9096169"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Når man står over for nye, måske vigtige opgaver, er det ofte svært at sige nej, især hvis man er tilbøjelig til at </a:t>
            </a:r>
            <a:r>
              <a:rPr lang="da"/>
              <a:t>ville glæde</a:t>
            </a:r>
            <a:r>
              <a:rPr lang="da" sz="2400"/>
              <a:t> andre. Husk, at selvom det er godt at være imødekommende over for andre, så er det ikke muligt, hvis man ikke passer på sig selv først!</a:t>
            </a:r>
            <a:endParaRPr/>
          </a:p>
          <a:p>
            <a:pPr indent="0" lvl="0" marL="457200" marR="0" rtl="0" algn="l">
              <a:lnSpc>
                <a:spcPct val="90000"/>
              </a:lnSpc>
              <a:spcBef>
                <a:spcPts val="1000"/>
              </a:spcBef>
              <a:spcAft>
                <a:spcPts val="0"/>
              </a:spcAft>
              <a:buClr>
                <a:srgbClr val="092E4B"/>
              </a:buClr>
              <a:buSzPts val="2400"/>
              <a:buFont typeface="Arial"/>
              <a:buNone/>
            </a:pPr>
            <a:r>
              <a:rPr i="1" lang="da" sz="2400"/>
              <a:t>At sige </a:t>
            </a:r>
            <a:r>
              <a:rPr b="1" lang="da"/>
              <a:t>NEJ</a:t>
            </a:r>
            <a:r>
              <a:rPr b="1" lang="da" sz="2400"/>
              <a:t> </a:t>
            </a:r>
            <a:r>
              <a:rPr i="1" lang="da" sz="2400"/>
              <a:t>til nogle opgaver, når de begynder at </a:t>
            </a:r>
            <a:r>
              <a:rPr i="1" lang="da"/>
              <a:t>hobe sig op</a:t>
            </a:r>
            <a:r>
              <a:rPr i="1" lang="da" sz="2400"/>
              <a:t>, kan hjælpe dig </a:t>
            </a:r>
            <a:r>
              <a:rPr i="1" lang="da"/>
              <a:t>til at udføre </a:t>
            </a:r>
            <a:r>
              <a:rPr i="1" lang="da" sz="2400"/>
              <a:t>dem, du allerede tager hånd om, bedre </a:t>
            </a:r>
            <a:r>
              <a:rPr lang="da" sz="2400"/>
              <a:t>. Bemærk </a:t>
            </a:r>
            <a:r>
              <a:rPr lang="da"/>
              <a:t>at det at sige nej</a:t>
            </a:r>
            <a:r>
              <a:rPr lang="da" sz="2400"/>
              <a:t> i dit personlige liv også kan hjælpe dig med at reducere stress</a:t>
            </a:r>
            <a:r>
              <a:rPr lang="da"/>
              <a:t>. D</a:t>
            </a:r>
            <a:r>
              <a:rPr lang="da" sz="2400"/>
              <a:t>u behøver ikke at mødes med med venner, hvis </a:t>
            </a:r>
            <a:r>
              <a:rPr lang="da"/>
              <a:t>du har mere brug for at ligge </a:t>
            </a:r>
            <a:r>
              <a:rPr lang="da" sz="2400"/>
              <a:t>på sofaen.</a:t>
            </a:r>
            <a:endParaRPr/>
          </a:p>
        </p:txBody>
      </p:sp>
      <p:sp>
        <p:nvSpPr>
          <p:cNvPr id="371" name="Google Shape;371;p17"/>
          <p:cNvSpPr txBox="1"/>
          <p:nvPr>
            <p:ph idx="2" type="body"/>
          </p:nvPr>
        </p:nvSpPr>
        <p:spPr>
          <a:xfrm>
            <a:off x="798381" y="761603"/>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3. LÆR AT SIG NEJ</a:t>
            </a:r>
            <a:endParaRPr/>
          </a:p>
        </p:txBody>
      </p:sp>
      <p:pic>
        <p:nvPicPr>
          <p:cNvPr id="372" name="Google Shape;372;p17"/>
          <p:cNvPicPr preferRelativeResize="0"/>
          <p:nvPr/>
        </p:nvPicPr>
        <p:blipFill rotWithShape="1">
          <a:blip r:embed="rId3">
            <a:alphaModFix/>
          </a:blip>
          <a:srcRect b="0" l="0" r="0" t="0"/>
          <a:stretch/>
        </p:blipFill>
        <p:spPr>
          <a:xfrm>
            <a:off x="9860280" y="3368683"/>
            <a:ext cx="1394460" cy="1203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8"/>
          <p:cNvSpPr txBox="1"/>
          <p:nvPr>
            <p:ph idx="1" type="body"/>
          </p:nvPr>
        </p:nvSpPr>
        <p:spPr>
          <a:xfrm>
            <a:off x="544882" y="2246479"/>
            <a:ext cx="7524353"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Flere undersøgelser viser, at tendensen til ikke at </a:t>
            </a:r>
            <a:r>
              <a:rPr lang="da"/>
              <a:t>afvikle </a:t>
            </a:r>
            <a:r>
              <a:rPr lang="da" sz="2400"/>
              <a:t>al ferie er stigende. selvom du holder fri er der kolleger der klarer dit arbejder, og du kan vende frisk tilbage til jobb</a:t>
            </a:r>
            <a:r>
              <a:rPr lang="da"/>
              <a:t>et og borgerne</a:t>
            </a:r>
            <a:r>
              <a:rPr lang="da" sz="2400"/>
              <a:t>.</a:t>
            </a:r>
            <a:endParaRPr/>
          </a:p>
          <a:p>
            <a:pPr indent="0" lvl="0" marL="457200" marR="0" rtl="0" algn="l">
              <a:lnSpc>
                <a:spcPct val="90000"/>
              </a:lnSpc>
              <a:spcBef>
                <a:spcPts val="1000"/>
              </a:spcBef>
              <a:spcAft>
                <a:spcPts val="0"/>
              </a:spcAft>
              <a:buClr>
                <a:srgbClr val="092E4B"/>
              </a:buClr>
              <a:buSzPts val="2400"/>
              <a:buFont typeface="Arial"/>
              <a:buNone/>
            </a:pPr>
            <a:r>
              <a:rPr b="1" lang="da" sz="2400"/>
              <a:t>Det </a:t>
            </a:r>
            <a:r>
              <a:rPr b="1" lang="da"/>
              <a:t>er dog vigtigt at huske</a:t>
            </a:r>
            <a:r>
              <a:rPr b="1" lang="da" sz="2400"/>
              <a:t>, at for at udføre et arbejde bedst muligt, er det godt at holde pauser og finde øjeblikke til egenomsorg.</a:t>
            </a:r>
            <a:endParaRPr b="1"/>
          </a:p>
        </p:txBody>
      </p:sp>
      <p:sp>
        <p:nvSpPr>
          <p:cNvPr id="378" name="Google Shape;378;p18"/>
          <p:cNvSpPr txBox="1"/>
          <p:nvPr>
            <p:ph idx="2" type="body"/>
          </p:nvPr>
        </p:nvSpPr>
        <p:spPr>
          <a:xfrm>
            <a:off x="798381" y="761603"/>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4. HOLD FERIE</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379" name="Google Shape;379;p18"/>
          <p:cNvPicPr preferRelativeResize="0"/>
          <p:nvPr/>
        </p:nvPicPr>
        <p:blipFill rotWithShape="1">
          <a:blip r:embed="rId3">
            <a:alphaModFix/>
          </a:blip>
          <a:srcRect b="0" l="0" r="0" t="0"/>
          <a:stretch/>
        </p:blipFill>
        <p:spPr>
          <a:xfrm>
            <a:off x="8137735" y="2819717"/>
            <a:ext cx="3147060" cy="23018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9"/>
          <p:cNvSpPr txBox="1"/>
          <p:nvPr>
            <p:ph idx="2" type="body"/>
          </p:nvPr>
        </p:nvSpPr>
        <p:spPr>
          <a:xfrm>
            <a:off x="798381" y="761602"/>
            <a:ext cx="10595237" cy="1143397"/>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5. VÆR KUN TILGÆNGELIG I ARBEJDSTIDEN </a:t>
            </a:r>
            <a:endParaRPr/>
          </a:p>
        </p:txBody>
      </p:sp>
      <p:sp>
        <p:nvSpPr>
          <p:cNvPr id="385" name="Google Shape;385;p19"/>
          <p:cNvSpPr txBox="1"/>
          <p:nvPr/>
        </p:nvSpPr>
        <p:spPr>
          <a:xfrm>
            <a:off x="7828909" y="1617856"/>
            <a:ext cx="5403121" cy="2955637"/>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da" sz="2400" u="none" cap="none" strike="noStrike">
                <a:solidFill>
                  <a:srgbClr val="092E4B"/>
                </a:solidFill>
                <a:latin typeface="Calibri"/>
                <a:ea typeface="Calibri"/>
                <a:cs typeface="Calibri"/>
                <a:sym typeface="Calibri"/>
              </a:rPr>
              <a:t>  </a:t>
            </a:r>
            <a:endParaRPr b="0" i="0" sz="2400" u="none" cap="none" strike="noStrike">
              <a:solidFill>
                <a:srgbClr val="092E4B"/>
              </a:solidFill>
              <a:latin typeface="Calibri"/>
              <a:ea typeface="Calibri"/>
              <a:cs typeface="Calibri"/>
              <a:sym typeface="Calibri"/>
            </a:endParaRPr>
          </a:p>
        </p:txBody>
      </p:sp>
      <p:sp>
        <p:nvSpPr>
          <p:cNvPr id="386" name="Google Shape;386;p19"/>
          <p:cNvSpPr txBox="1"/>
          <p:nvPr/>
        </p:nvSpPr>
        <p:spPr>
          <a:xfrm>
            <a:off x="5212080" y="2555179"/>
            <a:ext cx="5671071" cy="268496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2400" u="none" cap="none" strike="noStrike">
                <a:solidFill>
                  <a:srgbClr val="323F4F"/>
                </a:solidFill>
                <a:latin typeface="Calibri"/>
                <a:ea typeface="Calibri"/>
                <a:cs typeface="Calibri"/>
                <a:sym typeface="Calibri"/>
              </a:rPr>
              <a:t>   </a:t>
            </a:r>
            <a:r>
              <a:rPr b="0" i="0" lang="da" sz="2400" u="none" cap="none" strike="noStrike">
                <a:solidFill>
                  <a:srgbClr val="323F4F"/>
                </a:solidFill>
                <a:latin typeface="Calibri"/>
                <a:ea typeface="Calibri"/>
                <a:cs typeface="Calibri"/>
                <a:sym typeface="Calibri"/>
              </a:rPr>
              <a:t>Udbredelsen af nye teknologier og kommunikationssystemer (e-mail, sociale medier og instant messaging) kan få dig til at opleve konstant travlhed. Derfor </a:t>
            </a:r>
            <a:r>
              <a:rPr b="0" i="1" lang="da" sz="2400" u="none" cap="none" strike="noStrike">
                <a:solidFill>
                  <a:srgbClr val="323F4F"/>
                </a:solidFill>
                <a:latin typeface="Calibri"/>
                <a:ea typeface="Calibri"/>
                <a:cs typeface="Calibri"/>
                <a:sym typeface="Calibri"/>
              </a:rPr>
              <a:t>kan det hjælpe dig kun at bruge din telefon eller e-mail-konto i arbejdstiden </a:t>
            </a:r>
            <a:r>
              <a:rPr b="0" i="0" lang="da" sz="2400" u="none" cap="none" strike="noStrike">
                <a:solidFill>
                  <a:srgbClr val="323F4F"/>
                </a:solidFill>
                <a:latin typeface="Calibri"/>
                <a:ea typeface="Calibri"/>
                <a:cs typeface="Calibri"/>
                <a:sym typeface="Calibri"/>
              </a:rPr>
              <a:t>.</a:t>
            </a:r>
            <a:endParaRPr/>
          </a:p>
          <a:p>
            <a:pPr indent="-228600" lvl="0" marL="457200" marR="0" rtl="0" algn="l">
              <a:lnSpc>
                <a:spcPct val="90000"/>
              </a:lnSpc>
              <a:spcBef>
                <a:spcPts val="1000"/>
              </a:spcBef>
              <a:spcAft>
                <a:spcPts val="0"/>
              </a:spcAft>
              <a:buNone/>
            </a:pPr>
            <a:r>
              <a:rPr b="1" i="0" lang="da" sz="2400" u="none" cap="none" strike="noStrike">
                <a:solidFill>
                  <a:srgbClr val="323F4F"/>
                </a:solidFill>
                <a:latin typeface="Calibri"/>
                <a:ea typeface="Calibri"/>
                <a:cs typeface="Calibri"/>
                <a:sym typeface="Calibri"/>
              </a:rPr>
              <a:t>Måske skal du overveje at slukke arbejdstelefonen, når du har fri. </a:t>
            </a:r>
            <a:endParaRPr b="1" i="0" sz="2400" u="none" cap="none" strike="noStrike">
              <a:solidFill>
                <a:srgbClr val="323F4F"/>
              </a:solidFill>
              <a:latin typeface="Calibri"/>
              <a:ea typeface="Calibri"/>
              <a:cs typeface="Calibri"/>
              <a:sym typeface="Calibri"/>
            </a:endParaRPr>
          </a:p>
          <a:p>
            <a:pPr indent="-228600" lvl="0" marL="457200" marR="0" rtl="0" algn="l">
              <a:lnSpc>
                <a:spcPct val="90000"/>
              </a:lnSpc>
              <a:spcBef>
                <a:spcPts val="1000"/>
              </a:spcBef>
              <a:spcAft>
                <a:spcPts val="0"/>
              </a:spcAft>
              <a:buClr>
                <a:srgbClr val="24BAA2"/>
              </a:buClr>
              <a:buSzPts val="3600"/>
              <a:buFont typeface="Arial"/>
              <a:buNone/>
            </a:pPr>
            <a:r>
              <a:t/>
            </a:r>
            <a:endParaRPr b="0" i="0" sz="2400" u="none" cap="none" strike="noStrike">
              <a:solidFill>
                <a:srgbClr val="323F4F"/>
              </a:solidFill>
              <a:latin typeface="Calibri"/>
              <a:ea typeface="Calibri"/>
              <a:cs typeface="Calibri"/>
              <a:sym typeface="Calibri"/>
            </a:endParaRPr>
          </a:p>
        </p:txBody>
      </p:sp>
      <p:pic>
        <p:nvPicPr>
          <p:cNvPr id="387" name="Google Shape;387;p19"/>
          <p:cNvPicPr preferRelativeResize="0"/>
          <p:nvPr/>
        </p:nvPicPr>
        <p:blipFill rotWithShape="1">
          <a:blip r:embed="rId3">
            <a:alphaModFix/>
          </a:blip>
          <a:srcRect b="0" l="0" r="0" t="0"/>
          <a:stretch/>
        </p:blipFill>
        <p:spPr>
          <a:xfrm>
            <a:off x="1428108" y="2577008"/>
            <a:ext cx="3581401" cy="3214192"/>
          </a:xfrm>
          <a:prstGeom prst="rect">
            <a:avLst/>
          </a:prstGeom>
          <a:noFill/>
          <a:ln>
            <a:noFill/>
          </a:ln>
        </p:spPr>
      </p:pic>
      <p:sp>
        <p:nvSpPr>
          <p:cNvPr id="388" name="Google Shape;388;p19"/>
          <p:cNvSpPr txBox="1"/>
          <p:nvPr/>
        </p:nvSpPr>
        <p:spPr>
          <a:xfrm>
            <a:off x="656377" y="6128064"/>
            <a:ext cx="66905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a" sz="1200" u="sng" cap="none" strike="noStrike">
                <a:solidFill>
                  <a:srgbClr val="24BAA2"/>
                </a:solidFill>
                <a:latin typeface="Calibri"/>
                <a:ea typeface="Calibri"/>
                <a:cs typeface="Calibri"/>
                <a:sym typeface="Calibri"/>
                <a:hlinkClick r:id="rId4">
                  <a:extLst>
                    <a:ext uri="{A12FA001-AC4F-418D-AE19-62706E023703}">
                      <ahyp:hlinkClr val="tx"/>
                    </a:ext>
                  </a:extLst>
                </a:hlinkClick>
              </a:rPr>
              <a:t>https://www.ustravel.org/research/state-american-vacation-2018</a:t>
            </a:r>
            <a:endParaRPr b="0" i="0" sz="1200">
              <a:solidFill>
                <a:srgbClr val="24BAA2"/>
              </a:solidFill>
              <a:latin typeface="Calibri"/>
              <a:ea typeface="Calibri"/>
              <a:cs typeface="Calibri"/>
              <a:sym typeface="Calibri"/>
            </a:endParaRPr>
          </a:p>
          <a:p>
            <a:pPr indent="0" lvl="0" marL="0" marR="0" rtl="0" algn="l">
              <a:spcBef>
                <a:spcPts val="0"/>
              </a:spcBef>
              <a:spcAft>
                <a:spcPts val="0"/>
              </a:spcAft>
              <a:buNone/>
            </a:pPr>
            <a:r>
              <a:t/>
            </a:r>
            <a:endParaRPr sz="1200">
              <a:solidFill>
                <a:srgbClr val="24BAA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
          <p:cNvSpPr txBox="1"/>
          <p:nvPr>
            <p:ph idx="1" type="body"/>
          </p:nvPr>
        </p:nvSpPr>
        <p:spPr>
          <a:xfrm>
            <a:off x="97970" y="981277"/>
            <a:ext cx="6104357" cy="475463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lang="da"/>
              <a:t>Ved afslutningen af dette modul tilstræber vi, at du som medarbejder skal være i stand til at:</a:t>
            </a:r>
            <a:endParaRPr/>
          </a:p>
          <a:p>
            <a:pPr indent="-342900" lvl="0" marL="571500" rtl="0" algn="l">
              <a:lnSpc>
                <a:spcPct val="90000"/>
              </a:lnSpc>
              <a:spcBef>
                <a:spcPts val="1000"/>
              </a:spcBef>
              <a:spcAft>
                <a:spcPts val="0"/>
              </a:spcAft>
              <a:buSzPts val="2400"/>
              <a:buFont typeface="Noto Sans Symbols"/>
              <a:buChar char="✔"/>
            </a:pPr>
            <a:r>
              <a:rPr lang="da"/>
              <a:t>Anvende regler og værktøjer til at understøtte din egen sundhed og  livskvalitet.</a:t>
            </a:r>
            <a:endParaRPr/>
          </a:p>
          <a:p>
            <a:pPr indent="-342900" lvl="0" marL="571500" rtl="0" algn="l">
              <a:lnSpc>
                <a:spcPct val="90000"/>
              </a:lnSpc>
              <a:spcBef>
                <a:spcPts val="1000"/>
              </a:spcBef>
              <a:spcAft>
                <a:spcPts val="0"/>
              </a:spcAft>
              <a:buSzPts val="2400"/>
              <a:buFont typeface="Noto Sans Symbols"/>
              <a:buChar char="✔"/>
            </a:pPr>
            <a:r>
              <a:rPr lang="da"/>
              <a:t>At etablere en empatisk kommunikation og et sikkert virtuelt miljø med borgerne og deres familier.</a:t>
            </a:r>
            <a:endParaRPr/>
          </a:p>
          <a:p>
            <a:pPr indent="-342900" lvl="0" marL="571500" rtl="0" algn="l">
              <a:lnSpc>
                <a:spcPct val="90000"/>
              </a:lnSpc>
              <a:spcBef>
                <a:spcPts val="1000"/>
              </a:spcBef>
              <a:spcAft>
                <a:spcPts val="0"/>
              </a:spcAft>
              <a:buSzPts val="2400"/>
              <a:buFont typeface="Noto Sans Symbols"/>
              <a:buChar char="✔"/>
            </a:pPr>
            <a:r>
              <a:rPr lang="da"/>
              <a:t>At overføre digitale færdigheder til ældre og støtte dem i brugen af teknologi.</a:t>
            </a:r>
            <a:endParaRPr/>
          </a:p>
          <a:p>
            <a:pPr indent="-342900" lvl="0" marL="571500" rtl="0" algn="l">
              <a:lnSpc>
                <a:spcPct val="90000"/>
              </a:lnSpc>
              <a:spcBef>
                <a:spcPts val="1000"/>
              </a:spcBef>
              <a:spcAft>
                <a:spcPts val="0"/>
              </a:spcAft>
              <a:buSzPts val="2400"/>
              <a:buFont typeface="Noto Sans Symbols"/>
              <a:buChar char="✔"/>
            </a:pPr>
            <a:r>
              <a:rPr lang="da"/>
              <a:t>At kommunikere effektivt med kollegerne for at sikre et godt arbejdsmiljø gennem teknologi</a:t>
            </a:r>
            <a:endParaRPr/>
          </a:p>
        </p:txBody>
      </p:sp>
      <p:sp>
        <p:nvSpPr>
          <p:cNvPr id="248" name="Google Shape;248;p2"/>
          <p:cNvSpPr txBox="1"/>
          <p:nvPr>
            <p:ph idx="2" type="body"/>
          </p:nvPr>
        </p:nvSpPr>
        <p:spPr>
          <a:xfrm>
            <a:off x="643467" y="258871"/>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Modul 2</a:t>
            </a:r>
            <a:endParaRPr/>
          </a:p>
        </p:txBody>
      </p:sp>
      <p:pic>
        <p:nvPicPr>
          <p:cNvPr descr="Immagine che contiene parete, persona, ceramica, porcellana&#10;&#10;Descrizione generata automaticamente" id="249" name="Google Shape;249;p2"/>
          <p:cNvPicPr preferRelativeResize="0"/>
          <p:nvPr>
            <p:ph idx="3" type="pic"/>
          </p:nvPr>
        </p:nvPicPr>
        <p:blipFill rotWithShape="1">
          <a:blip r:embed="rId3">
            <a:alphaModFix/>
          </a:blip>
          <a:srcRect b="0" l="0" r="0" t="0"/>
          <a:stretch/>
        </p:blipFill>
        <p:spPr>
          <a:xfrm>
            <a:off x="6202327" y="439730"/>
            <a:ext cx="5660531"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0"/>
          <p:cNvSpPr txBox="1"/>
          <p:nvPr>
            <p:ph idx="1" type="body"/>
          </p:nvPr>
        </p:nvSpPr>
        <p:spPr>
          <a:xfrm>
            <a:off x="479834" y="2281094"/>
            <a:ext cx="6815046" cy="4370336"/>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a:t>Hvis du </a:t>
            </a:r>
            <a:r>
              <a:rPr lang="da" sz="2400"/>
              <a:t>arbejde hjemmefra risikerer  du at blande personlige og arbejdsmæssige aktiviteter i løbet af dagen og grænsen mellem privat- og arbejdsliv bliver derved opløst.</a:t>
            </a:r>
            <a:r>
              <a:rPr lang="da"/>
              <a:t> Sæt </a:t>
            </a:r>
            <a:r>
              <a:rPr lang="da" sz="2400"/>
              <a:t> derfor grænser.</a:t>
            </a:r>
            <a:endParaRPr/>
          </a:p>
          <a:p>
            <a:pPr indent="0" lvl="0" marL="457200" marR="0" rtl="0" algn="l">
              <a:lnSpc>
                <a:spcPct val="90000"/>
              </a:lnSpc>
              <a:spcBef>
                <a:spcPts val="1000"/>
              </a:spcBef>
              <a:spcAft>
                <a:spcPts val="0"/>
              </a:spcAft>
              <a:buClr>
                <a:srgbClr val="092E4B"/>
              </a:buClr>
              <a:buSzPts val="2400"/>
              <a:buFont typeface="Arial"/>
              <a:buNone/>
            </a:pPr>
            <a:r>
              <a:rPr b="1" lang="da" sz="2400"/>
              <a:t>Fastlæg de tidsrum, hvor du arbejder og hvor du holder fri. </a:t>
            </a:r>
            <a:r>
              <a:rPr b="1" lang="da"/>
              <a:t>D</a:t>
            </a:r>
            <a:r>
              <a:rPr b="1" lang="da" sz="2400"/>
              <a:t>efiner en arbejdsplads/et rum, hvor du kan </a:t>
            </a:r>
            <a:r>
              <a:rPr b="1" lang="da"/>
              <a:t>arbejde</a:t>
            </a:r>
            <a:r>
              <a:rPr b="1" lang="da" sz="2400"/>
              <a:t>, som om muligt ikke falder sammen med de rum, du bruger i din fritid.</a:t>
            </a:r>
            <a:endParaRPr b="1"/>
          </a:p>
        </p:txBody>
      </p:sp>
      <p:sp>
        <p:nvSpPr>
          <p:cNvPr id="394" name="Google Shape;394;p20"/>
          <p:cNvSpPr txBox="1"/>
          <p:nvPr>
            <p:ph idx="2" type="body"/>
          </p:nvPr>
        </p:nvSpPr>
        <p:spPr>
          <a:xfrm>
            <a:off x="798381" y="761603"/>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6. AFGRÆNS DIT ARBEJDE</a:t>
            </a:r>
            <a:endParaRPr/>
          </a:p>
        </p:txBody>
      </p:sp>
      <p:pic>
        <p:nvPicPr>
          <p:cNvPr id="395" name="Google Shape;395;p20"/>
          <p:cNvPicPr preferRelativeResize="0"/>
          <p:nvPr/>
        </p:nvPicPr>
        <p:blipFill rotWithShape="1">
          <a:blip r:embed="rId3">
            <a:alphaModFix/>
          </a:blip>
          <a:srcRect b="0" l="0" r="0" t="0"/>
          <a:stretch/>
        </p:blipFill>
        <p:spPr>
          <a:xfrm>
            <a:off x="7294880" y="2620831"/>
            <a:ext cx="3642360" cy="27736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1"/>
          <p:cNvSpPr txBox="1"/>
          <p:nvPr>
            <p:ph idx="1" type="body"/>
          </p:nvPr>
        </p:nvSpPr>
        <p:spPr>
          <a:xfrm>
            <a:off x="798381" y="2045704"/>
            <a:ext cx="5381440"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Et stort antal undersøgelser bekræfter, at 7-8 timers søvn pr. nat er nødvendigt for at være effektiv og fokuseret i løbet af dagen, især når man konstant beskæftiger sig med menneske</a:t>
            </a:r>
            <a:r>
              <a:rPr lang="da"/>
              <a:t>r</a:t>
            </a:r>
            <a:r>
              <a:rPr lang="da"/>
              <a:t>. Det fremgår dog, at omsorgsmedarbejdere finder det svært at leve op til dette.</a:t>
            </a:r>
            <a:r>
              <a:rPr lang="da" sz="2400"/>
              <a:t> </a:t>
            </a:r>
            <a:endParaRPr/>
          </a:p>
          <a:p>
            <a:pPr indent="0" lvl="0" marL="457200" marR="0" rtl="0" algn="l">
              <a:lnSpc>
                <a:spcPct val="90000"/>
              </a:lnSpc>
              <a:spcBef>
                <a:spcPts val="1000"/>
              </a:spcBef>
              <a:spcAft>
                <a:spcPts val="0"/>
              </a:spcAft>
              <a:buClr>
                <a:srgbClr val="092E4B"/>
              </a:buClr>
              <a:buSzPts val="2400"/>
              <a:buFont typeface="Arial"/>
              <a:buNone/>
            </a:pPr>
            <a:r>
              <a:rPr b="1" lang="da" sz="2400"/>
              <a:t>Så tag dig tid til at hvile og genvinde energien.</a:t>
            </a:r>
            <a:endParaRPr b="1"/>
          </a:p>
        </p:txBody>
      </p:sp>
      <p:sp>
        <p:nvSpPr>
          <p:cNvPr id="401" name="Google Shape;401;p21"/>
          <p:cNvSpPr txBox="1"/>
          <p:nvPr>
            <p:ph idx="2" type="body"/>
          </p:nvPr>
        </p:nvSpPr>
        <p:spPr>
          <a:xfrm>
            <a:off x="798381" y="761603"/>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7. FÅ SØVN NOK</a:t>
            </a:r>
            <a:endParaRPr/>
          </a:p>
        </p:txBody>
      </p:sp>
      <p:pic>
        <p:nvPicPr>
          <p:cNvPr id="402" name="Google Shape;402;p21"/>
          <p:cNvPicPr preferRelativeResize="0"/>
          <p:nvPr/>
        </p:nvPicPr>
        <p:blipFill rotWithShape="1">
          <a:blip r:embed="rId3">
            <a:alphaModFix/>
          </a:blip>
          <a:srcRect b="0" l="0" r="0" t="0"/>
          <a:stretch/>
        </p:blipFill>
        <p:spPr>
          <a:xfrm>
            <a:off x="7259319" y="2591991"/>
            <a:ext cx="2621931" cy="24542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2"/>
          <p:cNvSpPr txBox="1"/>
          <p:nvPr>
            <p:ph idx="1" type="body"/>
          </p:nvPr>
        </p:nvSpPr>
        <p:spPr>
          <a:xfrm>
            <a:off x="387224" y="1413879"/>
            <a:ext cx="7579825" cy="904325"/>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For at undgå store individuelle arbejdsbyrder er det </a:t>
            </a:r>
            <a:r>
              <a:rPr lang="da"/>
              <a:t>vigtigt</a:t>
            </a:r>
            <a:r>
              <a:rPr lang="da" sz="2400"/>
              <a:t> at kommunikere godt med kolleger. </a:t>
            </a:r>
            <a:r>
              <a:rPr lang="da"/>
              <a:t>Forsøg</a:t>
            </a:r>
            <a:r>
              <a:rPr lang="da" sz="2400"/>
              <a:t> altid at opnå samarbejde -  også, når der er problemer.</a:t>
            </a:r>
            <a:endParaRPr/>
          </a:p>
        </p:txBody>
      </p:sp>
      <p:sp>
        <p:nvSpPr>
          <p:cNvPr id="408" name="Google Shape;408;p22"/>
          <p:cNvSpPr txBox="1"/>
          <p:nvPr>
            <p:ph idx="2" type="body"/>
          </p:nvPr>
        </p:nvSpPr>
        <p:spPr>
          <a:xfrm>
            <a:off x="798381" y="486303"/>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3600"/>
              <a:buNone/>
            </a:pPr>
            <a:r>
              <a:rPr lang="da"/>
              <a:t>8. KOMMUNIKATION OG SAMARBEJDE</a:t>
            </a:r>
            <a:endParaRPr/>
          </a:p>
        </p:txBody>
      </p:sp>
      <p:sp>
        <p:nvSpPr>
          <p:cNvPr id="409" name="Google Shape;409;p22"/>
          <p:cNvSpPr txBox="1"/>
          <p:nvPr/>
        </p:nvSpPr>
        <p:spPr>
          <a:xfrm>
            <a:off x="798381" y="3245779"/>
            <a:ext cx="10595237" cy="803654"/>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9. VÆR </a:t>
            </a:r>
            <a:r>
              <a:rPr b="1" lang="da" sz="3600">
                <a:solidFill>
                  <a:srgbClr val="24BAA2"/>
                </a:solidFill>
                <a:latin typeface="Calibri"/>
                <a:ea typeface="Calibri"/>
                <a:cs typeface="Calibri"/>
                <a:sym typeface="Calibri"/>
              </a:rPr>
              <a:t>GOD VED</a:t>
            </a:r>
            <a:r>
              <a:rPr b="1" i="0" lang="da" sz="3600" u="none" cap="none" strike="noStrike">
                <a:solidFill>
                  <a:srgbClr val="24BAA2"/>
                </a:solidFill>
                <a:latin typeface="Calibri"/>
                <a:ea typeface="Calibri"/>
                <a:cs typeface="Calibri"/>
                <a:sym typeface="Calibri"/>
              </a:rPr>
              <a:t> DINE FØDDER</a:t>
            </a:r>
            <a:endParaRPr sz="1800">
              <a:solidFill>
                <a:schemeClr val="dk1"/>
              </a:solidFill>
              <a:latin typeface="Calibri"/>
              <a:ea typeface="Calibri"/>
              <a:cs typeface="Calibri"/>
              <a:sym typeface="Calibri"/>
            </a:endParaRPr>
          </a:p>
          <a:p>
            <a:pPr indent="-228600" lvl="0" marL="457200" marR="0" rtl="0" algn="l">
              <a:lnSpc>
                <a:spcPct val="90000"/>
              </a:lnSpc>
              <a:spcBef>
                <a:spcPts val="1000"/>
              </a:spcBef>
              <a:spcAft>
                <a:spcPts val="0"/>
              </a:spcAft>
              <a:buClr>
                <a:srgbClr val="24BAA2"/>
              </a:buClr>
              <a:buSzPts val="3600"/>
              <a:buFont typeface="Arial"/>
              <a:buNone/>
            </a:pPr>
            <a:r>
              <a:t/>
            </a:r>
            <a:endParaRPr b="1" i="0" sz="3600" u="none" cap="none" strike="noStrike">
              <a:solidFill>
                <a:srgbClr val="24BAA2"/>
              </a:solidFill>
              <a:latin typeface="Calibri"/>
              <a:ea typeface="Calibri"/>
              <a:cs typeface="Calibri"/>
              <a:sym typeface="Calibri"/>
            </a:endParaRPr>
          </a:p>
        </p:txBody>
      </p:sp>
      <p:sp>
        <p:nvSpPr>
          <p:cNvPr id="410" name="Google Shape;410;p22"/>
          <p:cNvSpPr txBox="1"/>
          <p:nvPr/>
        </p:nvSpPr>
        <p:spPr>
          <a:xfrm>
            <a:off x="387225" y="4197840"/>
            <a:ext cx="7705518" cy="1682744"/>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solidFill>
                  <a:srgbClr val="092E4B"/>
                </a:solidFill>
                <a:latin typeface="Calibri"/>
                <a:ea typeface="Calibri"/>
                <a:cs typeface="Calibri"/>
                <a:sym typeface="Calibri"/>
              </a:rPr>
              <a:t>Omsorgsmedarbejdere </a:t>
            </a:r>
            <a:r>
              <a:rPr b="0" lang="da" sz="2400" u="none" cap="none" strike="noStrike">
                <a:solidFill>
                  <a:srgbClr val="092E4B"/>
                </a:solidFill>
                <a:latin typeface="Calibri"/>
                <a:ea typeface="Calibri"/>
                <a:cs typeface="Calibri"/>
                <a:sym typeface="Calibri"/>
              </a:rPr>
              <a:t>belaster deres fødder på  arbejdet, så det er meget vigtigt at passe godt på dem. Bær behageligt fodtøj, der giver ordentlig </a:t>
            </a:r>
            <a:r>
              <a:rPr b="0" i="0" lang="da" sz="2400" u="none" cap="none" strike="noStrike">
                <a:solidFill>
                  <a:srgbClr val="092E4B"/>
                </a:solidFill>
                <a:latin typeface="Calibri"/>
                <a:ea typeface="Calibri"/>
                <a:cs typeface="Calibri"/>
                <a:sym typeface="Calibri"/>
              </a:rPr>
              <a:t>fodstøtte, stræk fødderne, brug is, massage eller </a:t>
            </a:r>
            <a:r>
              <a:rPr lang="da" sz="2400">
                <a:solidFill>
                  <a:srgbClr val="092E4B"/>
                </a:solidFill>
                <a:latin typeface="Calibri"/>
                <a:ea typeface="Calibri"/>
                <a:cs typeface="Calibri"/>
                <a:sym typeface="Calibri"/>
              </a:rPr>
              <a:t>sørg for at lægge </a:t>
            </a:r>
            <a:r>
              <a:rPr b="0" i="0" lang="da" sz="2400" u="none" cap="none" strike="noStrike">
                <a:solidFill>
                  <a:srgbClr val="092E4B"/>
                </a:solidFill>
                <a:latin typeface="Calibri"/>
                <a:ea typeface="Calibri"/>
                <a:cs typeface="Calibri"/>
                <a:sym typeface="Calibri"/>
              </a:rPr>
              <a:t> benene højt om aftenen, så hævelser kan lindres.</a:t>
            </a:r>
            <a:endParaRPr b="0" i="0" sz="2400" u="none" cap="none" strike="noStrike">
              <a:solidFill>
                <a:srgbClr val="092E4B"/>
              </a:solidFill>
              <a:latin typeface="Calibri"/>
              <a:ea typeface="Calibri"/>
              <a:cs typeface="Calibri"/>
              <a:sym typeface="Calibri"/>
            </a:endParaRPr>
          </a:p>
        </p:txBody>
      </p:sp>
      <p:pic>
        <p:nvPicPr>
          <p:cNvPr id="411" name="Google Shape;411;p22"/>
          <p:cNvPicPr preferRelativeResize="0"/>
          <p:nvPr/>
        </p:nvPicPr>
        <p:blipFill rotWithShape="1">
          <a:blip r:embed="rId3">
            <a:alphaModFix/>
          </a:blip>
          <a:srcRect b="0" l="0" r="0" t="0"/>
          <a:stretch/>
        </p:blipFill>
        <p:spPr>
          <a:xfrm>
            <a:off x="8262258" y="4197840"/>
            <a:ext cx="2207622" cy="2023682"/>
          </a:xfrm>
          <a:prstGeom prst="rect">
            <a:avLst/>
          </a:prstGeom>
          <a:noFill/>
          <a:ln>
            <a:noFill/>
          </a:ln>
        </p:spPr>
      </p:pic>
      <p:pic>
        <p:nvPicPr>
          <p:cNvPr id="412" name="Google Shape;412;p22"/>
          <p:cNvPicPr preferRelativeResize="0"/>
          <p:nvPr/>
        </p:nvPicPr>
        <p:blipFill rotWithShape="1">
          <a:blip r:embed="rId4">
            <a:alphaModFix/>
          </a:blip>
          <a:srcRect b="0" l="0" r="0" t="0"/>
          <a:stretch/>
        </p:blipFill>
        <p:spPr>
          <a:xfrm>
            <a:off x="8671258" y="1334885"/>
            <a:ext cx="1631353" cy="18659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3"/>
          <p:cNvSpPr txBox="1"/>
          <p:nvPr>
            <p:ph idx="1" type="body"/>
          </p:nvPr>
        </p:nvSpPr>
        <p:spPr>
          <a:xfrm>
            <a:off x="2694650" y="2485504"/>
            <a:ext cx="6621780"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sz="2400"/>
              <a:t>Det er nok overflødigt at sige, at fysisk aktivitet forbedrer det mentale og fysiske helbred og lindrer stress, men det er </a:t>
            </a:r>
            <a:r>
              <a:rPr lang="da"/>
              <a:t>stadigt vigtigt at huske på, at </a:t>
            </a:r>
            <a:r>
              <a:rPr lang="da" sz="2400"/>
              <a:t>for at være godt for dig skal </a:t>
            </a:r>
            <a:r>
              <a:rPr lang="da"/>
              <a:t>aktiviteten</a:t>
            </a:r>
            <a:r>
              <a:rPr lang="da" sz="2400"/>
              <a:t> være stimulerende og behageligt for dig.</a:t>
            </a:r>
            <a:endParaRPr/>
          </a:p>
        </p:txBody>
      </p:sp>
      <p:pic>
        <p:nvPicPr>
          <p:cNvPr id="418" name="Google Shape;418;p23"/>
          <p:cNvPicPr preferRelativeResize="0"/>
          <p:nvPr/>
        </p:nvPicPr>
        <p:blipFill rotWithShape="1">
          <a:blip r:embed="rId3">
            <a:alphaModFix/>
          </a:blip>
          <a:srcRect b="0" l="0" r="0" t="0"/>
          <a:stretch/>
        </p:blipFill>
        <p:spPr>
          <a:xfrm>
            <a:off x="1088359" y="3582043"/>
            <a:ext cx="2461260" cy="1965960"/>
          </a:xfrm>
          <a:prstGeom prst="rect">
            <a:avLst/>
          </a:prstGeom>
          <a:noFill/>
          <a:ln>
            <a:noFill/>
          </a:ln>
        </p:spPr>
      </p:pic>
      <p:sp>
        <p:nvSpPr>
          <p:cNvPr id="419" name="Google Shape;419;p23"/>
          <p:cNvSpPr txBox="1"/>
          <p:nvPr/>
        </p:nvSpPr>
        <p:spPr>
          <a:xfrm>
            <a:off x="798381" y="522578"/>
            <a:ext cx="10595237" cy="129452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10. FIND EN FYSISK AKTIVITET, DU NYDER OG DYRK DEN</a:t>
            </a:r>
            <a:endParaRPr b="1" i="0" sz="3600" u="none" cap="none" strike="noStrike">
              <a:solidFill>
                <a:srgbClr val="24BAA2"/>
              </a:solidFill>
              <a:latin typeface="Calibri"/>
              <a:ea typeface="Calibri"/>
              <a:cs typeface="Calibri"/>
              <a:sym typeface="Calibri"/>
            </a:endParaRPr>
          </a:p>
        </p:txBody>
      </p:sp>
      <p:pic>
        <p:nvPicPr>
          <p:cNvPr id="420" name="Google Shape;420;p23"/>
          <p:cNvPicPr preferRelativeResize="0"/>
          <p:nvPr/>
        </p:nvPicPr>
        <p:blipFill rotWithShape="1">
          <a:blip r:embed="rId4">
            <a:alphaModFix/>
          </a:blip>
          <a:srcRect b="0" l="0" r="0" t="0"/>
          <a:stretch/>
        </p:blipFill>
        <p:spPr>
          <a:xfrm>
            <a:off x="6621568" y="1917253"/>
            <a:ext cx="5716302" cy="57163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4"/>
          <p:cNvSpPr txBox="1"/>
          <p:nvPr>
            <p:ph idx="1" type="body"/>
          </p:nvPr>
        </p:nvSpPr>
        <p:spPr>
          <a:xfrm>
            <a:off x="85724" y="924255"/>
            <a:ext cx="6353176" cy="4377696"/>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3025"/>
              <a:buFont typeface="Arial"/>
              <a:buNone/>
            </a:pPr>
            <a:r>
              <a:rPr b="1" i="0" lang="da" sz="2400" u="none" cap="none" strike="noStrike">
                <a:solidFill>
                  <a:schemeClr val="lt1"/>
                </a:solidFill>
              </a:rPr>
              <a:t>I vores dagligdag bliver teknologi</a:t>
            </a:r>
            <a:r>
              <a:rPr b="1" lang="da"/>
              <a:t>er </a:t>
            </a:r>
            <a:r>
              <a:rPr b="1" i="0" lang="da" sz="2400" u="none" cap="none" strike="noStrike">
                <a:solidFill>
                  <a:schemeClr val="lt1"/>
                </a:solidFill>
              </a:rPr>
              <a:t>til personlig assistance og støtte mere og mere udbredt . </a:t>
            </a:r>
            <a:r>
              <a:rPr b="1" lang="da"/>
              <a:t>F</a:t>
            </a:r>
            <a:r>
              <a:rPr b="1" i="0" lang="da" sz="2400" u="none" cap="none" strike="noStrike">
                <a:solidFill>
                  <a:schemeClr val="lt1"/>
                </a:solidFill>
              </a:rPr>
              <a:t>ormål er at opnå og vedligeholde  velvære og trivsel i håndteringen af vaner gennem enkle og overkommelige løsninger.</a:t>
            </a:r>
            <a:endParaRPr sz="2400">
              <a:solidFill>
                <a:schemeClr val="lt1"/>
              </a:solidFill>
            </a:endParaRPr>
          </a:p>
          <a:p>
            <a:pPr indent="0" lvl="0" marL="457200" marR="0" rtl="0" algn="l">
              <a:lnSpc>
                <a:spcPct val="90000"/>
              </a:lnSpc>
              <a:spcBef>
                <a:spcPts val="1000"/>
              </a:spcBef>
              <a:spcAft>
                <a:spcPts val="0"/>
              </a:spcAft>
              <a:buClr>
                <a:schemeClr val="lt1"/>
              </a:buClr>
              <a:buSzPts val="3025"/>
              <a:buFont typeface="Arial"/>
              <a:buNone/>
            </a:pPr>
            <a:r>
              <a:rPr b="1" i="0" lang="da" sz="2400" u="none" cap="none" strike="noStrike">
                <a:solidFill>
                  <a:schemeClr val="lt1"/>
                </a:solidFill>
              </a:rPr>
              <a:t>Den største styrke ved disse teknologier ligger i at øge bevidstheden hos dem, der bruger dem, med hensyn til deres krops og sinds funktion og begrænsninger. At måle, hvad der foregår i vores krop, giver os mulighed for at forstå, hvad der virkelig </a:t>
            </a:r>
            <a:r>
              <a:rPr b="1" lang="da" sz="2400">
                <a:solidFill>
                  <a:schemeClr val="lt1"/>
                </a:solidFill>
              </a:rPr>
              <a:t>er </a:t>
            </a:r>
            <a:r>
              <a:rPr b="1" i="0" lang="da" sz="2400" u="none" cap="none" strike="noStrike">
                <a:solidFill>
                  <a:schemeClr val="lt1"/>
                </a:solidFill>
              </a:rPr>
              <a:t>godt eller dårligt for os.</a:t>
            </a:r>
            <a:r>
              <a:rPr b="1" lang="da" sz="2400">
                <a:solidFill>
                  <a:schemeClr val="lt1"/>
                </a:solidFill>
              </a:rPr>
              <a:t> De</a:t>
            </a:r>
            <a:r>
              <a:rPr b="1" i="0" lang="da" sz="2400" u="none" cap="none" strike="noStrike">
                <a:solidFill>
                  <a:schemeClr val="lt1"/>
                </a:solidFill>
              </a:rPr>
              <a:t>rmed kan vi strukturere rutiner på en måde, der forbedrer dem og fører til et velbalanceret tilfredsstillende liv.</a:t>
            </a:r>
            <a:endParaRPr/>
          </a:p>
          <a:p>
            <a:pPr indent="0" lvl="0" marL="0" rtl="0" algn="l">
              <a:lnSpc>
                <a:spcPct val="90000"/>
              </a:lnSpc>
              <a:spcBef>
                <a:spcPts val="1000"/>
              </a:spcBef>
              <a:spcAft>
                <a:spcPts val="0"/>
              </a:spcAft>
              <a:buSzPts val="2400"/>
              <a:buNone/>
            </a:pPr>
            <a:r>
              <a:t/>
            </a:r>
            <a:endParaRPr/>
          </a:p>
        </p:txBody>
      </p:sp>
      <p:sp>
        <p:nvSpPr>
          <p:cNvPr id="426" name="Google Shape;426;p24"/>
          <p:cNvSpPr txBox="1"/>
          <p:nvPr>
            <p:ph idx="2" type="body"/>
          </p:nvPr>
        </p:nvSpPr>
        <p:spPr>
          <a:xfrm>
            <a:off x="357551" y="156817"/>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000"/>
              <a:buFont typeface="Arial"/>
              <a:buNone/>
            </a:pPr>
            <a:r>
              <a:rPr lang="da"/>
              <a:t>Redskaber</a:t>
            </a:r>
            <a:endParaRPr>
              <a:solidFill>
                <a:srgbClr val="24BAA2"/>
              </a:solidFill>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Cartoon checklist and pencil" id="427" name="Google Shape;427;p24"/>
          <p:cNvPicPr preferRelativeResize="0"/>
          <p:nvPr>
            <p:ph idx="3" type="pic"/>
          </p:nvPr>
        </p:nvPicPr>
        <p:blipFill rotWithShape="1">
          <a:blip r:embed="rId3">
            <a:alphaModFix/>
          </a:blip>
          <a:srcRect b="0" l="0" r="0" t="0"/>
          <a:stretch/>
        </p:blipFill>
        <p:spPr>
          <a:xfrm>
            <a:off x="6438900" y="439738"/>
            <a:ext cx="5110163" cy="6045200"/>
          </a:xfrm>
          <a:prstGeom prst="rect">
            <a:avLst/>
          </a:prstGeom>
          <a:solidFill>
            <a:srgbClr val="F2F2F2"/>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5"/>
          <p:cNvSpPr txBox="1"/>
          <p:nvPr>
            <p:ph idx="1" type="body"/>
          </p:nvPr>
        </p:nvSpPr>
        <p:spPr>
          <a:xfrm>
            <a:off x="730938" y="1823987"/>
            <a:ext cx="922844"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da" sz="3200">
                <a:solidFill>
                  <a:srgbClr val="24BAA2"/>
                </a:solidFill>
              </a:rPr>
              <a:t>1.</a:t>
            </a:r>
            <a:endParaRPr/>
          </a:p>
        </p:txBody>
      </p:sp>
      <p:sp>
        <p:nvSpPr>
          <p:cNvPr id="433" name="Google Shape;433;p25"/>
          <p:cNvSpPr txBox="1"/>
          <p:nvPr>
            <p:ph idx="2" type="body"/>
          </p:nvPr>
        </p:nvSpPr>
        <p:spPr>
          <a:xfrm>
            <a:off x="1257851" y="17249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sz="2400"/>
              <a:t>   </a:t>
            </a:r>
            <a:r>
              <a:rPr b="0" lang="da" sz="2400">
                <a:solidFill>
                  <a:srgbClr val="092E4B"/>
                </a:solidFill>
              </a:rPr>
              <a:t>Bærbare enheder som </a:t>
            </a:r>
            <a:r>
              <a:rPr b="0" lang="da" sz="2400" u="sng">
                <a:solidFill>
                  <a:schemeClr val="hlink"/>
                </a:solidFill>
                <a:hlinkClick r:id="rId3"/>
              </a:rPr>
              <a:t>FitBit</a:t>
            </a:r>
            <a:r>
              <a:rPr b="0" lang="da" sz="2400">
                <a:solidFill>
                  <a:srgbClr val="002060"/>
                </a:solidFill>
              </a:rPr>
              <a:t>, </a:t>
            </a:r>
            <a:r>
              <a:rPr b="0" lang="da" sz="2400" u="sng">
                <a:solidFill>
                  <a:schemeClr val="hlink"/>
                </a:solidFill>
                <a:hlinkClick r:id="rId4"/>
              </a:rPr>
              <a:t>MiBand5</a:t>
            </a:r>
            <a:r>
              <a:rPr b="0" lang="da" sz="2400">
                <a:solidFill>
                  <a:srgbClr val="002060"/>
                </a:solidFill>
              </a:rPr>
              <a:t> </a:t>
            </a:r>
            <a:r>
              <a:rPr b="0" lang="da" sz="2400">
                <a:solidFill>
                  <a:srgbClr val="092E4B"/>
                </a:solidFill>
              </a:rPr>
              <a:t>og</a:t>
            </a:r>
            <a:r>
              <a:rPr b="0" lang="da" sz="2400">
                <a:solidFill>
                  <a:srgbClr val="002060"/>
                </a:solidFill>
              </a:rPr>
              <a:t> </a:t>
            </a:r>
            <a:r>
              <a:rPr b="0" lang="da" sz="2400" u="sng">
                <a:solidFill>
                  <a:schemeClr val="hlink"/>
                </a:solidFill>
                <a:hlinkClick r:id="rId5"/>
              </a:rPr>
              <a:t>GalaxyFit2</a:t>
            </a:r>
            <a:r>
              <a:rPr b="0" lang="da" sz="2400">
                <a:solidFill>
                  <a:srgbClr val="002060"/>
                </a:solidFill>
              </a:rPr>
              <a:t> </a:t>
            </a:r>
            <a:r>
              <a:rPr b="0" lang="da" sz="2400">
                <a:solidFill>
                  <a:srgbClr val="092E4B"/>
                </a:solidFill>
              </a:rPr>
              <a:t>til understøttelse af fysisk aktivitet og overvågning af vigtige vitale funktioner;</a:t>
            </a:r>
            <a:endParaRPr b="0" sz="2400">
              <a:solidFill>
                <a:srgbClr val="092E4B"/>
              </a:solidFill>
            </a:endParaRPr>
          </a:p>
        </p:txBody>
      </p:sp>
      <p:sp>
        <p:nvSpPr>
          <p:cNvPr id="434" name="Google Shape;434;p25"/>
          <p:cNvSpPr txBox="1"/>
          <p:nvPr>
            <p:ph idx="1" type="body"/>
          </p:nvPr>
        </p:nvSpPr>
        <p:spPr>
          <a:xfrm>
            <a:off x="954275" y="4165913"/>
            <a:ext cx="700088" cy="688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None/>
            </a:pPr>
            <a:r>
              <a:rPr b="1" i="0" lang="da" sz="3200" u="none" cap="none" strike="noStrike">
                <a:solidFill>
                  <a:srgbClr val="24BAA2"/>
                </a:solidFill>
                <a:latin typeface="Calibri"/>
                <a:ea typeface="Calibri"/>
                <a:cs typeface="Calibri"/>
                <a:sym typeface="Calibri"/>
              </a:rPr>
              <a:t>3.</a:t>
            </a:r>
            <a:endParaRPr/>
          </a:p>
        </p:txBody>
      </p:sp>
      <p:sp>
        <p:nvSpPr>
          <p:cNvPr id="435" name="Google Shape;435;p25"/>
          <p:cNvSpPr txBox="1"/>
          <p:nvPr>
            <p:ph idx="2" type="body"/>
          </p:nvPr>
        </p:nvSpPr>
        <p:spPr>
          <a:xfrm>
            <a:off x="1717320" y="2782974"/>
            <a:ext cx="9676298" cy="13235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3600"/>
              <a:buNone/>
            </a:pPr>
            <a:r>
              <a:rPr b="0" i="0" lang="da" sz="2400" u="none" cap="none" strike="noStrike">
                <a:solidFill>
                  <a:srgbClr val="092E4B"/>
                </a:solidFill>
                <a:latin typeface="Calibri"/>
                <a:ea typeface="Calibri"/>
                <a:cs typeface="Calibri"/>
                <a:sym typeface="Calibri"/>
              </a:rPr>
              <a:t>Apps til aktivitets- og tidsstyring (f.eks. </a:t>
            </a:r>
            <a:r>
              <a:rPr b="1" i="0" lang="da" sz="2400" u="sng" cap="none" strike="noStrike">
                <a:solidFill>
                  <a:schemeClr val="hlink"/>
                </a:solidFill>
                <a:latin typeface="Calibri"/>
                <a:ea typeface="Calibri"/>
                <a:cs typeface="Calibri"/>
                <a:sym typeface="Calibri"/>
                <a:hlinkClick r:id="rId6"/>
              </a:rPr>
              <a:t>Google Calendar</a:t>
            </a:r>
            <a:r>
              <a:rPr b="0" i="0" lang="da" sz="2400" u="none" cap="none" strike="noStrike">
                <a:solidFill>
                  <a:srgbClr val="092E4B"/>
                </a:solidFill>
                <a:latin typeface="Calibri"/>
                <a:ea typeface="Calibri"/>
                <a:cs typeface="Calibri"/>
                <a:sym typeface="Calibri"/>
              </a:rPr>
              <a:t>. Dette er en gratis app, der kan downloades fra både IOS- og Android-systemer, og tilgængelig på 33 forskellige sprog ; </a:t>
            </a:r>
            <a:r>
              <a:rPr b="1" i="0" lang="da" sz="2400" u="sng" cap="none" strike="noStrike">
                <a:solidFill>
                  <a:schemeClr val="hlink"/>
                </a:solidFill>
                <a:latin typeface="Calibri"/>
                <a:ea typeface="Calibri"/>
                <a:cs typeface="Calibri"/>
                <a:sym typeface="Calibri"/>
                <a:hlinkClick r:id="rId7"/>
              </a:rPr>
              <a:t>Todoist</a:t>
            </a:r>
            <a:r>
              <a:rPr lang="da" sz="2400" u="sng"/>
              <a:t>,</a:t>
            </a:r>
            <a:r>
              <a:rPr b="1" i="0" lang="da" sz="2400" u="none" cap="none" strike="noStrike">
                <a:solidFill>
                  <a:srgbClr val="000000"/>
                </a:solidFill>
                <a:latin typeface="Calibri"/>
                <a:ea typeface="Calibri"/>
                <a:cs typeface="Calibri"/>
                <a:sym typeface="Calibri"/>
              </a:rPr>
              <a:t> </a:t>
            </a:r>
            <a:r>
              <a:rPr b="1" i="0" lang="da" sz="2400" u="sng" cap="none" strike="noStrike">
                <a:solidFill>
                  <a:schemeClr val="hlink"/>
                </a:solidFill>
                <a:latin typeface="Calibri"/>
                <a:ea typeface="Calibri"/>
                <a:cs typeface="Calibri"/>
                <a:sym typeface="Calibri"/>
                <a:hlinkClick r:id="rId8"/>
              </a:rPr>
              <a:t>Google tasks</a:t>
            </a:r>
            <a:r>
              <a:rPr b="0" i="0" lang="da" sz="2400" u="none" cap="none" strike="noStrike">
                <a:solidFill>
                  <a:srgbClr val="000000"/>
                </a:solidFill>
                <a:latin typeface="Calibri"/>
                <a:ea typeface="Calibri"/>
                <a:cs typeface="Calibri"/>
                <a:sym typeface="Calibri"/>
              </a:rPr>
              <a:t>);</a:t>
            </a:r>
            <a:endParaRPr b="0" i="0" sz="2400" u="none" cap="none" strike="noStrike">
              <a:solidFill>
                <a:srgbClr val="000000"/>
              </a:solidFill>
              <a:latin typeface="Calibri"/>
              <a:ea typeface="Calibri"/>
              <a:cs typeface="Calibri"/>
              <a:sym typeface="Calibri"/>
            </a:endParaRPr>
          </a:p>
        </p:txBody>
      </p:sp>
      <p:sp>
        <p:nvSpPr>
          <p:cNvPr id="436" name="Google Shape;436;p25"/>
          <p:cNvSpPr txBox="1"/>
          <p:nvPr>
            <p:ph idx="1" type="body"/>
          </p:nvPr>
        </p:nvSpPr>
        <p:spPr>
          <a:xfrm>
            <a:off x="527844" y="477281"/>
            <a:ext cx="11136312" cy="10207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Her er nogle nyttige værktøjer til at opnå en god work-life-balance:</a:t>
            </a:r>
            <a:endParaRPr b="1" i="0" sz="3600" u="none" cap="none" strike="noStrike">
              <a:solidFill>
                <a:srgbClr val="24BAA2"/>
              </a:solidFill>
              <a:latin typeface="Calibri"/>
              <a:ea typeface="Calibri"/>
              <a:cs typeface="Calibri"/>
              <a:sym typeface="Calibri"/>
            </a:endParaRPr>
          </a:p>
        </p:txBody>
      </p:sp>
      <p:sp>
        <p:nvSpPr>
          <p:cNvPr id="437" name="Google Shape;437;p25"/>
          <p:cNvSpPr txBox="1"/>
          <p:nvPr/>
        </p:nvSpPr>
        <p:spPr>
          <a:xfrm>
            <a:off x="1431224" y="4066890"/>
            <a:ext cx="10182414" cy="640093"/>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da" sz="2400" u="none" cap="none" strike="noStrike">
                <a:solidFill>
                  <a:srgbClr val="092E4B"/>
                </a:solidFill>
                <a:latin typeface="Calibri"/>
                <a:ea typeface="Calibri"/>
                <a:cs typeface="Calibri"/>
                <a:sym typeface="Calibri"/>
              </a:rPr>
              <a:t>Apps til at spore ens vaner (f.eks.: </a:t>
            </a:r>
            <a:r>
              <a:rPr b="1" i="0" lang="da" sz="2400" u="sng" cap="none" strike="noStrike">
                <a:solidFill>
                  <a:srgbClr val="24BAA2"/>
                </a:solidFill>
                <a:latin typeface="Calibri"/>
                <a:ea typeface="Calibri"/>
                <a:cs typeface="Calibri"/>
                <a:sym typeface="Calibri"/>
                <a:hlinkClick r:id="rId9">
                  <a:extLst>
                    <a:ext uri="{A12FA001-AC4F-418D-AE19-62706E023703}">
                      <ahyp:hlinkClr val="tx"/>
                    </a:ext>
                  </a:extLst>
                </a:hlinkClick>
              </a:rPr>
              <a:t>Fabulous daily routine planner</a:t>
            </a:r>
            <a:r>
              <a:rPr b="0" i="0" lang="da" sz="2400" u="none" cap="none" strike="noStrike">
                <a:solidFill>
                  <a:srgbClr val="092E4B"/>
                </a:solidFill>
                <a:latin typeface="Calibri"/>
                <a:ea typeface="Calibri"/>
                <a:cs typeface="Calibri"/>
                <a:sym typeface="Calibri"/>
              </a:rPr>
              <a:t>);</a:t>
            </a:r>
            <a:endParaRPr b="0" i="0" sz="2400" u="none" cap="none" strike="noStrike">
              <a:solidFill>
                <a:srgbClr val="092E4B"/>
              </a:solidFill>
              <a:latin typeface="Calibri"/>
              <a:ea typeface="Calibri"/>
              <a:cs typeface="Calibri"/>
              <a:sym typeface="Calibri"/>
            </a:endParaRPr>
          </a:p>
        </p:txBody>
      </p:sp>
      <p:sp>
        <p:nvSpPr>
          <p:cNvPr id="438" name="Google Shape;438;p25"/>
          <p:cNvSpPr txBox="1"/>
          <p:nvPr/>
        </p:nvSpPr>
        <p:spPr>
          <a:xfrm>
            <a:off x="660906" y="2640402"/>
            <a:ext cx="803356"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da" sz="3200" u="none" cap="none" strike="noStrike">
                <a:solidFill>
                  <a:srgbClr val="24BAA2"/>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439" name="Google Shape;439;p25"/>
          <p:cNvSpPr txBox="1"/>
          <p:nvPr/>
        </p:nvSpPr>
        <p:spPr>
          <a:xfrm>
            <a:off x="670880" y="4817801"/>
            <a:ext cx="793382"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da" sz="3200" u="none" cap="none" strike="noStrike">
                <a:solidFill>
                  <a:srgbClr val="24BAA2"/>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440" name="Google Shape;440;p25"/>
          <p:cNvSpPr txBox="1"/>
          <p:nvPr/>
        </p:nvSpPr>
        <p:spPr>
          <a:xfrm>
            <a:off x="1431224" y="4829596"/>
            <a:ext cx="10182414" cy="640093"/>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da" sz="2400" u="none" cap="none" strike="noStrike">
                <a:solidFill>
                  <a:srgbClr val="092E4B"/>
                </a:solidFill>
                <a:latin typeface="Calibri"/>
                <a:ea typeface="Calibri"/>
                <a:cs typeface="Calibri"/>
                <a:sym typeface="Calibri"/>
              </a:rPr>
              <a:t>Apps til søvnregulering (eks.: </a:t>
            </a:r>
            <a:r>
              <a:rPr b="1" i="0" lang="da" sz="2400" u="sng" cap="none" strike="noStrike">
                <a:solidFill>
                  <a:srgbClr val="24BAA2"/>
                </a:solidFill>
                <a:latin typeface="Calibri"/>
                <a:ea typeface="Calibri"/>
                <a:cs typeface="Calibri"/>
                <a:sym typeface="Calibri"/>
                <a:hlinkClick r:id="rId10">
                  <a:extLst>
                    <a:ext uri="{A12FA001-AC4F-418D-AE19-62706E023703}">
                      <ahyp:hlinkClr val="tx"/>
                    </a:ext>
                  </a:extLst>
                </a:hlinkClick>
              </a:rPr>
              <a:t>Sleep Cycle</a:t>
            </a:r>
            <a:r>
              <a:rPr b="1" i="0" lang="da" sz="2400" u="none" cap="none" strike="noStrike">
                <a:solidFill>
                  <a:srgbClr val="092E4B"/>
                </a:solidFill>
                <a:latin typeface="Calibri"/>
                <a:ea typeface="Calibri"/>
                <a:cs typeface="Calibri"/>
                <a:sym typeface="Calibri"/>
              </a:rPr>
              <a:t> </a:t>
            </a:r>
            <a:r>
              <a:rPr b="0" i="0" lang="da" sz="2400" u="none" cap="none" strike="noStrike">
                <a:solidFill>
                  <a:srgbClr val="092E4B"/>
                </a:solidFill>
                <a:latin typeface="Calibri"/>
                <a:ea typeface="Calibri"/>
                <a:cs typeface="Calibri"/>
                <a:sym typeface="Calibri"/>
              </a:rPr>
              <a:t>);</a:t>
            </a:r>
            <a:endParaRPr b="0" i="0" sz="2400" u="none" cap="none" strike="noStrike">
              <a:solidFill>
                <a:srgbClr val="092E4B"/>
              </a:solidFill>
              <a:latin typeface="Calibri"/>
              <a:ea typeface="Calibri"/>
              <a:cs typeface="Calibri"/>
              <a:sym typeface="Calibri"/>
            </a:endParaRPr>
          </a:p>
        </p:txBody>
      </p:sp>
      <p:sp>
        <p:nvSpPr>
          <p:cNvPr id="441" name="Google Shape;441;p25"/>
          <p:cNvSpPr txBox="1"/>
          <p:nvPr/>
        </p:nvSpPr>
        <p:spPr>
          <a:xfrm>
            <a:off x="1464262" y="5507319"/>
            <a:ext cx="9814535" cy="640093"/>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da" sz="2400" u="none" cap="none" strike="noStrike">
                <a:solidFill>
                  <a:srgbClr val="092E4B"/>
                </a:solidFill>
                <a:latin typeface="Calibri"/>
                <a:ea typeface="Calibri"/>
                <a:cs typeface="Calibri"/>
                <a:sym typeface="Calibri"/>
              </a:rPr>
              <a:t>Meditationsapps (f.eks.</a:t>
            </a:r>
            <a:r>
              <a:rPr b="1" i="0" lang="da" sz="2400" u="sng" cap="none" strike="noStrike">
                <a:solidFill>
                  <a:srgbClr val="24BAA2"/>
                </a:solidFill>
                <a:latin typeface="Calibri"/>
                <a:ea typeface="Calibri"/>
                <a:cs typeface="Calibri"/>
                <a:sym typeface="Calibri"/>
                <a:hlinkClick r:id="rId11">
                  <a:extLst>
                    <a:ext uri="{A12FA001-AC4F-418D-AE19-62706E023703}">
                      <ahyp:hlinkClr val="tx"/>
                    </a:ext>
                  </a:extLst>
                </a:hlinkClick>
              </a:rPr>
              <a:t> Calm</a:t>
            </a:r>
            <a:r>
              <a:rPr b="0" i="0" lang="da" sz="2400" u="none" cap="none" strike="noStrike">
                <a:solidFill>
                  <a:srgbClr val="24BAA2"/>
                </a:solidFill>
                <a:latin typeface="Calibri"/>
                <a:ea typeface="Calibri"/>
                <a:cs typeface="Calibri"/>
                <a:sym typeface="Calibri"/>
              </a:rPr>
              <a:t>, </a:t>
            </a:r>
            <a:r>
              <a:rPr b="1" i="0" lang="da" sz="2400" u="sng" cap="none" strike="noStrike">
                <a:solidFill>
                  <a:srgbClr val="24BAA2"/>
                </a:solidFill>
                <a:latin typeface="Calibri"/>
                <a:ea typeface="Calibri"/>
                <a:cs typeface="Calibri"/>
                <a:sym typeface="Calibri"/>
                <a:hlinkClick r:id="rId12">
                  <a:extLst>
                    <a:ext uri="{A12FA001-AC4F-418D-AE19-62706E023703}">
                      <ahyp:hlinkClr val="tx"/>
                    </a:ext>
                  </a:extLst>
                </a:hlinkClick>
              </a:rPr>
              <a:t>Meditopia</a:t>
            </a:r>
            <a:r>
              <a:rPr b="0" i="0" lang="da" sz="2400" u="none" cap="none" strike="noStrike">
                <a:solidFill>
                  <a:srgbClr val="092E4B"/>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42" name="Google Shape;442;p25"/>
          <p:cNvSpPr txBox="1"/>
          <p:nvPr/>
        </p:nvSpPr>
        <p:spPr>
          <a:xfrm>
            <a:off x="685051" y="5469689"/>
            <a:ext cx="779211"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da" sz="3200" u="none" cap="none" strike="noStrike">
                <a:solidFill>
                  <a:srgbClr val="24BAA2"/>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6"/>
          <p:cNvSpPr txBox="1"/>
          <p:nvPr>
            <p:ph idx="1" type="body"/>
          </p:nvPr>
        </p:nvSpPr>
        <p:spPr>
          <a:xfrm>
            <a:off x="508656" y="2361660"/>
            <a:ext cx="7829586" cy="33920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da"/>
              <a:t>Organisering og planlægning synes at være nyttige vaner til at håndtere pres og stress. Omhyggelig planlægning vil også give os mulighed for at styre arbejdsopgaver mere effektivt. Fjenden er den usikkerhed, som tager over, når vi er udbrændte. Derfor bekæmper vi angsten ved at planlægge aktiviteter og visualisere mål, eliminere unødvendige handlinger og prioritere de nødvendige. Det ser ud til at være meget simpelt, men i virkeligheden er det de færreste, der formår at være herre over deres tid, så hvordan gør man det?</a:t>
            </a:r>
            <a:br>
              <a:rPr lang="da"/>
            </a:br>
            <a:endParaRPr/>
          </a:p>
        </p:txBody>
      </p:sp>
      <p:sp>
        <p:nvSpPr>
          <p:cNvPr id="449" name="Google Shape;449;p26"/>
          <p:cNvSpPr txBox="1"/>
          <p:nvPr>
            <p:ph idx="2" type="body"/>
          </p:nvPr>
        </p:nvSpPr>
        <p:spPr>
          <a:xfrm>
            <a:off x="508656" y="1022844"/>
            <a:ext cx="7518600" cy="1031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da"/>
              <a:t>Organiser bedre, lev bedre.</a:t>
            </a:r>
            <a:endParaRPr/>
          </a:p>
          <a:p>
            <a:pPr indent="0" lvl="0" marL="0" rtl="0" algn="l">
              <a:lnSpc>
                <a:spcPct val="90000"/>
              </a:lnSpc>
              <a:spcBef>
                <a:spcPts val="1000"/>
              </a:spcBef>
              <a:spcAft>
                <a:spcPts val="0"/>
              </a:spcAft>
              <a:buClr>
                <a:srgbClr val="24BAA2"/>
              </a:buClr>
              <a:buSzPts val="3600"/>
              <a:buNone/>
            </a:pPr>
            <a:r>
              <a:rPr lang="da"/>
              <a:t>(mindst 30 min.)</a:t>
            </a:r>
            <a:endParaRPr/>
          </a:p>
        </p:txBody>
      </p:sp>
      <p:pic>
        <p:nvPicPr>
          <p:cNvPr id="450" name="Google Shape;450;p26">
            <a:hlinkClick r:id="rId3"/>
          </p:cNvPr>
          <p:cNvPicPr preferRelativeResize="0"/>
          <p:nvPr>
            <p:ph idx="3" type="pic"/>
          </p:nvPr>
        </p:nvPicPr>
        <p:blipFill rotWithShape="1">
          <a:blip r:embed="rId4">
            <a:alphaModFix/>
          </a:blip>
          <a:srcRect b="0" l="0" r="0" t="0"/>
          <a:stretch/>
        </p:blipFill>
        <p:spPr>
          <a:xfrm>
            <a:off x="8583306" y="1246695"/>
            <a:ext cx="2444126" cy="4336988"/>
          </a:xfrm>
          <a:prstGeom prst="rect">
            <a:avLst/>
          </a:prstGeom>
          <a:solidFill>
            <a:srgbClr val="D8D8D8"/>
          </a:solidFill>
          <a:ln>
            <a:noFill/>
          </a:ln>
        </p:spPr>
      </p:pic>
      <p:sp>
        <p:nvSpPr>
          <p:cNvPr id="451" name="Google Shape;451;p26"/>
          <p:cNvSpPr txBox="1"/>
          <p:nvPr/>
        </p:nvSpPr>
        <p:spPr>
          <a:xfrm>
            <a:off x="9552027" y="6257835"/>
            <a:ext cx="2444100" cy="4154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4BAA2"/>
              </a:buClr>
              <a:buSzPts val="1050"/>
              <a:buFont typeface="Calibri"/>
              <a:buNone/>
            </a:pPr>
            <a:r>
              <a:rPr lang="da" sz="1050" u="sng">
                <a:solidFill>
                  <a:srgbClr val="24BAA2"/>
                </a:solidFill>
                <a:latin typeface="Calibri"/>
                <a:ea typeface="Calibri"/>
                <a:cs typeface="Calibri"/>
                <a:sym typeface="Calibri"/>
                <a:hlinkClick r:id="rId5">
                  <a:extLst>
                    <a:ext uri="{A12FA001-AC4F-418D-AE19-62706E023703}">
                      <ahyp:hlinkClr val="tx"/>
                    </a:ext>
                  </a:extLst>
                </a:hlinkClick>
              </a:rPr>
              <a:t>Stack Overflow - Where Developers Learn, Share, &amp; Build Careers</a:t>
            </a:r>
            <a:endParaRPr sz="900">
              <a:solidFill>
                <a:srgbClr val="24BAA2"/>
              </a:solidFill>
              <a:latin typeface="Calibri"/>
              <a:ea typeface="Calibri"/>
              <a:cs typeface="Calibri"/>
              <a:sym typeface="Calibri"/>
            </a:endParaRPr>
          </a:p>
        </p:txBody>
      </p:sp>
      <p:sp>
        <p:nvSpPr>
          <p:cNvPr id="452" name="Google Shape;452;p26"/>
          <p:cNvSpPr txBox="1"/>
          <p:nvPr/>
        </p:nvSpPr>
        <p:spPr>
          <a:xfrm>
            <a:off x="557561" y="47693"/>
            <a:ext cx="610076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a" sz="4800">
                <a:solidFill>
                  <a:srgbClr val="24BAA2"/>
                </a:solidFill>
                <a:latin typeface="Calibri"/>
                <a:ea typeface="Calibri"/>
                <a:cs typeface="Calibri"/>
                <a:sym typeface="Calibri"/>
              </a:rPr>
              <a:t>Deltager </a:t>
            </a:r>
            <a:r>
              <a:rPr b="1" lang="da" sz="4800">
                <a:solidFill>
                  <a:srgbClr val="24BAA2"/>
                </a:solidFill>
                <a:latin typeface="Calibri"/>
                <a:ea typeface="Calibri"/>
                <a:cs typeface="Calibri"/>
                <a:sym typeface="Calibri"/>
              </a:rPr>
              <a:t>øvelse</a:t>
            </a:r>
            <a:endParaRPr b="1" sz="4800">
              <a:solidFill>
                <a:srgbClr val="24BAA2"/>
              </a:solidFill>
              <a:latin typeface="Calibri"/>
              <a:ea typeface="Calibri"/>
              <a:cs typeface="Calibri"/>
              <a:sym typeface="Calibri"/>
            </a:endParaRPr>
          </a:p>
        </p:txBody>
      </p:sp>
      <p:sp>
        <p:nvSpPr>
          <p:cNvPr id="453" name="Google Shape;453;p26"/>
          <p:cNvSpPr/>
          <p:nvPr/>
        </p:nvSpPr>
        <p:spPr>
          <a:xfrm>
            <a:off x="8915400" y="2507265"/>
            <a:ext cx="2517494" cy="1712309"/>
          </a:xfrm>
          <a:prstGeom prst="wedgeRoundRectCallout">
            <a:avLst>
              <a:gd fmla="val -20833" name="adj1"/>
              <a:gd fmla="val 62500" name="adj2"/>
              <a:gd fmla="val 0" name="adj3"/>
            </a:avLst>
          </a:prstGeom>
          <a:solidFill>
            <a:srgbClr val="24BAA2"/>
          </a:solidFill>
          <a:ln cap="flat" cmpd="sng" w="12700">
            <a:solidFill>
              <a:srgbClr val="24BAA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da" sz="1800">
                <a:solidFill>
                  <a:schemeClr val="lt1"/>
                </a:solidFill>
                <a:latin typeface="Calibri"/>
                <a:ea typeface="Calibri"/>
                <a:cs typeface="Calibri"/>
                <a:sym typeface="Calibri"/>
              </a:rPr>
              <a:t>ET EKSEMPEL PÅ EN KALENDER ELLER EN   WORKFLOW PLATFORM KLIK HER </a:t>
            </a:r>
            <a:endParaRPr/>
          </a:p>
          <a:p>
            <a:pPr indent="0" lvl="0" marL="0" marR="0" rtl="0" algn="ctr">
              <a:spcBef>
                <a:spcPts val="0"/>
              </a:spcBef>
              <a:spcAft>
                <a:spcPts val="0"/>
              </a:spcAft>
              <a:buNone/>
            </a:pPr>
            <a:r>
              <a:rPr lang="da" sz="1800" u="sng">
                <a:solidFill>
                  <a:srgbClr val="002060"/>
                </a:solidFill>
                <a:latin typeface="Calibri"/>
                <a:ea typeface="Calibri"/>
                <a:cs typeface="Calibri"/>
                <a:sym typeface="Calibri"/>
                <a:hlinkClick r:id="rId6">
                  <a:extLst>
                    <a:ext uri="{A12FA001-AC4F-418D-AE19-62706E023703}">
                      <ahyp:hlinkClr val="tx"/>
                    </a:ext>
                  </a:extLst>
                </a:hlinkClick>
              </a:rPr>
              <a:t>stack overflow</a:t>
            </a:r>
            <a:endParaRPr sz="1800">
              <a:solidFill>
                <a:srgbClr val="002060"/>
              </a:solidFill>
              <a:latin typeface="Calibri"/>
              <a:ea typeface="Calibri"/>
              <a:cs typeface="Calibri"/>
              <a:sym typeface="Calibri"/>
            </a:endParaRPr>
          </a:p>
        </p:txBody>
      </p:sp>
      <p:sp>
        <p:nvSpPr>
          <p:cNvPr id="454" name="Google Shape;454;p26"/>
          <p:cNvSpPr txBox="1"/>
          <p:nvPr/>
        </p:nvSpPr>
        <p:spPr>
          <a:xfrm>
            <a:off x="0" y="5657671"/>
            <a:ext cx="8120787" cy="1200329"/>
          </a:xfrm>
          <a:prstGeom prst="rect">
            <a:avLst/>
          </a:prstGeom>
          <a:solidFill>
            <a:srgbClr val="24BAA2"/>
          </a:solidFill>
          <a:ln>
            <a:noFill/>
          </a:ln>
        </p:spPr>
        <p:txBody>
          <a:bodyPr anchorCtr="0" anchor="t" bIns="45700" lIns="91425" spcFirstLastPara="1" rIns="91425" wrap="square" tIns="45700">
            <a:spAutoFit/>
          </a:bodyPr>
          <a:lstStyle/>
          <a:p>
            <a:pPr indent="0" lvl="0" marL="180000" marR="0" rtl="0" algn="l">
              <a:spcBef>
                <a:spcPts val="0"/>
              </a:spcBef>
              <a:spcAft>
                <a:spcPts val="0"/>
              </a:spcAft>
              <a:buNone/>
            </a:pPr>
            <a:r>
              <a:rPr b="1" lang="da" sz="2400">
                <a:solidFill>
                  <a:srgbClr val="7F3494"/>
                </a:solidFill>
                <a:latin typeface="Calibri"/>
                <a:ea typeface="Calibri"/>
                <a:cs typeface="Calibri"/>
                <a:sym typeface="Calibri"/>
              </a:rPr>
              <a:t>ØVELSE:</a:t>
            </a:r>
            <a:r>
              <a:rPr b="1" lang="da" sz="2400">
                <a:solidFill>
                  <a:schemeClr val="lt1"/>
                </a:solidFill>
                <a:latin typeface="Calibri"/>
                <a:ea typeface="Calibri"/>
                <a:cs typeface="Calibri"/>
                <a:sym typeface="Calibri"/>
              </a:rPr>
              <a:t>Følg de næste trin og anvend dem gang på gang for at implementere forbedrede/gode vaner. Lav en plan for din nuværende arbejdsuge NU!</a:t>
            </a:r>
            <a:endParaRPr b="1" sz="24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7"/>
          <p:cNvSpPr txBox="1"/>
          <p:nvPr/>
        </p:nvSpPr>
        <p:spPr>
          <a:xfrm>
            <a:off x="1624114" y="369980"/>
            <a:ext cx="63897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Opstil og noter deadlines for alle aktiviteter</a:t>
            </a:r>
            <a:br>
              <a:rPr b="1" lang="da" sz="2400">
                <a:solidFill>
                  <a:srgbClr val="24BAA2"/>
                </a:solidFill>
                <a:latin typeface="Calibri"/>
                <a:ea typeface="Calibri"/>
                <a:cs typeface="Calibri"/>
                <a:sym typeface="Calibri"/>
              </a:rPr>
            </a:br>
            <a:endParaRPr b="1" sz="2400">
              <a:solidFill>
                <a:srgbClr val="24BAA2"/>
              </a:solidFill>
              <a:latin typeface="Calibri"/>
              <a:ea typeface="Calibri"/>
              <a:cs typeface="Calibri"/>
              <a:sym typeface="Calibri"/>
            </a:endParaRPr>
          </a:p>
        </p:txBody>
      </p:sp>
      <p:sp>
        <p:nvSpPr>
          <p:cNvPr id="461" name="Google Shape;461;p27"/>
          <p:cNvSpPr txBox="1"/>
          <p:nvPr/>
        </p:nvSpPr>
        <p:spPr>
          <a:xfrm>
            <a:off x="1624113" y="844210"/>
            <a:ext cx="10074813" cy="1009335"/>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lang="da" sz="2400">
                <a:solidFill>
                  <a:srgbClr val="092E4B"/>
                </a:solidFill>
                <a:latin typeface="Calibri"/>
                <a:ea typeface="Calibri"/>
                <a:cs typeface="Calibri"/>
                <a:sym typeface="Calibri"/>
              </a:rPr>
              <a:t>Hukommelsen fungerer ikke altid optimalt under stress. Vælg en kalender, digital eller papir og skriv en deadline ned, så snart den er lagt fast!</a:t>
            </a:r>
            <a:br>
              <a:rPr lang="da" sz="2400">
                <a:solidFill>
                  <a:srgbClr val="092E4B"/>
                </a:solidFill>
                <a:latin typeface="Calibri"/>
                <a:ea typeface="Calibri"/>
                <a:cs typeface="Calibri"/>
                <a:sym typeface="Calibri"/>
              </a:rPr>
            </a:br>
            <a:endParaRPr sz="2400">
              <a:solidFill>
                <a:srgbClr val="092E4B"/>
              </a:solidFill>
              <a:latin typeface="Calibri"/>
              <a:ea typeface="Calibri"/>
              <a:cs typeface="Calibri"/>
              <a:sym typeface="Calibri"/>
            </a:endParaRPr>
          </a:p>
        </p:txBody>
      </p:sp>
      <p:sp>
        <p:nvSpPr>
          <p:cNvPr id="462" name="Google Shape;462;p27"/>
          <p:cNvSpPr txBox="1"/>
          <p:nvPr/>
        </p:nvSpPr>
        <p:spPr>
          <a:xfrm>
            <a:off x="6307626" y="2124872"/>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Prioriter aktiviteterne</a:t>
            </a:r>
            <a:br>
              <a:rPr b="1" lang="da" sz="2400">
                <a:solidFill>
                  <a:srgbClr val="24BAA2"/>
                </a:solidFill>
                <a:latin typeface="Calibri"/>
                <a:ea typeface="Calibri"/>
                <a:cs typeface="Calibri"/>
                <a:sym typeface="Calibri"/>
              </a:rPr>
            </a:br>
            <a:endParaRPr b="1" sz="2400">
              <a:solidFill>
                <a:srgbClr val="24BAA2"/>
              </a:solidFill>
              <a:latin typeface="Calibri"/>
              <a:ea typeface="Calibri"/>
              <a:cs typeface="Calibri"/>
              <a:sym typeface="Calibri"/>
            </a:endParaRPr>
          </a:p>
        </p:txBody>
      </p:sp>
      <p:sp>
        <p:nvSpPr>
          <p:cNvPr id="463" name="Google Shape;463;p27"/>
          <p:cNvSpPr txBox="1"/>
          <p:nvPr/>
        </p:nvSpPr>
        <p:spPr>
          <a:xfrm>
            <a:off x="1624114" y="2599102"/>
            <a:ext cx="10074900" cy="17697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lang="da" sz="2400">
                <a:solidFill>
                  <a:srgbClr val="092E4B"/>
                </a:solidFill>
                <a:latin typeface="Calibri"/>
                <a:ea typeface="Calibri"/>
                <a:cs typeface="Calibri"/>
                <a:sym typeface="Calibri"/>
              </a:rPr>
              <a:t>Ikke alle aktiviteter har samme betydning! Definer kriterier for prioritering af den ene eller den anden opgave. Er tid altid den fremherskende værdi? Ikke altid, nogle gange er nogle opgaver mere komplekse, og selvom der er længe til deadline, skal de i gang til tiden. Når du har prioriteret, kan du også visuelt adskille dem med forskellige farver på din kalender.</a:t>
            </a:r>
            <a:endParaRPr sz="2400">
              <a:solidFill>
                <a:srgbClr val="092E4B"/>
              </a:solidFill>
              <a:latin typeface="Calibri"/>
              <a:ea typeface="Calibri"/>
              <a:cs typeface="Calibri"/>
              <a:sym typeface="Calibri"/>
            </a:endParaRPr>
          </a:p>
        </p:txBody>
      </p:sp>
      <p:sp>
        <p:nvSpPr>
          <p:cNvPr id="464" name="Google Shape;464;p27"/>
          <p:cNvSpPr txBox="1"/>
          <p:nvPr/>
        </p:nvSpPr>
        <p:spPr>
          <a:xfrm>
            <a:off x="1624114" y="4785340"/>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Opdel hver opgave i faser </a:t>
            </a:r>
            <a:br>
              <a:rPr b="1" lang="da" sz="2400">
                <a:solidFill>
                  <a:srgbClr val="24BAA2"/>
                </a:solidFill>
                <a:latin typeface="Calibri"/>
                <a:ea typeface="Calibri"/>
                <a:cs typeface="Calibri"/>
                <a:sym typeface="Calibri"/>
              </a:rPr>
            </a:br>
            <a:endParaRPr b="1" sz="2400">
              <a:solidFill>
                <a:srgbClr val="24BAA2"/>
              </a:solidFill>
              <a:latin typeface="Calibri"/>
              <a:ea typeface="Calibri"/>
              <a:cs typeface="Calibri"/>
              <a:sym typeface="Calibri"/>
            </a:endParaRPr>
          </a:p>
        </p:txBody>
      </p:sp>
      <p:sp>
        <p:nvSpPr>
          <p:cNvPr id="465" name="Google Shape;465;p27"/>
          <p:cNvSpPr txBox="1"/>
          <p:nvPr/>
        </p:nvSpPr>
        <p:spPr>
          <a:xfrm>
            <a:off x="1624114" y="5259570"/>
            <a:ext cx="10074900" cy="10293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lang="da" sz="2400">
                <a:solidFill>
                  <a:srgbClr val="092E4B"/>
                </a:solidFill>
                <a:latin typeface="Calibri"/>
                <a:ea typeface="Calibri"/>
                <a:cs typeface="Calibri"/>
                <a:sym typeface="Calibri"/>
              </a:rPr>
              <a:t>Analyser og opdel aktiviteten i mikrohandlinger for IKKE at føle dig overvældet af tid eller opgaver. På denne måde får du mere kontrol over processen, og det bliver også nemmere at identificere og overkomme vanskeligheder.</a:t>
            </a:r>
            <a:br>
              <a:rPr lang="da" sz="2400">
                <a:solidFill>
                  <a:srgbClr val="092E4B"/>
                </a:solidFill>
                <a:latin typeface="Calibri"/>
                <a:ea typeface="Calibri"/>
                <a:cs typeface="Calibri"/>
                <a:sym typeface="Calibri"/>
              </a:rPr>
            </a:br>
            <a:endParaRPr sz="2400">
              <a:solidFill>
                <a:srgbClr val="092E4B"/>
              </a:solidFill>
              <a:latin typeface="Calibri"/>
              <a:ea typeface="Calibri"/>
              <a:cs typeface="Calibri"/>
              <a:sym typeface="Calibri"/>
            </a:endParaRPr>
          </a:p>
        </p:txBody>
      </p:sp>
      <p:grpSp>
        <p:nvGrpSpPr>
          <p:cNvPr id="466" name="Google Shape;466;p27"/>
          <p:cNvGrpSpPr/>
          <p:nvPr/>
        </p:nvGrpSpPr>
        <p:grpSpPr>
          <a:xfrm>
            <a:off x="371249" y="501521"/>
            <a:ext cx="910599" cy="1009336"/>
            <a:chOff x="6581549" y="3720971"/>
            <a:chExt cx="910599" cy="1009336"/>
          </a:xfrm>
        </p:grpSpPr>
        <p:sp>
          <p:nvSpPr>
            <p:cNvPr id="467" name="Google Shape;467;p27"/>
            <p:cNvSpPr/>
            <p:nvPr/>
          </p:nvSpPr>
          <p:spPr>
            <a:xfrm>
              <a:off x="6600749" y="3819711"/>
              <a:ext cx="847514" cy="181022"/>
            </a:xfrm>
            <a:custGeom>
              <a:rect b="b" l="l" r="r" t="t"/>
              <a:pathLst>
                <a:path extrusionOk="0" h="181022" w="847514">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7"/>
            <p:cNvSpPr/>
            <p:nvPr/>
          </p:nvSpPr>
          <p:spPr>
            <a:xfrm>
              <a:off x="6581549" y="3720971"/>
              <a:ext cx="910599" cy="1009336"/>
            </a:xfrm>
            <a:custGeom>
              <a:rect b="b" l="l" r="r" t="t"/>
              <a:pathLst>
                <a:path extrusionOk="0" h="1009336" w="910599">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9" name="Google Shape;469;p27"/>
          <p:cNvGrpSpPr/>
          <p:nvPr/>
        </p:nvGrpSpPr>
        <p:grpSpPr>
          <a:xfrm>
            <a:off x="191527" y="2251803"/>
            <a:ext cx="1270041" cy="1262868"/>
            <a:chOff x="642995" y="358771"/>
            <a:chExt cx="1394572" cy="1386696"/>
          </a:xfrm>
        </p:grpSpPr>
        <p:sp>
          <p:nvSpPr>
            <p:cNvPr id="470" name="Google Shape;470;p27"/>
            <p:cNvSpPr/>
            <p:nvPr/>
          </p:nvSpPr>
          <p:spPr>
            <a:xfrm>
              <a:off x="1018484" y="1068210"/>
              <a:ext cx="312710" cy="312782"/>
            </a:xfrm>
            <a:custGeom>
              <a:rect b="b" l="l" r="r" t="t"/>
              <a:pathLst>
                <a:path extrusionOk="0" h="312782" w="312710">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7"/>
            <p:cNvSpPr/>
            <p:nvPr/>
          </p:nvSpPr>
          <p:spPr>
            <a:xfrm>
              <a:off x="642995" y="358771"/>
              <a:ext cx="1112154" cy="1386696"/>
            </a:xfrm>
            <a:custGeom>
              <a:rect b="b" l="l" r="r" t="t"/>
              <a:pathLst>
                <a:path extrusionOk="0" h="1386696" w="1112154">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27"/>
            <p:cNvSpPr/>
            <p:nvPr/>
          </p:nvSpPr>
          <p:spPr>
            <a:xfrm>
              <a:off x="980347" y="1026346"/>
              <a:ext cx="383760" cy="383230"/>
            </a:xfrm>
            <a:custGeom>
              <a:rect b="b" l="l" r="r" t="t"/>
              <a:pathLst>
                <a:path extrusionOk="0" h="383230" w="38376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27"/>
            <p:cNvSpPr/>
            <p:nvPr/>
          </p:nvSpPr>
          <p:spPr>
            <a:xfrm>
              <a:off x="1103494" y="1107255"/>
              <a:ext cx="138466" cy="221903"/>
            </a:xfrm>
            <a:custGeom>
              <a:rect b="b" l="l" r="r" t="t"/>
              <a:pathLst>
                <a:path extrusionOk="0" h="221903" w="138466">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7"/>
            <p:cNvSpPr/>
            <p:nvPr/>
          </p:nvSpPr>
          <p:spPr>
            <a:xfrm>
              <a:off x="1102915" y="808935"/>
              <a:ext cx="357390" cy="41451"/>
            </a:xfrm>
            <a:custGeom>
              <a:rect b="b" l="l" r="r" t="t"/>
              <a:pathLst>
                <a:path extrusionOk="0" h="41451" w="357390">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7"/>
            <p:cNvSpPr/>
            <p:nvPr/>
          </p:nvSpPr>
          <p:spPr>
            <a:xfrm>
              <a:off x="1385275" y="1145616"/>
              <a:ext cx="294000" cy="40853"/>
            </a:xfrm>
            <a:custGeom>
              <a:rect b="b" l="l" r="r" t="t"/>
              <a:pathLst>
                <a:path extrusionOk="0" h="40853" w="294000">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7"/>
            <p:cNvSpPr/>
            <p:nvPr/>
          </p:nvSpPr>
          <p:spPr>
            <a:xfrm>
              <a:off x="1757617" y="1482489"/>
              <a:ext cx="279950" cy="41072"/>
            </a:xfrm>
            <a:custGeom>
              <a:rect b="b" l="l" r="r" t="t"/>
              <a:pathLst>
                <a:path extrusionOk="0" h="41072" w="279950">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27"/>
            <p:cNvSpPr/>
            <p:nvPr/>
          </p:nvSpPr>
          <p:spPr>
            <a:xfrm>
              <a:off x="1103361" y="912609"/>
              <a:ext cx="252312" cy="41072"/>
            </a:xfrm>
            <a:custGeom>
              <a:rect b="b" l="l" r="r" t="t"/>
              <a:pathLst>
                <a:path extrusionOk="0" h="41072" w="25231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7"/>
            <p:cNvSpPr/>
            <p:nvPr/>
          </p:nvSpPr>
          <p:spPr>
            <a:xfrm>
              <a:off x="1385669" y="1249087"/>
              <a:ext cx="189533" cy="40677"/>
            </a:xfrm>
            <a:custGeom>
              <a:rect b="b" l="l" r="r" t="t"/>
              <a:pathLst>
                <a:path extrusionOk="0" h="40677" w="189533">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7"/>
            <p:cNvSpPr/>
            <p:nvPr/>
          </p:nvSpPr>
          <p:spPr>
            <a:xfrm>
              <a:off x="1758012" y="1585785"/>
              <a:ext cx="173727" cy="41149"/>
            </a:xfrm>
            <a:custGeom>
              <a:rect b="b" l="l" r="r" t="t"/>
              <a:pathLst>
                <a:path extrusionOk="0" h="41149" w="173727">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27"/>
            <p:cNvSpPr/>
            <p:nvPr/>
          </p:nvSpPr>
          <p:spPr>
            <a:xfrm>
              <a:off x="684051" y="730936"/>
              <a:ext cx="301663" cy="301731"/>
            </a:xfrm>
            <a:custGeom>
              <a:rect b="b" l="l" r="r" t="t"/>
              <a:pathLst>
                <a:path extrusionOk="0" h="301731" w="301663">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7"/>
            <p:cNvSpPr/>
            <p:nvPr/>
          </p:nvSpPr>
          <p:spPr>
            <a:xfrm>
              <a:off x="1359621" y="1403897"/>
              <a:ext cx="301658" cy="301727"/>
            </a:xfrm>
            <a:custGeom>
              <a:rect b="b" l="l" r="r" t="t"/>
              <a:pathLst>
                <a:path extrusionOk="0" h="301727" w="301658">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7"/>
            <p:cNvSpPr/>
            <p:nvPr/>
          </p:nvSpPr>
          <p:spPr>
            <a:xfrm>
              <a:off x="1206817" y="442247"/>
              <a:ext cx="156361" cy="157579"/>
            </a:xfrm>
            <a:custGeom>
              <a:rect b="b" l="l" r="r" t="t"/>
              <a:pathLst>
                <a:path extrusionOk="0" h="157579" w="156361">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7"/>
            <p:cNvSpPr/>
            <p:nvPr/>
          </p:nvSpPr>
          <p:spPr>
            <a:xfrm>
              <a:off x="781828" y="772355"/>
              <a:ext cx="78896" cy="219634"/>
            </a:xfrm>
            <a:custGeom>
              <a:rect b="b" l="l" r="r" t="t"/>
              <a:pathLst>
                <a:path extrusionOk="0" h="219634" w="78896">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7"/>
            <p:cNvSpPr/>
            <p:nvPr/>
          </p:nvSpPr>
          <p:spPr>
            <a:xfrm>
              <a:off x="1460305" y="1431826"/>
              <a:ext cx="131948" cy="222895"/>
            </a:xfrm>
            <a:custGeom>
              <a:rect b="b" l="l" r="r" t="t"/>
              <a:pathLst>
                <a:path extrusionOk="0" h="222895" w="131947">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7"/>
            <p:cNvSpPr/>
            <p:nvPr/>
          </p:nvSpPr>
          <p:spPr>
            <a:xfrm>
              <a:off x="1247482" y="483316"/>
              <a:ext cx="74637" cy="75444"/>
            </a:xfrm>
            <a:custGeom>
              <a:rect b="b" l="l" r="r" t="t"/>
              <a:pathLst>
                <a:path extrusionOk="0" h="75444" w="74637">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6" name="Google Shape;486;p27"/>
          <p:cNvGrpSpPr/>
          <p:nvPr/>
        </p:nvGrpSpPr>
        <p:grpSpPr>
          <a:xfrm>
            <a:off x="445065" y="4231253"/>
            <a:ext cx="729883" cy="714162"/>
            <a:chOff x="3292425" y="3664250"/>
            <a:chExt cx="397025" cy="391525"/>
          </a:xfrm>
        </p:grpSpPr>
        <p:sp>
          <p:nvSpPr>
            <p:cNvPr id="487" name="Google Shape;487;p27"/>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88" name="Google Shape;488;p27"/>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89" name="Google Shape;489;p27"/>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solidFill>
              <a:srgbClr val="002060"/>
            </a:solidFill>
            <a:ln cap="rnd" cmpd="sng" w="28575">
              <a:solidFill>
                <a:srgbClr val="0020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28"/>
          <p:cNvSpPr txBox="1"/>
          <p:nvPr/>
        </p:nvSpPr>
        <p:spPr>
          <a:xfrm>
            <a:off x="1624114" y="369980"/>
            <a:ext cx="63897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Lav en daglig to-do-liste</a:t>
            </a:r>
            <a:br>
              <a:rPr b="1" i="0" lang="da" sz="2400" u="none" cap="none" strike="noStrike">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496" name="Google Shape;496;p28"/>
          <p:cNvSpPr txBox="1"/>
          <p:nvPr/>
        </p:nvSpPr>
        <p:spPr>
          <a:xfrm>
            <a:off x="1624114" y="844210"/>
            <a:ext cx="10074900" cy="13890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Når du har identificeret de små</a:t>
            </a:r>
            <a:r>
              <a:rPr lang="da" sz="2400">
                <a:solidFill>
                  <a:srgbClr val="092E4B"/>
                </a:solidFill>
                <a:latin typeface="Calibri"/>
                <a:ea typeface="Calibri"/>
                <a:cs typeface="Calibri"/>
                <a:sym typeface="Calibri"/>
              </a:rPr>
              <a:t> </a:t>
            </a:r>
            <a:r>
              <a:rPr b="0" i="0" lang="da" sz="2400" u="none" cap="none" strike="noStrike">
                <a:solidFill>
                  <a:srgbClr val="092E4B"/>
                </a:solidFill>
                <a:latin typeface="Calibri"/>
                <a:ea typeface="Calibri"/>
                <a:cs typeface="Calibri"/>
                <a:sym typeface="Calibri"/>
              </a:rPr>
              <a:t>handlinger, der skal udføres, overfører du dem til en daglig huskeliste. Vær objektiv og fordel opgaverne over flere dage for at opretholde en balance mellem arbejde og privatliv. </a:t>
            </a:r>
            <a:r>
              <a:rPr lang="da" sz="2400">
                <a:solidFill>
                  <a:srgbClr val="092E4B"/>
                </a:solidFill>
                <a:latin typeface="Calibri"/>
                <a:ea typeface="Calibri"/>
                <a:cs typeface="Calibri"/>
                <a:sym typeface="Calibri"/>
              </a:rPr>
              <a:t>H</a:t>
            </a:r>
            <a:r>
              <a:rPr b="0" i="0" lang="da" sz="2400" u="none" cap="none" strike="noStrike">
                <a:solidFill>
                  <a:srgbClr val="092E4B"/>
                </a:solidFill>
                <a:latin typeface="Calibri"/>
                <a:ea typeface="Calibri"/>
                <a:cs typeface="Calibri"/>
                <a:sym typeface="Calibri"/>
              </a:rPr>
              <a:t>ver opgave, du udfører, skal du slette fra listen. Du vil føle dig tilfreds og motiveret til at fortsætte.</a:t>
            </a:r>
            <a:endParaRPr b="0" i="0" sz="2400" u="none" cap="none" strike="noStrike">
              <a:solidFill>
                <a:srgbClr val="092E4B"/>
              </a:solidFill>
              <a:latin typeface="Calibri"/>
              <a:ea typeface="Calibri"/>
              <a:cs typeface="Calibri"/>
              <a:sym typeface="Calibri"/>
            </a:endParaRPr>
          </a:p>
        </p:txBody>
      </p:sp>
      <p:sp>
        <p:nvSpPr>
          <p:cNvPr id="497" name="Google Shape;497;p28"/>
          <p:cNvSpPr txBox="1"/>
          <p:nvPr/>
        </p:nvSpPr>
        <p:spPr>
          <a:xfrm>
            <a:off x="6307627" y="2510580"/>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Opstil regler</a:t>
            </a:r>
            <a:br>
              <a:rPr b="1" lang="da" sz="2400">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498" name="Google Shape;498;p28"/>
          <p:cNvSpPr txBox="1"/>
          <p:nvPr/>
        </p:nvSpPr>
        <p:spPr>
          <a:xfrm>
            <a:off x="1624115" y="3003081"/>
            <a:ext cx="10074900" cy="1388999"/>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92E4B"/>
              </a:buClr>
              <a:buSzPts val="2400"/>
              <a:buFont typeface="Arial"/>
              <a:buNone/>
            </a:pPr>
            <a:r>
              <a:rPr lang="da" sz="2400">
                <a:solidFill>
                  <a:srgbClr val="092E4B"/>
                </a:solidFill>
                <a:latin typeface="Calibri"/>
                <a:ea typeface="Calibri"/>
                <a:cs typeface="Calibri"/>
                <a:sym typeface="Calibri"/>
              </a:rPr>
              <a:t>For at skabe en positiv vane skal du lave regler og overholde dem. Lad dig ikke friste til at arbejde ud over den planlagte tid. Sæt grænser, der ikke må overskrides.</a:t>
            </a:r>
            <a:br>
              <a:rPr lang="da" sz="2400">
                <a:solidFill>
                  <a:srgbClr val="092E4B"/>
                </a:solidFill>
                <a:latin typeface="Calibri"/>
                <a:ea typeface="Calibri"/>
                <a:cs typeface="Calibri"/>
                <a:sym typeface="Calibri"/>
              </a:rPr>
            </a:br>
            <a:endParaRPr b="0" i="0" sz="2400" u="none" cap="none" strike="noStrike">
              <a:solidFill>
                <a:srgbClr val="092E4B"/>
              </a:solidFill>
              <a:latin typeface="Calibri"/>
              <a:ea typeface="Calibri"/>
              <a:cs typeface="Calibri"/>
              <a:sym typeface="Calibri"/>
            </a:endParaRPr>
          </a:p>
        </p:txBody>
      </p:sp>
      <p:sp>
        <p:nvSpPr>
          <p:cNvPr id="499" name="Google Shape;499;p28"/>
          <p:cNvSpPr txBox="1"/>
          <p:nvPr/>
        </p:nvSpPr>
        <p:spPr>
          <a:xfrm>
            <a:off x="1624114" y="4548225"/>
            <a:ext cx="5391300" cy="474300"/>
          </a:xfrm>
          <a:prstGeom prst="rect">
            <a:avLst/>
          </a:prstGeom>
          <a:solidFill>
            <a:srgbClr val="7F3494"/>
          </a:solid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24BAA2"/>
              </a:buClr>
              <a:buSzPts val="2400"/>
              <a:buFont typeface="Arial"/>
              <a:buNone/>
            </a:pPr>
            <a:r>
              <a:rPr b="1" lang="da" sz="2400">
                <a:solidFill>
                  <a:srgbClr val="24BAA2"/>
                </a:solidFill>
                <a:latin typeface="Calibri"/>
                <a:ea typeface="Calibri"/>
                <a:cs typeface="Calibri"/>
                <a:sym typeface="Calibri"/>
              </a:rPr>
              <a:t>Organiser også din fritid</a:t>
            </a:r>
            <a:br>
              <a:rPr b="1" lang="da" sz="2400">
                <a:solidFill>
                  <a:srgbClr val="24BAA2"/>
                </a:solidFill>
                <a:latin typeface="Calibri"/>
                <a:ea typeface="Calibri"/>
                <a:cs typeface="Calibri"/>
                <a:sym typeface="Calibri"/>
              </a:rPr>
            </a:br>
            <a:endParaRPr b="1" i="0" sz="2400" u="none" cap="none" strike="noStrike">
              <a:solidFill>
                <a:srgbClr val="24BAA2"/>
              </a:solidFill>
              <a:latin typeface="Calibri"/>
              <a:ea typeface="Calibri"/>
              <a:cs typeface="Calibri"/>
              <a:sym typeface="Calibri"/>
            </a:endParaRPr>
          </a:p>
        </p:txBody>
      </p:sp>
      <p:sp>
        <p:nvSpPr>
          <p:cNvPr id="500" name="Google Shape;500;p28"/>
          <p:cNvSpPr txBox="1"/>
          <p:nvPr/>
        </p:nvSpPr>
        <p:spPr>
          <a:xfrm>
            <a:off x="1624114" y="5022455"/>
            <a:ext cx="10074900" cy="1389000"/>
          </a:xfrm>
          <a:prstGeom prst="rect">
            <a:avLst/>
          </a:prstGeom>
          <a:noFill/>
          <a:ln cap="flat" cmpd="sng" w="2857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For at sikre, at du giver dig selv lidt fritid, skal du definere et tidsvindue hver dag, som du kan afsætte til dig selv, dine hobbyer og dine kære. Sport, bogen på natbordet, film i biografen skal ikke altid udskydes.</a:t>
            </a:r>
            <a:endParaRPr b="0" i="0" sz="2400" u="none" cap="none" strike="noStrike">
              <a:solidFill>
                <a:srgbClr val="092E4B"/>
              </a:solidFill>
              <a:latin typeface="Calibri"/>
              <a:ea typeface="Calibri"/>
              <a:cs typeface="Calibri"/>
              <a:sym typeface="Calibri"/>
            </a:endParaRPr>
          </a:p>
        </p:txBody>
      </p:sp>
      <p:grpSp>
        <p:nvGrpSpPr>
          <p:cNvPr id="501" name="Google Shape;501;p28"/>
          <p:cNvGrpSpPr/>
          <p:nvPr/>
        </p:nvGrpSpPr>
        <p:grpSpPr>
          <a:xfrm>
            <a:off x="535822" y="467348"/>
            <a:ext cx="863661" cy="870429"/>
            <a:chOff x="3191222" y="2559048"/>
            <a:chExt cx="4722740" cy="4759750"/>
          </a:xfrm>
        </p:grpSpPr>
        <p:sp>
          <p:nvSpPr>
            <p:cNvPr id="502" name="Google Shape;502;p28"/>
            <p:cNvSpPr/>
            <p:nvPr/>
          </p:nvSpPr>
          <p:spPr>
            <a:xfrm>
              <a:off x="3191222" y="2607519"/>
              <a:ext cx="4712093" cy="4711279"/>
            </a:xfrm>
            <a:custGeom>
              <a:rect b="b" l="l" r="r" t="t"/>
              <a:pathLst>
                <a:path extrusionOk="0" h="4711281" w="4712093">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8"/>
            <p:cNvSpPr/>
            <p:nvPr/>
          </p:nvSpPr>
          <p:spPr>
            <a:xfrm>
              <a:off x="7002192" y="2559048"/>
              <a:ext cx="911770" cy="2695015"/>
            </a:xfrm>
            <a:custGeom>
              <a:rect b="b" l="l" r="r" t="t"/>
              <a:pathLst>
                <a:path extrusionOk="0" h="2695016" w="911772">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8"/>
            <p:cNvSpPr/>
            <p:nvPr/>
          </p:nvSpPr>
          <p:spPr>
            <a:xfrm>
              <a:off x="3528697" y="5650578"/>
              <a:ext cx="1346367" cy="1271698"/>
            </a:xfrm>
            <a:custGeom>
              <a:rect b="b" l="l" r="r" t="t"/>
              <a:pathLst>
                <a:path extrusionOk="0" h="1271701" w="1346369">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8"/>
            <p:cNvSpPr/>
            <p:nvPr/>
          </p:nvSpPr>
          <p:spPr>
            <a:xfrm>
              <a:off x="3460010" y="3985602"/>
              <a:ext cx="1345651" cy="1268460"/>
            </a:xfrm>
            <a:custGeom>
              <a:rect b="b" l="l" r="r" t="t"/>
              <a:pathLst>
                <a:path extrusionOk="0" h="1268459" w="134565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8"/>
            <p:cNvSpPr/>
            <p:nvPr/>
          </p:nvSpPr>
          <p:spPr>
            <a:xfrm>
              <a:off x="4932330" y="3349034"/>
              <a:ext cx="1818786" cy="146602"/>
            </a:xfrm>
            <a:custGeom>
              <a:rect b="b" l="l" r="r" t="t"/>
              <a:pathLst>
                <a:path extrusionOk="0" h="146602" w="1818786">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8"/>
            <p:cNvSpPr/>
            <p:nvPr/>
          </p:nvSpPr>
          <p:spPr>
            <a:xfrm>
              <a:off x="4932330" y="3956389"/>
              <a:ext cx="1818786" cy="146602"/>
            </a:xfrm>
            <a:custGeom>
              <a:rect b="b" l="l" r="r" t="t"/>
              <a:pathLst>
                <a:path extrusionOk="0" h="146602" w="1818786">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8"/>
            <p:cNvSpPr/>
            <p:nvPr/>
          </p:nvSpPr>
          <p:spPr>
            <a:xfrm>
              <a:off x="4933282" y="3653664"/>
              <a:ext cx="1515179" cy="146602"/>
            </a:xfrm>
            <a:custGeom>
              <a:rect b="b" l="l" r="r" t="t"/>
              <a:pathLst>
                <a:path extrusionOk="0" h="146602" w="1515179">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8"/>
            <p:cNvSpPr/>
            <p:nvPr/>
          </p:nvSpPr>
          <p:spPr>
            <a:xfrm>
              <a:off x="4934233" y="4717010"/>
              <a:ext cx="828970" cy="144699"/>
            </a:xfrm>
            <a:custGeom>
              <a:rect b="b" l="l" r="r" t="t"/>
              <a:pathLst>
                <a:path extrusionOk="0" h="144699" w="82897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28"/>
            <p:cNvSpPr/>
            <p:nvPr/>
          </p:nvSpPr>
          <p:spPr>
            <a:xfrm>
              <a:off x="4934233" y="5021639"/>
              <a:ext cx="828970" cy="144699"/>
            </a:xfrm>
            <a:custGeom>
              <a:rect b="b" l="l" r="r" t="t"/>
              <a:pathLst>
                <a:path extrusionOk="0" h="144699" w="82897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28"/>
            <p:cNvSpPr/>
            <p:nvPr/>
          </p:nvSpPr>
          <p:spPr>
            <a:xfrm>
              <a:off x="4933282" y="5325317"/>
              <a:ext cx="829922" cy="145650"/>
            </a:xfrm>
            <a:custGeom>
              <a:rect b="b" l="l" r="r" t="t"/>
              <a:pathLst>
                <a:path extrusionOk="0" h="145650" w="829922">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8"/>
            <p:cNvSpPr/>
            <p:nvPr/>
          </p:nvSpPr>
          <p:spPr>
            <a:xfrm>
              <a:off x="6603596" y="3651760"/>
              <a:ext cx="146568" cy="148506"/>
            </a:xfrm>
            <a:custGeom>
              <a:rect b="b" l="l" r="r" t="t"/>
              <a:pathLst>
                <a:path extrusionOk="0" h="148506" w="146568">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3" name="Google Shape;513;p28"/>
          <p:cNvGrpSpPr/>
          <p:nvPr/>
        </p:nvGrpSpPr>
        <p:grpSpPr>
          <a:xfrm>
            <a:off x="513745" y="2412010"/>
            <a:ext cx="907856" cy="940767"/>
            <a:chOff x="789989" y="537063"/>
            <a:chExt cx="907856" cy="940767"/>
          </a:xfrm>
        </p:grpSpPr>
        <p:sp>
          <p:nvSpPr>
            <p:cNvPr id="514" name="Google Shape;514;p28"/>
            <p:cNvSpPr/>
            <p:nvPr/>
          </p:nvSpPr>
          <p:spPr>
            <a:xfrm>
              <a:off x="913414" y="712600"/>
              <a:ext cx="191993" cy="191993"/>
            </a:xfrm>
            <a:custGeom>
              <a:rect b="b" l="l" r="r" t="t"/>
              <a:pathLst>
                <a:path extrusionOk="0" h="191993" w="191993">
                  <a:moveTo>
                    <a:pt x="95997" y="0"/>
                  </a:moveTo>
                  <a:cubicBezTo>
                    <a:pt x="148110" y="0"/>
                    <a:pt x="191994" y="43884"/>
                    <a:pt x="191994" y="95997"/>
                  </a:cubicBezTo>
                  <a:cubicBezTo>
                    <a:pt x="191994" y="148109"/>
                    <a:pt x="148110" y="191993"/>
                    <a:pt x="95997" y="191993"/>
                  </a:cubicBezTo>
                  <a:cubicBezTo>
                    <a:pt x="43885" y="191993"/>
                    <a:pt x="0" y="148109"/>
                    <a:pt x="0" y="95997"/>
                  </a:cubicBezTo>
                  <a:cubicBezTo>
                    <a:pt x="0" y="95997"/>
                    <a:pt x="0" y="95997"/>
                    <a:pt x="0" y="95997"/>
                  </a:cubicBezTo>
                  <a:cubicBezTo>
                    <a:pt x="0" y="41141"/>
                    <a:pt x="43885" y="0"/>
                    <a:pt x="95997"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8"/>
            <p:cNvSpPr/>
            <p:nvPr/>
          </p:nvSpPr>
          <p:spPr>
            <a:xfrm>
              <a:off x="789989" y="537063"/>
              <a:ext cx="907856" cy="940767"/>
            </a:xfrm>
            <a:custGeom>
              <a:rect b="b" l="l" r="r" t="t"/>
              <a:pathLst>
                <a:path extrusionOk="0" h="940767" w="907856">
                  <a:moveTo>
                    <a:pt x="13714" y="940767"/>
                  </a:moveTo>
                  <a:lnTo>
                    <a:pt x="718605" y="940767"/>
                  </a:lnTo>
                  <a:cubicBezTo>
                    <a:pt x="724091" y="940767"/>
                    <a:pt x="729577" y="935282"/>
                    <a:pt x="729577" y="929796"/>
                  </a:cubicBezTo>
                  <a:lnTo>
                    <a:pt x="729577" y="795401"/>
                  </a:lnTo>
                  <a:lnTo>
                    <a:pt x="847516" y="795401"/>
                  </a:lnTo>
                  <a:cubicBezTo>
                    <a:pt x="853002" y="795401"/>
                    <a:pt x="858486" y="789915"/>
                    <a:pt x="858486" y="781687"/>
                  </a:cubicBezTo>
                  <a:lnTo>
                    <a:pt x="858486" y="732317"/>
                  </a:lnTo>
                  <a:lnTo>
                    <a:pt x="894143" y="732317"/>
                  </a:lnTo>
                  <a:cubicBezTo>
                    <a:pt x="899627" y="732317"/>
                    <a:pt x="905113" y="726832"/>
                    <a:pt x="907857" y="721346"/>
                  </a:cubicBezTo>
                  <a:cubicBezTo>
                    <a:pt x="907857" y="721346"/>
                    <a:pt x="907857" y="721346"/>
                    <a:pt x="907857" y="721346"/>
                  </a:cubicBezTo>
                  <a:lnTo>
                    <a:pt x="907857" y="641806"/>
                  </a:lnTo>
                  <a:cubicBezTo>
                    <a:pt x="907857" y="614379"/>
                    <a:pt x="885914" y="592437"/>
                    <a:pt x="858486" y="592437"/>
                  </a:cubicBezTo>
                  <a:lnTo>
                    <a:pt x="784432" y="592437"/>
                  </a:lnTo>
                  <a:lnTo>
                    <a:pt x="817344" y="386729"/>
                  </a:lnTo>
                  <a:cubicBezTo>
                    <a:pt x="817344" y="386729"/>
                    <a:pt x="817344" y="386729"/>
                    <a:pt x="817344" y="386729"/>
                  </a:cubicBezTo>
                  <a:cubicBezTo>
                    <a:pt x="822830" y="342845"/>
                    <a:pt x="789917" y="304447"/>
                    <a:pt x="746033" y="298961"/>
                  </a:cubicBezTo>
                  <a:cubicBezTo>
                    <a:pt x="743291" y="298961"/>
                    <a:pt x="740547" y="298961"/>
                    <a:pt x="737805" y="298961"/>
                  </a:cubicBezTo>
                  <a:lnTo>
                    <a:pt x="729577" y="298961"/>
                  </a:lnTo>
                  <a:lnTo>
                    <a:pt x="729577" y="10971"/>
                  </a:lnTo>
                  <a:cubicBezTo>
                    <a:pt x="729577" y="5485"/>
                    <a:pt x="724091" y="0"/>
                    <a:pt x="718605" y="0"/>
                  </a:cubicBezTo>
                  <a:lnTo>
                    <a:pt x="159080" y="0"/>
                  </a:lnTo>
                  <a:cubicBezTo>
                    <a:pt x="156338" y="0"/>
                    <a:pt x="153596" y="0"/>
                    <a:pt x="150852" y="2743"/>
                  </a:cubicBezTo>
                  <a:lnTo>
                    <a:pt x="2744" y="145366"/>
                  </a:lnTo>
                  <a:cubicBezTo>
                    <a:pt x="0" y="148109"/>
                    <a:pt x="0" y="150852"/>
                    <a:pt x="0" y="153595"/>
                  </a:cubicBezTo>
                  <a:lnTo>
                    <a:pt x="0" y="929796"/>
                  </a:lnTo>
                  <a:cubicBezTo>
                    <a:pt x="0" y="935282"/>
                    <a:pt x="5486" y="940767"/>
                    <a:pt x="13714" y="940767"/>
                  </a:cubicBezTo>
                  <a:close/>
                  <a:moveTo>
                    <a:pt x="885914" y="710375"/>
                  </a:moveTo>
                  <a:lnTo>
                    <a:pt x="671978" y="710375"/>
                  </a:lnTo>
                  <a:cubicBezTo>
                    <a:pt x="666492" y="710375"/>
                    <a:pt x="661008" y="715861"/>
                    <a:pt x="661008" y="721346"/>
                  </a:cubicBezTo>
                  <a:cubicBezTo>
                    <a:pt x="661008" y="726832"/>
                    <a:pt x="666492" y="732317"/>
                    <a:pt x="671978" y="732317"/>
                  </a:cubicBezTo>
                  <a:lnTo>
                    <a:pt x="839288" y="732317"/>
                  </a:lnTo>
                  <a:lnTo>
                    <a:pt x="839288" y="767973"/>
                  </a:lnTo>
                  <a:lnTo>
                    <a:pt x="586953" y="767973"/>
                  </a:lnTo>
                  <a:lnTo>
                    <a:pt x="586953" y="732317"/>
                  </a:lnTo>
                  <a:lnTo>
                    <a:pt x="614381" y="732317"/>
                  </a:lnTo>
                  <a:cubicBezTo>
                    <a:pt x="619866" y="732317"/>
                    <a:pt x="625351" y="726832"/>
                    <a:pt x="625351" y="721346"/>
                  </a:cubicBezTo>
                  <a:cubicBezTo>
                    <a:pt x="625351" y="715861"/>
                    <a:pt x="619866" y="710375"/>
                    <a:pt x="614381" y="710375"/>
                  </a:cubicBezTo>
                  <a:lnTo>
                    <a:pt x="537583" y="710375"/>
                  </a:lnTo>
                  <a:lnTo>
                    <a:pt x="537583" y="688433"/>
                  </a:lnTo>
                  <a:lnTo>
                    <a:pt x="883171" y="688433"/>
                  </a:lnTo>
                  <a:lnTo>
                    <a:pt x="883171" y="710375"/>
                  </a:lnTo>
                  <a:close/>
                  <a:moveTo>
                    <a:pt x="858486" y="619864"/>
                  </a:moveTo>
                  <a:cubicBezTo>
                    <a:pt x="872200" y="619864"/>
                    <a:pt x="883171" y="630835"/>
                    <a:pt x="883171" y="644549"/>
                  </a:cubicBezTo>
                  <a:lnTo>
                    <a:pt x="883171" y="663748"/>
                  </a:lnTo>
                  <a:lnTo>
                    <a:pt x="537583" y="663748"/>
                  </a:lnTo>
                  <a:lnTo>
                    <a:pt x="537583" y="644549"/>
                  </a:lnTo>
                  <a:cubicBezTo>
                    <a:pt x="537583" y="641806"/>
                    <a:pt x="537583" y="639063"/>
                    <a:pt x="540326" y="636321"/>
                  </a:cubicBezTo>
                  <a:cubicBezTo>
                    <a:pt x="543068" y="625350"/>
                    <a:pt x="554039" y="619864"/>
                    <a:pt x="565011" y="619864"/>
                  </a:cubicBezTo>
                  <a:lnTo>
                    <a:pt x="858486" y="619864"/>
                  </a:lnTo>
                  <a:close/>
                  <a:moveTo>
                    <a:pt x="737805" y="326389"/>
                  </a:moveTo>
                  <a:cubicBezTo>
                    <a:pt x="754261" y="326389"/>
                    <a:pt x="767975" y="331874"/>
                    <a:pt x="778947" y="342845"/>
                  </a:cubicBezTo>
                  <a:cubicBezTo>
                    <a:pt x="789917" y="353816"/>
                    <a:pt x="795403" y="370273"/>
                    <a:pt x="792660" y="383987"/>
                  </a:cubicBezTo>
                  <a:lnTo>
                    <a:pt x="759747" y="592437"/>
                  </a:lnTo>
                  <a:lnTo>
                    <a:pt x="663750" y="592437"/>
                  </a:lnTo>
                  <a:lnTo>
                    <a:pt x="630837" y="383987"/>
                  </a:lnTo>
                  <a:cubicBezTo>
                    <a:pt x="628094" y="367530"/>
                    <a:pt x="633580" y="353816"/>
                    <a:pt x="644550" y="342845"/>
                  </a:cubicBezTo>
                  <a:cubicBezTo>
                    <a:pt x="655522" y="331874"/>
                    <a:pt x="669236" y="323646"/>
                    <a:pt x="685692" y="326389"/>
                  </a:cubicBezTo>
                  <a:lnTo>
                    <a:pt x="737805" y="326389"/>
                  </a:lnTo>
                  <a:close/>
                  <a:moveTo>
                    <a:pt x="148110" y="38399"/>
                  </a:moveTo>
                  <a:lnTo>
                    <a:pt x="148110" y="139881"/>
                  </a:lnTo>
                  <a:lnTo>
                    <a:pt x="41142" y="139881"/>
                  </a:lnTo>
                  <a:lnTo>
                    <a:pt x="148110" y="38399"/>
                  </a:lnTo>
                  <a:close/>
                  <a:moveTo>
                    <a:pt x="24686" y="164566"/>
                  </a:moveTo>
                  <a:lnTo>
                    <a:pt x="161824" y="164566"/>
                  </a:lnTo>
                  <a:cubicBezTo>
                    <a:pt x="167310" y="164566"/>
                    <a:pt x="172794" y="159080"/>
                    <a:pt x="172794" y="153595"/>
                  </a:cubicBezTo>
                  <a:lnTo>
                    <a:pt x="172794" y="24685"/>
                  </a:lnTo>
                  <a:lnTo>
                    <a:pt x="707634" y="24685"/>
                  </a:lnTo>
                  <a:lnTo>
                    <a:pt x="707634" y="304447"/>
                  </a:lnTo>
                  <a:lnTo>
                    <a:pt x="682950" y="304447"/>
                  </a:lnTo>
                  <a:cubicBezTo>
                    <a:pt x="639064" y="304447"/>
                    <a:pt x="603409" y="340103"/>
                    <a:pt x="603409" y="383987"/>
                  </a:cubicBezTo>
                  <a:cubicBezTo>
                    <a:pt x="603409" y="386729"/>
                    <a:pt x="603409" y="389472"/>
                    <a:pt x="603409" y="392215"/>
                  </a:cubicBezTo>
                  <a:cubicBezTo>
                    <a:pt x="603409" y="392215"/>
                    <a:pt x="603409" y="392215"/>
                    <a:pt x="603409" y="392215"/>
                  </a:cubicBezTo>
                  <a:lnTo>
                    <a:pt x="606153" y="414157"/>
                  </a:lnTo>
                  <a:lnTo>
                    <a:pt x="128910" y="414157"/>
                  </a:lnTo>
                  <a:cubicBezTo>
                    <a:pt x="123425" y="414157"/>
                    <a:pt x="117939" y="419643"/>
                    <a:pt x="117939" y="425128"/>
                  </a:cubicBezTo>
                  <a:cubicBezTo>
                    <a:pt x="117939" y="430614"/>
                    <a:pt x="123425" y="436099"/>
                    <a:pt x="128910" y="436099"/>
                  </a:cubicBezTo>
                  <a:lnTo>
                    <a:pt x="611637" y="436099"/>
                  </a:lnTo>
                  <a:lnTo>
                    <a:pt x="619866" y="479983"/>
                  </a:lnTo>
                  <a:lnTo>
                    <a:pt x="131653" y="479983"/>
                  </a:lnTo>
                  <a:cubicBezTo>
                    <a:pt x="126168" y="479983"/>
                    <a:pt x="120682" y="485469"/>
                    <a:pt x="120682" y="490954"/>
                  </a:cubicBezTo>
                  <a:cubicBezTo>
                    <a:pt x="120682" y="496440"/>
                    <a:pt x="126168" y="501925"/>
                    <a:pt x="131653" y="501925"/>
                  </a:cubicBezTo>
                  <a:lnTo>
                    <a:pt x="625351" y="501925"/>
                  </a:lnTo>
                  <a:lnTo>
                    <a:pt x="633580" y="545810"/>
                  </a:lnTo>
                  <a:lnTo>
                    <a:pt x="131653" y="545810"/>
                  </a:lnTo>
                  <a:cubicBezTo>
                    <a:pt x="126168" y="545810"/>
                    <a:pt x="120682" y="551295"/>
                    <a:pt x="120682" y="556781"/>
                  </a:cubicBezTo>
                  <a:cubicBezTo>
                    <a:pt x="120682" y="562266"/>
                    <a:pt x="126168" y="567752"/>
                    <a:pt x="131653" y="567752"/>
                  </a:cubicBezTo>
                  <a:lnTo>
                    <a:pt x="636322" y="567752"/>
                  </a:lnTo>
                  <a:lnTo>
                    <a:pt x="639064" y="586951"/>
                  </a:lnTo>
                  <a:lnTo>
                    <a:pt x="565011" y="586951"/>
                  </a:lnTo>
                  <a:cubicBezTo>
                    <a:pt x="548553" y="586951"/>
                    <a:pt x="532098" y="595179"/>
                    <a:pt x="521126" y="611636"/>
                  </a:cubicBezTo>
                  <a:lnTo>
                    <a:pt x="131653" y="611636"/>
                  </a:lnTo>
                  <a:cubicBezTo>
                    <a:pt x="126168" y="611636"/>
                    <a:pt x="120682" y="617122"/>
                    <a:pt x="120682" y="622607"/>
                  </a:cubicBezTo>
                  <a:cubicBezTo>
                    <a:pt x="120682" y="628093"/>
                    <a:pt x="126168" y="633578"/>
                    <a:pt x="131653" y="633578"/>
                  </a:cubicBezTo>
                  <a:lnTo>
                    <a:pt x="515640" y="633578"/>
                  </a:lnTo>
                  <a:lnTo>
                    <a:pt x="515640" y="677462"/>
                  </a:lnTo>
                  <a:lnTo>
                    <a:pt x="131653" y="677462"/>
                  </a:lnTo>
                  <a:cubicBezTo>
                    <a:pt x="126168" y="677462"/>
                    <a:pt x="120682" y="682948"/>
                    <a:pt x="120682" y="688433"/>
                  </a:cubicBezTo>
                  <a:cubicBezTo>
                    <a:pt x="120682" y="693919"/>
                    <a:pt x="126168" y="699404"/>
                    <a:pt x="131653" y="699404"/>
                  </a:cubicBezTo>
                  <a:lnTo>
                    <a:pt x="515640" y="699404"/>
                  </a:lnTo>
                  <a:lnTo>
                    <a:pt x="515640" y="707633"/>
                  </a:lnTo>
                  <a:cubicBezTo>
                    <a:pt x="515640" y="713118"/>
                    <a:pt x="521126" y="718604"/>
                    <a:pt x="529354" y="718604"/>
                  </a:cubicBezTo>
                  <a:cubicBezTo>
                    <a:pt x="529354" y="718604"/>
                    <a:pt x="529354" y="718604"/>
                    <a:pt x="529354" y="718604"/>
                  </a:cubicBezTo>
                  <a:lnTo>
                    <a:pt x="565011" y="718604"/>
                  </a:lnTo>
                  <a:lnTo>
                    <a:pt x="565011" y="767973"/>
                  </a:lnTo>
                  <a:cubicBezTo>
                    <a:pt x="565011" y="773459"/>
                    <a:pt x="570495" y="781687"/>
                    <a:pt x="575981" y="781687"/>
                  </a:cubicBezTo>
                  <a:cubicBezTo>
                    <a:pt x="575981" y="781687"/>
                    <a:pt x="575981" y="781687"/>
                    <a:pt x="575981" y="781687"/>
                  </a:cubicBezTo>
                  <a:lnTo>
                    <a:pt x="710377" y="781687"/>
                  </a:lnTo>
                  <a:lnTo>
                    <a:pt x="710377" y="902369"/>
                  </a:lnTo>
                  <a:lnTo>
                    <a:pt x="27428" y="902369"/>
                  </a:lnTo>
                  <a:lnTo>
                    <a:pt x="27428" y="164566"/>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8"/>
            <p:cNvSpPr/>
            <p:nvPr/>
          </p:nvSpPr>
          <p:spPr>
            <a:xfrm>
              <a:off x="907928" y="1296808"/>
              <a:ext cx="313389" cy="21942"/>
            </a:xfrm>
            <a:custGeom>
              <a:rect b="b" l="l" r="r" t="t"/>
              <a:pathLst>
                <a:path extrusionOk="0" h="21942" w="313389">
                  <a:moveTo>
                    <a:pt x="301704" y="0"/>
                  </a:moveTo>
                  <a:lnTo>
                    <a:pt x="10972" y="0"/>
                  </a:lnTo>
                  <a:cubicBezTo>
                    <a:pt x="5486" y="0"/>
                    <a:pt x="0" y="5486"/>
                    <a:pt x="0" y="10971"/>
                  </a:cubicBezTo>
                  <a:cubicBezTo>
                    <a:pt x="0" y="16457"/>
                    <a:pt x="5486" y="21942"/>
                    <a:pt x="10972" y="21942"/>
                  </a:cubicBezTo>
                  <a:lnTo>
                    <a:pt x="301704" y="21942"/>
                  </a:lnTo>
                  <a:cubicBezTo>
                    <a:pt x="307190" y="21942"/>
                    <a:pt x="312676" y="16457"/>
                    <a:pt x="312676" y="10971"/>
                  </a:cubicBezTo>
                  <a:cubicBezTo>
                    <a:pt x="315418" y="5486"/>
                    <a:pt x="309934" y="0"/>
                    <a:pt x="301704"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8"/>
            <p:cNvSpPr/>
            <p:nvPr/>
          </p:nvSpPr>
          <p:spPr>
            <a:xfrm>
              <a:off x="913414" y="712600"/>
              <a:ext cx="216679" cy="216678"/>
            </a:xfrm>
            <a:custGeom>
              <a:rect b="b" l="l" r="r" t="t"/>
              <a:pathLst>
                <a:path extrusionOk="0" h="216678" w="216679">
                  <a:moveTo>
                    <a:pt x="106969" y="216678"/>
                  </a:moveTo>
                  <a:cubicBezTo>
                    <a:pt x="167310" y="216678"/>
                    <a:pt x="216679" y="167308"/>
                    <a:pt x="216679" y="109710"/>
                  </a:cubicBezTo>
                  <a:cubicBezTo>
                    <a:pt x="216679" y="52112"/>
                    <a:pt x="167310" y="0"/>
                    <a:pt x="109711" y="0"/>
                  </a:cubicBezTo>
                  <a:cubicBezTo>
                    <a:pt x="49369" y="0"/>
                    <a:pt x="0" y="49370"/>
                    <a:pt x="0" y="106968"/>
                  </a:cubicBezTo>
                  <a:cubicBezTo>
                    <a:pt x="0" y="106968"/>
                    <a:pt x="0" y="106968"/>
                    <a:pt x="0" y="106968"/>
                  </a:cubicBezTo>
                  <a:cubicBezTo>
                    <a:pt x="0" y="167308"/>
                    <a:pt x="49369" y="216678"/>
                    <a:pt x="106969" y="216678"/>
                  </a:cubicBezTo>
                  <a:close/>
                  <a:moveTo>
                    <a:pt x="106969" y="21942"/>
                  </a:moveTo>
                  <a:cubicBezTo>
                    <a:pt x="153596" y="21942"/>
                    <a:pt x="191994" y="60341"/>
                    <a:pt x="191994" y="104225"/>
                  </a:cubicBezTo>
                  <a:cubicBezTo>
                    <a:pt x="191994" y="150852"/>
                    <a:pt x="153596" y="189250"/>
                    <a:pt x="109711" y="189250"/>
                  </a:cubicBezTo>
                  <a:cubicBezTo>
                    <a:pt x="65827" y="189250"/>
                    <a:pt x="24686" y="150852"/>
                    <a:pt x="24686" y="106968"/>
                  </a:cubicBezTo>
                  <a:cubicBezTo>
                    <a:pt x="24686" y="106968"/>
                    <a:pt x="24686" y="106968"/>
                    <a:pt x="24686" y="106968"/>
                  </a:cubicBezTo>
                  <a:cubicBezTo>
                    <a:pt x="24686" y="60341"/>
                    <a:pt x="63083" y="21942"/>
                    <a:pt x="106969" y="2194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28"/>
            <p:cNvSpPr/>
            <p:nvPr/>
          </p:nvSpPr>
          <p:spPr>
            <a:xfrm>
              <a:off x="951813" y="750998"/>
              <a:ext cx="134394" cy="134568"/>
            </a:xfrm>
            <a:custGeom>
              <a:rect b="b" l="l" r="r" t="t"/>
              <a:pathLst>
                <a:path extrusionOk="0" h="134568" w="134394">
                  <a:moveTo>
                    <a:pt x="68569" y="134395"/>
                  </a:moveTo>
                  <a:cubicBezTo>
                    <a:pt x="106967" y="134395"/>
                    <a:pt x="134395" y="104225"/>
                    <a:pt x="134395" y="65826"/>
                  </a:cubicBezTo>
                  <a:cubicBezTo>
                    <a:pt x="134395" y="27428"/>
                    <a:pt x="104225" y="0"/>
                    <a:pt x="65825" y="0"/>
                  </a:cubicBezTo>
                  <a:cubicBezTo>
                    <a:pt x="30170" y="0"/>
                    <a:pt x="0" y="30171"/>
                    <a:pt x="0" y="65826"/>
                  </a:cubicBezTo>
                  <a:cubicBezTo>
                    <a:pt x="2742" y="106968"/>
                    <a:pt x="32914" y="137138"/>
                    <a:pt x="68569" y="134395"/>
                  </a:cubicBezTo>
                  <a:close/>
                  <a:moveTo>
                    <a:pt x="68569" y="24685"/>
                  </a:moveTo>
                  <a:cubicBezTo>
                    <a:pt x="93253" y="24685"/>
                    <a:pt x="112453" y="43884"/>
                    <a:pt x="109711" y="68569"/>
                  </a:cubicBezTo>
                  <a:cubicBezTo>
                    <a:pt x="109711" y="93254"/>
                    <a:pt x="90511" y="112453"/>
                    <a:pt x="65825" y="109710"/>
                  </a:cubicBezTo>
                  <a:cubicBezTo>
                    <a:pt x="41142" y="109710"/>
                    <a:pt x="24684" y="90511"/>
                    <a:pt x="24684" y="65826"/>
                  </a:cubicBezTo>
                  <a:cubicBezTo>
                    <a:pt x="27428" y="43884"/>
                    <a:pt x="46627" y="24685"/>
                    <a:pt x="68569" y="246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28"/>
            <p:cNvSpPr/>
            <p:nvPr/>
          </p:nvSpPr>
          <p:spPr>
            <a:xfrm>
              <a:off x="1459225" y="1038988"/>
              <a:ext cx="27427" cy="38398"/>
            </a:xfrm>
            <a:custGeom>
              <a:rect b="b" l="l" r="r" t="t"/>
              <a:pathLst>
                <a:path extrusionOk="0" h="38398" w="27427">
                  <a:moveTo>
                    <a:pt x="10970" y="0"/>
                  </a:moveTo>
                  <a:cubicBezTo>
                    <a:pt x="5486" y="0"/>
                    <a:pt x="0" y="8228"/>
                    <a:pt x="0" y="13714"/>
                  </a:cubicBezTo>
                  <a:lnTo>
                    <a:pt x="2742" y="27428"/>
                  </a:lnTo>
                  <a:cubicBezTo>
                    <a:pt x="2742" y="32913"/>
                    <a:pt x="10970" y="38399"/>
                    <a:pt x="16456" y="38399"/>
                  </a:cubicBezTo>
                  <a:cubicBezTo>
                    <a:pt x="21942" y="38399"/>
                    <a:pt x="27428" y="30171"/>
                    <a:pt x="27428" y="24685"/>
                  </a:cubicBezTo>
                  <a:lnTo>
                    <a:pt x="27428" y="24685"/>
                  </a:lnTo>
                  <a:lnTo>
                    <a:pt x="24684" y="10971"/>
                  </a:lnTo>
                  <a:cubicBezTo>
                    <a:pt x="24684" y="5486"/>
                    <a:pt x="19200" y="0"/>
                    <a:pt x="10970"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8"/>
            <p:cNvSpPr/>
            <p:nvPr/>
          </p:nvSpPr>
          <p:spPr>
            <a:xfrm>
              <a:off x="1440026" y="884680"/>
              <a:ext cx="46627" cy="137851"/>
            </a:xfrm>
            <a:custGeom>
              <a:rect b="b" l="l" r="r" t="t"/>
              <a:pathLst>
                <a:path extrusionOk="0" h="137851" w="46627">
                  <a:moveTo>
                    <a:pt x="8228" y="11685"/>
                  </a:moveTo>
                  <a:cubicBezTo>
                    <a:pt x="2742" y="19913"/>
                    <a:pt x="0" y="28141"/>
                    <a:pt x="0" y="36369"/>
                  </a:cubicBezTo>
                  <a:cubicBezTo>
                    <a:pt x="0" y="36369"/>
                    <a:pt x="0" y="36369"/>
                    <a:pt x="0" y="36369"/>
                  </a:cubicBezTo>
                  <a:lnTo>
                    <a:pt x="13714" y="126880"/>
                  </a:lnTo>
                  <a:cubicBezTo>
                    <a:pt x="13714" y="132366"/>
                    <a:pt x="21942" y="137852"/>
                    <a:pt x="27428" y="137852"/>
                  </a:cubicBezTo>
                  <a:cubicBezTo>
                    <a:pt x="32914" y="137852"/>
                    <a:pt x="38399" y="129623"/>
                    <a:pt x="38399" y="124138"/>
                  </a:cubicBezTo>
                  <a:cubicBezTo>
                    <a:pt x="38399" y="124138"/>
                    <a:pt x="38399" y="124138"/>
                    <a:pt x="38399" y="124138"/>
                  </a:cubicBezTo>
                  <a:lnTo>
                    <a:pt x="24686" y="33627"/>
                  </a:lnTo>
                  <a:cubicBezTo>
                    <a:pt x="24686" y="28141"/>
                    <a:pt x="30170" y="22656"/>
                    <a:pt x="35656" y="22656"/>
                  </a:cubicBezTo>
                  <a:cubicBezTo>
                    <a:pt x="41142" y="22656"/>
                    <a:pt x="46627" y="17170"/>
                    <a:pt x="46627" y="11685"/>
                  </a:cubicBezTo>
                  <a:cubicBezTo>
                    <a:pt x="46627" y="6199"/>
                    <a:pt x="41142" y="713"/>
                    <a:pt x="35656" y="713"/>
                  </a:cubicBezTo>
                  <a:cubicBezTo>
                    <a:pt x="24686" y="-2029"/>
                    <a:pt x="13714" y="3456"/>
                    <a:pt x="8228" y="1168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1" name="Google Shape;521;p28"/>
          <p:cNvGrpSpPr/>
          <p:nvPr/>
        </p:nvGrpSpPr>
        <p:grpSpPr>
          <a:xfrm>
            <a:off x="472964" y="4283075"/>
            <a:ext cx="907856" cy="739380"/>
            <a:chOff x="781761" y="3715924"/>
            <a:chExt cx="914639" cy="888654"/>
          </a:xfrm>
        </p:grpSpPr>
        <p:sp>
          <p:nvSpPr>
            <p:cNvPr id="522" name="Google Shape;522;p28"/>
            <p:cNvSpPr/>
            <p:nvPr/>
          </p:nvSpPr>
          <p:spPr>
            <a:xfrm>
              <a:off x="957069" y="3882683"/>
              <a:ext cx="548180" cy="617670"/>
            </a:xfrm>
            <a:custGeom>
              <a:rect b="b" l="l" r="r" t="t"/>
              <a:pathLst>
                <a:path extrusionOk="0" h="617670" w="54818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28"/>
            <p:cNvSpPr/>
            <p:nvPr/>
          </p:nvSpPr>
          <p:spPr>
            <a:xfrm>
              <a:off x="781761" y="3715924"/>
              <a:ext cx="914639" cy="888654"/>
            </a:xfrm>
            <a:custGeom>
              <a:rect b="b" l="l" r="r" t="t"/>
              <a:pathLst>
                <a:path extrusionOk="0" h="888654" w="914639">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9"/>
          <p:cNvSpPr txBox="1"/>
          <p:nvPr>
            <p:ph idx="2" type="body"/>
          </p:nvPr>
        </p:nvSpPr>
        <p:spPr>
          <a:xfrm>
            <a:off x="5410201" y="170789"/>
            <a:ext cx="4990998"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Inspiration…</a:t>
            </a:r>
            <a:endParaRPr/>
          </a:p>
        </p:txBody>
      </p:sp>
      <p:sp>
        <p:nvSpPr>
          <p:cNvPr id="529" name="Google Shape;529;p29"/>
          <p:cNvSpPr txBox="1"/>
          <p:nvPr>
            <p:ph idx="1" type="body"/>
          </p:nvPr>
        </p:nvSpPr>
        <p:spPr>
          <a:xfrm>
            <a:off x="5286375" y="1163441"/>
            <a:ext cx="6029325" cy="4703763"/>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lang="da" sz="2200"/>
              <a:t>De ovennævnte apps kræver abonnement</a:t>
            </a:r>
            <a:r>
              <a:rPr lang="da" sz="2200">
                <a:solidFill>
                  <a:schemeClr val="lt1"/>
                </a:solidFill>
              </a:rPr>
              <a:t>. </a:t>
            </a:r>
            <a:endParaRPr/>
          </a:p>
          <a:p>
            <a:pPr indent="0" lvl="0" marL="228600" rtl="0" algn="l">
              <a:lnSpc>
                <a:spcPct val="90000"/>
              </a:lnSpc>
              <a:spcBef>
                <a:spcPts val="1000"/>
              </a:spcBef>
              <a:spcAft>
                <a:spcPts val="0"/>
              </a:spcAft>
              <a:buSzPts val="2400"/>
              <a:buNone/>
            </a:pPr>
            <a:r>
              <a:rPr lang="da" sz="2200">
                <a:solidFill>
                  <a:schemeClr val="lt1"/>
                </a:solidFill>
              </a:rPr>
              <a:t>Du kan imidlertid også finde nogle mini guides på YouTube:</a:t>
            </a:r>
            <a:endParaRPr/>
          </a:p>
          <a:p>
            <a:pPr indent="-342900" lvl="0" marL="571500" rtl="0" algn="l">
              <a:lnSpc>
                <a:spcPct val="90000"/>
              </a:lnSpc>
              <a:spcBef>
                <a:spcPts val="1000"/>
              </a:spcBef>
              <a:spcAft>
                <a:spcPts val="0"/>
              </a:spcAft>
              <a:buSzPts val="2400"/>
              <a:buFont typeface="Noto Sans"/>
              <a:buChar char="⮚"/>
            </a:pPr>
            <a:r>
              <a:rPr lang="da" sz="2200" u="sng">
                <a:solidFill>
                  <a:srgbClr val="24BAA2"/>
                </a:solidFill>
                <a:hlinkClick r:id="rId3">
                  <a:extLst>
                    <a:ext uri="{A12FA001-AC4F-418D-AE19-62706E023703}">
                      <ahyp:hlinkClr val="tx"/>
                    </a:ext>
                  </a:extLst>
                </a:hlinkClick>
              </a:rPr>
              <a:t>Daily Calm | 10 Minute Mindfulness Meditation |Be Present </a:t>
            </a:r>
            <a:endParaRPr sz="2200" u="sng">
              <a:solidFill>
                <a:srgbClr val="24BAA2"/>
              </a:solidFill>
            </a:endParaRPr>
          </a:p>
          <a:p>
            <a:pPr indent="-342900" lvl="0" marL="571500" rtl="0" algn="l">
              <a:lnSpc>
                <a:spcPct val="90000"/>
              </a:lnSpc>
              <a:spcBef>
                <a:spcPts val="1000"/>
              </a:spcBef>
              <a:spcAft>
                <a:spcPts val="0"/>
              </a:spcAft>
              <a:buSzPts val="2400"/>
              <a:buFont typeface="Noto Sans"/>
              <a:buChar char="⮚"/>
            </a:pPr>
            <a:r>
              <a:rPr lang="da" sz="2200" u="sng">
                <a:solidFill>
                  <a:srgbClr val="24BAA2"/>
                </a:solidFill>
                <a:hlinkClick r:id="rId4">
                  <a:extLst>
                    <a:ext uri="{A12FA001-AC4F-418D-AE19-62706E023703}">
                      <ahyp:hlinkClr val="tx"/>
                    </a:ext>
                  </a:extLst>
                </a:hlinkClick>
              </a:rPr>
              <a:t>Mindfulness Meditation – Guided 10 Minutes  </a:t>
            </a:r>
            <a:endParaRPr sz="2200" u="sng">
              <a:solidFill>
                <a:srgbClr val="24BAA2"/>
              </a:solidFill>
            </a:endParaRPr>
          </a:p>
          <a:p>
            <a:pPr indent="-342900" lvl="0" marL="571500" rtl="0" algn="l">
              <a:lnSpc>
                <a:spcPct val="90000"/>
              </a:lnSpc>
              <a:spcBef>
                <a:spcPts val="1000"/>
              </a:spcBef>
              <a:spcAft>
                <a:spcPts val="0"/>
              </a:spcAft>
              <a:buSzPts val="2400"/>
              <a:buFont typeface="Noto Sans"/>
              <a:buChar char="⮚"/>
            </a:pPr>
            <a:r>
              <a:rPr lang="da" sz="2200" u="sng">
                <a:solidFill>
                  <a:srgbClr val="24BAA2"/>
                </a:solidFill>
                <a:hlinkClick r:id="rId5">
                  <a:extLst>
                    <a:ext uri="{A12FA001-AC4F-418D-AE19-62706E023703}">
                      <ahyp:hlinkClr val="tx"/>
                    </a:ext>
                  </a:extLst>
                </a:hlinkClick>
              </a:rPr>
              <a:t>Guided Mindfulness Meditation on Living Each Day – Peace and Positivity</a:t>
            </a:r>
            <a:endParaRPr sz="2200">
              <a:solidFill>
                <a:srgbClr val="24BAA2"/>
              </a:solidFill>
            </a:endParaRPr>
          </a:p>
          <a:p>
            <a:pPr indent="-342900" lvl="0" marL="571500" rtl="0" algn="l">
              <a:lnSpc>
                <a:spcPct val="90000"/>
              </a:lnSpc>
              <a:spcBef>
                <a:spcPts val="1000"/>
              </a:spcBef>
              <a:spcAft>
                <a:spcPts val="0"/>
              </a:spcAft>
              <a:buSzPts val="2400"/>
              <a:buFont typeface="Noto Sans"/>
              <a:buChar char="⮚"/>
            </a:pPr>
            <a:r>
              <a:rPr lang="da" sz="2200" u="sng">
                <a:solidFill>
                  <a:srgbClr val="24BAA2"/>
                </a:solidFill>
                <a:hlinkClick r:id="rId6">
                  <a:extLst>
                    <a:ext uri="{A12FA001-AC4F-418D-AE19-62706E023703}">
                      <ahyp:hlinkClr val="tx"/>
                    </a:ext>
                  </a:extLst>
                </a:hlinkClick>
              </a:rPr>
              <a:t>How to Build A Routine </a:t>
            </a:r>
            <a:endParaRPr sz="2200">
              <a:solidFill>
                <a:srgbClr val="24BAA2"/>
              </a:solidFill>
            </a:endParaRPr>
          </a:p>
          <a:p>
            <a:pPr indent="-342900" lvl="0" marL="571500" rtl="0" algn="l">
              <a:lnSpc>
                <a:spcPct val="90000"/>
              </a:lnSpc>
              <a:spcBef>
                <a:spcPts val="1000"/>
              </a:spcBef>
              <a:spcAft>
                <a:spcPts val="0"/>
              </a:spcAft>
              <a:buSzPts val="2400"/>
              <a:buFont typeface="Noto Sans"/>
              <a:buChar char="⮚"/>
            </a:pPr>
            <a:r>
              <a:rPr lang="da" sz="2200" u="sng">
                <a:solidFill>
                  <a:srgbClr val="24BAA2"/>
                </a:solidFill>
                <a:hlinkClick r:id="rId7">
                  <a:extLst>
                    <a:ext uri="{A12FA001-AC4F-418D-AE19-62706E023703}">
                      <ahyp:hlinkClr val="tx"/>
                    </a:ext>
                  </a:extLst>
                </a:hlinkClick>
              </a:rPr>
              <a:t>Anatomy of a Perfect Daily Schedule</a:t>
            </a:r>
            <a:endParaRPr sz="2000">
              <a:solidFill>
                <a:srgbClr val="24BAA2"/>
              </a:solidFill>
            </a:endParaRPr>
          </a:p>
          <a:p>
            <a:pPr indent="0" lvl="0" marL="228600" rtl="0" algn="l">
              <a:lnSpc>
                <a:spcPct val="90000"/>
              </a:lnSpc>
              <a:spcBef>
                <a:spcPts val="1000"/>
              </a:spcBef>
              <a:spcAft>
                <a:spcPts val="0"/>
              </a:spcAft>
              <a:buSzPts val="2400"/>
              <a:buNone/>
            </a:pPr>
            <a:r>
              <a:t/>
            </a:r>
            <a:endParaRPr sz="2200">
              <a:solidFill>
                <a:srgbClr val="24BAA2"/>
              </a:solidFill>
            </a:endParaRPr>
          </a:p>
          <a:p>
            <a:pPr indent="-190500" lvl="0" marL="571500" rtl="0" algn="l">
              <a:lnSpc>
                <a:spcPct val="90000"/>
              </a:lnSpc>
              <a:spcBef>
                <a:spcPts val="1000"/>
              </a:spcBef>
              <a:spcAft>
                <a:spcPts val="0"/>
              </a:spcAft>
              <a:buSzPts val="2400"/>
              <a:buFont typeface="Noto Sans"/>
              <a:buNone/>
            </a:pPr>
            <a:r>
              <a:t/>
            </a:r>
            <a:endParaRPr sz="2200">
              <a:solidFill>
                <a:srgbClr val="24BAA2"/>
              </a:solidFill>
            </a:endParaRPr>
          </a:p>
        </p:txBody>
      </p:sp>
      <p:sp>
        <p:nvSpPr>
          <p:cNvPr id="530" name="Google Shape;530;p29"/>
          <p:cNvSpPr txBox="1"/>
          <p:nvPr/>
        </p:nvSpPr>
        <p:spPr>
          <a:xfrm>
            <a:off x="7982031" y="5472497"/>
            <a:ext cx="2851373" cy="73866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1" name="Google Shape;531;p29"/>
          <p:cNvGrpSpPr/>
          <p:nvPr/>
        </p:nvGrpSpPr>
        <p:grpSpPr>
          <a:xfrm>
            <a:off x="8130282" y="5587035"/>
            <a:ext cx="351210" cy="560338"/>
            <a:chOff x="9062559" y="918767"/>
            <a:chExt cx="774673" cy="1285080"/>
          </a:xfrm>
        </p:grpSpPr>
        <p:sp>
          <p:nvSpPr>
            <p:cNvPr id="532" name="Google Shape;532;p29"/>
            <p:cNvSpPr/>
            <p:nvPr/>
          </p:nvSpPr>
          <p:spPr>
            <a:xfrm>
              <a:off x="9062559" y="918767"/>
              <a:ext cx="294869" cy="287009"/>
            </a:xfrm>
            <a:custGeom>
              <a:rect b="b" l="l" r="r" t="t"/>
              <a:pathLst>
                <a:path extrusionOk="0" h="287009" w="29486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nvGrpSpPr>
            <p:cNvPr id="533" name="Google Shape;533;p29"/>
            <p:cNvGrpSpPr/>
            <p:nvPr/>
          </p:nvGrpSpPr>
          <p:grpSpPr>
            <a:xfrm>
              <a:off x="9122194" y="1004094"/>
              <a:ext cx="715038" cy="1199753"/>
              <a:chOff x="9122194" y="1004094"/>
              <a:chExt cx="715038" cy="1199753"/>
            </a:xfrm>
          </p:grpSpPr>
          <p:sp>
            <p:nvSpPr>
              <p:cNvPr id="534" name="Google Shape;534;p29"/>
              <p:cNvSpPr/>
              <p:nvPr/>
            </p:nvSpPr>
            <p:spPr>
              <a:xfrm>
                <a:off x="9122194" y="1508040"/>
                <a:ext cx="252229" cy="516102"/>
              </a:xfrm>
              <a:custGeom>
                <a:rect b="b" l="l" r="r" t="t"/>
                <a:pathLst>
                  <a:path extrusionOk="0" h="516102" w="252229">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35" name="Google Shape;535;p29"/>
              <p:cNvSpPr/>
              <p:nvPr/>
            </p:nvSpPr>
            <p:spPr>
              <a:xfrm>
                <a:off x="9560762" y="1399308"/>
                <a:ext cx="186446" cy="158119"/>
              </a:xfrm>
              <a:custGeom>
                <a:rect b="b" l="l" r="r" t="t"/>
                <a:pathLst>
                  <a:path extrusionOk="0" h="158119" w="186446">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36" name="Google Shape;536;p29"/>
              <p:cNvSpPr/>
              <p:nvPr/>
            </p:nvSpPr>
            <p:spPr>
              <a:xfrm>
                <a:off x="9430122" y="1374156"/>
                <a:ext cx="214598" cy="174222"/>
              </a:xfrm>
              <a:custGeom>
                <a:rect b="b" l="l" r="r" t="t"/>
                <a:pathLst>
                  <a:path extrusionOk="0" h="174222" w="214598">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37" name="Google Shape;537;p29"/>
              <p:cNvSpPr/>
              <p:nvPr/>
            </p:nvSpPr>
            <p:spPr>
              <a:xfrm>
                <a:off x="9317624" y="1363057"/>
                <a:ext cx="206820" cy="196957"/>
              </a:xfrm>
              <a:custGeom>
                <a:rect b="b" l="l" r="r" t="t"/>
                <a:pathLst>
                  <a:path extrusionOk="0" h="196957" w="20682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38" name="Google Shape;538;p29"/>
              <p:cNvSpPr/>
              <p:nvPr/>
            </p:nvSpPr>
            <p:spPr>
              <a:xfrm>
                <a:off x="9334139" y="1985348"/>
                <a:ext cx="111242" cy="218499"/>
              </a:xfrm>
              <a:custGeom>
                <a:rect b="b" l="l" r="r" t="t"/>
                <a:pathLst>
                  <a:path extrusionOk="0" h="218499" w="111242">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39" name="Google Shape;539;p29"/>
              <p:cNvSpPr/>
              <p:nvPr/>
            </p:nvSpPr>
            <p:spPr>
              <a:xfrm>
                <a:off x="9684630" y="1516849"/>
                <a:ext cx="152602" cy="686997"/>
              </a:xfrm>
              <a:custGeom>
                <a:rect b="b" l="l" r="r" t="t"/>
                <a:pathLst>
                  <a:path extrusionOk="0" h="686997" w="152602">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540" name="Google Shape;540;p29"/>
              <p:cNvSpPr/>
              <p:nvPr/>
            </p:nvSpPr>
            <p:spPr>
              <a:xfrm>
                <a:off x="9147916" y="1004094"/>
                <a:ext cx="239917" cy="708474"/>
              </a:xfrm>
              <a:custGeom>
                <a:rect b="b" l="l" r="r" t="t"/>
                <a:pathLst>
                  <a:path extrusionOk="0" h="708474" w="239917">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grpSp>
      <p:sp>
        <p:nvSpPr>
          <p:cNvPr id="541" name="Google Shape;541;p29"/>
          <p:cNvSpPr txBox="1"/>
          <p:nvPr/>
        </p:nvSpPr>
        <p:spPr>
          <a:xfrm>
            <a:off x="8589959" y="5497872"/>
            <a:ext cx="2299602"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da" sz="1400" u="none" cap="none" strike="noStrike">
                <a:solidFill>
                  <a:srgbClr val="7F3494"/>
                </a:solidFill>
                <a:latin typeface="Calibri"/>
                <a:ea typeface="Calibri"/>
                <a:cs typeface="Calibri"/>
                <a:sym typeface="Calibri"/>
              </a:rPr>
              <a:t>TIP: </a:t>
            </a:r>
            <a:r>
              <a:rPr b="0" i="0" lang="da" sz="1400" u="none" cap="none" strike="noStrike">
                <a:solidFill>
                  <a:srgbClr val="7F3494"/>
                </a:solidFill>
                <a:latin typeface="Calibri"/>
                <a:ea typeface="Calibri"/>
                <a:cs typeface="Calibri"/>
                <a:sym typeface="Calibri"/>
              </a:rPr>
              <a:t>TAP ON THE HYPERLINKS (Text in </a:t>
            </a:r>
            <a:r>
              <a:rPr b="0" i="0" lang="da" sz="1400" u="none" cap="none" strike="noStrike">
                <a:solidFill>
                  <a:srgbClr val="24BAA2"/>
                </a:solidFill>
                <a:latin typeface="Calibri"/>
                <a:ea typeface="Calibri"/>
                <a:cs typeface="Calibri"/>
                <a:sym typeface="Calibri"/>
              </a:rPr>
              <a:t>Blue</a:t>
            </a:r>
            <a:r>
              <a:rPr b="0" i="0" lang="da" sz="1400" u="none" cap="none" strike="noStrike">
                <a:solidFill>
                  <a:srgbClr val="7F3494"/>
                </a:solidFill>
                <a:latin typeface="Calibri"/>
                <a:ea typeface="Calibri"/>
                <a:cs typeface="Calibri"/>
                <a:sym typeface="Calibri"/>
              </a:rPr>
              <a:t>) TO ACCESS THESE VIDEOS</a:t>
            </a:r>
            <a:endParaRPr b="0" i="0" sz="1400" u="none" cap="none" strike="noStrike">
              <a:solidFill>
                <a:srgbClr val="000000"/>
              </a:solidFill>
              <a:latin typeface="Arial"/>
              <a:ea typeface="Arial"/>
              <a:cs typeface="Arial"/>
              <a:sym typeface="Arial"/>
            </a:endParaRPr>
          </a:p>
        </p:txBody>
      </p:sp>
      <p:pic>
        <p:nvPicPr>
          <p:cNvPr id="542" name="Google Shape;542;p29"/>
          <p:cNvPicPr preferRelativeResize="0"/>
          <p:nvPr/>
        </p:nvPicPr>
        <p:blipFill>
          <a:blip r:embed="rId8">
            <a:alphaModFix/>
          </a:blip>
          <a:stretch>
            <a:fillRect/>
          </a:stretch>
        </p:blipFill>
        <p:spPr>
          <a:xfrm>
            <a:off x="0" y="1848625"/>
            <a:ext cx="5112525" cy="3950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da"/>
              <a:t>01</a:t>
            </a:r>
            <a:endParaRPr/>
          </a:p>
        </p:txBody>
      </p:sp>
      <p:sp>
        <p:nvSpPr>
          <p:cNvPr id="256" name="Google Shape;256;p3"/>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da"/>
              <a:t>Work-life-balance og livskvalitet</a:t>
            </a:r>
            <a:endParaRPr/>
          </a:p>
        </p:txBody>
      </p:sp>
      <p:sp>
        <p:nvSpPr>
          <p:cNvPr id="257" name="Google Shape;257;p3"/>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da"/>
              <a:t>02</a:t>
            </a:r>
            <a:endParaRPr/>
          </a:p>
        </p:txBody>
      </p:sp>
      <p:sp>
        <p:nvSpPr>
          <p:cNvPr id="258" name="Google Shape;258;p3"/>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da"/>
              <a:t>Digital empati og kommunikation</a:t>
            </a:r>
            <a:endParaRPr/>
          </a:p>
        </p:txBody>
      </p:sp>
      <p:sp>
        <p:nvSpPr>
          <p:cNvPr id="259" name="Google Shape;259;p3"/>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da"/>
              <a:t>03</a:t>
            </a:r>
            <a:endParaRPr/>
          </a:p>
        </p:txBody>
      </p:sp>
      <p:sp>
        <p:nvSpPr>
          <p:cNvPr id="260" name="Google Shape;260;p3"/>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da"/>
              <a:t>Lær teknologier til ældre mennesker</a:t>
            </a:r>
            <a:endParaRPr/>
          </a:p>
        </p:txBody>
      </p:sp>
      <p:sp>
        <p:nvSpPr>
          <p:cNvPr id="261" name="Google Shape;261;p3"/>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da"/>
              <a:t>04</a:t>
            </a:r>
            <a:endParaRPr/>
          </a:p>
        </p:txBody>
      </p:sp>
      <p:sp>
        <p:nvSpPr>
          <p:cNvPr id="262" name="Google Shape;262;p3"/>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da"/>
              <a:t>Arbejdsmiljø og samarbejde</a:t>
            </a:r>
            <a:endParaRPr/>
          </a:p>
        </p:txBody>
      </p:sp>
      <p:sp>
        <p:nvSpPr>
          <p:cNvPr id="263" name="Google Shape;263;p3"/>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da"/>
              <a:t>Indhold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0"/>
          <p:cNvSpPr txBox="1"/>
          <p:nvPr>
            <p:ph idx="2" type="body"/>
          </p:nvPr>
        </p:nvSpPr>
        <p:spPr>
          <a:xfrm>
            <a:off x="543850" y="687652"/>
            <a:ext cx="5108100" cy="4035000"/>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1000"/>
              </a:spcBef>
              <a:spcAft>
                <a:spcPts val="0"/>
              </a:spcAft>
              <a:buClr>
                <a:srgbClr val="24BAA2"/>
              </a:buClr>
              <a:buSzPts val="3600"/>
              <a:buFont typeface="Arial"/>
              <a:buNone/>
            </a:pPr>
            <a:r>
              <a:rPr lang="da"/>
              <a:t>Du har afsluttet først etape!!</a:t>
            </a:r>
            <a:endParaRPr/>
          </a:p>
          <a:p>
            <a:pPr indent="0" lvl="0" marL="228600" marR="0" rtl="0" algn="ctr">
              <a:lnSpc>
                <a:spcPct val="90000"/>
              </a:lnSpc>
              <a:spcBef>
                <a:spcPts val="1000"/>
              </a:spcBef>
              <a:spcAft>
                <a:spcPts val="0"/>
              </a:spcAft>
              <a:buClr>
                <a:srgbClr val="24BAA2"/>
              </a:buClr>
              <a:buSzPts val="3600"/>
              <a:buFont typeface="Arial"/>
              <a:buNone/>
            </a:pPr>
            <a:r>
              <a:t/>
            </a:r>
            <a:endParaRPr/>
          </a:p>
          <a:p>
            <a:pPr indent="-228600" lvl="0" marL="457200" marR="0" rtl="0" algn="ctr">
              <a:lnSpc>
                <a:spcPct val="90000"/>
              </a:lnSpc>
              <a:spcBef>
                <a:spcPts val="1000"/>
              </a:spcBef>
              <a:spcAft>
                <a:spcPts val="0"/>
              </a:spcAft>
              <a:buClr>
                <a:srgbClr val="24BAA2"/>
              </a:buClr>
              <a:buSzPts val="3600"/>
              <a:buFont typeface="Arial"/>
              <a:buNone/>
            </a:pPr>
            <a:r>
              <a:rPr lang="da">
                <a:solidFill>
                  <a:schemeClr val="lt1"/>
                </a:solidFill>
              </a:rPr>
              <a:t>Der er 3 mere, men vi lover dig, at turen bliver givende og værdifuld.</a:t>
            </a:r>
            <a:endParaRPr>
              <a:solidFill>
                <a:schemeClr val="lt1"/>
              </a:solidFill>
            </a:endParaRPr>
          </a:p>
          <a:p>
            <a:pPr indent="-228600" lvl="0" marL="457200" marR="0" rtl="0" algn="ctr">
              <a:lnSpc>
                <a:spcPct val="90000"/>
              </a:lnSpc>
              <a:spcBef>
                <a:spcPts val="1000"/>
              </a:spcBef>
              <a:spcAft>
                <a:spcPts val="0"/>
              </a:spcAft>
              <a:buSzPts val="3600"/>
              <a:buNone/>
            </a:pPr>
            <a:r>
              <a:t/>
            </a:r>
            <a:endParaRPr/>
          </a:p>
          <a:p>
            <a:pPr indent="-228600" lvl="0" marL="457200" rtl="0" algn="ctr">
              <a:lnSpc>
                <a:spcPct val="90000"/>
              </a:lnSpc>
              <a:spcBef>
                <a:spcPts val="1000"/>
              </a:spcBef>
              <a:spcAft>
                <a:spcPts val="0"/>
              </a:spcAft>
              <a:buSzPts val="3600"/>
              <a:buNone/>
            </a:pPr>
            <a:r>
              <a:rPr lang="da"/>
              <a:t>Vi ses for enden af ruten!</a:t>
            </a:r>
            <a:endParaRPr/>
          </a:p>
        </p:txBody>
      </p:sp>
      <p:pic>
        <p:nvPicPr>
          <p:cNvPr id="548" name="Google Shape;548;p30"/>
          <p:cNvPicPr preferRelativeResize="0"/>
          <p:nvPr>
            <p:ph idx="3" type="pic"/>
          </p:nvPr>
        </p:nvPicPr>
        <p:blipFill rotWithShape="1">
          <a:blip r:embed="rId3">
            <a:alphaModFix/>
          </a:blip>
          <a:srcRect b="0" l="0" r="0" t="0"/>
          <a:stretch/>
        </p:blipFill>
        <p:spPr>
          <a:xfrm>
            <a:off x="5987620" y="528386"/>
            <a:ext cx="5660530" cy="5801227"/>
          </a:xfrm>
          <a:prstGeom prst="rect">
            <a:avLst/>
          </a:prstGeom>
          <a:solidFill>
            <a:srgbClr val="F2F2F2"/>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1"/>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da"/>
              <a:t>Digital empati og kommunikation</a:t>
            </a:r>
            <a:endParaRPr/>
          </a:p>
          <a:p>
            <a:pPr indent="-228600" lvl="0" marL="457200" marR="0" rtl="0" algn="l">
              <a:lnSpc>
                <a:spcPct val="90000"/>
              </a:lnSpc>
              <a:spcBef>
                <a:spcPts val="1000"/>
              </a:spcBef>
              <a:spcAft>
                <a:spcPts val="0"/>
              </a:spcAft>
              <a:buClr>
                <a:schemeClr val="lt1"/>
              </a:buClr>
              <a:buSzPts val="4800"/>
              <a:buFont typeface="Arial"/>
              <a:buNone/>
            </a:pPr>
            <a:r>
              <a:t/>
            </a:r>
            <a:endParaRPr/>
          </a:p>
        </p:txBody>
      </p:sp>
      <p:sp>
        <p:nvSpPr>
          <p:cNvPr id="554" name="Google Shape;554;p31"/>
          <p:cNvSpPr txBox="1"/>
          <p:nvPr>
            <p:ph idx="2" type="body"/>
          </p:nvPr>
        </p:nvSpPr>
        <p:spPr>
          <a:xfrm>
            <a:off x="891653" y="2003728"/>
            <a:ext cx="2341403"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da"/>
              <a:t>02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2"/>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092E4B"/>
              </a:buClr>
              <a:buSzPts val="2400"/>
              <a:buNone/>
            </a:pPr>
            <a:r>
              <a:rPr lang="da"/>
              <a:t>I dag tillader virtuelle miljøer kommunikation mellem flere brugere, selvom de er langt fra hinanden. Dette medfører, at forskellige synspunkter bliver repræsenteret i en multimediekontekst, at erfaringer deles, meninger udveksles osv...</a:t>
            </a:r>
            <a:endParaRPr/>
          </a:p>
          <a:p>
            <a:pPr indent="-228600" lvl="0" marL="228600" rtl="0" algn="l">
              <a:lnSpc>
                <a:spcPct val="90000"/>
              </a:lnSpc>
              <a:spcBef>
                <a:spcPts val="0"/>
              </a:spcBef>
              <a:spcAft>
                <a:spcPts val="0"/>
              </a:spcAft>
              <a:buClr>
                <a:srgbClr val="092E4B"/>
              </a:buClr>
              <a:buSzPts val="2400"/>
              <a:buNone/>
            </a:pPr>
            <a:r>
              <a:t/>
            </a:r>
            <a:endParaRPr/>
          </a:p>
          <a:p>
            <a:pPr indent="-342900" lvl="0" marL="342900" rtl="0" algn="l">
              <a:lnSpc>
                <a:spcPct val="90000"/>
              </a:lnSpc>
              <a:spcBef>
                <a:spcPts val="0"/>
              </a:spcBef>
              <a:spcAft>
                <a:spcPts val="0"/>
              </a:spcAft>
              <a:buClr>
                <a:srgbClr val="092E4B"/>
              </a:buClr>
              <a:buSzPts val="2400"/>
              <a:buFont typeface="Arial"/>
              <a:buChar char="•"/>
            </a:pPr>
            <a:r>
              <a:rPr lang="da"/>
              <a:t>Men hvordan er det muligt at få folk til at føle sig deltagende og godt tilpas i et fælles rum ved hjælp af teknologi? </a:t>
            </a:r>
            <a:endParaRPr/>
          </a:p>
          <a:p>
            <a:pPr indent="-342900" lvl="0" marL="342900" rtl="0" algn="l">
              <a:lnSpc>
                <a:spcPct val="90000"/>
              </a:lnSpc>
              <a:spcBef>
                <a:spcPts val="0"/>
              </a:spcBef>
              <a:spcAft>
                <a:spcPts val="0"/>
              </a:spcAft>
              <a:buClr>
                <a:srgbClr val="092E4B"/>
              </a:buClr>
              <a:buSzPts val="2400"/>
              <a:buFont typeface="Arial"/>
              <a:buChar char="•"/>
            </a:pPr>
            <a:r>
              <a:rPr lang="da"/>
              <a:t>Hvordan kan bånd skabes gennem et kommunikativt medie?</a:t>
            </a:r>
            <a:endParaRPr/>
          </a:p>
        </p:txBody>
      </p:sp>
      <p:sp>
        <p:nvSpPr>
          <p:cNvPr id="560" name="Google Shape;560;p3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rgbClr val="24BAA2"/>
              </a:buClr>
              <a:buSzPts val="3600"/>
              <a:buNone/>
            </a:pPr>
            <a:r>
              <a:rPr lang="da"/>
              <a:t>Digital kommunikation</a:t>
            </a:r>
            <a:endParaRPr/>
          </a:p>
        </p:txBody>
      </p:sp>
      <p:pic>
        <p:nvPicPr>
          <p:cNvPr id="561" name="Google Shape;561;p32"/>
          <p:cNvPicPr preferRelativeResize="0"/>
          <p:nvPr/>
        </p:nvPicPr>
        <p:blipFill rotWithShape="1">
          <a:blip r:embed="rId3">
            <a:alphaModFix/>
          </a:blip>
          <a:srcRect b="-2" l="0" r="0" t="0"/>
          <a:stretch/>
        </p:blipFill>
        <p:spPr>
          <a:xfrm>
            <a:off x="8583306" y="1267476"/>
            <a:ext cx="2444127" cy="4336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3"/>
          <p:cNvSpPr txBox="1"/>
          <p:nvPr>
            <p:ph idx="1" type="body"/>
          </p:nvPr>
        </p:nvSpPr>
        <p:spPr>
          <a:xfrm>
            <a:off x="5943600" y="1866787"/>
            <a:ext cx="5287817" cy="441904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200"/>
              </a:spcBef>
              <a:spcAft>
                <a:spcPts val="0"/>
              </a:spcAft>
              <a:buSzPts val="2400"/>
              <a:buNone/>
            </a:pPr>
            <a:r>
              <a:rPr lang="da"/>
              <a:t>Ifølge Paul Watzlawick repræsenterer kommunikation en " </a:t>
            </a:r>
            <a:r>
              <a:rPr i="1" lang="da"/>
              <a:t>proces med informationsudveksling og gensidig påvirkning, der finder sted i en given kontekst </a:t>
            </a:r>
            <a:r>
              <a:rPr lang="da"/>
              <a:t>".</a:t>
            </a:r>
            <a:endParaRPr/>
          </a:p>
          <a:p>
            <a:pPr indent="0" lvl="0" marL="0" rtl="0" algn="l">
              <a:lnSpc>
                <a:spcPct val="90000"/>
              </a:lnSpc>
              <a:spcBef>
                <a:spcPts val="1200"/>
              </a:spcBef>
              <a:spcAft>
                <a:spcPts val="0"/>
              </a:spcAft>
              <a:buSzPts val="2400"/>
              <a:buNone/>
            </a:pPr>
            <a:r>
              <a:rPr lang="da"/>
              <a:t>Kommunikation er stærkt påvirket af de involveredes personligheder og derfor af ens måde at forholde sig til verden på, ens selvopfattelse, personlige historie,  behov, kognitive evner, kultur og referenceværdier, motivationer og forventninger samt sociale og professionelle roller .</a:t>
            </a:r>
            <a:endParaRPr/>
          </a:p>
        </p:txBody>
      </p:sp>
      <p:sp>
        <p:nvSpPr>
          <p:cNvPr id="568" name="Google Shape;568;p33"/>
          <p:cNvSpPr txBox="1"/>
          <p:nvPr>
            <p:ph idx="2" type="body"/>
          </p:nvPr>
        </p:nvSpPr>
        <p:spPr>
          <a:xfrm>
            <a:off x="5943600" y="647038"/>
            <a:ext cx="5014685" cy="142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600"/>
              </a:spcAft>
              <a:buSzPts val="3600"/>
              <a:buNone/>
            </a:pPr>
            <a:r>
              <a:rPr b="0" lang="da"/>
              <a:t>Men ... hvad menes med kommunikation?</a:t>
            </a:r>
            <a:endParaRPr/>
          </a:p>
        </p:txBody>
      </p:sp>
      <p:pic>
        <p:nvPicPr>
          <p:cNvPr id="569" name="Google Shape;569;p33"/>
          <p:cNvPicPr preferRelativeResize="0"/>
          <p:nvPr/>
        </p:nvPicPr>
        <p:blipFill rotWithShape="1">
          <a:blip r:embed="rId3">
            <a:alphaModFix/>
          </a:blip>
          <a:srcRect b="-1" l="0" r="0" t="0"/>
          <a:stretch/>
        </p:blipFill>
        <p:spPr>
          <a:xfrm>
            <a:off x="20" y="1866787"/>
            <a:ext cx="5130780" cy="3913188"/>
          </a:xfrm>
          <a:prstGeom prst="rect">
            <a:avLst/>
          </a:prstGeom>
          <a:noFill/>
          <a:ln>
            <a:noFill/>
          </a:ln>
        </p:spPr>
      </p:pic>
      <p:sp>
        <p:nvSpPr>
          <p:cNvPr id="570" name="Google Shape;570;p33"/>
          <p:cNvSpPr txBox="1"/>
          <p:nvPr/>
        </p:nvSpPr>
        <p:spPr>
          <a:xfrm>
            <a:off x="6096000" y="6127429"/>
            <a:ext cx="609750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a" sz="1200" u="none" strike="noStrike">
                <a:solidFill>
                  <a:srgbClr val="000000"/>
                </a:solidFill>
                <a:latin typeface="Calibri"/>
                <a:ea typeface="Calibri"/>
                <a:cs typeface="Calibri"/>
                <a:sym typeface="Calibri"/>
              </a:rPr>
              <a:t>Watzlawick P., Pragmatica della comunicazione umana. Astrolabio, Roma, 1981</a:t>
            </a:r>
            <a:endParaRPr sz="1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34"/>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576" name="Google Shape;576;p34"/>
          <p:cNvSpPr txBox="1"/>
          <p:nvPr>
            <p:ph idx="1" type="body"/>
          </p:nvPr>
        </p:nvSpPr>
        <p:spPr>
          <a:xfrm>
            <a:off x="0" y="2770360"/>
            <a:ext cx="4399984" cy="3816508"/>
          </a:xfrm>
          <a:prstGeom prst="rect">
            <a:avLst/>
          </a:prstGeom>
          <a:solidFill>
            <a:srgbClr val="7F3494"/>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3000"/>
              <a:buFont typeface="Arial"/>
              <a:buNone/>
            </a:pPr>
            <a:r>
              <a:rPr i="0" lang="da" sz="2400">
                <a:solidFill>
                  <a:schemeClr val="lt1"/>
                </a:solidFill>
              </a:rPr>
              <a:t>For at forstå den anden persons synspunkt</a:t>
            </a:r>
            <a:r>
              <a:rPr i="0" lang="da" sz="2400"/>
              <a:t> må du </a:t>
            </a:r>
            <a:r>
              <a:rPr i="0" lang="da" sz="2400">
                <a:solidFill>
                  <a:schemeClr val="lt1"/>
                </a:solidFill>
              </a:rPr>
              <a:t>derfor </a:t>
            </a:r>
            <a:r>
              <a:rPr i="0" lang="da" sz="2400"/>
              <a:t>forlade dine egne </a:t>
            </a:r>
            <a:r>
              <a:rPr i="0" lang="da" sz="2400">
                <a:solidFill>
                  <a:schemeClr val="lt1"/>
                </a:solidFill>
              </a:rPr>
              <a:t>referencer og i stedet være </a:t>
            </a:r>
            <a:endParaRPr/>
          </a:p>
          <a:p>
            <a:pPr indent="0" lvl="0" marL="0" marR="0" rtl="0" algn="ctr">
              <a:lnSpc>
                <a:spcPct val="90000"/>
              </a:lnSpc>
              <a:spcBef>
                <a:spcPts val="1000"/>
              </a:spcBef>
              <a:spcAft>
                <a:spcPts val="0"/>
              </a:spcAft>
              <a:buClr>
                <a:schemeClr val="lt1"/>
              </a:buClr>
              <a:buSzPts val="3000"/>
              <a:buFont typeface="Arial"/>
              <a:buNone/>
            </a:pPr>
            <a:r>
              <a:rPr b="1" lang="da" sz="2400"/>
              <a:t>EMPATISK </a:t>
            </a:r>
            <a:endParaRPr b="1" sz="2400">
              <a:solidFill>
                <a:schemeClr val="lt1"/>
              </a:solidFill>
            </a:endParaRPr>
          </a:p>
        </p:txBody>
      </p:sp>
      <p:sp>
        <p:nvSpPr>
          <p:cNvPr id="577" name="Google Shape;577;p34"/>
          <p:cNvSpPr txBox="1"/>
          <p:nvPr/>
        </p:nvSpPr>
        <p:spPr>
          <a:xfrm>
            <a:off x="7563254" y="5110147"/>
            <a:ext cx="4729018" cy="147672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13000"/>
              <a:buFont typeface="Arial"/>
              <a:buNone/>
            </a:pPr>
            <a:r>
              <a:rPr b="1" i="1" lang="da" sz="3000" u="none" cap="none" strike="noStrike">
                <a:solidFill>
                  <a:srgbClr val="24BAA2"/>
                </a:solidFill>
                <a:latin typeface="Calibri"/>
                <a:ea typeface="Calibri"/>
                <a:cs typeface="Calibri"/>
                <a:sym typeface="Calibri"/>
              </a:rPr>
              <a:t>           </a:t>
            </a:r>
            <a:r>
              <a:rPr b="1" i="1" lang="da" sz="3600" u="none" cap="none" strike="noStrike">
                <a:solidFill>
                  <a:srgbClr val="24BAA2"/>
                </a:solidFill>
                <a:latin typeface="Calibri"/>
                <a:ea typeface="Calibri"/>
                <a:cs typeface="Calibri"/>
                <a:sym typeface="Calibri"/>
              </a:rPr>
              <a:t>…Men hvad er empati?</a:t>
            </a:r>
            <a:endParaRPr b="1" sz="1800">
              <a:solidFill>
                <a:srgbClr val="24BAA2"/>
              </a:solidFill>
              <a:latin typeface="Calibri"/>
              <a:ea typeface="Calibri"/>
              <a:cs typeface="Calibri"/>
              <a:sym typeface="Calibri"/>
            </a:endParaRPr>
          </a:p>
          <a:p>
            <a:pPr indent="0" lvl="0" marL="0" marR="0" rtl="0" algn="ctr">
              <a:lnSpc>
                <a:spcPct val="90000"/>
              </a:lnSpc>
              <a:spcBef>
                <a:spcPts val="600"/>
              </a:spcBef>
              <a:spcAft>
                <a:spcPts val="600"/>
              </a:spcAft>
              <a:buClr>
                <a:srgbClr val="24BAA2"/>
              </a:buClr>
              <a:buSzPts val="13000"/>
              <a:buFont typeface="Arial"/>
              <a:buNone/>
            </a:pPr>
            <a:r>
              <a:t/>
            </a:r>
            <a:endParaRPr b="1" i="1" sz="3000" u="none" cap="none" strike="noStrike">
              <a:solidFill>
                <a:srgbClr val="24BAA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Immagine che contiene testo, pavimento, metro da misura, interni&#10;&#10;Descrizione generata automaticamente" id="582" name="Google Shape;582;p35"/>
          <p:cNvPicPr preferRelativeResize="0"/>
          <p:nvPr>
            <p:ph idx="2" type="pic"/>
          </p:nvPr>
        </p:nvPicPr>
        <p:blipFill rotWithShape="1">
          <a:blip r:embed="rId3">
            <a:alphaModFix/>
          </a:blip>
          <a:srcRect b="0" l="0" r="0" t="0"/>
          <a:stretch/>
        </p:blipFill>
        <p:spPr>
          <a:xfrm>
            <a:off x="5651769" y="334707"/>
            <a:ext cx="6540231" cy="6311268"/>
          </a:xfrm>
          <a:prstGeom prst="rect">
            <a:avLst/>
          </a:prstGeom>
          <a:solidFill>
            <a:srgbClr val="F2F2F2"/>
          </a:solidFill>
          <a:ln>
            <a:noFill/>
          </a:ln>
        </p:spPr>
      </p:pic>
      <p:sp>
        <p:nvSpPr>
          <p:cNvPr id="583" name="Google Shape;583;p35"/>
          <p:cNvSpPr txBox="1"/>
          <p:nvPr>
            <p:ph idx="1" type="body"/>
          </p:nvPr>
        </p:nvSpPr>
        <p:spPr>
          <a:xfrm>
            <a:off x="601108" y="1780453"/>
            <a:ext cx="4791301" cy="3297094"/>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ctr">
              <a:lnSpc>
                <a:spcPct val="90000"/>
              </a:lnSpc>
              <a:spcBef>
                <a:spcPts val="1200"/>
              </a:spcBef>
              <a:spcAft>
                <a:spcPts val="0"/>
              </a:spcAft>
              <a:buSzPct val="199569"/>
              <a:buNone/>
            </a:pPr>
            <a:r>
              <a:t/>
            </a:r>
            <a:endParaRPr i="0" sz="2600"/>
          </a:p>
          <a:p>
            <a:pPr indent="0" lvl="0" marL="0" rtl="0" algn="ctr">
              <a:lnSpc>
                <a:spcPct val="90000"/>
              </a:lnSpc>
              <a:spcBef>
                <a:spcPts val="0"/>
              </a:spcBef>
              <a:spcAft>
                <a:spcPts val="0"/>
              </a:spcAft>
              <a:buSzPct val="242758"/>
              <a:buNone/>
            </a:pPr>
            <a:r>
              <a:rPr b="1" i="0" lang="da" sz="5800"/>
              <a:t>Empati</a:t>
            </a:r>
            <a:r>
              <a:rPr i="0" lang="da" sz="4400"/>
              <a:t> er evnen til at leve sig ind i en anden persons sindstilstand eller situation gennem en umiddelbar forståelse af hans eller hendes psykiske tilstand og følelser, uden at dømme eller lade sig påvirke af egne følelser.</a:t>
            </a:r>
            <a:endParaRPr i="0" sz="4400"/>
          </a:p>
          <a:p>
            <a:pPr indent="-228600" lvl="0" marL="457200" marR="0" rtl="0" algn="ctr">
              <a:lnSpc>
                <a:spcPct val="90000"/>
              </a:lnSpc>
              <a:spcBef>
                <a:spcPts val="1000"/>
              </a:spcBef>
              <a:spcAft>
                <a:spcPts val="0"/>
              </a:spcAft>
              <a:buClr>
                <a:schemeClr val="lt1"/>
              </a:buClr>
              <a:buSzPct val="172960"/>
              <a:buFont typeface="Arial"/>
              <a:buNone/>
            </a:pPr>
            <a:r>
              <a:t/>
            </a:r>
            <a:endParaRPr/>
          </a:p>
        </p:txBody>
      </p:sp>
      <p:sp>
        <p:nvSpPr>
          <p:cNvPr id="584" name="Google Shape;584;p35"/>
          <p:cNvSpPr txBox="1"/>
          <p:nvPr/>
        </p:nvSpPr>
        <p:spPr>
          <a:xfrm>
            <a:off x="341750" y="6291975"/>
            <a:ext cx="4791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da" sz="1100" u="sng" cap="none" strike="noStrike">
                <a:solidFill>
                  <a:srgbClr val="24BAA2"/>
                </a:solidFill>
                <a:latin typeface="Arial"/>
                <a:ea typeface="Arial"/>
                <a:cs typeface="Arial"/>
                <a:sym typeface="Arial"/>
                <a:hlinkClick r:id="rId4">
                  <a:extLst>
                    <a:ext uri="{A12FA001-AC4F-418D-AE19-62706E023703}">
                      <ahyp:hlinkClr val="tx"/>
                    </a:ext>
                  </a:extLst>
                </a:hlinkClick>
              </a:rPr>
              <a:t>Berra, Empatia, comprensione e comunicazione, 2019</a:t>
            </a:r>
            <a:endParaRPr b="0" i="0" sz="1400" u="none" cap="none" strike="noStrike">
              <a:solidFill>
                <a:srgbClr val="24BAA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6"/>
          <p:cNvSpPr txBox="1"/>
          <p:nvPr>
            <p:ph idx="1" type="body"/>
          </p:nvPr>
        </p:nvSpPr>
        <p:spPr>
          <a:xfrm>
            <a:off x="5742376" y="3752722"/>
            <a:ext cx="4867011" cy="1850233"/>
          </a:xfrm>
          <a:prstGeom prst="rect">
            <a:avLst/>
          </a:prstGeom>
          <a:noFill/>
          <a:ln>
            <a:noFill/>
          </a:ln>
        </p:spPr>
        <p:txBody>
          <a:bodyPr anchorCtr="0" anchor="ctr" bIns="45700" lIns="91425" spcFirstLastPara="1" rIns="91425" wrap="square" tIns="45700">
            <a:noAutofit/>
          </a:bodyPr>
          <a:lstStyle/>
          <a:p>
            <a:pPr indent="-228600" lvl="0" marL="457200" rtl="0" algn="ctr">
              <a:lnSpc>
                <a:spcPct val="90000"/>
              </a:lnSpc>
              <a:spcBef>
                <a:spcPts val="1000"/>
              </a:spcBef>
              <a:spcAft>
                <a:spcPts val="0"/>
              </a:spcAft>
              <a:buSzPts val="2400"/>
              <a:buNone/>
            </a:pPr>
            <a:r>
              <a:rPr lang="da"/>
              <a:t>Dette er en dybdegående video om begrebet empati.</a:t>
            </a:r>
            <a:endParaRPr/>
          </a:p>
          <a:p>
            <a:pPr indent="-228600" lvl="0" marL="457200" rtl="0" algn="ctr">
              <a:lnSpc>
                <a:spcPct val="90000"/>
              </a:lnSpc>
              <a:spcBef>
                <a:spcPts val="1000"/>
              </a:spcBef>
              <a:spcAft>
                <a:spcPts val="0"/>
              </a:spcAft>
              <a:buSzPts val="2400"/>
              <a:buNone/>
            </a:pPr>
            <a:r>
              <a:t/>
            </a:r>
            <a:endParaRPr/>
          </a:p>
          <a:p>
            <a:pPr indent="-228600" lvl="0" marL="457200" rtl="0" algn="ctr">
              <a:lnSpc>
                <a:spcPct val="90000"/>
              </a:lnSpc>
              <a:spcBef>
                <a:spcPts val="1000"/>
              </a:spcBef>
              <a:spcAft>
                <a:spcPts val="0"/>
              </a:spcAft>
              <a:buSzPts val="2400"/>
              <a:buNone/>
            </a:pPr>
            <a:r>
              <a:rPr lang="da"/>
              <a:t>Hvis videoen ikke virker her, så klik på dette link </a:t>
            </a:r>
            <a:br>
              <a:rPr lang="da"/>
            </a:br>
            <a:r>
              <a:rPr b="1" lang="da" u="sng">
                <a:solidFill>
                  <a:schemeClr val="hlink"/>
                </a:solidFill>
                <a:hlinkClick r:id="rId3"/>
              </a:rPr>
              <a:t>Hvad er empati</a:t>
            </a:r>
            <a:endParaRPr b="1" i="0" sz="2400">
              <a:solidFill>
                <a:srgbClr val="24BAA2"/>
              </a:solidFill>
              <a:latin typeface="Calibri"/>
              <a:ea typeface="Calibri"/>
              <a:cs typeface="Calibri"/>
              <a:sym typeface="Calibri"/>
            </a:endParaRPr>
          </a:p>
          <a:p>
            <a:pPr indent="-228600" lvl="0" marL="457200" rtl="0" algn="ctr">
              <a:lnSpc>
                <a:spcPct val="90000"/>
              </a:lnSpc>
              <a:spcBef>
                <a:spcPts val="1000"/>
              </a:spcBef>
              <a:spcAft>
                <a:spcPts val="0"/>
              </a:spcAft>
              <a:buSzPts val="2400"/>
              <a:buNone/>
            </a:pPr>
            <a:r>
              <a:t/>
            </a:r>
            <a:endParaRPr b="1" i="0" sz="1400">
              <a:solidFill>
                <a:srgbClr val="E7D5C7"/>
              </a:solidFill>
              <a:latin typeface="Calibri"/>
              <a:ea typeface="Calibri"/>
              <a:cs typeface="Calibri"/>
              <a:sym typeface="Calibri"/>
            </a:endParaRPr>
          </a:p>
          <a:p>
            <a:pPr indent="-228600" lvl="0" marL="457200" rtl="0" algn="ctr">
              <a:lnSpc>
                <a:spcPct val="90000"/>
              </a:lnSpc>
              <a:spcBef>
                <a:spcPts val="1000"/>
              </a:spcBef>
              <a:spcAft>
                <a:spcPts val="0"/>
              </a:spcAft>
              <a:buSzPts val="2400"/>
              <a:buNone/>
            </a:pPr>
            <a:r>
              <a:t/>
            </a:r>
            <a:endParaRPr/>
          </a:p>
          <a:p>
            <a:pPr indent="-228600" lvl="0" marL="457200" rtl="0" algn="ctr">
              <a:lnSpc>
                <a:spcPct val="90000"/>
              </a:lnSpc>
              <a:spcBef>
                <a:spcPts val="1000"/>
              </a:spcBef>
              <a:spcAft>
                <a:spcPts val="0"/>
              </a:spcAft>
              <a:buSzPts val="2400"/>
              <a:buNone/>
            </a:pPr>
            <a:r>
              <a:t/>
            </a:r>
            <a:endParaRPr/>
          </a:p>
        </p:txBody>
      </p:sp>
      <p:pic>
        <p:nvPicPr>
          <p:cNvPr id="590" name="Google Shape;590;p36"/>
          <p:cNvPicPr preferRelativeResize="0"/>
          <p:nvPr>
            <p:ph idx="3" type="pic"/>
          </p:nvPr>
        </p:nvPicPr>
        <p:blipFill rotWithShape="1">
          <a:blip r:embed="rId4">
            <a:alphaModFix/>
          </a:blip>
          <a:srcRect b="0" l="3583" r="3574" t="0"/>
          <a:stretch/>
        </p:blipFill>
        <p:spPr>
          <a:xfrm>
            <a:off x="0" y="1835562"/>
            <a:ext cx="5130801" cy="3913187"/>
          </a:xfrm>
          <a:prstGeom prst="rect">
            <a:avLst/>
          </a:prstGeom>
          <a:solidFill>
            <a:srgbClr val="D8D8D8"/>
          </a:solidFill>
          <a:ln>
            <a:noFill/>
          </a:ln>
        </p:spPr>
      </p:pic>
      <p:sp>
        <p:nvSpPr>
          <p:cNvPr id="591" name="Google Shape;591;p36"/>
          <p:cNvSpPr txBox="1"/>
          <p:nvPr/>
        </p:nvSpPr>
        <p:spPr>
          <a:xfrm>
            <a:off x="6186488" y="762525"/>
            <a:ext cx="611981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da" sz="3600">
                <a:solidFill>
                  <a:srgbClr val="24BAA2"/>
                </a:solidFill>
                <a:latin typeface="Calibri"/>
                <a:ea typeface="Calibri"/>
                <a:cs typeface="Calibri"/>
                <a:sym typeface="Calibri"/>
              </a:rPr>
              <a:t>Hvad er empati</a:t>
            </a:r>
            <a:r>
              <a:rPr b="1" i="0" lang="da" sz="3600" u="none" cap="none" strike="noStrike">
                <a:solidFill>
                  <a:srgbClr val="24BAA2"/>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7"/>
          <p:cNvSpPr txBox="1"/>
          <p:nvPr>
            <p:ph idx="1" type="body"/>
          </p:nvPr>
        </p:nvSpPr>
        <p:spPr>
          <a:xfrm>
            <a:off x="1074481" y="711288"/>
            <a:ext cx="10568275" cy="56086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b="1" i="0" lang="da" sz="3600" u="none" cap="none" strike="noStrike">
                <a:solidFill>
                  <a:srgbClr val="24BAA2"/>
                </a:solidFill>
                <a:latin typeface="Calibri"/>
                <a:ea typeface="Calibri"/>
                <a:cs typeface="Calibri"/>
                <a:sym typeface="Calibri"/>
              </a:rPr>
              <a:t>Empati i omsorgs</a:t>
            </a:r>
            <a:r>
              <a:rPr b="1" lang="da" sz="3600">
                <a:solidFill>
                  <a:srgbClr val="24BAA2"/>
                </a:solidFill>
              </a:rPr>
              <a:t>arbejdet</a:t>
            </a:r>
            <a:r>
              <a:rPr b="1" i="0" lang="da" sz="3600" u="none" cap="none" strike="noStrike">
                <a:solidFill>
                  <a:srgbClr val="24BAA2"/>
                </a:solidFill>
                <a:latin typeface="Calibri"/>
                <a:ea typeface="Calibri"/>
                <a:cs typeface="Calibri"/>
                <a:sym typeface="Calibri"/>
              </a:rPr>
              <a:t>…				</a:t>
            </a:r>
            <a:endParaRPr b="1" sz="2400"/>
          </a:p>
          <a:p>
            <a:pPr indent="0" lvl="0" marL="0" rtl="0" algn="l">
              <a:lnSpc>
                <a:spcPct val="90000"/>
              </a:lnSpc>
              <a:spcBef>
                <a:spcPts val="1000"/>
              </a:spcBef>
              <a:spcAft>
                <a:spcPts val="0"/>
              </a:spcAft>
              <a:buSzPts val="2400"/>
              <a:buNone/>
            </a:pPr>
            <a:r>
              <a:rPr b="1" lang="da" sz="2400"/>
              <a:t>Empati repræsenterer et grundlæggende element i kommunikation og sociale relationer, især </a:t>
            </a:r>
            <a:r>
              <a:rPr b="1" lang="da"/>
              <a:t>når disse relationer </a:t>
            </a:r>
            <a:r>
              <a:rPr b="1" lang="da" sz="2400"/>
              <a:t>er defineret som</a:t>
            </a:r>
            <a:r>
              <a:rPr b="1" lang="da"/>
              <a:t> “støttende</a:t>
            </a:r>
            <a:r>
              <a:rPr b="1" lang="da" sz="2400"/>
              <a:t>", da </a:t>
            </a:r>
            <a:r>
              <a:rPr b="1" lang="da"/>
              <a:t>empati</a:t>
            </a:r>
            <a:r>
              <a:rPr b="1" lang="da" sz="2400"/>
              <a:t> åbner for en reel forståelse af </a:t>
            </a:r>
            <a:r>
              <a:rPr b="1" lang="da"/>
              <a:t>en anden persons</a:t>
            </a:r>
            <a:r>
              <a:rPr b="1" lang="da" sz="2400"/>
              <a:t> indre oplevelse.</a:t>
            </a:r>
            <a:endParaRPr b="1"/>
          </a:p>
          <a:p>
            <a:pPr indent="0" lvl="0" marL="0" rtl="0" algn="l">
              <a:lnSpc>
                <a:spcPct val="90000"/>
              </a:lnSpc>
              <a:spcBef>
                <a:spcPts val="1000"/>
              </a:spcBef>
              <a:spcAft>
                <a:spcPts val="0"/>
              </a:spcAft>
              <a:buSzPts val="2400"/>
              <a:buNone/>
            </a:pPr>
            <a:r>
              <a:rPr lang="da" sz="2400"/>
              <a:t>Især i starten af </a:t>
            </a:r>
            <a:r>
              <a:rPr lang="da"/>
              <a:t>relationen</a:t>
            </a:r>
            <a:r>
              <a:rPr lang="da" sz="2400"/>
              <a:t> er det vigtigt at udvise en særlig </a:t>
            </a:r>
            <a:r>
              <a:rPr i="1" lang="da"/>
              <a:t>ÅBENHED</a:t>
            </a:r>
            <a:r>
              <a:rPr lang="da" sz="2400"/>
              <a:t>, der gør det muligt at modtage, bearbejde og reproducere andres følelser og sindstilstande indadtil. </a:t>
            </a:r>
            <a:r>
              <a:rPr b="1" lang="da" sz="2400"/>
              <a:t>Dette gælder både for omsorgsmedarbejderne og borgeren,</a:t>
            </a:r>
            <a:r>
              <a:rPr lang="da" sz="2400"/>
              <a:t> </a:t>
            </a:r>
            <a:r>
              <a:rPr lang="da"/>
              <a:t>da begge </a:t>
            </a:r>
            <a:r>
              <a:rPr lang="da" sz="2400"/>
              <a:t>skal forstå  samtalepartnerens åbenhed og troværdighed for at opnå tillid i forholdet. Faktisk kan </a:t>
            </a:r>
            <a:r>
              <a:rPr lang="da"/>
              <a:t>borgeren</a:t>
            </a:r>
            <a:r>
              <a:rPr lang="da" sz="2400"/>
              <a:t>, når </a:t>
            </a:r>
            <a:r>
              <a:rPr lang="da"/>
              <a:t>vedkommende</a:t>
            </a:r>
            <a:r>
              <a:rPr lang="da" sz="2400"/>
              <a:t> tages ud af sit naturlige miljø, ofte udvise en lukket holdning, der kan føre til manglende tillid og kommunikation af hans eller hendes fysiske og følelsesmæssige problemer.</a:t>
            </a:r>
            <a:endParaRPr/>
          </a:p>
          <a:p>
            <a:pPr indent="0" lvl="0" marL="0" rtl="0" algn="l">
              <a:lnSpc>
                <a:spcPct val="90000"/>
              </a:lnSpc>
              <a:spcBef>
                <a:spcPts val="1000"/>
              </a:spcBef>
              <a:spcAft>
                <a:spcPts val="0"/>
              </a:spcAft>
              <a:buSzPts val="2400"/>
              <a:buNone/>
            </a:pPr>
            <a:r>
              <a:rPr lang="da" sz="2400"/>
              <a:t>Empati gør det muligt at åbne en kommunikationskanal, der giver adgang til nøgleinformation for at </a:t>
            </a:r>
            <a:r>
              <a:rPr lang="da"/>
              <a:t>finde</a:t>
            </a:r>
            <a:r>
              <a:rPr lang="da" sz="2400"/>
              <a:t> den mest passende </a:t>
            </a:r>
            <a:r>
              <a:rPr lang="da"/>
              <a:t>relationelle</a:t>
            </a:r>
            <a:r>
              <a:rPr lang="da" sz="2400"/>
              <a:t> tilgang for patienten.</a:t>
            </a:r>
            <a:endParaRPr/>
          </a:p>
          <a:p>
            <a:pPr indent="0" lvl="0" marL="0" marR="0" rtl="0" algn="l">
              <a:lnSpc>
                <a:spcPct val="90000"/>
              </a:lnSpc>
              <a:spcBef>
                <a:spcPts val="1000"/>
              </a:spcBef>
              <a:spcAft>
                <a:spcPts val="0"/>
              </a:spcAft>
              <a:buClr>
                <a:srgbClr val="092E4B"/>
              </a:buClr>
              <a:buSzPts val="2400"/>
              <a:buFont typeface="Arial"/>
              <a:buNone/>
            </a:pPr>
            <a:r>
              <a:t/>
            </a:r>
            <a:endParaRPr/>
          </a:p>
        </p:txBody>
      </p:sp>
      <p:grpSp>
        <p:nvGrpSpPr>
          <p:cNvPr id="597" name="Google Shape;597;p37"/>
          <p:cNvGrpSpPr/>
          <p:nvPr/>
        </p:nvGrpSpPr>
        <p:grpSpPr>
          <a:xfrm>
            <a:off x="9572974" y="521855"/>
            <a:ext cx="1086135" cy="964045"/>
            <a:chOff x="4422991" y="1951890"/>
            <a:chExt cx="1086135" cy="968195"/>
          </a:xfrm>
        </p:grpSpPr>
        <p:sp>
          <p:nvSpPr>
            <p:cNvPr id="598" name="Google Shape;598;p37"/>
            <p:cNvSpPr/>
            <p:nvPr/>
          </p:nvSpPr>
          <p:spPr>
            <a:xfrm>
              <a:off x="4422991" y="1951890"/>
              <a:ext cx="1086135" cy="968195"/>
            </a:xfrm>
            <a:custGeom>
              <a:rect b="b" l="l" r="r" t="t"/>
              <a:pathLst>
                <a:path extrusionOk="0" h="968195" w="108613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599" name="Google Shape;599;p37"/>
            <p:cNvGrpSpPr/>
            <p:nvPr/>
          </p:nvGrpSpPr>
          <p:grpSpPr>
            <a:xfrm>
              <a:off x="4738409" y="2001259"/>
              <a:ext cx="466270" cy="416900"/>
              <a:chOff x="4738409" y="2001259"/>
              <a:chExt cx="466270" cy="416900"/>
            </a:xfrm>
          </p:grpSpPr>
          <p:sp>
            <p:nvSpPr>
              <p:cNvPr id="600" name="Google Shape;600;p37"/>
              <p:cNvSpPr/>
              <p:nvPr/>
            </p:nvSpPr>
            <p:spPr>
              <a:xfrm>
                <a:off x="4738409" y="2044063"/>
                <a:ext cx="69649" cy="247929"/>
              </a:xfrm>
              <a:custGeom>
                <a:rect b="b" l="l" r="r" t="t"/>
                <a:pathLst>
                  <a:path extrusionOk="0" h="247929" w="6964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01" name="Google Shape;601;p37"/>
              <p:cNvSpPr/>
              <p:nvPr/>
            </p:nvSpPr>
            <p:spPr>
              <a:xfrm>
                <a:off x="4848120" y="2330391"/>
                <a:ext cx="233135" cy="87768"/>
              </a:xfrm>
              <a:custGeom>
                <a:rect b="b" l="l" r="r" t="t"/>
                <a:pathLst>
                  <a:path extrusionOk="0" h="87768" w="233135">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02" name="Google Shape;602;p37"/>
              <p:cNvSpPr/>
              <p:nvPr/>
            </p:nvSpPr>
            <p:spPr>
              <a:xfrm>
                <a:off x="4828207" y="2001259"/>
                <a:ext cx="376472" cy="290732"/>
              </a:xfrm>
              <a:custGeom>
                <a:rect b="b" l="l" r="r" t="t"/>
                <a:pathLst>
                  <a:path extrusionOk="0" h="290732" w="37647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8"/>
          <p:cNvSpPr txBox="1"/>
          <p:nvPr>
            <p:ph idx="1" type="body"/>
          </p:nvPr>
        </p:nvSpPr>
        <p:spPr>
          <a:xfrm>
            <a:off x="6096000" y="508786"/>
            <a:ext cx="4724400" cy="5064125"/>
          </a:xfrm>
          <a:prstGeom prst="rect">
            <a:avLst/>
          </a:prstGeom>
          <a:noFill/>
          <a:ln>
            <a:noFill/>
          </a:ln>
        </p:spPr>
        <p:txBody>
          <a:bodyPr anchorCtr="0" anchor="ctr" bIns="45700" lIns="91425" spcFirstLastPara="1" rIns="91425" wrap="square" tIns="45700">
            <a:normAutofit lnSpcReduction="10000"/>
          </a:bodyPr>
          <a:lstStyle/>
          <a:p>
            <a:pPr indent="0" lvl="0" marL="457200" rtl="0" algn="ctr">
              <a:lnSpc>
                <a:spcPct val="90000"/>
              </a:lnSpc>
              <a:spcBef>
                <a:spcPts val="1000"/>
              </a:spcBef>
              <a:spcAft>
                <a:spcPts val="0"/>
              </a:spcAft>
              <a:buSzPts val="3000"/>
              <a:buNone/>
            </a:pPr>
            <a:r>
              <a:rPr b="1" i="0" lang="da" sz="3600">
                <a:solidFill>
                  <a:srgbClr val="24BAA2"/>
                </a:solidFill>
              </a:rPr>
              <a:t>Effekten af digitalisering</a:t>
            </a:r>
            <a:endParaRPr/>
          </a:p>
          <a:p>
            <a:pPr indent="0" lvl="0" marL="457200" rtl="0" algn="ctr">
              <a:lnSpc>
                <a:spcPct val="90000"/>
              </a:lnSpc>
              <a:spcBef>
                <a:spcPts val="1000"/>
              </a:spcBef>
              <a:spcAft>
                <a:spcPts val="0"/>
              </a:spcAft>
              <a:buSzPts val="3000"/>
              <a:buNone/>
            </a:pPr>
            <a:r>
              <a:rPr i="0" lang="da" sz="2400"/>
              <a:t>Udbredelsen af nye teknologier har medført en ændring i mange sociale og adfærdsmæssige dynamikker både online og offline, hvilket også forårsager fremkomsten af nye interrelationelle vaner.</a:t>
            </a:r>
            <a:endParaRPr/>
          </a:p>
          <a:p>
            <a:pPr indent="0" lvl="0" marL="457200" rtl="0" algn="ctr">
              <a:lnSpc>
                <a:spcPct val="90000"/>
              </a:lnSpc>
              <a:spcBef>
                <a:spcPts val="1000"/>
              </a:spcBef>
              <a:spcAft>
                <a:spcPts val="0"/>
              </a:spcAft>
              <a:buSzPts val="3000"/>
              <a:buNone/>
            </a:pPr>
            <a:r>
              <a:rPr i="0" lang="da" sz="2400"/>
              <a:t>Blandt de negative virkninger af denne teknologiske revolution er en </a:t>
            </a:r>
            <a:r>
              <a:rPr lang="da" sz="2400"/>
              <a:t>større vanskelighed ved at være i stand til at føle empati med samtalepartneren </a:t>
            </a:r>
            <a:r>
              <a:rPr i="0" lang="da" sz="2400"/>
              <a:t>.</a:t>
            </a:r>
            <a:endParaRPr/>
          </a:p>
        </p:txBody>
      </p:sp>
      <p:pic>
        <p:nvPicPr>
          <p:cNvPr id="609" name="Google Shape;609;p38"/>
          <p:cNvPicPr preferRelativeResize="0"/>
          <p:nvPr/>
        </p:nvPicPr>
        <p:blipFill rotWithShape="1">
          <a:blip r:embed="rId3">
            <a:alphaModFix/>
          </a:blip>
          <a:srcRect b="-2" l="0" r="0" t="0"/>
          <a:stretch/>
        </p:blipFill>
        <p:spPr>
          <a:xfrm>
            <a:off x="414116" y="352414"/>
            <a:ext cx="5497412" cy="60991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9"/>
          <p:cNvSpPr txBox="1"/>
          <p:nvPr>
            <p:ph idx="1" type="body"/>
          </p:nvPr>
        </p:nvSpPr>
        <p:spPr>
          <a:xfrm>
            <a:off x="349623" y="271604"/>
            <a:ext cx="5933481" cy="6180263"/>
          </a:xfrm>
          <a:prstGeom prst="rect">
            <a:avLst/>
          </a:prstGeom>
          <a:noFill/>
          <a:ln>
            <a:noFill/>
          </a:ln>
        </p:spPr>
        <p:txBody>
          <a:bodyPr anchorCtr="0" anchor="t" bIns="45700" lIns="91425" spcFirstLastPara="1" rIns="91425" wrap="square" tIns="45700">
            <a:normAutofit/>
          </a:bodyPr>
          <a:lstStyle/>
          <a:p>
            <a:pPr indent="0" lvl="0" marL="457200" marR="0" rtl="0" algn="l">
              <a:lnSpc>
                <a:spcPct val="90000"/>
              </a:lnSpc>
              <a:spcBef>
                <a:spcPts val="1000"/>
              </a:spcBef>
              <a:spcAft>
                <a:spcPts val="0"/>
              </a:spcAft>
              <a:buClr>
                <a:schemeClr val="lt1"/>
              </a:buClr>
              <a:buSzPts val="2400"/>
              <a:buFont typeface="Arial"/>
              <a:buNone/>
            </a:pPr>
            <a:r>
              <a:rPr b="1" i="0" lang="da" sz="3600">
                <a:solidFill>
                  <a:srgbClr val="24BAA2"/>
                </a:solidFill>
              </a:rPr>
              <a:t>Effekten af digitalisering</a:t>
            </a:r>
            <a:endParaRPr/>
          </a:p>
          <a:p>
            <a:pPr indent="0" lvl="0" marL="457200" marR="0" rtl="0" algn="l">
              <a:lnSpc>
                <a:spcPct val="90000"/>
              </a:lnSpc>
              <a:spcBef>
                <a:spcPts val="1000"/>
              </a:spcBef>
              <a:spcAft>
                <a:spcPts val="0"/>
              </a:spcAft>
              <a:buClr>
                <a:schemeClr val="lt1"/>
              </a:buClr>
              <a:buSzPts val="2400"/>
              <a:buFont typeface="Arial"/>
              <a:buNone/>
            </a:pPr>
            <a:r>
              <a:rPr i="0" lang="da"/>
              <a:t>Også sundhedsvæsenet har gennemgået en radikal digitaliseringsproces, hvilket har resulteret i en ændring af empatikonstruktionen, især i forbindelse med digital kommunikation, som ofte er </a:t>
            </a:r>
            <a:r>
              <a:rPr b="1" i="0" lang="da"/>
              <a:t>blottet for mange af de nonverbale signaler og følelsesmæssige signaler</a:t>
            </a:r>
            <a:r>
              <a:rPr i="0" lang="da"/>
              <a:t>, der opleves i ansigtet-til-ansigt kontakt, og som </a:t>
            </a:r>
            <a:r>
              <a:rPr lang="da"/>
              <a:t>er</a:t>
            </a:r>
            <a:r>
              <a:rPr i="0" lang="da"/>
              <a:t> vigtige </a:t>
            </a:r>
            <a:r>
              <a:rPr lang="da"/>
              <a:t>signaler</a:t>
            </a:r>
            <a:r>
              <a:rPr i="0" lang="da"/>
              <a:t> for samtalepartneren.</a:t>
            </a:r>
            <a:endParaRPr/>
          </a:p>
          <a:p>
            <a:pPr indent="0" lvl="0" marL="457200" marR="0" rtl="0" algn="l">
              <a:lnSpc>
                <a:spcPct val="90000"/>
              </a:lnSpc>
              <a:spcBef>
                <a:spcPts val="1000"/>
              </a:spcBef>
              <a:spcAft>
                <a:spcPts val="0"/>
              </a:spcAft>
              <a:buClr>
                <a:schemeClr val="lt1"/>
              </a:buClr>
              <a:buSzPts val="2400"/>
              <a:buFont typeface="Arial"/>
              <a:buNone/>
            </a:pPr>
            <a:r>
              <a:rPr i="0" lang="da"/>
              <a:t>Digitale kommunikationsmønstre har en tendens til at være rettet mod </a:t>
            </a:r>
            <a:r>
              <a:rPr lang="da"/>
              <a:t>det flygtige og  umiddelbare</a:t>
            </a:r>
            <a:r>
              <a:rPr i="0" lang="da"/>
              <a:t>, mod at dele tanker, følelser og handlinger lige i det øjeblik, man opfatter dem.</a:t>
            </a:r>
            <a:endParaRPr/>
          </a:p>
          <a:p>
            <a:pPr indent="0" lvl="0" marL="457200" marR="0" rtl="0" algn="l">
              <a:lnSpc>
                <a:spcPct val="90000"/>
              </a:lnSpc>
              <a:spcBef>
                <a:spcPts val="1000"/>
              </a:spcBef>
              <a:spcAft>
                <a:spcPts val="0"/>
              </a:spcAft>
              <a:buClr>
                <a:schemeClr val="lt1"/>
              </a:buClr>
              <a:buSzPts val="2400"/>
              <a:buFont typeface="Arial"/>
              <a:buNone/>
            </a:pPr>
            <a:r>
              <a:t/>
            </a:r>
            <a:endParaRPr sz="1900"/>
          </a:p>
        </p:txBody>
      </p:sp>
      <p:pic>
        <p:nvPicPr>
          <p:cNvPr id="615" name="Google Shape;615;p39"/>
          <p:cNvPicPr preferRelativeResize="0"/>
          <p:nvPr/>
        </p:nvPicPr>
        <p:blipFill rotWithShape="1">
          <a:blip r:embed="rId3">
            <a:alphaModFix/>
          </a:blip>
          <a:srcRect b="0" l="0" r="0" t="0"/>
          <a:stretch/>
        </p:blipFill>
        <p:spPr>
          <a:xfrm>
            <a:off x="7042727" y="0"/>
            <a:ext cx="457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2E4B"/>
              </a:buClr>
              <a:buSzPts val="2200"/>
              <a:buNone/>
            </a:pPr>
            <a:r>
              <a:rPr lang="da"/>
              <a:t>Work-life-balance og livskvalitet</a:t>
            </a:r>
            <a:endParaRPr/>
          </a:p>
        </p:txBody>
      </p:sp>
      <p:sp>
        <p:nvSpPr>
          <p:cNvPr id="270" name="Google Shape;270;p4"/>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da"/>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0"/>
          <p:cNvSpPr txBox="1"/>
          <p:nvPr/>
        </p:nvSpPr>
        <p:spPr>
          <a:xfrm>
            <a:off x="0" y="1613648"/>
            <a:ext cx="5968684" cy="5244352"/>
          </a:xfrm>
          <a:prstGeom prst="rect">
            <a:avLst/>
          </a:prstGeom>
          <a:noFill/>
          <a:ln>
            <a:noFill/>
          </a:ln>
        </p:spPr>
        <p:txBody>
          <a:bodyPr anchorCtr="0" anchor="t" bIns="45700" lIns="91425" spcFirstLastPara="1" rIns="91425" wrap="square" tIns="45700">
            <a:normAutofit/>
          </a:bodyPr>
          <a:lstStyle/>
          <a:p>
            <a:pPr indent="0" lvl="0" marL="457200" marR="0" rtl="0" algn="l">
              <a:lnSpc>
                <a:spcPct val="90000"/>
              </a:lnSpc>
              <a:spcBef>
                <a:spcPts val="1000"/>
              </a:spcBef>
              <a:spcAft>
                <a:spcPts val="0"/>
              </a:spcAft>
              <a:buClr>
                <a:srgbClr val="FFFFFF"/>
              </a:buClr>
              <a:buSzPts val="2400"/>
              <a:buFont typeface="Arial"/>
              <a:buNone/>
            </a:pPr>
            <a:r>
              <a:rPr b="0" i="0" lang="da" sz="2400" u="none" cap="none" strike="noStrike">
                <a:solidFill>
                  <a:srgbClr val="FFFFFF"/>
                </a:solidFill>
                <a:latin typeface="Calibri"/>
                <a:ea typeface="Calibri"/>
                <a:cs typeface="Calibri"/>
                <a:sym typeface="Calibri"/>
              </a:rPr>
              <a:t>Da empati repræsenterer en vigtig del af omsorgsprofessionerne generelt, er det afgørende, at </a:t>
            </a:r>
            <a:r>
              <a:rPr lang="da" sz="2400">
                <a:solidFill>
                  <a:srgbClr val="FFFFFF"/>
                </a:solidFill>
                <a:latin typeface="Calibri"/>
                <a:ea typeface="Calibri"/>
                <a:cs typeface="Calibri"/>
                <a:sym typeface="Calibri"/>
              </a:rPr>
              <a:t>uddannelses</a:t>
            </a:r>
            <a:r>
              <a:rPr b="0" i="0" lang="da" sz="2400" u="none" cap="none" strike="noStrike">
                <a:solidFill>
                  <a:srgbClr val="FFFFFF"/>
                </a:solidFill>
                <a:latin typeface="Calibri"/>
                <a:ea typeface="Calibri"/>
                <a:cs typeface="Calibri"/>
                <a:sym typeface="Calibri"/>
              </a:rPr>
              <a:t>planer </a:t>
            </a:r>
            <a:r>
              <a:rPr lang="da" sz="2400">
                <a:solidFill>
                  <a:srgbClr val="FFFFFF"/>
                </a:solidFill>
                <a:latin typeface="Calibri"/>
                <a:ea typeface="Calibri"/>
                <a:cs typeface="Calibri"/>
                <a:sym typeface="Calibri"/>
              </a:rPr>
              <a:t>indeholder </a:t>
            </a:r>
            <a:r>
              <a:rPr b="0" i="0" lang="da" sz="2400" u="none" cap="none" strike="noStrike">
                <a:solidFill>
                  <a:srgbClr val="FFFFFF"/>
                </a:solidFill>
                <a:latin typeface="Calibri"/>
                <a:ea typeface="Calibri"/>
                <a:cs typeface="Calibri"/>
                <a:sym typeface="Calibri"/>
              </a:rPr>
              <a:t>digital empati eller de "traditionelle empatiske egenskaber, såsom bekymring og omsorg for andre, udtrykt gennem computermedieret kommunikation."</a:t>
            </a:r>
            <a:endParaRPr sz="1800">
              <a:solidFill>
                <a:schemeClr val="dk1"/>
              </a:solidFill>
              <a:latin typeface="Calibri"/>
              <a:ea typeface="Calibri"/>
              <a:cs typeface="Calibri"/>
              <a:sym typeface="Calibri"/>
            </a:endParaRPr>
          </a:p>
          <a:p>
            <a:pPr indent="0" lvl="0" marL="457200" marR="0" rtl="0" algn="l">
              <a:lnSpc>
                <a:spcPct val="90000"/>
              </a:lnSpc>
              <a:spcBef>
                <a:spcPts val="1000"/>
              </a:spcBef>
              <a:spcAft>
                <a:spcPts val="0"/>
              </a:spcAft>
              <a:buClr>
                <a:srgbClr val="FFFFFF"/>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457200" marR="0" rtl="0" algn="l">
              <a:lnSpc>
                <a:spcPct val="90000"/>
              </a:lnSpc>
              <a:spcBef>
                <a:spcPts val="1000"/>
              </a:spcBef>
              <a:spcAft>
                <a:spcPts val="0"/>
              </a:spcAft>
              <a:buClr>
                <a:srgbClr val="FFFFFF"/>
              </a:buClr>
              <a:buSzPts val="2400"/>
              <a:buFont typeface="Arial"/>
              <a:buNone/>
            </a:pPr>
            <a:r>
              <a:rPr b="0" i="0" lang="da" sz="2400" u="none" cap="none" strike="noStrike">
                <a:solidFill>
                  <a:srgbClr val="FFFFFF"/>
                </a:solidFill>
                <a:latin typeface="Calibri"/>
                <a:ea typeface="Calibri"/>
                <a:cs typeface="Calibri"/>
                <a:sym typeface="Calibri"/>
              </a:rPr>
              <a:t>Digital Empati udforsker netop virkningen af disse ændrede kommunikationer og "nye" former for sociale adfærd.</a:t>
            </a:r>
            <a:endParaRPr sz="1800">
              <a:solidFill>
                <a:schemeClr val="dk1"/>
              </a:solidFill>
              <a:latin typeface="Calibri"/>
              <a:ea typeface="Calibri"/>
              <a:cs typeface="Calibri"/>
              <a:sym typeface="Calibri"/>
            </a:endParaRPr>
          </a:p>
        </p:txBody>
      </p:sp>
      <p:sp>
        <p:nvSpPr>
          <p:cNvPr id="622" name="Google Shape;622;p40"/>
          <p:cNvSpPr txBox="1"/>
          <p:nvPr>
            <p:ph idx="2" type="body"/>
          </p:nvPr>
        </p:nvSpPr>
        <p:spPr>
          <a:xfrm>
            <a:off x="0" y="430306"/>
            <a:ext cx="5968684" cy="1030941"/>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3600"/>
              <a:buNone/>
            </a:pPr>
            <a:r>
              <a:rPr b="1" i="0" lang="da" u="none" cap="none" strike="noStrike">
                <a:latin typeface="Calibri"/>
                <a:ea typeface="Calibri"/>
                <a:cs typeface="Calibri"/>
                <a:sym typeface="Calibri"/>
              </a:rPr>
              <a:t>Hvad er digital empati?</a:t>
            </a:r>
            <a:endParaRPr/>
          </a:p>
        </p:txBody>
      </p:sp>
      <p:pic>
        <p:nvPicPr>
          <p:cNvPr id="623" name="Google Shape;623;p40"/>
          <p:cNvPicPr preferRelativeResize="0"/>
          <p:nvPr/>
        </p:nvPicPr>
        <p:blipFill rotWithShape="1">
          <a:blip r:embed="rId3">
            <a:alphaModFix/>
          </a:blip>
          <a:srcRect b="0" l="0" r="-2" t="0"/>
          <a:stretch/>
        </p:blipFill>
        <p:spPr>
          <a:xfrm>
            <a:off x="5968684" y="0"/>
            <a:ext cx="622331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41"/>
          <p:cNvPicPr preferRelativeResize="0"/>
          <p:nvPr/>
        </p:nvPicPr>
        <p:blipFill rotWithShape="1">
          <a:blip r:embed="rId3">
            <a:alphaModFix/>
          </a:blip>
          <a:srcRect b="0" l="0" r="0" t="0"/>
          <a:stretch/>
        </p:blipFill>
        <p:spPr>
          <a:xfrm>
            <a:off x="5611907" y="-1"/>
            <a:ext cx="6580094" cy="6858001"/>
          </a:xfrm>
          <a:prstGeom prst="rect">
            <a:avLst/>
          </a:prstGeom>
          <a:noFill/>
          <a:ln>
            <a:noFill/>
          </a:ln>
        </p:spPr>
      </p:pic>
      <p:sp>
        <p:nvSpPr>
          <p:cNvPr id="629" name="Google Shape;629;p41"/>
          <p:cNvSpPr txBox="1"/>
          <p:nvPr>
            <p:ph idx="1" type="body"/>
          </p:nvPr>
        </p:nvSpPr>
        <p:spPr>
          <a:xfrm>
            <a:off x="0" y="0"/>
            <a:ext cx="5611907" cy="6858000"/>
          </a:xfrm>
          <a:prstGeom prst="rect">
            <a:avLst/>
          </a:prstGeom>
          <a:noFill/>
          <a:ln>
            <a:noFill/>
          </a:ln>
        </p:spPr>
        <p:txBody>
          <a:bodyPr anchorCtr="0" anchor="ctr"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2400"/>
              <a:buFont typeface="Arial"/>
              <a:buNone/>
            </a:pPr>
            <a:r>
              <a:rPr lang="da"/>
              <a:t>Forskningen </a:t>
            </a:r>
            <a:r>
              <a:rPr lang="da" u="sng">
                <a:solidFill>
                  <a:srgbClr val="24BAA2"/>
                </a:solidFill>
                <a:hlinkClick r:id="rId4">
                  <a:extLst>
                    <a:ext uri="{A12FA001-AC4F-418D-AE19-62706E023703}">
                      <ahyp:hlinkClr val="tx"/>
                    </a:ext>
                  </a:extLst>
                </a:hlinkClick>
              </a:rPr>
              <a:t>"The emerging issue of Digital Empathy" (Terry &amp; Cain, 2016)</a:t>
            </a:r>
            <a:r>
              <a:rPr lang="da">
                <a:solidFill>
                  <a:srgbClr val="24BAA2"/>
                </a:solidFill>
              </a:rPr>
              <a:t> </a:t>
            </a:r>
            <a:r>
              <a:rPr lang="da"/>
              <a:t> fandt, at empati i digitale samtaler  oplever psykologisk ubalance.</a:t>
            </a:r>
            <a:endParaRPr/>
          </a:p>
          <a:p>
            <a:pPr indent="-228600" lvl="0" marL="457200" marR="0" rtl="0" algn="l">
              <a:lnSpc>
                <a:spcPct val="90000"/>
              </a:lnSpc>
              <a:spcBef>
                <a:spcPts val="1000"/>
              </a:spcBef>
              <a:spcAft>
                <a:spcPts val="0"/>
              </a:spcAft>
              <a:buClr>
                <a:schemeClr val="lt1"/>
              </a:buClr>
              <a:buSzPts val="2400"/>
              <a:buFont typeface="Arial"/>
              <a:buNone/>
            </a:pPr>
            <a:r>
              <a:t/>
            </a:r>
            <a:endParaRPr/>
          </a:p>
          <a:p>
            <a:pPr indent="-228600" lvl="0" marL="457200" marR="0" rtl="0" algn="l">
              <a:lnSpc>
                <a:spcPct val="90000"/>
              </a:lnSpc>
              <a:spcBef>
                <a:spcPts val="1000"/>
              </a:spcBef>
              <a:spcAft>
                <a:spcPts val="0"/>
              </a:spcAft>
              <a:buClr>
                <a:schemeClr val="lt1"/>
              </a:buClr>
              <a:buSzPts val="2400"/>
              <a:buFont typeface="Arial"/>
              <a:buNone/>
            </a:pPr>
            <a:r>
              <a:rPr lang="da"/>
              <a:t>Af årsagerne til ubalance af empati i online kommunikation nævnes blandt andet anonymitet, dissociation fra selvet i en offline virkelighed, alternative identiteter osv...Især har det vist sig, at yngre generationer, der er vokset op med teknologien mister nogle social-emotionelle færdigheder, og dermed bliver mindre empatiske.</a:t>
            </a:r>
            <a:endParaRPr/>
          </a:p>
        </p:txBody>
      </p:sp>
      <p:pic>
        <p:nvPicPr>
          <p:cNvPr descr="Torn rope" id="630" name="Google Shape;630;p41"/>
          <p:cNvPicPr preferRelativeResize="0"/>
          <p:nvPr/>
        </p:nvPicPr>
        <p:blipFill rotWithShape="1">
          <a:blip r:embed="rId5">
            <a:alphaModFix/>
          </a:blip>
          <a:srcRect b="0" l="0" r="0" t="0"/>
          <a:stretch/>
        </p:blipFill>
        <p:spPr>
          <a:xfrm>
            <a:off x="7116024" y="2190860"/>
            <a:ext cx="3033885" cy="20235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42"/>
          <p:cNvSpPr txBox="1"/>
          <p:nvPr>
            <p:ph idx="1" type="body"/>
          </p:nvPr>
        </p:nvSpPr>
        <p:spPr>
          <a:xfrm>
            <a:off x="585943" y="937339"/>
            <a:ext cx="10595237" cy="5278733"/>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t/>
            </a:r>
            <a:endParaRPr/>
          </a:p>
          <a:p>
            <a:pPr indent="0" lvl="0" marL="457200" marR="0" rtl="0" algn="l">
              <a:lnSpc>
                <a:spcPct val="90000"/>
              </a:lnSpc>
              <a:spcBef>
                <a:spcPts val="1000"/>
              </a:spcBef>
              <a:spcAft>
                <a:spcPts val="0"/>
              </a:spcAft>
              <a:buClr>
                <a:srgbClr val="092E4B"/>
              </a:buClr>
              <a:buSzPts val="2400"/>
              <a:buFont typeface="Arial"/>
              <a:buNone/>
            </a:pPr>
            <a:r>
              <a:rPr lang="da" u="sng">
                <a:solidFill>
                  <a:srgbClr val="24BAA2"/>
                </a:solidFill>
                <a:hlinkClick r:id="rId3">
                  <a:extLst>
                    <a:ext uri="{A12FA001-AC4F-418D-AE19-62706E023703}">
                      <ahyp:hlinkClr val="tx"/>
                    </a:ext>
                  </a:extLst>
                </a:hlinkClick>
              </a:rPr>
              <a:t>DQ Institute's 2019 DQ Global Standard Report</a:t>
            </a:r>
            <a:r>
              <a:rPr lang="da">
                <a:solidFill>
                  <a:srgbClr val="24BAA2"/>
                </a:solidFill>
              </a:rPr>
              <a:t> </a:t>
            </a:r>
            <a:r>
              <a:rPr lang="da"/>
              <a:t>definerer 3 nøgleområder for digital empati, som enkeltpersoner må kunne håndtere for at udvikle denne:</a:t>
            </a:r>
            <a:endParaRPr/>
          </a:p>
          <a:p>
            <a:pPr indent="-342900" lvl="0" marL="571500" rtl="0" algn="l">
              <a:lnSpc>
                <a:spcPct val="90000"/>
              </a:lnSpc>
              <a:spcBef>
                <a:spcPts val="1000"/>
              </a:spcBef>
              <a:spcAft>
                <a:spcPts val="0"/>
              </a:spcAft>
              <a:buSzPts val="2400"/>
              <a:buFont typeface="Arial"/>
              <a:buChar char="•"/>
            </a:pPr>
            <a:r>
              <a:rPr b="1" lang="da"/>
              <a:t>Viden</a:t>
            </a:r>
            <a:r>
              <a:rPr lang="da"/>
              <a:t>. Individers evne til at forstå, hvordan deres online-interaktioner kan påvirke andres følelser, og hvordan disse følelser påvirkes af digital kommunikation;</a:t>
            </a:r>
            <a:endParaRPr/>
          </a:p>
          <a:p>
            <a:pPr indent="-342900" lvl="0" marL="571500" rtl="0" algn="l">
              <a:lnSpc>
                <a:spcPct val="90000"/>
              </a:lnSpc>
              <a:spcBef>
                <a:spcPts val="1000"/>
              </a:spcBef>
              <a:spcAft>
                <a:spcPts val="0"/>
              </a:spcAft>
              <a:buSzPts val="2400"/>
              <a:buFont typeface="Arial"/>
              <a:buChar char="•"/>
            </a:pPr>
            <a:r>
              <a:rPr b="1" lang="da"/>
              <a:t>Færdigheder</a:t>
            </a:r>
            <a:r>
              <a:rPr lang="da"/>
              <a:t>. Individers evne til gennem online-interaktioner at udvikle social-emotionelle færdigheder, blive mere følsomme over for andres perspektiver og følelser for at give mere kontekstuelt passende svar;</a:t>
            </a:r>
            <a:endParaRPr/>
          </a:p>
          <a:p>
            <a:pPr indent="-342900" lvl="0" marL="571500" rtl="0" algn="l">
              <a:lnSpc>
                <a:spcPct val="90000"/>
              </a:lnSpc>
              <a:spcBef>
                <a:spcPts val="1000"/>
              </a:spcBef>
              <a:spcAft>
                <a:spcPts val="0"/>
              </a:spcAft>
              <a:buSzPts val="2400"/>
              <a:buFont typeface="Arial"/>
              <a:buChar char="•"/>
            </a:pPr>
            <a:r>
              <a:rPr b="1" lang="da"/>
              <a:t>Holdninger og værdier</a:t>
            </a:r>
            <a:r>
              <a:rPr lang="da"/>
              <a:t>. Udvikling af større bevidsthed og forståelse for brugernes følelser og behov.</a:t>
            </a:r>
            <a:endParaRPr/>
          </a:p>
        </p:txBody>
      </p:sp>
      <p:sp>
        <p:nvSpPr>
          <p:cNvPr id="636" name="Google Shape;636;p42"/>
          <p:cNvSpPr txBox="1"/>
          <p:nvPr/>
        </p:nvSpPr>
        <p:spPr>
          <a:xfrm>
            <a:off x="839370" y="614173"/>
            <a:ext cx="668655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da" sz="3600" u="none" cap="none" strike="noStrike">
                <a:solidFill>
                  <a:srgbClr val="24BAA2"/>
                </a:solidFill>
                <a:latin typeface="Calibri"/>
                <a:ea typeface="Calibri"/>
                <a:cs typeface="Calibri"/>
                <a:sym typeface="Calibri"/>
              </a:rPr>
              <a:t>3 </a:t>
            </a:r>
            <a:r>
              <a:rPr lang="da" sz="3600">
                <a:solidFill>
                  <a:srgbClr val="24BAA2"/>
                </a:solidFill>
                <a:latin typeface="Calibri"/>
                <a:ea typeface="Calibri"/>
                <a:cs typeface="Calibri"/>
                <a:sym typeface="Calibri"/>
              </a:rPr>
              <a:t>kerneområder for </a:t>
            </a:r>
            <a:r>
              <a:rPr b="1" lang="da" sz="3600">
                <a:solidFill>
                  <a:srgbClr val="24BAA2"/>
                </a:solidFill>
                <a:latin typeface="Calibri"/>
                <a:ea typeface="Calibri"/>
                <a:cs typeface="Calibri"/>
                <a:sym typeface="Calibri"/>
              </a:rPr>
              <a:t>digital empati</a:t>
            </a:r>
            <a:endParaRPr b="1" i="0" sz="3600" u="none" cap="none" strike="noStrike">
              <a:solidFill>
                <a:srgbClr val="24BAA2"/>
              </a:solidFill>
              <a:latin typeface="Calibri"/>
              <a:ea typeface="Calibri"/>
              <a:cs typeface="Calibri"/>
              <a:sym typeface="Calibri"/>
            </a:endParaRPr>
          </a:p>
        </p:txBody>
      </p:sp>
      <p:grpSp>
        <p:nvGrpSpPr>
          <p:cNvPr id="637" name="Google Shape;637;p42"/>
          <p:cNvGrpSpPr/>
          <p:nvPr/>
        </p:nvGrpSpPr>
        <p:grpSpPr>
          <a:xfrm>
            <a:off x="9320033" y="425615"/>
            <a:ext cx="885533" cy="895927"/>
            <a:chOff x="7190754" y="5365577"/>
            <a:chExt cx="745521" cy="754272"/>
          </a:xfrm>
        </p:grpSpPr>
        <p:grpSp>
          <p:nvGrpSpPr>
            <p:cNvPr id="638" name="Google Shape;638;p42"/>
            <p:cNvGrpSpPr/>
            <p:nvPr/>
          </p:nvGrpSpPr>
          <p:grpSpPr>
            <a:xfrm>
              <a:off x="7353351" y="5647412"/>
              <a:ext cx="420044" cy="75879"/>
              <a:chOff x="7353351" y="5647412"/>
              <a:chExt cx="420044" cy="75879"/>
            </a:xfrm>
          </p:grpSpPr>
          <p:sp>
            <p:nvSpPr>
              <p:cNvPr id="639" name="Google Shape;639;p42"/>
              <p:cNvSpPr/>
              <p:nvPr/>
            </p:nvSpPr>
            <p:spPr>
              <a:xfrm>
                <a:off x="7353351" y="5649220"/>
                <a:ext cx="131884" cy="74071"/>
              </a:xfrm>
              <a:custGeom>
                <a:rect b="b" l="l" r="r" t="t"/>
                <a:pathLst>
                  <a:path extrusionOk="0" h="74071" w="131884">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0" name="Google Shape;640;p42"/>
              <p:cNvSpPr/>
              <p:nvPr/>
            </p:nvSpPr>
            <p:spPr>
              <a:xfrm>
                <a:off x="7640607" y="5647412"/>
                <a:ext cx="132788" cy="75879"/>
              </a:xfrm>
              <a:custGeom>
                <a:rect b="b" l="l" r="r" t="t"/>
                <a:pathLst>
                  <a:path extrusionOk="0" h="75879" w="132788">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nvGrpSpPr>
            <p:cNvPr id="641" name="Google Shape;641;p42"/>
            <p:cNvGrpSpPr/>
            <p:nvPr/>
          </p:nvGrpSpPr>
          <p:grpSpPr>
            <a:xfrm>
              <a:off x="7190754" y="5365577"/>
              <a:ext cx="745521" cy="754272"/>
              <a:chOff x="7190754" y="5365577"/>
              <a:chExt cx="745521" cy="754272"/>
            </a:xfrm>
          </p:grpSpPr>
          <p:sp>
            <p:nvSpPr>
              <p:cNvPr id="642" name="Google Shape;642;p42"/>
              <p:cNvSpPr/>
              <p:nvPr/>
            </p:nvSpPr>
            <p:spPr>
              <a:xfrm>
                <a:off x="7304327" y="6055729"/>
                <a:ext cx="49268" cy="63218"/>
              </a:xfrm>
              <a:custGeom>
                <a:rect b="b" l="l" r="r" t="t"/>
                <a:pathLst>
                  <a:path extrusionOk="0" h="63218" w="4926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3" name="Google Shape;643;p42"/>
              <p:cNvSpPr/>
              <p:nvPr/>
            </p:nvSpPr>
            <p:spPr>
              <a:xfrm>
                <a:off x="7190754" y="5591308"/>
                <a:ext cx="332214" cy="524928"/>
              </a:xfrm>
              <a:custGeom>
                <a:rect b="b" l="l" r="r" t="t"/>
                <a:pathLst>
                  <a:path extrusionOk="0" h="524928" w="332214">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4" name="Google Shape;644;p42"/>
              <p:cNvSpPr/>
              <p:nvPr/>
            </p:nvSpPr>
            <p:spPr>
              <a:xfrm>
                <a:off x="7272067" y="6011466"/>
                <a:ext cx="31338" cy="31602"/>
              </a:xfrm>
              <a:custGeom>
                <a:rect b="b" l="l" r="r" t="t"/>
                <a:pathLst>
                  <a:path extrusionOk="0" h="31602" w="31338">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5" name="Google Shape;645;p42"/>
              <p:cNvSpPr/>
              <p:nvPr/>
            </p:nvSpPr>
            <p:spPr>
              <a:xfrm>
                <a:off x="7610098" y="5598136"/>
                <a:ext cx="326177" cy="521713"/>
              </a:xfrm>
              <a:custGeom>
                <a:rect b="b" l="l" r="r" t="t"/>
                <a:pathLst>
                  <a:path extrusionOk="0" h="521713" w="326177">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6" name="Google Shape;646;p42"/>
              <p:cNvSpPr/>
              <p:nvPr/>
            </p:nvSpPr>
            <p:spPr>
              <a:xfrm>
                <a:off x="7340252" y="5440511"/>
                <a:ext cx="477856" cy="383008"/>
              </a:xfrm>
              <a:custGeom>
                <a:rect b="b" l="l" r="r" t="t"/>
                <a:pathLst>
                  <a:path extrusionOk="0" h="383008" w="477856">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7" name="Google Shape;647;p42"/>
              <p:cNvSpPr/>
              <p:nvPr/>
            </p:nvSpPr>
            <p:spPr>
              <a:xfrm>
                <a:off x="7549372" y="5799171"/>
                <a:ext cx="30028" cy="30713"/>
              </a:xfrm>
              <a:custGeom>
                <a:rect b="b" l="l" r="r" t="t"/>
                <a:pathLst>
                  <a:path extrusionOk="0" h="30713" w="30028">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8" name="Google Shape;648;p42"/>
              <p:cNvSpPr/>
              <p:nvPr/>
            </p:nvSpPr>
            <p:spPr>
              <a:xfrm>
                <a:off x="7553889" y="5365577"/>
                <a:ext cx="25292" cy="49682"/>
              </a:xfrm>
              <a:custGeom>
                <a:rect b="b" l="l" r="r" t="t"/>
                <a:pathLst>
                  <a:path extrusionOk="0" h="49682" w="2529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49" name="Google Shape;649;p42"/>
              <p:cNvSpPr/>
              <p:nvPr/>
            </p:nvSpPr>
            <p:spPr>
              <a:xfrm>
                <a:off x="7473945" y="5390644"/>
                <a:ext cx="43084" cy="43585"/>
              </a:xfrm>
              <a:custGeom>
                <a:rect b="b" l="l" r="r" t="t"/>
                <a:pathLst>
                  <a:path extrusionOk="0" h="43585" w="43084">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650" name="Google Shape;650;p42"/>
              <p:cNvSpPr/>
              <p:nvPr/>
            </p:nvSpPr>
            <p:spPr>
              <a:xfrm>
                <a:off x="7617572" y="5390644"/>
                <a:ext cx="43724" cy="43585"/>
              </a:xfrm>
              <a:custGeom>
                <a:rect b="b" l="l" r="r" t="t"/>
                <a:pathLst>
                  <a:path extrusionOk="0" h="43585" w="43724">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43"/>
          <p:cNvPicPr preferRelativeResize="0"/>
          <p:nvPr/>
        </p:nvPicPr>
        <p:blipFill rotWithShape="1">
          <a:blip r:embed="rId3">
            <a:alphaModFix/>
          </a:blip>
          <a:srcRect b="0" l="0" r="0" t="0"/>
          <a:stretch/>
        </p:blipFill>
        <p:spPr>
          <a:xfrm>
            <a:off x="20" y="0"/>
            <a:ext cx="12191980" cy="7160355"/>
          </a:xfrm>
          <a:prstGeom prst="rect">
            <a:avLst/>
          </a:prstGeom>
          <a:noFill/>
          <a:ln>
            <a:noFill/>
          </a:ln>
        </p:spPr>
      </p:pic>
      <p:sp>
        <p:nvSpPr>
          <p:cNvPr id="656" name="Google Shape;656;p43"/>
          <p:cNvSpPr txBox="1"/>
          <p:nvPr/>
        </p:nvSpPr>
        <p:spPr>
          <a:xfrm>
            <a:off x="7771311" y="817927"/>
            <a:ext cx="4023340" cy="5524500"/>
          </a:xfrm>
          <a:prstGeom prst="rect">
            <a:avLst/>
          </a:prstGeom>
          <a:solidFill>
            <a:srgbClr val="24BAA2"/>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3000"/>
              <a:buFont typeface="Arial"/>
              <a:buNone/>
            </a:pPr>
            <a:r>
              <a:rPr b="1" i="0" lang="da" sz="2800" u="none" cap="none" strike="noStrike">
                <a:solidFill>
                  <a:schemeClr val="lt1"/>
                </a:solidFill>
                <a:latin typeface="Calibri"/>
                <a:ea typeface="Calibri"/>
                <a:cs typeface="Calibri"/>
                <a:sym typeface="Calibri"/>
              </a:rPr>
              <a:t>Under alle omstændigheder er det muligt at identificere flere aspekter, der bør tages i betragtning for at sikre, at digital kommunikation også opfattes som empatisk, sikker og behagelig</a:t>
            </a:r>
            <a:endParaRPr b="0" i="1" sz="28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44"/>
          <p:cNvSpPr txBox="1"/>
          <p:nvPr>
            <p:ph idx="1" type="body"/>
          </p:nvPr>
        </p:nvSpPr>
        <p:spPr>
          <a:xfrm>
            <a:off x="660903" y="1567640"/>
            <a:ext cx="5082244" cy="4377696"/>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2400"/>
              <a:buNone/>
            </a:pPr>
            <a:r>
              <a:rPr lang="da"/>
              <a:t>Især ældre kan udvise en naturlig modvilje mod at kommunikere ved hjælp af digitale værktøjer. Dette kan føre til adfærd kaldet " </a:t>
            </a:r>
            <a:r>
              <a:rPr b="1" lang="da"/>
              <a:t>digital ghosting </a:t>
            </a:r>
            <a:r>
              <a:rPr lang="da"/>
              <a:t>", forstået som tendensen til at undgå virtuel interaktion. </a:t>
            </a:r>
            <a:endParaRPr/>
          </a:p>
          <a:p>
            <a:pPr indent="0" lvl="0" marL="228600" rtl="0" algn="l">
              <a:lnSpc>
                <a:spcPct val="90000"/>
              </a:lnSpc>
              <a:spcBef>
                <a:spcPts val="1000"/>
              </a:spcBef>
              <a:spcAft>
                <a:spcPts val="0"/>
              </a:spcAft>
              <a:buSzPts val="2400"/>
              <a:buNone/>
            </a:pPr>
            <a:r>
              <a:rPr lang="da"/>
              <a:t>Denne adfærd kan være forårsaget af</a:t>
            </a:r>
            <a:endParaRPr/>
          </a:p>
          <a:p>
            <a:pPr indent="-381000" lvl="0" marL="457200" rtl="0" algn="l">
              <a:lnSpc>
                <a:spcPct val="90000"/>
              </a:lnSpc>
              <a:spcBef>
                <a:spcPts val="1000"/>
              </a:spcBef>
              <a:spcAft>
                <a:spcPts val="0"/>
              </a:spcAft>
              <a:buSzPts val="2400"/>
              <a:buChar char="●"/>
            </a:pPr>
            <a:r>
              <a:rPr lang="da"/>
              <a:t>mangel på mestring, </a:t>
            </a:r>
            <a:endParaRPr/>
          </a:p>
          <a:p>
            <a:pPr indent="-342900" lvl="0" marL="571500" rtl="0" algn="l">
              <a:lnSpc>
                <a:spcPct val="90000"/>
              </a:lnSpc>
              <a:spcBef>
                <a:spcPts val="1000"/>
              </a:spcBef>
              <a:spcAft>
                <a:spcPts val="0"/>
              </a:spcAft>
              <a:buSzPts val="2400"/>
              <a:buFont typeface="Arial"/>
              <a:buChar char="●"/>
            </a:pPr>
            <a:r>
              <a:rPr lang="da"/>
              <a:t>frustration, </a:t>
            </a:r>
            <a:endParaRPr/>
          </a:p>
          <a:p>
            <a:pPr indent="-342900" lvl="0" marL="571500" rtl="0" algn="l">
              <a:lnSpc>
                <a:spcPct val="90000"/>
              </a:lnSpc>
              <a:spcBef>
                <a:spcPts val="1000"/>
              </a:spcBef>
              <a:spcAft>
                <a:spcPts val="0"/>
              </a:spcAft>
              <a:buSzPts val="2400"/>
              <a:buFont typeface="Arial"/>
              <a:buChar char="●"/>
            </a:pPr>
            <a:r>
              <a:rPr lang="da"/>
              <a:t>mangel på motivation, </a:t>
            </a:r>
            <a:endParaRPr/>
          </a:p>
          <a:p>
            <a:pPr indent="-342900" lvl="0" marL="571500" rtl="0" algn="l">
              <a:lnSpc>
                <a:spcPct val="90000"/>
              </a:lnSpc>
              <a:spcBef>
                <a:spcPts val="1000"/>
              </a:spcBef>
              <a:spcAft>
                <a:spcPts val="0"/>
              </a:spcAft>
              <a:buSzPts val="2400"/>
              <a:buFont typeface="Arial"/>
              <a:buChar char="●"/>
            </a:pPr>
            <a:r>
              <a:rPr lang="da"/>
              <a:t>vrede eller skuffelse.</a:t>
            </a:r>
            <a:endParaRPr/>
          </a:p>
        </p:txBody>
      </p:sp>
      <p:sp>
        <p:nvSpPr>
          <p:cNvPr id="663" name="Google Shape;663;p44"/>
          <p:cNvSpPr txBox="1"/>
          <p:nvPr>
            <p:ph idx="2" type="body"/>
          </p:nvPr>
        </p:nvSpPr>
        <p:spPr>
          <a:xfrm>
            <a:off x="366183" y="372534"/>
            <a:ext cx="4757375" cy="1195106"/>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b="1" lang="da" sz="3600"/>
              <a:t>Modvilje mod digital kommunikation</a:t>
            </a:r>
            <a:endParaRPr/>
          </a:p>
        </p:txBody>
      </p:sp>
      <p:pic>
        <p:nvPicPr>
          <p:cNvPr descr="Old man sleeping on sofa" id="664" name="Google Shape;664;p44"/>
          <p:cNvPicPr preferRelativeResize="0"/>
          <p:nvPr/>
        </p:nvPicPr>
        <p:blipFill rotWithShape="1">
          <a:blip r:embed="rId3">
            <a:alphaModFix/>
          </a:blip>
          <a:srcRect b="0" l="0" r="0" t="0"/>
          <a:stretch/>
        </p:blipFill>
        <p:spPr>
          <a:xfrm>
            <a:off x="5876758" y="0"/>
            <a:ext cx="577231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45"/>
          <p:cNvSpPr txBox="1"/>
          <p:nvPr>
            <p:ph idx="1" type="body"/>
          </p:nvPr>
        </p:nvSpPr>
        <p:spPr>
          <a:xfrm>
            <a:off x="0" y="2359040"/>
            <a:ext cx="6431210" cy="4377696"/>
          </a:xfrm>
          <a:prstGeom prst="rect">
            <a:avLst/>
          </a:prstGeom>
          <a:noFill/>
          <a:ln>
            <a:noFill/>
          </a:ln>
        </p:spPr>
        <p:txBody>
          <a:bodyPr anchorCtr="0" anchor="t" bIns="45700" lIns="91425" spcFirstLastPara="1" rIns="91425" wrap="square" tIns="45700">
            <a:normAutofit lnSpcReduction="10000"/>
          </a:bodyPr>
          <a:lstStyle/>
          <a:p>
            <a:pPr indent="-457200" lvl="0" marL="685800" rtl="0" algn="l">
              <a:lnSpc>
                <a:spcPct val="90000"/>
              </a:lnSpc>
              <a:spcBef>
                <a:spcPts val="1000"/>
              </a:spcBef>
              <a:spcAft>
                <a:spcPts val="0"/>
              </a:spcAft>
              <a:buSzPts val="2595"/>
              <a:buFont typeface="Calibri"/>
              <a:buChar char="-"/>
            </a:pPr>
            <a:r>
              <a:rPr i="0" lang="da" sz="2600"/>
              <a:t>Hvis du venter på et svar, og det ikke haster, skal du ikke anmode om det eller overveje det. Vent et par dage, og prøv derefter igen. Hvis du igen får tavshed, så skift kommunikationsmediet (fra e-mail til sms eller chat eller til et telefonopkald);</a:t>
            </a:r>
            <a:endParaRPr/>
          </a:p>
          <a:p>
            <a:pPr indent="-457200" lvl="0" marL="685800" rtl="0" algn="l">
              <a:lnSpc>
                <a:spcPct val="90000"/>
              </a:lnSpc>
              <a:spcBef>
                <a:spcPts val="1000"/>
              </a:spcBef>
              <a:spcAft>
                <a:spcPts val="0"/>
              </a:spcAft>
              <a:buSzPts val="2595"/>
              <a:buFont typeface="Calibri"/>
              <a:buChar char="-"/>
            </a:pPr>
            <a:r>
              <a:rPr i="0" lang="da" sz="2600"/>
              <a:t>Hvis du skal svare, så gør det med det samme, hvis det haster, og hvis du ikke har brug for for meget tid. Ellers skal du informere samtalepartneren om, hvornår du vil gøre det.</a:t>
            </a:r>
            <a:endParaRPr/>
          </a:p>
        </p:txBody>
      </p:sp>
      <p:sp>
        <p:nvSpPr>
          <p:cNvPr id="670" name="Google Shape;670;p45"/>
          <p:cNvSpPr txBox="1"/>
          <p:nvPr>
            <p:ph idx="2" type="body"/>
          </p:nvPr>
        </p:nvSpPr>
        <p:spPr>
          <a:xfrm>
            <a:off x="-81480" y="159073"/>
            <a:ext cx="5754828" cy="2199967"/>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lang="da"/>
              <a:t>Der er dog regler for at undgå dette, som gælder både for dig og dine samtalepartnere:</a:t>
            </a:r>
            <a:endParaRPr/>
          </a:p>
          <a:p>
            <a:pPr indent="0" lvl="0" marL="457200" marR="0" rtl="0" algn="l">
              <a:lnSpc>
                <a:spcPct val="90000"/>
              </a:lnSpc>
              <a:spcBef>
                <a:spcPts val="1000"/>
              </a:spcBef>
              <a:spcAft>
                <a:spcPts val="0"/>
              </a:spcAft>
              <a:buClr>
                <a:srgbClr val="24BAA2"/>
              </a:buClr>
              <a:buSzPts val="3600"/>
              <a:buFont typeface="Arial"/>
              <a:buNone/>
            </a:pPr>
            <a:r>
              <a:t/>
            </a:r>
            <a:endParaRPr/>
          </a:p>
        </p:txBody>
      </p:sp>
      <p:pic>
        <p:nvPicPr>
          <p:cNvPr descr="Immagine che contiene testo&#10;&#10;Descrizione generata automaticamente" id="671" name="Google Shape;671;p45"/>
          <p:cNvPicPr preferRelativeResize="0"/>
          <p:nvPr/>
        </p:nvPicPr>
        <p:blipFill rotWithShape="1">
          <a:blip r:embed="rId3">
            <a:alphaModFix/>
          </a:blip>
          <a:srcRect b="-2" l="0" r="0" t="0"/>
          <a:stretch/>
        </p:blipFill>
        <p:spPr>
          <a:xfrm>
            <a:off x="6431210" y="406132"/>
            <a:ext cx="5660531" cy="60457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6"/>
          <p:cNvSpPr txBox="1"/>
          <p:nvPr>
            <p:ph idx="1" type="body"/>
          </p:nvPr>
        </p:nvSpPr>
        <p:spPr>
          <a:xfrm>
            <a:off x="1" y="1831568"/>
            <a:ext cx="6095999" cy="4392706"/>
          </a:xfrm>
          <a:prstGeom prst="rect">
            <a:avLst/>
          </a:prstGeom>
          <a:noFill/>
          <a:ln>
            <a:noFill/>
          </a:ln>
        </p:spPr>
        <p:txBody>
          <a:bodyPr anchorCtr="0" anchor="ctr" bIns="45700" lIns="91425" spcFirstLastPara="1" rIns="91425" wrap="square" tIns="45700">
            <a:normAutofit/>
          </a:bodyPr>
          <a:lstStyle/>
          <a:p>
            <a:pPr indent="0" lvl="0" marL="457200" marR="0" rtl="0" algn="l">
              <a:lnSpc>
                <a:spcPct val="90000"/>
              </a:lnSpc>
              <a:spcBef>
                <a:spcPts val="1000"/>
              </a:spcBef>
              <a:spcAft>
                <a:spcPts val="0"/>
              </a:spcAft>
              <a:buClr>
                <a:schemeClr val="lt1"/>
              </a:buClr>
              <a:buSzPts val="2400"/>
              <a:buFont typeface="Arial"/>
              <a:buNone/>
            </a:pPr>
            <a:r>
              <a:rPr i="0" lang="da"/>
              <a:t>Brugen af videoopkald i stedet for kun lydopkald og beskeder er derfor at foretrække. </a:t>
            </a:r>
            <a:endParaRPr/>
          </a:p>
          <a:p>
            <a:pPr indent="0" lvl="0" marL="457200" marR="0" rtl="0" algn="l">
              <a:lnSpc>
                <a:spcPct val="90000"/>
              </a:lnSpc>
              <a:spcBef>
                <a:spcPts val="1000"/>
              </a:spcBef>
              <a:spcAft>
                <a:spcPts val="0"/>
              </a:spcAft>
              <a:buClr>
                <a:schemeClr val="lt1"/>
              </a:buClr>
              <a:buSzPts val="2400"/>
              <a:buFont typeface="Arial"/>
              <a:buNone/>
            </a:pPr>
            <a:r>
              <a:rPr i="0" lang="da"/>
              <a:t>Gennem video er følelsesmæssige signaler og stemmemæssige træk  lettere at genkende og hjælper med at etablere mere komplette virtuelle relationer. </a:t>
            </a:r>
            <a:endParaRPr/>
          </a:p>
          <a:p>
            <a:pPr indent="0" lvl="0" marL="457200" marR="0" rtl="0" algn="l">
              <a:lnSpc>
                <a:spcPct val="90000"/>
              </a:lnSpc>
              <a:spcBef>
                <a:spcPts val="1000"/>
              </a:spcBef>
              <a:spcAft>
                <a:spcPts val="0"/>
              </a:spcAft>
              <a:buClr>
                <a:schemeClr val="lt1"/>
              </a:buClr>
              <a:buSzPts val="2400"/>
              <a:buFont typeface="Arial"/>
              <a:buNone/>
            </a:pPr>
            <a:r>
              <a:rPr i="0" lang="da"/>
              <a:t>Derfor anbefaler vi, at hele torsoen, hænderne og omgivelserne kan ses under videokommunikationen.</a:t>
            </a:r>
            <a:endParaRPr i="0"/>
          </a:p>
        </p:txBody>
      </p:sp>
      <p:pic>
        <p:nvPicPr>
          <p:cNvPr id="677" name="Google Shape;677;p46"/>
          <p:cNvPicPr preferRelativeResize="0"/>
          <p:nvPr>
            <p:ph idx="3" type="pic"/>
          </p:nvPr>
        </p:nvPicPr>
        <p:blipFill rotWithShape="1">
          <a:blip r:embed="rId3">
            <a:alphaModFix/>
          </a:blip>
          <a:srcRect b="0" l="0" r="0" t="0"/>
          <a:stretch/>
        </p:blipFill>
        <p:spPr>
          <a:xfrm>
            <a:off x="6304000" y="439730"/>
            <a:ext cx="5244533" cy="6045736"/>
          </a:xfrm>
          <a:prstGeom prst="rect">
            <a:avLst/>
          </a:prstGeom>
          <a:solidFill>
            <a:srgbClr val="F2F2F2"/>
          </a:solidFill>
          <a:ln>
            <a:noFill/>
          </a:ln>
        </p:spPr>
      </p:pic>
      <p:sp>
        <p:nvSpPr>
          <p:cNvPr id="678" name="Google Shape;678;p46"/>
          <p:cNvSpPr txBox="1"/>
          <p:nvPr/>
        </p:nvSpPr>
        <p:spPr>
          <a:xfrm>
            <a:off x="416379" y="348402"/>
            <a:ext cx="5364737" cy="181584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da" sz="2800" u="none" cap="none" strike="noStrike">
                <a:solidFill>
                  <a:srgbClr val="24BAA2"/>
                </a:solidFill>
                <a:latin typeface="Calibri"/>
                <a:ea typeface="Calibri"/>
                <a:cs typeface="Calibri"/>
                <a:sym typeface="Calibri"/>
              </a:rPr>
              <a:t>At gøre digital kommunikation mere som ansigt-til-ansigt kommunikation kan være en god måde at overvinde dette problem..</a:t>
            </a:r>
            <a:endParaRPr b="0" i="0" sz="2800" u="none" cap="none" strike="noStrike">
              <a:solidFill>
                <a:srgbClr val="24BAA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7"/>
          <p:cNvSpPr txBox="1"/>
          <p:nvPr>
            <p:ph idx="1" type="body"/>
          </p:nvPr>
        </p:nvSpPr>
        <p:spPr>
          <a:xfrm>
            <a:off x="209007" y="1128838"/>
            <a:ext cx="6127930" cy="4813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395"/>
              <a:buNone/>
            </a:pPr>
            <a:r>
              <a:rPr lang="da"/>
              <a:t>Når det ikke er muligt at vælge videoopkald, men det er nødvendigt at kommunikere via beskeder, er det tilrådeligt at være klar og autentisk og undgå misforståelser og tvetydigheder, selvom det kan kræve længere beskeder.</a:t>
            </a:r>
            <a:endParaRPr/>
          </a:p>
          <a:p>
            <a:pPr indent="0" lvl="0" marL="0" rtl="0" algn="l">
              <a:lnSpc>
                <a:spcPct val="90000"/>
              </a:lnSpc>
              <a:spcBef>
                <a:spcPts val="1000"/>
              </a:spcBef>
              <a:spcAft>
                <a:spcPts val="0"/>
              </a:spcAft>
              <a:buSzPts val="2395"/>
              <a:buNone/>
            </a:pPr>
            <a:r>
              <a:rPr lang="da"/>
              <a:t>Øv dig i at lytte aktivt, tilskynd til dialog, og sørg for, at både du og din samtalepartner forstår hinanden rigtigt. </a:t>
            </a:r>
            <a:endParaRPr/>
          </a:p>
          <a:p>
            <a:pPr indent="0" lvl="0" marL="0" rtl="0" algn="l">
              <a:lnSpc>
                <a:spcPct val="90000"/>
              </a:lnSpc>
              <a:spcBef>
                <a:spcPts val="1000"/>
              </a:spcBef>
              <a:spcAft>
                <a:spcPts val="0"/>
              </a:spcAft>
              <a:buSzPts val="2395"/>
              <a:buNone/>
            </a:pPr>
            <a:r>
              <a:rPr lang="da"/>
              <a:t>En metode til at forsøge at undgå uklar kommunikation er "Teach-Back-metoden": Hvis du har på fornemmelsen, at din samtalepartner ikke tolker samtalen korrekt, så bed ham eller hende om at gentage dele af samtalen, eller hvad du har forklaret.</a:t>
            </a:r>
            <a:endParaRPr/>
          </a:p>
          <a:p>
            <a:pPr indent="0" lvl="0" marL="0" rtl="0" algn="l">
              <a:lnSpc>
                <a:spcPct val="90000"/>
              </a:lnSpc>
              <a:spcBef>
                <a:spcPts val="1000"/>
              </a:spcBef>
              <a:spcAft>
                <a:spcPts val="0"/>
              </a:spcAft>
              <a:buSzPts val="3277"/>
              <a:buNone/>
            </a:pPr>
            <a:r>
              <a:t/>
            </a:r>
            <a:endParaRPr/>
          </a:p>
        </p:txBody>
      </p:sp>
      <p:sp>
        <p:nvSpPr>
          <p:cNvPr id="684" name="Google Shape;684;p47"/>
          <p:cNvSpPr txBox="1"/>
          <p:nvPr>
            <p:ph idx="2" type="body"/>
          </p:nvPr>
        </p:nvSpPr>
        <p:spPr>
          <a:xfrm>
            <a:off x="0" y="240562"/>
            <a:ext cx="5211596"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892"/>
              <a:buFont typeface="Arial"/>
              <a:buNone/>
            </a:pPr>
            <a:r>
              <a:rPr b="1" lang="da" sz="3200"/>
              <a:t>  </a:t>
            </a:r>
            <a:r>
              <a:rPr lang="da" sz="3900"/>
              <a:t>Uklar</a:t>
            </a:r>
            <a:r>
              <a:rPr b="1" lang="da" sz="3900"/>
              <a:t> kommunikation</a:t>
            </a:r>
            <a:r>
              <a:rPr lang="da" sz="3900"/>
              <a:t>:</a:t>
            </a:r>
            <a:endParaRPr sz="3200"/>
          </a:p>
        </p:txBody>
      </p:sp>
      <p:pic>
        <p:nvPicPr>
          <p:cNvPr descr="Woman on phone sitting beside crutches" id="685" name="Google Shape;685;p47"/>
          <p:cNvPicPr preferRelativeResize="0"/>
          <p:nvPr>
            <p:ph idx="3" type="pic"/>
          </p:nvPr>
        </p:nvPicPr>
        <p:blipFill rotWithShape="1">
          <a:blip r:embed="rId3">
            <a:alphaModFix/>
          </a:blip>
          <a:srcRect b="0" l="0" r="0" t="0"/>
          <a:stretch/>
        </p:blipFill>
        <p:spPr>
          <a:xfrm>
            <a:off x="6336937" y="439730"/>
            <a:ext cx="5211596" cy="6045736"/>
          </a:xfrm>
          <a:prstGeom prst="rect">
            <a:avLst/>
          </a:prstGeom>
          <a:solidFill>
            <a:srgbClr val="F2F2F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8"/>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i="0" lang="da"/>
              <a:t>Endeligt kan det være nyttigt at bruge emoji for mere præcist at kommunikere stemninger. Emoji, som </a:t>
            </a:r>
            <a:r>
              <a:rPr lang="da"/>
              <a:t>blot</a:t>
            </a:r>
            <a:r>
              <a:rPr i="0" lang="da"/>
              <a:t> er små billeder, er designet til at replikere vores ansigtsudtryk og følelser, hvilket giver tekstur og kontekst til digital kommunikation.</a:t>
            </a:r>
            <a:endParaRPr/>
          </a:p>
          <a:p>
            <a:pPr indent="0" lvl="0" marL="0" rtl="0" algn="l">
              <a:lnSpc>
                <a:spcPct val="90000"/>
              </a:lnSpc>
              <a:spcBef>
                <a:spcPts val="1000"/>
              </a:spcBef>
              <a:spcAft>
                <a:spcPts val="0"/>
              </a:spcAft>
              <a:buSzPts val="2400"/>
              <a:buNone/>
            </a:pPr>
            <a:r>
              <a:rPr b="1" i="0" lang="da"/>
              <a:t>Pas dog på ikke at overforbruge emojis!</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691" name="Google Shape;691;p48"/>
          <p:cNvPicPr preferRelativeResize="0"/>
          <p:nvPr/>
        </p:nvPicPr>
        <p:blipFill rotWithShape="1">
          <a:blip r:embed="rId3">
            <a:alphaModFix/>
          </a:blip>
          <a:srcRect b="-2" l="0" r="0" t="0"/>
          <a:stretch/>
        </p:blipFill>
        <p:spPr>
          <a:xfrm>
            <a:off x="8583306" y="1246695"/>
            <a:ext cx="2444127" cy="4336988"/>
          </a:xfrm>
          <a:prstGeom prst="rect">
            <a:avLst/>
          </a:prstGeom>
          <a:noFill/>
          <a:ln>
            <a:noFill/>
          </a:ln>
        </p:spPr>
      </p:pic>
      <p:sp>
        <p:nvSpPr>
          <p:cNvPr id="692" name="Google Shape;692;p48"/>
          <p:cNvSpPr txBox="1"/>
          <p:nvPr>
            <p:ph idx="2" type="body"/>
          </p:nvPr>
        </p:nvSpPr>
        <p:spPr>
          <a:xfrm>
            <a:off x="481182" y="904875"/>
            <a:ext cx="5211596" cy="145297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24BAA2"/>
              </a:buClr>
              <a:buSzPts val="4378"/>
              <a:buFont typeface="Arial"/>
              <a:buNone/>
            </a:pPr>
            <a:r>
              <a:rPr lang="da"/>
              <a:t>K</a:t>
            </a:r>
            <a:r>
              <a:rPr b="1" lang="da"/>
              <a:t>ommunikation </a:t>
            </a:r>
            <a:r>
              <a:rPr lang="da"/>
              <a:t>v</a:t>
            </a:r>
            <a:r>
              <a:rPr b="1" lang="da"/>
              <a:t>ia </a:t>
            </a:r>
            <a:r>
              <a:rPr lang="da"/>
              <a:t>tekstbeskeder…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descr="Open notebook with drawn charts" id="698" name="Google Shape;698;p49"/>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699" name="Google Shape;699;p49"/>
          <p:cNvSpPr txBox="1"/>
          <p:nvPr>
            <p:ph idx="1" type="body"/>
          </p:nvPr>
        </p:nvSpPr>
        <p:spPr>
          <a:xfrm>
            <a:off x="0" y="0"/>
            <a:ext cx="5554663" cy="3295650"/>
          </a:xfrm>
          <a:prstGeom prst="rect">
            <a:avLst/>
          </a:prstGeom>
          <a:solidFill>
            <a:srgbClr val="7F3494"/>
          </a:solidFill>
          <a:ln>
            <a:noFill/>
          </a:ln>
        </p:spPr>
        <p:txBody>
          <a:bodyPr anchorCtr="0" anchor="ctr" bIns="45700" lIns="91425" spcFirstLastPara="1" rIns="91425" wrap="square" tIns="45700">
            <a:normAutofit fontScale="92500" lnSpcReduction="20000"/>
          </a:bodyPr>
          <a:lstStyle/>
          <a:p>
            <a:pPr indent="0" lvl="0" marL="360000" marR="0" rtl="0" algn="ctr">
              <a:lnSpc>
                <a:spcPct val="90000"/>
              </a:lnSpc>
              <a:spcBef>
                <a:spcPts val="600"/>
              </a:spcBef>
              <a:spcAft>
                <a:spcPts val="0"/>
              </a:spcAft>
              <a:buClr>
                <a:schemeClr val="lt1"/>
              </a:buClr>
              <a:buSzPct val="180180"/>
              <a:buFont typeface="Arial"/>
              <a:buNone/>
            </a:pPr>
            <a:r>
              <a:t/>
            </a:r>
            <a:endParaRPr b="1" i="0" sz="1800" u="none" cap="none" strike="noStrike">
              <a:solidFill>
                <a:srgbClr val="24BAA2"/>
              </a:solidFill>
              <a:latin typeface="Calibri"/>
              <a:ea typeface="Calibri"/>
              <a:cs typeface="Calibri"/>
              <a:sym typeface="Calibri"/>
            </a:endParaRPr>
          </a:p>
          <a:p>
            <a:pPr indent="0" lvl="0" marL="360000" marR="0" rtl="0" algn="l">
              <a:lnSpc>
                <a:spcPct val="90000"/>
              </a:lnSpc>
              <a:spcBef>
                <a:spcPts val="600"/>
              </a:spcBef>
              <a:spcAft>
                <a:spcPts val="0"/>
              </a:spcAft>
              <a:buClr>
                <a:schemeClr val="lt1"/>
              </a:buClr>
              <a:buSzPct val="90090"/>
              <a:buFont typeface="Arial"/>
              <a:buNone/>
            </a:pPr>
            <a:r>
              <a:rPr b="1" i="0" lang="da" sz="3600">
                <a:solidFill>
                  <a:srgbClr val="24BAA2"/>
                </a:solidFill>
              </a:rPr>
              <a:t>Kommunikation gennem billeder</a:t>
            </a:r>
            <a:endParaRPr b="1" i="0" sz="2400">
              <a:solidFill>
                <a:srgbClr val="24BAA2"/>
              </a:solidFill>
            </a:endParaRPr>
          </a:p>
          <a:p>
            <a:pPr indent="0" lvl="0" marL="360000" marR="0" rtl="0" algn="ctr">
              <a:lnSpc>
                <a:spcPct val="90000"/>
              </a:lnSpc>
              <a:spcBef>
                <a:spcPts val="600"/>
              </a:spcBef>
              <a:spcAft>
                <a:spcPts val="0"/>
              </a:spcAft>
              <a:buClr>
                <a:schemeClr val="lt1"/>
              </a:buClr>
              <a:buSzPts val="3000"/>
              <a:buFont typeface="Arial"/>
              <a:buNone/>
            </a:pPr>
            <a:r>
              <a:t/>
            </a:r>
            <a:endParaRPr b="1" i="0" sz="800">
              <a:solidFill>
                <a:schemeClr val="lt1"/>
              </a:solidFill>
            </a:endParaRPr>
          </a:p>
          <a:p>
            <a:pPr indent="0" lvl="0" marL="457200" marR="0" rtl="0" algn="ctr">
              <a:lnSpc>
                <a:spcPct val="90000"/>
              </a:lnSpc>
              <a:spcBef>
                <a:spcPts val="1000"/>
              </a:spcBef>
              <a:spcAft>
                <a:spcPts val="0"/>
              </a:spcAft>
              <a:buClr>
                <a:schemeClr val="lt1"/>
              </a:buClr>
              <a:buSzPct val="135135"/>
              <a:buFont typeface="Arial"/>
              <a:buNone/>
            </a:pPr>
            <a:r>
              <a:rPr b="1" i="0" lang="da" sz="2400">
                <a:solidFill>
                  <a:schemeClr val="lt1"/>
                </a:solidFill>
              </a:rPr>
              <a:t>En anden måde at reducere misforståelser på, især i tilfælde af mere komplekse begreber, er at understøtte din tale med visuelt materiale (f.eks. dias, uddelingskopier, diagrammer, skemaer osv.).</a:t>
            </a:r>
            <a:endParaRPr sz="2400">
              <a:solidFill>
                <a:schemeClr val="lt1"/>
              </a:solidFill>
            </a:endParaRPr>
          </a:p>
          <a:p>
            <a:pPr indent="0" lvl="0" marL="360000" marR="0" rtl="0" algn="l">
              <a:lnSpc>
                <a:spcPct val="90000"/>
              </a:lnSpc>
              <a:spcBef>
                <a:spcPts val="1000"/>
              </a:spcBef>
              <a:spcAft>
                <a:spcPts val="0"/>
              </a:spcAft>
              <a:buClr>
                <a:schemeClr val="lt1"/>
              </a:buClr>
              <a:buSzPct val="108106"/>
              <a:buFont typeface="Arial"/>
              <a:buNone/>
            </a:pPr>
            <a:r>
              <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
          <p:cNvSpPr txBox="1"/>
          <p:nvPr>
            <p:ph idx="1" type="body"/>
          </p:nvPr>
        </p:nvSpPr>
        <p:spPr>
          <a:xfrm>
            <a:off x="733953" y="1657429"/>
            <a:ext cx="7000347" cy="384991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092E4B"/>
              </a:buClr>
              <a:buSzPts val="2400"/>
              <a:buNone/>
            </a:pPr>
            <a:r>
              <a:rPr i="1" lang="da"/>
              <a:t>Livskvalitet </a:t>
            </a:r>
            <a:r>
              <a:rPr lang="da"/>
              <a:t>er et begreb, der er uløseligt forbundet med begrebet </a:t>
            </a:r>
            <a:r>
              <a:rPr i="1" lang="da"/>
              <a:t>trivsel </a:t>
            </a:r>
            <a:r>
              <a:rPr lang="da"/>
              <a:t>, som vi definerer som et individs optimale </a:t>
            </a:r>
            <a:r>
              <a:rPr i="1" lang="da"/>
              <a:t>fysiske </a:t>
            </a:r>
            <a:r>
              <a:rPr lang="da"/>
              <a:t>, </a:t>
            </a:r>
            <a:r>
              <a:rPr i="1" lang="da"/>
              <a:t>psykiske </a:t>
            </a:r>
            <a:r>
              <a:rPr lang="da"/>
              <a:t>og </a:t>
            </a:r>
            <a:r>
              <a:rPr i="1" lang="da"/>
              <a:t>sociale </a:t>
            </a:r>
            <a:r>
              <a:rPr lang="da"/>
              <a:t>tilstand.</a:t>
            </a:r>
            <a:endParaRPr/>
          </a:p>
          <a:p>
            <a:pPr indent="-228600" lvl="0" marL="228600" rtl="0" algn="l">
              <a:lnSpc>
                <a:spcPct val="90000"/>
              </a:lnSpc>
              <a:spcBef>
                <a:spcPts val="1000"/>
              </a:spcBef>
              <a:spcAft>
                <a:spcPts val="0"/>
              </a:spcAft>
              <a:buClr>
                <a:srgbClr val="092E4B"/>
              </a:buClr>
              <a:buSzPts val="2400"/>
              <a:buNone/>
            </a:pPr>
            <a:r>
              <a:rPr lang="da"/>
              <a:t>En naturlig fjende af dette er </a:t>
            </a:r>
            <a:r>
              <a:rPr i="1" lang="da"/>
              <a:t>negativ stress </a:t>
            </a:r>
            <a:r>
              <a:rPr lang="da"/>
              <a:t>, hvor kroppen udskiller stresshormoner når vores fysiske og psykiske balancepunkt forskydes.</a:t>
            </a:r>
            <a:endParaRPr/>
          </a:p>
          <a:p>
            <a:pPr indent="-228600" lvl="0" marL="228600" rtl="0" algn="l">
              <a:lnSpc>
                <a:spcPct val="90000"/>
              </a:lnSpc>
              <a:spcBef>
                <a:spcPts val="1000"/>
              </a:spcBef>
              <a:spcAft>
                <a:spcPts val="0"/>
              </a:spcAft>
              <a:buClr>
                <a:srgbClr val="092E4B"/>
              </a:buClr>
              <a:buSzPts val="2400"/>
              <a:buNone/>
            </a:pPr>
            <a:r>
              <a:rPr lang="da"/>
              <a:t>For at opnå god </a:t>
            </a:r>
            <a:r>
              <a:rPr i="1" lang="da"/>
              <a:t>livskvalitet </a:t>
            </a:r>
            <a:r>
              <a:rPr lang="da"/>
              <a:t>er det naturligvis også vigtigt at vurdere kvaliteten af vores </a:t>
            </a:r>
            <a:r>
              <a:rPr i="1" lang="da"/>
              <a:t>arbejde </a:t>
            </a:r>
            <a:r>
              <a:rPr lang="da"/>
              <a:t>, hvor stressniveauet ofte er meget højt, så meget, at det i nogle tilfælde fører til  </a:t>
            </a:r>
            <a:r>
              <a:rPr i="1" lang="da" u="sng"/>
              <a:t>u</a:t>
            </a:r>
            <a:r>
              <a:rPr i="1" lang="da" u="sng"/>
              <a:t>dbrændthed</a:t>
            </a:r>
            <a:r>
              <a:rPr lang="da"/>
              <a:t>.</a:t>
            </a:r>
            <a:endParaRPr/>
          </a:p>
        </p:txBody>
      </p:sp>
      <p:sp>
        <p:nvSpPr>
          <p:cNvPr id="276" name="Google Shape;276;p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da"/>
              <a:t>Livskvalitet</a:t>
            </a:r>
            <a:endParaRPr/>
          </a:p>
        </p:txBody>
      </p:sp>
      <p:grpSp>
        <p:nvGrpSpPr>
          <p:cNvPr id="277" name="Google Shape;277;p5"/>
          <p:cNvGrpSpPr/>
          <p:nvPr/>
        </p:nvGrpSpPr>
        <p:grpSpPr>
          <a:xfrm>
            <a:off x="4448524" y="679332"/>
            <a:ext cx="1086135" cy="968195"/>
            <a:chOff x="4422991" y="1951890"/>
            <a:chExt cx="1086135" cy="968195"/>
          </a:xfrm>
        </p:grpSpPr>
        <p:sp>
          <p:nvSpPr>
            <p:cNvPr id="278" name="Google Shape;278;p5"/>
            <p:cNvSpPr/>
            <p:nvPr/>
          </p:nvSpPr>
          <p:spPr>
            <a:xfrm>
              <a:off x="4422991" y="1951890"/>
              <a:ext cx="1086135" cy="968195"/>
            </a:xfrm>
            <a:custGeom>
              <a:rect b="b" l="l" r="r" t="t"/>
              <a:pathLst>
                <a:path extrusionOk="0" h="968195" w="108613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279" name="Google Shape;279;p5"/>
            <p:cNvGrpSpPr/>
            <p:nvPr/>
          </p:nvGrpSpPr>
          <p:grpSpPr>
            <a:xfrm>
              <a:off x="4738409" y="2001259"/>
              <a:ext cx="466270" cy="416900"/>
              <a:chOff x="4738409" y="2001259"/>
              <a:chExt cx="466270" cy="416900"/>
            </a:xfrm>
          </p:grpSpPr>
          <p:sp>
            <p:nvSpPr>
              <p:cNvPr id="280" name="Google Shape;280;p5"/>
              <p:cNvSpPr/>
              <p:nvPr/>
            </p:nvSpPr>
            <p:spPr>
              <a:xfrm>
                <a:off x="4738409" y="2044063"/>
                <a:ext cx="69649" cy="247929"/>
              </a:xfrm>
              <a:custGeom>
                <a:rect b="b" l="l" r="r" t="t"/>
                <a:pathLst>
                  <a:path extrusionOk="0" h="247929" w="6964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1" name="Google Shape;281;p5"/>
              <p:cNvSpPr/>
              <p:nvPr/>
            </p:nvSpPr>
            <p:spPr>
              <a:xfrm>
                <a:off x="4848120" y="2330391"/>
                <a:ext cx="233135" cy="87768"/>
              </a:xfrm>
              <a:custGeom>
                <a:rect b="b" l="l" r="r" t="t"/>
                <a:pathLst>
                  <a:path extrusionOk="0" h="87768" w="233135">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2" name="Google Shape;282;p5"/>
              <p:cNvSpPr/>
              <p:nvPr/>
            </p:nvSpPr>
            <p:spPr>
              <a:xfrm>
                <a:off x="4828207" y="2001259"/>
                <a:ext cx="376472" cy="290732"/>
              </a:xfrm>
              <a:custGeom>
                <a:rect b="b" l="l" r="r" t="t"/>
                <a:pathLst>
                  <a:path extrusionOk="0" h="290732" w="37647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pic>
        <p:nvPicPr>
          <p:cNvPr descr="Stressed doctor at work" id="283" name="Google Shape;283;p5"/>
          <p:cNvPicPr preferRelativeResize="0"/>
          <p:nvPr/>
        </p:nvPicPr>
        <p:blipFill rotWithShape="1">
          <a:blip r:embed="rId3">
            <a:alphaModFix/>
          </a:blip>
          <a:srcRect b="0" l="0" r="0" t="0"/>
          <a:stretch/>
        </p:blipFill>
        <p:spPr>
          <a:xfrm>
            <a:off x="7886381" y="1565257"/>
            <a:ext cx="3307211" cy="4210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50"/>
          <p:cNvSpPr txBox="1"/>
          <p:nvPr>
            <p:ph idx="1" type="body"/>
          </p:nvPr>
        </p:nvSpPr>
        <p:spPr>
          <a:xfrm>
            <a:off x="5943601" y="1531050"/>
            <a:ext cx="5210268" cy="4770162"/>
          </a:xfrm>
          <a:prstGeom prst="rect">
            <a:avLst/>
          </a:prstGeom>
          <a:noFill/>
          <a:ln>
            <a:noFill/>
          </a:ln>
        </p:spPr>
        <p:txBody>
          <a:bodyPr anchorCtr="0" anchor="t" bIns="45700" lIns="91425" spcFirstLastPara="1" rIns="91425" wrap="square" tIns="45700">
            <a:normAutofit lnSpcReduction="20000"/>
          </a:bodyPr>
          <a:lstStyle/>
          <a:p>
            <a:pPr indent="0" lvl="0" marL="228600" rtl="0" algn="l">
              <a:lnSpc>
                <a:spcPct val="90000"/>
              </a:lnSpc>
              <a:spcBef>
                <a:spcPts val="1000"/>
              </a:spcBef>
              <a:spcAft>
                <a:spcPts val="0"/>
              </a:spcAft>
              <a:buSzPts val="2595"/>
              <a:buNone/>
            </a:pPr>
            <a:r>
              <a:rPr lang="da" sz="2600"/>
              <a:t>En uundværlig egenskab ved empati, det vil sige evnen til at være interesseret og bevidst opmærksom på kommunikation med en anden person, er aktiv lytning.  </a:t>
            </a:r>
            <a:endParaRPr/>
          </a:p>
          <a:p>
            <a:pPr indent="0" lvl="0" marL="228600" rtl="0" algn="l">
              <a:lnSpc>
                <a:spcPct val="90000"/>
              </a:lnSpc>
              <a:spcBef>
                <a:spcPts val="1000"/>
              </a:spcBef>
              <a:spcAft>
                <a:spcPts val="0"/>
              </a:spcAft>
              <a:buSzPts val="2595"/>
              <a:buNone/>
            </a:pPr>
            <a:r>
              <a:rPr b="1" lang="da" sz="2600"/>
              <a:t>Aktiv lytning </a:t>
            </a:r>
            <a:r>
              <a:rPr lang="da" sz="2600"/>
              <a:t>indebærer fuldstændig involvering af lytteren, som opmuntrer sin samtalepartner til at udtrykke sine tanker uden at afbryde og dømme ham eller hende. </a:t>
            </a:r>
            <a:r>
              <a:rPr b="1" lang="da" sz="2600"/>
              <a:t>Det er  grundlæggende i relationen til borgeren, som føler sig mødt og forstået på denne måde.</a:t>
            </a:r>
            <a:endParaRPr b="1" sz="2600"/>
          </a:p>
          <a:p>
            <a:pPr indent="-228600" lvl="0" marL="457200" marR="0" rtl="0" algn="l">
              <a:lnSpc>
                <a:spcPct val="90000"/>
              </a:lnSpc>
              <a:spcBef>
                <a:spcPts val="1000"/>
              </a:spcBef>
              <a:spcAft>
                <a:spcPts val="0"/>
              </a:spcAft>
              <a:buClr>
                <a:schemeClr val="lt1"/>
              </a:buClr>
              <a:buSzPts val="2595"/>
              <a:buFont typeface="Arial"/>
              <a:buNone/>
            </a:pPr>
            <a:r>
              <a:t/>
            </a:r>
            <a:endParaRPr sz="2000"/>
          </a:p>
        </p:txBody>
      </p:sp>
      <p:sp>
        <p:nvSpPr>
          <p:cNvPr id="706" name="Google Shape;706;p50"/>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da"/>
              <a:t>Aktiv lytning</a:t>
            </a:r>
            <a:endParaRPr/>
          </a:p>
        </p:txBody>
      </p:sp>
      <p:pic>
        <p:nvPicPr>
          <p:cNvPr id="707" name="Google Shape;707;p50"/>
          <p:cNvPicPr preferRelativeResize="0"/>
          <p:nvPr/>
        </p:nvPicPr>
        <p:blipFill rotWithShape="1">
          <a:blip r:embed="rId3">
            <a:alphaModFix/>
          </a:blip>
          <a:srcRect b="-2" l="0" r="0" t="0"/>
          <a:stretch/>
        </p:blipFill>
        <p:spPr>
          <a:xfrm>
            <a:off x="20" y="1866787"/>
            <a:ext cx="5130780" cy="39131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1"/>
          <p:cNvSpPr txBox="1"/>
          <p:nvPr>
            <p:ph idx="1" type="body"/>
          </p:nvPr>
        </p:nvSpPr>
        <p:spPr>
          <a:xfrm>
            <a:off x="5911528" y="352414"/>
            <a:ext cx="5296662" cy="4948222"/>
          </a:xfrm>
          <a:prstGeom prst="rect">
            <a:avLst/>
          </a:prstGeom>
          <a:noFill/>
          <a:ln>
            <a:noFill/>
          </a:ln>
        </p:spPr>
        <p:txBody>
          <a:bodyPr anchorCtr="0" anchor="ctr" bIns="45700" lIns="91425" spcFirstLastPara="1" rIns="91425" wrap="square" tIns="45700">
            <a:normAutofit lnSpcReduction="10000"/>
          </a:bodyPr>
          <a:lstStyle/>
          <a:p>
            <a:pPr indent="0" lvl="0" marL="457200" marR="0" rtl="0" algn="l">
              <a:lnSpc>
                <a:spcPct val="90000"/>
              </a:lnSpc>
              <a:spcBef>
                <a:spcPts val="1000"/>
              </a:spcBef>
              <a:spcAft>
                <a:spcPts val="0"/>
              </a:spcAft>
              <a:buClr>
                <a:schemeClr val="lt1"/>
              </a:buClr>
              <a:buSzPts val="3000"/>
              <a:buFont typeface="Arial"/>
              <a:buNone/>
            </a:pPr>
            <a:r>
              <a:rPr b="1" i="0" lang="da" sz="3600">
                <a:solidFill>
                  <a:srgbClr val="24BAA2"/>
                </a:solidFill>
              </a:rPr>
              <a:t>Hvad er effektiv digital kommunikation:</a:t>
            </a:r>
            <a:endParaRPr/>
          </a:p>
          <a:p>
            <a:pPr indent="0" lvl="0" marL="457200" marR="0" rtl="0" algn="ctr">
              <a:lnSpc>
                <a:spcPct val="90000"/>
              </a:lnSpc>
              <a:spcBef>
                <a:spcPts val="1000"/>
              </a:spcBef>
              <a:spcAft>
                <a:spcPts val="0"/>
              </a:spcAft>
              <a:buClr>
                <a:schemeClr val="lt1"/>
              </a:buClr>
              <a:buSzPts val="3000"/>
              <a:buFont typeface="Arial"/>
              <a:buNone/>
            </a:pPr>
            <a:r>
              <a:t/>
            </a:r>
            <a:endParaRPr b="1" sz="2000">
              <a:solidFill>
                <a:srgbClr val="24BAA2"/>
              </a:solidFill>
            </a:endParaRPr>
          </a:p>
          <a:p>
            <a:pPr indent="-342900" lvl="0" marL="914400" rtl="0" algn="l">
              <a:lnSpc>
                <a:spcPct val="90000"/>
              </a:lnSpc>
              <a:spcBef>
                <a:spcPts val="1000"/>
              </a:spcBef>
              <a:spcAft>
                <a:spcPts val="0"/>
              </a:spcAft>
              <a:buSzPts val="3000"/>
              <a:buFont typeface="Arial"/>
              <a:buChar char="•"/>
            </a:pPr>
            <a:r>
              <a:rPr i="0" lang="da" sz="2400"/>
              <a:t>læs e-mails omhyggeligt, identificer andres behov, lær at lægge vægt på deres problemer ved at acceptere dem uden at føle behov for at løse dem</a:t>
            </a:r>
            <a:endParaRPr/>
          </a:p>
          <a:p>
            <a:pPr indent="-342900" lvl="0" marL="914400" rtl="0" algn="l">
              <a:lnSpc>
                <a:spcPct val="90000"/>
              </a:lnSpc>
              <a:spcBef>
                <a:spcPts val="1000"/>
              </a:spcBef>
              <a:spcAft>
                <a:spcPts val="0"/>
              </a:spcAft>
              <a:buSzPts val="3000"/>
              <a:buFont typeface="Arial"/>
              <a:buChar char="•"/>
            </a:pPr>
            <a:r>
              <a:rPr i="0" lang="da" sz="2400"/>
              <a:t>reager hurtigt på en anmodning</a:t>
            </a:r>
            <a:endParaRPr/>
          </a:p>
          <a:p>
            <a:pPr indent="-342900" lvl="0" marL="914400" rtl="0" algn="l">
              <a:lnSpc>
                <a:spcPct val="90000"/>
              </a:lnSpc>
              <a:spcBef>
                <a:spcPts val="1000"/>
              </a:spcBef>
              <a:spcAft>
                <a:spcPts val="0"/>
              </a:spcAft>
              <a:buSzPts val="3000"/>
              <a:buFont typeface="Arial"/>
              <a:buChar char="•"/>
            </a:pPr>
            <a:r>
              <a:rPr i="0" lang="da" sz="2400"/>
              <a:t>tag noter eller sørg for at noter sendes efter mødet</a:t>
            </a:r>
            <a:endParaRPr/>
          </a:p>
          <a:p>
            <a:pPr indent="0" lvl="0" marL="457200" marR="0" rtl="0" algn="ctr">
              <a:lnSpc>
                <a:spcPct val="90000"/>
              </a:lnSpc>
              <a:spcBef>
                <a:spcPts val="1000"/>
              </a:spcBef>
              <a:spcAft>
                <a:spcPts val="0"/>
              </a:spcAft>
              <a:buClr>
                <a:schemeClr val="lt1"/>
              </a:buClr>
              <a:buSzPts val="3000"/>
              <a:buFont typeface="Arial"/>
              <a:buNone/>
            </a:pPr>
            <a:r>
              <a:t/>
            </a:r>
            <a:endParaRPr sz="2300"/>
          </a:p>
        </p:txBody>
      </p:sp>
      <p:pic>
        <p:nvPicPr>
          <p:cNvPr id="713" name="Google Shape;713;p51"/>
          <p:cNvPicPr preferRelativeResize="0"/>
          <p:nvPr/>
        </p:nvPicPr>
        <p:blipFill rotWithShape="1">
          <a:blip r:embed="rId3">
            <a:alphaModFix/>
          </a:blip>
          <a:srcRect b="-2" l="0" r="0" t="0"/>
          <a:stretch/>
        </p:blipFill>
        <p:spPr>
          <a:xfrm>
            <a:off x="414116" y="352414"/>
            <a:ext cx="5497412" cy="609918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2"/>
          <p:cNvSpPr txBox="1"/>
          <p:nvPr>
            <p:ph idx="1" type="body"/>
          </p:nvPr>
        </p:nvSpPr>
        <p:spPr>
          <a:xfrm>
            <a:off x="6096000" y="526904"/>
            <a:ext cx="4724400" cy="5604021"/>
          </a:xfrm>
          <a:prstGeom prst="rect">
            <a:avLst/>
          </a:prstGeom>
          <a:noFill/>
          <a:ln>
            <a:noFill/>
          </a:ln>
        </p:spPr>
        <p:txBody>
          <a:bodyPr anchorCtr="0" anchor="ctr" bIns="45700" lIns="91425" spcFirstLastPara="1" rIns="91425" wrap="square" tIns="45700">
            <a:normAutofit lnSpcReduction="10000"/>
          </a:bodyPr>
          <a:lstStyle/>
          <a:p>
            <a:pPr indent="0" lvl="0" marL="228600" rtl="0" algn="l">
              <a:lnSpc>
                <a:spcPct val="90000"/>
              </a:lnSpc>
              <a:spcBef>
                <a:spcPts val="1000"/>
              </a:spcBef>
              <a:spcAft>
                <a:spcPts val="0"/>
              </a:spcAft>
              <a:buSzPts val="3000"/>
              <a:buNone/>
            </a:pPr>
            <a:r>
              <a:rPr b="1" i="0" lang="da" sz="3600">
                <a:solidFill>
                  <a:srgbClr val="24BAA2"/>
                </a:solidFill>
              </a:rPr>
              <a:t>Hvad er effektiv digital kommunikation?</a:t>
            </a:r>
            <a:endParaRPr b="1" i="0" sz="3600"/>
          </a:p>
          <a:p>
            <a:pPr indent="-152400" lvl="0" marL="571500" rtl="0" algn="l">
              <a:lnSpc>
                <a:spcPct val="90000"/>
              </a:lnSpc>
              <a:spcBef>
                <a:spcPts val="1000"/>
              </a:spcBef>
              <a:spcAft>
                <a:spcPts val="0"/>
              </a:spcAft>
              <a:buSzPts val="3000"/>
              <a:buFont typeface="Arial"/>
              <a:buNone/>
            </a:pPr>
            <a:r>
              <a:t/>
            </a:r>
            <a:endParaRPr i="0" sz="2400"/>
          </a:p>
          <a:p>
            <a:pPr indent="-342900" lvl="0" marL="571500" rtl="0" algn="l">
              <a:lnSpc>
                <a:spcPct val="90000"/>
              </a:lnSpc>
              <a:spcBef>
                <a:spcPts val="1000"/>
              </a:spcBef>
              <a:spcAft>
                <a:spcPts val="0"/>
              </a:spcAft>
              <a:buSzPts val="3000"/>
              <a:buFont typeface="Arial"/>
              <a:buChar char="•"/>
            </a:pPr>
            <a:r>
              <a:rPr i="0" lang="da" sz="2400"/>
              <a:t>vis omsorg og empati gennem præcise spørgsmål</a:t>
            </a:r>
            <a:endParaRPr i="0" sz="2400"/>
          </a:p>
          <a:p>
            <a:pPr indent="-342900" lvl="0" marL="571500" rtl="0" algn="l">
              <a:lnSpc>
                <a:spcPct val="90000"/>
              </a:lnSpc>
              <a:spcBef>
                <a:spcPts val="1000"/>
              </a:spcBef>
              <a:spcAft>
                <a:spcPts val="0"/>
              </a:spcAft>
              <a:buSzPts val="3000"/>
              <a:buFont typeface="Arial"/>
              <a:buChar char="•"/>
            </a:pPr>
            <a:r>
              <a:rPr i="0" lang="da" sz="2400"/>
              <a:t>arranger et ansigt-til -ansigt møde for mere komplekse spørgsmål</a:t>
            </a:r>
            <a:endParaRPr i="0" sz="2400"/>
          </a:p>
          <a:p>
            <a:pPr indent="-342900" lvl="0" marL="571500" rtl="0" algn="l">
              <a:lnSpc>
                <a:spcPct val="90000"/>
              </a:lnSpc>
              <a:spcBef>
                <a:spcPts val="1000"/>
              </a:spcBef>
              <a:spcAft>
                <a:spcPts val="0"/>
              </a:spcAft>
              <a:buSzPts val="3000"/>
              <a:buFont typeface="Arial"/>
              <a:buChar char="•"/>
            </a:pPr>
            <a:r>
              <a:rPr i="0" lang="da" sz="2400"/>
              <a:t>undlad at afbryde, brug verbale signaler såsom "fortæl mere" eller "Jeg lytter" for at opmuntre borgere til at dele deres tanker</a:t>
            </a:r>
            <a:endParaRPr/>
          </a:p>
          <a:p>
            <a:pPr indent="-228600" lvl="0" marL="457200" marR="0" rtl="0" algn="ctr">
              <a:lnSpc>
                <a:spcPct val="90000"/>
              </a:lnSpc>
              <a:spcBef>
                <a:spcPts val="1000"/>
              </a:spcBef>
              <a:spcAft>
                <a:spcPts val="0"/>
              </a:spcAft>
              <a:buClr>
                <a:schemeClr val="lt1"/>
              </a:buClr>
              <a:buSzPts val="3000"/>
              <a:buFont typeface="Arial"/>
              <a:buNone/>
            </a:pPr>
            <a:r>
              <a:t/>
            </a:r>
            <a:endParaRPr sz="2600"/>
          </a:p>
        </p:txBody>
      </p:sp>
      <p:pic>
        <p:nvPicPr>
          <p:cNvPr descr="Couple receiving consultation" id="719" name="Google Shape;719;p52"/>
          <p:cNvPicPr preferRelativeResize="0"/>
          <p:nvPr/>
        </p:nvPicPr>
        <p:blipFill rotWithShape="1">
          <a:blip r:embed="rId3">
            <a:alphaModFix/>
          </a:blip>
          <a:srcRect b="0" l="0" r="0" t="0"/>
          <a:stretch/>
        </p:blipFill>
        <p:spPr>
          <a:xfrm>
            <a:off x="0" y="1216025"/>
            <a:ext cx="4886325" cy="491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3"/>
          <p:cNvSpPr txBox="1"/>
          <p:nvPr>
            <p:ph idx="1" type="body"/>
          </p:nvPr>
        </p:nvSpPr>
        <p:spPr>
          <a:xfrm>
            <a:off x="5477346" y="162962"/>
            <a:ext cx="5442643" cy="5350598"/>
          </a:xfrm>
          <a:prstGeom prst="rect">
            <a:avLst/>
          </a:prstGeom>
          <a:noFill/>
          <a:ln>
            <a:noFill/>
          </a:ln>
        </p:spPr>
        <p:txBody>
          <a:bodyPr anchorCtr="0" anchor="ctr" bIns="45700" lIns="91425" spcFirstLastPara="1" rIns="91425" wrap="square" tIns="45700">
            <a:normAutofit/>
          </a:bodyPr>
          <a:lstStyle/>
          <a:p>
            <a:pPr indent="-152400" lvl="0" marL="571500" rtl="0" algn="l">
              <a:lnSpc>
                <a:spcPct val="90000"/>
              </a:lnSpc>
              <a:spcBef>
                <a:spcPts val="1000"/>
              </a:spcBef>
              <a:spcAft>
                <a:spcPts val="0"/>
              </a:spcAft>
              <a:buSzPts val="3000"/>
              <a:buFont typeface="Arial"/>
              <a:buNone/>
            </a:pPr>
            <a:r>
              <a:t/>
            </a:r>
            <a:endParaRPr i="0" sz="2400"/>
          </a:p>
          <a:p>
            <a:pPr indent="0" lvl="0" marL="228600" rtl="0" algn="l">
              <a:lnSpc>
                <a:spcPct val="90000"/>
              </a:lnSpc>
              <a:spcBef>
                <a:spcPts val="1000"/>
              </a:spcBef>
              <a:spcAft>
                <a:spcPts val="0"/>
              </a:spcAft>
              <a:buSzPts val="3000"/>
              <a:buNone/>
            </a:pPr>
            <a:r>
              <a:rPr b="1" i="0" lang="da" sz="3900">
                <a:solidFill>
                  <a:srgbClr val="24BAA2"/>
                </a:solidFill>
              </a:rPr>
              <a:t>Hvad skal du IKKE gøre, når du kommunikerer digitalt? </a:t>
            </a:r>
            <a:r>
              <a:rPr b="1" i="0" lang="da" sz="3900" u="none" cap="none" strike="noStrike">
                <a:solidFill>
                  <a:srgbClr val="24BAA2"/>
                </a:solidFill>
                <a:latin typeface="Calibri"/>
                <a:ea typeface="Calibri"/>
                <a:cs typeface="Calibri"/>
                <a:sym typeface="Calibri"/>
              </a:rPr>
              <a:t> </a:t>
            </a:r>
            <a:endParaRPr b="1" i="0" sz="3900"/>
          </a:p>
          <a:p>
            <a:pPr indent="-152400" lvl="0" marL="571500" rtl="0" algn="l">
              <a:lnSpc>
                <a:spcPct val="90000"/>
              </a:lnSpc>
              <a:spcBef>
                <a:spcPts val="1000"/>
              </a:spcBef>
              <a:spcAft>
                <a:spcPts val="0"/>
              </a:spcAft>
              <a:buSzPts val="3000"/>
              <a:buFont typeface="Arial"/>
              <a:buNone/>
            </a:pPr>
            <a:r>
              <a:t/>
            </a:r>
            <a:endParaRPr i="0" sz="2400"/>
          </a:p>
          <a:p>
            <a:pPr indent="-342900" lvl="0" marL="571500" rtl="0" algn="l">
              <a:lnSpc>
                <a:spcPct val="90000"/>
              </a:lnSpc>
              <a:spcBef>
                <a:spcPts val="1000"/>
              </a:spcBef>
              <a:spcAft>
                <a:spcPts val="0"/>
              </a:spcAft>
              <a:buSzPts val="3000"/>
              <a:buFont typeface="Arial"/>
              <a:buChar char="•"/>
            </a:pPr>
            <a:r>
              <a:rPr i="0" lang="da" sz="2400"/>
              <a:t>brug ikke knappen "mute" eller sluk for videofunktionen, da det viser manglende interesse</a:t>
            </a:r>
            <a:endParaRPr i="0" sz="2400"/>
          </a:p>
          <a:p>
            <a:pPr indent="-342900" lvl="0" marL="571500" rtl="0" algn="l">
              <a:lnSpc>
                <a:spcPct val="90000"/>
              </a:lnSpc>
              <a:spcBef>
                <a:spcPts val="1000"/>
              </a:spcBef>
              <a:spcAft>
                <a:spcPts val="0"/>
              </a:spcAft>
              <a:buSzPts val="3000"/>
              <a:buFont typeface="Arial"/>
              <a:buChar char="•"/>
            </a:pPr>
            <a:r>
              <a:rPr i="0" lang="da" sz="2400"/>
              <a:t>undlad multitasking: Der er intet mere irriterende end at tale foran en skærm og se krumbøjede deltagere, der chatter på deres mobiltelefoner.</a:t>
            </a:r>
            <a:endParaRPr/>
          </a:p>
          <a:p>
            <a:pPr indent="-228600" lvl="0" marL="457200" marR="0" rtl="0" algn="ctr">
              <a:lnSpc>
                <a:spcPct val="90000"/>
              </a:lnSpc>
              <a:spcBef>
                <a:spcPts val="1000"/>
              </a:spcBef>
              <a:spcAft>
                <a:spcPts val="0"/>
              </a:spcAft>
              <a:buClr>
                <a:schemeClr val="lt1"/>
              </a:buClr>
              <a:buSzPts val="3000"/>
              <a:buFont typeface="Arial"/>
              <a:buNone/>
            </a:pPr>
            <a:r>
              <a:t/>
            </a:r>
            <a:endParaRPr/>
          </a:p>
        </p:txBody>
      </p:sp>
      <p:pic>
        <p:nvPicPr>
          <p:cNvPr id="725" name="Google Shape;725;p53"/>
          <p:cNvPicPr preferRelativeResize="0"/>
          <p:nvPr/>
        </p:nvPicPr>
        <p:blipFill rotWithShape="1">
          <a:blip r:embed="rId3">
            <a:alphaModFix/>
          </a:blip>
          <a:srcRect b="0" l="0" r="0" t="0"/>
          <a:stretch/>
        </p:blipFill>
        <p:spPr>
          <a:xfrm>
            <a:off x="414116" y="352414"/>
            <a:ext cx="4510969" cy="60991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4"/>
          <p:cNvSpPr txBox="1"/>
          <p:nvPr>
            <p:ph idx="1" type="body"/>
          </p:nvPr>
        </p:nvSpPr>
        <p:spPr>
          <a:xfrm>
            <a:off x="5693637" y="1742948"/>
            <a:ext cx="5490926" cy="4666906"/>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2400"/>
              <a:buFont typeface="Arial"/>
              <a:buNone/>
            </a:pPr>
            <a:r>
              <a:rPr lang="da" sz="2200"/>
              <a:t>   </a:t>
            </a:r>
            <a:r>
              <a:rPr lang="da"/>
              <a:t>Brugen af teknologi kan få os til at drage forhastede konklusioner om vores samtalepartner, og dermed også uden empati . Når vi antager noget om en anden persons situation, sker det på baggrund af vores egne fordomme og meninger. En sådan adfærd kan faktisk påvirke vores opfattelse af personen og dermed føre til, at vi fejltolker hans eller hendes historie og sindstilstand.  </a:t>
            </a:r>
            <a:endParaRPr/>
          </a:p>
          <a:p>
            <a:pPr indent="-228600" lvl="0" marL="457200" marR="0" rtl="0" algn="l">
              <a:lnSpc>
                <a:spcPct val="90000"/>
              </a:lnSpc>
              <a:spcBef>
                <a:spcPts val="1000"/>
              </a:spcBef>
              <a:spcAft>
                <a:spcPts val="0"/>
              </a:spcAft>
              <a:buClr>
                <a:schemeClr val="lt1"/>
              </a:buClr>
              <a:buSzPts val="2400"/>
              <a:buFont typeface="Arial"/>
              <a:buNone/>
            </a:pPr>
            <a:r>
              <a:t/>
            </a:r>
            <a:endParaRPr sz="2200"/>
          </a:p>
        </p:txBody>
      </p:sp>
      <p:sp>
        <p:nvSpPr>
          <p:cNvPr id="731" name="Google Shape;731;p54"/>
          <p:cNvSpPr txBox="1"/>
          <p:nvPr>
            <p:ph idx="2" type="body"/>
          </p:nvPr>
        </p:nvSpPr>
        <p:spPr>
          <a:xfrm>
            <a:off x="5943601" y="647038"/>
            <a:ext cx="4990998" cy="15327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lang="da"/>
              <a:t>Undgå fordomme</a:t>
            </a:r>
            <a:endParaRPr/>
          </a:p>
        </p:txBody>
      </p:sp>
      <p:pic>
        <p:nvPicPr>
          <p:cNvPr id="732" name="Google Shape;732;p54"/>
          <p:cNvPicPr preferRelativeResize="0"/>
          <p:nvPr/>
        </p:nvPicPr>
        <p:blipFill rotWithShape="1">
          <a:blip r:embed="rId3">
            <a:alphaModFix/>
          </a:blip>
          <a:srcRect b="0" l="0" r="0" t="0"/>
          <a:stretch/>
        </p:blipFill>
        <p:spPr>
          <a:xfrm>
            <a:off x="0" y="1963466"/>
            <a:ext cx="5130800" cy="371983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55"/>
          <p:cNvSpPr txBox="1"/>
          <p:nvPr>
            <p:ph idx="1" type="body"/>
          </p:nvPr>
        </p:nvSpPr>
        <p:spPr>
          <a:xfrm>
            <a:off x="548216" y="1142472"/>
            <a:ext cx="5547784" cy="5342466"/>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3000"/>
              <a:buFont typeface="Arial"/>
              <a:buNone/>
            </a:pPr>
            <a:r>
              <a:rPr i="0" lang="da" sz="2400" u="none" cap="none" strike="noStrike">
                <a:solidFill>
                  <a:schemeClr val="lt1"/>
                </a:solidFill>
              </a:rPr>
              <a:t>Som nævnt giver empati os mulighed for at skabe dybe forbindelser og forstå andre og deres sindstilstande.</a:t>
            </a:r>
            <a:endParaRPr>
              <a:solidFill>
                <a:schemeClr val="lt1"/>
              </a:solidFill>
            </a:endParaRPr>
          </a:p>
          <a:p>
            <a:pPr indent="0" lvl="0" marL="457200" marR="0" rtl="0" algn="l">
              <a:lnSpc>
                <a:spcPct val="90000"/>
              </a:lnSpc>
              <a:spcBef>
                <a:spcPts val="1000"/>
              </a:spcBef>
              <a:spcAft>
                <a:spcPts val="0"/>
              </a:spcAft>
              <a:buClr>
                <a:schemeClr val="lt1"/>
              </a:buClr>
              <a:buSzPts val="3000"/>
              <a:buFont typeface="Arial"/>
              <a:buNone/>
            </a:pPr>
            <a:r>
              <a:rPr i="0" lang="da" sz="2400" u="none" cap="none" strike="noStrike">
                <a:solidFill>
                  <a:schemeClr val="lt1"/>
                </a:solidFill>
              </a:rPr>
              <a:t>En empatisk holdning kan dog forekomme smertefuld, når den </a:t>
            </a:r>
            <a:r>
              <a:rPr lang="da"/>
              <a:t>fører til </a:t>
            </a:r>
            <a:r>
              <a:rPr i="0" lang="da" sz="2400" u="none" cap="none" strike="noStrike">
                <a:solidFill>
                  <a:schemeClr val="lt1"/>
                </a:solidFill>
              </a:rPr>
              <a:t>stress og tristhed, fordi det kan være vanskeligt at være direkte vidne til andres lidelse. Dette sker ofte i </a:t>
            </a:r>
            <a:r>
              <a:rPr lang="da"/>
              <a:t>omsorgs </a:t>
            </a:r>
            <a:r>
              <a:rPr i="0" lang="da" sz="2400" u="none" cap="none" strike="noStrike">
                <a:solidFill>
                  <a:schemeClr val="lt1"/>
                </a:solidFill>
              </a:rPr>
              <a:t>professionerne, hvor konstant kontakt med smertefulde situationer kan føre til udbrændthed, der forstyrrer den </a:t>
            </a:r>
            <a:r>
              <a:rPr i="0" lang="da" sz="2400">
                <a:solidFill>
                  <a:schemeClr val="lt1"/>
                </a:solidFill>
              </a:rPr>
              <a:t>optimale varetagelse af </a:t>
            </a:r>
            <a:r>
              <a:rPr i="0" lang="da" sz="2400" u="none" cap="none" strike="noStrike">
                <a:solidFill>
                  <a:schemeClr val="lt1"/>
                </a:solidFill>
              </a:rPr>
              <a:t>jobbet.</a:t>
            </a:r>
            <a:endParaRPr>
              <a:solidFill>
                <a:schemeClr val="lt1"/>
              </a:solidFill>
            </a:endParaRPr>
          </a:p>
          <a:p>
            <a:pPr indent="0" lvl="0" marL="0" rtl="0" algn="l">
              <a:lnSpc>
                <a:spcPct val="90000"/>
              </a:lnSpc>
              <a:spcBef>
                <a:spcPts val="1000"/>
              </a:spcBef>
              <a:spcAft>
                <a:spcPts val="0"/>
              </a:spcAft>
              <a:buSzPts val="2400"/>
              <a:buNone/>
            </a:pPr>
            <a:r>
              <a:t/>
            </a:r>
            <a:endParaRPr/>
          </a:p>
        </p:txBody>
      </p:sp>
      <p:sp>
        <p:nvSpPr>
          <p:cNvPr id="738" name="Google Shape;738;p55"/>
          <p:cNvSpPr txBox="1"/>
          <p:nvPr>
            <p:ph idx="2" type="body"/>
          </p:nvPr>
        </p:nvSpPr>
        <p:spPr>
          <a:xfrm>
            <a:off x="548216" y="291052"/>
            <a:ext cx="5167313" cy="992187"/>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  </a:t>
            </a:r>
            <a:r>
              <a:rPr lang="da"/>
              <a:t>Håndtering af empati</a:t>
            </a:r>
            <a:endParaRPr/>
          </a:p>
        </p:txBody>
      </p:sp>
      <p:pic>
        <p:nvPicPr>
          <p:cNvPr descr="Partially burnt matches on orange background" id="739" name="Google Shape;739;p55"/>
          <p:cNvPicPr preferRelativeResize="0"/>
          <p:nvPr>
            <p:ph idx="3" type="pic"/>
          </p:nvPr>
        </p:nvPicPr>
        <p:blipFill rotWithShape="1">
          <a:blip r:embed="rId3">
            <a:alphaModFix/>
          </a:blip>
          <a:srcRect b="0" l="0" r="0" t="0"/>
          <a:stretch/>
        </p:blipFill>
        <p:spPr>
          <a:xfrm>
            <a:off x="6286500" y="439738"/>
            <a:ext cx="5262563" cy="6045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6"/>
          <p:cNvSpPr txBox="1"/>
          <p:nvPr>
            <p:ph idx="1" type="body"/>
          </p:nvPr>
        </p:nvSpPr>
        <p:spPr>
          <a:xfrm>
            <a:off x="643467" y="231240"/>
            <a:ext cx="5014383" cy="604573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2400"/>
              <a:buFont typeface="Arial"/>
              <a:buNone/>
            </a:pPr>
            <a:r>
              <a:rPr b="1" i="0" lang="da" sz="3600" u="none" cap="none" strike="noStrike">
                <a:solidFill>
                  <a:srgbClr val="24BAA2"/>
                </a:solidFill>
              </a:rPr>
              <a:t>Håndtering af empati</a:t>
            </a:r>
            <a:endParaRPr/>
          </a:p>
          <a:p>
            <a:pPr indent="0" lvl="0" marL="0" marR="0" rtl="0" algn="l">
              <a:lnSpc>
                <a:spcPct val="90000"/>
              </a:lnSpc>
              <a:spcBef>
                <a:spcPts val="1000"/>
              </a:spcBef>
              <a:spcAft>
                <a:spcPts val="0"/>
              </a:spcAft>
              <a:buClr>
                <a:schemeClr val="lt1"/>
              </a:buClr>
              <a:buSzPts val="2400"/>
              <a:buFont typeface="Arial"/>
              <a:buNone/>
            </a:pPr>
            <a:r>
              <a:t/>
            </a:r>
            <a:endParaRPr b="0" i="0" u="none" cap="none" strike="noStrike"/>
          </a:p>
          <a:p>
            <a:pPr indent="0" lvl="0" marL="0" marR="0" rtl="0" algn="l">
              <a:lnSpc>
                <a:spcPct val="90000"/>
              </a:lnSpc>
              <a:spcBef>
                <a:spcPts val="1000"/>
              </a:spcBef>
              <a:spcAft>
                <a:spcPts val="0"/>
              </a:spcAft>
              <a:buClr>
                <a:schemeClr val="lt1"/>
              </a:buClr>
              <a:buSzPts val="2400"/>
              <a:buFont typeface="Arial"/>
              <a:buNone/>
            </a:pPr>
            <a:r>
              <a:rPr b="0" i="0" lang="da" u="none" cap="none" strike="noStrike"/>
              <a:t>Ikke desto mindre er det ikke løsningen på problemet at undgå empati. </a:t>
            </a:r>
            <a:endParaRPr/>
          </a:p>
          <a:p>
            <a:pPr indent="0" lvl="0" marL="0" marR="0" rtl="0" algn="l">
              <a:lnSpc>
                <a:spcPct val="90000"/>
              </a:lnSpc>
              <a:spcBef>
                <a:spcPts val="1000"/>
              </a:spcBef>
              <a:spcAft>
                <a:spcPts val="0"/>
              </a:spcAft>
              <a:buClr>
                <a:schemeClr val="lt1"/>
              </a:buClr>
              <a:buSzPts val="2400"/>
              <a:buFont typeface="Arial"/>
              <a:buNone/>
            </a:pPr>
            <a:r>
              <a:rPr b="1" i="0" lang="da" u="none" cap="none" strike="noStrike"/>
              <a:t>DU </a:t>
            </a:r>
            <a:r>
              <a:rPr b="0" i="0" lang="da" u="none" cap="none" strike="noStrike"/>
              <a:t>skal snarere </a:t>
            </a:r>
            <a:r>
              <a:rPr lang="da"/>
              <a:t>øve dig</a:t>
            </a:r>
            <a:r>
              <a:rPr b="0" i="0" lang="da" u="none" cap="none" strike="noStrike"/>
              <a:t> i at lære, at </a:t>
            </a:r>
            <a:r>
              <a:rPr lang="da"/>
              <a:t>empati</a:t>
            </a:r>
            <a:r>
              <a:rPr b="0" i="0" lang="da" u="none" cap="none" strike="noStrike"/>
              <a:t> </a:t>
            </a:r>
            <a:r>
              <a:rPr lang="da"/>
              <a:t>er</a:t>
            </a:r>
            <a:r>
              <a:rPr b="0" i="0" lang="da" u="none" cap="none" strike="noStrike"/>
              <a:t> at skabe en tillidsfuld relation til </a:t>
            </a:r>
            <a:r>
              <a:rPr lang="da"/>
              <a:t>borgerne</a:t>
            </a:r>
            <a:r>
              <a:rPr b="0" i="0" lang="da" u="none" cap="none" strike="noStrike"/>
              <a:t> og sikre  omsorg</a:t>
            </a:r>
            <a:r>
              <a:rPr lang="da"/>
              <a:t> til gavn for borgeren.</a:t>
            </a:r>
            <a:endParaRPr/>
          </a:p>
          <a:p>
            <a:pPr indent="0" lvl="0" marL="0" marR="0" rtl="0" algn="l">
              <a:lnSpc>
                <a:spcPct val="90000"/>
              </a:lnSpc>
              <a:spcBef>
                <a:spcPts val="1000"/>
              </a:spcBef>
              <a:spcAft>
                <a:spcPts val="0"/>
              </a:spcAft>
              <a:buClr>
                <a:schemeClr val="lt1"/>
              </a:buClr>
              <a:buSzPts val="2400"/>
              <a:buFont typeface="Arial"/>
              <a:buNone/>
            </a:pPr>
            <a:r>
              <a:rPr b="1" lang="da"/>
              <a:t>Det kan ses som positivt og føre til arbejdsglæde og effektiv præstation.</a:t>
            </a:r>
            <a:endParaRPr b="1" i="0" u="none" cap="none" strike="noStrike"/>
          </a:p>
          <a:p>
            <a:pPr indent="0" lvl="0" marL="0" marR="0" rtl="0" algn="l">
              <a:lnSpc>
                <a:spcPct val="90000"/>
              </a:lnSpc>
              <a:spcBef>
                <a:spcPts val="1000"/>
              </a:spcBef>
              <a:spcAft>
                <a:spcPts val="0"/>
              </a:spcAft>
              <a:buClr>
                <a:schemeClr val="lt1"/>
              </a:buClr>
              <a:buSzPts val="2400"/>
              <a:buFont typeface="Arial"/>
              <a:buNone/>
            </a:pPr>
            <a:r>
              <a:t/>
            </a:r>
            <a:endParaRPr/>
          </a:p>
          <a:p>
            <a:pPr indent="-228600" lvl="0" marL="457200" marR="0" rtl="0" algn="l">
              <a:lnSpc>
                <a:spcPct val="90000"/>
              </a:lnSpc>
              <a:spcBef>
                <a:spcPts val="1000"/>
              </a:spcBef>
              <a:spcAft>
                <a:spcPts val="0"/>
              </a:spcAft>
              <a:buClr>
                <a:schemeClr val="lt1"/>
              </a:buClr>
              <a:buSzPts val="2400"/>
              <a:buFont typeface="Arial"/>
              <a:buNone/>
            </a:pPr>
            <a:r>
              <a:t/>
            </a:r>
            <a:endParaRPr sz="2200"/>
          </a:p>
        </p:txBody>
      </p:sp>
      <p:pic>
        <p:nvPicPr>
          <p:cNvPr id="745" name="Google Shape;745;p56"/>
          <p:cNvPicPr preferRelativeResize="0"/>
          <p:nvPr>
            <p:ph idx="3" type="pic"/>
          </p:nvPr>
        </p:nvPicPr>
        <p:blipFill rotWithShape="1">
          <a:blip r:embed="rId3">
            <a:alphaModFix/>
          </a:blip>
          <a:srcRect b="-1" l="0" r="0" t="0"/>
          <a:stretch/>
        </p:blipFill>
        <p:spPr>
          <a:xfrm>
            <a:off x="5888002" y="439730"/>
            <a:ext cx="5660531" cy="60457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7"/>
          <p:cNvSpPr txBox="1"/>
          <p:nvPr>
            <p:ph idx="1" type="body"/>
          </p:nvPr>
        </p:nvSpPr>
        <p:spPr>
          <a:xfrm>
            <a:off x="798381" y="1504041"/>
            <a:ext cx="10595100" cy="45924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br>
              <a:rPr lang="da"/>
            </a:br>
            <a:endParaRPr/>
          </a:p>
        </p:txBody>
      </p:sp>
      <p:sp>
        <p:nvSpPr>
          <p:cNvPr id="751" name="Google Shape;751;p57"/>
          <p:cNvSpPr txBox="1"/>
          <p:nvPr>
            <p:ph idx="2" type="body"/>
          </p:nvPr>
        </p:nvSpPr>
        <p:spPr>
          <a:xfrm>
            <a:off x="798381" y="553153"/>
            <a:ext cx="10595100" cy="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da"/>
              <a:t>Øvelser – genkend kommunikationsstilene</a:t>
            </a:r>
            <a:endParaRPr/>
          </a:p>
          <a:p>
            <a:pPr indent="0" lvl="0" marL="0" rtl="0" algn="l">
              <a:lnSpc>
                <a:spcPct val="90000"/>
              </a:lnSpc>
              <a:spcBef>
                <a:spcPts val="0"/>
              </a:spcBef>
              <a:spcAft>
                <a:spcPts val="0"/>
              </a:spcAft>
              <a:buClr>
                <a:srgbClr val="24BAA2"/>
              </a:buClr>
              <a:buSzPts val="3600"/>
              <a:buNone/>
            </a:pPr>
            <a:br>
              <a:rPr lang="da"/>
            </a:br>
            <a:r>
              <a:rPr b="0" lang="da" sz="2400">
                <a:solidFill>
                  <a:srgbClr val="092E4B"/>
                </a:solidFill>
              </a:rPr>
              <a:t>Vi kommunikerer forskelligt: Der er 7 forskellige typer kommunikation, hvoraf nogle kræver en specifik tilgang. Ud af de 7 typer nævnes her de 3 mest almindelige:</a:t>
            </a:r>
            <a:endParaRPr/>
          </a:p>
          <a:p>
            <a:pPr indent="0" lvl="0" marL="0" rtl="0" algn="l">
              <a:lnSpc>
                <a:spcPct val="90000"/>
              </a:lnSpc>
              <a:spcBef>
                <a:spcPts val="0"/>
              </a:spcBef>
              <a:spcAft>
                <a:spcPts val="0"/>
              </a:spcAft>
              <a:buClr>
                <a:srgbClr val="24BAA2"/>
              </a:buClr>
              <a:buSzPts val="3600"/>
              <a:buNone/>
            </a:pPr>
            <a:r>
              <a:t/>
            </a:r>
            <a:endParaRPr b="0" sz="800">
              <a:solidFill>
                <a:srgbClr val="092E4B"/>
              </a:solidFill>
            </a:endParaRPr>
          </a:p>
          <a:p>
            <a:pPr indent="-342900" lvl="0" marL="342900" rtl="0" algn="l">
              <a:lnSpc>
                <a:spcPct val="90000"/>
              </a:lnSpc>
              <a:spcBef>
                <a:spcPts val="0"/>
              </a:spcBef>
              <a:spcAft>
                <a:spcPts val="0"/>
              </a:spcAft>
              <a:buClr>
                <a:srgbClr val="24BAA2"/>
              </a:buClr>
              <a:buSzPts val="3600"/>
              <a:buFont typeface="Arial"/>
              <a:buChar char="•"/>
            </a:pPr>
            <a:r>
              <a:rPr lang="da" sz="2400"/>
              <a:t>Passiv kommunikation: </a:t>
            </a:r>
            <a:r>
              <a:rPr b="0" lang="da" sz="2400">
                <a:solidFill>
                  <a:srgbClr val="092E4B"/>
                </a:solidFill>
              </a:rPr>
              <a:t>den er karakteriseret ved samtalepartnerens tendens til ikke at tage ordet og begrænse sig til at lytte, uden at dele eller åbent manifestere sine tanker.</a:t>
            </a:r>
            <a:endParaRPr/>
          </a:p>
          <a:p>
            <a:pPr indent="0" lvl="0" marL="0" rtl="0" algn="l">
              <a:lnSpc>
                <a:spcPct val="90000"/>
              </a:lnSpc>
              <a:spcBef>
                <a:spcPts val="0"/>
              </a:spcBef>
              <a:spcAft>
                <a:spcPts val="0"/>
              </a:spcAft>
              <a:buClr>
                <a:srgbClr val="24BAA2"/>
              </a:buClr>
              <a:buSzPts val="3600"/>
              <a:buNone/>
            </a:pPr>
            <a:r>
              <a:t/>
            </a:r>
            <a:endParaRPr b="0" sz="1200">
              <a:solidFill>
                <a:schemeClr val="dk1"/>
              </a:solidFill>
            </a:endParaRPr>
          </a:p>
          <a:p>
            <a:pPr indent="-342900" lvl="0" marL="342900" rtl="0" algn="l">
              <a:lnSpc>
                <a:spcPct val="90000"/>
              </a:lnSpc>
              <a:spcBef>
                <a:spcPts val="0"/>
              </a:spcBef>
              <a:spcAft>
                <a:spcPts val="0"/>
              </a:spcAft>
              <a:buClr>
                <a:srgbClr val="24BAA2"/>
              </a:buClr>
              <a:buSzPts val="3600"/>
              <a:buFont typeface="Arial"/>
              <a:buChar char="•"/>
            </a:pPr>
            <a:r>
              <a:rPr lang="da" sz="2400"/>
              <a:t>Aggressiv kommunikation: </a:t>
            </a:r>
            <a:r>
              <a:rPr b="0" lang="da" sz="2400">
                <a:solidFill>
                  <a:srgbClr val="092E4B"/>
                </a:solidFill>
              </a:rPr>
              <a:t>samtalepartneren har en tendens til at udelukke andre, ikke være opmærksom på andres ideer og meninger og også bruge en upassende tone.</a:t>
            </a:r>
            <a:endParaRPr/>
          </a:p>
          <a:p>
            <a:pPr indent="0" lvl="0" marL="171450" rtl="0" algn="l">
              <a:lnSpc>
                <a:spcPct val="90000"/>
              </a:lnSpc>
              <a:spcBef>
                <a:spcPts val="0"/>
              </a:spcBef>
              <a:spcAft>
                <a:spcPts val="0"/>
              </a:spcAft>
              <a:buClr>
                <a:srgbClr val="24BAA2"/>
              </a:buClr>
              <a:buSzPts val="3600"/>
              <a:buFont typeface="Arial"/>
              <a:buNone/>
            </a:pPr>
            <a:r>
              <a:t/>
            </a:r>
            <a:endParaRPr sz="1200"/>
          </a:p>
          <a:p>
            <a:pPr indent="-342900" lvl="0" marL="342900" rtl="0" algn="l">
              <a:lnSpc>
                <a:spcPct val="90000"/>
              </a:lnSpc>
              <a:spcBef>
                <a:spcPts val="0"/>
              </a:spcBef>
              <a:spcAft>
                <a:spcPts val="0"/>
              </a:spcAft>
              <a:buClr>
                <a:srgbClr val="24BAA2"/>
              </a:buClr>
              <a:buSzPts val="3600"/>
              <a:buFont typeface="Arial"/>
              <a:buChar char="•"/>
            </a:pPr>
            <a:r>
              <a:rPr lang="da" sz="2400"/>
              <a:t>Assertiv kommunikation: </a:t>
            </a:r>
            <a:r>
              <a:rPr b="0" lang="da" sz="2400">
                <a:solidFill>
                  <a:srgbClr val="092E4B"/>
                </a:solidFill>
              </a:rPr>
              <a:t>den kommunikationstype som alle stræber efter, da der tages hensyn til både egne følelser, ideer og behov og samtalepartnerens. Man er åben for dialog, for konfrontation og man når frem til en aftale eller et kompromis.</a:t>
            </a:r>
            <a:endParaRPr b="0" sz="2400">
              <a:solidFill>
                <a:srgbClr val="092E4B"/>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8"/>
          <p:cNvSpPr txBox="1"/>
          <p:nvPr>
            <p:ph idx="1" type="body"/>
          </p:nvPr>
        </p:nvSpPr>
        <p:spPr>
          <a:xfrm>
            <a:off x="286465" y="1455836"/>
            <a:ext cx="5441100" cy="5029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400"/>
              <a:buNone/>
            </a:pPr>
            <a:r>
              <a:rPr lang="da"/>
              <a:t>Tænk på tre øjeblikke, hvor du tror, du har brugt en passiv, aggressiv og assertiv kommunikationsstil. Tænk grundigt tilbage på de ting, der er sagt, på dem, der ikke er sagt, og hvilke følelser og tanker situationerne  fremkaldte. Besvar derefter spørgsmålene på næste slide. Øvelsen skal udføres alene og med god tid og tjener til at sætte fokus på, hvordan vi kan forbedre vores måde at kommunikere på og forstå vigtigheden af aktiv lytning. Denne øvelse er nyttig til at analysere relationer til både patienter og kolleger</a:t>
            </a:r>
            <a:br>
              <a:rPr lang="da"/>
            </a:br>
            <a:endParaRPr/>
          </a:p>
        </p:txBody>
      </p:sp>
      <p:sp>
        <p:nvSpPr>
          <p:cNvPr id="757" name="Google Shape;757;p58"/>
          <p:cNvSpPr txBox="1"/>
          <p:nvPr>
            <p:ph idx="2" type="body"/>
          </p:nvPr>
        </p:nvSpPr>
        <p:spPr>
          <a:xfrm>
            <a:off x="441158" y="266700"/>
            <a:ext cx="5096100" cy="99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da"/>
              <a:t>Analyser din  kommunikation (30 min)</a:t>
            </a:r>
            <a:endParaRPr/>
          </a:p>
        </p:txBody>
      </p:sp>
      <p:pic>
        <p:nvPicPr>
          <p:cNvPr descr="Immagine che contiene persona&#10;&#10;Descrizione generata automaticamente" id="758" name="Google Shape;758;p58"/>
          <p:cNvPicPr preferRelativeResize="0"/>
          <p:nvPr>
            <p:ph idx="3" type="pic"/>
          </p:nvPr>
        </p:nvPicPr>
        <p:blipFill rotWithShape="1">
          <a:blip r:embed="rId3">
            <a:alphaModFix/>
          </a:blip>
          <a:srcRect b="0" l="0" r="0" t="0"/>
          <a:stretch/>
        </p:blipFill>
        <p:spPr>
          <a:xfrm>
            <a:off x="5888002" y="439730"/>
            <a:ext cx="5660533" cy="6045737"/>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9"/>
          <p:cNvSpPr txBox="1"/>
          <p:nvPr>
            <p:ph idx="1" type="body"/>
          </p:nvPr>
        </p:nvSpPr>
        <p:spPr>
          <a:xfrm>
            <a:off x="1557464" y="1380844"/>
            <a:ext cx="9778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92E4B"/>
              </a:buClr>
              <a:buSzPts val="2400"/>
              <a:buNone/>
            </a:pPr>
            <a:r>
              <a:rPr lang="da"/>
              <a:t>Besvar følgende spørgsmål for hver situation:</a:t>
            </a:r>
            <a:endParaRPr/>
          </a:p>
          <a:p>
            <a:pPr indent="0" lvl="0" marL="0" rtl="0" algn="l">
              <a:lnSpc>
                <a:spcPct val="100000"/>
              </a:lnSpc>
              <a:spcBef>
                <a:spcPts val="0"/>
              </a:spcBef>
              <a:spcAft>
                <a:spcPts val="0"/>
              </a:spcAft>
              <a:buClr>
                <a:srgbClr val="092E4B"/>
              </a:buClr>
              <a:buSzPts val="2400"/>
              <a:buNone/>
            </a:pPr>
            <a:r>
              <a:t/>
            </a:r>
            <a:endParaRPr/>
          </a:p>
          <a:p>
            <a:pPr indent="-342900" lvl="0" marL="342900" rtl="0" algn="l">
              <a:lnSpc>
                <a:spcPct val="100000"/>
              </a:lnSpc>
              <a:spcBef>
                <a:spcPts val="0"/>
              </a:spcBef>
              <a:spcAft>
                <a:spcPts val="0"/>
              </a:spcAft>
              <a:buClr>
                <a:srgbClr val="092E4B"/>
              </a:buClr>
              <a:buSzPts val="2400"/>
              <a:buFont typeface="Arial"/>
              <a:buChar char="•"/>
            </a:pPr>
            <a:r>
              <a:rPr lang="da"/>
              <a:t>Hvordan havde jeg det i slutningen af den samtale?</a:t>
            </a:r>
            <a:endParaRPr/>
          </a:p>
          <a:p>
            <a:pPr indent="-342900" lvl="0" marL="342900" rtl="0" algn="l">
              <a:lnSpc>
                <a:spcPct val="100000"/>
              </a:lnSpc>
              <a:spcBef>
                <a:spcPts val="0"/>
              </a:spcBef>
              <a:spcAft>
                <a:spcPts val="0"/>
              </a:spcAft>
              <a:buClr>
                <a:srgbClr val="092E4B"/>
              </a:buClr>
              <a:buSzPts val="2400"/>
              <a:buFont typeface="Arial"/>
              <a:buChar char="•"/>
            </a:pPr>
            <a:r>
              <a:rPr lang="da"/>
              <a:t>Har jeg formået at få mine ideer/meninger frem?</a:t>
            </a:r>
            <a:endParaRPr/>
          </a:p>
          <a:p>
            <a:pPr indent="-342900" lvl="0" marL="342900" rtl="0" algn="l">
              <a:lnSpc>
                <a:spcPct val="100000"/>
              </a:lnSpc>
              <a:spcBef>
                <a:spcPts val="0"/>
              </a:spcBef>
              <a:spcAft>
                <a:spcPts val="0"/>
              </a:spcAft>
              <a:buClr>
                <a:srgbClr val="092E4B"/>
              </a:buClr>
              <a:buSzPts val="2400"/>
              <a:buFont typeface="Arial"/>
              <a:buChar char="•"/>
            </a:pPr>
            <a:r>
              <a:rPr lang="da"/>
              <a:t>Hvordan håndterede jeg samtalen?</a:t>
            </a:r>
            <a:endParaRPr/>
          </a:p>
          <a:p>
            <a:pPr indent="-342900" lvl="0" marL="342900" rtl="0" algn="l">
              <a:lnSpc>
                <a:spcPct val="100000"/>
              </a:lnSpc>
              <a:spcBef>
                <a:spcPts val="0"/>
              </a:spcBef>
              <a:spcAft>
                <a:spcPts val="0"/>
              </a:spcAft>
              <a:buClr>
                <a:srgbClr val="092E4B"/>
              </a:buClr>
              <a:buSzPts val="2400"/>
              <a:buFont typeface="Arial"/>
              <a:buChar char="•"/>
            </a:pPr>
            <a:r>
              <a:rPr lang="da"/>
              <a:t>Har jeg kommunikeret effektivt med min samtalepartner?</a:t>
            </a:r>
            <a:endParaRPr/>
          </a:p>
          <a:p>
            <a:pPr indent="-342900" lvl="0" marL="342900" rtl="0" algn="l">
              <a:lnSpc>
                <a:spcPct val="100000"/>
              </a:lnSpc>
              <a:spcBef>
                <a:spcPts val="0"/>
              </a:spcBef>
              <a:spcAft>
                <a:spcPts val="0"/>
              </a:spcAft>
              <a:buClr>
                <a:srgbClr val="092E4B"/>
              </a:buClr>
              <a:buSzPts val="2400"/>
              <a:buFont typeface="Arial"/>
              <a:buChar char="•"/>
            </a:pPr>
            <a:r>
              <a:rPr lang="da"/>
              <a:t>Forstod jeg min samtalepartners tanker og følelser?</a:t>
            </a:r>
            <a:endParaRPr/>
          </a:p>
          <a:p>
            <a:pPr indent="-342900" lvl="0" marL="342900" rtl="0" algn="l">
              <a:lnSpc>
                <a:spcPct val="100000"/>
              </a:lnSpc>
              <a:spcBef>
                <a:spcPts val="0"/>
              </a:spcBef>
              <a:spcAft>
                <a:spcPts val="0"/>
              </a:spcAft>
              <a:buClr>
                <a:srgbClr val="092E4B"/>
              </a:buClr>
              <a:buSzPts val="2400"/>
              <a:buFont typeface="Arial"/>
              <a:buChar char="•"/>
            </a:pPr>
            <a:r>
              <a:rPr lang="da"/>
              <a:t>Havde jeg fordomme under samtalen?</a:t>
            </a:r>
            <a:endParaRPr/>
          </a:p>
          <a:p>
            <a:pPr indent="-342900" lvl="0" marL="342900" rtl="0" algn="l">
              <a:lnSpc>
                <a:spcPct val="100000"/>
              </a:lnSpc>
              <a:spcBef>
                <a:spcPts val="0"/>
              </a:spcBef>
              <a:spcAft>
                <a:spcPts val="0"/>
              </a:spcAft>
              <a:buClr>
                <a:srgbClr val="092E4B"/>
              </a:buClr>
              <a:buSzPts val="2400"/>
              <a:buFont typeface="Arial"/>
              <a:buChar char="•"/>
            </a:pPr>
            <a:r>
              <a:rPr lang="da"/>
              <a:t>Har jeg nået det opstillede mål gennem dialog?</a:t>
            </a:r>
            <a:endParaRPr/>
          </a:p>
          <a:p>
            <a:pPr indent="-342900" lvl="0" marL="342900" rtl="0" algn="l">
              <a:lnSpc>
                <a:spcPct val="100000"/>
              </a:lnSpc>
              <a:spcBef>
                <a:spcPts val="0"/>
              </a:spcBef>
              <a:spcAft>
                <a:spcPts val="0"/>
              </a:spcAft>
              <a:buClr>
                <a:srgbClr val="092E4B"/>
              </a:buClr>
              <a:buSzPts val="2400"/>
              <a:buFont typeface="Arial"/>
              <a:buChar char="•"/>
            </a:pPr>
            <a:r>
              <a:rPr lang="da"/>
              <a:t>Hvad ville du ændre ved den samtale?</a:t>
            </a:r>
            <a:endParaRPr/>
          </a:p>
          <a:p>
            <a:pPr indent="-342900" lvl="0" marL="342900" rtl="0" algn="l">
              <a:lnSpc>
                <a:spcPct val="100000"/>
              </a:lnSpc>
              <a:spcBef>
                <a:spcPts val="0"/>
              </a:spcBef>
              <a:spcAft>
                <a:spcPts val="0"/>
              </a:spcAft>
              <a:buClr>
                <a:srgbClr val="092E4B"/>
              </a:buClr>
              <a:buSzPts val="2400"/>
              <a:buFont typeface="Arial"/>
              <a:buChar char="•"/>
            </a:pPr>
            <a:r>
              <a:rPr lang="da"/>
              <a:t>Hvad ville du ikke ændre i den samtale?</a:t>
            </a:r>
            <a:endParaRPr/>
          </a:p>
        </p:txBody>
      </p:sp>
      <p:sp>
        <p:nvSpPr>
          <p:cNvPr id="764" name="Google Shape;764;p59"/>
          <p:cNvSpPr txBox="1"/>
          <p:nvPr>
            <p:ph idx="2" type="body"/>
          </p:nvPr>
        </p:nvSpPr>
        <p:spPr>
          <a:xfrm>
            <a:off x="1503336" y="604434"/>
            <a:ext cx="9886500" cy="10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da"/>
              <a:t>Spørgsmålene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6"/>
          <p:cNvSpPr txBox="1"/>
          <p:nvPr>
            <p:ph idx="1" type="body"/>
          </p:nvPr>
        </p:nvSpPr>
        <p:spPr>
          <a:xfrm>
            <a:off x="0" y="1111930"/>
            <a:ext cx="5888002" cy="574607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2400"/>
              <a:buFont typeface="Arial"/>
              <a:buNone/>
            </a:pPr>
            <a:r>
              <a:rPr i="1" lang="da"/>
              <a:t>Udbrændthed </a:t>
            </a:r>
            <a:r>
              <a:rPr lang="da"/>
              <a:t>("udbrændt", "udmattet") er en særlig type negativ stress.</a:t>
            </a:r>
            <a:endParaRPr/>
          </a:p>
          <a:p>
            <a:pPr indent="-228600" lvl="0" marL="457200" marR="0" rtl="0" algn="l">
              <a:lnSpc>
                <a:spcPct val="90000"/>
              </a:lnSpc>
              <a:spcBef>
                <a:spcPts val="1000"/>
              </a:spcBef>
              <a:spcAft>
                <a:spcPts val="0"/>
              </a:spcAft>
              <a:buClr>
                <a:schemeClr val="lt1"/>
              </a:buClr>
              <a:buSzPts val="2400"/>
              <a:buFont typeface="Arial"/>
              <a:buNone/>
            </a:pPr>
            <a:r>
              <a:rPr lang="da"/>
              <a:t>Det repræsenterer en form for fortvivlelse, som viser sig gennem følelsen af ikke at kunne klare mere på grund af den daglige utilfredshed og irritation samt følelsen af skuffelse og hjælpeløshed, som den enkelte kan opleve på jobbet.</a:t>
            </a:r>
            <a:endParaRPr/>
          </a:p>
          <a:p>
            <a:pPr indent="-228600" lvl="0" marL="457200" marR="0" rtl="0" algn="l">
              <a:lnSpc>
                <a:spcPct val="90000"/>
              </a:lnSpc>
              <a:spcBef>
                <a:spcPts val="1000"/>
              </a:spcBef>
              <a:spcAft>
                <a:spcPts val="0"/>
              </a:spcAft>
              <a:buClr>
                <a:schemeClr val="lt1"/>
              </a:buClr>
              <a:buSzPts val="2400"/>
              <a:buFont typeface="Arial"/>
              <a:buNone/>
            </a:pPr>
            <a:r>
              <a:rPr lang="da"/>
              <a:t>Det er en form for stress, der er specifik for "omsorgsprofessioner" ( , sosu’er, </a:t>
            </a:r>
            <a:r>
              <a:rPr i="1" lang="da"/>
              <a:t> sygeplejersker, pædagoger/lærere, socialrådgivere, osv </a:t>
            </a:r>
            <a:r>
              <a:rPr lang="da"/>
              <a:t>...), dvs. jobs, hvor relationen til brugeren har grundlæggende betydning, da den udgør en form for støtte, hjælp og vejledning til vanskeligt stillede.</a:t>
            </a:r>
            <a:endParaRPr/>
          </a:p>
        </p:txBody>
      </p:sp>
      <p:sp>
        <p:nvSpPr>
          <p:cNvPr id="289" name="Google Shape;289;p6"/>
          <p:cNvSpPr txBox="1"/>
          <p:nvPr>
            <p:ph idx="2" type="body"/>
          </p:nvPr>
        </p:nvSpPr>
        <p:spPr>
          <a:xfrm>
            <a:off x="217954" y="280949"/>
            <a:ext cx="5096430" cy="83098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Hvad er udbrændthed?</a:t>
            </a:r>
            <a:endParaRPr/>
          </a:p>
        </p:txBody>
      </p:sp>
      <p:pic>
        <p:nvPicPr>
          <p:cNvPr id="290" name="Google Shape;290;p6"/>
          <p:cNvPicPr preferRelativeResize="0"/>
          <p:nvPr/>
        </p:nvPicPr>
        <p:blipFill rotWithShape="1">
          <a:blip r:embed="rId3">
            <a:alphaModFix/>
          </a:blip>
          <a:srcRect b="0" l="0" r="0" t="0"/>
          <a:stretch/>
        </p:blipFill>
        <p:spPr>
          <a:xfrm>
            <a:off x="5888003" y="0"/>
            <a:ext cx="6303998"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60"/>
          <p:cNvPicPr preferRelativeResize="0"/>
          <p:nvPr/>
        </p:nvPicPr>
        <p:blipFill rotWithShape="1">
          <a:blip r:embed="rId3">
            <a:alphaModFix/>
          </a:blip>
          <a:srcRect b="0" l="0" r="0" t="0"/>
          <a:stretch/>
        </p:blipFill>
        <p:spPr>
          <a:xfrm>
            <a:off x="20" y="342901"/>
            <a:ext cx="12191980" cy="6124575"/>
          </a:xfrm>
          <a:prstGeom prst="rect">
            <a:avLst/>
          </a:prstGeom>
          <a:noFill/>
          <a:ln>
            <a:noFill/>
          </a:ln>
        </p:spPr>
      </p:pic>
      <p:sp>
        <p:nvSpPr>
          <p:cNvPr id="770" name="Google Shape;770;p60"/>
          <p:cNvSpPr txBox="1"/>
          <p:nvPr>
            <p:ph idx="1" type="body"/>
          </p:nvPr>
        </p:nvSpPr>
        <p:spPr>
          <a:xfrm>
            <a:off x="7733211" y="942976"/>
            <a:ext cx="4023300" cy="5524500"/>
          </a:xfrm>
          <a:prstGeom prst="rect">
            <a:avLst/>
          </a:prstGeom>
          <a:solidFill>
            <a:srgbClr val="24BAA2"/>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3000"/>
              <a:buFont typeface="Arial"/>
              <a:buNone/>
            </a:pPr>
            <a:r>
              <a:rPr b="1" i="0" lang="da" sz="4800">
                <a:solidFill>
                  <a:srgbClr val="7030A0"/>
                </a:solidFill>
              </a:rPr>
              <a:t>FLOT!  </a:t>
            </a:r>
            <a:endParaRPr/>
          </a:p>
          <a:p>
            <a:pPr indent="0" lvl="0" marL="0" marR="0" rtl="0" algn="ctr">
              <a:lnSpc>
                <a:spcPct val="90000"/>
              </a:lnSpc>
              <a:spcBef>
                <a:spcPts val="1000"/>
              </a:spcBef>
              <a:spcAft>
                <a:spcPts val="0"/>
              </a:spcAft>
              <a:buClr>
                <a:schemeClr val="lt1"/>
              </a:buClr>
              <a:buSzPts val="3000"/>
              <a:buFont typeface="Arial"/>
              <a:buNone/>
            </a:pPr>
            <a:r>
              <a:rPr b="1" i="0" lang="da" sz="3200">
                <a:solidFill>
                  <a:schemeClr val="lt1"/>
                </a:solidFill>
              </a:rPr>
              <a:t>Du er nået til slutningen af det længste og mest komplekse emne i dette modul, så det bliver en leg at fortsætte. </a:t>
            </a:r>
            <a:endParaRPr sz="3200">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61"/>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da"/>
              <a:t>Undervis ældre i teknologi</a:t>
            </a:r>
            <a:endParaRPr/>
          </a:p>
          <a:p>
            <a:pPr indent="-228600" lvl="0" marL="457200" marR="0" rtl="0" algn="l">
              <a:lnSpc>
                <a:spcPct val="90000"/>
              </a:lnSpc>
              <a:spcBef>
                <a:spcPts val="1000"/>
              </a:spcBef>
              <a:spcAft>
                <a:spcPts val="0"/>
              </a:spcAft>
              <a:buClr>
                <a:schemeClr val="lt1"/>
              </a:buClr>
              <a:buSzPts val="4800"/>
              <a:buFont typeface="Arial"/>
              <a:buNone/>
            </a:pPr>
            <a:r>
              <a:t/>
            </a:r>
            <a:endParaRPr/>
          </a:p>
        </p:txBody>
      </p:sp>
      <p:sp>
        <p:nvSpPr>
          <p:cNvPr id="776" name="Google Shape;776;p61"/>
          <p:cNvSpPr txBox="1"/>
          <p:nvPr>
            <p:ph idx="2" type="body"/>
          </p:nvPr>
        </p:nvSpPr>
        <p:spPr>
          <a:xfrm>
            <a:off x="891653" y="2003728"/>
            <a:ext cx="2341403"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da"/>
              <a:t>03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62"/>
          <p:cNvSpPr txBox="1"/>
          <p:nvPr>
            <p:ph idx="1" type="body"/>
          </p:nvPr>
        </p:nvSpPr>
        <p:spPr>
          <a:xfrm>
            <a:off x="798380" y="1260457"/>
            <a:ext cx="6136983" cy="38499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92E4B"/>
              </a:buClr>
              <a:buSzPts val="2400"/>
              <a:buNone/>
            </a:pPr>
            <a:r>
              <a:rPr lang="da"/>
              <a:t>At teknologien nu er kommet ind i de ældres hverdag bekræftes af </a:t>
            </a:r>
            <a:r>
              <a:rPr lang="da" u="sng">
                <a:solidFill>
                  <a:srgbClr val="24BAA2"/>
                </a:solidFill>
                <a:hlinkClick r:id="rId3">
                  <a:extLst>
                    <a:ext uri="{A12FA001-AC4F-418D-AE19-62706E023703}">
                      <ahyp:hlinkClr val="tx"/>
                    </a:ext>
                  </a:extLst>
                </a:hlinkClick>
              </a:rPr>
              <a:t>Istat: </a:t>
            </a:r>
            <a:r>
              <a:rPr lang="da"/>
              <a:t>: Fra 2005 til 2015 er det faktiske antal personer i alderen 65-74 år, der bruger pc'er, steget med 343,6 procent og antal personer, der bruger internettet, i samme aldersgruppe, med hele 556,4 pct.</a:t>
            </a:r>
            <a:endParaRPr/>
          </a:p>
          <a:p>
            <a:pPr indent="0" lvl="0" marL="0" rtl="0" algn="l">
              <a:lnSpc>
                <a:spcPct val="90000"/>
              </a:lnSpc>
              <a:spcBef>
                <a:spcPts val="1000"/>
              </a:spcBef>
              <a:spcAft>
                <a:spcPts val="0"/>
              </a:spcAft>
              <a:buClr>
                <a:srgbClr val="092E4B"/>
              </a:buClr>
              <a:buSzPts val="2400"/>
              <a:buNone/>
            </a:pPr>
            <a:r>
              <a:rPr lang="da"/>
              <a:t>Som bekendt har isolationen forårsaget af Covid begunstiget denne proces, så meget, at de ældre (65-74 år), der bruger pc'er, i 2021 udgør 36,4 procent mod 31,6 procent året før ifølge </a:t>
            </a:r>
            <a:r>
              <a:rPr lang="da" u="sng">
                <a:solidFill>
                  <a:srgbClr val="24BAA2"/>
                </a:solidFill>
                <a:hlinkClick r:id="rId4">
                  <a:extLst>
                    <a:ext uri="{A12FA001-AC4F-418D-AE19-62706E023703}">
                      <ahyp:hlinkClr val="tx"/>
                    </a:ext>
                  </a:extLst>
                </a:hlinkClick>
              </a:rPr>
              <a:t>Istat.</a:t>
            </a:r>
            <a:endParaRPr/>
          </a:p>
        </p:txBody>
      </p:sp>
      <p:sp>
        <p:nvSpPr>
          <p:cNvPr id="782" name="Google Shape;782;p62"/>
          <p:cNvSpPr txBox="1"/>
          <p:nvPr>
            <p:ph idx="2" type="body"/>
          </p:nvPr>
        </p:nvSpPr>
        <p:spPr>
          <a:xfrm>
            <a:off x="798380" y="4568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da"/>
              <a:t>Ældre og teknologi</a:t>
            </a:r>
            <a:endParaRPr/>
          </a:p>
        </p:txBody>
      </p:sp>
      <p:sp>
        <p:nvSpPr>
          <p:cNvPr id="783" name="Google Shape;783;p62"/>
          <p:cNvSpPr txBox="1"/>
          <p:nvPr/>
        </p:nvSpPr>
        <p:spPr>
          <a:xfrm>
            <a:off x="651782" y="4981885"/>
            <a:ext cx="6136983" cy="1550778"/>
          </a:xfrm>
          <a:prstGeom prst="rect">
            <a:avLst/>
          </a:prstGeom>
          <a:noFill/>
          <a:ln>
            <a:noFill/>
          </a:ln>
        </p:spPr>
        <p:txBody>
          <a:bodyPr anchorCtr="0" anchor="ctr" bIns="45700" lIns="91425" spcFirstLastPara="1" rIns="91425" wrap="square" tIns="45700">
            <a:normAutofit/>
          </a:bodyPr>
          <a:lstStyle/>
          <a:p>
            <a:pPr indent="-228600" lvl="0" marL="457200" marR="0" rtl="0" algn="l">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   </a:t>
            </a:r>
            <a:r>
              <a:rPr b="1" i="1" lang="da" sz="2400" u="none" cap="none" strike="noStrike">
                <a:solidFill>
                  <a:srgbClr val="092E4B"/>
                </a:solidFill>
                <a:latin typeface="Calibri"/>
                <a:ea typeface="Calibri"/>
                <a:cs typeface="Calibri"/>
                <a:sym typeface="Calibri"/>
              </a:rPr>
              <a:t>Digitale værktøjer kan forbedre alles livskvalitet, især de ældres. Faktisk</a:t>
            </a:r>
            <a:r>
              <a:rPr b="1" i="1" lang="da" sz="2400">
                <a:solidFill>
                  <a:srgbClr val="092E4B"/>
                </a:solidFill>
                <a:latin typeface="Calibri"/>
                <a:ea typeface="Calibri"/>
                <a:cs typeface="Calibri"/>
                <a:sym typeface="Calibri"/>
              </a:rPr>
              <a:t> rummer internettet mange fordele.</a:t>
            </a:r>
            <a:endParaRPr b="1" i="1" sz="2400" u="none" cap="none" strike="noStrike">
              <a:solidFill>
                <a:srgbClr val="092E4B"/>
              </a:solidFill>
              <a:latin typeface="Calibri"/>
              <a:ea typeface="Calibri"/>
              <a:cs typeface="Calibri"/>
              <a:sym typeface="Calibri"/>
            </a:endParaRPr>
          </a:p>
        </p:txBody>
      </p:sp>
      <p:pic>
        <p:nvPicPr>
          <p:cNvPr descr="Old women hanging out" id="784" name="Google Shape;784;p62"/>
          <p:cNvPicPr preferRelativeResize="0"/>
          <p:nvPr/>
        </p:nvPicPr>
        <p:blipFill rotWithShape="1">
          <a:blip r:embed="rId5">
            <a:alphaModFix/>
          </a:blip>
          <a:srcRect b="0" l="0" r="0" t="0"/>
          <a:stretch/>
        </p:blipFill>
        <p:spPr>
          <a:xfrm>
            <a:off x="7419975" y="1504040"/>
            <a:ext cx="4245430" cy="384991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63"/>
          <p:cNvSpPr txBox="1"/>
          <p:nvPr>
            <p:ph idx="1" type="body"/>
          </p:nvPr>
        </p:nvSpPr>
        <p:spPr>
          <a:xfrm>
            <a:off x="4927790" y="1048525"/>
            <a:ext cx="6562677" cy="33941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da"/>
              <a:t>Muligheden for at holde forbindelsen</a:t>
            </a:r>
            <a:endParaRPr/>
          </a:p>
          <a:p>
            <a:pPr indent="-228600" lvl="0" marL="457200" marR="0" rtl="0" algn="r">
              <a:lnSpc>
                <a:spcPct val="100000"/>
              </a:lnSpc>
              <a:spcBef>
                <a:spcPts val="1000"/>
              </a:spcBef>
              <a:spcAft>
                <a:spcPts val="0"/>
              </a:spcAft>
              <a:buClr>
                <a:srgbClr val="24BAA2"/>
              </a:buClr>
              <a:buSzPts val="2400"/>
              <a:buFont typeface="Arial"/>
              <a:buNone/>
            </a:pPr>
            <a:r>
              <a:t/>
            </a:r>
            <a:endParaRPr/>
          </a:p>
        </p:txBody>
      </p:sp>
      <p:sp>
        <p:nvSpPr>
          <p:cNvPr id="790" name="Google Shape;790;p63"/>
          <p:cNvSpPr txBox="1"/>
          <p:nvPr>
            <p:ph idx="2" type="body"/>
          </p:nvPr>
        </p:nvSpPr>
        <p:spPr>
          <a:xfrm>
            <a:off x="4259483" y="1048525"/>
            <a:ext cx="7206043" cy="999383"/>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da" sz="2100"/>
              <a:t>Brugen af beskedapps (f.eks. whatsapp ) og sociale netværk (f.eks. Facebook, Twitter) kan faktisk hjælpe en med at holde kontakten med venner og familie, også over afstand</a:t>
            </a:r>
            <a:endParaRPr sz="2100"/>
          </a:p>
        </p:txBody>
      </p:sp>
      <p:sp>
        <p:nvSpPr>
          <p:cNvPr id="791" name="Google Shape;791;p63"/>
          <p:cNvSpPr txBox="1"/>
          <p:nvPr>
            <p:ph idx="5" type="body"/>
          </p:nvPr>
        </p:nvSpPr>
        <p:spPr>
          <a:xfrm>
            <a:off x="4147458" y="2608782"/>
            <a:ext cx="7327512" cy="500670"/>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da"/>
              <a:t>Udførelse af bankoverførsler  og andre transaktioner</a:t>
            </a:r>
            <a:endParaRPr/>
          </a:p>
        </p:txBody>
      </p:sp>
      <p:sp>
        <p:nvSpPr>
          <p:cNvPr id="792" name="Google Shape;792;p63"/>
          <p:cNvSpPr txBox="1"/>
          <p:nvPr>
            <p:ph idx="6" type="body"/>
          </p:nvPr>
        </p:nvSpPr>
        <p:spPr>
          <a:xfrm>
            <a:off x="4393096" y="3023994"/>
            <a:ext cx="7097371" cy="999383"/>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da" sz="2100"/>
              <a:t>Meget funktionelt for personer som f.eks. ældre, der kan have nedsat mobilitet eller andre problemer, der  hindrer dem i fysisk fremmøde</a:t>
            </a:r>
            <a:endParaRPr sz="2100"/>
          </a:p>
        </p:txBody>
      </p:sp>
      <p:sp>
        <p:nvSpPr>
          <p:cNvPr id="793" name="Google Shape;793;p63"/>
          <p:cNvSpPr txBox="1"/>
          <p:nvPr>
            <p:ph idx="9" type="body"/>
          </p:nvPr>
        </p:nvSpPr>
        <p:spPr>
          <a:xfrm>
            <a:off x="4927790" y="4852583"/>
            <a:ext cx="6553234" cy="999383"/>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da" sz="2100"/>
              <a:t>Efterhånden som vi bliver ældre, bliver trivsel og sundhed  ofte fremherskende, men disse kan nu også opfyldes online</a:t>
            </a:r>
            <a:endParaRPr sz="2100"/>
          </a:p>
        </p:txBody>
      </p:sp>
      <p:sp>
        <p:nvSpPr>
          <p:cNvPr id="794" name="Google Shape;794;p63"/>
          <p:cNvSpPr txBox="1"/>
          <p:nvPr>
            <p:ph idx="8" type="body"/>
          </p:nvPr>
        </p:nvSpPr>
        <p:spPr>
          <a:xfrm>
            <a:off x="4927790" y="4448555"/>
            <a:ext cx="6562677" cy="339415"/>
          </a:xfrm>
          <a:prstGeom prst="rect">
            <a:avLst/>
          </a:prstGeom>
          <a:noFill/>
          <a:ln>
            <a:noFill/>
          </a:ln>
        </p:spPr>
        <p:txBody>
          <a:bodyPr anchorCtr="0" anchor="t"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da"/>
              <a:t>Drage omsorg for helbreddet</a:t>
            </a:r>
            <a:endParaRPr/>
          </a:p>
        </p:txBody>
      </p:sp>
      <p:sp>
        <p:nvSpPr>
          <p:cNvPr id="795" name="Google Shape;795;p63"/>
          <p:cNvSpPr txBox="1"/>
          <p:nvPr/>
        </p:nvSpPr>
        <p:spPr>
          <a:xfrm>
            <a:off x="-126343" y="0"/>
            <a:ext cx="4196700" cy="1754700"/>
          </a:xfrm>
          <a:prstGeom prst="rect">
            <a:avLst/>
          </a:prstGeom>
          <a:solidFill>
            <a:srgbClr val="7F3494"/>
          </a:solidFill>
          <a:ln>
            <a:noFill/>
          </a:ln>
        </p:spPr>
        <p:txBody>
          <a:bodyPr anchorCtr="0" anchor="t" bIns="45700" lIns="91425" spcFirstLastPara="1" rIns="91425" wrap="square" tIns="45700">
            <a:spAutoFit/>
          </a:bodyPr>
          <a:lstStyle/>
          <a:p>
            <a:pPr indent="0" lvl="0" marL="180000" marR="0" rtl="0" algn="l">
              <a:lnSpc>
                <a:spcPct val="100000"/>
              </a:lnSpc>
              <a:spcBef>
                <a:spcPts val="0"/>
              </a:spcBef>
              <a:spcAft>
                <a:spcPts val="0"/>
              </a:spcAft>
              <a:buClr>
                <a:srgbClr val="000000"/>
              </a:buClr>
              <a:buSzPts val="3600"/>
              <a:buFont typeface="Arial"/>
              <a:buNone/>
            </a:pPr>
            <a:r>
              <a:rPr b="1" i="0" lang="da" sz="3600" u="none" cap="none" strike="noStrike">
                <a:solidFill>
                  <a:srgbClr val="24BAA2"/>
                </a:solidFill>
                <a:latin typeface="Calibri"/>
                <a:ea typeface="Calibri"/>
                <a:cs typeface="Calibri"/>
                <a:sym typeface="Calibri"/>
              </a:rPr>
              <a:t>Hvordan digitale teknologier kan hjælpe </a:t>
            </a:r>
            <a:r>
              <a:rPr b="1" lang="da" sz="3600">
                <a:solidFill>
                  <a:srgbClr val="24BAA2"/>
                </a:solidFill>
                <a:latin typeface="Calibri"/>
                <a:ea typeface="Calibri"/>
                <a:cs typeface="Calibri"/>
                <a:sym typeface="Calibri"/>
              </a:rPr>
              <a:t>ældre</a:t>
            </a:r>
            <a:endParaRPr b="1" i="0" sz="3600" u="none" cap="none" strike="noStrike">
              <a:solidFill>
                <a:srgbClr val="24BAA2"/>
              </a:solidFill>
              <a:latin typeface="Calibri"/>
              <a:ea typeface="Calibri"/>
              <a:cs typeface="Calibri"/>
              <a:sym typeface="Calibri"/>
            </a:endParaRPr>
          </a:p>
        </p:txBody>
      </p:sp>
      <p:pic>
        <p:nvPicPr>
          <p:cNvPr descr="Woman using laptop computer on bed" id="796" name="Google Shape;796;p63"/>
          <p:cNvPicPr preferRelativeResize="0"/>
          <p:nvPr>
            <p:ph idx="4" type="pic"/>
          </p:nvPr>
        </p:nvPicPr>
        <p:blipFill rotWithShape="1">
          <a:blip r:embed="rId3">
            <a:alphaModFix/>
          </a:blip>
          <a:srcRect b="0" l="0" r="0" t="0"/>
          <a:stretch/>
        </p:blipFill>
        <p:spPr>
          <a:xfrm>
            <a:off x="-127000" y="1905000"/>
            <a:ext cx="3670300" cy="4953000"/>
          </a:xfrm>
          <a:prstGeom prst="rect">
            <a:avLst/>
          </a:prstGeom>
          <a:solidFill>
            <a:srgbClr val="D8D8D8"/>
          </a:solidFill>
          <a:ln>
            <a:noFill/>
          </a:ln>
        </p:spPr>
      </p:pic>
      <p:pic>
        <p:nvPicPr>
          <p:cNvPr descr="Badge 1 outline" id="797" name="Google Shape;797;p63"/>
          <p:cNvPicPr preferRelativeResize="0"/>
          <p:nvPr/>
        </p:nvPicPr>
        <p:blipFill rotWithShape="1">
          <a:blip r:embed="rId4">
            <a:alphaModFix/>
          </a:blip>
          <a:srcRect b="0" l="0" r="0" t="0"/>
          <a:stretch/>
        </p:blipFill>
        <p:spPr>
          <a:xfrm>
            <a:off x="3613253" y="1165507"/>
            <a:ext cx="914400" cy="914400"/>
          </a:xfrm>
          <a:prstGeom prst="rect">
            <a:avLst/>
          </a:prstGeom>
          <a:noFill/>
          <a:ln>
            <a:noFill/>
          </a:ln>
        </p:spPr>
      </p:pic>
      <p:pic>
        <p:nvPicPr>
          <p:cNvPr descr="Badge outline" id="798" name="Google Shape;798;p63"/>
          <p:cNvPicPr preferRelativeResize="0"/>
          <p:nvPr/>
        </p:nvPicPr>
        <p:blipFill rotWithShape="1">
          <a:blip r:embed="rId5">
            <a:alphaModFix/>
          </a:blip>
          <a:srcRect b="0" l="0" r="0" t="0"/>
          <a:stretch/>
        </p:blipFill>
        <p:spPr>
          <a:xfrm>
            <a:off x="3613253" y="3044364"/>
            <a:ext cx="914400" cy="914400"/>
          </a:xfrm>
          <a:prstGeom prst="rect">
            <a:avLst/>
          </a:prstGeom>
          <a:noFill/>
          <a:ln>
            <a:noFill/>
          </a:ln>
        </p:spPr>
      </p:pic>
      <p:pic>
        <p:nvPicPr>
          <p:cNvPr descr="Badge 3 outline" id="799" name="Google Shape;799;p63"/>
          <p:cNvPicPr preferRelativeResize="0"/>
          <p:nvPr/>
        </p:nvPicPr>
        <p:blipFill rotWithShape="1">
          <a:blip r:embed="rId6">
            <a:alphaModFix/>
          </a:blip>
          <a:srcRect b="0" l="0" r="0" t="0"/>
          <a:stretch/>
        </p:blipFill>
        <p:spPr>
          <a:xfrm>
            <a:off x="3613253" y="4895075"/>
            <a:ext cx="914400" cy="91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64"/>
          <p:cNvSpPr txBox="1"/>
          <p:nvPr>
            <p:ph idx="1" type="body"/>
          </p:nvPr>
        </p:nvSpPr>
        <p:spPr>
          <a:xfrm>
            <a:off x="798381" y="2473693"/>
            <a:ext cx="10595237" cy="3849918"/>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da"/>
              <a:t>- Forbedre kognitive evner og holde sindet aktivt</a:t>
            </a:r>
            <a:endParaRPr/>
          </a:p>
          <a:p>
            <a:pPr indent="-228600" lvl="0" marL="457200" marR="0" rtl="0" algn="l">
              <a:lnSpc>
                <a:spcPct val="90000"/>
              </a:lnSpc>
              <a:spcBef>
                <a:spcPts val="1000"/>
              </a:spcBef>
              <a:spcAft>
                <a:spcPts val="0"/>
              </a:spcAft>
              <a:buClr>
                <a:srgbClr val="092E4B"/>
              </a:buClr>
              <a:buSzPts val="2400"/>
              <a:buFont typeface="Arial"/>
              <a:buNone/>
            </a:pPr>
            <a:r>
              <a:rPr lang="da"/>
              <a:t>- Forsinke begyndelse af kognitiv svækkelse</a:t>
            </a:r>
            <a:endParaRPr/>
          </a:p>
          <a:p>
            <a:pPr indent="-228600" lvl="0" marL="457200" marR="0" rtl="0" algn="l">
              <a:lnSpc>
                <a:spcPct val="90000"/>
              </a:lnSpc>
              <a:spcBef>
                <a:spcPts val="1000"/>
              </a:spcBef>
              <a:spcAft>
                <a:spcPts val="0"/>
              </a:spcAft>
              <a:buClr>
                <a:srgbClr val="092E4B"/>
              </a:buClr>
              <a:buSzPts val="2400"/>
              <a:buFont typeface="Arial"/>
              <a:buNone/>
            </a:pPr>
            <a:r>
              <a:rPr lang="da"/>
              <a:t>- Udvikle nye færdigheder, få interesser, underholdning</a:t>
            </a:r>
            <a:endParaRPr/>
          </a:p>
          <a:p>
            <a:pPr indent="-228600" lvl="0" marL="457200" marR="0" rtl="0" algn="l">
              <a:lnSpc>
                <a:spcPct val="90000"/>
              </a:lnSpc>
              <a:spcBef>
                <a:spcPts val="1000"/>
              </a:spcBef>
              <a:spcAft>
                <a:spcPts val="0"/>
              </a:spcAft>
              <a:buClr>
                <a:srgbClr val="092E4B"/>
              </a:buClr>
              <a:buSzPts val="2400"/>
              <a:buFont typeface="Arial"/>
              <a:buNone/>
            </a:pPr>
            <a:r>
              <a:rPr lang="da"/>
              <a:t>- Reducere følelser af isolation og fremme socialisering</a:t>
            </a:r>
            <a:endParaRPr/>
          </a:p>
          <a:p>
            <a:pPr indent="-228600" lvl="0" marL="457200" marR="0" rtl="0" algn="l">
              <a:lnSpc>
                <a:spcPct val="90000"/>
              </a:lnSpc>
              <a:spcBef>
                <a:spcPts val="1000"/>
              </a:spcBef>
              <a:spcAft>
                <a:spcPts val="0"/>
              </a:spcAft>
              <a:buClr>
                <a:srgbClr val="092E4B"/>
              </a:buClr>
              <a:buSzPts val="2400"/>
              <a:buFont typeface="Arial"/>
              <a:buNone/>
            </a:pPr>
            <a:r>
              <a:rPr lang="da"/>
              <a:t>- Øge følelsen af selvstændighed og uafhængighed           </a:t>
            </a:r>
            <a:endParaRPr/>
          </a:p>
          <a:p>
            <a:pPr indent="-228600" lvl="0" marL="457200" marR="0" rtl="0" algn="l">
              <a:lnSpc>
                <a:spcPct val="90000"/>
              </a:lnSpc>
              <a:spcBef>
                <a:spcPts val="1000"/>
              </a:spcBef>
              <a:spcAft>
                <a:spcPts val="0"/>
              </a:spcAft>
              <a:buClr>
                <a:srgbClr val="092E4B"/>
              </a:buClr>
              <a:buSzPts val="2400"/>
              <a:buFont typeface="Arial"/>
              <a:buNone/>
            </a:pPr>
            <a:br>
              <a:rPr lang="da"/>
            </a:br>
            <a:endParaRPr/>
          </a:p>
          <a:p>
            <a:pPr indent="-228600" lvl="0" marL="457200" marR="0" rtl="0" algn="l">
              <a:lnSpc>
                <a:spcPct val="90000"/>
              </a:lnSpc>
              <a:spcBef>
                <a:spcPts val="1000"/>
              </a:spcBef>
              <a:spcAft>
                <a:spcPts val="0"/>
              </a:spcAft>
              <a:buClr>
                <a:srgbClr val="092E4B"/>
              </a:buClr>
              <a:buSzPts val="2400"/>
              <a:buFont typeface="Arial"/>
              <a:buNone/>
            </a:pPr>
            <a:br>
              <a:rPr lang="da"/>
            </a:br>
            <a:endParaRPr/>
          </a:p>
        </p:txBody>
      </p:sp>
      <p:sp>
        <p:nvSpPr>
          <p:cNvPr id="805" name="Google Shape;805;p64"/>
          <p:cNvSpPr txBox="1"/>
          <p:nvPr>
            <p:ph idx="2" type="body"/>
          </p:nvPr>
        </p:nvSpPr>
        <p:spPr>
          <a:xfrm>
            <a:off x="798381" y="761603"/>
            <a:ext cx="10595237" cy="1712090"/>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Fordelene relaterer sig imidlertid også til trivsel og sundhed i snæver forstand, idet brugen af teknologi muliggør at:</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Icon&#10;&#10;Description automatically generated" id="806" name="Google Shape;806;p64"/>
          <p:cNvPicPr preferRelativeResize="0"/>
          <p:nvPr/>
        </p:nvPicPr>
        <p:blipFill rotWithShape="1">
          <a:blip r:embed="rId3">
            <a:alphaModFix/>
          </a:blip>
          <a:srcRect b="0" l="0" r="0" t="0"/>
          <a:stretch/>
        </p:blipFill>
        <p:spPr>
          <a:xfrm>
            <a:off x="9162956" y="2831035"/>
            <a:ext cx="2741632" cy="284284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65"/>
          <p:cNvPicPr preferRelativeResize="0"/>
          <p:nvPr>
            <p:ph idx="3" type="pic"/>
          </p:nvPr>
        </p:nvPicPr>
        <p:blipFill rotWithShape="1">
          <a:blip r:embed="rId3">
            <a:alphaModFix/>
          </a:blip>
          <a:srcRect b="0" l="0" r="0" t="0"/>
          <a:stretch/>
        </p:blipFill>
        <p:spPr>
          <a:xfrm>
            <a:off x="5888002" y="439730"/>
            <a:ext cx="5660531" cy="6045736"/>
          </a:xfrm>
          <a:prstGeom prst="rect">
            <a:avLst/>
          </a:prstGeom>
          <a:solidFill>
            <a:srgbClr val="F2F2F2"/>
          </a:solidFill>
          <a:ln>
            <a:noFill/>
          </a:ln>
        </p:spPr>
      </p:pic>
      <p:sp>
        <p:nvSpPr>
          <p:cNvPr id="812" name="Google Shape;812;p65"/>
          <p:cNvSpPr txBox="1"/>
          <p:nvPr>
            <p:ph idx="1" type="body"/>
          </p:nvPr>
        </p:nvSpPr>
        <p:spPr>
          <a:xfrm>
            <a:off x="536713" y="923925"/>
            <a:ext cx="5000487" cy="5561013"/>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2400"/>
              <a:buFont typeface="Arial"/>
              <a:buNone/>
            </a:pPr>
            <a:r>
              <a:rPr lang="da" sz="3600"/>
              <a:t>For at opnå sådanne </a:t>
            </a:r>
            <a:r>
              <a:rPr b="1" lang="da" sz="3600"/>
              <a:t>fordele</a:t>
            </a:r>
            <a:r>
              <a:rPr lang="da" sz="3600"/>
              <a:t> ved at bruge digitale teknologier er det afgørende, at den ældre </a:t>
            </a:r>
            <a:r>
              <a:rPr b="1" lang="da" sz="3600"/>
              <a:t>kan og ved,</a:t>
            </a:r>
            <a:r>
              <a:rPr lang="da" sz="3600"/>
              <a:t> hvordan man bruger digitale redskaber og teknologier.</a:t>
            </a:r>
            <a:endParaRPr sz="36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66"/>
          <p:cNvSpPr txBox="1"/>
          <p:nvPr>
            <p:ph idx="1" type="body"/>
          </p:nvPr>
        </p:nvSpPr>
        <p:spPr>
          <a:xfrm>
            <a:off x="3171825" y="356125"/>
            <a:ext cx="8628289" cy="610430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da"/>
              <a:t>- </a:t>
            </a:r>
            <a:r>
              <a:rPr b="1" i="1" lang="da">
                <a:solidFill>
                  <a:srgbClr val="7030A0"/>
                </a:solidFill>
              </a:rPr>
              <a:t>Ikke respekterer dig, hvis du virker uoplagt på ham eller hende </a:t>
            </a:r>
            <a:r>
              <a:rPr lang="da"/>
              <a:t>. Det er vigtigt ikke at forvente en kammeratlig tone med det samme (undgå at bruge alt for fortroligt sprog). Etabler gradvist et tillidsforhold med gensidig respekt</a:t>
            </a:r>
            <a:endParaRPr/>
          </a:p>
          <a:p>
            <a:pPr indent="-228600" lvl="0" marL="457200" marR="0" rtl="0" algn="l">
              <a:lnSpc>
                <a:spcPct val="90000"/>
              </a:lnSpc>
              <a:spcBef>
                <a:spcPts val="1000"/>
              </a:spcBef>
              <a:spcAft>
                <a:spcPts val="0"/>
              </a:spcAft>
              <a:buClr>
                <a:srgbClr val="092E4B"/>
              </a:buClr>
              <a:buSzPts val="2400"/>
              <a:buFont typeface="Arial"/>
              <a:buNone/>
            </a:pPr>
            <a:r>
              <a:rPr lang="da"/>
              <a:t>- </a:t>
            </a:r>
            <a:r>
              <a:rPr b="1" i="1" lang="da">
                <a:solidFill>
                  <a:srgbClr val="7030A0"/>
                </a:solidFill>
              </a:rPr>
              <a:t>Bliver vred, hvis du retter ham/hende for direkte </a:t>
            </a:r>
            <a:r>
              <a:rPr lang="da"/>
              <a:t>. Husk at du underviser en ældre person, som kan forvente en vis form for respekt fra dig</a:t>
            </a:r>
            <a:endParaRPr/>
          </a:p>
          <a:p>
            <a:pPr indent="-228600" lvl="0" marL="457200" marR="0" rtl="0" algn="l">
              <a:lnSpc>
                <a:spcPct val="90000"/>
              </a:lnSpc>
              <a:spcBef>
                <a:spcPts val="1000"/>
              </a:spcBef>
              <a:spcAft>
                <a:spcPts val="0"/>
              </a:spcAft>
              <a:buClr>
                <a:srgbClr val="092E4B"/>
              </a:buClr>
              <a:buSzPts val="2400"/>
              <a:buFont typeface="Arial"/>
              <a:buNone/>
            </a:pPr>
            <a:r>
              <a:rPr lang="da"/>
              <a:t>- </a:t>
            </a:r>
            <a:r>
              <a:rPr b="1" i="1" lang="da">
                <a:solidFill>
                  <a:srgbClr val="7030A0"/>
                </a:solidFill>
              </a:rPr>
              <a:t>Bliver irriteret, hvis du udfører opgaver for ham/hende og ikke giver den tid, vedkommende har brug for til at lære </a:t>
            </a:r>
            <a:r>
              <a:rPr lang="da"/>
              <a:t>. Ældre mennesker skal ofte gentage trinene flere gange og langsomt for at lære, hvordan digitale værktøjer fungerer</a:t>
            </a:r>
            <a:endParaRPr/>
          </a:p>
          <a:p>
            <a:pPr indent="-228600" lvl="0" marL="457200" marR="0" rtl="0" algn="l">
              <a:lnSpc>
                <a:spcPct val="90000"/>
              </a:lnSpc>
              <a:spcBef>
                <a:spcPts val="1000"/>
              </a:spcBef>
              <a:spcAft>
                <a:spcPts val="0"/>
              </a:spcAft>
              <a:buClr>
                <a:srgbClr val="092E4B"/>
              </a:buClr>
              <a:buSzPts val="2400"/>
              <a:buFont typeface="Arial"/>
              <a:buNone/>
            </a:pPr>
            <a:r>
              <a:rPr i="1" lang="da"/>
              <a:t>- </a:t>
            </a:r>
            <a:r>
              <a:rPr b="1" i="1" lang="da">
                <a:solidFill>
                  <a:srgbClr val="7030A0"/>
                </a:solidFill>
              </a:rPr>
              <a:t>Har svært ved at forstå forklaringer, også simple, da han/hun ikke mestrer det digitale sprog</a:t>
            </a:r>
            <a:r>
              <a:rPr i="1" lang="da">
                <a:solidFill>
                  <a:srgbClr val="7030A0"/>
                </a:solidFill>
              </a:rPr>
              <a:t> </a:t>
            </a:r>
            <a:r>
              <a:rPr lang="da"/>
              <a:t>(f.eks. "klik", "chat");</a:t>
            </a:r>
            <a:endParaRPr/>
          </a:p>
          <a:p>
            <a:pPr indent="-228600" lvl="0" marL="457200" marR="0" rtl="0" algn="l">
              <a:lnSpc>
                <a:spcPct val="90000"/>
              </a:lnSpc>
              <a:spcBef>
                <a:spcPts val="1000"/>
              </a:spcBef>
              <a:spcAft>
                <a:spcPts val="0"/>
              </a:spcAft>
              <a:buClr>
                <a:srgbClr val="092E4B"/>
              </a:buClr>
              <a:buSzPts val="2400"/>
              <a:buFont typeface="Arial"/>
              <a:buNone/>
            </a:pPr>
            <a:r>
              <a:rPr lang="da"/>
              <a:t>- </a:t>
            </a:r>
            <a:r>
              <a:rPr b="1" i="1" lang="da">
                <a:solidFill>
                  <a:srgbClr val="7030A0"/>
                </a:solidFill>
              </a:rPr>
              <a:t>Let distraheres, da han/hun kan have manglende interesser i det, du vil lære ham/hende </a:t>
            </a:r>
            <a:r>
              <a:rPr lang="da"/>
              <a:t>.</a:t>
            </a:r>
            <a:endParaRPr/>
          </a:p>
        </p:txBody>
      </p:sp>
      <p:sp>
        <p:nvSpPr>
          <p:cNvPr id="818" name="Google Shape;818;p66"/>
          <p:cNvSpPr txBox="1"/>
          <p:nvPr/>
        </p:nvSpPr>
        <p:spPr>
          <a:xfrm>
            <a:off x="391886" y="336944"/>
            <a:ext cx="2943300" cy="4525200"/>
          </a:xfrm>
          <a:prstGeom prst="rect">
            <a:avLst/>
          </a:prstGeom>
          <a:solidFill>
            <a:srgbClr val="24BAA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1" lang="da" sz="3600" u="none" cap="none" strike="noStrike">
                <a:solidFill>
                  <a:srgbClr val="002060"/>
                </a:solidFill>
                <a:latin typeface="Calibri"/>
                <a:ea typeface="Calibri"/>
                <a:cs typeface="Calibri"/>
                <a:sym typeface="Calibri"/>
              </a:rPr>
              <a:t>Men det kan være svært at undervise </a:t>
            </a:r>
            <a:r>
              <a:rPr b="1" i="1" lang="da" sz="3600">
                <a:solidFill>
                  <a:srgbClr val="002060"/>
                </a:solidFill>
                <a:latin typeface="Calibri"/>
                <a:ea typeface="Calibri"/>
                <a:cs typeface="Calibri"/>
                <a:sym typeface="Calibri"/>
              </a:rPr>
              <a:t>ældre</a:t>
            </a:r>
            <a:r>
              <a:rPr b="1" i="1" lang="da" sz="3600" u="none" cap="none" strike="noStrike">
                <a:solidFill>
                  <a:srgbClr val="002060"/>
                </a:solidFill>
                <a:latin typeface="Calibri"/>
                <a:ea typeface="Calibri"/>
                <a:cs typeface="Calibri"/>
                <a:sym typeface="Calibri"/>
              </a:rPr>
              <a:t> i digitale færdigheder... Da den ældre måske:</a:t>
            </a:r>
            <a:endParaRPr b="0" i="1" sz="1400" u="none" cap="none" strike="noStrike">
              <a:solidFill>
                <a:srgbClr val="002060"/>
              </a:solidFill>
              <a:latin typeface="Arial"/>
              <a:ea typeface="Arial"/>
              <a:cs typeface="Arial"/>
              <a:sym typeface="Arial"/>
            </a:endParaRPr>
          </a:p>
        </p:txBody>
      </p:sp>
      <p:grpSp>
        <p:nvGrpSpPr>
          <p:cNvPr id="819" name="Google Shape;819;p66"/>
          <p:cNvGrpSpPr/>
          <p:nvPr/>
        </p:nvGrpSpPr>
        <p:grpSpPr>
          <a:xfrm>
            <a:off x="1371930" y="5167353"/>
            <a:ext cx="983135" cy="986946"/>
            <a:chOff x="923129" y="5951680"/>
            <a:chExt cx="707633" cy="710376"/>
          </a:xfrm>
        </p:grpSpPr>
        <p:sp>
          <p:nvSpPr>
            <p:cNvPr id="820" name="Google Shape;820;p66"/>
            <p:cNvSpPr/>
            <p:nvPr/>
          </p:nvSpPr>
          <p:spPr>
            <a:xfrm>
              <a:off x="1394884" y="6017507"/>
              <a:ext cx="65826" cy="153594"/>
            </a:xfrm>
            <a:custGeom>
              <a:rect b="b" l="l" r="r" t="t"/>
              <a:pathLst>
                <a:path extrusionOk="0" h="153594" w="65826">
                  <a:moveTo>
                    <a:pt x="0" y="0"/>
                  </a:moveTo>
                  <a:lnTo>
                    <a:pt x="65827" y="0"/>
                  </a:lnTo>
                  <a:lnTo>
                    <a:pt x="65827" y="153595"/>
                  </a:lnTo>
                  <a:lnTo>
                    <a:pt x="0" y="153595"/>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821" name="Google Shape;821;p66"/>
            <p:cNvGrpSpPr/>
            <p:nvPr/>
          </p:nvGrpSpPr>
          <p:grpSpPr>
            <a:xfrm>
              <a:off x="923129" y="5951680"/>
              <a:ext cx="707633" cy="710376"/>
              <a:chOff x="923129" y="5951680"/>
              <a:chExt cx="707633" cy="710376"/>
            </a:xfrm>
          </p:grpSpPr>
          <p:sp>
            <p:nvSpPr>
              <p:cNvPr id="822" name="Google Shape;822;p66"/>
              <p:cNvSpPr/>
              <p:nvPr/>
            </p:nvSpPr>
            <p:spPr>
              <a:xfrm>
                <a:off x="923129" y="5951680"/>
                <a:ext cx="707633" cy="710376"/>
              </a:xfrm>
              <a:custGeom>
                <a:rect b="b" l="l" r="r" t="t"/>
                <a:pathLst>
                  <a:path extrusionOk="0" h="710376" w="707633">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23" name="Google Shape;823;p66"/>
              <p:cNvSpPr/>
              <p:nvPr/>
            </p:nvSpPr>
            <p:spPr>
              <a:xfrm>
                <a:off x="1168955" y="6330181"/>
                <a:ext cx="277019" cy="65826"/>
              </a:xfrm>
              <a:custGeom>
                <a:rect b="b" l="l" r="r" t="t"/>
                <a:pathLst>
                  <a:path extrusionOk="0" h="65826" w="277019">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24" name="Google Shape;824;p66"/>
              <p:cNvSpPr/>
              <p:nvPr/>
            </p:nvSpPr>
            <p:spPr>
              <a:xfrm>
                <a:off x="1084952" y="6363094"/>
                <a:ext cx="32913" cy="21942"/>
              </a:xfrm>
              <a:custGeom>
                <a:rect b="b" l="l" r="r" t="t"/>
                <a:pathLst>
                  <a:path extrusionOk="0" h="21942" w="32913">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7"/>
          <p:cNvSpPr txBox="1"/>
          <p:nvPr>
            <p:ph idx="1" type="body"/>
          </p:nvPr>
        </p:nvSpPr>
        <p:spPr>
          <a:xfrm>
            <a:off x="5446713" y="2624138"/>
            <a:ext cx="5849937" cy="225266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i="0" lang="da" sz="3600" u="none" cap="none" strike="noStrike">
                <a:solidFill>
                  <a:schemeClr val="lt1"/>
                </a:solidFill>
                <a:latin typeface="Calibri"/>
                <a:ea typeface="Calibri"/>
                <a:cs typeface="Calibri"/>
                <a:sym typeface="Calibri"/>
              </a:rPr>
              <a:t>  Det følgende er en række nyttige tips til at hjælpe dig, når du UNDERVISER </a:t>
            </a:r>
            <a:r>
              <a:rPr b="1" lang="da" sz="3600"/>
              <a:t>ældre</a:t>
            </a:r>
            <a:r>
              <a:rPr b="1" i="0" lang="da" sz="3600" u="none" cap="none" strike="noStrike">
                <a:solidFill>
                  <a:schemeClr val="lt1"/>
                </a:solidFill>
                <a:latin typeface="Calibri"/>
                <a:ea typeface="Calibri"/>
                <a:cs typeface="Calibri"/>
                <a:sym typeface="Calibri"/>
              </a:rPr>
              <a:t> og til at løse problemer, der kan opstå.</a:t>
            </a:r>
            <a:endParaRPr b="1" i="0" sz="3600" u="none" cap="none" strike="noStrike">
              <a:solidFill>
                <a:srgbClr val="FF0000"/>
              </a:solidFill>
              <a:latin typeface="Calibri"/>
              <a:ea typeface="Calibri"/>
              <a:cs typeface="Calibri"/>
              <a:sym typeface="Calibri"/>
            </a:endParaRPr>
          </a:p>
        </p:txBody>
      </p:sp>
      <p:grpSp>
        <p:nvGrpSpPr>
          <p:cNvPr id="830" name="Google Shape;830;p67"/>
          <p:cNvGrpSpPr/>
          <p:nvPr/>
        </p:nvGrpSpPr>
        <p:grpSpPr>
          <a:xfrm>
            <a:off x="895350" y="1390650"/>
            <a:ext cx="2168214" cy="1898295"/>
            <a:chOff x="2845389" y="1612886"/>
            <a:chExt cx="3419384" cy="3422081"/>
          </a:xfrm>
        </p:grpSpPr>
        <p:sp>
          <p:nvSpPr>
            <p:cNvPr id="831" name="Google Shape;831;p67"/>
            <p:cNvSpPr/>
            <p:nvPr/>
          </p:nvSpPr>
          <p:spPr>
            <a:xfrm>
              <a:off x="4625981" y="1744565"/>
              <a:ext cx="1591319" cy="1762089"/>
            </a:xfrm>
            <a:custGeom>
              <a:rect b="b" l="l" r="r" t="t"/>
              <a:pathLst>
                <a:path extrusionOk="0" h="1762089" w="1591319">
                  <a:moveTo>
                    <a:pt x="1590367" y="1762090"/>
                  </a:moveTo>
                  <a:cubicBezTo>
                    <a:pt x="1210621" y="1762090"/>
                    <a:pt x="833729" y="1762090"/>
                    <a:pt x="453031" y="1762090"/>
                  </a:cubicBezTo>
                  <a:cubicBezTo>
                    <a:pt x="453031" y="1709732"/>
                    <a:pt x="453031" y="1659278"/>
                    <a:pt x="453031" y="1608823"/>
                  </a:cubicBezTo>
                  <a:cubicBezTo>
                    <a:pt x="453031" y="1555513"/>
                    <a:pt x="433996" y="1535522"/>
                    <a:pt x="379747" y="1535522"/>
                  </a:cubicBezTo>
                  <a:cubicBezTo>
                    <a:pt x="254116" y="1535522"/>
                    <a:pt x="128486" y="1535522"/>
                    <a:pt x="0" y="1535522"/>
                  </a:cubicBezTo>
                  <a:cubicBezTo>
                    <a:pt x="0" y="1503155"/>
                    <a:pt x="0" y="1471740"/>
                    <a:pt x="0" y="1434613"/>
                  </a:cubicBezTo>
                  <a:cubicBezTo>
                    <a:pt x="109451" y="1414622"/>
                    <a:pt x="172266" y="1325137"/>
                    <a:pt x="246502" y="1251836"/>
                  </a:cubicBezTo>
                  <a:cubicBezTo>
                    <a:pt x="344532" y="1156639"/>
                    <a:pt x="439707" y="1058587"/>
                    <a:pt x="536785" y="962438"/>
                  </a:cubicBezTo>
                  <a:cubicBezTo>
                    <a:pt x="578662" y="920552"/>
                    <a:pt x="578662" y="895800"/>
                    <a:pt x="536785" y="853914"/>
                  </a:cubicBezTo>
                  <a:cubicBezTo>
                    <a:pt x="498715" y="815835"/>
                    <a:pt x="460645" y="779661"/>
                    <a:pt x="420672" y="740630"/>
                  </a:cubicBezTo>
                  <a:cubicBezTo>
                    <a:pt x="523460" y="638769"/>
                    <a:pt x="622442" y="539765"/>
                    <a:pt x="724279" y="439809"/>
                  </a:cubicBezTo>
                  <a:cubicBezTo>
                    <a:pt x="691919" y="411250"/>
                    <a:pt x="666222" y="387450"/>
                    <a:pt x="638622" y="362699"/>
                  </a:cubicBezTo>
                  <a:cubicBezTo>
                    <a:pt x="543447" y="458848"/>
                    <a:pt x="445417" y="558804"/>
                    <a:pt x="348339" y="657809"/>
                  </a:cubicBezTo>
                  <a:cubicBezTo>
                    <a:pt x="280765" y="612114"/>
                    <a:pt x="270296" y="613066"/>
                    <a:pt x="217950" y="665425"/>
                  </a:cubicBezTo>
                  <a:cubicBezTo>
                    <a:pt x="148472" y="734918"/>
                    <a:pt x="78043" y="804412"/>
                    <a:pt x="8566" y="873905"/>
                  </a:cubicBezTo>
                  <a:cubicBezTo>
                    <a:pt x="7614" y="874857"/>
                    <a:pt x="4759" y="875809"/>
                    <a:pt x="0" y="877713"/>
                  </a:cubicBezTo>
                  <a:cubicBezTo>
                    <a:pt x="0" y="585459"/>
                    <a:pt x="0" y="294158"/>
                    <a:pt x="0" y="0"/>
                  </a:cubicBezTo>
                  <a:cubicBezTo>
                    <a:pt x="529171" y="0"/>
                    <a:pt x="1059293" y="0"/>
                    <a:pt x="1591319" y="0"/>
                  </a:cubicBezTo>
                  <a:cubicBezTo>
                    <a:pt x="1590367" y="584507"/>
                    <a:pt x="1590367" y="1171871"/>
                    <a:pt x="1590367" y="1762090"/>
                  </a:cubicBezTo>
                  <a:close/>
                  <a:moveTo>
                    <a:pt x="313125" y="286542"/>
                  </a:moveTo>
                  <a:cubicBezTo>
                    <a:pt x="331208" y="323669"/>
                    <a:pt x="347387" y="355083"/>
                    <a:pt x="364519" y="388402"/>
                  </a:cubicBezTo>
                  <a:cubicBezTo>
                    <a:pt x="462549" y="339852"/>
                    <a:pt x="559627" y="292254"/>
                    <a:pt x="654801" y="242751"/>
                  </a:cubicBezTo>
                  <a:cubicBezTo>
                    <a:pt x="673836" y="233232"/>
                    <a:pt x="688112" y="233232"/>
                    <a:pt x="707147" y="242751"/>
                  </a:cubicBezTo>
                  <a:cubicBezTo>
                    <a:pt x="797563" y="289398"/>
                    <a:pt x="889882" y="333188"/>
                    <a:pt x="980298" y="380786"/>
                  </a:cubicBezTo>
                  <a:cubicBezTo>
                    <a:pt x="1009802" y="396018"/>
                    <a:pt x="1034548" y="396970"/>
                    <a:pt x="1064052" y="380786"/>
                  </a:cubicBezTo>
                  <a:cubicBezTo>
                    <a:pt x="1127819" y="347468"/>
                    <a:pt x="1193490" y="316053"/>
                    <a:pt x="1257256" y="283686"/>
                  </a:cubicBezTo>
                  <a:cubicBezTo>
                    <a:pt x="1300085" y="261791"/>
                    <a:pt x="1343865" y="240847"/>
                    <a:pt x="1389549" y="218000"/>
                  </a:cubicBezTo>
                  <a:cubicBezTo>
                    <a:pt x="1371466" y="181826"/>
                    <a:pt x="1355286" y="150411"/>
                    <a:pt x="1338155" y="116140"/>
                  </a:cubicBezTo>
                  <a:cubicBezTo>
                    <a:pt x="1239173" y="165642"/>
                    <a:pt x="1143999" y="212288"/>
                    <a:pt x="1048824" y="260839"/>
                  </a:cubicBezTo>
                  <a:cubicBezTo>
                    <a:pt x="1029789" y="270358"/>
                    <a:pt x="1015513" y="271310"/>
                    <a:pt x="996478" y="261791"/>
                  </a:cubicBezTo>
                  <a:cubicBezTo>
                    <a:pt x="905110" y="214192"/>
                    <a:pt x="812791" y="168498"/>
                    <a:pt x="719520" y="123756"/>
                  </a:cubicBezTo>
                  <a:cubicBezTo>
                    <a:pt x="701437" y="115188"/>
                    <a:pt x="674788" y="108524"/>
                    <a:pt x="659560" y="115188"/>
                  </a:cubicBezTo>
                  <a:cubicBezTo>
                    <a:pt x="544399" y="170402"/>
                    <a:pt x="431141" y="228472"/>
                    <a:pt x="313125" y="286542"/>
                  </a:cubicBezTo>
                  <a:close/>
                  <a:moveTo>
                    <a:pt x="1420005" y="739678"/>
                  </a:moveTo>
                  <a:cubicBezTo>
                    <a:pt x="1191586" y="739678"/>
                    <a:pt x="965071" y="739678"/>
                    <a:pt x="740458" y="739678"/>
                  </a:cubicBezTo>
                  <a:cubicBezTo>
                    <a:pt x="740458" y="777757"/>
                    <a:pt x="740458" y="813931"/>
                    <a:pt x="740458" y="849154"/>
                  </a:cubicBezTo>
                  <a:cubicBezTo>
                    <a:pt x="967926" y="849154"/>
                    <a:pt x="1193490" y="849154"/>
                    <a:pt x="1420005" y="849154"/>
                  </a:cubicBezTo>
                  <a:cubicBezTo>
                    <a:pt x="1420005" y="812027"/>
                    <a:pt x="1420005" y="776805"/>
                    <a:pt x="1420005" y="739678"/>
                  </a:cubicBezTo>
                  <a:close/>
                  <a:moveTo>
                    <a:pt x="1418101" y="1077626"/>
                  </a:moveTo>
                  <a:cubicBezTo>
                    <a:pt x="1418101" y="1037643"/>
                    <a:pt x="1418101" y="1001469"/>
                    <a:pt x="1418101" y="966246"/>
                  </a:cubicBezTo>
                  <a:cubicBezTo>
                    <a:pt x="1190634" y="966246"/>
                    <a:pt x="965071" y="966246"/>
                    <a:pt x="739507" y="966246"/>
                  </a:cubicBezTo>
                  <a:cubicBezTo>
                    <a:pt x="739507" y="1004324"/>
                    <a:pt x="739507" y="1040499"/>
                    <a:pt x="739507" y="1077626"/>
                  </a:cubicBezTo>
                  <a:cubicBezTo>
                    <a:pt x="966974" y="1077626"/>
                    <a:pt x="1191586" y="1077626"/>
                    <a:pt x="1418101" y="1077626"/>
                  </a:cubicBezTo>
                  <a:close/>
                  <a:moveTo>
                    <a:pt x="738555" y="1305146"/>
                  </a:moveTo>
                  <a:cubicBezTo>
                    <a:pt x="966974" y="1305146"/>
                    <a:pt x="1193490" y="1305146"/>
                    <a:pt x="1418101" y="1305146"/>
                  </a:cubicBezTo>
                  <a:cubicBezTo>
                    <a:pt x="1418101" y="1266115"/>
                    <a:pt x="1418101" y="1230893"/>
                    <a:pt x="1418101" y="1195670"/>
                  </a:cubicBezTo>
                  <a:cubicBezTo>
                    <a:pt x="1190634" y="1195670"/>
                    <a:pt x="965071" y="1195670"/>
                    <a:pt x="738555" y="1195670"/>
                  </a:cubicBezTo>
                  <a:cubicBezTo>
                    <a:pt x="738555" y="1231845"/>
                    <a:pt x="738555" y="1267067"/>
                    <a:pt x="738555" y="1305146"/>
                  </a:cubicBezTo>
                  <a:close/>
                  <a:moveTo>
                    <a:pt x="1420005" y="1424142"/>
                  </a:moveTo>
                  <a:cubicBezTo>
                    <a:pt x="1191586" y="1424142"/>
                    <a:pt x="965071" y="1424142"/>
                    <a:pt x="740458" y="1424142"/>
                  </a:cubicBezTo>
                  <a:cubicBezTo>
                    <a:pt x="740458" y="1462220"/>
                    <a:pt x="740458" y="1498395"/>
                    <a:pt x="740458" y="1533618"/>
                  </a:cubicBezTo>
                  <a:cubicBezTo>
                    <a:pt x="967926" y="1533618"/>
                    <a:pt x="1193490" y="1533618"/>
                    <a:pt x="1420005" y="1533618"/>
                  </a:cubicBezTo>
                  <a:cubicBezTo>
                    <a:pt x="1420005" y="1496491"/>
                    <a:pt x="1420005" y="1461268"/>
                    <a:pt x="1420005" y="142414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832" name="Google Shape;832;p67"/>
            <p:cNvGrpSpPr/>
            <p:nvPr/>
          </p:nvGrpSpPr>
          <p:grpSpPr>
            <a:xfrm>
              <a:off x="2845389" y="1612886"/>
              <a:ext cx="3419384" cy="3422081"/>
              <a:chOff x="2845389" y="1612886"/>
              <a:chExt cx="3419384" cy="3422081"/>
            </a:xfrm>
          </p:grpSpPr>
          <p:sp>
            <p:nvSpPr>
              <p:cNvPr id="833" name="Google Shape;833;p67"/>
              <p:cNvSpPr/>
              <p:nvPr/>
            </p:nvSpPr>
            <p:spPr>
              <a:xfrm>
                <a:off x="2845389" y="1612886"/>
                <a:ext cx="3419384" cy="2222603"/>
              </a:xfrm>
              <a:custGeom>
                <a:rect b="b" l="l" r="r" t="t"/>
                <a:pathLst>
                  <a:path extrusionOk="0" h="2222603" w="3419384">
                    <a:moveTo>
                      <a:pt x="486104" y="684226"/>
                    </a:moveTo>
                    <a:cubicBezTo>
                      <a:pt x="436613" y="622348"/>
                      <a:pt x="403302" y="560470"/>
                      <a:pt x="399495" y="489073"/>
                    </a:cubicBezTo>
                    <a:cubicBezTo>
                      <a:pt x="394737" y="374837"/>
                      <a:pt x="392833" y="260601"/>
                      <a:pt x="398544" y="147317"/>
                    </a:cubicBezTo>
                    <a:cubicBezTo>
                      <a:pt x="403302" y="63544"/>
                      <a:pt x="478490" y="714"/>
                      <a:pt x="564147" y="714"/>
                    </a:cubicBezTo>
                    <a:cubicBezTo>
                      <a:pt x="679309" y="-238"/>
                      <a:pt x="794470" y="-238"/>
                      <a:pt x="909631" y="714"/>
                    </a:cubicBezTo>
                    <a:cubicBezTo>
                      <a:pt x="1004806" y="1666"/>
                      <a:pt x="1076187" y="74967"/>
                      <a:pt x="1080945" y="171116"/>
                    </a:cubicBezTo>
                    <a:cubicBezTo>
                      <a:pt x="1082849" y="200627"/>
                      <a:pt x="1090463" y="231090"/>
                      <a:pt x="1102836" y="258697"/>
                    </a:cubicBezTo>
                    <a:cubicBezTo>
                      <a:pt x="1126629" y="312959"/>
                      <a:pt x="1155182" y="365317"/>
                      <a:pt x="1181831" y="418627"/>
                    </a:cubicBezTo>
                    <a:cubicBezTo>
                      <a:pt x="1209431" y="475745"/>
                      <a:pt x="1185637" y="513824"/>
                      <a:pt x="1121870" y="514776"/>
                    </a:cubicBezTo>
                    <a:cubicBezTo>
                      <a:pt x="1107594" y="514776"/>
                      <a:pt x="1093318" y="514776"/>
                      <a:pt x="1085704" y="514776"/>
                    </a:cubicBezTo>
                    <a:cubicBezTo>
                      <a:pt x="1057152" y="573798"/>
                      <a:pt x="1031455" y="628060"/>
                      <a:pt x="1003854" y="686130"/>
                    </a:cubicBezTo>
                    <a:cubicBezTo>
                      <a:pt x="1050490" y="686130"/>
                      <a:pt x="1100932" y="688986"/>
                      <a:pt x="1151375" y="685178"/>
                    </a:cubicBezTo>
                    <a:cubicBezTo>
                      <a:pt x="1279860" y="675658"/>
                      <a:pt x="1379794" y="723256"/>
                      <a:pt x="1456885" y="826069"/>
                    </a:cubicBezTo>
                    <a:cubicBezTo>
                      <a:pt x="1497810" y="879379"/>
                      <a:pt x="1544446" y="928881"/>
                      <a:pt x="1594888" y="987903"/>
                    </a:cubicBezTo>
                    <a:cubicBezTo>
                      <a:pt x="1594888" y="966960"/>
                      <a:pt x="1594888" y="954584"/>
                      <a:pt x="1594888" y="942209"/>
                    </a:cubicBezTo>
                    <a:cubicBezTo>
                      <a:pt x="1594888" y="655667"/>
                      <a:pt x="1594888" y="370077"/>
                      <a:pt x="1594888" y="83535"/>
                    </a:cubicBezTo>
                    <a:cubicBezTo>
                      <a:pt x="1594888" y="18801"/>
                      <a:pt x="1611068" y="2618"/>
                      <a:pt x="1677690" y="2618"/>
                    </a:cubicBezTo>
                    <a:cubicBezTo>
                      <a:pt x="2230654" y="2618"/>
                      <a:pt x="2784571" y="2618"/>
                      <a:pt x="3337535" y="2618"/>
                    </a:cubicBezTo>
                    <a:cubicBezTo>
                      <a:pt x="3403205" y="2618"/>
                      <a:pt x="3419385" y="18801"/>
                      <a:pt x="3419385" y="84487"/>
                    </a:cubicBezTo>
                    <a:cubicBezTo>
                      <a:pt x="3419385" y="694697"/>
                      <a:pt x="3419385" y="1305860"/>
                      <a:pt x="3419385" y="1916070"/>
                    </a:cubicBezTo>
                    <a:cubicBezTo>
                      <a:pt x="3419385" y="1981756"/>
                      <a:pt x="3403205" y="1997940"/>
                      <a:pt x="3337535" y="1997940"/>
                    </a:cubicBezTo>
                    <a:cubicBezTo>
                      <a:pt x="2924477" y="1997940"/>
                      <a:pt x="2511419" y="1997940"/>
                      <a:pt x="2098362" y="1997940"/>
                    </a:cubicBezTo>
                    <a:cubicBezTo>
                      <a:pt x="2084086" y="1997940"/>
                      <a:pt x="2069809" y="1997940"/>
                      <a:pt x="2052678" y="1997940"/>
                    </a:cubicBezTo>
                    <a:cubicBezTo>
                      <a:pt x="2052678" y="2036018"/>
                      <a:pt x="2052678" y="2072193"/>
                      <a:pt x="2052678" y="2110272"/>
                    </a:cubicBezTo>
                    <a:cubicBezTo>
                      <a:pt x="2013656" y="2110272"/>
                      <a:pt x="1978442" y="2110272"/>
                      <a:pt x="1939420" y="2110272"/>
                    </a:cubicBezTo>
                    <a:cubicBezTo>
                      <a:pt x="1939420" y="2074097"/>
                      <a:pt x="1939420" y="2038874"/>
                      <a:pt x="1939420" y="1999843"/>
                    </a:cubicBezTo>
                    <a:cubicBezTo>
                      <a:pt x="1367421" y="1999843"/>
                      <a:pt x="799229" y="1999843"/>
                      <a:pt x="229133" y="1999843"/>
                    </a:cubicBezTo>
                    <a:cubicBezTo>
                      <a:pt x="229133" y="2074097"/>
                      <a:pt x="229133" y="2147398"/>
                      <a:pt x="229133" y="2222604"/>
                    </a:cubicBezTo>
                    <a:cubicBezTo>
                      <a:pt x="190111" y="2222604"/>
                      <a:pt x="154897" y="2222604"/>
                      <a:pt x="114923" y="2222604"/>
                    </a:cubicBezTo>
                    <a:cubicBezTo>
                      <a:pt x="114923" y="2149302"/>
                      <a:pt x="114923" y="2075049"/>
                      <a:pt x="114923" y="1996988"/>
                    </a:cubicBezTo>
                    <a:cubicBezTo>
                      <a:pt x="93985" y="1996988"/>
                      <a:pt x="75902" y="1997940"/>
                      <a:pt x="58770" y="1996988"/>
                    </a:cubicBezTo>
                    <a:cubicBezTo>
                      <a:pt x="23556" y="1995084"/>
                      <a:pt x="1666" y="1974140"/>
                      <a:pt x="714" y="1937966"/>
                    </a:cubicBezTo>
                    <a:cubicBezTo>
                      <a:pt x="-238" y="1862760"/>
                      <a:pt x="-238" y="1788507"/>
                      <a:pt x="714" y="1713302"/>
                    </a:cubicBezTo>
                    <a:cubicBezTo>
                      <a:pt x="1666" y="1677127"/>
                      <a:pt x="23556" y="1656184"/>
                      <a:pt x="59722" y="1655232"/>
                    </a:cubicBezTo>
                    <a:cubicBezTo>
                      <a:pt x="94937" y="1654280"/>
                      <a:pt x="130151" y="1655232"/>
                      <a:pt x="173932" y="1655232"/>
                    </a:cubicBezTo>
                    <a:cubicBezTo>
                      <a:pt x="107309" y="1572410"/>
                      <a:pt x="113972" y="1480070"/>
                      <a:pt x="113972" y="1388681"/>
                    </a:cubicBezTo>
                    <a:cubicBezTo>
                      <a:pt x="114923" y="1253502"/>
                      <a:pt x="113972" y="1118323"/>
                      <a:pt x="113972" y="982191"/>
                    </a:cubicBezTo>
                    <a:cubicBezTo>
                      <a:pt x="113972" y="807982"/>
                      <a:pt x="236747" y="686130"/>
                      <a:pt x="409965" y="685178"/>
                    </a:cubicBezTo>
                    <a:cubicBezTo>
                      <a:pt x="429951" y="684226"/>
                      <a:pt x="453745" y="684226"/>
                      <a:pt x="486104" y="684226"/>
                    </a:cubicBezTo>
                    <a:close/>
                    <a:moveTo>
                      <a:pt x="3300417" y="1879896"/>
                    </a:moveTo>
                    <a:cubicBezTo>
                      <a:pt x="3300417" y="1289677"/>
                      <a:pt x="3300417" y="702313"/>
                      <a:pt x="3300417" y="116854"/>
                    </a:cubicBezTo>
                    <a:cubicBezTo>
                      <a:pt x="2768391" y="116854"/>
                      <a:pt x="2238268" y="116854"/>
                      <a:pt x="1709098" y="116854"/>
                    </a:cubicBezTo>
                    <a:cubicBezTo>
                      <a:pt x="1709098" y="411011"/>
                      <a:pt x="1709098" y="702313"/>
                      <a:pt x="1709098" y="994567"/>
                    </a:cubicBezTo>
                    <a:cubicBezTo>
                      <a:pt x="1713857" y="992663"/>
                      <a:pt x="1715760" y="992663"/>
                      <a:pt x="1717663" y="990759"/>
                    </a:cubicBezTo>
                    <a:cubicBezTo>
                      <a:pt x="1787141" y="921266"/>
                      <a:pt x="1857570" y="851772"/>
                      <a:pt x="1927048" y="782278"/>
                    </a:cubicBezTo>
                    <a:cubicBezTo>
                      <a:pt x="1979394" y="729920"/>
                      <a:pt x="1989863" y="728968"/>
                      <a:pt x="2057437" y="774663"/>
                    </a:cubicBezTo>
                    <a:cubicBezTo>
                      <a:pt x="2154515" y="675658"/>
                      <a:pt x="2253496" y="575702"/>
                      <a:pt x="2347719" y="479553"/>
                    </a:cubicBezTo>
                    <a:cubicBezTo>
                      <a:pt x="2375320" y="504304"/>
                      <a:pt x="2401969" y="528103"/>
                      <a:pt x="2433376" y="556662"/>
                    </a:cubicBezTo>
                    <a:cubicBezTo>
                      <a:pt x="2331540" y="657571"/>
                      <a:pt x="2231606" y="756575"/>
                      <a:pt x="2129769" y="857484"/>
                    </a:cubicBezTo>
                    <a:cubicBezTo>
                      <a:pt x="2169743" y="896514"/>
                      <a:pt x="2207813" y="933641"/>
                      <a:pt x="2245882" y="970768"/>
                    </a:cubicBezTo>
                    <a:cubicBezTo>
                      <a:pt x="2287759" y="1012654"/>
                      <a:pt x="2287759" y="1037405"/>
                      <a:pt x="2245882" y="1079292"/>
                    </a:cubicBezTo>
                    <a:cubicBezTo>
                      <a:pt x="2149756" y="1176393"/>
                      <a:pt x="2053630" y="1273493"/>
                      <a:pt x="1955600" y="1368690"/>
                    </a:cubicBezTo>
                    <a:cubicBezTo>
                      <a:pt x="1880412" y="1441991"/>
                      <a:pt x="1818549" y="1531476"/>
                      <a:pt x="1709098" y="1551467"/>
                    </a:cubicBezTo>
                    <a:cubicBezTo>
                      <a:pt x="1709098" y="1588594"/>
                      <a:pt x="1709098" y="1620009"/>
                      <a:pt x="1709098" y="1652376"/>
                    </a:cubicBezTo>
                    <a:cubicBezTo>
                      <a:pt x="1837583" y="1652376"/>
                      <a:pt x="1963214" y="1652376"/>
                      <a:pt x="2088844" y="1652376"/>
                    </a:cubicBezTo>
                    <a:cubicBezTo>
                      <a:pt x="2142142" y="1652376"/>
                      <a:pt x="2161177" y="1671415"/>
                      <a:pt x="2162129" y="1725677"/>
                    </a:cubicBezTo>
                    <a:cubicBezTo>
                      <a:pt x="2162129" y="1776131"/>
                      <a:pt x="2162129" y="1826586"/>
                      <a:pt x="2162129" y="1878944"/>
                    </a:cubicBezTo>
                    <a:cubicBezTo>
                      <a:pt x="2543779" y="1879896"/>
                      <a:pt x="2920670" y="1879896"/>
                      <a:pt x="3300417" y="1879896"/>
                    </a:cubicBezTo>
                    <a:close/>
                    <a:moveTo>
                      <a:pt x="1988911" y="882235"/>
                    </a:moveTo>
                    <a:cubicBezTo>
                      <a:pt x="1893736" y="977431"/>
                      <a:pt x="1798562" y="1072628"/>
                      <a:pt x="1704339" y="1167825"/>
                    </a:cubicBezTo>
                    <a:cubicBezTo>
                      <a:pt x="1661510" y="1209711"/>
                      <a:pt x="1632958" y="1208759"/>
                      <a:pt x="1594888" y="1164017"/>
                    </a:cubicBezTo>
                    <a:cubicBezTo>
                      <a:pt x="1510183" y="1065013"/>
                      <a:pt x="1424526" y="966008"/>
                      <a:pt x="1339820" y="866051"/>
                    </a:cubicBezTo>
                    <a:cubicBezTo>
                      <a:pt x="1300799" y="820357"/>
                      <a:pt x="1253211" y="797510"/>
                      <a:pt x="1193251" y="798462"/>
                    </a:cubicBezTo>
                    <a:cubicBezTo>
                      <a:pt x="1120919" y="799414"/>
                      <a:pt x="1048586" y="799414"/>
                      <a:pt x="976253" y="798462"/>
                    </a:cubicBezTo>
                    <a:cubicBezTo>
                      <a:pt x="952460" y="797510"/>
                      <a:pt x="940087" y="805126"/>
                      <a:pt x="929618" y="826069"/>
                    </a:cubicBezTo>
                    <a:cubicBezTo>
                      <a:pt x="885837" y="916506"/>
                      <a:pt x="840154" y="1006942"/>
                      <a:pt x="795422" y="1097379"/>
                    </a:cubicBezTo>
                    <a:cubicBezTo>
                      <a:pt x="783049" y="1122131"/>
                      <a:pt x="766869" y="1141170"/>
                      <a:pt x="736413" y="1141170"/>
                    </a:cubicBezTo>
                    <a:cubicBezTo>
                      <a:pt x="707861" y="1140218"/>
                      <a:pt x="692633" y="1122131"/>
                      <a:pt x="681212" y="1098331"/>
                    </a:cubicBezTo>
                    <a:cubicBezTo>
                      <a:pt x="650756" y="1035501"/>
                      <a:pt x="619349" y="972672"/>
                      <a:pt x="587941" y="910794"/>
                    </a:cubicBezTo>
                    <a:cubicBezTo>
                      <a:pt x="569858" y="874619"/>
                      <a:pt x="559389" y="825117"/>
                      <a:pt x="529885" y="807982"/>
                    </a:cubicBezTo>
                    <a:cubicBezTo>
                      <a:pt x="499429" y="788942"/>
                      <a:pt x="449938" y="800366"/>
                      <a:pt x="409013" y="800366"/>
                    </a:cubicBezTo>
                    <a:cubicBezTo>
                      <a:pt x="297659" y="800366"/>
                      <a:pt x="226278" y="871763"/>
                      <a:pt x="226278" y="982191"/>
                    </a:cubicBezTo>
                    <a:cubicBezTo>
                      <a:pt x="226278" y="1144978"/>
                      <a:pt x="226278" y="1307764"/>
                      <a:pt x="226278" y="1470550"/>
                    </a:cubicBezTo>
                    <a:cubicBezTo>
                      <a:pt x="226278" y="1583834"/>
                      <a:pt x="297659" y="1655232"/>
                      <a:pt x="410916" y="1655232"/>
                    </a:cubicBezTo>
                    <a:cubicBezTo>
                      <a:pt x="547016" y="1655232"/>
                      <a:pt x="684067" y="1655232"/>
                      <a:pt x="820167" y="1655232"/>
                    </a:cubicBezTo>
                    <a:cubicBezTo>
                      <a:pt x="830636" y="1655232"/>
                      <a:pt x="841105" y="1654280"/>
                      <a:pt x="853478" y="1653328"/>
                    </a:cubicBezTo>
                    <a:cubicBezTo>
                      <a:pt x="853478" y="1600969"/>
                      <a:pt x="853478" y="1551467"/>
                      <a:pt x="853478" y="1501965"/>
                    </a:cubicBezTo>
                    <a:cubicBezTo>
                      <a:pt x="853478" y="1445799"/>
                      <a:pt x="834443" y="1427712"/>
                      <a:pt x="778290" y="1427712"/>
                    </a:cubicBezTo>
                    <a:cubicBezTo>
                      <a:pt x="692633" y="1427712"/>
                      <a:pt x="606976" y="1427712"/>
                      <a:pt x="522271" y="1427712"/>
                    </a:cubicBezTo>
                    <a:cubicBezTo>
                      <a:pt x="488008" y="1427712"/>
                      <a:pt x="459455" y="1415336"/>
                      <a:pt x="456600" y="1381065"/>
                    </a:cubicBezTo>
                    <a:cubicBezTo>
                      <a:pt x="451841" y="1321091"/>
                      <a:pt x="455648" y="1261118"/>
                      <a:pt x="455648" y="1201144"/>
                    </a:cubicBezTo>
                    <a:cubicBezTo>
                      <a:pt x="494670" y="1201144"/>
                      <a:pt x="529885" y="1201144"/>
                      <a:pt x="568906" y="1201144"/>
                    </a:cubicBezTo>
                    <a:cubicBezTo>
                      <a:pt x="568906" y="1239222"/>
                      <a:pt x="568906" y="1275397"/>
                      <a:pt x="568906" y="1313476"/>
                    </a:cubicBezTo>
                    <a:cubicBezTo>
                      <a:pt x="642191" y="1313476"/>
                      <a:pt x="712620" y="1313476"/>
                      <a:pt x="782097" y="1313476"/>
                    </a:cubicBezTo>
                    <a:cubicBezTo>
                      <a:pt x="896307" y="1313476"/>
                      <a:pt x="966736" y="1383921"/>
                      <a:pt x="967688" y="1497205"/>
                    </a:cubicBezTo>
                    <a:cubicBezTo>
                      <a:pt x="967688" y="1548611"/>
                      <a:pt x="967688" y="1600969"/>
                      <a:pt x="967688" y="1653328"/>
                    </a:cubicBezTo>
                    <a:cubicBezTo>
                      <a:pt x="1064766" y="1653328"/>
                      <a:pt x="1158037" y="1653328"/>
                      <a:pt x="1252260" y="1653328"/>
                    </a:cubicBezTo>
                    <a:cubicBezTo>
                      <a:pt x="1252260" y="1523860"/>
                      <a:pt x="1252260" y="1397249"/>
                      <a:pt x="1252260" y="1269685"/>
                    </a:cubicBezTo>
                    <a:cubicBezTo>
                      <a:pt x="1252260" y="1240174"/>
                      <a:pt x="1259874" y="1215423"/>
                      <a:pt x="1289378" y="1203048"/>
                    </a:cubicBezTo>
                    <a:cubicBezTo>
                      <a:pt x="1317930" y="1191624"/>
                      <a:pt x="1339820" y="1204952"/>
                      <a:pt x="1358855" y="1223991"/>
                    </a:cubicBezTo>
                    <a:cubicBezTo>
                      <a:pt x="1412153" y="1278253"/>
                      <a:pt x="1466402" y="1331563"/>
                      <a:pt x="1519700" y="1384873"/>
                    </a:cubicBezTo>
                    <a:cubicBezTo>
                      <a:pt x="1602502" y="1466742"/>
                      <a:pt x="1700532" y="1466742"/>
                      <a:pt x="1783334" y="1383921"/>
                    </a:cubicBezTo>
                    <a:cubicBezTo>
                      <a:pt x="1895640" y="1272541"/>
                      <a:pt x="2006994" y="1160209"/>
                      <a:pt x="2118349" y="1048829"/>
                    </a:cubicBezTo>
                    <a:cubicBezTo>
                      <a:pt x="2125962" y="1041213"/>
                      <a:pt x="2131673" y="1033598"/>
                      <a:pt x="2136432" y="1028838"/>
                    </a:cubicBezTo>
                    <a:cubicBezTo>
                      <a:pt x="2085037" y="979336"/>
                      <a:pt x="2038402" y="931737"/>
                      <a:pt x="1988911" y="882235"/>
                    </a:cubicBezTo>
                    <a:close/>
                    <a:moveTo>
                      <a:pt x="1041924" y="396732"/>
                    </a:moveTo>
                    <a:cubicBezTo>
                      <a:pt x="1037165" y="387212"/>
                      <a:pt x="1034310" y="380549"/>
                      <a:pt x="1031455" y="373885"/>
                    </a:cubicBezTo>
                    <a:cubicBezTo>
                      <a:pt x="1000999" y="307247"/>
                      <a:pt x="955315" y="246321"/>
                      <a:pt x="962929" y="164452"/>
                    </a:cubicBezTo>
                    <a:cubicBezTo>
                      <a:pt x="965784" y="133037"/>
                      <a:pt x="938183" y="113998"/>
                      <a:pt x="905824" y="113998"/>
                    </a:cubicBezTo>
                    <a:cubicBezTo>
                      <a:pt x="793518" y="113046"/>
                      <a:pt x="680260" y="113046"/>
                      <a:pt x="567954" y="113998"/>
                    </a:cubicBezTo>
                    <a:cubicBezTo>
                      <a:pt x="532740" y="113998"/>
                      <a:pt x="509898" y="136845"/>
                      <a:pt x="509898" y="172068"/>
                    </a:cubicBezTo>
                    <a:cubicBezTo>
                      <a:pt x="508946" y="268217"/>
                      <a:pt x="507043" y="364365"/>
                      <a:pt x="510850" y="460514"/>
                    </a:cubicBezTo>
                    <a:cubicBezTo>
                      <a:pt x="515608" y="584269"/>
                      <a:pt x="618397" y="682322"/>
                      <a:pt x="735462" y="683274"/>
                    </a:cubicBezTo>
                    <a:cubicBezTo>
                      <a:pt x="854430" y="684226"/>
                      <a:pt x="954363" y="592837"/>
                      <a:pt x="964832" y="473841"/>
                    </a:cubicBezTo>
                    <a:cubicBezTo>
                      <a:pt x="970543" y="414819"/>
                      <a:pt x="980060" y="404348"/>
                      <a:pt x="1041924" y="396732"/>
                    </a:cubicBezTo>
                    <a:close/>
                    <a:moveTo>
                      <a:pt x="112068" y="1879896"/>
                    </a:moveTo>
                    <a:cubicBezTo>
                      <a:pt x="758304" y="1879896"/>
                      <a:pt x="1402636" y="1879896"/>
                      <a:pt x="2046016" y="1879896"/>
                    </a:cubicBezTo>
                    <a:cubicBezTo>
                      <a:pt x="2046016" y="1841817"/>
                      <a:pt x="2046016" y="1805642"/>
                      <a:pt x="2046016" y="1769468"/>
                    </a:cubicBezTo>
                    <a:cubicBezTo>
                      <a:pt x="1399780" y="1769468"/>
                      <a:pt x="757352" y="1769468"/>
                      <a:pt x="112068" y="1769468"/>
                    </a:cubicBezTo>
                    <a:cubicBezTo>
                      <a:pt x="112068" y="1806594"/>
                      <a:pt x="112068" y="1841817"/>
                      <a:pt x="112068" y="1879896"/>
                    </a:cubicBezTo>
                    <a:close/>
                    <a:moveTo>
                      <a:pt x="1592033" y="1551467"/>
                    </a:moveTo>
                    <a:cubicBezTo>
                      <a:pt x="1493051" y="1536236"/>
                      <a:pt x="1435947" y="1461031"/>
                      <a:pt x="1367421" y="1395345"/>
                    </a:cubicBezTo>
                    <a:cubicBezTo>
                      <a:pt x="1367421" y="1484830"/>
                      <a:pt x="1367421" y="1567651"/>
                      <a:pt x="1367421" y="1651424"/>
                    </a:cubicBezTo>
                    <a:cubicBezTo>
                      <a:pt x="1443561" y="1651424"/>
                      <a:pt x="1517797" y="1651424"/>
                      <a:pt x="1592033" y="1651424"/>
                    </a:cubicBezTo>
                    <a:cubicBezTo>
                      <a:pt x="1592033" y="1618105"/>
                      <a:pt x="1592033" y="1587642"/>
                      <a:pt x="1592033" y="1551467"/>
                    </a:cubicBezTo>
                    <a:close/>
                    <a:moveTo>
                      <a:pt x="815408" y="801318"/>
                    </a:moveTo>
                    <a:cubicBezTo>
                      <a:pt x="762111" y="801318"/>
                      <a:pt x="713572" y="801318"/>
                      <a:pt x="660274" y="801318"/>
                    </a:cubicBezTo>
                    <a:cubicBezTo>
                      <a:pt x="685971" y="852724"/>
                      <a:pt x="709764" y="901274"/>
                      <a:pt x="737365" y="955536"/>
                    </a:cubicBezTo>
                    <a:cubicBezTo>
                      <a:pt x="764966" y="900322"/>
                      <a:pt x="788759" y="852724"/>
                      <a:pt x="815408" y="801318"/>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4" name="Google Shape;834;p67"/>
              <p:cNvSpPr/>
              <p:nvPr/>
            </p:nvSpPr>
            <p:spPr>
              <a:xfrm>
                <a:off x="3012029" y="3836916"/>
                <a:ext cx="685886" cy="1198051"/>
              </a:xfrm>
              <a:custGeom>
                <a:rect b="b" l="l" r="r" t="t"/>
                <a:pathLst>
                  <a:path extrusionOk="0" h="1198051" w="685886">
                    <a:moveTo>
                      <a:pt x="163378" y="506924"/>
                    </a:moveTo>
                    <a:cubicBezTo>
                      <a:pt x="2533" y="354609"/>
                      <a:pt x="51072" y="169928"/>
                      <a:pt x="145295" y="80443"/>
                    </a:cubicBezTo>
                    <a:cubicBezTo>
                      <a:pt x="256649" y="-27129"/>
                      <a:pt x="432722" y="-27129"/>
                      <a:pt x="544076" y="82347"/>
                    </a:cubicBezTo>
                    <a:cubicBezTo>
                      <a:pt x="640203" y="176591"/>
                      <a:pt x="680176" y="359369"/>
                      <a:pt x="525993" y="505020"/>
                    </a:cubicBezTo>
                    <a:cubicBezTo>
                      <a:pt x="531704" y="510732"/>
                      <a:pt x="537414" y="516443"/>
                      <a:pt x="543125" y="521203"/>
                    </a:cubicBezTo>
                    <a:cubicBezTo>
                      <a:pt x="637348" y="592601"/>
                      <a:pt x="685887" y="686845"/>
                      <a:pt x="685887" y="805841"/>
                    </a:cubicBezTo>
                    <a:cubicBezTo>
                      <a:pt x="685887" y="912462"/>
                      <a:pt x="685887" y="1020034"/>
                      <a:pt x="685887" y="1126654"/>
                    </a:cubicBezTo>
                    <a:cubicBezTo>
                      <a:pt x="685887" y="1178060"/>
                      <a:pt x="665900" y="1198051"/>
                      <a:pt x="614506" y="1198051"/>
                    </a:cubicBezTo>
                    <a:cubicBezTo>
                      <a:pt x="433674" y="1198051"/>
                      <a:pt x="253794" y="1198051"/>
                      <a:pt x="72962" y="1198051"/>
                    </a:cubicBezTo>
                    <a:cubicBezTo>
                      <a:pt x="21568" y="1198051"/>
                      <a:pt x="1581" y="1178060"/>
                      <a:pt x="1581" y="1126654"/>
                    </a:cubicBezTo>
                    <a:cubicBezTo>
                      <a:pt x="1581" y="1034313"/>
                      <a:pt x="4436" y="941021"/>
                      <a:pt x="629" y="848680"/>
                    </a:cubicBezTo>
                    <a:cubicBezTo>
                      <a:pt x="-6033" y="705885"/>
                      <a:pt x="39651" y="589745"/>
                      <a:pt x="163378" y="506924"/>
                    </a:cubicBezTo>
                    <a:close/>
                    <a:moveTo>
                      <a:pt x="570725" y="1081911"/>
                    </a:moveTo>
                    <a:cubicBezTo>
                      <a:pt x="570725" y="984811"/>
                      <a:pt x="571677" y="891518"/>
                      <a:pt x="570725" y="798226"/>
                    </a:cubicBezTo>
                    <a:cubicBezTo>
                      <a:pt x="569774" y="678278"/>
                      <a:pt x="479358" y="581177"/>
                      <a:pt x="363245" y="570705"/>
                    </a:cubicBezTo>
                    <a:cubicBezTo>
                      <a:pt x="246180" y="560234"/>
                      <a:pt x="133874" y="639247"/>
                      <a:pt x="121501" y="758243"/>
                    </a:cubicBezTo>
                    <a:cubicBezTo>
                      <a:pt x="110080" y="864863"/>
                      <a:pt x="118646" y="972435"/>
                      <a:pt x="118646" y="1081911"/>
                    </a:cubicBezTo>
                    <a:cubicBezTo>
                      <a:pt x="268070" y="1081911"/>
                      <a:pt x="417494" y="1081911"/>
                      <a:pt x="570725" y="1081911"/>
                    </a:cubicBezTo>
                    <a:close/>
                    <a:moveTo>
                      <a:pt x="513621" y="286067"/>
                    </a:moveTo>
                    <a:cubicBezTo>
                      <a:pt x="513621" y="192775"/>
                      <a:pt x="438433" y="115666"/>
                      <a:pt x="345161" y="113761"/>
                    </a:cubicBezTo>
                    <a:cubicBezTo>
                      <a:pt x="249987" y="112810"/>
                      <a:pt x="171944" y="188967"/>
                      <a:pt x="171944" y="284164"/>
                    </a:cubicBezTo>
                    <a:cubicBezTo>
                      <a:pt x="171944" y="378408"/>
                      <a:pt x="249035" y="456469"/>
                      <a:pt x="343258" y="456469"/>
                    </a:cubicBezTo>
                    <a:cubicBezTo>
                      <a:pt x="436529" y="455518"/>
                      <a:pt x="513621" y="379360"/>
                      <a:pt x="513621" y="28606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5" name="Google Shape;835;p67"/>
              <p:cNvSpPr/>
              <p:nvPr/>
            </p:nvSpPr>
            <p:spPr>
              <a:xfrm>
                <a:off x="3809750" y="3836916"/>
                <a:ext cx="685728" cy="1198051"/>
              </a:xfrm>
              <a:custGeom>
                <a:rect b="b" l="l" r="r" t="t"/>
                <a:pathLst>
                  <a:path extrusionOk="0" h="1198051" w="685728">
                    <a:moveTo>
                      <a:pt x="163220" y="506924"/>
                    </a:moveTo>
                    <a:cubicBezTo>
                      <a:pt x="2375" y="354609"/>
                      <a:pt x="50914" y="169928"/>
                      <a:pt x="145137" y="80443"/>
                    </a:cubicBezTo>
                    <a:cubicBezTo>
                      <a:pt x="256491" y="-27129"/>
                      <a:pt x="432564" y="-27129"/>
                      <a:pt x="543919" y="82347"/>
                    </a:cubicBezTo>
                    <a:cubicBezTo>
                      <a:pt x="640045" y="176591"/>
                      <a:pt x="680018" y="359369"/>
                      <a:pt x="525835" y="505020"/>
                    </a:cubicBezTo>
                    <a:cubicBezTo>
                      <a:pt x="531546" y="510732"/>
                      <a:pt x="537256" y="516443"/>
                      <a:pt x="542967" y="521203"/>
                    </a:cubicBezTo>
                    <a:cubicBezTo>
                      <a:pt x="637190" y="592601"/>
                      <a:pt x="685729" y="686845"/>
                      <a:pt x="685729" y="805841"/>
                    </a:cubicBezTo>
                    <a:cubicBezTo>
                      <a:pt x="685729" y="912462"/>
                      <a:pt x="685729" y="1020034"/>
                      <a:pt x="685729" y="1126654"/>
                    </a:cubicBezTo>
                    <a:cubicBezTo>
                      <a:pt x="685729" y="1178060"/>
                      <a:pt x="665742" y="1198051"/>
                      <a:pt x="614348" y="1198051"/>
                    </a:cubicBezTo>
                    <a:cubicBezTo>
                      <a:pt x="433516" y="1198051"/>
                      <a:pt x="253636" y="1198051"/>
                      <a:pt x="72804" y="1198051"/>
                    </a:cubicBezTo>
                    <a:cubicBezTo>
                      <a:pt x="21410" y="1198051"/>
                      <a:pt x="1423" y="1178060"/>
                      <a:pt x="1423" y="1126654"/>
                    </a:cubicBezTo>
                    <a:cubicBezTo>
                      <a:pt x="1423" y="1034313"/>
                      <a:pt x="4278" y="941021"/>
                      <a:pt x="472" y="848680"/>
                    </a:cubicBezTo>
                    <a:cubicBezTo>
                      <a:pt x="-5239" y="705885"/>
                      <a:pt x="40445" y="589745"/>
                      <a:pt x="163220" y="506924"/>
                    </a:cubicBezTo>
                    <a:close/>
                    <a:moveTo>
                      <a:pt x="569616" y="1081911"/>
                    </a:moveTo>
                    <a:cubicBezTo>
                      <a:pt x="570567" y="1073344"/>
                      <a:pt x="570567" y="1068584"/>
                      <a:pt x="570567" y="1063824"/>
                    </a:cubicBezTo>
                    <a:cubicBezTo>
                      <a:pt x="570567" y="973387"/>
                      <a:pt x="571519" y="883903"/>
                      <a:pt x="570567" y="793466"/>
                    </a:cubicBezTo>
                    <a:cubicBezTo>
                      <a:pt x="568664" y="669710"/>
                      <a:pt x="466827" y="570705"/>
                      <a:pt x="344052" y="569754"/>
                    </a:cubicBezTo>
                    <a:cubicBezTo>
                      <a:pt x="219373" y="568802"/>
                      <a:pt x="117536" y="668758"/>
                      <a:pt x="115633" y="794417"/>
                    </a:cubicBezTo>
                    <a:cubicBezTo>
                      <a:pt x="114681" y="884854"/>
                      <a:pt x="115633" y="974339"/>
                      <a:pt x="115633" y="1064776"/>
                    </a:cubicBezTo>
                    <a:cubicBezTo>
                      <a:pt x="115633" y="1070488"/>
                      <a:pt x="117536" y="1076200"/>
                      <a:pt x="118488" y="1081911"/>
                    </a:cubicBezTo>
                    <a:cubicBezTo>
                      <a:pt x="268864" y="1081911"/>
                      <a:pt x="418288" y="1081911"/>
                      <a:pt x="569616" y="1081911"/>
                    </a:cubicBezTo>
                    <a:close/>
                    <a:moveTo>
                      <a:pt x="514414" y="287971"/>
                    </a:moveTo>
                    <a:cubicBezTo>
                      <a:pt x="516318" y="194679"/>
                      <a:pt x="441130" y="116618"/>
                      <a:pt x="348811" y="113761"/>
                    </a:cubicBezTo>
                    <a:cubicBezTo>
                      <a:pt x="253636" y="111858"/>
                      <a:pt x="174641" y="187063"/>
                      <a:pt x="172738" y="281308"/>
                    </a:cubicBezTo>
                    <a:cubicBezTo>
                      <a:pt x="170834" y="376504"/>
                      <a:pt x="247925" y="454566"/>
                      <a:pt x="342148" y="455518"/>
                    </a:cubicBezTo>
                    <a:cubicBezTo>
                      <a:pt x="435419" y="456469"/>
                      <a:pt x="512511" y="381264"/>
                      <a:pt x="514414" y="287971"/>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6" name="Google Shape;836;p67"/>
              <p:cNvSpPr/>
              <p:nvPr/>
            </p:nvSpPr>
            <p:spPr>
              <a:xfrm>
                <a:off x="4608736" y="3837617"/>
                <a:ext cx="684305" cy="1197349"/>
              </a:xfrm>
              <a:custGeom>
                <a:rect b="b" l="l" r="r" t="t"/>
                <a:pathLst>
                  <a:path extrusionOk="0" h="1197349" w="684305">
                    <a:moveTo>
                      <a:pt x="161797" y="506222"/>
                    </a:moveTo>
                    <a:cubicBezTo>
                      <a:pt x="3807" y="356764"/>
                      <a:pt x="48539" y="173986"/>
                      <a:pt x="140859" y="82597"/>
                    </a:cubicBezTo>
                    <a:cubicBezTo>
                      <a:pt x="251261" y="-25927"/>
                      <a:pt x="427334" y="-27831"/>
                      <a:pt x="539640" y="78789"/>
                    </a:cubicBezTo>
                    <a:cubicBezTo>
                      <a:pt x="636718" y="171130"/>
                      <a:pt x="680498" y="355811"/>
                      <a:pt x="524412" y="504318"/>
                    </a:cubicBezTo>
                    <a:cubicBezTo>
                      <a:pt x="530123" y="510030"/>
                      <a:pt x="535833" y="515742"/>
                      <a:pt x="541543" y="520502"/>
                    </a:cubicBezTo>
                    <a:cubicBezTo>
                      <a:pt x="635766" y="591899"/>
                      <a:pt x="684305" y="686144"/>
                      <a:pt x="684305" y="805140"/>
                    </a:cubicBezTo>
                    <a:cubicBezTo>
                      <a:pt x="684305" y="911760"/>
                      <a:pt x="684305" y="1019332"/>
                      <a:pt x="684305" y="1125953"/>
                    </a:cubicBezTo>
                    <a:cubicBezTo>
                      <a:pt x="684305" y="1177359"/>
                      <a:pt x="664319" y="1197350"/>
                      <a:pt x="612924" y="1197350"/>
                    </a:cubicBezTo>
                    <a:cubicBezTo>
                      <a:pt x="432093" y="1197350"/>
                      <a:pt x="252213" y="1197350"/>
                      <a:pt x="71381" y="1197350"/>
                    </a:cubicBezTo>
                    <a:cubicBezTo>
                      <a:pt x="19987" y="1197350"/>
                      <a:pt x="0" y="1177359"/>
                      <a:pt x="0" y="1125953"/>
                    </a:cubicBezTo>
                    <a:cubicBezTo>
                      <a:pt x="0" y="1019332"/>
                      <a:pt x="0" y="911760"/>
                      <a:pt x="0" y="805140"/>
                    </a:cubicBezTo>
                    <a:cubicBezTo>
                      <a:pt x="0" y="685192"/>
                      <a:pt x="49491" y="589995"/>
                      <a:pt x="145617" y="518598"/>
                    </a:cubicBezTo>
                    <a:cubicBezTo>
                      <a:pt x="150376" y="514790"/>
                      <a:pt x="155135" y="510982"/>
                      <a:pt x="161797" y="506222"/>
                    </a:cubicBezTo>
                    <a:close/>
                    <a:moveTo>
                      <a:pt x="570096" y="1082162"/>
                    </a:moveTo>
                    <a:cubicBezTo>
                      <a:pt x="570096" y="986965"/>
                      <a:pt x="571048" y="894625"/>
                      <a:pt x="570096" y="802284"/>
                    </a:cubicBezTo>
                    <a:cubicBezTo>
                      <a:pt x="569144" y="670912"/>
                      <a:pt x="469211" y="570004"/>
                      <a:pt x="341677" y="570004"/>
                    </a:cubicBezTo>
                    <a:cubicBezTo>
                      <a:pt x="214143" y="570004"/>
                      <a:pt x="115161" y="670912"/>
                      <a:pt x="114210" y="803236"/>
                    </a:cubicBezTo>
                    <a:cubicBezTo>
                      <a:pt x="113258" y="887009"/>
                      <a:pt x="114210" y="971734"/>
                      <a:pt x="114210" y="1055507"/>
                    </a:cubicBezTo>
                    <a:cubicBezTo>
                      <a:pt x="114210" y="1064075"/>
                      <a:pt x="116113" y="1073594"/>
                      <a:pt x="117065" y="1082162"/>
                    </a:cubicBezTo>
                    <a:cubicBezTo>
                      <a:pt x="268392" y="1082162"/>
                      <a:pt x="416865" y="1082162"/>
                      <a:pt x="570096" y="1082162"/>
                    </a:cubicBezTo>
                    <a:close/>
                    <a:moveTo>
                      <a:pt x="512991" y="284414"/>
                    </a:moveTo>
                    <a:cubicBezTo>
                      <a:pt x="512991" y="191121"/>
                      <a:pt x="436851" y="114012"/>
                      <a:pt x="344532" y="113060"/>
                    </a:cubicBezTo>
                    <a:cubicBezTo>
                      <a:pt x="250309" y="112108"/>
                      <a:pt x="171314" y="189217"/>
                      <a:pt x="171314" y="283462"/>
                    </a:cubicBezTo>
                    <a:cubicBezTo>
                      <a:pt x="171314" y="377707"/>
                      <a:pt x="249358" y="455768"/>
                      <a:pt x="343580" y="454816"/>
                    </a:cubicBezTo>
                    <a:cubicBezTo>
                      <a:pt x="436851" y="454816"/>
                      <a:pt x="512991" y="377707"/>
                      <a:pt x="512991" y="28441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7" name="Google Shape;837;p67"/>
              <p:cNvSpPr/>
              <p:nvPr/>
            </p:nvSpPr>
            <p:spPr>
              <a:xfrm>
                <a:off x="5405925" y="3836643"/>
                <a:ext cx="684679" cy="1197794"/>
              </a:xfrm>
              <a:custGeom>
                <a:rect b="b" l="l" r="r" t="t"/>
                <a:pathLst>
                  <a:path extrusionOk="0" h="1197794" w="684679">
                    <a:moveTo>
                      <a:pt x="522883" y="507196"/>
                    </a:moveTo>
                    <a:cubicBezTo>
                      <a:pt x="598070" y="558602"/>
                      <a:pt x="650416" y="624288"/>
                      <a:pt x="672306" y="710917"/>
                    </a:cubicBezTo>
                    <a:cubicBezTo>
                      <a:pt x="678017" y="734716"/>
                      <a:pt x="683728" y="759467"/>
                      <a:pt x="683728" y="784218"/>
                    </a:cubicBezTo>
                    <a:cubicBezTo>
                      <a:pt x="684679" y="900358"/>
                      <a:pt x="684679" y="1016498"/>
                      <a:pt x="684679" y="1133590"/>
                    </a:cubicBezTo>
                    <a:cubicBezTo>
                      <a:pt x="684679" y="1175476"/>
                      <a:pt x="662789" y="1197371"/>
                      <a:pt x="620912" y="1197371"/>
                    </a:cubicBezTo>
                    <a:cubicBezTo>
                      <a:pt x="435322" y="1198323"/>
                      <a:pt x="250683" y="1197371"/>
                      <a:pt x="65093" y="1197371"/>
                    </a:cubicBezTo>
                    <a:cubicBezTo>
                      <a:pt x="23216" y="1197371"/>
                      <a:pt x="1326" y="1175476"/>
                      <a:pt x="1326" y="1133590"/>
                    </a:cubicBezTo>
                    <a:cubicBezTo>
                      <a:pt x="374" y="1016498"/>
                      <a:pt x="-1530" y="898454"/>
                      <a:pt x="2277" y="781362"/>
                    </a:cubicBezTo>
                    <a:cubicBezTo>
                      <a:pt x="5133" y="676646"/>
                      <a:pt x="53672" y="592873"/>
                      <a:pt x="134570" y="528139"/>
                    </a:cubicBezTo>
                    <a:cubicBezTo>
                      <a:pt x="143136" y="521475"/>
                      <a:pt x="151702" y="515763"/>
                      <a:pt x="163122" y="507196"/>
                    </a:cubicBezTo>
                    <a:cubicBezTo>
                      <a:pt x="86983" y="437702"/>
                      <a:pt x="47961" y="352977"/>
                      <a:pt x="60334" y="250165"/>
                    </a:cubicBezTo>
                    <a:cubicBezTo>
                      <a:pt x="69851" y="174960"/>
                      <a:pt x="104114" y="113082"/>
                      <a:pt x="163122" y="64531"/>
                    </a:cubicBezTo>
                    <a:cubicBezTo>
                      <a:pt x="280187" y="-30665"/>
                      <a:pt x="447695" y="-19242"/>
                      <a:pt x="550483" y="90234"/>
                    </a:cubicBezTo>
                    <a:cubicBezTo>
                      <a:pt x="639947" y="184479"/>
                      <a:pt x="676114" y="362497"/>
                      <a:pt x="522883" y="507196"/>
                    </a:cubicBezTo>
                    <a:close/>
                    <a:moveTo>
                      <a:pt x="115535" y="1081231"/>
                    </a:moveTo>
                    <a:cubicBezTo>
                      <a:pt x="269718" y="1081231"/>
                      <a:pt x="419142" y="1081231"/>
                      <a:pt x="570470" y="1081231"/>
                    </a:cubicBezTo>
                    <a:cubicBezTo>
                      <a:pt x="570470" y="979371"/>
                      <a:pt x="574277" y="879415"/>
                      <a:pt x="569518" y="780410"/>
                    </a:cubicBezTo>
                    <a:cubicBezTo>
                      <a:pt x="563807" y="662366"/>
                      <a:pt x="460067" y="570026"/>
                      <a:pt x="341099" y="570977"/>
                    </a:cubicBezTo>
                    <a:cubicBezTo>
                      <a:pt x="224034" y="571929"/>
                      <a:pt x="121246" y="664270"/>
                      <a:pt x="116487" y="780410"/>
                    </a:cubicBezTo>
                    <a:cubicBezTo>
                      <a:pt x="112680" y="879415"/>
                      <a:pt x="115535" y="979371"/>
                      <a:pt x="115535" y="1081231"/>
                    </a:cubicBezTo>
                    <a:close/>
                    <a:moveTo>
                      <a:pt x="514317" y="285387"/>
                    </a:moveTo>
                    <a:cubicBezTo>
                      <a:pt x="514317" y="192095"/>
                      <a:pt x="438177" y="114985"/>
                      <a:pt x="345858" y="114033"/>
                    </a:cubicBezTo>
                    <a:cubicBezTo>
                      <a:pt x="251635" y="113082"/>
                      <a:pt x="172640" y="190191"/>
                      <a:pt x="172640" y="284436"/>
                    </a:cubicBezTo>
                    <a:cubicBezTo>
                      <a:pt x="172640" y="378680"/>
                      <a:pt x="250683" y="456741"/>
                      <a:pt x="344906" y="455790"/>
                    </a:cubicBezTo>
                    <a:cubicBezTo>
                      <a:pt x="437225" y="455790"/>
                      <a:pt x="514317" y="378680"/>
                      <a:pt x="514317" y="285387"/>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8" name="Google Shape;838;p67"/>
              <p:cNvSpPr/>
              <p:nvPr/>
            </p:nvSpPr>
            <p:spPr>
              <a:xfrm>
                <a:off x="4868563" y="1843700"/>
                <a:ext cx="1077376" cy="279799"/>
              </a:xfrm>
              <a:custGeom>
                <a:rect b="b" l="l" r="r" t="t"/>
                <a:pathLst>
                  <a:path extrusionOk="0" h="279799" w="1077376">
                    <a:moveTo>
                      <a:pt x="0" y="174485"/>
                    </a:moveTo>
                    <a:cubicBezTo>
                      <a:pt x="118016" y="115463"/>
                      <a:pt x="232226" y="57393"/>
                      <a:pt x="347387" y="3131"/>
                    </a:cubicBezTo>
                    <a:cubicBezTo>
                      <a:pt x="362615" y="-4485"/>
                      <a:pt x="389264" y="3131"/>
                      <a:pt x="407347" y="11699"/>
                    </a:cubicBezTo>
                    <a:cubicBezTo>
                      <a:pt x="500618" y="56441"/>
                      <a:pt x="592938" y="102136"/>
                      <a:pt x="684305" y="149734"/>
                    </a:cubicBezTo>
                    <a:cubicBezTo>
                      <a:pt x="703340" y="159254"/>
                      <a:pt x="717616" y="159254"/>
                      <a:pt x="736651" y="148782"/>
                    </a:cubicBezTo>
                    <a:cubicBezTo>
                      <a:pt x="831826" y="100232"/>
                      <a:pt x="927000" y="53585"/>
                      <a:pt x="1025982" y="4083"/>
                    </a:cubicBezTo>
                    <a:cubicBezTo>
                      <a:pt x="1043113" y="37402"/>
                      <a:pt x="1059293" y="69769"/>
                      <a:pt x="1077376" y="105943"/>
                    </a:cubicBezTo>
                    <a:cubicBezTo>
                      <a:pt x="1031692" y="128791"/>
                      <a:pt x="988864" y="150686"/>
                      <a:pt x="945084" y="171629"/>
                    </a:cubicBezTo>
                    <a:cubicBezTo>
                      <a:pt x="880365" y="203996"/>
                      <a:pt x="815646" y="235411"/>
                      <a:pt x="751879" y="268730"/>
                    </a:cubicBezTo>
                    <a:cubicBezTo>
                      <a:pt x="722375" y="283961"/>
                      <a:pt x="696678" y="283009"/>
                      <a:pt x="668125" y="268730"/>
                    </a:cubicBezTo>
                    <a:cubicBezTo>
                      <a:pt x="577710" y="222083"/>
                      <a:pt x="485390" y="178293"/>
                      <a:pt x="394975" y="130695"/>
                    </a:cubicBezTo>
                    <a:cubicBezTo>
                      <a:pt x="375940" y="121175"/>
                      <a:pt x="361663" y="120223"/>
                      <a:pt x="342629" y="130695"/>
                    </a:cubicBezTo>
                    <a:cubicBezTo>
                      <a:pt x="246502" y="180197"/>
                      <a:pt x="150376" y="226843"/>
                      <a:pt x="52346" y="276345"/>
                    </a:cubicBezTo>
                    <a:cubicBezTo>
                      <a:pt x="34263" y="242075"/>
                      <a:pt x="18083" y="210660"/>
                      <a:pt x="0" y="174485"/>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39" name="Google Shape;839;p67"/>
              <p:cNvSpPr/>
              <p:nvPr/>
            </p:nvSpPr>
            <p:spPr>
              <a:xfrm>
                <a:off x="5295897" y="2470369"/>
                <a:ext cx="679546" cy="109476"/>
              </a:xfrm>
              <a:custGeom>
                <a:rect b="b" l="l" r="r" t="t"/>
                <a:pathLst>
                  <a:path extrusionOk="0" h="109476" w="679546">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40" name="Google Shape;840;p67"/>
              <p:cNvSpPr/>
              <p:nvPr/>
            </p:nvSpPr>
            <p:spPr>
              <a:xfrm>
                <a:off x="5295897" y="2697889"/>
                <a:ext cx="678594" cy="111380"/>
              </a:xfrm>
              <a:custGeom>
                <a:rect b="b" l="l" r="r" t="t"/>
                <a:pathLst>
                  <a:path extrusionOk="0" h="111380" w="678594">
                    <a:moveTo>
                      <a:pt x="678595" y="111380"/>
                    </a:moveTo>
                    <a:cubicBezTo>
                      <a:pt x="452079" y="111380"/>
                      <a:pt x="227467" y="111380"/>
                      <a:pt x="0" y="111380"/>
                    </a:cubicBezTo>
                    <a:cubicBezTo>
                      <a:pt x="0" y="74253"/>
                      <a:pt x="0" y="38079"/>
                      <a:pt x="0" y="0"/>
                    </a:cubicBezTo>
                    <a:cubicBezTo>
                      <a:pt x="225564" y="0"/>
                      <a:pt x="451127" y="0"/>
                      <a:pt x="678595" y="0"/>
                    </a:cubicBezTo>
                    <a:cubicBezTo>
                      <a:pt x="678595" y="35223"/>
                      <a:pt x="678595" y="71397"/>
                      <a:pt x="678595" y="11138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41" name="Google Shape;841;p67"/>
              <p:cNvSpPr/>
              <p:nvPr/>
            </p:nvSpPr>
            <p:spPr>
              <a:xfrm>
                <a:off x="5294945" y="2926361"/>
                <a:ext cx="679546" cy="109476"/>
              </a:xfrm>
              <a:custGeom>
                <a:rect b="b" l="l" r="r" t="t"/>
                <a:pathLst>
                  <a:path extrusionOk="0" h="109476" w="679546">
                    <a:moveTo>
                      <a:pt x="0" y="109476"/>
                    </a:moveTo>
                    <a:cubicBezTo>
                      <a:pt x="0" y="72350"/>
                      <a:pt x="0" y="37127"/>
                      <a:pt x="0" y="0"/>
                    </a:cubicBezTo>
                    <a:cubicBezTo>
                      <a:pt x="226515" y="0"/>
                      <a:pt x="451127" y="0"/>
                      <a:pt x="679547" y="0"/>
                    </a:cubicBezTo>
                    <a:cubicBezTo>
                      <a:pt x="679547" y="35223"/>
                      <a:pt x="679547" y="71397"/>
                      <a:pt x="679547" y="109476"/>
                    </a:cubicBezTo>
                    <a:cubicBezTo>
                      <a:pt x="453983" y="109476"/>
                      <a:pt x="228419" y="109476"/>
                      <a:pt x="0" y="10947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842" name="Google Shape;842;p67"/>
              <p:cNvSpPr/>
              <p:nvPr/>
            </p:nvSpPr>
            <p:spPr>
              <a:xfrm>
                <a:off x="5295897" y="3154833"/>
                <a:ext cx="679546" cy="109476"/>
              </a:xfrm>
              <a:custGeom>
                <a:rect b="b" l="l" r="r" t="t"/>
                <a:pathLst>
                  <a:path extrusionOk="0" h="109476" w="679546">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68"/>
          <p:cNvSpPr txBox="1"/>
          <p:nvPr>
            <p:ph idx="1" type="body"/>
          </p:nvPr>
        </p:nvSpPr>
        <p:spPr>
          <a:xfrm>
            <a:off x="477078" y="2045704"/>
            <a:ext cx="6635991" cy="3849918"/>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lang="da"/>
              <a:t>Dine ældre samtalepartnere har er måske ikke vant til at lære nyt, og har ingen fortrolighed med digitale værktøjer. Derfor er det vigtigt ikke at tage noget for givet, men at starte med hvad de ved og kan. </a:t>
            </a:r>
            <a:endParaRPr/>
          </a:p>
          <a:p>
            <a:pPr indent="0" lvl="0" marL="457200" marR="0" rtl="0" algn="l">
              <a:lnSpc>
                <a:spcPct val="90000"/>
              </a:lnSpc>
              <a:spcBef>
                <a:spcPts val="1000"/>
              </a:spcBef>
              <a:spcAft>
                <a:spcPts val="0"/>
              </a:spcAft>
              <a:buClr>
                <a:srgbClr val="092E4B"/>
              </a:buClr>
              <a:buSzPts val="2400"/>
              <a:buFont typeface="Arial"/>
              <a:buNone/>
            </a:pPr>
            <a:r>
              <a:rPr lang="da"/>
              <a:t>Prøv at forstå deres vanskeligheder og find den rigtige løsning til at løse og overvinde dem. En af disse kan være at gentage nøglebegreber, indtil du ser, at de har forstået og er i stand til at handle på egen hånd.</a:t>
            </a:r>
            <a:endParaRPr/>
          </a:p>
        </p:txBody>
      </p:sp>
      <p:sp>
        <p:nvSpPr>
          <p:cNvPr id="848" name="Google Shape;848;p68"/>
          <p:cNvSpPr txBox="1"/>
          <p:nvPr>
            <p:ph idx="2" type="body"/>
          </p:nvPr>
        </p:nvSpPr>
        <p:spPr>
          <a:xfrm>
            <a:off x="798381" y="761603"/>
            <a:ext cx="10595237" cy="803654"/>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1. Hav (meget) tålmodighed</a:t>
            </a:r>
            <a:endParaRPr/>
          </a:p>
        </p:txBody>
      </p:sp>
      <p:pic>
        <p:nvPicPr>
          <p:cNvPr id="849" name="Google Shape;849;p68"/>
          <p:cNvPicPr preferRelativeResize="0"/>
          <p:nvPr/>
        </p:nvPicPr>
        <p:blipFill rotWithShape="1">
          <a:blip r:embed="rId3">
            <a:alphaModFix/>
          </a:blip>
          <a:srcRect b="0" l="0" r="0" t="0"/>
          <a:stretch/>
        </p:blipFill>
        <p:spPr>
          <a:xfrm>
            <a:off x="5933670" y="1392722"/>
            <a:ext cx="6063916" cy="515588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9"/>
          <p:cNvSpPr txBox="1"/>
          <p:nvPr>
            <p:ph idx="1" type="body"/>
          </p:nvPr>
        </p:nvSpPr>
        <p:spPr>
          <a:xfrm>
            <a:off x="324645" y="1477718"/>
            <a:ext cx="9344472" cy="1284101"/>
          </a:xfrm>
          <a:prstGeom prst="rect">
            <a:avLst/>
          </a:prstGeom>
          <a:noFill/>
          <a:ln>
            <a:noFill/>
          </a:ln>
        </p:spPr>
        <p:txBody>
          <a:bodyPr anchorCtr="0" anchor="t" bIns="45700" lIns="91425" spcFirstLastPara="1" rIns="91425" wrap="square" tIns="45700">
            <a:noAutofit/>
          </a:bodyPr>
          <a:lstStyle/>
          <a:p>
            <a:pPr indent="0" lvl="0" marL="457200" rtl="0" algn="just">
              <a:lnSpc>
                <a:spcPct val="90000"/>
              </a:lnSpc>
              <a:spcBef>
                <a:spcPts val="1000"/>
              </a:spcBef>
              <a:spcAft>
                <a:spcPts val="0"/>
              </a:spcAft>
              <a:buSzPts val="2400"/>
              <a:buNone/>
            </a:pPr>
            <a:r>
              <a:rPr lang="da"/>
              <a:t>Det er vigtigt, for den du underviser at vide, at han eller hun altid kan bede om hjælp. Derfor er det vigtigt at du er venlig og hjælpsom, især hvis du synes du har sagt det samme mange gange.</a:t>
            </a:r>
            <a:endParaRPr/>
          </a:p>
        </p:txBody>
      </p:sp>
      <p:sp>
        <p:nvSpPr>
          <p:cNvPr id="856" name="Google Shape;856;p69"/>
          <p:cNvSpPr txBox="1"/>
          <p:nvPr>
            <p:ph idx="2" type="body"/>
          </p:nvPr>
        </p:nvSpPr>
        <p:spPr>
          <a:xfrm>
            <a:off x="798381" y="500345"/>
            <a:ext cx="10595237" cy="128410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2. Opbyg et tillidsforhold </a:t>
            </a:r>
            <a:endParaRPr/>
          </a:p>
        </p:txBody>
      </p:sp>
      <p:sp>
        <p:nvSpPr>
          <p:cNvPr id="857" name="Google Shape;857;p69"/>
          <p:cNvSpPr txBox="1"/>
          <p:nvPr/>
        </p:nvSpPr>
        <p:spPr>
          <a:xfrm>
            <a:off x="711295" y="3122508"/>
            <a:ext cx="10682323" cy="128410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3. Gør det ikke </a:t>
            </a:r>
            <a:r>
              <a:rPr b="1" lang="da" sz="3600">
                <a:solidFill>
                  <a:srgbClr val="24BAA2"/>
                </a:solidFill>
                <a:latin typeface="Calibri"/>
                <a:ea typeface="Calibri"/>
                <a:cs typeface="Calibri"/>
                <a:sym typeface="Calibri"/>
              </a:rPr>
              <a:t>for nogen,</a:t>
            </a:r>
            <a:r>
              <a:rPr b="1" i="0" lang="da" sz="3600" u="none" cap="none" strike="noStrike">
                <a:solidFill>
                  <a:srgbClr val="24BAA2"/>
                </a:solidFill>
                <a:latin typeface="Calibri"/>
                <a:ea typeface="Calibri"/>
                <a:cs typeface="Calibri"/>
                <a:sym typeface="Calibri"/>
              </a:rPr>
              <a:t> da det er </a:t>
            </a:r>
            <a:r>
              <a:rPr b="1" lang="da" sz="3600">
                <a:solidFill>
                  <a:srgbClr val="24BAA2"/>
                </a:solidFill>
                <a:latin typeface="Calibri"/>
                <a:ea typeface="Calibri"/>
                <a:cs typeface="Calibri"/>
                <a:sym typeface="Calibri"/>
              </a:rPr>
              <a:t>den enkelte</a:t>
            </a:r>
            <a:r>
              <a:rPr b="1" i="0" lang="da" sz="3600" u="none" cap="none" strike="noStrike">
                <a:solidFill>
                  <a:srgbClr val="24BAA2"/>
                </a:solidFill>
                <a:latin typeface="Calibri"/>
                <a:ea typeface="Calibri"/>
                <a:cs typeface="Calibri"/>
                <a:sym typeface="Calibri"/>
              </a:rPr>
              <a:t>, der skal lære</a:t>
            </a:r>
            <a:r>
              <a:rPr b="1" lang="da" sz="3600">
                <a:solidFill>
                  <a:srgbClr val="24BAA2"/>
                </a:solidFill>
                <a:latin typeface="Calibri"/>
                <a:ea typeface="Calibri"/>
                <a:cs typeface="Calibri"/>
                <a:sym typeface="Calibri"/>
              </a:rPr>
              <a:t> </a:t>
            </a:r>
            <a:r>
              <a:rPr b="1" i="0" lang="da" sz="3600" u="none" cap="none" strike="noStrike">
                <a:solidFill>
                  <a:srgbClr val="24BAA2"/>
                </a:solidFill>
                <a:latin typeface="Calibri"/>
                <a:ea typeface="Calibri"/>
                <a:cs typeface="Calibri"/>
                <a:sym typeface="Calibri"/>
              </a:rPr>
              <a:t>ved selv at begå fejl</a:t>
            </a:r>
            <a:endParaRPr b="1" i="0" sz="3600" u="none" cap="none" strike="noStrike">
              <a:solidFill>
                <a:srgbClr val="24BAA2"/>
              </a:solidFill>
              <a:latin typeface="Calibri"/>
              <a:ea typeface="Calibri"/>
              <a:cs typeface="Calibri"/>
              <a:sym typeface="Calibri"/>
            </a:endParaRPr>
          </a:p>
        </p:txBody>
      </p:sp>
      <p:sp>
        <p:nvSpPr>
          <p:cNvPr id="858" name="Google Shape;858;p69"/>
          <p:cNvSpPr txBox="1"/>
          <p:nvPr/>
        </p:nvSpPr>
        <p:spPr>
          <a:xfrm>
            <a:off x="2671285" y="4547076"/>
            <a:ext cx="8722334" cy="1128304"/>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Hvis du ser, at han/hun ikke kan komme videre, så hjælp ved at give forslag eller gør opmærksom på, at man kan bede dig om hjælp, hvis du kan se at han/hun kæmper med opgaven, men ikke stiller dig spørgsmål</a:t>
            </a:r>
            <a:endParaRPr b="0" i="0" sz="2400" u="none" cap="none" strike="noStrike">
              <a:solidFill>
                <a:srgbClr val="092E4B"/>
              </a:solidFill>
              <a:latin typeface="Calibri"/>
              <a:ea typeface="Calibri"/>
              <a:cs typeface="Calibri"/>
              <a:sym typeface="Calibri"/>
            </a:endParaRPr>
          </a:p>
        </p:txBody>
      </p:sp>
      <p:grpSp>
        <p:nvGrpSpPr>
          <p:cNvPr id="859" name="Google Shape;859;p69"/>
          <p:cNvGrpSpPr/>
          <p:nvPr/>
        </p:nvGrpSpPr>
        <p:grpSpPr>
          <a:xfrm>
            <a:off x="10142853" y="1675441"/>
            <a:ext cx="914639" cy="888654"/>
            <a:chOff x="781761" y="3715924"/>
            <a:chExt cx="914639" cy="888654"/>
          </a:xfrm>
        </p:grpSpPr>
        <p:sp>
          <p:nvSpPr>
            <p:cNvPr id="860" name="Google Shape;860;p69"/>
            <p:cNvSpPr/>
            <p:nvPr/>
          </p:nvSpPr>
          <p:spPr>
            <a:xfrm>
              <a:off x="957069" y="3882683"/>
              <a:ext cx="548180" cy="617670"/>
            </a:xfrm>
            <a:custGeom>
              <a:rect b="b" l="l" r="r" t="t"/>
              <a:pathLst>
                <a:path extrusionOk="0" h="617670" w="54818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69"/>
            <p:cNvSpPr/>
            <p:nvPr/>
          </p:nvSpPr>
          <p:spPr>
            <a:xfrm>
              <a:off x="781761" y="3715924"/>
              <a:ext cx="914639" cy="888654"/>
            </a:xfrm>
            <a:custGeom>
              <a:rect b="b" l="l" r="r" t="t"/>
              <a:pathLst>
                <a:path extrusionOk="0" h="888654" w="914639">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2" name="Google Shape;862;p69"/>
          <p:cNvGrpSpPr/>
          <p:nvPr/>
        </p:nvGrpSpPr>
        <p:grpSpPr>
          <a:xfrm>
            <a:off x="1344425" y="4767298"/>
            <a:ext cx="1160285" cy="927053"/>
            <a:chOff x="4588722" y="5452092"/>
            <a:chExt cx="1160285" cy="927053"/>
          </a:xfrm>
        </p:grpSpPr>
        <p:sp>
          <p:nvSpPr>
            <p:cNvPr id="863" name="Google Shape;863;p69"/>
            <p:cNvSpPr/>
            <p:nvPr/>
          </p:nvSpPr>
          <p:spPr>
            <a:xfrm>
              <a:off x="5441723" y="6107613"/>
              <a:ext cx="145366" cy="46626"/>
            </a:xfrm>
            <a:custGeom>
              <a:rect b="b" l="l" r="r" t="t"/>
              <a:pathLst>
                <a:path extrusionOk="0" h="46626" w="145366">
                  <a:moveTo>
                    <a:pt x="1" y="0"/>
                  </a:moveTo>
                  <a:lnTo>
                    <a:pt x="145367" y="0"/>
                  </a:lnTo>
                  <a:lnTo>
                    <a:pt x="145367" y="46627"/>
                  </a:lnTo>
                  <a:lnTo>
                    <a:pt x="1" y="466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69"/>
            <p:cNvSpPr/>
            <p:nvPr/>
          </p:nvSpPr>
          <p:spPr>
            <a:xfrm>
              <a:off x="5170189" y="5635858"/>
              <a:ext cx="57598" cy="27427"/>
            </a:xfrm>
            <a:custGeom>
              <a:rect b="b" l="l" r="r" t="t"/>
              <a:pathLst>
                <a:path extrusionOk="0" h="27427" w="57598">
                  <a:moveTo>
                    <a:pt x="0" y="0"/>
                  </a:moveTo>
                  <a:lnTo>
                    <a:pt x="57597" y="0"/>
                  </a:lnTo>
                  <a:lnTo>
                    <a:pt x="57597" y="27427"/>
                  </a:lnTo>
                  <a:lnTo>
                    <a:pt x="0" y="274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9"/>
            <p:cNvSpPr/>
            <p:nvPr/>
          </p:nvSpPr>
          <p:spPr>
            <a:xfrm>
              <a:off x="5170189" y="5762025"/>
              <a:ext cx="57598" cy="27427"/>
            </a:xfrm>
            <a:custGeom>
              <a:rect b="b" l="l" r="r" t="t"/>
              <a:pathLst>
                <a:path extrusionOk="0" h="27427" w="57598">
                  <a:moveTo>
                    <a:pt x="0" y="0"/>
                  </a:moveTo>
                  <a:lnTo>
                    <a:pt x="57597" y="0"/>
                  </a:lnTo>
                  <a:lnTo>
                    <a:pt x="57597" y="27427"/>
                  </a:lnTo>
                  <a:lnTo>
                    <a:pt x="0" y="2742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6" name="Google Shape;866;p69"/>
            <p:cNvGrpSpPr/>
            <p:nvPr/>
          </p:nvGrpSpPr>
          <p:grpSpPr>
            <a:xfrm>
              <a:off x="4588722" y="5452092"/>
              <a:ext cx="1160285" cy="927053"/>
              <a:chOff x="4588722" y="5452092"/>
              <a:chExt cx="1160285" cy="927053"/>
            </a:xfrm>
          </p:grpSpPr>
          <p:sp>
            <p:nvSpPr>
              <p:cNvPr id="867" name="Google Shape;867;p69"/>
              <p:cNvSpPr/>
              <p:nvPr/>
            </p:nvSpPr>
            <p:spPr>
              <a:xfrm>
                <a:off x="4706567" y="5452092"/>
                <a:ext cx="1042440" cy="927053"/>
              </a:xfrm>
              <a:custGeom>
                <a:rect b="b" l="l" r="r" t="t"/>
                <a:pathLst>
                  <a:path extrusionOk="0" h="927053" w="104244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69"/>
              <p:cNvSpPr/>
              <p:nvPr/>
            </p:nvSpPr>
            <p:spPr>
              <a:xfrm>
                <a:off x="4588722" y="5715398"/>
                <a:ext cx="662087" cy="663747"/>
              </a:xfrm>
              <a:custGeom>
                <a:rect b="b" l="l" r="r" t="t"/>
                <a:pathLst>
                  <a:path extrusionOk="0" h="663747" w="66208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69"/>
              <p:cNvSpPr/>
              <p:nvPr/>
            </p:nvSpPr>
            <p:spPr>
              <a:xfrm>
                <a:off x="5142762" y="5585495"/>
                <a:ext cx="123424" cy="93253"/>
              </a:xfrm>
              <a:custGeom>
                <a:rect b="b" l="l" r="r" t="t"/>
                <a:pathLst>
                  <a:path extrusionOk="0" h="93253" w="123424">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69"/>
              <p:cNvSpPr/>
              <p:nvPr/>
            </p:nvSpPr>
            <p:spPr>
              <a:xfrm>
                <a:off x="5142762" y="5732849"/>
                <a:ext cx="123424" cy="93253"/>
              </a:xfrm>
              <a:custGeom>
                <a:rect b="b" l="l" r="r" t="t"/>
                <a:pathLst>
                  <a:path extrusionOk="0" h="93253" w="123424">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69"/>
              <p:cNvSpPr/>
              <p:nvPr/>
            </p:nvSpPr>
            <p:spPr>
              <a:xfrm>
                <a:off x="5296356" y="5644086"/>
                <a:ext cx="329132" cy="32912"/>
              </a:xfrm>
              <a:custGeom>
                <a:rect b="b" l="l" r="r" t="t"/>
                <a:pathLst>
                  <a:path extrusionOk="0" h="32912" w="32913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7"/>
          <p:cNvPicPr preferRelativeResize="0"/>
          <p:nvPr/>
        </p:nvPicPr>
        <p:blipFill rotWithShape="1">
          <a:blip r:embed="rId3">
            <a:alphaModFix amt="50000"/>
          </a:blip>
          <a:srcRect b="0" l="0" r="0" t="0"/>
          <a:stretch/>
        </p:blipFill>
        <p:spPr>
          <a:xfrm>
            <a:off x="20" y="10"/>
            <a:ext cx="12191980" cy="6857990"/>
          </a:xfrm>
          <a:prstGeom prst="rect">
            <a:avLst/>
          </a:prstGeom>
          <a:noFill/>
          <a:ln>
            <a:noFill/>
          </a:ln>
        </p:spPr>
      </p:pic>
      <p:sp>
        <p:nvSpPr>
          <p:cNvPr id="296" name="Google Shape;296;p7"/>
          <p:cNvSpPr txBox="1"/>
          <p:nvPr>
            <p:ph idx="1" type="body"/>
          </p:nvPr>
        </p:nvSpPr>
        <p:spPr>
          <a:xfrm>
            <a:off x="668772" y="1818191"/>
            <a:ext cx="4938771" cy="3565651"/>
          </a:xfrm>
          <a:prstGeom prst="rect">
            <a:avLst/>
          </a:prstGeom>
          <a:solidFill>
            <a:srgbClr val="24BAA2"/>
          </a:solidFill>
          <a:ln>
            <a:noFill/>
          </a:ln>
        </p:spPr>
        <p:txBody>
          <a:bodyPr anchorCtr="0" anchor="ctr" bIns="45700" lIns="91425" spcFirstLastPara="1" rIns="91425" wrap="square" tIns="45700">
            <a:normAutofit fontScale="92500" lnSpcReduction="20000"/>
          </a:bodyPr>
          <a:lstStyle/>
          <a:p>
            <a:pPr indent="0" lvl="0" marL="0" rtl="0" algn="ctr">
              <a:lnSpc>
                <a:spcPct val="90000"/>
              </a:lnSpc>
              <a:spcBef>
                <a:spcPts val="1000"/>
              </a:spcBef>
              <a:spcAft>
                <a:spcPts val="0"/>
              </a:spcAft>
              <a:buSzPct val="135746"/>
              <a:buNone/>
            </a:pPr>
            <a:r>
              <a:rPr b="1" lang="da" sz="2600">
                <a:solidFill>
                  <a:schemeClr val="lt1"/>
                </a:solidFill>
              </a:rPr>
              <a:t>Udbrændthed</a:t>
            </a:r>
            <a:r>
              <a:rPr b="1" lang="da" sz="2600"/>
              <a:t> </a:t>
            </a:r>
            <a:r>
              <a:rPr b="1" i="0" lang="da" sz="2600">
                <a:solidFill>
                  <a:schemeClr val="lt1"/>
                </a:solidFill>
              </a:rPr>
              <a:t>resulterer i </a:t>
            </a:r>
            <a:r>
              <a:rPr b="1" i="0" lang="da" sz="2600"/>
              <a:t>fore</a:t>
            </a:r>
            <a:r>
              <a:rPr b="1" i="0" lang="da" sz="2600">
                <a:solidFill>
                  <a:schemeClr val="lt1"/>
                </a:solidFill>
              </a:rPr>
              <a:t>komsten af symptomer både af psykisk karakter, såsom nedsat selvværd, øget irritabilitet, angst og depression... og af fysisk karakter såsom hovedpine, mave-tarmlidelser, hypertension og søvnløshed.</a:t>
            </a:r>
            <a:endParaRPr>
              <a:solidFill>
                <a:schemeClr val="lt1"/>
              </a:solidFill>
            </a:endParaRPr>
          </a:p>
          <a:p>
            <a:pPr indent="0" lvl="0" marL="0" rtl="0" algn="ctr">
              <a:lnSpc>
                <a:spcPct val="90000"/>
              </a:lnSpc>
              <a:spcBef>
                <a:spcPts val="1000"/>
              </a:spcBef>
              <a:spcAft>
                <a:spcPts val="0"/>
              </a:spcAft>
              <a:buSzPct val="135746"/>
              <a:buNone/>
            </a:pPr>
            <a:r>
              <a:rPr b="1" i="0" lang="da" sz="2600">
                <a:solidFill>
                  <a:schemeClr val="lt1"/>
                </a:solidFill>
              </a:rPr>
              <a:t>Sociale og familiemæssige forhold, påvirkes også negativt og vil sandsynligvis gradvist forværres </a:t>
            </a:r>
            <a:r>
              <a:rPr b="1" lang="da" sz="2600">
                <a:solidFill>
                  <a:schemeClr val="lt1"/>
                </a:solidFill>
              </a:rPr>
              <a:t>.</a:t>
            </a:r>
            <a:endParaRPr>
              <a:solidFill>
                <a:schemeClr val="lt1"/>
              </a:solidFill>
            </a:endParaRPr>
          </a:p>
          <a:p>
            <a:pPr indent="0" lvl="0" marL="0" rtl="0" algn="ctr">
              <a:lnSpc>
                <a:spcPct val="90000"/>
              </a:lnSpc>
              <a:spcBef>
                <a:spcPts val="1000"/>
              </a:spcBef>
              <a:spcAft>
                <a:spcPts val="0"/>
              </a:spcAft>
              <a:buSzPct val="168067"/>
              <a:buNone/>
            </a:pPr>
            <a:r>
              <a:t/>
            </a:r>
            <a:endParaRPr sz="2100">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70"/>
          <p:cNvSpPr txBox="1"/>
          <p:nvPr>
            <p:ph idx="1" type="body"/>
          </p:nvPr>
        </p:nvSpPr>
        <p:spPr>
          <a:xfrm>
            <a:off x="281545" y="1283177"/>
            <a:ext cx="9150690" cy="1576264"/>
          </a:xfrm>
          <a:prstGeom prst="rect">
            <a:avLst/>
          </a:prstGeom>
          <a:noFill/>
          <a:ln>
            <a:noFill/>
          </a:ln>
        </p:spPr>
        <p:txBody>
          <a:bodyPr anchorCtr="0" anchor="t" bIns="45700" lIns="91425" spcFirstLastPara="1" rIns="91425" wrap="square" tIns="45700">
            <a:noAutofit/>
          </a:bodyPr>
          <a:lstStyle/>
          <a:p>
            <a:pPr indent="0" lvl="0" marL="457200" rtl="0" algn="just">
              <a:lnSpc>
                <a:spcPct val="90000"/>
              </a:lnSpc>
              <a:spcBef>
                <a:spcPts val="1000"/>
              </a:spcBef>
              <a:spcAft>
                <a:spcPts val="0"/>
              </a:spcAft>
              <a:buSzPts val="2400"/>
              <a:buNone/>
            </a:pPr>
            <a:r>
              <a:rPr lang="da"/>
              <a:t>It-sprog kan være svært at forstå, når man  ikke er bekendt med det, især fordi nogle fagudtryk er på engelsk (f.eks. web, app, butik, hjem). Prøv derfor at bruge et enkelt sprog og oversæt til dansk</a:t>
            </a:r>
            <a:endParaRPr/>
          </a:p>
        </p:txBody>
      </p:sp>
      <p:sp>
        <p:nvSpPr>
          <p:cNvPr id="877" name="Google Shape;877;p70"/>
          <p:cNvSpPr txBox="1"/>
          <p:nvPr>
            <p:ph idx="2" type="body"/>
          </p:nvPr>
        </p:nvSpPr>
        <p:spPr>
          <a:xfrm>
            <a:off x="558895" y="456803"/>
            <a:ext cx="11099705"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4. Brug enkle udtryk</a:t>
            </a:r>
            <a:endParaRPr/>
          </a:p>
        </p:txBody>
      </p:sp>
      <p:sp>
        <p:nvSpPr>
          <p:cNvPr id="878" name="Google Shape;878;p70"/>
          <p:cNvSpPr txBox="1"/>
          <p:nvPr/>
        </p:nvSpPr>
        <p:spPr>
          <a:xfrm>
            <a:off x="558895" y="3433243"/>
            <a:ext cx="11074210" cy="128410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5. </a:t>
            </a:r>
            <a:r>
              <a:rPr b="1" lang="da" sz="3600">
                <a:solidFill>
                  <a:srgbClr val="24BAA2"/>
                </a:solidFill>
                <a:latin typeface="Calibri"/>
                <a:ea typeface="Calibri"/>
                <a:cs typeface="Calibri"/>
                <a:sym typeface="Calibri"/>
              </a:rPr>
              <a:t>Skab interesse </a:t>
            </a:r>
            <a:r>
              <a:rPr b="1" i="0" lang="da" sz="3600" u="none" cap="none" strike="noStrike">
                <a:solidFill>
                  <a:srgbClr val="24BAA2"/>
                </a:solidFill>
                <a:latin typeface="Calibri"/>
                <a:ea typeface="Calibri"/>
                <a:cs typeface="Calibri"/>
                <a:sym typeface="Calibri"/>
              </a:rPr>
              <a:t>ved at understrege fordelene ved teknologi</a:t>
            </a:r>
            <a:endParaRPr b="1" i="0" sz="3600" u="none" cap="none" strike="noStrike">
              <a:solidFill>
                <a:srgbClr val="24BAA2"/>
              </a:solidFill>
              <a:latin typeface="Calibri"/>
              <a:ea typeface="Calibri"/>
              <a:cs typeface="Calibri"/>
              <a:sym typeface="Calibri"/>
            </a:endParaRPr>
          </a:p>
        </p:txBody>
      </p:sp>
      <p:sp>
        <p:nvSpPr>
          <p:cNvPr id="879" name="Google Shape;879;p70"/>
          <p:cNvSpPr txBox="1"/>
          <p:nvPr/>
        </p:nvSpPr>
        <p:spPr>
          <a:xfrm>
            <a:off x="2808736" y="4620458"/>
            <a:ext cx="8280305" cy="1375569"/>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Det er lettere at lære noget, </a:t>
            </a:r>
            <a:r>
              <a:rPr lang="da" sz="2400">
                <a:solidFill>
                  <a:srgbClr val="092E4B"/>
                </a:solidFill>
                <a:latin typeface="Calibri"/>
                <a:ea typeface="Calibri"/>
                <a:cs typeface="Calibri"/>
                <a:sym typeface="Calibri"/>
              </a:rPr>
              <a:t>når man er </a:t>
            </a:r>
            <a:r>
              <a:rPr b="0" i="0" lang="da" sz="2400" u="none" cap="none" strike="noStrike">
                <a:solidFill>
                  <a:srgbClr val="092E4B"/>
                </a:solidFill>
                <a:latin typeface="Calibri"/>
                <a:ea typeface="Calibri"/>
                <a:cs typeface="Calibri"/>
                <a:sym typeface="Calibri"/>
              </a:rPr>
              <a:t>motiveret. </a:t>
            </a:r>
            <a:r>
              <a:rPr lang="da" sz="2400">
                <a:solidFill>
                  <a:srgbClr val="092E4B"/>
                </a:solidFill>
                <a:latin typeface="Calibri"/>
                <a:ea typeface="Calibri"/>
                <a:cs typeface="Calibri"/>
                <a:sym typeface="Calibri"/>
              </a:rPr>
              <a:t>P</a:t>
            </a:r>
            <a:r>
              <a:rPr b="0" i="0" lang="da" sz="2400" u="none" cap="none" strike="noStrike">
                <a:solidFill>
                  <a:srgbClr val="092E4B"/>
                </a:solidFill>
                <a:latin typeface="Calibri"/>
                <a:ea typeface="Calibri"/>
                <a:cs typeface="Calibri"/>
                <a:sym typeface="Calibri"/>
              </a:rPr>
              <a:t>røv at starte med deltagenes personlige interesser (f.eks. musik, film, bøger), du kan </a:t>
            </a:r>
            <a:r>
              <a:rPr lang="da" sz="2400">
                <a:solidFill>
                  <a:srgbClr val="092E4B"/>
                </a:solidFill>
                <a:latin typeface="Calibri"/>
                <a:ea typeface="Calibri"/>
                <a:cs typeface="Calibri"/>
                <a:sym typeface="Calibri"/>
              </a:rPr>
              <a:t>guide dem</a:t>
            </a:r>
            <a:r>
              <a:rPr b="0" i="0" lang="da" sz="2400" u="none" cap="none" strike="noStrike">
                <a:solidFill>
                  <a:srgbClr val="092E4B"/>
                </a:solidFill>
                <a:latin typeface="Calibri"/>
                <a:ea typeface="Calibri"/>
                <a:cs typeface="Calibri"/>
                <a:sym typeface="Calibri"/>
              </a:rPr>
              <a:t> til at opdage de nye muligheder, </a:t>
            </a:r>
            <a:r>
              <a:rPr lang="da" sz="2400">
                <a:solidFill>
                  <a:srgbClr val="092E4B"/>
                </a:solidFill>
                <a:latin typeface="Calibri"/>
                <a:ea typeface="Calibri"/>
                <a:cs typeface="Calibri"/>
                <a:sym typeface="Calibri"/>
              </a:rPr>
              <a:t>teknologien giver</a:t>
            </a:r>
            <a:r>
              <a:rPr b="0" i="0" lang="da" sz="2400" u="none" cap="none" strike="noStrike">
                <a:solidFill>
                  <a:srgbClr val="092E4B"/>
                </a:solidFill>
                <a:latin typeface="Calibri"/>
                <a:ea typeface="Calibri"/>
                <a:cs typeface="Calibri"/>
                <a:sym typeface="Calibri"/>
              </a:rPr>
              <a:t>.</a:t>
            </a:r>
            <a:endParaRPr b="0" i="0" sz="2400" u="none" cap="none" strike="noStrike">
              <a:solidFill>
                <a:srgbClr val="092E4B"/>
              </a:solidFill>
              <a:latin typeface="Calibri"/>
              <a:ea typeface="Calibri"/>
              <a:cs typeface="Calibri"/>
              <a:sym typeface="Calibri"/>
            </a:endParaRPr>
          </a:p>
        </p:txBody>
      </p:sp>
      <p:grpSp>
        <p:nvGrpSpPr>
          <p:cNvPr id="880" name="Google Shape;880;p70"/>
          <p:cNvGrpSpPr/>
          <p:nvPr/>
        </p:nvGrpSpPr>
        <p:grpSpPr>
          <a:xfrm>
            <a:off x="9942221" y="1488316"/>
            <a:ext cx="1151230" cy="1025772"/>
            <a:chOff x="2042177" y="5932481"/>
            <a:chExt cx="855744" cy="762487"/>
          </a:xfrm>
        </p:grpSpPr>
        <p:sp>
          <p:nvSpPr>
            <p:cNvPr id="881" name="Google Shape;881;p70"/>
            <p:cNvSpPr/>
            <p:nvPr/>
          </p:nvSpPr>
          <p:spPr>
            <a:xfrm>
              <a:off x="2574275" y="5946195"/>
              <a:ext cx="41141" cy="737802"/>
            </a:xfrm>
            <a:custGeom>
              <a:rect b="b" l="l" r="r" t="t"/>
              <a:pathLst>
                <a:path extrusionOk="0" h="737802" w="41141">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0"/>
            <p:cNvSpPr/>
            <p:nvPr/>
          </p:nvSpPr>
          <p:spPr>
            <a:xfrm>
              <a:off x="2042177" y="5943452"/>
              <a:ext cx="496441" cy="702147"/>
            </a:xfrm>
            <a:custGeom>
              <a:rect b="b" l="l" r="r" t="t"/>
              <a:pathLst>
                <a:path extrusionOk="0" h="702147" w="496441">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0"/>
            <p:cNvSpPr/>
            <p:nvPr/>
          </p:nvSpPr>
          <p:spPr>
            <a:xfrm>
              <a:off x="2686728" y="6519432"/>
              <a:ext cx="207915" cy="131652"/>
            </a:xfrm>
            <a:custGeom>
              <a:rect b="b" l="l" r="r" t="t"/>
              <a:pathLst>
                <a:path extrusionOk="0" h="131652" w="207915">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4" name="Google Shape;884;p70"/>
            <p:cNvGrpSpPr/>
            <p:nvPr/>
          </p:nvGrpSpPr>
          <p:grpSpPr>
            <a:xfrm>
              <a:off x="2563303" y="5932481"/>
              <a:ext cx="334618" cy="762487"/>
              <a:chOff x="2563303" y="5932481"/>
              <a:chExt cx="334618" cy="762487"/>
            </a:xfrm>
          </p:grpSpPr>
          <p:sp>
            <p:nvSpPr>
              <p:cNvPr id="885" name="Google Shape;885;p70"/>
              <p:cNvSpPr/>
              <p:nvPr/>
            </p:nvSpPr>
            <p:spPr>
              <a:xfrm>
                <a:off x="2686728" y="5943452"/>
                <a:ext cx="211193" cy="644549"/>
              </a:xfrm>
              <a:custGeom>
                <a:rect b="b" l="l" r="r" t="t"/>
                <a:pathLst>
                  <a:path extrusionOk="0" h="644549" w="211193">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70"/>
              <p:cNvSpPr/>
              <p:nvPr/>
            </p:nvSpPr>
            <p:spPr>
              <a:xfrm>
                <a:off x="2563303" y="5932481"/>
                <a:ext cx="104225" cy="762487"/>
              </a:xfrm>
              <a:custGeom>
                <a:rect b="b" l="l" r="r" t="t"/>
                <a:pathLst>
                  <a:path extrusionOk="0" h="762487" w="104225">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7" name="Google Shape;887;p70"/>
            <p:cNvSpPr/>
            <p:nvPr/>
          </p:nvSpPr>
          <p:spPr>
            <a:xfrm>
              <a:off x="2171088" y="6069619"/>
              <a:ext cx="255077" cy="27427"/>
            </a:xfrm>
            <a:custGeom>
              <a:rect b="b" l="l" r="r" t="t"/>
              <a:pathLst>
                <a:path extrusionOk="0" h="27427" w="25507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70"/>
            <p:cNvSpPr/>
            <p:nvPr/>
          </p:nvSpPr>
          <p:spPr>
            <a:xfrm>
              <a:off x="2258857" y="6143673"/>
              <a:ext cx="167308" cy="27427"/>
            </a:xfrm>
            <a:custGeom>
              <a:rect b="b" l="l" r="r" t="t"/>
              <a:pathLst>
                <a:path extrusionOk="0" h="27427" w="167308">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70"/>
            <p:cNvSpPr/>
            <p:nvPr/>
          </p:nvSpPr>
          <p:spPr>
            <a:xfrm>
              <a:off x="2171088" y="6217728"/>
              <a:ext cx="255077" cy="27427"/>
            </a:xfrm>
            <a:custGeom>
              <a:rect b="b" l="l" r="r" t="t"/>
              <a:pathLst>
                <a:path extrusionOk="0" h="27427" w="25507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70"/>
            <p:cNvSpPr/>
            <p:nvPr/>
          </p:nvSpPr>
          <p:spPr>
            <a:xfrm>
              <a:off x="2171088" y="6294525"/>
              <a:ext cx="255077" cy="27427"/>
            </a:xfrm>
            <a:custGeom>
              <a:rect b="b" l="l" r="r" t="t"/>
              <a:pathLst>
                <a:path extrusionOk="0" h="27427" w="25507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70"/>
            <p:cNvSpPr/>
            <p:nvPr/>
          </p:nvSpPr>
          <p:spPr>
            <a:xfrm>
              <a:off x="2171088" y="6365837"/>
              <a:ext cx="178279" cy="27427"/>
            </a:xfrm>
            <a:custGeom>
              <a:rect b="b" l="l" r="r" t="t"/>
              <a:pathLst>
                <a:path extrusionOk="0" h="27427" w="178279">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70"/>
            <p:cNvSpPr/>
            <p:nvPr/>
          </p:nvSpPr>
          <p:spPr>
            <a:xfrm>
              <a:off x="2171088" y="6442635"/>
              <a:ext cx="255077" cy="27427"/>
            </a:xfrm>
            <a:custGeom>
              <a:rect b="b" l="l" r="r" t="t"/>
              <a:pathLst>
                <a:path extrusionOk="0" h="27427" w="25507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70"/>
            <p:cNvSpPr/>
            <p:nvPr/>
          </p:nvSpPr>
          <p:spPr>
            <a:xfrm>
              <a:off x="2171088" y="6140931"/>
              <a:ext cx="60341" cy="27427"/>
            </a:xfrm>
            <a:custGeom>
              <a:rect b="b" l="l" r="r" t="t"/>
              <a:pathLst>
                <a:path extrusionOk="0" h="27427" w="60341">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70"/>
            <p:cNvSpPr/>
            <p:nvPr/>
          </p:nvSpPr>
          <p:spPr>
            <a:xfrm>
              <a:off x="2371309" y="6368580"/>
              <a:ext cx="54855" cy="27427"/>
            </a:xfrm>
            <a:custGeom>
              <a:rect b="b" l="l" r="r" t="t"/>
              <a:pathLst>
                <a:path extrusionOk="0" h="27427" w="54855">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70"/>
            <p:cNvSpPr/>
            <p:nvPr/>
          </p:nvSpPr>
          <p:spPr>
            <a:xfrm>
              <a:off x="2692213" y="6066876"/>
              <a:ext cx="76797" cy="27427"/>
            </a:xfrm>
            <a:custGeom>
              <a:rect b="b" l="l" r="r" t="t"/>
              <a:pathLst>
                <a:path extrusionOk="0" h="27427" w="7679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70"/>
            <p:cNvSpPr/>
            <p:nvPr/>
          </p:nvSpPr>
          <p:spPr>
            <a:xfrm>
              <a:off x="2692213" y="6140931"/>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70"/>
            <p:cNvSpPr/>
            <p:nvPr/>
          </p:nvSpPr>
          <p:spPr>
            <a:xfrm>
              <a:off x="2692213" y="6217728"/>
              <a:ext cx="76797" cy="27427"/>
            </a:xfrm>
            <a:custGeom>
              <a:rect b="b" l="l" r="r" t="t"/>
              <a:pathLst>
                <a:path extrusionOk="0" h="27427" w="7679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70"/>
            <p:cNvSpPr/>
            <p:nvPr/>
          </p:nvSpPr>
          <p:spPr>
            <a:xfrm>
              <a:off x="2692213" y="6291783"/>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70"/>
            <p:cNvSpPr/>
            <p:nvPr/>
          </p:nvSpPr>
          <p:spPr>
            <a:xfrm>
              <a:off x="2692213" y="6442635"/>
              <a:ext cx="76797" cy="27427"/>
            </a:xfrm>
            <a:custGeom>
              <a:rect b="b" l="l" r="r" t="t"/>
              <a:pathLst>
                <a:path extrusionOk="0" h="27427" w="7679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70"/>
            <p:cNvSpPr/>
            <p:nvPr/>
          </p:nvSpPr>
          <p:spPr>
            <a:xfrm>
              <a:off x="2692213" y="6365837"/>
              <a:ext cx="76797" cy="27427"/>
            </a:xfrm>
            <a:custGeom>
              <a:rect b="b" l="l" r="r" t="t"/>
              <a:pathLst>
                <a:path extrusionOk="0" h="27427" w="7679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1" name="Google Shape;901;p70"/>
          <p:cNvSpPr/>
          <p:nvPr/>
        </p:nvSpPr>
        <p:spPr>
          <a:xfrm>
            <a:off x="1826261" y="5017716"/>
            <a:ext cx="860714" cy="982088"/>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solidFill>
            <a:srgbClr val="0000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71"/>
          <p:cNvSpPr txBox="1"/>
          <p:nvPr>
            <p:ph idx="1" type="body"/>
          </p:nvPr>
        </p:nvSpPr>
        <p:spPr>
          <a:xfrm>
            <a:off x="198783" y="1112139"/>
            <a:ext cx="8806069" cy="932149"/>
          </a:xfrm>
          <a:prstGeom prst="rect">
            <a:avLst/>
          </a:prstGeom>
          <a:noFill/>
          <a:ln>
            <a:noFill/>
          </a:ln>
        </p:spPr>
        <p:txBody>
          <a:bodyPr anchorCtr="0" anchor="t" bIns="45700" lIns="91425" spcFirstLastPara="1" rIns="91425" wrap="square" tIns="45700">
            <a:noAutofit/>
          </a:bodyPr>
          <a:lstStyle/>
          <a:p>
            <a:pPr indent="0" lvl="0" marL="457200" rtl="0" algn="just">
              <a:lnSpc>
                <a:spcPct val="90000"/>
              </a:lnSpc>
              <a:spcBef>
                <a:spcPts val="1000"/>
              </a:spcBef>
              <a:spcAft>
                <a:spcPts val="0"/>
              </a:spcAft>
              <a:buSzPts val="2400"/>
              <a:buNone/>
            </a:pPr>
            <a:r>
              <a:rPr lang="da"/>
              <a:t>Demonstrer at selvom det digitale værktøj kan virke koldt og upersonligt, er det stadig et nyttigt middel til at etablere og dyrke relationer.</a:t>
            </a:r>
            <a:endParaRPr/>
          </a:p>
        </p:txBody>
      </p:sp>
      <p:sp>
        <p:nvSpPr>
          <p:cNvPr id="907" name="Google Shape;907;p71"/>
          <p:cNvSpPr txBox="1"/>
          <p:nvPr>
            <p:ph idx="2" type="body"/>
          </p:nvPr>
        </p:nvSpPr>
        <p:spPr>
          <a:xfrm>
            <a:off x="440871" y="415836"/>
            <a:ext cx="11310257" cy="778023"/>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3600"/>
              <a:buNone/>
            </a:pPr>
            <a:r>
              <a:rPr lang="da"/>
              <a:t>6. Forbind det menneskelige med teknologi</a:t>
            </a:r>
            <a:endParaRPr/>
          </a:p>
        </p:txBody>
      </p:sp>
      <p:sp>
        <p:nvSpPr>
          <p:cNvPr id="908" name="Google Shape;908;p71"/>
          <p:cNvSpPr txBox="1"/>
          <p:nvPr/>
        </p:nvSpPr>
        <p:spPr>
          <a:xfrm>
            <a:off x="440870" y="2814011"/>
            <a:ext cx="11261272"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7. Match teori med praksis</a:t>
            </a:r>
            <a:endParaRPr b="1" i="0" sz="3600" u="none" cap="none" strike="noStrike">
              <a:solidFill>
                <a:srgbClr val="24BAA2"/>
              </a:solidFill>
              <a:latin typeface="Calibri"/>
              <a:ea typeface="Calibri"/>
              <a:cs typeface="Calibri"/>
              <a:sym typeface="Calibri"/>
            </a:endParaRPr>
          </a:p>
        </p:txBody>
      </p:sp>
      <p:sp>
        <p:nvSpPr>
          <p:cNvPr id="909" name="Google Shape;909;p71"/>
          <p:cNvSpPr txBox="1"/>
          <p:nvPr/>
        </p:nvSpPr>
        <p:spPr>
          <a:xfrm>
            <a:off x="2712019" y="3650504"/>
            <a:ext cx="8611241" cy="2090867"/>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For at fremme forståelsen er det vigtigt at formidle så meget praktisk information som muligt og give konkrete eksempler. Spil er e</a:t>
            </a:r>
            <a:r>
              <a:rPr lang="da" sz="2400">
                <a:solidFill>
                  <a:srgbClr val="092E4B"/>
                </a:solidFill>
                <a:latin typeface="Calibri"/>
                <a:ea typeface="Calibri"/>
                <a:cs typeface="Calibri"/>
                <a:sym typeface="Calibri"/>
              </a:rPr>
              <a:t>n</a:t>
            </a:r>
            <a:r>
              <a:rPr b="0" i="0" lang="da" sz="2400" u="none" cap="none" strike="noStrike">
                <a:solidFill>
                  <a:srgbClr val="092E4B"/>
                </a:solidFill>
                <a:latin typeface="Calibri"/>
                <a:ea typeface="Calibri"/>
                <a:cs typeface="Calibri"/>
                <a:sym typeface="Calibri"/>
              </a:rPr>
              <a:t> fremragende met</a:t>
            </a:r>
            <a:r>
              <a:rPr lang="da" sz="2400">
                <a:solidFill>
                  <a:srgbClr val="092E4B"/>
                </a:solidFill>
                <a:latin typeface="Calibri"/>
                <a:ea typeface="Calibri"/>
                <a:cs typeface="Calibri"/>
                <a:sym typeface="Calibri"/>
              </a:rPr>
              <a:t>ode</a:t>
            </a:r>
            <a:r>
              <a:rPr b="0" i="0" lang="da" sz="2400" u="none" cap="none" strike="noStrike">
                <a:solidFill>
                  <a:srgbClr val="092E4B"/>
                </a:solidFill>
                <a:latin typeface="Calibri"/>
                <a:ea typeface="Calibri"/>
                <a:cs typeface="Calibri"/>
                <a:sym typeface="Calibri"/>
              </a:rPr>
              <a:t>, da det giver mulighed for at stimulere interessen for at øve og lære</a:t>
            </a:r>
            <a:r>
              <a:rPr lang="da" sz="2400">
                <a:solidFill>
                  <a:srgbClr val="092E4B"/>
                </a:solidFill>
                <a:latin typeface="Calibri"/>
                <a:ea typeface="Calibri"/>
                <a:cs typeface="Calibri"/>
                <a:sym typeface="Calibri"/>
              </a:rPr>
              <a:t>, </a:t>
            </a:r>
            <a:r>
              <a:rPr b="0" i="0" lang="da" sz="2400" u="none" cap="none" strike="noStrike">
                <a:solidFill>
                  <a:srgbClr val="092E4B"/>
                </a:solidFill>
                <a:latin typeface="Calibri"/>
                <a:ea typeface="Calibri"/>
                <a:cs typeface="Calibri"/>
                <a:sym typeface="Calibri"/>
              </a:rPr>
              <a:t>uanset om du er ung eller gammel.</a:t>
            </a:r>
            <a:endParaRPr b="0" i="0" sz="2400" u="none" cap="none" strike="noStrike">
              <a:solidFill>
                <a:srgbClr val="092E4B"/>
              </a:solidFill>
              <a:latin typeface="Calibri"/>
              <a:ea typeface="Calibri"/>
              <a:cs typeface="Calibri"/>
              <a:sym typeface="Calibri"/>
            </a:endParaRPr>
          </a:p>
        </p:txBody>
      </p:sp>
      <p:grpSp>
        <p:nvGrpSpPr>
          <p:cNvPr id="910" name="Google Shape;910;p71"/>
          <p:cNvGrpSpPr/>
          <p:nvPr/>
        </p:nvGrpSpPr>
        <p:grpSpPr>
          <a:xfrm>
            <a:off x="9875775" y="1193859"/>
            <a:ext cx="1004429" cy="1004428"/>
            <a:chOff x="408867" y="3630716"/>
            <a:chExt cx="1204012" cy="1204011"/>
          </a:xfrm>
        </p:grpSpPr>
        <p:sp>
          <p:nvSpPr>
            <p:cNvPr id="911" name="Google Shape;911;p71"/>
            <p:cNvSpPr/>
            <p:nvPr/>
          </p:nvSpPr>
          <p:spPr>
            <a:xfrm>
              <a:off x="1010873" y="3669140"/>
              <a:ext cx="347280" cy="346433"/>
            </a:xfrm>
            <a:custGeom>
              <a:rect b="b" l="l" r="r" t="t"/>
              <a:pathLst>
                <a:path extrusionOk="0" h="1276088" w="1279207">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2" name="Google Shape;912;p71"/>
            <p:cNvPicPr preferRelativeResize="0"/>
            <p:nvPr/>
          </p:nvPicPr>
          <p:blipFill rotWithShape="1">
            <a:blip r:embed="rId3">
              <a:alphaModFix/>
            </a:blip>
            <a:srcRect b="0" l="0" r="0" t="0"/>
            <a:stretch/>
          </p:blipFill>
          <p:spPr>
            <a:xfrm>
              <a:off x="408867" y="3630716"/>
              <a:ext cx="1204012" cy="1204011"/>
            </a:xfrm>
            <a:prstGeom prst="rect">
              <a:avLst/>
            </a:prstGeom>
            <a:noFill/>
            <a:ln>
              <a:noFill/>
            </a:ln>
          </p:spPr>
        </p:pic>
      </p:grpSp>
      <p:grpSp>
        <p:nvGrpSpPr>
          <p:cNvPr id="913" name="Google Shape;913;p71"/>
          <p:cNvGrpSpPr/>
          <p:nvPr/>
        </p:nvGrpSpPr>
        <p:grpSpPr>
          <a:xfrm>
            <a:off x="1507722" y="3905250"/>
            <a:ext cx="1387878" cy="1212609"/>
            <a:chOff x="343122" y="3033912"/>
            <a:chExt cx="1313922" cy="1270105"/>
          </a:xfrm>
        </p:grpSpPr>
        <p:sp>
          <p:nvSpPr>
            <p:cNvPr id="914" name="Google Shape;914;p71"/>
            <p:cNvSpPr/>
            <p:nvPr/>
          </p:nvSpPr>
          <p:spPr>
            <a:xfrm>
              <a:off x="665683" y="3337614"/>
              <a:ext cx="637406" cy="643063"/>
            </a:xfrm>
            <a:custGeom>
              <a:rect b="b" l="l" r="r" t="t"/>
              <a:pathLst>
                <a:path extrusionOk="0" h="730400" w="723975">
                  <a:moveTo>
                    <a:pt x="361988" y="730401"/>
                  </a:moveTo>
                  <a:cubicBezTo>
                    <a:pt x="162224" y="730401"/>
                    <a:pt x="0" y="566898"/>
                    <a:pt x="0" y="365870"/>
                  </a:cubicBezTo>
                  <a:cubicBezTo>
                    <a:pt x="0" y="164843"/>
                    <a:pt x="162224" y="0"/>
                    <a:pt x="361988" y="0"/>
                  </a:cubicBezTo>
                  <a:cubicBezTo>
                    <a:pt x="561752" y="0"/>
                    <a:pt x="723976" y="163503"/>
                    <a:pt x="723976" y="365870"/>
                  </a:cubicBezTo>
                  <a:cubicBezTo>
                    <a:pt x="723976" y="566898"/>
                    <a:pt x="560411" y="730401"/>
                    <a:pt x="361988" y="730401"/>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5" name="Google Shape;915;p71"/>
            <p:cNvGrpSpPr/>
            <p:nvPr/>
          </p:nvGrpSpPr>
          <p:grpSpPr>
            <a:xfrm>
              <a:off x="343122" y="3033912"/>
              <a:ext cx="1313922" cy="1270105"/>
              <a:chOff x="5191040" y="1078974"/>
              <a:chExt cx="700106" cy="676759"/>
            </a:xfrm>
          </p:grpSpPr>
          <p:sp>
            <p:nvSpPr>
              <p:cNvPr id="916" name="Google Shape;916;p71"/>
              <p:cNvSpPr/>
              <p:nvPr/>
            </p:nvSpPr>
            <p:spPr>
              <a:xfrm>
                <a:off x="5302486" y="1181378"/>
                <a:ext cx="472455" cy="471526"/>
              </a:xfrm>
              <a:custGeom>
                <a:rect b="b" l="l" r="r" t="t"/>
                <a:pathLst>
                  <a:path extrusionOk="0" h="471526" w="472455">
                    <a:moveTo>
                      <a:pt x="195393" y="471443"/>
                    </a:moveTo>
                    <a:cubicBezTo>
                      <a:pt x="186920" y="471443"/>
                      <a:pt x="178447" y="468055"/>
                      <a:pt x="172939" y="461702"/>
                    </a:cubicBezTo>
                    <a:lnTo>
                      <a:pt x="161076" y="447303"/>
                    </a:lnTo>
                    <a:cubicBezTo>
                      <a:pt x="156840" y="442221"/>
                      <a:pt x="146248" y="437986"/>
                      <a:pt x="139469" y="438410"/>
                    </a:cubicBezTo>
                    <a:lnTo>
                      <a:pt x="120828" y="440104"/>
                    </a:lnTo>
                    <a:cubicBezTo>
                      <a:pt x="108118" y="441374"/>
                      <a:pt x="94984" y="432481"/>
                      <a:pt x="91172" y="420199"/>
                    </a:cubicBezTo>
                    <a:lnTo>
                      <a:pt x="85664" y="402412"/>
                    </a:lnTo>
                    <a:cubicBezTo>
                      <a:pt x="83545" y="396059"/>
                      <a:pt x="75496" y="388013"/>
                      <a:pt x="69141" y="385895"/>
                    </a:cubicBezTo>
                    <a:lnTo>
                      <a:pt x="51347" y="380390"/>
                    </a:lnTo>
                    <a:cubicBezTo>
                      <a:pt x="39061" y="376578"/>
                      <a:pt x="30587" y="363450"/>
                      <a:pt x="31435" y="350745"/>
                    </a:cubicBezTo>
                    <a:lnTo>
                      <a:pt x="33129" y="332110"/>
                    </a:lnTo>
                    <a:cubicBezTo>
                      <a:pt x="33553" y="325334"/>
                      <a:pt x="29740" y="315170"/>
                      <a:pt x="24232" y="310512"/>
                    </a:cubicBezTo>
                    <a:lnTo>
                      <a:pt x="9828" y="298654"/>
                    </a:lnTo>
                    <a:cubicBezTo>
                      <a:pt x="84" y="290183"/>
                      <a:pt x="-2882" y="274937"/>
                      <a:pt x="3049" y="263926"/>
                    </a:cubicBezTo>
                    <a:lnTo>
                      <a:pt x="11522" y="247410"/>
                    </a:lnTo>
                    <a:cubicBezTo>
                      <a:pt x="14912" y="241481"/>
                      <a:pt x="14912" y="230046"/>
                      <a:pt x="11522" y="224117"/>
                    </a:cubicBezTo>
                    <a:lnTo>
                      <a:pt x="3049" y="207600"/>
                    </a:lnTo>
                    <a:cubicBezTo>
                      <a:pt x="-2882" y="196166"/>
                      <a:pt x="84" y="180920"/>
                      <a:pt x="9828" y="172873"/>
                    </a:cubicBezTo>
                    <a:lnTo>
                      <a:pt x="24232" y="161015"/>
                    </a:lnTo>
                    <a:cubicBezTo>
                      <a:pt x="29740" y="156356"/>
                      <a:pt x="33553" y="146616"/>
                      <a:pt x="33129" y="139416"/>
                    </a:cubicBezTo>
                    <a:lnTo>
                      <a:pt x="31435" y="120782"/>
                    </a:lnTo>
                    <a:cubicBezTo>
                      <a:pt x="30587" y="108077"/>
                      <a:pt x="39061" y="94948"/>
                      <a:pt x="51347" y="91137"/>
                    </a:cubicBezTo>
                    <a:lnTo>
                      <a:pt x="69141" y="85631"/>
                    </a:lnTo>
                    <a:cubicBezTo>
                      <a:pt x="75920" y="83514"/>
                      <a:pt x="83545" y="75891"/>
                      <a:pt x="85664" y="69115"/>
                    </a:cubicBezTo>
                    <a:lnTo>
                      <a:pt x="91172" y="51327"/>
                    </a:lnTo>
                    <a:cubicBezTo>
                      <a:pt x="94984" y="39046"/>
                      <a:pt x="108118" y="30576"/>
                      <a:pt x="120828" y="31423"/>
                    </a:cubicBezTo>
                    <a:lnTo>
                      <a:pt x="139469" y="33117"/>
                    </a:lnTo>
                    <a:cubicBezTo>
                      <a:pt x="146248" y="33540"/>
                      <a:pt x="156416" y="29305"/>
                      <a:pt x="161076" y="24223"/>
                    </a:cubicBezTo>
                    <a:lnTo>
                      <a:pt x="173362" y="9824"/>
                    </a:lnTo>
                    <a:cubicBezTo>
                      <a:pt x="181412" y="83"/>
                      <a:pt x="197088" y="-2881"/>
                      <a:pt x="208103" y="3048"/>
                    </a:cubicBezTo>
                    <a:lnTo>
                      <a:pt x="224626" y="11518"/>
                    </a:lnTo>
                    <a:cubicBezTo>
                      <a:pt x="230557" y="14483"/>
                      <a:pt x="241573" y="14483"/>
                      <a:pt x="247928" y="11518"/>
                    </a:cubicBezTo>
                    <a:lnTo>
                      <a:pt x="264451" y="3048"/>
                    </a:lnTo>
                    <a:cubicBezTo>
                      <a:pt x="275889" y="-2881"/>
                      <a:pt x="291141" y="83"/>
                      <a:pt x="299191" y="9824"/>
                    </a:cubicBezTo>
                    <a:lnTo>
                      <a:pt x="311054" y="24223"/>
                    </a:lnTo>
                    <a:cubicBezTo>
                      <a:pt x="315291" y="29305"/>
                      <a:pt x="325882" y="33540"/>
                      <a:pt x="332661" y="33117"/>
                    </a:cubicBezTo>
                    <a:lnTo>
                      <a:pt x="351302" y="31423"/>
                    </a:lnTo>
                    <a:cubicBezTo>
                      <a:pt x="364012" y="30152"/>
                      <a:pt x="377146" y="39046"/>
                      <a:pt x="380959" y="51327"/>
                    </a:cubicBezTo>
                    <a:lnTo>
                      <a:pt x="386466" y="69115"/>
                    </a:lnTo>
                    <a:cubicBezTo>
                      <a:pt x="388584" y="75891"/>
                      <a:pt x="396210" y="83514"/>
                      <a:pt x="402989" y="85631"/>
                    </a:cubicBezTo>
                    <a:lnTo>
                      <a:pt x="420783" y="91137"/>
                    </a:lnTo>
                    <a:cubicBezTo>
                      <a:pt x="433069" y="94948"/>
                      <a:pt x="441542" y="108077"/>
                      <a:pt x="440695" y="120782"/>
                    </a:cubicBezTo>
                    <a:lnTo>
                      <a:pt x="439001" y="139416"/>
                    </a:lnTo>
                    <a:cubicBezTo>
                      <a:pt x="438153" y="146192"/>
                      <a:pt x="442390" y="156356"/>
                      <a:pt x="447897" y="161015"/>
                    </a:cubicBezTo>
                    <a:lnTo>
                      <a:pt x="462302" y="172873"/>
                    </a:lnTo>
                    <a:cubicBezTo>
                      <a:pt x="472047" y="180920"/>
                      <a:pt x="475012" y="196589"/>
                      <a:pt x="469504" y="207600"/>
                    </a:cubicBezTo>
                    <a:lnTo>
                      <a:pt x="461031" y="224117"/>
                    </a:lnTo>
                    <a:cubicBezTo>
                      <a:pt x="457642" y="230046"/>
                      <a:pt x="457642" y="241481"/>
                      <a:pt x="461031" y="247410"/>
                    </a:cubicBezTo>
                    <a:lnTo>
                      <a:pt x="469504" y="263926"/>
                    </a:lnTo>
                    <a:cubicBezTo>
                      <a:pt x="475436" y="275361"/>
                      <a:pt x="472047" y="290607"/>
                      <a:pt x="462726" y="298654"/>
                    </a:cubicBezTo>
                    <a:lnTo>
                      <a:pt x="448321" y="310512"/>
                    </a:lnTo>
                    <a:cubicBezTo>
                      <a:pt x="442814" y="315170"/>
                      <a:pt x="439001" y="324911"/>
                      <a:pt x="439424" y="332110"/>
                    </a:cubicBezTo>
                    <a:lnTo>
                      <a:pt x="441119" y="350745"/>
                    </a:lnTo>
                    <a:cubicBezTo>
                      <a:pt x="441966" y="363450"/>
                      <a:pt x="433493" y="376578"/>
                      <a:pt x="421207" y="380390"/>
                    </a:cubicBezTo>
                    <a:lnTo>
                      <a:pt x="403413" y="385895"/>
                    </a:lnTo>
                    <a:cubicBezTo>
                      <a:pt x="396634" y="388013"/>
                      <a:pt x="389008" y="395636"/>
                      <a:pt x="386890" y="402412"/>
                    </a:cubicBezTo>
                    <a:lnTo>
                      <a:pt x="381382" y="420199"/>
                    </a:lnTo>
                    <a:cubicBezTo>
                      <a:pt x="377569" y="432481"/>
                      <a:pt x="364436" y="440951"/>
                      <a:pt x="351726" y="440104"/>
                    </a:cubicBezTo>
                    <a:lnTo>
                      <a:pt x="333084" y="438410"/>
                    </a:lnTo>
                    <a:cubicBezTo>
                      <a:pt x="326306" y="437986"/>
                      <a:pt x="316138" y="442221"/>
                      <a:pt x="311477" y="447303"/>
                    </a:cubicBezTo>
                    <a:lnTo>
                      <a:pt x="299615" y="461702"/>
                    </a:lnTo>
                    <a:cubicBezTo>
                      <a:pt x="291565" y="471443"/>
                      <a:pt x="275889" y="474408"/>
                      <a:pt x="264874" y="468479"/>
                    </a:cubicBezTo>
                    <a:lnTo>
                      <a:pt x="248351" y="460008"/>
                    </a:lnTo>
                    <a:cubicBezTo>
                      <a:pt x="241996" y="457044"/>
                      <a:pt x="231405" y="457044"/>
                      <a:pt x="225050" y="460008"/>
                    </a:cubicBezTo>
                    <a:lnTo>
                      <a:pt x="208527" y="468479"/>
                    </a:lnTo>
                    <a:cubicBezTo>
                      <a:pt x="204290" y="470596"/>
                      <a:pt x="200053" y="471443"/>
                      <a:pt x="195393" y="471443"/>
                    </a:cubicBezTo>
                    <a:close/>
                    <a:moveTo>
                      <a:pt x="141164" y="424011"/>
                    </a:moveTo>
                    <a:cubicBezTo>
                      <a:pt x="152179" y="424011"/>
                      <a:pt x="165737" y="429940"/>
                      <a:pt x="172515" y="437986"/>
                    </a:cubicBezTo>
                    <a:lnTo>
                      <a:pt x="184378" y="452385"/>
                    </a:lnTo>
                    <a:cubicBezTo>
                      <a:pt x="188191" y="457044"/>
                      <a:pt x="196241" y="458314"/>
                      <a:pt x="201325" y="455773"/>
                    </a:cubicBezTo>
                    <a:lnTo>
                      <a:pt x="217847" y="447303"/>
                    </a:lnTo>
                    <a:cubicBezTo>
                      <a:pt x="228015" y="442221"/>
                      <a:pt x="244115" y="442221"/>
                      <a:pt x="254706" y="447303"/>
                    </a:cubicBezTo>
                    <a:lnTo>
                      <a:pt x="271229" y="455773"/>
                    </a:lnTo>
                    <a:cubicBezTo>
                      <a:pt x="276313" y="458314"/>
                      <a:pt x="284363" y="456620"/>
                      <a:pt x="288176" y="452385"/>
                    </a:cubicBezTo>
                    <a:lnTo>
                      <a:pt x="300038" y="437986"/>
                    </a:lnTo>
                    <a:cubicBezTo>
                      <a:pt x="307664" y="429093"/>
                      <a:pt x="322493" y="422740"/>
                      <a:pt x="333931" y="424011"/>
                    </a:cubicBezTo>
                    <a:lnTo>
                      <a:pt x="352573" y="425705"/>
                    </a:lnTo>
                    <a:cubicBezTo>
                      <a:pt x="358504" y="426128"/>
                      <a:pt x="365283" y="421893"/>
                      <a:pt x="366977" y="415964"/>
                    </a:cubicBezTo>
                    <a:lnTo>
                      <a:pt x="372485" y="398177"/>
                    </a:lnTo>
                    <a:cubicBezTo>
                      <a:pt x="375874" y="387166"/>
                      <a:pt x="387314" y="375731"/>
                      <a:pt x="398329" y="371920"/>
                    </a:cubicBezTo>
                    <a:lnTo>
                      <a:pt x="416123" y="366414"/>
                    </a:lnTo>
                    <a:cubicBezTo>
                      <a:pt x="421630" y="364720"/>
                      <a:pt x="426291" y="357944"/>
                      <a:pt x="425867" y="352015"/>
                    </a:cubicBezTo>
                    <a:lnTo>
                      <a:pt x="424172" y="333381"/>
                    </a:lnTo>
                    <a:cubicBezTo>
                      <a:pt x="423325" y="321523"/>
                      <a:pt x="429256" y="307124"/>
                      <a:pt x="438153" y="299501"/>
                    </a:cubicBezTo>
                    <a:lnTo>
                      <a:pt x="452558" y="287643"/>
                    </a:lnTo>
                    <a:cubicBezTo>
                      <a:pt x="456794" y="283831"/>
                      <a:pt x="458489" y="275784"/>
                      <a:pt x="455947" y="270702"/>
                    </a:cubicBezTo>
                    <a:lnTo>
                      <a:pt x="447474" y="254186"/>
                    </a:lnTo>
                    <a:cubicBezTo>
                      <a:pt x="441966" y="244022"/>
                      <a:pt x="441966" y="227505"/>
                      <a:pt x="447474" y="217341"/>
                    </a:cubicBezTo>
                    <a:lnTo>
                      <a:pt x="455947" y="200824"/>
                    </a:lnTo>
                    <a:cubicBezTo>
                      <a:pt x="458489" y="195742"/>
                      <a:pt x="456794" y="187696"/>
                      <a:pt x="452558" y="183884"/>
                    </a:cubicBezTo>
                    <a:lnTo>
                      <a:pt x="438153" y="172026"/>
                    </a:lnTo>
                    <a:cubicBezTo>
                      <a:pt x="429256" y="164403"/>
                      <a:pt x="423325" y="149580"/>
                      <a:pt x="424172" y="138146"/>
                    </a:cubicBezTo>
                    <a:lnTo>
                      <a:pt x="425867" y="119512"/>
                    </a:lnTo>
                    <a:cubicBezTo>
                      <a:pt x="426291" y="113583"/>
                      <a:pt x="422054" y="106806"/>
                      <a:pt x="416123" y="105112"/>
                    </a:cubicBezTo>
                    <a:lnTo>
                      <a:pt x="398329" y="99607"/>
                    </a:lnTo>
                    <a:cubicBezTo>
                      <a:pt x="387314" y="96219"/>
                      <a:pt x="375874" y="84784"/>
                      <a:pt x="372485" y="73350"/>
                    </a:cubicBezTo>
                    <a:lnTo>
                      <a:pt x="366977" y="55562"/>
                    </a:lnTo>
                    <a:cubicBezTo>
                      <a:pt x="365283" y="50057"/>
                      <a:pt x="358504" y="45398"/>
                      <a:pt x="352573" y="45822"/>
                    </a:cubicBezTo>
                    <a:lnTo>
                      <a:pt x="333931" y="47516"/>
                    </a:lnTo>
                    <a:cubicBezTo>
                      <a:pt x="322493" y="48363"/>
                      <a:pt x="307241" y="42434"/>
                      <a:pt x="300038" y="33540"/>
                    </a:cubicBezTo>
                    <a:lnTo>
                      <a:pt x="288176" y="19141"/>
                    </a:lnTo>
                    <a:cubicBezTo>
                      <a:pt x="284363" y="14483"/>
                      <a:pt x="276313" y="13212"/>
                      <a:pt x="271229" y="15753"/>
                    </a:cubicBezTo>
                    <a:lnTo>
                      <a:pt x="254706" y="24223"/>
                    </a:lnTo>
                    <a:cubicBezTo>
                      <a:pt x="244538" y="29305"/>
                      <a:pt x="228015" y="29305"/>
                      <a:pt x="217847" y="24223"/>
                    </a:cubicBezTo>
                    <a:lnTo>
                      <a:pt x="201325" y="15753"/>
                    </a:lnTo>
                    <a:cubicBezTo>
                      <a:pt x="196241" y="13212"/>
                      <a:pt x="188191" y="14483"/>
                      <a:pt x="184378" y="19141"/>
                    </a:cubicBezTo>
                    <a:lnTo>
                      <a:pt x="172515" y="33540"/>
                    </a:lnTo>
                    <a:cubicBezTo>
                      <a:pt x="164889" y="42434"/>
                      <a:pt x="150061" y="48786"/>
                      <a:pt x="138622" y="47516"/>
                    </a:cubicBezTo>
                    <a:lnTo>
                      <a:pt x="119981" y="45822"/>
                    </a:lnTo>
                    <a:cubicBezTo>
                      <a:pt x="114049" y="45398"/>
                      <a:pt x="107271" y="49633"/>
                      <a:pt x="105576" y="55562"/>
                    </a:cubicBezTo>
                    <a:lnTo>
                      <a:pt x="100068" y="73350"/>
                    </a:lnTo>
                    <a:cubicBezTo>
                      <a:pt x="96679" y="84361"/>
                      <a:pt x="85240" y="95795"/>
                      <a:pt x="74225" y="99607"/>
                    </a:cubicBezTo>
                    <a:lnTo>
                      <a:pt x="56431" y="105112"/>
                    </a:lnTo>
                    <a:cubicBezTo>
                      <a:pt x="50923" y="106806"/>
                      <a:pt x="46263" y="113583"/>
                      <a:pt x="46687" y="119512"/>
                    </a:cubicBezTo>
                    <a:lnTo>
                      <a:pt x="48381" y="138146"/>
                    </a:lnTo>
                    <a:cubicBezTo>
                      <a:pt x="49229" y="149580"/>
                      <a:pt x="43297" y="164403"/>
                      <a:pt x="34400" y="172026"/>
                    </a:cubicBezTo>
                    <a:lnTo>
                      <a:pt x="19996" y="183884"/>
                    </a:lnTo>
                    <a:cubicBezTo>
                      <a:pt x="15335" y="187696"/>
                      <a:pt x="14065" y="195742"/>
                      <a:pt x="16606" y="200824"/>
                    </a:cubicBezTo>
                    <a:lnTo>
                      <a:pt x="25080" y="217341"/>
                    </a:lnTo>
                    <a:cubicBezTo>
                      <a:pt x="30587" y="227505"/>
                      <a:pt x="30587" y="244022"/>
                      <a:pt x="25080" y="254186"/>
                    </a:cubicBezTo>
                    <a:lnTo>
                      <a:pt x="16606" y="270702"/>
                    </a:lnTo>
                    <a:cubicBezTo>
                      <a:pt x="14065" y="275784"/>
                      <a:pt x="15335" y="283831"/>
                      <a:pt x="19996" y="287643"/>
                    </a:cubicBezTo>
                    <a:lnTo>
                      <a:pt x="34400" y="299501"/>
                    </a:lnTo>
                    <a:cubicBezTo>
                      <a:pt x="43297" y="307124"/>
                      <a:pt x="49229" y="321946"/>
                      <a:pt x="48381" y="333381"/>
                    </a:cubicBezTo>
                    <a:lnTo>
                      <a:pt x="46687" y="352015"/>
                    </a:lnTo>
                    <a:cubicBezTo>
                      <a:pt x="46263" y="357944"/>
                      <a:pt x="50500" y="364720"/>
                      <a:pt x="56431" y="366414"/>
                    </a:cubicBezTo>
                    <a:lnTo>
                      <a:pt x="74225" y="371920"/>
                    </a:lnTo>
                    <a:cubicBezTo>
                      <a:pt x="85240" y="375308"/>
                      <a:pt x="96679" y="386742"/>
                      <a:pt x="100068" y="398177"/>
                    </a:cubicBezTo>
                    <a:lnTo>
                      <a:pt x="105576" y="415964"/>
                    </a:lnTo>
                    <a:cubicBezTo>
                      <a:pt x="107271" y="421470"/>
                      <a:pt x="114049" y="426128"/>
                      <a:pt x="119981" y="425705"/>
                    </a:cubicBezTo>
                    <a:lnTo>
                      <a:pt x="138622" y="424011"/>
                    </a:lnTo>
                    <a:cubicBezTo>
                      <a:pt x="139469" y="424011"/>
                      <a:pt x="140317" y="424011"/>
                      <a:pt x="141164" y="42401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71"/>
              <p:cNvSpPr/>
              <p:nvPr/>
            </p:nvSpPr>
            <p:spPr>
              <a:xfrm>
                <a:off x="5191040" y="1303431"/>
                <a:ext cx="158592" cy="227844"/>
              </a:xfrm>
              <a:custGeom>
                <a:rect b="b" l="l" r="r" t="t"/>
                <a:pathLst>
                  <a:path extrusionOk="0" h="227844" w="158592">
                    <a:moveTo>
                      <a:pt x="151354" y="227845"/>
                    </a:moveTo>
                    <a:lnTo>
                      <a:pt x="7308" y="227845"/>
                    </a:lnTo>
                    <a:cubicBezTo>
                      <a:pt x="4766" y="227845"/>
                      <a:pt x="2224" y="226574"/>
                      <a:pt x="953" y="224033"/>
                    </a:cubicBezTo>
                    <a:cubicBezTo>
                      <a:pt x="-318" y="221916"/>
                      <a:pt x="-318" y="218951"/>
                      <a:pt x="953" y="216834"/>
                    </a:cubicBezTo>
                    <a:lnTo>
                      <a:pt x="59843" y="113922"/>
                    </a:lnTo>
                    <a:lnTo>
                      <a:pt x="953" y="11011"/>
                    </a:lnTo>
                    <a:cubicBezTo>
                      <a:pt x="-318" y="8894"/>
                      <a:pt x="-318" y="5929"/>
                      <a:pt x="953" y="3812"/>
                    </a:cubicBezTo>
                    <a:cubicBezTo>
                      <a:pt x="2224" y="1694"/>
                      <a:pt x="4766" y="0"/>
                      <a:pt x="7308" y="0"/>
                    </a:cubicBezTo>
                    <a:lnTo>
                      <a:pt x="151354" y="0"/>
                    </a:lnTo>
                    <a:cubicBezTo>
                      <a:pt x="155591" y="0"/>
                      <a:pt x="158557" y="3388"/>
                      <a:pt x="158557" y="7199"/>
                    </a:cubicBezTo>
                    <a:cubicBezTo>
                      <a:pt x="158557" y="11435"/>
                      <a:pt x="155167" y="14399"/>
                      <a:pt x="151354" y="14399"/>
                    </a:cubicBezTo>
                    <a:lnTo>
                      <a:pt x="20018" y="14399"/>
                    </a:lnTo>
                    <a:lnTo>
                      <a:pt x="74671" y="110111"/>
                    </a:lnTo>
                    <a:cubicBezTo>
                      <a:pt x="75942" y="112228"/>
                      <a:pt x="75942" y="115193"/>
                      <a:pt x="74671" y="117310"/>
                    </a:cubicBezTo>
                    <a:lnTo>
                      <a:pt x="20018" y="213022"/>
                    </a:lnTo>
                    <a:lnTo>
                      <a:pt x="151354" y="213022"/>
                    </a:lnTo>
                    <a:cubicBezTo>
                      <a:pt x="155591" y="213022"/>
                      <a:pt x="158557" y="216410"/>
                      <a:pt x="158557" y="220222"/>
                    </a:cubicBezTo>
                    <a:cubicBezTo>
                      <a:pt x="158980" y="224457"/>
                      <a:pt x="155591" y="227845"/>
                      <a:pt x="151354" y="22784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71"/>
              <p:cNvSpPr/>
              <p:nvPr/>
            </p:nvSpPr>
            <p:spPr>
              <a:xfrm>
                <a:off x="5727930" y="1303855"/>
                <a:ext cx="163216" cy="227421"/>
              </a:xfrm>
              <a:custGeom>
                <a:rect b="b" l="l" r="r" t="t"/>
                <a:pathLst>
                  <a:path extrusionOk="0" h="227421" w="163216">
                    <a:moveTo>
                      <a:pt x="155908" y="227421"/>
                    </a:moveTo>
                    <a:lnTo>
                      <a:pt x="7202" y="227421"/>
                    </a:lnTo>
                    <a:cubicBezTo>
                      <a:pt x="2965" y="227421"/>
                      <a:pt x="0" y="224033"/>
                      <a:pt x="0" y="220222"/>
                    </a:cubicBezTo>
                    <a:cubicBezTo>
                      <a:pt x="0" y="215987"/>
                      <a:pt x="3389" y="213022"/>
                      <a:pt x="7202" y="213022"/>
                    </a:cubicBezTo>
                    <a:lnTo>
                      <a:pt x="143198" y="213022"/>
                    </a:lnTo>
                    <a:lnTo>
                      <a:pt x="88546" y="117310"/>
                    </a:lnTo>
                    <a:cubicBezTo>
                      <a:pt x="87275" y="115193"/>
                      <a:pt x="87275" y="112228"/>
                      <a:pt x="88546" y="110111"/>
                    </a:cubicBezTo>
                    <a:lnTo>
                      <a:pt x="143198" y="14399"/>
                    </a:lnTo>
                    <a:lnTo>
                      <a:pt x="7202" y="14399"/>
                    </a:lnTo>
                    <a:cubicBezTo>
                      <a:pt x="2965" y="14399"/>
                      <a:pt x="0" y="11011"/>
                      <a:pt x="0" y="7199"/>
                    </a:cubicBezTo>
                    <a:cubicBezTo>
                      <a:pt x="0" y="2964"/>
                      <a:pt x="3389" y="0"/>
                      <a:pt x="7202" y="0"/>
                    </a:cubicBezTo>
                    <a:lnTo>
                      <a:pt x="155908" y="0"/>
                    </a:lnTo>
                    <a:cubicBezTo>
                      <a:pt x="158450" y="0"/>
                      <a:pt x="160993" y="1270"/>
                      <a:pt x="162263" y="3812"/>
                    </a:cubicBezTo>
                    <a:cubicBezTo>
                      <a:pt x="163535" y="5929"/>
                      <a:pt x="163535" y="8893"/>
                      <a:pt x="162263" y="11011"/>
                    </a:cubicBezTo>
                    <a:lnTo>
                      <a:pt x="103374" y="113922"/>
                    </a:lnTo>
                    <a:lnTo>
                      <a:pt x="162263" y="216834"/>
                    </a:lnTo>
                    <a:cubicBezTo>
                      <a:pt x="163535" y="218951"/>
                      <a:pt x="163535" y="221916"/>
                      <a:pt x="162263" y="224033"/>
                    </a:cubicBezTo>
                    <a:cubicBezTo>
                      <a:pt x="160993" y="226151"/>
                      <a:pt x="158450" y="227421"/>
                      <a:pt x="155908" y="22742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71"/>
              <p:cNvSpPr/>
              <p:nvPr/>
            </p:nvSpPr>
            <p:spPr>
              <a:xfrm>
                <a:off x="5355104" y="1233553"/>
                <a:ext cx="367741" cy="367601"/>
              </a:xfrm>
              <a:custGeom>
                <a:rect b="b" l="l" r="r" t="t"/>
                <a:pathLst>
                  <a:path extrusionOk="0" h="367601" w="367741">
                    <a:moveTo>
                      <a:pt x="183870" y="367601"/>
                    </a:moveTo>
                    <a:cubicBezTo>
                      <a:pt x="82615" y="367601"/>
                      <a:pt x="0" y="285018"/>
                      <a:pt x="0" y="183801"/>
                    </a:cubicBezTo>
                    <a:cubicBezTo>
                      <a:pt x="0" y="82583"/>
                      <a:pt x="82615" y="0"/>
                      <a:pt x="183870" y="0"/>
                    </a:cubicBezTo>
                    <a:cubicBezTo>
                      <a:pt x="285127" y="0"/>
                      <a:pt x="367741" y="82583"/>
                      <a:pt x="367741" y="183801"/>
                    </a:cubicBezTo>
                    <a:cubicBezTo>
                      <a:pt x="367741" y="285018"/>
                      <a:pt x="285127" y="367601"/>
                      <a:pt x="183870" y="367601"/>
                    </a:cubicBezTo>
                    <a:close/>
                    <a:moveTo>
                      <a:pt x="183870" y="14399"/>
                    </a:moveTo>
                    <a:cubicBezTo>
                      <a:pt x="90664" y="14399"/>
                      <a:pt x="14828" y="90206"/>
                      <a:pt x="14828" y="183377"/>
                    </a:cubicBezTo>
                    <a:cubicBezTo>
                      <a:pt x="14828" y="276548"/>
                      <a:pt x="90664" y="352355"/>
                      <a:pt x="183870" y="352355"/>
                    </a:cubicBezTo>
                    <a:cubicBezTo>
                      <a:pt x="277077" y="352355"/>
                      <a:pt x="352913" y="276548"/>
                      <a:pt x="352913" y="183377"/>
                    </a:cubicBezTo>
                    <a:cubicBezTo>
                      <a:pt x="352913" y="90206"/>
                      <a:pt x="277077" y="14399"/>
                      <a:pt x="183870"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71"/>
              <p:cNvSpPr/>
              <p:nvPr/>
            </p:nvSpPr>
            <p:spPr>
              <a:xfrm>
                <a:off x="5467375" y="1300466"/>
                <a:ext cx="148978" cy="233774"/>
              </a:xfrm>
              <a:custGeom>
                <a:rect b="b" l="l" r="r" t="t"/>
                <a:pathLst>
                  <a:path extrusionOk="0" h="233774" w="148978">
                    <a:moveTo>
                      <a:pt x="142775" y="233774"/>
                    </a:moveTo>
                    <a:lnTo>
                      <a:pt x="7202" y="233774"/>
                    </a:lnTo>
                    <a:cubicBezTo>
                      <a:pt x="2966" y="233774"/>
                      <a:pt x="0" y="230386"/>
                      <a:pt x="0" y="226574"/>
                    </a:cubicBezTo>
                    <a:lnTo>
                      <a:pt x="0" y="180836"/>
                    </a:lnTo>
                    <a:cubicBezTo>
                      <a:pt x="0" y="176601"/>
                      <a:pt x="3389" y="173637"/>
                      <a:pt x="7202" y="173637"/>
                    </a:cubicBezTo>
                    <a:lnTo>
                      <a:pt x="36012" y="173637"/>
                    </a:lnTo>
                    <a:lnTo>
                      <a:pt x="36012" y="82160"/>
                    </a:lnTo>
                    <a:lnTo>
                      <a:pt x="7202" y="82160"/>
                    </a:lnTo>
                    <a:cubicBezTo>
                      <a:pt x="2966" y="82160"/>
                      <a:pt x="0" y="78772"/>
                      <a:pt x="0" y="74960"/>
                    </a:cubicBezTo>
                    <a:lnTo>
                      <a:pt x="0" y="31339"/>
                    </a:lnTo>
                    <a:cubicBezTo>
                      <a:pt x="0" y="27104"/>
                      <a:pt x="3389" y="24140"/>
                      <a:pt x="7202" y="24140"/>
                    </a:cubicBezTo>
                    <a:cubicBezTo>
                      <a:pt x="10592" y="24140"/>
                      <a:pt x="13981" y="24140"/>
                      <a:pt x="17370" y="24140"/>
                    </a:cubicBezTo>
                    <a:cubicBezTo>
                      <a:pt x="21183" y="23716"/>
                      <a:pt x="24149" y="23716"/>
                      <a:pt x="26691" y="23293"/>
                    </a:cubicBezTo>
                    <a:cubicBezTo>
                      <a:pt x="29233" y="22869"/>
                      <a:pt x="31775" y="22869"/>
                      <a:pt x="33893" y="22446"/>
                    </a:cubicBezTo>
                    <a:cubicBezTo>
                      <a:pt x="36435" y="22022"/>
                      <a:pt x="36859" y="21599"/>
                      <a:pt x="37282" y="21599"/>
                    </a:cubicBezTo>
                    <a:cubicBezTo>
                      <a:pt x="37282" y="21599"/>
                      <a:pt x="37706" y="21175"/>
                      <a:pt x="38554" y="19058"/>
                    </a:cubicBezTo>
                    <a:cubicBezTo>
                      <a:pt x="38977" y="17364"/>
                      <a:pt x="39825" y="13976"/>
                      <a:pt x="40248" y="7200"/>
                    </a:cubicBezTo>
                    <a:cubicBezTo>
                      <a:pt x="40248" y="3388"/>
                      <a:pt x="43637" y="0"/>
                      <a:pt x="47451" y="0"/>
                    </a:cubicBezTo>
                    <a:lnTo>
                      <a:pt x="106340" y="0"/>
                    </a:lnTo>
                    <a:cubicBezTo>
                      <a:pt x="110577" y="0"/>
                      <a:pt x="113542" y="3388"/>
                      <a:pt x="113542" y="7200"/>
                    </a:cubicBezTo>
                    <a:lnTo>
                      <a:pt x="113542" y="174060"/>
                    </a:lnTo>
                    <a:lnTo>
                      <a:pt x="141504" y="174060"/>
                    </a:lnTo>
                    <a:cubicBezTo>
                      <a:pt x="145317" y="174060"/>
                      <a:pt x="148707" y="177448"/>
                      <a:pt x="148707" y="181260"/>
                    </a:cubicBezTo>
                    <a:lnTo>
                      <a:pt x="148707" y="226998"/>
                    </a:lnTo>
                    <a:cubicBezTo>
                      <a:pt x="149977" y="230810"/>
                      <a:pt x="146588" y="233774"/>
                      <a:pt x="142775" y="233774"/>
                    </a:cubicBezTo>
                    <a:close/>
                    <a:moveTo>
                      <a:pt x="14828" y="219375"/>
                    </a:moveTo>
                    <a:lnTo>
                      <a:pt x="135573" y="219375"/>
                    </a:lnTo>
                    <a:lnTo>
                      <a:pt x="135573" y="188459"/>
                    </a:lnTo>
                    <a:lnTo>
                      <a:pt x="107611" y="188459"/>
                    </a:lnTo>
                    <a:cubicBezTo>
                      <a:pt x="103374" y="188459"/>
                      <a:pt x="100409" y="185071"/>
                      <a:pt x="100409" y="181260"/>
                    </a:cubicBezTo>
                    <a:lnTo>
                      <a:pt x="100409" y="14399"/>
                    </a:lnTo>
                    <a:lnTo>
                      <a:pt x="55500" y="14399"/>
                    </a:lnTo>
                    <a:cubicBezTo>
                      <a:pt x="55076" y="18211"/>
                      <a:pt x="54229" y="21175"/>
                      <a:pt x="53382" y="23716"/>
                    </a:cubicBezTo>
                    <a:cubicBezTo>
                      <a:pt x="51264" y="28798"/>
                      <a:pt x="48721" y="32610"/>
                      <a:pt x="44909" y="34304"/>
                    </a:cubicBezTo>
                    <a:cubicBezTo>
                      <a:pt x="43214" y="35151"/>
                      <a:pt x="41096" y="35998"/>
                      <a:pt x="37706" y="36421"/>
                    </a:cubicBezTo>
                    <a:cubicBezTo>
                      <a:pt x="37706" y="36421"/>
                      <a:pt x="37706" y="36421"/>
                      <a:pt x="37282" y="36421"/>
                    </a:cubicBezTo>
                    <a:cubicBezTo>
                      <a:pt x="34741" y="36845"/>
                      <a:pt x="31775" y="37268"/>
                      <a:pt x="28809" y="37692"/>
                    </a:cubicBezTo>
                    <a:cubicBezTo>
                      <a:pt x="25844" y="38115"/>
                      <a:pt x="22878" y="38115"/>
                      <a:pt x="18641" y="38539"/>
                    </a:cubicBezTo>
                    <a:cubicBezTo>
                      <a:pt x="17370" y="38539"/>
                      <a:pt x="16099" y="38539"/>
                      <a:pt x="15252" y="38539"/>
                    </a:cubicBezTo>
                    <a:lnTo>
                      <a:pt x="15252" y="67337"/>
                    </a:lnTo>
                    <a:lnTo>
                      <a:pt x="44061" y="67337"/>
                    </a:lnTo>
                    <a:cubicBezTo>
                      <a:pt x="48298" y="67337"/>
                      <a:pt x="51264" y="70725"/>
                      <a:pt x="51264" y="74537"/>
                    </a:cubicBezTo>
                    <a:lnTo>
                      <a:pt x="51264" y="180836"/>
                    </a:lnTo>
                    <a:cubicBezTo>
                      <a:pt x="51264" y="185071"/>
                      <a:pt x="47874" y="188036"/>
                      <a:pt x="44061" y="188036"/>
                    </a:cubicBezTo>
                    <a:lnTo>
                      <a:pt x="15252" y="188036"/>
                    </a:lnTo>
                    <a:lnTo>
                      <a:pt x="15252" y="21937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71"/>
              <p:cNvSpPr/>
              <p:nvPr/>
            </p:nvSpPr>
            <p:spPr>
              <a:xfrm>
                <a:off x="5531773" y="1078974"/>
                <a:ext cx="14404" cy="80042"/>
              </a:xfrm>
              <a:custGeom>
                <a:rect b="b" l="l" r="r" t="t"/>
                <a:pathLst>
                  <a:path extrusionOk="0" h="80042" w="14404">
                    <a:moveTo>
                      <a:pt x="7202" y="80042"/>
                    </a:moveTo>
                    <a:cubicBezTo>
                      <a:pt x="2965" y="80042"/>
                      <a:pt x="0" y="76654"/>
                      <a:pt x="0" y="72843"/>
                    </a:cubicBezTo>
                    <a:lnTo>
                      <a:pt x="0" y="7199"/>
                    </a:lnTo>
                    <a:cubicBezTo>
                      <a:pt x="0" y="2964"/>
                      <a:pt x="3390" y="0"/>
                      <a:pt x="7202" y="0"/>
                    </a:cubicBezTo>
                    <a:cubicBezTo>
                      <a:pt x="11439" y="0"/>
                      <a:pt x="14405" y="3388"/>
                      <a:pt x="14405" y="7199"/>
                    </a:cubicBezTo>
                    <a:lnTo>
                      <a:pt x="14405" y="72843"/>
                    </a:lnTo>
                    <a:cubicBezTo>
                      <a:pt x="14405" y="77078"/>
                      <a:pt x="11015" y="80042"/>
                      <a:pt x="7202" y="8004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71"/>
              <p:cNvSpPr/>
              <p:nvPr/>
            </p:nvSpPr>
            <p:spPr>
              <a:xfrm>
                <a:off x="5424168" y="1114978"/>
                <a:ext cx="25407" cy="44461"/>
              </a:xfrm>
              <a:custGeom>
                <a:rect b="b" l="l" r="r" t="t"/>
                <a:pathLst>
                  <a:path extrusionOk="0" h="44461" w="25407">
                    <a:moveTo>
                      <a:pt x="18211" y="44462"/>
                    </a:moveTo>
                    <a:cubicBezTo>
                      <a:pt x="15246" y="44462"/>
                      <a:pt x="12280" y="42768"/>
                      <a:pt x="11432" y="39803"/>
                    </a:cubicBezTo>
                    <a:lnTo>
                      <a:pt x="417" y="9734"/>
                    </a:lnTo>
                    <a:cubicBezTo>
                      <a:pt x="-854" y="5923"/>
                      <a:pt x="841" y="1688"/>
                      <a:pt x="4654" y="417"/>
                    </a:cubicBezTo>
                    <a:cubicBezTo>
                      <a:pt x="8467" y="-853"/>
                      <a:pt x="12703" y="841"/>
                      <a:pt x="13975" y="4652"/>
                    </a:cubicBezTo>
                    <a:lnTo>
                      <a:pt x="24990" y="34721"/>
                    </a:lnTo>
                    <a:cubicBezTo>
                      <a:pt x="26261" y="38532"/>
                      <a:pt x="24566" y="42768"/>
                      <a:pt x="20753" y="44038"/>
                    </a:cubicBezTo>
                    <a:cubicBezTo>
                      <a:pt x="19906" y="44462"/>
                      <a:pt x="19058" y="44462"/>
                      <a:pt x="18211" y="4446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71"/>
              <p:cNvSpPr/>
              <p:nvPr/>
            </p:nvSpPr>
            <p:spPr>
              <a:xfrm>
                <a:off x="5318695" y="1156501"/>
                <a:ext cx="56720" cy="64770"/>
              </a:xfrm>
              <a:custGeom>
                <a:rect b="b" l="l" r="r" t="t"/>
                <a:pathLst>
                  <a:path extrusionOk="0" h="64770" w="56720">
                    <a:moveTo>
                      <a:pt x="49543" y="64771"/>
                    </a:moveTo>
                    <a:cubicBezTo>
                      <a:pt x="47425" y="64771"/>
                      <a:pt x="45307" y="63924"/>
                      <a:pt x="44036" y="62230"/>
                    </a:cubicBezTo>
                    <a:lnTo>
                      <a:pt x="1669" y="11833"/>
                    </a:lnTo>
                    <a:cubicBezTo>
                      <a:pt x="-873" y="8868"/>
                      <a:pt x="-449" y="4209"/>
                      <a:pt x="2516" y="1668"/>
                    </a:cubicBezTo>
                    <a:cubicBezTo>
                      <a:pt x="5482" y="-872"/>
                      <a:pt x="10142" y="-449"/>
                      <a:pt x="12685" y="2515"/>
                    </a:cubicBezTo>
                    <a:lnTo>
                      <a:pt x="55051" y="52912"/>
                    </a:lnTo>
                    <a:cubicBezTo>
                      <a:pt x="57593" y="55877"/>
                      <a:pt x="57169" y="60536"/>
                      <a:pt x="54204" y="63076"/>
                    </a:cubicBezTo>
                    <a:cubicBezTo>
                      <a:pt x="52933" y="64347"/>
                      <a:pt x="51238" y="64771"/>
                      <a:pt x="49543"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71"/>
              <p:cNvSpPr/>
              <p:nvPr/>
            </p:nvSpPr>
            <p:spPr>
              <a:xfrm>
                <a:off x="5259168" y="1252846"/>
                <a:ext cx="42743" cy="30680"/>
              </a:xfrm>
              <a:custGeom>
                <a:rect b="b" l="l" r="r" t="t"/>
                <a:pathLst>
                  <a:path extrusionOk="0" h="30680" w="42743">
                    <a:moveTo>
                      <a:pt x="35352" y="30680"/>
                    </a:moveTo>
                    <a:cubicBezTo>
                      <a:pt x="34081" y="30680"/>
                      <a:pt x="32811" y="30257"/>
                      <a:pt x="31539" y="29834"/>
                    </a:cubicBezTo>
                    <a:lnTo>
                      <a:pt x="3578" y="13740"/>
                    </a:lnTo>
                    <a:cubicBezTo>
                      <a:pt x="188" y="11623"/>
                      <a:pt x="-1083" y="7388"/>
                      <a:pt x="1036" y="3576"/>
                    </a:cubicBezTo>
                    <a:cubicBezTo>
                      <a:pt x="3154" y="188"/>
                      <a:pt x="7391"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1"/>
              <p:cNvSpPr/>
              <p:nvPr/>
            </p:nvSpPr>
            <p:spPr>
              <a:xfrm>
                <a:off x="5259168" y="1550569"/>
                <a:ext cx="42743" cy="31103"/>
              </a:xfrm>
              <a:custGeom>
                <a:rect b="b" l="l" r="r" t="t"/>
                <a:pathLst>
                  <a:path extrusionOk="0" h="31103" w="42743">
                    <a:moveTo>
                      <a:pt x="7391" y="31104"/>
                    </a:moveTo>
                    <a:cubicBezTo>
                      <a:pt x="4848" y="31104"/>
                      <a:pt x="2307" y="29833"/>
                      <a:pt x="1036" y="27292"/>
                    </a:cubicBezTo>
                    <a:cubicBezTo>
                      <a:pt x="-1083" y="23904"/>
                      <a:pt x="188" y="19246"/>
                      <a:pt x="3578" y="17128"/>
                    </a:cubicBezTo>
                    <a:lnTo>
                      <a:pt x="31539" y="1035"/>
                    </a:lnTo>
                    <a:cubicBezTo>
                      <a:pt x="34929" y="-1082"/>
                      <a:pt x="39589" y="188"/>
                      <a:pt x="41707" y="3576"/>
                    </a:cubicBezTo>
                    <a:cubicBezTo>
                      <a:pt x="43826" y="6964"/>
                      <a:pt x="42555" y="11623"/>
                      <a:pt x="39166" y="13740"/>
                    </a:cubicBezTo>
                    <a:lnTo>
                      <a:pt x="11203" y="29833"/>
                    </a:lnTo>
                    <a:cubicBezTo>
                      <a:pt x="9933" y="30681"/>
                      <a:pt x="8662" y="31104"/>
                      <a:pt x="7391" y="3110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71"/>
              <p:cNvSpPr/>
              <p:nvPr/>
            </p:nvSpPr>
            <p:spPr>
              <a:xfrm>
                <a:off x="5318695" y="1613461"/>
                <a:ext cx="57143" cy="64770"/>
              </a:xfrm>
              <a:custGeom>
                <a:rect b="b" l="l" r="r" t="t"/>
                <a:pathLst>
                  <a:path extrusionOk="0" h="64770" w="57143">
                    <a:moveTo>
                      <a:pt x="7177" y="64771"/>
                    </a:moveTo>
                    <a:cubicBezTo>
                      <a:pt x="5482" y="64771"/>
                      <a:pt x="3787" y="64347"/>
                      <a:pt x="2516" y="63077"/>
                    </a:cubicBezTo>
                    <a:cubicBezTo>
                      <a:pt x="-449" y="60535"/>
                      <a:pt x="-873" y="55877"/>
                      <a:pt x="1669" y="52912"/>
                    </a:cubicBezTo>
                    <a:lnTo>
                      <a:pt x="44036" y="2515"/>
                    </a:lnTo>
                    <a:cubicBezTo>
                      <a:pt x="46578" y="-449"/>
                      <a:pt x="51238" y="-873"/>
                      <a:pt x="54627" y="1669"/>
                    </a:cubicBezTo>
                    <a:cubicBezTo>
                      <a:pt x="57593" y="4209"/>
                      <a:pt x="58017" y="8868"/>
                      <a:pt x="55475" y="12256"/>
                    </a:cubicBezTo>
                    <a:lnTo>
                      <a:pt x="13108" y="62653"/>
                    </a:lnTo>
                    <a:cubicBezTo>
                      <a:pt x="11414" y="63923"/>
                      <a:pt x="9295" y="64771"/>
                      <a:pt x="7177"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71"/>
              <p:cNvSpPr/>
              <p:nvPr/>
            </p:nvSpPr>
            <p:spPr>
              <a:xfrm>
                <a:off x="5423995" y="1675100"/>
                <a:ext cx="25753" cy="44634"/>
              </a:xfrm>
              <a:custGeom>
                <a:rect b="b" l="l" r="r" t="t"/>
                <a:pathLst>
                  <a:path extrusionOk="0" h="44634" w="25753">
                    <a:moveTo>
                      <a:pt x="7369" y="44635"/>
                    </a:moveTo>
                    <a:cubicBezTo>
                      <a:pt x="6522" y="44635"/>
                      <a:pt x="5675" y="44635"/>
                      <a:pt x="4827" y="44211"/>
                    </a:cubicBezTo>
                    <a:cubicBezTo>
                      <a:pt x="1014" y="42941"/>
                      <a:pt x="-1104" y="38706"/>
                      <a:pt x="591" y="34894"/>
                    </a:cubicBezTo>
                    <a:lnTo>
                      <a:pt x="11606" y="4825"/>
                    </a:lnTo>
                    <a:cubicBezTo>
                      <a:pt x="12877" y="1014"/>
                      <a:pt x="17113" y="-1104"/>
                      <a:pt x="20927" y="590"/>
                    </a:cubicBezTo>
                    <a:cubicBezTo>
                      <a:pt x="24740" y="1861"/>
                      <a:pt x="26858" y="6096"/>
                      <a:pt x="25163" y="9907"/>
                    </a:cubicBezTo>
                    <a:lnTo>
                      <a:pt x="14148" y="39976"/>
                    </a:lnTo>
                    <a:cubicBezTo>
                      <a:pt x="13301" y="42941"/>
                      <a:pt x="10335" y="44635"/>
                      <a:pt x="7369" y="4463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71"/>
              <p:cNvSpPr/>
              <p:nvPr/>
            </p:nvSpPr>
            <p:spPr>
              <a:xfrm>
                <a:off x="5531773" y="1675691"/>
                <a:ext cx="14404" cy="80042"/>
              </a:xfrm>
              <a:custGeom>
                <a:rect b="b" l="l" r="r" t="t"/>
                <a:pathLst>
                  <a:path extrusionOk="0" h="80042" w="14404">
                    <a:moveTo>
                      <a:pt x="7202" y="80042"/>
                    </a:moveTo>
                    <a:cubicBezTo>
                      <a:pt x="2965" y="80042"/>
                      <a:pt x="0" y="76654"/>
                      <a:pt x="0" y="72843"/>
                    </a:cubicBezTo>
                    <a:lnTo>
                      <a:pt x="0" y="7200"/>
                    </a:lnTo>
                    <a:cubicBezTo>
                      <a:pt x="0" y="2965"/>
                      <a:pt x="3390" y="0"/>
                      <a:pt x="7202" y="0"/>
                    </a:cubicBezTo>
                    <a:cubicBezTo>
                      <a:pt x="11439" y="0"/>
                      <a:pt x="14405" y="3388"/>
                      <a:pt x="14405" y="7200"/>
                    </a:cubicBezTo>
                    <a:lnTo>
                      <a:pt x="14405" y="72843"/>
                    </a:lnTo>
                    <a:cubicBezTo>
                      <a:pt x="14405" y="76654"/>
                      <a:pt x="11015" y="80042"/>
                      <a:pt x="7202" y="8004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71"/>
              <p:cNvSpPr/>
              <p:nvPr/>
            </p:nvSpPr>
            <p:spPr>
              <a:xfrm>
                <a:off x="5628375" y="1675274"/>
                <a:ext cx="25407" cy="44461"/>
              </a:xfrm>
              <a:custGeom>
                <a:rect b="b" l="l" r="r" t="t"/>
                <a:pathLst>
                  <a:path extrusionOk="0" h="44461" w="25407">
                    <a:moveTo>
                      <a:pt x="18211" y="44461"/>
                    </a:moveTo>
                    <a:cubicBezTo>
                      <a:pt x="15246" y="44461"/>
                      <a:pt x="12280" y="42767"/>
                      <a:pt x="11433" y="39803"/>
                    </a:cubicBezTo>
                    <a:lnTo>
                      <a:pt x="417" y="9734"/>
                    </a:lnTo>
                    <a:cubicBezTo>
                      <a:pt x="-854" y="5923"/>
                      <a:pt x="841" y="1688"/>
                      <a:pt x="4654" y="417"/>
                    </a:cubicBezTo>
                    <a:cubicBezTo>
                      <a:pt x="8467" y="-853"/>
                      <a:pt x="12704" y="841"/>
                      <a:pt x="13974" y="4652"/>
                    </a:cubicBezTo>
                    <a:lnTo>
                      <a:pt x="24990" y="34721"/>
                    </a:lnTo>
                    <a:cubicBezTo>
                      <a:pt x="26261" y="38532"/>
                      <a:pt x="24566" y="42767"/>
                      <a:pt x="20753" y="44038"/>
                    </a:cubicBezTo>
                    <a:cubicBezTo>
                      <a:pt x="19906" y="44461"/>
                      <a:pt x="18635" y="44461"/>
                      <a:pt x="18211" y="444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71"/>
              <p:cNvSpPr/>
              <p:nvPr/>
            </p:nvSpPr>
            <p:spPr>
              <a:xfrm>
                <a:off x="5702111" y="1613038"/>
                <a:ext cx="56720" cy="65194"/>
              </a:xfrm>
              <a:custGeom>
                <a:rect b="b" l="l" r="r" t="t"/>
                <a:pathLst>
                  <a:path extrusionOk="0" h="65194" w="56720">
                    <a:moveTo>
                      <a:pt x="49543" y="65194"/>
                    </a:moveTo>
                    <a:cubicBezTo>
                      <a:pt x="47425" y="65194"/>
                      <a:pt x="45307" y="64347"/>
                      <a:pt x="44036" y="62653"/>
                    </a:cubicBezTo>
                    <a:lnTo>
                      <a:pt x="1669" y="12256"/>
                    </a:lnTo>
                    <a:cubicBezTo>
                      <a:pt x="-873" y="9292"/>
                      <a:pt x="-449" y="4633"/>
                      <a:pt x="2517" y="1669"/>
                    </a:cubicBezTo>
                    <a:cubicBezTo>
                      <a:pt x="5482" y="-873"/>
                      <a:pt x="10142" y="-449"/>
                      <a:pt x="12684" y="2515"/>
                    </a:cubicBezTo>
                    <a:lnTo>
                      <a:pt x="55051" y="52912"/>
                    </a:lnTo>
                    <a:cubicBezTo>
                      <a:pt x="57593" y="55877"/>
                      <a:pt x="57169" y="60535"/>
                      <a:pt x="54204" y="63077"/>
                    </a:cubicBezTo>
                    <a:cubicBezTo>
                      <a:pt x="52932" y="64347"/>
                      <a:pt x="51238" y="65194"/>
                      <a:pt x="49543" y="6519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71"/>
              <p:cNvSpPr/>
              <p:nvPr/>
            </p:nvSpPr>
            <p:spPr>
              <a:xfrm>
                <a:off x="5775616" y="1550992"/>
                <a:ext cx="42743" cy="30680"/>
              </a:xfrm>
              <a:custGeom>
                <a:rect b="b" l="l" r="r" t="t"/>
                <a:pathLst>
                  <a:path extrusionOk="0" h="30680" w="42743">
                    <a:moveTo>
                      <a:pt x="35352" y="30680"/>
                    </a:moveTo>
                    <a:cubicBezTo>
                      <a:pt x="34081" y="30680"/>
                      <a:pt x="32811" y="30257"/>
                      <a:pt x="31539" y="29834"/>
                    </a:cubicBezTo>
                    <a:lnTo>
                      <a:pt x="3578" y="13740"/>
                    </a:lnTo>
                    <a:cubicBezTo>
                      <a:pt x="188" y="11623"/>
                      <a:pt x="-1083" y="6964"/>
                      <a:pt x="1036" y="3576"/>
                    </a:cubicBezTo>
                    <a:cubicBezTo>
                      <a:pt x="3154" y="188"/>
                      <a:pt x="7814"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71"/>
              <p:cNvSpPr/>
              <p:nvPr/>
            </p:nvSpPr>
            <p:spPr>
              <a:xfrm>
                <a:off x="5775616" y="1252422"/>
                <a:ext cx="42743" cy="31103"/>
              </a:xfrm>
              <a:custGeom>
                <a:rect b="b" l="l" r="r" t="t"/>
                <a:pathLst>
                  <a:path extrusionOk="0" h="31103" w="42743">
                    <a:moveTo>
                      <a:pt x="7391" y="31104"/>
                    </a:moveTo>
                    <a:cubicBezTo>
                      <a:pt x="4848" y="31104"/>
                      <a:pt x="2306" y="29834"/>
                      <a:pt x="1036" y="27292"/>
                    </a:cubicBezTo>
                    <a:cubicBezTo>
                      <a:pt x="-1083" y="23905"/>
                      <a:pt x="188" y="19246"/>
                      <a:pt x="3578" y="17128"/>
                    </a:cubicBezTo>
                    <a:lnTo>
                      <a:pt x="31539" y="1035"/>
                    </a:lnTo>
                    <a:cubicBezTo>
                      <a:pt x="34929" y="-1082"/>
                      <a:pt x="39589" y="188"/>
                      <a:pt x="41707" y="3576"/>
                    </a:cubicBezTo>
                    <a:cubicBezTo>
                      <a:pt x="43826" y="6964"/>
                      <a:pt x="42555" y="11623"/>
                      <a:pt x="39166" y="13740"/>
                    </a:cubicBezTo>
                    <a:lnTo>
                      <a:pt x="11203" y="29834"/>
                    </a:lnTo>
                    <a:cubicBezTo>
                      <a:pt x="9933" y="30680"/>
                      <a:pt x="9085" y="31104"/>
                      <a:pt x="7391" y="3110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71"/>
              <p:cNvSpPr/>
              <p:nvPr/>
            </p:nvSpPr>
            <p:spPr>
              <a:xfrm>
                <a:off x="5702111" y="1156501"/>
                <a:ext cx="56720" cy="64770"/>
              </a:xfrm>
              <a:custGeom>
                <a:rect b="b" l="l" r="r" t="t"/>
                <a:pathLst>
                  <a:path extrusionOk="0" h="64770" w="56720">
                    <a:moveTo>
                      <a:pt x="7177" y="64771"/>
                    </a:moveTo>
                    <a:cubicBezTo>
                      <a:pt x="5482" y="64771"/>
                      <a:pt x="3787" y="64347"/>
                      <a:pt x="2517" y="63076"/>
                    </a:cubicBezTo>
                    <a:cubicBezTo>
                      <a:pt x="-449" y="60536"/>
                      <a:pt x="-873" y="55877"/>
                      <a:pt x="1669" y="52912"/>
                    </a:cubicBezTo>
                    <a:lnTo>
                      <a:pt x="44036" y="2515"/>
                    </a:lnTo>
                    <a:cubicBezTo>
                      <a:pt x="46577" y="-449"/>
                      <a:pt x="51238" y="-872"/>
                      <a:pt x="54204" y="1668"/>
                    </a:cubicBezTo>
                    <a:cubicBezTo>
                      <a:pt x="57169" y="4209"/>
                      <a:pt x="57593" y="8868"/>
                      <a:pt x="55051" y="11833"/>
                    </a:cubicBezTo>
                    <a:lnTo>
                      <a:pt x="12684" y="62230"/>
                    </a:lnTo>
                    <a:cubicBezTo>
                      <a:pt x="11414" y="63924"/>
                      <a:pt x="9295" y="64771"/>
                      <a:pt x="7177" y="6477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71"/>
              <p:cNvSpPr/>
              <p:nvPr/>
            </p:nvSpPr>
            <p:spPr>
              <a:xfrm>
                <a:off x="5628201" y="1114805"/>
                <a:ext cx="25753" cy="44634"/>
              </a:xfrm>
              <a:custGeom>
                <a:rect b="b" l="l" r="r" t="t"/>
                <a:pathLst>
                  <a:path extrusionOk="0" h="44634" w="25753">
                    <a:moveTo>
                      <a:pt x="7369" y="44635"/>
                    </a:moveTo>
                    <a:cubicBezTo>
                      <a:pt x="6522" y="44635"/>
                      <a:pt x="5674" y="44635"/>
                      <a:pt x="4827" y="44211"/>
                    </a:cubicBezTo>
                    <a:cubicBezTo>
                      <a:pt x="1014" y="42941"/>
                      <a:pt x="-1104" y="38706"/>
                      <a:pt x="591" y="34894"/>
                    </a:cubicBezTo>
                    <a:lnTo>
                      <a:pt x="11606" y="4825"/>
                    </a:lnTo>
                    <a:cubicBezTo>
                      <a:pt x="12877" y="1014"/>
                      <a:pt x="17114" y="-1104"/>
                      <a:pt x="20926" y="590"/>
                    </a:cubicBezTo>
                    <a:cubicBezTo>
                      <a:pt x="24739" y="1861"/>
                      <a:pt x="26858" y="6096"/>
                      <a:pt x="25163" y="9907"/>
                    </a:cubicBezTo>
                    <a:lnTo>
                      <a:pt x="14148" y="39976"/>
                    </a:lnTo>
                    <a:cubicBezTo>
                      <a:pt x="12877" y="42941"/>
                      <a:pt x="10335" y="44635"/>
                      <a:pt x="7369" y="4463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71"/>
              <p:cNvSpPr/>
              <p:nvPr/>
            </p:nvSpPr>
            <p:spPr>
              <a:xfrm>
                <a:off x="5252154" y="1410154"/>
                <a:ext cx="47026" cy="14399"/>
              </a:xfrm>
              <a:custGeom>
                <a:rect b="b" l="l" r="r" t="t"/>
                <a:pathLst>
                  <a:path extrusionOk="0" h="14399" w="47026">
                    <a:moveTo>
                      <a:pt x="39401" y="14399"/>
                    </a:moveTo>
                    <a:lnTo>
                      <a:pt x="7202" y="14399"/>
                    </a:lnTo>
                    <a:cubicBezTo>
                      <a:pt x="2966" y="14399"/>
                      <a:pt x="0" y="11011"/>
                      <a:pt x="0" y="7200"/>
                    </a:cubicBezTo>
                    <a:cubicBezTo>
                      <a:pt x="0" y="2965"/>
                      <a:pt x="3389" y="0"/>
                      <a:pt x="7202" y="0"/>
                    </a:cubicBezTo>
                    <a:lnTo>
                      <a:pt x="39401" y="0"/>
                    </a:lnTo>
                    <a:cubicBezTo>
                      <a:pt x="43637" y="0"/>
                      <a:pt x="47027" y="3388"/>
                      <a:pt x="47027" y="7200"/>
                    </a:cubicBezTo>
                    <a:cubicBezTo>
                      <a:pt x="47027" y="11011"/>
                      <a:pt x="43637" y="14399"/>
                      <a:pt x="39401"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71"/>
              <p:cNvSpPr/>
              <p:nvPr/>
            </p:nvSpPr>
            <p:spPr>
              <a:xfrm>
                <a:off x="5783430" y="1410154"/>
                <a:ext cx="47026" cy="14399"/>
              </a:xfrm>
              <a:custGeom>
                <a:rect b="b" l="l" r="r" t="t"/>
                <a:pathLst>
                  <a:path extrusionOk="0" h="14399" w="47026">
                    <a:moveTo>
                      <a:pt x="39825" y="14399"/>
                    </a:moveTo>
                    <a:lnTo>
                      <a:pt x="7202" y="14399"/>
                    </a:lnTo>
                    <a:cubicBezTo>
                      <a:pt x="2965" y="14399"/>
                      <a:pt x="0" y="11011"/>
                      <a:pt x="0" y="7200"/>
                    </a:cubicBezTo>
                    <a:cubicBezTo>
                      <a:pt x="0" y="2965"/>
                      <a:pt x="3389" y="0"/>
                      <a:pt x="7202" y="0"/>
                    </a:cubicBezTo>
                    <a:lnTo>
                      <a:pt x="39825" y="0"/>
                    </a:lnTo>
                    <a:cubicBezTo>
                      <a:pt x="44061" y="0"/>
                      <a:pt x="47027" y="3388"/>
                      <a:pt x="47027" y="7200"/>
                    </a:cubicBezTo>
                    <a:cubicBezTo>
                      <a:pt x="47027" y="11011"/>
                      <a:pt x="43637" y="14399"/>
                      <a:pt x="39825" y="1439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72"/>
          <p:cNvSpPr txBox="1"/>
          <p:nvPr>
            <p:ph idx="1" type="body"/>
          </p:nvPr>
        </p:nvSpPr>
        <p:spPr>
          <a:xfrm>
            <a:off x="442731" y="1317858"/>
            <a:ext cx="9717929" cy="1598282"/>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da"/>
              <a:t>Det er vigtigt ikke at overbelaste deltagerne med information, så foretræk korte samtaler frem for lange, vælg et langsomt tempo og hold pauser, så alle har en chance for at bearbejde det, der bliver forklaret.</a:t>
            </a:r>
            <a:endParaRPr/>
          </a:p>
        </p:txBody>
      </p:sp>
      <p:sp>
        <p:nvSpPr>
          <p:cNvPr id="942" name="Google Shape;942;p72"/>
          <p:cNvSpPr txBox="1"/>
          <p:nvPr>
            <p:ph idx="2" type="body"/>
          </p:nvPr>
        </p:nvSpPr>
        <p:spPr>
          <a:xfrm>
            <a:off x="442733" y="507273"/>
            <a:ext cx="11306533"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8. Organiser korte og langsom information</a:t>
            </a:r>
            <a:endParaRPr/>
          </a:p>
        </p:txBody>
      </p:sp>
      <p:sp>
        <p:nvSpPr>
          <p:cNvPr id="943" name="Google Shape;943;p72"/>
          <p:cNvSpPr txBox="1"/>
          <p:nvPr/>
        </p:nvSpPr>
        <p:spPr>
          <a:xfrm>
            <a:off x="442733" y="2851082"/>
            <a:ext cx="11306533"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9. </a:t>
            </a:r>
            <a:r>
              <a:rPr b="1" lang="da" sz="3600">
                <a:solidFill>
                  <a:srgbClr val="24BAA2"/>
                </a:solidFill>
                <a:latin typeface="Calibri"/>
                <a:ea typeface="Calibri"/>
                <a:cs typeface="Calibri"/>
                <a:sym typeface="Calibri"/>
              </a:rPr>
              <a:t>Forslå</a:t>
            </a:r>
            <a:r>
              <a:rPr b="1" i="0" lang="da" sz="3600" u="none" cap="none" strike="noStrike">
                <a:solidFill>
                  <a:srgbClr val="24BAA2"/>
                </a:solidFill>
                <a:latin typeface="Calibri"/>
                <a:ea typeface="Calibri"/>
                <a:cs typeface="Calibri"/>
                <a:sym typeface="Calibri"/>
              </a:rPr>
              <a:t> papir og blyant</a:t>
            </a:r>
            <a:endParaRPr b="1" i="0" sz="3600" u="none" cap="none" strike="noStrike">
              <a:solidFill>
                <a:srgbClr val="24BAA2"/>
              </a:solidFill>
              <a:latin typeface="Calibri"/>
              <a:ea typeface="Calibri"/>
              <a:cs typeface="Calibri"/>
              <a:sym typeface="Calibri"/>
            </a:endParaRPr>
          </a:p>
        </p:txBody>
      </p:sp>
      <p:sp>
        <p:nvSpPr>
          <p:cNvPr id="944" name="Google Shape;944;p72"/>
          <p:cNvSpPr txBox="1"/>
          <p:nvPr/>
        </p:nvSpPr>
        <p:spPr>
          <a:xfrm>
            <a:off x="2659451" y="3757444"/>
            <a:ext cx="9089815" cy="21060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I nogle tilfælde kan det være </a:t>
            </a:r>
            <a:r>
              <a:rPr lang="da" sz="2400">
                <a:solidFill>
                  <a:srgbClr val="092E4B"/>
                </a:solidFill>
                <a:latin typeface="Calibri"/>
                <a:ea typeface="Calibri"/>
                <a:cs typeface="Calibri"/>
                <a:sym typeface="Calibri"/>
              </a:rPr>
              <a:t>hjælpsomt</a:t>
            </a:r>
            <a:r>
              <a:rPr b="0" i="0" lang="da" sz="2400" u="none" cap="none" strike="noStrike">
                <a:solidFill>
                  <a:srgbClr val="092E4B"/>
                </a:solidFill>
                <a:latin typeface="Calibri"/>
                <a:ea typeface="Calibri"/>
                <a:cs typeface="Calibri"/>
                <a:sym typeface="Calibri"/>
              </a:rPr>
              <a:t> for </a:t>
            </a:r>
            <a:r>
              <a:rPr lang="da" sz="2400">
                <a:solidFill>
                  <a:srgbClr val="092E4B"/>
                </a:solidFill>
                <a:latin typeface="Calibri"/>
                <a:ea typeface="Calibri"/>
                <a:cs typeface="Calibri"/>
                <a:sym typeface="Calibri"/>
              </a:rPr>
              <a:t>ældre</a:t>
            </a:r>
            <a:r>
              <a:rPr b="0" i="0" lang="da" sz="2400" u="none" cap="none" strike="noStrike">
                <a:solidFill>
                  <a:srgbClr val="092E4B"/>
                </a:solidFill>
                <a:latin typeface="Calibri"/>
                <a:ea typeface="Calibri"/>
                <a:cs typeface="Calibri"/>
                <a:sym typeface="Calibri"/>
              </a:rPr>
              <a:t> at skrive </a:t>
            </a:r>
            <a:r>
              <a:rPr lang="da" sz="2400">
                <a:solidFill>
                  <a:srgbClr val="092E4B"/>
                </a:solidFill>
                <a:latin typeface="Calibri"/>
                <a:ea typeface="Calibri"/>
                <a:cs typeface="Calibri"/>
                <a:sym typeface="Calibri"/>
              </a:rPr>
              <a:t>de </a:t>
            </a:r>
            <a:r>
              <a:rPr b="0" i="0" lang="da" sz="2400" u="none" cap="none" strike="noStrike">
                <a:solidFill>
                  <a:srgbClr val="092E4B"/>
                </a:solidFill>
                <a:latin typeface="Calibri"/>
                <a:ea typeface="Calibri"/>
                <a:cs typeface="Calibri"/>
                <a:sym typeface="Calibri"/>
              </a:rPr>
              <a:t>oplysninger ned, som </a:t>
            </a:r>
            <a:r>
              <a:rPr lang="da" sz="2400">
                <a:solidFill>
                  <a:srgbClr val="092E4B"/>
                </a:solidFill>
                <a:latin typeface="Calibri"/>
                <a:ea typeface="Calibri"/>
                <a:cs typeface="Calibri"/>
                <a:sym typeface="Calibri"/>
              </a:rPr>
              <a:t>er </a:t>
            </a:r>
            <a:r>
              <a:rPr b="0" i="0" lang="da" sz="2400" u="none" cap="none" strike="noStrike">
                <a:solidFill>
                  <a:srgbClr val="092E4B"/>
                </a:solidFill>
                <a:latin typeface="Calibri"/>
                <a:ea typeface="Calibri"/>
                <a:cs typeface="Calibri"/>
                <a:sym typeface="Calibri"/>
              </a:rPr>
              <a:t>nyttige for dem, </a:t>
            </a:r>
            <a:r>
              <a:rPr lang="da" sz="2400">
                <a:solidFill>
                  <a:srgbClr val="092E4B"/>
                </a:solidFill>
                <a:latin typeface="Calibri"/>
                <a:ea typeface="Calibri"/>
                <a:cs typeface="Calibri"/>
                <a:sym typeface="Calibri"/>
              </a:rPr>
              <a:t>når</a:t>
            </a:r>
            <a:r>
              <a:rPr b="0" i="0" lang="da" sz="2400" u="none" cap="none" strike="noStrike">
                <a:solidFill>
                  <a:srgbClr val="092E4B"/>
                </a:solidFill>
                <a:latin typeface="Calibri"/>
                <a:ea typeface="Calibri"/>
                <a:cs typeface="Calibri"/>
                <a:sym typeface="Calibri"/>
              </a:rPr>
              <a:t> de surfer på nettet (f.eks. brugernavn, adgangskode, nøgleord, navne på interessante websider...) og som </a:t>
            </a:r>
            <a:r>
              <a:rPr lang="da" sz="2400">
                <a:solidFill>
                  <a:srgbClr val="092E4B"/>
                </a:solidFill>
                <a:latin typeface="Calibri"/>
                <a:ea typeface="Calibri"/>
                <a:cs typeface="Calibri"/>
                <a:sym typeface="Calibri"/>
              </a:rPr>
              <a:t>man</a:t>
            </a:r>
            <a:r>
              <a:rPr b="0" i="0" lang="da" sz="2400" u="none" cap="none" strike="noStrike">
                <a:solidFill>
                  <a:srgbClr val="092E4B"/>
                </a:solidFill>
                <a:latin typeface="Calibri"/>
                <a:ea typeface="Calibri"/>
                <a:cs typeface="Calibri"/>
                <a:sym typeface="Calibri"/>
              </a:rPr>
              <a:t> nemt kan glemme. Men </a:t>
            </a:r>
            <a:r>
              <a:rPr lang="da" sz="2400">
                <a:solidFill>
                  <a:srgbClr val="092E4B"/>
                </a:solidFill>
                <a:latin typeface="Calibri"/>
                <a:ea typeface="Calibri"/>
                <a:cs typeface="Calibri"/>
                <a:sym typeface="Calibri"/>
              </a:rPr>
              <a:t>i forhold til den digitale  lære</a:t>
            </a:r>
            <a:r>
              <a:rPr b="0" i="0" lang="da" sz="2400" u="none" cap="none" strike="noStrike">
                <a:solidFill>
                  <a:srgbClr val="092E4B"/>
                </a:solidFill>
                <a:latin typeface="Calibri"/>
                <a:ea typeface="Calibri"/>
                <a:cs typeface="Calibri"/>
                <a:sym typeface="Calibri"/>
              </a:rPr>
              <a:t>proces er det altid bedre at øve sig direkte med </a:t>
            </a:r>
            <a:r>
              <a:rPr lang="da" sz="2400">
                <a:solidFill>
                  <a:srgbClr val="092E4B"/>
                </a:solidFill>
                <a:latin typeface="Calibri"/>
                <a:ea typeface="Calibri"/>
                <a:cs typeface="Calibri"/>
                <a:sym typeface="Calibri"/>
              </a:rPr>
              <a:t>udstyret</a:t>
            </a:r>
            <a:r>
              <a:rPr b="0" i="0" lang="da" sz="2400" u="none" cap="none" strike="noStrike">
                <a:solidFill>
                  <a:srgbClr val="092E4B"/>
                </a:solidFill>
                <a:latin typeface="Calibri"/>
                <a:ea typeface="Calibri"/>
                <a:cs typeface="Calibri"/>
                <a:sym typeface="Calibri"/>
              </a:rPr>
              <a:t> i stedet for at nedskrive hvert eneste trin, der skal udføres.</a:t>
            </a:r>
            <a:endParaRPr b="0" i="0" sz="2400" u="none" cap="none" strike="noStrike">
              <a:solidFill>
                <a:srgbClr val="092E4B"/>
              </a:solidFill>
              <a:latin typeface="Calibri"/>
              <a:ea typeface="Calibri"/>
              <a:cs typeface="Calibri"/>
              <a:sym typeface="Calibri"/>
            </a:endParaRPr>
          </a:p>
        </p:txBody>
      </p:sp>
      <p:grpSp>
        <p:nvGrpSpPr>
          <p:cNvPr id="945" name="Google Shape;945;p72"/>
          <p:cNvGrpSpPr/>
          <p:nvPr/>
        </p:nvGrpSpPr>
        <p:grpSpPr>
          <a:xfrm>
            <a:off x="10199258" y="1428227"/>
            <a:ext cx="754492" cy="1007419"/>
            <a:chOff x="7311799" y="3856127"/>
            <a:chExt cx="547412" cy="864477"/>
          </a:xfrm>
        </p:grpSpPr>
        <p:sp>
          <p:nvSpPr>
            <p:cNvPr id="946" name="Google Shape;946;p72"/>
            <p:cNvSpPr/>
            <p:nvPr/>
          </p:nvSpPr>
          <p:spPr>
            <a:xfrm>
              <a:off x="7485236" y="4087342"/>
              <a:ext cx="173437" cy="129209"/>
            </a:xfrm>
            <a:custGeom>
              <a:rect b="b" l="l" r="r" t="t"/>
              <a:pathLst>
                <a:path extrusionOk="0" h="129209" w="173437">
                  <a:moveTo>
                    <a:pt x="140918" y="65074"/>
                  </a:moveTo>
                  <a:cubicBezTo>
                    <a:pt x="135498" y="70494"/>
                    <a:pt x="130982" y="74107"/>
                    <a:pt x="127369" y="78624"/>
                  </a:cubicBezTo>
                  <a:lnTo>
                    <a:pt x="112915" y="93077"/>
                  </a:lnTo>
                  <a:cubicBezTo>
                    <a:pt x="102076" y="103917"/>
                    <a:pt x="93043" y="116564"/>
                    <a:pt x="85816" y="129210"/>
                  </a:cubicBezTo>
                  <a:cubicBezTo>
                    <a:pt x="79493" y="115660"/>
                    <a:pt x="70460" y="103014"/>
                    <a:pt x="58716" y="93077"/>
                  </a:cubicBezTo>
                  <a:lnTo>
                    <a:pt x="44263" y="78624"/>
                  </a:lnTo>
                  <a:cubicBezTo>
                    <a:pt x="26197" y="61461"/>
                    <a:pt x="13550" y="42491"/>
                    <a:pt x="0" y="19908"/>
                  </a:cubicBezTo>
                  <a:cubicBezTo>
                    <a:pt x="3614" y="8165"/>
                    <a:pt x="12647" y="3648"/>
                    <a:pt x="18066" y="1842"/>
                  </a:cubicBezTo>
                  <a:cubicBezTo>
                    <a:pt x="28003" y="-1772"/>
                    <a:pt x="39746" y="35"/>
                    <a:pt x="48780" y="6358"/>
                  </a:cubicBezTo>
                  <a:cubicBezTo>
                    <a:pt x="66846" y="19004"/>
                    <a:pt x="103882" y="34361"/>
                    <a:pt x="173438" y="36168"/>
                  </a:cubicBezTo>
                  <a:cubicBezTo>
                    <a:pt x="162598" y="45201"/>
                    <a:pt x="149048" y="57848"/>
                    <a:pt x="140918" y="65074"/>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72"/>
            <p:cNvSpPr/>
            <p:nvPr/>
          </p:nvSpPr>
          <p:spPr>
            <a:xfrm>
              <a:off x="7440973" y="4498388"/>
              <a:ext cx="261963" cy="85815"/>
            </a:xfrm>
            <a:custGeom>
              <a:rect b="b" l="l" r="r" t="t"/>
              <a:pathLst>
                <a:path extrusionOk="0" h="85815" w="261963">
                  <a:moveTo>
                    <a:pt x="0" y="85816"/>
                  </a:moveTo>
                  <a:cubicBezTo>
                    <a:pt x="4517" y="60523"/>
                    <a:pt x="17163" y="48780"/>
                    <a:pt x="35229" y="30713"/>
                  </a:cubicBezTo>
                  <a:cubicBezTo>
                    <a:pt x="37940" y="27100"/>
                    <a:pt x="41553" y="24390"/>
                    <a:pt x="45166" y="20776"/>
                  </a:cubicBezTo>
                  <a:cubicBezTo>
                    <a:pt x="57812" y="7226"/>
                    <a:pt x="76782" y="0"/>
                    <a:pt x="95752" y="0"/>
                  </a:cubicBezTo>
                  <a:lnTo>
                    <a:pt x="166211" y="0"/>
                  </a:lnTo>
                  <a:cubicBezTo>
                    <a:pt x="185181" y="0"/>
                    <a:pt x="203247" y="8130"/>
                    <a:pt x="216797" y="20776"/>
                  </a:cubicBezTo>
                  <a:cubicBezTo>
                    <a:pt x="220410" y="24390"/>
                    <a:pt x="223121" y="27100"/>
                    <a:pt x="226733" y="30713"/>
                  </a:cubicBezTo>
                  <a:cubicBezTo>
                    <a:pt x="244800" y="48780"/>
                    <a:pt x="256543" y="60523"/>
                    <a:pt x="261963" y="85816"/>
                  </a:cubicBezTo>
                  <a:lnTo>
                    <a:pt x="0" y="85816"/>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72"/>
            <p:cNvSpPr/>
            <p:nvPr/>
          </p:nvSpPr>
          <p:spPr>
            <a:xfrm>
              <a:off x="7311799" y="3856127"/>
              <a:ext cx="547412" cy="86718"/>
            </a:xfrm>
            <a:custGeom>
              <a:rect b="b" l="l" r="r" t="t"/>
              <a:pathLst>
                <a:path extrusionOk="0" h="86718" w="547412">
                  <a:moveTo>
                    <a:pt x="504053" y="57812"/>
                  </a:moveTo>
                  <a:lnTo>
                    <a:pt x="43359" y="57812"/>
                  </a:lnTo>
                  <a:cubicBezTo>
                    <a:pt x="35229" y="57812"/>
                    <a:pt x="28906" y="51489"/>
                    <a:pt x="28906" y="43359"/>
                  </a:cubicBezTo>
                  <a:cubicBezTo>
                    <a:pt x="28906" y="35229"/>
                    <a:pt x="35229" y="28906"/>
                    <a:pt x="43359" y="28906"/>
                  </a:cubicBezTo>
                  <a:lnTo>
                    <a:pt x="504053" y="28906"/>
                  </a:lnTo>
                  <a:cubicBezTo>
                    <a:pt x="512183" y="28906"/>
                    <a:pt x="518506" y="35229"/>
                    <a:pt x="518506" y="43359"/>
                  </a:cubicBezTo>
                  <a:cubicBezTo>
                    <a:pt x="518506" y="50586"/>
                    <a:pt x="512183" y="57812"/>
                    <a:pt x="504053" y="57812"/>
                  </a:cubicBezTo>
                  <a:close/>
                  <a:moveTo>
                    <a:pt x="504053" y="0"/>
                  </a:moveTo>
                  <a:lnTo>
                    <a:pt x="43359" y="0"/>
                  </a:lnTo>
                  <a:cubicBezTo>
                    <a:pt x="19873" y="0"/>
                    <a:pt x="0" y="18970"/>
                    <a:pt x="0" y="43359"/>
                  </a:cubicBezTo>
                  <a:cubicBezTo>
                    <a:pt x="0" y="66845"/>
                    <a:pt x="18970" y="86719"/>
                    <a:pt x="43359" y="86719"/>
                  </a:cubicBezTo>
                  <a:lnTo>
                    <a:pt x="504053" y="86719"/>
                  </a:lnTo>
                  <a:cubicBezTo>
                    <a:pt x="527539" y="86719"/>
                    <a:pt x="547413" y="67749"/>
                    <a:pt x="547413" y="43359"/>
                  </a:cubicBezTo>
                  <a:cubicBezTo>
                    <a:pt x="547413" y="18970"/>
                    <a:pt x="527539" y="0"/>
                    <a:pt x="5040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72"/>
            <p:cNvSpPr/>
            <p:nvPr/>
          </p:nvSpPr>
          <p:spPr>
            <a:xfrm>
              <a:off x="7311799" y="4633886"/>
              <a:ext cx="547412" cy="86718"/>
            </a:xfrm>
            <a:custGeom>
              <a:rect b="b" l="l" r="r" t="t"/>
              <a:pathLst>
                <a:path extrusionOk="0" h="86718" w="547412">
                  <a:moveTo>
                    <a:pt x="504053" y="57813"/>
                  </a:moveTo>
                  <a:lnTo>
                    <a:pt x="43359" y="57813"/>
                  </a:lnTo>
                  <a:cubicBezTo>
                    <a:pt x="35229" y="57813"/>
                    <a:pt x="28906" y="51489"/>
                    <a:pt x="28906" y="43359"/>
                  </a:cubicBezTo>
                  <a:cubicBezTo>
                    <a:pt x="28906" y="35230"/>
                    <a:pt x="35229" y="28906"/>
                    <a:pt x="43359" y="28906"/>
                  </a:cubicBezTo>
                  <a:lnTo>
                    <a:pt x="504053" y="28906"/>
                  </a:lnTo>
                  <a:cubicBezTo>
                    <a:pt x="512183" y="28906"/>
                    <a:pt x="518506" y="35230"/>
                    <a:pt x="518506" y="43359"/>
                  </a:cubicBezTo>
                  <a:cubicBezTo>
                    <a:pt x="518506" y="51489"/>
                    <a:pt x="512183" y="57813"/>
                    <a:pt x="504053" y="57813"/>
                  </a:cubicBezTo>
                  <a:close/>
                  <a:moveTo>
                    <a:pt x="504053" y="0"/>
                  </a:moveTo>
                  <a:lnTo>
                    <a:pt x="43359" y="0"/>
                  </a:lnTo>
                  <a:cubicBezTo>
                    <a:pt x="19873" y="0"/>
                    <a:pt x="0" y="18970"/>
                    <a:pt x="0" y="43359"/>
                  </a:cubicBezTo>
                  <a:cubicBezTo>
                    <a:pt x="0" y="66846"/>
                    <a:pt x="18970" y="86719"/>
                    <a:pt x="43359" y="86719"/>
                  </a:cubicBezTo>
                  <a:lnTo>
                    <a:pt x="504053" y="86719"/>
                  </a:lnTo>
                  <a:cubicBezTo>
                    <a:pt x="527539" y="86719"/>
                    <a:pt x="547413" y="67749"/>
                    <a:pt x="547413" y="43359"/>
                  </a:cubicBezTo>
                  <a:cubicBezTo>
                    <a:pt x="547413" y="19873"/>
                    <a:pt x="527539" y="0"/>
                    <a:pt x="5040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72"/>
            <p:cNvSpPr/>
            <p:nvPr/>
          </p:nvSpPr>
          <p:spPr>
            <a:xfrm>
              <a:off x="7368708" y="3913939"/>
              <a:ext cx="432690" cy="748853"/>
            </a:xfrm>
            <a:custGeom>
              <a:rect b="b" l="l" r="r" t="t"/>
              <a:pathLst>
                <a:path extrusionOk="0" h="748853" w="432690">
                  <a:moveTo>
                    <a:pt x="284546" y="315259"/>
                  </a:moveTo>
                  <a:cubicBezTo>
                    <a:pt x="269190" y="330616"/>
                    <a:pt x="260156" y="352295"/>
                    <a:pt x="260156" y="374878"/>
                  </a:cubicBezTo>
                  <a:cubicBezTo>
                    <a:pt x="260156" y="397461"/>
                    <a:pt x="269190" y="418238"/>
                    <a:pt x="284546" y="434498"/>
                  </a:cubicBezTo>
                  <a:lnTo>
                    <a:pt x="298999" y="448951"/>
                  </a:lnTo>
                  <a:cubicBezTo>
                    <a:pt x="366748" y="516700"/>
                    <a:pt x="403785" y="606129"/>
                    <a:pt x="403785" y="702784"/>
                  </a:cubicBezTo>
                  <a:lnTo>
                    <a:pt x="403785" y="720850"/>
                  </a:lnTo>
                  <a:lnTo>
                    <a:pt x="28906" y="720850"/>
                  </a:lnTo>
                  <a:lnTo>
                    <a:pt x="28906" y="702784"/>
                  </a:lnTo>
                  <a:cubicBezTo>
                    <a:pt x="28906" y="607032"/>
                    <a:pt x="65942" y="516700"/>
                    <a:pt x="133691" y="448951"/>
                  </a:cubicBezTo>
                  <a:lnTo>
                    <a:pt x="148144" y="434498"/>
                  </a:lnTo>
                  <a:cubicBezTo>
                    <a:pt x="163501" y="419141"/>
                    <a:pt x="172534" y="397461"/>
                    <a:pt x="172534" y="374878"/>
                  </a:cubicBezTo>
                  <a:cubicBezTo>
                    <a:pt x="172534" y="352295"/>
                    <a:pt x="163501" y="331519"/>
                    <a:pt x="148144" y="315259"/>
                  </a:cubicBezTo>
                  <a:lnTo>
                    <a:pt x="133691" y="300806"/>
                  </a:lnTo>
                  <a:cubicBezTo>
                    <a:pt x="65942" y="233057"/>
                    <a:pt x="28906" y="143628"/>
                    <a:pt x="28906" y="46973"/>
                  </a:cubicBezTo>
                  <a:lnTo>
                    <a:pt x="28906" y="28906"/>
                  </a:lnTo>
                  <a:lnTo>
                    <a:pt x="403785" y="28906"/>
                  </a:lnTo>
                  <a:lnTo>
                    <a:pt x="403785" y="46973"/>
                  </a:lnTo>
                  <a:cubicBezTo>
                    <a:pt x="403785" y="142725"/>
                    <a:pt x="366748" y="233057"/>
                    <a:pt x="298999" y="300806"/>
                  </a:cubicBezTo>
                  <a:lnTo>
                    <a:pt x="284546" y="315259"/>
                  </a:lnTo>
                  <a:close/>
                  <a:moveTo>
                    <a:pt x="318872" y="320679"/>
                  </a:moveTo>
                  <a:cubicBezTo>
                    <a:pt x="392041" y="247510"/>
                    <a:pt x="431788" y="149952"/>
                    <a:pt x="431788" y="46973"/>
                  </a:cubicBezTo>
                  <a:lnTo>
                    <a:pt x="431788" y="14453"/>
                  </a:lnTo>
                  <a:cubicBezTo>
                    <a:pt x="431788" y="6323"/>
                    <a:pt x="425464" y="0"/>
                    <a:pt x="417335" y="0"/>
                  </a:cubicBezTo>
                  <a:lnTo>
                    <a:pt x="14453" y="0"/>
                  </a:lnTo>
                  <a:cubicBezTo>
                    <a:pt x="6323" y="0"/>
                    <a:pt x="0" y="6323"/>
                    <a:pt x="0" y="14453"/>
                  </a:cubicBezTo>
                  <a:lnTo>
                    <a:pt x="0" y="46973"/>
                  </a:lnTo>
                  <a:cubicBezTo>
                    <a:pt x="0" y="149952"/>
                    <a:pt x="39746" y="247510"/>
                    <a:pt x="112915" y="320679"/>
                  </a:cubicBezTo>
                  <a:lnTo>
                    <a:pt x="127368" y="335133"/>
                  </a:lnTo>
                  <a:cubicBezTo>
                    <a:pt x="137305" y="345069"/>
                    <a:pt x="143628" y="359522"/>
                    <a:pt x="143628" y="373975"/>
                  </a:cubicBezTo>
                  <a:cubicBezTo>
                    <a:pt x="143628" y="388428"/>
                    <a:pt x="138208" y="402882"/>
                    <a:pt x="127368" y="412818"/>
                  </a:cubicBezTo>
                  <a:lnTo>
                    <a:pt x="112915" y="427271"/>
                  </a:lnTo>
                  <a:cubicBezTo>
                    <a:pt x="39746" y="500440"/>
                    <a:pt x="0" y="597999"/>
                    <a:pt x="0" y="700978"/>
                  </a:cubicBezTo>
                  <a:lnTo>
                    <a:pt x="0" y="734400"/>
                  </a:lnTo>
                  <a:cubicBezTo>
                    <a:pt x="0" y="742530"/>
                    <a:pt x="6323" y="748854"/>
                    <a:pt x="14453" y="748854"/>
                  </a:cubicBezTo>
                  <a:lnTo>
                    <a:pt x="418238" y="748854"/>
                  </a:lnTo>
                  <a:cubicBezTo>
                    <a:pt x="426368" y="748854"/>
                    <a:pt x="432691" y="742530"/>
                    <a:pt x="432691" y="734400"/>
                  </a:cubicBezTo>
                  <a:lnTo>
                    <a:pt x="432691" y="701881"/>
                  </a:lnTo>
                  <a:cubicBezTo>
                    <a:pt x="432691" y="598902"/>
                    <a:pt x="392945" y="501343"/>
                    <a:pt x="319775" y="428175"/>
                  </a:cubicBezTo>
                  <a:lnTo>
                    <a:pt x="305323" y="413721"/>
                  </a:lnTo>
                  <a:cubicBezTo>
                    <a:pt x="295386" y="403785"/>
                    <a:pt x="289063" y="389332"/>
                    <a:pt x="289063" y="374878"/>
                  </a:cubicBezTo>
                  <a:cubicBezTo>
                    <a:pt x="289063" y="360425"/>
                    <a:pt x="294483" y="345972"/>
                    <a:pt x="305323" y="336036"/>
                  </a:cubicBezTo>
                  <a:lnTo>
                    <a:pt x="318872" y="32067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72"/>
            <p:cNvSpPr/>
            <p:nvPr/>
          </p:nvSpPr>
          <p:spPr>
            <a:xfrm>
              <a:off x="7469880" y="4051137"/>
              <a:ext cx="238055" cy="238584"/>
            </a:xfrm>
            <a:custGeom>
              <a:rect b="b" l="l" r="r" t="t"/>
              <a:pathLst>
                <a:path extrusionOk="0" h="238584" w="238055">
                  <a:moveTo>
                    <a:pt x="170727" y="95859"/>
                  </a:moveTo>
                  <a:cubicBezTo>
                    <a:pt x="165308" y="101279"/>
                    <a:pt x="160791" y="105796"/>
                    <a:pt x="157178" y="109409"/>
                  </a:cubicBezTo>
                  <a:lnTo>
                    <a:pt x="142725" y="123862"/>
                  </a:lnTo>
                  <a:cubicBezTo>
                    <a:pt x="131885" y="134702"/>
                    <a:pt x="122852" y="147349"/>
                    <a:pt x="115625" y="160898"/>
                  </a:cubicBezTo>
                  <a:cubicBezTo>
                    <a:pt x="109302" y="147349"/>
                    <a:pt x="100268" y="134702"/>
                    <a:pt x="88525" y="123862"/>
                  </a:cubicBezTo>
                  <a:lnTo>
                    <a:pt x="74072" y="109409"/>
                  </a:lnTo>
                  <a:cubicBezTo>
                    <a:pt x="56909" y="92246"/>
                    <a:pt x="43359" y="72373"/>
                    <a:pt x="29809" y="48887"/>
                  </a:cubicBezTo>
                  <a:cubicBezTo>
                    <a:pt x="33422" y="37143"/>
                    <a:pt x="42456" y="31724"/>
                    <a:pt x="47876" y="29917"/>
                  </a:cubicBezTo>
                  <a:cubicBezTo>
                    <a:pt x="57812" y="26304"/>
                    <a:pt x="68652" y="28110"/>
                    <a:pt x="77685" y="34433"/>
                  </a:cubicBezTo>
                  <a:cubicBezTo>
                    <a:pt x="95752" y="47080"/>
                    <a:pt x="131885" y="63340"/>
                    <a:pt x="201441" y="65147"/>
                  </a:cubicBezTo>
                  <a:cubicBezTo>
                    <a:pt x="192407" y="75083"/>
                    <a:pt x="177954" y="88633"/>
                    <a:pt x="170727" y="95859"/>
                  </a:cubicBezTo>
                  <a:close/>
                  <a:moveTo>
                    <a:pt x="236670" y="48887"/>
                  </a:moveTo>
                  <a:cubicBezTo>
                    <a:pt x="234864" y="45273"/>
                    <a:pt x="230347" y="37143"/>
                    <a:pt x="215894" y="37143"/>
                  </a:cubicBezTo>
                  <a:cubicBezTo>
                    <a:pt x="140918" y="37143"/>
                    <a:pt x="108399" y="20884"/>
                    <a:pt x="94849" y="11850"/>
                  </a:cubicBezTo>
                  <a:cubicBezTo>
                    <a:pt x="78589" y="107"/>
                    <a:pt x="57812" y="-3506"/>
                    <a:pt x="37939" y="3721"/>
                  </a:cubicBezTo>
                  <a:cubicBezTo>
                    <a:pt x="19873" y="10044"/>
                    <a:pt x="6323" y="24497"/>
                    <a:pt x="1806" y="42563"/>
                  </a:cubicBezTo>
                  <a:cubicBezTo>
                    <a:pt x="903" y="47080"/>
                    <a:pt x="0" y="50693"/>
                    <a:pt x="0" y="50693"/>
                  </a:cubicBezTo>
                  <a:cubicBezTo>
                    <a:pt x="0" y="53403"/>
                    <a:pt x="0" y="56113"/>
                    <a:pt x="1806" y="58823"/>
                  </a:cubicBezTo>
                  <a:cubicBezTo>
                    <a:pt x="15356" y="83213"/>
                    <a:pt x="30713" y="107603"/>
                    <a:pt x="53296" y="130186"/>
                  </a:cubicBezTo>
                  <a:lnTo>
                    <a:pt x="67749" y="144639"/>
                  </a:lnTo>
                  <a:cubicBezTo>
                    <a:pt x="88525" y="165415"/>
                    <a:pt x="101172" y="194321"/>
                    <a:pt x="101172" y="224131"/>
                  </a:cubicBezTo>
                  <a:cubicBezTo>
                    <a:pt x="101172" y="232261"/>
                    <a:pt x="107495" y="238584"/>
                    <a:pt x="115625" y="238584"/>
                  </a:cubicBezTo>
                  <a:cubicBezTo>
                    <a:pt x="123755" y="238584"/>
                    <a:pt x="130078" y="232261"/>
                    <a:pt x="130078" y="224131"/>
                  </a:cubicBezTo>
                  <a:cubicBezTo>
                    <a:pt x="130078" y="194321"/>
                    <a:pt x="141821" y="166319"/>
                    <a:pt x="163501" y="144639"/>
                  </a:cubicBezTo>
                  <a:lnTo>
                    <a:pt x="177954" y="130186"/>
                  </a:lnTo>
                  <a:cubicBezTo>
                    <a:pt x="181567" y="126572"/>
                    <a:pt x="186084" y="122056"/>
                    <a:pt x="191504" y="117539"/>
                  </a:cubicBezTo>
                  <a:cubicBezTo>
                    <a:pt x="227637" y="81406"/>
                    <a:pt x="242993" y="65147"/>
                    <a:pt x="236670" y="4888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72"/>
            <p:cNvSpPr/>
            <p:nvPr/>
          </p:nvSpPr>
          <p:spPr>
            <a:xfrm>
              <a:off x="7427424" y="4460448"/>
              <a:ext cx="316402" cy="144531"/>
            </a:xfrm>
            <a:custGeom>
              <a:rect b="b" l="l" r="r" t="t"/>
              <a:pathLst>
                <a:path extrusionOk="0" h="144531" w="316402">
                  <a:moveTo>
                    <a:pt x="30713" y="116529"/>
                  </a:moveTo>
                  <a:cubicBezTo>
                    <a:pt x="35229" y="91236"/>
                    <a:pt x="46973" y="79492"/>
                    <a:pt x="65039" y="61426"/>
                  </a:cubicBezTo>
                  <a:cubicBezTo>
                    <a:pt x="67749" y="57813"/>
                    <a:pt x="71362" y="55103"/>
                    <a:pt x="74072" y="51489"/>
                  </a:cubicBezTo>
                  <a:cubicBezTo>
                    <a:pt x="86719" y="37940"/>
                    <a:pt x="104785" y="30713"/>
                    <a:pt x="123755" y="30713"/>
                  </a:cubicBezTo>
                  <a:lnTo>
                    <a:pt x="192407" y="30713"/>
                  </a:lnTo>
                  <a:cubicBezTo>
                    <a:pt x="211377" y="30713"/>
                    <a:pt x="229443" y="38843"/>
                    <a:pt x="242090" y="51489"/>
                  </a:cubicBezTo>
                  <a:cubicBezTo>
                    <a:pt x="245704" y="55103"/>
                    <a:pt x="248413" y="57813"/>
                    <a:pt x="251123" y="61426"/>
                  </a:cubicBezTo>
                  <a:cubicBezTo>
                    <a:pt x="268287" y="79492"/>
                    <a:pt x="280933" y="91236"/>
                    <a:pt x="285449" y="116529"/>
                  </a:cubicBezTo>
                  <a:lnTo>
                    <a:pt x="30713" y="116529"/>
                  </a:lnTo>
                  <a:close/>
                  <a:moveTo>
                    <a:pt x="316163" y="129175"/>
                  </a:moveTo>
                  <a:cubicBezTo>
                    <a:pt x="312549" y="82203"/>
                    <a:pt x="293579" y="63233"/>
                    <a:pt x="271900" y="40649"/>
                  </a:cubicBezTo>
                  <a:cubicBezTo>
                    <a:pt x="269190" y="37940"/>
                    <a:pt x="265576" y="34326"/>
                    <a:pt x="262866" y="30713"/>
                  </a:cubicBezTo>
                  <a:cubicBezTo>
                    <a:pt x="244800" y="11743"/>
                    <a:pt x="218604" y="0"/>
                    <a:pt x="192407" y="0"/>
                  </a:cubicBezTo>
                  <a:lnTo>
                    <a:pt x="123755" y="0"/>
                  </a:lnTo>
                  <a:cubicBezTo>
                    <a:pt x="97559" y="0"/>
                    <a:pt x="71362" y="10840"/>
                    <a:pt x="53296" y="30713"/>
                  </a:cubicBezTo>
                  <a:cubicBezTo>
                    <a:pt x="49683" y="34326"/>
                    <a:pt x="46973" y="37037"/>
                    <a:pt x="44262" y="40649"/>
                  </a:cubicBezTo>
                  <a:cubicBezTo>
                    <a:pt x="22583" y="63233"/>
                    <a:pt x="3613" y="82203"/>
                    <a:pt x="0" y="129175"/>
                  </a:cubicBezTo>
                  <a:cubicBezTo>
                    <a:pt x="0" y="132788"/>
                    <a:pt x="903" y="137305"/>
                    <a:pt x="3613" y="140015"/>
                  </a:cubicBezTo>
                  <a:cubicBezTo>
                    <a:pt x="6323" y="142725"/>
                    <a:pt x="9936" y="144531"/>
                    <a:pt x="14453" y="144531"/>
                  </a:cubicBezTo>
                  <a:lnTo>
                    <a:pt x="302613" y="144531"/>
                  </a:lnTo>
                  <a:cubicBezTo>
                    <a:pt x="306226" y="144531"/>
                    <a:pt x="310742" y="142725"/>
                    <a:pt x="313453" y="140015"/>
                  </a:cubicBezTo>
                  <a:cubicBezTo>
                    <a:pt x="315259" y="137305"/>
                    <a:pt x="317066" y="133691"/>
                    <a:pt x="316163" y="12917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72"/>
            <p:cNvSpPr/>
            <p:nvPr/>
          </p:nvSpPr>
          <p:spPr>
            <a:xfrm>
              <a:off x="7571051" y="4316821"/>
              <a:ext cx="28906" cy="43359"/>
            </a:xfrm>
            <a:custGeom>
              <a:rect b="b" l="l" r="r" t="t"/>
              <a:pathLst>
                <a:path extrusionOk="0" h="43359" w="28906">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7226"/>
                    <a:pt x="22583" y="0"/>
                    <a:pt x="144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72"/>
            <p:cNvSpPr/>
            <p:nvPr/>
          </p:nvSpPr>
          <p:spPr>
            <a:xfrm>
              <a:off x="7571051" y="4389086"/>
              <a:ext cx="28906" cy="43359"/>
            </a:xfrm>
            <a:custGeom>
              <a:rect b="b" l="l" r="r" t="t"/>
              <a:pathLst>
                <a:path extrusionOk="0" h="43359" w="28906">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6323"/>
                    <a:pt x="22583" y="0"/>
                    <a:pt x="1445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55" name="Google Shape;955;p72"/>
          <p:cNvGrpSpPr/>
          <p:nvPr/>
        </p:nvGrpSpPr>
        <p:grpSpPr>
          <a:xfrm>
            <a:off x="888716" y="4070172"/>
            <a:ext cx="1493763" cy="1474825"/>
            <a:chOff x="6555972" y="3726551"/>
            <a:chExt cx="1090935" cy="1092304"/>
          </a:xfrm>
        </p:grpSpPr>
        <p:sp>
          <p:nvSpPr>
            <p:cNvPr id="956" name="Google Shape;956;p72"/>
            <p:cNvSpPr/>
            <p:nvPr/>
          </p:nvSpPr>
          <p:spPr>
            <a:xfrm>
              <a:off x="7504284" y="3891461"/>
              <a:ext cx="49369" cy="469012"/>
            </a:xfrm>
            <a:custGeom>
              <a:rect b="b" l="l" r="r" t="t"/>
              <a:pathLst>
                <a:path extrusionOk="0" h="469012" w="49369">
                  <a:moveTo>
                    <a:pt x="-1" y="0"/>
                  </a:moveTo>
                  <a:lnTo>
                    <a:pt x="49369" y="0"/>
                  </a:lnTo>
                  <a:lnTo>
                    <a:pt x="49369" y="469012"/>
                  </a:lnTo>
                  <a:lnTo>
                    <a:pt x="-1" y="469012"/>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72"/>
            <p:cNvSpPr/>
            <p:nvPr/>
          </p:nvSpPr>
          <p:spPr>
            <a:xfrm>
              <a:off x="6717649" y="3737625"/>
              <a:ext cx="230392" cy="255076"/>
            </a:xfrm>
            <a:custGeom>
              <a:rect b="b" l="l" r="r" t="t"/>
              <a:pathLst>
                <a:path extrusionOk="0" h="255076" w="230392">
                  <a:moveTo>
                    <a:pt x="-1" y="0"/>
                  </a:moveTo>
                  <a:lnTo>
                    <a:pt x="230392" y="0"/>
                  </a:lnTo>
                  <a:lnTo>
                    <a:pt x="230392" y="255077"/>
                  </a:lnTo>
                  <a:lnTo>
                    <a:pt x="-1" y="25507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8" name="Google Shape;958;p72"/>
            <p:cNvGrpSpPr/>
            <p:nvPr/>
          </p:nvGrpSpPr>
          <p:grpSpPr>
            <a:xfrm>
              <a:off x="6555972" y="3726551"/>
              <a:ext cx="1090935" cy="1092304"/>
              <a:chOff x="6555972" y="3726551"/>
              <a:chExt cx="1090935" cy="1092304"/>
            </a:xfrm>
          </p:grpSpPr>
          <p:sp>
            <p:nvSpPr>
              <p:cNvPr id="959" name="Google Shape;959;p72"/>
              <p:cNvSpPr/>
              <p:nvPr/>
            </p:nvSpPr>
            <p:spPr>
              <a:xfrm>
                <a:off x="7136754" y="4173965"/>
                <a:ext cx="21941" cy="21942"/>
              </a:xfrm>
              <a:custGeom>
                <a:rect b="b" l="l" r="r" t="t"/>
                <a:pathLst>
                  <a:path extrusionOk="0" h="21942" w="21941">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72"/>
              <p:cNvSpPr/>
              <p:nvPr/>
            </p:nvSpPr>
            <p:spPr>
              <a:xfrm>
                <a:off x="7136754" y="4126625"/>
                <a:ext cx="21941" cy="22655"/>
              </a:xfrm>
              <a:custGeom>
                <a:rect b="b" l="l" r="r" t="t"/>
                <a:pathLst>
                  <a:path extrusionOk="0" h="22655" w="21941">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61" name="Google Shape;961;p72"/>
              <p:cNvGrpSpPr/>
              <p:nvPr/>
            </p:nvGrpSpPr>
            <p:grpSpPr>
              <a:xfrm>
                <a:off x="6555972" y="3726551"/>
                <a:ext cx="1090935" cy="1092304"/>
                <a:chOff x="6555972" y="3726551"/>
                <a:chExt cx="1090935" cy="1092304"/>
              </a:xfrm>
            </p:grpSpPr>
            <p:sp>
              <p:nvSpPr>
                <p:cNvPr id="962" name="Google Shape;962;p72"/>
                <p:cNvSpPr/>
                <p:nvPr/>
              </p:nvSpPr>
              <p:spPr>
                <a:xfrm>
                  <a:off x="7136754" y="4077969"/>
                  <a:ext cx="21941" cy="21942"/>
                </a:xfrm>
                <a:custGeom>
                  <a:rect b="b" l="l" r="r" t="t"/>
                  <a:pathLst>
                    <a:path extrusionOk="0" h="21942" w="21941">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72"/>
                <p:cNvSpPr/>
                <p:nvPr/>
              </p:nvSpPr>
              <p:spPr>
                <a:xfrm>
                  <a:off x="6555972" y="3726551"/>
                  <a:ext cx="1090935" cy="1092304"/>
                </a:xfrm>
                <a:custGeom>
                  <a:rect b="b" l="l" r="r" t="t"/>
                  <a:pathLst>
                    <a:path extrusionOk="0" h="1092304" w="1090935">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4" name="Google Shape;964;p72"/>
              <p:cNvSpPr/>
              <p:nvPr/>
            </p:nvSpPr>
            <p:spPr>
              <a:xfrm>
                <a:off x="7624966" y="3971001"/>
                <a:ext cx="21941" cy="58311"/>
              </a:xfrm>
              <a:custGeom>
                <a:rect b="b" l="l" r="r" t="t"/>
                <a:pathLst>
                  <a:path extrusionOk="0" h="58311" w="2194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72"/>
              <p:cNvSpPr/>
              <p:nvPr/>
            </p:nvSpPr>
            <p:spPr>
              <a:xfrm>
                <a:off x="6651284" y="3735124"/>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72"/>
              <p:cNvSpPr/>
              <p:nvPr/>
            </p:nvSpPr>
            <p:spPr>
              <a:xfrm>
                <a:off x="6651284" y="3784493"/>
                <a:ext cx="117938" cy="21942"/>
              </a:xfrm>
              <a:custGeom>
                <a:rect b="b" l="l" r="r" t="t"/>
                <a:pathLst>
                  <a:path extrusionOk="0" h="21942" w="117938">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72"/>
              <p:cNvSpPr/>
              <p:nvPr/>
            </p:nvSpPr>
            <p:spPr>
              <a:xfrm>
                <a:off x="6651284" y="3831120"/>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72"/>
              <p:cNvSpPr/>
              <p:nvPr/>
            </p:nvSpPr>
            <p:spPr>
              <a:xfrm>
                <a:off x="6651284" y="3877747"/>
                <a:ext cx="117938" cy="21942"/>
              </a:xfrm>
              <a:custGeom>
                <a:rect b="b" l="l" r="r" t="t"/>
                <a:pathLst>
                  <a:path extrusionOk="0" h="21942" w="117938">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72"/>
              <p:cNvSpPr/>
              <p:nvPr/>
            </p:nvSpPr>
            <p:spPr>
              <a:xfrm>
                <a:off x="6651284" y="3924374"/>
                <a:ext cx="117938" cy="21942"/>
              </a:xfrm>
              <a:custGeom>
                <a:rect b="b" l="l" r="r" t="t"/>
                <a:pathLst>
                  <a:path extrusionOk="0" h="21942" w="117938">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72"/>
              <p:cNvSpPr/>
              <p:nvPr/>
            </p:nvSpPr>
            <p:spPr>
              <a:xfrm>
                <a:off x="6840535" y="3735124"/>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72"/>
              <p:cNvSpPr/>
              <p:nvPr/>
            </p:nvSpPr>
            <p:spPr>
              <a:xfrm>
                <a:off x="6840535" y="3784493"/>
                <a:ext cx="117938" cy="21942"/>
              </a:xfrm>
              <a:custGeom>
                <a:rect b="b" l="l" r="r" t="t"/>
                <a:pathLst>
                  <a:path extrusionOk="0" h="21942" w="117938">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72"/>
              <p:cNvSpPr/>
              <p:nvPr/>
            </p:nvSpPr>
            <p:spPr>
              <a:xfrm>
                <a:off x="6840535" y="3831120"/>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72"/>
              <p:cNvSpPr/>
              <p:nvPr/>
            </p:nvSpPr>
            <p:spPr>
              <a:xfrm>
                <a:off x="6840535" y="3877747"/>
                <a:ext cx="117938" cy="21942"/>
              </a:xfrm>
              <a:custGeom>
                <a:rect b="b" l="l" r="r" t="t"/>
                <a:pathLst>
                  <a:path extrusionOk="0" h="21942" w="117938">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72"/>
              <p:cNvSpPr/>
              <p:nvPr/>
            </p:nvSpPr>
            <p:spPr>
              <a:xfrm>
                <a:off x="6840535" y="3924374"/>
                <a:ext cx="117938" cy="21942"/>
              </a:xfrm>
              <a:custGeom>
                <a:rect b="b" l="l" r="r" t="t"/>
                <a:pathLst>
                  <a:path extrusionOk="0" h="21942" w="117938">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72"/>
              <p:cNvSpPr/>
              <p:nvPr/>
            </p:nvSpPr>
            <p:spPr>
              <a:xfrm>
                <a:off x="6673225" y="4138309"/>
                <a:ext cx="22655" cy="175537"/>
              </a:xfrm>
              <a:custGeom>
                <a:rect b="b" l="l" r="r" t="t"/>
                <a:pathLst>
                  <a:path extrusionOk="0" h="175537" w="22655">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2"/>
              <p:cNvSpPr/>
              <p:nvPr/>
            </p:nvSpPr>
            <p:spPr>
              <a:xfrm>
                <a:off x="6675969" y="4338531"/>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72"/>
              <p:cNvSpPr/>
              <p:nvPr/>
            </p:nvSpPr>
            <p:spPr>
              <a:xfrm>
                <a:off x="6675969" y="4387901"/>
                <a:ext cx="21941" cy="21942"/>
              </a:xfrm>
              <a:custGeom>
                <a:rect b="b" l="l" r="r" t="t"/>
                <a:pathLst>
                  <a:path extrusionOk="0" h="21942" w="21941">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2"/>
              <p:cNvSpPr/>
              <p:nvPr/>
            </p:nvSpPr>
            <p:spPr>
              <a:xfrm>
                <a:off x="6758252" y="4184936"/>
                <a:ext cx="21941" cy="175537"/>
              </a:xfrm>
              <a:custGeom>
                <a:rect b="b" l="l" r="r" t="t"/>
                <a:pathLst>
                  <a:path extrusionOk="0" h="175537" w="21941">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2"/>
              <p:cNvSpPr/>
              <p:nvPr/>
            </p:nvSpPr>
            <p:spPr>
              <a:xfrm>
                <a:off x="6758252" y="4387187"/>
                <a:ext cx="21941" cy="22655"/>
              </a:xfrm>
              <a:custGeom>
                <a:rect b="b" l="l" r="r" t="t"/>
                <a:pathLst>
                  <a:path extrusionOk="0" h="22655" w="21941">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72"/>
              <p:cNvSpPr/>
              <p:nvPr/>
            </p:nvSpPr>
            <p:spPr>
              <a:xfrm>
                <a:off x="6840535" y="4234306"/>
                <a:ext cx="21941" cy="175537"/>
              </a:xfrm>
              <a:custGeom>
                <a:rect b="b" l="l" r="r" t="t"/>
                <a:pathLst>
                  <a:path extrusionOk="0" h="175537" w="21941">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72"/>
              <p:cNvSpPr/>
              <p:nvPr/>
            </p:nvSpPr>
            <p:spPr>
              <a:xfrm>
                <a:off x="6840535"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2"/>
              <p:cNvSpPr/>
              <p:nvPr/>
            </p:nvSpPr>
            <p:spPr>
              <a:xfrm>
                <a:off x="6758252"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2"/>
              <p:cNvSpPr/>
              <p:nvPr/>
            </p:nvSpPr>
            <p:spPr>
              <a:xfrm>
                <a:off x="6675969" y="4434528"/>
                <a:ext cx="21941" cy="21942"/>
              </a:xfrm>
              <a:custGeom>
                <a:rect b="b" l="l" r="r" t="t"/>
                <a:pathLst>
                  <a:path extrusionOk="0" h="21942" w="21941">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73"/>
          <p:cNvSpPr txBox="1"/>
          <p:nvPr>
            <p:ph idx="1" type="body"/>
          </p:nvPr>
        </p:nvSpPr>
        <p:spPr>
          <a:xfrm>
            <a:off x="682241" y="1392561"/>
            <a:ext cx="9262420" cy="21344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da"/>
              <a:t>Brugen af teknologi kan også ofte være hæmmet af vanskeligheder af forskellig art, såsom problemer med syn, hørelse osv... Du kan derfor ændre grafikken på din enhed for at gøre brugen tilgængelig for alle (f.eks. øge/mindske zoomen), eller ty til et fysisk tastatur i stedet for touch-skærmen, hvis det er lettere at skrive på eller du kan aktivere tekst-til-tale så man kan høre og forstå tekster, som måske ikke kan læses.</a:t>
            </a:r>
            <a:endParaRPr/>
          </a:p>
        </p:txBody>
      </p:sp>
      <p:sp>
        <p:nvSpPr>
          <p:cNvPr id="989" name="Google Shape;989;p73"/>
          <p:cNvSpPr txBox="1"/>
          <p:nvPr>
            <p:ph idx="2" type="body"/>
          </p:nvPr>
        </p:nvSpPr>
        <p:spPr>
          <a:xfrm>
            <a:off x="446314" y="494274"/>
            <a:ext cx="11172181"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10. Tilpas enheder til fysiske behov</a:t>
            </a:r>
            <a:endParaRPr/>
          </a:p>
        </p:txBody>
      </p:sp>
      <p:sp>
        <p:nvSpPr>
          <p:cNvPr id="990" name="Google Shape;990;p73"/>
          <p:cNvSpPr txBox="1"/>
          <p:nvPr/>
        </p:nvSpPr>
        <p:spPr>
          <a:xfrm>
            <a:off x="1668827" y="4015686"/>
            <a:ext cx="9689400" cy="1883100"/>
          </a:xfrm>
          <a:prstGeom prst="rect">
            <a:avLst/>
          </a:prstGeom>
          <a:noFill/>
          <a:ln>
            <a:noFill/>
          </a:ln>
        </p:spPr>
        <p:txBody>
          <a:bodyPr anchorCtr="0" anchor="t" bIns="45700" lIns="91425" spcFirstLastPara="1" rIns="91425" wrap="square" tIns="45700">
            <a:spAutoFit/>
          </a:bodyPr>
          <a:lstStyle/>
          <a:p>
            <a:pPr indent="0" lvl="0" marL="457200" marR="0" rtl="0" algn="just">
              <a:lnSpc>
                <a:spcPct val="90000"/>
              </a:lnSpc>
              <a:spcBef>
                <a:spcPts val="0"/>
              </a:spcBef>
              <a:spcAft>
                <a:spcPts val="0"/>
              </a:spcAft>
              <a:buClr>
                <a:srgbClr val="FFFFFF"/>
              </a:buClr>
              <a:buSzPts val="3000"/>
              <a:buFont typeface="Arial"/>
              <a:buNone/>
            </a:pPr>
            <a:r>
              <a:rPr b="1" i="0" lang="da" sz="2400" u="none" cap="none" strike="noStrike">
                <a:solidFill>
                  <a:srgbClr val="7030A0"/>
                </a:solidFill>
                <a:latin typeface="Calibri"/>
                <a:ea typeface="Calibri"/>
                <a:cs typeface="Calibri"/>
                <a:sym typeface="Calibri"/>
              </a:rPr>
              <a:t>Men for at få fuldt udbytte af de fordele, som teknologien tilbyder, er det godt at blive uddannet i ansvarlig brug, og at vide, hvilke negative </a:t>
            </a:r>
            <a:r>
              <a:rPr b="1" lang="da" sz="2400">
                <a:solidFill>
                  <a:srgbClr val="7030A0"/>
                </a:solidFill>
                <a:latin typeface="Calibri"/>
                <a:ea typeface="Calibri"/>
                <a:cs typeface="Calibri"/>
                <a:sym typeface="Calibri"/>
              </a:rPr>
              <a:t>konsekvenser </a:t>
            </a:r>
            <a:r>
              <a:rPr b="1" i="0" lang="da" sz="2400" u="none" cap="none" strike="noStrike">
                <a:solidFill>
                  <a:srgbClr val="7030A0"/>
                </a:solidFill>
                <a:latin typeface="Calibri"/>
                <a:ea typeface="Calibri"/>
                <a:cs typeface="Calibri"/>
                <a:sym typeface="Calibri"/>
              </a:rPr>
              <a:t>det kan medføre, hvis man ikke bruger den rigtigt.</a:t>
            </a:r>
            <a:endParaRPr sz="1800">
              <a:solidFill>
                <a:srgbClr val="7030A0"/>
              </a:solidFill>
              <a:latin typeface="Calibri"/>
              <a:ea typeface="Calibri"/>
              <a:cs typeface="Calibri"/>
              <a:sym typeface="Calibri"/>
            </a:endParaRPr>
          </a:p>
          <a:p>
            <a:pPr indent="0" lvl="0" marL="457200" marR="0" rtl="0" algn="just">
              <a:lnSpc>
                <a:spcPct val="90000"/>
              </a:lnSpc>
              <a:spcBef>
                <a:spcPts val="1000"/>
              </a:spcBef>
              <a:spcAft>
                <a:spcPts val="0"/>
              </a:spcAft>
              <a:buClr>
                <a:srgbClr val="FFFFFF"/>
              </a:buClr>
              <a:buSzPts val="3000"/>
              <a:buFont typeface="Arial"/>
              <a:buNone/>
            </a:pPr>
            <a:r>
              <a:rPr b="1" i="0" lang="da" sz="2400" u="none" cap="none" strike="noStrike">
                <a:solidFill>
                  <a:srgbClr val="7030A0"/>
                </a:solidFill>
                <a:latin typeface="Calibri"/>
                <a:ea typeface="Calibri"/>
                <a:cs typeface="Calibri"/>
                <a:sym typeface="Calibri"/>
              </a:rPr>
              <a:t>Sådanne </a:t>
            </a:r>
            <a:r>
              <a:rPr b="1" lang="da" sz="2400">
                <a:solidFill>
                  <a:srgbClr val="7030A0"/>
                </a:solidFill>
                <a:latin typeface="Calibri"/>
                <a:ea typeface="Calibri"/>
                <a:cs typeface="Calibri"/>
                <a:sym typeface="Calibri"/>
              </a:rPr>
              <a:t>negative konsekvenser</a:t>
            </a:r>
            <a:r>
              <a:rPr b="1" i="0" lang="da" sz="2400" u="none" cap="none" strike="noStrike">
                <a:solidFill>
                  <a:srgbClr val="7030A0"/>
                </a:solidFill>
                <a:latin typeface="Calibri"/>
                <a:ea typeface="Calibri"/>
                <a:cs typeface="Calibri"/>
                <a:sym typeface="Calibri"/>
              </a:rPr>
              <a:t> kan </a:t>
            </a:r>
            <a:r>
              <a:rPr b="1" lang="da" sz="2400">
                <a:solidFill>
                  <a:srgbClr val="7030A0"/>
                </a:solidFill>
                <a:latin typeface="Calibri"/>
                <a:ea typeface="Calibri"/>
                <a:cs typeface="Calibri"/>
                <a:sym typeface="Calibri"/>
              </a:rPr>
              <a:t>ramme </a:t>
            </a:r>
            <a:r>
              <a:rPr b="1" i="0" lang="da" sz="2400" u="none" cap="none" strike="noStrike">
                <a:solidFill>
                  <a:srgbClr val="7030A0"/>
                </a:solidFill>
                <a:latin typeface="Calibri"/>
                <a:ea typeface="Calibri"/>
                <a:cs typeface="Calibri"/>
                <a:sym typeface="Calibri"/>
              </a:rPr>
              <a:t>selv de mest digitalt sikre brugere.</a:t>
            </a:r>
            <a:endParaRPr b="1" i="0" sz="2400" u="none" cap="none" strike="noStrike">
              <a:solidFill>
                <a:srgbClr val="7030A0"/>
              </a:solidFill>
              <a:latin typeface="Calibri"/>
              <a:ea typeface="Calibri"/>
              <a:cs typeface="Calibri"/>
              <a:sym typeface="Calibri"/>
            </a:endParaRPr>
          </a:p>
        </p:txBody>
      </p:sp>
      <p:pic>
        <p:nvPicPr>
          <p:cNvPr id="991" name="Google Shape;991;p73"/>
          <p:cNvPicPr preferRelativeResize="0"/>
          <p:nvPr/>
        </p:nvPicPr>
        <p:blipFill rotWithShape="1">
          <a:blip r:embed="rId3">
            <a:alphaModFix/>
          </a:blip>
          <a:srcRect b="0" l="0" r="0" t="0"/>
          <a:stretch/>
        </p:blipFill>
        <p:spPr>
          <a:xfrm>
            <a:off x="709961" y="4160100"/>
            <a:ext cx="1219200" cy="1219200"/>
          </a:xfrm>
          <a:prstGeom prst="rect">
            <a:avLst/>
          </a:prstGeom>
          <a:noFill/>
          <a:ln>
            <a:noFill/>
          </a:ln>
        </p:spPr>
      </p:pic>
      <p:grpSp>
        <p:nvGrpSpPr>
          <p:cNvPr id="992" name="Google Shape;992;p73"/>
          <p:cNvGrpSpPr/>
          <p:nvPr/>
        </p:nvGrpSpPr>
        <p:grpSpPr>
          <a:xfrm>
            <a:off x="10088708" y="1549690"/>
            <a:ext cx="1285857" cy="1235909"/>
            <a:chOff x="8420010" y="811881"/>
            <a:chExt cx="3121846" cy="3000578"/>
          </a:xfrm>
        </p:grpSpPr>
        <p:grpSp>
          <p:nvGrpSpPr>
            <p:cNvPr id="993" name="Google Shape;993;p73"/>
            <p:cNvGrpSpPr/>
            <p:nvPr/>
          </p:nvGrpSpPr>
          <p:grpSpPr>
            <a:xfrm>
              <a:off x="8904818" y="1383087"/>
              <a:ext cx="2056247" cy="1037657"/>
              <a:chOff x="8907189" y="1344210"/>
              <a:chExt cx="2056247" cy="1037657"/>
            </a:xfrm>
          </p:grpSpPr>
          <p:sp>
            <p:nvSpPr>
              <p:cNvPr id="994" name="Google Shape;994;p73"/>
              <p:cNvSpPr/>
              <p:nvPr/>
            </p:nvSpPr>
            <p:spPr>
              <a:xfrm>
                <a:off x="10640824" y="1968923"/>
                <a:ext cx="322612" cy="321723"/>
              </a:xfrm>
              <a:custGeom>
                <a:rect b="b" l="l" r="r" t="t"/>
                <a:pathLst>
                  <a:path extrusionOk="0" h="321723" w="322612">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73"/>
              <p:cNvSpPr/>
              <p:nvPr/>
            </p:nvSpPr>
            <p:spPr>
              <a:xfrm>
                <a:off x="8908818" y="2230373"/>
                <a:ext cx="186562" cy="151494"/>
              </a:xfrm>
              <a:custGeom>
                <a:rect b="b" l="l" r="r" t="t"/>
                <a:pathLst>
                  <a:path extrusionOk="0" h="151494" w="186561">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73"/>
              <p:cNvSpPr/>
              <p:nvPr/>
            </p:nvSpPr>
            <p:spPr>
              <a:xfrm>
                <a:off x="8908004" y="1344210"/>
                <a:ext cx="187375" cy="149865"/>
              </a:xfrm>
              <a:custGeom>
                <a:rect b="b" l="l" r="r" t="t"/>
                <a:pathLst>
                  <a:path extrusionOk="0" h="149865" w="18737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73"/>
              <p:cNvSpPr/>
              <p:nvPr/>
            </p:nvSpPr>
            <p:spPr>
              <a:xfrm>
                <a:off x="8907189" y="1788107"/>
                <a:ext cx="187375" cy="149865"/>
              </a:xfrm>
              <a:custGeom>
                <a:rect b="b" l="l" r="r" t="t"/>
                <a:pathLst>
                  <a:path extrusionOk="0" h="149865" w="18737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8" name="Google Shape;998;p73"/>
            <p:cNvGrpSpPr/>
            <p:nvPr/>
          </p:nvGrpSpPr>
          <p:grpSpPr>
            <a:xfrm>
              <a:off x="8420010" y="811881"/>
              <a:ext cx="3121846" cy="3000578"/>
              <a:chOff x="8420010" y="811881"/>
              <a:chExt cx="3121846" cy="3000578"/>
            </a:xfrm>
          </p:grpSpPr>
          <p:sp>
            <p:nvSpPr>
              <p:cNvPr id="999" name="Google Shape;999;p73"/>
              <p:cNvSpPr/>
              <p:nvPr/>
            </p:nvSpPr>
            <p:spPr>
              <a:xfrm>
                <a:off x="8420010" y="811881"/>
                <a:ext cx="3121846" cy="3000578"/>
              </a:xfrm>
              <a:custGeom>
                <a:rect b="b" l="l" r="r" t="t"/>
                <a:pathLst>
                  <a:path extrusionOk="0" h="3000578" w="3121846">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73"/>
              <p:cNvSpPr/>
              <p:nvPr/>
            </p:nvSpPr>
            <p:spPr>
              <a:xfrm>
                <a:off x="8616348" y="1036521"/>
                <a:ext cx="2729171" cy="1730788"/>
              </a:xfrm>
              <a:custGeom>
                <a:rect b="b" l="l" r="r" t="t"/>
                <a:pathLst>
                  <a:path extrusionOk="0" h="1730789" w="2729171">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73"/>
              <p:cNvSpPr/>
              <p:nvPr/>
            </p:nvSpPr>
            <p:spPr>
              <a:xfrm>
                <a:off x="10545480" y="1881562"/>
                <a:ext cx="618648" cy="620362"/>
              </a:xfrm>
              <a:custGeom>
                <a:rect b="b" l="l" r="r" t="t"/>
                <a:pathLst>
                  <a:path extrusionOk="0" h="620362" w="618648">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73"/>
              <p:cNvSpPr/>
              <p:nvPr/>
            </p:nvSpPr>
            <p:spPr>
              <a:xfrm>
                <a:off x="8793452" y="2223036"/>
                <a:ext cx="374549" cy="339799"/>
              </a:xfrm>
              <a:custGeom>
                <a:rect b="b" l="l" r="r" t="t"/>
                <a:pathLst>
                  <a:path extrusionOk="0" h="339800" w="374548">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73"/>
              <p:cNvSpPr/>
              <p:nvPr/>
            </p:nvSpPr>
            <p:spPr>
              <a:xfrm>
                <a:off x="8814520" y="1268187"/>
                <a:ext cx="374549" cy="337561"/>
              </a:xfrm>
              <a:custGeom>
                <a:rect b="b" l="l" r="r" t="t"/>
                <a:pathLst>
                  <a:path extrusionOk="0" h="337560" w="374548">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73"/>
              <p:cNvSpPr/>
              <p:nvPr/>
            </p:nvSpPr>
            <p:spPr>
              <a:xfrm>
                <a:off x="8793656" y="1712478"/>
                <a:ext cx="374345" cy="338170"/>
              </a:xfrm>
              <a:custGeom>
                <a:rect b="b" l="l" r="r" t="t"/>
                <a:pathLst>
                  <a:path extrusionOk="0" h="338171" w="374344">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73"/>
              <p:cNvSpPr/>
              <p:nvPr/>
            </p:nvSpPr>
            <p:spPr>
              <a:xfrm>
                <a:off x="9345459" y="1940416"/>
                <a:ext cx="852094" cy="92764"/>
              </a:xfrm>
              <a:custGeom>
                <a:rect b="b" l="l" r="r" t="t"/>
                <a:pathLst>
                  <a:path extrusionOk="0" h="92764" w="85209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3"/>
              <p:cNvSpPr/>
              <p:nvPr/>
            </p:nvSpPr>
            <p:spPr>
              <a:xfrm>
                <a:off x="9345887" y="2383951"/>
                <a:ext cx="849872" cy="92529"/>
              </a:xfrm>
              <a:custGeom>
                <a:rect b="b" l="l" r="r" t="t"/>
                <a:pathLst>
                  <a:path extrusionOk="0" h="92529" w="849872">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3"/>
              <p:cNvSpPr/>
              <p:nvPr/>
            </p:nvSpPr>
            <p:spPr>
              <a:xfrm>
                <a:off x="9344564" y="1496316"/>
                <a:ext cx="854727" cy="91629"/>
              </a:xfrm>
              <a:custGeom>
                <a:rect b="b" l="l" r="r" t="t"/>
                <a:pathLst>
                  <a:path extrusionOk="0" h="91629" w="854727">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73"/>
              <p:cNvSpPr/>
              <p:nvPr/>
            </p:nvSpPr>
            <p:spPr>
              <a:xfrm>
                <a:off x="9703107" y="1250544"/>
                <a:ext cx="718568" cy="92037"/>
              </a:xfrm>
              <a:custGeom>
                <a:rect b="b" l="l" r="r" t="t"/>
                <a:pathLst>
                  <a:path extrusionOk="0" h="92037" w="718568">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73"/>
              <p:cNvSpPr/>
              <p:nvPr/>
            </p:nvSpPr>
            <p:spPr>
              <a:xfrm>
                <a:off x="9701474" y="2136505"/>
                <a:ext cx="719510" cy="92240"/>
              </a:xfrm>
              <a:custGeom>
                <a:rect b="b" l="l" r="r" t="t"/>
                <a:pathLst>
                  <a:path extrusionOk="0" h="92240" w="71951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73"/>
              <p:cNvSpPr/>
              <p:nvPr/>
            </p:nvSpPr>
            <p:spPr>
              <a:xfrm>
                <a:off x="9701500" y="1693264"/>
                <a:ext cx="719455" cy="91946"/>
              </a:xfrm>
              <a:custGeom>
                <a:rect b="b" l="l" r="r" t="t"/>
                <a:pathLst>
                  <a:path extrusionOk="0" h="91946" w="719455">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3"/>
              <p:cNvSpPr/>
              <p:nvPr/>
            </p:nvSpPr>
            <p:spPr>
              <a:xfrm>
                <a:off x="9345363" y="2138133"/>
                <a:ext cx="231614" cy="90974"/>
              </a:xfrm>
              <a:custGeom>
                <a:rect b="b" l="l" r="r" t="t"/>
                <a:pathLst>
                  <a:path extrusionOk="0" h="90974" w="23161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3"/>
              <p:cNvSpPr/>
              <p:nvPr/>
            </p:nvSpPr>
            <p:spPr>
              <a:xfrm>
                <a:off x="9346059" y="1250996"/>
                <a:ext cx="231610" cy="91788"/>
              </a:xfrm>
              <a:custGeom>
                <a:rect b="b" l="l" r="r" t="t"/>
                <a:pathLst>
                  <a:path extrusionOk="0" h="91788" w="231610">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3"/>
              <p:cNvSpPr/>
              <p:nvPr/>
            </p:nvSpPr>
            <p:spPr>
              <a:xfrm>
                <a:off x="9345384" y="1693829"/>
                <a:ext cx="232380" cy="92365"/>
              </a:xfrm>
              <a:custGeom>
                <a:rect b="b" l="l" r="r" t="t"/>
                <a:pathLst>
                  <a:path extrusionOk="0" h="92365" w="232380">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14" name="Google Shape;1014;p73"/>
          <p:cNvGrpSpPr/>
          <p:nvPr/>
        </p:nvGrpSpPr>
        <p:grpSpPr>
          <a:xfrm>
            <a:off x="10845835" y="2490656"/>
            <a:ext cx="663924" cy="712273"/>
            <a:chOff x="3951850" y="2985350"/>
            <a:chExt cx="407950" cy="416500"/>
          </a:xfrm>
        </p:grpSpPr>
        <p:sp>
          <p:nvSpPr>
            <p:cNvPr id="1015" name="Google Shape;1015;p73"/>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3"/>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3"/>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3"/>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rgbClr val="000000"/>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74"/>
          <p:cNvSpPr txBox="1"/>
          <p:nvPr>
            <p:ph idx="1" type="body"/>
          </p:nvPr>
        </p:nvSpPr>
        <p:spPr>
          <a:xfrm>
            <a:off x="5446713" y="2624138"/>
            <a:ext cx="5849937" cy="225266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i="0" lang="da" sz="3600" u="none" cap="none" strike="noStrike">
                <a:solidFill>
                  <a:schemeClr val="lt1"/>
                </a:solidFill>
                <a:latin typeface="Calibri"/>
                <a:ea typeface="Calibri"/>
                <a:cs typeface="Calibri"/>
                <a:sym typeface="Calibri"/>
              </a:rPr>
              <a:t>  Et par bivirkninger ved digital brug eller overforbrug, du skal være opmærksom på.</a:t>
            </a:r>
            <a:endParaRPr b="1" i="0" sz="3600" u="none" cap="none" strike="noStrike">
              <a:solidFill>
                <a:srgbClr val="FF0000"/>
              </a:solidFill>
              <a:latin typeface="Calibri"/>
              <a:ea typeface="Calibri"/>
              <a:cs typeface="Calibri"/>
              <a:sym typeface="Calibri"/>
            </a:endParaRPr>
          </a:p>
        </p:txBody>
      </p:sp>
      <p:grpSp>
        <p:nvGrpSpPr>
          <p:cNvPr id="1024" name="Google Shape;1024;p74"/>
          <p:cNvGrpSpPr/>
          <p:nvPr/>
        </p:nvGrpSpPr>
        <p:grpSpPr>
          <a:xfrm>
            <a:off x="1066800" y="1485900"/>
            <a:ext cx="1667284" cy="1657959"/>
            <a:chOff x="5834687" y="3140849"/>
            <a:chExt cx="1290933" cy="1314614"/>
          </a:xfrm>
        </p:grpSpPr>
        <p:sp>
          <p:nvSpPr>
            <p:cNvPr id="1025" name="Google Shape;1025;p74"/>
            <p:cNvSpPr/>
            <p:nvPr/>
          </p:nvSpPr>
          <p:spPr>
            <a:xfrm>
              <a:off x="5916513" y="3217290"/>
              <a:ext cx="1132441" cy="1001179"/>
            </a:xfrm>
            <a:custGeom>
              <a:rect b="b" l="l" r="r" t="t"/>
              <a:pathLst>
                <a:path extrusionOk="0" h="1153898" w="1305183">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1026" name="Google Shape;1026;p74"/>
            <p:cNvGrpSpPr/>
            <p:nvPr/>
          </p:nvGrpSpPr>
          <p:grpSpPr>
            <a:xfrm>
              <a:off x="5834687" y="3140849"/>
              <a:ext cx="1290933" cy="1314614"/>
              <a:chOff x="5197376" y="5607922"/>
              <a:chExt cx="687857" cy="700475"/>
            </a:xfrm>
          </p:grpSpPr>
          <p:grpSp>
            <p:nvGrpSpPr>
              <p:cNvPr id="1027" name="Google Shape;1027;p74"/>
              <p:cNvGrpSpPr/>
              <p:nvPr/>
            </p:nvGrpSpPr>
            <p:grpSpPr>
              <a:xfrm>
                <a:off x="5234593" y="5645191"/>
                <a:ext cx="613000" cy="540390"/>
                <a:chOff x="5234593" y="5645191"/>
                <a:chExt cx="613000" cy="540390"/>
              </a:xfrm>
            </p:grpSpPr>
            <p:grpSp>
              <p:nvGrpSpPr>
                <p:cNvPr id="1028" name="Google Shape;1028;p74"/>
                <p:cNvGrpSpPr/>
                <p:nvPr/>
              </p:nvGrpSpPr>
              <p:grpSpPr>
                <a:xfrm>
                  <a:off x="5234593" y="5645191"/>
                  <a:ext cx="613000" cy="540390"/>
                  <a:chOff x="5234593" y="5645191"/>
                  <a:chExt cx="613000" cy="540390"/>
                </a:xfrm>
              </p:grpSpPr>
              <p:sp>
                <p:nvSpPr>
                  <p:cNvPr id="1029" name="Google Shape;1029;p74"/>
                  <p:cNvSpPr/>
                  <p:nvPr/>
                </p:nvSpPr>
                <p:spPr>
                  <a:xfrm>
                    <a:off x="5471424" y="5645191"/>
                    <a:ext cx="140186" cy="96558"/>
                  </a:xfrm>
                  <a:custGeom>
                    <a:rect b="b" l="l" r="r" t="t"/>
                    <a:pathLst>
                      <a:path extrusionOk="0" h="96558" w="140186">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0" name="Google Shape;1030;p74"/>
                  <p:cNvSpPr/>
                  <p:nvPr/>
                </p:nvSpPr>
                <p:spPr>
                  <a:xfrm>
                    <a:off x="5727506" y="6062577"/>
                    <a:ext cx="120087" cy="123004"/>
                  </a:xfrm>
                  <a:custGeom>
                    <a:rect b="b" l="l" r="r" t="t"/>
                    <a:pathLst>
                      <a:path extrusionOk="0" h="123004" w="120087">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1" name="Google Shape;1031;p74"/>
                  <p:cNvSpPr/>
                  <p:nvPr/>
                </p:nvSpPr>
                <p:spPr>
                  <a:xfrm>
                    <a:off x="5234593" y="6062577"/>
                    <a:ext cx="120123" cy="123004"/>
                  </a:xfrm>
                  <a:custGeom>
                    <a:rect b="b" l="l" r="r" t="t"/>
                    <a:pathLst>
                      <a:path extrusionOk="0" h="123004" w="120123">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sp>
              <p:nvSpPr>
                <p:cNvPr id="1032" name="Google Shape;1032;p74"/>
                <p:cNvSpPr/>
                <p:nvPr/>
              </p:nvSpPr>
              <p:spPr>
                <a:xfrm>
                  <a:off x="5596405" y="5727162"/>
                  <a:ext cx="208395" cy="348308"/>
                </a:xfrm>
                <a:custGeom>
                  <a:rect b="b" l="l" r="r" t="t"/>
                  <a:pathLst>
                    <a:path extrusionOk="0" h="348308" w="208395">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3" name="Google Shape;1033;p74"/>
                <p:cNvSpPr/>
                <p:nvPr/>
              </p:nvSpPr>
              <p:spPr>
                <a:xfrm>
                  <a:off x="5277809" y="5727162"/>
                  <a:ext cx="207972" cy="348308"/>
                </a:xfrm>
                <a:custGeom>
                  <a:rect b="b" l="l" r="r" t="t"/>
                  <a:pathLst>
                    <a:path extrusionOk="0" h="348308" w="207972">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4" name="Google Shape;1034;p74"/>
                <p:cNvSpPr/>
                <p:nvPr/>
              </p:nvSpPr>
              <p:spPr>
                <a:xfrm>
                  <a:off x="5340276" y="6171182"/>
                  <a:ext cx="400363" cy="14399"/>
                </a:xfrm>
                <a:custGeom>
                  <a:rect b="b" l="l" r="r" t="t"/>
                  <a:pathLst>
                    <a:path extrusionOk="0" h="14399" w="400363">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sp>
            <p:nvSpPr>
              <p:cNvPr id="1035" name="Google Shape;1035;p74"/>
              <p:cNvSpPr/>
              <p:nvPr/>
            </p:nvSpPr>
            <p:spPr>
              <a:xfrm>
                <a:off x="5197376" y="5607922"/>
                <a:ext cx="687857" cy="614927"/>
              </a:xfrm>
              <a:custGeom>
                <a:rect b="b" l="l" r="r" t="t"/>
                <a:pathLst>
                  <a:path extrusionOk="0" h="614927" w="687857">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6" name="Google Shape;1036;p74"/>
              <p:cNvSpPr/>
              <p:nvPr/>
            </p:nvSpPr>
            <p:spPr>
              <a:xfrm>
                <a:off x="5514402" y="5806969"/>
                <a:ext cx="53381" cy="308734"/>
              </a:xfrm>
              <a:custGeom>
                <a:rect b="b" l="l" r="r" t="t"/>
                <a:pathLst>
                  <a:path extrusionOk="0" h="308734" w="53381">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037" name="Google Shape;1037;p74"/>
              <p:cNvSpPr/>
              <p:nvPr/>
            </p:nvSpPr>
            <p:spPr>
              <a:xfrm>
                <a:off x="5503811" y="6208451"/>
                <a:ext cx="74600" cy="99946"/>
              </a:xfrm>
              <a:custGeom>
                <a:rect b="b" l="l" r="r" t="t"/>
                <a:pathLst>
                  <a:path extrusionOk="0" h="99946" w="74600">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solidFill>
                <a:srgbClr val="00206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75"/>
          <p:cNvSpPr txBox="1"/>
          <p:nvPr>
            <p:ph idx="1" type="body"/>
          </p:nvPr>
        </p:nvSpPr>
        <p:spPr>
          <a:xfrm>
            <a:off x="154004" y="1432382"/>
            <a:ext cx="5849231" cy="4377696"/>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chemeClr val="lt1"/>
              </a:buClr>
              <a:buSzPts val="2400"/>
              <a:buFont typeface="Arial"/>
              <a:buNone/>
            </a:pPr>
            <a:r>
              <a:rPr lang="da"/>
              <a:t>Brugen af computere, smartphones, tablets, fjernsyn og videospil er nu en konstant del af vores liv.  Overdreven brug kan imidlertid føre til en afkobling fra virkeligheden (offline) og en afhængighed af den digitale verden (online), hvilket resulterer i nedsat interesse for ikke-digitale aktiviteter og interaktioner. Dette fænomen er en fremmedgørelse, som vi kan beskytte os imod, for eksempel ved at reducere den tid, vi bruger online</a:t>
            </a:r>
            <a:endParaRPr/>
          </a:p>
        </p:txBody>
      </p:sp>
      <p:sp>
        <p:nvSpPr>
          <p:cNvPr id="1043" name="Google Shape;1043;p75"/>
          <p:cNvSpPr txBox="1"/>
          <p:nvPr>
            <p:ph idx="2" type="body"/>
          </p:nvPr>
        </p:nvSpPr>
        <p:spPr>
          <a:xfrm>
            <a:off x="154004" y="439730"/>
            <a:ext cx="6415761" cy="992652"/>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24BAA2"/>
              </a:buClr>
              <a:buSzPts val="3600"/>
              <a:buFont typeface="Arial"/>
              <a:buNone/>
            </a:pPr>
            <a:r>
              <a:rPr lang="da"/>
              <a:t>Risikoen for fremmedgørelse</a:t>
            </a:r>
            <a:endParaRPr/>
          </a:p>
          <a:p>
            <a:pPr indent="0" lvl="0" marL="457200" marR="0" rtl="0" algn="l">
              <a:lnSpc>
                <a:spcPct val="90000"/>
              </a:lnSpc>
              <a:spcBef>
                <a:spcPts val="1000"/>
              </a:spcBef>
              <a:spcAft>
                <a:spcPts val="0"/>
              </a:spcAft>
              <a:buClr>
                <a:srgbClr val="24BAA2"/>
              </a:buClr>
              <a:buSzPts val="3600"/>
              <a:buFont typeface="Arial"/>
              <a:buNone/>
            </a:pPr>
            <a:r>
              <a:t/>
            </a:r>
            <a:endParaRPr/>
          </a:p>
        </p:txBody>
      </p:sp>
      <p:pic>
        <p:nvPicPr>
          <p:cNvPr id="1044" name="Google Shape;1044;p75"/>
          <p:cNvPicPr preferRelativeResize="0"/>
          <p:nvPr>
            <p:ph idx="3" type="pic"/>
          </p:nvPr>
        </p:nvPicPr>
        <p:blipFill rotWithShape="1">
          <a:blip r:embed="rId3">
            <a:alphaModFix/>
          </a:blip>
          <a:srcRect b="0" l="0" r="0" t="0"/>
          <a:stretch/>
        </p:blipFill>
        <p:spPr>
          <a:xfrm>
            <a:off x="6414052" y="439730"/>
            <a:ext cx="5452533" cy="6045736"/>
          </a:xfrm>
          <a:prstGeom prst="rect">
            <a:avLst/>
          </a:prstGeom>
          <a:solidFill>
            <a:srgbClr val="F2F2F2"/>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76"/>
          <p:cNvSpPr txBox="1"/>
          <p:nvPr>
            <p:ph idx="1" type="body"/>
          </p:nvPr>
        </p:nvSpPr>
        <p:spPr>
          <a:xfrm>
            <a:off x="387626" y="866800"/>
            <a:ext cx="5828117" cy="23989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da"/>
              <a:t>Konstant afhængighed af teknologisk støtte til at udføre selv de mest hverdagsagtige aktiviteter i dagligdagen kan have en modsat effekt på kognitive evner. I stedet for at stimulere dem, kan det generere deres forfald</a:t>
            </a:r>
            <a:endParaRPr/>
          </a:p>
        </p:txBody>
      </p:sp>
      <p:sp>
        <p:nvSpPr>
          <p:cNvPr id="1050" name="Google Shape;1050;p76"/>
          <p:cNvSpPr txBox="1"/>
          <p:nvPr>
            <p:ph idx="2" type="body"/>
          </p:nvPr>
        </p:nvSpPr>
        <p:spPr>
          <a:xfrm>
            <a:off x="125000" y="154430"/>
            <a:ext cx="4757375"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Kognitiv dovenskab</a:t>
            </a:r>
            <a:endParaRPr/>
          </a:p>
        </p:txBody>
      </p:sp>
      <p:pic>
        <p:nvPicPr>
          <p:cNvPr id="1051" name="Google Shape;1051;p76"/>
          <p:cNvPicPr preferRelativeResize="0"/>
          <p:nvPr>
            <p:ph idx="3" type="pic"/>
          </p:nvPr>
        </p:nvPicPr>
        <p:blipFill rotWithShape="1">
          <a:blip r:embed="rId3">
            <a:alphaModFix/>
          </a:blip>
          <a:srcRect b="0" l="0" r="0" t="0"/>
          <a:stretch/>
        </p:blipFill>
        <p:spPr>
          <a:xfrm>
            <a:off x="6335486" y="439730"/>
            <a:ext cx="5213047" cy="6045736"/>
          </a:xfrm>
          <a:prstGeom prst="rect">
            <a:avLst/>
          </a:prstGeom>
          <a:solidFill>
            <a:srgbClr val="F2F2F2"/>
          </a:solidFill>
          <a:ln>
            <a:noFill/>
          </a:ln>
        </p:spPr>
      </p:pic>
      <p:sp>
        <p:nvSpPr>
          <p:cNvPr id="1052" name="Google Shape;1052;p76"/>
          <p:cNvSpPr txBox="1"/>
          <p:nvPr/>
        </p:nvSpPr>
        <p:spPr>
          <a:xfrm>
            <a:off x="193812" y="3141750"/>
            <a:ext cx="6215744"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Ændring af søvn-vågen rytme</a:t>
            </a:r>
            <a:endParaRPr b="1" i="0" sz="3600" u="none" cap="none" strike="noStrike">
              <a:solidFill>
                <a:srgbClr val="24BAA2"/>
              </a:solidFill>
              <a:latin typeface="Calibri"/>
              <a:ea typeface="Calibri"/>
              <a:cs typeface="Calibri"/>
              <a:sym typeface="Calibri"/>
            </a:endParaRPr>
          </a:p>
        </p:txBody>
      </p:sp>
      <p:sp>
        <p:nvSpPr>
          <p:cNvPr id="1053" name="Google Shape;1053;p76"/>
          <p:cNvSpPr txBox="1"/>
          <p:nvPr/>
        </p:nvSpPr>
        <p:spPr>
          <a:xfrm>
            <a:off x="387626" y="3760780"/>
            <a:ext cx="6141674" cy="318268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FFFFFF"/>
              </a:buClr>
              <a:buSzPts val="2400"/>
              <a:buFont typeface="Arial"/>
              <a:buNone/>
            </a:pPr>
            <a:r>
              <a:rPr b="0" i="0" lang="da" sz="2400" u="none" cap="none" strike="noStrike">
                <a:solidFill>
                  <a:srgbClr val="FFFFFF"/>
                </a:solidFill>
                <a:latin typeface="Calibri"/>
                <a:ea typeface="Calibri"/>
                <a:cs typeface="Calibri"/>
                <a:sym typeface="Calibri"/>
              </a:rPr>
              <a:t>Kunstigt lys fra enheder kan påvirke vores døgnrytme negativt og forringe </a:t>
            </a:r>
            <a:r>
              <a:rPr lang="da" sz="2400">
                <a:solidFill>
                  <a:srgbClr val="FFFFFF"/>
                </a:solidFill>
                <a:latin typeface="Calibri"/>
                <a:ea typeface="Calibri"/>
                <a:cs typeface="Calibri"/>
                <a:sym typeface="Calibri"/>
              </a:rPr>
              <a:t>søvn</a:t>
            </a:r>
            <a:r>
              <a:rPr b="0" i="0" lang="da" sz="2400" u="none" cap="none" strike="noStrike">
                <a:solidFill>
                  <a:srgbClr val="FFFFFF"/>
                </a:solidFill>
                <a:latin typeface="Calibri"/>
                <a:ea typeface="Calibri"/>
                <a:cs typeface="Calibri"/>
                <a:sym typeface="Calibri"/>
              </a:rPr>
              <a:t>kvaliteten. Vi råder dig til at undgå at bruge smartphones og pc'er, før du går i seng, eller i det mindste aktivere "nat"-funktionen på skærmen, </a:t>
            </a:r>
            <a:r>
              <a:rPr lang="da" sz="2400">
                <a:solidFill>
                  <a:srgbClr val="FFFFFF"/>
                </a:solidFill>
                <a:latin typeface="Calibri"/>
                <a:ea typeface="Calibri"/>
                <a:cs typeface="Calibri"/>
                <a:sym typeface="Calibri"/>
              </a:rPr>
              <a:t>hvilket</a:t>
            </a:r>
            <a:r>
              <a:rPr b="0" i="0" lang="da" sz="2400" u="none" cap="none" strike="noStrike">
                <a:solidFill>
                  <a:srgbClr val="FFFFFF"/>
                </a:solidFill>
                <a:latin typeface="Calibri"/>
                <a:ea typeface="Calibri"/>
                <a:cs typeface="Calibri"/>
                <a:sym typeface="Calibri"/>
              </a:rPr>
              <a:t> vil dæmpe blåt lys.</a:t>
            </a:r>
            <a:endParaRPr b="0" i="0" sz="2400" u="none" cap="none" strike="noStrike">
              <a:solidFill>
                <a:srgbClr val="FFFFFF"/>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p77"/>
          <p:cNvPicPr preferRelativeResize="0"/>
          <p:nvPr>
            <p:ph idx="3" type="pic"/>
          </p:nvPr>
        </p:nvPicPr>
        <p:blipFill rotWithShape="1">
          <a:blip r:embed="rId3">
            <a:alphaModFix/>
          </a:blip>
          <a:srcRect b="0" l="0" r="0" t="0"/>
          <a:stretch/>
        </p:blipFill>
        <p:spPr>
          <a:xfrm>
            <a:off x="6186176" y="406131"/>
            <a:ext cx="5660532" cy="6045738"/>
          </a:xfrm>
          <a:prstGeom prst="rect">
            <a:avLst/>
          </a:prstGeom>
          <a:solidFill>
            <a:srgbClr val="F2F2F2"/>
          </a:solidFill>
          <a:ln>
            <a:noFill/>
          </a:ln>
        </p:spPr>
      </p:pic>
      <p:sp>
        <p:nvSpPr>
          <p:cNvPr id="1059" name="Google Shape;1059;p77"/>
          <p:cNvSpPr txBox="1"/>
          <p:nvPr>
            <p:ph idx="2" type="body"/>
          </p:nvPr>
        </p:nvSpPr>
        <p:spPr>
          <a:xfrm>
            <a:off x="705125" y="2031151"/>
            <a:ext cx="4757700" cy="1920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688"/>
              <a:buNone/>
            </a:pPr>
            <a:r>
              <a:rPr lang="da" sz="2550">
                <a:solidFill>
                  <a:schemeClr val="lt1"/>
                </a:solidFill>
              </a:rPr>
              <a:t>Du gør det FANTASTISK ... og har kun ét emne tilbage, og så har du gennemført hele modulet ...</a:t>
            </a:r>
            <a:endParaRPr sz="2550">
              <a:solidFill>
                <a:schemeClr val="lt1"/>
              </a:solidFill>
            </a:endParaRPr>
          </a:p>
        </p:txBody>
      </p:sp>
      <p:sp>
        <p:nvSpPr>
          <p:cNvPr id="1060" name="Google Shape;1060;p77"/>
          <p:cNvSpPr txBox="1"/>
          <p:nvPr/>
        </p:nvSpPr>
        <p:spPr>
          <a:xfrm>
            <a:off x="701163" y="1105575"/>
            <a:ext cx="4939313" cy="821733"/>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600"/>
              <a:buFont typeface="Arial"/>
              <a:buNone/>
            </a:pPr>
            <a:r>
              <a:rPr b="1" lang="da" sz="4600">
                <a:solidFill>
                  <a:srgbClr val="24BAA2"/>
                </a:solidFill>
                <a:latin typeface="Calibri"/>
                <a:ea typeface="Calibri"/>
                <a:cs typeface="Calibri"/>
                <a:sym typeface="Calibri"/>
              </a:rPr>
              <a:t>SIDSTE INDSATS</a:t>
            </a:r>
            <a:r>
              <a:rPr b="1" i="0" lang="da" sz="4600" u="none" cap="none" strike="noStrike">
                <a:solidFill>
                  <a:srgbClr val="24BAA2"/>
                </a:solidFill>
                <a:latin typeface="Calibri"/>
                <a:ea typeface="Calibri"/>
                <a:cs typeface="Calibri"/>
                <a:sym typeface="Calibri"/>
              </a:rPr>
              <a:t>! </a:t>
            </a:r>
            <a:endParaRPr b="0" i="0" sz="2400" u="none" cap="none" strike="noStrike">
              <a:solidFill>
                <a:srgbClr val="000000"/>
              </a:solidFill>
              <a:latin typeface="Arial"/>
              <a:ea typeface="Arial"/>
              <a:cs typeface="Arial"/>
              <a:sym typeface="Arial"/>
            </a:endParaRPr>
          </a:p>
        </p:txBody>
      </p:sp>
      <p:sp>
        <p:nvSpPr>
          <p:cNvPr id="1061" name="Google Shape;1061;p77"/>
          <p:cNvSpPr txBox="1"/>
          <p:nvPr/>
        </p:nvSpPr>
        <p:spPr>
          <a:xfrm>
            <a:off x="816125" y="4607100"/>
            <a:ext cx="46467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750"/>
              <a:buFont typeface="Arial"/>
              <a:buNone/>
            </a:pPr>
            <a:r>
              <a:rPr b="1" lang="da" sz="2750">
                <a:solidFill>
                  <a:srgbClr val="24BAA2"/>
                </a:solidFill>
                <a:latin typeface="Calibri"/>
                <a:ea typeface="Calibri"/>
                <a:cs typeface="Calibri"/>
                <a:sym typeface="Calibri"/>
              </a:rPr>
              <a:t>Hold koncentrationen</a:t>
            </a:r>
            <a:r>
              <a:rPr b="1" i="0" lang="da" sz="2750" u="none" cap="none" strike="noStrike">
                <a:solidFill>
                  <a:srgbClr val="24BAA2"/>
                </a:solidFill>
                <a:latin typeface="Calibri"/>
                <a:ea typeface="Calibri"/>
                <a:cs typeface="Calibri"/>
                <a:sym typeface="Calibri"/>
              </a:rPr>
              <a:t>!</a:t>
            </a:r>
            <a:endParaRPr b="0" i="0" sz="1600" u="none" cap="none" strike="noStrike">
              <a:solidFill>
                <a:srgbClr val="24BAA2"/>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78"/>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92E4B"/>
              </a:buClr>
              <a:buSzPts val="2200"/>
              <a:buNone/>
            </a:pPr>
            <a:r>
              <a:rPr lang="da"/>
              <a:t>Arbejdsmiljø og samarbejde</a:t>
            </a:r>
            <a:endParaRPr/>
          </a:p>
        </p:txBody>
      </p:sp>
      <p:sp>
        <p:nvSpPr>
          <p:cNvPr id="1068" name="Google Shape;1068;p78"/>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da"/>
              <a:t>04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p79"/>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074" name="Google Shape;1074;p79"/>
          <p:cNvSpPr txBox="1"/>
          <p:nvPr/>
        </p:nvSpPr>
        <p:spPr>
          <a:xfrm>
            <a:off x="1846261" y="3891973"/>
            <a:ext cx="8018030" cy="2235200"/>
          </a:xfrm>
          <a:prstGeom prst="rect">
            <a:avLst/>
          </a:prstGeom>
          <a:solidFill>
            <a:srgbClr val="7F3494"/>
          </a:solidFill>
          <a:ln>
            <a:noFill/>
          </a:ln>
        </p:spPr>
        <p:txBody>
          <a:bodyPr anchorCtr="0" anchor="ctr" bIns="45700" lIns="91425" spcFirstLastPara="1" rIns="91425" wrap="square" tIns="45700">
            <a:normAutofit lnSpcReduction="20000"/>
          </a:bodyPr>
          <a:lstStyle/>
          <a:p>
            <a:pPr indent="0" lvl="0" marL="396000" marR="0" rtl="0" algn="l">
              <a:lnSpc>
                <a:spcPct val="90000"/>
              </a:lnSpc>
              <a:spcBef>
                <a:spcPts val="1000"/>
              </a:spcBef>
              <a:spcAft>
                <a:spcPts val="0"/>
              </a:spcAft>
              <a:buClr>
                <a:schemeClr val="lt1"/>
              </a:buClr>
              <a:buSzPts val="3000"/>
              <a:buFont typeface="Arial"/>
              <a:buNone/>
            </a:pPr>
            <a:r>
              <a:t/>
            </a:r>
            <a:endParaRPr b="0" i="0" sz="2400" u="none" cap="none" strike="noStrike">
              <a:solidFill>
                <a:schemeClr val="lt1"/>
              </a:solidFill>
              <a:latin typeface="Calibri"/>
              <a:ea typeface="Calibri"/>
              <a:cs typeface="Calibri"/>
              <a:sym typeface="Calibri"/>
            </a:endParaRPr>
          </a:p>
          <a:p>
            <a:pPr indent="0" lvl="0" marL="396000" marR="0" rtl="0" algn="l">
              <a:lnSpc>
                <a:spcPct val="90000"/>
              </a:lnSpc>
              <a:spcBef>
                <a:spcPts val="1000"/>
              </a:spcBef>
              <a:spcAft>
                <a:spcPts val="0"/>
              </a:spcAft>
              <a:buClr>
                <a:schemeClr val="lt1"/>
              </a:buClr>
              <a:buSzPts val="3000"/>
              <a:buFont typeface="Arial"/>
              <a:buNone/>
            </a:pPr>
            <a:r>
              <a:rPr b="1" i="0" lang="da" sz="2400" u="none" cap="none" strike="noStrike">
                <a:solidFill>
                  <a:schemeClr val="lt1"/>
                </a:solidFill>
                <a:latin typeface="Calibri"/>
                <a:ea typeface="Calibri"/>
                <a:cs typeface="Calibri"/>
                <a:sym typeface="Calibri"/>
              </a:rPr>
              <a:t>Kommunikation og samarbejde </a:t>
            </a:r>
            <a:r>
              <a:rPr b="0" i="0" lang="da" sz="2400" u="none" cap="none" strike="noStrike">
                <a:solidFill>
                  <a:schemeClr val="lt1"/>
                </a:solidFill>
                <a:latin typeface="Calibri"/>
                <a:ea typeface="Calibri"/>
                <a:cs typeface="Calibri"/>
                <a:sym typeface="Calibri"/>
              </a:rPr>
              <a:t>mellem kolleger er to nøgleelementer for at opnå bedst mulige </a:t>
            </a:r>
            <a:r>
              <a:rPr lang="da" sz="2400">
                <a:solidFill>
                  <a:schemeClr val="lt1"/>
                </a:solidFill>
                <a:latin typeface="Calibri"/>
                <a:ea typeface="Calibri"/>
                <a:cs typeface="Calibri"/>
                <a:sym typeface="Calibri"/>
              </a:rPr>
              <a:t>r</a:t>
            </a:r>
            <a:r>
              <a:rPr b="0" i="0" lang="da" sz="2400" u="none" cap="none" strike="noStrike">
                <a:solidFill>
                  <a:schemeClr val="lt1"/>
                </a:solidFill>
                <a:latin typeface="Calibri"/>
                <a:ea typeface="Calibri"/>
                <a:cs typeface="Calibri"/>
                <a:sym typeface="Calibri"/>
              </a:rPr>
              <a:t>esultater, både hvad angår præstation og personlig tilfredshed. Når man arbejder sammen, bliver man bedre i stand til at håndtere svære situationer og løse problemer.</a:t>
            </a:r>
            <a:endParaRPr/>
          </a:p>
          <a:p>
            <a:pPr indent="0" lvl="0" marL="396000" marR="0" rtl="0" algn="l">
              <a:lnSpc>
                <a:spcPct val="90000"/>
              </a:lnSpc>
              <a:spcBef>
                <a:spcPts val="1000"/>
              </a:spcBef>
              <a:spcAft>
                <a:spcPts val="0"/>
              </a:spcAft>
              <a:buClr>
                <a:schemeClr val="lt1"/>
              </a:buClr>
              <a:buSzPts val="30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8"/>
          <p:cNvPicPr preferRelativeResize="0"/>
          <p:nvPr/>
        </p:nvPicPr>
        <p:blipFill rotWithShape="1">
          <a:blip r:embed="rId3">
            <a:alphaModFix/>
          </a:blip>
          <a:srcRect b="0" l="0" r="0" t="0"/>
          <a:stretch/>
        </p:blipFill>
        <p:spPr>
          <a:xfrm>
            <a:off x="0" y="0"/>
            <a:ext cx="12191948" cy="6858000"/>
          </a:xfrm>
          <a:prstGeom prst="rect">
            <a:avLst/>
          </a:prstGeom>
          <a:noFill/>
          <a:ln>
            <a:noFill/>
          </a:ln>
        </p:spPr>
      </p:pic>
      <p:sp>
        <p:nvSpPr>
          <p:cNvPr id="302" name="Google Shape;302;p8"/>
          <p:cNvSpPr txBox="1"/>
          <p:nvPr>
            <p:ph idx="1" type="body"/>
          </p:nvPr>
        </p:nvSpPr>
        <p:spPr>
          <a:xfrm>
            <a:off x="4187090" y="3023882"/>
            <a:ext cx="6557820" cy="3429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i="0" lang="da">
                <a:solidFill>
                  <a:srgbClr val="002060"/>
                </a:solidFill>
              </a:rPr>
              <a:t>Den mest almindelige </a:t>
            </a:r>
            <a:r>
              <a:rPr lang="da">
                <a:solidFill>
                  <a:srgbClr val="002060"/>
                </a:solidFill>
              </a:rPr>
              <a:t>metode</a:t>
            </a:r>
            <a:r>
              <a:rPr i="0" lang="da">
                <a:solidFill>
                  <a:srgbClr val="002060"/>
                </a:solidFill>
              </a:rPr>
              <a:t> til forebyggelse af udbrændthed </a:t>
            </a:r>
            <a:r>
              <a:rPr lang="da">
                <a:solidFill>
                  <a:srgbClr val="002060"/>
                </a:solidFill>
              </a:rPr>
              <a:t>omfatter</a:t>
            </a:r>
            <a:r>
              <a:rPr i="0" lang="da">
                <a:solidFill>
                  <a:srgbClr val="002060"/>
                </a:solidFill>
              </a:rPr>
              <a:t> personfokuserede strategier</a:t>
            </a:r>
            <a:r>
              <a:rPr lang="da">
                <a:solidFill>
                  <a:srgbClr val="002060"/>
                </a:solidFill>
              </a:rPr>
              <a:t> </a:t>
            </a:r>
            <a:r>
              <a:rPr i="0" lang="da">
                <a:solidFill>
                  <a:srgbClr val="002060"/>
                </a:solidFill>
              </a:rPr>
              <a:t>dvs. </a:t>
            </a:r>
            <a:r>
              <a:rPr lang="da">
                <a:solidFill>
                  <a:srgbClr val="002060"/>
                </a:solidFill>
              </a:rPr>
              <a:t>tiltag</a:t>
            </a:r>
            <a:r>
              <a:rPr i="0" lang="da">
                <a:solidFill>
                  <a:srgbClr val="002060"/>
                </a:solidFill>
              </a:rPr>
              <a:t>, der har til formål at forbedre psykosocialt velvære, afslapning, ændre arbejdsvaner eller fremme evnen til at håndtere utilpashed.</a:t>
            </a:r>
            <a:endParaRPr i="0">
              <a:solidFill>
                <a:srgbClr val="002060"/>
              </a:solidFill>
            </a:endParaRPr>
          </a:p>
          <a:p>
            <a:pPr indent="0" lvl="0" marL="0" marR="0" rtl="0" algn="l">
              <a:lnSpc>
                <a:spcPct val="90000"/>
              </a:lnSpc>
              <a:spcBef>
                <a:spcPts val="1000"/>
              </a:spcBef>
              <a:spcAft>
                <a:spcPts val="0"/>
              </a:spcAft>
              <a:buClr>
                <a:schemeClr val="lt1"/>
              </a:buClr>
              <a:buSzPts val="2400"/>
              <a:buFont typeface="Arial"/>
              <a:buNone/>
            </a:pPr>
            <a:r>
              <a:rPr i="0" lang="da">
                <a:solidFill>
                  <a:srgbClr val="002060"/>
                </a:solidFill>
              </a:rPr>
              <a:t>Den vigtigste strategi, der almindeligvis anvendes, er fokus på </a:t>
            </a:r>
            <a:r>
              <a:rPr b="1" i="0" lang="da">
                <a:solidFill>
                  <a:srgbClr val="002060"/>
                </a:solidFill>
              </a:rPr>
              <a:t>work-life balance.</a:t>
            </a:r>
            <a:endParaRPr b="1" i="0">
              <a:solidFill>
                <a:srgbClr val="002060"/>
              </a:solidFill>
            </a:endParaRPr>
          </a:p>
        </p:txBody>
      </p:sp>
      <p:sp>
        <p:nvSpPr>
          <p:cNvPr id="303" name="Google Shape;303;p8"/>
          <p:cNvSpPr txBox="1"/>
          <p:nvPr>
            <p:ph idx="2" type="body"/>
          </p:nvPr>
        </p:nvSpPr>
        <p:spPr>
          <a:xfrm>
            <a:off x="214867" y="391477"/>
            <a:ext cx="2278952" cy="124335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sz="3600">
                <a:solidFill>
                  <a:srgbClr val="7F3494"/>
                </a:solidFill>
              </a:rPr>
              <a:t>Work-life balance</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0"/>
          <p:cNvSpPr txBox="1"/>
          <p:nvPr>
            <p:ph idx="1" type="body"/>
          </p:nvPr>
        </p:nvSpPr>
        <p:spPr>
          <a:xfrm>
            <a:off x="798378" y="1669142"/>
            <a:ext cx="10595237" cy="2466622"/>
          </a:xfrm>
          <a:prstGeom prst="rect">
            <a:avLst/>
          </a:prstGeom>
          <a:noFill/>
          <a:ln>
            <a:noFill/>
          </a:ln>
        </p:spPr>
        <p:txBody>
          <a:bodyPr anchorCtr="0" anchor="t" bIns="45700" lIns="91425" spcFirstLastPara="1" rIns="91425" wrap="square" tIns="45700">
            <a:noAutofit/>
          </a:bodyPr>
          <a:lstStyle/>
          <a:p>
            <a:pPr indent="-342900" lvl="0" marL="571500" marR="0" rtl="0" algn="l">
              <a:lnSpc>
                <a:spcPct val="90000"/>
              </a:lnSpc>
              <a:spcBef>
                <a:spcPts val="1000"/>
              </a:spcBef>
              <a:spcAft>
                <a:spcPts val="0"/>
              </a:spcAft>
              <a:buClr>
                <a:srgbClr val="092E4B"/>
              </a:buClr>
              <a:buSzPts val="2400"/>
              <a:buFont typeface="Arial"/>
              <a:buChar char="•"/>
            </a:pPr>
            <a:r>
              <a:rPr lang="da"/>
              <a:t>Øget følelse af at høre til på arbejdspladsen</a:t>
            </a:r>
            <a:endParaRPr/>
          </a:p>
          <a:p>
            <a:pPr indent="-342900" lvl="0" marL="571500" marR="0" rtl="0" algn="l">
              <a:lnSpc>
                <a:spcPct val="90000"/>
              </a:lnSpc>
              <a:spcBef>
                <a:spcPts val="1000"/>
              </a:spcBef>
              <a:spcAft>
                <a:spcPts val="0"/>
              </a:spcAft>
              <a:buClr>
                <a:srgbClr val="092E4B"/>
              </a:buClr>
              <a:buSzPts val="2400"/>
              <a:buFont typeface="Arial"/>
              <a:buChar char="•"/>
            </a:pPr>
            <a:r>
              <a:rPr lang="da"/>
              <a:t>Øget motivation og samhørighed blandt kolleger</a:t>
            </a:r>
            <a:endParaRPr/>
          </a:p>
          <a:p>
            <a:pPr indent="-342900" lvl="0" marL="571500" marR="0" rtl="0" algn="l">
              <a:lnSpc>
                <a:spcPct val="90000"/>
              </a:lnSpc>
              <a:spcBef>
                <a:spcPts val="1000"/>
              </a:spcBef>
              <a:spcAft>
                <a:spcPts val="0"/>
              </a:spcAft>
              <a:buClr>
                <a:srgbClr val="092E4B"/>
              </a:buClr>
              <a:buSzPts val="2400"/>
              <a:buFont typeface="Arial"/>
              <a:buChar char="•"/>
            </a:pPr>
            <a:r>
              <a:rPr lang="da"/>
              <a:t>Nedsat risiko for konflikt</a:t>
            </a:r>
            <a:endParaRPr/>
          </a:p>
          <a:p>
            <a:pPr indent="-342900" lvl="0" marL="571500" marR="0" rtl="0" algn="l">
              <a:lnSpc>
                <a:spcPct val="90000"/>
              </a:lnSpc>
              <a:spcBef>
                <a:spcPts val="1000"/>
              </a:spcBef>
              <a:spcAft>
                <a:spcPts val="0"/>
              </a:spcAft>
              <a:buClr>
                <a:srgbClr val="092E4B"/>
              </a:buClr>
              <a:buSzPts val="2400"/>
              <a:buFont typeface="Arial"/>
              <a:buChar char="•"/>
            </a:pPr>
            <a:r>
              <a:rPr lang="da"/>
              <a:t>Højere produktions- og effektivitetsniveau</a:t>
            </a:r>
            <a:endParaRPr/>
          </a:p>
          <a:p>
            <a:pPr indent="-342900" lvl="0" marL="571500" marR="0" rtl="0" algn="l">
              <a:lnSpc>
                <a:spcPct val="90000"/>
              </a:lnSpc>
              <a:spcBef>
                <a:spcPts val="1000"/>
              </a:spcBef>
              <a:spcAft>
                <a:spcPts val="0"/>
              </a:spcAft>
              <a:buClr>
                <a:srgbClr val="092E4B"/>
              </a:buClr>
              <a:buSzPts val="2400"/>
              <a:buFont typeface="Arial"/>
              <a:buChar char="•"/>
            </a:pPr>
            <a:r>
              <a:rPr lang="da"/>
              <a:t>Lettere at indfri arbejdspladsens mål</a:t>
            </a:r>
            <a:endParaRPr/>
          </a:p>
        </p:txBody>
      </p:sp>
      <p:sp>
        <p:nvSpPr>
          <p:cNvPr id="1080" name="Google Shape;1080;p80"/>
          <p:cNvSpPr txBox="1"/>
          <p:nvPr>
            <p:ph idx="2" type="body"/>
          </p:nvPr>
        </p:nvSpPr>
        <p:spPr>
          <a:xfrm>
            <a:off x="798379" y="500345"/>
            <a:ext cx="10595237" cy="116879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Her er fordelene, du får ved samarbejde på arbejdspladsen:</a:t>
            </a:r>
            <a:endParaRPr/>
          </a:p>
        </p:txBody>
      </p:sp>
      <p:sp>
        <p:nvSpPr>
          <p:cNvPr id="1081" name="Google Shape;1081;p80"/>
          <p:cNvSpPr txBox="1"/>
          <p:nvPr/>
        </p:nvSpPr>
        <p:spPr>
          <a:xfrm>
            <a:off x="2608083" y="4190502"/>
            <a:ext cx="6975826" cy="1168797"/>
          </a:xfrm>
          <a:prstGeom prst="rect">
            <a:avLst/>
          </a:prstGeom>
          <a:noFill/>
          <a:ln>
            <a:noFill/>
          </a:ln>
        </p:spPr>
        <p:txBody>
          <a:bodyPr anchorCtr="0" anchor="t" bIns="45700" lIns="91425" spcFirstLastPara="1" rIns="91425" wrap="square" tIns="45700">
            <a:normAutofit/>
          </a:bodyPr>
          <a:lstStyle/>
          <a:p>
            <a:pPr indent="-228600" lvl="0" marL="457200" marR="0" rtl="0" algn="ctr">
              <a:lnSpc>
                <a:spcPct val="90000"/>
              </a:lnSpc>
              <a:spcBef>
                <a:spcPts val="1000"/>
              </a:spcBef>
              <a:spcAft>
                <a:spcPts val="0"/>
              </a:spcAft>
              <a:buClr>
                <a:srgbClr val="092E4B"/>
              </a:buClr>
              <a:buSzPts val="2400"/>
              <a:buFont typeface="Arial"/>
              <a:buNone/>
            </a:pPr>
            <a:r>
              <a:rPr b="1" i="0" lang="da" sz="4400" u="none" cap="none" strike="noStrike">
                <a:solidFill>
                  <a:srgbClr val="24BAA2"/>
                </a:solidFill>
                <a:latin typeface="Calibri"/>
                <a:ea typeface="Calibri"/>
                <a:cs typeface="Calibri"/>
                <a:sym typeface="Calibri"/>
              </a:rPr>
              <a:t>  </a:t>
            </a:r>
            <a:r>
              <a:rPr b="1" i="0" lang="da" sz="2400" u="none" cap="none" strike="noStrike">
                <a:solidFill>
                  <a:srgbClr val="24BAA2"/>
                </a:solidFill>
                <a:latin typeface="Calibri"/>
                <a:ea typeface="Calibri"/>
                <a:cs typeface="Calibri"/>
                <a:sym typeface="Calibri"/>
              </a:rPr>
              <a:t>Vi foreslår nogle strategier til at forbedre kommunikationen mellem kolleger</a:t>
            </a:r>
            <a:endParaRPr b="1" i="0" sz="4400" u="none" cap="none" strike="noStrike">
              <a:solidFill>
                <a:srgbClr val="24BAA2"/>
              </a:solidFill>
              <a:latin typeface="Calibri"/>
              <a:ea typeface="Calibri"/>
              <a:cs typeface="Calibri"/>
              <a:sym typeface="Calibri"/>
            </a:endParaRPr>
          </a:p>
        </p:txBody>
      </p:sp>
      <p:sp>
        <p:nvSpPr>
          <p:cNvPr id="1082" name="Google Shape;1082;p80"/>
          <p:cNvSpPr/>
          <p:nvPr/>
        </p:nvSpPr>
        <p:spPr>
          <a:xfrm>
            <a:off x="5769429" y="5414037"/>
            <a:ext cx="1023257" cy="943618"/>
          </a:xfrm>
          <a:prstGeom prst="downArrow">
            <a:avLst>
              <a:gd fmla="val 50000" name="adj1"/>
              <a:gd fmla="val 50000" name="adj2"/>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81"/>
          <p:cNvSpPr txBox="1"/>
          <p:nvPr>
            <p:ph idx="1" type="body"/>
          </p:nvPr>
        </p:nvSpPr>
        <p:spPr>
          <a:xfrm>
            <a:off x="434566" y="1362075"/>
            <a:ext cx="7441949" cy="4246963"/>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Clr>
                <a:srgbClr val="092E4B"/>
              </a:buClr>
              <a:buSzPts val="2400"/>
              <a:buNone/>
            </a:pPr>
            <a:r>
              <a:rPr lang="da"/>
              <a:t>Du kan kommunikere på forskellige måder:</a:t>
            </a:r>
            <a:br>
              <a:rPr lang="da"/>
            </a:br>
            <a:r>
              <a:rPr lang="da"/>
              <a:t>personligt, via e-mail, via chat eller på online platforme. </a:t>
            </a:r>
            <a:endParaRPr/>
          </a:p>
          <a:p>
            <a:pPr indent="0" lvl="0" marL="228600" rtl="0" algn="l">
              <a:lnSpc>
                <a:spcPct val="90000"/>
              </a:lnSpc>
              <a:spcBef>
                <a:spcPts val="1000"/>
              </a:spcBef>
              <a:spcAft>
                <a:spcPts val="0"/>
              </a:spcAft>
              <a:buClr>
                <a:srgbClr val="092E4B"/>
              </a:buClr>
              <a:buSzPts val="2400"/>
              <a:buNone/>
            </a:pPr>
            <a:r>
              <a:rPr lang="da"/>
              <a:t>Valg af kanal kan afhænge både af det aktuelle emne og af forskellige slags behov, hvad enten de er tekniske, økonomiske eller personlige. Under alle omstændigheder er det godt at være klar over det værktøj, du bruger, og sørge for, at alle ved, hvordan det skal bruges. </a:t>
            </a:r>
            <a:endParaRPr/>
          </a:p>
          <a:p>
            <a:pPr indent="0" lvl="0" marL="228600" rtl="0" algn="l">
              <a:lnSpc>
                <a:spcPct val="90000"/>
              </a:lnSpc>
              <a:spcBef>
                <a:spcPts val="1000"/>
              </a:spcBef>
              <a:spcAft>
                <a:spcPts val="0"/>
              </a:spcAft>
              <a:buClr>
                <a:srgbClr val="092E4B"/>
              </a:buClr>
              <a:buSzPts val="2400"/>
              <a:buNone/>
            </a:pPr>
            <a:r>
              <a:rPr b="1" lang="da"/>
              <a:t>For at sikre en velfungerende kommunikation er det vigtigt, at alle er på samme bølgelængde. </a:t>
            </a:r>
            <a:endParaRPr/>
          </a:p>
          <a:p>
            <a:pPr indent="0" lvl="0" marL="228600" rtl="0" algn="l">
              <a:lnSpc>
                <a:spcPct val="90000"/>
              </a:lnSpc>
              <a:spcBef>
                <a:spcPts val="1000"/>
              </a:spcBef>
              <a:spcAft>
                <a:spcPts val="0"/>
              </a:spcAft>
              <a:buClr>
                <a:srgbClr val="092E4B"/>
              </a:buClr>
              <a:buSzPts val="2400"/>
              <a:buNone/>
            </a:pPr>
            <a:r>
              <a:rPr lang="da"/>
              <a:t>Brug jeres direkte linje til hurtig kommunikation, brug </a:t>
            </a:r>
            <a:r>
              <a:rPr b="1" lang="da"/>
              <a:t>e-mail</a:t>
            </a:r>
            <a:r>
              <a:rPr lang="da"/>
              <a:t> til kommunikation, der ikke haster.</a:t>
            </a:r>
            <a:endParaRPr/>
          </a:p>
          <a:p>
            <a:pPr indent="0" lvl="0" marL="228600" rtl="0" algn="l">
              <a:lnSpc>
                <a:spcPct val="90000"/>
              </a:lnSpc>
              <a:spcBef>
                <a:spcPts val="1000"/>
              </a:spcBef>
              <a:spcAft>
                <a:spcPts val="0"/>
              </a:spcAft>
              <a:buClr>
                <a:srgbClr val="092E4B"/>
              </a:buClr>
              <a:buSzPts val="2400"/>
              <a:buNone/>
            </a:pPr>
            <a:r>
              <a:t/>
            </a:r>
            <a:endParaRPr b="1"/>
          </a:p>
        </p:txBody>
      </p:sp>
      <p:sp>
        <p:nvSpPr>
          <p:cNvPr id="1088" name="Google Shape;1088;p81"/>
          <p:cNvSpPr txBox="1"/>
          <p:nvPr>
            <p:ph idx="2" type="body"/>
          </p:nvPr>
        </p:nvSpPr>
        <p:spPr>
          <a:xfrm>
            <a:off x="657225" y="445308"/>
            <a:ext cx="10736393"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da"/>
              <a:t>1. Identificer kommunikationskanalen og temaet</a:t>
            </a:r>
            <a:endParaRPr/>
          </a:p>
        </p:txBody>
      </p:sp>
      <p:pic>
        <p:nvPicPr>
          <p:cNvPr id="1089" name="Google Shape;1089;p81"/>
          <p:cNvPicPr preferRelativeResize="0"/>
          <p:nvPr/>
        </p:nvPicPr>
        <p:blipFill rotWithShape="1">
          <a:blip r:embed="rId3">
            <a:alphaModFix/>
          </a:blip>
          <a:srcRect b="0" l="0" r="0" t="0"/>
          <a:stretch/>
        </p:blipFill>
        <p:spPr>
          <a:xfrm>
            <a:off x="7407443" y="1975632"/>
            <a:ext cx="4127332" cy="387898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82"/>
          <p:cNvSpPr txBox="1"/>
          <p:nvPr>
            <p:ph idx="1" type="body"/>
          </p:nvPr>
        </p:nvSpPr>
        <p:spPr>
          <a:xfrm>
            <a:off x="295177" y="1494822"/>
            <a:ext cx="6902327" cy="4325349"/>
          </a:xfrm>
          <a:prstGeom prst="rect">
            <a:avLst/>
          </a:prstGeom>
          <a:noFill/>
          <a:ln>
            <a:noFill/>
          </a:ln>
        </p:spPr>
        <p:txBody>
          <a:bodyPr anchorCtr="0" anchor="t" bIns="45700" lIns="91425" spcFirstLastPara="1" rIns="91425" wrap="square" tIns="45700">
            <a:noAutofit/>
          </a:bodyPr>
          <a:lstStyle/>
          <a:p>
            <a:pPr indent="0" lvl="0" marL="216000" marR="0" rtl="0" algn="l">
              <a:lnSpc>
                <a:spcPct val="90000"/>
              </a:lnSpc>
              <a:spcBef>
                <a:spcPts val="1000"/>
              </a:spcBef>
              <a:spcAft>
                <a:spcPts val="0"/>
              </a:spcAft>
              <a:buClr>
                <a:srgbClr val="092E4B"/>
              </a:buClr>
              <a:buSzPts val="2400"/>
              <a:buFont typeface="Arial"/>
              <a:buNone/>
            </a:pPr>
            <a:r>
              <a:rPr lang="da"/>
              <a:t>For at gøre din kommunikation  samarbejdsorienteret, skal du lytte og give plads til andres ideer og ikke kun fokusere på dine egne.</a:t>
            </a:r>
            <a:endParaRPr/>
          </a:p>
          <a:p>
            <a:pPr indent="0" lvl="0" marL="216000" marR="0" rtl="0" algn="l">
              <a:lnSpc>
                <a:spcPct val="90000"/>
              </a:lnSpc>
              <a:spcBef>
                <a:spcPts val="1000"/>
              </a:spcBef>
              <a:spcAft>
                <a:spcPts val="0"/>
              </a:spcAft>
              <a:buClr>
                <a:srgbClr val="092E4B"/>
              </a:buClr>
              <a:buSzPts val="2400"/>
              <a:buFont typeface="Arial"/>
              <a:buNone/>
            </a:pPr>
            <a:r>
              <a:rPr lang="da"/>
              <a:t>Kommunikation betyder udveksling af information, herunder også nonverbal information. Du må derfor være i  stand til at lytte og observere for at opnå de ønskede resultater. </a:t>
            </a:r>
            <a:endParaRPr/>
          </a:p>
          <a:p>
            <a:pPr indent="0" lvl="0" marL="216000" marR="0" rtl="0" algn="l">
              <a:lnSpc>
                <a:spcPct val="90000"/>
              </a:lnSpc>
              <a:spcBef>
                <a:spcPts val="1000"/>
              </a:spcBef>
              <a:spcAft>
                <a:spcPts val="0"/>
              </a:spcAft>
              <a:buClr>
                <a:srgbClr val="092E4B"/>
              </a:buClr>
              <a:buSzPts val="2400"/>
              <a:buFont typeface="Arial"/>
              <a:buNone/>
            </a:pPr>
            <a:r>
              <a:rPr b="1" lang="da"/>
              <a:t>Grupper på instant messaging </a:t>
            </a:r>
            <a:r>
              <a:rPr lang="da"/>
              <a:t>apps</a:t>
            </a:r>
            <a:r>
              <a:rPr b="1" lang="da"/>
              <a:t> </a:t>
            </a:r>
            <a:r>
              <a:rPr lang="da"/>
              <a:t>bruges ofte. Sandsynligvis har du en med dine kolleger, men at chatte massivt kan skabe forvirring og misforståelser. Til tider er en</a:t>
            </a:r>
            <a:r>
              <a:rPr b="1" lang="da"/>
              <a:t> privat chat</a:t>
            </a:r>
            <a:r>
              <a:rPr lang="da"/>
              <a:t>, hvor du kan tale med én person ad gangen, mere nyttig.</a:t>
            </a:r>
            <a:endParaRPr/>
          </a:p>
        </p:txBody>
      </p:sp>
      <p:sp>
        <p:nvSpPr>
          <p:cNvPr id="1095" name="Google Shape;1095;p82"/>
          <p:cNvSpPr txBox="1"/>
          <p:nvPr>
            <p:ph idx="2" type="body"/>
          </p:nvPr>
        </p:nvSpPr>
        <p:spPr>
          <a:xfrm>
            <a:off x="502938" y="427454"/>
            <a:ext cx="10926893"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2. Prioriter tovejskommunikation</a:t>
            </a:r>
            <a:endParaRPr/>
          </a:p>
        </p:txBody>
      </p:sp>
      <p:pic>
        <p:nvPicPr>
          <p:cNvPr id="1096" name="Google Shape;1096;p82"/>
          <p:cNvPicPr preferRelativeResize="0"/>
          <p:nvPr/>
        </p:nvPicPr>
        <p:blipFill rotWithShape="1">
          <a:blip r:embed="rId3">
            <a:alphaModFix/>
          </a:blip>
          <a:srcRect b="0" l="0" r="0" t="0"/>
          <a:stretch/>
        </p:blipFill>
        <p:spPr>
          <a:xfrm>
            <a:off x="7197505" y="1771047"/>
            <a:ext cx="4699318" cy="404912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83"/>
          <p:cNvSpPr txBox="1"/>
          <p:nvPr>
            <p:ph idx="1" type="body"/>
          </p:nvPr>
        </p:nvSpPr>
        <p:spPr>
          <a:xfrm>
            <a:off x="310082" y="1381247"/>
            <a:ext cx="8691880" cy="1458728"/>
          </a:xfrm>
          <a:prstGeom prst="rect">
            <a:avLst/>
          </a:prstGeom>
          <a:noFill/>
          <a:ln>
            <a:noFill/>
          </a:ln>
        </p:spPr>
        <p:txBody>
          <a:bodyPr anchorCtr="0" anchor="t" bIns="45700" lIns="91425" spcFirstLastPara="1" rIns="91425" wrap="square" tIns="45700">
            <a:noAutofit/>
          </a:bodyPr>
          <a:lstStyle/>
          <a:p>
            <a:pPr indent="0" lvl="0" marL="457200" rtl="0" algn="just">
              <a:lnSpc>
                <a:spcPct val="90000"/>
              </a:lnSpc>
              <a:spcBef>
                <a:spcPts val="1000"/>
              </a:spcBef>
              <a:spcAft>
                <a:spcPts val="0"/>
              </a:spcAft>
              <a:buSzPts val="2400"/>
              <a:buNone/>
            </a:pPr>
            <a:r>
              <a:rPr lang="da"/>
              <a:t>Under kommunikation er det vigtigt at holde fast i det, der er sket og kan bekræftes, og ikke ty til fortolkninger af en situation. Historier opstår uundgåeligt, men du skal prøve at adskille dem fra fakta</a:t>
            </a:r>
            <a:endParaRPr/>
          </a:p>
        </p:txBody>
      </p:sp>
      <p:sp>
        <p:nvSpPr>
          <p:cNvPr id="1102" name="Google Shape;1102;p83"/>
          <p:cNvSpPr txBox="1"/>
          <p:nvPr>
            <p:ph idx="2" type="body"/>
          </p:nvPr>
        </p:nvSpPr>
        <p:spPr>
          <a:xfrm>
            <a:off x="499617" y="549218"/>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3. Hold dig til fakta og ikke historier</a:t>
            </a:r>
            <a:endParaRPr/>
          </a:p>
        </p:txBody>
      </p:sp>
      <p:sp>
        <p:nvSpPr>
          <p:cNvPr id="1103" name="Google Shape;1103;p83"/>
          <p:cNvSpPr txBox="1"/>
          <p:nvPr/>
        </p:nvSpPr>
        <p:spPr>
          <a:xfrm>
            <a:off x="499616" y="3109582"/>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4. </a:t>
            </a:r>
            <a:r>
              <a:rPr b="1" lang="da" sz="3600">
                <a:solidFill>
                  <a:srgbClr val="24BAA2"/>
                </a:solidFill>
                <a:latin typeface="Calibri"/>
                <a:ea typeface="Calibri"/>
                <a:cs typeface="Calibri"/>
                <a:sym typeface="Calibri"/>
              </a:rPr>
              <a:t>Tro på dig selv</a:t>
            </a:r>
            <a:endParaRPr b="1" i="0" sz="3600" u="none" cap="none" strike="noStrike">
              <a:solidFill>
                <a:srgbClr val="24BAA2"/>
              </a:solidFill>
              <a:latin typeface="Calibri"/>
              <a:ea typeface="Calibri"/>
              <a:cs typeface="Calibri"/>
              <a:sym typeface="Calibri"/>
            </a:endParaRPr>
          </a:p>
        </p:txBody>
      </p:sp>
      <p:sp>
        <p:nvSpPr>
          <p:cNvPr id="1104" name="Google Shape;1104;p83"/>
          <p:cNvSpPr txBox="1"/>
          <p:nvPr/>
        </p:nvSpPr>
        <p:spPr>
          <a:xfrm>
            <a:off x="2264396" y="3804467"/>
            <a:ext cx="9175517" cy="2400697"/>
          </a:xfrm>
          <a:prstGeom prst="rect">
            <a:avLst/>
          </a:prstGeom>
          <a:noFill/>
          <a:ln>
            <a:noFill/>
          </a:ln>
        </p:spPr>
        <p:txBody>
          <a:bodyPr anchorCtr="0" anchor="t" bIns="45700" lIns="91425" spcFirstLastPara="1" rIns="91425" wrap="square" tIns="45700">
            <a:noAutofit/>
          </a:bodyPr>
          <a:lstStyle/>
          <a:p>
            <a:pPr indent="0" lvl="0" marL="457200" marR="0" rtl="0" algn="just">
              <a:lnSpc>
                <a:spcPct val="90000"/>
              </a:lnSpc>
              <a:spcBef>
                <a:spcPts val="1000"/>
              </a:spcBef>
              <a:spcAft>
                <a:spcPts val="0"/>
              </a:spcAft>
              <a:buClr>
                <a:srgbClr val="092E4B"/>
              </a:buClr>
              <a:buSzPts val="2400"/>
              <a:buFont typeface="Arial"/>
              <a:buNone/>
            </a:pPr>
            <a:r>
              <a:rPr lang="da" sz="2400">
                <a:solidFill>
                  <a:srgbClr val="092E4B"/>
                </a:solidFill>
                <a:latin typeface="Calibri"/>
                <a:ea typeface="Calibri"/>
                <a:cs typeface="Calibri"/>
                <a:sym typeface="Calibri"/>
              </a:rPr>
              <a:t>Troværdighed er vigtigt</a:t>
            </a:r>
            <a:r>
              <a:rPr b="0" i="0" lang="da" sz="2400" u="none" cap="none" strike="noStrike">
                <a:solidFill>
                  <a:srgbClr val="092E4B"/>
                </a:solidFill>
                <a:latin typeface="Calibri"/>
                <a:ea typeface="Calibri"/>
                <a:cs typeface="Calibri"/>
                <a:sym typeface="Calibri"/>
              </a:rPr>
              <a:t>, når du kommunikerer med dine kollegaer</a:t>
            </a:r>
            <a:r>
              <a:rPr lang="da" sz="2400">
                <a:solidFill>
                  <a:srgbClr val="092E4B"/>
                </a:solidFill>
                <a:latin typeface="Calibri"/>
                <a:ea typeface="Calibri"/>
                <a:cs typeface="Calibri"/>
                <a:sym typeface="Calibri"/>
              </a:rPr>
              <a:t>. Tro på det du siger, b</a:t>
            </a:r>
            <a:r>
              <a:rPr b="0" i="0" lang="da" sz="2400" u="none" cap="none" strike="noStrike">
                <a:solidFill>
                  <a:srgbClr val="092E4B"/>
                </a:solidFill>
                <a:latin typeface="Calibri"/>
                <a:ea typeface="Calibri"/>
                <a:cs typeface="Calibri"/>
                <a:sym typeface="Calibri"/>
              </a:rPr>
              <a:t>evar øjenkontakten og brug en objektiv </a:t>
            </a:r>
            <a:r>
              <a:rPr lang="da" sz="2400">
                <a:solidFill>
                  <a:srgbClr val="092E4B"/>
                </a:solidFill>
                <a:latin typeface="Calibri"/>
                <a:ea typeface="Calibri"/>
                <a:cs typeface="Calibri"/>
                <a:sym typeface="Calibri"/>
              </a:rPr>
              <a:t>tone, og forsøg at være </a:t>
            </a:r>
            <a:r>
              <a:rPr b="0" i="0" lang="da" sz="2400" u="none" cap="none" strike="noStrike">
                <a:solidFill>
                  <a:srgbClr val="092E4B"/>
                </a:solidFill>
                <a:latin typeface="Calibri"/>
                <a:ea typeface="Calibri"/>
                <a:cs typeface="Calibri"/>
                <a:sym typeface="Calibri"/>
              </a:rPr>
              <a:t>empatisk. Selv </a:t>
            </a:r>
            <a:r>
              <a:rPr b="1" i="0" lang="da" sz="2400" u="none" cap="none" strike="noStrike">
                <a:solidFill>
                  <a:srgbClr val="092E4B"/>
                </a:solidFill>
                <a:latin typeface="Calibri"/>
                <a:ea typeface="Calibri"/>
                <a:cs typeface="Calibri"/>
                <a:sym typeface="Calibri"/>
              </a:rPr>
              <a:t>når du holder et onlinemøde</a:t>
            </a:r>
            <a:r>
              <a:rPr b="0" i="0" lang="da" sz="2400" u="none" cap="none" strike="noStrike">
                <a:solidFill>
                  <a:srgbClr val="092E4B"/>
                </a:solidFill>
                <a:latin typeface="Calibri"/>
                <a:ea typeface="Calibri"/>
                <a:cs typeface="Calibri"/>
                <a:sym typeface="Calibri"/>
              </a:rPr>
              <a:t>, skal du huske at holde lyden og kameraet tændt og se på kameraet, mens du taler. De fleste mødeplatforme giver dig mulighed for at </a:t>
            </a:r>
            <a:r>
              <a:rPr b="1" i="0" lang="da" sz="2400" u="none" cap="none" strike="noStrike">
                <a:solidFill>
                  <a:srgbClr val="092E4B"/>
                </a:solidFill>
                <a:latin typeface="Calibri"/>
                <a:ea typeface="Calibri"/>
                <a:cs typeface="Calibri"/>
                <a:sym typeface="Calibri"/>
              </a:rPr>
              <a:t>"række hånden op" </a:t>
            </a:r>
            <a:r>
              <a:rPr b="0" i="0" lang="da" sz="2400" u="none" cap="none" strike="noStrike">
                <a:solidFill>
                  <a:srgbClr val="092E4B"/>
                </a:solidFill>
                <a:latin typeface="Calibri"/>
                <a:ea typeface="Calibri"/>
                <a:cs typeface="Calibri"/>
                <a:sym typeface="Calibri"/>
              </a:rPr>
              <a:t>for at bede om at tale, så bare vent på din tur.</a:t>
            </a:r>
            <a:endParaRPr b="0" i="0" sz="2400" u="none" cap="none" strike="noStrike">
              <a:solidFill>
                <a:srgbClr val="092E4B"/>
              </a:solidFill>
              <a:latin typeface="Calibri"/>
              <a:ea typeface="Calibri"/>
              <a:cs typeface="Calibri"/>
              <a:sym typeface="Calibri"/>
            </a:endParaRPr>
          </a:p>
        </p:txBody>
      </p:sp>
      <p:sp>
        <p:nvSpPr>
          <p:cNvPr id="1105" name="Google Shape;1105;p83"/>
          <p:cNvSpPr/>
          <p:nvPr/>
        </p:nvSpPr>
        <p:spPr>
          <a:xfrm>
            <a:off x="9523043" y="1485900"/>
            <a:ext cx="1230682" cy="1354075"/>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chemeClr val="dk1"/>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heckmark with solid fill" id="1106" name="Google Shape;1106;p83"/>
          <p:cNvPicPr preferRelativeResize="0"/>
          <p:nvPr/>
        </p:nvPicPr>
        <p:blipFill rotWithShape="1">
          <a:blip r:embed="rId3">
            <a:alphaModFix/>
          </a:blip>
          <a:srcRect b="0" l="0" r="0" t="0"/>
          <a:stretch/>
        </p:blipFill>
        <p:spPr>
          <a:xfrm>
            <a:off x="9818573" y="1824472"/>
            <a:ext cx="680603" cy="680603"/>
          </a:xfrm>
          <a:prstGeom prst="rect">
            <a:avLst/>
          </a:prstGeom>
          <a:noFill/>
          <a:ln>
            <a:noFill/>
          </a:ln>
        </p:spPr>
      </p:pic>
      <p:grpSp>
        <p:nvGrpSpPr>
          <p:cNvPr id="1107" name="Google Shape;1107;p83"/>
          <p:cNvGrpSpPr/>
          <p:nvPr/>
        </p:nvGrpSpPr>
        <p:grpSpPr>
          <a:xfrm>
            <a:off x="1181478" y="4450779"/>
            <a:ext cx="1400174" cy="1108075"/>
            <a:chOff x="6488295" y="5309031"/>
            <a:chExt cx="1083393" cy="1108075"/>
          </a:xfrm>
        </p:grpSpPr>
        <p:sp>
          <p:nvSpPr>
            <p:cNvPr id="1108" name="Google Shape;1108;p83"/>
            <p:cNvSpPr/>
            <p:nvPr/>
          </p:nvSpPr>
          <p:spPr>
            <a:xfrm>
              <a:off x="7127359" y="5377600"/>
              <a:ext cx="397701" cy="323645"/>
            </a:xfrm>
            <a:custGeom>
              <a:rect b="b" l="l" r="r" t="t"/>
              <a:pathLst>
                <a:path extrusionOk="0" h="323645" w="397701">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9" name="Google Shape;1109;p83"/>
            <p:cNvGrpSpPr/>
            <p:nvPr/>
          </p:nvGrpSpPr>
          <p:grpSpPr>
            <a:xfrm>
              <a:off x="6488295" y="5309031"/>
              <a:ext cx="1083393" cy="1108075"/>
              <a:chOff x="6488295" y="5309031"/>
              <a:chExt cx="1083393" cy="1108075"/>
            </a:xfrm>
          </p:grpSpPr>
          <p:sp>
            <p:nvSpPr>
              <p:cNvPr id="1110" name="Google Shape;1110;p83"/>
              <p:cNvSpPr/>
              <p:nvPr/>
            </p:nvSpPr>
            <p:spPr>
              <a:xfrm>
                <a:off x="6488295" y="5309031"/>
                <a:ext cx="647293" cy="1108075"/>
              </a:xfrm>
              <a:custGeom>
                <a:rect b="b" l="l" r="r" t="t"/>
                <a:pathLst>
                  <a:path extrusionOk="0" h="1108075" w="647293">
                    <a:moveTo>
                      <a:pt x="619866" y="573237"/>
                    </a:moveTo>
                    <a:lnTo>
                      <a:pt x="551296" y="573237"/>
                    </a:lnTo>
                    <a:lnTo>
                      <a:pt x="551296" y="425128"/>
                    </a:lnTo>
                    <a:cubicBezTo>
                      <a:pt x="551296" y="364787"/>
                      <a:pt x="501926" y="312675"/>
                      <a:pt x="438843" y="312675"/>
                    </a:cubicBezTo>
                    <a:lnTo>
                      <a:pt x="436100" y="312675"/>
                    </a:lnTo>
                    <a:cubicBezTo>
                      <a:pt x="474498" y="279761"/>
                      <a:pt x="499184" y="230392"/>
                      <a:pt x="499184" y="178280"/>
                    </a:cubicBezTo>
                    <a:cubicBezTo>
                      <a:pt x="499184" y="79540"/>
                      <a:pt x="419643" y="0"/>
                      <a:pt x="320904" y="0"/>
                    </a:cubicBezTo>
                    <a:cubicBezTo>
                      <a:pt x="222164" y="0"/>
                      <a:pt x="142624" y="79540"/>
                      <a:pt x="142624" y="178280"/>
                    </a:cubicBezTo>
                    <a:cubicBezTo>
                      <a:pt x="142624" y="233135"/>
                      <a:pt x="167309" y="279761"/>
                      <a:pt x="205708" y="312675"/>
                    </a:cubicBezTo>
                    <a:lnTo>
                      <a:pt x="202965" y="312675"/>
                    </a:lnTo>
                    <a:cubicBezTo>
                      <a:pt x="142624" y="312675"/>
                      <a:pt x="90511" y="362044"/>
                      <a:pt x="90511" y="425128"/>
                    </a:cubicBezTo>
                    <a:lnTo>
                      <a:pt x="90511" y="573237"/>
                    </a:lnTo>
                    <a:lnTo>
                      <a:pt x="21942" y="573237"/>
                    </a:lnTo>
                    <a:cubicBezTo>
                      <a:pt x="10971" y="573237"/>
                      <a:pt x="0" y="584208"/>
                      <a:pt x="0" y="595179"/>
                    </a:cubicBezTo>
                    <a:lnTo>
                      <a:pt x="0" y="737803"/>
                    </a:lnTo>
                    <a:cubicBezTo>
                      <a:pt x="0" y="748774"/>
                      <a:pt x="10971" y="759745"/>
                      <a:pt x="21942" y="759745"/>
                    </a:cubicBezTo>
                    <a:lnTo>
                      <a:pt x="57598" y="759745"/>
                    </a:lnTo>
                    <a:lnTo>
                      <a:pt x="57598" y="1086134"/>
                    </a:lnTo>
                    <a:cubicBezTo>
                      <a:pt x="57598" y="1097105"/>
                      <a:pt x="68569" y="1108076"/>
                      <a:pt x="79540" y="1108076"/>
                    </a:cubicBezTo>
                    <a:lnTo>
                      <a:pt x="567753" y="1108076"/>
                    </a:lnTo>
                    <a:cubicBezTo>
                      <a:pt x="578724" y="1108076"/>
                      <a:pt x="589695" y="1097105"/>
                      <a:pt x="589695" y="1086134"/>
                    </a:cubicBezTo>
                    <a:lnTo>
                      <a:pt x="589695" y="759745"/>
                    </a:lnTo>
                    <a:lnTo>
                      <a:pt x="625351" y="759745"/>
                    </a:lnTo>
                    <a:cubicBezTo>
                      <a:pt x="636322" y="759745"/>
                      <a:pt x="647293" y="748774"/>
                      <a:pt x="647293" y="737803"/>
                    </a:cubicBezTo>
                    <a:lnTo>
                      <a:pt x="647293" y="595179"/>
                    </a:lnTo>
                    <a:cubicBezTo>
                      <a:pt x="641807" y="584208"/>
                      <a:pt x="630837" y="573237"/>
                      <a:pt x="619866" y="573237"/>
                    </a:cubicBezTo>
                    <a:lnTo>
                      <a:pt x="619866" y="573237"/>
                    </a:lnTo>
                    <a:close/>
                    <a:moveTo>
                      <a:pt x="183766" y="178280"/>
                    </a:moveTo>
                    <a:cubicBezTo>
                      <a:pt x="183766" y="104225"/>
                      <a:pt x="244106" y="43884"/>
                      <a:pt x="318161" y="43884"/>
                    </a:cubicBezTo>
                    <a:cubicBezTo>
                      <a:pt x="392215" y="43884"/>
                      <a:pt x="452557" y="104225"/>
                      <a:pt x="452557" y="178280"/>
                    </a:cubicBezTo>
                    <a:cubicBezTo>
                      <a:pt x="452557" y="252334"/>
                      <a:pt x="392215" y="312675"/>
                      <a:pt x="318161" y="312675"/>
                    </a:cubicBezTo>
                    <a:cubicBezTo>
                      <a:pt x="244106" y="312675"/>
                      <a:pt x="183766" y="252334"/>
                      <a:pt x="183766" y="178280"/>
                    </a:cubicBezTo>
                    <a:lnTo>
                      <a:pt x="183766" y="178280"/>
                    </a:lnTo>
                    <a:close/>
                    <a:moveTo>
                      <a:pt x="131653" y="425128"/>
                    </a:moveTo>
                    <a:cubicBezTo>
                      <a:pt x="131653" y="386730"/>
                      <a:pt x="161823" y="356559"/>
                      <a:pt x="200222" y="356559"/>
                    </a:cubicBezTo>
                    <a:lnTo>
                      <a:pt x="438843" y="356559"/>
                    </a:lnTo>
                    <a:cubicBezTo>
                      <a:pt x="477241" y="356559"/>
                      <a:pt x="507412" y="386730"/>
                      <a:pt x="507412" y="425128"/>
                    </a:cubicBezTo>
                    <a:lnTo>
                      <a:pt x="507412" y="573237"/>
                    </a:lnTo>
                    <a:lnTo>
                      <a:pt x="131653" y="573237"/>
                    </a:lnTo>
                    <a:lnTo>
                      <a:pt x="131653" y="425128"/>
                    </a:lnTo>
                    <a:close/>
                    <a:moveTo>
                      <a:pt x="597923" y="715861"/>
                    </a:moveTo>
                    <a:lnTo>
                      <a:pt x="425129" y="715861"/>
                    </a:lnTo>
                    <a:cubicBezTo>
                      <a:pt x="414158" y="715861"/>
                      <a:pt x="403187" y="726832"/>
                      <a:pt x="403187" y="737803"/>
                    </a:cubicBezTo>
                    <a:cubicBezTo>
                      <a:pt x="403187" y="748774"/>
                      <a:pt x="414158" y="759745"/>
                      <a:pt x="425129" y="759745"/>
                    </a:cubicBezTo>
                    <a:lnTo>
                      <a:pt x="540326" y="759745"/>
                    </a:lnTo>
                    <a:lnTo>
                      <a:pt x="540326" y="1064191"/>
                    </a:lnTo>
                    <a:lnTo>
                      <a:pt x="95997" y="1064191"/>
                    </a:lnTo>
                    <a:lnTo>
                      <a:pt x="95997" y="759745"/>
                    </a:lnTo>
                    <a:lnTo>
                      <a:pt x="230392" y="759745"/>
                    </a:lnTo>
                    <a:cubicBezTo>
                      <a:pt x="241363" y="759745"/>
                      <a:pt x="252335" y="748774"/>
                      <a:pt x="252335" y="737803"/>
                    </a:cubicBezTo>
                    <a:cubicBezTo>
                      <a:pt x="252335" y="726832"/>
                      <a:pt x="241363" y="715861"/>
                      <a:pt x="230392" y="715861"/>
                    </a:cubicBezTo>
                    <a:lnTo>
                      <a:pt x="41142" y="715861"/>
                    </a:lnTo>
                    <a:lnTo>
                      <a:pt x="41142" y="617122"/>
                    </a:lnTo>
                    <a:lnTo>
                      <a:pt x="597923" y="617122"/>
                    </a:lnTo>
                    <a:lnTo>
                      <a:pt x="597923" y="71586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83"/>
              <p:cNvSpPr/>
              <p:nvPr/>
            </p:nvSpPr>
            <p:spPr>
              <a:xfrm>
                <a:off x="6797152" y="6025833"/>
                <a:ext cx="42217" cy="42942"/>
              </a:xfrm>
              <a:custGeom>
                <a:rect b="b" l="l" r="r" t="t"/>
                <a:pathLst>
                  <a:path extrusionOk="0" h="42942" w="42217">
                    <a:moveTo>
                      <a:pt x="20275" y="42943"/>
                    </a:moveTo>
                    <a:cubicBezTo>
                      <a:pt x="12047" y="42943"/>
                      <a:pt x="3819" y="37458"/>
                      <a:pt x="1076" y="29229"/>
                    </a:cubicBezTo>
                    <a:cubicBezTo>
                      <a:pt x="-1666" y="21001"/>
                      <a:pt x="1076" y="10030"/>
                      <a:pt x="6562" y="4544"/>
                    </a:cubicBezTo>
                    <a:cubicBezTo>
                      <a:pt x="14790" y="-941"/>
                      <a:pt x="23018" y="-941"/>
                      <a:pt x="31246" y="1801"/>
                    </a:cubicBezTo>
                    <a:cubicBezTo>
                      <a:pt x="39475" y="7287"/>
                      <a:pt x="42217" y="15515"/>
                      <a:pt x="42217" y="23744"/>
                    </a:cubicBezTo>
                    <a:cubicBezTo>
                      <a:pt x="39475" y="34715"/>
                      <a:pt x="28503" y="42943"/>
                      <a:pt x="20275" y="42943"/>
                    </a:cubicBezTo>
                    <a:lnTo>
                      <a:pt x="20275" y="4294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83"/>
              <p:cNvSpPr/>
              <p:nvPr/>
            </p:nvSpPr>
            <p:spPr>
              <a:xfrm>
                <a:off x="7184958" y="5479081"/>
                <a:ext cx="287990" cy="43884"/>
              </a:xfrm>
              <a:custGeom>
                <a:rect b="b" l="l" r="r" t="t"/>
                <a:pathLst>
                  <a:path extrusionOk="0" h="43884" w="28799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83"/>
              <p:cNvSpPr/>
              <p:nvPr/>
            </p:nvSpPr>
            <p:spPr>
              <a:xfrm>
                <a:off x="7184958" y="5569593"/>
                <a:ext cx="287990" cy="43884"/>
              </a:xfrm>
              <a:custGeom>
                <a:rect b="b" l="l" r="r" t="t"/>
                <a:pathLst>
                  <a:path extrusionOk="0" h="43884" w="287990">
                    <a:moveTo>
                      <a:pt x="266049" y="43884"/>
                    </a:moveTo>
                    <a:lnTo>
                      <a:pt x="21943" y="43884"/>
                    </a:lnTo>
                    <a:cubicBezTo>
                      <a:pt x="10971" y="43884"/>
                      <a:pt x="0" y="32913"/>
                      <a:pt x="0" y="21942"/>
                    </a:cubicBezTo>
                    <a:cubicBezTo>
                      <a:pt x="0" y="10971"/>
                      <a:pt x="10971" y="0"/>
                      <a:pt x="21943" y="0"/>
                    </a:cubicBezTo>
                    <a:lnTo>
                      <a:pt x="266049" y="0"/>
                    </a:lnTo>
                    <a:cubicBezTo>
                      <a:pt x="277020" y="0"/>
                      <a:pt x="287991" y="10971"/>
                      <a:pt x="287991" y="21942"/>
                    </a:cubicBezTo>
                    <a:cubicBezTo>
                      <a:pt x="287991" y="35656"/>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83"/>
              <p:cNvSpPr/>
              <p:nvPr/>
            </p:nvSpPr>
            <p:spPr>
              <a:xfrm>
                <a:off x="7088961" y="5363886"/>
                <a:ext cx="482727" cy="427871"/>
              </a:xfrm>
              <a:custGeom>
                <a:rect b="b" l="l" r="r" t="t"/>
                <a:pathLst>
                  <a:path extrusionOk="0" h="427871" w="482727">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84"/>
          <p:cNvSpPr txBox="1"/>
          <p:nvPr>
            <p:ph idx="1" type="body"/>
          </p:nvPr>
        </p:nvSpPr>
        <p:spPr>
          <a:xfrm>
            <a:off x="251038" y="1115200"/>
            <a:ext cx="10202492" cy="1945052"/>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lang="da"/>
              <a:t>For at gøre din kommunikation god skal du udtrykke begreber direkte og kortfattet, uanset kommunikationsformen. Det gælder </a:t>
            </a:r>
            <a:r>
              <a:rPr b="1" lang="da"/>
              <a:t>både mundtlig og skriftlig kommunikation</a:t>
            </a:r>
            <a:r>
              <a:rPr lang="da"/>
              <a:t> på nettet. Når du skriver en </a:t>
            </a:r>
            <a:r>
              <a:rPr b="1" lang="da"/>
              <a:t>e-mail</a:t>
            </a:r>
            <a:r>
              <a:rPr lang="da"/>
              <a:t>, skal du sørge for at gøre det klart, hvorfor du skriver den, med et klart mål. Hvis du er til et </a:t>
            </a:r>
            <a:r>
              <a:rPr b="1" lang="da"/>
              <a:t>onlinemøde,</a:t>
            </a:r>
            <a:r>
              <a:rPr lang="da"/>
              <a:t> skal du ikke holde lange taler, for vi  bliver lettere distraheret on-line og dine kolleger kan ikke lytte i lang tid.</a:t>
            </a:r>
            <a:endParaRPr/>
          </a:p>
          <a:p>
            <a:pPr indent="0" lvl="0" marL="457200" rtl="0" algn="l">
              <a:lnSpc>
                <a:spcPct val="90000"/>
              </a:lnSpc>
              <a:spcBef>
                <a:spcPts val="1000"/>
              </a:spcBef>
              <a:spcAft>
                <a:spcPts val="0"/>
              </a:spcAft>
              <a:buSzPts val="2400"/>
              <a:buNone/>
            </a:pPr>
            <a:r>
              <a:t/>
            </a:r>
            <a:endParaRPr/>
          </a:p>
          <a:p>
            <a:pPr indent="0" lvl="0" marL="457200" rtl="0" algn="l">
              <a:lnSpc>
                <a:spcPct val="90000"/>
              </a:lnSpc>
              <a:spcBef>
                <a:spcPts val="1000"/>
              </a:spcBef>
              <a:spcAft>
                <a:spcPts val="0"/>
              </a:spcAft>
              <a:buSzPts val="2400"/>
              <a:buNone/>
            </a:pPr>
            <a:r>
              <a:t/>
            </a:r>
            <a:endParaRPr/>
          </a:p>
        </p:txBody>
      </p:sp>
      <p:sp>
        <p:nvSpPr>
          <p:cNvPr id="1120" name="Google Shape;1120;p84"/>
          <p:cNvSpPr txBox="1"/>
          <p:nvPr>
            <p:ph idx="2" type="body"/>
          </p:nvPr>
        </p:nvSpPr>
        <p:spPr>
          <a:xfrm>
            <a:off x="525170" y="43958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5. Vær klar og kortfattet</a:t>
            </a:r>
            <a:endParaRPr/>
          </a:p>
        </p:txBody>
      </p:sp>
      <p:sp>
        <p:nvSpPr>
          <p:cNvPr id="1121" name="Google Shape;1121;p84"/>
          <p:cNvSpPr txBox="1"/>
          <p:nvPr/>
        </p:nvSpPr>
        <p:spPr>
          <a:xfrm>
            <a:off x="531191" y="327280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b="1" i="0" lang="da" sz="3600" u="none" cap="none" strike="noStrike">
                <a:solidFill>
                  <a:srgbClr val="24BAA2"/>
                </a:solidFill>
                <a:latin typeface="Calibri"/>
                <a:ea typeface="Calibri"/>
                <a:cs typeface="Calibri"/>
                <a:sym typeface="Calibri"/>
              </a:rPr>
              <a:t>6. Respekter andre</a:t>
            </a:r>
            <a:endParaRPr b="1" i="0" sz="3600" u="none" cap="none" strike="noStrike">
              <a:solidFill>
                <a:srgbClr val="24BAA2"/>
              </a:solidFill>
              <a:latin typeface="Calibri"/>
              <a:ea typeface="Calibri"/>
              <a:cs typeface="Calibri"/>
              <a:sym typeface="Calibri"/>
            </a:endParaRPr>
          </a:p>
        </p:txBody>
      </p:sp>
      <p:sp>
        <p:nvSpPr>
          <p:cNvPr id="1122" name="Google Shape;1122;p84"/>
          <p:cNvSpPr txBox="1"/>
          <p:nvPr/>
        </p:nvSpPr>
        <p:spPr>
          <a:xfrm>
            <a:off x="1881280" y="3910900"/>
            <a:ext cx="9842958" cy="2482754"/>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1000"/>
              </a:spcBef>
              <a:spcAft>
                <a:spcPts val="0"/>
              </a:spcAft>
              <a:buClr>
                <a:srgbClr val="092E4B"/>
              </a:buClr>
              <a:buSzPts val="2400"/>
              <a:buFont typeface="Arial"/>
              <a:buNone/>
            </a:pPr>
            <a:r>
              <a:rPr b="0" i="0" lang="da" sz="2400" u="none" cap="none" strike="noStrike">
                <a:solidFill>
                  <a:srgbClr val="092E4B"/>
                </a:solidFill>
                <a:latin typeface="Calibri"/>
                <a:ea typeface="Calibri"/>
                <a:cs typeface="Calibri"/>
                <a:sym typeface="Calibri"/>
              </a:rPr>
              <a:t>For at fremme </a:t>
            </a:r>
            <a:r>
              <a:rPr lang="da" sz="2400">
                <a:solidFill>
                  <a:srgbClr val="092E4B"/>
                </a:solidFill>
                <a:latin typeface="Calibri"/>
                <a:ea typeface="Calibri"/>
                <a:cs typeface="Calibri"/>
                <a:sym typeface="Calibri"/>
              </a:rPr>
              <a:t>en vellykket</a:t>
            </a:r>
            <a:r>
              <a:rPr b="0" i="0" lang="da" sz="2400" u="none" cap="none" strike="noStrike">
                <a:solidFill>
                  <a:srgbClr val="092E4B"/>
                </a:solidFill>
                <a:latin typeface="Calibri"/>
                <a:ea typeface="Calibri"/>
                <a:cs typeface="Calibri"/>
                <a:sym typeface="Calibri"/>
              </a:rPr>
              <a:t> kommunikation er det vigtigt at lytte fordomsfrit til og respektere andres ideer og meninger. Vær åben for diskussion, prøv at være opmærksom på alles </a:t>
            </a:r>
            <a:r>
              <a:rPr lang="da" sz="2400">
                <a:solidFill>
                  <a:srgbClr val="092E4B"/>
                </a:solidFill>
                <a:latin typeface="Calibri"/>
                <a:ea typeface="Calibri"/>
                <a:cs typeface="Calibri"/>
                <a:sym typeface="Calibri"/>
              </a:rPr>
              <a:t>udtalelser</a:t>
            </a:r>
            <a:r>
              <a:rPr b="0" i="0" lang="da" sz="2400" u="none" cap="none" strike="noStrike">
                <a:solidFill>
                  <a:srgbClr val="092E4B"/>
                </a:solidFill>
                <a:latin typeface="Calibri"/>
                <a:ea typeface="Calibri"/>
                <a:cs typeface="Calibri"/>
                <a:sym typeface="Calibri"/>
              </a:rPr>
              <a:t>. Nogle små tricks, såsom at bevare øjenkontakt, </a:t>
            </a:r>
            <a:r>
              <a:rPr lang="da" sz="2400">
                <a:solidFill>
                  <a:srgbClr val="092E4B"/>
                </a:solidFill>
                <a:latin typeface="Calibri"/>
                <a:ea typeface="Calibri"/>
                <a:cs typeface="Calibri"/>
                <a:sym typeface="Calibri"/>
              </a:rPr>
              <a:t>bruge </a:t>
            </a:r>
            <a:r>
              <a:rPr b="0" i="0" lang="da" sz="2400" u="none" cap="none" strike="noStrike">
                <a:solidFill>
                  <a:srgbClr val="092E4B"/>
                </a:solidFill>
                <a:latin typeface="Calibri"/>
                <a:ea typeface="Calibri"/>
                <a:cs typeface="Calibri"/>
                <a:sym typeface="Calibri"/>
              </a:rPr>
              <a:t>personens navn, når du </a:t>
            </a:r>
            <a:r>
              <a:rPr lang="da" sz="2400">
                <a:solidFill>
                  <a:srgbClr val="092E4B"/>
                </a:solidFill>
                <a:latin typeface="Calibri"/>
                <a:ea typeface="Calibri"/>
                <a:cs typeface="Calibri"/>
                <a:sym typeface="Calibri"/>
              </a:rPr>
              <a:t>henvender dig til vedkommende</a:t>
            </a:r>
            <a:r>
              <a:rPr b="0" i="0" lang="da" sz="2400" u="none" cap="none" strike="noStrike">
                <a:solidFill>
                  <a:srgbClr val="092E4B"/>
                </a:solidFill>
                <a:latin typeface="Calibri"/>
                <a:ea typeface="Calibri"/>
                <a:cs typeface="Calibri"/>
                <a:sym typeface="Calibri"/>
              </a:rPr>
              <a:t> eller </a:t>
            </a:r>
            <a:r>
              <a:rPr lang="da" sz="2400">
                <a:solidFill>
                  <a:srgbClr val="092E4B"/>
                </a:solidFill>
                <a:latin typeface="Calibri"/>
                <a:ea typeface="Calibri"/>
                <a:cs typeface="Calibri"/>
                <a:sym typeface="Calibri"/>
              </a:rPr>
              <a:t>undgå </a:t>
            </a:r>
            <a:r>
              <a:rPr b="0" i="0" lang="da" sz="2400" u="none" cap="none" strike="noStrike">
                <a:solidFill>
                  <a:srgbClr val="092E4B"/>
                </a:solidFill>
                <a:latin typeface="Calibri"/>
                <a:ea typeface="Calibri"/>
                <a:cs typeface="Calibri"/>
                <a:sym typeface="Calibri"/>
              </a:rPr>
              <a:t>at se på din telefon, mens </a:t>
            </a:r>
            <a:r>
              <a:rPr lang="da" sz="2400">
                <a:solidFill>
                  <a:srgbClr val="092E4B"/>
                </a:solidFill>
                <a:latin typeface="Calibri"/>
                <a:ea typeface="Calibri"/>
                <a:cs typeface="Calibri"/>
                <a:sym typeface="Calibri"/>
              </a:rPr>
              <a:t>andre</a:t>
            </a:r>
            <a:r>
              <a:rPr b="0" i="0" lang="da" sz="2400" u="none" cap="none" strike="noStrike">
                <a:solidFill>
                  <a:srgbClr val="092E4B"/>
                </a:solidFill>
                <a:latin typeface="Calibri"/>
                <a:ea typeface="Calibri"/>
                <a:cs typeface="Calibri"/>
                <a:sym typeface="Calibri"/>
              </a:rPr>
              <a:t> taler, </a:t>
            </a:r>
            <a:r>
              <a:rPr lang="da" sz="2400">
                <a:solidFill>
                  <a:srgbClr val="092E4B"/>
                </a:solidFill>
                <a:latin typeface="Calibri"/>
                <a:ea typeface="Calibri"/>
                <a:cs typeface="Calibri"/>
                <a:sym typeface="Calibri"/>
              </a:rPr>
              <a:t>signalerer, </a:t>
            </a:r>
            <a:r>
              <a:rPr b="0" i="0" lang="da" sz="2400" u="none" cap="none" strike="noStrike">
                <a:solidFill>
                  <a:srgbClr val="092E4B"/>
                </a:solidFill>
                <a:latin typeface="Calibri"/>
                <a:ea typeface="Calibri"/>
                <a:cs typeface="Calibri"/>
                <a:sym typeface="Calibri"/>
              </a:rPr>
              <a:t>at du </a:t>
            </a:r>
            <a:r>
              <a:rPr lang="da" sz="2400">
                <a:solidFill>
                  <a:srgbClr val="092E4B"/>
                </a:solidFill>
                <a:latin typeface="Calibri"/>
                <a:ea typeface="Calibri"/>
                <a:cs typeface="Calibri"/>
                <a:sym typeface="Calibri"/>
              </a:rPr>
              <a:t>respekterer</a:t>
            </a:r>
            <a:r>
              <a:rPr b="0" i="0" lang="da" sz="2400" u="none" cap="none" strike="noStrike">
                <a:solidFill>
                  <a:srgbClr val="092E4B"/>
                </a:solidFill>
                <a:latin typeface="Calibri"/>
                <a:ea typeface="Calibri"/>
                <a:cs typeface="Calibri"/>
                <a:sym typeface="Calibri"/>
              </a:rPr>
              <a:t> dine kollegers meninger og </a:t>
            </a:r>
            <a:r>
              <a:rPr lang="da" sz="2400">
                <a:solidFill>
                  <a:srgbClr val="092E4B"/>
                </a:solidFill>
                <a:latin typeface="Calibri"/>
                <a:ea typeface="Calibri"/>
                <a:cs typeface="Calibri"/>
                <a:sym typeface="Calibri"/>
              </a:rPr>
              <a:t>derfor også kan </a:t>
            </a:r>
            <a:r>
              <a:rPr b="0" i="0" lang="da" sz="2400" u="none" cap="none" strike="noStrike">
                <a:solidFill>
                  <a:srgbClr val="092E4B"/>
                </a:solidFill>
                <a:latin typeface="Calibri"/>
                <a:ea typeface="Calibri"/>
                <a:cs typeface="Calibri"/>
                <a:sym typeface="Calibri"/>
              </a:rPr>
              <a:t>få deres respekt.</a:t>
            </a:r>
            <a:endParaRPr b="0" i="0" sz="2400" u="none" cap="none" strike="noStrike">
              <a:solidFill>
                <a:srgbClr val="092E4B"/>
              </a:solidFill>
              <a:latin typeface="Calibri"/>
              <a:ea typeface="Calibri"/>
              <a:cs typeface="Calibri"/>
              <a:sym typeface="Calibri"/>
            </a:endParaRPr>
          </a:p>
        </p:txBody>
      </p:sp>
      <p:grpSp>
        <p:nvGrpSpPr>
          <p:cNvPr id="1123" name="Google Shape;1123;p84"/>
          <p:cNvGrpSpPr/>
          <p:nvPr/>
        </p:nvGrpSpPr>
        <p:grpSpPr>
          <a:xfrm>
            <a:off x="10484240" y="1685949"/>
            <a:ext cx="1136972" cy="933209"/>
            <a:chOff x="4588722" y="5445936"/>
            <a:chExt cx="1136972" cy="933209"/>
          </a:xfrm>
        </p:grpSpPr>
        <p:sp>
          <p:nvSpPr>
            <p:cNvPr id="1124" name="Google Shape;1124;p84"/>
            <p:cNvSpPr/>
            <p:nvPr/>
          </p:nvSpPr>
          <p:spPr>
            <a:xfrm>
              <a:off x="5441723" y="6107613"/>
              <a:ext cx="145366" cy="46626"/>
            </a:xfrm>
            <a:custGeom>
              <a:rect b="b" l="l" r="r" t="t"/>
              <a:pathLst>
                <a:path extrusionOk="0" h="46626" w="145366">
                  <a:moveTo>
                    <a:pt x="1" y="0"/>
                  </a:moveTo>
                  <a:lnTo>
                    <a:pt x="145367" y="0"/>
                  </a:lnTo>
                  <a:lnTo>
                    <a:pt x="145367" y="46627"/>
                  </a:lnTo>
                  <a:lnTo>
                    <a:pt x="1" y="46627"/>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25" name="Google Shape;1125;p84"/>
            <p:cNvSpPr/>
            <p:nvPr/>
          </p:nvSpPr>
          <p:spPr>
            <a:xfrm>
              <a:off x="5170189" y="5635858"/>
              <a:ext cx="57598" cy="27427"/>
            </a:xfrm>
            <a:custGeom>
              <a:rect b="b" l="l" r="r" t="t"/>
              <a:pathLst>
                <a:path extrusionOk="0" h="27427" w="57598">
                  <a:moveTo>
                    <a:pt x="0" y="0"/>
                  </a:moveTo>
                  <a:lnTo>
                    <a:pt x="57597" y="0"/>
                  </a:lnTo>
                  <a:lnTo>
                    <a:pt x="57597" y="27427"/>
                  </a:lnTo>
                  <a:lnTo>
                    <a:pt x="0" y="27427"/>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26" name="Google Shape;1126;p84"/>
            <p:cNvSpPr/>
            <p:nvPr/>
          </p:nvSpPr>
          <p:spPr>
            <a:xfrm>
              <a:off x="5170189" y="5762025"/>
              <a:ext cx="57598" cy="27427"/>
            </a:xfrm>
            <a:custGeom>
              <a:rect b="b" l="l" r="r" t="t"/>
              <a:pathLst>
                <a:path extrusionOk="0" h="27427" w="57598">
                  <a:moveTo>
                    <a:pt x="0" y="0"/>
                  </a:moveTo>
                  <a:lnTo>
                    <a:pt x="57597" y="0"/>
                  </a:lnTo>
                  <a:lnTo>
                    <a:pt x="57597" y="27427"/>
                  </a:lnTo>
                  <a:lnTo>
                    <a:pt x="0" y="27427"/>
                  </a:lnTo>
                  <a:close/>
                </a:path>
              </a:pathLst>
            </a:custGeom>
            <a:solidFill>
              <a:srgbClr val="00BAD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1127" name="Google Shape;1127;p84"/>
            <p:cNvGrpSpPr/>
            <p:nvPr/>
          </p:nvGrpSpPr>
          <p:grpSpPr>
            <a:xfrm>
              <a:off x="4588722" y="5445936"/>
              <a:ext cx="1136972" cy="933209"/>
              <a:chOff x="4588722" y="5445936"/>
              <a:chExt cx="1136972" cy="933209"/>
            </a:xfrm>
          </p:grpSpPr>
          <p:sp>
            <p:nvSpPr>
              <p:cNvPr id="1128" name="Google Shape;1128;p84"/>
              <p:cNvSpPr/>
              <p:nvPr/>
            </p:nvSpPr>
            <p:spPr>
              <a:xfrm>
                <a:off x="4683254" y="5445936"/>
                <a:ext cx="1042440" cy="927053"/>
              </a:xfrm>
              <a:custGeom>
                <a:rect b="b" l="l" r="r" t="t"/>
                <a:pathLst>
                  <a:path extrusionOk="0" h="927053" w="104244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29" name="Google Shape;1129;p84"/>
              <p:cNvSpPr/>
              <p:nvPr/>
            </p:nvSpPr>
            <p:spPr>
              <a:xfrm>
                <a:off x="4588722" y="5715398"/>
                <a:ext cx="662087" cy="663747"/>
              </a:xfrm>
              <a:custGeom>
                <a:rect b="b" l="l" r="r" t="t"/>
                <a:pathLst>
                  <a:path extrusionOk="0" h="663747" w="66208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30" name="Google Shape;1130;p84"/>
              <p:cNvSpPr/>
              <p:nvPr/>
            </p:nvSpPr>
            <p:spPr>
              <a:xfrm>
                <a:off x="5135074" y="5613915"/>
                <a:ext cx="123424" cy="93253"/>
              </a:xfrm>
              <a:custGeom>
                <a:rect b="b" l="l" r="r" t="t"/>
                <a:pathLst>
                  <a:path extrusionOk="0" h="93253" w="123424">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31" name="Google Shape;1131;p84"/>
              <p:cNvSpPr/>
              <p:nvPr/>
            </p:nvSpPr>
            <p:spPr>
              <a:xfrm>
                <a:off x="5142762" y="5740083"/>
                <a:ext cx="123424" cy="93253"/>
              </a:xfrm>
              <a:custGeom>
                <a:rect b="b" l="l" r="r" t="t"/>
                <a:pathLst>
                  <a:path extrusionOk="0" h="93253" w="123424">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32" name="Google Shape;1132;p84"/>
              <p:cNvSpPr/>
              <p:nvPr/>
            </p:nvSpPr>
            <p:spPr>
              <a:xfrm>
                <a:off x="5296356" y="5644086"/>
                <a:ext cx="329132" cy="32912"/>
              </a:xfrm>
              <a:custGeom>
                <a:rect b="b" l="l" r="r" t="t"/>
                <a:pathLst>
                  <a:path extrusionOk="0" h="32912" w="32913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grpSp>
        <p:nvGrpSpPr>
          <p:cNvPr id="1133" name="Google Shape;1133;p84"/>
          <p:cNvGrpSpPr/>
          <p:nvPr/>
        </p:nvGrpSpPr>
        <p:grpSpPr>
          <a:xfrm>
            <a:off x="1035888" y="4567023"/>
            <a:ext cx="1090872" cy="1093052"/>
            <a:chOff x="2694219" y="430095"/>
            <a:chExt cx="1090872" cy="1093052"/>
          </a:xfrm>
        </p:grpSpPr>
        <p:sp>
          <p:nvSpPr>
            <p:cNvPr id="1134" name="Google Shape;1134;p84"/>
            <p:cNvSpPr/>
            <p:nvPr/>
          </p:nvSpPr>
          <p:spPr>
            <a:xfrm>
              <a:off x="2904664" y="463008"/>
              <a:ext cx="674720" cy="674719"/>
            </a:xfrm>
            <a:custGeom>
              <a:rect b="b" l="l" r="r" t="t"/>
              <a:pathLst>
                <a:path extrusionOk="0" h="674719" w="674720">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1135" name="Google Shape;1135;p84"/>
            <p:cNvGrpSpPr/>
            <p:nvPr/>
          </p:nvGrpSpPr>
          <p:grpSpPr>
            <a:xfrm>
              <a:off x="2694219" y="430095"/>
              <a:ext cx="1090872" cy="1093052"/>
              <a:chOff x="2694219" y="430095"/>
              <a:chExt cx="1090872" cy="1093052"/>
            </a:xfrm>
          </p:grpSpPr>
          <p:sp>
            <p:nvSpPr>
              <p:cNvPr id="1136" name="Google Shape;1136;p84"/>
              <p:cNvSpPr/>
              <p:nvPr/>
            </p:nvSpPr>
            <p:spPr>
              <a:xfrm>
                <a:off x="2871751" y="430095"/>
                <a:ext cx="740547" cy="743288"/>
              </a:xfrm>
              <a:custGeom>
                <a:rect b="b" l="l" r="r" t="t"/>
                <a:pathLst>
                  <a:path extrusionOk="0" h="743288" w="740547">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nvGrpSpPr>
              <p:cNvPr id="1137" name="Google Shape;1137;p84"/>
              <p:cNvGrpSpPr/>
              <p:nvPr/>
            </p:nvGrpSpPr>
            <p:grpSpPr>
              <a:xfrm>
                <a:off x="2694219" y="553519"/>
                <a:ext cx="1090872" cy="969628"/>
                <a:chOff x="2694219" y="553519"/>
                <a:chExt cx="1090872" cy="969628"/>
              </a:xfrm>
            </p:grpSpPr>
            <p:sp>
              <p:nvSpPr>
                <p:cNvPr id="1138" name="Google Shape;1138;p84"/>
                <p:cNvSpPr/>
                <p:nvPr/>
              </p:nvSpPr>
              <p:spPr>
                <a:xfrm>
                  <a:off x="2992431" y="553519"/>
                  <a:ext cx="499183" cy="496439"/>
                </a:xfrm>
                <a:custGeom>
                  <a:rect b="b" l="l" r="r" t="t"/>
                  <a:pathLst>
                    <a:path extrusionOk="0" h="496439" w="499183">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139" name="Google Shape;1139;p84"/>
                <p:cNvSpPr/>
                <p:nvPr/>
              </p:nvSpPr>
              <p:spPr>
                <a:xfrm>
                  <a:off x="2694219" y="1044474"/>
                  <a:ext cx="1090872" cy="478673"/>
                </a:xfrm>
                <a:custGeom>
                  <a:rect b="b" l="l" r="r" t="t"/>
                  <a:pathLst>
                    <a:path extrusionOk="0" h="478673" w="1090872">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85"/>
          <p:cNvSpPr txBox="1"/>
          <p:nvPr>
            <p:ph idx="1" type="body"/>
          </p:nvPr>
        </p:nvSpPr>
        <p:spPr>
          <a:xfrm>
            <a:off x="798380" y="1565257"/>
            <a:ext cx="7367846" cy="43303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da"/>
              <a:t>Feedback er afgørende for at forbedre dit og dine kollegers arbejde. Spørg ind til andre og udtryk din mening om ideer eller problemer, du måske oplever. </a:t>
            </a:r>
            <a:endParaRPr/>
          </a:p>
          <a:p>
            <a:pPr indent="0" lvl="0" marL="0" rtl="0" algn="l">
              <a:lnSpc>
                <a:spcPct val="90000"/>
              </a:lnSpc>
              <a:spcBef>
                <a:spcPts val="1000"/>
              </a:spcBef>
              <a:spcAft>
                <a:spcPts val="0"/>
              </a:spcAft>
              <a:buSzPts val="2400"/>
              <a:buNone/>
            </a:pPr>
            <a:r>
              <a:rPr lang="da"/>
              <a:t>Feedback er vigtigt for udviklingen, både i forhold til arbejdsindsats og personlig tilfredshed. Det er en god måde at samarbejde konstruktivt på og det øger din motivation for arbejdet. </a:t>
            </a:r>
            <a:endParaRPr/>
          </a:p>
          <a:p>
            <a:pPr indent="0" lvl="0" marL="0" rtl="0" algn="l">
              <a:lnSpc>
                <a:spcPct val="90000"/>
              </a:lnSpc>
              <a:spcBef>
                <a:spcPts val="1000"/>
              </a:spcBef>
              <a:spcAft>
                <a:spcPts val="0"/>
              </a:spcAft>
              <a:buSzPts val="2400"/>
              <a:buNone/>
            </a:pPr>
            <a:r>
              <a:rPr lang="da"/>
              <a:t>Brug et planlægningsredskab som  </a:t>
            </a:r>
            <a:r>
              <a:rPr b="1" lang="da"/>
              <a:t>Google tasks, Sharepoint eller Trello</a:t>
            </a:r>
            <a:r>
              <a:rPr lang="da"/>
              <a:t> til at dele opgaver og udveksle feedback med dine kolleger.</a:t>
            </a:r>
            <a:endParaRPr/>
          </a:p>
        </p:txBody>
      </p:sp>
      <p:sp>
        <p:nvSpPr>
          <p:cNvPr id="1145" name="Google Shape;1145;p85"/>
          <p:cNvSpPr txBox="1"/>
          <p:nvPr>
            <p:ph idx="2" type="body"/>
          </p:nvPr>
        </p:nvSpPr>
        <p:spPr>
          <a:xfrm>
            <a:off x="662579" y="625801"/>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7. Giv og bed om feedback</a:t>
            </a:r>
            <a:endParaRPr/>
          </a:p>
        </p:txBody>
      </p:sp>
      <p:pic>
        <p:nvPicPr>
          <p:cNvPr id="1146" name="Google Shape;1146;p85"/>
          <p:cNvPicPr preferRelativeResize="0"/>
          <p:nvPr/>
        </p:nvPicPr>
        <p:blipFill rotWithShape="1">
          <a:blip r:embed="rId3">
            <a:alphaModFix/>
          </a:blip>
          <a:srcRect b="0" l="0" r="0" t="0"/>
          <a:stretch/>
        </p:blipFill>
        <p:spPr>
          <a:xfrm>
            <a:off x="7496175" y="1737392"/>
            <a:ext cx="3897443" cy="35269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86"/>
          <p:cNvPicPr preferRelativeResize="0"/>
          <p:nvPr>
            <p:ph idx="2" type="pic"/>
          </p:nvPr>
        </p:nvPicPr>
        <p:blipFill rotWithShape="1">
          <a:blip r:embed="rId3">
            <a:alphaModFix/>
          </a:blip>
          <a:srcRect b="0" l="0" r="0" t="0"/>
          <a:stretch/>
        </p:blipFill>
        <p:spPr>
          <a:xfrm>
            <a:off x="0" y="0"/>
            <a:ext cx="12192000" cy="6858000"/>
          </a:xfrm>
          <a:prstGeom prst="rect">
            <a:avLst/>
          </a:prstGeom>
          <a:solidFill>
            <a:srgbClr val="F2F2F2"/>
          </a:solidFill>
          <a:ln>
            <a:noFill/>
          </a:ln>
        </p:spPr>
      </p:pic>
      <p:sp>
        <p:nvSpPr>
          <p:cNvPr id="1152" name="Google Shape;1152;p86"/>
          <p:cNvSpPr txBox="1"/>
          <p:nvPr/>
        </p:nvSpPr>
        <p:spPr>
          <a:xfrm>
            <a:off x="5448300" y="5562600"/>
            <a:ext cx="6546398" cy="1066799"/>
          </a:xfrm>
          <a:prstGeom prst="rect">
            <a:avLst/>
          </a:prstGeom>
          <a:solidFill>
            <a:srgbClr val="813995"/>
          </a:solidFill>
          <a:ln cap="flat" cmpd="sng" w="9525">
            <a:solidFill>
              <a:srgbClr val="7F3494"/>
            </a:solidFill>
            <a:prstDash val="solid"/>
            <a:round/>
            <a:headEnd len="sm" w="sm" type="none"/>
            <a:tailEnd len="sm" w="sm" type="none"/>
          </a:ln>
        </p:spPr>
        <p:txBody>
          <a:bodyPr anchorCtr="0" anchor="ctr"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b="1" lang="da" sz="4800">
                <a:solidFill>
                  <a:srgbClr val="24BAA2"/>
                </a:solidFill>
                <a:latin typeface="Calibri"/>
                <a:ea typeface="Calibri"/>
                <a:cs typeface="Calibri"/>
                <a:sym typeface="Calibri"/>
              </a:rPr>
              <a:t>Konflikthåndtering...</a:t>
            </a:r>
            <a:endParaRPr sz="1800">
              <a:solidFill>
                <a:schemeClr val="dk1"/>
              </a:solidFill>
              <a:latin typeface="Calibri"/>
              <a:ea typeface="Calibri"/>
              <a:cs typeface="Calibri"/>
              <a:sym typeface="Calibri"/>
            </a:endParaRPr>
          </a:p>
        </p:txBody>
      </p:sp>
      <p:sp>
        <p:nvSpPr>
          <p:cNvPr id="1153" name="Google Shape;1153;p86"/>
          <p:cNvSpPr txBox="1"/>
          <p:nvPr/>
        </p:nvSpPr>
        <p:spPr>
          <a:xfrm>
            <a:off x="405014" y="110927"/>
            <a:ext cx="9639300" cy="2973120"/>
          </a:xfrm>
          <a:prstGeom prst="rect">
            <a:avLst/>
          </a:prstGeom>
          <a:solidFill>
            <a:srgbClr val="7F3494"/>
          </a:solidFill>
          <a:ln>
            <a:noFill/>
          </a:ln>
        </p:spPr>
        <p:txBody>
          <a:bodyPr anchorCtr="0" anchor="ctr" bIns="45700" lIns="91425" spcFirstLastPara="1" rIns="91425" wrap="square" tIns="45700">
            <a:normAutofit/>
          </a:bodyPr>
          <a:lstStyle/>
          <a:p>
            <a:pPr indent="0" lvl="0" marL="0" marR="0" rtl="0" algn="ctr">
              <a:lnSpc>
                <a:spcPct val="90000"/>
              </a:lnSpc>
              <a:spcBef>
                <a:spcPts val="1000"/>
              </a:spcBef>
              <a:spcAft>
                <a:spcPts val="0"/>
              </a:spcAft>
              <a:buClr>
                <a:schemeClr val="lt1"/>
              </a:buClr>
              <a:buSzPts val="2975"/>
              <a:buFont typeface="Arial"/>
              <a:buNone/>
            </a:pPr>
            <a:r>
              <a:rPr b="0" i="0" lang="da" sz="2400" u="none" cap="none" strike="noStrike">
                <a:solidFill>
                  <a:schemeClr val="lt1"/>
                </a:solidFill>
                <a:latin typeface="Calibri"/>
                <a:ea typeface="Calibri"/>
                <a:cs typeface="Calibri"/>
                <a:sym typeface="Calibri"/>
              </a:rPr>
              <a:t>For at arbejde </a:t>
            </a:r>
            <a:r>
              <a:rPr b="1" i="0" lang="da" sz="2400" u="none" cap="none" strike="noStrike">
                <a:solidFill>
                  <a:schemeClr val="lt1"/>
                </a:solidFill>
                <a:latin typeface="Calibri"/>
                <a:ea typeface="Calibri"/>
                <a:cs typeface="Calibri"/>
                <a:sym typeface="Calibri"/>
              </a:rPr>
              <a:t>stabilt </a:t>
            </a:r>
            <a:r>
              <a:rPr b="0" i="0" lang="da" sz="2400" u="none" cap="none" strike="noStrike">
                <a:solidFill>
                  <a:schemeClr val="lt1"/>
                </a:solidFill>
                <a:latin typeface="Calibri"/>
                <a:ea typeface="Calibri"/>
                <a:cs typeface="Calibri"/>
                <a:sym typeface="Calibri"/>
              </a:rPr>
              <a:t>og  </a:t>
            </a:r>
            <a:r>
              <a:rPr b="1" i="0" lang="da" sz="2400" u="none" cap="none" strike="noStrike">
                <a:solidFill>
                  <a:schemeClr val="lt1"/>
                </a:solidFill>
                <a:latin typeface="Calibri"/>
                <a:ea typeface="Calibri"/>
                <a:cs typeface="Calibri"/>
                <a:sym typeface="Calibri"/>
              </a:rPr>
              <a:t>effektivt</a:t>
            </a:r>
            <a:r>
              <a:rPr b="0" i="0" lang="da" sz="2400" u="none" cap="none" strike="noStrike">
                <a:solidFill>
                  <a:schemeClr val="lt1"/>
                </a:solidFill>
                <a:latin typeface="Calibri"/>
                <a:ea typeface="Calibri"/>
                <a:cs typeface="Calibri"/>
                <a:sym typeface="Calibri"/>
              </a:rPr>
              <a:t> er det nødvendigt, at arbejdsmiljøet er trygt og motiverende. </a:t>
            </a:r>
            <a:r>
              <a:rPr b="1" i="0" lang="da" sz="2400" u="none" cap="none" strike="noStrike">
                <a:solidFill>
                  <a:schemeClr val="lt1"/>
                </a:solidFill>
                <a:latin typeface="Calibri"/>
                <a:ea typeface="Calibri"/>
                <a:cs typeface="Calibri"/>
                <a:sym typeface="Calibri"/>
              </a:rPr>
              <a:t>Konfliktsituationer</a:t>
            </a:r>
            <a:r>
              <a:rPr b="0" i="0" lang="da" sz="2400" u="none" cap="none" strike="noStrike">
                <a:solidFill>
                  <a:schemeClr val="lt1"/>
                </a:solidFill>
                <a:latin typeface="Calibri"/>
                <a:ea typeface="Calibri"/>
                <a:cs typeface="Calibri"/>
                <a:sym typeface="Calibri"/>
              </a:rPr>
              <a:t> kan opstå, fordi alle har deres egne ideer og forskellige tilgange til arbejdet.</a:t>
            </a:r>
            <a:endParaRPr b="0" i="1" sz="2400" u="none" cap="none" strike="noStrike">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2975"/>
              <a:buFont typeface="Arial"/>
              <a:buNone/>
            </a:pPr>
            <a:r>
              <a:rPr b="0" i="0" lang="da" sz="2400" u="none" cap="none" strike="noStrike">
                <a:solidFill>
                  <a:schemeClr val="lt1"/>
                </a:solidFill>
                <a:latin typeface="Calibri"/>
                <a:ea typeface="Calibri"/>
                <a:cs typeface="Calibri"/>
                <a:sym typeface="Calibri"/>
              </a:rPr>
              <a:t>Sådanne konflikter kan ikke helt undgås, og det er derfor vigtigt at vide, hvordan man håndterer dem.</a:t>
            </a:r>
            <a:endParaRPr b="0" i="1" sz="2400" u="none" cap="none" strike="noStrike">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87"/>
          <p:cNvSpPr txBox="1"/>
          <p:nvPr>
            <p:ph idx="1" type="body"/>
          </p:nvPr>
        </p:nvSpPr>
        <p:spPr>
          <a:xfrm>
            <a:off x="499533" y="59268"/>
            <a:ext cx="11633200" cy="836032"/>
          </a:xfrm>
          <a:prstGeom prst="rect">
            <a:avLst/>
          </a:prstGeom>
          <a:solidFill>
            <a:srgbClr val="24BAA2"/>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600"/>
              <a:buNone/>
            </a:pPr>
            <a:r>
              <a:rPr b="1" lang="da">
                <a:solidFill>
                  <a:schemeClr val="lt1"/>
                </a:solidFill>
              </a:rPr>
              <a:t>4 grundtrin til at undgå konflikt på arbejdspladsen</a:t>
            </a:r>
            <a:r>
              <a:rPr b="1" lang="da">
                <a:solidFill>
                  <a:schemeClr val="lt1"/>
                </a:solidFill>
                <a:latin typeface="Calibri"/>
                <a:ea typeface="Calibri"/>
                <a:cs typeface="Calibri"/>
                <a:sym typeface="Calibri"/>
              </a:rPr>
              <a:t>…</a:t>
            </a:r>
            <a:endParaRPr b="1">
              <a:solidFill>
                <a:schemeClr val="lt1"/>
              </a:solidFill>
            </a:endParaRPr>
          </a:p>
        </p:txBody>
      </p:sp>
      <p:sp>
        <p:nvSpPr>
          <p:cNvPr id="1159" name="Google Shape;1159;p87"/>
          <p:cNvSpPr txBox="1"/>
          <p:nvPr>
            <p:ph idx="2" type="body"/>
          </p:nvPr>
        </p:nvSpPr>
        <p:spPr>
          <a:xfrm>
            <a:off x="1902728" y="2950663"/>
            <a:ext cx="2093228" cy="168041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da" sz="2400">
                <a:solidFill>
                  <a:schemeClr val="lt1"/>
                </a:solidFill>
              </a:rPr>
              <a:t>Vær åben og lyt</a:t>
            </a:r>
            <a:endParaRPr b="1" sz="2400">
              <a:solidFill>
                <a:schemeClr val="lt1"/>
              </a:solidFill>
              <a:latin typeface="Calibri"/>
              <a:ea typeface="Calibri"/>
              <a:cs typeface="Calibri"/>
              <a:sym typeface="Calibri"/>
            </a:endParaRPr>
          </a:p>
        </p:txBody>
      </p:sp>
      <p:sp>
        <p:nvSpPr>
          <p:cNvPr id="1160" name="Google Shape;1160;p87"/>
          <p:cNvSpPr txBox="1"/>
          <p:nvPr>
            <p:ph idx="3" type="body"/>
          </p:nvPr>
        </p:nvSpPr>
        <p:spPr>
          <a:xfrm>
            <a:off x="4222622" y="2913235"/>
            <a:ext cx="2163170"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da" sz="2800">
                <a:solidFill>
                  <a:schemeClr val="lt1"/>
                </a:solidFill>
                <a:latin typeface="Calibri"/>
                <a:ea typeface="Calibri"/>
                <a:cs typeface="Calibri"/>
                <a:sym typeface="Calibri"/>
              </a:rPr>
              <a:t>Bevar kontrollen</a:t>
            </a:r>
            <a:endParaRPr sz="2800">
              <a:latin typeface="Calibri"/>
              <a:ea typeface="Calibri"/>
              <a:cs typeface="Calibri"/>
              <a:sym typeface="Calibri"/>
            </a:endParaRPr>
          </a:p>
        </p:txBody>
      </p:sp>
      <p:sp>
        <p:nvSpPr>
          <p:cNvPr id="1161" name="Google Shape;1161;p87"/>
          <p:cNvSpPr txBox="1"/>
          <p:nvPr>
            <p:ph idx="4" type="body"/>
          </p:nvPr>
        </p:nvSpPr>
        <p:spPr>
          <a:xfrm>
            <a:off x="6385792" y="2908115"/>
            <a:ext cx="2418030" cy="154011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da" sz="2800">
                <a:solidFill>
                  <a:schemeClr val="lt1"/>
                </a:solidFill>
                <a:latin typeface="Calibri"/>
                <a:ea typeface="Calibri"/>
                <a:cs typeface="Calibri"/>
                <a:sym typeface="Calibri"/>
              </a:rPr>
              <a:t>Opnå</a:t>
            </a:r>
            <a:r>
              <a:rPr b="1" lang="da" sz="2800">
                <a:solidFill>
                  <a:schemeClr val="lt1"/>
                </a:solidFill>
                <a:latin typeface="Calibri"/>
                <a:ea typeface="Calibri"/>
                <a:cs typeface="Calibri"/>
                <a:sym typeface="Calibri"/>
              </a:rPr>
              <a:t> til enighed</a:t>
            </a:r>
            <a:endParaRPr sz="2800">
              <a:latin typeface="Calibri"/>
              <a:ea typeface="Calibri"/>
              <a:cs typeface="Calibri"/>
              <a:sym typeface="Calibri"/>
            </a:endParaRPr>
          </a:p>
        </p:txBody>
      </p:sp>
      <p:sp>
        <p:nvSpPr>
          <p:cNvPr id="1162" name="Google Shape;1162;p87"/>
          <p:cNvSpPr txBox="1"/>
          <p:nvPr>
            <p:ph idx="5" type="body"/>
          </p:nvPr>
        </p:nvSpPr>
        <p:spPr>
          <a:xfrm>
            <a:off x="8981305" y="2950663"/>
            <a:ext cx="2093228"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da" sz="2800">
                <a:solidFill>
                  <a:schemeClr val="lt1"/>
                </a:solidFill>
                <a:latin typeface="Calibri"/>
                <a:ea typeface="Calibri"/>
                <a:cs typeface="Calibri"/>
                <a:sym typeface="Calibri"/>
              </a:rPr>
              <a:t>Prøv at være objektiv</a:t>
            </a:r>
            <a:endParaRPr sz="2800">
              <a:solidFill>
                <a:schemeClr val="lt1"/>
              </a:solidFill>
              <a:latin typeface="Calibri"/>
              <a:ea typeface="Calibri"/>
              <a:cs typeface="Calibri"/>
              <a:sym typeface="Calibri"/>
            </a:endParaRPr>
          </a:p>
        </p:txBody>
      </p:sp>
      <p:sp>
        <p:nvSpPr>
          <p:cNvPr id="1163" name="Google Shape;1163;p87"/>
          <p:cNvSpPr txBox="1"/>
          <p:nvPr>
            <p:ph idx="6" type="body"/>
          </p:nvPr>
        </p:nvSpPr>
        <p:spPr>
          <a:xfrm>
            <a:off x="2368110" y="1820444"/>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da">
                <a:solidFill>
                  <a:srgbClr val="002060"/>
                </a:solidFill>
              </a:rPr>
              <a:t>1</a:t>
            </a:r>
            <a:endParaRPr>
              <a:solidFill>
                <a:srgbClr val="002060"/>
              </a:solidFill>
            </a:endParaRPr>
          </a:p>
        </p:txBody>
      </p:sp>
      <p:sp>
        <p:nvSpPr>
          <p:cNvPr id="1164" name="Google Shape;1164;p87"/>
          <p:cNvSpPr txBox="1"/>
          <p:nvPr>
            <p:ph idx="7" type="body"/>
          </p:nvPr>
        </p:nvSpPr>
        <p:spPr>
          <a:xfrm>
            <a:off x="4684717" y="1794751"/>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da">
                <a:solidFill>
                  <a:srgbClr val="002060"/>
                </a:solidFill>
              </a:rPr>
              <a:t>2</a:t>
            </a:r>
            <a:endParaRPr>
              <a:solidFill>
                <a:srgbClr val="002060"/>
              </a:solidFill>
            </a:endParaRPr>
          </a:p>
        </p:txBody>
      </p:sp>
      <p:sp>
        <p:nvSpPr>
          <p:cNvPr id="1165" name="Google Shape;1165;p87"/>
          <p:cNvSpPr txBox="1"/>
          <p:nvPr>
            <p:ph idx="8" type="body"/>
          </p:nvPr>
        </p:nvSpPr>
        <p:spPr>
          <a:xfrm>
            <a:off x="7001324" y="1784114"/>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da">
                <a:solidFill>
                  <a:srgbClr val="002060"/>
                </a:solidFill>
              </a:rPr>
              <a:t>3</a:t>
            </a:r>
            <a:endParaRPr>
              <a:solidFill>
                <a:srgbClr val="002060"/>
              </a:solidFill>
            </a:endParaRPr>
          </a:p>
        </p:txBody>
      </p:sp>
      <p:sp>
        <p:nvSpPr>
          <p:cNvPr id="1166" name="Google Shape;1166;p87"/>
          <p:cNvSpPr txBox="1"/>
          <p:nvPr>
            <p:ph idx="9" type="body"/>
          </p:nvPr>
        </p:nvSpPr>
        <p:spPr>
          <a:xfrm>
            <a:off x="9231666" y="1805388"/>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da">
                <a:solidFill>
                  <a:srgbClr val="002060"/>
                </a:solidFill>
              </a:rPr>
              <a:t>4</a:t>
            </a:r>
            <a:endParaRPr>
              <a:solidFill>
                <a:srgbClr val="002060"/>
              </a:solidFill>
            </a:endParaRPr>
          </a:p>
        </p:txBody>
      </p:sp>
      <p:sp>
        <p:nvSpPr>
          <p:cNvPr id="1167" name="Google Shape;1167;p87"/>
          <p:cNvSpPr txBox="1"/>
          <p:nvPr/>
        </p:nvSpPr>
        <p:spPr>
          <a:xfrm>
            <a:off x="309861" y="4808652"/>
            <a:ext cx="3006107" cy="1328528"/>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Clr>
                <a:srgbClr val="092E4B"/>
              </a:buClr>
              <a:buSzPts val="2400"/>
              <a:buFont typeface="Arial"/>
              <a:buNone/>
            </a:pPr>
            <a:r>
              <a:rPr lang="da" sz="2000">
                <a:solidFill>
                  <a:srgbClr val="092E4B"/>
                </a:solidFill>
                <a:latin typeface="Calibri"/>
                <a:ea typeface="Calibri"/>
                <a:cs typeface="Calibri"/>
                <a:sym typeface="Calibri"/>
              </a:rPr>
              <a:t>Prøv at forstå andres ideer og årsagerne bag konflikten, og hvorfor situationen eskalerede</a:t>
            </a:r>
            <a:endParaRPr/>
          </a:p>
        </p:txBody>
      </p:sp>
      <p:sp>
        <p:nvSpPr>
          <p:cNvPr id="1168" name="Google Shape;1168;p87"/>
          <p:cNvSpPr txBox="1"/>
          <p:nvPr/>
        </p:nvSpPr>
        <p:spPr>
          <a:xfrm>
            <a:off x="3468930" y="4808652"/>
            <a:ext cx="2768501" cy="1605527"/>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Clr>
                <a:srgbClr val="092E4B"/>
              </a:buClr>
              <a:buSzPts val="2400"/>
              <a:buFont typeface="Arial"/>
              <a:buNone/>
            </a:pPr>
            <a:r>
              <a:rPr b="0" i="0" lang="da" sz="2000" u="none" cap="none" strike="noStrike">
                <a:solidFill>
                  <a:srgbClr val="092E4B"/>
                </a:solidFill>
                <a:latin typeface="Calibri"/>
                <a:ea typeface="Calibri"/>
                <a:cs typeface="Calibri"/>
                <a:sym typeface="Calibri"/>
              </a:rPr>
              <a:t>Det er aldrig godt eller konstruktivt at </a:t>
            </a:r>
            <a:r>
              <a:rPr lang="da" sz="2000">
                <a:solidFill>
                  <a:srgbClr val="092E4B"/>
                </a:solidFill>
                <a:latin typeface="Calibri"/>
                <a:ea typeface="Calibri"/>
                <a:cs typeface="Calibri"/>
                <a:sym typeface="Calibri"/>
              </a:rPr>
              <a:t>være</a:t>
            </a:r>
            <a:r>
              <a:rPr b="0" i="0" lang="da" sz="2000" u="none" cap="none" strike="noStrike">
                <a:solidFill>
                  <a:srgbClr val="092E4B"/>
                </a:solidFill>
                <a:latin typeface="Calibri"/>
                <a:ea typeface="Calibri"/>
                <a:cs typeface="Calibri"/>
                <a:sym typeface="Calibri"/>
              </a:rPr>
              <a:t> styret af vrede.</a:t>
            </a:r>
            <a:r>
              <a:rPr lang="da" sz="2000">
                <a:solidFill>
                  <a:schemeClr val="dk1"/>
                </a:solidFill>
                <a:latin typeface="Calibri"/>
                <a:ea typeface="Calibri"/>
                <a:cs typeface="Calibri"/>
                <a:sym typeface="Calibri"/>
              </a:rPr>
              <a:t> </a:t>
            </a:r>
            <a:r>
              <a:rPr b="0" i="0" lang="da" sz="2000" u="none" cap="none" strike="noStrike">
                <a:solidFill>
                  <a:srgbClr val="092E4B"/>
                </a:solidFill>
                <a:latin typeface="Calibri"/>
                <a:ea typeface="Calibri"/>
                <a:cs typeface="Calibri"/>
                <a:sym typeface="Calibri"/>
              </a:rPr>
              <a:t>Prøv derfor at bevare roen</a:t>
            </a:r>
            <a:endParaRPr/>
          </a:p>
        </p:txBody>
      </p:sp>
      <p:sp>
        <p:nvSpPr>
          <p:cNvPr id="1169" name="Google Shape;1169;p87"/>
          <p:cNvSpPr txBox="1"/>
          <p:nvPr/>
        </p:nvSpPr>
        <p:spPr>
          <a:xfrm>
            <a:off x="6188282" y="4808652"/>
            <a:ext cx="2615539" cy="1328528"/>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Clr>
                <a:srgbClr val="092E4B"/>
              </a:buClr>
              <a:buSzPts val="2400"/>
              <a:buFont typeface="Arial"/>
              <a:buNone/>
            </a:pPr>
            <a:r>
              <a:rPr b="0" i="0" lang="da" sz="2000" u="none" cap="none" strike="noStrike">
                <a:solidFill>
                  <a:srgbClr val="092E4B"/>
                </a:solidFill>
                <a:latin typeface="Calibri"/>
                <a:ea typeface="Calibri"/>
                <a:cs typeface="Calibri"/>
                <a:sym typeface="Calibri"/>
              </a:rPr>
              <a:t>Det klogeste  i visse situationer er at forsøge at opnå et kompromis</a:t>
            </a:r>
            <a:endParaRPr sz="2000">
              <a:solidFill>
                <a:schemeClr val="dk1"/>
              </a:solidFill>
              <a:latin typeface="Calibri"/>
              <a:ea typeface="Calibri"/>
              <a:cs typeface="Calibri"/>
              <a:sym typeface="Calibri"/>
            </a:endParaRPr>
          </a:p>
        </p:txBody>
      </p:sp>
      <p:sp>
        <p:nvSpPr>
          <p:cNvPr id="1170" name="Google Shape;1170;p87"/>
          <p:cNvSpPr txBox="1"/>
          <p:nvPr/>
        </p:nvSpPr>
        <p:spPr>
          <a:xfrm>
            <a:off x="8803821" y="4805897"/>
            <a:ext cx="2571977" cy="1051530"/>
          </a:xfrm>
          <a:prstGeom prst="rect">
            <a:avLst/>
          </a:prstGeom>
          <a:noFill/>
          <a:ln>
            <a:noFill/>
          </a:ln>
        </p:spPr>
        <p:txBody>
          <a:bodyPr anchorCtr="0" anchor="t" bIns="45700" lIns="91425" spcFirstLastPara="1" rIns="91425" wrap="square" tIns="45700">
            <a:spAutoFit/>
          </a:bodyPr>
          <a:lstStyle/>
          <a:p>
            <a:pPr indent="0" lvl="0" marL="457200" marR="0" rtl="0" algn="l">
              <a:lnSpc>
                <a:spcPct val="90000"/>
              </a:lnSpc>
              <a:spcBef>
                <a:spcPts val="1000"/>
              </a:spcBef>
              <a:spcAft>
                <a:spcPts val="0"/>
              </a:spcAft>
              <a:buClr>
                <a:srgbClr val="092E4B"/>
              </a:buClr>
              <a:buSzPts val="2400"/>
              <a:buFont typeface="Arial"/>
              <a:buNone/>
            </a:pPr>
            <a:r>
              <a:rPr b="0" i="0" lang="da" sz="2000" u="none" cap="none" strike="noStrike">
                <a:solidFill>
                  <a:srgbClr val="092E4B"/>
                </a:solidFill>
                <a:latin typeface="Calibri"/>
                <a:ea typeface="Calibri"/>
                <a:cs typeface="Calibri"/>
                <a:sym typeface="Calibri"/>
              </a:rPr>
              <a:t>Erkend dine egne fejl og prøv at forstå andres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88"/>
          <p:cNvSpPr txBox="1"/>
          <p:nvPr>
            <p:ph idx="1" type="body"/>
          </p:nvPr>
        </p:nvSpPr>
        <p:spPr>
          <a:xfrm>
            <a:off x="269682" y="2076008"/>
            <a:ext cx="11471563" cy="4001976"/>
          </a:xfrm>
          <a:prstGeom prst="rect">
            <a:avLst/>
          </a:prstGeom>
          <a:noFill/>
          <a:ln>
            <a:noFill/>
          </a:ln>
        </p:spPr>
        <p:txBody>
          <a:bodyPr anchorCtr="0" anchor="t" bIns="45700" lIns="91425" spcFirstLastPara="1" rIns="91425" wrap="square" tIns="45700">
            <a:noAutofit/>
          </a:bodyPr>
          <a:lstStyle/>
          <a:p>
            <a:pPr indent="-457200" lvl="0" marL="914400" marR="0" rtl="0" algn="l">
              <a:lnSpc>
                <a:spcPct val="90000"/>
              </a:lnSpc>
              <a:spcBef>
                <a:spcPts val="1000"/>
              </a:spcBef>
              <a:spcAft>
                <a:spcPts val="0"/>
              </a:spcAft>
              <a:buClr>
                <a:srgbClr val="092E4B"/>
              </a:buClr>
              <a:buSzPts val="2400"/>
              <a:buFont typeface="Calibri"/>
              <a:buAutoNum type="arabicPeriod"/>
            </a:pPr>
            <a:r>
              <a:rPr b="1" lang="da"/>
              <a:t>Delt kalenderstyring</a:t>
            </a:r>
            <a:r>
              <a:rPr lang="da"/>
              <a:t>. </a:t>
            </a:r>
            <a:r>
              <a:rPr b="1" lang="da"/>
              <a:t> </a:t>
            </a:r>
            <a:r>
              <a:rPr b="1" lang="da" u="sng">
                <a:solidFill>
                  <a:srgbClr val="24BAA2"/>
                </a:solidFill>
                <a:hlinkClick r:id="rId3">
                  <a:extLst>
                    <a:ext uri="{A12FA001-AC4F-418D-AE19-62706E023703}">
                      <ahyp:hlinkClr val="tx"/>
                    </a:ext>
                  </a:extLst>
                </a:hlinkClick>
              </a:rPr>
              <a:t>Google Calendar</a:t>
            </a:r>
            <a:r>
              <a:rPr b="1" lang="da">
                <a:solidFill>
                  <a:srgbClr val="24BAA2"/>
                </a:solidFill>
              </a:rPr>
              <a:t> </a:t>
            </a:r>
            <a:r>
              <a:rPr lang="da"/>
              <a:t>giver dig mulighed for at oprette flere dagsordener, hvor du kan registrere aftaler og huske forpligtelser, som kan deles blandt kolleger</a:t>
            </a:r>
            <a:endParaRPr/>
          </a:p>
          <a:p>
            <a:pPr indent="-457200" lvl="0" marL="914400" rtl="0" algn="l">
              <a:lnSpc>
                <a:spcPct val="90000"/>
              </a:lnSpc>
              <a:spcBef>
                <a:spcPts val="1000"/>
              </a:spcBef>
              <a:spcAft>
                <a:spcPts val="0"/>
              </a:spcAft>
              <a:buSzPts val="2400"/>
              <a:buFont typeface="Calibri"/>
              <a:buAutoNum type="arabicPeriod"/>
            </a:pPr>
            <a:r>
              <a:rPr b="1" lang="da"/>
              <a:t>Hurtig kommunikation</a:t>
            </a:r>
            <a:r>
              <a:rPr lang="da"/>
              <a:t>. For hurtig og presserende information kan du bruge arbejdsgrupper på beskedapps såsom </a:t>
            </a:r>
            <a:r>
              <a:rPr b="1" lang="da"/>
              <a:t> </a:t>
            </a:r>
            <a:r>
              <a:rPr b="1" lang="da" u="sng">
                <a:solidFill>
                  <a:srgbClr val="24BAA2"/>
                </a:solidFill>
                <a:hlinkClick r:id="rId4">
                  <a:extLst>
                    <a:ext uri="{A12FA001-AC4F-418D-AE19-62706E023703}">
                      <ahyp:hlinkClr val="tx"/>
                    </a:ext>
                  </a:extLst>
                </a:hlinkClick>
              </a:rPr>
              <a:t>Telegram</a:t>
            </a:r>
            <a:r>
              <a:rPr lang="da"/>
              <a:t> og </a:t>
            </a:r>
            <a:r>
              <a:rPr b="1" lang="da" u="sng">
                <a:solidFill>
                  <a:srgbClr val="24BAA2"/>
                </a:solidFill>
                <a:hlinkClick r:id="rId5">
                  <a:extLst>
                    <a:ext uri="{A12FA001-AC4F-418D-AE19-62706E023703}">
                      <ahyp:hlinkClr val="tx"/>
                    </a:ext>
                  </a:extLst>
                </a:hlinkClick>
              </a:rPr>
              <a:t>WhatsApp</a:t>
            </a:r>
            <a:endParaRPr/>
          </a:p>
          <a:p>
            <a:pPr indent="-457200" lvl="0" marL="914400" rtl="0" algn="l">
              <a:lnSpc>
                <a:spcPct val="90000"/>
              </a:lnSpc>
              <a:spcBef>
                <a:spcPts val="1000"/>
              </a:spcBef>
              <a:spcAft>
                <a:spcPts val="0"/>
              </a:spcAft>
              <a:buSzPts val="2400"/>
              <a:buFont typeface="Calibri"/>
              <a:buAutoNum type="arabicPeriod"/>
            </a:pPr>
            <a:r>
              <a:rPr b="1" lang="da"/>
              <a:t>Virtuelle møder</a:t>
            </a:r>
            <a:r>
              <a:rPr lang="da"/>
              <a:t>. Digitale platforme er meget nyttige og bruges nu dagligt, da de fremmer alles deltagelse. Nogle eksempler er </a:t>
            </a:r>
            <a:r>
              <a:rPr b="1" lang="da" u="sng">
                <a:solidFill>
                  <a:srgbClr val="24BAA2"/>
                </a:solidFill>
                <a:hlinkClick r:id="rId6">
                  <a:extLst>
                    <a:ext uri="{A12FA001-AC4F-418D-AE19-62706E023703}">
                      <ahyp:hlinkClr val="tx"/>
                    </a:ext>
                  </a:extLst>
                </a:hlinkClick>
              </a:rPr>
              <a:t>Skype</a:t>
            </a:r>
            <a:r>
              <a:rPr lang="da"/>
              <a:t>, </a:t>
            </a:r>
            <a:r>
              <a:rPr b="1" lang="da" u="sng">
                <a:solidFill>
                  <a:srgbClr val="24BAA2"/>
                </a:solidFill>
                <a:hlinkClick r:id="rId7">
                  <a:extLst>
                    <a:ext uri="{A12FA001-AC4F-418D-AE19-62706E023703}">
                      <ahyp:hlinkClr val="tx"/>
                    </a:ext>
                  </a:extLst>
                </a:hlinkClick>
              </a:rPr>
              <a:t>Zoom</a:t>
            </a:r>
            <a:r>
              <a:rPr lang="da"/>
              <a:t> og </a:t>
            </a:r>
            <a:r>
              <a:rPr b="1" lang="da" u="sng">
                <a:solidFill>
                  <a:srgbClr val="24BAA2"/>
                </a:solidFill>
                <a:hlinkClick r:id="rId8">
                  <a:extLst>
                    <a:ext uri="{A12FA001-AC4F-418D-AE19-62706E023703}">
                      <ahyp:hlinkClr val="tx"/>
                    </a:ext>
                  </a:extLst>
                </a:hlinkClick>
              </a:rPr>
              <a:t>Google Meet</a:t>
            </a:r>
            <a:endParaRPr/>
          </a:p>
          <a:p>
            <a:pPr indent="-457200" lvl="0" marL="914400" rtl="0" algn="l">
              <a:lnSpc>
                <a:spcPct val="90000"/>
              </a:lnSpc>
              <a:spcBef>
                <a:spcPts val="1000"/>
              </a:spcBef>
              <a:spcAft>
                <a:spcPts val="0"/>
              </a:spcAft>
              <a:buSzPts val="2400"/>
              <a:buFont typeface="Calibri"/>
              <a:buAutoNum type="arabicPeriod"/>
            </a:pPr>
            <a:r>
              <a:rPr b="1" lang="da"/>
              <a:t>Dokumentdeling</a:t>
            </a:r>
            <a:r>
              <a:rPr lang="da"/>
              <a:t>. For at dele mapper med dokumenter og oplysninger med dine kolleger, foreslår vi </a:t>
            </a:r>
            <a:r>
              <a:rPr b="1" lang="da" u="sng">
                <a:solidFill>
                  <a:srgbClr val="24BAA2"/>
                </a:solidFill>
                <a:hlinkClick r:id="rId9">
                  <a:extLst>
                    <a:ext uri="{A12FA001-AC4F-418D-AE19-62706E023703}">
                      <ahyp:hlinkClr val="tx"/>
                    </a:ext>
                  </a:extLst>
                </a:hlinkClick>
              </a:rPr>
              <a:t> Dropbox</a:t>
            </a:r>
            <a:r>
              <a:rPr b="1" lang="da"/>
              <a:t>, </a:t>
            </a:r>
            <a:r>
              <a:rPr b="1" lang="da" u="sng">
                <a:solidFill>
                  <a:srgbClr val="24BAA2"/>
                </a:solidFill>
                <a:hlinkClick r:id="rId10">
                  <a:extLst>
                    <a:ext uri="{A12FA001-AC4F-418D-AE19-62706E023703}">
                      <ahyp:hlinkClr val="tx"/>
                    </a:ext>
                  </a:extLst>
                </a:hlinkClick>
              </a:rPr>
              <a:t>Microsoft Teams</a:t>
            </a:r>
            <a:r>
              <a:rPr lang="da"/>
              <a:t>, og </a:t>
            </a:r>
            <a:r>
              <a:rPr b="1" lang="da" u="sng">
                <a:solidFill>
                  <a:srgbClr val="24BAA2"/>
                </a:solidFill>
                <a:hlinkClick r:id="rId11">
                  <a:extLst>
                    <a:ext uri="{A12FA001-AC4F-418D-AE19-62706E023703}">
                      <ahyp:hlinkClr val="tx"/>
                    </a:ext>
                  </a:extLst>
                </a:hlinkClick>
              </a:rPr>
              <a:t>Monday.com</a:t>
            </a:r>
            <a:r>
              <a:rPr lang="da"/>
              <a:t>.</a:t>
            </a:r>
            <a:endParaRPr/>
          </a:p>
          <a:p>
            <a:pPr indent="0" lvl="0" marL="457200" marR="0" rtl="0" algn="l">
              <a:lnSpc>
                <a:spcPct val="90000"/>
              </a:lnSpc>
              <a:spcBef>
                <a:spcPts val="1000"/>
              </a:spcBef>
              <a:spcAft>
                <a:spcPts val="0"/>
              </a:spcAft>
              <a:buClr>
                <a:srgbClr val="092E4B"/>
              </a:buClr>
              <a:buSzPts val="2400"/>
              <a:buFont typeface="Arial"/>
              <a:buNone/>
            </a:pPr>
            <a:r>
              <a:t/>
            </a:r>
            <a:endParaRPr/>
          </a:p>
          <a:p>
            <a:pPr indent="0" lvl="0" marL="457200" marR="0" rtl="0" algn="l">
              <a:lnSpc>
                <a:spcPct val="90000"/>
              </a:lnSpc>
              <a:spcBef>
                <a:spcPts val="1000"/>
              </a:spcBef>
              <a:spcAft>
                <a:spcPts val="0"/>
              </a:spcAft>
              <a:buClr>
                <a:srgbClr val="092E4B"/>
              </a:buClr>
              <a:buSzPts val="2400"/>
              <a:buFont typeface="Arial"/>
              <a:buNone/>
            </a:pPr>
            <a:r>
              <a:t/>
            </a:r>
            <a:endParaRPr/>
          </a:p>
        </p:txBody>
      </p:sp>
      <p:sp>
        <p:nvSpPr>
          <p:cNvPr id="1176" name="Google Shape;1176;p88"/>
          <p:cNvSpPr txBox="1"/>
          <p:nvPr>
            <p:ph idx="2" type="body"/>
          </p:nvPr>
        </p:nvSpPr>
        <p:spPr>
          <a:xfrm>
            <a:off x="360218" y="455507"/>
            <a:ext cx="11471563" cy="182616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da"/>
              <a:t>Her er nogle digitale værktøjer, der hjælper dig med at styre kommunikation og samarbejde med kolleger</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89"/>
          <p:cNvSpPr txBox="1"/>
          <p:nvPr>
            <p:ph idx="1" type="body"/>
          </p:nvPr>
        </p:nvSpPr>
        <p:spPr>
          <a:xfrm>
            <a:off x="898358" y="2990850"/>
            <a:ext cx="4639192" cy="349461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da" sz="2800">
                <a:solidFill>
                  <a:schemeClr val="lt1"/>
                </a:solidFill>
              </a:rPr>
              <a:t>Fortsæt din læringsrejse. </a:t>
            </a:r>
            <a:endParaRPr>
              <a:solidFill>
                <a:schemeClr val="lt1"/>
              </a:solidFill>
            </a:endParaRPr>
          </a:p>
          <a:p>
            <a:pPr indent="0" lvl="0" marL="0" rtl="0" algn="ctr">
              <a:lnSpc>
                <a:spcPct val="90000"/>
              </a:lnSpc>
              <a:spcBef>
                <a:spcPts val="1000"/>
              </a:spcBef>
              <a:spcAft>
                <a:spcPts val="0"/>
              </a:spcAft>
              <a:buSzPts val="2400"/>
              <a:buNone/>
            </a:pPr>
            <a:r>
              <a:rPr lang="da" sz="2800">
                <a:solidFill>
                  <a:schemeClr val="lt1"/>
                </a:solidFill>
              </a:rPr>
              <a:t>I det næste og sidste modul diskuterer vi … </a:t>
            </a:r>
            <a:r>
              <a:rPr b="1" lang="da" sz="3600">
                <a:solidFill>
                  <a:schemeClr val="lt1"/>
                </a:solidFill>
              </a:rPr>
              <a:t>Digitale teknologier i sundhedsområdet</a:t>
            </a:r>
            <a:endParaRPr>
              <a:solidFill>
                <a:schemeClr val="lt1"/>
              </a:solidFill>
            </a:endParaRPr>
          </a:p>
        </p:txBody>
      </p:sp>
      <p:pic>
        <p:nvPicPr>
          <p:cNvPr descr="Business people clapping" id="1182" name="Google Shape;1182;p89"/>
          <p:cNvPicPr preferRelativeResize="0"/>
          <p:nvPr>
            <p:ph idx="3" type="pic"/>
          </p:nvPr>
        </p:nvPicPr>
        <p:blipFill rotWithShape="1">
          <a:blip r:embed="rId3">
            <a:alphaModFix/>
          </a:blip>
          <a:srcRect b="0" l="0" r="0" t="0"/>
          <a:stretch/>
        </p:blipFill>
        <p:spPr>
          <a:xfrm>
            <a:off x="6286355" y="439730"/>
            <a:ext cx="5660531" cy="6045736"/>
          </a:xfrm>
          <a:prstGeom prst="rect">
            <a:avLst/>
          </a:prstGeom>
          <a:solidFill>
            <a:srgbClr val="F2F2F2"/>
          </a:solidFill>
          <a:ln>
            <a:noFill/>
          </a:ln>
        </p:spPr>
      </p:pic>
      <p:sp>
        <p:nvSpPr>
          <p:cNvPr id="1183" name="Google Shape;1183;p89"/>
          <p:cNvSpPr txBox="1"/>
          <p:nvPr>
            <p:ph idx="2" type="body"/>
          </p:nvPr>
        </p:nvSpPr>
        <p:spPr>
          <a:xfrm>
            <a:off x="898525" y="439730"/>
            <a:ext cx="4757738" cy="26654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4BAA2"/>
              </a:buClr>
              <a:buSzPts val="5000"/>
              <a:buNone/>
            </a:pPr>
            <a:r>
              <a:rPr lang="da"/>
              <a:t>Tillykke</a:t>
            </a:r>
            <a:r>
              <a:rPr b="0" lang="da"/>
              <a:t> du har netop gennemført modul 2 af vores onlinekursus.  </a:t>
            </a:r>
            <a:endParaRPr/>
          </a:p>
          <a:p>
            <a:pPr indent="0" lvl="0" marL="0" rtl="0" algn="ctr">
              <a:lnSpc>
                <a:spcPct val="90000"/>
              </a:lnSpc>
              <a:spcBef>
                <a:spcPts val="0"/>
              </a:spcBef>
              <a:spcAft>
                <a:spcPts val="0"/>
              </a:spcAft>
              <a:buClr>
                <a:srgbClr val="24BAA2"/>
              </a:buClr>
              <a:buSzPts val="5000"/>
              <a:buNone/>
            </a:pPr>
            <a:r>
              <a:rPr b="0" lang="da"/>
              <a:t> </a:t>
            </a:r>
            <a:r>
              <a:rPr lang="da" sz="4800"/>
              <a:t>GODT KLARET!!</a:t>
            </a: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9"/>
          <p:cNvPicPr preferRelativeResize="0"/>
          <p:nvPr>
            <p:ph idx="2" type="pic"/>
          </p:nvPr>
        </p:nvPicPr>
        <p:blipFill rotWithShape="1">
          <a:blip r:embed="rId3">
            <a:alphaModFix/>
          </a:blip>
          <a:srcRect b="0" l="0" r="0" t="0"/>
          <a:stretch/>
        </p:blipFill>
        <p:spPr>
          <a:xfrm>
            <a:off x="0" y="0"/>
            <a:ext cx="5070764" cy="6858000"/>
          </a:xfrm>
          <a:prstGeom prst="rect">
            <a:avLst/>
          </a:prstGeom>
          <a:solidFill>
            <a:srgbClr val="F2F2F2"/>
          </a:solidFill>
          <a:ln>
            <a:noFill/>
          </a:ln>
        </p:spPr>
      </p:pic>
      <p:sp>
        <p:nvSpPr>
          <p:cNvPr id="309" name="Google Shape;309;p9"/>
          <p:cNvSpPr txBox="1"/>
          <p:nvPr/>
        </p:nvSpPr>
        <p:spPr>
          <a:xfrm>
            <a:off x="5070765" y="0"/>
            <a:ext cx="7121236" cy="6858000"/>
          </a:xfrm>
          <a:prstGeom prst="rect">
            <a:avLst/>
          </a:prstGeom>
          <a:solidFill>
            <a:srgbClr val="813995"/>
          </a:solidFill>
          <a:ln>
            <a:noFill/>
          </a:ln>
        </p:spPr>
        <p:txBody>
          <a:bodyPr anchorCtr="0" anchor="ctr" bIns="45700" lIns="91425" spcFirstLastPara="1" rIns="91425" wrap="square" tIns="45700">
            <a:noAutofit/>
          </a:bodyPr>
          <a:lstStyle/>
          <a:p>
            <a:pPr indent="0" lvl="0" marL="457200" marR="0" rtl="0" algn="l">
              <a:lnSpc>
                <a:spcPct val="90000"/>
              </a:lnSpc>
              <a:spcBef>
                <a:spcPts val="600"/>
              </a:spcBef>
              <a:spcAft>
                <a:spcPts val="0"/>
              </a:spcAft>
              <a:buClr>
                <a:schemeClr val="lt1"/>
              </a:buClr>
              <a:buSzPts val="3000"/>
              <a:buFont typeface="Arial"/>
              <a:buNone/>
            </a:pPr>
            <a:r>
              <a:rPr b="1" i="0" lang="da" sz="2400" u="none" cap="none" strike="noStrike">
                <a:solidFill>
                  <a:schemeClr val="lt1"/>
                </a:solidFill>
                <a:latin typeface="Calibri"/>
                <a:ea typeface="Calibri"/>
                <a:cs typeface="Calibri"/>
                <a:sym typeface="Calibri"/>
              </a:rPr>
              <a:t>I sundhedssektoren se </a:t>
            </a:r>
            <a:r>
              <a:rPr lang="da" sz="2400">
                <a:solidFill>
                  <a:schemeClr val="lt1"/>
                </a:solidFill>
                <a:latin typeface="Calibri"/>
                <a:ea typeface="Calibri"/>
                <a:cs typeface="Calibri"/>
                <a:sym typeface="Calibri"/>
              </a:rPr>
              <a:t>udfordringer i form af mangel på arbejdskraft </a:t>
            </a:r>
            <a:r>
              <a:rPr b="0" i="0" lang="da" sz="2400" u="none" cap="none" strike="noStrike">
                <a:solidFill>
                  <a:schemeClr val="lt1"/>
                </a:solidFill>
                <a:latin typeface="Calibri"/>
                <a:ea typeface="Calibri"/>
                <a:cs typeface="Calibri"/>
                <a:sym typeface="Calibri"/>
              </a:rPr>
              <a:t>og overarbejde </a:t>
            </a:r>
            <a:r>
              <a:rPr lang="da" sz="2400">
                <a:solidFill>
                  <a:schemeClr val="lt1"/>
                </a:solidFill>
                <a:latin typeface="Calibri"/>
                <a:ea typeface="Calibri"/>
                <a:cs typeface="Calibri"/>
                <a:sym typeface="Calibri"/>
              </a:rPr>
              <a:t>hos medarbejderne, noget som kan være </a:t>
            </a:r>
            <a:r>
              <a:rPr b="0" i="0" lang="da" sz="2400" u="none" cap="none" strike="noStrike">
                <a:solidFill>
                  <a:schemeClr val="lt1"/>
                </a:solidFill>
                <a:latin typeface="Calibri"/>
                <a:ea typeface="Calibri"/>
                <a:cs typeface="Calibri"/>
                <a:sym typeface="Calibri"/>
              </a:rPr>
              <a:t>taget til i kølvandet på Covid19-pandemien. Mås</a:t>
            </a:r>
            <a:r>
              <a:rPr lang="da" sz="2400">
                <a:solidFill>
                  <a:schemeClr val="lt1"/>
                </a:solidFill>
                <a:latin typeface="Calibri"/>
                <a:ea typeface="Calibri"/>
                <a:cs typeface="Calibri"/>
                <a:sym typeface="Calibri"/>
              </a:rPr>
              <a:t>ke</a:t>
            </a:r>
            <a:r>
              <a:rPr b="0" i="0" lang="da" sz="2400" u="none" cap="none" strike="noStrike">
                <a:solidFill>
                  <a:schemeClr val="lt1"/>
                </a:solidFill>
                <a:latin typeface="Calibri"/>
                <a:ea typeface="Calibri"/>
                <a:cs typeface="Calibri"/>
                <a:sym typeface="Calibri"/>
              </a:rPr>
              <a:t> forbundet med vanskeligheder i forhold til at genop</a:t>
            </a:r>
            <a:r>
              <a:rPr lang="da" sz="2400">
                <a:solidFill>
                  <a:schemeClr val="lt1"/>
                </a:solidFill>
                <a:latin typeface="Calibri"/>
                <a:ea typeface="Calibri"/>
                <a:cs typeface="Calibri"/>
                <a:sym typeface="Calibri"/>
              </a:rPr>
              <a:t>tage </a:t>
            </a:r>
            <a:r>
              <a:rPr b="0" i="0" lang="da" sz="2400" u="none" cap="none" strike="noStrike">
                <a:solidFill>
                  <a:schemeClr val="lt1"/>
                </a:solidFill>
                <a:latin typeface="Calibri"/>
                <a:ea typeface="Calibri"/>
                <a:cs typeface="Calibri"/>
                <a:sym typeface="Calibri"/>
              </a:rPr>
              <a:t> aktiviteter både arbejdsmæssige og personlige. </a:t>
            </a:r>
            <a:endParaRPr/>
          </a:p>
          <a:p>
            <a:pPr indent="0" lvl="0" marL="457200" marR="0" rtl="0" algn="l">
              <a:lnSpc>
                <a:spcPct val="90000"/>
              </a:lnSpc>
              <a:spcBef>
                <a:spcPts val="600"/>
              </a:spcBef>
              <a:spcAft>
                <a:spcPts val="0"/>
              </a:spcAft>
              <a:buClr>
                <a:schemeClr val="lt1"/>
              </a:buClr>
              <a:buSzPts val="3000"/>
              <a:buFont typeface="Arial"/>
              <a:buNone/>
            </a:pPr>
            <a:r>
              <a:rPr b="0" i="0" lang="da" sz="2400" u="none" cap="none" strike="noStrike">
                <a:solidFill>
                  <a:schemeClr val="lt1"/>
                </a:solidFill>
                <a:latin typeface="Calibri"/>
                <a:ea typeface="Calibri"/>
                <a:cs typeface="Calibri"/>
                <a:sym typeface="Calibri"/>
              </a:rPr>
              <a:t>Talrige undersøgelser viser, at udbrændthed er støt stigende i denne sektor, </a:t>
            </a:r>
            <a:r>
              <a:rPr lang="da" sz="2400">
                <a:solidFill>
                  <a:schemeClr val="lt1"/>
                </a:solidFill>
                <a:latin typeface="Calibri"/>
                <a:ea typeface="Calibri"/>
                <a:cs typeface="Calibri"/>
                <a:sym typeface="Calibri"/>
              </a:rPr>
              <a:t>og at mange medarbejdere overvejer at opsige jobbet.</a:t>
            </a:r>
            <a:endParaRPr sz="2400">
              <a:solidFill>
                <a:schemeClr val="lt1"/>
              </a:solidFill>
              <a:latin typeface="Calibri"/>
              <a:ea typeface="Calibri"/>
              <a:cs typeface="Calibri"/>
              <a:sym typeface="Calibri"/>
            </a:endParaRPr>
          </a:p>
          <a:p>
            <a:pPr indent="0" lvl="0" marL="457200" marR="0" rtl="0" algn="l">
              <a:lnSpc>
                <a:spcPct val="90000"/>
              </a:lnSpc>
              <a:spcBef>
                <a:spcPts val="600"/>
              </a:spcBef>
              <a:spcAft>
                <a:spcPts val="0"/>
              </a:spcAft>
              <a:buClr>
                <a:schemeClr val="lt1"/>
              </a:buClr>
              <a:buSzPts val="3000"/>
              <a:buFont typeface="Arial"/>
              <a:buNone/>
            </a:pPr>
            <a:r>
              <a:rPr lang="da" sz="2400">
                <a:solidFill>
                  <a:schemeClr val="lt1"/>
                </a:solidFill>
                <a:latin typeface="Calibri"/>
                <a:ea typeface="Calibri"/>
                <a:cs typeface="Calibri"/>
                <a:sym typeface="Calibri"/>
              </a:rPr>
              <a:t>Desuden</a:t>
            </a:r>
            <a:r>
              <a:rPr b="0" i="0" lang="da" sz="2400" u="none" cap="none" strike="noStrike">
                <a:solidFill>
                  <a:schemeClr val="lt1"/>
                </a:solidFill>
                <a:latin typeface="Calibri"/>
                <a:ea typeface="Calibri"/>
                <a:cs typeface="Calibri"/>
                <a:sym typeface="Calibri"/>
              </a:rPr>
              <a:t> kan digitale værktøjer såsom e-mail, instant messaging-systemer og platforme, der tillader konstant tilgængelighed, hvis de ikke bruges korrekt, også øge stressniveauet ( </a:t>
            </a:r>
            <a:r>
              <a:rPr b="0" i="1" lang="da" sz="2400" u="none" cap="none" strike="noStrike">
                <a:solidFill>
                  <a:schemeClr val="lt1"/>
                </a:solidFill>
                <a:latin typeface="Calibri"/>
                <a:ea typeface="Calibri"/>
                <a:cs typeface="Calibri"/>
                <a:sym typeface="Calibri"/>
              </a:rPr>
              <a:t>technostress </a:t>
            </a:r>
            <a:r>
              <a:rPr b="0" i="0" lang="da" sz="2400" u="none" cap="none" strike="noStrike">
                <a:solidFill>
                  <a:schemeClr val="lt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0" lvl="0" marL="457200" marR="0" rtl="0" algn="l">
              <a:lnSpc>
                <a:spcPct val="90000"/>
              </a:lnSpc>
              <a:spcBef>
                <a:spcPts val="600"/>
              </a:spcBef>
              <a:spcAft>
                <a:spcPts val="0"/>
              </a:spcAft>
              <a:buClr>
                <a:schemeClr val="lt1"/>
              </a:buClr>
              <a:buSzPts val="3000"/>
              <a:buFont typeface="Arial"/>
              <a:buNone/>
            </a:pPr>
            <a:r>
              <a:rPr b="0" i="0" lang="da" sz="2400" u="none" cap="none" strike="noStrike">
                <a:solidFill>
                  <a:schemeClr val="lt1"/>
                </a:solidFill>
                <a:latin typeface="Calibri"/>
                <a:ea typeface="Calibri"/>
                <a:cs typeface="Calibri"/>
                <a:sym typeface="Calibri"/>
              </a:rPr>
              <a:t>Derfor er det afgørende for personalets mentale og fysiske </a:t>
            </a:r>
            <a:r>
              <a:rPr lang="da" sz="2400">
                <a:solidFill>
                  <a:schemeClr val="lt1"/>
                </a:solidFill>
                <a:latin typeface="Calibri"/>
                <a:ea typeface="Calibri"/>
                <a:cs typeface="Calibri"/>
                <a:sym typeface="Calibri"/>
              </a:rPr>
              <a:t>trivsel, </a:t>
            </a:r>
            <a:r>
              <a:rPr b="0" i="0" lang="da" sz="2400" u="none" cap="none" strike="noStrike">
                <a:solidFill>
                  <a:schemeClr val="lt1"/>
                </a:solidFill>
                <a:latin typeface="Calibri"/>
                <a:ea typeface="Calibri"/>
                <a:cs typeface="Calibri"/>
                <a:sym typeface="Calibri"/>
              </a:rPr>
              <a:t>at finde den rette balance mellem arbejde og privatliv. </a:t>
            </a:r>
            <a:r>
              <a:rPr lang="da" sz="2400">
                <a:solidFill>
                  <a:schemeClr val="lt1"/>
                </a:solidFill>
                <a:latin typeface="Calibri"/>
                <a:ea typeface="Calibri"/>
                <a:cs typeface="Calibri"/>
                <a:sym typeface="Calibri"/>
              </a:rPr>
              <a:t>Samme</a:t>
            </a:r>
            <a:r>
              <a:rPr b="0" i="0" lang="da" sz="2400" u="none" cap="none" strike="noStrike">
                <a:solidFill>
                  <a:schemeClr val="lt1"/>
                </a:solidFill>
                <a:latin typeface="Calibri"/>
                <a:ea typeface="Calibri"/>
                <a:cs typeface="Calibri"/>
                <a:sym typeface="Calibri"/>
              </a:rPr>
              <a:t> balance er også afgørende for borgerne.</a:t>
            </a:r>
            <a:endParaRPr b="0" i="0" sz="2400" u="none" cap="none" strike="noStrike">
              <a:solidFill>
                <a:schemeClr val="lt1"/>
              </a:solidFill>
              <a:latin typeface="Calibri"/>
              <a:ea typeface="Calibri"/>
              <a:cs typeface="Calibri"/>
              <a:sym typeface="Calibri"/>
            </a:endParaRPr>
          </a:p>
          <a:p>
            <a:pPr indent="0" lvl="0" marL="457200" marR="0" rtl="0" algn="l">
              <a:lnSpc>
                <a:spcPct val="90000"/>
              </a:lnSpc>
              <a:spcBef>
                <a:spcPts val="600"/>
              </a:spcBef>
              <a:spcAft>
                <a:spcPts val="0"/>
              </a:spcAft>
              <a:buNone/>
            </a:pPr>
            <a:r>
              <a:rPr b="0" i="0" lang="da" sz="1200" u="sng" cap="none" strike="noStrike">
                <a:solidFill>
                  <a:srgbClr val="24BAA2"/>
                </a:solidFill>
                <a:latin typeface="Arial"/>
                <a:ea typeface="Arial"/>
                <a:cs typeface="Arial"/>
                <a:sym typeface="Arial"/>
                <a:hlinkClick r:id="rId4">
                  <a:extLst>
                    <a:ext uri="{A12FA001-AC4F-418D-AE19-62706E023703}">
                      <ahyp:hlinkClr val="tx"/>
                    </a:ext>
                  </a:extLst>
                </a:hlinkClick>
              </a:rPr>
              <a:t>TESI-BURNOUT..pdf (nurse24.it)</a:t>
            </a:r>
            <a:endParaRPr b="0" i="1" sz="1200" u="none" cap="none" strike="noStrike">
              <a:solidFill>
                <a:srgbClr val="24BAA2"/>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90"/>
          <p:cNvSpPr txBox="1"/>
          <p:nvPr>
            <p:ph idx="2" type="body"/>
          </p:nvPr>
        </p:nvSpPr>
        <p:spPr>
          <a:xfrm>
            <a:off x="690953" y="3641452"/>
            <a:ext cx="10119922" cy="1910281"/>
          </a:xfrm>
          <a:prstGeom prst="rect">
            <a:avLst/>
          </a:prstGeom>
          <a:noFill/>
          <a:ln>
            <a:noFill/>
          </a:ln>
        </p:spPr>
        <p:txBody>
          <a:bodyPr anchorCtr="0" anchor="ctr"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24BAA2"/>
              </a:buClr>
              <a:buSzPct val="113186"/>
              <a:buNone/>
            </a:pPr>
            <a:r>
              <a:rPr lang="da" sz="9300"/>
              <a:t>I Modul 3 </a:t>
            </a:r>
            <a:endParaRPr/>
          </a:p>
          <a:p>
            <a:pPr indent="0" lvl="0" marL="0" rtl="0" algn="l">
              <a:lnSpc>
                <a:spcPct val="90000"/>
              </a:lnSpc>
              <a:spcBef>
                <a:spcPts val="0"/>
              </a:spcBef>
              <a:spcAft>
                <a:spcPts val="0"/>
              </a:spcAft>
              <a:buClr>
                <a:srgbClr val="24BAA2"/>
              </a:buClr>
              <a:buSzPct val="138504"/>
              <a:buNone/>
            </a:pPr>
            <a:r>
              <a:rPr b="0" lang="da" sz="7600"/>
              <a:t>vil vi diskutere de muligheder og fordele den mangfoldige digitale teknologi og de mange apps kan give dig i forhold til at hjælpe dine borgere. </a:t>
            </a:r>
            <a:endParaRPr/>
          </a:p>
          <a:p>
            <a:pPr indent="0" lvl="0" marL="0" rtl="0" algn="l">
              <a:lnSpc>
                <a:spcPct val="90000"/>
              </a:lnSpc>
              <a:spcBef>
                <a:spcPts val="0"/>
              </a:spcBef>
              <a:spcAft>
                <a:spcPts val="0"/>
              </a:spcAft>
              <a:buClr>
                <a:srgbClr val="24BAA2"/>
              </a:buClr>
              <a:buSzPct val="210526"/>
              <a:buNone/>
            </a:pPr>
            <a:r>
              <a:t/>
            </a:r>
            <a:endParaRPr/>
          </a:p>
        </p:txBody>
      </p:sp>
      <p:sp>
        <p:nvSpPr>
          <p:cNvPr id="1190" name="Google Shape;1190;p90"/>
          <p:cNvSpPr txBox="1"/>
          <p:nvPr>
            <p:ph idx="1" type="body"/>
          </p:nvPr>
        </p:nvSpPr>
        <p:spPr>
          <a:xfrm>
            <a:off x="7665396" y="5611394"/>
            <a:ext cx="3875423" cy="73114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None/>
            </a:pPr>
            <a:r>
              <a:rPr lang="da" sz="2800">
                <a:solidFill>
                  <a:srgbClr val="092E4B"/>
                </a:solidFill>
                <a:latin typeface="Calibri"/>
                <a:ea typeface="Calibri"/>
                <a:cs typeface="Calibri"/>
                <a:sym typeface="Calibri"/>
              </a:rPr>
              <a:t>www.housingcare.net</a:t>
            </a:r>
            <a:endParaRPr>
              <a:solidFill>
                <a:srgbClr val="092E4B"/>
              </a:solidFill>
            </a:endParaRPr>
          </a:p>
        </p:txBody>
      </p:sp>
      <p:grpSp>
        <p:nvGrpSpPr>
          <p:cNvPr id="1191" name="Google Shape;1191;p90"/>
          <p:cNvGrpSpPr/>
          <p:nvPr/>
        </p:nvGrpSpPr>
        <p:grpSpPr>
          <a:xfrm>
            <a:off x="11054594" y="2625849"/>
            <a:ext cx="280634" cy="280634"/>
            <a:chOff x="1950027" y="2499889"/>
            <a:chExt cx="850463" cy="850463"/>
          </a:xfrm>
        </p:grpSpPr>
        <p:sp>
          <p:nvSpPr>
            <p:cNvPr id="1192" name="Google Shape;1192;p90"/>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93" name="Google Shape;1193;p90"/>
            <p:cNvGrpSpPr/>
            <p:nvPr/>
          </p:nvGrpSpPr>
          <p:grpSpPr>
            <a:xfrm>
              <a:off x="2107521" y="2657382"/>
              <a:ext cx="535476" cy="535477"/>
              <a:chOff x="2107521" y="2657382"/>
              <a:chExt cx="535476" cy="535477"/>
            </a:xfrm>
          </p:grpSpPr>
          <p:sp>
            <p:nvSpPr>
              <p:cNvPr id="1194" name="Google Shape;1194;p90"/>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5" name="Google Shape;1195;p90"/>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6" name="Google Shape;1196;p90"/>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97" name="Google Shape;1197;p90"/>
          <p:cNvGrpSpPr/>
          <p:nvPr/>
        </p:nvGrpSpPr>
        <p:grpSpPr>
          <a:xfrm>
            <a:off x="10362363" y="2625849"/>
            <a:ext cx="280634" cy="280634"/>
            <a:chOff x="-147782" y="2499889"/>
            <a:chExt cx="850463" cy="850463"/>
          </a:xfrm>
        </p:grpSpPr>
        <p:sp>
          <p:nvSpPr>
            <p:cNvPr id="1198" name="Google Shape;1198;p90"/>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9" name="Google Shape;1199;p90"/>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90"/>
          <p:cNvGrpSpPr/>
          <p:nvPr/>
        </p:nvGrpSpPr>
        <p:grpSpPr>
          <a:xfrm>
            <a:off x="11400502" y="2625849"/>
            <a:ext cx="280634" cy="280634"/>
            <a:chOff x="2998302" y="2499889"/>
            <a:chExt cx="850463" cy="850463"/>
          </a:xfrm>
        </p:grpSpPr>
        <p:sp>
          <p:nvSpPr>
            <p:cNvPr id="1201" name="Google Shape;1201;p90"/>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2" name="Google Shape;1202;p90"/>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p90"/>
          <p:cNvGrpSpPr/>
          <p:nvPr/>
        </p:nvGrpSpPr>
        <p:grpSpPr>
          <a:xfrm>
            <a:off x="10016456" y="2625849"/>
            <a:ext cx="280634" cy="280842"/>
            <a:chOff x="-1196056" y="2499889"/>
            <a:chExt cx="850463" cy="851092"/>
          </a:xfrm>
        </p:grpSpPr>
        <p:sp>
          <p:nvSpPr>
            <p:cNvPr id="1204" name="Google Shape;1204;p90"/>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5" name="Google Shape;1205;p90"/>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6" name="Google Shape;1206;p90"/>
          <p:cNvSpPr/>
          <p:nvPr/>
        </p:nvSpPr>
        <p:spPr>
          <a:xfrm>
            <a:off x="10708479" y="2625849"/>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orld with solid fill" id="1207" name="Google Shape;1207;p90"/>
          <p:cNvPicPr preferRelativeResize="0"/>
          <p:nvPr/>
        </p:nvPicPr>
        <p:blipFill rotWithShape="1">
          <a:blip r:embed="rId3">
            <a:alphaModFix/>
          </a:blip>
          <a:srcRect b="0" l="0" r="0" t="0"/>
          <a:stretch/>
        </p:blipFill>
        <p:spPr>
          <a:xfrm>
            <a:off x="10727019" y="2639589"/>
            <a:ext cx="246077" cy="2460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2022-11-11T11:12:32Z</dcterms:created>
  <dc:creator>Niels Christian F Vestergaard (NCV | OJ)</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0x010100ED1B384F15FE0F46BE887DB6C47FEEDB</vt:lpwstr>
  </property>
</Properties>
</file>