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88.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4" r:id="rId6"/>
    <p:sldMasterId id="214748366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 id="341" r:id="rId94"/>
    <p:sldId id="342" r:id="rId95"/>
    <p:sldId id="343" r:id="rId96"/>
    <p:sldId id="344" r:id="rId97"/>
    <p:sldId id="345" r:id="rId98"/>
  </p:sldIdLst>
  <p:sldSz cy="6858000" cx="12192000"/>
  <p:notesSz cx="6858000" cy="9144000"/>
  <p:embeddedFontLst>
    <p:embeddedFont>
      <p:font typeface="Montserrat"/>
      <p:regular r:id="rId99"/>
      <p:bold r:id="rId100"/>
      <p:italic r:id="rId101"/>
      <p:boldItalic r:id="rId102"/>
    </p:embeddedFont>
    <p:embeddedFont>
      <p:font typeface="Montserrat Light"/>
      <p:regular r:id="rId103"/>
      <p:bold r:id="rId104"/>
      <p:italic r:id="rId105"/>
      <p:boldItalic r:id="rId10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107" roundtripDataSignature="AMtx7mh09IfYU6AQFzkConPDk2zdNBOin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Jose Miguel Gimenez Lozano"/>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07" Type="http://customschemas.google.com/relationships/presentationmetadata" Target="metadata"/><Relationship Id="rId106" Type="http://schemas.openxmlformats.org/officeDocument/2006/relationships/font" Target="fonts/MontserratLight-boldItalic.fntdata"/><Relationship Id="rId105" Type="http://schemas.openxmlformats.org/officeDocument/2006/relationships/font" Target="fonts/MontserratLight-italic.fntdata"/><Relationship Id="rId104" Type="http://schemas.openxmlformats.org/officeDocument/2006/relationships/font" Target="fonts/MontserratLight-bold.fntdata"/><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103" Type="http://schemas.openxmlformats.org/officeDocument/2006/relationships/font" Target="fonts/MontserratLight-regular.fntdata"/><Relationship Id="rId102" Type="http://schemas.openxmlformats.org/officeDocument/2006/relationships/font" Target="fonts/Montserrat-boldItalic.fntdata"/><Relationship Id="rId101" Type="http://schemas.openxmlformats.org/officeDocument/2006/relationships/font" Target="fonts/Montserrat-italic.fntdata"/><Relationship Id="rId100" Type="http://schemas.openxmlformats.org/officeDocument/2006/relationships/font" Target="fonts/Montserrat-bold.fntdata"/><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95" Type="http://schemas.openxmlformats.org/officeDocument/2006/relationships/slide" Target="slides/slide87.xml"/><Relationship Id="rId94" Type="http://schemas.openxmlformats.org/officeDocument/2006/relationships/slide" Target="slides/slide86.xml"/><Relationship Id="rId97" Type="http://schemas.openxmlformats.org/officeDocument/2006/relationships/slide" Target="slides/slide89.xml"/><Relationship Id="rId96" Type="http://schemas.openxmlformats.org/officeDocument/2006/relationships/slide" Target="slides/slide88.xml"/><Relationship Id="rId11" Type="http://schemas.openxmlformats.org/officeDocument/2006/relationships/slide" Target="slides/slide3.xml"/><Relationship Id="rId99" Type="http://schemas.openxmlformats.org/officeDocument/2006/relationships/font" Target="fonts/Montserrat-regular.fntdata"/><Relationship Id="rId10" Type="http://schemas.openxmlformats.org/officeDocument/2006/relationships/slide" Target="slides/slide2.xml"/><Relationship Id="rId98" Type="http://schemas.openxmlformats.org/officeDocument/2006/relationships/slide" Target="slides/slide90.xml"/><Relationship Id="rId13" Type="http://schemas.openxmlformats.org/officeDocument/2006/relationships/slide" Target="slides/slide5.xml"/><Relationship Id="rId12" Type="http://schemas.openxmlformats.org/officeDocument/2006/relationships/slide" Target="slides/slide4.xml"/><Relationship Id="rId91" Type="http://schemas.openxmlformats.org/officeDocument/2006/relationships/slide" Target="slides/slide83.xml"/><Relationship Id="rId90" Type="http://schemas.openxmlformats.org/officeDocument/2006/relationships/slide" Target="slides/slide82.xml"/><Relationship Id="rId93" Type="http://schemas.openxmlformats.org/officeDocument/2006/relationships/slide" Target="slides/slide85.xml"/><Relationship Id="rId92" Type="http://schemas.openxmlformats.org/officeDocument/2006/relationships/slide" Target="slides/slide8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 Id="rId84" Type="http://schemas.openxmlformats.org/officeDocument/2006/relationships/slide" Target="slides/slide76.xml"/><Relationship Id="rId83" Type="http://schemas.openxmlformats.org/officeDocument/2006/relationships/slide" Target="slides/slide75.xml"/><Relationship Id="rId86" Type="http://schemas.openxmlformats.org/officeDocument/2006/relationships/slide" Target="slides/slide78.xml"/><Relationship Id="rId85" Type="http://schemas.openxmlformats.org/officeDocument/2006/relationships/slide" Target="slides/slide77.xml"/><Relationship Id="rId88" Type="http://schemas.openxmlformats.org/officeDocument/2006/relationships/slide" Target="slides/slide80.xml"/><Relationship Id="rId87" Type="http://schemas.openxmlformats.org/officeDocument/2006/relationships/slide" Target="slides/slide79.xml"/><Relationship Id="rId89" Type="http://schemas.openxmlformats.org/officeDocument/2006/relationships/slide" Target="slides/slide81.xml"/><Relationship Id="rId80" Type="http://schemas.openxmlformats.org/officeDocument/2006/relationships/slide" Target="slides/slide72.xml"/><Relationship Id="rId82" Type="http://schemas.openxmlformats.org/officeDocument/2006/relationships/slide" Target="slides/slide74.xml"/><Relationship Id="rId81" Type="http://schemas.openxmlformats.org/officeDocument/2006/relationships/slide" Target="slides/slide73.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slide" Target="slides/slide65.xml"/><Relationship Id="rId72" Type="http://schemas.openxmlformats.org/officeDocument/2006/relationships/slide" Target="slides/slide64.xml"/><Relationship Id="rId75" Type="http://schemas.openxmlformats.org/officeDocument/2006/relationships/slide" Target="slides/slide67.xml"/><Relationship Id="rId74" Type="http://schemas.openxmlformats.org/officeDocument/2006/relationships/slide" Target="slides/slide66.xml"/><Relationship Id="rId77" Type="http://schemas.openxmlformats.org/officeDocument/2006/relationships/slide" Target="slides/slide69.xml"/><Relationship Id="rId76" Type="http://schemas.openxmlformats.org/officeDocument/2006/relationships/slide" Target="slides/slide68.xml"/><Relationship Id="rId79" Type="http://schemas.openxmlformats.org/officeDocument/2006/relationships/slide" Target="slides/slide71.xml"/><Relationship Id="rId78" Type="http://schemas.openxmlformats.org/officeDocument/2006/relationships/slide" Target="slides/slide70.xml"/><Relationship Id="rId71" Type="http://schemas.openxmlformats.org/officeDocument/2006/relationships/slide" Target="slides/slide63.xml"/><Relationship Id="rId70" Type="http://schemas.openxmlformats.org/officeDocument/2006/relationships/slide" Target="slides/slide62.xml"/><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65" Type="http://schemas.openxmlformats.org/officeDocument/2006/relationships/slide" Target="slides/slide57.xml"/><Relationship Id="rId68" Type="http://schemas.openxmlformats.org/officeDocument/2006/relationships/slide" Target="slides/slide60.xml"/><Relationship Id="rId67" Type="http://schemas.openxmlformats.org/officeDocument/2006/relationships/slide" Target="slides/slide59.xml"/><Relationship Id="rId60" Type="http://schemas.openxmlformats.org/officeDocument/2006/relationships/slide" Target="slides/slide52.xml"/><Relationship Id="rId69" Type="http://schemas.openxmlformats.org/officeDocument/2006/relationships/slide" Target="slides/slide6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54" Type="http://schemas.openxmlformats.org/officeDocument/2006/relationships/slide" Target="slides/slide46.xml"/><Relationship Id="rId57" Type="http://schemas.openxmlformats.org/officeDocument/2006/relationships/slide" Target="slides/slide49.xml"/><Relationship Id="rId56" Type="http://schemas.openxmlformats.org/officeDocument/2006/relationships/slide" Target="slides/slide48.xml"/><Relationship Id="rId59" Type="http://schemas.openxmlformats.org/officeDocument/2006/relationships/slide" Target="slides/slide51.xml"/><Relationship Id="rId58" Type="http://schemas.openxmlformats.org/officeDocument/2006/relationships/slide" Target="slides/slide5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2-15T09:28:45.682">
    <p:pos x="5366" y="2298"/>
    <p:text>Cambiado</p:text>
    <p:extLst>
      <p:ext uri="{C676402C-5697-4E1C-873F-D02D1690AC5C}">
        <p15:threadingInfo timeZoneBias="0"/>
      </p:ext>
      <p:ext uri="http://customooxmlschemas.google.com/">
        <go:slidesCustomData xmlns:go="http://customooxmlschemas.google.com/" commentPostId="AAAAqIumjhY"/>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6" name="Google Shape;346;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 name="Google Shape;352;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9" name="Google Shape;359;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0" name="Google Shape;37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1" name="Google Shape;381;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8" name="Google Shape;388;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6" name="Google Shape;396;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3" name="Google Shape;40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0" name="Google Shape;410;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8" name="Google Shape;418;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7" name="Google Shape;427;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4" name="Google Shape;434;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1" name="Google Shape;44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1" name="Google Shape;451;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9" name="Google Shape;45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6" name="Google Shape;466;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1d7304e930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1d7304e930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2" name="Google Shape;482;g1d7304e930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1d7304e9305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1d7304e9305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4" name="Google Shape;494;g1d7304e9305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1d7304e9305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1d7304e9305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9" name="Google Shape;529;g1d7304e9305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2" name="Google Shape;56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18d05828803_0_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1" name="Google Shape;581;g18d05828803_0_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7" name="Google Shape;587;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3" name="Google Shape;593;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0" name="Google Shape;600;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1" name="Google Shape;601;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9" name="Google Shape;609;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6" name="Google Shape;616;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3" name="Google Shape;623;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2" name="Google Shape;632;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4" name="Google Shape;644;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5" name="Google Shape;645;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2" name="Google Shape;652;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1" name="Google Shape;301;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9" name="Google Shape;659;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0" name="Google Shape;660;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7" name="Google Shape;667;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77" name="Google Shape;677;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97" name="Google Shape;697;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3" name="Google Shape;703;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04" name="Google Shape;704;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1" name="Google Shape;711;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8" name="Google Shape;718;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5" name="Google Shape;725;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2" name="Google Shape;732;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9" name="Google Shape;73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740" name="Google Shape;74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7" name="Google Shape;30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6" name="Google Shape;746;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47" name="Google Shape;747;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US"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4" name="Google Shape;754;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1" name="Google Shape;761;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8" name="Google Shape;768;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5" name="Google Shape;775;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2" name="Google Shape;78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9" name="Google Shape;789;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1d7304e9305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6" name="Google Shape;796;g1d7304e9305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1d7304e9305_0_1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2" name="Google Shape;802;g1d7304e9305_0_1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1d7304e9305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9" name="Google Shape;809;g1d7304e9305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0" name="Google Shape;32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g18d05828803_0_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5" name="Google Shape;815;g18d05828803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9" name="Shape 819"/>
        <p:cNvGrpSpPr/>
        <p:nvPr/>
      </p:nvGrpSpPr>
      <p:grpSpPr>
        <a:xfrm>
          <a:off x="0" y="0"/>
          <a:ext cx="0" cy="0"/>
          <a:chOff x="0" y="0"/>
          <a:chExt cx="0" cy="0"/>
        </a:xfrm>
      </p:grpSpPr>
      <p:sp>
        <p:nvSpPr>
          <p:cNvPr id="820" name="Google Shape;820;p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1" name="Google Shape;821;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5" name="Shape 825"/>
        <p:cNvGrpSpPr/>
        <p:nvPr/>
      </p:nvGrpSpPr>
      <p:grpSpPr>
        <a:xfrm>
          <a:off x="0" y="0"/>
          <a:ext cx="0" cy="0"/>
          <a:chOff x="0" y="0"/>
          <a:chExt cx="0" cy="0"/>
        </a:xfrm>
      </p:grpSpPr>
      <p:sp>
        <p:nvSpPr>
          <p:cNvPr id="826" name="Google Shape;826;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7" name="Google Shape;827;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5" name="Google Shape;835;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p8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0" name="Google Shape;850;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8" name="Google Shape;858;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4" name="Google Shape;864;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6" name="Google Shape;87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4" name="Google Shape;894;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 name="Shape 899"/>
        <p:cNvGrpSpPr/>
        <p:nvPr/>
      </p:nvGrpSpPr>
      <p:grpSpPr>
        <a:xfrm>
          <a:off x="0" y="0"/>
          <a:ext cx="0" cy="0"/>
          <a:chOff x="0" y="0"/>
          <a:chExt cx="0" cy="0"/>
        </a:xfrm>
      </p:grpSpPr>
      <p:sp>
        <p:nvSpPr>
          <p:cNvPr id="900" name="Google Shape;900;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1" name="Google Shape;901;p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902" name="Google Shape;902;p8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3" name="Google Shape;923;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3" name="Google Shape;953;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8" name="Google Shape;988;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5" name="Google Shape;1035;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8" name="Shape 1068"/>
        <p:cNvGrpSpPr/>
        <p:nvPr/>
      </p:nvGrpSpPr>
      <p:grpSpPr>
        <a:xfrm>
          <a:off x="0" y="0"/>
          <a:ext cx="0" cy="0"/>
          <a:chOff x="0" y="0"/>
          <a:chExt cx="0" cy="0"/>
        </a:xfrm>
      </p:grpSpPr>
      <p:sp>
        <p:nvSpPr>
          <p:cNvPr id="1069" name="Google Shape;106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0" name="Google Shape;10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7" name="Shape 1087"/>
        <p:cNvGrpSpPr/>
        <p:nvPr/>
      </p:nvGrpSpPr>
      <p:grpSpPr>
        <a:xfrm>
          <a:off x="0" y="0"/>
          <a:ext cx="0" cy="0"/>
          <a:chOff x="0" y="0"/>
          <a:chExt cx="0" cy="0"/>
        </a:xfrm>
      </p:grpSpPr>
      <p:sp>
        <p:nvSpPr>
          <p:cNvPr id="1088" name="Google Shape;1088;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9" name="Google Shape;1089;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p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6" name="Google Shape;1096;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g18d05828803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5" name="Google Shape;1105;g18d05828803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3" name="Google Shape;1113;p9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4" name="Google Shape;1114;p9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p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0" name="Google Shape;1120;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3" name="Google Shape;333;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4" name="Shape 1124"/>
        <p:cNvGrpSpPr/>
        <p:nvPr/>
      </p:nvGrpSpPr>
      <p:grpSpPr>
        <a:xfrm>
          <a:off x="0" y="0"/>
          <a:ext cx="0" cy="0"/>
          <a:chOff x="0" y="0"/>
          <a:chExt cx="0" cy="0"/>
        </a:xfrm>
      </p:grpSpPr>
      <p:sp>
        <p:nvSpPr>
          <p:cNvPr id="1125" name="Google Shape;1125;p9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6" name="Google Shape;1126;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2" name="Shape 1132"/>
        <p:cNvGrpSpPr/>
        <p:nvPr/>
      </p:nvGrpSpPr>
      <p:grpSpPr>
        <a:xfrm>
          <a:off x="0" y="0"/>
          <a:ext cx="0" cy="0"/>
          <a:chOff x="0" y="0"/>
          <a:chExt cx="0" cy="0"/>
        </a:xfrm>
      </p:grpSpPr>
      <p:sp>
        <p:nvSpPr>
          <p:cNvPr id="1133" name="Google Shape;1133;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4" name="Google Shape;1134;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p9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1" name="Google Shape;1141;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p9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8" name="Google Shape;1148;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p9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6" name="Google Shape;1166;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9" name="Shape 1189"/>
        <p:cNvGrpSpPr/>
        <p:nvPr/>
      </p:nvGrpSpPr>
      <p:grpSpPr>
        <a:xfrm>
          <a:off x="0" y="0"/>
          <a:ext cx="0" cy="0"/>
          <a:chOff x="0" y="0"/>
          <a:chExt cx="0" cy="0"/>
        </a:xfrm>
      </p:grpSpPr>
      <p:sp>
        <p:nvSpPr>
          <p:cNvPr id="1190" name="Google Shape;1190;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1" name="Google Shape;1191;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p9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98" name="Google Shape;1198;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5" name="Google Shape;120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p10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2" name="Google Shape;1222;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6" name="Shape 1226"/>
        <p:cNvGrpSpPr/>
        <p:nvPr/>
      </p:nvGrpSpPr>
      <p:grpSpPr>
        <a:xfrm>
          <a:off x="0" y="0"/>
          <a:ext cx="0" cy="0"/>
          <a:chOff x="0" y="0"/>
          <a:chExt cx="0" cy="0"/>
        </a:xfrm>
      </p:grpSpPr>
      <p:sp>
        <p:nvSpPr>
          <p:cNvPr id="1227" name="Google Shape;122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28" name="Google Shape;122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0" name="Google Shape;34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3" name="Shape 1233"/>
        <p:cNvGrpSpPr/>
        <p:nvPr/>
      </p:nvGrpSpPr>
      <p:grpSpPr>
        <a:xfrm>
          <a:off x="0" y="0"/>
          <a:ext cx="0" cy="0"/>
          <a:chOff x="0" y="0"/>
          <a:chExt cx="0" cy="0"/>
        </a:xfrm>
      </p:grpSpPr>
      <p:sp>
        <p:nvSpPr>
          <p:cNvPr id="1234" name="Google Shape;123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5" name="Google Shape;123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6" name="Google Shape;123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0"/>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0"/>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0"/>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0"/>
          <p:cNvSpPr/>
          <p:nvPr>
            <p:ph idx="3" type="pic"/>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0"/>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0"/>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04" name="Shape 104"/>
        <p:cNvGrpSpPr/>
        <p:nvPr/>
      </p:nvGrpSpPr>
      <p:grpSpPr>
        <a:xfrm>
          <a:off x="0" y="0"/>
          <a:ext cx="0" cy="0"/>
          <a:chOff x="0" y="0"/>
          <a:chExt cx="0" cy="0"/>
        </a:xfrm>
      </p:grpSpPr>
      <p:sp>
        <p:nvSpPr>
          <p:cNvPr id="105" name="Google Shape;105;g1d7304e9305_0_182"/>
          <p:cNvSpPr txBox="1"/>
          <p:nvPr>
            <p:ph idx="1" type="body"/>
          </p:nvPr>
        </p:nvSpPr>
        <p:spPr>
          <a:xfrm>
            <a:off x="1553583" y="1623405"/>
            <a:ext cx="9778200" cy="4896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6" name="Google Shape;106;g1d7304e9305_0_182"/>
          <p:cNvSpPr txBox="1"/>
          <p:nvPr>
            <p:ph idx="2" type="body"/>
          </p:nvPr>
        </p:nvSpPr>
        <p:spPr>
          <a:xfrm>
            <a:off x="1503336" y="604434"/>
            <a:ext cx="9886500" cy="10191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g1d7304e9305_0_182"/>
          <p:cNvSpPr/>
          <p:nvPr/>
        </p:nvSpPr>
        <p:spPr>
          <a:xfrm>
            <a:off x="12192000" y="-287867"/>
            <a:ext cx="1185300" cy="7146000"/>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8" name="Google Shape;108;g1d7304e9305_0_182"/>
          <p:cNvSpPr/>
          <p:nvPr/>
        </p:nvSpPr>
        <p:spPr>
          <a:xfrm>
            <a:off x="8591" y="5357970"/>
            <a:ext cx="1359566" cy="96395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 name="Google Shape;109;g1d7304e9305_0_182"/>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10" name="Shape 110"/>
        <p:cNvGrpSpPr/>
        <p:nvPr/>
      </p:nvGrpSpPr>
      <p:grpSpPr>
        <a:xfrm>
          <a:off x="0" y="0"/>
          <a:ext cx="0" cy="0"/>
          <a:chOff x="0" y="0"/>
          <a:chExt cx="0" cy="0"/>
        </a:xfrm>
      </p:grpSpPr>
      <p:sp>
        <p:nvSpPr>
          <p:cNvPr id="111" name="Google Shape;111;p115"/>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12" name="Google Shape;112;p115"/>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115"/>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4" name="Google Shape;114;p115"/>
          <p:cNvGrpSpPr/>
          <p:nvPr/>
        </p:nvGrpSpPr>
        <p:grpSpPr>
          <a:xfrm>
            <a:off x="162193" y="6091871"/>
            <a:ext cx="2471731" cy="613729"/>
            <a:chOff x="0" y="0"/>
            <a:chExt cx="2301694" cy="571500"/>
          </a:xfrm>
        </p:grpSpPr>
        <p:sp>
          <p:nvSpPr>
            <p:cNvPr id="115" name="Google Shape;115;p11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16" name="Google Shape;116;p115"/>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17" name="Google Shape;117;p115"/>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118" name="Google Shape;118;p115"/>
          <p:cNvGrpSpPr/>
          <p:nvPr/>
        </p:nvGrpSpPr>
        <p:grpSpPr>
          <a:xfrm>
            <a:off x="9565775" y="3574321"/>
            <a:ext cx="3525984" cy="2857223"/>
            <a:chOff x="1659400" y="1572038"/>
            <a:chExt cx="970931" cy="786778"/>
          </a:xfrm>
        </p:grpSpPr>
        <p:sp>
          <p:nvSpPr>
            <p:cNvPr id="119" name="Google Shape;119;p11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 name="Google Shape;120;p11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21" name="Google Shape;121;p115"/>
          <p:cNvSpPr/>
          <p:nvPr>
            <p:ph idx="3" type="pic"/>
          </p:nvPr>
        </p:nvSpPr>
        <p:spPr>
          <a:xfrm>
            <a:off x="5718875" y="423474"/>
            <a:ext cx="5982506" cy="4551482"/>
          </a:xfrm>
          <a:prstGeom prst="rect">
            <a:avLst/>
          </a:prstGeom>
          <a:solidFill>
            <a:srgbClr val="F2F2F2"/>
          </a:solidFill>
          <a:ln>
            <a:noFill/>
          </a:ln>
        </p:spPr>
      </p:sp>
      <p:sp>
        <p:nvSpPr>
          <p:cNvPr id="122" name="Google Shape;122;p115"/>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23" name="Google Shape;123;p115"/>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24" name="Google Shape;124;p115"/>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
        <p:nvSpPr>
          <p:cNvPr id="125" name="Google Shape;125;p115"/>
          <p:cNvSpPr/>
          <p:nvPr/>
        </p:nvSpPr>
        <p:spPr>
          <a:xfrm>
            <a:off x="2364767" y="6075590"/>
            <a:ext cx="4344024" cy="6462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n-US" sz="90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9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119"/>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8" name="Google Shape;128;p119"/>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119"/>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30" name="Google Shape;130;p119"/>
          <p:cNvGrpSpPr/>
          <p:nvPr/>
        </p:nvGrpSpPr>
        <p:grpSpPr>
          <a:xfrm>
            <a:off x="336354" y="5927698"/>
            <a:ext cx="2735993" cy="679345"/>
            <a:chOff x="0" y="0"/>
            <a:chExt cx="2301694" cy="571500"/>
          </a:xfrm>
        </p:grpSpPr>
        <p:sp>
          <p:nvSpPr>
            <p:cNvPr id="131" name="Google Shape;131;p11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32" name="Google Shape;132;p119"/>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133" name="Google Shape;133;p119"/>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134" name="Google Shape;134;p119"/>
          <p:cNvGrpSpPr/>
          <p:nvPr/>
        </p:nvGrpSpPr>
        <p:grpSpPr>
          <a:xfrm>
            <a:off x="9565775" y="3574321"/>
            <a:ext cx="3525984" cy="2857223"/>
            <a:chOff x="1659400" y="1572038"/>
            <a:chExt cx="970931" cy="786778"/>
          </a:xfrm>
        </p:grpSpPr>
        <p:sp>
          <p:nvSpPr>
            <p:cNvPr id="135" name="Google Shape;135;p11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 name="Google Shape;136;p11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37" name="Google Shape;137;p119"/>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38" name="Google Shape;138;p119"/>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39" name="Shape 139"/>
        <p:cNvGrpSpPr/>
        <p:nvPr/>
      </p:nvGrpSpPr>
      <p:grpSpPr>
        <a:xfrm>
          <a:off x="0" y="0"/>
          <a:ext cx="0" cy="0"/>
          <a:chOff x="0" y="0"/>
          <a:chExt cx="0" cy="0"/>
        </a:xfrm>
      </p:grpSpPr>
      <p:sp>
        <p:nvSpPr>
          <p:cNvPr id="140" name="Google Shape;140;p120"/>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120"/>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p120"/>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3" name="Google Shape;143;p120"/>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120"/>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 name="Google Shape;145;p120"/>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46" name="Google Shape;146;p120"/>
          <p:cNvGrpSpPr/>
          <p:nvPr/>
        </p:nvGrpSpPr>
        <p:grpSpPr>
          <a:xfrm>
            <a:off x="9005185" y="0"/>
            <a:ext cx="3525984" cy="2857223"/>
            <a:chOff x="1659400" y="1572038"/>
            <a:chExt cx="970931" cy="786778"/>
          </a:xfrm>
        </p:grpSpPr>
        <p:sp>
          <p:nvSpPr>
            <p:cNvPr id="147" name="Google Shape;147;p1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1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52" name="Shape 152"/>
        <p:cNvGrpSpPr/>
        <p:nvPr/>
      </p:nvGrpSpPr>
      <p:grpSpPr>
        <a:xfrm>
          <a:off x="0" y="0"/>
          <a:ext cx="0" cy="0"/>
          <a:chOff x="0" y="0"/>
          <a:chExt cx="0" cy="0"/>
        </a:xfrm>
      </p:grpSpPr>
      <p:sp>
        <p:nvSpPr>
          <p:cNvPr id="153" name="Google Shape;153;p110"/>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 name="Google Shape;154;p110"/>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55" name="Google Shape;155;p110"/>
          <p:cNvGrpSpPr/>
          <p:nvPr/>
        </p:nvGrpSpPr>
        <p:grpSpPr>
          <a:xfrm>
            <a:off x="4884044" y="3946789"/>
            <a:ext cx="3525984" cy="2857223"/>
            <a:chOff x="1659400" y="1572038"/>
            <a:chExt cx="970931" cy="786778"/>
          </a:xfrm>
        </p:grpSpPr>
        <p:sp>
          <p:nvSpPr>
            <p:cNvPr id="156" name="Google Shape;156;p11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 name="Google Shape;157;p11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58" name="Google Shape;158;p110"/>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59" name="Shape 159"/>
        <p:cNvGrpSpPr/>
        <p:nvPr/>
      </p:nvGrpSpPr>
      <p:grpSpPr>
        <a:xfrm>
          <a:off x="0" y="0"/>
          <a:ext cx="0" cy="0"/>
          <a:chOff x="0" y="0"/>
          <a:chExt cx="0" cy="0"/>
        </a:xfrm>
      </p:grpSpPr>
      <p:sp>
        <p:nvSpPr>
          <p:cNvPr id="160" name="Google Shape;160;p107"/>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10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2" name="Google Shape;162;p10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3" name="Google Shape;163;p107"/>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64" name="Google Shape;164;p107"/>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5" name="Shape 165"/>
        <p:cNvGrpSpPr/>
        <p:nvPr/>
      </p:nvGrpSpPr>
      <p:grpSpPr>
        <a:xfrm>
          <a:off x="0" y="0"/>
          <a:ext cx="0" cy="0"/>
          <a:chOff x="0" y="0"/>
          <a:chExt cx="0" cy="0"/>
        </a:xfrm>
      </p:grpSpPr>
      <p:sp>
        <p:nvSpPr>
          <p:cNvPr id="166" name="Google Shape;166;p106"/>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p106"/>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8" name="Google Shape;168;p106"/>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69" name="Google Shape;169;p106"/>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0" name="Google Shape;170;p106"/>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1" name="Shape 171"/>
        <p:cNvGrpSpPr/>
        <p:nvPr/>
      </p:nvGrpSpPr>
      <p:grpSpPr>
        <a:xfrm>
          <a:off x="0" y="0"/>
          <a:ext cx="0" cy="0"/>
          <a:chOff x="0" y="0"/>
          <a:chExt cx="0" cy="0"/>
        </a:xfrm>
      </p:grpSpPr>
      <p:sp>
        <p:nvSpPr>
          <p:cNvPr id="172" name="Google Shape;172;p108"/>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 name="Google Shape;173;p108"/>
          <p:cNvSpPr/>
          <p:nvPr>
            <p:ph idx="2" type="pic"/>
          </p:nvPr>
        </p:nvSpPr>
        <p:spPr>
          <a:xfrm>
            <a:off x="0" y="0"/>
            <a:ext cx="12192000" cy="6858000"/>
          </a:xfrm>
          <a:prstGeom prst="rect">
            <a:avLst/>
          </a:prstGeom>
          <a:solidFill>
            <a:srgbClr val="F2F2F2"/>
          </a:solidFill>
          <a:ln>
            <a:noFill/>
          </a:ln>
        </p:spPr>
      </p:sp>
      <p:sp>
        <p:nvSpPr>
          <p:cNvPr id="174" name="Google Shape;174;p108"/>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75" name="Google Shape;175;p108"/>
          <p:cNvGrpSpPr/>
          <p:nvPr/>
        </p:nvGrpSpPr>
        <p:grpSpPr>
          <a:xfrm>
            <a:off x="-1877189" y="2648392"/>
            <a:ext cx="3525984" cy="2857223"/>
            <a:chOff x="1659400" y="1572038"/>
            <a:chExt cx="970931" cy="786778"/>
          </a:xfrm>
        </p:grpSpPr>
        <p:sp>
          <p:nvSpPr>
            <p:cNvPr id="176" name="Google Shape;176;p10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 name="Google Shape;177;p10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78" name="Shape 178"/>
        <p:cNvGrpSpPr/>
        <p:nvPr/>
      </p:nvGrpSpPr>
      <p:grpSpPr>
        <a:xfrm>
          <a:off x="0" y="0"/>
          <a:ext cx="0" cy="0"/>
          <a:chOff x="0" y="0"/>
          <a:chExt cx="0" cy="0"/>
        </a:xfrm>
      </p:grpSpPr>
      <p:sp>
        <p:nvSpPr>
          <p:cNvPr id="179" name="Google Shape;179;p10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0" name="Google Shape;180;p10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1" name="Google Shape;181;p10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2" name="Google Shape;182;p109"/>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 name="Google Shape;183;p109"/>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84" name="Shape 184"/>
        <p:cNvGrpSpPr/>
        <p:nvPr/>
      </p:nvGrpSpPr>
      <p:grpSpPr>
        <a:xfrm>
          <a:off x="0" y="0"/>
          <a:ext cx="0" cy="0"/>
          <a:chOff x="0" y="0"/>
          <a:chExt cx="0" cy="0"/>
        </a:xfrm>
      </p:grpSpPr>
      <p:sp>
        <p:nvSpPr>
          <p:cNvPr id="185" name="Google Shape;185;p111"/>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 name="Google Shape;186;p111"/>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7" name="Google Shape;187;p111"/>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8" name="Google Shape;188;p111"/>
          <p:cNvSpPr/>
          <p:nvPr>
            <p:ph idx="3" type="pic"/>
          </p:nvPr>
        </p:nvSpPr>
        <p:spPr>
          <a:xfrm>
            <a:off x="5888002" y="439730"/>
            <a:ext cx="5660531" cy="6045736"/>
          </a:xfrm>
          <a:prstGeom prst="rect">
            <a:avLst/>
          </a:prstGeom>
          <a:solidFill>
            <a:srgbClr val="F2F2F2"/>
          </a:solidFill>
          <a:ln>
            <a:noFill/>
          </a:ln>
        </p:spPr>
      </p:sp>
      <p:grpSp>
        <p:nvGrpSpPr>
          <p:cNvPr id="189" name="Google Shape;189;p111"/>
          <p:cNvGrpSpPr/>
          <p:nvPr/>
        </p:nvGrpSpPr>
        <p:grpSpPr>
          <a:xfrm>
            <a:off x="-2012374" y="3808246"/>
            <a:ext cx="3525984" cy="2857223"/>
            <a:chOff x="1659400" y="1572038"/>
            <a:chExt cx="970931" cy="786778"/>
          </a:xfrm>
        </p:grpSpPr>
        <p:sp>
          <p:nvSpPr>
            <p:cNvPr id="190" name="Google Shape;190;p11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 name="Google Shape;191;p11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27" name="Shape 27"/>
        <p:cNvGrpSpPr/>
        <p:nvPr/>
      </p:nvGrpSpPr>
      <p:grpSpPr>
        <a:xfrm>
          <a:off x="0" y="0"/>
          <a:ext cx="0" cy="0"/>
          <a:chOff x="0" y="0"/>
          <a:chExt cx="0" cy="0"/>
        </a:xfrm>
      </p:grpSpPr>
      <p:sp>
        <p:nvSpPr>
          <p:cNvPr id="28" name="Google Shape;28;p30"/>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 name="Google Shape;29;p30"/>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30"/>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30"/>
          <p:cNvSpPr/>
          <p:nvPr>
            <p:ph idx="3" type="pic"/>
          </p:nvPr>
        </p:nvSpPr>
        <p:spPr>
          <a:xfrm>
            <a:off x="5888002" y="439730"/>
            <a:ext cx="5660531" cy="6045736"/>
          </a:xfrm>
          <a:prstGeom prst="rect">
            <a:avLst/>
          </a:prstGeom>
          <a:solidFill>
            <a:srgbClr val="F2F2F2"/>
          </a:solidFill>
          <a:ln>
            <a:noFill/>
          </a:ln>
        </p:spPr>
      </p:sp>
      <p:grpSp>
        <p:nvGrpSpPr>
          <p:cNvPr id="32" name="Google Shape;32;p30"/>
          <p:cNvGrpSpPr/>
          <p:nvPr/>
        </p:nvGrpSpPr>
        <p:grpSpPr>
          <a:xfrm>
            <a:off x="-2012374" y="3808246"/>
            <a:ext cx="3525984" cy="2857223"/>
            <a:chOff x="1659400" y="1572038"/>
            <a:chExt cx="970931" cy="786778"/>
          </a:xfrm>
        </p:grpSpPr>
        <p:sp>
          <p:nvSpPr>
            <p:cNvPr id="33" name="Google Shape;33;p3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 name="Google Shape;34;p3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92" name="Shape 192"/>
        <p:cNvGrpSpPr/>
        <p:nvPr/>
      </p:nvGrpSpPr>
      <p:grpSpPr>
        <a:xfrm>
          <a:off x="0" y="0"/>
          <a:ext cx="0" cy="0"/>
          <a:chOff x="0" y="0"/>
          <a:chExt cx="0" cy="0"/>
        </a:xfrm>
      </p:grpSpPr>
      <p:sp>
        <p:nvSpPr>
          <p:cNvPr id="193" name="Google Shape;193;p112"/>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4" name="Google Shape;194;p112"/>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5" name="Google Shape;195;p112"/>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6" name="Google Shape;196;p11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7" name="Google Shape;197;p112"/>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98" name="Shape 198"/>
        <p:cNvGrpSpPr/>
        <p:nvPr/>
      </p:nvGrpSpPr>
      <p:grpSpPr>
        <a:xfrm>
          <a:off x="0" y="0"/>
          <a:ext cx="0" cy="0"/>
          <a:chOff x="0" y="0"/>
          <a:chExt cx="0" cy="0"/>
        </a:xfrm>
      </p:grpSpPr>
      <p:sp>
        <p:nvSpPr>
          <p:cNvPr id="199" name="Google Shape;199;p113"/>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 name="Google Shape;200;p113"/>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1" name="Google Shape;201;p113"/>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2" name="Google Shape;202;p11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03" name="Google Shape;203;p113"/>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 name="Google Shape;204;p113"/>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05" name="Google Shape;205;p113"/>
          <p:cNvGrpSpPr/>
          <p:nvPr/>
        </p:nvGrpSpPr>
        <p:grpSpPr>
          <a:xfrm>
            <a:off x="9005185" y="0"/>
            <a:ext cx="3525984" cy="2857223"/>
            <a:chOff x="1659400" y="1572038"/>
            <a:chExt cx="970931" cy="786778"/>
          </a:xfrm>
        </p:grpSpPr>
        <p:sp>
          <p:nvSpPr>
            <p:cNvPr id="206" name="Google Shape;206;p11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 name="Google Shape;207;p11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08" name="Shape 208"/>
        <p:cNvGrpSpPr/>
        <p:nvPr/>
      </p:nvGrpSpPr>
      <p:grpSpPr>
        <a:xfrm>
          <a:off x="0" y="0"/>
          <a:ext cx="0" cy="0"/>
          <a:chOff x="0" y="0"/>
          <a:chExt cx="0" cy="0"/>
        </a:xfrm>
      </p:grpSpPr>
      <p:sp>
        <p:nvSpPr>
          <p:cNvPr id="209" name="Google Shape;209;p114"/>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 name="Google Shape;210;p114"/>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1" name="Google Shape;211;p114"/>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2" name="Google Shape;212;p114"/>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3" name="Google Shape;213;p114"/>
          <p:cNvSpPr/>
          <p:nvPr>
            <p:ph idx="4" type="pic"/>
          </p:nvPr>
        </p:nvSpPr>
        <p:spPr>
          <a:xfrm>
            <a:off x="-126342" y="0"/>
            <a:ext cx="3669321" cy="6858000"/>
          </a:xfrm>
          <a:prstGeom prst="rect">
            <a:avLst/>
          </a:prstGeom>
          <a:solidFill>
            <a:srgbClr val="D8D8D8"/>
          </a:solidFill>
          <a:ln>
            <a:noFill/>
          </a:ln>
        </p:spPr>
      </p:sp>
      <p:grpSp>
        <p:nvGrpSpPr>
          <p:cNvPr id="214" name="Google Shape;214;p114"/>
          <p:cNvGrpSpPr/>
          <p:nvPr/>
        </p:nvGrpSpPr>
        <p:grpSpPr>
          <a:xfrm>
            <a:off x="4054161" y="721803"/>
            <a:ext cx="7547911" cy="1674487"/>
            <a:chOff x="4061909" y="1565906"/>
            <a:chExt cx="7547911" cy="1882781"/>
          </a:xfrm>
        </p:grpSpPr>
        <p:cxnSp>
          <p:nvCxnSpPr>
            <p:cNvPr id="215" name="Google Shape;215;p114"/>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216" name="Google Shape;216;p114"/>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217" name="Google Shape;217;p114"/>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218" name="Google Shape;218;p114"/>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219" name="Google Shape;219;p114"/>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220" name="Google Shape;220;p114"/>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114"/>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2" name="Google Shape;222;p114"/>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223" name="Google Shape;223;p114"/>
          <p:cNvGrpSpPr/>
          <p:nvPr/>
        </p:nvGrpSpPr>
        <p:grpSpPr>
          <a:xfrm>
            <a:off x="4054160" y="2644936"/>
            <a:ext cx="7547911" cy="1674487"/>
            <a:chOff x="4061909" y="1565906"/>
            <a:chExt cx="7547911" cy="1882781"/>
          </a:xfrm>
        </p:grpSpPr>
        <p:cxnSp>
          <p:nvCxnSpPr>
            <p:cNvPr id="224" name="Google Shape;224;p114"/>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225" name="Google Shape;225;p114"/>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226" name="Google Shape;226;p114"/>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227" name="Google Shape;227;p114"/>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228" name="Google Shape;228;p114"/>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229" name="Google Shape;229;p114"/>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0" name="Google Shape;230;p114"/>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31" name="Google Shape;231;p114"/>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232" name="Google Shape;232;p114"/>
          <p:cNvGrpSpPr/>
          <p:nvPr/>
        </p:nvGrpSpPr>
        <p:grpSpPr>
          <a:xfrm>
            <a:off x="4069658" y="4508733"/>
            <a:ext cx="7547911" cy="1674487"/>
            <a:chOff x="4061909" y="1565906"/>
            <a:chExt cx="7547911" cy="1882781"/>
          </a:xfrm>
        </p:grpSpPr>
        <p:cxnSp>
          <p:nvCxnSpPr>
            <p:cNvPr id="233" name="Google Shape;233;p114"/>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234" name="Google Shape;234;p114"/>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235" name="Google Shape;235;p114"/>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236" name="Google Shape;236;p114"/>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237" name="Google Shape;237;p114"/>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238" name="Shape 238"/>
        <p:cNvGrpSpPr/>
        <p:nvPr/>
      </p:nvGrpSpPr>
      <p:grpSpPr>
        <a:xfrm>
          <a:off x="0" y="0"/>
          <a:ext cx="0" cy="0"/>
          <a:chOff x="0" y="0"/>
          <a:chExt cx="0" cy="0"/>
        </a:xfrm>
      </p:grpSpPr>
      <p:sp>
        <p:nvSpPr>
          <p:cNvPr id="239" name="Google Shape;239;p21"/>
          <p:cNvSpPr/>
          <p:nvPr/>
        </p:nvSpPr>
        <p:spPr>
          <a:xfrm>
            <a:off x="495393" y="1126973"/>
            <a:ext cx="792000" cy="21410"/>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Montserrat Light"/>
              <a:ea typeface="Montserrat Light"/>
              <a:cs typeface="Montserrat Light"/>
              <a:sym typeface="Montserrat Light"/>
            </a:endParaRPr>
          </a:p>
        </p:txBody>
      </p:sp>
      <p:sp>
        <p:nvSpPr>
          <p:cNvPr id="240" name="Google Shape;240;p21"/>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600"/>
              <a:buFont typeface="Arial"/>
              <a:buNone/>
              <a:defRPr b="0" i="0" sz="3600" u="none" cap="none" strike="noStrike">
                <a:solidFill>
                  <a:srgbClr val="012842"/>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1" name="Google Shape;241;p21"/>
          <p:cNvSpPr/>
          <p:nvPr/>
        </p:nvSpPr>
        <p:spPr>
          <a:xfrm>
            <a:off x="1728711" y="1529552"/>
            <a:ext cx="2664102" cy="3460628"/>
          </a:xfrm>
          <a:custGeom>
            <a:rect b="b" l="l" r="r" t="t"/>
            <a:pathLst>
              <a:path extrusionOk="0" h="3460628" w="2664102">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2" name="Google Shape;242;p21"/>
          <p:cNvSpPr/>
          <p:nvPr/>
        </p:nvSpPr>
        <p:spPr>
          <a:xfrm>
            <a:off x="4023937" y="1529552"/>
            <a:ext cx="2664102" cy="3460628"/>
          </a:xfrm>
          <a:custGeom>
            <a:rect b="b" l="l" r="r" t="t"/>
            <a:pathLst>
              <a:path extrusionOk="0" h="3460628" w="2664102">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3" name="Google Shape;243;p21"/>
          <p:cNvSpPr/>
          <p:nvPr/>
        </p:nvSpPr>
        <p:spPr>
          <a:xfrm>
            <a:off x="6308902" y="1526626"/>
            <a:ext cx="2664102" cy="3460628"/>
          </a:xfrm>
          <a:custGeom>
            <a:rect b="b" l="l" r="r" t="t"/>
            <a:pathLst>
              <a:path extrusionOk="0" h="3460628" w="2664102">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4" name="Google Shape;244;p21"/>
          <p:cNvSpPr/>
          <p:nvPr/>
        </p:nvSpPr>
        <p:spPr>
          <a:xfrm>
            <a:off x="8640127" y="1532478"/>
            <a:ext cx="2664102" cy="3460628"/>
          </a:xfrm>
          <a:custGeom>
            <a:rect b="b" l="l" r="r" t="t"/>
            <a:pathLst>
              <a:path extrusionOk="0" h="3460628" w="2664102">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5" name="Google Shape;245;p21"/>
          <p:cNvSpPr txBox="1"/>
          <p:nvPr>
            <p:ph idx="2" type="body"/>
          </p:nvPr>
        </p:nvSpPr>
        <p:spPr>
          <a:xfrm>
            <a:off x="1930707" y="2966733"/>
            <a:ext cx="2093228" cy="120208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6" name="Google Shape;246;p21"/>
          <p:cNvSpPr txBox="1"/>
          <p:nvPr>
            <p:ph idx="3" type="body"/>
          </p:nvPr>
        </p:nvSpPr>
        <p:spPr>
          <a:xfrm>
            <a:off x="4261934" y="2947935"/>
            <a:ext cx="2093228" cy="120208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7" name="Google Shape;247;p21"/>
          <p:cNvSpPr txBox="1"/>
          <p:nvPr>
            <p:ph idx="4" type="body"/>
          </p:nvPr>
        </p:nvSpPr>
        <p:spPr>
          <a:xfrm>
            <a:off x="6517192" y="2952403"/>
            <a:ext cx="2093228" cy="120208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8" name="Google Shape;248;p21"/>
          <p:cNvSpPr txBox="1"/>
          <p:nvPr>
            <p:ph idx="5" type="body"/>
          </p:nvPr>
        </p:nvSpPr>
        <p:spPr>
          <a:xfrm>
            <a:off x="8848419" y="2933605"/>
            <a:ext cx="2093228" cy="120208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9" name="Google Shape;249;p21"/>
          <p:cNvSpPr/>
          <p:nvPr/>
        </p:nvSpPr>
        <p:spPr>
          <a:xfrm>
            <a:off x="2200836" y="1617842"/>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0" name="Google Shape;250;p21"/>
          <p:cNvSpPr/>
          <p:nvPr/>
        </p:nvSpPr>
        <p:spPr>
          <a:xfrm>
            <a:off x="4499567" y="163630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637A8D"/>
              </a:solidFill>
              <a:latin typeface="Arial"/>
              <a:ea typeface="Arial"/>
              <a:cs typeface="Arial"/>
              <a:sym typeface="Arial"/>
            </a:endParaRPr>
          </a:p>
        </p:txBody>
      </p:sp>
      <p:sp>
        <p:nvSpPr>
          <p:cNvPr id="251" name="Google Shape;251;p21"/>
          <p:cNvSpPr/>
          <p:nvPr/>
        </p:nvSpPr>
        <p:spPr>
          <a:xfrm>
            <a:off x="6794793" y="1636305"/>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2" name="Google Shape;252;p21"/>
          <p:cNvSpPr/>
          <p:nvPr/>
        </p:nvSpPr>
        <p:spPr>
          <a:xfrm>
            <a:off x="9090019" y="1636305"/>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3" name="Google Shape;253;p21"/>
          <p:cNvSpPr txBox="1"/>
          <p:nvPr>
            <p:ph idx="6" type="body"/>
          </p:nvPr>
        </p:nvSpPr>
        <p:spPr>
          <a:xfrm>
            <a:off x="2386763" y="1777773"/>
            <a:ext cx="695250" cy="734798"/>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4" name="Google Shape;254;p21"/>
          <p:cNvSpPr txBox="1"/>
          <p:nvPr>
            <p:ph idx="7" type="body"/>
          </p:nvPr>
        </p:nvSpPr>
        <p:spPr>
          <a:xfrm>
            <a:off x="4703370" y="1780369"/>
            <a:ext cx="695250" cy="734798"/>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5" name="Google Shape;255;p21"/>
          <p:cNvSpPr txBox="1"/>
          <p:nvPr>
            <p:ph idx="8" type="body"/>
          </p:nvPr>
        </p:nvSpPr>
        <p:spPr>
          <a:xfrm>
            <a:off x="6977215" y="1793727"/>
            <a:ext cx="695250" cy="734798"/>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56" name="Google Shape;256;p21"/>
          <p:cNvSpPr txBox="1"/>
          <p:nvPr>
            <p:ph idx="9" type="body"/>
          </p:nvPr>
        </p:nvSpPr>
        <p:spPr>
          <a:xfrm>
            <a:off x="9293822" y="1796323"/>
            <a:ext cx="695250" cy="734798"/>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257" name="Shape 257"/>
        <p:cNvGrpSpPr/>
        <p:nvPr/>
      </p:nvGrpSpPr>
      <p:grpSpPr>
        <a:xfrm>
          <a:off x="0" y="0"/>
          <a:ext cx="0" cy="0"/>
          <a:chOff x="0" y="0"/>
          <a:chExt cx="0" cy="0"/>
        </a:xfrm>
      </p:grpSpPr>
      <p:sp>
        <p:nvSpPr>
          <p:cNvPr id="258" name="Google Shape;258;p121"/>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9" name="Google Shape;259;p121"/>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260" name="Google Shape;260;p121"/>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261" name="Google Shape;261;p121"/>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Housing Care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262" name="Google Shape;262;p121"/>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263" name="Google Shape;263;p121"/>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264" name="Google Shape;264;p121"/>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65" name="Google Shape;265;p121"/>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266" name="Shape 266"/>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35" name="Shape 35"/>
        <p:cNvGrpSpPr/>
        <p:nvPr/>
      </p:nvGrpSpPr>
      <p:grpSpPr>
        <a:xfrm>
          <a:off x="0" y="0"/>
          <a:ext cx="0" cy="0"/>
          <a:chOff x="0" y="0"/>
          <a:chExt cx="0" cy="0"/>
        </a:xfrm>
      </p:grpSpPr>
      <p:sp>
        <p:nvSpPr>
          <p:cNvPr id="36" name="Google Shape;36;p104"/>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 name="Google Shape;37;p104"/>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 name="Google Shape;38;p104"/>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104"/>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104"/>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 name="Google Shape;41;p104"/>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2" name="Google Shape;42;p104"/>
          <p:cNvGrpSpPr/>
          <p:nvPr/>
        </p:nvGrpSpPr>
        <p:grpSpPr>
          <a:xfrm>
            <a:off x="9005185" y="0"/>
            <a:ext cx="3525984" cy="2857223"/>
            <a:chOff x="1659400" y="1572038"/>
            <a:chExt cx="970931" cy="786778"/>
          </a:xfrm>
        </p:grpSpPr>
        <p:sp>
          <p:nvSpPr>
            <p:cNvPr id="43" name="Google Shape;43;p10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 name="Google Shape;44;p10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45" name="Shape 45"/>
        <p:cNvGrpSpPr/>
        <p:nvPr/>
      </p:nvGrpSpPr>
      <p:grpSpPr>
        <a:xfrm>
          <a:off x="0" y="0"/>
          <a:ext cx="0" cy="0"/>
          <a:chOff x="0" y="0"/>
          <a:chExt cx="0" cy="0"/>
        </a:xfrm>
      </p:grpSpPr>
      <p:sp>
        <p:nvSpPr>
          <p:cNvPr id="46" name="Google Shape;46;p23"/>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23"/>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2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Google Shape;49;p2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2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51" name="Shape 51"/>
        <p:cNvGrpSpPr/>
        <p:nvPr/>
      </p:nvGrpSpPr>
      <p:grpSpPr>
        <a:xfrm>
          <a:off x="0" y="0"/>
          <a:ext cx="0" cy="0"/>
          <a:chOff x="0" y="0"/>
          <a:chExt cx="0" cy="0"/>
        </a:xfrm>
      </p:grpSpPr>
      <p:sp>
        <p:nvSpPr>
          <p:cNvPr id="52" name="Google Shape;52;p31"/>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 name="Google Shape;53;p31"/>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 name="Google Shape;54;p31"/>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55" name="Google Shape;55;p31"/>
          <p:cNvGrpSpPr/>
          <p:nvPr/>
        </p:nvGrpSpPr>
        <p:grpSpPr>
          <a:xfrm>
            <a:off x="336354" y="5927698"/>
            <a:ext cx="2735993" cy="679345"/>
            <a:chOff x="0" y="0"/>
            <a:chExt cx="2301694" cy="571500"/>
          </a:xfrm>
        </p:grpSpPr>
        <p:sp>
          <p:nvSpPr>
            <p:cNvPr id="56" name="Google Shape;56;p3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7" name="Google Shape;57;p31"/>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58" name="Google Shape;58;p31"/>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59" name="Google Shape;59;p31"/>
          <p:cNvGrpSpPr/>
          <p:nvPr/>
        </p:nvGrpSpPr>
        <p:grpSpPr>
          <a:xfrm>
            <a:off x="9565775" y="3574321"/>
            <a:ext cx="3525984" cy="2857223"/>
            <a:chOff x="1659400" y="1572038"/>
            <a:chExt cx="970931" cy="786778"/>
          </a:xfrm>
        </p:grpSpPr>
        <p:sp>
          <p:nvSpPr>
            <p:cNvPr id="60" name="Google Shape;60;p3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 name="Google Shape;61;p3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2" name="Google Shape;62;p3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63" name="Google Shape;63;p31"/>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67" name="Shape 67"/>
        <p:cNvGrpSpPr/>
        <p:nvPr/>
      </p:nvGrpSpPr>
      <p:grpSpPr>
        <a:xfrm>
          <a:off x="0" y="0"/>
          <a:ext cx="0" cy="0"/>
          <a:chOff x="0" y="0"/>
          <a:chExt cx="0" cy="0"/>
        </a:xfrm>
      </p:grpSpPr>
      <p:sp>
        <p:nvSpPr>
          <p:cNvPr id="68" name="Google Shape;68;p103"/>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03"/>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103"/>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103"/>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103"/>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3" name="Google Shape;73;p103"/>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4" name="Google Shape;74;p103"/>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103"/>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103"/>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03"/>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103"/>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103"/>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0" name="Google Shape;80;p103"/>
          <p:cNvGrpSpPr/>
          <p:nvPr/>
        </p:nvGrpSpPr>
        <p:grpSpPr>
          <a:xfrm>
            <a:off x="8744224" y="-356297"/>
            <a:ext cx="3525984" cy="2857223"/>
            <a:chOff x="1659400" y="1572038"/>
            <a:chExt cx="970931" cy="786778"/>
          </a:xfrm>
        </p:grpSpPr>
        <p:sp>
          <p:nvSpPr>
            <p:cNvPr id="81" name="Google Shape;81;p10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2" name="Google Shape;82;p10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83" name="Shape 83"/>
        <p:cNvGrpSpPr/>
        <p:nvPr/>
      </p:nvGrpSpPr>
      <p:grpSpPr>
        <a:xfrm>
          <a:off x="0" y="0"/>
          <a:ext cx="0" cy="0"/>
          <a:chOff x="0" y="0"/>
          <a:chExt cx="0" cy="0"/>
        </a:xfrm>
      </p:grpSpPr>
      <p:sp>
        <p:nvSpPr>
          <p:cNvPr id="84" name="Google Shape;84;p11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117"/>
          <p:cNvSpPr/>
          <p:nvPr>
            <p:ph idx="2" type="pic"/>
          </p:nvPr>
        </p:nvSpPr>
        <p:spPr>
          <a:xfrm>
            <a:off x="0" y="0"/>
            <a:ext cx="12192000" cy="6858000"/>
          </a:xfrm>
          <a:prstGeom prst="rect">
            <a:avLst/>
          </a:prstGeom>
          <a:solidFill>
            <a:srgbClr val="F2F2F2"/>
          </a:solidFill>
          <a:ln>
            <a:noFill/>
          </a:ln>
        </p:spPr>
      </p:sp>
      <p:sp>
        <p:nvSpPr>
          <p:cNvPr id="86" name="Google Shape;86;p117"/>
          <p:cNvSpPr txBox="1"/>
          <p:nvPr>
            <p:ph idx="1" type="body"/>
          </p:nvPr>
        </p:nvSpPr>
        <p:spPr>
          <a:xfrm>
            <a:off x="0" y="1747126"/>
            <a:ext cx="5554133" cy="3565651"/>
          </a:xfrm>
          <a:prstGeom prst="rect">
            <a:avLst/>
          </a:prstGeom>
          <a:solidFill>
            <a:srgbClr val="7F3494"/>
          </a:solid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7" name="Google Shape;87;p117"/>
          <p:cNvGrpSpPr/>
          <p:nvPr/>
        </p:nvGrpSpPr>
        <p:grpSpPr>
          <a:xfrm>
            <a:off x="-1877189" y="2648392"/>
            <a:ext cx="3525984" cy="2857223"/>
            <a:chOff x="1659400" y="1572038"/>
            <a:chExt cx="970931" cy="786778"/>
          </a:xfrm>
        </p:grpSpPr>
        <p:sp>
          <p:nvSpPr>
            <p:cNvPr id="88" name="Google Shape;88;p11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 name="Google Shape;89;p11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90" name="Shape 90"/>
        <p:cNvGrpSpPr/>
        <p:nvPr/>
      </p:nvGrpSpPr>
      <p:grpSpPr>
        <a:xfrm>
          <a:off x="0" y="0"/>
          <a:ext cx="0" cy="0"/>
          <a:chOff x="0" y="0"/>
          <a:chExt cx="0" cy="0"/>
        </a:xfrm>
      </p:grpSpPr>
      <p:sp>
        <p:nvSpPr>
          <p:cNvPr id="91" name="Google Shape;91;p11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 name="Google Shape;92;p11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118"/>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118"/>
          <p:cNvSpPr/>
          <p:nvPr>
            <p:ph idx="3" type="pic"/>
          </p:nvPr>
        </p:nvSpPr>
        <p:spPr>
          <a:xfrm>
            <a:off x="5888002" y="439730"/>
            <a:ext cx="5660531" cy="6045736"/>
          </a:xfrm>
          <a:prstGeom prst="rect">
            <a:avLst/>
          </a:prstGeom>
          <a:solidFill>
            <a:srgbClr val="F2F2F2"/>
          </a:solidFill>
          <a:ln>
            <a:noFill/>
          </a:ln>
        </p:spPr>
      </p:sp>
      <p:grpSp>
        <p:nvGrpSpPr>
          <p:cNvPr id="95" name="Google Shape;95;p118"/>
          <p:cNvGrpSpPr/>
          <p:nvPr/>
        </p:nvGrpSpPr>
        <p:grpSpPr>
          <a:xfrm>
            <a:off x="-2012374" y="3808246"/>
            <a:ext cx="3525984" cy="2857223"/>
            <a:chOff x="1659400" y="1572038"/>
            <a:chExt cx="970931" cy="786778"/>
          </a:xfrm>
        </p:grpSpPr>
        <p:sp>
          <p:nvSpPr>
            <p:cNvPr id="96" name="Google Shape;96;p11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 name="Google Shape;97;p11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098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98" name="Shape 98"/>
        <p:cNvGrpSpPr/>
        <p:nvPr/>
      </p:nvGrpSpPr>
      <p:grpSpPr>
        <a:xfrm>
          <a:off x="0" y="0"/>
          <a:ext cx="0" cy="0"/>
          <a:chOff x="0" y="0"/>
          <a:chExt cx="0" cy="0"/>
        </a:xfrm>
      </p:grpSpPr>
      <p:sp>
        <p:nvSpPr>
          <p:cNvPr id="99" name="Google Shape;99;g1d7304e9305_0_176"/>
          <p:cNvSpPr/>
          <p:nvPr/>
        </p:nvSpPr>
        <p:spPr>
          <a:xfrm>
            <a:off x="0" y="882027"/>
            <a:ext cx="12192823" cy="1437667"/>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 name="Google Shape;100;g1d7304e9305_0_176"/>
          <p:cNvSpPr txBox="1"/>
          <p:nvPr>
            <p:ph idx="1" type="body"/>
          </p:nvPr>
        </p:nvSpPr>
        <p:spPr>
          <a:xfrm>
            <a:off x="835671" y="2727702"/>
            <a:ext cx="7178100" cy="33117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g1d7304e9305_0_176"/>
          <p:cNvSpPr txBox="1"/>
          <p:nvPr>
            <p:ph idx="2" type="body"/>
          </p:nvPr>
        </p:nvSpPr>
        <p:spPr>
          <a:xfrm>
            <a:off x="835671" y="1104337"/>
            <a:ext cx="7178100" cy="10317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02" name="Google Shape;102;g1d7304e9305_0_176"/>
          <p:cNvPicPr preferRelativeResize="0"/>
          <p:nvPr/>
        </p:nvPicPr>
        <p:blipFill rotWithShape="1">
          <a:blip r:embed="rId2">
            <a:alphaModFix/>
          </a:blip>
          <a:srcRect b="0" l="0" r="0" t="0"/>
          <a:stretch/>
        </p:blipFill>
        <p:spPr>
          <a:xfrm>
            <a:off x="7768850" y="226918"/>
            <a:ext cx="4094253" cy="6404164"/>
          </a:xfrm>
          <a:prstGeom prst="rect">
            <a:avLst/>
          </a:prstGeom>
          <a:noFill/>
          <a:ln>
            <a:noFill/>
          </a:ln>
        </p:spPr>
      </p:pic>
      <p:sp>
        <p:nvSpPr>
          <p:cNvPr id="103" name="Google Shape;103;g1d7304e9305_0_176"/>
          <p:cNvSpPr/>
          <p:nvPr>
            <p:ph idx="3" type="pic"/>
          </p:nvPr>
        </p:nvSpPr>
        <p:spPr>
          <a:xfrm>
            <a:off x="8583306" y="1246695"/>
            <a:ext cx="2444100" cy="43371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9" Type="http://schemas.openxmlformats.org/officeDocument/2006/relationships/theme" Target="../theme/theme2.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theme" Target="../theme/theme1.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 name="Shape 64"/>
        <p:cNvGrpSpPr/>
        <p:nvPr/>
      </p:nvGrpSpPr>
      <p:grpSpPr>
        <a:xfrm>
          <a:off x="0" y="0"/>
          <a:ext cx="0" cy="0"/>
          <a:chOff x="0" y="0"/>
          <a:chExt cx="0" cy="0"/>
        </a:xfrm>
      </p:grpSpPr>
      <p:sp>
        <p:nvSpPr>
          <p:cNvPr id="65" name="Google Shape;65;p102"/>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66" name="Google Shape;66;p102"/>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9" name="Shape 149"/>
        <p:cNvGrpSpPr/>
        <p:nvPr/>
      </p:nvGrpSpPr>
      <p:grpSpPr>
        <a:xfrm>
          <a:off x="0" y="0"/>
          <a:ext cx="0" cy="0"/>
          <a:chOff x="0" y="0"/>
          <a:chExt cx="0" cy="0"/>
        </a:xfrm>
      </p:grpSpPr>
      <p:sp>
        <p:nvSpPr>
          <p:cNvPr id="150" name="Google Shape;150;p10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51" name="Google Shape;151;p105"/>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hyperlink" Target="https://www.nurse24.it/images/wordpress-img/wp-content/uploads/2016/03/TESI-BURNOUT..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image" Target="../media/image25.png"/><Relationship Id="rId4" Type="http://schemas.openxmlformats.org/officeDocument/2006/relationships/hyperlink" Target="http://envejecimiento.csic.es/documentos/documentos/polibienestar-sobrecarga-02.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2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29.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4.xml"/><Relationship Id="rId3" Type="http://schemas.openxmlformats.org/officeDocument/2006/relationships/image" Target="../media/image33.png"/></Relationships>
</file>

<file path=ppt/slides/_rels/slide25.xml.rels><?xml version="1.0" encoding="UTF-8" standalone="yes"?><Relationships xmlns="http://schemas.openxmlformats.org/package/2006/relationships"><Relationship Id="rId11" Type="http://schemas.openxmlformats.org/officeDocument/2006/relationships/hyperlink" Target="https://www.calm.com/" TargetMode="External"/><Relationship Id="rId10" Type="http://schemas.openxmlformats.org/officeDocument/2006/relationships/hyperlink" Target="https://www.sleepcycle.com/" TargetMode="External"/><Relationship Id="rId12" Type="http://schemas.openxmlformats.org/officeDocument/2006/relationships/hyperlink" Target="https://meditopia.com/it/" TargetMode="External"/><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hyperlink" Target="https://www.fitbit.com/global/ie/home" TargetMode="External"/><Relationship Id="rId4" Type="http://schemas.openxmlformats.org/officeDocument/2006/relationships/hyperlink" Target="https://www.mi.com/uk/mi-smart-band-5/" TargetMode="External"/><Relationship Id="rId9" Type="http://schemas.openxmlformats.org/officeDocument/2006/relationships/hyperlink" Target="https://www.thefabulous.co/" TargetMode="External"/><Relationship Id="rId5" Type="http://schemas.openxmlformats.org/officeDocument/2006/relationships/hyperlink" Target="https://www.samsung.com/uk/watches/galaxy-fit/galaxy-fit2-scarlet-sm-r220nzraeua/" TargetMode="External"/><Relationship Id="rId6" Type="http://schemas.openxmlformats.org/officeDocument/2006/relationships/hyperlink" Target="https://calendar.google.com/" TargetMode="External"/><Relationship Id="rId7" Type="http://schemas.openxmlformats.org/officeDocument/2006/relationships/hyperlink" Target="https://todoist.com/home?gspk=c2VtYW50aWNsYWJzNzMxNw&amp;gsxid=YJYscvK6bG3G&amp;sid=1-g-CjwKCAiA68ebBhB-EiwALVC-NujOs1o-vKcetJSQlRXmdLfjOTyJKQvGjpphoxLDQkX1tNC0WyhazRoCfHQQAvD_BwE&amp;utm_campaign=strategic_partner&amp;utm_content=semanticlabs7317&amp;utm_medium=strategic_partner&amp;utm_source=partnerstack" TargetMode="External"/><Relationship Id="rId8" Type="http://schemas.openxmlformats.org/officeDocument/2006/relationships/hyperlink" Target="https://chrome.google.com/webstore/detail/desktop-app-for-google-ta/lpofefdiokgmcdnnaigddelnfamkkghi"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37.png"/><Relationship Id="rId4" Type="http://schemas.openxmlformats.org/officeDocument/2006/relationships/hyperlink" Target="https://calendar.google.co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image" Target="../media/image36.jpg"/><Relationship Id="rId4" Type="http://schemas.openxmlformats.org/officeDocument/2006/relationships/hyperlink" Target="https://www.youtube.com/watch?v=ZToicYcHIOU" TargetMode="External"/><Relationship Id="rId5" Type="http://schemas.openxmlformats.org/officeDocument/2006/relationships/hyperlink" Target="https://www.youtube.com/watch?v=6p_yaNFSYao" TargetMode="External"/><Relationship Id="rId6" Type="http://schemas.openxmlformats.org/officeDocument/2006/relationships/hyperlink" Target="https://www.youtube.com/watch?v=zNyUU-3GXBY" TargetMode="External"/><Relationship Id="rId7" Type="http://schemas.openxmlformats.org/officeDocument/2006/relationships/hyperlink" Target="https://www.youtube.com/watch?v=2zIiFxH68yw" TargetMode="External"/><Relationship Id="rId8" Type="http://schemas.openxmlformats.org/officeDocument/2006/relationships/hyperlink" Target="https://www.youtube.com/watch?v=KiPnKa8wFew"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 Id="rId3" Type="http://schemas.openxmlformats.org/officeDocument/2006/relationships/image" Target="../media/image3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4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4.xml"/><Relationship Id="rId3" Type="http://schemas.openxmlformats.org/officeDocument/2006/relationships/image" Target="../media/image3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5.xml"/><Relationship Id="rId3" Type="http://schemas.openxmlformats.org/officeDocument/2006/relationships/image" Target="../media/image38.jpg"/><Relationship Id="rId4" Type="http://schemas.openxmlformats.org/officeDocument/2006/relationships/hyperlink" Target="https://www.sscf.it/images/Rivista%20Italiana%20di%20CF/Rivista-Counseling-15-2019/Empatia%20di%20Berra%20DEFINITIVO.pdf"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 Id="rId3" Type="http://schemas.openxmlformats.org/officeDocument/2006/relationships/image" Target="../media/image40.jpg"/><Relationship Id="rId4" Type="http://schemas.openxmlformats.org/officeDocument/2006/relationships/hyperlink" Target="https://www.youtube.com/watch?v=1Evwgu369Jw"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8.xml"/><Relationship Id="rId3" Type="http://schemas.openxmlformats.org/officeDocument/2006/relationships/image" Target="../media/image43.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39.xml"/><Relationship Id="rId3" Type="http://schemas.openxmlformats.org/officeDocument/2006/relationships/image" Target="../media/image4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0.xml"/><Relationship Id="rId3" Type="http://schemas.openxmlformats.org/officeDocument/2006/relationships/image" Target="../media/image41.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1.xml"/><Relationship Id="rId3" Type="http://schemas.openxmlformats.org/officeDocument/2006/relationships/image" Target="../media/image44.jpg"/><Relationship Id="rId4" Type="http://schemas.openxmlformats.org/officeDocument/2006/relationships/hyperlink" Target="https://pubmed.ncbi.nlm.nih.gov/27293225/" TargetMode="External"/><Relationship Id="rId5" Type="http://schemas.openxmlformats.org/officeDocument/2006/relationships/image" Target="../media/image4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2.xml"/><Relationship Id="rId3" Type="http://schemas.openxmlformats.org/officeDocument/2006/relationships/hyperlink" Target="https://www.dqinstitute.org/wp-content/uploads/2019/03/DQGlobalStandardsReport2019.pdf"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3.xml"/><Relationship Id="rId3" Type="http://schemas.openxmlformats.org/officeDocument/2006/relationships/image" Target="../media/image5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4.xml"/><Relationship Id="rId3" Type="http://schemas.openxmlformats.org/officeDocument/2006/relationships/image" Target="../media/image5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5.xml"/><Relationship Id="rId3" Type="http://schemas.openxmlformats.org/officeDocument/2006/relationships/image" Target="../media/image4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6.xml"/><Relationship Id="rId3" Type="http://schemas.openxmlformats.org/officeDocument/2006/relationships/image" Target="../media/image47.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7.xml"/><Relationship Id="rId3" Type="http://schemas.openxmlformats.org/officeDocument/2006/relationships/image" Target="../media/image5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8.xml"/><Relationship Id="rId3" Type="http://schemas.openxmlformats.org/officeDocument/2006/relationships/image" Target="../media/image49.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image" Target="../media/image5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 Id="rId3" Type="http://schemas.openxmlformats.org/officeDocument/2006/relationships/image" Target="../media/image60.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1.xml"/><Relationship Id="rId3" Type="http://schemas.openxmlformats.org/officeDocument/2006/relationships/image" Target="../media/image5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2.xml"/><Relationship Id="rId3" Type="http://schemas.openxmlformats.org/officeDocument/2006/relationships/image" Target="../media/image54.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3.xml"/><Relationship Id="rId3" Type="http://schemas.openxmlformats.org/officeDocument/2006/relationships/image" Target="../media/image6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4.xml"/><Relationship Id="rId3" Type="http://schemas.openxmlformats.org/officeDocument/2006/relationships/image" Target="../media/image61.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56.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6.xml"/><Relationship Id="rId3" Type="http://schemas.openxmlformats.org/officeDocument/2006/relationships/image" Target="../media/image67.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7.xml"/><Relationship Id="rId3" Type="http://schemas.openxmlformats.org/officeDocument/2006/relationships/comments" Target="../comments/commen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8.xml"/><Relationship Id="rId3" Type="http://schemas.openxmlformats.org/officeDocument/2006/relationships/image" Target="../media/image64.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0.xml"/><Relationship Id="rId3" Type="http://schemas.openxmlformats.org/officeDocument/2006/relationships/image" Target="../media/image58.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2.xml"/><Relationship Id="rId3" Type="http://schemas.openxmlformats.org/officeDocument/2006/relationships/hyperlink" Target="https://www4.istat.it/it/anziani/cultura-uso-dei-media-e-nuove-te" TargetMode="External"/><Relationship Id="rId4" Type="http://schemas.openxmlformats.org/officeDocument/2006/relationships/hyperlink" Target="http://dati.istat.it/Index.aspx?QueryId=23020" TargetMode="External"/><Relationship Id="rId5" Type="http://schemas.openxmlformats.org/officeDocument/2006/relationships/image" Target="../media/image66.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3.xml"/><Relationship Id="rId3" Type="http://schemas.openxmlformats.org/officeDocument/2006/relationships/hyperlink" Target="https://web.whatsapp.com/" TargetMode="External"/><Relationship Id="rId4" Type="http://schemas.openxmlformats.org/officeDocument/2006/relationships/hyperlink" Target="https://www.facebook.com/" TargetMode="External"/><Relationship Id="rId9" Type="http://schemas.openxmlformats.org/officeDocument/2006/relationships/image" Target="../media/image63.png"/><Relationship Id="rId5" Type="http://schemas.openxmlformats.org/officeDocument/2006/relationships/hyperlink" Target="https://twitter.com/i/flow/login?input_flow_data=%7b%22requested_variant%22:%22eyJsYW5nIjoiaXQifQ==%22%7d" TargetMode="External"/><Relationship Id="rId6" Type="http://schemas.openxmlformats.org/officeDocument/2006/relationships/image" Target="../media/image59.jpg"/><Relationship Id="rId7" Type="http://schemas.openxmlformats.org/officeDocument/2006/relationships/image" Target="../media/image57.png"/><Relationship Id="rId8" Type="http://schemas.openxmlformats.org/officeDocument/2006/relationships/image" Target="../media/image7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4.xml"/><Relationship Id="rId3" Type="http://schemas.openxmlformats.org/officeDocument/2006/relationships/image" Target="../media/image65.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5.xml"/><Relationship Id="rId3" Type="http://schemas.openxmlformats.org/officeDocument/2006/relationships/image" Target="../media/image70.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8.xml"/><Relationship Id="rId3" Type="http://schemas.openxmlformats.org/officeDocument/2006/relationships/image" Target="../media/image8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2.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1.xml"/><Relationship Id="rId3" Type="http://schemas.openxmlformats.org/officeDocument/2006/relationships/image" Target="../media/image69.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3.xml"/><Relationship Id="rId3" Type="http://schemas.openxmlformats.org/officeDocument/2006/relationships/image" Target="../media/image68.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5.xml"/><Relationship Id="rId3" Type="http://schemas.openxmlformats.org/officeDocument/2006/relationships/image" Target="../media/image73.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76.xml"/><Relationship Id="rId3" Type="http://schemas.openxmlformats.org/officeDocument/2006/relationships/image" Target="../media/image72.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76.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9.xml"/><Relationship Id="rId3" Type="http://schemas.openxmlformats.org/officeDocument/2006/relationships/image" Target="../media/image8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4.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1.xml"/><Relationship Id="rId3" Type="http://schemas.openxmlformats.org/officeDocument/2006/relationships/image" Target="../media/image75.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2.xml"/><Relationship Id="rId3" Type="http://schemas.openxmlformats.org/officeDocument/2006/relationships/image" Target="../media/image7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3.xml"/><Relationship Id="rId3" Type="http://schemas.openxmlformats.org/officeDocument/2006/relationships/image" Target="../media/image80.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5.xml"/><Relationship Id="rId3" Type="http://schemas.openxmlformats.org/officeDocument/2006/relationships/image" Target="../media/image83.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6.xml"/><Relationship Id="rId3" Type="http://schemas.openxmlformats.org/officeDocument/2006/relationships/image" Target="../media/image77.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1" Type="http://schemas.openxmlformats.org/officeDocument/2006/relationships/hyperlink" Target="https://monday.com/lang/it/" TargetMode="External"/><Relationship Id="rId10" Type="http://schemas.openxmlformats.org/officeDocument/2006/relationships/hyperlink" Target="https://www.microsoft.com/en-us/microsoft-teams/online-meetings" TargetMode="External"/><Relationship Id="rId1" Type="http://schemas.openxmlformats.org/officeDocument/2006/relationships/slideLayout" Target="../slideLayouts/slideLayout20.xml"/><Relationship Id="rId2" Type="http://schemas.openxmlformats.org/officeDocument/2006/relationships/notesSlide" Target="../notesSlides/notesSlide88.xml"/><Relationship Id="rId3" Type="http://schemas.openxmlformats.org/officeDocument/2006/relationships/hyperlink" Target="https://calendar.google.com/" TargetMode="External"/><Relationship Id="rId4" Type="http://schemas.openxmlformats.org/officeDocument/2006/relationships/hyperlink" Target="https://web.telegram.org/?lhttps://web.telegram.org/?legacy=1" TargetMode="External"/><Relationship Id="rId9" Type="http://schemas.openxmlformats.org/officeDocument/2006/relationships/hyperlink" Target="https://www.dropbox.com/official-site?_tk=paid_sem_goog_biz_b&amp;_camp=1033325657&amp;_kw=dropbox%7Ce&amp;_ad=456587026226%7C%7Cc&amp;gclid=CjwKCAiA68ebBhB-EiwALVC-NjyoilseR5fNNUb5rCAQmzWJiwXrds3AeS-gYw1Uu68mwZ_pOzzL5RoCC6oQAvD_BwE" TargetMode="External"/><Relationship Id="rId5" Type="http://schemas.openxmlformats.org/officeDocument/2006/relationships/hyperlink" Target="https://web.whatsapp.com/" TargetMode="External"/><Relationship Id="rId6" Type="http://schemas.openxmlformats.org/officeDocument/2006/relationships/hyperlink" Target="https://login.live.com/login.srf?wa=wsignin1.0&amp;rpsnv=13&amp;ct=1668453088&amp;rver=7.1.6819.0&amp;wp=MBI_SSL&amp;wreply=https://lw.skype.com/login/oauth/proxy?client_id=572381&amp;redirect_uri=https://web.skype.com/Auth/PostHandler&amp;state=7635af6e-2b01-41ab-8470-6a36c315ba95&amp;lc=1033&amp;id=293290&amp;mkt=it-IT&amp;psi=skype&amp;lw=1&amp;cobrandid=2befc4b5-19e3-46e8-8347-77317a16a5a5&amp;client_flight=ReservedFlight33,ReservedFlight67" TargetMode="External"/><Relationship Id="rId7" Type="http://schemas.openxmlformats.org/officeDocument/2006/relationships/hyperlink" Target="https://zoom.us/" TargetMode="External"/><Relationship Id="rId8" Type="http://schemas.openxmlformats.org/officeDocument/2006/relationships/hyperlink" Target="https://meet.google.com/?pli=1"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 Id="rId3" Type="http://schemas.openxmlformats.org/officeDocument/2006/relationships/image" Target="../media/image7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hyperlink" Target="https://www.nurse24.it/images/wordpress-img/wp-content/uploads/2016/03/TESI-BURNOUT..pdf" TargetMode="External"/><Relationship Id="rId4" Type="http://schemas.openxmlformats.org/officeDocument/2006/relationships/hyperlink" Target="https://www.nurse24.it/images/wordpress-img/wp-content/uploads/2016/03/TESI-BURNOUT..pdf" TargetMode="External"/><Relationship Id="rId5" Type="http://schemas.openxmlformats.org/officeDocument/2006/relationships/image" Target="../media/image15.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0.xml"/><Relationship Id="rId3" Type="http://schemas.openxmlformats.org/officeDocument/2006/relationships/image" Target="../media/image7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3"/>
          <p:cNvSpPr txBox="1"/>
          <p:nvPr>
            <p:ph idx="1" type="body"/>
          </p:nvPr>
        </p:nvSpPr>
        <p:spPr>
          <a:xfrm>
            <a:off x="575887" y="3808612"/>
            <a:ext cx="4684735" cy="1294772"/>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1" lang="en-US"/>
              <a:t>MÓDULO 2</a:t>
            </a:r>
            <a:endParaRPr/>
          </a:p>
          <a:p>
            <a:pPr indent="0" lvl="0" marL="0" rtl="0" algn="l">
              <a:lnSpc>
                <a:spcPct val="98850"/>
              </a:lnSpc>
              <a:spcBef>
                <a:spcPts val="0"/>
              </a:spcBef>
              <a:spcAft>
                <a:spcPts val="0"/>
              </a:spcAft>
              <a:buClr>
                <a:schemeClr val="lt1"/>
              </a:buClr>
              <a:buSzPts val="4000"/>
              <a:buNone/>
            </a:pPr>
            <a:r>
              <a:rPr b="1" lang="en-US"/>
              <a:t>Habilidades </a:t>
            </a:r>
            <a:r>
              <a:rPr b="1" i="1" lang="en-US">
                <a:solidFill>
                  <a:schemeClr val="lt1"/>
                </a:solidFill>
              </a:rPr>
              <a:t>Humanodigitales</a:t>
            </a:r>
            <a:endParaRPr/>
          </a:p>
        </p:txBody>
      </p:sp>
      <p:pic>
        <p:nvPicPr>
          <p:cNvPr id="273" name="Google Shape;273;p3"/>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274" name="Google Shape;274;p3"/>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
        <p:nvSpPr>
          <p:cNvPr id="275" name="Google Shape;275;p3"/>
          <p:cNvSpPr/>
          <p:nvPr/>
        </p:nvSpPr>
        <p:spPr>
          <a:xfrm>
            <a:off x="2615602" y="6075590"/>
            <a:ext cx="3952033" cy="6462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900"/>
              <a:buFont typeface="Arial"/>
              <a:buNone/>
            </a:pPr>
            <a:r>
              <a:rPr b="0" i="0" lang="en-US" sz="900" u="none" cap="none" strike="noStrike">
                <a:solidFill>
                  <a:srgbClr val="092E4B"/>
                </a:solidFill>
                <a:latin typeface="Calibri"/>
                <a:ea typeface="Calibri"/>
                <a:cs typeface="Calibri"/>
                <a:sym typeface="Calibri"/>
              </a:rPr>
              <a:t>El respaldo de la Comisión Europea a la elaboración de esta publicación no constituye una aprobación de su contenido, que refleja únicamente las opiniones de los autores, y la Comisión no se hace responsable del uso que pueda hacerse de la información aquí recogida.</a:t>
            </a:r>
            <a:endParaRPr b="0" i="0" sz="900" u="none" cap="none" strike="noStrike">
              <a:solidFill>
                <a:srgbClr val="000000"/>
              </a:solidFill>
              <a:latin typeface="Arial"/>
              <a:ea typeface="Arial"/>
              <a:cs typeface="Arial"/>
              <a:sym typeface="Arial"/>
            </a:endParaRPr>
          </a:p>
        </p:txBody>
      </p:sp>
      <p:sp>
        <p:nvSpPr>
          <p:cNvPr id="276" name="Google Shape;276;p3"/>
          <p:cNvSpPr txBox="1"/>
          <p:nvPr/>
        </p:nvSpPr>
        <p:spPr>
          <a:xfrm>
            <a:off x="1128889" y="6175022"/>
            <a:ext cx="1185333"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n-US" sz="800" u="none" cap="none" strike="noStrike">
                <a:solidFill>
                  <a:srgbClr val="6666FF"/>
                </a:solidFill>
                <a:latin typeface="Arial"/>
                <a:ea typeface="Arial"/>
                <a:cs typeface="Arial"/>
                <a:sym typeface="Arial"/>
              </a:rPr>
              <a:t>Cofinanciado por el Programa Erasmus+ de la Unión Europea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38"/>
          <p:cNvSpPr txBox="1"/>
          <p:nvPr>
            <p:ph idx="2" type="body"/>
          </p:nvPr>
        </p:nvSpPr>
        <p:spPr>
          <a:xfrm>
            <a:off x="225778" y="264203"/>
            <a:ext cx="6470297" cy="26031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sz="3000"/>
              <a:t>Estos son algunos de los </a:t>
            </a:r>
            <a:endParaRPr/>
          </a:p>
          <a:p>
            <a:pPr indent="-228600" lvl="0" marL="457200" marR="0" rtl="0" algn="l">
              <a:lnSpc>
                <a:spcPct val="90000"/>
              </a:lnSpc>
              <a:spcBef>
                <a:spcPts val="1000"/>
              </a:spcBef>
              <a:spcAft>
                <a:spcPts val="0"/>
              </a:spcAft>
              <a:buClr>
                <a:srgbClr val="24BAA2"/>
              </a:buClr>
              <a:buSzPts val="3600"/>
              <a:buFont typeface="Arial"/>
              <a:buNone/>
            </a:pPr>
            <a:r>
              <a:rPr lang="en-US" sz="3000"/>
              <a:t>principales </a:t>
            </a:r>
            <a:r>
              <a:rPr lang="en-US" sz="3000">
                <a:solidFill>
                  <a:schemeClr val="lt1"/>
                </a:solidFill>
              </a:rPr>
              <a:t>ASPECTOS VITALES</a:t>
            </a:r>
            <a:endParaRPr/>
          </a:p>
          <a:p>
            <a:pPr indent="-228600" lvl="0" marL="457200" marR="0" rtl="0" algn="l">
              <a:lnSpc>
                <a:spcPct val="90000"/>
              </a:lnSpc>
              <a:spcBef>
                <a:spcPts val="1000"/>
              </a:spcBef>
              <a:spcAft>
                <a:spcPts val="0"/>
              </a:spcAft>
              <a:buClr>
                <a:srgbClr val="24BAA2"/>
              </a:buClr>
              <a:buSzPts val="3600"/>
              <a:buFont typeface="Arial"/>
              <a:buNone/>
            </a:pPr>
            <a:r>
              <a:rPr lang="en-US" sz="3000"/>
              <a:t>que se pueden beneficiar de la</a:t>
            </a:r>
            <a:endParaRPr/>
          </a:p>
          <a:p>
            <a:pPr indent="-228600" lvl="0" marL="457200" marR="0" rtl="0" algn="l">
              <a:lnSpc>
                <a:spcPct val="90000"/>
              </a:lnSpc>
              <a:spcBef>
                <a:spcPts val="1000"/>
              </a:spcBef>
              <a:spcAft>
                <a:spcPts val="0"/>
              </a:spcAft>
              <a:buClr>
                <a:srgbClr val="24BAA2"/>
              </a:buClr>
              <a:buSzPts val="3600"/>
              <a:buFont typeface="Arial"/>
              <a:buNone/>
            </a:pPr>
            <a:r>
              <a:rPr lang="en-US" sz="3000"/>
              <a:t>conciliación laboral: </a:t>
            </a:r>
            <a:endParaRPr/>
          </a:p>
          <a:p>
            <a:pPr indent="-228600" lvl="0" marL="457200" marR="0" rtl="0" algn="l">
              <a:lnSpc>
                <a:spcPct val="90000"/>
              </a:lnSpc>
              <a:spcBef>
                <a:spcPts val="1000"/>
              </a:spcBef>
              <a:spcAft>
                <a:spcPts val="0"/>
              </a:spcAft>
              <a:buClr>
                <a:srgbClr val="24BAA2"/>
              </a:buClr>
              <a:buSzPts val="3600"/>
              <a:buFont typeface="Arial"/>
              <a:buNone/>
            </a:pPr>
            <a:r>
              <a:t/>
            </a:r>
            <a:endParaRPr sz="3000"/>
          </a:p>
          <a:p>
            <a:pPr indent="-742950" lvl="0" marL="971550" marR="0" rtl="0" algn="l">
              <a:lnSpc>
                <a:spcPct val="90000"/>
              </a:lnSpc>
              <a:spcBef>
                <a:spcPts val="1000"/>
              </a:spcBef>
              <a:spcAft>
                <a:spcPts val="0"/>
              </a:spcAft>
              <a:buClr>
                <a:schemeClr val="lt1"/>
              </a:buClr>
              <a:buSzPts val="3600"/>
              <a:buFont typeface="Arial"/>
              <a:buAutoNum type="arabicPeriod"/>
            </a:pPr>
            <a:r>
              <a:rPr lang="en-US" sz="2300">
                <a:solidFill>
                  <a:schemeClr val="lt1"/>
                </a:solidFill>
              </a:rPr>
              <a:t>La salud</a:t>
            </a:r>
            <a:endParaRPr sz="2300">
              <a:solidFill>
                <a:schemeClr val="lt1"/>
              </a:solidFill>
            </a:endParaRPr>
          </a:p>
          <a:p>
            <a:pPr indent="-742950" lvl="0" marL="971550" marR="0" rtl="0" algn="l">
              <a:lnSpc>
                <a:spcPct val="90000"/>
              </a:lnSpc>
              <a:spcBef>
                <a:spcPts val="1000"/>
              </a:spcBef>
              <a:spcAft>
                <a:spcPts val="0"/>
              </a:spcAft>
              <a:buClr>
                <a:schemeClr val="lt1"/>
              </a:buClr>
              <a:buSzPts val="3600"/>
              <a:buFont typeface="Arial"/>
              <a:buAutoNum type="arabicPeriod"/>
            </a:pPr>
            <a:r>
              <a:rPr lang="en-US" sz="2300">
                <a:solidFill>
                  <a:schemeClr val="lt1"/>
                </a:solidFill>
              </a:rPr>
              <a:t>La calidad de los cuidados a los pacientes</a:t>
            </a:r>
            <a:endParaRPr sz="2300">
              <a:solidFill>
                <a:schemeClr val="lt1"/>
              </a:solidFill>
            </a:endParaRPr>
          </a:p>
          <a:p>
            <a:pPr indent="-742950" lvl="0" marL="971550" marR="0" rtl="0" algn="l">
              <a:lnSpc>
                <a:spcPct val="90000"/>
              </a:lnSpc>
              <a:spcBef>
                <a:spcPts val="1000"/>
              </a:spcBef>
              <a:spcAft>
                <a:spcPts val="0"/>
              </a:spcAft>
              <a:buClr>
                <a:schemeClr val="lt1"/>
              </a:buClr>
              <a:buSzPts val="3600"/>
              <a:buFont typeface="Arial"/>
              <a:buAutoNum type="arabicPeriod"/>
            </a:pPr>
            <a:r>
              <a:rPr lang="en-US" sz="2300">
                <a:solidFill>
                  <a:schemeClr val="lt1"/>
                </a:solidFill>
              </a:rPr>
              <a:t>La estabilidad profesional</a:t>
            </a:r>
            <a:endParaRPr sz="2300">
              <a:solidFill>
                <a:schemeClr val="lt1"/>
              </a:solidFill>
            </a:endParaRPr>
          </a:p>
          <a:p>
            <a:pPr indent="-742950" lvl="0" marL="971550" marR="0" rtl="0" algn="l">
              <a:lnSpc>
                <a:spcPct val="90000"/>
              </a:lnSpc>
              <a:spcBef>
                <a:spcPts val="1000"/>
              </a:spcBef>
              <a:spcAft>
                <a:spcPts val="0"/>
              </a:spcAft>
              <a:buClr>
                <a:schemeClr val="lt1"/>
              </a:buClr>
              <a:buSzPts val="3600"/>
              <a:buFont typeface="Arial"/>
              <a:buAutoNum type="arabicPeriod"/>
            </a:pPr>
            <a:r>
              <a:rPr lang="en-US" sz="2300">
                <a:solidFill>
                  <a:schemeClr val="lt1"/>
                </a:solidFill>
              </a:rPr>
              <a:t>Las relaciones sociales</a:t>
            </a:r>
            <a:endParaRPr sz="2300">
              <a:solidFill>
                <a:schemeClr val="lt1"/>
              </a:solidFill>
            </a:endParaRPr>
          </a:p>
          <a:p>
            <a:pPr indent="-742950" lvl="0" marL="971550" marR="0" rtl="0" algn="l">
              <a:lnSpc>
                <a:spcPct val="90000"/>
              </a:lnSpc>
              <a:spcBef>
                <a:spcPts val="1000"/>
              </a:spcBef>
              <a:spcAft>
                <a:spcPts val="0"/>
              </a:spcAft>
              <a:buClr>
                <a:schemeClr val="lt1"/>
              </a:buClr>
              <a:buSzPts val="3600"/>
              <a:buFont typeface="Arial"/>
              <a:buAutoNum type="arabicPeriod"/>
            </a:pPr>
            <a:r>
              <a:rPr lang="en-US" sz="2300">
                <a:solidFill>
                  <a:schemeClr val="lt1"/>
                </a:solidFill>
              </a:rPr>
              <a:t>La vida familiar</a:t>
            </a:r>
            <a:endParaRPr sz="2300">
              <a:solidFill>
                <a:schemeClr val="lt1"/>
              </a:solidFill>
            </a:endParaRPr>
          </a:p>
          <a:p>
            <a:pPr indent="-514350" lvl="0" marL="971550" marR="0" rtl="0" algn="l">
              <a:lnSpc>
                <a:spcPct val="90000"/>
              </a:lnSpc>
              <a:spcBef>
                <a:spcPts val="1000"/>
              </a:spcBef>
              <a:spcAft>
                <a:spcPts val="0"/>
              </a:spcAft>
              <a:buClr>
                <a:srgbClr val="24BAA2"/>
              </a:buClr>
              <a:buSzPts val="3600"/>
              <a:buFont typeface="Arial"/>
              <a:buNone/>
            </a:pPr>
            <a:r>
              <a:t/>
            </a:r>
            <a:endParaRPr/>
          </a:p>
        </p:txBody>
      </p:sp>
      <p:pic>
        <p:nvPicPr>
          <p:cNvPr descr="Immagine che contiene testo, grafica vettoriale" id="349" name="Google Shape;349;p38"/>
          <p:cNvPicPr preferRelativeResize="0"/>
          <p:nvPr>
            <p:ph idx="3" type="pic"/>
          </p:nvPr>
        </p:nvPicPr>
        <p:blipFill rotWithShape="1">
          <a:blip r:embed="rId3">
            <a:alphaModFix/>
          </a:blip>
          <a:srcRect b="0" l="18172" r="18172" t="0"/>
          <a:stretch/>
        </p:blipFill>
        <p:spPr>
          <a:xfrm>
            <a:off x="6419850" y="532593"/>
            <a:ext cx="5110376" cy="6045736"/>
          </a:xfrm>
          <a:prstGeom prst="rect">
            <a:avLst/>
          </a:prstGeom>
          <a:solidFill>
            <a:srgbClr val="F2F2F2"/>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39"/>
          <p:cNvSpPr txBox="1"/>
          <p:nvPr>
            <p:ph idx="1" type="body"/>
          </p:nvPr>
        </p:nvSpPr>
        <p:spPr>
          <a:xfrm>
            <a:off x="798380" y="1539169"/>
            <a:ext cx="10595237" cy="4209697"/>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400"/>
              <a:buFont typeface="Arial"/>
              <a:buNone/>
            </a:pPr>
            <a:r>
              <a:rPr lang="en-US" sz="2400"/>
              <a:t>Jornadas laborales </a:t>
            </a:r>
            <a:r>
              <a:rPr lang="en-US"/>
              <a:t>muy largas, que suponen un mayor consumo de energía, </a:t>
            </a:r>
            <a:r>
              <a:rPr lang="en-US" sz="2400"/>
              <a:t>y</a:t>
            </a:r>
            <a:endParaRPr/>
          </a:p>
          <a:p>
            <a:pPr indent="-228600" lvl="0" marL="457200" marR="0" rtl="0" algn="just">
              <a:lnSpc>
                <a:spcPct val="90000"/>
              </a:lnSpc>
              <a:spcBef>
                <a:spcPts val="1000"/>
              </a:spcBef>
              <a:spcAft>
                <a:spcPts val="0"/>
              </a:spcAft>
              <a:buClr>
                <a:srgbClr val="092E4B"/>
              </a:buClr>
              <a:buSzPts val="2400"/>
              <a:buFont typeface="Arial"/>
              <a:buNone/>
            </a:pPr>
            <a:r>
              <a:rPr lang="en-US" sz="2400"/>
              <a:t>tareas que con frecuencia no entran dentro de las funciones del puesto pueden</a:t>
            </a:r>
            <a:endParaRPr/>
          </a:p>
          <a:p>
            <a:pPr indent="-228600" lvl="0" marL="457200" marR="0" rtl="0" algn="just">
              <a:lnSpc>
                <a:spcPct val="90000"/>
              </a:lnSpc>
              <a:spcBef>
                <a:spcPts val="1000"/>
              </a:spcBef>
              <a:spcAft>
                <a:spcPts val="0"/>
              </a:spcAft>
              <a:buClr>
                <a:srgbClr val="092E4B"/>
              </a:buClr>
              <a:buSzPts val="2400"/>
              <a:buFont typeface="Arial"/>
              <a:buNone/>
            </a:pPr>
            <a:r>
              <a:rPr lang="en-US" sz="2400"/>
              <a:t>deteriorar la salud mental y física de las personas cuidadoras, que a menudo</a:t>
            </a:r>
            <a:endParaRPr/>
          </a:p>
          <a:p>
            <a:pPr indent="-228600" lvl="0" marL="457200" marR="0" rtl="0" algn="just">
              <a:lnSpc>
                <a:spcPct val="90000"/>
              </a:lnSpc>
              <a:spcBef>
                <a:spcPts val="1000"/>
              </a:spcBef>
              <a:spcAft>
                <a:spcPts val="0"/>
              </a:spcAft>
              <a:buClr>
                <a:srgbClr val="092E4B"/>
              </a:buClr>
              <a:buSzPts val="2400"/>
              <a:buFont typeface="Arial"/>
              <a:buNone/>
            </a:pPr>
            <a:r>
              <a:rPr lang="en-US" sz="2400"/>
              <a:t>tienden a subestimar sus problemas de salud y los consideran menos importantes</a:t>
            </a:r>
            <a:endParaRPr/>
          </a:p>
          <a:p>
            <a:pPr indent="-228600" lvl="0" marL="457200" marR="0" rtl="0" algn="just">
              <a:lnSpc>
                <a:spcPct val="90000"/>
              </a:lnSpc>
              <a:spcBef>
                <a:spcPts val="1000"/>
              </a:spcBef>
              <a:spcAft>
                <a:spcPts val="0"/>
              </a:spcAft>
              <a:buClr>
                <a:srgbClr val="092E4B"/>
              </a:buClr>
              <a:buSzPts val="2400"/>
              <a:buFont typeface="Arial"/>
              <a:buNone/>
            </a:pPr>
            <a:r>
              <a:rPr lang="en-US" sz="2400"/>
              <a:t>que los de sus pacientes o clientes.  </a:t>
            </a:r>
            <a:endParaRPr/>
          </a:p>
          <a:p>
            <a:pPr indent="-228600" lvl="0" marL="457200" marR="0" rtl="0" algn="just">
              <a:lnSpc>
                <a:spcPct val="90000"/>
              </a:lnSpc>
              <a:spcBef>
                <a:spcPts val="1000"/>
              </a:spcBef>
              <a:spcAft>
                <a:spcPts val="0"/>
              </a:spcAft>
              <a:buClr>
                <a:srgbClr val="092E4B"/>
              </a:buClr>
              <a:buSzPts val="2400"/>
              <a:buFont typeface="Arial"/>
              <a:buNone/>
            </a:pPr>
            <a:r>
              <a:t/>
            </a:r>
            <a:endParaRPr sz="2400"/>
          </a:p>
          <a:p>
            <a:pPr indent="-228600" lvl="0" marL="457200" marR="0" rtl="0" algn="ctr">
              <a:lnSpc>
                <a:spcPct val="90000"/>
              </a:lnSpc>
              <a:spcBef>
                <a:spcPts val="1000"/>
              </a:spcBef>
              <a:spcAft>
                <a:spcPts val="0"/>
              </a:spcAft>
              <a:buClr>
                <a:srgbClr val="092E4B"/>
              </a:buClr>
              <a:buSzPts val="2400"/>
              <a:buFont typeface="Arial"/>
              <a:buNone/>
            </a:pPr>
            <a:r>
              <a:rPr i="1" lang="en-US" sz="3600">
                <a:solidFill>
                  <a:srgbClr val="7F3494"/>
                </a:solidFill>
              </a:rPr>
              <a:t>Si no cuidamos de nosotros mismos, será muy difícil que podamos cuidar a los demás. </a:t>
            </a:r>
            <a:endParaRPr/>
          </a:p>
        </p:txBody>
      </p:sp>
      <p:sp>
        <p:nvSpPr>
          <p:cNvPr id="355" name="Google Shape;355;p3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1. La salud</a:t>
            </a:r>
            <a:endParaRPr/>
          </a:p>
        </p:txBody>
      </p:sp>
      <p:pic>
        <p:nvPicPr>
          <p:cNvPr id="356" name="Google Shape;356;p39"/>
          <p:cNvPicPr preferRelativeResize="0"/>
          <p:nvPr/>
        </p:nvPicPr>
        <p:blipFill rotWithShape="1">
          <a:blip r:embed="rId3">
            <a:alphaModFix/>
          </a:blip>
          <a:srcRect b="0" l="0" r="0" t="0"/>
          <a:stretch/>
        </p:blipFill>
        <p:spPr>
          <a:xfrm>
            <a:off x="5380564" y="5317805"/>
            <a:ext cx="1363134" cy="120999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0"/>
          <p:cNvSpPr txBox="1"/>
          <p:nvPr/>
        </p:nvSpPr>
        <p:spPr>
          <a:xfrm>
            <a:off x="5499750" y="3554871"/>
            <a:ext cx="6039572" cy="2407551"/>
          </a:xfrm>
          <a:prstGeom prst="rect">
            <a:avLst/>
          </a:prstGeom>
          <a:noFill/>
          <a:ln>
            <a:noFill/>
          </a:ln>
        </p:spPr>
        <p:txBody>
          <a:bodyPr anchorCtr="0" anchor="ctr"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200"/>
              <a:buFont typeface="Arial"/>
              <a:buNone/>
            </a:pPr>
            <a:r>
              <a:rPr b="0" i="0" lang="en-US" sz="2400" u="none" cap="none" strike="noStrike">
                <a:solidFill>
                  <a:srgbClr val="092E4B"/>
                </a:solidFill>
                <a:latin typeface="Calibri"/>
                <a:ea typeface="Calibri"/>
                <a:cs typeface="Calibri"/>
                <a:sym typeface="Calibri"/>
              </a:rPr>
              <a:t>   Los niveles altos de desgaste profesional, a menudo relacionados con un entorno laboral frágil, hacen que las personas cuidadoras se sientan desconectadas de su trabajo, hasta el punto de olvidar por qué han elegido esa profesión y llegar a pensar en abandonarla.</a:t>
            </a:r>
            <a:endParaRPr b="0" i="0" sz="1400" u="none" cap="none" strike="noStrike">
              <a:solidFill>
                <a:srgbClr val="000000"/>
              </a:solidFill>
              <a:latin typeface="Arial"/>
              <a:ea typeface="Arial"/>
              <a:cs typeface="Arial"/>
              <a:sym typeface="Arial"/>
            </a:endParaRPr>
          </a:p>
        </p:txBody>
      </p:sp>
      <p:sp>
        <p:nvSpPr>
          <p:cNvPr id="362" name="Google Shape;362;p40"/>
          <p:cNvSpPr txBox="1"/>
          <p:nvPr/>
        </p:nvSpPr>
        <p:spPr>
          <a:xfrm>
            <a:off x="182015" y="4150683"/>
            <a:ext cx="3261096" cy="1105153"/>
          </a:xfrm>
          <a:prstGeom prst="rect">
            <a:avLst/>
          </a:prstGeom>
          <a:noFill/>
          <a:ln>
            <a:noFill/>
          </a:ln>
        </p:spPr>
        <p:txBody>
          <a:bodyPr anchorCtr="0" anchor="ctr" bIns="45700" lIns="91425" spcFirstLastPara="1" rIns="91425" wrap="square" tIns="45700">
            <a:noAutofit/>
          </a:bodyPr>
          <a:lstStyle/>
          <a:p>
            <a:pPr indent="0" lvl="0" marL="457200" marR="0" rtl="0" algn="l">
              <a:lnSpc>
                <a:spcPct val="90000"/>
              </a:lnSpc>
              <a:spcBef>
                <a:spcPts val="1000"/>
              </a:spcBef>
              <a:spcAft>
                <a:spcPts val="0"/>
              </a:spcAft>
              <a:buClr>
                <a:srgbClr val="24BAA2"/>
              </a:buClr>
              <a:buSzPts val="3200"/>
              <a:buFont typeface="Arial"/>
              <a:buNone/>
            </a:pPr>
            <a:r>
              <a:rPr b="1" i="0" lang="en-US" sz="3600" u="none" cap="none" strike="noStrike">
                <a:solidFill>
                  <a:srgbClr val="24BAA2"/>
                </a:solidFill>
                <a:latin typeface="Calibri"/>
                <a:ea typeface="Calibri"/>
                <a:cs typeface="Calibri"/>
                <a:sym typeface="Calibri"/>
              </a:rPr>
              <a:t>3. La estabilidad profesional</a:t>
            </a:r>
            <a:endParaRPr b="0" i="0" sz="3600" u="none" cap="none" strike="noStrike">
              <a:solidFill>
                <a:srgbClr val="24BAA2"/>
              </a:solidFill>
              <a:latin typeface="Arial"/>
              <a:ea typeface="Arial"/>
              <a:cs typeface="Arial"/>
              <a:sym typeface="Arial"/>
            </a:endParaRPr>
          </a:p>
        </p:txBody>
      </p:sp>
      <p:sp>
        <p:nvSpPr>
          <p:cNvPr id="363" name="Google Shape;363;p40"/>
          <p:cNvSpPr txBox="1"/>
          <p:nvPr>
            <p:ph idx="1" type="body"/>
          </p:nvPr>
        </p:nvSpPr>
        <p:spPr>
          <a:xfrm>
            <a:off x="230786" y="939832"/>
            <a:ext cx="3122013" cy="2717078"/>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b="1" lang="en-US" sz="3600">
                <a:solidFill>
                  <a:srgbClr val="24BAA2"/>
                </a:solidFill>
              </a:rPr>
              <a:t>2. </a:t>
            </a:r>
            <a:r>
              <a:rPr b="1" lang="en-US" sz="3400">
                <a:solidFill>
                  <a:srgbClr val="24BAA2"/>
                </a:solidFill>
              </a:rPr>
              <a:t>La calidad de los cuidados a los pacientes</a:t>
            </a:r>
            <a:endParaRPr sz="3400"/>
          </a:p>
        </p:txBody>
      </p:sp>
      <p:sp>
        <p:nvSpPr>
          <p:cNvPr id="364" name="Google Shape;364;p40"/>
          <p:cNvSpPr txBox="1"/>
          <p:nvPr>
            <p:ph idx="2" type="body"/>
          </p:nvPr>
        </p:nvSpPr>
        <p:spPr>
          <a:xfrm>
            <a:off x="5420726" y="1081400"/>
            <a:ext cx="6039573" cy="1774688"/>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24BAA2"/>
              </a:buClr>
              <a:buSzPts val="3600"/>
              <a:buFont typeface="Arial"/>
              <a:buNone/>
            </a:pPr>
            <a:r>
              <a:rPr b="0" lang="en-US" sz="2400">
                <a:solidFill>
                  <a:srgbClr val="002060"/>
                </a:solidFill>
              </a:rPr>
              <a:t>   La conciliación laboral es necesaria para garantizar los cuidados al paciente adecuados. Piensa que en caso de estrés elevado, el riesgo de cometer errores </a:t>
            </a:r>
            <a:r>
              <a:rPr lang="en-US" sz="2400">
                <a:solidFill>
                  <a:srgbClr val="002060"/>
                </a:solidFill>
              </a:rPr>
              <a:t>se multiplica por dos</a:t>
            </a:r>
            <a:r>
              <a:rPr b="0" lang="en-US" sz="2400">
                <a:solidFill>
                  <a:srgbClr val="002060"/>
                </a:solidFill>
              </a:rPr>
              <a:t>.  </a:t>
            </a:r>
            <a:endParaRPr/>
          </a:p>
        </p:txBody>
      </p:sp>
      <p:pic>
        <p:nvPicPr>
          <p:cNvPr id="365" name="Google Shape;365;p40"/>
          <p:cNvPicPr preferRelativeResize="0"/>
          <p:nvPr/>
        </p:nvPicPr>
        <p:blipFill rotWithShape="1">
          <a:blip r:embed="rId3">
            <a:alphaModFix/>
          </a:blip>
          <a:srcRect b="0" l="0" r="0" t="0"/>
          <a:stretch/>
        </p:blipFill>
        <p:spPr>
          <a:xfrm>
            <a:off x="3018610" y="482378"/>
            <a:ext cx="2857647" cy="2562716"/>
          </a:xfrm>
          <a:prstGeom prst="rect">
            <a:avLst/>
          </a:prstGeom>
          <a:noFill/>
          <a:ln>
            <a:noFill/>
          </a:ln>
        </p:spPr>
      </p:pic>
      <p:pic>
        <p:nvPicPr>
          <p:cNvPr descr="Immagine che contiene grafica vettoriale&#10;&#10;Descrizione generata automaticamente" id="366" name="Google Shape;366;p40"/>
          <p:cNvPicPr preferRelativeResize="0"/>
          <p:nvPr/>
        </p:nvPicPr>
        <p:blipFill rotWithShape="1">
          <a:blip r:embed="rId4">
            <a:alphaModFix/>
          </a:blip>
          <a:srcRect b="0" l="0" r="0" t="0"/>
          <a:stretch/>
        </p:blipFill>
        <p:spPr>
          <a:xfrm>
            <a:off x="2389506" y="3060403"/>
            <a:ext cx="4115854" cy="3419064"/>
          </a:xfrm>
          <a:prstGeom prst="rect">
            <a:avLst/>
          </a:prstGeom>
          <a:noFill/>
          <a:ln>
            <a:noFill/>
          </a:ln>
        </p:spPr>
      </p:pic>
      <p:sp>
        <p:nvSpPr>
          <p:cNvPr id="367" name="Google Shape;367;p40"/>
          <p:cNvSpPr txBox="1"/>
          <p:nvPr/>
        </p:nvSpPr>
        <p:spPr>
          <a:xfrm>
            <a:off x="5994716" y="2904436"/>
            <a:ext cx="30000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sng" cap="none" strike="noStrike">
                <a:solidFill>
                  <a:srgbClr val="24BAA2"/>
                </a:solidFill>
                <a:latin typeface="Arial"/>
                <a:ea typeface="Arial"/>
                <a:cs typeface="Arial"/>
                <a:sym typeface="Arial"/>
                <a:hlinkClick r:id="rId5">
                  <a:extLst>
                    <a:ext uri="{A12FA001-AC4F-418D-AE19-62706E023703}">
                      <ahyp:hlinkClr val="tx"/>
                    </a:ext>
                  </a:extLst>
                </a:hlinkClick>
              </a:rPr>
              <a:t>TESI-BURNOUT.pdf (nurse24.it)</a:t>
            </a:r>
            <a:endParaRPr b="0" i="0" sz="1400" u="none" cap="none" strike="noStrike">
              <a:solidFill>
                <a:srgbClr val="24BAA2"/>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41"/>
          <p:cNvSpPr txBox="1"/>
          <p:nvPr>
            <p:ph idx="1" type="body"/>
          </p:nvPr>
        </p:nvSpPr>
        <p:spPr>
          <a:xfrm>
            <a:off x="798380" y="721350"/>
            <a:ext cx="10595237" cy="517427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en-US" sz="3200">
                <a:solidFill>
                  <a:srgbClr val="24BAA2"/>
                </a:solidFill>
              </a:rPr>
              <a:t> </a:t>
            </a:r>
            <a:endParaRPr/>
          </a:p>
        </p:txBody>
      </p:sp>
      <p:sp>
        <p:nvSpPr>
          <p:cNvPr id="373" name="Google Shape;373;p41"/>
          <p:cNvSpPr txBox="1"/>
          <p:nvPr>
            <p:ph idx="2" type="body"/>
          </p:nvPr>
        </p:nvSpPr>
        <p:spPr>
          <a:xfrm>
            <a:off x="4933244" y="639778"/>
            <a:ext cx="6863645" cy="27356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SzPts val="3600"/>
              <a:buNone/>
            </a:pPr>
            <a:r>
              <a:rPr b="0" lang="en-US" sz="2400">
                <a:solidFill>
                  <a:srgbClr val="002A7E"/>
                </a:solidFill>
              </a:rPr>
              <a:t>Tener una red satisfactoria de relaciones fuera del trabajo a la que dediquemos tiempo nos permite reducir el nivel de desgaste. No obstante, debemos recordar que incluso estas relaciones pueden ser una fuente de estrés, sobre todo si los amigos, familiares y conocidos te utilizan como cuidador o terapeuta gratuito fuera de tus horas de trabajo.  </a:t>
            </a:r>
            <a:endParaRPr/>
          </a:p>
          <a:p>
            <a:pPr indent="0" lvl="0" marL="0" marR="0" rtl="0" algn="just">
              <a:lnSpc>
                <a:spcPct val="100000"/>
              </a:lnSpc>
              <a:spcBef>
                <a:spcPts val="0"/>
              </a:spcBef>
              <a:spcAft>
                <a:spcPts val="0"/>
              </a:spcAft>
              <a:buClr>
                <a:srgbClr val="24BAA2"/>
              </a:buClr>
              <a:buSzPts val="3600"/>
              <a:buFont typeface="Arial"/>
              <a:buNone/>
            </a:pPr>
            <a:r>
              <a:t/>
            </a:r>
            <a:endParaRPr b="0" sz="2400">
              <a:solidFill>
                <a:srgbClr val="002060"/>
              </a:solidFill>
            </a:endParaRPr>
          </a:p>
        </p:txBody>
      </p:sp>
      <p:sp>
        <p:nvSpPr>
          <p:cNvPr id="374" name="Google Shape;374;p41"/>
          <p:cNvSpPr txBox="1"/>
          <p:nvPr>
            <p:ph idx="1" type="body"/>
          </p:nvPr>
        </p:nvSpPr>
        <p:spPr>
          <a:xfrm>
            <a:off x="5007328" y="3879533"/>
            <a:ext cx="6681788" cy="267938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SzPts val="2400"/>
              <a:buNone/>
            </a:pPr>
            <a:r>
              <a:rPr b="0" lang="en-US" sz="2400" u="none" cap="none" strike="noStrike">
                <a:solidFill>
                  <a:srgbClr val="002060"/>
                </a:solidFill>
                <a:latin typeface="Calibri"/>
                <a:ea typeface="Calibri"/>
                <a:cs typeface="Calibri"/>
                <a:sym typeface="Calibri"/>
              </a:rPr>
              <a:t>Dedicar tiempo a la familia y tener una vida doméstica armoniosa es esencial para nuestra salud mental. Cuando el horario de trabajo es agotador, tendemos a descuidar a nuestros seres queridos y esto trae consecuencias negativas tanto en el ámbito personal como en el profesional. </a:t>
            </a:r>
            <a:endParaRPr/>
          </a:p>
        </p:txBody>
      </p:sp>
      <p:sp>
        <p:nvSpPr>
          <p:cNvPr id="375" name="Google Shape;375;p41"/>
          <p:cNvSpPr txBox="1"/>
          <p:nvPr/>
        </p:nvSpPr>
        <p:spPr>
          <a:xfrm>
            <a:off x="621685" y="4101419"/>
            <a:ext cx="3008266" cy="113654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24BAA2"/>
              </a:buClr>
              <a:buSzPts val="3200"/>
              <a:buFont typeface="Arial"/>
              <a:buNone/>
            </a:pPr>
            <a:r>
              <a:rPr b="1" i="0" lang="en-US" sz="3600" u="none" cap="none" strike="noStrike">
                <a:solidFill>
                  <a:srgbClr val="24BAA2"/>
                </a:solidFill>
                <a:latin typeface="Calibri"/>
                <a:ea typeface="Calibri"/>
                <a:cs typeface="Calibri"/>
                <a:sym typeface="Calibri"/>
              </a:rPr>
              <a:t>5. Vida</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24BAA2"/>
              </a:buClr>
              <a:buSzPts val="3200"/>
              <a:buFont typeface="Arial"/>
              <a:buNone/>
            </a:pPr>
            <a:r>
              <a:rPr b="1" i="0" lang="en-US" sz="3600" u="none" cap="none" strike="noStrike">
                <a:solidFill>
                  <a:srgbClr val="24BAA2"/>
                </a:solidFill>
                <a:latin typeface="Calibri"/>
                <a:ea typeface="Calibri"/>
                <a:cs typeface="Calibri"/>
                <a:sym typeface="Calibri"/>
              </a:rPr>
              <a:t>familiar</a:t>
            </a:r>
            <a:endParaRPr b="0" i="0" sz="3600" u="none" cap="none" strike="noStrike">
              <a:solidFill>
                <a:srgbClr val="000000"/>
              </a:solidFill>
              <a:latin typeface="Arial"/>
              <a:ea typeface="Arial"/>
              <a:cs typeface="Arial"/>
              <a:sym typeface="Arial"/>
            </a:endParaRPr>
          </a:p>
        </p:txBody>
      </p:sp>
      <p:pic>
        <p:nvPicPr>
          <p:cNvPr id="376" name="Google Shape;376;p41"/>
          <p:cNvPicPr preferRelativeResize="0"/>
          <p:nvPr/>
        </p:nvPicPr>
        <p:blipFill rotWithShape="1">
          <a:blip r:embed="rId3">
            <a:alphaModFix/>
          </a:blip>
          <a:srcRect b="0" l="0" r="0" t="0"/>
          <a:stretch/>
        </p:blipFill>
        <p:spPr>
          <a:xfrm>
            <a:off x="2796360" y="1638734"/>
            <a:ext cx="2143235" cy="1752165"/>
          </a:xfrm>
          <a:prstGeom prst="rect">
            <a:avLst/>
          </a:prstGeom>
          <a:noFill/>
          <a:ln>
            <a:noFill/>
          </a:ln>
        </p:spPr>
      </p:pic>
      <p:pic>
        <p:nvPicPr>
          <p:cNvPr descr="Immagine che contiene testo, grafica vettoriale&#10;&#10;Descrizione generata automaticamente" id="377" name="Google Shape;377;p41"/>
          <p:cNvPicPr preferRelativeResize="0"/>
          <p:nvPr/>
        </p:nvPicPr>
        <p:blipFill rotWithShape="1">
          <a:blip r:embed="rId4">
            <a:alphaModFix/>
          </a:blip>
          <a:srcRect b="0" l="0" r="0" t="0"/>
          <a:stretch/>
        </p:blipFill>
        <p:spPr>
          <a:xfrm>
            <a:off x="2807648" y="4061375"/>
            <a:ext cx="2143235" cy="1428823"/>
          </a:xfrm>
          <a:prstGeom prst="rect">
            <a:avLst/>
          </a:prstGeom>
          <a:noFill/>
          <a:ln>
            <a:noFill/>
          </a:ln>
        </p:spPr>
      </p:pic>
      <p:sp>
        <p:nvSpPr>
          <p:cNvPr id="378" name="Google Shape;378;p41"/>
          <p:cNvSpPr txBox="1"/>
          <p:nvPr/>
        </p:nvSpPr>
        <p:spPr>
          <a:xfrm>
            <a:off x="612729" y="1382970"/>
            <a:ext cx="2752725" cy="1089489"/>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92E4B"/>
              </a:buClr>
              <a:buSzPts val="2400"/>
              <a:buFont typeface="Arial"/>
              <a:buNone/>
            </a:pPr>
            <a:r>
              <a:rPr b="1" i="0" lang="en-US" sz="3600" u="none" cap="none" strike="noStrike">
                <a:solidFill>
                  <a:srgbClr val="24BAA2"/>
                </a:solidFill>
                <a:latin typeface="Calibri"/>
                <a:ea typeface="Calibri"/>
                <a:cs typeface="Calibri"/>
                <a:sym typeface="Calibri"/>
              </a:rPr>
              <a:t>4. Relaciones sociales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42"/>
          <p:cNvSpPr txBox="1"/>
          <p:nvPr>
            <p:ph idx="1" type="body"/>
          </p:nvPr>
        </p:nvSpPr>
        <p:spPr>
          <a:xfrm>
            <a:off x="5207083" y="2691263"/>
            <a:ext cx="6096108" cy="2253043"/>
          </a:xfrm>
          <a:prstGeom prst="rect">
            <a:avLst/>
          </a:prstGeom>
          <a:noFill/>
          <a:ln>
            <a:noFill/>
          </a:ln>
        </p:spPr>
        <p:txBody>
          <a:bodyPr anchorCtr="0" anchor="t" bIns="45700" lIns="91425" spcFirstLastPara="1" rIns="91425" wrap="square" tIns="45700">
            <a:normAutofit fontScale="92500"/>
          </a:bodyPr>
          <a:lstStyle/>
          <a:p>
            <a:pPr indent="0" lvl="0" marL="457200" marR="0" rtl="0" algn="l">
              <a:lnSpc>
                <a:spcPct val="90000"/>
              </a:lnSpc>
              <a:spcBef>
                <a:spcPts val="1000"/>
              </a:spcBef>
              <a:spcAft>
                <a:spcPts val="0"/>
              </a:spcAft>
              <a:buClr>
                <a:schemeClr val="lt1"/>
              </a:buClr>
              <a:buSzPct val="108108"/>
              <a:buFont typeface="Arial"/>
              <a:buNone/>
            </a:pPr>
            <a:r>
              <a:rPr lang="en-US" sz="4800">
                <a:latin typeface="Calibri"/>
                <a:ea typeface="Calibri"/>
                <a:cs typeface="Calibri"/>
                <a:sym typeface="Calibri"/>
              </a:rPr>
              <a:t>10 consejos para lograr y mantener </a:t>
            </a:r>
            <a:r>
              <a:rPr lang="en-US" sz="4800">
                <a:solidFill>
                  <a:schemeClr val="lt1"/>
                </a:solidFill>
                <a:latin typeface="Calibri"/>
                <a:ea typeface="Calibri"/>
                <a:cs typeface="Calibri"/>
                <a:sym typeface="Calibri"/>
              </a:rPr>
              <a:t>el equilibrio en nuestra vida</a:t>
            </a:r>
            <a:endParaRPr>
              <a:solidFill>
                <a:schemeClr val="lt1"/>
              </a:solidFill>
              <a:latin typeface="Calibri"/>
              <a:ea typeface="Calibri"/>
              <a:cs typeface="Calibri"/>
              <a:sym typeface="Calibri"/>
            </a:endParaRPr>
          </a:p>
          <a:p>
            <a:pPr indent="0" lvl="0" marL="457200" marR="0" rtl="0" algn="l">
              <a:lnSpc>
                <a:spcPct val="90000"/>
              </a:lnSpc>
              <a:spcBef>
                <a:spcPts val="1000"/>
              </a:spcBef>
              <a:spcAft>
                <a:spcPts val="0"/>
              </a:spcAft>
              <a:buClr>
                <a:schemeClr val="lt1"/>
              </a:buClr>
              <a:buSzPct val="108108"/>
              <a:buFont typeface="Arial"/>
              <a:buNone/>
            </a:pPr>
            <a:r>
              <a:t/>
            </a:r>
            <a:endParaRPr>
              <a:latin typeface="Calibri"/>
              <a:ea typeface="Calibri"/>
              <a:cs typeface="Calibri"/>
              <a:sym typeface="Calibri"/>
            </a:endParaRPr>
          </a:p>
        </p:txBody>
      </p:sp>
      <p:sp>
        <p:nvSpPr>
          <p:cNvPr id="384" name="Google Shape;384;p42"/>
          <p:cNvSpPr/>
          <p:nvPr/>
        </p:nvSpPr>
        <p:spPr>
          <a:xfrm>
            <a:off x="7695247" y="4969831"/>
            <a:ext cx="1100253" cy="1077951"/>
          </a:xfrm>
          <a:prstGeom prst="downArrow">
            <a:avLst>
              <a:gd fmla="val 50000" name="adj1"/>
              <a:gd fmla="val 50000" name="adj2"/>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Scales of justice outline" id="385" name="Google Shape;385;p42"/>
          <p:cNvPicPr preferRelativeResize="0"/>
          <p:nvPr/>
        </p:nvPicPr>
        <p:blipFill rotWithShape="1">
          <a:blip r:embed="rId3">
            <a:alphaModFix/>
          </a:blip>
          <a:srcRect b="0" l="0" r="0" t="0"/>
          <a:stretch/>
        </p:blipFill>
        <p:spPr>
          <a:xfrm>
            <a:off x="742949" y="1190624"/>
            <a:ext cx="2238376" cy="22383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3"/>
          <p:cNvSpPr txBox="1"/>
          <p:nvPr>
            <p:ph idx="2" type="body"/>
          </p:nvPr>
        </p:nvSpPr>
        <p:spPr>
          <a:xfrm>
            <a:off x="798381" y="761603"/>
            <a:ext cx="10595237" cy="803654"/>
          </a:xfrm>
          <a:prstGeom prst="rect">
            <a:avLst/>
          </a:prstGeom>
          <a:noFill/>
          <a:ln cap="flat" cmpd="sng" w="9525">
            <a:solidFill>
              <a:srgbClr val="813995"/>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1. BUSCA AYUDA</a:t>
            </a:r>
            <a:endParaRPr/>
          </a:p>
          <a:p>
            <a:pPr indent="-228600" lvl="0" marL="457200" rtl="0" algn="ctr">
              <a:lnSpc>
                <a:spcPct val="90000"/>
              </a:lnSpc>
              <a:spcBef>
                <a:spcPts val="1000"/>
              </a:spcBef>
              <a:spcAft>
                <a:spcPts val="0"/>
              </a:spcAft>
              <a:buSzPts val="3600"/>
              <a:buNone/>
            </a:pPr>
            <a:r>
              <a:t/>
            </a:r>
            <a:endParaRPr/>
          </a:p>
        </p:txBody>
      </p:sp>
      <p:pic>
        <p:nvPicPr>
          <p:cNvPr id="391" name="Google Shape;391;p43"/>
          <p:cNvPicPr preferRelativeResize="0"/>
          <p:nvPr/>
        </p:nvPicPr>
        <p:blipFill rotWithShape="1">
          <a:blip r:embed="rId3">
            <a:alphaModFix/>
          </a:blip>
          <a:srcRect b="0" l="0" r="0" t="0"/>
          <a:stretch/>
        </p:blipFill>
        <p:spPr>
          <a:xfrm>
            <a:off x="6962187" y="3304994"/>
            <a:ext cx="4136343" cy="2643969"/>
          </a:xfrm>
          <a:prstGeom prst="rect">
            <a:avLst/>
          </a:prstGeom>
          <a:noFill/>
          <a:ln>
            <a:noFill/>
          </a:ln>
        </p:spPr>
      </p:pic>
      <p:sp>
        <p:nvSpPr>
          <p:cNvPr id="392" name="Google Shape;392;p43"/>
          <p:cNvSpPr txBox="1"/>
          <p:nvPr/>
        </p:nvSpPr>
        <p:spPr>
          <a:xfrm>
            <a:off x="798381" y="2022482"/>
            <a:ext cx="10595236" cy="8309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2060"/>
                </a:solidFill>
                <a:latin typeface="Calibri"/>
                <a:ea typeface="Calibri"/>
                <a:cs typeface="Calibri"/>
                <a:sym typeface="Calibri"/>
              </a:rPr>
              <a:t>Si sientes que tienes problemas en el trabajo que te provocan estrés, el primer paso es </a:t>
            </a:r>
            <a:r>
              <a:rPr b="1" i="0" lang="en-US" sz="2400" u="none" cap="none" strike="noStrike">
                <a:solidFill>
                  <a:srgbClr val="002060"/>
                </a:solidFill>
                <a:latin typeface="Calibri"/>
                <a:ea typeface="Calibri"/>
                <a:cs typeface="Calibri"/>
                <a:sym typeface="Calibri"/>
              </a:rPr>
              <a:t>IDENTIFICAR LA FUENTE  </a:t>
            </a:r>
            <a:r>
              <a:rPr b="0" i="0" lang="en-US" sz="2400" u="none" cap="none" strike="noStrike">
                <a:solidFill>
                  <a:srgbClr val="002060"/>
                </a:solidFill>
                <a:latin typeface="Calibri"/>
                <a:ea typeface="Calibri"/>
                <a:cs typeface="Calibri"/>
                <a:sym typeface="Calibri"/>
              </a:rPr>
              <a:t>del malestar. Una vez que la detectes, ¡busca ayuda! </a:t>
            </a:r>
            <a:endParaRPr b="0" i="0" sz="1400" u="none" cap="none" strike="noStrike">
              <a:solidFill>
                <a:srgbClr val="002060"/>
              </a:solidFill>
              <a:latin typeface="Arial"/>
              <a:ea typeface="Arial"/>
              <a:cs typeface="Arial"/>
              <a:sym typeface="Arial"/>
            </a:endParaRPr>
          </a:p>
        </p:txBody>
      </p:sp>
      <p:sp>
        <p:nvSpPr>
          <p:cNvPr id="393" name="Google Shape;393;p43"/>
          <p:cNvSpPr txBox="1"/>
          <p:nvPr/>
        </p:nvSpPr>
        <p:spPr>
          <a:xfrm>
            <a:off x="798381" y="3304994"/>
            <a:ext cx="5847746" cy="193895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rgbClr val="002060"/>
                </a:solidFill>
                <a:latin typeface="Calibri"/>
                <a:ea typeface="Calibri"/>
                <a:cs typeface="Calibri"/>
                <a:sym typeface="Calibri"/>
              </a:rPr>
              <a:t>Habla con tu supervisor; si es un buen jefe comprenderá tu situación y podrá proponerte alguna solución. Si no, esta puede ser una oportunidad para cambiar de trabajo o de puesto. </a:t>
            </a:r>
            <a:endParaRPr b="0" i="0" sz="1400" u="none" cap="none" strike="noStrike">
              <a:solidFill>
                <a:srgbClr val="00206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44"/>
          <p:cNvSpPr txBox="1"/>
          <p:nvPr>
            <p:ph idx="1" type="body"/>
          </p:nvPr>
        </p:nvSpPr>
        <p:spPr>
          <a:xfrm>
            <a:off x="2446867" y="2045704"/>
            <a:ext cx="8946750" cy="384991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1000"/>
              </a:spcBef>
              <a:spcAft>
                <a:spcPts val="0"/>
              </a:spcAft>
              <a:buClr>
                <a:srgbClr val="092E4B"/>
              </a:buClr>
              <a:buSzPts val="2400"/>
              <a:buFont typeface="Arial"/>
              <a:buNone/>
            </a:pPr>
            <a:r>
              <a:rPr lang="en-US" sz="2400">
                <a:solidFill>
                  <a:srgbClr val="002060"/>
                </a:solidFill>
              </a:rPr>
              <a:t>Para poder repartir tu tiempo y tu energía equitativamente entre las diversas actividades que conforman tu vida, es fundamental tener un </a:t>
            </a:r>
            <a:r>
              <a:rPr b="1" lang="en-US" sz="2400">
                <a:solidFill>
                  <a:srgbClr val="002060"/>
                </a:solidFill>
              </a:rPr>
              <a:t>HORARIO</a:t>
            </a:r>
            <a:r>
              <a:rPr lang="en-US" sz="2400">
                <a:solidFill>
                  <a:srgbClr val="002060"/>
                </a:solidFill>
              </a:rPr>
              <a:t> y, sobre todo, que lo puedas cumplir. </a:t>
            </a:r>
            <a:endParaRPr>
              <a:solidFill>
                <a:srgbClr val="002060"/>
              </a:solidFill>
            </a:endParaRPr>
          </a:p>
          <a:p>
            <a:pPr indent="0" lvl="0" marL="0" marR="0" rtl="0" algn="just">
              <a:lnSpc>
                <a:spcPct val="90000"/>
              </a:lnSpc>
              <a:spcBef>
                <a:spcPts val="1000"/>
              </a:spcBef>
              <a:spcAft>
                <a:spcPts val="0"/>
              </a:spcAft>
              <a:buClr>
                <a:srgbClr val="092E4B"/>
              </a:buClr>
              <a:buSzPts val="2400"/>
              <a:buFont typeface="Arial"/>
              <a:buNone/>
            </a:pPr>
            <a:r>
              <a:t/>
            </a:r>
            <a:endParaRPr sz="2400">
              <a:solidFill>
                <a:srgbClr val="002060"/>
              </a:solidFill>
            </a:endParaRPr>
          </a:p>
          <a:p>
            <a:pPr indent="0" lvl="0" marL="0" marR="0" rtl="0" algn="just">
              <a:lnSpc>
                <a:spcPct val="90000"/>
              </a:lnSpc>
              <a:spcBef>
                <a:spcPts val="1000"/>
              </a:spcBef>
              <a:spcAft>
                <a:spcPts val="0"/>
              </a:spcAft>
              <a:buClr>
                <a:srgbClr val="092E4B"/>
              </a:buClr>
              <a:buSzPts val="2400"/>
              <a:buFont typeface="Arial"/>
              <a:buNone/>
            </a:pPr>
            <a:r>
              <a:rPr lang="en-US" sz="2400">
                <a:solidFill>
                  <a:srgbClr val="002060"/>
                </a:solidFill>
              </a:rPr>
              <a:t>Si has programado actividades y te das cuenta que no tienes tiempo para tu vida personal, es aconsejable que consideres reducir tu</a:t>
            </a:r>
            <a:r>
              <a:rPr lang="en-US">
                <a:solidFill>
                  <a:srgbClr val="002060"/>
                </a:solidFill>
              </a:rPr>
              <a:t>s horas de trabajo, aunque sea temporalmente, hasta que consigas organizar tu tiempo adecuadamente. </a:t>
            </a:r>
            <a:endParaRPr/>
          </a:p>
        </p:txBody>
      </p:sp>
      <p:sp>
        <p:nvSpPr>
          <p:cNvPr id="399" name="Google Shape;399;p44"/>
          <p:cNvSpPr txBox="1"/>
          <p:nvPr>
            <p:ph idx="2" type="body"/>
          </p:nvPr>
        </p:nvSpPr>
        <p:spPr>
          <a:xfrm>
            <a:off x="798381" y="761602"/>
            <a:ext cx="10595237" cy="853837"/>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2. PROGRAMA ACTIVIDADES Y PLANIFICA TU TIEMPO</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descr="Immagine che contiene testo, interni, clipart&#10;&#10;Descrizione generata automaticamente" id="400" name="Google Shape;400;p44"/>
          <p:cNvPicPr preferRelativeResize="0"/>
          <p:nvPr/>
        </p:nvPicPr>
        <p:blipFill rotWithShape="1">
          <a:blip r:embed="rId3">
            <a:alphaModFix/>
          </a:blip>
          <a:srcRect b="0" l="0" r="0" t="0"/>
          <a:stretch/>
        </p:blipFill>
        <p:spPr>
          <a:xfrm>
            <a:off x="1066798" y="3132464"/>
            <a:ext cx="1219200" cy="1219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p45"/>
          <p:cNvSpPr txBox="1"/>
          <p:nvPr>
            <p:ph idx="1" type="body"/>
          </p:nvPr>
        </p:nvSpPr>
        <p:spPr>
          <a:xfrm>
            <a:off x="533400" y="2045704"/>
            <a:ext cx="8961121" cy="3849918"/>
          </a:xfrm>
          <a:prstGeom prst="rect">
            <a:avLst/>
          </a:prstGeom>
          <a:noFill/>
          <a:ln>
            <a:noFill/>
          </a:ln>
        </p:spPr>
        <p:txBody>
          <a:bodyPr anchorCtr="0" anchor="t" bIns="45700" lIns="91425" spcFirstLastPara="1" rIns="91425" wrap="square" tIns="45700">
            <a:noAutofit/>
          </a:bodyPr>
          <a:lstStyle/>
          <a:p>
            <a:pPr indent="0" lvl="0" marL="457200" rtl="0" algn="just">
              <a:lnSpc>
                <a:spcPct val="90000"/>
              </a:lnSpc>
              <a:spcBef>
                <a:spcPts val="1000"/>
              </a:spcBef>
              <a:spcAft>
                <a:spcPts val="0"/>
              </a:spcAft>
              <a:buSzPts val="2400"/>
              <a:buNone/>
            </a:pPr>
            <a:r>
              <a:rPr lang="en-US">
                <a:solidFill>
                  <a:srgbClr val="002060"/>
                </a:solidFill>
              </a:rPr>
              <a:t>Ante nuevas responsabilidades, quizá importantes, a menudo resulta difícil decir que no, sobre todo si tiendes a complacer a los demás. Recuerda que, aunque es bueno mostrarse disponible para ellos, ¡no podrás hacerlo si antes no te ocupas de ti mismo! </a:t>
            </a:r>
            <a:endParaRPr/>
          </a:p>
          <a:p>
            <a:pPr indent="0" lvl="0" marL="457200" rtl="0" algn="just">
              <a:lnSpc>
                <a:spcPct val="90000"/>
              </a:lnSpc>
              <a:spcBef>
                <a:spcPts val="1000"/>
              </a:spcBef>
              <a:spcAft>
                <a:spcPts val="0"/>
              </a:spcAft>
              <a:buSzPts val="2400"/>
              <a:buNone/>
            </a:pPr>
            <a:r>
              <a:rPr lang="en-US">
                <a:solidFill>
                  <a:srgbClr val="002060"/>
                </a:solidFill>
              </a:rPr>
              <a:t>Decir </a:t>
            </a:r>
            <a:r>
              <a:rPr b="1" lang="en-US">
                <a:solidFill>
                  <a:srgbClr val="002060"/>
                </a:solidFill>
              </a:rPr>
              <a:t>NO</a:t>
            </a:r>
            <a:r>
              <a:rPr lang="en-US">
                <a:solidFill>
                  <a:srgbClr val="002060"/>
                </a:solidFill>
              </a:rPr>
              <a:t> a algunas tareas cuando sientas que puede ser demasiado puede ayudarte a hacer mejor las que ya estás realizando. Fíjate, incluso en tu vida personal, decir no de vez en cuando puede ayudarte a reducir el estrés: no tienes que salir por la noche con los amigos si lo que quieres o necesitas es descansar. </a:t>
            </a:r>
            <a:endParaRPr/>
          </a:p>
        </p:txBody>
      </p:sp>
      <p:sp>
        <p:nvSpPr>
          <p:cNvPr id="406" name="Google Shape;406;p45"/>
          <p:cNvSpPr txBox="1"/>
          <p:nvPr>
            <p:ph idx="2" type="body"/>
          </p:nvPr>
        </p:nvSpPr>
        <p:spPr>
          <a:xfrm>
            <a:off x="798381" y="761603"/>
            <a:ext cx="10595237" cy="803654"/>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3. ¡APRENDE A DECIR NO!</a:t>
            </a:r>
            <a:endParaRPr/>
          </a:p>
        </p:txBody>
      </p:sp>
      <p:pic>
        <p:nvPicPr>
          <p:cNvPr id="407" name="Google Shape;407;p45"/>
          <p:cNvPicPr preferRelativeResize="0"/>
          <p:nvPr/>
        </p:nvPicPr>
        <p:blipFill rotWithShape="1">
          <a:blip r:embed="rId3">
            <a:alphaModFix/>
          </a:blip>
          <a:srcRect b="0" l="0" r="0" t="0"/>
          <a:stretch/>
        </p:blipFill>
        <p:spPr>
          <a:xfrm>
            <a:off x="9860280" y="3368683"/>
            <a:ext cx="1394460" cy="120396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46"/>
          <p:cNvSpPr txBox="1"/>
          <p:nvPr>
            <p:ph idx="1" type="body"/>
          </p:nvPr>
        </p:nvSpPr>
        <p:spPr>
          <a:xfrm>
            <a:off x="843536" y="1870813"/>
            <a:ext cx="7524300" cy="3849900"/>
          </a:xfrm>
          <a:prstGeom prst="rect">
            <a:avLst/>
          </a:prstGeom>
          <a:solidFill>
            <a:schemeClr val="lt1"/>
          </a:solidFill>
          <a:ln cap="flat" cmpd="sng" w="9525">
            <a:solidFill>
              <a:schemeClr val="lt1"/>
            </a:solidFill>
            <a:prstDash val="solid"/>
            <a:round/>
            <a:headEnd len="sm" w="sm" type="none"/>
            <a:tailEnd len="sm" w="sm" type="none"/>
          </a:ln>
          <a:effectLst>
            <a:outerShdw blurRad="40000" rotWithShape="0" dir="5400000" dist="20000">
              <a:srgbClr val="000000">
                <a:alpha val="37254"/>
              </a:srgbClr>
            </a:outerShdw>
          </a:effectLst>
        </p:spPr>
        <p:txBody>
          <a:bodyPr anchorCtr="0" anchor="t" bIns="45700" lIns="91425" spcFirstLastPara="1" rIns="91425" wrap="square" tIns="45700">
            <a:noAutofit/>
          </a:bodyPr>
          <a:lstStyle/>
          <a:p>
            <a:pPr indent="0" lvl="0" marL="0" marR="0" rtl="0" algn="just">
              <a:lnSpc>
                <a:spcPct val="90000"/>
              </a:lnSpc>
              <a:spcBef>
                <a:spcPts val="1000"/>
              </a:spcBef>
              <a:spcAft>
                <a:spcPts val="0"/>
              </a:spcAft>
              <a:buClr>
                <a:srgbClr val="092E4B"/>
              </a:buClr>
              <a:buSzPts val="2400"/>
              <a:buFont typeface="Arial"/>
              <a:buNone/>
            </a:pPr>
            <a:r>
              <a:rPr lang="en-US" sz="2400">
                <a:solidFill>
                  <a:srgbClr val="002060"/>
                </a:solidFill>
                <a:latin typeface="Calibri"/>
                <a:ea typeface="Calibri"/>
                <a:cs typeface="Calibri"/>
                <a:sym typeface="Calibri"/>
              </a:rPr>
              <a:t>Varios estudios muestran un aumento en la tendencia de los trabajadores a no cogerse las vacaciones que les corresponden. Este problema, </a:t>
            </a:r>
            <a:r>
              <a:rPr lang="en-US">
                <a:solidFill>
                  <a:srgbClr val="002060"/>
                </a:solidFill>
                <a:latin typeface="Calibri"/>
                <a:ea typeface="Calibri"/>
                <a:cs typeface="Calibri"/>
                <a:sym typeface="Calibri"/>
              </a:rPr>
              <a:t>particularmente en el sector social y de los cuidados, </a:t>
            </a:r>
            <a:r>
              <a:rPr lang="en-US" sz="2400">
                <a:solidFill>
                  <a:srgbClr val="002060"/>
                </a:solidFill>
                <a:latin typeface="Calibri"/>
                <a:ea typeface="Calibri"/>
                <a:cs typeface="Calibri"/>
                <a:sym typeface="Calibri"/>
              </a:rPr>
              <a:t>se debe un sentimiento de culpabilidad por quitar tiempo a los pacientes.  </a:t>
            </a:r>
            <a:endParaRPr>
              <a:latin typeface="Calibri"/>
              <a:ea typeface="Calibri"/>
              <a:cs typeface="Calibri"/>
              <a:sym typeface="Calibri"/>
            </a:endParaRPr>
          </a:p>
          <a:p>
            <a:pPr indent="0" lvl="0" marL="0" marR="0" rtl="0" algn="l">
              <a:lnSpc>
                <a:spcPct val="90000"/>
              </a:lnSpc>
              <a:spcBef>
                <a:spcPts val="1000"/>
              </a:spcBef>
              <a:spcAft>
                <a:spcPts val="0"/>
              </a:spcAft>
              <a:buClr>
                <a:srgbClr val="092E4B"/>
              </a:buClr>
              <a:buSzPts val="2400"/>
              <a:buFont typeface="Arial"/>
              <a:buNone/>
            </a:pPr>
            <a:r>
              <a:t/>
            </a:r>
            <a:endParaRPr sz="800">
              <a:solidFill>
                <a:srgbClr val="002060"/>
              </a:solidFill>
              <a:latin typeface="Calibri"/>
              <a:ea typeface="Calibri"/>
              <a:cs typeface="Calibri"/>
              <a:sym typeface="Calibri"/>
            </a:endParaRPr>
          </a:p>
          <a:p>
            <a:pPr indent="0" lvl="0" marL="0" marR="0" rtl="0" algn="ctr">
              <a:lnSpc>
                <a:spcPct val="90000"/>
              </a:lnSpc>
              <a:spcBef>
                <a:spcPts val="1000"/>
              </a:spcBef>
              <a:spcAft>
                <a:spcPts val="0"/>
              </a:spcAft>
              <a:buClr>
                <a:srgbClr val="092E4B"/>
              </a:buClr>
              <a:buSzPts val="2400"/>
              <a:buFont typeface="Arial"/>
              <a:buNone/>
            </a:pPr>
            <a:r>
              <a:rPr b="1" lang="en-US" sz="2400">
                <a:solidFill>
                  <a:srgbClr val="002060"/>
                </a:solidFill>
                <a:latin typeface="Calibri"/>
                <a:ea typeface="Calibri"/>
                <a:cs typeface="Calibri"/>
                <a:sym typeface="Calibri"/>
              </a:rPr>
              <a:t>Sin embargo, debemos recordar que para hacer nuestro trabajo lo mejor posible, es bueno tomarse descansos y buscar momentos para el autocuidado. </a:t>
            </a:r>
            <a:endParaRPr b="1">
              <a:solidFill>
                <a:srgbClr val="002060"/>
              </a:solidFill>
              <a:latin typeface="Calibri"/>
              <a:ea typeface="Calibri"/>
              <a:cs typeface="Calibri"/>
              <a:sym typeface="Calibri"/>
            </a:endParaRPr>
          </a:p>
        </p:txBody>
      </p:sp>
      <p:sp>
        <p:nvSpPr>
          <p:cNvPr id="413" name="Google Shape;413;p46"/>
          <p:cNvSpPr txBox="1"/>
          <p:nvPr>
            <p:ph idx="2" type="body"/>
          </p:nvPr>
        </p:nvSpPr>
        <p:spPr>
          <a:xfrm>
            <a:off x="798381" y="761603"/>
            <a:ext cx="10595237" cy="803654"/>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4. USA LAS VACACIONES</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id="414" name="Google Shape;414;p46"/>
          <p:cNvPicPr preferRelativeResize="0"/>
          <p:nvPr/>
        </p:nvPicPr>
        <p:blipFill rotWithShape="1">
          <a:blip r:embed="rId3">
            <a:alphaModFix/>
          </a:blip>
          <a:srcRect b="0" l="0" r="0" t="0"/>
          <a:stretch/>
        </p:blipFill>
        <p:spPr>
          <a:xfrm>
            <a:off x="8137735" y="2819717"/>
            <a:ext cx="3147060" cy="2301891"/>
          </a:xfrm>
          <a:prstGeom prst="rect">
            <a:avLst/>
          </a:prstGeom>
          <a:noFill/>
          <a:ln>
            <a:noFill/>
          </a:ln>
        </p:spPr>
      </p:pic>
      <p:sp>
        <p:nvSpPr>
          <p:cNvPr id="415" name="Google Shape;415;p46"/>
          <p:cNvSpPr txBox="1"/>
          <p:nvPr/>
        </p:nvSpPr>
        <p:spPr>
          <a:xfrm>
            <a:off x="798375" y="5936575"/>
            <a:ext cx="7252800" cy="430857"/>
          </a:xfrm>
          <a:prstGeom prst="rect">
            <a:avLst/>
          </a:prstGeom>
          <a:noFill/>
          <a:ln cap="flat" cmpd="sng" w="9525">
            <a:solidFill>
              <a:srgbClr val="EEBC42"/>
            </a:solidFill>
            <a:prstDash val="solid"/>
            <a:round/>
            <a:headEnd len="sm" w="sm" type="none"/>
            <a:tailEnd len="sm" w="sm" type="none"/>
          </a:ln>
          <a:effectLst>
            <a:outerShdw blurRad="40000" rotWithShape="0" dir="5400000" dist="23000">
              <a:srgbClr val="000000">
                <a:alpha val="34509"/>
              </a:srgbClr>
            </a:outerShdw>
          </a:effectLst>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US" sz="1600" u="sng" cap="none" strike="noStrike">
                <a:solidFill>
                  <a:srgbClr val="35A1A0"/>
                </a:solidFill>
                <a:latin typeface="Calibri"/>
                <a:ea typeface="Calibri"/>
                <a:cs typeface="Calibri"/>
                <a:sym typeface="Calibri"/>
                <a:hlinkClick r:id="rId4">
                  <a:extLst>
                    <a:ext uri="{A12FA001-AC4F-418D-AE19-62706E023703}">
                      <ahyp:hlinkClr val="tx"/>
                    </a:ext>
                  </a:extLst>
                </a:hlinkClick>
              </a:rPr>
              <a:t>CSIC (Envejecimiento/polibienestar y sobrecarga)</a:t>
            </a:r>
            <a:endParaRPr b="1" i="0" sz="1600" u="none" cap="none" strike="noStrike">
              <a:solidFill>
                <a:srgbClr val="35A1A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47"/>
          <p:cNvSpPr txBox="1"/>
          <p:nvPr>
            <p:ph idx="2" type="body"/>
          </p:nvPr>
        </p:nvSpPr>
        <p:spPr>
          <a:xfrm>
            <a:off x="820958" y="580980"/>
            <a:ext cx="10592109" cy="1281687"/>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5. PERMANECE DISPONIBLE SOLO DURANTE </a:t>
            </a:r>
            <a:endParaRPr/>
          </a:p>
          <a:p>
            <a:pPr indent="-228600" lvl="0" marL="457200" rtl="0" algn="ctr">
              <a:lnSpc>
                <a:spcPct val="90000"/>
              </a:lnSpc>
              <a:spcBef>
                <a:spcPts val="1000"/>
              </a:spcBef>
              <a:spcAft>
                <a:spcPts val="0"/>
              </a:spcAft>
              <a:buSzPts val="3600"/>
              <a:buNone/>
            </a:pPr>
            <a:r>
              <a:rPr lang="en-US"/>
              <a:t>TU JORNADA LABORAL  </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sp>
        <p:nvSpPr>
          <p:cNvPr id="421" name="Google Shape;421;p47"/>
          <p:cNvSpPr txBox="1"/>
          <p:nvPr/>
        </p:nvSpPr>
        <p:spPr>
          <a:xfrm>
            <a:off x="7828909" y="1617856"/>
            <a:ext cx="5403121" cy="2955637"/>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en-US" sz="2400" u="none" cap="none" strike="noStrike">
                <a:solidFill>
                  <a:srgbClr val="092E4B"/>
                </a:solidFill>
                <a:latin typeface="Calibri"/>
                <a:ea typeface="Calibri"/>
                <a:cs typeface="Calibri"/>
                <a:sym typeface="Calibri"/>
              </a:rPr>
              <a:t>  </a:t>
            </a:r>
            <a:endParaRPr b="0" i="0" sz="2400" u="none" cap="none" strike="noStrike">
              <a:solidFill>
                <a:srgbClr val="092E4B"/>
              </a:solidFill>
              <a:latin typeface="Calibri"/>
              <a:ea typeface="Calibri"/>
              <a:cs typeface="Calibri"/>
              <a:sym typeface="Calibri"/>
            </a:endParaRPr>
          </a:p>
        </p:txBody>
      </p:sp>
      <p:sp>
        <p:nvSpPr>
          <p:cNvPr id="422" name="Google Shape;422;p47"/>
          <p:cNvSpPr txBox="1"/>
          <p:nvPr/>
        </p:nvSpPr>
        <p:spPr>
          <a:xfrm>
            <a:off x="3305154" y="1967408"/>
            <a:ext cx="5403121" cy="2955637"/>
          </a:xfrm>
          <a:prstGeom prst="rect">
            <a:avLst/>
          </a:prstGeom>
          <a:noFill/>
          <a:ln>
            <a:noFill/>
          </a:ln>
        </p:spPr>
        <p:txBody>
          <a:bodyPr anchorCtr="0" anchor="ctr"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200"/>
              <a:buFont typeface="Arial"/>
              <a:buNone/>
            </a:pPr>
            <a:r>
              <a:rPr b="0" i="0" lang="en-US" sz="2400" u="none" cap="none" strike="noStrike">
                <a:solidFill>
                  <a:srgbClr val="092E4B"/>
                </a:solidFill>
                <a:latin typeface="Calibri"/>
                <a:ea typeface="Calibri"/>
                <a:cs typeface="Calibri"/>
                <a:sym typeface="Calibri"/>
              </a:rPr>
              <a:t>  </a:t>
            </a:r>
            <a:endParaRPr b="0" i="0" sz="2400" u="none" cap="none" strike="noStrike">
              <a:solidFill>
                <a:srgbClr val="092E4B"/>
              </a:solidFill>
              <a:latin typeface="Calibri"/>
              <a:ea typeface="Calibri"/>
              <a:cs typeface="Calibri"/>
              <a:sym typeface="Calibri"/>
            </a:endParaRPr>
          </a:p>
        </p:txBody>
      </p:sp>
      <p:sp>
        <p:nvSpPr>
          <p:cNvPr id="423" name="Google Shape;423;p47"/>
          <p:cNvSpPr txBox="1"/>
          <p:nvPr/>
        </p:nvSpPr>
        <p:spPr>
          <a:xfrm>
            <a:off x="5212080" y="2555179"/>
            <a:ext cx="6315595" cy="2684965"/>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1000"/>
              </a:spcBef>
              <a:spcAft>
                <a:spcPts val="0"/>
              </a:spcAft>
              <a:buClr>
                <a:srgbClr val="000000"/>
              </a:buClr>
              <a:buSzPts val="2400"/>
              <a:buFont typeface="Arial"/>
              <a:buNone/>
            </a:pPr>
            <a:r>
              <a:rPr b="0" i="0" lang="en-US" sz="2400" u="none" cap="none" strike="noStrike">
                <a:solidFill>
                  <a:srgbClr val="002060"/>
                </a:solidFill>
                <a:latin typeface="Calibri"/>
                <a:ea typeface="Calibri"/>
                <a:cs typeface="Calibri"/>
                <a:sym typeface="Calibri"/>
              </a:rPr>
              <a:t>El predominio de las nuevas tecnologías y los sistemas de comunicación informáticos (e-mail, redes sociales y mensajería instantánea) pueden hacerte sentir ocupado constantemente. Por eso, usar tu teléfono o tu cuenta de e-mail solo durante las horas de trabajo puede ayudarte. </a:t>
            </a:r>
            <a:endParaRPr b="0" i="0" sz="1400" u="none" cap="none" strike="noStrike">
              <a:solidFill>
                <a:srgbClr val="000000"/>
              </a:solidFill>
              <a:latin typeface="Arial"/>
              <a:ea typeface="Arial"/>
              <a:cs typeface="Arial"/>
              <a:sym typeface="Arial"/>
            </a:endParaRPr>
          </a:p>
          <a:p>
            <a:pPr indent="0" lvl="0" marL="0" marR="0" rtl="0" algn="just">
              <a:lnSpc>
                <a:spcPct val="90000"/>
              </a:lnSpc>
              <a:spcBef>
                <a:spcPts val="10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1000"/>
              </a:spcBef>
              <a:spcAft>
                <a:spcPts val="0"/>
              </a:spcAft>
              <a:buClr>
                <a:srgbClr val="24BAA2"/>
              </a:buClr>
              <a:buSzPts val="3600"/>
              <a:buFont typeface="Arial"/>
              <a:buNone/>
            </a:pPr>
            <a:r>
              <a:rPr b="1" i="0" lang="en-US" sz="2400" u="none" cap="none" strike="noStrike">
                <a:solidFill>
                  <a:srgbClr val="002060"/>
                </a:solidFill>
                <a:latin typeface="Calibri"/>
                <a:ea typeface="Calibri"/>
                <a:cs typeface="Calibri"/>
                <a:sym typeface="Calibri"/>
              </a:rPr>
              <a:t>Es aconsejable que apagues el teléfono de trabajo durante tus horas libres. </a:t>
            </a:r>
            <a:endParaRPr b="0" i="0" sz="1400" u="none" cap="none" strike="noStrike">
              <a:solidFill>
                <a:srgbClr val="000000"/>
              </a:solidFill>
              <a:latin typeface="Arial"/>
              <a:ea typeface="Arial"/>
              <a:cs typeface="Arial"/>
              <a:sym typeface="Arial"/>
            </a:endParaRPr>
          </a:p>
        </p:txBody>
      </p:sp>
      <p:pic>
        <p:nvPicPr>
          <p:cNvPr id="424" name="Google Shape;424;p47"/>
          <p:cNvPicPr preferRelativeResize="0"/>
          <p:nvPr/>
        </p:nvPicPr>
        <p:blipFill rotWithShape="1">
          <a:blip r:embed="rId3">
            <a:alphaModFix/>
          </a:blip>
          <a:srcRect b="0" l="0" r="0" t="0"/>
          <a:stretch/>
        </p:blipFill>
        <p:spPr>
          <a:xfrm>
            <a:off x="1428108" y="2577008"/>
            <a:ext cx="3581401" cy="321419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2"/>
          <p:cNvSpPr txBox="1"/>
          <p:nvPr>
            <p:ph idx="1" type="body"/>
          </p:nvPr>
        </p:nvSpPr>
        <p:spPr>
          <a:xfrm>
            <a:off x="176992" y="943429"/>
            <a:ext cx="5919008" cy="475463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2400"/>
              <a:buFont typeface="Arial"/>
              <a:buNone/>
            </a:pPr>
            <a:r>
              <a:rPr lang="en-US" sz="2300"/>
              <a:t>	Al finalizar este módulo, esperamos que, como personas cuidadoras, podáis: </a:t>
            </a:r>
            <a:endParaRPr/>
          </a:p>
          <a:p>
            <a:pPr indent="-342900" lvl="0" marL="571500" rtl="0" algn="l">
              <a:lnSpc>
                <a:spcPct val="90000"/>
              </a:lnSpc>
              <a:spcBef>
                <a:spcPts val="1000"/>
              </a:spcBef>
              <a:spcAft>
                <a:spcPts val="0"/>
              </a:spcAft>
              <a:buSzPts val="2400"/>
              <a:buFont typeface="Noto Sans"/>
              <a:buChar char="✔"/>
            </a:pPr>
            <a:r>
              <a:rPr lang="en-US" sz="2300"/>
              <a:t>Aplicar normas y herramientas para mejorar vuestra salud,  calidad de vida y longevidad. </a:t>
            </a:r>
            <a:endParaRPr/>
          </a:p>
          <a:p>
            <a:pPr indent="-342900" lvl="0" marL="571500" rtl="0" algn="l">
              <a:lnSpc>
                <a:spcPct val="90000"/>
              </a:lnSpc>
              <a:spcBef>
                <a:spcPts val="1000"/>
              </a:spcBef>
              <a:spcAft>
                <a:spcPts val="0"/>
              </a:spcAft>
              <a:buSzPts val="2400"/>
              <a:buFont typeface="Noto Sans"/>
              <a:buChar char="✔"/>
            </a:pPr>
            <a:r>
              <a:rPr lang="en-US" sz="2300"/>
              <a:t>Establecer una comunicación empática y un espacio virtual seguro con vuestros clientes y sus familias a través de la tecnología.</a:t>
            </a:r>
            <a:endParaRPr/>
          </a:p>
          <a:p>
            <a:pPr indent="-342900" lvl="0" marL="571500" rtl="0" algn="l">
              <a:lnSpc>
                <a:spcPct val="90000"/>
              </a:lnSpc>
              <a:spcBef>
                <a:spcPts val="1000"/>
              </a:spcBef>
              <a:spcAft>
                <a:spcPts val="0"/>
              </a:spcAft>
              <a:buSzPts val="2400"/>
              <a:buFont typeface="Noto Sans"/>
              <a:buChar char="✔"/>
            </a:pPr>
            <a:r>
              <a:rPr lang="en-US" sz="2300"/>
              <a:t>Transmitir competencias digitales a los clientes mayores y les ayudéis a usar la tecnología. </a:t>
            </a:r>
            <a:endParaRPr/>
          </a:p>
          <a:p>
            <a:pPr indent="-342900" lvl="0" marL="571500" rtl="0" algn="l">
              <a:lnSpc>
                <a:spcPct val="90000"/>
              </a:lnSpc>
              <a:spcBef>
                <a:spcPts val="1000"/>
              </a:spcBef>
              <a:spcAft>
                <a:spcPts val="0"/>
              </a:spcAft>
              <a:buSzPts val="2400"/>
              <a:buFont typeface="Noto Sans"/>
              <a:buChar char="✔"/>
            </a:pPr>
            <a:r>
              <a:rPr lang="en-US" sz="2300"/>
              <a:t>Comunicaros de forma eficaz con los compañeros para mantener un entorno de trabajo tranquilo mediante la tecnología. </a:t>
            </a:r>
            <a:endParaRPr/>
          </a:p>
        </p:txBody>
      </p:sp>
      <p:sp>
        <p:nvSpPr>
          <p:cNvPr id="282" name="Google Shape;282;p32"/>
          <p:cNvSpPr txBox="1"/>
          <p:nvPr>
            <p:ph idx="2" type="body"/>
          </p:nvPr>
        </p:nvSpPr>
        <p:spPr>
          <a:xfrm>
            <a:off x="496711" y="236293"/>
            <a:ext cx="4757375"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Módulo 2</a:t>
            </a:r>
            <a:endParaRPr/>
          </a:p>
        </p:txBody>
      </p:sp>
      <p:pic>
        <p:nvPicPr>
          <p:cNvPr descr="Immagine che contiene parete, persona, ceramica, porcellana&#10;&#10;Descrizione generata automaticamente" id="283" name="Google Shape;283;p32"/>
          <p:cNvPicPr preferRelativeResize="0"/>
          <p:nvPr>
            <p:ph idx="3" type="pic"/>
          </p:nvPr>
        </p:nvPicPr>
        <p:blipFill rotWithShape="1">
          <a:blip r:embed="rId3">
            <a:alphaModFix/>
          </a:blip>
          <a:srcRect b="0" l="11012" r="11012" t="0"/>
          <a:stretch/>
        </p:blipFill>
        <p:spPr>
          <a:xfrm>
            <a:off x="6096000" y="439730"/>
            <a:ext cx="5452533" cy="6045736"/>
          </a:xfrm>
          <a:prstGeom prst="rect">
            <a:avLst/>
          </a:prstGeom>
          <a:solidFill>
            <a:srgbClr val="F2F2F2"/>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48"/>
          <p:cNvSpPr txBox="1"/>
          <p:nvPr>
            <p:ph idx="1" type="body"/>
          </p:nvPr>
        </p:nvSpPr>
        <p:spPr>
          <a:xfrm>
            <a:off x="581025" y="2045704"/>
            <a:ext cx="6926086" cy="3610029"/>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1000"/>
              </a:spcBef>
              <a:spcAft>
                <a:spcPts val="0"/>
              </a:spcAft>
              <a:buClr>
                <a:srgbClr val="092E4B"/>
              </a:buClr>
              <a:buSzPts val="2400"/>
              <a:buFont typeface="Arial"/>
              <a:buNone/>
            </a:pPr>
            <a:r>
              <a:rPr lang="en-US" sz="2400">
                <a:solidFill>
                  <a:srgbClr val="002060"/>
                </a:solidFill>
              </a:rPr>
              <a:t>Trabajar desde casa conlleva el riesgo de perder los límites entre la vida privada y la vida profesional si se mezclan las actividades de </a:t>
            </a:r>
            <a:r>
              <a:rPr lang="en-US">
                <a:solidFill>
                  <a:srgbClr val="002060"/>
                </a:solidFill>
              </a:rPr>
              <a:t>ambas </a:t>
            </a:r>
            <a:r>
              <a:rPr lang="en-US" sz="2400">
                <a:solidFill>
                  <a:srgbClr val="002060"/>
                </a:solidFill>
              </a:rPr>
              <a:t>a lo largo del día. Por eso </a:t>
            </a:r>
            <a:r>
              <a:rPr lang="en-US">
                <a:solidFill>
                  <a:srgbClr val="002060"/>
                </a:solidFill>
              </a:rPr>
              <a:t>es necesario que pongas límites. </a:t>
            </a:r>
            <a:endParaRPr/>
          </a:p>
          <a:p>
            <a:pPr indent="0" lvl="0" marL="0" marR="0" rtl="0" algn="l">
              <a:lnSpc>
                <a:spcPct val="90000"/>
              </a:lnSpc>
              <a:spcBef>
                <a:spcPts val="1000"/>
              </a:spcBef>
              <a:spcAft>
                <a:spcPts val="0"/>
              </a:spcAft>
              <a:buClr>
                <a:srgbClr val="092E4B"/>
              </a:buClr>
              <a:buSzPts val="2400"/>
              <a:buFont typeface="Arial"/>
              <a:buNone/>
            </a:pPr>
            <a:r>
              <a:t/>
            </a:r>
            <a:endParaRPr b="1">
              <a:solidFill>
                <a:srgbClr val="002060"/>
              </a:solidFill>
            </a:endParaRPr>
          </a:p>
          <a:p>
            <a:pPr indent="0" lvl="0" marL="0" marR="0" rtl="0" algn="ctr">
              <a:lnSpc>
                <a:spcPct val="90000"/>
              </a:lnSpc>
              <a:spcBef>
                <a:spcPts val="1000"/>
              </a:spcBef>
              <a:spcAft>
                <a:spcPts val="0"/>
              </a:spcAft>
              <a:buClr>
                <a:srgbClr val="092E4B"/>
              </a:buClr>
              <a:buSzPts val="2400"/>
              <a:buFont typeface="Arial"/>
              <a:buNone/>
            </a:pPr>
            <a:r>
              <a:rPr b="1" lang="en-US">
                <a:solidFill>
                  <a:srgbClr val="002060"/>
                </a:solidFill>
              </a:rPr>
              <a:t>Establece horas para dejar de trabajar y delimita el espacio de trabajo de forma que, si es posible, no sea el mismo que vas a usar para tu tiempo libre. </a:t>
            </a:r>
            <a:endParaRPr/>
          </a:p>
        </p:txBody>
      </p:sp>
      <p:sp>
        <p:nvSpPr>
          <p:cNvPr id="430" name="Google Shape;430;p48"/>
          <p:cNvSpPr txBox="1"/>
          <p:nvPr>
            <p:ph idx="2" type="body"/>
          </p:nvPr>
        </p:nvSpPr>
        <p:spPr>
          <a:xfrm>
            <a:off x="553155" y="479381"/>
            <a:ext cx="11153422" cy="803654"/>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6. DELIMITA BIEN EL TIEMPO Y EL ESPACIO </a:t>
            </a:r>
            <a:endParaRPr/>
          </a:p>
          <a:p>
            <a:pPr indent="-228600" lvl="0" marL="457200" rtl="0" algn="ctr">
              <a:lnSpc>
                <a:spcPct val="90000"/>
              </a:lnSpc>
              <a:spcBef>
                <a:spcPts val="1000"/>
              </a:spcBef>
              <a:spcAft>
                <a:spcPts val="0"/>
              </a:spcAft>
              <a:buSzPts val="3600"/>
              <a:buNone/>
            </a:pPr>
            <a:r>
              <a:rPr lang="en-US"/>
              <a:t>DE TELETRABAJO</a:t>
            </a:r>
            <a:endParaRPr/>
          </a:p>
        </p:txBody>
      </p:sp>
      <p:pic>
        <p:nvPicPr>
          <p:cNvPr id="431" name="Google Shape;431;p48"/>
          <p:cNvPicPr preferRelativeResize="0"/>
          <p:nvPr/>
        </p:nvPicPr>
        <p:blipFill rotWithShape="1">
          <a:blip r:embed="rId3">
            <a:alphaModFix/>
          </a:blip>
          <a:srcRect b="0" l="0" r="0" t="0"/>
          <a:stretch/>
        </p:blipFill>
        <p:spPr>
          <a:xfrm>
            <a:off x="7294880" y="2620831"/>
            <a:ext cx="3642360" cy="277367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49"/>
          <p:cNvSpPr txBox="1"/>
          <p:nvPr>
            <p:ph idx="1" type="body"/>
          </p:nvPr>
        </p:nvSpPr>
        <p:spPr>
          <a:xfrm>
            <a:off x="699911" y="1876370"/>
            <a:ext cx="5926667" cy="3849918"/>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600"/>
              </a:spcBef>
              <a:spcAft>
                <a:spcPts val="0"/>
              </a:spcAft>
              <a:buSzPts val="2400"/>
              <a:buNone/>
            </a:pPr>
            <a:r>
              <a:rPr lang="en-US"/>
              <a:t>Numerosos estudios confirman que para ser eficiente y estar centrado durante el día, hay que dormir unas 7 u 8 horas, sobre todo si tenemos que trabajar con vidas humanas. </a:t>
            </a:r>
            <a:endParaRPr/>
          </a:p>
          <a:p>
            <a:pPr indent="0" lvl="0" marL="0" rtl="0" algn="l">
              <a:lnSpc>
                <a:spcPct val="100000"/>
              </a:lnSpc>
              <a:spcBef>
                <a:spcPts val="600"/>
              </a:spcBef>
              <a:spcAft>
                <a:spcPts val="0"/>
              </a:spcAft>
              <a:buSzPts val="2400"/>
              <a:buNone/>
            </a:pPr>
            <a:r>
              <a:rPr lang="en-US"/>
              <a:t>Sin embargo, parece que a las personas cuidadoras les resulta difícil dormir ese número de horas. </a:t>
            </a:r>
            <a:endParaRPr/>
          </a:p>
          <a:p>
            <a:pPr indent="0" lvl="0" marL="0" rtl="0" algn="just">
              <a:lnSpc>
                <a:spcPct val="100000"/>
              </a:lnSpc>
              <a:spcBef>
                <a:spcPts val="600"/>
              </a:spcBef>
              <a:spcAft>
                <a:spcPts val="0"/>
              </a:spcAft>
              <a:buSzPts val="2400"/>
              <a:buNone/>
            </a:pPr>
            <a:r>
              <a:t/>
            </a:r>
            <a:endParaRPr/>
          </a:p>
          <a:p>
            <a:pPr indent="-228600" lvl="0" marL="457200" marR="0" rtl="0" algn="ctr">
              <a:lnSpc>
                <a:spcPct val="90000"/>
              </a:lnSpc>
              <a:spcBef>
                <a:spcPts val="1000"/>
              </a:spcBef>
              <a:spcAft>
                <a:spcPts val="0"/>
              </a:spcAft>
              <a:buClr>
                <a:srgbClr val="092E4B"/>
              </a:buClr>
              <a:buSzPts val="2400"/>
              <a:buFont typeface="Arial"/>
              <a:buNone/>
            </a:pPr>
            <a:r>
              <a:rPr b="1" lang="en-US" sz="2400">
                <a:solidFill>
                  <a:srgbClr val="002060"/>
                </a:solidFill>
              </a:rPr>
              <a:t>Así que tómate tiempo para descansar y recuperar energía. </a:t>
            </a:r>
            <a:endParaRPr b="1">
              <a:solidFill>
                <a:srgbClr val="002060"/>
              </a:solidFill>
            </a:endParaRPr>
          </a:p>
        </p:txBody>
      </p:sp>
      <p:sp>
        <p:nvSpPr>
          <p:cNvPr id="437" name="Google Shape;437;p49"/>
          <p:cNvSpPr txBox="1"/>
          <p:nvPr>
            <p:ph idx="2" type="body"/>
          </p:nvPr>
        </p:nvSpPr>
        <p:spPr>
          <a:xfrm>
            <a:off x="798381" y="761603"/>
            <a:ext cx="10595237" cy="803654"/>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7.	DUERME LAS HORAS NECESARIAS</a:t>
            </a:r>
            <a:endParaRPr/>
          </a:p>
        </p:txBody>
      </p:sp>
      <p:pic>
        <p:nvPicPr>
          <p:cNvPr id="438" name="Google Shape;438;p49"/>
          <p:cNvPicPr preferRelativeResize="0"/>
          <p:nvPr/>
        </p:nvPicPr>
        <p:blipFill rotWithShape="1">
          <a:blip r:embed="rId3">
            <a:alphaModFix/>
          </a:blip>
          <a:srcRect b="0" l="0" r="0" t="0"/>
          <a:stretch/>
        </p:blipFill>
        <p:spPr>
          <a:xfrm>
            <a:off x="7259319" y="2591991"/>
            <a:ext cx="2621931" cy="245429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50"/>
          <p:cNvSpPr txBox="1"/>
          <p:nvPr>
            <p:ph idx="1" type="body"/>
          </p:nvPr>
        </p:nvSpPr>
        <p:spPr>
          <a:xfrm>
            <a:off x="323491" y="1497825"/>
            <a:ext cx="8519058" cy="904325"/>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92E4B"/>
              </a:buClr>
              <a:buSzPts val="2400"/>
              <a:buFont typeface="Arial"/>
              <a:buNone/>
            </a:pPr>
            <a:r>
              <a:rPr lang="en-US" sz="2400">
                <a:solidFill>
                  <a:srgbClr val="002060"/>
                </a:solidFill>
              </a:rPr>
              <a:t>Para evitar una gran carga de trabajo individual, es recomendable comunicarse adecuadamente con los compañeros, incluso cuando hay problemas, y optar siempre por la cooperación. </a:t>
            </a:r>
            <a:endParaRPr>
              <a:solidFill>
                <a:srgbClr val="002060"/>
              </a:solidFill>
            </a:endParaRPr>
          </a:p>
        </p:txBody>
      </p:sp>
      <p:sp>
        <p:nvSpPr>
          <p:cNvPr id="444" name="Google Shape;444;p50"/>
          <p:cNvSpPr txBox="1"/>
          <p:nvPr>
            <p:ph idx="2" type="body"/>
          </p:nvPr>
        </p:nvSpPr>
        <p:spPr>
          <a:xfrm>
            <a:off x="798381" y="486303"/>
            <a:ext cx="10595237" cy="803654"/>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8. COMUNÍCATE Y COOPERA</a:t>
            </a:r>
            <a:endParaRPr/>
          </a:p>
        </p:txBody>
      </p:sp>
      <p:sp>
        <p:nvSpPr>
          <p:cNvPr id="445" name="Google Shape;445;p50"/>
          <p:cNvSpPr txBox="1"/>
          <p:nvPr/>
        </p:nvSpPr>
        <p:spPr>
          <a:xfrm>
            <a:off x="798381" y="3245779"/>
            <a:ext cx="10595237" cy="803654"/>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9.	CUIDA TUS PIES</a:t>
            </a:r>
            <a:endParaRPr b="0" i="0" sz="1400" u="none" cap="none" strike="noStrike">
              <a:solidFill>
                <a:srgbClr val="000000"/>
              </a:solidFill>
              <a:latin typeface="Arial"/>
              <a:ea typeface="Arial"/>
              <a:cs typeface="Arial"/>
              <a:sym typeface="Arial"/>
            </a:endParaRPr>
          </a:p>
          <a:p>
            <a:pPr indent="-228600" lvl="0" marL="457200" marR="0" rtl="0" algn="l">
              <a:lnSpc>
                <a:spcPct val="90000"/>
              </a:lnSpc>
              <a:spcBef>
                <a:spcPts val="1000"/>
              </a:spcBef>
              <a:spcAft>
                <a:spcPts val="0"/>
              </a:spcAft>
              <a:buClr>
                <a:srgbClr val="24BAA2"/>
              </a:buClr>
              <a:buSzPts val="3600"/>
              <a:buFont typeface="Arial"/>
              <a:buNone/>
            </a:pPr>
            <a:r>
              <a:t/>
            </a:r>
            <a:endParaRPr b="1" i="0" sz="3600" u="none" cap="none" strike="noStrike">
              <a:solidFill>
                <a:srgbClr val="24BAA2"/>
              </a:solidFill>
              <a:latin typeface="Calibri"/>
              <a:ea typeface="Calibri"/>
              <a:cs typeface="Calibri"/>
              <a:sym typeface="Calibri"/>
            </a:endParaRPr>
          </a:p>
        </p:txBody>
      </p:sp>
      <p:sp>
        <p:nvSpPr>
          <p:cNvPr id="446" name="Google Shape;446;p50"/>
          <p:cNvSpPr txBox="1"/>
          <p:nvPr/>
        </p:nvSpPr>
        <p:spPr>
          <a:xfrm>
            <a:off x="323491" y="4257301"/>
            <a:ext cx="7915634" cy="1682744"/>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400"/>
              <a:buFont typeface="Arial"/>
              <a:buNone/>
            </a:pPr>
            <a:r>
              <a:rPr b="0" i="0" lang="en-US" sz="2400" u="none" cap="none" strike="noStrike">
                <a:solidFill>
                  <a:srgbClr val="002060"/>
                </a:solidFill>
                <a:latin typeface="Calibri"/>
                <a:ea typeface="Calibri"/>
                <a:cs typeface="Calibri"/>
                <a:sym typeface="Calibri"/>
              </a:rPr>
              <a:t>   Los profesionales de la salud y los cuidados pasan mucho tiempo de pie, así que es muy importante que cuiden bien de sus pies. Lleva calzado cómodo que los sujeten bien, haz estiramientos, aplícate hielo o masajéalos… o al menos mantenlos en alto por la noche para aliviar la inflamación. </a:t>
            </a:r>
            <a:endParaRPr b="0" i="0" sz="2400" u="none" cap="none" strike="noStrike">
              <a:solidFill>
                <a:srgbClr val="002060"/>
              </a:solidFill>
              <a:latin typeface="Calibri"/>
              <a:ea typeface="Calibri"/>
              <a:cs typeface="Calibri"/>
              <a:sym typeface="Calibri"/>
            </a:endParaRPr>
          </a:p>
        </p:txBody>
      </p:sp>
      <p:pic>
        <p:nvPicPr>
          <p:cNvPr id="447" name="Google Shape;447;p50"/>
          <p:cNvPicPr preferRelativeResize="0"/>
          <p:nvPr/>
        </p:nvPicPr>
        <p:blipFill rotWithShape="1">
          <a:blip r:embed="rId3">
            <a:alphaModFix/>
          </a:blip>
          <a:srcRect b="0" l="0" r="0" t="0"/>
          <a:stretch/>
        </p:blipFill>
        <p:spPr>
          <a:xfrm>
            <a:off x="8538483" y="4144831"/>
            <a:ext cx="2207622" cy="2023682"/>
          </a:xfrm>
          <a:prstGeom prst="rect">
            <a:avLst/>
          </a:prstGeom>
          <a:noFill/>
          <a:ln>
            <a:noFill/>
          </a:ln>
        </p:spPr>
      </p:pic>
      <p:pic>
        <p:nvPicPr>
          <p:cNvPr id="448" name="Google Shape;448;p50"/>
          <p:cNvPicPr preferRelativeResize="0"/>
          <p:nvPr/>
        </p:nvPicPr>
        <p:blipFill rotWithShape="1">
          <a:blip r:embed="rId4">
            <a:alphaModFix/>
          </a:blip>
          <a:srcRect b="0" l="0" r="0" t="0"/>
          <a:stretch/>
        </p:blipFill>
        <p:spPr>
          <a:xfrm>
            <a:off x="8671258" y="1334885"/>
            <a:ext cx="1631353" cy="186596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51"/>
          <p:cNvSpPr txBox="1"/>
          <p:nvPr>
            <p:ph idx="1" type="body"/>
          </p:nvPr>
        </p:nvSpPr>
        <p:spPr>
          <a:xfrm>
            <a:off x="3194755" y="2454926"/>
            <a:ext cx="4910667" cy="3849918"/>
          </a:xfrm>
          <a:prstGeom prst="rect">
            <a:avLst/>
          </a:prstGeom>
          <a:noFill/>
          <a:ln>
            <a:noFill/>
          </a:ln>
        </p:spPr>
        <p:txBody>
          <a:bodyPr anchorCtr="0" anchor="t" bIns="45700" lIns="91425" spcFirstLastPara="1" rIns="91425" wrap="square" tIns="45700">
            <a:noAutofit/>
          </a:bodyPr>
          <a:lstStyle/>
          <a:p>
            <a:pPr indent="0" lvl="0" marL="457200" rtl="0" algn="just">
              <a:lnSpc>
                <a:spcPct val="100000"/>
              </a:lnSpc>
              <a:spcBef>
                <a:spcPts val="600"/>
              </a:spcBef>
              <a:spcAft>
                <a:spcPts val="0"/>
              </a:spcAft>
              <a:buSzPts val="2400"/>
              <a:buNone/>
            </a:pPr>
            <a:r>
              <a:rPr lang="en-US"/>
              <a:t>No hace falta decir que la actividad física mejora la salud física y mental y alivia el estrés, pero también es cierto que para que te beneficie debe resultarte estimulante y placentera. </a:t>
            </a:r>
            <a:endParaRPr/>
          </a:p>
          <a:p>
            <a:pPr indent="-230400" lvl="0" marL="457200" marR="0" rtl="0" algn="just">
              <a:lnSpc>
                <a:spcPct val="90000"/>
              </a:lnSpc>
              <a:spcBef>
                <a:spcPts val="1000"/>
              </a:spcBef>
              <a:spcAft>
                <a:spcPts val="0"/>
              </a:spcAft>
              <a:buClr>
                <a:srgbClr val="092E4B"/>
              </a:buClr>
              <a:buSzPts val="2400"/>
              <a:buFont typeface="Arial"/>
              <a:buNone/>
            </a:pPr>
            <a:r>
              <a:t/>
            </a:r>
            <a:endParaRPr>
              <a:solidFill>
                <a:srgbClr val="002060"/>
              </a:solidFill>
            </a:endParaRPr>
          </a:p>
        </p:txBody>
      </p:sp>
      <p:pic>
        <p:nvPicPr>
          <p:cNvPr id="454" name="Google Shape;454;p51"/>
          <p:cNvPicPr preferRelativeResize="0"/>
          <p:nvPr/>
        </p:nvPicPr>
        <p:blipFill rotWithShape="1">
          <a:blip r:embed="rId3">
            <a:alphaModFix/>
          </a:blip>
          <a:srcRect b="0" l="0" r="0" t="0"/>
          <a:stretch/>
        </p:blipFill>
        <p:spPr>
          <a:xfrm>
            <a:off x="6953956" y="2325511"/>
            <a:ext cx="5475110" cy="5394968"/>
          </a:xfrm>
          <a:prstGeom prst="rect">
            <a:avLst/>
          </a:prstGeom>
          <a:noFill/>
          <a:ln>
            <a:noFill/>
          </a:ln>
        </p:spPr>
      </p:pic>
      <p:pic>
        <p:nvPicPr>
          <p:cNvPr id="455" name="Google Shape;455;p51"/>
          <p:cNvPicPr preferRelativeResize="0"/>
          <p:nvPr/>
        </p:nvPicPr>
        <p:blipFill rotWithShape="1">
          <a:blip r:embed="rId4">
            <a:alphaModFix/>
          </a:blip>
          <a:srcRect b="0" l="0" r="0" t="0"/>
          <a:stretch/>
        </p:blipFill>
        <p:spPr>
          <a:xfrm>
            <a:off x="1088359" y="3582043"/>
            <a:ext cx="2461260" cy="1965960"/>
          </a:xfrm>
          <a:prstGeom prst="rect">
            <a:avLst/>
          </a:prstGeom>
          <a:noFill/>
          <a:ln>
            <a:noFill/>
          </a:ln>
        </p:spPr>
      </p:pic>
      <p:sp>
        <p:nvSpPr>
          <p:cNvPr id="456" name="Google Shape;456;p51"/>
          <p:cNvSpPr txBox="1"/>
          <p:nvPr/>
        </p:nvSpPr>
        <p:spPr>
          <a:xfrm>
            <a:off x="798381" y="522578"/>
            <a:ext cx="10595237" cy="1294526"/>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10.	 ENCUENTRA UNA ACTIVIDAD FÍSICA QUE DISFRUTES Y SÉ CONSTANTE</a:t>
            </a:r>
            <a:endParaRPr b="1" i="0" sz="3600" u="none" cap="none" strike="noStrike">
              <a:solidFill>
                <a:srgbClr val="24BAA2"/>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2"/>
          <p:cNvSpPr txBox="1"/>
          <p:nvPr>
            <p:ph idx="1" type="body"/>
          </p:nvPr>
        </p:nvSpPr>
        <p:spPr>
          <a:xfrm>
            <a:off x="313621" y="953651"/>
            <a:ext cx="5791200" cy="4377696"/>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a:t>En nuestra vida diaria está cada vez más extendido el uso de dispositivos tecnológicos de asistencia personal, cuyo fin general es que logremos y mantengamos el bienestar psicológico y físico a través de soluciones sencillas y asequibles para la gestión de nuestros hábitos. </a:t>
            </a:r>
            <a:endParaRPr/>
          </a:p>
          <a:p>
            <a:pPr indent="0" lvl="0" marL="0" rtl="0" algn="just">
              <a:lnSpc>
                <a:spcPct val="90000"/>
              </a:lnSpc>
              <a:spcBef>
                <a:spcPts val="1000"/>
              </a:spcBef>
              <a:spcAft>
                <a:spcPts val="0"/>
              </a:spcAft>
              <a:buSzPts val="2400"/>
              <a:buNone/>
            </a:pPr>
            <a:r>
              <a:rPr lang="en-US"/>
              <a:t>El poder de estas herramientas reside en el conocimiento por parte de aquellos que las utilizan del funcionamiento y de las limitaciones de sus cuerpos y sus mentes. Evaluar lo que pasa en nuestro cuerpo nos permite entender lo que nos hace bien o mal y estructurar así las rutinas de manera que consigamos un mejor rendimiento y una vida plena y satisfactoria. </a:t>
            </a:r>
            <a:endParaRPr/>
          </a:p>
          <a:p>
            <a:pPr indent="0" lvl="0" marL="0" rtl="0" algn="l">
              <a:lnSpc>
                <a:spcPct val="90000"/>
              </a:lnSpc>
              <a:spcBef>
                <a:spcPts val="1000"/>
              </a:spcBef>
              <a:spcAft>
                <a:spcPts val="0"/>
              </a:spcAft>
              <a:buSzPts val="2400"/>
              <a:buNone/>
            </a:pPr>
            <a:r>
              <a:t/>
            </a:r>
            <a:endParaRPr/>
          </a:p>
        </p:txBody>
      </p:sp>
      <p:sp>
        <p:nvSpPr>
          <p:cNvPr id="462" name="Google Shape;462;p2"/>
          <p:cNvSpPr txBox="1"/>
          <p:nvPr>
            <p:ph idx="2" type="body"/>
          </p:nvPr>
        </p:nvSpPr>
        <p:spPr>
          <a:xfrm>
            <a:off x="357551" y="156817"/>
            <a:ext cx="4757375"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Herramientas</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descr="Cartoon checklist and pencil" id="463" name="Google Shape;463;p2"/>
          <p:cNvPicPr preferRelativeResize="0"/>
          <p:nvPr>
            <p:ph idx="3" type="pic"/>
          </p:nvPr>
        </p:nvPicPr>
        <p:blipFill rotWithShape="1">
          <a:blip r:embed="rId3">
            <a:alphaModFix/>
          </a:blip>
          <a:srcRect b="0" l="18300" r="18300" t="0"/>
          <a:stretch/>
        </p:blipFill>
        <p:spPr>
          <a:xfrm>
            <a:off x="6438900" y="439738"/>
            <a:ext cx="5110163" cy="6045200"/>
          </a:xfrm>
          <a:prstGeom prst="rect">
            <a:avLst/>
          </a:prstGeom>
          <a:solidFill>
            <a:srgbClr val="F2F2F2"/>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53"/>
          <p:cNvSpPr txBox="1"/>
          <p:nvPr>
            <p:ph idx="1" type="body"/>
          </p:nvPr>
        </p:nvSpPr>
        <p:spPr>
          <a:xfrm>
            <a:off x="685051" y="1823987"/>
            <a:ext cx="922844"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lang="en-US" sz="3200">
                <a:solidFill>
                  <a:srgbClr val="24BAA2"/>
                </a:solidFill>
              </a:rPr>
              <a:t>1.</a:t>
            </a:r>
            <a:endParaRPr/>
          </a:p>
        </p:txBody>
      </p:sp>
      <p:sp>
        <p:nvSpPr>
          <p:cNvPr id="469" name="Google Shape;469;p53"/>
          <p:cNvSpPr txBox="1"/>
          <p:nvPr>
            <p:ph idx="2" type="body"/>
          </p:nvPr>
        </p:nvSpPr>
        <p:spPr>
          <a:xfrm>
            <a:off x="1257851" y="172496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24BAA2"/>
              </a:buClr>
              <a:buSzPts val="3600"/>
              <a:buFont typeface="Arial"/>
              <a:buNone/>
            </a:pPr>
            <a:r>
              <a:rPr lang="en-US" sz="2400">
                <a:solidFill>
                  <a:srgbClr val="002060"/>
                </a:solidFill>
              </a:rPr>
              <a:t>   </a:t>
            </a:r>
            <a:r>
              <a:rPr b="0" lang="en-US" sz="2400">
                <a:solidFill>
                  <a:srgbClr val="002060"/>
                </a:solidFill>
              </a:rPr>
              <a:t>Dispositivos portátiles como </a:t>
            </a:r>
            <a:r>
              <a:rPr b="0" lang="en-US" sz="2400" u="sng">
                <a:solidFill>
                  <a:srgbClr val="24BAA2"/>
                </a:solidFill>
                <a:hlinkClick r:id="rId3">
                  <a:extLst>
                    <a:ext uri="{A12FA001-AC4F-418D-AE19-62706E023703}">
                      <ahyp:hlinkClr val="tx"/>
                    </a:ext>
                  </a:extLst>
                </a:hlinkClick>
              </a:rPr>
              <a:t>FitBit</a:t>
            </a:r>
            <a:r>
              <a:rPr b="0" lang="en-US" sz="2400">
                <a:solidFill>
                  <a:srgbClr val="000000"/>
                </a:solidFill>
              </a:rPr>
              <a:t>,</a:t>
            </a:r>
            <a:r>
              <a:rPr b="0" lang="en-US" sz="2400">
                <a:solidFill>
                  <a:srgbClr val="24BAA2"/>
                </a:solidFill>
              </a:rPr>
              <a:t> </a:t>
            </a:r>
            <a:r>
              <a:rPr b="0" lang="en-US" sz="2400" u="sng">
                <a:solidFill>
                  <a:srgbClr val="24BAA2"/>
                </a:solidFill>
                <a:hlinkClick r:id="rId4">
                  <a:extLst>
                    <a:ext uri="{A12FA001-AC4F-418D-AE19-62706E023703}">
                      <ahyp:hlinkClr val="tx"/>
                    </a:ext>
                  </a:extLst>
                </a:hlinkClick>
              </a:rPr>
              <a:t>MiBand5</a:t>
            </a:r>
            <a:r>
              <a:rPr b="0" lang="en-US" sz="2400">
                <a:solidFill>
                  <a:srgbClr val="24BAA2"/>
                </a:solidFill>
              </a:rPr>
              <a:t> </a:t>
            </a:r>
            <a:r>
              <a:rPr b="0" lang="en-US" sz="2400">
                <a:solidFill>
                  <a:srgbClr val="000000"/>
                </a:solidFill>
              </a:rPr>
              <a:t>y</a:t>
            </a:r>
            <a:r>
              <a:rPr b="0" lang="en-US" sz="2400">
                <a:solidFill>
                  <a:srgbClr val="24BAA2"/>
                </a:solidFill>
              </a:rPr>
              <a:t> </a:t>
            </a:r>
            <a:r>
              <a:rPr b="0" lang="en-US" sz="2400" u="sng">
                <a:solidFill>
                  <a:srgbClr val="24BAA2"/>
                </a:solidFill>
                <a:hlinkClick r:id="rId5">
                  <a:extLst>
                    <a:ext uri="{A12FA001-AC4F-418D-AE19-62706E023703}">
                      <ahyp:hlinkClr val="tx"/>
                    </a:ext>
                  </a:extLst>
                </a:hlinkClick>
              </a:rPr>
              <a:t>GalaxyFit2</a:t>
            </a:r>
            <a:r>
              <a:rPr b="0" lang="en-US" sz="2400">
                <a:solidFill>
                  <a:srgbClr val="002060"/>
                </a:solidFill>
              </a:rPr>
              <a:t> de apoyo a la actividad física y control de las constantes vitales. </a:t>
            </a:r>
            <a:endParaRPr/>
          </a:p>
        </p:txBody>
      </p:sp>
      <p:sp>
        <p:nvSpPr>
          <p:cNvPr id="470" name="Google Shape;470;p53"/>
          <p:cNvSpPr txBox="1"/>
          <p:nvPr>
            <p:ph idx="1" type="body"/>
          </p:nvPr>
        </p:nvSpPr>
        <p:spPr>
          <a:xfrm>
            <a:off x="954275" y="4165913"/>
            <a:ext cx="700088" cy="6889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None/>
            </a:pPr>
            <a:r>
              <a:rPr b="1" i="0" lang="en-US" sz="3200" u="none" cap="none" strike="noStrike">
                <a:solidFill>
                  <a:srgbClr val="24BAA2"/>
                </a:solidFill>
                <a:latin typeface="Calibri"/>
                <a:ea typeface="Calibri"/>
                <a:cs typeface="Calibri"/>
                <a:sym typeface="Calibri"/>
              </a:rPr>
              <a:t>3.</a:t>
            </a:r>
            <a:endParaRPr/>
          </a:p>
        </p:txBody>
      </p:sp>
      <p:sp>
        <p:nvSpPr>
          <p:cNvPr id="471" name="Google Shape;471;p53"/>
          <p:cNvSpPr txBox="1"/>
          <p:nvPr>
            <p:ph idx="2" type="body"/>
          </p:nvPr>
        </p:nvSpPr>
        <p:spPr>
          <a:xfrm>
            <a:off x="1717320" y="2782974"/>
            <a:ext cx="9676298" cy="132354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SzPts val="3600"/>
              <a:buNone/>
            </a:pPr>
            <a:r>
              <a:rPr b="0" i="1" lang="en-US" sz="2400" u="none" cap="none" strike="noStrike">
                <a:solidFill>
                  <a:srgbClr val="002060"/>
                </a:solidFill>
                <a:latin typeface="Calibri"/>
                <a:ea typeface="Calibri"/>
                <a:cs typeface="Calibri"/>
                <a:sym typeface="Calibri"/>
              </a:rPr>
              <a:t>Apps</a:t>
            </a:r>
            <a:r>
              <a:rPr b="0" i="0" lang="en-US" sz="2400" u="none" cap="none" strike="noStrike">
                <a:solidFill>
                  <a:srgbClr val="002060"/>
                </a:solidFill>
                <a:latin typeface="Calibri"/>
                <a:ea typeface="Calibri"/>
                <a:cs typeface="Calibri"/>
                <a:sym typeface="Calibri"/>
              </a:rPr>
              <a:t> para la gestión de la actividad y el tiempo</a:t>
            </a:r>
            <a:r>
              <a:rPr b="0" lang="en-US" sz="2400">
                <a:solidFill>
                  <a:srgbClr val="002060"/>
                </a:solidFill>
              </a:rPr>
              <a:t> como </a:t>
            </a:r>
            <a:r>
              <a:rPr b="1" i="0" lang="en-US" sz="2400" u="sng" cap="none" strike="noStrike">
                <a:solidFill>
                  <a:srgbClr val="24BAA2"/>
                </a:solidFill>
                <a:latin typeface="Calibri"/>
                <a:ea typeface="Calibri"/>
                <a:cs typeface="Calibri"/>
                <a:sym typeface="Calibri"/>
                <a:hlinkClick r:id="rId6">
                  <a:extLst>
                    <a:ext uri="{A12FA001-AC4F-418D-AE19-62706E023703}">
                      <ahyp:hlinkClr val="tx"/>
                    </a:ext>
                  </a:extLst>
                </a:hlinkClick>
              </a:rPr>
              <a:t>Google Calendar</a:t>
            </a:r>
            <a:r>
              <a:rPr b="0" i="0" lang="en-US" sz="2400" u="none" cap="none" strike="noStrike">
                <a:solidFill>
                  <a:srgbClr val="002060"/>
                </a:solidFill>
                <a:latin typeface="Calibri"/>
                <a:ea typeface="Calibri"/>
                <a:cs typeface="Calibri"/>
                <a:sym typeface="Calibri"/>
              </a:rPr>
              <a:t> (</a:t>
            </a:r>
            <a:r>
              <a:rPr b="0" i="1" lang="en-US" sz="2400" u="none" cap="none" strike="noStrike">
                <a:solidFill>
                  <a:srgbClr val="002060"/>
                </a:solidFill>
                <a:latin typeface="Calibri"/>
                <a:ea typeface="Calibri"/>
                <a:cs typeface="Calibri"/>
                <a:sym typeface="Calibri"/>
              </a:rPr>
              <a:t>app</a:t>
            </a:r>
            <a:r>
              <a:rPr b="0" i="0" lang="en-US" sz="2400" u="none" cap="none" strike="noStrike">
                <a:solidFill>
                  <a:srgbClr val="002060"/>
                </a:solidFill>
                <a:latin typeface="Calibri"/>
                <a:ea typeface="Calibri"/>
                <a:cs typeface="Calibri"/>
                <a:sym typeface="Calibri"/>
              </a:rPr>
              <a:t> gratuita para IOS y Android disponible en 33 idiomas), </a:t>
            </a:r>
            <a:r>
              <a:rPr b="1" i="0" lang="en-US" sz="2400" u="sng" cap="none" strike="noStrike">
                <a:solidFill>
                  <a:srgbClr val="24BAA2"/>
                </a:solidFill>
                <a:latin typeface="Calibri"/>
                <a:ea typeface="Calibri"/>
                <a:cs typeface="Calibri"/>
                <a:sym typeface="Calibri"/>
                <a:hlinkClick r:id="rId7">
                  <a:extLst>
                    <a:ext uri="{A12FA001-AC4F-418D-AE19-62706E023703}">
                      <ahyp:hlinkClr val="tx"/>
                    </a:ext>
                  </a:extLst>
                </a:hlinkClick>
              </a:rPr>
              <a:t>Todoist</a:t>
            </a:r>
            <a:r>
              <a:rPr b="0" lang="en-US" sz="2400"/>
              <a:t> </a:t>
            </a:r>
            <a:r>
              <a:rPr b="0" lang="en-US" sz="2400">
                <a:solidFill>
                  <a:srgbClr val="002060"/>
                </a:solidFill>
              </a:rPr>
              <a:t>o</a:t>
            </a:r>
            <a:r>
              <a:rPr b="0" i="0" lang="en-US" sz="2400" u="none" cap="none" strike="noStrike">
                <a:solidFill>
                  <a:srgbClr val="002060"/>
                </a:solidFill>
                <a:latin typeface="Calibri"/>
                <a:ea typeface="Calibri"/>
                <a:cs typeface="Calibri"/>
                <a:sym typeface="Calibri"/>
              </a:rPr>
              <a:t> </a:t>
            </a:r>
            <a:r>
              <a:rPr b="1" i="0" lang="en-US" sz="2400" u="sng" cap="none" strike="noStrike">
                <a:solidFill>
                  <a:srgbClr val="24BAA2"/>
                </a:solidFill>
                <a:latin typeface="Calibri"/>
                <a:ea typeface="Calibri"/>
                <a:cs typeface="Calibri"/>
                <a:sym typeface="Calibri"/>
                <a:hlinkClick r:id="rId8">
                  <a:extLst>
                    <a:ext uri="{A12FA001-AC4F-418D-AE19-62706E023703}">
                      <ahyp:hlinkClr val="tx"/>
                    </a:ext>
                  </a:extLst>
                </a:hlinkClick>
              </a:rPr>
              <a:t>Google tasks</a:t>
            </a:r>
            <a:r>
              <a:rPr b="0" i="0" lang="en-US" sz="2400" u="none" cap="none" strike="noStrike">
                <a:solidFill>
                  <a:srgbClr val="002060"/>
                </a:solidFill>
                <a:latin typeface="Calibri"/>
                <a:ea typeface="Calibri"/>
                <a:cs typeface="Calibri"/>
                <a:sym typeface="Calibri"/>
              </a:rPr>
              <a:t>.</a:t>
            </a:r>
            <a:endParaRPr/>
          </a:p>
        </p:txBody>
      </p:sp>
      <p:sp>
        <p:nvSpPr>
          <p:cNvPr id="472" name="Google Shape;472;p53"/>
          <p:cNvSpPr txBox="1"/>
          <p:nvPr>
            <p:ph idx="1" type="body"/>
          </p:nvPr>
        </p:nvSpPr>
        <p:spPr>
          <a:xfrm>
            <a:off x="527844" y="477281"/>
            <a:ext cx="11136312" cy="1020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24BAA2"/>
                </a:solidFill>
                <a:latin typeface="Calibri"/>
                <a:ea typeface="Calibri"/>
                <a:cs typeface="Calibri"/>
                <a:sym typeface="Calibri"/>
              </a:rPr>
              <a:t>Algunas herramientas útiles para alcanzar el equilibrio entre la vida laboral y la personal</a:t>
            </a:r>
            <a:endParaRPr/>
          </a:p>
        </p:txBody>
      </p:sp>
      <p:sp>
        <p:nvSpPr>
          <p:cNvPr id="473" name="Google Shape;473;p53"/>
          <p:cNvSpPr txBox="1"/>
          <p:nvPr/>
        </p:nvSpPr>
        <p:spPr>
          <a:xfrm>
            <a:off x="1648176" y="4168490"/>
            <a:ext cx="9897727" cy="640093"/>
          </a:xfrm>
          <a:prstGeom prst="rect">
            <a:avLst/>
          </a:prstGeom>
          <a:no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092E4B"/>
              </a:buClr>
              <a:buSzPts val="2200"/>
              <a:buFont typeface="Arial"/>
              <a:buNone/>
            </a:pPr>
            <a:r>
              <a:rPr b="0" i="1" lang="en-US" sz="2400" u="none" cap="none" strike="noStrike">
                <a:solidFill>
                  <a:srgbClr val="002060"/>
                </a:solidFill>
                <a:latin typeface="Calibri"/>
                <a:ea typeface="Calibri"/>
                <a:cs typeface="Calibri"/>
                <a:sym typeface="Calibri"/>
              </a:rPr>
              <a:t>Apps</a:t>
            </a:r>
            <a:r>
              <a:rPr b="0" i="0" lang="en-US" sz="2400" u="none" cap="none" strike="noStrike">
                <a:solidFill>
                  <a:srgbClr val="002060"/>
                </a:solidFill>
                <a:latin typeface="Calibri"/>
                <a:ea typeface="Calibri"/>
                <a:cs typeface="Calibri"/>
                <a:sym typeface="Calibri"/>
              </a:rPr>
              <a:t> para hacer seguimiento de nuestros hábitos como </a:t>
            </a:r>
            <a:r>
              <a:rPr b="1" i="0" lang="en-US" sz="2400" u="sng" cap="none" strike="noStrike">
                <a:solidFill>
                  <a:srgbClr val="24BAA2"/>
                </a:solidFill>
                <a:latin typeface="Calibri"/>
                <a:ea typeface="Calibri"/>
                <a:cs typeface="Calibri"/>
                <a:sym typeface="Calibri"/>
                <a:hlinkClick r:id="rId9">
                  <a:extLst>
                    <a:ext uri="{A12FA001-AC4F-418D-AE19-62706E023703}">
                      <ahyp:hlinkClr val="tx"/>
                    </a:ext>
                  </a:extLst>
                </a:hlinkClick>
              </a:rPr>
              <a:t>Fabulous daily routine  planner</a:t>
            </a:r>
            <a:r>
              <a:rPr b="1" i="0" lang="en-US" sz="2400" u="none" cap="none" strike="noStrike">
                <a:solidFill>
                  <a:srgbClr val="002060"/>
                </a:solidFill>
                <a:latin typeface="Calibri"/>
                <a:ea typeface="Calibri"/>
                <a:cs typeface="Calibri"/>
                <a:sym typeface="Calibri"/>
              </a:rPr>
              <a:t>.</a:t>
            </a:r>
            <a:r>
              <a:rPr b="0" i="0" lang="en-US" sz="2400" u="none" cap="none" strike="noStrike">
                <a:solidFill>
                  <a:srgbClr val="00206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74" name="Google Shape;474;p53"/>
          <p:cNvSpPr txBox="1"/>
          <p:nvPr/>
        </p:nvSpPr>
        <p:spPr>
          <a:xfrm>
            <a:off x="648693" y="2640943"/>
            <a:ext cx="803356"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n-US" sz="3200" u="none" cap="none" strike="noStrike">
                <a:solidFill>
                  <a:srgbClr val="24BAA2"/>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475" name="Google Shape;475;p53"/>
          <p:cNvSpPr txBox="1"/>
          <p:nvPr/>
        </p:nvSpPr>
        <p:spPr>
          <a:xfrm>
            <a:off x="685051" y="4798986"/>
            <a:ext cx="792905"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n-US" sz="3200" u="none" cap="none" strike="noStrike">
                <a:solidFill>
                  <a:srgbClr val="24BAA2"/>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476" name="Google Shape;476;p53"/>
          <p:cNvSpPr txBox="1"/>
          <p:nvPr/>
        </p:nvSpPr>
        <p:spPr>
          <a:xfrm>
            <a:off x="1431224" y="4829596"/>
            <a:ext cx="10182414" cy="640093"/>
          </a:xfrm>
          <a:prstGeom prst="rect">
            <a:avLst/>
          </a:prstGeom>
          <a:noFill/>
          <a:ln>
            <a:noFill/>
          </a:ln>
        </p:spPr>
        <p:txBody>
          <a:bodyPr anchorCtr="0" anchor="ctr"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200"/>
              <a:buFont typeface="Arial"/>
              <a:buNone/>
            </a:pPr>
            <a:r>
              <a:rPr b="0" i="1" lang="en-US" sz="2400" u="none" cap="none" strike="noStrike">
                <a:solidFill>
                  <a:srgbClr val="002060"/>
                </a:solidFill>
                <a:latin typeface="Calibri"/>
                <a:ea typeface="Calibri"/>
                <a:cs typeface="Calibri"/>
                <a:sym typeface="Calibri"/>
              </a:rPr>
              <a:t>Apps</a:t>
            </a:r>
            <a:r>
              <a:rPr b="0" i="0" lang="en-US" sz="2400" u="none" cap="none" strike="noStrike">
                <a:solidFill>
                  <a:srgbClr val="002060"/>
                </a:solidFill>
                <a:latin typeface="Calibri"/>
                <a:ea typeface="Calibri"/>
                <a:cs typeface="Calibri"/>
                <a:sym typeface="Calibri"/>
              </a:rPr>
              <a:t> para regular el sueño como </a:t>
            </a:r>
            <a:r>
              <a:rPr b="1" i="0" lang="en-US" sz="2400" u="sng" cap="none" strike="noStrike">
                <a:solidFill>
                  <a:srgbClr val="24BAA2"/>
                </a:solidFill>
                <a:latin typeface="Calibri"/>
                <a:ea typeface="Calibri"/>
                <a:cs typeface="Calibri"/>
                <a:sym typeface="Calibri"/>
                <a:hlinkClick r:id="rId10">
                  <a:extLst>
                    <a:ext uri="{A12FA001-AC4F-418D-AE19-62706E023703}">
                      <ahyp:hlinkClr val="tx"/>
                    </a:ext>
                  </a:extLst>
                </a:hlinkClick>
              </a:rPr>
              <a:t>Sleep Cycle</a:t>
            </a:r>
            <a:r>
              <a:rPr b="0" i="0" lang="en-US" sz="2400" u="none" cap="none" strike="noStrike">
                <a:solidFill>
                  <a:srgbClr val="002060"/>
                </a:solidFill>
                <a:latin typeface="Calibri"/>
                <a:ea typeface="Calibri"/>
                <a:cs typeface="Calibri"/>
                <a:sym typeface="Calibri"/>
              </a:rPr>
              <a:t>.</a:t>
            </a:r>
            <a:endParaRPr b="0" i="0" sz="2400" u="none" cap="none" strike="noStrike">
              <a:solidFill>
                <a:srgbClr val="002060"/>
              </a:solidFill>
              <a:latin typeface="Calibri"/>
              <a:ea typeface="Calibri"/>
              <a:cs typeface="Calibri"/>
              <a:sym typeface="Calibri"/>
            </a:endParaRPr>
          </a:p>
        </p:txBody>
      </p:sp>
      <p:sp>
        <p:nvSpPr>
          <p:cNvPr id="477" name="Google Shape;477;p53"/>
          <p:cNvSpPr txBox="1"/>
          <p:nvPr/>
        </p:nvSpPr>
        <p:spPr>
          <a:xfrm>
            <a:off x="1464262" y="5507319"/>
            <a:ext cx="9814535" cy="640093"/>
          </a:xfrm>
          <a:prstGeom prst="rect">
            <a:avLst/>
          </a:prstGeom>
          <a:noFill/>
          <a:ln>
            <a:noFill/>
          </a:ln>
        </p:spPr>
        <p:txBody>
          <a:bodyPr anchorCtr="0" anchor="ctr"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200"/>
              <a:buFont typeface="Arial"/>
              <a:buNone/>
            </a:pPr>
            <a:r>
              <a:rPr b="0" i="1" lang="en-US" sz="2400" u="none" cap="none" strike="noStrike">
                <a:solidFill>
                  <a:srgbClr val="002060"/>
                </a:solidFill>
                <a:latin typeface="Calibri"/>
                <a:ea typeface="Calibri"/>
                <a:cs typeface="Calibri"/>
                <a:sym typeface="Calibri"/>
              </a:rPr>
              <a:t>Apps</a:t>
            </a:r>
            <a:r>
              <a:rPr b="0" i="0" lang="en-US" sz="2400" u="none" cap="none" strike="noStrike">
                <a:solidFill>
                  <a:srgbClr val="002060"/>
                </a:solidFill>
                <a:latin typeface="Calibri"/>
                <a:ea typeface="Calibri"/>
                <a:cs typeface="Calibri"/>
                <a:sym typeface="Calibri"/>
              </a:rPr>
              <a:t> de meditación como </a:t>
            </a:r>
            <a:r>
              <a:rPr b="1" i="0" lang="en-US" sz="2400" u="sng" cap="none" strike="noStrike">
                <a:solidFill>
                  <a:srgbClr val="24BAA2"/>
                </a:solidFill>
                <a:latin typeface="Calibri"/>
                <a:ea typeface="Calibri"/>
                <a:cs typeface="Calibri"/>
                <a:sym typeface="Calibri"/>
                <a:hlinkClick r:id="rId11">
                  <a:extLst>
                    <a:ext uri="{A12FA001-AC4F-418D-AE19-62706E023703}">
                      <ahyp:hlinkClr val="tx"/>
                    </a:ext>
                  </a:extLst>
                </a:hlinkClick>
              </a:rPr>
              <a:t>Calm</a:t>
            </a:r>
            <a:r>
              <a:rPr b="0" i="0" lang="en-US" sz="2400" u="none" cap="none" strike="noStrike">
                <a:solidFill>
                  <a:srgbClr val="24BAA2"/>
                </a:solidFill>
                <a:latin typeface="Calibri"/>
                <a:ea typeface="Calibri"/>
                <a:cs typeface="Calibri"/>
                <a:sym typeface="Calibri"/>
              </a:rPr>
              <a:t>, </a:t>
            </a:r>
            <a:r>
              <a:rPr b="1" i="0" lang="en-US" sz="2400" u="sng" cap="none" strike="noStrike">
                <a:solidFill>
                  <a:srgbClr val="24BAA2"/>
                </a:solidFill>
                <a:latin typeface="Calibri"/>
                <a:ea typeface="Calibri"/>
                <a:cs typeface="Calibri"/>
                <a:sym typeface="Calibri"/>
                <a:hlinkClick r:id="rId12">
                  <a:extLst>
                    <a:ext uri="{A12FA001-AC4F-418D-AE19-62706E023703}">
                      <ahyp:hlinkClr val="tx"/>
                    </a:ext>
                  </a:extLst>
                </a:hlinkClick>
              </a:rPr>
              <a:t>Meditopia</a:t>
            </a:r>
            <a:r>
              <a:rPr b="0" i="0" lang="en-US" sz="2400" u="none" cap="none" strike="noStrike">
                <a:solidFill>
                  <a:srgbClr val="002060"/>
                </a:solidFill>
                <a:latin typeface="Calibri"/>
                <a:ea typeface="Calibri"/>
                <a:cs typeface="Calibri"/>
                <a:sym typeface="Calibri"/>
              </a:rPr>
              <a:t>.</a:t>
            </a:r>
            <a:endParaRPr b="0" i="0" sz="1400" u="none" cap="none" strike="noStrike">
              <a:solidFill>
                <a:srgbClr val="002060"/>
              </a:solidFill>
              <a:latin typeface="Arial"/>
              <a:ea typeface="Arial"/>
              <a:cs typeface="Arial"/>
              <a:sym typeface="Arial"/>
            </a:endParaRPr>
          </a:p>
        </p:txBody>
      </p:sp>
      <p:sp>
        <p:nvSpPr>
          <p:cNvPr id="478" name="Google Shape;478;p53"/>
          <p:cNvSpPr txBox="1"/>
          <p:nvPr/>
        </p:nvSpPr>
        <p:spPr>
          <a:xfrm>
            <a:off x="704646" y="5507379"/>
            <a:ext cx="792905" cy="689518"/>
          </a:xfrm>
          <a:prstGeom prst="rect">
            <a:avLst/>
          </a:prstGeom>
          <a:noFill/>
          <a:ln>
            <a:noFill/>
          </a:ln>
        </p:spPr>
        <p:txBody>
          <a:bodyPr anchorCtr="0" anchor="ctr"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200"/>
              <a:buFont typeface="Arial"/>
              <a:buNone/>
            </a:pPr>
            <a:r>
              <a:rPr b="1" i="0" lang="en-US" sz="3200" u="none" cap="none" strike="noStrike">
                <a:solidFill>
                  <a:srgbClr val="24BAA2"/>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pic>
        <p:nvPicPr>
          <p:cNvPr id="484" name="Google Shape;484;g1d7304e9305_0_0"/>
          <p:cNvPicPr preferRelativeResize="0"/>
          <p:nvPr/>
        </p:nvPicPr>
        <p:blipFill rotWithShape="1">
          <a:blip r:embed="rId3">
            <a:alphaModFix/>
          </a:blip>
          <a:srcRect b="0" l="0" r="0" t="0"/>
          <a:stretch/>
        </p:blipFill>
        <p:spPr>
          <a:xfrm>
            <a:off x="8501300" y="1194650"/>
            <a:ext cx="2517500" cy="4463025"/>
          </a:xfrm>
          <a:prstGeom prst="rect">
            <a:avLst/>
          </a:prstGeom>
          <a:noFill/>
          <a:ln>
            <a:noFill/>
          </a:ln>
        </p:spPr>
      </p:pic>
      <p:sp>
        <p:nvSpPr>
          <p:cNvPr id="485" name="Google Shape;485;g1d7304e9305_0_0"/>
          <p:cNvSpPr txBox="1"/>
          <p:nvPr>
            <p:ph idx="1" type="body"/>
          </p:nvPr>
        </p:nvSpPr>
        <p:spPr>
          <a:xfrm>
            <a:off x="286439" y="2453032"/>
            <a:ext cx="7924111" cy="3300643"/>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rgbClr val="092E4B"/>
              </a:buClr>
              <a:buSzPts val="2400"/>
              <a:buNone/>
            </a:pPr>
            <a:r>
              <a:rPr lang="en-US" sz="2200"/>
              <a:t>La organización y la planificación parecen ser hábitos útiles para liberarnos de la presión y el estrés laboral. Una buena planificación también nos permitirá gestionar las tareas laborales más eficazmente. El enemigo es la procrastinación, que nos domina cuando estamos quemados, así que podemos combatir la ansiedad planificando actividades y visualizando objetivos, eliminando acciones innecesarias y priorizando las necesarias.</a:t>
            </a:r>
            <a:endParaRPr/>
          </a:p>
          <a:p>
            <a:pPr indent="0" lvl="0" marL="0" rtl="0" algn="l">
              <a:lnSpc>
                <a:spcPct val="90000"/>
              </a:lnSpc>
              <a:spcBef>
                <a:spcPts val="1000"/>
              </a:spcBef>
              <a:spcAft>
                <a:spcPts val="0"/>
              </a:spcAft>
              <a:buClr>
                <a:srgbClr val="092E4B"/>
              </a:buClr>
              <a:buSzPts val="2400"/>
              <a:buNone/>
            </a:pPr>
            <a:r>
              <a:rPr lang="en-US"/>
              <a:t>Parece muy simple, pero en realidad poca gente  consigue ser dueño de su tiempo. ¿Cómo se consigue?</a:t>
            </a:r>
            <a:endParaRPr/>
          </a:p>
          <a:p>
            <a:pPr indent="0" lvl="0" marL="0" rtl="0" algn="l">
              <a:lnSpc>
                <a:spcPct val="90000"/>
              </a:lnSpc>
              <a:spcBef>
                <a:spcPts val="1000"/>
              </a:spcBef>
              <a:spcAft>
                <a:spcPts val="0"/>
              </a:spcAft>
              <a:buClr>
                <a:srgbClr val="092E4B"/>
              </a:buClr>
              <a:buSzPts val="2400"/>
              <a:buNone/>
            </a:pPr>
            <a:br>
              <a:rPr lang="en-US"/>
            </a:br>
            <a:endParaRPr/>
          </a:p>
        </p:txBody>
      </p:sp>
      <p:sp>
        <p:nvSpPr>
          <p:cNvPr id="486" name="Google Shape;486;g1d7304e9305_0_0"/>
          <p:cNvSpPr txBox="1"/>
          <p:nvPr>
            <p:ph idx="2" type="body"/>
          </p:nvPr>
        </p:nvSpPr>
        <p:spPr>
          <a:xfrm>
            <a:off x="495225" y="1104325"/>
            <a:ext cx="7518600" cy="1031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Organízate mejor, vive mejor. </a:t>
            </a:r>
            <a:endParaRPr/>
          </a:p>
          <a:p>
            <a:pPr indent="0" lvl="0" marL="0" rtl="0" algn="l">
              <a:lnSpc>
                <a:spcPct val="90000"/>
              </a:lnSpc>
              <a:spcBef>
                <a:spcPts val="1000"/>
              </a:spcBef>
              <a:spcAft>
                <a:spcPts val="0"/>
              </a:spcAft>
              <a:buClr>
                <a:srgbClr val="24BAA2"/>
              </a:buClr>
              <a:buSzPts val="3600"/>
              <a:buNone/>
            </a:pPr>
            <a:r>
              <a:rPr lang="en-US"/>
              <a:t>(Mínimo 30 min.)</a:t>
            </a:r>
            <a:endParaRPr/>
          </a:p>
        </p:txBody>
      </p:sp>
      <p:sp>
        <p:nvSpPr>
          <p:cNvPr id="487" name="Google Shape;487;g1d7304e9305_0_0"/>
          <p:cNvSpPr txBox="1"/>
          <p:nvPr/>
        </p:nvSpPr>
        <p:spPr>
          <a:xfrm>
            <a:off x="8683790" y="6257835"/>
            <a:ext cx="2444100" cy="253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50"/>
              <a:buFont typeface="Arial"/>
              <a:buNone/>
            </a:pPr>
            <a:r>
              <a:rPr b="1" i="0" lang="en-US" sz="1050" u="sng" cap="none" strike="noStrike">
                <a:solidFill>
                  <a:srgbClr val="35A1A0"/>
                </a:solidFill>
                <a:latin typeface="Calibri"/>
                <a:ea typeface="Calibri"/>
                <a:cs typeface="Calibri"/>
                <a:sym typeface="Calibri"/>
                <a:hlinkClick r:id="rId4">
                  <a:extLst>
                    <a:ext uri="{A12FA001-AC4F-418D-AE19-62706E023703}">
                      <ahyp:hlinkClr val="tx"/>
                    </a:ext>
                  </a:extLst>
                </a:hlinkClick>
              </a:rPr>
              <a:t>Google Calendar</a:t>
            </a:r>
            <a:endParaRPr b="1" i="0" sz="900" u="none" cap="none" strike="noStrike">
              <a:solidFill>
                <a:srgbClr val="35A1A0"/>
              </a:solidFill>
              <a:latin typeface="Calibri"/>
              <a:ea typeface="Calibri"/>
              <a:cs typeface="Calibri"/>
              <a:sym typeface="Calibri"/>
            </a:endParaRPr>
          </a:p>
        </p:txBody>
      </p:sp>
      <p:sp>
        <p:nvSpPr>
          <p:cNvPr id="488" name="Google Shape;488;g1d7304e9305_0_0"/>
          <p:cNvSpPr txBox="1"/>
          <p:nvPr/>
        </p:nvSpPr>
        <p:spPr>
          <a:xfrm>
            <a:off x="557561" y="47693"/>
            <a:ext cx="6100762"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i="0" lang="en-US" sz="4800" u="none" cap="none" strike="noStrike">
                <a:solidFill>
                  <a:srgbClr val="24BAA2"/>
                </a:solidFill>
                <a:latin typeface="Calibri"/>
                <a:ea typeface="Calibri"/>
                <a:cs typeface="Calibri"/>
                <a:sym typeface="Calibri"/>
              </a:rPr>
              <a:t>Ejercicio</a:t>
            </a:r>
            <a:endParaRPr b="1" i="0" sz="4800" u="none" cap="none" strike="noStrike">
              <a:solidFill>
                <a:srgbClr val="24BAA2"/>
              </a:solidFill>
              <a:latin typeface="Calibri"/>
              <a:ea typeface="Calibri"/>
              <a:cs typeface="Calibri"/>
              <a:sym typeface="Calibri"/>
            </a:endParaRPr>
          </a:p>
        </p:txBody>
      </p:sp>
      <p:sp>
        <p:nvSpPr>
          <p:cNvPr id="489" name="Google Shape;489;g1d7304e9305_0_0"/>
          <p:cNvSpPr/>
          <p:nvPr/>
        </p:nvSpPr>
        <p:spPr>
          <a:xfrm>
            <a:off x="9388067" y="2698184"/>
            <a:ext cx="2517494" cy="1712309"/>
          </a:xfrm>
          <a:prstGeom prst="wedgeRoundRectCallout">
            <a:avLst>
              <a:gd fmla="val -20833" name="adj1"/>
              <a:gd fmla="val 62500" name="adj2"/>
              <a:gd fmla="val 0" name="adj3"/>
            </a:avLst>
          </a:prstGeom>
          <a:gradFill>
            <a:gsLst>
              <a:gs pos="0">
                <a:srgbClr val="FFEE86"/>
              </a:gs>
              <a:gs pos="35000">
                <a:srgbClr val="FFF2A9"/>
              </a:gs>
              <a:gs pos="100000">
                <a:srgbClr val="FFFADB"/>
              </a:gs>
            </a:gsLst>
            <a:lin ang="16200000" scaled="0"/>
          </a:gradFill>
          <a:ln cap="flat" cmpd="sng" w="9525">
            <a:solidFill>
              <a:srgbClr val="EEBC42"/>
            </a:solidFill>
            <a:prstDash val="solid"/>
            <a:round/>
            <a:headEnd len="sm" w="sm" type="none"/>
            <a:tailEnd len="sm" w="sm" type="none"/>
          </a:ln>
          <a:effectLst>
            <a:outerShdw blurRad="40000" rotWithShape="0" dir="5400000" dist="20000">
              <a:srgbClr val="000000">
                <a:alpha val="3725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7F3494"/>
                </a:solidFill>
                <a:latin typeface="Arial"/>
                <a:ea typeface="Arial"/>
                <a:cs typeface="Arial"/>
                <a:sym typeface="Arial"/>
              </a:rPr>
              <a:t>UN EJEMPLO DE PLATAFORMA PARA TRABAJAR CALENDARIOS </a:t>
            </a:r>
            <a:endParaRPr b="0" i="0" sz="1400" u="none" cap="none" strike="noStrike">
              <a:solidFill>
                <a:srgbClr val="7F3494"/>
              </a:solidFill>
              <a:latin typeface="Arial"/>
              <a:ea typeface="Arial"/>
              <a:cs typeface="Arial"/>
              <a:sym typeface="Arial"/>
            </a:endParaRPr>
          </a:p>
        </p:txBody>
      </p:sp>
      <p:sp>
        <p:nvSpPr>
          <p:cNvPr id="490" name="Google Shape;490;g1d7304e9305_0_0"/>
          <p:cNvSpPr txBox="1"/>
          <p:nvPr/>
        </p:nvSpPr>
        <p:spPr>
          <a:xfrm>
            <a:off x="0" y="5657671"/>
            <a:ext cx="8306718" cy="1200329"/>
          </a:xfrm>
          <a:prstGeom prst="rect">
            <a:avLst/>
          </a:prstGeom>
          <a:solidFill>
            <a:srgbClr val="24BAA2"/>
          </a:solidFill>
          <a:ln>
            <a:noFill/>
          </a:ln>
        </p:spPr>
        <p:txBody>
          <a:bodyPr anchorCtr="0" anchor="t" bIns="45700" lIns="91425" spcFirstLastPara="1" rIns="91425" wrap="square" tIns="45700">
            <a:spAutoFit/>
          </a:bodyPr>
          <a:lstStyle/>
          <a:p>
            <a:pPr indent="0" lvl="0" marL="180000" marR="0" rtl="0" algn="l">
              <a:lnSpc>
                <a:spcPct val="100000"/>
              </a:lnSpc>
              <a:spcBef>
                <a:spcPts val="0"/>
              </a:spcBef>
              <a:spcAft>
                <a:spcPts val="0"/>
              </a:spcAft>
              <a:buClr>
                <a:srgbClr val="000000"/>
              </a:buClr>
              <a:buSzPts val="2400"/>
              <a:buFont typeface="Arial"/>
              <a:buNone/>
            </a:pPr>
            <a:r>
              <a:rPr b="1" i="0" lang="en-US" sz="2400" u="none" cap="none" strike="noStrike">
                <a:solidFill>
                  <a:srgbClr val="7F3494"/>
                </a:solidFill>
                <a:latin typeface="Calibri"/>
                <a:ea typeface="Calibri"/>
                <a:cs typeface="Calibri"/>
                <a:sym typeface="Calibri"/>
              </a:rPr>
              <a:t>EJERCICIO: </a:t>
            </a:r>
            <a:r>
              <a:rPr b="1" i="0" lang="en-US" sz="2400" u="none" cap="none" strike="noStrike">
                <a:solidFill>
                  <a:schemeClr val="lt1"/>
                </a:solidFill>
                <a:latin typeface="Calibri"/>
                <a:ea typeface="Calibri"/>
                <a:cs typeface="Calibri"/>
                <a:sym typeface="Calibri"/>
              </a:rPr>
              <a:t>Sigue los  siguientes pasos y aplícalos repetidamente para ayudarte a crear buenos hábitos. ¡Ahora crea un plan para tu semana laboral actual!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g1d7304e9305_0_8"/>
          <p:cNvSpPr txBox="1"/>
          <p:nvPr/>
        </p:nvSpPr>
        <p:spPr>
          <a:xfrm>
            <a:off x="1624114" y="369980"/>
            <a:ext cx="63897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400"/>
              <a:buFont typeface="Arial"/>
              <a:buNone/>
            </a:pPr>
            <a:r>
              <a:rPr b="1" i="0" lang="en-US" sz="2400" u="none" cap="none" strike="noStrike">
                <a:solidFill>
                  <a:srgbClr val="24BAA2"/>
                </a:solidFill>
                <a:latin typeface="Calibri"/>
                <a:ea typeface="Calibri"/>
                <a:cs typeface="Calibri"/>
                <a:sym typeface="Calibri"/>
              </a:rPr>
              <a:t>Establece y anota los plazos de cada actividad</a:t>
            </a:r>
            <a:br>
              <a:rPr b="1" i="0" lang="en-US" sz="2400" u="none" cap="none" strike="noStrike">
                <a:solidFill>
                  <a:srgbClr val="24BAA2"/>
                </a:solidFill>
                <a:latin typeface="Calibri"/>
                <a:ea typeface="Calibri"/>
                <a:cs typeface="Calibri"/>
                <a:sym typeface="Calibri"/>
              </a:rPr>
            </a:br>
            <a:endParaRPr b="1" i="0" sz="2400" u="none" cap="none" strike="noStrike">
              <a:solidFill>
                <a:srgbClr val="24BAA2"/>
              </a:solidFill>
              <a:latin typeface="Calibri"/>
              <a:ea typeface="Calibri"/>
              <a:cs typeface="Calibri"/>
              <a:sym typeface="Calibri"/>
            </a:endParaRPr>
          </a:p>
        </p:txBody>
      </p:sp>
      <p:sp>
        <p:nvSpPr>
          <p:cNvPr id="497" name="Google Shape;497;g1d7304e9305_0_8"/>
          <p:cNvSpPr txBox="1"/>
          <p:nvPr/>
        </p:nvSpPr>
        <p:spPr>
          <a:xfrm>
            <a:off x="1624114" y="844211"/>
            <a:ext cx="10074900" cy="8907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La memoria no siempre funciona, especialmente bajo estrés. Elige una agenda o calendario en digital o en papel y, tan pronto como fijes un plazo, ¡anótalo!</a:t>
            </a:r>
            <a:endParaRPr b="0" i="0" sz="1400" u="none" cap="none" strike="noStrike">
              <a:solidFill>
                <a:srgbClr val="000000"/>
              </a:solidFill>
              <a:latin typeface="Arial"/>
              <a:ea typeface="Arial"/>
              <a:cs typeface="Arial"/>
              <a:sym typeface="Arial"/>
            </a:endParaRPr>
          </a:p>
        </p:txBody>
      </p:sp>
      <p:sp>
        <p:nvSpPr>
          <p:cNvPr id="498" name="Google Shape;498;g1d7304e9305_0_8"/>
          <p:cNvSpPr txBox="1"/>
          <p:nvPr/>
        </p:nvSpPr>
        <p:spPr>
          <a:xfrm>
            <a:off x="6307626" y="2124872"/>
            <a:ext cx="53913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24BAA2"/>
              </a:buClr>
              <a:buSzPts val="2400"/>
              <a:buFont typeface="Arial"/>
              <a:buNone/>
            </a:pPr>
            <a:r>
              <a:rPr b="1" i="0" lang="en-US" sz="2400" u="none" cap="none" strike="noStrike">
                <a:solidFill>
                  <a:srgbClr val="24BAA2"/>
                </a:solidFill>
                <a:latin typeface="Calibri"/>
                <a:ea typeface="Calibri"/>
                <a:cs typeface="Calibri"/>
                <a:sym typeface="Calibri"/>
              </a:rPr>
              <a:t>Prioriza tareas</a:t>
            </a:r>
            <a:br>
              <a:rPr b="1" i="0" lang="en-US" sz="2400" u="none" cap="none" strike="noStrike">
                <a:solidFill>
                  <a:srgbClr val="24BAA2"/>
                </a:solidFill>
                <a:latin typeface="Calibri"/>
                <a:ea typeface="Calibri"/>
                <a:cs typeface="Calibri"/>
                <a:sym typeface="Calibri"/>
              </a:rPr>
            </a:br>
            <a:endParaRPr b="1" i="0" sz="2400" u="none" cap="none" strike="noStrike">
              <a:solidFill>
                <a:srgbClr val="24BAA2"/>
              </a:solidFill>
              <a:latin typeface="Calibri"/>
              <a:ea typeface="Calibri"/>
              <a:cs typeface="Calibri"/>
              <a:sym typeface="Calibri"/>
            </a:endParaRPr>
          </a:p>
        </p:txBody>
      </p:sp>
      <p:sp>
        <p:nvSpPr>
          <p:cNvPr id="499" name="Google Shape;499;g1d7304e9305_0_8"/>
          <p:cNvSpPr txBox="1"/>
          <p:nvPr/>
        </p:nvSpPr>
        <p:spPr>
          <a:xfrm>
            <a:off x="1624114" y="2599102"/>
            <a:ext cx="10074900" cy="17697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92E4B"/>
              </a:buClr>
              <a:buSzPts val="2400"/>
              <a:buFont typeface="Arial"/>
              <a:buNone/>
            </a:pPr>
            <a:r>
              <a:rPr b="0" i="0" lang="en-US" sz="2300" u="none" cap="none" strike="noStrike">
                <a:solidFill>
                  <a:srgbClr val="092E4B"/>
                </a:solidFill>
                <a:latin typeface="Calibri"/>
                <a:ea typeface="Calibri"/>
                <a:cs typeface="Calibri"/>
                <a:sym typeface="Calibri"/>
              </a:rPr>
              <a:t>¡No todas las actividades son igual de importantes! Establece criterios para dar prioridad a una u otra tarea. ¿Es el factor tiempo lo que tiene que prevalecer?</a:t>
            </a:r>
            <a:r>
              <a:rPr b="0" i="0" lang="en-US" sz="2300" u="none" cap="none" strike="noStrike">
                <a:solidFill>
                  <a:srgbClr val="FF0000"/>
                </a:solidFill>
                <a:latin typeface="Calibri"/>
                <a:ea typeface="Calibri"/>
                <a:cs typeface="Calibri"/>
                <a:sym typeface="Calibri"/>
              </a:rPr>
              <a:t> </a:t>
            </a:r>
            <a:r>
              <a:rPr b="0" i="0" lang="en-US" sz="2300" u="none" cap="none" strike="noStrike">
                <a:solidFill>
                  <a:srgbClr val="092E4B"/>
                </a:solidFill>
                <a:latin typeface="Calibri"/>
                <a:ea typeface="Calibri"/>
                <a:cs typeface="Calibri"/>
                <a:sym typeface="Calibri"/>
              </a:rPr>
              <a:t>No siempre; a veces algunas tareas son más complejas y aunque nos queden lejos, deben empezar puntualmente. Una vez que has establecido las prioridades, podrás diferenciarlas visualmente usando diferentes colores en tu calendario. </a:t>
            </a:r>
            <a:endParaRPr b="0" i="0" sz="1400" u="none" cap="none" strike="noStrike">
              <a:solidFill>
                <a:srgbClr val="000000"/>
              </a:solidFill>
              <a:latin typeface="Arial"/>
              <a:ea typeface="Arial"/>
              <a:cs typeface="Arial"/>
              <a:sym typeface="Arial"/>
            </a:endParaRPr>
          </a:p>
        </p:txBody>
      </p:sp>
      <p:sp>
        <p:nvSpPr>
          <p:cNvPr id="500" name="Google Shape;500;g1d7304e9305_0_8"/>
          <p:cNvSpPr txBox="1"/>
          <p:nvPr/>
        </p:nvSpPr>
        <p:spPr>
          <a:xfrm>
            <a:off x="1624114" y="4785340"/>
            <a:ext cx="53913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24BAA2"/>
              </a:buClr>
              <a:buSzPts val="2400"/>
              <a:buFont typeface="Arial"/>
              <a:buNone/>
            </a:pPr>
            <a:r>
              <a:rPr b="1" i="0" lang="en-US" sz="2400" u="none" cap="none" strike="noStrike">
                <a:solidFill>
                  <a:srgbClr val="24BAA2"/>
                </a:solidFill>
                <a:latin typeface="Calibri"/>
                <a:ea typeface="Calibri"/>
                <a:cs typeface="Calibri"/>
                <a:sym typeface="Calibri"/>
              </a:rPr>
              <a:t>Divide cada tarea en fases</a:t>
            </a:r>
            <a:br>
              <a:rPr b="1" i="0" lang="en-US" sz="2400" u="none" cap="none" strike="noStrike">
                <a:solidFill>
                  <a:srgbClr val="24BAA2"/>
                </a:solidFill>
                <a:latin typeface="Calibri"/>
                <a:ea typeface="Calibri"/>
                <a:cs typeface="Calibri"/>
                <a:sym typeface="Calibri"/>
              </a:rPr>
            </a:br>
            <a:endParaRPr b="1" i="0" sz="2400" u="none" cap="none" strike="noStrike">
              <a:solidFill>
                <a:srgbClr val="24BAA2"/>
              </a:solidFill>
              <a:latin typeface="Calibri"/>
              <a:ea typeface="Calibri"/>
              <a:cs typeface="Calibri"/>
              <a:sym typeface="Calibri"/>
            </a:endParaRPr>
          </a:p>
        </p:txBody>
      </p:sp>
      <p:sp>
        <p:nvSpPr>
          <p:cNvPr id="501" name="Google Shape;501;g1d7304e9305_0_8"/>
          <p:cNvSpPr txBox="1"/>
          <p:nvPr/>
        </p:nvSpPr>
        <p:spPr>
          <a:xfrm>
            <a:off x="1624114" y="5259570"/>
            <a:ext cx="10074900" cy="10293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92E4B"/>
              </a:buClr>
              <a:buSzPts val="2400"/>
              <a:buFont typeface="Arial"/>
              <a:buNone/>
            </a:pPr>
            <a:r>
              <a:rPr b="0" i="0" lang="en-US" sz="2200" u="none" cap="none" strike="noStrike">
                <a:solidFill>
                  <a:srgbClr val="092E4B"/>
                </a:solidFill>
                <a:latin typeface="Calibri"/>
                <a:ea typeface="Calibri"/>
                <a:cs typeface="Calibri"/>
                <a:sym typeface="Calibri"/>
              </a:rPr>
              <a:t>Para NO sentirte agobiado con el tiempo o la cantidad de cosas que tienes que hacer, analiza la actividad y divídela en pequeñas acciones. Así tendrás más control del proceso y te será también más fácil identificar y superar las dificultades. </a:t>
            </a:r>
            <a:endParaRPr b="0" i="0" sz="1400" u="none" cap="none" strike="noStrike">
              <a:solidFill>
                <a:srgbClr val="000000"/>
              </a:solidFill>
              <a:latin typeface="Arial"/>
              <a:ea typeface="Arial"/>
              <a:cs typeface="Arial"/>
              <a:sym typeface="Arial"/>
            </a:endParaRPr>
          </a:p>
        </p:txBody>
      </p:sp>
      <p:grpSp>
        <p:nvGrpSpPr>
          <p:cNvPr id="502" name="Google Shape;502;g1d7304e9305_0_8"/>
          <p:cNvGrpSpPr/>
          <p:nvPr/>
        </p:nvGrpSpPr>
        <p:grpSpPr>
          <a:xfrm>
            <a:off x="371249" y="501521"/>
            <a:ext cx="910599" cy="1009336"/>
            <a:chOff x="6581549" y="3720971"/>
            <a:chExt cx="910599" cy="1009336"/>
          </a:xfrm>
        </p:grpSpPr>
        <p:sp>
          <p:nvSpPr>
            <p:cNvPr id="503" name="Google Shape;503;g1d7304e9305_0_8"/>
            <p:cNvSpPr/>
            <p:nvPr/>
          </p:nvSpPr>
          <p:spPr>
            <a:xfrm>
              <a:off x="6600749" y="3819711"/>
              <a:ext cx="847514" cy="181022"/>
            </a:xfrm>
            <a:custGeom>
              <a:rect b="b" l="l" r="r" t="t"/>
              <a:pathLst>
                <a:path extrusionOk="0" h="181022" w="847514">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g1d7304e9305_0_8"/>
            <p:cNvSpPr/>
            <p:nvPr/>
          </p:nvSpPr>
          <p:spPr>
            <a:xfrm>
              <a:off x="6581549" y="3720971"/>
              <a:ext cx="910599" cy="1009336"/>
            </a:xfrm>
            <a:custGeom>
              <a:rect b="b" l="l" r="r" t="t"/>
              <a:pathLst>
                <a:path extrusionOk="0" h="1009336" w="910599">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05" name="Google Shape;505;g1d7304e9305_0_8"/>
          <p:cNvGrpSpPr/>
          <p:nvPr/>
        </p:nvGrpSpPr>
        <p:grpSpPr>
          <a:xfrm>
            <a:off x="191527" y="2251803"/>
            <a:ext cx="1270041" cy="1262868"/>
            <a:chOff x="642995" y="358771"/>
            <a:chExt cx="1394572" cy="1386696"/>
          </a:xfrm>
        </p:grpSpPr>
        <p:sp>
          <p:nvSpPr>
            <p:cNvPr id="506" name="Google Shape;506;g1d7304e9305_0_8"/>
            <p:cNvSpPr/>
            <p:nvPr/>
          </p:nvSpPr>
          <p:spPr>
            <a:xfrm>
              <a:off x="1018484" y="1068210"/>
              <a:ext cx="312710" cy="312782"/>
            </a:xfrm>
            <a:custGeom>
              <a:rect b="b" l="l" r="r" t="t"/>
              <a:pathLst>
                <a:path extrusionOk="0" h="312782" w="312710">
                  <a:moveTo>
                    <a:pt x="312710" y="156391"/>
                  </a:moveTo>
                  <a:cubicBezTo>
                    <a:pt x="312710" y="242764"/>
                    <a:pt x="242708" y="312783"/>
                    <a:pt x="156355" y="312783"/>
                  </a:cubicBezTo>
                  <a:cubicBezTo>
                    <a:pt x="70002" y="312783"/>
                    <a:pt x="0" y="242764"/>
                    <a:pt x="0" y="156391"/>
                  </a:cubicBezTo>
                  <a:cubicBezTo>
                    <a:pt x="0" y="70019"/>
                    <a:pt x="70002" y="0"/>
                    <a:pt x="156355" y="0"/>
                  </a:cubicBezTo>
                  <a:cubicBezTo>
                    <a:pt x="242708" y="0"/>
                    <a:pt x="312710" y="70019"/>
                    <a:pt x="312710" y="156391"/>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g1d7304e9305_0_8"/>
            <p:cNvSpPr/>
            <p:nvPr/>
          </p:nvSpPr>
          <p:spPr>
            <a:xfrm>
              <a:off x="642995" y="358771"/>
              <a:ext cx="1112154" cy="1386696"/>
            </a:xfrm>
            <a:custGeom>
              <a:rect b="b" l="l" r="r" t="t"/>
              <a:pathLst>
                <a:path extrusionOk="0" h="1386696" w="1112154">
                  <a:moveTo>
                    <a:pt x="0" y="500128"/>
                  </a:moveTo>
                  <a:cubicBezTo>
                    <a:pt x="7502" y="477617"/>
                    <a:pt x="12240" y="453527"/>
                    <a:pt x="23295" y="432595"/>
                  </a:cubicBezTo>
                  <a:cubicBezTo>
                    <a:pt x="52513" y="377306"/>
                    <a:pt x="99894" y="344132"/>
                    <a:pt x="161883" y="333469"/>
                  </a:cubicBezTo>
                  <a:cubicBezTo>
                    <a:pt x="163857" y="333074"/>
                    <a:pt x="165436" y="332679"/>
                    <a:pt x="167016" y="332284"/>
                  </a:cubicBezTo>
                  <a:cubicBezTo>
                    <a:pt x="167805" y="331889"/>
                    <a:pt x="168595" y="331494"/>
                    <a:pt x="169779" y="330704"/>
                  </a:cubicBezTo>
                  <a:cubicBezTo>
                    <a:pt x="170964" y="309378"/>
                    <a:pt x="170569" y="287657"/>
                    <a:pt x="174123" y="266331"/>
                  </a:cubicBezTo>
                  <a:cubicBezTo>
                    <a:pt x="186757" y="185371"/>
                    <a:pt x="258618" y="122972"/>
                    <a:pt x="340743" y="120998"/>
                  </a:cubicBezTo>
                  <a:cubicBezTo>
                    <a:pt x="343507" y="120998"/>
                    <a:pt x="346271" y="120603"/>
                    <a:pt x="349035" y="120998"/>
                  </a:cubicBezTo>
                  <a:cubicBezTo>
                    <a:pt x="367197" y="122577"/>
                    <a:pt x="382596" y="119023"/>
                    <a:pt x="397995" y="107570"/>
                  </a:cubicBezTo>
                  <a:cubicBezTo>
                    <a:pt x="422080" y="89798"/>
                    <a:pt x="451298" y="87824"/>
                    <a:pt x="480121" y="89798"/>
                  </a:cubicBezTo>
                  <a:cubicBezTo>
                    <a:pt x="491571" y="90588"/>
                    <a:pt x="497888" y="87034"/>
                    <a:pt x="503811" y="77161"/>
                  </a:cubicBezTo>
                  <a:cubicBezTo>
                    <a:pt x="567379" y="-26310"/>
                    <a:pt x="717812" y="-25520"/>
                    <a:pt x="780591" y="78345"/>
                  </a:cubicBezTo>
                  <a:cubicBezTo>
                    <a:pt x="785724" y="86639"/>
                    <a:pt x="790856" y="90588"/>
                    <a:pt x="800727" y="89798"/>
                  </a:cubicBezTo>
                  <a:cubicBezTo>
                    <a:pt x="837447" y="87429"/>
                    <a:pt x="872193" y="93353"/>
                    <a:pt x="901411" y="118233"/>
                  </a:cubicBezTo>
                  <a:cubicBezTo>
                    <a:pt x="904964" y="120998"/>
                    <a:pt x="911676" y="120208"/>
                    <a:pt x="916809" y="120998"/>
                  </a:cubicBezTo>
                  <a:cubicBezTo>
                    <a:pt x="941289" y="123762"/>
                    <a:pt x="966953" y="123367"/>
                    <a:pt x="990644" y="130081"/>
                  </a:cubicBezTo>
                  <a:cubicBezTo>
                    <a:pt x="1061319" y="151407"/>
                    <a:pt x="1109489" y="216965"/>
                    <a:pt x="1111858" y="290816"/>
                  </a:cubicBezTo>
                  <a:cubicBezTo>
                    <a:pt x="1112253" y="306614"/>
                    <a:pt x="1112253" y="322411"/>
                    <a:pt x="1111858" y="338603"/>
                  </a:cubicBezTo>
                  <a:cubicBezTo>
                    <a:pt x="1111463" y="353610"/>
                    <a:pt x="1103962" y="362298"/>
                    <a:pt x="1091722" y="362298"/>
                  </a:cubicBezTo>
                  <a:cubicBezTo>
                    <a:pt x="1079482" y="362298"/>
                    <a:pt x="1071585" y="353610"/>
                    <a:pt x="1071190" y="338603"/>
                  </a:cubicBezTo>
                  <a:cubicBezTo>
                    <a:pt x="1070795" y="320831"/>
                    <a:pt x="1071585" y="303059"/>
                    <a:pt x="1070400" y="285682"/>
                  </a:cubicBezTo>
                  <a:cubicBezTo>
                    <a:pt x="1066847" y="217360"/>
                    <a:pt x="1000909" y="158121"/>
                    <a:pt x="934182" y="163650"/>
                  </a:cubicBezTo>
                  <a:cubicBezTo>
                    <a:pt x="936156" y="171943"/>
                    <a:pt x="938525" y="179842"/>
                    <a:pt x="939710" y="188135"/>
                  </a:cubicBezTo>
                  <a:cubicBezTo>
                    <a:pt x="951160" y="259617"/>
                    <a:pt x="899831" y="324385"/>
                    <a:pt x="827576" y="325570"/>
                  </a:cubicBezTo>
                  <a:cubicBezTo>
                    <a:pt x="703598" y="327150"/>
                    <a:pt x="579619" y="327150"/>
                    <a:pt x="456036" y="325570"/>
                  </a:cubicBezTo>
                  <a:cubicBezTo>
                    <a:pt x="378253" y="324385"/>
                    <a:pt x="325740" y="250139"/>
                    <a:pt x="346271" y="175103"/>
                  </a:cubicBezTo>
                  <a:cubicBezTo>
                    <a:pt x="347061" y="171548"/>
                    <a:pt x="348245" y="168389"/>
                    <a:pt x="349035" y="164835"/>
                  </a:cubicBezTo>
                  <a:cubicBezTo>
                    <a:pt x="275201" y="146668"/>
                    <a:pt x="205315" y="232367"/>
                    <a:pt x="212817" y="332284"/>
                  </a:cubicBezTo>
                  <a:cubicBezTo>
                    <a:pt x="275201" y="342157"/>
                    <a:pt x="324950" y="372566"/>
                    <a:pt x="357327" y="428251"/>
                  </a:cubicBezTo>
                  <a:cubicBezTo>
                    <a:pt x="379437" y="466164"/>
                    <a:pt x="386939" y="506842"/>
                    <a:pt x="381017" y="550284"/>
                  </a:cubicBezTo>
                  <a:cubicBezTo>
                    <a:pt x="371146" y="620581"/>
                    <a:pt x="317448" y="698776"/>
                    <a:pt x="212027" y="714574"/>
                  </a:cubicBezTo>
                  <a:cubicBezTo>
                    <a:pt x="212027" y="719313"/>
                    <a:pt x="212027" y="724052"/>
                    <a:pt x="212027" y="728791"/>
                  </a:cubicBezTo>
                  <a:cubicBezTo>
                    <a:pt x="212027" y="816860"/>
                    <a:pt x="212027" y="904929"/>
                    <a:pt x="212027" y="992997"/>
                  </a:cubicBezTo>
                  <a:cubicBezTo>
                    <a:pt x="212027" y="1077117"/>
                    <a:pt x="269673" y="1134776"/>
                    <a:pt x="354168" y="1134776"/>
                  </a:cubicBezTo>
                  <a:cubicBezTo>
                    <a:pt x="460379" y="1134776"/>
                    <a:pt x="566590" y="1134776"/>
                    <a:pt x="672801" y="1134776"/>
                  </a:cubicBezTo>
                  <a:cubicBezTo>
                    <a:pt x="680697" y="1134776"/>
                    <a:pt x="685830" y="1133986"/>
                    <a:pt x="689384" y="1125298"/>
                  </a:cubicBezTo>
                  <a:cubicBezTo>
                    <a:pt x="719786" y="1054606"/>
                    <a:pt x="773484" y="1012744"/>
                    <a:pt x="849687" y="1005635"/>
                  </a:cubicBezTo>
                  <a:cubicBezTo>
                    <a:pt x="923127" y="998921"/>
                    <a:pt x="982352" y="1028541"/>
                    <a:pt x="1025389" y="1088570"/>
                  </a:cubicBezTo>
                  <a:cubicBezTo>
                    <a:pt x="1026574" y="1090544"/>
                    <a:pt x="1028153" y="1092124"/>
                    <a:pt x="1030127" y="1094889"/>
                  </a:cubicBezTo>
                  <a:cubicBezTo>
                    <a:pt x="1053817" y="1071588"/>
                    <a:pt x="1066452" y="1043943"/>
                    <a:pt x="1070006" y="1011954"/>
                  </a:cubicBezTo>
                  <a:cubicBezTo>
                    <a:pt x="1070795" y="1002871"/>
                    <a:pt x="1070795" y="993787"/>
                    <a:pt x="1070795" y="984704"/>
                  </a:cubicBezTo>
                  <a:cubicBezTo>
                    <a:pt x="1070795" y="801852"/>
                    <a:pt x="1070795" y="618606"/>
                    <a:pt x="1070795" y="435755"/>
                  </a:cubicBezTo>
                  <a:cubicBezTo>
                    <a:pt x="1070795" y="429436"/>
                    <a:pt x="1070795" y="422722"/>
                    <a:pt x="1072769" y="416798"/>
                  </a:cubicBezTo>
                  <a:cubicBezTo>
                    <a:pt x="1075928" y="406925"/>
                    <a:pt x="1083825" y="402581"/>
                    <a:pt x="1093696" y="403766"/>
                  </a:cubicBezTo>
                  <a:cubicBezTo>
                    <a:pt x="1103567" y="404950"/>
                    <a:pt x="1109489" y="410479"/>
                    <a:pt x="1111069" y="420353"/>
                  </a:cubicBezTo>
                  <a:cubicBezTo>
                    <a:pt x="1111858" y="424697"/>
                    <a:pt x="1111463" y="429436"/>
                    <a:pt x="1111463" y="433780"/>
                  </a:cubicBezTo>
                  <a:cubicBezTo>
                    <a:pt x="1111463" y="619791"/>
                    <a:pt x="1111069" y="806197"/>
                    <a:pt x="1111463" y="992208"/>
                  </a:cubicBezTo>
                  <a:cubicBezTo>
                    <a:pt x="1111463" y="1045918"/>
                    <a:pt x="1093696" y="1091729"/>
                    <a:pt x="1054212" y="1128063"/>
                  </a:cubicBezTo>
                  <a:cubicBezTo>
                    <a:pt x="1047895" y="1133986"/>
                    <a:pt x="1049474" y="1138726"/>
                    <a:pt x="1051053" y="1144650"/>
                  </a:cubicBezTo>
                  <a:cubicBezTo>
                    <a:pt x="1080271" y="1252465"/>
                    <a:pt x="1013544" y="1360675"/>
                    <a:pt x="904174" y="1382791"/>
                  </a:cubicBezTo>
                  <a:cubicBezTo>
                    <a:pt x="786908" y="1406881"/>
                    <a:pt x="675564" y="1316443"/>
                    <a:pt x="674775" y="1196385"/>
                  </a:cubicBezTo>
                  <a:cubicBezTo>
                    <a:pt x="674775" y="1189671"/>
                    <a:pt x="674775" y="1182957"/>
                    <a:pt x="674775" y="1174269"/>
                  </a:cubicBezTo>
                  <a:cubicBezTo>
                    <a:pt x="668852" y="1174269"/>
                    <a:pt x="663719" y="1174269"/>
                    <a:pt x="658586" y="1174269"/>
                  </a:cubicBezTo>
                  <a:cubicBezTo>
                    <a:pt x="555139" y="1174269"/>
                    <a:pt x="451692" y="1174664"/>
                    <a:pt x="348245" y="1174269"/>
                  </a:cubicBezTo>
                  <a:cubicBezTo>
                    <a:pt x="264540" y="1173874"/>
                    <a:pt x="194259" y="1118584"/>
                    <a:pt x="175307" y="1037624"/>
                  </a:cubicBezTo>
                  <a:cubicBezTo>
                    <a:pt x="172148" y="1023012"/>
                    <a:pt x="170964" y="1008005"/>
                    <a:pt x="170964" y="992997"/>
                  </a:cubicBezTo>
                  <a:cubicBezTo>
                    <a:pt x="170569" y="904929"/>
                    <a:pt x="170569" y="816860"/>
                    <a:pt x="170569" y="728791"/>
                  </a:cubicBezTo>
                  <a:cubicBezTo>
                    <a:pt x="170569" y="724052"/>
                    <a:pt x="170569" y="718918"/>
                    <a:pt x="170569" y="712994"/>
                  </a:cubicBezTo>
                  <a:cubicBezTo>
                    <a:pt x="138587" y="708650"/>
                    <a:pt x="109370" y="698382"/>
                    <a:pt x="83310" y="680215"/>
                  </a:cubicBezTo>
                  <a:cubicBezTo>
                    <a:pt x="39089" y="649410"/>
                    <a:pt x="11845" y="606758"/>
                    <a:pt x="2369" y="552653"/>
                  </a:cubicBezTo>
                  <a:cubicBezTo>
                    <a:pt x="1974" y="550679"/>
                    <a:pt x="790" y="548704"/>
                    <a:pt x="0" y="546729"/>
                  </a:cubicBezTo>
                  <a:cubicBezTo>
                    <a:pt x="0" y="530932"/>
                    <a:pt x="0" y="515530"/>
                    <a:pt x="0" y="500128"/>
                  </a:cubicBezTo>
                  <a:close/>
                  <a:moveTo>
                    <a:pt x="641609" y="284498"/>
                  </a:moveTo>
                  <a:cubicBezTo>
                    <a:pt x="701624" y="284498"/>
                    <a:pt x="761244" y="284893"/>
                    <a:pt x="821259" y="284498"/>
                  </a:cubicBezTo>
                  <a:cubicBezTo>
                    <a:pt x="866665" y="284103"/>
                    <a:pt x="901411" y="250534"/>
                    <a:pt x="901411" y="207092"/>
                  </a:cubicBezTo>
                  <a:cubicBezTo>
                    <a:pt x="901411" y="164045"/>
                    <a:pt x="866665" y="130476"/>
                    <a:pt x="821259" y="130081"/>
                  </a:cubicBezTo>
                  <a:cubicBezTo>
                    <a:pt x="806650" y="130081"/>
                    <a:pt x="792041" y="129686"/>
                    <a:pt x="777827" y="130081"/>
                  </a:cubicBezTo>
                  <a:cubicBezTo>
                    <a:pt x="766377" y="130081"/>
                    <a:pt x="759270" y="125737"/>
                    <a:pt x="754532" y="115074"/>
                  </a:cubicBezTo>
                  <a:cubicBezTo>
                    <a:pt x="732816" y="66893"/>
                    <a:pt x="694911" y="40827"/>
                    <a:pt x="642398" y="40432"/>
                  </a:cubicBezTo>
                  <a:cubicBezTo>
                    <a:pt x="589885" y="40432"/>
                    <a:pt x="551981" y="66498"/>
                    <a:pt x="530265" y="114679"/>
                  </a:cubicBezTo>
                  <a:cubicBezTo>
                    <a:pt x="525132" y="125737"/>
                    <a:pt x="517630" y="130476"/>
                    <a:pt x="505785" y="130081"/>
                  </a:cubicBezTo>
                  <a:cubicBezTo>
                    <a:pt x="490781" y="129686"/>
                    <a:pt x="475777" y="129686"/>
                    <a:pt x="460774" y="130081"/>
                  </a:cubicBezTo>
                  <a:cubicBezTo>
                    <a:pt x="441427" y="130476"/>
                    <a:pt x="424054" y="136400"/>
                    <a:pt x="409445" y="149038"/>
                  </a:cubicBezTo>
                  <a:cubicBezTo>
                    <a:pt x="384965" y="170364"/>
                    <a:pt x="376674" y="203143"/>
                    <a:pt x="387334" y="233157"/>
                  </a:cubicBezTo>
                  <a:cubicBezTo>
                    <a:pt x="398390" y="263566"/>
                    <a:pt x="426818" y="283708"/>
                    <a:pt x="460774" y="284103"/>
                  </a:cubicBezTo>
                  <a:cubicBezTo>
                    <a:pt x="520789" y="284893"/>
                    <a:pt x="581199" y="284498"/>
                    <a:pt x="641609" y="284498"/>
                  </a:cubicBezTo>
                  <a:close/>
                  <a:moveTo>
                    <a:pt x="41063" y="521059"/>
                  </a:moveTo>
                  <a:cubicBezTo>
                    <a:pt x="40273" y="604389"/>
                    <a:pt x="108185" y="673501"/>
                    <a:pt x="191495" y="673501"/>
                  </a:cubicBezTo>
                  <a:cubicBezTo>
                    <a:pt x="274016" y="673501"/>
                    <a:pt x="342323" y="605574"/>
                    <a:pt x="342718" y="522639"/>
                  </a:cubicBezTo>
                  <a:cubicBezTo>
                    <a:pt x="342718" y="440494"/>
                    <a:pt x="275596" y="372566"/>
                    <a:pt x="193470" y="371777"/>
                  </a:cubicBezTo>
                  <a:cubicBezTo>
                    <a:pt x="109764" y="371382"/>
                    <a:pt x="41853" y="438124"/>
                    <a:pt x="41063" y="521059"/>
                  </a:cubicBezTo>
                  <a:close/>
                  <a:moveTo>
                    <a:pt x="866665" y="1045128"/>
                  </a:moveTo>
                  <a:cubicBezTo>
                    <a:pt x="783749" y="1045523"/>
                    <a:pt x="716233" y="1113450"/>
                    <a:pt x="716627" y="1196385"/>
                  </a:cubicBezTo>
                  <a:cubicBezTo>
                    <a:pt x="717022" y="1278925"/>
                    <a:pt x="785724" y="1347247"/>
                    <a:pt x="867850" y="1346852"/>
                  </a:cubicBezTo>
                  <a:cubicBezTo>
                    <a:pt x="950765" y="1346457"/>
                    <a:pt x="1018677" y="1277740"/>
                    <a:pt x="1018282" y="1195200"/>
                  </a:cubicBezTo>
                  <a:cubicBezTo>
                    <a:pt x="1017492" y="1111871"/>
                    <a:pt x="949581" y="1044733"/>
                    <a:pt x="866665" y="104512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g1d7304e9305_0_8"/>
            <p:cNvSpPr/>
            <p:nvPr/>
          </p:nvSpPr>
          <p:spPr>
            <a:xfrm>
              <a:off x="980347" y="1026346"/>
              <a:ext cx="383760" cy="383230"/>
            </a:xfrm>
            <a:custGeom>
              <a:rect b="b" l="l" r="r" t="t"/>
              <a:pathLst>
                <a:path extrusionOk="0" h="383230" w="383760">
                  <a:moveTo>
                    <a:pt x="191728" y="2"/>
                  </a:moveTo>
                  <a:cubicBezTo>
                    <a:pt x="274643" y="-393"/>
                    <a:pt x="348478" y="53317"/>
                    <a:pt x="374142" y="131908"/>
                  </a:cubicBezTo>
                  <a:cubicBezTo>
                    <a:pt x="400201" y="211683"/>
                    <a:pt x="372168" y="296988"/>
                    <a:pt x="303861" y="347143"/>
                  </a:cubicBezTo>
                  <a:cubicBezTo>
                    <a:pt x="237924" y="395325"/>
                    <a:pt x="146322" y="395325"/>
                    <a:pt x="79989" y="346749"/>
                  </a:cubicBezTo>
                  <a:cubicBezTo>
                    <a:pt x="65380" y="336085"/>
                    <a:pt x="61827" y="324633"/>
                    <a:pt x="70118" y="313969"/>
                  </a:cubicBezTo>
                  <a:cubicBezTo>
                    <a:pt x="78015" y="303701"/>
                    <a:pt x="89465" y="303701"/>
                    <a:pt x="103679" y="313575"/>
                  </a:cubicBezTo>
                  <a:cubicBezTo>
                    <a:pt x="194097" y="376763"/>
                    <a:pt x="314522" y="330556"/>
                    <a:pt x="339397" y="223531"/>
                  </a:cubicBezTo>
                  <a:cubicBezTo>
                    <a:pt x="358349" y="142176"/>
                    <a:pt x="303861" y="60031"/>
                    <a:pt x="220156" y="43444"/>
                  </a:cubicBezTo>
                  <a:cubicBezTo>
                    <a:pt x="138820" y="27252"/>
                    <a:pt x="56694" y="84517"/>
                    <a:pt x="43664" y="166267"/>
                  </a:cubicBezTo>
                  <a:cubicBezTo>
                    <a:pt x="38926" y="195491"/>
                    <a:pt x="42480" y="223136"/>
                    <a:pt x="53140" y="250386"/>
                  </a:cubicBezTo>
                  <a:cubicBezTo>
                    <a:pt x="59063" y="265393"/>
                    <a:pt x="55904" y="276846"/>
                    <a:pt x="44849" y="281585"/>
                  </a:cubicBezTo>
                  <a:cubicBezTo>
                    <a:pt x="33004" y="286719"/>
                    <a:pt x="21948" y="280796"/>
                    <a:pt x="15236" y="265788"/>
                  </a:cubicBezTo>
                  <a:cubicBezTo>
                    <a:pt x="-38067" y="141386"/>
                    <a:pt x="55115" y="397"/>
                    <a:pt x="191728" y="2"/>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g1d7304e9305_0_8"/>
            <p:cNvSpPr/>
            <p:nvPr/>
          </p:nvSpPr>
          <p:spPr>
            <a:xfrm>
              <a:off x="1103494" y="1107255"/>
              <a:ext cx="138466" cy="221903"/>
            </a:xfrm>
            <a:custGeom>
              <a:rect b="b" l="l" r="r" t="t"/>
              <a:pathLst>
                <a:path extrusionOk="0" h="221903" w="138466">
                  <a:moveTo>
                    <a:pt x="65422" y="180930"/>
                  </a:moveTo>
                  <a:cubicBezTo>
                    <a:pt x="83979" y="180930"/>
                    <a:pt x="99378" y="180535"/>
                    <a:pt x="114777" y="180930"/>
                  </a:cubicBezTo>
                  <a:cubicBezTo>
                    <a:pt x="129386" y="181325"/>
                    <a:pt x="138467" y="189618"/>
                    <a:pt x="138467" y="201466"/>
                  </a:cubicBezTo>
                  <a:cubicBezTo>
                    <a:pt x="138072" y="212919"/>
                    <a:pt x="129386" y="221212"/>
                    <a:pt x="115566" y="221607"/>
                  </a:cubicBezTo>
                  <a:cubicBezTo>
                    <a:pt x="87928" y="222002"/>
                    <a:pt x="60289" y="222002"/>
                    <a:pt x="32651" y="221607"/>
                  </a:cubicBezTo>
                  <a:cubicBezTo>
                    <a:pt x="22385" y="221607"/>
                    <a:pt x="12909" y="219238"/>
                    <a:pt x="8171" y="208180"/>
                  </a:cubicBezTo>
                  <a:cubicBezTo>
                    <a:pt x="3433" y="197912"/>
                    <a:pt x="8171" y="189618"/>
                    <a:pt x="14093" y="181720"/>
                  </a:cubicBezTo>
                  <a:cubicBezTo>
                    <a:pt x="33440" y="155260"/>
                    <a:pt x="52787" y="129194"/>
                    <a:pt x="71739" y="102734"/>
                  </a:cubicBezTo>
                  <a:cubicBezTo>
                    <a:pt x="78057" y="93651"/>
                    <a:pt x="83585" y="83383"/>
                    <a:pt x="87928" y="73115"/>
                  </a:cubicBezTo>
                  <a:cubicBezTo>
                    <a:pt x="93455" y="60082"/>
                    <a:pt x="87138" y="47444"/>
                    <a:pt x="74109" y="42310"/>
                  </a:cubicBezTo>
                  <a:cubicBezTo>
                    <a:pt x="61869" y="37176"/>
                    <a:pt x="48049" y="42705"/>
                    <a:pt x="42127" y="55343"/>
                  </a:cubicBezTo>
                  <a:cubicBezTo>
                    <a:pt x="32256" y="75484"/>
                    <a:pt x="23175" y="81408"/>
                    <a:pt x="10540" y="74694"/>
                  </a:cubicBezTo>
                  <a:cubicBezTo>
                    <a:pt x="-1700" y="68376"/>
                    <a:pt x="-3279" y="54553"/>
                    <a:pt x="5802" y="36386"/>
                  </a:cubicBezTo>
                  <a:cubicBezTo>
                    <a:pt x="21201" y="5187"/>
                    <a:pt x="58315" y="-8240"/>
                    <a:pt x="90297" y="5187"/>
                  </a:cubicBezTo>
                  <a:cubicBezTo>
                    <a:pt x="122673" y="18615"/>
                    <a:pt x="140441" y="54948"/>
                    <a:pt x="125832" y="86937"/>
                  </a:cubicBezTo>
                  <a:cubicBezTo>
                    <a:pt x="113987" y="113002"/>
                    <a:pt x="96219" y="136303"/>
                    <a:pt x="80426" y="160789"/>
                  </a:cubicBezTo>
                  <a:cubicBezTo>
                    <a:pt x="76478" y="166712"/>
                    <a:pt x="71739" y="172636"/>
                    <a:pt x="65422" y="18093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g1d7304e9305_0_8"/>
            <p:cNvSpPr/>
            <p:nvPr/>
          </p:nvSpPr>
          <p:spPr>
            <a:xfrm>
              <a:off x="1102915" y="808935"/>
              <a:ext cx="357390" cy="41451"/>
            </a:xfrm>
            <a:custGeom>
              <a:rect b="b" l="l" r="r" t="t"/>
              <a:pathLst>
                <a:path extrusionOk="0" h="41451" w="357390">
                  <a:moveTo>
                    <a:pt x="179319" y="41276"/>
                  </a:moveTo>
                  <a:cubicBezTo>
                    <a:pt x="128780" y="41276"/>
                    <a:pt x="78636" y="41276"/>
                    <a:pt x="28097" y="41276"/>
                  </a:cubicBezTo>
                  <a:cubicBezTo>
                    <a:pt x="23359" y="41276"/>
                    <a:pt x="17831" y="40881"/>
                    <a:pt x="13488" y="39301"/>
                  </a:cubicBezTo>
                  <a:cubicBezTo>
                    <a:pt x="3617" y="35747"/>
                    <a:pt x="-2305" y="27453"/>
                    <a:pt x="853" y="18370"/>
                  </a:cubicBezTo>
                  <a:cubicBezTo>
                    <a:pt x="3222" y="11656"/>
                    <a:pt x="11119" y="6127"/>
                    <a:pt x="17041" y="993"/>
                  </a:cubicBezTo>
                  <a:cubicBezTo>
                    <a:pt x="19411" y="-981"/>
                    <a:pt x="24149" y="598"/>
                    <a:pt x="27702" y="598"/>
                  </a:cubicBezTo>
                  <a:cubicBezTo>
                    <a:pt x="128385" y="598"/>
                    <a:pt x="229068" y="598"/>
                    <a:pt x="329752" y="598"/>
                  </a:cubicBezTo>
                  <a:cubicBezTo>
                    <a:pt x="332121" y="598"/>
                    <a:pt x="334490" y="598"/>
                    <a:pt x="336464" y="598"/>
                  </a:cubicBezTo>
                  <a:cubicBezTo>
                    <a:pt x="349493" y="1388"/>
                    <a:pt x="357390" y="8892"/>
                    <a:pt x="357390" y="20740"/>
                  </a:cubicBezTo>
                  <a:cubicBezTo>
                    <a:pt x="357390" y="32192"/>
                    <a:pt x="349493" y="40486"/>
                    <a:pt x="336464" y="41276"/>
                  </a:cubicBezTo>
                  <a:cubicBezTo>
                    <a:pt x="325014" y="41671"/>
                    <a:pt x="313958" y="41276"/>
                    <a:pt x="302508" y="41276"/>
                  </a:cubicBezTo>
                  <a:cubicBezTo>
                    <a:pt x="261840" y="41276"/>
                    <a:pt x="220777" y="41276"/>
                    <a:pt x="179319" y="4127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g1d7304e9305_0_8"/>
            <p:cNvSpPr/>
            <p:nvPr/>
          </p:nvSpPr>
          <p:spPr>
            <a:xfrm>
              <a:off x="1385275" y="1145616"/>
              <a:ext cx="294000" cy="40853"/>
            </a:xfrm>
            <a:custGeom>
              <a:rect b="b" l="l" r="r" t="t"/>
              <a:pathLst>
                <a:path extrusionOk="0" h="40853" w="294000">
                  <a:moveTo>
                    <a:pt x="146891" y="40677"/>
                  </a:moveTo>
                  <a:cubicBezTo>
                    <a:pt x="106618" y="40677"/>
                    <a:pt x="66344" y="40677"/>
                    <a:pt x="25676" y="40677"/>
                  </a:cubicBezTo>
                  <a:cubicBezTo>
                    <a:pt x="9093" y="40677"/>
                    <a:pt x="407" y="33964"/>
                    <a:pt x="12" y="21326"/>
                  </a:cubicBezTo>
                  <a:cubicBezTo>
                    <a:pt x="-383" y="8293"/>
                    <a:pt x="9093" y="0"/>
                    <a:pt x="25676" y="0"/>
                  </a:cubicBezTo>
                  <a:cubicBezTo>
                    <a:pt x="107012" y="0"/>
                    <a:pt x="187954" y="0"/>
                    <a:pt x="269290" y="0"/>
                  </a:cubicBezTo>
                  <a:cubicBezTo>
                    <a:pt x="280740" y="0"/>
                    <a:pt x="291401" y="2764"/>
                    <a:pt x="293770" y="15007"/>
                  </a:cubicBezTo>
                  <a:cubicBezTo>
                    <a:pt x="294954" y="21721"/>
                    <a:pt x="291401" y="30804"/>
                    <a:pt x="287058" y="36333"/>
                  </a:cubicBezTo>
                  <a:cubicBezTo>
                    <a:pt x="283899" y="40283"/>
                    <a:pt x="275607" y="40677"/>
                    <a:pt x="269685" y="40677"/>
                  </a:cubicBezTo>
                  <a:cubicBezTo>
                    <a:pt x="228622" y="41072"/>
                    <a:pt x="187954" y="40677"/>
                    <a:pt x="146891" y="40677"/>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g1d7304e9305_0_8"/>
            <p:cNvSpPr/>
            <p:nvPr/>
          </p:nvSpPr>
          <p:spPr>
            <a:xfrm>
              <a:off x="1757617" y="1482489"/>
              <a:ext cx="279950" cy="41072"/>
            </a:xfrm>
            <a:custGeom>
              <a:rect b="b" l="l" r="r" t="t"/>
              <a:pathLst>
                <a:path extrusionOk="0" h="41072" w="279950">
                  <a:moveTo>
                    <a:pt x="140957" y="0"/>
                  </a:moveTo>
                  <a:cubicBezTo>
                    <a:pt x="178466" y="0"/>
                    <a:pt x="216370" y="0"/>
                    <a:pt x="253880" y="0"/>
                  </a:cubicBezTo>
                  <a:cubicBezTo>
                    <a:pt x="270068" y="0"/>
                    <a:pt x="279149" y="7109"/>
                    <a:pt x="279939" y="19746"/>
                  </a:cubicBezTo>
                  <a:cubicBezTo>
                    <a:pt x="280334" y="32779"/>
                    <a:pt x="270858" y="41072"/>
                    <a:pt x="253880" y="41072"/>
                  </a:cubicBezTo>
                  <a:cubicBezTo>
                    <a:pt x="177676" y="41072"/>
                    <a:pt x="101473" y="41072"/>
                    <a:pt x="25269" y="41072"/>
                  </a:cubicBezTo>
                  <a:cubicBezTo>
                    <a:pt x="9476" y="41072"/>
                    <a:pt x="0" y="33174"/>
                    <a:pt x="0" y="20536"/>
                  </a:cubicBezTo>
                  <a:cubicBezTo>
                    <a:pt x="0" y="7899"/>
                    <a:pt x="9476" y="395"/>
                    <a:pt x="25269" y="395"/>
                  </a:cubicBezTo>
                  <a:cubicBezTo>
                    <a:pt x="63963" y="0"/>
                    <a:pt x="102263" y="0"/>
                    <a:pt x="140957"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g1d7304e9305_0_8"/>
            <p:cNvSpPr/>
            <p:nvPr/>
          </p:nvSpPr>
          <p:spPr>
            <a:xfrm>
              <a:off x="1103361" y="912609"/>
              <a:ext cx="252312" cy="41072"/>
            </a:xfrm>
            <a:custGeom>
              <a:rect b="b" l="l" r="r" t="t"/>
              <a:pathLst>
                <a:path extrusionOk="0" h="41072" w="252312">
                  <a:moveTo>
                    <a:pt x="126360" y="395"/>
                  </a:moveTo>
                  <a:cubicBezTo>
                    <a:pt x="159921" y="395"/>
                    <a:pt x="193482" y="395"/>
                    <a:pt x="227043" y="395"/>
                  </a:cubicBezTo>
                  <a:cubicBezTo>
                    <a:pt x="243231" y="395"/>
                    <a:pt x="252313" y="7899"/>
                    <a:pt x="252313" y="20536"/>
                  </a:cubicBezTo>
                  <a:cubicBezTo>
                    <a:pt x="252313" y="32779"/>
                    <a:pt x="242837" y="41072"/>
                    <a:pt x="227043" y="41072"/>
                  </a:cubicBezTo>
                  <a:cubicBezTo>
                    <a:pt x="159526" y="41072"/>
                    <a:pt x="92009" y="41072"/>
                    <a:pt x="24492" y="41072"/>
                  </a:cubicBezTo>
                  <a:cubicBezTo>
                    <a:pt x="8699" y="41072"/>
                    <a:pt x="-382" y="32779"/>
                    <a:pt x="12" y="19746"/>
                  </a:cubicBezTo>
                  <a:cubicBezTo>
                    <a:pt x="407" y="7504"/>
                    <a:pt x="9094" y="395"/>
                    <a:pt x="24492" y="0"/>
                  </a:cubicBezTo>
                  <a:cubicBezTo>
                    <a:pt x="58448" y="0"/>
                    <a:pt x="92404" y="395"/>
                    <a:pt x="126360" y="39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g1d7304e9305_0_8"/>
            <p:cNvSpPr/>
            <p:nvPr/>
          </p:nvSpPr>
          <p:spPr>
            <a:xfrm>
              <a:off x="1385669" y="1249087"/>
              <a:ext cx="189533" cy="40677"/>
            </a:xfrm>
            <a:custGeom>
              <a:rect b="b" l="l" r="r" t="t"/>
              <a:pathLst>
                <a:path extrusionOk="0" h="40677" w="189533">
                  <a:moveTo>
                    <a:pt x="93588" y="40678"/>
                  </a:moveTo>
                  <a:cubicBezTo>
                    <a:pt x="70293" y="40678"/>
                    <a:pt x="47393" y="40678"/>
                    <a:pt x="24097" y="40678"/>
                  </a:cubicBezTo>
                  <a:cubicBezTo>
                    <a:pt x="8699" y="40678"/>
                    <a:pt x="12" y="33174"/>
                    <a:pt x="12" y="20931"/>
                  </a:cubicBezTo>
                  <a:cubicBezTo>
                    <a:pt x="-382" y="8293"/>
                    <a:pt x="8699" y="0"/>
                    <a:pt x="24492" y="0"/>
                  </a:cubicBezTo>
                  <a:cubicBezTo>
                    <a:pt x="71083" y="0"/>
                    <a:pt x="117674" y="0"/>
                    <a:pt x="164659" y="0"/>
                  </a:cubicBezTo>
                  <a:cubicBezTo>
                    <a:pt x="180847" y="0"/>
                    <a:pt x="189534" y="7899"/>
                    <a:pt x="189534" y="20536"/>
                  </a:cubicBezTo>
                  <a:cubicBezTo>
                    <a:pt x="189534" y="33569"/>
                    <a:pt x="180847" y="40678"/>
                    <a:pt x="164659" y="40678"/>
                  </a:cubicBezTo>
                  <a:cubicBezTo>
                    <a:pt x="140574" y="40678"/>
                    <a:pt x="116884" y="40678"/>
                    <a:pt x="93588" y="4067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g1d7304e9305_0_8"/>
            <p:cNvSpPr/>
            <p:nvPr/>
          </p:nvSpPr>
          <p:spPr>
            <a:xfrm>
              <a:off x="1758012" y="1585785"/>
              <a:ext cx="173727" cy="41149"/>
            </a:xfrm>
            <a:custGeom>
              <a:rect b="b" l="l" r="r" t="t"/>
              <a:pathLst>
                <a:path extrusionOk="0" h="41149" w="173727">
                  <a:moveTo>
                    <a:pt x="87654" y="176"/>
                  </a:moveTo>
                  <a:cubicBezTo>
                    <a:pt x="108580" y="176"/>
                    <a:pt x="129506" y="176"/>
                    <a:pt x="150038" y="176"/>
                  </a:cubicBezTo>
                  <a:cubicBezTo>
                    <a:pt x="165041" y="176"/>
                    <a:pt x="173728" y="8074"/>
                    <a:pt x="173728" y="20317"/>
                  </a:cubicBezTo>
                  <a:cubicBezTo>
                    <a:pt x="173728" y="32560"/>
                    <a:pt x="165041" y="40458"/>
                    <a:pt x="150038" y="40853"/>
                  </a:cubicBezTo>
                  <a:cubicBezTo>
                    <a:pt x="107790" y="41248"/>
                    <a:pt x="65938" y="41248"/>
                    <a:pt x="23690" y="40853"/>
                  </a:cubicBezTo>
                  <a:cubicBezTo>
                    <a:pt x="9081" y="40853"/>
                    <a:pt x="0" y="32165"/>
                    <a:pt x="0" y="20317"/>
                  </a:cubicBezTo>
                  <a:cubicBezTo>
                    <a:pt x="0" y="8469"/>
                    <a:pt x="9476" y="570"/>
                    <a:pt x="24085" y="176"/>
                  </a:cubicBezTo>
                  <a:cubicBezTo>
                    <a:pt x="45011" y="-219"/>
                    <a:pt x="66332" y="176"/>
                    <a:pt x="87654" y="17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g1d7304e9305_0_8"/>
            <p:cNvSpPr/>
            <p:nvPr/>
          </p:nvSpPr>
          <p:spPr>
            <a:xfrm>
              <a:off x="684051" y="730936"/>
              <a:ext cx="301663" cy="301731"/>
            </a:xfrm>
            <a:custGeom>
              <a:rect b="b" l="l" r="r" t="t"/>
              <a:pathLst>
                <a:path extrusionOk="0" h="301731" w="301663">
                  <a:moveTo>
                    <a:pt x="7" y="148895"/>
                  </a:moveTo>
                  <a:cubicBezTo>
                    <a:pt x="796" y="65960"/>
                    <a:pt x="69103" y="-783"/>
                    <a:pt x="152414" y="7"/>
                  </a:cubicBezTo>
                  <a:cubicBezTo>
                    <a:pt x="234539" y="402"/>
                    <a:pt x="302056" y="68724"/>
                    <a:pt x="301662" y="150869"/>
                  </a:cubicBezTo>
                  <a:cubicBezTo>
                    <a:pt x="301662" y="233409"/>
                    <a:pt x="233355" y="301731"/>
                    <a:pt x="150439" y="301731"/>
                  </a:cubicBezTo>
                  <a:cubicBezTo>
                    <a:pt x="67129" y="300942"/>
                    <a:pt x="-783" y="232224"/>
                    <a:pt x="7" y="148895"/>
                  </a:cubicBezTo>
                  <a:close/>
                  <a:moveTo>
                    <a:pt x="135830" y="82152"/>
                  </a:moveTo>
                  <a:cubicBezTo>
                    <a:pt x="135830" y="89655"/>
                    <a:pt x="135830" y="94395"/>
                    <a:pt x="135830" y="99529"/>
                  </a:cubicBezTo>
                  <a:cubicBezTo>
                    <a:pt x="135830" y="145735"/>
                    <a:pt x="135830" y="191942"/>
                    <a:pt x="135830" y="238148"/>
                  </a:cubicBezTo>
                  <a:cubicBezTo>
                    <a:pt x="135830" y="251971"/>
                    <a:pt x="144122" y="260659"/>
                    <a:pt x="155572" y="261054"/>
                  </a:cubicBezTo>
                  <a:cubicBezTo>
                    <a:pt x="167022" y="261054"/>
                    <a:pt x="176104" y="251971"/>
                    <a:pt x="176104" y="238543"/>
                  </a:cubicBezTo>
                  <a:cubicBezTo>
                    <a:pt x="176498" y="180489"/>
                    <a:pt x="176104" y="122434"/>
                    <a:pt x="176104" y="64380"/>
                  </a:cubicBezTo>
                  <a:cubicBezTo>
                    <a:pt x="176104" y="52532"/>
                    <a:pt x="170576" y="43449"/>
                    <a:pt x="158336" y="42264"/>
                  </a:cubicBezTo>
                  <a:cubicBezTo>
                    <a:pt x="143727" y="41079"/>
                    <a:pt x="128329" y="41079"/>
                    <a:pt x="113720" y="42659"/>
                  </a:cubicBezTo>
                  <a:cubicBezTo>
                    <a:pt x="102269" y="43844"/>
                    <a:pt x="96347" y="52532"/>
                    <a:pt x="97531" y="63985"/>
                  </a:cubicBezTo>
                  <a:cubicBezTo>
                    <a:pt x="98321" y="75043"/>
                    <a:pt x="105033" y="80967"/>
                    <a:pt x="116089" y="82152"/>
                  </a:cubicBezTo>
                  <a:cubicBezTo>
                    <a:pt x="122406" y="82547"/>
                    <a:pt x="127934" y="82152"/>
                    <a:pt x="135830" y="8215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g1d7304e9305_0_8"/>
            <p:cNvSpPr/>
            <p:nvPr/>
          </p:nvSpPr>
          <p:spPr>
            <a:xfrm>
              <a:off x="1359621" y="1403897"/>
              <a:ext cx="301658" cy="301727"/>
            </a:xfrm>
            <a:custGeom>
              <a:rect b="b" l="l" r="r" t="t"/>
              <a:pathLst>
                <a:path extrusionOk="0" h="301727" w="301658">
                  <a:moveTo>
                    <a:pt x="150039" y="2"/>
                  </a:moveTo>
                  <a:cubicBezTo>
                    <a:pt x="232955" y="-393"/>
                    <a:pt x="300867" y="67139"/>
                    <a:pt x="301656" y="150074"/>
                  </a:cubicBezTo>
                  <a:cubicBezTo>
                    <a:pt x="302051" y="232219"/>
                    <a:pt x="234139" y="300936"/>
                    <a:pt x="151224" y="301726"/>
                  </a:cubicBezTo>
                  <a:cubicBezTo>
                    <a:pt x="68703" y="302121"/>
                    <a:pt x="2" y="234194"/>
                    <a:pt x="2" y="151259"/>
                  </a:cubicBezTo>
                  <a:cubicBezTo>
                    <a:pt x="-393" y="68324"/>
                    <a:pt x="67124" y="2"/>
                    <a:pt x="150039" y="2"/>
                  </a:cubicBezTo>
                  <a:close/>
                  <a:moveTo>
                    <a:pt x="200184" y="153628"/>
                  </a:moveTo>
                  <a:cubicBezTo>
                    <a:pt x="203342" y="149284"/>
                    <a:pt x="206106" y="145335"/>
                    <a:pt x="208080" y="141781"/>
                  </a:cubicBezTo>
                  <a:cubicBezTo>
                    <a:pt x="221110" y="118480"/>
                    <a:pt x="221505" y="94784"/>
                    <a:pt x="206896" y="72273"/>
                  </a:cubicBezTo>
                  <a:cubicBezTo>
                    <a:pt x="192682" y="50158"/>
                    <a:pt x="171361" y="39889"/>
                    <a:pt x="145301" y="42259"/>
                  </a:cubicBezTo>
                  <a:cubicBezTo>
                    <a:pt x="117663" y="45023"/>
                    <a:pt x="98316" y="60426"/>
                    <a:pt x="89235" y="86886"/>
                  </a:cubicBezTo>
                  <a:cubicBezTo>
                    <a:pt x="83707" y="102288"/>
                    <a:pt x="87655" y="112951"/>
                    <a:pt x="99895" y="117690"/>
                  </a:cubicBezTo>
                  <a:cubicBezTo>
                    <a:pt x="112135" y="122429"/>
                    <a:pt x="121611" y="116900"/>
                    <a:pt x="127534" y="101498"/>
                  </a:cubicBezTo>
                  <a:cubicBezTo>
                    <a:pt x="128323" y="99918"/>
                    <a:pt x="128718" y="97944"/>
                    <a:pt x="129508" y="96364"/>
                  </a:cubicBezTo>
                  <a:cubicBezTo>
                    <a:pt x="135430" y="85701"/>
                    <a:pt x="144512" y="80567"/>
                    <a:pt x="156752" y="83331"/>
                  </a:cubicBezTo>
                  <a:cubicBezTo>
                    <a:pt x="168991" y="86096"/>
                    <a:pt x="175704" y="93994"/>
                    <a:pt x="176493" y="106237"/>
                  </a:cubicBezTo>
                  <a:cubicBezTo>
                    <a:pt x="177283" y="118480"/>
                    <a:pt x="171361" y="127168"/>
                    <a:pt x="159515" y="131118"/>
                  </a:cubicBezTo>
                  <a:cubicBezTo>
                    <a:pt x="155567" y="132302"/>
                    <a:pt x="151619" y="132697"/>
                    <a:pt x="147670" y="133487"/>
                  </a:cubicBezTo>
                  <a:cubicBezTo>
                    <a:pt x="137405" y="135857"/>
                    <a:pt x="130298" y="142965"/>
                    <a:pt x="131877" y="152444"/>
                  </a:cubicBezTo>
                  <a:cubicBezTo>
                    <a:pt x="133061" y="159552"/>
                    <a:pt x="139774" y="166266"/>
                    <a:pt x="145301" y="172190"/>
                  </a:cubicBezTo>
                  <a:cubicBezTo>
                    <a:pt x="147670" y="174560"/>
                    <a:pt x="153198" y="173770"/>
                    <a:pt x="157146" y="174560"/>
                  </a:cubicBezTo>
                  <a:cubicBezTo>
                    <a:pt x="169781" y="177324"/>
                    <a:pt x="178073" y="189567"/>
                    <a:pt x="176493" y="201810"/>
                  </a:cubicBezTo>
                  <a:cubicBezTo>
                    <a:pt x="174914" y="214842"/>
                    <a:pt x="163069" y="224320"/>
                    <a:pt x="149645" y="223531"/>
                  </a:cubicBezTo>
                  <a:cubicBezTo>
                    <a:pt x="136615" y="222741"/>
                    <a:pt x="129903" y="215237"/>
                    <a:pt x="126349" y="198255"/>
                  </a:cubicBezTo>
                  <a:cubicBezTo>
                    <a:pt x="123585" y="184038"/>
                    <a:pt x="115294" y="177324"/>
                    <a:pt x="103054" y="179299"/>
                  </a:cubicBezTo>
                  <a:cubicBezTo>
                    <a:pt x="91604" y="180878"/>
                    <a:pt x="85681" y="189172"/>
                    <a:pt x="86076" y="202994"/>
                  </a:cubicBezTo>
                  <a:cubicBezTo>
                    <a:pt x="87260" y="233404"/>
                    <a:pt x="111740" y="260259"/>
                    <a:pt x="141748" y="264208"/>
                  </a:cubicBezTo>
                  <a:cubicBezTo>
                    <a:pt x="174914" y="268552"/>
                    <a:pt x="205316" y="249201"/>
                    <a:pt x="214792" y="218002"/>
                  </a:cubicBezTo>
                  <a:cubicBezTo>
                    <a:pt x="221900" y="194306"/>
                    <a:pt x="215977" y="173375"/>
                    <a:pt x="200184" y="1536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g1d7304e9305_0_8"/>
            <p:cNvSpPr/>
            <p:nvPr/>
          </p:nvSpPr>
          <p:spPr>
            <a:xfrm>
              <a:off x="1206817" y="442247"/>
              <a:ext cx="156361" cy="157579"/>
            </a:xfrm>
            <a:custGeom>
              <a:rect b="b" l="l" r="r" t="t"/>
              <a:pathLst>
                <a:path extrusionOk="0" h="157579" w="156361">
                  <a:moveTo>
                    <a:pt x="156358" y="78594"/>
                  </a:moveTo>
                  <a:cubicBezTo>
                    <a:pt x="156753" y="122036"/>
                    <a:pt x="121613" y="157579"/>
                    <a:pt x="78181" y="157579"/>
                  </a:cubicBezTo>
                  <a:cubicBezTo>
                    <a:pt x="35144" y="157579"/>
                    <a:pt x="398" y="122826"/>
                    <a:pt x="3" y="79779"/>
                  </a:cubicBezTo>
                  <a:cubicBezTo>
                    <a:pt x="-391" y="35942"/>
                    <a:pt x="34354" y="398"/>
                    <a:pt x="77391" y="3"/>
                  </a:cubicBezTo>
                  <a:cubicBezTo>
                    <a:pt x="120428" y="-392"/>
                    <a:pt x="155964" y="35152"/>
                    <a:pt x="156358" y="78594"/>
                  </a:cubicBezTo>
                  <a:close/>
                  <a:moveTo>
                    <a:pt x="40671" y="77804"/>
                  </a:moveTo>
                  <a:cubicBezTo>
                    <a:pt x="40277" y="99130"/>
                    <a:pt x="56860" y="116507"/>
                    <a:pt x="77786" y="116507"/>
                  </a:cubicBezTo>
                  <a:cubicBezTo>
                    <a:pt x="97923" y="116507"/>
                    <a:pt x="114901" y="100315"/>
                    <a:pt x="115295" y="79779"/>
                  </a:cubicBezTo>
                  <a:cubicBezTo>
                    <a:pt x="115690" y="58453"/>
                    <a:pt x="99107" y="41076"/>
                    <a:pt x="78181" y="41076"/>
                  </a:cubicBezTo>
                  <a:cubicBezTo>
                    <a:pt x="58044" y="41076"/>
                    <a:pt x="41066" y="57663"/>
                    <a:pt x="40671" y="7780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g1d7304e9305_0_8"/>
            <p:cNvSpPr/>
            <p:nvPr/>
          </p:nvSpPr>
          <p:spPr>
            <a:xfrm>
              <a:off x="781828" y="772355"/>
              <a:ext cx="78896" cy="219634"/>
            </a:xfrm>
            <a:custGeom>
              <a:rect b="b" l="l" r="r" t="t"/>
              <a:pathLst>
                <a:path extrusionOk="0" h="219634" w="78896">
                  <a:moveTo>
                    <a:pt x="38053" y="40732"/>
                  </a:moveTo>
                  <a:cubicBezTo>
                    <a:pt x="30551" y="40732"/>
                    <a:pt x="24629" y="41127"/>
                    <a:pt x="18706" y="40732"/>
                  </a:cubicBezTo>
                  <a:cubicBezTo>
                    <a:pt x="7651" y="39942"/>
                    <a:pt x="939" y="33624"/>
                    <a:pt x="149" y="22566"/>
                  </a:cubicBezTo>
                  <a:cubicBezTo>
                    <a:pt x="-1036" y="11113"/>
                    <a:pt x="4887" y="2424"/>
                    <a:pt x="16337" y="1239"/>
                  </a:cubicBezTo>
                  <a:cubicBezTo>
                    <a:pt x="30946" y="-340"/>
                    <a:pt x="46345" y="-340"/>
                    <a:pt x="60954" y="845"/>
                  </a:cubicBezTo>
                  <a:cubicBezTo>
                    <a:pt x="73194" y="2029"/>
                    <a:pt x="78721" y="11113"/>
                    <a:pt x="78721" y="22960"/>
                  </a:cubicBezTo>
                  <a:cubicBezTo>
                    <a:pt x="78721" y="81015"/>
                    <a:pt x="79116" y="139069"/>
                    <a:pt x="78721" y="197123"/>
                  </a:cubicBezTo>
                  <a:cubicBezTo>
                    <a:pt x="78721" y="210551"/>
                    <a:pt x="69640" y="219634"/>
                    <a:pt x="58190" y="219634"/>
                  </a:cubicBezTo>
                  <a:cubicBezTo>
                    <a:pt x="46740" y="219634"/>
                    <a:pt x="38448" y="210551"/>
                    <a:pt x="38448" y="196729"/>
                  </a:cubicBezTo>
                  <a:cubicBezTo>
                    <a:pt x="38448" y="150522"/>
                    <a:pt x="38448" y="104316"/>
                    <a:pt x="38448" y="58109"/>
                  </a:cubicBezTo>
                  <a:cubicBezTo>
                    <a:pt x="38053" y="52975"/>
                    <a:pt x="38053" y="48236"/>
                    <a:pt x="38053" y="40732"/>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g1d7304e9305_0_8"/>
            <p:cNvSpPr/>
            <p:nvPr/>
          </p:nvSpPr>
          <p:spPr>
            <a:xfrm>
              <a:off x="1460305" y="1431826"/>
              <a:ext cx="131948" cy="222895"/>
            </a:xfrm>
            <a:custGeom>
              <a:rect b="b" l="l" r="r" t="t"/>
              <a:pathLst>
                <a:path extrusionOk="0" h="222895" w="131947">
                  <a:moveTo>
                    <a:pt x="114126" y="111799"/>
                  </a:moveTo>
                  <a:cubicBezTo>
                    <a:pt x="129920" y="131545"/>
                    <a:pt x="135842" y="152476"/>
                    <a:pt x="128735" y="176172"/>
                  </a:cubicBezTo>
                  <a:cubicBezTo>
                    <a:pt x="119654" y="207371"/>
                    <a:pt x="88857" y="226327"/>
                    <a:pt x="55690" y="222378"/>
                  </a:cubicBezTo>
                  <a:cubicBezTo>
                    <a:pt x="25683" y="218429"/>
                    <a:pt x="1203" y="191574"/>
                    <a:pt x="19" y="161164"/>
                  </a:cubicBezTo>
                  <a:cubicBezTo>
                    <a:pt x="-376" y="147342"/>
                    <a:pt x="5546" y="139048"/>
                    <a:pt x="16996" y="137469"/>
                  </a:cubicBezTo>
                  <a:cubicBezTo>
                    <a:pt x="29236" y="135889"/>
                    <a:pt x="37528" y="142603"/>
                    <a:pt x="40292" y="156425"/>
                  </a:cubicBezTo>
                  <a:cubicBezTo>
                    <a:pt x="43845" y="173407"/>
                    <a:pt x="50558" y="180911"/>
                    <a:pt x="63587" y="181701"/>
                  </a:cubicBezTo>
                  <a:cubicBezTo>
                    <a:pt x="77012" y="182491"/>
                    <a:pt x="88857" y="173012"/>
                    <a:pt x="90436" y="159980"/>
                  </a:cubicBezTo>
                  <a:cubicBezTo>
                    <a:pt x="92015" y="147342"/>
                    <a:pt x="83724" y="135494"/>
                    <a:pt x="71089" y="132730"/>
                  </a:cubicBezTo>
                  <a:cubicBezTo>
                    <a:pt x="67141" y="131940"/>
                    <a:pt x="61613" y="132730"/>
                    <a:pt x="59244" y="130360"/>
                  </a:cubicBezTo>
                  <a:cubicBezTo>
                    <a:pt x="53716" y="124831"/>
                    <a:pt x="47004" y="118117"/>
                    <a:pt x="45820" y="110614"/>
                  </a:cubicBezTo>
                  <a:cubicBezTo>
                    <a:pt x="44240" y="101136"/>
                    <a:pt x="51347" y="94027"/>
                    <a:pt x="61613" y="91657"/>
                  </a:cubicBezTo>
                  <a:cubicBezTo>
                    <a:pt x="65561" y="90867"/>
                    <a:pt x="69905" y="90472"/>
                    <a:pt x="73458" y="89288"/>
                  </a:cubicBezTo>
                  <a:cubicBezTo>
                    <a:pt x="85303" y="85338"/>
                    <a:pt x="91226" y="76650"/>
                    <a:pt x="90436" y="64407"/>
                  </a:cubicBezTo>
                  <a:cubicBezTo>
                    <a:pt x="89646" y="52164"/>
                    <a:pt x="82539" y="44266"/>
                    <a:pt x="70694" y="41501"/>
                  </a:cubicBezTo>
                  <a:cubicBezTo>
                    <a:pt x="58454" y="38737"/>
                    <a:pt x="49373" y="43871"/>
                    <a:pt x="43450" y="54534"/>
                  </a:cubicBezTo>
                  <a:cubicBezTo>
                    <a:pt x="42661" y="56114"/>
                    <a:pt x="42266" y="58088"/>
                    <a:pt x="41476" y="59668"/>
                  </a:cubicBezTo>
                  <a:cubicBezTo>
                    <a:pt x="35554" y="75070"/>
                    <a:pt x="26078" y="80599"/>
                    <a:pt x="13838" y="75860"/>
                  </a:cubicBezTo>
                  <a:cubicBezTo>
                    <a:pt x="1993" y="71121"/>
                    <a:pt x="-1956" y="60458"/>
                    <a:pt x="3177" y="45056"/>
                  </a:cubicBezTo>
                  <a:cubicBezTo>
                    <a:pt x="12653" y="18596"/>
                    <a:pt x="31605" y="3193"/>
                    <a:pt x="59244" y="429"/>
                  </a:cubicBezTo>
                  <a:cubicBezTo>
                    <a:pt x="85303" y="-2335"/>
                    <a:pt x="106624" y="8328"/>
                    <a:pt x="120838" y="30443"/>
                  </a:cubicBezTo>
                  <a:cubicBezTo>
                    <a:pt x="135447" y="52954"/>
                    <a:pt x="135447" y="76650"/>
                    <a:pt x="122023" y="99951"/>
                  </a:cubicBezTo>
                  <a:cubicBezTo>
                    <a:pt x="120049" y="103505"/>
                    <a:pt x="117285" y="107059"/>
                    <a:pt x="114126" y="11179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g1d7304e9305_0_8"/>
            <p:cNvSpPr/>
            <p:nvPr/>
          </p:nvSpPr>
          <p:spPr>
            <a:xfrm>
              <a:off x="1247482" y="483316"/>
              <a:ext cx="74637" cy="75444"/>
            </a:xfrm>
            <a:custGeom>
              <a:rect b="b" l="l" r="r" t="t"/>
              <a:pathLst>
                <a:path extrusionOk="0" h="75444" w="74637">
                  <a:moveTo>
                    <a:pt x="7" y="36735"/>
                  </a:moveTo>
                  <a:cubicBezTo>
                    <a:pt x="402" y="16199"/>
                    <a:pt x="17380" y="-388"/>
                    <a:pt x="37516" y="7"/>
                  </a:cubicBezTo>
                  <a:cubicBezTo>
                    <a:pt x="58443" y="7"/>
                    <a:pt x="75026" y="17779"/>
                    <a:pt x="74631" y="38710"/>
                  </a:cubicBezTo>
                  <a:cubicBezTo>
                    <a:pt x="74236" y="59246"/>
                    <a:pt x="57258" y="75833"/>
                    <a:pt x="37122" y="75438"/>
                  </a:cubicBezTo>
                  <a:cubicBezTo>
                    <a:pt x="16195" y="75438"/>
                    <a:pt x="-388" y="58061"/>
                    <a:pt x="7" y="3673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22" name="Google Shape;522;g1d7304e9305_0_8"/>
          <p:cNvGrpSpPr/>
          <p:nvPr/>
        </p:nvGrpSpPr>
        <p:grpSpPr>
          <a:xfrm>
            <a:off x="445065" y="4231253"/>
            <a:ext cx="729883" cy="714162"/>
            <a:chOff x="3292425" y="3664250"/>
            <a:chExt cx="397025" cy="391525"/>
          </a:xfrm>
        </p:grpSpPr>
        <p:sp>
          <p:nvSpPr>
            <p:cNvPr id="523" name="Google Shape;523;g1d7304e9305_0_8"/>
            <p:cNvSpPr/>
            <p:nvPr/>
          </p:nvSpPr>
          <p:spPr>
            <a:xfrm>
              <a:off x="3292425" y="3680675"/>
              <a:ext cx="375100" cy="375100"/>
            </a:xfrm>
            <a:custGeom>
              <a:rect b="b" l="l" r="r" t="t"/>
              <a:pathLst>
                <a:path extrusionOk="0" fill="none" h="15004" w="15004">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solidFill>
              <a:srgbClr val="002060"/>
            </a:solidFill>
            <a:ln cap="rnd" cmpd="sng" w="28575">
              <a:solidFill>
                <a:srgbClr val="00206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g1d7304e9305_0_8"/>
            <p:cNvSpPr/>
            <p:nvPr/>
          </p:nvSpPr>
          <p:spPr>
            <a:xfrm>
              <a:off x="3504325" y="3664250"/>
              <a:ext cx="131525" cy="153450"/>
            </a:xfrm>
            <a:custGeom>
              <a:rect b="b" l="l" r="r" t="t"/>
              <a:pathLst>
                <a:path extrusionOk="0" fill="none" h="6138" w="5261">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solidFill>
              <a:srgbClr val="002060"/>
            </a:solidFill>
            <a:ln cap="rnd" cmpd="sng" w="28575">
              <a:solidFill>
                <a:srgbClr val="00206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g1d7304e9305_0_8"/>
            <p:cNvSpPr/>
            <p:nvPr/>
          </p:nvSpPr>
          <p:spPr>
            <a:xfrm>
              <a:off x="3501875" y="3749500"/>
              <a:ext cx="187575" cy="96825"/>
            </a:xfrm>
            <a:custGeom>
              <a:rect b="b" l="l" r="r" t="t"/>
              <a:pathLst>
                <a:path extrusionOk="0" fill="none" h="3873" w="7503">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solidFill>
              <a:srgbClr val="002060"/>
            </a:solidFill>
            <a:ln cap="rnd" cmpd="sng" w="28575">
              <a:solidFill>
                <a:srgbClr val="00206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g1d7304e9305_0_20"/>
          <p:cNvSpPr txBox="1"/>
          <p:nvPr/>
        </p:nvSpPr>
        <p:spPr>
          <a:xfrm>
            <a:off x="1624114" y="369980"/>
            <a:ext cx="63897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24BAA2"/>
              </a:buClr>
              <a:buSzPts val="2400"/>
              <a:buFont typeface="Arial"/>
              <a:buNone/>
            </a:pPr>
            <a:r>
              <a:rPr b="1" i="0" lang="en-US" sz="2400" u="none" cap="none" strike="noStrike">
                <a:solidFill>
                  <a:srgbClr val="24BAA2"/>
                </a:solidFill>
                <a:latin typeface="Calibri"/>
                <a:ea typeface="Calibri"/>
                <a:cs typeface="Calibri"/>
                <a:sym typeface="Calibri"/>
              </a:rPr>
              <a:t>Crea una lista diaria de tareas</a:t>
            </a:r>
            <a:br>
              <a:rPr b="1" i="0" lang="en-US" sz="2400" u="none" cap="none" strike="noStrike">
                <a:solidFill>
                  <a:srgbClr val="24BAA2"/>
                </a:solidFill>
                <a:latin typeface="Calibri"/>
                <a:ea typeface="Calibri"/>
                <a:cs typeface="Calibri"/>
                <a:sym typeface="Calibri"/>
              </a:rPr>
            </a:br>
            <a:endParaRPr b="1" i="0" sz="2400" u="none" cap="none" strike="noStrike">
              <a:solidFill>
                <a:srgbClr val="24BAA2"/>
              </a:solidFill>
              <a:latin typeface="Calibri"/>
              <a:ea typeface="Calibri"/>
              <a:cs typeface="Calibri"/>
              <a:sym typeface="Calibri"/>
            </a:endParaRPr>
          </a:p>
        </p:txBody>
      </p:sp>
      <p:sp>
        <p:nvSpPr>
          <p:cNvPr id="532" name="Google Shape;532;g1d7304e9305_0_20"/>
          <p:cNvSpPr txBox="1"/>
          <p:nvPr/>
        </p:nvSpPr>
        <p:spPr>
          <a:xfrm>
            <a:off x="1624114" y="844210"/>
            <a:ext cx="10074900" cy="13890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92E4B"/>
              </a:buClr>
              <a:buSzPts val="2400"/>
              <a:buFont typeface="Arial"/>
              <a:buNone/>
            </a:pPr>
            <a:r>
              <a:rPr b="0" i="0" lang="en-US" sz="2200" u="none" cap="none" strike="noStrike">
                <a:solidFill>
                  <a:srgbClr val="092E4B"/>
                </a:solidFill>
                <a:latin typeface="Calibri"/>
                <a:ea typeface="Calibri"/>
                <a:cs typeface="Calibri"/>
                <a:sym typeface="Calibri"/>
              </a:rPr>
              <a:t>Una vez que has definido las pequeñas acciones que debes llevar a cabo, anótalas en una lista diaria de tareas. Hazlo con objetividad y distribuye las tareas a lo largo de varios días para mantener la conciliación laboral. Borra cada tarea de la lista una vez que la hayas completado. Te sentirás </a:t>
            </a:r>
            <a:r>
              <a:rPr b="0" i="0" lang="en-US" sz="2200" u="none" cap="none" strike="noStrike">
                <a:solidFill>
                  <a:srgbClr val="002060"/>
                </a:solidFill>
                <a:latin typeface="Calibri"/>
                <a:ea typeface="Calibri"/>
                <a:cs typeface="Calibri"/>
                <a:sym typeface="Calibri"/>
              </a:rPr>
              <a:t>satisfecho y motivado para </a:t>
            </a:r>
            <a:r>
              <a:rPr b="0" i="0" lang="en-US" sz="2200" u="none" cap="none" strike="noStrike">
                <a:solidFill>
                  <a:srgbClr val="092E4B"/>
                </a:solidFill>
                <a:latin typeface="Calibri"/>
                <a:ea typeface="Calibri"/>
                <a:cs typeface="Calibri"/>
                <a:sym typeface="Calibri"/>
              </a:rPr>
              <a:t>continuar. </a:t>
            </a:r>
            <a:endParaRPr b="0" i="0" sz="2200" u="none" cap="none" strike="noStrike">
              <a:solidFill>
                <a:srgbClr val="092E4B"/>
              </a:solidFill>
              <a:latin typeface="Calibri"/>
              <a:ea typeface="Calibri"/>
              <a:cs typeface="Calibri"/>
              <a:sym typeface="Calibri"/>
            </a:endParaRPr>
          </a:p>
        </p:txBody>
      </p:sp>
      <p:sp>
        <p:nvSpPr>
          <p:cNvPr id="533" name="Google Shape;533;g1d7304e9305_0_20"/>
          <p:cNvSpPr txBox="1"/>
          <p:nvPr/>
        </p:nvSpPr>
        <p:spPr>
          <a:xfrm>
            <a:off x="6307627" y="2510580"/>
            <a:ext cx="53913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24BAA2"/>
              </a:buClr>
              <a:buSzPts val="2400"/>
              <a:buFont typeface="Arial"/>
              <a:buNone/>
            </a:pPr>
            <a:r>
              <a:rPr b="1" i="0" lang="en-US" sz="2400" u="none" cap="none" strike="noStrike">
                <a:solidFill>
                  <a:srgbClr val="24BAA2"/>
                </a:solidFill>
                <a:latin typeface="Calibri"/>
                <a:ea typeface="Calibri"/>
                <a:cs typeface="Calibri"/>
                <a:sym typeface="Calibri"/>
              </a:rPr>
              <a:t>Pon normas</a:t>
            </a:r>
            <a:br>
              <a:rPr b="1" i="0" lang="en-US" sz="2400" u="none" cap="none" strike="noStrike">
                <a:solidFill>
                  <a:srgbClr val="24BAA2"/>
                </a:solidFill>
                <a:latin typeface="Calibri"/>
                <a:ea typeface="Calibri"/>
                <a:cs typeface="Calibri"/>
                <a:sym typeface="Calibri"/>
              </a:rPr>
            </a:br>
            <a:endParaRPr b="1" i="0" sz="2400" u="none" cap="none" strike="noStrike">
              <a:solidFill>
                <a:srgbClr val="24BAA2"/>
              </a:solidFill>
              <a:latin typeface="Calibri"/>
              <a:ea typeface="Calibri"/>
              <a:cs typeface="Calibri"/>
              <a:sym typeface="Calibri"/>
            </a:endParaRPr>
          </a:p>
        </p:txBody>
      </p:sp>
      <p:sp>
        <p:nvSpPr>
          <p:cNvPr id="534" name="Google Shape;534;g1d7304e9305_0_20"/>
          <p:cNvSpPr txBox="1"/>
          <p:nvPr/>
        </p:nvSpPr>
        <p:spPr>
          <a:xfrm>
            <a:off x="1624115" y="3003082"/>
            <a:ext cx="10074900" cy="11244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Para crear un hábito positivo, necesitas establecer normas y obedecerlas. No te sientas tentado a trabajar más allá de las horas previstas, a seguir disponible durante tus horas libres. Pon límites y respétalos: la vida no es solo trabajar. </a:t>
            </a:r>
            <a:endParaRPr b="0" i="0" sz="2400" u="none" cap="none" strike="noStrike">
              <a:solidFill>
                <a:srgbClr val="092E4B"/>
              </a:solidFill>
              <a:latin typeface="Calibri"/>
              <a:ea typeface="Calibri"/>
              <a:cs typeface="Calibri"/>
              <a:sym typeface="Calibri"/>
            </a:endParaRPr>
          </a:p>
        </p:txBody>
      </p:sp>
      <p:sp>
        <p:nvSpPr>
          <p:cNvPr id="535" name="Google Shape;535;g1d7304e9305_0_20"/>
          <p:cNvSpPr txBox="1"/>
          <p:nvPr/>
        </p:nvSpPr>
        <p:spPr>
          <a:xfrm>
            <a:off x="1624114" y="4548225"/>
            <a:ext cx="5391300" cy="4743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r">
              <a:lnSpc>
                <a:spcPct val="90000"/>
              </a:lnSpc>
              <a:spcBef>
                <a:spcPts val="0"/>
              </a:spcBef>
              <a:spcAft>
                <a:spcPts val="0"/>
              </a:spcAft>
              <a:buClr>
                <a:srgbClr val="24BAA2"/>
              </a:buClr>
              <a:buSzPts val="2400"/>
              <a:buFont typeface="Arial"/>
              <a:buNone/>
            </a:pPr>
            <a:r>
              <a:rPr b="1" i="0" lang="en-US" sz="2400" u="none" cap="none" strike="noStrike">
                <a:solidFill>
                  <a:srgbClr val="24BAA2"/>
                </a:solidFill>
                <a:latin typeface="Calibri"/>
                <a:ea typeface="Calibri"/>
                <a:cs typeface="Calibri"/>
                <a:sym typeface="Calibri"/>
              </a:rPr>
              <a:t>Organiza también tu tiempo libre</a:t>
            </a:r>
            <a:br>
              <a:rPr b="1" i="0" lang="en-US" sz="2400" u="none" cap="none" strike="noStrike">
                <a:solidFill>
                  <a:srgbClr val="24BAA2"/>
                </a:solidFill>
                <a:latin typeface="Calibri"/>
                <a:ea typeface="Calibri"/>
                <a:cs typeface="Calibri"/>
                <a:sym typeface="Calibri"/>
              </a:rPr>
            </a:br>
            <a:endParaRPr b="1" i="0" sz="2400" u="none" cap="none" strike="noStrike">
              <a:solidFill>
                <a:srgbClr val="24BAA2"/>
              </a:solidFill>
              <a:latin typeface="Calibri"/>
              <a:ea typeface="Calibri"/>
              <a:cs typeface="Calibri"/>
              <a:sym typeface="Calibri"/>
            </a:endParaRPr>
          </a:p>
        </p:txBody>
      </p:sp>
      <p:sp>
        <p:nvSpPr>
          <p:cNvPr id="536" name="Google Shape;536;g1d7304e9305_0_20"/>
          <p:cNvSpPr txBox="1"/>
          <p:nvPr/>
        </p:nvSpPr>
        <p:spPr>
          <a:xfrm>
            <a:off x="1624114" y="5022455"/>
            <a:ext cx="10074900" cy="1389000"/>
          </a:xfrm>
          <a:prstGeom prst="rect">
            <a:avLst/>
          </a:prstGeom>
          <a:noFill/>
          <a:ln cap="flat" cmpd="sng" w="28575">
            <a:solidFill>
              <a:srgbClr val="7F349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Para asegurarte de que te tomas tiempo libre, fija unas horas al día para dedicarlas a ti mismo, a tus aficiones y a tus seres queridos. El deporte, el libro que tienes en la mesilla de noche o la película que quieres ir a ver al cine nunca deberían posponerse. </a:t>
            </a:r>
            <a:endParaRPr b="0" i="0" sz="2400" u="none" cap="none" strike="noStrike">
              <a:solidFill>
                <a:srgbClr val="092E4B"/>
              </a:solidFill>
              <a:latin typeface="Calibri"/>
              <a:ea typeface="Calibri"/>
              <a:cs typeface="Calibri"/>
              <a:sym typeface="Calibri"/>
            </a:endParaRPr>
          </a:p>
        </p:txBody>
      </p:sp>
      <p:grpSp>
        <p:nvGrpSpPr>
          <p:cNvPr id="537" name="Google Shape;537;g1d7304e9305_0_20"/>
          <p:cNvGrpSpPr/>
          <p:nvPr/>
        </p:nvGrpSpPr>
        <p:grpSpPr>
          <a:xfrm>
            <a:off x="535822" y="467348"/>
            <a:ext cx="863661" cy="870429"/>
            <a:chOff x="3191222" y="2559048"/>
            <a:chExt cx="4722740" cy="4759750"/>
          </a:xfrm>
        </p:grpSpPr>
        <p:sp>
          <p:nvSpPr>
            <p:cNvPr id="538" name="Google Shape;538;g1d7304e9305_0_20"/>
            <p:cNvSpPr/>
            <p:nvPr/>
          </p:nvSpPr>
          <p:spPr>
            <a:xfrm>
              <a:off x="3191222" y="2607519"/>
              <a:ext cx="4712093" cy="4711279"/>
            </a:xfrm>
            <a:custGeom>
              <a:rect b="b" l="l" r="r" t="t"/>
              <a:pathLst>
                <a:path extrusionOk="0" h="4711281" w="4712093">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g1d7304e9305_0_20"/>
            <p:cNvSpPr/>
            <p:nvPr/>
          </p:nvSpPr>
          <p:spPr>
            <a:xfrm>
              <a:off x="7002192" y="2559048"/>
              <a:ext cx="911770" cy="2695015"/>
            </a:xfrm>
            <a:custGeom>
              <a:rect b="b" l="l" r="r" t="t"/>
              <a:pathLst>
                <a:path extrusionOk="0" h="2695016" w="911772">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g1d7304e9305_0_20"/>
            <p:cNvSpPr/>
            <p:nvPr/>
          </p:nvSpPr>
          <p:spPr>
            <a:xfrm>
              <a:off x="3528697" y="5650578"/>
              <a:ext cx="1346367" cy="1271698"/>
            </a:xfrm>
            <a:custGeom>
              <a:rect b="b" l="l" r="r" t="t"/>
              <a:pathLst>
                <a:path extrusionOk="0" h="1271701" w="1346369">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g1d7304e9305_0_20"/>
            <p:cNvSpPr/>
            <p:nvPr/>
          </p:nvSpPr>
          <p:spPr>
            <a:xfrm>
              <a:off x="3460010" y="3985602"/>
              <a:ext cx="1345651" cy="1268460"/>
            </a:xfrm>
            <a:custGeom>
              <a:rect b="b" l="l" r="r" t="t"/>
              <a:pathLst>
                <a:path extrusionOk="0" h="1268459" w="134565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g1d7304e9305_0_20"/>
            <p:cNvSpPr/>
            <p:nvPr/>
          </p:nvSpPr>
          <p:spPr>
            <a:xfrm>
              <a:off x="4932330" y="3349034"/>
              <a:ext cx="1818786" cy="146602"/>
            </a:xfrm>
            <a:custGeom>
              <a:rect b="b" l="l" r="r" t="t"/>
              <a:pathLst>
                <a:path extrusionOk="0" h="146602" w="1818786">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g1d7304e9305_0_20"/>
            <p:cNvSpPr/>
            <p:nvPr/>
          </p:nvSpPr>
          <p:spPr>
            <a:xfrm>
              <a:off x="4932330" y="3956389"/>
              <a:ext cx="1818786" cy="146602"/>
            </a:xfrm>
            <a:custGeom>
              <a:rect b="b" l="l" r="r" t="t"/>
              <a:pathLst>
                <a:path extrusionOk="0" h="146602" w="1818786">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g1d7304e9305_0_20"/>
            <p:cNvSpPr/>
            <p:nvPr/>
          </p:nvSpPr>
          <p:spPr>
            <a:xfrm>
              <a:off x="4933282" y="3653664"/>
              <a:ext cx="1515179" cy="146602"/>
            </a:xfrm>
            <a:custGeom>
              <a:rect b="b" l="l" r="r" t="t"/>
              <a:pathLst>
                <a:path extrusionOk="0" h="146602" w="1515179">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g1d7304e9305_0_20"/>
            <p:cNvSpPr/>
            <p:nvPr/>
          </p:nvSpPr>
          <p:spPr>
            <a:xfrm>
              <a:off x="4934233" y="4717010"/>
              <a:ext cx="828970" cy="144699"/>
            </a:xfrm>
            <a:custGeom>
              <a:rect b="b" l="l" r="r" t="t"/>
              <a:pathLst>
                <a:path extrusionOk="0" h="144699" w="82897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g1d7304e9305_0_20"/>
            <p:cNvSpPr/>
            <p:nvPr/>
          </p:nvSpPr>
          <p:spPr>
            <a:xfrm>
              <a:off x="4934233" y="5021639"/>
              <a:ext cx="828970" cy="144699"/>
            </a:xfrm>
            <a:custGeom>
              <a:rect b="b" l="l" r="r" t="t"/>
              <a:pathLst>
                <a:path extrusionOk="0" h="144699" w="82897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g1d7304e9305_0_20"/>
            <p:cNvSpPr/>
            <p:nvPr/>
          </p:nvSpPr>
          <p:spPr>
            <a:xfrm>
              <a:off x="4933282" y="5325317"/>
              <a:ext cx="829922" cy="145650"/>
            </a:xfrm>
            <a:custGeom>
              <a:rect b="b" l="l" r="r" t="t"/>
              <a:pathLst>
                <a:path extrusionOk="0" h="145650" w="829922">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g1d7304e9305_0_20"/>
            <p:cNvSpPr/>
            <p:nvPr/>
          </p:nvSpPr>
          <p:spPr>
            <a:xfrm>
              <a:off x="6603596" y="3651760"/>
              <a:ext cx="146568" cy="148506"/>
            </a:xfrm>
            <a:custGeom>
              <a:rect b="b" l="l" r="r" t="t"/>
              <a:pathLst>
                <a:path extrusionOk="0" h="148506" w="146568">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9" name="Google Shape;549;g1d7304e9305_0_20"/>
          <p:cNvGrpSpPr/>
          <p:nvPr/>
        </p:nvGrpSpPr>
        <p:grpSpPr>
          <a:xfrm>
            <a:off x="513745" y="2412010"/>
            <a:ext cx="907856" cy="940767"/>
            <a:chOff x="789989" y="537063"/>
            <a:chExt cx="907856" cy="940767"/>
          </a:xfrm>
        </p:grpSpPr>
        <p:sp>
          <p:nvSpPr>
            <p:cNvPr id="550" name="Google Shape;550;g1d7304e9305_0_20"/>
            <p:cNvSpPr/>
            <p:nvPr/>
          </p:nvSpPr>
          <p:spPr>
            <a:xfrm>
              <a:off x="913414" y="712600"/>
              <a:ext cx="191993" cy="191993"/>
            </a:xfrm>
            <a:custGeom>
              <a:rect b="b" l="l" r="r" t="t"/>
              <a:pathLst>
                <a:path extrusionOk="0" h="191993" w="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g1d7304e9305_0_20"/>
            <p:cNvSpPr/>
            <p:nvPr/>
          </p:nvSpPr>
          <p:spPr>
            <a:xfrm>
              <a:off x="789989" y="537063"/>
              <a:ext cx="907856" cy="940767"/>
            </a:xfrm>
            <a:custGeom>
              <a:rect b="b" l="l" r="r" t="t"/>
              <a:pathLst>
                <a:path extrusionOk="0" h="940767" w="907856">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g1d7304e9305_0_20"/>
            <p:cNvSpPr/>
            <p:nvPr/>
          </p:nvSpPr>
          <p:spPr>
            <a:xfrm>
              <a:off x="907928" y="1296808"/>
              <a:ext cx="313389" cy="21942"/>
            </a:xfrm>
            <a:custGeom>
              <a:rect b="b" l="l" r="r" t="t"/>
              <a:pathLst>
                <a:path extrusionOk="0" h="21942" w="313389">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g1d7304e9305_0_20"/>
            <p:cNvSpPr/>
            <p:nvPr/>
          </p:nvSpPr>
          <p:spPr>
            <a:xfrm>
              <a:off x="913414" y="712600"/>
              <a:ext cx="216679" cy="216678"/>
            </a:xfrm>
            <a:custGeom>
              <a:rect b="b" l="l" r="r" t="t"/>
              <a:pathLst>
                <a:path extrusionOk="0" h="216678" w="216679">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g1d7304e9305_0_20"/>
            <p:cNvSpPr/>
            <p:nvPr/>
          </p:nvSpPr>
          <p:spPr>
            <a:xfrm>
              <a:off x="951813" y="750998"/>
              <a:ext cx="134394" cy="134568"/>
            </a:xfrm>
            <a:custGeom>
              <a:rect b="b" l="l" r="r" t="t"/>
              <a:pathLst>
                <a:path extrusionOk="0" h="134568" w="134394">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g1d7304e9305_0_20"/>
            <p:cNvSpPr/>
            <p:nvPr/>
          </p:nvSpPr>
          <p:spPr>
            <a:xfrm>
              <a:off x="1459225" y="1038988"/>
              <a:ext cx="27427" cy="38398"/>
            </a:xfrm>
            <a:custGeom>
              <a:rect b="b" l="l" r="r" t="t"/>
              <a:pathLst>
                <a:path extrusionOk="0" h="38398" w="27427">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g1d7304e9305_0_20"/>
            <p:cNvSpPr/>
            <p:nvPr/>
          </p:nvSpPr>
          <p:spPr>
            <a:xfrm>
              <a:off x="1440026" y="884680"/>
              <a:ext cx="46627" cy="137851"/>
            </a:xfrm>
            <a:custGeom>
              <a:rect b="b" l="l" r="r" t="t"/>
              <a:pathLst>
                <a:path extrusionOk="0" h="137851" w="46627">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57" name="Google Shape;557;g1d7304e9305_0_20"/>
          <p:cNvGrpSpPr/>
          <p:nvPr/>
        </p:nvGrpSpPr>
        <p:grpSpPr>
          <a:xfrm>
            <a:off x="472964" y="4283075"/>
            <a:ext cx="907856" cy="739380"/>
            <a:chOff x="781761" y="3715924"/>
            <a:chExt cx="914639" cy="888654"/>
          </a:xfrm>
        </p:grpSpPr>
        <p:sp>
          <p:nvSpPr>
            <p:cNvPr id="558" name="Google Shape;558;g1d7304e9305_0_20"/>
            <p:cNvSpPr/>
            <p:nvPr/>
          </p:nvSpPr>
          <p:spPr>
            <a:xfrm>
              <a:off x="957069" y="3882683"/>
              <a:ext cx="548180" cy="617670"/>
            </a:xfrm>
            <a:custGeom>
              <a:rect b="b" l="l" r="r" t="t"/>
              <a:pathLst>
                <a:path extrusionOk="0" h="617670" w="54818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g1d7304e9305_0_20"/>
            <p:cNvSpPr/>
            <p:nvPr/>
          </p:nvSpPr>
          <p:spPr>
            <a:xfrm>
              <a:off x="781761" y="3715924"/>
              <a:ext cx="914639" cy="888654"/>
            </a:xfrm>
            <a:custGeom>
              <a:rect b="b" l="l" r="r" t="t"/>
              <a:pathLst>
                <a:path extrusionOk="0" h="888654" w="914639">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7"/>
          <p:cNvSpPr txBox="1"/>
          <p:nvPr>
            <p:ph idx="2" type="body"/>
          </p:nvPr>
        </p:nvSpPr>
        <p:spPr>
          <a:xfrm>
            <a:off x="5410201" y="170789"/>
            <a:ext cx="4990998"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Un poco de inspiración</a:t>
            </a:r>
            <a:endParaRPr/>
          </a:p>
        </p:txBody>
      </p:sp>
      <p:pic>
        <p:nvPicPr>
          <p:cNvPr descr="Logo, company name&#10;&#10;Description automatically generated" id="565" name="Google Shape;565;p7"/>
          <p:cNvPicPr preferRelativeResize="0"/>
          <p:nvPr>
            <p:ph idx="3" type="pic"/>
          </p:nvPr>
        </p:nvPicPr>
        <p:blipFill rotWithShape="1">
          <a:blip r:embed="rId3">
            <a:alphaModFix/>
          </a:blip>
          <a:srcRect b="0" l="3340" r="3337" t="0"/>
          <a:stretch/>
        </p:blipFill>
        <p:spPr>
          <a:xfrm>
            <a:off x="0" y="1866900"/>
            <a:ext cx="5130800" cy="3913188"/>
          </a:xfrm>
          <a:prstGeom prst="rect">
            <a:avLst/>
          </a:prstGeom>
          <a:solidFill>
            <a:srgbClr val="D8D8D8"/>
          </a:solidFill>
          <a:ln>
            <a:noFill/>
          </a:ln>
        </p:spPr>
      </p:pic>
      <p:sp>
        <p:nvSpPr>
          <p:cNvPr id="566" name="Google Shape;566;p7"/>
          <p:cNvSpPr txBox="1"/>
          <p:nvPr>
            <p:ph idx="1" type="body"/>
          </p:nvPr>
        </p:nvSpPr>
        <p:spPr>
          <a:xfrm>
            <a:off x="5451629" y="1163441"/>
            <a:ext cx="6029325" cy="4703763"/>
          </a:xfrm>
          <a:prstGeom prst="rect">
            <a:avLst/>
          </a:prstGeom>
          <a:noFill/>
          <a:ln>
            <a:noFill/>
          </a:ln>
        </p:spPr>
        <p:txBody>
          <a:bodyPr anchorCtr="0" anchor="t" bIns="45700" lIns="91425" spcFirstLastPara="1" rIns="91425" wrap="square" tIns="45700">
            <a:noAutofit/>
          </a:bodyPr>
          <a:lstStyle/>
          <a:p>
            <a:pPr indent="0" lvl="0" marL="228600" rtl="0" algn="just">
              <a:lnSpc>
                <a:spcPct val="90000"/>
              </a:lnSpc>
              <a:spcBef>
                <a:spcPts val="1000"/>
              </a:spcBef>
              <a:spcAft>
                <a:spcPts val="0"/>
              </a:spcAft>
              <a:buSzPts val="2400"/>
              <a:buNone/>
            </a:pPr>
            <a:r>
              <a:rPr lang="en-US" sz="2200"/>
              <a:t>Las </a:t>
            </a:r>
            <a:r>
              <a:rPr i="1" lang="en-US" sz="2200">
                <a:solidFill>
                  <a:schemeClr val="lt1"/>
                </a:solidFill>
              </a:rPr>
              <a:t>apps</a:t>
            </a:r>
            <a:r>
              <a:rPr lang="en-US" sz="2200">
                <a:solidFill>
                  <a:schemeClr val="lt1"/>
                </a:solidFill>
              </a:rPr>
              <a:t> que hemos mencionado antes requieren suscripción.  Pero también puedes seguir algunos minitutoriales disponibles en YouTube.</a:t>
            </a:r>
            <a:endParaRPr/>
          </a:p>
          <a:p>
            <a:pPr indent="-342900" lvl="0" marL="571500" rtl="0" algn="just">
              <a:lnSpc>
                <a:spcPct val="90000"/>
              </a:lnSpc>
              <a:spcBef>
                <a:spcPts val="1000"/>
              </a:spcBef>
              <a:spcAft>
                <a:spcPts val="0"/>
              </a:spcAft>
              <a:buClr>
                <a:srgbClr val="24BAA2"/>
              </a:buClr>
              <a:buSzPts val="2400"/>
              <a:buFont typeface="Noto Sans"/>
              <a:buChar char="⮚"/>
            </a:pPr>
            <a:r>
              <a:rPr lang="en-US" sz="2200" u="sng">
                <a:solidFill>
                  <a:srgbClr val="24BAA2"/>
                </a:solidFill>
                <a:hlinkClick r:id="rId4">
                  <a:extLst>
                    <a:ext uri="{A12FA001-AC4F-418D-AE19-62706E023703}">
                      <ahyp:hlinkClr val="tx"/>
                    </a:ext>
                  </a:extLst>
                </a:hlinkClick>
              </a:rPr>
              <a:t>Daily Calm | 10 Minutos de Meditación Mindfulness |</a:t>
            </a:r>
            <a:r>
              <a:rPr lang="en-US" sz="2200" u="sng">
                <a:solidFill>
                  <a:srgbClr val="24BAA2"/>
                </a:solidFill>
              </a:rPr>
              <a:t>Estar presente</a:t>
            </a:r>
            <a:endParaRPr>
              <a:solidFill>
                <a:srgbClr val="24BAA2"/>
              </a:solidFill>
            </a:endParaRPr>
          </a:p>
          <a:p>
            <a:pPr indent="-342900" lvl="0" marL="571500" rtl="0" algn="just">
              <a:lnSpc>
                <a:spcPct val="90000"/>
              </a:lnSpc>
              <a:spcBef>
                <a:spcPts val="1000"/>
              </a:spcBef>
              <a:spcAft>
                <a:spcPts val="0"/>
              </a:spcAft>
              <a:buClr>
                <a:srgbClr val="24BAA2"/>
              </a:buClr>
              <a:buSzPts val="2400"/>
              <a:buFont typeface="Noto Sans"/>
              <a:buChar char="⮚"/>
            </a:pPr>
            <a:r>
              <a:rPr lang="en-US" sz="2200" u="sng">
                <a:solidFill>
                  <a:srgbClr val="24BAA2"/>
                </a:solidFill>
                <a:hlinkClick r:id="rId5">
                  <a:extLst>
                    <a:ext uri="{A12FA001-AC4F-418D-AE19-62706E023703}">
                      <ahyp:hlinkClr val="tx"/>
                    </a:ext>
                  </a:extLst>
                </a:hlinkClick>
              </a:rPr>
              <a:t>Meditación Mindfulness– Guiada 10 Minutos  </a:t>
            </a:r>
            <a:endParaRPr sz="2200" u="sng">
              <a:solidFill>
                <a:srgbClr val="24BAA2"/>
              </a:solidFill>
            </a:endParaRPr>
          </a:p>
          <a:p>
            <a:pPr indent="-342900" lvl="0" marL="571500" rtl="0" algn="just">
              <a:lnSpc>
                <a:spcPct val="90000"/>
              </a:lnSpc>
              <a:spcBef>
                <a:spcPts val="1000"/>
              </a:spcBef>
              <a:spcAft>
                <a:spcPts val="0"/>
              </a:spcAft>
              <a:buClr>
                <a:srgbClr val="24BAA2"/>
              </a:buClr>
              <a:buSzPts val="2400"/>
              <a:buFont typeface="Noto Sans"/>
              <a:buChar char="⮚"/>
            </a:pPr>
            <a:r>
              <a:rPr lang="en-US" sz="2200" u="sng">
                <a:solidFill>
                  <a:srgbClr val="24BAA2"/>
                </a:solidFill>
                <a:hlinkClick r:id="rId6">
                  <a:extLst>
                    <a:ext uri="{A12FA001-AC4F-418D-AE19-62706E023703}">
                      <ahyp:hlinkClr val="tx"/>
                    </a:ext>
                  </a:extLst>
                </a:hlinkClick>
              </a:rPr>
              <a:t>Meditación Mindfulness Guiada para Vivir Cada Día– Paz y </a:t>
            </a:r>
            <a:r>
              <a:rPr lang="en-US" sz="2200" u="sng">
                <a:solidFill>
                  <a:srgbClr val="24BAA2"/>
                </a:solidFill>
              </a:rPr>
              <a:t>Positividad</a:t>
            </a:r>
            <a:endParaRPr sz="2200">
              <a:solidFill>
                <a:srgbClr val="24BAA2"/>
              </a:solidFill>
            </a:endParaRPr>
          </a:p>
          <a:p>
            <a:pPr indent="-342900" lvl="0" marL="571500" rtl="0" algn="just">
              <a:lnSpc>
                <a:spcPct val="90000"/>
              </a:lnSpc>
              <a:spcBef>
                <a:spcPts val="1000"/>
              </a:spcBef>
              <a:spcAft>
                <a:spcPts val="0"/>
              </a:spcAft>
              <a:buClr>
                <a:srgbClr val="24BAA2"/>
              </a:buClr>
              <a:buSzPts val="2400"/>
              <a:buFont typeface="Noto Sans"/>
              <a:buChar char="⮚"/>
            </a:pPr>
            <a:r>
              <a:rPr lang="en-US" sz="2200" u="sng">
                <a:solidFill>
                  <a:srgbClr val="24BAA2"/>
                </a:solidFill>
                <a:hlinkClick r:id="rId7">
                  <a:extLst>
                    <a:ext uri="{A12FA001-AC4F-418D-AE19-62706E023703}">
                      <ahyp:hlinkClr val="tx"/>
                    </a:ext>
                  </a:extLst>
                </a:hlinkClick>
              </a:rPr>
              <a:t>Cómo Desarrollar una Rutina </a:t>
            </a:r>
            <a:endParaRPr sz="2200">
              <a:solidFill>
                <a:srgbClr val="24BAA2"/>
              </a:solidFill>
            </a:endParaRPr>
          </a:p>
          <a:p>
            <a:pPr indent="-342900" lvl="0" marL="571500" rtl="0" algn="just">
              <a:lnSpc>
                <a:spcPct val="90000"/>
              </a:lnSpc>
              <a:spcBef>
                <a:spcPts val="1000"/>
              </a:spcBef>
              <a:spcAft>
                <a:spcPts val="0"/>
              </a:spcAft>
              <a:buClr>
                <a:srgbClr val="24BAA2"/>
              </a:buClr>
              <a:buSzPts val="2400"/>
              <a:buFont typeface="Noto Sans"/>
              <a:buChar char="⮚"/>
            </a:pPr>
            <a:r>
              <a:rPr lang="en-US" sz="2200" u="sng">
                <a:solidFill>
                  <a:srgbClr val="24BAA2"/>
                </a:solidFill>
                <a:hlinkClick r:id="rId8">
                  <a:extLst>
                    <a:ext uri="{A12FA001-AC4F-418D-AE19-62706E023703}">
                      <ahyp:hlinkClr val="tx"/>
                    </a:ext>
                  </a:extLst>
                </a:hlinkClick>
              </a:rPr>
              <a:t>Análisis de un Horario Diario Perfecto</a:t>
            </a:r>
            <a:endParaRPr sz="2000">
              <a:solidFill>
                <a:srgbClr val="24BAA2"/>
              </a:solidFill>
            </a:endParaRPr>
          </a:p>
          <a:p>
            <a:pPr indent="0" lvl="0" marL="228600" rtl="0" algn="l">
              <a:lnSpc>
                <a:spcPct val="90000"/>
              </a:lnSpc>
              <a:spcBef>
                <a:spcPts val="1000"/>
              </a:spcBef>
              <a:spcAft>
                <a:spcPts val="0"/>
              </a:spcAft>
              <a:buSzPts val="2400"/>
              <a:buNone/>
            </a:pPr>
            <a:r>
              <a:t/>
            </a:r>
            <a:endParaRPr sz="2200">
              <a:solidFill>
                <a:srgbClr val="24BAA2"/>
              </a:solidFill>
            </a:endParaRPr>
          </a:p>
          <a:p>
            <a:pPr indent="-190500" lvl="0" marL="571500" rtl="0" algn="l">
              <a:lnSpc>
                <a:spcPct val="90000"/>
              </a:lnSpc>
              <a:spcBef>
                <a:spcPts val="1000"/>
              </a:spcBef>
              <a:spcAft>
                <a:spcPts val="0"/>
              </a:spcAft>
              <a:buSzPts val="2400"/>
              <a:buFont typeface="Noto Sans"/>
              <a:buNone/>
            </a:pPr>
            <a:r>
              <a:t/>
            </a:r>
            <a:endParaRPr sz="2200">
              <a:solidFill>
                <a:srgbClr val="24BAA2"/>
              </a:solidFill>
            </a:endParaRPr>
          </a:p>
        </p:txBody>
      </p:sp>
      <p:sp>
        <p:nvSpPr>
          <p:cNvPr id="567" name="Google Shape;567;p7"/>
          <p:cNvSpPr txBox="1"/>
          <p:nvPr/>
        </p:nvSpPr>
        <p:spPr>
          <a:xfrm>
            <a:off x="7982031" y="5472497"/>
            <a:ext cx="2851373" cy="738664"/>
          </a:xfrm>
          <a:prstGeom prst="rect">
            <a:avLst/>
          </a:prstGeom>
          <a:solidFill>
            <a:schemeClr val="accent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68" name="Google Shape;568;p7"/>
          <p:cNvGrpSpPr/>
          <p:nvPr/>
        </p:nvGrpSpPr>
        <p:grpSpPr>
          <a:xfrm>
            <a:off x="8130282" y="5587035"/>
            <a:ext cx="351210" cy="560338"/>
            <a:chOff x="9062559" y="918767"/>
            <a:chExt cx="774673" cy="1285080"/>
          </a:xfrm>
        </p:grpSpPr>
        <p:sp>
          <p:nvSpPr>
            <p:cNvPr id="569" name="Google Shape;569;p7"/>
            <p:cNvSpPr/>
            <p:nvPr/>
          </p:nvSpPr>
          <p:spPr>
            <a:xfrm>
              <a:off x="9062559" y="918767"/>
              <a:ext cx="294869" cy="287009"/>
            </a:xfrm>
            <a:custGeom>
              <a:rect b="b" l="l" r="r" t="t"/>
              <a:pathLst>
                <a:path extrusionOk="0" h="287009" w="294869">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grpSp>
          <p:nvGrpSpPr>
            <p:cNvPr id="570" name="Google Shape;570;p7"/>
            <p:cNvGrpSpPr/>
            <p:nvPr/>
          </p:nvGrpSpPr>
          <p:grpSpPr>
            <a:xfrm>
              <a:off x="9122194" y="1004094"/>
              <a:ext cx="715038" cy="1199753"/>
              <a:chOff x="9122194" y="1004094"/>
              <a:chExt cx="715038" cy="1199753"/>
            </a:xfrm>
          </p:grpSpPr>
          <p:sp>
            <p:nvSpPr>
              <p:cNvPr id="571" name="Google Shape;571;p7"/>
              <p:cNvSpPr/>
              <p:nvPr/>
            </p:nvSpPr>
            <p:spPr>
              <a:xfrm>
                <a:off x="9122194" y="1508040"/>
                <a:ext cx="252229" cy="516102"/>
              </a:xfrm>
              <a:custGeom>
                <a:rect b="b" l="l" r="r" t="t"/>
                <a:pathLst>
                  <a:path extrusionOk="0" h="516102" w="252229">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72" name="Google Shape;572;p7"/>
              <p:cNvSpPr/>
              <p:nvPr/>
            </p:nvSpPr>
            <p:spPr>
              <a:xfrm>
                <a:off x="9560762" y="1399308"/>
                <a:ext cx="186446" cy="158119"/>
              </a:xfrm>
              <a:custGeom>
                <a:rect b="b" l="l" r="r" t="t"/>
                <a:pathLst>
                  <a:path extrusionOk="0" h="158119" w="186446">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73" name="Google Shape;573;p7"/>
              <p:cNvSpPr/>
              <p:nvPr/>
            </p:nvSpPr>
            <p:spPr>
              <a:xfrm>
                <a:off x="9430122" y="1374156"/>
                <a:ext cx="214598" cy="174222"/>
              </a:xfrm>
              <a:custGeom>
                <a:rect b="b" l="l" r="r" t="t"/>
                <a:pathLst>
                  <a:path extrusionOk="0" h="174222" w="214598">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74" name="Google Shape;574;p7"/>
              <p:cNvSpPr/>
              <p:nvPr/>
            </p:nvSpPr>
            <p:spPr>
              <a:xfrm>
                <a:off x="9317624" y="1363057"/>
                <a:ext cx="206820" cy="196957"/>
              </a:xfrm>
              <a:custGeom>
                <a:rect b="b" l="l" r="r" t="t"/>
                <a:pathLst>
                  <a:path extrusionOk="0" h="196957" w="20682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75" name="Google Shape;575;p7"/>
              <p:cNvSpPr/>
              <p:nvPr/>
            </p:nvSpPr>
            <p:spPr>
              <a:xfrm>
                <a:off x="9334139" y="1985348"/>
                <a:ext cx="111242" cy="218499"/>
              </a:xfrm>
              <a:custGeom>
                <a:rect b="b" l="l" r="r" t="t"/>
                <a:pathLst>
                  <a:path extrusionOk="0" h="218499" w="111242">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76" name="Google Shape;576;p7"/>
              <p:cNvSpPr/>
              <p:nvPr/>
            </p:nvSpPr>
            <p:spPr>
              <a:xfrm>
                <a:off x="9684630" y="1516849"/>
                <a:ext cx="152602" cy="686997"/>
              </a:xfrm>
              <a:custGeom>
                <a:rect b="b" l="l" r="r" t="t"/>
                <a:pathLst>
                  <a:path extrusionOk="0" h="686997" w="152602">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577" name="Google Shape;577;p7"/>
              <p:cNvSpPr/>
              <p:nvPr/>
            </p:nvSpPr>
            <p:spPr>
              <a:xfrm>
                <a:off x="9147916" y="1004094"/>
                <a:ext cx="239917" cy="708474"/>
              </a:xfrm>
              <a:custGeom>
                <a:rect b="b" l="l" r="r" t="t"/>
                <a:pathLst>
                  <a:path extrusionOk="0" h="708474" w="239917">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grpSp>
      </p:grpSp>
      <p:sp>
        <p:nvSpPr>
          <p:cNvPr id="578" name="Google Shape;578;p7"/>
          <p:cNvSpPr txBox="1"/>
          <p:nvPr/>
        </p:nvSpPr>
        <p:spPr>
          <a:xfrm>
            <a:off x="8505022" y="5497872"/>
            <a:ext cx="2555913" cy="6462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en-US" sz="1200" u="none" cap="none" strike="noStrike">
                <a:solidFill>
                  <a:srgbClr val="7F3494"/>
                </a:solidFill>
                <a:latin typeface="Calibri"/>
                <a:ea typeface="Calibri"/>
                <a:cs typeface="Calibri"/>
                <a:sym typeface="Calibri"/>
              </a:rPr>
              <a:t>INFO: </a:t>
            </a:r>
            <a:r>
              <a:rPr b="0" i="0" lang="en-US" sz="1200" u="none" cap="none" strike="noStrike">
                <a:solidFill>
                  <a:srgbClr val="7F3494"/>
                </a:solidFill>
                <a:latin typeface="Calibri"/>
                <a:ea typeface="Calibri"/>
                <a:cs typeface="Calibri"/>
                <a:sym typeface="Calibri"/>
              </a:rPr>
              <a:t>CLICA EN LOS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n-US" sz="1200" u="none" cap="none" strike="noStrike">
                <a:solidFill>
                  <a:srgbClr val="7F3494"/>
                </a:solidFill>
                <a:latin typeface="Calibri"/>
                <a:ea typeface="Calibri"/>
                <a:cs typeface="Calibri"/>
                <a:sym typeface="Calibri"/>
              </a:rPr>
              <a:t>HIPERENLACES (texto en azul)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400"/>
              <a:buFont typeface="Arial"/>
              <a:buNone/>
            </a:pPr>
            <a:r>
              <a:rPr b="0" i="0" lang="en-US" sz="1200" u="none" cap="none" strike="noStrike">
                <a:solidFill>
                  <a:srgbClr val="7F3494"/>
                </a:solidFill>
                <a:latin typeface="Calibri"/>
                <a:ea typeface="Calibri"/>
                <a:cs typeface="Calibri"/>
                <a:sym typeface="Calibri"/>
              </a:rPr>
              <a:t>PARA ACCEDER A ESTOS VÍDEOS</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290" name="Google Shape;290;p4"/>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sz="2400"/>
              <a:t>Conciliación y Calidad de Vida</a:t>
            </a:r>
            <a:endParaRPr/>
          </a:p>
        </p:txBody>
      </p:sp>
      <p:sp>
        <p:nvSpPr>
          <p:cNvPr id="291" name="Google Shape;291;p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292" name="Google Shape;292;p4"/>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sz="2400"/>
              <a:t>Comunicación y Empatía en el Mundo Digital</a:t>
            </a:r>
            <a:endParaRPr/>
          </a:p>
        </p:txBody>
      </p:sp>
      <p:sp>
        <p:nvSpPr>
          <p:cNvPr id="293" name="Google Shape;293;p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294" name="Google Shape;294;p4"/>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sz="2400"/>
              <a:t>Formar a los Mayores en Tecnología </a:t>
            </a:r>
            <a:endParaRPr sz="2400"/>
          </a:p>
        </p:txBody>
      </p:sp>
      <p:sp>
        <p:nvSpPr>
          <p:cNvPr id="295" name="Google Shape;295;p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04</a:t>
            </a:r>
            <a:endParaRPr/>
          </a:p>
        </p:txBody>
      </p:sp>
      <p:sp>
        <p:nvSpPr>
          <p:cNvPr id="296" name="Google Shape;296;p4"/>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sz="2400"/>
              <a:t>Entorno laboral y Cooperación</a:t>
            </a:r>
            <a:endParaRPr/>
          </a:p>
        </p:txBody>
      </p:sp>
      <p:sp>
        <p:nvSpPr>
          <p:cNvPr id="297" name="Google Shape;297;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contenido</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g18d05828803_0_44"/>
          <p:cNvSpPr txBox="1"/>
          <p:nvPr>
            <p:ph idx="2" type="body"/>
          </p:nvPr>
        </p:nvSpPr>
        <p:spPr>
          <a:xfrm>
            <a:off x="543850" y="687652"/>
            <a:ext cx="5108100" cy="4035000"/>
          </a:xfrm>
          <a:prstGeom prst="rect">
            <a:avLst/>
          </a:prstGeom>
          <a:noFill/>
          <a:ln>
            <a:noFill/>
          </a:ln>
        </p:spPr>
        <p:txBody>
          <a:bodyPr anchorCtr="0" anchor="t" bIns="45700" lIns="91425" spcFirstLastPara="1" rIns="91425" wrap="square" tIns="45700">
            <a:noAutofit/>
          </a:bodyPr>
          <a:lstStyle/>
          <a:p>
            <a:pPr indent="0" lvl="0" marL="228600" marR="0" rtl="0" algn="ctr">
              <a:lnSpc>
                <a:spcPct val="90000"/>
              </a:lnSpc>
              <a:spcBef>
                <a:spcPts val="1000"/>
              </a:spcBef>
              <a:spcAft>
                <a:spcPts val="0"/>
              </a:spcAft>
              <a:buClr>
                <a:srgbClr val="24BAA2"/>
              </a:buClr>
              <a:buSzPts val="3600"/>
              <a:buFont typeface="Arial"/>
              <a:buNone/>
            </a:pPr>
            <a:r>
              <a:rPr lang="en-US"/>
              <a:t>¡Has completado la PRIMERA ETAPA!!</a:t>
            </a:r>
            <a:endParaRPr/>
          </a:p>
          <a:p>
            <a:pPr indent="-228600" lvl="0" marL="457200" marR="0" rtl="0" algn="ctr">
              <a:lnSpc>
                <a:spcPct val="90000"/>
              </a:lnSpc>
              <a:spcBef>
                <a:spcPts val="1000"/>
              </a:spcBef>
              <a:spcAft>
                <a:spcPts val="0"/>
              </a:spcAft>
              <a:buClr>
                <a:srgbClr val="24BAA2"/>
              </a:buClr>
              <a:buSzPts val="3600"/>
              <a:buFont typeface="Arial"/>
              <a:buNone/>
            </a:pPr>
            <a:r>
              <a:t/>
            </a:r>
            <a:endParaRPr sz="2400"/>
          </a:p>
          <a:p>
            <a:pPr indent="-228600" lvl="0" marL="457200" marR="0" rtl="0" algn="ctr">
              <a:lnSpc>
                <a:spcPct val="90000"/>
              </a:lnSpc>
              <a:spcBef>
                <a:spcPts val="1000"/>
              </a:spcBef>
              <a:spcAft>
                <a:spcPts val="0"/>
              </a:spcAft>
              <a:buClr>
                <a:srgbClr val="24BAA2"/>
              </a:buClr>
              <a:buSzPts val="3600"/>
              <a:buFont typeface="Arial"/>
              <a:buNone/>
            </a:pPr>
            <a:r>
              <a:rPr lang="en-US">
                <a:solidFill>
                  <a:schemeClr val="lt1"/>
                </a:solidFill>
              </a:rPr>
              <a:t>Te quedan tres, pero te garantizamos que será un viaje provechoso y gratificante. </a:t>
            </a:r>
            <a:endParaRPr/>
          </a:p>
          <a:p>
            <a:pPr indent="-228600" lvl="0" marL="457200" marR="0" rtl="0" algn="ctr">
              <a:lnSpc>
                <a:spcPct val="90000"/>
              </a:lnSpc>
              <a:spcBef>
                <a:spcPts val="1000"/>
              </a:spcBef>
              <a:spcAft>
                <a:spcPts val="0"/>
              </a:spcAft>
              <a:buSzPts val="3600"/>
              <a:buNone/>
            </a:pPr>
            <a:r>
              <a:t/>
            </a:r>
            <a:endParaRPr/>
          </a:p>
          <a:p>
            <a:pPr indent="-228600" lvl="0" marL="457200" rtl="0" algn="ctr">
              <a:lnSpc>
                <a:spcPct val="90000"/>
              </a:lnSpc>
              <a:spcBef>
                <a:spcPts val="1000"/>
              </a:spcBef>
              <a:spcAft>
                <a:spcPts val="0"/>
              </a:spcAft>
              <a:buSzPts val="3600"/>
              <a:buNone/>
            </a:pPr>
            <a:r>
              <a:rPr lang="en-US"/>
              <a:t>¡NOS VEMOS EN LA META!</a:t>
            </a:r>
            <a:endParaRPr/>
          </a:p>
        </p:txBody>
      </p:sp>
      <p:pic>
        <p:nvPicPr>
          <p:cNvPr id="584" name="Google Shape;584;g18d05828803_0_44"/>
          <p:cNvPicPr preferRelativeResize="0"/>
          <p:nvPr>
            <p:ph idx="3" type="pic"/>
          </p:nvPr>
        </p:nvPicPr>
        <p:blipFill rotWithShape="1">
          <a:blip r:embed="rId3">
            <a:alphaModFix/>
          </a:blip>
          <a:srcRect b="4042" l="3183" r="3192" t="0"/>
          <a:stretch/>
        </p:blipFill>
        <p:spPr>
          <a:xfrm>
            <a:off x="5987620" y="528386"/>
            <a:ext cx="5660530" cy="5801227"/>
          </a:xfrm>
          <a:prstGeom prst="rect">
            <a:avLst/>
          </a:prstGeom>
          <a:solidFill>
            <a:srgbClr val="F2F2F2"/>
          </a:solid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56"/>
          <p:cNvSpPr txBox="1"/>
          <p:nvPr>
            <p:ph idx="1" type="body"/>
          </p:nvPr>
        </p:nvSpPr>
        <p:spPr>
          <a:xfrm>
            <a:off x="5768591" y="3222898"/>
            <a:ext cx="5292344" cy="2253043"/>
          </a:xfrm>
          <a:prstGeom prst="rect">
            <a:avLst/>
          </a:prstGeom>
          <a:noFill/>
          <a:ln>
            <a:noFill/>
          </a:ln>
        </p:spPr>
        <p:txBody>
          <a:bodyPr anchorCtr="0" anchor="t" bIns="45700" lIns="91425" spcFirstLastPara="1" rIns="91425" wrap="square" tIns="45700">
            <a:normAutofit lnSpcReduction="10000"/>
          </a:bodyPr>
          <a:lstStyle/>
          <a:p>
            <a:pPr indent="-228600" lvl="0" marL="457200" marR="0" rtl="0" algn="l">
              <a:lnSpc>
                <a:spcPct val="90000"/>
              </a:lnSpc>
              <a:spcBef>
                <a:spcPts val="1000"/>
              </a:spcBef>
              <a:spcAft>
                <a:spcPts val="0"/>
              </a:spcAft>
              <a:buClr>
                <a:schemeClr val="lt1"/>
              </a:buClr>
              <a:buSzPts val="4800"/>
              <a:buFont typeface="Arial"/>
              <a:buNone/>
            </a:pPr>
            <a:r>
              <a:rPr lang="en-US"/>
              <a:t>Empatía y</a:t>
            </a:r>
            <a:endParaRPr/>
          </a:p>
          <a:p>
            <a:pPr indent="-228600" lvl="0" marL="457200" marR="0" rtl="0" algn="l">
              <a:lnSpc>
                <a:spcPct val="90000"/>
              </a:lnSpc>
              <a:spcBef>
                <a:spcPts val="1000"/>
              </a:spcBef>
              <a:spcAft>
                <a:spcPts val="0"/>
              </a:spcAft>
              <a:buClr>
                <a:schemeClr val="lt1"/>
              </a:buClr>
              <a:buSzPts val="4800"/>
              <a:buFont typeface="Arial"/>
              <a:buNone/>
            </a:pPr>
            <a:r>
              <a:rPr lang="en-US"/>
              <a:t>Comunicación </a:t>
            </a:r>
            <a:endParaRPr/>
          </a:p>
          <a:p>
            <a:pPr indent="-228600" lvl="0" marL="457200" marR="0" rtl="0" algn="l">
              <a:lnSpc>
                <a:spcPct val="90000"/>
              </a:lnSpc>
              <a:spcBef>
                <a:spcPts val="1000"/>
              </a:spcBef>
              <a:spcAft>
                <a:spcPts val="0"/>
              </a:spcAft>
              <a:buClr>
                <a:schemeClr val="lt1"/>
              </a:buClr>
              <a:buSzPts val="4800"/>
              <a:buFont typeface="Arial"/>
              <a:buNone/>
            </a:pPr>
            <a:r>
              <a:rPr lang="en-US"/>
              <a:t>Digitales</a:t>
            </a:r>
            <a:endParaRPr/>
          </a:p>
          <a:p>
            <a:pPr indent="-228600" lvl="0" marL="457200" marR="0" rtl="0" algn="l">
              <a:lnSpc>
                <a:spcPct val="90000"/>
              </a:lnSpc>
              <a:spcBef>
                <a:spcPts val="1000"/>
              </a:spcBef>
              <a:spcAft>
                <a:spcPts val="0"/>
              </a:spcAft>
              <a:buClr>
                <a:schemeClr val="lt1"/>
              </a:buClr>
              <a:buSzPts val="4800"/>
              <a:buFont typeface="Arial"/>
              <a:buNone/>
            </a:pPr>
            <a:r>
              <a:t/>
            </a:r>
            <a:endParaRPr/>
          </a:p>
        </p:txBody>
      </p:sp>
      <p:sp>
        <p:nvSpPr>
          <p:cNvPr id="590" name="Google Shape;590;p56"/>
          <p:cNvSpPr txBox="1"/>
          <p:nvPr>
            <p:ph idx="2" type="body"/>
          </p:nvPr>
        </p:nvSpPr>
        <p:spPr>
          <a:xfrm>
            <a:off x="891653" y="2003728"/>
            <a:ext cx="2341403"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n-US"/>
              <a:t>02</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57"/>
          <p:cNvSpPr txBox="1"/>
          <p:nvPr>
            <p:ph idx="1" type="body"/>
          </p:nvPr>
        </p:nvSpPr>
        <p:spPr>
          <a:xfrm>
            <a:off x="532563" y="2727702"/>
            <a:ext cx="7666892" cy="3311641"/>
          </a:xfrm>
          <a:prstGeom prst="rect">
            <a:avLst/>
          </a:prstGeom>
          <a:noFill/>
          <a:ln>
            <a:noFill/>
          </a:ln>
        </p:spPr>
        <p:txBody>
          <a:bodyPr anchorCtr="0" anchor="t" bIns="45700" lIns="91425" spcFirstLastPara="1" rIns="91425" wrap="square" tIns="45700">
            <a:normAutofit lnSpcReduction="10000"/>
          </a:bodyPr>
          <a:lstStyle/>
          <a:p>
            <a:pPr indent="0" lvl="0" marL="0" rtl="0" algn="just">
              <a:lnSpc>
                <a:spcPct val="90000"/>
              </a:lnSpc>
              <a:spcBef>
                <a:spcPts val="0"/>
              </a:spcBef>
              <a:spcAft>
                <a:spcPts val="0"/>
              </a:spcAft>
              <a:buClr>
                <a:srgbClr val="092E4B"/>
              </a:buClr>
              <a:buSzPts val="2400"/>
              <a:buNone/>
            </a:pPr>
            <a:r>
              <a:rPr lang="en-US"/>
              <a:t>Hoy día los entornos virtuales permiten la comunicación entre múltiples usuarios incluso aunque estén lejos. Esto hace que en un contexto multimedia se expresen distintos puntos de vista, se compartan experiencias, se intercambien opiniones, etc. </a:t>
            </a:r>
            <a:endParaRPr/>
          </a:p>
          <a:p>
            <a:pPr indent="0" lvl="0" marL="0" rtl="0" algn="just">
              <a:lnSpc>
                <a:spcPct val="90000"/>
              </a:lnSpc>
              <a:spcBef>
                <a:spcPts val="0"/>
              </a:spcBef>
              <a:spcAft>
                <a:spcPts val="0"/>
              </a:spcAft>
              <a:buClr>
                <a:srgbClr val="092E4B"/>
              </a:buClr>
              <a:buSzPts val="2400"/>
              <a:buNone/>
            </a:pPr>
            <a:r>
              <a:t/>
            </a:r>
            <a:endParaRPr/>
          </a:p>
          <a:p>
            <a:pPr indent="-342900" lvl="0" marL="342900" rtl="0" algn="just">
              <a:lnSpc>
                <a:spcPct val="90000"/>
              </a:lnSpc>
              <a:spcBef>
                <a:spcPts val="0"/>
              </a:spcBef>
              <a:spcAft>
                <a:spcPts val="0"/>
              </a:spcAft>
              <a:buClr>
                <a:srgbClr val="092E4B"/>
              </a:buClr>
              <a:buSzPts val="2400"/>
              <a:buFont typeface="Arial"/>
              <a:buChar char="•"/>
            </a:pPr>
            <a:r>
              <a:rPr lang="en-US"/>
              <a:t>Pero, ¿cómo podemos hacer que la gente se sienta cómoda y partícipe compartiendo un mismo espacio mediante la tecnología?  </a:t>
            </a:r>
            <a:endParaRPr/>
          </a:p>
          <a:p>
            <a:pPr indent="-342900" lvl="0" marL="342900" rtl="0" algn="just">
              <a:lnSpc>
                <a:spcPct val="90000"/>
              </a:lnSpc>
              <a:spcBef>
                <a:spcPts val="0"/>
              </a:spcBef>
              <a:spcAft>
                <a:spcPts val="0"/>
              </a:spcAft>
              <a:buClr>
                <a:srgbClr val="092E4B"/>
              </a:buClr>
              <a:buSzPts val="2400"/>
              <a:buFont typeface="Arial"/>
              <a:buChar char="•"/>
            </a:pPr>
            <a:r>
              <a:rPr lang="en-US"/>
              <a:t>Y, ¿cómo podemos crear vínculos a través de un medio comunicativo? </a:t>
            </a:r>
            <a:endParaRPr/>
          </a:p>
        </p:txBody>
      </p:sp>
      <p:sp>
        <p:nvSpPr>
          <p:cNvPr id="596" name="Google Shape;596;p57"/>
          <p:cNvSpPr txBox="1"/>
          <p:nvPr>
            <p:ph idx="2" type="body"/>
          </p:nvPr>
        </p:nvSpPr>
        <p:spPr>
          <a:xfrm>
            <a:off x="516181" y="1115354"/>
            <a:ext cx="7178174" cy="103162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Clr>
                <a:srgbClr val="24BAA2"/>
              </a:buClr>
              <a:buSzPts val="3600"/>
              <a:buNone/>
            </a:pPr>
            <a:r>
              <a:rPr lang="en-US"/>
              <a:t>Comunicación Digital</a:t>
            </a:r>
            <a:endParaRPr/>
          </a:p>
        </p:txBody>
      </p:sp>
      <p:pic>
        <p:nvPicPr>
          <p:cNvPr id="597" name="Google Shape;597;p57"/>
          <p:cNvPicPr preferRelativeResize="0"/>
          <p:nvPr/>
        </p:nvPicPr>
        <p:blipFill rotWithShape="1">
          <a:blip r:embed="rId3">
            <a:alphaModFix/>
          </a:blip>
          <a:srcRect b="-2" l="29067" r="33315" t="0"/>
          <a:stretch/>
        </p:blipFill>
        <p:spPr>
          <a:xfrm>
            <a:off x="8583306" y="1267476"/>
            <a:ext cx="2444127" cy="433698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5"/>
          <p:cNvSpPr txBox="1"/>
          <p:nvPr>
            <p:ph idx="1" type="body"/>
          </p:nvPr>
        </p:nvSpPr>
        <p:spPr>
          <a:xfrm>
            <a:off x="5696501" y="1726080"/>
            <a:ext cx="5727742" cy="4419045"/>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1200"/>
              </a:spcBef>
              <a:spcAft>
                <a:spcPts val="0"/>
              </a:spcAft>
              <a:buSzPts val="2400"/>
              <a:buNone/>
            </a:pPr>
            <a:r>
              <a:rPr lang="en-US"/>
              <a:t>Según Paul Watzlawick, la comunicación </a:t>
            </a:r>
            <a:r>
              <a:rPr lang="en-US">
                <a:solidFill>
                  <a:schemeClr val="lt1"/>
                </a:solidFill>
              </a:rPr>
              <a:t>representa</a:t>
            </a:r>
            <a:r>
              <a:rPr lang="en-US"/>
              <a:t> un “proceso de intercambio de información y de influencia mutua que tiene lugar en un contexto determinado</a:t>
            </a:r>
            <a:r>
              <a:rPr i="1" lang="en-US"/>
              <a:t>”</a:t>
            </a:r>
            <a:r>
              <a:rPr lang="en-US"/>
              <a:t>.</a:t>
            </a:r>
            <a:endParaRPr/>
          </a:p>
          <a:p>
            <a:pPr indent="0" lvl="0" marL="0" rtl="0" algn="l">
              <a:lnSpc>
                <a:spcPct val="90000"/>
              </a:lnSpc>
              <a:spcBef>
                <a:spcPts val="1200"/>
              </a:spcBef>
              <a:spcAft>
                <a:spcPts val="0"/>
              </a:spcAft>
              <a:buSzPts val="2400"/>
              <a:buNone/>
            </a:pPr>
            <a:r>
              <a:rPr lang="en-US"/>
              <a:t>La comunicación está fuertemente influida por las distintas personalidades implicadas y, por tanto, por la forma que cada uno tiene de relacionarse con el mundo, su idea de sí mismo,  su historia personal, sus necesidades afectivas, sus valores y referencias culturales, sus capacidades cognitivas, sus motivaciones y expectativas y su rol social y profesional. </a:t>
            </a:r>
            <a:endParaRPr/>
          </a:p>
        </p:txBody>
      </p:sp>
      <p:sp>
        <p:nvSpPr>
          <p:cNvPr id="604" name="Google Shape;604;p5"/>
          <p:cNvSpPr txBox="1"/>
          <p:nvPr>
            <p:ph idx="2" type="body"/>
          </p:nvPr>
        </p:nvSpPr>
        <p:spPr>
          <a:xfrm>
            <a:off x="5696501" y="296880"/>
            <a:ext cx="5772058" cy="14292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600"/>
              </a:spcAft>
              <a:buSzPts val="3600"/>
              <a:buNone/>
            </a:pPr>
            <a:r>
              <a:rPr lang="en-US"/>
              <a:t>¿Qué se entiende por comunicación?</a:t>
            </a:r>
            <a:endParaRPr/>
          </a:p>
        </p:txBody>
      </p:sp>
      <p:pic>
        <p:nvPicPr>
          <p:cNvPr id="605" name="Google Shape;605;p5"/>
          <p:cNvPicPr preferRelativeResize="0"/>
          <p:nvPr/>
        </p:nvPicPr>
        <p:blipFill rotWithShape="1">
          <a:blip r:embed="rId3">
            <a:alphaModFix/>
          </a:blip>
          <a:srcRect b="-1" l="0" r="12478" t="0"/>
          <a:stretch/>
        </p:blipFill>
        <p:spPr>
          <a:xfrm>
            <a:off x="20" y="1866787"/>
            <a:ext cx="5130780" cy="3913188"/>
          </a:xfrm>
          <a:prstGeom prst="rect">
            <a:avLst/>
          </a:prstGeom>
          <a:noFill/>
          <a:ln>
            <a:noFill/>
          </a:ln>
        </p:spPr>
      </p:pic>
      <p:sp>
        <p:nvSpPr>
          <p:cNvPr id="606" name="Google Shape;606;p5"/>
          <p:cNvSpPr txBox="1"/>
          <p:nvPr/>
        </p:nvSpPr>
        <p:spPr>
          <a:xfrm>
            <a:off x="6396900" y="6145125"/>
            <a:ext cx="45480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Watzlawick P., Pragmatica della comunicazione umana. Astrolabio, Roma, 1981</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pic>
        <p:nvPicPr>
          <p:cNvPr id="611" name="Google Shape;611;p58"/>
          <p:cNvPicPr preferRelativeResize="0"/>
          <p:nvPr>
            <p:ph idx="2" type="pic"/>
          </p:nvPr>
        </p:nvPicPr>
        <p:blipFill rotWithShape="1">
          <a:blip r:embed="rId3">
            <a:alphaModFix/>
          </a:blip>
          <a:srcRect b="7814" l="6104" r="0" t="7812"/>
          <a:stretch/>
        </p:blipFill>
        <p:spPr>
          <a:xfrm>
            <a:off x="5127310" y="811841"/>
            <a:ext cx="6886575" cy="5234318"/>
          </a:xfrm>
          <a:prstGeom prst="rect">
            <a:avLst/>
          </a:prstGeom>
          <a:solidFill>
            <a:srgbClr val="F2F2F2"/>
          </a:solidFill>
          <a:ln>
            <a:noFill/>
          </a:ln>
        </p:spPr>
      </p:pic>
      <p:sp>
        <p:nvSpPr>
          <p:cNvPr id="612" name="Google Shape;612;p58"/>
          <p:cNvSpPr txBox="1"/>
          <p:nvPr>
            <p:ph idx="1" type="body"/>
          </p:nvPr>
        </p:nvSpPr>
        <p:spPr>
          <a:xfrm>
            <a:off x="1020289" y="604645"/>
            <a:ext cx="3928906" cy="5014686"/>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1000"/>
              </a:spcBef>
              <a:spcAft>
                <a:spcPts val="0"/>
              </a:spcAft>
              <a:buClr>
                <a:schemeClr val="lt1"/>
              </a:buClr>
              <a:buSzPts val="3000"/>
              <a:buFont typeface="Arial"/>
              <a:buNone/>
            </a:pPr>
            <a:r>
              <a:rPr i="0" lang="en-US" sz="2800">
                <a:solidFill>
                  <a:schemeClr val="lt1"/>
                </a:solidFill>
              </a:rPr>
              <a:t>Para entender el punto de vista del otro y evitar una mala comunicación, es necesario alejar el foco de nuestro propio</a:t>
            </a:r>
            <a:r>
              <a:rPr i="0" lang="en-US" sz="2800">
                <a:solidFill>
                  <a:srgbClr val="FF0000"/>
                </a:solidFill>
              </a:rPr>
              <a:t> </a:t>
            </a:r>
            <a:r>
              <a:rPr i="0" lang="en-US" sz="2800">
                <a:solidFill>
                  <a:schemeClr val="lt1"/>
                </a:solidFill>
              </a:rPr>
              <a:t>sistema de referencia y adoptar una </a:t>
            </a:r>
            <a:r>
              <a:rPr b="1" i="0" lang="en-US" sz="2800"/>
              <a:t>ACTITUD EMPÁTICA</a:t>
            </a:r>
            <a:r>
              <a:rPr i="0" lang="en-US" sz="2800"/>
              <a:t>. </a:t>
            </a:r>
            <a:endParaRPr i="0" sz="2800">
              <a:solidFill>
                <a:schemeClr val="lt1"/>
              </a:solidFill>
            </a:endParaRPr>
          </a:p>
        </p:txBody>
      </p:sp>
      <p:sp>
        <p:nvSpPr>
          <p:cNvPr id="613" name="Google Shape;613;p58"/>
          <p:cNvSpPr txBox="1"/>
          <p:nvPr/>
        </p:nvSpPr>
        <p:spPr>
          <a:xfrm>
            <a:off x="8966064" y="4459622"/>
            <a:ext cx="3225936" cy="1476721"/>
          </a:xfrm>
          <a:prstGeom prst="rect">
            <a:avLst/>
          </a:prstGeom>
          <a:noFill/>
          <a:ln>
            <a:noFill/>
          </a:ln>
        </p:spPr>
        <p:txBody>
          <a:bodyPr anchorCtr="0" anchor="ctr" bIns="45700" lIns="91425" spcFirstLastPara="1" rIns="91425" wrap="square" tIns="45700">
            <a:normAutofit/>
          </a:bodyPr>
          <a:lstStyle/>
          <a:p>
            <a:pPr indent="0" lvl="0" marL="0" marR="0" rtl="0" algn="just">
              <a:lnSpc>
                <a:spcPct val="90000"/>
              </a:lnSpc>
              <a:spcBef>
                <a:spcPts val="0"/>
              </a:spcBef>
              <a:spcAft>
                <a:spcPts val="0"/>
              </a:spcAft>
              <a:buClr>
                <a:schemeClr val="lt1"/>
              </a:buClr>
              <a:buSzPts val="13000"/>
              <a:buFont typeface="Arial"/>
              <a:buNone/>
            </a:pPr>
            <a:r>
              <a:rPr b="1" i="1" lang="en-US" sz="3600" u="none" cap="none" strike="noStrike">
                <a:solidFill>
                  <a:srgbClr val="24BAA2"/>
                </a:solidFill>
                <a:latin typeface="Calibri"/>
                <a:ea typeface="Calibri"/>
                <a:cs typeface="Calibri"/>
                <a:sym typeface="Calibri"/>
              </a:rPr>
              <a:t>Pero, ¿qué es </a:t>
            </a:r>
            <a:endParaRPr b="0" i="0" sz="1400" u="none" cap="none" strike="noStrike">
              <a:solidFill>
                <a:srgbClr val="000000"/>
              </a:solidFill>
              <a:latin typeface="Arial"/>
              <a:ea typeface="Arial"/>
              <a:cs typeface="Arial"/>
              <a:sym typeface="Arial"/>
            </a:endParaRPr>
          </a:p>
          <a:p>
            <a:pPr indent="0" lvl="0" marL="0" marR="0" rtl="0" algn="just">
              <a:lnSpc>
                <a:spcPct val="90000"/>
              </a:lnSpc>
              <a:spcBef>
                <a:spcPts val="0"/>
              </a:spcBef>
              <a:spcAft>
                <a:spcPts val="0"/>
              </a:spcAft>
              <a:buClr>
                <a:schemeClr val="lt1"/>
              </a:buClr>
              <a:buSzPts val="13000"/>
              <a:buFont typeface="Arial"/>
              <a:buNone/>
            </a:pPr>
            <a:r>
              <a:rPr b="1" i="1" lang="en-US" sz="3600" u="none" cap="none" strike="noStrike">
                <a:solidFill>
                  <a:srgbClr val="24BAA2"/>
                </a:solidFill>
                <a:latin typeface="Calibri"/>
                <a:ea typeface="Calibri"/>
                <a:cs typeface="Calibri"/>
                <a:sym typeface="Calibri"/>
              </a:rPr>
              <a:t>la empatía?</a:t>
            </a:r>
            <a:endParaRPr b="1" i="0" sz="1400" u="none" cap="none" strike="noStrike">
              <a:solidFill>
                <a:srgbClr val="24BAA2"/>
              </a:solidFill>
              <a:latin typeface="Arial"/>
              <a:ea typeface="Arial"/>
              <a:cs typeface="Arial"/>
              <a:sym typeface="Arial"/>
            </a:endParaRPr>
          </a:p>
          <a:p>
            <a:pPr indent="0" lvl="0" marL="0" marR="0" rtl="0" algn="ctr">
              <a:lnSpc>
                <a:spcPct val="90000"/>
              </a:lnSpc>
              <a:spcBef>
                <a:spcPts val="600"/>
              </a:spcBef>
              <a:spcAft>
                <a:spcPts val="600"/>
              </a:spcAft>
              <a:buClr>
                <a:srgbClr val="24BAA2"/>
              </a:buClr>
              <a:buSzPts val="13000"/>
              <a:buFont typeface="Arial"/>
              <a:buNone/>
            </a:pPr>
            <a:r>
              <a:t/>
            </a:r>
            <a:endParaRPr b="1" i="1" sz="3000" u="none" cap="none" strike="noStrike">
              <a:solidFill>
                <a:srgbClr val="24BAA2"/>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pic>
        <p:nvPicPr>
          <p:cNvPr descr="Immagine che contiene testo, pavimento, metro da misura, interni&#10;&#10;Descrizione generata automaticamente" id="618" name="Google Shape;618;p59"/>
          <p:cNvPicPr preferRelativeResize="0"/>
          <p:nvPr>
            <p:ph idx="2" type="pic"/>
          </p:nvPr>
        </p:nvPicPr>
        <p:blipFill rotWithShape="1">
          <a:blip r:embed="rId3">
            <a:alphaModFix/>
          </a:blip>
          <a:srcRect b="7832" l="0" r="0" t="7833"/>
          <a:stretch/>
        </p:blipFill>
        <p:spPr>
          <a:xfrm>
            <a:off x="5651769" y="334707"/>
            <a:ext cx="6540231" cy="6311268"/>
          </a:xfrm>
          <a:prstGeom prst="rect">
            <a:avLst/>
          </a:prstGeom>
          <a:solidFill>
            <a:srgbClr val="F2F2F2"/>
          </a:solidFill>
          <a:ln>
            <a:noFill/>
          </a:ln>
        </p:spPr>
      </p:pic>
      <p:sp>
        <p:nvSpPr>
          <p:cNvPr id="619" name="Google Shape;619;p59"/>
          <p:cNvSpPr txBox="1"/>
          <p:nvPr>
            <p:ph idx="1" type="body"/>
          </p:nvPr>
        </p:nvSpPr>
        <p:spPr>
          <a:xfrm>
            <a:off x="1121726" y="1748414"/>
            <a:ext cx="4455110" cy="3949001"/>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1200"/>
              </a:spcBef>
              <a:spcAft>
                <a:spcPts val="0"/>
              </a:spcAft>
              <a:buSzPts val="3243"/>
              <a:buNone/>
            </a:pPr>
            <a:r>
              <a:t/>
            </a:r>
            <a:endParaRPr i="0" sz="2600"/>
          </a:p>
          <a:p>
            <a:pPr indent="0" lvl="0" marL="0" rtl="0" algn="l">
              <a:lnSpc>
                <a:spcPct val="90000"/>
              </a:lnSpc>
              <a:spcBef>
                <a:spcPts val="0"/>
              </a:spcBef>
              <a:spcAft>
                <a:spcPts val="0"/>
              </a:spcAft>
              <a:buSzPts val="7800"/>
              <a:buNone/>
            </a:pPr>
            <a:r>
              <a:rPr b="1" lang="en-US" sz="2800"/>
              <a:t>La empatía </a:t>
            </a:r>
            <a:r>
              <a:rPr i="0" lang="en-US" sz="2800"/>
              <a:t>es la capacidad de ponerse en el lugar del otro mediante la comprensión inmediata de sus procesos psíquicos y emociones, absteniéndose de juzgar y evitando la influencia de nuestros propios sentimientos.  </a:t>
            </a:r>
            <a:endParaRPr sz="2800"/>
          </a:p>
          <a:p>
            <a:pPr indent="0" lvl="0" marL="0" rtl="0" algn="l">
              <a:lnSpc>
                <a:spcPct val="90000"/>
              </a:lnSpc>
              <a:spcBef>
                <a:spcPts val="0"/>
              </a:spcBef>
              <a:spcAft>
                <a:spcPts val="0"/>
              </a:spcAft>
              <a:buSzPts val="8800"/>
              <a:buNone/>
            </a:pPr>
            <a:r>
              <a:t/>
            </a:r>
            <a:endParaRPr i="0" sz="4400"/>
          </a:p>
          <a:p>
            <a:pPr indent="-228600" lvl="0" marL="457200" marR="0" rtl="0" algn="l">
              <a:lnSpc>
                <a:spcPct val="90000"/>
              </a:lnSpc>
              <a:spcBef>
                <a:spcPts val="1000"/>
              </a:spcBef>
              <a:spcAft>
                <a:spcPts val="0"/>
              </a:spcAft>
              <a:buClr>
                <a:schemeClr val="lt1"/>
              </a:buClr>
              <a:buSzPts val="3243"/>
              <a:buFont typeface="Arial"/>
              <a:buNone/>
            </a:pPr>
            <a:r>
              <a:t/>
            </a:r>
            <a:endParaRPr/>
          </a:p>
        </p:txBody>
      </p:sp>
      <p:sp>
        <p:nvSpPr>
          <p:cNvPr id="620" name="Google Shape;620;p59"/>
          <p:cNvSpPr txBox="1"/>
          <p:nvPr/>
        </p:nvSpPr>
        <p:spPr>
          <a:xfrm>
            <a:off x="341750" y="6291975"/>
            <a:ext cx="4791300" cy="354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sng" cap="none" strike="noStrike">
                <a:solidFill>
                  <a:srgbClr val="24BAA2"/>
                </a:solidFill>
                <a:latin typeface="Arial"/>
                <a:ea typeface="Arial"/>
                <a:cs typeface="Arial"/>
                <a:sym typeface="Arial"/>
                <a:hlinkClick r:id="rId4">
                  <a:extLst>
                    <a:ext uri="{A12FA001-AC4F-418D-AE19-62706E023703}">
                      <ahyp:hlinkClr val="tx"/>
                    </a:ext>
                  </a:extLst>
                </a:hlinkClick>
              </a:rPr>
              <a:t>Berra, Empatia, comprensione e comunicazione, 2019</a:t>
            </a:r>
            <a:endParaRPr b="0" i="0" sz="1400" u="none" cap="none" strike="noStrike">
              <a:solidFill>
                <a:srgbClr val="24BAA2"/>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60"/>
          <p:cNvSpPr txBox="1"/>
          <p:nvPr>
            <p:ph idx="1" type="body"/>
          </p:nvPr>
        </p:nvSpPr>
        <p:spPr>
          <a:xfrm>
            <a:off x="6049243" y="1784159"/>
            <a:ext cx="4867011" cy="393541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1000"/>
              </a:spcBef>
              <a:spcAft>
                <a:spcPts val="0"/>
              </a:spcAft>
              <a:buSzPts val="2400"/>
              <a:buNone/>
            </a:pPr>
            <a:r>
              <a:t/>
            </a:r>
            <a:endParaRPr>
              <a:solidFill>
                <a:schemeClr val="lt1"/>
              </a:solidFill>
              <a:latin typeface="Calibri"/>
              <a:ea typeface="Calibri"/>
              <a:cs typeface="Calibri"/>
              <a:sym typeface="Calibri"/>
            </a:endParaRPr>
          </a:p>
          <a:p>
            <a:pPr indent="0" lvl="0" marL="0" rtl="0" algn="just">
              <a:lnSpc>
                <a:spcPct val="90000"/>
              </a:lnSpc>
              <a:spcBef>
                <a:spcPts val="1000"/>
              </a:spcBef>
              <a:spcAft>
                <a:spcPts val="0"/>
              </a:spcAft>
              <a:buSzPts val="2400"/>
              <a:buNone/>
            </a:pPr>
            <a:r>
              <a:rPr b="0" i="0" lang="en-US">
                <a:solidFill>
                  <a:schemeClr val="lt1"/>
                </a:solidFill>
                <a:latin typeface="Calibri"/>
                <a:ea typeface="Calibri"/>
                <a:cs typeface="Calibri"/>
                <a:sym typeface="Calibri"/>
              </a:rPr>
              <a:t>¿Cuál es la mejor manera de aliviar el dolor y el sufrimiento de otra persona?  </a:t>
            </a:r>
            <a:endParaRPr/>
          </a:p>
          <a:p>
            <a:pPr indent="0" lvl="0" marL="0" rtl="0" algn="just">
              <a:lnSpc>
                <a:spcPct val="90000"/>
              </a:lnSpc>
              <a:spcBef>
                <a:spcPts val="1000"/>
              </a:spcBef>
              <a:spcAft>
                <a:spcPts val="0"/>
              </a:spcAft>
              <a:buSzPts val="2400"/>
              <a:buNone/>
            </a:pPr>
            <a:r>
              <a:rPr b="0" i="0" lang="en-US">
                <a:solidFill>
                  <a:schemeClr val="lt1"/>
                </a:solidFill>
                <a:latin typeface="Calibri"/>
                <a:ea typeface="Calibri"/>
                <a:cs typeface="Calibri"/>
                <a:sym typeface="Calibri"/>
              </a:rPr>
              <a:t>En este precioso corto </a:t>
            </a:r>
            <a:r>
              <a:rPr lang="en-US">
                <a:solidFill>
                  <a:schemeClr val="lt1"/>
                </a:solidFill>
              </a:rPr>
              <a:t>de animación de </a:t>
            </a:r>
            <a:r>
              <a:rPr b="0" i="0" lang="en-US">
                <a:solidFill>
                  <a:schemeClr val="lt1"/>
                </a:solidFill>
                <a:latin typeface="Calibri"/>
                <a:ea typeface="Calibri"/>
                <a:cs typeface="Calibri"/>
                <a:sym typeface="Calibri"/>
              </a:rPr>
              <a:t>RSA, </a:t>
            </a:r>
            <a:r>
              <a:rPr lang="en-US"/>
              <a:t>el doctor </a:t>
            </a:r>
            <a:r>
              <a:rPr b="0" i="0" lang="en-US">
                <a:solidFill>
                  <a:schemeClr val="lt1"/>
                </a:solidFill>
                <a:latin typeface="Calibri"/>
                <a:ea typeface="Calibri"/>
                <a:cs typeface="Calibri"/>
                <a:sym typeface="Calibri"/>
              </a:rPr>
              <a:t>Brené Brown nos recuerda que solo podemos generar una </a:t>
            </a:r>
            <a:r>
              <a:rPr lang="en-US"/>
              <a:t>auténtica conexión empática si somos lo suficientemente valientes para conectar con nuestras propias fragilidades. </a:t>
            </a:r>
            <a:endParaRPr>
              <a:solidFill>
                <a:schemeClr val="lt1"/>
              </a:solidFill>
              <a:latin typeface="Calibri"/>
              <a:ea typeface="Calibri"/>
              <a:cs typeface="Calibri"/>
              <a:sym typeface="Calibri"/>
            </a:endParaRPr>
          </a:p>
          <a:p>
            <a:pPr indent="0" lvl="0" marL="0" rtl="0" algn="ctr">
              <a:lnSpc>
                <a:spcPct val="90000"/>
              </a:lnSpc>
              <a:spcBef>
                <a:spcPts val="1000"/>
              </a:spcBef>
              <a:spcAft>
                <a:spcPts val="0"/>
              </a:spcAft>
              <a:buSzPts val="2400"/>
              <a:buNone/>
            </a:pPr>
            <a:r>
              <a:t/>
            </a:r>
            <a:endParaRPr>
              <a:solidFill>
                <a:schemeClr val="lt1"/>
              </a:solidFill>
              <a:latin typeface="Calibri"/>
              <a:ea typeface="Calibri"/>
              <a:cs typeface="Calibri"/>
              <a:sym typeface="Calibri"/>
            </a:endParaRPr>
          </a:p>
        </p:txBody>
      </p:sp>
      <p:sp>
        <p:nvSpPr>
          <p:cNvPr id="626" name="Google Shape;626;p60"/>
          <p:cNvSpPr/>
          <p:nvPr>
            <p:ph idx="3" type="pic"/>
          </p:nvPr>
        </p:nvSpPr>
        <p:spPr>
          <a:xfrm>
            <a:off x="0" y="1866787"/>
            <a:ext cx="5130800" cy="3913188"/>
          </a:xfrm>
          <a:prstGeom prst="rect">
            <a:avLst/>
          </a:prstGeom>
          <a:solidFill>
            <a:srgbClr val="D8D8D8"/>
          </a:solidFill>
          <a:ln>
            <a:noFill/>
          </a:ln>
        </p:spPr>
      </p:sp>
      <p:pic>
        <p:nvPicPr>
          <p:cNvPr id="627" name="Google Shape;627;p60"/>
          <p:cNvPicPr preferRelativeResize="0"/>
          <p:nvPr/>
        </p:nvPicPr>
        <p:blipFill rotWithShape="1">
          <a:blip r:embed="rId3">
            <a:alphaModFix/>
          </a:blip>
          <a:srcRect b="0" l="0" r="0" t="0"/>
          <a:stretch/>
        </p:blipFill>
        <p:spPr>
          <a:xfrm>
            <a:off x="25400" y="1762125"/>
            <a:ext cx="5186770" cy="4144963"/>
          </a:xfrm>
          <a:prstGeom prst="rect">
            <a:avLst/>
          </a:prstGeom>
          <a:noFill/>
          <a:ln>
            <a:noFill/>
          </a:ln>
        </p:spPr>
      </p:pic>
      <p:sp>
        <p:nvSpPr>
          <p:cNvPr id="628" name="Google Shape;628;p60"/>
          <p:cNvSpPr txBox="1"/>
          <p:nvPr/>
        </p:nvSpPr>
        <p:spPr>
          <a:xfrm>
            <a:off x="226391" y="6415091"/>
            <a:ext cx="421340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35A1A0"/>
                </a:solidFill>
                <a:latin typeface="Calibri"/>
                <a:ea typeface="Calibri"/>
                <a:cs typeface="Calibri"/>
                <a:sym typeface="Calibri"/>
                <a:hlinkClick r:id="rId4">
                  <a:extLst>
                    <a:ext uri="{A12FA001-AC4F-418D-AE19-62706E023703}">
                      <ahyp:hlinkClr val="tx"/>
                    </a:ext>
                  </a:extLst>
                </a:hlinkClick>
              </a:rPr>
              <a:t>Brené Brown sobre la Empatía - YouTube</a:t>
            </a:r>
            <a:endParaRPr b="0" i="0" sz="1400" u="none" cap="none" strike="noStrike">
              <a:solidFill>
                <a:srgbClr val="35A1A0"/>
              </a:solidFill>
              <a:latin typeface="Calibri"/>
              <a:ea typeface="Calibri"/>
              <a:cs typeface="Calibri"/>
              <a:sym typeface="Calibri"/>
            </a:endParaRPr>
          </a:p>
        </p:txBody>
      </p:sp>
      <p:sp>
        <p:nvSpPr>
          <p:cNvPr id="629" name="Google Shape;629;p60"/>
          <p:cNvSpPr txBox="1"/>
          <p:nvPr/>
        </p:nvSpPr>
        <p:spPr>
          <a:xfrm>
            <a:off x="6186488" y="762525"/>
            <a:ext cx="4455806"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24BAA2"/>
                </a:solidFill>
                <a:latin typeface="Calibri"/>
                <a:ea typeface="Calibri"/>
                <a:cs typeface="Calibri"/>
                <a:sym typeface="Calibri"/>
              </a:rPr>
              <a:t>¿Qué es la empatía?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5"/>
                                        </p:tgtEl>
                                        <p:attrNameLst>
                                          <p:attrName>style.visibility</p:attrName>
                                        </p:attrNameLst>
                                      </p:cBhvr>
                                      <p:to>
                                        <p:strVal val="visible"/>
                                      </p:to>
                                    </p:set>
                                    <p:animEffect filter="fade" transition="in">
                                      <p:cBhvr>
                                        <p:cTn dur="1"/>
                                        <p:tgtEl>
                                          <p:spTgt spid="6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61"/>
          <p:cNvSpPr txBox="1"/>
          <p:nvPr>
            <p:ph idx="1" type="body"/>
          </p:nvPr>
        </p:nvSpPr>
        <p:spPr>
          <a:xfrm>
            <a:off x="1047604" y="1364968"/>
            <a:ext cx="10687196" cy="560866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b="1" lang="en-US" sz="2300"/>
              <a:t>La empatía es un elemento fundamental de la comunicación y las relaciones sociales, especialmente aquellas que se definen como “de ayuda”, ya que permite una comprensión real del cliente y su propia experiencia interior. </a:t>
            </a:r>
            <a:endParaRPr/>
          </a:p>
          <a:p>
            <a:pPr indent="0" lvl="0" marL="0" rtl="0" algn="just">
              <a:lnSpc>
                <a:spcPct val="90000"/>
              </a:lnSpc>
              <a:spcBef>
                <a:spcPts val="1000"/>
              </a:spcBef>
              <a:spcAft>
                <a:spcPts val="0"/>
              </a:spcAft>
              <a:buSzPts val="2400"/>
              <a:buNone/>
            </a:pPr>
            <a:r>
              <a:rPr lang="en-US" sz="2300"/>
              <a:t>Sobre todo al comienzo de la relación, es importante mostrar RECEPTIVIDAD para poder captar, procesar y reproducir internamente las emociones y el estado anímico de los demás. </a:t>
            </a:r>
            <a:r>
              <a:rPr b="1" lang="en-US" sz="2300"/>
              <a:t>Esto sirve tanto para el profesional como para el cliente </a:t>
            </a:r>
            <a:r>
              <a:rPr lang="en-US" sz="2300"/>
              <a:t>que, antes de abrirse en una relación, necesitan entender la disponibilidad y la confiabilidad del otro en esa relación.</a:t>
            </a:r>
            <a:r>
              <a:rPr lang="en-US" sz="2300">
                <a:solidFill>
                  <a:srgbClr val="FF0000"/>
                </a:solidFill>
              </a:rPr>
              <a:t> </a:t>
            </a:r>
            <a:r>
              <a:rPr lang="en-US" sz="2300"/>
              <a:t>Como cabría esperar,  a menudo el paciente o cliente puede mostrar una actitud cerrada fuera de su entorno habitual, lo que puede llevar a una falta de confianza y a una comunicación insuficiente de sus problemas físicos y emocionales. </a:t>
            </a:r>
            <a:endParaRPr/>
          </a:p>
          <a:p>
            <a:pPr indent="0" lvl="0" marL="0" rtl="0" algn="just">
              <a:lnSpc>
                <a:spcPct val="90000"/>
              </a:lnSpc>
              <a:spcBef>
                <a:spcPts val="1000"/>
              </a:spcBef>
              <a:spcAft>
                <a:spcPts val="0"/>
              </a:spcAft>
              <a:buSzPts val="2400"/>
              <a:buNone/>
            </a:pPr>
            <a:r>
              <a:rPr lang="en-US" sz="2300"/>
              <a:t>La empatía permite que se abra una vía de comunicación que da acceso a información fundamental para determinar el  enfoque terapéutico más adecuado para el paciente. </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635" name="Google Shape;635;p61"/>
          <p:cNvSpPr txBox="1"/>
          <p:nvPr/>
        </p:nvSpPr>
        <p:spPr>
          <a:xfrm>
            <a:off x="1117600" y="198689"/>
            <a:ext cx="8252178"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24BAA2"/>
                </a:solidFill>
                <a:latin typeface="Calibri"/>
                <a:ea typeface="Calibri"/>
                <a:cs typeface="Calibri"/>
                <a:sym typeface="Calibri"/>
              </a:rPr>
              <a:t>La empatía en el entorno de los cuidados</a:t>
            </a:r>
            <a:endParaRPr b="0" i="0" sz="3600" u="none" cap="none" strike="noStrike">
              <a:solidFill>
                <a:srgbClr val="24BAA2"/>
              </a:solidFill>
              <a:latin typeface="Arial"/>
              <a:ea typeface="Arial"/>
              <a:cs typeface="Arial"/>
              <a:sym typeface="Arial"/>
            </a:endParaRPr>
          </a:p>
        </p:txBody>
      </p:sp>
      <p:grpSp>
        <p:nvGrpSpPr>
          <p:cNvPr id="636" name="Google Shape;636;p61"/>
          <p:cNvGrpSpPr/>
          <p:nvPr/>
        </p:nvGrpSpPr>
        <p:grpSpPr>
          <a:xfrm>
            <a:off x="9572974" y="269757"/>
            <a:ext cx="1086135" cy="968195"/>
            <a:chOff x="4422991" y="1951890"/>
            <a:chExt cx="1086135" cy="968195"/>
          </a:xfrm>
        </p:grpSpPr>
        <p:sp>
          <p:nvSpPr>
            <p:cNvPr id="637" name="Google Shape;637;p61"/>
            <p:cNvSpPr/>
            <p:nvPr/>
          </p:nvSpPr>
          <p:spPr>
            <a:xfrm>
              <a:off x="4422991" y="1951890"/>
              <a:ext cx="1086135" cy="968195"/>
            </a:xfrm>
            <a:custGeom>
              <a:rect b="b" l="l" r="r" t="t"/>
              <a:pathLst>
                <a:path extrusionOk="0" h="968195" w="108613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8" name="Google Shape;638;p61"/>
            <p:cNvGrpSpPr/>
            <p:nvPr/>
          </p:nvGrpSpPr>
          <p:grpSpPr>
            <a:xfrm>
              <a:off x="4738409" y="2001259"/>
              <a:ext cx="466270" cy="416900"/>
              <a:chOff x="4738409" y="2001259"/>
              <a:chExt cx="466270" cy="416900"/>
            </a:xfrm>
          </p:grpSpPr>
          <p:sp>
            <p:nvSpPr>
              <p:cNvPr id="639" name="Google Shape;639;p61"/>
              <p:cNvSpPr/>
              <p:nvPr/>
            </p:nvSpPr>
            <p:spPr>
              <a:xfrm>
                <a:off x="4738409" y="2044063"/>
                <a:ext cx="69649" cy="247929"/>
              </a:xfrm>
              <a:custGeom>
                <a:rect b="b" l="l" r="r" t="t"/>
                <a:pathLst>
                  <a:path extrusionOk="0" h="247929" w="6964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61"/>
              <p:cNvSpPr/>
              <p:nvPr/>
            </p:nvSpPr>
            <p:spPr>
              <a:xfrm>
                <a:off x="4848120" y="2330391"/>
                <a:ext cx="233135" cy="87768"/>
              </a:xfrm>
              <a:custGeom>
                <a:rect b="b" l="l" r="r" t="t"/>
                <a:pathLst>
                  <a:path extrusionOk="0" h="87768" w="233135">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61"/>
              <p:cNvSpPr/>
              <p:nvPr/>
            </p:nvSpPr>
            <p:spPr>
              <a:xfrm>
                <a:off x="4828207" y="2001259"/>
                <a:ext cx="376472" cy="290732"/>
              </a:xfrm>
              <a:custGeom>
                <a:rect b="b" l="l" r="r" t="t"/>
                <a:pathLst>
                  <a:path extrusionOk="0" h="290732" w="37647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10"/>
          <p:cNvSpPr txBox="1"/>
          <p:nvPr>
            <p:ph idx="1" type="body"/>
          </p:nvPr>
        </p:nvSpPr>
        <p:spPr>
          <a:xfrm>
            <a:off x="6353219" y="676112"/>
            <a:ext cx="4838044" cy="545178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1000"/>
              </a:spcBef>
              <a:spcAft>
                <a:spcPts val="0"/>
              </a:spcAft>
              <a:buSzPts val="3000"/>
              <a:buNone/>
            </a:pPr>
            <a:r>
              <a:rPr i="0" lang="en-US" sz="2400"/>
              <a:t>La difusión de las nuevas tecnologías ha dado lugar a un cambio en muchas dinámicas sociales y conductuales tanto </a:t>
            </a:r>
            <a:r>
              <a:rPr lang="en-US" sz="2400"/>
              <a:t>online</a:t>
            </a:r>
            <a:r>
              <a:rPr i="0" lang="en-US" sz="2400"/>
              <a:t> como </a:t>
            </a:r>
            <a:r>
              <a:rPr lang="en-US" sz="2400"/>
              <a:t>offline</a:t>
            </a:r>
            <a:r>
              <a:rPr i="0" lang="en-US" sz="2400"/>
              <a:t> y, en consecuencia, ha hecho que surjan nuevos hábitos de interrelación.  </a:t>
            </a:r>
            <a:endParaRPr/>
          </a:p>
          <a:p>
            <a:pPr indent="0" lvl="0" marL="0" rtl="0" algn="l">
              <a:lnSpc>
                <a:spcPct val="90000"/>
              </a:lnSpc>
              <a:spcBef>
                <a:spcPts val="1000"/>
              </a:spcBef>
              <a:spcAft>
                <a:spcPts val="0"/>
              </a:spcAft>
              <a:buSzPts val="3000"/>
              <a:buNone/>
            </a:pPr>
            <a:r>
              <a:rPr i="0" lang="en-US" sz="2400"/>
              <a:t>Entre los efectos negativos de esta revolución tecnológica se encuentra la mayor dificultad de poder empatizar con el cliente. </a:t>
            </a:r>
            <a:endParaRPr/>
          </a:p>
        </p:txBody>
      </p:sp>
      <p:pic>
        <p:nvPicPr>
          <p:cNvPr id="648" name="Google Shape;648;p10"/>
          <p:cNvPicPr preferRelativeResize="0"/>
          <p:nvPr/>
        </p:nvPicPr>
        <p:blipFill rotWithShape="1">
          <a:blip r:embed="rId3">
            <a:alphaModFix/>
          </a:blip>
          <a:srcRect b="-2" l="17189" r="22641" t="0"/>
          <a:stretch/>
        </p:blipFill>
        <p:spPr>
          <a:xfrm>
            <a:off x="226829" y="352414"/>
            <a:ext cx="5497412" cy="6099184"/>
          </a:xfrm>
          <a:prstGeom prst="rect">
            <a:avLst/>
          </a:prstGeom>
          <a:noFill/>
          <a:ln>
            <a:noFill/>
          </a:ln>
        </p:spPr>
      </p:pic>
      <p:sp>
        <p:nvSpPr>
          <p:cNvPr id="649" name="Google Shape;649;p10"/>
          <p:cNvSpPr txBox="1"/>
          <p:nvPr/>
        </p:nvSpPr>
        <p:spPr>
          <a:xfrm>
            <a:off x="5724241" y="406401"/>
            <a:ext cx="6096000" cy="6155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400" u="none" cap="none" strike="noStrike">
                <a:solidFill>
                  <a:srgbClr val="24BAA2"/>
                </a:solidFill>
                <a:latin typeface="Calibri"/>
                <a:ea typeface="Calibri"/>
                <a:cs typeface="Calibri"/>
                <a:sym typeface="Calibri"/>
              </a:rPr>
              <a:t>Los efectos de la digitalización</a:t>
            </a:r>
            <a:endParaRPr b="0" i="0" sz="3400" u="none" cap="none" strike="noStrike">
              <a:solidFill>
                <a:srgbClr val="FF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62"/>
          <p:cNvSpPr txBox="1"/>
          <p:nvPr>
            <p:ph idx="1" type="body"/>
          </p:nvPr>
        </p:nvSpPr>
        <p:spPr>
          <a:xfrm>
            <a:off x="240911" y="1011946"/>
            <a:ext cx="5958922" cy="6045735"/>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600"/>
              </a:spcBef>
              <a:spcAft>
                <a:spcPts val="0"/>
              </a:spcAft>
              <a:buClr>
                <a:schemeClr val="lt1"/>
              </a:buClr>
              <a:buSzPts val="2400"/>
              <a:buFont typeface="Arial"/>
              <a:buNone/>
            </a:pPr>
            <a:r>
              <a:rPr i="0" lang="en-US">
                <a:solidFill>
                  <a:schemeClr val="lt1"/>
                </a:solidFill>
              </a:rPr>
              <a:t>El sector de la atención sanitaria y los cuidados </a:t>
            </a:r>
            <a:r>
              <a:rPr i="0" lang="en-US"/>
              <a:t>también ha experimentado un proceso de digitalización total que ha supuesto  un cambio del concepto de empatía, sobre todo en el contexto de la comunicación digital con frecuencia </a:t>
            </a:r>
            <a:r>
              <a:rPr b="1" i="0" lang="en-US"/>
              <a:t>falto de muchas de las señales no verbales y emocionales </a:t>
            </a:r>
            <a:r>
              <a:rPr i="0" lang="en-US"/>
              <a:t>que se dan en el cara a cara tan importantes para el cliente o paciente.  </a:t>
            </a:r>
            <a:endParaRPr/>
          </a:p>
          <a:p>
            <a:pPr indent="0" lvl="0" marL="0" marR="0" rtl="0" algn="l">
              <a:lnSpc>
                <a:spcPct val="100000"/>
              </a:lnSpc>
              <a:spcBef>
                <a:spcPts val="600"/>
              </a:spcBef>
              <a:spcAft>
                <a:spcPts val="0"/>
              </a:spcAft>
              <a:buClr>
                <a:schemeClr val="lt1"/>
              </a:buClr>
              <a:buSzPts val="2400"/>
              <a:buFont typeface="Arial"/>
              <a:buNone/>
            </a:pPr>
            <a:r>
              <a:t/>
            </a:r>
            <a:endParaRPr sz="1200"/>
          </a:p>
          <a:p>
            <a:pPr indent="0" lvl="0" marL="0" marR="0" rtl="0" algn="l">
              <a:lnSpc>
                <a:spcPct val="100000"/>
              </a:lnSpc>
              <a:spcBef>
                <a:spcPts val="600"/>
              </a:spcBef>
              <a:spcAft>
                <a:spcPts val="0"/>
              </a:spcAft>
              <a:buClr>
                <a:schemeClr val="lt1"/>
              </a:buClr>
              <a:buSzPts val="2400"/>
              <a:buFont typeface="Arial"/>
              <a:buNone/>
            </a:pPr>
            <a:r>
              <a:rPr lang="en-US"/>
              <a:t>De hecho, los patrones de la comunicación digital tienden a adaptarse a la inmediatez en  cuanto a compartir pensamientos, emociones y acciones en el mismo momento que uno los  percibe.  </a:t>
            </a:r>
            <a:endParaRPr/>
          </a:p>
          <a:p>
            <a:pPr indent="-228600" lvl="0" marL="457200" marR="0" rtl="0" algn="l">
              <a:lnSpc>
                <a:spcPct val="90000"/>
              </a:lnSpc>
              <a:spcBef>
                <a:spcPts val="1000"/>
              </a:spcBef>
              <a:spcAft>
                <a:spcPts val="0"/>
              </a:spcAft>
              <a:buClr>
                <a:schemeClr val="lt1"/>
              </a:buClr>
              <a:buSzPts val="2400"/>
              <a:buFont typeface="Arial"/>
              <a:buNone/>
            </a:pPr>
            <a:r>
              <a:t/>
            </a:r>
            <a:endParaRPr sz="1900"/>
          </a:p>
        </p:txBody>
      </p:sp>
      <p:pic>
        <p:nvPicPr>
          <p:cNvPr id="655" name="Google Shape;655;p62"/>
          <p:cNvPicPr preferRelativeResize="0"/>
          <p:nvPr/>
        </p:nvPicPr>
        <p:blipFill rotWithShape="1">
          <a:blip r:embed="rId3">
            <a:alphaModFix/>
          </a:blip>
          <a:srcRect b="0" l="0" r="0" t="0"/>
          <a:stretch/>
        </p:blipFill>
        <p:spPr>
          <a:xfrm>
            <a:off x="7042727" y="0"/>
            <a:ext cx="4572000" cy="6858000"/>
          </a:xfrm>
          <a:prstGeom prst="rect">
            <a:avLst/>
          </a:prstGeom>
          <a:noFill/>
          <a:ln>
            <a:noFill/>
          </a:ln>
        </p:spPr>
      </p:pic>
      <p:sp>
        <p:nvSpPr>
          <p:cNvPr id="656" name="Google Shape;656;p62"/>
          <p:cNvSpPr txBox="1"/>
          <p:nvPr/>
        </p:nvSpPr>
        <p:spPr>
          <a:xfrm>
            <a:off x="469225" y="293511"/>
            <a:ext cx="6096000" cy="6155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400" u="none" cap="none" strike="noStrike">
                <a:solidFill>
                  <a:srgbClr val="24BAA2"/>
                </a:solidFill>
                <a:latin typeface="Calibri"/>
                <a:ea typeface="Calibri"/>
                <a:cs typeface="Calibri"/>
                <a:sym typeface="Calibri"/>
              </a:rPr>
              <a:t>Los efectos de la digitalización</a:t>
            </a:r>
            <a:endParaRPr b="0" i="0" sz="3400" u="none" cap="none" strike="noStrike">
              <a:solidFill>
                <a:srgbClr val="FF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33"/>
          <p:cNvSpPr txBox="1"/>
          <p:nvPr>
            <p:ph idx="1" type="body"/>
          </p:nvPr>
        </p:nvSpPr>
        <p:spPr>
          <a:xfrm>
            <a:off x="5530200" y="3348937"/>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92E4B"/>
              </a:buClr>
              <a:buSzPts val="2200"/>
              <a:buNone/>
            </a:pPr>
            <a:r>
              <a:rPr lang="en-US"/>
              <a:t>Conciliación y </a:t>
            </a:r>
            <a:endParaRPr/>
          </a:p>
          <a:p>
            <a:pPr indent="0" lvl="0" marL="0" rtl="0" algn="l">
              <a:lnSpc>
                <a:spcPct val="90000"/>
              </a:lnSpc>
              <a:spcBef>
                <a:spcPts val="0"/>
              </a:spcBef>
              <a:spcAft>
                <a:spcPts val="0"/>
              </a:spcAft>
              <a:buClr>
                <a:srgbClr val="092E4B"/>
              </a:buClr>
              <a:buSzPts val="2200"/>
              <a:buNone/>
            </a:pPr>
            <a:r>
              <a:rPr lang="en-US"/>
              <a:t>Calidad de Vida</a:t>
            </a:r>
            <a:endParaRPr/>
          </a:p>
        </p:txBody>
      </p:sp>
      <p:sp>
        <p:nvSpPr>
          <p:cNvPr id="304" name="Google Shape;304;p3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11"/>
          <p:cNvSpPr txBox="1"/>
          <p:nvPr/>
        </p:nvSpPr>
        <p:spPr>
          <a:xfrm>
            <a:off x="349385" y="945776"/>
            <a:ext cx="5463859" cy="5244352"/>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100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Dado que la empatía representa una parte importante de las funciones de las </a:t>
            </a:r>
            <a:r>
              <a:rPr b="0" i="0" lang="en-US" sz="2400" u="none" cap="none" strike="noStrike">
                <a:solidFill>
                  <a:schemeClr val="lt1"/>
                </a:solidFill>
                <a:latin typeface="Calibri"/>
                <a:ea typeface="Calibri"/>
                <a:cs typeface="Calibri"/>
                <a:sym typeface="Calibri"/>
              </a:rPr>
              <a:t>profesiones relacionadas con la atención y los cuidados en </a:t>
            </a:r>
            <a:r>
              <a:rPr b="0" i="0" lang="en-US" sz="2400" u="none" cap="none" strike="noStrike">
                <a:solidFill>
                  <a:srgbClr val="FFFFFF"/>
                </a:solidFill>
                <a:latin typeface="Calibri"/>
                <a:ea typeface="Calibri"/>
                <a:cs typeface="Calibri"/>
                <a:sym typeface="Calibri"/>
              </a:rPr>
              <a:t>general, es fundamental que los planes de estudios integren el concepto de empatía digital, o aquellas "características empáticas tradicionales, como la preocupación y el cuidado de los demás, expresadas a través de comunicaciones por medios informáticos".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La empatía digital, por tanto, explora precisamente el impacto de estas comunicaciones alteradas y de los "nuevos" comportamientos sociales.</a:t>
            </a:r>
            <a:endParaRPr b="0" i="0" sz="1400" u="none" cap="none" strike="noStrike">
              <a:solidFill>
                <a:srgbClr val="000000"/>
              </a:solidFill>
              <a:latin typeface="Arial"/>
              <a:ea typeface="Arial"/>
              <a:cs typeface="Arial"/>
              <a:sym typeface="Arial"/>
            </a:endParaRPr>
          </a:p>
        </p:txBody>
      </p:sp>
      <p:sp>
        <p:nvSpPr>
          <p:cNvPr id="663" name="Google Shape;663;p11"/>
          <p:cNvSpPr txBox="1"/>
          <p:nvPr>
            <p:ph idx="2" type="body"/>
          </p:nvPr>
        </p:nvSpPr>
        <p:spPr>
          <a:xfrm>
            <a:off x="0" y="430306"/>
            <a:ext cx="5968684" cy="1030941"/>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SzPts val="3600"/>
              <a:buNone/>
            </a:pPr>
            <a:r>
              <a:rPr b="1" i="0" lang="en-US" u="none" cap="none" strike="noStrike">
                <a:latin typeface="Calibri"/>
                <a:ea typeface="Calibri"/>
                <a:cs typeface="Calibri"/>
                <a:sym typeface="Calibri"/>
              </a:rPr>
              <a:t>¿Qué es la empatía digital?</a:t>
            </a:r>
            <a:endParaRPr/>
          </a:p>
        </p:txBody>
      </p:sp>
      <p:pic>
        <p:nvPicPr>
          <p:cNvPr id="664" name="Google Shape;664;p11"/>
          <p:cNvPicPr preferRelativeResize="0"/>
          <p:nvPr/>
        </p:nvPicPr>
        <p:blipFill rotWithShape="1">
          <a:blip r:embed="rId3">
            <a:alphaModFix/>
          </a:blip>
          <a:srcRect b="28706" l="0" r="-2" t="0"/>
          <a:stretch/>
        </p:blipFill>
        <p:spPr>
          <a:xfrm>
            <a:off x="5968684" y="0"/>
            <a:ext cx="6223316" cy="6858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pic>
        <p:nvPicPr>
          <p:cNvPr id="669" name="Google Shape;669;p63"/>
          <p:cNvPicPr preferRelativeResize="0"/>
          <p:nvPr/>
        </p:nvPicPr>
        <p:blipFill rotWithShape="1">
          <a:blip r:embed="rId3">
            <a:alphaModFix/>
          </a:blip>
          <a:srcRect b="379" l="0" r="2" t="27262"/>
          <a:stretch/>
        </p:blipFill>
        <p:spPr>
          <a:xfrm>
            <a:off x="6324600" y="371475"/>
            <a:ext cx="5172076" cy="6200775"/>
          </a:xfrm>
          <a:prstGeom prst="rect">
            <a:avLst/>
          </a:prstGeom>
          <a:noFill/>
          <a:ln>
            <a:noFill/>
          </a:ln>
        </p:spPr>
      </p:pic>
      <p:sp>
        <p:nvSpPr>
          <p:cNvPr id="670" name="Google Shape;670;p63"/>
          <p:cNvSpPr txBox="1"/>
          <p:nvPr>
            <p:ph idx="1" type="body"/>
          </p:nvPr>
        </p:nvSpPr>
        <p:spPr>
          <a:xfrm>
            <a:off x="435680" y="717198"/>
            <a:ext cx="5562601" cy="5848349"/>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1000"/>
              </a:spcBef>
              <a:spcAft>
                <a:spcPts val="0"/>
              </a:spcAft>
              <a:buClr>
                <a:schemeClr val="lt1"/>
              </a:buClr>
              <a:buSzPts val="2400"/>
              <a:buFont typeface="Arial"/>
              <a:buNone/>
            </a:pPr>
            <a:r>
              <a:rPr lang="en-US"/>
              <a:t>El estudio </a:t>
            </a:r>
            <a:r>
              <a:rPr lang="en-US" u="sng">
                <a:solidFill>
                  <a:srgbClr val="24BAA2"/>
                </a:solidFill>
                <a:hlinkClick r:id="rId4">
                  <a:extLst>
                    <a:ext uri="{A12FA001-AC4F-418D-AE19-62706E023703}">
                      <ahyp:hlinkClr val="tx"/>
                    </a:ext>
                  </a:extLst>
                </a:hlinkClick>
              </a:rPr>
              <a:t>"The emerging issue of Digital Empathy" (Terry &amp; Cain, 2016)</a:t>
            </a:r>
            <a:r>
              <a:rPr lang="en-US">
                <a:solidFill>
                  <a:srgbClr val="24BAA2"/>
                </a:solidFill>
              </a:rPr>
              <a:t> </a:t>
            </a:r>
            <a:r>
              <a:rPr lang="en-US"/>
              <a:t>concluyó que la empatía en las conversaciones digitales se ve amenazada principalmente por por la desinhibición psicológica. </a:t>
            </a:r>
            <a:endParaRPr sz="1050"/>
          </a:p>
          <a:p>
            <a:pPr indent="0" lvl="0" marL="0" marR="0" rtl="0" algn="l">
              <a:lnSpc>
                <a:spcPct val="90000"/>
              </a:lnSpc>
              <a:spcBef>
                <a:spcPts val="1000"/>
              </a:spcBef>
              <a:spcAft>
                <a:spcPts val="0"/>
              </a:spcAft>
              <a:buClr>
                <a:schemeClr val="lt1"/>
              </a:buClr>
              <a:buSzPts val="2400"/>
              <a:buFont typeface="Arial"/>
              <a:buNone/>
            </a:pPr>
            <a:r>
              <a:rPr lang="en-US"/>
              <a:t>Este concepto pretende explicar los motivos que causan la disminución de la empatía en la comunicación </a:t>
            </a:r>
            <a:r>
              <a:rPr i="1" lang="en-US"/>
              <a:t>online</a:t>
            </a:r>
            <a:r>
              <a:rPr lang="en-US"/>
              <a:t>, entre los que están el anonimato, la disociación de nosotros mismos en la realidad </a:t>
            </a:r>
            <a:r>
              <a:rPr i="1" lang="en-US"/>
              <a:t>offline</a:t>
            </a:r>
            <a:r>
              <a:rPr lang="en-US"/>
              <a:t>, las identidades alternativas, etc.  </a:t>
            </a:r>
            <a:endParaRPr/>
          </a:p>
          <a:p>
            <a:pPr indent="0" lvl="0" marL="0" marR="0" rtl="0" algn="l">
              <a:lnSpc>
                <a:spcPct val="90000"/>
              </a:lnSpc>
              <a:spcBef>
                <a:spcPts val="1000"/>
              </a:spcBef>
              <a:spcAft>
                <a:spcPts val="0"/>
              </a:spcAft>
              <a:buClr>
                <a:schemeClr val="lt1"/>
              </a:buClr>
              <a:buSzPts val="2400"/>
              <a:buFont typeface="Arial"/>
              <a:buNone/>
            </a:pPr>
            <a:r>
              <a:rPr lang="en-US"/>
              <a:t>En concreto, se ha concluido que las generaciones más jóvenes que han crecido con la tecnología están perdiendo algunas habilidades sociales y emocionales, volviéndose así menos empáticas.  </a:t>
            </a:r>
            <a:endParaRPr/>
          </a:p>
        </p:txBody>
      </p:sp>
      <p:pic>
        <p:nvPicPr>
          <p:cNvPr descr="Torn rope" id="671" name="Google Shape;671;p63"/>
          <p:cNvPicPr preferRelativeResize="0"/>
          <p:nvPr/>
        </p:nvPicPr>
        <p:blipFill rotWithShape="1">
          <a:blip r:embed="rId5">
            <a:alphaModFix/>
          </a:blip>
          <a:srcRect b="0" l="0" r="0" t="0"/>
          <a:stretch/>
        </p:blipFill>
        <p:spPr>
          <a:xfrm>
            <a:off x="7077075" y="2178952"/>
            <a:ext cx="3181350" cy="2077542"/>
          </a:xfrm>
          <a:prstGeom prst="rect">
            <a:avLst/>
          </a:prstGeom>
          <a:noFill/>
          <a:ln>
            <a:noFill/>
          </a:ln>
        </p:spPr>
      </p:pic>
      <p:sp>
        <p:nvSpPr>
          <p:cNvPr id="672" name="Google Shape;672;p63"/>
          <p:cNvSpPr txBox="1"/>
          <p:nvPr/>
        </p:nvSpPr>
        <p:spPr>
          <a:xfrm>
            <a:off x="158044" y="285750"/>
            <a:ext cx="7285784" cy="6462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24BAA2"/>
                </a:solidFill>
                <a:latin typeface="Calibri"/>
                <a:ea typeface="Calibri"/>
                <a:cs typeface="Calibri"/>
                <a:sym typeface="Calibri"/>
              </a:rPr>
              <a:t>Motivos de la falta de empatía</a:t>
            </a:r>
            <a:endParaRPr b="0" i="0" sz="3600" u="none" cap="none" strike="noStrike">
              <a:solidFill>
                <a:srgbClr val="000000"/>
              </a:solidFill>
              <a:latin typeface="Arial"/>
              <a:ea typeface="Arial"/>
              <a:cs typeface="Arial"/>
              <a:sym typeface="Arial"/>
            </a:endParaRPr>
          </a:p>
        </p:txBody>
      </p:sp>
      <p:sp>
        <p:nvSpPr>
          <p:cNvPr id="673" name="Google Shape;673;p63"/>
          <p:cNvSpPr/>
          <p:nvPr/>
        </p:nvSpPr>
        <p:spPr>
          <a:xfrm>
            <a:off x="7229476" y="4924425"/>
            <a:ext cx="3829050" cy="1562100"/>
          </a:xfrm>
          <a:prstGeom prst="wedgeRoundRectCallout">
            <a:avLst>
              <a:gd fmla="val -84306" name="adj1"/>
              <a:gd fmla="val -209658" name="adj2"/>
              <a:gd fmla="val 16667" name="adj3"/>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4" name="Google Shape;674;p63"/>
          <p:cNvSpPr txBox="1"/>
          <p:nvPr/>
        </p:nvSpPr>
        <p:spPr>
          <a:xfrm>
            <a:off x="7303911" y="4952752"/>
            <a:ext cx="3601156" cy="140034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en-US" sz="1700" u="none" cap="none" strike="noStrike">
                <a:solidFill>
                  <a:srgbClr val="002060"/>
                </a:solidFill>
                <a:latin typeface="Calibri"/>
                <a:ea typeface="Calibri"/>
                <a:cs typeface="Calibri"/>
                <a:sym typeface="Calibri"/>
              </a:rPr>
              <a:t>En psicología, la </a:t>
            </a:r>
            <a:r>
              <a:rPr b="1" i="0" lang="en-US" sz="1700" u="none" cap="none" strike="noStrike">
                <a:solidFill>
                  <a:srgbClr val="002060"/>
                </a:solidFill>
                <a:latin typeface="Calibri"/>
                <a:ea typeface="Calibri"/>
                <a:cs typeface="Calibri"/>
                <a:sym typeface="Calibri"/>
              </a:rPr>
              <a:t>desinhibición</a:t>
            </a:r>
            <a:r>
              <a:rPr b="0" i="0" lang="en-US" sz="1700" u="none" cap="none" strike="noStrike">
                <a:solidFill>
                  <a:srgbClr val="002060"/>
                </a:solidFill>
                <a:latin typeface="Calibri"/>
                <a:ea typeface="Calibri"/>
                <a:cs typeface="Calibri"/>
                <a:sym typeface="Calibri"/>
              </a:rPr>
              <a:t> es la falta de control que se manifiesta en la indiferencia hacia las convenciones sociales, la impulsividad y una escasa evaluación de riesgos.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64"/>
          <p:cNvSpPr txBox="1"/>
          <p:nvPr>
            <p:ph idx="1" type="body"/>
          </p:nvPr>
        </p:nvSpPr>
        <p:spPr>
          <a:xfrm>
            <a:off x="587314" y="1665456"/>
            <a:ext cx="10595237" cy="4538174"/>
          </a:xfrm>
          <a:prstGeom prst="rect">
            <a:avLst/>
          </a:prstGeom>
          <a:noFill/>
          <a:ln>
            <a:noFill/>
          </a:ln>
        </p:spPr>
        <p:txBody>
          <a:bodyPr anchorCtr="0" anchor="t" bIns="45700" lIns="91425" spcFirstLastPara="1" rIns="91425" wrap="square" tIns="45700">
            <a:noAutofit/>
          </a:bodyPr>
          <a:lstStyle/>
          <a:p>
            <a:pPr indent="0" lvl="0" marL="457200" marR="0" rtl="0" algn="just">
              <a:lnSpc>
                <a:spcPct val="90000"/>
              </a:lnSpc>
              <a:spcBef>
                <a:spcPts val="1000"/>
              </a:spcBef>
              <a:spcAft>
                <a:spcPts val="0"/>
              </a:spcAft>
              <a:buClr>
                <a:srgbClr val="092E4B"/>
              </a:buClr>
              <a:buSzPts val="2400"/>
              <a:buFont typeface="Arial"/>
              <a:buNone/>
            </a:pPr>
            <a:r>
              <a:rPr lang="en-US"/>
              <a:t>El informe </a:t>
            </a:r>
            <a:r>
              <a:rPr lang="en-US" u="sng">
                <a:solidFill>
                  <a:srgbClr val="24BAA2"/>
                </a:solidFill>
                <a:hlinkClick r:id="rId3">
                  <a:extLst>
                    <a:ext uri="{A12FA001-AC4F-418D-AE19-62706E023703}">
                      <ahyp:hlinkClr val="tx"/>
                    </a:ext>
                  </a:extLst>
                </a:hlinkClick>
              </a:rPr>
              <a:t>DQ Institute's 2019 DQ Global Standard Report</a:t>
            </a:r>
            <a:r>
              <a:rPr lang="en-US">
                <a:solidFill>
                  <a:srgbClr val="24BAA2"/>
                </a:solidFill>
              </a:rPr>
              <a:t> </a:t>
            </a:r>
            <a:r>
              <a:rPr lang="en-US"/>
              <a:t>define 3 áreas fundamentales de la empatía digital sobre las que las personas pueden actuar para su adecuado desarrollo: </a:t>
            </a:r>
            <a:endParaRPr/>
          </a:p>
          <a:p>
            <a:pPr indent="-342900" lvl="0" marL="914400" rtl="0" algn="just">
              <a:lnSpc>
                <a:spcPct val="90000"/>
              </a:lnSpc>
              <a:spcBef>
                <a:spcPts val="1000"/>
              </a:spcBef>
              <a:spcAft>
                <a:spcPts val="0"/>
              </a:spcAft>
              <a:buSzPts val="2400"/>
              <a:buFont typeface="Arial"/>
              <a:buChar char="•"/>
            </a:pPr>
            <a:r>
              <a:rPr b="1" lang="en-US"/>
              <a:t>Conocimiento:</a:t>
            </a:r>
            <a:r>
              <a:rPr lang="en-US"/>
              <a:t> La capacidad de las personas para entender cómo pueden afectar sus interacciones </a:t>
            </a:r>
            <a:r>
              <a:rPr i="1" lang="en-US"/>
              <a:t>online</a:t>
            </a:r>
            <a:r>
              <a:rPr lang="en-US"/>
              <a:t> a los sentimientos de los demás. </a:t>
            </a:r>
            <a:endParaRPr/>
          </a:p>
          <a:p>
            <a:pPr indent="-342900" lvl="0" marL="914400" rtl="0" algn="just">
              <a:lnSpc>
                <a:spcPct val="90000"/>
              </a:lnSpc>
              <a:spcBef>
                <a:spcPts val="1000"/>
              </a:spcBef>
              <a:spcAft>
                <a:spcPts val="0"/>
              </a:spcAft>
              <a:buSzPts val="2400"/>
              <a:buFont typeface="Arial"/>
              <a:buChar char="•"/>
            </a:pPr>
            <a:r>
              <a:rPr b="1" lang="en-US"/>
              <a:t>Habilidades:</a:t>
            </a:r>
            <a:r>
              <a:rPr lang="en-US"/>
              <a:t> La capacidad de las personas para desarrollar mediante las interacciones </a:t>
            </a:r>
            <a:r>
              <a:rPr i="1" lang="en-US"/>
              <a:t>online</a:t>
            </a:r>
            <a:r>
              <a:rPr lang="en-US"/>
              <a:t> habilidades sociales y emocionales, de ser más sensibles a los puntos de vista y las emociones de los demás para dar respuestas contextualmente más adecuadas. </a:t>
            </a:r>
            <a:endParaRPr/>
          </a:p>
          <a:p>
            <a:pPr indent="-342900" lvl="0" marL="914400" rtl="0" algn="just">
              <a:lnSpc>
                <a:spcPct val="90000"/>
              </a:lnSpc>
              <a:spcBef>
                <a:spcPts val="1000"/>
              </a:spcBef>
              <a:spcAft>
                <a:spcPts val="0"/>
              </a:spcAft>
              <a:buSzPts val="2400"/>
              <a:buFont typeface="Arial"/>
              <a:buChar char="•"/>
            </a:pPr>
            <a:r>
              <a:rPr b="1" lang="en-US"/>
              <a:t>Actitudes y valores:</a:t>
            </a:r>
            <a:r>
              <a:rPr lang="en-US"/>
              <a:t> El desarrollo de una mayor concienciación y comprensión de las necesidades y los sentimientos de los usuarios. </a:t>
            </a:r>
            <a:endParaRPr/>
          </a:p>
        </p:txBody>
      </p:sp>
      <p:sp>
        <p:nvSpPr>
          <p:cNvPr id="680" name="Google Shape;680;p64"/>
          <p:cNvSpPr txBox="1"/>
          <p:nvPr/>
        </p:nvSpPr>
        <p:spPr>
          <a:xfrm>
            <a:off x="1031281" y="433551"/>
            <a:ext cx="7288630" cy="12002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24BAA2"/>
                </a:solidFill>
                <a:latin typeface="Calibri"/>
                <a:ea typeface="Calibri"/>
                <a:cs typeface="Calibri"/>
                <a:sym typeface="Calibri"/>
              </a:rPr>
              <a:t>3 áreas fundamentales de la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rgbClr val="24BAA2"/>
                </a:solidFill>
                <a:latin typeface="Calibri"/>
                <a:ea typeface="Calibri"/>
                <a:cs typeface="Calibri"/>
                <a:sym typeface="Calibri"/>
              </a:rPr>
              <a:t>empatía digital</a:t>
            </a:r>
            <a:endParaRPr b="1" i="0" sz="3600" u="none" cap="none" strike="noStrike">
              <a:solidFill>
                <a:srgbClr val="24BAA2"/>
              </a:solidFill>
              <a:latin typeface="Calibri"/>
              <a:ea typeface="Calibri"/>
              <a:cs typeface="Calibri"/>
              <a:sym typeface="Calibri"/>
            </a:endParaRPr>
          </a:p>
        </p:txBody>
      </p:sp>
      <p:grpSp>
        <p:nvGrpSpPr>
          <p:cNvPr id="681" name="Google Shape;681;p64"/>
          <p:cNvGrpSpPr/>
          <p:nvPr/>
        </p:nvGrpSpPr>
        <p:grpSpPr>
          <a:xfrm>
            <a:off x="8643758" y="489374"/>
            <a:ext cx="885533" cy="895927"/>
            <a:chOff x="7190754" y="5365577"/>
            <a:chExt cx="745521" cy="754272"/>
          </a:xfrm>
        </p:grpSpPr>
        <p:grpSp>
          <p:nvGrpSpPr>
            <p:cNvPr id="682" name="Google Shape;682;p64"/>
            <p:cNvGrpSpPr/>
            <p:nvPr/>
          </p:nvGrpSpPr>
          <p:grpSpPr>
            <a:xfrm>
              <a:off x="7353351" y="5647412"/>
              <a:ext cx="420044" cy="75879"/>
              <a:chOff x="7353351" y="5647412"/>
              <a:chExt cx="420044" cy="75879"/>
            </a:xfrm>
          </p:grpSpPr>
          <p:sp>
            <p:nvSpPr>
              <p:cNvPr id="683" name="Google Shape;683;p64"/>
              <p:cNvSpPr/>
              <p:nvPr/>
            </p:nvSpPr>
            <p:spPr>
              <a:xfrm>
                <a:off x="7353351" y="5649220"/>
                <a:ext cx="131884" cy="74071"/>
              </a:xfrm>
              <a:custGeom>
                <a:rect b="b" l="l" r="r" t="t"/>
                <a:pathLst>
                  <a:path extrusionOk="0" h="74071" w="131884">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64"/>
              <p:cNvSpPr/>
              <p:nvPr/>
            </p:nvSpPr>
            <p:spPr>
              <a:xfrm>
                <a:off x="7640607" y="5647412"/>
                <a:ext cx="132788" cy="75879"/>
              </a:xfrm>
              <a:custGeom>
                <a:rect b="b" l="l" r="r" t="t"/>
                <a:pathLst>
                  <a:path extrusionOk="0" h="75879" w="132788">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5" name="Google Shape;685;p64"/>
            <p:cNvGrpSpPr/>
            <p:nvPr/>
          </p:nvGrpSpPr>
          <p:grpSpPr>
            <a:xfrm>
              <a:off x="7190754" y="5365577"/>
              <a:ext cx="745521" cy="754272"/>
              <a:chOff x="7190754" y="5365577"/>
              <a:chExt cx="745521" cy="754272"/>
            </a:xfrm>
          </p:grpSpPr>
          <p:sp>
            <p:nvSpPr>
              <p:cNvPr id="686" name="Google Shape;686;p64"/>
              <p:cNvSpPr/>
              <p:nvPr/>
            </p:nvSpPr>
            <p:spPr>
              <a:xfrm>
                <a:off x="7304327" y="6055729"/>
                <a:ext cx="49268" cy="63218"/>
              </a:xfrm>
              <a:custGeom>
                <a:rect b="b" l="l" r="r" t="t"/>
                <a:pathLst>
                  <a:path extrusionOk="0" h="63218" w="4926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64"/>
              <p:cNvSpPr/>
              <p:nvPr/>
            </p:nvSpPr>
            <p:spPr>
              <a:xfrm>
                <a:off x="7190754" y="5591308"/>
                <a:ext cx="332214" cy="524928"/>
              </a:xfrm>
              <a:custGeom>
                <a:rect b="b" l="l" r="r" t="t"/>
                <a:pathLst>
                  <a:path extrusionOk="0" h="524928" w="332214">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64"/>
              <p:cNvSpPr/>
              <p:nvPr/>
            </p:nvSpPr>
            <p:spPr>
              <a:xfrm>
                <a:off x="7272067" y="6011466"/>
                <a:ext cx="31338" cy="31602"/>
              </a:xfrm>
              <a:custGeom>
                <a:rect b="b" l="l" r="r" t="t"/>
                <a:pathLst>
                  <a:path extrusionOk="0" h="31602" w="31338">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64"/>
              <p:cNvSpPr/>
              <p:nvPr/>
            </p:nvSpPr>
            <p:spPr>
              <a:xfrm>
                <a:off x="7610098" y="5598136"/>
                <a:ext cx="326177" cy="521713"/>
              </a:xfrm>
              <a:custGeom>
                <a:rect b="b" l="l" r="r" t="t"/>
                <a:pathLst>
                  <a:path extrusionOk="0" h="521713" w="326177">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64"/>
              <p:cNvSpPr/>
              <p:nvPr/>
            </p:nvSpPr>
            <p:spPr>
              <a:xfrm>
                <a:off x="7340252" y="5440511"/>
                <a:ext cx="477856" cy="383008"/>
              </a:xfrm>
              <a:custGeom>
                <a:rect b="b" l="l" r="r" t="t"/>
                <a:pathLst>
                  <a:path extrusionOk="0" h="383008" w="477856">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64"/>
              <p:cNvSpPr/>
              <p:nvPr/>
            </p:nvSpPr>
            <p:spPr>
              <a:xfrm>
                <a:off x="7549372" y="5799171"/>
                <a:ext cx="30028" cy="30713"/>
              </a:xfrm>
              <a:custGeom>
                <a:rect b="b" l="l" r="r" t="t"/>
                <a:pathLst>
                  <a:path extrusionOk="0" h="30713" w="30028">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64"/>
              <p:cNvSpPr/>
              <p:nvPr/>
            </p:nvSpPr>
            <p:spPr>
              <a:xfrm>
                <a:off x="7553889" y="5365577"/>
                <a:ext cx="25292" cy="49682"/>
              </a:xfrm>
              <a:custGeom>
                <a:rect b="b" l="l" r="r" t="t"/>
                <a:pathLst>
                  <a:path extrusionOk="0" h="49682" w="2529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64"/>
              <p:cNvSpPr/>
              <p:nvPr/>
            </p:nvSpPr>
            <p:spPr>
              <a:xfrm>
                <a:off x="7473945" y="5390644"/>
                <a:ext cx="43084" cy="43585"/>
              </a:xfrm>
              <a:custGeom>
                <a:rect b="b" l="l" r="r" t="t"/>
                <a:pathLst>
                  <a:path extrusionOk="0" h="43585" w="43084">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64"/>
              <p:cNvSpPr/>
              <p:nvPr/>
            </p:nvSpPr>
            <p:spPr>
              <a:xfrm>
                <a:off x="7617572" y="5390644"/>
                <a:ext cx="43724" cy="43585"/>
              </a:xfrm>
              <a:custGeom>
                <a:rect b="b" l="l" r="r" t="t"/>
                <a:pathLst>
                  <a:path extrusionOk="0" h="43585" w="43724">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pic>
        <p:nvPicPr>
          <p:cNvPr id="699" name="Google Shape;699;p65"/>
          <p:cNvPicPr preferRelativeResize="0"/>
          <p:nvPr/>
        </p:nvPicPr>
        <p:blipFill rotWithShape="1">
          <a:blip r:embed="rId3">
            <a:alphaModFix/>
          </a:blip>
          <a:srcRect b="15730" l="0" r="0" t="0"/>
          <a:stretch/>
        </p:blipFill>
        <p:spPr>
          <a:xfrm>
            <a:off x="20" y="0"/>
            <a:ext cx="12191980" cy="7160355"/>
          </a:xfrm>
          <a:prstGeom prst="rect">
            <a:avLst/>
          </a:prstGeom>
          <a:noFill/>
          <a:ln>
            <a:noFill/>
          </a:ln>
        </p:spPr>
      </p:pic>
      <p:sp>
        <p:nvSpPr>
          <p:cNvPr id="700" name="Google Shape;700;p65"/>
          <p:cNvSpPr txBox="1"/>
          <p:nvPr>
            <p:ph idx="1" type="body"/>
          </p:nvPr>
        </p:nvSpPr>
        <p:spPr>
          <a:xfrm>
            <a:off x="7733211" y="942976"/>
            <a:ext cx="4023340" cy="5524500"/>
          </a:xfrm>
          <a:prstGeom prst="rect">
            <a:avLst/>
          </a:prstGeom>
          <a:solidFill>
            <a:srgbClr val="24BAA2"/>
          </a:solidFill>
          <a:ln>
            <a:noFill/>
          </a:ln>
        </p:spPr>
        <p:txBody>
          <a:bodyPr anchorCtr="0" anchor="ctr" bIns="45700" lIns="91425" spcFirstLastPara="1" rIns="91425" wrap="square" tIns="45700">
            <a:normAutofit/>
          </a:bodyPr>
          <a:lstStyle/>
          <a:p>
            <a:pPr indent="0" lvl="0" marL="0" marR="0" rtl="0" algn="ctr">
              <a:lnSpc>
                <a:spcPct val="90000"/>
              </a:lnSpc>
              <a:spcBef>
                <a:spcPts val="1000"/>
              </a:spcBef>
              <a:spcAft>
                <a:spcPts val="0"/>
              </a:spcAft>
              <a:buClr>
                <a:schemeClr val="lt1"/>
              </a:buClr>
              <a:buSzPts val="3000"/>
              <a:buFont typeface="Arial"/>
              <a:buNone/>
            </a:pPr>
            <a:r>
              <a:rPr b="1" i="0" lang="en-US" sz="3200"/>
              <a:t>Es posible, y además importante, identificar los aspectos que PUEDEN tenerse en cuenta para garantizar que la comunicación digital sea empática, segura y cómoda.</a:t>
            </a:r>
            <a:endParaRPr sz="32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p13"/>
          <p:cNvSpPr txBox="1"/>
          <p:nvPr>
            <p:ph idx="1" type="body"/>
          </p:nvPr>
        </p:nvSpPr>
        <p:spPr>
          <a:xfrm>
            <a:off x="485420" y="1289402"/>
            <a:ext cx="4995333" cy="5009091"/>
          </a:xfrm>
          <a:prstGeom prst="rect">
            <a:avLst/>
          </a:prstGeom>
          <a:noFill/>
          <a:ln>
            <a:noFill/>
          </a:ln>
        </p:spPr>
        <p:txBody>
          <a:bodyPr anchorCtr="0" anchor="t" bIns="45700" lIns="91425" spcFirstLastPara="1" rIns="91425" wrap="square" tIns="45700">
            <a:normAutofit fontScale="92500" lnSpcReduction="10000"/>
          </a:bodyPr>
          <a:lstStyle/>
          <a:p>
            <a:pPr indent="0" lvl="0" marL="228600" rtl="0" algn="just">
              <a:lnSpc>
                <a:spcPct val="90000"/>
              </a:lnSpc>
              <a:spcBef>
                <a:spcPts val="1000"/>
              </a:spcBef>
              <a:spcAft>
                <a:spcPts val="0"/>
              </a:spcAft>
              <a:buSzPct val="108108"/>
              <a:buNone/>
            </a:pPr>
            <a:r>
              <a:rPr lang="en-US"/>
              <a:t>Los clientes mayores, particularmente, pueden mostrar una aversión natural a comunicarse mediante herramientas digitales. Esto puede resultar en un comportamiento denominado </a:t>
            </a:r>
            <a:r>
              <a:rPr lang="en-US">
                <a:solidFill>
                  <a:schemeClr val="lt1"/>
                </a:solidFill>
              </a:rPr>
              <a:t>“</a:t>
            </a:r>
            <a:r>
              <a:rPr b="1" i="1" lang="en-US">
                <a:solidFill>
                  <a:schemeClr val="lt1"/>
                </a:solidFill>
              </a:rPr>
              <a:t>ghosting digital</a:t>
            </a:r>
            <a:r>
              <a:rPr i="1" lang="en-US">
                <a:solidFill>
                  <a:schemeClr val="lt1"/>
                </a:solidFill>
              </a:rPr>
              <a:t>”</a:t>
            </a:r>
            <a:r>
              <a:rPr lang="en-US">
                <a:solidFill>
                  <a:schemeClr val="lt1"/>
                </a:solidFill>
              </a:rPr>
              <a:t>.</a:t>
            </a:r>
            <a:r>
              <a:rPr lang="en-US">
                <a:solidFill>
                  <a:srgbClr val="FF0000"/>
                </a:solidFill>
              </a:rPr>
              <a:t> </a:t>
            </a:r>
            <a:r>
              <a:rPr lang="en-US">
                <a:solidFill>
                  <a:schemeClr val="lt1"/>
                </a:solidFill>
              </a:rPr>
              <a:t>Básicamente, se trata de la tendencia a evitar la interacción virtual (por ejemplo, no respondiendo a un e-mail o a una pregunta en un chat). </a:t>
            </a:r>
            <a:endParaRPr/>
          </a:p>
          <a:p>
            <a:pPr indent="0" lvl="0" marL="228600" rtl="0" algn="just">
              <a:lnSpc>
                <a:spcPct val="90000"/>
              </a:lnSpc>
              <a:spcBef>
                <a:spcPts val="1000"/>
              </a:spcBef>
              <a:spcAft>
                <a:spcPts val="0"/>
              </a:spcAft>
              <a:buSzPct val="108108"/>
              <a:buNone/>
            </a:pPr>
            <a:r>
              <a:t/>
            </a:r>
            <a:endParaRPr/>
          </a:p>
          <a:p>
            <a:pPr indent="0" lvl="0" marL="228600" rtl="0" algn="just">
              <a:lnSpc>
                <a:spcPct val="90000"/>
              </a:lnSpc>
              <a:spcBef>
                <a:spcPts val="600"/>
              </a:spcBef>
              <a:spcAft>
                <a:spcPts val="0"/>
              </a:spcAft>
              <a:buSzPct val="108108"/>
              <a:buNone/>
            </a:pPr>
            <a:r>
              <a:rPr b="1" lang="en-US"/>
              <a:t>Este comportamiento puede deberse a:</a:t>
            </a:r>
            <a:endParaRPr/>
          </a:p>
          <a:p>
            <a:pPr indent="-342900" lvl="0" marL="571500" rtl="0" algn="just">
              <a:lnSpc>
                <a:spcPct val="90000"/>
              </a:lnSpc>
              <a:spcBef>
                <a:spcPts val="600"/>
              </a:spcBef>
              <a:spcAft>
                <a:spcPts val="0"/>
              </a:spcAft>
              <a:buSzPct val="108108"/>
              <a:buFont typeface="Arial"/>
              <a:buChar char="•"/>
            </a:pPr>
            <a:r>
              <a:rPr lang="en-US"/>
              <a:t>Frustración.</a:t>
            </a:r>
            <a:endParaRPr/>
          </a:p>
          <a:p>
            <a:pPr indent="-342900" lvl="0" marL="571500" rtl="0" algn="just">
              <a:lnSpc>
                <a:spcPct val="90000"/>
              </a:lnSpc>
              <a:spcBef>
                <a:spcPts val="600"/>
              </a:spcBef>
              <a:spcAft>
                <a:spcPts val="0"/>
              </a:spcAft>
              <a:buSzPct val="108108"/>
              <a:buFont typeface="Arial"/>
              <a:buChar char="•"/>
            </a:pPr>
            <a:r>
              <a:rPr lang="en-US"/>
              <a:t>Falta de habilidades o motivación.</a:t>
            </a:r>
            <a:endParaRPr/>
          </a:p>
          <a:p>
            <a:pPr indent="-342900" lvl="0" marL="571500" rtl="0" algn="just">
              <a:lnSpc>
                <a:spcPct val="90000"/>
              </a:lnSpc>
              <a:spcBef>
                <a:spcPts val="600"/>
              </a:spcBef>
              <a:spcAft>
                <a:spcPts val="0"/>
              </a:spcAft>
              <a:buSzPct val="108108"/>
              <a:buFont typeface="Arial"/>
              <a:buChar char="•"/>
            </a:pPr>
            <a:r>
              <a:rPr lang="en-US"/>
              <a:t>Rabia o decepción.</a:t>
            </a:r>
            <a:endParaRPr/>
          </a:p>
        </p:txBody>
      </p:sp>
      <p:sp>
        <p:nvSpPr>
          <p:cNvPr id="707" name="Google Shape;707;p13"/>
          <p:cNvSpPr txBox="1"/>
          <p:nvPr>
            <p:ph idx="2" type="body"/>
          </p:nvPr>
        </p:nvSpPr>
        <p:spPr>
          <a:xfrm>
            <a:off x="762445" y="176494"/>
            <a:ext cx="4757375" cy="119510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b="1" lang="en-US" sz="3600"/>
              <a:t>Aversión por la comunicación digital</a:t>
            </a:r>
            <a:endParaRPr/>
          </a:p>
        </p:txBody>
      </p:sp>
      <p:pic>
        <p:nvPicPr>
          <p:cNvPr descr="Old man sleeping on sofa" id="708" name="Google Shape;708;p13"/>
          <p:cNvPicPr preferRelativeResize="0"/>
          <p:nvPr/>
        </p:nvPicPr>
        <p:blipFill rotWithShape="1">
          <a:blip r:embed="rId3">
            <a:alphaModFix/>
          </a:blip>
          <a:srcRect b="0" l="22500" r="15092" t="0"/>
          <a:stretch/>
        </p:blipFill>
        <p:spPr>
          <a:xfrm>
            <a:off x="5876758" y="0"/>
            <a:ext cx="5772317" cy="6858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66"/>
          <p:cNvSpPr txBox="1"/>
          <p:nvPr>
            <p:ph idx="1" type="body"/>
          </p:nvPr>
        </p:nvSpPr>
        <p:spPr>
          <a:xfrm>
            <a:off x="57148" y="1802127"/>
            <a:ext cx="6038851" cy="4377696"/>
          </a:xfrm>
          <a:prstGeom prst="rect">
            <a:avLst/>
          </a:prstGeom>
          <a:noFill/>
          <a:ln>
            <a:noFill/>
          </a:ln>
        </p:spPr>
        <p:txBody>
          <a:bodyPr anchorCtr="0" anchor="t" bIns="45700" lIns="91425" spcFirstLastPara="1" rIns="91425" wrap="square" tIns="45700">
            <a:normAutofit lnSpcReduction="10000"/>
          </a:bodyPr>
          <a:lstStyle/>
          <a:p>
            <a:pPr indent="-228600" lvl="0" marL="457200" marR="0" rtl="0" algn="l">
              <a:lnSpc>
                <a:spcPct val="90000"/>
              </a:lnSpc>
              <a:spcBef>
                <a:spcPts val="600"/>
              </a:spcBef>
              <a:spcAft>
                <a:spcPts val="0"/>
              </a:spcAft>
              <a:buClr>
                <a:schemeClr val="lt1"/>
              </a:buClr>
              <a:buSzPts val="2595"/>
              <a:buFont typeface="Arial"/>
              <a:buNone/>
            </a:pPr>
            <a:r>
              <a:t/>
            </a:r>
            <a:endParaRPr i="0" sz="1500"/>
          </a:p>
          <a:p>
            <a:pPr indent="-457200" lvl="0" marL="685800" rtl="0" algn="just">
              <a:lnSpc>
                <a:spcPct val="90000"/>
              </a:lnSpc>
              <a:spcBef>
                <a:spcPts val="600"/>
              </a:spcBef>
              <a:spcAft>
                <a:spcPts val="0"/>
              </a:spcAft>
              <a:buSzPts val="2595"/>
              <a:buFont typeface="Calibri"/>
              <a:buChar char="-"/>
            </a:pPr>
            <a:r>
              <a:rPr lang="en-US" sz="2600"/>
              <a:t>Si estás esperando una respuesta y no es urgente, no insistas ni le des muchas vueltas. </a:t>
            </a:r>
            <a:r>
              <a:rPr b="1" lang="en-US" sz="2600"/>
              <a:t>Espera unos días e inténtalo de nuevo más tarde</a:t>
            </a:r>
            <a:r>
              <a:rPr b="1" i="0" lang="en-US" sz="2600"/>
              <a:t>. </a:t>
            </a:r>
            <a:r>
              <a:rPr i="0" lang="en-US" sz="2600"/>
              <a:t>Si sigue sin haber contestación, cambia el medio (pasa del e-mail al </a:t>
            </a:r>
            <a:r>
              <a:rPr lang="en-US" sz="2600"/>
              <a:t>mensaje de texto o el chat, o llama por teléfono). </a:t>
            </a:r>
            <a:endParaRPr/>
          </a:p>
          <a:p>
            <a:pPr indent="-457200" lvl="0" marL="685800" rtl="0" algn="just">
              <a:lnSpc>
                <a:spcPct val="90000"/>
              </a:lnSpc>
              <a:spcBef>
                <a:spcPts val="600"/>
              </a:spcBef>
              <a:spcAft>
                <a:spcPts val="0"/>
              </a:spcAft>
              <a:buSzPts val="2595"/>
              <a:buFont typeface="Calibri"/>
              <a:buChar char="-"/>
            </a:pPr>
            <a:r>
              <a:rPr i="0" lang="en-US" sz="2600"/>
              <a:t>Si tienes que contestar, hazlo de inmediato si es urgente o al menos dile al cliente cuándo le responderás. </a:t>
            </a:r>
            <a:endParaRPr/>
          </a:p>
        </p:txBody>
      </p:sp>
      <p:sp>
        <p:nvSpPr>
          <p:cNvPr id="714" name="Google Shape;714;p66"/>
          <p:cNvSpPr txBox="1"/>
          <p:nvPr>
            <p:ph idx="2" type="body"/>
          </p:nvPr>
        </p:nvSpPr>
        <p:spPr>
          <a:xfrm>
            <a:off x="-93700" y="186578"/>
            <a:ext cx="6189700" cy="1813672"/>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24BAA2"/>
              </a:buClr>
              <a:buSzPts val="3600"/>
              <a:buFont typeface="Arial"/>
              <a:buNone/>
            </a:pPr>
            <a:r>
              <a:rPr lang="en-US"/>
              <a:t>Hay pautas para evitarlo que tú y tus clientes o pacientes podéis seguir: </a:t>
            </a:r>
            <a:endParaRPr/>
          </a:p>
        </p:txBody>
      </p:sp>
      <p:pic>
        <p:nvPicPr>
          <p:cNvPr descr="Immagine che contiene testo&#10;&#10;Descrizione generata automaticamente" id="715" name="Google Shape;715;p66"/>
          <p:cNvPicPr preferRelativeResize="0"/>
          <p:nvPr/>
        </p:nvPicPr>
        <p:blipFill rotWithShape="1">
          <a:blip r:embed="rId3">
            <a:alphaModFix/>
          </a:blip>
          <a:srcRect b="-2" l="19355" r="10422" t="0"/>
          <a:stretch/>
        </p:blipFill>
        <p:spPr>
          <a:xfrm>
            <a:off x="6304000" y="439730"/>
            <a:ext cx="5244533" cy="604573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67"/>
          <p:cNvSpPr txBox="1"/>
          <p:nvPr>
            <p:ph idx="1" type="body"/>
          </p:nvPr>
        </p:nvSpPr>
        <p:spPr>
          <a:xfrm>
            <a:off x="1" y="1632391"/>
            <a:ext cx="6095999" cy="4392706"/>
          </a:xfrm>
          <a:prstGeom prst="rect">
            <a:avLst/>
          </a:prstGeom>
          <a:noFill/>
          <a:ln>
            <a:noFill/>
          </a:ln>
        </p:spPr>
        <p:txBody>
          <a:bodyPr anchorCtr="0" anchor="ctr" bIns="45700" lIns="91425" spcFirstLastPara="1" rIns="91425" wrap="square" tIns="45700">
            <a:normAutofit/>
          </a:bodyPr>
          <a:lstStyle/>
          <a:p>
            <a:pPr indent="0" lvl="0" marL="457200" marR="0" rtl="0" algn="l">
              <a:lnSpc>
                <a:spcPct val="90000"/>
              </a:lnSpc>
              <a:spcBef>
                <a:spcPts val="1000"/>
              </a:spcBef>
              <a:spcAft>
                <a:spcPts val="0"/>
              </a:spcAft>
              <a:buClr>
                <a:schemeClr val="lt1"/>
              </a:buClr>
              <a:buSzPts val="2400"/>
              <a:buFont typeface="Arial"/>
              <a:buNone/>
            </a:pPr>
            <a:r>
              <a:t/>
            </a:r>
            <a:endParaRPr i="0"/>
          </a:p>
          <a:p>
            <a:pPr indent="0" lvl="0" marL="457200" marR="0" rtl="0" algn="just">
              <a:lnSpc>
                <a:spcPct val="90000"/>
              </a:lnSpc>
              <a:spcBef>
                <a:spcPts val="1000"/>
              </a:spcBef>
              <a:spcAft>
                <a:spcPts val="0"/>
              </a:spcAft>
              <a:buClr>
                <a:schemeClr val="lt1"/>
              </a:buClr>
              <a:buSzPts val="2400"/>
              <a:buFont typeface="Arial"/>
              <a:buNone/>
            </a:pPr>
            <a:r>
              <a:rPr i="0" lang="en-US"/>
              <a:t>Es preferible </a:t>
            </a:r>
            <a:r>
              <a:rPr lang="en-US"/>
              <a:t>hacer videollamadas que llamar por teléfono o enviar mensajes.</a:t>
            </a:r>
            <a:r>
              <a:rPr i="0" lang="en-US"/>
              <a:t> </a:t>
            </a:r>
            <a:endParaRPr/>
          </a:p>
          <a:p>
            <a:pPr indent="0" lvl="0" marL="457200" rtl="0" algn="just">
              <a:lnSpc>
                <a:spcPct val="90000"/>
              </a:lnSpc>
              <a:spcBef>
                <a:spcPts val="1000"/>
              </a:spcBef>
              <a:spcAft>
                <a:spcPts val="0"/>
              </a:spcAft>
              <a:buSzPts val="2400"/>
              <a:buNone/>
            </a:pPr>
            <a:r>
              <a:rPr lang="en-US"/>
              <a:t>A través del vídeo, las señales emocionales y las inflexiones vocales son más fáciles de reconocer y ayudan a establecer relaciones virtuales más completas. Por eso, durante las comunicaciones por vídeo se recomienda encuadrar todo el torso, las manos y el entorno.</a:t>
            </a:r>
            <a:endParaRPr i="0"/>
          </a:p>
        </p:txBody>
      </p:sp>
      <p:pic>
        <p:nvPicPr>
          <p:cNvPr id="721" name="Google Shape;721;p67"/>
          <p:cNvPicPr preferRelativeResize="0"/>
          <p:nvPr>
            <p:ph idx="3" type="pic"/>
          </p:nvPr>
        </p:nvPicPr>
        <p:blipFill rotWithShape="1">
          <a:blip r:embed="rId3">
            <a:alphaModFix/>
          </a:blip>
          <a:srcRect b="0" l="18785" r="18785" t="0"/>
          <a:stretch/>
        </p:blipFill>
        <p:spPr>
          <a:xfrm>
            <a:off x="6304000" y="439730"/>
            <a:ext cx="5244533" cy="6045736"/>
          </a:xfrm>
          <a:prstGeom prst="rect">
            <a:avLst/>
          </a:prstGeom>
          <a:solidFill>
            <a:srgbClr val="F2F2F2"/>
          </a:solidFill>
          <a:ln>
            <a:noFill/>
          </a:ln>
        </p:spPr>
      </p:pic>
      <p:sp>
        <p:nvSpPr>
          <p:cNvPr id="722" name="Google Shape;722;p67"/>
          <p:cNvSpPr txBox="1"/>
          <p:nvPr/>
        </p:nvSpPr>
        <p:spPr>
          <a:xfrm>
            <a:off x="416379" y="348402"/>
            <a:ext cx="5364737" cy="1815841"/>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rPr b="1" i="0" lang="en-US" sz="2800" u="none" cap="none" strike="noStrike">
                <a:solidFill>
                  <a:srgbClr val="24BAA2"/>
                </a:solidFill>
                <a:latin typeface="Calibri"/>
                <a:ea typeface="Calibri"/>
                <a:cs typeface="Calibri"/>
                <a:sym typeface="Calibri"/>
              </a:rPr>
              <a:t>Hacer que la comunicación digital sea más similar al cara a cara puede ser una buena manera de superar el problema. </a:t>
            </a:r>
            <a:endParaRPr b="0" i="0" sz="2800" u="none" cap="none" strike="noStrike">
              <a:solidFill>
                <a:srgbClr val="24BAA2"/>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68"/>
          <p:cNvSpPr txBox="1"/>
          <p:nvPr>
            <p:ph idx="1" type="body"/>
          </p:nvPr>
        </p:nvSpPr>
        <p:spPr>
          <a:xfrm>
            <a:off x="253974" y="1491071"/>
            <a:ext cx="5886993" cy="4813420"/>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1000"/>
              </a:spcBef>
              <a:spcAft>
                <a:spcPts val="0"/>
              </a:spcAft>
              <a:buSzPct val="99792"/>
              <a:buNone/>
            </a:pPr>
            <a:r>
              <a:rPr lang="en-US" sz="2600"/>
              <a:t>Cuando no es posible hacer videollamada pero es necesario comunicarse y lo hacemos por mensaje, se aconseja ser </a:t>
            </a:r>
            <a:r>
              <a:rPr b="1" lang="en-US" sz="2600"/>
              <a:t>claro y  auténtico, evitando los malentendidos y la ambigüedad </a:t>
            </a:r>
            <a:r>
              <a:rPr lang="en-US" sz="2600"/>
              <a:t>incluso si eso supone que los mensajes sean más largos.</a:t>
            </a:r>
            <a:endParaRPr/>
          </a:p>
          <a:p>
            <a:pPr indent="0" lvl="0" marL="0" rtl="0" algn="l">
              <a:lnSpc>
                <a:spcPct val="90000"/>
              </a:lnSpc>
              <a:spcBef>
                <a:spcPts val="1000"/>
              </a:spcBef>
              <a:spcAft>
                <a:spcPts val="0"/>
              </a:spcAft>
              <a:buSzPct val="99792"/>
              <a:buNone/>
            </a:pPr>
            <a:r>
              <a:rPr lang="en-US" sz="2600"/>
              <a:t>Practica la escucha activa, fomenta el diálogo y asegúrate de que tanto tú como tu cliente os entendéis correctamente.  </a:t>
            </a:r>
            <a:endParaRPr/>
          </a:p>
          <a:p>
            <a:pPr indent="0" lvl="0" marL="0" rtl="0" algn="l">
              <a:lnSpc>
                <a:spcPct val="90000"/>
              </a:lnSpc>
              <a:spcBef>
                <a:spcPts val="1000"/>
              </a:spcBef>
              <a:spcAft>
                <a:spcPts val="0"/>
              </a:spcAft>
              <a:buSzPct val="99792"/>
              <a:buNone/>
            </a:pPr>
            <a:r>
              <a:rPr lang="en-US" sz="2600"/>
              <a:t>En este sentido, una manera de intentar evitar la ambigüedad es el método Teach-Back: si sientes que tu cliente no está interpretando bien la conversación, pídele que repita lo que has dicho. </a:t>
            </a:r>
            <a:endParaRPr sz="1900"/>
          </a:p>
        </p:txBody>
      </p:sp>
      <p:sp>
        <p:nvSpPr>
          <p:cNvPr id="728" name="Google Shape;728;p68"/>
          <p:cNvSpPr txBox="1"/>
          <p:nvPr>
            <p:ph idx="2" type="body"/>
          </p:nvPr>
        </p:nvSpPr>
        <p:spPr>
          <a:xfrm>
            <a:off x="278998" y="219075"/>
            <a:ext cx="5211596" cy="1452971"/>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1000"/>
              </a:spcBef>
              <a:spcAft>
                <a:spcPts val="0"/>
              </a:spcAft>
              <a:buClr>
                <a:srgbClr val="24BAA2"/>
              </a:buClr>
              <a:buSzPts val="4733"/>
              <a:buFont typeface="Arial"/>
              <a:buNone/>
            </a:pPr>
            <a:r>
              <a:rPr lang="en-US"/>
              <a:t>Comunicación por mensaje de texto o e-mail</a:t>
            </a:r>
            <a:endParaRPr>
              <a:solidFill>
                <a:srgbClr val="FF0000"/>
              </a:solidFill>
            </a:endParaRPr>
          </a:p>
        </p:txBody>
      </p:sp>
      <p:pic>
        <p:nvPicPr>
          <p:cNvPr descr="Woman on phone sitting beside crutches" id="729" name="Google Shape;729;p68"/>
          <p:cNvPicPr preferRelativeResize="0"/>
          <p:nvPr>
            <p:ph idx="3" type="pic"/>
          </p:nvPr>
        </p:nvPicPr>
        <p:blipFill rotWithShape="1">
          <a:blip r:embed="rId3">
            <a:alphaModFix/>
          </a:blip>
          <a:srcRect b="0" l="18785" r="18785" t="0"/>
          <a:stretch/>
        </p:blipFill>
        <p:spPr>
          <a:xfrm>
            <a:off x="6219989" y="439730"/>
            <a:ext cx="5328544" cy="6045736"/>
          </a:xfrm>
          <a:prstGeom prst="rect">
            <a:avLst/>
          </a:prstGeom>
          <a:solidFill>
            <a:srgbClr val="F2F2F2"/>
          </a:solid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7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1000"/>
              </a:spcBef>
              <a:spcAft>
                <a:spcPts val="0"/>
              </a:spcAft>
              <a:buSzPts val="2400"/>
              <a:buNone/>
            </a:pPr>
            <a:r>
              <a:rPr lang="en-US"/>
              <a:t>Para comunicar con más precisión </a:t>
            </a:r>
            <a:r>
              <a:rPr i="0" lang="en-US"/>
              <a:t>nuestro estado anímico y sentimientos, a menudo puede ser útil usar emoticonos. </a:t>
            </a:r>
            <a:r>
              <a:rPr lang="en-US"/>
              <a:t> </a:t>
            </a:r>
            <a:endParaRPr/>
          </a:p>
          <a:p>
            <a:pPr indent="0" lvl="0" marL="0" rtl="0" algn="just">
              <a:lnSpc>
                <a:spcPct val="90000"/>
              </a:lnSpc>
              <a:spcBef>
                <a:spcPts val="1000"/>
              </a:spcBef>
              <a:spcAft>
                <a:spcPts val="0"/>
              </a:spcAft>
              <a:buSzPts val="2400"/>
              <a:buNone/>
            </a:pPr>
            <a:r>
              <a:rPr lang="en-US"/>
              <a:t>Los emoticonos son simplemente pequeñas imágenes diseñadas para representar nuestras expresiones faciales y emociones que dan una idea de los sentimientos y el contexto en la comunicación digital. </a:t>
            </a:r>
            <a:endParaRPr/>
          </a:p>
          <a:p>
            <a:pPr indent="0" lvl="0" marL="0" rtl="0" algn="just">
              <a:lnSpc>
                <a:spcPct val="90000"/>
              </a:lnSpc>
              <a:spcBef>
                <a:spcPts val="1000"/>
              </a:spcBef>
              <a:spcAft>
                <a:spcPts val="0"/>
              </a:spcAft>
              <a:buSzPts val="2400"/>
              <a:buNone/>
            </a:pPr>
            <a:r>
              <a:rPr b="1" i="0" lang="en-US"/>
              <a:t>Pero ten cuidado, ¡NO te pases usándolos!</a:t>
            </a:r>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pic>
        <p:nvPicPr>
          <p:cNvPr id="735" name="Google Shape;735;p70"/>
          <p:cNvPicPr preferRelativeResize="0"/>
          <p:nvPr/>
        </p:nvPicPr>
        <p:blipFill rotWithShape="1">
          <a:blip r:embed="rId3">
            <a:alphaModFix/>
          </a:blip>
          <a:srcRect b="-2" l="37876" r="24506" t="0"/>
          <a:stretch/>
        </p:blipFill>
        <p:spPr>
          <a:xfrm>
            <a:off x="8583306" y="1246695"/>
            <a:ext cx="2444127" cy="4336988"/>
          </a:xfrm>
          <a:prstGeom prst="rect">
            <a:avLst/>
          </a:prstGeom>
          <a:noFill/>
          <a:ln>
            <a:noFill/>
          </a:ln>
        </p:spPr>
      </p:pic>
      <p:sp>
        <p:nvSpPr>
          <p:cNvPr id="736" name="Google Shape;736;p70"/>
          <p:cNvSpPr txBox="1"/>
          <p:nvPr>
            <p:ph idx="2" type="body"/>
          </p:nvPr>
        </p:nvSpPr>
        <p:spPr>
          <a:xfrm>
            <a:off x="481181" y="904875"/>
            <a:ext cx="7307743" cy="1452971"/>
          </a:xfrm>
          <a:prstGeom prst="rect">
            <a:avLst/>
          </a:prstGeom>
          <a:noFill/>
          <a:ln>
            <a:noFill/>
          </a:ln>
        </p:spPr>
        <p:txBody>
          <a:bodyPr anchorCtr="0" anchor="t" bIns="45700" lIns="91425" spcFirstLastPara="1" rIns="91425" wrap="square" tIns="45700">
            <a:normAutofit/>
          </a:bodyPr>
          <a:lstStyle/>
          <a:p>
            <a:pPr indent="0" lvl="0" marL="0" marR="0" rtl="0" algn="just">
              <a:lnSpc>
                <a:spcPct val="90000"/>
              </a:lnSpc>
              <a:spcBef>
                <a:spcPts val="1000"/>
              </a:spcBef>
              <a:spcAft>
                <a:spcPts val="0"/>
              </a:spcAft>
              <a:buClr>
                <a:srgbClr val="24BAA2"/>
              </a:buClr>
              <a:buSzPts val="4378"/>
              <a:buFont typeface="Arial"/>
              <a:buNone/>
            </a:pPr>
            <a:r>
              <a:rPr lang="en-US"/>
              <a:t>Comunicación por mensaje de texto</a:t>
            </a:r>
            <a:endParaRPr>
              <a:solidFill>
                <a:srgbClr val="FF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1" name="Shape 741"/>
        <p:cNvGrpSpPr/>
        <p:nvPr/>
      </p:nvGrpSpPr>
      <p:grpSpPr>
        <a:xfrm>
          <a:off x="0" y="0"/>
          <a:ext cx="0" cy="0"/>
          <a:chOff x="0" y="0"/>
          <a:chExt cx="0" cy="0"/>
        </a:xfrm>
      </p:grpSpPr>
      <p:pic>
        <p:nvPicPr>
          <p:cNvPr descr="Open notebook with drawn charts" id="742" name="Google Shape;742;p9"/>
          <p:cNvPicPr preferRelativeResize="0"/>
          <p:nvPr>
            <p:ph idx="2" type="pic"/>
          </p:nvPr>
        </p:nvPicPr>
        <p:blipFill rotWithShape="1">
          <a:blip r:embed="rId3">
            <a:alphaModFix/>
          </a:blip>
          <a:srcRect b="13184" l="0" r="0" t="0"/>
          <a:stretch/>
        </p:blipFill>
        <p:spPr>
          <a:xfrm>
            <a:off x="0" y="0"/>
            <a:ext cx="12192000" cy="6858000"/>
          </a:xfrm>
          <a:prstGeom prst="rect">
            <a:avLst/>
          </a:prstGeom>
          <a:solidFill>
            <a:srgbClr val="F2F2F2"/>
          </a:solidFill>
          <a:ln>
            <a:noFill/>
          </a:ln>
        </p:spPr>
      </p:pic>
      <p:sp>
        <p:nvSpPr>
          <p:cNvPr id="743" name="Google Shape;743;p9"/>
          <p:cNvSpPr txBox="1"/>
          <p:nvPr>
            <p:ph idx="1" type="body"/>
          </p:nvPr>
        </p:nvSpPr>
        <p:spPr>
          <a:xfrm>
            <a:off x="-1" y="0"/>
            <a:ext cx="5779911" cy="3295650"/>
          </a:xfrm>
          <a:prstGeom prst="rect">
            <a:avLst/>
          </a:prstGeom>
          <a:solidFill>
            <a:srgbClr val="7F3494"/>
          </a:solidFill>
          <a:ln>
            <a:noFill/>
          </a:ln>
        </p:spPr>
        <p:txBody>
          <a:bodyPr anchorCtr="0" anchor="ctr" bIns="45700" lIns="91425" spcFirstLastPara="1" rIns="91425" wrap="square" tIns="45700">
            <a:normAutofit fontScale="92500"/>
          </a:bodyPr>
          <a:lstStyle/>
          <a:p>
            <a:pPr indent="0" lvl="0" marL="360000" marR="0" rtl="0" algn="ctr">
              <a:lnSpc>
                <a:spcPct val="90000"/>
              </a:lnSpc>
              <a:spcBef>
                <a:spcPts val="600"/>
              </a:spcBef>
              <a:spcAft>
                <a:spcPts val="0"/>
              </a:spcAft>
              <a:buClr>
                <a:schemeClr val="lt1"/>
              </a:buClr>
              <a:buSzPct val="180180"/>
              <a:buFont typeface="Arial"/>
              <a:buNone/>
            </a:pPr>
            <a:r>
              <a:t/>
            </a:r>
            <a:endParaRPr b="1" i="0" sz="1800" u="none" cap="none" strike="noStrike">
              <a:solidFill>
                <a:srgbClr val="24BAA2"/>
              </a:solidFill>
              <a:latin typeface="Calibri"/>
              <a:ea typeface="Calibri"/>
              <a:cs typeface="Calibri"/>
              <a:sym typeface="Calibri"/>
            </a:endParaRPr>
          </a:p>
          <a:p>
            <a:pPr indent="0" lvl="0" marL="360000" marR="0" rtl="0" algn="l">
              <a:lnSpc>
                <a:spcPct val="90000"/>
              </a:lnSpc>
              <a:spcBef>
                <a:spcPts val="600"/>
              </a:spcBef>
              <a:spcAft>
                <a:spcPts val="0"/>
              </a:spcAft>
              <a:buClr>
                <a:schemeClr val="lt1"/>
              </a:buClr>
              <a:buSzPct val="90090"/>
              <a:buFont typeface="Arial"/>
              <a:buNone/>
            </a:pPr>
            <a:r>
              <a:rPr b="1" i="0" lang="en-US" sz="3600" u="none" cap="none" strike="noStrike">
                <a:solidFill>
                  <a:srgbClr val="24BAA2"/>
                </a:solidFill>
                <a:latin typeface="Calibri"/>
                <a:ea typeface="Calibri"/>
                <a:cs typeface="Calibri"/>
                <a:sym typeface="Calibri"/>
              </a:rPr>
              <a:t>Comunicación por imágenes</a:t>
            </a:r>
            <a:endParaRPr b="1" i="0" sz="2400">
              <a:solidFill>
                <a:schemeClr val="lt1"/>
              </a:solidFill>
            </a:endParaRPr>
          </a:p>
          <a:p>
            <a:pPr indent="0" lvl="0" marL="360000" marR="0" rtl="0" algn="ctr">
              <a:lnSpc>
                <a:spcPct val="90000"/>
              </a:lnSpc>
              <a:spcBef>
                <a:spcPts val="600"/>
              </a:spcBef>
              <a:spcAft>
                <a:spcPts val="0"/>
              </a:spcAft>
              <a:buClr>
                <a:schemeClr val="lt1"/>
              </a:buClr>
              <a:buSzPts val="3000"/>
              <a:buFont typeface="Arial"/>
              <a:buNone/>
            </a:pPr>
            <a:r>
              <a:t/>
            </a:r>
            <a:endParaRPr b="1" i="0" sz="800">
              <a:solidFill>
                <a:schemeClr val="lt1"/>
              </a:solidFill>
            </a:endParaRPr>
          </a:p>
          <a:p>
            <a:pPr indent="-230399" lvl="0" marL="360000" marR="0" rtl="0" algn="just">
              <a:lnSpc>
                <a:spcPct val="90000"/>
              </a:lnSpc>
              <a:spcBef>
                <a:spcPts val="600"/>
              </a:spcBef>
              <a:spcAft>
                <a:spcPts val="0"/>
              </a:spcAft>
              <a:buClr>
                <a:schemeClr val="lt1"/>
              </a:buClr>
              <a:buSzPct val="135135"/>
              <a:buFont typeface="Arial"/>
              <a:buNone/>
            </a:pPr>
            <a:r>
              <a:rPr i="0" lang="en-US" sz="2400">
                <a:solidFill>
                  <a:schemeClr val="lt1"/>
                </a:solidFill>
              </a:rPr>
              <a:t>Otra forma de reducir la posibilidad de</a:t>
            </a:r>
            <a:endParaRPr/>
          </a:p>
          <a:p>
            <a:pPr indent="-230399" lvl="0" marL="360000" marR="0" rtl="0" algn="just">
              <a:lnSpc>
                <a:spcPct val="90000"/>
              </a:lnSpc>
              <a:spcBef>
                <a:spcPts val="600"/>
              </a:spcBef>
              <a:spcAft>
                <a:spcPts val="0"/>
              </a:spcAft>
              <a:buClr>
                <a:schemeClr val="lt1"/>
              </a:buClr>
              <a:buSzPct val="135135"/>
              <a:buFont typeface="Arial"/>
              <a:buNone/>
            </a:pPr>
            <a:r>
              <a:rPr i="0" lang="en-US" sz="2400">
                <a:solidFill>
                  <a:schemeClr val="lt1"/>
                </a:solidFill>
              </a:rPr>
              <a:t>malentendidos, especialmente en el caso de</a:t>
            </a:r>
            <a:endParaRPr/>
          </a:p>
          <a:p>
            <a:pPr indent="-230399" lvl="0" marL="360000" marR="0" rtl="0" algn="just">
              <a:lnSpc>
                <a:spcPct val="90000"/>
              </a:lnSpc>
              <a:spcBef>
                <a:spcPts val="600"/>
              </a:spcBef>
              <a:spcAft>
                <a:spcPts val="0"/>
              </a:spcAft>
              <a:buClr>
                <a:schemeClr val="lt1"/>
              </a:buClr>
              <a:buSzPct val="135135"/>
              <a:buFont typeface="Arial"/>
              <a:buNone/>
            </a:pPr>
            <a:r>
              <a:rPr i="0" lang="en-US" sz="2400">
                <a:solidFill>
                  <a:schemeClr val="lt1"/>
                </a:solidFill>
              </a:rPr>
              <a:t>conceptos más complejos, es reforzar nuestro</a:t>
            </a:r>
            <a:endParaRPr/>
          </a:p>
          <a:p>
            <a:pPr indent="-230399" lvl="0" marL="360000" marR="0" rtl="0" algn="just">
              <a:lnSpc>
                <a:spcPct val="90000"/>
              </a:lnSpc>
              <a:spcBef>
                <a:spcPts val="600"/>
              </a:spcBef>
              <a:spcAft>
                <a:spcPts val="0"/>
              </a:spcAft>
              <a:buClr>
                <a:schemeClr val="lt1"/>
              </a:buClr>
              <a:buSzPct val="135135"/>
              <a:buFont typeface="Arial"/>
              <a:buNone/>
            </a:pPr>
            <a:r>
              <a:rPr i="0" lang="en-US" sz="2400">
                <a:solidFill>
                  <a:schemeClr val="lt1"/>
                </a:solidFill>
              </a:rPr>
              <a:t>discurso con material visual (por ejemplo,</a:t>
            </a:r>
            <a:endParaRPr/>
          </a:p>
          <a:p>
            <a:pPr indent="-230399" lvl="0" marL="360000" marR="0" rtl="0" algn="just">
              <a:lnSpc>
                <a:spcPct val="90000"/>
              </a:lnSpc>
              <a:spcBef>
                <a:spcPts val="600"/>
              </a:spcBef>
              <a:spcAft>
                <a:spcPts val="0"/>
              </a:spcAft>
              <a:buClr>
                <a:schemeClr val="lt1"/>
              </a:buClr>
              <a:buSzPct val="135135"/>
              <a:buFont typeface="Arial"/>
              <a:buNone/>
            </a:pPr>
            <a:r>
              <a:rPr i="0" lang="en-US" sz="2400">
                <a:solidFill>
                  <a:schemeClr val="lt1"/>
                </a:solidFill>
              </a:rPr>
              <a:t>diapositivas, folletos, diagramas, gráficas, etc.).</a:t>
            </a:r>
            <a:endParaRPr>
              <a:solidFill>
                <a:schemeClr val="lt1"/>
              </a:solidFill>
            </a:endParaRPr>
          </a:p>
          <a:p>
            <a:pPr indent="0" lvl="0" marL="360000" marR="0" rtl="0" algn="l">
              <a:lnSpc>
                <a:spcPct val="90000"/>
              </a:lnSpc>
              <a:spcBef>
                <a:spcPts val="1000"/>
              </a:spcBef>
              <a:spcAft>
                <a:spcPts val="0"/>
              </a:spcAft>
              <a:buClr>
                <a:schemeClr val="lt1"/>
              </a:buClr>
              <a:buSzPct val="108106"/>
              <a:buFont typeface="Arial"/>
              <a:buNone/>
            </a:pPr>
            <a:r>
              <a:t/>
            </a: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6"/>
          <p:cNvSpPr txBox="1"/>
          <p:nvPr>
            <p:ph idx="1" type="body"/>
          </p:nvPr>
        </p:nvSpPr>
        <p:spPr>
          <a:xfrm>
            <a:off x="798381" y="1921879"/>
            <a:ext cx="7297870" cy="3849918"/>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Clr>
                <a:srgbClr val="092E4B"/>
              </a:buClr>
              <a:buSzPts val="2400"/>
              <a:buNone/>
            </a:pPr>
            <a:r>
              <a:rPr b="1" lang="en-US">
                <a:solidFill>
                  <a:srgbClr val="002060"/>
                </a:solidFill>
              </a:rPr>
              <a:t>La calidad de vida</a:t>
            </a:r>
            <a:r>
              <a:rPr i="1" lang="en-US">
                <a:solidFill>
                  <a:srgbClr val="002060"/>
                </a:solidFill>
              </a:rPr>
              <a:t> </a:t>
            </a:r>
            <a:r>
              <a:rPr lang="en-US">
                <a:solidFill>
                  <a:srgbClr val="002060"/>
                </a:solidFill>
              </a:rPr>
              <a:t>es un concepto totalmente ligado con el del </a:t>
            </a:r>
            <a:r>
              <a:rPr b="1" lang="en-US">
                <a:solidFill>
                  <a:srgbClr val="002060"/>
                </a:solidFill>
              </a:rPr>
              <a:t>bienestar</a:t>
            </a:r>
            <a:r>
              <a:rPr lang="en-US">
                <a:solidFill>
                  <a:srgbClr val="002060"/>
                </a:solidFill>
              </a:rPr>
              <a:t> que definimos con el </a:t>
            </a:r>
            <a:r>
              <a:rPr b="1" lang="en-US">
                <a:solidFill>
                  <a:srgbClr val="002060"/>
                </a:solidFill>
              </a:rPr>
              <a:t>estado físico, psicológico y social </a:t>
            </a:r>
            <a:r>
              <a:rPr lang="en-US">
                <a:solidFill>
                  <a:srgbClr val="002060"/>
                </a:solidFill>
              </a:rPr>
              <a:t>óptimos de la persona. </a:t>
            </a:r>
            <a:endParaRPr/>
          </a:p>
          <a:p>
            <a:pPr indent="0" lvl="0" marL="0" rtl="0" algn="just">
              <a:lnSpc>
                <a:spcPct val="90000"/>
              </a:lnSpc>
              <a:spcBef>
                <a:spcPts val="1000"/>
              </a:spcBef>
              <a:spcAft>
                <a:spcPts val="0"/>
              </a:spcAft>
              <a:buClr>
                <a:srgbClr val="092E4B"/>
              </a:buClr>
              <a:buSzPts val="2400"/>
              <a:buNone/>
            </a:pPr>
            <a:r>
              <a:rPr lang="en-US">
                <a:solidFill>
                  <a:srgbClr val="002060"/>
                </a:solidFill>
              </a:rPr>
              <a:t>Uno de sus enemigos naturales es el </a:t>
            </a:r>
            <a:r>
              <a:rPr b="1" lang="en-US" u="sng">
                <a:solidFill>
                  <a:srgbClr val="002060"/>
                </a:solidFill>
              </a:rPr>
              <a:t>estrés negativo</a:t>
            </a:r>
            <a:r>
              <a:rPr lang="en-US">
                <a:solidFill>
                  <a:srgbClr val="002060"/>
                </a:solidFill>
              </a:rPr>
              <a:t>, la señal de alarma que se dispara en nuestro cuerpo cuando un factor externo altera su equilibrio interno. </a:t>
            </a:r>
            <a:endParaRPr/>
          </a:p>
          <a:p>
            <a:pPr indent="0" lvl="0" marL="0" rtl="0" algn="just">
              <a:lnSpc>
                <a:spcPct val="90000"/>
              </a:lnSpc>
              <a:spcBef>
                <a:spcPts val="1000"/>
              </a:spcBef>
              <a:spcAft>
                <a:spcPts val="0"/>
              </a:spcAft>
              <a:buClr>
                <a:srgbClr val="092E4B"/>
              </a:buClr>
              <a:buSzPts val="2400"/>
              <a:buNone/>
            </a:pPr>
            <a:r>
              <a:rPr lang="en-US">
                <a:solidFill>
                  <a:srgbClr val="002060"/>
                </a:solidFill>
              </a:rPr>
              <a:t>Para alcanzar un nivel satisfactorio de calidad de vida, también es fundamental evaluar la calidad de nuestro trabajo, en cuyo contexto los niveles de estrés son a menudo muy altos; tanto, que en algunos casos derivan en el desarrollo del  </a:t>
            </a:r>
            <a:r>
              <a:rPr i="1" lang="en-US" u="sng">
                <a:solidFill>
                  <a:srgbClr val="002060"/>
                </a:solidFill>
              </a:rPr>
              <a:t>síndrome del desgaste profesional</a:t>
            </a:r>
            <a:r>
              <a:rPr lang="en-US">
                <a:solidFill>
                  <a:srgbClr val="002060"/>
                </a:solidFill>
              </a:rPr>
              <a:t>. </a:t>
            </a:r>
            <a:endParaRPr/>
          </a:p>
        </p:txBody>
      </p:sp>
      <p:sp>
        <p:nvSpPr>
          <p:cNvPr id="310" name="Google Shape;310;p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Calidad de vida</a:t>
            </a:r>
            <a:endParaRPr/>
          </a:p>
        </p:txBody>
      </p:sp>
      <p:grpSp>
        <p:nvGrpSpPr>
          <p:cNvPr id="311" name="Google Shape;311;p6"/>
          <p:cNvGrpSpPr/>
          <p:nvPr/>
        </p:nvGrpSpPr>
        <p:grpSpPr>
          <a:xfrm>
            <a:off x="4448524" y="679332"/>
            <a:ext cx="1086135" cy="968195"/>
            <a:chOff x="4422991" y="1951890"/>
            <a:chExt cx="1086135" cy="968195"/>
          </a:xfrm>
        </p:grpSpPr>
        <p:sp>
          <p:nvSpPr>
            <p:cNvPr id="312" name="Google Shape;312;p6"/>
            <p:cNvSpPr/>
            <p:nvPr/>
          </p:nvSpPr>
          <p:spPr>
            <a:xfrm>
              <a:off x="4422991" y="1951890"/>
              <a:ext cx="1086135" cy="968195"/>
            </a:xfrm>
            <a:custGeom>
              <a:rect b="b" l="l" r="r" t="t"/>
              <a:pathLst>
                <a:path extrusionOk="0" h="968195" w="108613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13" name="Google Shape;313;p6"/>
            <p:cNvGrpSpPr/>
            <p:nvPr/>
          </p:nvGrpSpPr>
          <p:grpSpPr>
            <a:xfrm>
              <a:off x="4738409" y="2001259"/>
              <a:ext cx="466270" cy="416900"/>
              <a:chOff x="4738409" y="2001259"/>
              <a:chExt cx="466270" cy="416900"/>
            </a:xfrm>
          </p:grpSpPr>
          <p:sp>
            <p:nvSpPr>
              <p:cNvPr id="314" name="Google Shape;314;p6"/>
              <p:cNvSpPr/>
              <p:nvPr/>
            </p:nvSpPr>
            <p:spPr>
              <a:xfrm>
                <a:off x="4738409" y="2044063"/>
                <a:ext cx="69649" cy="247929"/>
              </a:xfrm>
              <a:custGeom>
                <a:rect b="b" l="l" r="r" t="t"/>
                <a:pathLst>
                  <a:path extrusionOk="0" h="247929" w="6964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6"/>
              <p:cNvSpPr/>
              <p:nvPr/>
            </p:nvSpPr>
            <p:spPr>
              <a:xfrm>
                <a:off x="4848120" y="2330391"/>
                <a:ext cx="233135" cy="87768"/>
              </a:xfrm>
              <a:custGeom>
                <a:rect b="b" l="l" r="r" t="t"/>
                <a:pathLst>
                  <a:path extrusionOk="0" h="87768" w="233135">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6"/>
              <p:cNvSpPr/>
              <p:nvPr/>
            </p:nvSpPr>
            <p:spPr>
              <a:xfrm>
                <a:off x="4828207" y="2001259"/>
                <a:ext cx="376472" cy="290732"/>
              </a:xfrm>
              <a:custGeom>
                <a:rect b="b" l="l" r="r" t="t"/>
                <a:pathLst>
                  <a:path extrusionOk="0" h="290732" w="37647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pic>
        <p:nvPicPr>
          <p:cNvPr descr="Stressed doctor at work" id="317" name="Google Shape;317;p6"/>
          <p:cNvPicPr preferRelativeResize="0"/>
          <p:nvPr/>
        </p:nvPicPr>
        <p:blipFill rotWithShape="1">
          <a:blip r:embed="rId3">
            <a:alphaModFix/>
          </a:blip>
          <a:srcRect b="0" l="48508" r="0" t="0"/>
          <a:stretch/>
        </p:blipFill>
        <p:spPr>
          <a:xfrm>
            <a:off x="8369687" y="1888013"/>
            <a:ext cx="3307211" cy="42100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14"/>
          <p:cNvSpPr txBox="1"/>
          <p:nvPr>
            <p:ph idx="1" type="body"/>
          </p:nvPr>
        </p:nvSpPr>
        <p:spPr>
          <a:xfrm>
            <a:off x="5679832" y="1428750"/>
            <a:ext cx="5578718" cy="4895850"/>
          </a:xfrm>
          <a:prstGeom prst="rect">
            <a:avLst/>
          </a:prstGeom>
          <a:noFill/>
          <a:ln>
            <a:noFill/>
          </a:ln>
        </p:spPr>
        <p:txBody>
          <a:bodyPr anchorCtr="0" anchor="t" bIns="45700" lIns="91425" spcFirstLastPara="1" rIns="91425" wrap="square" tIns="45700">
            <a:normAutofit/>
          </a:bodyPr>
          <a:lstStyle/>
          <a:p>
            <a:pPr indent="0" lvl="0" marL="228600" rtl="0" algn="l">
              <a:lnSpc>
                <a:spcPct val="90000"/>
              </a:lnSpc>
              <a:spcBef>
                <a:spcPts val="1000"/>
              </a:spcBef>
              <a:spcAft>
                <a:spcPts val="0"/>
              </a:spcAft>
              <a:buSzPts val="2395"/>
              <a:buNone/>
            </a:pPr>
            <a:r>
              <a:rPr lang="en-US"/>
              <a:t>Una característica básica de la empatía es la capacidad de prestar atención, con interés e intencionalidad, a la comunicación con otra persona.  </a:t>
            </a:r>
            <a:endParaRPr/>
          </a:p>
          <a:p>
            <a:pPr indent="0" lvl="0" marL="228600" rtl="0" algn="l">
              <a:lnSpc>
                <a:spcPct val="90000"/>
              </a:lnSpc>
              <a:spcBef>
                <a:spcPts val="1000"/>
              </a:spcBef>
              <a:spcAft>
                <a:spcPts val="0"/>
              </a:spcAft>
              <a:buSzPts val="2395"/>
              <a:buNone/>
            </a:pPr>
            <a:r>
              <a:rPr b="1" lang="en-US"/>
              <a:t>La escucha activa </a:t>
            </a:r>
            <a:r>
              <a:rPr lang="en-US"/>
              <a:t>supone una total implicación del oyente, que anima al hablante a expresar sus pensamientos sin interrumpirle ni juzgarle, y es un </a:t>
            </a:r>
            <a:r>
              <a:rPr b="1" lang="en-US"/>
              <a:t>factor fundamental</a:t>
            </a:r>
            <a:r>
              <a:rPr lang="en-US"/>
              <a:t> </a:t>
            </a:r>
            <a:r>
              <a:rPr b="1" lang="en-US"/>
              <a:t>en la relación con el cliente o paciente, quien se sentirá bienvenido y comprendido. </a:t>
            </a:r>
            <a:endParaRPr/>
          </a:p>
          <a:p>
            <a:pPr indent="-228600" lvl="0" marL="457200" marR="0" rtl="0" algn="l">
              <a:lnSpc>
                <a:spcPct val="90000"/>
              </a:lnSpc>
              <a:spcBef>
                <a:spcPts val="1000"/>
              </a:spcBef>
              <a:spcAft>
                <a:spcPts val="0"/>
              </a:spcAft>
              <a:buClr>
                <a:schemeClr val="lt1"/>
              </a:buClr>
              <a:buSzPts val="3113"/>
              <a:buFont typeface="Arial"/>
              <a:buNone/>
            </a:pPr>
            <a:r>
              <a:t/>
            </a:r>
            <a:endParaRPr/>
          </a:p>
        </p:txBody>
      </p:sp>
      <p:sp>
        <p:nvSpPr>
          <p:cNvPr id="750" name="Google Shape;750;p14"/>
          <p:cNvSpPr txBox="1"/>
          <p:nvPr>
            <p:ph idx="2" type="body"/>
          </p:nvPr>
        </p:nvSpPr>
        <p:spPr>
          <a:xfrm>
            <a:off x="5749723" y="436098"/>
            <a:ext cx="4990998" cy="99265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lang="en-US"/>
              <a:t>Escucha activa</a:t>
            </a:r>
            <a:endParaRPr/>
          </a:p>
        </p:txBody>
      </p:sp>
      <p:pic>
        <p:nvPicPr>
          <p:cNvPr id="751" name="Google Shape;751;p14"/>
          <p:cNvPicPr preferRelativeResize="0"/>
          <p:nvPr/>
        </p:nvPicPr>
        <p:blipFill rotWithShape="1">
          <a:blip r:embed="rId3">
            <a:alphaModFix/>
          </a:blip>
          <a:srcRect b="-2" l="0" r="12807" t="0"/>
          <a:stretch/>
        </p:blipFill>
        <p:spPr>
          <a:xfrm>
            <a:off x="20" y="1866787"/>
            <a:ext cx="5130780" cy="391318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71"/>
          <p:cNvSpPr txBox="1"/>
          <p:nvPr>
            <p:ph idx="1" type="body"/>
          </p:nvPr>
        </p:nvSpPr>
        <p:spPr>
          <a:xfrm>
            <a:off x="4976180" y="990600"/>
            <a:ext cx="6105525" cy="4321175"/>
          </a:xfrm>
          <a:prstGeom prst="rect">
            <a:avLst/>
          </a:prstGeom>
          <a:noFill/>
          <a:ln>
            <a:noFill/>
          </a:ln>
        </p:spPr>
        <p:txBody>
          <a:bodyPr anchorCtr="0" anchor="ctr" bIns="45700" lIns="91425" spcFirstLastPara="1" rIns="91425" wrap="square" tIns="45700">
            <a:normAutofit/>
          </a:bodyPr>
          <a:lstStyle/>
          <a:p>
            <a:pPr indent="-342900" lvl="0" marL="571500" rtl="0" algn="just">
              <a:lnSpc>
                <a:spcPct val="90000"/>
              </a:lnSpc>
              <a:spcBef>
                <a:spcPts val="1000"/>
              </a:spcBef>
              <a:spcAft>
                <a:spcPts val="0"/>
              </a:spcAft>
              <a:buSzPts val="3000"/>
              <a:buFont typeface="Arial"/>
              <a:buChar char="•"/>
            </a:pPr>
            <a:r>
              <a:rPr i="0" lang="en-US" sz="2400"/>
              <a:t>Leer los e-mails y mensajes con atención, identificar las necesidades del otro aprendiendo a dar importancia a sus problemas sin sentir la necesidad de solucionarlos. </a:t>
            </a:r>
            <a:endParaRPr/>
          </a:p>
          <a:p>
            <a:pPr indent="-342900" lvl="0" marL="571500" rtl="0" algn="just">
              <a:lnSpc>
                <a:spcPct val="90000"/>
              </a:lnSpc>
              <a:spcBef>
                <a:spcPts val="1000"/>
              </a:spcBef>
              <a:spcAft>
                <a:spcPts val="0"/>
              </a:spcAft>
              <a:buSzPts val="3000"/>
              <a:buFont typeface="Arial"/>
              <a:buChar char="•"/>
            </a:pPr>
            <a:r>
              <a:rPr i="0" lang="en-US" sz="2400"/>
              <a:t>Contestar con rapidez a una petición.</a:t>
            </a:r>
            <a:endParaRPr/>
          </a:p>
          <a:p>
            <a:pPr indent="-342900" lvl="0" marL="571500" rtl="0" algn="just">
              <a:lnSpc>
                <a:spcPct val="90000"/>
              </a:lnSpc>
              <a:spcBef>
                <a:spcPts val="1000"/>
              </a:spcBef>
              <a:spcAft>
                <a:spcPts val="0"/>
              </a:spcAft>
              <a:buSzPts val="3000"/>
              <a:buFont typeface="Arial"/>
              <a:buChar char="•"/>
            </a:pPr>
            <a:r>
              <a:rPr i="0" lang="en-US" sz="2400"/>
              <a:t>Tomar notas y asegurarse de que se envían a quien corresponde tras la sesión. </a:t>
            </a:r>
            <a:endParaRPr/>
          </a:p>
          <a:p>
            <a:pPr indent="-228600" lvl="0" marL="457200" marR="0" rtl="0" algn="l">
              <a:lnSpc>
                <a:spcPct val="90000"/>
              </a:lnSpc>
              <a:spcBef>
                <a:spcPts val="1000"/>
              </a:spcBef>
              <a:spcAft>
                <a:spcPts val="0"/>
              </a:spcAft>
              <a:buClr>
                <a:schemeClr val="lt1"/>
              </a:buClr>
              <a:buSzPts val="3000"/>
              <a:buFont typeface="Arial"/>
              <a:buNone/>
            </a:pPr>
            <a:r>
              <a:t/>
            </a:r>
            <a:endParaRPr sz="2300"/>
          </a:p>
        </p:txBody>
      </p:sp>
      <p:pic>
        <p:nvPicPr>
          <p:cNvPr id="757" name="Google Shape;757;p71"/>
          <p:cNvPicPr preferRelativeResize="0"/>
          <p:nvPr/>
        </p:nvPicPr>
        <p:blipFill rotWithShape="1">
          <a:blip r:embed="rId3">
            <a:alphaModFix/>
          </a:blip>
          <a:srcRect b="-2" l="14593" r="25241" t="0"/>
          <a:stretch/>
        </p:blipFill>
        <p:spPr>
          <a:xfrm>
            <a:off x="414116" y="895350"/>
            <a:ext cx="4472209" cy="5556248"/>
          </a:xfrm>
          <a:prstGeom prst="rect">
            <a:avLst/>
          </a:prstGeom>
          <a:noFill/>
          <a:ln>
            <a:noFill/>
          </a:ln>
        </p:spPr>
      </p:pic>
      <p:sp>
        <p:nvSpPr>
          <p:cNvPr id="758" name="Google Shape;758;p71"/>
          <p:cNvSpPr txBox="1"/>
          <p:nvPr/>
        </p:nvSpPr>
        <p:spPr>
          <a:xfrm>
            <a:off x="4997247" y="140823"/>
            <a:ext cx="6096739" cy="992652"/>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¿Qué es la comunicación digital efectiva?</a:t>
            </a:r>
            <a:endParaRPr b="1" i="0" sz="1400" u="none" cap="none" strike="noStrike">
              <a:solidFill>
                <a:srgbClr val="24BAA2"/>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72"/>
          <p:cNvSpPr txBox="1"/>
          <p:nvPr>
            <p:ph idx="1" type="body"/>
          </p:nvPr>
        </p:nvSpPr>
        <p:spPr>
          <a:xfrm>
            <a:off x="5082972" y="812800"/>
            <a:ext cx="6131125" cy="4787900"/>
          </a:xfrm>
          <a:prstGeom prst="rect">
            <a:avLst/>
          </a:prstGeom>
          <a:noFill/>
          <a:ln>
            <a:noFill/>
          </a:ln>
        </p:spPr>
        <p:txBody>
          <a:bodyPr anchorCtr="0" anchor="ctr" bIns="45700" lIns="91425" spcFirstLastPara="1" rIns="91425" wrap="square" tIns="45700">
            <a:normAutofit/>
          </a:bodyPr>
          <a:lstStyle/>
          <a:p>
            <a:pPr indent="-342900" lvl="0" marL="571500" rtl="0" algn="l">
              <a:lnSpc>
                <a:spcPct val="90000"/>
              </a:lnSpc>
              <a:spcBef>
                <a:spcPts val="1000"/>
              </a:spcBef>
              <a:spcAft>
                <a:spcPts val="0"/>
              </a:spcAft>
              <a:buSzPts val="3000"/>
              <a:buFont typeface="Arial"/>
              <a:buChar char="•"/>
            </a:pPr>
            <a:r>
              <a:rPr i="0" lang="en-US" sz="2400"/>
              <a:t>Mostrar empatía y que te importa la otra persona a través de preguntas precisas. </a:t>
            </a:r>
            <a:endParaRPr/>
          </a:p>
          <a:p>
            <a:pPr indent="-342900" lvl="0" marL="571500" rtl="0" algn="l">
              <a:lnSpc>
                <a:spcPct val="90000"/>
              </a:lnSpc>
              <a:spcBef>
                <a:spcPts val="1000"/>
              </a:spcBef>
              <a:spcAft>
                <a:spcPts val="0"/>
              </a:spcAft>
              <a:buSzPts val="3000"/>
              <a:buFont typeface="Arial"/>
              <a:buChar char="•"/>
            </a:pPr>
            <a:r>
              <a:rPr i="0" lang="en-US" sz="2400"/>
              <a:t>Organizar un encuentro cara a cara para los asuntos más complejos. </a:t>
            </a:r>
            <a:endParaRPr/>
          </a:p>
          <a:p>
            <a:pPr indent="-342900" lvl="0" marL="571500" rtl="0" algn="l">
              <a:lnSpc>
                <a:spcPct val="90000"/>
              </a:lnSpc>
              <a:spcBef>
                <a:spcPts val="1000"/>
              </a:spcBef>
              <a:spcAft>
                <a:spcPts val="0"/>
              </a:spcAft>
              <a:buSzPts val="3000"/>
              <a:buFont typeface="Arial"/>
              <a:buChar char="•"/>
            </a:pPr>
            <a:r>
              <a:rPr i="0" lang="en-US" sz="2400"/>
              <a:t>No interrumpir y dar indicaciones como “adelante” o “te escucho” para animar a los clientes a compartir sus pensamientos o sentimientos. </a:t>
            </a:r>
            <a:endParaRPr/>
          </a:p>
          <a:p>
            <a:pPr indent="-266700" lvl="0" marL="685800" marR="0" rtl="0" algn="l">
              <a:lnSpc>
                <a:spcPct val="90000"/>
              </a:lnSpc>
              <a:spcBef>
                <a:spcPts val="1000"/>
              </a:spcBef>
              <a:spcAft>
                <a:spcPts val="0"/>
              </a:spcAft>
              <a:buClr>
                <a:schemeClr val="lt1"/>
              </a:buClr>
              <a:buSzPts val="3000"/>
              <a:buFont typeface="Arial"/>
              <a:buNone/>
            </a:pPr>
            <a:r>
              <a:t/>
            </a:r>
            <a:endParaRPr sz="2600"/>
          </a:p>
        </p:txBody>
      </p:sp>
      <p:sp>
        <p:nvSpPr>
          <p:cNvPr id="764" name="Google Shape;764;p72"/>
          <p:cNvSpPr txBox="1"/>
          <p:nvPr/>
        </p:nvSpPr>
        <p:spPr>
          <a:xfrm>
            <a:off x="5082972" y="189474"/>
            <a:ext cx="5768642" cy="992652"/>
          </a:xfrm>
          <a:prstGeom prst="rect">
            <a:avLst/>
          </a:prstGeom>
          <a:noFill/>
          <a:ln>
            <a:noFill/>
          </a:ln>
        </p:spPr>
        <p:txBody>
          <a:bodyPr anchorCtr="0" anchor="t" bIns="45700" lIns="91425" spcFirstLastPara="1" rIns="91425" wrap="square" tIns="45700">
            <a:noAutofit/>
          </a:bodyPr>
          <a:lstStyle/>
          <a:p>
            <a:pPr indent="0" lvl="0" marL="457200" marR="0" rtl="0" algn="l">
              <a:lnSpc>
                <a:spcPct val="90000"/>
              </a:lnSpc>
              <a:spcBef>
                <a:spcPts val="1000"/>
              </a:spcBef>
              <a:spcAft>
                <a:spcPts val="0"/>
              </a:spcAft>
              <a:buClr>
                <a:srgbClr val="000000"/>
              </a:buClr>
              <a:buSzPts val="3600"/>
              <a:buFont typeface="Arial"/>
              <a:buNone/>
            </a:pPr>
            <a:r>
              <a:rPr b="1" i="0" lang="en-US" sz="3600" u="none" cap="none" strike="noStrike">
                <a:solidFill>
                  <a:srgbClr val="24BAA2"/>
                </a:solidFill>
                <a:latin typeface="Calibri"/>
                <a:ea typeface="Calibri"/>
                <a:cs typeface="Calibri"/>
                <a:sym typeface="Calibri"/>
              </a:rPr>
              <a:t>¿Qué es la comunicación digital efectiva?</a:t>
            </a:r>
            <a:endParaRPr b="1" i="0" sz="1400" u="none" cap="none" strike="noStrike">
              <a:solidFill>
                <a:srgbClr val="000000"/>
              </a:solidFill>
              <a:latin typeface="Arial"/>
              <a:ea typeface="Arial"/>
              <a:cs typeface="Arial"/>
              <a:sym typeface="Arial"/>
            </a:endParaRPr>
          </a:p>
        </p:txBody>
      </p:sp>
      <p:pic>
        <p:nvPicPr>
          <p:cNvPr descr="Couple receiving consultation" id="765" name="Google Shape;765;p72"/>
          <p:cNvPicPr preferRelativeResize="0"/>
          <p:nvPr/>
        </p:nvPicPr>
        <p:blipFill rotWithShape="1">
          <a:blip r:embed="rId3">
            <a:alphaModFix/>
          </a:blip>
          <a:srcRect b="0" l="35120" r="0" t="0"/>
          <a:stretch/>
        </p:blipFill>
        <p:spPr>
          <a:xfrm>
            <a:off x="0" y="685800"/>
            <a:ext cx="4886325" cy="49149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sp>
        <p:nvSpPr>
          <p:cNvPr id="770" name="Google Shape;770;p73"/>
          <p:cNvSpPr txBox="1"/>
          <p:nvPr>
            <p:ph idx="1" type="body"/>
          </p:nvPr>
        </p:nvSpPr>
        <p:spPr>
          <a:xfrm>
            <a:off x="4956165" y="1440111"/>
            <a:ext cx="6089750" cy="3740150"/>
          </a:xfrm>
          <a:prstGeom prst="rect">
            <a:avLst/>
          </a:prstGeom>
          <a:noFill/>
          <a:ln>
            <a:noFill/>
          </a:ln>
        </p:spPr>
        <p:txBody>
          <a:bodyPr anchorCtr="0" anchor="ctr" bIns="45700" lIns="91425" spcFirstLastPara="1" rIns="91425" wrap="square" tIns="45700">
            <a:normAutofit/>
          </a:bodyPr>
          <a:lstStyle/>
          <a:p>
            <a:pPr indent="-342900" lvl="0" marL="571500" rtl="0" algn="l">
              <a:lnSpc>
                <a:spcPct val="90000"/>
              </a:lnSpc>
              <a:spcBef>
                <a:spcPts val="1000"/>
              </a:spcBef>
              <a:spcAft>
                <a:spcPts val="0"/>
              </a:spcAft>
              <a:buSzPts val="3000"/>
              <a:buFont typeface="Arial"/>
              <a:buChar char="•"/>
            </a:pPr>
            <a:r>
              <a:rPr i="0" lang="en-US" sz="2400"/>
              <a:t>Usar el botón de silenciar o apagar la función de vídeo, ya que indica desinterés. </a:t>
            </a:r>
            <a:endParaRPr/>
          </a:p>
          <a:p>
            <a:pPr indent="-342900" lvl="0" marL="571500" rtl="0" algn="l">
              <a:lnSpc>
                <a:spcPct val="90000"/>
              </a:lnSpc>
              <a:spcBef>
                <a:spcPts val="1000"/>
              </a:spcBef>
              <a:spcAft>
                <a:spcPts val="0"/>
              </a:spcAft>
              <a:buSzPts val="3000"/>
              <a:buFont typeface="Arial"/>
              <a:buChar char="•"/>
            </a:pPr>
            <a:r>
              <a:rPr i="0" lang="en-US" sz="2400"/>
              <a:t>Hacer otras cosas: no hay nada más molesto que estar hablando en un vídeo y ver a los demás participantes chateando con sus móviles o haciendo otras cosas. Indica falta de respeto. </a:t>
            </a:r>
            <a:endParaRPr/>
          </a:p>
          <a:p>
            <a:pPr indent="-266700" lvl="0" marL="685800" marR="0" rtl="0" algn="l">
              <a:lnSpc>
                <a:spcPct val="90000"/>
              </a:lnSpc>
              <a:spcBef>
                <a:spcPts val="1000"/>
              </a:spcBef>
              <a:spcAft>
                <a:spcPts val="0"/>
              </a:spcAft>
              <a:buClr>
                <a:schemeClr val="lt1"/>
              </a:buClr>
              <a:buSzPts val="3000"/>
              <a:buFont typeface="Arial"/>
              <a:buNone/>
            </a:pPr>
            <a:r>
              <a:t/>
            </a:r>
            <a:endParaRPr/>
          </a:p>
        </p:txBody>
      </p:sp>
      <p:pic>
        <p:nvPicPr>
          <p:cNvPr id="771" name="Google Shape;771;p73"/>
          <p:cNvPicPr preferRelativeResize="0"/>
          <p:nvPr/>
        </p:nvPicPr>
        <p:blipFill rotWithShape="1">
          <a:blip r:embed="rId3">
            <a:alphaModFix/>
          </a:blip>
          <a:srcRect b="19953" l="0" r="2" t="5991"/>
          <a:stretch/>
        </p:blipFill>
        <p:spPr>
          <a:xfrm>
            <a:off x="414116" y="352414"/>
            <a:ext cx="4472209" cy="6099184"/>
          </a:xfrm>
          <a:prstGeom prst="rect">
            <a:avLst/>
          </a:prstGeom>
          <a:noFill/>
          <a:ln>
            <a:noFill/>
          </a:ln>
        </p:spPr>
      </p:pic>
      <p:sp>
        <p:nvSpPr>
          <p:cNvPr id="772" name="Google Shape;772;p73"/>
          <p:cNvSpPr txBox="1"/>
          <p:nvPr/>
        </p:nvSpPr>
        <p:spPr>
          <a:xfrm>
            <a:off x="4594035" y="164074"/>
            <a:ext cx="6610120" cy="992652"/>
          </a:xfrm>
          <a:prstGeom prst="rect">
            <a:avLst/>
          </a:prstGeom>
          <a:noFill/>
          <a:ln>
            <a:noFill/>
          </a:ln>
        </p:spPr>
        <p:txBody>
          <a:bodyPr anchorCtr="0" anchor="t" bIns="45700" lIns="91425" spcFirstLastPara="1" rIns="91425" wrap="square" tIns="45700">
            <a:noAutofit/>
          </a:bodyPr>
          <a:lstStyle/>
          <a:p>
            <a:pPr indent="0" lvl="0" marL="457200" marR="0" rtl="0" algn="ctr">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Qué NO HACER en la comunicación digital</a:t>
            </a:r>
            <a:endParaRPr b="1" i="0" sz="1400" u="none" cap="none" strike="noStrike">
              <a:solidFill>
                <a:srgbClr val="24BAA2"/>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74"/>
          <p:cNvSpPr txBox="1"/>
          <p:nvPr>
            <p:ph idx="1" type="body"/>
          </p:nvPr>
        </p:nvSpPr>
        <p:spPr>
          <a:xfrm>
            <a:off x="5653146" y="1485281"/>
            <a:ext cx="5490476" cy="46101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1000"/>
              </a:spcBef>
              <a:spcAft>
                <a:spcPts val="0"/>
              </a:spcAft>
              <a:buClr>
                <a:schemeClr val="lt1"/>
              </a:buClr>
              <a:buSzPts val="2400"/>
              <a:buFont typeface="Arial"/>
              <a:buNone/>
            </a:pPr>
            <a:r>
              <a:rPr lang="en-US"/>
              <a:t>El uso de la tecnología puede llevarnos a sacar conclusiones precipitadas sobre nuestros clientes y, por tanto, a no empatizar como deberíamos. </a:t>
            </a:r>
            <a:endParaRPr/>
          </a:p>
          <a:p>
            <a:pPr indent="0" lvl="0" marL="0" marR="0" rtl="0" algn="l">
              <a:lnSpc>
                <a:spcPct val="90000"/>
              </a:lnSpc>
              <a:spcBef>
                <a:spcPts val="1000"/>
              </a:spcBef>
              <a:spcAft>
                <a:spcPts val="0"/>
              </a:spcAft>
              <a:buClr>
                <a:schemeClr val="lt1"/>
              </a:buClr>
              <a:buSzPts val="2400"/>
              <a:buFont typeface="Arial"/>
              <a:buNone/>
            </a:pPr>
            <a:r>
              <a:rPr lang="en-US"/>
              <a:t>Cuando damos cosas por hecho sobre la situación de otra persona, introducimos nuestros sesgos y opiniones en la narrativa. Este comportamiento puede afectar a nuestra percepción del otro, y puede hacer que no interpretemos correctamente su historia y su estado de ánimo. </a:t>
            </a:r>
            <a:endParaRPr sz="2200"/>
          </a:p>
        </p:txBody>
      </p:sp>
      <p:sp>
        <p:nvSpPr>
          <p:cNvPr id="778" name="Google Shape;778;p74"/>
          <p:cNvSpPr txBox="1"/>
          <p:nvPr>
            <p:ph idx="2" type="body"/>
          </p:nvPr>
        </p:nvSpPr>
        <p:spPr>
          <a:xfrm>
            <a:off x="5242995" y="448506"/>
            <a:ext cx="5724523" cy="99126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lang="en-US"/>
              <a:t>  No asumas nada</a:t>
            </a:r>
            <a:endParaRPr/>
          </a:p>
        </p:txBody>
      </p:sp>
      <p:pic>
        <p:nvPicPr>
          <p:cNvPr id="779" name="Google Shape;779;p74"/>
          <p:cNvPicPr preferRelativeResize="0"/>
          <p:nvPr/>
        </p:nvPicPr>
        <p:blipFill rotWithShape="1">
          <a:blip r:embed="rId3">
            <a:alphaModFix/>
          </a:blip>
          <a:srcRect b="0" l="0" r="0" t="0"/>
          <a:stretch/>
        </p:blipFill>
        <p:spPr>
          <a:xfrm>
            <a:off x="0" y="1963466"/>
            <a:ext cx="5130800" cy="371983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p25"/>
          <p:cNvSpPr txBox="1"/>
          <p:nvPr>
            <p:ph idx="1" type="body"/>
          </p:nvPr>
        </p:nvSpPr>
        <p:spPr>
          <a:xfrm>
            <a:off x="638713" y="1154289"/>
            <a:ext cx="5262033" cy="534246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Como ya hemos mencionado, la empatía nos permite conectar en profundidad con los demás, entenderlos y comprender su estado anímico.  </a:t>
            </a:r>
            <a:endParaRPr/>
          </a:p>
          <a:p>
            <a:pPr indent="0" lvl="0" marL="0" rtl="0" algn="l">
              <a:lnSpc>
                <a:spcPct val="90000"/>
              </a:lnSpc>
              <a:spcBef>
                <a:spcPts val="1000"/>
              </a:spcBef>
              <a:spcAft>
                <a:spcPts val="0"/>
              </a:spcAft>
              <a:buSzPts val="2400"/>
              <a:buNone/>
            </a:pPr>
            <a:r>
              <a:rPr lang="en-US"/>
              <a:t>Sin embargo, una actitud empática puede considerarse dañina cuando genera estrés y tristeza, ya que puede resultar difícil ser testigo activo del sufrimiento ajeno. Esto ocurre a menudo en las </a:t>
            </a:r>
            <a:r>
              <a:rPr lang="en-US">
                <a:solidFill>
                  <a:schemeClr val="lt1"/>
                </a:solidFill>
              </a:rPr>
              <a:t>profesiones relacionadas con la atención y los cuidados, </a:t>
            </a:r>
            <a:r>
              <a:rPr lang="en-US"/>
              <a:t>en las que el contacto constante con situaciones dolorosas puede llevar al agotamiento e interferir en el correcto desempeño del propio trabajo.</a:t>
            </a:r>
            <a:endParaRPr/>
          </a:p>
        </p:txBody>
      </p:sp>
      <p:sp>
        <p:nvSpPr>
          <p:cNvPr id="785" name="Google Shape;785;p25"/>
          <p:cNvSpPr txBox="1"/>
          <p:nvPr>
            <p:ph idx="2" type="body"/>
          </p:nvPr>
        </p:nvSpPr>
        <p:spPr>
          <a:xfrm>
            <a:off x="412750" y="372534"/>
            <a:ext cx="4757738" cy="992187"/>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  Gestionar la empatía</a:t>
            </a:r>
            <a:endParaRPr/>
          </a:p>
        </p:txBody>
      </p:sp>
      <p:pic>
        <p:nvPicPr>
          <p:cNvPr descr="Partially burnt matches on orange background" id="786" name="Google Shape;786;p25"/>
          <p:cNvPicPr preferRelativeResize="0"/>
          <p:nvPr>
            <p:ph idx="3" type="pic"/>
          </p:nvPr>
        </p:nvPicPr>
        <p:blipFill rotWithShape="1">
          <a:blip r:embed="rId3">
            <a:alphaModFix/>
          </a:blip>
          <a:srcRect b="0" l="20994" r="20994" t="0"/>
          <a:stretch/>
        </p:blipFill>
        <p:spPr>
          <a:xfrm>
            <a:off x="6286500" y="439738"/>
            <a:ext cx="5262563" cy="60452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76"/>
          <p:cNvSpPr txBox="1"/>
          <p:nvPr>
            <p:ph idx="1" type="body"/>
          </p:nvPr>
        </p:nvSpPr>
        <p:spPr>
          <a:xfrm>
            <a:off x="522316" y="1256148"/>
            <a:ext cx="5365685" cy="475359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595"/>
              <a:buFont typeface="Arial"/>
              <a:buNone/>
            </a:pPr>
            <a:r>
              <a:rPr lang="en-US"/>
              <a:t>Evitar la empatía </a:t>
            </a:r>
            <a:r>
              <a:rPr b="1" i="0" lang="en-US" u="sng" cap="none" strike="noStrike"/>
              <a:t>NO</a:t>
            </a:r>
            <a:r>
              <a:rPr lang="en-US"/>
              <a:t> es la solución. </a:t>
            </a:r>
            <a:r>
              <a:rPr b="0" i="0" lang="en-US" u="none" cap="none" strike="noStrike"/>
              <a:t> </a:t>
            </a:r>
            <a:endParaRPr/>
          </a:p>
          <a:p>
            <a:pPr indent="0" lvl="0" marL="0" marR="0" rtl="0" algn="l">
              <a:lnSpc>
                <a:spcPct val="90000"/>
              </a:lnSpc>
              <a:spcBef>
                <a:spcPts val="1000"/>
              </a:spcBef>
              <a:spcAft>
                <a:spcPts val="0"/>
              </a:spcAft>
              <a:buClr>
                <a:schemeClr val="lt1"/>
              </a:buClr>
              <a:buSzPts val="1297"/>
              <a:buFont typeface="Arial"/>
              <a:buNone/>
            </a:pPr>
            <a:r>
              <a:t/>
            </a:r>
            <a:endParaRPr b="0" i="0" sz="1200" u="none" cap="none" strike="noStrike"/>
          </a:p>
          <a:p>
            <a:pPr indent="0" lvl="0" marL="0" marR="0" rtl="0" algn="l">
              <a:lnSpc>
                <a:spcPct val="90000"/>
              </a:lnSpc>
              <a:spcBef>
                <a:spcPts val="1000"/>
              </a:spcBef>
              <a:spcAft>
                <a:spcPts val="0"/>
              </a:spcAft>
              <a:buClr>
                <a:schemeClr val="lt1"/>
              </a:buClr>
              <a:buSzPts val="2595"/>
              <a:buFont typeface="Arial"/>
              <a:buNone/>
            </a:pPr>
            <a:r>
              <a:rPr b="0" i="0" lang="en-US" u="none" cap="none" strike="noStrike"/>
              <a:t>En vez de eso, TIENES QUE aprender que no debe entenderse como una exposición continua al sufrimiento, sino más bien como un requisito imprescindible para crear una relación de confianza con el paciente o cliente y garantizar unos cuidados terapéuticos y eficaces. </a:t>
            </a:r>
            <a:endParaRPr/>
          </a:p>
          <a:p>
            <a:pPr indent="0" lvl="0" marL="0" marR="0" rtl="0" algn="l">
              <a:lnSpc>
                <a:spcPct val="90000"/>
              </a:lnSpc>
              <a:spcBef>
                <a:spcPts val="1000"/>
              </a:spcBef>
              <a:spcAft>
                <a:spcPts val="0"/>
              </a:spcAft>
              <a:buClr>
                <a:schemeClr val="lt1"/>
              </a:buClr>
              <a:buSzPts val="1297"/>
              <a:buFont typeface="Arial"/>
              <a:buNone/>
            </a:pPr>
            <a:r>
              <a:t/>
            </a:r>
            <a:endParaRPr sz="1200"/>
          </a:p>
          <a:p>
            <a:pPr indent="0" lvl="0" marL="0" marR="0" rtl="0" algn="l">
              <a:lnSpc>
                <a:spcPct val="90000"/>
              </a:lnSpc>
              <a:spcBef>
                <a:spcPts val="1000"/>
              </a:spcBef>
              <a:spcAft>
                <a:spcPts val="0"/>
              </a:spcAft>
              <a:buClr>
                <a:schemeClr val="lt1"/>
              </a:buClr>
              <a:buSzPts val="2595"/>
              <a:buFont typeface="Arial"/>
              <a:buNone/>
            </a:pPr>
            <a:r>
              <a:rPr b="1" i="0" lang="en-US" u="none" cap="none" strike="noStrike"/>
              <a:t>De esta forma, podrás verlo como algo positivo y </a:t>
            </a:r>
            <a:r>
              <a:rPr b="1" lang="en-US"/>
              <a:t>desempeñar</a:t>
            </a:r>
            <a:r>
              <a:rPr b="1" i="0" lang="en-US" u="none" cap="none" strike="noStrike"/>
              <a:t> tu trabajo de la  forma más efectiva y más satisfactoria para ti. </a:t>
            </a:r>
            <a:endParaRPr/>
          </a:p>
          <a:p>
            <a:pPr indent="0" lvl="0" marL="0" marR="0" rtl="0" algn="l">
              <a:lnSpc>
                <a:spcPct val="90000"/>
              </a:lnSpc>
              <a:spcBef>
                <a:spcPts val="1000"/>
              </a:spcBef>
              <a:spcAft>
                <a:spcPts val="0"/>
              </a:spcAft>
              <a:buClr>
                <a:schemeClr val="lt1"/>
              </a:buClr>
              <a:buSzPts val="2830"/>
              <a:buFont typeface="Arial"/>
              <a:buNone/>
            </a:pPr>
            <a:r>
              <a:t/>
            </a:r>
            <a:endParaRPr/>
          </a:p>
        </p:txBody>
      </p:sp>
      <p:pic>
        <p:nvPicPr>
          <p:cNvPr id="792" name="Google Shape;792;p76"/>
          <p:cNvPicPr preferRelativeResize="0"/>
          <p:nvPr>
            <p:ph idx="3" type="pic"/>
          </p:nvPr>
        </p:nvPicPr>
        <p:blipFill rotWithShape="1">
          <a:blip r:embed="rId3">
            <a:alphaModFix/>
          </a:blip>
          <a:srcRect b="-1" l="17464" r="17463" t="0"/>
          <a:stretch/>
        </p:blipFill>
        <p:spPr>
          <a:xfrm>
            <a:off x="5888002" y="439730"/>
            <a:ext cx="5660531" cy="6045736"/>
          </a:xfrm>
          <a:prstGeom prst="rect">
            <a:avLst/>
          </a:prstGeom>
          <a:noFill/>
          <a:ln>
            <a:noFill/>
          </a:ln>
        </p:spPr>
      </p:pic>
      <p:sp>
        <p:nvSpPr>
          <p:cNvPr id="793" name="Google Shape;793;p76"/>
          <p:cNvSpPr txBox="1"/>
          <p:nvPr/>
        </p:nvSpPr>
        <p:spPr>
          <a:xfrm>
            <a:off x="312737" y="335426"/>
            <a:ext cx="5724523" cy="99126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  Gestionar la empatía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g1d7304e9305_0_188"/>
          <p:cNvSpPr txBox="1"/>
          <p:nvPr>
            <p:ph idx="1" type="body"/>
          </p:nvPr>
        </p:nvSpPr>
        <p:spPr>
          <a:xfrm>
            <a:off x="798381" y="1504041"/>
            <a:ext cx="10595100" cy="4592400"/>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SzPts val="2400"/>
              <a:buNone/>
            </a:pPr>
            <a:r>
              <a:rPr lang="en-US"/>
              <a:t>	Cada uno de nosotros se comunica de forma diferente. Existen, de hecho, 7 tipos de comunicación, algunos de los cuales requieren de un enfoque estratégico específico. Estos son los 3 más comunes:</a:t>
            </a:r>
            <a:endParaRPr/>
          </a:p>
          <a:p>
            <a:pPr indent="-381000" lvl="0" marL="457200" rtl="0" algn="just">
              <a:lnSpc>
                <a:spcPct val="90000"/>
              </a:lnSpc>
              <a:spcBef>
                <a:spcPts val="1000"/>
              </a:spcBef>
              <a:spcAft>
                <a:spcPts val="0"/>
              </a:spcAft>
              <a:buSzPts val="2400"/>
              <a:buChar char="●"/>
            </a:pPr>
            <a:r>
              <a:rPr b="1" lang="en-US">
                <a:solidFill>
                  <a:srgbClr val="24BAA2"/>
                </a:solidFill>
              </a:rPr>
              <a:t>Comunicación pasiva</a:t>
            </a:r>
            <a:r>
              <a:rPr lang="en-US"/>
              <a:t>: Se caracteriza por la tendencia del interlocutor a no intervenir y limitarse a escuchar, sin compartir o manifestar abiertamente lo que piensa. </a:t>
            </a:r>
            <a:endParaRPr/>
          </a:p>
          <a:p>
            <a:pPr indent="-381000" lvl="0" marL="457200" rtl="0" algn="just">
              <a:lnSpc>
                <a:spcPct val="90000"/>
              </a:lnSpc>
              <a:spcBef>
                <a:spcPts val="0"/>
              </a:spcBef>
              <a:spcAft>
                <a:spcPts val="0"/>
              </a:spcAft>
              <a:buSzPts val="2400"/>
              <a:buChar char="●"/>
            </a:pPr>
            <a:r>
              <a:rPr b="1" lang="en-US">
                <a:solidFill>
                  <a:srgbClr val="24BAA2"/>
                </a:solidFill>
              </a:rPr>
              <a:t>Comunicación agresiva</a:t>
            </a:r>
            <a:r>
              <a:rPr lang="en-US"/>
              <a:t>: El interlocutor tiende a alterarse y no presta atención a las ideas y opiniones de los demás. Además emplea un tono inapropiado. </a:t>
            </a:r>
            <a:endParaRPr/>
          </a:p>
          <a:p>
            <a:pPr indent="-381000" lvl="0" marL="457200" rtl="0" algn="l">
              <a:lnSpc>
                <a:spcPct val="90000"/>
              </a:lnSpc>
              <a:spcBef>
                <a:spcPts val="0"/>
              </a:spcBef>
              <a:spcAft>
                <a:spcPts val="0"/>
              </a:spcAft>
              <a:buSzPts val="2400"/>
              <a:buChar char="●"/>
            </a:pPr>
            <a:r>
              <a:rPr b="1" lang="en-US">
                <a:solidFill>
                  <a:srgbClr val="24BAA2"/>
                </a:solidFill>
              </a:rPr>
              <a:t>Comunicación asertiva</a:t>
            </a:r>
            <a:r>
              <a:rPr lang="en-US"/>
              <a:t>: Es a la que todos debemos aspirar. Esta forma de  comunicación tiene en cuenta las emociones, las ideas y las necesidades de todos los interlocutores. Se está abierto a dialogar y a contrastar ideas y se llega a acuerdos o compromisos. </a:t>
            </a:r>
            <a:br>
              <a:rPr lang="en-US"/>
            </a:br>
            <a:endParaRPr/>
          </a:p>
        </p:txBody>
      </p:sp>
      <p:sp>
        <p:nvSpPr>
          <p:cNvPr id="799" name="Google Shape;799;g1d7304e9305_0_188"/>
          <p:cNvSpPr txBox="1"/>
          <p:nvPr>
            <p:ph idx="2" type="body"/>
          </p:nvPr>
        </p:nvSpPr>
        <p:spPr>
          <a:xfrm>
            <a:off x="798381" y="761603"/>
            <a:ext cx="105951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Ejercicios - Identifica los estilos comunicativos</a:t>
            </a:r>
            <a:br>
              <a:rPr lang="en-US"/>
            </a:b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g1d7304e9305_0_193"/>
          <p:cNvSpPr txBox="1"/>
          <p:nvPr>
            <p:ph idx="1" type="body"/>
          </p:nvPr>
        </p:nvSpPr>
        <p:spPr>
          <a:xfrm>
            <a:off x="286464" y="1365525"/>
            <a:ext cx="5660533" cy="5029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US" sz="2200"/>
              <a:t>Piensa en tres momentos en los que creas que has utilizado un estilo de comunicación pasivo, otro agresivo y otro asertivo. Repasa detenidamente las cosas que se dijeron, las que no se dijeron, lo  que sentías  y lo que pensabas en el  momento. Después responde a las  preguntas de la siguiente diapositiva. </a:t>
            </a:r>
            <a:endParaRPr/>
          </a:p>
          <a:p>
            <a:pPr indent="0" lvl="0" marL="0" rtl="0" algn="l">
              <a:lnSpc>
                <a:spcPct val="100000"/>
              </a:lnSpc>
              <a:spcBef>
                <a:spcPts val="0"/>
              </a:spcBef>
              <a:spcAft>
                <a:spcPts val="0"/>
              </a:spcAft>
              <a:buSzPts val="2400"/>
              <a:buNone/>
            </a:pPr>
            <a:r>
              <a:t/>
            </a:r>
            <a:endParaRPr sz="1200"/>
          </a:p>
          <a:p>
            <a:pPr indent="0" lvl="0" marL="0" rtl="0" algn="l">
              <a:lnSpc>
                <a:spcPct val="100000"/>
              </a:lnSpc>
              <a:spcBef>
                <a:spcPts val="0"/>
              </a:spcBef>
              <a:spcAft>
                <a:spcPts val="0"/>
              </a:spcAft>
              <a:buSzPts val="2400"/>
              <a:buNone/>
            </a:pPr>
            <a:r>
              <a:rPr lang="en-US" sz="2200"/>
              <a:t>El ejercicio debe realizarse a solas en un momento de tranquilidad y sirve para  centrarnos en cómo podemos mejorar  nuestra forma de comunicarnos y  comprender la importancia de la escucha  activa.  Este ejercicio es útil para analizar las relaciones tanto con los pacientes como con los compañeros. </a:t>
            </a:r>
            <a:endParaRPr/>
          </a:p>
        </p:txBody>
      </p:sp>
      <p:sp>
        <p:nvSpPr>
          <p:cNvPr id="805" name="Google Shape;805;g1d7304e9305_0_193"/>
          <p:cNvSpPr txBox="1"/>
          <p:nvPr>
            <p:ph idx="2" type="body"/>
          </p:nvPr>
        </p:nvSpPr>
        <p:spPr>
          <a:xfrm>
            <a:off x="441158" y="266700"/>
            <a:ext cx="50961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Analiza tu comunicación (30 min.)</a:t>
            </a:r>
            <a:br>
              <a:rPr lang="en-US"/>
            </a:br>
            <a:endParaRPr/>
          </a:p>
        </p:txBody>
      </p:sp>
      <p:pic>
        <p:nvPicPr>
          <p:cNvPr descr="Immagine che contiene persona&#10;&#10;Descrizione generata automaticamente" id="806" name="Google Shape;806;g1d7304e9305_0_193"/>
          <p:cNvPicPr preferRelativeResize="0"/>
          <p:nvPr>
            <p:ph idx="3" type="pic"/>
          </p:nvPr>
        </p:nvPicPr>
        <p:blipFill rotWithShape="1">
          <a:blip r:embed="rId3">
            <a:alphaModFix/>
          </a:blip>
          <a:srcRect b="0" l="18785" r="18785" t="0"/>
          <a:stretch/>
        </p:blipFill>
        <p:spPr>
          <a:xfrm>
            <a:off x="5888002" y="439730"/>
            <a:ext cx="5660533" cy="6045737"/>
          </a:xfrm>
          <a:prstGeom prst="rect">
            <a:avLst/>
          </a:prstGeom>
          <a:solidFill>
            <a:srgbClr val="F2F2F2"/>
          </a:solid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g1d7304e9305_0_199"/>
          <p:cNvSpPr txBox="1"/>
          <p:nvPr>
            <p:ph idx="1" type="body"/>
          </p:nvPr>
        </p:nvSpPr>
        <p:spPr>
          <a:xfrm>
            <a:off x="1557464" y="1380844"/>
            <a:ext cx="9778200" cy="4896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92E4B"/>
              </a:buClr>
              <a:buSzPts val="2400"/>
              <a:buNone/>
            </a:pPr>
            <a:r>
              <a:rPr lang="en-US"/>
              <a:t>Responde a las siguientes preguntas en relación con cada situación:</a:t>
            </a:r>
            <a:endParaRPr/>
          </a:p>
          <a:p>
            <a:pPr indent="-342900" lvl="0" marL="342900" rtl="0" algn="l">
              <a:lnSpc>
                <a:spcPct val="90000"/>
              </a:lnSpc>
              <a:spcBef>
                <a:spcPts val="1000"/>
              </a:spcBef>
              <a:spcAft>
                <a:spcPts val="0"/>
              </a:spcAft>
              <a:buClr>
                <a:srgbClr val="092E4B"/>
              </a:buClr>
              <a:buSzPts val="2400"/>
              <a:buFont typeface="Arial"/>
              <a:buChar char="•"/>
            </a:pPr>
            <a:r>
              <a:rPr lang="en-US"/>
              <a:t>¿Cómo me sentía al final de la conversación?</a:t>
            </a:r>
            <a:endParaRPr/>
          </a:p>
          <a:p>
            <a:pPr indent="-342900" lvl="0" marL="342900" rtl="0" algn="l">
              <a:lnSpc>
                <a:spcPct val="90000"/>
              </a:lnSpc>
              <a:spcBef>
                <a:spcPts val="1000"/>
              </a:spcBef>
              <a:spcAft>
                <a:spcPts val="0"/>
              </a:spcAft>
              <a:buClr>
                <a:srgbClr val="092E4B"/>
              </a:buClr>
              <a:buSzPts val="2400"/>
              <a:buFont typeface="Arial"/>
              <a:buChar char="•"/>
            </a:pPr>
            <a:r>
              <a:rPr lang="en-US"/>
              <a:t>¿Pude expresar mis ideas y opiniones?</a:t>
            </a:r>
            <a:endParaRPr/>
          </a:p>
          <a:p>
            <a:pPr indent="-342900" lvl="0" marL="342900" rtl="0" algn="l">
              <a:lnSpc>
                <a:spcPct val="90000"/>
              </a:lnSpc>
              <a:spcBef>
                <a:spcPts val="1000"/>
              </a:spcBef>
              <a:spcAft>
                <a:spcPts val="0"/>
              </a:spcAft>
              <a:buClr>
                <a:srgbClr val="092E4B"/>
              </a:buClr>
              <a:buSzPts val="2400"/>
              <a:buFont typeface="Arial"/>
              <a:buChar char="•"/>
            </a:pPr>
            <a:r>
              <a:rPr lang="en-US"/>
              <a:t>¿Cómo manejé la conversación? </a:t>
            </a:r>
            <a:endParaRPr/>
          </a:p>
          <a:p>
            <a:pPr indent="-342900" lvl="0" marL="342900" rtl="0" algn="l">
              <a:lnSpc>
                <a:spcPct val="90000"/>
              </a:lnSpc>
              <a:spcBef>
                <a:spcPts val="1000"/>
              </a:spcBef>
              <a:spcAft>
                <a:spcPts val="0"/>
              </a:spcAft>
              <a:buClr>
                <a:srgbClr val="092E4B"/>
              </a:buClr>
              <a:buSzPts val="2400"/>
              <a:buFont typeface="Arial"/>
              <a:buChar char="•"/>
            </a:pPr>
            <a:r>
              <a:rPr lang="en-US"/>
              <a:t>¿Me comuniqué de forma eficaz con mi interlocutor?</a:t>
            </a:r>
            <a:endParaRPr/>
          </a:p>
          <a:p>
            <a:pPr indent="-342900" lvl="0" marL="342900" rtl="0" algn="l">
              <a:lnSpc>
                <a:spcPct val="90000"/>
              </a:lnSpc>
              <a:spcBef>
                <a:spcPts val="1000"/>
              </a:spcBef>
              <a:spcAft>
                <a:spcPts val="0"/>
              </a:spcAft>
              <a:buClr>
                <a:srgbClr val="092E4B"/>
              </a:buClr>
              <a:buSzPts val="2400"/>
              <a:buFont typeface="Arial"/>
              <a:buChar char="•"/>
            </a:pPr>
            <a:r>
              <a:rPr lang="en-US"/>
              <a:t>¿Comprendí las ideas y los sentimientos de mi interlocutor? </a:t>
            </a:r>
            <a:endParaRPr/>
          </a:p>
          <a:p>
            <a:pPr indent="-342900" lvl="0" marL="342900" rtl="0" algn="l">
              <a:lnSpc>
                <a:spcPct val="90000"/>
              </a:lnSpc>
              <a:spcBef>
                <a:spcPts val="1000"/>
              </a:spcBef>
              <a:spcAft>
                <a:spcPts val="0"/>
              </a:spcAft>
              <a:buClr>
                <a:srgbClr val="092E4B"/>
              </a:buClr>
              <a:buSzPts val="2400"/>
              <a:buFont typeface="Arial"/>
              <a:buChar char="•"/>
            </a:pPr>
            <a:r>
              <a:rPr lang="en-US"/>
              <a:t>¿Actué con prejuicios durante la conversación? </a:t>
            </a:r>
            <a:endParaRPr/>
          </a:p>
          <a:p>
            <a:pPr indent="-342900" lvl="0" marL="342900" rtl="0" algn="l">
              <a:lnSpc>
                <a:spcPct val="90000"/>
              </a:lnSpc>
              <a:spcBef>
                <a:spcPts val="1000"/>
              </a:spcBef>
              <a:spcAft>
                <a:spcPts val="0"/>
              </a:spcAft>
              <a:buClr>
                <a:srgbClr val="092E4B"/>
              </a:buClr>
              <a:buSzPts val="2400"/>
              <a:buFont typeface="Arial"/>
              <a:buChar char="•"/>
            </a:pPr>
            <a:r>
              <a:rPr lang="en-US"/>
              <a:t>¿Logré el objetivo pretendido mediante el diálogo? </a:t>
            </a:r>
            <a:endParaRPr/>
          </a:p>
          <a:p>
            <a:pPr indent="-342900" lvl="0" marL="342900" rtl="0" algn="l">
              <a:lnSpc>
                <a:spcPct val="90000"/>
              </a:lnSpc>
              <a:spcBef>
                <a:spcPts val="1000"/>
              </a:spcBef>
              <a:spcAft>
                <a:spcPts val="0"/>
              </a:spcAft>
              <a:buClr>
                <a:srgbClr val="092E4B"/>
              </a:buClr>
              <a:buSzPts val="2400"/>
              <a:buFont typeface="Arial"/>
              <a:buChar char="•"/>
            </a:pPr>
            <a:r>
              <a:rPr lang="en-US"/>
              <a:t>¿Qué cambiaría de esa conversación?</a:t>
            </a:r>
            <a:endParaRPr/>
          </a:p>
          <a:p>
            <a:pPr indent="-342900" lvl="0" marL="342900" rtl="0" algn="l">
              <a:lnSpc>
                <a:spcPct val="90000"/>
              </a:lnSpc>
              <a:spcBef>
                <a:spcPts val="1000"/>
              </a:spcBef>
              <a:spcAft>
                <a:spcPts val="0"/>
              </a:spcAft>
              <a:buClr>
                <a:srgbClr val="092E4B"/>
              </a:buClr>
              <a:buSzPts val="2400"/>
              <a:buFont typeface="Arial"/>
              <a:buChar char="•"/>
            </a:pPr>
            <a:r>
              <a:rPr lang="en-US"/>
              <a:t>¿Qué no cambiaría de esa conversación?</a:t>
            </a:r>
            <a:br>
              <a:rPr lang="en-US"/>
            </a:br>
            <a:endParaRPr/>
          </a:p>
        </p:txBody>
      </p:sp>
      <p:sp>
        <p:nvSpPr>
          <p:cNvPr id="812" name="Google Shape;812;g1d7304e9305_0_199"/>
          <p:cNvSpPr txBox="1"/>
          <p:nvPr>
            <p:ph idx="2" type="body"/>
          </p:nvPr>
        </p:nvSpPr>
        <p:spPr>
          <a:xfrm>
            <a:off x="1503336" y="604434"/>
            <a:ext cx="9886500" cy="1019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Las preguntas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4"/>
          <p:cNvSpPr txBox="1"/>
          <p:nvPr>
            <p:ph idx="1" type="body"/>
          </p:nvPr>
        </p:nvSpPr>
        <p:spPr>
          <a:xfrm>
            <a:off x="0" y="844713"/>
            <a:ext cx="5791200" cy="5746070"/>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600"/>
              </a:spcBef>
              <a:spcAft>
                <a:spcPts val="0"/>
              </a:spcAft>
              <a:buClr>
                <a:schemeClr val="lt1"/>
              </a:buClr>
              <a:buSzPts val="2400"/>
              <a:buFont typeface="Arial"/>
              <a:buNone/>
            </a:pPr>
            <a:r>
              <a:rPr lang="en-US" sz="2000"/>
              <a:t>El síndrome de desgaste profesional, lo que</a:t>
            </a:r>
            <a:endParaRPr/>
          </a:p>
          <a:p>
            <a:pPr indent="-228600" lvl="0" marL="457200" marR="0" rtl="0" algn="just">
              <a:lnSpc>
                <a:spcPct val="90000"/>
              </a:lnSpc>
              <a:spcBef>
                <a:spcPts val="600"/>
              </a:spcBef>
              <a:spcAft>
                <a:spcPts val="0"/>
              </a:spcAft>
              <a:buClr>
                <a:schemeClr val="lt1"/>
              </a:buClr>
              <a:buSzPts val="2400"/>
              <a:buFont typeface="Arial"/>
              <a:buNone/>
            </a:pPr>
            <a:r>
              <a:rPr lang="en-US" sz="2000"/>
              <a:t>conocemos como “estar quemado”, es un tipo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concreto de estrés negativo.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Se presenta como un tipo de agotamiento que los</a:t>
            </a:r>
            <a:endParaRPr/>
          </a:p>
          <a:p>
            <a:pPr indent="-228600" lvl="0" marL="457200" marR="0" rtl="0" algn="just">
              <a:lnSpc>
                <a:spcPct val="90000"/>
              </a:lnSpc>
              <a:spcBef>
                <a:spcPts val="600"/>
              </a:spcBef>
              <a:spcAft>
                <a:spcPts val="0"/>
              </a:spcAft>
              <a:buClr>
                <a:schemeClr val="lt1"/>
              </a:buClr>
              <a:buSzPts val="2400"/>
              <a:buFont typeface="Arial"/>
              <a:buNone/>
            </a:pPr>
            <a:r>
              <a:rPr lang="en-US" sz="2000"/>
              <a:t>trabajadores muestran cuando sienten que ya no </a:t>
            </a:r>
            <a:endParaRPr/>
          </a:p>
          <a:p>
            <a:pPr indent="-228600" lvl="0" marL="457200" marR="0" rtl="0" algn="just">
              <a:lnSpc>
                <a:spcPct val="90000"/>
              </a:lnSpc>
              <a:spcBef>
                <a:spcPts val="600"/>
              </a:spcBef>
              <a:spcAft>
                <a:spcPts val="0"/>
              </a:spcAft>
              <a:buClr>
                <a:schemeClr val="lt1"/>
              </a:buClr>
              <a:buSzPts val="2400"/>
              <a:buFont typeface="Arial"/>
              <a:buNone/>
            </a:pPr>
            <a:r>
              <a:rPr lang="en-US" sz="2000">
                <a:solidFill>
                  <a:schemeClr val="lt1"/>
                </a:solidFill>
              </a:rPr>
              <a:t>pueden más.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Puede deberse a la insatisfacción o la irritación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cotidianas, un sentimiento de decepción e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impotencia experimentado en el contexto laboral.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Es una forma de estrés característico de las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“profesiones asistenciales” (médicos, enfermeros,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psicólogos, educadores, trabajadores sociales, etc.),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en las que la relación con el usuario tiene una</a:t>
            </a:r>
            <a:endParaRPr/>
          </a:p>
          <a:p>
            <a:pPr indent="-228600" lvl="0" marL="457200" marR="0" rtl="0" algn="just">
              <a:lnSpc>
                <a:spcPct val="90000"/>
              </a:lnSpc>
              <a:spcBef>
                <a:spcPts val="600"/>
              </a:spcBef>
              <a:spcAft>
                <a:spcPts val="0"/>
              </a:spcAft>
              <a:buClr>
                <a:schemeClr val="lt1"/>
              </a:buClr>
              <a:buSzPts val="2400"/>
              <a:buFont typeface="Arial"/>
              <a:buNone/>
            </a:pPr>
            <a:r>
              <a:rPr lang="en-US" sz="2000"/>
              <a:t>importancia fundamental, ya que constituye una</a:t>
            </a:r>
            <a:endParaRPr/>
          </a:p>
          <a:p>
            <a:pPr indent="-228600" lvl="0" marL="457200" marR="0" rtl="0" algn="just">
              <a:lnSpc>
                <a:spcPct val="90000"/>
              </a:lnSpc>
              <a:spcBef>
                <a:spcPts val="600"/>
              </a:spcBef>
              <a:spcAft>
                <a:spcPts val="0"/>
              </a:spcAft>
              <a:buClr>
                <a:schemeClr val="lt1"/>
              </a:buClr>
              <a:buSzPts val="2400"/>
              <a:buFont typeface="Arial"/>
              <a:buNone/>
            </a:pPr>
            <a:r>
              <a:rPr lang="en-US" sz="2000"/>
              <a:t>forma de apoyo y orientación para la gente con </a:t>
            </a:r>
            <a:endParaRPr/>
          </a:p>
          <a:p>
            <a:pPr indent="-228600" lvl="0" marL="457200" marR="0" rtl="0" algn="just">
              <a:lnSpc>
                <a:spcPct val="90000"/>
              </a:lnSpc>
              <a:spcBef>
                <a:spcPts val="600"/>
              </a:spcBef>
              <a:spcAft>
                <a:spcPts val="0"/>
              </a:spcAft>
              <a:buClr>
                <a:schemeClr val="lt1"/>
              </a:buClr>
              <a:buSzPts val="2400"/>
              <a:buFont typeface="Arial"/>
              <a:buNone/>
            </a:pPr>
            <a:r>
              <a:rPr lang="en-US" sz="2000"/>
              <a:t>problemas.  </a:t>
            </a:r>
            <a:endParaRPr/>
          </a:p>
        </p:txBody>
      </p:sp>
      <p:sp>
        <p:nvSpPr>
          <p:cNvPr id="323" name="Google Shape;323;p34"/>
          <p:cNvSpPr txBox="1"/>
          <p:nvPr>
            <p:ph idx="2" type="body"/>
          </p:nvPr>
        </p:nvSpPr>
        <p:spPr>
          <a:xfrm>
            <a:off x="-1" y="190995"/>
            <a:ext cx="6062133" cy="83098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sz="3200"/>
              <a:t>¿Qué es el síndrome de </a:t>
            </a:r>
            <a:r>
              <a:rPr i="1" lang="en-US" sz="3200"/>
              <a:t>burnout</a:t>
            </a:r>
            <a:r>
              <a:rPr lang="en-US" sz="3200"/>
              <a:t>?</a:t>
            </a:r>
            <a:endParaRPr/>
          </a:p>
        </p:txBody>
      </p:sp>
      <p:pic>
        <p:nvPicPr>
          <p:cNvPr id="324" name="Google Shape;324;p34"/>
          <p:cNvPicPr preferRelativeResize="0"/>
          <p:nvPr/>
        </p:nvPicPr>
        <p:blipFill rotWithShape="1">
          <a:blip r:embed="rId3">
            <a:alphaModFix/>
          </a:blip>
          <a:srcRect b="0" l="0" r="0" t="0"/>
          <a:stretch/>
        </p:blipFill>
        <p:spPr>
          <a:xfrm>
            <a:off x="5888003" y="0"/>
            <a:ext cx="6303998" cy="68580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pic>
        <p:nvPicPr>
          <p:cNvPr id="817" name="Google Shape;817;g18d05828803_0_35"/>
          <p:cNvPicPr preferRelativeResize="0"/>
          <p:nvPr/>
        </p:nvPicPr>
        <p:blipFill rotWithShape="1">
          <a:blip r:embed="rId3">
            <a:alphaModFix/>
          </a:blip>
          <a:srcRect b="19622" l="0" r="0" t="7255"/>
          <a:stretch/>
        </p:blipFill>
        <p:spPr>
          <a:xfrm>
            <a:off x="20" y="342901"/>
            <a:ext cx="12191980" cy="6124575"/>
          </a:xfrm>
          <a:prstGeom prst="rect">
            <a:avLst/>
          </a:prstGeom>
          <a:noFill/>
          <a:ln>
            <a:noFill/>
          </a:ln>
        </p:spPr>
      </p:pic>
      <p:sp>
        <p:nvSpPr>
          <p:cNvPr id="818" name="Google Shape;818;g18d05828803_0_35"/>
          <p:cNvSpPr txBox="1"/>
          <p:nvPr>
            <p:ph idx="1" type="body"/>
          </p:nvPr>
        </p:nvSpPr>
        <p:spPr>
          <a:xfrm>
            <a:off x="7733211" y="942976"/>
            <a:ext cx="4023300" cy="5524500"/>
          </a:xfrm>
          <a:prstGeom prst="rect">
            <a:avLst/>
          </a:prstGeom>
          <a:solidFill>
            <a:srgbClr val="24BAA2"/>
          </a:solidFill>
          <a:ln>
            <a:noFill/>
          </a:ln>
        </p:spPr>
        <p:txBody>
          <a:bodyPr anchorCtr="0" anchor="ctr" bIns="45700" lIns="91425" spcFirstLastPara="1" rIns="91425" wrap="square" tIns="45700">
            <a:normAutofit/>
          </a:bodyPr>
          <a:lstStyle/>
          <a:p>
            <a:pPr indent="0" lvl="0" marL="0" marR="0" rtl="0" algn="ctr">
              <a:lnSpc>
                <a:spcPct val="90000"/>
              </a:lnSpc>
              <a:spcBef>
                <a:spcPts val="1000"/>
              </a:spcBef>
              <a:spcAft>
                <a:spcPts val="0"/>
              </a:spcAft>
              <a:buClr>
                <a:schemeClr val="lt1"/>
              </a:buClr>
              <a:buSzPts val="3000"/>
              <a:buFont typeface="Arial"/>
              <a:buNone/>
            </a:pPr>
            <a:r>
              <a:rPr b="1" i="0" lang="en-US" sz="4800">
                <a:solidFill>
                  <a:srgbClr val="7030A0"/>
                </a:solidFill>
              </a:rPr>
              <a:t>¡EXCELENTE!  </a:t>
            </a:r>
            <a:endParaRPr/>
          </a:p>
          <a:p>
            <a:pPr indent="0" lvl="0" marL="0" marR="0" rtl="0" algn="ctr">
              <a:lnSpc>
                <a:spcPct val="90000"/>
              </a:lnSpc>
              <a:spcBef>
                <a:spcPts val="1000"/>
              </a:spcBef>
              <a:spcAft>
                <a:spcPts val="0"/>
              </a:spcAft>
              <a:buClr>
                <a:schemeClr val="lt1"/>
              </a:buClr>
              <a:buSzPts val="3000"/>
              <a:buFont typeface="Arial"/>
              <a:buNone/>
            </a:pPr>
            <a:r>
              <a:rPr b="1" i="0" lang="en-US" sz="3200"/>
              <a:t>Has llegado al final del tema más extenso y complejo del módulo, así que lo que viene ahora será pan comido.</a:t>
            </a:r>
            <a:endParaRPr sz="3200"/>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2" name="Shape 822"/>
        <p:cNvGrpSpPr/>
        <p:nvPr/>
      </p:nvGrpSpPr>
      <p:grpSpPr>
        <a:xfrm>
          <a:off x="0" y="0"/>
          <a:ext cx="0" cy="0"/>
          <a:chOff x="0" y="0"/>
          <a:chExt cx="0" cy="0"/>
        </a:xfrm>
      </p:grpSpPr>
      <p:sp>
        <p:nvSpPr>
          <p:cNvPr id="823" name="Google Shape;823;p77"/>
          <p:cNvSpPr txBox="1"/>
          <p:nvPr>
            <p:ph idx="1" type="body"/>
          </p:nvPr>
        </p:nvSpPr>
        <p:spPr>
          <a:xfrm>
            <a:off x="5685620" y="322358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4800"/>
              <a:buNone/>
            </a:pPr>
            <a:r>
              <a:rPr lang="en-US"/>
              <a:t>Formar a los Mayores en Tecnología </a:t>
            </a:r>
            <a:endParaRPr/>
          </a:p>
          <a:p>
            <a:pPr indent="0" lvl="0" marL="0" marR="0" rtl="0" algn="l">
              <a:lnSpc>
                <a:spcPct val="90000"/>
              </a:lnSpc>
              <a:spcBef>
                <a:spcPts val="1000"/>
              </a:spcBef>
              <a:spcAft>
                <a:spcPts val="0"/>
              </a:spcAft>
              <a:buClr>
                <a:schemeClr val="lt1"/>
              </a:buClr>
              <a:buSzPts val="4800"/>
              <a:buFont typeface="Arial"/>
              <a:buNone/>
            </a:pPr>
            <a:r>
              <a:t/>
            </a:r>
            <a:endParaRPr/>
          </a:p>
        </p:txBody>
      </p:sp>
      <p:sp>
        <p:nvSpPr>
          <p:cNvPr id="824" name="Google Shape;824;p77"/>
          <p:cNvSpPr txBox="1"/>
          <p:nvPr>
            <p:ph idx="2" type="body"/>
          </p:nvPr>
        </p:nvSpPr>
        <p:spPr>
          <a:xfrm>
            <a:off x="891653" y="2003728"/>
            <a:ext cx="2341403"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13000"/>
              <a:buFont typeface="Arial"/>
              <a:buNone/>
            </a:pPr>
            <a:r>
              <a:rPr lang="en-US"/>
              <a:t>03</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8" name="Shape 828"/>
        <p:cNvGrpSpPr/>
        <p:nvPr/>
      </p:nvGrpSpPr>
      <p:grpSpPr>
        <a:xfrm>
          <a:off x="0" y="0"/>
          <a:ext cx="0" cy="0"/>
          <a:chOff x="0" y="0"/>
          <a:chExt cx="0" cy="0"/>
        </a:xfrm>
      </p:grpSpPr>
      <p:sp>
        <p:nvSpPr>
          <p:cNvPr id="829" name="Google Shape;829;p78"/>
          <p:cNvSpPr txBox="1"/>
          <p:nvPr>
            <p:ph idx="1" type="body"/>
          </p:nvPr>
        </p:nvSpPr>
        <p:spPr>
          <a:xfrm>
            <a:off x="526595" y="1141975"/>
            <a:ext cx="7100104" cy="35157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092E4B"/>
              </a:buClr>
              <a:buSzPts val="2400"/>
              <a:buNone/>
            </a:pPr>
            <a:r>
              <a:rPr lang="en-US" sz="2150"/>
              <a:t>La tecnología ha entrado ya en la vida cotidiana de las personas mayores, según confirma </a:t>
            </a:r>
            <a:r>
              <a:rPr lang="en-US" sz="2150" u="sng">
                <a:solidFill>
                  <a:srgbClr val="24BAA2"/>
                </a:solidFill>
                <a:hlinkClick r:id="rId3">
                  <a:extLst>
                    <a:ext uri="{A12FA001-AC4F-418D-AE19-62706E023703}">
                      <ahyp:hlinkClr val="tx"/>
                    </a:ext>
                  </a:extLst>
                </a:hlinkClick>
              </a:rPr>
              <a:t>Istat: </a:t>
            </a:r>
            <a:r>
              <a:rPr lang="en-US" sz="2150"/>
              <a:t>de 2005 a 2015, el número de personas de entre 65 y 74 años que usan ordenador de sobremesa se incrementó un 343,6 % y el de aquellas del mismo grupo de edad que usan internet, un 556,4 %. </a:t>
            </a:r>
            <a:endParaRPr/>
          </a:p>
          <a:p>
            <a:pPr indent="0" lvl="0" marL="0" rtl="0" algn="l">
              <a:lnSpc>
                <a:spcPct val="90000"/>
              </a:lnSpc>
              <a:spcBef>
                <a:spcPts val="1000"/>
              </a:spcBef>
              <a:spcAft>
                <a:spcPts val="0"/>
              </a:spcAft>
              <a:buClr>
                <a:srgbClr val="092E4B"/>
              </a:buClr>
              <a:buSzPts val="2400"/>
              <a:buNone/>
            </a:pPr>
            <a:r>
              <a:rPr lang="en-US" sz="2150"/>
              <a:t>El aislamiento causado por la Covid ha favorecido este proceso, hasta el punto de que en 2021 los mayores (65-74 años) que usaban ordenador de sobremesa representaban el 36,4 %, cuando en el año anterior eran el 31,6 % según </a:t>
            </a:r>
            <a:r>
              <a:rPr lang="en-US" sz="2150" u="sng">
                <a:solidFill>
                  <a:srgbClr val="24BAA2"/>
                </a:solidFill>
                <a:hlinkClick r:id="rId4">
                  <a:extLst>
                    <a:ext uri="{A12FA001-AC4F-418D-AE19-62706E023703}">
                      <ahyp:hlinkClr val="tx"/>
                    </a:ext>
                  </a:extLst>
                </a:hlinkClick>
              </a:rPr>
              <a:t>Istat.</a:t>
            </a:r>
            <a:endParaRPr sz="2150">
              <a:solidFill>
                <a:srgbClr val="24BAA2"/>
              </a:solidFill>
            </a:endParaRPr>
          </a:p>
        </p:txBody>
      </p:sp>
      <p:sp>
        <p:nvSpPr>
          <p:cNvPr id="830" name="Google Shape;830;p78"/>
          <p:cNvSpPr txBox="1"/>
          <p:nvPr>
            <p:ph idx="2" type="body"/>
          </p:nvPr>
        </p:nvSpPr>
        <p:spPr>
          <a:xfrm>
            <a:off x="591803" y="415728"/>
            <a:ext cx="105951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Las personas mayores y la tecnología</a:t>
            </a:r>
            <a:endParaRPr/>
          </a:p>
        </p:txBody>
      </p:sp>
      <p:sp>
        <p:nvSpPr>
          <p:cNvPr id="831" name="Google Shape;831;p78"/>
          <p:cNvSpPr txBox="1"/>
          <p:nvPr/>
        </p:nvSpPr>
        <p:spPr>
          <a:xfrm>
            <a:off x="526595" y="4420522"/>
            <a:ext cx="6531486" cy="1926900"/>
          </a:xfrm>
          <a:prstGeom prst="rect">
            <a:avLst/>
          </a:prstGeom>
          <a:noFill/>
          <a:ln>
            <a:noFill/>
          </a:ln>
        </p:spPr>
        <p:txBody>
          <a:bodyPr anchorCtr="0" anchor="ctr" bIns="45700" lIns="91425" spcFirstLastPara="1" rIns="91425" wrap="square" tIns="45700">
            <a:normAutofit/>
          </a:bodyPr>
          <a:lstStyle/>
          <a:p>
            <a:pPr indent="-228600" lvl="0" marL="457200" marR="0" rtl="0" algn="ctr">
              <a:lnSpc>
                <a:spcPct val="90000"/>
              </a:lnSpc>
              <a:spcBef>
                <a:spcPts val="1000"/>
              </a:spcBef>
              <a:spcAft>
                <a:spcPts val="0"/>
              </a:spcAft>
              <a:buClr>
                <a:srgbClr val="092E4B"/>
              </a:buClr>
              <a:buSzPts val="2400"/>
              <a:buFont typeface="Arial"/>
              <a:buNone/>
            </a:pPr>
            <a:r>
              <a:rPr b="0" i="0" lang="en-US" sz="2300" u="none" cap="none" strike="noStrike">
                <a:solidFill>
                  <a:srgbClr val="092E4B"/>
                </a:solidFill>
                <a:latin typeface="Calibri"/>
                <a:ea typeface="Calibri"/>
                <a:cs typeface="Calibri"/>
                <a:sym typeface="Calibri"/>
              </a:rPr>
              <a:t>   </a:t>
            </a:r>
            <a:r>
              <a:rPr b="1" i="0" lang="en-US" sz="2300" u="none" cap="none" strike="noStrike">
                <a:solidFill>
                  <a:srgbClr val="092E4B"/>
                </a:solidFill>
                <a:latin typeface="Calibri"/>
                <a:ea typeface="Calibri"/>
                <a:cs typeface="Calibri"/>
                <a:sym typeface="Calibri"/>
              </a:rPr>
              <a:t>Las herramientas digitales pueden mejorar la calidad de vida de todo el mundo, en especial la de las personas mayores. Gracias a internet, podemos disfrutar de diversas ventajas. </a:t>
            </a:r>
            <a:endParaRPr b="0" i="0" sz="1400" u="none" cap="none" strike="noStrike">
              <a:solidFill>
                <a:srgbClr val="000000"/>
              </a:solidFill>
              <a:latin typeface="Arial"/>
              <a:ea typeface="Arial"/>
              <a:cs typeface="Arial"/>
              <a:sym typeface="Arial"/>
            </a:endParaRPr>
          </a:p>
          <a:p>
            <a:pPr indent="-228600" lvl="0" marL="457200" marR="0" rtl="0" algn="ctr">
              <a:lnSpc>
                <a:spcPct val="90000"/>
              </a:lnSpc>
              <a:spcBef>
                <a:spcPts val="1000"/>
              </a:spcBef>
              <a:spcAft>
                <a:spcPts val="0"/>
              </a:spcAft>
              <a:buClr>
                <a:srgbClr val="092E4B"/>
              </a:buClr>
              <a:buSzPts val="2400"/>
              <a:buFont typeface="Arial"/>
              <a:buNone/>
            </a:pPr>
            <a:r>
              <a:rPr b="1" i="0" lang="en-US" sz="2300" u="none" cap="none" strike="noStrike">
                <a:solidFill>
                  <a:srgbClr val="092E4B"/>
                </a:solidFill>
                <a:latin typeface="Calibri"/>
                <a:ea typeface="Calibri"/>
                <a:cs typeface="Calibri"/>
                <a:sym typeface="Calibri"/>
              </a:rPr>
              <a:t>¡Ve al Módulo 3 para saber más!</a:t>
            </a:r>
            <a:endParaRPr b="1" i="0" sz="2300" u="none" cap="none" strike="noStrike">
              <a:solidFill>
                <a:srgbClr val="092E4B"/>
              </a:solidFill>
              <a:latin typeface="Calibri"/>
              <a:ea typeface="Calibri"/>
              <a:cs typeface="Calibri"/>
              <a:sym typeface="Calibri"/>
            </a:endParaRPr>
          </a:p>
        </p:txBody>
      </p:sp>
      <p:pic>
        <p:nvPicPr>
          <p:cNvPr descr="Old women hanging out" id="832" name="Google Shape;832;p78"/>
          <p:cNvPicPr preferRelativeResize="0"/>
          <p:nvPr/>
        </p:nvPicPr>
        <p:blipFill rotWithShape="1">
          <a:blip r:embed="rId5">
            <a:alphaModFix/>
          </a:blip>
          <a:srcRect b="0" l="7606" r="16707" t="0"/>
          <a:stretch/>
        </p:blipFill>
        <p:spPr>
          <a:xfrm>
            <a:off x="7691907" y="1141975"/>
            <a:ext cx="4038706" cy="3751248"/>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79"/>
          <p:cNvSpPr txBox="1"/>
          <p:nvPr>
            <p:ph idx="1" type="body"/>
          </p:nvPr>
        </p:nvSpPr>
        <p:spPr>
          <a:xfrm>
            <a:off x="4927790" y="1048525"/>
            <a:ext cx="6562677" cy="33941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en-US"/>
              <a:t>Te permiten estar conectado</a:t>
            </a:r>
            <a:endParaRPr/>
          </a:p>
          <a:p>
            <a:pPr indent="-228600" lvl="0" marL="457200" marR="0" rtl="0" algn="r">
              <a:lnSpc>
                <a:spcPct val="100000"/>
              </a:lnSpc>
              <a:spcBef>
                <a:spcPts val="1000"/>
              </a:spcBef>
              <a:spcAft>
                <a:spcPts val="0"/>
              </a:spcAft>
              <a:buClr>
                <a:srgbClr val="24BAA2"/>
              </a:buClr>
              <a:buSzPts val="2400"/>
              <a:buFont typeface="Arial"/>
              <a:buNone/>
            </a:pPr>
            <a:r>
              <a:t/>
            </a:r>
            <a:endParaRPr/>
          </a:p>
        </p:txBody>
      </p:sp>
      <p:sp>
        <p:nvSpPr>
          <p:cNvPr id="838" name="Google Shape;838;p79"/>
          <p:cNvSpPr txBox="1"/>
          <p:nvPr>
            <p:ph idx="2" type="body"/>
          </p:nvPr>
        </p:nvSpPr>
        <p:spPr>
          <a:xfrm>
            <a:off x="4213558" y="1004458"/>
            <a:ext cx="7318069" cy="999383"/>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en-US" sz="2000"/>
              <a:t>El uso de las </a:t>
            </a:r>
            <a:r>
              <a:rPr i="1" lang="en-US" sz="2000"/>
              <a:t>apps</a:t>
            </a:r>
            <a:r>
              <a:rPr lang="en-US" sz="2000"/>
              <a:t> de mensajería (como </a:t>
            </a:r>
            <a:r>
              <a:rPr lang="en-US" sz="2000" u="sng">
                <a:solidFill>
                  <a:srgbClr val="35A1A0"/>
                </a:solidFill>
                <a:hlinkClick r:id="rId3">
                  <a:extLst>
                    <a:ext uri="{A12FA001-AC4F-418D-AE19-62706E023703}">
                      <ahyp:hlinkClr val="tx"/>
                    </a:ext>
                  </a:extLst>
                </a:hlinkClick>
                <a:extLst>
                  <a:ext uri="http://customooxmlschemas.google.com/">
                    <go:slidesCustomData xmlns:go="http://customooxmlschemas.google.com/" textRoundtripDataId="0"/>
                  </a:ext>
                </a:extLst>
              </a:rPr>
              <a:t>Whatsapp</a:t>
            </a:r>
            <a:r>
              <a:rPr lang="en-US" sz="2000">
                <a:extLst>
                  <a:ext uri="http://customooxmlschemas.google.com/">
                    <go:slidesCustomData xmlns:go="http://customooxmlschemas.google.com/" textRoundtripDataId="1"/>
                  </a:ext>
                </a:extLst>
              </a:rPr>
              <a:t>)</a:t>
            </a:r>
            <a:r>
              <a:rPr lang="en-US" sz="2000"/>
              <a:t> y de las redes sociales (como </a:t>
            </a:r>
            <a:r>
              <a:rPr lang="en-US" sz="2000" u="sng">
                <a:solidFill>
                  <a:srgbClr val="35A1A0"/>
                </a:solidFill>
                <a:hlinkClick r:id="rId4">
                  <a:extLst>
                    <a:ext uri="{A12FA001-AC4F-418D-AE19-62706E023703}">
                      <ahyp:hlinkClr val="tx"/>
                    </a:ext>
                  </a:extLst>
                </a:hlinkClick>
              </a:rPr>
              <a:t>Facebook</a:t>
            </a:r>
            <a:r>
              <a:rPr lang="en-US" sz="2000"/>
              <a:t> o </a:t>
            </a:r>
            <a:r>
              <a:rPr lang="en-US" sz="2000" u="sng">
                <a:solidFill>
                  <a:srgbClr val="35A1A0"/>
                </a:solidFill>
                <a:hlinkClick r:id="rId5">
                  <a:extLst>
                    <a:ext uri="{A12FA001-AC4F-418D-AE19-62706E023703}">
                      <ahyp:hlinkClr val="tx"/>
                    </a:ext>
                  </a:extLst>
                </a:hlinkClick>
              </a:rPr>
              <a:t>Twitter</a:t>
            </a:r>
            <a:r>
              <a:rPr lang="en-US" sz="2000"/>
              <a:t>), realmente puede ayudarte a estar en contacto con amigos y familiares incluso cuando están lejos. </a:t>
            </a:r>
            <a:endParaRPr/>
          </a:p>
        </p:txBody>
      </p:sp>
      <p:sp>
        <p:nvSpPr>
          <p:cNvPr id="839" name="Google Shape;839;p79"/>
          <p:cNvSpPr txBox="1"/>
          <p:nvPr>
            <p:ph idx="5" type="body"/>
          </p:nvPr>
        </p:nvSpPr>
        <p:spPr>
          <a:xfrm>
            <a:off x="4147458" y="2608782"/>
            <a:ext cx="7327512" cy="500670"/>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en-US"/>
              <a:t>Facilitan los trámites bancarios y burocráticos</a:t>
            </a:r>
            <a:endParaRPr/>
          </a:p>
        </p:txBody>
      </p:sp>
      <p:sp>
        <p:nvSpPr>
          <p:cNvPr id="840" name="Google Shape;840;p79"/>
          <p:cNvSpPr txBox="1"/>
          <p:nvPr>
            <p:ph idx="6" type="body"/>
          </p:nvPr>
        </p:nvSpPr>
        <p:spPr>
          <a:xfrm>
            <a:off x="4234542" y="3066513"/>
            <a:ext cx="7230984" cy="1185998"/>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en-US"/>
              <a:t>Lo que es muy útil para las personas mayores, que pueden tener problemas, de mobilidad o de otro tipo, que dificulten su realización en persona. </a:t>
            </a:r>
            <a:endParaRPr/>
          </a:p>
        </p:txBody>
      </p:sp>
      <p:sp>
        <p:nvSpPr>
          <p:cNvPr id="841" name="Google Shape;841;p79"/>
          <p:cNvSpPr txBox="1"/>
          <p:nvPr>
            <p:ph idx="8" type="body"/>
          </p:nvPr>
        </p:nvSpPr>
        <p:spPr>
          <a:xfrm>
            <a:off x="4927790" y="4583750"/>
            <a:ext cx="6562677" cy="339415"/>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en-US"/>
              <a:t>Ayudan a cuidar la salud</a:t>
            </a:r>
            <a:endParaRPr/>
          </a:p>
          <a:p>
            <a:pPr indent="-228600" lvl="0" marL="457200" marR="0" rtl="0" algn="r">
              <a:lnSpc>
                <a:spcPct val="100000"/>
              </a:lnSpc>
              <a:spcBef>
                <a:spcPts val="1000"/>
              </a:spcBef>
              <a:spcAft>
                <a:spcPts val="0"/>
              </a:spcAft>
              <a:buClr>
                <a:srgbClr val="24BAA2"/>
              </a:buClr>
              <a:buSzPts val="2400"/>
              <a:buFont typeface="Arial"/>
              <a:buNone/>
            </a:pPr>
            <a:r>
              <a:t/>
            </a:r>
            <a:endParaRPr/>
          </a:p>
        </p:txBody>
      </p:sp>
      <p:sp>
        <p:nvSpPr>
          <p:cNvPr id="842" name="Google Shape;842;p79"/>
          <p:cNvSpPr txBox="1"/>
          <p:nvPr>
            <p:ph idx="9" type="body"/>
          </p:nvPr>
        </p:nvSpPr>
        <p:spPr>
          <a:xfrm>
            <a:off x="4927790" y="5033394"/>
            <a:ext cx="6553236" cy="999383"/>
          </a:xfrm>
          <a:prstGeom prst="rect">
            <a:avLst/>
          </a:prstGeom>
          <a:noFill/>
          <a:ln>
            <a:noFill/>
          </a:ln>
        </p:spPr>
        <p:txBody>
          <a:bodyPr anchorCtr="0" anchor="t"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en-US"/>
              <a:t>Conforme envejecemos, las necesidades de salud van siendo cada vez más, pero algunas de ellas se pueden cubrir ahora también </a:t>
            </a:r>
            <a:r>
              <a:rPr i="1" lang="en-US"/>
              <a:t>online</a:t>
            </a:r>
            <a:r>
              <a:rPr lang="en-US"/>
              <a:t>.</a:t>
            </a:r>
            <a:endParaRPr/>
          </a:p>
        </p:txBody>
      </p:sp>
      <p:pic>
        <p:nvPicPr>
          <p:cNvPr descr="Woman using laptop computer on bed" id="843" name="Google Shape;843;p79"/>
          <p:cNvPicPr preferRelativeResize="0"/>
          <p:nvPr>
            <p:ph idx="4" type="pic"/>
          </p:nvPr>
        </p:nvPicPr>
        <p:blipFill rotWithShape="1">
          <a:blip r:embed="rId6">
            <a:alphaModFix/>
          </a:blip>
          <a:srcRect b="7743" l="11361" r="52933" t="-7743"/>
          <a:stretch/>
        </p:blipFill>
        <p:spPr>
          <a:xfrm>
            <a:off x="-126342" y="0"/>
            <a:ext cx="3669321" cy="6858000"/>
          </a:xfrm>
          <a:prstGeom prst="rect">
            <a:avLst/>
          </a:prstGeom>
          <a:solidFill>
            <a:srgbClr val="D8D8D8"/>
          </a:solidFill>
          <a:ln>
            <a:noFill/>
          </a:ln>
        </p:spPr>
      </p:pic>
      <p:sp>
        <p:nvSpPr>
          <p:cNvPr id="844" name="Google Shape;844;p79"/>
          <p:cNvSpPr txBox="1"/>
          <p:nvPr/>
        </p:nvSpPr>
        <p:spPr>
          <a:xfrm>
            <a:off x="-126344" y="0"/>
            <a:ext cx="4165781" cy="2308284"/>
          </a:xfrm>
          <a:prstGeom prst="rect">
            <a:avLst/>
          </a:prstGeom>
          <a:solidFill>
            <a:srgbClr val="7F3494"/>
          </a:solidFill>
          <a:ln>
            <a:noFill/>
          </a:ln>
        </p:spPr>
        <p:txBody>
          <a:bodyPr anchorCtr="0" anchor="t" bIns="45700" lIns="91425" spcFirstLastPara="1" rIns="91425" wrap="square" tIns="45700">
            <a:spAutoFit/>
          </a:bodyPr>
          <a:lstStyle/>
          <a:p>
            <a:pPr indent="0" lvl="0" marL="180000" marR="0" rtl="0" algn="l">
              <a:lnSpc>
                <a:spcPct val="100000"/>
              </a:lnSpc>
              <a:spcBef>
                <a:spcPts val="0"/>
              </a:spcBef>
              <a:spcAft>
                <a:spcPts val="0"/>
              </a:spcAft>
              <a:buClr>
                <a:srgbClr val="000000"/>
              </a:buClr>
              <a:buSzPts val="3600"/>
              <a:buFont typeface="Arial"/>
              <a:buNone/>
            </a:pPr>
            <a:r>
              <a:rPr b="1" i="0" lang="en-US" sz="3600" u="none" cap="none" strike="noStrike">
                <a:solidFill>
                  <a:srgbClr val="24BAA2"/>
                </a:solidFill>
                <a:latin typeface="Calibri"/>
                <a:ea typeface="Calibri"/>
                <a:cs typeface="Calibri"/>
                <a:sym typeface="Calibri"/>
              </a:rPr>
              <a:t>Cómo pueden las tecnologías ser útiles para los mayores</a:t>
            </a:r>
            <a:endParaRPr b="0" i="0" sz="1400" u="none" cap="none" strike="noStrike">
              <a:solidFill>
                <a:srgbClr val="000000"/>
              </a:solidFill>
              <a:latin typeface="Arial"/>
              <a:ea typeface="Arial"/>
              <a:cs typeface="Arial"/>
              <a:sym typeface="Arial"/>
            </a:endParaRPr>
          </a:p>
        </p:txBody>
      </p:sp>
      <p:pic>
        <p:nvPicPr>
          <p:cNvPr descr="Badge 3 outline" id="845" name="Google Shape;845;p79"/>
          <p:cNvPicPr preferRelativeResize="0"/>
          <p:nvPr/>
        </p:nvPicPr>
        <p:blipFill rotWithShape="1">
          <a:blip r:embed="rId7">
            <a:alphaModFix/>
          </a:blip>
          <a:srcRect b="0" l="0" r="0" t="0"/>
          <a:stretch/>
        </p:blipFill>
        <p:spPr>
          <a:xfrm>
            <a:off x="3936386" y="4923165"/>
            <a:ext cx="914400" cy="914400"/>
          </a:xfrm>
          <a:prstGeom prst="rect">
            <a:avLst/>
          </a:prstGeom>
          <a:noFill/>
          <a:ln>
            <a:noFill/>
          </a:ln>
        </p:spPr>
      </p:pic>
      <p:pic>
        <p:nvPicPr>
          <p:cNvPr descr="Badge 1 outline" id="846" name="Google Shape;846;p79"/>
          <p:cNvPicPr preferRelativeResize="0"/>
          <p:nvPr/>
        </p:nvPicPr>
        <p:blipFill rotWithShape="1">
          <a:blip r:embed="rId8">
            <a:alphaModFix/>
          </a:blip>
          <a:srcRect b="0" l="0" r="0" t="0"/>
          <a:stretch/>
        </p:blipFill>
        <p:spPr>
          <a:xfrm>
            <a:off x="3936386" y="1140624"/>
            <a:ext cx="914400" cy="914400"/>
          </a:xfrm>
          <a:prstGeom prst="rect">
            <a:avLst/>
          </a:prstGeom>
          <a:noFill/>
          <a:ln>
            <a:noFill/>
          </a:ln>
        </p:spPr>
      </p:pic>
      <p:pic>
        <p:nvPicPr>
          <p:cNvPr descr="Badge outline" id="847" name="Google Shape;847;p79"/>
          <p:cNvPicPr preferRelativeResize="0"/>
          <p:nvPr/>
        </p:nvPicPr>
        <p:blipFill rotWithShape="1">
          <a:blip r:embed="rId9">
            <a:alphaModFix/>
          </a:blip>
          <a:srcRect b="0" l="0" r="0" t="0"/>
          <a:stretch/>
        </p:blipFill>
        <p:spPr>
          <a:xfrm>
            <a:off x="3936386" y="3045591"/>
            <a:ext cx="914400" cy="9144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80"/>
          <p:cNvSpPr txBox="1"/>
          <p:nvPr>
            <p:ph idx="1" type="body"/>
          </p:nvPr>
        </p:nvSpPr>
        <p:spPr>
          <a:xfrm>
            <a:off x="798381" y="2473693"/>
            <a:ext cx="10727575"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t/>
            </a:r>
            <a:endParaRPr/>
          </a:p>
          <a:p>
            <a:pPr indent="-228600" lvl="0" marL="457200" marR="0" rtl="0" algn="l">
              <a:lnSpc>
                <a:spcPct val="90000"/>
              </a:lnSpc>
              <a:spcBef>
                <a:spcPts val="1000"/>
              </a:spcBef>
              <a:spcAft>
                <a:spcPts val="0"/>
              </a:spcAft>
              <a:buClr>
                <a:srgbClr val="092E4B"/>
              </a:buClr>
              <a:buSzPts val="2400"/>
              <a:buFont typeface="Arial"/>
              <a:buNone/>
            </a:pPr>
            <a:r>
              <a:rPr lang="en-US"/>
              <a:t>- Mejorar las habilidades cognitivas y mantener la mente activa. </a:t>
            </a:r>
            <a:endParaRPr/>
          </a:p>
          <a:p>
            <a:pPr indent="-228600" lvl="0" marL="457200" marR="0" rtl="0" algn="l">
              <a:lnSpc>
                <a:spcPct val="90000"/>
              </a:lnSpc>
              <a:spcBef>
                <a:spcPts val="1000"/>
              </a:spcBef>
              <a:spcAft>
                <a:spcPts val="0"/>
              </a:spcAft>
              <a:buClr>
                <a:srgbClr val="092E4B"/>
              </a:buClr>
              <a:buSzPts val="2400"/>
              <a:buFont typeface="Arial"/>
              <a:buNone/>
            </a:pPr>
            <a:r>
              <a:rPr lang="en-US"/>
              <a:t>- Ralentizar la aparición del deterioro cognitivo. </a:t>
            </a:r>
            <a:endParaRPr/>
          </a:p>
          <a:p>
            <a:pPr indent="-228600" lvl="0" marL="457200" marR="0" rtl="0" algn="l">
              <a:lnSpc>
                <a:spcPct val="90000"/>
              </a:lnSpc>
              <a:spcBef>
                <a:spcPts val="1000"/>
              </a:spcBef>
              <a:spcAft>
                <a:spcPts val="0"/>
              </a:spcAft>
              <a:buClr>
                <a:srgbClr val="092E4B"/>
              </a:buClr>
              <a:buSzPts val="2400"/>
              <a:buFont typeface="Arial"/>
              <a:buNone/>
            </a:pPr>
            <a:r>
              <a:rPr lang="en-US"/>
              <a:t>- Desarrollar nuevas habilidades y nuevos intereses y entretenernos.</a:t>
            </a:r>
            <a:endParaRPr/>
          </a:p>
          <a:p>
            <a:pPr indent="-228600" lvl="0" marL="457200" marR="0" rtl="0" algn="l">
              <a:lnSpc>
                <a:spcPct val="90000"/>
              </a:lnSpc>
              <a:spcBef>
                <a:spcPts val="1000"/>
              </a:spcBef>
              <a:spcAft>
                <a:spcPts val="0"/>
              </a:spcAft>
              <a:buClr>
                <a:srgbClr val="092E4B"/>
              </a:buClr>
              <a:buSzPts val="2400"/>
              <a:buFont typeface="Arial"/>
              <a:buNone/>
            </a:pPr>
            <a:r>
              <a:rPr lang="en-US"/>
              <a:t>- Reducir el aislamiento y promover la socialización. </a:t>
            </a:r>
            <a:endParaRPr/>
          </a:p>
          <a:p>
            <a:pPr indent="-228600" lvl="0" marL="457200" marR="0" rtl="0" algn="l">
              <a:lnSpc>
                <a:spcPct val="90000"/>
              </a:lnSpc>
              <a:spcBef>
                <a:spcPts val="1000"/>
              </a:spcBef>
              <a:spcAft>
                <a:spcPts val="0"/>
              </a:spcAft>
              <a:buClr>
                <a:srgbClr val="092E4B"/>
              </a:buClr>
              <a:buSzPts val="2400"/>
              <a:buFont typeface="Arial"/>
              <a:buNone/>
            </a:pPr>
            <a:r>
              <a:rPr lang="en-US"/>
              <a:t>- Aumentar el sentimiento de autonomía y la independencia. </a:t>
            </a:r>
            <a:endParaRPr/>
          </a:p>
          <a:p>
            <a:pPr indent="-228600" lvl="0" marL="457200" marR="0" rtl="0" algn="l">
              <a:lnSpc>
                <a:spcPct val="90000"/>
              </a:lnSpc>
              <a:spcBef>
                <a:spcPts val="1000"/>
              </a:spcBef>
              <a:spcAft>
                <a:spcPts val="0"/>
              </a:spcAft>
              <a:buClr>
                <a:srgbClr val="092E4B"/>
              </a:buClr>
              <a:buSzPts val="2400"/>
              <a:buFont typeface="Arial"/>
              <a:buNone/>
            </a:pPr>
            <a:br>
              <a:rPr lang="en-US"/>
            </a:br>
            <a:endParaRPr/>
          </a:p>
          <a:p>
            <a:pPr indent="-228600" lvl="0" marL="457200" marR="0" rtl="0" algn="l">
              <a:lnSpc>
                <a:spcPct val="90000"/>
              </a:lnSpc>
              <a:spcBef>
                <a:spcPts val="1000"/>
              </a:spcBef>
              <a:spcAft>
                <a:spcPts val="0"/>
              </a:spcAft>
              <a:buClr>
                <a:srgbClr val="092E4B"/>
              </a:buClr>
              <a:buSzPts val="2400"/>
              <a:buFont typeface="Arial"/>
              <a:buNone/>
            </a:pPr>
            <a:br>
              <a:rPr lang="en-US"/>
            </a:br>
            <a:endParaRPr/>
          </a:p>
        </p:txBody>
      </p:sp>
      <p:sp>
        <p:nvSpPr>
          <p:cNvPr id="853" name="Google Shape;853;p80"/>
          <p:cNvSpPr txBox="1"/>
          <p:nvPr>
            <p:ph idx="2" type="body"/>
          </p:nvPr>
        </p:nvSpPr>
        <p:spPr>
          <a:xfrm>
            <a:off x="812799" y="761603"/>
            <a:ext cx="10701867" cy="1712090"/>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600"/>
              </a:spcBef>
              <a:spcAft>
                <a:spcPts val="0"/>
              </a:spcAft>
              <a:buClr>
                <a:srgbClr val="24BAA2"/>
              </a:buClr>
              <a:buSzPts val="3600"/>
              <a:buFont typeface="Arial"/>
              <a:buNone/>
            </a:pPr>
            <a:r>
              <a:rPr lang="en-US"/>
              <a:t>Los beneficios también tienen que ver con la salud</a:t>
            </a:r>
            <a:endParaRPr/>
          </a:p>
          <a:p>
            <a:pPr indent="-228600" lvl="0" marL="457200" marR="0" rtl="0" algn="just">
              <a:lnSpc>
                <a:spcPct val="90000"/>
              </a:lnSpc>
              <a:spcBef>
                <a:spcPts val="600"/>
              </a:spcBef>
              <a:spcAft>
                <a:spcPts val="0"/>
              </a:spcAft>
              <a:buClr>
                <a:srgbClr val="24BAA2"/>
              </a:buClr>
              <a:buSzPts val="3600"/>
              <a:buFont typeface="Arial"/>
              <a:buNone/>
            </a:pPr>
            <a:r>
              <a:rPr lang="en-US"/>
              <a:t>en un sentido más concreto. El uso de las tecnologías</a:t>
            </a:r>
            <a:endParaRPr/>
          </a:p>
          <a:p>
            <a:pPr indent="-228600" lvl="0" marL="457200" marR="0" rtl="0" algn="just">
              <a:lnSpc>
                <a:spcPct val="90000"/>
              </a:lnSpc>
              <a:spcBef>
                <a:spcPts val="600"/>
              </a:spcBef>
              <a:spcAft>
                <a:spcPts val="0"/>
              </a:spcAft>
              <a:buClr>
                <a:srgbClr val="24BAA2"/>
              </a:buClr>
              <a:buSzPts val="3600"/>
              <a:buFont typeface="Arial"/>
              <a:buNone/>
            </a:pPr>
            <a:r>
              <a:rPr lang="en-US"/>
              <a:t>permite: </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descr="Icon&#10;&#10;Description automatically generated" id="854" name="Google Shape;854;p80"/>
          <p:cNvPicPr preferRelativeResize="0"/>
          <p:nvPr/>
        </p:nvPicPr>
        <p:blipFill rotWithShape="1">
          <a:blip r:embed="rId3">
            <a:alphaModFix/>
          </a:blip>
          <a:srcRect b="0" l="0" r="0" t="0"/>
          <a:stretch/>
        </p:blipFill>
        <p:spPr>
          <a:xfrm>
            <a:off x="8987980" y="2764360"/>
            <a:ext cx="2741632" cy="2842846"/>
          </a:xfrm>
          <a:prstGeom prst="rect">
            <a:avLst/>
          </a:prstGeom>
          <a:noFill/>
          <a:ln>
            <a:noFill/>
          </a:ln>
        </p:spPr>
      </p:pic>
      <p:sp>
        <p:nvSpPr>
          <p:cNvPr id="855" name="Google Shape;855;p80"/>
          <p:cNvSpPr/>
          <p:nvPr/>
        </p:nvSpPr>
        <p:spPr>
          <a:xfrm>
            <a:off x="9277350" y="3514725"/>
            <a:ext cx="476250" cy="483877"/>
          </a:xfrm>
          <a:prstGeom prst="smileyFace">
            <a:avLst>
              <a:gd fmla="val 4653" name="adj"/>
            </a:avLst>
          </a:prstGeom>
          <a:solidFill>
            <a:schemeClr val="lt1"/>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pic>
        <p:nvPicPr>
          <p:cNvPr id="860" name="Google Shape;860;p81"/>
          <p:cNvPicPr preferRelativeResize="0"/>
          <p:nvPr>
            <p:ph idx="3" type="pic"/>
          </p:nvPr>
        </p:nvPicPr>
        <p:blipFill rotWithShape="1">
          <a:blip r:embed="rId3">
            <a:alphaModFix/>
          </a:blip>
          <a:srcRect b="0" l="18785" r="18785" t="0"/>
          <a:stretch/>
        </p:blipFill>
        <p:spPr>
          <a:xfrm>
            <a:off x="5888002" y="439730"/>
            <a:ext cx="5660531" cy="6045736"/>
          </a:xfrm>
          <a:prstGeom prst="rect">
            <a:avLst/>
          </a:prstGeom>
          <a:solidFill>
            <a:srgbClr val="F2F2F2"/>
          </a:solidFill>
          <a:ln>
            <a:noFill/>
          </a:ln>
        </p:spPr>
      </p:pic>
      <p:sp>
        <p:nvSpPr>
          <p:cNvPr id="861" name="Google Shape;861;p81"/>
          <p:cNvSpPr txBox="1"/>
          <p:nvPr>
            <p:ph idx="1" type="body"/>
          </p:nvPr>
        </p:nvSpPr>
        <p:spPr>
          <a:xfrm>
            <a:off x="814917" y="908050"/>
            <a:ext cx="4638675" cy="4376738"/>
          </a:xfrm>
          <a:prstGeom prst="rect">
            <a:avLst/>
          </a:prstGeom>
          <a:noFill/>
          <a:ln>
            <a:noFill/>
          </a:ln>
        </p:spPr>
        <p:txBody>
          <a:bodyPr anchorCtr="0" anchor="t" bIns="45700" lIns="91425" spcFirstLastPara="1" rIns="91425" wrap="square" tIns="45700">
            <a:normAutofit fontScale="92500"/>
          </a:bodyPr>
          <a:lstStyle/>
          <a:p>
            <a:pPr indent="-228600" lvl="0" marL="457200" marR="0" rtl="0" algn="ctr">
              <a:lnSpc>
                <a:spcPct val="90000"/>
              </a:lnSpc>
              <a:spcBef>
                <a:spcPts val="1000"/>
              </a:spcBef>
              <a:spcAft>
                <a:spcPts val="0"/>
              </a:spcAft>
              <a:buClr>
                <a:schemeClr val="lt1"/>
              </a:buClr>
              <a:buSzPct val="72072"/>
              <a:buFont typeface="Arial"/>
              <a:buNone/>
            </a:pPr>
            <a:r>
              <a:rPr lang="en-US" sz="3600"/>
              <a:t>Para </a:t>
            </a:r>
            <a:r>
              <a:rPr b="1" lang="en-US" sz="3600"/>
              <a:t>beneficiarse</a:t>
            </a:r>
            <a:endParaRPr/>
          </a:p>
          <a:p>
            <a:pPr indent="-228600" lvl="0" marL="457200" marR="0" rtl="0" algn="ctr">
              <a:lnSpc>
                <a:spcPct val="90000"/>
              </a:lnSpc>
              <a:spcBef>
                <a:spcPts val="1000"/>
              </a:spcBef>
              <a:spcAft>
                <a:spcPts val="0"/>
              </a:spcAft>
              <a:buClr>
                <a:schemeClr val="lt1"/>
              </a:buClr>
              <a:buSzPct val="72072"/>
              <a:buFont typeface="Arial"/>
              <a:buNone/>
            </a:pPr>
            <a:r>
              <a:rPr lang="en-US" sz="3600"/>
              <a:t>del uso de la </a:t>
            </a:r>
            <a:endParaRPr/>
          </a:p>
          <a:p>
            <a:pPr indent="-228600" lvl="0" marL="457200" marR="0" rtl="0" algn="ctr">
              <a:lnSpc>
                <a:spcPct val="90000"/>
              </a:lnSpc>
              <a:spcBef>
                <a:spcPts val="1000"/>
              </a:spcBef>
              <a:spcAft>
                <a:spcPts val="0"/>
              </a:spcAft>
              <a:buClr>
                <a:schemeClr val="lt1"/>
              </a:buClr>
              <a:buSzPct val="72072"/>
              <a:buFont typeface="Arial"/>
              <a:buNone/>
            </a:pPr>
            <a:r>
              <a:rPr lang="en-US" sz="3600"/>
              <a:t>tecnología, es esencial </a:t>
            </a:r>
            <a:endParaRPr/>
          </a:p>
          <a:p>
            <a:pPr indent="-228600" lvl="0" marL="457200" marR="0" rtl="0" algn="ctr">
              <a:lnSpc>
                <a:spcPct val="90000"/>
              </a:lnSpc>
              <a:spcBef>
                <a:spcPts val="1000"/>
              </a:spcBef>
              <a:spcAft>
                <a:spcPts val="0"/>
              </a:spcAft>
              <a:buClr>
                <a:schemeClr val="lt1"/>
              </a:buClr>
              <a:buSzPct val="72072"/>
              <a:buFont typeface="Arial"/>
              <a:buNone/>
            </a:pPr>
            <a:r>
              <a:rPr lang="en-US" sz="3600"/>
              <a:t>que los mayores puedan </a:t>
            </a:r>
            <a:endParaRPr/>
          </a:p>
          <a:p>
            <a:pPr indent="-228600" lvl="0" marL="457200" marR="0" rtl="0" algn="ctr">
              <a:lnSpc>
                <a:spcPct val="90000"/>
              </a:lnSpc>
              <a:spcBef>
                <a:spcPts val="1000"/>
              </a:spcBef>
              <a:spcAft>
                <a:spcPts val="0"/>
              </a:spcAft>
              <a:buClr>
                <a:schemeClr val="lt1"/>
              </a:buClr>
              <a:buSzPct val="72072"/>
              <a:buFont typeface="Arial"/>
              <a:buNone/>
            </a:pPr>
            <a:r>
              <a:rPr lang="en-US" sz="3600"/>
              <a:t>y sepan cómo usar las </a:t>
            </a:r>
            <a:endParaRPr/>
          </a:p>
          <a:p>
            <a:pPr indent="-228600" lvl="0" marL="457200" marR="0" rtl="0" algn="ctr">
              <a:lnSpc>
                <a:spcPct val="90000"/>
              </a:lnSpc>
              <a:spcBef>
                <a:spcPts val="1000"/>
              </a:spcBef>
              <a:spcAft>
                <a:spcPts val="0"/>
              </a:spcAft>
              <a:buClr>
                <a:schemeClr val="lt1"/>
              </a:buClr>
              <a:buSzPct val="72072"/>
              <a:buFont typeface="Arial"/>
              <a:buNone/>
            </a:pPr>
            <a:r>
              <a:rPr b="1" lang="en-US" sz="3600"/>
              <a:t>herramientas digitales y </a:t>
            </a:r>
            <a:endParaRPr/>
          </a:p>
          <a:p>
            <a:pPr indent="-228600" lvl="0" marL="457200" marR="0" rtl="0" algn="ctr">
              <a:lnSpc>
                <a:spcPct val="90000"/>
              </a:lnSpc>
              <a:spcBef>
                <a:spcPts val="1000"/>
              </a:spcBef>
              <a:spcAft>
                <a:spcPts val="0"/>
              </a:spcAft>
              <a:buClr>
                <a:schemeClr val="lt1"/>
              </a:buClr>
              <a:buSzPct val="72072"/>
              <a:buFont typeface="Arial"/>
              <a:buNone/>
            </a:pPr>
            <a:r>
              <a:rPr b="1" lang="en-US" sz="3600"/>
              <a:t>tecnológicas.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82"/>
          <p:cNvSpPr txBox="1"/>
          <p:nvPr>
            <p:ph idx="1" type="body"/>
          </p:nvPr>
        </p:nvSpPr>
        <p:spPr>
          <a:xfrm>
            <a:off x="3305175" y="548015"/>
            <a:ext cx="8494939" cy="5995659"/>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 </a:t>
            </a:r>
            <a:r>
              <a:rPr b="1" i="1" lang="en-US" sz="2200">
                <a:solidFill>
                  <a:srgbClr val="7030A0"/>
                </a:solidFill>
              </a:rPr>
              <a:t>No aceptarte si les pareces maleducado</a:t>
            </a:r>
            <a:r>
              <a:rPr lang="en-US" sz="2200"/>
              <a:t>. Es importante no esperar tener la aceptación de la persona mayor de inmediato; ve estableciendo poco a poco una relación de respeto y confianza mutuos. </a:t>
            </a:r>
            <a:endParaRPr/>
          </a:p>
          <a:p>
            <a:pPr indent="-228600" lvl="0" marL="457200" marR="0" rtl="0" algn="l">
              <a:lnSpc>
                <a:spcPct val="90000"/>
              </a:lnSpc>
              <a:spcBef>
                <a:spcPts val="1000"/>
              </a:spcBef>
              <a:spcAft>
                <a:spcPts val="0"/>
              </a:spcAft>
              <a:buClr>
                <a:srgbClr val="092E4B"/>
              </a:buClr>
              <a:buSzPts val="2400"/>
              <a:buFont typeface="Arial"/>
              <a:buNone/>
            </a:pPr>
            <a:r>
              <a:rPr lang="en-US" sz="2200"/>
              <a:t>- </a:t>
            </a:r>
            <a:r>
              <a:rPr b="1" i="1" lang="en-US" sz="2200">
                <a:solidFill>
                  <a:srgbClr val="7030A0"/>
                </a:solidFill>
              </a:rPr>
              <a:t>Enfadarse contigo si les corriges bruscamente. </a:t>
            </a:r>
            <a:r>
              <a:rPr lang="en-US" sz="2200"/>
              <a:t>Recuerda que estás enseñando a una persona mayor que espera cierto respeto y cercanía por tu parte. </a:t>
            </a:r>
            <a:endParaRPr/>
          </a:p>
          <a:p>
            <a:pPr indent="-228600" lvl="0" marL="457200" marR="0" rtl="0" algn="l">
              <a:lnSpc>
                <a:spcPct val="90000"/>
              </a:lnSpc>
              <a:spcBef>
                <a:spcPts val="1000"/>
              </a:spcBef>
              <a:spcAft>
                <a:spcPts val="0"/>
              </a:spcAft>
              <a:buClr>
                <a:srgbClr val="092E4B"/>
              </a:buClr>
              <a:buSzPts val="2400"/>
              <a:buFont typeface="Calibri"/>
              <a:buChar char="-"/>
            </a:pPr>
            <a:r>
              <a:rPr b="1" i="1" lang="en-US" sz="2200">
                <a:solidFill>
                  <a:srgbClr val="7030A0"/>
                </a:solidFill>
              </a:rPr>
              <a:t>Molestarse si haces las tareas por ellos, no dándoles el tiempo que necesitan para aprender. </a:t>
            </a:r>
            <a:r>
              <a:rPr lang="en-US" sz="2200"/>
              <a:t>Las personas mayores necesitan repetir los pasos unas cuantas veces y aprender poco a poco el funcionamiento de las herramientas digitales. </a:t>
            </a:r>
            <a:endParaRPr/>
          </a:p>
          <a:p>
            <a:pPr indent="-228600" lvl="0" marL="457200" rtl="0" algn="l">
              <a:lnSpc>
                <a:spcPct val="90000"/>
              </a:lnSpc>
              <a:spcBef>
                <a:spcPts val="1000"/>
              </a:spcBef>
              <a:spcAft>
                <a:spcPts val="0"/>
              </a:spcAft>
              <a:buSzPts val="2400"/>
              <a:buFont typeface="Calibri"/>
              <a:buChar char="-"/>
            </a:pPr>
            <a:r>
              <a:rPr b="1" i="1" lang="en-US" sz="2200">
                <a:solidFill>
                  <a:srgbClr val="7030A0"/>
                </a:solidFill>
              </a:rPr>
              <a:t>Tener dificultades para entender las explicaciones, incluso las más sencillas, ya que no conocen el lenguaje digital </a:t>
            </a:r>
            <a:r>
              <a:rPr lang="en-US" sz="2200"/>
              <a:t>(por ejemplo, clicar, chatear, etc.). Evita usar un lenguaje muy técnico. </a:t>
            </a:r>
            <a:endParaRPr sz="2200"/>
          </a:p>
          <a:p>
            <a:pPr indent="-228600" lvl="0" marL="457200" marR="0" rtl="0" algn="l">
              <a:lnSpc>
                <a:spcPct val="90000"/>
              </a:lnSpc>
              <a:spcBef>
                <a:spcPts val="1000"/>
              </a:spcBef>
              <a:spcAft>
                <a:spcPts val="0"/>
              </a:spcAft>
              <a:buClr>
                <a:srgbClr val="092E4B"/>
              </a:buClr>
              <a:buSzPts val="2400"/>
              <a:buFont typeface="Arial"/>
              <a:buNone/>
            </a:pPr>
            <a:r>
              <a:rPr lang="en-US" sz="2200"/>
              <a:t>- 	</a:t>
            </a:r>
            <a:r>
              <a:rPr b="1" lang="en-US" sz="2200">
                <a:solidFill>
                  <a:srgbClr val="7030A0"/>
                </a:solidFill>
              </a:rPr>
              <a:t>Distraerse con facilidad, porque puede que no les interese mucho lo que les estás enseñando. </a:t>
            </a:r>
            <a:endParaRPr sz="2200"/>
          </a:p>
        </p:txBody>
      </p:sp>
      <p:sp>
        <p:nvSpPr>
          <p:cNvPr id="867" name="Google Shape;867;p82"/>
          <p:cNvSpPr txBox="1"/>
          <p:nvPr/>
        </p:nvSpPr>
        <p:spPr>
          <a:xfrm>
            <a:off x="609600" y="548015"/>
            <a:ext cx="2943225" cy="4524275"/>
          </a:xfrm>
          <a:prstGeom prst="rect">
            <a:avLst/>
          </a:prstGeom>
          <a:solidFill>
            <a:srgbClr val="24BAA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1" lang="en-US" sz="3600" u="none" cap="none" strike="noStrike">
                <a:solidFill>
                  <a:srgbClr val="002060"/>
                </a:solidFill>
                <a:latin typeface="Calibri"/>
                <a:ea typeface="Calibri"/>
                <a:cs typeface="Calibri"/>
                <a:sym typeface="Calibri"/>
              </a:rPr>
              <a:t>Pero enseñar habilidades digitales a los mayores puede ser complicado, ya que podrían: </a:t>
            </a:r>
            <a:endParaRPr b="0" i="1" sz="1400" u="none" cap="none" strike="noStrike">
              <a:solidFill>
                <a:srgbClr val="002060"/>
              </a:solidFill>
              <a:latin typeface="Arial"/>
              <a:ea typeface="Arial"/>
              <a:cs typeface="Arial"/>
              <a:sym typeface="Arial"/>
            </a:endParaRPr>
          </a:p>
        </p:txBody>
      </p:sp>
      <p:grpSp>
        <p:nvGrpSpPr>
          <p:cNvPr id="868" name="Google Shape;868;p82"/>
          <p:cNvGrpSpPr/>
          <p:nvPr/>
        </p:nvGrpSpPr>
        <p:grpSpPr>
          <a:xfrm>
            <a:off x="1465820" y="5140486"/>
            <a:ext cx="983135" cy="986946"/>
            <a:chOff x="923129" y="5951680"/>
            <a:chExt cx="707633" cy="710376"/>
          </a:xfrm>
        </p:grpSpPr>
        <p:sp>
          <p:nvSpPr>
            <p:cNvPr id="869" name="Google Shape;869;p82"/>
            <p:cNvSpPr/>
            <p:nvPr/>
          </p:nvSpPr>
          <p:spPr>
            <a:xfrm>
              <a:off x="1394884" y="6017507"/>
              <a:ext cx="65826" cy="153594"/>
            </a:xfrm>
            <a:custGeom>
              <a:rect b="b" l="l" r="r" t="t"/>
              <a:pathLst>
                <a:path extrusionOk="0" h="153594" w="65826">
                  <a:moveTo>
                    <a:pt x="0" y="0"/>
                  </a:moveTo>
                  <a:lnTo>
                    <a:pt x="65827" y="0"/>
                  </a:lnTo>
                  <a:lnTo>
                    <a:pt x="65827" y="153595"/>
                  </a:lnTo>
                  <a:lnTo>
                    <a:pt x="0" y="153595"/>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70" name="Google Shape;870;p82"/>
            <p:cNvGrpSpPr/>
            <p:nvPr/>
          </p:nvGrpSpPr>
          <p:grpSpPr>
            <a:xfrm>
              <a:off x="923129" y="5951680"/>
              <a:ext cx="707633" cy="710376"/>
              <a:chOff x="923129" y="5951680"/>
              <a:chExt cx="707633" cy="710376"/>
            </a:xfrm>
          </p:grpSpPr>
          <p:sp>
            <p:nvSpPr>
              <p:cNvPr id="871" name="Google Shape;871;p82"/>
              <p:cNvSpPr/>
              <p:nvPr/>
            </p:nvSpPr>
            <p:spPr>
              <a:xfrm>
                <a:off x="923129" y="5951680"/>
                <a:ext cx="707633" cy="710376"/>
              </a:xfrm>
              <a:custGeom>
                <a:rect b="b" l="l" r="r" t="t"/>
                <a:pathLst>
                  <a:path extrusionOk="0" h="710376" w="707633">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82"/>
              <p:cNvSpPr/>
              <p:nvPr/>
            </p:nvSpPr>
            <p:spPr>
              <a:xfrm>
                <a:off x="1191919" y="6341153"/>
                <a:ext cx="277019" cy="65826"/>
              </a:xfrm>
              <a:custGeom>
                <a:rect b="b" l="l" r="r" t="t"/>
                <a:pathLst>
                  <a:path extrusionOk="0" h="65826" w="277019">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82"/>
              <p:cNvSpPr/>
              <p:nvPr/>
            </p:nvSpPr>
            <p:spPr>
              <a:xfrm>
                <a:off x="1084952" y="6363094"/>
                <a:ext cx="32913" cy="21942"/>
              </a:xfrm>
              <a:custGeom>
                <a:rect b="b" l="l" r="r" t="t"/>
                <a:pathLst>
                  <a:path extrusionOk="0" h="21942" w="32913">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p12"/>
          <p:cNvSpPr txBox="1"/>
          <p:nvPr>
            <p:ph idx="1" type="body"/>
          </p:nvPr>
        </p:nvSpPr>
        <p:spPr>
          <a:xfrm>
            <a:off x="5413662" y="2547020"/>
            <a:ext cx="6319302" cy="225266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i="0" lang="en-US" sz="3600" u="none" cap="none" strike="noStrike">
                <a:solidFill>
                  <a:schemeClr val="lt1"/>
                </a:solidFill>
                <a:latin typeface="Calibri"/>
                <a:ea typeface="Calibri"/>
                <a:cs typeface="Calibri"/>
                <a:sym typeface="Calibri"/>
              </a:rPr>
              <a:t>  Consejos para </a:t>
            </a:r>
            <a:r>
              <a:rPr b="1" lang="en-US" sz="3600"/>
              <a:t>ENSEÑAR A LOS CLIENTES MAYORES y solucionar problemas que pueden darse</a:t>
            </a:r>
            <a:endParaRPr b="1" i="0" sz="3600" u="none" cap="none" strike="noStrike">
              <a:solidFill>
                <a:schemeClr val="lt1"/>
              </a:solidFill>
              <a:latin typeface="Calibri"/>
              <a:ea typeface="Calibri"/>
              <a:cs typeface="Calibri"/>
              <a:sym typeface="Calibri"/>
            </a:endParaRPr>
          </a:p>
        </p:txBody>
      </p:sp>
      <p:grpSp>
        <p:nvGrpSpPr>
          <p:cNvPr id="879" name="Google Shape;879;p12"/>
          <p:cNvGrpSpPr/>
          <p:nvPr/>
        </p:nvGrpSpPr>
        <p:grpSpPr>
          <a:xfrm>
            <a:off x="895350" y="1390650"/>
            <a:ext cx="2168214" cy="1898295"/>
            <a:chOff x="2845389" y="1612886"/>
            <a:chExt cx="3419384" cy="3422081"/>
          </a:xfrm>
        </p:grpSpPr>
        <p:sp>
          <p:nvSpPr>
            <p:cNvPr id="880" name="Google Shape;880;p12"/>
            <p:cNvSpPr/>
            <p:nvPr/>
          </p:nvSpPr>
          <p:spPr>
            <a:xfrm>
              <a:off x="4625981" y="1744565"/>
              <a:ext cx="1591319" cy="1762089"/>
            </a:xfrm>
            <a:custGeom>
              <a:rect b="b" l="l" r="r" t="t"/>
              <a:pathLst>
                <a:path extrusionOk="0" h="1762089" w="1591319">
                  <a:moveTo>
                    <a:pt x="1590367" y="1762090"/>
                  </a:moveTo>
                  <a:cubicBezTo>
                    <a:pt x="1210621" y="1762090"/>
                    <a:pt x="833729" y="1762090"/>
                    <a:pt x="453031" y="1762090"/>
                  </a:cubicBezTo>
                  <a:cubicBezTo>
                    <a:pt x="453031" y="1709732"/>
                    <a:pt x="453031" y="1659278"/>
                    <a:pt x="453031" y="1608823"/>
                  </a:cubicBezTo>
                  <a:cubicBezTo>
                    <a:pt x="453031" y="1555513"/>
                    <a:pt x="433996" y="1535522"/>
                    <a:pt x="379747" y="1535522"/>
                  </a:cubicBezTo>
                  <a:cubicBezTo>
                    <a:pt x="254116" y="1535522"/>
                    <a:pt x="128486" y="1535522"/>
                    <a:pt x="0" y="1535522"/>
                  </a:cubicBezTo>
                  <a:cubicBezTo>
                    <a:pt x="0" y="1503155"/>
                    <a:pt x="0" y="1471740"/>
                    <a:pt x="0" y="1434613"/>
                  </a:cubicBezTo>
                  <a:cubicBezTo>
                    <a:pt x="109451" y="1414622"/>
                    <a:pt x="172266" y="1325137"/>
                    <a:pt x="246502" y="1251836"/>
                  </a:cubicBezTo>
                  <a:cubicBezTo>
                    <a:pt x="344532" y="1156639"/>
                    <a:pt x="439707" y="1058587"/>
                    <a:pt x="536785" y="962438"/>
                  </a:cubicBezTo>
                  <a:cubicBezTo>
                    <a:pt x="578662" y="920552"/>
                    <a:pt x="578662" y="895800"/>
                    <a:pt x="536785" y="853914"/>
                  </a:cubicBezTo>
                  <a:cubicBezTo>
                    <a:pt x="498715" y="815835"/>
                    <a:pt x="460645" y="779661"/>
                    <a:pt x="420672" y="740630"/>
                  </a:cubicBezTo>
                  <a:cubicBezTo>
                    <a:pt x="523460" y="638769"/>
                    <a:pt x="622442" y="539765"/>
                    <a:pt x="724279" y="439809"/>
                  </a:cubicBezTo>
                  <a:cubicBezTo>
                    <a:pt x="691919" y="411250"/>
                    <a:pt x="666222" y="387450"/>
                    <a:pt x="638622" y="362699"/>
                  </a:cubicBezTo>
                  <a:cubicBezTo>
                    <a:pt x="543447" y="458848"/>
                    <a:pt x="445417" y="558804"/>
                    <a:pt x="348339" y="657809"/>
                  </a:cubicBezTo>
                  <a:cubicBezTo>
                    <a:pt x="280765" y="612114"/>
                    <a:pt x="270296" y="613066"/>
                    <a:pt x="217950" y="665425"/>
                  </a:cubicBezTo>
                  <a:cubicBezTo>
                    <a:pt x="148472" y="734918"/>
                    <a:pt x="78043" y="804412"/>
                    <a:pt x="8566" y="873905"/>
                  </a:cubicBezTo>
                  <a:cubicBezTo>
                    <a:pt x="7614" y="874857"/>
                    <a:pt x="4759" y="875809"/>
                    <a:pt x="0" y="877713"/>
                  </a:cubicBezTo>
                  <a:cubicBezTo>
                    <a:pt x="0" y="585459"/>
                    <a:pt x="0" y="294158"/>
                    <a:pt x="0" y="0"/>
                  </a:cubicBezTo>
                  <a:cubicBezTo>
                    <a:pt x="529171" y="0"/>
                    <a:pt x="1059293" y="0"/>
                    <a:pt x="1591319" y="0"/>
                  </a:cubicBezTo>
                  <a:cubicBezTo>
                    <a:pt x="1590367" y="584507"/>
                    <a:pt x="1590367" y="1171871"/>
                    <a:pt x="1590367" y="1762090"/>
                  </a:cubicBezTo>
                  <a:close/>
                  <a:moveTo>
                    <a:pt x="313125" y="286542"/>
                  </a:moveTo>
                  <a:cubicBezTo>
                    <a:pt x="331208" y="323669"/>
                    <a:pt x="347387" y="355083"/>
                    <a:pt x="364519" y="388402"/>
                  </a:cubicBezTo>
                  <a:cubicBezTo>
                    <a:pt x="462549" y="339852"/>
                    <a:pt x="559627" y="292254"/>
                    <a:pt x="654801" y="242751"/>
                  </a:cubicBezTo>
                  <a:cubicBezTo>
                    <a:pt x="673836" y="233232"/>
                    <a:pt x="688112" y="233232"/>
                    <a:pt x="707147" y="242751"/>
                  </a:cubicBezTo>
                  <a:cubicBezTo>
                    <a:pt x="797563" y="289398"/>
                    <a:pt x="889882" y="333188"/>
                    <a:pt x="980298" y="380786"/>
                  </a:cubicBezTo>
                  <a:cubicBezTo>
                    <a:pt x="1009802" y="396018"/>
                    <a:pt x="1034548" y="396970"/>
                    <a:pt x="1064052" y="380786"/>
                  </a:cubicBezTo>
                  <a:cubicBezTo>
                    <a:pt x="1127819" y="347468"/>
                    <a:pt x="1193490" y="316053"/>
                    <a:pt x="1257256" y="283686"/>
                  </a:cubicBezTo>
                  <a:cubicBezTo>
                    <a:pt x="1300085" y="261791"/>
                    <a:pt x="1343865" y="240847"/>
                    <a:pt x="1389549" y="218000"/>
                  </a:cubicBezTo>
                  <a:cubicBezTo>
                    <a:pt x="1371466" y="181826"/>
                    <a:pt x="1355286" y="150411"/>
                    <a:pt x="1338155" y="116140"/>
                  </a:cubicBezTo>
                  <a:cubicBezTo>
                    <a:pt x="1239173" y="165642"/>
                    <a:pt x="1143999" y="212288"/>
                    <a:pt x="1048824" y="260839"/>
                  </a:cubicBezTo>
                  <a:cubicBezTo>
                    <a:pt x="1029789" y="270358"/>
                    <a:pt x="1015513" y="271310"/>
                    <a:pt x="996478" y="261791"/>
                  </a:cubicBezTo>
                  <a:cubicBezTo>
                    <a:pt x="905110" y="214192"/>
                    <a:pt x="812791" y="168498"/>
                    <a:pt x="719520" y="123756"/>
                  </a:cubicBezTo>
                  <a:cubicBezTo>
                    <a:pt x="701437" y="115188"/>
                    <a:pt x="674788" y="108524"/>
                    <a:pt x="659560" y="115188"/>
                  </a:cubicBezTo>
                  <a:cubicBezTo>
                    <a:pt x="544399" y="170402"/>
                    <a:pt x="431141" y="228472"/>
                    <a:pt x="313125" y="286542"/>
                  </a:cubicBezTo>
                  <a:close/>
                  <a:moveTo>
                    <a:pt x="1420005" y="739678"/>
                  </a:moveTo>
                  <a:cubicBezTo>
                    <a:pt x="1191586" y="739678"/>
                    <a:pt x="965071" y="739678"/>
                    <a:pt x="740458" y="739678"/>
                  </a:cubicBezTo>
                  <a:cubicBezTo>
                    <a:pt x="740458" y="777757"/>
                    <a:pt x="740458" y="813931"/>
                    <a:pt x="740458" y="849154"/>
                  </a:cubicBezTo>
                  <a:cubicBezTo>
                    <a:pt x="967926" y="849154"/>
                    <a:pt x="1193490" y="849154"/>
                    <a:pt x="1420005" y="849154"/>
                  </a:cubicBezTo>
                  <a:cubicBezTo>
                    <a:pt x="1420005" y="812027"/>
                    <a:pt x="1420005" y="776805"/>
                    <a:pt x="1420005" y="739678"/>
                  </a:cubicBezTo>
                  <a:close/>
                  <a:moveTo>
                    <a:pt x="1418101" y="1077626"/>
                  </a:moveTo>
                  <a:cubicBezTo>
                    <a:pt x="1418101" y="1037643"/>
                    <a:pt x="1418101" y="1001469"/>
                    <a:pt x="1418101" y="966246"/>
                  </a:cubicBezTo>
                  <a:cubicBezTo>
                    <a:pt x="1190634" y="966246"/>
                    <a:pt x="965071" y="966246"/>
                    <a:pt x="739507" y="966246"/>
                  </a:cubicBezTo>
                  <a:cubicBezTo>
                    <a:pt x="739507" y="1004324"/>
                    <a:pt x="739507" y="1040499"/>
                    <a:pt x="739507" y="1077626"/>
                  </a:cubicBezTo>
                  <a:cubicBezTo>
                    <a:pt x="966974" y="1077626"/>
                    <a:pt x="1191586" y="1077626"/>
                    <a:pt x="1418101" y="1077626"/>
                  </a:cubicBezTo>
                  <a:close/>
                  <a:moveTo>
                    <a:pt x="738555" y="1305146"/>
                  </a:moveTo>
                  <a:cubicBezTo>
                    <a:pt x="966974" y="1305146"/>
                    <a:pt x="1193490" y="1305146"/>
                    <a:pt x="1418101" y="1305146"/>
                  </a:cubicBezTo>
                  <a:cubicBezTo>
                    <a:pt x="1418101" y="1266115"/>
                    <a:pt x="1418101" y="1230893"/>
                    <a:pt x="1418101" y="1195670"/>
                  </a:cubicBezTo>
                  <a:cubicBezTo>
                    <a:pt x="1190634" y="1195670"/>
                    <a:pt x="965071" y="1195670"/>
                    <a:pt x="738555" y="1195670"/>
                  </a:cubicBezTo>
                  <a:cubicBezTo>
                    <a:pt x="738555" y="1231845"/>
                    <a:pt x="738555" y="1267067"/>
                    <a:pt x="738555" y="1305146"/>
                  </a:cubicBezTo>
                  <a:close/>
                  <a:moveTo>
                    <a:pt x="1420005" y="1424142"/>
                  </a:moveTo>
                  <a:cubicBezTo>
                    <a:pt x="1191586" y="1424142"/>
                    <a:pt x="965071" y="1424142"/>
                    <a:pt x="740458" y="1424142"/>
                  </a:cubicBezTo>
                  <a:cubicBezTo>
                    <a:pt x="740458" y="1462220"/>
                    <a:pt x="740458" y="1498395"/>
                    <a:pt x="740458" y="1533618"/>
                  </a:cubicBezTo>
                  <a:cubicBezTo>
                    <a:pt x="967926" y="1533618"/>
                    <a:pt x="1193490" y="1533618"/>
                    <a:pt x="1420005" y="1533618"/>
                  </a:cubicBezTo>
                  <a:cubicBezTo>
                    <a:pt x="1420005" y="1496491"/>
                    <a:pt x="1420005" y="1461268"/>
                    <a:pt x="1420005" y="142414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81" name="Google Shape;881;p12"/>
            <p:cNvGrpSpPr/>
            <p:nvPr/>
          </p:nvGrpSpPr>
          <p:grpSpPr>
            <a:xfrm>
              <a:off x="2845389" y="1612886"/>
              <a:ext cx="3419384" cy="3422081"/>
              <a:chOff x="2845389" y="1612886"/>
              <a:chExt cx="3419384" cy="3422081"/>
            </a:xfrm>
          </p:grpSpPr>
          <p:sp>
            <p:nvSpPr>
              <p:cNvPr id="882" name="Google Shape;882;p12"/>
              <p:cNvSpPr/>
              <p:nvPr/>
            </p:nvSpPr>
            <p:spPr>
              <a:xfrm>
                <a:off x="2845389" y="1612886"/>
                <a:ext cx="3419384" cy="2222603"/>
              </a:xfrm>
              <a:custGeom>
                <a:rect b="b" l="l" r="r" t="t"/>
                <a:pathLst>
                  <a:path extrusionOk="0" h="2222603" w="3419384">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12"/>
              <p:cNvSpPr/>
              <p:nvPr/>
            </p:nvSpPr>
            <p:spPr>
              <a:xfrm>
                <a:off x="3012029" y="3836916"/>
                <a:ext cx="685886" cy="1198051"/>
              </a:xfrm>
              <a:custGeom>
                <a:rect b="b" l="l" r="r" t="t"/>
                <a:pathLst>
                  <a:path extrusionOk="0" h="1198051" w="685886">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12"/>
              <p:cNvSpPr/>
              <p:nvPr/>
            </p:nvSpPr>
            <p:spPr>
              <a:xfrm>
                <a:off x="3809750" y="3836916"/>
                <a:ext cx="685728" cy="1198051"/>
              </a:xfrm>
              <a:custGeom>
                <a:rect b="b" l="l" r="r" t="t"/>
                <a:pathLst>
                  <a:path extrusionOk="0" h="1198051" w="685728">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12"/>
              <p:cNvSpPr/>
              <p:nvPr/>
            </p:nvSpPr>
            <p:spPr>
              <a:xfrm>
                <a:off x="4608736" y="3837617"/>
                <a:ext cx="684305" cy="1197349"/>
              </a:xfrm>
              <a:custGeom>
                <a:rect b="b" l="l" r="r" t="t"/>
                <a:pathLst>
                  <a:path extrusionOk="0" h="1197349" w="684305">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12"/>
              <p:cNvSpPr/>
              <p:nvPr/>
            </p:nvSpPr>
            <p:spPr>
              <a:xfrm>
                <a:off x="5405925" y="3836643"/>
                <a:ext cx="684679" cy="1197794"/>
              </a:xfrm>
              <a:custGeom>
                <a:rect b="b" l="l" r="r" t="t"/>
                <a:pathLst>
                  <a:path extrusionOk="0" h="1197794" w="684679">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12"/>
              <p:cNvSpPr/>
              <p:nvPr/>
            </p:nvSpPr>
            <p:spPr>
              <a:xfrm>
                <a:off x="4868563" y="1843700"/>
                <a:ext cx="1077376" cy="279799"/>
              </a:xfrm>
              <a:custGeom>
                <a:rect b="b" l="l" r="r" t="t"/>
                <a:pathLst>
                  <a:path extrusionOk="0" h="279799" w="1077376">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12"/>
              <p:cNvSpPr/>
              <p:nvPr/>
            </p:nvSpPr>
            <p:spPr>
              <a:xfrm>
                <a:off x="5295897" y="2470369"/>
                <a:ext cx="679546" cy="109476"/>
              </a:xfrm>
              <a:custGeom>
                <a:rect b="b" l="l" r="r" t="t"/>
                <a:pathLst>
                  <a:path extrusionOk="0" h="109476" w="67954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12"/>
              <p:cNvSpPr/>
              <p:nvPr/>
            </p:nvSpPr>
            <p:spPr>
              <a:xfrm>
                <a:off x="5295897" y="2697889"/>
                <a:ext cx="678594" cy="111380"/>
              </a:xfrm>
              <a:custGeom>
                <a:rect b="b" l="l" r="r" t="t"/>
                <a:pathLst>
                  <a:path extrusionOk="0" h="111380" w="678594">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12"/>
              <p:cNvSpPr/>
              <p:nvPr/>
            </p:nvSpPr>
            <p:spPr>
              <a:xfrm>
                <a:off x="5294945" y="2926361"/>
                <a:ext cx="679546" cy="109476"/>
              </a:xfrm>
              <a:custGeom>
                <a:rect b="b" l="l" r="r" t="t"/>
                <a:pathLst>
                  <a:path extrusionOk="0" h="109476" w="67954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12"/>
              <p:cNvSpPr/>
              <p:nvPr/>
            </p:nvSpPr>
            <p:spPr>
              <a:xfrm>
                <a:off x="5295897" y="3154833"/>
                <a:ext cx="679546" cy="109476"/>
              </a:xfrm>
              <a:custGeom>
                <a:rect b="b" l="l" r="r" t="t"/>
                <a:pathLst>
                  <a:path extrusionOk="0" h="109476" w="67954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83"/>
          <p:cNvSpPr txBox="1"/>
          <p:nvPr>
            <p:ph idx="1" type="body"/>
          </p:nvPr>
        </p:nvSpPr>
        <p:spPr>
          <a:xfrm>
            <a:off x="595182" y="1685925"/>
            <a:ext cx="5888168" cy="4057297"/>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400"/>
              <a:buFont typeface="Arial"/>
              <a:buNone/>
            </a:pPr>
            <a:r>
              <a:rPr lang="en-US"/>
              <a:t>   Tus clientes ya no están acostumbrados al colegio, y están poco o nada familiarizados con las herramientas digitales. Así que es importante no dar nada por sentado y empezar por lo que saben y pueden hacer.  </a:t>
            </a:r>
            <a:endParaRPr/>
          </a:p>
          <a:p>
            <a:pPr indent="-228600" lvl="0" marL="457200" marR="0" rtl="0" algn="just">
              <a:lnSpc>
                <a:spcPct val="90000"/>
              </a:lnSpc>
              <a:spcBef>
                <a:spcPts val="1000"/>
              </a:spcBef>
              <a:spcAft>
                <a:spcPts val="0"/>
              </a:spcAft>
              <a:buClr>
                <a:srgbClr val="092E4B"/>
              </a:buClr>
              <a:buSzPts val="2400"/>
              <a:buFont typeface="Arial"/>
              <a:buNone/>
            </a:pPr>
            <a:r>
              <a:rPr lang="en-US"/>
              <a:t>   	Intenta entender sus dificultades y encontrar la solución correcta para solventarlas.  Una podría ser repetir los conceptos claves hasta que veas que lo han entendido y pueden manejarse solos. </a:t>
            </a:r>
            <a:endParaRPr/>
          </a:p>
        </p:txBody>
      </p:sp>
      <p:sp>
        <p:nvSpPr>
          <p:cNvPr id="897" name="Google Shape;897;p8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1.	Ten (mucha) paciencia</a:t>
            </a:r>
            <a:endParaRPr/>
          </a:p>
        </p:txBody>
      </p:sp>
      <p:pic>
        <p:nvPicPr>
          <p:cNvPr id="898" name="Google Shape;898;p83"/>
          <p:cNvPicPr preferRelativeResize="0"/>
          <p:nvPr/>
        </p:nvPicPr>
        <p:blipFill rotWithShape="1">
          <a:blip r:embed="rId3">
            <a:alphaModFix/>
          </a:blip>
          <a:srcRect b="0" l="0" r="0" t="0"/>
          <a:stretch/>
        </p:blipFill>
        <p:spPr>
          <a:xfrm>
            <a:off x="5933670" y="1392722"/>
            <a:ext cx="6063916" cy="5155881"/>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sp>
        <p:nvSpPr>
          <p:cNvPr id="904" name="Google Shape;904;p84"/>
          <p:cNvSpPr txBox="1"/>
          <p:nvPr>
            <p:ph idx="1" type="body"/>
          </p:nvPr>
        </p:nvSpPr>
        <p:spPr>
          <a:xfrm>
            <a:off x="711295" y="1589391"/>
            <a:ext cx="8687247" cy="1284101"/>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n-US"/>
              <a:t>   El aprendiz necesita saber que siempre puede pedir ayuda. Por eso es importante que seas amable y educado, sobre todo en situaciones que pueden resultarte irritantes. </a:t>
            </a:r>
            <a:endParaRPr/>
          </a:p>
        </p:txBody>
      </p:sp>
      <p:sp>
        <p:nvSpPr>
          <p:cNvPr id="905" name="Google Shape;905;p84"/>
          <p:cNvSpPr txBox="1"/>
          <p:nvPr>
            <p:ph idx="2" type="body"/>
          </p:nvPr>
        </p:nvSpPr>
        <p:spPr>
          <a:xfrm>
            <a:off x="711295" y="507808"/>
            <a:ext cx="10595237" cy="824276"/>
          </a:xfrm>
          <a:prstGeom prst="rect">
            <a:avLst/>
          </a:prstGeom>
          <a:noFill/>
          <a:ln>
            <a:noFill/>
          </a:ln>
        </p:spPr>
        <p:txBody>
          <a:bodyPr anchorCtr="0" anchor="t" bIns="45700" lIns="91425" spcFirstLastPara="1" rIns="91425" wrap="square" tIns="45700">
            <a:noAutofit/>
          </a:bodyPr>
          <a:lstStyle/>
          <a:p>
            <a:pPr indent="-742950" lvl="0" marL="971550" marR="0" rtl="0" algn="l">
              <a:lnSpc>
                <a:spcPct val="90000"/>
              </a:lnSpc>
              <a:spcBef>
                <a:spcPts val="1000"/>
              </a:spcBef>
              <a:spcAft>
                <a:spcPts val="0"/>
              </a:spcAft>
              <a:buClr>
                <a:srgbClr val="24BAA2"/>
              </a:buClr>
              <a:buSzPts val="3600"/>
              <a:buFont typeface="Arial"/>
              <a:buAutoNum type="arabicPeriod" startAt="2"/>
            </a:pPr>
            <a:r>
              <a:rPr lang="en-US"/>
              <a:t>Construye una relación de confianza con ellos</a:t>
            </a:r>
            <a:endParaRPr/>
          </a:p>
        </p:txBody>
      </p:sp>
      <p:sp>
        <p:nvSpPr>
          <p:cNvPr id="906" name="Google Shape;906;p84"/>
          <p:cNvSpPr txBox="1"/>
          <p:nvPr/>
        </p:nvSpPr>
        <p:spPr>
          <a:xfrm>
            <a:off x="711295" y="3518259"/>
            <a:ext cx="10682323" cy="1284101"/>
          </a:xfrm>
          <a:prstGeom prst="rect">
            <a:avLst/>
          </a:prstGeom>
          <a:noFill/>
          <a:ln>
            <a:noFill/>
          </a:ln>
        </p:spPr>
        <p:txBody>
          <a:bodyPr anchorCtr="0" anchor="t" bIns="45700" lIns="91425" spcFirstLastPara="1" rIns="91425" wrap="square" tIns="45700">
            <a:noAutofit/>
          </a:bodyPr>
          <a:lstStyle/>
          <a:p>
            <a:pPr indent="-742950" lvl="0" marL="971550" marR="0" rtl="0" algn="l">
              <a:lnSpc>
                <a:spcPct val="90000"/>
              </a:lnSpc>
              <a:spcBef>
                <a:spcPts val="1000"/>
              </a:spcBef>
              <a:spcAft>
                <a:spcPts val="0"/>
              </a:spcAft>
              <a:buClr>
                <a:srgbClr val="24BAA2"/>
              </a:buClr>
              <a:buSzPts val="3600"/>
              <a:buFont typeface="Arial"/>
              <a:buAutoNum type="arabicPeriod" startAt="3"/>
            </a:pPr>
            <a:r>
              <a:rPr b="1" i="0" lang="en-US" sz="3600" u="none" cap="none" strike="noStrike">
                <a:solidFill>
                  <a:srgbClr val="24BAA2"/>
                </a:solidFill>
                <a:latin typeface="Calibri"/>
                <a:ea typeface="Calibri"/>
                <a:cs typeface="Calibri"/>
                <a:sym typeface="Calibri"/>
              </a:rPr>
              <a:t>No sustituyas al cliente; es quien debe aprender, incluso equivocándose</a:t>
            </a:r>
            <a:endParaRPr b="0" i="0" sz="1400" u="none" cap="none" strike="noStrike">
              <a:solidFill>
                <a:srgbClr val="000000"/>
              </a:solidFill>
              <a:latin typeface="Arial"/>
              <a:ea typeface="Arial"/>
              <a:cs typeface="Arial"/>
              <a:sym typeface="Arial"/>
            </a:endParaRPr>
          </a:p>
        </p:txBody>
      </p:sp>
      <p:sp>
        <p:nvSpPr>
          <p:cNvPr id="907" name="Google Shape;907;p84"/>
          <p:cNvSpPr txBox="1"/>
          <p:nvPr/>
        </p:nvSpPr>
        <p:spPr>
          <a:xfrm>
            <a:off x="2971799" y="4878950"/>
            <a:ext cx="8428577" cy="1128304"/>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   Si ves que no pueden avanzar, ayúdales con sugerencias o anímales a pedirte ayuda o hacerte preguntas para saber por qué les cuesta. </a:t>
            </a:r>
            <a:endParaRPr b="0" i="0" sz="1400" u="none" cap="none" strike="noStrike">
              <a:solidFill>
                <a:srgbClr val="000000"/>
              </a:solidFill>
              <a:latin typeface="Arial"/>
              <a:ea typeface="Arial"/>
              <a:cs typeface="Arial"/>
              <a:sym typeface="Arial"/>
            </a:endParaRPr>
          </a:p>
        </p:txBody>
      </p:sp>
      <p:grpSp>
        <p:nvGrpSpPr>
          <p:cNvPr id="908" name="Google Shape;908;p84"/>
          <p:cNvGrpSpPr/>
          <p:nvPr/>
        </p:nvGrpSpPr>
        <p:grpSpPr>
          <a:xfrm>
            <a:off x="9938760" y="1762698"/>
            <a:ext cx="914639" cy="888654"/>
            <a:chOff x="781761" y="3715924"/>
            <a:chExt cx="914639" cy="888654"/>
          </a:xfrm>
        </p:grpSpPr>
        <p:sp>
          <p:nvSpPr>
            <p:cNvPr id="909" name="Google Shape;909;p84"/>
            <p:cNvSpPr/>
            <p:nvPr/>
          </p:nvSpPr>
          <p:spPr>
            <a:xfrm>
              <a:off x="957069" y="3882683"/>
              <a:ext cx="548180" cy="617670"/>
            </a:xfrm>
            <a:custGeom>
              <a:rect b="b" l="l" r="r" t="t"/>
              <a:pathLst>
                <a:path extrusionOk="0" h="617670" w="54818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84"/>
            <p:cNvSpPr/>
            <p:nvPr/>
          </p:nvSpPr>
          <p:spPr>
            <a:xfrm>
              <a:off x="781761" y="3715924"/>
              <a:ext cx="914639" cy="888654"/>
            </a:xfrm>
            <a:custGeom>
              <a:rect b="b" l="l" r="r" t="t"/>
              <a:pathLst>
                <a:path extrusionOk="0" h="888654" w="914639">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1" name="Google Shape;911;p84"/>
          <p:cNvGrpSpPr/>
          <p:nvPr/>
        </p:nvGrpSpPr>
        <p:grpSpPr>
          <a:xfrm>
            <a:off x="1169247" y="5077458"/>
            <a:ext cx="1160285" cy="927053"/>
            <a:chOff x="4588722" y="5452092"/>
            <a:chExt cx="1160285" cy="927053"/>
          </a:xfrm>
        </p:grpSpPr>
        <p:sp>
          <p:nvSpPr>
            <p:cNvPr id="912" name="Google Shape;912;p84"/>
            <p:cNvSpPr/>
            <p:nvPr/>
          </p:nvSpPr>
          <p:spPr>
            <a:xfrm>
              <a:off x="5441723" y="6107613"/>
              <a:ext cx="145366" cy="46626"/>
            </a:xfrm>
            <a:custGeom>
              <a:rect b="b" l="l" r="r" t="t"/>
              <a:pathLst>
                <a:path extrusionOk="0" h="46626" w="145366">
                  <a:moveTo>
                    <a:pt x="1" y="0"/>
                  </a:moveTo>
                  <a:lnTo>
                    <a:pt x="145367" y="0"/>
                  </a:lnTo>
                  <a:lnTo>
                    <a:pt x="145367" y="46627"/>
                  </a:lnTo>
                  <a:lnTo>
                    <a:pt x="1" y="4662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84"/>
            <p:cNvSpPr/>
            <p:nvPr/>
          </p:nvSpPr>
          <p:spPr>
            <a:xfrm>
              <a:off x="5170189" y="5635858"/>
              <a:ext cx="57598" cy="27427"/>
            </a:xfrm>
            <a:custGeom>
              <a:rect b="b" l="l" r="r" t="t"/>
              <a:pathLst>
                <a:path extrusionOk="0" h="27427" w="57598">
                  <a:moveTo>
                    <a:pt x="0" y="0"/>
                  </a:moveTo>
                  <a:lnTo>
                    <a:pt x="57597" y="0"/>
                  </a:lnTo>
                  <a:lnTo>
                    <a:pt x="57597" y="27427"/>
                  </a:lnTo>
                  <a:lnTo>
                    <a:pt x="0" y="2742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84"/>
            <p:cNvSpPr/>
            <p:nvPr/>
          </p:nvSpPr>
          <p:spPr>
            <a:xfrm>
              <a:off x="5170189" y="5762025"/>
              <a:ext cx="57598" cy="27427"/>
            </a:xfrm>
            <a:custGeom>
              <a:rect b="b" l="l" r="r" t="t"/>
              <a:pathLst>
                <a:path extrusionOk="0" h="27427" w="57598">
                  <a:moveTo>
                    <a:pt x="0" y="0"/>
                  </a:moveTo>
                  <a:lnTo>
                    <a:pt x="57597" y="0"/>
                  </a:lnTo>
                  <a:lnTo>
                    <a:pt x="57597" y="27427"/>
                  </a:lnTo>
                  <a:lnTo>
                    <a:pt x="0" y="2742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5" name="Google Shape;915;p84"/>
            <p:cNvGrpSpPr/>
            <p:nvPr/>
          </p:nvGrpSpPr>
          <p:grpSpPr>
            <a:xfrm>
              <a:off x="4588722" y="5452092"/>
              <a:ext cx="1160285" cy="927053"/>
              <a:chOff x="4588722" y="5452092"/>
              <a:chExt cx="1160285" cy="927053"/>
            </a:xfrm>
          </p:grpSpPr>
          <p:sp>
            <p:nvSpPr>
              <p:cNvPr id="916" name="Google Shape;916;p84"/>
              <p:cNvSpPr/>
              <p:nvPr/>
            </p:nvSpPr>
            <p:spPr>
              <a:xfrm>
                <a:off x="4706567" y="5452092"/>
                <a:ext cx="1042440" cy="927053"/>
              </a:xfrm>
              <a:custGeom>
                <a:rect b="b" l="l" r="r" t="t"/>
                <a:pathLst>
                  <a:path extrusionOk="0" h="927053" w="1042440">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84"/>
              <p:cNvSpPr/>
              <p:nvPr/>
            </p:nvSpPr>
            <p:spPr>
              <a:xfrm>
                <a:off x="4588722" y="5715398"/>
                <a:ext cx="662087" cy="663747"/>
              </a:xfrm>
              <a:custGeom>
                <a:rect b="b" l="l" r="r" t="t"/>
                <a:pathLst>
                  <a:path extrusionOk="0" h="663747" w="66208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84"/>
              <p:cNvSpPr/>
              <p:nvPr/>
            </p:nvSpPr>
            <p:spPr>
              <a:xfrm>
                <a:off x="5142762" y="5585495"/>
                <a:ext cx="123424" cy="93253"/>
              </a:xfrm>
              <a:custGeom>
                <a:rect b="b" l="l" r="r" t="t"/>
                <a:pathLst>
                  <a:path extrusionOk="0" h="93253" w="123424">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84"/>
              <p:cNvSpPr/>
              <p:nvPr/>
            </p:nvSpPr>
            <p:spPr>
              <a:xfrm>
                <a:off x="5142762" y="5732849"/>
                <a:ext cx="123424" cy="93253"/>
              </a:xfrm>
              <a:custGeom>
                <a:rect b="b" l="l" r="r" t="t"/>
                <a:pathLst>
                  <a:path extrusionOk="0" h="93253" w="123424">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84"/>
              <p:cNvSpPr/>
              <p:nvPr/>
            </p:nvSpPr>
            <p:spPr>
              <a:xfrm>
                <a:off x="5296356" y="5644086"/>
                <a:ext cx="329132" cy="32912"/>
              </a:xfrm>
              <a:custGeom>
                <a:rect b="b" l="l" r="r" t="t"/>
                <a:pathLst>
                  <a:path extrusionOk="0" h="32912" w="32913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1"/>
          <p:cNvPicPr preferRelativeResize="0"/>
          <p:nvPr>
            <p:ph idx="2" type="pic"/>
          </p:nvPr>
        </p:nvPicPr>
        <p:blipFill rotWithShape="1">
          <a:blip r:embed="rId3">
            <a:alphaModFix amt="50000"/>
          </a:blip>
          <a:srcRect b="7813" l="0" r="0" t="7812"/>
          <a:stretch/>
        </p:blipFill>
        <p:spPr>
          <a:xfrm>
            <a:off x="0" y="0"/>
            <a:ext cx="12192000" cy="6858000"/>
          </a:xfrm>
          <a:prstGeom prst="rect">
            <a:avLst/>
          </a:prstGeom>
          <a:noFill/>
          <a:ln>
            <a:noFill/>
          </a:ln>
        </p:spPr>
      </p:pic>
      <p:sp>
        <p:nvSpPr>
          <p:cNvPr id="330" name="Google Shape;330;p1"/>
          <p:cNvSpPr txBox="1"/>
          <p:nvPr>
            <p:ph idx="1" type="body"/>
          </p:nvPr>
        </p:nvSpPr>
        <p:spPr>
          <a:xfrm>
            <a:off x="0" y="1533526"/>
            <a:ext cx="5915025" cy="4029074"/>
          </a:xfrm>
          <a:prstGeom prst="rect">
            <a:avLst/>
          </a:prstGeom>
          <a:solidFill>
            <a:srgbClr val="7F3494"/>
          </a:solidFill>
          <a:ln>
            <a:noFill/>
          </a:ln>
        </p:spPr>
        <p:txBody>
          <a:bodyPr anchorCtr="0" anchor="ctr" bIns="45700" lIns="91425" spcFirstLastPara="1" rIns="91425" wrap="square" tIns="45700">
            <a:normAutofit fontScale="62500" lnSpcReduction="20000"/>
          </a:bodyPr>
          <a:lstStyle/>
          <a:p>
            <a:pPr indent="-228600" lvl="0" marL="457200" rtl="0" algn="just">
              <a:lnSpc>
                <a:spcPct val="120000"/>
              </a:lnSpc>
              <a:spcBef>
                <a:spcPts val="1000"/>
              </a:spcBef>
              <a:spcAft>
                <a:spcPts val="0"/>
              </a:spcAft>
              <a:buSzPct val="135746"/>
              <a:buNone/>
            </a:pPr>
            <a:r>
              <a:rPr b="1" i="0" lang="en-US" sz="3200">
                <a:solidFill>
                  <a:schemeClr val="lt1"/>
                </a:solidFill>
              </a:rPr>
              <a:t>Este síndrome </a:t>
            </a:r>
            <a:r>
              <a:rPr i="0" lang="en-US" sz="3200">
                <a:solidFill>
                  <a:schemeClr val="lt1"/>
                </a:solidFill>
              </a:rPr>
              <a:t>provoca síntomas tanto psicológicos</a:t>
            </a:r>
            <a:endParaRPr/>
          </a:p>
          <a:p>
            <a:pPr indent="-228600" lvl="0" marL="457200" rtl="0" algn="just">
              <a:lnSpc>
                <a:spcPct val="120000"/>
              </a:lnSpc>
              <a:spcBef>
                <a:spcPts val="1000"/>
              </a:spcBef>
              <a:spcAft>
                <a:spcPts val="0"/>
              </a:spcAft>
              <a:buSzPct val="135746"/>
              <a:buNone/>
            </a:pPr>
            <a:r>
              <a:rPr i="0" lang="en-US" sz="3200">
                <a:solidFill>
                  <a:schemeClr val="lt1"/>
                </a:solidFill>
              </a:rPr>
              <a:t>(como disminución de la </a:t>
            </a:r>
            <a:r>
              <a:rPr i="0" lang="en-US" sz="3200"/>
              <a:t>a</a:t>
            </a:r>
            <a:r>
              <a:rPr i="0" lang="en-US" sz="3200">
                <a:solidFill>
                  <a:schemeClr val="lt1"/>
                </a:solidFill>
              </a:rPr>
              <a:t>utoestima y aumento de la</a:t>
            </a:r>
            <a:endParaRPr/>
          </a:p>
          <a:p>
            <a:pPr indent="-228600" lvl="0" marL="457200" rtl="0" algn="just">
              <a:lnSpc>
                <a:spcPct val="120000"/>
              </a:lnSpc>
              <a:spcBef>
                <a:spcPts val="1000"/>
              </a:spcBef>
              <a:spcAft>
                <a:spcPts val="0"/>
              </a:spcAft>
              <a:buSzPct val="135746"/>
              <a:buNone/>
            </a:pPr>
            <a:r>
              <a:rPr i="0" lang="en-US" sz="3200">
                <a:solidFill>
                  <a:schemeClr val="lt1"/>
                </a:solidFill>
              </a:rPr>
              <a:t>irritabilidad, la </a:t>
            </a:r>
            <a:r>
              <a:rPr i="0" lang="en-US" sz="3200"/>
              <a:t>a</a:t>
            </a:r>
            <a:r>
              <a:rPr i="0" lang="en-US" sz="3200">
                <a:solidFill>
                  <a:schemeClr val="lt1"/>
                </a:solidFill>
              </a:rPr>
              <a:t>nsiedad y la depresión) como físicos</a:t>
            </a:r>
            <a:endParaRPr/>
          </a:p>
          <a:p>
            <a:pPr indent="-228600" lvl="0" marL="457200" rtl="0" algn="just">
              <a:lnSpc>
                <a:spcPct val="120000"/>
              </a:lnSpc>
              <a:spcBef>
                <a:spcPts val="1000"/>
              </a:spcBef>
              <a:spcAft>
                <a:spcPts val="0"/>
              </a:spcAft>
              <a:buSzPct val="135746"/>
              <a:buNone/>
            </a:pPr>
            <a:r>
              <a:rPr i="0" lang="en-US" sz="3200">
                <a:solidFill>
                  <a:schemeClr val="lt1"/>
                </a:solidFill>
              </a:rPr>
              <a:t>(como cefaleas</a:t>
            </a:r>
            <a:r>
              <a:rPr i="0" lang="en-US" sz="3200"/>
              <a:t>, trastornos gastrointestinales, </a:t>
            </a:r>
            <a:endParaRPr/>
          </a:p>
          <a:p>
            <a:pPr indent="-228600" lvl="0" marL="457200" rtl="0" algn="just">
              <a:lnSpc>
                <a:spcPct val="120000"/>
              </a:lnSpc>
              <a:spcBef>
                <a:spcPts val="1000"/>
              </a:spcBef>
              <a:spcAft>
                <a:spcPts val="0"/>
              </a:spcAft>
              <a:buSzPct val="135746"/>
              <a:buNone/>
            </a:pPr>
            <a:r>
              <a:rPr i="0" lang="en-US" sz="3200"/>
              <a:t>hipertensión e insomnio). </a:t>
            </a:r>
            <a:r>
              <a:rPr i="0" lang="en-US" sz="3200">
                <a:solidFill>
                  <a:schemeClr val="lt1"/>
                </a:solidFill>
              </a:rPr>
              <a:t> </a:t>
            </a:r>
            <a:endParaRPr>
              <a:solidFill>
                <a:schemeClr val="lt1"/>
              </a:solidFill>
            </a:endParaRPr>
          </a:p>
          <a:p>
            <a:pPr indent="-228600" lvl="0" marL="457200" rtl="0" algn="just">
              <a:lnSpc>
                <a:spcPct val="120000"/>
              </a:lnSpc>
              <a:spcBef>
                <a:spcPts val="1000"/>
              </a:spcBef>
              <a:spcAft>
                <a:spcPts val="0"/>
              </a:spcAft>
              <a:buSzPct val="135746"/>
              <a:buNone/>
            </a:pPr>
            <a:r>
              <a:rPr i="0" lang="en-US" sz="3200"/>
              <a:t>También se ven afectadas negativamente las </a:t>
            </a:r>
            <a:endParaRPr/>
          </a:p>
          <a:p>
            <a:pPr indent="-228600" lvl="0" marL="457200" rtl="0" algn="just">
              <a:lnSpc>
                <a:spcPct val="120000"/>
              </a:lnSpc>
              <a:spcBef>
                <a:spcPts val="1000"/>
              </a:spcBef>
              <a:spcAft>
                <a:spcPts val="0"/>
              </a:spcAft>
              <a:buSzPct val="135746"/>
              <a:buNone/>
            </a:pPr>
            <a:r>
              <a:rPr i="0" lang="en-US" sz="3200"/>
              <a:t>relaciones sociales y familiares, que pueden ir </a:t>
            </a:r>
            <a:endParaRPr/>
          </a:p>
          <a:p>
            <a:pPr indent="-228600" lvl="0" marL="457200" rtl="0" algn="just">
              <a:lnSpc>
                <a:spcPct val="120000"/>
              </a:lnSpc>
              <a:spcBef>
                <a:spcPts val="1000"/>
              </a:spcBef>
              <a:spcAft>
                <a:spcPts val="0"/>
              </a:spcAft>
              <a:buSzPct val="135746"/>
              <a:buNone/>
            </a:pPr>
            <a:r>
              <a:rPr i="0" lang="en-US" sz="3200"/>
              <a:t>deteriorándose progresivamente. </a:t>
            </a:r>
            <a:endParaRPr>
              <a:solidFill>
                <a:schemeClr val="lt1"/>
              </a:solidFill>
            </a:endParaRPr>
          </a:p>
          <a:p>
            <a:pPr indent="-228600" lvl="0" marL="457200" rtl="0" algn="l">
              <a:lnSpc>
                <a:spcPct val="90000"/>
              </a:lnSpc>
              <a:spcBef>
                <a:spcPts val="1000"/>
              </a:spcBef>
              <a:spcAft>
                <a:spcPts val="0"/>
              </a:spcAft>
              <a:buSzPct val="129031"/>
              <a:buNone/>
            </a:pPr>
            <a:r>
              <a:t/>
            </a:r>
            <a:endParaRPr>
              <a:solidFill>
                <a:schemeClr val="lt1"/>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85"/>
          <p:cNvSpPr txBox="1"/>
          <p:nvPr>
            <p:ph idx="1" type="body"/>
          </p:nvPr>
        </p:nvSpPr>
        <p:spPr>
          <a:xfrm>
            <a:off x="342900" y="1349240"/>
            <a:ext cx="9062236" cy="1576264"/>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n-US"/>
              <a:t>   El lenguaje digital puede ser difícil de entender para aquellos que no están familiarizados con él, sobre todo si son términos en inglés (por ejemplo, web, </a:t>
            </a:r>
            <a:r>
              <a:rPr i="1" lang="en-US"/>
              <a:t>app</a:t>
            </a:r>
            <a:r>
              <a:rPr lang="en-US"/>
              <a:t>, etc.). Intenta emplear un lenguaje sencillo y, cuando proceda, traducirlo a tu idioma. </a:t>
            </a:r>
            <a:endParaRPr/>
          </a:p>
        </p:txBody>
      </p:sp>
      <p:sp>
        <p:nvSpPr>
          <p:cNvPr id="926" name="Google Shape;926;p85"/>
          <p:cNvSpPr txBox="1"/>
          <p:nvPr>
            <p:ph idx="2" type="body"/>
          </p:nvPr>
        </p:nvSpPr>
        <p:spPr>
          <a:xfrm>
            <a:off x="558895" y="456803"/>
            <a:ext cx="11099705" cy="803654"/>
          </a:xfrm>
          <a:prstGeom prst="rect">
            <a:avLst/>
          </a:prstGeom>
          <a:noFill/>
          <a:ln>
            <a:noFill/>
          </a:ln>
        </p:spPr>
        <p:txBody>
          <a:bodyPr anchorCtr="0" anchor="t" bIns="45700" lIns="91425" spcFirstLastPara="1" rIns="91425" wrap="square" tIns="45700">
            <a:noAutofit/>
          </a:bodyPr>
          <a:lstStyle/>
          <a:p>
            <a:pPr indent="-742950" lvl="0" marL="971550" marR="0" rtl="0" algn="l">
              <a:lnSpc>
                <a:spcPct val="90000"/>
              </a:lnSpc>
              <a:spcBef>
                <a:spcPts val="1000"/>
              </a:spcBef>
              <a:spcAft>
                <a:spcPts val="0"/>
              </a:spcAft>
              <a:buClr>
                <a:srgbClr val="24BAA2"/>
              </a:buClr>
              <a:buSzPts val="3600"/>
              <a:buFont typeface="Arial"/>
              <a:buAutoNum type="arabicPeriod" startAt="4"/>
            </a:pPr>
            <a:r>
              <a:rPr lang="en-US"/>
              <a:t>Usa términos sencillos</a:t>
            </a:r>
            <a:endParaRPr/>
          </a:p>
        </p:txBody>
      </p:sp>
      <p:sp>
        <p:nvSpPr>
          <p:cNvPr id="927" name="Google Shape;927;p85"/>
          <p:cNvSpPr txBox="1"/>
          <p:nvPr/>
        </p:nvSpPr>
        <p:spPr>
          <a:xfrm>
            <a:off x="558895" y="3310862"/>
            <a:ext cx="11074210" cy="1284101"/>
          </a:xfrm>
          <a:prstGeom prst="rect">
            <a:avLst/>
          </a:prstGeom>
          <a:noFill/>
          <a:ln>
            <a:noFill/>
          </a:ln>
        </p:spPr>
        <p:txBody>
          <a:bodyPr anchorCtr="0" anchor="t" bIns="45700" lIns="91425" spcFirstLastPara="1" rIns="91425" wrap="square" tIns="45700">
            <a:noAutofit/>
          </a:bodyPr>
          <a:lstStyle/>
          <a:p>
            <a:pPr indent="-742950" lvl="0" marL="971550" marR="0" rtl="0" algn="l">
              <a:lnSpc>
                <a:spcPct val="90000"/>
              </a:lnSpc>
              <a:spcBef>
                <a:spcPts val="1000"/>
              </a:spcBef>
              <a:spcAft>
                <a:spcPts val="0"/>
              </a:spcAft>
              <a:buClr>
                <a:srgbClr val="24BAA2"/>
              </a:buClr>
              <a:buSzPts val="3600"/>
              <a:buFont typeface="Arial"/>
              <a:buAutoNum type="arabicPeriod" startAt="5"/>
            </a:pPr>
            <a:r>
              <a:rPr b="1" i="0" lang="en-US" sz="3600" u="none" cap="none" strike="noStrike">
                <a:solidFill>
                  <a:srgbClr val="24BAA2"/>
                </a:solidFill>
                <a:latin typeface="Calibri"/>
                <a:ea typeface="Calibri"/>
                <a:cs typeface="Calibri"/>
                <a:sym typeface="Calibri"/>
              </a:rPr>
              <a:t>Despierta su interés destacando las ventajas de la tecnología</a:t>
            </a:r>
            <a:endParaRPr b="0" i="0" sz="1400" u="none" cap="none" strike="noStrike">
              <a:solidFill>
                <a:srgbClr val="000000"/>
              </a:solidFill>
              <a:latin typeface="Arial"/>
              <a:ea typeface="Arial"/>
              <a:cs typeface="Arial"/>
              <a:sym typeface="Arial"/>
            </a:endParaRPr>
          </a:p>
        </p:txBody>
      </p:sp>
      <p:sp>
        <p:nvSpPr>
          <p:cNvPr id="928" name="Google Shape;928;p85"/>
          <p:cNvSpPr txBox="1"/>
          <p:nvPr/>
        </p:nvSpPr>
        <p:spPr>
          <a:xfrm>
            <a:off x="2968720" y="4414327"/>
            <a:ext cx="8318405" cy="1375569"/>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   El aprendizaje será más fácil si tus aprendices mayores están motivados, así que prueba a empezar con sus intereses personales (por ejemplo, la música, el cine o los libros). Así puedes llevarles a descubrir nuevas posibilidades dentro de esos intereses. </a:t>
            </a:r>
            <a:endParaRPr b="0" i="0" sz="1400" u="none" cap="none" strike="noStrike">
              <a:solidFill>
                <a:srgbClr val="000000"/>
              </a:solidFill>
              <a:latin typeface="Arial"/>
              <a:ea typeface="Arial"/>
              <a:cs typeface="Arial"/>
              <a:sym typeface="Arial"/>
            </a:endParaRPr>
          </a:p>
        </p:txBody>
      </p:sp>
      <p:grpSp>
        <p:nvGrpSpPr>
          <p:cNvPr id="929" name="Google Shape;929;p85"/>
          <p:cNvGrpSpPr/>
          <p:nvPr/>
        </p:nvGrpSpPr>
        <p:grpSpPr>
          <a:xfrm>
            <a:off x="9942221" y="1488316"/>
            <a:ext cx="1151230" cy="1025772"/>
            <a:chOff x="2042177" y="5932481"/>
            <a:chExt cx="855744" cy="762487"/>
          </a:xfrm>
        </p:grpSpPr>
        <p:sp>
          <p:nvSpPr>
            <p:cNvPr id="930" name="Google Shape;930;p85"/>
            <p:cNvSpPr/>
            <p:nvPr/>
          </p:nvSpPr>
          <p:spPr>
            <a:xfrm>
              <a:off x="2574275" y="5946195"/>
              <a:ext cx="41141" cy="737802"/>
            </a:xfrm>
            <a:custGeom>
              <a:rect b="b" l="l" r="r" t="t"/>
              <a:pathLst>
                <a:path extrusionOk="0" h="737802" w="41141">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85"/>
            <p:cNvSpPr/>
            <p:nvPr/>
          </p:nvSpPr>
          <p:spPr>
            <a:xfrm>
              <a:off x="2042177" y="5943452"/>
              <a:ext cx="496441" cy="702147"/>
            </a:xfrm>
            <a:custGeom>
              <a:rect b="b" l="l" r="r" t="t"/>
              <a:pathLst>
                <a:path extrusionOk="0" h="702147" w="496441">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85"/>
            <p:cNvSpPr/>
            <p:nvPr/>
          </p:nvSpPr>
          <p:spPr>
            <a:xfrm>
              <a:off x="2686728" y="6519432"/>
              <a:ext cx="207915" cy="131652"/>
            </a:xfrm>
            <a:custGeom>
              <a:rect b="b" l="l" r="r" t="t"/>
              <a:pathLst>
                <a:path extrusionOk="0" h="131652" w="207915">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33" name="Google Shape;933;p85"/>
            <p:cNvGrpSpPr/>
            <p:nvPr/>
          </p:nvGrpSpPr>
          <p:grpSpPr>
            <a:xfrm>
              <a:off x="2563303" y="5932481"/>
              <a:ext cx="334618" cy="762487"/>
              <a:chOff x="2563303" y="5932481"/>
              <a:chExt cx="334618" cy="762487"/>
            </a:xfrm>
          </p:grpSpPr>
          <p:sp>
            <p:nvSpPr>
              <p:cNvPr id="934" name="Google Shape;934;p85"/>
              <p:cNvSpPr/>
              <p:nvPr/>
            </p:nvSpPr>
            <p:spPr>
              <a:xfrm>
                <a:off x="2686728" y="5943452"/>
                <a:ext cx="211193" cy="644549"/>
              </a:xfrm>
              <a:custGeom>
                <a:rect b="b" l="l" r="r" t="t"/>
                <a:pathLst>
                  <a:path extrusionOk="0" h="644549" w="211193">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85"/>
              <p:cNvSpPr/>
              <p:nvPr/>
            </p:nvSpPr>
            <p:spPr>
              <a:xfrm>
                <a:off x="2563303" y="5932481"/>
                <a:ext cx="104225" cy="762487"/>
              </a:xfrm>
              <a:custGeom>
                <a:rect b="b" l="l" r="r" t="t"/>
                <a:pathLst>
                  <a:path extrusionOk="0" h="762487" w="104225">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6" name="Google Shape;936;p85"/>
            <p:cNvSpPr/>
            <p:nvPr/>
          </p:nvSpPr>
          <p:spPr>
            <a:xfrm>
              <a:off x="2171088" y="6069619"/>
              <a:ext cx="255077" cy="27427"/>
            </a:xfrm>
            <a:custGeom>
              <a:rect b="b" l="l" r="r" t="t"/>
              <a:pathLst>
                <a:path extrusionOk="0" h="27427" w="255077">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85"/>
            <p:cNvSpPr/>
            <p:nvPr/>
          </p:nvSpPr>
          <p:spPr>
            <a:xfrm>
              <a:off x="2258857" y="6143673"/>
              <a:ext cx="167308" cy="27427"/>
            </a:xfrm>
            <a:custGeom>
              <a:rect b="b" l="l" r="r" t="t"/>
              <a:pathLst>
                <a:path extrusionOk="0" h="27427" w="167308">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85"/>
            <p:cNvSpPr/>
            <p:nvPr/>
          </p:nvSpPr>
          <p:spPr>
            <a:xfrm>
              <a:off x="2171088" y="6217728"/>
              <a:ext cx="255077" cy="27427"/>
            </a:xfrm>
            <a:custGeom>
              <a:rect b="b" l="l" r="r" t="t"/>
              <a:pathLst>
                <a:path extrusionOk="0" h="27427" w="255077">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85"/>
            <p:cNvSpPr/>
            <p:nvPr/>
          </p:nvSpPr>
          <p:spPr>
            <a:xfrm>
              <a:off x="2171088" y="6294525"/>
              <a:ext cx="255077" cy="27427"/>
            </a:xfrm>
            <a:custGeom>
              <a:rect b="b" l="l" r="r" t="t"/>
              <a:pathLst>
                <a:path extrusionOk="0" h="27427" w="255077">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85"/>
            <p:cNvSpPr/>
            <p:nvPr/>
          </p:nvSpPr>
          <p:spPr>
            <a:xfrm>
              <a:off x="2171088" y="6365837"/>
              <a:ext cx="178279" cy="27427"/>
            </a:xfrm>
            <a:custGeom>
              <a:rect b="b" l="l" r="r" t="t"/>
              <a:pathLst>
                <a:path extrusionOk="0" h="27427" w="178279">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85"/>
            <p:cNvSpPr/>
            <p:nvPr/>
          </p:nvSpPr>
          <p:spPr>
            <a:xfrm>
              <a:off x="2171088" y="6442635"/>
              <a:ext cx="255077" cy="27427"/>
            </a:xfrm>
            <a:custGeom>
              <a:rect b="b" l="l" r="r" t="t"/>
              <a:pathLst>
                <a:path extrusionOk="0" h="27427" w="255077">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85"/>
            <p:cNvSpPr/>
            <p:nvPr/>
          </p:nvSpPr>
          <p:spPr>
            <a:xfrm>
              <a:off x="2171088" y="6140931"/>
              <a:ext cx="60341" cy="27427"/>
            </a:xfrm>
            <a:custGeom>
              <a:rect b="b" l="l" r="r" t="t"/>
              <a:pathLst>
                <a:path extrusionOk="0" h="27427" w="60341">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85"/>
            <p:cNvSpPr/>
            <p:nvPr/>
          </p:nvSpPr>
          <p:spPr>
            <a:xfrm>
              <a:off x="2371309" y="6368580"/>
              <a:ext cx="54855" cy="27427"/>
            </a:xfrm>
            <a:custGeom>
              <a:rect b="b" l="l" r="r" t="t"/>
              <a:pathLst>
                <a:path extrusionOk="0" h="27427" w="54855">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85"/>
            <p:cNvSpPr/>
            <p:nvPr/>
          </p:nvSpPr>
          <p:spPr>
            <a:xfrm>
              <a:off x="2692213" y="6066876"/>
              <a:ext cx="76797" cy="27427"/>
            </a:xfrm>
            <a:custGeom>
              <a:rect b="b" l="l" r="r" t="t"/>
              <a:pathLst>
                <a:path extrusionOk="0" h="27427" w="7679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85"/>
            <p:cNvSpPr/>
            <p:nvPr/>
          </p:nvSpPr>
          <p:spPr>
            <a:xfrm>
              <a:off x="2692213" y="6140931"/>
              <a:ext cx="76797" cy="27427"/>
            </a:xfrm>
            <a:custGeom>
              <a:rect b="b" l="l" r="r" t="t"/>
              <a:pathLst>
                <a:path extrusionOk="0" h="27427" w="7679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85"/>
            <p:cNvSpPr/>
            <p:nvPr/>
          </p:nvSpPr>
          <p:spPr>
            <a:xfrm>
              <a:off x="2692213" y="6217728"/>
              <a:ext cx="76797" cy="27427"/>
            </a:xfrm>
            <a:custGeom>
              <a:rect b="b" l="l" r="r" t="t"/>
              <a:pathLst>
                <a:path extrusionOk="0" h="27427" w="76797">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85"/>
            <p:cNvSpPr/>
            <p:nvPr/>
          </p:nvSpPr>
          <p:spPr>
            <a:xfrm>
              <a:off x="2692213" y="6291783"/>
              <a:ext cx="76797" cy="27427"/>
            </a:xfrm>
            <a:custGeom>
              <a:rect b="b" l="l" r="r" t="t"/>
              <a:pathLst>
                <a:path extrusionOk="0" h="27427" w="7679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85"/>
            <p:cNvSpPr/>
            <p:nvPr/>
          </p:nvSpPr>
          <p:spPr>
            <a:xfrm>
              <a:off x="2692213" y="6442635"/>
              <a:ext cx="76797" cy="27427"/>
            </a:xfrm>
            <a:custGeom>
              <a:rect b="b" l="l" r="r" t="t"/>
              <a:pathLst>
                <a:path extrusionOk="0" h="27427" w="76797">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85"/>
            <p:cNvSpPr/>
            <p:nvPr/>
          </p:nvSpPr>
          <p:spPr>
            <a:xfrm>
              <a:off x="2692213" y="6365837"/>
              <a:ext cx="76797" cy="27427"/>
            </a:xfrm>
            <a:custGeom>
              <a:rect b="b" l="l" r="r" t="t"/>
              <a:pathLst>
                <a:path extrusionOk="0" h="27427" w="76797">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50" name="Google Shape;950;p85"/>
          <p:cNvSpPr/>
          <p:nvPr/>
        </p:nvSpPr>
        <p:spPr>
          <a:xfrm>
            <a:off x="1866901" y="4748293"/>
            <a:ext cx="860714" cy="982088"/>
          </a:xfrm>
          <a:custGeom>
            <a:rect b="b" l="l" r="r" t="t"/>
            <a:pathLst>
              <a:path extrusionOk="0" fill="none" h="15978" w="13883">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solidFill>
            <a:srgbClr val="000000"/>
          </a:solidFill>
          <a:ln cap="rnd"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p86"/>
          <p:cNvSpPr txBox="1"/>
          <p:nvPr>
            <p:ph idx="1" type="body"/>
          </p:nvPr>
        </p:nvSpPr>
        <p:spPr>
          <a:xfrm>
            <a:off x="431638" y="1201535"/>
            <a:ext cx="8684079" cy="932149"/>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n-US"/>
              <a:t>   Intenta hacer que la persona mayor entienda que incluso aunque la herramienta digital pueda parecer fría e impersonal, es un medio útil para establecer y cultivar relaciones .</a:t>
            </a:r>
            <a:endParaRPr/>
          </a:p>
        </p:txBody>
      </p:sp>
      <p:sp>
        <p:nvSpPr>
          <p:cNvPr id="956" name="Google Shape;956;p86"/>
          <p:cNvSpPr txBox="1"/>
          <p:nvPr>
            <p:ph idx="2" type="body"/>
          </p:nvPr>
        </p:nvSpPr>
        <p:spPr>
          <a:xfrm>
            <a:off x="372447" y="392796"/>
            <a:ext cx="11379654" cy="778023"/>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742950" lvl="0" marL="971550" rtl="0" algn="l">
              <a:lnSpc>
                <a:spcPct val="90000"/>
              </a:lnSpc>
              <a:spcBef>
                <a:spcPts val="1000"/>
              </a:spcBef>
              <a:spcAft>
                <a:spcPts val="0"/>
              </a:spcAft>
              <a:buSzPts val="3600"/>
              <a:buFont typeface="Arial"/>
              <a:buAutoNum type="arabicPeriod" startAt="6"/>
            </a:pPr>
            <a:r>
              <a:rPr lang="en-US"/>
              <a:t>Muestra el factor humano asociado a esta tecnología</a:t>
            </a:r>
            <a:endParaRPr/>
          </a:p>
        </p:txBody>
      </p:sp>
      <p:sp>
        <p:nvSpPr>
          <p:cNvPr id="957" name="Google Shape;957;p86"/>
          <p:cNvSpPr txBox="1"/>
          <p:nvPr/>
        </p:nvSpPr>
        <p:spPr>
          <a:xfrm>
            <a:off x="431638" y="2805056"/>
            <a:ext cx="11261272" cy="803654"/>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742950" lvl="0" marL="971550" marR="0" rtl="0" algn="l">
              <a:lnSpc>
                <a:spcPct val="90000"/>
              </a:lnSpc>
              <a:spcBef>
                <a:spcPts val="1000"/>
              </a:spcBef>
              <a:spcAft>
                <a:spcPts val="0"/>
              </a:spcAft>
              <a:buClr>
                <a:srgbClr val="24BAA2"/>
              </a:buClr>
              <a:buSzPts val="3600"/>
              <a:buFont typeface="Arial"/>
              <a:buAutoNum type="arabicPeriod" startAt="7"/>
            </a:pPr>
            <a:r>
              <a:rPr b="1" i="0" lang="en-US" sz="3600" u="none" cap="none" strike="noStrike">
                <a:solidFill>
                  <a:srgbClr val="24BAA2"/>
                </a:solidFill>
                <a:latin typeface="Calibri"/>
                <a:ea typeface="Calibri"/>
                <a:cs typeface="Calibri"/>
                <a:sym typeface="Calibri"/>
              </a:rPr>
              <a:t>Combina teoría y práctica</a:t>
            </a:r>
            <a:endParaRPr b="0" i="0" sz="1400" u="none" cap="none" strike="noStrike">
              <a:solidFill>
                <a:srgbClr val="000000"/>
              </a:solidFill>
              <a:latin typeface="Arial"/>
              <a:ea typeface="Arial"/>
              <a:cs typeface="Arial"/>
              <a:sym typeface="Arial"/>
            </a:endParaRPr>
          </a:p>
        </p:txBody>
      </p:sp>
      <p:sp>
        <p:nvSpPr>
          <p:cNvPr id="958" name="Google Shape;958;p86"/>
          <p:cNvSpPr txBox="1"/>
          <p:nvPr/>
        </p:nvSpPr>
        <p:spPr>
          <a:xfrm>
            <a:off x="2812447" y="3608710"/>
            <a:ext cx="8660968" cy="2090867"/>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   Para propiciar la comprensión, es esencial trasmitir tanta información práctica como sea posible y poner ejemplos concretos. Los juegos son una excelente ayuda para el aprendizaje porque, tengas la edad que tengas, permiten estimular el interés en practicar y aprender. </a:t>
            </a:r>
            <a:endParaRPr b="0" i="0" sz="2400" u="none" cap="none" strike="noStrike">
              <a:solidFill>
                <a:srgbClr val="092E4B"/>
              </a:solidFill>
              <a:latin typeface="Calibri"/>
              <a:ea typeface="Calibri"/>
              <a:cs typeface="Calibri"/>
              <a:sym typeface="Calibri"/>
            </a:endParaRPr>
          </a:p>
        </p:txBody>
      </p:sp>
      <p:grpSp>
        <p:nvGrpSpPr>
          <p:cNvPr id="959" name="Google Shape;959;p86"/>
          <p:cNvGrpSpPr/>
          <p:nvPr/>
        </p:nvGrpSpPr>
        <p:grpSpPr>
          <a:xfrm>
            <a:off x="9783030" y="1380901"/>
            <a:ext cx="1004429" cy="1004428"/>
            <a:chOff x="408867" y="3630716"/>
            <a:chExt cx="1204012" cy="1204011"/>
          </a:xfrm>
        </p:grpSpPr>
        <p:sp>
          <p:nvSpPr>
            <p:cNvPr id="960" name="Google Shape;960;p86"/>
            <p:cNvSpPr/>
            <p:nvPr/>
          </p:nvSpPr>
          <p:spPr>
            <a:xfrm>
              <a:off x="1010873" y="3669140"/>
              <a:ext cx="347280" cy="346433"/>
            </a:xfrm>
            <a:custGeom>
              <a:rect b="b" l="l" r="r" t="t"/>
              <a:pathLst>
                <a:path extrusionOk="0" h="1276088" w="1279207">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61" name="Google Shape;961;p86"/>
            <p:cNvPicPr preferRelativeResize="0"/>
            <p:nvPr/>
          </p:nvPicPr>
          <p:blipFill rotWithShape="1">
            <a:blip r:embed="rId3">
              <a:alphaModFix/>
            </a:blip>
            <a:srcRect b="0" l="0" r="0" t="0"/>
            <a:stretch/>
          </p:blipFill>
          <p:spPr>
            <a:xfrm>
              <a:off x="408867" y="3630716"/>
              <a:ext cx="1204012" cy="1204011"/>
            </a:xfrm>
            <a:prstGeom prst="rect">
              <a:avLst/>
            </a:prstGeom>
            <a:noFill/>
            <a:ln>
              <a:noFill/>
            </a:ln>
          </p:spPr>
        </p:pic>
      </p:grpSp>
      <p:grpSp>
        <p:nvGrpSpPr>
          <p:cNvPr id="962" name="Google Shape;962;p86"/>
          <p:cNvGrpSpPr/>
          <p:nvPr/>
        </p:nvGrpSpPr>
        <p:grpSpPr>
          <a:xfrm>
            <a:off x="1507722" y="3905250"/>
            <a:ext cx="1387878" cy="1212609"/>
            <a:chOff x="343122" y="3033912"/>
            <a:chExt cx="1313922" cy="1270105"/>
          </a:xfrm>
        </p:grpSpPr>
        <p:sp>
          <p:nvSpPr>
            <p:cNvPr id="963" name="Google Shape;963;p86"/>
            <p:cNvSpPr/>
            <p:nvPr/>
          </p:nvSpPr>
          <p:spPr>
            <a:xfrm>
              <a:off x="665683" y="3337614"/>
              <a:ext cx="637406" cy="643063"/>
            </a:xfrm>
            <a:custGeom>
              <a:rect b="b" l="l" r="r" t="t"/>
              <a:pathLst>
                <a:path extrusionOk="0" h="730400" w="723975">
                  <a:moveTo>
                    <a:pt x="361988" y="730401"/>
                  </a:moveTo>
                  <a:cubicBezTo>
                    <a:pt x="162224" y="730401"/>
                    <a:pt x="0" y="566898"/>
                    <a:pt x="0" y="365870"/>
                  </a:cubicBezTo>
                  <a:cubicBezTo>
                    <a:pt x="0" y="164843"/>
                    <a:pt x="162224" y="0"/>
                    <a:pt x="361988" y="0"/>
                  </a:cubicBezTo>
                  <a:cubicBezTo>
                    <a:pt x="561752" y="0"/>
                    <a:pt x="723976" y="163503"/>
                    <a:pt x="723976" y="365870"/>
                  </a:cubicBezTo>
                  <a:cubicBezTo>
                    <a:pt x="723976" y="566898"/>
                    <a:pt x="560411" y="730401"/>
                    <a:pt x="361988" y="730401"/>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64" name="Google Shape;964;p86"/>
            <p:cNvGrpSpPr/>
            <p:nvPr/>
          </p:nvGrpSpPr>
          <p:grpSpPr>
            <a:xfrm>
              <a:off x="343122" y="3033912"/>
              <a:ext cx="1313922" cy="1270105"/>
              <a:chOff x="5191040" y="1078974"/>
              <a:chExt cx="700106" cy="676759"/>
            </a:xfrm>
          </p:grpSpPr>
          <p:sp>
            <p:nvSpPr>
              <p:cNvPr id="965" name="Google Shape;965;p86"/>
              <p:cNvSpPr/>
              <p:nvPr/>
            </p:nvSpPr>
            <p:spPr>
              <a:xfrm>
                <a:off x="5302486" y="1181378"/>
                <a:ext cx="472455" cy="471526"/>
              </a:xfrm>
              <a:custGeom>
                <a:rect b="b" l="l" r="r" t="t"/>
                <a:pathLst>
                  <a:path extrusionOk="0" h="471526" w="472455">
                    <a:moveTo>
                      <a:pt x="195393" y="471443"/>
                    </a:moveTo>
                    <a:cubicBezTo>
                      <a:pt x="186920" y="471443"/>
                      <a:pt x="178447" y="468055"/>
                      <a:pt x="172939" y="461702"/>
                    </a:cubicBezTo>
                    <a:lnTo>
                      <a:pt x="161076" y="447303"/>
                    </a:lnTo>
                    <a:cubicBezTo>
                      <a:pt x="156840" y="442221"/>
                      <a:pt x="146248" y="437986"/>
                      <a:pt x="139469" y="438410"/>
                    </a:cubicBezTo>
                    <a:lnTo>
                      <a:pt x="120828" y="440104"/>
                    </a:lnTo>
                    <a:cubicBezTo>
                      <a:pt x="108118" y="441374"/>
                      <a:pt x="94984" y="432481"/>
                      <a:pt x="91172" y="420199"/>
                    </a:cubicBezTo>
                    <a:lnTo>
                      <a:pt x="85664" y="402412"/>
                    </a:lnTo>
                    <a:cubicBezTo>
                      <a:pt x="83545" y="396059"/>
                      <a:pt x="75496" y="388013"/>
                      <a:pt x="69141" y="385895"/>
                    </a:cubicBezTo>
                    <a:lnTo>
                      <a:pt x="51347" y="380390"/>
                    </a:lnTo>
                    <a:cubicBezTo>
                      <a:pt x="39061" y="376578"/>
                      <a:pt x="30587" y="363450"/>
                      <a:pt x="31435" y="350745"/>
                    </a:cubicBezTo>
                    <a:lnTo>
                      <a:pt x="33129" y="332110"/>
                    </a:lnTo>
                    <a:cubicBezTo>
                      <a:pt x="33553" y="325334"/>
                      <a:pt x="29740" y="315170"/>
                      <a:pt x="24232" y="310512"/>
                    </a:cubicBezTo>
                    <a:lnTo>
                      <a:pt x="9828" y="298654"/>
                    </a:lnTo>
                    <a:cubicBezTo>
                      <a:pt x="84" y="290183"/>
                      <a:pt x="-2882" y="274937"/>
                      <a:pt x="3049" y="263926"/>
                    </a:cubicBezTo>
                    <a:lnTo>
                      <a:pt x="11522" y="247410"/>
                    </a:lnTo>
                    <a:cubicBezTo>
                      <a:pt x="14912" y="241481"/>
                      <a:pt x="14912" y="230046"/>
                      <a:pt x="11522" y="224117"/>
                    </a:cubicBezTo>
                    <a:lnTo>
                      <a:pt x="3049" y="207600"/>
                    </a:lnTo>
                    <a:cubicBezTo>
                      <a:pt x="-2882" y="196166"/>
                      <a:pt x="84" y="180920"/>
                      <a:pt x="9828" y="172873"/>
                    </a:cubicBezTo>
                    <a:lnTo>
                      <a:pt x="24232" y="161015"/>
                    </a:lnTo>
                    <a:cubicBezTo>
                      <a:pt x="29740" y="156356"/>
                      <a:pt x="33553" y="146616"/>
                      <a:pt x="33129" y="139416"/>
                    </a:cubicBezTo>
                    <a:lnTo>
                      <a:pt x="31435" y="120782"/>
                    </a:lnTo>
                    <a:cubicBezTo>
                      <a:pt x="30587" y="108077"/>
                      <a:pt x="39061" y="94948"/>
                      <a:pt x="51347" y="91137"/>
                    </a:cubicBezTo>
                    <a:lnTo>
                      <a:pt x="69141" y="85631"/>
                    </a:lnTo>
                    <a:cubicBezTo>
                      <a:pt x="75920" y="83514"/>
                      <a:pt x="83545" y="75891"/>
                      <a:pt x="85664" y="69115"/>
                    </a:cubicBezTo>
                    <a:lnTo>
                      <a:pt x="91172" y="51327"/>
                    </a:lnTo>
                    <a:cubicBezTo>
                      <a:pt x="94984" y="39046"/>
                      <a:pt x="108118" y="30576"/>
                      <a:pt x="120828" y="31423"/>
                    </a:cubicBezTo>
                    <a:lnTo>
                      <a:pt x="139469" y="33117"/>
                    </a:lnTo>
                    <a:cubicBezTo>
                      <a:pt x="146248" y="33540"/>
                      <a:pt x="156416" y="29305"/>
                      <a:pt x="161076" y="24223"/>
                    </a:cubicBezTo>
                    <a:lnTo>
                      <a:pt x="173362" y="9824"/>
                    </a:lnTo>
                    <a:cubicBezTo>
                      <a:pt x="181412" y="83"/>
                      <a:pt x="197088" y="-2881"/>
                      <a:pt x="208103" y="3048"/>
                    </a:cubicBezTo>
                    <a:lnTo>
                      <a:pt x="224626" y="11518"/>
                    </a:lnTo>
                    <a:cubicBezTo>
                      <a:pt x="230557" y="14483"/>
                      <a:pt x="241573" y="14483"/>
                      <a:pt x="247928" y="11518"/>
                    </a:cubicBezTo>
                    <a:lnTo>
                      <a:pt x="264451" y="3048"/>
                    </a:lnTo>
                    <a:cubicBezTo>
                      <a:pt x="275889" y="-2881"/>
                      <a:pt x="291141" y="83"/>
                      <a:pt x="299191" y="9824"/>
                    </a:cubicBezTo>
                    <a:lnTo>
                      <a:pt x="311054" y="24223"/>
                    </a:lnTo>
                    <a:cubicBezTo>
                      <a:pt x="315291" y="29305"/>
                      <a:pt x="325882" y="33540"/>
                      <a:pt x="332661" y="33117"/>
                    </a:cubicBezTo>
                    <a:lnTo>
                      <a:pt x="351302" y="31423"/>
                    </a:lnTo>
                    <a:cubicBezTo>
                      <a:pt x="364012" y="30152"/>
                      <a:pt x="377146" y="39046"/>
                      <a:pt x="380959" y="51327"/>
                    </a:cubicBezTo>
                    <a:lnTo>
                      <a:pt x="386466" y="69115"/>
                    </a:lnTo>
                    <a:cubicBezTo>
                      <a:pt x="388584" y="75891"/>
                      <a:pt x="396210" y="83514"/>
                      <a:pt x="402989" y="85631"/>
                    </a:cubicBezTo>
                    <a:lnTo>
                      <a:pt x="420783" y="91137"/>
                    </a:lnTo>
                    <a:cubicBezTo>
                      <a:pt x="433069" y="94948"/>
                      <a:pt x="441542" y="108077"/>
                      <a:pt x="440695" y="120782"/>
                    </a:cubicBezTo>
                    <a:lnTo>
                      <a:pt x="439001" y="139416"/>
                    </a:lnTo>
                    <a:cubicBezTo>
                      <a:pt x="438153" y="146192"/>
                      <a:pt x="442390" y="156356"/>
                      <a:pt x="447897" y="161015"/>
                    </a:cubicBezTo>
                    <a:lnTo>
                      <a:pt x="462302" y="172873"/>
                    </a:lnTo>
                    <a:cubicBezTo>
                      <a:pt x="472047" y="180920"/>
                      <a:pt x="475012" y="196589"/>
                      <a:pt x="469504" y="207600"/>
                    </a:cubicBezTo>
                    <a:lnTo>
                      <a:pt x="461031" y="224117"/>
                    </a:lnTo>
                    <a:cubicBezTo>
                      <a:pt x="457642" y="230046"/>
                      <a:pt x="457642" y="241481"/>
                      <a:pt x="461031" y="247410"/>
                    </a:cubicBezTo>
                    <a:lnTo>
                      <a:pt x="469504" y="263926"/>
                    </a:lnTo>
                    <a:cubicBezTo>
                      <a:pt x="475436" y="275361"/>
                      <a:pt x="472047" y="290607"/>
                      <a:pt x="462726" y="298654"/>
                    </a:cubicBezTo>
                    <a:lnTo>
                      <a:pt x="448321" y="310512"/>
                    </a:lnTo>
                    <a:cubicBezTo>
                      <a:pt x="442814" y="315170"/>
                      <a:pt x="439001" y="324911"/>
                      <a:pt x="439424" y="332110"/>
                    </a:cubicBezTo>
                    <a:lnTo>
                      <a:pt x="441119" y="350745"/>
                    </a:lnTo>
                    <a:cubicBezTo>
                      <a:pt x="441966" y="363450"/>
                      <a:pt x="433493" y="376578"/>
                      <a:pt x="421207" y="380390"/>
                    </a:cubicBezTo>
                    <a:lnTo>
                      <a:pt x="403413" y="385895"/>
                    </a:lnTo>
                    <a:cubicBezTo>
                      <a:pt x="396634" y="388013"/>
                      <a:pt x="389008" y="395636"/>
                      <a:pt x="386890" y="402412"/>
                    </a:cubicBezTo>
                    <a:lnTo>
                      <a:pt x="381382" y="420199"/>
                    </a:lnTo>
                    <a:cubicBezTo>
                      <a:pt x="377569" y="432481"/>
                      <a:pt x="364436" y="440951"/>
                      <a:pt x="351726" y="440104"/>
                    </a:cubicBezTo>
                    <a:lnTo>
                      <a:pt x="333084" y="438410"/>
                    </a:lnTo>
                    <a:cubicBezTo>
                      <a:pt x="326306" y="437986"/>
                      <a:pt x="316138" y="442221"/>
                      <a:pt x="311477" y="447303"/>
                    </a:cubicBezTo>
                    <a:lnTo>
                      <a:pt x="299615" y="461702"/>
                    </a:lnTo>
                    <a:cubicBezTo>
                      <a:pt x="291565" y="471443"/>
                      <a:pt x="275889" y="474408"/>
                      <a:pt x="264874" y="468479"/>
                    </a:cubicBezTo>
                    <a:lnTo>
                      <a:pt x="248351" y="460008"/>
                    </a:lnTo>
                    <a:cubicBezTo>
                      <a:pt x="241996" y="457044"/>
                      <a:pt x="231405" y="457044"/>
                      <a:pt x="225050" y="460008"/>
                    </a:cubicBezTo>
                    <a:lnTo>
                      <a:pt x="208527" y="468479"/>
                    </a:lnTo>
                    <a:cubicBezTo>
                      <a:pt x="204290" y="470596"/>
                      <a:pt x="200053" y="471443"/>
                      <a:pt x="195393" y="471443"/>
                    </a:cubicBezTo>
                    <a:close/>
                    <a:moveTo>
                      <a:pt x="141164" y="424011"/>
                    </a:moveTo>
                    <a:cubicBezTo>
                      <a:pt x="152179" y="424011"/>
                      <a:pt x="165737" y="429940"/>
                      <a:pt x="172515" y="437986"/>
                    </a:cubicBezTo>
                    <a:lnTo>
                      <a:pt x="184378" y="452385"/>
                    </a:lnTo>
                    <a:cubicBezTo>
                      <a:pt x="188191" y="457044"/>
                      <a:pt x="196241" y="458314"/>
                      <a:pt x="201325" y="455773"/>
                    </a:cubicBezTo>
                    <a:lnTo>
                      <a:pt x="217847" y="447303"/>
                    </a:lnTo>
                    <a:cubicBezTo>
                      <a:pt x="228015" y="442221"/>
                      <a:pt x="244115" y="442221"/>
                      <a:pt x="254706" y="447303"/>
                    </a:cubicBezTo>
                    <a:lnTo>
                      <a:pt x="271229" y="455773"/>
                    </a:lnTo>
                    <a:cubicBezTo>
                      <a:pt x="276313" y="458314"/>
                      <a:pt x="284363" y="456620"/>
                      <a:pt x="288176" y="452385"/>
                    </a:cubicBezTo>
                    <a:lnTo>
                      <a:pt x="300038" y="437986"/>
                    </a:lnTo>
                    <a:cubicBezTo>
                      <a:pt x="307664" y="429093"/>
                      <a:pt x="322493" y="422740"/>
                      <a:pt x="333931" y="424011"/>
                    </a:cubicBezTo>
                    <a:lnTo>
                      <a:pt x="352573" y="425705"/>
                    </a:lnTo>
                    <a:cubicBezTo>
                      <a:pt x="358504" y="426128"/>
                      <a:pt x="365283" y="421893"/>
                      <a:pt x="366977" y="415964"/>
                    </a:cubicBezTo>
                    <a:lnTo>
                      <a:pt x="372485" y="398177"/>
                    </a:lnTo>
                    <a:cubicBezTo>
                      <a:pt x="375874" y="387166"/>
                      <a:pt x="387314" y="375731"/>
                      <a:pt x="398329" y="371920"/>
                    </a:cubicBezTo>
                    <a:lnTo>
                      <a:pt x="416123" y="366414"/>
                    </a:lnTo>
                    <a:cubicBezTo>
                      <a:pt x="421630" y="364720"/>
                      <a:pt x="426291" y="357944"/>
                      <a:pt x="425867" y="352015"/>
                    </a:cubicBezTo>
                    <a:lnTo>
                      <a:pt x="424172" y="333381"/>
                    </a:lnTo>
                    <a:cubicBezTo>
                      <a:pt x="423325" y="321523"/>
                      <a:pt x="429256" y="307124"/>
                      <a:pt x="438153" y="299501"/>
                    </a:cubicBezTo>
                    <a:lnTo>
                      <a:pt x="452558" y="287643"/>
                    </a:lnTo>
                    <a:cubicBezTo>
                      <a:pt x="456794" y="283831"/>
                      <a:pt x="458489" y="275784"/>
                      <a:pt x="455947" y="270702"/>
                    </a:cubicBezTo>
                    <a:lnTo>
                      <a:pt x="447474" y="254186"/>
                    </a:lnTo>
                    <a:cubicBezTo>
                      <a:pt x="441966" y="244022"/>
                      <a:pt x="441966" y="227505"/>
                      <a:pt x="447474" y="217341"/>
                    </a:cubicBezTo>
                    <a:lnTo>
                      <a:pt x="455947" y="200824"/>
                    </a:lnTo>
                    <a:cubicBezTo>
                      <a:pt x="458489" y="195742"/>
                      <a:pt x="456794" y="187696"/>
                      <a:pt x="452558" y="183884"/>
                    </a:cubicBezTo>
                    <a:lnTo>
                      <a:pt x="438153" y="172026"/>
                    </a:lnTo>
                    <a:cubicBezTo>
                      <a:pt x="429256" y="164403"/>
                      <a:pt x="423325" y="149580"/>
                      <a:pt x="424172" y="138146"/>
                    </a:cubicBezTo>
                    <a:lnTo>
                      <a:pt x="425867" y="119512"/>
                    </a:lnTo>
                    <a:cubicBezTo>
                      <a:pt x="426291" y="113583"/>
                      <a:pt x="422054" y="106806"/>
                      <a:pt x="416123" y="105112"/>
                    </a:cubicBezTo>
                    <a:lnTo>
                      <a:pt x="398329" y="99607"/>
                    </a:lnTo>
                    <a:cubicBezTo>
                      <a:pt x="387314" y="96219"/>
                      <a:pt x="375874" y="84784"/>
                      <a:pt x="372485" y="73350"/>
                    </a:cubicBezTo>
                    <a:lnTo>
                      <a:pt x="366977" y="55562"/>
                    </a:lnTo>
                    <a:cubicBezTo>
                      <a:pt x="365283" y="50057"/>
                      <a:pt x="358504" y="45398"/>
                      <a:pt x="352573" y="45822"/>
                    </a:cubicBezTo>
                    <a:lnTo>
                      <a:pt x="333931" y="47516"/>
                    </a:lnTo>
                    <a:cubicBezTo>
                      <a:pt x="322493" y="48363"/>
                      <a:pt x="307241" y="42434"/>
                      <a:pt x="300038" y="33540"/>
                    </a:cubicBezTo>
                    <a:lnTo>
                      <a:pt x="288176" y="19141"/>
                    </a:lnTo>
                    <a:cubicBezTo>
                      <a:pt x="284363" y="14483"/>
                      <a:pt x="276313" y="13212"/>
                      <a:pt x="271229" y="15753"/>
                    </a:cubicBezTo>
                    <a:lnTo>
                      <a:pt x="254706" y="24223"/>
                    </a:lnTo>
                    <a:cubicBezTo>
                      <a:pt x="244538" y="29305"/>
                      <a:pt x="228015" y="29305"/>
                      <a:pt x="217847" y="24223"/>
                    </a:cubicBezTo>
                    <a:lnTo>
                      <a:pt x="201325" y="15753"/>
                    </a:lnTo>
                    <a:cubicBezTo>
                      <a:pt x="196241" y="13212"/>
                      <a:pt x="188191" y="14483"/>
                      <a:pt x="184378" y="19141"/>
                    </a:cubicBezTo>
                    <a:lnTo>
                      <a:pt x="172515" y="33540"/>
                    </a:lnTo>
                    <a:cubicBezTo>
                      <a:pt x="164889" y="42434"/>
                      <a:pt x="150061" y="48786"/>
                      <a:pt x="138622" y="47516"/>
                    </a:cubicBezTo>
                    <a:lnTo>
                      <a:pt x="119981" y="45822"/>
                    </a:lnTo>
                    <a:cubicBezTo>
                      <a:pt x="114049" y="45398"/>
                      <a:pt x="107271" y="49633"/>
                      <a:pt x="105576" y="55562"/>
                    </a:cubicBezTo>
                    <a:lnTo>
                      <a:pt x="100068" y="73350"/>
                    </a:lnTo>
                    <a:cubicBezTo>
                      <a:pt x="96679" y="84361"/>
                      <a:pt x="85240" y="95795"/>
                      <a:pt x="74225" y="99607"/>
                    </a:cubicBezTo>
                    <a:lnTo>
                      <a:pt x="56431" y="105112"/>
                    </a:lnTo>
                    <a:cubicBezTo>
                      <a:pt x="50923" y="106806"/>
                      <a:pt x="46263" y="113583"/>
                      <a:pt x="46687" y="119512"/>
                    </a:cubicBezTo>
                    <a:lnTo>
                      <a:pt x="48381" y="138146"/>
                    </a:lnTo>
                    <a:cubicBezTo>
                      <a:pt x="49229" y="149580"/>
                      <a:pt x="43297" y="164403"/>
                      <a:pt x="34400" y="172026"/>
                    </a:cubicBezTo>
                    <a:lnTo>
                      <a:pt x="19996" y="183884"/>
                    </a:lnTo>
                    <a:cubicBezTo>
                      <a:pt x="15335" y="187696"/>
                      <a:pt x="14065" y="195742"/>
                      <a:pt x="16606" y="200824"/>
                    </a:cubicBezTo>
                    <a:lnTo>
                      <a:pt x="25080" y="217341"/>
                    </a:lnTo>
                    <a:cubicBezTo>
                      <a:pt x="30587" y="227505"/>
                      <a:pt x="30587" y="244022"/>
                      <a:pt x="25080" y="254186"/>
                    </a:cubicBezTo>
                    <a:lnTo>
                      <a:pt x="16606" y="270702"/>
                    </a:lnTo>
                    <a:cubicBezTo>
                      <a:pt x="14065" y="275784"/>
                      <a:pt x="15335" y="283831"/>
                      <a:pt x="19996" y="287643"/>
                    </a:cubicBezTo>
                    <a:lnTo>
                      <a:pt x="34400" y="299501"/>
                    </a:lnTo>
                    <a:cubicBezTo>
                      <a:pt x="43297" y="307124"/>
                      <a:pt x="49229" y="321946"/>
                      <a:pt x="48381" y="333381"/>
                    </a:cubicBezTo>
                    <a:lnTo>
                      <a:pt x="46687" y="352015"/>
                    </a:lnTo>
                    <a:cubicBezTo>
                      <a:pt x="46263" y="357944"/>
                      <a:pt x="50500" y="364720"/>
                      <a:pt x="56431" y="366414"/>
                    </a:cubicBezTo>
                    <a:lnTo>
                      <a:pt x="74225" y="371920"/>
                    </a:lnTo>
                    <a:cubicBezTo>
                      <a:pt x="85240" y="375308"/>
                      <a:pt x="96679" y="386742"/>
                      <a:pt x="100068" y="398177"/>
                    </a:cubicBezTo>
                    <a:lnTo>
                      <a:pt x="105576" y="415964"/>
                    </a:lnTo>
                    <a:cubicBezTo>
                      <a:pt x="107271" y="421470"/>
                      <a:pt x="114049" y="426128"/>
                      <a:pt x="119981" y="425705"/>
                    </a:cubicBezTo>
                    <a:lnTo>
                      <a:pt x="138622" y="424011"/>
                    </a:lnTo>
                    <a:cubicBezTo>
                      <a:pt x="139469" y="424011"/>
                      <a:pt x="140317" y="424011"/>
                      <a:pt x="141164" y="42401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86"/>
              <p:cNvSpPr/>
              <p:nvPr/>
            </p:nvSpPr>
            <p:spPr>
              <a:xfrm>
                <a:off x="5191040" y="1303431"/>
                <a:ext cx="158592" cy="227844"/>
              </a:xfrm>
              <a:custGeom>
                <a:rect b="b" l="l" r="r" t="t"/>
                <a:pathLst>
                  <a:path extrusionOk="0" h="227844" w="158592">
                    <a:moveTo>
                      <a:pt x="151354" y="227845"/>
                    </a:moveTo>
                    <a:lnTo>
                      <a:pt x="7308" y="227845"/>
                    </a:lnTo>
                    <a:cubicBezTo>
                      <a:pt x="4766" y="227845"/>
                      <a:pt x="2224" y="226574"/>
                      <a:pt x="953" y="224033"/>
                    </a:cubicBezTo>
                    <a:cubicBezTo>
                      <a:pt x="-318" y="221916"/>
                      <a:pt x="-318" y="218951"/>
                      <a:pt x="953" y="216834"/>
                    </a:cubicBezTo>
                    <a:lnTo>
                      <a:pt x="59843" y="113922"/>
                    </a:lnTo>
                    <a:lnTo>
                      <a:pt x="953" y="11011"/>
                    </a:lnTo>
                    <a:cubicBezTo>
                      <a:pt x="-318" y="8894"/>
                      <a:pt x="-318" y="5929"/>
                      <a:pt x="953" y="3812"/>
                    </a:cubicBezTo>
                    <a:cubicBezTo>
                      <a:pt x="2224" y="1694"/>
                      <a:pt x="4766" y="0"/>
                      <a:pt x="7308" y="0"/>
                    </a:cubicBezTo>
                    <a:lnTo>
                      <a:pt x="151354" y="0"/>
                    </a:lnTo>
                    <a:cubicBezTo>
                      <a:pt x="155591" y="0"/>
                      <a:pt x="158557" y="3388"/>
                      <a:pt x="158557" y="7199"/>
                    </a:cubicBezTo>
                    <a:cubicBezTo>
                      <a:pt x="158557" y="11435"/>
                      <a:pt x="155167" y="14399"/>
                      <a:pt x="151354" y="14399"/>
                    </a:cubicBezTo>
                    <a:lnTo>
                      <a:pt x="20018" y="14399"/>
                    </a:lnTo>
                    <a:lnTo>
                      <a:pt x="74671" y="110111"/>
                    </a:lnTo>
                    <a:cubicBezTo>
                      <a:pt x="75942" y="112228"/>
                      <a:pt x="75942" y="115193"/>
                      <a:pt x="74671" y="117310"/>
                    </a:cubicBezTo>
                    <a:lnTo>
                      <a:pt x="20018" y="213022"/>
                    </a:lnTo>
                    <a:lnTo>
                      <a:pt x="151354" y="213022"/>
                    </a:lnTo>
                    <a:cubicBezTo>
                      <a:pt x="155591" y="213022"/>
                      <a:pt x="158557" y="216410"/>
                      <a:pt x="158557" y="220222"/>
                    </a:cubicBezTo>
                    <a:cubicBezTo>
                      <a:pt x="158980" y="224457"/>
                      <a:pt x="155591" y="227845"/>
                      <a:pt x="151354" y="22784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86"/>
              <p:cNvSpPr/>
              <p:nvPr/>
            </p:nvSpPr>
            <p:spPr>
              <a:xfrm>
                <a:off x="5727930" y="1303855"/>
                <a:ext cx="163216" cy="227421"/>
              </a:xfrm>
              <a:custGeom>
                <a:rect b="b" l="l" r="r" t="t"/>
                <a:pathLst>
                  <a:path extrusionOk="0" h="227421" w="163216">
                    <a:moveTo>
                      <a:pt x="155908" y="227421"/>
                    </a:moveTo>
                    <a:lnTo>
                      <a:pt x="7202" y="227421"/>
                    </a:lnTo>
                    <a:cubicBezTo>
                      <a:pt x="2965" y="227421"/>
                      <a:pt x="0" y="224033"/>
                      <a:pt x="0" y="220222"/>
                    </a:cubicBezTo>
                    <a:cubicBezTo>
                      <a:pt x="0" y="215987"/>
                      <a:pt x="3389" y="213022"/>
                      <a:pt x="7202" y="213022"/>
                    </a:cubicBezTo>
                    <a:lnTo>
                      <a:pt x="143198" y="213022"/>
                    </a:lnTo>
                    <a:lnTo>
                      <a:pt x="88546" y="117310"/>
                    </a:lnTo>
                    <a:cubicBezTo>
                      <a:pt x="87275" y="115193"/>
                      <a:pt x="87275" y="112228"/>
                      <a:pt x="88546" y="110111"/>
                    </a:cubicBezTo>
                    <a:lnTo>
                      <a:pt x="143198" y="14399"/>
                    </a:lnTo>
                    <a:lnTo>
                      <a:pt x="7202" y="14399"/>
                    </a:lnTo>
                    <a:cubicBezTo>
                      <a:pt x="2965" y="14399"/>
                      <a:pt x="0" y="11011"/>
                      <a:pt x="0" y="7199"/>
                    </a:cubicBezTo>
                    <a:cubicBezTo>
                      <a:pt x="0" y="2964"/>
                      <a:pt x="3389" y="0"/>
                      <a:pt x="7202" y="0"/>
                    </a:cubicBezTo>
                    <a:lnTo>
                      <a:pt x="155908" y="0"/>
                    </a:lnTo>
                    <a:cubicBezTo>
                      <a:pt x="158450" y="0"/>
                      <a:pt x="160993" y="1270"/>
                      <a:pt x="162263" y="3812"/>
                    </a:cubicBezTo>
                    <a:cubicBezTo>
                      <a:pt x="163535" y="5929"/>
                      <a:pt x="163535" y="8893"/>
                      <a:pt x="162263" y="11011"/>
                    </a:cubicBezTo>
                    <a:lnTo>
                      <a:pt x="103374" y="113922"/>
                    </a:lnTo>
                    <a:lnTo>
                      <a:pt x="162263" y="216834"/>
                    </a:lnTo>
                    <a:cubicBezTo>
                      <a:pt x="163535" y="218951"/>
                      <a:pt x="163535" y="221916"/>
                      <a:pt x="162263" y="224033"/>
                    </a:cubicBezTo>
                    <a:cubicBezTo>
                      <a:pt x="160993" y="226151"/>
                      <a:pt x="158450" y="227421"/>
                      <a:pt x="155908" y="22742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86"/>
              <p:cNvSpPr/>
              <p:nvPr/>
            </p:nvSpPr>
            <p:spPr>
              <a:xfrm>
                <a:off x="5355104" y="1233553"/>
                <a:ext cx="367741" cy="367601"/>
              </a:xfrm>
              <a:custGeom>
                <a:rect b="b" l="l" r="r" t="t"/>
                <a:pathLst>
                  <a:path extrusionOk="0" h="367601" w="367741">
                    <a:moveTo>
                      <a:pt x="183870" y="367601"/>
                    </a:moveTo>
                    <a:cubicBezTo>
                      <a:pt x="82615" y="367601"/>
                      <a:pt x="0" y="285018"/>
                      <a:pt x="0" y="183801"/>
                    </a:cubicBezTo>
                    <a:cubicBezTo>
                      <a:pt x="0" y="82583"/>
                      <a:pt x="82615" y="0"/>
                      <a:pt x="183870" y="0"/>
                    </a:cubicBezTo>
                    <a:cubicBezTo>
                      <a:pt x="285127" y="0"/>
                      <a:pt x="367741" y="82583"/>
                      <a:pt x="367741" y="183801"/>
                    </a:cubicBezTo>
                    <a:cubicBezTo>
                      <a:pt x="367741" y="285018"/>
                      <a:pt x="285127" y="367601"/>
                      <a:pt x="183870" y="367601"/>
                    </a:cubicBezTo>
                    <a:close/>
                    <a:moveTo>
                      <a:pt x="183870" y="14399"/>
                    </a:moveTo>
                    <a:cubicBezTo>
                      <a:pt x="90664" y="14399"/>
                      <a:pt x="14828" y="90206"/>
                      <a:pt x="14828" y="183377"/>
                    </a:cubicBezTo>
                    <a:cubicBezTo>
                      <a:pt x="14828" y="276548"/>
                      <a:pt x="90664" y="352355"/>
                      <a:pt x="183870" y="352355"/>
                    </a:cubicBezTo>
                    <a:cubicBezTo>
                      <a:pt x="277077" y="352355"/>
                      <a:pt x="352913" y="276548"/>
                      <a:pt x="352913" y="183377"/>
                    </a:cubicBezTo>
                    <a:cubicBezTo>
                      <a:pt x="352913" y="90206"/>
                      <a:pt x="277077" y="14399"/>
                      <a:pt x="183870" y="143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86"/>
              <p:cNvSpPr/>
              <p:nvPr/>
            </p:nvSpPr>
            <p:spPr>
              <a:xfrm>
                <a:off x="5467375" y="1300466"/>
                <a:ext cx="148978" cy="233774"/>
              </a:xfrm>
              <a:custGeom>
                <a:rect b="b" l="l" r="r" t="t"/>
                <a:pathLst>
                  <a:path extrusionOk="0" h="233774" w="148978">
                    <a:moveTo>
                      <a:pt x="142775" y="233774"/>
                    </a:moveTo>
                    <a:lnTo>
                      <a:pt x="7202" y="233774"/>
                    </a:lnTo>
                    <a:cubicBezTo>
                      <a:pt x="2966" y="233774"/>
                      <a:pt x="0" y="230386"/>
                      <a:pt x="0" y="226574"/>
                    </a:cubicBezTo>
                    <a:lnTo>
                      <a:pt x="0" y="180836"/>
                    </a:lnTo>
                    <a:cubicBezTo>
                      <a:pt x="0" y="176601"/>
                      <a:pt x="3389" y="173637"/>
                      <a:pt x="7202" y="173637"/>
                    </a:cubicBezTo>
                    <a:lnTo>
                      <a:pt x="36012" y="173637"/>
                    </a:lnTo>
                    <a:lnTo>
                      <a:pt x="36012" y="82160"/>
                    </a:lnTo>
                    <a:lnTo>
                      <a:pt x="7202" y="82160"/>
                    </a:lnTo>
                    <a:cubicBezTo>
                      <a:pt x="2966" y="82160"/>
                      <a:pt x="0" y="78772"/>
                      <a:pt x="0" y="74960"/>
                    </a:cubicBezTo>
                    <a:lnTo>
                      <a:pt x="0" y="31339"/>
                    </a:lnTo>
                    <a:cubicBezTo>
                      <a:pt x="0" y="27104"/>
                      <a:pt x="3389" y="24140"/>
                      <a:pt x="7202" y="24140"/>
                    </a:cubicBezTo>
                    <a:cubicBezTo>
                      <a:pt x="10592" y="24140"/>
                      <a:pt x="13981" y="24140"/>
                      <a:pt x="17370" y="24140"/>
                    </a:cubicBezTo>
                    <a:cubicBezTo>
                      <a:pt x="21183" y="23716"/>
                      <a:pt x="24149" y="23716"/>
                      <a:pt x="26691" y="23293"/>
                    </a:cubicBezTo>
                    <a:cubicBezTo>
                      <a:pt x="29233" y="22869"/>
                      <a:pt x="31775" y="22869"/>
                      <a:pt x="33893" y="22446"/>
                    </a:cubicBezTo>
                    <a:cubicBezTo>
                      <a:pt x="36435" y="22022"/>
                      <a:pt x="36859" y="21599"/>
                      <a:pt x="37282" y="21599"/>
                    </a:cubicBezTo>
                    <a:cubicBezTo>
                      <a:pt x="37282" y="21599"/>
                      <a:pt x="37706" y="21175"/>
                      <a:pt x="38554" y="19058"/>
                    </a:cubicBezTo>
                    <a:cubicBezTo>
                      <a:pt x="38977" y="17364"/>
                      <a:pt x="39825" y="13976"/>
                      <a:pt x="40248" y="7200"/>
                    </a:cubicBezTo>
                    <a:cubicBezTo>
                      <a:pt x="40248" y="3388"/>
                      <a:pt x="43637" y="0"/>
                      <a:pt x="47451" y="0"/>
                    </a:cubicBezTo>
                    <a:lnTo>
                      <a:pt x="106340" y="0"/>
                    </a:lnTo>
                    <a:cubicBezTo>
                      <a:pt x="110577" y="0"/>
                      <a:pt x="113542" y="3388"/>
                      <a:pt x="113542" y="7200"/>
                    </a:cubicBezTo>
                    <a:lnTo>
                      <a:pt x="113542" y="174060"/>
                    </a:lnTo>
                    <a:lnTo>
                      <a:pt x="141504" y="174060"/>
                    </a:lnTo>
                    <a:cubicBezTo>
                      <a:pt x="145317" y="174060"/>
                      <a:pt x="148707" y="177448"/>
                      <a:pt x="148707" y="181260"/>
                    </a:cubicBezTo>
                    <a:lnTo>
                      <a:pt x="148707" y="226998"/>
                    </a:lnTo>
                    <a:cubicBezTo>
                      <a:pt x="149977" y="230810"/>
                      <a:pt x="146588" y="233774"/>
                      <a:pt x="142775" y="233774"/>
                    </a:cubicBezTo>
                    <a:close/>
                    <a:moveTo>
                      <a:pt x="14828" y="219375"/>
                    </a:moveTo>
                    <a:lnTo>
                      <a:pt x="135573" y="219375"/>
                    </a:lnTo>
                    <a:lnTo>
                      <a:pt x="135573" y="188459"/>
                    </a:lnTo>
                    <a:lnTo>
                      <a:pt x="107611" y="188459"/>
                    </a:lnTo>
                    <a:cubicBezTo>
                      <a:pt x="103374" y="188459"/>
                      <a:pt x="100409" y="185071"/>
                      <a:pt x="100409" y="181260"/>
                    </a:cubicBezTo>
                    <a:lnTo>
                      <a:pt x="100409" y="14399"/>
                    </a:lnTo>
                    <a:lnTo>
                      <a:pt x="55500" y="14399"/>
                    </a:lnTo>
                    <a:cubicBezTo>
                      <a:pt x="55076" y="18211"/>
                      <a:pt x="54229" y="21175"/>
                      <a:pt x="53382" y="23716"/>
                    </a:cubicBezTo>
                    <a:cubicBezTo>
                      <a:pt x="51264" y="28798"/>
                      <a:pt x="48721" y="32610"/>
                      <a:pt x="44909" y="34304"/>
                    </a:cubicBezTo>
                    <a:cubicBezTo>
                      <a:pt x="43214" y="35151"/>
                      <a:pt x="41096" y="35998"/>
                      <a:pt x="37706" y="36421"/>
                    </a:cubicBezTo>
                    <a:cubicBezTo>
                      <a:pt x="37706" y="36421"/>
                      <a:pt x="37706" y="36421"/>
                      <a:pt x="37282" y="36421"/>
                    </a:cubicBezTo>
                    <a:cubicBezTo>
                      <a:pt x="34741" y="36845"/>
                      <a:pt x="31775" y="37268"/>
                      <a:pt x="28809" y="37692"/>
                    </a:cubicBezTo>
                    <a:cubicBezTo>
                      <a:pt x="25844" y="38115"/>
                      <a:pt x="22878" y="38115"/>
                      <a:pt x="18641" y="38539"/>
                    </a:cubicBezTo>
                    <a:cubicBezTo>
                      <a:pt x="17370" y="38539"/>
                      <a:pt x="16099" y="38539"/>
                      <a:pt x="15252" y="38539"/>
                    </a:cubicBezTo>
                    <a:lnTo>
                      <a:pt x="15252" y="67337"/>
                    </a:lnTo>
                    <a:lnTo>
                      <a:pt x="44061" y="67337"/>
                    </a:lnTo>
                    <a:cubicBezTo>
                      <a:pt x="48298" y="67337"/>
                      <a:pt x="51264" y="70725"/>
                      <a:pt x="51264" y="74537"/>
                    </a:cubicBezTo>
                    <a:lnTo>
                      <a:pt x="51264" y="180836"/>
                    </a:lnTo>
                    <a:cubicBezTo>
                      <a:pt x="51264" y="185071"/>
                      <a:pt x="47874" y="188036"/>
                      <a:pt x="44061" y="188036"/>
                    </a:cubicBezTo>
                    <a:lnTo>
                      <a:pt x="15252" y="188036"/>
                    </a:lnTo>
                    <a:lnTo>
                      <a:pt x="15252" y="219375"/>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86"/>
              <p:cNvSpPr/>
              <p:nvPr/>
            </p:nvSpPr>
            <p:spPr>
              <a:xfrm>
                <a:off x="5531773" y="1078974"/>
                <a:ext cx="14404" cy="80042"/>
              </a:xfrm>
              <a:custGeom>
                <a:rect b="b" l="l" r="r" t="t"/>
                <a:pathLst>
                  <a:path extrusionOk="0" h="80042" w="14404">
                    <a:moveTo>
                      <a:pt x="7202" y="80042"/>
                    </a:moveTo>
                    <a:cubicBezTo>
                      <a:pt x="2965" y="80042"/>
                      <a:pt x="0" y="76654"/>
                      <a:pt x="0" y="72843"/>
                    </a:cubicBezTo>
                    <a:lnTo>
                      <a:pt x="0" y="7199"/>
                    </a:lnTo>
                    <a:cubicBezTo>
                      <a:pt x="0" y="2964"/>
                      <a:pt x="3390" y="0"/>
                      <a:pt x="7202" y="0"/>
                    </a:cubicBezTo>
                    <a:cubicBezTo>
                      <a:pt x="11439" y="0"/>
                      <a:pt x="14405" y="3388"/>
                      <a:pt x="14405" y="7199"/>
                    </a:cubicBezTo>
                    <a:lnTo>
                      <a:pt x="14405" y="72843"/>
                    </a:lnTo>
                    <a:cubicBezTo>
                      <a:pt x="14405" y="77078"/>
                      <a:pt x="11015" y="80042"/>
                      <a:pt x="7202" y="8004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86"/>
              <p:cNvSpPr/>
              <p:nvPr/>
            </p:nvSpPr>
            <p:spPr>
              <a:xfrm>
                <a:off x="5424168" y="1114978"/>
                <a:ext cx="25407" cy="44461"/>
              </a:xfrm>
              <a:custGeom>
                <a:rect b="b" l="l" r="r" t="t"/>
                <a:pathLst>
                  <a:path extrusionOk="0" h="44461" w="25407">
                    <a:moveTo>
                      <a:pt x="18211" y="44462"/>
                    </a:moveTo>
                    <a:cubicBezTo>
                      <a:pt x="15246" y="44462"/>
                      <a:pt x="12280" y="42768"/>
                      <a:pt x="11432" y="39803"/>
                    </a:cubicBezTo>
                    <a:lnTo>
                      <a:pt x="417" y="9734"/>
                    </a:lnTo>
                    <a:cubicBezTo>
                      <a:pt x="-854" y="5923"/>
                      <a:pt x="841" y="1688"/>
                      <a:pt x="4654" y="417"/>
                    </a:cubicBezTo>
                    <a:cubicBezTo>
                      <a:pt x="8467" y="-853"/>
                      <a:pt x="12703" y="841"/>
                      <a:pt x="13975" y="4652"/>
                    </a:cubicBezTo>
                    <a:lnTo>
                      <a:pt x="24990" y="34721"/>
                    </a:lnTo>
                    <a:cubicBezTo>
                      <a:pt x="26261" y="38532"/>
                      <a:pt x="24566" y="42768"/>
                      <a:pt x="20753" y="44038"/>
                    </a:cubicBezTo>
                    <a:cubicBezTo>
                      <a:pt x="19906" y="44462"/>
                      <a:pt x="19058" y="44462"/>
                      <a:pt x="18211" y="4446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86"/>
              <p:cNvSpPr/>
              <p:nvPr/>
            </p:nvSpPr>
            <p:spPr>
              <a:xfrm>
                <a:off x="5318695" y="1156501"/>
                <a:ext cx="56720" cy="64770"/>
              </a:xfrm>
              <a:custGeom>
                <a:rect b="b" l="l" r="r" t="t"/>
                <a:pathLst>
                  <a:path extrusionOk="0" h="64770" w="56720">
                    <a:moveTo>
                      <a:pt x="49543" y="64771"/>
                    </a:moveTo>
                    <a:cubicBezTo>
                      <a:pt x="47425" y="64771"/>
                      <a:pt x="45307" y="63924"/>
                      <a:pt x="44036" y="62230"/>
                    </a:cubicBezTo>
                    <a:lnTo>
                      <a:pt x="1669" y="11833"/>
                    </a:lnTo>
                    <a:cubicBezTo>
                      <a:pt x="-873" y="8868"/>
                      <a:pt x="-449" y="4209"/>
                      <a:pt x="2516" y="1668"/>
                    </a:cubicBezTo>
                    <a:cubicBezTo>
                      <a:pt x="5482" y="-872"/>
                      <a:pt x="10142" y="-449"/>
                      <a:pt x="12685" y="2515"/>
                    </a:cubicBezTo>
                    <a:lnTo>
                      <a:pt x="55051" y="52912"/>
                    </a:lnTo>
                    <a:cubicBezTo>
                      <a:pt x="57593" y="55877"/>
                      <a:pt x="57169" y="60536"/>
                      <a:pt x="54204" y="63076"/>
                    </a:cubicBezTo>
                    <a:cubicBezTo>
                      <a:pt x="52933" y="64347"/>
                      <a:pt x="51238" y="64771"/>
                      <a:pt x="49543" y="647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86"/>
              <p:cNvSpPr/>
              <p:nvPr/>
            </p:nvSpPr>
            <p:spPr>
              <a:xfrm>
                <a:off x="5259168" y="1252846"/>
                <a:ext cx="42743" cy="30680"/>
              </a:xfrm>
              <a:custGeom>
                <a:rect b="b" l="l" r="r" t="t"/>
                <a:pathLst>
                  <a:path extrusionOk="0" h="30680" w="42743">
                    <a:moveTo>
                      <a:pt x="35352" y="30680"/>
                    </a:moveTo>
                    <a:cubicBezTo>
                      <a:pt x="34081" y="30680"/>
                      <a:pt x="32811" y="30257"/>
                      <a:pt x="31539" y="29834"/>
                    </a:cubicBezTo>
                    <a:lnTo>
                      <a:pt x="3578" y="13740"/>
                    </a:lnTo>
                    <a:cubicBezTo>
                      <a:pt x="188" y="11623"/>
                      <a:pt x="-1083" y="7388"/>
                      <a:pt x="1036" y="3576"/>
                    </a:cubicBezTo>
                    <a:cubicBezTo>
                      <a:pt x="3154" y="188"/>
                      <a:pt x="7391" y="-1082"/>
                      <a:pt x="11203" y="1035"/>
                    </a:cubicBezTo>
                    <a:lnTo>
                      <a:pt x="39166" y="17128"/>
                    </a:lnTo>
                    <a:cubicBezTo>
                      <a:pt x="42555" y="19246"/>
                      <a:pt x="43826" y="23481"/>
                      <a:pt x="41707" y="27292"/>
                    </a:cubicBezTo>
                    <a:cubicBezTo>
                      <a:pt x="40436" y="29410"/>
                      <a:pt x="37894" y="30680"/>
                      <a:pt x="35352" y="3068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86"/>
              <p:cNvSpPr/>
              <p:nvPr/>
            </p:nvSpPr>
            <p:spPr>
              <a:xfrm>
                <a:off x="5259168" y="1550569"/>
                <a:ext cx="42743" cy="31103"/>
              </a:xfrm>
              <a:custGeom>
                <a:rect b="b" l="l" r="r" t="t"/>
                <a:pathLst>
                  <a:path extrusionOk="0" h="31103" w="42743">
                    <a:moveTo>
                      <a:pt x="7391" y="31104"/>
                    </a:moveTo>
                    <a:cubicBezTo>
                      <a:pt x="4848" y="31104"/>
                      <a:pt x="2307" y="29833"/>
                      <a:pt x="1036" y="27292"/>
                    </a:cubicBezTo>
                    <a:cubicBezTo>
                      <a:pt x="-1083" y="23904"/>
                      <a:pt x="188" y="19246"/>
                      <a:pt x="3578" y="17128"/>
                    </a:cubicBezTo>
                    <a:lnTo>
                      <a:pt x="31539" y="1035"/>
                    </a:lnTo>
                    <a:cubicBezTo>
                      <a:pt x="34929" y="-1082"/>
                      <a:pt x="39589" y="188"/>
                      <a:pt x="41707" y="3576"/>
                    </a:cubicBezTo>
                    <a:cubicBezTo>
                      <a:pt x="43826" y="6964"/>
                      <a:pt x="42555" y="11623"/>
                      <a:pt x="39166" y="13740"/>
                    </a:cubicBezTo>
                    <a:lnTo>
                      <a:pt x="11203" y="29833"/>
                    </a:lnTo>
                    <a:cubicBezTo>
                      <a:pt x="9933" y="30681"/>
                      <a:pt x="8662" y="31104"/>
                      <a:pt x="7391" y="3110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86"/>
              <p:cNvSpPr/>
              <p:nvPr/>
            </p:nvSpPr>
            <p:spPr>
              <a:xfrm>
                <a:off x="5318695" y="1613461"/>
                <a:ext cx="57143" cy="64770"/>
              </a:xfrm>
              <a:custGeom>
                <a:rect b="b" l="l" r="r" t="t"/>
                <a:pathLst>
                  <a:path extrusionOk="0" h="64770" w="57143">
                    <a:moveTo>
                      <a:pt x="7177" y="64771"/>
                    </a:moveTo>
                    <a:cubicBezTo>
                      <a:pt x="5482" y="64771"/>
                      <a:pt x="3787" y="64347"/>
                      <a:pt x="2516" y="63077"/>
                    </a:cubicBezTo>
                    <a:cubicBezTo>
                      <a:pt x="-449" y="60535"/>
                      <a:pt x="-873" y="55877"/>
                      <a:pt x="1669" y="52912"/>
                    </a:cubicBezTo>
                    <a:lnTo>
                      <a:pt x="44036" y="2515"/>
                    </a:lnTo>
                    <a:cubicBezTo>
                      <a:pt x="46578" y="-449"/>
                      <a:pt x="51238" y="-873"/>
                      <a:pt x="54627" y="1669"/>
                    </a:cubicBezTo>
                    <a:cubicBezTo>
                      <a:pt x="57593" y="4209"/>
                      <a:pt x="58017" y="8868"/>
                      <a:pt x="55475" y="12256"/>
                    </a:cubicBezTo>
                    <a:lnTo>
                      <a:pt x="13108" y="62653"/>
                    </a:lnTo>
                    <a:cubicBezTo>
                      <a:pt x="11414" y="63923"/>
                      <a:pt x="9295" y="64771"/>
                      <a:pt x="7177" y="647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86"/>
              <p:cNvSpPr/>
              <p:nvPr/>
            </p:nvSpPr>
            <p:spPr>
              <a:xfrm>
                <a:off x="5423995" y="1675100"/>
                <a:ext cx="25753" cy="44634"/>
              </a:xfrm>
              <a:custGeom>
                <a:rect b="b" l="l" r="r" t="t"/>
                <a:pathLst>
                  <a:path extrusionOk="0" h="44634" w="25753">
                    <a:moveTo>
                      <a:pt x="7369" y="44635"/>
                    </a:moveTo>
                    <a:cubicBezTo>
                      <a:pt x="6522" y="44635"/>
                      <a:pt x="5675" y="44635"/>
                      <a:pt x="4827" y="44211"/>
                    </a:cubicBezTo>
                    <a:cubicBezTo>
                      <a:pt x="1014" y="42941"/>
                      <a:pt x="-1104" y="38706"/>
                      <a:pt x="591" y="34894"/>
                    </a:cubicBezTo>
                    <a:lnTo>
                      <a:pt x="11606" y="4825"/>
                    </a:lnTo>
                    <a:cubicBezTo>
                      <a:pt x="12877" y="1014"/>
                      <a:pt x="17113" y="-1104"/>
                      <a:pt x="20927" y="590"/>
                    </a:cubicBezTo>
                    <a:cubicBezTo>
                      <a:pt x="24740" y="1861"/>
                      <a:pt x="26858" y="6096"/>
                      <a:pt x="25163" y="9907"/>
                    </a:cubicBezTo>
                    <a:lnTo>
                      <a:pt x="14148" y="39976"/>
                    </a:lnTo>
                    <a:cubicBezTo>
                      <a:pt x="13301" y="42941"/>
                      <a:pt x="10335" y="44635"/>
                      <a:pt x="7369" y="4463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86"/>
              <p:cNvSpPr/>
              <p:nvPr/>
            </p:nvSpPr>
            <p:spPr>
              <a:xfrm>
                <a:off x="5531773" y="1675691"/>
                <a:ext cx="14404" cy="80042"/>
              </a:xfrm>
              <a:custGeom>
                <a:rect b="b" l="l" r="r" t="t"/>
                <a:pathLst>
                  <a:path extrusionOk="0" h="80042" w="14404">
                    <a:moveTo>
                      <a:pt x="7202" y="80042"/>
                    </a:moveTo>
                    <a:cubicBezTo>
                      <a:pt x="2965" y="80042"/>
                      <a:pt x="0" y="76654"/>
                      <a:pt x="0" y="72843"/>
                    </a:cubicBezTo>
                    <a:lnTo>
                      <a:pt x="0" y="7200"/>
                    </a:lnTo>
                    <a:cubicBezTo>
                      <a:pt x="0" y="2965"/>
                      <a:pt x="3390" y="0"/>
                      <a:pt x="7202" y="0"/>
                    </a:cubicBezTo>
                    <a:cubicBezTo>
                      <a:pt x="11439" y="0"/>
                      <a:pt x="14405" y="3388"/>
                      <a:pt x="14405" y="7200"/>
                    </a:cubicBezTo>
                    <a:lnTo>
                      <a:pt x="14405" y="72843"/>
                    </a:lnTo>
                    <a:cubicBezTo>
                      <a:pt x="14405" y="76654"/>
                      <a:pt x="11015" y="80042"/>
                      <a:pt x="7202" y="8004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86"/>
              <p:cNvSpPr/>
              <p:nvPr/>
            </p:nvSpPr>
            <p:spPr>
              <a:xfrm>
                <a:off x="5628375" y="1675274"/>
                <a:ext cx="25407" cy="44461"/>
              </a:xfrm>
              <a:custGeom>
                <a:rect b="b" l="l" r="r" t="t"/>
                <a:pathLst>
                  <a:path extrusionOk="0" h="44461" w="25407">
                    <a:moveTo>
                      <a:pt x="18211" y="44461"/>
                    </a:moveTo>
                    <a:cubicBezTo>
                      <a:pt x="15246" y="44461"/>
                      <a:pt x="12280" y="42767"/>
                      <a:pt x="11433" y="39803"/>
                    </a:cubicBezTo>
                    <a:lnTo>
                      <a:pt x="417" y="9734"/>
                    </a:lnTo>
                    <a:cubicBezTo>
                      <a:pt x="-854" y="5923"/>
                      <a:pt x="841" y="1688"/>
                      <a:pt x="4654" y="417"/>
                    </a:cubicBezTo>
                    <a:cubicBezTo>
                      <a:pt x="8467" y="-853"/>
                      <a:pt x="12704" y="841"/>
                      <a:pt x="13974" y="4652"/>
                    </a:cubicBezTo>
                    <a:lnTo>
                      <a:pt x="24990" y="34721"/>
                    </a:lnTo>
                    <a:cubicBezTo>
                      <a:pt x="26261" y="38532"/>
                      <a:pt x="24566" y="42767"/>
                      <a:pt x="20753" y="44038"/>
                    </a:cubicBezTo>
                    <a:cubicBezTo>
                      <a:pt x="19906" y="44461"/>
                      <a:pt x="18635" y="44461"/>
                      <a:pt x="18211" y="444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86"/>
              <p:cNvSpPr/>
              <p:nvPr/>
            </p:nvSpPr>
            <p:spPr>
              <a:xfrm>
                <a:off x="5702111" y="1613038"/>
                <a:ext cx="56720" cy="65194"/>
              </a:xfrm>
              <a:custGeom>
                <a:rect b="b" l="l" r="r" t="t"/>
                <a:pathLst>
                  <a:path extrusionOk="0" h="65194" w="56720">
                    <a:moveTo>
                      <a:pt x="49543" y="65194"/>
                    </a:moveTo>
                    <a:cubicBezTo>
                      <a:pt x="47425" y="65194"/>
                      <a:pt x="45307" y="64347"/>
                      <a:pt x="44036" y="62653"/>
                    </a:cubicBezTo>
                    <a:lnTo>
                      <a:pt x="1669" y="12256"/>
                    </a:lnTo>
                    <a:cubicBezTo>
                      <a:pt x="-873" y="9292"/>
                      <a:pt x="-449" y="4633"/>
                      <a:pt x="2517" y="1669"/>
                    </a:cubicBezTo>
                    <a:cubicBezTo>
                      <a:pt x="5482" y="-873"/>
                      <a:pt x="10142" y="-449"/>
                      <a:pt x="12684" y="2515"/>
                    </a:cubicBezTo>
                    <a:lnTo>
                      <a:pt x="55051" y="52912"/>
                    </a:lnTo>
                    <a:cubicBezTo>
                      <a:pt x="57593" y="55877"/>
                      <a:pt x="57169" y="60535"/>
                      <a:pt x="54204" y="63077"/>
                    </a:cubicBezTo>
                    <a:cubicBezTo>
                      <a:pt x="52932" y="64347"/>
                      <a:pt x="51238" y="65194"/>
                      <a:pt x="49543" y="651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86"/>
              <p:cNvSpPr/>
              <p:nvPr/>
            </p:nvSpPr>
            <p:spPr>
              <a:xfrm>
                <a:off x="5775616" y="1550992"/>
                <a:ext cx="42743" cy="30680"/>
              </a:xfrm>
              <a:custGeom>
                <a:rect b="b" l="l" r="r" t="t"/>
                <a:pathLst>
                  <a:path extrusionOk="0" h="30680" w="42743">
                    <a:moveTo>
                      <a:pt x="35352" y="30680"/>
                    </a:moveTo>
                    <a:cubicBezTo>
                      <a:pt x="34081" y="30680"/>
                      <a:pt x="32811" y="30257"/>
                      <a:pt x="31539" y="29834"/>
                    </a:cubicBezTo>
                    <a:lnTo>
                      <a:pt x="3578" y="13740"/>
                    </a:lnTo>
                    <a:cubicBezTo>
                      <a:pt x="188" y="11623"/>
                      <a:pt x="-1083" y="6964"/>
                      <a:pt x="1036" y="3576"/>
                    </a:cubicBezTo>
                    <a:cubicBezTo>
                      <a:pt x="3154" y="188"/>
                      <a:pt x="7814" y="-1082"/>
                      <a:pt x="11203" y="1035"/>
                    </a:cubicBezTo>
                    <a:lnTo>
                      <a:pt x="39166" y="17128"/>
                    </a:lnTo>
                    <a:cubicBezTo>
                      <a:pt x="42555" y="19246"/>
                      <a:pt x="43826" y="23481"/>
                      <a:pt x="41707" y="27292"/>
                    </a:cubicBezTo>
                    <a:cubicBezTo>
                      <a:pt x="40436" y="29410"/>
                      <a:pt x="37894" y="30680"/>
                      <a:pt x="35352" y="3068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86"/>
              <p:cNvSpPr/>
              <p:nvPr/>
            </p:nvSpPr>
            <p:spPr>
              <a:xfrm>
                <a:off x="5775616" y="1252422"/>
                <a:ext cx="42743" cy="31103"/>
              </a:xfrm>
              <a:custGeom>
                <a:rect b="b" l="l" r="r" t="t"/>
                <a:pathLst>
                  <a:path extrusionOk="0" h="31103" w="42743">
                    <a:moveTo>
                      <a:pt x="7391" y="31104"/>
                    </a:moveTo>
                    <a:cubicBezTo>
                      <a:pt x="4848" y="31104"/>
                      <a:pt x="2306" y="29834"/>
                      <a:pt x="1036" y="27292"/>
                    </a:cubicBezTo>
                    <a:cubicBezTo>
                      <a:pt x="-1083" y="23905"/>
                      <a:pt x="188" y="19246"/>
                      <a:pt x="3578" y="17128"/>
                    </a:cubicBezTo>
                    <a:lnTo>
                      <a:pt x="31539" y="1035"/>
                    </a:lnTo>
                    <a:cubicBezTo>
                      <a:pt x="34929" y="-1082"/>
                      <a:pt x="39589" y="188"/>
                      <a:pt x="41707" y="3576"/>
                    </a:cubicBezTo>
                    <a:cubicBezTo>
                      <a:pt x="43826" y="6964"/>
                      <a:pt x="42555" y="11623"/>
                      <a:pt x="39166" y="13740"/>
                    </a:cubicBezTo>
                    <a:lnTo>
                      <a:pt x="11203" y="29834"/>
                    </a:lnTo>
                    <a:cubicBezTo>
                      <a:pt x="9933" y="30680"/>
                      <a:pt x="9085" y="31104"/>
                      <a:pt x="7391" y="3110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86"/>
              <p:cNvSpPr/>
              <p:nvPr/>
            </p:nvSpPr>
            <p:spPr>
              <a:xfrm>
                <a:off x="5702111" y="1156501"/>
                <a:ext cx="56720" cy="64770"/>
              </a:xfrm>
              <a:custGeom>
                <a:rect b="b" l="l" r="r" t="t"/>
                <a:pathLst>
                  <a:path extrusionOk="0" h="64770" w="56720">
                    <a:moveTo>
                      <a:pt x="7177" y="64771"/>
                    </a:moveTo>
                    <a:cubicBezTo>
                      <a:pt x="5482" y="64771"/>
                      <a:pt x="3787" y="64347"/>
                      <a:pt x="2517" y="63076"/>
                    </a:cubicBezTo>
                    <a:cubicBezTo>
                      <a:pt x="-449" y="60536"/>
                      <a:pt x="-873" y="55877"/>
                      <a:pt x="1669" y="52912"/>
                    </a:cubicBezTo>
                    <a:lnTo>
                      <a:pt x="44036" y="2515"/>
                    </a:lnTo>
                    <a:cubicBezTo>
                      <a:pt x="46577" y="-449"/>
                      <a:pt x="51238" y="-872"/>
                      <a:pt x="54204" y="1668"/>
                    </a:cubicBezTo>
                    <a:cubicBezTo>
                      <a:pt x="57169" y="4209"/>
                      <a:pt x="57593" y="8868"/>
                      <a:pt x="55051" y="11833"/>
                    </a:cubicBezTo>
                    <a:lnTo>
                      <a:pt x="12684" y="62230"/>
                    </a:lnTo>
                    <a:cubicBezTo>
                      <a:pt x="11414" y="63924"/>
                      <a:pt x="9295" y="64771"/>
                      <a:pt x="7177" y="6477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86"/>
              <p:cNvSpPr/>
              <p:nvPr/>
            </p:nvSpPr>
            <p:spPr>
              <a:xfrm>
                <a:off x="5628201" y="1114805"/>
                <a:ext cx="25753" cy="44634"/>
              </a:xfrm>
              <a:custGeom>
                <a:rect b="b" l="l" r="r" t="t"/>
                <a:pathLst>
                  <a:path extrusionOk="0" h="44634" w="25753">
                    <a:moveTo>
                      <a:pt x="7369" y="44635"/>
                    </a:moveTo>
                    <a:cubicBezTo>
                      <a:pt x="6522" y="44635"/>
                      <a:pt x="5674" y="44635"/>
                      <a:pt x="4827" y="44211"/>
                    </a:cubicBezTo>
                    <a:cubicBezTo>
                      <a:pt x="1014" y="42941"/>
                      <a:pt x="-1104" y="38706"/>
                      <a:pt x="591" y="34894"/>
                    </a:cubicBezTo>
                    <a:lnTo>
                      <a:pt x="11606" y="4825"/>
                    </a:lnTo>
                    <a:cubicBezTo>
                      <a:pt x="12877" y="1014"/>
                      <a:pt x="17114" y="-1104"/>
                      <a:pt x="20926" y="590"/>
                    </a:cubicBezTo>
                    <a:cubicBezTo>
                      <a:pt x="24739" y="1861"/>
                      <a:pt x="26858" y="6096"/>
                      <a:pt x="25163" y="9907"/>
                    </a:cubicBezTo>
                    <a:lnTo>
                      <a:pt x="14148" y="39976"/>
                    </a:lnTo>
                    <a:cubicBezTo>
                      <a:pt x="12877" y="42941"/>
                      <a:pt x="10335" y="44635"/>
                      <a:pt x="7369" y="4463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86"/>
              <p:cNvSpPr/>
              <p:nvPr/>
            </p:nvSpPr>
            <p:spPr>
              <a:xfrm>
                <a:off x="5252154" y="1410154"/>
                <a:ext cx="47026" cy="14399"/>
              </a:xfrm>
              <a:custGeom>
                <a:rect b="b" l="l" r="r" t="t"/>
                <a:pathLst>
                  <a:path extrusionOk="0" h="14399" w="47026">
                    <a:moveTo>
                      <a:pt x="39401" y="14399"/>
                    </a:moveTo>
                    <a:lnTo>
                      <a:pt x="7202" y="14399"/>
                    </a:lnTo>
                    <a:cubicBezTo>
                      <a:pt x="2966" y="14399"/>
                      <a:pt x="0" y="11011"/>
                      <a:pt x="0" y="7200"/>
                    </a:cubicBezTo>
                    <a:cubicBezTo>
                      <a:pt x="0" y="2965"/>
                      <a:pt x="3389" y="0"/>
                      <a:pt x="7202" y="0"/>
                    </a:cubicBezTo>
                    <a:lnTo>
                      <a:pt x="39401" y="0"/>
                    </a:lnTo>
                    <a:cubicBezTo>
                      <a:pt x="43637" y="0"/>
                      <a:pt x="47027" y="3388"/>
                      <a:pt x="47027" y="7200"/>
                    </a:cubicBezTo>
                    <a:cubicBezTo>
                      <a:pt x="47027" y="11011"/>
                      <a:pt x="43637" y="14399"/>
                      <a:pt x="39401" y="143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86"/>
              <p:cNvSpPr/>
              <p:nvPr/>
            </p:nvSpPr>
            <p:spPr>
              <a:xfrm>
                <a:off x="5783430" y="1410154"/>
                <a:ext cx="47026" cy="14399"/>
              </a:xfrm>
              <a:custGeom>
                <a:rect b="b" l="l" r="r" t="t"/>
                <a:pathLst>
                  <a:path extrusionOk="0" h="14399" w="47026">
                    <a:moveTo>
                      <a:pt x="39825" y="14399"/>
                    </a:moveTo>
                    <a:lnTo>
                      <a:pt x="7202" y="14399"/>
                    </a:lnTo>
                    <a:cubicBezTo>
                      <a:pt x="2965" y="14399"/>
                      <a:pt x="0" y="11011"/>
                      <a:pt x="0" y="7200"/>
                    </a:cubicBezTo>
                    <a:cubicBezTo>
                      <a:pt x="0" y="2965"/>
                      <a:pt x="3389" y="0"/>
                      <a:pt x="7202" y="0"/>
                    </a:cubicBezTo>
                    <a:lnTo>
                      <a:pt x="39825" y="0"/>
                    </a:lnTo>
                    <a:cubicBezTo>
                      <a:pt x="44061" y="0"/>
                      <a:pt x="47027" y="3388"/>
                      <a:pt x="47027" y="7200"/>
                    </a:cubicBezTo>
                    <a:cubicBezTo>
                      <a:pt x="47027" y="11011"/>
                      <a:pt x="43637" y="14399"/>
                      <a:pt x="39825" y="1439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87"/>
          <p:cNvSpPr txBox="1"/>
          <p:nvPr>
            <p:ph idx="1" type="body"/>
          </p:nvPr>
        </p:nvSpPr>
        <p:spPr>
          <a:xfrm>
            <a:off x="442732" y="1358633"/>
            <a:ext cx="9215619" cy="1598282"/>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n-US"/>
              <a:t>   Es importante no sobrecargar con información. Es mejor hacer sesiones cortas, llevar un ritmo calmado y hacer descansos para que la otra persona pueda procesar la información. </a:t>
            </a:r>
            <a:endParaRPr/>
          </a:p>
        </p:txBody>
      </p:sp>
      <p:sp>
        <p:nvSpPr>
          <p:cNvPr id="991" name="Google Shape;991;p87"/>
          <p:cNvSpPr txBox="1"/>
          <p:nvPr>
            <p:ph idx="2" type="body"/>
          </p:nvPr>
        </p:nvSpPr>
        <p:spPr>
          <a:xfrm>
            <a:off x="442733" y="507273"/>
            <a:ext cx="11306533" cy="803654"/>
          </a:xfrm>
          <a:prstGeom prst="rect">
            <a:avLst/>
          </a:prstGeom>
          <a:noFill/>
          <a:ln>
            <a:noFill/>
          </a:ln>
        </p:spPr>
        <p:txBody>
          <a:bodyPr anchorCtr="0" anchor="t" bIns="45700" lIns="91425" spcFirstLastPara="1" rIns="91425" wrap="square" tIns="45700">
            <a:noAutofit/>
          </a:bodyPr>
          <a:lstStyle/>
          <a:p>
            <a:pPr indent="-742950" lvl="0" marL="971550" marR="0" rtl="0" algn="l">
              <a:lnSpc>
                <a:spcPct val="90000"/>
              </a:lnSpc>
              <a:spcBef>
                <a:spcPts val="1000"/>
              </a:spcBef>
              <a:spcAft>
                <a:spcPts val="0"/>
              </a:spcAft>
              <a:buClr>
                <a:srgbClr val="24BAA2"/>
              </a:buClr>
              <a:buSzPts val="3600"/>
              <a:buFont typeface="Arial"/>
              <a:buAutoNum type="arabicPeriod" startAt="8"/>
            </a:pPr>
            <a:r>
              <a:rPr lang="en-US"/>
              <a:t>Organiza clases breves y pausadas</a:t>
            </a:r>
            <a:endParaRPr/>
          </a:p>
        </p:txBody>
      </p:sp>
      <p:sp>
        <p:nvSpPr>
          <p:cNvPr id="992" name="Google Shape;992;p87"/>
          <p:cNvSpPr txBox="1"/>
          <p:nvPr/>
        </p:nvSpPr>
        <p:spPr>
          <a:xfrm>
            <a:off x="442732" y="2986126"/>
            <a:ext cx="11306533"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9.	Anima al uso de bolígrafo y papel</a:t>
            </a:r>
            <a:endParaRPr b="0" i="0" sz="1400" u="none" cap="none" strike="noStrike">
              <a:solidFill>
                <a:srgbClr val="000000"/>
              </a:solidFill>
              <a:latin typeface="Arial"/>
              <a:ea typeface="Arial"/>
              <a:cs typeface="Arial"/>
              <a:sym typeface="Arial"/>
            </a:endParaRPr>
          </a:p>
        </p:txBody>
      </p:sp>
      <p:sp>
        <p:nvSpPr>
          <p:cNvPr id="993" name="Google Shape;993;p87"/>
          <p:cNvSpPr txBox="1"/>
          <p:nvPr/>
        </p:nvSpPr>
        <p:spPr>
          <a:xfrm>
            <a:off x="2571801" y="3775038"/>
            <a:ext cx="8811739" cy="2053004"/>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   En algunos casos, puede ser útil que la persona mayor tome notas que le ayudarán cuando navegue en internet. Puede apuntar, por ejemplo, nombres de usuario, contraseñas, palabras claves, nombres de webs de interés… cosas que podría olvidar fácilmente. Sin embargo, para aprender los procedimientos siempre es preferible que los practiquen directamente con la herramienta a que los vayan anotando uno por uno. </a:t>
            </a:r>
            <a:endParaRPr b="0" i="0" sz="1400" u="none" cap="none" strike="noStrike">
              <a:solidFill>
                <a:srgbClr val="000000"/>
              </a:solidFill>
              <a:latin typeface="Arial"/>
              <a:ea typeface="Arial"/>
              <a:cs typeface="Arial"/>
              <a:sym typeface="Arial"/>
            </a:endParaRPr>
          </a:p>
        </p:txBody>
      </p:sp>
      <p:grpSp>
        <p:nvGrpSpPr>
          <p:cNvPr id="994" name="Google Shape;994;p87"/>
          <p:cNvGrpSpPr/>
          <p:nvPr/>
        </p:nvGrpSpPr>
        <p:grpSpPr>
          <a:xfrm>
            <a:off x="10199258" y="1428227"/>
            <a:ext cx="754492" cy="1007419"/>
            <a:chOff x="7311799" y="3856127"/>
            <a:chExt cx="547412" cy="864477"/>
          </a:xfrm>
        </p:grpSpPr>
        <p:sp>
          <p:nvSpPr>
            <p:cNvPr id="995" name="Google Shape;995;p87"/>
            <p:cNvSpPr/>
            <p:nvPr/>
          </p:nvSpPr>
          <p:spPr>
            <a:xfrm>
              <a:off x="7485236" y="4087342"/>
              <a:ext cx="173437" cy="129209"/>
            </a:xfrm>
            <a:custGeom>
              <a:rect b="b" l="l" r="r" t="t"/>
              <a:pathLst>
                <a:path extrusionOk="0" h="129209" w="173437">
                  <a:moveTo>
                    <a:pt x="140918" y="65074"/>
                  </a:moveTo>
                  <a:cubicBezTo>
                    <a:pt x="135498" y="70494"/>
                    <a:pt x="130982" y="74107"/>
                    <a:pt x="127369" y="78624"/>
                  </a:cubicBezTo>
                  <a:lnTo>
                    <a:pt x="112915" y="93077"/>
                  </a:lnTo>
                  <a:cubicBezTo>
                    <a:pt x="102076" y="103917"/>
                    <a:pt x="93043" y="116564"/>
                    <a:pt x="85816" y="129210"/>
                  </a:cubicBezTo>
                  <a:cubicBezTo>
                    <a:pt x="79493" y="115660"/>
                    <a:pt x="70460" y="103014"/>
                    <a:pt x="58716" y="93077"/>
                  </a:cubicBezTo>
                  <a:lnTo>
                    <a:pt x="44263" y="78624"/>
                  </a:lnTo>
                  <a:cubicBezTo>
                    <a:pt x="26197" y="61461"/>
                    <a:pt x="13550" y="42491"/>
                    <a:pt x="0" y="19908"/>
                  </a:cubicBezTo>
                  <a:cubicBezTo>
                    <a:pt x="3614" y="8165"/>
                    <a:pt x="12647" y="3648"/>
                    <a:pt x="18066" y="1842"/>
                  </a:cubicBezTo>
                  <a:cubicBezTo>
                    <a:pt x="28003" y="-1772"/>
                    <a:pt x="39746" y="35"/>
                    <a:pt x="48780" y="6358"/>
                  </a:cubicBezTo>
                  <a:cubicBezTo>
                    <a:pt x="66846" y="19004"/>
                    <a:pt x="103882" y="34361"/>
                    <a:pt x="173438" y="36168"/>
                  </a:cubicBezTo>
                  <a:cubicBezTo>
                    <a:pt x="162598" y="45201"/>
                    <a:pt x="149048" y="57848"/>
                    <a:pt x="140918" y="65074"/>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87"/>
            <p:cNvSpPr/>
            <p:nvPr/>
          </p:nvSpPr>
          <p:spPr>
            <a:xfrm>
              <a:off x="7440973" y="4498388"/>
              <a:ext cx="261963" cy="85815"/>
            </a:xfrm>
            <a:custGeom>
              <a:rect b="b" l="l" r="r" t="t"/>
              <a:pathLst>
                <a:path extrusionOk="0" h="85815" w="261963">
                  <a:moveTo>
                    <a:pt x="0" y="85816"/>
                  </a:moveTo>
                  <a:cubicBezTo>
                    <a:pt x="4517" y="60523"/>
                    <a:pt x="17163" y="48780"/>
                    <a:pt x="35229" y="30713"/>
                  </a:cubicBezTo>
                  <a:cubicBezTo>
                    <a:pt x="37940" y="27100"/>
                    <a:pt x="41553" y="24390"/>
                    <a:pt x="45166" y="20776"/>
                  </a:cubicBezTo>
                  <a:cubicBezTo>
                    <a:pt x="57812" y="7226"/>
                    <a:pt x="76782" y="0"/>
                    <a:pt x="95752" y="0"/>
                  </a:cubicBezTo>
                  <a:lnTo>
                    <a:pt x="166211" y="0"/>
                  </a:lnTo>
                  <a:cubicBezTo>
                    <a:pt x="185181" y="0"/>
                    <a:pt x="203247" y="8130"/>
                    <a:pt x="216797" y="20776"/>
                  </a:cubicBezTo>
                  <a:cubicBezTo>
                    <a:pt x="220410" y="24390"/>
                    <a:pt x="223121" y="27100"/>
                    <a:pt x="226733" y="30713"/>
                  </a:cubicBezTo>
                  <a:cubicBezTo>
                    <a:pt x="244800" y="48780"/>
                    <a:pt x="256543" y="60523"/>
                    <a:pt x="261963" y="85816"/>
                  </a:cubicBezTo>
                  <a:lnTo>
                    <a:pt x="0" y="8581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87"/>
            <p:cNvSpPr/>
            <p:nvPr/>
          </p:nvSpPr>
          <p:spPr>
            <a:xfrm>
              <a:off x="7311799" y="3856127"/>
              <a:ext cx="547412" cy="86718"/>
            </a:xfrm>
            <a:custGeom>
              <a:rect b="b" l="l" r="r" t="t"/>
              <a:pathLst>
                <a:path extrusionOk="0" h="86718" w="547412">
                  <a:moveTo>
                    <a:pt x="504053" y="57812"/>
                  </a:moveTo>
                  <a:lnTo>
                    <a:pt x="43359" y="57812"/>
                  </a:lnTo>
                  <a:cubicBezTo>
                    <a:pt x="35229" y="57812"/>
                    <a:pt x="28906" y="51489"/>
                    <a:pt x="28906" y="43359"/>
                  </a:cubicBezTo>
                  <a:cubicBezTo>
                    <a:pt x="28906" y="35229"/>
                    <a:pt x="35229" y="28906"/>
                    <a:pt x="43359" y="28906"/>
                  </a:cubicBezTo>
                  <a:lnTo>
                    <a:pt x="504053" y="28906"/>
                  </a:lnTo>
                  <a:cubicBezTo>
                    <a:pt x="512183" y="28906"/>
                    <a:pt x="518506" y="35229"/>
                    <a:pt x="518506" y="43359"/>
                  </a:cubicBezTo>
                  <a:cubicBezTo>
                    <a:pt x="518506" y="50586"/>
                    <a:pt x="512183" y="57812"/>
                    <a:pt x="504053" y="57812"/>
                  </a:cubicBezTo>
                  <a:close/>
                  <a:moveTo>
                    <a:pt x="504053" y="0"/>
                  </a:moveTo>
                  <a:lnTo>
                    <a:pt x="43359" y="0"/>
                  </a:lnTo>
                  <a:cubicBezTo>
                    <a:pt x="19873" y="0"/>
                    <a:pt x="0" y="18970"/>
                    <a:pt x="0" y="43359"/>
                  </a:cubicBezTo>
                  <a:cubicBezTo>
                    <a:pt x="0" y="66845"/>
                    <a:pt x="18970" y="86719"/>
                    <a:pt x="43359" y="86719"/>
                  </a:cubicBezTo>
                  <a:lnTo>
                    <a:pt x="504053" y="86719"/>
                  </a:lnTo>
                  <a:cubicBezTo>
                    <a:pt x="527539" y="86719"/>
                    <a:pt x="547413" y="67749"/>
                    <a:pt x="547413" y="43359"/>
                  </a:cubicBezTo>
                  <a:cubicBezTo>
                    <a:pt x="547413" y="18970"/>
                    <a:pt x="527539" y="0"/>
                    <a:pt x="50405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87"/>
            <p:cNvSpPr/>
            <p:nvPr/>
          </p:nvSpPr>
          <p:spPr>
            <a:xfrm>
              <a:off x="7311799" y="4633886"/>
              <a:ext cx="547412" cy="86718"/>
            </a:xfrm>
            <a:custGeom>
              <a:rect b="b" l="l" r="r" t="t"/>
              <a:pathLst>
                <a:path extrusionOk="0" h="86718" w="547412">
                  <a:moveTo>
                    <a:pt x="504053" y="57813"/>
                  </a:moveTo>
                  <a:lnTo>
                    <a:pt x="43359" y="57813"/>
                  </a:lnTo>
                  <a:cubicBezTo>
                    <a:pt x="35229" y="57813"/>
                    <a:pt x="28906" y="51489"/>
                    <a:pt x="28906" y="43359"/>
                  </a:cubicBezTo>
                  <a:cubicBezTo>
                    <a:pt x="28906" y="35230"/>
                    <a:pt x="35229" y="28906"/>
                    <a:pt x="43359" y="28906"/>
                  </a:cubicBezTo>
                  <a:lnTo>
                    <a:pt x="504053" y="28906"/>
                  </a:lnTo>
                  <a:cubicBezTo>
                    <a:pt x="512183" y="28906"/>
                    <a:pt x="518506" y="35230"/>
                    <a:pt x="518506" y="43359"/>
                  </a:cubicBezTo>
                  <a:cubicBezTo>
                    <a:pt x="518506" y="51489"/>
                    <a:pt x="512183" y="57813"/>
                    <a:pt x="504053" y="57813"/>
                  </a:cubicBezTo>
                  <a:close/>
                  <a:moveTo>
                    <a:pt x="504053" y="0"/>
                  </a:moveTo>
                  <a:lnTo>
                    <a:pt x="43359" y="0"/>
                  </a:lnTo>
                  <a:cubicBezTo>
                    <a:pt x="19873" y="0"/>
                    <a:pt x="0" y="18970"/>
                    <a:pt x="0" y="43359"/>
                  </a:cubicBezTo>
                  <a:cubicBezTo>
                    <a:pt x="0" y="66846"/>
                    <a:pt x="18970" y="86719"/>
                    <a:pt x="43359" y="86719"/>
                  </a:cubicBezTo>
                  <a:lnTo>
                    <a:pt x="504053" y="86719"/>
                  </a:lnTo>
                  <a:cubicBezTo>
                    <a:pt x="527539" y="86719"/>
                    <a:pt x="547413" y="67749"/>
                    <a:pt x="547413" y="43359"/>
                  </a:cubicBezTo>
                  <a:cubicBezTo>
                    <a:pt x="547413" y="19873"/>
                    <a:pt x="527539" y="0"/>
                    <a:pt x="50405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87"/>
            <p:cNvSpPr/>
            <p:nvPr/>
          </p:nvSpPr>
          <p:spPr>
            <a:xfrm>
              <a:off x="7368708" y="3913939"/>
              <a:ext cx="432690" cy="748853"/>
            </a:xfrm>
            <a:custGeom>
              <a:rect b="b" l="l" r="r" t="t"/>
              <a:pathLst>
                <a:path extrusionOk="0" h="748853" w="432690">
                  <a:moveTo>
                    <a:pt x="284546" y="315259"/>
                  </a:moveTo>
                  <a:cubicBezTo>
                    <a:pt x="269190" y="330616"/>
                    <a:pt x="260156" y="352295"/>
                    <a:pt x="260156" y="374878"/>
                  </a:cubicBezTo>
                  <a:cubicBezTo>
                    <a:pt x="260156" y="397461"/>
                    <a:pt x="269190" y="418238"/>
                    <a:pt x="284546" y="434498"/>
                  </a:cubicBezTo>
                  <a:lnTo>
                    <a:pt x="298999" y="448951"/>
                  </a:lnTo>
                  <a:cubicBezTo>
                    <a:pt x="366748" y="516700"/>
                    <a:pt x="403785" y="606129"/>
                    <a:pt x="403785" y="702784"/>
                  </a:cubicBezTo>
                  <a:lnTo>
                    <a:pt x="403785" y="720850"/>
                  </a:lnTo>
                  <a:lnTo>
                    <a:pt x="28906" y="720850"/>
                  </a:lnTo>
                  <a:lnTo>
                    <a:pt x="28906" y="702784"/>
                  </a:lnTo>
                  <a:cubicBezTo>
                    <a:pt x="28906" y="607032"/>
                    <a:pt x="65942" y="516700"/>
                    <a:pt x="133691" y="448951"/>
                  </a:cubicBezTo>
                  <a:lnTo>
                    <a:pt x="148144" y="434498"/>
                  </a:lnTo>
                  <a:cubicBezTo>
                    <a:pt x="163501" y="419141"/>
                    <a:pt x="172534" y="397461"/>
                    <a:pt x="172534" y="374878"/>
                  </a:cubicBezTo>
                  <a:cubicBezTo>
                    <a:pt x="172534" y="352295"/>
                    <a:pt x="163501" y="331519"/>
                    <a:pt x="148144" y="315259"/>
                  </a:cubicBezTo>
                  <a:lnTo>
                    <a:pt x="133691" y="300806"/>
                  </a:lnTo>
                  <a:cubicBezTo>
                    <a:pt x="65942" y="233057"/>
                    <a:pt x="28906" y="143628"/>
                    <a:pt x="28906" y="46973"/>
                  </a:cubicBezTo>
                  <a:lnTo>
                    <a:pt x="28906" y="28906"/>
                  </a:lnTo>
                  <a:lnTo>
                    <a:pt x="403785" y="28906"/>
                  </a:lnTo>
                  <a:lnTo>
                    <a:pt x="403785" y="46973"/>
                  </a:lnTo>
                  <a:cubicBezTo>
                    <a:pt x="403785" y="142725"/>
                    <a:pt x="366748" y="233057"/>
                    <a:pt x="298999" y="300806"/>
                  </a:cubicBezTo>
                  <a:lnTo>
                    <a:pt x="284546" y="315259"/>
                  </a:lnTo>
                  <a:close/>
                  <a:moveTo>
                    <a:pt x="318872" y="320679"/>
                  </a:moveTo>
                  <a:cubicBezTo>
                    <a:pt x="392041" y="247510"/>
                    <a:pt x="431788" y="149952"/>
                    <a:pt x="431788" y="46973"/>
                  </a:cubicBezTo>
                  <a:lnTo>
                    <a:pt x="431788" y="14453"/>
                  </a:lnTo>
                  <a:cubicBezTo>
                    <a:pt x="431788" y="6323"/>
                    <a:pt x="425464" y="0"/>
                    <a:pt x="417335" y="0"/>
                  </a:cubicBezTo>
                  <a:lnTo>
                    <a:pt x="14453" y="0"/>
                  </a:lnTo>
                  <a:cubicBezTo>
                    <a:pt x="6323" y="0"/>
                    <a:pt x="0" y="6323"/>
                    <a:pt x="0" y="14453"/>
                  </a:cubicBezTo>
                  <a:lnTo>
                    <a:pt x="0" y="46973"/>
                  </a:lnTo>
                  <a:cubicBezTo>
                    <a:pt x="0" y="149952"/>
                    <a:pt x="39746" y="247510"/>
                    <a:pt x="112915" y="320679"/>
                  </a:cubicBezTo>
                  <a:lnTo>
                    <a:pt x="127368" y="335133"/>
                  </a:lnTo>
                  <a:cubicBezTo>
                    <a:pt x="137305" y="345069"/>
                    <a:pt x="143628" y="359522"/>
                    <a:pt x="143628" y="373975"/>
                  </a:cubicBezTo>
                  <a:cubicBezTo>
                    <a:pt x="143628" y="388428"/>
                    <a:pt x="138208" y="402882"/>
                    <a:pt x="127368" y="412818"/>
                  </a:cubicBezTo>
                  <a:lnTo>
                    <a:pt x="112915" y="427271"/>
                  </a:lnTo>
                  <a:cubicBezTo>
                    <a:pt x="39746" y="500440"/>
                    <a:pt x="0" y="597999"/>
                    <a:pt x="0" y="700978"/>
                  </a:cubicBezTo>
                  <a:lnTo>
                    <a:pt x="0" y="734400"/>
                  </a:lnTo>
                  <a:cubicBezTo>
                    <a:pt x="0" y="742530"/>
                    <a:pt x="6323" y="748854"/>
                    <a:pt x="14453" y="748854"/>
                  </a:cubicBezTo>
                  <a:lnTo>
                    <a:pt x="418238" y="748854"/>
                  </a:lnTo>
                  <a:cubicBezTo>
                    <a:pt x="426368" y="748854"/>
                    <a:pt x="432691" y="742530"/>
                    <a:pt x="432691" y="734400"/>
                  </a:cubicBezTo>
                  <a:lnTo>
                    <a:pt x="432691" y="701881"/>
                  </a:lnTo>
                  <a:cubicBezTo>
                    <a:pt x="432691" y="598902"/>
                    <a:pt x="392945" y="501343"/>
                    <a:pt x="319775" y="428175"/>
                  </a:cubicBezTo>
                  <a:lnTo>
                    <a:pt x="305323" y="413721"/>
                  </a:lnTo>
                  <a:cubicBezTo>
                    <a:pt x="295386" y="403785"/>
                    <a:pt x="289063" y="389332"/>
                    <a:pt x="289063" y="374878"/>
                  </a:cubicBezTo>
                  <a:cubicBezTo>
                    <a:pt x="289063" y="360425"/>
                    <a:pt x="294483" y="345972"/>
                    <a:pt x="305323" y="336036"/>
                  </a:cubicBezTo>
                  <a:lnTo>
                    <a:pt x="318872" y="32067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87"/>
            <p:cNvSpPr/>
            <p:nvPr/>
          </p:nvSpPr>
          <p:spPr>
            <a:xfrm>
              <a:off x="7469880" y="4051137"/>
              <a:ext cx="238055" cy="238584"/>
            </a:xfrm>
            <a:custGeom>
              <a:rect b="b" l="l" r="r" t="t"/>
              <a:pathLst>
                <a:path extrusionOk="0" h="238584" w="238055">
                  <a:moveTo>
                    <a:pt x="170727" y="95859"/>
                  </a:moveTo>
                  <a:cubicBezTo>
                    <a:pt x="165308" y="101279"/>
                    <a:pt x="160791" y="105796"/>
                    <a:pt x="157178" y="109409"/>
                  </a:cubicBezTo>
                  <a:lnTo>
                    <a:pt x="142725" y="123862"/>
                  </a:lnTo>
                  <a:cubicBezTo>
                    <a:pt x="131885" y="134702"/>
                    <a:pt x="122852" y="147349"/>
                    <a:pt x="115625" y="160898"/>
                  </a:cubicBezTo>
                  <a:cubicBezTo>
                    <a:pt x="109302" y="147349"/>
                    <a:pt x="100268" y="134702"/>
                    <a:pt x="88525" y="123862"/>
                  </a:cubicBezTo>
                  <a:lnTo>
                    <a:pt x="74072" y="109409"/>
                  </a:lnTo>
                  <a:cubicBezTo>
                    <a:pt x="56909" y="92246"/>
                    <a:pt x="43359" y="72373"/>
                    <a:pt x="29809" y="48887"/>
                  </a:cubicBezTo>
                  <a:cubicBezTo>
                    <a:pt x="33422" y="37143"/>
                    <a:pt x="42456" y="31724"/>
                    <a:pt x="47876" y="29917"/>
                  </a:cubicBezTo>
                  <a:cubicBezTo>
                    <a:pt x="57812" y="26304"/>
                    <a:pt x="68652" y="28110"/>
                    <a:pt x="77685" y="34433"/>
                  </a:cubicBezTo>
                  <a:cubicBezTo>
                    <a:pt x="95752" y="47080"/>
                    <a:pt x="131885" y="63340"/>
                    <a:pt x="201441" y="65147"/>
                  </a:cubicBezTo>
                  <a:cubicBezTo>
                    <a:pt x="192407" y="75083"/>
                    <a:pt x="177954" y="88633"/>
                    <a:pt x="170727" y="95859"/>
                  </a:cubicBezTo>
                  <a:close/>
                  <a:moveTo>
                    <a:pt x="236670" y="48887"/>
                  </a:moveTo>
                  <a:cubicBezTo>
                    <a:pt x="234864" y="45273"/>
                    <a:pt x="230347" y="37143"/>
                    <a:pt x="215894" y="37143"/>
                  </a:cubicBezTo>
                  <a:cubicBezTo>
                    <a:pt x="140918" y="37143"/>
                    <a:pt x="108399" y="20884"/>
                    <a:pt x="94849" y="11850"/>
                  </a:cubicBezTo>
                  <a:cubicBezTo>
                    <a:pt x="78589" y="107"/>
                    <a:pt x="57812" y="-3506"/>
                    <a:pt x="37939" y="3721"/>
                  </a:cubicBezTo>
                  <a:cubicBezTo>
                    <a:pt x="19873" y="10044"/>
                    <a:pt x="6323" y="24497"/>
                    <a:pt x="1806" y="42563"/>
                  </a:cubicBezTo>
                  <a:cubicBezTo>
                    <a:pt x="903" y="47080"/>
                    <a:pt x="0" y="50693"/>
                    <a:pt x="0" y="50693"/>
                  </a:cubicBezTo>
                  <a:cubicBezTo>
                    <a:pt x="0" y="53403"/>
                    <a:pt x="0" y="56113"/>
                    <a:pt x="1806" y="58823"/>
                  </a:cubicBezTo>
                  <a:cubicBezTo>
                    <a:pt x="15356" y="83213"/>
                    <a:pt x="30713" y="107603"/>
                    <a:pt x="53296" y="130186"/>
                  </a:cubicBezTo>
                  <a:lnTo>
                    <a:pt x="67749" y="144639"/>
                  </a:lnTo>
                  <a:cubicBezTo>
                    <a:pt x="88525" y="165415"/>
                    <a:pt x="101172" y="194321"/>
                    <a:pt x="101172" y="224131"/>
                  </a:cubicBezTo>
                  <a:cubicBezTo>
                    <a:pt x="101172" y="232261"/>
                    <a:pt x="107495" y="238584"/>
                    <a:pt x="115625" y="238584"/>
                  </a:cubicBezTo>
                  <a:cubicBezTo>
                    <a:pt x="123755" y="238584"/>
                    <a:pt x="130078" y="232261"/>
                    <a:pt x="130078" y="224131"/>
                  </a:cubicBezTo>
                  <a:cubicBezTo>
                    <a:pt x="130078" y="194321"/>
                    <a:pt x="141821" y="166319"/>
                    <a:pt x="163501" y="144639"/>
                  </a:cubicBezTo>
                  <a:lnTo>
                    <a:pt x="177954" y="130186"/>
                  </a:lnTo>
                  <a:cubicBezTo>
                    <a:pt x="181567" y="126572"/>
                    <a:pt x="186084" y="122056"/>
                    <a:pt x="191504" y="117539"/>
                  </a:cubicBezTo>
                  <a:cubicBezTo>
                    <a:pt x="227637" y="81406"/>
                    <a:pt x="242993" y="65147"/>
                    <a:pt x="236670" y="4888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87"/>
            <p:cNvSpPr/>
            <p:nvPr/>
          </p:nvSpPr>
          <p:spPr>
            <a:xfrm>
              <a:off x="7427424" y="4460448"/>
              <a:ext cx="316402" cy="144531"/>
            </a:xfrm>
            <a:custGeom>
              <a:rect b="b" l="l" r="r" t="t"/>
              <a:pathLst>
                <a:path extrusionOk="0" h="144531" w="316402">
                  <a:moveTo>
                    <a:pt x="30713" y="116529"/>
                  </a:moveTo>
                  <a:cubicBezTo>
                    <a:pt x="35229" y="91236"/>
                    <a:pt x="46973" y="79492"/>
                    <a:pt x="65039" y="61426"/>
                  </a:cubicBezTo>
                  <a:cubicBezTo>
                    <a:pt x="67749" y="57813"/>
                    <a:pt x="71362" y="55103"/>
                    <a:pt x="74072" y="51489"/>
                  </a:cubicBezTo>
                  <a:cubicBezTo>
                    <a:pt x="86719" y="37940"/>
                    <a:pt x="104785" y="30713"/>
                    <a:pt x="123755" y="30713"/>
                  </a:cubicBezTo>
                  <a:lnTo>
                    <a:pt x="192407" y="30713"/>
                  </a:lnTo>
                  <a:cubicBezTo>
                    <a:pt x="211377" y="30713"/>
                    <a:pt x="229443" y="38843"/>
                    <a:pt x="242090" y="51489"/>
                  </a:cubicBezTo>
                  <a:cubicBezTo>
                    <a:pt x="245704" y="55103"/>
                    <a:pt x="248413" y="57813"/>
                    <a:pt x="251123" y="61426"/>
                  </a:cubicBezTo>
                  <a:cubicBezTo>
                    <a:pt x="268287" y="79492"/>
                    <a:pt x="280933" y="91236"/>
                    <a:pt x="285449" y="116529"/>
                  </a:cubicBezTo>
                  <a:lnTo>
                    <a:pt x="30713" y="116529"/>
                  </a:lnTo>
                  <a:close/>
                  <a:moveTo>
                    <a:pt x="316163" y="129175"/>
                  </a:moveTo>
                  <a:cubicBezTo>
                    <a:pt x="312549" y="82203"/>
                    <a:pt x="293579" y="63233"/>
                    <a:pt x="271900" y="40649"/>
                  </a:cubicBezTo>
                  <a:cubicBezTo>
                    <a:pt x="269190" y="37940"/>
                    <a:pt x="265576" y="34326"/>
                    <a:pt x="262866" y="30713"/>
                  </a:cubicBezTo>
                  <a:cubicBezTo>
                    <a:pt x="244800" y="11743"/>
                    <a:pt x="218604" y="0"/>
                    <a:pt x="192407" y="0"/>
                  </a:cubicBezTo>
                  <a:lnTo>
                    <a:pt x="123755" y="0"/>
                  </a:lnTo>
                  <a:cubicBezTo>
                    <a:pt x="97559" y="0"/>
                    <a:pt x="71362" y="10840"/>
                    <a:pt x="53296" y="30713"/>
                  </a:cubicBezTo>
                  <a:cubicBezTo>
                    <a:pt x="49683" y="34326"/>
                    <a:pt x="46973" y="37037"/>
                    <a:pt x="44262" y="40649"/>
                  </a:cubicBezTo>
                  <a:cubicBezTo>
                    <a:pt x="22583" y="63233"/>
                    <a:pt x="3613" y="82203"/>
                    <a:pt x="0" y="129175"/>
                  </a:cubicBezTo>
                  <a:cubicBezTo>
                    <a:pt x="0" y="132788"/>
                    <a:pt x="903" y="137305"/>
                    <a:pt x="3613" y="140015"/>
                  </a:cubicBezTo>
                  <a:cubicBezTo>
                    <a:pt x="6323" y="142725"/>
                    <a:pt x="9936" y="144531"/>
                    <a:pt x="14453" y="144531"/>
                  </a:cubicBezTo>
                  <a:lnTo>
                    <a:pt x="302613" y="144531"/>
                  </a:lnTo>
                  <a:cubicBezTo>
                    <a:pt x="306226" y="144531"/>
                    <a:pt x="310742" y="142725"/>
                    <a:pt x="313453" y="140015"/>
                  </a:cubicBezTo>
                  <a:cubicBezTo>
                    <a:pt x="315259" y="137305"/>
                    <a:pt x="317066" y="133691"/>
                    <a:pt x="316163" y="12917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87"/>
            <p:cNvSpPr/>
            <p:nvPr/>
          </p:nvSpPr>
          <p:spPr>
            <a:xfrm>
              <a:off x="7571051" y="4316821"/>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7226"/>
                    <a:pt x="22583" y="0"/>
                    <a:pt x="1445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87"/>
            <p:cNvSpPr/>
            <p:nvPr/>
          </p:nvSpPr>
          <p:spPr>
            <a:xfrm>
              <a:off x="7571051" y="4389086"/>
              <a:ext cx="28906" cy="43359"/>
            </a:xfrm>
            <a:custGeom>
              <a:rect b="b" l="l" r="r" t="t"/>
              <a:pathLst>
                <a:path extrusionOk="0" h="43359" w="28906">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6323"/>
                    <a:pt x="22583" y="0"/>
                    <a:pt x="1445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04" name="Google Shape;1004;p87"/>
          <p:cNvGrpSpPr/>
          <p:nvPr/>
        </p:nvGrpSpPr>
        <p:grpSpPr>
          <a:xfrm>
            <a:off x="1081756" y="4180335"/>
            <a:ext cx="1493763" cy="1474825"/>
            <a:chOff x="6555972" y="3726551"/>
            <a:chExt cx="1090935" cy="1092304"/>
          </a:xfrm>
        </p:grpSpPr>
        <p:sp>
          <p:nvSpPr>
            <p:cNvPr id="1005" name="Google Shape;1005;p87"/>
            <p:cNvSpPr/>
            <p:nvPr/>
          </p:nvSpPr>
          <p:spPr>
            <a:xfrm>
              <a:off x="7504284" y="3891461"/>
              <a:ext cx="49369" cy="469012"/>
            </a:xfrm>
            <a:custGeom>
              <a:rect b="b" l="l" r="r" t="t"/>
              <a:pathLst>
                <a:path extrusionOk="0" h="469012" w="49369">
                  <a:moveTo>
                    <a:pt x="-1" y="0"/>
                  </a:moveTo>
                  <a:lnTo>
                    <a:pt x="49369" y="0"/>
                  </a:lnTo>
                  <a:lnTo>
                    <a:pt x="49369" y="469012"/>
                  </a:lnTo>
                  <a:lnTo>
                    <a:pt x="-1" y="469012"/>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87"/>
            <p:cNvSpPr/>
            <p:nvPr/>
          </p:nvSpPr>
          <p:spPr>
            <a:xfrm>
              <a:off x="6717649" y="3737625"/>
              <a:ext cx="230392" cy="255076"/>
            </a:xfrm>
            <a:custGeom>
              <a:rect b="b" l="l" r="r" t="t"/>
              <a:pathLst>
                <a:path extrusionOk="0" h="255076" w="230392">
                  <a:moveTo>
                    <a:pt x="-1" y="0"/>
                  </a:moveTo>
                  <a:lnTo>
                    <a:pt x="230392" y="0"/>
                  </a:lnTo>
                  <a:lnTo>
                    <a:pt x="230392" y="255077"/>
                  </a:lnTo>
                  <a:lnTo>
                    <a:pt x="-1" y="25507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07" name="Google Shape;1007;p87"/>
            <p:cNvGrpSpPr/>
            <p:nvPr/>
          </p:nvGrpSpPr>
          <p:grpSpPr>
            <a:xfrm>
              <a:off x="6555972" y="3726551"/>
              <a:ext cx="1090935" cy="1092304"/>
              <a:chOff x="6555972" y="3726551"/>
              <a:chExt cx="1090935" cy="1092304"/>
            </a:xfrm>
          </p:grpSpPr>
          <p:sp>
            <p:nvSpPr>
              <p:cNvPr id="1008" name="Google Shape;1008;p87"/>
              <p:cNvSpPr/>
              <p:nvPr/>
            </p:nvSpPr>
            <p:spPr>
              <a:xfrm>
                <a:off x="7136754" y="4173965"/>
                <a:ext cx="21941" cy="21942"/>
              </a:xfrm>
              <a:custGeom>
                <a:rect b="b" l="l" r="r" t="t"/>
                <a:pathLst>
                  <a:path extrusionOk="0" h="21942" w="21941">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87"/>
              <p:cNvSpPr/>
              <p:nvPr/>
            </p:nvSpPr>
            <p:spPr>
              <a:xfrm>
                <a:off x="7136754" y="4126625"/>
                <a:ext cx="21941" cy="22655"/>
              </a:xfrm>
              <a:custGeom>
                <a:rect b="b" l="l" r="r" t="t"/>
                <a:pathLst>
                  <a:path extrusionOk="0" h="22655" w="21941">
                    <a:moveTo>
                      <a:pt x="21942" y="11684"/>
                    </a:moveTo>
                    <a:cubicBezTo>
                      <a:pt x="21942" y="17170"/>
                      <a:pt x="16456" y="22656"/>
                      <a:pt x="10970" y="22656"/>
                    </a:cubicBezTo>
                    <a:cubicBezTo>
                      <a:pt x="5486" y="22656"/>
                      <a:pt x="0" y="17170"/>
                      <a:pt x="0" y="11684"/>
                    </a:cubicBezTo>
                    <a:cubicBezTo>
                      <a:pt x="0" y="6199"/>
                      <a:pt x="5486" y="714"/>
                      <a:pt x="10970" y="714"/>
                    </a:cubicBezTo>
                    <a:cubicBezTo>
                      <a:pt x="19200" y="-2029"/>
                      <a:pt x="21942" y="3456"/>
                      <a:pt x="21942" y="11684"/>
                    </a:cubicBezTo>
                    <a:lnTo>
                      <a:pt x="21942" y="116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10" name="Google Shape;1010;p87"/>
              <p:cNvGrpSpPr/>
              <p:nvPr/>
            </p:nvGrpSpPr>
            <p:grpSpPr>
              <a:xfrm>
                <a:off x="6555972" y="3726551"/>
                <a:ext cx="1090935" cy="1092304"/>
                <a:chOff x="6555972" y="3726551"/>
                <a:chExt cx="1090935" cy="1092304"/>
              </a:xfrm>
            </p:grpSpPr>
            <p:sp>
              <p:nvSpPr>
                <p:cNvPr id="1011" name="Google Shape;1011;p87"/>
                <p:cNvSpPr/>
                <p:nvPr/>
              </p:nvSpPr>
              <p:spPr>
                <a:xfrm>
                  <a:off x="7136754" y="4077969"/>
                  <a:ext cx="21941" cy="21942"/>
                </a:xfrm>
                <a:custGeom>
                  <a:rect b="b" l="l" r="r" t="t"/>
                  <a:pathLst>
                    <a:path extrusionOk="0" h="21942" w="21941">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87"/>
                <p:cNvSpPr/>
                <p:nvPr/>
              </p:nvSpPr>
              <p:spPr>
                <a:xfrm>
                  <a:off x="6555972" y="3726551"/>
                  <a:ext cx="1090935" cy="1092304"/>
                </a:xfrm>
                <a:custGeom>
                  <a:rect b="b" l="l" r="r" t="t"/>
                  <a:pathLst>
                    <a:path extrusionOk="0" h="1092304" w="1090935">
                      <a:moveTo>
                        <a:pt x="1088879" y="102168"/>
                      </a:moveTo>
                      <a:lnTo>
                        <a:pt x="1028538" y="6171"/>
                      </a:lnTo>
                      <a:cubicBezTo>
                        <a:pt x="1023052" y="-2057"/>
                        <a:pt x="1012080" y="-2057"/>
                        <a:pt x="1009338" y="6171"/>
                      </a:cubicBezTo>
                      <a:lnTo>
                        <a:pt x="948997" y="102168"/>
                      </a:lnTo>
                      <a:cubicBezTo>
                        <a:pt x="948997" y="104911"/>
                        <a:pt x="946255" y="104911"/>
                        <a:pt x="946255" y="107654"/>
                      </a:cubicBezTo>
                      <a:lnTo>
                        <a:pt x="946255" y="332560"/>
                      </a:lnTo>
                      <a:lnTo>
                        <a:pt x="614379" y="332560"/>
                      </a:lnTo>
                      <a:cubicBezTo>
                        <a:pt x="633579" y="318846"/>
                        <a:pt x="650036" y="296904"/>
                        <a:pt x="655520" y="272219"/>
                      </a:cubicBezTo>
                      <a:lnTo>
                        <a:pt x="671978" y="272219"/>
                      </a:lnTo>
                      <a:cubicBezTo>
                        <a:pt x="674720" y="272219"/>
                        <a:pt x="680206" y="269476"/>
                        <a:pt x="682948" y="266733"/>
                      </a:cubicBezTo>
                      <a:cubicBezTo>
                        <a:pt x="685692" y="263991"/>
                        <a:pt x="685692" y="258505"/>
                        <a:pt x="682948" y="255762"/>
                      </a:cubicBezTo>
                      <a:lnTo>
                        <a:pt x="661006" y="198164"/>
                      </a:lnTo>
                      <a:lnTo>
                        <a:pt x="661006" y="187193"/>
                      </a:lnTo>
                      <a:cubicBezTo>
                        <a:pt x="680206" y="181708"/>
                        <a:pt x="696662" y="162509"/>
                        <a:pt x="696662" y="140567"/>
                      </a:cubicBezTo>
                      <a:lnTo>
                        <a:pt x="696662" y="115881"/>
                      </a:lnTo>
                      <a:cubicBezTo>
                        <a:pt x="696662" y="110396"/>
                        <a:pt x="691178" y="104911"/>
                        <a:pt x="685692" y="104911"/>
                      </a:cubicBezTo>
                      <a:lnTo>
                        <a:pt x="482726" y="104911"/>
                      </a:lnTo>
                      <a:cubicBezTo>
                        <a:pt x="449813" y="104911"/>
                        <a:pt x="422385" y="132338"/>
                        <a:pt x="422385" y="165251"/>
                      </a:cubicBezTo>
                      <a:lnTo>
                        <a:pt x="422385" y="231078"/>
                      </a:lnTo>
                      <a:cubicBezTo>
                        <a:pt x="422385" y="272219"/>
                        <a:pt x="441585" y="307875"/>
                        <a:pt x="471756" y="329817"/>
                      </a:cubicBezTo>
                      <a:lnTo>
                        <a:pt x="397701" y="329817"/>
                      </a:lnTo>
                      <a:cubicBezTo>
                        <a:pt x="397701" y="327074"/>
                        <a:pt x="400443" y="321589"/>
                        <a:pt x="400443" y="318846"/>
                      </a:cubicBezTo>
                      <a:lnTo>
                        <a:pt x="400443" y="11657"/>
                      </a:lnTo>
                      <a:cubicBezTo>
                        <a:pt x="400443" y="6171"/>
                        <a:pt x="394958" y="686"/>
                        <a:pt x="389473" y="686"/>
                      </a:cubicBezTo>
                      <a:lnTo>
                        <a:pt x="10970" y="686"/>
                      </a:lnTo>
                      <a:cubicBezTo>
                        <a:pt x="5486" y="686"/>
                        <a:pt x="0" y="6171"/>
                        <a:pt x="0" y="11657"/>
                      </a:cubicBezTo>
                      <a:lnTo>
                        <a:pt x="0" y="318846"/>
                      </a:lnTo>
                      <a:cubicBezTo>
                        <a:pt x="0" y="338045"/>
                        <a:pt x="16456" y="354502"/>
                        <a:pt x="35656" y="354502"/>
                      </a:cubicBezTo>
                      <a:lnTo>
                        <a:pt x="117939" y="354502"/>
                      </a:lnTo>
                      <a:lnTo>
                        <a:pt x="117939" y="379187"/>
                      </a:lnTo>
                      <a:cubicBezTo>
                        <a:pt x="117939" y="412100"/>
                        <a:pt x="145366" y="439527"/>
                        <a:pt x="178280" y="439527"/>
                      </a:cubicBezTo>
                      <a:lnTo>
                        <a:pt x="414157" y="439527"/>
                      </a:lnTo>
                      <a:lnTo>
                        <a:pt x="414157" y="664434"/>
                      </a:lnTo>
                      <a:lnTo>
                        <a:pt x="320904" y="999051"/>
                      </a:lnTo>
                      <a:cubicBezTo>
                        <a:pt x="279763" y="1004537"/>
                        <a:pt x="246849" y="1040193"/>
                        <a:pt x="246849" y="1081334"/>
                      </a:cubicBezTo>
                      <a:cubicBezTo>
                        <a:pt x="246849" y="1086820"/>
                        <a:pt x="252335" y="1092305"/>
                        <a:pt x="257819" y="1092305"/>
                      </a:cubicBezTo>
                      <a:lnTo>
                        <a:pt x="471756" y="1092305"/>
                      </a:lnTo>
                      <a:cubicBezTo>
                        <a:pt x="477241" y="1092305"/>
                        <a:pt x="482726" y="1086820"/>
                        <a:pt x="482726" y="1081334"/>
                      </a:cubicBezTo>
                      <a:lnTo>
                        <a:pt x="482726" y="1010022"/>
                      </a:lnTo>
                      <a:lnTo>
                        <a:pt x="543068" y="774144"/>
                      </a:lnTo>
                      <a:lnTo>
                        <a:pt x="603409" y="1010022"/>
                      </a:lnTo>
                      <a:lnTo>
                        <a:pt x="603409" y="1078591"/>
                      </a:lnTo>
                      <a:cubicBezTo>
                        <a:pt x="603409" y="1084077"/>
                        <a:pt x="608895" y="1089562"/>
                        <a:pt x="614379" y="1089562"/>
                      </a:cubicBezTo>
                      <a:lnTo>
                        <a:pt x="828316" y="1089562"/>
                      </a:lnTo>
                      <a:cubicBezTo>
                        <a:pt x="833800" y="1089562"/>
                        <a:pt x="839286" y="1084077"/>
                        <a:pt x="839286" y="1078591"/>
                      </a:cubicBezTo>
                      <a:cubicBezTo>
                        <a:pt x="839286" y="1031964"/>
                        <a:pt x="800888" y="996308"/>
                        <a:pt x="757003" y="996308"/>
                      </a:cubicBezTo>
                      <a:lnTo>
                        <a:pt x="754261" y="996308"/>
                      </a:lnTo>
                      <a:lnTo>
                        <a:pt x="674720" y="661691"/>
                      </a:lnTo>
                      <a:lnTo>
                        <a:pt x="674720" y="436785"/>
                      </a:lnTo>
                      <a:lnTo>
                        <a:pt x="910599" y="436785"/>
                      </a:lnTo>
                      <a:cubicBezTo>
                        <a:pt x="924313" y="436785"/>
                        <a:pt x="935283" y="431299"/>
                        <a:pt x="946255" y="425814"/>
                      </a:cubicBezTo>
                      <a:lnTo>
                        <a:pt x="946255" y="521810"/>
                      </a:lnTo>
                      <a:cubicBezTo>
                        <a:pt x="946255" y="527296"/>
                        <a:pt x="951741" y="532782"/>
                        <a:pt x="957225" y="532782"/>
                      </a:cubicBezTo>
                      <a:cubicBezTo>
                        <a:pt x="962711" y="532782"/>
                        <a:pt x="968197" y="527296"/>
                        <a:pt x="968197" y="521810"/>
                      </a:cubicBezTo>
                      <a:lnTo>
                        <a:pt x="968197" y="118624"/>
                      </a:lnTo>
                      <a:lnTo>
                        <a:pt x="1014824" y="118624"/>
                      </a:lnTo>
                      <a:lnTo>
                        <a:pt x="1014824" y="250277"/>
                      </a:lnTo>
                      <a:cubicBezTo>
                        <a:pt x="1014824" y="255762"/>
                        <a:pt x="1020310" y="261248"/>
                        <a:pt x="1025794" y="261248"/>
                      </a:cubicBezTo>
                      <a:cubicBezTo>
                        <a:pt x="1031280" y="261248"/>
                        <a:pt x="1036766" y="255762"/>
                        <a:pt x="1036766" y="250277"/>
                      </a:cubicBezTo>
                      <a:lnTo>
                        <a:pt x="1036766" y="118624"/>
                      </a:lnTo>
                      <a:lnTo>
                        <a:pt x="1061451" y="118624"/>
                      </a:lnTo>
                      <a:lnTo>
                        <a:pt x="1061451" y="557466"/>
                      </a:lnTo>
                      <a:lnTo>
                        <a:pt x="954483" y="557466"/>
                      </a:lnTo>
                      <a:cubicBezTo>
                        <a:pt x="948997" y="557466"/>
                        <a:pt x="943511" y="562952"/>
                        <a:pt x="943511" y="568437"/>
                      </a:cubicBezTo>
                      <a:lnTo>
                        <a:pt x="943511" y="650720"/>
                      </a:lnTo>
                      <a:cubicBezTo>
                        <a:pt x="943511" y="683634"/>
                        <a:pt x="970939" y="711061"/>
                        <a:pt x="1003852" y="711061"/>
                      </a:cubicBezTo>
                      <a:lnTo>
                        <a:pt x="1028538" y="711061"/>
                      </a:lnTo>
                      <a:cubicBezTo>
                        <a:pt x="1061451" y="711061"/>
                        <a:pt x="1088879" y="683634"/>
                        <a:pt x="1088879" y="650720"/>
                      </a:cubicBezTo>
                      <a:lnTo>
                        <a:pt x="1088879" y="104911"/>
                      </a:lnTo>
                      <a:cubicBezTo>
                        <a:pt x="1091621" y="104911"/>
                        <a:pt x="1091621" y="104911"/>
                        <a:pt x="1088879" y="102168"/>
                      </a:cubicBezTo>
                      <a:lnTo>
                        <a:pt x="1088879" y="102168"/>
                      </a:lnTo>
                      <a:close/>
                      <a:moveTo>
                        <a:pt x="452557" y="167994"/>
                      </a:moveTo>
                      <a:cubicBezTo>
                        <a:pt x="452557" y="148795"/>
                        <a:pt x="469013" y="132338"/>
                        <a:pt x="488212" y="132338"/>
                      </a:cubicBezTo>
                      <a:lnTo>
                        <a:pt x="677464" y="132338"/>
                      </a:lnTo>
                      <a:lnTo>
                        <a:pt x="677464" y="143309"/>
                      </a:lnTo>
                      <a:cubicBezTo>
                        <a:pt x="677464" y="157023"/>
                        <a:pt x="666492" y="167994"/>
                        <a:pt x="652778" y="167994"/>
                      </a:cubicBezTo>
                      <a:lnTo>
                        <a:pt x="499184" y="167994"/>
                      </a:lnTo>
                      <a:cubicBezTo>
                        <a:pt x="493698" y="167994"/>
                        <a:pt x="488212" y="173480"/>
                        <a:pt x="488212" y="178965"/>
                      </a:cubicBezTo>
                      <a:lnTo>
                        <a:pt x="488212" y="189936"/>
                      </a:lnTo>
                      <a:cubicBezTo>
                        <a:pt x="488212" y="209136"/>
                        <a:pt x="471756" y="225592"/>
                        <a:pt x="452557" y="225592"/>
                      </a:cubicBezTo>
                      <a:lnTo>
                        <a:pt x="452557" y="167994"/>
                      </a:lnTo>
                      <a:close/>
                      <a:moveTo>
                        <a:pt x="452557" y="250277"/>
                      </a:moveTo>
                      <a:cubicBezTo>
                        <a:pt x="485470" y="250277"/>
                        <a:pt x="510154" y="222849"/>
                        <a:pt x="510154" y="189936"/>
                      </a:cubicBezTo>
                      <a:lnTo>
                        <a:pt x="641807" y="189936"/>
                      </a:lnTo>
                      <a:lnTo>
                        <a:pt x="641807" y="200907"/>
                      </a:lnTo>
                      <a:cubicBezTo>
                        <a:pt x="641807" y="203650"/>
                        <a:pt x="641807" y="203650"/>
                        <a:pt x="641807" y="206393"/>
                      </a:cubicBezTo>
                      <a:lnTo>
                        <a:pt x="658264" y="250277"/>
                      </a:lnTo>
                      <a:lnTo>
                        <a:pt x="650036" y="250277"/>
                      </a:lnTo>
                      <a:cubicBezTo>
                        <a:pt x="644550" y="250277"/>
                        <a:pt x="639064" y="253020"/>
                        <a:pt x="639064" y="258505"/>
                      </a:cubicBezTo>
                      <a:cubicBezTo>
                        <a:pt x="628093" y="302389"/>
                        <a:pt x="589695" y="332560"/>
                        <a:pt x="543068" y="332560"/>
                      </a:cubicBezTo>
                      <a:cubicBezTo>
                        <a:pt x="499184" y="332560"/>
                        <a:pt x="460785" y="296904"/>
                        <a:pt x="452557" y="250277"/>
                      </a:cubicBezTo>
                      <a:lnTo>
                        <a:pt x="452557" y="250277"/>
                      </a:lnTo>
                      <a:close/>
                      <a:moveTo>
                        <a:pt x="1020310" y="36342"/>
                      </a:moveTo>
                      <a:lnTo>
                        <a:pt x="1058708" y="96682"/>
                      </a:lnTo>
                      <a:lnTo>
                        <a:pt x="981910" y="96682"/>
                      </a:lnTo>
                      <a:lnTo>
                        <a:pt x="1020310" y="36342"/>
                      </a:lnTo>
                      <a:close/>
                      <a:moveTo>
                        <a:pt x="381244" y="285933"/>
                      </a:moveTo>
                      <a:lnTo>
                        <a:pt x="213936" y="285933"/>
                      </a:lnTo>
                      <a:lnTo>
                        <a:pt x="213936" y="25371"/>
                      </a:lnTo>
                      <a:lnTo>
                        <a:pt x="381244" y="25371"/>
                      </a:lnTo>
                      <a:lnTo>
                        <a:pt x="381244" y="285933"/>
                      </a:lnTo>
                      <a:close/>
                      <a:moveTo>
                        <a:pt x="24684" y="321589"/>
                      </a:moveTo>
                      <a:lnTo>
                        <a:pt x="24684" y="25371"/>
                      </a:lnTo>
                      <a:lnTo>
                        <a:pt x="191994" y="25371"/>
                      </a:lnTo>
                      <a:lnTo>
                        <a:pt x="191994" y="285933"/>
                      </a:lnTo>
                      <a:lnTo>
                        <a:pt x="60341" y="285933"/>
                      </a:lnTo>
                      <a:cubicBezTo>
                        <a:pt x="54855" y="285933"/>
                        <a:pt x="49369" y="291418"/>
                        <a:pt x="49369" y="296904"/>
                      </a:cubicBezTo>
                      <a:cubicBezTo>
                        <a:pt x="49369" y="302389"/>
                        <a:pt x="54855" y="307875"/>
                        <a:pt x="60341" y="307875"/>
                      </a:cubicBezTo>
                      <a:lnTo>
                        <a:pt x="381244" y="307875"/>
                      </a:lnTo>
                      <a:lnTo>
                        <a:pt x="381244" y="318846"/>
                      </a:lnTo>
                      <a:cubicBezTo>
                        <a:pt x="381244" y="324332"/>
                        <a:pt x="375759" y="329817"/>
                        <a:pt x="370274" y="329817"/>
                      </a:cubicBezTo>
                      <a:lnTo>
                        <a:pt x="35656" y="329817"/>
                      </a:lnTo>
                      <a:cubicBezTo>
                        <a:pt x="30170" y="332560"/>
                        <a:pt x="24684" y="327074"/>
                        <a:pt x="24684" y="321589"/>
                      </a:cubicBezTo>
                      <a:lnTo>
                        <a:pt x="24684" y="321589"/>
                      </a:lnTo>
                      <a:close/>
                      <a:moveTo>
                        <a:pt x="142624" y="381930"/>
                      </a:moveTo>
                      <a:lnTo>
                        <a:pt x="142624" y="357245"/>
                      </a:lnTo>
                      <a:lnTo>
                        <a:pt x="178280" y="357245"/>
                      </a:lnTo>
                      <a:lnTo>
                        <a:pt x="178280" y="417585"/>
                      </a:lnTo>
                      <a:cubicBezTo>
                        <a:pt x="159080" y="417585"/>
                        <a:pt x="142624" y="401129"/>
                        <a:pt x="142624" y="381930"/>
                      </a:cubicBezTo>
                      <a:lnTo>
                        <a:pt x="142624" y="381930"/>
                      </a:lnTo>
                      <a:close/>
                      <a:moveTo>
                        <a:pt x="463527" y="1067620"/>
                      </a:moveTo>
                      <a:lnTo>
                        <a:pt x="274277" y="1067620"/>
                      </a:lnTo>
                      <a:cubicBezTo>
                        <a:pt x="279763" y="1040193"/>
                        <a:pt x="304447" y="1020993"/>
                        <a:pt x="331874" y="1020993"/>
                      </a:cubicBezTo>
                      <a:lnTo>
                        <a:pt x="463527" y="1020993"/>
                      </a:lnTo>
                      <a:lnTo>
                        <a:pt x="463527" y="1067620"/>
                      </a:lnTo>
                      <a:close/>
                      <a:moveTo>
                        <a:pt x="817344" y="1067620"/>
                      </a:moveTo>
                      <a:lnTo>
                        <a:pt x="628093" y="1067620"/>
                      </a:lnTo>
                      <a:lnTo>
                        <a:pt x="628093" y="1020993"/>
                      </a:lnTo>
                      <a:lnTo>
                        <a:pt x="759747" y="1020993"/>
                      </a:lnTo>
                      <a:cubicBezTo>
                        <a:pt x="787175" y="1020993"/>
                        <a:pt x="811858" y="1042935"/>
                        <a:pt x="817344" y="1067620"/>
                      </a:cubicBezTo>
                      <a:lnTo>
                        <a:pt x="817344" y="1067620"/>
                      </a:lnTo>
                      <a:close/>
                      <a:moveTo>
                        <a:pt x="663750" y="417585"/>
                      </a:moveTo>
                      <a:cubicBezTo>
                        <a:pt x="658264" y="417585"/>
                        <a:pt x="652778" y="423071"/>
                        <a:pt x="652778" y="428557"/>
                      </a:cubicBezTo>
                      <a:lnTo>
                        <a:pt x="652778" y="631521"/>
                      </a:lnTo>
                      <a:lnTo>
                        <a:pt x="474498" y="631521"/>
                      </a:lnTo>
                      <a:cubicBezTo>
                        <a:pt x="469013" y="631521"/>
                        <a:pt x="463527" y="637006"/>
                        <a:pt x="463527" y="642492"/>
                      </a:cubicBezTo>
                      <a:cubicBezTo>
                        <a:pt x="463527" y="647978"/>
                        <a:pt x="469013" y="653463"/>
                        <a:pt x="474498" y="653463"/>
                      </a:cubicBezTo>
                      <a:lnTo>
                        <a:pt x="652778" y="653463"/>
                      </a:lnTo>
                      <a:lnTo>
                        <a:pt x="652778" y="664434"/>
                      </a:lnTo>
                      <a:cubicBezTo>
                        <a:pt x="652778" y="664434"/>
                        <a:pt x="652778" y="667177"/>
                        <a:pt x="652778" y="667177"/>
                      </a:cubicBezTo>
                      <a:lnTo>
                        <a:pt x="732319" y="996308"/>
                      </a:lnTo>
                      <a:lnTo>
                        <a:pt x="625351" y="996308"/>
                      </a:lnTo>
                      <a:lnTo>
                        <a:pt x="556781" y="722032"/>
                      </a:lnTo>
                      <a:cubicBezTo>
                        <a:pt x="556781" y="716547"/>
                        <a:pt x="551296" y="713804"/>
                        <a:pt x="545810" y="713804"/>
                      </a:cubicBezTo>
                      <a:cubicBezTo>
                        <a:pt x="540326" y="713804"/>
                        <a:pt x="534840" y="716547"/>
                        <a:pt x="534840" y="722032"/>
                      </a:cubicBezTo>
                      <a:lnTo>
                        <a:pt x="466270" y="996308"/>
                      </a:lnTo>
                      <a:lnTo>
                        <a:pt x="348332" y="996308"/>
                      </a:lnTo>
                      <a:lnTo>
                        <a:pt x="438843" y="667177"/>
                      </a:lnTo>
                      <a:cubicBezTo>
                        <a:pt x="438843" y="667177"/>
                        <a:pt x="438843" y="664434"/>
                        <a:pt x="438843" y="664434"/>
                      </a:cubicBezTo>
                      <a:lnTo>
                        <a:pt x="438843" y="428557"/>
                      </a:lnTo>
                      <a:cubicBezTo>
                        <a:pt x="438843" y="423071"/>
                        <a:pt x="433357" y="417585"/>
                        <a:pt x="427871" y="417585"/>
                      </a:cubicBezTo>
                      <a:lnTo>
                        <a:pt x="202964" y="417585"/>
                      </a:lnTo>
                      <a:lnTo>
                        <a:pt x="202964" y="357245"/>
                      </a:lnTo>
                      <a:lnTo>
                        <a:pt x="891399" y="357245"/>
                      </a:lnTo>
                      <a:lnTo>
                        <a:pt x="891399" y="417585"/>
                      </a:lnTo>
                      <a:lnTo>
                        <a:pt x="663750" y="417585"/>
                      </a:lnTo>
                      <a:close/>
                      <a:moveTo>
                        <a:pt x="913341" y="417585"/>
                      </a:moveTo>
                      <a:lnTo>
                        <a:pt x="913341" y="357245"/>
                      </a:lnTo>
                      <a:lnTo>
                        <a:pt x="948997" y="357245"/>
                      </a:lnTo>
                      <a:lnTo>
                        <a:pt x="948997" y="381930"/>
                      </a:lnTo>
                      <a:cubicBezTo>
                        <a:pt x="948997" y="401129"/>
                        <a:pt x="932541" y="417585"/>
                        <a:pt x="913341" y="417585"/>
                      </a:cubicBezTo>
                      <a:lnTo>
                        <a:pt x="913341" y="417585"/>
                      </a:lnTo>
                      <a:close/>
                      <a:moveTo>
                        <a:pt x="1066936" y="582151"/>
                      </a:moveTo>
                      <a:lnTo>
                        <a:pt x="1066936" y="606836"/>
                      </a:lnTo>
                      <a:lnTo>
                        <a:pt x="970939" y="606836"/>
                      </a:lnTo>
                      <a:lnTo>
                        <a:pt x="970939" y="582151"/>
                      </a:lnTo>
                      <a:lnTo>
                        <a:pt x="1066936" y="582151"/>
                      </a:lnTo>
                      <a:close/>
                      <a:moveTo>
                        <a:pt x="1031280" y="689119"/>
                      </a:moveTo>
                      <a:lnTo>
                        <a:pt x="1006596" y="689119"/>
                      </a:lnTo>
                      <a:cubicBezTo>
                        <a:pt x="987396" y="689119"/>
                        <a:pt x="970939" y="672662"/>
                        <a:pt x="970939" y="653463"/>
                      </a:cubicBezTo>
                      <a:lnTo>
                        <a:pt x="970939" y="628778"/>
                      </a:lnTo>
                      <a:lnTo>
                        <a:pt x="1066936" y="628778"/>
                      </a:lnTo>
                      <a:lnTo>
                        <a:pt x="1066936" y="653463"/>
                      </a:lnTo>
                      <a:cubicBezTo>
                        <a:pt x="1066936" y="672662"/>
                        <a:pt x="1053222" y="689119"/>
                        <a:pt x="1031280" y="689119"/>
                      </a:cubicBezTo>
                      <a:lnTo>
                        <a:pt x="1031280" y="689119"/>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3" name="Google Shape;1013;p87"/>
              <p:cNvSpPr/>
              <p:nvPr/>
            </p:nvSpPr>
            <p:spPr>
              <a:xfrm>
                <a:off x="7624966" y="3971001"/>
                <a:ext cx="21941" cy="58311"/>
              </a:xfrm>
              <a:custGeom>
                <a:rect b="b" l="l" r="r" t="t"/>
                <a:pathLst>
                  <a:path extrusionOk="0" h="58311" w="21941">
                    <a:moveTo>
                      <a:pt x="21942" y="46627"/>
                    </a:moveTo>
                    <a:lnTo>
                      <a:pt x="21942" y="10971"/>
                    </a:lnTo>
                    <a:cubicBezTo>
                      <a:pt x="21942" y="5485"/>
                      <a:pt x="16456" y="0"/>
                      <a:pt x="10972" y="0"/>
                    </a:cubicBezTo>
                    <a:cubicBezTo>
                      <a:pt x="5486" y="0"/>
                      <a:pt x="0" y="5485"/>
                      <a:pt x="0" y="10971"/>
                    </a:cubicBezTo>
                    <a:lnTo>
                      <a:pt x="0" y="46627"/>
                    </a:lnTo>
                    <a:cubicBezTo>
                      <a:pt x="0" y="52112"/>
                      <a:pt x="5486" y="57598"/>
                      <a:pt x="10972" y="57598"/>
                    </a:cubicBezTo>
                    <a:cubicBezTo>
                      <a:pt x="16456" y="60341"/>
                      <a:pt x="21942" y="54855"/>
                      <a:pt x="21942" y="46627"/>
                    </a:cubicBezTo>
                    <a:lnTo>
                      <a:pt x="21942" y="4662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87"/>
              <p:cNvSpPr/>
              <p:nvPr/>
            </p:nvSpPr>
            <p:spPr>
              <a:xfrm>
                <a:off x="6651284" y="3735124"/>
                <a:ext cx="117938" cy="21942"/>
              </a:xfrm>
              <a:custGeom>
                <a:rect b="b" l="l" r="r" t="t"/>
                <a:pathLst>
                  <a:path extrusionOk="0" h="21942" w="117938">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87"/>
              <p:cNvSpPr/>
              <p:nvPr/>
            </p:nvSpPr>
            <p:spPr>
              <a:xfrm>
                <a:off x="6651284" y="3784493"/>
                <a:ext cx="117938" cy="21942"/>
              </a:xfrm>
              <a:custGeom>
                <a:rect b="b" l="l" r="r" t="t"/>
                <a:pathLst>
                  <a:path extrusionOk="0" h="21942" w="117938">
                    <a:moveTo>
                      <a:pt x="10972" y="21942"/>
                    </a:moveTo>
                    <a:lnTo>
                      <a:pt x="106969" y="21942"/>
                    </a:lnTo>
                    <a:cubicBezTo>
                      <a:pt x="112453" y="21942"/>
                      <a:pt x="117939" y="16456"/>
                      <a:pt x="117939" y="10971"/>
                    </a:cubicBezTo>
                    <a:cubicBezTo>
                      <a:pt x="117939" y="5485"/>
                      <a:pt x="112453" y="0"/>
                      <a:pt x="106969" y="0"/>
                    </a:cubicBezTo>
                    <a:lnTo>
                      <a:pt x="10972" y="0"/>
                    </a:lnTo>
                    <a:cubicBezTo>
                      <a:pt x="5486" y="0"/>
                      <a:pt x="0" y="5485"/>
                      <a:pt x="0" y="10971"/>
                    </a:cubicBezTo>
                    <a:cubicBezTo>
                      <a:pt x="0" y="16456"/>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87"/>
              <p:cNvSpPr/>
              <p:nvPr/>
            </p:nvSpPr>
            <p:spPr>
              <a:xfrm>
                <a:off x="6651284" y="3831120"/>
                <a:ext cx="117938" cy="21942"/>
              </a:xfrm>
              <a:custGeom>
                <a:rect b="b" l="l" r="r" t="t"/>
                <a:pathLst>
                  <a:path extrusionOk="0" h="21942" w="117938">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87"/>
              <p:cNvSpPr/>
              <p:nvPr/>
            </p:nvSpPr>
            <p:spPr>
              <a:xfrm>
                <a:off x="6651284" y="3877747"/>
                <a:ext cx="117938" cy="21942"/>
              </a:xfrm>
              <a:custGeom>
                <a:rect b="b" l="l" r="r" t="t"/>
                <a:pathLst>
                  <a:path extrusionOk="0" h="21942" w="117938">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87"/>
              <p:cNvSpPr/>
              <p:nvPr/>
            </p:nvSpPr>
            <p:spPr>
              <a:xfrm>
                <a:off x="6651284" y="3924374"/>
                <a:ext cx="117938" cy="21942"/>
              </a:xfrm>
              <a:custGeom>
                <a:rect b="b" l="l" r="r" t="t"/>
                <a:pathLst>
                  <a:path extrusionOk="0" h="21942" w="117938">
                    <a:moveTo>
                      <a:pt x="10972" y="21942"/>
                    </a:moveTo>
                    <a:lnTo>
                      <a:pt x="106969" y="21942"/>
                    </a:lnTo>
                    <a:cubicBezTo>
                      <a:pt x="112453" y="21942"/>
                      <a:pt x="117939" y="16457"/>
                      <a:pt x="117939" y="10971"/>
                    </a:cubicBezTo>
                    <a:cubicBezTo>
                      <a:pt x="117939" y="5486"/>
                      <a:pt x="112453" y="0"/>
                      <a:pt x="106969" y="0"/>
                    </a:cubicBezTo>
                    <a:lnTo>
                      <a:pt x="10972" y="0"/>
                    </a:lnTo>
                    <a:cubicBezTo>
                      <a:pt x="5486" y="0"/>
                      <a:pt x="0" y="5486"/>
                      <a:pt x="0" y="10971"/>
                    </a:cubicBezTo>
                    <a:cubicBezTo>
                      <a:pt x="0" y="16457"/>
                      <a:pt x="2742" y="21942"/>
                      <a:pt x="10972" y="21942"/>
                    </a:cubicBezTo>
                    <a:lnTo>
                      <a:pt x="10972"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87"/>
              <p:cNvSpPr/>
              <p:nvPr/>
            </p:nvSpPr>
            <p:spPr>
              <a:xfrm>
                <a:off x="6840535" y="3735124"/>
                <a:ext cx="117938" cy="21942"/>
              </a:xfrm>
              <a:custGeom>
                <a:rect b="b" l="l" r="r" t="t"/>
                <a:pathLst>
                  <a:path extrusionOk="0" h="21942" w="117938">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87"/>
              <p:cNvSpPr/>
              <p:nvPr/>
            </p:nvSpPr>
            <p:spPr>
              <a:xfrm>
                <a:off x="6840535" y="3784493"/>
                <a:ext cx="117938" cy="21942"/>
              </a:xfrm>
              <a:custGeom>
                <a:rect b="b" l="l" r="r" t="t"/>
                <a:pathLst>
                  <a:path extrusionOk="0" h="21942" w="117938">
                    <a:moveTo>
                      <a:pt x="10970" y="21942"/>
                    </a:moveTo>
                    <a:lnTo>
                      <a:pt x="106967" y="21942"/>
                    </a:lnTo>
                    <a:cubicBezTo>
                      <a:pt x="112453" y="21942"/>
                      <a:pt x="117939" y="16456"/>
                      <a:pt x="117939" y="10971"/>
                    </a:cubicBezTo>
                    <a:cubicBezTo>
                      <a:pt x="117939" y="5485"/>
                      <a:pt x="112453" y="0"/>
                      <a:pt x="106967" y="0"/>
                    </a:cubicBezTo>
                    <a:lnTo>
                      <a:pt x="10970" y="0"/>
                    </a:lnTo>
                    <a:cubicBezTo>
                      <a:pt x="5484" y="0"/>
                      <a:pt x="0" y="5485"/>
                      <a:pt x="0" y="10971"/>
                    </a:cubicBezTo>
                    <a:cubicBezTo>
                      <a:pt x="0" y="16456"/>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87"/>
              <p:cNvSpPr/>
              <p:nvPr/>
            </p:nvSpPr>
            <p:spPr>
              <a:xfrm>
                <a:off x="6840535" y="3831120"/>
                <a:ext cx="117938" cy="21942"/>
              </a:xfrm>
              <a:custGeom>
                <a:rect b="b" l="l" r="r" t="t"/>
                <a:pathLst>
                  <a:path extrusionOk="0" h="21942" w="117938">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87"/>
              <p:cNvSpPr/>
              <p:nvPr/>
            </p:nvSpPr>
            <p:spPr>
              <a:xfrm>
                <a:off x="6840535" y="3877747"/>
                <a:ext cx="117938" cy="21942"/>
              </a:xfrm>
              <a:custGeom>
                <a:rect b="b" l="l" r="r" t="t"/>
                <a:pathLst>
                  <a:path extrusionOk="0" h="21942" w="117938">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87"/>
              <p:cNvSpPr/>
              <p:nvPr/>
            </p:nvSpPr>
            <p:spPr>
              <a:xfrm>
                <a:off x="6840535" y="3924374"/>
                <a:ext cx="117938" cy="21942"/>
              </a:xfrm>
              <a:custGeom>
                <a:rect b="b" l="l" r="r" t="t"/>
                <a:pathLst>
                  <a:path extrusionOk="0" h="21942" w="117938">
                    <a:moveTo>
                      <a:pt x="10970" y="21942"/>
                    </a:moveTo>
                    <a:lnTo>
                      <a:pt x="106967" y="21942"/>
                    </a:lnTo>
                    <a:cubicBezTo>
                      <a:pt x="112453" y="21942"/>
                      <a:pt x="117939" y="16457"/>
                      <a:pt x="117939" y="10971"/>
                    </a:cubicBezTo>
                    <a:cubicBezTo>
                      <a:pt x="117939" y="5486"/>
                      <a:pt x="112453" y="0"/>
                      <a:pt x="106967" y="0"/>
                    </a:cubicBezTo>
                    <a:lnTo>
                      <a:pt x="10970" y="0"/>
                    </a:lnTo>
                    <a:cubicBezTo>
                      <a:pt x="5484" y="0"/>
                      <a:pt x="0" y="5486"/>
                      <a:pt x="0" y="10971"/>
                    </a:cubicBezTo>
                    <a:cubicBezTo>
                      <a:pt x="0" y="16457"/>
                      <a:pt x="5484" y="21942"/>
                      <a:pt x="10970" y="21942"/>
                    </a:cubicBezTo>
                    <a:lnTo>
                      <a:pt x="10970" y="21942"/>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87"/>
              <p:cNvSpPr/>
              <p:nvPr/>
            </p:nvSpPr>
            <p:spPr>
              <a:xfrm>
                <a:off x="6673225" y="4138309"/>
                <a:ext cx="22655" cy="175537"/>
              </a:xfrm>
              <a:custGeom>
                <a:rect b="b" l="l" r="r" t="t"/>
                <a:pathLst>
                  <a:path extrusionOk="0" h="175537" w="22655">
                    <a:moveTo>
                      <a:pt x="10972" y="0"/>
                    </a:moveTo>
                    <a:cubicBezTo>
                      <a:pt x="5486" y="0"/>
                      <a:pt x="0" y="5485"/>
                      <a:pt x="0" y="10971"/>
                    </a:cubicBezTo>
                    <a:lnTo>
                      <a:pt x="0" y="164566"/>
                    </a:lnTo>
                    <a:cubicBezTo>
                      <a:pt x="0" y="170051"/>
                      <a:pt x="5486" y="175537"/>
                      <a:pt x="10972" y="175537"/>
                    </a:cubicBezTo>
                    <a:cubicBezTo>
                      <a:pt x="16458" y="175537"/>
                      <a:pt x="21942" y="170051"/>
                      <a:pt x="21942" y="164566"/>
                    </a:cubicBezTo>
                    <a:lnTo>
                      <a:pt x="21942" y="10971"/>
                    </a:lnTo>
                    <a:cubicBezTo>
                      <a:pt x="24686" y="5485"/>
                      <a:pt x="19200" y="0"/>
                      <a:pt x="10972" y="0"/>
                    </a:cubicBezTo>
                    <a:lnTo>
                      <a:pt x="10972"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87"/>
              <p:cNvSpPr/>
              <p:nvPr/>
            </p:nvSpPr>
            <p:spPr>
              <a:xfrm>
                <a:off x="6675969" y="4338531"/>
                <a:ext cx="21941" cy="21942"/>
              </a:xfrm>
              <a:custGeom>
                <a:rect b="b" l="l" r="r" t="t"/>
                <a:pathLst>
                  <a:path extrusionOk="0" h="21942" w="21941">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87"/>
              <p:cNvSpPr/>
              <p:nvPr/>
            </p:nvSpPr>
            <p:spPr>
              <a:xfrm>
                <a:off x="6675969" y="4387901"/>
                <a:ext cx="21941" cy="21942"/>
              </a:xfrm>
              <a:custGeom>
                <a:rect b="b" l="l" r="r" t="t"/>
                <a:pathLst>
                  <a:path extrusionOk="0" h="21942" w="21941">
                    <a:moveTo>
                      <a:pt x="21942" y="10971"/>
                    </a:moveTo>
                    <a:cubicBezTo>
                      <a:pt x="21942" y="16456"/>
                      <a:pt x="16456" y="21942"/>
                      <a:pt x="10970" y="21942"/>
                    </a:cubicBezTo>
                    <a:cubicBezTo>
                      <a:pt x="5484" y="21942"/>
                      <a:pt x="0" y="16456"/>
                      <a:pt x="0" y="10971"/>
                    </a:cubicBezTo>
                    <a:cubicBezTo>
                      <a:pt x="0" y="5485"/>
                      <a:pt x="5484" y="0"/>
                      <a:pt x="10970" y="0"/>
                    </a:cubicBezTo>
                    <a:cubicBezTo>
                      <a:pt x="16456" y="0"/>
                      <a:pt x="21942" y="2743"/>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87"/>
              <p:cNvSpPr/>
              <p:nvPr/>
            </p:nvSpPr>
            <p:spPr>
              <a:xfrm>
                <a:off x="6758252" y="4184936"/>
                <a:ext cx="21941" cy="175537"/>
              </a:xfrm>
              <a:custGeom>
                <a:rect b="b" l="l" r="r" t="t"/>
                <a:pathLst>
                  <a:path extrusionOk="0" h="175537" w="21941">
                    <a:moveTo>
                      <a:pt x="10970" y="0"/>
                    </a:moveTo>
                    <a:cubicBezTo>
                      <a:pt x="5484" y="0"/>
                      <a:pt x="0" y="5486"/>
                      <a:pt x="0" y="10971"/>
                    </a:cubicBezTo>
                    <a:lnTo>
                      <a:pt x="0" y="164566"/>
                    </a:lnTo>
                    <a:cubicBezTo>
                      <a:pt x="0" y="170052"/>
                      <a:pt x="5484" y="175537"/>
                      <a:pt x="10970" y="175537"/>
                    </a:cubicBezTo>
                    <a:cubicBezTo>
                      <a:pt x="16456" y="175537"/>
                      <a:pt x="21942" y="170052"/>
                      <a:pt x="21942" y="164566"/>
                    </a:cubicBezTo>
                    <a:lnTo>
                      <a:pt x="21942" y="10971"/>
                    </a:lnTo>
                    <a:cubicBezTo>
                      <a:pt x="21942" y="5486"/>
                      <a:pt x="16456" y="0"/>
                      <a:pt x="10970" y="0"/>
                    </a:cubicBezTo>
                    <a:lnTo>
                      <a:pt x="10970" y="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87"/>
              <p:cNvSpPr/>
              <p:nvPr/>
            </p:nvSpPr>
            <p:spPr>
              <a:xfrm>
                <a:off x="6758252" y="4387187"/>
                <a:ext cx="21941" cy="22655"/>
              </a:xfrm>
              <a:custGeom>
                <a:rect b="b" l="l" r="r" t="t"/>
                <a:pathLst>
                  <a:path extrusionOk="0" h="22655" w="21941">
                    <a:moveTo>
                      <a:pt x="21942" y="11684"/>
                    </a:moveTo>
                    <a:cubicBezTo>
                      <a:pt x="21942" y="17170"/>
                      <a:pt x="16456" y="22656"/>
                      <a:pt x="10970" y="22656"/>
                    </a:cubicBezTo>
                    <a:cubicBezTo>
                      <a:pt x="5484" y="22656"/>
                      <a:pt x="0" y="17170"/>
                      <a:pt x="0" y="11684"/>
                    </a:cubicBezTo>
                    <a:cubicBezTo>
                      <a:pt x="0" y="6199"/>
                      <a:pt x="5484" y="714"/>
                      <a:pt x="10970" y="714"/>
                    </a:cubicBezTo>
                    <a:cubicBezTo>
                      <a:pt x="16456" y="-2029"/>
                      <a:pt x="21942" y="3456"/>
                      <a:pt x="21942" y="11684"/>
                    </a:cubicBezTo>
                    <a:lnTo>
                      <a:pt x="21942" y="116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87"/>
              <p:cNvSpPr/>
              <p:nvPr/>
            </p:nvSpPr>
            <p:spPr>
              <a:xfrm>
                <a:off x="6840535" y="4234306"/>
                <a:ext cx="21941" cy="175537"/>
              </a:xfrm>
              <a:custGeom>
                <a:rect b="b" l="l" r="r" t="t"/>
                <a:pathLst>
                  <a:path extrusionOk="0" h="175537" w="21941">
                    <a:moveTo>
                      <a:pt x="10970" y="175537"/>
                    </a:moveTo>
                    <a:cubicBezTo>
                      <a:pt x="16456" y="175537"/>
                      <a:pt x="21942" y="170051"/>
                      <a:pt x="21942" y="164566"/>
                    </a:cubicBezTo>
                    <a:lnTo>
                      <a:pt x="21942" y="10971"/>
                    </a:lnTo>
                    <a:cubicBezTo>
                      <a:pt x="21942" y="5485"/>
                      <a:pt x="16456" y="0"/>
                      <a:pt x="10970" y="0"/>
                    </a:cubicBezTo>
                    <a:cubicBezTo>
                      <a:pt x="5484" y="0"/>
                      <a:pt x="0" y="5485"/>
                      <a:pt x="0" y="10971"/>
                    </a:cubicBezTo>
                    <a:lnTo>
                      <a:pt x="0" y="164566"/>
                    </a:lnTo>
                    <a:cubicBezTo>
                      <a:pt x="0" y="170051"/>
                      <a:pt x="5484" y="175537"/>
                      <a:pt x="10970" y="175537"/>
                    </a:cubicBezTo>
                    <a:lnTo>
                      <a:pt x="10970" y="17553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87"/>
              <p:cNvSpPr/>
              <p:nvPr/>
            </p:nvSpPr>
            <p:spPr>
              <a:xfrm>
                <a:off x="6840535" y="4434528"/>
                <a:ext cx="21941" cy="21942"/>
              </a:xfrm>
              <a:custGeom>
                <a:rect b="b" l="l" r="r" t="t"/>
                <a:pathLst>
                  <a:path extrusionOk="0" h="21942" w="21941">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87"/>
              <p:cNvSpPr/>
              <p:nvPr/>
            </p:nvSpPr>
            <p:spPr>
              <a:xfrm>
                <a:off x="6758252" y="4434528"/>
                <a:ext cx="21941" cy="21942"/>
              </a:xfrm>
              <a:custGeom>
                <a:rect b="b" l="l" r="r" t="t"/>
                <a:pathLst>
                  <a:path extrusionOk="0" h="21942" w="21941">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87"/>
              <p:cNvSpPr/>
              <p:nvPr/>
            </p:nvSpPr>
            <p:spPr>
              <a:xfrm>
                <a:off x="6675969" y="4434528"/>
                <a:ext cx="21941" cy="21942"/>
              </a:xfrm>
              <a:custGeom>
                <a:rect b="b" l="l" r="r" t="t"/>
                <a:pathLst>
                  <a:path extrusionOk="0" h="21942" w="21941">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6" name="Shape 1036"/>
        <p:cNvGrpSpPr/>
        <p:nvPr/>
      </p:nvGrpSpPr>
      <p:grpSpPr>
        <a:xfrm>
          <a:off x="0" y="0"/>
          <a:ext cx="0" cy="0"/>
          <a:chOff x="0" y="0"/>
          <a:chExt cx="0" cy="0"/>
        </a:xfrm>
      </p:grpSpPr>
      <p:sp>
        <p:nvSpPr>
          <p:cNvPr id="1037" name="Google Shape;1037;p88"/>
          <p:cNvSpPr txBox="1"/>
          <p:nvPr>
            <p:ph idx="1" type="body"/>
          </p:nvPr>
        </p:nvSpPr>
        <p:spPr>
          <a:xfrm>
            <a:off x="405914" y="1320205"/>
            <a:ext cx="8836772" cy="2134411"/>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n-US"/>
              <a:t> 	A menudo, el uso de la tecnología puede verse obstaculizado por dificultades de diversa índole (problemas de visión, audición, etc.). Por eso, se puede cambiar el aspecto visual del dispositivo para que su uso sea accesible a todo el mundo (por ejemplo, aumentar/reducir el zoom), o recurrir a un teclado físico en lugar de la pantalla táctil si esto facilita la escritura o incluso activar la conversión de texto a voz para oír y entender los textos que no se pueden leer.</a:t>
            </a:r>
            <a:endParaRPr/>
          </a:p>
        </p:txBody>
      </p:sp>
      <p:sp>
        <p:nvSpPr>
          <p:cNvPr id="1038" name="Google Shape;1038;p88"/>
          <p:cNvSpPr txBox="1"/>
          <p:nvPr>
            <p:ph idx="2" type="body"/>
          </p:nvPr>
        </p:nvSpPr>
        <p:spPr>
          <a:xfrm>
            <a:off x="446314" y="494274"/>
            <a:ext cx="11172181" cy="803654"/>
          </a:xfrm>
          <a:prstGeom prst="rect">
            <a:avLst/>
          </a:prstGeom>
          <a:noFill/>
          <a:ln>
            <a:noFill/>
          </a:ln>
        </p:spPr>
        <p:txBody>
          <a:bodyPr anchorCtr="0" anchor="t" bIns="45700" lIns="91425" spcFirstLastPara="1" rIns="91425" wrap="square" tIns="45700">
            <a:noAutofit/>
          </a:bodyPr>
          <a:lstStyle/>
          <a:p>
            <a:pPr indent="-742950" lvl="0" marL="971550" marR="0" rtl="0" algn="l">
              <a:lnSpc>
                <a:spcPct val="90000"/>
              </a:lnSpc>
              <a:spcBef>
                <a:spcPts val="1000"/>
              </a:spcBef>
              <a:spcAft>
                <a:spcPts val="0"/>
              </a:spcAft>
              <a:buClr>
                <a:srgbClr val="24BAA2"/>
              </a:buClr>
              <a:buSzPts val="3600"/>
              <a:buFont typeface="Arial"/>
              <a:buAutoNum type="arabicPeriod" startAt="10"/>
            </a:pPr>
            <a:r>
              <a:rPr lang="en-US"/>
              <a:t>Adapta los dispositivos a las necesidades físicas</a:t>
            </a:r>
            <a:endParaRPr/>
          </a:p>
        </p:txBody>
      </p:sp>
      <p:sp>
        <p:nvSpPr>
          <p:cNvPr id="1039" name="Google Shape;1039;p88"/>
          <p:cNvSpPr txBox="1"/>
          <p:nvPr/>
        </p:nvSpPr>
        <p:spPr>
          <a:xfrm>
            <a:off x="1792705" y="4586555"/>
            <a:ext cx="9380120" cy="1882526"/>
          </a:xfrm>
          <a:prstGeom prst="rect">
            <a:avLst/>
          </a:prstGeom>
          <a:noFill/>
          <a:ln>
            <a:noFill/>
          </a:ln>
        </p:spPr>
        <p:txBody>
          <a:bodyPr anchorCtr="0" anchor="t" bIns="45700" lIns="91425" spcFirstLastPara="1" rIns="91425" wrap="square" tIns="45700">
            <a:spAutoFit/>
          </a:bodyPr>
          <a:lstStyle/>
          <a:p>
            <a:pPr indent="0" lvl="0" marL="457200" marR="0" rtl="0" algn="ctr">
              <a:lnSpc>
                <a:spcPct val="90000"/>
              </a:lnSpc>
              <a:spcBef>
                <a:spcPts val="0"/>
              </a:spcBef>
              <a:spcAft>
                <a:spcPts val="0"/>
              </a:spcAft>
              <a:buClr>
                <a:srgbClr val="FFFFFF"/>
              </a:buClr>
              <a:buSzPts val="3000"/>
              <a:buFont typeface="Arial"/>
              <a:buNone/>
            </a:pPr>
            <a:r>
              <a:rPr b="1" i="0" lang="en-US" sz="2400" u="none" cap="none" strike="noStrike">
                <a:solidFill>
                  <a:srgbClr val="7F3494"/>
                </a:solidFill>
                <a:latin typeface="Calibri"/>
                <a:ea typeface="Calibri"/>
                <a:cs typeface="Calibri"/>
                <a:sym typeface="Calibri"/>
              </a:rPr>
              <a:t>Pero para poder disfrutar por completo de las ventajas que ofrece la tecnología, es bueno estar educado en su uso responsable y saber los efectos negativos que puede conllevar si no se sabe usar correctamente. </a:t>
            </a:r>
            <a:endParaRPr b="0" i="0" sz="1400" u="none" cap="none" strike="noStrike">
              <a:solidFill>
                <a:srgbClr val="7F3494"/>
              </a:solidFill>
              <a:latin typeface="Arial"/>
              <a:ea typeface="Arial"/>
              <a:cs typeface="Arial"/>
              <a:sym typeface="Arial"/>
            </a:endParaRPr>
          </a:p>
          <a:p>
            <a:pPr indent="0" lvl="0" marL="457200" marR="0" rtl="0" algn="ctr">
              <a:lnSpc>
                <a:spcPct val="90000"/>
              </a:lnSpc>
              <a:spcBef>
                <a:spcPts val="1000"/>
              </a:spcBef>
              <a:spcAft>
                <a:spcPts val="0"/>
              </a:spcAft>
              <a:buClr>
                <a:srgbClr val="FFFFFF"/>
              </a:buClr>
              <a:buSzPts val="3000"/>
              <a:buFont typeface="Arial"/>
              <a:buNone/>
            </a:pPr>
            <a:r>
              <a:rPr b="1" i="0" lang="en-US" sz="2400" u="none" cap="none" strike="noStrike">
                <a:solidFill>
                  <a:srgbClr val="7F3494"/>
                </a:solidFill>
                <a:latin typeface="Calibri"/>
                <a:ea typeface="Calibri"/>
                <a:cs typeface="Calibri"/>
                <a:sym typeface="Calibri"/>
              </a:rPr>
              <a:t>Dichos efectos pueden afectar incluso a los usuarios más confiados. </a:t>
            </a:r>
            <a:endParaRPr b="0" i="0" sz="1400" u="none" cap="none" strike="noStrike">
              <a:solidFill>
                <a:srgbClr val="000000"/>
              </a:solidFill>
              <a:latin typeface="Arial"/>
              <a:ea typeface="Arial"/>
              <a:cs typeface="Arial"/>
              <a:sym typeface="Arial"/>
            </a:endParaRPr>
          </a:p>
        </p:txBody>
      </p:sp>
      <p:pic>
        <p:nvPicPr>
          <p:cNvPr id="1040" name="Google Shape;1040;p88"/>
          <p:cNvPicPr preferRelativeResize="0"/>
          <p:nvPr/>
        </p:nvPicPr>
        <p:blipFill rotWithShape="1">
          <a:blip r:embed="rId3">
            <a:alphaModFix/>
          </a:blip>
          <a:srcRect b="0" l="0" r="0" t="0"/>
          <a:stretch/>
        </p:blipFill>
        <p:spPr>
          <a:xfrm>
            <a:off x="709961" y="4855839"/>
            <a:ext cx="1219200" cy="1219200"/>
          </a:xfrm>
          <a:prstGeom prst="rect">
            <a:avLst/>
          </a:prstGeom>
          <a:noFill/>
          <a:ln>
            <a:noFill/>
          </a:ln>
        </p:spPr>
      </p:pic>
      <p:grpSp>
        <p:nvGrpSpPr>
          <p:cNvPr id="1041" name="Google Shape;1041;p88"/>
          <p:cNvGrpSpPr/>
          <p:nvPr/>
        </p:nvGrpSpPr>
        <p:grpSpPr>
          <a:xfrm>
            <a:off x="9479108" y="1769455"/>
            <a:ext cx="1285857" cy="1235909"/>
            <a:chOff x="8420010" y="811881"/>
            <a:chExt cx="3121846" cy="3000578"/>
          </a:xfrm>
        </p:grpSpPr>
        <p:grpSp>
          <p:nvGrpSpPr>
            <p:cNvPr id="1042" name="Google Shape;1042;p88"/>
            <p:cNvGrpSpPr/>
            <p:nvPr/>
          </p:nvGrpSpPr>
          <p:grpSpPr>
            <a:xfrm>
              <a:off x="8904818" y="1383087"/>
              <a:ext cx="2056247" cy="1037657"/>
              <a:chOff x="8907189" y="1344210"/>
              <a:chExt cx="2056247" cy="1037657"/>
            </a:xfrm>
          </p:grpSpPr>
          <p:sp>
            <p:nvSpPr>
              <p:cNvPr id="1043" name="Google Shape;1043;p88"/>
              <p:cNvSpPr/>
              <p:nvPr/>
            </p:nvSpPr>
            <p:spPr>
              <a:xfrm>
                <a:off x="10640824" y="1968923"/>
                <a:ext cx="322612" cy="321723"/>
              </a:xfrm>
              <a:custGeom>
                <a:rect b="b" l="l" r="r" t="t"/>
                <a:pathLst>
                  <a:path extrusionOk="0" h="321723" w="322612">
                    <a:moveTo>
                      <a:pt x="322613" y="96110"/>
                    </a:moveTo>
                    <a:cubicBezTo>
                      <a:pt x="273732" y="115657"/>
                      <a:pt x="231369" y="130318"/>
                      <a:pt x="191449" y="149866"/>
                    </a:cubicBezTo>
                    <a:cubicBezTo>
                      <a:pt x="175156" y="158011"/>
                      <a:pt x="158862" y="174301"/>
                      <a:pt x="150715" y="190590"/>
                    </a:cubicBezTo>
                    <a:cubicBezTo>
                      <a:pt x="131163" y="229686"/>
                      <a:pt x="116499" y="272039"/>
                      <a:pt x="96947" y="321723"/>
                    </a:cubicBezTo>
                    <a:cubicBezTo>
                      <a:pt x="63545" y="210138"/>
                      <a:pt x="32587" y="108327"/>
                      <a:pt x="0" y="0"/>
                    </a:cubicBezTo>
                    <a:cubicBezTo>
                      <a:pt x="109167" y="31765"/>
                      <a:pt x="211816" y="62716"/>
                      <a:pt x="322613" y="9611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88"/>
              <p:cNvSpPr/>
              <p:nvPr/>
            </p:nvSpPr>
            <p:spPr>
              <a:xfrm>
                <a:off x="8908818" y="2230373"/>
                <a:ext cx="186562" cy="151494"/>
              </a:xfrm>
              <a:custGeom>
                <a:rect b="b" l="l" r="r" t="t"/>
                <a:pathLst>
                  <a:path extrusionOk="0" h="151494" w="186561">
                    <a:moveTo>
                      <a:pt x="186561" y="0"/>
                    </a:moveTo>
                    <a:cubicBezTo>
                      <a:pt x="186561" y="50498"/>
                      <a:pt x="186561" y="100182"/>
                      <a:pt x="186561" y="151495"/>
                    </a:cubicBezTo>
                    <a:cubicBezTo>
                      <a:pt x="124646" y="151495"/>
                      <a:pt x="63545" y="151495"/>
                      <a:pt x="0" y="151495"/>
                    </a:cubicBezTo>
                    <a:cubicBezTo>
                      <a:pt x="0" y="100997"/>
                      <a:pt x="0" y="51313"/>
                      <a:pt x="0" y="0"/>
                    </a:cubicBezTo>
                    <a:cubicBezTo>
                      <a:pt x="62730" y="0"/>
                      <a:pt x="123831" y="0"/>
                      <a:pt x="186561"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88"/>
              <p:cNvSpPr/>
              <p:nvPr/>
            </p:nvSpPr>
            <p:spPr>
              <a:xfrm>
                <a:off x="8908004" y="1344210"/>
                <a:ext cx="187375" cy="149865"/>
              </a:xfrm>
              <a:custGeom>
                <a:rect b="b" l="l" r="r" t="t"/>
                <a:pathLst>
                  <a:path extrusionOk="0" h="149865" w="187375">
                    <a:moveTo>
                      <a:pt x="0" y="149866"/>
                    </a:moveTo>
                    <a:cubicBezTo>
                      <a:pt x="0" y="100182"/>
                      <a:pt x="0" y="50498"/>
                      <a:pt x="0" y="0"/>
                    </a:cubicBezTo>
                    <a:cubicBezTo>
                      <a:pt x="62730" y="0"/>
                      <a:pt x="123831" y="0"/>
                      <a:pt x="187376" y="0"/>
                    </a:cubicBezTo>
                    <a:cubicBezTo>
                      <a:pt x="187376" y="48869"/>
                      <a:pt x="187376" y="98553"/>
                      <a:pt x="187376" y="149866"/>
                    </a:cubicBezTo>
                    <a:cubicBezTo>
                      <a:pt x="125460" y="149866"/>
                      <a:pt x="63545" y="149866"/>
                      <a:pt x="0" y="149866"/>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88"/>
              <p:cNvSpPr/>
              <p:nvPr/>
            </p:nvSpPr>
            <p:spPr>
              <a:xfrm>
                <a:off x="8907189" y="1788107"/>
                <a:ext cx="187375" cy="149865"/>
              </a:xfrm>
              <a:custGeom>
                <a:rect b="b" l="l" r="r" t="t"/>
                <a:pathLst>
                  <a:path extrusionOk="0" h="149865" w="187375">
                    <a:moveTo>
                      <a:pt x="0" y="149866"/>
                    </a:moveTo>
                    <a:cubicBezTo>
                      <a:pt x="0" y="99368"/>
                      <a:pt x="0" y="50498"/>
                      <a:pt x="0" y="0"/>
                    </a:cubicBezTo>
                    <a:cubicBezTo>
                      <a:pt x="62730" y="0"/>
                      <a:pt x="123831" y="0"/>
                      <a:pt x="187376" y="0"/>
                    </a:cubicBezTo>
                    <a:cubicBezTo>
                      <a:pt x="187376" y="48869"/>
                      <a:pt x="187376" y="97739"/>
                      <a:pt x="187376" y="149866"/>
                    </a:cubicBezTo>
                    <a:cubicBezTo>
                      <a:pt x="127090" y="149866"/>
                      <a:pt x="65174" y="149866"/>
                      <a:pt x="0" y="149866"/>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47" name="Google Shape;1047;p88"/>
            <p:cNvGrpSpPr/>
            <p:nvPr/>
          </p:nvGrpSpPr>
          <p:grpSpPr>
            <a:xfrm>
              <a:off x="8420010" y="811881"/>
              <a:ext cx="3121846" cy="3000578"/>
              <a:chOff x="8420010" y="811881"/>
              <a:chExt cx="3121846" cy="3000578"/>
            </a:xfrm>
          </p:grpSpPr>
          <p:sp>
            <p:nvSpPr>
              <p:cNvPr id="1048" name="Google Shape;1048;p88"/>
              <p:cNvSpPr/>
              <p:nvPr/>
            </p:nvSpPr>
            <p:spPr>
              <a:xfrm>
                <a:off x="8420010" y="811881"/>
                <a:ext cx="3121846" cy="3000578"/>
              </a:xfrm>
              <a:custGeom>
                <a:rect b="b" l="l" r="r" t="t"/>
                <a:pathLst>
                  <a:path extrusionOk="0" h="3000578" w="3121846">
                    <a:moveTo>
                      <a:pt x="0" y="139278"/>
                    </a:moveTo>
                    <a:cubicBezTo>
                      <a:pt x="3259" y="131133"/>
                      <a:pt x="6517" y="122173"/>
                      <a:pt x="8961" y="114029"/>
                    </a:cubicBezTo>
                    <a:cubicBezTo>
                      <a:pt x="33402" y="45611"/>
                      <a:pt x="94503" y="1629"/>
                      <a:pt x="166194" y="0"/>
                    </a:cubicBezTo>
                    <a:cubicBezTo>
                      <a:pt x="175156" y="0"/>
                      <a:pt x="184117" y="0"/>
                      <a:pt x="193893" y="0"/>
                    </a:cubicBezTo>
                    <a:cubicBezTo>
                      <a:pt x="1105518" y="0"/>
                      <a:pt x="2017143" y="0"/>
                      <a:pt x="2928767" y="0"/>
                    </a:cubicBezTo>
                    <a:cubicBezTo>
                      <a:pt x="3055857" y="0"/>
                      <a:pt x="3121846" y="65974"/>
                      <a:pt x="3121846" y="193848"/>
                    </a:cubicBezTo>
                    <a:cubicBezTo>
                      <a:pt x="3121846" y="834852"/>
                      <a:pt x="3121846" y="1476669"/>
                      <a:pt x="3121846" y="2117672"/>
                    </a:cubicBezTo>
                    <a:cubicBezTo>
                      <a:pt x="3121846" y="2242289"/>
                      <a:pt x="3055043" y="2309892"/>
                      <a:pt x="2930397" y="2309892"/>
                    </a:cubicBezTo>
                    <a:cubicBezTo>
                      <a:pt x="2626522" y="2309892"/>
                      <a:pt x="2322647" y="2309892"/>
                      <a:pt x="2018772" y="2309892"/>
                    </a:cubicBezTo>
                    <a:cubicBezTo>
                      <a:pt x="2006552" y="2309892"/>
                      <a:pt x="1995146" y="2309892"/>
                      <a:pt x="1978853" y="2309892"/>
                    </a:cubicBezTo>
                    <a:cubicBezTo>
                      <a:pt x="1984556" y="2339213"/>
                      <a:pt x="1987814" y="2365277"/>
                      <a:pt x="1994332" y="2390526"/>
                    </a:cubicBezTo>
                    <a:cubicBezTo>
                      <a:pt x="2021216" y="2503740"/>
                      <a:pt x="2073356" y="2603108"/>
                      <a:pt x="2150750" y="2689444"/>
                    </a:cubicBezTo>
                    <a:cubicBezTo>
                      <a:pt x="2164600" y="2704919"/>
                      <a:pt x="2179264" y="2713064"/>
                      <a:pt x="2200445" y="2711435"/>
                    </a:cubicBezTo>
                    <a:cubicBezTo>
                      <a:pt x="2238735" y="2709806"/>
                      <a:pt x="2277840" y="2710621"/>
                      <a:pt x="2316130" y="2711435"/>
                    </a:cubicBezTo>
                    <a:cubicBezTo>
                      <a:pt x="2374786" y="2712250"/>
                      <a:pt x="2407374" y="2744014"/>
                      <a:pt x="2408188" y="2801843"/>
                    </a:cubicBezTo>
                    <a:cubicBezTo>
                      <a:pt x="2409003" y="2838495"/>
                      <a:pt x="2409003" y="2875148"/>
                      <a:pt x="2408188" y="2911800"/>
                    </a:cubicBezTo>
                    <a:cubicBezTo>
                      <a:pt x="2406559" y="2965556"/>
                      <a:pt x="2373972" y="2998950"/>
                      <a:pt x="2320203" y="2999764"/>
                    </a:cubicBezTo>
                    <a:cubicBezTo>
                      <a:pt x="2265620" y="3000579"/>
                      <a:pt x="2210221" y="3000579"/>
                      <a:pt x="2155638" y="2999764"/>
                    </a:cubicBezTo>
                    <a:cubicBezTo>
                      <a:pt x="2123051" y="2998950"/>
                      <a:pt x="2103499" y="2981031"/>
                      <a:pt x="2104313" y="2952524"/>
                    </a:cubicBezTo>
                    <a:cubicBezTo>
                      <a:pt x="2105128" y="2925646"/>
                      <a:pt x="2123866" y="2908541"/>
                      <a:pt x="2155638" y="2908541"/>
                    </a:cubicBezTo>
                    <a:cubicBezTo>
                      <a:pt x="2208592" y="2907727"/>
                      <a:pt x="2260732" y="2908541"/>
                      <a:pt x="2315315" y="2908541"/>
                    </a:cubicBezTo>
                    <a:cubicBezTo>
                      <a:pt x="2315315" y="2873518"/>
                      <a:pt x="2315315" y="2840125"/>
                      <a:pt x="2315315" y="2805101"/>
                    </a:cubicBezTo>
                    <a:cubicBezTo>
                      <a:pt x="1812659" y="2805101"/>
                      <a:pt x="1311632" y="2805101"/>
                      <a:pt x="808161" y="2805101"/>
                    </a:cubicBezTo>
                    <a:cubicBezTo>
                      <a:pt x="808161" y="2839310"/>
                      <a:pt x="808161" y="2871889"/>
                      <a:pt x="808161" y="2908541"/>
                    </a:cubicBezTo>
                    <a:cubicBezTo>
                      <a:pt x="821195" y="2908541"/>
                      <a:pt x="832601" y="2908541"/>
                      <a:pt x="844821" y="2908541"/>
                    </a:cubicBezTo>
                    <a:cubicBezTo>
                      <a:pt x="1200835" y="2908541"/>
                      <a:pt x="1556035" y="2908541"/>
                      <a:pt x="1912049" y="2908541"/>
                    </a:cubicBezTo>
                    <a:cubicBezTo>
                      <a:pt x="1921011" y="2908541"/>
                      <a:pt x="1930787" y="2907727"/>
                      <a:pt x="1939748" y="2908541"/>
                    </a:cubicBezTo>
                    <a:cubicBezTo>
                      <a:pt x="1965818" y="2911800"/>
                      <a:pt x="1980482" y="2928089"/>
                      <a:pt x="1981297" y="2953338"/>
                    </a:cubicBezTo>
                    <a:cubicBezTo>
                      <a:pt x="1982111" y="2977773"/>
                      <a:pt x="1967447" y="2993248"/>
                      <a:pt x="1943822" y="2998950"/>
                    </a:cubicBezTo>
                    <a:cubicBezTo>
                      <a:pt x="1934860" y="3000579"/>
                      <a:pt x="1925899" y="3000579"/>
                      <a:pt x="1916123" y="3000579"/>
                    </a:cubicBezTo>
                    <a:cubicBezTo>
                      <a:pt x="1550332" y="3000579"/>
                      <a:pt x="1184542" y="3000579"/>
                      <a:pt x="818751" y="3000579"/>
                    </a:cubicBezTo>
                    <a:cubicBezTo>
                      <a:pt x="745430" y="3000579"/>
                      <a:pt x="715287" y="2969628"/>
                      <a:pt x="715287" y="2897139"/>
                    </a:cubicBezTo>
                    <a:cubicBezTo>
                      <a:pt x="715287" y="2865374"/>
                      <a:pt x="714473" y="2834423"/>
                      <a:pt x="715287" y="2802658"/>
                    </a:cubicBezTo>
                    <a:cubicBezTo>
                      <a:pt x="716102" y="2746458"/>
                      <a:pt x="747874" y="2713879"/>
                      <a:pt x="804087" y="2713064"/>
                    </a:cubicBezTo>
                    <a:cubicBezTo>
                      <a:pt x="845636" y="2712250"/>
                      <a:pt x="887184" y="2713879"/>
                      <a:pt x="928733" y="2712250"/>
                    </a:cubicBezTo>
                    <a:cubicBezTo>
                      <a:pt x="940138" y="2712250"/>
                      <a:pt x="953988" y="2708991"/>
                      <a:pt x="961320" y="2701661"/>
                    </a:cubicBezTo>
                    <a:cubicBezTo>
                      <a:pt x="1062340" y="2596592"/>
                      <a:pt x="1120997" y="2471161"/>
                      <a:pt x="1141364" y="2326182"/>
                    </a:cubicBezTo>
                    <a:cubicBezTo>
                      <a:pt x="1142179" y="2322109"/>
                      <a:pt x="1141364" y="2318037"/>
                      <a:pt x="1140549" y="2311521"/>
                    </a:cubicBezTo>
                    <a:cubicBezTo>
                      <a:pt x="1129144" y="2311521"/>
                      <a:pt x="1117738" y="2311521"/>
                      <a:pt x="1107147" y="2311521"/>
                    </a:cubicBezTo>
                    <a:cubicBezTo>
                      <a:pt x="962949" y="2311521"/>
                      <a:pt x="818751" y="2311521"/>
                      <a:pt x="674553" y="2311521"/>
                    </a:cubicBezTo>
                    <a:cubicBezTo>
                      <a:pt x="664777" y="2311521"/>
                      <a:pt x="654186" y="2312335"/>
                      <a:pt x="644410" y="2309892"/>
                    </a:cubicBezTo>
                    <a:cubicBezTo>
                      <a:pt x="620785" y="2304190"/>
                      <a:pt x="607750" y="2287901"/>
                      <a:pt x="609379" y="2263466"/>
                    </a:cubicBezTo>
                    <a:cubicBezTo>
                      <a:pt x="611009" y="2239031"/>
                      <a:pt x="624858" y="2224370"/>
                      <a:pt x="649298" y="2221112"/>
                    </a:cubicBezTo>
                    <a:cubicBezTo>
                      <a:pt x="661519" y="2219484"/>
                      <a:pt x="673739" y="2220298"/>
                      <a:pt x="685959" y="2220298"/>
                    </a:cubicBezTo>
                    <a:cubicBezTo>
                      <a:pt x="1433019" y="2220298"/>
                      <a:pt x="2180078" y="2220298"/>
                      <a:pt x="2927138" y="2220298"/>
                    </a:cubicBezTo>
                    <a:cubicBezTo>
                      <a:pt x="3007791" y="2220298"/>
                      <a:pt x="3032232" y="2195049"/>
                      <a:pt x="3032232" y="2115229"/>
                    </a:cubicBezTo>
                    <a:cubicBezTo>
                      <a:pt x="3032232" y="1475855"/>
                      <a:pt x="3032232" y="836481"/>
                      <a:pt x="3032232" y="197106"/>
                    </a:cubicBezTo>
                    <a:cubicBezTo>
                      <a:pt x="3032232" y="118915"/>
                      <a:pt x="3006977" y="93666"/>
                      <a:pt x="2927953" y="93666"/>
                    </a:cubicBezTo>
                    <a:cubicBezTo>
                      <a:pt x="2017143" y="93666"/>
                      <a:pt x="1106333" y="93666"/>
                      <a:pt x="195523" y="93666"/>
                    </a:cubicBezTo>
                    <a:cubicBezTo>
                      <a:pt x="117314" y="93666"/>
                      <a:pt x="92059" y="118915"/>
                      <a:pt x="92059" y="197921"/>
                    </a:cubicBezTo>
                    <a:cubicBezTo>
                      <a:pt x="92059" y="838110"/>
                      <a:pt x="92059" y="1478298"/>
                      <a:pt x="92059" y="2118487"/>
                    </a:cubicBezTo>
                    <a:cubicBezTo>
                      <a:pt x="92059" y="2194234"/>
                      <a:pt x="118128" y="2220298"/>
                      <a:pt x="194708" y="2220298"/>
                    </a:cubicBezTo>
                    <a:cubicBezTo>
                      <a:pt x="272102" y="2220298"/>
                      <a:pt x="349497" y="2220298"/>
                      <a:pt x="426077" y="2220298"/>
                    </a:cubicBezTo>
                    <a:cubicBezTo>
                      <a:pt x="464366" y="2220298"/>
                      <a:pt x="484733" y="2236588"/>
                      <a:pt x="483919" y="2266724"/>
                    </a:cubicBezTo>
                    <a:cubicBezTo>
                      <a:pt x="483104" y="2294416"/>
                      <a:pt x="462737" y="2311521"/>
                      <a:pt x="426891" y="2311521"/>
                    </a:cubicBezTo>
                    <a:cubicBezTo>
                      <a:pt x="345423" y="2311521"/>
                      <a:pt x="263956" y="2311521"/>
                      <a:pt x="183303" y="2311521"/>
                    </a:cubicBezTo>
                    <a:cubicBezTo>
                      <a:pt x="90429" y="2311521"/>
                      <a:pt x="33402" y="2269167"/>
                      <a:pt x="4888" y="2180388"/>
                    </a:cubicBezTo>
                    <a:cubicBezTo>
                      <a:pt x="4073" y="2177945"/>
                      <a:pt x="1629" y="2175501"/>
                      <a:pt x="0" y="2172243"/>
                    </a:cubicBezTo>
                    <a:cubicBezTo>
                      <a:pt x="0" y="1493774"/>
                      <a:pt x="0" y="816933"/>
                      <a:pt x="0" y="139278"/>
                    </a:cubicBezTo>
                    <a:close/>
                    <a:moveTo>
                      <a:pt x="2043212" y="2708991"/>
                    </a:moveTo>
                    <a:cubicBezTo>
                      <a:pt x="2041583" y="2704105"/>
                      <a:pt x="2041583" y="2700847"/>
                      <a:pt x="2039954" y="2698403"/>
                    </a:cubicBezTo>
                    <a:cubicBezTo>
                      <a:pt x="1956857" y="2588447"/>
                      <a:pt x="1906347" y="2464645"/>
                      <a:pt x="1889238" y="2327811"/>
                    </a:cubicBezTo>
                    <a:cubicBezTo>
                      <a:pt x="1888424" y="2321295"/>
                      <a:pt x="1873759" y="2310706"/>
                      <a:pt x="1864798" y="2310706"/>
                    </a:cubicBezTo>
                    <a:cubicBezTo>
                      <a:pt x="1662758" y="2309892"/>
                      <a:pt x="1459903" y="2309892"/>
                      <a:pt x="1257863" y="2309892"/>
                    </a:cubicBezTo>
                    <a:cubicBezTo>
                      <a:pt x="1239940" y="2309892"/>
                      <a:pt x="1234237" y="2315593"/>
                      <a:pt x="1231793" y="2333512"/>
                    </a:cubicBezTo>
                    <a:cubicBezTo>
                      <a:pt x="1216314" y="2457314"/>
                      <a:pt x="1172322" y="2571343"/>
                      <a:pt x="1101445" y="2673969"/>
                    </a:cubicBezTo>
                    <a:cubicBezTo>
                      <a:pt x="1094113" y="2684557"/>
                      <a:pt x="1086780" y="2695145"/>
                      <a:pt x="1077004" y="2708991"/>
                    </a:cubicBezTo>
                    <a:cubicBezTo>
                      <a:pt x="1401246" y="2708991"/>
                      <a:pt x="1721415" y="2708991"/>
                      <a:pt x="2043212" y="27089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88"/>
              <p:cNvSpPr/>
              <p:nvPr/>
            </p:nvSpPr>
            <p:spPr>
              <a:xfrm>
                <a:off x="8616348" y="1036521"/>
                <a:ext cx="2729171" cy="1730788"/>
              </a:xfrm>
              <a:custGeom>
                <a:rect b="b" l="l" r="r" t="t"/>
                <a:pathLst>
                  <a:path extrusionOk="0" h="1730789" w="2729171">
                    <a:moveTo>
                      <a:pt x="2636298" y="1639567"/>
                    </a:moveTo>
                    <a:cubicBezTo>
                      <a:pt x="2636298" y="1123181"/>
                      <a:pt x="2636298" y="610053"/>
                      <a:pt x="2636298" y="94481"/>
                    </a:cubicBezTo>
                    <a:cubicBezTo>
                      <a:pt x="1789033" y="94481"/>
                      <a:pt x="941768" y="94481"/>
                      <a:pt x="92873" y="94481"/>
                    </a:cubicBezTo>
                    <a:cubicBezTo>
                      <a:pt x="92873" y="608424"/>
                      <a:pt x="92873" y="1121552"/>
                      <a:pt x="92873" y="1639567"/>
                    </a:cubicBezTo>
                    <a:cubicBezTo>
                      <a:pt x="105908" y="1639567"/>
                      <a:pt x="118128" y="1639567"/>
                      <a:pt x="131163" y="1639567"/>
                    </a:cubicBezTo>
                    <a:cubicBezTo>
                      <a:pt x="800014" y="1639567"/>
                      <a:pt x="1468864" y="1639567"/>
                      <a:pt x="2137715" y="1639567"/>
                    </a:cubicBezTo>
                    <a:cubicBezTo>
                      <a:pt x="2149121" y="1639567"/>
                      <a:pt x="2160526" y="1638753"/>
                      <a:pt x="2171117" y="1640382"/>
                    </a:cubicBezTo>
                    <a:cubicBezTo>
                      <a:pt x="2196372" y="1645268"/>
                      <a:pt x="2211851" y="1661558"/>
                      <a:pt x="2210221" y="1686807"/>
                    </a:cubicBezTo>
                    <a:cubicBezTo>
                      <a:pt x="2209407" y="1712057"/>
                      <a:pt x="2193928" y="1727532"/>
                      <a:pt x="2167858" y="1729975"/>
                    </a:cubicBezTo>
                    <a:cubicBezTo>
                      <a:pt x="2158897" y="1730790"/>
                      <a:pt x="2149935" y="1730790"/>
                      <a:pt x="2140159" y="1730790"/>
                    </a:cubicBezTo>
                    <a:cubicBezTo>
                      <a:pt x="1450127" y="1730790"/>
                      <a:pt x="760095" y="1730790"/>
                      <a:pt x="70062" y="1730790"/>
                    </a:cubicBezTo>
                    <a:cubicBezTo>
                      <a:pt x="11406" y="1730790"/>
                      <a:pt x="0" y="1719387"/>
                      <a:pt x="0" y="1659115"/>
                    </a:cubicBezTo>
                    <a:cubicBezTo>
                      <a:pt x="0" y="1130511"/>
                      <a:pt x="0" y="601908"/>
                      <a:pt x="0" y="73304"/>
                    </a:cubicBezTo>
                    <a:cubicBezTo>
                      <a:pt x="0" y="12217"/>
                      <a:pt x="11406" y="0"/>
                      <a:pt x="73321" y="0"/>
                    </a:cubicBezTo>
                    <a:cubicBezTo>
                      <a:pt x="934436" y="0"/>
                      <a:pt x="1794736" y="0"/>
                      <a:pt x="2655850" y="0"/>
                    </a:cubicBezTo>
                    <a:cubicBezTo>
                      <a:pt x="2717766" y="0"/>
                      <a:pt x="2729171" y="11403"/>
                      <a:pt x="2729171" y="72490"/>
                    </a:cubicBezTo>
                    <a:cubicBezTo>
                      <a:pt x="2729171" y="601093"/>
                      <a:pt x="2729171" y="1129697"/>
                      <a:pt x="2729171" y="1658300"/>
                    </a:cubicBezTo>
                    <a:cubicBezTo>
                      <a:pt x="2729171" y="1719387"/>
                      <a:pt x="2717766" y="1730790"/>
                      <a:pt x="2655850" y="1730790"/>
                    </a:cubicBezTo>
                    <a:cubicBezTo>
                      <a:pt x="2567051" y="1730790"/>
                      <a:pt x="2479065" y="1730790"/>
                      <a:pt x="2390265" y="1730790"/>
                    </a:cubicBezTo>
                    <a:cubicBezTo>
                      <a:pt x="2353605" y="1730790"/>
                      <a:pt x="2334053" y="1715314"/>
                      <a:pt x="2333238" y="1686807"/>
                    </a:cubicBezTo>
                    <a:cubicBezTo>
                      <a:pt x="2332423" y="1656671"/>
                      <a:pt x="2352790" y="1639567"/>
                      <a:pt x="2391080" y="1639567"/>
                    </a:cubicBezTo>
                    <a:cubicBezTo>
                      <a:pt x="2472548" y="1638753"/>
                      <a:pt x="2552386" y="1639567"/>
                      <a:pt x="2636298" y="163956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88"/>
              <p:cNvSpPr/>
              <p:nvPr/>
            </p:nvSpPr>
            <p:spPr>
              <a:xfrm>
                <a:off x="10545480" y="1881562"/>
                <a:ext cx="618648" cy="620362"/>
              </a:xfrm>
              <a:custGeom>
                <a:rect b="b" l="l" r="r" t="t"/>
                <a:pathLst>
                  <a:path extrusionOk="0" h="620362" w="618648">
                    <a:moveTo>
                      <a:pt x="618648" y="204948"/>
                    </a:moveTo>
                    <a:cubicBezTo>
                      <a:pt x="618648" y="230197"/>
                      <a:pt x="602355" y="242415"/>
                      <a:pt x="581173" y="251374"/>
                    </a:cubicBezTo>
                    <a:cubicBezTo>
                      <a:pt x="510296" y="279881"/>
                      <a:pt x="440234" y="308389"/>
                      <a:pt x="369357" y="335267"/>
                    </a:cubicBezTo>
                    <a:cubicBezTo>
                      <a:pt x="350619" y="342597"/>
                      <a:pt x="340029" y="354000"/>
                      <a:pt x="333511" y="371919"/>
                    </a:cubicBezTo>
                    <a:cubicBezTo>
                      <a:pt x="306627" y="441150"/>
                      <a:pt x="278928" y="509567"/>
                      <a:pt x="252043" y="577985"/>
                    </a:cubicBezTo>
                    <a:cubicBezTo>
                      <a:pt x="243082" y="601605"/>
                      <a:pt x="230862" y="621152"/>
                      <a:pt x="203163" y="620338"/>
                    </a:cubicBezTo>
                    <a:cubicBezTo>
                      <a:pt x="173834" y="619524"/>
                      <a:pt x="162429" y="598347"/>
                      <a:pt x="155097" y="573098"/>
                    </a:cubicBezTo>
                    <a:cubicBezTo>
                      <a:pt x="106216" y="407756"/>
                      <a:pt x="56520" y="243229"/>
                      <a:pt x="6825" y="77888"/>
                    </a:cubicBezTo>
                    <a:cubicBezTo>
                      <a:pt x="308" y="55082"/>
                      <a:pt x="-7024" y="32277"/>
                      <a:pt x="13343" y="12729"/>
                    </a:cubicBezTo>
                    <a:cubicBezTo>
                      <a:pt x="32080" y="-6004"/>
                      <a:pt x="54077" y="-303"/>
                      <a:pt x="76073" y="6213"/>
                    </a:cubicBezTo>
                    <a:cubicBezTo>
                      <a:pt x="242267" y="55897"/>
                      <a:pt x="407647" y="105581"/>
                      <a:pt x="573841" y="155265"/>
                    </a:cubicBezTo>
                    <a:cubicBezTo>
                      <a:pt x="598281" y="164224"/>
                      <a:pt x="618648" y="174812"/>
                      <a:pt x="618648" y="204948"/>
                    </a:cubicBezTo>
                    <a:close/>
                    <a:moveTo>
                      <a:pt x="434531" y="210650"/>
                    </a:moveTo>
                    <a:cubicBezTo>
                      <a:pt x="322920" y="177256"/>
                      <a:pt x="221086" y="146305"/>
                      <a:pt x="111919" y="113726"/>
                    </a:cubicBezTo>
                    <a:cubicBezTo>
                      <a:pt x="144506" y="222053"/>
                      <a:pt x="175464" y="324678"/>
                      <a:pt x="208865" y="435449"/>
                    </a:cubicBezTo>
                    <a:cubicBezTo>
                      <a:pt x="229232" y="385765"/>
                      <a:pt x="243896" y="344226"/>
                      <a:pt x="262634" y="304316"/>
                    </a:cubicBezTo>
                    <a:cubicBezTo>
                      <a:pt x="270781" y="288026"/>
                      <a:pt x="287075" y="271736"/>
                      <a:pt x="303368" y="263592"/>
                    </a:cubicBezTo>
                    <a:cubicBezTo>
                      <a:pt x="343287" y="244858"/>
                      <a:pt x="385651" y="230197"/>
                      <a:pt x="434531" y="21065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88"/>
              <p:cNvSpPr/>
              <p:nvPr/>
            </p:nvSpPr>
            <p:spPr>
              <a:xfrm>
                <a:off x="8793452" y="2223036"/>
                <a:ext cx="374549" cy="339799"/>
              </a:xfrm>
              <a:custGeom>
                <a:rect b="b" l="l" r="r" t="t"/>
                <a:pathLst>
                  <a:path extrusionOk="0" h="339800" w="374548">
                    <a:moveTo>
                      <a:pt x="188802" y="362"/>
                    </a:moveTo>
                    <a:cubicBezTo>
                      <a:pt x="231165" y="362"/>
                      <a:pt x="274343" y="362"/>
                      <a:pt x="316706" y="362"/>
                    </a:cubicBezTo>
                    <a:cubicBezTo>
                      <a:pt x="358255" y="362"/>
                      <a:pt x="374548" y="16652"/>
                      <a:pt x="374548" y="57376"/>
                    </a:cubicBezTo>
                    <a:cubicBezTo>
                      <a:pt x="374548" y="132309"/>
                      <a:pt x="374548" y="208057"/>
                      <a:pt x="374548" y="282990"/>
                    </a:cubicBezTo>
                    <a:cubicBezTo>
                      <a:pt x="374548" y="322085"/>
                      <a:pt x="358255" y="339190"/>
                      <a:pt x="319150" y="339190"/>
                    </a:cubicBezTo>
                    <a:cubicBezTo>
                      <a:pt x="231980" y="340004"/>
                      <a:pt x="143994" y="340004"/>
                      <a:pt x="56824" y="339190"/>
                    </a:cubicBezTo>
                    <a:cubicBezTo>
                      <a:pt x="16905" y="339190"/>
                      <a:pt x="1426" y="322900"/>
                      <a:pt x="611" y="283804"/>
                    </a:cubicBezTo>
                    <a:cubicBezTo>
                      <a:pt x="-204" y="207242"/>
                      <a:pt x="-204" y="131495"/>
                      <a:pt x="611" y="54933"/>
                    </a:cubicBezTo>
                    <a:cubicBezTo>
                      <a:pt x="611" y="16652"/>
                      <a:pt x="16905" y="1176"/>
                      <a:pt x="54380" y="362"/>
                    </a:cubicBezTo>
                    <a:cubicBezTo>
                      <a:pt x="99187" y="-452"/>
                      <a:pt x="143994" y="362"/>
                      <a:pt x="188802" y="362"/>
                    </a:cubicBezTo>
                    <a:close/>
                    <a:moveTo>
                      <a:pt x="280860" y="93214"/>
                    </a:moveTo>
                    <a:cubicBezTo>
                      <a:pt x="218130" y="93214"/>
                      <a:pt x="156215" y="93214"/>
                      <a:pt x="94299" y="93214"/>
                    </a:cubicBezTo>
                    <a:cubicBezTo>
                      <a:pt x="94299" y="145341"/>
                      <a:pt x="94299" y="195025"/>
                      <a:pt x="94299" y="244709"/>
                    </a:cubicBezTo>
                    <a:cubicBezTo>
                      <a:pt x="157844" y="244709"/>
                      <a:pt x="219759" y="244709"/>
                      <a:pt x="280860" y="244709"/>
                    </a:cubicBezTo>
                    <a:cubicBezTo>
                      <a:pt x="280860" y="194211"/>
                      <a:pt x="280860" y="144527"/>
                      <a:pt x="280860" y="9321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88"/>
              <p:cNvSpPr/>
              <p:nvPr/>
            </p:nvSpPr>
            <p:spPr>
              <a:xfrm>
                <a:off x="8814520" y="1268187"/>
                <a:ext cx="374549" cy="337561"/>
              </a:xfrm>
              <a:custGeom>
                <a:rect b="b" l="l" r="r" t="t"/>
                <a:pathLst>
                  <a:path extrusionOk="0" h="337560" w="374548">
                    <a:moveTo>
                      <a:pt x="187987" y="337199"/>
                    </a:moveTo>
                    <a:cubicBezTo>
                      <a:pt x="143994" y="337199"/>
                      <a:pt x="100816" y="337199"/>
                      <a:pt x="56824" y="337199"/>
                    </a:cubicBezTo>
                    <a:cubicBezTo>
                      <a:pt x="16090" y="337199"/>
                      <a:pt x="611" y="322538"/>
                      <a:pt x="611" y="282628"/>
                    </a:cubicBezTo>
                    <a:cubicBezTo>
                      <a:pt x="-204" y="206066"/>
                      <a:pt x="-204" y="130318"/>
                      <a:pt x="611" y="53756"/>
                    </a:cubicBezTo>
                    <a:cubicBezTo>
                      <a:pt x="611" y="15475"/>
                      <a:pt x="16905" y="0"/>
                      <a:pt x="54380" y="0"/>
                    </a:cubicBezTo>
                    <a:cubicBezTo>
                      <a:pt x="143180" y="0"/>
                      <a:pt x="231165" y="0"/>
                      <a:pt x="319965" y="0"/>
                    </a:cubicBezTo>
                    <a:cubicBezTo>
                      <a:pt x="359069" y="0"/>
                      <a:pt x="374548" y="16290"/>
                      <a:pt x="374548" y="56200"/>
                    </a:cubicBezTo>
                    <a:cubicBezTo>
                      <a:pt x="374548" y="131133"/>
                      <a:pt x="374548" y="206880"/>
                      <a:pt x="374548" y="281813"/>
                    </a:cubicBezTo>
                    <a:cubicBezTo>
                      <a:pt x="374548" y="320909"/>
                      <a:pt x="359069" y="336384"/>
                      <a:pt x="319150" y="337199"/>
                    </a:cubicBezTo>
                    <a:cubicBezTo>
                      <a:pt x="275158" y="338013"/>
                      <a:pt x="231165" y="337199"/>
                      <a:pt x="187987" y="337199"/>
                    </a:cubicBezTo>
                    <a:close/>
                    <a:moveTo>
                      <a:pt x="93484" y="243532"/>
                    </a:moveTo>
                    <a:cubicBezTo>
                      <a:pt x="157029" y="243532"/>
                      <a:pt x="218945" y="243532"/>
                      <a:pt x="280860" y="243532"/>
                    </a:cubicBezTo>
                    <a:cubicBezTo>
                      <a:pt x="280860" y="192220"/>
                      <a:pt x="280860" y="142536"/>
                      <a:pt x="280860" y="93666"/>
                    </a:cubicBezTo>
                    <a:cubicBezTo>
                      <a:pt x="217315" y="93666"/>
                      <a:pt x="156215" y="93666"/>
                      <a:pt x="93484" y="93666"/>
                    </a:cubicBezTo>
                    <a:cubicBezTo>
                      <a:pt x="93484" y="144979"/>
                      <a:pt x="93484" y="193849"/>
                      <a:pt x="93484" y="2435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88"/>
              <p:cNvSpPr/>
              <p:nvPr/>
            </p:nvSpPr>
            <p:spPr>
              <a:xfrm>
                <a:off x="8793656" y="1712478"/>
                <a:ext cx="374345" cy="338170"/>
              </a:xfrm>
              <a:custGeom>
                <a:rect b="b" l="l" r="r" t="t"/>
                <a:pathLst>
                  <a:path extrusionOk="0" h="338171" w="374344">
                    <a:moveTo>
                      <a:pt x="187172" y="362"/>
                    </a:moveTo>
                    <a:cubicBezTo>
                      <a:pt x="231980" y="362"/>
                      <a:pt x="276787" y="-453"/>
                      <a:pt x="321594" y="362"/>
                    </a:cubicBezTo>
                    <a:cubicBezTo>
                      <a:pt x="357440" y="1177"/>
                      <a:pt x="372919" y="16652"/>
                      <a:pt x="373733" y="53304"/>
                    </a:cubicBezTo>
                    <a:cubicBezTo>
                      <a:pt x="374548" y="130680"/>
                      <a:pt x="374548" y="208057"/>
                      <a:pt x="373733" y="284619"/>
                    </a:cubicBezTo>
                    <a:cubicBezTo>
                      <a:pt x="373733" y="320456"/>
                      <a:pt x="356625" y="336746"/>
                      <a:pt x="321594" y="337561"/>
                    </a:cubicBezTo>
                    <a:cubicBezTo>
                      <a:pt x="231980" y="338375"/>
                      <a:pt x="142365" y="338375"/>
                      <a:pt x="53565" y="337561"/>
                    </a:cubicBezTo>
                    <a:cubicBezTo>
                      <a:pt x="17719" y="337561"/>
                      <a:pt x="611" y="321271"/>
                      <a:pt x="611" y="285433"/>
                    </a:cubicBezTo>
                    <a:cubicBezTo>
                      <a:pt x="-204" y="207242"/>
                      <a:pt x="-204" y="129051"/>
                      <a:pt x="611" y="50860"/>
                    </a:cubicBezTo>
                    <a:cubicBezTo>
                      <a:pt x="611" y="15837"/>
                      <a:pt x="16905" y="1177"/>
                      <a:pt x="51121" y="362"/>
                    </a:cubicBezTo>
                    <a:cubicBezTo>
                      <a:pt x="95928" y="362"/>
                      <a:pt x="141550" y="362"/>
                      <a:pt x="187172" y="362"/>
                    </a:cubicBezTo>
                    <a:close/>
                    <a:moveTo>
                      <a:pt x="91855" y="243894"/>
                    </a:moveTo>
                    <a:cubicBezTo>
                      <a:pt x="156214" y="243894"/>
                      <a:pt x="218945" y="243894"/>
                      <a:pt x="279231" y="243894"/>
                    </a:cubicBezTo>
                    <a:cubicBezTo>
                      <a:pt x="279231" y="191767"/>
                      <a:pt x="279231" y="142898"/>
                      <a:pt x="279231" y="94028"/>
                    </a:cubicBezTo>
                    <a:cubicBezTo>
                      <a:pt x="215686" y="94028"/>
                      <a:pt x="154585" y="94028"/>
                      <a:pt x="91855" y="94028"/>
                    </a:cubicBezTo>
                    <a:cubicBezTo>
                      <a:pt x="91855" y="145341"/>
                      <a:pt x="91855" y="193396"/>
                      <a:pt x="91855" y="24389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88"/>
              <p:cNvSpPr/>
              <p:nvPr/>
            </p:nvSpPr>
            <p:spPr>
              <a:xfrm>
                <a:off x="9345459" y="1940416"/>
                <a:ext cx="852094" cy="92764"/>
              </a:xfrm>
              <a:custGeom>
                <a:rect b="b" l="l" r="r" t="t"/>
                <a:pathLst>
                  <a:path extrusionOk="0" h="92764" w="852094">
                    <a:moveTo>
                      <a:pt x="426103" y="0"/>
                    </a:moveTo>
                    <a:cubicBezTo>
                      <a:pt x="549120" y="0"/>
                      <a:pt x="672136" y="0"/>
                      <a:pt x="795152" y="815"/>
                    </a:cubicBezTo>
                    <a:cubicBezTo>
                      <a:pt x="809817" y="815"/>
                      <a:pt x="827740" y="3258"/>
                      <a:pt x="836701" y="13032"/>
                    </a:cubicBezTo>
                    <a:cubicBezTo>
                      <a:pt x="846477" y="22806"/>
                      <a:pt x="854624" y="43168"/>
                      <a:pt x="851365" y="55385"/>
                    </a:cubicBezTo>
                    <a:cubicBezTo>
                      <a:pt x="847292" y="69232"/>
                      <a:pt x="830998" y="80634"/>
                      <a:pt x="817963" y="90408"/>
                    </a:cubicBezTo>
                    <a:cubicBezTo>
                      <a:pt x="811446" y="94481"/>
                      <a:pt x="800040" y="92037"/>
                      <a:pt x="791079" y="92037"/>
                    </a:cubicBezTo>
                    <a:cubicBezTo>
                      <a:pt x="548305" y="92037"/>
                      <a:pt x="305531" y="92037"/>
                      <a:pt x="62757" y="92037"/>
                    </a:cubicBezTo>
                    <a:cubicBezTo>
                      <a:pt x="57054" y="92037"/>
                      <a:pt x="50537" y="92037"/>
                      <a:pt x="44834" y="92037"/>
                    </a:cubicBezTo>
                    <a:cubicBezTo>
                      <a:pt x="17135" y="89594"/>
                      <a:pt x="-788" y="70860"/>
                      <a:pt x="27" y="44797"/>
                    </a:cubicBezTo>
                    <a:cubicBezTo>
                      <a:pt x="841" y="20362"/>
                      <a:pt x="18764" y="2443"/>
                      <a:pt x="45649" y="1629"/>
                    </a:cubicBezTo>
                    <a:cubicBezTo>
                      <a:pt x="74977" y="815"/>
                      <a:pt x="104305" y="1629"/>
                      <a:pt x="133634" y="1629"/>
                    </a:cubicBezTo>
                    <a:cubicBezTo>
                      <a:pt x="231395" y="0"/>
                      <a:pt x="328342" y="0"/>
                      <a:pt x="42610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88"/>
              <p:cNvSpPr/>
              <p:nvPr/>
            </p:nvSpPr>
            <p:spPr>
              <a:xfrm>
                <a:off x="9345887" y="2383951"/>
                <a:ext cx="849872" cy="92529"/>
              </a:xfrm>
              <a:custGeom>
                <a:rect b="b" l="l" r="r" t="t"/>
                <a:pathLst>
                  <a:path extrusionOk="0" h="92529" w="849872">
                    <a:moveTo>
                      <a:pt x="428119" y="1177"/>
                    </a:moveTo>
                    <a:cubicBezTo>
                      <a:pt x="552765" y="1177"/>
                      <a:pt x="678225" y="1177"/>
                      <a:pt x="802871" y="1177"/>
                    </a:cubicBezTo>
                    <a:cubicBezTo>
                      <a:pt x="825682" y="1177"/>
                      <a:pt x="846049" y="8507"/>
                      <a:pt x="849308" y="31313"/>
                    </a:cubicBezTo>
                    <a:cubicBezTo>
                      <a:pt x="851752" y="46788"/>
                      <a:pt x="846049" y="67965"/>
                      <a:pt x="836273" y="79367"/>
                    </a:cubicBezTo>
                    <a:cubicBezTo>
                      <a:pt x="827311" y="89141"/>
                      <a:pt x="806945" y="91585"/>
                      <a:pt x="791465" y="91585"/>
                    </a:cubicBezTo>
                    <a:cubicBezTo>
                      <a:pt x="709183" y="92399"/>
                      <a:pt x="626901" y="92399"/>
                      <a:pt x="544618" y="92399"/>
                    </a:cubicBezTo>
                    <a:cubicBezTo>
                      <a:pt x="386571" y="92399"/>
                      <a:pt x="227708" y="92399"/>
                      <a:pt x="69661" y="92399"/>
                    </a:cubicBezTo>
                    <a:cubicBezTo>
                      <a:pt x="59885" y="92399"/>
                      <a:pt x="49294" y="93214"/>
                      <a:pt x="39518" y="90770"/>
                    </a:cubicBezTo>
                    <a:cubicBezTo>
                      <a:pt x="13448" y="85883"/>
                      <a:pt x="-2845" y="66336"/>
                      <a:pt x="413" y="41086"/>
                    </a:cubicBezTo>
                    <a:cubicBezTo>
                      <a:pt x="3672" y="15023"/>
                      <a:pt x="19151" y="1177"/>
                      <a:pt x="45220" y="362"/>
                    </a:cubicBezTo>
                    <a:cubicBezTo>
                      <a:pt x="85954" y="-453"/>
                      <a:pt x="126688" y="362"/>
                      <a:pt x="167422" y="362"/>
                    </a:cubicBezTo>
                    <a:cubicBezTo>
                      <a:pt x="253778" y="1177"/>
                      <a:pt x="340949" y="1177"/>
                      <a:pt x="428119" y="117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88"/>
              <p:cNvSpPr/>
              <p:nvPr/>
            </p:nvSpPr>
            <p:spPr>
              <a:xfrm>
                <a:off x="9344564" y="1496316"/>
                <a:ext cx="854727" cy="91629"/>
              </a:xfrm>
              <a:custGeom>
                <a:rect b="b" l="l" r="r" t="t"/>
                <a:pathLst>
                  <a:path extrusionOk="0" h="91629" w="854727">
                    <a:moveTo>
                      <a:pt x="428628" y="91426"/>
                    </a:moveTo>
                    <a:cubicBezTo>
                      <a:pt x="303982" y="91426"/>
                      <a:pt x="178521" y="91426"/>
                      <a:pt x="53876" y="91426"/>
                    </a:cubicBezTo>
                    <a:cubicBezTo>
                      <a:pt x="20474" y="91426"/>
                      <a:pt x="2551" y="76766"/>
                      <a:pt x="107" y="49888"/>
                    </a:cubicBezTo>
                    <a:cubicBezTo>
                      <a:pt x="-1522" y="23824"/>
                      <a:pt x="15586" y="3462"/>
                      <a:pt x="43285" y="1018"/>
                    </a:cubicBezTo>
                    <a:cubicBezTo>
                      <a:pt x="57134" y="-611"/>
                      <a:pt x="71799" y="204"/>
                      <a:pt x="85648" y="204"/>
                    </a:cubicBezTo>
                    <a:cubicBezTo>
                      <a:pt x="317017" y="204"/>
                      <a:pt x="548385" y="204"/>
                      <a:pt x="780568" y="204"/>
                    </a:cubicBezTo>
                    <a:cubicBezTo>
                      <a:pt x="788715" y="204"/>
                      <a:pt x="796862" y="204"/>
                      <a:pt x="805009" y="204"/>
                    </a:cubicBezTo>
                    <a:cubicBezTo>
                      <a:pt x="835152" y="1832"/>
                      <a:pt x="855519" y="21380"/>
                      <a:pt x="854704" y="46629"/>
                    </a:cubicBezTo>
                    <a:cubicBezTo>
                      <a:pt x="853889" y="72693"/>
                      <a:pt x="834337" y="90612"/>
                      <a:pt x="803380" y="90612"/>
                    </a:cubicBezTo>
                    <a:cubicBezTo>
                      <a:pt x="678734" y="92241"/>
                      <a:pt x="554088" y="91426"/>
                      <a:pt x="428628" y="9142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88"/>
              <p:cNvSpPr/>
              <p:nvPr/>
            </p:nvSpPr>
            <p:spPr>
              <a:xfrm>
                <a:off x="9703107" y="1250544"/>
                <a:ext cx="718568" cy="92037"/>
              </a:xfrm>
              <a:custGeom>
                <a:rect b="b" l="l" r="r" t="t"/>
                <a:pathLst>
                  <a:path extrusionOk="0" h="92037" w="718568">
                    <a:moveTo>
                      <a:pt x="360925" y="815"/>
                    </a:moveTo>
                    <a:cubicBezTo>
                      <a:pt x="460316" y="815"/>
                      <a:pt x="559707" y="815"/>
                      <a:pt x="659912" y="815"/>
                    </a:cubicBezTo>
                    <a:cubicBezTo>
                      <a:pt x="698202" y="815"/>
                      <a:pt x="718569" y="17104"/>
                      <a:pt x="718569" y="47241"/>
                    </a:cubicBezTo>
                    <a:cubicBezTo>
                      <a:pt x="717754" y="75748"/>
                      <a:pt x="697387" y="92037"/>
                      <a:pt x="661541" y="92037"/>
                    </a:cubicBezTo>
                    <a:cubicBezTo>
                      <a:pt x="459501" y="92037"/>
                      <a:pt x="257461" y="92037"/>
                      <a:pt x="55421" y="92037"/>
                    </a:cubicBezTo>
                    <a:cubicBezTo>
                      <a:pt x="20390" y="92037"/>
                      <a:pt x="-792" y="73304"/>
                      <a:pt x="23" y="44797"/>
                    </a:cubicBezTo>
                    <a:cubicBezTo>
                      <a:pt x="837" y="17104"/>
                      <a:pt x="21204" y="815"/>
                      <a:pt x="57865" y="0"/>
                    </a:cubicBezTo>
                    <a:cubicBezTo>
                      <a:pt x="63568" y="0"/>
                      <a:pt x="70085" y="0"/>
                      <a:pt x="75788" y="0"/>
                    </a:cubicBezTo>
                    <a:cubicBezTo>
                      <a:pt x="169476" y="815"/>
                      <a:pt x="264793" y="815"/>
                      <a:pt x="360925" y="81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88"/>
              <p:cNvSpPr/>
              <p:nvPr/>
            </p:nvSpPr>
            <p:spPr>
              <a:xfrm>
                <a:off x="9701474" y="2136505"/>
                <a:ext cx="719510" cy="92240"/>
              </a:xfrm>
              <a:custGeom>
                <a:rect b="b" l="l" r="r" t="t"/>
                <a:pathLst>
                  <a:path extrusionOk="0" h="92240" w="719510">
                    <a:moveTo>
                      <a:pt x="362558" y="92241"/>
                    </a:moveTo>
                    <a:cubicBezTo>
                      <a:pt x="266426" y="92241"/>
                      <a:pt x="169480" y="92241"/>
                      <a:pt x="73348" y="92241"/>
                    </a:cubicBezTo>
                    <a:cubicBezTo>
                      <a:pt x="64386" y="92241"/>
                      <a:pt x="55425" y="92241"/>
                      <a:pt x="45649" y="91426"/>
                    </a:cubicBezTo>
                    <a:cubicBezTo>
                      <a:pt x="18764" y="88983"/>
                      <a:pt x="841" y="71064"/>
                      <a:pt x="27" y="47444"/>
                    </a:cubicBezTo>
                    <a:cubicBezTo>
                      <a:pt x="-788" y="23824"/>
                      <a:pt x="17135" y="3462"/>
                      <a:pt x="44019" y="1018"/>
                    </a:cubicBezTo>
                    <a:cubicBezTo>
                      <a:pt x="65201" y="-611"/>
                      <a:pt x="86382" y="204"/>
                      <a:pt x="108379" y="204"/>
                    </a:cubicBezTo>
                    <a:cubicBezTo>
                      <a:pt x="289237" y="204"/>
                      <a:pt x="470096" y="204"/>
                      <a:pt x="650954" y="204"/>
                    </a:cubicBezTo>
                    <a:cubicBezTo>
                      <a:pt x="660730" y="204"/>
                      <a:pt x="671321" y="-611"/>
                      <a:pt x="681097" y="1832"/>
                    </a:cubicBezTo>
                    <a:cubicBezTo>
                      <a:pt x="706352" y="6719"/>
                      <a:pt x="721017" y="22195"/>
                      <a:pt x="719387" y="49073"/>
                    </a:cubicBezTo>
                    <a:cubicBezTo>
                      <a:pt x="717758" y="75137"/>
                      <a:pt x="702279" y="89797"/>
                      <a:pt x="676209" y="91426"/>
                    </a:cubicBezTo>
                    <a:cubicBezTo>
                      <a:pt x="667248" y="92241"/>
                      <a:pt x="658287" y="92241"/>
                      <a:pt x="648510" y="92241"/>
                    </a:cubicBezTo>
                    <a:cubicBezTo>
                      <a:pt x="553193" y="92241"/>
                      <a:pt x="457876" y="92241"/>
                      <a:pt x="362558" y="9224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88"/>
              <p:cNvSpPr/>
              <p:nvPr/>
            </p:nvSpPr>
            <p:spPr>
              <a:xfrm>
                <a:off x="9701500" y="1693264"/>
                <a:ext cx="719455" cy="91946"/>
              </a:xfrm>
              <a:custGeom>
                <a:rect b="b" l="l" r="r" t="t"/>
                <a:pathLst>
                  <a:path extrusionOk="0" h="91946" w="719455">
                    <a:moveTo>
                      <a:pt x="359273" y="1176"/>
                    </a:moveTo>
                    <a:cubicBezTo>
                      <a:pt x="461922" y="1176"/>
                      <a:pt x="564572" y="1176"/>
                      <a:pt x="667221" y="1176"/>
                    </a:cubicBezTo>
                    <a:cubicBezTo>
                      <a:pt x="699808" y="1176"/>
                      <a:pt x="718546" y="16652"/>
                      <a:pt x="719361" y="43530"/>
                    </a:cubicBezTo>
                    <a:cubicBezTo>
                      <a:pt x="720990" y="71223"/>
                      <a:pt x="701438" y="89956"/>
                      <a:pt x="668851" y="91585"/>
                    </a:cubicBezTo>
                    <a:cubicBezTo>
                      <a:pt x="659889" y="92399"/>
                      <a:pt x="650928" y="91585"/>
                      <a:pt x="641152" y="91585"/>
                    </a:cubicBezTo>
                    <a:cubicBezTo>
                      <a:pt x="487177" y="91585"/>
                      <a:pt x="332389" y="91585"/>
                      <a:pt x="178415" y="91585"/>
                    </a:cubicBezTo>
                    <a:cubicBezTo>
                      <a:pt x="134422" y="91585"/>
                      <a:pt x="91244" y="92399"/>
                      <a:pt x="47251" y="90770"/>
                    </a:cubicBezTo>
                    <a:cubicBezTo>
                      <a:pt x="18738" y="89956"/>
                      <a:pt x="0" y="69594"/>
                      <a:pt x="0" y="44345"/>
                    </a:cubicBezTo>
                    <a:cubicBezTo>
                      <a:pt x="0" y="19095"/>
                      <a:pt x="19552" y="1991"/>
                      <a:pt x="48066" y="362"/>
                    </a:cubicBezTo>
                    <a:cubicBezTo>
                      <a:pt x="56213" y="-452"/>
                      <a:pt x="64360" y="362"/>
                      <a:pt x="72506" y="362"/>
                    </a:cubicBezTo>
                    <a:cubicBezTo>
                      <a:pt x="167824" y="1176"/>
                      <a:pt x="263956" y="1176"/>
                      <a:pt x="359273" y="1176"/>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88"/>
              <p:cNvSpPr/>
              <p:nvPr/>
            </p:nvSpPr>
            <p:spPr>
              <a:xfrm>
                <a:off x="9345363" y="2138133"/>
                <a:ext cx="231614" cy="90974"/>
              </a:xfrm>
              <a:custGeom>
                <a:rect b="b" l="l" r="r" t="t"/>
                <a:pathLst>
                  <a:path extrusionOk="0" h="90974" w="231614">
                    <a:moveTo>
                      <a:pt x="114992" y="90612"/>
                    </a:moveTo>
                    <a:cubicBezTo>
                      <a:pt x="90552" y="90612"/>
                      <a:pt x="66112" y="91427"/>
                      <a:pt x="42486" y="90612"/>
                    </a:cubicBezTo>
                    <a:cubicBezTo>
                      <a:pt x="16416" y="88983"/>
                      <a:pt x="1752" y="73508"/>
                      <a:pt x="123" y="48258"/>
                    </a:cubicBezTo>
                    <a:cubicBezTo>
                      <a:pt x="-1507" y="22195"/>
                      <a:pt x="13158" y="3462"/>
                      <a:pt x="38413" y="1833"/>
                    </a:cubicBezTo>
                    <a:cubicBezTo>
                      <a:pt x="89738" y="-611"/>
                      <a:pt x="141877" y="-611"/>
                      <a:pt x="193202" y="1833"/>
                    </a:cubicBezTo>
                    <a:cubicBezTo>
                      <a:pt x="218457" y="3462"/>
                      <a:pt x="233121" y="23009"/>
                      <a:pt x="231491" y="48258"/>
                    </a:cubicBezTo>
                    <a:cubicBezTo>
                      <a:pt x="229862" y="73508"/>
                      <a:pt x="214383" y="89797"/>
                      <a:pt x="188313" y="90612"/>
                    </a:cubicBezTo>
                    <a:cubicBezTo>
                      <a:pt x="163873" y="91427"/>
                      <a:pt x="139433" y="90612"/>
                      <a:pt x="114992" y="9061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88"/>
              <p:cNvSpPr/>
              <p:nvPr/>
            </p:nvSpPr>
            <p:spPr>
              <a:xfrm>
                <a:off x="9346059" y="1250996"/>
                <a:ext cx="231610" cy="91788"/>
              </a:xfrm>
              <a:custGeom>
                <a:rect b="b" l="l" r="r" t="t"/>
                <a:pathLst>
                  <a:path extrusionOk="0" h="91788" w="231610">
                    <a:moveTo>
                      <a:pt x="115926" y="362"/>
                    </a:moveTo>
                    <a:cubicBezTo>
                      <a:pt x="139552" y="362"/>
                      <a:pt x="162363" y="-453"/>
                      <a:pt x="185988" y="362"/>
                    </a:cubicBezTo>
                    <a:cubicBezTo>
                      <a:pt x="212058" y="1177"/>
                      <a:pt x="231610" y="19910"/>
                      <a:pt x="231610" y="44344"/>
                    </a:cubicBezTo>
                    <a:cubicBezTo>
                      <a:pt x="230796" y="69594"/>
                      <a:pt x="216946" y="89141"/>
                      <a:pt x="191691" y="89956"/>
                    </a:cubicBezTo>
                    <a:cubicBezTo>
                      <a:pt x="141181" y="92399"/>
                      <a:pt x="90671" y="92399"/>
                      <a:pt x="40161" y="89956"/>
                    </a:cubicBezTo>
                    <a:cubicBezTo>
                      <a:pt x="14091" y="89141"/>
                      <a:pt x="-2202" y="66336"/>
                      <a:pt x="242" y="41901"/>
                    </a:cubicBezTo>
                    <a:cubicBezTo>
                      <a:pt x="2686" y="15837"/>
                      <a:pt x="18165" y="1177"/>
                      <a:pt x="43420" y="362"/>
                    </a:cubicBezTo>
                    <a:cubicBezTo>
                      <a:pt x="67045" y="-453"/>
                      <a:pt x="91486" y="362"/>
                      <a:pt x="115926" y="36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88"/>
              <p:cNvSpPr/>
              <p:nvPr/>
            </p:nvSpPr>
            <p:spPr>
              <a:xfrm>
                <a:off x="9345384" y="1693829"/>
                <a:ext cx="232380" cy="92365"/>
              </a:xfrm>
              <a:custGeom>
                <a:rect b="b" l="l" r="r" t="t"/>
                <a:pathLst>
                  <a:path extrusionOk="0" h="92365" w="232380">
                    <a:moveTo>
                      <a:pt x="114157" y="91834"/>
                    </a:moveTo>
                    <a:cubicBezTo>
                      <a:pt x="92161" y="91834"/>
                      <a:pt x="69350" y="92648"/>
                      <a:pt x="47354" y="91834"/>
                    </a:cubicBezTo>
                    <a:cubicBezTo>
                      <a:pt x="16396" y="90205"/>
                      <a:pt x="-1527" y="71472"/>
                      <a:pt x="102" y="43779"/>
                    </a:cubicBezTo>
                    <a:cubicBezTo>
                      <a:pt x="917" y="17715"/>
                      <a:pt x="18840" y="1425"/>
                      <a:pt x="48983" y="611"/>
                    </a:cubicBezTo>
                    <a:cubicBezTo>
                      <a:pt x="93790" y="-204"/>
                      <a:pt x="137783" y="-204"/>
                      <a:pt x="182590" y="611"/>
                    </a:cubicBezTo>
                    <a:cubicBezTo>
                      <a:pt x="211919" y="1425"/>
                      <a:pt x="230656" y="18530"/>
                      <a:pt x="232286" y="42964"/>
                    </a:cubicBezTo>
                    <a:cubicBezTo>
                      <a:pt x="233915" y="68214"/>
                      <a:pt x="214363" y="89390"/>
                      <a:pt x="184219" y="91019"/>
                    </a:cubicBezTo>
                    <a:cubicBezTo>
                      <a:pt x="160594" y="93463"/>
                      <a:pt x="136968" y="91834"/>
                      <a:pt x="114157" y="9183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063" name="Google Shape;1063;p88"/>
          <p:cNvGrpSpPr/>
          <p:nvPr/>
        </p:nvGrpSpPr>
        <p:grpSpPr>
          <a:xfrm>
            <a:off x="10845835" y="2490656"/>
            <a:ext cx="663924" cy="712273"/>
            <a:chOff x="3951850" y="2985350"/>
            <a:chExt cx="407950" cy="416500"/>
          </a:xfrm>
        </p:grpSpPr>
        <p:sp>
          <p:nvSpPr>
            <p:cNvPr id="1064" name="Google Shape;1064;p88"/>
            <p:cNvSpPr/>
            <p:nvPr/>
          </p:nvSpPr>
          <p:spPr>
            <a:xfrm>
              <a:off x="3951850" y="2985350"/>
              <a:ext cx="314800" cy="314825"/>
            </a:xfrm>
            <a:custGeom>
              <a:rect b="b" l="l" r="r" t="t"/>
              <a:pathLst>
                <a:path extrusionOk="0" fill="none" h="12593" w="12592">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rgbClr val="000000"/>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88"/>
            <p:cNvSpPr/>
            <p:nvPr/>
          </p:nvSpPr>
          <p:spPr>
            <a:xfrm>
              <a:off x="3988375" y="3021875"/>
              <a:ext cx="241750" cy="241750"/>
            </a:xfrm>
            <a:custGeom>
              <a:rect b="b" l="l" r="r" t="t"/>
              <a:pathLst>
                <a:path extrusionOk="0" fill="none" h="9670" w="967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rgbClr val="000000"/>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88"/>
            <p:cNvSpPr/>
            <p:nvPr/>
          </p:nvSpPr>
          <p:spPr>
            <a:xfrm>
              <a:off x="4024300" y="3058425"/>
              <a:ext cx="84650" cy="84650"/>
            </a:xfrm>
            <a:custGeom>
              <a:rect b="b" l="l" r="r" t="t"/>
              <a:pathLst>
                <a:path extrusionOk="0" fill="none" h="3386" w="3386">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rgbClr val="000000"/>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88"/>
            <p:cNvSpPr/>
            <p:nvPr/>
          </p:nvSpPr>
          <p:spPr>
            <a:xfrm>
              <a:off x="4205750" y="3248375"/>
              <a:ext cx="154050" cy="153475"/>
            </a:xfrm>
            <a:custGeom>
              <a:rect b="b" l="l" r="r" t="t"/>
              <a:pathLst>
                <a:path extrusionOk="0" fill="none" h="6139" w="6162">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rgbClr val="000000"/>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1" name="Shape 1071"/>
        <p:cNvGrpSpPr/>
        <p:nvPr/>
      </p:nvGrpSpPr>
      <p:grpSpPr>
        <a:xfrm>
          <a:off x="0" y="0"/>
          <a:ext cx="0" cy="0"/>
          <a:chOff x="0" y="0"/>
          <a:chExt cx="0" cy="0"/>
        </a:xfrm>
      </p:grpSpPr>
      <p:sp>
        <p:nvSpPr>
          <p:cNvPr id="1072" name="Google Shape;1072;p15"/>
          <p:cNvSpPr txBox="1"/>
          <p:nvPr>
            <p:ph idx="1" type="body"/>
          </p:nvPr>
        </p:nvSpPr>
        <p:spPr>
          <a:xfrm>
            <a:off x="5325527" y="2657188"/>
            <a:ext cx="5849937" cy="225266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1" i="0" lang="en-US" sz="3600" u="none" cap="none" strike="noStrike">
                <a:solidFill>
                  <a:schemeClr val="lt1"/>
                </a:solidFill>
                <a:latin typeface="Calibri"/>
                <a:ea typeface="Calibri"/>
                <a:cs typeface="Calibri"/>
                <a:sym typeface="Calibri"/>
              </a:rPr>
              <a:t>  Algunos efectos colaterales del uso o abuso de herramientas digitales que debemos conocer</a:t>
            </a:r>
            <a:endParaRPr/>
          </a:p>
        </p:txBody>
      </p:sp>
      <p:grpSp>
        <p:nvGrpSpPr>
          <p:cNvPr id="1073" name="Google Shape;1073;p15"/>
          <p:cNvGrpSpPr/>
          <p:nvPr/>
        </p:nvGrpSpPr>
        <p:grpSpPr>
          <a:xfrm>
            <a:off x="1066800" y="1485900"/>
            <a:ext cx="1667284" cy="1657959"/>
            <a:chOff x="5834687" y="3140849"/>
            <a:chExt cx="1290933" cy="1314614"/>
          </a:xfrm>
        </p:grpSpPr>
        <p:sp>
          <p:nvSpPr>
            <p:cNvPr id="1074" name="Google Shape;1074;p15"/>
            <p:cNvSpPr/>
            <p:nvPr/>
          </p:nvSpPr>
          <p:spPr>
            <a:xfrm>
              <a:off x="5916513" y="3217290"/>
              <a:ext cx="1132441" cy="1001179"/>
            </a:xfrm>
            <a:custGeom>
              <a:rect b="b" l="l" r="r" t="t"/>
              <a:pathLst>
                <a:path extrusionOk="0" h="1153898" w="1305183">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75" name="Google Shape;1075;p15"/>
            <p:cNvGrpSpPr/>
            <p:nvPr/>
          </p:nvGrpSpPr>
          <p:grpSpPr>
            <a:xfrm>
              <a:off x="5834687" y="3140849"/>
              <a:ext cx="1290933" cy="1314614"/>
              <a:chOff x="5197376" y="5607922"/>
              <a:chExt cx="687857" cy="700475"/>
            </a:xfrm>
          </p:grpSpPr>
          <p:grpSp>
            <p:nvGrpSpPr>
              <p:cNvPr id="1076" name="Google Shape;1076;p15"/>
              <p:cNvGrpSpPr/>
              <p:nvPr/>
            </p:nvGrpSpPr>
            <p:grpSpPr>
              <a:xfrm>
                <a:off x="5234593" y="5645191"/>
                <a:ext cx="613000" cy="540390"/>
                <a:chOff x="5234593" y="5645191"/>
                <a:chExt cx="613000" cy="540390"/>
              </a:xfrm>
            </p:grpSpPr>
            <p:grpSp>
              <p:nvGrpSpPr>
                <p:cNvPr id="1077" name="Google Shape;1077;p15"/>
                <p:cNvGrpSpPr/>
                <p:nvPr/>
              </p:nvGrpSpPr>
              <p:grpSpPr>
                <a:xfrm>
                  <a:off x="5234593" y="5645191"/>
                  <a:ext cx="613000" cy="540390"/>
                  <a:chOff x="5234593" y="5645191"/>
                  <a:chExt cx="613000" cy="540390"/>
                </a:xfrm>
              </p:grpSpPr>
              <p:sp>
                <p:nvSpPr>
                  <p:cNvPr id="1078" name="Google Shape;1078;p15"/>
                  <p:cNvSpPr/>
                  <p:nvPr/>
                </p:nvSpPr>
                <p:spPr>
                  <a:xfrm>
                    <a:off x="5471424" y="5645191"/>
                    <a:ext cx="140186" cy="96558"/>
                  </a:xfrm>
                  <a:custGeom>
                    <a:rect b="b" l="l" r="r" t="t"/>
                    <a:pathLst>
                      <a:path extrusionOk="0" h="96558" w="140186">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15"/>
                  <p:cNvSpPr/>
                  <p:nvPr/>
                </p:nvSpPr>
                <p:spPr>
                  <a:xfrm>
                    <a:off x="5727506" y="6062577"/>
                    <a:ext cx="120087" cy="123004"/>
                  </a:xfrm>
                  <a:custGeom>
                    <a:rect b="b" l="l" r="r" t="t"/>
                    <a:pathLst>
                      <a:path extrusionOk="0" h="123004" w="120087">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15"/>
                  <p:cNvSpPr/>
                  <p:nvPr/>
                </p:nvSpPr>
                <p:spPr>
                  <a:xfrm>
                    <a:off x="5234593" y="6062577"/>
                    <a:ext cx="120123" cy="123004"/>
                  </a:xfrm>
                  <a:custGeom>
                    <a:rect b="b" l="l" r="r" t="t"/>
                    <a:pathLst>
                      <a:path extrusionOk="0" h="123004" w="120123">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81" name="Google Shape;1081;p15"/>
                <p:cNvSpPr/>
                <p:nvPr/>
              </p:nvSpPr>
              <p:spPr>
                <a:xfrm>
                  <a:off x="5596405" y="5727162"/>
                  <a:ext cx="208395" cy="348308"/>
                </a:xfrm>
                <a:custGeom>
                  <a:rect b="b" l="l" r="r" t="t"/>
                  <a:pathLst>
                    <a:path extrusionOk="0" h="348308" w="208395">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15"/>
                <p:cNvSpPr/>
                <p:nvPr/>
              </p:nvSpPr>
              <p:spPr>
                <a:xfrm>
                  <a:off x="5277809" y="5727162"/>
                  <a:ext cx="207972" cy="348308"/>
                </a:xfrm>
                <a:custGeom>
                  <a:rect b="b" l="l" r="r" t="t"/>
                  <a:pathLst>
                    <a:path extrusionOk="0" h="348308" w="207972">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15"/>
                <p:cNvSpPr/>
                <p:nvPr/>
              </p:nvSpPr>
              <p:spPr>
                <a:xfrm>
                  <a:off x="5340276" y="6171182"/>
                  <a:ext cx="400363" cy="14399"/>
                </a:xfrm>
                <a:custGeom>
                  <a:rect b="b" l="l" r="r" t="t"/>
                  <a:pathLst>
                    <a:path extrusionOk="0" h="14399" w="400363">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84" name="Google Shape;1084;p15"/>
              <p:cNvSpPr/>
              <p:nvPr/>
            </p:nvSpPr>
            <p:spPr>
              <a:xfrm>
                <a:off x="5197376" y="5607922"/>
                <a:ext cx="687857" cy="614927"/>
              </a:xfrm>
              <a:custGeom>
                <a:rect b="b" l="l" r="r" t="t"/>
                <a:pathLst>
                  <a:path extrusionOk="0" h="614927" w="68785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15"/>
              <p:cNvSpPr/>
              <p:nvPr/>
            </p:nvSpPr>
            <p:spPr>
              <a:xfrm>
                <a:off x="5514402" y="5806969"/>
                <a:ext cx="53381" cy="308734"/>
              </a:xfrm>
              <a:custGeom>
                <a:rect b="b" l="l" r="r" t="t"/>
                <a:pathLst>
                  <a:path extrusionOk="0" h="308734" w="53381">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15"/>
              <p:cNvSpPr/>
              <p:nvPr/>
            </p:nvSpPr>
            <p:spPr>
              <a:xfrm>
                <a:off x="5503811" y="6208451"/>
                <a:ext cx="74600" cy="99946"/>
              </a:xfrm>
              <a:custGeom>
                <a:rect b="b" l="l" r="r" t="t"/>
                <a:pathLst>
                  <a:path extrusionOk="0" h="99946" w="74600">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0" name="Shape 1090"/>
        <p:cNvGrpSpPr/>
        <p:nvPr/>
      </p:nvGrpSpPr>
      <p:grpSpPr>
        <a:xfrm>
          <a:off x="0" y="0"/>
          <a:ext cx="0" cy="0"/>
          <a:chOff x="0" y="0"/>
          <a:chExt cx="0" cy="0"/>
        </a:xfrm>
      </p:grpSpPr>
      <p:sp>
        <p:nvSpPr>
          <p:cNvPr id="1091" name="Google Shape;1091;p89"/>
          <p:cNvSpPr txBox="1"/>
          <p:nvPr>
            <p:ph idx="1" type="body"/>
          </p:nvPr>
        </p:nvSpPr>
        <p:spPr>
          <a:xfrm>
            <a:off x="249253" y="1432382"/>
            <a:ext cx="5627671" cy="4377696"/>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chemeClr val="lt1"/>
              </a:buClr>
              <a:buSzPts val="2400"/>
              <a:buFont typeface="Arial"/>
              <a:buNone/>
            </a:pPr>
            <a:r>
              <a:rPr lang="en-US"/>
              <a:t>   El uso de ordenadores, </a:t>
            </a:r>
            <a:r>
              <a:rPr i="1" lang="en-US"/>
              <a:t>smartphones</a:t>
            </a:r>
            <a:r>
              <a:rPr lang="en-US"/>
              <a:t>, </a:t>
            </a:r>
            <a:r>
              <a:rPr i="1" lang="en-US"/>
              <a:t>tablets</a:t>
            </a:r>
            <a:r>
              <a:rPr lang="en-US"/>
              <a:t>, televisores y videojuegos es ya una constante en nuestras vidas. Pero el abuso de los mismos puede llevar a un distanciamiento de la realidad </a:t>
            </a:r>
            <a:r>
              <a:rPr i="1" lang="en-US"/>
              <a:t>offline</a:t>
            </a:r>
            <a:r>
              <a:rPr lang="en-US"/>
              <a:t> y a una adicción al mundo </a:t>
            </a:r>
            <a:r>
              <a:rPr i="1" lang="en-US"/>
              <a:t>online</a:t>
            </a:r>
            <a:r>
              <a:rPr lang="en-US"/>
              <a:t> que resultan en un menor interés por las actividades e interacciones no digitales. Este es el fenómeno de la alienación, del que nos podemos proteger reduciendo la cantidad de tiempo que pasamos </a:t>
            </a:r>
            <a:r>
              <a:rPr i="1" lang="en-US"/>
              <a:t>online</a:t>
            </a:r>
            <a:r>
              <a:rPr lang="en-US"/>
              <a:t>, por ejemplo.  </a:t>
            </a:r>
            <a:endParaRPr/>
          </a:p>
        </p:txBody>
      </p:sp>
      <p:sp>
        <p:nvSpPr>
          <p:cNvPr id="1092" name="Google Shape;1092;p89"/>
          <p:cNvSpPr txBox="1"/>
          <p:nvPr>
            <p:ph idx="2" type="body"/>
          </p:nvPr>
        </p:nvSpPr>
        <p:spPr>
          <a:xfrm>
            <a:off x="467089" y="439730"/>
            <a:ext cx="4757375"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Riesgo de alienación</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id="1093" name="Google Shape;1093;p89"/>
          <p:cNvPicPr preferRelativeResize="0"/>
          <p:nvPr>
            <p:ph idx="3" type="pic"/>
          </p:nvPr>
        </p:nvPicPr>
        <p:blipFill rotWithShape="1">
          <a:blip r:embed="rId3">
            <a:alphaModFix/>
          </a:blip>
          <a:srcRect b="0" l="18785" r="18785" t="0"/>
          <a:stretch/>
        </p:blipFill>
        <p:spPr>
          <a:xfrm>
            <a:off x="6193562" y="439730"/>
            <a:ext cx="5383546" cy="6045736"/>
          </a:xfrm>
          <a:prstGeom prst="rect">
            <a:avLst/>
          </a:prstGeom>
          <a:solidFill>
            <a:srgbClr val="F2F2F2"/>
          </a:solid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7" name="Shape 1097"/>
        <p:cNvGrpSpPr/>
        <p:nvPr/>
      </p:nvGrpSpPr>
      <p:grpSpPr>
        <a:xfrm>
          <a:off x="0" y="0"/>
          <a:ext cx="0" cy="0"/>
          <a:chOff x="0" y="0"/>
          <a:chExt cx="0" cy="0"/>
        </a:xfrm>
      </p:grpSpPr>
      <p:sp>
        <p:nvSpPr>
          <p:cNvPr id="1098" name="Google Shape;1098;p90"/>
          <p:cNvSpPr txBox="1"/>
          <p:nvPr>
            <p:ph idx="1" type="body"/>
          </p:nvPr>
        </p:nvSpPr>
        <p:spPr>
          <a:xfrm>
            <a:off x="169333" y="829988"/>
            <a:ext cx="6199718" cy="2398915"/>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   El recurrir constantemente a apoyo tecnológico para llevar a cabo incluso las actividades más insignificantes de la vida diaria puede tener un efecto negativo en las capacidades cognitivas. En lugar de estimularlas, puede deteriorarlas. </a:t>
            </a:r>
            <a:endParaRPr/>
          </a:p>
        </p:txBody>
      </p:sp>
      <p:sp>
        <p:nvSpPr>
          <p:cNvPr id="1099" name="Google Shape;1099;p90"/>
          <p:cNvSpPr txBox="1"/>
          <p:nvPr>
            <p:ph idx="2" type="body"/>
          </p:nvPr>
        </p:nvSpPr>
        <p:spPr>
          <a:xfrm>
            <a:off x="395817" y="229116"/>
            <a:ext cx="4256783"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sz="3200"/>
              <a:t>Pereza cognitiva</a:t>
            </a:r>
            <a:endParaRPr sz="3200"/>
          </a:p>
        </p:txBody>
      </p:sp>
      <p:pic>
        <p:nvPicPr>
          <p:cNvPr id="1100" name="Google Shape;1100;p90"/>
          <p:cNvPicPr preferRelativeResize="0"/>
          <p:nvPr>
            <p:ph idx="3" type="pic"/>
          </p:nvPr>
        </p:nvPicPr>
        <p:blipFill rotWithShape="1">
          <a:blip r:embed="rId3">
            <a:alphaModFix/>
          </a:blip>
          <a:srcRect b="0" l="18785" r="18785" t="0"/>
          <a:stretch/>
        </p:blipFill>
        <p:spPr>
          <a:xfrm>
            <a:off x="6394301" y="439730"/>
            <a:ext cx="5154232" cy="6045736"/>
          </a:xfrm>
          <a:prstGeom prst="rect">
            <a:avLst/>
          </a:prstGeom>
          <a:solidFill>
            <a:srgbClr val="F2F2F2"/>
          </a:solidFill>
          <a:ln>
            <a:noFill/>
          </a:ln>
        </p:spPr>
      </p:pic>
      <p:sp>
        <p:nvSpPr>
          <p:cNvPr id="1101" name="Google Shape;1101;p90"/>
          <p:cNvSpPr txBox="1"/>
          <p:nvPr/>
        </p:nvSpPr>
        <p:spPr>
          <a:xfrm>
            <a:off x="171300" y="3055101"/>
            <a:ext cx="5988807"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en-US" sz="3200" u="none" cap="none" strike="noStrike">
                <a:solidFill>
                  <a:srgbClr val="24BAA2"/>
                </a:solidFill>
                <a:latin typeface="Calibri"/>
                <a:ea typeface="Calibri"/>
                <a:cs typeface="Calibri"/>
                <a:sym typeface="Calibri"/>
              </a:rPr>
              <a:t>  Alteración del ritmo circadiano</a:t>
            </a:r>
            <a:endParaRPr b="0" i="0" sz="3200" u="none" cap="none" strike="noStrike">
              <a:solidFill>
                <a:srgbClr val="000000"/>
              </a:solidFill>
              <a:latin typeface="Arial"/>
              <a:ea typeface="Arial"/>
              <a:cs typeface="Arial"/>
              <a:sym typeface="Arial"/>
            </a:endParaRPr>
          </a:p>
        </p:txBody>
      </p:sp>
      <p:sp>
        <p:nvSpPr>
          <p:cNvPr id="1102" name="Google Shape;1102;p90"/>
          <p:cNvSpPr txBox="1"/>
          <p:nvPr/>
        </p:nvSpPr>
        <p:spPr>
          <a:xfrm>
            <a:off x="220361" y="3675313"/>
            <a:ext cx="6148689" cy="31826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FFFFFF"/>
              </a:buClr>
              <a:buSzPts val="2400"/>
              <a:buFont typeface="Arial"/>
              <a:buNone/>
            </a:pPr>
            <a:r>
              <a:rPr b="0" i="0" lang="en-US" sz="2400" u="none" cap="none" strike="noStrike">
                <a:solidFill>
                  <a:srgbClr val="FFFFFF"/>
                </a:solidFill>
                <a:latin typeface="Calibri"/>
                <a:ea typeface="Calibri"/>
                <a:cs typeface="Calibri"/>
                <a:sym typeface="Calibri"/>
              </a:rPr>
              <a:t>   La luz artificial de los dispositivos puede influir negativamente en los ritmos circadianos, empeorando la calidad de nuestro descanso. Es preferible evitar el uso de </a:t>
            </a:r>
            <a:r>
              <a:rPr b="0" i="1" lang="en-US" sz="2400" u="none" cap="none" strike="noStrike">
                <a:solidFill>
                  <a:srgbClr val="FFFFFF"/>
                </a:solidFill>
                <a:latin typeface="Calibri"/>
                <a:ea typeface="Calibri"/>
                <a:cs typeface="Calibri"/>
                <a:sym typeface="Calibri"/>
              </a:rPr>
              <a:t>smartphones</a:t>
            </a:r>
            <a:r>
              <a:rPr b="0" i="0" lang="en-US" sz="2400" u="none" cap="none" strike="noStrike">
                <a:solidFill>
                  <a:srgbClr val="FFFFFF"/>
                </a:solidFill>
                <a:latin typeface="Calibri"/>
                <a:ea typeface="Calibri"/>
                <a:cs typeface="Calibri"/>
                <a:sym typeface="Calibri"/>
              </a:rPr>
              <a:t> y </a:t>
            </a:r>
            <a:r>
              <a:rPr b="0" i="1" lang="en-US" sz="2400" u="none" cap="none" strike="noStrike">
                <a:solidFill>
                  <a:srgbClr val="FFFFFF"/>
                </a:solidFill>
                <a:latin typeface="Calibri"/>
                <a:ea typeface="Calibri"/>
                <a:cs typeface="Calibri"/>
                <a:sym typeface="Calibri"/>
              </a:rPr>
              <a:t>tablets</a:t>
            </a:r>
            <a:r>
              <a:rPr b="0" i="0" lang="en-US" sz="2400" u="none" cap="none" strike="noStrike">
                <a:solidFill>
                  <a:srgbClr val="FFFFFF"/>
                </a:solidFill>
                <a:latin typeface="Calibri"/>
                <a:ea typeface="Calibri"/>
                <a:cs typeface="Calibri"/>
                <a:sym typeface="Calibri"/>
              </a:rPr>
              <a:t> antes de irnos a dormir, o al menos activar el modo noche que atenuará la luz azul de la pantalla. </a:t>
            </a:r>
            <a:endParaRPr b="0" i="0" sz="2400" u="none" cap="none" strike="noStrike">
              <a:solidFill>
                <a:srgbClr val="FFFFFF"/>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pic>
        <p:nvPicPr>
          <p:cNvPr id="1107" name="Google Shape;1107;g18d05828803_0_24"/>
          <p:cNvPicPr preferRelativeResize="0"/>
          <p:nvPr>
            <p:ph idx="3" type="pic"/>
          </p:nvPr>
        </p:nvPicPr>
        <p:blipFill rotWithShape="1">
          <a:blip r:embed="rId3">
            <a:alphaModFix/>
          </a:blip>
          <a:srcRect b="0" l="14885" r="14891" t="0"/>
          <a:stretch/>
        </p:blipFill>
        <p:spPr>
          <a:xfrm>
            <a:off x="5888002" y="439730"/>
            <a:ext cx="5660532" cy="6045738"/>
          </a:xfrm>
          <a:prstGeom prst="rect">
            <a:avLst/>
          </a:prstGeom>
          <a:solidFill>
            <a:srgbClr val="F2F2F2"/>
          </a:solidFill>
          <a:ln>
            <a:noFill/>
          </a:ln>
        </p:spPr>
      </p:pic>
      <p:sp>
        <p:nvSpPr>
          <p:cNvPr id="1108" name="Google Shape;1108;g18d05828803_0_24"/>
          <p:cNvSpPr txBox="1"/>
          <p:nvPr>
            <p:ph idx="2" type="body"/>
          </p:nvPr>
        </p:nvSpPr>
        <p:spPr>
          <a:xfrm>
            <a:off x="705125" y="2031151"/>
            <a:ext cx="4757700" cy="1920600"/>
          </a:xfrm>
          <a:prstGeom prst="rect">
            <a:avLst/>
          </a:prstGeom>
          <a:noFill/>
          <a:ln>
            <a:noFill/>
          </a:ln>
        </p:spPr>
        <p:txBody>
          <a:bodyPr anchorCtr="0" anchor="ctr" bIns="45700" lIns="91425" spcFirstLastPara="1" rIns="91425" wrap="square" tIns="45700">
            <a:noAutofit/>
          </a:bodyPr>
          <a:lstStyle/>
          <a:p>
            <a:pPr indent="0" lvl="0" marL="0" rtl="0" algn="ctr">
              <a:lnSpc>
                <a:spcPct val="80000"/>
              </a:lnSpc>
              <a:spcBef>
                <a:spcPts val="0"/>
              </a:spcBef>
              <a:spcAft>
                <a:spcPts val="0"/>
              </a:spcAft>
              <a:buSzPts val="688"/>
              <a:buNone/>
            </a:pPr>
            <a:r>
              <a:rPr lang="en-US" sz="2550">
                <a:solidFill>
                  <a:schemeClr val="lt1"/>
                </a:solidFill>
              </a:rPr>
              <a:t>Lo estás haciendo GENIAL… Solo te queda un tema más que estudiar y habrás completado el módulo. </a:t>
            </a:r>
            <a:endParaRPr/>
          </a:p>
        </p:txBody>
      </p:sp>
      <p:sp>
        <p:nvSpPr>
          <p:cNvPr id="1109" name="Google Shape;1109;g18d05828803_0_24"/>
          <p:cNvSpPr txBox="1"/>
          <p:nvPr/>
        </p:nvSpPr>
        <p:spPr>
          <a:xfrm>
            <a:off x="158044" y="507263"/>
            <a:ext cx="6005688" cy="794033"/>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4600"/>
              <a:buFont typeface="Arial"/>
              <a:buNone/>
            </a:pPr>
            <a:r>
              <a:rPr b="1" i="0" lang="en-US" sz="4400" u="none" cap="none" strike="noStrike">
                <a:solidFill>
                  <a:srgbClr val="24BAA2"/>
                </a:solidFill>
                <a:latin typeface="Calibri"/>
                <a:ea typeface="Calibri"/>
                <a:cs typeface="Calibri"/>
                <a:sym typeface="Calibri"/>
              </a:rPr>
              <a:t>¡Un ÚLTIMO ESFUERZO! </a:t>
            </a:r>
            <a:endParaRPr b="0" i="0" sz="4400" u="none" cap="none" strike="noStrike">
              <a:solidFill>
                <a:srgbClr val="000000"/>
              </a:solidFill>
              <a:latin typeface="Arial"/>
              <a:ea typeface="Arial"/>
              <a:cs typeface="Arial"/>
              <a:sym typeface="Arial"/>
            </a:endParaRPr>
          </a:p>
        </p:txBody>
      </p:sp>
      <p:sp>
        <p:nvSpPr>
          <p:cNvPr id="1110" name="Google Shape;1110;g18d05828803_0_24"/>
          <p:cNvSpPr txBox="1"/>
          <p:nvPr/>
        </p:nvSpPr>
        <p:spPr>
          <a:xfrm>
            <a:off x="816125" y="4607100"/>
            <a:ext cx="4646700" cy="523200"/>
          </a:xfrm>
          <a:prstGeom prst="rect">
            <a:avLst/>
          </a:prstGeom>
          <a:noFill/>
          <a:ln>
            <a:noFill/>
          </a:ln>
        </p:spPr>
        <p:txBody>
          <a:bodyPr anchorCtr="0" anchor="t" bIns="91425" lIns="91425" spcFirstLastPara="1" rIns="91425" wrap="square" tIns="91425">
            <a:spAutoFit/>
          </a:bodyPr>
          <a:lstStyle/>
          <a:p>
            <a:pPr indent="0" lvl="0" marL="0" marR="0" rtl="0" algn="ctr">
              <a:lnSpc>
                <a:spcPct val="80000"/>
              </a:lnSpc>
              <a:spcBef>
                <a:spcPts val="0"/>
              </a:spcBef>
              <a:spcAft>
                <a:spcPts val="0"/>
              </a:spcAft>
              <a:buClr>
                <a:srgbClr val="000000"/>
              </a:buClr>
              <a:buSzPts val="2750"/>
              <a:buFont typeface="Arial"/>
              <a:buNone/>
            </a:pPr>
            <a:r>
              <a:rPr b="1" i="0" lang="en-US" sz="2750" u="none" cap="none" strike="noStrike">
                <a:solidFill>
                  <a:srgbClr val="24BAA2"/>
                </a:solidFill>
                <a:latin typeface="Calibri"/>
                <a:ea typeface="Calibri"/>
                <a:cs typeface="Calibri"/>
                <a:sym typeface="Calibri"/>
              </a:rPr>
              <a:t>¡Mantén la concentración!</a:t>
            </a:r>
            <a:endParaRPr b="0" i="0" sz="1600" u="none" cap="none" strike="noStrike">
              <a:solidFill>
                <a:srgbClr val="24BAA2"/>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sp>
        <p:nvSpPr>
          <p:cNvPr id="1116" name="Google Shape;1116;p91"/>
          <p:cNvSpPr txBox="1"/>
          <p:nvPr>
            <p:ph idx="1" type="body"/>
          </p:nvPr>
        </p:nvSpPr>
        <p:spPr>
          <a:xfrm>
            <a:off x="5497150" y="3602325"/>
            <a:ext cx="578045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92E4B"/>
              </a:buClr>
              <a:buSzPts val="2200"/>
              <a:buNone/>
            </a:pPr>
            <a:r>
              <a:rPr lang="en-US"/>
              <a:t>Entorno laboral y Cooperación</a:t>
            </a:r>
            <a:endParaRPr/>
          </a:p>
        </p:txBody>
      </p:sp>
      <p:sp>
        <p:nvSpPr>
          <p:cNvPr id="1117" name="Google Shape;1117;p91"/>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extLst>
                  <a:ext uri="http://customooxmlschemas.google.com/">
                    <go:slidesCustomData xmlns:go="http://customooxmlschemas.google.com/" textRoundtripDataId="2"/>
                  </a:ext>
                </a:extLst>
              </a:rPr>
              <a:t>04</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pic>
        <p:nvPicPr>
          <p:cNvPr id="1122" name="Google Shape;1122;p92"/>
          <p:cNvPicPr preferRelativeResize="0"/>
          <p:nvPr>
            <p:ph idx="2" type="pic"/>
          </p:nvPr>
        </p:nvPicPr>
        <p:blipFill rotWithShape="1">
          <a:blip r:embed="rId3">
            <a:alphaModFix/>
          </a:blip>
          <a:srcRect b="0" l="0" r="0" t="0"/>
          <a:stretch/>
        </p:blipFill>
        <p:spPr>
          <a:xfrm>
            <a:off x="0" y="0"/>
            <a:ext cx="12192000" cy="6858000"/>
          </a:xfrm>
          <a:prstGeom prst="rect">
            <a:avLst/>
          </a:prstGeom>
          <a:solidFill>
            <a:srgbClr val="F2F2F2"/>
          </a:solidFill>
          <a:ln>
            <a:noFill/>
          </a:ln>
        </p:spPr>
      </p:pic>
      <p:sp>
        <p:nvSpPr>
          <p:cNvPr id="1123" name="Google Shape;1123;p92"/>
          <p:cNvSpPr txBox="1"/>
          <p:nvPr>
            <p:ph idx="1" type="body"/>
          </p:nvPr>
        </p:nvSpPr>
        <p:spPr>
          <a:xfrm>
            <a:off x="2238278" y="3777673"/>
            <a:ext cx="8249100" cy="2235200"/>
          </a:xfrm>
          <a:prstGeom prst="rect">
            <a:avLst/>
          </a:prstGeom>
          <a:solidFill>
            <a:srgbClr val="7F3494"/>
          </a:solidFill>
          <a:ln>
            <a:noFill/>
          </a:ln>
        </p:spPr>
        <p:txBody>
          <a:bodyPr anchorCtr="0" anchor="ctr" bIns="45700" lIns="91425" spcFirstLastPara="1" rIns="91425" wrap="square" tIns="45700">
            <a:normAutofit fontScale="92500" lnSpcReduction="10000"/>
          </a:bodyPr>
          <a:lstStyle/>
          <a:p>
            <a:pPr indent="0" lvl="0" marL="457200" marR="0" rtl="0" algn="just">
              <a:lnSpc>
                <a:spcPct val="90000"/>
              </a:lnSpc>
              <a:spcBef>
                <a:spcPts val="1000"/>
              </a:spcBef>
              <a:spcAft>
                <a:spcPts val="0"/>
              </a:spcAft>
              <a:buClr>
                <a:schemeClr val="lt1"/>
              </a:buClr>
              <a:buSzPct val="135135"/>
              <a:buFont typeface="Arial"/>
              <a:buNone/>
            </a:pPr>
            <a:r>
              <a:t/>
            </a:r>
            <a:endParaRPr i="0" sz="2400"/>
          </a:p>
          <a:p>
            <a:pPr indent="0" lvl="0" marL="457200" marR="0" rtl="0" algn="ctr">
              <a:lnSpc>
                <a:spcPct val="90000"/>
              </a:lnSpc>
              <a:spcBef>
                <a:spcPts val="1000"/>
              </a:spcBef>
              <a:spcAft>
                <a:spcPts val="0"/>
              </a:spcAft>
              <a:buClr>
                <a:schemeClr val="lt1"/>
              </a:buClr>
              <a:buSzPct val="135135"/>
              <a:buFont typeface="Arial"/>
              <a:buNone/>
            </a:pPr>
            <a:r>
              <a:rPr b="1" i="0" lang="en-US" sz="2400">
                <a:solidFill>
                  <a:schemeClr val="lt1"/>
                </a:solidFill>
              </a:rPr>
              <a:t>LA COMUNICACIÓN Y LA COOPERACIÓN </a:t>
            </a:r>
            <a:r>
              <a:rPr i="0" lang="en-US" sz="2400"/>
              <a:t>entre compañeros son dos factores básicos para obtener excelentes resultados en el trabajo, tanto en cuanto al rendimiento como a la satisfacción personal. Cuando trabajas </a:t>
            </a:r>
            <a:r>
              <a:rPr i="0" lang="en-US" sz="2400">
                <a:solidFill>
                  <a:schemeClr val="lt1"/>
                </a:solidFill>
              </a:rPr>
              <a:t>colaborativamente, tienes más capacidad para manejar situaciones complicadas y solucionar problemas. </a:t>
            </a:r>
            <a:endParaRPr/>
          </a:p>
          <a:p>
            <a:pPr indent="0" lvl="0" marL="457200" marR="0" rtl="0" algn="ctr">
              <a:lnSpc>
                <a:spcPct val="90000"/>
              </a:lnSpc>
              <a:spcBef>
                <a:spcPts val="1000"/>
              </a:spcBef>
              <a:spcAft>
                <a:spcPts val="0"/>
              </a:spcAft>
              <a:buClr>
                <a:schemeClr val="lt1"/>
              </a:buClr>
              <a:buSzPct val="135135"/>
              <a:buFont typeface="Arial"/>
              <a:buNone/>
            </a:pPr>
            <a:r>
              <a:t/>
            </a:r>
            <a:endParaRPr i="0" sz="24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pic>
        <p:nvPicPr>
          <p:cNvPr id="335" name="Google Shape;335;p36"/>
          <p:cNvPicPr preferRelativeResize="0"/>
          <p:nvPr/>
        </p:nvPicPr>
        <p:blipFill rotWithShape="1">
          <a:blip r:embed="rId3">
            <a:alphaModFix/>
          </a:blip>
          <a:srcRect b="0" l="0" r="0" t="15730"/>
          <a:stretch/>
        </p:blipFill>
        <p:spPr>
          <a:xfrm>
            <a:off x="0" y="0"/>
            <a:ext cx="12191948" cy="6858000"/>
          </a:xfrm>
          <a:prstGeom prst="rect">
            <a:avLst/>
          </a:prstGeom>
          <a:noFill/>
          <a:ln>
            <a:noFill/>
          </a:ln>
        </p:spPr>
      </p:pic>
      <p:sp>
        <p:nvSpPr>
          <p:cNvPr id="336" name="Google Shape;336;p36"/>
          <p:cNvSpPr txBox="1"/>
          <p:nvPr>
            <p:ph idx="1" type="body"/>
          </p:nvPr>
        </p:nvSpPr>
        <p:spPr>
          <a:xfrm>
            <a:off x="4003449" y="3087256"/>
            <a:ext cx="6797901" cy="3429000"/>
          </a:xfrm>
          <a:prstGeom prst="rect">
            <a:avLst/>
          </a:prstGeom>
          <a:noFill/>
          <a:ln>
            <a:noFill/>
          </a:ln>
        </p:spPr>
        <p:txBody>
          <a:bodyPr anchorCtr="0" anchor="ctr" bIns="45700" lIns="91425" spcFirstLastPara="1" rIns="91425" wrap="square" tIns="45700">
            <a:noAutofit/>
          </a:bodyPr>
          <a:lstStyle/>
          <a:p>
            <a:pPr indent="-230400" lvl="0" marL="457200" rtl="0" algn="just">
              <a:lnSpc>
                <a:spcPct val="90000"/>
              </a:lnSpc>
              <a:spcBef>
                <a:spcPts val="0"/>
              </a:spcBef>
              <a:spcAft>
                <a:spcPts val="0"/>
              </a:spcAft>
              <a:buSzPts val="2400"/>
              <a:buNone/>
            </a:pPr>
            <a:r>
              <a:rPr lang="en-US">
                <a:solidFill>
                  <a:srgbClr val="002060"/>
                </a:solidFill>
              </a:rPr>
              <a:t>El principal enfoque en la prevención del </a:t>
            </a:r>
            <a:r>
              <a:rPr i="1" lang="en-US">
                <a:solidFill>
                  <a:srgbClr val="002060"/>
                </a:solidFill>
              </a:rPr>
              <a:t>burnout</a:t>
            </a:r>
            <a:r>
              <a:rPr lang="en-US">
                <a:solidFill>
                  <a:srgbClr val="002060"/>
                </a:solidFill>
              </a:rPr>
              <a:t> </a:t>
            </a:r>
            <a:endParaRPr>
              <a:solidFill>
                <a:srgbClr val="002060"/>
              </a:solidFill>
            </a:endParaRPr>
          </a:p>
          <a:p>
            <a:pPr indent="-230400" lvl="0" marL="457200" rtl="0" algn="just">
              <a:lnSpc>
                <a:spcPct val="90000"/>
              </a:lnSpc>
              <a:spcBef>
                <a:spcPts val="0"/>
              </a:spcBef>
              <a:spcAft>
                <a:spcPts val="0"/>
              </a:spcAft>
              <a:buSzPts val="2400"/>
              <a:buNone/>
            </a:pPr>
            <a:r>
              <a:rPr lang="en-US">
                <a:solidFill>
                  <a:srgbClr val="002060"/>
                </a:solidFill>
              </a:rPr>
              <a:t>consiste en </a:t>
            </a:r>
            <a:r>
              <a:rPr b="1" lang="en-US">
                <a:solidFill>
                  <a:srgbClr val="002060"/>
                </a:solidFill>
              </a:rPr>
              <a:t>estrategias centradas en la persona</a:t>
            </a:r>
            <a:r>
              <a:rPr lang="en-US">
                <a:solidFill>
                  <a:srgbClr val="002060"/>
                </a:solidFill>
              </a:rPr>
              <a:t>, </a:t>
            </a:r>
            <a:endParaRPr>
              <a:solidFill>
                <a:srgbClr val="002060"/>
              </a:solidFill>
            </a:endParaRPr>
          </a:p>
          <a:p>
            <a:pPr indent="-230400" lvl="0" marL="457200" rtl="0" algn="just">
              <a:lnSpc>
                <a:spcPct val="90000"/>
              </a:lnSpc>
              <a:spcBef>
                <a:spcPts val="0"/>
              </a:spcBef>
              <a:spcAft>
                <a:spcPts val="0"/>
              </a:spcAft>
              <a:buSzPts val="2400"/>
              <a:buNone/>
            </a:pPr>
            <a:r>
              <a:rPr lang="en-US">
                <a:solidFill>
                  <a:srgbClr val="002060"/>
                </a:solidFill>
              </a:rPr>
              <a:t>es decir, aquellas dirigidas a mejorar el bienestar </a:t>
            </a:r>
            <a:endParaRPr>
              <a:solidFill>
                <a:srgbClr val="002060"/>
              </a:solidFill>
            </a:endParaRPr>
          </a:p>
          <a:p>
            <a:pPr indent="-230400" lvl="0" marL="457200" rtl="0" algn="just">
              <a:lnSpc>
                <a:spcPct val="90000"/>
              </a:lnSpc>
              <a:spcBef>
                <a:spcPts val="0"/>
              </a:spcBef>
              <a:spcAft>
                <a:spcPts val="0"/>
              </a:spcAft>
              <a:buSzPts val="2400"/>
              <a:buNone/>
            </a:pPr>
            <a:r>
              <a:rPr lang="en-US">
                <a:solidFill>
                  <a:srgbClr val="002060"/>
                </a:solidFill>
              </a:rPr>
              <a:t>psicosocial, a la relajación, al cambio de hábitos </a:t>
            </a:r>
            <a:endParaRPr>
              <a:solidFill>
                <a:srgbClr val="002060"/>
              </a:solidFill>
            </a:endParaRPr>
          </a:p>
          <a:p>
            <a:pPr indent="-230400" lvl="0" marL="457200" rtl="0" algn="just">
              <a:lnSpc>
                <a:spcPct val="90000"/>
              </a:lnSpc>
              <a:spcBef>
                <a:spcPts val="0"/>
              </a:spcBef>
              <a:spcAft>
                <a:spcPts val="0"/>
              </a:spcAft>
              <a:buSzPts val="2400"/>
              <a:buNone/>
            </a:pPr>
            <a:r>
              <a:rPr lang="en-US">
                <a:solidFill>
                  <a:srgbClr val="002060"/>
                </a:solidFill>
              </a:rPr>
              <a:t>laborales o a desarrollar la capacidad para</a:t>
            </a:r>
            <a:endParaRPr>
              <a:solidFill>
                <a:srgbClr val="002060"/>
              </a:solidFill>
            </a:endParaRPr>
          </a:p>
          <a:p>
            <a:pPr indent="-230400" lvl="0" marL="457200" rtl="0" algn="just">
              <a:lnSpc>
                <a:spcPct val="90000"/>
              </a:lnSpc>
              <a:spcBef>
                <a:spcPts val="0"/>
              </a:spcBef>
              <a:spcAft>
                <a:spcPts val="0"/>
              </a:spcAft>
              <a:buSzPts val="2400"/>
              <a:buNone/>
            </a:pPr>
            <a:r>
              <a:rPr lang="en-US">
                <a:solidFill>
                  <a:srgbClr val="002060"/>
                </a:solidFill>
              </a:rPr>
              <a:t>gestionar y afrontar el malestar. </a:t>
            </a:r>
            <a:endParaRPr>
              <a:solidFill>
                <a:srgbClr val="002060"/>
              </a:solidFill>
            </a:endParaRPr>
          </a:p>
          <a:p>
            <a:pPr indent="-230400" lvl="0" marL="457200" rtl="0" algn="just">
              <a:lnSpc>
                <a:spcPct val="90000"/>
              </a:lnSpc>
              <a:spcBef>
                <a:spcPts val="0"/>
              </a:spcBef>
              <a:spcAft>
                <a:spcPts val="0"/>
              </a:spcAft>
              <a:buSzPts val="2400"/>
              <a:buNone/>
            </a:pPr>
            <a:r>
              <a:t/>
            </a:r>
            <a:endParaRPr>
              <a:solidFill>
                <a:srgbClr val="002060"/>
              </a:solidFill>
            </a:endParaRPr>
          </a:p>
          <a:p>
            <a:pPr indent="-230400" lvl="0" marL="457200" rtl="0" algn="just">
              <a:lnSpc>
                <a:spcPct val="90000"/>
              </a:lnSpc>
              <a:spcBef>
                <a:spcPts val="0"/>
              </a:spcBef>
              <a:spcAft>
                <a:spcPts val="0"/>
              </a:spcAft>
              <a:buSzPts val="2400"/>
              <a:buNone/>
            </a:pPr>
            <a:r>
              <a:rPr lang="en-US">
                <a:solidFill>
                  <a:srgbClr val="002060"/>
                </a:solidFill>
              </a:rPr>
              <a:t>La estrategia más adoptada es la enfocada a</a:t>
            </a:r>
            <a:endParaRPr>
              <a:solidFill>
                <a:srgbClr val="002060"/>
              </a:solidFill>
            </a:endParaRPr>
          </a:p>
          <a:p>
            <a:pPr indent="-230400" lvl="0" marL="457200" rtl="0" algn="just">
              <a:lnSpc>
                <a:spcPct val="90000"/>
              </a:lnSpc>
              <a:spcBef>
                <a:spcPts val="0"/>
              </a:spcBef>
              <a:spcAft>
                <a:spcPts val="0"/>
              </a:spcAft>
              <a:buSzPts val="2400"/>
              <a:buNone/>
            </a:pPr>
            <a:r>
              <a:rPr lang="en-US">
                <a:solidFill>
                  <a:srgbClr val="002060"/>
                </a:solidFill>
              </a:rPr>
              <a:t>establecer un </a:t>
            </a:r>
            <a:r>
              <a:rPr b="1" lang="en-US">
                <a:solidFill>
                  <a:srgbClr val="002060"/>
                </a:solidFill>
              </a:rPr>
              <a:t>equilibrio entre la vida laboral y la </a:t>
            </a:r>
            <a:endParaRPr>
              <a:solidFill>
                <a:srgbClr val="002060"/>
              </a:solidFill>
            </a:endParaRPr>
          </a:p>
          <a:p>
            <a:pPr indent="-230400" lvl="0" marL="457200" rtl="0" algn="just">
              <a:lnSpc>
                <a:spcPct val="90000"/>
              </a:lnSpc>
              <a:spcBef>
                <a:spcPts val="0"/>
              </a:spcBef>
              <a:spcAft>
                <a:spcPts val="0"/>
              </a:spcAft>
              <a:buSzPts val="2400"/>
              <a:buNone/>
            </a:pPr>
            <a:r>
              <a:rPr b="1" lang="en-US">
                <a:solidFill>
                  <a:srgbClr val="002060"/>
                </a:solidFill>
              </a:rPr>
              <a:t>vida privada</a:t>
            </a:r>
            <a:r>
              <a:rPr lang="en-US">
                <a:solidFill>
                  <a:srgbClr val="002060"/>
                </a:solidFill>
              </a:rPr>
              <a:t>.</a:t>
            </a:r>
            <a:endParaRPr i="0">
              <a:solidFill>
                <a:srgbClr val="002060"/>
              </a:solidFill>
            </a:endParaRPr>
          </a:p>
        </p:txBody>
      </p:sp>
      <p:sp>
        <p:nvSpPr>
          <p:cNvPr id="337" name="Google Shape;337;p36"/>
          <p:cNvSpPr txBox="1"/>
          <p:nvPr>
            <p:ph idx="2" type="body"/>
          </p:nvPr>
        </p:nvSpPr>
        <p:spPr>
          <a:xfrm>
            <a:off x="214865" y="391477"/>
            <a:ext cx="3228245" cy="1243357"/>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sz="4800">
                <a:solidFill>
                  <a:srgbClr val="7F3494"/>
                </a:solidFill>
              </a:rPr>
              <a:t>Conciliación</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7" name="Shape 1127"/>
        <p:cNvGrpSpPr/>
        <p:nvPr/>
      </p:nvGrpSpPr>
      <p:grpSpPr>
        <a:xfrm>
          <a:off x="0" y="0"/>
          <a:ext cx="0" cy="0"/>
          <a:chOff x="0" y="0"/>
          <a:chExt cx="0" cy="0"/>
        </a:xfrm>
      </p:grpSpPr>
      <p:sp>
        <p:nvSpPr>
          <p:cNvPr id="1128" name="Google Shape;1128;p93"/>
          <p:cNvSpPr txBox="1"/>
          <p:nvPr>
            <p:ph idx="1" type="body"/>
          </p:nvPr>
        </p:nvSpPr>
        <p:spPr>
          <a:xfrm>
            <a:off x="798378" y="1669142"/>
            <a:ext cx="10595237" cy="2466622"/>
          </a:xfrm>
          <a:prstGeom prst="rect">
            <a:avLst/>
          </a:prstGeom>
          <a:noFill/>
          <a:ln>
            <a:noFill/>
          </a:ln>
        </p:spPr>
        <p:txBody>
          <a:bodyPr anchorCtr="0" anchor="t" bIns="45700" lIns="91425" spcFirstLastPara="1" rIns="91425" wrap="square" tIns="45700">
            <a:noAutofit/>
          </a:bodyPr>
          <a:lstStyle/>
          <a:p>
            <a:pPr indent="-342900" lvl="0" marL="571500" marR="0" rtl="0" algn="l">
              <a:lnSpc>
                <a:spcPct val="90000"/>
              </a:lnSpc>
              <a:spcBef>
                <a:spcPts val="1000"/>
              </a:spcBef>
              <a:spcAft>
                <a:spcPts val="0"/>
              </a:spcAft>
              <a:buClr>
                <a:srgbClr val="092E4B"/>
              </a:buClr>
              <a:buSzPts val="2400"/>
              <a:buFont typeface="Arial"/>
              <a:buChar char="•"/>
            </a:pPr>
            <a:r>
              <a:rPr lang="en-US"/>
              <a:t>Mayor sentido de pertenencia a la empresa. </a:t>
            </a:r>
            <a:endParaRPr/>
          </a:p>
          <a:p>
            <a:pPr indent="-342900" lvl="0" marL="571500" marR="0" rtl="0" algn="l">
              <a:lnSpc>
                <a:spcPct val="90000"/>
              </a:lnSpc>
              <a:spcBef>
                <a:spcPts val="1000"/>
              </a:spcBef>
              <a:spcAft>
                <a:spcPts val="0"/>
              </a:spcAft>
              <a:buClr>
                <a:srgbClr val="092E4B"/>
              </a:buClr>
              <a:buSzPts val="2400"/>
              <a:buFont typeface="Arial"/>
              <a:buChar char="•"/>
            </a:pPr>
            <a:r>
              <a:rPr lang="en-US"/>
              <a:t>Mayor motivación y sentido de unidad entre los compañeros. </a:t>
            </a:r>
            <a:endParaRPr/>
          </a:p>
          <a:p>
            <a:pPr indent="-342900" lvl="0" marL="571500" marR="0" rtl="0" algn="l">
              <a:lnSpc>
                <a:spcPct val="90000"/>
              </a:lnSpc>
              <a:spcBef>
                <a:spcPts val="1000"/>
              </a:spcBef>
              <a:spcAft>
                <a:spcPts val="0"/>
              </a:spcAft>
              <a:buClr>
                <a:srgbClr val="092E4B"/>
              </a:buClr>
              <a:buSzPts val="2400"/>
              <a:buFont typeface="Arial"/>
              <a:buChar char="•"/>
            </a:pPr>
            <a:r>
              <a:rPr lang="en-US"/>
              <a:t>Menos conflictos. </a:t>
            </a:r>
            <a:endParaRPr/>
          </a:p>
          <a:p>
            <a:pPr indent="-342900" lvl="0" marL="571500" marR="0" rtl="0" algn="l">
              <a:lnSpc>
                <a:spcPct val="90000"/>
              </a:lnSpc>
              <a:spcBef>
                <a:spcPts val="1000"/>
              </a:spcBef>
              <a:spcAft>
                <a:spcPts val="0"/>
              </a:spcAft>
              <a:buClr>
                <a:srgbClr val="092E4B"/>
              </a:buClr>
              <a:buSzPts val="2400"/>
              <a:buFont typeface="Arial"/>
              <a:buChar char="•"/>
            </a:pPr>
            <a:r>
              <a:rPr lang="en-US"/>
              <a:t>Mayor nivel de eficacia y eficiencia productivas. </a:t>
            </a:r>
            <a:endParaRPr/>
          </a:p>
          <a:p>
            <a:pPr indent="-342900" lvl="0" marL="571500" marR="0" rtl="0" algn="l">
              <a:lnSpc>
                <a:spcPct val="90000"/>
              </a:lnSpc>
              <a:spcBef>
                <a:spcPts val="1000"/>
              </a:spcBef>
              <a:spcAft>
                <a:spcPts val="0"/>
              </a:spcAft>
              <a:buClr>
                <a:srgbClr val="092E4B"/>
              </a:buClr>
              <a:buSzPts val="2400"/>
              <a:buFont typeface="Arial"/>
              <a:buChar char="•"/>
            </a:pPr>
            <a:r>
              <a:rPr lang="en-US"/>
              <a:t>Mayor facilidad para alcanzar los objetivos corporativos. </a:t>
            </a:r>
            <a:endParaRPr/>
          </a:p>
        </p:txBody>
      </p:sp>
      <p:sp>
        <p:nvSpPr>
          <p:cNvPr id="1129" name="Google Shape;1129;p93"/>
          <p:cNvSpPr txBox="1"/>
          <p:nvPr>
            <p:ph idx="2" type="body"/>
          </p:nvPr>
        </p:nvSpPr>
        <p:spPr>
          <a:xfrm>
            <a:off x="674554" y="605120"/>
            <a:ext cx="10595237" cy="116879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Qué beneficios aporta la cooperación en el trabajo:</a:t>
            </a:r>
            <a:endParaRPr/>
          </a:p>
        </p:txBody>
      </p:sp>
      <p:sp>
        <p:nvSpPr>
          <p:cNvPr id="1130" name="Google Shape;1130;p93"/>
          <p:cNvSpPr txBox="1"/>
          <p:nvPr/>
        </p:nvSpPr>
        <p:spPr>
          <a:xfrm>
            <a:off x="2608083" y="4190502"/>
            <a:ext cx="6975826" cy="1168797"/>
          </a:xfrm>
          <a:prstGeom prst="rect">
            <a:avLst/>
          </a:prstGeom>
          <a:noFill/>
          <a:ln>
            <a:noFill/>
          </a:ln>
        </p:spPr>
        <p:txBody>
          <a:bodyPr anchorCtr="0" anchor="t" bIns="45700" lIns="91425" spcFirstLastPara="1" rIns="91425" wrap="square" tIns="45700">
            <a:normAutofit/>
          </a:bodyPr>
          <a:lstStyle/>
          <a:p>
            <a:pPr indent="-228600" lvl="0" marL="457200" marR="0" rtl="0" algn="ctr">
              <a:lnSpc>
                <a:spcPct val="90000"/>
              </a:lnSpc>
              <a:spcBef>
                <a:spcPts val="1000"/>
              </a:spcBef>
              <a:spcAft>
                <a:spcPts val="0"/>
              </a:spcAft>
              <a:buClr>
                <a:srgbClr val="092E4B"/>
              </a:buClr>
              <a:buSzPts val="2400"/>
              <a:buFont typeface="Arial"/>
              <a:buNone/>
            </a:pPr>
            <a:r>
              <a:rPr b="1" i="0" lang="en-US" sz="4400" u="none" cap="none" strike="noStrike">
                <a:solidFill>
                  <a:srgbClr val="24BAA2"/>
                </a:solidFill>
                <a:latin typeface="Calibri"/>
                <a:ea typeface="Calibri"/>
                <a:cs typeface="Calibri"/>
                <a:sym typeface="Calibri"/>
              </a:rPr>
              <a:t>  </a:t>
            </a:r>
            <a:r>
              <a:rPr b="1" i="0" lang="en-US" sz="2400" u="none" cap="none" strike="noStrike">
                <a:solidFill>
                  <a:srgbClr val="24BAA2"/>
                </a:solidFill>
                <a:latin typeface="Calibri"/>
                <a:ea typeface="Calibri"/>
                <a:cs typeface="Calibri"/>
                <a:sym typeface="Calibri"/>
              </a:rPr>
              <a:t>Te proponemos algunas estrategias para mejorar la comunicación entre compañeros </a:t>
            </a:r>
            <a:endParaRPr b="1" i="0" sz="4400" u="none" cap="none" strike="noStrike">
              <a:solidFill>
                <a:srgbClr val="24BAA2"/>
              </a:solidFill>
              <a:latin typeface="Calibri"/>
              <a:ea typeface="Calibri"/>
              <a:cs typeface="Calibri"/>
              <a:sym typeface="Calibri"/>
            </a:endParaRPr>
          </a:p>
        </p:txBody>
      </p:sp>
      <p:sp>
        <p:nvSpPr>
          <p:cNvPr id="1131" name="Google Shape;1131;p93"/>
          <p:cNvSpPr/>
          <p:nvPr/>
        </p:nvSpPr>
        <p:spPr>
          <a:xfrm>
            <a:off x="5769429" y="5414037"/>
            <a:ext cx="1023257" cy="943618"/>
          </a:xfrm>
          <a:prstGeom prst="downArrow">
            <a:avLst>
              <a:gd fmla="val 50000" name="adj1"/>
              <a:gd fmla="val 50000" name="adj2"/>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94"/>
          <p:cNvSpPr txBox="1"/>
          <p:nvPr>
            <p:ph idx="1" type="body"/>
          </p:nvPr>
        </p:nvSpPr>
        <p:spPr>
          <a:xfrm>
            <a:off x="798381" y="1305613"/>
            <a:ext cx="7029285" cy="445651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092E4B"/>
              </a:buClr>
              <a:buSzPts val="2400"/>
              <a:buNone/>
            </a:pPr>
            <a:r>
              <a:rPr lang="en-US"/>
              <a:t>Puedes comunicarte de diversas formas: en persona, por e-mail, por chat o a través de plataformas </a:t>
            </a:r>
            <a:r>
              <a:rPr i="1" lang="en-US"/>
              <a:t>online</a:t>
            </a:r>
            <a:r>
              <a:rPr lang="en-US"/>
              <a:t>. </a:t>
            </a:r>
            <a:endParaRPr/>
          </a:p>
          <a:p>
            <a:pPr indent="0" lvl="0" marL="0" rtl="0" algn="l">
              <a:lnSpc>
                <a:spcPct val="90000"/>
              </a:lnSpc>
              <a:spcBef>
                <a:spcPts val="1000"/>
              </a:spcBef>
              <a:spcAft>
                <a:spcPts val="0"/>
              </a:spcAft>
              <a:buClr>
                <a:srgbClr val="092E4B"/>
              </a:buClr>
              <a:buSzPts val="2400"/>
              <a:buNone/>
            </a:pPr>
            <a:r>
              <a:rPr lang="en-US"/>
              <a:t>La elección del canal puede depender tanto del tema a tratar como de las necesidades (técnicas, económicas o personales). En cualquier caso, es bueno ser claro sobre la herramienta que quieres emplear y asegurarte de que todo el mundo sabe cómo usarla.  </a:t>
            </a:r>
            <a:endParaRPr/>
          </a:p>
          <a:p>
            <a:pPr indent="0" lvl="0" marL="0" rtl="0" algn="l">
              <a:lnSpc>
                <a:spcPct val="90000"/>
              </a:lnSpc>
              <a:spcBef>
                <a:spcPts val="1000"/>
              </a:spcBef>
              <a:spcAft>
                <a:spcPts val="0"/>
              </a:spcAft>
              <a:buClr>
                <a:srgbClr val="092E4B"/>
              </a:buClr>
              <a:buSzPts val="2400"/>
              <a:buNone/>
            </a:pPr>
            <a:r>
              <a:rPr b="1" lang="en-US"/>
              <a:t>Para hacer que la comunicación sea efectiva, es fundamental que todo el mundo esté en la misma onda. </a:t>
            </a:r>
            <a:endParaRPr/>
          </a:p>
          <a:p>
            <a:pPr indent="0" lvl="0" marL="0" rtl="0" algn="l">
              <a:lnSpc>
                <a:spcPct val="90000"/>
              </a:lnSpc>
              <a:spcBef>
                <a:spcPts val="1000"/>
              </a:spcBef>
              <a:spcAft>
                <a:spcPts val="0"/>
              </a:spcAft>
              <a:buClr>
                <a:srgbClr val="092E4B"/>
              </a:buClr>
              <a:buSzPts val="2400"/>
              <a:buNone/>
            </a:pPr>
            <a:r>
              <a:rPr lang="en-US"/>
              <a:t>Para comunicarte rápidamente, usa </a:t>
            </a:r>
            <a:r>
              <a:rPr i="1" lang="en-US"/>
              <a:t>apps</a:t>
            </a:r>
            <a:r>
              <a:rPr lang="en-US"/>
              <a:t> de mensajería instantánea como</a:t>
            </a:r>
            <a:r>
              <a:rPr b="1" lang="en-US"/>
              <a:t> WhatsApp</a:t>
            </a:r>
            <a:r>
              <a:rPr lang="en-US"/>
              <a:t>.  Para lo no urgente, usa el </a:t>
            </a:r>
            <a:r>
              <a:rPr b="1" i="1" lang="en-US"/>
              <a:t>e-mail</a:t>
            </a:r>
            <a:r>
              <a:rPr lang="en-US"/>
              <a:t>. </a:t>
            </a:r>
            <a:endParaRPr/>
          </a:p>
        </p:txBody>
      </p:sp>
      <p:sp>
        <p:nvSpPr>
          <p:cNvPr id="1137" name="Google Shape;1137;p94"/>
          <p:cNvSpPr txBox="1"/>
          <p:nvPr>
            <p:ph idx="2" type="body"/>
          </p:nvPr>
        </p:nvSpPr>
        <p:spPr>
          <a:xfrm>
            <a:off x="787092" y="513247"/>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1. Identifica el canal de comunicación y el asunto</a:t>
            </a:r>
            <a:endParaRPr/>
          </a:p>
        </p:txBody>
      </p:sp>
      <p:pic>
        <p:nvPicPr>
          <p:cNvPr id="1138" name="Google Shape;1138;p94"/>
          <p:cNvPicPr preferRelativeResize="0"/>
          <p:nvPr/>
        </p:nvPicPr>
        <p:blipFill rotWithShape="1">
          <a:blip r:embed="rId3">
            <a:alphaModFix/>
          </a:blip>
          <a:srcRect b="0" l="0" r="0" t="0"/>
          <a:stretch/>
        </p:blipFill>
        <p:spPr>
          <a:xfrm>
            <a:off x="7378851" y="2252448"/>
            <a:ext cx="3917175" cy="3228277"/>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p95"/>
          <p:cNvSpPr txBox="1"/>
          <p:nvPr>
            <p:ph idx="1" type="body"/>
          </p:nvPr>
        </p:nvSpPr>
        <p:spPr>
          <a:xfrm>
            <a:off x="352425" y="1160225"/>
            <a:ext cx="7943849" cy="5376000"/>
          </a:xfrm>
          <a:prstGeom prst="rect">
            <a:avLst/>
          </a:prstGeom>
          <a:noFill/>
          <a:ln>
            <a:noFill/>
          </a:ln>
        </p:spPr>
        <p:txBody>
          <a:bodyPr anchorCtr="0" anchor="t" bIns="45700" lIns="91425" spcFirstLastPara="1" rIns="91425" wrap="square" tIns="45700">
            <a:noAutofit/>
          </a:bodyPr>
          <a:lstStyle/>
          <a:p>
            <a:pPr indent="0" lvl="0" marL="457200" marR="0" rtl="0" algn="just">
              <a:lnSpc>
                <a:spcPct val="90000"/>
              </a:lnSpc>
              <a:spcBef>
                <a:spcPts val="1000"/>
              </a:spcBef>
              <a:spcAft>
                <a:spcPts val="0"/>
              </a:spcAft>
              <a:buClr>
                <a:srgbClr val="092E4B"/>
              </a:buClr>
              <a:buSzPts val="2400"/>
              <a:buFont typeface="Arial"/>
              <a:buNone/>
            </a:pPr>
            <a:r>
              <a:rPr lang="en-US"/>
              <a:t>Para que tu comunicación sea realmente colaborativa, tienes que escuchar y dar también espacio a las ideas de los demás, no centrarte solamente en las tuyas. </a:t>
            </a:r>
            <a:endParaRPr/>
          </a:p>
          <a:p>
            <a:pPr indent="0" lvl="0" marL="457200" marR="0" rtl="0" algn="just">
              <a:lnSpc>
                <a:spcPct val="90000"/>
              </a:lnSpc>
              <a:spcBef>
                <a:spcPts val="1000"/>
              </a:spcBef>
              <a:spcAft>
                <a:spcPts val="0"/>
              </a:spcAft>
              <a:buClr>
                <a:srgbClr val="092E4B"/>
              </a:buClr>
              <a:buSzPts val="2400"/>
              <a:buFont typeface="Arial"/>
              <a:buNone/>
            </a:pPr>
            <a:r>
              <a:rPr lang="en-US"/>
              <a:t>Comunicarse significa intercambiar información, incluida la no verbal. Por tanto, si no eres capaz de escuchar y observar, es poco probable que entiendas lo que se te pide y será aún más difícil alcanzar los resultados que deseas. </a:t>
            </a:r>
            <a:endParaRPr/>
          </a:p>
          <a:p>
            <a:pPr indent="0" lvl="0" marL="457200" marR="0" rtl="0" algn="just">
              <a:lnSpc>
                <a:spcPct val="90000"/>
              </a:lnSpc>
              <a:spcBef>
                <a:spcPts val="1000"/>
              </a:spcBef>
              <a:spcAft>
                <a:spcPts val="0"/>
              </a:spcAft>
              <a:buClr>
                <a:srgbClr val="092E4B"/>
              </a:buClr>
              <a:buSzPts val="2400"/>
              <a:buFont typeface="Arial"/>
              <a:buNone/>
            </a:pPr>
            <a:r>
              <a:rPr b="1" lang="en-US"/>
              <a:t>A menudo se usan grupos en </a:t>
            </a:r>
            <a:r>
              <a:rPr b="1" i="1" lang="en-US"/>
              <a:t>apps</a:t>
            </a:r>
            <a:r>
              <a:rPr b="1" lang="en-US"/>
              <a:t> de mensajería instantánea. </a:t>
            </a:r>
            <a:r>
              <a:rPr lang="en-US"/>
              <a:t>Probablemente tengas alguno con tus compañeros. Pero chatear mucho crea confusión y malentendidos. A veces es más útil </a:t>
            </a:r>
            <a:r>
              <a:rPr b="1" lang="en-US"/>
              <a:t>un chat privado </a:t>
            </a:r>
            <a:r>
              <a:rPr lang="en-US"/>
              <a:t>donde sólo puedes hablar con una persona.</a:t>
            </a:r>
            <a:endParaRPr/>
          </a:p>
        </p:txBody>
      </p:sp>
      <p:sp>
        <p:nvSpPr>
          <p:cNvPr id="1144" name="Google Shape;1144;p95"/>
          <p:cNvSpPr txBox="1"/>
          <p:nvPr>
            <p:ph idx="2" type="body"/>
          </p:nvPr>
        </p:nvSpPr>
        <p:spPr>
          <a:xfrm>
            <a:off x="539756" y="484177"/>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2.	Prioriza la comunicación bidireccional</a:t>
            </a:r>
            <a:endParaRPr/>
          </a:p>
        </p:txBody>
      </p:sp>
      <p:pic>
        <p:nvPicPr>
          <p:cNvPr id="1145" name="Google Shape;1145;p95"/>
          <p:cNvPicPr preferRelativeResize="0"/>
          <p:nvPr/>
        </p:nvPicPr>
        <p:blipFill rotWithShape="1">
          <a:blip r:embed="rId3">
            <a:alphaModFix/>
          </a:blip>
          <a:srcRect b="0" l="0" r="0" t="0"/>
          <a:stretch/>
        </p:blipFill>
        <p:spPr>
          <a:xfrm>
            <a:off x="8286397" y="1591151"/>
            <a:ext cx="3556300" cy="383810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9" name="Shape 1149"/>
        <p:cNvGrpSpPr/>
        <p:nvPr/>
      </p:nvGrpSpPr>
      <p:grpSpPr>
        <a:xfrm>
          <a:off x="0" y="0"/>
          <a:ext cx="0" cy="0"/>
          <a:chOff x="0" y="0"/>
          <a:chExt cx="0" cy="0"/>
        </a:xfrm>
      </p:grpSpPr>
      <p:pic>
        <p:nvPicPr>
          <p:cNvPr descr="Checkmark with solid fill" id="1150" name="Google Shape;1150;p96"/>
          <p:cNvPicPr preferRelativeResize="0"/>
          <p:nvPr/>
        </p:nvPicPr>
        <p:blipFill rotWithShape="1">
          <a:blip r:embed="rId3">
            <a:alphaModFix/>
          </a:blip>
          <a:srcRect b="0" l="0" r="0" t="0"/>
          <a:stretch/>
        </p:blipFill>
        <p:spPr>
          <a:xfrm>
            <a:off x="9818573" y="1824472"/>
            <a:ext cx="680603" cy="680603"/>
          </a:xfrm>
          <a:prstGeom prst="rect">
            <a:avLst/>
          </a:prstGeom>
          <a:noFill/>
          <a:ln>
            <a:noFill/>
          </a:ln>
        </p:spPr>
      </p:pic>
      <p:sp>
        <p:nvSpPr>
          <p:cNvPr id="1151" name="Google Shape;1151;p96"/>
          <p:cNvSpPr txBox="1"/>
          <p:nvPr>
            <p:ph idx="1" type="body"/>
          </p:nvPr>
        </p:nvSpPr>
        <p:spPr>
          <a:xfrm>
            <a:off x="263050" y="1383824"/>
            <a:ext cx="8591400" cy="1456200"/>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n-US"/>
              <a:t>   Durante la comunicación, es importante ceñirse a lo que ha sucedido y puede confirmarse y no a las interpretaciones que pueden hacerse de una situación. Crear historias es inevitable, pero debes intentar separarlas de los hechos. </a:t>
            </a:r>
            <a:endParaRPr/>
          </a:p>
        </p:txBody>
      </p:sp>
      <p:sp>
        <p:nvSpPr>
          <p:cNvPr id="1152" name="Google Shape;1152;p96"/>
          <p:cNvSpPr txBox="1"/>
          <p:nvPr>
            <p:ph idx="2" type="body"/>
          </p:nvPr>
        </p:nvSpPr>
        <p:spPr>
          <a:xfrm>
            <a:off x="493581" y="580170"/>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3.	Cíñete a los hechos y no a las historias</a:t>
            </a:r>
            <a:endParaRPr/>
          </a:p>
        </p:txBody>
      </p:sp>
      <p:sp>
        <p:nvSpPr>
          <p:cNvPr id="1153" name="Google Shape;1153;p96"/>
          <p:cNvSpPr txBox="1"/>
          <p:nvPr/>
        </p:nvSpPr>
        <p:spPr>
          <a:xfrm>
            <a:off x="493718" y="3047612"/>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4.	Ten confianza</a:t>
            </a:r>
            <a:endParaRPr b="0" i="0" sz="1400" u="none" cap="none" strike="noStrike">
              <a:solidFill>
                <a:srgbClr val="000000"/>
              </a:solidFill>
              <a:latin typeface="Arial"/>
              <a:ea typeface="Arial"/>
              <a:cs typeface="Arial"/>
              <a:sym typeface="Arial"/>
            </a:endParaRPr>
          </a:p>
        </p:txBody>
      </p:sp>
      <p:sp>
        <p:nvSpPr>
          <p:cNvPr id="1154" name="Google Shape;1154;p96"/>
          <p:cNvSpPr txBox="1"/>
          <p:nvPr/>
        </p:nvSpPr>
        <p:spPr>
          <a:xfrm>
            <a:off x="1950797" y="3697950"/>
            <a:ext cx="9686128" cy="2700600"/>
          </a:xfrm>
          <a:prstGeom prst="rect">
            <a:avLst/>
          </a:prstGeom>
          <a:noFill/>
          <a:ln>
            <a:noFill/>
          </a:ln>
        </p:spPr>
        <p:txBody>
          <a:bodyPr anchorCtr="0" anchor="t" bIns="45700" lIns="91425" spcFirstLastPara="1" rIns="91425" wrap="square" tIns="45700">
            <a:noAutofit/>
          </a:bodyPr>
          <a:lstStyle/>
          <a:p>
            <a:pPr indent="-228600" lvl="0" marL="457200" marR="0" rtl="0" algn="just">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   Para ser creíble cuando te comuniques con tus compañeros es importante que muestres seguridad en lo que dices. Mantén el contacto visual y no emplees un tono autoritario o arrogante con ellos; intenta ser siempre empático. </a:t>
            </a:r>
            <a:r>
              <a:rPr b="1" i="0" lang="en-US" sz="2400" u="none" cap="none" strike="noStrike">
                <a:solidFill>
                  <a:srgbClr val="092E4B"/>
                </a:solidFill>
                <a:latin typeface="Calibri"/>
                <a:ea typeface="Calibri"/>
                <a:cs typeface="Calibri"/>
                <a:sym typeface="Calibri"/>
              </a:rPr>
              <a:t>Cuando estés en una reunión </a:t>
            </a:r>
            <a:r>
              <a:rPr b="1" i="1" lang="en-US" sz="2400" u="none" cap="none" strike="noStrike">
                <a:solidFill>
                  <a:srgbClr val="092E4B"/>
                </a:solidFill>
                <a:latin typeface="Calibri"/>
                <a:ea typeface="Calibri"/>
                <a:cs typeface="Calibri"/>
                <a:sym typeface="Calibri"/>
              </a:rPr>
              <a:t>online</a:t>
            </a:r>
            <a:r>
              <a:rPr b="0" i="0" lang="en-US" sz="2400" u="none" cap="none" strike="noStrike">
                <a:solidFill>
                  <a:srgbClr val="092E4B"/>
                </a:solidFill>
                <a:latin typeface="Calibri"/>
                <a:ea typeface="Calibri"/>
                <a:cs typeface="Calibri"/>
                <a:sym typeface="Calibri"/>
              </a:rPr>
              <a:t>,  recuerda tener activados el audio y la cámara y mirar a cámara cuando hables. La mayoría de las plataformas para reuniones te permiten </a:t>
            </a:r>
            <a:r>
              <a:rPr b="1" i="0" lang="en-US" sz="2400" u="none" cap="none" strike="noStrike">
                <a:solidFill>
                  <a:srgbClr val="092E4B"/>
                </a:solidFill>
                <a:latin typeface="Calibri"/>
                <a:ea typeface="Calibri"/>
                <a:cs typeface="Calibri"/>
                <a:sym typeface="Calibri"/>
              </a:rPr>
              <a:t>“levantar la mano” </a:t>
            </a:r>
            <a:r>
              <a:rPr b="0" i="0" lang="en-US" sz="2400" u="none" cap="none" strike="noStrike">
                <a:solidFill>
                  <a:srgbClr val="092E4B"/>
                </a:solidFill>
                <a:latin typeface="Calibri"/>
                <a:ea typeface="Calibri"/>
                <a:cs typeface="Calibri"/>
                <a:sym typeface="Calibri"/>
              </a:rPr>
              <a:t> para pedir la palabra, así que espera a que sea tu turno. </a:t>
            </a:r>
            <a:endParaRPr b="0" i="0" sz="2400" u="none" cap="none" strike="noStrike">
              <a:solidFill>
                <a:srgbClr val="092E4B"/>
              </a:solidFill>
              <a:latin typeface="Calibri"/>
              <a:ea typeface="Calibri"/>
              <a:cs typeface="Calibri"/>
              <a:sym typeface="Calibri"/>
            </a:endParaRPr>
          </a:p>
        </p:txBody>
      </p:sp>
      <p:sp>
        <p:nvSpPr>
          <p:cNvPr id="1155" name="Google Shape;1155;p96"/>
          <p:cNvSpPr/>
          <p:nvPr/>
        </p:nvSpPr>
        <p:spPr>
          <a:xfrm>
            <a:off x="9523043" y="1485900"/>
            <a:ext cx="1230682" cy="1354075"/>
          </a:xfrm>
          <a:custGeom>
            <a:rect b="b" l="l" r="r" t="t"/>
            <a:pathLst>
              <a:path extrusionOk="0" fill="none" h="16222" w="16221">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solidFill>
            <a:schemeClr val="dk1"/>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56" name="Google Shape;1156;p96"/>
          <p:cNvGrpSpPr/>
          <p:nvPr/>
        </p:nvGrpSpPr>
        <p:grpSpPr>
          <a:xfrm>
            <a:off x="999057" y="4345963"/>
            <a:ext cx="1083393" cy="1108075"/>
            <a:chOff x="6488295" y="5309031"/>
            <a:chExt cx="1083393" cy="1108075"/>
          </a:xfrm>
        </p:grpSpPr>
        <p:sp>
          <p:nvSpPr>
            <p:cNvPr id="1157" name="Google Shape;1157;p96"/>
            <p:cNvSpPr/>
            <p:nvPr/>
          </p:nvSpPr>
          <p:spPr>
            <a:xfrm>
              <a:off x="7127359" y="5377600"/>
              <a:ext cx="397701" cy="323645"/>
            </a:xfrm>
            <a:custGeom>
              <a:rect b="b" l="l" r="r" t="t"/>
              <a:pathLst>
                <a:path extrusionOk="0" h="323645" w="397701">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58" name="Google Shape;1158;p96"/>
            <p:cNvGrpSpPr/>
            <p:nvPr/>
          </p:nvGrpSpPr>
          <p:grpSpPr>
            <a:xfrm>
              <a:off x="6488295" y="5309031"/>
              <a:ext cx="1083393" cy="1108075"/>
              <a:chOff x="6488295" y="5309031"/>
              <a:chExt cx="1083393" cy="1108075"/>
            </a:xfrm>
          </p:grpSpPr>
          <p:sp>
            <p:nvSpPr>
              <p:cNvPr id="1159" name="Google Shape;1159;p96"/>
              <p:cNvSpPr/>
              <p:nvPr/>
            </p:nvSpPr>
            <p:spPr>
              <a:xfrm>
                <a:off x="6488295" y="5309031"/>
                <a:ext cx="647293" cy="1108075"/>
              </a:xfrm>
              <a:custGeom>
                <a:rect b="b" l="l" r="r" t="t"/>
                <a:pathLst>
                  <a:path extrusionOk="0" h="1108075" w="647293">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96"/>
              <p:cNvSpPr/>
              <p:nvPr/>
            </p:nvSpPr>
            <p:spPr>
              <a:xfrm>
                <a:off x="6797152" y="6025833"/>
                <a:ext cx="42217" cy="42942"/>
              </a:xfrm>
              <a:custGeom>
                <a:rect b="b" l="l" r="r" t="t"/>
                <a:pathLst>
                  <a:path extrusionOk="0" h="42942" w="42217">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96"/>
              <p:cNvSpPr/>
              <p:nvPr/>
            </p:nvSpPr>
            <p:spPr>
              <a:xfrm>
                <a:off x="7184958" y="5479081"/>
                <a:ext cx="287990" cy="43884"/>
              </a:xfrm>
              <a:custGeom>
                <a:rect b="b" l="l" r="r" t="t"/>
                <a:pathLst>
                  <a:path extrusionOk="0" h="43884" w="28799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96"/>
              <p:cNvSpPr/>
              <p:nvPr/>
            </p:nvSpPr>
            <p:spPr>
              <a:xfrm>
                <a:off x="7184958" y="5569593"/>
                <a:ext cx="287990" cy="43884"/>
              </a:xfrm>
              <a:custGeom>
                <a:rect b="b" l="l" r="r" t="t"/>
                <a:pathLst>
                  <a:path extrusionOk="0" h="43884" w="287990">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96"/>
              <p:cNvSpPr/>
              <p:nvPr/>
            </p:nvSpPr>
            <p:spPr>
              <a:xfrm>
                <a:off x="7088961" y="5363886"/>
                <a:ext cx="482727" cy="427871"/>
              </a:xfrm>
              <a:custGeom>
                <a:rect b="b" l="l" r="r" t="t"/>
                <a:pathLst>
                  <a:path extrusionOk="0" h="427871" w="482727">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7" name="Shape 1167"/>
        <p:cNvGrpSpPr/>
        <p:nvPr/>
      </p:nvGrpSpPr>
      <p:grpSpPr>
        <a:xfrm>
          <a:off x="0" y="0"/>
          <a:ext cx="0" cy="0"/>
          <a:chOff x="0" y="0"/>
          <a:chExt cx="0" cy="0"/>
        </a:xfrm>
      </p:grpSpPr>
      <p:sp>
        <p:nvSpPr>
          <p:cNvPr id="1168" name="Google Shape;1168;p97"/>
          <p:cNvSpPr txBox="1"/>
          <p:nvPr>
            <p:ph idx="1" type="body"/>
          </p:nvPr>
        </p:nvSpPr>
        <p:spPr>
          <a:xfrm>
            <a:off x="174999" y="852642"/>
            <a:ext cx="10067904" cy="1945200"/>
          </a:xfrm>
          <a:prstGeom prst="rect">
            <a:avLst/>
          </a:prstGeom>
          <a:noFill/>
          <a:ln>
            <a:noFill/>
          </a:ln>
        </p:spPr>
        <p:txBody>
          <a:bodyPr anchorCtr="0" anchor="t" bIns="45700" lIns="91425" spcFirstLastPara="1" rIns="91425" wrap="square" tIns="45700">
            <a:noAutofit/>
          </a:bodyPr>
          <a:lstStyle/>
          <a:p>
            <a:pPr indent="-228600" lvl="0" marL="457200" rtl="0" algn="just">
              <a:lnSpc>
                <a:spcPct val="90000"/>
              </a:lnSpc>
              <a:spcBef>
                <a:spcPts val="1000"/>
              </a:spcBef>
              <a:spcAft>
                <a:spcPts val="0"/>
              </a:spcAft>
              <a:buSzPts val="2400"/>
              <a:buNone/>
            </a:pPr>
            <a:r>
              <a:rPr lang="en-US"/>
              <a:t>   Para que tu comunicación sea eficaz, expresa los conceptos de forma directa y concisa, independientemente de la herramienta que uses. Esto sirve para la </a:t>
            </a:r>
            <a:r>
              <a:rPr b="1" lang="en-US"/>
              <a:t>comunicación online </a:t>
            </a:r>
            <a:r>
              <a:rPr lang="en-US"/>
              <a:t>tanto oral como escrita. Cuando redactes un </a:t>
            </a:r>
            <a:r>
              <a:rPr b="1" i="1" lang="en-US"/>
              <a:t>e-mail</a:t>
            </a:r>
            <a:r>
              <a:rPr lang="en-US"/>
              <a:t>,  asegúrate de aclarar de inmediato por qué lo escribes, definiendo un objetivo claro. Si estás en una </a:t>
            </a:r>
            <a:r>
              <a:rPr b="1" lang="en-US"/>
              <a:t>reunión </a:t>
            </a:r>
            <a:r>
              <a:rPr b="1" i="1" lang="en-US"/>
              <a:t>online</a:t>
            </a:r>
            <a:r>
              <a:rPr b="1" lang="en-US"/>
              <a:t>, </a:t>
            </a:r>
            <a:r>
              <a:rPr lang="en-US"/>
              <a:t>no te enrolles, porque cuando estamos conectados nos distraemos más fácilmente y tus compañeros no van a permanecer atentos mucho rato. </a:t>
            </a:r>
            <a:endParaRPr/>
          </a:p>
        </p:txBody>
      </p:sp>
      <p:sp>
        <p:nvSpPr>
          <p:cNvPr id="1169" name="Google Shape;1169;p97"/>
          <p:cNvSpPr txBox="1"/>
          <p:nvPr>
            <p:ph idx="2" type="body"/>
          </p:nvPr>
        </p:nvSpPr>
        <p:spPr>
          <a:xfrm>
            <a:off x="396810" y="367585"/>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5.	Sé claro y conciso</a:t>
            </a:r>
            <a:endParaRPr/>
          </a:p>
        </p:txBody>
      </p:sp>
      <p:sp>
        <p:nvSpPr>
          <p:cNvPr id="1170" name="Google Shape;1170;p97"/>
          <p:cNvSpPr txBox="1"/>
          <p:nvPr/>
        </p:nvSpPr>
        <p:spPr>
          <a:xfrm>
            <a:off x="385521" y="3274488"/>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6.	Respeta a los demás</a:t>
            </a:r>
            <a:endParaRPr b="0" i="0" sz="1400" u="none" cap="none" strike="noStrike">
              <a:solidFill>
                <a:srgbClr val="000000"/>
              </a:solidFill>
              <a:latin typeface="Arial"/>
              <a:ea typeface="Arial"/>
              <a:cs typeface="Arial"/>
              <a:sym typeface="Arial"/>
            </a:endParaRPr>
          </a:p>
        </p:txBody>
      </p:sp>
      <p:sp>
        <p:nvSpPr>
          <p:cNvPr id="1171" name="Google Shape;1171;p97"/>
          <p:cNvSpPr txBox="1"/>
          <p:nvPr/>
        </p:nvSpPr>
        <p:spPr>
          <a:xfrm>
            <a:off x="1986880" y="3809123"/>
            <a:ext cx="9669208" cy="24828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b="0" i="0" lang="en-US" sz="2400" u="none" cap="none" strike="noStrike">
                <a:solidFill>
                  <a:srgbClr val="092E4B"/>
                </a:solidFill>
                <a:latin typeface="Calibri"/>
                <a:ea typeface="Calibri"/>
                <a:cs typeface="Calibri"/>
                <a:sym typeface="Calibri"/>
              </a:rPr>
              <a:t>   Para fomentar una comunicación más productiva, es importante escuchar y respetar las ideas y opiniones de los demás sin dejarse influir por prejuicios. Mantente abierto al debate, intenta prestar atención a lo que dice todo el mundo. Hay algunos pequeños trucos, como mantener el contacto visual, llamar a la gente por su nombre o no mirar el móvil mientras alguien está hablando, que pueden ayudarte a valorar más las opiniones de tus compañeros y hacer que ellos valoren tu esfuerzo. </a:t>
            </a:r>
            <a:endParaRPr b="0" i="0" sz="2400" u="none" cap="none" strike="noStrike">
              <a:solidFill>
                <a:srgbClr val="092E4B"/>
              </a:solidFill>
              <a:latin typeface="Calibri"/>
              <a:ea typeface="Calibri"/>
              <a:cs typeface="Calibri"/>
              <a:sym typeface="Calibri"/>
            </a:endParaRPr>
          </a:p>
        </p:txBody>
      </p:sp>
      <p:grpSp>
        <p:nvGrpSpPr>
          <p:cNvPr id="1172" name="Google Shape;1172;p97"/>
          <p:cNvGrpSpPr/>
          <p:nvPr/>
        </p:nvGrpSpPr>
        <p:grpSpPr>
          <a:xfrm>
            <a:off x="10412773" y="1711646"/>
            <a:ext cx="1136972" cy="933209"/>
            <a:chOff x="4588722" y="5445936"/>
            <a:chExt cx="1136972" cy="933209"/>
          </a:xfrm>
        </p:grpSpPr>
        <p:sp>
          <p:nvSpPr>
            <p:cNvPr id="1173" name="Google Shape;1173;p97"/>
            <p:cNvSpPr/>
            <p:nvPr/>
          </p:nvSpPr>
          <p:spPr>
            <a:xfrm>
              <a:off x="5441723" y="6107613"/>
              <a:ext cx="145366" cy="46626"/>
            </a:xfrm>
            <a:custGeom>
              <a:rect b="b" l="l" r="r" t="t"/>
              <a:pathLst>
                <a:path extrusionOk="0" h="46626" w="145366">
                  <a:moveTo>
                    <a:pt x="1" y="0"/>
                  </a:moveTo>
                  <a:lnTo>
                    <a:pt x="145367" y="0"/>
                  </a:lnTo>
                  <a:lnTo>
                    <a:pt x="145367" y="46627"/>
                  </a:lnTo>
                  <a:lnTo>
                    <a:pt x="1" y="46627"/>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97"/>
            <p:cNvSpPr/>
            <p:nvPr/>
          </p:nvSpPr>
          <p:spPr>
            <a:xfrm>
              <a:off x="5170189" y="5635858"/>
              <a:ext cx="57598" cy="27427"/>
            </a:xfrm>
            <a:custGeom>
              <a:rect b="b" l="l" r="r" t="t"/>
              <a:pathLst>
                <a:path extrusionOk="0" h="27427" w="57598">
                  <a:moveTo>
                    <a:pt x="0" y="0"/>
                  </a:moveTo>
                  <a:lnTo>
                    <a:pt x="57597" y="0"/>
                  </a:lnTo>
                  <a:lnTo>
                    <a:pt x="57597" y="27427"/>
                  </a:lnTo>
                  <a:lnTo>
                    <a:pt x="0" y="27427"/>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97"/>
            <p:cNvSpPr/>
            <p:nvPr/>
          </p:nvSpPr>
          <p:spPr>
            <a:xfrm>
              <a:off x="5170189" y="5762025"/>
              <a:ext cx="57598" cy="27427"/>
            </a:xfrm>
            <a:custGeom>
              <a:rect b="b" l="l" r="r" t="t"/>
              <a:pathLst>
                <a:path extrusionOk="0" h="27427" w="57598">
                  <a:moveTo>
                    <a:pt x="0" y="0"/>
                  </a:moveTo>
                  <a:lnTo>
                    <a:pt x="57597" y="0"/>
                  </a:lnTo>
                  <a:lnTo>
                    <a:pt x="57597" y="27427"/>
                  </a:lnTo>
                  <a:lnTo>
                    <a:pt x="0" y="27427"/>
                  </a:lnTo>
                  <a:close/>
                </a:path>
              </a:pathLst>
            </a:custGeom>
            <a:solidFill>
              <a:srgbClr val="00BAD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76" name="Google Shape;1176;p97"/>
            <p:cNvGrpSpPr/>
            <p:nvPr/>
          </p:nvGrpSpPr>
          <p:grpSpPr>
            <a:xfrm>
              <a:off x="4588722" y="5445936"/>
              <a:ext cx="1136972" cy="933209"/>
              <a:chOff x="4588722" y="5445936"/>
              <a:chExt cx="1136972" cy="933209"/>
            </a:xfrm>
          </p:grpSpPr>
          <p:sp>
            <p:nvSpPr>
              <p:cNvPr id="1177" name="Google Shape;1177;p97"/>
              <p:cNvSpPr/>
              <p:nvPr/>
            </p:nvSpPr>
            <p:spPr>
              <a:xfrm>
                <a:off x="4683254" y="5445936"/>
                <a:ext cx="1042440" cy="927053"/>
              </a:xfrm>
              <a:custGeom>
                <a:rect b="b" l="l" r="r" t="t"/>
                <a:pathLst>
                  <a:path extrusionOk="0" h="927053" w="1042440">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97"/>
              <p:cNvSpPr/>
              <p:nvPr/>
            </p:nvSpPr>
            <p:spPr>
              <a:xfrm>
                <a:off x="4588722" y="5715398"/>
                <a:ext cx="662087" cy="663747"/>
              </a:xfrm>
              <a:custGeom>
                <a:rect b="b" l="l" r="r" t="t"/>
                <a:pathLst>
                  <a:path extrusionOk="0" h="663747" w="66208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97"/>
              <p:cNvSpPr/>
              <p:nvPr/>
            </p:nvSpPr>
            <p:spPr>
              <a:xfrm>
                <a:off x="5135074" y="5613915"/>
                <a:ext cx="123424" cy="93253"/>
              </a:xfrm>
              <a:custGeom>
                <a:rect b="b" l="l" r="r" t="t"/>
                <a:pathLst>
                  <a:path extrusionOk="0" h="93253" w="123424">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97"/>
              <p:cNvSpPr/>
              <p:nvPr/>
            </p:nvSpPr>
            <p:spPr>
              <a:xfrm>
                <a:off x="5142762" y="5740083"/>
                <a:ext cx="123424" cy="93253"/>
              </a:xfrm>
              <a:custGeom>
                <a:rect b="b" l="l" r="r" t="t"/>
                <a:pathLst>
                  <a:path extrusionOk="0" h="93253" w="123424">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97"/>
              <p:cNvSpPr/>
              <p:nvPr/>
            </p:nvSpPr>
            <p:spPr>
              <a:xfrm>
                <a:off x="5296356" y="5644086"/>
                <a:ext cx="329132" cy="32912"/>
              </a:xfrm>
              <a:custGeom>
                <a:rect b="b" l="l" r="r" t="t"/>
                <a:pathLst>
                  <a:path extrusionOk="0" h="32912" w="32913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182" name="Google Shape;1182;p97"/>
          <p:cNvGrpSpPr/>
          <p:nvPr/>
        </p:nvGrpSpPr>
        <p:grpSpPr>
          <a:xfrm>
            <a:off x="1035888" y="4567023"/>
            <a:ext cx="1090872" cy="1093052"/>
            <a:chOff x="2694219" y="430095"/>
            <a:chExt cx="1090872" cy="1093052"/>
          </a:xfrm>
        </p:grpSpPr>
        <p:sp>
          <p:nvSpPr>
            <p:cNvPr id="1183" name="Google Shape;1183;p97"/>
            <p:cNvSpPr/>
            <p:nvPr/>
          </p:nvSpPr>
          <p:spPr>
            <a:xfrm>
              <a:off x="2904664" y="463008"/>
              <a:ext cx="674720" cy="674719"/>
            </a:xfrm>
            <a:custGeom>
              <a:rect b="b" l="l" r="r" t="t"/>
              <a:pathLst>
                <a:path extrusionOk="0" h="674719" w="674720">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84" name="Google Shape;1184;p97"/>
            <p:cNvGrpSpPr/>
            <p:nvPr/>
          </p:nvGrpSpPr>
          <p:grpSpPr>
            <a:xfrm>
              <a:off x="2694219" y="430095"/>
              <a:ext cx="1090872" cy="1093052"/>
              <a:chOff x="2694219" y="430095"/>
              <a:chExt cx="1090872" cy="1093052"/>
            </a:xfrm>
          </p:grpSpPr>
          <p:sp>
            <p:nvSpPr>
              <p:cNvPr id="1185" name="Google Shape;1185;p97"/>
              <p:cNvSpPr/>
              <p:nvPr/>
            </p:nvSpPr>
            <p:spPr>
              <a:xfrm>
                <a:off x="2871751" y="430095"/>
                <a:ext cx="740547" cy="743288"/>
              </a:xfrm>
              <a:custGeom>
                <a:rect b="b" l="l" r="r" t="t"/>
                <a:pathLst>
                  <a:path extrusionOk="0" h="743288" w="740547">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86" name="Google Shape;1186;p97"/>
              <p:cNvGrpSpPr/>
              <p:nvPr/>
            </p:nvGrpSpPr>
            <p:grpSpPr>
              <a:xfrm>
                <a:off x="2694219" y="553519"/>
                <a:ext cx="1090872" cy="969628"/>
                <a:chOff x="2694219" y="553519"/>
                <a:chExt cx="1090872" cy="969628"/>
              </a:xfrm>
            </p:grpSpPr>
            <p:sp>
              <p:nvSpPr>
                <p:cNvPr id="1187" name="Google Shape;1187;p97"/>
                <p:cNvSpPr/>
                <p:nvPr/>
              </p:nvSpPr>
              <p:spPr>
                <a:xfrm>
                  <a:off x="2992431" y="553519"/>
                  <a:ext cx="499183" cy="496439"/>
                </a:xfrm>
                <a:custGeom>
                  <a:rect b="b" l="l" r="r" t="t"/>
                  <a:pathLst>
                    <a:path extrusionOk="0" h="496439" w="499183">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97"/>
                <p:cNvSpPr/>
                <p:nvPr/>
              </p:nvSpPr>
              <p:spPr>
                <a:xfrm>
                  <a:off x="2694219" y="1044474"/>
                  <a:ext cx="1090872" cy="478673"/>
                </a:xfrm>
                <a:custGeom>
                  <a:rect b="b" l="l" r="r" t="t"/>
                  <a:pathLst>
                    <a:path extrusionOk="0" h="478673" w="1090872">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2" name="Shape 1192"/>
        <p:cNvGrpSpPr/>
        <p:nvPr/>
      </p:nvGrpSpPr>
      <p:grpSpPr>
        <a:xfrm>
          <a:off x="0" y="0"/>
          <a:ext cx="0" cy="0"/>
          <a:chOff x="0" y="0"/>
          <a:chExt cx="0" cy="0"/>
        </a:xfrm>
      </p:grpSpPr>
      <p:sp>
        <p:nvSpPr>
          <p:cNvPr id="1193" name="Google Shape;1193;p98"/>
          <p:cNvSpPr txBox="1"/>
          <p:nvPr>
            <p:ph idx="1" type="body"/>
          </p:nvPr>
        </p:nvSpPr>
        <p:spPr>
          <a:xfrm>
            <a:off x="622888" y="1426054"/>
            <a:ext cx="7530512" cy="3849900"/>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1000"/>
              </a:spcBef>
              <a:spcAft>
                <a:spcPts val="0"/>
              </a:spcAft>
              <a:buClr>
                <a:srgbClr val="092E4B"/>
              </a:buClr>
              <a:buSzPts val="2400"/>
              <a:buFont typeface="Arial"/>
              <a:buNone/>
            </a:pPr>
            <a:r>
              <a:rPr lang="en-US"/>
              <a:t>Las observaciones son básicas para mejorar tu trabajo y el de tus compañeros. Pide respuestas y expresa tu opinión sobre ideas o problemas que puedas estar teniendo. </a:t>
            </a:r>
            <a:endParaRPr/>
          </a:p>
          <a:p>
            <a:pPr indent="0" lvl="0" marL="0" marR="0" rtl="0" algn="just">
              <a:lnSpc>
                <a:spcPct val="90000"/>
              </a:lnSpc>
              <a:spcBef>
                <a:spcPts val="1000"/>
              </a:spcBef>
              <a:spcAft>
                <a:spcPts val="0"/>
              </a:spcAft>
              <a:buClr>
                <a:srgbClr val="092E4B"/>
              </a:buClr>
              <a:buSzPts val="2400"/>
              <a:buFont typeface="Arial"/>
              <a:buNone/>
            </a:pPr>
            <a:r>
              <a:rPr lang="en-US"/>
              <a:t>Las opiniones también son importantes para el crecimiento, en relación tanto con el rendimiento laboral como con la satisfacción personal. Son una forma estupenda de colaborar de manera constructiva y aumentar la motivación. </a:t>
            </a:r>
            <a:endParaRPr/>
          </a:p>
          <a:p>
            <a:pPr indent="0" lvl="0" marL="0" marR="0" rtl="0" algn="just">
              <a:lnSpc>
                <a:spcPct val="90000"/>
              </a:lnSpc>
              <a:spcBef>
                <a:spcPts val="1000"/>
              </a:spcBef>
              <a:spcAft>
                <a:spcPts val="0"/>
              </a:spcAft>
              <a:buClr>
                <a:srgbClr val="092E4B"/>
              </a:buClr>
              <a:buSzPts val="2400"/>
              <a:buFont typeface="Arial"/>
              <a:buNone/>
            </a:pPr>
            <a:r>
              <a:rPr lang="en-US"/>
              <a:t>Usa alguna herramienta de gestión como </a:t>
            </a:r>
            <a:r>
              <a:rPr b="1" lang="en-US"/>
              <a:t>Google Tasks, Sharepoint </a:t>
            </a:r>
            <a:r>
              <a:rPr lang="en-US"/>
              <a:t>o </a:t>
            </a:r>
            <a:r>
              <a:rPr b="1" lang="en-US"/>
              <a:t>Trello</a:t>
            </a:r>
            <a:r>
              <a:rPr lang="en-US"/>
              <a:t> para compartir las tareas con tus compañeros e intercambiar opiniones sobre lo que pasa. </a:t>
            </a:r>
            <a:endParaRPr/>
          </a:p>
        </p:txBody>
      </p:sp>
      <p:sp>
        <p:nvSpPr>
          <p:cNvPr id="1194" name="Google Shape;1194;p98"/>
          <p:cNvSpPr txBox="1"/>
          <p:nvPr>
            <p:ph idx="2" type="body"/>
          </p:nvPr>
        </p:nvSpPr>
        <p:spPr>
          <a:xfrm>
            <a:off x="622888" y="517628"/>
            <a:ext cx="10595100" cy="803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7.	Da y pide opinión</a:t>
            </a:r>
            <a:endParaRPr/>
          </a:p>
        </p:txBody>
      </p:sp>
      <p:pic>
        <p:nvPicPr>
          <p:cNvPr id="1195" name="Google Shape;1195;p98"/>
          <p:cNvPicPr preferRelativeResize="0"/>
          <p:nvPr/>
        </p:nvPicPr>
        <p:blipFill rotWithShape="1">
          <a:blip r:embed="rId3">
            <a:alphaModFix/>
          </a:blip>
          <a:srcRect b="0" l="0" r="0" t="0"/>
          <a:stretch/>
        </p:blipFill>
        <p:spPr>
          <a:xfrm>
            <a:off x="7886700" y="1426054"/>
            <a:ext cx="3897443" cy="3526956"/>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pic>
        <p:nvPicPr>
          <p:cNvPr id="1200" name="Google Shape;1200;p99"/>
          <p:cNvPicPr preferRelativeResize="0"/>
          <p:nvPr>
            <p:ph idx="2" type="pic"/>
          </p:nvPr>
        </p:nvPicPr>
        <p:blipFill rotWithShape="1">
          <a:blip r:embed="rId3">
            <a:alphaModFix/>
          </a:blip>
          <a:srcRect b="7813" l="0" r="0" t="7812"/>
          <a:stretch/>
        </p:blipFill>
        <p:spPr>
          <a:xfrm>
            <a:off x="0" y="0"/>
            <a:ext cx="12192000" cy="6858000"/>
          </a:xfrm>
          <a:prstGeom prst="rect">
            <a:avLst/>
          </a:prstGeom>
          <a:solidFill>
            <a:srgbClr val="F2F2F2"/>
          </a:solidFill>
          <a:ln>
            <a:noFill/>
          </a:ln>
        </p:spPr>
      </p:pic>
      <p:sp>
        <p:nvSpPr>
          <p:cNvPr id="1201" name="Google Shape;1201;p99"/>
          <p:cNvSpPr txBox="1"/>
          <p:nvPr>
            <p:ph idx="1" type="body"/>
          </p:nvPr>
        </p:nvSpPr>
        <p:spPr>
          <a:xfrm>
            <a:off x="0" y="0"/>
            <a:ext cx="9639300" cy="2973120"/>
          </a:xfrm>
          <a:prstGeom prst="rect">
            <a:avLst/>
          </a:prstGeom>
          <a:solidFill>
            <a:srgbClr val="7F3494"/>
          </a:solidFill>
          <a:ln>
            <a:noFill/>
          </a:ln>
        </p:spPr>
        <p:txBody>
          <a:bodyPr anchorCtr="0" anchor="ctr" bIns="45700" lIns="91425" spcFirstLastPara="1" rIns="91425" wrap="square" tIns="45700">
            <a:normAutofit lnSpcReduction="10000"/>
          </a:bodyPr>
          <a:lstStyle/>
          <a:p>
            <a:pPr indent="0" lvl="0" marL="457200" marR="0" rtl="0" algn="just">
              <a:lnSpc>
                <a:spcPct val="90000"/>
              </a:lnSpc>
              <a:spcBef>
                <a:spcPts val="1000"/>
              </a:spcBef>
              <a:spcAft>
                <a:spcPts val="0"/>
              </a:spcAft>
              <a:buClr>
                <a:schemeClr val="lt1"/>
              </a:buClr>
              <a:buSzPts val="2975"/>
              <a:buFont typeface="Arial"/>
              <a:buNone/>
            </a:pPr>
            <a:r>
              <a:t/>
            </a:r>
            <a:endParaRPr i="0" sz="2400">
              <a:solidFill>
                <a:schemeClr val="lt1"/>
              </a:solidFill>
            </a:endParaRPr>
          </a:p>
          <a:p>
            <a:pPr indent="0" lvl="0" marL="457200" marR="0" rtl="0" algn="just">
              <a:lnSpc>
                <a:spcPct val="90000"/>
              </a:lnSpc>
              <a:spcBef>
                <a:spcPts val="1000"/>
              </a:spcBef>
              <a:spcAft>
                <a:spcPts val="0"/>
              </a:spcAft>
              <a:buClr>
                <a:schemeClr val="lt1"/>
              </a:buClr>
              <a:buSzPts val="2975"/>
              <a:buFont typeface="Arial"/>
              <a:buNone/>
            </a:pPr>
            <a:r>
              <a:rPr i="0" lang="en-US" sz="2400">
                <a:solidFill>
                  <a:schemeClr val="lt1"/>
                </a:solidFill>
              </a:rPr>
              <a:t>Para trabajar con </a:t>
            </a:r>
            <a:r>
              <a:rPr b="1" i="0" lang="en-US" sz="2400">
                <a:solidFill>
                  <a:schemeClr val="lt1"/>
                </a:solidFill>
              </a:rPr>
              <a:t>calma </a:t>
            </a:r>
            <a:r>
              <a:rPr i="0" lang="en-US" sz="2400">
                <a:solidFill>
                  <a:schemeClr val="lt1"/>
                </a:solidFill>
              </a:rPr>
              <a:t>y </a:t>
            </a:r>
            <a:r>
              <a:rPr i="0" lang="en-US" sz="2400"/>
              <a:t>al mismo tiempo de forma </a:t>
            </a:r>
            <a:r>
              <a:rPr b="1" i="0" lang="en-US" sz="2400"/>
              <a:t>provechosa</a:t>
            </a:r>
            <a:r>
              <a:rPr i="0" lang="en-US" sz="2400">
                <a:solidFill>
                  <a:schemeClr val="lt1"/>
                </a:solidFill>
              </a:rPr>
              <a:t>, es necesario que en el entorno de trabajo haya determinación y motivación. </a:t>
            </a:r>
            <a:r>
              <a:rPr i="0" lang="en-US" sz="2400"/>
              <a:t>A veces pueden </a:t>
            </a:r>
            <a:r>
              <a:rPr b="1" i="0" lang="en-US" sz="2400"/>
              <a:t>surgir situaciones conflictivas </a:t>
            </a:r>
            <a:r>
              <a:rPr i="0" lang="en-US" sz="2400">
                <a:solidFill>
                  <a:schemeClr val="lt1"/>
                </a:solidFill>
              </a:rPr>
              <a:t>porque todo el mundo tiene sus propias ideas y distintas opiniones y enfoques del trabajo</a:t>
            </a:r>
            <a:r>
              <a:rPr b="1" i="0" lang="en-US" sz="2400">
                <a:solidFill>
                  <a:schemeClr val="lt1"/>
                </a:solidFill>
              </a:rPr>
              <a:t>. </a:t>
            </a:r>
            <a:endParaRPr sz="2400">
              <a:solidFill>
                <a:schemeClr val="lt1"/>
              </a:solidFill>
            </a:endParaRPr>
          </a:p>
          <a:p>
            <a:pPr indent="0" lvl="0" marL="457200" marR="0" rtl="0" algn="ctr">
              <a:lnSpc>
                <a:spcPct val="90000"/>
              </a:lnSpc>
              <a:spcBef>
                <a:spcPts val="1000"/>
              </a:spcBef>
              <a:spcAft>
                <a:spcPts val="0"/>
              </a:spcAft>
              <a:buClr>
                <a:schemeClr val="lt1"/>
              </a:buClr>
              <a:buSzPts val="2975"/>
              <a:buFont typeface="Arial"/>
              <a:buNone/>
            </a:pPr>
            <a:r>
              <a:rPr i="0" lang="en-US" sz="2400">
                <a:solidFill>
                  <a:schemeClr val="lt1"/>
                </a:solidFill>
              </a:rPr>
              <a:t>Aunque no siempre son evitables, es recomendable saber cómo manejarlas. </a:t>
            </a:r>
            <a:endParaRPr sz="2400">
              <a:solidFill>
                <a:schemeClr val="lt1"/>
              </a:solidFill>
            </a:endParaRPr>
          </a:p>
          <a:p>
            <a:pPr indent="0" lvl="0" marL="457200" marR="0" rtl="0" algn="ctr">
              <a:lnSpc>
                <a:spcPct val="90000"/>
              </a:lnSpc>
              <a:spcBef>
                <a:spcPts val="1000"/>
              </a:spcBef>
              <a:spcAft>
                <a:spcPts val="0"/>
              </a:spcAft>
              <a:buClr>
                <a:schemeClr val="lt1"/>
              </a:buClr>
              <a:buSzPts val="4364"/>
              <a:buFont typeface="Arial"/>
              <a:buNone/>
            </a:pPr>
            <a:r>
              <a:t/>
            </a:r>
            <a:endParaRPr sz="2400">
              <a:solidFill>
                <a:schemeClr val="lt1"/>
              </a:solidFill>
            </a:endParaRPr>
          </a:p>
        </p:txBody>
      </p:sp>
      <p:sp>
        <p:nvSpPr>
          <p:cNvPr id="1202" name="Google Shape;1202;p99"/>
          <p:cNvSpPr txBox="1"/>
          <p:nvPr/>
        </p:nvSpPr>
        <p:spPr>
          <a:xfrm>
            <a:off x="8396966" y="4520503"/>
            <a:ext cx="3625701" cy="1925451"/>
          </a:xfrm>
          <a:prstGeom prst="rect">
            <a:avLst/>
          </a:prstGeom>
          <a:solidFill>
            <a:srgbClr val="813995"/>
          </a:solidFill>
          <a:ln cap="flat" cmpd="sng" w="9525">
            <a:solidFill>
              <a:srgbClr val="7F3494"/>
            </a:solidFill>
            <a:prstDash val="solid"/>
            <a:round/>
            <a:headEnd len="sm" w="sm" type="none"/>
            <a:tailEnd len="sm" w="sm" type="none"/>
          </a:ln>
        </p:spPr>
        <p:txBody>
          <a:bodyPr anchorCtr="0" anchor="ctr" bIns="45700" lIns="91425" spcFirstLastPara="1" rIns="91425" wrap="square" tIns="45700">
            <a:normAutofit/>
          </a:bodyPr>
          <a:lstStyle/>
          <a:p>
            <a:pPr indent="-228600" lvl="0" marL="457200" marR="0" rtl="0" algn="ctr">
              <a:lnSpc>
                <a:spcPct val="90000"/>
              </a:lnSpc>
              <a:spcBef>
                <a:spcPts val="1000"/>
              </a:spcBef>
              <a:spcAft>
                <a:spcPts val="0"/>
              </a:spcAft>
              <a:buClr>
                <a:schemeClr val="lt1"/>
              </a:buClr>
              <a:buSzPts val="3000"/>
              <a:buFont typeface="Arial"/>
              <a:buNone/>
            </a:pPr>
            <a:r>
              <a:rPr b="1" i="0" lang="en-US" sz="4800" u="none" cap="none" strike="noStrike">
                <a:solidFill>
                  <a:srgbClr val="24BAA2"/>
                </a:solidFill>
                <a:latin typeface="Calibri"/>
                <a:ea typeface="Calibri"/>
                <a:cs typeface="Calibri"/>
                <a:sym typeface="Calibri"/>
              </a:rPr>
              <a:t>Gestionar el conflicto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6" name="Shape 1206"/>
        <p:cNvGrpSpPr/>
        <p:nvPr/>
      </p:nvGrpSpPr>
      <p:grpSpPr>
        <a:xfrm>
          <a:off x="0" y="0"/>
          <a:ext cx="0" cy="0"/>
          <a:chOff x="0" y="0"/>
          <a:chExt cx="0" cy="0"/>
        </a:xfrm>
      </p:grpSpPr>
      <p:sp>
        <p:nvSpPr>
          <p:cNvPr id="1207" name="Google Shape;1207;p18"/>
          <p:cNvSpPr txBox="1"/>
          <p:nvPr>
            <p:ph idx="1" type="body"/>
          </p:nvPr>
        </p:nvSpPr>
        <p:spPr>
          <a:xfrm>
            <a:off x="499533" y="59268"/>
            <a:ext cx="11633200" cy="836032"/>
          </a:xfrm>
          <a:prstGeom prst="rect">
            <a:avLst/>
          </a:prstGeom>
          <a:solidFill>
            <a:srgbClr val="24BAA2"/>
          </a:solidFill>
          <a:ln>
            <a:noFill/>
          </a:ln>
        </p:spPr>
        <p:txBody>
          <a:bodyPr anchorCtr="0" anchor="ctr" bIns="45700" lIns="91425" spcFirstLastPara="1" rIns="91425" wrap="square" tIns="45700">
            <a:normAutofit fontScale="92500"/>
          </a:bodyPr>
          <a:lstStyle/>
          <a:p>
            <a:pPr indent="0" lvl="0" marL="0" rtl="0" algn="l">
              <a:lnSpc>
                <a:spcPct val="100000"/>
              </a:lnSpc>
              <a:spcBef>
                <a:spcPts val="0"/>
              </a:spcBef>
              <a:spcAft>
                <a:spcPts val="0"/>
              </a:spcAft>
              <a:buSzPct val="108107"/>
              <a:buNone/>
            </a:pPr>
            <a:r>
              <a:rPr b="1" lang="en-US">
                <a:solidFill>
                  <a:schemeClr val="lt1"/>
                </a:solidFill>
                <a:latin typeface="Calibri"/>
                <a:ea typeface="Calibri"/>
                <a:cs typeface="Calibri"/>
                <a:sym typeface="Calibri"/>
              </a:rPr>
              <a:t>Los 4 pasos claves para evitar el conflicto en el lugar de trabajo</a:t>
            </a:r>
            <a:endParaRPr b="1">
              <a:solidFill>
                <a:schemeClr val="lt1"/>
              </a:solidFill>
            </a:endParaRPr>
          </a:p>
        </p:txBody>
      </p:sp>
      <p:sp>
        <p:nvSpPr>
          <p:cNvPr id="1208" name="Google Shape;1208;p18"/>
          <p:cNvSpPr txBox="1"/>
          <p:nvPr>
            <p:ph idx="2" type="body"/>
          </p:nvPr>
        </p:nvSpPr>
        <p:spPr>
          <a:xfrm>
            <a:off x="1902728" y="2950663"/>
            <a:ext cx="2093228" cy="168041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en-US" sz="2800">
                <a:solidFill>
                  <a:schemeClr val="lt1"/>
                </a:solidFill>
                <a:latin typeface="Calibri"/>
                <a:ea typeface="Calibri"/>
                <a:cs typeface="Calibri"/>
                <a:sym typeface="Calibri"/>
              </a:rPr>
              <a:t>Muestra disposición a escuchar</a:t>
            </a:r>
            <a:endParaRPr sz="2800">
              <a:latin typeface="Calibri"/>
              <a:ea typeface="Calibri"/>
              <a:cs typeface="Calibri"/>
              <a:sym typeface="Calibri"/>
            </a:endParaRPr>
          </a:p>
        </p:txBody>
      </p:sp>
      <p:sp>
        <p:nvSpPr>
          <p:cNvPr id="1209" name="Google Shape;1209;p18"/>
          <p:cNvSpPr txBox="1"/>
          <p:nvPr>
            <p:ph idx="3" type="body"/>
          </p:nvPr>
        </p:nvSpPr>
        <p:spPr>
          <a:xfrm>
            <a:off x="4222622" y="2950663"/>
            <a:ext cx="2163170" cy="120208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en-US" sz="2800">
                <a:solidFill>
                  <a:schemeClr val="lt1"/>
                </a:solidFill>
                <a:latin typeface="Calibri"/>
                <a:ea typeface="Calibri"/>
                <a:cs typeface="Calibri"/>
                <a:sym typeface="Calibri"/>
              </a:rPr>
              <a:t>No pierdas el control</a:t>
            </a:r>
            <a:endParaRPr sz="2800">
              <a:latin typeface="Calibri"/>
              <a:ea typeface="Calibri"/>
              <a:cs typeface="Calibri"/>
              <a:sym typeface="Calibri"/>
            </a:endParaRPr>
          </a:p>
        </p:txBody>
      </p:sp>
      <p:sp>
        <p:nvSpPr>
          <p:cNvPr id="1210" name="Google Shape;1210;p18"/>
          <p:cNvSpPr txBox="1"/>
          <p:nvPr>
            <p:ph idx="4" type="body"/>
          </p:nvPr>
        </p:nvSpPr>
        <p:spPr>
          <a:xfrm>
            <a:off x="6385792" y="2908115"/>
            <a:ext cx="2418030" cy="154011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en-US" sz="2800">
                <a:solidFill>
                  <a:schemeClr val="lt1"/>
                </a:solidFill>
                <a:latin typeface="Calibri"/>
                <a:ea typeface="Calibri"/>
                <a:cs typeface="Calibri"/>
                <a:sym typeface="Calibri"/>
              </a:rPr>
              <a:t>Llega a acuerdos</a:t>
            </a:r>
            <a:endParaRPr sz="2800">
              <a:latin typeface="Calibri"/>
              <a:ea typeface="Calibri"/>
              <a:cs typeface="Calibri"/>
              <a:sym typeface="Calibri"/>
            </a:endParaRPr>
          </a:p>
        </p:txBody>
      </p:sp>
      <p:sp>
        <p:nvSpPr>
          <p:cNvPr id="1211" name="Google Shape;1211;p18"/>
          <p:cNvSpPr txBox="1"/>
          <p:nvPr>
            <p:ph idx="5" type="body"/>
          </p:nvPr>
        </p:nvSpPr>
        <p:spPr>
          <a:xfrm>
            <a:off x="8908877" y="2929389"/>
            <a:ext cx="2093228" cy="120208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en-US" sz="2800">
                <a:solidFill>
                  <a:schemeClr val="lt1"/>
                </a:solidFill>
                <a:latin typeface="Calibri"/>
                <a:ea typeface="Calibri"/>
                <a:cs typeface="Calibri"/>
                <a:sym typeface="Calibri"/>
              </a:rPr>
              <a:t>Intenta ser objetivo</a:t>
            </a:r>
            <a:endParaRPr sz="2800">
              <a:solidFill>
                <a:schemeClr val="lt1"/>
              </a:solidFill>
              <a:latin typeface="Calibri"/>
              <a:ea typeface="Calibri"/>
              <a:cs typeface="Calibri"/>
              <a:sym typeface="Calibri"/>
            </a:endParaRPr>
          </a:p>
        </p:txBody>
      </p:sp>
      <p:sp>
        <p:nvSpPr>
          <p:cNvPr id="1212" name="Google Shape;1212;p18"/>
          <p:cNvSpPr txBox="1"/>
          <p:nvPr>
            <p:ph idx="6" type="body"/>
          </p:nvPr>
        </p:nvSpPr>
        <p:spPr>
          <a:xfrm>
            <a:off x="2368110" y="1820444"/>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en-US">
                <a:solidFill>
                  <a:srgbClr val="002060"/>
                </a:solidFill>
              </a:rPr>
              <a:t>1</a:t>
            </a:r>
            <a:endParaRPr/>
          </a:p>
        </p:txBody>
      </p:sp>
      <p:sp>
        <p:nvSpPr>
          <p:cNvPr id="1213" name="Google Shape;1213;p18"/>
          <p:cNvSpPr txBox="1"/>
          <p:nvPr>
            <p:ph idx="7" type="body"/>
          </p:nvPr>
        </p:nvSpPr>
        <p:spPr>
          <a:xfrm>
            <a:off x="4684717" y="1794751"/>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en-US">
                <a:solidFill>
                  <a:srgbClr val="002060"/>
                </a:solidFill>
              </a:rPr>
              <a:t>2</a:t>
            </a:r>
            <a:endParaRPr/>
          </a:p>
        </p:txBody>
      </p:sp>
      <p:sp>
        <p:nvSpPr>
          <p:cNvPr id="1214" name="Google Shape;1214;p18"/>
          <p:cNvSpPr txBox="1"/>
          <p:nvPr>
            <p:ph idx="8" type="body"/>
          </p:nvPr>
        </p:nvSpPr>
        <p:spPr>
          <a:xfrm>
            <a:off x="7001324" y="1784114"/>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en-US">
                <a:solidFill>
                  <a:srgbClr val="002060"/>
                </a:solidFill>
              </a:rPr>
              <a:t>3</a:t>
            </a:r>
            <a:endParaRPr/>
          </a:p>
        </p:txBody>
      </p:sp>
      <p:sp>
        <p:nvSpPr>
          <p:cNvPr id="1215" name="Google Shape;1215;p18"/>
          <p:cNvSpPr txBox="1"/>
          <p:nvPr>
            <p:ph idx="9" type="body"/>
          </p:nvPr>
        </p:nvSpPr>
        <p:spPr>
          <a:xfrm>
            <a:off x="9231666" y="1805388"/>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en-US">
                <a:solidFill>
                  <a:srgbClr val="002060"/>
                </a:solidFill>
              </a:rPr>
              <a:t>4</a:t>
            </a:r>
            <a:endParaRPr/>
          </a:p>
        </p:txBody>
      </p:sp>
      <p:sp>
        <p:nvSpPr>
          <p:cNvPr id="1216" name="Google Shape;1216;p18"/>
          <p:cNvSpPr txBox="1"/>
          <p:nvPr/>
        </p:nvSpPr>
        <p:spPr>
          <a:xfrm>
            <a:off x="780122" y="4786185"/>
            <a:ext cx="2866441" cy="16311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Intenta entender las ideas de los demás y los motivos del conflicto o del agravamiento de la situación. </a:t>
            </a:r>
            <a:endParaRPr b="0" i="0" sz="1400" u="none" cap="none" strike="noStrike">
              <a:solidFill>
                <a:srgbClr val="000000"/>
              </a:solidFill>
              <a:latin typeface="Arial"/>
              <a:ea typeface="Arial"/>
              <a:cs typeface="Arial"/>
              <a:sym typeface="Arial"/>
            </a:endParaRPr>
          </a:p>
        </p:txBody>
      </p:sp>
      <p:sp>
        <p:nvSpPr>
          <p:cNvPr id="1217" name="Google Shape;1217;p18"/>
          <p:cNvSpPr txBox="1"/>
          <p:nvPr/>
        </p:nvSpPr>
        <p:spPr>
          <a:xfrm>
            <a:off x="3717354" y="4786186"/>
            <a:ext cx="2448752" cy="1477287"/>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92E4B"/>
              </a:buClr>
              <a:buSzPts val="2400"/>
              <a:buFont typeface="Arial"/>
              <a:buNone/>
            </a:pPr>
            <a:r>
              <a:rPr b="0" i="0" lang="en-US" sz="2000" u="none" cap="none" strike="noStrike">
                <a:solidFill>
                  <a:srgbClr val="092E4B"/>
                </a:solidFill>
                <a:latin typeface="Calibri"/>
                <a:ea typeface="Calibri"/>
                <a:cs typeface="Calibri"/>
                <a:sym typeface="Calibri"/>
              </a:rPr>
              <a:t>Verse preso de la rabia nunca es bueno ni constructivo. Intenta permanecer tranquilo. </a:t>
            </a:r>
            <a:endParaRPr b="0" i="0" sz="1400" u="none" cap="none" strike="noStrike">
              <a:solidFill>
                <a:srgbClr val="000000"/>
              </a:solidFill>
              <a:latin typeface="Arial"/>
              <a:ea typeface="Arial"/>
              <a:cs typeface="Arial"/>
              <a:sym typeface="Arial"/>
            </a:endParaRPr>
          </a:p>
        </p:txBody>
      </p:sp>
      <p:sp>
        <p:nvSpPr>
          <p:cNvPr id="1218" name="Google Shape;1218;p18"/>
          <p:cNvSpPr txBox="1"/>
          <p:nvPr/>
        </p:nvSpPr>
        <p:spPr>
          <a:xfrm>
            <a:off x="6236897" y="4786185"/>
            <a:ext cx="1973059" cy="1477287"/>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92E4B"/>
              </a:buClr>
              <a:buSzPts val="2400"/>
              <a:buFont typeface="Arial"/>
              <a:buNone/>
            </a:pPr>
            <a:r>
              <a:rPr b="0" i="0" lang="en-US" sz="2000" u="none" cap="none" strike="noStrike">
                <a:solidFill>
                  <a:srgbClr val="092E4B"/>
                </a:solidFill>
                <a:latin typeface="Calibri"/>
                <a:ea typeface="Calibri"/>
                <a:cs typeface="Calibri"/>
                <a:sym typeface="Calibri"/>
              </a:rPr>
              <a:t>Llegar a acuerdos es lo más inteligente en determinadas situaciones. </a:t>
            </a:r>
            <a:endParaRPr b="0" i="0" sz="2000" u="none" cap="none" strike="noStrike">
              <a:solidFill>
                <a:srgbClr val="000000"/>
              </a:solidFill>
              <a:latin typeface="Arial"/>
              <a:ea typeface="Arial"/>
              <a:cs typeface="Arial"/>
              <a:sym typeface="Arial"/>
            </a:endParaRPr>
          </a:p>
        </p:txBody>
      </p:sp>
      <p:sp>
        <p:nvSpPr>
          <p:cNvPr id="1219" name="Google Shape;1219;p18"/>
          <p:cNvSpPr txBox="1"/>
          <p:nvPr/>
        </p:nvSpPr>
        <p:spPr>
          <a:xfrm>
            <a:off x="8165751" y="4786185"/>
            <a:ext cx="2792149" cy="1200288"/>
          </a:xfrm>
          <a:prstGeom prst="rect">
            <a:avLst/>
          </a:prstGeom>
          <a:noFill/>
          <a:ln>
            <a:noFill/>
          </a:ln>
        </p:spPr>
        <p:txBody>
          <a:bodyPr anchorCtr="0" anchor="t" bIns="45700" lIns="91425" spcFirstLastPara="1" rIns="91425" wrap="square" tIns="45700">
            <a:spAutoFit/>
          </a:bodyPr>
          <a:lstStyle/>
          <a:p>
            <a:pPr indent="0" lvl="0" marL="457200" marR="0" rtl="0" algn="l">
              <a:lnSpc>
                <a:spcPct val="90000"/>
              </a:lnSpc>
              <a:spcBef>
                <a:spcPts val="0"/>
              </a:spcBef>
              <a:spcAft>
                <a:spcPts val="0"/>
              </a:spcAft>
              <a:buClr>
                <a:srgbClr val="092E4B"/>
              </a:buClr>
              <a:buSzPts val="2400"/>
              <a:buFont typeface="Arial"/>
              <a:buNone/>
            </a:pPr>
            <a:r>
              <a:rPr b="0" i="0" lang="en-US" sz="2000" u="none" cap="none" strike="noStrike">
                <a:solidFill>
                  <a:srgbClr val="092E4B"/>
                </a:solidFill>
                <a:latin typeface="Calibri"/>
                <a:ea typeface="Calibri"/>
                <a:cs typeface="Calibri"/>
                <a:sym typeface="Calibri"/>
              </a:rPr>
              <a:t>Reconoce tus propios errores y procura entender los de los demás.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101"/>
          <p:cNvSpPr txBox="1"/>
          <p:nvPr>
            <p:ph idx="1" type="body"/>
          </p:nvPr>
        </p:nvSpPr>
        <p:spPr>
          <a:xfrm>
            <a:off x="350982" y="2028825"/>
            <a:ext cx="11471563" cy="4528993"/>
          </a:xfrm>
          <a:prstGeom prst="rect">
            <a:avLst/>
          </a:prstGeom>
          <a:noFill/>
          <a:ln>
            <a:noFill/>
          </a:ln>
        </p:spPr>
        <p:txBody>
          <a:bodyPr anchorCtr="0" anchor="t" bIns="45700" lIns="91425" spcFirstLastPara="1" rIns="91425" wrap="square" tIns="45700">
            <a:noAutofit/>
          </a:bodyPr>
          <a:lstStyle/>
          <a:p>
            <a:pPr indent="-457200" lvl="0" marL="685800" marR="0" rtl="0" algn="l">
              <a:lnSpc>
                <a:spcPct val="90000"/>
              </a:lnSpc>
              <a:spcBef>
                <a:spcPts val="1000"/>
              </a:spcBef>
              <a:spcAft>
                <a:spcPts val="0"/>
              </a:spcAft>
              <a:buClr>
                <a:srgbClr val="092E4B"/>
              </a:buClr>
              <a:buSzPts val="2400"/>
              <a:buFont typeface="Arial"/>
              <a:buAutoNum type="arabicPeriod"/>
            </a:pPr>
            <a:r>
              <a:rPr b="1" lang="en-US"/>
              <a:t>Gestión de calendarios compartidos</a:t>
            </a:r>
            <a:r>
              <a:rPr lang="en-US"/>
              <a:t>. </a:t>
            </a:r>
            <a:r>
              <a:rPr b="1" lang="en-US" u="sng">
                <a:solidFill>
                  <a:srgbClr val="24BAA2"/>
                </a:solidFill>
                <a:hlinkClick r:id="rId3">
                  <a:extLst>
                    <a:ext uri="{A12FA001-AC4F-418D-AE19-62706E023703}">
                      <ahyp:hlinkClr val="tx"/>
                    </a:ext>
                  </a:extLst>
                </a:hlinkClick>
              </a:rPr>
              <a:t>Google Calendar</a:t>
            </a:r>
            <a:r>
              <a:rPr b="1" lang="en-US">
                <a:solidFill>
                  <a:srgbClr val="24BAA2"/>
                </a:solidFill>
              </a:rPr>
              <a:t> </a:t>
            </a:r>
            <a:r>
              <a:rPr lang="en-US"/>
              <a:t>te permite crear varias agendas en las que marcar citas y recordatorios de compromisos que puedes compartir entre compañeros.</a:t>
            </a:r>
            <a:endParaRPr/>
          </a:p>
          <a:p>
            <a:pPr indent="-457200" lvl="0" marL="685800" marR="0" rtl="0" algn="l">
              <a:lnSpc>
                <a:spcPct val="90000"/>
              </a:lnSpc>
              <a:spcBef>
                <a:spcPts val="1000"/>
              </a:spcBef>
              <a:spcAft>
                <a:spcPts val="0"/>
              </a:spcAft>
              <a:buClr>
                <a:srgbClr val="092E4B"/>
              </a:buClr>
              <a:buSzPts val="2400"/>
              <a:buFont typeface="Arial"/>
              <a:buAutoNum type="arabicPeriod"/>
            </a:pPr>
            <a:r>
              <a:rPr b="1" lang="en-US"/>
              <a:t>Comunicación ágil</a:t>
            </a:r>
            <a:r>
              <a:rPr lang="en-US"/>
              <a:t>. Para una comunicación rápida y urgente puedes usar grupos de trabajo en </a:t>
            </a:r>
            <a:r>
              <a:rPr i="1" lang="en-US"/>
              <a:t>apps </a:t>
            </a:r>
            <a:r>
              <a:rPr lang="en-US"/>
              <a:t>de mensajería como </a:t>
            </a:r>
            <a:r>
              <a:rPr b="1" lang="en-US" u="sng">
                <a:solidFill>
                  <a:srgbClr val="24BAA2"/>
                </a:solidFill>
                <a:hlinkClick r:id="rId4">
                  <a:extLst>
                    <a:ext uri="{A12FA001-AC4F-418D-AE19-62706E023703}">
                      <ahyp:hlinkClr val="tx"/>
                    </a:ext>
                  </a:extLst>
                </a:hlinkClick>
              </a:rPr>
              <a:t>Telegram</a:t>
            </a:r>
            <a:r>
              <a:rPr lang="en-US"/>
              <a:t> o </a:t>
            </a:r>
            <a:r>
              <a:rPr b="1" lang="en-US" u="sng">
                <a:solidFill>
                  <a:srgbClr val="24BAA2"/>
                </a:solidFill>
                <a:hlinkClick r:id="rId5">
                  <a:extLst>
                    <a:ext uri="{A12FA001-AC4F-418D-AE19-62706E023703}">
                      <ahyp:hlinkClr val="tx"/>
                    </a:ext>
                  </a:extLst>
                </a:hlinkClick>
              </a:rPr>
              <a:t>WhatsApp</a:t>
            </a:r>
            <a:r>
              <a:rPr lang="en-US"/>
              <a:t>.</a:t>
            </a:r>
            <a:endParaRPr/>
          </a:p>
          <a:p>
            <a:pPr indent="-457200" lvl="0" marL="685800" marR="0" rtl="0" algn="l">
              <a:lnSpc>
                <a:spcPct val="90000"/>
              </a:lnSpc>
              <a:spcBef>
                <a:spcPts val="1000"/>
              </a:spcBef>
              <a:spcAft>
                <a:spcPts val="0"/>
              </a:spcAft>
              <a:buClr>
                <a:srgbClr val="092E4B"/>
              </a:buClr>
              <a:buSzPts val="2400"/>
              <a:buFont typeface="Arial"/>
              <a:buAutoNum type="arabicPeriod"/>
            </a:pPr>
            <a:r>
              <a:rPr b="1" lang="en-US"/>
              <a:t>Reuniones virtuales</a:t>
            </a:r>
            <a:r>
              <a:rPr lang="en-US"/>
              <a:t>. Las plataformas digitales son muy útiles y ya se usan a diario, ya que facilitan la participación de todo el mundo. </a:t>
            </a:r>
            <a:r>
              <a:rPr b="1" lang="en-US" u="sng">
                <a:solidFill>
                  <a:srgbClr val="24BAA2"/>
                </a:solidFill>
                <a:hlinkClick r:id="rId6">
                  <a:extLst>
                    <a:ext uri="{A12FA001-AC4F-418D-AE19-62706E023703}">
                      <ahyp:hlinkClr val="tx"/>
                    </a:ext>
                  </a:extLst>
                </a:hlinkClick>
              </a:rPr>
              <a:t>Skype</a:t>
            </a:r>
            <a:r>
              <a:rPr lang="en-US"/>
              <a:t>, </a:t>
            </a:r>
            <a:r>
              <a:rPr b="1" lang="en-US" u="sng">
                <a:solidFill>
                  <a:srgbClr val="24BAA2"/>
                </a:solidFill>
                <a:hlinkClick r:id="rId7">
                  <a:extLst>
                    <a:ext uri="{A12FA001-AC4F-418D-AE19-62706E023703}">
                      <ahyp:hlinkClr val="tx"/>
                    </a:ext>
                  </a:extLst>
                </a:hlinkClick>
              </a:rPr>
              <a:t>Zoom</a:t>
            </a:r>
            <a:r>
              <a:rPr lang="en-US"/>
              <a:t> y </a:t>
            </a:r>
            <a:r>
              <a:rPr b="1" lang="en-US" u="sng">
                <a:solidFill>
                  <a:srgbClr val="24BAA2"/>
                </a:solidFill>
                <a:hlinkClick r:id="rId8">
                  <a:extLst>
                    <a:ext uri="{A12FA001-AC4F-418D-AE19-62706E023703}">
                      <ahyp:hlinkClr val="tx"/>
                    </a:ext>
                  </a:extLst>
                </a:hlinkClick>
              </a:rPr>
              <a:t>Google Meet</a:t>
            </a:r>
            <a:r>
              <a:rPr lang="en-US"/>
              <a:t> son algunos ejemplos. </a:t>
            </a:r>
            <a:endParaRPr/>
          </a:p>
          <a:p>
            <a:pPr indent="-457200" lvl="0" marL="685800" marR="0" rtl="0" algn="l">
              <a:lnSpc>
                <a:spcPct val="90000"/>
              </a:lnSpc>
              <a:spcBef>
                <a:spcPts val="1000"/>
              </a:spcBef>
              <a:spcAft>
                <a:spcPts val="0"/>
              </a:spcAft>
              <a:buClr>
                <a:srgbClr val="092E4B"/>
              </a:buClr>
              <a:buSzPts val="2400"/>
              <a:buFont typeface="Arial"/>
              <a:buAutoNum type="arabicPeriod"/>
            </a:pPr>
            <a:r>
              <a:rPr b="1" lang="en-US"/>
              <a:t>Intercambio de documentos</a:t>
            </a:r>
            <a:r>
              <a:rPr lang="en-US"/>
              <a:t>. Para compartir carpetas e información con tus compañeros, te sugerimos </a:t>
            </a:r>
            <a:r>
              <a:rPr b="1" lang="en-US" u="sng">
                <a:solidFill>
                  <a:srgbClr val="24BAA2"/>
                </a:solidFill>
                <a:hlinkClick r:id="rId9">
                  <a:extLst>
                    <a:ext uri="{A12FA001-AC4F-418D-AE19-62706E023703}">
                      <ahyp:hlinkClr val="tx"/>
                    </a:ext>
                  </a:extLst>
                </a:hlinkClick>
              </a:rPr>
              <a:t>Dropbox</a:t>
            </a:r>
            <a:r>
              <a:rPr lang="en-US"/>
              <a:t>,</a:t>
            </a:r>
            <a:r>
              <a:rPr b="1" lang="en-US"/>
              <a:t> </a:t>
            </a:r>
            <a:r>
              <a:rPr b="1" lang="en-US" u="sng">
                <a:solidFill>
                  <a:srgbClr val="24BAA2"/>
                </a:solidFill>
                <a:hlinkClick r:id="rId10">
                  <a:extLst>
                    <a:ext uri="{A12FA001-AC4F-418D-AE19-62706E023703}">
                      <ahyp:hlinkClr val="tx"/>
                    </a:ext>
                  </a:extLst>
                </a:hlinkClick>
              </a:rPr>
              <a:t>Microsoft Teams</a:t>
            </a:r>
            <a:r>
              <a:rPr lang="en-US"/>
              <a:t>, y </a:t>
            </a:r>
            <a:r>
              <a:rPr b="1" lang="en-US" u="sng">
                <a:solidFill>
                  <a:srgbClr val="24BAA2"/>
                </a:solidFill>
                <a:hlinkClick r:id="rId11">
                  <a:extLst>
                    <a:ext uri="{A12FA001-AC4F-418D-AE19-62706E023703}">
                      <ahyp:hlinkClr val="tx"/>
                    </a:ext>
                  </a:extLst>
                </a:hlinkClick>
              </a:rPr>
              <a:t>Monday.com</a:t>
            </a:r>
            <a:r>
              <a:rPr lang="en-US"/>
              <a:t>.</a:t>
            </a:r>
            <a:endParaRPr/>
          </a:p>
          <a:p>
            <a:pPr indent="0" lvl="0" marL="228600" marR="0" rtl="0" algn="l">
              <a:lnSpc>
                <a:spcPct val="90000"/>
              </a:lnSpc>
              <a:spcBef>
                <a:spcPts val="1000"/>
              </a:spcBef>
              <a:spcAft>
                <a:spcPts val="0"/>
              </a:spcAft>
              <a:buClr>
                <a:srgbClr val="092E4B"/>
              </a:buClr>
              <a:buSzPts val="2400"/>
              <a:buNone/>
            </a:pPr>
            <a:r>
              <a:t/>
            </a:r>
            <a:endParaRPr/>
          </a:p>
        </p:txBody>
      </p:sp>
      <p:sp>
        <p:nvSpPr>
          <p:cNvPr id="1225" name="Google Shape;1225;p101"/>
          <p:cNvSpPr txBox="1"/>
          <p:nvPr>
            <p:ph idx="2" type="body"/>
          </p:nvPr>
        </p:nvSpPr>
        <p:spPr>
          <a:xfrm>
            <a:off x="350982" y="385876"/>
            <a:ext cx="11471563" cy="129511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  Estas son algunas herramientas digitales que te ayudarán a gestionar la comunicación y la cooperación entre compañeros</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9" name="Shape 1229"/>
        <p:cNvGrpSpPr/>
        <p:nvPr/>
      </p:nvGrpSpPr>
      <p:grpSpPr>
        <a:xfrm>
          <a:off x="0" y="0"/>
          <a:ext cx="0" cy="0"/>
          <a:chOff x="0" y="0"/>
          <a:chExt cx="0" cy="0"/>
        </a:xfrm>
      </p:grpSpPr>
      <p:sp>
        <p:nvSpPr>
          <p:cNvPr id="1230" name="Google Shape;1230;p19"/>
          <p:cNvSpPr txBox="1"/>
          <p:nvPr>
            <p:ph idx="1" type="body"/>
          </p:nvPr>
        </p:nvSpPr>
        <p:spPr>
          <a:xfrm>
            <a:off x="898358" y="3171472"/>
            <a:ext cx="4639192" cy="3494616"/>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1000"/>
              </a:spcBef>
              <a:spcAft>
                <a:spcPts val="0"/>
              </a:spcAft>
              <a:buSzPts val="2400"/>
              <a:buNone/>
            </a:pPr>
            <a:r>
              <a:rPr lang="en-US" sz="2800"/>
              <a:t>   Sigue adelante en este viaje. </a:t>
            </a:r>
            <a:endParaRPr/>
          </a:p>
          <a:p>
            <a:pPr indent="0" lvl="0" marL="0" rtl="0" algn="ctr">
              <a:lnSpc>
                <a:spcPct val="90000"/>
              </a:lnSpc>
              <a:spcBef>
                <a:spcPts val="1000"/>
              </a:spcBef>
              <a:spcAft>
                <a:spcPts val="0"/>
              </a:spcAft>
              <a:buSzPts val="2400"/>
              <a:buNone/>
            </a:pPr>
            <a:r>
              <a:rPr lang="en-US" sz="2800"/>
              <a:t>En el siguiente y último módulo hablamos de </a:t>
            </a:r>
            <a:r>
              <a:rPr b="1" lang="en-US" sz="2800"/>
              <a:t>las Tecnologías Digitales en el campo de la Atención Sanitaria y los Cuidados.</a:t>
            </a:r>
            <a:endParaRPr sz="2800">
              <a:solidFill>
                <a:srgbClr val="FF0000"/>
              </a:solidFill>
            </a:endParaRPr>
          </a:p>
        </p:txBody>
      </p:sp>
      <p:pic>
        <p:nvPicPr>
          <p:cNvPr descr="Business people clapping" id="1231" name="Google Shape;1231;p19"/>
          <p:cNvPicPr preferRelativeResize="0"/>
          <p:nvPr>
            <p:ph idx="3" type="pic"/>
          </p:nvPr>
        </p:nvPicPr>
        <p:blipFill rotWithShape="1">
          <a:blip r:embed="rId3">
            <a:alphaModFix/>
          </a:blip>
          <a:srcRect b="0" l="13576" r="10430" t="0"/>
          <a:stretch/>
        </p:blipFill>
        <p:spPr>
          <a:xfrm>
            <a:off x="5888002" y="439730"/>
            <a:ext cx="5660531" cy="6045736"/>
          </a:xfrm>
          <a:prstGeom prst="rect">
            <a:avLst/>
          </a:prstGeom>
          <a:solidFill>
            <a:srgbClr val="F2F2F2"/>
          </a:solidFill>
          <a:ln>
            <a:noFill/>
          </a:ln>
        </p:spPr>
      </p:pic>
      <p:sp>
        <p:nvSpPr>
          <p:cNvPr id="1232" name="Google Shape;1232;p19"/>
          <p:cNvSpPr txBox="1"/>
          <p:nvPr>
            <p:ph idx="2" type="body"/>
          </p:nvPr>
        </p:nvSpPr>
        <p:spPr>
          <a:xfrm>
            <a:off x="898525" y="439730"/>
            <a:ext cx="4757738" cy="2665420"/>
          </a:xfrm>
          <a:prstGeom prst="rect">
            <a:avLst/>
          </a:prstGeom>
          <a:noFill/>
          <a:ln>
            <a:noFill/>
          </a:ln>
        </p:spPr>
        <p:txBody>
          <a:bodyPr anchorCtr="0" anchor="ctr" bIns="45700" lIns="91425" spcFirstLastPara="1" rIns="91425" wrap="square" tIns="45700">
            <a:normAutofit lnSpcReduction="10000"/>
          </a:bodyPr>
          <a:lstStyle/>
          <a:p>
            <a:pPr indent="0" lvl="0" marL="0" rtl="0" algn="ctr">
              <a:lnSpc>
                <a:spcPct val="90000"/>
              </a:lnSpc>
              <a:spcBef>
                <a:spcPts val="0"/>
              </a:spcBef>
              <a:spcAft>
                <a:spcPts val="0"/>
              </a:spcAft>
              <a:buClr>
                <a:srgbClr val="24BAA2"/>
              </a:buClr>
              <a:buSzPts val="5000"/>
              <a:buNone/>
            </a:pPr>
            <a:r>
              <a:rPr lang="en-US"/>
              <a:t>¡Enhorabuena! </a:t>
            </a:r>
            <a:endParaRPr/>
          </a:p>
          <a:p>
            <a:pPr indent="0" lvl="0" marL="0" rtl="0" algn="ctr">
              <a:lnSpc>
                <a:spcPct val="90000"/>
              </a:lnSpc>
              <a:spcBef>
                <a:spcPts val="0"/>
              </a:spcBef>
              <a:spcAft>
                <a:spcPts val="0"/>
              </a:spcAft>
              <a:buClr>
                <a:srgbClr val="24BAA2"/>
              </a:buClr>
              <a:buSzPts val="5000"/>
              <a:buNone/>
            </a:pPr>
            <a:r>
              <a:rPr b="0" lang="en-US"/>
              <a:t>Has finalizado el Módulo 2 de nuestro curso </a:t>
            </a:r>
            <a:r>
              <a:rPr b="0" i="1" lang="en-US"/>
              <a:t>online</a:t>
            </a:r>
            <a:r>
              <a:rPr b="0" lang="en-US"/>
              <a:t>.</a:t>
            </a:r>
            <a:endParaRPr/>
          </a:p>
          <a:p>
            <a:pPr indent="0" lvl="0" marL="0" rtl="0" algn="ctr">
              <a:lnSpc>
                <a:spcPct val="90000"/>
              </a:lnSpc>
              <a:spcBef>
                <a:spcPts val="0"/>
              </a:spcBef>
              <a:spcAft>
                <a:spcPts val="0"/>
              </a:spcAft>
              <a:buClr>
                <a:srgbClr val="24BAA2"/>
              </a:buClr>
              <a:buSzPts val="5000"/>
              <a:buNone/>
            </a:pPr>
            <a:r>
              <a:rPr b="0" lang="en-US"/>
              <a:t> </a:t>
            </a:r>
            <a:r>
              <a:rPr lang="en-US" sz="4800"/>
              <a:t>¡¡BIEN HECHO!!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22"/>
          <p:cNvSpPr txBox="1"/>
          <p:nvPr>
            <p:ph idx="1" type="body"/>
          </p:nvPr>
        </p:nvSpPr>
        <p:spPr>
          <a:xfrm>
            <a:off x="5333999" y="352425"/>
            <a:ext cx="5915025" cy="6200785"/>
          </a:xfrm>
          <a:prstGeom prst="rect">
            <a:avLst/>
          </a:prstGeom>
          <a:noFill/>
          <a:ln>
            <a:noFill/>
          </a:ln>
        </p:spPr>
        <p:txBody>
          <a:bodyPr anchorCtr="0" anchor="ctr" bIns="45700" lIns="91425" spcFirstLastPara="1" rIns="91425" wrap="square" tIns="45700">
            <a:normAutofit fontScale="92500" lnSpcReduction="10000"/>
          </a:bodyPr>
          <a:lstStyle/>
          <a:p>
            <a:pPr indent="0" lvl="0" marL="0" marR="0" rtl="0" algn="l">
              <a:lnSpc>
                <a:spcPct val="90000"/>
              </a:lnSpc>
              <a:spcBef>
                <a:spcPts val="1000"/>
              </a:spcBef>
              <a:spcAft>
                <a:spcPts val="0"/>
              </a:spcAft>
              <a:buClr>
                <a:srgbClr val="FFFFFF"/>
              </a:buClr>
              <a:buSzPct val="135135"/>
              <a:buFont typeface="Arial"/>
              <a:buNone/>
            </a:pPr>
            <a:r>
              <a:rPr b="0" i="0" lang="en-US" sz="2400" u="none" cap="none" strike="noStrike">
                <a:solidFill>
                  <a:srgbClr val="FFFFFF"/>
                </a:solidFill>
                <a:latin typeface="Calibri"/>
                <a:ea typeface="Calibri"/>
                <a:cs typeface="Calibri"/>
                <a:sym typeface="Calibri"/>
              </a:rPr>
              <a:t>En el sector de los </a:t>
            </a:r>
            <a:r>
              <a:rPr b="0" i="0" lang="en-US" sz="2400" u="none" cap="none" strike="noStrike">
                <a:solidFill>
                  <a:schemeClr val="lt1"/>
                </a:solidFill>
                <a:latin typeface="Calibri"/>
                <a:ea typeface="Calibri"/>
                <a:cs typeface="Calibri"/>
                <a:sym typeface="Calibri"/>
              </a:rPr>
              <a:t>cuidados, problemas y retos como la falta </a:t>
            </a:r>
            <a:r>
              <a:rPr b="0" i="0" lang="en-US" sz="2400" u="none" cap="none" strike="noStrike">
                <a:solidFill>
                  <a:srgbClr val="FFFFFF"/>
                </a:solidFill>
                <a:latin typeface="Calibri"/>
                <a:ea typeface="Calibri"/>
                <a:cs typeface="Calibri"/>
                <a:sym typeface="Calibri"/>
              </a:rPr>
              <a:t>de personal y la sobrecarga de trabajo, que se han incrementado tras la pandemia de Covid-19, están directamente relacionados con que los trabajadores tengan más difícil gestionar sus actividades tanto laborales como personales</a:t>
            </a:r>
            <a:r>
              <a:rPr i="0" lang="en-US" sz="2400">
                <a:solidFill>
                  <a:srgbClr val="FFFFFF"/>
                </a:solidFill>
              </a:rPr>
              <a:t>. </a:t>
            </a:r>
            <a:r>
              <a:rPr b="0" i="0" lang="en-US" sz="2400" u="none" cap="none" strike="noStrike">
                <a:solidFill>
                  <a:srgbClr val="FFFFFF"/>
                </a:solidFill>
                <a:latin typeface="Calibri"/>
                <a:ea typeface="Calibri"/>
                <a:cs typeface="Calibri"/>
                <a:sym typeface="Calibri"/>
              </a:rPr>
              <a:t> </a:t>
            </a:r>
            <a:endParaRPr/>
          </a:p>
          <a:p>
            <a:pPr indent="0" lvl="0" marL="0" rtl="0" algn="l">
              <a:lnSpc>
                <a:spcPct val="90000"/>
              </a:lnSpc>
              <a:spcBef>
                <a:spcPts val="1000"/>
              </a:spcBef>
              <a:spcAft>
                <a:spcPts val="0"/>
              </a:spcAft>
              <a:buClr>
                <a:srgbClr val="FFFFFF"/>
              </a:buClr>
              <a:buSzPct val="135135"/>
              <a:buNone/>
            </a:pPr>
            <a:r>
              <a:rPr b="0" i="0" lang="en-US" sz="2400" u="none" cap="none" strike="noStrike">
                <a:solidFill>
                  <a:srgbClr val="FFFFFF"/>
                </a:solidFill>
                <a:latin typeface="Calibri"/>
                <a:ea typeface="Calibri"/>
                <a:cs typeface="Calibri"/>
                <a:sym typeface="Calibri"/>
              </a:rPr>
              <a:t>Numerosas investigaciones indican que el desgaste profesional se está extendiendo en este sector y, según los datos, afecta a más de la mitad de sus trabajadores. Además, herramientas digitales como el e-mail, los sistemas de mensajería instantánea y las plataformas, que permiten una continua disponibilidad, pueden aumentar también los niveles de estrés (tecnoestrés</a:t>
            </a:r>
            <a:r>
              <a:rPr i="0" lang="en-US" sz="2400">
                <a:solidFill>
                  <a:srgbClr val="FFFFFF"/>
                </a:solidFill>
              </a:rPr>
              <a:t>) si no se emplean correctamente. </a:t>
            </a:r>
            <a:endParaRPr b="0" i="0" sz="1400" u="none" cap="none" strike="noStrike">
              <a:solidFill>
                <a:srgbClr val="000000"/>
              </a:solidFill>
              <a:latin typeface="Arial"/>
              <a:ea typeface="Arial"/>
              <a:cs typeface="Arial"/>
              <a:sym typeface="Arial"/>
            </a:endParaRPr>
          </a:p>
          <a:p>
            <a:pPr indent="0" lvl="0" marL="0" rtl="0" algn="l">
              <a:lnSpc>
                <a:spcPct val="90000"/>
              </a:lnSpc>
              <a:spcBef>
                <a:spcPts val="1000"/>
              </a:spcBef>
              <a:spcAft>
                <a:spcPts val="0"/>
              </a:spcAft>
              <a:buClr>
                <a:srgbClr val="FFFFFF"/>
              </a:buClr>
              <a:buSzPct val="135135"/>
              <a:buNone/>
            </a:pPr>
            <a:r>
              <a:rPr b="0" i="0" lang="en-US" sz="2400" u="none" cap="none" strike="noStrike">
                <a:solidFill>
                  <a:srgbClr val="FFFFFF"/>
                </a:solidFill>
                <a:latin typeface="Calibri"/>
                <a:ea typeface="Calibri"/>
                <a:cs typeface="Calibri"/>
                <a:sym typeface="Calibri"/>
              </a:rPr>
              <a:t>Lograr la conciliación laboral es</a:t>
            </a:r>
            <a:r>
              <a:rPr i="0" lang="en-US" sz="2400">
                <a:solidFill>
                  <a:srgbClr val="FFFFFF"/>
                </a:solidFill>
              </a:rPr>
              <a:t> por tanto esencial para la salud mental y física propia y de los pacientes. </a:t>
            </a:r>
            <a:endParaRPr/>
          </a:p>
          <a:p>
            <a:pPr indent="0" lvl="0" marL="0" marR="0" rtl="0" algn="r">
              <a:lnSpc>
                <a:spcPct val="90000"/>
              </a:lnSpc>
              <a:spcBef>
                <a:spcPts val="1000"/>
              </a:spcBef>
              <a:spcAft>
                <a:spcPts val="0"/>
              </a:spcAft>
              <a:buClr>
                <a:srgbClr val="FFFFFF"/>
              </a:buClr>
              <a:buSzPct val="294840"/>
              <a:buFont typeface="Arial"/>
              <a:buNone/>
            </a:pPr>
            <a:r>
              <a:rPr b="0" i="0" lang="en-US" sz="1100" u="sng" cap="none" strike="noStrike">
                <a:solidFill>
                  <a:srgbClr val="35A1A0"/>
                </a:solidFill>
                <a:latin typeface="Calibri"/>
                <a:ea typeface="Calibri"/>
                <a:cs typeface="Calibri"/>
                <a:sym typeface="Calibri"/>
                <a:hlinkClick r:id="rId3">
                  <a:extLst>
                    <a:ext uri="{A12FA001-AC4F-418D-AE19-62706E023703}">
                      <ahyp:hlinkClr val="tx"/>
                    </a:ext>
                  </a:extLst>
                </a:hlinkClick>
              </a:rPr>
              <a:t>TESI-BURNOUT..pdf </a:t>
            </a:r>
            <a:r>
              <a:rPr b="0" i="0" lang="en-US" sz="1100" u="sng" cap="none" strike="noStrike">
                <a:solidFill>
                  <a:srgbClr val="24BAA2"/>
                </a:solidFill>
                <a:latin typeface="Calibri"/>
                <a:ea typeface="Calibri"/>
                <a:cs typeface="Calibri"/>
                <a:sym typeface="Calibri"/>
                <a:hlinkClick r:id="rId4">
                  <a:extLst>
                    <a:ext uri="{A12FA001-AC4F-418D-AE19-62706E023703}">
                      <ahyp:hlinkClr val="tx"/>
                    </a:ext>
                  </a:extLst>
                </a:hlinkClick>
              </a:rPr>
              <a:t>(nurse24.it)</a:t>
            </a:r>
            <a:endParaRPr b="0" i="1" sz="2400" u="none" cap="none" strike="noStrike">
              <a:solidFill>
                <a:srgbClr val="24BAA2"/>
              </a:solidFill>
              <a:latin typeface="Calibri"/>
              <a:ea typeface="Calibri"/>
              <a:cs typeface="Calibri"/>
              <a:sym typeface="Calibri"/>
            </a:endParaRPr>
          </a:p>
          <a:p>
            <a:pPr indent="0" lvl="0" marL="0" rtl="0" algn="l">
              <a:lnSpc>
                <a:spcPct val="90000"/>
              </a:lnSpc>
              <a:spcBef>
                <a:spcPts val="1000"/>
              </a:spcBef>
              <a:spcAft>
                <a:spcPts val="0"/>
              </a:spcAft>
              <a:buSzPct val="108107"/>
              <a:buNone/>
            </a:pPr>
            <a:r>
              <a:t/>
            </a:r>
            <a:endParaRPr/>
          </a:p>
        </p:txBody>
      </p:sp>
      <p:pic>
        <p:nvPicPr>
          <p:cNvPr id="343" name="Google Shape;343;p22"/>
          <p:cNvPicPr preferRelativeResize="0"/>
          <p:nvPr>
            <p:ph idx="2" type="pic"/>
          </p:nvPr>
        </p:nvPicPr>
        <p:blipFill rotWithShape="1">
          <a:blip r:embed="rId5">
            <a:alphaModFix/>
          </a:blip>
          <a:srcRect b="0" l="28214" r="28214" t="0"/>
          <a:stretch/>
        </p:blipFill>
        <p:spPr>
          <a:xfrm>
            <a:off x="414338" y="352425"/>
            <a:ext cx="4724400" cy="6099175"/>
          </a:xfrm>
          <a:prstGeom prst="rect">
            <a:avLst/>
          </a:prstGeom>
          <a:solidFill>
            <a:srgbClr val="F2F2F2"/>
          </a:solidFill>
          <a:ln>
            <a:noFill/>
          </a:ln>
        </p:spPr>
      </p:pic>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7" name="Shape 1237"/>
        <p:cNvGrpSpPr/>
        <p:nvPr/>
      </p:nvGrpSpPr>
      <p:grpSpPr>
        <a:xfrm>
          <a:off x="0" y="0"/>
          <a:ext cx="0" cy="0"/>
          <a:chOff x="0" y="0"/>
          <a:chExt cx="0" cy="0"/>
        </a:xfrm>
      </p:grpSpPr>
      <p:sp>
        <p:nvSpPr>
          <p:cNvPr id="1238" name="Google Shape;1238;p16"/>
          <p:cNvSpPr txBox="1"/>
          <p:nvPr>
            <p:ph idx="1" type="body"/>
          </p:nvPr>
        </p:nvSpPr>
        <p:spPr>
          <a:xfrm>
            <a:off x="7665396" y="5611394"/>
            <a:ext cx="3875423" cy="73114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None/>
            </a:pPr>
            <a:r>
              <a:rPr lang="en-US" sz="2800">
                <a:solidFill>
                  <a:schemeClr val="dk1"/>
                </a:solidFill>
                <a:latin typeface="Calibri"/>
                <a:ea typeface="Calibri"/>
                <a:cs typeface="Calibri"/>
                <a:sym typeface="Calibri"/>
              </a:rPr>
              <a:t>﻿www.housingcare.net</a:t>
            </a:r>
            <a:endParaRPr/>
          </a:p>
        </p:txBody>
      </p:sp>
      <p:grpSp>
        <p:nvGrpSpPr>
          <p:cNvPr id="1239" name="Google Shape;1239;p16"/>
          <p:cNvGrpSpPr/>
          <p:nvPr/>
        </p:nvGrpSpPr>
        <p:grpSpPr>
          <a:xfrm>
            <a:off x="11054594" y="2625849"/>
            <a:ext cx="280634" cy="280634"/>
            <a:chOff x="1950027" y="2499889"/>
            <a:chExt cx="850463" cy="850463"/>
          </a:xfrm>
        </p:grpSpPr>
        <p:sp>
          <p:nvSpPr>
            <p:cNvPr id="1240" name="Google Shape;1240;p16"/>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241" name="Google Shape;1241;p16"/>
            <p:cNvGrpSpPr/>
            <p:nvPr/>
          </p:nvGrpSpPr>
          <p:grpSpPr>
            <a:xfrm>
              <a:off x="2107521" y="2657382"/>
              <a:ext cx="535476" cy="535477"/>
              <a:chOff x="2107521" y="2657382"/>
              <a:chExt cx="535476" cy="535477"/>
            </a:xfrm>
          </p:grpSpPr>
          <p:sp>
            <p:nvSpPr>
              <p:cNvPr id="1242" name="Google Shape;1242;p16"/>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43" name="Google Shape;1243;p16"/>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44" name="Google Shape;1244;p16"/>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245" name="Google Shape;1245;p16"/>
          <p:cNvGrpSpPr/>
          <p:nvPr/>
        </p:nvGrpSpPr>
        <p:grpSpPr>
          <a:xfrm>
            <a:off x="10362363" y="2625849"/>
            <a:ext cx="280634" cy="280634"/>
            <a:chOff x="-147782" y="2499889"/>
            <a:chExt cx="850463" cy="850463"/>
          </a:xfrm>
        </p:grpSpPr>
        <p:sp>
          <p:nvSpPr>
            <p:cNvPr id="1246" name="Google Shape;1246;p16"/>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47" name="Google Shape;1247;p16"/>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48" name="Google Shape;1248;p16"/>
          <p:cNvGrpSpPr/>
          <p:nvPr/>
        </p:nvGrpSpPr>
        <p:grpSpPr>
          <a:xfrm>
            <a:off x="11400502" y="2625849"/>
            <a:ext cx="280634" cy="280634"/>
            <a:chOff x="2998302" y="2499889"/>
            <a:chExt cx="850463" cy="850463"/>
          </a:xfrm>
        </p:grpSpPr>
        <p:sp>
          <p:nvSpPr>
            <p:cNvPr id="1249" name="Google Shape;1249;p16"/>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0" name="Google Shape;1250;p16"/>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51" name="Google Shape;1251;p16"/>
          <p:cNvGrpSpPr/>
          <p:nvPr/>
        </p:nvGrpSpPr>
        <p:grpSpPr>
          <a:xfrm>
            <a:off x="10016456" y="2625849"/>
            <a:ext cx="280634" cy="280842"/>
            <a:chOff x="-1196056" y="2499889"/>
            <a:chExt cx="850463" cy="851092"/>
          </a:xfrm>
        </p:grpSpPr>
        <p:sp>
          <p:nvSpPr>
            <p:cNvPr id="1252" name="Google Shape;1252;p16"/>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3" name="Google Shape;1253;p16"/>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254" name="Google Shape;1254;p16"/>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1255" name="Google Shape;1255;p16"/>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sp>
        <p:nvSpPr>
          <p:cNvPr id="1256" name="Google Shape;1256;p16"/>
          <p:cNvSpPr txBox="1"/>
          <p:nvPr>
            <p:ph idx="2" type="body"/>
          </p:nvPr>
        </p:nvSpPr>
        <p:spPr>
          <a:xfrm>
            <a:off x="173159" y="3462051"/>
            <a:ext cx="6789501" cy="2182393"/>
          </a:xfrm>
          <a:prstGeom prst="rect">
            <a:avLst/>
          </a:prstGeom>
          <a:noFill/>
          <a:ln>
            <a:noFill/>
          </a:ln>
        </p:spPr>
        <p:txBody>
          <a:bodyPr anchorCtr="0" anchor="ctr" bIns="45700" lIns="91425" spcFirstLastPara="1" rIns="91425" wrap="square" tIns="45700">
            <a:normAutofit fontScale="92500"/>
          </a:bodyPr>
          <a:lstStyle/>
          <a:p>
            <a:pPr indent="0" lvl="0" marL="0" marR="0" rtl="0" algn="ctr">
              <a:lnSpc>
                <a:spcPct val="100000"/>
              </a:lnSpc>
              <a:spcBef>
                <a:spcPts val="0"/>
              </a:spcBef>
              <a:spcAft>
                <a:spcPts val="0"/>
              </a:spcAft>
              <a:buClr>
                <a:srgbClr val="24BAA2"/>
              </a:buClr>
              <a:buSzPct val="168918"/>
              <a:buFont typeface="Arial"/>
              <a:buNone/>
            </a:pPr>
            <a:r>
              <a:rPr lang="en-US" sz="3200"/>
              <a:t>En el Módulo 3 trataremos las oportunidades y ventajas de diversas Tecnologías y Aplicaciones Digitales para ayudarte en los cuidados de tus clientes. </a:t>
            </a:r>
            <a:endParaRPr/>
          </a:p>
        </p:txBody>
      </p:sp>
      <p:sp>
        <p:nvSpPr>
          <p:cNvPr id="1257" name="Google Shape;1257;p16"/>
          <p:cNvSpPr txBox="1"/>
          <p:nvPr/>
        </p:nvSpPr>
        <p:spPr>
          <a:xfrm>
            <a:off x="1393294" y="6031802"/>
            <a:ext cx="1272788"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n-US" sz="800" u="none" cap="none" strike="noStrike">
                <a:solidFill>
                  <a:srgbClr val="6666FF"/>
                </a:solidFill>
                <a:latin typeface="Arial"/>
                <a:ea typeface="Arial"/>
                <a:cs typeface="Arial"/>
                <a:sym typeface="Arial"/>
              </a:rPr>
              <a:t>Cofinanciado por el Programa Erasmus+ de la Unión Europea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