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y="6858000" cx="12192000"/>
  <p:notesSz cx="6858000" cy="9144000"/>
  <p:embeddedFontLst>
    <p:embeddedFont>
      <p:font typeface="Montserrat"/>
      <p:regular r:id="rId38"/>
      <p:bold r:id="rId39"/>
      <p:italic r:id="rId40"/>
      <p:boldItalic r:id="rId41"/>
    </p:embeddedFont>
    <p:embeddedFont>
      <p:font typeface="Montserrat Light"/>
      <p:regular r:id="rId42"/>
      <p:bold r:id="rId43"/>
      <p:italic r:id="rId44"/>
      <p:boldItalic r:id="rId45"/>
    </p:embeddedFont>
    <p:embeddedFont>
      <p:font typeface="Open Sans"/>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0" roundtripDataSignature="AMtx7mgpt8FidAs3mlq1JHxjrcyOij33f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Montserrat-italic.fntdata"/><Relationship Id="rId42" Type="http://schemas.openxmlformats.org/officeDocument/2006/relationships/font" Target="fonts/MontserratLight-regular.fntdata"/><Relationship Id="rId41" Type="http://schemas.openxmlformats.org/officeDocument/2006/relationships/font" Target="fonts/Montserrat-boldItalic.fntdata"/><Relationship Id="rId44" Type="http://schemas.openxmlformats.org/officeDocument/2006/relationships/font" Target="fonts/MontserratLight-italic.fntdata"/><Relationship Id="rId43" Type="http://schemas.openxmlformats.org/officeDocument/2006/relationships/font" Target="fonts/MontserratLight-bold.fntdata"/><Relationship Id="rId46" Type="http://schemas.openxmlformats.org/officeDocument/2006/relationships/font" Target="fonts/OpenSans-regular.fntdata"/><Relationship Id="rId45" Type="http://schemas.openxmlformats.org/officeDocument/2006/relationships/font" Target="fonts/MontserratLight-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OpenSans-italic.fntdata"/><Relationship Id="rId47" Type="http://schemas.openxmlformats.org/officeDocument/2006/relationships/font" Target="fonts/OpenSans-bold.fntdata"/><Relationship Id="rId49" Type="http://schemas.openxmlformats.org/officeDocument/2006/relationships/font" Target="fonts/OpenSans-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font" Target="fonts/Montserrat-bold.fntdata"/><Relationship Id="rId38" Type="http://schemas.openxmlformats.org/officeDocument/2006/relationships/font" Target="fonts/Montserrat-regular.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 name="Google Shape;10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 name="Google Shape;22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 name="Google Shape;23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 name="Google Shape;30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4" name="Google Shape;32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0" name="Google Shape;33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9" name="Google Shape;33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1" name="Google Shape;35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0" name="Google Shape;36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0" name="Google Shape;370;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7" name="Google Shape;377;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5" name="Google Shape;38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4" name="Google Shape;39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4" name="Google Shape;404;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0" name="Google Shape;410;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9" name="Google Shape;41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 name="Google Shape;13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0" name="Google Shape;430;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6" name="Google Shape;48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4" name="Google Shape;584;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5" name="Google Shape;595;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6" name="Google Shape;596;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2" name="Shape 12"/>
        <p:cNvGrpSpPr/>
        <p:nvPr/>
      </p:nvGrpSpPr>
      <p:grpSpPr>
        <a:xfrm>
          <a:off x="0" y="0"/>
          <a:ext cx="0" cy="0"/>
          <a:chOff x="0" y="0"/>
          <a:chExt cx="0" cy="0"/>
        </a:xfrm>
      </p:grpSpPr>
      <p:sp>
        <p:nvSpPr>
          <p:cNvPr id="13" name="Google Shape;13;p35"/>
          <p:cNvSpPr/>
          <p:nvPr/>
        </p:nvSpPr>
        <p:spPr>
          <a:xfrm>
            <a:off x="0" y="2454512"/>
            <a:ext cx="12172692" cy="3432703"/>
          </a:xfrm>
          <a:custGeom>
            <a:rect b="b" l="l" r="r" t="t"/>
            <a:pathLst>
              <a:path extrusionOk="0" h="6806308" w="7600392">
                <a:moveTo>
                  <a:pt x="0" y="0"/>
                </a:moveTo>
                <a:lnTo>
                  <a:pt x="7600393" y="0"/>
                </a:lnTo>
                <a:lnTo>
                  <a:pt x="7600393" y="6806308"/>
                </a:lnTo>
                <a:lnTo>
                  <a:pt x="0" y="6806308"/>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4" name="Google Shape;14;p35"/>
          <p:cNvSpPr txBox="1"/>
          <p:nvPr>
            <p:ph idx="1" type="body"/>
          </p:nvPr>
        </p:nvSpPr>
        <p:spPr>
          <a:xfrm>
            <a:off x="575887" y="3922846"/>
            <a:ext cx="3354126" cy="10083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850"/>
              </a:lnSpc>
              <a:spcBef>
                <a:spcPts val="0"/>
              </a:spcBef>
              <a:spcAft>
                <a:spcPts val="0"/>
              </a:spcAft>
              <a:buClr>
                <a:schemeClr val="lt1"/>
              </a:buClr>
              <a:buSzPts val="4000"/>
              <a:buFont typeface="Arial"/>
              <a:buNone/>
              <a:defRPr b="0" i="0" sz="40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35"/>
          <p:cNvSpPr txBox="1"/>
          <p:nvPr>
            <p:ph idx="2" type="body"/>
          </p:nvPr>
        </p:nvSpPr>
        <p:spPr>
          <a:xfrm>
            <a:off x="618012" y="3232383"/>
            <a:ext cx="3311988" cy="53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6" name="Google Shape;16;p35"/>
          <p:cNvGrpSpPr/>
          <p:nvPr/>
        </p:nvGrpSpPr>
        <p:grpSpPr>
          <a:xfrm>
            <a:off x="162193" y="6091871"/>
            <a:ext cx="2471731" cy="613729"/>
            <a:chOff x="0" y="0"/>
            <a:chExt cx="2301694" cy="571500"/>
          </a:xfrm>
        </p:grpSpPr>
        <p:sp>
          <p:nvSpPr>
            <p:cNvPr id="17" name="Google Shape;17;p35"/>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 name="Google Shape;18;p35"/>
            <p:cNvPicPr preferRelativeResize="0"/>
            <p:nvPr/>
          </p:nvPicPr>
          <p:blipFill rotWithShape="1">
            <a:blip r:embed="rId2">
              <a:alphaModFix/>
            </a:blip>
            <a:srcRect b="0" l="0" r="0" t="0"/>
            <a:stretch/>
          </p:blipFill>
          <p:spPr>
            <a:xfrm>
              <a:off x="312965" y="96237"/>
              <a:ext cx="1675765" cy="384810"/>
            </a:xfrm>
            <a:prstGeom prst="rect">
              <a:avLst/>
            </a:prstGeom>
            <a:noFill/>
            <a:ln>
              <a:noFill/>
            </a:ln>
          </p:spPr>
        </p:pic>
      </p:grpSp>
      <p:sp>
        <p:nvSpPr>
          <p:cNvPr id="19" name="Google Shape;19;p35"/>
          <p:cNvSpPr/>
          <p:nvPr/>
        </p:nvSpPr>
        <p:spPr>
          <a:xfrm>
            <a:off x="12192000" y="153500"/>
            <a:ext cx="3690980" cy="7687732"/>
          </a:xfrm>
          <a:custGeom>
            <a:rect b="b" l="l" r="r" t="t"/>
            <a:pathLst>
              <a:path extrusionOk="0" h="6806308" w="7600392">
                <a:moveTo>
                  <a:pt x="0" y="0"/>
                </a:moveTo>
                <a:lnTo>
                  <a:pt x="7600393" y="0"/>
                </a:lnTo>
                <a:lnTo>
                  <a:pt x="7600393" y="6806308"/>
                </a:lnTo>
                <a:lnTo>
                  <a:pt x="0" y="6806308"/>
                </a:lnTo>
                <a:close/>
              </a:path>
            </a:pathLst>
          </a:custGeom>
          <a:solidFill>
            <a:srgbClr val="EBEBE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grpSp>
        <p:nvGrpSpPr>
          <p:cNvPr id="20" name="Google Shape;20;p35"/>
          <p:cNvGrpSpPr/>
          <p:nvPr/>
        </p:nvGrpSpPr>
        <p:grpSpPr>
          <a:xfrm>
            <a:off x="9565775" y="3574321"/>
            <a:ext cx="3525984" cy="2857223"/>
            <a:chOff x="1659400" y="1572038"/>
            <a:chExt cx="970931" cy="786778"/>
          </a:xfrm>
        </p:grpSpPr>
        <p:sp>
          <p:nvSpPr>
            <p:cNvPr id="21" name="Google Shape;21;p35"/>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1764"/>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 name="Google Shape;22;p35"/>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1764"/>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3" name="Google Shape;23;p35"/>
          <p:cNvSpPr/>
          <p:nvPr>
            <p:ph idx="3" type="pic"/>
          </p:nvPr>
        </p:nvSpPr>
        <p:spPr>
          <a:xfrm>
            <a:off x="5718875" y="423474"/>
            <a:ext cx="5982506" cy="4551482"/>
          </a:xfrm>
          <a:prstGeom prst="rect">
            <a:avLst/>
          </a:prstGeom>
          <a:solidFill>
            <a:srgbClr val="F2F2F2"/>
          </a:solidFill>
          <a:ln>
            <a:noFill/>
          </a:ln>
        </p:spPr>
      </p:sp>
      <p:sp>
        <p:nvSpPr>
          <p:cNvPr id="24" name="Google Shape;24;p35"/>
          <p:cNvSpPr/>
          <p:nvPr/>
        </p:nvSpPr>
        <p:spPr>
          <a:xfrm>
            <a:off x="6903719" y="5585903"/>
            <a:ext cx="5257377" cy="756631"/>
          </a:xfrm>
          <a:custGeom>
            <a:rect b="b" l="l" r="r" t="t"/>
            <a:pathLst>
              <a:path extrusionOk="0" h="6806308" w="7600392">
                <a:moveTo>
                  <a:pt x="0" y="0"/>
                </a:moveTo>
                <a:lnTo>
                  <a:pt x="7600393" y="0"/>
                </a:lnTo>
                <a:lnTo>
                  <a:pt x="7600393" y="6806308"/>
                </a:lnTo>
                <a:lnTo>
                  <a:pt x="0" y="6806308"/>
                </a:ln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25" name="Google Shape;25;p35"/>
          <p:cNvSpPr txBox="1"/>
          <p:nvPr>
            <p:ph idx="4" type="body"/>
          </p:nvPr>
        </p:nvSpPr>
        <p:spPr>
          <a:xfrm>
            <a:off x="8064230" y="5611394"/>
            <a:ext cx="3476589"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6" name="Google Shape;26;p35"/>
          <p:cNvPicPr preferRelativeResize="0"/>
          <p:nvPr/>
        </p:nvPicPr>
        <p:blipFill rotWithShape="1">
          <a:blip r:embed="rId3">
            <a:alphaModFix/>
          </a:blip>
          <a:srcRect b="0" l="0" r="0" t="0"/>
          <a:stretch/>
        </p:blipFill>
        <p:spPr>
          <a:xfrm>
            <a:off x="431403" y="569217"/>
            <a:ext cx="4405042" cy="16806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p:cSld name="Icons">
    <p:spTree>
      <p:nvGrpSpPr>
        <p:cNvPr id="101" name="Shape 10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27" name="Shape 27"/>
        <p:cNvGrpSpPr/>
        <p:nvPr/>
      </p:nvGrpSpPr>
      <p:grpSpPr>
        <a:xfrm>
          <a:off x="0" y="0"/>
          <a:ext cx="0" cy="0"/>
          <a:chOff x="0" y="0"/>
          <a:chExt cx="0" cy="0"/>
        </a:xfrm>
      </p:grpSpPr>
      <p:sp>
        <p:nvSpPr>
          <p:cNvPr id="28" name="Google Shape;28;p36"/>
          <p:cNvSpPr txBox="1"/>
          <p:nvPr>
            <p:ph idx="1" type="body"/>
          </p:nvPr>
        </p:nvSpPr>
        <p:spPr>
          <a:xfrm>
            <a:off x="565673" y="254449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36"/>
          <p:cNvSpPr txBox="1"/>
          <p:nvPr>
            <p:ph idx="2" type="body"/>
          </p:nvPr>
        </p:nvSpPr>
        <p:spPr>
          <a:xfrm>
            <a:off x="1400970" y="254449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36"/>
          <p:cNvSpPr txBox="1"/>
          <p:nvPr>
            <p:ph idx="3" type="body"/>
          </p:nvPr>
        </p:nvSpPr>
        <p:spPr>
          <a:xfrm>
            <a:off x="565673" y="325628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 name="Google Shape;31;p36"/>
          <p:cNvSpPr txBox="1"/>
          <p:nvPr>
            <p:ph idx="4" type="body"/>
          </p:nvPr>
        </p:nvSpPr>
        <p:spPr>
          <a:xfrm>
            <a:off x="1400970" y="325628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36"/>
          <p:cNvSpPr txBox="1"/>
          <p:nvPr>
            <p:ph idx="5" type="body"/>
          </p:nvPr>
        </p:nvSpPr>
        <p:spPr>
          <a:xfrm>
            <a:off x="565673" y="3968072"/>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36"/>
          <p:cNvSpPr txBox="1"/>
          <p:nvPr>
            <p:ph idx="6" type="body"/>
          </p:nvPr>
        </p:nvSpPr>
        <p:spPr>
          <a:xfrm>
            <a:off x="1400970" y="3968072"/>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36"/>
          <p:cNvSpPr txBox="1"/>
          <p:nvPr>
            <p:ph idx="7" type="body"/>
          </p:nvPr>
        </p:nvSpPr>
        <p:spPr>
          <a:xfrm>
            <a:off x="565673" y="4679864"/>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36"/>
          <p:cNvSpPr txBox="1"/>
          <p:nvPr>
            <p:ph idx="8" type="body"/>
          </p:nvPr>
        </p:nvSpPr>
        <p:spPr>
          <a:xfrm>
            <a:off x="1400970" y="4679864"/>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36"/>
          <p:cNvSpPr txBox="1"/>
          <p:nvPr>
            <p:ph idx="9" type="body"/>
          </p:nvPr>
        </p:nvSpPr>
        <p:spPr>
          <a:xfrm>
            <a:off x="565673" y="5374717"/>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36"/>
          <p:cNvSpPr txBox="1"/>
          <p:nvPr>
            <p:ph idx="13" type="body"/>
          </p:nvPr>
        </p:nvSpPr>
        <p:spPr>
          <a:xfrm>
            <a:off x="1400970" y="5374717"/>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36"/>
          <p:cNvSpPr/>
          <p:nvPr/>
        </p:nvSpPr>
        <p:spPr>
          <a:xfrm>
            <a:off x="8947682" y="2543260"/>
            <a:ext cx="2531288" cy="1223412"/>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92E4B"/>
              </a:buClr>
              <a:buSzPts val="1050"/>
              <a:buFont typeface="Calibri"/>
              <a:buNone/>
            </a:pPr>
            <a:r>
              <a:rPr b="0" i="0" lang="en-US" sz="1050" u="none" cap="none" strike="noStrike">
                <a:solidFill>
                  <a:srgbClr val="092E4B"/>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1400" u="none" cap="none" strike="noStrike">
              <a:solidFill>
                <a:srgbClr val="000000"/>
              </a:solidFill>
              <a:latin typeface="Arial"/>
              <a:ea typeface="Arial"/>
              <a:cs typeface="Arial"/>
              <a:sym typeface="Arial"/>
            </a:endParaRPr>
          </a:p>
        </p:txBody>
      </p:sp>
      <p:sp>
        <p:nvSpPr>
          <p:cNvPr id="39" name="Google Shape;39;p36"/>
          <p:cNvSpPr/>
          <p:nvPr/>
        </p:nvSpPr>
        <p:spPr>
          <a:xfrm rot="10800000">
            <a:off x="12799" y="5622"/>
            <a:ext cx="12189954" cy="1762217"/>
          </a:xfrm>
          <a:prstGeom prst="rect">
            <a:avLst/>
          </a:prstGeom>
          <a:solidFill>
            <a:srgbClr val="7F34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 name="Google Shape;40;p36"/>
          <p:cNvSpPr txBox="1"/>
          <p:nvPr>
            <p:ph idx="14" type="body"/>
          </p:nvPr>
        </p:nvSpPr>
        <p:spPr>
          <a:xfrm>
            <a:off x="565673" y="659662"/>
            <a:ext cx="5041923" cy="7207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41" name="Google Shape;41;p36"/>
          <p:cNvGrpSpPr/>
          <p:nvPr/>
        </p:nvGrpSpPr>
        <p:grpSpPr>
          <a:xfrm>
            <a:off x="8744224" y="-356297"/>
            <a:ext cx="3525984" cy="2857223"/>
            <a:chOff x="1659400" y="1572038"/>
            <a:chExt cx="970931" cy="786778"/>
          </a:xfrm>
        </p:grpSpPr>
        <p:sp>
          <p:nvSpPr>
            <p:cNvPr id="42" name="Google Shape;42;p36"/>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1764"/>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 name="Google Shape;43;p36"/>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1764"/>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44" name="Shape 44"/>
        <p:cNvGrpSpPr/>
        <p:nvPr/>
      </p:nvGrpSpPr>
      <p:grpSpPr>
        <a:xfrm>
          <a:off x="0" y="0"/>
          <a:ext cx="0" cy="0"/>
          <a:chOff x="0" y="0"/>
          <a:chExt cx="0" cy="0"/>
        </a:xfrm>
      </p:grpSpPr>
      <p:sp>
        <p:nvSpPr>
          <p:cNvPr id="45" name="Google Shape;45;p37"/>
          <p:cNvSpPr/>
          <p:nvPr/>
        </p:nvSpPr>
        <p:spPr>
          <a:xfrm>
            <a:off x="3776133" y="644599"/>
            <a:ext cx="8415867" cy="5509455"/>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 name="Google Shape;46;p37"/>
          <p:cNvSpPr/>
          <p:nvPr/>
        </p:nvSpPr>
        <p:spPr>
          <a:xfrm>
            <a:off x="23805" y="9076427"/>
            <a:ext cx="7535870" cy="16153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 name="Google Shape;47;p37"/>
          <p:cNvSpPr txBox="1"/>
          <p:nvPr>
            <p:ph idx="1" type="body"/>
          </p:nvPr>
        </p:nvSpPr>
        <p:spPr>
          <a:xfrm>
            <a:off x="5999945" y="3509336"/>
            <a:ext cx="6010480" cy="225304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 name="Google Shape;48;p37"/>
          <p:cNvSpPr txBox="1"/>
          <p:nvPr>
            <p:ph idx="2" type="body"/>
          </p:nvPr>
        </p:nvSpPr>
        <p:spPr>
          <a:xfrm>
            <a:off x="891654" y="2003728"/>
            <a:ext cx="2066906" cy="5822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13000"/>
              <a:buFont typeface="Arial"/>
              <a:buNone/>
              <a:defRPr b="0" i="0" sz="130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 name="Google Shape;49;p37"/>
          <p:cNvSpPr/>
          <p:nvPr/>
        </p:nvSpPr>
        <p:spPr>
          <a:xfrm>
            <a:off x="0" y="3875787"/>
            <a:ext cx="5040000" cy="72000"/>
          </a:xfrm>
          <a:custGeom>
            <a:rect b="b" l="l" r="r" t="t"/>
            <a:pathLst>
              <a:path extrusionOk="0" h="71215" w="2963330">
                <a:moveTo>
                  <a:pt x="0" y="0"/>
                </a:moveTo>
                <a:lnTo>
                  <a:pt x="2963330" y="0"/>
                </a:lnTo>
                <a:cubicBezTo>
                  <a:pt x="2963330" y="23739"/>
                  <a:pt x="2963330" y="47477"/>
                  <a:pt x="2963330" y="71215"/>
                </a:cubicBezTo>
                <a:lnTo>
                  <a:pt x="0" y="71215"/>
                </a:lnTo>
                <a:lnTo>
                  <a:pt x="0" y="0"/>
                </a:lnTo>
                <a:close/>
              </a:path>
            </a:pathLst>
          </a:custGeom>
          <a:solidFill>
            <a:srgbClr val="24BAA2"/>
          </a:solidFill>
          <a:ln cap="flat" cmpd="sng" w="9525">
            <a:solidFill>
              <a:srgbClr val="24BAA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 name="Google Shape;50;p37"/>
          <p:cNvSpPr/>
          <p:nvPr/>
        </p:nvSpPr>
        <p:spPr>
          <a:xfrm>
            <a:off x="5040000" y="3812439"/>
            <a:ext cx="394105" cy="198697"/>
          </a:xfrm>
          <a:custGeom>
            <a:rect b="b" l="l" r="r" t="t"/>
            <a:pathLst>
              <a:path extrusionOk="0" h="101214" w="200753">
                <a:moveTo>
                  <a:pt x="185530" y="15135"/>
                </a:moveTo>
                <a:lnTo>
                  <a:pt x="185530" y="15135"/>
                </a:lnTo>
                <a:lnTo>
                  <a:pt x="185530" y="15135"/>
                </a:lnTo>
                <a:cubicBezTo>
                  <a:pt x="176016" y="5676"/>
                  <a:pt x="163647" y="0"/>
                  <a:pt x="149376" y="0"/>
                </a:cubicBezTo>
                <a:cubicBezTo>
                  <a:pt x="135104" y="0"/>
                  <a:pt x="122735" y="5676"/>
                  <a:pt x="113221" y="15135"/>
                </a:cubicBezTo>
                <a:lnTo>
                  <a:pt x="113221" y="15135"/>
                </a:lnTo>
                <a:lnTo>
                  <a:pt x="113221" y="15135"/>
                </a:lnTo>
                <a:cubicBezTo>
                  <a:pt x="108464" y="19865"/>
                  <a:pt x="104658" y="25540"/>
                  <a:pt x="101804" y="32162"/>
                </a:cubicBezTo>
                <a:lnTo>
                  <a:pt x="951" y="32162"/>
                </a:lnTo>
                <a:cubicBezTo>
                  <a:pt x="0" y="45405"/>
                  <a:pt x="0" y="58648"/>
                  <a:pt x="0" y="70945"/>
                </a:cubicBezTo>
                <a:lnTo>
                  <a:pt x="102755" y="70945"/>
                </a:lnTo>
                <a:cubicBezTo>
                  <a:pt x="105610" y="76620"/>
                  <a:pt x="108464" y="82296"/>
                  <a:pt x="113221" y="86080"/>
                </a:cubicBezTo>
                <a:lnTo>
                  <a:pt x="113221" y="86080"/>
                </a:lnTo>
                <a:lnTo>
                  <a:pt x="113221" y="86080"/>
                </a:lnTo>
                <a:cubicBezTo>
                  <a:pt x="122735" y="95539"/>
                  <a:pt x="135104" y="101215"/>
                  <a:pt x="149376" y="101215"/>
                </a:cubicBezTo>
                <a:cubicBezTo>
                  <a:pt x="163647" y="101215"/>
                  <a:pt x="176016" y="95539"/>
                  <a:pt x="185530" y="86080"/>
                </a:cubicBezTo>
                <a:lnTo>
                  <a:pt x="185530" y="86080"/>
                </a:lnTo>
                <a:lnTo>
                  <a:pt x="185530" y="86080"/>
                </a:lnTo>
                <a:cubicBezTo>
                  <a:pt x="195045" y="76620"/>
                  <a:pt x="200753" y="64323"/>
                  <a:pt x="200753" y="50134"/>
                </a:cubicBezTo>
                <a:cubicBezTo>
                  <a:pt x="199802" y="36891"/>
                  <a:pt x="194093" y="24594"/>
                  <a:pt x="185530" y="15135"/>
                </a:cubicBezTo>
                <a:close/>
                <a:moveTo>
                  <a:pt x="163647" y="66215"/>
                </a:moveTo>
                <a:lnTo>
                  <a:pt x="163647" y="66215"/>
                </a:lnTo>
                <a:cubicBezTo>
                  <a:pt x="159842" y="69999"/>
                  <a:pt x="154133" y="71891"/>
                  <a:pt x="148424" y="71891"/>
                </a:cubicBezTo>
                <a:cubicBezTo>
                  <a:pt x="142716" y="71891"/>
                  <a:pt x="137007" y="69999"/>
                  <a:pt x="133201" y="66215"/>
                </a:cubicBezTo>
                <a:lnTo>
                  <a:pt x="133201" y="66215"/>
                </a:lnTo>
                <a:cubicBezTo>
                  <a:pt x="129396" y="62431"/>
                  <a:pt x="127493" y="57702"/>
                  <a:pt x="127493" y="51080"/>
                </a:cubicBezTo>
                <a:cubicBezTo>
                  <a:pt x="127493" y="45405"/>
                  <a:pt x="129396" y="39729"/>
                  <a:pt x="133201" y="35945"/>
                </a:cubicBezTo>
                <a:lnTo>
                  <a:pt x="133201" y="35945"/>
                </a:lnTo>
                <a:cubicBezTo>
                  <a:pt x="137007" y="32162"/>
                  <a:pt x="141764" y="30270"/>
                  <a:pt x="148424" y="30270"/>
                </a:cubicBezTo>
                <a:cubicBezTo>
                  <a:pt x="154133" y="30270"/>
                  <a:pt x="159842" y="32162"/>
                  <a:pt x="163647" y="35945"/>
                </a:cubicBezTo>
                <a:lnTo>
                  <a:pt x="163647" y="35945"/>
                </a:lnTo>
                <a:cubicBezTo>
                  <a:pt x="167453" y="39729"/>
                  <a:pt x="169356" y="44459"/>
                  <a:pt x="169356" y="51080"/>
                </a:cubicBezTo>
                <a:cubicBezTo>
                  <a:pt x="170307" y="56756"/>
                  <a:pt x="167453" y="62431"/>
                  <a:pt x="163647" y="66215"/>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51" name="Google Shape;51;p37"/>
          <p:cNvGrpSpPr/>
          <p:nvPr/>
        </p:nvGrpSpPr>
        <p:grpSpPr>
          <a:xfrm>
            <a:off x="9005185" y="0"/>
            <a:ext cx="3525984" cy="2857223"/>
            <a:chOff x="1659400" y="1572038"/>
            <a:chExt cx="970931" cy="786778"/>
          </a:xfrm>
        </p:grpSpPr>
        <p:sp>
          <p:nvSpPr>
            <p:cNvPr id="52" name="Google Shape;52;p37"/>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1764"/>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 name="Google Shape;53;p37"/>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1764"/>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54" name="Shape 54"/>
        <p:cNvGrpSpPr/>
        <p:nvPr/>
      </p:nvGrpSpPr>
      <p:grpSpPr>
        <a:xfrm>
          <a:off x="0" y="0"/>
          <a:ext cx="0" cy="0"/>
          <a:chOff x="0" y="0"/>
          <a:chExt cx="0" cy="0"/>
        </a:xfrm>
      </p:grpSpPr>
      <p:sp>
        <p:nvSpPr>
          <p:cNvPr id="55" name="Google Shape;55;p38"/>
          <p:cNvSpPr/>
          <p:nvPr/>
        </p:nvSpPr>
        <p:spPr>
          <a:xfrm>
            <a:off x="4884044" y="0"/>
            <a:ext cx="6417733" cy="6858000"/>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 name="Google Shape;56;p38"/>
          <p:cNvSpPr txBox="1"/>
          <p:nvPr>
            <p:ph idx="1" type="body"/>
          </p:nvPr>
        </p:nvSpPr>
        <p:spPr>
          <a:xfrm>
            <a:off x="6096001" y="593579"/>
            <a:ext cx="4724400" cy="560402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57" name="Google Shape;57;p38"/>
          <p:cNvGrpSpPr/>
          <p:nvPr/>
        </p:nvGrpSpPr>
        <p:grpSpPr>
          <a:xfrm>
            <a:off x="4884044" y="3946789"/>
            <a:ext cx="3525984" cy="2857223"/>
            <a:chOff x="1659400" y="1572038"/>
            <a:chExt cx="970931" cy="786778"/>
          </a:xfrm>
        </p:grpSpPr>
        <p:sp>
          <p:nvSpPr>
            <p:cNvPr id="58" name="Google Shape;58;p38"/>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1764"/>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 name="Google Shape;59;p38"/>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1764"/>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0" name="Google Shape;60;p38"/>
          <p:cNvSpPr/>
          <p:nvPr>
            <p:ph idx="2" type="pic"/>
          </p:nvPr>
        </p:nvSpPr>
        <p:spPr>
          <a:xfrm>
            <a:off x="414116" y="352414"/>
            <a:ext cx="5497412" cy="6099184"/>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61" name="Shape 61"/>
        <p:cNvGrpSpPr/>
        <p:nvPr/>
      </p:nvGrpSpPr>
      <p:grpSpPr>
        <a:xfrm>
          <a:off x="0" y="0"/>
          <a:ext cx="0" cy="0"/>
          <a:chOff x="0" y="0"/>
          <a:chExt cx="0" cy="0"/>
        </a:xfrm>
      </p:grpSpPr>
      <p:sp>
        <p:nvSpPr>
          <p:cNvPr id="62" name="Google Shape;62;p39"/>
          <p:cNvSpPr/>
          <p:nvPr/>
        </p:nvSpPr>
        <p:spPr>
          <a:xfrm>
            <a:off x="0" y="0"/>
            <a:ext cx="12192000" cy="6858000"/>
          </a:xfrm>
          <a:prstGeom prst="rect">
            <a:avLst/>
          </a:prstGeom>
          <a:solidFill>
            <a:srgbClr val="7F34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 name="Google Shape;63;p39"/>
          <p:cNvSpPr/>
          <p:nvPr/>
        </p:nvSpPr>
        <p:spPr>
          <a:xfrm>
            <a:off x="370688" y="323520"/>
            <a:ext cx="11450624" cy="62109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 name="Google Shape;64;p39"/>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400"/>
              <a:buFont typeface="Arial"/>
              <a:buNone/>
              <a:defRPr b="0" i="0" sz="2400" u="none" cap="none" strike="noStrike">
                <a:solidFill>
                  <a:srgbClr val="092E4B"/>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 name="Google Shape;65;p39"/>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3600"/>
              <a:buFont typeface="Arial"/>
              <a:buNone/>
              <a:defRPr b="1" i="0" sz="36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 name="Google Shape;66;p39"/>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67" name="Shape 67"/>
        <p:cNvGrpSpPr/>
        <p:nvPr/>
      </p:nvGrpSpPr>
      <p:grpSpPr>
        <a:xfrm>
          <a:off x="0" y="0"/>
          <a:ext cx="0" cy="0"/>
          <a:chOff x="0" y="0"/>
          <a:chExt cx="0" cy="0"/>
        </a:xfrm>
      </p:grpSpPr>
      <p:sp>
        <p:nvSpPr>
          <p:cNvPr id="68" name="Google Shape;68;p40"/>
          <p:cNvSpPr/>
          <p:nvPr/>
        </p:nvSpPr>
        <p:spPr>
          <a:xfrm>
            <a:off x="0" y="0"/>
            <a:ext cx="6417733" cy="6858000"/>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 name="Google Shape;69;p40"/>
          <p:cNvSpPr txBox="1"/>
          <p:nvPr>
            <p:ph idx="1" type="body"/>
          </p:nvPr>
        </p:nvSpPr>
        <p:spPr>
          <a:xfrm>
            <a:off x="898358" y="2107770"/>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 name="Google Shape;70;p40"/>
          <p:cNvSpPr txBox="1"/>
          <p:nvPr>
            <p:ph idx="2" type="body"/>
          </p:nvPr>
        </p:nvSpPr>
        <p:spPr>
          <a:xfrm>
            <a:off x="898358" y="890242"/>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3600"/>
              <a:buFont typeface="Arial"/>
              <a:buNone/>
              <a:defRPr b="1" i="0" sz="36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 name="Google Shape;71;p40"/>
          <p:cNvSpPr/>
          <p:nvPr>
            <p:ph idx="3" type="pic"/>
          </p:nvPr>
        </p:nvSpPr>
        <p:spPr>
          <a:xfrm>
            <a:off x="5888002" y="439730"/>
            <a:ext cx="5660531" cy="6045736"/>
          </a:xfrm>
          <a:prstGeom prst="rect">
            <a:avLst/>
          </a:prstGeom>
          <a:solidFill>
            <a:srgbClr val="F2F2F2"/>
          </a:solidFill>
          <a:ln>
            <a:noFill/>
          </a:ln>
        </p:spPr>
      </p:sp>
      <p:grpSp>
        <p:nvGrpSpPr>
          <p:cNvPr id="72" name="Google Shape;72;p40"/>
          <p:cNvGrpSpPr/>
          <p:nvPr/>
        </p:nvGrpSpPr>
        <p:grpSpPr>
          <a:xfrm>
            <a:off x="-2012374" y="3808246"/>
            <a:ext cx="3525984" cy="2857223"/>
            <a:chOff x="1659400" y="1572038"/>
            <a:chExt cx="970931" cy="786778"/>
          </a:xfrm>
        </p:grpSpPr>
        <p:sp>
          <p:nvSpPr>
            <p:cNvPr id="73" name="Google Shape;73;p40"/>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156"/>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4" name="Google Shape;74;p40"/>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156"/>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75" name="Shape 75"/>
        <p:cNvGrpSpPr/>
        <p:nvPr/>
      </p:nvGrpSpPr>
      <p:grpSpPr>
        <a:xfrm>
          <a:off x="0" y="0"/>
          <a:ext cx="0" cy="0"/>
          <a:chOff x="0" y="0"/>
          <a:chExt cx="0" cy="0"/>
        </a:xfrm>
      </p:grpSpPr>
      <p:sp>
        <p:nvSpPr>
          <p:cNvPr id="76" name="Google Shape;76;p41"/>
          <p:cNvSpPr/>
          <p:nvPr/>
        </p:nvSpPr>
        <p:spPr>
          <a:xfrm>
            <a:off x="4605868" y="1"/>
            <a:ext cx="6891866" cy="6858000"/>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7" name="Google Shape;77;p41"/>
          <p:cNvSpPr txBox="1"/>
          <p:nvPr>
            <p:ph idx="1" type="body"/>
          </p:nvPr>
        </p:nvSpPr>
        <p:spPr>
          <a:xfrm>
            <a:off x="5943600" y="2076098"/>
            <a:ext cx="4867011" cy="391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 name="Google Shape;78;p41"/>
          <p:cNvSpPr txBox="1"/>
          <p:nvPr>
            <p:ph idx="2" type="body"/>
          </p:nvPr>
        </p:nvSpPr>
        <p:spPr>
          <a:xfrm>
            <a:off x="5943601" y="647039"/>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3600"/>
              <a:buFont typeface="Arial"/>
              <a:buNone/>
              <a:defRPr b="1" i="0" sz="36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9" name="Google Shape;79;p41"/>
          <p:cNvPicPr preferRelativeResize="0"/>
          <p:nvPr/>
        </p:nvPicPr>
        <p:blipFill rotWithShape="1">
          <a:blip r:embed="rId2">
            <a:alphaModFix/>
          </a:blip>
          <a:srcRect b="0" l="-25867" r="0" t="0"/>
          <a:stretch/>
        </p:blipFill>
        <p:spPr>
          <a:xfrm flipH="1">
            <a:off x="0" y="1639691"/>
            <a:ext cx="8439100" cy="5375657"/>
          </a:xfrm>
          <a:prstGeom prst="rect">
            <a:avLst/>
          </a:prstGeom>
          <a:noFill/>
          <a:ln>
            <a:noFill/>
          </a:ln>
        </p:spPr>
      </p:pic>
      <p:sp>
        <p:nvSpPr>
          <p:cNvPr id="80" name="Google Shape;80;p41"/>
          <p:cNvSpPr/>
          <p:nvPr>
            <p:ph idx="3" type="pic"/>
          </p:nvPr>
        </p:nvSpPr>
        <p:spPr>
          <a:xfrm>
            <a:off x="0" y="1866787"/>
            <a:ext cx="5130800" cy="3913188"/>
          </a:xfrm>
          <a:prstGeom prst="rect">
            <a:avLst/>
          </a:prstGeom>
          <a:solidFill>
            <a:srgbClr val="D8D8D8"/>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81" name="Shape 81"/>
        <p:cNvGrpSpPr/>
        <p:nvPr/>
      </p:nvGrpSpPr>
      <p:grpSpPr>
        <a:xfrm>
          <a:off x="0" y="0"/>
          <a:ext cx="0" cy="0"/>
          <a:chOff x="0" y="0"/>
          <a:chExt cx="0" cy="0"/>
        </a:xfrm>
      </p:grpSpPr>
      <p:sp>
        <p:nvSpPr>
          <p:cNvPr id="82" name="Google Shape;82;p42"/>
          <p:cNvSpPr/>
          <p:nvPr/>
        </p:nvSpPr>
        <p:spPr>
          <a:xfrm>
            <a:off x="0" y="1352385"/>
            <a:ext cx="6096000" cy="4388015"/>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3" name="Google Shape;83;p42"/>
          <p:cNvSpPr/>
          <p:nvPr>
            <p:ph idx="2" type="pic"/>
          </p:nvPr>
        </p:nvSpPr>
        <p:spPr>
          <a:xfrm>
            <a:off x="0" y="0"/>
            <a:ext cx="12192000" cy="6858000"/>
          </a:xfrm>
          <a:prstGeom prst="rect">
            <a:avLst/>
          </a:prstGeom>
          <a:solidFill>
            <a:srgbClr val="F2F2F2"/>
          </a:solidFill>
          <a:ln>
            <a:noFill/>
          </a:ln>
        </p:spPr>
      </p:sp>
      <p:sp>
        <p:nvSpPr>
          <p:cNvPr id="84" name="Google Shape;84;p42"/>
          <p:cNvSpPr txBox="1"/>
          <p:nvPr>
            <p:ph idx="1" type="body"/>
          </p:nvPr>
        </p:nvSpPr>
        <p:spPr>
          <a:xfrm>
            <a:off x="427670" y="1747126"/>
            <a:ext cx="5126463" cy="356565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85" name="Google Shape;85;p42"/>
          <p:cNvGrpSpPr/>
          <p:nvPr/>
        </p:nvGrpSpPr>
        <p:grpSpPr>
          <a:xfrm>
            <a:off x="-1877189" y="2648392"/>
            <a:ext cx="3525984" cy="2857223"/>
            <a:chOff x="1659400" y="1572038"/>
            <a:chExt cx="970931" cy="786778"/>
          </a:xfrm>
        </p:grpSpPr>
        <p:sp>
          <p:nvSpPr>
            <p:cNvPr id="86" name="Google Shape;86;p42"/>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1764"/>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7" name="Google Shape;87;p42"/>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1764"/>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88" name="Shape 88"/>
        <p:cNvGrpSpPr/>
        <p:nvPr/>
      </p:nvGrpSpPr>
      <p:grpSpPr>
        <a:xfrm>
          <a:off x="0" y="0"/>
          <a:ext cx="0" cy="0"/>
          <a:chOff x="0" y="0"/>
          <a:chExt cx="0" cy="0"/>
        </a:xfrm>
      </p:grpSpPr>
      <p:sp>
        <p:nvSpPr>
          <p:cNvPr id="89" name="Google Shape;89;p43"/>
          <p:cNvSpPr/>
          <p:nvPr/>
        </p:nvSpPr>
        <p:spPr>
          <a:xfrm>
            <a:off x="-32399" y="3350405"/>
            <a:ext cx="12194195" cy="2415624"/>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 name="Google Shape;90;p43"/>
          <p:cNvSpPr txBox="1"/>
          <p:nvPr>
            <p:ph idx="1" type="body"/>
          </p:nvPr>
        </p:nvSpPr>
        <p:spPr>
          <a:xfrm>
            <a:off x="690953" y="4549217"/>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 name="Google Shape;91;p43"/>
          <p:cNvSpPr txBox="1"/>
          <p:nvPr>
            <p:ph idx="2" type="body"/>
          </p:nvPr>
        </p:nvSpPr>
        <p:spPr>
          <a:xfrm>
            <a:off x="690953" y="3739641"/>
            <a:ext cx="3195485" cy="837258"/>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24BAA2"/>
              </a:buClr>
              <a:buSzPts val="5000"/>
              <a:buFont typeface="Arial"/>
              <a:buNone/>
              <a:defRPr b="1" i="0" sz="50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92" name="Google Shape;92;p43"/>
          <p:cNvGrpSpPr/>
          <p:nvPr/>
        </p:nvGrpSpPr>
        <p:grpSpPr>
          <a:xfrm>
            <a:off x="336354" y="5927698"/>
            <a:ext cx="2735993" cy="679345"/>
            <a:chOff x="0" y="0"/>
            <a:chExt cx="2301694" cy="571500"/>
          </a:xfrm>
        </p:grpSpPr>
        <p:sp>
          <p:nvSpPr>
            <p:cNvPr id="93" name="Google Shape;93;p43"/>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4" name="Google Shape;94;p43"/>
            <p:cNvPicPr preferRelativeResize="0"/>
            <p:nvPr/>
          </p:nvPicPr>
          <p:blipFill rotWithShape="1">
            <a:blip r:embed="rId2">
              <a:alphaModFix/>
            </a:blip>
            <a:srcRect b="0" l="0" r="0" t="0"/>
            <a:stretch/>
          </p:blipFill>
          <p:spPr>
            <a:xfrm>
              <a:off x="312965" y="96237"/>
              <a:ext cx="1675765" cy="384810"/>
            </a:xfrm>
            <a:prstGeom prst="rect">
              <a:avLst/>
            </a:prstGeom>
            <a:noFill/>
            <a:ln>
              <a:noFill/>
            </a:ln>
          </p:spPr>
        </p:pic>
      </p:grpSp>
      <p:pic>
        <p:nvPicPr>
          <p:cNvPr id="95" name="Google Shape;95;p43"/>
          <p:cNvPicPr preferRelativeResize="0"/>
          <p:nvPr/>
        </p:nvPicPr>
        <p:blipFill rotWithShape="1">
          <a:blip r:embed="rId3">
            <a:alphaModFix/>
          </a:blip>
          <a:srcRect b="0" l="0" r="0" t="0"/>
          <a:stretch/>
        </p:blipFill>
        <p:spPr>
          <a:xfrm>
            <a:off x="336354" y="587665"/>
            <a:ext cx="5189566" cy="1979955"/>
          </a:xfrm>
          <a:prstGeom prst="rect">
            <a:avLst/>
          </a:prstGeom>
          <a:noFill/>
          <a:ln>
            <a:noFill/>
          </a:ln>
        </p:spPr>
      </p:pic>
      <p:grpSp>
        <p:nvGrpSpPr>
          <p:cNvPr id="96" name="Google Shape;96;p43"/>
          <p:cNvGrpSpPr/>
          <p:nvPr/>
        </p:nvGrpSpPr>
        <p:grpSpPr>
          <a:xfrm>
            <a:off x="9565775" y="3574321"/>
            <a:ext cx="3525984" cy="2857223"/>
            <a:chOff x="1659400" y="1572038"/>
            <a:chExt cx="970931" cy="786778"/>
          </a:xfrm>
        </p:grpSpPr>
        <p:sp>
          <p:nvSpPr>
            <p:cNvPr id="97" name="Google Shape;97;p43"/>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1764"/>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8" name="Google Shape;98;p43"/>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1764"/>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9" name="Google Shape;99;p43"/>
          <p:cNvSpPr/>
          <p:nvPr/>
        </p:nvSpPr>
        <p:spPr>
          <a:xfrm>
            <a:off x="6903719" y="5585903"/>
            <a:ext cx="5257377" cy="756631"/>
          </a:xfrm>
          <a:custGeom>
            <a:rect b="b" l="l" r="r" t="t"/>
            <a:pathLst>
              <a:path extrusionOk="0" h="6806308" w="7600392">
                <a:moveTo>
                  <a:pt x="0" y="0"/>
                </a:moveTo>
                <a:lnTo>
                  <a:pt x="7600393" y="0"/>
                </a:lnTo>
                <a:lnTo>
                  <a:pt x="7600393" y="6806308"/>
                </a:lnTo>
                <a:lnTo>
                  <a:pt x="0" y="6806308"/>
                </a:ln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00" name="Google Shape;100;p43"/>
          <p:cNvSpPr txBox="1"/>
          <p:nvPr>
            <p:ph idx="3" type="body"/>
          </p:nvPr>
        </p:nvSpPr>
        <p:spPr>
          <a:xfrm>
            <a:off x="8064230" y="5611394"/>
            <a:ext cx="3476589"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4"/>
          <p:cNvSpPr/>
          <p:nvPr/>
        </p:nvSpPr>
        <p:spPr>
          <a:xfrm rot="-5400000">
            <a:off x="10313073" y="4835824"/>
            <a:ext cx="3173496"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92E4B"/>
                </a:solidFill>
                <a:latin typeface="Calibri"/>
                <a:ea typeface="Calibri"/>
                <a:cs typeface="Calibri"/>
                <a:sym typeface="Calibri"/>
              </a:rPr>
              <a:t>Reframing Skills for Senior Carers</a:t>
            </a:r>
            <a:endParaRPr b="0" i="0" sz="1000" u="none" cap="none" strike="noStrike">
              <a:solidFill>
                <a:srgbClr val="092E4B"/>
              </a:solidFill>
              <a:latin typeface="Calibri"/>
              <a:ea typeface="Calibri"/>
              <a:cs typeface="Calibri"/>
              <a:sym typeface="Calibri"/>
            </a:endParaRPr>
          </a:p>
        </p:txBody>
      </p:sp>
      <p:cxnSp>
        <p:nvCxnSpPr>
          <p:cNvPr id="11" name="Google Shape;11;p34"/>
          <p:cNvCxnSpPr/>
          <p:nvPr/>
        </p:nvCxnSpPr>
        <p:spPr>
          <a:xfrm rot="10800000">
            <a:off x="11791088" y="6608548"/>
            <a:ext cx="224149" cy="0"/>
          </a:xfrm>
          <a:prstGeom prst="straightConnector1">
            <a:avLst/>
          </a:prstGeom>
          <a:noFill/>
          <a:ln cap="flat" cmpd="sng" w="9525">
            <a:solidFill>
              <a:srgbClr val="24BAA2"/>
            </a:solidFill>
            <a:prstDash val="solid"/>
            <a:miter lim="4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hyperlink" Target="https://onlinelibrary.wiley.com/doi/10.1111/opn.12087" TargetMode="External"/><Relationship Id="rId4" Type="http://schemas.openxmlformats.org/officeDocument/2006/relationships/hyperlink" Target="https://blogs.lse.ac.uk/businessreview/2020/08/24/are-healthcare-workers-stressed-by-information-technology/" TargetMode="External"/><Relationship Id="rId5" Type="http://schemas.openxmlformats.org/officeDocument/2006/relationships/hyperlink" Target="https://www.homeceuconnection.com/blog/lack-of-training-in-healthcare-opportunities/" TargetMode="External"/><Relationship Id="rId6"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41.png"/><Relationship Id="rId6" Type="http://schemas.openxmlformats.org/officeDocument/2006/relationships/image" Target="../media/image23.png"/><Relationship Id="rId7"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s://www.ncbi.nlm.nih.gov/pmc/articles/PMC7366940/" TargetMode="External"/><Relationship Id="rId4" Type="http://schemas.openxmlformats.org/officeDocument/2006/relationships/image" Target="../media/image15.png"/><Relationship Id="rId9" Type="http://schemas.openxmlformats.org/officeDocument/2006/relationships/image" Target="../media/image22.png"/><Relationship Id="rId5" Type="http://schemas.openxmlformats.org/officeDocument/2006/relationships/image" Target="../media/image2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s://www.housinglin.org.uk/Topics/type/The-TAPPI-Inquiry-Report-Technology-for-our-Ageing-Population-Panel-for-Innovation-Phase-One/" TargetMode="External"/><Relationship Id="rId4" Type="http://schemas.openxmlformats.org/officeDocument/2006/relationships/hyperlink" Target="https://www.housinglin.org.uk/Topics/type/The-TAPPI-Inquiry-Report-Technology-for-our-Ageing-Population-Panel-for-Innovation-Phase-One/" TargetMode="External"/><Relationship Id="rId5" Type="http://schemas.openxmlformats.org/officeDocument/2006/relationships/hyperlink" Target="https://www.housinglin.org.uk/Topics/type/The-TAPPI-Inquiry-Report-Technology-for-our-Ageing-Population-Panel-for-Innovation-Phase-One/" TargetMode="External"/><Relationship Id="rId6" Type="http://schemas.openxmlformats.org/officeDocument/2006/relationships/hyperlink" Target="https://www.housinglin.org.uk/Topics/type/The-TAPPI-Inquiry-Report-Technology-for-our-Ageing-Population-Panel-for-Innovation-Phase-One/" TargetMode="External"/><Relationship Id="rId7" Type="http://schemas.openxmlformats.org/officeDocument/2006/relationships/hyperlink" Target="https://www.housinglin.org.uk/_assets/Resources/Housing/Support_materials/Reports/HLIN-TAPPI-Report.pdf" TargetMode="External"/><Relationship Id="rId8"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https://www.ahcancal.org/News-and-Communications/Fact-Sheets/FactSheets/BLS-Report-LTC-Job-Losses.pdf" TargetMode="External"/><Relationship Id="rId4" Type="http://schemas.openxmlformats.org/officeDocument/2006/relationships/image" Target="../media/image32.png"/><Relationship Id="rId5"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hyperlink" Target="https://www.carepredict.com/blog/how-technology-can-help-senior-living-retain-staff/" TargetMode="External"/><Relationship Id="rId4" Type="http://schemas.openxmlformats.org/officeDocument/2006/relationships/image" Target="../media/image35.png"/><Relationship Id="rId5"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42.png"/><Relationship Id="rId4" Type="http://schemas.openxmlformats.org/officeDocument/2006/relationships/hyperlink" Target="https://youtu.be/60G-RJ4c2C8"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hyperlink" Target="https://www.thedtgroup.org/brain-injury" TargetMode="External"/><Relationship Id="rId4" Type="http://schemas.openxmlformats.org/officeDocument/2006/relationships/image" Target="../media/image26.jpg"/><Relationship Id="rId5" Type="http://schemas.openxmlformats.org/officeDocument/2006/relationships/hyperlink" Target="https://www.youtube.com/watch?v=wo1u8Qx4DLw"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hyperlink" Target="https://www.alayacare.com/care-worker-mobile-application" TargetMode="External"/><Relationship Id="rId4" Type="http://schemas.openxmlformats.org/officeDocument/2006/relationships/image" Target="../media/image19.jpg"/><Relationship Id="rId5" Type="http://schemas.openxmlformats.org/officeDocument/2006/relationships/hyperlink" Target="https://www.youtube.com/watch?v=Z1l2X1ipfPc"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image" Target="../media/image3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36.png"/><Relationship Id="rId4" Type="http://schemas.openxmlformats.org/officeDocument/2006/relationships/image" Target="../media/image40.png"/><Relationship Id="rId5" Type="http://schemas.openxmlformats.org/officeDocument/2006/relationships/image" Target="../media/image34.png"/><Relationship Id="rId6"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33.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 Id="rId3"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7.png"/><Relationship Id="rId5" Type="http://schemas.openxmlformats.org/officeDocument/2006/relationships/image" Target="../media/image18.png"/><Relationship Id="rId6" Type="http://schemas.openxmlformats.org/officeDocument/2006/relationships/image" Target="../media/image21.png"/><Relationship Id="rId7"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hyperlink" Target="https://www.un.org/development/desa/pd/sites/www.un.org.development.desa.pd/files/wpp2022_summary_of_results.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hyperlink" Target="https://theconversation.com/why-care-workers-are-feeling-less-valued-and-leaving-the-sector-after-the-pandemic-169961" TargetMode="External"/><Relationship Id="rId4" Type="http://schemas.openxmlformats.org/officeDocument/2006/relationships/hyperlink" Target="https://journals.sagepub.com/doi/full/10.1177/20552076221102771" TargetMode="External"/><Relationship Id="rId5"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hyperlink" Target="https://www.youtube.com/watch?v=qwwPnjzIXbQ&amp;t=1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
          <p:cNvSpPr txBox="1"/>
          <p:nvPr>
            <p:ph idx="1" type="body"/>
          </p:nvPr>
        </p:nvSpPr>
        <p:spPr>
          <a:xfrm>
            <a:off x="575872" y="3922850"/>
            <a:ext cx="4299600" cy="1008300"/>
          </a:xfrm>
          <a:prstGeom prst="rect">
            <a:avLst/>
          </a:prstGeom>
          <a:noFill/>
          <a:ln>
            <a:noFill/>
          </a:ln>
        </p:spPr>
        <p:txBody>
          <a:bodyPr anchorCtr="0" anchor="t" bIns="45700" lIns="91425" spcFirstLastPara="1" rIns="91425" wrap="square" tIns="45700">
            <a:noAutofit/>
          </a:bodyPr>
          <a:lstStyle/>
          <a:p>
            <a:pPr indent="0" lvl="0" marL="0" rtl="0" algn="l">
              <a:lnSpc>
                <a:spcPct val="98850"/>
              </a:lnSpc>
              <a:spcBef>
                <a:spcPts val="0"/>
              </a:spcBef>
              <a:spcAft>
                <a:spcPts val="0"/>
              </a:spcAft>
              <a:buClr>
                <a:schemeClr val="lt1"/>
              </a:buClr>
              <a:buSzPts val="4000"/>
              <a:buNone/>
            </a:pPr>
            <a:r>
              <a:rPr lang="en-US"/>
              <a:t>Opkvalificering af færdigheder  i ældreplejen </a:t>
            </a:r>
            <a:endParaRPr/>
          </a:p>
        </p:txBody>
      </p:sp>
      <p:sp>
        <p:nvSpPr>
          <p:cNvPr id="108" name="Google Shape;108;p1"/>
          <p:cNvSpPr txBox="1"/>
          <p:nvPr>
            <p:ph idx="2" type="body"/>
          </p:nvPr>
        </p:nvSpPr>
        <p:spPr>
          <a:xfrm>
            <a:off x="618012" y="3232383"/>
            <a:ext cx="3312000" cy="533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None/>
            </a:pPr>
            <a:r>
              <a:rPr b="1" lang="en-US"/>
              <a:t>Introduktion</a:t>
            </a:r>
            <a:endParaRPr/>
          </a:p>
        </p:txBody>
      </p:sp>
      <p:pic>
        <p:nvPicPr>
          <p:cNvPr id="109" name="Google Shape;109;p1"/>
          <p:cNvPicPr preferRelativeResize="0"/>
          <p:nvPr>
            <p:ph idx="3" type="pic"/>
          </p:nvPr>
        </p:nvPicPr>
        <p:blipFill rotWithShape="1">
          <a:blip r:embed="rId3">
            <a:alphaModFix/>
          </a:blip>
          <a:srcRect b="0" l="0" r="0" t="0"/>
          <a:stretch/>
        </p:blipFill>
        <p:spPr>
          <a:xfrm>
            <a:off x="5718875" y="423474"/>
            <a:ext cx="5982504" cy="4551483"/>
          </a:xfrm>
          <a:prstGeom prst="rect">
            <a:avLst/>
          </a:prstGeom>
          <a:solidFill>
            <a:srgbClr val="F2F2F2"/>
          </a:solidFill>
          <a:ln>
            <a:noFill/>
          </a:ln>
        </p:spPr>
      </p:pic>
      <p:sp>
        <p:nvSpPr>
          <p:cNvPr id="110" name="Google Shape;110;p1"/>
          <p:cNvSpPr txBox="1"/>
          <p:nvPr>
            <p:ph idx="4" type="body"/>
          </p:nvPr>
        </p:nvSpPr>
        <p:spPr>
          <a:xfrm>
            <a:off x="7918315" y="5611394"/>
            <a:ext cx="3622500" cy="7311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2800"/>
              <a:buNone/>
            </a:pPr>
            <a:r>
              <a:rPr lang="en-US"/>
              <a:t>﻿www.housingcare.net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0"/>
          <p:cNvSpPr txBox="1"/>
          <p:nvPr>
            <p:ph idx="1" type="body"/>
          </p:nvPr>
        </p:nvSpPr>
        <p:spPr>
          <a:xfrm>
            <a:off x="5582524" y="2830166"/>
            <a:ext cx="4123451" cy="2253043"/>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chemeClr val="lt1"/>
              </a:buClr>
              <a:buSzPct val="108108"/>
              <a:buNone/>
            </a:pPr>
            <a:r>
              <a:rPr lang="en-US"/>
              <a:t>Omsorg gennem teknologi: er det muligt?</a:t>
            </a:r>
            <a:endParaRPr/>
          </a:p>
        </p:txBody>
      </p:sp>
      <p:sp>
        <p:nvSpPr>
          <p:cNvPr id="193" name="Google Shape;193;p10"/>
          <p:cNvSpPr txBox="1"/>
          <p:nvPr>
            <p:ph idx="2" type="body"/>
          </p:nvPr>
        </p:nvSpPr>
        <p:spPr>
          <a:xfrm>
            <a:off x="891654" y="2003728"/>
            <a:ext cx="2066906" cy="58222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13000"/>
              <a:buNone/>
            </a:pPr>
            <a:r>
              <a:rPr lang="en-US"/>
              <a:t>02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1"/>
          <p:cNvSpPr txBox="1"/>
          <p:nvPr>
            <p:ph idx="1" type="body"/>
          </p:nvPr>
        </p:nvSpPr>
        <p:spPr>
          <a:xfrm>
            <a:off x="3720465" y="967488"/>
            <a:ext cx="7890159" cy="4923024"/>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SzPts val="2400"/>
              <a:buNone/>
            </a:pPr>
            <a:r>
              <a:rPr b="1" lang="en-US">
                <a:solidFill>
                  <a:srgbClr val="7F3494"/>
                </a:solidFill>
              </a:rPr>
              <a:t>Vi har to spørgsmål til to typer medarbejdere i forhold til deres erfaring...</a:t>
            </a:r>
            <a:endParaRPr/>
          </a:p>
          <a:p>
            <a:pPr indent="0" lvl="0" marL="0" rtl="0" algn="just">
              <a:lnSpc>
                <a:spcPct val="90000"/>
              </a:lnSpc>
              <a:spcBef>
                <a:spcPts val="0"/>
              </a:spcBef>
              <a:spcAft>
                <a:spcPts val="0"/>
              </a:spcAft>
              <a:buClr>
                <a:srgbClr val="092E4B"/>
              </a:buClr>
              <a:buSzPts val="2400"/>
              <a:buNone/>
            </a:pPr>
            <a:r>
              <a:t/>
            </a:r>
            <a:endParaRPr/>
          </a:p>
          <a:p>
            <a:pPr indent="-457200" lvl="0" marL="457200" rtl="0" algn="just">
              <a:lnSpc>
                <a:spcPct val="90000"/>
              </a:lnSpc>
              <a:spcBef>
                <a:spcPts val="0"/>
              </a:spcBef>
              <a:spcAft>
                <a:spcPts val="0"/>
              </a:spcAft>
              <a:buClr>
                <a:srgbClr val="092E4B"/>
              </a:buClr>
              <a:buSzPts val="2400"/>
              <a:buAutoNum type="arabicParenR"/>
            </a:pPr>
            <a:r>
              <a:rPr b="1" lang="en-US"/>
              <a:t>Hvis du har mere af 15-20 års erfaring...:</a:t>
            </a:r>
            <a:endParaRPr/>
          </a:p>
          <a:p>
            <a:pPr indent="-304800" lvl="0" marL="457200" rtl="0" algn="just">
              <a:lnSpc>
                <a:spcPct val="90000"/>
              </a:lnSpc>
              <a:spcBef>
                <a:spcPts val="0"/>
              </a:spcBef>
              <a:spcAft>
                <a:spcPts val="0"/>
              </a:spcAft>
              <a:buClr>
                <a:srgbClr val="092E4B"/>
              </a:buClr>
              <a:buSzPts val="2400"/>
              <a:buNone/>
            </a:pPr>
            <a:r>
              <a:t/>
            </a:r>
            <a:endParaRPr/>
          </a:p>
          <a:p>
            <a:pPr indent="-342900" lvl="0" marL="342900" rtl="0" algn="just">
              <a:lnSpc>
                <a:spcPct val="90000"/>
              </a:lnSpc>
              <a:spcBef>
                <a:spcPts val="0"/>
              </a:spcBef>
              <a:spcAft>
                <a:spcPts val="0"/>
              </a:spcAft>
              <a:buClr>
                <a:srgbClr val="092E4B"/>
              </a:buClr>
              <a:buSzPts val="2400"/>
              <a:buFont typeface="Calibri"/>
              <a:buChar char="-"/>
            </a:pPr>
            <a:r>
              <a:rPr lang="en-US"/>
              <a:t>Hvordan har måden at arbejde på ændret sig, siden du startede?</a:t>
            </a:r>
            <a:endParaRPr/>
          </a:p>
          <a:p>
            <a:pPr indent="-342900" lvl="0" marL="342900" rtl="0" algn="just">
              <a:lnSpc>
                <a:spcPct val="90000"/>
              </a:lnSpc>
              <a:spcBef>
                <a:spcPts val="0"/>
              </a:spcBef>
              <a:spcAft>
                <a:spcPts val="0"/>
              </a:spcAft>
              <a:buClr>
                <a:srgbClr val="092E4B"/>
              </a:buClr>
              <a:buSzPts val="2400"/>
              <a:buFont typeface="Calibri"/>
              <a:buChar char="-"/>
            </a:pPr>
            <a:r>
              <a:rPr lang="en-US"/>
              <a:t>Gør teknologien det enklere?</a:t>
            </a:r>
            <a:endParaRPr/>
          </a:p>
          <a:p>
            <a:pPr indent="-190500" lvl="0" marL="342900" rtl="0" algn="just">
              <a:lnSpc>
                <a:spcPct val="90000"/>
              </a:lnSpc>
              <a:spcBef>
                <a:spcPts val="0"/>
              </a:spcBef>
              <a:spcAft>
                <a:spcPts val="0"/>
              </a:spcAft>
              <a:buClr>
                <a:srgbClr val="092E4B"/>
              </a:buClr>
              <a:buSzPts val="2400"/>
              <a:buFont typeface="Calibri"/>
              <a:buNone/>
            </a:pPr>
            <a:r>
              <a:t/>
            </a:r>
            <a:endParaRPr/>
          </a:p>
          <a:p>
            <a:pPr indent="0" lvl="0" marL="0" rtl="0" algn="just">
              <a:lnSpc>
                <a:spcPct val="90000"/>
              </a:lnSpc>
              <a:spcBef>
                <a:spcPts val="0"/>
              </a:spcBef>
              <a:spcAft>
                <a:spcPts val="0"/>
              </a:spcAft>
              <a:buClr>
                <a:srgbClr val="092E4B"/>
              </a:buClr>
              <a:buSzPts val="2400"/>
              <a:buNone/>
            </a:pPr>
            <a:r>
              <a:rPr b="1" lang="en-US"/>
              <a:t>2) Hvis du har mindre end 10-15 års erfaring...:</a:t>
            </a:r>
            <a:endParaRPr/>
          </a:p>
          <a:p>
            <a:pPr indent="0" lvl="0" marL="0" rtl="0" algn="just">
              <a:lnSpc>
                <a:spcPct val="90000"/>
              </a:lnSpc>
              <a:spcBef>
                <a:spcPts val="0"/>
              </a:spcBef>
              <a:spcAft>
                <a:spcPts val="0"/>
              </a:spcAft>
              <a:buClr>
                <a:srgbClr val="092E4B"/>
              </a:buClr>
              <a:buSzPts val="2400"/>
              <a:buNone/>
            </a:pPr>
            <a:r>
              <a:t/>
            </a:r>
            <a:endParaRPr/>
          </a:p>
          <a:p>
            <a:pPr indent="-342900" lvl="0" marL="342900" rtl="0" algn="just">
              <a:lnSpc>
                <a:spcPct val="90000"/>
              </a:lnSpc>
              <a:spcBef>
                <a:spcPts val="0"/>
              </a:spcBef>
              <a:spcAft>
                <a:spcPts val="0"/>
              </a:spcAft>
              <a:buClr>
                <a:srgbClr val="092E4B"/>
              </a:buClr>
              <a:buSzPts val="2400"/>
              <a:buFont typeface="Calibri"/>
              <a:buChar char="-"/>
            </a:pPr>
            <a:r>
              <a:rPr lang="en-US"/>
              <a:t>Tror du, at teknologi er nødvendig for at udføre dit arbejde?</a:t>
            </a:r>
            <a:endParaRPr/>
          </a:p>
          <a:p>
            <a:pPr indent="-342900" lvl="0" marL="342900" rtl="0" algn="just">
              <a:lnSpc>
                <a:spcPct val="90000"/>
              </a:lnSpc>
              <a:spcBef>
                <a:spcPts val="0"/>
              </a:spcBef>
              <a:spcAft>
                <a:spcPts val="0"/>
              </a:spcAft>
              <a:buClr>
                <a:srgbClr val="092E4B"/>
              </a:buClr>
              <a:buSzPts val="2400"/>
              <a:buFont typeface="Calibri"/>
              <a:buChar char="-"/>
            </a:pPr>
            <a:r>
              <a:rPr lang="en-US"/>
              <a:t>Hvilken slags teknologi savner du i dit arbejde?</a:t>
            </a:r>
            <a:endParaRPr/>
          </a:p>
          <a:p>
            <a:pPr indent="0" lvl="0" marL="0" rtl="0" algn="just">
              <a:lnSpc>
                <a:spcPct val="90000"/>
              </a:lnSpc>
              <a:spcBef>
                <a:spcPts val="0"/>
              </a:spcBef>
              <a:spcAft>
                <a:spcPts val="0"/>
              </a:spcAft>
              <a:buClr>
                <a:srgbClr val="092E4B"/>
              </a:buClr>
              <a:buSzPts val="2400"/>
              <a:buNone/>
            </a:pPr>
            <a:r>
              <a:t/>
            </a:r>
            <a:endParaRPr>
              <a:solidFill>
                <a:srgbClr val="002060"/>
              </a:solidFill>
            </a:endParaRPr>
          </a:p>
        </p:txBody>
      </p:sp>
      <p:sp>
        <p:nvSpPr>
          <p:cNvPr id="199" name="Google Shape;199;p11"/>
          <p:cNvSpPr txBox="1"/>
          <p:nvPr>
            <p:ph idx="2" type="body"/>
          </p:nvPr>
        </p:nvSpPr>
        <p:spPr>
          <a:xfrm>
            <a:off x="185244" y="842523"/>
            <a:ext cx="3248025" cy="803654"/>
          </a:xfrm>
          <a:prstGeom prst="rect">
            <a:avLst/>
          </a:prstGeom>
          <a:noFill/>
          <a:ln>
            <a:noFill/>
          </a:ln>
        </p:spPr>
        <p:txBody>
          <a:bodyPr anchorCtr="0" anchor="t" bIns="45700" lIns="91425" spcFirstLastPara="1" rIns="91425" wrap="square" tIns="45700">
            <a:noAutofit/>
          </a:bodyPr>
          <a:lstStyle/>
          <a:p>
            <a:pPr indent="-228600" lvl="0" marL="457200" rtl="0" algn="ctr">
              <a:lnSpc>
                <a:spcPct val="90000"/>
              </a:lnSpc>
              <a:spcBef>
                <a:spcPts val="1000"/>
              </a:spcBef>
              <a:spcAft>
                <a:spcPts val="0"/>
              </a:spcAft>
              <a:buSzPts val="3600"/>
              <a:buNone/>
            </a:pPr>
            <a:r>
              <a:rPr lang="en-US" sz="3600">
                <a:latin typeface="Calibri"/>
                <a:ea typeface="Calibri"/>
                <a:cs typeface="Calibri"/>
                <a:sym typeface="Calibri"/>
              </a:rPr>
              <a:t>Den bedste måde at få en idé på er at spørge os selv …</a:t>
            </a:r>
            <a:endParaRPr/>
          </a:p>
        </p:txBody>
      </p:sp>
      <p:grpSp>
        <p:nvGrpSpPr>
          <p:cNvPr id="200" name="Google Shape;200;p11"/>
          <p:cNvGrpSpPr/>
          <p:nvPr/>
        </p:nvGrpSpPr>
        <p:grpSpPr>
          <a:xfrm>
            <a:off x="1333500" y="3840086"/>
            <a:ext cx="1297187" cy="1303414"/>
            <a:chOff x="8736336" y="773976"/>
            <a:chExt cx="925001" cy="925018"/>
          </a:xfrm>
        </p:grpSpPr>
        <p:grpSp>
          <p:nvGrpSpPr>
            <p:cNvPr id="201" name="Google Shape;201;p11"/>
            <p:cNvGrpSpPr/>
            <p:nvPr/>
          </p:nvGrpSpPr>
          <p:grpSpPr>
            <a:xfrm>
              <a:off x="8736336" y="773976"/>
              <a:ext cx="925001" cy="925018"/>
              <a:chOff x="8736336" y="773976"/>
              <a:chExt cx="925001" cy="925018"/>
            </a:xfrm>
          </p:grpSpPr>
          <p:sp>
            <p:nvSpPr>
              <p:cNvPr id="202" name="Google Shape;202;p11"/>
              <p:cNvSpPr/>
              <p:nvPr/>
            </p:nvSpPr>
            <p:spPr>
              <a:xfrm>
                <a:off x="8880867" y="773976"/>
                <a:ext cx="636011" cy="925018"/>
              </a:xfrm>
              <a:custGeom>
                <a:rect b="b" l="l" r="r" t="t"/>
                <a:pathLst>
                  <a:path extrusionOk="0" h="925018" w="636011">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solidFill>
                <a:srgbClr val="00206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3" name="Google Shape;203;p11"/>
              <p:cNvSpPr/>
              <p:nvPr/>
            </p:nvSpPr>
            <p:spPr>
              <a:xfrm>
                <a:off x="8736336" y="1077510"/>
                <a:ext cx="101172" cy="28906"/>
              </a:xfrm>
              <a:custGeom>
                <a:rect b="b" l="l" r="r" t="t"/>
                <a:pathLst>
                  <a:path extrusionOk="0" h="28906" w="101172">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solidFill>
                <a:srgbClr val="00206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4" name="Google Shape;204;p11"/>
              <p:cNvSpPr/>
              <p:nvPr/>
            </p:nvSpPr>
            <p:spPr>
              <a:xfrm>
                <a:off x="8796859" y="1265589"/>
                <a:ext cx="91235" cy="64850"/>
              </a:xfrm>
              <a:custGeom>
                <a:rect b="b" l="l" r="r" t="t"/>
                <a:pathLst>
                  <a:path extrusionOk="0" h="64850" w="91235">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solidFill>
                <a:srgbClr val="00206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5" name="Google Shape;205;p11"/>
              <p:cNvSpPr/>
              <p:nvPr/>
            </p:nvSpPr>
            <p:spPr>
              <a:xfrm>
                <a:off x="8796457" y="853486"/>
                <a:ext cx="91499" cy="65041"/>
              </a:xfrm>
              <a:custGeom>
                <a:rect b="b" l="l" r="r" t="t"/>
                <a:pathLst>
                  <a:path extrusionOk="0" h="65041" w="91499">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solidFill>
                <a:srgbClr val="00206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6" name="Google Shape;206;p11"/>
              <p:cNvSpPr/>
              <p:nvPr/>
            </p:nvSpPr>
            <p:spPr>
              <a:xfrm>
                <a:off x="9560165" y="1077510"/>
                <a:ext cx="101172" cy="28906"/>
              </a:xfrm>
              <a:custGeom>
                <a:rect b="b" l="l" r="r" t="t"/>
                <a:pathLst>
                  <a:path extrusionOk="0" h="28906" w="101172">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00206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7" name="Google Shape;207;p11"/>
              <p:cNvSpPr/>
              <p:nvPr/>
            </p:nvSpPr>
            <p:spPr>
              <a:xfrm>
                <a:off x="9510483" y="1265401"/>
                <a:ext cx="91047" cy="65039"/>
              </a:xfrm>
              <a:custGeom>
                <a:rect b="b" l="l" r="r" t="t"/>
                <a:pathLst>
                  <a:path extrusionOk="0" h="65039" w="91047">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00206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8" name="Google Shape;208;p11"/>
              <p:cNvSpPr/>
              <p:nvPr/>
            </p:nvSpPr>
            <p:spPr>
              <a:xfrm>
                <a:off x="9509975" y="853486"/>
                <a:ext cx="91742" cy="65041"/>
              </a:xfrm>
              <a:custGeom>
                <a:rect b="b" l="l" r="r" t="t"/>
                <a:pathLst>
                  <a:path extrusionOk="0" h="65041" w="91742">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00206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09" name="Google Shape;209;p11"/>
            <p:cNvSpPr/>
            <p:nvPr/>
          </p:nvSpPr>
          <p:spPr>
            <a:xfrm>
              <a:off x="9222323" y="1077510"/>
              <a:ext cx="173437" cy="158984"/>
            </a:xfrm>
            <a:custGeom>
              <a:rect b="b" l="l" r="r" t="t"/>
              <a:pathLst>
                <a:path extrusionOk="0" h="158984" w="173437">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0" name="Google Shape;210;p11"/>
            <p:cNvSpPr/>
            <p:nvPr/>
          </p:nvSpPr>
          <p:spPr>
            <a:xfrm>
              <a:off x="9020882" y="1078413"/>
              <a:ext cx="173437" cy="158984"/>
            </a:xfrm>
            <a:custGeom>
              <a:rect b="b" l="l" r="r" t="t"/>
              <a:pathLst>
                <a:path extrusionOk="0" h="158984" w="173437">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2"/>
          <p:cNvSpPr/>
          <p:nvPr/>
        </p:nvSpPr>
        <p:spPr>
          <a:xfrm>
            <a:off x="365760" y="956791"/>
            <a:ext cx="11460480" cy="803654"/>
          </a:xfrm>
          <a:prstGeom prst="rect">
            <a:avLst/>
          </a:prstGeom>
          <a:solidFill>
            <a:srgbClr val="7F3494"/>
          </a:solidFill>
          <a:ln cap="flat" cmpd="sng" w="25400">
            <a:solidFill>
              <a:srgbClr val="7F349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6" name="Google Shape;216;p12"/>
          <p:cNvSpPr txBox="1"/>
          <p:nvPr>
            <p:ph idx="1" type="body"/>
          </p:nvPr>
        </p:nvSpPr>
        <p:spPr>
          <a:xfrm>
            <a:off x="365760" y="1924050"/>
            <a:ext cx="6673215" cy="4495800"/>
          </a:xfrm>
          <a:prstGeom prst="rect">
            <a:avLst/>
          </a:prstGeom>
          <a:noFill/>
          <a:ln>
            <a:noFill/>
          </a:ln>
        </p:spPr>
        <p:txBody>
          <a:bodyPr anchorCtr="0" anchor="t" bIns="45700" lIns="91425" spcFirstLastPara="1" rIns="91425" wrap="square" tIns="45700">
            <a:noAutofit/>
          </a:bodyPr>
          <a:lstStyle/>
          <a:p>
            <a:pPr indent="-342900" lvl="0" marL="571500" rtl="0" algn="l">
              <a:lnSpc>
                <a:spcPct val="90000"/>
              </a:lnSpc>
              <a:spcBef>
                <a:spcPts val="1000"/>
              </a:spcBef>
              <a:spcAft>
                <a:spcPts val="0"/>
              </a:spcAft>
              <a:buSzPts val="2400"/>
              <a:buFont typeface="Arial"/>
              <a:buChar char="•"/>
            </a:pPr>
            <a:r>
              <a:rPr lang="en-US">
                <a:solidFill>
                  <a:srgbClr val="000000"/>
                </a:solidFill>
              </a:rPr>
              <a:t>I de senere år er der sket et stort spring i kvaliteten af teknologi, der er udviklet til omsorg for mennesker med behov for hjælp</a:t>
            </a:r>
            <a:endParaRPr>
              <a:solidFill>
                <a:srgbClr val="000000"/>
              </a:solidFill>
            </a:endParaRPr>
          </a:p>
          <a:p>
            <a:pPr indent="-342900" lvl="0" marL="571500" rtl="0" algn="l">
              <a:lnSpc>
                <a:spcPct val="90000"/>
              </a:lnSpc>
              <a:spcBef>
                <a:spcPts val="1000"/>
              </a:spcBef>
              <a:spcAft>
                <a:spcPts val="0"/>
              </a:spcAft>
              <a:buSzPts val="2400"/>
              <a:buFont typeface="Arial"/>
              <a:buChar char="•"/>
            </a:pPr>
            <a:r>
              <a:rPr lang="en-US">
                <a:solidFill>
                  <a:srgbClr val="000000"/>
                </a:solidFill>
              </a:rPr>
              <a:t>For mange medarbejdere kan det at beskæftige sig med teknologi på arbejdspladsen være et reelt problem, og det kan være en barriere for at udvikle arbejdet effektivt (Andersson et al., </a:t>
            </a:r>
            <a:r>
              <a:rPr lang="en-US" u="sng">
                <a:solidFill>
                  <a:srgbClr val="000000"/>
                </a:solidFill>
                <a:hlinkClick r:id="rId3">
                  <a:extLst>
                    <a:ext uri="{A12FA001-AC4F-418D-AE19-62706E023703}">
                      <ahyp:hlinkClr val="tx"/>
                    </a:ext>
                  </a:extLst>
                </a:hlinkClick>
              </a:rPr>
              <a:t>2016 </a:t>
            </a:r>
            <a:r>
              <a:rPr lang="en-US">
                <a:solidFill>
                  <a:srgbClr val="000000"/>
                </a:solidFill>
              </a:rPr>
              <a:t>) og som en af </a:t>
            </a:r>
            <a:r>
              <a:rPr lang="en-US" u="sng">
                <a:solidFill>
                  <a:srgbClr val="000000"/>
                </a:solidFill>
                <a:hlinkClick r:id="rId4">
                  <a:extLst>
                    <a:ext uri="{A12FA001-AC4F-418D-AE19-62706E023703}">
                      <ahyp:hlinkClr val="tx"/>
                    </a:ext>
                  </a:extLst>
                </a:hlinkClick>
              </a:rPr>
              <a:t>hovedårsagerne til stress </a:t>
            </a:r>
            <a:r>
              <a:rPr lang="en-US">
                <a:solidFill>
                  <a:srgbClr val="000000"/>
                </a:solidFill>
              </a:rPr>
              <a:t>.</a:t>
            </a:r>
            <a:endParaRPr>
              <a:solidFill>
                <a:srgbClr val="000000"/>
              </a:solidFill>
            </a:endParaRPr>
          </a:p>
          <a:p>
            <a:pPr indent="-342900" lvl="0" marL="571500" rtl="0" algn="just">
              <a:lnSpc>
                <a:spcPct val="90000"/>
              </a:lnSpc>
              <a:spcBef>
                <a:spcPts val="1000"/>
              </a:spcBef>
              <a:spcAft>
                <a:spcPts val="0"/>
              </a:spcAft>
              <a:buSzPts val="2400"/>
              <a:buFont typeface="Arial"/>
              <a:buChar char="•"/>
            </a:pPr>
            <a:r>
              <a:rPr lang="en-US">
                <a:solidFill>
                  <a:srgbClr val="000000"/>
                </a:solidFill>
              </a:rPr>
              <a:t>Et af hovedproblemerne er, at medarbejderne  ofte </a:t>
            </a:r>
            <a:r>
              <a:rPr lang="en-US" u="sng">
                <a:solidFill>
                  <a:srgbClr val="000000"/>
                </a:solidFill>
              </a:rPr>
              <a:t>ikke er </a:t>
            </a:r>
            <a:r>
              <a:rPr lang="en-US" u="sng">
                <a:solidFill>
                  <a:srgbClr val="000000"/>
                </a:solidFill>
                <a:hlinkClick r:id="rId5">
                  <a:extLst>
                    <a:ext uri="{A12FA001-AC4F-418D-AE19-62706E023703}">
                      <ahyp:hlinkClr val="tx"/>
                    </a:ext>
                  </a:extLst>
                </a:hlinkClick>
              </a:rPr>
              <a:t>uddannet </a:t>
            </a:r>
            <a:r>
              <a:rPr lang="en-US">
                <a:solidFill>
                  <a:srgbClr val="000000"/>
                </a:solidFill>
              </a:rPr>
              <a:t>i forhold til den nye teknologi.</a:t>
            </a:r>
            <a:endParaRPr/>
          </a:p>
          <a:p>
            <a:pPr indent="-190500" lvl="0" marL="571500" rtl="0" algn="just">
              <a:lnSpc>
                <a:spcPct val="90000"/>
              </a:lnSpc>
              <a:spcBef>
                <a:spcPts val="1000"/>
              </a:spcBef>
              <a:spcAft>
                <a:spcPts val="0"/>
              </a:spcAft>
              <a:buSzPts val="2400"/>
              <a:buFont typeface="Arial"/>
              <a:buNone/>
            </a:pPr>
            <a:r>
              <a:t/>
            </a:r>
            <a:endParaRPr>
              <a:solidFill>
                <a:srgbClr val="002060"/>
              </a:solidFill>
            </a:endParaRPr>
          </a:p>
        </p:txBody>
      </p:sp>
      <p:sp>
        <p:nvSpPr>
          <p:cNvPr id="217" name="Google Shape;217;p12"/>
          <p:cNvSpPr txBox="1"/>
          <p:nvPr>
            <p:ph idx="2" type="body"/>
          </p:nvPr>
        </p:nvSpPr>
        <p:spPr>
          <a:xfrm>
            <a:off x="727257" y="956791"/>
            <a:ext cx="10595237" cy="803654"/>
          </a:xfrm>
          <a:prstGeom prst="rect">
            <a:avLst/>
          </a:prstGeom>
          <a:noFill/>
          <a:ln>
            <a:noFill/>
          </a:ln>
        </p:spPr>
        <p:txBody>
          <a:bodyPr anchorCtr="0" anchor="t" bIns="45700" lIns="91425" spcFirstLastPara="1" rIns="91425" wrap="square" tIns="45700">
            <a:noAutofit/>
          </a:bodyPr>
          <a:lstStyle/>
          <a:p>
            <a:pPr indent="-228600" lvl="0" marL="457200" rtl="0" algn="ctr">
              <a:lnSpc>
                <a:spcPct val="90000"/>
              </a:lnSpc>
              <a:spcBef>
                <a:spcPts val="1000"/>
              </a:spcBef>
              <a:spcAft>
                <a:spcPts val="0"/>
              </a:spcAft>
              <a:buSzPts val="3600"/>
              <a:buNone/>
            </a:pPr>
            <a:r>
              <a:rPr lang="en-US"/>
              <a:t>Udfordringer medarbejdere må forholde sig til…</a:t>
            </a:r>
            <a:endParaRPr/>
          </a:p>
        </p:txBody>
      </p:sp>
      <p:pic>
        <p:nvPicPr>
          <p:cNvPr descr="Stressed woman facing computer" id="218" name="Google Shape;218;p12"/>
          <p:cNvPicPr preferRelativeResize="0"/>
          <p:nvPr/>
        </p:nvPicPr>
        <p:blipFill rotWithShape="1">
          <a:blip r:embed="rId6">
            <a:alphaModFix/>
          </a:blip>
          <a:srcRect b="0" l="0" r="0" t="0"/>
          <a:stretch/>
        </p:blipFill>
        <p:spPr>
          <a:xfrm>
            <a:off x="7315199" y="2028824"/>
            <a:ext cx="4316319" cy="4143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3"/>
          <p:cNvSpPr txBox="1"/>
          <p:nvPr/>
        </p:nvSpPr>
        <p:spPr>
          <a:xfrm>
            <a:off x="0" y="-1"/>
            <a:ext cx="4887423" cy="1362269"/>
          </a:xfrm>
          <a:prstGeom prst="rect">
            <a:avLst/>
          </a:prstGeom>
          <a:solidFill>
            <a:srgbClr val="7F34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r>
              <a:rPr b="0" i="0" lang="en-US" sz="3600" u="none" cap="none" strike="noStrike">
                <a:solidFill>
                  <a:srgbClr val="24BAA2"/>
                </a:solidFill>
                <a:latin typeface="Calibri"/>
                <a:ea typeface="Calibri"/>
                <a:cs typeface="Calibri"/>
                <a:sym typeface="Calibri"/>
              </a:rPr>
              <a:t>Muligheden for omsorg gennem teknologi</a:t>
            </a:r>
            <a:endParaRPr b="0" i="0" sz="3600" u="none" cap="none" strike="noStrike">
              <a:solidFill>
                <a:srgbClr val="24BAA2"/>
              </a:solidFill>
              <a:latin typeface="Arial"/>
              <a:ea typeface="Arial"/>
              <a:cs typeface="Arial"/>
              <a:sym typeface="Arial"/>
            </a:endParaRPr>
          </a:p>
        </p:txBody>
      </p:sp>
      <p:pic>
        <p:nvPicPr>
          <p:cNvPr descr="Care Home Monitoring System | Nursing Home Care Software" id="224" name="Google Shape;224;p13"/>
          <p:cNvPicPr preferRelativeResize="0"/>
          <p:nvPr/>
        </p:nvPicPr>
        <p:blipFill rotWithShape="1">
          <a:blip r:embed="rId3">
            <a:alphaModFix/>
          </a:blip>
          <a:srcRect b="0" l="0" r="0" t="-3746"/>
          <a:stretch/>
        </p:blipFill>
        <p:spPr>
          <a:xfrm>
            <a:off x="4887423" y="294640"/>
            <a:ext cx="6126204" cy="6244272"/>
          </a:xfrm>
          <a:prstGeom prst="rect">
            <a:avLst/>
          </a:prstGeom>
          <a:noFill/>
          <a:ln>
            <a:noFill/>
          </a:ln>
        </p:spPr>
      </p:pic>
      <p:sp>
        <p:nvSpPr>
          <p:cNvPr id="225" name="Google Shape;225;p13"/>
          <p:cNvSpPr txBox="1"/>
          <p:nvPr/>
        </p:nvSpPr>
        <p:spPr>
          <a:xfrm>
            <a:off x="152632" y="1863199"/>
            <a:ext cx="4582160" cy="45828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2060"/>
                </a:solidFill>
                <a:latin typeface="Calibri"/>
                <a:ea typeface="Calibri"/>
                <a:cs typeface="Calibri"/>
                <a:sym typeface="Calibri"/>
              </a:rPr>
              <a:t>Hvis du er en af dem, der anser teknologien som et tilbageskridt i forhold til omsorg</a:t>
            </a:r>
            <a:r>
              <a:rPr lang="en-US" sz="2400">
                <a:solidFill>
                  <a:srgbClr val="002060"/>
                </a:solidFill>
                <a:latin typeface="Calibri"/>
                <a:ea typeface="Calibri"/>
                <a:cs typeface="Calibri"/>
                <a:sym typeface="Calibri"/>
              </a:rPr>
              <a:t> for</a:t>
            </a:r>
            <a:r>
              <a:rPr b="0" i="0" lang="en-US" sz="2400" u="none" cap="none" strike="noStrike">
                <a:solidFill>
                  <a:srgbClr val="002060"/>
                </a:solidFill>
                <a:latin typeface="Calibri"/>
                <a:ea typeface="Calibri"/>
                <a:cs typeface="Calibri"/>
                <a:sym typeface="Calibri"/>
              </a:rPr>
              <a:t> ældre eller andre med behov for hjælp, skal du vide, at </a:t>
            </a:r>
            <a:r>
              <a:rPr b="1" i="0" lang="en-US" sz="2400" u="none" cap="none" strike="noStrike">
                <a:solidFill>
                  <a:srgbClr val="002060"/>
                </a:solidFill>
                <a:latin typeface="Calibri"/>
                <a:ea typeface="Calibri"/>
                <a:cs typeface="Calibri"/>
                <a:sym typeface="Calibri"/>
              </a:rPr>
              <a:t>der er mange måder at yde omsorg på</a:t>
            </a:r>
            <a:r>
              <a:rPr b="0" i="0" lang="en-US" sz="2400" u="none" cap="none" strike="noStrike">
                <a:solidFill>
                  <a:srgbClr val="002060"/>
                </a:solidFill>
                <a:latin typeface="Calibri"/>
                <a:ea typeface="Calibri"/>
                <a:cs typeface="Calibri"/>
                <a:sym typeface="Calibri"/>
              </a:rPr>
              <a:t>, og ikke alle kræver nærvær eller fysisk pleje. Vigtige elementer i denne sammenhæng er relation, opmærksomhed og kommunikation og  </a:t>
            </a:r>
            <a:r>
              <a:rPr b="1" i="0" lang="en-US" sz="2400" u="none" cap="none" strike="noStrike">
                <a:solidFill>
                  <a:srgbClr val="002060"/>
                </a:solidFill>
                <a:latin typeface="Calibri"/>
                <a:ea typeface="Calibri"/>
                <a:cs typeface="Calibri"/>
                <a:sym typeface="Calibri"/>
              </a:rPr>
              <a:t>hensyntagen til personens følelsesmæssige tilstand.</a:t>
            </a:r>
            <a:endParaRPr b="1" i="0" sz="1400" u="none" cap="none" strike="noStrike">
              <a:solidFill>
                <a:srgbClr val="00206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4"/>
          <p:cNvSpPr txBox="1"/>
          <p:nvPr>
            <p:ph idx="1" type="body"/>
          </p:nvPr>
        </p:nvSpPr>
        <p:spPr>
          <a:xfrm>
            <a:off x="733066" y="1369315"/>
            <a:ext cx="10595237" cy="4923024"/>
          </a:xfrm>
          <a:prstGeom prst="rect">
            <a:avLst/>
          </a:prstGeom>
          <a:noFill/>
          <a:ln>
            <a:noFill/>
          </a:ln>
        </p:spPr>
        <p:txBody>
          <a:bodyPr anchorCtr="0" anchor="t" bIns="45700" lIns="91425" spcFirstLastPara="1" rIns="91425" wrap="square" tIns="45700">
            <a:noAutofit/>
          </a:bodyPr>
          <a:lstStyle/>
          <a:p>
            <a:pPr indent="-342900" lvl="0" marL="342900" rtl="0" algn="just">
              <a:lnSpc>
                <a:spcPct val="90000"/>
              </a:lnSpc>
              <a:spcBef>
                <a:spcPts val="0"/>
              </a:spcBef>
              <a:spcAft>
                <a:spcPts val="0"/>
              </a:spcAft>
              <a:buClr>
                <a:srgbClr val="092E4B"/>
              </a:buClr>
              <a:buSzPts val="2400"/>
              <a:buFont typeface="Arial"/>
              <a:buChar char="•"/>
            </a:pPr>
            <a:r>
              <a:rPr lang="en-US"/>
              <a:t>Derfor er svaret på dette spørgsmål .... </a:t>
            </a:r>
            <a:r>
              <a:rPr b="1" lang="en-US"/>
              <a:t>Selvfølgelig!</a:t>
            </a:r>
            <a:endParaRPr/>
          </a:p>
          <a:p>
            <a:pPr indent="-190500" lvl="0" marL="342900" rtl="0" algn="just">
              <a:lnSpc>
                <a:spcPct val="90000"/>
              </a:lnSpc>
              <a:spcBef>
                <a:spcPts val="0"/>
              </a:spcBef>
              <a:spcAft>
                <a:spcPts val="0"/>
              </a:spcAft>
              <a:buClr>
                <a:srgbClr val="092E4B"/>
              </a:buClr>
              <a:buSzPts val="2400"/>
              <a:buFont typeface="Arial"/>
              <a:buNone/>
            </a:pPr>
            <a:r>
              <a:t/>
            </a:r>
            <a:endParaRPr/>
          </a:p>
          <a:p>
            <a:pPr indent="-342900" lvl="0" marL="342900" rtl="0" algn="just">
              <a:lnSpc>
                <a:spcPct val="90000"/>
              </a:lnSpc>
              <a:spcBef>
                <a:spcPts val="0"/>
              </a:spcBef>
              <a:spcAft>
                <a:spcPts val="0"/>
              </a:spcAft>
              <a:buClr>
                <a:srgbClr val="092E4B"/>
              </a:buClr>
              <a:buSzPts val="2400"/>
              <a:buFont typeface="Arial"/>
              <a:buChar char="•"/>
            </a:pPr>
            <a:r>
              <a:rPr lang="en-US">
                <a:solidFill>
                  <a:srgbClr val="000000"/>
                </a:solidFill>
              </a:rPr>
              <a:t>For eksempel har nogle undersøgelser vist, at simpel positiv “overvågning” i hjemmet eller i en beskyttet bolig kan erstatte nogle af medarbejdernes besøg og er med til at  øge ældres mulighed  for at blive i eget hjem og lette det professionelle tilsyn.</a:t>
            </a:r>
            <a:endParaRPr/>
          </a:p>
          <a:p>
            <a:pPr indent="-190500" lvl="0" marL="342900" rtl="0" algn="just">
              <a:lnSpc>
                <a:spcPct val="90000"/>
              </a:lnSpc>
              <a:spcBef>
                <a:spcPts val="0"/>
              </a:spcBef>
              <a:spcAft>
                <a:spcPts val="0"/>
              </a:spcAft>
              <a:buClr>
                <a:srgbClr val="092E4B"/>
              </a:buClr>
              <a:buSzPts val="2400"/>
              <a:buFont typeface="Arial"/>
              <a:buNone/>
            </a:pPr>
            <a:r>
              <a:t/>
            </a:r>
            <a:endParaRPr>
              <a:solidFill>
                <a:srgbClr val="FF0000"/>
              </a:solidFill>
            </a:endParaRPr>
          </a:p>
          <a:p>
            <a:pPr indent="-342900" lvl="0" marL="342900" rtl="0" algn="l">
              <a:lnSpc>
                <a:spcPct val="90000"/>
              </a:lnSpc>
              <a:spcBef>
                <a:spcPts val="0"/>
              </a:spcBef>
              <a:spcAft>
                <a:spcPts val="0"/>
              </a:spcAft>
              <a:buClr>
                <a:srgbClr val="092E4B"/>
              </a:buClr>
              <a:buSzPts val="2400"/>
              <a:buFont typeface="Arial"/>
              <a:buChar char="•"/>
            </a:pPr>
            <a:r>
              <a:rPr lang="en-US">
                <a:solidFill>
                  <a:srgbClr val="000000"/>
                </a:solidFill>
              </a:rPr>
              <a:t>Desuden har medarbejderne mulighed for at reducere den tid, der bruges på den daglige udfyldelse af borgerrelateret dokumentation og i stedet bruge tiden sammen med den ældre.</a:t>
            </a:r>
            <a:endParaRPr/>
          </a:p>
          <a:p>
            <a:pPr indent="0" lvl="0" marL="0" rtl="0" algn="just">
              <a:lnSpc>
                <a:spcPct val="90000"/>
              </a:lnSpc>
              <a:spcBef>
                <a:spcPts val="0"/>
              </a:spcBef>
              <a:spcAft>
                <a:spcPts val="0"/>
              </a:spcAft>
              <a:buClr>
                <a:srgbClr val="092E4B"/>
              </a:buClr>
              <a:buSzPts val="2400"/>
              <a:buNone/>
            </a:pPr>
            <a:r>
              <a:t/>
            </a:r>
            <a:endParaRPr/>
          </a:p>
          <a:p>
            <a:pPr indent="-342900" lvl="0" marL="342900" rtl="0" algn="l">
              <a:lnSpc>
                <a:spcPct val="90000"/>
              </a:lnSpc>
              <a:spcBef>
                <a:spcPts val="0"/>
              </a:spcBef>
              <a:spcAft>
                <a:spcPts val="0"/>
              </a:spcAft>
              <a:buClr>
                <a:srgbClr val="092E4B"/>
              </a:buClr>
              <a:buSzPts val="2400"/>
              <a:buFont typeface="Arial"/>
              <a:buChar char="•"/>
            </a:pPr>
            <a:r>
              <a:rPr lang="en-US"/>
              <a:t>Andre undersøgelser har vist, at brugen af teknologi øger borgerens </a:t>
            </a:r>
            <a:r>
              <a:rPr b="1" lang="en-US"/>
              <a:t>ansvar for eget helbred, reducerer angst og forbedrer den generelle fysiske og følelsesmæssige tilstand </a:t>
            </a:r>
            <a:r>
              <a:rPr lang="en-US"/>
              <a:t>. Det forbedrer også kommunikationen mellem medarbejderen og borgeren.</a:t>
            </a:r>
            <a:endParaRPr/>
          </a:p>
          <a:p>
            <a:pPr indent="0" lvl="0" marL="0" rtl="0" algn="just">
              <a:lnSpc>
                <a:spcPct val="90000"/>
              </a:lnSpc>
              <a:spcBef>
                <a:spcPts val="0"/>
              </a:spcBef>
              <a:spcAft>
                <a:spcPts val="0"/>
              </a:spcAft>
              <a:buClr>
                <a:srgbClr val="092E4B"/>
              </a:buClr>
              <a:buSzPts val="2400"/>
              <a:buNone/>
            </a:pPr>
            <a:r>
              <a:t/>
            </a:r>
            <a:endParaRPr>
              <a:solidFill>
                <a:srgbClr val="002060"/>
              </a:solidFill>
            </a:endParaRPr>
          </a:p>
          <a:p>
            <a:pPr indent="-190500" lvl="0" marL="342900" rtl="0" algn="just">
              <a:lnSpc>
                <a:spcPct val="90000"/>
              </a:lnSpc>
              <a:spcBef>
                <a:spcPts val="0"/>
              </a:spcBef>
              <a:spcAft>
                <a:spcPts val="0"/>
              </a:spcAft>
              <a:buClr>
                <a:srgbClr val="092E4B"/>
              </a:buClr>
              <a:buSzPts val="2400"/>
              <a:buFont typeface="Arial"/>
              <a:buNone/>
            </a:pPr>
            <a:r>
              <a:t/>
            </a:r>
            <a:endParaRPr>
              <a:solidFill>
                <a:srgbClr val="002060"/>
              </a:solidFill>
            </a:endParaRPr>
          </a:p>
          <a:p>
            <a:pPr indent="-190500" lvl="0" marL="342900" rtl="0" algn="just">
              <a:lnSpc>
                <a:spcPct val="90000"/>
              </a:lnSpc>
              <a:spcBef>
                <a:spcPts val="0"/>
              </a:spcBef>
              <a:spcAft>
                <a:spcPts val="0"/>
              </a:spcAft>
              <a:buClr>
                <a:srgbClr val="092E4B"/>
              </a:buClr>
              <a:buSzPts val="2400"/>
              <a:buFont typeface="Arial"/>
              <a:buNone/>
            </a:pPr>
            <a:r>
              <a:t/>
            </a:r>
            <a:endParaRPr>
              <a:solidFill>
                <a:srgbClr val="002060"/>
              </a:solidFill>
            </a:endParaRPr>
          </a:p>
          <a:p>
            <a:pPr indent="0" lvl="0" marL="0" rtl="0" algn="just">
              <a:lnSpc>
                <a:spcPct val="90000"/>
              </a:lnSpc>
              <a:spcBef>
                <a:spcPts val="0"/>
              </a:spcBef>
              <a:spcAft>
                <a:spcPts val="0"/>
              </a:spcAft>
              <a:buClr>
                <a:srgbClr val="092E4B"/>
              </a:buClr>
              <a:buSzPts val="2400"/>
              <a:buNone/>
            </a:pPr>
            <a:r>
              <a:t/>
            </a:r>
            <a:endParaRPr>
              <a:solidFill>
                <a:srgbClr val="002060"/>
              </a:solidFill>
            </a:endParaRPr>
          </a:p>
        </p:txBody>
      </p:sp>
      <p:sp>
        <p:nvSpPr>
          <p:cNvPr id="231" name="Google Shape;231;p14"/>
          <p:cNvSpPr txBox="1"/>
          <p:nvPr>
            <p:ph idx="2" type="body"/>
          </p:nvPr>
        </p:nvSpPr>
        <p:spPr>
          <a:xfrm>
            <a:off x="733065" y="423421"/>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n-US" sz="3600">
                <a:latin typeface="Calibri"/>
                <a:ea typeface="Calibri"/>
                <a:cs typeface="Calibri"/>
                <a:sym typeface="Calibri"/>
              </a:rPr>
              <a:t> </a:t>
            </a:r>
            <a:r>
              <a:rPr lang="en-US"/>
              <a:t>Er det muligt at yde omsorg gennem teknologi</a:t>
            </a:r>
            <a:r>
              <a:rPr lang="en-US" sz="3600">
                <a:latin typeface="Calibri"/>
                <a:ea typeface="Calibri"/>
                <a:cs typeface="Calibri"/>
                <a:sym typeface="Calibri"/>
              </a:rPr>
              <a: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5"/>
          <p:cNvSpPr txBox="1"/>
          <p:nvPr>
            <p:ph idx="1" type="body"/>
          </p:nvPr>
        </p:nvSpPr>
        <p:spPr>
          <a:xfrm>
            <a:off x="733064" y="1266823"/>
            <a:ext cx="10595237" cy="4923024"/>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SzPts val="2400"/>
              <a:buNone/>
            </a:pPr>
            <a:r>
              <a:rPr lang="en-US">
                <a:solidFill>
                  <a:srgbClr val="002060"/>
                </a:solidFill>
              </a:rPr>
              <a:t>I denne MOOC, vil du se, at der er mange måder at yde omsorg på, og at omsorgen kan kan udføres på mange forskellige måder.</a:t>
            </a:r>
            <a:endParaRPr/>
          </a:p>
        </p:txBody>
      </p:sp>
      <p:sp>
        <p:nvSpPr>
          <p:cNvPr id="237" name="Google Shape;237;p15"/>
          <p:cNvSpPr txBox="1"/>
          <p:nvPr>
            <p:ph idx="2" type="body"/>
          </p:nvPr>
        </p:nvSpPr>
        <p:spPr>
          <a:xfrm>
            <a:off x="733065" y="423421"/>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n-US" sz="3600">
                <a:latin typeface="Calibri"/>
                <a:ea typeface="Calibri"/>
                <a:cs typeface="Calibri"/>
                <a:sym typeface="Calibri"/>
              </a:rPr>
              <a:t> </a:t>
            </a:r>
            <a:endParaRPr/>
          </a:p>
        </p:txBody>
      </p:sp>
      <p:sp>
        <p:nvSpPr>
          <p:cNvPr id="238" name="Google Shape;238;p15"/>
          <p:cNvSpPr txBox="1"/>
          <p:nvPr/>
        </p:nvSpPr>
        <p:spPr>
          <a:xfrm>
            <a:off x="733064" y="423421"/>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b="1" i="0" lang="en-US" sz="3600" u="none" cap="none" strike="noStrike">
                <a:solidFill>
                  <a:srgbClr val="24BAA2"/>
                </a:solidFill>
                <a:latin typeface="Calibri"/>
                <a:ea typeface="Calibri"/>
                <a:cs typeface="Calibri"/>
                <a:sym typeface="Calibri"/>
              </a:rPr>
              <a:t>Omsorg for andre... en rejse ad mange mulige veje</a:t>
            </a:r>
            <a:endParaRPr b="0" i="0" sz="1400" u="none" cap="none" strike="noStrike">
              <a:solidFill>
                <a:srgbClr val="000000"/>
              </a:solidFill>
              <a:latin typeface="Arial"/>
              <a:ea typeface="Arial"/>
              <a:cs typeface="Arial"/>
              <a:sym typeface="Arial"/>
            </a:endParaRPr>
          </a:p>
        </p:txBody>
      </p:sp>
      <p:sp>
        <p:nvSpPr>
          <p:cNvPr id="239" name="Google Shape;239;p15"/>
          <p:cNvSpPr/>
          <p:nvPr/>
        </p:nvSpPr>
        <p:spPr>
          <a:xfrm>
            <a:off x="1406264" y="3668381"/>
            <a:ext cx="1022002" cy="1073842"/>
          </a:xfrm>
          <a:custGeom>
            <a:rect b="b" l="l" r="r" t="t"/>
            <a:pathLst>
              <a:path extrusionOk="0" h="905504" w="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cap="flat" cmpd="sng" w="19050">
            <a:solidFill>
              <a:schemeClr val="accent1"/>
            </a:solidFill>
            <a:prstDash val="dot"/>
            <a:round/>
            <a:headEnd len="sm" w="sm" type="none"/>
            <a:tailEnd len="sm" w="sm" type="none"/>
          </a:ln>
        </p:spPr>
        <p:txBody>
          <a:bodyPr anchorCtr="0" anchor="ctr" bIns="210675" lIns="243825" spcFirstLastPara="1" rIns="210675" wrap="square" tIns="243825">
            <a:noAutofit/>
          </a:bodyPr>
          <a:lstStyle/>
          <a:p>
            <a:pPr indent="0" lvl="0" marL="0" marR="0" rtl="0" algn="ctr">
              <a:lnSpc>
                <a:spcPct val="90000"/>
              </a:lnSpc>
              <a:spcBef>
                <a:spcPts val="0"/>
              </a:spcBef>
              <a:spcAft>
                <a:spcPts val="0"/>
              </a:spcAft>
              <a:buClr>
                <a:srgbClr val="000000"/>
              </a:buClr>
              <a:buSzPts val="4800"/>
              <a:buFont typeface="Arial"/>
              <a:buNone/>
            </a:pPr>
            <a:r>
              <a:t/>
            </a:r>
            <a:endParaRPr b="0" i="0" sz="4800" u="none" cap="none" strike="noStrike">
              <a:solidFill>
                <a:schemeClr val="accent1"/>
              </a:solidFill>
              <a:latin typeface="Arial"/>
              <a:ea typeface="Arial"/>
              <a:cs typeface="Arial"/>
              <a:sym typeface="Arial"/>
            </a:endParaRPr>
          </a:p>
        </p:txBody>
      </p:sp>
      <p:sp>
        <p:nvSpPr>
          <p:cNvPr id="240" name="Google Shape;240;p15"/>
          <p:cNvSpPr/>
          <p:nvPr/>
        </p:nvSpPr>
        <p:spPr>
          <a:xfrm>
            <a:off x="3485065" y="4018249"/>
            <a:ext cx="1023786" cy="1049908"/>
          </a:xfrm>
          <a:custGeom>
            <a:rect b="b" l="l" r="r" t="t"/>
            <a:pathLst>
              <a:path extrusionOk="0" h="905504" w="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cap="flat" cmpd="sng" w="19050">
            <a:solidFill>
              <a:schemeClr val="accent2"/>
            </a:solidFill>
            <a:prstDash val="dot"/>
            <a:round/>
            <a:headEnd len="sm" w="sm" type="none"/>
            <a:tailEnd len="sm" w="sm" type="none"/>
          </a:ln>
        </p:spPr>
        <p:txBody>
          <a:bodyPr anchorCtr="0" anchor="ctr" bIns="210675" lIns="243825" spcFirstLastPara="1" rIns="210675" wrap="square" tIns="243825">
            <a:noAutofit/>
          </a:bodyPr>
          <a:lstStyle/>
          <a:p>
            <a:pPr indent="0" lvl="0" marL="0" marR="0" rtl="0" algn="ctr">
              <a:lnSpc>
                <a:spcPct val="90000"/>
              </a:lnSpc>
              <a:spcBef>
                <a:spcPts val="0"/>
              </a:spcBef>
              <a:spcAft>
                <a:spcPts val="0"/>
              </a:spcAft>
              <a:buClr>
                <a:srgbClr val="000000"/>
              </a:buClr>
              <a:buSzPts val="4800"/>
              <a:buFont typeface="Arial"/>
              <a:buNone/>
            </a:pPr>
            <a:r>
              <a:t/>
            </a:r>
            <a:endParaRPr b="0" i="0" sz="4800" u="none" cap="none" strike="noStrike">
              <a:solidFill>
                <a:schemeClr val="accent1"/>
              </a:solidFill>
              <a:latin typeface="Arial"/>
              <a:ea typeface="Arial"/>
              <a:cs typeface="Arial"/>
              <a:sym typeface="Arial"/>
            </a:endParaRPr>
          </a:p>
        </p:txBody>
      </p:sp>
      <p:sp>
        <p:nvSpPr>
          <p:cNvPr id="241" name="Google Shape;241;p15"/>
          <p:cNvSpPr/>
          <p:nvPr/>
        </p:nvSpPr>
        <p:spPr>
          <a:xfrm>
            <a:off x="5560768" y="3728335"/>
            <a:ext cx="1086287" cy="1049908"/>
          </a:xfrm>
          <a:custGeom>
            <a:rect b="b" l="l" r="r" t="t"/>
            <a:pathLst>
              <a:path extrusionOk="0" h="905504" w="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cap="flat" cmpd="sng" w="19050">
            <a:solidFill>
              <a:schemeClr val="accent3"/>
            </a:solidFill>
            <a:prstDash val="dot"/>
            <a:round/>
            <a:headEnd len="sm" w="sm" type="none"/>
            <a:tailEnd len="sm" w="sm" type="none"/>
          </a:ln>
        </p:spPr>
        <p:txBody>
          <a:bodyPr anchorCtr="0" anchor="ctr" bIns="210675" lIns="243825" spcFirstLastPara="1" rIns="210675" wrap="square" tIns="243825">
            <a:noAutofit/>
          </a:bodyPr>
          <a:lstStyle/>
          <a:p>
            <a:pPr indent="0" lvl="0" marL="0" marR="0" rtl="0" algn="ctr">
              <a:lnSpc>
                <a:spcPct val="90000"/>
              </a:lnSpc>
              <a:spcBef>
                <a:spcPts val="0"/>
              </a:spcBef>
              <a:spcAft>
                <a:spcPts val="0"/>
              </a:spcAft>
              <a:buClr>
                <a:srgbClr val="000000"/>
              </a:buClr>
              <a:buSzPts val="4800"/>
              <a:buFont typeface="Arial"/>
              <a:buNone/>
            </a:pPr>
            <a:r>
              <a:t/>
            </a:r>
            <a:endParaRPr b="0" i="0" sz="4800" u="none" cap="none" strike="noStrike">
              <a:solidFill>
                <a:schemeClr val="accent1"/>
              </a:solidFill>
              <a:latin typeface="Arial"/>
              <a:ea typeface="Arial"/>
              <a:cs typeface="Arial"/>
              <a:sym typeface="Arial"/>
            </a:endParaRPr>
          </a:p>
        </p:txBody>
      </p:sp>
      <p:sp>
        <p:nvSpPr>
          <p:cNvPr id="242" name="Google Shape;242;p15"/>
          <p:cNvSpPr/>
          <p:nvPr/>
        </p:nvSpPr>
        <p:spPr>
          <a:xfrm>
            <a:off x="9686524" y="3719890"/>
            <a:ext cx="1115270" cy="1101341"/>
          </a:xfrm>
          <a:custGeom>
            <a:rect b="b" l="l" r="r" t="t"/>
            <a:pathLst>
              <a:path extrusionOk="0" h="905504" w="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cap="flat" cmpd="sng" w="19050">
            <a:solidFill>
              <a:schemeClr val="accent5"/>
            </a:solidFill>
            <a:prstDash val="dot"/>
            <a:round/>
            <a:headEnd len="sm" w="sm" type="none"/>
            <a:tailEnd len="sm" w="sm" type="none"/>
          </a:ln>
        </p:spPr>
        <p:txBody>
          <a:bodyPr anchorCtr="0" anchor="ctr" bIns="210675" lIns="243825" spcFirstLastPara="1" rIns="210675" wrap="square" tIns="243825">
            <a:noAutofit/>
          </a:bodyPr>
          <a:lstStyle/>
          <a:p>
            <a:pPr indent="0" lvl="0" marL="0" marR="0" rtl="0" algn="ctr">
              <a:lnSpc>
                <a:spcPct val="90000"/>
              </a:lnSpc>
              <a:spcBef>
                <a:spcPts val="0"/>
              </a:spcBef>
              <a:spcAft>
                <a:spcPts val="0"/>
              </a:spcAft>
              <a:buClr>
                <a:srgbClr val="000000"/>
              </a:buClr>
              <a:buSzPts val="4800"/>
              <a:buFont typeface="Arial"/>
              <a:buNone/>
            </a:pPr>
            <a:r>
              <a:t/>
            </a:r>
            <a:endParaRPr b="0" i="0" sz="4800" u="none" cap="none" strike="noStrike">
              <a:solidFill>
                <a:schemeClr val="accent1"/>
              </a:solidFill>
              <a:latin typeface="Arial"/>
              <a:ea typeface="Arial"/>
              <a:cs typeface="Arial"/>
              <a:sym typeface="Arial"/>
            </a:endParaRPr>
          </a:p>
        </p:txBody>
      </p:sp>
      <p:sp>
        <p:nvSpPr>
          <p:cNvPr id="243" name="Google Shape;243;p15"/>
          <p:cNvSpPr/>
          <p:nvPr/>
        </p:nvSpPr>
        <p:spPr>
          <a:xfrm>
            <a:off x="7619879" y="3913338"/>
            <a:ext cx="1115270" cy="1068736"/>
          </a:xfrm>
          <a:custGeom>
            <a:rect b="b" l="l" r="r" t="t"/>
            <a:pathLst>
              <a:path extrusionOk="0" h="905504" w="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cap="flat" cmpd="sng" w="19050">
            <a:solidFill>
              <a:schemeClr val="accent4"/>
            </a:solidFill>
            <a:prstDash val="dot"/>
            <a:round/>
            <a:headEnd len="sm" w="sm" type="none"/>
            <a:tailEnd len="sm" w="sm" type="none"/>
          </a:ln>
        </p:spPr>
        <p:txBody>
          <a:bodyPr anchorCtr="0" anchor="ctr" bIns="210675" lIns="243825" spcFirstLastPara="1" rIns="210675" wrap="square" tIns="243825">
            <a:noAutofit/>
          </a:bodyPr>
          <a:lstStyle/>
          <a:p>
            <a:pPr indent="0" lvl="0" marL="0" marR="0" rtl="0" algn="ctr">
              <a:lnSpc>
                <a:spcPct val="90000"/>
              </a:lnSpc>
              <a:spcBef>
                <a:spcPts val="0"/>
              </a:spcBef>
              <a:spcAft>
                <a:spcPts val="0"/>
              </a:spcAft>
              <a:buClr>
                <a:srgbClr val="000000"/>
              </a:buClr>
              <a:buSzPts val="4800"/>
              <a:buFont typeface="Arial"/>
              <a:buNone/>
            </a:pPr>
            <a:r>
              <a:t/>
            </a:r>
            <a:endParaRPr b="0" i="0" sz="4800" u="none" cap="none" strike="noStrike">
              <a:solidFill>
                <a:schemeClr val="accent1"/>
              </a:solidFill>
              <a:latin typeface="Arial"/>
              <a:ea typeface="Arial"/>
              <a:cs typeface="Arial"/>
              <a:sym typeface="Arial"/>
            </a:endParaRPr>
          </a:p>
        </p:txBody>
      </p:sp>
      <p:grpSp>
        <p:nvGrpSpPr>
          <p:cNvPr id="244" name="Google Shape;244;p15"/>
          <p:cNvGrpSpPr/>
          <p:nvPr/>
        </p:nvGrpSpPr>
        <p:grpSpPr>
          <a:xfrm>
            <a:off x="733064" y="3270438"/>
            <a:ext cx="10851232" cy="2354538"/>
            <a:chOff x="736989" y="2636741"/>
            <a:chExt cx="10851232" cy="2354538"/>
          </a:xfrm>
        </p:grpSpPr>
        <p:grpSp>
          <p:nvGrpSpPr>
            <p:cNvPr id="245" name="Google Shape;245;p15"/>
            <p:cNvGrpSpPr/>
            <p:nvPr/>
          </p:nvGrpSpPr>
          <p:grpSpPr>
            <a:xfrm>
              <a:off x="736989" y="2636741"/>
              <a:ext cx="10718021" cy="2354538"/>
              <a:chOff x="736989" y="2298598"/>
              <a:chExt cx="10718021" cy="2354538"/>
            </a:xfrm>
          </p:grpSpPr>
          <p:sp>
            <p:nvSpPr>
              <p:cNvPr id="246" name="Google Shape;246;p15"/>
              <p:cNvSpPr/>
              <p:nvPr/>
            </p:nvSpPr>
            <p:spPr>
              <a:xfrm rot="10800000">
                <a:off x="6993307" y="2298599"/>
                <a:ext cx="2376264" cy="2354537"/>
              </a:xfrm>
              <a:prstGeom prst="blockArc">
                <a:avLst>
                  <a:gd fmla="val 10800000" name="adj1"/>
                  <a:gd fmla="val 21562961" name="adj2"/>
                  <a:gd fmla="val 12434" name="adj3"/>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7" name="Google Shape;247;p15"/>
              <p:cNvSpPr/>
              <p:nvPr/>
            </p:nvSpPr>
            <p:spPr>
              <a:xfrm>
                <a:off x="9078746" y="2298599"/>
                <a:ext cx="2376264" cy="2354537"/>
              </a:xfrm>
              <a:prstGeom prst="blockArc">
                <a:avLst>
                  <a:gd fmla="val 10800000" name="adj1"/>
                  <a:gd fmla="val 78694" name="adj2"/>
                  <a:gd fmla="val 12426" name="adj3"/>
                </a:avLst>
              </a:prstGeom>
              <a:solidFill>
                <a:srgbClr val="7F34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8" name="Google Shape;248;p15"/>
              <p:cNvSpPr/>
              <p:nvPr/>
            </p:nvSpPr>
            <p:spPr>
              <a:xfrm>
                <a:off x="4907868" y="2298598"/>
                <a:ext cx="2376264" cy="2354537"/>
              </a:xfrm>
              <a:prstGeom prst="blockArc">
                <a:avLst>
                  <a:gd fmla="val 10800000" name="adj1"/>
                  <a:gd fmla="val 78694" name="adj2"/>
                  <a:gd fmla="val 12426" name="adj3"/>
                </a:avLst>
              </a:prstGeom>
              <a:solidFill>
                <a:srgbClr val="7F34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49" name="Google Shape;249;p15"/>
              <p:cNvSpPr/>
              <p:nvPr/>
            </p:nvSpPr>
            <p:spPr>
              <a:xfrm rot="10800000">
                <a:off x="2822429" y="2298598"/>
                <a:ext cx="2376264" cy="2354537"/>
              </a:xfrm>
              <a:prstGeom prst="blockArc">
                <a:avLst>
                  <a:gd fmla="val 10800000" name="adj1"/>
                  <a:gd fmla="val 21562961" name="adj2"/>
                  <a:gd fmla="val 12434" name="adj3"/>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50" name="Google Shape;250;p15"/>
              <p:cNvSpPr/>
              <p:nvPr/>
            </p:nvSpPr>
            <p:spPr>
              <a:xfrm>
                <a:off x="736989" y="2298598"/>
                <a:ext cx="2376264" cy="2354537"/>
              </a:xfrm>
              <a:prstGeom prst="blockArc">
                <a:avLst>
                  <a:gd fmla="val 10800000" name="adj1"/>
                  <a:gd fmla="val 78694" name="adj2"/>
                  <a:gd fmla="val 12426" name="adj3"/>
                </a:avLst>
              </a:prstGeom>
              <a:solidFill>
                <a:srgbClr val="7F34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sp>
          <p:nvSpPr>
            <p:cNvPr id="251" name="Google Shape;251;p15"/>
            <p:cNvSpPr/>
            <p:nvPr/>
          </p:nvSpPr>
          <p:spPr>
            <a:xfrm rot="10800000">
              <a:off x="11028169" y="3814010"/>
              <a:ext cx="560052" cy="359376"/>
            </a:xfrm>
            <a:prstGeom prst="triangle">
              <a:avLst>
                <a:gd fmla="val 50000" name="adj"/>
              </a:avLst>
            </a:prstGeom>
            <a:solidFill>
              <a:srgbClr val="7F34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252" name="Google Shape;252;p15"/>
          <p:cNvSpPr/>
          <p:nvPr/>
        </p:nvSpPr>
        <p:spPr>
          <a:xfrm>
            <a:off x="863697" y="5165519"/>
            <a:ext cx="2219429" cy="102432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1500" u="none" cap="none" strike="noStrike">
                <a:solidFill>
                  <a:srgbClr val="002060"/>
                </a:solidFill>
                <a:latin typeface="Calibri"/>
                <a:ea typeface="Calibri"/>
                <a:cs typeface="Calibri"/>
                <a:sym typeface="Calibri"/>
              </a:rPr>
              <a:t>Forstået som den traditionelle form for basispleje, såsom sårpleje</a:t>
            </a:r>
            <a:r>
              <a:rPr b="1" i="0" lang="en-US" sz="1500" u="none" cap="none" strike="noStrike">
                <a:solidFill>
                  <a:srgbClr val="000000"/>
                </a:solidFill>
                <a:latin typeface="Calibri"/>
                <a:ea typeface="Calibri"/>
                <a:cs typeface="Calibri"/>
                <a:sym typeface="Calibri"/>
              </a:rPr>
              <a:t>.</a:t>
            </a:r>
            <a:endParaRPr/>
          </a:p>
        </p:txBody>
      </p:sp>
      <p:sp>
        <p:nvSpPr>
          <p:cNvPr id="253" name="Google Shape;253;p15"/>
          <p:cNvSpPr txBox="1"/>
          <p:nvPr/>
        </p:nvSpPr>
        <p:spPr>
          <a:xfrm>
            <a:off x="1081869" y="4791412"/>
            <a:ext cx="1678654" cy="33851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5F5F5F"/>
                </a:solidFill>
                <a:latin typeface="Arial"/>
                <a:ea typeface="Arial"/>
                <a:cs typeface="Arial"/>
                <a:sym typeface="Arial"/>
              </a:rPr>
              <a:t>Fysisk omsorg</a:t>
            </a:r>
            <a:endParaRPr b="0" i="0" sz="1400" u="none" cap="none" strike="noStrike">
              <a:solidFill>
                <a:srgbClr val="5F5F5F"/>
              </a:solidFill>
              <a:latin typeface="Arial"/>
              <a:ea typeface="Arial"/>
              <a:cs typeface="Arial"/>
              <a:sym typeface="Arial"/>
            </a:endParaRPr>
          </a:p>
        </p:txBody>
      </p:sp>
      <p:sp>
        <p:nvSpPr>
          <p:cNvPr id="254" name="Google Shape;254;p15"/>
          <p:cNvSpPr/>
          <p:nvPr/>
        </p:nvSpPr>
        <p:spPr>
          <a:xfrm>
            <a:off x="4828489" y="5093155"/>
            <a:ext cx="2537312" cy="147732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1" i="0" sz="15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None/>
            </a:pPr>
            <a:r>
              <a:rPr b="1" i="0" lang="en-US" sz="1500" u="none" cap="none" strike="noStrike">
                <a:solidFill>
                  <a:srgbClr val="002060"/>
                </a:solidFill>
                <a:latin typeface="Calibri"/>
                <a:ea typeface="Calibri"/>
                <a:cs typeface="Calibri"/>
                <a:sym typeface="Calibri"/>
              </a:rPr>
              <a:t>Mennesker med behov for hjælp kan kan være  følelsesmæssig</a:t>
            </a:r>
            <a:r>
              <a:rPr b="1" lang="en-US" sz="1500">
                <a:solidFill>
                  <a:srgbClr val="002060"/>
                </a:solidFill>
                <a:latin typeface="Calibri"/>
                <a:ea typeface="Calibri"/>
                <a:cs typeface="Calibri"/>
                <a:sym typeface="Calibri"/>
              </a:rPr>
              <a:t>t i ubalance, som</a:t>
            </a:r>
            <a:r>
              <a:rPr b="1" i="0" lang="en-US" sz="1500" u="none" cap="none" strike="noStrike">
                <a:solidFill>
                  <a:srgbClr val="002060"/>
                </a:solidFill>
                <a:latin typeface="Calibri"/>
                <a:ea typeface="Calibri"/>
                <a:cs typeface="Calibri"/>
                <a:sym typeface="Calibri"/>
              </a:rPr>
              <a:t> føre til mere alvorlige problemer såsom depression.</a:t>
            </a:r>
            <a:endParaRPr/>
          </a:p>
        </p:txBody>
      </p:sp>
      <p:sp>
        <p:nvSpPr>
          <p:cNvPr id="255" name="Google Shape;255;p15"/>
          <p:cNvSpPr txBox="1"/>
          <p:nvPr/>
        </p:nvSpPr>
        <p:spPr>
          <a:xfrm>
            <a:off x="5175226" y="4807084"/>
            <a:ext cx="1918146"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5F5F5F"/>
                </a:solidFill>
                <a:latin typeface="Arial"/>
                <a:ea typeface="Arial"/>
                <a:cs typeface="Arial"/>
                <a:sym typeface="Arial"/>
              </a:rPr>
              <a:t>Følelsesmæssig</a:t>
            </a:r>
            <a:endParaRPr b="1" i="0" sz="1600" u="none" cap="none" strike="noStrike">
              <a:solidFill>
                <a:srgbClr val="5F5F5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5F5F5F"/>
                </a:solidFill>
                <a:latin typeface="Arial"/>
                <a:ea typeface="Arial"/>
                <a:cs typeface="Arial"/>
                <a:sym typeface="Arial"/>
              </a:rPr>
              <a:t>omsorg </a:t>
            </a:r>
            <a:endParaRPr b="0" i="0" sz="1400" u="none" cap="none" strike="noStrike">
              <a:solidFill>
                <a:srgbClr val="5F5F5F"/>
              </a:solidFill>
              <a:latin typeface="Arial"/>
              <a:ea typeface="Arial"/>
              <a:cs typeface="Arial"/>
              <a:sym typeface="Arial"/>
            </a:endParaRPr>
          </a:p>
        </p:txBody>
      </p:sp>
      <p:sp>
        <p:nvSpPr>
          <p:cNvPr id="256" name="Google Shape;256;p15"/>
          <p:cNvSpPr/>
          <p:nvPr/>
        </p:nvSpPr>
        <p:spPr>
          <a:xfrm>
            <a:off x="8879234" y="5137054"/>
            <a:ext cx="2935481" cy="124649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1500" u="none" cap="none" strike="noStrike">
                <a:solidFill>
                  <a:srgbClr val="002060"/>
                </a:solidFill>
                <a:latin typeface="Calibri"/>
                <a:ea typeface="Calibri"/>
                <a:cs typeface="Calibri"/>
                <a:sym typeface="Calibri"/>
              </a:rPr>
              <a:t>At de mennesker, vi holder af, har brug for hjælp, betyder ikke, at de ikke kan lære nyt. At undervise dem og give dem nye værktøjer er giver </a:t>
            </a:r>
            <a:r>
              <a:rPr b="1" lang="en-US" sz="1500">
                <a:solidFill>
                  <a:srgbClr val="002060"/>
                </a:solidFill>
                <a:latin typeface="Calibri"/>
                <a:ea typeface="Calibri"/>
                <a:cs typeface="Calibri"/>
                <a:sym typeface="Calibri"/>
              </a:rPr>
              <a:t>nye muligheder</a:t>
            </a:r>
            <a:r>
              <a:rPr b="1" i="0" lang="en-US" sz="1500" u="none" cap="none" strike="noStrike">
                <a:solidFill>
                  <a:srgbClr val="002060"/>
                </a:solidFill>
                <a:latin typeface="Calibri"/>
                <a:ea typeface="Calibri"/>
                <a:cs typeface="Calibri"/>
                <a:sym typeface="Calibri"/>
              </a:rPr>
              <a:t>.</a:t>
            </a:r>
            <a:endParaRPr/>
          </a:p>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002060"/>
                </a:solidFill>
                <a:latin typeface="Calibri"/>
                <a:ea typeface="Calibri"/>
                <a:cs typeface="Calibri"/>
                <a:sym typeface="Calibri"/>
              </a:rPr>
              <a:t>. </a:t>
            </a:r>
            <a:endParaRPr b="0" i="0" sz="1400" u="none" cap="none" strike="noStrike">
              <a:solidFill>
                <a:srgbClr val="002060"/>
              </a:solidFill>
              <a:latin typeface="Arial"/>
              <a:ea typeface="Arial"/>
              <a:cs typeface="Arial"/>
              <a:sym typeface="Arial"/>
            </a:endParaRPr>
          </a:p>
        </p:txBody>
      </p:sp>
      <p:sp>
        <p:nvSpPr>
          <p:cNvPr id="257" name="Google Shape;257;p15"/>
          <p:cNvSpPr txBox="1"/>
          <p:nvPr/>
        </p:nvSpPr>
        <p:spPr>
          <a:xfrm>
            <a:off x="9298960" y="4783106"/>
            <a:ext cx="1992886" cy="33851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5F5F5F"/>
                </a:solidFill>
                <a:latin typeface="Arial"/>
                <a:ea typeface="Arial"/>
                <a:cs typeface="Arial"/>
                <a:sym typeface="Arial"/>
              </a:rPr>
              <a:t>Hjælp til læring</a:t>
            </a:r>
            <a:endParaRPr b="1" i="0" sz="1600" u="none" cap="none" strike="noStrike">
              <a:solidFill>
                <a:srgbClr val="5F5F5F"/>
              </a:solidFill>
              <a:latin typeface="Arial"/>
              <a:ea typeface="Arial"/>
              <a:cs typeface="Arial"/>
              <a:sym typeface="Arial"/>
            </a:endParaRPr>
          </a:p>
        </p:txBody>
      </p:sp>
      <p:sp>
        <p:nvSpPr>
          <p:cNvPr id="258" name="Google Shape;258;p15"/>
          <p:cNvSpPr/>
          <p:nvPr/>
        </p:nvSpPr>
        <p:spPr>
          <a:xfrm>
            <a:off x="2890157" y="2173520"/>
            <a:ext cx="2523781" cy="124649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1500" u="none" cap="none" strike="noStrike">
                <a:solidFill>
                  <a:srgbClr val="002060"/>
                </a:solidFill>
                <a:latin typeface="Calibri"/>
                <a:ea typeface="Calibri"/>
                <a:cs typeface="Calibri"/>
                <a:sym typeface="Calibri"/>
              </a:rPr>
              <a:t>Folk, der har brug for hjælp især ældre, kræver, at vi arbejder med aspekter som hukommelse og eksekutive funktioner...</a:t>
            </a:r>
            <a:endParaRPr/>
          </a:p>
        </p:txBody>
      </p:sp>
      <p:sp>
        <p:nvSpPr>
          <p:cNvPr id="259" name="Google Shape;259;p15"/>
          <p:cNvSpPr txBox="1"/>
          <p:nvPr/>
        </p:nvSpPr>
        <p:spPr>
          <a:xfrm>
            <a:off x="3161291" y="3650344"/>
            <a:ext cx="1701041"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5F5F5F"/>
                </a:solidFill>
                <a:latin typeface="Arial"/>
                <a:ea typeface="Arial"/>
                <a:cs typeface="Arial"/>
                <a:sym typeface="Arial"/>
              </a:rPr>
              <a:t>Kognitiv omsorg</a:t>
            </a:r>
            <a:endParaRPr b="0" i="0" sz="1400" u="none" cap="none" strike="noStrike">
              <a:solidFill>
                <a:srgbClr val="5F5F5F"/>
              </a:solidFill>
              <a:latin typeface="Arial"/>
              <a:ea typeface="Arial"/>
              <a:cs typeface="Arial"/>
              <a:sym typeface="Arial"/>
            </a:endParaRPr>
          </a:p>
        </p:txBody>
      </p:sp>
      <p:sp>
        <p:nvSpPr>
          <p:cNvPr id="260" name="Google Shape;260;p15"/>
          <p:cNvSpPr/>
          <p:nvPr/>
        </p:nvSpPr>
        <p:spPr>
          <a:xfrm>
            <a:off x="6958421" y="2466406"/>
            <a:ext cx="2523780" cy="124649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1500" u="none" cap="none" strike="noStrike">
                <a:solidFill>
                  <a:srgbClr val="002060"/>
                </a:solidFill>
                <a:latin typeface="Calibri"/>
                <a:ea typeface="Calibri"/>
                <a:cs typeface="Calibri"/>
                <a:sym typeface="Calibri"/>
              </a:rPr>
              <a:t>Dette kan være en af de enkleste løsninger og en af de mest effektive: brug aktiv lytning.</a:t>
            </a:r>
            <a:endParaRPr/>
          </a:p>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002060"/>
                </a:solidFill>
                <a:latin typeface="Calibri"/>
                <a:ea typeface="Calibri"/>
                <a:cs typeface="Calibri"/>
                <a:sym typeface="Calibri"/>
              </a:rPr>
              <a:t> .</a:t>
            </a:r>
            <a:endParaRPr b="0" i="0" sz="1400" u="none" cap="none" strike="noStrike">
              <a:solidFill>
                <a:srgbClr val="002060"/>
              </a:solidFill>
              <a:latin typeface="Arial"/>
              <a:ea typeface="Arial"/>
              <a:cs typeface="Arial"/>
              <a:sym typeface="Arial"/>
            </a:endParaRPr>
          </a:p>
        </p:txBody>
      </p:sp>
      <p:sp>
        <p:nvSpPr>
          <p:cNvPr id="261" name="Google Shape;261;p15"/>
          <p:cNvSpPr txBox="1"/>
          <p:nvPr/>
        </p:nvSpPr>
        <p:spPr>
          <a:xfrm>
            <a:off x="7329458" y="3559078"/>
            <a:ext cx="1752578" cy="33851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5F5F5F"/>
                </a:solidFill>
                <a:latin typeface="Arial"/>
                <a:ea typeface="Arial"/>
                <a:cs typeface="Arial"/>
                <a:sym typeface="Arial"/>
              </a:rPr>
              <a:t>Samvær</a:t>
            </a:r>
            <a:endParaRPr b="0" i="0" sz="1400" u="none" cap="none" strike="noStrike">
              <a:solidFill>
                <a:srgbClr val="5F5F5F"/>
              </a:solidFill>
              <a:latin typeface="Arial"/>
              <a:ea typeface="Arial"/>
              <a:cs typeface="Arial"/>
              <a:sym typeface="Arial"/>
            </a:endParaRPr>
          </a:p>
        </p:txBody>
      </p:sp>
      <p:pic>
        <p:nvPicPr>
          <p:cNvPr id="262" name="Google Shape;262;p15"/>
          <p:cNvPicPr preferRelativeResize="0"/>
          <p:nvPr/>
        </p:nvPicPr>
        <p:blipFill rotWithShape="1">
          <a:blip r:embed="rId3">
            <a:alphaModFix/>
          </a:blip>
          <a:srcRect b="0" l="0" r="0" t="0"/>
          <a:stretch/>
        </p:blipFill>
        <p:spPr>
          <a:xfrm>
            <a:off x="1559142" y="3819601"/>
            <a:ext cx="723602" cy="723602"/>
          </a:xfrm>
          <a:prstGeom prst="rect">
            <a:avLst/>
          </a:prstGeom>
          <a:noFill/>
          <a:ln>
            <a:noFill/>
          </a:ln>
        </p:spPr>
      </p:pic>
      <p:pic>
        <p:nvPicPr>
          <p:cNvPr id="263" name="Google Shape;263;p15"/>
          <p:cNvPicPr preferRelativeResize="0"/>
          <p:nvPr/>
        </p:nvPicPr>
        <p:blipFill rotWithShape="1">
          <a:blip r:embed="rId4">
            <a:alphaModFix/>
          </a:blip>
          <a:srcRect b="0" l="0" r="0" t="0"/>
          <a:stretch/>
        </p:blipFill>
        <p:spPr>
          <a:xfrm>
            <a:off x="3631186" y="4205302"/>
            <a:ext cx="693494" cy="693494"/>
          </a:xfrm>
          <a:prstGeom prst="rect">
            <a:avLst/>
          </a:prstGeom>
          <a:noFill/>
          <a:ln>
            <a:noFill/>
          </a:ln>
        </p:spPr>
      </p:pic>
      <p:pic>
        <p:nvPicPr>
          <p:cNvPr id="264" name="Google Shape;264;p15"/>
          <p:cNvPicPr preferRelativeResize="0"/>
          <p:nvPr/>
        </p:nvPicPr>
        <p:blipFill rotWithShape="1">
          <a:blip r:embed="rId5">
            <a:alphaModFix/>
          </a:blip>
          <a:srcRect b="0" l="0" r="0" t="0"/>
          <a:stretch/>
        </p:blipFill>
        <p:spPr>
          <a:xfrm>
            <a:off x="5687998" y="3900504"/>
            <a:ext cx="802212" cy="802212"/>
          </a:xfrm>
          <a:prstGeom prst="rect">
            <a:avLst/>
          </a:prstGeom>
          <a:noFill/>
          <a:ln>
            <a:noFill/>
          </a:ln>
        </p:spPr>
      </p:pic>
      <p:pic>
        <p:nvPicPr>
          <p:cNvPr id="265" name="Google Shape;265;p15"/>
          <p:cNvPicPr preferRelativeResize="0"/>
          <p:nvPr/>
        </p:nvPicPr>
        <p:blipFill rotWithShape="1">
          <a:blip r:embed="rId6">
            <a:alphaModFix/>
          </a:blip>
          <a:srcRect b="0" l="0" r="0" t="0"/>
          <a:stretch/>
        </p:blipFill>
        <p:spPr>
          <a:xfrm>
            <a:off x="7847050" y="4074018"/>
            <a:ext cx="717394" cy="717394"/>
          </a:xfrm>
          <a:prstGeom prst="rect">
            <a:avLst/>
          </a:prstGeom>
          <a:noFill/>
          <a:ln>
            <a:noFill/>
          </a:ln>
        </p:spPr>
      </p:pic>
      <p:pic>
        <p:nvPicPr>
          <p:cNvPr id="266" name="Google Shape;266;p15"/>
          <p:cNvPicPr preferRelativeResize="0"/>
          <p:nvPr/>
        </p:nvPicPr>
        <p:blipFill rotWithShape="1">
          <a:blip r:embed="rId7">
            <a:alphaModFix/>
          </a:blip>
          <a:srcRect b="0" l="0" r="0" t="0"/>
          <a:stretch/>
        </p:blipFill>
        <p:spPr>
          <a:xfrm>
            <a:off x="9843698" y="3870099"/>
            <a:ext cx="800921" cy="8009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39"/>
                                        </p:tgtEl>
                                        <p:attrNameLst>
                                          <p:attrName>style.visibility</p:attrName>
                                        </p:attrNameLst>
                                      </p:cBhvr>
                                      <p:to>
                                        <p:strVal val="visible"/>
                                      </p:to>
                                    </p:set>
                                    <p:anim calcmode="lin" valueType="num">
                                      <p:cBhvr additive="base">
                                        <p:cTn dur="500"/>
                                        <p:tgtEl>
                                          <p:spTgt spid="239"/>
                                        </p:tgtEl>
                                        <p:attrNameLst>
                                          <p:attrName>ppt_w</p:attrName>
                                        </p:attrNameLst>
                                      </p:cBhvr>
                                      <p:tavLst>
                                        <p:tav fmla="" tm="0">
                                          <p:val>
                                            <p:strVal val="0"/>
                                          </p:val>
                                        </p:tav>
                                        <p:tav fmla="" tm="100000">
                                          <p:val>
                                            <p:strVal val="#ppt_w"/>
                                          </p:val>
                                        </p:tav>
                                      </p:tavLst>
                                    </p:anim>
                                    <p:anim calcmode="lin" valueType="num">
                                      <p:cBhvr additive="base">
                                        <p:cTn dur="500"/>
                                        <p:tgtEl>
                                          <p:spTgt spid="239"/>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240"/>
                                        </p:tgtEl>
                                        <p:attrNameLst>
                                          <p:attrName>style.visibility</p:attrName>
                                        </p:attrNameLst>
                                      </p:cBhvr>
                                      <p:to>
                                        <p:strVal val="visible"/>
                                      </p:to>
                                    </p:set>
                                    <p:anim calcmode="lin" valueType="num">
                                      <p:cBhvr additive="base">
                                        <p:cTn dur="500"/>
                                        <p:tgtEl>
                                          <p:spTgt spid="240"/>
                                        </p:tgtEl>
                                        <p:attrNameLst>
                                          <p:attrName>ppt_w</p:attrName>
                                        </p:attrNameLst>
                                      </p:cBhvr>
                                      <p:tavLst>
                                        <p:tav fmla="" tm="0">
                                          <p:val>
                                            <p:strVal val="0"/>
                                          </p:val>
                                        </p:tav>
                                        <p:tav fmla="" tm="100000">
                                          <p:val>
                                            <p:strVal val="#ppt_w"/>
                                          </p:val>
                                        </p:tav>
                                      </p:tavLst>
                                    </p:anim>
                                    <p:anim calcmode="lin" valueType="num">
                                      <p:cBhvr additive="base">
                                        <p:cTn dur="500"/>
                                        <p:tgtEl>
                                          <p:spTgt spid="240"/>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241"/>
                                        </p:tgtEl>
                                        <p:attrNameLst>
                                          <p:attrName>style.visibility</p:attrName>
                                        </p:attrNameLst>
                                      </p:cBhvr>
                                      <p:to>
                                        <p:strVal val="visible"/>
                                      </p:to>
                                    </p:set>
                                    <p:anim calcmode="lin" valueType="num">
                                      <p:cBhvr additive="base">
                                        <p:cTn dur="500"/>
                                        <p:tgtEl>
                                          <p:spTgt spid="241"/>
                                        </p:tgtEl>
                                        <p:attrNameLst>
                                          <p:attrName>ppt_w</p:attrName>
                                        </p:attrNameLst>
                                      </p:cBhvr>
                                      <p:tavLst>
                                        <p:tav fmla="" tm="0">
                                          <p:val>
                                            <p:strVal val="0"/>
                                          </p:val>
                                        </p:tav>
                                        <p:tav fmla="" tm="100000">
                                          <p:val>
                                            <p:strVal val="#ppt_w"/>
                                          </p:val>
                                        </p:tav>
                                      </p:tavLst>
                                    </p:anim>
                                    <p:anim calcmode="lin" valueType="num">
                                      <p:cBhvr additive="base">
                                        <p:cTn dur="500"/>
                                        <p:tgtEl>
                                          <p:spTgt spid="241"/>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23" presetSubtype="16">
                                  <p:stCondLst>
                                    <p:cond delay="0"/>
                                  </p:stCondLst>
                                  <p:childTnLst>
                                    <p:set>
                                      <p:cBhvr>
                                        <p:cTn dur="1" fill="hold">
                                          <p:stCondLst>
                                            <p:cond delay="0"/>
                                          </p:stCondLst>
                                        </p:cTn>
                                        <p:tgtEl>
                                          <p:spTgt spid="242"/>
                                        </p:tgtEl>
                                        <p:attrNameLst>
                                          <p:attrName>style.visibility</p:attrName>
                                        </p:attrNameLst>
                                      </p:cBhvr>
                                      <p:to>
                                        <p:strVal val="visible"/>
                                      </p:to>
                                    </p:set>
                                    <p:anim calcmode="lin" valueType="num">
                                      <p:cBhvr additive="base">
                                        <p:cTn dur="500"/>
                                        <p:tgtEl>
                                          <p:spTgt spid="242"/>
                                        </p:tgtEl>
                                        <p:attrNameLst>
                                          <p:attrName>ppt_w</p:attrName>
                                        </p:attrNameLst>
                                      </p:cBhvr>
                                      <p:tavLst>
                                        <p:tav fmla="" tm="0">
                                          <p:val>
                                            <p:strVal val="0"/>
                                          </p:val>
                                        </p:tav>
                                        <p:tav fmla="" tm="100000">
                                          <p:val>
                                            <p:strVal val="#ppt_w"/>
                                          </p:val>
                                        </p:tav>
                                      </p:tavLst>
                                    </p:anim>
                                    <p:anim calcmode="lin" valueType="num">
                                      <p:cBhvr additive="base">
                                        <p:cTn dur="500"/>
                                        <p:tgtEl>
                                          <p:spTgt spid="242"/>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243"/>
                                        </p:tgtEl>
                                        <p:attrNameLst>
                                          <p:attrName>style.visibility</p:attrName>
                                        </p:attrNameLst>
                                      </p:cBhvr>
                                      <p:to>
                                        <p:strVal val="visible"/>
                                      </p:to>
                                    </p:set>
                                    <p:anim calcmode="lin" valueType="num">
                                      <p:cBhvr additive="base">
                                        <p:cTn dur="500"/>
                                        <p:tgtEl>
                                          <p:spTgt spid="243"/>
                                        </p:tgtEl>
                                        <p:attrNameLst>
                                          <p:attrName>ppt_w</p:attrName>
                                        </p:attrNameLst>
                                      </p:cBhvr>
                                      <p:tavLst>
                                        <p:tav fmla="" tm="0">
                                          <p:val>
                                            <p:strVal val="0"/>
                                          </p:val>
                                        </p:tav>
                                        <p:tav fmla="" tm="100000">
                                          <p:val>
                                            <p:strVal val="#ppt_w"/>
                                          </p:val>
                                        </p:tav>
                                      </p:tavLst>
                                    </p:anim>
                                    <p:anim calcmode="lin" valueType="num">
                                      <p:cBhvr additive="base">
                                        <p:cTn dur="500"/>
                                        <p:tgtEl>
                                          <p:spTgt spid="243"/>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par>
                                <p:cTn fill="hold" nodeType="with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par>
                                <p:cTn fill="hold" nodeType="with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par>
                                <p:cTn fill="hold" nodeType="with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par>
                                <p:cTn fill="hold" nodeType="with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500"/>
                                        <p:tgtEl>
                                          <p:spTgt spid="261"/>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6"/>
          <p:cNvSpPr/>
          <p:nvPr/>
        </p:nvSpPr>
        <p:spPr>
          <a:xfrm>
            <a:off x="2339792" y="4735490"/>
            <a:ext cx="1646123" cy="1776153"/>
          </a:xfrm>
          <a:prstGeom prst="ellipse">
            <a:avLst/>
          </a:prstGeom>
          <a:solidFill>
            <a:srgbClr val="7F349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16"/>
          <p:cNvSpPr txBox="1"/>
          <p:nvPr>
            <p:ph idx="2" type="body"/>
          </p:nvPr>
        </p:nvSpPr>
        <p:spPr>
          <a:xfrm>
            <a:off x="572081" y="401623"/>
            <a:ext cx="11284640"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3600"/>
              <a:buNone/>
            </a:pPr>
            <a:r>
              <a:rPr lang="en-US"/>
              <a:t>Nogle fordele ved brug af teknologi i omsorgssystemet.</a:t>
            </a:r>
            <a:endParaRPr/>
          </a:p>
          <a:p>
            <a:pPr indent="0" lvl="0" marL="0" rtl="0" algn="l">
              <a:lnSpc>
                <a:spcPct val="90000"/>
              </a:lnSpc>
              <a:spcBef>
                <a:spcPts val="1000"/>
              </a:spcBef>
              <a:spcAft>
                <a:spcPts val="0"/>
              </a:spcAft>
              <a:buClr>
                <a:srgbClr val="24BAA2"/>
              </a:buClr>
              <a:buSzPts val="3600"/>
              <a:buNone/>
            </a:pPr>
            <a:r>
              <a:t/>
            </a:r>
            <a:endParaRPr/>
          </a:p>
        </p:txBody>
      </p:sp>
      <p:cxnSp>
        <p:nvCxnSpPr>
          <p:cNvPr id="273" name="Google Shape;273;p16"/>
          <p:cNvCxnSpPr/>
          <p:nvPr/>
        </p:nvCxnSpPr>
        <p:spPr>
          <a:xfrm rot="10800000">
            <a:off x="4464436" y="4241457"/>
            <a:ext cx="512833" cy="450576"/>
          </a:xfrm>
          <a:prstGeom prst="straightConnector1">
            <a:avLst/>
          </a:prstGeom>
          <a:noFill/>
          <a:ln cap="flat" cmpd="sng" w="38100">
            <a:solidFill>
              <a:schemeClr val="dk1"/>
            </a:solidFill>
            <a:prstDash val="dash"/>
            <a:round/>
            <a:headEnd len="sm" w="sm" type="none"/>
            <a:tailEnd len="sm" w="sm" type="none"/>
          </a:ln>
        </p:spPr>
      </p:cxnSp>
      <p:cxnSp>
        <p:nvCxnSpPr>
          <p:cNvPr id="274" name="Google Shape;274;p16"/>
          <p:cNvCxnSpPr/>
          <p:nvPr/>
        </p:nvCxnSpPr>
        <p:spPr>
          <a:xfrm flipH="1" rot="10800000">
            <a:off x="7116183" y="4239239"/>
            <a:ext cx="611006" cy="415768"/>
          </a:xfrm>
          <a:prstGeom prst="straightConnector1">
            <a:avLst/>
          </a:prstGeom>
          <a:noFill/>
          <a:ln cap="flat" cmpd="sng" w="38100">
            <a:solidFill>
              <a:schemeClr val="dk1"/>
            </a:solidFill>
            <a:prstDash val="dash"/>
            <a:round/>
            <a:headEnd len="sm" w="sm" type="none"/>
            <a:tailEnd len="sm" w="sm" type="none"/>
          </a:ln>
        </p:spPr>
      </p:cxnSp>
      <p:cxnSp>
        <p:nvCxnSpPr>
          <p:cNvPr id="275" name="Google Shape;275;p16"/>
          <p:cNvCxnSpPr/>
          <p:nvPr/>
        </p:nvCxnSpPr>
        <p:spPr>
          <a:xfrm rot="10800000">
            <a:off x="6071083" y="3625340"/>
            <a:ext cx="0" cy="616117"/>
          </a:xfrm>
          <a:prstGeom prst="straightConnector1">
            <a:avLst/>
          </a:prstGeom>
          <a:noFill/>
          <a:ln cap="flat" cmpd="sng" w="38100">
            <a:solidFill>
              <a:schemeClr val="dk1"/>
            </a:solidFill>
            <a:prstDash val="dash"/>
            <a:round/>
            <a:headEnd len="sm" w="sm" type="none"/>
            <a:tailEnd len="sm" w="sm" type="none"/>
          </a:ln>
        </p:spPr>
      </p:cxnSp>
      <p:cxnSp>
        <p:nvCxnSpPr>
          <p:cNvPr id="276" name="Google Shape;276;p16"/>
          <p:cNvCxnSpPr/>
          <p:nvPr/>
        </p:nvCxnSpPr>
        <p:spPr>
          <a:xfrm rot="10800000">
            <a:off x="3939800" y="5779821"/>
            <a:ext cx="584396" cy="0"/>
          </a:xfrm>
          <a:prstGeom prst="straightConnector1">
            <a:avLst/>
          </a:prstGeom>
          <a:noFill/>
          <a:ln cap="flat" cmpd="sng" w="38100">
            <a:solidFill>
              <a:schemeClr val="dk1"/>
            </a:solidFill>
            <a:prstDash val="dash"/>
            <a:round/>
            <a:headEnd len="sm" w="sm" type="none"/>
            <a:tailEnd len="sm" w="sm" type="none"/>
          </a:ln>
        </p:spPr>
      </p:cxnSp>
      <p:cxnSp>
        <p:nvCxnSpPr>
          <p:cNvPr id="277" name="Google Shape;277;p16"/>
          <p:cNvCxnSpPr/>
          <p:nvPr/>
        </p:nvCxnSpPr>
        <p:spPr>
          <a:xfrm>
            <a:off x="7617417" y="5673488"/>
            <a:ext cx="538834" cy="0"/>
          </a:xfrm>
          <a:prstGeom prst="straightConnector1">
            <a:avLst/>
          </a:prstGeom>
          <a:noFill/>
          <a:ln cap="flat" cmpd="sng" w="38100">
            <a:solidFill>
              <a:schemeClr val="dk1"/>
            </a:solidFill>
            <a:prstDash val="dash"/>
            <a:round/>
            <a:headEnd len="sm" w="sm" type="none"/>
            <a:tailEnd len="sm" w="sm" type="none"/>
          </a:ln>
        </p:spPr>
      </p:cxnSp>
      <p:sp>
        <p:nvSpPr>
          <p:cNvPr id="278" name="Google Shape;278;p16"/>
          <p:cNvSpPr/>
          <p:nvPr/>
        </p:nvSpPr>
        <p:spPr>
          <a:xfrm>
            <a:off x="5233972" y="1817984"/>
            <a:ext cx="1719263" cy="1730375"/>
          </a:xfrm>
          <a:prstGeom prst="ellipse">
            <a:avLst/>
          </a:prstGeom>
          <a:solidFill>
            <a:srgbClr val="7F349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16"/>
          <p:cNvSpPr/>
          <p:nvPr/>
        </p:nvSpPr>
        <p:spPr>
          <a:xfrm>
            <a:off x="7522137" y="2858400"/>
            <a:ext cx="1717675" cy="1728788"/>
          </a:xfrm>
          <a:prstGeom prst="ellipse">
            <a:avLst/>
          </a:prstGeom>
          <a:solidFill>
            <a:srgbClr val="24BA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16"/>
          <p:cNvSpPr/>
          <p:nvPr/>
        </p:nvSpPr>
        <p:spPr>
          <a:xfrm>
            <a:off x="8140303" y="4797957"/>
            <a:ext cx="1858624" cy="1741541"/>
          </a:xfrm>
          <a:prstGeom prst="ellipse">
            <a:avLst/>
          </a:prstGeom>
          <a:solidFill>
            <a:srgbClr val="7F349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16"/>
          <p:cNvSpPr/>
          <p:nvPr/>
        </p:nvSpPr>
        <p:spPr>
          <a:xfrm>
            <a:off x="3074729" y="2761403"/>
            <a:ext cx="1646123" cy="1730375"/>
          </a:xfrm>
          <a:prstGeom prst="ellipse">
            <a:avLst/>
          </a:prstGeom>
          <a:solidFill>
            <a:srgbClr val="24BA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16"/>
          <p:cNvSpPr/>
          <p:nvPr/>
        </p:nvSpPr>
        <p:spPr>
          <a:xfrm>
            <a:off x="4524195" y="4135123"/>
            <a:ext cx="3093776" cy="2397997"/>
          </a:xfrm>
          <a:custGeom>
            <a:rect b="b" l="l" r="r" t="t"/>
            <a:pathLst>
              <a:path extrusionOk="0" h="2397997" w="3093776">
                <a:moveTo>
                  <a:pt x="1546888" y="0"/>
                </a:moveTo>
                <a:cubicBezTo>
                  <a:pt x="2401211" y="0"/>
                  <a:pt x="3093776" y="688749"/>
                  <a:pt x="3093776" y="1538365"/>
                </a:cubicBezTo>
                <a:cubicBezTo>
                  <a:pt x="3093776" y="1803870"/>
                  <a:pt x="3026143" y="2053666"/>
                  <a:pt x="2907075" y="2271642"/>
                </a:cubicBezTo>
                <a:lnTo>
                  <a:pt x="2829887" y="2397997"/>
                </a:lnTo>
                <a:lnTo>
                  <a:pt x="263890" y="2397997"/>
                </a:lnTo>
                <a:lnTo>
                  <a:pt x="186701" y="2271642"/>
                </a:lnTo>
                <a:cubicBezTo>
                  <a:pt x="67634" y="2053666"/>
                  <a:pt x="0" y="1803870"/>
                  <a:pt x="0" y="1538365"/>
                </a:cubicBezTo>
                <a:cubicBezTo>
                  <a:pt x="0" y="688749"/>
                  <a:pt x="692565" y="0"/>
                  <a:pt x="1546888" y="0"/>
                </a:cubicBezTo>
                <a:close/>
              </a:path>
            </a:pathLst>
          </a:custGeom>
          <a:solidFill>
            <a:srgbClr val="24BA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16"/>
          <p:cNvSpPr txBox="1"/>
          <p:nvPr/>
        </p:nvSpPr>
        <p:spPr>
          <a:xfrm>
            <a:off x="5243044" y="5935838"/>
            <a:ext cx="1705916" cy="46162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FORDELE</a:t>
            </a:r>
            <a:endParaRPr b="0" i="0" sz="1400" u="none" cap="none" strike="noStrike">
              <a:solidFill>
                <a:schemeClr val="lt1"/>
              </a:solidFill>
              <a:latin typeface="Arial"/>
              <a:ea typeface="Arial"/>
              <a:cs typeface="Arial"/>
              <a:sym typeface="Arial"/>
            </a:endParaRPr>
          </a:p>
        </p:txBody>
      </p:sp>
      <p:sp>
        <p:nvSpPr>
          <p:cNvPr id="284" name="Google Shape;284;p16"/>
          <p:cNvSpPr txBox="1"/>
          <p:nvPr/>
        </p:nvSpPr>
        <p:spPr>
          <a:xfrm>
            <a:off x="3213935" y="3789911"/>
            <a:ext cx="1397757" cy="52318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Mindsker ensomhed</a:t>
            </a:r>
            <a:endParaRPr b="0" i="0" sz="1400" u="none" cap="none" strike="noStrike">
              <a:solidFill>
                <a:schemeClr val="lt1"/>
              </a:solidFill>
              <a:latin typeface="Arial"/>
              <a:ea typeface="Arial"/>
              <a:cs typeface="Arial"/>
              <a:sym typeface="Arial"/>
            </a:endParaRPr>
          </a:p>
        </p:txBody>
      </p:sp>
      <p:sp>
        <p:nvSpPr>
          <p:cNvPr id="285" name="Google Shape;285;p16"/>
          <p:cNvSpPr txBox="1"/>
          <p:nvPr/>
        </p:nvSpPr>
        <p:spPr>
          <a:xfrm>
            <a:off x="8411238" y="5750709"/>
            <a:ext cx="1487177" cy="52318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Forbedrer relationen</a:t>
            </a:r>
            <a:endParaRPr b="0" i="0" sz="1400" u="none" cap="none" strike="noStrike">
              <a:solidFill>
                <a:schemeClr val="lt1"/>
              </a:solidFill>
              <a:latin typeface="Arial"/>
              <a:ea typeface="Arial"/>
              <a:cs typeface="Arial"/>
              <a:sym typeface="Arial"/>
            </a:endParaRPr>
          </a:p>
        </p:txBody>
      </p:sp>
      <p:sp>
        <p:nvSpPr>
          <p:cNvPr id="286" name="Google Shape;286;p16"/>
          <p:cNvSpPr txBox="1"/>
          <p:nvPr/>
        </p:nvSpPr>
        <p:spPr>
          <a:xfrm>
            <a:off x="2515151" y="5779841"/>
            <a:ext cx="1289100" cy="5232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Ledelse af opgaven</a:t>
            </a:r>
            <a:endParaRPr b="0" i="0" sz="1400" u="none" cap="none" strike="noStrike">
              <a:solidFill>
                <a:schemeClr val="lt1"/>
              </a:solidFill>
              <a:latin typeface="Arial"/>
              <a:ea typeface="Arial"/>
              <a:cs typeface="Arial"/>
              <a:sym typeface="Arial"/>
            </a:endParaRPr>
          </a:p>
        </p:txBody>
      </p:sp>
      <p:sp>
        <p:nvSpPr>
          <p:cNvPr id="287" name="Google Shape;287;p16"/>
          <p:cNvSpPr txBox="1"/>
          <p:nvPr/>
        </p:nvSpPr>
        <p:spPr>
          <a:xfrm>
            <a:off x="7698335" y="3744763"/>
            <a:ext cx="1346700" cy="7389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Forbedrer mentalt </a:t>
            </a:r>
            <a:r>
              <a:rPr b="1" lang="en-US">
                <a:solidFill>
                  <a:schemeClr val="lt1"/>
                </a:solidFill>
              </a:rPr>
              <a:t>trivsel</a:t>
            </a:r>
            <a:endParaRPr b="0" i="0" sz="1400" u="none" cap="none" strike="noStrike">
              <a:solidFill>
                <a:schemeClr val="lt1"/>
              </a:solidFill>
              <a:latin typeface="Arial"/>
              <a:ea typeface="Arial"/>
              <a:cs typeface="Arial"/>
              <a:sym typeface="Arial"/>
            </a:endParaRPr>
          </a:p>
        </p:txBody>
      </p:sp>
      <p:sp>
        <p:nvSpPr>
          <p:cNvPr id="288" name="Google Shape;288;p16"/>
          <p:cNvSpPr txBox="1"/>
          <p:nvPr/>
        </p:nvSpPr>
        <p:spPr>
          <a:xfrm>
            <a:off x="5498878" y="2858420"/>
            <a:ext cx="1474190" cy="52318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Tilgængelig</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Information</a:t>
            </a:r>
            <a:endParaRPr b="1" i="0" sz="1400" u="none" cap="none" strike="noStrike">
              <a:solidFill>
                <a:schemeClr val="lt1"/>
              </a:solidFill>
              <a:latin typeface="Arial"/>
              <a:ea typeface="Arial"/>
              <a:cs typeface="Arial"/>
              <a:sym typeface="Arial"/>
            </a:endParaRPr>
          </a:p>
        </p:txBody>
      </p:sp>
      <p:sp>
        <p:nvSpPr>
          <p:cNvPr id="289" name="Google Shape;289;p16"/>
          <p:cNvSpPr/>
          <p:nvPr/>
        </p:nvSpPr>
        <p:spPr>
          <a:xfrm>
            <a:off x="315214" y="4691554"/>
            <a:ext cx="2134235" cy="166199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700" u="none" cap="none" strike="noStrike">
                <a:solidFill>
                  <a:srgbClr val="002060"/>
                </a:solidFill>
                <a:latin typeface="Calibri"/>
                <a:ea typeface="Calibri"/>
                <a:cs typeface="Calibri"/>
                <a:sym typeface="Calibri"/>
              </a:rPr>
              <a:t>Værktøjer til opgavedeling kan gøre det lettere for   medarbejderne</a:t>
            </a:r>
            <a:r>
              <a:rPr lang="en-US" sz="1700">
                <a:solidFill>
                  <a:srgbClr val="002060"/>
                </a:solidFill>
                <a:latin typeface="Calibri"/>
                <a:ea typeface="Calibri"/>
                <a:cs typeface="Calibri"/>
                <a:sym typeface="Calibri"/>
              </a:rPr>
              <a:t> at</a:t>
            </a:r>
            <a:r>
              <a:rPr b="0" i="0" lang="en-US" sz="1700" u="none" cap="none" strike="noStrike">
                <a:solidFill>
                  <a:srgbClr val="002060"/>
                </a:solidFill>
                <a:latin typeface="Calibri"/>
                <a:ea typeface="Calibri"/>
                <a:cs typeface="Calibri"/>
                <a:sym typeface="Calibri"/>
              </a:rPr>
              <a:t> dele information med deres </a:t>
            </a:r>
            <a:r>
              <a:rPr lang="en-US" sz="1700">
                <a:solidFill>
                  <a:srgbClr val="002060"/>
                </a:solidFill>
                <a:latin typeface="Calibri"/>
                <a:ea typeface="Calibri"/>
                <a:cs typeface="Calibri"/>
                <a:sym typeface="Calibri"/>
              </a:rPr>
              <a:t>professionnelle netværk</a:t>
            </a:r>
            <a:endParaRPr/>
          </a:p>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002060"/>
                </a:solidFill>
                <a:latin typeface="Calibri"/>
                <a:ea typeface="Calibri"/>
                <a:cs typeface="Calibri"/>
                <a:sym typeface="Calibri"/>
              </a:rPr>
              <a:t> </a:t>
            </a:r>
            <a:endParaRPr b="0" i="0" sz="1400" u="none" cap="none" strike="noStrike">
              <a:solidFill>
                <a:srgbClr val="002060"/>
              </a:solidFill>
              <a:latin typeface="Arial"/>
              <a:ea typeface="Arial"/>
              <a:cs typeface="Arial"/>
              <a:sym typeface="Arial"/>
            </a:endParaRPr>
          </a:p>
        </p:txBody>
      </p:sp>
      <p:sp>
        <p:nvSpPr>
          <p:cNvPr id="290" name="Google Shape;290;p16"/>
          <p:cNvSpPr/>
          <p:nvPr/>
        </p:nvSpPr>
        <p:spPr>
          <a:xfrm>
            <a:off x="8483176" y="1627853"/>
            <a:ext cx="3031502" cy="113877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700" u="sng" cap="none" strike="noStrike">
                <a:solidFill>
                  <a:srgbClr val="002060"/>
                </a:solidFill>
                <a:latin typeface="Calibri"/>
                <a:ea typeface="Calibri"/>
                <a:cs typeface="Calibri"/>
                <a:sym typeface="Calibri"/>
              </a:rPr>
              <a:t>Studier </a:t>
            </a:r>
            <a:r>
              <a:rPr b="0" i="0" lang="en-US" sz="1700" u="none" cap="none" strike="noStrike">
                <a:solidFill>
                  <a:srgbClr val="033637"/>
                </a:solidFill>
                <a:latin typeface="Calibri"/>
                <a:ea typeface="Calibri"/>
                <a:cs typeface="Calibri"/>
                <a:sym typeface="Calibri"/>
              </a:rPr>
              <a:t>har vist, at teknologier i omsorgen</a:t>
            </a:r>
            <a:r>
              <a:rPr lang="en-US" sz="1700">
                <a:solidFill>
                  <a:srgbClr val="033637"/>
                </a:solidFill>
                <a:latin typeface="Calibri"/>
                <a:ea typeface="Calibri"/>
                <a:cs typeface="Calibri"/>
                <a:sym typeface="Calibri"/>
              </a:rPr>
              <a:t> </a:t>
            </a:r>
            <a:r>
              <a:rPr b="0" i="0" lang="en-US" sz="1700" u="none" cap="none" strike="noStrike">
                <a:solidFill>
                  <a:srgbClr val="033637"/>
                </a:solidFill>
                <a:latin typeface="Calibri"/>
                <a:ea typeface="Calibri"/>
                <a:cs typeface="Calibri"/>
                <a:sym typeface="Calibri"/>
              </a:rPr>
              <a:t>har en positiv indvirkning på borgernes mentale og sociale trivsel.</a:t>
            </a:r>
            <a:endParaRPr/>
          </a:p>
          <a:p>
            <a:pPr indent="0" lvl="0" marL="0" marR="0" rtl="0" algn="just">
              <a:lnSpc>
                <a:spcPct val="100000"/>
              </a:lnSpc>
              <a:spcBef>
                <a:spcPts val="0"/>
              </a:spcBef>
              <a:spcAft>
                <a:spcPts val="0"/>
              </a:spcAft>
              <a:buClr>
                <a:srgbClr val="000000"/>
              </a:buClr>
              <a:buSzPts val="1700"/>
              <a:buFont typeface="Arial"/>
              <a:buNone/>
            </a:pPr>
            <a:r>
              <a:rPr b="0" i="0" lang="en-US" sz="1700" u="none" cap="none" strike="noStrike">
                <a:solidFill>
                  <a:srgbClr val="002060"/>
                </a:solidFill>
                <a:latin typeface="Calibri"/>
                <a:ea typeface="Calibri"/>
                <a:cs typeface="Calibri"/>
                <a:sym typeface="Calibri"/>
              </a:rPr>
              <a:t>.</a:t>
            </a:r>
            <a:endParaRPr b="0" i="0" sz="1400" u="none" cap="none" strike="noStrike">
              <a:solidFill>
                <a:srgbClr val="002060"/>
              </a:solidFill>
              <a:latin typeface="Arial"/>
              <a:ea typeface="Arial"/>
              <a:cs typeface="Arial"/>
              <a:sym typeface="Arial"/>
            </a:endParaRPr>
          </a:p>
        </p:txBody>
      </p:sp>
      <p:sp>
        <p:nvSpPr>
          <p:cNvPr id="291" name="Google Shape;291;p16"/>
          <p:cNvSpPr/>
          <p:nvPr/>
        </p:nvSpPr>
        <p:spPr>
          <a:xfrm>
            <a:off x="572080" y="2535373"/>
            <a:ext cx="2409676" cy="166199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600" u="none" cap="none" strike="noStrike">
                <a:solidFill>
                  <a:srgbClr val="002060"/>
                </a:solidFill>
                <a:latin typeface="Calibri"/>
                <a:ea typeface="Calibri"/>
                <a:cs typeface="Calibri"/>
                <a:sym typeface="Calibri"/>
              </a:rPr>
              <a:t>Teknologier kan lette </a:t>
            </a:r>
            <a:r>
              <a:rPr lang="en-US" sz="1600">
                <a:solidFill>
                  <a:srgbClr val="002060"/>
                </a:solidFill>
                <a:latin typeface="Calibri"/>
                <a:ea typeface="Calibri"/>
                <a:cs typeface="Calibri"/>
                <a:sym typeface="Calibri"/>
              </a:rPr>
              <a:t>medarbejdere</a:t>
            </a:r>
            <a:r>
              <a:rPr b="0" i="0" lang="en-US" sz="1600" u="none" cap="none" strike="noStrike">
                <a:solidFill>
                  <a:srgbClr val="002060"/>
                </a:solidFill>
                <a:latin typeface="Calibri"/>
                <a:ea typeface="Calibri"/>
                <a:cs typeface="Calibri"/>
                <a:sym typeface="Calibri"/>
              </a:rPr>
              <a:t>, der arbejder i hjemmeplejen, men stadig forbliver forbundet til deres arbejdsplads</a:t>
            </a:r>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2060"/>
              </a:solidFill>
              <a:latin typeface="Arial"/>
              <a:ea typeface="Arial"/>
              <a:cs typeface="Arial"/>
              <a:sym typeface="Arial"/>
            </a:endParaRPr>
          </a:p>
        </p:txBody>
      </p:sp>
      <p:sp>
        <p:nvSpPr>
          <p:cNvPr id="292" name="Google Shape;292;p16"/>
          <p:cNvSpPr/>
          <p:nvPr/>
        </p:nvSpPr>
        <p:spPr>
          <a:xfrm>
            <a:off x="2449449" y="1258679"/>
            <a:ext cx="2965406" cy="113877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rgbClr val="033637"/>
                </a:solidFill>
                <a:latin typeface="Calibri"/>
                <a:ea typeface="Calibri"/>
                <a:cs typeface="Calibri"/>
                <a:sym typeface="Calibri"/>
              </a:rPr>
              <a:t> </a:t>
            </a:r>
            <a:r>
              <a:rPr b="0" i="0" lang="en-US" sz="1600" u="none" cap="none" strike="noStrike">
                <a:solidFill>
                  <a:srgbClr val="002060"/>
                </a:solidFill>
                <a:latin typeface="Calibri"/>
                <a:ea typeface="Calibri"/>
                <a:cs typeface="Calibri"/>
                <a:sym typeface="Calibri"/>
              </a:rPr>
              <a:t>Web-baserede teknologier kan give let tilgængelig information om mulig støtte </a:t>
            </a:r>
            <a:r>
              <a:rPr lang="en-US" sz="1600">
                <a:solidFill>
                  <a:srgbClr val="002060"/>
                </a:solidFill>
                <a:latin typeface="Calibri"/>
                <a:ea typeface="Calibri"/>
                <a:cs typeface="Calibri"/>
                <a:sym typeface="Calibri"/>
              </a:rPr>
              <a:t>for medarbejdere i omsorgsfaget.</a:t>
            </a:r>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2060"/>
              </a:solidFill>
              <a:latin typeface="Arial"/>
              <a:ea typeface="Arial"/>
              <a:cs typeface="Arial"/>
              <a:sym typeface="Arial"/>
            </a:endParaRPr>
          </a:p>
        </p:txBody>
      </p:sp>
      <p:sp>
        <p:nvSpPr>
          <p:cNvPr id="293" name="Google Shape;293;p16"/>
          <p:cNvSpPr/>
          <p:nvPr/>
        </p:nvSpPr>
        <p:spPr>
          <a:xfrm>
            <a:off x="10107567" y="3950659"/>
            <a:ext cx="1858624" cy="24468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600" u="none" cap="none" strike="noStrike">
                <a:solidFill>
                  <a:srgbClr val="002060"/>
                </a:solidFill>
                <a:latin typeface="Calibri"/>
                <a:ea typeface="Calibri"/>
                <a:cs typeface="Calibri"/>
                <a:sym typeface="Calibri"/>
              </a:rPr>
              <a:t>Teknologi kan </a:t>
            </a:r>
            <a:r>
              <a:rPr b="0" i="0" lang="en-US" sz="1600" u="sng" cap="none" strike="noStrike">
                <a:solidFill>
                  <a:srgbClr val="002060"/>
                </a:solidFill>
                <a:latin typeface="Calibri"/>
                <a:ea typeface="Calibri"/>
                <a:cs typeface="Calibri"/>
                <a:sym typeface="Calibri"/>
                <a:hlinkClick r:id="rId3">
                  <a:extLst>
                    <a:ext uri="{A12FA001-AC4F-418D-AE19-62706E023703}">
                      <ahyp:hlinkClr val="tx"/>
                    </a:ext>
                  </a:extLst>
                </a:hlinkClick>
              </a:rPr>
              <a:t>forbedre kommunikation </a:t>
            </a:r>
            <a:r>
              <a:rPr b="0" i="0" lang="en-US" sz="1600" u="none" cap="none" strike="noStrike">
                <a:solidFill>
                  <a:srgbClr val="002060"/>
                </a:solidFill>
                <a:latin typeface="Calibri"/>
                <a:ea typeface="Calibri"/>
                <a:cs typeface="Calibri"/>
                <a:sym typeface="Calibri"/>
              </a:rPr>
              <a:t>, empati og udviklingen mod fælles mål mellem medarbejder</a:t>
            </a:r>
            <a:r>
              <a:rPr lang="en-US" sz="1600">
                <a:solidFill>
                  <a:srgbClr val="002060"/>
                </a:solidFill>
                <a:latin typeface="Calibri"/>
                <a:ea typeface="Calibri"/>
                <a:cs typeface="Calibri"/>
                <a:sym typeface="Calibri"/>
              </a:rPr>
              <a:t>ne og borgerne</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2060"/>
              </a:solidFill>
              <a:latin typeface="Arial"/>
              <a:ea typeface="Arial"/>
              <a:cs typeface="Arial"/>
              <a:sym typeface="Arial"/>
            </a:endParaRPr>
          </a:p>
        </p:txBody>
      </p:sp>
      <p:pic>
        <p:nvPicPr>
          <p:cNvPr descr="Worried face outline with solid fill" id="294" name="Google Shape;294;p16"/>
          <p:cNvPicPr preferRelativeResize="0"/>
          <p:nvPr/>
        </p:nvPicPr>
        <p:blipFill rotWithShape="1">
          <a:blip r:embed="rId4">
            <a:alphaModFix/>
          </a:blip>
          <a:srcRect b="0" l="0" r="0" t="0"/>
          <a:stretch/>
        </p:blipFill>
        <p:spPr>
          <a:xfrm>
            <a:off x="3440590" y="2919618"/>
            <a:ext cx="914400" cy="914400"/>
          </a:xfrm>
          <a:prstGeom prst="rect">
            <a:avLst/>
          </a:prstGeom>
          <a:noFill/>
          <a:ln>
            <a:noFill/>
          </a:ln>
        </p:spPr>
      </p:pic>
      <p:pic>
        <p:nvPicPr>
          <p:cNvPr descr="Unlock outline" id="295" name="Google Shape;295;p16"/>
          <p:cNvPicPr preferRelativeResize="0"/>
          <p:nvPr/>
        </p:nvPicPr>
        <p:blipFill rotWithShape="1">
          <a:blip r:embed="rId5">
            <a:alphaModFix/>
          </a:blip>
          <a:srcRect b="0" l="0" r="0" t="0"/>
          <a:stretch/>
        </p:blipFill>
        <p:spPr>
          <a:xfrm>
            <a:off x="5618060" y="1960358"/>
            <a:ext cx="914400" cy="914400"/>
          </a:xfrm>
          <a:prstGeom prst="rect">
            <a:avLst/>
          </a:prstGeom>
          <a:noFill/>
          <a:ln>
            <a:noFill/>
          </a:ln>
        </p:spPr>
      </p:pic>
      <p:pic>
        <p:nvPicPr>
          <p:cNvPr descr="Right And Left Brain outline" id="296" name="Google Shape;296;p16"/>
          <p:cNvPicPr preferRelativeResize="0"/>
          <p:nvPr/>
        </p:nvPicPr>
        <p:blipFill rotWithShape="1">
          <a:blip r:embed="rId6">
            <a:alphaModFix/>
          </a:blip>
          <a:srcRect b="0" l="0" r="0" t="0"/>
          <a:stretch/>
        </p:blipFill>
        <p:spPr>
          <a:xfrm>
            <a:off x="7923774" y="3064944"/>
            <a:ext cx="914400" cy="914400"/>
          </a:xfrm>
          <a:prstGeom prst="rect">
            <a:avLst/>
          </a:prstGeom>
          <a:noFill/>
          <a:ln>
            <a:noFill/>
          </a:ln>
        </p:spPr>
      </p:pic>
      <p:pic>
        <p:nvPicPr>
          <p:cNvPr descr="Rope Knot outline" id="297" name="Google Shape;297;p16"/>
          <p:cNvPicPr preferRelativeResize="0"/>
          <p:nvPr/>
        </p:nvPicPr>
        <p:blipFill rotWithShape="1">
          <a:blip r:embed="rId7">
            <a:alphaModFix/>
          </a:blip>
          <a:srcRect b="0" l="0" r="0" t="0"/>
          <a:stretch/>
        </p:blipFill>
        <p:spPr>
          <a:xfrm>
            <a:off x="8620389" y="4947928"/>
            <a:ext cx="914400" cy="914400"/>
          </a:xfrm>
          <a:prstGeom prst="rect">
            <a:avLst/>
          </a:prstGeom>
          <a:noFill/>
          <a:ln>
            <a:noFill/>
          </a:ln>
        </p:spPr>
      </p:pic>
      <p:pic>
        <p:nvPicPr>
          <p:cNvPr descr="Connections outline" id="298" name="Google Shape;298;p16"/>
          <p:cNvPicPr preferRelativeResize="0"/>
          <p:nvPr/>
        </p:nvPicPr>
        <p:blipFill rotWithShape="1">
          <a:blip r:embed="rId8">
            <a:alphaModFix/>
          </a:blip>
          <a:srcRect b="0" l="0" r="0" t="0"/>
          <a:stretch/>
        </p:blipFill>
        <p:spPr>
          <a:xfrm>
            <a:off x="2681518" y="4911303"/>
            <a:ext cx="1024509" cy="1024509"/>
          </a:xfrm>
          <a:prstGeom prst="rect">
            <a:avLst/>
          </a:prstGeom>
          <a:noFill/>
          <a:ln>
            <a:noFill/>
          </a:ln>
        </p:spPr>
      </p:pic>
      <p:pic>
        <p:nvPicPr>
          <p:cNvPr descr="Care outline" id="299" name="Google Shape;299;p16"/>
          <p:cNvPicPr preferRelativeResize="0"/>
          <p:nvPr/>
        </p:nvPicPr>
        <p:blipFill rotWithShape="1">
          <a:blip r:embed="rId9">
            <a:alphaModFix/>
          </a:blip>
          <a:srcRect b="0" l="0" r="0" t="0"/>
          <a:stretch/>
        </p:blipFill>
        <p:spPr>
          <a:xfrm>
            <a:off x="5391483" y="4640245"/>
            <a:ext cx="1248955" cy="124895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7"/>
          <p:cNvSpPr txBox="1"/>
          <p:nvPr/>
        </p:nvSpPr>
        <p:spPr>
          <a:xfrm>
            <a:off x="9477375" y="5160397"/>
            <a:ext cx="1729968" cy="933076"/>
          </a:xfrm>
          <a:prstGeom prst="rect">
            <a:avLst/>
          </a:prstGeom>
          <a:solidFill>
            <a:srgbClr val="EE664C"/>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5" name="Google Shape;305;p17"/>
          <p:cNvSpPr txBox="1"/>
          <p:nvPr>
            <p:ph idx="1" type="body"/>
          </p:nvPr>
        </p:nvSpPr>
        <p:spPr>
          <a:xfrm>
            <a:off x="636254" y="2027445"/>
            <a:ext cx="5083825" cy="271601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92E4B"/>
              </a:buClr>
              <a:buSzPts val="2400"/>
              <a:buNone/>
            </a:pPr>
            <a:r>
              <a:rPr lang="en-US" u="sng">
                <a:solidFill>
                  <a:srgbClr val="24BAA2"/>
                </a:solidFill>
                <a:hlinkClick r:id="rId3">
                  <a:extLst>
                    <a:ext uri="{A12FA001-AC4F-418D-AE19-62706E023703}">
                      <ahyp:hlinkClr val="tx"/>
                    </a:ext>
                  </a:extLst>
                </a:hlinkClick>
              </a:rPr>
              <a:t>Rapport</a:t>
            </a:r>
            <a:r>
              <a:rPr lang="en-US" u="sng">
                <a:solidFill>
                  <a:srgbClr val="24BAA2"/>
                </a:solidFill>
                <a:hlinkClick r:id="rId4">
                  <a:extLst>
                    <a:ext uri="{A12FA001-AC4F-418D-AE19-62706E023703}">
                      <ahyp:hlinkClr val="tx"/>
                    </a:ext>
                  </a:extLst>
                </a:hlinkClick>
              </a:rPr>
              <a:t> om teknologi for vores ældre befolkning/</a:t>
            </a:r>
            <a:r>
              <a:rPr lang="en-US" u="sng">
                <a:solidFill>
                  <a:srgbClr val="24BAA2"/>
                </a:solidFill>
                <a:hlinkClick r:id="rId5">
                  <a:extLst>
                    <a:ext uri="{A12FA001-AC4F-418D-AE19-62706E023703}">
                      <ahyp:hlinkClr val="tx"/>
                    </a:ext>
                  </a:extLst>
                </a:hlinkClick>
              </a:rPr>
              <a:t>Technology for our Aging Population </a:t>
            </a:r>
            <a:r>
              <a:rPr lang="en-US" u="sng">
                <a:solidFill>
                  <a:srgbClr val="24BAA2"/>
                </a:solidFill>
                <a:hlinkClick r:id="rId6">
                  <a:extLst>
                    <a:ext uri="{A12FA001-AC4F-418D-AE19-62706E023703}">
                      <ahyp:hlinkClr val="tx"/>
                    </a:ext>
                  </a:extLst>
                </a:hlinkClick>
              </a:rPr>
              <a:t>Report </a:t>
            </a:r>
            <a:r>
              <a:rPr lang="en-US"/>
              <a:t> </a:t>
            </a:r>
            <a:r>
              <a:rPr lang="en-US"/>
              <a:t>informerer </a:t>
            </a:r>
            <a:r>
              <a:rPr lang="en-US"/>
              <a:t>om, hvilke egenskaber teknologi i hjemmet skal have.</a:t>
            </a:r>
            <a:endParaRPr/>
          </a:p>
          <a:p>
            <a:pPr indent="0" lvl="0" marL="0" rtl="0" algn="ctr">
              <a:lnSpc>
                <a:spcPct val="90000"/>
              </a:lnSpc>
              <a:spcBef>
                <a:spcPts val="0"/>
              </a:spcBef>
              <a:spcAft>
                <a:spcPts val="0"/>
              </a:spcAft>
              <a:buClr>
                <a:srgbClr val="092E4B"/>
              </a:buClr>
              <a:buSzPts val="2400"/>
              <a:buNone/>
            </a:pPr>
            <a:r>
              <a:t/>
            </a:r>
            <a:endParaRPr/>
          </a:p>
          <a:p>
            <a:pPr indent="0" lvl="0" marL="0" rtl="0" algn="ctr">
              <a:lnSpc>
                <a:spcPct val="90000"/>
              </a:lnSpc>
              <a:spcBef>
                <a:spcPts val="0"/>
              </a:spcBef>
              <a:spcAft>
                <a:spcPts val="0"/>
              </a:spcAft>
              <a:buClr>
                <a:srgbClr val="092E4B"/>
              </a:buClr>
              <a:buSzPts val="2400"/>
              <a:buNone/>
            </a:pPr>
            <a:r>
              <a:rPr lang="en-US"/>
              <a:t>Dette er vigtige informationer for alle interessenter, der kan lette installationen og sikre, at de installerede enheder virker korrekt og effektivt.</a:t>
            </a:r>
            <a:endParaRPr/>
          </a:p>
          <a:p>
            <a:pPr indent="0" lvl="0" marL="0" rtl="0" algn="ctr">
              <a:lnSpc>
                <a:spcPct val="90000"/>
              </a:lnSpc>
              <a:spcBef>
                <a:spcPts val="0"/>
              </a:spcBef>
              <a:spcAft>
                <a:spcPts val="0"/>
              </a:spcAft>
              <a:buClr>
                <a:srgbClr val="092E4B"/>
              </a:buClr>
              <a:buSzPts val="2400"/>
              <a:buNone/>
            </a:pPr>
            <a:r>
              <a:rPr lang="en-US">
                <a:solidFill>
                  <a:srgbClr val="002060"/>
                </a:solidFill>
              </a:rPr>
              <a:t>.  </a:t>
            </a:r>
            <a:endParaRPr>
              <a:solidFill>
                <a:srgbClr val="002060"/>
              </a:solidFill>
            </a:endParaRPr>
          </a:p>
          <a:p>
            <a:pPr indent="0" lvl="0" marL="0" rtl="0" algn="ctr">
              <a:lnSpc>
                <a:spcPct val="90000"/>
              </a:lnSpc>
              <a:spcBef>
                <a:spcPts val="0"/>
              </a:spcBef>
              <a:spcAft>
                <a:spcPts val="0"/>
              </a:spcAft>
              <a:buClr>
                <a:srgbClr val="092E4B"/>
              </a:buClr>
              <a:buSzPts val="2400"/>
              <a:buNone/>
            </a:pPr>
            <a:r>
              <a:t/>
            </a:r>
            <a:endParaRPr>
              <a:solidFill>
                <a:srgbClr val="002060"/>
              </a:solidFill>
            </a:endParaRPr>
          </a:p>
        </p:txBody>
      </p:sp>
      <p:sp>
        <p:nvSpPr>
          <p:cNvPr id="306" name="Google Shape;306;p17"/>
          <p:cNvSpPr txBox="1"/>
          <p:nvPr>
            <p:ph idx="2" type="body"/>
          </p:nvPr>
        </p:nvSpPr>
        <p:spPr>
          <a:xfrm>
            <a:off x="733065" y="423421"/>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n-US" sz="3600">
                <a:latin typeface="Calibri"/>
                <a:ea typeface="Calibri"/>
                <a:cs typeface="Calibri"/>
                <a:sym typeface="Calibri"/>
              </a:rPr>
              <a:t> </a:t>
            </a:r>
            <a:endParaRPr/>
          </a:p>
        </p:txBody>
      </p:sp>
      <p:sp>
        <p:nvSpPr>
          <p:cNvPr id="307" name="Google Shape;307;p17"/>
          <p:cNvSpPr txBox="1"/>
          <p:nvPr/>
        </p:nvSpPr>
        <p:spPr>
          <a:xfrm>
            <a:off x="330250" y="324323"/>
            <a:ext cx="5487264" cy="803654"/>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1000"/>
              </a:spcBef>
              <a:spcAft>
                <a:spcPts val="0"/>
              </a:spcAft>
              <a:buClr>
                <a:srgbClr val="24BAA2"/>
              </a:buClr>
              <a:buSzPts val="3600"/>
              <a:buFont typeface="Arial"/>
              <a:buNone/>
            </a:pPr>
            <a:r>
              <a:rPr b="1" i="0" lang="en-US" sz="3600" u="none" cap="none" strike="noStrike">
                <a:solidFill>
                  <a:srgbClr val="24BAA2"/>
                </a:solidFill>
                <a:latin typeface="Open Sans"/>
                <a:ea typeface="Open Sans"/>
                <a:cs typeface="Open Sans"/>
                <a:sym typeface="Open Sans"/>
              </a:rPr>
              <a:t>Inkluder teknologi, </a:t>
            </a:r>
            <a:endParaRPr b="0" i="0" sz="1400" u="none" cap="none" strike="noStrike">
              <a:solidFill>
                <a:srgbClr val="000000"/>
              </a:solidFill>
              <a:latin typeface="Arial"/>
              <a:ea typeface="Arial"/>
              <a:cs typeface="Arial"/>
              <a:sym typeface="Arial"/>
            </a:endParaRPr>
          </a:p>
          <a:p>
            <a:pPr indent="-228600" lvl="0" marL="457200" marR="0" rtl="0" algn="ctr">
              <a:lnSpc>
                <a:spcPct val="90000"/>
              </a:lnSpc>
              <a:spcBef>
                <a:spcPts val="1000"/>
              </a:spcBef>
              <a:spcAft>
                <a:spcPts val="0"/>
              </a:spcAft>
              <a:buClr>
                <a:srgbClr val="24BAA2"/>
              </a:buClr>
              <a:buSzPts val="3600"/>
              <a:buFont typeface="Arial"/>
              <a:buNone/>
            </a:pPr>
            <a:r>
              <a:rPr b="1" i="0" lang="en-US" sz="3600" u="none" cap="none" strike="noStrike">
                <a:solidFill>
                  <a:srgbClr val="24BAA2"/>
                </a:solidFill>
                <a:latin typeface="Open Sans"/>
                <a:ea typeface="Open Sans"/>
                <a:cs typeface="Open Sans"/>
                <a:sym typeface="Open Sans"/>
              </a:rPr>
              <a:t>men ikke i enhver form. </a:t>
            </a:r>
            <a:endParaRPr b="0" i="0" sz="1400" u="none" cap="none" strike="noStrike">
              <a:solidFill>
                <a:srgbClr val="000000"/>
              </a:solidFill>
              <a:latin typeface="Arial"/>
              <a:ea typeface="Arial"/>
              <a:cs typeface="Arial"/>
              <a:sym typeface="Arial"/>
            </a:endParaRPr>
          </a:p>
        </p:txBody>
      </p:sp>
      <p:pic>
        <p:nvPicPr>
          <p:cNvPr id="308" name="Google Shape;308;p17">
            <a:hlinkClick r:id="rId7"/>
          </p:cNvPr>
          <p:cNvPicPr preferRelativeResize="0"/>
          <p:nvPr/>
        </p:nvPicPr>
        <p:blipFill rotWithShape="1">
          <a:blip r:embed="rId8">
            <a:alphaModFix/>
          </a:blip>
          <a:srcRect b="0" l="0" r="0" t="0"/>
          <a:stretch/>
        </p:blipFill>
        <p:spPr>
          <a:xfrm>
            <a:off x="5833844" y="378344"/>
            <a:ext cx="6117908" cy="6234885"/>
          </a:xfrm>
          <a:prstGeom prst="rect">
            <a:avLst/>
          </a:prstGeom>
          <a:noFill/>
          <a:ln>
            <a:noFill/>
          </a:ln>
        </p:spPr>
      </p:pic>
      <p:sp>
        <p:nvSpPr>
          <p:cNvPr id="309" name="Google Shape;309;p17"/>
          <p:cNvSpPr/>
          <p:nvPr/>
        </p:nvSpPr>
        <p:spPr>
          <a:xfrm rot="-5400000">
            <a:off x="4791184" y="5164578"/>
            <a:ext cx="719870" cy="1137920"/>
          </a:xfrm>
          <a:prstGeom prst="downArrow">
            <a:avLst>
              <a:gd fmla="val 50000" name="adj1"/>
              <a:gd fmla="val 50000" name="adj2"/>
            </a:avLst>
          </a:prstGeom>
          <a:solidFill>
            <a:srgbClr val="7F3494"/>
          </a:solidFill>
          <a:ln cap="flat" cmpd="sng" w="25400">
            <a:solidFill>
              <a:srgbClr val="24BA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0" name="Google Shape;310;p17"/>
          <p:cNvSpPr txBox="1"/>
          <p:nvPr/>
        </p:nvSpPr>
        <p:spPr>
          <a:xfrm>
            <a:off x="4582159" y="5543833"/>
            <a:ext cx="160528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Klik her</a:t>
            </a:r>
            <a:endParaRPr b="1" i="0" sz="1400" u="none" cap="none" strike="noStrike">
              <a:solidFill>
                <a:schemeClr val="lt1"/>
              </a:solidFill>
              <a:latin typeface="Arial"/>
              <a:ea typeface="Arial"/>
              <a:cs typeface="Arial"/>
              <a:sym typeface="Arial"/>
            </a:endParaRPr>
          </a:p>
        </p:txBody>
      </p:sp>
      <p:sp>
        <p:nvSpPr>
          <p:cNvPr id="311" name="Google Shape;311;p17"/>
          <p:cNvSpPr txBox="1"/>
          <p:nvPr/>
        </p:nvSpPr>
        <p:spPr>
          <a:xfrm>
            <a:off x="5960854" y="427451"/>
            <a:ext cx="2036992" cy="104644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7F3494"/>
                </a:solidFill>
                <a:latin typeface="Arial"/>
                <a:ea typeface="Arial"/>
                <a:cs typeface="Arial"/>
                <a:sym typeface="Arial"/>
              </a:rPr>
              <a:t>Tilpasningsdygtigt</a:t>
            </a:r>
            <a:endParaRPr/>
          </a:p>
          <a:p>
            <a:pPr indent="0" lvl="0" marL="0" marR="0" rtl="0" algn="l">
              <a:lnSpc>
                <a:spcPct val="100000"/>
              </a:lnSpc>
              <a:spcBef>
                <a:spcPts val="0"/>
              </a:spcBef>
              <a:spcAft>
                <a:spcPts val="0"/>
              </a:spcAft>
              <a:buNone/>
            </a:pPr>
            <a:r>
              <a:rPr b="0" i="0" lang="en-US" sz="1200" u="none" cap="none" strike="noStrike">
                <a:solidFill>
                  <a:srgbClr val="7F3494"/>
                </a:solidFill>
                <a:latin typeface="Arial"/>
                <a:ea typeface="Arial"/>
                <a:cs typeface="Arial"/>
                <a:sym typeface="Arial"/>
              </a:rPr>
              <a:t>I stand til at tilpasse sig skiftende brugerbehov og teknologiske fremskridt</a:t>
            </a:r>
            <a:endParaRPr/>
          </a:p>
          <a:p>
            <a:pPr indent="0" lvl="0" marL="0" marR="0" rtl="0" algn="l">
              <a:lnSpc>
                <a:spcPct val="100000"/>
              </a:lnSpc>
              <a:spcBef>
                <a:spcPts val="0"/>
              </a:spcBef>
              <a:spcAft>
                <a:spcPts val="0"/>
              </a:spcAft>
              <a:buNone/>
            </a:pPr>
            <a:r>
              <a:t/>
            </a:r>
            <a:endParaRPr b="0" i="0" sz="1200" u="none" cap="none" strike="noStrike">
              <a:solidFill>
                <a:srgbClr val="7F3494"/>
              </a:solidFill>
              <a:latin typeface="Arial"/>
              <a:ea typeface="Arial"/>
              <a:cs typeface="Arial"/>
              <a:sym typeface="Arial"/>
            </a:endParaRPr>
          </a:p>
        </p:txBody>
      </p:sp>
      <p:sp>
        <p:nvSpPr>
          <p:cNvPr id="312" name="Google Shape;312;p17"/>
          <p:cNvSpPr txBox="1"/>
          <p:nvPr/>
        </p:nvSpPr>
        <p:spPr>
          <a:xfrm>
            <a:off x="5906857" y="1879877"/>
            <a:ext cx="1836967" cy="86177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7F3494"/>
                </a:solidFill>
                <a:latin typeface="Arial"/>
                <a:ea typeface="Arial"/>
                <a:cs typeface="Arial"/>
                <a:sym typeface="Arial"/>
              </a:rPr>
              <a:t>Kvalitetsfokuseret</a:t>
            </a:r>
            <a:r>
              <a:rPr b="0" i="0" lang="en-US" sz="1400" u="none" cap="none" strike="noStrike">
                <a:solidFill>
                  <a:srgbClr val="7F3494"/>
                </a:solidFill>
                <a:latin typeface="Arial"/>
                <a:ea typeface="Arial"/>
                <a:cs typeface="Arial"/>
                <a:sym typeface="Arial"/>
              </a:rPr>
              <a:t> </a:t>
            </a:r>
            <a:r>
              <a:rPr b="0" i="0" lang="en-US" sz="1200" u="none" cap="none" strike="noStrike">
                <a:solidFill>
                  <a:srgbClr val="7F3494"/>
                </a:solidFill>
                <a:latin typeface="Arial"/>
                <a:ea typeface="Arial"/>
                <a:cs typeface="Arial"/>
                <a:sym typeface="Arial"/>
              </a:rPr>
              <a:t>Produkter,systemer og tjenester er designet, så de er 'egnet til formålet'</a:t>
            </a:r>
            <a:endParaRPr/>
          </a:p>
        </p:txBody>
      </p:sp>
      <p:sp>
        <p:nvSpPr>
          <p:cNvPr id="313" name="Google Shape;313;p17"/>
          <p:cNvSpPr txBox="1"/>
          <p:nvPr/>
        </p:nvSpPr>
        <p:spPr>
          <a:xfrm>
            <a:off x="9594870" y="572554"/>
            <a:ext cx="2036992" cy="104644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7F3494"/>
                </a:solidFill>
                <a:latin typeface="Arial"/>
                <a:ea typeface="Arial"/>
                <a:cs typeface="Arial"/>
                <a:sym typeface="Arial"/>
              </a:rPr>
              <a:t>Samskabelse</a:t>
            </a:r>
            <a:r>
              <a:rPr b="0" i="0" lang="en-US" sz="1400" u="none" cap="none" strike="noStrike">
                <a:solidFill>
                  <a:srgbClr val="7F3494"/>
                </a:solidFill>
                <a:latin typeface="Arial"/>
                <a:ea typeface="Arial"/>
                <a:cs typeface="Arial"/>
                <a:sym typeface="Arial"/>
              </a:rPr>
              <a:t> </a:t>
            </a:r>
            <a:r>
              <a:rPr b="0" i="0" lang="en-US" sz="1200" u="none" cap="none" strike="noStrike">
                <a:solidFill>
                  <a:srgbClr val="7F3494"/>
                </a:solidFill>
                <a:latin typeface="Arial"/>
                <a:ea typeface="Arial"/>
                <a:cs typeface="Arial"/>
                <a:sym typeface="Arial"/>
              </a:rPr>
              <a:t>Involverer mennesker I at samskabe løsninger til at informer om hvordan de ønsker at leve deres liv.</a:t>
            </a:r>
            <a:endParaRPr b="0" i="0" sz="1200" u="none" cap="none" strike="noStrike">
              <a:solidFill>
                <a:srgbClr val="7F3494"/>
              </a:solidFill>
              <a:latin typeface="Arial"/>
              <a:ea typeface="Arial"/>
              <a:cs typeface="Arial"/>
              <a:sym typeface="Arial"/>
            </a:endParaRPr>
          </a:p>
        </p:txBody>
      </p:sp>
      <p:sp>
        <p:nvSpPr>
          <p:cNvPr id="314" name="Google Shape;314;p17"/>
          <p:cNvSpPr txBox="1"/>
          <p:nvPr/>
        </p:nvSpPr>
        <p:spPr>
          <a:xfrm>
            <a:off x="5906856" y="2963566"/>
            <a:ext cx="1836967" cy="86177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7F3494"/>
                </a:solidFill>
                <a:latin typeface="Arial"/>
                <a:ea typeface="Arial"/>
                <a:cs typeface="Arial"/>
                <a:sym typeface="Arial"/>
              </a:rPr>
              <a:t>Forebyggende </a:t>
            </a:r>
            <a:r>
              <a:rPr b="0" i="0" lang="en-US" sz="1200" u="none" cap="none" strike="noStrike">
                <a:solidFill>
                  <a:srgbClr val="7F3494"/>
                </a:solidFill>
                <a:latin typeface="Arial"/>
                <a:ea typeface="Arial"/>
                <a:cs typeface="Arial"/>
                <a:sym typeface="Arial"/>
              </a:rPr>
              <a:t>Fokus på forebyggelse snarere end reaktive modeller</a:t>
            </a:r>
            <a:endParaRPr b="0" i="0" sz="1200" u="none" cap="none" strike="noStrike">
              <a:solidFill>
                <a:srgbClr val="7F3494"/>
              </a:solidFill>
              <a:latin typeface="Arial"/>
              <a:ea typeface="Arial"/>
              <a:cs typeface="Arial"/>
              <a:sym typeface="Arial"/>
            </a:endParaRPr>
          </a:p>
        </p:txBody>
      </p:sp>
      <p:sp>
        <p:nvSpPr>
          <p:cNvPr id="315" name="Google Shape;315;p17"/>
          <p:cNvSpPr txBox="1"/>
          <p:nvPr/>
        </p:nvSpPr>
        <p:spPr>
          <a:xfrm>
            <a:off x="10041771" y="1065687"/>
            <a:ext cx="2036992" cy="144655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7F3494"/>
                </a:solidFill>
                <a:latin typeface="Arial"/>
                <a:ea typeface="Arial"/>
                <a:cs typeface="Arial"/>
                <a:sym typeface="Arial"/>
              </a:rPr>
              <a:t>Omkostnings-</a:t>
            </a:r>
            <a:endParaRPr/>
          </a:p>
          <a:p>
            <a:pPr indent="0" lvl="0" marL="0" marR="0" rtl="0" algn="l">
              <a:lnSpc>
                <a:spcPct val="100000"/>
              </a:lnSpc>
              <a:spcBef>
                <a:spcPts val="0"/>
              </a:spcBef>
              <a:spcAft>
                <a:spcPts val="0"/>
              </a:spcAft>
              <a:buNone/>
            </a:pPr>
            <a:r>
              <a:rPr b="1" i="0" lang="en-US" sz="1400" u="none" cap="none" strike="noStrike">
                <a:solidFill>
                  <a:srgbClr val="7F3494"/>
                </a:solidFill>
                <a:latin typeface="Arial"/>
                <a:ea typeface="Arial"/>
                <a:cs typeface="Arial"/>
                <a:sym typeface="Arial"/>
              </a:rPr>
              <a:t>effektivt</a:t>
            </a:r>
            <a:endParaRPr b="1" i="0" sz="1400" u="none" cap="none" strike="noStrike">
              <a:solidFill>
                <a:srgbClr val="7F3494"/>
              </a:solidFill>
              <a:latin typeface="Arial"/>
              <a:ea typeface="Arial"/>
              <a:cs typeface="Arial"/>
              <a:sym typeface="Arial"/>
            </a:endParaRPr>
          </a:p>
          <a:p>
            <a:pPr indent="0" lvl="0" marL="0" marR="0" rtl="0" algn="l">
              <a:lnSpc>
                <a:spcPct val="100000"/>
              </a:lnSpc>
              <a:spcBef>
                <a:spcPts val="0"/>
              </a:spcBef>
              <a:spcAft>
                <a:spcPts val="0"/>
              </a:spcAft>
              <a:buNone/>
            </a:pPr>
            <a:r>
              <a:rPr b="0" i="0" lang="en-US" sz="1200" u="none" cap="none" strike="noStrike">
                <a:solidFill>
                  <a:srgbClr val="7F3494"/>
                </a:solidFill>
                <a:latin typeface="Arial"/>
                <a:ea typeface="Arial"/>
                <a:cs typeface="Arial"/>
                <a:sym typeface="Arial"/>
              </a:rPr>
              <a:t>Skal være pengene værd og til gavn både for enkelt personer, men også for arbejdsstyrken indenfor  pleje- og omsorg.</a:t>
            </a:r>
            <a:endParaRPr/>
          </a:p>
        </p:txBody>
      </p:sp>
      <p:sp>
        <p:nvSpPr>
          <p:cNvPr id="316" name="Google Shape;316;p17"/>
          <p:cNvSpPr txBox="1"/>
          <p:nvPr/>
        </p:nvSpPr>
        <p:spPr>
          <a:xfrm>
            <a:off x="10288859" y="2999851"/>
            <a:ext cx="1646563" cy="104644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7F3494"/>
                </a:solidFill>
                <a:latin typeface="Arial"/>
                <a:ea typeface="Arial"/>
                <a:cs typeface="Arial"/>
                <a:sym typeface="Arial"/>
              </a:rPr>
              <a:t>Valgmuligheder</a:t>
            </a:r>
            <a:endParaRPr b="0" i="0" sz="1400" u="none" cap="none" strike="noStrike">
              <a:solidFill>
                <a:srgbClr val="7F3494"/>
              </a:solidFill>
              <a:latin typeface="Arial"/>
              <a:ea typeface="Arial"/>
              <a:cs typeface="Arial"/>
              <a:sym typeface="Arial"/>
            </a:endParaRPr>
          </a:p>
          <a:p>
            <a:pPr indent="0" lvl="0" marL="0" marR="0" rtl="0" algn="l">
              <a:lnSpc>
                <a:spcPct val="100000"/>
              </a:lnSpc>
              <a:spcBef>
                <a:spcPts val="0"/>
              </a:spcBef>
              <a:spcAft>
                <a:spcPts val="0"/>
              </a:spcAft>
              <a:buNone/>
            </a:pPr>
            <a:r>
              <a:rPr b="0" i="0" lang="en-US" sz="1200" u="none" cap="none" strike="noStrike">
                <a:solidFill>
                  <a:srgbClr val="7F3494"/>
                </a:solidFill>
                <a:latin typeface="Arial"/>
                <a:ea typeface="Arial"/>
                <a:cs typeface="Arial"/>
                <a:sym typeface="Arial"/>
              </a:rPr>
              <a:t>Giver adgang til flere muligheder, der opfylder individuelle</a:t>
            </a:r>
            <a:endParaRPr/>
          </a:p>
          <a:p>
            <a:pPr indent="0" lvl="0" marL="0" marR="0" rtl="0" algn="l">
              <a:lnSpc>
                <a:spcPct val="100000"/>
              </a:lnSpc>
              <a:spcBef>
                <a:spcPts val="0"/>
              </a:spcBef>
              <a:spcAft>
                <a:spcPts val="0"/>
              </a:spcAft>
              <a:buNone/>
            </a:pPr>
            <a:r>
              <a:rPr b="0" i="0" lang="en-US" sz="1200" u="none" cap="none" strike="noStrike">
                <a:solidFill>
                  <a:srgbClr val="7F3494"/>
                </a:solidFill>
                <a:latin typeface="Arial"/>
                <a:ea typeface="Arial"/>
                <a:cs typeface="Arial"/>
                <a:sym typeface="Arial"/>
              </a:rPr>
              <a:t>behov og ønsker</a:t>
            </a:r>
            <a:endParaRPr b="0" i="0" sz="1200" u="none" cap="none" strike="noStrike">
              <a:solidFill>
                <a:srgbClr val="7F3494"/>
              </a:solidFill>
              <a:latin typeface="Arial"/>
              <a:ea typeface="Arial"/>
              <a:cs typeface="Arial"/>
              <a:sym typeface="Arial"/>
            </a:endParaRPr>
          </a:p>
        </p:txBody>
      </p:sp>
      <p:sp>
        <p:nvSpPr>
          <p:cNvPr id="317" name="Google Shape;317;p17"/>
          <p:cNvSpPr txBox="1"/>
          <p:nvPr/>
        </p:nvSpPr>
        <p:spPr>
          <a:xfrm>
            <a:off x="5950395" y="4113957"/>
            <a:ext cx="1836967" cy="104644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7F3494"/>
                </a:solidFill>
                <a:latin typeface="Arial"/>
                <a:ea typeface="Arial"/>
                <a:cs typeface="Arial"/>
                <a:sym typeface="Arial"/>
              </a:rPr>
              <a:t>Personcentreret</a:t>
            </a:r>
            <a:r>
              <a:rPr b="0" i="0" lang="en-US" sz="1400" u="none" cap="none" strike="noStrike">
                <a:solidFill>
                  <a:srgbClr val="7F3494"/>
                </a:solidFill>
                <a:latin typeface="Arial"/>
                <a:ea typeface="Arial"/>
                <a:cs typeface="Arial"/>
                <a:sym typeface="Arial"/>
              </a:rPr>
              <a:t> </a:t>
            </a:r>
            <a:endParaRPr/>
          </a:p>
          <a:p>
            <a:pPr indent="0" lvl="0" marL="0" marR="0" rtl="0" algn="l">
              <a:lnSpc>
                <a:spcPct val="100000"/>
              </a:lnSpc>
              <a:spcBef>
                <a:spcPts val="0"/>
              </a:spcBef>
              <a:spcAft>
                <a:spcPts val="0"/>
              </a:spcAft>
              <a:buNone/>
            </a:pPr>
            <a:r>
              <a:rPr b="0" i="0" lang="en-US" sz="1200" u="none" cap="none" strike="noStrike">
                <a:solidFill>
                  <a:srgbClr val="7F3494"/>
                </a:solidFill>
                <a:latin typeface="Arial"/>
                <a:ea typeface="Arial"/>
                <a:cs typeface="Arial"/>
                <a:sym typeface="Arial"/>
              </a:rPr>
              <a:t>Individet i centrum med control over eget pleje- og støttebehov, egne omgivelser mm</a:t>
            </a:r>
            <a:endParaRPr/>
          </a:p>
        </p:txBody>
      </p:sp>
      <p:sp>
        <p:nvSpPr>
          <p:cNvPr id="318" name="Google Shape;318;p17"/>
          <p:cNvSpPr txBox="1"/>
          <p:nvPr/>
        </p:nvSpPr>
        <p:spPr>
          <a:xfrm>
            <a:off x="6795401" y="5226992"/>
            <a:ext cx="1836967" cy="104644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7F3494"/>
                </a:solidFill>
                <a:latin typeface="Arial"/>
                <a:ea typeface="Arial"/>
                <a:cs typeface="Arial"/>
                <a:sym typeface="Arial"/>
              </a:rPr>
              <a:t>Resultatorienteret</a:t>
            </a:r>
            <a:r>
              <a:rPr b="0" i="0" lang="en-US" sz="1200" u="none" cap="none" strike="noStrike">
                <a:solidFill>
                  <a:srgbClr val="7F3494"/>
                </a:solidFill>
                <a:latin typeface="Arial"/>
                <a:ea typeface="Arial"/>
                <a:cs typeface="Arial"/>
                <a:sym typeface="Arial"/>
              </a:rPr>
              <a:t>FForbedre sundhed og velvære for at forbedre livskvaliteten eller bevare uafhængighed</a:t>
            </a:r>
            <a:endParaRPr b="0" i="0" sz="1200" u="none" cap="none" strike="noStrike">
              <a:solidFill>
                <a:srgbClr val="7F3494"/>
              </a:solidFill>
              <a:latin typeface="Arial"/>
              <a:ea typeface="Arial"/>
              <a:cs typeface="Arial"/>
              <a:sym typeface="Arial"/>
            </a:endParaRPr>
          </a:p>
        </p:txBody>
      </p:sp>
      <p:sp>
        <p:nvSpPr>
          <p:cNvPr id="319" name="Google Shape;319;p17"/>
          <p:cNvSpPr txBox="1"/>
          <p:nvPr/>
        </p:nvSpPr>
        <p:spPr>
          <a:xfrm>
            <a:off x="9782174" y="4144144"/>
            <a:ext cx="2153248" cy="123110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7F3494"/>
                </a:solidFill>
                <a:latin typeface="Arial"/>
                <a:ea typeface="Arial"/>
                <a:cs typeface="Arial"/>
                <a:sym typeface="Arial"/>
              </a:rPr>
              <a:t>Interoperabilitet</a:t>
            </a:r>
            <a:endParaRPr b="1" i="0" sz="1400" u="none" cap="none" strike="noStrike">
              <a:solidFill>
                <a:srgbClr val="7F3494"/>
              </a:solidFill>
              <a:latin typeface="Arial"/>
              <a:ea typeface="Arial"/>
              <a:cs typeface="Arial"/>
              <a:sym typeface="Arial"/>
            </a:endParaRPr>
          </a:p>
          <a:p>
            <a:pPr indent="0" lvl="0" marL="0" marR="0" rtl="0" algn="l">
              <a:lnSpc>
                <a:spcPct val="100000"/>
              </a:lnSpc>
              <a:spcBef>
                <a:spcPts val="0"/>
              </a:spcBef>
              <a:spcAft>
                <a:spcPts val="0"/>
              </a:spcAft>
              <a:buNone/>
            </a:pPr>
            <a:r>
              <a:rPr b="0" i="0" lang="en-US" sz="1200" u="none" cap="none" strike="noStrike">
                <a:solidFill>
                  <a:srgbClr val="7F3494"/>
                </a:solidFill>
                <a:latin typeface="Arial"/>
                <a:ea typeface="Arial"/>
                <a:cs typeface="Arial"/>
                <a:sym typeface="Arial"/>
              </a:rPr>
              <a:t>Evne til at integrere og arbejde på tværs af systemer og platforme for at opfylde individers forskelligartede behov og forhåbninger</a:t>
            </a:r>
            <a:endParaRPr b="0" i="0" sz="1200" u="none" cap="none" strike="noStrike">
              <a:solidFill>
                <a:srgbClr val="7F3494"/>
              </a:solidFill>
              <a:latin typeface="Arial"/>
              <a:ea typeface="Arial"/>
              <a:cs typeface="Arial"/>
              <a:sym typeface="Arial"/>
            </a:endParaRPr>
          </a:p>
        </p:txBody>
      </p:sp>
      <p:sp>
        <p:nvSpPr>
          <p:cNvPr id="320" name="Google Shape;320;p17"/>
          <p:cNvSpPr txBox="1"/>
          <p:nvPr/>
        </p:nvSpPr>
        <p:spPr>
          <a:xfrm>
            <a:off x="9063583" y="5206774"/>
            <a:ext cx="2440624" cy="123110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7F3494"/>
                </a:solidFill>
                <a:latin typeface="Arial"/>
                <a:ea typeface="Arial"/>
                <a:cs typeface="Arial"/>
                <a:sym typeface="Arial"/>
              </a:rPr>
              <a:t>Inkluderende</a:t>
            </a:r>
            <a:endParaRPr b="0" i="0" sz="1400" u="none" cap="none" strike="noStrike">
              <a:solidFill>
                <a:srgbClr val="7F3494"/>
              </a:solidFill>
              <a:latin typeface="Arial"/>
              <a:ea typeface="Arial"/>
              <a:cs typeface="Arial"/>
              <a:sym typeface="Arial"/>
            </a:endParaRPr>
          </a:p>
          <a:p>
            <a:pPr indent="0" lvl="0" marL="0" marR="0" rtl="0" algn="l">
              <a:lnSpc>
                <a:spcPct val="100000"/>
              </a:lnSpc>
              <a:spcBef>
                <a:spcPts val="0"/>
              </a:spcBef>
              <a:spcAft>
                <a:spcPts val="0"/>
              </a:spcAft>
              <a:buNone/>
            </a:pPr>
            <a:r>
              <a:rPr b="0" i="0" lang="en-US" sz="1200" u="none" cap="none" strike="noStrike">
                <a:solidFill>
                  <a:srgbClr val="7F3494"/>
                </a:solidFill>
                <a:latin typeface="Arial"/>
                <a:ea typeface="Arial"/>
                <a:cs typeface="Arial"/>
                <a:sym typeface="Arial"/>
              </a:rPr>
              <a:t>Reducerer digitale, sundhedsmæssige og økonomiske uligheder for at give aktiv adgang I hjemmet, til lokalsamfundet eller til netværk.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18"/>
          <p:cNvSpPr txBox="1"/>
          <p:nvPr>
            <p:ph idx="1" type="body"/>
          </p:nvPr>
        </p:nvSpPr>
        <p:spPr>
          <a:xfrm>
            <a:off x="5643484" y="3602326"/>
            <a:ext cx="6010480" cy="225304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None/>
            </a:pPr>
            <a:r>
              <a:rPr lang="en-US"/>
              <a:t>Omsorgsmedarbejdere og teknologi</a:t>
            </a:r>
            <a:endParaRPr/>
          </a:p>
        </p:txBody>
      </p:sp>
      <p:sp>
        <p:nvSpPr>
          <p:cNvPr id="327" name="Google Shape;327;p18"/>
          <p:cNvSpPr txBox="1"/>
          <p:nvPr>
            <p:ph idx="2" type="body"/>
          </p:nvPr>
        </p:nvSpPr>
        <p:spPr>
          <a:xfrm>
            <a:off x="891654" y="2003728"/>
            <a:ext cx="2066906" cy="58222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13000"/>
              <a:buNone/>
            </a:pPr>
            <a:r>
              <a:rPr lang="en-US"/>
              <a:t>03</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19"/>
          <p:cNvSpPr/>
          <p:nvPr/>
        </p:nvSpPr>
        <p:spPr>
          <a:xfrm>
            <a:off x="365760" y="264161"/>
            <a:ext cx="11460480" cy="1209040"/>
          </a:xfrm>
          <a:prstGeom prst="rect">
            <a:avLst/>
          </a:prstGeom>
          <a:solidFill>
            <a:srgbClr val="7F3494"/>
          </a:solidFill>
          <a:ln cap="flat" cmpd="sng" w="25400">
            <a:solidFill>
              <a:srgbClr val="7F349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3" name="Google Shape;333;p19"/>
          <p:cNvSpPr txBox="1"/>
          <p:nvPr>
            <p:ph idx="1" type="body"/>
          </p:nvPr>
        </p:nvSpPr>
        <p:spPr>
          <a:xfrm>
            <a:off x="3945478" y="1596871"/>
            <a:ext cx="7664450" cy="3637280"/>
          </a:xfrm>
          <a:prstGeom prst="rect">
            <a:avLst/>
          </a:prstGeom>
          <a:noFill/>
          <a:ln>
            <a:noFill/>
          </a:ln>
        </p:spPr>
        <p:txBody>
          <a:bodyPr anchorCtr="0" anchor="t" bIns="45700" lIns="91425" spcFirstLastPara="1" rIns="91425" wrap="square" tIns="45700">
            <a:noAutofit/>
          </a:bodyPr>
          <a:lstStyle/>
          <a:p>
            <a:pPr indent="0" lvl="0" marL="228600" rtl="0" algn="just">
              <a:lnSpc>
                <a:spcPct val="90000"/>
              </a:lnSpc>
              <a:spcBef>
                <a:spcPts val="1000"/>
              </a:spcBef>
              <a:spcAft>
                <a:spcPts val="0"/>
              </a:spcAft>
              <a:buSzPts val="2400"/>
              <a:buNone/>
            </a:pPr>
            <a:r>
              <a:rPr lang="en-US">
                <a:solidFill>
                  <a:srgbClr val="002060"/>
                </a:solidFill>
              </a:rPr>
              <a:t>Covid-19 har forværret arbejdsforholdene for plejepersonale rundt om i verden på grund af mangel på biosikkerhedsudstyr, knappe infektionskontrolsystemer, manglende anerkendelse og arbejdsincitamenter samt patienternes fysiske og psykiske belastning af personalet, hvilket påvirker den mentale sundhed.</a:t>
            </a:r>
            <a:endParaRPr/>
          </a:p>
          <a:p>
            <a:pPr indent="-342900" lvl="0" marL="571500" rtl="0" algn="just">
              <a:lnSpc>
                <a:spcPct val="90000"/>
              </a:lnSpc>
              <a:spcBef>
                <a:spcPts val="1000"/>
              </a:spcBef>
              <a:spcAft>
                <a:spcPts val="0"/>
              </a:spcAft>
              <a:buSzPts val="2400"/>
              <a:buFont typeface="Arial"/>
              <a:buChar char="•"/>
            </a:pPr>
            <a:r>
              <a:rPr lang="en-US">
                <a:solidFill>
                  <a:srgbClr val="002060"/>
                </a:solidFill>
              </a:rPr>
              <a:t>Ifølge American Healthcare Association (AHCA) og National Center for Assisted Living (NCAL) står langtidsplejefaciliteter over for den </a:t>
            </a:r>
            <a:r>
              <a:rPr lang="en-US" u="sng">
                <a:solidFill>
                  <a:srgbClr val="002060"/>
                </a:solidFill>
                <a:hlinkClick r:id="rId3">
                  <a:extLst>
                    <a:ext uri="{A12FA001-AC4F-418D-AE19-62706E023703}">
                      <ahyp:hlinkClr val="tx"/>
                    </a:ext>
                  </a:extLst>
                </a:hlinkClick>
              </a:rPr>
              <a:t>værste arbejdskrise </a:t>
            </a:r>
            <a:r>
              <a:rPr lang="en-US">
                <a:solidFill>
                  <a:srgbClr val="002060"/>
                </a:solidFill>
              </a:rPr>
              <a:t>i sundhedssektorer overalt i dag.</a:t>
            </a:r>
            <a:endParaRPr/>
          </a:p>
          <a:p>
            <a:pPr indent="-342900" lvl="0" marL="571500" rtl="0" algn="just">
              <a:lnSpc>
                <a:spcPct val="90000"/>
              </a:lnSpc>
              <a:spcBef>
                <a:spcPts val="1000"/>
              </a:spcBef>
              <a:spcAft>
                <a:spcPts val="0"/>
              </a:spcAft>
              <a:buSzPts val="2400"/>
              <a:buFont typeface="Arial"/>
              <a:buChar char="•"/>
            </a:pPr>
            <a:r>
              <a:rPr lang="en-US">
                <a:solidFill>
                  <a:srgbClr val="002060"/>
                </a:solidFill>
              </a:rPr>
              <a:t>Bureau of Labor Statistics-data fra november 2021 viser, at pleje- og plejehjemsfaciliteter mistede over 11.000 job.</a:t>
            </a:r>
            <a:endParaRPr/>
          </a:p>
          <a:p>
            <a:pPr indent="0" lvl="0" marL="228600" rtl="0" algn="just">
              <a:lnSpc>
                <a:spcPct val="90000"/>
              </a:lnSpc>
              <a:spcBef>
                <a:spcPts val="1000"/>
              </a:spcBef>
              <a:spcAft>
                <a:spcPts val="0"/>
              </a:spcAft>
              <a:buSzPts val="2400"/>
              <a:buNone/>
            </a:pPr>
            <a:r>
              <a:t/>
            </a:r>
            <a:endParaRPr>
              <a:solidFill>
                <a:srgbClr val="002060"/>
              </a:solidFill>
            </a:endParaRPr>
          </a:p>
        </p:txBody>
      </p:sp>
      <p:sp>
        <p:nvSpPr>
          <p:cNvPr id="334" name="Google Shape;334;p19"/>
          <p:cNvSpPr txBox="1"/>
          <p:nvPr>
            <p:ph idx="2" type="body"/>
          </p:nvPr>
        </p:nvSpPr>
        <p:spPr>
          <a:xfrm>
            <a:off x="798381" y="387831"/>
            <a:ext cx="10595237" cy="803654"/>
          </a:xfrm>
          <a:prstGeom prst="rect">
            <a:avLst/>
          </a:prstGeom>
          <a:noFill/>
          <a:ln>
            <a:noFill/>
          </a:ln>
        </p:spPr>
        <p:txBody>
          <a:bodyPr anchorCtr="0" anchor="t" bIns="45700" lIns="91425" spcFirstLastPara="1" rIns="91425" wrap="square" tIns="45700">
            <a:noAutofit/>
          </a:bodyPr>
          <a:lstStyle/>
          <a:p>
            <a:pPr indent="-228600" lvl="0" marL="457200" rtl="0" algn="ctr">
              <a:lnSpc>
                <a:spcPct val="90000"/>
              </a:lnSpc>
              <a:spcBef>
                <a:spcPts val="1000"/>
              </a:spcBef>
              <a:spcAft>
                <a:spcPts val="0"/>
              </a:spcAft>
              <a:buSzPts val="3600"/>
              <a:buNone/>
            </a:pPr>
            <a:r>
              <a:rPr lang="en-US">
                <a:latin typeface="Open Sans"/>
                <a:ea typeface="Open Sans"/>
                <a:cs typeface="Open Sans"/>
                <a:sym typeface="Open Sans"/>
              </a:rPr>
              <a:t>Medarbejdernes</a:t>
            </a:r>
            <a:r>
              <a:rPr lang="en-US">
                <a:latin typeface="Open Sans"/>
                <a:ea typeface="Open Sans"/>
                <a:cs typeface="Open Sans"/>
                <a:sym typeface="Open Sans"/>
              </a:rPr>
              <a:t> situation</a:t>
            </a:r>
            <a:endParaRPr/>
          </a:p>
          <a:p>
            <a:pPr indent="-228600" lvl="0" marL="457200" rtl="0" algn="ctr">
              <a:lnSpc>
                <a:spcPct val="90000"/>
              </a:lnSpc>
              <a:spcBef>
                <a:spcPts val="1000"/>
              </a:spcBef>
              <a:spcAft>
                <a:spcPts val="0"/>
              </a:spcAft>
              <a:buSzPts val="3600"/>
              <a:buNone/>
            </a:pPr>
            <a:r>
              <a:t/>
            </a:r>
            <a:endParaRPr b="1" i="0">
              <a:latin typeface="Open Sans"/>
              <a:ea typeface="Open Sans"/>
              <a:cs typeface="Open Sans"/>
              <a:sym typeface="Open Sans"/>
            </a:endParaRPr>
          </a:p>
          <a:p>
            <a:pPr indent="-228600" lvl="0" marL="457200" rtl="0" algn="ctr">
              <a:lnSpc>
                <a:spcPct val="90000"/>
              </a:lnSpc>
              <a:spcBef>
                <a:spcPts val="1000"/>
              </a:spcBef>
              <a:spcAft>
                <a:spcPts val="0"/>
              </a:spcAft>
              <a:buSzPts val="3600"/>
              <a:buNone/>
            </a:pPr>
            <a:r>
              <a:t/>
            </a:r>
            <a:endParaRPr/>
          </a:p>
        </p:txBody>
      </p:sp>
      <p:pic>
        <p:nvPicPr>
          <p:cNvPr id="335" name="Google Shape;335;p19"/>
          <p:cNvPicPr preferRelativeResize="0"/>
          <p:nvPr/>
        </p:nvPicPr>
        <p:blipFill rotWithShape="1">
          <a:blip r:embed="rId4">
            <a:alphaModFix/>
          </a:blip>
          <a:srcRect b="0" l="0" r="0" t="0"/>
          <a:stretch/>
        </p:blipFill>
        <p:spPr>
          <a:xfrm>
            <a:off x="11061709" y="42704"/>
            <a:ext cx="1096439" cy="747324"/>
          </a:xfrm>
          <a:prstGeom prst="rect">
            <a:avLst/>
          </a:prstGeom>
          <a:noFill/>
          <a:ln>
            <a:noFill/>
          </a:ln>
        </p:spPr>
      </p:pic>
      <p:pic>
        <p:nvPicPr>
          <p:cNvPr descr="Woman wearing mask" id="336" name="Google Shape;336;p19"/>
          <p:cNvPicPr preferRelativeResize="0"/>
          <p:nvPr/>
        </p:nvPicPr>
        <p:blipFill rotWithShape="1">
          <a:blip r:embed="rId5">
            <a:alphaModFix/>
          </a:blip>
          <a:srcRect b="0" l="0" r="0" t="0"/>
          <a:stretch/>
        </p:blipFill>
        <p:spPr>
          <a:xfrm>
            <a:off x="605764" y="1838324"/>
            <a:ext cx="3339714" cy="43434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
          <p:cNvSpPr txBox="1"/>
          <p:nvPr>
            <p:ph idx="1" type="body"/>
          </p:nvPr>
        </p:nvSpPr>
        <p:spPr>
          <a:xfrm>
            <a:off x="565673" y="2544495"/>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4BAA2"/>
              </a:buClr>
              <a:buSzPts val="3200"/>
              <a:buNone/>
            </a:pPr>
            <a:r>
              <a:rPr lang="en-US"/>
              <a:t>01</a:t>
            </a:r>
            <a:endParaRPr/>
          </a:p>
        </p:txBody>
      </p:sp>
      <p:sp>
        <p:nvSpPr>
          <p:cNvPr id="117" name="Google Shape;117;p2"/>
          <p:cNvSpPr txBox="1"/>
          <p:nvPr>
            <p:ph idx="2" type="body"/>
          </p:nvPr>
        </p:nvSpPr>
        <p:spPr>
          <a:xfrm>
            <a:off x="1400970" y="2544495"/>
            <a:ext cx="6874660"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92E4B"/>
              </a:buClr>
              <a:buSzPts val="2200"/>
              <a:buNone/>
            </a:pPr>
            <a:r>
              <a:rPr b="1" lang="en-US" sz="2400"/>
              <a:t>Projekt Housing Care</a:t>
            </a:r>
            <a:endParaRPr b="1" sz="2400"/>
          </a:p>
        </p:txBody>
      </p:sp>
      <p:sp>
        <p:nvSpPr>
          <p:cNvPr id="118" name="Google Shape;118;p2"/>
          <p:cNvSpPr txBox="1"/>
          <p:nvPr>
            <p:ph idx="3" type="body"/>
          </p:nvPr>
        </p:nvSpPr>
        <p:spPr>
          <a:xfrm>
            <a:off x="565673" y="3256285"/>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4BAA2"/>
              </a:buClr>
              <a:buSzPts val="3200"/>
              <a:buNone/>
            </a:pPr>
            <a:r>
              <a:rPr lang="en-US"/>
              <a:t>02</a:t>
            </a:r>
            <a:endParaRPr/>
          </a:p>
        </p:txBody>
      </p:sp>
      <p:sp>
        <p:nvSpPr>
          <p:cNvPr id="119" name="Google Shape;119;p2"/>
          <p:cNvSpPr txBox="1"/>
          <p:nvPr>
            <p:ph idx="4" type="body"/>
          </p:nvPr>
        </p:nvSpPr>
        <p:spPr>
          <a:xfrm>
            <a:off x="1400970" y="3256285"/>
            <a:ext cx="6874660"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None/>
            </a:pPr>
            <a:r>
              <a:rPr b="1" lang="en-US" sz="2400"/>
              <a:t>Omsorg gennem teknologi: Er det muligt?</a:t>
            </a:r>
            <a:endParaRPr b="1" sz="2400"/>
          </a:p>
        </p:txBody>
      </p:sp>
      <p:sp>
        <p:nvSpPr>
          <p:cNvPr id="120" name="Google Shape;120;p2"/>
          <p:cNvSpPr txBox="1"/>
          <p:nvPr>
            <p:ph idx="5" type="body"/>
          </p:nvPr>
        </p:nvSpPr>
        <p:spPr>
          <a:xfrm>
            <a:off x="565673" y="3968072"/>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4BAA2"/>
              </a:buClr>
              <a:buSzPts val="3200"/>
              <a:buNone/>
            </a:pPr>
            <a:r>
              <a:rPr lang="en-US"/>
              <a:t>03</a:t>
            </a:r>
            <a:endParaRPr/>
          </a:p>
        </p:txBody>
      </p:sp>
      <p:sp>
        <p:nvSpPr>
          <p:cNvPr id="121" name="Google Shape;121;p2"/>
          <p:cNvSpPr txBox="1"/>
          <p:nvPr>
            <p:ph idx="6" type="body"/>
          </p:nvPr>
        </p:nvSpPr>
        <p:spPr>
          <a:xfrm>
            <a:off x="1400970" y="3968072"/>
            <a:ext cx="6874660"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None/>
            </a:pPr>
            <a:r>
              <a:rPr b="1" lang="en-US" sz="2400"/>
              <a:t>Omsorgs</a:t>
            </a:r>
            <a:r>
              <a:rPr b="1" lang="en-US" sz="2400"/>
              <a:t>medarbejdere og teknologi </a:t>
            </a:r>
            <a:endParaRPr b="1" sz="2400"/>
          </a:p>
        </p:txBody>
      </p:sp>
      <p:sp>
        <p:nvSpPr>
          <p:cNvPr id="122" name="Google Shape;122;p2"/>
          <p:cNvSpPr txBox="1"/>
          <p:nvPr>
            <p:ph idx="7" type="body"/>
          </p:nvPr>
        </p:nvSpPr>
        <p:spPr>
          <a:xfrm>
            <a:off x="565673" y="4679864"/>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4BAA2"/>
              </a:buClr>
              <a:buSzPts val="3200"/>
              <a:buNone/>
            </a:pPr>
            <a:r>
              <a:rPr lang="en-US"/>
              <a:t>04</a:t>
            </a:r>
            <a:endParaRPr/>
          </a:p>
        </p:txBody>
      </p:sp>
      <p:sp>
        <p:nvSpPr>
          <p:cNvPr id="123" name="Google Shape;123;p2"/>
          <p:cNvSpPr txBox="1"/>
          <p:nvPr>
            <p:ph idx="8" type="body"/>
          </p:nvPr>
        </p:nvSpPr>
        <p:spPr>
          <a:xfrm>
            <a:off x="1400970" y="4679864"/>
            <a:ext cx="7377270"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None/>
            </a:pPr>
            <a:r>
              <a:t/>
            </a:r>
            <a:endParaRPr b="1" sz="2400"/>
          </a:p>
          <a:p>
            <a:pPr indent="0" lvl="0" marL="0" rtl="0" algn="l">
              <a:lnSpc>
                <a:spcPct val="90000"/>
              </a:lnSpc>
              <a:spcBef>
                <a:spcPts val="0"/>
              </a:spcBef>
              <a:spcAft>
                <a:spcPts val="0"/>
              </a:spcAft>
              <a:buClr>
                <a:schemeClr val="lt1"/>
              </a:buClr>
              <a:buSzPts val="4800"/>
              <a:buNone/>
            </a:pPr>
            <a:r>
              <a:rPr b="1" lang="en-US" sz="2400"/>
              <a:t>Det er ikke bare en teori, det er virkelighed. Eksempler.</a:t>
            </a:r>
            <a:endParaRPr/>
          </a:p>
          <a:p>
            <a:pPr indent="0" lvl="0" marL="0" rtl="0" algn="l">
              <a:lnSpc>
                <a:spcPct val="90000"/>
              </a:lnSpc>
              <a:spcBef>
                <a:spcPts val="0"/>
              </a:spcBef>
              <a:spcAft>
                <a:spcPts val="0"/>
              </a:spcAft>
              <a:buClr>
                <a:schemeClr val="lt1"/>
              </a:buClr>
              <a:buSzPts val="4800"/>
              <a:buNone/>
            </a:pPr>
            <a:r>
              <a:t/>
            </a:r>
            <a:endParaRPr b="1" sz="2400"/>
          </a:p>
        </p:txBody>
      </p:sp>
      <p:sp>
        <p:nvSpPr>
          <p:cNvPr id="124" name="Google Shape;124;p2"/>
          <p:cNvSpPr txBox="1"/>
          <p:nvPr>
            <p:ph idx="9" type="body"/>
          </p:nvPr>
        </p:nvSpPr>
        <p:spPr>
          <a:xfrm>
            <a:off x="565673" y="5374717"/>
            <a:ext cx="700387" cy="68951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4BAA2"/>
              </a:buClr>
              <a:buSzPts val="3200"/>
              <a:buNone/>
            </a:pPr>
            <a:r>
              <a:rPr lang="en-US"/>
              <a:t>05</a:t>
            </a:r>
            <a:endParaRPr/>
          </a:p>
        </p:txBody>
      </p:sp>
      <p:sp>
        <p:nvSpPr>
          <p:cNvPr id="125" name="Google Shape;125;p2"/>
          <p:cNvSpPr txBox="1"/>
          <p:nvPr>
            <p:ph idx="13" type="body"/>
          </p:nvPr>
        </p:nvSpPr>
        <p:spPr>
          <a:xfrm>
            <a:off x="1400970" y="5374717"/>
            <a:ext cx="7377270" cy="68951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None/>
            </a:pPr>
            <a:r>
              <a:t/>
            </a:r>
            <a:endParaRPr b="1" sz="2400"/>
          </a:p>
          <a:p>
            <a:pPr indent="0" lvl="0" marL="0" rtl="0" algn="l">
              <a:lnSpc>
                <a:spcPct val="90000"/>
              </a:lnSpc>
              <a:spcBef>
                <a:spcPts val="0"/>
              </a:spcBef>
              <a:spcAft>
                <a:spcPts val="0"/>
              </a:spcAft>
              <a:buClr>
                <a:schemeClr val="lt1"/>
              </a:buClr>
              <a:buSzPts val="4800"/>
              <a:buNone/>
            </a:pPr>
            <a:r>
              <a:rPr b="1" lang="en-US" sz="2400"/>
              <a:t>Om dette komprimerede åbne online kursus  (MOOC)</a:t>
            </a:r>
            <a:endParaRPr b="1" sz="2400"/>
          </a:p>
          <a:p>
            <a:pPr indent="0" lvl="0" marL="0" rtl="0" algn="l">
              <a:lnSpc>
                <a:spcPct val="90000"/>
              </a:lnSpc>
              <a:spcBef>
                <a:spcPts val="0"/>
              </a:spcBef>
              <a:spcAft>
                <a:spcPts val="0"/>
              </a:spcAft>
              <a:buClr>
                <a:schemeClr val="lt1"/>
              </a:buClr>
              <a:buSzPts val="4800"/>
              <a:buNone/>
            </a:pPr>
            <a:r>
              <a:t/>
            </a:r>
            <a:endParaRPr b="1" sz="2400"/>
          </a:p>
        </p:txBody>
      </p:sp>
      <p:sp>
        <p:nvSpPr>
          <p:cNvPr id="126" name="Google Shape;126;p2"/>
          <p:cNvSpPr txBox="1"/>
          <p:nvPr>
            <p:ph idx="14" type="body"/>
          </p:nvPr>
        </p:nvSpPr>
        <p:spPr>
          <a:xfrm>
            <a:off x="565673" y="659662"/>
            <a:ext cx="5041923" cy="7207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US"/>
              <a:t>Indhold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0"/>
          <p:cNvSpPr/>
          <p:nvPr/>
        </p:nvSpPr>
        <p:spPr>
          <a:xfrm>
            <a:off x="365760" y="199199"/>
            <a:ext cx="11460480" cy="1496285"/>
          </a:xfrm>
          <a:prstGeom prst="rect">
            <a:avLst/>
          </a:prstGeom>
          <a:solidFill>
            <a:srgbClr val="7F3494"/>
          </a:solidFill>
          <a:ln cap="flat" cmpd="sng" w="25400">
            <a:solidFill>
              <a:srgbClr val="7F349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2" name="Google Shape;342;p20"/>
          <p:cNvSpPr txBox="1"/>
          <p:nvPr>
            <p:ph idx="1" type="body"/>
          </p:nvPr>
        </p:nvSpPr>
        <p:spPr>
          <a:xfrm>
            <a:off x="688750" y="1695484"/>
            <a:ext cx="10814498" cy="747324"/>
          </a:xfrm>
          <a:prstGeom prst="rect">
            <a:avLst/>
          </a:prstGeom>
          <a:noFill/>
          <a:ln>
            <a:noFill/>
          </a:ln>
        </p:spPr>
        <p:txBody>
          <a:bodyPr anchorCtr="0" anchor="t" bIns="45700" lIns="91425" spcFirstLastPara="1" rIns="91425" wrap="square" tIns="45700">
            <a:noAutofit/>
          </a:bodyPr>
          <a:lstStyle/>
          <a:p>
            <a:pPr indent="0" lvl="0" marL="228600" rtl="0" algn="ctr">
              <a:lnSpc>
                <a:spcPct val="90000"/>
              </a:lnSpc>
              <a:spcBef>
                <a:spcPts val="1000"/>
              </a:spcBef>
              <a:spcAft>
                <a:spcPts val="0"/>
              </a:spcAft>
              <a:buSzPts val="2400"/>
              <a:buNone/>
            </a:pPr>
            <a:r>
              <a:rPr b="1" lang="en-US" sz="3600">
                <a:solidFill>
                  <a:srgbClr val="002060"/>
                </a:solidFill>
              </a:rPr>
              <a:t>Styrke </a:t>
            </a:r>
            <a:r>
              <a:rPr b="1" lang="en-US" sz="3600">
                <a:solidFill>
                  <a:srgbClr val="002060"/>
                </a:solidFill>
              </a:rPr>
              <a:t>planlægning</a:t>
            </a:r>
            <a:endParaRPr>
              <a:solidFill>
                <a:srgbClr val="002060"/>
              </a:solidFill>
            </a:endParaRPr>
          </a:p>
        </p:txBody>
      </p:sp>
      <p:sp>
        <p:nvSpPr>
          <p:cNvPr id="343" name="Google Shape;343;p20"/>
          <p:cNvSpPr txBox="1"/>
          <p:nvPr>
            <p:ph idx="2" type="body"/>
          </p:nvPr>
        </p:nvSpPr>
        <p:spPr>
          <a:xfrm>
            <a:off x="798380" y="416366"/>
            <a:ext cx="10595237" cy="803654"/>
          </a:xfrm>
          <a:prstGeom prst="rect">
            <a:avLst/>
          </a:prstGeom>
          <a:noFill/>
          <a:ln>
            <a:noFill/>
          </a:ln>
        </p:spPr>
        <p:txBody>
          <a:bodyPr anchorCtr="0" anchor="t" bIns="45700" lIns="91425" spcFirstLastPara="1" rIns="91425" wrap="square" tIns="45700">
            <a:noAutofit/>
          </a:bodyPr>
          <a:lstStyle/>
          <a:p>
            <a:pPr indent="-228600" lvl="0" marL="457200" rtl="0" algn="ctr">
              <a:lnSpc>
                <a:spcPct val="90000"/>
              </a:lnSpc>
              <a:spcBef>
                <a:spcPts val="1000"/>
              </a:spcBef>
              <a:spcAft>
                <a:spcPts val="0"/>
              </a:spcAft>
              <a:buSzPts val="3600"/>
              <a:buNone/>
            </a:pPr>
            <a:r>
              <a:rPr b="1" i="0" lang="en-US">
                <a:latin typeface="Calibri"/>
                <a:ea typeface="Calibri"/>
                <a:cs typeface="Calibri"/>
                <a:sym typeface="Calibri"/>
              </a:rPr>
              <a:t>Hvordan kan teknologi</a:t>
            </a:r>
            <a:r>
              <a:rPr lang="en-US">
                <a:latin typeface="Calibri"/>
                <a:ea typeface="Calibri"/>
                <a:cs typeface="Calibri"/>
                <a:sym typeface="Calibri"/>
              </a:rPr>
              <a:t> </a:t>
            </a:r>
            <a:r>
              <a:rPr b="1" i="0" lang="en-US">
                <a:latin typeface="Calibri"/>
                <a:ea typeface="Calibri"/>
                <a:cs typeface="Calibri"/>
                <a:sym typeface="Calibri"/>
              </a:rPr>
              <a:t>hjælpe medarbejderen i omsorgen for ældre?</a:t>
            </a:r>
            <a:endParaRPr>
              <a:latin typeface="Calibri"/>
              <a:ea typeface="Calibri"/>
              <a:cs typeface="Calibri"/>
              <a:sym typeface="Calibri"/>
            </a:endParaRPr>
          </a:p>
        </p:txBody>
      </p:sp>
      <p:sp>
        <p:nvSpPr>
          <p:cNvPr id="344" name="Google Shape;344;p20"/>
          <p:cNvSpPr txBox="1"/>
          <p:nvPr/>
        </p:nvSpPr>
        <p:spPr>
          <a:xfrm>
            <a:off x="477520" y="2701983"/>
            <a:ext cx="11025728" cy="2789085"/>
          </a:xfrm>
          <a:prstGeom prst="rect">
            <a:avLst/>
          </a:prstGeom>
          <a:noFill/>
          <a:ln>
            <a:noFill/>
          </a:ln>
        </p:spPr>
        <p:txBody>
          <a:bodyPr anchorCtr="0" anchor="t" bIns="45700" lIns="91425" spcFirstLastPara="1" rIns="91425" wrap="square" tIns="45700">
            <a:noAutofit/>
          </a:bodyPr>
          <a:lstStyle/>
          <a:p>
            <a:pPr indent="0" lvl="0" marL="228600" marR="0" rtl="0" algn="just">
              <a:lnSpc>
                <a:spcPct val="100000"/>
              </a:lnSpc>
              <a:spcBef>
                <a:spcPts val="0"/>
              </a:spcBef>
              <a:spcAft>
                <a:spcPts val="0"/>
              </a:spcAft>
              <a:buNone/>
            </a:pPr>
            <a:r>
              <a:rPr b="0" i="0" lang="en-US" sz="2400" u="none" cap="none" strike="noStrike">
                <a:solidFill>
                  <a:srgbClr val="002060"/>
                </a:solidFill>
                <a:latin typeface="Calibri"/>
                <a:ea typeface="Calibri"/>
                <a:cs typeface="Calibri"/>
                <a:sym typeface="Calibri"/>
              </a:rPr>
              <a:t>Der er mange teknologier, såsom CarePredict, der gør det muligt for </a:t>
            </a:r>
            <a:r>
              <a:rPr lang="en-US" sz="2400">
                <a:solidFill>
                  <a:srgbClr val="002060"/>
                </a:solidFill>
                <a:latin typeface="Calibri"/>
                <a:ea typeface="Calibri"/>
                <a:cs typeface="Calibri"/>
                <a:sym typeface="Calibri"/>
              </a:rPr>
              <a:t>medarbejderne</a:t>
            </a:r>
            <a:r>
              <a:rPr b="0" i="0" lang="en-US" sz="2400" u="none" cap="none" strike="noStrike">
                <a:solidFill>
                  <a:srgbClr val="002060"/>
                </a:solidFill>
                <a:latin typeface="Calibri"/>
                <a:ea typeface="Calibri"/>
                <a:cs typeface="Calibri"/>
                <a:sym typeface="Calibri"/>
              </a:rPr>
              <a:t> at forbedre arbejdsformen, idet de er i stand til at registrere og identificere de perioder, hvor patienternes behov for hjælp og pleje er størst. </a:t>
            </a:r>
            <a:endParaRPr/>
          </a:p>
          <a:p>
            <a:pPr indent="0" lvl="0" marL="228600" marR="0" rtl="0" algn="just">
              <a:lnSpc>
                <a:spcPct val="100000"/>
              </a:lnSpc>
              <a:spcBef>
                <a:spcPts val="0"/>
              </a:spcBef>
              <a:spcAft>
                <a:spcPts val="0"/>
              </a:spcAft>
              <a:buNone/>
            </a:pPr>
            <a:r>
              <a:rPr b="0" i="0" lang="en-US" sz="2400" u="none" cap="none" strike="noStrike">
                <a:solidFill>
                  <a:srgbClr val="002060"/>
                </a:solidFill>
                <a:latin typeface="Calibri"/>
                <a:ea typeface="Calibri"/>
                <a:cs typeface="Calibri"/>
                <a:sym typeface="Calibri"/>
              </a:rPr>
              <a:t>For eksempel registrerede et plejehjem, der bruger CarePredict, bestemte tidspunkter i løbet af dagen, hvor der var en øget og konsekvent efterspørgsel.</a:t>
            </a:r>
            <a:endParaRPr/>
          </a:p>
          <a:p>
            <a:pPr indent="0" lvl="0" marL="228600" marR="0" rtl="0" algn="just">
              <a:lnSpc>
                <a:spcPct val="100000"/>
              </a:lnSpc>
              <a:spcBef>
                <a:spcPts val="0"/>
              </a:spcBef>
              <a:spcAft>
                <a:spcPts val="0"/>
              </a:spcAft>
              <a:buNone/>
            </a:pPr>
            <a:r>
              <a:rPr b="0" i="0" lang="en-US" sz="2400" u="none" cap="none" strike="noStrike">
                <a:solidFill>
                  <a:srgbClr val="002060"/>
                </a:solidFill>
                <a:latin typeface="Calibri"/>
                <a:ea typeface="Calibri"/>
                <a:cs typeface="Calibri"/>
                <a:sym typeface="Calibri"/>
              </a:rPr>
              <a:t>Sådanne registreringer giver mulighed for at optimere bemandingen ud fra beboernes behov.</a:t>
            </a:r>
            <a:endParaRPr/>
          </a:p>
        </p:txBody>
      </p:sp>
      <p:pic>
        <p:nvPicPr>
          <p:cNvPr descr="CarePredict Logo" id="345" name="Google Shape;345;p20">
            <a:hlinkClick r:id="rId3"/>
          </p:cNvPr>
          <p:cNvPicPr preferRelativeResize="0"/>
          <p:nvPr/>
        </p:nvPicPr>
        <p:blipFill rotWithShape="1">
          <a:blip r:embed="rId4">
            <a:alphaModFix/>
          </a:blip>
          <a:srcRect b="0" l="0" r="0" t="0"/>
          <a:stretch/>
        </p:blipFill>
        <p:spPr>
          <a:xfrm>
            <a:off x="591820" y="5750243"/>
            <a:ext cx="2514600" cy="600075"/>
          </a:xfrm>
          <a:prstGeom prst="rect">
            <a:avLst/>
          </a:prstGeom>
          <a:noFill/>
          <a:ln>
            <a:noFill/>
          </a:ln>
        </p:spPr>
      </p:pic>
      <p:sp>
        <p:nvSpPr>
          <p:cNvPr id="346" name="Google Shape;346;p20"/>
          <p:cNvSpPr/>
          <p:nvPr/>
        </p:nvSpPr>
        <p:spPr>
          <a:xfrm rot="5400000">
            <a:off x="3429744" y="5441426"/>
            <a:ext cx="719870" cy="1137920"/>
          </a:xfrm>
          <a:prstGeom prst="downArrow">
            <a:avLst>
              <a:gd fmla="val 50000" name="adj1"/>
              <a:gd fmla="val 50000" name="adj2"/>
            </a:avLst>
          </a:prstGeom>
          <a:solidFill>
            <a:srgbClr val="7F3494"/>
          </a:solidFill>
          <a:ln cap="flat" cmpd="sng" w="25400">
            <a:solidFill>
              <a:srgbClr val="24BA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7" name="Google Shape;347;p20"/>
          <p:cNvSpPr txBox="1"/>
          <p:nvPr/>
        </p:nvSpPr>
        <p:spPr>
          <a:xfrm>
            <a:off x="3301999" y="5856497"/>
            <a:ext cx="160528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Klik her</a:t>
            </a:r>
            <a:endParaRPr b="1" i="0" sz="1400" u="none" cap="none" strike="noStrike">
              <a:solidFill>
                <a:schemeClr val="lt1"/>
              </a:solidFill>
              <a:latin typeface="Arial"/>
              <a:ea typeface="Arial"/>
              <a:cs typeface="Arial"/>
              <a:sym typeface="Arial"/>
            </a:endParaRPr>
          </a:p>
        </p:txBody>
      </p:sp>
      <p:pic>
        <p:nvPicPr>
          <p:cNvPr id="348" name="Google Shape;348;p20"/>
          <p:cNvPicPr preferRelativeResize="0"/>
          <p:nvPr/>
        </p:nvPicPr>
        <p:blipFill rotWithShape="1">
          <a:blip r:embed="rId5">
            <a:alphaModFix/>
          </a:blip>
          <a:srcRect b="0" l="0" r="0" t="0"/>
          <a:stretch/>
        </p:blipFill>
        <p:spPr>
          <a:xfrm>
            <a:off x="11061709" y="42704"/>
            <a:ext cx="1096439" cy="7473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21"/>
          <p:cNvSpPr/>
          <p:nvPr/>
        </p:nvSpPr>
        <p:spPr>
          <a:xfrm>
            <a:off x="365760" y="264160"/>
            <a:ext cx="11460480" cy="1496285"/>
          </a:xfrm>
          <a:prstGeom prst="rect">
            <a:avLst/>
          </a:prstGeom>
          <a:solidFill>
            <a:srgbClr val="7F3494"/>
          </a:solidFill>
          <a:ln cap="flat" cmpd="sng" w="25400">
            <a:solidFill>
              <a:srgbClr val="7F349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4" name="Google Shape;354;p21"/>
          <p:cNvSpPr txBox="1"/>
          <p:nvPr>
            <p:ph idx="1" type="body"/>
          </p:nvPr>
        </p:nvSpPr>
        <p:spPr>
          <a:xfrm>
            <a:off x="688750" y="1998027"/>
            <a:ext cx="10814498" cy="747324"/>
          </a:xfrm>
          <a:prstGeom prst="rect">
            <a:avLst/>
          </a:prstGeom>
          <a:noFill/>
          <a:ln>
            <a:noFill/>
          </a:ln>
        </p:spPr>
        <p:txBody>
          <a:bodyPr anchorCtr="0" anchor="t" bIns="45700" lIns="91425" spcFirstLastPara="1" rIns="91425" wrap="square" tIns="45700">
            <a:noAutofit/>
          </a:bodyPr>
          <a:lstStyle/>
          <a:p>
            <a:pPr indent="0" lvl="0" marL="228600" rtl="0" algn="ctr">
              <a:lnSpc>
                <a:spcPct val="90000"/>
              </a:lnSpc>
              <a:spcBef>
                <a:spcPts val="1000"/>
              </a:spcBef>
              <a:spcAft>
                <a:spcPts val="0"/>
              </a:spcAft>
              <a:buSzPts val="2400"/>
              <a:buNone/>
            </a:pPr>
            <a:r>
              <a:rPr b="1" lang="en-US" sz="3600">
                <a:solidFill>
                  <a:srgbClr val="002060"/>
                </a:solidFill>
              </a:rPr>
              <a:t>Problemfrie besøg hos borgerne</a:t>
            </a:r>
            <a:endParaRPr>
              <a:solidFill>
                <a:srgbClr val="002060"/>
              </a:solidFill>
            </a:endParaRPr>
          </a:p>
        </p:txBody>
      </p:sp>
      <p:sp>
        <p:nvSpPr>
          <p:cNvPr id="355" name="Google Shape;355;p21"/>
          <p:cNvSpPr txBox="1"/>
          <p:nvPr/>
        </p:nvSpPr>
        <p:spPr>
          <a:xfrm>
            <a:off x="583136" y="2745351"/>
            <a:ext cx="11025728" cy="2789085"/>
          </a:xfrm>
          <a:prstGeom prst="rect">
            <a:avLst/>
          </a:prstGeom>
          <a:noFill/>
          <a:ln>
            <a:noFill/>
          </a:ln>
        </p:spPr>
        <p:txBody>
          <a:bodyPr anchorCtr="0" anchor="t" bIns="45700" lIns="91425" spcFirstLastPara="1" rIns="91425" wrap="square" tIns="45700">
            <a:noAutofit/>
          </a:bodyPr>
          <a:lstStyle/>
          <a:p>
            <a:pPr indent="0" lvl="0" marL="228600" marR="0" rtl="0" algn="just">
              <a:lnSpc>
                <a:spcPct val="100000"/>
              </a:lnSpc>
              <a:spcBef>
                <a:spcPts val="0"/>
              </a:spcBef>
              <a:spcAft>
                <a:spcPts val="0"/>
              </a:spcAft>
              <a:buNone/>
            </a:pPr>
            <a:r>
              <a:rPr b="0" i="0" lang="en-US" sz="2400" u="none" cap="none" strike="noStrike">
                <a:solidFill>
                  <a:srgbClr val="002060"/>
                </a:solidFill>
                <a:latin typeface="Calibri"/>
                <a:ea typeface="Calibri"/>
                <a:cs typeface="Calibri"/>
                <a:sym typeface="Calibri"/>
              </a:rPr>
              <a:t>Muligheden for at registrere hvert besøg foretaget af hver enkelt medarbejder i appen eller softwaren, giver teamet mulighed for at kende hver patients eller plejekrævende persons adfærd.</a:t>
            </a:r>
            <a:endParaRPr/>
          </a:p>
          <a:p>
            <a:pPr indent="0" lvl="0" marL="228600" marR="0" rtl="0" algn="just">
              <a:lnSpc>
                <a:spcPct val="100000"/>
              </a:lnSpc>
              <a:spcBef>
                <a:spcPts val="0"/>
              </a:spcBef>
              <a:spcAft>
                <a:spcPts val="0"/>
              </a:spcAft>
              <a:buNone/>
            </a:pPr>
            <a:r>
              <a:rPr b="0" i="0" lang="en-US" sz="2400" u="none" cap="none" strike="noStrike">
                <a:solidFill>
                  <a:srgbClr val="002060"/>
                </a:solidFill>
                <a:latin typeface="Calibri"/>
                <a:ea typeface="Calibri"/>
                <a:cs typeface="Calibri"/>
                <a:sym typeface="Calibri"/>
              </a:rPr>
              <a:t>Når man ved, om den person, der skal plejes, er aggressiv (eller har en problematisk dag), giver det alle mulighed for at vide, at de skal være forberedte eller måske beslutte at sende en professionel med mere erfaring i denne situation.</a:t>
            </a:r>
            <a:endParaRPr/>
          </a:p>
          <a:p>
            <a:pPr indent="0" lvl="0" marL="228600" marR="0" rtl="0" algn="just">
              <a:lnSpc>
                <a:spcPct val="100000"/>
              </a:lnSpc>
              <a:spcBef>
                <a:spcPts val="0"/>
              </a:spcBef>
              <a:spcAft>
                <a:spcPts val="0"/>
              </a:spcAft>
              <a:buNone/>
            </a:pPr>
            <a:r>
              <a:rPr b="0" i="0" lang="en-US" sz="2400" u="none" cap="none" strike="noStrike">
                <a:solidFill>
                  <a:srgbClr val="002060"/>
                </a:solidFill>
                <a:latin typeface="Calibri"/>
                <a:ea typeface="Calibri"/>
                <a:cs typeface="Calibri"/>
                <a:sym typeface="Calibri"/>
              </a:rPr>
              <a:t>På baggrund af sådanne informationer kan institutionen desuden uploade den specifikke læring og viden på den pågældende patients side, hvilket giver plejepersonale mulighed for at forberede sig før besøgene.</a:t>
            </a:r>
            <a:endParaRPr/>
          </a:p>
        </p:txBody>
      </p:sp>
      <p:pic>
        <p:nvPicPr>
          <p:cNvPr id="356" name="Google Shape;356;p21"/>
          <p:cNvPicPr preferRelativeResize="0"/>
          <p:nvPr/>
        </p:nvPicPr>
        <p:blipFill rotWithShape="1">
          <a:blip r:embed="rId3">
            <a:alphaModFix/>
          </a:blip>
          <a:srcRect b="0" l="0" r="0" t="0"/>
          <a:stretch/>
        </p:blipFill>
        <p:spPr>
          <a:xfrm>
            <a:off x="11061709" y="42704"/>
            <a:ext cx="1096439" cy="747324"/>
          </a:xfrm>
          <a:prstGeom prst="rect">
            <a:avLst/>
          </a:prstGeom>
          <a:noFill/>
          <a:ln>
            <a:noFill/>
          </a:ln>
        </p:spPr>
      </p:pic>
      <p:sp>
        <p:nvSpPr>
          <p:cNvPr id="357" name="Google Shape;357;p21"/>
          <p:cNvSpPr txBox="1"/>
          <p:nvPr/>
        </p:nvSpPr>
        <p:spPr>
          <a:xfrm>
            <a:off x="798380" y="416366"/>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1000"/>
              </a:spcBef>
              <a:spcAft>
                <a:spcPts val="0"/>
              </a:spcAft>
              <a:buClr>
                <a:srgbClr val="24BAA2"/>
              </a:buClr>
              <a:buSzPts val="3600"/>
              <a:buFont typeface="Arial"/>
              <a:buNone/>
            </a:pPr>
            <a:r>
              <a:rPr b="1" i="0" lang="en-US" sz="3600" u="none" cap="none" strike="noStrike">
                <a:solidFill>
                  <a:srgbClr val="24BAA2"/>
                </a:solidFill>
                <a:latin typeface="Calibri"/>
                <a:ea typeface="Calibri"/>
                <a:cs typeface="Calibri"/>
                <a:sym typeface="Calibri"/>
              </a:rPr>
              <a:t>Hvordan kan teknologi hjælpe medarbejderne i omsorgen for ældre?  </a:t>
            </a:r>
            <a:endParaRPr b="1" i="0" sz="3600" u="none" cap="none" strike="noStrike">
              <a:solidFill>
                <a:srgbClr val="24BAA2"/>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2"/>
          <p:cNvSpPr/>
          <p:nvPr/>
        </p:nvSpPr>
        <p:spPr>
          <a:xfrm>
            <a:off x="365760" y="264161"/>
            <a:ext cx="11460480" cy="1239520"/>
          </a:xfrm>
          <a:prstGeom prst="rect">
            <a:avLst/>
          </a:prstGeom>
          <a:solidFill>
            <a:srgbClr val="7F3494"/>
          </a:solidFill>
          <a:ln cap="flat" cmpd="sng" w="25400">
            <a:solidFill>
              <a:srgbClr val="7F349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3" name="Google Shape;363;p22"/>
          <p:cNvSpPr txBox="1"/>
          <p:nvPr>
            <p:ph idx="1" type="body"/>
          </p:nvPr>
        </p:nvSpPr>
        <p:spPr>
          <a:xfrm>
            <a:off x="688749" y="1503681"/>
            <a:ext cx="10814498" cy="747324"/>
          </a:xfrm>
          <a:prstGeom prst="rect">
            <a:avLst/>
          </a:prstGeom>
          <a:noFill/>
          <a:ln>
            <a:noFill/>
          </a:ln>
        </p:spPr>
        <p:txBody>
          <a:bodyPr anchorCtr="0" anchor="t" bIns="45700" lIns="91425" spcFirstLastPara="1" rIns="91425" wrap="square" tIns="45700">
            <a:noAutofit/>
          </a:bodyPr>
          <a:lstStyle/>
          <a:p>
            <a:pPr indent="0" lvl="0" marL="228600" rtl="0" algn="ctr">
              <a:lnSpc>
                <a:spcPct val="90000"/>
              </a:lnSpc>
              <a:spcBef>
                <a:spcPts val="1000"/>
              </a:spcBef>
              <a:spcAft>
                <a:spcPts val="0"/>
              </a:spcAft>
              <a:buSzPts val="2400"/>
              <a:buNone/>
            </a:pPr>
            <a:r>
              <a:rPr b="1" lang="en-US" sz="3600">
                <a:solidFill>
                  <a:srgbClr val="002060"/>
                </a:solidFill>
              </a:rPr>
              <a:t>Uddannelse</a:t>
            </a:r>
            <a:endParaRPr>
              <a:solidFill>
                <a:srgbClr val="002060"/>
              </a:solidFill>
            </a:endParaRPr>
          </a:p>
        </p:txBody>
      </p:sp>
      <p:sp>
        <p:nvSpPr>
          <p:cNvPr id="364" name="Google Shape;364;p22"/>
          <p:cNvSpPr txBox="1"/>
          <p:nvPr/>
        </p:nvSpPr>
        <p:spPr>
          <a:xfrm>
            <a:off x="477519" y="2183663"/>
            <a:ext cx="11025728" cy="4034257"/>
          </a:xfrm>
          <a:prstGeom prst="rect">
            <a:avLst/>
          </a:prstGeom>
          <a:noFill/>
          <a:ln>
            <a:noFill/>
          </a:ln>
        </p:spPr>
        <p:txBody>
          <a:bodyPr anchorCtr="0" anchor="t" bIns="45700" lIns="91425" spcFirstLastPara="1" rIns="91425" wrap="square" tIns="45700">
            <a:noAutofit/>
          </a:bodyPr>
          <a:lstStyle/>
          <a:p>
            <a:pPr indent="0" lvl="0" marL="228600" marR="0" rtl="0" algn="just">
              <a:lnSpc>
                <a:spcPct val="90000"/>
              </a:lnSpc>
              <a:spcBef>
                <a:spcPts val="1000"/>
              </a:spcBef>
              <a:spcAft>
                <a:spcPts val="0"/>
              </a:spcAft>
              <a:buClr>
                <a:srgbClr val="092E4B"/>
              </a:buClr>
              <a:buSzPts val="2400"/>
              <a:buFont typeface="Arial"/>
              <a:buNone/>
            </a:pPr>
            <a:r>
              <a:rPr b="0" i="0" lang="en-US" sz="2400" u="none" cap="none" strike="noStrike">
                <a:solidFill>
                  <a:srgbClr val="002060"/>
                </a:solidFill>
                <a:latin typeface="Calibri"/>
                <a:ea typeface="Calibri"/>
                <a:cs typeface="Calibri"/>
                <a:sym typeface="Calibri"/>
              </a:rPr>
              <a:t>På baggrund af den foregående viden... har generationen af ledere i plejesektoren brug for støtte, hvis de skal fortsætte med at udvikle sig selv og dermed deres teams og ydelser.</a:t>
            </a:r>
            <a:endParaRPr/>
          </a:p>
          <a:p>
            <a:pPr indent="0" lvl="0" marL="228600" marR="0" rtl="0" algn="just">
              <a:lnSpc>
                <a:spcPct val="100000"/>
              </a:lnSpc>
              <a:spcBef>
                <a:spcPts val="0"/>
              </a:spcBef>
              <a:spcAft>
                <a:spcPts val="0"/>
              </a:spcAft>
              <a:buNone/>
            </a:pPr>
            <a:r>
              <a:rPr b="0" i="0" lang="en-US" sz="2400" u="none" cap="none" strike="noStrike">
                <a:solidFill>
                  <a:srgbClr val="002060"/>
                </a:solidFill>
                <a:latin typeface="Calibri"/>
                <a:ea typeface="Calibri"/>
                <a:cs typeface="Calibri"/>
                <a:sym typeface="Calibri"/>
              </a:rPr>
              <a:t>Uddannelsen af fagfolk inden for disse sektorer er afgørende for at muliggøre et kulturskifte, </a:t>
            </a:r>
            <a:r>
              <a:rPr b="1" i="0" lang="en-US" sz="2400" u="none" cap="none" strike="noStrike">
                <a:solidFill>
                  <a:srgbClr val="002060"/>
                </a:solidFill>
                <a:latin typeface="Calibri"/>
                <a:ea typeface="Calibri"/>
                <a:cs typeface="Calibri"/>
                <a:sym typeface="Calibri"/>
              </a:rPr>
              <a:t>så personalet forstår værdien og brugen af teknologi,</a:t>
            </a:r>
            <a:r>
              <a:rPr b="0" i="0" lang="en-US" sz="2400" u="none" cap="none" strike="noStrike">
                <a:solidFill>
                  <a:srgbClr val="002060"/>
                </a:solidFill>
                <a:latin typeface="Calibri"/>
                <a:ea typeface="Calibri"/>
                <a:cs typeface="Calibri"/>
                <a:sym typeface="Calibri"/>
              </a:rPr>
              <a:t> og hvordan den kan støtte dem i effektiv pleje samt forbedre livskvaliteten for de mennesker, der bliver plejet.</a:t>
            </a:r>
            <a:endParaRPr/>
          </a:p>
          <a:p>
            <a:pPr indent="0" lvl="0" marL="228600" marR="0" rtl="0" algn="l">
              <a:lnSpc>
                <a:spcPct val="100000"/>
              </a:lnSpc>
              <a:spcBef>
                <a:spcPts val="0"/>
              </a:spcBef>
              <a:spcAft>
                <a:spcPts val="0"/>
              </a:spcAft>
              <a:buNone/>
            </a:pPr>
            <a:r>
              <a:rPr b="0" i="0" lang="en-US" sz="2400" u="none" cap="none" strike="noStrike">
                <a:solidFill>
                  <a:srgbClr val="002060"/>
                </a:solidFill>
                <a:latin typeface="Calibri"/>
                <a:ea typeface="Calibri"/>
                <a:cs typeface="Calibri"/>
                <a:sym typeface="Calibri"/>
              </a:rPr>
              <a:t>De må have den rette teknologi, så de hver uge eller måned kan registrere deres erfaringer, mens de arbejder, samt fokusere på hvordan de tror, at de kan forbedre deres færdigheder...</a:t>
            </a:r>
            <a:endParaRPr/>
          </a:p>
          <a:p>
            <a:pPr indent="0" lvl="0" marL="228600" marR="0" rtl="0" algn="just">
              <a:lnSpc>
                <a:spcPct val="90000"/>
              </a:lnSpc>
              <a:spcBef>
                <a:spcPts val="1000"/>
              </a:spcBef>
              <a:spcAft>
                <a:spcPts val="0"/>
              </a:spcAft>
              <a:buClr>
                <a:srgbClr val="092E4B"/>
              </a:buClr>
              <a:buSzPts val="2400"/>
              <a:buFont typeface="Arial"/>
              <a:buNone/>
            </a:pPr>
            <a:r>
              <a:t/>
            </a:r>
            <a:endParaRPr b="0" i="0" sz="1400" u="none" cap="none" strike="noStrike">
              <a:solidFill>
                <a:srgbClr val="002060"/>
              </a:solidFill>
              <a:latin typeface="Arial"/>
              <a:ea typeface="Arial"/>
              <a:cs typeface="Arial"/>
              <a:sym typeface="Arial"/>
            </a:endParaRPr>
          </a:p>
          <a:p>
            <a:pPr indent="0" lvl="0" marL="228600" marR="0" rtl="0" algn="just">
              <a:lnSpc>
                <a:spcPct val="90000"/>
              </a:lnSpc>
              <a:spcBef>
                <a:spcPts val="1000"/>
              </a:spcBef>
              <a:spcAft>
                <a:spcPts val="0"/>
              </a:spcAft>
              <a:buClr>
                <a:srgbClr val="092E4B"/>
              </a:buClr>
              <a:buSzPts val="2400"/>
              <a:buFont typeface="Arial"/>
              <a:buNone/>
            </a:pPr>
            <a:r>
              <a:t/>
            </a:r>
            <a:endParaRPr b="0" i="0" sz="2400" u="none" cap="none" strike="noStrike">
              <a:solidFill>
                <a:srgbClr val="002060"/>
              </a:solidFill>
              <a:latin typeface="Calibri"/>
              <a:ea typeface="Calibri"/>
              <a:cs typeface="Calibri"/>
              <a:sym typeface="Calibri"/>
            </a:endParaRPr>
          </a:p>
          <a:p>
            <a:pPr indent="0" lvl="0" marL="228600" marR="0" rtl="0" algn="just">
              <a:lnSpc>
                <a:spcPct val="90000"/>
              </a:lnSpc>
              <a:spcBef>
                <a:spcPts val="1000"/>
              </a:spcBef>
              <a:spcAft>
                <a:spcPts val="0"/>
              </a:spcAft>
              <a:buClr>
                <a:srgbClr val="092E4B"/>
              </a:buClr>
              <a:buSzPts val="2400"/>
              <a:buFont typeface="Arial"/>
              <a:buNone/>
            </a:pPr>
            <a:r>
              <a:t/>
            </a:r>
            <a:endParaRPr b="0" i="0" sz="2400" u="none" cap="none" strike="noStrike">
              <a:solidFill>
                <a:srgbClr val="002060"/>
              </a:solidFill>
              <a:latin typeface="Calibri"/>
              <a:ea typeface="Calibri"/>
              <a:cs typeface="Calibri"/>
              <a:sym typeface="Calibri"/>
            </a:endParaRPr>
          </a:p>
          <a:p>
            <a:pPr indent="0" lvl="0" marL="228600" marR="0" rtl="0" algn="just">
              <a:lnSpc>
                <a:spcPct val="90000"/>
              </a:lnSpc>
              <a:spcBef>
                <a:spcPts val="1000"/>
              </a:spcBef>
              <a:spcAft>
                <a:spcPts val="0"/>
              </a:spcAft>
              <a:buClr>
                <a:srgbClr val="092E4B"/>
              </a:buClr>
              <a:buSzPts val="2400"/>
              <a:buFont typeface="Arial"/>
              <a:buNone/>
            </a:pPr>
            <a:r>
              <a:t/>
            </a:r>
            <a:endParaRPr b="0" i="0" sz="2400" u="none" cap="none" strike="noStrike">
              <a:solidFill>
                <a:srgbClr val="002060"/>
              </a:solidFill>
              <a:latin typeface="Calibri"/>
              <a:ea typeface="Calibri"/>
              <a:cs typeface="Calibri"/>
              <a:sym typeface="Calibri"/>
            </a:endParaRPr>
          </a:p>
        </p:txBody>
      </p:sp>
      <p:pic>
        <p:nvPicPr>
          <p:cNvPr id="365" name="Google Shape;365;p22"/>
          <p:cNvPicPr preferRelativeResize="0"/>
          <p:nvPr/>
        </p:nvPicPr>
        <p:blipFill rotWithShape="1">
          <a:blip r:embed="rId3">
            <a:alphaModFix/>
          </a:blip>
          <a:srcRect b="0" l="0" r="0" t="0"/>
          <a:stretch/>
        </p:blipFill>
        <p:spPr>
          <a:xfrm>
            <a:off x="11061709" y="42704"/>
            <a:ext cx="1096439" cy="747324"/>
          </a:xfrm>
          <a:prstGeom prst="rect">
            <a:avLst/>
          </a:prstGeom>
          <a:noFill/>
          <a:ln>
            <a:noFill/>
          </a:ln>
        </p:spPr>
      </p:pic>
      <p:sp>
        <p:nvSpPr>
          <p:cNvPr id="366" name="Google Shape;366;p22"/>
          <p:cNvSpPr txBox="1"/>
          <p:nvPr>
            <p:ph idx="2" type="body"/>
          </p:nvPr>
        </p:nvSpPr>
        <p:spPr>
          <a:xfrm>
            <a:off x="798380" y="416366"/>
            <a:ext cx="10595237" cy="803654"/>
          </a:xfrm>
          <a:prstGeom prst="rect">
            <a:avLst/>
          </a:prstGeom>
          <a:noFill/>
          <a:ln>
            <a:noFill/>
          </a:ln>
        </p:spPr>
        <p:txBody>
          <a:bodyPr anchorCtr="0" anchor="t" bIns="45700" lIns="91425" spcFirstLastPara="1" rIns="91425" wrap="square" tIns="45700">
            <a:noAutofit/>
          </a:bodyPr>
          <a:lstStyle/>
          <a:p>
            <a:pPr indent="-228600" lvl="0" marL="457200" rtl="0" algn="ctr">
              <a:lnSpc>
                <a:spcPct val="90000"/>
              </a:lnSpc>
              <a:spcBef>
                <a:spcPts val="1000"/>
              </a:spcBef>
              <a:spcAft>
                <a:spcPts val="0"/>
              </a:spcAft>
              <a:buSzPts val="3600"/>
              <a:buNone/>
            </a:pPr>
            <a:r>
              <a:rPr b="1" i="0" lang="en-US">
                <a:latin typeface="Calibri"/>
                <a:ea typeface="Calibri"/>
                <a:cs typeface="Calibri"/>
                <a:sym typeface="Calibri"/>
              </a:rPr>
              <a:t>Hvordan kan teknologi hjælpe medarbejderne  i omsorgen </a:t>
            </a:r>
            <a:r>
              <a:rPr lang="en-US"/>
              <a:t>for</a:t>
            </a:r>
            <a:r>
              <a:rPr b="1" i="0" lang="en-US">
                <a:latin typeface="Calibri"/>
                <a:ea typeface="Calibri"/>
                <a:cs typeface="Calibri"/>
                <a:sym typeface="Calibri"/>
              </a:rPr>
              <a:t> ældre? </a:t>
            </a:r>
            <a:endParaRPr>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23"/>
          <p:cNvSpPr txBox="1"/>
          <p:nvPr>
            <p:ph idx="1" type="body"/>
          </p:nvPr>
        </p:nvSpPr>
        <p:spPr>
          <a:xfrm>
            <a:off x="5643484" y="3602326"/>
            <a:ext cx="6010480" cy="2253043"/>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chemeClr val="lt1"/>
              </a:buClr>
              <a:buSzPct val="108108"/>
              <a:buNone/>
            </a:pPr>
            <a:r>
              <a:rPr lang="en-US"/>
              <a:t>Det er ikke bare en teori.  Det er virkelighed.</a:t>
            </a:r>
            <a:endParaRPr/>
          </a:p>
          <a:p>
            <a:pPr indent="0" lvl="0" marL="0" rtl="0" algn="l">
              <a:lnSpc>
                <a:spcPct val="90000"/>
              </a:lnSpc>
              <a:spcBef>
                <a:spcPts val="0"/>
              </a:spcBef>
              <a:spcAft>
                <a:spcPts val="0"/>
              </a:spcAft>
              <a:buClr>
                <a:schemeClr val="lt1"/>
              </a:buClr>
              <a:buSzPct val="108108"/>
              <a:buNone/>
            </a:pPr>
            <a:r>
              <a:rPr lang="en-US"/>
              <a:t>Eksempler. </a:t>
            </a:r>
            <a:endParaRPr/>
          </a:p>
        </p:txBody>
      </p:sp>
      <p:sp>
        <p:nvSpPr>
          <p:cNvPr id="373" name="Google Shape;373;p23"/>
          <p:cNvSpPr txBox="1"/>
          <p:nvPr>
            <p:ph idx="2" type="body"/>
          </p:nvPr>
        </p:nvSpPr>
        <p:spPr>
          <a:xfrm>
            <a:off x="891654" y="2003728"/>
            <a:ext cx="2066906" cy="58222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13000"/>
              <a:buNone/>
            </a:pPr>
            <a:r>
              <a:rPr lang="en-US"/>
              <a:t>04</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24"/>
          <p:cNvSpPr txBox="1"/>
          <p:nvPr>
            <p:ph idx="1" type="body"/>
          </p:nvPr>
        </p:nvSpPr>
        <p:spPr>
          <a:xfrm>
            <a:off x="5431355" y="1330561"/>
            <a:ext cx="5659200" cy="3703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600">
                <a:latin typeface="Arial"/>
                <a:ea typeface="Arial"/>
                <a:cs typeface="Arial"/>
                <a:sym typeface="Arial"/>
              </a:rPr>
              <a:t>Loftlifte understøtter medarbejdernes arbejdsmiljø og reducerer forflytningsulykker.</a:t>
            </a:r>
            <a:endParaRPr sz="1600">
              <a:latin typeface="Arial"/>
              <a:ea typeface="Arial"/>
              <a:cs typeface="Arial"/>
              <a:sym typeface="Arial"/>
            </a:endParaRPr>
          </a:p>
          <a:p>
            <a:pPr indent="0" lvl="0" marL="0" rtl="0" algn="l">
              <a:lnSpc>
                <a:spcPct val="140000"/>
              </a:lnSpc>
              <a:spcBef>
                <a:spcPts val="1500"/>
              </a:spcBef>
              <a:spcAft>
                <a:spcPts val="0"/>
              </a:spcAft>
              <a:buNone/>
            </a:pPr>
            <a:r>
              <a:rPr b="1" lang="en-US" sz="1000">
                <a:latin typeface="Arial"/>
                <a:ea typeface="Arial"/>
                <a:cs typeface="Arial"/>
                <a:sym typeface="Arial"/>
              </a:rPr>
              <a:t>Formål</a:t>
            </a:r>
            <a:endParaRPr b="1" sz="1000">
              <a:latin typeface="Arial"/>
              <a:ea typeface="Arial"/>
              <a:cs typeface="Arial"/>
              <a:sym typeface="Arial"/>
            </a:endParaRPr>
          </a:p>
          <a:p>
            <a:pPr indent="-279400" lvl="0" marL="457200" rtl="0" algn="l">
              <a:lnSpc>
                <a:spcPct val="140000"/>
              </a:lnSpc>
              <a:spcBef>
                <a:spcPts val="400"/>
              </a:spcBef>
              <a:spcAft>
                <a:spcPts val="0"/>
              </a:spcAft>
              <a:buClr>
                <a:schemeClr val="lt1"/>
              </a:buClr>
              <a:buSzPts val="800"/>
              <a:buChar char="●"/>
            </a:pPr>
            <a:r>
              <a:rPr lang="en-US" sz="800">
                <a:latin typeface="Arial"/>
                <a:ea typeface="Arial"/>
                <a:cs typeface="Arial"/>
                <a:sym typeface="Arial"/>
              </a:rPr>
              <a:t>Loftlifte understøtter medarbejdernes arbejdsmiljø</a:t>
            </a:r>
            <a:endParaRPr sz="800">
              <a:latin typeface="Arial"/>
              <a:ea typeface="Arial"/>
              <a:cs typeface="Arial"/>
              <a:sym typeface="Arial"/>
            </a:endParaRPr>
          </a:p>
          <a:p>
            <a:pPr indent="-279400" lvl="0" marL="457200" rtl="0" algn="l">
              <a:lnSpc>
                <a:spcPct val="140000"/>
              </a:lnSpc>
              <a:spcBef>
                <a:spcPts val="0"/>
              </a:spcBef>
              <a:spcAft>
                <a:spcPts val="0"/>
              </a:spcAft>
              <a:buClr>
                <a:schemeClr val="lt1"/>
              </a:buClr>
              <a:buSzPts val="800"/>
              <a:buChar char="●"/>
            </a:pPr>
            <a:r>
              <a:rPr lang="en-US" sz="800">
                <a:latin typeface="Arial"/>
                <a:ea typeface="Arial"/>
                <a:cs typeface="Arial"/>
                <a:sym typeface="Arial"/>
              </a:rPr>
              <a:t>Tunge løft undgås</a:t>
            </a:r>
            <a:endParaRPr sz="800">
              <a:latin typeface="Arial"/>
              <a:ea typeface="Arial"/>
              <a:cs typeface="Arial"/>
              <a:sym typeface="Arial"/>
            </a:endParaRPr>
          </a:p>
          <a:p>
            <a:pPr indent="-279400" lvl="0" marL="457200" rtl="0" algn="l">
              <a:lnSpc>
                <a:spcPct val="140000"/>
              </a:lnSpc>
              <a:spcBef>
                <a:spcPts val="0"/>
              </a:spcBef>
              <a:spcAft>
                <a:spcPts val="0"/>
              </a:spcAft>
              <a:buClr>
                <a:schemeClr val="lt1"/>
              </a:buClr>
              <a:buSzPts val="800"/>
              <a:buChar char="●"/>
            </a:pPr>
            <a:r>
              <a:rPr lang="en-US" sz="800">
                <a:latin typeface="Arial"/>
                <a:ea typeface="Arial"/>
                <a:cs typeface="Arial"/>
                <a:sym typeface="Arial"/>
              </a:rPr>
              <a:t>Nedslidning undgås / forebygges</a:t>
            </a:r>
            <a:endParaRPr sz="800">
              <a:latin typeface="Arial"/>
              <a:ea typeface="Arial"/>
              <a:cs typeface="Arial"/>
              <a:sym typeface="Arial"/>
            </a:endParaRPr>
          </a:p>
          <a:p>
            <a:pPr indent="0" lvl="0" marL="0" rtl="0" algn="l">
              <a:lnSpc>
                <a:spcPct val="140000"/>
              </a:lnSpc>
              <a:spcBef>
                <a:spcPts val="1500"/>
              </a:spcBef>
              <a:spcAft>
                <a:spcPts val="0"/>
              </a:spcAft>
              <a:buNone/>
            </a:pPr>
            <a:r>
              <a:rPr b="1" lang="en-US" sz="1000">
                <a:latin typeface="Arial"/>
                <a:ea typeface="Arial"/>
                <a:cs typeface="Arial"/>
                <a:sym typeface="Arial"/>
              </a:rPr>
              <a:t>Teknologi</a:t>
            </a:r>
            <a:endParaRPr b="1" sz="1000">
              <a:latin typeface="Arial"/>
              <a:ea typeface="Arial"/>
              <a:cs typeface="Arial"/>
              <a:sym typeface="Arial"/>
            </a:endParaRPr>
          </a:p>
          <a:p>
            <a:pPr indent="-279400" lvl="0" marL="457200" rtl="0" algn="l">
              <a:lnSpc>
                <a:spcPct val="140000"/>
              </a:lnSpc>
              <a:spcBef>
                <a:spcPts val="400"/>
              </a:spcBef>
              <a:spcAft>
                <a:spcPts val="0"/>
              </a:spcAft>
              <a:buClr>
                <a:schemeClr val="lt1"/>
              </a:buClr>
              <a:buSzPts val="800"/>
              <a:buChar char="●"/>
            </a:pPr>
            <a:r>
              <a:rPr lang="en-US" sz="800">
                <a:latin typeface="Arial"/>
                <a:ea typeface="Arial"/>
                <a:cs typeface="Arial"/>
                <a:sym typeface="Arial"/>
              </a:rPr>
              <a:t>Der er som udgangspunkt monteret skinner til loftlifte i alle kommunen plejeboliger</a:t>
            </a:r>
            <a:endParaRPr sz="800">
              <a:latin typeface="Arial"/>
              <a:ea typeface="Arial"/>
              <a:cs typeface="Arial"/>
              <a:sym typeface="Arial"/>
            </a:endParaRPr>
          </a:p>
          <a:p>
            <a:pPr indent="-279400" lvl="0" marL="457200" rtl="0" algn="l">
              <a:lnSpc>
                <a:spcPct val="140000"/>
              </a:lnSpc>
              <a:spcBef>
                <a:spcPts val="0"/>
              </a:spcBef>
              <a:spcAft>
                <a:spcPts val="0"/>
              </a:spcAft>
              <a:buClr>
                <a:schemeClr val="lt1"/>
              </a:buClr>
              <a:buSzPts val="800"/>
              <a:buChar char="●"/>
            </a:pPr>
            <a:r>
              <a:rPr lang="en-US" sz="800">
                <a:latin typeface="Arial"/>
                <a:ea typeface="Arial"/>
                <a:cs typeface="Arial"/>
                <a:sym typeface="Arial"/>
              </a:rPr>
              <a:t>Hvis der er brug for at tage liften i brug, monteres motoren til liften​</a:t>
            </a:r>
            <a:endParaRPr sz="800">
              <a:latin typeface="Arial"/>
              <a:ea typeface="Arial"/>
              <a:cs typeface="Arial"/>
              <a:sym typeface="Arial"/>
            </a:endParaRPr>
          </a:p>
          <a:p>
            <a:pPr indent="-279400" lvl="0" marL="457200" rtl="0" algn="l">
              <a:lnSpc>
                <a:spcPct val="140000"/>
              </a:lnSpc>
              <a:spcBef>
                <a:spcPts val="0"/>
              </a:spcBef>
              <a:spcAft>
                <a:spcPts val="0"/>
              </a:spcAft>
              <a:buClr>
                <a:schemeClr val="lt1"/>
              </a:buClr>
              <a:buSzPts val="800"/>
              <a:buChar char="●"/>
            </a:pPr>
            <a:r>
              <a:rPr lang="en-US" sz="800">
                <a:latin typeface="Arial"/>
                <a:ea typeface="Arial"/>
                <a:cs typeface="Arial"/>
                <a:sym typeface="Arial"/>
              </a:rPr>
              <a:t>Model og type kan variere fra plejebolig til plejebolig</a:t>
            </a:r>
            <a:endParaRPr sz="800">
              <a:latin typeface="Arial"/>
              <a:ea typeface="Arial"/>
              <a:cs typeface="Arial"/>
              <a:sym typeface="Arial"/>
            </a:endParaRPr>
          </a:p>
          <a:p>
            <a:pPr indent="0" lvl="0" marL="0" rtl="0" algn="l">
              <a:lnSpc>
                <a:spcPct val="140000"/>
              </a:lnSpc>
              <a:spcBef>
                <a:spcPts val="1500"/>
              </a:spcBef>
              <a:spcAft>
                <a:spcPts val="0"/>
              </a:spcAft>
              <a:buNone/>
            </a:pPr>
            <a:r>
              <a:rPr b="1" lang="en-US" sz="1000">
                <a:latin typeface="Arial"/>
                <a:ea typeface="Arial"/>
                <a:cs typeface="Arial"/>
                <a:sym typeface="Arial"/>
              </a:rPr>
              <a:t>Målgruppe</a:t>
            </a:r>
            <a:endParaRPr b="1" sz="1000">
              <a:latin typeface="Arial"/>
              <a:ea typeface="Arial"/>
              <a:cs typeface="Arial"/>
              <a:sym typeface="Arial"/>
            </a:endParaRPr>
          </a:p>
          <a:p>
            <a:pPr indent="0" lvl="0" marL="0" rtl="0" algn="l">
              <a:lnSpc>
                <a:spcPct val="115000"/>
              </a:lnSpc>
              <a:spcBef>
                <a:spcPts val="400"/>
              </a:spcBef>
              <a:spcAft>
                <a:spcPts val="0"/>
              </a:spcAft>
              <a:buNone/>
            </a:pPr>
            <a:r>
              <a:rPr lang="en-US" sz="800">
                <a:latin typeface="Arial"/>
                <a:ea typeface="Arial"/>
                <a:cs typeface="Arial"/>
                <a:sym typeface="Arial"/>
              </a:rPr>
              <a:t>Borgere som har behov for hjælp til forflytning, og som ikke længere har fuld standfunktion.</a:t>
            </a:r>
            <a:endParaRPr sz="800">
              <a:latin typeface="Arial"/>
              <a:ea typeface="Arial"/>
              <a:cs typeface="Arial"/>
              <a:sym typeface="Arial"/>
            </a:endParaRPr>
          </a:p>
          <a:p>
            <a:pPr indent="0" lvl="0" marL="0" rtl="0" algn="l">
              <a:lnSpc>
                <a:spcPct val="140000"/>
              </a:lnSpc>
              <a:spcBef>
                <a:spcPts val="1500"/>
              </a:spcBef>
              <a:spcAft>
                <a:spcPts val="0"/>
              </a:spcAft>
              <a:buNone/>
            </a:pPr>
            <a:r>
              <a:rPr b="1" lang="en-US" sz="1000">
                <a:latin typeface="Arial"/>
                <a:ea typeface="Arial"/>
                <a:cs typeface="Arial"/>
                <a:sym typeface="Arial"/>
              </a:rPr>
              <a:t>Nytteværdi</a:t>
            </a:r>
            <a:endParaRPr b="1" sz="1000">
              <a:latin typeface="Arial"/>
              <a:ea typeface="Arial"/>
              <a:cs typeface="Arial"/>
              <a:sym typeface="Arial"/>
            </a:endParaRPr>
          </a:p>
          <a:p>
            <a:pPr indent="0" lvl="0" marL="0" rtl="0" algn="l">
              <a:lnSpc>
                <a:spcPct val="115000"/>
              </a:lnSpc>
              <a:spcBef>
                <a:spcPts val="400"/>
              </a:spcBef>
              <a:spcAft>
                <a:spcPts val="0"/>
              </a:spcAft>
              <a:buNone/>
            </a:pPr>
            <a:r>
              <a:rPr lang="en-US" sz="800">
                <a:latin typeface="Arial"/>
                <a:ea typeface="Arial"/>
                <a:cs typeface="Arial"/>
                <a:sym typeface="Arial"/>
              </a:rPr>
              <a:t>Loftlifte skal sikre:</a:t>
            </a:r>
            <a:endParaRPr sz="800">
              <a:latin typeface="Arial"/>
              <a:ea typeface="Arial"/>
              <a:cs typeface="Arial"/>
              <a:sym typeface="Arial"/>
            </a:endParaRPr>
          </a:p>
          <a:p>
            <a:pPr indent="-279400" lvl="0" marL="457200" rtl="0" algn="l">
              <a:lnSpc>
                <a:spcPct val="140000"/>
              </a:lnSpc>
              <a:spcBef>
                <a:spcPts val="1500"/>
              </a:spcBef>
              <a:spcAft>
                <a:spcPts val="0"/>
              </a:spcAft>
              <a:buClr>
                <a:schemeClr val="lt1"/>
              </a:buClr>
              <a:buSzPts val="800"/>
              <a:buChar char="●"/>
            </a:pPr>
            <a:r>
              <a:rPr lang="en-US" sz="800">
                <a:latin typeface="Arial"/>
                <a:ea typeface="Arial"/>
                <a:cs typeface="Arial"/>
                <a:sym typeface="Arial"/>
              </a:rPr>
              <a:t>at personalet kan arbejde mest muligt effektivt</a:t>
            </a:r>
            <a:endParaRPr sz="800">
              <a:latin typeface="Arial"/>
              <a:ea typeface="Arial"/>
              <a:cs typeface="Arial"/>
              <a:sym typeface="Arial"/>
            </a:endParaRPr>
          </a:p>
          <a:p>
            <a:pPr indent="-279400" lvl="0" marL="457200" rtl="0" algn="l">
              <a:lnSpc>
                <a:spcPct val="140000"/>
              </a:lnSpc>
              <a:spcBef>
                <a:spcPts val="0"/>
              </a:spcBef>
              <a:spcAft>
                <a:spcPts val="0"/>
              </a:spcAft>
              <a:buClr>
                <a:schemeClr val="lt1"/>
              </a:buClr>
              <a:buSzPts val="800"/>
              <a:buChar char="●"/>
            </a:pPr>
            <a:r>
              <a:rPr lang="en-US" sz="800">
                <a:latin typeface="Arial"/>
                <a:ea typeface="Arial"/>
                <a:cs typeface="Arial"/>
                <a:sym typeface="Arial"/>
              </a:rPr>
              <a:t>at personalet kan arbejde sikkerheds- og sundhedsmæssigt forsvarligt</a:t>
            </a:r>
            <a:endParaRPr sz="800">
              <a:latin typeface="Arial"/>
              <a:ea typeface="Arial"/>
              <a:cs typeface="Arial"/>
              <a:sym typeface="Arial"/>
            </a:endParaRPr>
          </a:p>
          <a:p>
            <a:pPr indent="-279400" lvl="0" marL="457200" rtl="0" algn="l">
              <a:lnSpc>
                <a:spcPct val="140000"/>
              </a:lnSpc>
              <a:spcBef>
                <a:spcPts val="0"/>
              </a:spcBef>
              <a:spcAft>
                <a:spcPts val="0"/>
              </a:spcAft>
              <a:buClr>
                <a:schemeClr val="lt1"/>
              </a:buClr>
              <a:buSzPts val="800"/>
              <a:buChar char="●"/>
            </a:pPr>
            <a:r>
              <a:rPr lang="en-US" sz="800">
                <a:latin typeface="Arial"/>
                <a:ea typeface="Arial"/>
                <a:cs typeface="Arial"/>
                <a:sym typeface="Arial"/>
              </a:rPr>
              <a:t>at løsningen er mindst muligt indgribende overfor borger</a:t>
            </a:r>
            <a:endParaRPr sz="800">
              <a:latin typeface="Arial"/>
              <a:ea typeface="Arial"/>
              <a:cs typeface="Arial"/>
              <a:sym typeface="Arial"/>
            </a:endParaRPr>
          </a:p>
          <a:p>
            <a:pPr indent="-279400" lvl="0" marL="457200" rtl="0" algn="l">
              <a:lnSpc>
                <a:spcPct val="140000"/>
              </a:lnSpc>
              <a:spcBef>
                <a:spcPts val="0"/>
              </a:spcBef>
              <a:spcAft>
                <a:spcPts val="0"/>
              </a:spcAft>
              <a:buClr>
                <a:schemeClr val="lt1"/>
              </a:buClr>
              <a:buSzPts val="800"/>
              <a:buChar char="●"/>
            </a:pPr>
            <a:r>
              <a:rPr lang="en-US" sz="800">
                <a:latin typeface="Arial"/>
                <a:ea typeface="Arial"/>
                <a:cs typeface="Arial"/>
                <a:sym typeface="Arial"/>
              </a:rPr>
              <a:t>at løsningen er den billigste løsning </a:t>
            </a:r>
            <a:endParaRPr sz="800">
              <a:latin typeface="Arial"/>
              <a:ea typeface="Arial"/>
              <a:cs typeface="Arial"/>
              <a:sym typeface="Arial"/>
            </a:endParaRPr>
          </a:p>
          <a:p>
            <a:pPr indent="0" lvl="0" marL="0" rtl="0" algn="l">
              <a:lnSpc>
                <a:spcPct val="90000"/>
              </a:lnSpc>
              <a:spcBef>
                <a:spcPts val="1500"/>
              </a:spcBef>
              <a:spcAft>
                <a:spcPts val="0"/>
              </a:spcAft>
              <a:buNone/>
            </a:pPr>
            <a:r>
              <a:t/>
            </a:r>
            <a:endParaRPr sz="1900"/>
          </a:p>
        </p:txBody>
      </p:sp>
      <p:sp>
        <p:nvSpPr>
          <p:cNvPr id="380" name="Google Shape;380;p24"/>
          <p:cNvSpPr txBox="1"/>
          <p:nvPr>
            <p:ph idx="2" type="body"/>
          </p:nvPr>
        </p:nvSpPr>
        <p:spPr>
          <a:xfrm>
            <a:off x="4665315" y="337859"/>
            <a:ext cx="6817500" cy="992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rgbClr val="24BAA2"/>
              </a:buClr>
              <a:buSzPts val="3600"/>
              <a:buNone/>
            </a:pPr>
            <a:r>
              <a:rPr lang="en-US"/>
              <a:t>Teknologi  for medarbejdere. </a:t>
            </a:r>
            <a:endParaRPr/>
          </a:p>
        </p:txBody>
      </p:sp>
      <p:pic>
        <p:nvPicPr>
          <p:cNvPr id="381" name="Google Shape;381;p24"/>
          <p:cNvPicPr preferRelativeResize="0"/>
          <p:nvPr>
            <p:ph idx="3" type="pic"/>
          </p:nvPr>
        </p:nvPicPr>
        <p:blipFill rotWithShape="1">
          <a:blip r:embed="rId3">
            <a:alphaModFix/>
          </a:blip>
          <a:srcRect b="612" l="0" r="0" t="612"/>
          <a:stretch/>
        </p:blipFill>
        <p:spPr>
          <a:xfrm>
            <a:off x="0" y="1866787"/>
            <a:ext cx="5130800" cy="3913187"/>
          </a:xfrm>
          <a:prstGeom prst="rect">
            <a:avLst/>
          </a:prstGeom>
          <a:solidFill>
            <a:srgbClr val="D8D8D8"/>
          </a:solidFill>
          <a:ln>
            <a:noFill/>
          </a:ln>
        </p:spPr>
      </p:pic>
      <p:sp>
        <p:nvSpPr>
          <p:cNvPr id="382" name="Google Shape;382;p24"/>
          <p:cNvSpPr txBox="1"/>
          <p:nvPr/>
        </p:nvSpPr>
        <p:spPr>
          <a:xfrm>
            <a:off x="326231" y="6470749"/>
            <a:ext cx="611981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u="sng">
                <a:solidFill>
                  <a:schemeClr val="hlink"/>
                </a:solidFill>
                <a:hlinkClick r:id="rId4"/>
              </a:rPr>
              <a:t>Ergonomi - Krop og belastning. Undgå løft</a:t>
            </a:r>
            <a:endParaRPr b="0" i="0" sz="1400" u="none" cap="none" strike="noStrike">
              <a:solidFill>
                <a:srgbClr val="24BAA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25"/>
          <p:cNvSpPr txBox="1"/>
          <p:nvPr>
            <p:ph idx="1" type="body"/>
          </p:nvPr>
        </p:nvSpPr>
        <p:spPr>
          <a:xfrm>
            <a:off x="5591176" y="1866787"/>
            <a:ext cx="5381996" cy="3913188"/>
          </a:xfrm>
          <a:prstGeom prst="rect">
            <a:avLst/>
          </a:prstGeom>
          <a:noFill/>
          <a:ln>
            <a:noFill/>
          </a:ln>
        </p:spPr>
        <p:txBody>
          <a:bodyPr anchorCtr="0" anchor="t" bIns="45700" lIns="91425" spcFirstLastPara="1" rIns="91425" wrap="square" tIns="45700">
            <a:noAutofit/>
          </a:bodyPr>
          <a:lstStyle/>
          <a:p>
            <a:pPr indent="0" lvl="0" marL="457200" rtl="0" algn="just">
              <a:lnSpc>
                <a:spcPct val="90000"/>
              </a:lnSpc>
              <a:spcBef>
                <a:spcPts val="1000"/>
              </a:spcBef>
              <a:spcAft>
                <a:spcPts val="0"/>
              </a:spcAft>
              <a:buSzPts val="2400"/>
              <a:buNone/>
            </a:pPr>
            <a:r>
              <a:rPr lang="en-US">
                <a:solidFill>
                  <a:srgbClr val="24BAA2"/>
                </a:solidFill>
              </a:rPr>
              <a:t>Brain Injury Rehabilitation Trust </a:t>
            </a:r>
            <a:r>
              <a:rPr lang="en-US" u="sng">
                <a:solidFill>
                  <a:srgbClr val="24BAA2"/>
                </a:solidFill>
                <a:hlinkClick r:id="rId3">
                  <a:extLst>
                    <a:ext uri="{A12FA001-AC4F-418D-AE19-62706E023703}">
                      <ahyp:hlinkClr val="tx"/>
                    </a:ext>
                  </a:extLst>
                </a:hlinkClick>
              </a:rPr>
              <a:t> (BIRT)</a:t>
            </a:r>
            <a:r>
              <a:rPr lang="en-US">
                <a:solidFill>
                  <a:srgbClr val="24BAA2"/>
                </a:solidFill>
              </a:rPr>
              <a:t> </a:t>
            </a:r>
            <a:r>
              <a:rPr lang="en-US">
                <a:solidFill>
                  <a:schemeClr val="lt1"/>
                </a:solidFill>
              </a:rPr>
              <a:t>er en organisation med speciale i pleje, rehabilitering og behandling af hjerneskader.</a:t>
            </a:r>
            <a:endParaRPr/>
          </a:p>
          <a:p>
            <a:pPr indent="0" lvl="0" marL="457200" rtl="0" algn="just">
              <a:lnSpc>
                <a:spcPct val="90000"/>
              </a:lnSpc>
              <a:spcBef>
                <a:spcPts val="1000"/>
              </a:spcBef>
              <a:spcAft>
                <a:spcPts val="0"/>
              </a:spcAft>
              <a:buSzPts val="2400"/>
              <a:buNone/>
            </a:pPr>
            <a:r>
              <a:rPr lang="en-US">
                <a:solidFill>
                  <a:schemeClr val="lt1"/>
                </a:solidFill>
              </a:rPr>
              <a:t>Blandt andet tilbyder de innovativ rehabilitering gennem teknologi.</a:t>
            </a:r>
            <a:endParaRPr/>
          </a:p>
          <a:p>
            <a:pPr indent="0" lvl="0" marL="457200" rtl="0" algn="just">
              <a:lnSpc>
                <a:spcPct val="90000"/>
              </a:lnSpc>
              <a:spcBef>
                <a:spcPts val="1000"/>
              </a:spcBef>
              <a:spcAft>
                <a:spcPts val="0"/>
              </a:spcAft>
              <a:buSzPts val="2400"/>
              <a:buNone/>
            </a:pPr>
            <a:r>
              <a:rPr lang="en-US">
                <a:solidFill>
                  <a:schemeClr val="lt1"/>
                </a:solidFill>
              </a:rPr>
              <a:t>Et eksempel på dette er teknologi specielt tilpasset mennesker med quadriplegi.</a:t>
            </a:r>
            <a:endParaRPr/>
          </a:p>
          <a:p>
            <a:pPr indent="0" lvl="0" marL="457200" rtl="0" algn="l">
              <a:lnSpc>
                <a:spcPct val="90000"/>
              </a:lnSpc>
              <a:spcBef>
                <a:spcPts val="1000"/>
              </a:spcBef>
              <a:spcAft>
                <a:spcPts val="0"/>
              </a:spcAft>
              <a:buSzPts val="2400"/>
              <a:buNone/>
            </a:pPr>
            <a:r>
              <a:t/>
            </a:r>
            <a:endParaRPr>
              <a:solidFill>
                <a:schemeClr val="lt1"/>
              </a:solidFill>
            </a:endParaRPr>
          </a:p>
        </p:txBody>
      </p:sp>
      <p:sp>
        <p:nvSpPr>
          <p:cNvPr id="388" name="Google Shape;388;p25"/>
          <p:cNvSpPr txBox="1"/>
          <p:nvPr>
            <p:ph idx="2" type="body"/>
          </p:nvPr>
        </p:nvSpPr>
        <p:spPr>
          <a:xfrm>
            <a:off x="4998720" y="581699"/>
            <a:ext cx="6532880" cy="992652"/>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n-US"/>
              <a:t>Teknologi for borgere</a:t>
            </a:r>
            <a:endParaRPr/>
          </a:p>
        </p:txBody>
      </p:sp>
      <p:sp>
        <p:nvSpPr>
          <p:cNvPr id="389" name="Google Shape;389;p25"/>
          <p:cNvSpPr/>
          <p:nvPr>
            <p:ph idx="3" type="pic"/>
          </p:nvPr>
        </p:nvSpPr>
        <p:spPr>
          <a:xfrm>
            <a:off x="0" y="1866787"/>
            <a:ext cx="5130800" cy="3913188"/>
          </a:xfrm>
          <a:prstGeom prst="rect">
            <a:avLst/>
          </a:prstGeom>
          <a:solidFill>
            <a:srgbClr val="D8D8D8"/>
          </a:solidFill>
          <a:ln>
            <a:noFill/>
          </a:ln>
        </p:spPr>
      </p:sp>
      <p:pic>
        <p:nvPicPr>
          <p:cNvPr id="390" name="Google Shape;390;p25" title="#TEC Stories Paul - touch screen technology transforming lives of those with disabilities"/>
          <p:cNvPicPr preferRelativeResize="0"/>
          <p:nvPr/>
        </p:nvPicPr>
        <p:blipFill rotWithShape="1">
          <a:blip r:embed="rId4">
            <a:alphaModFix/>
          </a:blip>
          <a:srcRect b="0" l="0" r="0" t="0"/>
          <a:stretch/>
        </p:blipFill>
        <p:spPr>
          <a:xfrm>
            <a:off x="0" y="1828032"/>
            <a:ext cx="5267325" cy="4060031"/>
          </a:xfrm>
          <a:prstGeom prst="rect">
            <a:avLst/>
          </a:prstGeom>
          <a:noFill/>
          <a:ln>
            <a:noFill/>
          </a:ln>
        </p:spPr>
      </p:pic>
      <p:sp>
        <p:nvSpPr>
          <p:cNvPr id="391" name="Google Shape;391;p25"/>
          <p:cNvSpPr txBox="1"/>
          <p:nvPr/>
        </p:nvSpPr>
        <p:spPr>
          <a:xfrm>
            <a:off x="211931" y="6334780"/>
            <a:ext cx="449341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sng" cap="none" strike="noStrike">
                <a:solidFill>
                  <a:srgbClr val="24BAA2"/>
                </a:solidFill>
                <a:latin typeface="Arial"/>
                <a:ea typeface="Arial"/>
                <a:cs typeface="Arial"/>
                <a:sym typeface="Arial"/>
                <a:hlinkClick r:id="rId5">
                  <a:extLst>
                    <a:ext uri="{A12FA001-AC4F-418D-AE19-62706E023703}">
                      <ahyp:hlinkClr val="tx"/>
                    </a:ext>
                  </a:extLst>
                </a:hlinkClick>
              </a:rPr>
              <a:t>#TEC Stories Paul - touch screen technology transforming lives of those with disabilities - YouTube</a:t>
            </a:r>
            <a:endParaRPr b="0" i="0" sz="1400" u="none" cap="none" strike="noStrike">
              <a:solidFill>
                <a:srgbClr val="24BAA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1"/>
                                        <p:tgtEl>
                                          <p:spTgt spid="3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26"/>
          <p:cNvSpPr txBox="1"/>
          <p:nvPr>
            <p:ph idx="1" type="body"/>
          </p:nvPr>
        </p:nvSpPr>
        <p:spPr>
          <a:xfrm>
            <a:off x="5750560" y="1866787"/>
            <a:ext cx="5222611" cy="3913188"/>
          </a:xfrm>
          <a:prstGeom prst="rect">
            <a:avLst/>
          </a:prstGeom>
          <a:noFill/>
          <a:ln>
            <a:noFill/>
          </a:ln>
        </p:spPr>
        <p:txBody>
          <a:bodyPr anchorCtr="0" anchor="t" bIns="45700" lIns="91425" spcFirstLastPara="1" rIns="91425" wrap="square" tIns="45700">
            <a:noAutofit/>
          </a:bodyPr>
          <a:lstStyle/>
          <a:p>
            <a:pPr indent="0" lvl="0" marL="457200" rtl="0" algn="l">
              <a:lnSpc>
                <a:spcPct val="90000"/>
              </a:lnSpc>
              <a:spcBef>
                <a:spcPts val="1000"/>
              </a:spcBef>
              <a:spcAft>
                <a:spcPts val="0"/>
              </a:spcAft>
              <a:buSzPts val="2400"/>
              <a:buNone/>
            </a:pPr>
            <a:r>
              <a:rPr lang="en-US" u="sng">
                <a:solidFill>
                  <a:srgbClr val="24BAA2"/>
                </a:solidFill>
                <a:hlinkClick r:id="rId3">
                  <a:extLst>
                    <a:ext uri="{A12FA001-AC4F-418D-AE19-62706E023703}">
                      <ahyp:hlinkClr val="tx"/>
                    </a:ext>
                  </a:extLst>
                </a:hlinkClick>
              </a:rPr>
              <a:t>Alaya Care Software</a:t>
            </a:r>
            <a:r>
              <a:rPr lang="en-US" u="sng"/>
              <a:t> </a:t>
            </a:r>
            <a:r>
              <a:rPr lang="en-US">
                <a:solidFill>
                  <a:schemeClr val="lt1"/>
                </a:solidFill>
              </a:rPr>
              <a:t> er en app til smartphones og tablets, der giver plejepersonale mulighed for at planlægge deres besøgsrutedetaljer, fakturering, risikovurderinger, tidsregistrering, klientdata og formularrapportering. Desuden får virksomhederne mulighed for at følge deres medarbejderes fremskridt og deres patienters oplevelse  i realtid.</a:t>
            </a:r>
            <a:endParaRPr>
              <a:solidFill>
                <a:schemeClr val="lt1"/>
              </a:solidFill>
            </a:endParaRPr>
          </a:p>
          <a:p>
            <a:pPr indent="0" lvl="0" marL="457200" rtl="0" algn="l">
              <a:lnSpc>
                <a:spcPct val="90000"/>
              </a:lnSpc>
              <a:spcBef>
                <a:spcPts val="1000"/>
              </a:spcBef>
              <a:spcAft>
                <a:spcPts val="0"/>
              </a:spcAft>
              <a:buSzPts val="2400"/>
              <a:buNone/>
            </a:pPr>
            <a:r>
              <a:rPr lang="en-US">
                <a:solidFill>
                  <a:schemeClr val="lt1"/>
                </a:solidFill>
              </a:rPr>
              <a:t>. </a:t>
            </a:r>
            <a:endParaRPr>
              <a:solidFill>
                <a:schemeClr val="lt1"/>
              </a:solidFill>
            </a:endParaRPr>
          </a:p>
        </p:txBody>
      </p:sp>
      <p:sp>
        <p:nvSpPr>
          <p:cNvPr id="397" name="Google Shape;397;p26"/>
          <p:cNvSpPr txBox="1"/>
          <p:nvPr>
            <p:ph idx="2" type="body"/>
          </p:nvPr>
        </p:nvSpPr>
        <p:spPr>
          <a:xfrm>
            <a:off x="4998720" y="581699"/>
            <a:ext cx="6532880" cy="992652"/>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n-US"/>
              <a:t>Teknologi for organisationer</a:t>
            </a:r>
            <a:endParaRPr/>
          </a:p>
        </p:txBody>
      </p:sp>
      <p:sp>
        <p:nvSpPr>
          <p:cNvPr id="398" name="Google Shape;398;p26"/>
          <p:cNvSpPr/>
          <p:nvPr>
            <p:ph idx="3" type="pic"/>
          </p:nvPr>
        </p:nvSpPr>
        <p:spPr>
          <a:xfrm>
            <a:off x="0" y="1866787"/>
            <a:ext cx="5130800" cy="3913188"/>
          </a:xfrm>
          <a:prstGeom prst="rect">
            <a:avLst/>
          </a:prstGeom>
          <a:solidFill>
            <a:srgbClr val="D8D8D8"/>
          </a:solidFill>
          <a:ln>
            <a:noFill/>
          </a:ln>
        </p:spPr>
      </p:sp>
      <p:pic>
        <p:nvPicPr>
          <p:cNvPr id="399" name="Google Shape;399;p26" title="Electronic Visit Verification | AlayaCare Home Care Software"/>
          <p:cNvPicPr preferRelativeResize="0"/>
          <p:nvPr/>
        </p:nvPicPr>
        <p:blipFill rotWithShape="1">
          <a:blip r:embed="rId4">
            <a:alphaModFix/>
          </a:blip>
          <a:srcRect b="0" l="0" r="0" t="0"/>
          <a:stretch/>
        </p:blipFill>
        <p:spPr>
          <a:xfrm>
            <a:off x="25400" y="1790700"/>
            <a:ext cx="5265442" cy="4079875"/>
          </a:xfrm>
          <a:prstGeom prst="rect">
            <a:avLst/>
          </a:prstGeom>
          <a:noFill/>
          <a:ln>
            <a:noFill/>
          </a:ln>
        </p:spPr>
      </p:pic>
      <p:sp>
        <p:nvSpPr>
          <p:cNvPr id="400" name="Google Shape;400;p26"/>
          <p:cNvSpPr txBox="1"/>
          <p:nvPr/>
        </p:nvSpPr>
        <p:spPr>
          <a:xfrm>
            <a:off x="0" y="6442799"/>
            <a:ext cx="6119812"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100" u="sng" cap="none" strike="noStrike">
                <a:solidFill>
                  <a:srgbClr val="24BAA2"/>
                </a:solidFill>
                <a:latin typeface="Arial"/>
                <a:ea typeface="Arial"/>
                <a:cs typeface="Arial"/>
                <a:sym typeface="Arial"/>
                <a:hlinkClick r:id="rId5">
                  <a:extLst>
                    <a:ext uri="{A12FA001-AC4F-418D-AE19-62706E023703}">
                      <ahyp:hlinkClr val="tx"/>
                    </a:ext>
                  </a:extLst>
                </a:hlinkClick>
              </a:rPr>
              <a:t>Electronic Visit Verification | AlayaCare Home Care Software - YouTube</a:t>
            </a:r>
            <a:endParaRPr b="0" i="0" sz="1100" u="none" cap="none" strike="noStrike">
              <a:solidFill>
                <a:srgbClr val="24BAA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1"/>
                                        <p:tgtEl>
                                          <p:spTgt spid="3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27"/>
          <p:cNvSpPr txBox="1"/>
          <p:nvPr>
            <p:ph idx="1" type="body"/>
          </p:nvPr>
        </p:nvSpPr>
        <p:spPr>
          <a:xfrm>
            <a:off x="5658982" y="3571330"/>
            <a:ext cx="6010480" cy="225304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None/>
            </a:pPr>
            <a:r>
              <a:rPr lang="en-US"/>
              <a:t>Om denne MOOC</a:t>
            </a:r>
            <a:endParaRPr/>
          </a:p>
          <a:p>
            <a:pPr indent="0" lvl="0" marL="0" rtl="0" algn="l">
              <a:lnSpc>
                <a:spcPct val="90000"/>
              </a:lnSpc>
              <a:spcBef>
                <a:spcPts val="0"/>
              </a:spcBef>
              <a:spcAft>
                <a:spcPts val="0"/>
              </a:spcAft>
              <a:buClr>
                <a:schemeClr val="lt1"/>
              </a:buClr>
              <a:buSzPts val="4800"/>
              <a:buNone/>
            </a:pPr>
            <a:r>
              <a:rPr lang="en-US"/>
              <a:t>(Massive Open Online Course)</a:t>
            </a:r>
            <a:endParaRPr/>
          </a:p>
        </p:txBody>
      </p:sp>
      <p:sp>
        <p:nvSpPr>
          <p:cNvPr id="407" name="Google Shape;407;p27"/>
          <p:cNvSpPr txBox="1"/>
          <p:nvPr>
            <p:ph idx="2" type="body"/>
          </p:nvPr>
        </p:nvSpPr>
        <p:spPr>
          <a:xfrm>
            <a:off x="891654" y="2003728"/>
            <a:ext cx="2066906" cy="58222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13000"/>
              <a:buNone/>
            </a:pPr>
            <a:r>
              <a:rPr lang="en-US"/>
              <a:t>05</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pic>
        <p:nvPicPr>
          <p:cNvPr descr="Características generales del envejecimiento y las personas mayores" id="412" name="Google Shape;412;p28"/>
          <p:cNvPicPr preferRelativeResize="0"/>
          <p:nvPr>
            <p:ph idx="2" type="pic"/>
          </p:nvPr>
        </p:nvPicPr>
        <p:blipFill rotWithShape="1">
          <a:blip r:embed="rId3">
            <a:alphaModFix/>
          </a:blip>
          <a:srcRect b="0" l="0" r="0" t="0"/>
          <a:stretch/>
        </p:blipFill>
        <p:spPr>
          <a:xfrm>
            <a:off x="5008660" y="277791"/>
            <a:ext cx="6848474" cy="6276975"/>
          </a:xfrm>
          <a:prstGeom prst="rect">
            <a:avLst/>
          </a:prstGeom>
          <a:noFill/>
          <a:ln>
            <a:noFill/>
          </a:ln>
        </p:spPr>
      </p:pic>
      <p:sp>
        <p:nvSpPr>
          <p:cNvPr id="413" name="Google Shape;413;p28"/>
          <p:cNvSpPr txBox="1"/>
          <p:nvPr/>
        </p:nvSpPr>
        <p:spPr>
          <a:xfrm>
            <a:off x="1208720" y="1789740"/>
            <a:ext cx="3925255" cy="304694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1" lang="en-US" sz="4800" u="none" cap="none" strike="noStrike">
                <a:solidFill>
                  <a:schemeClr val="dk2"/>
                </a:solidFill>
                <a:latin typeface="Calibri"/>
                <a:ea typeface="Calibri"/>
                <a:cs typeface="Calibri"/>
                <a:sym typeface="Calibri"/>
              </a:rPr>
              <a:t>Forandring er altid resultatet af sand læring</a:t>
            </a:r>
            <a:r>
              <a:rPr b="1" i="0" lang="en-US" sz="4800" u="none" cap="none" strike="noStrike">
                <a:solidFill>
                  <a:schemeClr val="dk2"/>
                </a:solidFill>
                <a:latin typeface="Calibri"/>
                <a:ea typeface="Calibri"/>
                <a:cs typeface="Calibri"/>
                <a:sym typeface="Calibri"/>
              </a:rPr>
              <a:t>.</a:t>
            </a:r>
            <a:endParaRPr b="1" i="0" sz="4800" u="none" cap="none" strike="noStrike">
              <a:solidFill>
                <a:schemeClr val="dk2"/>
              </a:solidFill>
              <a:latin typeface="Calibri"/>
              <a:ea typeface="Calibri"/>
              <a:cs typeface="Calibri"/>
              <a:sym typeface="Calibri"/>
            </a:endParaRPr>
          </a:p>
        </p:txBody>
      </p:sp>
      <p:sp>
        <p:nvSpPr>
          <p:cNvPr id="414" name="Google Shape;414;p28"/>
          <p:cNvSpPr txBox="1"/>
          <p:nvPr/>
        </p:nvSpPr>
        <p:spPr>
          <a:xfrm>
            <a:off x="1478111" y="5050935"/>
            <a:ext cx="2966720"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2"/>
                </a:solidFill>
                <a:latin typeface="Calibri"/>
                <a:ea typeface="Calibri"/>
                <a:cs typeface="Calibri"/>
                <a:sym typeface="Calibri"/>
              </a:rPr>
              <a:t>Leo Buscaglia</a:t>
            </a:r>
            <a:endParaRPr b="1" i="0" sz="2400" u="none" cap="none" strike="noStrike">
              <a:solidFill>
                <a:schemeClr val="dk2"/>
              </a:solidFill>
              <a:latin typeface="Calibri"/>
              <a:ea typeface="Calibri"/>
              <a:cs typeface="Calibri"/>
              <a:sym typeface="Calibri"/>
            </a:endParaRPr>
          </a:p>
        </p:txBody>
      </p:sp>
      <p:sp>
        <p:nvSpPr>
          <p:cNvPr id="415" name="Google Shape;415;p28"/>
          <p:cNvSpPr/>
          <p:nvPr/>
        </p:nvSpPr>
        <p:spPr>
          <a:xfrm rot="10800000">
            <a:off x="4116705" y="4622442"/>
            <a:ext cx="656254" cy="428492"/>
          </a:xfrm>
          <a:custGeom>
            <a:rect b="b" l="l" r="r" t="t"/>
            <a:pathLst>
              <a:path extrusionOk="0" h="671727" w="92111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6" name="Google Shape;416;p28"/>
          <p:cNvSpPr/>
          <p:nvPr/>
        </p:nvSpPr>
        <p:spPr>
          <a:xfrm>
            <a:off x="495191" y="1789740"/>
            <a:ext cx="519750" cy="379828"/>
          </a:xfrm>
          <a:custGeom>
            <a:rect b="b" l="l" r="r" t="t"/>
            <a:pathLst>
              <a:path extrusionOk="0" h="671727" w="92111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29"/>
          <p:cNvSpPr txBox="1"/>
          <p:nvPr>
            <p:ph idx="2" type="body"/>
          </p:nvPr>
        </p:nvSpPr>
        <p:spPr>
          <a:xfrm>
            <a:off x="643812" y="459517"/>
            <a:ext cx="10595237"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800"/>
              <a:buNone/>
            </a:pPr>
            <a:r>
              <a:rPr lang="en-US"/>
              <a:t>Digi-Human ældrepleje MOOC</a:t>
            </a:r>
            <a:endParaRPr/>
          </a:p>
          <a:p>
            <a:pPr indent="0" lvl="0" marL="0" rtl="0" algn="l">
              <a:lnSpc>
                <a:spcPct val="90000"/>
              </a:lnSpc>
              <a:spcBef>
                <a:spcPts val="1000"/>
              </a:spcBef>
              <a:spcAft>
                <a:spcPts val="0"/>
              </a:spcAft>
              <a:buClr>
                <a:srgbClr val="24BAA2"/>
              </a:buClr>
              <a:buSzPts val="3600"/>
              <a:buNone/>
            </a:pPr>
            <a:r>
              <a:t/>
            </a:r>
            <a:endParaRPr/>
          </a:p>
        </p:txBody>
      </p:sp>
      <p:sp>
        <p:nvSpPr>
          <p:cNvPr id="422" name="Google Shape;422;p29"/>
          <p:cNvSpPr txBox="1"/>
          <p:nvPr/>
        </p:nvSpPr>
        <p:spPr>
          <a:xfrm>
            <a:off x="643812" y="1108057"/>
            <a:ext cx="10679100" cy="1939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Projektresultatet er et professionelt kursus i MOOC, der giver medarbejderne</a:t>
            </a:r>
            <a:r>
              <a:rPr lang="en-US" sz="2400">
                <a:latin typeface="Calibri"/>
                <a:ea typeface="Calibri"/>
                <a:cs typeface="Calibri"/>
                <a:sym typeface="Calibri"/>
              </a:rPr>
              <a:t> </a:t>
            </a:r>
            <a:r>
              <a:rPr b="0" i="0" lang="en-US" sz="2400" u="none" cap="none" strike="noStrike">
                <a:solidFill>
                  <a:srgbClr val="000000"/>
                </a:solidFill>
                <a:latin typeface="Calibri"/>
                <a:ea typeface="Calibri"/>
                <a:cs typeface="Calibri"/>
                <a:sym typeface="Calibri"/>
              </a:rPr>
              <a:t> grundlæggende færdigheder i at hjælpe og yde omsorg </a:t>
            </a:r>
            <a:r>
              <a:rPr lang="en-US" sz="2400">
                <a:latin typeface="Calibri"/>
                <a:ea typeface="Calibri"/>
                <a:cs typeface="Calibri"/>
                <a:sym typeface="Calibri"/>
              </a:rPr>
              <a:t>for</a:t>
            </a:r>
            <a:r>
              <a:rPr b="0" i="0" lang="en-US" sz="2400" u="none" cap="none" strike="noStrike">
                <a:solidFill>
                  <a:srgbClr val="000000"/>
                </a:solidFill>
                <a:latin typeface="Calibri"/>
                <a:ea typeface="Calibri"/>
                <a:cs typeface="Calibri"/>
                <a:sym typeface="Calibri"/>
              </a:rPr>
              <a:t> ældre gennem </a:t>
            </a:r>
            <a:r>
              <a:rPr b="1" i="0" lang="en-US" sz="2400" u="none" cap="none" strike="noStrike">
                <a:solidFill>
                  <a:srgbClr val="000000"/>
                </a:solidFill>
                <a:latin typeface="Calibri"/>
                <a:ea typeface="Calibri"/>
                <a:cs typeface="Calibri"/>
                <a:sym typeface="Calibri"/>
              </a:rPr>
              <a:t>Ambient Assisted Living (AAL) </a:t>
            </a:r>
            <a:r>
              <a:rPr b="0" i="0" lang="en-US" sz="2400" u="none" cap="none" strike="noStrike">
                <a:solidFill>
                  <a:srgbClr val="000000"/>
                </a:solidFill>
                <a:latin typeface="Calibri"/>
                <a:ea typeface="Calibri"/>
                <a:cs typeface="Calibri"/>
                <a:sym typeface="Calibri"/>
              </a:rPr>
              <a:t>teknologier.</a:t>
            </a:r>
            <a:endParaRPr/>
          </a:p>
          <a:p>
            <a:pPr indent="0" lvl="0" marL="0" marR="0" rtl="0" algn="just">
              <a:lnSpc>
                <a:spcPct val="100000"/>
              </a:lnSpc>
              <a:spcBef>
                <a:spcPts val="0"/>
              </a:spcBef>
              <a:spcAft>
                <a:spcPts val="0"/>
              </a:spcAft>
              <a:buClr>
                <a:srgbClr val="000000"/>
              </a:buClr>
              <a:buSzPts val="2400"/>
              <a:buFont typeface="Arial"/>
              <a:buNone/>
            </a:pPr>
            <a:r>
              <a:t/>
            </a:r>
            <a:endParaRPr b="0" i="0" sz="2400" u="none" cap="none" strike="noStrike">
              <a:solidFill>
                <a:srgbClr val="00206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rgbClr val="002060"/>
                </a:solidFill>
                <a:latin typeface="Calibri"/>
                <a:ea typeface="Calibri"/>
                <a:cs typeface="Calibri"/>
                <a:sym typeface="Calibri"/>
              </a:rPr>
              <a:t>Efter at have gennemført MOOC er medarbejderne </a:t>
            </a:r>
            <a:r>
              <a:rPr b="1" i="0" lang="en-US" sz="2400" u="none" cap="none" strike="noStrike">
                <a:solidFill>
                  <a:srgbClr val="002060"/>
                </a:solidFill>
                <a:latin typeface="Calibri"/>
                <a:ea typeface="Calibri"/>
                <a:cs typeface="Calibri"/>
                <a:sym typeface="Calibri"/>
              </a:rPr>
              <a:t>i stand til at</a:t>
            </a:r>
            <a:r>
              <a:rPr b="0" i="0" lang="en-US" sz="2400" u="none" cap="none" strike="noStrike">
                <a:solidFill>
                  <a:srgbClr val="002060"/>
                </a:solidFill>
                <a:latin typeface="Calibri"/>
                <a:ea typeface="Calibri"/>
                <a:cs typeface="Calibri"/>
                <a:sym typeface="Calibri"/>
              </a:rPr>
              <a:t>:</a:t>
            </a:r>
            <a:endParaRPr b="0" i="0" sz="1400" u="none" cap="none" strike="noStrike">
              <a:solidFill>
                <a:srgbClr val="002060"/>
              </a:solidFill>
              <a:latin typeface="Arial"/>
              <a:ea typeface="Arial"/>
              <a:cs typeface="Arial"/>
              <a:sym typeface="Arial"/>
            </a:endParaRPr>
          </a:p>
        </p:txBody>
      </p:sp>
      <p:sp>
        <p:nvSpPr>
          <p:cNvPr id="423" name="Google Shape;423;p29"/>
          <p:cNvSpPr txBox="1"/>
          <p:nvPr/>
        </p:nvSpPr>
        <p:spPr>
          <a:xfrm>
            <a:off x="1558212" y="2922767"/>
            <a:ext cx="9442500" cy="4740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t/>
            </a:r>
            <a:endParaRPr b="0" i="0" sz="2400" u="none" cap="none" strike="noStrike">
              <a:solidFill>
                <a:srgbClr val="002060"/>
              </a:solidFill>
              <a:latin typeface="Calibri"/>
              <a:ea typeface="Calibri"/>
              <a:cs typeface="Calibri"/>
              <a:sym typeface="Calibri"/>
            </a:endParaRPr>
          </a:p>
          <a:p>
            <a:pPr indent="0" lvl="0" marL="0" marR="0" rtl="0" algn="just">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Teste AAL-enheder til hjælp og omsorg for af ældre </a:t>
            </a:r>
            <a:endParaRPr/>
          </a:p>
          <a:p>
            <a:pPr indent="0" lvl="0" marL="0" marR="0" rtl="0" algn="just">
              <a:lnSpc>
                <a:spcPct val="100000"/>
              </a:lnSpc>
              <a:spcBef>
                <a:spcPts val="0"/>
              </a:spcBef>
              <a:spcAft>
                <a:spcPts val="0"/>
              </a:spcAft>
              <a:buNone/>
            </a:pPr>
            <a:r>
              <a:t/>
            </a:r>
            <a:endParaRPr b="0" i="0" sz="24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rPr lang="en-US" sz="2400">
                <a:latin typeface="Calibri"/>
                <a:ea typeface="Calibri"/>
                <a:cs typeface="Calibri"/>
                <a:sym typeface="Calibri"/>
              </a:rPr>
              <a:t>Yde omsorg</a:t>
            </a:r>
            <a:r>
              <a:rPr b="0" i="0" lang="en-US" sz="2400" u="none" cap="none" strike="noStrike">
                <a:solidFill>
                  <a:srgbClr val="000000"/>
                </a:solidFill>
                <a:latin typeface="Calibri"/>
                <a:ea typeface="Calibri"/>
                <a:cs typeface="Calibri"/>
                <a:sym typeface="Calibri"/>
              </a:rPr>
              <a:t>- og behandlingstiltag gennem brug af AAL-teknologier med en stærk menneskelig komponent</a:t>
            </a:r>
            <a:endParaRPr/>
          </a:p>
          <a:p>
            <a:pPr indent="0" lvl="0" marL="0" marR="0" rtl="0" algn="just">
              <a:lnSpc>
                <a:spcPct val="100000"/>
              </a:lnSpc>
              <a:spcBef>
                <a:spcPts val="0"/>
              </a:spcBef>
              <a:spcAft>
                <a:spcPts val="0"/>
              </a:spcAft>
              <a:buNone/>
            </a:pPr>
            <a:r>
              <a:t/>
            </a:r>
            <a:endParaRPr b="0" i="0" sz="24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Administrere enheders multifunktionalitet på et grundlæggende niveau </a:t>
            </a:r>
            <a:endParaRPr/>
          </a:p>
          <a:p>
            <a:pPr indent="0" lvl="0" marL="0" marR="0" rtl="0" algn="just">
              <a:lnSpc>
                <a:spcPct val="100000"/>
              </a:lnSpc>
              <a:spcBef>
                <a:spcPts val="0"/>
              </a:spcBef>
              <a:spcAft>
                <a:spcPts val="0"/>
              </a:spcAft>
              <a:buNone/>
            </a:pPr>
            <a:r>
              <a:t/>
            </a:r>
            <a:endParaRPr b="0" i="0" sz="24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Forstå og bruge nogle af de data, der produceres af teknologierne.</a:t>
            </a:r>
            <a:endParaRPr/>
          </a:p>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rgbClr val="002060"/>
                </a:solidFill>
                <a:latin typeface="Calibri"/>
                <a:ea typeface="Calibri"/>
                <a:cs typeface="Calibri"/>
                <a:sym typeface="Calibri"/>
              </a:rPr>
              <a:t>;</a:t>
            </a:r>
            <a:endParaRPr b="0" i="0" sz="1400" u="none" cap="none" strike="noStrike">
              <a:solidFill>
                <a:srgbClr val="00206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t/>
            </a:r>
            <a:endParaRPr b="0" i="0" sz="2400" u="none" cap="none" strike="noStrike">
              <a:solidFill>
                <a:srgbClr val="00206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b="0" i="0" sz="24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2060"/>
              </a:solidFill>
              <a:latin typeface="Arial"/>
              <a:ea typeface="Arial"/>
              <a:cs typeface="Arial"/>
              <a:sym typeface="Arial"/>
            </a:endParaRPr>
          </a:p>
        </p:txBody>
      </p:sp>
      <p:pic>
        <p:nvPicPr>
          <p:cNvPr descr="Badge 3 outline" id="424" name="Google Shape;424;p29"/>
          <p:cNvPicPr preferRelativeResize="0"/>
          <p:nvPr/>
        </p:nvPicPr>
        <p:blipFill rotWithShape="1">
          <a:blip r:embed="rId3">
            <a:alphaModFix/>
          </a:blip>
          <a:srcRect b="0" l="0" r="0" t="0"/>
          <a:stretch/>
        </p:blipFill>
        <p:spPr>
          <a:xfrm>
            <a:off x="652965" y="4670050"/>
            <a:ext cx="914400" cy="914400"/>
          </a:xfrm>
          <a:prstGeom prst="rect">
            <a:avLst/>
          </a:prstGeom>
          <a:noFill/>
          <a:ln>
            <a:noFill/>
          </a:ln>
        </p:spPr>
      </p:pic>
      <p:pic>
        <p:nvPicPr>
          <p:cNvPr descr="Badge 1 outline" id="425" name="Google Shape;425;p29"/>
          <p:cNvPicPr preferRelativeResize="0"/>
          <p:nvPr/>
        </p:nvPicPr>
        <p:blipFill rotWithShape="1">
          <a:blip r:embed="rId4">
            <a:alphaModFix/>
          </a:blip>
          <a:srcRect b="0" l="0" r="0" t="0"/>
          <a:stretch/>
        </p:blipFill>
        <p:spPr>
          <a:xfrm>
            <a:off x="643812" y="2978448"/>
            <a:ext cx="914400" cy="914400"/>
          </a:xfrm>
          <a:prstGeom prst="rect">
            <a:avLst/>
          </a:prstGeom>
          <a:noFill/>
          <a:ln>
            <a:noFill/>
          </a:ln>
        </p:spPr>
      </p:pic>
      <p:pic>
        <p:nvPicPr>
          <p:cNvPr descr="Badge outline" id="426" name="Google Shape;426;p29"/>
          <p:cNvPicPr preferRelativeResize="0"/>
          <p:nvPr/>
        </p:nvPicPr>
        <p:blipFill rotWithShape="1">
          <a:blip r:embed="rId5">
            <a:alphaModFix/>
          </a:blip>
          <a:srcRect b="0" l="0" r="0" t="0"/>
          <a:stretch/>
        </p:blipFill>
        <p:spPr>
          <a:xfrm>
            <a:off x="650222" y="3824249"/>
            <a:ext cx="914400" cy="914400"/>
          </a:xfrm>
          <a:prstGeom prst="rect">
            <a:avLst/>
          </a:prstGeom>
          <a:noFill/>
          <a:ln>
            <a:noFill/>
          </a:ln>
        </p:spPr>
      </p:pic>
      <p:pic>
        <p:nvPicPr>
          <p:cNvPr descr="Badge 4 outline" id="427" name="Google Shape;427;p29"/>
          <p:cNvPicPr preferRelativeResize="0"/>
          <p:nvPr/>
        </p:nvPicPr>
        <p:blipFill rotWithShape="1">
          <a:blip r:embed="rId6">
            <a:alphaModFix/>
          </a:blip>
          <a:srcRect b="0" l="0" r="0" t="0"/>
          <a:stretch/>
        </p:blipFill>
        <p:spPr>
          <a:xfrm>
            <a:off x="643812" y="5515851"/>
            <a:ext cx="914400" cy="914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3"/>
          <p:cNvSpPr txBox="1"/>
          <p:nvPr>
            <p:ph idx="1" type="body"/>
          </p:nvPr>
        </p:nvSpPr>
        <p:spPr>
          <a:xfrm>
            <a:off x="5643484" y="3602326"/>
            <a:ext cx="6010480" cy="225304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None/>
            </a:pPr>
            <a:r>
              <a:rPr lang="en-US"/>
              <a:t>Projekt Housing Care </a:t>
            </a:r>
            <a:endParaRPr/>
          </a:p>
        </p:txBody>
      </p:sp>
      <p:sp>
        <p:nvSpPr>
          <p:cNvPr id="133" name="Google Shape;133;p3"/>
          <p:cNvSpPr txBox="1"/>
          <p:nvPr>
            <p:ph idx="2" type="body"/>
          </p:nvPr>
        </p:nvSpPr>
        <p:spPr>
          <a:xfrm>
            <a:off x="891654" y="2003728"/>
            <a:ext cx="2066906" cy="58222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13000"/>
              <a:buNone/>
            </a:pPr>
            <a:r>
              <a:rPr lang="en-US"/>
              <a:t>01</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30"/>
          <p:cNvSpPr txBox="1"/>
          <p:nvPr>
            <p:ph idx="2" type="body"/>
          </p:nvPr>
        </p:nvSpPr>
        <p:spPr>
          <a:xfrm>
            <a:off x="437774" y="502731"/>
            <a:ext cx="6548476" cy="803654"/>
          </a:xfrm>
          <a:prstGeom prst="rect">
            <a:avLst/>
          </a:prstGeom>
          <a:noFill/>
          <a:ln>
            <a:noFill/>
          </a:ln>
        </p:spPr>
        <p:txBody>
          <a:bodyPr anchorCtr="0" anchor="t" bIns="45700" lIns="91425" spcFirstLastPara="1" rIns="91425" wrap="square" tIns="45700">
            <a:noAutofit/>
          </a:bodyPr>
          <a:lstStyle/>
          <a:p>
            <a:pPr indent="-228600" lvl="0" marL="457200" rtl="0" algn="ctr">
              <a:lnSpc>
                <a:spcPct val="90000"/>
              </a:lnSpc>
              <a:spcBef>
                <a:spcPts val="1000"/>
              </a:spcBef>
              <a:spcAft>
                <a:spcPts val="0"/>
              </a:spcAft>
              <a:buSzPts val="3600"/>
              <a:buNone/>
            </a:pPr>
            <a:r>
              <a:rPr lang="en-US">
                <a:solidFill>
                  <a:srgbClr val="7F3494"/>
                </a:solidFill>
              </a:rPr>
              <a:t>Denne MOOC indeholder:</a:t>
            </a:r>
            <a:endParaRPr>
              <a:solidFill>
                <a:srgbClr val="7F3494"/>
              </a:solidFill>
            </a:endParaRPr>
          </a:p>
        </p:txBody>
      </p:sp>
      <p:grpSp>
        <p:nvGrpSpPr>
          <p:cNvPr id="433" name="Google Shape;433;p30"/>
          <p:cNvGrpSpPr/>
          <p:nvPr/>
        </p:nvGrpSpPr>
        <p:grpSpPr>
          <a:xfrm>
            <a:off x="6091777" y="931694"/>
            <a:ext cx="5881565" cy="4693570"/>
            <a:chOff x="5646839" y="2084286"/>
            <a:chExt cx="5881565" cy="4693570"/>
          </a:xfrm>
        </p:grpSpPr>
        <p:sp>
          <p:nvSpPr>
            <p:cNvPr id="434" name="Google Shape;434;p30"/>
            <p:cNvSpPr/>
            <p:nvPr/>
          </p:nvSpPr>
          <p:spPr>
            <a:xfrm>
              <a:off x="7540059" y="2084286"/>
              <a:ext cx="952312" cy="962903"/>
            </a:xfrm>
            <a:custGeom>
              <a:rect b="b" l="l" r="r" t="t"/>
              <a:pathLst>
                <a:path extrusionOk="0" h="500" w="457">
                  <a:moveTo>
                    <a:pt x="0" y="250"/>
                  </a:moveTo>
                  <a:cubicBezTo>
                    <a:pt x="0" y="388"/>
                    <a:pt x="102" y="500"/>
                    <a:pt x="228" y="500"/>
                  </a:cubicBezTo>
                  <a:cubicBezTo>
                    <a:pt x="354" y="500"/>
                    <a:pt x="457" y="388"/>
                    <a:pt x="457" y="250"/>
                  </a:cubicBezTo>
                  <a:cubicBezTo>
                    <a:pt x="457" y="112"/>
                    <a:pt x="354" y="0"/>
                    <a:pt x="228" y="0"/>
                  </a:cubicBezTo>
                  <a:cubicBezTo>
                    <a:pt x="102" y="0"/>
                    <a:pt x="0" y="112"/>
                    <a:pt x="0" y="250"/>
                  </a:cubicBezTo>
                  <a:close/>
                  <a:moveTo>
                    <a:pt x="60" y="250"/>
                  </a:moveTo>
                  <a:cubicBezTo>
                    <a:pt x="60" y="148"/>
                    <a:pt x="135" y="66"/>
                    <a:pt x="228" y="66"/>
                  </a:cubicBezTo>
                  <a:cubicBezTo>
                    <a:pt x="321" y="66"/>
                    <a:pt x="397" y="148"/>
                    <a:pt x="397" y="250"/>
                  </a:cubicBezTo>
                  <a:cubicBezTo>
                    <a:pt x="397" y="352"/>
                    <a:pt x="321" y="434"/>
                    <a:pt x="228" y="434"/>
                  </a:cubicBezTo>
                  <a:cubicBezTo>
                    <a:pt x="135" y="434"/>
                    <a:pt x="60" y="352"/>
                    <a:pt x="60" y="25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30"/>
            <p:cNvSpPr/>
            <p:nvPr/>
          </p:nvSpPr>
          <p:spPr>
            <a:xfrm>
              <a:off x="7264711" y="2355560"/>
              <a:ext cx="369846" cy="424427"/>
            </a:xfrm>
            <a:custGeom>
              <a:rect b="b" l="l" r="r" t="t"/>
              <a:pathLst>
                <a:path extrusionOk="0" h="220" w="192">
                  <a:moveTo>
                    <a:pt x="192" y="58"/>
                  </a:moveTo>
                  <a:cubicBezTo>
                    <a:pt x="192" y="26"/>
                    <a:pt x="166" y="0"/>
                    <a:pt x="134" y="0"/>
                  </a:cubicBezTo>
                  <a:cubicBezTo>
                    <a:pt x="58" y="0"/>
                    <a:pt x="58" y="0"/>
                    <a:pt x="58" y="0"/>
                  </a:cubicBezTo>
                  <a:cubicBezTo>
                    <a:pt x="26" y="0"/>
                    <a:pt x="0" y="26"/>
                    <a:pt x="0" y="58"/>
                  </a:cubicBezTo>
                  <a:cubicBezTo>
                    <a:pt x="0" y="162"/>
                    <a:pt x="0" y="162"/>
                    <a:pt x="0" y="162"/>
                  </a:cubicBezTo>
                  <a:cubicBezTo>
                    <a:pt x="0" y="194"/>
                    <a:pt x="26" y="220"/>
                    <a:pt x="58" y="220"/>
                  </a:cubicBezTo>
                  <a:cubicBezTo>
                    <a:pt x="134" y="220"/>
                    <a:pt x="134" y="220"/>
                    <a:pt x="134" y="220"/>
                  </a:cubicBezTo>
                  <a:cubicBezTo>
                    <a:pt x="166" y="220"/>
                    <a:pt x="192" y="194"/>
                    <a:pt x="192" y="162"/>
                  </a:cubicBezTo>
                  <a:lnTo>
                    <a:pt x="192" y="58"/>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30"/>
            <p:cNvSpPr/>
            <p:nvPr/>
          </p:nvSpPr>
          <p:spPr>
            <a:xfrm>
              <a:off x="5646839" y="2502195"/>
              <a:ext cx="1756361" cy="146635"/>
            </a:xfrm>
            <a:custGeom>
              <a:rect b="b" l="l" r="r" t="t"/>
              <a:pathLst>
                <a:path extrusionOk="0" h="76" w="912">
                  <a:moveTo>
                    <a:pt x="912" y="37"/>
                  </a:moveTo>
                  <a:cubicBezTo>
                    <a:pt x="912" y="17"/>
                    <a:pt x="895" y="0"/>
                    <a:pt x="875" y="0"/>
                  </a:cubicBezTo>
                  <a:cubicBezTo>
                    <a:pt x="37" y="0"/>
                    <a:pt x="37" y="0"/>
                    <a:pt x="37" y="0"/>
                  </a:cubicBezTo>
                  <a:cubicBezTo>
                    <a:pt x="17" y="0"/>
                    <a:pt x="0" y="17"/>
                    <a:pt x="0" y="37"/>
                  </a:cubicBezTo>
                  <a:cubicBezTo>
                    <a:pt x="0" y="39"/>
                    <a:pt x="0" y="39"/>
                    <a:pt x="0" y="39"/>
                  </a:cubicBezTo>
                  <a:cubicBezTo>
                    <a:pt x="0" y="59"/>
                    <a:pt x="17" y="76"/>
                    <a:pt x="37" y="76"/>
                  </a:cubicBezTo>
                  <a:cubicBezTo>
                    <a:pt x="875" y="76"/>
                    <a:pt x="875" y="76"/>
                    <a:pt x="875" y="76"/>
                  </a:cubicBezTo>
                  <a:cubicBezTo>
                    <a:pt x="895" y="76"/>
                    <a:pt x="912" y="59"/>
                    <a:pt x="912" y="39"/>
                  </a:cubicBezTo>
                  <a:lnTo>
                    <a:pt x="912" y="37"/>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30"/>
            <p:cNvSpPr/>
            <p:nvPr/>
          </p:nvSpPr>
          <p:spPr>
            <a:xfrm>
              <a:off x="6224418" y="2455761"/>
              <a:ext cx="92054" cy="262314"/>
            </a:xfrm>
            <a:custGeom>
              <a:rect b="b" l="l" r="r" t="t"/>
              <a:pathLst>
                <a:path extrusionOk="0" h="136" w="48">
                  <a:moveTo>
                    <a:pt x="48" y="23"/>
                  </a:moveTo>
                  <a:cubicBezTo>
                    <a:pt x="48" y="10"/>
                    <a:pt x="38" y="0"/>
                    <a:pt x="25" y="0"/>
                  </a:cubicBezTo>
                  <a:cubicBezTo>
                    <a:pt x="23" y="0"/>
                    <a:pt x="23" y="0"/>
                    <a:pt x="23" y="0"/>
                  </a:cubicBezTo>
                  <a:cubicBezTo>
                    <a:pt x="10" y="0"/>
                    <a:pt x="0" y="10"/>
                    <a:pt x="0" y="23"/>
                  </a:cubicBezTo>
                  <a:cubicBezTo>
                    <a:pt x="0" y="113"/>
                    <a:pt x="0" y="113"/>
                    <a:pt x="0" y="113"/>
                  </a:cubicBezTo>
                  <a:cubicBezTo>
                    <a:pt x="0" y="126"/>
                    <a:pt x="10" y="136"/>
                    <a:pt x="23" y="136"/>
                  </a:cubicBezTo>
                  <a:cubicBezTo>
                    <a:pt x="25" y="136"/>
                    <a:pt x="25" y="136"/>
                    <a:pt x="25" y="136"/>
                  </a:cubicBezTo>
                  <a:cubicBezTo>
                    <a:pt x="38" y="136"/>
                    <a:pt x="48" y="126"/>
                    <a:pt x="48" y="113"/>
                  </a:cubicBezTo>
                  <a:lnTo>
                    <a:pt x="48" y="2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30"/>
            <p:cNvSpPr/>
            <p:nvPr/>
          </p:nvSpPr>
          <p:spPr>
            <a:xfrm>
              <a:off x="5761703" y="2617874"/>
              <a:ext cx="331558" cy="323411"/>
            </a:xfrm>
            <a:custGeom>
              <a:rect b="b" l="l" r="r" t="t"/>
              <a:pathLst>
                <a:path extrusionOk="0" h="168" w="172">
                  <a:moveTo>
                    <a:pt x="45" y="0"/>
                  </a:moveTo>
                  <a:cubicBezTo>
                    <a:pt x="128" y="0"/>
                    <a:pt x="128" y="0"/>
                    <a:pt x="128" y="0"/>
                  </a:cubicBezTo>
                  <a:cubicBezTo>
                    <a:pt x="153" y="0"/>
                    <a:pt x="172" y="17"/>
                    <a:pt x="172" y="42"/>
                  </a:cubicBezTo>
                  <a:cubicBezTo>
                    <a:pt x="172" y="121"/>
                    <a:pt x="172" y="121"/>
                    <a:pt x="172" y="121"/>
                  </a:cubicBezTo>
                  <a:cubicBezTo>
                    <a:pt x="172" y="142"/>
                    <a:pt x="160" y="159"/>
                    <a:pt x="140" y="164"/>
                  </a:cubicBezTo>
                  <a:cubicBezTo>
                    <a:pt x="140" y="91"/>
                    <a:pt x="140" y="91"/>
                    <a:pt x="140" y="91"/>
                  </a:cubicBezTo>
                  <a:cubicBezTo>
                    <a:pt x="140" y="78"/>
                    <a:pt x="130" y="72"/>
                    <a:pt x="120" y="72"/>
                  </a:cubicBezTo>
                  <a:cubicBezTo>
                    <a:pt x="118" y="72"/>
                    <a:pt x="118" y="72"/>
                    <a:pt x="118" y="72"/>
                  </a:cubicBezTo>
                  <a:cubicBezTo>
                    <a:pt x="109" y="72"/>
                    <a:pt x="100" y="78"/>
                    <a:pt x="100" y="91"/>
                  </a:cubicBezTo>
                  <a:cubicBezTo>
                    <a:pt x="100" y="168"/>
                    <a:pt x="100" y="168"/>
                    <a:pt x="100" y="168"/>
                  </a:cubicBezTo>
                  <a:cubicBezTo>
                    <a:pt x="64" y="168"/>
                    <a:pt x="64" y="168"/>
                    <a:pt x="64" y="168"/>
                  </a:cubicBezTo>
                  <a:cubicBezTo>
                    <a:pt x="64" y="91"/>
                    <a:pt x="64" y="91"/>
                    <a:pt x="64" y="91"/>
                  </a:cubicBezTo>
                  <a:cubicBezTo>
                    <a:pt x="64" y="78"/>
                    <a:pt x="55" y="72"/>
                    <a:pt x="45" y="72"/>
                  </a:cubicBezTo>
                  <a:cubicBezTo>
                    <a:pt x="43" y="72"/>
                    <a:pt x="43" y="72"/>
                    <a:pt x="43" y="72"/>
                  </a:cubicBezTo>
                  <a:cubicBezTo>
                    <a:pt x="33" y="72"/>
                    <a:pt x="24" y="78"/>
                    <a:pt x="24" y="91"/>
                  </a:cubicBezTo>
                  <a:cubicBezTo>
                    <a:pt x="24" y="162"/>
                    <a:pt x="24" y="162"/>
                    <a:pt x="24" y="162"/>
                  </a:cubicBezTo>
                  <a:cubicBezTo>
                    <a:pt x="8" y="155"/>
                    <a:pt x="0" y="139"/>
                    <a:pt x="0" y="121"/>
                  </a:cubicBezTo>
                  <a:cubicBezTo>
                    <a:pt x="0" y="42"/>
                    <a:pt x="0" y="42"/>
                    <a:pt x="0" y="42"/>
                  </a:cubicBezTo>
                  <a:cubicBezTo>
                    <a:pt x="0" y="17"/>
                    <a:pt x="20" y="0"/>
                    <a:pt x="4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30"/>
            <p:cNvSpPr/>
            <p:nvPr/>
          </p:nvSpPr>
          <p:spPr>
            <a:xfrm rot="165895">
              <a:off x="7402684" y="3452662"/>
              <a:ext cx="1107103" cy="3300413"/>
            </a:xfrm>
            <a:custGeom>
              <a:rect b="b" l="l" r="r" t="t"/>
              <a:pathLst>
                <a:path extrusionOk="0" h="1524" w="616">
                  <a:moveTo>
                    <a:pt x="191" y="76"/>
                  </a:moveTo>
                  <a:cubicBezTo>
                    <a:pt x="198" y="30"/>
                    <a:pt x="240" y="0"/>
                    <a:pt x="287" y="7"/>
                  </a:cubicBezTo>
                  <a:cubicBezTo>
                    <a:pt x="538" y="42"/>
                    <a:pt x="538" y="42"/>
                    <a:pt x="538" y="42"/>
                  </a:cubicBezTo>
                  <a:cubicBezTo>
                    <a:pt x="584" y="49"/>
                    <a:pt x="616" y="89"/>
                    <a:pt x="610" y="135"/>
                  </a:cubicBezTo>
                  <a:cubicBezTo>
                    <a:pt x="425" y="1445"/>
                    <a:pt x="425" y="1445"/>
                    <a:pt x="425" y="1445"/>
                  </a:cubicBezTo>
                  <a:cubicBezTo>
                    <a:pt x="419" y="1492"/>
                    <a:pt x="376" y="1524"/>
                    <a:pt x="329" y="1517"/>
                  </a:cubicBezTo>
                  <a:cubicBezTo>
                    <a:pt x="79" y="1482"/>
                    <a:pt x="79" y="1482"/>
                    <a:pt x="79" y="1482"/>
                  </a:cubicBezTo>
                  <a:cubicBezTo>
                    <a:pt x="32" y="1475"/>
                    <a:pt x="0" y="1433"/>
                    <a:pt x="6" y="1386"/>
                  </a:cubicBezTo>
                  <a:lnTo>
                    <a:pt x="191" y="76"/>
                  </a:lnTo>
                  <a:close/>
                </a:path>
              </a:pathLst>
            </a:custGeom>
            <a:solidFill>
              <a:srgbClr val="24BA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30"/>
            <p:cNvSpPr/>
            <p:nvPr/>
          </p:nvSpPr>
          <p:spPr>
            <a:xfrm>
              <a:off x="7886281" y="3592996"/>
              <a:ext cx="250909" cy="250094"/>
            </a:xfrm>
            <a:custGeom>
              <a:rect b="b" l="l" r="r" t="t"/>
              <a:pathLst>
                <a:path extrusionOk="0" h="130" w="130">
                  <a:moveTo>
                    <a:pt x="118" y="43"/>
                  </a:moveTo>
                  <a:cubicBezTo>
                    <a:pt x="106" y="14"/>
                    <a:pt x="73" y="0"/>
                    <a:pt x="43" y="12"/>
                  </a:cubicBezTo>
                  <a:cubicBezTo>
                    <a:pt x="14" y="24"/>
                    <a:pt x="0" y="57"/>
                    <a:pt x="12" y="86"/>
                  </a:cubicBezTo>
                  <a:cubicBezTo>
                    <a:pt x="24" y="116"/>
                    <a:pt x="57" y="130"/>
                    <a:pt x="86" y="118"/>
                  </a:cubicBezTo>
                  <a:cubicBezTo>
                    <a:pt x="116" y="106"/>
                    <a:pt x="130" y="73"/>
                    <a:pt x="118" y="43"/>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30"/>
            <p:cNvSpPr/>
            <p:nvPr/>
          </p:nvSpPr>
          <p:spPr>
            <a:xfrm>
              <a:off x="7886281" y="3600328"/>
              <a:ext cx="188996" cy="225655"/>
            </a:xfrm>
            <a:custGeom>
              <a:rect b="b" l="l" r="r" t="t"/>
              <a:pathLst>
                <a:path extrusionOk="0" h="117" w="98">
                  <a:moveTo>
                    <a:pt x="66" y="17"/>
                  </a:moveTo>
                  <a:cubicBezTo>
                    <a:pt x="77" y="13"/>
                    <a:pt x="88" y="12"/>
                    <a:pt x="98" y="14"/>
                  </a:cubicBezTo>
                  <a:cubicBezTo>
                    <a:pt x="83" y="3"/>
                    <a:pt x="62" y="0"/>
                    <a:pt x="43" y="8"/>
                  </a:cubicBezTo>
                  <a:cubicBezTo>
                    <a:pt x="14" y="20"/>
                    <a:pt x="0" y="53"/>
                    <a:pt x="12" y="82"/>
                  </a:cubicBezTo>
                  <a:cubicBezTo>
                    <a:pt x="19" y="101"/>
                    <a:pt x="36" y="114"/>
                    <a:pt x="54" y="117"/>
                  </a:cubicBezTo>
                  <a:cubicBezTo>
                    <a:pt x="46" y="111"/>
                    <a:pt x="39" y="102"/>
                    <a:pt x="35" y="92"/>
                  </a:cubicBezTo>
                  <a:cubicBezTo>
                    <a:pt x="23" y="63"/>
                    <a:pt x="37" y="29"/>
                    <a:pt x="66" y="17"/>
                  </a:cubicBezTo>
                  <a:close/>
                </a:path>
              </a:pathLst>
            </a:custGeom>
            <a:solidFill>
              <a:srgbClr val="13353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30"/>
            <p:cNvSpPr/>
            <p:nvPr/>
          </p:nvSpPr>
          <p:spPr>
            <a:xfrm>
              <a:off x="8165702" y="3361639"/>
              <a:ext cx="1466350" cy="2946547"/>
            </a:xfrm>
            <a:custGeom>
              <a:rect b="b" l="l" r="r" t="t"/>
              <a:pathLst>
                <a:path extrusionOk="0" h="1529" w="761">
                  <a:moveTo>
                    <a:pt x="12" y="175"/>
                  </a:moveTo>
                  <a:cubicBezTo>
                    <a:pt x="0" y="130"/>
                    <a:pt x="28" y="86"/>
                    <a:pt x="73" y="75"/>
                  </a:cubicBezTo>
                  <a:cubicBezTo>
                    <a:pt x="319" y="12"/>
                    <a:pt x="319" y="12"/>
                    <a:pt x="319" y="12"/>
                  </a:cubicBezTo>
                  <a:cubicBezTo>
                    <a:pt x="364" y="0"/>
                    <a:pt x="410" y="25"/>
                    <a:pt x="421" y="70"/>
                  </a:cubicBezTo>
                  <a:cubicBezTo>
                    <a:pt x="750" y="1352"/>
                    <a:pt x="750" y="1352"/>
                    <a:pt x="750" y="1352"/>
                  </a:cubicBezTo>
                  <a:cubicBezTo>
                    <a:pt x="761" y="1397"/>
                    <a:pt x="734" y="1443"/>
                    <a:pt x="689" y="1455"/>
                  </a:cubicBezTo>
                  <a:cubicBezTo>
                    <a:pt x="443" y="1518"/>
                    <a:pt x="443" y="1518"/>
                    <a:pt x="443" y="1518"/>
                  </a:cubicBezTo>
                  <a:cubicBezTo>
                    <a:pt x="398" y="1529"/>
                    <a:pt x="352" y="1502"/>
                    <a:pt x="340" y="1457"/>
                  </a:cubicBezTo>
                  <a:lnTo>
                    <a:pt x="12" y="175"/>
                  </a:lnTo>
                  <a:close/>
                </a:path>
              </a:pathLst>
            </a:custGeom>
            <a:solidFill>
              <a:srgbClr val="7030A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30"/>
            <p:cNvSpPr/>
            <p:nvPr/>
          </p:nvSpPr>
          <p:spPr>
            <a:xfrm>
              <a:off x="8419869" y="3562040"/>
              <a:ext cx="242762" cy="242762"/>
            </a:xfrm>
            <a:custGeom>
              <a:rect b="b" l="l" r="r" t="t"/>
              <a:pathLst>
                <a:path extrusionOk="0" h="126" w="126">
                  <a:moveTo>
                    <a:pt x="104" y="23"/>
                  </a:moveTo>
                  <a:cubicBezTo>
                    <a:pt x="82" y="1"/>
                    <a:pt x="45" y="0"/>
                    <a:pt x="23" y="22"/>
                  </a:cubicBezTo>
                  <a:cubicBezTo>
                    <a:pt x="0" y="44"/>
                    <a:pt x="0" y="81"/>
                    <a:pt x="22" y="103"/>
                  </a:cubicBezTo>
                  <a:cubicBezTo>
                    <a:pt x="44" y="126"/>
                    <a:pt x="80" y="126"/>
                    <a:pt x="103" y="104"/>
                  </a:cubicBezTo>
                  <a:cubicBezTo>
                    <a:pt x="126" y="82"/>
                    <a:pt x="126" y="46"/>
                    <a:pt x="104" y="23"/>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30"/>
            <p:cNvSpPr/>
            <p:nvPr/>
          </p:nvSpPr>
          <p:spPr>
            <a:xfrm>
              <a:off x="8419869" y="3567742"/>
              <a:ext cx="146635" cy="231357"/>
            </a:xfrm>
            <a:custGeom>
              <a:rect b="b" l="l" r="r" t="t"/>
              <a:pathLst>
                <a:path extrusionOk="0" h="120" w="76">
                  <a:moveTo>
                    <a:pt x="48" y="20"/>
                  </a:moveTo>
                  <a:cubicBezTo>
                    <a:pt x="56" y="12"/>
                    <a:pt x="66" y="7"/>
                    <a:pt x="76" y="4"/>
                  </a:cubicBezTo>
                  <a:cubicBezTo>
                    <a:pt x="58" y="0"/>
                    <a:pt x="37" y="5"/>
                    <a:pt x="23" y="19"/>
                  </a:cubicBezTo>
                  <a:cubicBezTo>
                    <a:pt x="0" y="41"/>
                    <a:pt x="0" y="78"/>
                    <a:pt x="22" y="100"/>
                  </a:cubicBezTo>
                  <a:cubicBezTo>
                    <a:pt x="36" y="115"/>
                    <a:pt x="56" y="120"/>
                    <a:pt x="75" y="116"/>
                  </a:cubicBezTo>
                  <a:cubicBezTo>
                    <a:pt x="65" y="114"/>
                    <a:pt x="55" y="109"/>
                    <a:pt x="47" y="100"/>
                  </a:cubicBezTo>
                  <a:cubicBezTo>
                    <a:pt x="25" y="78"/>
                    <a:pt x="25" y="42"/>
                    <a:pt x="48" y="20"/>
                  </a:cubicBezTo>
                  <a:close/>
                </a:path>
              </a:pathLst>
            </a:custGeom>
            <a:solidFill>
              <a:srgbClr val="13353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30"/>
            <p:cNvSpPr/>
            <p:nvPr/>
          </p:nvSpPr>
          <p:spPr>
            <a:xfrm>
              <a:off x="8643893" y="3028451"/>
              <a:ext cx="2884511" cy="3358755"/>
            </a:xfrm>
            <a:custGeom>
              <a:rect b="b" l="l" r="r" t="t"/>
              <a:pathLst>
                <a:path extrusionOk="0" h="1401" w="1187">
                  <a:moveTo>
                    <a:pt x="28" y="296"/>
                  </a:moveTo>
                  <a:cubicBezTo>
                    <a:pt x="0" y="259"/>
                    <a:pt x="10" y="208"/>
                    <a:pt x="47" y="180"/>
                  </a:cubicBezTo>
                  <a:cubicBezTo>
                    <a:pt x="250" y="28"/>
                    <a:pt x="250" y="28"/>
                    <a:pt x="250" y="28"/>
                  </a:cubicBezTo>
                  <a:cubicBezTo>
                    <a:pt x="287" y="0"/>
                    <a:pt x="339" y="6"/>
                    <a:pt x="367" y="43"/>
                  </a:cubicBezTo>
                  <a:cubicBezTo>
                    <a:pt x="1159" y="1103"/>
                    <a:pt x="1159" y="1103"/>
                    <a:pt x="1159" y="1103"/>
                  </a:cubicBezTo>
                  <a:cubicBezTo>
                    <a:pt x="1187" y="1140"/>
                    <a:pt x="1179" y="1193"/>
                    <a:pt x="1142" y="1221"/>
                  </a:cubicBezTo>
                  <a:cubicBezTo>
                    <a:pt x="939" y="1373"/>
                    <a:pt x="939" y="1373"/>
                    <a:pt x="939" y="1373"/>
                  </a:cubicBezTo>
                  <a:cubicBezTo>
                    <a:pt x="902" y="1401"/>
                    <a:pt x="848" y="1393"/>
                    <a:pt x="821" y="1356"/>
                  </a:cubicBezTo>
                  <a:lnTo>
                    <a:pt x="28" y="296"/>
                  </a:lnTo>
                  <a:close/>
                </a:path>
              </a:pathLst>
            </a:custGeom>
            <a:solidFill>
              <a:srgbClr val="24BA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30"/>
            <p:cNvSpPr/>
            <p:nvPr/>
          </p:nvSpPr>
          <p:spPr>
            <a:xfrm>
              <a:off x="8893989" y="3324980"/>
              <a:ext cx="250094" cy="250909"/>
            </a:xfrm>
            <a:custGeom>
              <a:rect b="b" l="l" r="r" t="t"/>
              <a:pathLst>
                <a:path extrusionOk="0" h="130" w="130">
                  <a:moveTo>
                    <a:pt x="87" y="12"/>
                  </a:moveTo>
                  <a:cubicBezTo>
                    <a:pt x="58" y="0"/>
                    <a:pt x="24" y="13"/>
                    <a:pt x="12" y="42"/>
                  </a:cubicBezTo>
                  <a:cubicBezTo>
                    <a:pt x="0" y="71"/>
                    <a:pt x="13" y="105"/>
                    <a:pt x="42" y="118"/>
                  </a:cubicBezTo>
                  <a:cubicBezTo>
                    <a:pt x="71" y="130"/>
                    <a:pt x="105" y="117"/>
                    <a:pt x="117" y="88"/>
                  </a:cubicBezTo>
                  <a:cubicBezTo>
                    <a:pt x="130" y="58"/>
                    <a:pt x="116" y="25"/>
                    <a:pt x="87" y="12"/>
                  </a:cubicBez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30"/>
            <p:cNvSpPr/>
            <p:nvPr/>
          </p:nvSpPr>
          <p:spPr>
            <a:xfrm>
              <a:off x="8893989" y="3342087"/>
              <a:ext cx="186552" cy="225655"/>
            </a:xfrm>
            <a:custGeom>
              <a:rect b="b" l="l" r="r" t="t"/>
              <a:pathLst>
                <a:path extrusionOk="0" h="117" w="97">
                  <a:moveTo>
                    <a:pt x="35" y="24"/>
                  </a:moveTo>
                  <a:cubicBezTo>
                    <a:pt x="40" y="14"/>
                    <a:pt x="47" y="5"/>
                    <a:pt x="55" y="0"/>
                  </a:cubicBezTo>
                  <a:cubicBezTo>
                    <a:pt x="37" y="3"/>
                    <a:pt x="20" y="15"/>
                    <a:pt x="12" y="33"/>
                  </a:cubicBezTo>
                  <a:cubicBezTo>
                    <a:pt x="0" y="62"/>
                    <a:pt x="13" y="96"/>
                    <a:pt x="42" y="109"/>
                  </a:cubicBezTo>
                  <a:cubicBezTo>
                    <a:pt x="61" y="117"/>
                    <a:pt x="81" y="114"/>
                    <a:pt x="97" y="103"/>
                  </a:cubicBezTo>
                  <a:cubicBezTo>
                    <a:pt x="87" y="105"/>
                    <a:pt x="76" y="104"/>
                    <a:pt x="65" y="99"/>
                  </a:cubicBezTo>
                  <a:cubicBezTo>
                    <a:pt x="36" y="87"/>
                    <a:pt x="23" y="53"/>
                    <a:pt x="35" y="24"/>
                  </a:cubicBezTo>
                  <a:close/>
                </a:path>
              </a:pathLst>
            </a:custGeom>
            <a:solidFill>
              <a:srgbClr val="13353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30"/>
            <p:cNvSpPr/>
            <p:nvPr/>
          </p:nvSpPr>
          <p:spPr>
            <a:xfrm>
              <a:off x="7936788" y="2837826"/>
              <a:ext cx="132786" cy="801604"/>
            </a:xfrm>
            <a:custGeom>
              <a:rect b="b" l="l" r="r" t="t"/>
              <a:pathLst>
                <a:path extrusionOk="0" h="416" w="69">
                  <a:moveTo>
                    <a:pt x="45" y="416"/>
                  </a:moveTo>
                  <a:cubicBezTo>
                    <a:pt x="43" y="416"/>
                    <a:pt x="38" y="415"/>
                    <a:pt x="31" y="410"/>
                  </a:cubicBezTo>
                  <a:cubicBezTo>
                    <a:pt x="16" y="395"/>
                    <a:pt x="8" y="359"/>
                    <a:pt x="9" y="306"/>
                  </a:cubicBezTo>
                  <a:cubicBezTo>
                    <a:pt x="9" y="277"/>
                    <a:pt x="8" y="243"/>
                    <a:pt x="6" y="207"/>
                  </a:cubicBezTo>
                  <a:cubicBezTo>
                    <a:pt x="1" y="87"/>
                    <a:pt x="0" y="13"/>
                    <a:pt x="32" y="4"/>
                  </a:cubicBezTo>
                  <a:cubicBezTo>
                    <a:pt x="42" y="0"/>
                    <a:pt x="50" y="1"/>
                    <a:pt x="57" y="6"/>
                  </a:cubicBezTo>
                  <a:cubicBezTo>
                    <a:pt x="69" y="14"/>
                    <a:pt x="69" y="31"/>
                    <a:pt x="69" y="33"/>
                  </a:cubicBezTo>
                  <a:cubicBezTo>
                    <a:pt x="69" y="37"/>
                    <a:pt x="67" y="39"/>
                    <a:pt x="63" y="39"/>
                  </a:cubicBezTo>
                  <a:cubicBezTo>
                    <a:pt x="60" y="39"/>
                    <a:pt x="57" y="37"/>
                    <a:pt x="57" y="33"/>
                  </a:cubicBezTo>
                  <a:cubicBezTo>
                    <a:pt x="57" y="30"/>
                    <a:pt x="56" y="19"/>
                    <a:pt x="50" y="15"/>
                  </a:cubicBezTo>
                  <a:cubicBezTo>
                    <a:pt x="47" y="13"/>
                    <a:pt x="42" y="13"/>
                    <a:pt x="35" y="16"/>
                  </a:cubicBezTo>
                  <a:cubicBezTo>
                    <a:pt x="35" y="16"/>
                    <a:pt x="35" y="16"/>
                    <a:pt x="35" y="16"/>
                  </a:cubicBezTo>
                  <a:cubicBezTo>
                    <a:pt x="11" y="22"/>
                    <a:pt x="15" y="125"/>
                    <a:pt x="18" y="207"/>
                  </a:cubicBezTo>
                  <a:cubicBezTo>
                    <a:pt x="20" y="243"/>
                    <a:pt x="21" y="277"/>
                    <a:pt x="21" y="306"/>
                  </a:cubicBezTo>
                  <a:cubicBezTo>
                    <a:pt x="20" y="372"/>
                    <a:pt x="32" y="394"/>
                    <a:pt x="39" y="401"/>
                  </a:cubicBezTo>
                  <a:cubicBezTo>
                    <a:pt x="43" y="404"/>
                    <a:pt x="45" y="404"/>
                    <a:pt x="45" y="404"/>
                  </a:cubicBezTo>
                  <a:cubicBezTo>
                    <a:pt x="45" y="404"/>
                    <a:pt x="45" y="404"/>
                    <a:pt x="45" y="404"/>
                  </a:cubicBezTo>
                  <a:cubicBezTo>
                    <a:pt x="49" y="404"/>
                    <a:pt x="51" y="406"/>
                    <a:pt x="52" y="410"/>
                  </a:cubicBezTo>
                  <a:cubicBezTo>
                    <a:pt x="52" y="413"/>
                    <a:pt x="49" y="416"/>
                    <a:pt x="46" y="416"/>
                  </a:cubicBezTo>
                  <a:cubicBezTo>
                    <a:pt x="46" y="416"/>
                    <a:pt x="46" y="416"/>
                    <a:pt x="45" y="416"/>
                  </a:cubicBezTo>
                  <a:close/>
                </a:path>
              </a:pathLst>
            </a:custGeom>
            <a:solidFill>
              <a:srgbClr val="CCD9C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30"/>
            <p:cNvSpPr/>
            <p:nvPr/>
          </p:nvSpPr>
          <p:spPr>
            <a:xfrm>
              <a:off x="8058169" y="3034154"/>
              <a:ext cx="53766" cy="470046"/>
            </a:xfrm>
            <a:custGeom>
              <a:rect b="b" l="l" r="r" t="t"/>
              <a:pathLst>
                <a:path extrusionOk="0" h="244" w="28">
                  <a:moveTo>
                    <a:pt x="12" y="244"/>
                  </a:moveTo>
                  <a:cubicBezTo>
                    <a:pt x="11" y="244"/>
                    <a:pt x="11" y="244"/>
                    <a:pt x="11" y="244"/>
                  </a:cubicBezTo>
                  <a:cubicBezTo>
                    <a:pt x="8" y="244"/>
                    <a:pt x="5" y="241"/>
                    <a:pt x="6" y="237"/>
                  </a:cubicBezTo>
                  <a:cubicBezTo>
                    <a:pt x="16" y="161"/>
                    <a:pt x="1" y="8"/>
                    <a:pt x="1" y="7"/>
                  </a:cubicBezTo>
                  <a:cubicBezTo>
                    <a:pt x="0" y="3"/>
                    <a:pt x="3" y="0"/>
                    <a:pt x="6" y="0"/>
                  </a:cubicBezTo>
                  <a:cubicBezTo>
                    <a:pt x="9" y="0"/>
                    <a:pt x="12" y="2"/>
                    <a:pt x="13" y="5"/>
                  </a:cubicBezTo>
                  <a:cubicBezTo>
                    <a:pt x="13" y="12"/>
                    <a:pt x="28" y="161"/>
                    <a:pt x="18" y="239"/>
                  </a:cubicBezTo>
                  <a:cubicBezTo>
                    <a:pt x="17" y="242"/>
                    <a:pt x="15" y="244"/>
                    <a:pt x="12" y="244"/>
                  </a:cubicBezTo>
                  <a:close/>
                </a:path>
              </a:pathLst>
            </a:custGeom>
            <a:solidFill>
              <a:srgbClr val="CCD9C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30"/>
            <p:cNvSpPr/>
            <p:nvPr/>
          </p:nvSpPr>
          <p:spPr>
            <a:xfrm>
              <a:off x="8058490" y="2811090"/>
              <a:ext cx="468417" cy="834190"/>
            </a:xfrm>
            <a:custGeom>
              <a:rect b="b" l="l" r="r" t="t"/>
              <a:pathLst>
                <a:path extrusionOk="0" h="433" w="243">
                  <a:moveTo>
                    <a:pt x="238" y="431"/>
                  </a:moveTo>
                  <a:cubicBezTo>
                    <a:pt x="236" y="432"/>
                    <a:pt x="231" y="433"/>
                    <a:pt x="222" y="430"/>
                  </a:cubicBezTo>
                  <a:cubicBezTo>
                    <a:pt x="201" y="422"/>
                    <a:pt x="177" y="388"/>
                    <a:pt x="151" y="333"/>
                  </a:cubicBezTo>
                  <a:cubicBezTo>
                    <a:pt x="137" y="302"/>
                    <a:pt x="119" y="268"/>
                    <a:pt x="100" y="232"/>
                  </a:cubicBezTo>
                  <a:cubicBezTo>
                    <a:pt x="37" y="110"/>
                    <a:pt x="0" y="34"/>
                    <a:pt x="23" y="11"/>
                  </a:cubicBezTo>
                  <a:cubicBezTo>
                    <a:pt x="31" y="3"/>
                    <a:pt x="39" y="0"/>
                    <a:pt x="47" y="1"/>
                  </a:cubicBezTo>
                  <a:cubicBezTo>
                    <a:pt x="62" y="5"/>
                    <a:pt x="71" y="23"/>
                    <a:pt x="72" y="25"/>
                  </a:cubicBezTo>
                  <a:cubicBezTo>
                    <a:pt x="73" y="28"/>
                    <a:pt x="72" y="32"/>
                    <a:pt x="69" y="34"/>
                  </a:cubicBezTo>
                  <a:cubicBezTo>
                    <a:pt x="66" y="35"/>
                    <a:pt x="63" y="34"/>
                    <a:pt x="61" y="30"/>
                  </a:cubicBezTo>
                  <a:cubicBezTo>
                    <a:pt x="59" y="26"/>
                    <a:pt x="53" y="16"/>
                    <a:pt x="46" y="15"/>
                  </a:cubicBezTo>
                  <a:cubicBezTo>
                    <a:pt x="42" y="14"/>
                    <a:pt x="37" y="16"/>
                    <a:pt x="33" y="21"/>
                  </a:cubicBezTo>
                  <a:cubicBezTo>
                    <a:pt x="32" y="21"/>
                    <a:pt x="32" y="21"/>
                    <a:pt x="32" y="22"/>
                  </a:cubicBezTo>
                  <a:cubicBezTo>
                    <a:pt x="13" y="39"/>
                    <a:pt x="67" y="143"/>
                    <a:pt x="111" y="226"/>
                  </a:cubicBezTo>
                  <a:cubicBezTo>
                    <a:pt x="130" y="263"/>
                    <a:pt x="148" y="297"/>
                    <a:pt x="162" y="328"/>
                  </a:cubicBezTo>
                  <a:cubicBezTo>
                    <a:pt x="194" y="397"/>
                    <a:pt x="215" y="413"/>
                    <a:pt x="225" y="417"/>
                  </a:cubicBezTo>
                  <a:cubicBezTo>
                    <a:pt x="230" y="419"/>
                    <a:pt x="232" y="418"/>
                    <a:pt x="232" y="418"/>
                  </a:cubicBezTo>
                  <a:cubicBezTo>
                    <a:pt x="232" y="418"/>
                    <a:pt x="232" y="418"/>
                    <a:pt x="232" y="418"/>
                  </a:cubicBezTo>
                  <a:cubicBezTo>
                    <a:pt x="235" y="417"/>
                    <a:pt x="239" y="418"/>
                    <a:pt x="241" y="421"/>
                  </a:cubicBezTo>
                  <a:cubicBezTo>
                    <a:pt x="243" y="425"/>
                    <a:pt x="242" y="429"/>
                    <a:pt x="239" y="430"/>
                  </a:cubicBezTo>
                  <a:cubicBezTo>
                    <a:pt x="239" y="430"/>
                    <a:pt x="239" y="430"/>
                    <a:pt x="238" y="431"/>
                  </a:cubicBezTo>
                  <a:close/>
                </a:path>
              </a:pathLst>
            </a:custGeom>
            <a:solidFill>
              <a:srgbClr val="CCD9C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30"/>
            <p:cNvSpPr/>
            <p:nvPr/>
          </p:nvSpPr>
          <p:spPr>
            <a:xfrm>
              <a:off x="8257354" y="2972242"/>
              <a:ext cx="265572" cy="509149"/>
            </a:xfrm>
            <a:custGeom>
              <a:rect b="b" l="l" r="r" t="t"/>
              <a:pathLst>
                <a:path extrusionOk="0" h="264" w="138">
                  <a:moveTo>
                    <a:pt x="134" y="263"/>
                  </a:moveTo>
                  <a:cubicBezTo>
                    <a:pt x="133" y="263"/>
                    <a:pt x="133" y="263"/>
                    <a:pt x="133" y="263"/>
                  </a:cubicBezTo>
                  <a:cubicBezTo>
                    <a:pt x="130" y="264"/>
                    <a:pt x="126" y="262"/>
                    <a:pt x="125" y="258"/>
                  </a:cubicBezTo>
                  <a:cubicBezTo>
                    <a:pt x="94" y="171"/>
                    <a:pt x="3" y="12"/>
                    <a:pt x="2" y="11"/>
                  </a:cubicBezTo>
                  <a:cubicBezTo>
                    <a:pt x="0" y="7"/>
                    <a:pt x="0" y="3"/>
                    <a:pt x="3" y="1"/>
                  </a:cubicBezTo>
                  <a:cubicBezTo>
                    <a:pt x="6" y="0"/>
                    <a:pt x="10" y="1"/>
                    <a:pt x="12" y="4"/>
                  </a:cubicBezTo>
                  <a:cubicBezTo>
                    <a:pt x="16" y="11"/>
                    <a:pt x="105" y="166"/>
                    <a:pt x="136" y="254"/>
                  </a:cubicBezTo>
                  <a:cubicBezTo>
                    <a:pt x="138" y="258"/>
                    <a:pt x="136" y="261"/>
                    <a:pt x="134" y="263"/>
                  </a:cubicBezTo>
                  <a:close/>
                </a:path>
              </a:pathLst>
            </a:custGeom>
            <a:solidFill>
              <a:srgbClr val="CCD9C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30"/>
            <p:cNvSpPr/>
            <p:nvPr/>
          </p:nvSpPr>
          <p:spPr>
            <a:xfrm>
              <a:off x="8175315" y="2721194"/>
              <a:ext cx="859444" cy="745394"/>
            </a:xfrm>
            <a:custGeom>
              <a:rect b="b" l="l" r="r" t="t"/>
              <a:pathLst>
                <a:path extrusionOk="0" h="387" w="446">
                  <a:moveTo>
                    <a:pt x="444" y="382"/>
                  </a:moveTo>
                  <a:cubicBezTo>
                    <a:pt x="442" y="383"/>
                    <a:pt x="438" y="387"/>
                    <a:pt x="428" y="386"/>
                  </a:cubicBezTo>
                  <a:cubicBezTo>
                    <a:pt x="403" y="385"/>
                    <a:pt x="361" y="358"/>
                    <a:pt x="306" y="310"/>
                  </a:cubicBezTo>
                  <a:cubicBezTo>
                    <a:pt x="277" y="283"/>
                    <a:pt x="241" y="254"/>
                    <a:pt x="204" y="222"/>
                  </a:cubicBezTo>
                  <a:cubicBezTo>
                    <a:pt x="77" y="117"/>
                    <a:pt x="0" y="51"/>
                    <a:pt x="12" y="19"/>
                  </a:cubicBezTo>
                  <a:cubicBezTo>
                    <a:pt x="15" y="8"/>
                    <a:pt x="21" y="2"/>
                    <a:pt x="30" y="1"/>
                  </a:cubicBezTo>
                  <a:cubicBezTo>
                    <a:pt x="47" y="0"/>
                    <a:pt x="65" y="16"/>
                    <a:pt x="67" y="17"/>
                  </a:cubicBezTo>
                  <a:cubicBezTo>
                    <a:pt x="70" y="20"/>
                    <a:pt x="71" y="25"/>
                    <a:pt x="69" y="27"/>
                  </a:cubicBezTo>
                  <a:cubicBezTo>
                    <a:pt x="67" y="30"/>
                    <a:pt x="62" y="29"/>
                    <a:pt x="59" y="26"/>
                  </a:cubicBezTo>
                  <a:cubicBezTo>
                    <a:pt x="55" y="23"/>
                    <a:pt x="44" y="15"/>
                    <a:pt x="36" y="15"/>
                  </a:cubicBezTo>
                  <a:cubicBezTo>
                    <a:pt x="31" y="16"/>
                    <a:pt x="28" y="20"/>
                    <a:pt x="26" y="27"/>
                  </a:cubicBezTo>
                  <a:cubicBezTo>
                    <a:pt x="26" y="27"/>
                    <a:pt x="26" y="27"/>
                    <a:pt x="26" y="27"/>
                  </a:cubicBezTo>
                  <a:cubicBezTo>
                    <a:pt x="17" y="51"/>
                    <a:pt x="124" y="141"/>
                    <a:pt x="211" y="213"/>
                  </a:cubicBezTo>
                  <a:cubicBezTo>
                    <a:pt x="249" y="244"/>
                    <a:pt x="285" y="274"/>
                    <a:pt x="315" y="301"/>
                  </a:cubicBezTo>
                  <a:cubicBezTo>
                    <a:pt x="382" y="361"/>
                    <a:pt x="412" y="372"/>
                    <a:pt x="424" y="372"/>
                  </a:cubicBezTo>
                  <a:cubicBezTo>
                    <a:pt x="429" y="373"/>
                    <a:pt x="431" y="371"/>
                    <a:pt x="431" y="371"/>
                  </a:cubicBezTo>
                  <a:cubicBezTo>
                    <a:pt x="431" y="371"/>
                    <a:pt x="431" y="371"/>
                    <a:pt x="431" y="371"/>
                  </a:cubicBezTo>
                  <a:cubicBezTo>
                    <a:pt x="433" y="368"/>
                    <a:pt x="438" y="368"/>
                    <a:pt x="441" y="371"/>
                  </a:cubicBezTo>
                  <a:cubicBezTo>
                    <a:pt x="445" y="374"/>
                    <a:pt x="446" y="378"/>
                    <a:pt x="444" y="381"/>
                  </a:cubicBezTo>
                  <a:cubicBezTo>
                    <a:pt x="444" y="381"/>
                    <a:pt x="444" y="381"/>
                    <a:pt x="444" y="382"/>
                  </a:cubicBezTo>
                  <a:close/>
                </a:path>
              </a:pathLst>
            </a:custGeom>
            <a:solidFill>
              <a:srgbClr val="CCD9C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30"/>
            <p:cNvSpPr/>
            <p:nvPr/>
          </p:nvSpPr>
          <p:spPr>
            <a:xfrm>
              <a:off x="8413363" y="2817226"/>
              <a:ext cx="549066" cy="468417"/>
            </a:xfrm>
            <a:custGeom>
              <a:rect b="b" l="l" r="r" t="t"/>
              <a:pathLst>
                <a:path extrusionOk="0" h="243" w="285">
                  <a:moveTo>
                    <a:pt x="283" y="241"/>
                  </a:moveTo>
                  <a:cubicBezTo>
                    <a:pt x="283" y="241"/>
                    <a:pt x="283" y="241"/>
                    <a:pt x="283" y="241"/>
                  </a:cubicBezTo>
                  <a:cubicBezTo>
                    <a:pt x="280" y="243"/>
                    <a:pt x="275" y="242"/>
                    <a:pt x="272" y="238"/>
                  </a:cubicBezTo>
                  <a:cubicBezTo>
                    <a:pt x="191" y="155"/>
                    <a:pt x="8" y="15"/>
                    <a:pt x="6" y="14"/>
                  </a:cubicBezTo>
                  <a:cubicBezTo>
                    <a:pt x="2" y="11"/>
                    <a:pt x="0" y="6"/>
                    <a:pt x="2" y="3"/>
                  </a:cubicBezTo>
                  <a:cubicBezTo>
                    <a:pt x="4" y="0"/>
                    <a:pt x="9" y="0"/>
                    <a:pt x="13" y="3"/>
                  </a:cubicBezTo>
                  <a:cubicBezTo>
                    <a:pt x="20" y="9"/>
                    <a:pt x="199" y="146"/>
                    <a:pt x="281" y="231"/>
                  </a:cubicBezTo>
                  <a:cubicBezTo>
                    <a:pt x="285" y="234"/>
                    <a:pt x="285" y="238"/>
                    <a:pt x="283" y="241"/>
                  </a:cubicBezTo>
                  <a:close/>
                </a:path>
              </a:pathLst>
            </a:custGeom>
            <a:solidFill>
              <a:srgbClr val="CCD9C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30"/>
            <p:cNvSpPr txBox="1"/>
            <p:nvPr/>
          </p:nvSpPr>
          <p:spPr>
            <a:xfrm rot="5957305">
              <a:off x="6788741" y="5205610"/>
              <a:ext cx="2205199" cy="4616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Læringsmiljø</a:t>
              </a:r>
              <a:endParaRPr b="0" i="0" sz="1400" u="none" cap="none" strike="noStrike">
                <a:solidFill>
                  <a:srgbClr val="000000"/>
                </a:solidFill>
                <a:latin typeface="Arial"/>
                <a:ea typeface="Arial"/>
                <a:cs typeface="Arial"/>
                <a:sym typeface="Arial"/>
              </a:endParaRPr>
            </a:p>
          </p:txBody>
        </p:sp>
        <p:sp>
          <p:nvSpPr>
            <p:cNvPr id="455" name="Google Shape;455;p30"/>
            <p:cNvSpPr txBox="1"/>
            <p:nvPr/>
          </p:nvSpPr>
          <p:spPr>
            <a:xfrm rot="4520413">
              <a:off x="8032255" y="4519279"/>
              <a:ext cx="1704342"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Værktøjer</a:t>
              </a:r>
              <a:endParaRPr b="0" i="0" sz="1400" u="none" cap="none" strike="noStrike">
                <a:solidFill>
                  <a:srgbClr val="000000"/>
                </a:solidFill>
                <a:latin typeface="Arial"/>
                <a:ea typeface="Arial"/>
                <a:cs typeface="Arial"/>
                <a:sym typeface="Arial"/>
              </a:endParaRPr>
            </a:p>
          </p:txBody>
        </p:sp>
        <p:sp>
          <p:nvSpPr>
            <p:cNvPr id="456" name="Google Shape;456;p30"/>
            <p:cNvSpPr txBox="1"/>
            <p:nvPr/>
          </p:nvSpPr>
          <p:spPr>
            <a:xfrm rot="3071506">
              <a:off x="8376559" y="4554839"/>
              <a:ext cx="3414717" cy="4616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Uddannelsesforløb</a:t>
              </a:r>
              <a:endParaRPr b="0" i="0" sz="2400" u="none" cap="none" strike="noStrike">
                <a:solidFill>
                  <a:schemeClr val="lt1"/>
                </a:solidFill>
                <a:latin typeface="Arial"/>
                <a:ea typeface="Arial"/>
                <a:cs typeface="Arial"/>
                <a:sym typeface="Arial"/>
              </a:endParaRPr>
            </a:p>
          </p:txBody>
        </p:sp>
      </p:grpSp>
      <p:sp>
        <p:nvSpPr>
          <p:cNvPr id="457" name="Google Shape;457;p30"/>
          <p:cNvSpPr txBox="1"/>
          <p:nvPr/>
        </p:nvSpPr>
        <p:spPr>
          <a:xfrm>
            <a:off x="1507843" y="1555135"/>
            <a:ext cx="3821707"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24BAA2"/>
                </a:solidFill>
                <a:latin typeface="Calibri"/>
                <a:ea typeface="Calibri"/>
                <a:cs typeface="Calibri"/>
                <a:sym typeface="Calibri"/>
              </a:rPr>
              <a:t>Uddannelsesforløb</a:t>
            </a:r>
            <a:endParaRPr b="1" i="0" sz="2800" u="none" cap="none" strike="noStrike">
              <a:solidFill>
                <a:srgbClr val="24BAA2"/>
              </a:solidFill>
              <a:latin typeface="Calibri"/>
              <a:ea typeface="Calibri"/>
              <a:cs typeface="Calibri"/>
              <a:sym typeface="Calibri"/>
            </a:endParaRPr>
          </a:p>
        </p:txBody>
      </p:sp>
      <p:sp>
        <p:nvSpPr>
          <p:cNvPr id="458" name="Google Shape;458;p30"/>
          <p:cNvSpPr txBox="1"/>
          <p:nvPr/>
        </p:nvSpPr>
        <p:spPr>
          <a:xfrm>
            <a:off x="1543604" y="1943273"/>
            <a:ext cx="6223500" cy="1569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2400" u="none" cap="none" strike="noStrike">
                <a:solidFill>
                  <a:srgbClr val="7F3494"/>
                </a:solidFill>
                <a:latin typeface="Calibri"/>
                <a:ea typeface="Calibri"/>
                <a:cs typeface="Calibri"/>
                <a:sym typeface="Calibri"/>
              </a:rPr>
              <a:t>Forløbet består af 3 forskellige moduler, der gennem  teoretiske og praktiske metoder giver et grundigt indblik i nye teknologier og deres anvendelse i omsorgssektoren.</a:t>
            </a:r>
            <a:endParaRPr b="0" i="0" sz="2200" u="none" cap="none" strike="noStrike">
              <a:solidFill>
                <a:srgbClr val="7F3494"/>
              </a:solidFill>
              <a:latin typeface="Arial"/>
              <a:ea typeface="Arial"/>
              <a:cs typeface="Arial"/>
              <a:sym typeface="Arial"/>
            </a:endParaRPr>
          </a:p>
        </p:txBody>
      </p:sp>
      <p:sp>
        <p:nvSpPr>
          <p:cNvPr id="459" name="Google Shape;459;p30"/>
          <p:cNvSpPr txBox="1"/>
          <p:nvPr/>
        </p:nvSpPr>
        <p:spPr>
          <a:xfrm>
            <a:off x="1541905" y="3354016"/>
            <a:ext cx="2440815"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lang="en-US" sz="2800">
                <a:solidFill>
                  <a:srgbClr val="24BAA2"/>
                </a:solidFill>
                <a:latin typeface="Calibri"/>
                <a:ea typeface="Calibri"/>
                <a:cs typeface="Calibri"/>
                <a:sym typeface="Calibri"/>
              </a:rPr>
              <a:t>Redskaber</a:t>
            </a:r>
            <a:endParaRPr b="1" i="0" sz="2800" u="none" cap="none" strike="noStrike">
              <a:solidFill>
                <a:srgbClr val="24BAA2"/>
              </a:solidFill>
              <a:latin typeface="Calibri"/>
              <a:ea typeface="Calibri"/>
              <a:cs typeface="Calibri"/>
              <a:sym typeface="Calibri"/>
            </a:endParaRPr>
          </a:p>
        </p:txBody>
      </p:sp>
      <p:sp>
        <p:nvSpPr>
          <p:cNvPr id="460" name="Google Shape;460;p30"/>
          <p:cNvSpPr txBox="1"/>
          <p:nvPr/>
        </p:nvSpPr>
        <p:spPr>
          <a:xfrm>
            <a:off x="1552592" y="3737318"/>
            <a:ext cx="6308700" cy="1539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2400" u="none" cap="none" strike="noStrike">
                <a:solidFill>
                  <a:srgbClr val="7F3494"/>
                </a:solidFill>
                <a:latin typeface="Calibri"/>
                <a:ea typeface="Calibri"/>
                <a:cs typeface="Calibri"/>
                <a:sym typeface="Calibri"/>
              </a:rPr>
              <a:t>Kurset indeholder alle slags redskaber (videoer, infografik, manualer) for at lette </a:t>
            </a:r>
            <a:r>
              <a:rPr b="1" lang="en-US" sz="2400">
                <a:solidFill>
                  <a:srgbClr val="7F3494"/>
                </a:solidFill>
                <a:latin typeface="Calibri"/>
                <a:ea typeface="Calibri"/>
                <a:cs typeface="Calibri"/>
                <a:sym typeface="Calibri"/>
              </a:rPr>
              <a:t>deltagernes</a:t>
            </a:r>
            <a:r>
              <a:rPr b="1" i="0" lang="en-US" sz="2400" u="none" cap="none" strike="noStrike">
                <a:solidFill>
                  <a:srgbClr val="7F3494"/>
                </a:solidFill>
                <a:latin typeface="Calibri"/>
                <a:ea typeface="Calibri"/>
                <a:cs typeface="Calibri"/>
                <a:sym typeface="Calibri"/>
              </a:rPr>
              <a:t> læring.</a:t>
            </a:r>
            <a:endParaRPr/>
          </a:p>
          <a:p>
            <a:pPr indent="0" lvl="0" marL="0" marR="0" rtl="0" algn="just">
              <a:lnSpc>
                <a:spcPct val="100000"/>
              </a:lnSpc>
              <a:spcBef>
                <a:spcPts val="0"/>
              </a:spcBef>
              <a:spcAft>
                <a:spcPts val="0"/>
              </a:spcAft>
              <a:buClr>
                <a:srgbClr val="000000"/>
              </a:buClr>
              <a:buSzPts val="2200"/>
              <a:buFont typeface="Arial"/>
              <a:buNone/>
            </a:pPr>
            <a:r>
              <a:t/>
            </a:r>
            <a:endParaRPr b="0" i="0" sz="2200" u="none" cap="none" strike="noStrike">
              <a:solidFill>
                <a:srgbClr val="7F3494"/>
              </a:solidFill>
              <a:latin typeface="Arial"/>
              <a:ea typeface="Arial"/>
              <a:cs typeface="Arial"/>
              <a:sym typeface="Arial"/>
            </a:endParaRPr>
          </a:p>
        </p:txBody>
      </p:sp>
      <p:sp>
        <p:nvSpPr>
          <p:cNvPr id="461" name="Google Shape;461;p30"/>
          <p:cNvSpPr txBox="1"/>
          <p:nvPr/>
        </p:nvSpPr>
        <p:spPr>
          <a:xfrm>
            <a:off x="1519816" y="4852573"/>
            <a:ext cx="3936060"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24BAA2"/>
                </a:solidFill>
                <a:latin typeface="Calibri"/>
                <a:ea typeface="Calibri"/>
                <a:cs typeface="Calibri"/>
                <a:sym typeface="Calibri"/>
              </a:rPr>
              <a:t>Læringsmiljø</a:t>
            </a:r>
            <a:endParaRPr b="1" i="0" sz="2800" u="none" cap="none" strike="noStrike">
              <a:solidFill>
                <a:srgbClr val="24BAA2"/>
              </a:solidFill>
              <a:latin typeface="Calibri"/>
              <a:ea typeface="Calibri"/>
              <a:cs typeface="Calibri"/>
              <a:sym typeface="Calibri"/>
            </a:endParaRPr>
          </a:p>
        </p:txBody>
      </p:sp>
      <p:sp>
        <p:nvSpPr>
          <p:cNvPr id="462" name="Google Shape;462;p30"/>
          <p:cNvSpPr txBox="1"/>
          <p:nvPr/>
        </p:nvSpPr>
        <p:spPr>
          <a:xfrm>
            <a:off x="1549932" y="5296921"/>
            <a:ext cx="6439288"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7F3494"/>
                </a:solidFill>
                <a:latin typeface="Calibri"/>
                <a:ea typeface="Calibri"/>
                <a:cs typeface="Calibri"/>
                <a:sym typeface="Calibri"/>
              </a:rPr>
              <a:t>Der er skabt en professionel læringsplatform for at øge tilgængeligheden for </a:t>
            </a:r>
            <a:r>
              <a:rPr b="1" lang="en-US" sz="2400">
                <a:solidFill>
                  <a:srgbClr val="7F3494"/>
                </a:solidFill>
                <a:latin typeface="Calibri"/>
                <a:ea typeface="Calibri"/>
                <a:cs typeface="Calibri"/>
                <a:sym typeface="Calibri"/>
              </a:rPr>
              <a:t>medarbejderne</a:t>
            </a:r>
            <a:r>
              <a:rPr b="1" i="0" lang="en-US" sz="2400" u="none" cap="none" strike="noStrike">
                <a:solidFill>
                  <a:srgbClr val="7F3494"/>
                </a:solidFill>
                <a:latin typeface="Calibri"/>
                <a:ea typeface="Calibri"/>
                <a:cs typeface="Calibri"/>
                <a:sym typeface="Calibri"/>
              </a:rPr>
              <a:t>.</a:t>
            </a:r>
            <a:endParaRPr/>
          </a:p>
        </p:txBody>
      </p:sp>
      <p:grpSp>
        <p:nvGrpSpPr>
          <p:cNvPr id="463" name="Google Shape;463;p30"/>
          <p:cNvGrpSpPr/>
          <p:nvPr/>
        </p:nvGrpSpPr>
        <p:grpSpPr>
          <a:xfrm>
            <a:off x="572750" y="1633802"/>
            <a:ext cx="731330" cy="731330"/>
            <a:chOff x="858765" y="2076520"/>
            <a:chExt cx="731330" cy="731330"/>
          </a:xfrm>
        </p:grpSpPr>
        <p:sp>
          <p:nvSpPr>
            <p:cNvPr id="464" name="Google Shape;464;p30"/>
            <p:cNvSpPr/>
            <p:nvPr/>
          </p:nvSpPr>
          <p:spPr>
            <a:xfrm>
              <a:off x="858765" y="2076520"/>
              <a:ext cx="731330" cy="731330"/>
            </a:xfrm>
            <a:prstGeom prst="ellipse">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465" name="Google Shape;465;p30"/>
            <p:cNvGrpSpPr/>
            <p:nvPr/>
          </p:nvGrpSpPr>
          <p:grpSpPr>
            <a:xfrm>
              <a:off x="962086" y="2183481"/>
              <a:ext cx="517408" cy="517408"/>
              <a:chOff x="5978526" y="4030663"/>
              <a:chExt cx="239713" cy="239713"/>
            </a:xfrm>
          </p:grpSpPr>
          <p:sp>
            <p:nvSpPr>
              <p:cNvPr id="466" name="Google Shape;466;p30"/>
              <p:cNvSpPr/>
              <p:nvPr/>
            </p:nvSpPr>
            <p:spPr>
              <a:xfrm>
                <a:off x="6015038" y="4056063"/>
                <a:ext cx="26988" cy="26988"/>
              </a:xfrm>
              <a:custGeom>
                <a:rect b="b" l="l" r="r" t="t"/>
                <a:pathLst>
                  <a:path extrusionOk="0" h="7" w="7">
                    <a:moveTo>
                      <a:pt x="6" y="4"/>
                    </a:moveTo>
                    <a:cubicBezTo>
                      <a:pt x="4" y="1"/>
                      <a:pt x="4" y="1"/>
                      <a:pt x="4" y="1"/>
                    </a:cubicBezTo>
                    <a:cubicBezTo>
                      <a:pt x="3" y="0"/>
                      <a:pt x="2" y="0"/>
                      <a:pt x="1" y="1"/>
                    </a:cubicBezTo>
                    <a:cubicBezTo>
                      <a:pt x="0" y="2"/>
                      <a:pt x="0" y="3"/>
                      <a:pt x="1" y="4"/>
                    </a:cubicBezTo>
                    <a:cubicBezTo>
                      <a:pt x="4" y="7"/>
                      <a:pt x="4" y="7"/>
                      <a:pt x="4" y="7"/>
                    </a:cubicBezTo>
                    <a:cubicBezTo>
                      <a:pt x="4" y="7"/>
                      <a:pt x="6" y="7"/>
                      <a:pt x="6" y="7"/>
                    </a:cubicBezTo>
                    <a:cubicBezTo>
                      <a:pt x="7" y="6"/>
                      <a:pt x="7" y="5"/>
                      <a:pt x="6" y="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30"/>
              <p:cNvSpPr/>
              <p:nvPr/>
            </p:nvSpPr>
            <p:spPr>
              <a:xfrm>
                <a:off x="5978526" y="4135438"/>
                <a:ext cx="28575" cy="14288"/>
              </a:xfrm>
              <a:custGeom>
                <a:rect b="b" l="l" r="r" t="t"/>
                <a:pathLst>
                  <a:path extrusionOk="0" h="4" w="8">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30"/>
              <p:cNvSpPr/>
              <p:nvPr/>
            </p:nvSpPr>
            <p:spPr>
              <a:xfrm>
                <a:off x="6188076" y="4149725"/>
                <a:ext cx="30163" cy="15875"/>
              </a:xfrm>
              <a:custGeom>
                <a:rect b="b" l="l" r="r" t="t"/>
                <a:pathLst>
                  <a:path extrusionOk="0" h="4" w="8">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30"/>
              <p:cNvSpPr/>
              <p:nvPr/>
            </p:nvSpPr>
            <p:spPr>
              <a:xfrm>
                <a:off x="6165851" y="4067175"/>
                <a:ext cx="25400" cy="26988"/>
              </a:xfrm>
              <a:custGeom>
                <a:rect b="b" l="l" r="r" t="t"/>
                <a:pathLst>
                  <a:path extrusionOk="0" h="7" w="7">
                    <a:moveTo>
                      <a:pt x="6" y="1"/>
                    </a:moveTo>
                    <a:cubicBezTo>
                      <a:pt x="5" y="0"/>
                      <a:pt x="4" y="0"/>
                      <a:pt x="3" y="1"/>
                    </a:cubicBezTo>
                    <a:cubicBezTo>
                      <a:pt x="0" y="4"/>
                      <a:pt x="0" y="4"/>
                      <a:pt x="0" y="4"/>
                    </a:cubicBezTo>
                    <a:cubicBezTo>
                      <a:pt x="0" y="4"/>
                      <a:pt x="0" y="6"/>
                      <a:pt x="0" y="6"/>
                    </a:cubicBezTo>
                    <a:cubicBezTo>
                      <a:pt x="1" y="7"/>
                      <a:pt x="2" y="7"/>
                      <a:pt x="3" y="6"/>
                    </a:cubicBezTo>
                    <a:cubicBezTo>
                      <a:pt x="6" y="4"/>
                      <a:pt x="6" y="4"/>
                      <a:pt x="6" y="4"/>
                    </a:cubicBezTo>
                    <a:cubicBezTo>
                      <a:pt x="7" y="3"/>
                      <a:pt x="7" y="2"/>
                      <a:pt x="6" y="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30"/>
              <p:cNvSpPr/>
              <p:nvPr/>
            </p:nvSpPr>
            <p:spPr>
              <a:xfrm>
                <a:off x="6097588" y="4030663"/>
                <a:ext cx="15875" cy="28575"/>
              </a:xfrm>
              <a:custGeom>
                <a:rect b="b" l="l" r="r" t="t"/>
                <a:pathLst>
                  <a:path extrusionOk="0" h="8" w="4">
                    <a:moveTo>
                      <a:pt x="2" y="8"/>
                    </a:moveTo>
                    <a:cubicBezTo>
                      <a:pt x="3" y="8"/>
                      <a:pt x="3" y="8"/>
                      <a:pt x="3" y="7"/>
                    </a:cubicBezTo>
                    <a:cubicBezTo>
                      <a:pt x="4" y="7"/>
                      <a:pt x="4" y="7"/>
                      <a:pt x="4" y="6"/>
                    </a:cubicBezTo>
                    <a:cubicBezTo>
                      <a:pt x="4" y="2"/>
                      <a:pt x="4" y="2"/>
                      <a:pt x="4" y="2"/>
                    </a:cubicBezTo>
                    <a:cubicBezTo>
                      <a:pt x="4" y="1"/>
                      <a:pt x="3" y="0"/>
                      <a:pt x="2" y="0"/>
                    </a:cubicBezTo>
                    <a:cubicBezTo>
                      <a:pt x="1" y="0"/>
                      <a:pt x="0" y="1"/>
                      <a:pt x="0" y="1"/>
                    </a:cubicBezTo>
                    <a:cubicBezTo>
                      <a:pt x="0" y="2"/>
                      <a:pt x="0" y="2"/>
                      <a:pt x="0" y="2"/>
                    </a:cubicBezTo>
                    <a:cubicBezTo>
                      <a:pt x="0" y="6"/>
                      <a:pt x="0" y="6"/>
                      <a:pt x="0" y="6"/>
                    </a:cubicBezTo>
                    <a:cubicBezTo>
                      <a:pt x="0" y="7"/>
                      <a:pt x="1" y="8"/>
                      <a:pt x="2" y="8"/>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30"/>
              <p:cNvSpPr/>
              <p:nvPr/>
            </p:nvSpPr>
            <p:spPr>
              <a:xfrm>
                <a:off x="6037263" y="4089400"/>
                <a:ext cx="120650" cy="136525"/>
              </a:xfrm>
              <a:custGeom>
                <a:rect b="b" l="l" r="r" t="t"/>
                <a:pathLst>
                  <a:path extrusionOk="0" h="36" w="32">
                    <a:moveTo>
                      <a:pt x="16" y="0"/>
                    </a:moveTo>
                    <a:cubicBezTo>
                      <a:pt x="7" y="0"/>
                      <a:pt x="0" y="7"/>
                      <a:pt x="0" y="16"/>
                    </a:cubicBezTo>
                    <a:cubicBezTo>
                      <a:pt x="0" y="22"/>
                      <a:pt x="3" y="27"/>
                      <a:pt x="8" y="30"/>
                    </a:cubicBezTo>
                    <a:cubicBezTo>
                      <a:pt x="8" y="36"/>
                      <a:pt x="8" y="36"/>
                      <a:pt x="8" y="36"/>
                    </a:cubicBezTo>
                    <a:cubicBezTo>
                      <a:pt x="24" y="36"/>
                      <a:pt x="24" y="36"/>
                      <a:pt x="24" y="36"/>
                    </a:cubicBezTo>
                    <a:cubicBezTo>
                      <a:pt x="24" y="30"/>
                      <a:pt x="24" y="30"/>
                      <a:pt x="24" y="30"/>
                    </a:cubicBezTo>
                    <a:cubicBezTo>
                      <a:pt x="29" y="27"/>
                      <a:pt x="32" y="22"/>
                      <a:pt x="32" y="16"/>
                    </a:cubicBezTo>
                    <a:cubicBezTo>
                      <a:pt x="32" y="7"/>
                      <a:pt x="25" y="0"/>
                      <a:pt x="16" y="0"/>
                    </a:cubicBezTo>
                    <a:close/>
                    <a:moveTo>
                      <a:pt x="22" y="26"/>
                    </a:moveTo>
                    <a:cubicBezTo>
                      <a:pt x="20" y="27"/>
                      <a:pt x="20" y="27"/>
                      <a:pt x="20" y="27"/>
                    </a:cubicBezTo>
                    <a:cubicBezTo>
                      <a:pt x="20" y="30"/>
                      <a:pt x="20" y="30"/>
                      <a:pt x="20" y="30"/>
                    </a:cubicBezTo>
                    <a:cubicBezTo>
                      <a:pt x="20" y="32"/>
                      <a:pt x="20" y="32"/>
                      <a:pt x="20" y="32"/>
                    </a:cubicBezTo>
                    <a:cubicBezTo>
                      <a:pt x="12" y="32"/>
                      <a:pt x="12" y="32"/>
                      <a:pt x="12" y="32"/>
                    </a:cubicBezTo>
                    <a:cubicBezTo>
                      <a:pt x="12" y="30"/>
                      <a:pt x="12" y="30"/>
                      <a:pt x="12" y="30"/>
                    </a:cubicBezTo>
                    <a:cubicBezTo>
                      <a:pt x="12" y="27"/>
                      <a:pt x="12" y="27"/>
                      <a:pt x="12" y="27"/>
                    </a:cubicBezTo>
                    <a:cubicBezTo>
                      <a:pt x="10" y="26"/>
                      <a:pt x="10" y="26"/>
                      <a:pt x="10" y="26"/>
                    </a:cubicBezTo>
                    <a:cubicBezTo>
                      <a:pt x="6" y="24"/>
                      <a:pt x="4" y="20"/>
                      <a:pt x="4" y="16"/>
                    </a:cubicBezTo>
                    <a:cubicBezTo>
                      <a:pt x="4" y="9"/>
                      <a:pt x="9" y="4"/>
                      <a:pt x="16" y="4"/>
                    </a:cubicBezTo>
                    <a:cubicBezTo>
                      <a:pt x="23" y="4"/>
                      <a:pt x="28" y="9"/>
                      <a:pt x="28" y="16"/>
                    </a:cubicBezTo>
                    <a:cubicBezTo>
                      <a:pt x="28" y="20"/>
                      <a:pt x="26" y="24"/>
                      <a:pt x="22" y="26"/>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30"/>
              <p:cNvSpPr/>
              <p:nvPr/>
            </p:nvSpPr>
            <p:spPr>
              <a:xfrm>
                <a:off x="6067426" y="4240213"/>
                <a:ext cx="60325" cy="30163"/>
              </a:xfrm>
              <a:custGeom>
                <a:rect b="b" l="l" r="r" t="t"/>
                <a:pathLst>
                  <a:path extrusionOk="0" h="8" w="16">
                    <a:moveTo>
                      <a:pt x="0" y="4"/>
                    </a:moveTo>
                    <a:cubicBezTo>
                      <a:pt x="4" y="4"/>
                      <a:pt x="4" y="4"/>
                      <a:pt x="4" y="4"/>
                    </a:cubicBezTo>
                    <a:cubicBezTo>
                      <a:pt x="4" y="4"/>
                      <a:pt x="4" y="4"/>
                      <a:pt x="4" y="4"/>
                    </a:cubicBezTo>
                    <a:cubicBezTo>
                      <a:pt x="4" y="6"/>
                      <a:pt x="6" y="8"/>
                      <a:pt x="8" y="8"/>
                    </a:cubicBezTo>
                    <a:cubicBezTo>
                      <a:pt x="10" y="8"/>
                      <a:pt x="12" y="6"/>
                      <a:pt x="12" y="4"/>
                    </a:cubicBezTo>
                    <a:cubicBezTo>
                      <a:pt x="12" y="4"/>
                      <a:pt x="12" y="4"/>
                      <a:pt x="12" y="4"/>
                    </a:cubicBezTo>
                    <a:cubicBezTo>
                      <a:pt x="16" y="4"/>
                      <a:pt x="16" y="4"/>
                      <a:pt x="16" y="4"/>
                    </a:cubicBezTo>
                    <a:cubicBezTo>
                      <a:pt x="16" y="0"/>
                      <a:pt x="16" y="0"/>
                      <a:pt x="16" y="0"/>
                    </a:cubicBezTo>
                    <a:cubicBezTo>
                      <a:pt x="0" y="0"/>
                      <a:pt x="0" y="0"/>
                      <a:pt x="0" y="0"/>
                    </a:cubicBezTo>
                    <a:lnTo>
                      <a:pt x="0" y="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473" name="Google Shape;473;p30"/>
          <p:cNvGrpSpPr/>
          <p:nvPr/>
        </p:nvGrpSpPr>
        <p:grpSpPr>
          <a:xfrm>
            <a:off x="577167" y="5083385"/>
            <a:ext cx="731330" cy="731330"/>
            <a:chOff x="856963" y="4807884"/>
            <a:chExt cx="731330" cy="731330"/>
          </a:xfrm>
        </p:grpSpPr>
        <p:sp>
          <p:nvSpPr>
            <p:cNvPr id="474" name="Google Shape;474;p30"/>
            <p:cNvSpPr/>
            <p:nvPr/>
          </p:nvSpPr>
          <p:spPr>
            <a:xfrm>
              <a:off x="856963" y="4807884"/>
              <a:ext cx="731330" cy="731330"/>
            </a:xfrm>
            <a:prstGeom prst="ellipse">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475" name="Google Shape;475;p30"/>
            <p:cNvGrpSpPr/>
            <p:nvPr/>
          </p:nvGrpSpPr>
          <p:grpSpPr>
            <a:xfrm rot="2700000">
              <a:off x="1073865" y="4925675"/>
              <a:ext cx="287901" cy="501715"/>
              <a:chOff x="4732338" y="4783138"/>
              <a:chExt cx="703263" cy="1225551"/>
            </a:xfrm>
          </p:grpSpPr>
          <p:sp>
            <p:nvSpPr>
              <p:cNvPr id="476" name="Google Shape;476;p30"/>
              <p:cNvSpPr/>
              <p:nvPr/>
            </p:nvSpPr>
            <p:spPr>
              <a:xfrm>
                <a:off x="4732338" y="4783138"/>
                <a:ext cx="703263" cy="1173163"/>
              </a:xfrm>
              <a:custGeom>
                <a:rect b="b" l="l" r="r" t="t"/>
                <a:pathLst>
                  <a:path extrusionOk="0" h="310" w="184">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30"/>
              <p:cNvSpPr/>
              <p:nvPr/>
            </p:nvSpPr>
            <p:spPr>
              <a:xfrm>
                <a:off x="4960938" y="5127626"/>
                <a:ext cx="244475" cy="241300"/>
              </a:xfrm>
              <a:custGeom>
                <a:rect b="b" l="l" r="r" t="t"/>
                <a:pathLst>
                  <a:path extrusionOk="0" h="64" w="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30"/>
              <p:cNvSpPr/>
              <p:nvPr/>
            </p:nvSpPr>
            <p:spPr>
              <a:xfrm>
                <a:off x="4973641" y="5649914"/>
                <a:ext cx="225425" cy="358775"/>
              </a:xfrm>
              <a:custGeom>
                <a:rect b="b" l="l" r="r" t="t"/>
                <a:pathLst>
                  <a:path extrusionOk="0" h="95" w="59">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479" name="Google Shape;479;p30"/>
          <p:cNvGrpSpPr/>
          <p:nvPr/>
        </p:nvGrpSpPr>
        <p:grpSpPr>
          <a:xfrm>
            <a:off x="572750" y="3566483"/>
            <a:ext cx="731330" cy="731330"/>
            <a:chOff x="856963" y="3442202"/>
            <a:chExt cx="731330" cy="731330"/>
          </a:xfrm>
        </p:grpSpPr>
        <p:sp>
          <p:nvSpPr>
            <p:cNvPr id="480" name="Google Shape;480;p30"/>
            <p:cNvSpPr/>
            <p:nvPr/>
          </p:nvSpPr>
          <p:spPr>
            <a:xfrm>
              <a:off x="856963" y="3442202"/>
              <a:ext cx="731330" cy="731330"/>
            </a:xfrm>
            <a:prstGeom prst="ellipse">
              <a:avLst/>
            </a:prstGeom>
            <a:solidFill>
              <a:srgbClr val="703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481" name="Google Shape;481;p30"/>
            <p:cNvGrpSpPr/>
            <p:nvPr/>
          </p:nvGrpSpPr>
          <p:grpSpPr>
            <a:xfrm>
              <a:off x="1011116" y="3561803"/>
              <a:ext cx="417024" cy="475193"/>
              <a:chOff x="4616451" y="1741488"/>
              <a:chExt cx="2959100" cy="3371850"/>
            </a:xfrm>
          </p:grpSpPr>
          <p:sp>
            <p:nvSpPr>
              <p:cNvPr id="482" name="Google Shape;482;p30"/>
              <p:cNvSpPr/>
              <p:nvPr/>
            </p:nvSpPr>
            <p:spPr>
              <a:xfrm>
                <a:off x="4616451" y="1741488"/>
                <a:ext cx="2959100" cy="3371850"/>
              </a:xfrm>
              <a:custGeom>
                <a:rect b="b" l="l" r="r" t="t"/>
                <a:pathLst>
                  <a:path extrusionOk="0" h="896" w="786">
                    <a:moveTo>
                      <a:pt x="706" y="118"/>
                    </a:moveTo>
                    <a:cubicBezTo>
                      <a:pt x="672" y="79"/>
                      <a:pt x="629" y="49"/>
                      <a:pt x="578" y="28"/>
                    </a:cubicBezTo>
                    <a:cubicBezTo>
                      <a:pt x="531" y="10"/>
                      <a:pt x="478" y="0"/>
                      <a:pt x="425" y="0"/>
                    </a:cubicBezTo>
                    <a:cubicBezTo>
                      <a:pt x="346" y="0"/>
                      <a:pt x="268" y="21"/>
                      <a:pt x="205" y="59"/>
                    </a:cubicBezTo>
                    <a:cubicBezTo>
                      <a:pt x="171" y="79"/>
                      <a:pt x="142" y="104"/>
                      <a:pt x="119" y="133"/>
                    </a:cubicBezTo>
                    <a:cubicBezTo>
                      <a:pt x="94" y="164"/>
                      <a:pt x="77" y="198"/>
                      <a:pt x="67" y="236"/>
                    </a:cubicBezTo>
                    <a:cubicBezTo>
                      <a:pt x="59" y="268"/>
                      <a:pt x="58" y="305"/>
                      <a:pt x="65" y="335"/>
                    </a:cubicBezTo>
                    <a:cubicBezTo>
                      <a:pt x="68" y="346"/>
                      <a:pt x="68" y="346"/>
                      <a:pt x="68" y="346"/>
                    </a:cubicBezTo>
                    <a:cubicBezTo>
                      <a:pt x="68" y="349"/>
                      <a:pt x="69" y="352"/>
                      <a:pt x="70" y="354"/>
                    </a:cubicBezTo>
                    <a:cubicBezTo>
                      <a:pt x="70" y="355"/>
                      <a:pt x="70" y="356"/>
                      <a:pt x="70" y="356"/>
                    </a:cubicBezTo>
                    <a:cubicBezTo>
                      <a:pt x="68" y="360"/>
                      <a:pt x="68" y="360"/>
                      <a:pt x="68" y="360"/>
                    </a:cubicBezTo>
                    <a:cubicBezTo>
                      <a:pt x="61" y="375"/>
                      <a:pt x="50" y="390"/>
                      <a:pt x="39" y="406"/>
                    </a:cubicBezTo>
                    <a:cubicBezTo>
                      <a:pt x="31" y="417"/>
                      <a:pt x="22" y="428"/>
                      <a:pt x="14" y="441"/>
                    </a:cubicBezTo>
                    <a:cubicBezTo>
                      <a:pt x="14" y="441"/>
                      <a:pt x="14" y="441"/>
                      <a:pt x="14" y="441"/>
                    </a:cubicBezTo>
                    <a:cubicBezTo>
                      <a:pt x="14" y="441"/>
                      <a:pt x="14" y="441"/>
                      <a:pt x="14" y="441"/>
                    </a:cubicBezTo>
                    <a:cubicBezTo>
                      <a:pt x="14" y="442"/>
                      <a:pt x="14" y="442"/>
                      <a:pt x="14" y="442"/>
                    </a:cubicBezTo>
                    <a:cubicBezTo>
                      <a:pt x="3" y="459"/>
                      <a:pt x="0" y="481"/>
                      <a:pt x="6" y="501"/>
                    </a:cubicBezTo>
                    <a:cubicBezTo>
                      <a:pt x="11" y="517"/>
                      <a:pt x="22" y="531"/>
                      <a:pt x="36" y="540"/>
                    </a:cubicBezTo>
                    <a:cubicBezTo>
                      <a:pt x="35" y="553"/>
                      <a:pt x="37" y="565"/>
                      <a:pt x="43" y="576"/>
                    </a:cubicBezTo>
                    <a:cubicBezTo>
                      <a:pt x="45" y="580"/>
                      <a:pt x="47" y="584"/>
                      <a:pt x="50" y="587"/>
                    </a:cubicBezTo>
                    <a:cubicBezTo>
                      <a:pt x="48" y="603"/>
                      <a:pt x="52" y="619"/>
                      <a:pt x="62" y="632"/>
                    </a:cubicBezTo>
                    <a:cubicBezTo>
                      <a:pt x="75" y="649"/>
                      <a:pt x="75" y="649"/>
                      <a:pt x="75" y="649"/>
                    </a:cubicBezTo>
                    <a:cubicBezTo>
                      <a:pt x="75" y="652"/>
                      <a:pt x="75" y="654"/>
                      <a:pt x="74" y="657"/>
                    </a:cubicBezTo>
                    <a:cubicBezTo>
                      <a:pt x="74" y="667"/>
                      <a:pt x="73" y="680"/>
                      <a:pt x="74" y="694"/>
                    </a:cubicBezTo>
                    <a:cubicBezTo>
                      <a:pt x="77" y="715"/>
                      <a:pt x="85" y="732"/>
                      <a:pt x="97" y="746"/>
                    </a:cubicBezTo>
                    <a:cubicBezTo>
                      <a:pt x="114" y="764"/>
                      <a:pt x="139" y="773"/>
                      <a:pt x="169" y="773"/>
                    </a:cubicBezTo>
                    <a:cubicBezTo>
                      <a:pt x="189" y="773"/>
                      <a:pt x="212" y="769"/>
                      <a:pt x="240" y="761"/>
                    </a:cubicBezTo>
                    <a:cubicBezTo>
                      <a:pt x="241" y="779"/>
                      <a:pt x="243" y="801"/>
                      <a:pt x="244" y="830"/>
                    </a:cubicBezTo>
                    <a:cubicBezTo>
                      <a:pt x="246" y="867"/>
                      <a:pt x="276" y="896"/>
                      <a:pt x="313" y="896"/>
                    </a:cubicBezTo>
                    <a:cubicBezTo>
                      <a:pt x="618" y="896"/>
                      <a:pt x="618" y="896"/>
                      <a:pt x="618" y="896"/>
                    </a:cubicBezTo>
                    <a:cubicBezTo>
                      <a:pt x="638" y="896"/>
                      <a:pt x="658" y="887"/>
                      <a:pt x="671" y="871"/>
                    </a:cubicBezTo>
                    <a:cubicBezTo>
                      <a:pt x="684" y="855"/>
                      <a:pt x="690" y="834"/>
                      <a:pt x="686" y="814"/>
                    </a:cubicBezTo>
                    <a:cubicBezTo>
                      <a:pt x="658" y="658"/>
                      <a:pt x="658" y="658"/>
                      <a:pt x="658" y="658"/>
                    </a:cubicBezTo>
                    <a:cubicBezTo>
                      <a:pt x="657" y="650"/>
                      <a:pt x="659" y="643"/>
                      <a:pt x="664" y="637"/>
                    </a:cubicBezTo>
                    <a:cubicBezTo>
                      <a:pt x="686" y="610"/>
                      <a:pt x="712" y="578"/>
                      <a:pt x="733" y="541"/>
                    </a:cubicBezTo>
                    <a:cubicBezTo>
                      <a:pt x="756" y="501"/>
                      <a:pt x="770" y="460"/>
                      <a:pt x="777" y="417"/>
                    </a:cubicBezTo>
                    <a:cubicBezTo>
                      <a:pt x="786" y="355"/>
                      <a:pt x="784" y="298"/>
                      <a:pt x="772" y="247"/>
                    </a:cubicBezTo>
                    <a:cubicBezTo>
                      <a:pt x="759" y="198"/>
                      <a:pt x="737" y="154"/>
                      <a:pt x="706" y="118"/>
                    </a:cubicBezTo>
                    <a:close/>
                    <a:moveTo>
                      <a:pt x="729" y="410"/>
                    </a:moveTo>
                    <a:cubicBezTo>
                      <a:pt x="717" y="491"/>
                      <a:pt x="674" y="550"/>
                      <a:pt x="627" y="606"/>
                    </a:cubicBezTo>
                    <a:cubicBezTo>
                      <a:pt x="613" y="622"/>
                      <a:pt x="607" y="645"/>
                      <a:pt x="611" y="666"/>
                    </a:cubicBezTo>
                    <a:cubicBezTo>
                      <a:pt x="639" y="823"/>
                      <a:pt x="639" y="823"/>
                      <a:pt x="639" y="823"/>
                    </a:cubicBezTo>
                    <a:cubicBezTo>
                      <a:pt x="640" y="829"/>
                      <a:pt x="638" y="835"/>
                      <a:pt x="634" y="840"/>
                    </a:cubicBezTo>
                    <a:cubicBezTo>
                      <a:pt x="630" y="845"/>
                      <a:pt x="624" y="847"/>
                      <a:pt x="618" y="847"/>
                    </a:cubicBezTo>
                    <a:cubicBezTo>
                      <a:pt x="313" y="847"/>
                      <a:pt x="313" y="847"/>
                      <a:pt x="313" y="847"/>
                    </a:cubicBezTo>
                    <a:cubicBezTo>
                      <a:pt x="302" y="847"/>
                      <a:pt x="293" y="839"/>
                      <a:pt x="292" y="827"/>
                    </a:cubicBezTo>
                    <a:cubicBezTo>
                      <a:pt x="290" y="774"/>
                      <a:pt x="286" y="742"/>
                      <a:pt x="284" y="724"/>
                    </a:cubicBezTo>
                    <a:cubicBezTo>
                      <a:pt x="284" y="715"/>
                      <a:pt x="272" y="706"/>
                      <a:pt x="260" y="706"/>
                    </a:cubicBezTo>
                    <a:cubicBezTo>
                      <a:pt x="258" y="706"/>
                      <a:pt x="256" y="706"/>
                      <a:pt x="254" y="707"/>
                    </a:cubicBezTo>
                    <a:cubicBezTo>
                      <a:pt x="216" y="720"/>
                      <a:pt x="189" y="725"/>
                      <a:pt x="169" y="725"/>
                    </a:cubicBezTo>
                    <a:cubicBezTo>
                      <a:pt x="95" y="725"/>
                      <a:pt x="134" y="648"/>
                      <a:pt x="120" y="629"/>
                    </a:cubicBezTo>
                    <a:cubicBezTo>
                      <a:pt x="101" y="604"/>
                      <a:pt x="101" y="604"/>
                      <a:pt x="101" y="604"/>
                    </a:cubicBezTo>
                    <a:cubicBezTo>
                      <a:pt x="96" y="597"/>
                      <a:pt x="96" y="589"/>
                      <a:pt x="100" y="583"/>
                    </a:cubicBezTo>
                    <a:cubicBezTo>
                      <a:pt x="110" y="568"/>
                      <a:pt x="110" y="568"/>
                      <a:pt x="110" y="568"/>
                    </a:cubicBezTo>
                    <a:cubicBezTo>
                      <a:pt x="98" y="565"/>
                      <a:pt x="98" y="565"/>
                      <a:pt x="98" y="565"/>
                    </a:cubicBezTo>
                    <a:cubicBezTo>
                      <a:pt x="93" y="563"/>
                      <a:pt x="89" y="560"/>
                      <a:pt x="86" y="555"/>
                    </a:cubicBezTo>
                    <a:cubicBezTo>
                      <a:pt x="84" y="550"/>
                      <a:pt x="84" y="545"/>
                      <a:pt x="86" y="540"/>
                    </a:cubicBezTo>
                    <a:cubicBezTo>
                      <a:pt x="94" y="519"/>
                      <a:pt x="94" y="519"/>
                      <a:pt x="94" y="519"/>
                    </a:cubicBezTo>
                    <a:cubicBezTo>
                      <a:pt x="95" y="517"/>
                      <a:pt x="94" y="514"/>
                      <a:pt x="92" y="513"/>
                    </a:cubicBezTo>
                    <a:cubicBezTo>
                      <a:pt x="65" y="501"/>
                      <a:pt x="65" y="501"/>
                      <a:pt x="65" y="501"/>
                    </a:cubicBezTo>
                    <a:cubicBezTo>
                      <a:pt x="59" y="499"/>
                      <a:pt x="54" y="493"/>
                      <a:pt x="52" y="487"/>
                    </a:cubicBezTo>
                    <a:cubicBezTo>
                      <a:pt x="50" y="480"/>
                      <a:pt x="51" y="473"/>
                      <a:pt x="55" y="467"/>
                    </a:cubicBezTo>
                    <a:cubicBezTo>
                      <a:pt x="55" y="466"/>
                      <a:pt x="55" y="466"/>
                      <a:pt x="55" y="466"/>
                    </a:cubicBezTo>
                    <a:cubicBezTo>
                      <a:pt x="73" y="438"/>
                      <a:pt x="97" y="412"/>
                      <a:pt x="112" y="381"/>
                    </a:cubicBezTo>
                    <a:cubicBezTo>
                      <a:pt x="118" y="368"/>
                      <a:pt x="118" y="368"/>
                      <a:pt x="118" y="368"/>
                    </a:cubicBezTo>
                    <a:cubicBezTo>
                      <a:pt x="122" y="359"/>
                      <a:pt x="117" y="345"/>
                      <a:pt x="115" y="335"/>
                    </a:cubicBezTo>
                    <a:cubicBezTo>
                      <a:pt x="112" y="325"/>
                      <a:pt x="112" y="325"/>
                      <a:pt x="112" y="325"/>
                    </a:cubicBezTo>
                    <a:cubicBezTo>
                      <a:pt x="107" y="301"/>
                      <a:pt x="108" y="271"/>
                      <a:pt x="114" y="248"/>
                    </a:cubicBezTo>
                    <a:cubicBezTo>
                      <a:pt x="146" y="120"/>
                      <a:pt x="286" y="48"/>
                      <a:pt x="425" y="48"/>
                    </a:cubicBezTo>
                    <a:cubicBezTo>
                      <a:pt x="597" y="48"/>
                      <a:pt x="767" y="158"/>
                      <a:pt x="729" y="41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30"/>
              <p:cNvSpPr/>
              <p:nvPr/>
            </p:nvSpPr>
            <p:spPr>
              <a:xfrm>
                <a:off x="5184776" y="2062163"/>
                <a:ext cx="2085975" cy="1700213"/>
              </a:xfrm>
              <a:custGeom>
                <a:rect b="b" l="l" r="r" t="t"/>
                <a:pathLst>
                  <a:path extrusionOk="0" h="452" w="554">
                    <a:moveTo>
                      <a:pt x="367" y="21"/>
                    </a:moveTo>
                    <a:cubicBezTo>
                      <a:pt x="356" y="11"/>
                      <a:pt x="341" y="5"/>
                      <a:pt x="325" y="5"/>
                    </a:cubicBezTo>
                    <a:cubicBezTo>
                      <a:pt x="315" y="5"/>
                      <a:pt x="306" y="7"/>
                      <a:pt x="298" y="11"/>
                    </a:cubicBezTo>
                    <a:cubicBezTo>
                      <a:pt x="289" y="4"/>
                      <a:pt x="279" y="0"/>
                      <a:pt x="267" y="0"/>
                    </a:cubicBezTo>
                    <a:cubicBezTo>
                      <a:pt x="258" y="0"/>
                      <a:pt x="250" y="3"/>
                      <a:pt x="243" y="7"/>
                    </a:cubicBezTo>
                    <a:cubicBezTo>
                      <a:pt x="237" y="5"/>
                      <a:pt x="230" y="5"/>
                      <a:pt x="223" y="5"/>
                    </a:cubicBezTo>
                    <a:cubicBezTo>
                      <a:pt x="203" y="5"/>
                      <a:pt x="183" y="12"/>
                      <a:pt x="168" y="24"/>
                    </a:cubicBezTo>
                    <a:cubicBezTo>
                      <a:pt x="166" y="24"/>
                      <a:pt x="165" y="24"/>
                      <a:pt x="163" y="24"/>
                    </a:cubicBezTo>
                    <a:cubicBezTo>
                      <a:pt x="136" y="24"/>
                      <a:pt x="112" y="36"/>
                      <a:pt x="96" y="54"/>
                    </a:cubicBezTo>
                    <a:cubicBezTo>
                      <a:pt x="63" y="60"/>
                      <a:pt x="38" y="89"/>
                      <a:pt x="38" y="123"/>
                    </a:cubicBezTo>
                    <a:cubicBezTo>
                      <a:pt x="24" y="128"/>
                      <a:pt x="15" y="141"/>
                      <a:pt x="15" y="156"/>
                    </a:cubicBezTo>
                    <a:cubicBezTo>
                      <a:pt x="15" y="158"/>
                      <a:pt x="15" y="159"/>
                      <a:pt x="15" y="161"/>
                    </a:cubicBezTo>
                    <a:cubicBezTo>
                      <a:pt x="6" y="175"/>
                      <a:pt x="0" y="192"/>
                      <a:pt x="0" y="210"/>
                    </a:cubicBezTo>
                    <a:cubicBezTo>
                      <a:pt x="0" y="240"/>
                      <a:pt x="16" y="266"/>
                      <a:pt x="39" y="282"/>
                    </a:cubicBezTo>
                    <a:cubicBezTo>
                      <a:pt x="48" y="308"/>
                      <a:pt x="74" y="327"/>
                      <a:pt x="103" y="327"/>
                    </a:cubicBezTo>
                    <a:cubicBezTo>
                      <a:pt x="115" y="327"/>
                      <a:pt x="126" y="324"/>
                      <a:pt x="135" y="319"/>
                    </a:cubicBezTo>
                    <a:cubicBezTo>
                      <a:pt x="145" y="332"/>
                      <a:pt x="160" y="341"/>
                      <a:pt x="177" y="344"/>
                    </a:cubicBezTo>
                    <a:cubicBezTo>
                      <a:pt x="189" y="378"/>
                      <a:pt x="222" y="403"/>
                      <a:pt x="260" y="403"/>
                    </a:cubicBezTo>
                    <a:cubicBezTo>
                      <a:pt x="273" y="403"/>
                      <a:pt x="285" y="400"/>
                      <a:pt x="296" y="395"/>
                    </a:cubicBezTo>
                    <a:cubicBezTo>
                      <a:pt x="314" y="429"/>
                      <a:pt x="350" y="452"/>
                      <a:pt x="391" y="452"/>
                    </a:cubicBezTo>
                    <a:cubicBezTo>
                      <a:pt x="437" y="452"/>
                      <a:pt x="477" y="423"/>
                      <a:pt x="492" y="382"/>
                    </a:cubicBezTo>
                    <a:cubicBezTo>
                      <a:pt x="526" y="364"/>
                      <a:pt x="549" y="328"/>
                      <a:pt x="549" y="287"/>
                    </a:cubicBezTo>
                    <a:cubicBezTo>
                      <a:pt x="549" y="280"/>
                      <a:pt x="548" y="274"/>
                      <a:pt x="547" y="267"/>
                    </a:cubicBezTo>
                    <a:cubicBezTo>
                      <a:pt x="552" y="257"/>
                      <a:pt x="554" y="246"/>
                      <a:pt x="554" y="235"/>
                    </a:cubicBezTo>
                    <a:cubicBezTo>
                      <a:pt x="554" y="216"/>
                      <a:pt x="547" y="199"/>
                      <a:pt x="536" y="185"/>
                    </a:cubicBezTo>
                    <a:cubicBezTo>
                      <a:pt x="536" y="182"/>
                      <a:pt x="537" y="178"/>
                      <a:pt x="537" y="174"/>
                    </a:cubicBezTo>
                    <a:cubicBezTo>
                      <a:pt x="537" y="144"/>
                      <a:pt x="519" y="118"/>
                      <a:pt x="493" y="106"/>
                    </a:cubicBezTo>
                    <a:cubicBezTo>
                      <a:pt x="472" y="57"/>
                      <a:pt x="423" y="22"/>
                      <a:pt x="367" y="2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1000"/>
                                        <p:tgtEl>
                                          <p:spTgt spid="433"/>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463"/>
                                        </p:tgtEl>
                                        <p:attrNameLst>
                                          <p:attrName>style.visibility</p:attrName>
                                        </p:attrNameLst>
                                      </p:cBhvr>
                                      <p:to>
                                        <p:strVal val="visible"/>
                                      </p:to>
                                    </p:set>
                                    <p:anim calcmode="lin" valueType="num">
                                      <p:cBhvr additive="base">
                                        <p:cTn dur="500"/>
                                        <p:tgtEl>
                                          <p:spTgt spid="463"/>
                                        </p:tgtEl>
                                        <p:attrNameLst>
                                          <p:attrName>ppt_w</p:attrName>
                                        </p:attrNameLst>
                                      </p:cBhvr>
                                      <p:tavLst>
                                        <p:tav fmla="" tm="0">
                                          <p:val>
                                            <p:strVal val="0"/>
                                          </p:val>
                                        </p:tav>
                                        <p:tav fmla="" tm="100000">
                                          <p:val>
                                            <p:strVal val="#ppt_w"/>
                                          </p:val>
                                        </p:tav>
                                      </p:tavLst>
                                    </p:anim>
                                    <p:anim calcmode="lin" valueType="num">
                                      <p:cBhvr additive="base">
                                        <p:cTn dur="500"/>
                                        <p:tgtEl>
                                          <p:spTgt spid="463"/>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500"/>
                                        <p:tgtEl>
                                          <p:spTgt spid="457"/>
                                        </p:tgtEl>
                                      </p:cBhvr>
                                    </p:animEffect>
                                  </p:childTnLst>
                                </p:cTn>
                              </p:par>
                              <p:par>
                                <p:cTn fill="hold" nodeType="with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500"/>
                                        <p:tgtEl>
                                          <p:spTgt spid="458"/>
                                        </p:tgtEl>
                                      </p:cBhvr>
                                    </p:animEffect>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479"/>
                                        </p:tgtEl>
                                        <p:attrNameLst>
                                          <p:attrName>style.visibility</p:attrName>
                                        </p:attrNameLst>
                                      </p:cBhvr>
                                      <p:to>
                                        <p:strVal val="visible"/>
                                      </p:to>
                                    </p:set>
                                    <p:anim calcmode="lin" valueType="num">
                                      <p:cBhvr additive="base">
                                        <p:cTn dur="500"/>
                                        <p:tgtEl>
                                          <p:spTgt spid="479"/>
                                        </p:tgtEl>
                                        <p:attrNameLst>
                                          <p:attrName>ppt_w</p:attrName>
                                        </p:attrNameLst>
                                      </p:cBhvr>
                                      <p:tavLst>
                                        <p:tav fmla="" tm="0">
                                          <p:val>
                                            <p:strVal val="0"/>
                                          </p:val>
                                        </p:tav>
                                        <p:tav fmla="" tm="100000">
                                          <p:val>
                                            <p:strVal val="#ppt_w"/>
                                          </p:val>
                                        </p:tav>
                                      </p:tavLst>
                                    </p:anim>
                                    <p:anim calcmode="lin" valueType="num">
                                      <p:cBhvr additive="base">
                                        <p:cTn dur="500"/>
                                        <p:tgtEl>
                                          <p:spTgt spid="479"/>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500"/>
                                        <p:tgtEl>
                                          <p:spTgt spid="459"/>
                                        </p:tgtEl>
                                      </p:cBhvr>
                                    </p:animEffect>
                                  </p:childTnLst>
                                </p:cTn>
                              </p:par>
                              <p:par>
                                <p:cTn fill="hold" nodeType="with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500"/>
                                        <p:tgtEl>
                                          <p:spTgt spid="460"/>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473"/>
                                        </p:tgtEl>
                                        <p:attrNameLst>
                                          <p:attrName>style.visibility</p:attrName>
                                        </p:attrNameLst>
                                      </p:cBhvr>
                                      <p:to>
                                        <p:strVal val="visible"/>
                                      </p:to>
                                    </p:set>
                                    <p:anim calcmode="lin" valueType="num">
                                      <p:cBhvr additive="base">
                                        <p:cTn dur="500"/>
                                        <p:tgtEl>
                                          <p:spTgt spid="473"/>
                                        </p:tgtEl>
                                        <p:attrNameLst>
                                          <p:attrName>ppt_w</p:attrName>
                                        </p:attrNameLst>
                                      </p:cBhvr>
                                      <p:tavLst>
                                        <p:tav fmla="" tm="0">
                                          <p:val>
                                            <p:strVal val="0"/>
                                          </p:val>
                                        </p:tav>
                                        <p:tav fmla="" tm="100000">
                                          <p:val>
                                            <p:strVal val="#ppt_w"/>
                                          </p:val>
                                        </p:tav>
                                      </p:tavLst>
                                    </p:anim>
                                    <p:anim calcmode="lin" valueType="num">
                                      <p:cBhvr additive="base">
                                        <p:cTn dur="500"/>
                                        <p:tgtEl>
                                          <p:spTgt spid="473"/>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500"/>
                                        <p:tgtEl>
                                          <p:spTgt spid="461"/>
                                        </p:tgtEl>
                                      </p:cBhvr>
                                    </p:animEffect>
                                  </p:childTnLst>
                                </p:cTn>
                              </p:par>
                              <p:par>
                                <p:cTn fill="hold" nodeType="with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500"/>
                                        <p:tgtEl>
                                          <p:spTgt spid="4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31"/>
          <p:cNvSpPr txBox="1"/>
          <p:nvPr>
            <p:ph idx="2" type="body"/>
          </p:nvPr>
        </p:nvSpPr>
        <p:spPr>
          <a:xfrm>
            <a:off x="278738" y="257832"/>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n-US"/>
              <a:t>MOOC - E-Struktur</a:t>
            </a:r>
            <a:endParaRPr/>
          </a:p>
        </p:txBody>
      </p:sp>
      <p:grpSp>
        <p:nvGrpSpPr>
          <p:cNvPr id="489" name="Google Shape;489;p31"/>
          <p:cNvGrpSpPr/>
          <p:nvPr/>
        </p:nvGrpSpPr>
        <p:grpSpPr>
          <a:xfrm flipH="1" rot="10800000">
            <a:off x="612948" y="3603720"/>
            <a:ext cx="950735" cy="362788"/>
            <a:chOff x="3110481" y="1725182"/>
            <a:chExt cx="608475" cy="232186"/>
          </a:xfrm>
        </p:grpSpPr>
        <p:sp>
          <p:nvSpPr>
            <p:cNvPr id="490" name="Google Shape;490;p31"/>
            <p:cNvSpPr/>
            <p:nvPr/>
          </p:nvSpPr>
          <p:spPr>
            <a:xfrm rot="-2700000">
              <a:off x="3144483" y="1759187"/>
              <a:ext cx="164178" cy="164178"/>
            </a:xfrm>
            <a:custGeom>
              <a:rect b="b" l="l" r="r" t="t"/>
              <a:pathLst>
                <a:path extrusionOk="0" h="2784329" w="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703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1" name="Google Shape;491;p31"/>
            <p:cNvSpPr/>
            <p:nvPr/>
          </p:nvSpPr>
          <p:spPr>
            <a:xfrm rot="-2700000">
              <a:off x="3332629" y="1759186"/>
              <a:ext cx="164178" cy="164178"/>
            </a:xfrm>
            <a:custGeom>
              <a:rect b="b" l="l" r="r" t="t"/>
              <a:pathLst>
                <a:path extrusionOk="0" h="2784329" w="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2" name="Google Shape;492;p31"/>
            <p:cNvSpPr/>
            <p:nvPr/>
          </p:nvSpPr>
          <p:spPr>
            <a:xfrm rot="-2700000">
              <a:off x="3520775" y="1759184"/>
              <a:ext cx="164178" cy="164178"/>
            </a:xfrm>
            <a:custGeom>
              <a:rect b="b" l="l" r="r" t="t"/>
              <a:pathLst>
                <a:path extrusionOk="0" h="2784329" w="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703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grpSp>
        <p:nvGrpSpPr>
          <p:cNvPr id="493" name="Google Shape;493;p31"/>
          <p:cNvGrpSpPr/>
          <p:nvPr/>
        </p:nvGrpSpPr>
        <p:grpSpPr>
          <a:xfrm>
            <a:off x="957489" y="1066477"/>
            <a:ext cx="10394266" cy="5363891"/>
            <a:chOff x="1435" y="1011"/>
            <a:chExt cx="6015" cy="3104"/>
          </a:xfrm>
        </p:grpSpPr>
        <p:sp>
          <p:nvSpPr>
            <p:cNvPr id="494" name="Google Shape;494;p31"/>
            <p:cNvSpPr/>
            <p:nvPr/>
          </p:nvSpPr>
          <p:spPr>
            <a:xfrm>
              <a:off x="5614" y="2773"/>
              <a:ext cx="1786" cy="1001"/>
            </a:xfrm>
            <a:custGeom>
              <a:rect b="b" l="l" r="r" t="t"/>
              <a:pathLst>
                <a:path extrusionOk="0" h="722" w="587">
                  <a:moveTo>
                    <a:pt x="587" y="60"/>
                  </a:moveTo>
                  <a:cubicBezTo>
                    <a:pt x="587" y="662"/>
                    <a:pt x="587" y="662"/>
                    <a:pt x="587" y="662"/>
                  </a:cubicBezTo>
                  <a:cubicBezTo>
                    <a:pt x="587" y="695"/>
                    <a:pt x="560" y="722"/>
                    <a:pt x="527" y="722"/>
                  </a:cubicBezTo>
                  <a:cubicBezTo>
                    <a:pt x="60" y="722"/>
                    <a:pt x="60" y="722"/>
                    <a:pt x="60" y="722"/>
                  </a:cubicBezTo>
                  <a:cubicBezTo>
                    <a:pt x="26" y="722"/>
                    <a:pt x="0" y="695"/>
                    <a:pt x="0" y="662"/>
                  </a:cubicBezTo>
                  <a:cubicBezTo>
                    <a:pt x="0" y="388"/>
                    <a:pt x="0" y="388"/>
                    <a:pt x="0" y="388"/>
                  </a:cubicBezTo>
                  <a:cubicBezTo>
                    <a:pt x="33" y="388"/>
                    <a:pt x="33" y="388"/>
                    <a:pt x="33" y="388"/>
                  </a:cubicBezTo>
                  <a:cubicBezTo>
                    <a:pt x="33" y="649"/>
                    <a:pt x="33" y="649"/>
                    <a:pt x="33" y="649"/>
                  </a:cubicBezTo>
                  <a:cubicBezTo>
                    <a:pt x="33" y="671"/>
                    <a:pt x="51" y="689"/>
                    <a:pt x="73" y="689"/>
                  </a:cubicBezTo>
                  <a:cubicBezTo>
                    <a:pt x="514" y="689"/>
                    <a:pt x="514" y="689"/>
                    <a:pt x="514" y="689"/>
                  </a:cubicBezTo>
                  <a:cubicBezTo>
                    <a:pt x="536" y="689"/>
                    <a:pt x="554" y="671"/>
                    <a:pt x="554" y="649"/>
                  </a:cubicBezTo>
                  <a:cubicBezTo>
                    <a:pt x="554" y="74"/>
                    <a:pt x="554" y="74"/>
                    <a:pt x="554" y="74"/>
                  </a:cubicBezTo>
                  <a:cubicBezTo>
                    <a:pt x="554" y="51"/>
                    <a:pt x="536" y="34"/>
                    <a:pt x="514" y="34"/>
                  </a:cubicBezTo>
                  <a:cubicBezTo>
                    <a:pt x="73" y="34"/>
                    <a:pt x="73" y="34"/>
                    <a:pt x="73" y="34"/>
                  </a:cubicBezTo>
                  <a:cubicBezTo>
                    <a:pt x="51" y="34"/>
                    <a:pt x="33" y="51"/>
                    <a:pt x="33" y="74"/>
                  </a:cubicBezTo>
                  <a:cubicBezTo>
                    <a:pt x="33" y="268"/>
                    <a:pt x="33" y="268"/>
                    <a:pt x="33" y="268"/>
                  </a:cubicBezTo>
                  <a:cubicBezTo>
                    <a:pt x="0" y="268"/>
                    <a:pt x="0" y="268"/>
                    <a:pt x="0" y="268"/>
                  </a:cubicBezTo>
                  <a:cubicBezTo>
                    <a:pt x="0" y="60"/>
                    <a:pt x="0" y="60"/>
                    <a:pt x="0" y="60"/>
                  </a:cubicBezTo>
                  <a:cubicBezTo>
                    <a:pt x="0" y="27"/>
                    <a:pt x="26" y="0"/>
                    <a:pt x="60" y="0"/>
                  </a:cubicBezTo>
                  <a:cubicBezTo>
                    <a:pt x="527" y="0"/>
                    <a:pt x="527" y="0"/>
                    <a:pt x="527" y="0"/>
                  </a:cubicBezTo>
                  <a:cubicBezTo>
                    <a:pt x="560" y="0"/>
                    <a:pt x="587" y="27"/>
                    <a:pt x="587" y="60"/>
                  </a:cubicBezTo>
                  <a:close/>
                </a:path>
              </a:pathLst>
            </a:custGeom>
            <a:solidFill>
              <a:srgbClr val="7F349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31"/>
            <p:cNvSpPr/>
            <p:nvPr/>
          </p:nvSpPr>
          <p:spPr>
            <a:xfrm>
              <a:off x="5596" y="3084"/>
              <a:ext cx="116" cy="273"/>
            </a:xfrm>
            <a:prstGeom prst="rect">
              <a:avLst/>
            </a:prstGeom>
            <a:solidFill>
              <a:srgbClr val="7F349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31"/>
            <p:cNvSpPr/>
            <p:nvPr/>
          </p:nvSpPr>
          <p:spPr>
            <a:xfrm>
              <a:off x="4617" y="2444"/>
              <a:ext cx="997" cy="671"/>
            </a:xfrm>
            <a:custGeom>
              <a:rect b="b" l="l" r="r" t="t"/>
              <a:pathLst>
                <a:path extrusionOk="0" h="457" w="561">
                  <a:moveTo>
                    <a:pt x="561" y="337"/>
                  </a:moveTo>
                  <a:cubicBezTo>
                    <a:pt x="561" y="457"/>
                    <a:pt x="561" y="457"/>
                    <a:pt x="561" y="457"/>
                  </a:cubicBezTo>
                  <a:cubicBezTo>
                    <a:pt x="60" y="457"/>
                    <a:pt x="60" y="457"/>
                    <a:pt x="60" y="457"/>
                  </a:cubicBezTo>
                  <a:cubicBezTo>
                    <a:pt x="27" y="457"/>
                    <a:pt x="0" y="430"/>
                    <a:pt x="0" y="397"/>
                  </a:cubicBezTo>
                  <a:cubicBezTo>
                    <a:pt x="0" y="0"/>
                    <a:pt x="0" y="0"/>
                    <a:pt x="0" y="0"/>
                  </a:cubicBezTo>
                  <a:cubicBezTo>
                    <a:pt x="120" y="0"/>
                    <a:pt x="120" y="0"/>
                    <a:pt x="120" y="0"/>
                  </a:cubicBezTo>
                  <a:cubicBezTo>
                    <a:pt x="120" y="337"/>
                    <a:pt x="120" y="337"/>
                    <a:pt x="120" y="337"/>
                  </a:cubicBezTo>
                  <a:lnTo>
                    <a:pt x="561" y="337"/>
                  </a:lnTo>
                  <a:close/>
                </a:path>
              </a:pathLst>
            </a:custGeom>
            <a:solidFill>
              <a:srgbClr val="24BA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31"/>
            <p:cNvSpPr/>
            <p:nvPr/>
          </p:nvSpPr>
          <p:spPr>
            <a:xfrm>
              <a:off x="4027" y="1011"/>
              <a:ext cx="1169" cy="1437"/>
            </a:xfrm>
            <a:custGeom>
              <a:rect b="b" l="l" r="r" t="t"/>
              <a:pathLst>
                <a:path extrusionOk="0" h="722" w="588">
                  <a:moveTo>
                    <a:pt x="588" y="60"/>
                  </a:moveTo>
                  <a:cubicBezTo>
                    <a:pt x="588" y="662"/>
                    <a:pt x="588" y="662"/>
                    <a:pt x="588" y="662"/>
                  </a:cubicBezTo>
                  <a:cubicBezTo>
                    <a:pt x="588" y="695"/>
                    <a:pt x="561" y="722"/>
                    <a:pt x="528" y="722"/>
                  </a:cubicBezTo>
                  <a:cubicBezTo>
                    <a:pt x="389" y="722"/>
                    <a:pt x="389" y="722"/>
                    <a:pt x="389" y="722"/>
                  </a:cubicBezTo>
                  <a:cubicBezTo>
                    <a:pt x="389" y="689"/>
                    <a:pt x="389" y="689"/>
                    <a:pt x="389" y="689"/>
                  </a:cubicBezTo>
                  <a:cubicBezTo>
                    <a:pt x="515" y="689"/>
                    <a:pt x="515" y="689"/>
                    <a:pt x="515" y="689"/>
                  </a:cubicBezTo>
                  <a:cubicBezTo>
                    <a:pt x="537" y="689"/>
                    <a:pt x="555" y="671"/>
                    <a:pt x="555" y="649"/>
                  </a:cubicBezTo>
                  <a:cubicBezTo>
                    <a:pt x="555" y="73"/>
                    <a:pt x="555" y="73"/>
                    <a:pt x="555" y="73"/>
                  </a:cubicBezTo>
                  <a:cubicBezTo>
                    <a:pt x="555" y="51"/>
                    <a:pt x="537" y="33"/>
                    <a:pt x="515" y="33"/>
                  </a:cubicBezTo>
                  <a:cubicBezTo>
                    <a:pt x="74" y="33"/>
                    <a:pt x="74" y="33"/>
                    <a:pt x="74" y="33"/>
                  </a:cubicBezTo>
                  <a:cubicBezTo>
                    <a:pt x="52" y="33"/>
                    <a:pt x="34" y="51"/>
                    <a:pt x="34" y="73"/>
                  </a:cubicBezTo>
                  <a:cubicBezTo>
                    <a:pt x="34" y="301"/>
                    <a:pt x="34" y="301"/>
                    <a:pt x="34" y="301"/>
                  </a:cubicBezTo>
                  <a:cubicBezTo>
                    <a:pt x="0" y="301"/>
                    <a:pt x="0" y="301"/>
                    <a:pt x="0" y="301"/>
                  </a:cubicBezTo>
                  <a:cubicBezTo>
                    <a:pt x="0" y="60"/>
                    <a:pt x="0" y="60"/>
                    <a:pt x="0" y="60"/>
                  </a:cubicBezTo>
                  <a:cubicBezTo>
                    <a:pt x="0" y="27"/>
                    <a:pt x="27" y="0"/>
                    <a:pt x="60" y="0"/>
                  </a:cubicBezTo>
                  <a:cubicBezTo>
                    <a:pt x="528" y="0"/>
                    <a:pt x="528" y="0"/>
                    <a:pt x="528" y="0"/>
                  </a:cubicBezTo>
                  <a:cubicBezTo>
                    <a:pt x="561" y="0"/>
                    <a:pt x="588" y="27"/>
                    <a:pt x="588" y="60"/>
                  </a:cubicBezTo>
                  <a:close/>
                </a:path>
              </a:pathLst>
            </a:custGeom>
            <a:solidFill>
              <a:srgbClr val="24BA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31"/>
            <p:cNvSpPr/>
            <p:nvPr/>
          </p:nvSpPr>
          <p:spPr>
            <a:xfrm>
              <a:off x="4095" y="1077"/>
              <a:ext cx="1036" cy="1305"/>
            </a:xfrm>
            <a:custGeom>
              <a:rect b="b" l="l" r="r" t="t"/>
              <a:pathLst>
                <a:path extrusionOk="0" h="656" w="521">
                  <a:moveTo>
                    <a:pt x="521" y="40"/>
                  </a:moveTo>
                  <a:cubicBezTo>
                    <a:pt x="521" y="616"/>
                    <a:pt x="521" y="616"/>
                    <a:pt x="521" y="616"/>
                  </a:cubicBezTo>
                  <a:cubicBezTo>
                    <a:pt x="521" y="638"/>
                    <a:pt x="503" y="656"/>
                    <a:pt x="481" y="656"/>
                  </a:cubicBezTo>
                  <a:cubicBezTo>
                    <a:pt x="355" y="656"/>
                    <a:pt x="355" y="656"/>
                    <a:pt x="355" y="656"/>
                  </a:cubicBezTo>
                  <a:cubicBezTo>
                    <a:pt x="355" y="328"/>
                    <a:pt x="355" y="328"/>
                    <a:pt x="355" y="328"/>
                  </a:cubicBezTo>
                  <a:cubicBezTo>
                    <a:pt x="355" y="295"/>
                    <a:pt x="328" y="268"/>
                    <a:pt x="295" y="268"/>
                  </a:cubicBezTo>
                  <a:cubicBezTo>
                    <a:pt x="0" y="268"/>
                    <a:pt x="0" y="268"/>
                    <a:pt x="0" y="268"/>
                  </a:cubicBezTo>
                  <a:cubicBezTo>
                    <a:pt x="0" y="40"/>
                    <a:pt x="0" y="40"/>
                    <a:pt x="0" y="40"/>
                  </a:cubicBezTo>
                  <a:cubicBezTo>
                    <a:pt x="0" y="18"/>
                    <a:pt x="18" y="0"/>
                    <a:pt x="40" y="0"/>
                  </a:cubicBezTo>
                  <a:cubicBezTo>
                    <a:pt x="481" y="0"/>
                    <a:pt x="481" y="0"/>
                    <a:pt x="481" y="0"/>
                  </a:cubicBezTo>
                  <a:cubicBezTo>
                    <a:pt x="503" y="0"/>
                    <a:pt x="521" y="18"/>
                    <a:pt x="521" y="40"/>
                  </a:cubicBezTo>
                  <a:close/>
                </a:path>
              </a:pathLst>
            </a:custGeom>
            <a:solidFill>
              <a:srgbClr val="F4F4F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31"/>
            <p:cNvSpPr/>
            <p:nvPr/>
          </p:nvSpPr>
          <p:spPr>
            <a:xfrm>
              <a:off x="4562" y="2382"/>
              <a:ext cx="239" cy="66"/>
            </a:xfrm>
            <a:prstGeom prst="rect">
              <a:avLst/>
            </a:prstGeom>
            <a:solidFill>
              <a:srgbClr val="24BA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31"/>
            <p:cNvSpPr/>
            <p:nvPr/>
          </p:nvSpPr>
          <p:spPr>
            <a:xfrm>
              <a:off x="4095" y="1610"/>
              <a:ext cx="706" cy="772"/>
            </a:xfrm>
            <a:custGeom>
              <a:rect b="b" l="l" r="r" t="t"/>
              <a:pathLst>
                <a:path extrusionOk="0" h="388" w="355">
                  <a:moveTo>
                    <a:pt x="355" y="60"/>
                  </a:moveTo>
                  <a:cubicBezTo>
                    <a:pt x="355" y="388"/>
                    <a:pt x="355" y="388"/>
                    <a:pt x="355" y="388"/>
                  </a:cubicBezTo>
                  <a:cubicBezTo>
                    <a:pt x="235" y="388"/>
                    <a:pt x="235" y="388"/>
                    <a:pt x="235" y="388"/>
                  </a:cubicBezTo>
                  <a:cubicBezTo>
                    <a:pt x="235" y="120"/>
                    <a:pt x="235" y="120"/>
                    <a:pt x="235" y="120"/>
                  </a:cubicBezTo>
                  <a:cubicBezTo>
                    <a:pt x="0" y="120"/>
                    <a:pt x="0" y="120"/>
                    <a:pt x="0" y="120"/>
                  </a:cubicBezTo>
                  <a:cubicBezTo>
                    <a:pt x="0" y="0"/>
                    <a:pt x="0" y="0"/>
                    <a:pt x="0" y="0"/>
                  </a:cubicBezTo>
                  <a:cubicBezTo>
                    <a:pt x="295" y="0"/>
                    <a:pt x="295" y="0"/>
                    <a:pt x="295" y="0"/>
                  </a:cubicBezTo>
                  <a:cubicBezTo>
                    <a:pt x="328" y="0"/>
                    <a:pt x="355" y="27"/>
                    <a:pt x="355" y="60"/>
                  </a:cubicBezTo>
                  <a:close/>
                </a:path>
              </a:pathLst>
            </a:custGeom>
            <a:solidFill>
              <a:srgbClr val="F4F4F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31"/>
            <p:cNvSpPr/>
            <p:nvPr/>
          </p:nvSpPr>
          <p:spPr>
            <a:xfrm>
              <a:off x="4027" y="1849"/>
              <a:ext cx="535" cy="599"/>
            </a:xfrm>
            <a:custGeom>
              <a:rect b="b" l="l" r="r" t="t"/>
              <a:pathLst>
                <a:path extrusionOk="0" h="301" w="269">
                  <a:moveTo>
                    <a:pt x="269" y="268"/>
                  </a:moveTo>
                  <a:cubicBezTo>
                    <a:pt x="269" y="301"/>
                    <a:pt x="269" y="301"/>
                    <a:pt x="269" y="301"/>
                  </a:cubicBezTo>
                  <a:cubicBezTo>
                    <a:pt x="60" y="301"/>
                    <a:pt x="60" y="301"/>
                    <a:pt x="60" y="301"/>
                  </a:cubicBezTo>
                  <a:cubicBezTo>
                    <a:pt x="27" y="301"/>
                    <a:pt x="0" y="274"/>
                    <a:pt x="0" y="241"/>
                  </a:cubicBezTo>
                  <a:cubicBezTo>
                    <a:pt x="0" y="0"/>
                    <a:pt x="0" y="0"/>
                    <a:pt x="0" y="0"/>
                  </a:cubicBezTo>
                  <a:cubicBezTo>
                    <a:pt x="34" y="0"/>
                    <a:pt x="34" y="0"/>
                    <a:pt x="34" y="0"/>
                  </a:cubicBezTo>
                  <a:cubicBezTo>
                    <a:pt x="34" y="228"/>
                    <a:pt x="34" y="228"/>
                    <a:pt x="34" y="228"/>
                  </a:cubicBezTo>
                  <a:cubicBezTo>
                    <a:pt x="34" y="250"/>
                    <a:pt x="52" y="268"/>
                    <a:pt x="74" y="268"/>
                  </a:cubicBezTo>
                  <a:lnTo>
                    <a:pt x="269" y="268"/>
                  </a:lnTo>
                  <a:close/>
                </a:path>
              </a:pathLst>
            </a:custGeom>
            <a:solidFill>
              <a:srgbClr val="24BA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31"/>
            <p:cNvSpPr/>
            <p:nvPr/>
          </p:nvSpPr>
          <p:spPr>
            <a:xfrm>
              <a:off x="4095" y="1849"/>
              <a:ext cx="467" cy="533"/>
            </a:xfrm>
            <a:custGeom>
              <a:rect b="b" l="l" r="r" t="t"/>
              <a:pathLst>
                <a:path extrusionOk="0" h="268" w="235">
                  <a:moveTo>
                    <a:pt x="235" y="0"/>
                  </a:moveTo>
                  <a:cubicBezTo>
                    <a:pt x="235" y="268"/>
                    <a:pt x="235" y="268"/>
                    <a:pt x="235" y="268"/>
                  </a:cubicBezTo>
                  <a:cubicBezTo>
                    <a:pt x="40" y="268"/>
                    <a:pt x="40" y="268"/>
                    <a:pt x="40" y="268"/>
                  </a:cubicBezTo>
                  <a:cubicBezTo>
                    <a:pt x="18" y="268"/>
                    <a:pt x="0" y="250"/>
                    <a:pt x="0" y="228"/>
                  </a:cubicBezTo>
                  <a:cubicBezTo>
                    <a:pt x="0" y="0"/>
                    <a:pt x="0" y="0"/>
                    <a:pt x="0" y="0"/>
                  </a:cubicBezTo>
                  <a:lnTo>
                    <a:pt x="235" y="0"/>
                  </a:lnTo>
                  <a:close/>
                </a:path>
              </a:pathLst>
            </a:custGeom>
            <a:solidFill>
              <a:srgbClr val="F4F4F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31"/>
            <p:cNvSpPr/>
            <p:nvPr/>
          </p:nvSpPr>
          <p:spPr>
            <a:xfrm>
              <a:off x="4027" y="1610"/>
              <a:ext cx="68" cy="239"/>
            </a:xfrm>
            <a:prstGeom prst="rect">
              <a:avLst/>
            </a:prstGeom>
            <a:solidFill>
              <a:srgbClr val="24BA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31"/>
            <p:cNvSpPr/>
            <p:nvPr/>
          </p:nvSpPr>
          <p:spPr>
            <a:xfrm>
              <a:off x="3222" y="1610"/>
              <a:ext cx="805" cy="1025"/>
            </a:xfrm>
            <a:custGeom>
              <a:rect b="b" l="l" r="r" t="t"/>
              <a:pathLst>
                <a:path extrusionOk="0" h="497" w="405">
                  <a:moveTo>
                    <a:pt x="405" y="0"/>
                  </a:moveTo>
                  <a:cubicBezTo>
                    <a:pt x="405" y="120"/>
                    <a:pt x="405" y="120"/>
                    <a:pt x="405" y="120"/>
                  </a:cubicBezTo>
                  <a:cubicBezTo>
                    <a:pt x="120" y="120"/>
                    <a:pt x="120" y="120"/>
                    <a:pt x="120" y="120"/>
                  </a:cubicBezTo>
                  <a:cubicBezTo>
                    <a:pt x="120" y="497"/>
                    <a:pt x="120" y="497"/>
                    <a:pt x="120" y="497"/>
                  </a:cubicBezTo>
                  <a:cubicBezTo>
                    <a:pt x="0" y="497"/>
                    <a:pt x="0" y="497"/>
                    <a:pt x="0" y="497"/>
                  </a:cubicBezTo>
                  <a:cubicBezTo>
                    <a:pt x="0" y="60"/>
                    <a:pt x="0" y="60"/>
                    <a:pt x="0" y="60"/>
                  </a:cubicBezTo>
                  <a:cubicBezTo>
                    <a:pt x="0" y="27"/>
                    <a:pt x="27" y="0"/>
                    <a:pt x="60" y="0"/>
                  </a:cubicBezTo>
                  <a:lnTo>
                    <a:pt x="405" y="0"/>
                  </a:lnTo>
                  <a:close/>
                </a:path>
              </a:pathLst>
            </a:custGeom>
            <a:solidFill>
              <a:srgbClr val="7030A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31"/>
            <p:cNvSpPr/>
            <p:nvPr/>
          </p:nvSpPr>
          <p:spPr>
            <a:xfrm>
              <a:off x="3514" y="3596"/>
              <a:ext cx="519" cy="519"/>
            </a:xfrm>
            <a:custGeom>
              <a:rect b="b" l="l" r="r" t="t"/>
              <a:pathLst>
                <a:path extrusionOk="0" h="261" w="261">
                  <a:moveTo>
                    <a:pt x="229" y="104"/>
                  </a:moveTo>
                  <a:cubicBezTo>
                    <a:pt x="229" y="79"/>
                    <a:pt x="222" y="56"/>
                    <a:pt x="209" y="36"/>
                  </a:cubicBezTo>
                  <a:cubicBezTo>
                    <a:pt x="221" y="0"/>
                    <a:pt x="221" y="0"/>
                    <a:pt x="221" y="0"/>
                  </a:cubicBezTo>
                  <a:cubicBezTo>
                    <a:pt x="246" y="28"/>
                    <a:pt x="261" y="64"/>
                    <a:pt x="261" y="104"/>
                  </a:cubicBezTo>
                  <a:cubicBezTo>
                    <a:pt x="261" y="190"/>
                    <a:pt x="190" y="261"/>
                    <a:pt x="104" y="261"/>
                  </a:cubicBezTo>
                  <a:cubicBezTo>
                    <a:pt x="64" y="261"/>
                    <a:pt x="28" y="246"/>
                    <a:pt x="0" y="221"/>
                  </a:cubicBezTo>
                  <a:cubicBezTo>
                    <a:pt x="59" y="221"/>
                    <a:pt x="59" y="221"/>
                    <a:pt x="59" y="221"/>
                  </a:cubicBezTo>
                  <a:cubicBezTo>
                    <a:pt x="73" y="226"/>
                    <a:pt x="88" y="229"/>
                    <a:pt x="104" y="229"/>
                  </a:cubicBezTo>
                  <a:cubicBezTo>
                    <a:pt x="173" y="229"/>
                    <a:pt x="229" y="173"/>
                    <a:pt x="229" y="104"/>
                  </a:cubicBezTo>
                  <a:close/>
                </a:path>
              </a:pathLst>
            </a:custGeom>
            <a:solidFill>
              <a:srgbClr val="7030A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31"/>
            <p:cNvSpPr/>
            <p:nvPr/>
          </p:nvSpPr>
          <p:spPr>
            <a:xfrm>
              <a:off x="3902" y="3548"/>
              <a:ext cx="26" cy="30"/>
            </a:xfrm>
            <a:custGeom>
              <a:rect b="b" l="l" r="r" t="t"/>
              <a:pathLst>
                <a:path extrusionOk="0" h="15" w="13">
                  <a:moveTo>
                    <a:pt x="13" y="10"/>
                  </a:moveTo>
                  <a:cubicBezTo>
                    <a:pt x="0" y="15"/>
                    <a:pt x="0" y="15"/>
                    <a:pt x="0" y="15"/>
                  </a:cubicBezTo>
                  <a:cubicBezTo>
                    <a:pt x="0" y="0"/>
                    <a:pt x="0" y="0"/>
                    <a:pt x="0" y="0"/>
                  </a:cubicBezTo>
                  <a:cubicBezTo>
                    <a:pt x="4" y="4"/>
                    <a:pt x="9" y="7"/>
                    <a:pt x="13" y="10"/>
                  </a:cubicBezTo>
                  <a:close/>
                </a:path>
              </a:pathLst>
            </a:custGeom>
            <a:solidFill>
              <a:srgbClr val="FB224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31"/>
            <p:cNvSpPr/>
            <p:nvPr/>
          </p:nvSpPr>
          <p:spPr>
            <a:xfrm>
              <a:off x="3837" y="3512"/>
              <a:ext cx="65" cy="82"/>
            </a:xfrm>
            <a:custGeom>
              <a:rect b="b" l="l" r="r" t="t"/>
              <a:pathLst>
                <a:path extrusionOk="0" h="41" w="33">
                  <a:moveTo>
                    <a:pt x="33" y="18"/>
                  </a:moveTo>
                  <a:cubicBezTo>
                    <a:pt x="33" y="33"/>
                    <a:pt x="33" y="33"/>
                    <a:pt x="33" y="33"/>
                  </a:cubicBezTo>
                  <a:cubicBezTo>
                    <a:pt x="10" y="41"/>
                    <a:pt x="10" y="41"/>
                    <a:pt x="10" y="41"/>
                  </a:cubicBezTo>
                  <a:cubicBezTo>
                    <a:pt x="7" y="39"/>
                    <a:pt x="3" y="37"/>
                    <a:pt x="0" y="35"/>
                  </a:cubicBezTo>
                  <a:cubicBezTo>
                    <a:pt x="0" y="0"/>
                    <a:pt x="0" y="0"/>
                    <a:pt x="0" y="0"/>
                  </a:cubicBezTo>
                  <a:cubicBezTo>
                    <a:pt x="12" y="5"/>
                    <a:pt x="23" y="11"/>
                    <a:pt x="33" y="18"/>
                  </a:cubicBezTo>
                  <a:close/>
                </a:path>
              </a:pathLst>
            </a:custGeom>
            <a:solidFill>
              <a:srgbClr val="7030A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31"/>
            <p:cNvSpPr/>
            <p:nvPr/>
          </p:nvSpPr>
          <p:spPr>
            <a:xfrm>
              <a:off x="3461" y="2599"/>
              <a:ext cx="441" cy="949"/>
            </a:xfrm>
            <a:custGeom>
              <a:rect b="b" l="l" r="r" t="t"/>
              <a:pathLst>
                <a:path extrusionOk="0" h="477" w="222">
                  <a:moveTo>
                    <a:pt x="222" y="60"/>
                  </a:moveTo>
                  <a:cubicBezTo>
                    <a:pt x="222" y="477"/>
                    <a:pt x="222" y="477"/>
                    <a:pt x="222" y="477"/>
                  </a:cubicBezTo>
                  <a:cubicBezTo>
                    <a:pt x="212" y="470"/>
                    <a:pt x="201" y="464"/>
                    <a:pt x="189" y="459"/>
                  </a:cubicBezTo>
                  <a:cubicBezTo>
                    <a:pt x="189" y="73"/>
                    <a:pt x="189" y="73"/>
                    <a:pt x="189" y="73"/>
                  </a:cubicBezTo>
                  <a:cubicBezTo>
                    <a:pt x="189" y="51"/>
                    <a:pt x="171" y="33"/>
                    <a:pt x="149" y="33"/>
                  </a:cubicBezTo>
                  <a:cubicBezTo>
                    <a:pt x="0" y="33"/>
                    <a:pt x="0" y="33"/>
                    <a:pt x="0" y="33"/>
                  </a:cubicBezTo>
                  <a:cubicBezTo>
                    <a:pt x="0" y="0"/>
                    <a:pt x="0" y="0"/>
                    <a:pt x="0" y="0"/>
                  </a:cubicBezTo>
                  <a:cubicBezTo>
                    <a:pt x="162" y="0"/>
                    <a:pt x="162" y="0"/>
                    <a:pt x="162" y="0"/>
                  </a:cubicBezTo>
                  <a:cubicBezTo>
                    <a:pt x="195" y="0"/>
                    <a:pt x="222" y="27"/>
                    <a:pt x="222" y="60"/>
                  </a:cubicBezTo>
                  <a:close/>
                </a:path>
              </a:pathLst>
            </a:custGeom>
            <a:solidFill>
              <a:srgbClr val="7030A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31"/>
            <p:cNvSpPr/>
            <p:nvPr/>
          </p:nvSpPr>
          <p:spPr>
            <a:xfrm>
              <a:off x="3409" y="3490"/>
              <a:ext cx="428" cy="480"/>
            </a:xfrm>
            <a:custGeom>
              <a:rect b="b" l="l" r="r" t="t"/>
              <a:pathLst>
                <a:path extrusionOk="0" h="241" w="215">
                  <a:moveTo>
                    <a:pt x="215" y="11"/>
                  </a:moveTo>
                  <a:cubicBezTo>
                    <a:pt x="215" y="46"/>
                    <a:pt x="215" y="46"/>
                    <a:pt x="215" y="46"/>
                  </a:cubicBezTo>
                  <a:cubicBezTo>
                    <a:pt x="197" y="37"/>
                    <a:pt x="178" y="32"/>
                    <a:pt x="157" y="32"/>
                  </a:cubicBezTo>
                  <a:cubicBezTo>
                    <a:pt x="88" y="32"/>
                    <a:pt x="32" y="88"/>
                    <a:pt x="32" y="157"/>
                  </a:cubicBezTo>
                  <a:cubicBezTo>
                    <a:pt x="32" y="189"/>
                    <a:pt x="44" y="219"/>
                    <a:pt x="64" y="241"/>
                  </a:cubicBezTo>
                  <a:cubicBezTo>
                    <a:pt x="25" y="241"/>
                    <a:pt x="25" y="241"/>
                    <a:pt x="25" y="241"/>
                  </a:cubicBezTo>
                  <a:cubicBezTo>
                    <a:pt x="9" y="217"/>
                    <a:pt x="0" y="188"/>
                    <a:pt x="0" y="157"/>
                  </a:cubicBezTo>
                  <a:cubicBezTo>
                    <a:pt x="0" y="71"/>
                    <a:pt x="71" y="0"/>
                    <a:pt x="157" y="0"/>
                  </a:cubicBezTo>
                  <a:cubicBezTo>
                    <a:pt x="177" y="0"/>
                    <a:pt x="197" y="4"/>
                    <a:pt x="215" y="11"/>
                  </a:cubicBezTo>
                  <a:close/>
                </a:path>
              </a:pathLst>
            </a:custGeom>
            <a:solidFill>
              <a:srgbClr val="7030A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31"/>
            <p:cNvSpPr/>
            <p:nvPr/>
          </p:nvSpPr>
          <p:spPr>
            <a:xfrm>
              <a:off x="2799" y="2665"/>
              <a:ext cx="1038" cy="1305"/>
            </a:xfrm>
            <a:custGeom>
              <a:rect b="b" l="l" r="r" t="t"/>
              <a:pathLst>
                <a:path extrusionOk="0" h="656" w="522">
                  <a:moveTo>
                    <a:pt x="522" y="40"/>
                  </a:moveTo>
                  <a:cubicBezTo>
                    <a:pt x="522" y="426"/>
                    <a:pt x="522" y="426"/>
                    <a:pt x="522" y="426"/>
                  </a:cubicBezTo>
                  <a:cubicBezTo>
                    <a:pt x="504" y="419"/>
                    <a:pt x="484" y="415"/>
                    <a:pt x="464" y="415"/>
                  </a:cubicBezTo>
                  <a:cubicBezTo>
                    <a:pt x="378" y="415"/>
                    <a:pt x="307" y="486"/>
                    <a:pt x="307" y="572"/>
                  </a:cubicBezTo>
                  <a:cubicBezTo>
                    <a:pt x="307" y="603"/>
                    <a:pt x="316" y="632"/>
                    <a:pt x="332" y="656"/>
                  </a:cubicBezTo>
                  <a:cubicBezTo>
                    <a:pt x="40" y="656"/>
                    <a:pt x="40" y="656"/>
                    <a:pt x="40" y="656"/>
                  </a:cubicBezTo>
                  <a:cubicBezTo>
                    <a:pt x="18" y="656"/>
                    <a:pt x="0" y="638"/>
                    <a:pt x="0" y="616"/>
                  </a:cubicBezTo>
                  <a:cubicBezTo>
                    <a:pt x="0" y="348"/>
                    <a:pt x="0" y="348"/>
                    <a:pt x="0" y="348"/>
                  </a:cubicBezTo>
                  <a:cubicBezTo>
                    <a:pt x="273" y="348"/>
                    <a:pt x="273" y="348"/>
                    <a:pt x="273" y="348"/>
                  </a:cubicBezTo>
                  <a:cubicBezTo>
                    <a:pt x="306" y="348"/>
                    <a:pt x="333" y="321"/>
                    <a:pt x="333" y="288"/>
                  </a:cubicBezTo>
                  <a:cubicBezTo>
                    <a:pt x="333" y="0"/>
                    <a:pt x="333" y="0"/>
                    <a:pt x="333" y="0"/>
                  </a:cubicBezTo>
                  <a:cubicBezTo>
                    <a:pt x="482" y="0"/>
                    <a:pt x="482" y="0"/>
                    <a:pt x="482" y="0"/>
                  </a:cubicBezTo>
                  <a:cubicBezTo>
                    <a:pt x="504" y="0"/>
                    <a:pt x="522" y="18"/>
                    <a:pt x="522" y="40"/>
                  </a:cubicBezTo>
                  <a:close/>
                </a:path>
              </a:pathLst>
            </a:custGeom>
            <a:solidFill>
              <a:srgbClr val="F4F4F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31"/>
            <p:cNvSpPr/>
            <p:nvPr/>
          </p:nvSpPr>
          <p:spPr>
            <a:xfrm>
              <a:off x="3459" y="3970"/>
              <a:ext cx="173" cy="65"/>
            </a:xfrm>
            <a:custGeom>
              <a:rect b="b" l="l" r="r" t="t"/>
              <a:pathLst>
                <a:path extrusionOk="0" h="33" w="87">
                  <a:moveTo>
                    <a:pt x="87" y="33"/>
                  </a:moveTo>
                  <a:cubicBezTo>
                    <a:pt x="28" y="33"/>
                    <a:pt x="28" y="33"/>
                    <a:pt x="28" y="33"/>
                  </a:cubicBezTo>
                  <a:cubicBezTo>
                    <a:pt x="17" y="23"/>
                    <a:pt x="7" y="12"/>
                    <a:pt x="0" y="0"/>
                  </a:cubicBezTo>
                  <a:cubicBezTo>
                    <a:pt x="39" y="0"/>
                    <a:pt x="39" y="0"/>
                    <a:pt x="39" y="0"/>
                  </a:cubicBezTo>
                  <a:cubicBezTo>
                    <a:pt x="52" y="14"/>
                    <a:pt x="68" y="26"/>
                    <a:pt x="87" y="33"/>
                  </a:cubicBezTo>
                  <a:close/>
                </a:path>
              </a:pathLst>
            </a:custGeom>
            <a:solidFill>
              <a:srgbClr val="7030A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31"/>
            <p:cNvSpPr/>
            <p:nvPr/>
          </p:nvSpPr>
          <p:spPr>
            <a:xfrm>
              <a:off x="2733" y="3357"/>
              <a:ext cx="781" cy="678"/>
            </a:xfrm>
            <a:custGeom>
              <a:rect b="b" l="l" r="r" t="t"/>
              <a:pathLst>
                <a:path extrusionOk="0" h="341" w="393">
                  <a:moveTo>
                    <a:pt x="393" y="341"/>
                  </a:moveTo>
                  <a:cubicBezTo>
                    <a:pt x="60" y="341"/>
                    <a:pt x="60" y="341"/>
                    <a:pt x="60" y="341"/>
                  </a:cubicBezTo>
                  <a:cubicBezTo>
                    <a:pt x="27" y="341"/>
                    <a:pt x="0" y="314"/>
                    <a:pt x="0" y="281"/>
                  </a:cubicBezTo>
                  <a:cubicBezTo>
                    <a:pt x="0" y="0"/>
                    <a:pt x="0" y="0"/>
                    <a:pt x="0" y="0"/>
                  </a:cubicBezTo>
                  <a:cubicBezTo>
                    <a:pt x="33" y="0"/>
                    <a:pt x="33" y="0"/>
                    <a:pt x="33" y="0"/>
                  </a:cubicBezTo>
                  <a:cubicBezTo>
                    <a:pt x="33" y="268"/>
                    <a:pt x="33" y="268"/>
                    <a:pt x="33" y="268"/>
                  </a:cubicBezTo>
                  <a:cubicBezTo>
                    <a:pt x="33" y="290"/>
                    <a:pt x="51" y="308"/>
                    <a:pt x="73" y="308"/>
                  </a:cubicBezTo>
                  <a:cubicBezTo>
                    <a:pt x="365" y="308"/>
                    <a:pt x="365" y="308"/>
                    <a:pt x="365" y="308"/>
                  </a:cubicBezTo>
                  <a:cubicBezTo>
                    <a:pt x="372" y="320"/>
                    <a:pt x="382" y="331"/>
                    <a:pt x="393" y="341"/>
                  </a:cubicBezTo>
                  <a:close/>
                </a:path>
              </a:pathLst>
            </a:custGeom>
            <a:solidFill>
              <a:srgbClr val="7030A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31"/>
            <p:cNvSpPr/>
            <p:nvPr/>
          </p:nvSpPr>
          <p:spPr>
            <a:xfrm>
              <a:off x="2799" y="2665"/>
              <a:ext cx="662" cy="692"/>
            </a:xfrm>
            <a:custGeom>
              <a:rect b="b" l="l" r="r" t="t"/>
              <a:pathLst>
                <a:path extrusionOk="0" h="348" w="333">
                  <a:moveTo>
                    <a:pt x="333" y="0"/>
                  </a:moveTo>
                  <a:cubicBezTo>
                    <a:pt x="333" y="288"/>
                    <a:pt x="333" y="288"/>
                    <a:pt x="333" y="288"/>
                  </a:cubicBezTo>
                  <a:cubicBezTo>
                    <a:pt x="333" y="321"/>
                    <a:pt x="306" y="348"/>
                    <a:pt x="273" y="348"/>
                  </a:cubicBezTo>
                  <a:cubicBezTo>
                    <a:pt x="0" y="348"/>
                    <a:pt x="0" y="348"/>
                    <a:pt x="0" y="348"/>
                  </a:cubicBezTo>
                  <a:cubicBezTo>
                    <a:pt x="0" y="228"/>
                    <a:pt x="0" y="228"/>
                    <a:pt x="0" y="228"/>
                  </a:cubicBezTo>
                  <a:cubicBezTo>
                    <a:pt x="213" y="228"/>
                    <a:pt x="213" y="228"/>
                    <a:pt x="213" y="228"/>
                  </a:cubicBezTo>
                  <a:cubicBezTo>
                    <a:pt x="213" y="0"/>
                    <a:pt x="213" y="0"/>
                    <a:pt x="213" y="0"/>
                  </a:cubicBezTo>
                  <a:lnTo>
                    <a:pt x="333" y="0"/>
                  </a:lnTo>
                  <a:close/>
                </a:path>
              </a:pathLst>
            </a:custGeom>
            <a:solidFill>
              <a:srgbClr val="F4F4F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31"/>
            <p:cNvSpPr/>
            <p:nvPr/>
          </p:nvSpPr>
          <p:spPr>
            <a:xfrm>
              <a:off x="3222" y="2599"/>
              <a:ext cx="239" cy="66"/>
            </a:xfrm>
            <a:prstGeom prst="rect">
              <a:avLst/>
            </a:prstGeom>
            <a:solidFill>
              <a:srgbClr val="7030A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31"/>
            <p:cNvSpPr/>
            <p:nvPr/>
          </p:nvSpPr>
          <p:spPr>
            <a:xfrm>
              <a:off x="2799" y="2665"/>
              <a:ext cx="423" cy="453"/>
            </a:xfrm>
            <a:custGeom>
              <a:rect b="b" l="l" r="r" t="t"/>
              <a:pathLst>
                <a:path extrusionOk="0" h="228" w="213">
                  <a:moveTo>
                    <a:pt x="213" y="0"/>
                  </a:moveTo>
                  <a:cubicBezTo>
                    <a:pt x="213" y="228"/>
                    <a:pt x="213" y="228"/>
                    <a:pt x="213" y="228"/>
                  </a:cubicBezTo>
                  <a:cubicBezTo>
                    <a:pt x="0" y="228"/>
                    <a:pt x="0" y="228"/>
                    <a:pt x="0" y="228"/>
                  </a:cubicBezTo>
                  <a:cubicBezTo>
                    <a:pt x="0" y="40"/>
                    <a:pt x="0" y="40"/>
                    <a:pt x="0" y="40"/>
                  </a:cubicBezTo>
                  <a:cubicBezTo>
                    <a:pt x="0" y="18"/>
                    <a:pt x="18" y="0"/>
                    <a:pt x="40" y="0"/>
                  </a:cubicBezTo>
                  <a:lnTo>
                    <a:pt x="213" y="0"/>
                  </a:lnTo>
                  <a:close/>
                </a:path>
              </a:pathLst>
            </a:custGeom>
            <a:solidFill>
              <a:srgbClr val="F4F4F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31"/>
            <p:cNvSpPr/>
            <p:nvPr/>
          </p:nvSpPr>
          <p:spPr>
            <a:xfrm>
              <a:off x="2733" y="2599"/>
              <a:ext cx="489" cy="519"/>
            </a:xfrm>
            <a:custGeom>
              <a:rect b="b" l="l" r="r" t="t"/>
              <a:pathLst>
                <a:path extrusionOk="0" h="261" w="246">
                  <a:moveTo>
                    <a:pt x="246" y="0"/>
                  </a:moveTo>
                  <a:cubicBezTo>
                    <a:pt x="246" y="33"/>
                    <a:pt x="246" y="33"/>
                    <a:pt x="246" y="33"/>
                  </a:cubicBezTo>
                  <a:cubicBezTo>
                    <a:pt x="73" y="33"/>
                    <a:pt x="73" y="33"/>
                    <a:pt x="73" y="33"/>
                  </a:cubicBezTo>
                  <a:cubicBezTo>
                    <a:pt x="51" y="33"/>
                    <a:pt x="33" y="51"/>
                    <a:pt x="33" y="73"/>
                  </a:cubicBezTo>
                  <a:cubicBezTo>
                    <a:pt x="33" y="261"/>
                    <a:pt x="33" y="261"/>
                    <a:pt x="33" y="261"/>
                  </a:cubicBezTo>
                  <a:cubicBezTo>
                    <a:pt x="0" y="261"/>
                    <a:pt x="0" y="261"/>
                    <a:pt x="0" y="261"/>
                  </a:cubicBezTo>
                  <a:cubicBezTo>
                    <a:pt x="0" y="60"/>
                    <a:pt x="0" y="60"/>
                    <a:pt x="0" y="60"/>
                  </a:cubicBezTo>
                  <a:cubicBezTo>
                    <a:pt x="0" y="27"/>
                    <a:pt x="27" y="0"/>
                    <a:pt x="60" y="0"/>
                  </a:cubicBezTo>
                  <a:lnTo>
                    <a:pt x="246" y="0"/>
                  </a:lnTo>
                  <a:close/>
                </a:path>
              </a:pathLst>
            </a:custGeom>
            <a:solidFill>
              <a:srgbClr val="7030A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31"/>
            <p:cNvSpPr/>
            <p:nvPr/>
          </p:nvSpPr>
          <p:spPr>
            <a:xfrm>
              <a:off x="2733" y="3118"/>
              <a:ext cx="66" cy="239"/>
            </a:xfrm>
            <a:prstGeom prst="rect">
              <a:avLst/>
            </a:prstGeom>
            <a:solidFill>
              <a:srgbClr val="7030A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31"/>
            <p:cNvSpPr/>
            <p:nvPr/>
          </p:nvSpPr>
          <p:spPr>
            <a:xfrm>
              <a:off x="1900" y="2448"/>
              <a:ext cx="833" cy="909"/>
            </a:xfrm>
            <a:custGeom>
              <a:rect b="b" l="l" r="r" t="t"/>
              <a:pathLst>
                <a:path extrusionOk="0" h="457" w="419">
                  <a:moveTo>
                    <a:pt x="419" y="337"/>
                  </a:moveTo>
                  <a:cubicBezTo>
                    <a:pt x="419" y="457"/>
                    <a:pt x="419" y="457"/>
                    <a:pt x="419" y="457"/>
                  </a:cubicBezTo>
                  <a:cubicBezTo>
                    <a:pt x="60" y="457"/>
                    <a:pt x="60" y="457"/>
                    <a:pt x="60" y="457"/>
                  </a:cubicBezTo>
                  <a:cubicBezTo>
                    <a:pt x="27" y="457"/>
                    <a:pt x="0" y="430"/>
                    <a:pt x="0" y="397"/>
                  </a:cubicBezTo>
                  <a:cubicBezTo>
                    <a:pt x="0" y="0"/>
                    <a:pt x="0" y="0"/>
                    <a:pt x="0" y="0"/>
                  </a:cubicBezTo>
                  <a:cubicBezTo>
                    <a:pt x="120" y="0"/>
                    <a:pt x="120" y="0"/>
                    <a:pt x="120" y="0"/>
                  </a:cubicBezTo>
                  <a:cubicBezTo>
                    <a:pt x="120" y="337"/>
                    <a:pt x="120" y="337"/>
                    <a:pt x="120" y="337"/>
                  </a:cubicBezTo>
                  <a:lnTo>
                    <a:pt x="419" y="337"/>
                  </a:lnTo>
                  <a:close/>
                </a:path>
              </a:pathLst>
            </a:custGeom>
            <a:solidFill>
              <a:srgbClr val="24BA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31"/>
            <p:cNvSpPr/>
            <p:nvPr/>
          </p:nvSpPr>
          <p:spPr>
            <a:xfrm>
              <a:off x="1435" y="1011"/>
              <a:ext cx="1169" cy="1437"/>
            </a:xfrm>
            <a:custGeom>
              <a:rect b="b" l="l" r="r" t="t"/>
              <a:pathLst>
                <a:path extrusionOk="0" h="722" w="588">
                  <a:moveTo>
                    <a:pt x="588" y="60"/>
                  </a:moveTo>
                  <a:cubicBezTo>
                    <a:pt x="588" y="662"/>
                    <a:pt x="588" y="662"/>
                    <a:pt x="588" y="662"/>
                  </a:cubicBezTo>
                  <a:cubicBezTo>
                    <a:pt x="588" y="695"/>
                    <a:pt x="561" y="722"/>
                    <a:pt x="528" y="722"/>
                  </a:cubicBezTo>
                  <a:cubicBezTo>
                    <a:pt x="354" y="722"/>
                    <a:pt x="354" y="722"/>
                    <a:pt x="354" y="722"/>
                  </a:cubicBezTo>
                  <a:cubicBezTo>
                    <a:pt x="354" y="689"/>
                    <a:pt x="354" y="689"/>
                    <a:pt x="354" y="689"/>
                  </a:cubicBezTo>
                  <a:cubicBezTo>
                    <a:pt x="514" y="689"/>
                    <a:pt x="514" y="689"/>
                    <a:pt x="514" y="689"/>
                  </a:cubicBezTo>
                  <a:cubicBezTo>
                    <a:pt x="536" y="689"/>
                    <a:pt x="554" y="671"/>
                    <a:pt x="554" y="649"/>
                  </a:cubicBezTo>
                  <a:cubicBezTo>
                    <a:pt x="554" y="73"/>
                    <a:pt x="554" y="73"/>
                    <a:pt x="554" y="73"/>
                  </a:cubicBezTo>
                  <a:cubicBezTo>
                    <a:pt x="554" y="51"/>
                    <a:pt x="536" y="33"/>
                    <a:pt x="514" y="33"/>
                  </a:cubicBezTo>
                  <a:cubicBezTo>
                    <a:pt x="73" y="33"/>
                    <a:pt x="73" y="33"/>
                    <a:pt x="73" y="33"/>
                  </a:cubicBezTo>
                  <a:cubicBezTo>
                    <a:pt x="51" y="33"/>
                    <a:pt x="33" y="51"/>
                    <a:pt x="33" y="73"/>
                  </a:cubicBezTo>
                  <a:cubicBezTo>
                    <a:pt x="33" y="649"/>
                    <a:pt x="33" y="649"/>
                    <a:pt x="33" y="649"/>
                  </a:cubicBezTo>
                  <a:cubicBezTo>
                    <a:pt x="33" y="671"/>
                    <a:pt x="51" y="689"/>
                    <a:pt x="73" y="689"/>
                  </a:cubicBezTo>
                  <a:cubicBezTo>
                    <a:pt x="234" y="689"/>
                    <a:pt x="234" y="689"/>
                    <a:pt x="234" y="689"/>
                  </a:cubicBezTo>
                  <a:cubicBezTo>
                    <a:pt x="234" y="722"/>
                    <a:pt x="234" y="722"/>
                    <a:pt x="234" y="722"/>
                  </a:cubicBezTo>
                  <a:cubicBezTo>
                    <a:pt x="60" y="722"/>
                    <a:pt x="60" y="722"/>
                    <a:pt x="60" y="722"/>
                  </a:cubicBezTo>
                  <a:cubicBezTo>
                    <a:pt x="27" y="722"/>
                    <a:pt x="0" y="695"/>
                    <a:pt x="0" y="662"/>
                  </a:cubicBezTo>
                  <a:cubicBezTo>
                    <a:pt x="0" y="60"/>
                    <a:pt x="0" y="60"/>
                    <a:pt x="0" y="60"/>
                  </a:cubicBezTo>
                  <a:cubicBezTo>
                    <a:pt x="0" y="27"/>
                    <a:pt x="27" y="0"/>
                    <a:pt x="60" y="0"/>
                  </a:cubicBezTo>
                  <a:cubicBezTo>
                    <a:pt x="528" y="0"/>
                    <a:pt x="528" y="0"/>
                    <a:pt x="528" y="0"/>
                  </a:cubicBezTo>
                  <a:cubicBezTo>
                    <a:pt x="561" y="0"/>
                    <a:pt x="588" y="27"/>
                    <a:pt x="588" y="60"/>
                  </a:cubicBezTo>
                  <a:close/>
                </a:path>
              </a:pathLst>
            </a:custGeom>
            <a:solidFill>
              <a:srgbClr val="24BA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31"/>
            <p:cNvSpPr/>
            <p:nvPr/>
          </p:nvSpPr>
          <p:spPr>
            <a:xfrm>
              <a:off x="1501" y="1077"/>
              <a:ext cx="1035" cy="1305"/>
            </a:xfrm>
            <a:custGeom>
              <a:rect b="b" l="l" r="r" t="t"/>
              <a:pathLst>
                <a:path extrusionOk="0" h="656" w="521">
                  <a:moveTo>
                    <a:pt x="521" y="40"/>
                  </a:moveTo>
                  <a:cubicBezTo>
                    <a:pt x="521" y="616"/>
                    <a:pt x="521" y="616"/>
                    <a:pt x="521" y="616"/>
                  </a:cubicBezTo>
                  <a:cubicBezTo>
                    <a:pt x="521" y="638"/>
                    <a:pt x="503" y="656"/>
                    <a:pt x="481" y="656"/>
                  </a:cubicBezTo>
                  <a:cubicBezTo>
                    <a:pt x="321" y="656"/>
                    <a:pt x="321" y="656"/>
                    <a:pt x="321" y="656"/>
                  </a:cubicBezTo>
                  <a:cubicBezTo>
                    <a:pt x="321" y="328"/>
                    <a:pt x="321" y="328"/>
                    <a:pt x="321" y="328"/>
                  </a:cubicBezTo>
                  <a:cubicBezTo>
                    <a:pt x="321" y="295"/>
                    <a:pt x="294" y="268"/>
                    <a:pt x="261" y="268"/>
                  </a:cubicBezTo>
                  <a:cubicBezTo>
                    <a:pt x="228" y="268"/>
                    <a:pt x="201" y="295"/>
                    <a:pt x="201" y="328"/>
                  </a:cubicBezTo>
                  <a:cubicBezTo>
                    <a:pt x="201" y="656"/>
                    <a:pt x="201" y="656"/>
                    <a:pt x="201" y="656"/>
                  </a:cubicBezTo>
                  <a:cubicBezTo>
                    <a:pt x="40" y="656"/>
                    <a:pt x="40" y="656"/>
                    <a:pt x="40" y="656"/>
                  </a:cubicBezTo>
                  <a:cubicBezTo>
                    <a:pt x="18" y="656"/>
                    <a:pt x="0" y="638"/>
                    <a:pt x="0" y="616"/>
                  </a:cubicBezTo>
                  <a:cubicBezTo>
                    <a:pt x="0" y="40"/>
                    <a:pt x="0" y="40"/>
                    <a:pt x="0" y="40"/>
                  </a:cubicBezTo>
                  <a:cubicBezTo>
                    <a:pt x="0" y="18"/>
                    <a:pt x="18" y="0"/>
                    <a:pt x="40" y="0"/>
                  </a:cubicBezTo>
                  <a:cubicBezTo>
                    <a:pt x="481" y="0"/>
                    <a:pt x="481" y="0"/>
                    <a:pt x="481" y="0"/>
                  </a:cubicBezTo>
                  <a:cubicBezTo>
                    <a:pt x="503" y="0"/>
                    <a:pt x="521" y="18"/>
                    <a:pt x="521" y="40"/>
                  </a:cubicBezTo>
                  <a:close/>
                </a:path>
              </a:pathLst>
            </a:custGeom>
            <a:solidFill>
              <a:srgbClr val="F4F4F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31"/>
            <p:cNvSpPr/>
            <p:nvPr/>
          </p:nvSpPr>
          <p:spPr>
            <a:xfrm>
              <a:off x="1900" y="2382"/>
              <a:ext cx="239" cy="66"/>
            </a:xfrm>
            <a:prstGeom prst="rect">
              <a:avLst/>
            </a:prstGeom>
            <a:solidFill>
              <a:srgbClr val="24BA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31"/>
            <p:cNvSpPr/>
            <p:nvPr/>
          </p:nvSpPr>
          <p:spPr>
            <a:xfrm>
              <a:off x="1900" y="1610"/>
              <a:ext cx="239" cy="772"/>
            </a:xfrm>
            <a:custGeom>
              <a:rect b="b" l="l" r="r" t="t"/>
              <a:pathLst>
                <a:path extrusionOk="0" h="388" w="120">
                  <a:moveTo>
                    <a:pt x="120" y="60"/>
                  </a:moveTo>
                  <a:cubicBezTo>
                    <a:pt x="120" y="388"/>
                    <a:pt x="120" y="388"/>
                    <a:pt x="120" y="388"/>
                  </a:cubicBezTo>
                  <a:cubicBezTo>
                    <a:pt x="0" y="388"/>
                    <a:pt x="0" y="388"/>
                    <a:pt x="0" y="388"/>
                  </a:cubicBezTo>
                  <a:cubicBezTo>
                    <a:pt x="0" y="60"/>
                    <a:pt x="0" y="60"/>
                    <a:pt x="0" y="60"/>
                  </a:cubicBezTo>
                  <a:cubicBezTo>
                    <a:pt x="0" y="27"/>
                    <a:pt x="27" y="0"/>
                    <a:pt x="60" y="0"/>
                  </a:cubicBezTo>
                  <a:cubicBezTo>
                    <a:pt x="93" y="0"/>
                    <a:pt x="120" y="27"/>
                    <a:pt x="120" y="60"/>
                  </a:cubicBezTo>
                  <a:close/>
                </a:path>
              </a:pathLst>
            </a:custGeom>
            <a:solidFill>
              <a:srgbClr val="F4F4F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31"/>
            <p:cNvSpPr/>
            <p:nvPr/>
          </p:nvSpPr>
          <p:spPr>
            <a:xfrm>
              <a:off x="2103" y="1902"/>
              <a:ext cx="622" cy="625"/>
            </a:xfrm>
            <a:prstGeom prst="ellipse">
              <a:avLst/>
            </a:prstGeom>
            <a:solidFill>
              <a:srgbClr val="24BA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31"/>
            <p:cNvSpPr/>
            <p:nvPr/>
          </p:nvSpPr>
          <p:spPr>
            <a:xfrm>
              <a:off x="2172" y="1966"/>
              <a:ext cx="499" cy="498"/>
            </a:xfrm>
            <a:custGeom>
              <a:rect b="b" l="l" r="r" t="t"/>
              <a:pathLst>
                <a:path extrusionOk="0" h="250" w="251">
                  <a:moveTo>
                    <a:pt x="231" y="193"/>
                  </a:moveTo>
                  <a:cubicBezTo>
                    <a:pt x="244" y="173"/>
                    <a:pt x="251" y="150"/>
                    <a:pt x="251" y="125"/>
                  </a:cubicBezTo>
                  <a:cubicBezTo>
                    <a:pt x="251" y="56"/>
                    <a:pt x="195" y="0"/>
                    <a:pt x="126" y="0"/>
                  </a:cubicBezTo>
                  <a:cubicBezTo>
                    <a:pt x="56" y="0"/>
                    <a:pt x="0" y="56"/>
                    <a:pt x="0" y="125"/>
                  </a:cubicBezTo>
                  <a:cubicBezTo>
                    <a:pt x="0" y="194"/>
                    <a:pt x="56" y="250"/>
                    <a:pt x="126" y="250"/>
                  </a:cubicBezTo>
                  <a:cubicBezTo>
                    <a:pt x="151" y="250"/>
                    <a:pt x="174" y="243"/>
                    <a:pt x="194" y="230"/>
                  </a:cubicBezTo>
                  <a:cubicBezTo>
                    <a:pt x="250" y="250"/>
                    <a:pt x="250" y="250"/>
                    <a:pt x="250" y="250"/>
                  </a:cubicBezTo>
                  <a:lnTo>
                    <a:pt x="231" y="193"/>
                  </a:lnTo>
                  <a:close/>
                </a:path>
              </a:pathLst>
            </a:custGeom>
            <a:solidFill>
              <a:schemeClr val="lt1"/>
            </a:solidFill>
            <a:ln>
              <a:noFill/>
            </a:ln>
            <a:effectLst>
              <a:outerShdw blurRad="50800" rotWithShape="0" algn="t" dir="54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31"/>
            <p:cNvSpPr/>
            <p:nvPr/>
          </p:nvSpPr>
          <p:spPr>
            <a:xfrm>
              <a:off x="4695" y="1902"/>
              <a:ext cx="625" cy="625"/>
            </a:xfrm>
            <a:prstGeom prst="ellipse">
              <a:avLst/>
            </a:prstGeom>
            <a:solidFill>
              <a:srgbClr val="24BA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31"/>
            <p:cNvSpPr/>
            <p:nvPr/>
          </p:nvSpPr>
          <p:spPr>
            <a:xfrm>
              <a:off x="4759" y="1966"/>
              <a:ext cx="497" cy="498"/>
            </a:xfrm>
            <a:custGeom>
              <a:rect b="b" l="l" r="r" t="t"/>
              <a:pathLst>
                <a:path extrusionOk="0" h="250" w="250">
                  <a:moveTo>
                    <a:pt x="230" y="193"/>
                  </a:moveTo>
                  <a:cubicBezTo>
                    <a:pt x="243" y="173"/>
                    <a:pt x="250" y="150"/>
                    <a:pt x="250" y="125"/>
                  </a:cubicBezTo>
                  <a:cubicBezTo>
                    <a:pt x="250" y="56"/>
                    <a:pt x="194" y="0"/>
                    <a:pt x="125" y="0"/>
                  </a:cubicBezTo>
                  <a:cubicBezTo>
                    <a:pt x="56" y="0"/>
                    <a:pt x="0" y="56"/>
                    <a:pt x="0" y="125"/>
                  </a:cubicBezTo>
                  <a:cubicBezTo>
                    <a:pt x="0" y="194"/>
                    <a:pt x="56" y="250"/>
                    <a:pt x="125" y="250"/>
                  </a:cubicBezTo>
                  <a:cubicBezTo>
                    <a:pt x="150" y="250"/>
                    <a:pt x="173" y="243"/>
                    <a:pt x="193" y="230"/>
                  </a:cubicBezTo>
                  <a:cubicBezTo>
                    <a:pt x="250" y="250"/>
                    <a:pt x="250" y="250"/>
                    <a:pt x="250" y="250"/>
                  </a:cubicBezTo>
                  <a:lnTo>
                    <a:pt x="230" y="193"/>
                  </a:lnTo>
                  <a:close/>
                </a:path>
              </a:pathLst>
            </a:custGeom>
            <a:solidFill>
              <a:schemeClr val="lt1"/>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31"/>
            <p:cNvSpPr/>
            <p:nvPr/>
          </p:nvSpPr>
          <p:spPr>
            <a:xfrm>
              <a:off x="6945" y="3568"/>
              <a:ext cx="505" cy="503"/>
            </a:xfrm>
            <a:prstGeom prst="ellipse">
              <a:avLst/>
            </a:prstGeom>
            <a:solidFill>
              <a:srgbClr val="7F349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28" name="Google Shape;528;p31"/>
          <p:cNvSpPr/>
          <p:nvPr/>
        </p:nvSpPr>
        <p:spPr>
          <a:xfrm rot="-5400000">
            <a:off x="4519290" y="5524438"/>
            <a:ext cx="792162" cy="790575"/>
          </a:xfrm>
          <a:custGeom>
            <a:rect b="b" l="l" r="r" t="t"/>
            <a:pathLst>
              <a:path extrusionOk="0" h="250" w="251">
                <a:moveTo>
                  <a:pt x="231" y="193"/>
                </a:moveTo>
                <a:cubicBezTo>
                  <a:pt x="244" y="173"/>
                  <a:pt x="251" y="150"/>
                  <a:pt x="251" y="125"/>
                </a:cubicBezTo>
                <a:cubicBezTo>
                  <a:pt x="251" y="56"/>
                  <a:pt x="195" y="0"/>
                  <a:pt x="126" y="0"/>
                </a:cubicBezTo>
                <a:cubicBezTo>
                  <a:pt x="56" y="0"/>
                  <a:pt x="0" y="56"/>
                  <a:pt x="0" y="125"/>
                </a:cubicBezTo>
                <a:cubicBezTo>
                  <a:pt x="0" y="194"/>
                  <a:pt x="56" y="250"/>
                  <a:pt x="126" y="250"/>
                </a:cubicBezTo>
                <a:cubicBezTo>
                  <a:pt x="151" y="250"/>
                  <a:pt x="174" y="243"/>
                  <a:pt x="194" y="230"/>
                </a:cubicBezTo>
                <a:cubicBezTo>
                  <a:pt x="250" y="250"/>
                  <a:pt x="250" y="250"/>
                  <a:pt x="250" y="250"/>
                </a:cubicBezTo>
                <a:lnTo>
                  <a:pt x="231" y="193"/>
                </a:lnTo>
                <a:close/>
              </a:path>
            </a:pathLst>
          </a:custGeom>
          <a:solidFill>
            <a:schemeClr val="lt1"/>
          </a:solidFill>
          <a:ln>
            <a:noFill/>
          </a:ln>
          <a:effectLst>
            <a:outerShdw blurRad="50800" rotWithShape="0" algn="t" dir="54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31"/>
          <p:cNvSpPr/>
          <p:nvPr/>
        </p:nvSpPr>
        <p:spPr>
          <a:xfrm>
            <a:off x="10582204" y="5606805"/>
            <a:ext cx="702872" cy="700089"/>
          </a:xfrm>
          <a:prstGeom prst="ellipse">
            <a:avLst/>
          </a:prstGeom>
          <a:solidFill>
            <a:schemeClr val="lt1"/>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30" name="Google Shape;530;p31"/>
          <p:cNvGrpSpPr/>
          <p:nvPr/>
        </p:nvGrpSpPr>
        <p:grpSpPr>
          <a:xfrm flipH="1" rot="10800000">
            <a:off x="3243558" y="1555278"/>
            <a:ext cx="950735" cy="362788"/>
            <a:chOff x="3110481" y="1725182"/>
            <a:chExt cx="608475" cy="232186"/>
          </a:xfrm>
        </p:grpSpPr>
        <p:sp>
          <p:nvSpPr>
            <p:cNvPr id="531" name="Google Shape;531;p31"/>
            <p:cNvSpPr/>
            <p:nvPr/>
          </p:nvSpPr>
          <p:spPr>
            <a:xfrm rot="-2700000">
              <a:off x="3144483" y="1759187"/>
              <a:ext cx="164178" cy="164178"/>
            </a:xfrm>
            <a:custGeom>
              <a:rect b="b" l="l" r="r" t="t"/>
              <a:pathLst>
                <a:path extrusionOk="0" h="2784329" w="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32" name="Google Shape;532;p31"/>
            <p:cNvSpPr/>
            <p:nvPr/>
          </p:nvSpPr>
          <p:spPr>
            <a:xfrm rot="-2700000">
              <a:off x="3332629" y="1759186"/>
              <a:ext cx="164178" cy="164178"/>
            </a:xfrm>
            <a:custGeom>
              <a:rect b="b" l="l" r="r" t="t"/>
              <a:pathLst>
                <a:path extrusionOk="0" h="2784329" w="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7F34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33" name="Google Shape;533;p31"/>
            <p:cNvSpPr/>
            <p:nvPr/>
          </p:nvSpPr>
          <p:spPr>
            <a:xfrm rot="-2700000">
              <a:off x="3520775" y="1759184"/>
              <a:ext cx="164178" cy="164178"/>
            </a:xfrm>
            <a:custGeom>
              <a:rect b="b" l="l" r="r" t="t"/>
              <a:pathLst>
                <a:path extrusionOk="0" h="2784329" w="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534" name="Google Shape;534;p31"/>
          <p:cNvSpPr txBox="1"/>
          <p:nvPr/>
        </p:nvSpPr>
        <p:spPr>
          <a:xfrm>
            <a:off x="1104665" y="1195549"/>
            <a:ext cx="1777221" cy="583517"/>
          </a:xfrm>
          <a:prstGeom prst="rect">
            <a:avLst/>
          </a:prstGeom>
          <a:noFill/>
          <a:ln>
            <a:noFill/>
          </a:ln>
        </p:spPr>
        <p:txBody>
          <a:bodyPr anchorCtr="0" anchor="t" bIns="45700" lIns="91425" spcFirstLastPara="1" rIns="91425" wrap="square" tIns="45700">
            <a:spAutoFit/>
          </a:bodyPr>
          <a:lstStyle/>
          <a:p>
            <a:pPr indent="0" lvl="0" marL="0" marR="0" rtl="0" algn="l">
              <a:lnSpc>
                <a:spcPct val="114285"/>
              </a:lnSpc>
              <a:spcBef>
                <a:spcPts val="0"/>
              </a:spcBef>
              <a:spcAft>
                <a:spcPts val="0"/>
              </a:spcAft>
              <a:buClr>
                <a:srgbClr val="000000"/>
              </a:buClr>
              <a:buSzPts val="2800"/>
              <a:buFont typeface="Arial"/>
              <a:buNone/>
            </a:pPr>
            <a:r>
              <a:rPr b="1" i="0" lang="en-US" sz="2800" u="none" cap="none" strike="noStrike">
                <a:solidFill>
                  <a:srgbClr val="7F7F7F"/>
                </a:solidFill>
                <a:latin typeface="Arial"/>
                <a:ea typeface="Arial"/>
                <a:cs typeface="Arial"/>
                <a:sym typeface="Arial"/>
              </a:rPr>
              <a:t>Modul 1</a:t>
            </a:r>
            <a:endParaRPr b="1" i="0" sz="3600" u="none" cap="none" strike="noStrike">
              <a:solidFill>
                <a:srgbClr val="7F7F7F"/>
              </a:solidFill>
              <a:latin typeface="Arial"/>
              <a:ea typeface="Arial"/>
              <a:cs typeface="Arial"/>
              <a:sym typeface="Arial"/>
            </a:endParaRPr>
          </a:p>
        </p:txBody>
      </p:sp>
      <p:sp>
        <p:nvSpPr>
          <p:cNvPr id="535" name="Google Shape;535;p31"/>
          <p:cNvSpPr txBox="1"/>
          <p:nvPr/>
        </p:nvSpPr>
        <p:spPr>
          <a:xfrm>
            <a:off x="3378219" y="3951575"/>
            <a:ext cx="1859668" cy="583517"/>
          </a:xfrm>
          <a:prstGeom prst="rect">
            <a:avLst/>
          </a:prstGeom>
          <a:noFill/>
          <a:ln>
            <a:noFill/>
          </a:ln>
        </p:spPr>
        <p:txBody>
          <a:bodyPr anchorCtr="0" anchor="t" bIns="45700" lIns="91425" spcFirstLastPara="1" rIns="91425" wrap="square" tIns="45700">
            <a:spAutoFit/>
          </a:bodyPr>
          <a:lstStyle/>
          <a:p>
            <a:pPr indent="0" lvl="0" marL="0" marR="0" rtl="0" algn="l">
              <a:lnSpc>
                <a:spcPct val="114285"/>
              </a:lnSpc>
              <a:spcBef>
                <a:spcPts val="0"/>
              </a:spcBef>
              <a:spcAft>
                <a:spcPts val="0"/>
              </a:spcAft>
              <a:buClr>
                <a:srgbClr val="000000"/>
              </a:buClr>
              <a:buSzPts val="2800"/>
              <a:buFont typeface="Arial"/>
              <a:buNone/>
            </a:pPr>
            <a:r>
              <a:rPr b="1" i="0" lang="en-US" sz="2800" u="none" cap="none" strike="noStrike">
                <a:solidFill>
                  <a:srgbClr val="7F7F7F"/>
                </a:solidFill>
                <a:latin typeface="Arial"/>
                <a:ea typeface="Arial"/>
                <a:cs typeface="Arial"/>
                <a:sym typeface="Arial"/>
              </a:rPr>
              <a:t>Modul 2</a:t>
            </a:r>
            <a:endParaRPr b="1" i="0" sz="3600" u="none" cap="none" strike="noStrike">
              <a:solidFill>
                <a:srgbClr val="7F7F7F"/>
              </a:solidFill>
              <a:latin typeface="Arial"/>
              <a:ea typeface="Arial"/>
              <a:cs typeface="Arial"/>
              <a:sym typeface="Arial"/>
            </a:endParaRPr>
          </a:p>
        </p:txBody>
      </p:sp>
      <p:sp>
        <p:nvSpPr>
          <p:cNvPr id="536" name="Google Shape;536;p31"/>
          <p:cNvSpPr txBox="1"/>
          <p:nvPr/>
        </p:nvSpPr>
        <p:spPr>
          <a:xfrm>
            <a:off x="5656362" y="1129175"/>
            <a:ext cx="1742785" cy="583517"/>
          </a:xfrm>
          <a:prstGeom prst="rect">
            <a:avLst/>
          </a:prstGeom>
          <a:noFill/>
          <a:ln>
            <a:noFill/>
          </a:ln>
        </p:spPr>
        <p:txBody>
          <a:bodyPr anchorCtr="0" anchor="t" bIns="45700" lIns="91425" spcFirstLastPara="1" rIns="91425" wrap="square" tIns="45700">
            <a:spAutoFit/>
          </a:bodyPr>
          <a:lstStyle/>
          <a:p>
            <a:pPr indent="0" lvl="0" marL="0" marR="0" rtl="0" algn="l">
              <a:lnSpc>
                <a:spcPct val="114285"/>
              </a:lnSpc>
              <a:spcBef>
                <a:spcPts val="0"/>
              </a:spcBef>
              <a:spcAft>
                <a:spcPts val="0"/>
              </a:spcAft>
              <a:buClr>
                <a:srgbClr val="000000"/>
              </a:buClr>
              <a:buSzPts val="2800"/>
              <a:buFont typeface="Arial"/>
              <a:buNone/>
            </a:pPr>
            <a:r>
              <a:rPr b="1" i="0" lang="en-US" sz="2800" u="none" cap="none" strike="noStrike">
                <a:solidFill>
                  <a:srgbClr val="7F7F7F"/>
                </a:solidFill>
                <a:latin typeface="Arial"/>
                <a:ea typeface="Arial"/>
                <a:cs typeface="Arial"/>
                <a:sym typeface="Arial"/>
              </a:rPr>
              <a:t>Modul 3</a:t>
            </a:r>
            <a:endParaRPr b="1" i="0" sz="3600" u="none" cap="none" strike="noStrike">
              <a:solidFill>
                <a:srgbClr val="7F7F7F"/>
              </a:solidFill>
              <a:latin typeface="Arial"/>
              <a:ea typeface="Arial"/>
              <a:cs typeface="Arial"/>
              <a:sym typeface="Arial"/>
            </a:endParaRPr>
          </a:p>
        </p:txBody>
      </p:sp>
      <p:sp>
        <p:nvSpPr>
          <p:cNvPr id="537" name="Google Shape;537;p31"/>
          <p:cNvSpPr txBox="1"/>
          <p:nvPr/>
        </p:nvSpPr>
        <p:spPr>
          <a:xfrm>
            <a:off x="1004837" y="1860498"/>
            <a:ext cx="1897917" cy="861694"/>
          </a:xfrm>
          <a:prstGeom prst="rect">
            <a:avLst/>
          </a:prstGeom>
          <a:noFill/>
          <a:ln>
            <a:noFill/>
          </a:ln>
        </p:spPr>
        <p:txBody>
          <a:bodyPr anchorCtr="0" anchor="t" bIns="91400" lIns="182825" spcFirstLastPara="1" rIns="182825" wrap="square" tIns="91400">
            <a:spAutoFit/>
          </a:bodyPr>
          <a:lstStyle/>
          <a:p>
            <a:pPr indent="0" lvl="0" marL="0" marR="0" rtl="0" algn="ctr">
              <a:lnSpc>
                <a:spcPct val="110000"/>
              </a:lnSpc>
              <a:spcBef>
                <a:spcPts val="0"/>
              </a:spcBef>
              <a:spcAft>
                <a:spcPts val="0"/>
              </a:spcAft>
              <a:buClr>
                <a:srgbClr val="000000"/>
              </a:buClr>
              <a:buSzPts val="2000"/>
              <a:buFont typeface="Arial"/>
              <a:buNone/>
            </a:pPr>
            <a:r>
              <a:rPr b="1" i="0" lang="en-US" sz="2000" u="none" cap="none" strike="noStrike">
                <a:solidFill>
                  <a:srgbClr val="002060"/>
                </a:solidFill>
                <a:latin typeface="Calibri"/>
                <a:ea typeface="Calibri"/>
                <a:cs typeface="Calibri"/>
                <a:sym typeface="Calibri"/>
              </a:rPr>
              <a:t>Digital dannelse</a:t>
            </a:r>
            <a:r>
              <a:rPr b="0" i="0" lang="en-US" sz="2000" u="none" cap="none" strike="noStrike">
                <a:solidFill>
                  <a:srgbClr val="002060"/>
                </a:solidFill>
                <a:latin typeface="Calibri"/>
                <a:ea typeface="Calibri"/>
                <a:cs typeface="Calibri"/>
                <a:sym typeface="Calibri"/>
              </a:rPr>
              <a:t> </a:t>
            </a:r>
            <a:endParaRPr b="0" i="0" sz="2000" u="none" cap="none" strike="noStrike">
              <a:solidFill>
                <a:srgbClr val="002060"/>
              </a:solidFill>
              <a:latin typeface="Calibri"/>
              <a:ea typeface="Calibri"/>
              <a:cs typeface="Calibri"/>
              <a:sym typeface="Calibri"/>
            </a:endParaRPr>
          </a:p>
        </p:txBody>
      </p:sp>
      <p:sp>
        <p:nvSpPr>
          <p:cNvPr id="538" name="Google Shape;538;p31"/>
          <p:cNvSpPr txBox="1"/>
          <p:nvPr/>
        </p:nvSpPr>
        <p:spPr>
          <a:xfrm>
            <a:off x="3346070" y="4532728"/>
            <a:ext cx="1730244" cy="1172548"/>
          </a:xfrm>
          <a:prstGeom prst="rect">
            <a:avLst/>
          </a:prstGeom>
          <a:noFill/>
          <a:ln>
            <a:noFill/>
          </a:ln>
        </p:spPr>
        <p:txBody>
          <a:bodyPr anchorCtr="0" anchor="t" bIns="91400" lIns="182825" spcFirstLastPara="1" rIns="182825" wrap="square" tIns="91400">
            <a:spAutoFit/>
          </a:bodyPr>
          <a:lstStyle/>
          <a:p>
            <a:pPr indent="0" lvl="0" marL="0" marR="0" rtl="0" algn="ctr">
              <a:lnSpc>
                <a:spcPct val="107000"/>
              </a:lnSpc>
              <a:spcBef>
                <a:spcPts val="0"/>
              </a:spcBef>
              <a:spcAft>
                <a:spcPts val="0"/>
              </a:spcAft>
              <a:buClr>
                <a:srgbClr val="000000"/>
              </a:buClr>
              <a:buSzPts val="2000"/>
              <a:buFont typeface="Arial"/>
              <a:buNone/>
            </a:pPr>
            <a:r>
              <a:rPr b="1" i="0" lang="en-US" sz="2000" u="none" cap="none" strike="noStrike">
                <a:solidFill>
                  <a:srgbClr val="002060"/>
                </a:solidFill>
                <a:latin typeface="Calibri"/>
                <a:ea typeface="Calibri"/>
                <a:cs typeface="Calibri"/>
                <a:sym typeface="Calibri"/>
              </a:rPr>
              <a:t>Menneske-</a:t>
            </a:r>
            <a:endParaRPr/>
          </a:p>
          <a:p>
            <a:pPr indent="0" lvl="0" marL="0" marR="0" rtl="0" algn="ctr">
              <a:lnSpc>
                <a:spcPct val="107000"/>
              </a:lnSpc>
              <a:spcBef>
                <a:spcPts val="0"/>
              </a:spcBef>
              <a:spcAft>
                <a:spcPts val="0"/>
              </a:spcAft>
              <a:buClr>
                <a:srgbClr val="000000"/>
              </a:buClr>
              <a:buSzPts val="2000"/>
              <a:buFont typeface="Arial"/>
              <a:buNone/>
            </a:pPr>
            <a:r>
              <a:rPr b="1" i="0" lang="en-US" sz="2000" u="none" cap="none" strike="noStrike">
                <a:solidFill>
                  <a:srgbClr val="002060"/>
                </a:solidFill>
                <a:latin typeface="Calibri"/>
                <a:ea typeface="Calibri"/>
                <a:cs typeface="Calibri"/>
                <a:sym typeface="Calibri"/>
              </a:rPr>
              <a:t>lige digitale færdigheder</a:t>
            </a:r>
            <a:endParaRPr b="1" i="0" sz="2000" u="none" cap="none" strike="noStrike">
              <a:solidFill>
                <a:srgbClr val="002060"/>
              </a:solidFill>
              <a:latin typeface="Calibri"/>
              <a:ea typeface="Calibri"/>
              <a:cs typeface="Calibri"/>
              <a:sym typeface="Calibri"/>
            </a:endParaRPr>
          </a:p>
        </p:txBody>
      </p:sp>
      <p:sp>
        <p:nvSpPr>
          <p:cNvPr id="539" name="Google Shape;539;p31"/>
          <p:cNvSpPr txBox="1"/>
          <p:nvPr/>
        </p:nvSpPr>
        <p:spPr>
          <a:xfrm>
            <a:off x="5362907" y="1608209"/>
            <a:ext cx="1922100" cy="1508400"/>
          </a:xfrm>
          <a:prstGeom prst="rect">
            <a:avLst/>
          </a:prstGeom>
          <a:noFill/>
          <a:ln>
            <a:noFill/>
          </a:ln>
        </p:spPr>
        <p:txBody>
          <a:bodyPr anchorCtr="0" anchor="t" bIns="91400" lIns="182825" spcFirstLastPara="1" rIns="182825" wrap="square" tIns="91400">
            <a:spAutoFit/>
          </a:bodyPr>
          <a:lstStyle/>
          <a:p>
            <a:pPr indent="0" lvl="0" marL="0" marR="0" rtl="0" algn="ctr">
              <a:lnSpc>
                <a:spcPct val="110000"/>
              </a:lnSpc>
              <a:spcBef>
                <a:spcPts val="0"/>
              </a:spcBef>
              <a:spcAft>
                <a:spcPts val="0"/>
              </a:spcAft>
              <a:buClr>
                <a:srgbClr val="000000"/>
              </a:buClr>
              <a:buSzPts val="2000"/>
              <a:buFont typeface="Arial"/>
              <a:buNone/>
            </a:pPr>
            <a:r>
              <a:rPr b="1" i="0" lang="en-US" sz="2000" u="none" cap="none" strike="noStrike">
                <a:solidFill>
                  <a:srgbClr val="002060"/>
                </a:solidFill>
                <a:latin typeface="Calibri"/>
                <a:ea typeface="Calibri"/>
                <a:cs typeface="Calibri"/>
                <a:sym typeface="Calibri"/>
              </a:rPr>
              <a:t>Digitale teknologier omsorgs-</a:t>
            </a:r>
            <a:endParaRPr/>
          </a:p>
          <a:p>
            <a:pPr indent="0" lvl="0" marL="0" marR="0" rtl="0" algn="ctr">
              <a:lnSpc>
                <a:spcPct val="110000"/>
              </a:lnSpc>
              <a:spcBef>
                <a:spcPts val="0"/>
              </a:spcBef>
              <a:spcAft>
                <a:spcPts val="0"/>
              </a:spcAft>
              <a:buClr>
                <a:srgbClr val="000000"/>
              </a:buClr>
              <a:buSzPts val="2000"/>
              <a:buFont typeface="Arial"/>
              <a:buNone/>
            </a:pPr>
            <a:r>
              <a:rPr b="1" i="0" lang="en-US" sz="2000" u="none" cap="none" strike="noStrike">
                <a:solidFill>
                  <a:srgbClr val="002060"/>
                </a:solidFill>
                <a:latin typeface="Calibri"/>
                <a:ea typeface="Calibri"/>
                <a:cs typeface="Calibri"/>
                <a:sym typeface="Calibri"/>
              </a:rPr>
              <a:t>området</a:t>
            </a:r>
            <a:endParaRPr b="1" i="0" sz="2000" u="none" cap="none" strike="noStrike">
              <a:solidFill>
                <a:srgbClr val="002060"/>
              </a:solidFill>
              <a:latin typeface="Calibri"/>
              <a:ea typeface="Calibri"/>
              <a:cs typeface="Calibri"/>
              <a:sym typeface="Calibri"/>
            </a:endParaRPr>
          </a:p>
        </p:txBody>
      </p:sp>
      <p:grpSp>
        <p:nvGrpSpPr>
          <p:cNvPr id="540" name="Google Shape;540;p31"/>
          <p:cNvGrpSpPr/>
          <p:nvPr/>
        </p:nvGrpSpPr>
        <p:grpSpPr>
          <a:xfrm>
            <a:off x="2480746" y="2850591"/>
            <a:ext cx="390525" cy="575088"/>
            <a:chOff x="2323" y="1983"/>
            <a:chExt cx="292" cy="430"/>
          </a:xfrm>
        </p:grpSpPr>
        <p:sp>
          <p:nvSpPr>
            <p:cNvPr id="541" name="Google Shape;541;p31"/>
            <p:cNvSpPr/>
            <p:nvPr/>
          </p:nvSpPr>
          <p:spPr>
            <a:xfrm>
              <a:off x="2401" y="2306"/>
              <a:ext cx="134" cy="32"/>
            </a:xfrm>
            <a:custGeom>
              <a:rect b="b" l="l" r="r" t="t"/>
              <a:pathLst>
                <a:path extrusionOk="0" h="13" w="55">
                  <a:moveTo>
                    <a:pt x="49" y="13"/>
                  </a:moveTo>
                  <a:cubicBezTo>
                    <a:pt x="7" y="13"/>
                    <a:pt x="7" y="13"/>
                    <a:pt x="7" y="13"/>
                  </a:cubicBezTo>
                  <a:cubicBezTo>
                    <a:pt x="3" y="13"/>
                    <a:pt x="0" y="10"/>
                    <a:pt x="0" y="7"/>
                  </a:cubicBezTo>
                  <a:cubicBezTo>
                    <a:pt x="0" y="7"/>
                    <a:pt x="0" y="7"/>
                    <a:pt x="0" y="7"/>
                  </a:cubicBezTo>
                  <a:cubicBezTo>
                    <a:pt x="0" y="3"/>
                    <a:pt x="3" y="0"/>
                    <a:pt x="7" y="0"/>
                  </a:cubicBezTo>
                  <a:cubicBezTo>
                    <a:pt x="49" y="0"/>
                    <a:pt x="49" y="0"/>
                    <a:pt x="49" y="0"/>
                  </a:cubicBezTo>
                  <a:cubicBezTo>
                    <a:pt x="52" y="0"/>
                    <a:pt x="55" y="3"/>
                    <a:pt x="55" y="7"/>
                  </a:cubicBezTo>
                  <a:cubicBezTo>
                    <a:pt x="55" y="7"/>
                    <a:pt x="55" y="7"/>
                    <a:pt x="55" y="7"/>
                  </a:cubicBezTo>
                  <a:cubicBezTo>
                    <a:pt x="55" y="10"/>
                    <a:pt x="52" y="13"/>
                    <a:pt x="49" y="13"/>
                  </a:cubicBezTo>
                  <a:close/>
                </a:path>
              </a:pathLst>
            </a:custGeom>
            <a:solidFill>
              <a:srgbClr val="24BA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31"/>
            <p:cNvSpPr/>
            <p:nvPr/>
          </p:nvSpPr>
          <p:spPr>
            <a:xfrm>
              <a:off x="2401" y="2350"/>
              <a:ext cx="134" cy="34"/>
            </a:xfrm>
            <a:custGeom>
              <a:rect b="b" l="l" r="r" t="t"/>
              <a:pathLst>
                <a:path extrusionOk="0" h="14" w="55">
                  <a:moveTo>
                    <a:pt x="49" y="14"/>
                  </a:moveTo>
                  <a:cubicBezTo>
                    <a:pt x="7" y="14"/>
                    <a:pt x="7" y="14"/>
                    <a:pt x="7" y="14"/>
                  </a:cubicBezTo>
                  <a:cubicBezTo>
                    <a:pt x="3" y="14"/>
                    <a:pt x="0" y="11"/>
                    <a:pt x="0" y="7"/>
                  </a:cubicBezTo>
                  <a:cubicBezTo>
                    <a:pt x="0" y="7"/>
                    <a:pt x="0" y="7"/>
                    <a:pt x="0" y="7"/>
                  </a:cubicBezTo>
                  <a:cubicBezTo>
                    <a:pt x="0" y="3"/>
                    <a:pt x="3" y="0"/>
                    <a:pt x="7" y="0"/>
                  </a:cubicBezTo>
                  <a:cubicBezTo>
                    <a:pt x="49" y="0"/>
                    <a:pt x="49" y="0"/>
                    <a:pt x="49" y="0"/>
                  </a:cubicBezTo>
                  <a:cubicBezTo>
                    <a:pt x="52" y="0"/>
                    <a:pt x="55" y="3"/>
                    <a:pt x="55" y="7"/>
                  </a:cubicBezTo>
                  <a:cubicBezTo>
                    <a:pt x="55" y="7"/>
                    <a:pt x="55" y="7"/>
                    <a:pt x="55" y="7"/>
                  </a:cubicBezTo>
                  <a:cubicBezTo>
                    <a:pt x="55" y="11"/>
                    <a:pt x="52" y="14"/>
                    <a:pt x="49" y="14"/>
                  </a:cubicBezTo>
                  <a:close/>
                </a:path>
              </a:pathLst>
            </a:custGeom>
            <a:solidFill>
              <a:srgbClr val="24BA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31"/>
            <p:cNvSpPr/>
            <p:nvPr/>
          </p:nvSpPr>
          <p:spPr>
            <a:xfrm>
              <a:off x="2452" y="2396"/>
              <a:ext cx="34" cy="17"/>
            </a:xfrm>
            <a:custGeom>
              <a:rect b="b" l="l" r="r" t="t"/>
              <a:pathLst>
                <a:path extrusionOk="0" h="7" w="14">
                  <a:moveTo>
                    <a:pt x="0" y="0"/>
                  </a:moveTo>
                  <a:cubicBezTo>
                    <a:pt x="0" y="4"/>
                    <a:pt x="3" y="7"/>
                    <a:pt x="7" y="7"/>
                  </a:cubicBezTo>
                  <a:cubicBezTo>
                    <a:pt x="11" y="7"/>
                    <a:pt x="14" y="4"/>
                    <a:pt x="14" y="0"/>
                  </a:cubicBezTo>
                  <a:lnTo>
                    <a:pt x="0" y="0"/>
                  </a:lnTo>
                  <a:close/>
                </a:path>
              </a:pathLst>
            </a:custGeom>
            <a:solidFill>
              <a:srgbClr val="24BA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31"/>
            <p:cNvSpPr/>
            <p:nvPr/>
          </p:nvSpPr>
          <p:spPr>
            <a:xfrm>
              <a:off x="2323" y="1983"/>
              <a:ext cx="292" cy="311"/>
            </a:xfrm>
            <a:custGeom>
              <a:rect b="b" l="l" r="r" t="t"/>
              <a:pathLst>
                <a:path extrusionOk="0" h="129" w="120">
                  <a:moveTo>
                    <a:pt x="60" y="0"/>
                  </a:moveTo>
                  <a:cubicBezTo>
                    <a:pt x="27" y="0"/>
                    <a:pt x="0" y="27"/>
                    <a:pt x="0" y="60"/>
                  </a:cubicBezTo>
                  <a:cubicBezTo>
                    <a:pt x="0" y="84"/>
                    <a:pt x="13" y="113"/>
                    <a:pt x="32" y="129"/>
                  </a:cubicBezTo>
                  <a:cubicBezTo>
                    <a:pt x="48" y="129"/>
                    <a:pt x="48" y="129"/>
                    <a:pt x="48" y="129"/>
                  </a:cubicBezTo>
                  <a:cubicBezTo>
                    <a:pt x="48" y="90"/>
                    <a:pt x="48" y="90"/>
                    <a:pt x="48" y="90"/>
                  </a:cubicBezTo>
                  <a:cubicBezTo>
                    <a:pt x="45" y="89"/>
                    <a:pt x="43" y="87"/>
                    <a:pt x="43" y="84"/>
                  </a:cubicBezTo>
                  <a:cubicBezTo>
                    <a:pt x="43" y="80"/>
                    <a:pt x="46" y="77"/>
                    <a:pt x="50" y="77"/>
                  </a:cubicBezTo>
                  <a:cubicBezTo>
                    <a:pt x="54" y="77"/>
                    <a:pt x="58" y="80"/>
                    <a:pt x="58" y="84"/>
                  </a:cubicBezTo>
                  <a:cubicBezTo>
                    <a:pt x="58" y="87"/>
                    <a:pt x="56" y="89"/>
                    <a:pt x="53" y="90"/>
                  </a:cubicBezTo>
                  <a:cubicBezTo>
                    <a:pt x="53" y="129"/>
                    <a:pt x="53" y="129"/>
                    <a:pt x="53" y="129"/>
                  </a:cubicBezTo>
                  <a:cubicBezTo>
                    <a:pt x="67" y="129"/>
                    <a:pt x="67" y="129"/>
                    <a:pt x="67" y="129"/>
                  </a:cubicBezTo>
                  <a:cubicBezTo>
                    <a:pt x="67" y="74"/>
                    <a:pt x="67" y="74"/>
                    <a:pt x="67" y="74"/>
                  </a:cubicBezTo>
                  <a:cubicBezTo>
                    <a:pt x="64" y="73"/>
                    <a:pt x="62" y="70"/>
                    <a:pt x="62" y="67"/>
                  </a:cubicBezTo>
                  <a:cubicBezTo>
                    <a:pt x="62" y="63"/>
                    <a:pt x="65" y="60"/>
                    <a:pt x="69" y="60"/>
                  </a:cubicBezTo>
                  <a:cubicBezTo>
                    <a:pt x="73" y="60"/>
                    <a:pt x="76" y="63"/>
                    <a:pt x="76" y="67"/>
                  </a:cubicBezTo>
                  <a:cubicBezTo>
                    <a:pt x="76" y="70"/>
                    <a:pt x="74" y="73"/>
                    <a:pt x="72" y="74"/>
                  </a:cubicBezTo>
                  <a:cubicBezTo>
                    <a:pt x="72" y="129"/>
                    <a:pt x="72" y="129"/>
                    <a:pt x="72" y="129"/>
                  </a:cubicBezTo>
                  <a:cubicBezTo>
                    <a:pt x="87" y="129"/>
                    <a:pt x="87" y="129"/>
                    <a:pt x="87" y="129"/>
                  </a:cubicBezTo>
                  <a:cubicBezTo>
                    <a:pt x="107" y="113"/>
                    <a:pt x="120" y="84"/>
                    <a:pt x="120" y="60"/>
                  </a:cubicBezTo>
                  <a:cubicBezTo>
                    <a:pt x="120" y="27"/>
                    <a:pt x="93" y="0"/>
                    <a:pt x="60" y="0"/>
                  </a:cubicBezTo>
                  <a:close/>
                </a:path>
              </a:pathLst>
            </a:custGeom>
            <a:solidFill>
              <a:srgbClr val="24BA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45" name="Google Shape;545;p31"/>
          <p:cNvGrpSpPr/>
          <p:nvPr/>
        </p:nvGrpSpPr>
        <p:grpSpPr>
          <a:xfrm>
            <a:off x="4687221" y="5582458"/>
            <a:ext cx="474663" cy="596677"/>
            <a:chOff x="6619890" y="5067524"/>
            <a:chExt cx="474663" cy="596677"/>
          </a:xfrm>
        </p:grpSpPr>
        <p:sp>
          <p:nvSpPr>
            <p:cNvPr id="546" name="Google Shape;546;p31"/>
            <p:cNvSpPr/>
            <p:nvPr/>
          </p:nvSpPr>
          <p:spPr>
            <a:xfrm>
              <a:off x="6619890" y="5537723"/>
              <a:ext cx="471687" cy="126478"/>
            </a:xfrm>
            <a:custGeom>
              <a:rect b="b" l="l" r="r" t="t"/>
              <a:pathLst>
                <a:path extrusionOk="0" h="38" w="141">
                  <a:moveTo>
                    <a:pt x="71" y="28"/>
                  </a:moveTo>
                  <a:cubicBezTo>
                    <a:pt x="47" y="28"/>
                    <a:pt x="26" y="17"/>
                    <a:pt x="12" y="0"/>
                  </a:cubicBezTo>
                  <a:cubicBezTo>
                    <a:pt x="6" y="8"/>
                    <a:pt x="2" y="18"/>
                    <a:pt x="1" y="29"/>
                  </a:cubicBezTo>
                  <a:cubicBezTo>
                    <a:pt x="0" y="34"/>
                    <a:pt x="4" y="38"/>
                    <a:pt x="9" y="38"/>
                  </a:cubicBezTo>
                  <a:cubicBezTo>
                    <a:pt x="133" y="38"/>
                    <a:pt x="133" y="38"/>
                    <a:pt x="133" y="38"/>
                  </a:cubicBezTo>
                  <a:cubicBezTo>
                    <a:pt x="138" y="38"/>
                    <a:pt x="141" y="34"/>
                    <a:pt x="141" y="29"/>
                  </a:cubicBezTo>
                  <a:cubicBezTo>
                    <a:pt x="139" y="18"/>
                    <a:pt x="136" y="8"/>
                    <a:pt x="130" y="0"/>
                  </a:cubicBezTo>
                  <a:cubicBezTo>
                    <a:pt x="116" y="17"/>
                    <a:pt x="95" y="28"/>
                    <a:pt x="71" y="28"/>
                  </a:cubicBezTo>
                  <a:close/>
                </a:path>
              </a:pathLst>
            </a:custGeom>
            <a:solidFill>
              <a:srgbClr val="7030A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31"/>
            <p:cNvSpPr/>
            <p:nvPr/>
          </p:nvSpPr>
          <p:spPr>
            <a:xfrm>
              <a:off x="6619890" y="5067524"/>
              <a:ext cx="474663" cy="547574"/>
            </a:xfrm>
            <a:custGeom>
              <a:rect b="b" l="l" r="r" t="t"/>
              <a:pathLst>
                <a:path extrusionOk="0" h="164" w="142">
                  <a:moveTo>
                    <a:pt x="76" y="23"/>
                  </a:moveTo>
                  <a:cubicBezTo>
                    <a:pt x="76" y="13"/>
                    <a:pt x="76" y="13"/>
                    <a:pt x="76" y="13"/>
                  </a:cubicBezTo>
                  <a:cubicBezTo>
                    <a:pt x="79" y="13"/>
                    <a:pt x="79" y="13"/>
                    <a:pt x="79" y="13"/>
                  </a:cubicBezTo>
                  <a:cubicBezTo>
                    <a:pt x="80" y="13"/>
                    <a:pt x="82" y="12"/>
                    <a:pt x="82" y="10"/>
                  </a:cubicBezTo>
                  <a:cubicBezTo>
                    <a:pt x="82" y="8"/>
                    <a:pt x="80" y="7"/>
                    <a:pt x="79" y="7"/>
                  </a:cubicBezTo>
                  <a:cubicBezTo>
                    <a:pt x="78" y="7"/>
                    <a:pt x="78" y="7"/>
                    <a:pt x="78" y="7"/>
                  </a:cubicBezTo>
                  <a:cubicBezTo>
                    <a:pt x="78" y="3"/>
                    <a:pt x="75" y="0"/>
                    <a:pt x="71" y="0"/>
                  </a:cubicBezTo>
                  <a:cubicBezTo>
                    <a:pt x="67" y="0"/>
                    <a:pt x="64" y="3"/>
                    <a:pt x="64" y="7"/>
                  </a:cubicBezTo>
                  <a:cubicBezTo>
                    <a:pt x="63" y="7"/>
                    <a:pt x="63" y="7"/>
                    <a:pt x="63" y="7"/>
                  </a:cubicBezTo>
                  <a:cubicBezTo>
                    <a:pt x="62" y="7"/>
                    <a:pt x="60" y="8"/>
                    <a:pt x="60" y="10"/>
                  </a:cubicBezTo>
                  <a:cubicBezTo>
                    <a:pt x="60" y="12"/>
                    <a:pt x="62" y="13"/>
                    <a:pt x="63" y="13"/>
                  </a:cubicBezTo>
                  <a:cubicBezTo>
                    <a:pt x="66" y="13"/>
                    <a:pt x="66" y="13"/>
                    <a:pt x="66" y="13"/>
                  </a:cubicBezTo>
                  <a:cubicBezTo>
                    <a:pt x="66" y="23"/>
                    <a:pt x="66" y="23"/>
                    <a:pt x="66" y="23"/>
                  </a:cubicBezTo>
                  <a:cubicBezTo>
                    <a:pt x="29" y="25"/>
                    <a:pt x="0" y="56"/>
                    <a:pt x="0" y="93"/>
                  </a:cubicBezTo>
                  <a:cubicBezTo>
                    <a:pt x="0" y="133"/>
                    <a:pt x="32" y="164"/>
                    <a:pt x="71" y="164"/>
                  </a:cubicBezTo>
                  <a:cubicBezTo>
                    <a:pt x="110" y="164"/>
                    <a:pt x="142" y="133"/>
                    <a:pt x="142" y="93"/>
                  </a:cubicBezTo>
                  <a:cubicBezTo>
                    <a:pt x="142" y="56"/>
                    <a:pt x="112" y="25"/>
                    <a:pt x="76" y="23"/>
                  </a:cubicBezTo>
                  <a:close/>
                  <a:moveTo>
                    <a:pt x="71" y="157"/>
                  </a:moveTo>
                  <a:cubicBezTo>
                    <a:pt x="36" y="157"/>
                    <a:pt x="7" y="129"/>
                    <a:pt x="7" y="93"/>
                  </a:cubicBezTo>
                  <a:cubicBezTo>
                    <a:pt x="7" y="58"/>
                    <a:pt x="36" y="30"/>
                    <a:pt x="71" y="30"/>
                  </a:cubicBezTo>
                  <a:cubicBezTo>
                    <a:pt x="106" y="30"/>
                    <a:pt x="135" y="58"/>
                    <a:pt x="135" y="93"/>
                  </a:cubicBezTo>
                  <a:cubicBezTo>
                    <a:pt x="135" y="129"/>
                    <a:pt x="106" y="157"/>
                    <a:pt x="71" y="157"/>
                  </a:cubicBezTo>
                  <a:close/>
                </a:path>
              </a:pathLst>
            </a:custGeom>
            <a:solidFill>
              <a:srgbClr val="7030A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31"/>
            <p:cNvSpPr/>
            <p:nvPr/>
          </p:nvSpPr>
          <p:spPr>
            <a:xfrm>
              <a:off x="6660065" y="5180610"/>
              <a:ext cx="394313" cy="397289"/>
            </a:xfrm>
            <a:custGeom>
              <a:rect b="b" l="l" r="r" t="t"/>
              <a:pathLst>
                <a:path extrusionOk="0" h="119" w="118">
                  <a:moveTo>
                    <a:pt x="59" y="0"/>
                  </a:moveTo>
                  <a:cubicBezTo>
                    <a:pt x="26" y="0"/>
                    <a:pt x="0" y="27"/>
                    <a:pt x="0" y="59"/>
                  </a:cubicBezTo>
                  <a:cubicBezTo>
                    <a:pt x="0" y="92"/>
                    <a:pt x="26" y="119"/>
                    <a:pt x="59" y="119"/>
                  </a:cubicBezTo>
                  <a:cubicBezTo>
                    <a:pt x="92" y="119"/>
                    <a:pt x="118" y="92"/>
                    <a:pt x="118" y="59"/>
                  </a:cubicBezTo>
                  <a:cubicBezTo>
                    <a:pt x="118" y="27"/>
                    <a:pt x="92" y="0"/>
                    <a:pt x="59" y="0"/>
                  </a:cubicBezTo>
                  <a:close/>
                  <a:moveTo>
                    <a:pt x="73" y="64"/>
                  </a:moveTo>
                  <a:cubicBezTo>
                    <a:pt x="66" y="62"/>
                    <a:pt x="66" y="62"/>
                    <a:pt x="66" y="62"/>
                  </a:cubicBezTo>
                  <a:cubicBezTo>
                    <a:pt x="65" y="64"/>
                    <a:pt x="62" y="67"/>
                    <a:pt x="59" y="67"/>
                  </a:cubicBezTo>
                  <a:cubicBezTo>
                    <a:pt x="55" y="67"/>
                    <a:pt x="52" y="63"/>
                    <a:pt x="52" y="59"/>
                  </a:cubicBezTo>
                  <a:cubicBezTo>
                    <a:pt x="52" y="56"/>
                    <a:pt x="54" y="54"/>
                    <a:pt x="57" y="53"/>
                  </a:cubicBezTo>
                  <a:cubicBezTo>
                    <a:pt x="55" y="46"/>
                    <a:pt x="55" y="46"/>
                    <a:pt x="55" y="46"/>
                  </a:cubicBezTo>
                  <a:cubicBezTo>
                    <a:pt x="59" y="24"/>
                    <a:pt x="59" y="24"/>
                    <a:pt x="59" y="24"/>
                  </a:cubicBezTo>
                  <a:cubicBezTo>
                    <a:pt x="63" y="46"/>
                    <a:pt x="63" y="46"/>
                    <a:pt x="63" y="46"/>
                  </a:cubicBezTo>
                  <a:cubicBezTo>
                    <a:pt x="61" y="53"/>
                    <a:pt x="61" y="53"/>
                    <a:pt x="61" y="53"/>
                  </a:cubicBezTo>
                  <a:cubicBezTo>
                    <a:pt x="63" y="53"/>
                    <a:pt x="65" y="55"/>
                    <a:pt x="66" y="57"/>
                  </a:cubicBezTo>
                  <a:cubicBezTo>
                    <a:pt x="73" y="55"/>
                    <a:pt x="73" y="55"/>
                    <a:pt x="73" y="55"/>
                  </a:cubicBezTo>
                  <a:cubicBezTo>
                    <a:pt x="107" y="59"/>
                    <a:pt x="107" y="59"/>
                    <a:pt x="107" y="59"/>
                  </a:cubicBezTo>
                  <a:lnTo>
                    <a:pt x="73" y="64"/>
                  </a:lnTo>
                  <a:close/>
                </a:path>
              </a:pathLst>
            </a:custGeom>
            <a:solidFill>
              <a:srgbClr val="7030A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49" name="Google Shape;549;p31"/>
          <p:cNvGrpSpPr/>
          <p:nvPr/>
        </p:nvGrpSpPr>
        <p:grpSpPr>
          <a:xfrm>
            <a:off x="6893714" y="2932085"/>
            <a:ext cx="490537" cy="460375"/>
            <a:chOff x="4833" y="2118"/>
            <a:chExt cx="309" cy="290"/>
          </a:xfrm>
        </p:grpSpPr>
        <p:sp>
          <p:nvSpPr>
            <p:cNvPr id="550" name="Google Shape;550;p31"/>
            <p:cNvSpPr/>
            <p:nvPr/>
          </p:nvSpPr>
          <p:spPr>
            <a:xfrm>
              <a:off x="4833" y="2118"/>
              <a:ext cx="309" cy="290"/>
            </a:xfrm>
            <a:custGeom>
              <a:rect b="b" l="l" r="r" t="t"/>
              <a:pathLst>
                <a:path extrusionOk="0" h="153" w="163">
                  <a:moveTo>
                    <a:pt x="157" y="0"/>
                  </a:moveTo>
                  <a:cubicBezTo>
                    <a:pt x="5" y="0"/>
                    <a:pt x="5" y="0"/>
                    <a:pt x="5" y="0"/>
                  </a:cubicBezTo>
                  <a:cubicBezTo>
                    <a:pt x="2" y="0"/>
                    <a:pt x="0" y="3"/>
                    <a:pt x="0" y="6"/>
                  </a:cubicBezTo>
                  <a:cubicBezTo>
                    <a:pt x="0" y="100"/>
                    <a:pt x="0" y="100"/>
                    <a:pt x="0" y="100"/>
                  </a:cubicBezTo>
                  <a:cubicBezTo>
                    <a:pt x="0" y="103"/>
                    <a:pt x="2" y="106"/>
                    <a:pt x="5" y="106"/>
                  </a:cubicBezTo>
                  <a:cubicBezTo>
                    <a:pt x="71" y="106"/>
                    <a:pt x="71" y="106"/>
                    <a:pt x="71" y="106"/>
                  </a:cubicBezTo>
                  <a:cubicBezTo>
                    <a:pt x="71" y="140"/>
                    <a:pt x="71" y="140"/>
                    <a:pt x="71" y="140"/>
                  </a:cubicBezTo>
                  <a:cubicBezTo>
                    <a:pt x="41" y="140"/>
                    <a:pt x="41" y="140"/>
                    <a:pt x="41" y="140"/>
                  </a:cubicBezTo>
                  <a:cubicBezTo>
                    <a:pt x="38" y="140"/>
                    <a:pt x="35" y="143"/>
                    <a:pt x="35" y="146"/>
                  </a:cubicBezTo>
                  <a:cubicBezTo>
                    <a:pt x="35" y="150"/>
                    <a:pt x="38" y="153"/>
                    <a:pt x="41" y="153"/>
                  </a:cubicBezTo>
                  <a:cubicBezTo>
                    <a:pt x="121" y="153"/>
                    <a:pt x="121" y="153"/>
                    <a:pt x="121" y="153"/>
                  </a:cubicBezTo>
                  <a:cubicBezTo>
                    <a:pt x="125" y="153"/>
                    <a:pt x="128" y="150"/>
                    <a:pt x="128" y="146"/>
                  </a:cubicBezTo>
                  <a:cubicBezTo>
                    <a:pt x="128" y="143"/>
                    <a:pt x="125" y="140"/>
                    <a:pt x="121" y="140"/>
                  </a:cubicBezTo>
                  <a:cubicBezTo>
                    <a:pt x="91" y="140"/>
                    <a:pt x="91" y="140"/>
                    <a:pt x="91" y="140"/>
                  </a:cubicBezTo>
                  <a:cubicBezTo>
                    <a:pt x="91" y="106"/>
                    <a:pt x="91" y="106"/>
                    <a:pt x="91" y="106"/>
                  </a:cubicBezTo>
                  <a:cubicBezTo>
                    <a:pt x="157" y="106"/>
                    <a:pt x="157" y="106"/>
                    <a:pt x="157" y="106"/>
                  </a:cubicBezTo>
                  <a:cubicBezTo>
                    <a:pt x="160" y="106"/>
                    <a:pt x="163" y="103"/>
                    <a:pt x="163" y="100"/>
                  </a:cubicBezTo>
                  <a:cubicBezTo>
                    <a:pt x="163" y="6"/>
                    <a:pt x="163" y="6"/>
                    <a:pt x="163" y="6"/>
                  </a:cubicBezTo>
                  <a:cubicBezTo>
                    <a:pt x="163" y="3"/>
                    <a:pt x="160" y="0"/>
                    <a:pt x="157" y="0"/>
                  </a:cubicBezTo>
                  <a:close/>
                  <a:moveTo>
                    <a:pt x="153" y="92"/>
                  </a:moveTo>
                  <a:cubicBezTo>
                    <a:pt x="153" y="95"/>
                    <a:pt x="150" y="97"/>
                    <a:pt x="147" y="97"/>
                  </a:cubicBezTo>
                  <a:cubicBezTo>
                    <a:pt x="15" y="97"/>
                    <a:pt x="15" y="97"/>
                    <a:pt x="15" y="97"/>
                  </a:cubicBezTo>
                  <a:cubicBezTo>
                    <a:pt x="12" y="97"/>
                    <a:pt x="9" y="95"/>
                    <a:pt x="9" y="92"/>
                  </a:cubicBezTo>
                  <a:cubicBezTo>
                    <a:pt x="9" y="15"/>
                    <a:pt x="9" y="15"/>
                    <a:pt x="9" y="15"/>
                  </a:cubicBezTo>
                  <a:cubicBezTo>
                    <a:pt x="9" y="11"/>
                    <a:pt x="12" y="9"/>
                    <a:pt x="15" y="9"/>
                  </a:cubicBezTo>
                  <a:cubicBezTo>
                    <a:pt x="147" y="9"/>
                    <a:pt x="147" y="9"/>
                    <a:pt x="147" y="9"/>
                  </a:cubicBezTo>
                  <a:cubicBezTo>
                    <a:pt x="150" y="9"/>
                    <a:pt x="153" y="11"/>
                    <a:pt x="153" y="15"/>
                  </a:cubicBezTo>
                  <a:lnTo>
                    <a:pt x="153" y="92"/>
                  </a:lnTo>
                  <a:close/>
                </a:path>
              </a:pathLst>
            </a:custGeom>
            <a:solidFill>
              <a:srgbClr val="24BA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31"/>
            <p:cNvSpPr/>
            <p:nvPr/>
          </p:nvSpPr>
          <p:spPr>
            <a:xfrm>
              <a:off x="4981" y="2234"/>
              <a:ext cx="9" cy="5"/>
            </a:xfrm>
            <a:custGeom>
              <a:rect b="b" l="l" r="r" t="t"/>
              <a:pathLst>
                <a:path extrusionOk="0" h="3" w="5">
                  <a:moveTo>
                    <a:pt x="5" y="1"/>
                  </a:moveTo>
                  <a:cubicBezTo>
                    <a:pt x="4" y="0"/>
                    <a:pt x="3" y="0"/>
                    <a:pt x="2" y="0"/>
                  </a:cubicBezTo>
                  <a:cubicBezTo>
                    <a:pt x="2" y="0"/>
                    <a:pt x="1" y="0"/>
                    <a:pt x="0" y="1"/>
                  </a:cubicBezTo>
                  <a:cubicBezTo>
                    <a:pt x="3" y="3"/>
                    <a:pt x="3" y="3"/>
                    <a:pt x="3" y="3"/>
                  </a:cubicBezTo>
                  <a:lnTo>
                    <a:pt x="5" y="1"/>
                  </a:lnTo>
                  <a:close/>
                </a:path>
              </a:pathLst>
            </a:custGeom>
            <a:solidFill>
              <a:srgbClr val="24BA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31"/>
            <p:cNvSpPr/>
            <p:nvPr/>
          </p:nvSpPr>
          <p:spPr>
            <a:xfrm>
              <a:off x="4975" y="2239"/>
              <a:ext cx="19" cy="14"/>
            </a:xfrm>
            <a:custGeom>
              <a:rect b="b" l="l" r="r" t="t"/>
              <a:pathLst>
                <a:path extrusionOk="0" h="7" w="10">
                  <a:moveTo>
                    <a:pt x="6" y="3"/>
                  </a:moveTo>
                  <a:cubicBezTo>
                    <a:pt x="6" y="3"/>
                    <a:pt x="6" y="3"/>
                    <a:pt x="6" y="3"/>
                  </a:cubicBezTo>
                  <a:cubicBezTo>
                    <a:pt x="5" y="3"/>
                    <a:pt x="5" y="3"/>
                    <a:pt x="5" y="3"/>
                  </a:cubicBezTo>
                  <a:cubicBezTo>
                    <a:pt x="1" y="0"/>
                    <a:pt x="1" y="0"/>
                    <a:pt x="1" y="0"/>
                  </a:cubicBezTo>
                  <a:cubicBezTo>
                    <a:pt x="1" y="0"/>
                    <a:pt x="0" y="1"/>
                    <a:pt x="0" y="2"/>
                  </a:cubicBezTo>
                  <a:cubicBezTo>
                    <a:pt x="0" y="5"/>
                    <a:pt x="3" y="7"/>
                    <a:pt x="5" y="7"/>
                  </a:cubicBezTo>
                  <a:cubicBezTo>
                    <a:pt x="8" y="7"/>
                    <a:pt x="10" y="5"/>
                    <a:pt x="10" y="2"/>
                  </a:cubicBezTo>
                  <a:cubicBezTo>
                    <a:pt x="10" y="1"/>
                    <a:pt x="10" y="0"/>
                    <a:pt x="10" y="0"/>
                  </a:cubicBezTo>
                  <a:lnTo>
                    <a:pt x="6" y="3"/>
                  </a:lnTo>
                  <a:close/>
                </a:path>
              </a:pathLst>
            </a:custGeom>
            <a:solidFill>
              <a:srgbClr val="24BA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31"/>
            <p:cNvSpPr/>
            <p:nvPr/>
          </p:nvSpPr>
          <p:spPr>
            <a:xfrm>
              <a:off x="4937" y="2196"/>
              <a:ext cx="17" cy="13"/>
            </a:xfrm>
            <a:custGeom>
              <a:rect b="b" l="l" r="r" t="t"/>
              <a:pathLst>
                <a:path extrusionOk="0" h="7" w="9">
                  <a:moveTo>
                    <a:pt x="5" y="0"/>
                  </a:moveTo>
                  <a:cubicBezTo>
                    <a:pt x="2" y="0"/>
                    <a:pt x="0" y="2"/>
                    <a:pt x="0" y="5"/>
                  </a:cubicBezTo>
                  <a:cubicBezTo>
                    <a:pt x="0" y="6"/>
                    <a:pt x="0" y="6"/>
                    <a:pt x="0" y="7"/>
                  </a:cubicBezTo>
                  <a:cubicBezTo>
                    <a:pt x="4" y="3"/>
                    <a:pt x="4" y="3"/>
                    <a:pt x="4" y="3"/>
                  </a:cubicBezTo>
                  <a:cubicBezTo>
                    <a:pt x="4" y="3"/>
                    <a:pt x="5" y="3"/>
                    <a:pt x="6" y="3"/>
                  </a:cubicBezTo>
                  <a:cubicBezTo>
                    <a:pt x="9" y="7"/>
                    <a:pt x="9" y="7"/>
                    <a:pt x="9" y="7"/>
                  </a:cubicBezTo>
                  <a:cubicBezTo>
                    <a:pt x="9" y="6"/>
                    <a:pt x="9" y="6"/>
                    <a:pt x="9" y="5"/>
                  </a:cubicBezTo>
                  <a:cubicBezTo>
                    <a:pt x="9" y="2"/>
                    <a:pt x="7" y="0"/>
                    <a:pt x="5" y="0"/>
                  </a:cubicBezTo>
                  <a:close/>
                </a:path>
              </a:pathLst>
            </a:custGeom>
            <a:solidFill>
              <a:srgbClr val="24BA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31"/>
            <p:cNvSpPr/>
            <p:nvPr/>
          </p:nvSpPr>
          <p:spPr>
            <a:xfrm>
              <a:off x="4890" y="2241"/>
              <a:ext cx="19" cy="19"/>
            </a:xfrm>
            <a:custGeom>
              <a:rect b="b" l="l" r="r" t="t"/>
              <a:pathLst>
                <a:path extrusionOk="0" h="10" w="10">
                  <a:moveTo>
                    <a:pt x="5" y="0"/>
                  </a:moveTo>
                  <a:cubicBezTo>
                    <a:pt x="2" y="0"/>
                    <a:pt x="0" y="2"/>
                    <a:pt x="0" y="5"/>
                  </a:cubicBezTo>
                  <a:cubicBezTo>
                    <a:pt x="0" y="8"/>
                    <a:pt x="2" y="10"/>
                    <a:pt x="5" y="10"/>
                  </a:cubicBezTo>
                  <a:cubicBezTo>
                    <a:pt x="8" y="10"/>
                    <a:pt x="10" y="8"/>
                    <a:pt x="10" y="5"/>
                  </a:cubicBezTo>
                  <a:cubicBezTo>
                    <a:pt x="10" y="2"/>
                    <a:pt x="8" y="0"/>
                    <a:pt x="5" y="0"/>
                  </a:cubicBezTo>
                  <a:close/>
                  <a:moveTo>
                    <a:pt x="5" y="9"/>
                  </a:moveTo>
                  <a:cubicBezTo>
                    <a:pt x="3" y="9"/>
                    <a:pt x="1" y="7"/>
                    <a:pt x="1" y="5"/>
                  </a:cubicBezTo>
                  <a:cubicBezTo>
                    <a:pt x="1" y="3"/>
                    <a:pt x="3" y="1"/>
                    <a:pt x="5" y="1"/>
                  </a:cubicBezTo>
                  <a:cubicBezTo>
                    <a:pt x="7" y="1"/>
                    <a:pt x="9" y="3"/>
                    <a:pt x="9" y="5"/>
                  </a:cubicBezTo>
                  <a:cubicBezTo>
                    <a:pt x="9" y="7"/>
                    <a:pt x="7" y="9"/>
                    <a:pt x="5" y="9"/>
                  </a:cubicBezTo>
                  <a:close/>
                </a:path>
              </a:pathLst>
            </a:custGeom>
            <a:solidFill>
              <a:srgbClr val="24BA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31"/>
            <p:cNvSpPr/>
            <p:nvPr/>
          </p:nvSpPr>
          <p:spPr>
            <a:xfrm>
              <a:off x="5019" y="2207"/>
              <a:ext cx="11" cy="8"/>
            </a:xfrm>
            <a:custGeom>
              <a:rect b="b" l="l" r="r" t="t"/>
              <a:pathLst>
                <a:path extrusionOk="0" h="4" w="6">
                  <a:moveTo>
                    <a:pt x="0" y="3"/>
                  </a:moveTo>
                  <a:cubicBezTo>
                    <a:pt x="1" y="4"/>
                    <a:pt x="2" y="4"/>
                    <a:pt x="3" y="4"/>
                  </a:cubicBezTo>
                  <a:cubicBezTo>
                    <a:pt x="4" y="4"/>
                    <a:pt x="5" y="4"/>
                    <a:pt x="6" y="3"/>
                  </a:cubicBezTo>
                  <a:cubicBezTo>
                    <a:pt x="3" y="0"/>
                    <a:pt x="3" y="0"/>
                    <a:pt x="3" y="0"/>
                  </a:cubicBezTo>
                  <a:lnTo>
                    <a:pt x="0" y="3"/>
                  </a:lnTo>
                  <a:close/>
                </a:path>
              </a:pathLst>
            </a:custGeom>
            <a:solidFill>
              <a:srgbClr val="24BA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31"/>
            <p:cNvSpPr/>
            <p:nvPr/>
          </p:nvSpPr>
          <p:spPr>
            <a:xfrm>
              <a:off x="4941" y="2207"/>
              <a:ext cx="11" cy="8"/>
            </a:xfrm>
            <a:custGeom>
              <a:rect b="b" l="l" r="r" t="t"/>
              <a:pathLst>
                <a:path extrusionOk="0" h="4" w="6">
                  <a:moveTo>
                    <a:pt x="0" y="3"/>
                  </a:moveTo>
                  <a:cubicBezTo>
                    <a:pt x="1" y="4"/>
                    <a:pt x="2" y="4"/>
                    <a:pt x="3" y="4"/>
                  </a:cubicBezTo>
                  <a:cubicBezTo>
                    <a:pt x="4" y="4"/>
                    <a:pt x="5" y="3"/>
                    <a:pt x="6" y="3"/>
                  </a:cubicBezTo>
                  <a:cubicBezTo>
                    <a:pt x="3" y="0"/>
                    <a:pt x="3" y="0"/>
                    <a:pt x="3" y="0"/>
                  </a:cubicBezTo>
                  <a:lnTo>
                    <a:pt x="0" y="3"/>
                  </a:lnTo>
                  <a:close/>
                </a:path>
              </a:pathLst>
            </a:custGeom>
            <a:solidFill>
              <a:srgbClr val="24BA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31"/>
            <p:cNvSpPr/>
            <p:nvPr/>
          </p:nvSpPr>
          <p:spPr>
            <a:xfrm>
              <a:off x="5064" y="2177"/>
              <a:ext cx="19" cy="19"/>
            </a:xfrm>
            <a:custGeom>
              <a:rect b="b" l="l" r="r" t="t"/>
              <a:pathLst>
                <a:path extrusionOk="0" h="10" w="10">
                  <a:moveTo>
                    <a:pt x="5" y="0"/>
                  </a:moveTo>
                  <a:cubicBezTo>
                    <a:pt x="3" y="0"/>
                    <a:pt x="0" y="2"/>
                    <a:pt x="0" y="5"/>
                  </a:cubicBezTo>
                  <a:cubicBezTo>
                    <a:pt x="0" y="6"/>
                    <a:pt x="1" y="7"/>
                    <a:pt x="1" y="8"/>
                  </a:cubicBezTo>
                  <a:cubicBezTo>
                    <a:pt x="2" y="8"/>
                    <a:pt x="2" y="8"/>
                    <a:pt x="2" y="8"/>
                  </a:cubicBezTo>
                  <a:cubicBezTo>
                    <a:pt x="2" y="8"/>
                    <a:pt x="2" y="9"/>
                    <a:pt x="2" y="9"/>
                  </a:cubicBezTo>
                  <a:cubicBezTo>
                    <a:pt x="3" y="9"/>
                    <a:pt x="4" y="10"/>
                    <a:pt x="5" y="10"/>
                  </a:cubicBezTo>
                  <a:cubicBezTo>
                    <a:pt x="8" y="10"/>
                    <a:pt x="10" y="8"/>
                    <a:pt x="10" y="5"/>
                  </a:cubicBezTo>
                  <a:cubicBezTo>
                    <a:pt x="10" y="2"/>
                    <a:pt x="8" y="0"/>
                    <a:pt x="5" y="0"/>
                  </a:cubicBezTo>
                  <a:close/>
                  <a:moveTo>
                    <a:pt x="5" y="9"/>
                  </a:moveTo>
                  <a:cubicBezTo>
                    <a:pt x="3" y="9"/>
                    <a:pt x="1" y="7"/>
                    <a:pt x="1" y="5"/>
                  </a:cubicBezTo>
                  <a:cubicBezTo>
                    <a:pt x="1" y="3"/>
                    <a:pt x="3" y="1"/>
                    <a:pt x="5" y="1"/>
                  </a:cubicBezTo>
                  <a:cubicBezTo>
                    <a:pt x="7" y="1"/>
                    <a:pt x="9" y="3"/>
                    <a:pt x="9" y="5"/>
                  </a:cubicBezTo>
                  <a:cubicBezTo>
                    <a:pt x="9" y="7"/>
                    <a:pt x="7" y="9"/>
                    <a:pt x="5" y="9"/>
                  </a:cubicBezTo>
                  <a:close/>
                </a:path>
              </a:pathLst>
            </a:custGeom>
            <a:solidFill>
              <a:srgbClr val="24BA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31"/>
            <p:cNvSpPr/>
            <p:nvPr/>
          </p:nvSpPr>
          <p:spPr>
            <a:xfrm>
              <a:off x="5015" y="2196"/>
              <a:ext cx="19" cy="13"/>
            </a:xfrm>
            <a:custGeom>
              <a:rect b="b" l="l" r="r" t="t"/>
              <a:pathLst>
                <a:path extrusionOk="0" h="7" w="10">
                  <a:moveTo>
                    <a:pt x="5" y="0"/>
                  </a:moveTo>
                  <a:cubicBezTo>
                    <a:pt x="2" y="0"/>
                    <a:pt x="0" y="2"/>
                    <a:pt x="0" y="5"/>
                  </a:cubicBezTo>
                  <a:cubicBezTo>
                    <a:pt x="0" y="6"/>
                    <a:pt x="0" y="6"/>
                    <a:pt x="1" y="7"/>
                  </a:cubicBezTo>
                  <a:cubicBezTo>
                    <a:pt x="4" y="3"/>
                    <a:pt x="4" y="3"/>
                    <a:pt x="4" y="3"/>
                  </a:cubicBezTo>
                  <a:cubicBezTo>
                    <a:pt x="5" y="3"/>
                    <a:pt x="6" y="3"/>
                    <a:pt x="6" y="3"/>
                  </a:cubicBezTo>
                  <a:cubicBezTo>
                    <a:pt x="10" y="7"/>
                    <a:pt x="10" y="7"/>
                    <a:pt x="10" y="7"/>
                  </a:cubicBezTo>
                  <a:cubicBezTo>
                    <a:pt x="10" y="6"/>
                    <a:pt x="10" y="6"/>
                    <a:pt x="10" y="5"/>
                  </a:cubicBezTo>
                  <a:cubicBezTo>
                    <a:pt x="10" y="2"/>
                    <a:pt x="8" y="0"/>
                    <a:pt x="5" y="0"/>
                  </a:cubicBezTo>
                  <a:close/>
                </a:path>
              </a:pathLst>
            </a:custGeom>
            <a:solidFill>
              <a:srgbClr val="24BA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31"/>
            <p:cNvSpPr/>
            <p:nvPr/>
          </p:nvSpPr>
          <p:spPr>
            <a:xfrm>
              <a:off x="4863" y="2147"/>
              <a:ext cx="249" cy="144"/>
            </a:xfrm>
            <a:custGeom>
              <a:rect b="b" l="l" r="r" t="t"/>
              <a:pathLst>
                <a:path extrusionOk="0" h="76" w="131">
                  <a:moveTo>
                    <a:pt x="128" y="0"/>
                  </a:moveTo>
                  <a:cubicBezTo>
                    <a:pt x="2" y="0"/>
                    <a:pt x="2" y="0"/>
                    <a:pt x="2" y="0"/>
                  </a:cubicBezTo>
                  <a:cubicBezTo>
                    <a:pt x="1" y="0"/>
                    <a:pt x="0" y="1"/>
                    <a:pt x="0" y="3"/>
                  </a:cubicBezTo>
                  <a:cubicBezTo>
                    <a:pt x="0" y="74"/>
                    <a:pt x="0" y="74"/>
                    <a:pt x="0" y="74"/>
                  </a:cubicBezTo>
                  <a:cubicBezTo>
                    <a:pt x="0" y="75"/>
                    <a:pt x="1" y="76"/>
                    <a:pt x="2" y="76"/>
                  </a:cubicBezTo>
                  <a:cubicBezTo>
                    <a:pt x="128" y="76"/>
                    <a:pt x="128" y="76"/>
                    <a:pt x="128" y="76"/>
                  </a:cubicBezTo>
                  <a:cubicBezTo>
                    <a:pt x="130" y="76"/>
                    <a:pt x="131" y="75"/>
                    <a:pt x="131" y="74"/>
                  </a:cubicBezTo>
                  <a:cubicBezTo>
                    <a:pt x="131" y="3"/>
                    <a:pt x="131" y="3"/>
                    <a:pt x="131" y="3"/>
                  </a:cubicBezTo>
                  <a:cubicBezTo>
                    <a:pt x="131" y="1"/>
                    <a:pt x="130" y="0"/>
                    <a:pt x="128" y="0"/>
                  </a:cubicBezTo>
                  <a:close/>
                  <a:moveTo>
                    <a:pt x="111" y="28"/>
                  </a:moveTo>
                  <a:cubicBezTo>
                    <a:pt x="110" y="28"/>
                    <a:pt x="108" y="28"/>
                    <a:pt x="107" y="27"/>
                  </a:cubicBezTo>
                  <a:cubicBezTo>
                    <a:pt x="94" y="40"/>
                    <a:pt x="94" y="40"/>
                    <a:pt x="94" y="40"/>
                  </a:cubicBezTo>
                  <a:cubicBezTo>
                    <a:pt x="94" y="40"/>
                    <a:pt x="93" y="40"/>
                    <a:pt x="93" y="40"/>
                  </a:cubicBezTo>
                  <a:cubicBezTo>
                    <a:pt x="90" y="37"/>
                    <a:pt x="90" y="37"/>
                    <a:pt x="90" y="37"/>
                  </a:cubicBezTo>
                  <a:cubicBezTo>
                    <a:pt x="88" y="38"/>
                    <a:pt x="87" y="38"/>
                    <a:pt x="85" y="38"/>
                  </a:cubicBezTo>
                  <a:cubicBezTo>
                    <a:pt x="83" y="38"/>
                    <a:pt x="82" y="38"/>
                    <a:pt x="80" y="37"/>
                  </a:cubicBezTo>
                  <a:cubicBezTo>
                    <a:pt x="71" y="47"/>
                    <a:pt x="71" y="47"/>
                    <a:pt x="71" y="47"/>
                  </a:cubicBezTo>
                  <a:cubicBezTo>
                    <a:pt x="71" y="48"/>
                    <a:pt x="72" y="49"/>
                    <a:pt x="72" y="51"/>
                  </a:cubicBezTo>
                  <a:cubicBezTo>
                    <a:pt x="72" y="55"/>
                    <a:pt x="68" y="59"/>
                    <a:pt x="64" y="59"/>
                  </a:cubicBezTo>
                  <a:cubicBezTo>
                    <a:pt x="60" y="59"/>
                    <a:pt x="57" y="55"/>
                    <a:pt x="57" y="51"/>
                  </a:cubicBezTo>
                  <a:cubicBezTo>
                    <a:pt x="57" y="49"/>
                    <a:pt x="57" y="48"/>
                    <a:pt x="58" y="47"/>
                  </a:cubicBezTo>
                  <a:cubicBezTo>
                    <a:pt x="48" y="37"/>
                    <a:pt x="48" y="37"/>
                    <a:pt x="48" y="37"/>
                  </a:cubicBezTo>
                  <a:cubicBezTo>
                    <a:pt x="47" y="38"/>
                    <a:pt x="45" y="38"/>
                    <a:pt x="44" y="38"/>
                  </a:cubicBezTo>
                  <a:cubicBezTo>
                    <a:pt x="42" y="38"/>
                    <a:pt x="40" y="38"/>
                    <a:pt x="39" y="37"/>
                  </a:cubicBezTo>
                  <a:cubicBezTo>
                    <a:pt x="25" y="51"/>
                    <a:pt x="25" y="51"/>
                    <a:pt x="25" y="51"/>
                  </a:cubicBezTo>
                  <a:cubicBezTo>
                    <a:pt x="26" y="52"/>
                    <a:pt x="26" y="54"/>
                    <a:pt x="26" y="55"/>
                  </a:cubicBezTo>
                  <a:cubicBezTo>
                    <a:pt x="26" y="59"/>
                    <a:pt x="23" y="63"/>
                    <a:pt x="19" y="63"/>
                  </a:cubicBezTo>
                  <a:cubicBezTo>
                    <a:pt x="15" y="63"/>
                    <a:pt x="11" y="59"/>
                    <a:pt x="11" y="55"/>
                  </a:cubicBezTo>
                  <a:cubicBezTo>
                    <a:pt x="11" y="51"/>
                    <a:pt x="15" y="48"/>
                    <a:pt x="19" y="48"/>
                  </a:cubicBezTo>
                  <a:cubicBezTo>
                    <a:pt x="20" y="48"/>
                    <a:pt x="22" y="48"/>
                    <a:pt x="23" y="49"/>
                  </a:cubicBezTo>
                  <a:cubicBezTo>
                    <a:pt x="37" y="35"/>
                    <a:pt x="37" y="35"/>
                    <a:pt x="37" y="35"/>
                  </a:cubicBezTo>
                  <a:cubicBezTo>
                    <a:pt x="36" y="34"/>
                    <a:pt x="36" y="32"/>
                    <a:pt x="36" y="31"/>
                  </a:cubicBezTo>
                  <a:cubicBezTo>
                    <a:pt x="36" y="27"/>
                    <a:pt x="39" y="23"/>
                    <a:pt x="44" y="23"/>
                  </a:cubicBezTo>
                  <a:cubicBezTo>
                    <a:pt x="48" y="23"/>
                    <a:pt x="51" y="27"/>
                    <a:pt x="51" y="31"/>
                  </a:cubicBezTo>
                  <a:cubicBezTo>
                    <a:pt x="51" y="32"/>
                    <a:pt x="51" y="34"/>
                    <a:pt x="50" y="35"/>
                  </a:cubicBezTo>
                  <a:cubicBezTo>
                    <a:pt x="60" y="45"/>
                    <a:pt x="60" y="45"/>
                    <a:pt x="60" y="45"/>
                  </a:cubicBezTo>
                  <a:cubicBezTo>
                    <a:pt x="61" y="44"/>
                    <a:pt x="63" y="44"/>
                    <a:pt x="64" y="44"/>
                  </a:cubicBezTo>
                  <a:cubicBezTo>
                    <a:pt x="66" y="44"/>
                    <a:pt x="68" y="44"/>
                    <a:pt x="69" y="45"/>
                  </a:cubicBezTo>
                  <a:cubicBezTo>
                    <a:pt x="79" y="35"/>
                    <a:pt x="79" y="35"/>
                    <a:pt x="79" y="35"/>
                  </a:cubicBezTo>
                  <a:cubicBezTo>
                    <a:pt x="78" y="34"/>
                    <a:pt x="77" y="32"/>
                    <a:pt x="77" y="31"/>
                  </a:cubicBezTo>
                  <a:cubicBezTo>
                    <a:pt x="77" y="27"/>
                    <a:pt x="81" y="23"/>
                    <a:pt x="85" y="23"/>
                  </a:cubicBezTo>
                  <a:cubicBezTo>
                    <a:pt x="89" y="23"/>
                    <a:pt x="93" y="27"/>
                    <a:pt x="93" y="31"/>
                  </a:cubicBezTo>
                  <a:cubicBezTo>
                    <a:pt x="93" y="32"/>
                    <a:pt x="92" y="34"/>
                    <a:pt x="91" y="35"/>
                  </a:cubicBezTo>
                  <a:cubicBezTo>
                    <a:pt x="94" y="37"/>
                    <a:pt x="94" y="37"/>
                    <a:pt x="94" y="37"/>
                  </a:cubicBezTo>
                  <a:cubicBezTo>
                    <a:pt x="105" y="25"/>
                    <a:pt x="105" y="25"/>
                    <a:pt x="105" y="25"/>
                  </a:cubicBezTo>
                  <a:cubicBezTo>
                    <a:pt x="104" y="24"/>
                    <a:pt x="104" y="23"/>
                    <a:pt x="104" y="21"/>
                  </a:cubicBezTo>
                  <a:cubicBezTo>
                    <a:pt x="104" y="17"/>
                    <a:pt x="107" y="13"/>
                    <a:pt x="111" y="13"/>
                  </a:cubicBezTo>
                  <a:cubicBezTo>
                    <a:pt x="115" y="13"/>
                    <a:pt x="119" y="17"/>
                    <a:pt x="119" y="21"/>
                  </a:cubicBezTo>
                  <a:cubicBezTo>
                    <a:pt x="119" y="25"/>
                    <a:pt x="115" y="28"/>
                    <a:pt x="111" y="28"/>
                  </a:cubicBezTo>
                  <a:close/>
                </a:path>
              </a:pathLst>
            </a:custGeom>
            <a:solidFill>
              <a:srgbClr val="24BA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60" name="Google Shape;560;p31"/>
          <p:cNvGrpSpPr/>
          <p:nvPr/>
        </p:nvGrpSpPr>
        <p:grpSpPr>
          <a:xfrm>
            <a:off x="10748398" y="5680771"/>
            <a:ext cx="421086" cy="448874"/>
            <a:chOff x="6544" y="3536"/>
            <a:chExt cx="394" cy="420"/>
          </a:xfrm>
        </p:grpSpPr>
        <p:sp>
          <p:nvSpPr>
            <p:cNvPr id="561" name="Google Shape;561;p31"/>
            <p:cNvSpPr/>
            <p:nvPr/>
          </p:nvSpPr>
          <p:spPr>
            <a:xfrm>
              <a:off x="6544" y="3736"/>
              <a:ext cx="394" cy="220"/>
            </a:xfrm>
            <a:custGeom>
              <a:rect b="b" l="l" r="r" t="t"/>
              <a:pathLst>
                <a:path extrusionOk="0" h="91" w="163">
                  <a:moveTo>
                    <a:pt x="116" y="0"/>
                  </a:moveTo>
                  <a:cubicBezTo>
                    <a:pt x="116" y="0"/>
                    <a:pt x="116" y="0"/>
                    <a:pt x="116" y="0"/>
                  </a:cubicBezTo>
                  <a:cubicBezTo>
                    <a:pt x="107" y="9"/>
                    <a:pt x="95" y="14"/>
                    <a:pt x="81" y="14"/>
                  </a:cubicBezTo>
                  <a:cubicBezTo>
                    <a:pt x="68" y="14"/>
                    <a:pt x="56" y="9"/>
                    <a:pt x="47" y="0"/>
                  </a:cubicBezTo>
                  <a:cubicBezTo>
                    <a:pt x="47" y="0"/>
                    <a:pt x="47" y="0"/>
                    <a:pt x="47" y="0"/>
                  </a:cubicBezTo>
                  <a:cubicBezTo>
                    <a:pt x="21" y="0"/>
                    <a:pt x="0" y="21"/>
                    <a:pt x="0" y="47"/>
                  </a:cubicBezTo>
                  <a:cubicBezTo>
                    <a:pt x="0" y="67"/>
                    <a:pt x="0" y="67"/>
                    <a:pt x="0" y="67"/>
                  </a:cubicBezTo>
                  <a:cubicBezTo>
                    <a:pt x="0" y="80"/>
                    <a:pt x="10" y="91"/>
                    <a:pt x="23" y="91"/>
                  </a:cubicBezTo>
                  <a:cubicBezTo>
                    <a:pt x="81" y="91"/>
                    <a:pt x="81" y="91"/>
                    <a:pt x="81" y="91"/>
                  </a:cubicBezTo>
                  <a:cubicBezTo>
                    <a:pt x="67" y="58"/>
                    <a:pt x="67" y="58"/>
                    <a:pt x="67" y="58"/>
                  </a:cubicBezTo>
                  <a:cubicBezTo>
                    <a:pt x="65" y="55"/>
                    <a:pt x="65" y="52"/>
                    <a:pt x="67" y="49"/>
                  </a:cubicBezTo>
                  <a:cubicBezTo>
                    <a:pt x="76" y="32"/>
                    <a:pt x="76" y="32"/>
                    <a:pt x="76" y="32"/>
                  </a:cubicBezTo>
                  <a:cubicBezTo>
                    <a:pt x="72" y="32"/>
                    <a:pt x="68" y="29"/>
                    <a:pt x="68" y="25"/>
                  </a:cubicBezTo>
                  <a:cubicBezTo>
                    <a:pt x="68" y="21"/>
                    <a:pt x="68" y="21"/>
                    <a:pt x="68" y="21"/>
                  </a:cubicBezTo>
                  <a:cubicBezTo>
                    <a:pt x="72" y="22"/>
                    <a:pt x="77" y="22"/>
                    <a:pt x="81" y="22"/>
                  </a:cubicBezTo>
                  <a:cubicBezTo>
                    <a:pt x="86" y="22"/>
                    <a:pt x="91" y="22"/>
                    <a:pt x="95" y="21"/>
                  </a:cubicBezTo>
                  <a:cubicBezTo>
                    <a:pt x="95" y="25"/>
                    <a:pt x="95" y="25"/>
                    <a:pt x="95" y="25"/>
                  </a:cubicBezTo>
                  <a:cubicBezTo>
                    <a:pt x="95" y="29"/>
                    <a:pt x="91" y="32"/>
                    <a:pt x="87" y="32"/>
                  </a:cubicBezTo>
                  <a:cubicBezTo>
                    <a:pt x="96" y="49"/>
                    <a:pt x="96" y="49"/>
                    <a:pt x="96" y="49"/>
                  </a:cubicBezTo>
                  <a:cubicBezTo>
                    <a:pt x="98" y="52"/>
                    <a:pt x="98" y="55"/>
                    <a:pt x="96" y="58"/>
                  </a:cubicBezTo>
                  <a:cubicBezTo>
                    <a:pt x="81" y="91"/>
                    <a:pt x="81" y="91"/>
                    <a:pt x="81" y="91"/>
                  </a:cubicBezTo>
                  <a:cubicBezTo>
                    <a:pt x="139" y="91"/>
                    <a:pt x="139" y="91"/>
                    <a:pt x="139" y="91"/>
                  </a:cubicBezTo>
                  <a:cubicBezTo>
                    <a:pt x="153" y="91"/>
                    <a:pt x="163" y="80"/>
                    <a:pt x="163" y="67"/>
                  </a:cubicBezTo>
                  <a:cubicBezTo>
                    <a:pt x="163" y="47"/>
                    <a:pt x="163" y="47"/>
                    <a:pt x="163" y="47"/>
                  </a:cubicBezTo>
                  <a:cubicBezTo>
                    <a:pt x="163" y="21"/>
                    <a:pt x="142" y="0"/>
                    <a:pt x="116" y="0"/>
                  </a:cubicBezTo>
                  <a:close/>
                </a:path>
              </a:pathLst>
            </a:custGeom>
            <a:solidFill>
              <a:srgbClr val="7F349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31"/>
            <p:cNvSpPr/>
            <p:nvPr/>
          </p:nvSpPr>
          <p:spPr>
            <a:xfrm>
              <a:off x="6692" y="3536"/>
              <a:ext cx="162" cy="118"/>
            </a:xfrm>
            <a:custGeom>
              <a:rect b="b" l="l" r="r" t="t"/>
              <a:pathLst>
                <a:path extrusionOk="0" h="49" w="67">
                  <a:moveTo>
                    <a:pt x="67" y="49"/>
                  </a:moveTo>
                  <a:cubicBezTo>
                    <a:pt x="67" y="48"/>
                    <a:pt x="67" y="48"/>
                    <a:pt x="67" y="47"/>
                  </a:cubicBezTo>
                  <a:cubicBezTo>
                    <a:pt x="67" y="21"/>
                    <a:pt x="46" y="0"/>
                    <a:pt x="20" y="0"/>
                  </a:cubicBezTo>
                  <a:cubicBezTo>
                    <a:pt x="13" y="0"/>
                    <a:pt x="6" y="2"/>
                    <a:pt x="0" y="5"/>
                  </a:cubicBezTo>
                  <a:cubicBezTo>
                    <a:pt x="3" y="17"/>
                    <a:pt x="15" y="47"/>
                    <a:pt x="67" y="49"/>
                  </a:cubicBezTo>
                  <a:close/>
                </a:path>
              </a:pathLst>
            </a:custGeom>
            <a:solidFill>
              <a:srgbClr val="7F349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31"/>
            <p:cNvSpPr/>
            <p:nvPr/>
          </p:nvSpPr>
          <p:spPr>
            <a:xfrm>
              <a:off x="6629" y="3555"/>
              <a:ext cx="65" cy="80"/>
            </a:xfrm>
            <a:custGeom>
              <a:rect b="b" l="l" r="r" t="t"/>
              <a:pathLst>
                <a:path extrusionOk="0" h="33" w="27">
                  <a:moveTo>
                    <a:pt x="27" y="14"/>
                  </a:moveTo>
                  <a:cubicBezTo>
                    <a:pt x="24" y="9"/>
                    <a:pt x="22" y="4"/>
                    <a:pt x="21" y="0"/>
                  </a:cubicBezTo>
                  <a:cubicBezTo>
                    <a:pt x="10" y="7"/>
                    <a:pt x="2" y="19"/>
                    <a:pt x="0" y="33"/>
                  </a:cubicBezTo>
                  <a:cubicBezTo>
                    <a:pt x="16" y="32"/>
                    <a:pt x="25" y="19"/>
                    <a:pt x="27" y="14"/>
                  </a:cubicBezTo>
                  <a:close/>
                </a:path>
              </a:pathLst>
            </a:custGeom>
            <a:solidFill>
              <a:srgbClr val="7F349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31"/>
            <p:cNvSpPr/>
            <p:nvPr/>
          </p:nvSpPr>
          <p:spPr>
            <a:xfrm>
              <a:off x="6629" y="3604"/>
              <a:ext cx="225" cy="159"/>
            </a:xfrm>
            <a:custGeom>
              <a:rect b="b" l="l" r="r" t="t"/>
              <a:pathLst>
                <a:path extrusionOk="0" h="66" w="93">
                  <a:moveTo>
                    <a:pt x="31" y="0"/>
                  </a:moveTo>
                  <a:cubicBezTo>
                    <a:pt x="26" y="6"/>
                    <a:pt x="16" y="19"/>
                    <a:pt x="0" y="20"/>
                  </a:cubicBezTo>
                  <a:cubicBezTo>
                    <a:pt x="0" y="45"/>
                    <a:pt x="21" y="66"/>
                    <a:pt x="46" y="66"/>
                  </a:cubicBezTo>
                  <a:cubicBezTo>
                    <a:pt x="70" y="66"/>
                    <a:pt x="89" y="49"/>
                    <a:pt x="93" y="27"/>
                  </a:cubicBezTo>
                  <a:cubicBezTo>
                    <a:pt x="59" y="26"/>
                    <a:pt x="41" y="13"/>
                    <a:pt x="31" y="0"/>
                  </a:cubicBezTo>
                  <a:close/>
                </a:path>
              </a:pathLst>
            </a:custGeom>
            <a:solidFill>
              <a:srgbClr val="7F349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65" name="Google Shape;565;p31"/>
          <p:cNvSpPr/>
          <p:nvPr/>
        </p:nvSpPr>
        <p:spPr>
          <a:xfrm>
            <a:off x="8154526" y="2177448"/>
            <a:ext cx="3130550" cy="1662113"/>
          </a:xfrm>
          <a:custGeom>
            <a:rect b="b" l="l" r="r" t="t"/>
            <a:pathLst>
              <a:path extrusionOk="0" h="722" w="587">
                <a:moveTo>
                  <a:pt x="587" y="60"/>
                </a:moveTo>
                <a:cubicBezTo>
                  <a:pt x="587" y="662"/>
                  <a:pt x="587" y="662"/>
                  <a:pt x="587" y="662"/>
                </a:cubicBezTo>
                <a:cubicBezTo>
                  <a:pt x="587" y="695"/>
                  <a:pt x="560" y="722"/>
                  <a:pt x="527" y="722"/>
                </a:cubicBezTo>
                <a:cubicBezTo>
                  <a:pt x="60" y="722"/>
                  <a:pt x="60" y="722"/>
                  <a:pt x="60" y="722"/>
                </a:cubicBezTo>
                <a:cubicBezTo>
                  <a:pt x="26" y="722"/>
                  <a:pt x="0" y="695"/>
                  <a:pt x="0" y="662"/>
                </a:cubicBezTo>
                <a:cubicBezTo>
                  <a:pt x="0" y="388"/>
                  <a:pt x="0" y="388"/>
                  <a:pt x="0" y="388"/>
                </a:cubicBezTo>
                <a:cubicBezTo>
                  <a:pt x="33" y="388"/>
                  <a:pt x="33" y="388"/>
                  <a:pt x="33" y="388"/>
                </a:cubicBezTo>
                <a:cubicBezTo>
                  <a:pt x="33" y="649"/>
                  <a:pt x="33" y="649"/>
                  <a:pt x="33" y="649"/>
                </a:cubicBezTo>
                <a:cubicBezTo>
                  <a:pt x="33" y="671"/>
                  <a:pt x="51" y="689"/>
                  <a:pt x="73" y="689"/>
                </a:cubicBezTo>
                <a:cubicBezTo>
                  <a:pt x="514" y="689"/>
                  <a:pt x="514" y="689"/>
                  <a:pt x="514" y="689"/>
                </a:cubicBezTo>
                <a:cubicBezTo>
                  <a:pt x="536" y="689"/>
                  <a:pt x="554" y="671"/>
                  <a:pt x="554" y="649"/>
                </a:cubicBezTo>
                <a:cubicBezTo>
                  <a:pt x="554" y="74"/>
                  <a:pt x="554" y="74"/>
                  <a:pt x="554" y="74"/>
                </a:cubicBezTo>
                <a:cubicBezTo>
                  <a:pt x="554" y="51"/>
                  <a:pt x="536" y="34"/>
                  <a:pt x="514" y="34"/>
                </a:cubicBezTo>
                <a:cubicBezTo>
                  <a:pt x="73" y="34"/>
                  <a:pt x="73" y="34"/>
                  <a:pt x="73" y="34"/>
                </a:cubicBezTo>
                <a:cubicBezTo>
                  <a:pt x="51" y="34"/>
                  <a:pt x="33" y="51"/>
                  <a:pt x="33" y="74"/>
                </a:cubicBezTo>
                <a:cubicBezTo>
                  <a:pt x="33" y="268"/>
                  <a:pt x="33" y="268"/>
                  <a:pt x="33" y="268"/>
                </a:cubicBezTo>
                <a:cubicBezTo>
                  <a:pt x="0" y="268"/>
                  <a:pt x="0" y="268"/>
                  <a:pt x="0" y="268"/>
                </a:cubicBezTo>
                <a:cubicBezTo>
                  <a:pt x="0" y="60"/>
                  <a:pt x="0" y="60"/>
                  <a:pt x="0" y="60"/>
                </a:cubicBezTo>
                <a:cubicBezTo>
                  <a:pt x="0" y="27"/>
                  <a:pt x="26" y="0"/>
                  <a:pt x="60" y="0"/>
                </a:cubicBezTo>
                <a:cubicBezTo>
                  <a:pt x="527" y="0"/>
                  <a:pt x="527" y="0"/>
                  <a:pt x="527" y="0"/>
                </a:cubicBezTo>
                <a:cubicBezTo>
                  <a:pt x="560" y="0"/>
                  <a:pt x="587" y="27"/>
                  <a:pt x="587" y="60"/>
                </a:cubicBezTo>
                <a:close/>
              </a:path>
            </a:pathLst>
          </a:custGeom>
          <a:solidFill>
            <a:srgbClr val="7F349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31"/>
          <p:cNvSpPr/>
          <p:nvPr/>
        </p:nvSpPr>
        <p:spPr>
          <a:xfrm>
            <a:off x="8147893" y="407391"/>
            <a:ext cx="3130550" cy="1662113"/>
          </a:xfrm>
          <a:custGeom>
            <a:rect b="b" l="l" r="r" t="t"/>
            <a:pathLst>
              <a:path extrusionOk="0" h="722" w="587">
                <a:moveTo>
                  <a:pt x="587" y="60"/>
                </a:moveTo>
                <a:cubicBezTo>
                  <a:pt x="587" y="662"/>
                  <a:pt x="587" y="662"/>
                  <a:pt x="587" y="662"/>
                </a:cubicBezTo>
                <a:cubicBezTo>
                  <a:pt x="587" y="695"/>
                  <a:pt x="560" y="722"/>
                  <a:pt x="527" y="722"/>
                </a:cubicBezTo>
                <a:cubicBezTo>
                  <a:pt x="60" y="722"/>
                  <a:pt x="60" y="722"/>
                  <a:pt x="60" y="722"/>
                </a:cubicBezTo>
                <a:cubicBezTo>
                  <a:pt x="26" y="722"/>
                  <a:pt x="0" y="695"/>
                  <a:pt x="0" y="662"/>
                </a:cubicBezTo>
                <a:cubicBezTo>
                  <a:pt x="0" y="388"/>
                  <a:pt x="0" y="388"/>
                  <a:pt x="0" y="388"/>
                </a:cubicBezTo>
                <a:cubicBezTo>
                  <a:pt x="33" y="388"/>
                  <a:pt x="33" y="388"/>
                  <a:pt x="33" y="388"/>
                </a:cubicBezTo>
                <a:cubicBezTo>
                  <a:pt x="33" y="649"/>
                  <a:pt x="33" y="649"/>
                  <a:pt x="33" y="649"/>
                </a:cubicBezTo>
                <a:cubicBezTo>
                  <a:pt x="33" y="671"/>
                  <a:pt x="51" y="689"/>
                  <a:pt x="73" y="689"/>
                </a:cubicBezTo>
                <a:cubicBezTo>
                  <a:pt x="514" y="689"/>
                  <a:pt x="514" y="689"/>
                  <a:pt x="514" y="689"/>
                </a:cubicBezTo>
                <a:cubicBezTo>
                  <a:pt x="536" y="689"/>
                  <a:pt x="554" y="671"/>
                  <a:pt x="554" y="649"/>
                </a:cubicBezTo>
                <a:cubicBezTo>
                  <a:pt x="554" y="74"/>
                  <a:pt x="554" y="74"/>
                  <a:pt x="554" y="74"/>
                </a:cubicBezTo>
                <a:cubicBezTo>
                  <a:pt x="554" y="51"/>
                  <a:pt x="536" y="34"/>
                  <a:pt x="514" y="34"/>
                </a:cubicBezTo>
                <a:cubicBezTo>
                  <a:pt x="73" y="34"/>
                  <a:pt x="73" y="34"/>
                  <a:pt x="73" y="34"/>
                </a:cubicBezTo>
                <a:cubicBezTo>
                  <a:pt x="51" y="34"/>
                  <a:pt x="33" y="51"/>
                  <a:pt x="33" y="74"/>
                </a:cubicBezTo>
                <a:cubicBezTo>
                  <a:pt x="33" y="268"/>
                  <a:pt x="33" y="268"/>
                  <a:pt x="33" y="268"/>
                </a:cubicBezTo>
                <a:cubicBezTo>
                  <a:pt x="0" y="268"/>
                  <a:pt x="0" y="268"/>
                  <a:pt x="0" y="268"/>
                </a:cubicBezTo>
                <a:cubicBezTo>
                  <a:pt x="0" y="60"/>
                  <a:pt x="0" y="60"/>
                  <a:pt x="0" y="60"/>
                </a:cubicBezTo>
                <a:cubicBezTo>
                  <a:pt x="0" y="27"/>
                  <a:pt x="26" y="0"/>
                  <a:pt x="60" y="0"/>
                </a:cubicBezTo>
                <a:cubicBezTo>
                  <a:pt x="527" y="0"/>
                  <a:pt x="527" y="0"/>
                  <a:pt x="527" y="0"/>
                </a:cubicBezTo>
                <a:cubicBezTo>
                  <a:pt x="560" y="0"/>
                  <a:pt x="587" y="27"/>
                  <a:pt x="587" y="60"/>
                </a:cubicBezTo>
                <a:close/>
              </a:path>
            </a:pathLst>
          </a:custGeom>
          <a:solidFill>
            <a:srgbClr val="7F349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31"/>
          <p:cNvSpPr/>
          <p:nvPr/>
        </p:nvSpPr>
        <p:spPr>
          <a:xfrm>
            <a:off x="8150389" y="2763811"/>
            <a:ext cx="182562" cy="393700"/>
          </a:xfrm>
          <a:prstGeom prst="rect">
            <a:avLst/>
          </a:prstGeom>
          <a:solidFill>
            <a:srgbClr val="7F349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31"/>
          <p:cNvSpPr/>
          <p:nvPr/>
        </p:nvSpPr>
        <p:spPr>
          <a:xfrm>
            <a:off x="8141830" y="927780"/>
            <a:ext cx="182562" cy="393700"/>
          </a:xfrm>
          <a:prstGeom prst="rect">
            <a:avLst/>
          </a:prstGeom>
          <a:solidFill>
            <a:srgbClr val="7F349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31"/>
          <p:cNvSpPr/>
          <p:nvPr/>
        </p:nvSpPr>
        <p:spPr>
          <a:xfrm flipH="1" rot="10800000">
            <a:off x="6869186" y="619777"/>
            <a:ext cx="1272643" cy="446697"/>
          </a:xfrm>
          <a:custGeom>
            <a:rect b="b" l="l" r="r" t="t"/>
            <a:pathLst>
              <a:path extrusionOk="0" h="457" w="561">
                <a:moveTo>
                  <a:pt x="561" y="337"/>
                </a:moveTo>
                <a:cubicBezTo>
                  <a:pt x="561" y="457"/>
                  <a:pt x="561" y="457"/>
                  <a:pt x="561" y="457"/>
                </a:cubicBezTo>
                <a:cubicBezTo>
                  <a:pt x="60" y="457"/>
                  <a:pt x="60" y="457"/>
                  <a:pt x="60" y="457"/>
                </a:cubicBezTo>
                <a:cubicBezTo>
                  <a:pt x="27" y="457"/>
                  <a:pt x="0" y="430"/>
                  <a:pt x="0" y="397"/>
                </a:cubicBezTo>
                <a:cubicBezTo>
                  <a:pt x="0" y="0"/>
                  <a:pt x="0" y="0"/>
                  <a:pt x="0" y="0"/>
                </a:cubicBezTo>
                <a:cubicBezTo>
                  <a:pt x="120" y="0"/>
                  <a:pt x="120" y="0"/>
                  <a:pt x="120" y="0"/>
                </a:cubicBezTo>
                <a:cubicBezTo>
                  <a:pt x="120" y="337"/>
                  <a:pt x="120" y="337"/>
                  <a:pt x="120" y="337"/>
                </a:cubicBezTo>
                <a:lnTo>
                  <a:pt x="561" y="337"/>
                </a:lnTo>
                <a:close/>
              </a:path>
            </a:pathLst>
          </a:custGeom>
          <a:solidFill>
            <a:srgbClr val="24BA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31"/>
          <p:cNvSpPr/>
          <p:nvPr/>
        </p:nvSpPr>
        <p:spPr>
          <a:xfrm>
            <a:off x="7456712" y="2367223"/>
            <a:ext cx="693833" cy="321899"/>
          </a:xfrm>
          <a:prstGeom prst="rect">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71" name="Google Shape;571;p31"/>
          <p:cNvSpPr txBox="1"/>
          <p:nvPr/>
        </p:nvSpPr>
        <p:spPr>
          <a:xfrm>
            <a:off x="8302480" y="557264"/>
            <a:ext cx="2851500" cy="1281552"/>
          </a:xfrm>
          <a:prstGeom prst="rect">
            <a:avLst/>
          </a:prstGeom>
          <a:noFill/>
          <a:ln>
            <a:noFill/>
          </a:ln>
        </p:spPr>
        <p:txBody>
          <a:bodyPr anchorCtr="0" anchor="t" bIns="91400" lIns="182825" spcFirstLastPara="1" rIns="182825" wrap="square" tIns="91400">
            <a:spAutoFit/>
          </a:bodyPr>
          <a:lstStyle/>
          <a:p>
            <a:pPr indent="0" lvl="0" marL="0" marR="0" rtl="0" algn="ctr">
              <a:lnSpc>
                <a:spcPct val="98850"/>
              </a:lnSpc>
              <a:spcBef>
                <a:spcPts val="0"/>
              </a:spcBef>
              <a:spcAft>
                <a:spcPts val="0"/>
              </a:spcAft>
              <a:buClr>
                <a:srgbClr val="000000"/>
              </a:buClr>
              <a:buSzPts val="4000"/>
              <a:buFont typeface="Arial"/>
              <a:buNone/>
            </a:pPr>
            <a:r>
              <a:rPr b="0" i="0" lang="en-US" sz="1800" u="none" cap="none" strike="noStrike">
                <a:solidFill>
                  <a:srgbClr val="7F3494"/>
                </a:solidFill>
                <a:latin typeface="Calibri"/>
                <a:ea typeface="Calibri"/>
                <a:cs typeface="Calibri"/>
                <a:sym typeface="Calibri"/>
              </a:rPr>
              <a:t>Teknologi anvendt til fysisk aktivitet, sund livsstil og forebyggelse af kognitiv svækkelse</a:t>
            </a:r>
            <a:endParaRPr b="0" i="0" sz="1800" u="none" cap="none" strike="noStrike">
              <a:solidFill>
                <a:srgbClr val="7F3494"/>
              </a:solidFill>
              <a:latin typeface="Calibri"/>
              <a:ea typeface="Calibri"/>
              <a:cs typeface="Calibri"/>
              <a:sym typeface="Calibri"/>
            </a:endParaRPr>
          </a:p>
        </p:txBody>
      </p:sp>
      <p:sp>
        <p:nvSpPr>
          <p:cNvPr id="572" name="Google Shape;572;p31"/>
          <p:cNvSpPr txBox="1"/>
          <p:nvPr/>
        </p:nvSpPr>
        <p:spPr>
          <a:xfrm>
            <a:off x="8722101" y="2459650"/>
            <a:ext cx="2091900" cy="733069"/>
          </a:xfrm>
          <a:prstGeom prst="rect">
            <a:avLst/>
          </a:prstGeom>
          <a:noFill/>
          <a:ln>
            <a:noFill/>
          </a:ln>
        </p:spPr>
        <p:txBody>
          <a:bodyPr anchorCtr="0" anchor="t" bIns="91400" lIns="182825" spcFirstLastPara="1" rIns="182825" wrap="square" tIns="91400">
            <a:spAutoFit/>
          </a:bodyPr>
          <a:lstStyle/>
          <a:p>
            <a:pPr indent="0" lvl="0" marL="0" marR="0" rtl="0" algn="ctr">
              <a:lnSpc>
                <a:spcPct val="98850"/>
              </a:lnSpc>
              <a:spcBef>
                <a:spcPts val="0"/>
              </a:spcBef>
              <a:spcAft>
                <a:spcPts val="0"/>
              </a:spcAft>
              <a:buClr>
                <a:schemeClr val="lt1"/>
              </a:buClr>
              <a:buSzPts val="4000"/>
              <a:buFont typeface="Arial"/>
              <a:buNone/>
            </a:pPr>
            <a:r>
              <a:rPr b="0" i="0" lang="en-US" sz="1800" u="none" cap="none" strike="noStrike">
                <a:solidFill>
                  <a:srgbClr val="7F3494"/>
                </a:solidFill>
                <a:latin typeface="Calibri"/>
                <a:ea typeface="Calibri"/>
                <a:cs typeface="Calibri"/>
                <a:sym typeface="Calibri"/>
              </a:rPr>
              <a:t>Digitale sundheds- apps</a:t>
            </a:r>
            <a:endParaRPr b="0" i="0" sz="1800" u="none" cap="none" strike="noStrike">
              <a:solidFill>
                <a:srgbClr val="7F3494"/>
              </a:solidFill>
              <a:latin typeface="Calibri"/>
              <a:ea typeface="Calibri"/>
              <a:cs typeface="Calibri"/>
              <a:sym typeface="Calibri"/>
            </a:endParaRPr>
          </a:p>
        </p:txBody>
      </p:sp>
      <p:sp>
        <p:nvSpPr>
          <p:cNvPr id="573" name="Google Shape;573;p31"/>
          <p:cNvSpPr txBox="1"/>
          <p:nvPr/>
        </p:nvSpPr>
        <p:spPr>
          <a:xfrm>
            <a:off x="8472509" y="4513318"/>
            <a:ext cx="2400589" cy="793983"/>
          </a:xfrm>
          <a:prstGeom prst="rect">
            <a:avLst/>
          </a:prstGeom>
          <a:noFill/>
          <a:ln>
            <a:noFill/>
          </a:ln>
        </p:spPr>
        <p:txBody>
          <a:bodyPr anchorCtr="0" anchor="t" bIns="91400" lIns="182825" spcFirstLastPara="1" rIns="182825" wrap="square" tIns="91400">
            <a:spAutoFit/>
          </a:bodyPr>
          <a:lstStyle/>
          <a:p>
            <a:pPr indent="0" lvl="0" marL="0" marR="0" rtl="0" algn="ctr">
              <a:lnSpc>
                <a:spcPct val="110000"/>
              </a:lnSpc>
              <a:spcBef>
                <a:spcPts val="0"/>
              </a:spcBef>
              <a:spcAft>
                <a:spcPts val="0"/>
              </a:spcAft>
              <a:buClr>
                <a:srgbClr val="000000"/>
              </a:buClr>
              <a:buSzPts val="1800"/>
              <a:buFont typeface="Arial"/>
              <a:buNone/>
            </a:pPr>
            <a:r>
              <a:rPr b="0" i="0" lang="en-US" sz="1800" u="none" cap="none" strike="noStrike">
                <a:solidFill>
                  <a:srgbClr val="7F3494"/>
                </a:solidFill>
                <a:latin typeface="Calibri"/>
                <a:ea typeface="Calibri"/>
                <a:cs typeface="Calibri"/>
                <a:sym typeface="Calibri"/>
              </a:rPr>
              <a:t>Sociale</a:t>
            </a:r>
            <a:endParaRPr b="0" i="0" sz="1800" u="none" cap="none" strike="noStrike">
              <a:solidFill>
                <a:srgbClr val="7F3494"/>
              </a:solidFill>
              <a:latin typeface="Arial"/>
              <a:ea typeface="Arial"/>
              <a:cs typeface="Arial"/>
              <a:sym typeface="Arial"/>
            </a:endParaRPr>
          </a:p>
          <a:p>
            <a:pPr indent="0" lvl="0" marL="0" marR="0" rtl="0" algn="ctr">
              <a:lnSpc>
                <a:spcPct val="110000"/>
              </a:lnSpc>
              <a:spcBef>
                <a:spcPts val="0"/>
              </a:spcBef>
              <a:spcAft>
                <a:spcPts val="0"/>
              </a:spcAft>
              <a:buClr>
                <a:srgbClr val="000000"/>
              </a:buClr>
              <a:buSzPts val="1800"/>
              <a:buFont typeface="Arial"/>
              <a:buNone/>
            </a:pPr>
            <a:r>
              <a:rPr b="0" i="0" lang="en-US" sz="1800" u="none" cap="none" strike="noStrike">
                <a:solidFill>
                  <a:srgbClr val="7F3494"/>
                </a:solidFill>
                <a:latin typeface="Calibri"/>
                <a:ea typeface="Calibri"/>
                <a:cs typeface="Calibri"/>
                <a:sym typeface="Calibri"/>
              </a:rPr>
              <a:t>aktivitets-apps</a:t>
            </a:r>
            <a:endParaRPr b="0" i="0" sz="1800" u="none" cap="none" strike="noStrike">
              <a:solidFill>
                <a:srgbClr val="7F3494"/>
              </a:solidFill>
              <a:latin typeface="Calibri"/>
              <a:ea typeface="Calibri"/>
              <a:cs typeface="Calibri"/>
              <a:sym typeface="Calibri"/>
            </a:endParaRPr>
          </a:p>
        </p:txBody>
      </p:sp>
      <p:grpSp>
        <p:nvGrpSpPr>
          <p:cNvPr id="574" name="Google Shape;574;p31"/>
          <p:cNvGrpSpPr/>
          <p:nvPr/>
        </p:nvGrpSpPr>
        <p:grpSpPr>
          <a:xfrm flipH="1" rot="10800000">
            <a:off x="5742186" y="586131"/>
            <a:ext cx="950735" cy="362788"/>
            <a:chOff x="3110481" y="1725182"/>
            <a:chExt cx="608475" cy="232186"/>
          </a:xfrm>
        </p:grpSpPr>
        <p:sp>
          <p:nvSpPr>
            <p:cNvPr id="575" name="Google Shape;575;p31"/>
            <p:cNvSpPr/>
            <p:nvPr/>
          </p:nvSpPr>
          <p:spPr>
            <a:xfrm rot="-2700000">
              <a:off x="3144483" y="1759187"/>
              <a:ext cx="164178" cy="164178"/>
            </a:xfrm>
            <a:custGeom>
              <a:rect b="b" l="l" r="r" t="t"/>
              <a:pathLst>
                <a:path extrusionOk="0" h="2784329" w="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703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76" name="Google Shape;576;p31"/>
            <p:cNvSpPr/>
            <p:nvPr/>
          </p:nvSpPr>
          <p:spPr>
            <a:xfrm rot="-2700000">
              <a:off x="3332629" y="1759186"/>
              <a:ext cx="164178" cy="164178"/>
            </a:xfrm>
            <a:custGeom>
              <a:rect b="b" l="l" r="r" t="t"/>
              <a:pathLst>
                <a:path extrusionOk="0" h="2784329" w="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77" name="Google Shape;577;p31"/>
            <p:cNvSpPr/>
            <p:nvPr/>
          </p:nvSpPr>
          <p:spPr>
            <a:xfrm rot="-2700000">
              <a:off x="3520775" y="1759184"/>
              <a:ext cx="164178" cy="164178"/>
            </a:xfrm>
            <a:custGeom>
              <a:rect b="b" l="l" r="r" t="t"/>
              <a:pathLst>
                <a:path extrusionOk="0" h="2784329" w="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703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grpSp>
        <p:nvGrpSpPr>
          <p:cNvPr id="578" name="Google Shape;578;p31"/>
          <p:cNvGrpSpPr/>
          <p:nvPr/>
        </p:nvGrpSpPr>
        <p:grpSpPr>
          <a:xfrm flipH="1" rot="10800000">
            <a:off x="5341764" y="4939107"/>
            <a:ext cx="950735" cy="362788"/>
            <a:chOff x="3110481" y="1725182"/>
            <a:chExt cx="608475" cy="232186"/>
          </a:xfrm>
        </p:grpSpPr>
        <p:sp>
          <p:nvSpPr>
            <p:cNvPr id="579" name="Google Shape;579;p31"/>
            <p:cNvSpPr/>
            <p:nvPr/>
          </p:nvSpPr>
          <p:spPr>
            <a:xfrm rot="-2700000">
              <a:off x="3144483" y="1759187"/>
              <a:ext cx="164178" cy="164178"/>
            </a:xfrm>
            <a:custGeom>
              <a:rect b="b" l="l" r="r" t="t"/>
              <a:pathLst>
                <a:path extrusionOk="0" h="2784329" w="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80" name="Google Shape;580;p31"/>
            <p:cNvSpPr/>
            <p:nvPr/>
          </p:nvSpPr>
          <p:spPr>
            <a:xfrm rot="-2700000">
              <a:off x="3332629" y="1759186"/>
              <a:ext cx="164178" cy="164178"/>
            </a:xfrm>
            <a:custGeom>
              <a:rect b="b" l="l" r="r" t="t"/>
              <a:pathLst>
                <a:path extrusionOk="0" h="2784329" w="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7F34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81" name="Google Shape;581;p31"/>
            <p:cNvSpPr/>
            <p:nvPr/>
          </p:nvSpPr>
          <p:spPr>
            <a:xfrm rot="-2700000">
              <a:off x="3520775" y="1759184"/>
              <a:ext cx="164178" cy="164178"/>
            </a:xfrm>
            <a:custGeom>
              <a:rect b="b" l="l" r="r" t="t"/>
              <a:pathLst>
                <a:path extrusionOk="0" h="2784329" w="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32"/>
          <p:cNvSpPr/>
          <p:nvPr/>
        </p:nvSpPr>
        <p:spPr>
          <a:xfrm>
            <a:off x="365760" y="956791"/>
            <a:ext cx="11460480" cy="803654"/>
          </a:xfrm>
          <a:prstGeom prst="rect">
            <a:avLst/>
          </a:prstGeom>
          <a:solidFill>
            <a:srgbClr val="7F3494"/>
          </a:solidFill>
          <a:ln cap="flat" cmpd="sng" w="25400">
            <a:solidFill>
              <a:srgbClr val="7F349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87" name="Google Shape;587;p32"/>
          <p:cNvSpPr txBox="1"/>
          <p:nvPr>
            <p:ph idx="1" type="body"/>
          </p:nvPr>
        </p:nvSpPr>
        <p:spPr>
          <a:xfrm>
            <a:off x="4277361" y="1892323"/>
            <a:ext cx="7154764" cy="4559535"/>
          </a:xfrm>
          <a:prstGeom prst="rect">
            <a:avLst/>
          </a:prstGeom>
          <a:noFill/>
          <a:ln>
            <a:noFill/>
          </a:ln>
        </p:spPr>
        <p:txBody>
          <a:bodyPr anchorCtr="0" anchor="t" bIns="45700" lIns="91425" spcFirstLastPara="1" rIns="91425" wrap="square" tIns="45700">
            <a:noAutofit/>
          </a:bodyPr>
          <a:lstStyle/>
          <a:p>
            <a:pPr indent="0" lvl="0" marL="228600" rtl="0" algn="just">
              <a:lnSpc>
                <a:spcPct val="90000"/>
              </a:lnSpc>
              <a:spcBef>
                <a:spcPts val="1000"/>
              </a:spcBef>
              <a:spcAft>
                <a:spcPts val="0"/>
              </a:spcAft>
              <a:buSzPts val="2400"/>
              <a:buNone/>
            </a:pPr>
            <a:r>
              <a:rPr lang="en-US">
                <a:solidFill>
                  <a:srgbClr val="002060"/>
                </a:solidFill>
              </a:rPr>
              <a:t>Husk at alle partnerne i Housing Care i fællesskab har lavet en deltagervejledning eller håndbog, der hjælper dig med at få mest muligt ud af denne MOOC.</a:t>
            </a:r>
            <a:endParaRPr/>
          </a:p>
          <a:p>
            <a:pPr indent="-190500" lvl="0" marL="571500" rtl="0" algn="just">
              <a:lnSpc>
                <a:spcPct val="90000"/>
              </a:lnSpc>
              <a:spcBef>
                <a:spcPts val="1000"/>
              </a:spcBef>
              <a:spcAft>
                <a:spcPts val="0"/>
              </a:spcAft>
              <a:buSzPts val="2400"/>
              <a:buFont typeface="Arial"/>
              <a:buNone/>
            </a:pPr>
            <a:r>
              <a:t/>
            </a:r>
            <a:endParaRPr sz="1200">
              <a:solidFill>
                <a:srgbClr val="002060"/>
              </a:solidFill>
            </a:endParaRPr>
          </a:p>
          <a:p>
            <a:pPr indent="0" lvl="0" marL="228600" rtl="0" algn="just">
              <a:lnSpc>
                <a:spcPct val="90000"/>
              </a:lnSpc>
              <a:spcBef>
                <a:spcPts val="1000"/>
              </a:spcBef>
              <a:spcAft>
                <a:spcPts val="0"/>
              </a:spcAft>
              <a:buSzPts val="2400"/>
              <a:buNone/>
            </a:pPr>
            <a:r>
              <a:rPr lang="en-US">
                <a:solidFill>
                  <a:srgbClr val="000000"/>
                </a:solidFill>
              </a:rPr>
              <a:t>I vejledningen finder du:</a:t>
            </a:r>
            <a:endParaRPr/>
          </a:p>
          <a:p>
            <a:pPr indent="-342900" lvl="0" marL="571500" rtl="0" algn="just">
              <a:lnSpc>
                <a:spcPct val="90000"/>
              </a:lnSpc>
              <a:spcBef>
                <a:spcPts val="1000"/>
              </a:spcBef>
              <a:spcAft>
                <a:spcPts val="0"/>
              </a:spcAft>
              <a:buSzPts val="2400"/>
              <a:buFont typeface="Arial"/>
              <a:buChar char="•"/>
            </a:pPr>
            <a:r>
              <a:rPr lang="en-US" sz="2400">
                <a:solidFill>
                  <a:srgbClr val="000000"/>
                </a:solidFill>
                <a:latin typeface="Calibri"/>
                <a:ea typeface="Calibri"/>
                <a:cs typeface="Calibri"/>
                <a:sym typeface="Calibri"/>
              </a:rPr>
              <a:t>Information om projektet og partnerne</a:t>
            </a:r>
            <a:endParaRPr/>
          </a:p>
          <a:p>
            <a:pPr indent="-342900" lvl="0" marL="571500" rtl="0" algn="l">
              <a:lnSpc>
                <a:spcPct val="90000"/>
              </a:lnSpc>
              <a:spcBef>
                <a:spcPts val="1000"/>
              </a:spcBef>
              <a:spcAft>
                <a:spcPts val="0"/>
              </a:spcAft>
              <a:buSzPts val="2400"/>
              <a:buFont typeface="Arial"/>
              <a:buChar char="•"/>
            </a:pPr>
            <a:r>
              <a:rPr lang="en-US" sz="2400">
                <a:solidFill>
                  <a:srgbClr val="000000"/>
                </a:solidFill>
                <a:latin typeface="Calibri"/>
                <a:ea typeface="Calibri"/>
                <a:cs typeface="Calibri"/>
                <a:sym typeface="Calibri"/>
              </a:rPr>
              <a:t>Detaljer om kurset og modulerne</a:t>
            </a:r>
            <a:endParaRPr/>
          </a:p>
          <a:p>
            <a:pPr indent="-342900" lvl="0" marL="571500" rtl="0" algn="l">
              <a:lnSpc>
                <a:spcPct val="90000"/>
              </a:lnSpc>
              <a:spcBef>
                <a:spcPts val="1000"/>
              </a:spcBef>
              <a:spcAft>
                <a:spcPts val="0"/>
              </a:spcAft>
              <a:buSzPts val="2400"/>
              <a:buFont typeface="Arial"/>
              <a:buChar char="•"/>
            </a:pPr>
            <a:r>
              <a:rPr lang="en-US" sz="2400">
                <a:solidFill>
                  <a:srgbClr val="000000"/>
                </a:solidFill>
                <a:latin typeface="Calibri"/>
                <a:ea typeface="Calibri"/>
                <a:cs typeface="Calibri"/>
                <a:sym typeface="Calibri"/>
              </a:rPr>
              <a:t>Tips til studiet</a:t>
            </a:r>
            <a:endParaRPr/>
          </a:p>
          <a:p>
            <a:pPr indent="-342900" lvl="0" marL="571500" rtl="0" algn="l">
              <a:lnSpc>
                <a:spcPct val="90000"/>
              </a:lnSpc>
              <a:spcBef>
                <a:spcPts val="1000"/>
              </a:spcBef>
              <a:spcAft>
                <a:spcPts val="0"/>
              </a:spcAft>
              <a:buSzPts val="2400"/>
              <a:buFont typeface="Arial"/>
              <a:buChar char="•"/>
            </a:pPr>
            <a:r>
              <a:rPr lang="en-US" sz="2400">
                <a:solidFill>
                  <a:srgbClr val="000000"/>
                </a:solidFill>
                <a:latin typeface="Calibri"/>
                <a:ea typeface="Calibri"/>
                <a:cs typeface="Calibri"/>
                <a:sym typeface="Calibri"/>
              </a:rPr>
              <a:t>Sådan udføres MOOC</a:t>
            </a:r>
            <a:endParaRPr sz="2400">
              <a:solidFill>
                <a:srgbClr val="000000"/>
              </a:solidFill>
              <a:latin typeface="Calibri"/>
              <a:ea typeface="Calibri"/>
              <a:cs typeface="Calibri"/>
              <a:sym typeface="Calibri"/>
            </a:endParaRPr>
          </a:p>
          <a:p>
            <a:pPr indent="-215900" lvl="1" marL="1028700" rtl="0" algn="just">
              <a:lnSpc>
                <a:spcPct val="90000"/>
              </a:lnSpc>
              <a:spcBef>
                <a:spcPts val="500"/>
              </a:spcBef>
              <a:spcAft>
                <a:spcPts val="0"/>
              </a:spcAft>
              <a:buSzPts val="2000"/>
              <a:buFont typeface="Arial"/>
              <a:buNone/>
            </a:pPr>
            <a:r>
              <a:t/>
            </a:r>
            <a:endParaRPr sz="2400">
              <a:solidFill>
                <a:srgbClr val="002060"/>
              </a:solidFill>
              <a:latin typeface="Calibri"/>
              <a:ea typeface="Calibri"/>
              <a:cs typeface="Calibri"/>
              <a:sym typeface="Calibri"/>
            </a:endParaRPr>
          </a:p>
          <a:p>
            <a:pPr indent="-215900" lvl="1" marL="1028700" rtl="0" algn="just">
              <a:lnSpc>
                <a:spcPct val="90000"/>
              </a:lnSpc>
              <a:spcBef>
                <a:spcPts val="500"/>
              </a:spcBef>
              <a:spcAft>
                <a:spcPts val="0"/>
              </a:spcAft>
              <a:buSzPts val="2000"/>
              <a:buFont typeface="Arial"/>
              <a:buNone/>
            </a:pPr>
            <a:r>
              <a:t/>
            </a:r>
            <a:endParaRPr sz="2400">
              <a:solidFill>
                <a:srgbClr val="002060"/>
              </a:solidFill>
              <a:latin typeface="Calibri"/>
              <a:ea typeface="Calibri"/>
              <a:cs typeface="Calibri"/>
              <a:sym typeface="Calibri"/>
            </a:endParaRPr>
          </a:p>
        </p:txBody>
      </p:sp>
      <p:sp>
        <p:nvSpPr>
          <p:cNvPr id="588" name="Google Shape;588;p32"/>
          <p:cNvSpPr txBox="1"/>
          <p:nvPr>
            <p:ph idx="2" type="body"/>
          </p:nvPr>
        </p:nvSpPr>
        <p:spPr>
          <a:xfrm>
            <a:off x="727257" y="956791"/>
            <a:ext cx="10595237" cy="803654"/>
          </a:xfrm>
          <a:prstGeom prst="rect">
            <a:avLst/>
          </a:prstGeom>
          <a:noFill/>
          <a:ln>
            <a:noFill/>
          </a:ln>
        </p:spPr>
        <p:txBody>
          <a:bodyPr anchorCtr="0" anchor="t" bIns="45700" lIns="91425" spcFirstLastPara="1" rIns="91425" wrap="square" tIns="45700">
            <a:noAutofit/>
          </a:bodyPr>
          <a:lstStyle/>
          <a:p>
            <a:pPr indent="-228600" lvl="0" marL="457200" rtl="0" algn="ctr">
              <a:lnSpc>
                <a:spcPct val="90000"/>
              </a:lnSpc>
              <a:spcBef>
                <a:spcPts val="1000"/>
              </a:spcBef>
              <a:spcAft>
                <a:spcPts val="0"/>
              </a:spcAft>
              <a:buSzPts val="3600"/>
              <a:buNone/>
            </a:pPr>
            <a:r>
              <a:rPr lang="en-US"/>
              <a:t>Hvis du vil vide mere…</a:t>
            </a:r>
            <a:endParaRPr/>
          </a:p>
        </p:txBody>
      </p:sp>
      <p:pic>
        <p:nvPicPr>
          <p:cNvPr id="589" name="Google Shape;589;p32"/>
          <p:cNvPicPr preferRelativeResize="0"/>
          <p:nvPr/>
        </p:nvPicPr>
        <p:blipFill rotWithShape="1">
          <a:blip r:embed="rId3">
            <a:alphaModFix/>
          </a:blip>
          <a:srcRect b="0" l="0" r="0" t="0"/>
          <a:stretch/>
        </p:blipFill>
        <p:spPr>
          <a:xfrm>
            <a:off x="879742" y="1892323"/>
            <a:ext cx="3149370" cy="4559535"/>
          </a:xfrm>
          <a:prstGeom prst="rect">
            <a:avLst/>
          </a:prstGeom>
          <a:noFill/>
          <a:ln cap="flat" cmpd="sng" w="9525">
            <a:solidFill>
              <a:srgbClr val="000000"/>
            </a:solidFill>
            <a:prstDash val="solid"/>
            <a:round/>
            <a:headEnd len="sm" w="sm" type="none"/>
            <a:tailEnd len="sm" w="sm" type="none"/>
          </a:ln>
        </p:spPr>
      </p:pic>
      <p:pic>
        <p:nvPicPr>
          <p:cNvPr id="590" name="Google Shape;590;p32"/>
          <p:cNvPicPr preferRelativeResize="0"/>
          <p:nvPr/>
        </p:nvPicPr>
        <p:blipFill rotWithShape="1">
          <a:blip r:embed="rId4">
            <a:alphaModFix/>
          </a:blip>
          <a:srcRect b="0" l="0" r="0" t="0"/>
          <a:stretch/>
        </p:blipFill>
        <p:spPr>
          <a:xfrm>
            <a:off x="10587552" y="952003"/>
            <a:ext cx="1096439" cy="747324"/>
          </a:xfrm>
          <a:prstGeom prst="rect">
            <a:avLst/>
          </a:prstGeom>
          <a:noFill/>
          <a:ln>
            <a:noFill/>
          </a:ln>
        </p:spPr>
      </p:pic>
      <p:sp>
        <p:nvSpPr>
          <p:cNvPr id="591" name="Google Shape;591;p32"/>
          <p:cNvSpPr/>
          <p:nvPr/>
        </p:nvSpPr>
        <p:spPr>
          <a:xfrm rot="5400000">
            <a:off x="4274369" y="5383085"/>
            <a:ext cx="719870" cy="1137920"/>
          </a:xfrm>
          <a:prstGeom prst="downArrow">
            <a:avLst>
              <a:gd fmla="val 50000" name="adj1"/>
              <a:gd fmla="val 50000" name="adj2"/>
            </a:avLst>
          </a:prstGeom>
          <a:solidFill>
            <a:srgbClr val="7F3494"/>
          </a:solidFill>
          <a:ln cap="flat" cmpd="sng" w="25400">
            <a:solidFill>
              <a:srgbClr val="24BAA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92" name="Google Shape;592;p32"/>
          <p:cNvSpPr txBox="1"/>
          <p:nvPr/>
        </p:nvSpPr>
        <p:spPr>
          <a:xfrm>
            <a:off x="4146624" y="5798156"/>
            <a:ext cx="160528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Klik her</a:t>
            </a:r>
            <a:endParaRPr b="1" i="0" sz="1400" u="none" cap="none" strike="noStrike">
              <a:solidFill>
                <a:schemeClr val="lt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33"/>
          <p:cNvSpPr txBox="1"/>
          <p:nvPr>
            <p:ph idx="1" type="body"/>
          </p:nvPr>
        </p:nvSpPr>
        <p:spPr>
          <a:xfrm>
            <a:off x="690953" y="4257332"/>
            <a:ext cx="6974444" cy="12016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2800"/>
              <a:buNone/>
            </a:pPr>
            <a:r>
              <a:rPr lang="en-US" sz="3600"/>
              <a:t>Du har taget første skridt på en spændende rejse…</a:t>
            </a:r>
            <a:r>
              <a:rPr b="1" lang="en-US" sz="3600"/>
              <a:t>Lad os gå videre!  </a:t>
            </a:r>
            <a:endParaRPr b="1" sz="3600"/>
          </a:p>
        </p:txBody>
      </p:sp>
      <p:sp>
        <p:nvSpPr>
          <p:cNvPr id="599" name="Google Shape;599;p33"/>
          <p:cNvSpPr txBox="1"/>
          <p:nvPr>
            <p:ph idx="2" type="body"/>
          </p:nvPr>
        </p:nvSpPr>
        <p:spPr>
          <a:xfrm>
            <a:off x="690952" y="3429000"/>
            <a:ext cx="5224072" cy="83725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4BAA2"/>
              </a:buClr>
              <a:buSzPts val="7680"/>
              <a:buNone/>
            </a:pPr>
            <a:r>
              <a:rPr lang="en-US" sz="4800"/>
              <a:t>Tillykke!</a:t>
            </a:r>
            <a:endParaRPr sz="4800"/>
          </a:p>
        </p:txBody>
      </p:sp>
      <p:sp>
        <p:nvSpPr>
          <p:cNvPr id="600" name="Google Shape;600;p33"/>
          <p:cNvSpPr txBox="1"/>
          <p:nvPr>
            <p:ph idx="1" type="body"/>
          </p:nvPr>
        </p:nvSpPr>
        <p:spPr>
          <a:xfrm>
            <a:off x="7665396" y="5611394"/>
            <a:ext cx="3875423" cy="73114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None/>
            </a:pPr>
            <a:r>
              <a:rPr lang="en-US" sz="2800">
                <a:solidFill>
                  <a:schemeClr val="dk1"/>
                </a:solidFill>
                <a:latin typeface="Calibri"/>
                <a:ea typeface="Calibri"/>
                <a:cs typeface="Calibri"/>
                <a:sym typeface="Calibri"/>
              </a:rPr>
              <a:t>www.housingcare.net</a:t>
            </a:r>
            <a:endParaRPr/>
          </a:p>
        </p:txBody>
      </p:sp>
      <p:grpSp>
        <p:nvGrpSpPr>
          <p:cNvPr id="601" name="Google Shape;601;p33"/>
          <p:cNvGrpSpPr/>
          <p:nvPr/>
        </p:nvGrpSpPr>
        <p:grpSpPr>
          <a:xfrm>
            <a:off x="11054594" y="2625849"/>
            <a:ext cx="280634" cy="280634"/>
            <a:chOff x="1950027" y="2499889"/>
            <a:chExt cx="850463" cy="850463"/>
          </a:xfrm>
        </p:grpSpPr>
        <p:sp>
          <p:nvSpPr>
            <p:cNvPr id="602" name="Google Shape;602;p33"/>
            <p:cNvSpPr/>
            <p:nvPr/>
          </p:nvSpPr>
          <p:spPr>
            <a:xfrm>
              <a:off x="1950027"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603" name="Google Shape;603;p33"/>
            <p:cNvGrpSpPr/>
            <p:nvPr/>
          </p:nvGrpSpPr>
          <p:grpSpPr>
            <a:xfrm>
              <a:off x="2107521" y="2657382"/>
              <a:ext cx="535476" cy="535477"/>
              <a:chOff x="2107521" y="2657382"/>
              <a:chExt cx="535476" cy="535477"/>
            </a:xfrm>
          </p:grpSpPr>
          <p:sp>
            <p:nvSpPr>
              <p:cNvPr id="604" name="Google Shape;604;p33"/>
              <p:cNvSpPr/>
              <p:nvPr/>
            </p:nvSpPr>
            <p:spPr>
              <a:xfrm>
                <a:off x="2107521" y="2657382"/>
                <a:ext cx="535476" cy="535477"/>
              </a:xfrm>
              <a:custGeom>
                <a:rect b="b" l="l" r="r" t="t"/>
                <a:pathLst>
                  <a:path extrusionOk="0" h="535477" w="535476">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05" name="Google Shape;605;p33"/>
              <p:cNvSpPr/>
              <p:nvPr/>
            </p:nvSpPr>
            <p:spPr>
              <a:xfrm>
                <a:off x="2237925" y="2787786"/>
                <a:ext cx="274668" cy="274668"/>
              </a:xfrm>
              <a:custGeom>
                <a:rect b="b" l="l" r="r" t="t"/>
                <a:pathLst>
                  <a:path extrusionOk="0" h="274668" w="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06" name="Google Shape;606;p33"/>
              <p:cNvSpPr/>
              <p:nvPr/>
            </p:nvSpPr>
            <p:spPr>
              <a:xfrm>
                <a:off x="2486134" y="2749988"/>
                <a:ext cx="64257" cy="64257"/>
              </a:xfrm>
              <a:custGeom>
                <a:rect b="b" l="l" r="r" t="t"/>
                <a:pathLst>
                  <a:path extrusionOk="0" h="64257" w="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607" name="Google Shape;607;p33"/>
          <p:cNvGrpSpPr/>
          <p:nvPr/>
        </p:nvGrpSpPr>
        <p:grpSpPr>
          <a:xfrm>
            <a:off x="10362363" y="2625849"/>
            <a:ext cx="280634" cy="280634"/>
            <a:chOff x="-147782" y="2499889"/>
            <a:chExt cx="850463" cy="850463"/>
          </a:xfrm>
        </p:grpSpPr>
        <p:sp>
          <p:nvSpPr>
            <p:cNvPr id="608" name="Google Shape;608;p33"/>
            <p:cNvSpPr/>
            <p:nvPr/>
          </p:nvSpPr>
          <p:spPr>
            <a:xfrm>
              <a:off x="-147782"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09" name="Google Shape;609;p33"/>
            <p:cNvSpPr/>
            <p:nvPr/>
          </p:nvSpPr>
          <p:spPr>
            <a:xfrm>
              <a:off x="18530" y="2722899"/>
              <a:ext cx="549966" cy="447280"/>
            </a:xfrm>
            <a:custGeom>
              <a:rect b="b" l="l" r="r" t="t"/>
              <a:pathLst>
                <a:path extrusionOk="0" h="447280" w="549966">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10" name="Google Shape;610;p33"/>
          <p:cNvGrpSpPr/>
          <p:nvPr/>
        </p:nvGrpSpPr>
        <p:grpSpPr>
          <a:xfrm>
            <a:off x="11400502" y="2625849"/>
            <a:ext cx="280634" cy="280634"/>
            <a:chOff x="2998302" y="2499889"/>
            <a:chExt cx="850463" cy="850463"/>
          </a:xfrm>
        </p:grpSpPr>
        <p:sp>
          <p:nvSpPr>
            <p:cNvPr id="611" name="Google Shape;611;p33"/>
            <p:cNvSpPr/>
            <p:nvPr/>
          </p:nvSpPr>
          <p:spPr>
            <a:xfrm>
              <a:off x="2998302" y="2499889"/>
              <a:ext cx="850463" cy="850463"/>
            </a:xfrm>
            <a:custGeom>
              <a:rect b="b" l="l" r="r" t="t"/>
              <a:pathLst>
                <a:path extrusionOk="0" h="850463" w="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12" name="Google Shape;612;p33"/>
            <p:cNvSpPr/>
            <p:nvPr/>
          </p:nvSpPr>
          <p:spPr>
            <a:xfrm>
              <a:off x="3139416" y="2726679"/>
              <a:ext cx="568235" cy="398142"/>
            </a:xfrm>
            <a:custGeom>
              <a:rect b="b" l="l" r="r" t="t"/>
              <a:pathLst>
                <a:path extrusionOk="0" h="398142" w="568235">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13" name="Google Shape;613;p33"/>
          <p:cNvGrpSpPr/>
          <p:nvPr/>
        </p:nvGrpSpPr>
        <p:grpSpPr>
          <a:xfrm>
            <a:off x="10016456" y="2625849"/>
            <a:ext cx="280634" cy="280842"/>
            <a:chOff x="-1196056" y="2499889"/>
            <a:chExt cx="850463" cy="851092"/>
          </a:xfrm>
        </p:grpSpPr>
        <p:sp>
          <p:nvSpPr>
            <p:cNvPr id="614" name="Google Shape;614;p33"/>
            <p:cNvSpPr/>
            <p:nvPr/>
          </p:nvSpPr>
          <p:spPr>
            <a:xfrm>
              <a:off x="-1196056" y="2499889"/>
              <a:ext cx="850463" cy="845423"/>
            </a:xfrm>
            <a:custGeom>
              <a:rect b="b" l="l" r="r" t="t"/>
              <a:pathLst>
                <a:path extrusionOk="0" h="845423" w="85046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15" name="Google Shape;615;p33"/>
            <p:cNvSpPr/>
            <p:nvPr/>
          </p:nvSpPr>
          <p:spPr>
            <a:xfrm>
              <a:off x="-945327" y="2666201"/>
              <a:ext cx="363494" cy="684780"/>
            </a:xfrm>
            <a:custGeom>
              <a:rect b="b" l="l" r="r" t="t"/>
              <a:pathLst>
                <a:path extrusionOk="0" h="684780" w="363494">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16" name="Google Shape;616;p33"/>
          <p:cNvSpPr/>
          <p:nvPr/>
        </p:nvSpPr>
        <p:spPr>
          <a:xfrm>
            <a:off x="10708479" y="2625849"/>
            <a:ext cx="280634" cy="280634"/>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World with solid fill" id="617" name="Google Shape;617;p33"/>
          <p:cNvPicPr preferRelativeResize="0"/>
          <p:nvPr/>
        </p:nvPicPr>
        <p:blipFill rotWithShape="1">
          <a:blip r:embed="rId3">
            <a:alphaModFix/>
          </a:blip>
          <a:srcRect b="0" l="0" r="0" t="0"/>
          <a:stretch/>
        </p:blipFill>
        <p:spPr>
          <a:xfrm>
            <a:off x="10727019" y="2639589"/>
            <a:ext cx="246077" cy="2460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4"/>
          <p:cNvSpPr txBox="1"/>
          <p:nvPr>
            <p:ph idx="1" type="body"/>
          </p:nvPr>
        </p:nvSpPr>
        <p:spPr>
          <a:xfrm>
            <a:off x="6096000" y="352414"/>
            <a:ext cx="4724400" cy="560402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000"/>
              <a:buNone/>
            </a:pPr>
            <a:r>
              <a:rPr lang="en-US"/>
              <a:t>Alt for ofte undervurderer vi betydningen af en berøring, et smil, et venligt ord, et lyttende øre, en ærlig  kompliment eller den mindste omsorgshandling, som alle har potentialet til at ændre et liv.</a:t>
            </a:r>
            <a:endParaRPr/>
          </a:p>
        </p:txBody>
      </p:sp>
      <p:sp>
        <p:nvSpPr>
          <p:cNvPr id="139" name="Google Shape;139;p4"/>
          <p:cNvSpPr/>
          <p:nvPr/>
        </p:nvSpPr>
        <p:spPr>
          <a:xfrm>
            <a:off x="6096000" y="849863"/>
            <a:ext cx="656254" cy="428492"/>
          </a:xfrm>
          <a:custGeom>
            <a:rect b="b" l="l" r="r" t="t"/>
            <a:pathLst>
              <a:path extrusionOk="0" h="671727" w="92111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0" name="Google Shape;140;p4"/>
          <p:cNvSpPr txBox="1"/>
          <p:nvPr/>
        </p:nvSpPr>
        <p:spPr>
          <a:xfrm>
            <a:off x="6205830" y="5034384"/>
            <a:ext cx="4724400" cy="880658"/>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200"/>
              <a:buFont typeface="Arial"/>
              <a:buNone/>
            </a:pPr>
            <a:r>
              <a:rPr b="1" i="0" lang="en-US" sz="1400" u="none" cap="none" strike="noStrike">
                <a:solidFill>
                  <a:schemeClr val="lt1"/>
                </a:solidFill>
                <a:latin typeface="Arial"/>
                <a:ea typeface="Arial"/>
                <a:cs typeface="Arial"/>
                <a:sym typeface="Arial"/>
              </a:rPr>
              <a:t>LEO BUSCAGLIA</a:t>
            </a:r>
            <a:endParaRPr b="0" i="0" sz="1400" u="none" cap="none" strike="noStrike">
              <a:solidFill>
                <a:srgbClr val="000000"/>
              </a:solidFill>
              <a:latin typeface="Arial"/>
              <a:ea typeface="Arial"/>
              <a:cs typeface="Arial"/>
              <a:sym typeface="Arial"/>
            </a:endParaRPr>
          </a:p>
        </p:txBody>
      </p:sp>
      <p:sp>
        <p:nvSpPr>
          <p:cNvPr id="141" name="Google Shape;141;p4"/>
          <p:cNvSpPr/>
          <p:nvPr/>
        </p:nvSpPr>
        <p:spPr>
          <a:xfrm rot="10800000">
            <a:off x="9672734" y="4749250"/>
            <a:ext cx="656254" cy="428492"/>
          </a:xfrm>
          <a:custGeom>
            <a:rect b="b" l="l" r="r" t="t"/>
            <a:pathLst>
              <a:path extrusionOk="0" h="671727" w="92111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1ro de Octubre: “Día Internacional del Adulto Mayor” - ¡Bienvenido al  Portal de Adultos Mayores!" id="142" name="Google Shape;142;p4"/>
          <p:cNvPicPr preferRelativeResize="0"/>
          <p:nvPr>
            <p:ph idx="2" type="pic"/>
          </p:nvPr>
        </p:nvPicPr>
        <p:blipFill rotWithShape="1">
          <a:blip r:embed="rId3">
            <a:alphaModFix/>
          </a:blip>
          <a:srcRect b="0" l="0" r="0" t="0"/>
          <a:stretch/>
        </p:blipFill>
        <p:spPr>
          <a:xfrm>
            <a:off x="0" y="626989"/>
            <a:ext cx="4895850" cy="560402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5"/>
          <p:cNvSpPr txBox="1"/>
          <p:nvPr>
            <p:ph idx="1" type="body"/>
          </p:nvPr>
        </p:nvSpPr>
        <p:spPr>
          <a:xfrm>
            <a:off x="733066" y="1369315"/>
            <a:ext cx="10595237" cy="4923024"/>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90000"/>
              </a:lnSpc>
              <a:spcBef>
                <a:spcPts val="0"/>
              </a:spcBef>
              <a:spcAft>
                <a:spcPts val="0"/>
              </a:spcAft>
              <a:buClr>
                <a:srgbClr val="092E4B"/>
              </a:buClr>
              <a:buSzPts val="2400"/>
              <a:buFont typeface="Arial"/>
              <a:buChar char="•"/>
            </a:pPr>
            <a:r>
              <a:rPr b="1" i="1" lang="en-US" sz="2400" u="none" cap="none" strike="noStrike">
                <a:solidFill>
                  <a:srgbClr val="092E4B"/>
                </a:solidFill>
                <a:latin typeface="Calibri"/>
                <a:ea typeface="Calibri"/>
                <a:cs typeface="Calibri"/>
                <a:sym typeface="Calibri"/>
              </a:rPr>
              <a:t>Projekt Housing Care: opkvalificering af færdigheder i ældreplejen </a:t>
            </a:r>
            <a:r>
              <a:rPr b="0" i="0" lang="en-US" sz="2400" u="none" cap="none" strike="noStrike">
                <a:solidFill>
                  <a:srgbClr val="092E4B"/>
                </a:solidFill>
                <a:latin typeface="Calibri"/>
                <a:ea typeface="Calibri"/>
                <a:cs typeface="Calibri"/>
                <a:sym typeface="Calibri"/>
              </a:rPr>
              <a:t>har til hensigt at forbedre livskvaliteten for ældre mennesker, der har brug for hjælp, gennem opdatering og træning af </a:t>
            </a:r>
            <a:r>
              <a:rPr lang="en-US"/>
              <a:t>medarbejdere</a:t>
            </a:r>
            <a:r>
              <a:rPr b="0" i="0" lang="en-US" sz="2400" u="none" cap="none" strike="noStrike">
                <a:solidFill>
                  <a:srgbClr val="092E4B"/>
                </a:solidFill>
                <a:latin typeface="Calibri"/>
                <a:ea typeface="Calibri"/>
                <a:cs typeface="Calibri"/>
                <a:sym typeface="Calibri"/>
              </a:rPr>
              <a:t> i nye teknologier</a:t>
            </a:r>
            <a:endParaRPr/>
          </a:p>
          <a:p>
            <a:pPr indent="-190500" lvl="0" marL="342900" marR="0" rtl="0" algn="just">
              <a:lnSpc>
                <a:spcPct val="90000"/>
              </a:lnSpc>
              <a:spcBef>
                <a:spcPts val="0"/>
              </a:spcBef>
              <a:spcAft>
                <a:spcPts val="0"/>
              </a:spcAft>
              <a:buClr>
                <a:srgbClr val="092E4B"/>
              </a:buClr>
              <a:buSzPts val="2400"/>
              <a:buFont typeface="Arial"/>
              <a:buNone/>
            </a:pPr>
            <a:r>
              <a:t/>
            </a:r>
            <a:endParaRPr b="0" i="0" sz="2400" u="none" cap="none" strike="noStrike">
              <a:solidFill>
                <a:srgbClr val="092E4B"/>
              </a:solidFill>
              <a:latin typeface="Calibri"/>
              <a:ea typeface="Calibri"/>
              <a:cs typeface="Calibri"/>
              <a:sym typeface="Calibri"/>
            </a:endParaRPr>
          </a:p>
          <a:p>
            <a:pPr indent="-342900" lvl="0" marL="342900" marR="0" rtl="0" algn="just">
              <a:lnSpc>
                <a:spcPct val="90000"/>
              </a:lnSpc>
              <a:spcBef>
                <a:spcPts val="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Sektoren, vil i de kommende år blive større og vigtigere, da data viser, at  befolkningen over </a:t>
            </a:r>
            <a:r>
              <a:rPr b="1" i="0" lang="en-US" sz="2400" u="none" cap="none" strike="noStrike">
                <a:solidFill>
                  <a:srgbClr val="092E4B"/>
                </a:solidFill>
                <a:latin typeface="Calibri"/>
                <a:ea typeface="Calibri"/>
                <a:cs typeface="Calibri"/>
                <a:sym typeface="Calibri"/>
              </a:rPr>
              <a:t>65 år stiger dra</a:t>
            </a:r>
            <a:r>
              <a:rPr b="1" lang="en-US"/>
              <a:t>stisk</a:t>
            </a:r>
            <a:r>
              <a:rPr b="0" i="0" lang="en-US" sz="2400" u="none" cap="none" strike="noStrike">
                <a:solidFill>
                  <a:srgbClr val="092E4B"/>
                </a:solidFill>
                <a:latin typeface="Calibri"/>
                <a:ea typeface="Calibri"/>
                <a:cs typeface="Calibri"/>
                <a:sym typeface="Calibri"/>
              </a:rPr>
              <a:t>. Derfor vil andelen af mennesker, der har behov for specialiseret personlig pleje, tilpasset den aktuelle sociale situation, også stige.</a:t>
            </a:r>
            <a:endParaRPr/>
          </a:p>
          <a:p>
            <a:pPr indent="-190500" lvl="0" marL="342900" marR="0" rtl="0" algn="just">
              <a:lnSpc>
                <a:spcPct val="90000"/>
              </a:lnSpc>
              <a:spcBef>
                <a:spcPts val="0"/>
              </a:spcBef>
              <a:spcAft>
                <a:spcPts val="0"/>
              </a:spcAft>
              <a:buClr>
                <a:srgbClr val="092E4B"/>
              </a:buClr>
              <a:buSzPts val="2400"/>
              <a:buFont typeface="Arial"/>
              <a:buNone/>
            </a:pPr>
            <a:r>
              <a:t/>
            </a:r>
            <a:endParaRPr b="0" i="0" sz="2400" u="none" cap="none" strike="noStrike">
              <a:solidFill>
                <a:srgbClr val="092E4B"/>
              </a:solidFill>
              <a:latin typeface="Calibri"/>
              <a:ea typeface="Calibri"/>
              <a:cs typeface="Calibri"/>
              <a:sym typeface="Calibri"/>
            </a:endParaRPr>
          </a:p>
          <a:p>
            <a:pPr indent="-342900" lvl="0" marL="342900" marR="0" rtl="0" algn="l">
              <a:lnSpc>
                <a:spcPct val="90000"/>
              </a:lnSpc>
              <a:spcBef>
                <a:spcPts val="0"/>
              </a:spcBef>
              <a:spcAft>
                <a:spcPts val="0"/>
              </a:spcAft>
              <a:buClr>
                <a:srgbClr val="092E4B"/>
              </a:buClr>
              <a:buSzPts val="2400"/>
              <a:buFont typeface="Arial"/>
              <a:buChar char="•"/>
            </a:pPr>
            <a:r>
              <a:rPr b="0" i="0" lang="en-US" sz="2400" u="none" cap="none" strike="noStrike">
                <a:solidFill>
                  <a:srgbClr val="092E4B"/>
                </a:solidFill>
                <a:latin typeface="Calibri"/>
                <a:ea typeface="Calibri"/>
                <a:cs typeface="Calibri"/>
                <a:sym typeface="Calibri"/>
              </a:rPr>
              <a:t>Projekt Housing Care  </a:t>
            </a:r>
            <a:r>
              <a:rPr b="1" i="0" lang="en-US" sz="2400" u="none" cap="none" strike="noStrike">
                <a:solidFill>
                  <a:srgbClr val="092E4B"/>
                </a:solidFill>
                <a:latin typeface="Calibri"/>
                <a:ea typeface="Calibri"/>
                <a:cs typeface="Calibri"/>
                <a:sym typeface="Calibri"/>
              </a:rPr>
              <a:t>har til formål at tilbyde et nyt perspektiv på omsorg</a:t>
            </a:r>
            <a:r>
              <a:rPr b="0" i="0" lang="en-US" sz="2400" u="none" cap="none" strike="noStrike">
                <a:solidFill>
                  <a:srgbClr val="092E4B"/>
                </a:solidFill>
                <a:latin typeface="Calibri"/>
                <a:ea typeface="Calibri"/>
                <a:cs typeface="Calibri"/>
                <a:sym typeface="Calibri"/>
              </a:rPr>
              <a:t>, tilpasset nutiden, og hvis vigtigste drivkraft for forandring er tilpasningen af nye teknologier både i og uden for ældres hjem.</a:t>
            </a:r>
            <a:endParaRPr/>
          </a:p>
          <a:p>
            <a:pPr indent="0" lvl="0" marL="0" rtl="0" algn="just">
              <a:lnSpc>
                <a:spcPct val="90000"/>
              </a:lnSpc>
              <a:spcBef>
                <a:spcPts val="0"/>
              </a:spcBef>
              <a:spcAft>
                <a:spcPts val="0"/>
              </a:spcAft>
              <a:buClr>
                <a:srgbClr val="092E4B"/>
              </a:buClr>
              <a:buSzPts val="2400"/>
              <a:buNone/>
            </a:pPr>
            <a:r>
              <a:t/>
            </a:r>
            <a:endParaRPr/>
          </a:p>
        </p:txBody>
      </p:sp>
      <p:sp>
        <p:nvSpPr>
          <p:cNvPr id="148" name="Google Shape;148;p5"/>
          <p:cNvSpPr txBox="1"/>
          <p:nvPr>
            <p:ph idx="2" type="body"/>
          </p:nvPr>
        </p:nvSpPr>
        <p:spPr>
          <a:xfrm>
            <a:off x="798381" y="565661"/>
            <a:ext cx="10595237"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3600"/>
              <a:buNone/>
            </a:pPr>
            <a:r>
              <a:rPr lang="en-US"/>
              <a:t>Projektet</a:t>
            </a:r>
            <a:endParaRPr/>
          </a:p>
          <a:p>
            <a:pPr indent="0" lvl="0" marL="0" rtl="0" algn="l">
              <a:lnSpc>
                <a:spcPct val="90000"/>
              </a:lnSpc>
              <a:spcBef>
                <a:spcPts val="1000"/>
              </a:spcBef>
              <a:spcAft>
                <a:spcPts val="0"/>
              </a:spcAft>
              <a:buClr>
                <a:srgbClr val="24BAA2"/>
              </a:buClr>
              <a:buSzPts val="36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6"/>
          <p:cNvSpPr/>
          <p:nvPr/>
        </p:nvSpPr>
        <p:spPr>
          <a:xfrm>
            <a:off x="362808" y="176212"/>
            <a:ext cx="5581651" cy="6505575"/>
          </a:xfrm>
          <a:prstGeom prst="rect">
            <a:avLst/>
          </a:prstGeom>
          <a:solidFill>
            <a:srgbClr val="7F349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4" name="Google Shape;154;p6"/>
          <p:cNvSpPr txBox="1"/>
          <p:nvPr>
            <p:ph idx="2" type="body"/>
          </p:nvPr>
        </p:nvSpPr>
        <p:spPr>
          <a:xfrm>
            <a:off x="466725" y="705664"/>
            <a:ext cx="5126168" cy="803654"/>
          </a:xfrm>
          <a:prstGeom prst="rect">
            <a:avLst/>
          </a:prstGeom>
          <a:noFill/>
          <a:ln>
            <a:noFill/>
          </a:ln>
        </p:spPr>
        <p:txBody>
          <a:bodyPr anchorCtr="0" anchor="t" bIns="45700" lIns="91425" spcFirstLastPara="1" rIns="91425" wrap="square" tIns="45700">
            <a:noAutofit/>
          </a:bodyPr>
          <a:lstStyle/>
          <a:p>
            <a:pPr indent="-228600" lvl="0" marL="457200" rtl="0" algn="ctr">
              <a:lnSpc>
                <a:spcPct val="90000"/>
              </a:lnSpc>
              <a:spcBef>
                <a:spcPts val="1000"/>
              </a:spcBef>
              <a:spcAft>
                <a:spcPts val="0"/>
              </a:spcAft>
              <a:buSzPts val="3600"/>
              <a:buNone/>
            </a:pPr>
            <a:r>
              <a:rPr lang="en-US"/>
              <a:t>Projekt mål</a:t>
            </a:r>
            <a:endParaRPr/>
          </a:p>
        </p:txBody>
      </p:sp>
      <p:sp>
        <p:nvSpPr>
          <p:cNvPr id="155" name="Google Shape;155;p6"/>
          <p:cNvSpPr txBox="1"/>
          <p:nvPr>
            <p:ph idx="1" type="body"/>
          </p:nvPr>
        </p:nvSpPr>
        <p:spPr>
          <a:xfrm>
            <a:off x="247650" y="1729494"/>
            <a:ext cx="5345243" cy="3849918"/>
          </a:xfrm>
          <a:prstGeom prst="rect">
            <a:avLst/>
          </a:prstGeom>
          <a:noFill/>
          <a:ln>
            <a:noFill/>
          </a:ln>
        </p:spPr>
        <p:txBody>
          <a:bodyPr anchorCtr="0" anchor="t" bIns="45700" lIns="91425" spcFirstLastPara="1" rIns="91425" wrap="square" tIns="45700">
            <a:noAutofit/>
          </a:bodyPr>
          <a:lstStyle/>
          <a:p>
            <a:pPr indent="0" lvl="0" marL="457200" rtl="0" algn="ctr">
              <a:lnSpc>
                <a:spcPct val="90000"/>
              </a:lnSpc>
              <a:spcBef>
                <a:spcPts val="1000"/>
              </a:spcBef>
              <a:spcAft>
                <a:spcPts val="0"/>
              </a:spcAft>
              <a:buSzPts val="2400"/>
              <a:buNone/>
            </a:pPr>
            <a:r>
              <a:rPr lang="en-US">
                <a:solidFill>
                  <a:schemeClr val="dk2"/>
                </a:solidFill>
              </a:rPr>
              <a:t>Gennem denne MOOC ønsker vi at give medarbejderne et opdaterede værktøj og tilstrækkelige færdigheder, så de kan udføre deres arbejde effektivt, udelukkende med den hensigt at forbedre både deres og de ældres generelle velbefindende</a:t>
            </a:r>
            <a:endParaRPr/>
          </a:p>
          <a:p>
            <a:pPr indent="0" lvl="0" marL="457200" rtl="0" algn="ctr">
              <a:lnSpc>
                <a:spcPct val="90000"/>
              </a:lnSpc>
              <a:spcBef>
                <a:spcPts val="1000"/>
              </a:spcBef>
              <a:spcAft>
                <a:spcPts val="0"/>
              </a:spcAft>
              <a:buSzPts val="2400"/>
              <a:buNone/>
            </a:pPr>
            <a:r>
              <a:rPr lang="en-US">
                <a:solidFill>
                  <a:schemeClr val="dk2"/>
                </a:solidFill>
              </a:rPr>
              <a:t>Det gør vi ved at vise de nyeste læringsmetoder, tilbyde en række forskellige platformes indhold og vise redskaber  der kan bruges i hverdagen.</a:t>
            </a:r>
            <a:endParaRPr>
              <a:solidFill>
                <a:schemeClr val="dk2"/>
              </a:solidFill>
            </a:endParaRPr>
          </a:p>
          <a:p>
            <a:pPr indent="0" lvl="0" marL="0" rtl="0" algn="ctr">
              <a:lnSpc>
                <a:spcPct val="90000"/>
              </a:lnSpc>
              <a:spcBef>
                <a:spcPts val="1000"/>
              </a:spcBef>
              <a:spcAft>
                <a:spcPts val="0"/>
              </a:spcAft>
              <a:buSzPts val="2400"/>
              <a:buNone/>
            </a:pPr>
            <a:r>
              <a:rPr lang="en-US"/>
              <a:t> </a:t>
            </a:r>
            <a:endParaRPr/>
          </a:p>
        </p:txBody>
      </p:sp>
      <p:pic>
        <p:nvPicPr>
          <p:cNvPr id="156" name="Google Shape;156;p6"/>
          <p:cNvPicPr preferRelativeResize="0"/>
          <p:nvPr/>
        </p:nvPicPr>
        <p:blipFill rotWithShape="1">
          <a:blip r:embed="rId3">
            <a:alphaModFix/>
          </a:blip>
          <a:srcRect b="0" l="0" r="0" t="0"/>
          <a:stretch/>
        </p:blipFill>
        <p:spPr>
          <a:xfrm>
            <a:off x="0" y="36126"/>
            <a:ext cx="1349599" cy="963999"/>
          </a:xfrm>
          <a:prstGeom prst="rect">
            <a:avLst/>
          </a:prstGeom>
          <a:noFill/>
          <a:ln>
            <a:noFill/>
          </a:ln>
        </p:spPr>
      </p:pic>
      <p:sp>
        <p:nvSpPr>
          <p:cNvPr id="157" name="Google Shape;157;p6"/>
          <p:cNvSpPr txBox="1"/>
          <p:nvPr/>
        </p:nvSpPr>
        <p:spPr>
          <a:xfrm>
            <a:off x="6247541" y="390050"/>
            <a:ext cx="5286132" cy="136226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Calibri"/>
                <a:ea typeface="Calibri"/>
                <a:cs typeface="Calibri"/>
                <a:sym typeface="Calibri"/>
              </a:rPr>
              <a:t>Når denne MOOC er gennemført, vil plejemedarbejderen være i stand til at</a:t>
            </a:r>
            <a:endParaRPr b="1" i="0" sz="2400" u="none" cap="none" strike="noStrike">
              <a:solidFill>
                <a:srgbClr val="002060"/>
              </a:solidFill>
              <a:latin typeface="Calibri"/>
              <a:ea typeface="Calibri"/>
              <a:cs typeface="Calibri"/>
              <a:sym typeface="Calibri"/>
            </a:endParaRPr>
          </a:p>
        </p:txBody>
      </p:sp>
      <p:sp>
        <p:nvSpPr>
          <p:cNvPr id="158" name="Google Shape;158;p6"/>
          <p:cNvSpPr txBox="1"/>
          <p:nvPr/>
        </p:nvSpPr>
        <p:spPr>
          <a:xfrm>
            <a:off x="6599107" y="1605669"/>
            <a:ext cx="5345243" cy="38499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400" u="none" cap="none" strike="noStrike">
                <a:solidFill>
                  <a:srgbClr val="24BAA2"/>
                </a:solidFill>
                <a:latin typeface="Calibri"/>
                <a:ea typeface="Calibri"/>
                <a:cs typeface="Calibri"/>
                <a:sym typeface="Calibri"/>
              </a:rPr>
              <a:t>Teste Ambient Assisting Living (AAL) &amp; E-Health-enheder, der kan hjælpe og </a:t>
            </a:r>
            <a:r>
              <a:rPr b="1" lang="en-US" sz="2400">
                <a:solidFill>
                  <a:srgbClr val="24BAA2"/>
                </a:solidFill>
                <a:latin typeface="Calibri"/>
                <a:ea typeface="Calibri"/>
                <a:cs typeface="Calibri"/>
                <a:sym typeface="Calibri"/>
              </a:rPr>
              <a:t>støtte </a:t>
            </a:r>
            <a:r>
              <a:rPr b="1" i="0" lang="en-US" sz="2400" u="none" cap="none" strike="noStrike">
                <a:solidFill>
                  <a:srgbClr val="24BAA2"/>
                </a:solidFill>
                <a:latin typeface="Calibri"/>
                <a:ea typeface="Calibri"/>
                <a:cs typeface="Calibri"/>
                <a:sym typeface="Calibri"/>
              </a:rPr>
              <a:t>ældre</a:t>
            </a:r>
            <a:endParaRPr b="1" sz="2400">
              <a:solidFill>
                <a:srgbClr val="24BAA2"/>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sz="2400">
              <a:solidFill>
                <a:srgbClr val="24BAA2"/>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2400" u="none" cap="none" strike="noStrike">
                <a:solidFill>
                  <a:srgbClr val="24BAA2"/>
                </a:solidFill>
                <a:latin typeface="Calibri"/>
                <a:ea typeface="Calibri"/>
                <a:cs typeface="Calibri"/>
                <a:sym typeface="Calibri"/>
              </a:rPr>
              <a:t>Yde praktisk hjælp</a:t>
            </a:r>
            <a:r>
              <a:rPr b="1" lang="en-US" sz="2400">
                <a:solidFill>
                  <a:srgbClr val="24BAA2"/>
                </a:solidFill>
                <a:latin typeface="Calibri"/>
                <a:ea typeface="Calibri"/>
                <a:cs typeface="Calibri"/>
                <a:sym typeface="Calibri"/>
              </a:rPr>
              <a:t> </a:t>
            </a:r>
            <a:r>
              <a:rPr b="1" i="0" lang="en-US" sz="2400" u="none" cap="none" strike="noStrike">
                <a:solidFill>
                  <a:srgbClr val="24BAA2"/>
                </a:solidFill>
                <a:latin typeface="Calibri"/>
                <a:ea typeface="Calibri"/>
                <a:cs typeface="Calibri"/>
                <a:sym typeface="Calibri"/>
              </a:rPr>
              <a:t>og omsorg </a:t>
            </a:r>
            <a:r>
              <a:rPr b="1" lang="en-US" sz="2400">
                <a:solidFill>
                  <a:srgbClr val="24BAA2"/>
                </a:solidFill>
                <a:latin typeface="Calibri"/>
                <a:ea typeface="Calibri"/>
                <a:cs typeface="Calibri"/>
                <a:sym typeface="Calibri"/>
              </a:rPr>
              <a:t>ved</a:t>
            </a:r>
            <a:r>
              <a:rPr b="1" i="0" lang="en-US" sz="2400" u="none" cap="none" strike="noStrike">
                <a:solidFill>
                  <a:srgbClr val="24BAA2"/>
                </a:solidFill>
                <a:latin typeface="Calibri"/>
                <a:ea typeface="Calibri"/>
                <a:cs typeface="Calibri"/>
                <a:sym typeface="Calibri"/>
              </a:rPr>
              <a:t> brug af disse teknologier, uden at glemme det menneskelige </a:t>
            </a:r>
            <a:r>
              <a:rPr b="1" lang="en-US" sz="2400">
                <a:solidFill>
                  <a:srgbClr val="24BAA2"/>
                </a:solidFill>
                <a:latin typeface="Calibri"/>
                <a:ea typeface="Calibri"/>
                <a:cs typeface="Calibri"/>
                <a:sym typeface="Calibri"/>
              </a:rPr>
              <a:t>aspekt</a:t>
            </a:r>
            <a:endParaRPr/>
          </a:p>
          <a:p>
            <a:pPr indent="0" lvl="0" marL="0" marR="0" rtl="0" algn="l">
              <a:lnSpc>
                <a:spcPct val="100000"/>
              </a:lnSpc>
              <a:spcBef>
                <a:spcPts val="0"/>
              </a:spcBef>
              <a:spcAft>
                <a:spcPts val="0"/>
              </a:spcAft>
              <a:buNone/>
            </a:pPr>
            <a:r>
              <a:t/>
            </a:r>
            <a:endParaRPr b="1" i="0" sz="2400" u="none" cap="none" strike="noStrike">
              <a:solidFill>
                <a:srgbClr val="24BAA2"/>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2400" u="none" cap="none" strike="noStrike">
                <a:solidFill>
                  <a:srgbClr val="24BAA2"/>
                </a:solidFill>
                <a:latin typeface="Calibri"/>
                <a:ea typeface="Calibri"/>
                <a:cs typeface="Calibri"/>
                <a:sym typeface="Calibri"/>
              </a:rPr>
              <a:t>Administrere enheder på et grundlæggende niveau</a:t>
            </a:r>
            <a:endParaRPr/>
          </a:p>
          <a:p>
            <a:pPr indent="0" lvl="0" marL="0" marR="0" rtl="0" algn="l">
              <a:lnSpc>
                <a:spcPct val="100000"/>
              </a:lnSpc>
              <a:spcBef>
                <a:spcPts val="0"/>
              </a:spcBef>
              <a:spcAft>
                <a:spcPts val="0"/>
              </a:spcAft>
              <a:buNone/>
            </a:pPr>
            <a:r>
              <a:t/>
            </a:r>
            <a:endParaRPr b="1" i="0" sz="2400" u="none" cap="none" strike="noStrike">
              <a:solidFill>
                <a:srgbClr val="24BAA2"/>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2400" u="none" cap="none" strike="noStrike">
                <a:solidFill>
                  <a:srgbClr val="24BAA2"/>
                </a:solidFill>
                <a:latin typeface="Calibri"/>
                <a:ea typeface="Calibri"/>
                <a:cs typeface="Calibri"/>
                <a:sym typeface="Calibri"/>
              </a:rPr>
              <a:t>Forstå og bruge nogle af de data, der produceres af teknologierne.</a:t>
            </a:r>
            <a:endParaRPr/>
          </a:p>
        </p:txBody>
      </p:sp>
      <p:pic>
        <p:nvPicPr>
          <p:cNvPr descr="Badge 1 outline" id="159" name="Google Shape;159;p6"/>
          <p:cNvPicPr preferRelativeResize="0"/>
          <p:nvPr/>
        </p:nvPicPr>
        <p:blipFill rotWithShape="1">
          <a:blip r:embed="rId4">
            <a:alphaModFix/>
          </a:blip>
          <a:srcRect b="0" l="0" r="0" t="0"/>
          <a:stretch/>
        </p:blipFill>
        <p:spPr>
          <a:xfrm>
            <a:off x="5892499" y="1729494"/>
            <a:ext cx="845149" cy="845149"/>
          </a:xfrm>
          <a:prstGeom prst="rect">
            <a:avLst/>
          </a:prstGeom>
          <a:noFill/>
          <a:ln>
            <a:noFill/>
          </a:ln>
        </p:spPr>
      </p:pic>
      <p:pic>
        <p:nvPicPr>
          <p:cNvPr descr="Badge outline" id="160" name="Google Shape;160;p6"/>
          <p:cNvPicPr preferRelativeResize="0"/>
          <p:nvPr/>
        </p:nvPicPr>
        <p:blipFill rotWithShape="1">
          <a:blip r:embed="rId5">
            <a:alphaModFix/>
          </a:blip>
          <a:srcRect b="0" l="0" r="0" t="0"/>
          <a:stretch/>
        </p:blipFill>
        <p:spPr>
          <a:xfrm>
            <a:off x="5892499" y="3068938"/>
            <a:ext cx="845149" cy="845149"/>
          </a:xfrm>
          <a:prstGeom prst="rect">
            <a:avLst/>
          </a:prstGeom>
          <a:noFill/>
          <a:ln>
            <a:noFill/>
          </a:ln>
        </p:spPr>
      </p:pic>
      <p:pic>
        <p:nvPicPr>
          <p:cNvPr descr="Badge 3 outline" id="161" name="Google Shape;161;p6"/>
          <p:cNvPicPr preferRelativeResize="0"/>
          <p:nvPr/>
        </p:nvPicPr>
        <p:blipFill rotWithShape="1">
          <a:blip r:embed="rId6">
            <a:alphaModFix/>
          </a:blip>
          <a:srcRect b="0" l="0" r="0" t="0"/>
          <a:stretch/>
        </p:blipFill>
        <p:spPr>
          <a:xfrm>
            <a:off x="5892499" y="4610438"/>
            <a:ext cx="845149" cy="845149"/>
          </a:xfrm>
          <a:prstGeom prst="rect">
            <a:avLst/>
          </a:prstGeom>
          <a:noFill/>
          <a:ln>
            <a:noFill/>
          </a:ln>
        </p:spPr>
      </p:pic>
      <p:pic>
        <p:nvPicPr>
          <p:cNvPr descr="Badge 4 outline" id="162" name="Google Shape;162;p6"/>
          <p:cNvPicPr preferRelativeResize="0"/>
          <p:nvPr/>
        </p:nvPicPr>
        <p:blipFill rotWithShape="1">
          <a:blip r:embed="rId7">
            <a:alphaModFix/>
          </a:blip>
          <a:srcRect b="0" l="0" r="0" t="0"/>
          <a:stretch/>
        </p:blipFill>
        <p:spPr>
          <a:xfrm>
            <a:off x="5892499" y="5633659"/>
            <a:ext cx="845149" cy="8451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7"/>
          <p:cNvSpPr txBox="1"/>
          <p:nvPr>
            <p:ph idx="1" type="body"/>
          </p:nvPr>
        </p:nvSpPr>
        <p:spPr>
          <a:xfrm>
            <a:off x="398103" y="1131303"/>
            <a:ext cx="11283823" cy="3849918"/>
          </a:xfrm>
          <a:prstGeom prst="rect">
            <a:avLst/>
          </a:prstGeom>
          <a:noFill/>
          <a:ln>
            <a:noFill/>
          </a:ln>
        </p:spPr>
        <p:txBody>
          <a:bodyPr anchorCtr="0" anchor="t" bIns="45700" lIns="91425" spcFirstLastPara="1" rIns="91425" wrap="square" tIns="45700">
            <a:noAutofit/>
          </a:bodyPr>
          <a:lstStyle/>
          <a:p>
            <a:pPr indent="-342900" lvl="0" marL="571500" rtl="0" algn="just">
              <a:lnSpc>
                <a:spcPct val="90000"/>
              </a:lnSpc>
              <a:spcBef>
                <a:spcPts val="1000"/>
              </a:spcBef>
              <a:spcAft>
                <a:spcPts val="0"/>
              </a:spcAft>
              <a:buSzPts val="2400"/>
              <a:buFont typeface="Arial"/>
              <a:buChar char="•"/>
            </a:pPr>
            <a:r>
              <a:rPr lang="en-US"/>
              <a:t>Befolkningen bliver ældre, og i modsætning til tidligere årtier er det første gang, vi ikke har én generationsudskiftning. Som følge heraf vender den demografiske pyramide hurtigere og hurtigere.</a:t>
            </a:r>
            <a:endParaRPr/>
          </a:p>
          <a:p>
            <a:pPr indent="-342900" lvl="0" marL="571500" rtl="0" algn="just">
              <a:lnSpc>
                <a:spcPct val="90000"/>
              </a:lnSpc>
              <a:spcBef>
                <a:spcPts val="1000"/>
              </a:spcBef>
              <a:spcAft>
                <a:spcPts val="0"/>
              </a:spcAft>
              <a:buSzPts val="2400"/>
              <a:buFont typeface="Arial"/>
              <a:buChar char="•"/>
            </a:pPr>
            <a:r>
              <a:rPr lang="en-US"/>
              <a:t>I 2022 var der </a:t>
            </a:r>
            <a:r>
              <a:rPr b="1" lang="en-US"/>
              <a:t>771 millioner mennesker i alderen 65 år </a:t>
            </a:r>
            <a:r>
              <a:rPr lang="en-US"/>
              <a:t>eller derover globalt, 3 gange flere end i 1980 (258 millioner). Den ældre befolkning forventes at nå </a:t>
            </a:r>
            <a:r>
              <a:rPr b="1" lang="en-US"/>
              <a:t>994 millioner i 2030 og 1,6 milliarder i 2050 </a:t>
            </a:r>
            <a:r>
              <a:rPr lang="en-US"/>
              <a:t>.</a:t>
            </a:r>
            <a:endParaRPr/>
          </a:p>
          <a:p>
            <a:pPr indent="-342900" lvl="0" marL="571500" rtl="0" algn="just">
              <a:lnSpc>
                <a:spcPct val="90000"/>
              </a:lnSpc>
              <a:spcBef>
                <a:spcPts val="1000"/>
              </a:spcBef>
              <a:spcAft>
                <a:spcPts val="0"/>
              </a:spcAft>
              <a:buSzPts val="2400"/>
              <a:buFont typeface="Arial"/>
              <a:buChar char="•"/>
            </a:pPr>
            <a:r>
              <a:rPr lang="en-US"/>
              <a:t>Befolkningstilvæksten skyldes bl.a en øget levealder. Globalt </a:t>
            </a:r>
            <a:r>
              <a:rPr b="1" lang="en-US"/>
              <a:t>nåede den forventede levetid 72,8 år i 2019</a:t>
            </a:r>
            <a:r>
              <a:rPr lang="en-US"/>
              <a:t>, en stigning på næsten 9 år siden 1990. Yderligere reduktioner i dødeligheden forventes at resultere i en gennemsnitlig levetid på omkring 77,2 år globalt i 2050.</a:t>
            </a:r>
            <a:endParaRPr/>
          </a:p>
          <a:p>
            <a:pPr indent="-342900" lvl="0" marL="571500" rtl="0" algn="just">
              <a:lnSpc>
                <a:spcPct val="90000"/>
              </a:lnSpc>
              <a:spcBef>
                <a:spcPts val="1000"/>
              </a:spcBef>
              <a:spcAft>
                <a:spcPts val="0"/>
              </a:spcAft>
              <a:buSzPts val="2400"/>
              <a:buFont typeface="Arial"/>
              <a:buChar char="•"/>
            </a:pPr>
            <a:r>
              <a:rPr i="1" lang="en-US">
                <a:solidFill>
                  <a:schemeClr val="dk1"/>
                </a:solidFill>
              </a:rPr>
              <a:t>Det tyder på </a:t>
            </a:r>
            <a:r>
              <a:rPr b="1" i="1" lang="en-US">
                <a:solidFill>
                  <a:schemeClr val="dk1"/>
                </a:solidFill>
              </a:rPr>
              <a:t>en anderledes økonomisk fremtid </a:t>
            </a:r>
            <a:r>
              <a:rPr lang="en-US"/>
              <a:t>, som vil kræve en ændring af de modeller, som vi i øjeblikket kender, især plejemodellen. </a:t>
            </a:r>
            <a:r>
              <a:rPr b="1" lang="en-US"/>
              <a:t>En personcentreret omsorgsmodel tilpasset et teknologisk samfund.</a:t>
            </a:r>
            <a:endParaRPr b="1"/>
          </a:p>
          <a:p>
            <a:pPr indent="-190500" lvl="0" marL="571500" rtl="0" algn="just">
              <a:lnSpc>
                <a:spcPct val="90000"/>
              </a:lnSpc>
              <a:spcBef>
                <a:spcPts val="1000"/>
              </a:spcBef>
              <a:spcAft>
                <a:spcPts val="0"/>
              </a:spcAft>
              <a:buSzPts val="2400"/>
              <a:buFont typeface="Arial"/>
              <a:buNone/>
            </a:pPr>
            <a:r>
              <a:t/>
            </a:r>
            <a:endParaRPr b="1"/>
          </a:p>
        </p:txBody>
      </p:sp>
      <p:sp>
        <p:nvSpPr>
          <p:cNvPr id="168" name="Google Shape;168;p7"/>
          <p:cNvSpPr txBox="1"/>
          <p:nvPr>
            <p:ph idx="2" type="body"/>
          </p:nvPr>
        </p:nvSpPr>
        <p:spPr>
          <a:xfrm>
            <a:off x="798381" y="406663"/>
            <a:ext cx="10595237"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lang="en-US"/>
              <a:t>Der er brug for handling hurtigst muligt </a:t>
            </a:r>
            <a:endParaRPr/>
          </a:p>
          <a:p>
            <a:pPr indent="-228600" lvl="0" marL="457200" marR="0" rtl="0" algn="l">
              <a:lnSpc>
                <a:spcPct val="90000"/>
              </a:lnSpc>
              <a:spcBef>
                <a:spcPts val="1000"/>
              </a:spcBef>
              <a:spcAft>
                <a:spcPts val="0"/>
              </a:spcAft>
              <a:buClr>
                <a:srgbClr val="24BAA2"/>
              </a:buClr>
              <a:buSzPts val="3600"/>
              <a:buFont typeface="Arial"/>
              <a:buNone/>
            </a:pPr>
            <a:r>
              <a:rPr lang="en-US"/>
              <a:t> </a:t>
            </a:r>
            <a:endParaRPr/>
          </a:p>
        </p:txBody>
      </p:sp>
      <p:sp>
        <p:nvSpPr>
          <p:cNvPr id="169" name="Google Shape;169;p7"/>
          <p:cNvSpPr txBox="1"/>
          <p:nvPr/>
        </p:nvSpPr>
        <p:spPr>
          <a:xfrm>
            <a:off x="9745208" y="6021651"/>
            <a:ext cx="209627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sng" cap="none" strike="noStrike">
                <a:solidFill>
                  <a:schemeClr val="hlink"/>
                </a:solidFill>
                <a:latin typeface="Arial"/>
                <a:ea typeface="Arial"/>
                <a:cs typeface="Arial"/>
                <a:sym typeface="Arial"/>
                <a:hlinkClick r:id="rId3"/>
              </a:rPr>
              <a:t>Source: United Nations</a:t>
            </a:r>
            <a:endParaRPr b="0" i="0" sz="1400" u="none" cap="none" strike="noStrike">
              <a:solidFill>
                <a:srgbClr val="24BAA2"/>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8"/>
          <p:cNvSpPr txBox="1"/>
          <p:nvPr>
            <p:ph idx="1" type="body"/>
          </p:nvPr>
        </p:nvSpPr>
        <p:spPr>
          <a:xfrm>
            <a:off x="0" y="1240152"/>
            <a:ext cx="5998479" cy="4377696"/>
          </a:xfrm>
          <a:prstGeom prst="rect">
            <a:avLst/>
          </a:prstGeom>
          <a:noFill/>
          <a:ln>
            <a:noFill/>
          </a:ln>
        </p:spPr>
        <p:txBody>
          <a:bodyPr anchorCtr="0" anchor="t" bIns="45700" lIns="91425" spcFirstLastPara="1" rIns="91425" wrap="square" tIns="45700">
            <a:noAutofit/>
          </a:bodyPr>
          <a:lstStyle/>
          <a:p>
            <a:pPr indent="0" lvl="0" marL="228600" rtl="0" algn="l">
              <a:lnSpc>
                <a:spcPct val="90000"/>
              </a:lnSpc>
              <a:spcBef>
                <a:spcPts val="0"/>
              </a:spcBef>
              <a:spcAft>
                <a:spcPts val="0"/>
              </a:spcAft>
              <a:buSzPts val="2400"/>
              <a:buNone/>
            </a:pPr>
            <a:r>
              <a:rPr lang="en-US"/>
              <a:t>Inden for en økonomisk fremtid spiller medarbejdere en vigtig rolle.</a:t>
            </a:r>
            <a:endParaRPr/>
          </a:p>
          <a:p>
            <a:pPr indent="0" lvl="0" marL="228600" rtl="0" algn="l">
              <a:lnSpc>
                <a:spcPct val="90000"/>
              </a:lnSpc>
              <a:spcBef>
                <a:spcPts val="0"/>
              </a:spcBef>
              <a:spcAft>
                <a:spcPts val="0"/>
              </a:spcAft>
              <a:buSzPts val="2400"/>
              <a:buNone/>
            </a:pPr>
            <a:r>
              <a:t/>
            </a:r>
            <a:endParaRPr/>
          </a:p>
          <a:p>
            <a:pPr indent="0" lvl="0" marL="228600" rtl="0" algn="l">
              <a:lnSpc>
                <a:spcPct val="90000"/>
              </a:lnSpc>
              <a:spcBef>
                <a:spcPts val="0"/>
              </a:spcBef>
              <a:spcAft>
                <a:spcPts val="0"/>
              </a:spcAft>
              <a:buSzPts val="2400"/>
              <a:buNone/>
            </a:pPr>
            <a:r>
              <a:rPr lang="en-US"/>
              <a:t>De er uundværlige i omsorgen for mennesker med forskellige behov og de udfører et hårdt arbejde </a:t>
            </a:r>
            <a:r>
              <a:rPr b="1" lang="en-US"/>
              <a:t>med en stor fysisk og følelsesmæssig indsats </a:t>
            </a:r>
            <a:r>
              <a:rPr lang="en-US"/>
              <a:t>, </a:t>
            </a:r>
            <a:r>
              <a:rPr lang="en-US">
                <a:solidFill>
                  <a:schemeClr val="lt1"/>
                </a:solidFill>
              </a:rPr>
              <a:t>som ofte</a:t>
            </a:r>
            <a:endParaRPr>
              <a:solidFill>
                <a:schemeClr val="lt1"/>
              </a:solidFill>
            </a:endParaRPr>
          </a:p>
          <a:p>
            <a:pPr indent="0" lvl="0" marL="228600" rtl="0" algn="l">
              <a:lnSpc>
                <a:spcPct val="90000"/>
              </a:lnSpc>
              <a:spcBef>
                <a:spcPts val="0"/>
              </a:spcBef>
              <a:spcAft>
                <a:spcPts val="0"/>
              </a:spcAft>
              <a:buClr>
                <a:schemeClr val="lt1"/>
              </a:buClr>
              <a:buSzPts val="2400"/>
              <a:buNone/>
            </a:pPr>
            <a:r>
              <a:rPr lang="en-US" u="sng">
                <a:solidFill>
                  <a:srgbClr val="24BAA2"/>
                </a:solidFill>
                <a:hlinkClick r:id="rId3">
                  <a:extLst>
                    <a:ext uri="{A12FA001-AC4F-418D-AE19-62706E023703}">
                      <ahyp:hlinkClr val="tx"/>
                    </a:ext>
                  </a:extLst>
                </a:hlinkClick>
              </a:rPr>
              <a:t>hverken anerkendes ellers belønnes økonomisk. </a:t>
            </a:r>
            <a:endParaRPr>
              <a:solidFill>
                <a:srgbClr val="24BAA2"/>
              </a:solidFill>
            </a:endParaRPr>
          </a:p>
          <a:p>
            <a:pPr indent="0" lvl="0" marL="228600" rtl="0" algn="l">
              <a:lnSpc>
                <a:spcPct val="90000"/>
              </a:lnSpc>
              <a:spcBef>
                <a:spcPts val="0"/>
              </a:spcBef>
              <a:spcAft>
                <a:spcPts val="0"/>
              </a:spcAft>
              <a:buClr>
                <a:schemeClr val="lt1"/>
              </a:buClr>
              <a:buSzPts val="2400"/>
              <a:buNone/>
            </a:pPr>
            <a:r>
              <a:t/>
            </a:r>
            <a:endParaRPr/>
          </a:p>
          <a:p>
            <a:pPr indent="0" lvl="0" marL="228600" rtl="0" algn="l">
              <a:lnSpc>
                <a:spcPct val="90000"/>
              </a:lnSpc>
              <a:spcBef>
                <a:spcPts val="0"/>
              </a:spcBef>
              <a:spcAft>
                <a:spcPts val="0"/>
              </a:spcAft>
              <a:buSzPts val="2400"/>
              <a:buNone/>
            </a:pPr>
            <a:r>
              <a:rPr lang="en-US">
                <a:solidFill>
                  <a:schemeClr val="lt1"/>
                </a:solidFill>
              </a:rPr>
              <a:t>Plejesektoren ses </a:t>
            </a:r>
            <a:r>
              <a:rPr lang="en-US"/>
              <a:t>nogle steder som</a:t>
            </a:r>
            <a:r>
              <a:rPr lang="en-US">
                <a:solidFill>
                  <a:schemeClr val="lt1"/>
                </a:solidFill>
              </a:rPr>
              <a:t> forældet og  </a:t>
            </a:r>
            <a:r>
              <a:rPr lang="en-US" u="sng">
                <a:solidFill>
                  <a:srgbClr val="24BAA2"/>
                </a:solidFill>
                <a:hlinkClick r:id="rId4">
                  <a:extLst>
                    <a:ext uri="{A12FA001-AC4F-418D-AE19-62706E023703}">
                      <ahyp:hlinkClr val="tx"/>
                    </a:ext>
                  </a:extLst>
                </a:hlinkClick>
              </a:rPr>
              <a:t>nogle undersøgelser</a:t>
            </a:r>
            <a:r>
              <a:rPr lang="en-US">
                <a:solidFill>
                  <a:srgbClr val="24BAA2"/>
                </a:solidFill>
              </a:rPr>
              <a:t> </a:t>
            </a:r>
            <a:r>
              <a:rPr lang="en-US"/>
              <a:t>tyder på, at uddannelse i nye teknologier vil forbedre medarbejdernes livskvalitet og dermed den omsorg ældre mennesker modtager.</a:t>
            </a:r>
            <a:endParaRPr/>
          </a:p>
          <a:p>
            <a:pPr indent="0" lvl="0" marL="228600" rtl="0" algn="l">
              <a:lnSpc>
                <a:spcPct val="90000"/>
              </a:lnSpc>
              <a:spcBef>
                <a:spcPts val="0"/>
              </a:spcBef>
              <a:spcAft>
                <a:spcPts val="0"/>
              </a:spcAft>
              <a:buClr>
                <a:schemeClr val="lt1"/>
              </a:buClr>
              <a:buSzPts val="2400"/>
              <a:buNone/>
            </a:pPr>
            <a:r>
              <a:t/>
            </a:r>
            <a:endParaRPr/>
          </a:p>
          <a:p>
            <a:pPr indent="0" lvl="0" marL="228600" rtl="0" algn="l">
              <a:lnSpc>
                <a:spcPct val="90000"/>
              </a:lnSpc>
              <a:spcBef>
                <a:spcPts val="0"/>
              </a:spcBef>
              <a:spcAft>
                <a:spcPts val="0"/>
              </a:spcAft>
              <a:buClr>
                <a:schemeClr val="lt1"/>
              </a:buClr>
              <a:buSzPts val="2400"/>
              <a:buNone/>
            </a:pPr>
            <a:r>
              <a:t/>
            </a:r>
            <a:endParaRPr/>
          </a:p>
          <a:p>
            <a:pPr indent="0" lvl="0" marL="228600" rtl="0" algn="l">
              <a:lnSpc>
                <a:spcPct val="90000"/>
              </a:lnSpc>
              <a:spcBef>
                <a:spcPts val="0"/>
              </a:spcBef>
              <a:spcAft>
                <a:spcPts val="0"/>
              </a:spcAft>
              <a:buClr>
                <a:schemeClr val="lt1"/>
              </a:buClr>
              <a:buSzPts val="2400"/>
              <a:buNone/>
            </a:pPr>
            <a:r>
              <a:t/>
            </a:r>
            <a:endParaRPr/>
          </a:p>
          <a:p>
            <a:pPr indent="0" lvl="0" marL="228600" rtl="0" algn="l">
              <a:lnSpc>
                <a:spcPct val="90000"/>
              </a:lnSpc>
              <a:spcBef>
                <a:spcPts val="0"/>
              </a:spcBef>
              <a:spcAft>
                <a:spcPts val="0"/>
              </a:spcAft>
              <a:buClr>
                <a:schemeClr val="lt1"/>
              </a:buClr>
              <a:buSzPts val="2400"/>
              <a:buNone/>
            </a:pPr>
            <a:r>
              <a:t/>
            </a:r>
            <a:endParaRPr/>
          </a:p>
          <a:p>
            <a:pPr indent="-228600" lvl="0" marL="228600" rtl="0" algn="l">
              <a:lnSpc>
                <a:spcPct val="90000"/>
              </a:lnSpc>
              <a:spcBef>
                <a:spcPts val="1000"/>
              </a:spcBef>
              <a:spcAft>
                <a:spcPts val="0"/>
              </a:spcAft>
              <a:buClr>
                <a:schemeClr val="lt1"/>
              </a:buClr>
              <a:buSzPts val="2400"/>
              <a:buNone/>
            </a:pPr>
            <a:r>
              <a:t/>
            </a:r>
            <a:endParaRPr/>
          </a:p>
        </p:txBody>
      </p:sp>
      <p:sp>
        <p:nvSpPr>
          <p:cNvPr id="175" name="Google Shape;175;p8"/>
          <p:cNvSpPr txBox="1"/>
          <p:nvPr/>
        </p:nvSpPr>
        <p:spPr>
          <a:xfrm>
            <a:off x="0" y="402900"/>
            <a:ext cx="6096000" cy="803654"/>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rgbClr val="24BAA2"/>
              </a:buClr>
              <a:buSzPts val="3600"/>
              <a:buFont typeface="Arial"/>
              <a:buNone/>
            </a:pPr>
            <a:r>
              <a:rPr b="1" i="0" lang="en-US" sz="3600" u="none" cap="none" strike="noStrike">
                <a:solidFill>
                  <a:srgbClr val="24BAA2"/>
                </a:solidFill>
                <a:latin typeface="Calibri"/>
                <a:ea typeface="Calibri"/>
                <a:cs typeface="Calibri"/>
                <a:sym typeface="Calibri"/>
              </a:rPr>
              <a:t>Projektet: </a:t>
            </a:r>
            <a:r>
              <a:rPr b="1" lang="en-US" sz="3600">
                <a:solidFill>
                  <a:srgbClr val="24BAA2"/>
                </a:solidFill>
                <a:latin typeface="Calibri"/>
                <a:ea typeface="Calibri"/>
                <a:cs typeface="Calibri"/>
                <a:sym typeface="Calibri"/>
              </a:rPr>
              <a:t>M</a:t>
            </a:r>
            <a:r>
              <a:rPr b="1" i="0" lang="en-US" sz="3600" u="none" cap="none" strike="noStrike">
                <a:solidFill>
                  <a:srgbClr val="24BAA2"/>
                </a:solidFill>
                <a:latin typeface="Calibri"/>
                <a:ea typeface="Calibri"/>
                <a:cs typeface="Calibri"/>
                <a:sym typeface="Calibri"/>
              </a:rPr>
              <a:t>edarbejdere </a:t>
            </a:r>
            <a:endParaRPr b="0" i="0" sz="1400" u="none" cap="none" strike="noStrike">
              <a:solidFill>
                <a:srgbClr val="000000"/>
              </a:solidFill>
              <a:latin typeface="Arial"/>
              <a:ea typeface="Arial"/>
              <a:cs typeface="Arial"/>
              <a:sym typeface="Arial"/>
            </a:endParaRPr>
          </a:p>
        </p:txBody>
      </p:sp>
      <p:pic>
        <p:nvPicPr>
          <p:cNvPr descr="bluaU Senior – Cuidado de mayores a domicilio" id="176" name="Google Shape;176;p8"/>
          <p:cNvPicPr preferRelativeResize="0"/>
          <p:nvPr>
            <p:ph idx="3" type="pic"/>
          </p:nvPr>
        </p:nvPicPr>
        <p:blipFill rotWithShape="1">
          <a:blip r:embed="rId5">
            <a:alphaModFix/>
          </a:blip>
          <a:srcRect b="0" l="0" r="0" t="0"/>
          <a:stretch/>
        </p:blipFill>
        <p:spPr>
          <a:xfrm>
            <a:off x="6255565" y="439730"/>
            <a:ext cx="5292968" cy="56531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9"/>
          <p:cNvSpPr txBox="1"/>
          <p:nvPr>
            <p:ph idx="1" type="body"/>
          </p:nvPr>
        </p:nvSpPr>
        <p:spPr>
          <a:xfrm>
            <a:off x="5457826" y="1647711"/>
            <a:ext cx="5686424" cy="3138747"/>
          </a:xfrm>
          <a:prstGeom prst="rect">
            <a:avLst/>
          </a:prstGeom>
          <a:noFill/>
          <a:ln>
            <a:noFill/>
          </a:ln>
        </p:spPr>
        <p:txBody>
          <a:bodyPr anchorCtr="0" anchor="t" bIns="45700" lIns="91425" spcFirstLastPara="1" rIns="91425" wrap="square" tIns="45700">
            <a:noAutofit/>
          </a:bodyPr>
          <a:lstStyle/>
          <a:p>
            <a:pPr indent="0" lvl="0" marL="228600" rtl="0" algn="l">
              <a:lnSpc>
                <a:spcPct val="90000"/>
              </a:lnSpc>
              <a:spcBef>
                <a:spcPts val="0"/>
              </a:spcBef>
              <a:spcAft>
                <a:spcPts val="0"/>
              </a:spcAft>
              <a:buClr>
                <a:schemeClr val="lt1"/>
              </a:buClr>
              <a:buSzPts val="2400"/>
              <a:buNone/>
            </a:pPr>
            <a:r>
              <a:rPr lang="en-US"/>
              <a:t>Der er mange kategorier inden for omsorgsområdet, og uanset i hvilken sektor medarbejderne arbejdede</a:t>
            </a:r>
            <a:r>
              <a:rPr lang="en-US">
                <a:solidFill>
                  <a:schemeClr val="dk2"/>
                </a:solidFill>
              </a:rPr>
              <a:t>, var deres indsats under covid-19 uvurderlig.</a:t>
            </a:r>
            <a:endParaRPr/>
          </a:p>
          <a:p>
            <a:pPr indent="0" lvl="0" marL="228600" rtl="0" algn="l">
              <a:lnSpc>
                <a:spcPct val="90000"/>
              </a:lnSpc>
              <a:spcBef>
                <a:spcPts val="0"/>
              </a:spcBef>
              <a:spcAft>
                <a:spcPts val="0"/>
              </a:spcAft>
              <a:buClr>
                <a:schemeClr val="lt1"/>
              </a:buClr>
              <a:buSzPts val="2400"/>
              <a:buNone/>
            </a:pPr>
            <a:r>
              <a:t/>
            </a:r>
            <a:endParaRPr>
              <a:solidFill>
                <a:schemeClr val="dk2"/>
              </a:solidFill>
            </a:endParaRPr>
          </a:p>
          <a:p>
            <a:pPr indent="0" lvl="0" marL="228600" rtl="0" algn="l">
              <a:lnSpc>
                <a:spcPct val="90000"/>
              </a:lnSpc>
              <a:spcBef>
                <a:spcPts val="0"/>
              </a:spcBef>
              <a:spcAft>
                <a:spcPts val="0"/>
              </a:spcAft>
              <a:buClr>
                <a:schemeClr val="lt1"/>
              </a:buClr>
              <a:buSzPts val="2400"/>
              <a:buNone/>
            </a:pPr>
            <a:r>
              <a:rPr lang="en-US">
                <a:solidFill>
                  <a:schemeClr val="dk2"/>
                </a:solidFill>
              </a:rPr>
              <a:t>Derfor vil vi gerne give noget tilbage til disse. At give professionelle redskaber til brug i hverdage og samtidig forbedre arbejdsforhold.</a:t>
            </a:r>
            <a:endParaRPr/>
          </a:p>
          <a:p>
            <a:pPr indent="0" lvl="0" marL="228600" rtl="0" algn="l">
              <a:lnSpc>
                <a:spcPct val="90000"/>
              </a:lnSpc>
              <a:spcBef>
                <a:spcPts val="0"/>
              </a:spcBef>
              <a:spcAft>
                <a:spcPts val="0"/>
              </a:spcAft>
              <a:buClr>
                <a:schemeClr val="lt1"/>
              </a:buClr>
              <a:buSzPts val="2400"/>
              <a:buNone/>
            </a:pPr>
            <a:r>
              <a:t/>
            </a:r>
            <a:endParaRPr>
              <a:solidFill>
                <a:schemeClr val="dk2"/>
              </a:solidFill>
            </a:endParaRPr>
          </a:p>
          <a:p>
            <a:pPr indent="0" lvl="0" marL="228600" rtl="0" algn="l">
              <a:lnSpc>
                <a:spcPct val="90000"/>
              </a:lnSpc>
              <a:spcBef>
                <a:spcPts val="0"/>
              </a:spcBef>
              <a:spcAft>
                <a:spcPts val="0"/>
              </a:spcAft>
              <a:buClr>
                <a:schemeClr val="lt1"/>
              </a:buClr>
              <a:buSzPts val="2400"/>
              <a:buNone/>
            </a:pPr>
            <a:r>
              <a:rPr b="1" lang="en-US">
                <a:solidFill>
                  <a:schemeClr val="dk2"/>
                </a:solidFill>
              </a:rPr>
              <a:t>Måske er dette vores lille bidrag.</a:t>
            </a:r>
            <a:endParaRPr/>
          </a:p>
          <a:p>
            <a:pPr indent="-228600" lvl="0" marL="228600" rtl="0" algn="l">
              <a:lnSpc>
                <a:spcPct val="90000"/>
              </a:lnSpc>
              <a:spcBef>
                <a:spcPts val="1000"/>
              </a:spcBef>
              <a:spcAft>
                <a:spcPts val="0"/>
              </a:spcAft>
              <a:buClr>
                <a:schemeClr val="lt1"/>
              </a:buClr>
              <a:buSzPts val="2400"/>
              <a:buNone/>
            </a:pPr>
            <a:r>
              <a:t/>
            </a:r>
            <a:endParaRPr/>
          </a:p>
        </p:txBody>
      </p:sp>
      <p:sp>
        <p:nvSpPr>
          <p:cNvPr id="183" name="Google Shape;183;p9"/>
          <p:cNvSpPr txBox="1"/>
          <p:nvPr>
            <p:ph idx="2" type="body"/>
          </p:nvPr>
        </p:nvSpPr>
        <p:spPr>
          <a:xfrm>
            <a:off x="4916694" y="320775"/>
            <a:ext cx="6628240" cy="649916"/>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4BAA2"/>
              </a:buClr>
              <a:buSzPts val="3600"/>
              <a:buNone/>
            </a:pPr>
            <a:r>
              <a:rPr lang="en-US"/>
              <a:t>Et eksempel på udholdenhed, styrke og selvforvaltning.</a:t>
            </a:r>
            <a:endParaRPr/>
          </a:p>
        </p:txBody>
      </p:sp>
      <p:sp>
        <p:nvSpPr>
          <p:cNvPr id="184" name="Google Shape;184;p9"/>
          <p:cNvSpPr txBox="1"/>
          <p:nvPr/>
        </p:nvSpPr>
        <p:spPr>
          <a:xfrm>
            <a:off x="1152710" y="217198"/>
            <a:ext cx="3114490" cy="120028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7F3494"/>
                </a:solidFill>
                <a:latin typeface="Calibri"/>
                <a:ea typeface="Calibri"/>
                <a:cs typeface="Calibri"/>
                <a:sym typeface="Calibri"/>
              </a:rPr>
              <a:t>Vi skylder dem meget!!</a:t>
            </a:r>
            <a:endParaRPr b="0" i="0" sz="1400" u="none" cap="none" strike="noStrike">
              <a:solidFill>
                <a:srgbClr val="000000"/>
              </a:solidFill>
              <a:latin typeface="Arial"/>
              <a:ea typeface="Arial"/>
              <a:cs typeface="Arial"/>
              <a:sym typeface="Arial"/>
            </a:endParaRPr>
          </a:p>
        </p:txBody>
      </p:sp>
      <p:pic>
        <p:nvPicPr>
          <p:cNvPr id="185" name="Google Shape;185;p9"/>
          <p:cNvPicPr preferRelativeResize="0"/>
          <p:nvPr>
            <p:ph idx="3" type="pic"/>
          </p:nvPr>
        </p:nvPicPr>
        <p:blipFill rotWithShape="1">
          <a:blip r:embed="rId3">
            <a:alphaModFix/>
          </a:blip>
          <a:srcRect b="0" l="16583" r="16576" t="0"/>
          <a:stretch/>
        </p:blipFill>
        <p:spPr>
          <a:xfrm>
            <a:off x="0" y="1866787"/>
            <a:ext cx="5130798" cy="3913189"/>
          </a:xfrm>
          <a:prstGeom prst="rect">
            <a:avLst/>
          </a:prstGeom>
          <a:solidFill>
            <a:srgbClr val="D8D8D8"/>
          </a:solidFill>
          <a:ln>
            <a:noFill/>
          </a:ln>
        </p:spPr>
      </p:pic>
      <p:sp>
        <p:nvSpPr>
          <p:cNvPr id="186" name="Google Shape;186;p9"/>
          <p:cNvSpPr txBox="1"/>
          <p:nvPr/>
        </p:nvSpPr>
        <p:spPr>
          <a:xfrm>
            <a:off x="69056" y="6486913"/>
            <a:ext cx="611981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1200" u="sng">
                <a:solidFill>
                  <a:schemeClr val="hlink"/>
                </a:solidFill>
                <a:hlinkClick r:id="rId4"/>
              </a:rPr>
              <a:t>https://youtu.be/MsugeANQIoQ</a:t>
            </a:r>
            <a:endParaRPr b="0" i="0" sz="1200" u="none" cap="none" strike="noStrike">
              <a:solidFill>
                <a:srgbClr val="24BAA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Paula Whyte</dc:creator>
</cp:coreProperties>
</file>