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57" r:id="rId2"/>
    <p:sldId id="258" r:id="rId3"/>
    <p:sldId id="259" r:id="rId4"/>
    <p:sldId id="263" r:id="rId5"/>
    <p:sldId id="266" r:id="rId6"/>
    <p:sldId id="4271" r:id="rId7"/>
    <p:sldId id="275" r:id="rId8"/>
    <p:sldId id="278" r:id="rId9"/>
    <p:sldId id="280" r:id="rId10"/>
    <p:sldId id="272" r:id="rId11"/>
    <p:sldId id="4274" r:id="rId12"/>
    <p:sldId id="268" r:id="rId13"/>
    <p:sldId id="282" r:id="rId14"/>
    <p:sldId id="285" r:id="rId15"/>
    <p:sldId id="4272" r:id="rId16"/>
    <p:sldId id="4277" r:id="rId17"/>
    <p:sldId id="4280" r:id="rId18"/>
    <p:sldId id="4281" r:id="rId19"/>
    <p:sldId id="4288" r:id="rId20"/>
    <p:sldId id="4283" r:id="rId21"/>
    <p:sldId id="4284" r:id="rId22"/>
    <p:sldId id="4285" r:id="rId23"/>
    <p:sldId id="274" r:id="rId24"/>
    <p:sldId id="4278" r:id="rId25"/>
    <p:sldId id="4279" r:id="rId26"/>
    <p:sldId id="4286" r:id="rId27"/>
    <p:sldId id="265" r:id="rId28"/>
    <p:sldId id="261" r:id="rId29"/>
    <p:sldId id="279" r:id="rId30"/>
    <p:sldId id="281" r:id="rId31"/>
    <p:sldId id="271" r:id="rId32"/>
    <p:sldId id="4287" r:id="rId33"/>
    <p:sldId id="270" r:id="rId34"/>
  </p:sldIdLst>
  <p:sldSz cx="12192000" cy="6858000"/>
  <p:notesSz cx="6858000" cy="9144000"/>
  <p:embeddedFontLst>
    <p:embeddedFont>
      <p:font typeface="Calibri" panose="020F0502020204030204" pitchFamily="34" charset="0"/>
      <p:regular r:id="rId36"/>
      <p:bold r:id="rId37"/>
      <p:italic r:id="rId38"/>
      <p:boldItalic r:id="rId39"/>
    </p:embeddedFont>
    <p:embeddedFont>
      <p:font typeface="Lato" panose="020F0502020204030203" pitchFamily="34" charset="0"/>
      <p:regular r:id="rId40"/>
      <p:bold r:id="rId41"/>
      <p:italic r:id="rId42"/>
      <p:boldItalic r:id="rId43"/>
    </p:embeddedFont>
    <p:embeddedFont>
      <p:font typeface="Montserrat" panose="00000500000000000000" pitchFamily="2" charset="0"/>
      <p:regular r:id="rId44"/>
      <p:bold r:id="rId45"/>
      <p:italic r:id="rId46"/>
      <p:boldItalic r:id="rId47"/>
    </p:embeddedFont>
    <p:embeddedFont>
      <p:font typeface="Montserrat Light" panose="00000400000000000000" pitchFamily="2" charset="0"/>
      <p:regular r:id="rId48"/>
      <p:bold r:id="rId49"/>
      <p:italic r:id="rId50"/>
      <p:boldItalic r:id="rId51"/>
    </p:embeddedFont>
    <p:embeddedFont>
      <p:font typeface="Open Sans" panose="020B060603050402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j7xiMTlEUOHdZPt9ekIMbfd69M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94C"/>
    <a:srgbClr val="24BAA2"/>
    <a:srgbClr val="7F349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102" d="100"/>
          <a:sy n="102" d="100"/>
        </p:scale>
        <p:origin x="9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customschemas.google.com/relationships/presentationmetadata" Target="meta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1" name="Google Shape;16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30433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68547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9552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62947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79557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extLst>
      <p:ext uri="{BB962C8B-B14F-4D97-AF65-F5344CB8AC3E}">
        <p14:creationId xmlns:p14="http://schemas.microsoft.com/office/powerpoint/2010/main" val="3764138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extLst>
      <p:ext uri="{BB962C8B-B14F-4D97-AF65-F5344CB8AC3E}">
        <p14:creationId xmlns:p14="http://schemas.microsoft.com/office/powerpoint/2010/main" val="1646305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extLst>
      <p:ext uri="{BB962C8B-B14F-4D97-AF65-F5344CB8AC3E}">
        <p14:creationId xmlns:p14="http://schemas.microsoft.com/office/powerpoint/2010/main" val="2975667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0" name="Google Shape;17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47187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extLst>
      <p:ext uri="{BB962C8B-B14F-4D97-AF65-F5344CB8AC3E}">
        <p14:creationId xmlns:p14="http://schemas.microsoft.com/office/powerpoint/2010/main" val="3422169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3448080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53671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cons">
  <p:cSld name="Icons">
    <p:spTree>
      <p:nvGrpSpPr>
        <p:cNvPr id="1" name="Shape 2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hoto Slide">
  <p:cSld name="Photo Slide">
    <p:spTree>
      <p:nvGrpSpPr>
        <p:cNvPr id="1" name="Shape 132"/>
        <p:cNvGrpSpPr/>
        <p:nvPr/>
      </p:nvGrpSpPr>
      <p:grpSpPr>
        <a:xfrm>
          <a:off x="0" y="0"/>
          <a:ext cx="0" cy="0"/>
          <a:chOff x="0" y="0"/>
          <a:chExt cx="0" cy="0"/>
        </a:xfrm>
      </p:grpSpPr>
      <p:sp>
        <p:nvSpPr>
          <p:cNvPr id="133" name="Google Shape;133;p30"/>
          <p:cNvSpPr/>
          <p:nvPr/>
        </p:nvSpPr>
        <p:spPr>
          <a:xfrm>
            <a:off x="0" y="0"/>
            <a:ext cx="6417733" cy="6858000"/>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 name="Google Shape;134;p30"/>
          <p:cNvSpPr txBox="1">
            <a:spLocks noGrp="1"/>
          </p:cNvSpPr>
          <p:nvPr>
            <p:ph type="body" idx="1"/>
          </p:nvPr>
        </p:nvSpPr>
        <p:spPr>
          <a:xfrm>
            <a:off x="898358" y="2107770"/>
            <a:ext cx="4639192" cy="43776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 name="Google Shape;135;p30"/>
          <p:cNvSpPr txBox="1">
            <a:spLocks noGrp="1"/>
          </p:cNvSpPr>
          <p:nvPr>
            <p:ph type="body" idx="2"/>
          </p:nvPr>
        </p:nvSpPr>
        <p:spPr>
          <a:xfrm>
            <a:off x="898358" y="890242"/>
            <a:ext cx="4757375"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4BAA2"/>
              </a:buClr>
              <a:buSzPts val="3600"/>
              <a:buFont typeface="Arial"/>
              <a:buNone/>
              <a:defRPr sz="36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Google Shape;136;p30"/>
          <p:cNvSpPr>
            <a:spLocks noGrp="1"/>
          </p:cNvSpPr>
          <p:nvPr>
            <p:ph type="pic" idx="3"/>
          </p:nvPr>
        </p:nvSpPr>
        <p:spPr>
          <a:xfrm>
            <a:off x="5888002" y="439730"/>
            <a:ext cx="5660531" cy="6045736"/>
          </a:xfrm>
          <a:prstGeom prst="rect">
            <a:avLst/>
          </a:prstGeom>
          <a:solidFill>
            <a:srgbClr val="F2F2F2"/>
          </a:solidFill>
          <a:ln>
            <a:noFill/>
          </a:ln>
        </p:spPr>
      </p:sp>
      <p:grpSp>
        <p:nvGrpSpPr>
          <p:cNvPr id="137" name="Google Shape;137;p30"/>
          <p:cNvGrpSpPr/>
          <p:nvPr/>
        </p:nvGrpSpPr>
        <p:grpSpPr>
          <a:xfrm>
            <a:off x="-2012374" y="3808246"/>
            <a:ext cx="3525984" cy="2857223"/>
            <a:chOff x="1659400" y="1572038"/>
            <a:chExt cx="970931" cy="786778"/>
          </a:xfrm>
        </p:grpSpPr>
        <p:sp>
          <p:nvSpPr>
            <p:cNvPr id="138" name="Google Shape;138;p30"/>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94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39;p30"/>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94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91000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Cover Slide ">
  <p:cSld name="Cover Slide ">
    <p:spTree>
      <p:nvGrpSpPr>
        <p:cNvPr id="1" name="Shape 22"/>
        <p:cNvGrpSpPr/>
        <p:nvPr/>
      </p:nvGrpSpPr>
      <p:grpSpPr>
        <a:xfrm>
          <a:off x="0" y="0"/>
          <a:ext cx="0" cy="0"/>
          <a:chOff x="0" y="0"/>
          <a:chExt cx="0" cy="0"/>
        </a:xfrm>
      </p:grpSpPr>
      <p:sp>
        <p:nvSpPr>
          <p:cNvPr id="23" name="Google Shape;23;p20"/>
          <p:cNvSpPr/>
          <p:nvPr/>
        </p:nvSpPr>
        <p:spPr>
          <a:xfrm>
            <a:off x="0" y="2454512"/>
            <a:ext cx="12172692" cy="3432703"/>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sp>
        <p:nvSpPr>
          <p:cNvPr id="24" name="Google Shape;24;p20"/>
          <p:cNvSpPr txBox="1">
            <a:spLocks noGrp="1"/>
          </p:cNvSpPr>
          <p:nvPr>
            <p:ph type="body" idx="1"/>
          </p:nvPr>
        </p:nvSpPr>
        <p:spPr>
          <a:xfrm>
            <a:off x="575887" y="3922846"/>
            <a:ext cx="3354126" cy="10083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8850"/>
              </a:lnSpc>
              <a:spcBef>
                <a:spcPts val="0"/>
              </a:spcBef>
              <a:spcAft>
                <a:spcPts val="0"/>
              </a:spcAft>
              <a:buClr>
                <a:schemeClr val="lt1"/>
              </a:buClr>
              <a:buSzPts val="4000"/>
              <a:buFont typeface="Arial"/>
              <a:buNone/>
              <a:defRPr sz="40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0"/>
          <p:cNvSpPr txBox="1">
            <a:spLocks noGrp="1"/>
          </p:cNvSpPr>
          <p:nvPr>
            <p:ph type="body" idx="2"/>
          </p:nvPr>
        </p:nvSpPr>
        <p:spPr>
          <a:xfrm>
            <a:off x="618012" y="3232383"/>
            <a:ext cx="3311988" cy="5331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5161"/>
              <a:buFont typeface="Arial"/>
              <a:buNone/>
              <a:defRPr sz="5161"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26" name="Google Shape;26;p20"/>
          <p:cNvGrpSpPr/>
          <p:nvPr/>
        </p:nvGrpSpPr>
        <p:grpSpPr>
          <a:xfrm>
            <a:off x="162193" y="6091871"/>
            <a:ext cx="2471731" cy="613729"/>
            <a:chOff x="0" y="0"/>
            <a:chExt cx="2301694" cy="571500"/>
          </a:xfrm>
        </p:grpSpPr>
        <p:sp>
          <p:nvSpPr>
            <p:cNvPr id="27" name="Google Shape;27;p20"/>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 name="Google Shape;28;p20"/>
            <p:cNvPicPr preferRelativeResize="0"/>
            <p:nvPr/>
          </p:nvPicPr>
          <p:blipFill rotWithShape="1">
            <a:blip r:embed="rId2">
              <a:alphaModFix/>
            </a:blip>
            <a:srcRect r="44449"/>
            <a:stretch/>
          </p:blipFill>
          <p:spPr>
            <a:xfrm>
              <a:off x="312965" y="96237"/>
              <a:ext cx="1675765" cy="384810"/>
            </a:xfrm>
            <a:prstGeom prst="rect">
              <a:avLst/>
            </a:prstGeom>
            <a:noFill/>
            <a:ln>
              <a:noFill/>
            </a:ln>
          </p:spPr>
        </p:pic>
      </p:grpSp>
      <p:sp>
        <p:nvSpPr>
          <p:cNvPr id="29" name="Google Shape;29;p20"/>
          <p:cNvSpPr/>
          <p:nvPr/>
        </p:nvSpPr>
        <p:spPr>
          <a:xfrm>
            <a:off x="12192000" y="153500"/>
            <a:ext cx="3690980" cy="7687732"/>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EBEBE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grpSp>
        <p:nvGrpSpPr>
          <p:cNvPr id="30" name="Google Shape;30;p20"/>
          <p:cNvGrpSpPr/>
          <p:nvPr/>
        </p:nvGrpSpPr>
        <p:grpSpPr>
          <a:xfrm>
            <a:off x="9565775" y="3574321"/>
            <a:ext cx="3525984" cy="2857223"/>
            <a:chOff x="1659400" y="1572038"/>
            <a:chExt cx="970931" cy="786778"/>
          </a:xfrm>
        </p:grpSpPr>
        <p:sp>
          <p:nvSpPr>
            <p:cNvPr id="31" name="Google Shape;31;p20"/>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 name="Google Shape;32;p20"/>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3" name="Google Shape;33;p20"/>
          <p:cNvSpPr>
            <a:spLocks noGrp="1"/>
          </p:cNvSpPr>
          <p:nvPr>
            <p:ph type="pic" idx="3"/>
          </p:nvPr>
        </p:nvSpPr>
        <p:spPr>
          <a:xfrm>
            <a:off x="5718875" y="423474"/>
            <a:ext cx="5982506" cy="4551482"/>
          </a:xfrm>
          <a:prstGeom prst="rect">
            <a:avLst/>
          </a:prstGeom>
          <a:solidFill>
            <a:srgbClr val="F2F2F2"/>
          </a:solidFill>
          <a:ln>
            <a:noFill/>
          </a:ln>
        </p:spPr>
      </p:sp>
      <p:sp>
        <p:nvSpPr>
          <p:cNvPr id="34" name="Google Shape;34;p20"/>
          <p:cNvSpPr/>
          <p:nvPr/>
        </p:nvSpPr>
        <p:spPr>
          <a:xfrm>
            <a:off x="6903719" y="5585903"/>
            <a:ext cx="5257377" cy="756631"/>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sp>
        <p:nvSpPr>
          <p:cNvPr id="35" name="Google Shape;35;p20"/>
          <p:cNvSpPr txBox="1">
            <a:spLocks noGrp="1"/>
          </p:cNvSpPr>
          <p:nvPr>
            <p:ph type="body" idx="4"/>
          </p:nvPr>
        </p:nvSpPr>
        <p:spPr>
          <a:xfrm>
            <a:off x="8064230" y="5611394"/>
            <a:ext cx="3476589" cy="731140"/>
          </a:xfrm>
          <a:prstGeom prst="rect">
            <a:avLst/>
          </a:prstGeom>
          <a:noFill/>
          <a:ln>
            <a:noFill/>
          </a:ln>
        </p:spPr>
        <p:txBody>
          <a:bodyPr spcFirstLastPara="1" wrap="square" lIns="91425" tIns="45700" rIns="91425" bIns="45700" anchor="ctr" anchorCtr="0">
            <a:normAutofit/>
          </a:bodyPr>
          <a:lstStyle>
            <a:lvl1pPr marL="457200" marR="0" lvl="0" indent="-228600" algn="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6" name="Google Shape;36;p20"/>
          <p:cNvPicPr preferRelativeResize="0"/>
          <p:nvPr/>
        </p:nvPicPr>
        <p:blipFill rotWithShape="1">
          <a:blip r:embed="rId3">
            <a:alphaModFix/>
          </a:blip>
          <a:srcRect/>
          <a:stretch/>
        </p:blipFill>
        <p:spPr>
          <a:xfrm>
            <a:off x="431403" y="569217"/>
            <a:ext cx="4405042" cy="168063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verview/Content Slide">
  <p:cSld name="Overview/Content Slide">
    <p:spTree>
      <p:nvGrpSpPr>
        <p:cNvPr id="1" name="Shape 37"/>
        <p:cNvGrpSpPr/>
        <p:nvPr/>
      </p:nvGrpSpPr>
      <p:grpSpPr>
        <a:xfrm>
          <a:off x="0" y="0"/>
          <a:ext cx="0" cy="0"/>
          <a:chOff x="0" y="0"/>
          <a:chExt cx="0" cy="0"/>
        </a:xfrm>
      </p:grpSpPr>
      <p:sp>
        <p:nvSpPr>
          <p:cNvPr id="38" name="Google Shape;38;p21"/>
          <p:cNvSpPr txBox="1">
            <a:spLocks noGrp="1"/>
          </p:cNvSpPr>
          <p:nvPr>
            <p:ph type="body" idx="1"/>
          </p:nvPr>
        </p:nvSpPr>
        <p:spPr>
          <a:xfrm>
            <a:off x="565673" y="254449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21"/>
          <p:cNvSpPr txBox="1">
            <a:spLocks noGrp="1"/>
          </p:cNvSpPr>
          <p:nvPr>
            <p:ph type="body" idx="2"/>
          </p:nvPr>
        </p:nvSpPr>
        <p:spPr>
          <a:xfrm>
            <a:off x="1400970" y="2544495"/>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21"/>
          <p:cNvSpPr txBox="1">
            <a:spLocks noGrp="1"/>
          </p:cNvSpPr>
          <p:nvPr>
            <p:ph type="body" idx="3"/>
          </p:nvPr>
        </p:nvSpPr>
        <p:spPr>
          <a:xfrm>
            <a:off x="565673" y="325628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21"/>
          <p:cNvSpPr txBox="1">
            <a:spLocks noGrp="1"/>
          </p:cNvSpPr>
          <p:nvPr>
            <p:ph type="body" idx="4"/>
          </p:nvPr>
        </p:nvSpPr>
        <p:spPr>
          <a:xfrm>
            <a:off x="1400970" y="3256285"/>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 name="Google Shape;42;p21"/>
          <p:cNvSpPr txBox="1">
            <a:spLocks noGrp="1"/>
          </p:cNvSpPr>
          <p:nvPr>
            <p:ph type="body" idx="5"/>
          </p:nvPr>
        </p:nvSpPr>
        <p:spPr>
          <a:xfrm>
            <a:off x="565673" y="3968072"/>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21"/>
          <p:cNvSpPr txBox="1">
            <a:spLocks noGrp="1"/>
          </p:cNvSpPr>
          <p:nvPr>
            <p:ph type="body" idx="6"/>
          </p:nvPr>
        </p:nvSpPr>
        <p:spPr>
          <a:xfrm>
            <a:off x="1400970" y="3968072"/>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21"/>
          <p:cNvSpPr txBox="1">
            <a:spLocks noGrp="1"/>
          </p:cNvSpPr>
          <p:nvPr>
            <p:ph type="body" idx="7"/>
          </p:nvPr>
        </p:nvSpPr>
        <p:spPr>
          <a:xfrm>
            <a:off x="565673" y="4679864"/>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p21"/>
          <p:cNvSpPr txBox="1">
            <a:spLocks noGrp="1"/>
          </p:cNvSpPr>
          <p:nvPr>
            <p:ph type="body" idx="8"/>
          </p:nvPr>
        </p:nvSpPr>
        <p:spPr>
          <a:xfrm>
            <a:off x="1400970" y="4679864"/>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21"/>
          <p:cNvSpPr txBox="1">
            <a:spLocks noGrp="1"/>
          </p:cNvSpPr>
          <p:nvPr>
            <p:ph type="body" idx="9"/>
          </p:nvPr>
        </p:nvSpPr>
        <p:spPr>
          <a:xfrm>
            <a:off x="565673" y="5374717"/>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24BAA2"/>
              </a:buClr>
              <a:buSzPts val="3200"/>
              <a:buFont typeface="Arial"/>
              <a:buNone/>
              <a:defRPr sz="3200" b="1" i="0" u="none" strike="noStrike" cap="none">
                <a:solidFill>
                  <a:srgbClr val="24BAA2"/>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21"/>
          <p:cNvSpPr txBox="1">
            <a:spLocks noGrp="1"/>
          </p:cNvSpPr>
          <p:nvPr>
            <p:ph type="body" idx="13"/>
          </p:nvPr>
        </p:nvSpPr>
        <p:spPr>
          <a:xfrm>
            <a:off x="1400970" y="5374717"/>
            <a:ext cx="687466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92E4B"/>
              </a:buClr>
              <a:buSzPts val="2200"/>
              <a:buFont typeface="Arial"/>
              <a:buNone/>
              <a:defRPr sz="2200" b="0" i="0" u="none" strike="noStrike" cap="none">
                <a:solidFill>
                  <a:srgbClr val="092E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21"/>
          <p:cNvSpPr/>
          <p:nvPr/>
        </p:nvSpPr>
        <p:spPr>
          <a:xfrm>
            <a:off x="8947682" y="2543260"/>
            <a:ext cx="2531288" cy="122341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92E4B"/>
              </a:buClr>
              <a:buSzPts val="1050"/>
              <a:buFont typeface="Calibri"/>
              <a:buNone/>
            </a:pPr>
            <a:r>
              <a:rPr lang="en-US" sz="1050" b="0" i="0" u="none" strike="noStrike" cap="none">
                <a:solidFill>
                  <a:srgbClr val="092E4B"/>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400" b="0" i="0" u="none" strike="noStrike" cap="none">
              <a:solidFill>
                <a:srgbClr val="000000"/>
              </a:solidFill>
              <a:latin typeface="Arial"/>
              <a:ea typeface="Arial"/>
              <a:cs typeface="Arial"/>
              <a:sym typeface="Arial"/>
            </a:endParaRPr>
          </a:p>
        </p:txBody>
      </p:sp>
      <p:sp>
        <p:nvSpPr>
          <p:cNvPr id="49" name="Google Shape;49;p21"/>
          <p:cNvSpPr/>
          <p:nvPr/>
        </p:nvSpPr>
        <p:spPr>
          <a:xfrm rot="10800000">
            <a:off x="12799" y="5622"/>
            <a:ext cx="12189954" cy="1762217"/>
          </a:xfrm>
          <a:prstGeom prst="rect">
            <a:avLst/>
          </a:prstGeom>
          <a:solidFill>
            <a:srgbClr val="7F34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 name="Google Shape;50;p21"/>
          <p:cNvSpPr txBox="1">
            <a:spLocks noGrp="1"/>
          </p:cNvSpPr>
          <p:nvPr>
            <p:ph type="body" idx="14"/>
          </p:nvPr>
        </p:nvSpPr>
        <p:spPr>
          <a:xfrm>
            <a:off x="565673" y="659662"/>
            <a:ext cx="5041923"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51" name="Google Shape;51;p21"/>
          <p:cNvGrpSpPr/>
          <p:nvPr/>
        </p:nvGrpSpPr>
        <p:grpSpPr>
          <a:xfrm>
            <a:off x="8744224" y="-356297"/>
            <a:ext cx="3525984" cy="2857223"/>
            <a:chOff x="1659400" y="1572038"/>
            <a:chExt cx="970931" cy="786778"/>
          </a:xfrm>
        </p:grpSpPr>
        <p:sp>
          <p:nvSpPr>
            <p:cNvPr id="52" name="Google Shape;52;p21"/>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 name="Google Shape;53;p21"/>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54"/>
        <p:cNvGrpSpPr/>
        <p:nvPr/>
      </p:nvGrpSpPr>
      <p:grpSpPr>
        <a:xfrm>
          <a:off x="0" y="0"/>
          <a:ext cx="0" cy="0"/>
          <a:chOff x="0" y="0"/>
          <a:chExt cx="0" cy="0"/>
        </a:xfrm>
      </p:grpSpPr>
      <p:sp>
        <p:nvSpPr>
          <p:cNvPr id="55" name="Google Shape;55;p22"/>
          <p:cNvSpPr/>
          <p:nvPr/>
        </p:nvSpPr>
        <p:spPr>
          <a:xfrm>
            <a:off x="3776133" y="644599"/>
            <a:ext cx="8415867" cy="5509455"/>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 name="Google Shape;56;p22"/>
          <p:cNvSpPr/>
          <p:nvPr/>
        </p:nvSpPr>
        <p:spPr>
          <a:xfrm>
            <a:off x="23805" y="9076427"/>
            <a:ext cx="7535870" cy="16153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 name="Google Shape;57;p22"/>
          <p:cNvSpPr txBox="1">
            <a:spLocks noGrp="1"/>
          </p:cNvSpPr>
          <p:nvPr>
            <p:ph type="body" idx="1"/>
          </p:nvPr>
        </p:nvSpPr>
        <p:spPr>
          <a:xfrm>
            <a:off x="5999945" y="3509336"/>
            <a:ext cx="6010480" cy="225304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lt1"/>
              </a:buClr>
              <a:buSzPts val="4800"/>
              <a:buFont typeface="Arial"/>
              <a:buNone/>
              <a:defRPr sz="4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22"/>
          <p:cNvSpPr txBox="1">
            <a:spLocks noGrp="1"/>
          </p:cNvSpPr>
          <p:nvPr>
            <p:ph type="body" idx="2"/>
          </p:nvPr>
        </p:nvSpPr>
        <p:spPr>
          <a:xfrm>
            <a:off x="891654" y="2003728"/>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4BAA2"/>
              </a:buClr>
              <a:buSzPts val="13000"/>
              <a:buFont typeface="Arial"/>
              <a:buNone/>
              <a:defRPr sz="13000" b="0"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p22"/>
          <p:cNvSpPr/>
          <p:nvPr/>
        </p:nvSpPr>
        <p:spPr>
          <a:xfrm>
            <a:off x="0" y="3875787"/>
            <a:ext cx="5040000" cy="72000"/>
          </a:xfrm>
          <a:custGeom>
            <a:avLst/>
            <a:gdLst/>
            <a:ahLst/>
            <a:cxnLst/>
            <a:rect l="l" t="t" r="r" b="b"/>
            <a:pathLst>
              <a:path w="2963330" h="71215" extrusionOk="0">
                <a:moveTo>
                  <a:pt x="0" y="0"/>
                </a:moveTo>
                <a:lnTo>
                  <a:pt x="2963330" y="0"/>
                </a:lnTo>
                <a:cubicBezTo>
                  <a:pt x="2963330" y="23739"/>
                  <a:pt x="2963330" y="47477"/>
                  <a:pt x="2963330" y="71215"/>
                </a:cubicBezTo>
                <a:lnTo>
                  <a:pt x="0" y="71215"/>
                </a:lnTo>
                <a:lnTo>
                  <a:pt x="0" y="0"/>
                </a:lnTo>
                <a:close/>
              </a:path>
            </a:pathLst>
          </a:custGeom>
          <a:solidFill>
            <a:srgbClr val="24BAA2"/>
          </a:solidFill>
          <a:ln w="9525" cap="flat" cmpd="sng">
            <a:solidFill>
              <a:srgbClr val="24BAA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 name="Google Shape;60;p22"/>
          <p:cNvSpPr/>
          <p:nvPr/>
        </p:nvSpPr>
        <p:spPr>
          <a:xfrm>
            <a:off x="5040000" y="3812439"/>
            <a:ext cx="394105" cy="198697"/>
          </a:xfrm>
          <a:custGeom>
            <a:avLst/>
            <a:gdLst/>
            <a:ahLst/>
            <a:cxnLst/>
            <a:rect l="l" t="t" r="r" b="b"/>
            <a:pathLst>
              <a:path w="200753" h="101214" extrusionOk="0">
                <a:moveTo>
                  <a:pt x="185530" y="15135"/>
                </a:moveTo>
                <a:lnTo>
                  <a:pt x="185530" y="15135"/>
                </a:lnTo>
                <a:lnTo>
                  <a:pt x="185530" y="15135"/>
                </a:lnTo>
                <a:cubicBezTo>
                  <a:pt x="176016" y="5676"/>
                  <a:pt x="163647" y="0"/>
                  <a:pt x="149376" y="0"/>
                </a:cubicBezTo>
                <a:cubicBezTo>
                  <a:pt x="135104" y="0"/>
                  <a:pt x="122735" y="5676"/>
                  <a:pt x="113221" y="15135"/>
                </a:cubicBezTo>
                <a:lnTo>
                  <a:pt x="113221" y="15135"/>
                </a:lnTo>
                <a:lnTo>
                  <a:pt x="113221" y="15135"/>
                </a:lnTo>
                <a:cubicBezTo>
                  <a:pt x="108464" y="19865"/>
                  <a:pt x="104658" y="25540"/>
                  <a:pt x="101804" y="32162"/>
                </a:cubicBezTo>
                <a:lnTo>
                  <a:pt x="951" y="32162"/>
                </a:lnTo>
                <a:cubicBezTo>
                  <a:pt x="0" y="45405"/>
                  <a:pt x="0" y="58648"/>
                  <a:pt x="0" y="70945"/>
                </a:cubicBezTo>
                <a:lnTo>
                  <a:pt x="102755" y="70945"/>
                </a:lnTo>
                <a:cubicBezTo>
                  <a:pt x="105610" y="76620"/>
                  <a:pt x="108464" y="82296"/>
                  <a:pt x="113221" y="86080"/>
                </a:cubicBezTo>
                <a:lnTo>
                  <a:pt x="113221" y="86080"/>
                </a:lnTo>
                <a:lnTo>
                  <a:pt x="113221" y="86080"/>
                </a:lnTo>
                <a:cubicBezTo>
                  <a:pt x="122735" y="95539"/>
                  <a:pt x="135104" y="101215"/>
                  <a:pt x="149376" y="101215"/>
                </a:cubicBezTo>
                <a:cubicBezTo>
                  <a:pt x="163647" y="101215"/>
                  <a:pt x="176016" y="95539"/>
                  <a:pt x="185530" y="86080"/>
                </a:cubicBezTo>
                <a:lnTo>
                  <a:pt x="185530" y="86080"/>
                </a:lnTo>
                <a:lnTo>
                  <a:pt x="185530" y="86080"/>
                </a:lnTo>
                <a:cubicBezTo>
                  <a:pt x="195045" y="76620"/>
                  <a:pt x="200753" y="64323"/>
                  <a:pt x="200753" y="50134"/>
                </a:cubicBezTo>
                <a:cubicBezTo>
                  <a:pt x="199802" y="36891"/>
                  <a:pt x="194093" y="24594"/>
                  <a:pt x="185530" y="15135"/>
                </a:cubicBezTo>
                <a:close/>
                <a:moveTo>
                  <a:pt x="163647" y="66215"/>
                </a:moveTo>
                <a:lnTo>
                  <a:pt x="163647" y="66215"/>
                </a:lnTo>
                <a:cubicBezTo>
                  <a:pt x="159842" y="69999"/>
                  <a:pt x="154133" y="71891"/>
                  <a:pt x="148424" y="71891"/>
                </a:cubicBezTo>
                <a:cubicBezTo>
                  <a:pt x="142716" y="71891"/>
                  <a:pt x="137007" y="69999"/>
                  <a:pt x="133201" y="66215"/>
                </a:cubicBezTo>
                <a:lnTo>
                  <a:pt x="133201" y="66215"/>
                </a:lnTo>
                <a:cubicBezTo>
                  <a:pt x="129396" y="62431"/>
                  <a:pt x="127493" y="57702"/>
                  <a:pt x="127493" y="51080"/>
                </a:cubicBezTo>
                <a:cubicBezTo>
                  <a:pt x="127493" y="45405"/>
                  <a:pt x="129396" y="39729"/>
                  <a:pt x="133201" y="35945"/>
                </a:cubicBezTo>
                <a:lnTo>
                  <a:pt x="133201" y="35945"/>
                </a:lnTo>
                <a:cubicBezTo>
                  <a:pt x="137007" y="32162"/>
                  <a:pt x="141764" y="30270"/>
                  <a:pt x="148424" y="30270"/>
                </a:cubicBezTo>
                <a:cubicBezTo>
                  <a:pt x="154133" y="30270"/>
                  <a:pt x="159842" y="32162"/>
                  <a:pt x="163647" y="35945"/>
                </a:cubicBezTo>
                <a:lnTo>
                  <a:pt x="163647" y="35945"/>
                </a:lnTo>
                <a:cubicBezTo>
                  <a:pt x="167453" y="39729"/>
                  <a:pt x="169356" y="44459"/>
                  <a:pt x="169356" y="51080"/>
                </a:cubicBezTo>
                <a:cubicBezTo>
                  <a:pt x="170307" y="56756"/>
                  <a:pt x="167453" y="62431"/>
                  <a:pt x="163647" y="66215"/>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61" name="Google Shape;61;p22"/>
          <p:cNvGrpSpPr/>
          <p:nvPr/>
        </p:nvGrpSpPr>
        <p:grpSpPr>
          <a:xfrm>
            <a:off x="9005185" y="0"/>
            <a:ext cx="3525984" cy="2857223"/>
            <a:chOff x="1659400" y="1572038"/>
            <a:chExt cx="970931" cy="786778"/>
          </a:xfrm>
        </p:grpSpPr>
        <p:sp>
          <p:nvSpPr>
            <p:cNvPr id="62" name="Google Shape;62;p22"/>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22"/>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64"/>
        <p:cNvGrpSpPr/>
        <p:nvPr/>
      </p:nvGrpSpPr>
      <p:grpSpPr>
        <a:xfrm>
          <a:off x="0" y="0"/>
          <a:ext cx="0" cy="0"/>
          <a:chOff x="0" y="0"/>
          <a:chExt cx="0" cy="0"/>
        </a:xfrm>
      </p:grpSpPr>
      <p:sp>
        <p:nvSpPr>
          <p:cNvPr id="65" name="Google Shape;65;p23"/>
          <p:cNvSpPr/>
          <p:nvPr/>
        </p:nvSpPr>
        <p:spPr>
          <a:xfrm>
            <a:off x="0" y="0"/>
            <a:ext cx="12192000" cy="6858000"/>
          </a:xfrm>
          <a:prstGeom prst="rect">
            <a:avLst/>
          </a:prstGeom>
          <a:solidFill>
            <a:srgbClr val="7F34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 name="Google Shape;66;p23"/>
          <p:cNvSpPr/>
          <p:nvPr/>
        </p:nvSpPr>
        <p:spPr>
          <a:xfrm>
            <a:off x="370688" y="323520"/>
            <a:ext cx="11450624" cy="621096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 name="Google Shape;67;p23"/>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92E4B"/>
              </a:buClr>
              <a:buSzPts val="2400"/>
              <a:buFont typeface="Arial"/>
              <a:buNone/>
              <a:defRPr sz="2400" b="0" i="0" u="none" strike="noStrike" cap="none">
                <a:solidFill>
                  <a:srgbClr val="092E4B"/>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Google Shape;68;p23"/>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4BAA2"/>
              </a:buClr>
              <a:buSzPts val="3600"/>
              <a:buFont typeface="Arial"/>
              <a:buNone/>
              <a:defRPr sz="36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23"/>
          <p:cNvSpPr/>
          <p:nvPr/>
        </p:nvSpPr>
        <p:spPr>
          <a:xfrm>
            <a:off x="12192000" y="-287867"/>
            <a:ext cx="1185333" cy="7145867"/>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Quote Slide 2">
  <p:cSld name="Quote Slide 2">
    <p:spTree>
      <p:nvGrpSpPr>
        <p:cNvPr id="1" name="Shape 70"/>
        <p:cNvGrpSpPr/>
        <p:nvPr/>
      </p:nvGrpSpPr>
      <p:grpSpPr>
        <a:xfrm>
          <a:off x="0" y="0"/>
          <a:ext cx="0" cy="0"/>
          <a:chOff x="0" y="0"/>
          <a:chExt cx="0" cy="0"/>
        </a:xfrm>
      </p:grpSpPr>
      <p:sp>
        <p:nvSpPr>
          <p:cNvPr id="71" name="Google Shape;71;p24"/>
          <p:cNvSpPr/>
          <p:nvPr/>
        </p:nvSpPr>
        <p:spPr>
          <a:xfrm>
            <a:off x="0" y="1352385"/>
            <a:ext cx="6096000" cy="4388015"/>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24"/>
          <p:cNvSpPr>
            <a:spLocks noGrp="1"/>
          </p:cNvSpPr>
          <p:nvPr>
            <p:ph type="pic" idx="2"/>
          </p:nvPr>
        </p:nvSpPr>
        <p:spPr>
          <a:xfrm>
            <a:off x="0" y="0"/>
            <a:ext cx="12192000" cy="6858000"/>
          </a:xfrm>
          <a:prstGeom prst="rect">
            <a:avLst/>
          </a:prstGeom>
          <a:solidFill>
            <a:srgbClr val="F2F2F2"/>
          </a:solidFill>
          <a:ln>
            <a:noFill/>
          </a:ln>
        </p:spPr>
      </p:sp>
      <p:sp>
        <p:nvSpPr>
          <p:cNvPr id="73" name="Google Shape;73;p24"/>
          <p:cNvSpPr txBox="1">
            <a:spLocks noGrp="1"/>
          </p:cNvSpPr>
          <p:nvPr>
            <p:ph type="body" idx="1"/>
          </p:nvPr>
        </p:nvSpPr>
        <p:spPr>
          <a:xfrm>
            <a:off x="427670" y="1747126"/>
            <a:ext cx="5126463" cy="3565651"/>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chemeClr val="lt1"/>
              </a:buClr>
              <a:buSzPts val="3000"/>
              <a:buFont typeface="Arial"/>
              <a:buNone/>
              <a:defRPr sz="3000" b="0" i="1"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74" name="Google Shape;74;p24"/>
          <p:cNvGrpSpPr/>
          <p:nvPr/>
        </p:nvGrpSpPr>
        <p:grpSpPr>
          <a:xfrm>
            <a:off x="-1877189" y="2648392"/>
            <a:ext cx="3525984" cy="2857223"/>
            <a:chOff x="1659400" y="1572038"/>
            <a:chExt cx="970931" cy="786778"/>
          </a:xfrm>
        </p:grpSpPr>
        <p:sp>
          <p:nvSpPr>
            <p:cNvPr id="75" name="Google Shape;75;p24"/>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 name="Google Shape;76;p24"/>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107"/>
        <p:cNvGrpSpPr/>
        <p:nvPr/>
      </p:nvGrpSpPr>
      <p:grpSpPr>
        <a:xfrm>
          <a:off x="0" y="0"/>
          <a:ext cx="0" cy="0"/>
          <a:chOff x="0" y="0"/>
          <a:chExt cx="0" cy="0"/>
        </a:xfrm>
      </p:grpSpPr>
      <p:sp>
        <p:nvSpPr>
          <p:cNvPr id="108" name="Google Shape;108;p26"/>
          <p:cNvSpPr/>
          <p:nvPr/>
        </p:nvSpPr>
        <p:spPr>
          <a:xfrm>
            <a:off x="4884044" y="0"/>
            <a:ext cx="6417733" cy="6858000"/>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9" name="Google Shape;109;p26"/>
          <p:cNvSpPr txBox="1">
            <a:spLocks noGrp="1"/>
          </p:cNvSpPr>
          <p:nvPr>
            <p:ph type="body" idx="1"/>
          </p:nvPr>
        </p:nvSpPr>
        <p:spPr>
          <a:xfrm>
            <a:off x="6096001" y="593579"/>
            <a:ext cx="4724400" cy="5604021"/>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chemeClr val="lt1"/>
              </a:buClr>
              <a:buSzPts val="3000"/>
              <a:buFont typeface="Arial"/>
              <a:buNone/>
              <a:defRPr sz="3000" b="0" i="1"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0" name="Google Shape;110;p26"/>
          <p:cNvGrpSpPr/>
          <p:nvPr/>
        </p:nvGrpSpPr>
        <p:grpSpPr>
          <a:xfrm>
            <a:off x="4884044" y="3946789"/>
            <a:ext cx="3525984" cy="2857223"/>
            <a:chOff x="1659400" y="1572038"/>
            <a:chExt cx="970931" cy="786778"/>
          </a:xfrm>
        </p:grpSpPr>
        <p:sp>
          <p:nvSpPr>
            <p:cNvPr id="111" name="Google Shape;111;p26"/>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 name="Google Shape;112;p26"/>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3" name="Google Shape;113;p26"/>
          <p:cNvSpPr>
            <a:spLocks noGrp="1"/>
          </p:cNvSpPr>
          <p:nvPr>
            <p:ph type="pic" idx="2"/>
          </p:nvPr>
        </p:nvSpPr>
        <p:spPr>
          <a:xfrm>
            <a:off x="414116" y="352414"/>
            <a:ext cx="5497412" cy="6099184"/>
          </a:xfrm>
          <a:prstGeom prst="rect">
            <a:avLst/>
          </a:prstGeom>
          <a:solidFill>
            <a:srgbClr val="F2F2F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114"/>
        <p:cNvGrpSpPr/>
        <p:nvPr/>
      </p:nvGrpSpPr>
      <p:grpSpPr>
        <a:xfrm>
          <a:off x="0" y="0"/>
          <a:ext cx="0" cy="0"/>
          <a:chOff x="0" y="0"/>
          <a:chExt cx="0" cy="0"/>
        </a:xfrm>
      </p:grpSpPr>
      <p:sp>
        <p:nvSpPr>
          <p:cNvPr id="115" name="Google Shape;115;p27"/>
          <p:cNvSpPr/>
          <p:nvPr/>
        </p:nvSpPr>
        <p:spPr>
          <a:xfrm>
            <a:off x="4605868" y="1"/>
            <a:ext cx="6891866" cy="6858000"/>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 name="Google Shape;116;p27"/>
          <p:cNvSpPr txBox="1">
            <a:spLocks noGrp="1"/>
          </p:cNvSpPr>
          <p:nvPr>
            <p:ph type="body" idx="1"/>
          </p:nvPr>
        </p:nvSpPr>
        <p:spPr>
          <a:xfrm>
            <a:off x="5943600" y="2076098"/>
            <a:ext cx="4867011" cy="39131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 name="Google Shape;117;p27"/>
          <p:cNvSpPr txBox="1">
            <a:spLocks noGrp="1"/>
          </p:cNvSpPr>
          <p:nvPr>
            <p:ph type="body" idx="2"/>
          </p:nvPr>
        </p:nvSpPr>
        <p:spPr>
          <a:xfrm>
            <a:off x="5943601" y="647039"/>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24BAA2"/>
              </a:buClr>
              <a:buSzPts val="3600"/>
              <a:buFont typeface="Arial"/>
              <a:buNone/>
              <a:defRPr sz="36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8" name="Google Shape;118;p27"/>
          <p:cNvPicPr preferRelativeResize="0"/>
          <p:nvPr/>
        </p:nvPicPr>
        <p:blipFill rotWithShape="1">
          <a:blip r:embed="rId2">
            <a:alphaModFix/>
          </a:blip>
          <a:srcRect l="-18315" t="15976" r="29196" b="11083"/>
          <a:stretch/>
        </p:blipFill>
        <p:spPr>
          <a:xfrm flipH="1">
            <a:off x="0" y="1639691"/>
            <a:ext cx="8439100" cy="5375657"/>
          </a:xfrm>
          <a:prstGeom prst="rect">
            <a:avLst/>
          </a:prstGeom>
          <a:noFill/>
          <a:ln>
            <a:noFill/>
          </a:ln>
        </p:spPr>
      </p:pic>
      <p:sp>
        <p:nvSpPr>
          <p:cNvPr id="119" name="Google Shape;119;p27"/>
          <p:cNvSpPr>
            <a:spLocks noGrp="1"/>
          </p:cNvSpPr>
          <p:nvPr>
            <p:ph type="pic" idx="3"/>
          </p:nvPr>
        </p:nvSpPr>
        <p:spPr>
          <a:xfrm>
            <a:off x="0" y="1866787"/>
            <a:ext cx="5130800" cy="3913188"/>
          </a:xfrm>
          <a:prstGeom prst="rect">
            <a:avLst/>
          </a:prstGeom>
          <a:solidFill>
            <a:srgbClr val="D8D8D8"/>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40"/>
        <p:cNvGrpSpPr/>
        <p:nvPr/>
      </p:nvGrpSpPr>
      <p:grpSpPr>
        <a:xfrm>
          <a:off x="0" y="0"/>
          <a:ext cx="0" cy="0"/>
          <a:chOff x="0" y="0"/>
          <a:chExt cx="0" cy="0"/>
        </a:xfrm>
      </p:grpSpPr>
      <p:sp>
        <p:nvSpPr>
          <p:cNvPr id="141" name="Google Shape;141;p31"/>
          <p:cNvSpPr/>
          <p:nvPr/>
        </p:nvSpPr>
        <p:spPr>
          <a:xfrm>
            <a:off x="-32399" y="3350405"/>
            <a:ext cx="12194195" cy="2415624"/>
          </a:xfrm>
          <a:custGeom>
            <a:avLst/>
            <a:gdLst/>
            <a:ahLst/>
            <a:cxnLst/>
            <a:rect l="l" t="t" r="r" b="b"/>
            <a:pathLst>
              <a:path w="852645" h="961650" extrusionOk="0">
                <a:moveTo>
                  <a:pt x="0" y="0"/>
                </a:moveTo>
                <a:lnTo>
                  <a:pt x="852646" y="0"/>
                </a:lnTo>
                <a:lnTo>
                  <a:pt x="852646" y="961651"/>
                </a:lnTo>
                <a:lnTo>
                  <a:pt x="0" y="961651"/>
                </a:lnTo>
                <a:close/>
              </a:path>
            </a:pathLst>
          </a:custGeom>
          <a:solidFill>
            <a:srgbClr val="7F34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2" name="Google Shape;142;p31"/>
          <p:cNvSpPr txBox="1">
            <a:spLocks noGrp="1"/>
          </p:cNvSpPr>
          <p:nvPr>
            <p:ph type="body" idx="1"/>
          </p:nvPr>
        </p:nvSpPr>
        <p:spPr>
          <a:xfrm>
            <a:off x="690953" y="4549217"/>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 name="Google Shape;143;p31"/>
          <p:cNvSpPr txBox="1">
            <a:spLocks noGrp="1"/>
          </p:cNvSpPr>
          <p:nvPr>
            <p:ph type="body" idx="2"/>
          </p:nvPr>
        </p:nvSpPr>
        <p:spPr>
          <a:xfrm>
            <a:off x="690953" y="3739641"/>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24BAA2"/>
              </a:buClr>
              <a:buSzPts val="5000"/>
              <a:buFont typeface="Arial"/>
              <a:buNone/>
              <a:defRPr sz="50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44" name="Google Shape;144;p31"/>
          <p:cNvGrpSpPr/>
          <p:nvPr/>
        </p:nvGrpSpPr>
        <p:grpSpPr>
          <a:xfrm>
            <a:off x="336354" y="5927698"/>
            <a:ext cx="2735993" cy="679345"/>
            <a:chOff x="0" y="0"/>
            <a:chExt cx="2301694" cy="571500"/>
          </a:xfrm>
        </p:grpSpPr>
        <p:sp>
          <p:nvSpPr>
            <p:cNvPr id="145" name="Google Shape;145;p31"/>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6" name="Google Shape;146;p31"/>
            <p:cNvPicPr preferRelativeResize="0"/>
            <p:nvPr/>
          </p:nvPicPr>
          <p:blipFill rotWithShape="1">
            <a:blip r:embed="rId2">
              <a:alphaModFix/>
            </a:blip>
            <a:srcRect r="44449"/>
            <a:stretch/>
          </p:blipFill>
          <p:spPr>
            <a:xfrm>
              <a:off x="312965" y="96237"/>
              <a:ext cx="1675765" cy="384810"/>
            </a:xfrm>
            <a:prstGeom prst="rect">
              <a:avLst/>
            </a:prstGeom>
            <a:noFill/>
            <a:ln>
              <a:noFill/>
            </a:ln>
          </p:spPr>
        </p:pic>
      </p:grpSp>
      <p:pic>
        <p:nvPicPr>
          <p:cNvPr id="147" name="Google Shape;147;p31"/>
          <p:cNvPicPr preferRelativeResize="0"/>
          <p:nvPr/>
        </p:nvPicPr>
        <p:blipFill rotWithShape="1">
          <a:blip r:embed="rId3">
            <a:alphaModFix/>
          </a:blip>
          <a:srcRect/>
          <a:stretch/>
        </p:blipFill>
        <p:spPr>
          <a:xfrm>
            <a:off x="336354" y="587665"/>
            <a:ext cx="5189566" cy="1979955"/>
          </a:xfrm>
          <a:prstGeom prst="rect">
            <a:avLst/>
          </a:prstGeom>
          <a:noFill/>
          <a:ln>
            <a:noFill/>
          </a:ln>
        </p:spPr>
      </p:pic>
      <p:grpSp>
        <p:nvGrpSpPr>
          <p:cNvPr id="148" name="Google Shape;148;p31"/>
          <p:cNvGrpSpPr/>
          <p:nvPr/>
        </p:nvGrpSpPr>
        <p:grpSpPr>
          <a:xfrm>
            <a:off x="9565775" y="3574321"/>
            <a:ext cx="3525984" cy="2857223"/>
            <a:chOff x="1659400" y="1572038"/>
            <a:chExt cx="970931" cy="786778"/>
          </a:xfrm>
        </p:grpSpPr>
        <p:sp>
          <p:nvSpPr>
            <p:cNvPr id="149" name="Google Shape;149;p31"/>
            <p:cNvSpPr/>
            <p:nvPr/>
          </p:nvSpPr>
          <p:spPr>
            <a:xfrm>
              <a:off x="2036634" y="1851797"/>
              <a:ext cx="593697" cy="420939"/>
            </a:xfrm>
            <a:custGeom>
              <a:avLst/>
              <a:gdLst/>
              <a:ahLst/>
              <a:cxnLst/>
              <a:rect l="l" t="t" r="r" b="b"/>
              <a:pathLst>
                <a:path w="593697" h="420939" extrusionOk="0">
                  <a:moveTo>
                    <a:pt x="578474" y="334860"/>
                  </a:moveTo>
                  <a:lnTo>
                    <a:pt x="578474" y="334860"/>
                  </a:lnTo>
                  <a:lnTo>
                    <a:pt x="578474" y="334860"/>
                  </a:lnTo>
                  <a:cubicBezTo>
                    <a:pt x="568960" y="325400"/>
                    <a:pt x="556591" y="319725"/>
                    <a:pt x="542320" y="319725"/>
                  </a:cubicBezTo>
                  <a:cubicBezTo>
                    <a:pt x="528048" y="319725"/>
                    <a:pt x="515679" y="325400"/>
                    <a:pt x="506165" y="334860"/>
                  </a:cubicBezTo>
                  <a:lnTo>
                    <a:pt x="506165" y="334860"/>
                  </a:lnTo>
                  <a:lnTo>
                    <a:pt x="506165" y="334860"/>
                  </a:lnTo>
                  <a:cubicBezTo>
                    <a:pt x="501408" y="339589"/>
                    <a:pt x="497602" y="345265"/>
                    <a:pt x="494748" y="351886"/>
                  </a:cubicBezTo>
                  <a:lnTo>
                    <a:pt x="71358" y="351886"/>
                  </a:lnTo>
                  <a:lnTo>
                    <a:pt x="71358" y="227023"/>
                  </a:lnTo>
                  <a:lnTo>
                    <a:pt x="71358" y="105944"/>
                  </a:lnTo>
                  <a:cubicBezTo>
                    <a:pt x="71358" y="103107"/>
                    <a:pt x="71358" y="100269"/>
                    <a:pt x="70406" y="98377"/>
                  </a:cubicBezTo>
                  <a:cubicBezTo>
                    <a:pt x="77066" y="95539"/>
                    <a:pt x="82775" y="91755"/>
                    <a:pt x="87532" y="87026"/>
                  </a:cubicBezTo>
                  <a:lnTo>
                    <a:pt x="87532" y="87026"/>
                  </a:lnTo>
                  <a:lnTo>
                    <a:pt x="87532" y="87026"/>
                  </a:lnTo>
                  <a:cubicBezTo>
                    <a:pt x="97047" y="77566"/>
                    <a:pt x="102755" y="65269"/>
                    <a:pt x="102755" y="51080"/>
                  </a:cubicBezTo>
                  <a:cubicBezTo>
                    <a:pt x="102755" y="36891"/>
                    <a:pt x="97047" y="24594"/>
                    <a:pt x="87532" y="15135"/>
                  </a:cubicBezTo>
                  <a:lnTo>
                    <a:pt x="87532" y="15135"/>
                  </a:lnTo>
                  <a:lnTo>
                    <a:pt x="87532" y="15135"/>
                  </a:lnTo>
                  <a:cubicBezTo>
                    <a:pt x="78018" y="5676"/>
                    <a:pt x="65649" y="0"/>
                    <a:pt x="51378" y="0"/>
                  </a:cubicBezTo>
                  <a:cubicBezTo>
                    <a:pt x="37106" y="0"/>
                    <a:pt x="24737" y="5676"/>
                    <a:pt x="15223" y="15135"/>
                  </a:cubicBezTo>
                  <a:lnTo>
                    <a:pt x="15223" y="15135"/>
                  </a:lnTo>
                  <a:lnTo>
                    <a:pt x="15223" y="15135"/>
                  </a:lnTo>
                  <a:cubicBezTo>
                    <a:pt x="5709" y="24594"/>
                    <a:pt x="0" y="36891"/>
                    <a:pt x="0" y="51080"/>
                  </a:cubicBezTo>
                  <a:cubicBezTo>
                    <a:pt x="0" y="65269"/>
                    <a:pt x="5709" y="77566"/>
                    <a:pt x="15223" y="87026"/>
                  </a:cubicBezTo>
                  <a:lnTo>
                    <a:pt x="15223" y="87026"/>
                  </a:lnTo>
                  <a:lnTo>
                    <a:pt x="15223" y="87026"/>
                  </a:lnTo>
                  <a:cubicBezTo>
                    <a:pt x="19980" y="91755"/>
                    <a:pt x="25689" y="95539"/>
                    <a:pt x="32349" y="98377"/>
                  </a:cubicBezTo>
                  <a:cubicBezTo>
                    <a:pt x="32349" y="101215"/>
                    <a:pt x="31397" y="104052"/>
                    <a:pt x="31397" y="105944"/>
                  </a:cubicBezTo>
                  <a:lnTo>
                    <a:pt x="31397" y="227023"/>
                  </a:lnTo>
                  <a:lnTo>
                    <a:pt x="31397" y="356616"/>
                  </a:lnTo>
                  <a:lnTo>
                    <a:pt x="31397" y="370805"/>
                  </a:lnTo>
                  <a:cubicBezTo>
                    <a:pt x="31397" y="381210"/>
                    <a:pt x="39960" y="390670"/>
                    <a:pt x="51378" y="390670"/>
                  </a:cubicBezTo>
                  <a:lnTo>
                    <a:pt x="495699" y="390670"/>
                  </a:lnTo>
                  <a:cubicBezTo>
                    <a:pt x="498554" y="396345"/>
                    <a:pt x="501408" y="402021"/>
                    <a:pt x="506165" y="405804"/>
                  </a:cubicBezTo>
                  <a:lnTo>
                    <a:pt x="506165" y="405804"/>
                  </a:lnTo>
                  <a:lnTo>
                    <a:pt x="506165" y="405804"/>
                  </a:lnTo>
                  <a:cubicBezTo>
                    <a:pt x="515679" y="415264"/>
                    <a:pt x="528048" y="420939"/>
                    <a:pt x="542320" y="420939"/>
                  </a:cubicBezTo>
                  <a:cubicBezTo>
                    <a:pt x="556591" y="420939"/>
                    <a:pt x="568960" y="415264"/>
                    <a:pt x="578474" y="405804"/>
                  </a:cubicBezTo>
                  <a:lnTo>
                    <a:pt x="578474" y="405804"/>
                  </a:lnTo>
                  <a:lnTo>
                    <a:pt x="578474" y="405804"/>
                  </a:lnTo>
                  <a:cubicBezTo>
                    <a:pt x="587989" y="396345"/>
                    <a:pt x="593697" y="384048"/>
                    <a:pt x="593697" y="369859"/>
                  </a:cubicBezTo>
                  <a:cubicBezTo>
                    <a:pt x="592746" y="356616"/>
                    <a:pt x="587037" y="344319"/>
                    <a:pt x="578474" y="334860"/>
                  </a:cubicBezTo>
                  <a:close/>
                  <a:moveTo>
                    <a:pt x="37106" y="35945"/>
                  </a:moveTo>
                  <a:lnTo>
                    <a:pt x="37106" y="35945"/>
                  </a:lnTo>
                  <a:cubicBezTo>
                    <a:pt x="40912" y="32162"/>
                    <a:pt x="45669" y="30270"/>
                    <a:pt x="52329" y="30270"/>
                  </a:cubicBezTo>
                  <a:cubicBezTo>
                    <a:pt x="58038" y="30270"/>
                    <a:pt x="63746" y="32162"/>
                    <a:pt x="67552" y="35945"/>
                  </a:cubicBezTo>
                  <a:lnTo>
                    <a:pt x="67552" y="35945"/>
                  </a:lnTo>
                  <a:cubicBezTo>
                    <a:pt x="71358" y="39729"/>
                    <a:pt x="73261" y="44459"/>
                    <a:pt x="73261" y="51080"/>
                  </a:cubicBezTo>
                  <a:cubicBezTo>
                    <a:pt x="73261" y="56756"/>
                    <a:pt x="71358" y="62431"/>
                    <a:pt x="67552" y="66215"/>
                  </a:cubicBezTo>
                  <a:lnTo>
                    <a:pt x="67552" y="66215"/>
                  </a:lnTo>
                  <a:cubicBezTo>
                    <a:pt x="63746" y="69999"/>
                    <a:pt x="58989" y="71891"/>
                    <a:pt x="52329" y="71891"/>
                  </a:cubicBezTo>
                  <a:cubicBezTo>
                    <a:pt x="46620" y="71891"/>
                    <a:pt x="40912" y="69999"/>
                    <a:pt x="37106" y="66215"/>
                  </a:cubicBezTo>
                  <a:lnTo>
                    <a:pt x="37106" y="66215"/>
                  </a:lnTo>
                  <a:cubicBezTo>
                    <a:pt x="33300" y="62431"/>
                    <a:pt x="31397" y="57702"/>
                    <a:pt x="31397" y="51080"/>
                  </a:cubicBezTo>
                  <a:cubicBezTo>
                    <a:pt x="30446" y="45405"/>
                    <a:pt x="33300" y="39729"/>
                    <a:pt x="37106" y="35945"/>
                  </a:cubicBezTo>
                  <a:close/>
                  <a:moveTo>
                    <a:pt x="556591" y="385940"/>
                  </a:moveTo>
                  <a:lnTo>
                    <a:pt x="556591" y="385940"/>
                  </a:lnTo>
                  <a:cubicBezTo>
                    <a:pt x="552786" y="389724"/>
                    <a:pt x="547077" y="391615"/>
                    <a:pt x="541368" y="391615"/>
                  </a:cubicBezTo>
                  <a:cubicBezTo>
                    <a:pt x="535660" y="391615"/>
                    <a:pt x="529951" y="389724"/>
                    <a:pt x="526145" y="385940"/>
                  </a:cubicBezTo>
                  <a:lnTo>
                    <a:pt x="526145" y="385940"/>
                  </a:lnTo>
                  <a:cubicBezTo>
                    <a:pt x="522340" y="382156"/>
                    <a:pt x="520437" y="377427"/>
                    <a:pt x="520437" y="370805"/>
                  </a:cubicBezTo>
                  <a:cubicBezTo>
                    <a:pt x="520437" y="365129"/>
                    <a:pt x="522340" y="359454"/>
                    <a:pt x="526145" y="355670"/>
                  </a:cubicBezTo>
                  <a:lnTo>
                    <a:pt x="526145" y="355670"/>
                  </a:lnTo>
                  <a:cubicBezTo>
                    <a:pt x="529951" y="351886"/>
                    <a:pt x="534708" y="349994"/>
                    <a:pt x="541368" y="349994"/>
                  </a:cubicBezTo>
                  <a:cubicBezTo>
                    <a:pt x="547077" y="349994"/>
                    <a:pt x="552786" y="351886"/>
                    <a:pt x="556591" y="355670"/>
                  </a:cubicBezTo>
                  <a:lnTo>
                    <a:pt x="556591" y="355670"/>
                  </a:lnTo>
                  <a:cubicBezTo>
                    <a:pt x="560397" y="359454"/>
                    <a:pt x="562300" y="364183"/>
                    <a:pt x="562300" y="370805"/>
                  </a:cubicBezTo>
                  <a:cubicBezTo>
                    <a:pt x="563251" y="376481"/>
                    <a:pt x="560397" y="382156"/>
                    <a:pt x="556591" y="385940"/>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 name="Google Shape;150;p31"/>
            <p:cNvSpPr/>
            <p:nvPr/>
          </p:nvSpPr>
          <p:spPr>
            <a:xfrm>
              <a:off x="1659400" y="1572038"/>
              <a:ext cx="753052" cy="786778"/>
            </a:xfrm>
            <a:custGeom>
              <a:avLst/>
              <a:gdLst/>
              <a:ahLst/>
              <a:cxnLst/>
              <a:rect l="l" t="t" r="r" b="b"/>
              <a:pathLst>
                <a:path w="753052" h="786778" extrusionOk="0">
                  <a:moveTo>
                    <a:pt x="742587" y="262732"/>
                  </a:moveTo>
                  <a:lnTo>
                    <a:pt x="385797" y="3547"/>
                  </a:lnTo>
                  <a:cubicBezTo>
                    <a:pt x="379137" y="-1182"/>
                    <a:pt x="370574" y="-1182"/>
                    <a:pt x="364866" y="3547"/>
                  </a:cubicBezTo>
                  <a:lnTo>
                    <a:pt x="7125" y="263678"/>
                  </a:lnTo>
                  <a:cubicBezTo>
                    <a:pt x="-487" y="269354"/>
                    <a:pt x="-2389" y="280705"/>
                    <a:pt x="3319" y="288273"/>
                  </a:cubicBezTo>
                  <a:cubicBezTo>
                    <a:pt x="7125" y="293002"/>
                    <a:pt x="11882" y="295840"/>
                    <a:pt x="17591" y="295840"/>
                  </a:cubicBezTo>
                  <a:lnTo>
                    <a:pt x="17591" y="295840"/>
                  </a:lnTo>
                  <a:lnTo>
                    <a:pt x="136521" y="295840"/>
                  </a:lnTo>
                  <a:lnTo>
                    <a:pt x="136521" y="295840"/>
                  </a:lnTo>
                  <a:lnTo>
                    <a:pt x="272576" y="295840"/>
                  </a:lnTo>
                  <a:lnTo>
                    <a:pt x="272576" y="403676"/>
                  </a:lnTo>
                  <a:cubicBezTo>
                    <a:pt x="265916" y="406514"/>
                    <a:pt x="259256" y="410298"/>
                    <a:pt x="254499" y="415027"/>
                  </a:cubicBezTo>
                  <a:lnTo>
                    <a:pt x="254499" y="415027"/>
                  </a:lnTo>
                  <a:lnTo>
                    <a:pt x="254499" y="415027"/>
                  </a:lnTo>
                  <a:cubicBezTo>
                    <a:pt x="244985" y="424487"/>
                    <a:pt x="239276" y="436784"/>
                    <a:pt x="239276" y="450973"/>
                  </a:cubicBezTo>
                  <a:cubicBezTo>
                    <a:pt x="239276" y="465162"/>
                    <a:pt x="244985" y="477459"/>
                    <a:pt x="254499" y="486918"/>
                  </a:cubicBezTo>
                  <a:lnTo>
                    <a:pt x="254499" y="486918"/>
                  </a:lnTo>
                  <a:lnTo>
                    <a:pt x="254499" y="486918"/>
                  </a:lnTo>
                  <a:cubicBezTo>
                    <a:pt x="264013" y="496377"/>
                    <a:pt x="276382" y="502053"/>
                    <a:pt x="290654" y="502053"/>
                  </a:cubicBezTo>
                  <a:cubicBezTo>
                    <a:pt x="304925" y="502053"/>
                    <a:pt x="317294" y="496377"/>
                    <a:pt x="326808" y="486918"/>
                  </a:cubicBezTo>
                  <a:lnTo>
                    <a:pt x="326808" y="486918"/>
                  </a:lnTo>
                  <a:lnTo>
                    <a:pt x="326808" y="486918"/>
                  </a:lnTo>
                  <a:cubicBezTo>
                    <a:pt x="336323" y="477459"/>
                    <a:pt x="342031" y="465162"/>
                    <a:pt x="342031" y="450973"/>
                  </a:cubicBezTo>
                  <a:cubicBezTo>
                    <a:pt x="342031" y="436784"/>
                    <a:pt x="336323" y="424487"/>
                    <a:pt x="326808" y="415027"/>
                  </a:cubicBezTo>
                  <a:lnTo>
                    <a:pt x="326808" y="415027"/>
                  </a:lnTo>
                  <a:lnTo>
                    <a:pt x="326808" y="415027"/>
                  </a:lnTo>
                  <a:cubicBezTo>
                    <a:pt x="322051" y="410298"/>
                    <a:pt x="315391" y="406514"/>
                    <a:pt x="308731" y="403676"/>
                  </a:cubicBezTo>
                  <a:lnTo>
                    <a:pt x="308731" y="277867"/>
                  </a:lnTo>
                  <a:cubicBezTo>
                    <a:pt x="308731" y="268408"/>
                    <a:pt x="301119" y="259895"/>
                    <a:pt x="290654" y="259895"/>
                  </a:cubicBezTo>
                  <a:lnTo>
                    <a:pt x="137472" y="259895"/>
                  </a:lnTo>
                  <a:cubicBezTo>
                    <a:pt x="137472" y="259895"/>
                    <a:pt x="137472" y="259895"/>
                    <a:pt x="137472" y="259895"/>
                  </a:cubicBezTo>
                  <a:lnTo>
                    <a:pt x="72774" y="259895"/>
                  </a:lnTo>
                  <a:lnTo>
                    <a:pt x="376283" y="39493"/>
                  </a:lnTo>
                  <a:lnTo>
                    <a:pt x="679792" y="259895"/>
                  </a:lnTo>
                  <a:lnTo>
                    <a:pt x="615094" y="259895"/>
                  </a:lnTo>
                  <a:cubicBezTo>
                    <a:pt x="605580" y="259895"/>
                    <a:pt x="597017" y="267462"/>
                    <a:pt x="597017" y="277867"/>
                  </a:cubicBezTo>
                  <a:lnTo>
                    <a:pt x="597017" y="502053"/>
                  </a:lnTo>
                  <a:lnTo>
                    <a:pt x="597017" y="555971"/>
                  </a:lnTo>
                  <a:cubicBezTo>
                    <a:pt x="597017" y="555971"/>
                    <a:pt x="597017" y="555971"/>
                    <a:pt x="597017" y="555971"/>
                  </a:cubicBezTo>
                  <a:lnTo>
                    <a:pt x="597017" y="686509"/>
                  </a:lnTo>
                  <a:cubicBezTo>
                    <a:pt x="597017" y="687455"/>
                    <a:pt x="597017" y="687455"/>
                    <a:pt x="597017" y="688401"/>
                  </a:cubicBezTo>
                  <a:cubicBezTo>
                    <a:pt x="590357" y="691239"/>
                    <a:pt x="583697" y="695023"/>
                    <a:pt x="578939" y="699753"/>
                  </a:cubicBezTo>
                  <a:lnTo>
                    <a:pt x="578939" y="699753"/>
                  </a:lnTo>
                  <a:lnTo>
                    <a:pt x="578939" y="699753"/>
                  </a:lnTo>
                  <a:cubicBezTo>
                    <a:pt x="569425" y="709212"/>
                    <a:pt x="563716" y="721509"/>
                    <a:pt x="563716" y="735698"/>
                  </a:cubicBezTo>
                  <a:cubicBezTo>
                    <a:pt x="563716" y="749887"/>
                    <a:pt x="569425" y="762184"/>
                    <a:pt x="578939" y="771643"/>
                  </a:cubicBezTo>
                  <a:lnTo>
                    <a:pt x="578939" y="771643"/>
                  </a:lnTo>
                  <a:lnTo>
                    <a:pt x="578939" y="771643"/>
                  </a:lnTo>
                  <a:cubicBezTo>
                    <a:pt x="588454" y="781103"/>
                    <a:pt x="600822" y="786778"/>
                    <a:pt x="615094" y="786778"/>
                  </a:cubicBezTo>
                  <a:cubicBezTo>
                    <a:pt x="629366" y="786778"/>
                    <a:pt x="641734" y="781103"/>
                    <a:pt x="651249" y="771643"/>
                  </a:cubicBezTo>
                  <a:lnTo>
                    <a:pt x="651249" y="771643"/>
                  </a:lnTo>
                  <a:lnTo>
                    <a:pt x="651249" y="771643"/>
                  </a:lnTo>
                  <a:cubicBezTo>
                    <a:pt x="660763" y="762184"/>
                    <a:pt x="666472" y="749887"/>
                    <a:pt x="666472" y="735698"/>
                  </a:cubicBezTo>
                  <a:cubicBezTo>
                    <a:pt x="666472" y="721509"/>
                    <a:pt x="660763" y="709212"/>
                    <a:pt x="651249" y="699753"/>
                  </a:cubicBezTo>
                  <a:lnTo>
                    <a:pt x="651249" y="699753"/>
                  </a:lnTo>
                  <a:lnTo>
                    <a:pt x="651249" y="699753"/>
                  </a:lnTo>
                  <a:cubicBezTo>
                    <a:pt x="646491" y="695023"/>
                    <a:pt x="639831" y="691239"/>
                    <a:pt x="633171" y="688401"/>
                  </a:cubicBezTo>
                  <a:cubicBezTo>
                    <a:pt x="633171" y="687455"/>
                    <a:pt x="633171" y="687455"/>
                    <a:pt x="633171" y="686509"/>
                  </a:cubicBezTo>
                  <a:lnTo>
                    <a:pt x="633171" y="602322"/>
                  </a:lnTo>
                  <a:cubicBezTo>
                    <a:pt x="633171" y="607051"/>
                    <a:pt x="634123" y="602322"/>
                    <a:pt x="633171" y="596646"/>
                  </a:cubicBezTo>
                  <a:lnTo>
                    <a:pt x="633171" y="555971"/>
                  </a:lnTo>
                  <a:cubicBezTo>
                    <a:pt x="633171" y="555971"/>
                    <a:pt x="633171" y="555971"/>
                    <a:pt x="633171" y="555971"/>
                  </a:cubicBezTo>
                  <a:lnTo>
                    <a:pt x="633171" y="502053"/>
                  </a:lnTo>
                  <a:lnTo>
                    <a:pt x="633171" y="295840"/>
                  </a:lnTo>
                  <a:lnTo>
                    <a:pt x="734975" y="295840"/>
                  </a:lnTo>
                  <a:cubicBezTo>
                    <a:pt x="744490" y="295840"/>
                    <a:pt x="753053" y="288273"/>
                    <a:pt x="753053" y="277867"/>
                  </a:cubicBezTo>
                  <a:cubicBezTo>
                    <a:pt x="751150" y="272192"/>
                    <a:pt x="747344" y="266516"/>
                    <a:pt x="742587" y="262732"/>
                  </a:cubicBezTo>
                  <a:close/>
                  <a:moveTo>
                    <a:pt x="305877" y="465162"/>
                  </a:moveTo>
                  <a:lnTo>
                    <a:pt x="305877" y="465162"/>
                  </a:lnTo>
                  <a:cubicBezTo>
                    <a:pt x="302071" y="468945"/>
                    <a:pt x="296362" y="470837"/>
                    <a:pt x="290654" y="470837"/>
                  </a:cubicBezTo>
                  <a:cubicBezTo>
                    <a:pt x="284945" y="470837"/>
                    <a:pt x="279236" y="468945"/>
                    <a:pt x="275431" y="465162"/>
                  </a:cubicBezTo>
                  <a:lnTo>
                    <a:pt x="275431" y="465162"/>
                  </a:lnTo>
                  <a:cubicBezTo>
                    <a:pt x="271625" y="461378"/>
                    <a:pt x="269722" y="456648"/>
                    <a:pt x="269722" y="450027"/>
                  </a:cubicBezTo>
                  <a:cubicBezTo>
                    <a:pt x="269722" y="444351"/>
                    <a:pt x="271625" y="438676"/>
                    <a:pt x="275431" y="434892"/>
                  </a:cubicBezTo>
                  <a:lnTo>
                    <a:pt x="275431" y="434892"/>
                  </a:lnTo>
                  <a:cubicBezTo>
                    <a:pt x="279236" y="431108"/>
                    <a:pt x="283994" y="429216"/>
                    <a:pt x="290654" y="429216"/>
                  </a:cubicBezTo>
                  <a:cubicBezTo>
                    <a:pt x="296362" y="429216"/>
                    <a:pt x="302071" y="431108"/>
                    <a:pt x="305877" y="434892"/>
                  </a:cubicBezTo>
                  <a:lnTo>
                    <a:pt x="305877" y="434892"/>
                  </a:lnTo>
                  <a:cubicBezTo>
                    <a:pt x="309682" y="438676"/>
                    <a:pt x="311585" y="443405"/>
                    <a:pt x="311585" y="450027"/>
                  </a:cubicBezTo>
                  <a:cubicBezTo>
                    <a:pt x="311585" y="456648"/>
                    <a:pt x="309682" y="461378"/>
                    <a:pt x="305877" y="465162"/>
                  </a:cubicBezTo>
                  <a:close/>
                  <a:moveTo>
                    <a:pt x="628414" y="749887"/>
                  </a:moveTo>
                  <a:lnTo>
                    <a:pt x="628414" y="749887"/>
                  </a:lnTo>
                  <a:cubicBezTo>
                    <a:pt x="624608" y="753671"/>
                    <a:pt x="618900" y="755562"/>
                    <a:pt x="613191" y="755562"/>
                  </a:cubicBezTo>
                  <a:cubicBezTo>
                    <a:pt x="607482" y="755562"/>
                    <a:pt x="601774" y="753671"/>
                    <a:pt x="597968" y="749887"/>
                  </a:cubicBezTo>
                  <a:lnTo>
                    <a:pt x="597968" y="749887"/>
                  </a:lnTo>
                  <a:cubicBezTo>
                    <a:pt x="594162" y="746103"/>
                    <a:pt x="592259" y="741374"/>
                    <a:pt x="592259" y="734752"/>
                  </a:cubicBezTo>
                  <a:cubicBezTo>
                    <a:pt x="592259" y="729076"/>
                    <a:pt x="594162" y="723401"/>
                    <a:pt x="597968" y="719617"/>
                  </a:cubicBezTo>
                  <a:lnTo>
                    <a:pt x="597968" y="719617"/>
                  </a:lnTo>
                  <a:cubicBezTo>
                    <a:pt x="601774" y="715833"/>
                    <a:pt x="606531" y="713942"/>
                    <a:pt x="613191" y="713942"/>
                  </a:cubicBezTo>
                  <a:cubicBezTo>
                    <a:pt x="618900" y="713942"/>
                    <a:pt x="624608" y="715833"/>
                    <a:pt x="628414" y="719617"/>
                  </a:cubicBezTo>
                  <a:lnTo>
                    <a:pt x="628414" y="719617"/>
                  </a:lnTo>
                  <a:cubicBezTo>
                    <a:pt x="632220" y="723401"/>
                    <a:pt x="634123" y="728130"/>
                    <a:pt x="634123" y="734752"/>
                  </a:cubicBezTo>
                  <a:cubicBezTo>
                    <a:pt x="634123" y="741374"/>
                    <a:pt x="632220" y="746103"/>
                    <a:pt x="628414" y="749887"/>
                  </a:cubicBezTo>
                  <a:close/>
                </a:path>
              </a:pathLst>
            </a:custGeom>
            <a:solidFill>
              <a:schemeClr val="lt1">
                <a:alpha val="12549"/>
              </a:scheme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1" name="Google Shape;151;p31"/>
          <p:cNvSpPr/>
          <p:nvPr/>
        </p:nvSpPr>
        <p:spPr>
          <a:xfrm>
            <a:off x="6903719" y="5585903"/>
            <a:ext cx="5257377" cy="756631"/>
          </a:xfrm>
          <a:custGeom>
            <a:avLst/>
            <a:gdLst/>
            <a:ahLst/>
            <a:cxnLst/>
            <a:rect l="l" t="t" r="r" b="b"/>
            <a:pathLst>
              <a:path w="7600392" h="6806308" extrusionOk="0">
                <a:moveTo>
                  <a:pt x="0" y="0"/>
                </a:moveTo>
                <a:lnTo>
                  <a:pt x="7600393" y="0"/>
                </a:lnTo>
                <a:lnTo>
                  <a:pt x="7600393" y="6806308"/>
                </a:lnTo>
                <a:lnTo>
                  <a:pt x="0" y="6806308"/>
                </a:ln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69"/>
              <a:buFont typeface="Arial"/>
              <a:buNone/>
            </a:pPr>
            <a:endParaRPr sz="2069" b="0" i="0" u="none" strike="noStrike" cap="none">
              <a:solidFill>
                <a:schemeClr val="dk1"/>
              </a:solidFill>
              <a:latin typeface="Calibri"/>
              <a:ea typeface="Calibri"/>
              <a:cs typeface="Calibri"/>
              <a:sym typeface="Calibri"/>
            </a:endParaRPr>
          </a:p>
        </p:txBody>
      </p:sp>
      <p:sp>
        <p:nvSpPr>
          <p:cNvPr id="152" name="Google Shape;152;p31"/>
          <p:cNvSpPr txBox="1">
            <a:spLocks noGrp="1"/>
          </p:cNvSpPr>
          <p:nvPr>
            <p:ph type="body" idx="3"/>
          </p:nvPr>
        </p:nvSpPr>
        <p:spPr>
          <a:xfrm>
            <a:off x="8064230" y="5611394"/>
            <a:ext cx="3476589" cy="731140"/>
          </a:xfrm>
          <a:prstGeom prst="rect">
            <a:avLst/>
          </a:prstGeom>
          <a:noFill/>
          <a:ln>
            <a:noFill/>
          </a:ln>
        </p:spPr>
        <p:txBody>
          <a:bodyPr spcFirstLastPara="1" wrap="square" lIns="91425" tIns="45700" rIns="91425" bIns="45700" anchor="ctr" anchorCtr="0">
            <a:normAutofit/>
          </a:bodyPr>
          <a:lstStyle>
            <a:lvl1pPr marL="457200" marR="0" lvl="0" indent="-228600" algn="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rot="-5400000">
            <a:off x="10313073" y="4835824"/>
            <a:ext cx="3173496"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92E4B"/>
                </a:solidFill>
                <a:latin typeface="Calibri"/>
                <a:ea typeface="Calibri"/>
                <a:cs typeface="Calibri"/>
                <a:sym typeface="Calibri"/>
              </a:rPr>
              <a:t>Reframing Skills for Senior Carers</a:t>
            </a:r>
            <a:endParaRPr sz="1000" b="0" i="0" u="none" strike="noStrike" cap="none">
              <a:solidFill>
                <a:srgbClr val="092E4B"/>
              </a:solidFill>
              <a:latin typeface="Calibri"/>
              <a:ea typeface="Calibri"/>
              <a:cs typeface="Calibri"/>
              <a:sym typeface="Calibri"/>
            </a:endParaRPr>
          </a:p>
        </p:txBody>
      </p:sp>
      <p:cxnSp>
        <p:nvCxnSpPr>
          <p:cNvPr id="11" name="Google Shape;11;p17"/>
          <p:cNvCxnSpPr/>
          <p:nvPr/>
        </p:nvCxnSpPr>
        <p:spPr>
          <a:xfrm rot="10800000">
            <a:off x="11791088" y="6608548"/>
            <a:ext cx="224149" cy="0"/>
          </a:xfrm>
          <a:prstGeom prst="straightConnector1">
            <a:avLst/>
          </a:prstGeom>
          <a:noFill/>
          <a:ln w="9525" cap="flat" cmpd="sng">
            <a:solidFill>
              <a:srgbClr val="24BAA2"/>
            </a:solidFill>
            <a:prstDash val="solid"/>
            <a:miter lim="4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7" r:id="rId7"/>
    <p:sldLayoutId id="2147483658" r:id="rId8"/>
    <p:sldLayoutId id="2147483662" r:id="rId9"/>
    <p:sldLayoutId id="214748366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onlinelibrary.wiley.com/doi/10.1111/opn.12087"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hyperlink" Target="https://www.homeceuconnection.com/blog/lack-of-training-in-healthcare-opportunities/" TargetMode="External"/><Relationship Id="rId4" Type="http://schemas.openxmlformats.org/officeDocument/2006/relationships/hyperlink" Target="https://blogs.lse.ac.uk/businessreview/2020/08/24/are-healthcare-workers-stressed-by-information-technolog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hyperlink" Target="https://www.ncbi.nlm.nih.gov/pmc/articles/PMC8591585/" TargetMode="External"/><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hyperlink" Target="https://www.ncbi.nlm.nih.gov/pmc/articles/PMC7366940/" TargetMode="External"/><Relationship Id="rId15" Type="http://schemas.openxmlformats.org/officeDocument/2006/relationships/image" Target="../media/image34.sv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svg"/><Relationship Id="rId1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hyperlink" Target="https://www.housinglin.org.uk/Topics/type/The-TAPPI-Inquiry-Report-Technology-for-our-Ageing-Population-Panel-for-Innovation-Phase-On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hyperlink" Target="https://www.housinglin.org.uk/_assets/Resources/Housing/Support_materials/Reports/HLIN-TAPPI-Report.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ahcancal.org/News-and-Communications/Fact-Sheets/FactSheets/BLS-Report-LTC-Job-Losses.pdf"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37.jpe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carepredict.com/blog/how-technology-can-help-senior-living-retain-staff/" TargetMode="Externa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video" Target="https://www.youtube.com/embed/sF-XYdVF3MY?start=58&amp;feature=oembed" TargetMode="External"/><Relationship Id="rId6" Type="http://schemas.openxmlformats.org/officeDocument/2006/relationships/hyperlink" Target="https://www.youtube.com/watch?v=sF-XYdVF3MY&amp;t=2s" TargetMode="External"/><Relationship Id="rId5" Type="http://schemas.openxmlformats.org/officeDocument/2006/relationships/image" Target="../media/image40.jpeg"/><Relationship Id="rId4" Type="http://schemas.openxmlformats.org/officeDocument/2006/relationships/hyperlink" Target="https://www.local.gov.uk/case-studies/taking-strain-cobots-car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thedtgroup.org/brain-injury" TargetMode="External"/><Relationship Id="rId2" Type="http://schemas.openxmlformats.org/officeDocument/2006/relationships/slideLayout" Target="../slideLayouts/slideLayout8.xml"/><Relationship Id="rId1" Type="http://schemas.openxmlformats.org/officeDocument/2006/relationships/video" Target="https://www.youtube.com/embed/wo1u8Qx4DLw?feature=oembed" TargetMode="External"/><Relationship Id="rId5" Type="http://schemas.openxmlformats.org/officeDocument/2006/relationships/hyperlink" Target="https://www.youtube.com/watch?v=wo1u8Qx4DLw" TargetMode="External"/><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hyperlink" Target="https://alayacare.com/platform/overview/mobile-app-for-real-time-access/" TargetMode="External"/><Relationship Id="rId2" Type="http://schemas.openxmlformats.org/officeDocument/2006/relationships/slideLayout" Target="../slideLayouts/slideLayout8.xml"/><Relationship Id="rId1" Type="http://schemas.openxmlformats.org/officeDocument/2006/relationships/video" Target="https://www.youtube.com/embed/Z1l2X1ipfPc?feature=oembed" TargetMode="External"/><Relationship Id="rId5" Type="http://schemas.openxmlformats.org/officeDocument/2006/relationships/hyperlink" Target="https://www.youtube.com/watch?v=Z1l2X1ipfPc" TargetMode="External"/><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47.sv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hyperlink" Target="https://www.un.org/development/desa/pd/sites/www.un.org.development.desa.pd/files/wpp2022_summary_of_results.pdf"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theconversation.com/why-care-workers-are-feeling-less-valued-and-leaving-the-sector-after-the-pandemic-169961"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15.jpeg"/><Relationship Id="rId4" Type="http://schemas.openxmlformats.org/officeDocument/2006/relationships/hyperlink" Target="https://journals.sagepub.com/doi/full/10.1177/20552076221102771"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video" Target="https://www.youtube.com/embed/qwwPnjzIXbQ?feature=oembed" TargetMode="Externa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
          <p:cNvSpPr txBox="1">
            <a:spLocks noGrp="1"/>
          </p:cNvSpPr>
          <p:nvPr>
            <p:ph type="body" idx="1"/>
          </p:nvPr>
        </p:nvSpPr>
        <p:spPr>
          <a:xfrm>
            <a:off x="575871" y="3922850"/>
            <a:ext cx="4684897" cy="1008300"/>
          </a:xfrm>
          <a:prstGeom prst="rect">
            <a:avLst/>
          </a:prstGeom>
          <a:noFill/>
          <a:ln>
            <a:noFill/>
          </a:ln>
        </p:spPr>
        <p:txBody>
          <a:bodyPr spcFirstLastPara="1" wrap="square" lIns="91425" tIns="45700" rIns="91425" bIns="45700" anchor="t" anchorCtr="0">
            <a:noAutofit/>
          </a:bodyPr>
          <a:lstStyle/>
          <a:p>
            <a:pPr marL="0" lvl="0" indent="0" algn="l" rtl="0">
              <a:lnSpc>
                <a:spcPct val="98850"/>
              </a:lnSpc>
              <a:spcBef>
                <a:spcPts val="0"/>
              </a:spcBef>
              <a:spcAft>
                <a:spcPts val="0"/>
              </a:spcAft>
              <a:buClr>
                <a:schemeClr val="lt1"/>
              </a:buClr>
              <a:buSzPts val="4000"/>
              <a:buNone/>
            </a:pPr>
            <a:r>
              <a:rPr lang="es-ES" sz="3000" dirty="0"/>
              <a:t>“</a:t>
            </a:r>
            <a:r>
              <a:rPr lang="es-ES" sz="3000" dirty="0" err="1"/>
              <a:t>Rinnovare</a:t>
            </a:r>
            <a:r>
              <a:rPr lang="es-ES" sz="3000" dirty="0"/>
              <a:t> le </a:t>
            </a:r>
            <a:r>
              <a:rPr lang="es-ES" sz="3000" dirty="0" err="1"/>
              <a:t>competenze</a:t>
            </a:r>
            <a:r>
              <a:rPr lang="es-ES" sz="3000" dirty="0"/>
              <a:t> </a:t>
            </a:r>
            <a:r>
              <a:rPr lang="es-ES" sz="3000" dirty="0" err="1"/>
              <a:t>degli</a:t>
            </a:r>
            <a:r>
              <a:rPr lang="es-ES" sz="3000" dirty="0"/>
              <a:t> </a:t>
            </a:r>
            <a:r>
              <a:rPr lang="es-ES" sz="3000" dirty="0" err="1"/>
              <a:t>operatori</a:t>
            </a:r>
            <a:r>
              <a:rPr lang="es-ES" sz="3000" dirty="0"/>
              <a:t> </a:t>
            </a:r>
            <a:r>
              <a:rPr lang="es-ES" sz="3000" dirty="0" err="1"/>
              <a:t>sanitari</a:t>
            </a:r>
            <a:r>
              <a:rPr lang="es-ES" sz="3000" dirty="0"/>
              <a:t>”</a:t>
            </a:r>
            <a:endParaRPr sz="3000" dirty="0"/>
          </a:p>
        </p:txBody>
      </p:sp>
      <p:sp>
        <p:nvSpPr>
          <p:cNvPr id="164" name="Google Shape;164;p3"/>
          <p:cNvSpPr txBox="1">
            <a:spLocks noGrp="1"/>
          </p:cNvSpPr>
          <p:nvPr>
            <p:ph type="body" idx="2"/>
          </p:nvPr>
        </p:nvSpPr>
        <p:spPr>
          <a:xfrm>
            <a:off x="618012" y="3232383"/>
            <a:ext cx="3312000" cy="533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3200"/>
              <a:buNone/>
            </a:pPr>
            <a:r>
              <a:rPr lang="en-US" b="1" dirty="0" err="1"/>
              <a:t>Introduzione</a:t>
            </a:r>
            <a:endParaRPr dirty="0"/>
          </a:p>
        </p:txBody>
      </p:sp>
      <p:pic>
        <p:nvPicPr>
          <p:cNvPr id="165" name="Google Shape;165;p3"/>
          <p:cNvPicPr preferRelativeResize="0">
            <a:picLocks noGrp="1"/>
          </p:cNvPicPr>
          <p:nvPr>
            <p:ph type="pic" idx="3"/>
          </p:nvPr>
        </p:nvPicPr>
        <p:blipFill rotWithShape="1">
          <a:blip r:embed="rId3">
            <a:alphaModFix/>
          </a:blip>
          <a:srcRect l="6180" r="6180"/>
          <a:stretch/>
        </p:blipFill>
        <p:spPr>
          <a:xfrm>
            <a:off x="5718875" y="423474"/>
            <a:ext cx="5982504" cy="4551483"/>
          </a:xfrm>
          <a:prstGeom prst="rect">
            <a:avLst/>
          </a:prstGeom>
          <a:solidFill>
            <a:srgbClr val="F2F2F2"/>
          </a:solidFill>
          <a:ln>
            <a:noFill/>
          </a:ln>
        </p:spPr>
      </p:pic>
      <p:sp>
        <p:nvSpPr>
          <p:cNvPr id="166" name="Google Shape;166;p3"/>
          <p:cNvSpPr txBox="1">
            <a:spLocks noGrp="1"/>
          </p:cNvSpPr>
          <p:nvPr>
            <p:ph type="body" idx="4"/>
          </p:nvPr>
        </p:nvSpPr>
        <p:spPr>
          <a:xfrm>
            <a:off x="7918315" y="5611394"/>
            <a:ext cx="3622500" cy="7311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lt1"/>
              </a:buClr>
              <a:buSzPts val="2800"/>
              <a:buNone/>
            </a:pPr>
            <a:r>
              <a:rPr lang="en-US"/>
              <a:t>﻿www.housingcare.net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5"/>
          <p:cNvSpPr txBox="1">
            <a:spLocks noGrp="1"/>
          </p:cNvSpPr>
          <p:nvPr>
            <p:ph type="body" idx="1"/>
          </p:nvPr>
        </p:nvSpPr>
        <p:spPr>
          <a:xfrm>
            <a:off x="5564594" y="3027389"/>
            <a:ext cx="6010480" cy="22530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it-IT" dirty="0"/>
              <a:t>Curare attraverso la tecnologia: è possibile?</a:t>
            </a:r>
          </a:p>
        </p:txBody>
      </p:sp>
      <p:sp>
        <p:nvSpPr>
          <p:cNvPr id="189" name="Google Shape;189;p5"/>
          <p:cNvSpPr txBox="1">
            <a:spLocks noGrp="1"/>
          </p:cNvSpPr>
          <p:nvPr>
            <p:ph type="body" idx="2"/>
          </p:nvPr>
        </p:nvSpPr>
        <p:spPr>
          <a:xfrm>
            <a:off x="891654" y="2003728"/>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13000"/>
              <a:buNone/>
            </a:pPr>
            <a:r>
              <a:rPr lang="en-US" dirty="0"/>
              <a:t>02</a:t>
            </a:r>
            <a:endParaRPr dirty="0"/>
          </a:p>
        </p:txBody>
      </p:sp>
    </p:spTree>
    <p:extLst>
      <p:ext uri="{BB962C8B-B14F-4D97-AF65-F5344CB8AC3E}">
        <p14:creationId xmlns:p14="http://schemas.microsoft.com/office/powerpoint/2010/main" val="3498890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2"/>
          <p:cNvSpPr txBox="1">
            <a:spLocks noGrp="1"/>
          </p:cNvSpPr>
          <p:nvPr>
            <p:ph type="body" idx="1"/>
          </p:nvPr>
        </p:nvSpPr>
        <p:spPr>
          <a:xfrm>
            <a:off x="3749040" y="637795"/>
            <a:ext cx="7890159" cy="492302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092E4B"/>
              </a:buClr>
              <a:buSzPts val="2400"/>
            </a:pPr>
            <a:r>
              <a:rPr lang="it-IT" b="1" dirty="0">
                <a:solidFill>
                  <a:srgbClr val="7F3494"/>
                </a:solidFill>
              </a:rPr>
              <a:t>Abbiamo due domande per due diverse categorie di operatori di assistenza in base alla loro esperienza...</a:t>
            </a:r>
          </a:p>
          <a:p>
            <a:pPr marL="0" lvl="0" indent="0" algn="just" rtl="0">
              <a:lnSpc>
                <a:spcPct val="90000"/>
              </a:lnSpc>
              <a:spcBef>
                <a:spcPts val="0"/>
              </a:spcBef>
              <a:spcAft>
                <a:spcPts val="0"/>
              </a:spcAft>
              <a:buClr>
                <a:srgbClr val="092E4B"/>
              </a:buClr>
              <a:buSzPts val="2400"/>
            </a:pPr>
            <a:endParaRPr lang="en-US" dirty="0"/>
          </a:p>
          <a:p>
            <a:pPr lvl="0" indent="-457200" algn="just" rtl="0">
              <a:lnSpc>
                <a:spcPct val="90000"/>
              </a:lnSpc>
              <a:spcBef>
                <a:spcPts val="0"/>
              </a:spcBef>
              <a:spcAft>
                <a:spcPts val="0"/>
              </a:spcAft>
              <a:buClr>
                <a:srgbClr val="092E4B"/>
              </a:buClr>
              <a:buSzPts val="2400"/>
              <a:buAutoNum type="arabicParenR"/>
            </a:pPr>
            <a:r>
              <a:rPr lang="it-IT" b="1" dirty="0"/>
              <a:t>Se hai più di 15-20 anni di esperienza...:</a:t>
            </a:r>
          </a:p>
          <a:p>
            <a:pPr marL="0" lvl="0" indent="0" algn="just" rtl="0">
              <a:lnSpc>
                <a:spcPct val="90000"/>
              </a:lnSpc>
              <a:spcBef>
                <a:spcPts val="0"/>
              </a:spcBef>
              <a:spcAft>
                <a:spcPts val="0"/>
              </a:spcAft>
              <a:buClr>
                <a:srgbClr val="092E4B"/>
              </a:buClr>
              <a:buSzPts val="2400"/>
            </a:pPr>
            <a:endParaRPr lang="en-US" dirty="0"/>
          </a:p>
          <a:p>
            <a:pPr marL="342900" lvl="0" indent="-342900" algn="just" rtl="0">
              <a:lnSpc>
                <a:spcPct val="90000"/>
              </a:lnSpc>
              <a:spcBef>
                <a:spcPts val="0"/>
              </a:spcBef>
              <a:spcAft>
                <a:spcPts val="0"/>
              </a:spcAft>
              <a:buClr>
                <a:srgbClr val="092E4B"/>
              </a:buClr>
              <a:buSzPts val="2400"/>
              <a:buFont typeface="Arial" panose="020B0604020202020204" pitchFamily="34" charset="0"/>
              <a:buChar char="•"/>
            </a:pPr>
            <a:r>
              <a:rPr lang="it-IT" dirty="0"/>
              <a:t>Come è cambiato il modo di lavorare da quando ha iniziato?</a:t>
            </a:r>
          </a:p>
          <a:p>
            <a:pPr marL="342900" lvl="0" indent="-342900" algn="just" rtl="0">
              <a:lnSpc>
                <a:spcPct val="90000"/>
              </a:lnSpc>
              <a:spcBef>
                <a:spcPts val="0"/>
              </a:spcBef>
              <a:spcAft>
                <a:spcPts val="0"/>
              </a:spcAft>
              <a:buClr>
                <a:srgbClr val="092E4B"/>
              </a:buClr>
              <a:buSzPts val="2400"/>
              <a:buFont typeface="Arial" panose="020B0604020202020204" pitchFamily="34" charset="0"/>
              <a:buChar char="•"/>
            </a:pPr>
            <a:r>
              <a:rPr lang="it-IT" dirty="0"/>
              <a:t>La tecnologia lo rende più semplice?</a:t>
            </a:r>
          </a:p>
          <a:p>
            <a:pPr marL="0" lvl="0" indent="0" algn="just" rtl="0">
              <a:lnSpc>
                <a:spcPct val="90000"/>
              </a:lnSpc>
              <a:spcBef>
                <a:spcPts val="0"/>
              </a:spcBef>
              <a:spcAft>
                <a:spcPts val="0"/>
              </a:spcAft>
              <a:buClr>
                <a:srgbClr val="092E4B"/>
              </a:buClr>
              <a:buSzPts val="2400"/>
            </a:pPr>
            <a:endParaRPr lang="en-US" dirty="0"/>
          </a:p>
          <a:p>
            <a:pPr marL="0" lvl="0" indent="0" algn="just" rtl="0">
              <a:lnSpc>
                <a:spcPct val="90000"/>
              </a:lnSpc>
              <a:spcBef>
                <a:spcPts val="0"/>
              </a:spcBef>
              <a:spcAft>
                <a:spcPts val="0"/>
              </a:spcAft>
              <a:buClr>
                <a:srgbClr val="092E4B"/>
              </a:buClr>
              <a:buSzPts val="2400"/>
            </a:pPr>
            <a:r>
              <a:rPr lang="en-US" b="1" dirty="0"/>
              <a:t>2) Se </a:t>
            </a:r>
            <a:r>
              <a:rPr lang="en-US" b="1" dirty="0" err="1"/>
              <a:t>hai</a:t>
            </a:r>
            <a:r>
              <a:rPr lang="en-US" b="1" dirty="0"/>
              <a:t> </a:t>
            </a:r>
            <a:r>
              <a:rPr lang="en-US" b="1" dirty="0" err="1"/>
              <a:t>meno</a:t>
            </a:r>
            <a:r>
              <a:rPr lang="en-US" b="1" dirty="0"/>
              <a:t> di 10-15 anni di </a:t>
            </a:r>
            <a:r>
              <a:rPr lang="en-US" b="1" dirty="0" err="1"/>
              <a:t>esperienza</a:t>
            </a:r>
            <a:r>
              <a:rPr lang="en-US" b="1" dirty="0"/>
              <a:t>…: </a:t>
            </a:r>
          </a:p>
          <a:p>
            <a:pPr marL="0" lvl="0" indent="0" algn="just" rtl="0">
              <a:lnSpc>
                <a:spcPct val="90000"/>
              </a:lnSpc>
              <a:spcBef>
                <a:spcPts val="0"/>
              </a:spcBef>
              <a:spcAft>
                <a:spcPts val="0"/>
              </a:spcAft>
              <a:buClr>
                <a:srgbClr val="092E4B"/>
              </a:buClr>
              <a:buSzPts val="2400"/>
            </a:pPr>
            <a:endParaRPr lang="en-US" dirty="0"/>
          </a:p>
          <a:p>
            <a:pPr marL="342900" lvl="0" indent="-342900" algn="just" rtl="0">
              <a:lnSpc>
                <a:spcPct val="90000"/>
              </a:lnSpc>
              <a:spcBef>
                <a:spcPts val="0"/>
              </a:spcBef>
              <a:spcAft>
                <a:spcPts val="0"/>
              </a:spcAft>
              <a:buClr>
                <a:srgbClr val="092E4B"/>
              </a:buClr>
              <a:buSzPts val="2400"/>
              <a:buFont typeface="Arial" panose="020B0604020202020204" pitchFamily="34" charset="0"/>
              <a:buChar char="•"/>
            </a:pPr>
            <a:r>
              <a:rPr lang="it-IT" dirty="0"/>
              <a:t>Ritieni che la tecnologia sia necessaria per svolgere il tuo lavoro?</a:t>
            </a:r>
          </a:p>
          <a:p>
            <a:pPr marL="342900" lvl="0" indent="-342900" algn="just" rtl="0">
              <a:lnSpc>
                <a:spcPct val="90000"/>
              </a:lnSpc>
              <a:spcBef>
                <a:spcPts val="0"/>
              </a:spcBef>
              <a:spcAft>
                <a:spcPts val="0"/>
              </a:spcAft>
              <a:buClr>
                <a:srgbClr val="092E4B"/>
              </a:buClr>
              <a:buSzPts val="2400"/>
              <a:buFont typeface="Arial" panose="020B0604020202020204" pitchFamily="34" charset="0"/>
              <a:buChar char="•"/>
            </a:pPr>
            <a:r>
              <a:rPr lang="it-IT" dirty="0"/>
              <a:t>Che tipo di tecnologia manca nel vostro lavoro?</a:t>
            </a:r>
          </a:p>
        </p:txBody>
      </p:sp>
      <p:sp>
        <p:nvSpPr>
          <p:cNvPr id="247" name="Google Shape;247;p12"/>
          <p:cNvSpPr txBox="1">
            <a:spLocks noGrp="1"/>
          </p:cNvSpPr>
          <p:nvPr>
            <p:ph type="body" idx="2"/>
          </p:nvPr>
        </p:nvSpPr>
        <p:spPr>
          <a:xfrm>
            <a:off x="233813" y="479199"/>
            <a:ext cx="3240669" cy="803654"/>
          </a:xfrm>
          <a:prstGeom prst="rect">
            <a:avLst/>
          </a:prstGeom>
          <a:noFill/>
          <a:ln>
            <a:noFill/>
          </a:ln>
        </p:spPr>
        <p:txBody>
          <a:bodyPr spcFirstLastPara="1" wrap="square" lIns="91425" tIns="45700" rIns="91425" bIns="45700" anchor="t" anchorCtr="0">
            <a:noAutofit/>
          </a:bodyPr>
          <a:lstStyle/>
          <a:p>
            <a:pPr algn="ctr"/>
            <a:r>
              <a:rPr lang="it-IT" sz="3600" dirty="0">
                <a:latin typeface="Calibri" panose="020F0502020204030204" pitchFamily="34" charset="0"/>
                <a:cs typeface="Calibri" panose="020F0502020204030204" pitchFamily="34" charset="0"/>
              </a:rPr>
              <a:t>Il modo migliore per coltivare un'idea è chiedersi...</a:t>
            </a:r>
          </a:p>
        </p:txBody>
      </p:sp>
      <p:grpSp>
        <p:nvGrpSpPr>
          <p:cNvPr id="2" name="Group 1">
            <a:extLst>
              <a:ext uri="{FF2B5EF4-FFF2-40B4-BE49-F238E27FC236}">
                <a16:creationId xmlns:a16="http://schemas.microsoft.com/office/drawing/2014/main" id="{740A40F9-3463-51C3-047F-CBB87BEE68BF}"/>
              </a:ext>
            </a:extLst>
          </p:cNvPr>
          <p:cNvGrpSpPr/>
          <p:nvPr/>
        </p:nvGrpSpPr>
        <p:grpSpPr>
          <a:xfrm>
            <a:off x="1333500" y="3840086"/>
            <a:ext cx="1297187" cy="1303414"/>
            <a:chOff x="8736336" y="773976"/>
            <a:chExt cx="925001" cy="925018"/>
          </a:xfrm>
          <a:solidFill>
            <a:srgbClr val="002060"/>
          </a:solidFill>
        </p:grpSpPr>
        <p:grpSp>
          <p:nvGrpSpPr>
            <p:cNvPr id="3" name="Graphic 2">
              <a:extLst>
                <a:ext uri="{FF2B5EF4-FFF2-40B4-BE49-F238E27FC236}">
                  <a16:creationId xmlns:a16="http://schemas.microsoft.com/office/drawing/2014/main" id="{7009290A-DD86-8CA8-E206-CA2987B81720}"/>
                </a:ext>
              </a:extLst>
            </p:cNvPr>
            <p:cNvGrpSpPr/>
            <p:nvPr/>
          </p:nvGrpSpPr>
          <p:grpSpPr>
            <a:xfrm>
              <a:off x="8736336" y="773976"/>
              <a:ext cx="925001" cy="925018"/>
              <a:chOff x="8736336" y="773976"/>
              <a:chExt cx="925001" cy="925018"/>
            </a:xfrm>
            <a:grpFill/>
          </p:grpSpPr>
          <p:sp>
            <p:nvSpPr>
              <p:cNvPr id="6" name="Freeform 306">
                <a:extLst>
                  <a:ext uri="{FF2B5EF4-FFF2-40B4-BE49-F238E27FC236}">
                    <a16:creationId xmlns:a16="http://schemas.microsoft.com/office/drawing/2014/main" id="{82F4CF29-5018-683B-A468-CF061C63EA34}"/>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grpFill/>
              <a:ln w="9028" cap="flat">
                <a:noFill/>
                <a:prstDash val="solid"/>
                <a:miter/>
              </a:ln>
            </p:spPr>
            <p:txBody>
              <a:bodyPr rtlCol="0" anchor="ctr"/>
              <a:lstStyle/>
              <a:p>
                <a:endParaRPr lang="en-US"/>
              </a:p>
            </p:txBody>
          </p:sp>
          <p:sp>
            <p:nvSpPr>
              <p:cNvPr id="7" name="Freeform 307">
                <a:extLst>
                  <a:ext uri="{FF2B5EF4-FFF2-40B4-BE49-F238E27FC236}">
                    <a16:creationId xmlns:a16="http://schemas.microsoft.com/office/drawing/2014/main" id="{151E5B5A-7869-BCA0-925E-0F68FBBBFC0A}"/>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grpFill/>
              <a:ln w="9028" cap="flat">
                <a:noFill/>
                <a:prstDash val="solid"/>
                <a:miter/>
              </a:ln>
            </p:spPr>
            <p:txBody>
              <a:bodyPr rtlCol="0" anchor="ctr"/>
              <a:lstStyle/>
              <a:p>
                <a:endParaRPr lang="en-US"/>
              </a:p>
            </p:txBody>
          </p:sp>
          <p:sp>
            <p:nvSpPr>
              <p:cNvPr id="8" name="Freeform 308">
                <a:extLst>
                  <a:ext uri="{FF2B5EF4-FFF2-40B4-BE49-F238E27FC236}">
                    <a16:creationId xmlns:a16="http://schemas.microsoft.com/office/drawing/2014/main" id="{6C088ADE-A046-B3E5-12B9-0DC2E7A5A32D}"/>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grpFill/>
              <a:ln w="9028" cap="flat">
                <a:noFill/>
                <a:prstDash val="solid"/>
                <a:miter/>
              </a:ln>
            </p:spPr>
            <p:txBody>
              <a:bodyPr rtlCol="0" anchor="ctr"/>
              <a:lstStyle/>
              <a:p>
                <a:endParaRPr lang="en-US"/>
              </a:p>
            </p:txBody>
          </p:sp>
          <p:sp>
            <p:nvSpPr>
              <p:cNvPr id="9" name="Freeform 309">
                <a:extLst>
                  <a:ext uri="{FF2B5EF4-FFF2-40B4-BE49-F238E27FC236}">
                    <a16:creationId xmlns:a16="http://schemas.microsoft.com/office/drawing/2014/main" id="{4738609E-5D8A-4520-6577-07C3ADD35807}"/>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grpFill/>
              <a:ln w="9028" cap="flat">
                <a:noFill/>
                <a:prstDash val="solid"/>
                <a:miter/>
              </a:ln>
            </p:spPr>
            <p:txBody>
              <a:bodyPr rtlCol="0" anchor="ctr"/>
              <a:lstStyle/>
              <a:p>
                <a:endParaRPr lang="en-US"/>
              </a:p>
            </p:txBody>
          </p:sp>
          <p:sp>
            <p:nvSpPr>
              <p:cNvPr id="10" name="Freeform 310">
                <a:extLst>
                  <a:ext uri="{FF2B5EF4-FFF2-40B4-BE49-F238E27FC236}">
                    <a16:creationId xmlns:a16="http://schemas.microsoft.com/office/drawing/2014/main" id="{7F72260C-809B-49D1-39E7-FA23C2027F96}"/>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grpFill/>
              <a:ln w="9028" cap="flat">
                <a:noFill/>
                <a:prstDash val="solid"/>
                <a:miter/>
              </a:ln>
            </p:spPr>
            <p:txBody>
              <a:bodyPr rtlCol="0" anchor="ctr"/>
              <a:lstStyle/>
              <a:p>
                <a:endParaRPr lang="en-US"/>
              </a:p>
            </p:txBody>
          </p:sp>
          <p:sp>
            <p:nvSpPr>
              <p:cNvPr id="11" name="Freeform 311">
                <a:extLst>
                  <a:ext uri="{FF2B5EF4-FFF2-40B4-BE49-F238E27FC236}">
                    <a16:creationId xmlns:a16="http://schemas.microsoft.com/office/drawing/2014/main" id="{7E9E851A-CBE4-7111-9B5B-6AF837813B3F}"/>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grpFill/>
              <a:ln w="9028" cap="flat">
                <a:noFill/>
                <a:prstDash val="solid"/>
                <a:miter/>
              </a:ln>
            </p:spPr>
            <p:txBody>
              <a:bodyPr rtlCol="0" anchor="ctr"/>
              <a:lstStyle/>
              <a:p>
                <a:endParaRPr lang="en-US"/>
              </a:p>
            </p:txBody>
          </p:sp>
          <p:sp>
            <p:nvSpPr>
              <p:cNvPr id="12" name="Freeform 312">
                <a:extLst>
                  <a:ext uri="{FF2B5EF4-FFF2-40B4-BE49-F238E27FC236}">
                    <a16:creationId xmlns:a16="http://schemas.microsoft.com/office/drawing/2014/main" id="{B8CFD332-F916-1001-C68D-ABBBA9500B62}"/>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grpFill/>
              <a:ln w="9028" cap="flat">
                <a:noFill/>
                <a:prstDash val="solid"/>
                <a:miter/>
              </a:ln>
            </p:spPr>
            <p:txBody>
              <a:bodyPr rtlCol="0" anchor="ctr"/>
              <a:lstStyle/>
              <a:p>
                <a:endParaRPr lang="en-US"/>
              </a:p>
            </p:txBody>
          </p:sp>
        </p:grpSp>
        <p:sp>
          <p:nvSpPr>
            <p:cNvPr id="4" name="Freeform 304">
              <a:extLst>
                <a:ext uri="{FF2B5EF4-FFF2-40B4-BE49-F238E27FC236}">
                  <a16:creationId xmlns:a16="http://schemas.microsoft.com/office/drawing/2014/main" id="{E8456BC6-B3AD-B744-C1B4-E3A794F27010}"/>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24BAA2"/>
            </a:solidFill>
            <a:ln w="9028" cap="flat">
              <a:noFill/>
              <a:prstDash val="solid"/>
              <a:miter/>
            </a:ln>
          </p:spPr>
          <p:txBody>
            <a:bodyPr rtlCol="0" anchor="ctr"/>
            <a:lstStyle/>
            <a:p>
              <a:endParaRPr lang="en-US"/>
            </a:p>
          </p:txBody>
        </p:sp>
        <p:sp>
          <p:nvSpPr>
            <p:cNvPr id="5" name="Freeform 305">
              <a:extLst>
                <a:ext uri="{FF2B5EF4-FFF2-40B4-BE49-F238E27FC236}">
                  <a16:creationId xmlns:a16="http://schemas.microsoft.com/office/drawing/2014/main" id="{CE9C4990-93C8-A6CB-9286-75E8D0828493}"/>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24BAA2"/>
            </a:solidFill>
            <a:ln w="9028" cap="flat">
              <a:noFill/>
              <a:prstDash val="solid"/>
              <a:miter/>
            </a:ln>
          </p:spPr>
          <p:txBody>
            <a:bodyPr rtlCol="0" anchor="ctr"/>
            <a:lstStyle/>
            <a:p>
              <a:endParaRPr lang="en-US"/>
            </a:p>
          </p:txBody>
        </p:sp>
      </p:grpSp>
    </p:spTree>
    <p:extLst>
      <p:ext uri="{BB962C8B-B14F-4D97-AF65-F5344CB8AC3E}">
        <p14:creationId xmlns:p14="http://schemas.microsoft.com/office/powerpoint/2010/main" val="1851636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4"/>
          <p:cNvSpPr/>
          <p:nvPr/>
        </p:nvSpPr>
        <p:spPr>
          <a:xfrm>
            <a:off x="365760" y="956791"/>
            <a:ext cx="11460480" cy="803654"/>
          </a:xfrm>
          <a:prstGeom prst="rect">
            <a:avLst/>
          </a:prstGeom>
          <a:solidFill>
            <a:srgbClr val="7F3494"/>
          </a:solidFill>
          <a:ln w="25400" cap="flat" cmpd="sng">
            <a:solidFill>
              <a:srgbClr val="7F349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9" name="Google Shape;219;p24"/>
          <p:cNvSpPr txBox="1">
            <a:spLocks noGrp="1"/>
          </p:cNvSpPr>
          <p:nvPr>
            <p:ph type="body" idx="1"/>
          </p:nvPr>
        </p:nvSpPr>
        <p:spPr>
          <a:xfrm>
            <a:off x="211385" y="1769675"/>
            <a:ext cx="6949439" cy="4495800"/>
          </a:xfrm>
          <a:prstGeom prst="rect">
            <a:avLst/>
          </a:prstGeom>
          <a:noFill/>
          <a:ln>
            <a:noFill/>
          </a:ln>
        </p:spPr>
        <p:txBody>
          <a:bodyPr spcFirstLastPara="1" wrap="square" lIns="91425" tIns="45700" rIns="91425" bIns="45700" anchor="t" anchorCtr="0">
            <a:noAutofit/>
          </a:bodyPr>
          <a:lstStyle/>
          <a:p>
            <a:pPr marL="571500" lvl="0" indent="-342900" algn="just" rtl="0">
              <a:lnSpc>
                <a:spcPct val="90000"/>
              </a:lnSpc>
              <a:spcBef>
                <a:spcPts val="1000"/>
              </a:spcBef>
              <a:spcAft>
                <a:spcPts val="0"/>
              </a:spcAft>
              <a:buSzPts val="2400"/>
              <a:buFont typeface="Arial"/>
              <a:buChar char="•"/>
            </a:pPr>
            <a:r>
              <a:rPr lang="en-US" dirty="0" err="1">
                <a:solidFill>
                  <a:srgbClr val="002060"/>
                </a:solidFill>
              </a:rPr>
              <a:t>Negli</a:t>
            </a:r>
            <a:r>
              <a:rPr lang="en-US" dirty="0">
                <a:solidFill>
                  <a:srgbClr val="002060"/>
                </a:solidFill>
              </a:rPr>
              <a:t> </a:t>
            </a:r>
            <a:r>
              <a:rPr lang="en-US" dirty="0" err="1">
                <a:solidFill>
                  <a:srgbClr val="002060"/>
                </a:solidFill>
              </a:rPr>
              <a:t>ultimi</a:t>
            </a:r>
            <a:r>
              <a:rPr lang="en-US" dirty="0">
                <a:solidFill>
                  <a:srgbClr val="002060"/>
                </a:solidFill>
              </a:rPr>
              <a:t> anni </a:t>
            </a:r>
            <a:r>
              <a:rPr lang="en-US" dirty="0" err="1">
                <a:solidFill>
                  <a:srgbClr val="002060"/>
                </a:solidFill>
              </a:rPr>
              <a:t>si</a:t>
            </a:r>
            <a:r>
              <a:rPr lang="en-US" dirty="0">
                <a:solidFill>
                  <a:srgbClr val="002060"/>
                </a:solidFill>
              </a:rPr>
              <a:t> </a:t>
            </a:r>
            <a:r>
              <a:rPr lang="en-US" dirty="0" err="1">
                <a:solidFill>
                  <a:srgbClr val="002060"/>
                </a:solidFill>
              </a:rPr>
              <a:t>è</a:t>
            </a:r>
            <a:r>
              <a:rPr lang="en-US" dirty="0">
                <a:solidFill>
                  <a:srgbClr val="002060"/>
                </a:solidFill>
              </a:rPr>
              <a:t> </a:t>
            </a:r>
            <a:r>
              <a:rPr lang="en-US" dirty="0" err="1">
                <a:solidFill>
                  <a:srgbClr val="002060"/>
                </a:solidFill>
              </a:rPr>
              <a:t>assistito</a:t>
            </a:r>
            <a:r>
              <a:rPr lang="en-US" dirty="0">
                <a:solidFill>
                  <a:srgbClr val="002060"/>
                </a:solidFill>
              </a:rPr>
              <a:t> a un </a:t>
            </a:r>
            <a:r>
              <a:rPr lang="en-US" dirty="0" err="1">
                <a:solidFill>
                  <a:srgbClr val="002060"/>
                </a:solidFill>
              </a:rPr>
              <a:t>notevole</a:t>
            </a:r>
            <a:r>
              <a:rPr lang="en-US" dirty="0">
                <a:solidFill>
                  <a:srgbClr val="002060"/>
                </a:solidFill>
              </a:rPr>
              <a:t> </a:t>
            </a:r>
            <a:r>
              <a:rPr lang="en-US" dirty="0" err="1">
                <a:solidFill>
                  <a:srgbClr val="002060"/>
                </a:solidFill>
              </a:rPr>
              <a:t>salto</a:t>
            </a:r>
            <a:r>
              <a:rPr lang="en-US" dirty="0">
                <a:solidFill>
                  <a:srgbClr val="002060"/>
                </a:solidFill>
              </a:rPr>
              <a:t> di </a:t>
            </a:r>
            <a:r>
              <a:rPr lang="en-US" dirty="0" err="1">
                <a:solidFill>
                  <a:srgbClr val="002060"/>
                </a:solidFill>
              </a:rPr>
              <a:t>qualità</a:t>
            </a:r>
            <a:r>
              <a:rPr lang="en-US" dirty="0">
                <a:solidFill>
                  <a:srgbClr val="002060"/>
                </a:solidFill>
              </a:rPr>
              <a:t> </a:t>
            </a:r>
            <a:r>
              <a:rPr lang="en-US" dirty="0" err="1">
                <a:solidFill>
                  <a:srgbClr val="002060"/>
                </a:solidFill>
              </a:rPr>
              <a:t>della</a:t>
            </a:r>
            <a:r>
              <a:rPr lang="en-US" dirty="0">
                <a:solidFill>
                  <a:srgbClr val="002060"/>
                </a:solidFill>
              </a:rPr>
              <a:t> </a:t>
            </a:r>
            <a:r>
              <a:rPr lang="en-US" dirty="0" err="1">
                <a:solidFill>
                  <a:srgbClr val="002060"/>
                </a:solidFill>
              </a:rPr>
              <a:t>tecnologia</a:t>
            </a:r>
            <a:r>
              <a:rPr lang="en-US" dirty="0">
                <a:solidFill>
                  <a:srgbClr val="002060"/>
                </a:solidFill>
              </a:rPr>
              <a:t> </a:t>
            </a:r>
            <a:r>
              <a:rPr lang="en-US" dirty="0" err="1">
                <a:solidFill>
                  <a:srgbClr val="002060"/>
                </a:solidFill>
              </a:rPr>
              <a:t>dedicata</a:t>
            </a:r>
            <a:r>
              <a:rPr lang="en-US" dirty="0">
                <a:solidFill>
                  <a:srgbClr val="002060"/>
                </a:solidFill>
              </a:rPr>
              <a:t> </a:t>
            </a:r>
            <a:r>
              <a:rPr lang="en-US" dirty="0" err="1">
                <a:solidFill>
                  <a:srgbClr val="002060"/>
                </a:solidFill>
              </a:rPr>
              <a:t>all'assistenza</a:t>
            </a:r>
            <a:r>
              <a:rPr lang="en-US" dirty="0">
                <a:solidFill>
                  <a:srgbClr val="002060"/>
                </a:solidFill>
              </a:rPr>
              <a:t> </a:t>
            </a:r>
            <a:r>
              <a:rPr lang="en-US" dirty="0" err="1">
                <a:solidFill>
                  <a:srgbClr val="002060"/>
                </a:solidFill>
              </a:rPr>
              <a:t>delle</a:t>
            </a:r>
            <a:r>
              <a:rPr lang="en-US" dirty="0">
                <a:solidFill>
                  <a:srgbClr val="002060"/>
                </a:solidFill>
              </a:rPr>
              <a:t> </a:t>
            </a:r>
            <a:r>
              <a:rPr lang="en-US" dirty="0" err="1">
                <a:solidFill>
                  <a:srgbClr val="002060"/>
                </a:solidFill>
              </a:rPr>
              <a:t>persone</a:t>
            </a:r>
            <a:r>
              <a:rPr lang="en-US" dirty="0">
                <a:solidFill>
                  <a:srgbClr val="002060"/>
                </a:solidFill>
              </a:rPr>
              <a:t> non </a:t>
            </a:r>
            <a:r>
              <a:rPr lang="en-US" dirty="0" err="1">
                <a:solidFill>
                  <a:srgbClr val="002060"/>
                </a:solidFill>
              </a:rPr>
              <a:t>autosufficienti</a:t>
            </a:r>
            <a:r>
              <a:rPr lang="en-US" dirty="0">
                <a:solidFill>
                  <a:srgbClr val="002060"/>
                </a:solidFill>
              </a:rPr>
              <a:t>.</a:t>
            </a:r>
          </a:p>
          <a:p>
            <a:pPr marL="571500" lvl="0" indent="-342900" algn="just" rtl="0">
              <a:lnSpc>
                <a:spcPct val="90000"/>
              </a:lnSpc>
              <a:spcBef>
                <a:spcPts val="1000"/>
              </a:spcBef>
              <a:spcAft>
                <a:spcPts val="0"/>
              </a:spcAft>
              <a:buSzPts val="2400"/>
              <a:buFont typeface="Arial"/>
              <a:buChar char="•"/>
            </a:pPr>
            <a:r>
              <a:rPr lang="en-US" dirty="0">
                <a:solidFill>
                  <a:srgbClr val="002060"/>
                </a:solidFill>
              </a:rPr>
              <a:t>Per </a:t>
            </a:r>
            <a:r>
              <a:rPr lang="en-US" dirty="0" err="1">
                <a:solidFill>
                  <a:srgbClr val="002060"/>
                </a:solidFill>
              </a:rPr>
              <a:t>molti</a:t>
            </a:r>
            <a:r>
              <a:rPr lang="en-US" dirty="0">
                <a:solidFill>
                  <a:srgbClr val="002060"/>
                </a:solidFill>
              </a:rPr>
              <a:t> </a:t>
            </a:r>
            <a:r>
              <a:rPr lang="en-US" dirty="0" err="1">
                <a:solidFill>
                  <a:srgbClr val="002060"/>
                </a:solidFill>
              </a:rPr>
              <a:t>operatori</a:t>
            </a:r>
            <a:r>
              <a:rPr lang="en-US" dirty="0">
                <a:solidFill>
                  <a:srgbClr val="002060"/>
                </a:solidFill>
              </a:rPr>
              <a:t>, </a:t>
            </a:r>
            <a:r>
              <a:rPr lang="en-US" dirty="0" err="1">
                <a:solidFill>
                  <a:srgbClr val="002060"/>
                </a:solidFill>
              </a:rPr>
              <a:t>avere</a:t>
            </a:r>
            <a:r>
              <a:rPr lang="en-US" dirty="0">
                <a:solidFill>
                  <a:srgbClr val="002060"/>
                </a:solidFill>
              </a:rPr>
              <a:t> a </a:t>
            </a:r>
            <a:r>
              <a:rPr lang="en-US" dirty="0" err="1">
                <a:solidFill>
                  <a:srgbClr val="002060"/>
                </a:solidFill>
              </a:rPr>
              <a:t>che</a:t>
            </a:r>
            <a:r>
              <a:rPr lang="en-US" dirty="0">
                <a:solidFill>
                  <a:srgbClr val="002060"/>
                </a:solidFill>
              </a:rPr>
              <a:t> fare con la </a:t>
            </a:r>
            <a:r>
              <a:rPr lang="en-US" dirty="0" err="1">
                <a:solidFill>
                  <a:srgbClr val="002060"/>
                </a:solidFill>
              </a:rPr>
              <a:t>tecnologia</a:t>
            </a:r>
            <a:r>
              <a:rPr lang="en-US" dirty="0">
                <a:solidFill>
                  <a:srgbClr val="002060"/>
                </a:solidFill>
              </a:rPr>
              <a:t> </a:t>
            </a:r>
            <a:r>
              <a:rPr lang="en-US" dirty="0" err="1">
                <a:solidFill>
                  <a:srgbClr val="002060"/>
                </a:solidFill>
              </a:rPr>
              <a:t>sul</a:t>
            </a:r>
            <a:r>
              <a:rPr lang="en-US" dirty="0">
                <a:solidFill>
                  <a:srgbClr val="002060"/>
                </a:solidFill>
              </a:rPr>
              <a:t> </a:t>
            </a:r>
            <a:r>
              <a:rPr lang="en-US" dirty="0" err="1">
                <a:solidFill>
                  <a:srgbClr val="002060"/>
                </a:solidFill>
              </a:rPr>
              <a:t>posto</a:t>
            </a:r>
            <a:r>
              <a:rPr lang="en-US" dirty="0">
                <a:solidFill>
                  <a:srgbClr val="002060"/>
                </a:solidFill>
              </a:rPr>
              <a:t> di </a:t>
            </a:r>
            <a:r>
              <a:rPr lang="en-US" dirty="0" err="1">
                <a:solidFill>
                  <a:srgbClr val="002060"/>
                </a:solidFill>
              </a:rPr>
              <a:t>lavoro</a:t>
            </a:r>
            <a:r>
              <a:rPr lang="en-US" dirty="0">
                <a:solidFill>
                  <a:srgbClr val="002060"/>
                </a:solidFill>
              </a:rPr>
              <a:t> </a:t>
            </a:r>
            <a:r>
              <a:rPr lang="en-US" dirty="0" err="1">
                <a:solidFill>
                  <a:srgbClr val="002060"/>
                </a:solidFill>
              </a:rPr>
              <a:t>può</a:t>
            </a:r>
            <a:r>
              <a:rPr lang="en-US" dirty="0">
                <a:solidFill>
                  <a:srgbClr val="002060"/>
                </a:solidFill>
              </a:rPr>
              <a:t> </a:t>
            </a:r>
            <a:r>
              <a:rPr lang="en-US" dirty="0" err="1">
                <a:solidFill>
                  <a:srgbClr val="002060"/>
                </a:solidFill>
              </a:rPr>
              <a:t>essere</a:t>
            </a:r>
            <a:r>
              <a:rPr lang="en-US" dirty="0">
                <a:solidFill>
                  <a:srgbClr val="002060"/>
                </a:solidFill>
              </a:rPr>
              <a:t> un </a:t>
            </a:r>
            <a:r>
              <a:rPr lang="en-US" dirty="0" err="1">
                <a:solidFill>
                  <a:srgbClr val="002060"/>
                </a:solidFill>
              </a:rPr>
              <a:t>vero</a:t>
            </a:r>
            <a:r>
              <a:rPr lang="en-US" dirty="0">
                <a:solidFill>
                  <a:srgbClr val="002060"/>
                </a:solidFill>
              </a:rPr>
              <a:t> e proprio </a:t>
            </a:r>
            <a:r>
              <a:rPr lang="en-US" dirty="0" err="1">
                <a:solidFill>
                  <a:srgbClr val="002060"/>
                </a:solidFill>
              </a:rPr>
              <a:t>grattacapo</a:t>
            </a:r>
            <a:r>
              <a:rPr lang="en-US" dirty="0">
                <a:solidFill>
                  <a:srgbClr val="002060"/>
                </a:solidFill>
              </a:rPr>
              <a:t>, e </a:t>
            </a:r>
            <a:r>
              <a:rPr lang="en-US" dirty="0" err="1">
                <a:solidFill>
                  <a:srgbClr val="002060"/>
                </a:solidFill>
              </a:rPr>
              <a:t>molte</a:t>
            </a:r>
            <a:r>
              <a:rPr lang="en-US" dirty="0">
                <a:solidFill>
                  <a:srgbClr val="002060"/>
                </a:solidFill>
              </a:rPr>
              <a:t> volte </a:t>
            </a:r>
            <a:r>
              <a:rPr lang="en-US" dirty="0" err="1">
                <a:solidFill>
                  <a:srgbClr val="002060"/>
                </a:solidFill>
              </a:rPr>
              <a:t>è</a:t>
            </a:r>
            <a:r>
              <a:rPr lang="en-US" dirty="0">
                <a:solidFill>
                  <a:srgbClr val="002060"/>
                </a:solidFill>
              </a:rPr>
              <a:t> </a:t>
            </a:r>
            <a:r>
              <a:rPr lang="en-US" dirty="0" err="1">
                <a:solidFill>
                  <a:srgbClr val="002060"/>
                </a:solidFill>
              </a:rPr>
              <a:t>considerato</a:t>
            </a:r>
            <a:r>
              <a:rPr lang="en-US" dirty="0">
                <a:solidFill>
                  <a:srgbClr val="002060"/>
                </a:solidFill>
              </a:rPr>
              <a:t> un </a:t>
            </a:r>
            <a:r>
              <a:rPr lang="en-US" dirty="0" err="1">
                <a:solidFill>
                  <a:srgbClr val="002060"/>
                </a:solidFill>
              </a:rPr>
              <a:t>ostacolo</a:t>
            </a:r>
            <a:r>
              <a:rPr lang="en-US" dirty="0">
                <a:solidFill>
                  <a:srgbClr val="002060"/>
                </a:solidFill>
              </a:rPr>
              <a:t> </a:t>
            </a:r>
            <a:r>
              <a:rPr lang="en-US" dirty="0" err="1">
                <a:solidFill>
                  <a:srgbClr val="002060"/>
                </a:solidFill>
              </a:rPr>
              <a:t>allo</a:t>
            </a:r>
            <a:r>
              <a:rPr lang="en-US" dirty="0">
                <a:solidFill>
                  <a:srgbClr val="002060"/>
                </a:solidFill>
              </a:rPr>
              <a:t> </a:t>
            </a:r>
            <a:r>
              <a:rPr lang="en-US" dirty="0" err="1">
                <a:solidFill>
                  <a:srgbClr val="002060"/>
                </a:solidFill>
              </a:rPr>
              <a:t>sviluppo</a:t>
            </a:r>
            <a:r>
              <a:rPr lang="en-US" dirty="0">
                <a:solidFill>
                  <a:srgbClr val="002060"/>
                </a:solidFill>
              </a:rPr>
              <a:t> del proprio </a:t>
            </a:r>
            <a:r>
              <a:rPr lang="en-US" dirty="0" err="1">
                <a:solidFill>
                  <a:srgbClr val="002060"/>
                </a:solidFill>
              </a:rPr>
              <a:t>lavoro</a:t>
            </a:r>
            <a:r>
              <a:rPr lang="en-US" dirty="0">
                <a:solidFill>
                  <a:srgbClr val="002060"/>
                </a:solidFill>
              </a:rPr>
              <a:t> in modo </a:t>
            </a:r>
            <a:r>
              <a:rPr lang="en-US" dirty="0" err="1">
                <a:solidFill>
                  <a:srgbClr val="002060"/>
                </a:solidFill>
              </a:rPr>
              <a:t>efficiente</a:t>
            </a:r>
            <a:r>
              <a:rPr lang="en-US" dirty="0">
                <a:solidFill>
                  <a:srgbClr val="002060"/>
                </a:solidFill>
              </a:rPr>
              <a:t> (Andersson et al., </a:t>
            </a:r>
            <a:r>
              <a:rPr lang="en-US" dirty="0">
                <a:solidFill>
                  <a:srgbClr val="24BAA2"/>
                </a:solidFill>
                <a:hlinkClick r:id="rId3">
                  <a:extLst>
                    <a:ext uri="{A12FA001-AC4F-418D-AE19-62706E023703}">
                      <ahyp:hlinkClr xmlns:ahyp="http://schemas.microsoft.com/office/drawing/2018/hyperlinkcolor" val="tx"/>
                    </a:ext>
                  </a:extLst>
                </a:hlinkClick>
              </a:rPr>
              <a:t>2016</a:t>
            </a:r>
            <a:r>
              <a:rPr lang="en-US" dirty="0">
                <a:solidFill>
                  <a:srgbClr val="002060"/>
                </a:solidFill>
              </a:rPr>
              <a:t>), </a:t>
            </a:r>
            <a:r>
              <a:rPr lang="en-US" dirty="0" err="1">
                <a:solidFill>
                  <a:srgbClr val="002060"/>
                </a:solidFill>
              </a:rPr>
              <a:t>nonché</a:t>
            </a:r>
            <a:r>
              <a:rPr lang="en-US" dirty="0">
                <a:solidFill>
                  <a:srgbClr val="002060"/>
                </a:solidFill>
              </a:rPr>
              <a:t> </a:t>
            </a:r>
            <a:r>
              <a:rPr lang="en-US" dirty="0">
                <a:solidFill>
                  <a:srgbClr val="24BAA2"/>
                </a:solidFill>
                <a:hlinkClick r:id="rId4">
                  <a:extLst>
                    <a:ext uri="{A12FA001-AC4F-418D-AE19-62706E023703}">
                      <ahyp:hlinkClr xmlns:ahyp="http://schemas.microsoft.com/office/drawing/2018/hyperlinkcolor" val="tx"/>
                    </a:ext>
                  </a:extLst>
                </a:hlinkClick>
              </a:rPr>
              <a:t>una delle principali cause di stress</a:t>
            </a:r>
            <a:r>
              <a:rPr lang="en-US" dirty="0">
                <a:solidFill>
                  <a:srgbClr val="002060"/>
                </a:solidFill>
              </a:rPr>
              <a:t>. </a:t>
            </a:r>
          </a:p>
          <a:p>
            <a:pPr marL="571500" lvl="0" indent="-342900" rtl="0">
              <a:lnSpc>
                <a:spcPct val="90000"/>
              </a:lnSpc>
              <a:spcBef>
                <a:spcPts val="1000"/>
              </a:spcBef>
              <a:spcAft>
                <a:spcPts val="0"/>
              </a:spcAft>
              <a:buSzPts val="2400"/>
              <a:buFont typeface="Arial"/>
              <a:buChar char="•"/>
            </a:pPr>
            <a:r>
              <a:rPr lang="en-US" dirty="0">
                <a:solidFill>
                  <a:srgbClr val="002060"/>
                </a:solidFill>
              </a:rPr>
              <a:t>Un </a:t>
            </a:r>
            <a:r>
              <a:rPr lang="en-US" dirty="0" err="1">
                <a:solidFill>
                  <a:srgbClr val="002060"/>
                </a:solidFill>
              </a:rPr>
              <a:t>problema</a:t>
            </a:r>
            <a:r>
              <a:rPr lang="en-US" dirty="0">
                <a:solidFill>
                  <a:srgbClr val="002060"/>
                </a:solidFill>
              </a:rPr>
              <a:t> </a:t>
            </a:r>
            <a:r>
              <a:rPr lang="en-US" dirty="0" err="1">
                <a:solidFill>
                  <a:srgbClr val="002060"/>
                </a:solidFill>
              </a:rPr>
              <a:t>fondamentale</a:t>
            </a:r>
            <a:r>
              <a:rPr lang="en-US" dirty="0">
                <a:solidFill>
                  <a:srgbClr val="002060"/>
                </a:solidFill>
              </a:rPr>
              <a:t> </a:t>
            </a:r>
            <a:r>
              <a:rPr lang="en-US" dirty="0" err="1">
                <a:solidFill>
                  <a:srgbClr val="002060"/>
                </a:solidFill>
              </a:rPr>
              <a:t>è</a:t>
            </a:r>
            <a:r>
              <a:rPr lang="en-US" dirty="0">
                <a:solidFill>
                  <a:srgbClr val="002060"/>
                </a:solidFill>
              </a:rPr>
              <a:t> </a:t>
            </a:r>
            <a:r>
              <a:rPr lang="en-US" dirty="0" err="1">
                <a:solidFill>
                  <a:srgbClr val="002060"/>
                </a:solidFill>
              </a:rPr>
              <a:t>che</a:t>
            </a:r>
            <a:r>
              <a:rPr lang="en-US" dirty="0">
                <a:solidFill>
                  <a:srgbClr val="002060"/>
                </a:solidFill>
              </a:rPr>
              <a:t> </a:t>
            </a:r>
            <a:r>
              <a:rPr lang="en-US" dirty="0" err="1">
                <a:solidFill>
                  <a:srgbClr val="002060"/>
                </a:solidFill>
              </a:rPr>
              <a:t>gli</a:t>
            </a:r>
            <a:r>
              <a:rPr lang="en-US" dirty="0">
                <a:solidFill>
                  <a:srgbClr val="002060"/>
                </a:solidFill>
              </a:rPr>
              <a:t> </a:t>
            </a:r>
            <a:r>
              <a:rPr lang="en-US" dirty="0" err="1">
                <a:solidFill>
                  <a:srgbClr val="002060"/>
                </a:solidFill>
              </a:rPr>
              <a:t>operatori</a:t>
            </a:r>
            <a:r>
              <a:rPr lang="en-US" dirty="0">
                <a:solidFill>
                  <a:srgbClr val="002060"/>
                </a:solidFill>
              </a:rPr>
              <a:t> </a:t>
            </a:r>
            <a:r>
              <a:rPr lang="en-US" dirty="0" err="1">
                <a:solidFill>
                  <a:srgbClr val="002060"/>
                </a:solidFill>
              </a:rPr>
              <a:t>sanitari</a:t>
            </a:r>
            <a:r>
              <a:rPr lang="en-US" dirty="0">
                <a:solidFill>
                  <a:srgbClr val="002060"/>
                </a:solidFill>
              </a:rPr>
              <a:t> </a:t>
            </a:r>
            <a:r>
              <a:rPr lang="en-US" dirty="0" err="1">
                <a:solidFill>
                  <a:srgbClr val="002060"/>
                </a:solidFill>
              </a:rPr>
              <a:t>sono</a:t>
            </a:r>
            <a:r>
              <a:rPr lang="en-US" dirty="0">
                <a:solidFill>
                  <a:srgbClr val="002060"/>
                </a:solidFill>
              </a:rPr>
              <a:t> </a:t>
            </a:r>
            <a:r>
              <a:rPr lang="en-US" dirty="0" err="1">
                <a:solidFill>
                  <a:srgbClr val="002060"/>
                </a:solidFill>
              </a:rPr>
              <a:t>spesso</a:t>
            </a:r>
            <a:r>
              <a:rPr lang="en-US" dirty="0">
                <a:solidFill>
                  <a:srgbClr val="002060"/>
                </a:solidFill>
              </a:rPr>
              <a:t> </a:t>
            </a:r>
            <a:r>
              <a:rPr lang="en-US" dirty="0">
                <a:solidFill>
                  <a:srgbClr val="24BAA2"/>
                </a:solidFill>
                <a:hlinkClick r:id="rId5">
                  <a:extLst>
                    <a:ext uri="{A12FA001-AC4F-418D-AE19-62706E023703}">
                      <ahyp:hlinkClr xmlns:ahyp="http://schemas.microsoft.com/office/drawing/2018/hyperlinkcolor" val="tx"/>
                    </a:ext>
                  </a:extLst>
                </a:hlinkClick>
              </a:rPr>
              <a:t>poco preparati </a:t>
            </a:r>
            <a:r>
              <a:rPr lang="en-US" dirty="0" err="1">
                <a:solidFill>
                  <a:srgbClr val="002060"/>
                </a:solidFill>
              </a:rPr>
              <a:t>sulle</a:t>
            </a:r>
            <a:r>
              <a:rPr lang="en-US" dirty="0">
                <a:solidFill>
                  <a:srgbClr val="002060"/>
                </a:solidFill>
              </a:rPr>
              <a:t> </a:t>
            </a:r>
            <a:r>
              <a:rPr lang="en-US" dirty="0" err="1">
                <a:solidFill>
                  <a:srgbClr val="002060"/>
                </a:solidFill>
              </a:rPr>
              <a:t>nuove</a:t>
            </a:r>
            <a:r>
              <a:rPr lang="en-US" dirty="0">
                <a:solidFill>
                  <a:srgbClr val="002060"/>
                </a:solidFill>
              </a:rPr>
              <a:t> </a:t>
            </a:r>
            <a:r>
              <a:rPr lang="en-US" dirty="0" err="1">
                <a:solidFill>
                  <a:srgbClr val="002060"/>
                </a:solidFill>
              </a:rPr>
              <a:t>tecnologie</a:t>
            </a:r>
            <a:r>
              <a:rPr lang="en-US" dirty="0">
                <a:solidFill>
                  <a:srgbClr val="002060"/>
                </a:solidFill>
              </a:rPr>
              <a:t> e </a:t>
            </a:r>
            <a:r>
              <a:rPr lang="en-US" dirty="0" err="1">
                <a:solidFill>
                  <a:srgbClr val="002060"/>
                </a:solidFill>
              </a:rPr>
              <a:t>sulle</a:t>
            </a:r>
            <a:r>
              <a:rPr lang="en-US" dirty="0">
                <a:solidFill>
                  <a:srgbClr val="002060"/>
                </a:solidFill>
              </a:rPr>
              <a:t> </a:t>
            </a:r>
            <a:r>
              <a:rPr lang="en-US" dirty="0" err="1">
                <a:solidFill>
                  <a:srgbClr val="002060"/>
                </a:solidFill>
              </a:rPr>
              <a:t>opportunità</a:t>
            </a:r>
            <a:r>
              <a:rPr lang="en-US" dirty="0">
                <a:solidFill>
                  <a:srgbClr val="002060"/>
                </a:solidFill>
              </a:rPr>
              <a:t> </a:t>
            </a:r>
            <a:r>
              <a:rPr lang="en-US" dirty="0" err="1">
                <a:solidFill>
                  <a:srgbClr val="002060"/>
                </a:solidFill>
              </a:rPr>
              <a:t>che</a:t>
            </a:r>
            <a:r>
              <a:rPr lang="en-US" dirty="0">
                <a:solidFill>
                  <a:srgbClr val="002060"/>
                </a:solidFill>
              </a:rPr>
              <a:t> </a:t>
            </a:r>
            <a:r>
              <a:rPr lang="en-US" dirty="0" err="1">
                <a:solidFill>
                  <a:srgbClr val="002060"/>
                </a:solidFill>
              </a:rPr>
              <a:t>si</a:t>
            </a:r>
            <a:r>
              <a:rPr lang="en-US" dirty="0">
                <a:solidFill>
                  <a:srgbClr val="002060"/>
                </a:solidFill>
              </a:rPr>
              <a:t> </a:t>
            </a:r>
            <a:r>
              <a:rPr lang="en-US" dirty="0" err="1">
                <a:solidFill>
                  <a:srgbClr val="002060"/>
                </a:solidFill>
              </a:rPr>
              <a:t>celano</a:t>
            </a:r>
            <a:r>
              <a:rPr lang="en-US" dirty="0">
                <a:solidFill>
                  <a:srgbClr val="002060"/>
                </a:solidFill>
              </a:rPr>
              <a:t> </a:t>
            </a:r>
            <a:r>
              <a:rPr lang="en-US" dirty="0" err="1">
                <a:solidFill>
                  <a:srgbClr val="002060"/>
                </a:solidFill>
              </a:rPr>
              <a:t>dietro</a:t>
            </a:r>
            <a:r>
              <a:rPr lang="en-US" dirty="0">
                <a:solidFill>
                  <a:srgbClr val="002060"/>
                </a:solidFill>
              </a:rPr>
              <a:t> il </a:t>
            </a:r>
            <a:r>
              <a:rPr lang="en-US" dirty="0" err="1">
                <a:solidFill>
                  <a:srgbClr val="002060"/>
                </a:solidFill>
              </a:rPr>
              <a:t>loro</a:t>
            </a:r>
            <a:r>
              <a:rPr lang="en-US" dirty="0">
                <a:solidFill>
                  <a:srgbClr val="002060"/>
                </a:solidFill>
              </a:rPr>
              <a:t> </a:t>
            </a:r>
            <a:r>
              <a:rPr lang="en-US" dirty="0" err="1">
                <a:solidFill>
                  <a:srgbClr val="002060"/>
                </a:solidFill>
              </a:rPr>
              <a:t>utilizzo</a:t>
            </a:r>
            <a:r>
              <a:rPr lang="en-US" dirty="0">
                <a:solidFill>
                  <a:srgbClr val="002060"/>
                </a:solidFill>
              </a:rPr>
              <a:t>. </a:t>
            </a:r>
            <a:endParaRPr dirty="0">
              <a:solidFill>
                <a:srgbClr val="002060"/>
              </a:solidFill>
            </a:endParaRPr>
          </a:p>
        </p:txBody>
      </p:sp>
      <p:sp>
        <p:nvSpPr>
          <p:cNvPr id="220" name="Google Shape;220;p24"/>
          <p:cNvSpPr txBox="1">
            <a:spLocks noGrp="1"/>
          </p:cNvSpPr>
          <p:nvPr>
            <p:ph type="body" idx="2"/>
          </p:nvPr>
        </p:nvSpPr>
        <p:spPr>
          <a:xfrm>
            <a:off x="727257" y="956791"/>
            <a:ext cx="10595237" cy="803654"/>
          </a:xfrm>
          <a:prstGeom prst="rect">
            <a:avLst/>
          </a:prstGeom>
          <a:noFill/>
          <a:ln>
            <a:noFill/>
          </a:ln>
        </p:spPr>
        <p:txBody>
          <a:bodyPr spcFirstLastPara="1" wrap="square" lIns="91425" tIns="45700" rIns="91425" bIns="45700" anchor="t" anchorCtr="0">
            <a:noAutofit/>
          </a:bodyPr>
          <a:lstStyle/>
          <a:p>
            <a:pPr marL="457200" lvl="0" indent="-228600" algn="ctr" rtl="0">
              <a:lnSpc>
                <a:spcPct val="90000"/>
              </a:lnSpc>
              <a:spcBef>
                <a:spcPts val="1000"/>
              </a:spcBef>
              <a:spcAft>
                <a:spcPts val="0"/>
              </a:spcAft>
              <a:buSzPts val="3600"/>
              <a:buNone/>
            </a:pPr>
            <a:r>
              <a:rPr lang="en-US" dirty="0"/>
              <a:t>Le </a:t>
            </a:r>
            <a:r>
              <a:rPr lang="en-US" dirty="0" err="1"/>
              <a:t>sfide</a:t>
            </a:r>
            <a:r>
              <a:rPr lang="en-US" dirty="0"/>
              <a:t> </a:t>
            </a:r>
            <a:r>
              <a:rPr lang="en-US" dirty="0" err="1"/>
              <a:t>che</a:t>
            </a:r>
            <a:r>
              <a:rPr lang="en-US" dirty="0"/>
              <a:t> </a:t>
            </a:r>
            <a:r>
              <a:rPr lang="en-US" dirty="0" err="1"/>
              <a:t>gli</a:t>
            </a:r>
            <a:r>
              <a:rPr lang="en-US" dirty="0"/>
              <a:t> </a:t>
            </a:r>
            <a:r>
              <a:rPr lang="en-US" dirty="0" err="1"/>
              <a:t>operatori</a:t>
            </a:r>
            <a:r>
              <a:rPr lang="en-US" dirty="0"/>
              <a:t> </a:t>
            </a:r>
            <a:r>
              <a:rPr lang="en-US" dirty="0" err="1"/>
              <a:t>devono</a:t>
            </a:r>
            <a:r>
              <a:rPr lang="en-US" dirty="0"/>
              <a:t> </a:t>
            </a:r>
            <a:r>
              <a:rPr lang="en-US" dirty="0" err="1"/>
              <a:t>affrontare</a:t>
            </a:r>
            <a:endParaRPr dirty="0"/>
          </a:p>
        </p:txBody>
      </p:sp>
      <p:pic>
        <p:nvPicPr>
          <p:cNvPr id="3" name="Picture 2" descr="Stressed woman facing computer">
            <a:extLst>
              <a:ext uri="{FF2B5EF4-FFF2-40B4-BE49-F238E27FC236}">
                <a16:creationId xmlns:a16="http://schemas.microsoft.com/office/drawing/2014/main" id="{A3E4022A-E79E-98CE-A6C5-2753A5F1569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315199" y="2028824"/>
            <a:ext cx="4316319" cy="41433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14" name="Text Placeholder 7">
            <a:extLst>
              <a:ext uri="{FF2B5EF4-FFF2-40B4-BE49-F238E27FC236}">
                <a16:creationId xmlns:a16="http://schemas.microsoft.com/office/drawing/2014/main" id="{677D2C4B-004C-4094-1CE6-A0AC597F22E1}"/>
              </a:ext>
            </a:extLst>
          </p:cNvPr>
          <p:cNvSpPr txBox="1">
            <a:spLocks/>
          </p:cNvSpPr>
          <p:nvPr/>
        </p:nvSpPr>
        <p:spPr>
          <a:xfrm>
            <a:off x="0" y="-18854"/>
            <a:ext cx="4887423" cy="1362269"/>
          </a:xfrm>
          <a:prstGeom prst="rect">
            <a:avLst/>
          </a:prstGeom>
          <a:solidFill>
            <a:srgbClr val="7F3494"/>
          </a:solidFill>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it-IT" sz="2800" b="1" dirty="0">
                <a:solidFill>
                  <a:srgbClr val="24BAA2"/>
                </a:solidFill>
                <a:latin typeface="Calibri"/>
                <a:cs typeface="Calibri"/>
              </a:rPr>
              <a:t>La possibilità di prendersi cura delle persone attraverso la tecnologia</a:t>
            </a:r>
          </a:p>
        </p:txBody>
      </p:sp>
      <p:pic>
        <p:nvPicPr>
          <p:cNvPr id="6148" name="Picture 4" descr="Care Home Monitoring System | Nursing Home Care Software">
            <a:extLst>
              <a:ext uri="{FF2B5EF4-FFF2-40B4-BE49-F238E27FC236}">
                <a16:creationId xmlns:a16="http://schemas.microsoft.com/office/drawing/2014/main" id="{46A1B38B-810C-B745-F862-36059DB4BA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481" t="-3612" r="19146" b="3612"/>
          <a:stretch/>
        </p:blipFill>
        <p:spPr bwMode="auto">
          <a:xfrm>
            <a:off x="4887423" y="294640"/>
            <a:ext cx="6126204" cy="6244272"/>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6">
            <a:extLst>
              <a:ext uri="{FF2B5EF4-FFF2-40B4-BE49-F238E27FC236}">
                <a16:creationId xmlns:a16="http://schemas.microsoft.com/office/drawing/2014/main" id="{C486ADB4-E7BC-03DF-E7C8-E3D35BD9512D}"/>
              </a:ext>
            </a:extLst>
          </p:cNvPr>
          <p:cNvSpPr txBox="1">
            <a:spLocks/>
          </p:cNvSpPr>
          <p:nvPr/>
        </p:nvSpPr>
        <p:spPr>
          <a:xfrm>
            <a:off x="152632" y="1739259"/>
            <a:ext cx="4582160" cy="458283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it-IT" sz="2400" dirty="0">
                <a:solidFill>
                  <a:srgbClr val="00194C"/>
                </a:solidFill>
                <a:latin typeface="Calibri" panose="020F0502020204030204" pitchFamily="34" charset="0"/>
                <a:cs typeface="Calibri" panose="020F0502020204030204" pitchFamily="34" charset="0"/>
              </a:rPr>
              <a:t>Se siete tra coloro che pensano ancora che la tecnologia sia un impedimento quando si tratta di assistere persone non autosufficienti o anziane, sappiate che </a:t>
            </a:r>
            <a:r>
              <a:rPr lang="it-IT" sz="2400" b="1" dirty="0">
                <a:solidFill>
                  <a:srgbClr val="00194C"/>
                </a:solidFill>
                <a:latin typeface="Calibri" panose="020F0502020204030204" pitchFamily="34" charset="0"/>
                <a:cs typeface="Calibri" panose="020F0502020204030204" pitchFamily="34" charset="0"/>
              </a:rPr>
              <a:t>ci sono molti modi di assistere</a:t>
            </a:r>
            <a:r>
              <a:rPr lang="it-IT" sz="2400" dirty="0">
                <a:solidFill>
                  <a:srgbClr val="00194C"/>
                </a:solidFill>
                <a:latin typeface="Calibri" panose="020F0502020204030204" pitchFamily="34" charset="0"/>
                <a:cs typeface="Calibri" panose="020F0502020204030204" pitchFamily="34" charset="0"/>
              </a:rPr>
              <a:t> e non tutti richiedono la presenza o l'assistenza fisica, che si tratti di vestirsi o lavarsi, ma anche di accompagnare o </a:t>
            </a:r>
            <a:r>
              <a:rPr lang="it-IT" sz="2400" b="1" dirty="0">
                <a:solidFill>
                  <a:srgbClr val="00194C"/>
                </a:solidFill>
                <a:latin typeface="Calibri" panose="020F0502020204030204" pitchFamily="34" charset="0"/>
                <a:cs typeface="Calibri" panose="020F0502020204030204" pitchFamily="34" charset="0"/>
              </a:rPr>
              <a:t>tenere conto dello stato emotivo della persona</a:t>
            </a:r>
            <a:r>
              <a:rPr lang="it-IT" sz="2400" dirty="0">
                <a:solidFill>
                  <a:srgbClr val="00194C"/>
                </a:solidFill>
                <a:latin typeface="Calibri" panose="020F0502020204030204" pitchFamily="34" charset="0"/>
                <a:cs typeface="Calibri" panose="020F0502020204030204" pitchFamily="34" charset="0"/>
              </a:rPr>
              <a:t>. </a:t>
            </a:r>
            <a:endParaRPr lang="en-US" dirty="0">
              <a:solidFill>
                <a:srgbClr val="00194C"/>
              </a:solidFill>
            </a:endParaRPr>
          </a:p>
        </p:txBody>
      </p:sp>
    </p:spTree>
    <p:extLst>
      <p:ext uri="{BB962C8B-B14F-4D97-AF65-F5344CB8AC3E}">
        <p14:creationId xmlns:p14="http://schemas.microsoft.com/office/powerpoint/2010/main" val="3974598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2"/>
          <p:cNvSpPr txBox="1">
            <a:spLocks noGrp="1"/>
          </p:cNvSpPr>
          <p:nvPr>
            <p:ph type="body" idx="1"/>
          </p:nvPr>
        </p:nvSpPr>
        <p:spPr>
          <a:xfrm>
            <a:off x="733066" y="1369315"/>
            <a:ext cx="10595237" cy="4923024"/>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Clr>
                <a:srgbClr val="092E4B"/>
              </a:buClr>
              <a:buSzPts val="2400"/>
              <a:buFont typeface="Arial" panose="020B0604020202020204" pitchFamily="34" charset="0"/>
              <a:buChar char="•"/>
            </a:pPr>
            <a:r>
              <a:rPr lang="it-IT" dirty="0"/>
              <a:t>Dunque, la risposta a questa domanda è ... </a:t>
            </a:r>
            <a:r>
              <a:rPr lang="it-IT" b="1" dirty="0"/>
              <a:t>SÌ</a:t>
            </a:r>
            <a:r>
              <a:rPr lang="it-IT" dirty="0"/>
              <a:t>!</a:t>
            </a:r>
          </a:p>
          <a:p>
            <a:pPr marL="0" lvl="0" indent="0" algn="just" rtl="0">
              <a:lnSpc>
                <a:spcPct val="90000"/>
              </a:lnSpc>
              <a:spcBef>
                <a:spcPts val="0"/>
              </a:spcBef>
              <a:spcAft>
                <a:spcPts val="0"/>
              </a:spcAft>
              <a:buClr>
                <a:srgbClr val="092E4B"/>
              </a:buClr>
              <a:buSzPts val="2400"/>
            </a:pPr>
            <a:endParaRPr lang="en-US" dirty="0"/>
          </a:p>
          <a:p>
            <a:pPr marL="342900" lvl="0" indent="-342900" algn="just" rtl="0">
              <a:lnSpc>
                <a:spcPct val="90000"/>
              </a:lnSpc>
              <a:spcBef>
                <a:spcPts val="0"/>
              </a:spcBef>
              <a:spcAft>
                <a:spcPts val="0"/>
              </a:spcAft>
              <a:buClr>
                <a:srgbClr val="092E4B"/>
              </a:buClr>
              <a:buSzPts val="2400"/>
              <a:buFont typeface="Arial" panose="020B0604020202020204" pitchFamily="34" charset="0"/>
              <a:buChar char="•"/>
            </a:pPr>
            <a:r>
              <a:rPr lang="it-IT" dirty="0"/>
              <a:t>Ad esempio, alcuni studi hanno dimostrato che un semplice monitoraggio domiciliare o nel quartiere di residenza eviterebbe agli anziani spostamenti per i controlli, consentirebbe di risparmiare tempo e portare a termine più attività. </a:t>
            </a:r>
          </a:p>
          <a:p>
            <a:pPr marL="0" lvl="0" indent="0" algn="just" rtl="0">
              <a:lnSpc>
                <a:spcPct val="90000"/>
              </a:lnSpc>
              <a:spcBef>
                <a:spcPts val="0"/>
              </a:spcBef>
              <a:spcAft>
                <a:spcPts val="0"/>
              </a:spcAft>
              <a:buClr>
                <a:srgbClr val="092E4B"/>
              </a:buClr>
              <a:buSzPts val="2400"/>
            </a:pPr>
            <a:endParaRPr lang="en-US" dirty="0"/>
          </a:p>
          <a:p>
            <a:pPr marL="342900" lvl="0" indent="-342900" algn="just" rtl="0">
              <a:lnSpc>
                <a:spcPct val="90000"/>
              </a:lnSpc>
              <a:spcBef>
                <a:spcPts val="0"/>
              </a:spcBef>
              <a:spcAft>
                <a:spcPts val="0"/>
              </a:spcAft>
              <a:buClr>
                <a:srgbClr val="092E4B"/>
              </a:buClr>
              <a:buSzPts val="2400"/>
              <a:buFont typeface="Arial" panose="020B0604020202020204" pitchFamily="34" charset="0"/>
              <a:buChar char="•"/>
            </a:pPr>
            <a:r>
              <a:rPr lang="it-IT" dirty="0"/>
              <a:t>Inoltre, gli assistenti domiciliari hanno la possibilità di ridurre il tempo dedicato alla compilazione quotidiana di pratiche relative all'utente e di destinarlo a una maggiore attenzione alla persona anziana. </a:t>
            </a:r>
          </a:p>
          <a:p>
            <a:pPr marL="0" lvl="0" indent="0" algn="just" rtl="0">
              <a:lnSpc>
                <a:spcPct val="90000"/>
              </a:lnSpc>
              <a:spcBef>
                <a:spcPts val="0"/>
              </a:spcBef>
              <a:spcAft>
                <a:spcPts val="0"/>
              </a:spcAft>
              <a:buClr>
                <a:srgbClr val="092E4B"/>
              </a:buClr>
              <a:buSzPts val="2400"/>
            </a:pPr>
            <a:endParaRPr lang="en-US" dirty="0"/>
          </a:p>
          <a:p>
            <a:pPr marL="342900" lvl="0" indent="-342900" algn="just" rtl="0">
              <a:lnSpc>
                <a:spcPct val="90000"/>
              </a:lnSpc>
              <a:spcBef>
                <a:spcPts val="0"/>
              </a:spcBef>
              <a:spcAft>
                <a:spcPts val="0"/>
              </a:spcAft>
              <a:buClr>
                <a:srgbClr val="092E4B"/>
              </a:buClr>
              <a:buSzPts val="2400"/>
              <a:buFont typeface="Arial" panose="020B0604020202020204" pitchFamily="34" charset="0"/>
              <a:buChar char="•"/>
            </a:pPr>
            <a:r>
              <a:rPr lang="it-IT" dirty="0"/>
              <a:t>Altri studi hanno dimostrato che l'uso della tecnologia aumenta </a:t>
            </a:r>
            <a:r>
              <a:rPr lang="it-IT" b="1" dirty="0"/>
              <a:t>la responsabilità dell'utente nei confronti della propria salute, riduce l'ansia e migliora lo stato fisico ed emotivo generale</a:t>
            </a:r>
            <a:r>
              <a:rPr lang="it-IT" dirty="0"/>
              <a:t>. Inoltre, migliora la comunicazione tra l'operatore e l'utente. </a:t>
            </a:r>
            <a:endParaRPr lang="en-US" dirty="0"/>
          </a:p>
        </p:txBody>
      </p:sp>
      <p:sp>
        <p:nvSpPr>
          <p:cNvPr id="247" name="Google Shape;247;p12"/>
          <p:cNvSpPr txBox="1">
            <a:spLocks noGrp="1"/>
          </p:cNvSpPr>
          <p:nvPr>
            <p:ph type="body" idx="2"/>
          </p:nvPr>
        </p:nvSpPr>
        <p:spPr>
          <a:xfrm>
            <a:off x="733065" y="423421"/>
            <a:ext cx="10595237" cy="803654"/>
          </a:xfrm>
          <a:prstGeom prst="rect">
            <a:avLst/>
          </a:prstGeom>
          <a:noFill/>
          <a:ln>
            <a:noFill/>
          </a:ln>
        </p:spPr>
        <p:txBody>
          <a:bodyPr spcFirstLastPara="1" wrap="square" lIns="91425" tIns="45700" rIns="91425" bIns="45700" anchor="t" anchorCtr="0">
            <a:noAutofit/>
          </a:bodyPr>
          <a:lstStyle/>
          <a:p>
            <a:r>
              <a:rPr lang="it-IT" sz="3600" dirty="0">
                <a:latin typeface="Calibri" panose="020F0502020204030204" pitchFamily="34" charset="0"/>
                <a:cs typeface="Calibri" panose="020F0502020204030204" pitchFamily="34" charset="0"/>
              </a:rPr>
              <a:t> È possibile prendersi cura attraverso la tecnologia?</a:t>
            </a:r>
          </a:p>
        </p:txBody>
      </p:sp>
    </p:spTree>
    <p:extLst>
      <p:ext uri="{BB962C8B-B14F-4D97-AF65-F5344CB8AC3E}">
        <p14:creationId xmlns:p14="http://schemas.microsoft.com/office/powerpoint/2010/main" val="503261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2"/>
          <p:cNvSpPr txBox="1">
            <a:spLocks noGrp="1"/>
          </p:cNvSpPr>
          <p:nvPr>
            <p:ph type="body" idx="1"/>
          </p:nvPr>
        </p:nvSpPr>
        <p:spPr>
          <a:xfrm>
            <a:off x="740915" y="1480582"/>
            <a:ext cx="10595237" cy="4923024"/>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092E4B"/>
              </a:buClr>
              <a:buSzPts val="2400"/>
            </a:pPr>
            <a:r>
              <a:rPr lang="it-IT" dirty="0">
                <a:solidFill>
                  <a:srgbClr val="00194C"/>
                </a:solidFill>
              </a:rPr>
              <a:t>In questo MOOC, capirete che ci sono molti aspetti dell’assistenza e che ognuno di essi può essere raggiunto in mille modi diversi. </a:t>
            </a:r>
          </a:p>
        </p:txBody>
      </p:sp>
      <p:sp>
        <p:nvSpPr>
          <p:cNvPr id="247" name="Google Shape;247;p12"/>
          <p:cNvSpPr txBox="1">
            <a:spLocks noGrp="1"/>
          </p:cNvSpPr>
          <p:nvPr>
            <p:ph type="body" idx="2"/>
          </p:nvPr>
        </p:nvSpPr>
        <p:spPr>
          <a:xfrm>
            <a:off x="733065" y="423421"/>
            <a:ext cx="10595237" cy="803654"/>
          </a:xfrm>
          <a:prstGeom prst="rect">
            <a:avLst/>
          </a:prstGeom>
          <a:noFill/>
          <a:ln>
            <a:noFill/>
          </a:ln>
        </p:spPr>
        <p:txBody>
          <a:bodyPr spcFirstLastPara="1" wrap="square" lIns="91425" tIns="45700" rIns="91425" bIns="45700" anchor="t" anchorCtr="0">
            <a:noAutofit/>
          </a:bodyPr>
          <a:lstStyle/>
          <a:p>
            <a:r>
              <a:rPr lang="en-US" sz="3600" dirty="0">
                <a:latin typeface="Calibri" panose="020F0502020204030204" pitchFamily="34" charset="0"/>
                <a:cs typeface="Calibri" panose="020F0502020204030204" pitchFamily="34" charset="0"/>
              </a:rPr>
              <a:t> </a:t>
            </a:r>
          </a:p>
        </p:txBody>
      </p:sp>
      <p:sp>
        <p:nvSpPr>
          <p:cNvPr id="2" name="Google Shape;247;p12">
            <a:extLst>
              <a:ext uri="{FF2B5EF4-FFF2-40B4-BE49-F238E27FC236}">
                <a16:creationId xmlns:a16="http://schemas.microsoft.com/office/drawing/2014/main" id="{61949EBB-AD93-5351-B2A0-CCA53DF318F4}"/>
              </a:ext>
            </a:extLst>
          </p:cNvPr>
          <p:cNvSpPr txBox="1">
            <a:spLocks/>
          </p:cNvSpPr>
          <p:nvPr/>
        </p:nvSpPr>
        <p:spPr>
          <a:xfrm>
            <a:off x="863697" y="246379"/>
            <a:ext cx="9416097" cy="80365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24BAA2"/>
              </a:buClr>
              <a:buSzPts val="3600"/>
              <a:buFont typeface="Arial"/>
              <a:buNone/>
              <a:defRPr sz="36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it-IT" sz="3500" dirty="0">
                <a:latin typeface="Calibri" panose="020F0502020204030204" pitchFamily="34" charset="0"/>
                <a:cs typeface="Calibri" panose="020F0502020204030204" pitchFamily="34" charset="0"/>
              </a:rPr>
              <a:t>Prendersi cura degli altri... un percorso con molte strade possibili</a:t>
            </a:r>
            <a:endParaRPr lang="en-US" sz="3500" dirty="0">
              <a:latin typeface="Calibri" panose="020F0502020204030204" pitchFamily="34" charset="0"/>
              <a:cs typeface="Calibri" panose="020F0502020204030204" pitchFamily="34" charset="0"/>
            </a:endParaRPr>
          </a:p>
        </p:txBody>
      </p:sp>
      <p:sp>
        <p:nvSpPr>
          <p:cNvPr id="192" name="Freeform 20">
            <a:extLst>
              <a:ext uri="{FF2B5EF4-FFF2-40B4-BE49-F238E27FC236}">
                <a16:creationId xmlns:a16="http://schemas.microsoft.com/office/drawing/2014/main" id="{EE17242D-BE3D-0272-11A4-1D0FD96D9627}"/>
              </a:ext>
            </a:extLst>
          </p:cNvPr>
          <p:cNvSpPr/>
          <p:nvPr/>
        </p:nvSpPr>
        <p:spPr>
          <a:xfrm>
            <a:off x="1406264" y="3668381"/>
            <a:ext cx="1022002" cy="1073842"/>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193" name="Freeform 21">
            <a:extLst>
              <a:ext uri="{FF2B5EF4-FFF2-40B4-BE49-F238E27FC236}">
                <a16:creationId xmlns:a16="http://schemas.microsoft.com/office/drawing/2014/main" id="{71A1D034-113E-C427-DBC8-392A31E1DEB8}"/>
              </a:ext>
            </a:extLst>
          </p:cNvPr>
          <p:cNvSpPr/>
          <p:nvPr/>
        </p:nvSpPr>
        <p:spPr>
          <a:xfrm>
            <a:off x="3485065" y="4018249"/>
            <a:ext cx="1023786" cy="1049908"/>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2"/>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194" name="Freeform 22">
            <a:extLst>
              <a:ext uri="{FF2B5EF4-FFF2-40B4-BE49-F238E27FC236}">
                <a16:creationId xmlns:a16="http://schemas.microsoft.com/office/drawing/2014/main" id="{337B3E85-8472-9310-A59E-4C5D756AA946}"/>
              </a:ext>
            </a:extLst>
          </p:cNvPr>
          <p:cNvSpPr/>
          <p:nvPr/>
        </p:nvSpPr>
        <p:spPr>
          <a:xfrm>
            <a:off x="5560768" y="3728335"/>
            <a:ext cx="1086287" cy="1049908"/>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3"/>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195" name="Freeform 23">
            <a:extLst>
              <a:ext uri="{FF2B5EF4-FFF2-40B4-BE49-F238E27FC236}">
                <a16:creationId xmlns:a16="http://schemas.microsoft.com/office/drawing/2014/main" id="{92825AE2-BE7E-8940-951A-20BDED733001}"/>
              </a:ext>
            </a:extLst>
          </p:cNvPr>
          <p:cNvSpPr/>
          <p:nvPr/>
        </p:nvSpPr>
        <p:spPr>
          <a:xfrm>
            <a:off x="9686524" y="3719890"/>
            <a:ext cx="1115270" cy="1101341"/>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5"/>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196" name="Freeform 24">
            <a:extLst>
              <a:ext uri="{FF2B5EF4-FFF2-40B4-BE49-F238E27FC236}">
                <a16:creationId xmlns:a16="http://schemas.microsoft.com/office/drawing/2014/main" id="{CDD6B1C5-D922-874D-29DD-D8FEF8C56722}"/>
              </a:ext>
            </a:extLst>
          </p:cNvPr>
          <p:cNvSpPr/>
          <p:nvPr/>
        </p:nvSpPr>
        <p:spPr>
          <a:xfrm>
            <a:off x="7619879" y="3913338"/>
            <a:ext cx="1115270" cy="1068736"/>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grpSp>
        <p:nvGrpSpPr>
          <p:cNvPr id="197" name="Group 25">
            <a:extLst>
              <a:ext uri="{FF2B5EF4-FFF2-40B4-BE49-F238E27FC236}">
                <a16:creationId xmlns:a16="http://schemas.microsoft.com/office/drawing/2014/main" id="{64E33FF8-2ABA-1B70-B82F-12019DEBEA1F}"/>
              </a:ext>
            </a:extLst>
          </p:cNvPr>
          <p:cNvGrpSpPr/>
          <p:nvPr/>
        </p:nvGrpSpPr>
        <p:grpSpPr>
          <a:xfrm>
            <a:off x="733064" y="3180788"/>
            <a:ext cx="10851232" cy="2354538"/>
            <a:chOff x="736989" y="2636741"/>
            <a:chExt cx="10851232" cy="2354538"/>
          </a:xfrm>
        </p:grpSpPr>
        <p:grpSp>
          <p:nvGrpSpPr>
            <p:cNvPr id="198" name="Group 26">
              <a:extLst>
                <a:ext uri="{FF2B5EF4-FFF2-40B4-BE49-F238E27FC236}">
                  <a16:creationId xmlns:a16="http://schemas.microsoft.com/office/drawing/2014/main" id="{D97E87AE-A333-FA07-7052-F6C42300A4F5}"/>
                </a:ext>
              </a:extLst>
            </p:cNvPr>
            <p:cNvGrpSpPr/>
            <p:nvPr/>
          </p:nvGrpSpPr>
          <p:grpSpPr>
            <a:xfrm>
              <a:off x="736989" y="2636741"/>
              <a:ext cx="10718021" cy="2354538"/>
              <a:chOff x="736989" y="2298598"/>
              <a:chExt cx="10718021" cy="2354538"/>
            </a:xfrm>
          </p:grpSpPr>
          <p:sp>
            <p:nvSpPr>
              <p:cNvPr id="200" name="Block Arc 28">
                <a:extLst>
                  <a:ext uri="{FF2B5EF4-FFF2-40B4-BE49-F238E27FC236}">
                    <a16:creationId xmlns:a16="http://schemas.microsoft.com/office/drawing/2014/main" id="{0B73D6F5-33A4-EA73-BB56-8BB588D2624B}"/>
                  </a:ext>
                </a:extLst>
              </p:cNvPr>
              <p:cNvSpPr/>
              <p:nvPr/>
            </p:nvSpPr>
            <p:spPr>
              <a:xfrm rot="10800000">
                <a:off x="6993307" y="2298599"/>
                <a:ext cx="2376264" cy="2354537"/>
              </a:xfrm>
              <a:prstGeom prst="blockArc">
                <a:avLst>
                  <a:gd name="adj1" fmla="val 10800000"/>
                  <a:gd name="adj2" fmla="val 21562961"/>
                  <a:gd name="adj3" fmla="val 12434"/>
                </a:avLst>
              </a:prstGeom>
              <a:solidFill>
                <a:srgbClr val="24BA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201" name="Block Arc 29">
                <a:extLst>
                  <a:ext uri="{FF2B5EF4-FFF2-40B4-BE49-F238E27FC236}">
                    <a16:creationId xmlns:a16="http://schemas.microsoft.com/office/drawing/2014/main" id="{60F552D7-DA8D-370D-2B2B-8C4D61C5FDF9}"/>
                  </a:ext>
                </a:extLst>
              </p:cNvPr>
              <p:cNvSpPr/>
              <p:nvPr/>
            </p:nvSpPr>
            <p:spPr>
              <a:xfrm>
                <a:off x="9078746" y="2298599"/>
                <a:ext cx="2376264" cy="2354537"/>
              </a:xfrm>
              <a:prstGeom prst="blockArc">
                <a:avLst>
                  <a:gd name="adj1" fmla="val 10800000"/>
                  <a:gd name="adj2" fmla="val 78694"/>
                  <a:gd name="adj3" fmla="val 12426"/>
                </a:avLst>
              </a:prstGeom>
              <a:solidFill>
                <a:srgbClr val="7F3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202" name="Block Arc 30">
                <a:extLst>
                  <a:ext uri="{FF2B5EF4-FFF2-40B4-BE49-F238E27FC236}">
                    <a16:creationId xmlns:a16="http://schemas.microsoft.com/office/drawing/2014/main" id="{E9B92DB8-5F79-5482-AD8C-A2B80223CCE2}"/>
                  </a:ext>
                </a:extLst>
              </p:cNvPr>
              <p:cNvSpPr/>
              <p:nvPr/>
            </p:nvSpPr>
            <p:spPr>
              <a:xfrm>
                <a:off x="4907868" y="2298598"/>
                <a:ext cx="2376264" cy="2354537"/>
              </a:xfrm>
              <a:prstGeom prst="blockArc">
                <a:avLst>
                  <a:gd name="adj1" fmla="val 10800000"/>
                  <a:gd name="adj2" fmla="val 78694"/>
                  <a:gd name="adj3" fmla="val 12426"/>
                </a:avLst>
              </a:prstGeom>
              <a:solidFill>
                <a:srgbClr val="7F3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203" name="Block Arc 31">
                <a:extLst>
                  <a:ext uri="{FF2B5EF4-FFF2-40B4-BE49-F238E27FC236}">
                    <a16:creationId xmlns:a16="http://schemas.microsoft.com/office/drawing/2014/main" id="{4B3C5798-5ED2-6201-C999-26E5731E5991}"/>
                  </a:ext>
                </a:extLst>
              </p:cNvPr>
              <p:cNvSpPr/>
              <p:nvPr/>
            </p:nvSpPr>
            <p:spPr>
              <a:xfrm rot="10800000">
                <a:off x="2822429" y="2298598"/>
                <a:ext cx="2376264" cy="2354537"/>
              </a:xfrm>
              <a:prstGeom prst="blockArc">
                <a:avLst>
                  <a:gd name="adj1" fmla="val 10800000"/>
                  <a:gd name="adj2" fmla="val 21562961"/>
                  <a:gd name="adj3" fmla="val 12434"/>
                </a:avLst>
              </a:prstGeom>
              <a:solidFill>
                <a:srgbClr val="24BA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204" name="Block Arc 32">
                <a:extLst>
                  <a:ext uri="{FF2B5EF4-FFF2-40B4-BE49-F238E27FC236}">
                    <a16:creationId xmlns:a16="http://schemas.microsoft.com/office/drawing/2014/main" id="{C22334F3-24DA-782C-C25E-24BCC3F9B14A}"/>
                  </a:ext>
                </a:extLst>
              </p:cNvPr>
              <p:cNvSpPr/>
              <p:nvPr/>
            </p:nvSpPr>
            <p:spPr>
              <a:xfrm>
                <a:off x="736989" y="2298598"/>
                <a:ext cx="2376264" cy="2354537"/>
              </a:xfrm>
              <a:prstGeom prst="blockArc">
                <a:avLst>
                  <a:gd name="adj1" fmla="val 10800000"/>
                  <a:gd name="adj2" fmla="val 78694"/>
                  <a:gd name="adj3" fmla="val 12426"/>
                </a:avLst>
              </a:prstGeom>
              <a:solidFill>
                <a:srgbClr val="7F3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sp>
          <p:nvSpPr>
            <p:cNvPr id="199" name="Isosceles Triangle 27">
              <a:extLst>
                <a:ext uri="{FF2B5EF4-FFF2-40B4-BE49-F238E27FC236}">
                  <a16:creationId xmlns:a16="http://schemas.microsoft.com/office/drawing/2014/main" id="{30ACC73A-310C-5D41-EAD0-5284B245380C}"/>
                </a:ext>
              </a:extLst>
            </p:cNvPr>
            <p:cNvSpPr/>
            <p:nvPr/>
          </p:nvSpPr>
          <p:spPr>
            <a:xfrm rot="10800000">
              <a:off x="11028169" y="3814010"/>
              <a:ext cx="560052" cy="359376"/>
            </a:xfrm>
            <a:prstGeom prst="triangle">
              <a:avLst/>
            </a:prstGeom>
            <a:solidFill>
              <a:srgbClr val="7F3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 name="Rectangle 35">
            <a:extLst>
              <a:ext uri="{FF2B5EF4-FFF2-40B4-BE49-F238E27FC236}">
                <a16:creationId xmlns:a16="http://schemas.microsoft.com/office/drawing/2014/main" id="{3410351E-7214-0D23-324F-20252AB480F6}"/>
              </a:ext>
            </a:extLst>
          </p:cNvPr>
          <p:cNvSpPr/>
          <p:nvPr/>
        </p:nvSpPr>
        <p:spPr>
          <a:xfrm>
            <a:off x="863697" y="5165519"/>
            <a:ext cx="2219429" cy="1015663"/>
          </a:xfrm>
          <a:prstGeom prst="rect">
            <a:avLst/>
          </a:prstGeom>
        </p:spPr>
        <p:txBody>
          <a:bodyPr wrap="square">
            <a:spAutoFit/>
          </a:bodyPr>
          <a:lstStyle/>
          <a:p>
            <a:pPr algn="ctr"/>
            <a:r>
              <a:rPr lang="it-IT" sz="1500" b="1" dirty="0">
                <a:solidFill>
                  <a:srgbClr val="00194C"/>
                </a:solidFill>
                <a:latin typeface="Calibri" panose="020F0502020204030204" pitchFamily="34" charset="0"/>
                <a:cs typeface="Calibri" panose="020F0502020204030204" pitchFamily="34" charset="0"/>
              </a:rPr>
              <a:t>Inteso come la forma tradizionale di assistenza di base, come la fisioterapia.</a:t>
            </a:r>
            <a:endParaRPr lang="en-US" sz="1500" b="1" dirty="0">
              <a:solidFill>
                <a:srgbClr val="00194C"/>
              </a:solidFill>
              <a:latin typeface="Calibri" panose="020F0502020204030204" pitchFamily="34" charset="0"/>
              <a:cs typeface="Calibri" panose="020F0502020204030204" pitchFamily="34" charset="0"/>
            </a:endParaRPr>
          </a:p>
        </p:txBody>
      </p:sp>
      <p:sp>
        <p:nvSpPr>
          <p:cNvPr id="208" name="TextBox 36">
            <a:extLst>
              <a:ext uri="{FF2B5EF4-FFF2-40B4-BE49-F238E27FC236}">
                <a16:creationId xmlns:a16="http://schemas.microsoft.com/office/drawing/2014/main" id="{05F2E97F-B5EC-18CB-7FA8-187105DC9BDA}"/>
              </a:ext>
            </a:extLst>
          </p:cNvPr>
          <p:cNvSpPr txBox="1"/>
          <p:nvPr/>
        </p:nvSpPr>
        <p:spPr>
          <a:xfrm>
            <a:off x="1028802" y="4807084"/>
            <a:ext cx="1838965" cy="338554"/>
          </a:xfrm>
          <a:prstGeom prst="rect">
            <a:avLst/>
          </a:prstGeom>
          <a:noFill/>
        </p:spPr>
        <p:txBody>
          <a:bodyPr wrap="none" rtlCol="0">
            <a:spAutoFit/>
          </a:bodyPr>
          <a:lstStyle/>
          <a:p>
            <a:pPr algn="ctr"/>
            <a:r>
              <a:rPr lang="en-US" sz="1600" b="1" dirty="0" err="1">
                <a:solidFill>
                  <a:schemeClr val="tx2">
                    <a:lumMod val="75000"/>
                  </a:schemeClr>
                </a:solidFill>
              </a:rPr>
              <a:t>Assistenza</a:t>
            </a:r>
            <a:r>
              <a:rPr lang="en-US" sz="1600" b="1" dirty="0">
                <a:solidFill>
                  <a:schemeClr val="tx2">
                    <a:lumMod val="75000"/>
                  </a:schemeClr>
                </a:solidFill>
              </a:rPr>
              <a:t> </a:t>
            </a:r>
            <a:r>
              <a:rPr lang="en-US" sz="1600" b="1" dirty="0" err="1">
                <a:solidFill>
                  <a:schemeClr val="tx2">
                    <a:lumMod val="75000"/>
                  </a:schemeClr>
                </a:solidFill>
              </a:rPr>
              <a:t>fisica</a:t>
            </a:r>
            <a:endParaRPr lang="en-US" sz="1600" b="1" dirty="0">
              <a:solidFill>
                <a:schemeClr val="tx2">
                  <a:lumMod val="75000"/>
                </a:schemeClr>
              </a:solidFill>
            </a:endParaRPr>
          </a:p>
        </p:txBody>
      </p:sp>
      <p:sp>
        <p:nvSpPr>
          <p:cNvPr id="209" name="Rectangle 37">
            <a:extLst>
              <a:ext uri="{FF2B5EF4-FFF2-40B4-BE49-F238E27FC236}">
                <a16:creationId xmlns:a16="http://schemas.microsoft.com/office/drawing/2014/main" id="{9B41F222-6C0F-B3AE-9AF3-94DD3F25795D}"/>
              </a:ext>
            </a:extLst>
          </p:cNvPr>
          <p:cNvSpPr/>
          <p:nvPr/>
        </p:nvSpPr>
        <p:spPr>
          <a:xfrm>
            <a:off x="4773191" y="5095683"/>
            <a:ext cx="2607650" cy="1477328"/>
          </a:xfrm>
          <a:prstGeom prst="rect">
            <a:avLst/>
          </a:prstGeom>
        </p:spPr>
        <p:txBody>
          <a:bodyPr wrap="square">
            <a:spAutoFit/>
          </a:bodyPr>
          <a:lstStyle/>
          <a:p>
            <a:pPr algn="ctr"/>
            <a:r>
              <a:rPr lang="it-IT" sz="1500" b="1" dirty="0">
                <a:solidFill>
                  <a:srgbClr val="00194C"/>
                </a:solidFill>
                <a:latin typeface="Calibri" panose="020F0502020204030204" pitchFamily="34" charset="0"/>
                <a:cs typeface="Calibri" panose="020F0502020204030204" pitchFamily="34" charset="0"/>
              </a:rPr>
              <a:t>Le persone non autosufficienti possono soffrire di molti conflitti emotivi che, se mal gestito, può portare a problemi più gravi come la depressione.</a:t>
            </a:r>
          </a:p>
        </p:txBody>
      </p:sp>
      <p:sp>
        <p:nvSpPr>
          <p:cNvPr id="210" name="TextBox 38">
            <a:extLst>
              <a:ext uri="{FF2B5EF4-FFF2-40B4-BE49-F238E27FC236}">
                <a16:creationId xmlns:a16="http://schemas.microsoft.com/office/drawing/2014/main" id="{39F0F65E-5616-C6C7-6F3B-B1FD13C9CD86}"/>
              </a:ext>
            </a:extLst>
          </p:cNvPr>
          <p:cNvSpPr txBox="1"/>
          <p:nvPr/>
        </p:nvSpPr>
        <p:spPr>
          <a:xfrm>
            <a:off x="5071017" y="4807084"/>
            <a:ext cx="2020105" cy="338554"/>
          </a:xfrm>
          <a:prstGeom prst="rect">
            <a:avLst/>
          </a:prstGeom>
          <a:noFill/>
        </p:spPr>
        <p:txBody>
          <a:bodyPr wrap="none" rtlCol="0">
            <a:spAutoFit/>
          </a:bodyPr>
          <a:lstStyle/>
          <a:p>
            <a:pPr algn="ctr"/>
            <a:r>
              <a:rPr lang="en-US" sz="1600" b="1" dirty="0" err="1">
                <a:solidFill>
                  <a:schemeClr val="tx2">
                    <a:lumMod val="75000"/>
                  </a:schemeClr>
                </a:solidFill>
              </a:rPr>
              <a:t>Assisenza</a:t>
            </a:r>
            <a:r>
              <a:rPr lang="en-US" sz="1600" b="1" dirty="0">
                <a:solidFill>
                  <a:schemeClr val="tx2">
                    <a:lumMod val="75000"/>
                  </a:schemeClr>
                </a:solidFill>
              </a:rPr>
              <a:t> </a:t>
            </a:r>
            <a:r>
              <a:rPr lang="en-US" sz="1600" b="1" dirty="0" err="1">
                <a:solidFill>
                  <a:schemeClr val="tx2">
                    <a:lumMod val="75000"/>
                  </a:schemeClr>
                </a:solidFill>
              </a:rPr>
              <a:t>emotiva</a:t>
            </a:r>
            <a:endParaRPr lang="en-US" sz="1600" b="1" dirty="0">
              <a:solidFill>
                <a:schemeClr val="tx2">
                  <a:lumMod val="75000"/>
                </a:schemeClr>
              </a:solidFill>
            </a:endParaRPr>
          </a:p>
        </p:txBody>
      </p:sp>
      <p:sp>
        <p:nvSpPr>
          <p:cNvPr id="211" name="Rectangle 39">
            <a:extLst>
              <a:ext uri="{FF2B5EF4-FFF2-40B4-BE49-F238E27FC236}">
                <a16:creationId xmlns:a16="http://schemas.microsoft.com/office/drawing/2014/main" id="{F970DFD6-F56E-40F3-527E-10250D206C22}"/>
              </a:ext>
            </a:extLst>
          </p:cNvPr>
          <p:cNvSpPr/>
          <p:nvPr/>
        </p:nvSpPr>
        <p:spPr>
          <a:xfrm>
            <a:off x="8543130" y="5187959"/>
            <a:ext cx="3366623" cy="1246495"/>
          </a:xfrm>
          <a:prstGeom prst="rect">
            <a:avLst/>
          </a:prstGeom>
        </p:spPr>
        <p:txBody>
          <a:bodyPr wrap="square">
            <a:spAutoFit/>
          </a:bodyPr>
          <a:lstStyle/>
          <a:p>
            <a:pPr algn="ctr"/>
            <a:r>
              <a:rPr lang="it-IT" sz="1500" b="1" dirty="0">
                <a:solidFill>
                  <a:srgbClr val="00194C"/>
                </a:solidFill>
                <a:latin typeface="Calibri" panose="020F0502020204030204" pitchFamily="34" charset="0"/>
                <a:cs typeface="Calibri" panose="020F0502020204030204" pitchFamily="34" charset="0"/>
              </a:rPr>
              <a:t>Il fatto che le persone di cui ci prendiamo cura siano dipendenti non significa che non possano imparare cose nuove. Insegnare e fornire loro nuovi strumenti non è una cura, è un diritto. </a:t>
            </a:r>
            <a:endParaRPr lang="en-US" sz="1500" b="1" dirty="0">
              <a:solidFill>
                <a:srgbClr val="00194C"/>
              </a:solidFill>
              <a:latin typeface="Calibri" panose="020F0502020204030204" pitchFamily="34" charset="0"/>
              <a:cs typeface="Calibri" panose="020F0502020204030204" pitchFamily="34" charset="0"/>
            </a:endParaRPr>
          </a:p>
        </p:txBody>
      </p:sp>
      <p:sp>
        <p:nvSpPr>
          <p:cNvPr id="212" name="TextBox 40">
            <a:extLst>
              <a:ext uri="{FF2B5EF4-FFF2-40B4-BE49-F238E27FC236}">
                <a16:creationId xmlns:a16="http://schemas.microsoft.com/office/drawing/2014/main" id="{1F1E6B6C-8D8E-F24E-8CD0-A00B9E53247B}"/>
              </a:ext>
            </a:extLst>
          </p:cNvPr>
          <p:cNvSpPr txBox="1"/>
          <p:nvPr/>
        </p:nvSpPr>
        <p:spPr>
          <a:xfrm>
            <a:off x="9084867" y="4892666"/>
            <a:ext cx="2569934" cy="307777"/>
          </a:xfrm>
          <a:prstGeom prst="rect">
            <a:avLst/>
          </a:prstGeom>
          <a:noFill/>
        </p:spPr>
        <p:txBody>
          <a:bodyPr wrap="none" rtlCol="0">
            <a:spAutoFit/>
          </a:bodyPr>
          <a:lstStyle/>
          <a:p>
            <a:pPr algn="ctr"/>
            <a:r>
              <a:rPr lang="en-US" b="1" dirty="0" err="1">
                <a:solidFill>
                  <a:schemeClr val="tx2">
                    <a:lumMod val="75000"/>
                  </a:schemeClr>
                </a:solidFill>
              </a:rPr>
              <a:t>Supporto</a:t>
            </a:r>
            <a:r>
              <a:rPr lang="en-US" b="1" dirty="0">
                <a:solidFill>
                  <a:schemeClr val="tx2">
                    <a:lumMod val="75000"/>
                  </a:schemeClr>
                </a:solidFill>
              </a:rPr>
              <a:t> </a:t>
            </a:r>
            <a:r>
              <a:rPr lang="en-US" b="1" dirty="0" err="1">
                <a:solidFill>
                  <a:schemeClr val="tx2">
                    <a:lumMod val="75000"/>
                  </a:schemeClr>
                </a:solidFill>
              </a:rPr>
              <a:t>all’apprendimento</a:t>
            </a:r>
            <a:endParaRPr lang="vi-VN" b="1" dirty="0">
              <a:solidFill>
                <a:schemeClr val="tx2">
                  <a:lumMod val="75000"/>
                </a:schemeClr>
              </a:solidFill>
            </a:endParaRPr>
          </a:p>
        </p:txBody>
      </p:sp>
      <p:sp>
        <p:nvSpPr>
          <p:cNvPr id="213" name="Rectangle 41">
            <a:extLst>
              <a:ext uri="{FF2B5EF4-FFF2-40B4-BE49-F238E27FC236}">
                <a16:creationId xmlns:a16="http://schemas.microsoft.com/office/drawing/2014/main" id="{6D5828F9-4129-2B72-BEAE-441A1133AEEB}"/>
              </a:ext>
            </a:extLst>
          </p:cNvPr>
          <p:cNvSpPr/>
          <p:nvPr/>
        </p:nvSpPr>
        <p:spPr>
          <a:xfrm>
            <a:off x="2623842" y="2416335"/>
            <a:ext cx="2746231" cy="1246495"/>
          </a:xfrm>
          <a:prstGeom prst="rect">
            <a:avLst/>
          </a:prstGeom>
        </p:spPr>
        <p:txBody>
          <a:bodyPr wrap="square">
            <a:spAutoFit/>
          </a:bodyPr>
          <a:lstStyle/>
          <a:p>
            <a:pPr algn="ctr"/>
            <a:r>
              <a:rPr lang="it-IT" sz="1500" b="1" dirty="0">
                <a:solidFill>
                  <a:srgbClr val="00194C"/>
                </a:solidFill>
                <a:latin typeface="Calibri" panose="020F0502020204030204" pitchFamily="34" charset="0"/>
                <a:cs typeface="Calibri" panose="020F0502020204030204" pitchFamily="34" charset="0"/>
              </a:rPr>
              <a:t>Le persone non autosufficienti, in particolare gli anziani, richiedono che si lavori con loro su aspetti quali la memoria, le funzioni esecutive.</a:t>
            </a:r>
          </a:p>
        </p:txBody>
      </p:sp>
      <p:sp>
        <p:nvSpPr>
          <p:cNvPr id="214" name="TextBox 42">
            <a:extLst>
              <a:ext uri="{FF2B5EF4-FFF2-40B4-BE49-F238E27FC236}">
                <a16:creationId xmlns:a16="http://schemas.microsoft.com/office/drawing/2014/main" id="{53CE517E-B31B-9966-91E4-8A6D4E92A40F}"/>
              </a:ext>
            </a:extLst>
          </p:cNvPr>
          <p:cNvSpPr txBox="1"/>
          <p:nvPr/>
        </p:nvSpPr>
        <p:spPr>
          <a:xfrm>
            <a:off x="2901807" y="3594410"/>
            <a:ext cx="2214068" cy="338554"/>
          </a:xfrm>
          <a:prstGeom prst="rect">
            <a:avLst/>
          </a:prstGeom>
          <a:noFill/>
        </p:spPr>
        <p:txBody>
          <a:bodyPr wrap="none" rtlCol="0">
            <a:spAutoFit/>
          </a:bodyPr>
          <a:lstStyle/>
          <a:p>
            <a:pPr algn="ctr"/>
            <a:r>
              <a:rPr lang="en-US" sz="1600" b="1" dirty="0" err="1">
                <a:solidFill>
                  <a:schemeClr val="tx2">
                    <a:lumMod val="75000"/>
                  </a:schemeClr>
                </a:solidFill>
              </a:rPr>
              <a:t>Assistenza</a:t>
            </a:r>
            <a:r>
              <a:rPr lang="en-US" sz="1600" b="1" dirty="0">
                <a:solidFill>
                  <a:schemeClr val="tx2">
                    <a:lumMod val="75000"/>
                  </a:schemeClr>
                </a:solidFill>
              </a:rPr>
              <a:t> </a:t>
            </a:r>
            <a:r>
              <a:rPr lang="en-US" sz="1600" b="1" dirty="0" err="1">
                <a:solidFill>
                  <a:schemeClr val="tx2">
                    <a:lumMod val="75000"/>
                  </a:schemeClr>
                </a:solidFill>
              </a:rPr>
              <a:t>cognitiva</a:t>
            </a:r>
            <a:endParaRPr lang="en-US" sz="1600" b="1" dirty="0">
              <a:solidFill>
                <a:schemeClr val="tx2">
                  <a:lumMod val="75000"/>
                </a:schemeClr>
              </a:solidFill>
            </a:endParaRPr>
          </a:p>
        </p:txBody>
      </p:sp>
      <p:sp>
        <p:nvSpPr>
          <p:cNvPr id="215" name="Rectangle 43">
            <a:extLst>
              <a:ext uri="{FF2B5EF4-FFF2-40B4-BE49-F238E27FC236}">
                <a16:creationId xmlns:a16="http://schemas.microsoft.com/office/drawing/2014/main" id="{D770D45E-5FCA-492D-5A80-9161EC89E1EF}"/>
              </a:ext>
            </a:extLst>
          </p:cNvPr>
          <p:cNvSpPr/>
          <p:nvPr/>
        </p:nvSpPr>
        <p:spPr>
          <a:xfrm>
            <a:off x="6962153" y="2461160"/>
            <a:ext cx="2430721" cy="1015663"/>
          </a:xfrm>
          <a:prstGeom prst="rect">
            <a:avLst/>
          </a:prstGeom>
        </p:spPr>
        <p:txBody>
          <a:bodyPr wrap="square">
            <a:spAutoFit/>
          </a:bodyPr>
          <a:lstStyle/>
          <a:p>
            <a:pPr algn="ctr"/>
            <a:r>
              <a:rPr lang="it-IT" sz="1500" b="1" dirty="0">
                <a:solidFill>
                  <a:srgbClr val="00194C"/>
                </a:solidFill>
                <a:latin typeface="Calibri" panose="020F0502020204030204" pitchFamily="34" charset="0"/>
                <a:cs typeface="Calibri" panose="020F0502020204030204" pitchFamily="34" charset="0"/>
              </a:rPr>
              <a:t>Può essere uno degli interventi più semplici e più efficaci, basta lavorare sull'ascolto attivo.</a:t>
            </a:r>
          </a:p>
        </p:txBody>
      </p:sp>
      <p:sp>
        <p:nvSpPr>
          <p:cNvPr id="216" name="TextBox 44">
            <a:extLst>
              <a:ext uri="{FF2B5EF4-FFF2-40B4-BE49-F238E27FC236}">
                <a16:creationId xmlns:a16="http://schemas.microsoft.com/office/drawing/2014/main" id="{3294EC9F-A9A5-B28A-8265-596E12A7BE01}"/>
              </a:ext>
            </a:extLst>
          </p:cNvPr>
          <p:cNvSpPr txBox="1"/>
          <p:nvPr/>
        </p:nvSpPr>
        <p:spPr>
          <a:xfrm>
            <a:off x="7555575" y="3479199"/>
            <a:ext cx="1300356" cy="338554"/>
          </a:xfrm>
          <a:prstGeom prst="rect">
            <a:avLst/>
          </a:prstGeom>
          <a:noFill/>
        </p:spPr>
        <p:txBody>
          <a:bodyPr wrap="none" rtlCol="0">
            <a:spAutoFit/>
          </a:bodyPr>
          <a:lstStyle/>
          <a:p>
            <a:pPr algn="ctr"/>
            <a:r>
              <a:rPr lang="en-US" sz="1600" b="1" dirty="0" err="1">
                <a:solidFill>
                  <a:schemeClr val="tx2">
                    <a:lumMod val="75000"/>
                  </a:schemeClr>
                </a:solidFill>
              </a:rPr>
              <a:t>Compagnia</a:t>
            </a:r>
            <a:endParaRPr lang="en-US" sz="1600" b="1" dirty="0">
              <a:solidFill>
                <a:schemeClr val="tx2">
                  <a:lumMod val="75000"/>
                </a:schemeClr>
              </a:solidFill>
            </a:endParaRPr>
          </a:p>
        </p:txBody>
      </p:sp>
      <p:pic>
        <p:nvPicPr>
          <p:cNvPr id="1026" name="Picture 2">
            <a:extLst>
              <a:ext uri="{FF2B5EF4-FFF2-40B4-BE49-F238E27FC236}">
                <a16:creationId xmlns:a16="http://schemas.microsoft.com/office/drawing/2014/main" id="{0E433DDF-E01B-9061-F2F0-18053F475D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9142" y="3819601"/>
            <a:ext cx="723602" cy="72360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B465FEEE-5C35-245B-FAC4-654BDC7976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1186" y="4205302"/>
            <a:ext cx="693494" cy="6934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01F857CF-8730-616A-B0C4-0C185B8355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7998" y="3900504"/>
            <a:ext cx="802212" cy="8022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1AF28351-9379-7AF8-598B-4286C837F4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7050" y="4074018"/>
            <a:ext cx="717394" cy="71739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5544EBBB-B592-17D4-2E70-724CDC2A52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43698" y="3870099"/>
            <a:ext cx="800921" cy="800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32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92"/>
                                        </p:tgtEl>
                                        <p:attrNameLst>
                                          <p:attrName>style.visibility</p:attrName>
                                        </p:attrNameLst>
                                      </p:cBhvr>
                                      <p:to>
                                        <p:strVal val="visible"/>
                                      </p:to>
                                    </p:set>
                                    <p:anim calcmode="lin" valueType="num">
                                      <p:cBhvr>
                                        <p:cTn id="11" dur="500" fill="hold"/>
                                        <p:tgtEl>
                                          <p:spTgt spid="192"/>
                                        </p:tgtEl>
                                        <p:attrNameLst>
                                          <p:attrName>ppt_w</p:attrName>
                                        </p:attrNameLst>
                                      </p:cBhvr>
                                      <p:tavLst>
                                        <p:tav tm="0">
                                          <p:val>
                                            <p:fltVal val="0"/>
                                          </p:val>
                                        </p:tav>
                                        <p:tav tm="100000">
                                          <p:val>
                                            <p:strVal val="#ppt_w"/>
                                          </p:val>
                                        </p:tav>
                                      </p:tavLst>
                                    </p:anim>
                                    <p:anim calcmode="lin" valueType="num">
                                      <p:cBhvr>
                                        <p:cTn id="12" dur="500" fill="hold"/>
                                        <p:tgtEl>
                                          <p:spTgt spid="192"/>
                                        </p:tgtEl>
                                        <p:attrNameLst>
                                          <p:attrName>ppt_h</p:attrName>
                                        </p:attrNameLst>
                                      </p:cBhvr>
                                      <p:tavLst>
                                        <p:tav tm="0">
                                          <p:val>
                                            <p:fltVal val="0"/>
                                          </p:val>
                                        </p:tav>
                                        <p:tav tm="100000">
                                          <p:val>
                                            <p:strVal val="#ppt_h"/>
                                          </p:val>
                                        </p:tav>
                                      </p:tavLst>
                                    </p:anim>
                                    <p:animEffect transition="in" filter="fade">
                                      <p:cBhvr>
                                        <p:cTn id="13" dur="500"/>
                                        <p:tgtEl>
                                          <p:spTgt spid="19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93"/>
                                        </p:tgtEl>
                                        <p:attrNameLst>
                                          <p:attrName>style.visibility</p:attrName>
                                        </p:attrNameLst>
                                      </p:cBhvr>
                                      <p:to>
                                        <p:strVal val="visible"/>
                                      </p:to>
                                    </p:set>
                                    <p:anim calcmode="lin" valueType="num">
                                      <p:cBhvr>
                                        <p:cTn id="17" dur="500" fill="hold"/>
                                        <p:tgtEl>
                                          <p:spTgt spid="193"/>
                                        </p:tgtEl>
                                        <p:attrNameLst>
                                          <p:attrName>ppt_w</p:attrName>
                                        </p:attrNameLst>
                                      </p:cBhvr>
                                      <p:tavLst>
                                        <p:tav tm="0">
                                          <p:val>
                                            <p:fltVal val="0"/>
                                          </p:val>
                                        </p:tav>
                                        <p:tav tm="100000">
                                          <p:val>
                                            <p:strVal val="#ppt_w"/>
                                          </p:val>
                                        </p:tav>
                                      </p:tavLst>
                                    </p:anim>
                                    <p:anim calcmode="lin" valueType="num">
                                      <p:cBhvr>
                                        <p:cTn id="18" dur="500" fill="hold"/>
                                        <p:tgtEl>
                                          <p:spTgt spid="193"/>
                                        </p:tgtEl>
                                        <p:attrNameLst>
                                          <p:attrName>ppt_h</p:attrName>
                                        </p:attrNameLst>
                                      </p:cBhvr>
                                      <p:tavLst>
                                        <p:tav tm="0">
                                          <p:val>
                                            <p:fltVal val="0"/>
                                          </p:val>
                                        </p:tav>
                                        <p:tav tm="100000">
                                          <p:val>
                                            <p:strVal val="#ppt_h"/>
                                          </p:val>
                                        </p:tav>
                                      </p:tavLst>
                                    </p:anim>
                                    <p:animEffect transition="in" filter="fade">
                                      <p:cBhvr>
                                        <p:cTn id="19" dur="500"/>
                                        <p:tgtEl>
                                          <p:spTgt spid="193"/>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94"/>
                                        </p:tgtEl>
                                        <p:attrNameLst>
                                          <p:attrName>style.visibility</p:attrName>
                                        </p:attrNameLst>
                                      </p:cBhvr>
                                      <p:to>
                                        <p:strVal val="visible"/>
                                      </p:to>
                                    </p:set>
                                    <p:anim calcmode="lin" valueType="num">
                                      <p:cBhvr>
                                        <p:cTn id="23" dur="500" fill="hold"/>
                                        <p:tgtEl>
                                          <p:spTgt spid="194"/>
                                        </p:tgtEl>
                                        <p:attrNameLst>
                                          <p:attrName>ppt_w</p:attrName>
                                        </p:attrNameLst>
                                      </p:cBhvr>
                                      <p:tavLst>
                                        <p:tav tm="0">
                                          <p:val>
                                            <p:fltVal val="0"/>
                                          </p:val>
                                        </p:tav>
                                        <p:tav tm="100000">
                                          <p:val>
                                            <p:strVal val="#ppt_w"/>
                                          </p:val>
                                        </p:tav>
                                      </p:tavLst>
                                    </p:anim>
                                    <p:anim calcmode="lin" valueType="num">
                                      <p:cBhvr>
                                        <p:cTn id="24" dur="500" fill="hold"/>
                                        <p:tgtEl>
                                          <p:spTgt spid="194"/>
                                        </p:tgtEl>
                                        <p:attrNameLst>
                                          <p:attrName>ppt_h</p:attrName>
                                        </p:attrNameLst>
                                      </p:cBhvr>
                                      <p:tavLst>
                                        <p:tav tm="0">
                                          <p:val>
                                            <p:fltVal val="0"/>
                                          </p:val>
                                        </p:tav>
                                        <p:tav tm="100000">
                                          <p:val>
                                            <p:strVal val="#ppt_h"/>
                                          </p:val>
                                        </p:tav>
                                      </p:tavLst>
                                    </p:anim>
                                    <p:animEffect transition="in" filter="fade">
                                      <p:cBhvr>
                                        <p:cTn id="25" dur="500"/>
                                        <p:tgtEl>
                                          <p:spTgt spid="194"/>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95"/>
                                        </p:tgtEl>
                                        <p:attrNameLst>
                                          <p:attrName>style.visibility</p:attrName>
                                        </p:attrNameLst>
                                      </p:cBhvr>
                                      <p:to>
                                        <p:strVal val="visible"/>
                                      </p:to>
                                    </p:set>
                                    <p:anim calcmode="lin" valueType="num">
                                      <p:cBhvr>
                                        <p:cTn id="29" dur="500" fill="hold"/>
                                        <p:tgtEl>
                                          <p:spTgt spid="195"/>
                                        </p:tgtEl>
                                        <p:attrNameLst>
                                          <p:attrName>ppt_w</p:attrName>
                                        </p:attrNameLst>
                                      </p:cBhvr>
                                      <p:tavLst>
                                        <p:tav tm="0">
                                          <p:val>
                                            <p:fltVal val="0"/>
                                          </p:val>
                                        </p:tav>
                                        <p:tav tm="100000">
                                          <p:val>
                                            <p:strVal val="#ppt_w"/>
                                          </p:val>
                                        </p:tav>
                                      </p:tavLst>
                                    </p:anim>
                                    <p:anim calcmode="lin" valueType="num">
                                      <p:cBhvr>
                                        <p:cTn id="30" dur="500" fill="hold"/>
                                        <p:tgtEl>
                                          <p:spTgt spid="195"/>
                                        </p:tgtEl>
                                        <p:attrNameLst>
                                          <p:attrName>ppt_h</p:attrName>
                                        </p:attrNameLst>
                                      </p:cBhvr>
                                      <p:tavLst>
                                        <p:tav tm="0">
                                          <p:val>
                                            <p:fltVal val="0"/>
                                          </p:val>
                                        </p:tav>
                                        <p:tav tm="100000">
                                          <p:val>
                                            <p:strVal val="#ppt_h"/>
                                          </p:val>
                                        </p:tav>
                                      </p:tavLst>
                                    </p:anim>
                                    <p:animEffect transition="in" filter="fade">
                                      <p:cBhvr>
                                        <p:cTn id="31" dur="500"/>
                                        <p:tgtEl>
                                          <p:spTgt spid="195"/>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96"/>
                                        </p:tgtEl>
                                        <p:attrNameLst>
                                          <p:attrName>style.visibility</p:attrName>
                                        </p:attrNameLst>
                                      </p:cBhvr>
                                      <p:to>
                                        <p:strVal val="visible"/>
                                      </p:to>
                                    </p:set>
                                    <p:anim calcmode="lin" valueType="num">
                                      <p:cBhvr>
                                        <p:cTn id="35" dur="500" fill="hold"/>
                                        <p:tgtEl>
                                          <p:spTgt spid="196"/>
                                        </p:tgtEl>
                                        <p:attrNameLst>
                                          <p:attrName>ppt_w</p:attrName>
                                        </p:attrNameLst>
                                      </p:cBhvr>
                                      <p:tavLst>
                                        <p:tav tm="0">
                                          <p:val>
                                            <p:fltVal val="0"/>
                                          </p:val>
                                        </p:tav>
                                        <p:tav tm="100000">
                                          <p:val>
                                            <p:strVal val="#ppt_w"/>
                                          </p:val>
                                        </p:tav>
                                      </p:tavLst>
                                    </p:anim>
                                    <p:anim calcmode="lin" valueType="num">
                                      <p:cBhvr>
                                        <p:cTn id="36" dur="500" fill="hold"/>
                                        <p:tgtEl>
                                          <p:spTgt spid="196"/>
                                        </p:tgtEl>
                                        <p:attrNameLst>
                                          <p:attrName>ppt_h</p:attrName>
                                        </p:attrNameLst>
                                      </p:cBhvr>
                                      <p:tavLst>
                                        <p:tav tm="0">
                                          <p:val>
                                            <p:fltVal val="0"/>
                                          </p:val>
                                        </p:tav>
                                        <p:tav tm="100000">
                                          <p:val>
                                            <p:strVal val="#ppt_h"/>
                                          </p:val>
                                        </p:tav>
                                      </p:tavLst>
                                    </p:anim>
                                    <p:animEffect transition="in" filter="fade">
                                      <p:cBhvr>
                                        <p:cTn id="37" dur="500"/>
                                        <p:tgtEl>
                                          <p:spTgt spid="196"/>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08"/>
                                        </p:tgtEl>
                                        <p:attrNameLst>
                                          <p:attrName>style.visibility</p:attrName>
                                        </p:attrNameLst>
                                      </p:cBhvr>
                                      <p:to>
                                        <p:strVal val="visible"/>
                                      </p:to>
                                    </p:set>
                                    <p:animEffect transition="in" filter="barn(inVertical)">
                                      <p:cBhvr>
                                        <p:cTn id="40" dur="500"/>
                                        <p:tgtEl>
                                          <p:spTgt spid="208"/>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207"/>
                                        </p:tgtEl>
                                        <p:attrNameLst>
                                          <p:attrName>style.visibility</p:attrName>
                                        </p:attrNameLst>
                                      </p:cBhvr>
                                      <p:to>
                                        <p:strVal val="visible"/>
                                      </p:to>
                                    </p:set>
                                    <p:animEffect transition="in" filter="fade">
                                      <p:cBhvr>
                                        <p:cTn id="44" dur="500"/>
                                        <p:tgtEl>
                                          <p:spTgt spid="207"/>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10"/>
                                        </p:tgtEl>
                                        <p:attrNameLst>
                                          <p:attrName>style.visibility</p:attrName>
                                        </p:attrNameLst>
                                      </p:cBhvr>
                                      <p:to>
                                        <p:strVal val="visible"/>
                                      </p:to>
                                    </p:set>
                                    <p:animEffect transition="in" filter="barn(inVertical)">
                                      <p:cBhvr>
                                        <p:cTn id="47" dur="500"/>
                                        <p:tgtEl>
                                          <p:spTgt spid="210"/>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209"/>
                                        </p:tgtEl>
                                        <p:attrNameLst>
                                          <p:attrName>style.visibility</p:attrName>
                                        </p:attrNameLst>
                                      </p:cBhvr>
                                      <p:to>
                                        <p:strVal val="visible"/>
                                      </p:to>
                                    </p:set>
                                    <p:animEffect transition="in" filter="fade">
                                      <p:cBhvr>
                                        <p:cTn id="51" dur="500"/>
                                        <p:tgtEl>
                                          <p:spTgt spid="209"/>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12"/>
                                        </p:tgtEl>
                                        <p:attrNameLst>
                                          <p:attrName>style.visibility</p:attrName>
                                        </p:attrNameLst>
                                      </p:cBhvr>
                                      <p:to>
                                        <p:strVal val="visible"/>
                                      </p:to>
                                    </p:set>
                                    <p:animEffect transition="in" filter="barn(inVertical)">
                                      <p:cBhvr>
                                        <p:cTn id="54" dur="500"/>
                                        <p:tgtEl>
                                          <p:spTgt spid="212"/>
                                        </p:tgtEl>
                                      </p:cBhvr>
                                    </p:animEffect>
                                  </p:childTnLst>
                                </p:cTn>
                              </p:par>
                            </p:childTnLst>
                          </p:cTn>
                        </p:par>
                        <p:par>
                          <p:cTn id="55" fill="hold">
                            <p:stCondLst>
                              <p:cond delay="4500"/>
                            </p:stCondLst>
                            <p:childTnLst>
                              <p:par>
                                <p:cTn id="56" presetID="10" presetClass="entr" presetSubtype="0" fill="hold" grpId="0" nodeType="afterEffect">
                                  <p:stCondLst>
                                    <p:cond delay="0"/>
                                  </p:stCondLst>
                                  <p:childTnLst>
                                    <p:set>
                                      <p:cBhvr>
                                        <p:cTn id="57" dur="1" fill="hold">
                                          <p:stCondLst>
                                            <p:cond delay="0"/>
                                          </p:stCondLst>
                                        </p:cTn>
                                        <p:tgtEl>
                                          <p:spTgt spid="211"/>
                                        </p:tgtEl>
                                        <p:attrNameLst>
                                          <p:attrName>style.visibility</p:attrName>
                                        </p:attrNameLst>
                                      </p:cBhvr>
                                      <p:to>
                                        <p:strVal val="visible"/>
                                      </p:to>
                                    </p:set>
                                    <p:animEffect transition="in" filter="fade">
                                      <p:cBhvr>
                                        <p:cTn id="58" dur="500"/>
                                        <p:tgtEl>
                                          <p:spTgt spid="211"/>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214"/>
                                        </p:tgtEl>
                                        <p:attrNameLst>
                                          <p:attrName>style.visibility</p:attrName>
                                        </p:attrNameLst>
                                      </p:cBhvr>
                                      <p:to>
                                        <p:strVal val="visible"/>
                                      </p:to>
                                    </p:set>
                                    <p:animEffect transition="in" filter="barn(inVertical)">
                                      <p:cBhvr>
                                        <p:cTn id="61" dur="500"/>
                                        <p:tgtEl>
                                          <p:spTgt spid="214"/>
                                        </p:tgtEl>
                                      </p:cBhvr>
                                    </p:animEffect>
                                  </p:childTnLst>
                                </p:cTn>
                              </p:par>
                            </p:childTnLst>
                          </p:cTn>
                        </p:par>
                        <p:par>
                          <p:cTn id="62" fill="hold">
                            <p:stCondLst>
                              <p:cond delay="5000"/>
                            </p:stCondLst>
                            <p:childTnLst>
                              <p:par>
                                <p:cTn id="63" presetID="10" presetClass="entr" presetSubtype="0" fill="hold" grpId="0" nodeType="afterEffect">
                                  <p:stCondLst>
                                    <p:cond delay="0"/>
                                  </p:stCondLst>
                                  <p:childTnLst>
                                    <p:set>
                                      <p:cBhvr>
                                        <p:cTn id="64" dur="1" fill="hold">
                                          <p:stCondLst>
                                            <p:cond delay="0"/>
                                          </p:stCondLst>
                                        </p:cTn>
                                        <p:tgtEl>
                                          <p:spTgt spid="213"/>
                                        </p:tgtEl>
                                        <p:attrNameLst>
                                          <p:attrName>style.visibility</p:attrName>
                                        </p:attrNameLst>
                                      </p:cBhvr>
                                      <p:to>
                                        <p:strVal val="visible"/>
                                      </p:to>
                                    </p:set>
                                    <p:animEffect transition="in" filter="fade">
                                      <p:cBhvr>
                                        <p:cTn id="65" dur="500"/>
                                        <p:tgtEl>
                                          <p:spTgt spid="213"/>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216"/>
                                        </p:tgtEl>
                                        <p:attrNameLst>
                                          <p:attrName>style.visibility</p:attrName>
                                        </p:attrNameLst>
                                      </p:cBhvr>
                                      <p:to>
                                        <p:strVal val="visible"/>
                                      </p:to>
                                    </p:set>
                                    <p:animEffect transition="in" filter="barn(inVertical)">
                                      <p:cBhvr>
                                        <p:cTn id="68" dur="500"/>
                                        <p:tgtEl>
                                          <p:spTgt spid="216"/>
                                        </p:tgtEl>
                                      </p:cBhvr>
                                    </p:animEffect>
                                  </p:childTnLst>
                                </p:cTn>
                              </p:par>
                            </p:childTnLst>
                          </p:cTn>
                        </p:par>
                        <p:par>
                          <p:cTn id="69" fill="hold">
                            <p:stCondLst>
                              <p:cond delay="5500"/>
                            </p:stCondLst>
                            <p:childTnLst>
                              <p:par>
                                <p:cTn id="70" presetID="10" presetClass="entr" presetSubtype="0" fill="hold" grpId="0" nodeType="afterEffect">
                                  <p:stCondLst>
                                    <p:cond delay="0"/>
                                  </p:stCondLst>
                                  <p:childTnLst>
                                    <p:set>
                                      <p:cBhvr>
                                        <p:cTn id="71" dur="1" fill="hold">
                                          <p:stCondLst>
                                            <p:cond delay="0"/>
                                          </p:stCondLst>
                                        </p:cTn>
                                        <p:tgtEl>
                                          <p:spTgt spid="215"/>
                                        </p:tgtEl>
                                        <p:attrNameLst>
                                          <p:attrName>style.visibility</p:attrName>
                                        </p:attrNameLst>
                                      </p:cBhvr>
                                      <p:to>
                                        <p:strVal val="visible"/>
                                      </p:to>
                                    </p:set>
                                    <p:animEffect transition="in" filter="fade">
                                      <p:cBhvr>
                                        <p:cTn id="72"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0" animBg="1"/>
      <p:bldP spid="193" grpId="0" animBg="1"/>
      <p:bldP spid="194" grpId="0" animBg="1"/>
      <p:bldP spid="195" grpId="0" animBg="1"/>
      <p:bldP spid="196" grpId="0" animBg="1"/>
      <p:bldP spid="207" grpId="0"/>
      <p:bldP spid="208" grpId="0"/>
      <p:bldP spid="209" grpId="0"/>
      <p:bldP spid="210" grpId="0"/>
      <p:bldP spid="211" grpId="0"/>
      <p:bldP spid="212" grpId="0"/>
      <p:bldP spid="213" grpId="0"/>
      <p:bldP spid="214" grpId="0"/>
      <p:bldP spid="215" grpId="0"/>
      <p:bldP spid="2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0" name="Oval 20">
            <a:extLst>
              <a:ext uri="{FF2B5EF4-FFF2-40B4-BE49-F238E27FC236}">
                <a16:creationId xmlns:a16="http://schemas.microsoft.com/office/drawing/2014/main" id="{0A5C1617-703F-FB44-95B0-59E1CEDD7080}"/>
              </a:ext>
            </a:extLst>
          </p:cNvPr>
          <p:cNvSpPr>
            <a:spLocks noChangeArrowheads="1"/>
          </p:cNvSpPr>
          <p:nvPr/>
        </p:nvSpPr>
        <p:spPr bwMode="auto">
          <a:xfrm>
            <a:off x="2339792" y="4735490"/>
            <a:ext cx="1646123" cy="1776153"/>
          </a:xfrm>
          <a:prstGeom prst="ellipse">
            <a:avLst/>
          </a:prstGeom>
          <a:solidFill>
            <a:srgbClr val="7F34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Google Shape;194;p6"/>
          <p:cNvSpPr txBox="1">
            <a:spLocks noGrp="1"/>
          </p:cNvSpPr>
          <p:nvPr>
            <p:ph type="body" idx="2"/>
          </p:nvPr>
        </p:nvSpPr>
        <p:spPr>
          <a:xfrm>
            <a:off x="1234841" y="315679"/>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24BAA2"/>
              </a:buClr>
              <a:buSzPts val="3600"/>
              <a:buNone/>
            </a:pPr>
            <a:r>
              <a:rPr lang="en-US" dirty="0"/>
              <a:t>I </a:t>
            </a:r>
            <a:r>
              <a:rPr lang="en-US" dirty="0" err="1"/>
              <a:t>vantaggi</a:t>
            </a:r>
            <a:r>
              <a:rPr lang="en-US" dirty="0"/>
              <a:t> </a:t>
            </a:r>
            <a:r>
              <a:rPr lang="en-US" dirty="0" err="1"/>
              <a:t>della</a:t>
            </a:r>
            <a:r>
              <a:rPr lang="en-US" dirty="0"/>
              <a:t> </a:t>
            </a:r>
            <a:r>
              <a:rPr lang="en-US" dirty="0" err="1"/>
              <a:t>tecnologia</a:t>
            </a:r>
            <a:r>
              <a:rPr lang="en-US" dirty="0"/>
              <a:t> </a:t>
            </a:r>
            <a:r>
              <a:rPr lang="en-US" dirty="0" err="1"/>
              <a:t>nell’assistenza</a:t>
            </a:r>
            <a:r>
              <a:rPr lang="en-US" dirty="0"/>
              <a:t> sanitaria</a:t>
            </a:r>
            <a:endParaRPr dirty="0"/>
          </a:p>
        </p:txBody>
      </p:sp>
      <p:cxnSp>
        <p:nvCxnSpPr>
          <p:cNvPr id="2" name="Straight Connector 37">
            <a:extLst>
              <a:ext uri="{FF2B5EF4-FFF2-40B4-BE49-F238E27FC236}">
                <a16:creationId xmlns:a16="http://schemas.microsoft.com/office/drawing/2014/main" id="{465CCE4B-D1BC-A281-949F-711E215EB108}"/>
              </a:ext>
            </a:extLst>
          </p:cNvPr>
          <p:cNvCxnSpPr>
            <a:cxnSpLocks/>
          </p:cNvCxnSpPr>
          <p:nvPr/>
        </p:nvCxnSpPr>
        <p:spPr>
          <a:xfrm flipH="1" flipV="1">
            <a:off x="4464436" y="4241457"/>
            <a:ext cx="512833" cy="450576"/>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 name="Straight Connector 39">
            <a:extLst>
              <a:ext uri="{FF2B5EF4-FFF2-40B4-BE49-F238E27FC236}">
                <a16:creationId xmlns:a16="http://schemas.microsoft.com/office/drawing/2014/main" id="{6680B2FF-844D-A8C5-7ECE-32F4441D8CBF}"/>
              </a:ext>
            </a:extLst>
          </p:cNvPr>
          <p:cNvCxnSpPr>
            <a:cxnSpLocks/>
          </p:cNvCxnSpPr>
          <p:nvPr/>
        </p:nvCxnSpPr>
        <p:spPr>
          <a:xfrm flipV="1">
            <a:off x="7116183" y="4239239"/>
            <a:ext cx="611006" cy="415768"/>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 name="Straight Connector 41">
            <a:extLst>
              <a:ext uri="{FF2B5EF4-FFF2-40B4-BE49-F238E27FC236}">
                <a16:creationId xmlns:a16="http://schemas.microsoft.com/office/drawing/2014/main" id="{D3E46EEF-D2A1-C98E-4ACD-E4F733D84BA5}"/>
              </a:ext>
            </a:extLst>
          </p:cNvPr>
          <p:cNvCxnSpPr>
            <a:cxnSpLocks/>
          </p:cNvCxnSpPr>
          <p:nvPr/>
        </p:nvCxnSpPr>
        <p:spPr>
          <a:xfrm flipV="1">
            <a:off x="6071083" y="3625340"/>
            <a:ext cx="0" cy="616117"/>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3">
            <a:extLst>
              <a:ext uri="{FF2B5EF4-FFF2-40B4-BE49-F238E27FC236}">
                <a16:creationId xmlns:a16="http://schemas.microsoft.com/office/drawing/2014/main" id="{C88DC431-581B-5601-F7F6-880ADEB71ADD}"/>
              </a:ext>
            </a:extLst>
          </p:cNvPr>
          <p:cNvCxnSpPr>
            <a:cxnSpLocks/>
          </p:cNvCxnSpPr>
          <p:nvPr/>
        </p:nvCxnSpPr>
        <p:spPr>
          <a:xfrm flipH="1">
            <a:off x="3939800" y="5779821"/>
            <a:ext cx="584396"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45">
            <a:extLst>
              <a:ext uri="{FF2B5EF4-FFF2-40B4-BE49-F238E27FC236}">
                <a16:creationId xmlns:a16="http://schemas.microsoft.com/office/drawing/2014/main" id="{91E018B4-5A84-3065-5F53-23B3700E2E3A}"/>
              </a:ext>
            </a:extLst>
          </p:cNvPr>
          <p:cNvCxnSpPr>
            <a:cxnSpLocks/>
          </p:cNvCxnSpPr>
          <p:nvPr/>
        </p:nvCxnSpPr>
        <p:spPr>
          <a:xfrm>
            <a:off x="7617417" y="5673488"/>
            <a:ext cx="538834"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 name="Oval 5">
            <a:extLst>
              <a:ext uri="{FF2B5EF4-FFF2-40B4-BE49-F238E27FC236}">
                <a16:creationId xmlns:a16="http://schemas.microsoft.com/office/drawing/2014/main" id="{3B3E5311-E10F-22A0-8812-F8BE96057A18}"/>
              </a:ext>
            </a:extLst>
          </p:cNvPr>
          <p:cNvSpPr>
            <a:spLocks noChangeArrowheads="1"/>
          </p:cNvSpPr>
          <p:nvPr/>
        </p:nvSpPr>
        <p:spPr bwMode="auto">
          <a:xfrm>
            <a:off x="5233972" y="1817984"/>
            <a:ext cx="1719263" cy="1730375"/>
          </a:xfrm>
          <a:prstGeom prst="ellipse">
            <a:avLst/>
          </a:prstGeom>
          <a:solidFill>
            <a:srgbClr val="7F34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Oval 8">
            <a:extLst>
              <a:ext uri="{FF2B5EF4-FFF2-40B4-BE49-F238E27FC236}">
                <a16:creationId xmlns:a16="http://schemas.microsoft.com/office/drawing/2014/main" id="{4FFE832D-EF46-114B-B2E6-895F8C8E7766}"/>
              </a:ext>
            </a:extLst>
          </p:cNvPr>
          <p:cNvSpPr>
            <a:spLocks noChangeArrowheads="1"/>
          </p:cNvSpPr>
          <p:nvPr/>
        </p:nvSpPr>
        <p:spPr bwMode="auto">
          <a:xfrm>
            <a:off x="7522137" y="2858400"/>
            <a:ext cx="1717675" cy="1728788"/>
          </a:xfrm>
          <a:prstGeom prst="ellipse">
            <a:avLst/>
          </a:prstGeom>
          <a:solidFill>
            <a:srgbClr val="24BAA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Oval 11">
            <a:extLst>
              <a:ext uri="{FF2B5EF4-FFF2-40B4-BE49-F238E27FC236}">
                <a16:creationId xmlns:a16="http://schemas.microsoft.com/office/drawing/2014/main" id="{FD28887F-AC35-DCAD-6806-AE0EF1BA17D3}"/>
              </a:ext>
            </a:extLst>
          </p:cNvPr>
          <p:cNvSpPr>
            <a:spLocks noChangeArrowheads="1"/>
          </p:cNvSpPr>
          <p:nvPr/>
        </p:nvSpPr>
        <p:spPr bwMode="auto">
          <a:xfrm>
            <a:off x="8140303" y="4797957"/>
            <a:ext cx="1858624" cy="1741541"/>
          </a:xfrm>
          <a:prstGeom prst="ellipse">
            <a:avLst/>
          </a:prstGeom>
          <a:solidFill>
            <a:srgbClr val="7F34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Oval 23">
            <a:extLst>
              <a:ext uri="{FF2B5EF4-FFF2-40B4-BE49-F238E27FC236}">
                <a16:creationId xmlns:a16="http://schemas.microsoft.com/office/drawing/2014/main" id="{18680F10-6812-F5FE-879D-5C63109E4A48}"/>
              </a:ext>
            </a:extLst>
          </p:cNvPr>
          <p:cNvSpPr>
            <a:spLocks noChangeArrowheads="1"/>
          </p:cNvSpPr>
          <p:nvPr/>
        </p:nvSpPr>
        <p:spPr bwMode="auto">
          <a:xfrm>
            <a:off x="3074729" y="2761403"/>
            <a:ext cx="1646123" cy="1730375"/>
          </a:xfrm>
          <a:prstGeom prst="ellipse">
            <a:avLst/>
          </a:prstGeom>
          <a:solidFill>
            <a:srgbClr val="24BAA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Shape 47">
            <a:extLst>
              <a:ext uri="{FF2B5EF4-FFF2-40B4-BE49-F238E27FC236}">
                <a16:creationId xmlns:a16="http://schemas.microsoft.com/office/drawing/2014/main" id="{E406A9C2-7D6D-8D98-3581-C593C4E82067}"/>
              </a:ext>
            </a:extLst>
          </p:cNvPr>
          <p:cNvSpPr>
            <a:spLocks noChangeArrowheads="1"/>
          </p:cNvSpPr>
          <p:nvPr/>
        </p:nvSpPr>
        <p:spPr bwMode="auto">
          <a:xfrm>
            <a:off x="4524195" y="4135123"/>
            <a:ext cx="3093776" cy="2397997"/>
          </a:xfrm>
          <a:custGeom>
            <a:avLst/>
            <a:gdLst>
              <a:gd name="connsiteX0" fmla="*/ 1546888 w 3093776"/>
              <a:gd name="connsiteY0" fmla="*/ 0 h 2397997"/>
              <a:gd name="connsiteX1" fmla="*/ 3093776 w 3093776"/>
              <a:gd name="connsiteY1" fmla="*/ 1538365 h 2397997"/>
              <a:gd name="connsiteX2" fmla="*/ 2907075 w 3093776"/>
              <a:gd name="connsiteY2" fmla="*/ 2271642 h 2397997"/>
              <a:gd name="connsiteX3" fmla="*/ 2829887 w 3093776"/>
              <a:gd name="connsiteY3" fmla="*/ 2397997 h 2397997"/>
              <a:gd name="connsiteX4" fmla="*/ 263890 w 3093776"/>
              <a:gd name="connsiteY4" fmla="*/ 2397997 h 2397997"/>
              <a:gd name="connsiteX5" fmla="*/ 186701 w 3093776"/>
              <a:gd name="connsiteY5" fmla="*/ 2271642 h 2397997"/>
              <a:gd name="connsiteX6" fmla="*/ 0 w 3093776"/>
              <a:gd name="connsiteY6" fmla="*/ 1538365 h 2397997"/>
              <a:gd name="connsiteX7" fmla="*/ 1546888 w 3093776"/>
              <a:gd name="connsiteY7" fmla="*/ 0 h 239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3776" h="2397997">
                <a:moveTo>
                  <a:pt x="1546888" y="0"/>
                </a:moveTo>
                <a:cubicBezTo>
                  <a:pt x="2401211" y="0"/>
                  <a:pt x="3093776" y="688749"/>
                  <a:pt x="3093776" y="1538365"/>
                </a:cubicBezTo>
                <a:cubicBezTo>
                  <a:pt x="3093776" y="1803870"/>
                  <a:pt x="3026143" y="2053666"/>
                  <a:pt x="2907075" y="2271642"/>
                </a:cubicBezTo>
                <a:lnTo>
                  <a:pt x="2829887" y="2397997"/>
                </a:lnTo>
                <a:lnTo>
                  <a:pt x="263890" y="2397997"/>
                </a:lnTo>
                <a:lnTo>
                  <a:pt x="186701" y="2271642"/>
                </a:lnTo>
                <a:cubicBezTo>
                  <a:pt x="67634" y="2053666"/>
                  <a:pt x="0" y="1803870"/>
                  <a:pt x="0" y="1538365"/>
                </a:cubicBezTo>
                <a:cubicBezTo>
                  <a:pt x="0" y="688749"/>
                  <a:pt x="692565" y="0"/>
                  <a:pt x="1546888" y="0"/>
                </a:cubicBezTo>
                <a:close/>
              </a:path>
            </a:pathLst>
          </a:custGeom>
          <a:solidFill>
            <a:srgbClr val="24BAA2"/>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4" name="TextBox 16">
            <a:extLst>
              <a:ext uri="{FF2B5EF4-FFF2-40B4-BE49-F238E27FC236}">
                <a16:creationId xmlns:a16="http://schemas.microsoft.com/office/drawing/2014/main" id="{156786D3-3914-A91C-9ABE-60463BB0D101}"/>
              </a:ext>
            </a:extLst>
          </p:cNvPr>
          <p:cNvSpPr txBox="1"/>
          <p:nvPr/>
        </p:nvSpPr>
        <p:spPr>
          <a:xfrm>
            <a:off x="5243044" y="5935818"/>
            <a:ext cx="1705916" cy="461665"/>
          </a:xfrm>
          <a:prstGeom prst="rect">
            <a:avLst/>
          </a:prstGeom>
          <a:noFill/>
        </p:spPr>
        <p:txBody>
          <a:bodyPr wrap="none" rtlCol="0" anchor="ctr">
            <a:spAutoFit/>
          </a:bodyPr>
          <a:lstStyle/>
          <a:p>
            <a:pPr algn="ctr"/>
            <a:r>
              <a:rPr lang="en-US" sz="2400" b="1" cap="all" dirty="0">
                <a:solidFill>
                  <a:schemeClr val="bg1">
                    <a:lumMod val="85000"/>
                  </a:schemeClr>
                </a:solidFill>
              </a:rPr>
              <a:t>Benefits</a:t>
            </a:r>
          </a:p>
        </p:txBody>
      </p:sp>
      <p:sp>
        <p:nvSpPr>
          <p:cNvPr id="16" name="TextBox 19">
            <a:extLst>
              <a:ext uri="{FF2B5EF4-FFF2-40B4-BE49-F238E27FC236}">
                <a16:creationId xmlns:a16="http://schemas.microsoft.com/office/drawing/2014/main" id="{FBCFB409-1B9F-6720-FDE7-CD1E4908D193}"/>
              </a:ext>
            </a:extLst>
          </p:cNvPr>
          <p:cNvSpPr txBox="1"/>
          <p:nvPr/>
        </p:nvSpPr>
        <p:spPr>
          <a:xfrm>
            <a:off x="3213935" y="3789891"/>
            <a:ext cx="1397757" cy="523220"/>
          </a:xfrm>
          <a:prstGeom prst="rect">
            <a:avLst/>
          </a:prstGeom>
          <a:noFill/>
        </p:spPr>
        <p:txBody>
          <a:bodyPr wrap="square" rtlCol="0" anchor="ctr">
            <a:spAutoFit/>
          </a:bodyPr>
          <a:lstStyle/>
          <a:p>
            <a:pPr algn="ctr"/>
            <a:r>
              <a:rPr lang="en-US" b="1" dirty="0">
                <a:solidFill>
                  <a:schemeClr val="bg1">
                    <a:lumMod val="85000"/>
                  </a:schemeClr>
                </a:solidFill>
              </a:rPr>
              <a:t>Minor </a:t>
            </a:r>
            <a:r>
              <a:rPr lang="en-US" b="1" dirty="0" err="1">
                <a:solidFill>
                  <a:schemeClr val="bg1">
                    <a:lumMod val="85000"/>
                  </a:schemeClr>
                </a:solidFill>
              </a:rPr>
              <a:t>solitudine</a:t>
            </a:r>
            <a:endParaRPr lang="en-US" b="1" dirty="0">
              <a:solidFill>
                <a:schemeClr val="bg1">
                  <a:lumMod val="85000"/>
                </a:schemeClr>
              </a:solidFill>
            </a:endParaRPr>
          </a:p>
        </p:txBody>
      </p:sp>
      <p:sp>
        <p:nvSpPr>
          <p:cNvPr id="18" name="TextBox 21">
            <a:extLst>
              <a:ext uri="{FF2B5EF4-FFF2-40B4-BE49-F238E27FC236}">
                <a16:creationId xmlns:a16="http://schemas.microsoft.com/office/drawing/2014/main" id="{990DCED2-E920-FD27-7F07-6FD30358B273}"/>
              </a:ext>
            </a:extLst>
          </p:cNvPr>
          <p:cNvSpPr txBox="1"/>
          <p:nvPr/>
        </p:nvSpPr>
        <p:spPr>
          <a:xfrm>
            <a:off x="8289557" y="5981984"/>
            <a:ext cx="1576073" cy="307777"/>
          </a:xfrm>
          <a:prstGeom prst="rect">
            <a:avLst/>
          </a:prstGeom>
          <a:noFill/>
        </p:spPr>
        <p:txBody>
          <a:bodyPr wrap="none" rtlCol="0" anchor="ctr">
            <a:spAutoFit/>
          </a:bodyPr>
          <a:lstStyle/>
          <a:p>
            <a:pPr algn="ctr"/>
            <a:r>
              <a:rPr lang="en-US" b="1" dirty="0" err="1">
                <a:solidFill>
                  <a:schemeClr val="bg1">
                    <a:lumMod val="85000"/>
                  </a:schemeClr>
                </a:solidFill>
              </a:rPr>
              <a:t>Relazioni</a:t>
            </a:r>
            <a:r>
              <a:rPr lang="en-US" b="1" dirty="0">
                <a:solidFill>
                  <a:schemeClr val="bg1">
                    <a:lumMod val="85000"/>
                  </a:schemeClr>
                </a:solidFill>
              </a:rPr>
              <a:t> </a:t>
            </a:r>
            <a:r>
              <a:rPr lang="en-US" b="1" dirty="0" err="1">
                <a:solidFill>
                  <a:schemeClr val="bg1">
                    <a:lumMod val="85000"/>
                  </a:schemeClr>
                </a:solidFill>
              </a:rPr>
              <a:t>sociali</a:t>
            </a:r>
            <a:endParaRPr lang="en-US" b="1" dirty="0">
              <a:solidFill>
                <a:schemeClr val="bg1">
                  <a:lumMod val="85000"/>
                </a:schemeClr>
              </a:solidFill>
            </a:endParaRPr>
          </a:p>
        </p:txBody>
      </p:sp>
      <p:sp>
        <p:nvSpPr>
          <p:cNvPr id="20" name="TextBox 23">
            <a:extLst>
              <a:ext uri="{FF2B5EF4-FFF2-40B4-BE49-F238E27FC236}">
                <a16:creationId xmlns:a16="http://schemas.microsoft.com/office/drawing/2014/main" id="{E7A887F9-F020-6ED8-5518-A004F2EE6057}"/>
              </a:ext>
            </a:extLst>
          </p:cNvPr>
          <p:cNvSpPr txBox="1"/>
          <p:nvPr/>
        </p:nvSpPr>
        <p:spPr>
          <a:xfrm>
            <a:off x="2511373" y="5842515"/>
            <a:ext cx="1269898" cy="461665"/>
          </a:xfrm>
          <a:prstGeom prst="rect">
            <a:avLst/>
          </a:prstGeom>
          <a:noFill/>
        </p:spPr>
        <p:txBody>
          <a:bodyPr wrap="none" rtlCol="0" anchor="ctr">
            <a:spAutoFit/>
          </a:bodyPr>
          <a:lstStyle/>
          <a:p>
            <a:pPr algn="ctr"/>
            <a:r>
              <a:rPr lang="es-ES" sz="1200" b="1" dirty="0">
                <a:solidFill>
                  <a:schemeClr val="bg1">
                    <a:lumMod val="85000"/>
                  </a:schemeClr>
                </a:solidFill>
              </a:rPr>
              <a:t>Gestione </a:t>
            </a:r>
          </a:p>
          <a:p>
            <a:pPr algn="ctr"/>
            <a:r>
              <a:rPr lang="es-ES" sz="1200" b="1" dirty="0" err="1">
                <a:solidFill>
                  <a:schemeClr val="bg1">
                    <a:lumMod val="85000"/>
                  </a:schemeClr>
                </a:solidFill>
              </a:rPr>
              <a:t>dell’assistenza</a:t>
            </a:r>
            <a:endParaRPr lang="es-ES" sz="1200" b="1" dirty="0">
              <a:solidFill>
                <a:schemeClr val="bg1">
                  <a:lumMod val="85000"/>
                </a:schemeClr>
              </a:solidFill>
            </a:endParaRPr>
          </a:p>
        </p:txBody>
      </p:sp>
      <p:sp>
        <p:nvSpPr>
          <p:cNvPr id="22" name="TextBox 25">
            <a:extLst>
              <a:ext uri="{FF2B5EF4-FFF2-40B4-BE49-F238E27FC236}">
                <a16:creationId xmlns:a16="http://schemas.microsoft.com/office/drawing/2014/main" id="{FCE5438D-B833-8D26-B5D7-53E188D71A35}"/>
              </a:ext>
            </a:extLst>
          </p:cNvPr>
          <p:cNvSpPr txBox="1"/>
          <p:nvPr/>
        </p:nvSpPr>
        <p:spPr>
          <a:xfrm>
            <a:off x="7653452" y="3960185"/>
            <a:ext cx="1436612" cy="307777"/>
          </a:xfrm>
          <a:prstGeom prst="rect">
            <a:avLst/>
          </a:prstGeom>
          <a:noFill/>
        </p:spPr>
        <p:txBody>
          <a:bodyPr wrap="none" rtlCol="0" anchor="ctr">
            <a:spAutoFit/>
          </a:bodyPr>
          <a:lstStyle/>
          <a:p>
            <a:pPr algn="ctr"/>
            <a:r>
              <a:rPr lang="en-US" b="1" dirty="0">
                <a:solidFill>
                  <a:schemeClr val="bg1">
                    <a:lumMod val="85000"/>
                  </a:schemeClr>
                </a:solidFill>
              </a:rPr>
              <a:t>Salute </a:t>
            </a:r>
            <a:r>
              <a:rPr lang="en-US" b="1" dirty="0" err="1">
                <a:solidFill>
                  <a:schemeClr val="bg1">
                    <a:lumMod val="85000"/>
                  </a:schemeClr>
                </a:solidFill>
              </a:rPr>
              <a:t>Mentale</a:t>
            </a:r>
            <a:endParaRPr lang="en-US" b="1" dirty="0">
              <a:solidFill>
                <a:schemeClr val="bg1">
                  <a:lumMod val="85000"/>
                </a:schemeClr>
              </a:solidFill>
            </a:endParaRPr>
          </a:p>
        </p:txBody>
      </p:sp>
      <p:sp>
        <p:nvSpPr>
          <p:cNvPr id="24" name="TextBox 27">
            <a:extLst>
              <a:ext uri="{FF2B5EF4-FFF2-40B4-BE49-F238E27FC236}">
                <a16:creationId xmlns:a16="http://schemas.microsoft.com/office/drawing/2014/main" id="{FFEB8469-0C6B-4E81-39C3-FE963C8C7E5D}"/>
              </a:ext>
            </a:extLst>
          </p:cNvPr>
          <p:cNvSpPr txBox="1"/>
          <p:nvPr/>
        </p:nvSpPr>
        <p:spPr>
          <a:xfrm>
            <a:off x="5325403" y="2820688"/>
            <a:ext cx="1495922" cy="461665"/>
          </a:xfrm>
          <a:prstGeom prst="rect">
            <a:avLst/>
          </a:prstGeom>
          <a:noFill/>
        </p:spPr>
        <p:txBody>
          <a:bodyPr wrap="none" rtlCol="0" anchor="ctr">
            <a:spAutoFit/>
          </a:bodyPr>
          <a:lstStyle/>
          <a:p>
            <a:pPr algn="ctr"/>
            <a:r>
              <a:rPr lang="es-ES" sz="1200" b="1" dirty="0" err="1">
                <a:solidFill>
                  <a:schemeClr val="bg1">
                    <a:lumMod val="85000"/>
                  </a:schemeClr>
                </a:solidFill>
              </a:rPr>
              <a:t>Accessibilità</a:t>
            </a:r>
            <a:r>
              <a:rPr lang="es-ES" sz="1200" b="1" dirty="0">
                <a:solidFill>
                  <a:schemeClr val="bg1">
                    <a:lumMod val="85000"/>
                  </a:schemeClr>
                </a:solidFill>
              </a:rPr>
              <a:t> </a:t>
            </a:r>
          </a:p>
          <a:p>
            <a:pPr algn="ctr"/>
            <a:r>
              <a:rPr lang="es-ES" sz="1200" b="1" dirty="0" err="1">
                <a:solidFill>
                  <a:schemeClr val="bg1">
                    <a:lumMod val="85000"/>
                  </a:schemeClr>
                </a:solidFill>
              </a:rPr>
              <a:t>delle</a:t>
            </a:r>
            <a:r>
              <a:rPr lang="es-ES" sz="1200" b="1" dirty="0">
                <a:solidFill>
                  <a:schemeClr val="bg1">
                    <a:lumMod val="85000"/>
                  </a:schemeClr>
                </a:solidFill>
              </a:rPr>
              <a:t> </a:t>
            </a:r>
            <a:r>
              <a:rPr lang="es-ES" sz="1200" b="1" dirty="0" err="1">
                <a:solidFill>
                  <a:schemeClr val="bg1">
                    <a:lumMod val="85000"/>
                  </a:schemeClr>
                </a:solidFill>
              </a:rPr>
              <a:t>informazioni</a:t>
            </a:r>
            <a:endParaRPr lang="es-ES" sz="1200" b="1" dirty="0">
              <a:solidFill>
                <a:schemeClr val="bg1">
                  <a:lumMod val="85000"/>
                </a:schemeClr>
              </a:solidFill>
            </a:endParaRPr>
          </a:p>
        </p:txBody>
      </p:sp>
      <p:sp>
        <p:nvSpPr>
          <p:cNvPr id="28" name="Rectangle 36">
            <a:extLst>
              <a:ext uri="{FF2B5EF4-FFF2-40B4-BE49-F238E27FC236}">
                <a16:creationId xmlns:a16="http://schemas.microsoft.com/office/drawing/2014/main" id="{F99D2DD4-6B56-BC56-536F-8E345AA49C98}"/>
              </a:ext>
            </a:extLst>
          </p:cNvPr>
          <p:cNvSpPr/>
          <p:nvPr/>
        </p:nvSpPr>
        <p:spPr>
          <a:xfrm>
            <a:off x="302511" y="4774058"/>
            <a:ext cx="2134235" cy="1661993"/>
          </a:xfrm>
          <a:prstGeom prst="rect">
            <a:avLst/>
          </a:prstGeom>
        </p:spPr>
        <p:txBody>
          <a:bodyPr wrap="square">
            <a:spAutoFit/>
          </a:bodyPr>
          <a:lstStyle/>
          <a:p>
            <a:pPr algn="ctr"/>
            <a:r>
              <a:rPr lang="en-US" sz="1700" dirty="0" err="1">
                <a:solidFill>
                  <a:srgbClr val="00194C"/>
                </a:solidFill>
                <a:latin typeface="Calibri" panose="020F0502020204030204" pitchFamily="34" charset="0"/>
                <a:cs typeface="Calibri" panose="020F0502020204030204" pitchFamily="34" charset="0"/>
              </a:rPr>
              <a:t>Gli</a:t>
            </a:r>
            <a:r>
              <a:rPr lang="en-US" sz="1700" dirty="0">
                <a:solidFill>
                  <a:srgbClr val="00194C"/>
                </a:solidFill>
                <a:latin typeface="Calibri" panose="020F0502020204030204" pitchFamily="34" charset="0"/>
                <a:cs typeface="Calibri" panose="020F0502020204030204" pitchFamily="34" charset="0"/>
              </a:rPr>
              <a:t> </a:t>
            </a:r>
            <a:r>
              <a:rPr lang="en-US" sz="1700" dirty="0" err="1">
                <a:solidFill>
                  <a:srgbClr val="00194C"/>
                </a:solidFill>
                <a:latin typeface="Calibri" panose="020F0502020204030204" pitchFamily="34" charset="0"/>
                <a:cs typeface="Calibri" panose="020F0502020204030204" pitchFamily="34" charset="0"/>
              </a:rPr>
              <a:t>strumenti</a:t>
            </a:r>
            <a:r>
              <a:rPr lang="en-US" sz="1700" dirty="0">
                <a:solidFill>
                  <a:srgbClr val="00194C"/>
                </a:solidFill>
                <a:latin typeface="Calibri" panose="020F0502020204030204" pitchFamily="34" charset="0"/>
                <a:cs typeface="Calibri" panose="020F0502020204030204" pitchFamily="34" charset="0"/>
              </a:rPr>
              <a:t> di </a:t>
            </a:r>
            <a:r>
              <a:rPr lang="en-US" sz="1700" dirty="0" err="1">
                <a:solidFill>
                  <a:srgbClr val="00194C"/>
                </a:solidFill>
                <a:latin typeface="Calibri" panose="020F0502020204030204" pitchFamily="34" charset="0"/>
                <a:cs typeface="Calibri" panose="020F0502020204030204" pitchFamily="34" charset="0"/>
              </a:rPr>
              <a:t>condivisione</a:t>
            </a:r>
            <a:r>
              <a:rPr lang="en-US" sz="1700" dirty="0">
                <a:solidFill>
                  <a:srgbClr val="00194C"/>
                </a:solidFill>
                <a:latin typeface="Calibri" panose="020F0502020204030204" pitchFamily="34" charset="0"/>
                <a:cs typeface="Calibri" panose="020F0502020204030204" pitchFamily="34" charset="0"/>
              </a:rPr>
              <a:t> </a:t>
            </a:r>
            <a:r>
              <a:rPr lang="en-US" sz="1700" dirty="0" err="1">
                <a:solidFill>
                  <a:srgbClr val="00194C"/>
                </a:solidFill>
                <a:latin typeface="Calibri" panose="020F0502020204030204" pitchFamily="34" charset="0"/>
                <a:cs typeface="Calibri" panose="020F0502020204030204" pitchFamily="34" charset="0"/>
              </a:rPr>
              <a:t>delle</a:t>
            </a:r>
            <a:r>
              <a:rPr lang="en-US" sz="1700" dirty="0">
                <a:solidFill>
                  <a:srgbClr val="00194C"/>
                </a:solidFill>
                <a:latin typeface="Calibri" panose="020F0502020204030204" pitchFamily="34" charset="0"/>
                <a:cs typeface="Calibri" panose="020F0502020204030204" pitchFamily="34" charset="0"/>
              </a:rPr>
              <a:t> </a:t>
            </a:r>
            <a:r>
              <a:rPr lang="en-US" sz="1700" dirty="0" err="1">
                <a:solidFill>
                  <a:srgbClr val="00194C"/>
                </a:solidFill>
                <a:latin typeface="Calibri" panose="020F0502020204030204" pitchFamily="34" charset="0"/>
                <a:cs typeface="Calibri" panose="020F0502020204030204" pitchFamily="34" charset="0"/>
              </a:rPr>
              <a:t>attività</a:t>
            </a:r>
            <a:r>
              <a:rPr lang="en-US" sz="1700" dirty="0">
                <a:solidFill>
                  <a:srgbClr val="00194C"/>
                </a:solidFill>
                <a:latin typeface="Calibri" panose="020F0502020204030204" pitchFamily="34" charset="0"/>
                <a:cs typeface="Calibri" panose="020F0502020204030204" pitchFamily="34" charset="0"/>
              </a:rPr>
              <a:t> </a:t>
            </a:r>
            <a:r>
              <a:rPr lang="en-US" sz="1700" dirty="0" err="1">
                <a:solidFill>
                  <a:srgbClr val="00194C"/>
                </a:solidFill>
                <a:latin typeface="Calibri" panose="020F0502020204030204" pitchFamily="34" charset="0"/>
                <a:cs typeface="Calibri" panose="020F0502020204030204" pitchFamily="34" charset="0"/>
              </a:rPr>
              <a:t>possono</a:t>
            </a:r>
            <a:r>
              <a:rPr lang="en-US" sz="1700" dirty="0">
                <a:solidFill>
                  <a:srgbClr val="00194C"/>
                </a:solidFill>
                <a:latin typeface="Calibri" panose="020F0502020204030204" pitchFamily="34" charset="0"/>
                <a:cs typeface="Calibri" panose="020F0502020204030204" pitchFamily="34" charset="0"/>
              </a:rPr>
              <a:t> </a:t>
            </a:r>
            <a:r>
              <a:rPr lang="en-US" sz="1700" dirty="0" err="1">
                <a:solidFill>
                  <a:srgbClr val="00194C"/>
                </a:solidFill>
                <a:latin typeface="Calibri" panose="020F0502020204030204" pitchFamily="34" charset="0"/>
                <a:cs typeface="Calibri" panose="020F0502020204030204" pitchFamily="34" charset="0"/>
              </a:rPr>
              <a:t>facilitare</a:t>
            </a:r>
            <a:r>
              <a:rPr lang="en-US" sz="1700" dirty="0">
                <a:solidFill>
                  <a:srgbClr val="00194C"/>
                </a:solidFill>
                <a:latin typeface="Calibri" panose="020F0502020204030204" pitchFamily="34" charset="0"/>
                <a:cs typeface="Calibri" panose="020F0502020204030204" pitchFamily="34" charset="0"/>
              </a:rPr>
              <a:t> il </a:t>
            </a:r>
            <a:r>
              <a:rPr lang="en-US" sz="1700" dirty="0" err="1">
                <a:solidFill>
                  <a:srgbClr val="00194C"/>
                </a:solidFill>
                <a:latin typeface="Calibri" panose="020F0502020204030204" pitchFamily="34" charset="0"/>
                <a:cs typeface="Calibri" panose="020F0502020204030204" pitchFamily="34" charset="0"/>
              </a:rPr>
              <a:t>coordinamento</a:t>
            </a:r>
            <a:r>
              <a:rPr lang="en-US" sz="1700" dirty="0">
                <a:solidFill>
                  <a:srgbClr val="00194C"/>
                </a:solidFill>
                <a:latin typeface="Calibri" panose="020F0502020204030204" pitchFamily="34" charset="0"/>
                <a:cs typeface="Calibri" panose="020F0502020204030204" pitchFamily="34" charset="0"/>
              </a:rPr>
              <a:t> </a:t>
            </a:r>
            <a:r>
              <a:rPr lang="en-US" sz="1700" dirty="0" err="1">
                <a:solidFill>
                  <a:srgbClr val="00194C"/>
                </a:solidFill>
                <a:latin typeface="Calibri" panose="020F0502020204030204" pitchFamily="34" charset="0"/>
                <a:cs typeface="Calibri" panose="020F0502020204030204" pitchFamily="34" charset="0"/>
              </a:rPr>
              <a:t>della</a:t>
            </a:r>
            <a:r>
              <a:rPr lang="en-US" sz="1700" dirty="0">
                <a:solidFill>
                  <a:srgbClr val="00194C"/>
                </a:solidFill>
                <a:latin typeface="Calibri" panose="020F0502020204030204" pitchFamily="34" charset="0"/>
                <a:cs typeface="Calibri" panose="020F0502020204030204" pitchFamily="34" charset="0"/>
              </a:rPr>
              <a:t> rete </a:t>
            </a:r>
            <a:r>
              <a:rPr lang="en-US" sz="1700" dirty="0" err="1">
                <a:solidFill>
                  <a:srgbClr val="00194C"/>
                </a:solidFill>
                <a:latin typeface="Calibri" panose="020F0502020204030204" pitchFamily="34" charset="0"/>
                <a:cs typeface="Calibri" panose="020F0502020204030204" pitchFamily="34" charset="0"/>
              </a:rPr>
              <a:t>assistenziale</a:t>
            </a:r>
            <a:r>
              <a:rPr lang="en-US" sz="1700" dirty="0">
                <a:solidFill>
                  <a:srgbClr val="00194C"/>
                </a:solidFill>
                <a:latin typeface="Calibri" panose="020F0502020204030204" pitchFamily="34" charset="0"/>
                <a:cs typeface="Calibri" panose="020F0502020204030204" pitchFamily="34" charset="0"/>
              </a:rPr>
              <a:t>.</a:t>
            </a:r>
          </a:p>
        </p:txBody>
      </p:sp>
      <p:sp>
        <p:nvSpPr>
          <p:cNvPr id="31" name="Rectangle 42">
            <a:extLst>
              <a:ext uri="{FF2B5EF4-FFF2-40B4-BE49-F238E27FC236}">
                <a16:creationId xmlns:a16="http://schemas.microsoft.com/office/drawing/2014/main" id="{418B0662-7D38-0151-7412-7A9517CF1444}"/>
              </a:ext>
            </a:extLst>
          </p:cNvPr>
          <p:cNvSpPr/>
          <p:nvPr/>
        </p:nvSpPr>
        <p:spPr>
          <a:xfrm>
            <a:off x="7910076" y="1496478"/>
            <a:ext cx="3031502" cy="1400383"/>
          </a:xfrm>
          <a:prstGeom prst="rect">
            <a:avLst/>
          </a:prstGeom>
        </p:spPr>
        <p:txBody>
          <a:bodyPr wrap="square">
            <a:spAutoFit/>
          </a:bodyPr>
          <a:lstStyle/>
          <a:p>
            <a:pPr algn="just"/>
            <a:r>
              <a:rPr lang="en-US" sz="1700" dirty="0">
                <a:solidFill>
                  <a:srgbClr val="00194C"/>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Alcuni studi</a:t>
            </a:r>
            <a:r>
              <a:rPr lang="en-US" sz="1700" dirty="0">
                <a:solidFill>
                  <a:srgbClr val="00194C"/>
                </a:solidFill>
                <a:latin typeface="Calibri" panose="020F0502020204030204" pitchFamily="34" charset="0"/>
                <a:cs typeface="Calibri" panose="020F0502020204030204" pitchFamily="34" charset="0"/>
              </a:rPr>
              <a:t> </a:t>
            </a:r>
            <a:r>
              <a:rPr lang="en-US" sz="1700" dirty="0" err="1">
                <a:solidFill>
                  <a:srgbClr val="00194C"/>
                </a:solidFill>
                <a:latin typeface="Calibri" panose="020F0502020204030204" pitchFamily="34" charset="0"/>
                <a:cs typeface="Calibri" panose="020F0502020204030204" pitchFamily="34" charset="0"/>
              </a:rPr>
              <a:t>hanno</a:t>
            </a:r>
            <a:r>
              <a:rPr lang="en-US" sz="1700" dirty="0">
                <a:solidFill>
                  <a:srgbClr val="00194C"/>
                </a:solidFill>
                <a:latin typeface="Calibri" panose="020F0502020204030204" pitchFamily="34" charset="0"/>
                <a:cs typeface="Calibri" panose="020F0502020204030204" pitchFamily="34" charset="0"/>
              </a:rPr>
              <a:t> </a:t>
            </a:r>
            <a:r>
              <a:rPr lang="en-US" sz="1700" dirty="0" err="1">
                <a:solidFill>
                  <a:srgbClr val="00194C"/>
                </a:solidFill>
                <a:latin typeface="Calibri" panose="020F0502020204030204" pitchFamily="34" charset="0"/>
                <a:cs typeface="Calibri" panose="020F0502020204030204" pitchFamily="34" charset="0"/>
              </a:rPr>
              <a:t>dimostrato</a:t>
            </a:r>
            <a:r>
              <a:rPr lang="en-US" sz="1700" dirty="0">
                <a:solidFill>
                  <a:srgbClr val="00194C"/>
                </a:solidFill>
                <a:latin typeface="Calibri" panose="020F0502020204030204" pitchFamily="34" charset="0"/>
                <a:cs typeface="Calibri" panose="020F0502020204030204" pitchFamily="34" charset="0"/>
              </a:rPr>
              <a:t> </a:t>
            </a:r>
            <a:r>
              <a:rPr lang="en-US" sz="1700" dirty="0" err="1">
                <a:solidFill>
                  <a:srgbClr val="00194C"/>
                </a:solidFill>
                <a:latin typeface="Calibri" panose="020F0502020204030204" pitchFamily="34" charset="0"/>
                <a:cs typeface="Calibri" panose="020F0502020204030204" pitchFamily="34" charset="0"/>
              </a:rPr>
              <a:t>che</a:t>
            </a:r>
            <a:r>
              <a:rPr lang="en-US" sz="1700" dirty="0">
                <a:solidFill>
                  <a:srgbClr val="00194C"/>
                </a:solidFill>
                <a:latin typeface="Calibri" panose="020F0502020204030204" pitchFamily="34" charset="0"/>
                <a:cs typeface="Calibri" panose="020F0502020204030204" pitchFamily="34" charset="0"/>
              </a:rPr>
              <a:t> </a:t>
            </a:r>
            <a:r>
              <a:rPr lang="en-US" sz="1700" dirty="0" err="1">
                <a:solidFill>
                  <a:srgbClr val="00194C"/>
                </a:solidFill>
                <a:latin typeface="Calibri" panose="020F0502020204030204" pitchFamily="34" charset="0"/>
                <a:cs typeface="Calibri" panose="020F0502020204030204" pitchFamily="34" charset="0"/>
              </a:rPr>
              <a:t>i</a:t>
            </a:r>
            <a:r>
              <a:rPr lang="en-US" sz="1700" dirty="0">
                <a:solidFill>
                  <a:srgbClr val="00194C"/>
                </a:solidFill>
                <a:latin typeface="Calibri" panose="020F0502020204030204" pitchFamily="34" charset="0"/>
                <a:cs typeface="Calibri" panose="020F0502020204030204" pitchFamily="34" charset="0"/>
              </a:rPr>
              <a:t> </a:t>
            </a:r>
            <a:r>
              <a:rPr lang="en-US" sz="1700" dirty="0" err="1">
                <a:solidFill>
                  <a:srgbClr val="00194C"/>
                </a:solidFill>
                <a:latin typeface="Calibri" panose="020F0502020204030204" pitchFamily="34" charset="0"/>
                <a:cs typeface="Calibri" panose="020F0502020204030204" pitchFamily="34" charset="0"/>
              </a:rPr>
              <a:t>dispositivi</a:t>
            </a:r>
            <a:r>
              <a:rPr lang="en-US" sz="1700" dirty="0">
                <a:solidFill>
                  <a:srgbClr val="00194C"/>
                </a:solidFill>
                <a:latin typeface="Calibri" panose="020F0502020204030204" pitchFamily="34" charset="0"/>
                <a:cs typeface="Calibri" panose="020F0502020204030204" pitchFamily="34" charset="0"/>
              </a:rPr>
              <a:t> di </a:t>
            </a:r>
            <a:r>
              <a:rPr lang="en-US" sz="1700" dirty="0" err="1">
                <a:solidFill>
                  <a:srgbClr val="00194C"/>
                </a:solidFill>
                <a:latin typeface="Calibri" panose="020F0502020204030204" pitchFamily="34" charset="0"/>
                <a:cs typeface="Calibri" panose="020F0502020204030204" pitchFamily="34" charset="0"/>
              </a:rPr>
              <a:t>assistenza</a:t>
            </a:r>
            <a:r>
              <a:rPr lang="en-US" sz="1700" dirty="0">
                <a:solidFill>
                  <a:srgbClr val="00194C"/>
                </a:solidFill>
                <a:latin typeface="Calibri" panose="020F0502020204030204" pitchFamily="34" charset="0"/>
                <a:cs typeface="Calibri" panose="020F0502020204030204" pitchFamily="34" charset="0"/>
              </a:rPr>
              <a:t> </a:t>
            </a:r>
            <a:r>
              <a:rPr lang="en-US" sz="1700" dirty="0" err="1">
                <a:solidFill>
                  <a:srgbClr val="00194C"/>
                </a:solidFill>
                <a:latin typeface="Calibri" panose="020F0502020204030204" pitchFamily="34" charset="0"/>
                <a:cs typeface="Calibri" panose="020F0502020204030204" pitchFamily="34" charset="0"/>
              </a:rPr>
              <a:t>hanno</a:t>
            </a:r>
            <a:r>
              <a:rPr lang="en-US" sz="1700" dirty="0">
                <a:solidFill>
                  <a:srgbClr val="00194C"/>
                </a:solidFill>
                <a:latin typeface="Calibri" panose="020F0502020204030204" pitchFamily="34" charset="0"/>
                <a:cs typeface="Calibri" panose="020F0502020204030204" pitchFamily="34" charset="0"/>
              </a:rPr>
              <a:t> un </a:t>
            </a:r>
            <a:r>
              <a:rPr lang="en-US" sz="1700" dirty="0" err="1">
                <a:solidFill>
                  <a:srgbClr val="00194C"/>
                </a:solidFill>
                <a:latin typeface="Calibri" panose="020F0502020204030204" pitchFamily="34" charset="0"/>
                <a:cs typeface="Calibri" panose="020F0502020204030204" pitchFamily="34" charset="0"/>
              </a:rPr>
              <a:t>impatto</a:t>
            </a:r>
            <a:r>
              <a:rPr lang="en-US" sz="1700" dirty="0">
                <a:solidFill>
                  <a:srgbClr val="00194C"/>
                </a:solidFill>
                <a:latin typeface="Calibri" panose="020F0502020204030204" pitchFamily="34" charset="0"/>
                <a:cs typeface="Calibri" panose="020F0502020204030204" pitchFamily="34" charset="0"/>
              </a:rPr>
              <a:t> </a:t>
            </a:r>
            <a:r>
              <a:rPr lang="en-US" sz="1700" dirty="0" err="1">
                <a:solidFill>
                  <a:srgbClr val="00194C"/>
                </a:solidFill>
                <a:latin typeface="Calibri" panose="020F0502020204030204" pitchFamily="34" charset="0"/>
                <a:cs typeface="Calibri" panose="020F0502020204030204" pitchFamily="34" charset="0"/>
              </a:rPr>
              <a:t>positivo</a:t>
            </a:r>
            <a:r>
              <a:rPr lang="en-US" sz="1700" dirty="0">
                <a:solidFill>
                  <a:srgbClr val="00194C"/>
                </a:solidFill>
                <a:latin typeface="Calibri" panose="020F0502020204030204" pitchFamily="34" charset="0"/>
                <a:cs typeface="Calibri" panose="020F0502020204030204" pitchFamily="34" charset="0"/>
              </a:rPr>
              <a:t> </a:t>
            </a:r>
            <a:r>
              <a:rPr lang="en-US" sz="1700" dirty="0" err="1">
                <a:solidFill>
                  <a:srgbClr val="00194C"/>
                </a:solidFill>
                <a:latin typeface="Calibri" panose="020F0502020204030204" pitchFamily="34" charset="0"/>
                <a:cs typeface="Calibri" panose="020F0502020204030204" pitchFamily="34" charset="0"/>
              </a:rPr>
              <a:t>sulla</a:t>
            </a:r>
            <a:r>
              <a:rPr lang="en-US" sz="1700" dirty="0">
                <a:solidFill>
                  <a:srgbClr val="00194C"/>
                </a:solidFill>
                <a:latin typeface="Calibri" panose="020F0502020204030204" pitchFamily="34" charset="0"/>
                <a:cs typeface="Calibri" panose="020F0502020204030204" pitchFamily="34" charset="0"/>
              </a:rPr>
              <a:t> salute </a:t>
            </a:r>
            <a:r>
              <a:rPr lang="en-US" sz="1700" dirty="0" err="1">
                <a:solidFill>
                  <a:srgbClr val="00194C"/>
                </a:solidFill>
                <a:latin typeface="Calibri" panose="020F0502020204030204" pitchFamily="34" charset="0"/>
                <a:cs typeface="Calibri" panose="020F0502020204030204" pitchFamily="34" charset="0"/>
              </a:rPr>
              <a:t>mentale</a:t>
            </a:r>
            <a:r>
              <a:rPr lang="en-US" sz="1700" dirty="0">
                <a:solidFill>
                  <a:srgbClr val="00194C"/>
                </a:solidFill>
                <a:latin typeface="Calibri" panose="020F0502020204030204" pitchFamily="34" charset="0"/>
                <a:cs typeface="Calibri" panose="020F0502020204030204" pitchFamily="34" charset="0"/>
              </a:rPr>
              <a:t> e il </a:t>
            </a:r>
            <a:r>
              <a:rPr lang="en-US" sz="1700" dirty="0" err="1">
                <a:solidFill>
                  <a:srgbClr val="00194C"/>
                </a:solidFill>
                <a:latin typeface="Calibri" panose="020F0502020204030204" pitchFamily="34" charset="0"/>
                <a:cs typeface="Calibri" panose="020F0502020204030204" pitchFamily="34" charset="0"/>
              </a:rPr>
              <a:t>benessere</a:t>
            </a:r>
            <a:r>
              <a:rPr lang="en-US" sz="1700" dirty="0">
                <a:solidFill>
                  <a:srgbClr val="00194C"/>
                </a:solidFill>
                <a:latin typeface="Calibri" panose="020F0502020204030204" pitchFamily="34" charset="0"/>
                <a:cs typeface="Calibri" panose="020F0502020204030204" pitchFamily="34" charset="0"/>
              </a:rPr>
              <a:t> </a:t>
            </a:r>
            <a:r>
              <a:rPr lang="en-US" sz="1700" dirty="0" err="1">
                <a:solidFill>
                  <a:srgbClr val="00194C"/>
                </a:solidFill>
                <a:latin typeface="Calibri" panose="020F0502020204030204" pitchFamily="34" charset="0"/>
                <a:cs typeface="Calibri" panose="020F0502020204030204" pitchFamily="34" charset="0"/>
              </a:rPr>
              <a:t>sociale</a:t>
            </a:r>
            <a:r>
              <a:rPr lang="en-US" sz="1700" dirty="0">
                <a:solidFill>
                  <a:srgbClr val="00194C"/>
                </a:solidFill>
                <a:latin typeface="Calibri" panose="020F0502020204030204" pitchFamily="34" charset="0"/>
                <a:cs typeface="Calibri" panose="020F0502020204030204" pitchFamily="34" charset="0"/>
              </a:rPr>
              <a:t> </a:t>
            </a:r>
            <a:r>
              <a:rPr lang="en-US" sz="1700" dirty="0" err="1">
                <a:solidFill>
                  <a:srgbClr val="00194C"/>
                </a:solidFill>
                <a:latin typeface="Calibri" panose="020F0502020204030204" pitchFamily="34" charset="0"/>
                <a:cs typeface="Calibri" panose="020F0502020204030204" pitchFamily="34" charset="0"/>
              </a:rPr>
              <a:t>dei</a:t>
            </a:r>
            <a:r>
              <a:rPr lang="en-US" sz="1700" dirty="0">
                <a:solidFill>
                  <a:srgbClr val="00194C"/>
                </a:solidFill>
                <a:latin typeface="Calibri" panose="020F0502020204030204" pitchFamily="34" charset="0"/>
                <a:cs typeface="Calibri" panose="020F0502020204030204" pitchFamily="34" charset="0"/>
              </a:rPr>
              <a:t> </a:t>
            </a:r>
            <a:r>
              <a:rPr lang="en-US" sz="1700" dirty="0" err="1">
                <a:solidFill>
                  <a:srgbClr val="00194C"/>
                </a:solidFill>
                <a:latin typeface="Calibri" panose="020F0502020204030204" pitchFamily="34" charset="0"/>
                <a:cs typeface="Calibri" panose="020F0502020204030204" pitchFamily="34" charset="0"/>
              </a:rPr>
              <a:t>pazienti</a:t>
            </a:r>
            <a:r>
              <a:rPr lang="en-US" sz="1700" dirty="0">
                <a:solidFill>
                  <a:srgbClr val="00194C"/>
                </a:solidFill>
                <a:latin typeface="Calibri" panose="020F0502020204030204" pitchFamily="34" charset="0"/>
                <a:cs typeface="Calibri" panose="020F0502020204030204" pitchFamily="34" charset="0"/>
              </a:rPr>
              <a:t>. </a:t>
            </a:r>
          </a:p>
        </p:txBody>
      </p:sp>
      <p:sp>
        <p:nvSpPr>
          <p:cNvPr id="38" name="Rectangle 36">
            <a:extLst>
              <a:ext uri="{FF2B5EF4-FFF2-40B4-BE49-F238E27FC236}">
                <a16:creationId xmlns:a16="http://schemas.microsoft.com/office/drawing/2014/main" id="{BC917DD3-CB0A-54E2-44CD-B96C98E138BF}"/>
              </a:ext>
            </a:extLst>
          </p:cNvPr>
          <p:cNvSpPr/>
          <p:nvPr/>
        </p:nvSpPr>
        <p:spPr>
          <a:xfrm>
            <a:off x="558044" y="2741458"/>
            <a:ext cx="2409676" cy="1400383"/>
          </a:xfrm>
          <a:prstGeom prst="rect">
            <a:avLst/>
          </a:prstGeom>
        </p:spPr>
        <p:txBody>
          <a:bodyPr wrap="square">
            <a:spAutoFit/>
          </a:bodyPr>
          <a:lstStyle/>
          <a:p>
            <a:pPr algn="ctr"/>
            <a:r>
              <a:rPr lang="en-US" sz="1700" dirty="0">
                <a:solidFill>
                  <a:srgbClr val="00194C"/>
                </a:solidFill>
                <a:latin typeface="Calibri" panose="020F0502020204030204" pitchFamily="34" charset="0"/>
                <a:cs typeface="Calibri" panose="020F0502020204030204" pitchFamily="34" charset="0"/>
              </a:rPr>
              <a:t>Le </a:t>
            </a:r>
            <a:r>
              <a:rPr lang="en-US" sz="1700" dirty="0" err="1">
                <a:solidFill>
                  <a:srgbClr val="00194C"/>
                </a:solidFill>
                <a:latin typeface="Calibri" panose="020F0502020204030204" pitchFamily="34" charset="0"/>
                <a:cs typeface="Calibri" panose="020F0502020204030204" pitchFamily="34" charset="0"/>
              </a:rPr>
              <a:t>tecnologie</a:t>
            </a:r>
            <a:r>
              <a:rPr lang="en-US" sz="1700" dirty="0">
                <a:solidFill>
                  <a:srgbClr val="00194C"/>
                </a:solidFill>
                <a:latin typeface="Calibri" panose="020F0502020204030204" pitchFamily="34" charset="0"/>
                <a:cs typeface="Calibri" panose="020F0502020204030204" pitchFamily="34" charset="0"/>
              </a:rPr>
              <a:t> </a:t>
            </a:r>
            <a:r>
              <a:rPr lang="en-US" sz="1700" dirty="0" err="1">
                <a:solidFill>
                  <a:srgbClr val="00194C"/>
                </a:solidFill>
                <a:latin typeface="Calibri" panose="020F0502020204030204" pitchFamily="34" charset="0"/>
                <a:cs typeface="Calibri" panose="020F0502020204030204" pitchFamily="34" charset="0"/>
              </a:rPr>
              <a:t>facilitano</a:t>
            </a:r>
            <a:r>
              <a:rPr lang="en-US" sz="1700" dirty="0">
                <a:solidFill>
                  <a:srgbClr val="00194C"/>
                </a:solidFill>
                <a:latin typeface="Calibri" panose="020F0502020204030204" pitchFamily="34" charset="0"/>
                <a:cs typeface="Calibri" panose="020F0502020204030204" pitchFamily="34" charset="0"/>
              </a:rPr>
              <a:t> </a:t>
            </a:r>
            <a:r>
              <a:rPr lang="en-US" sz="1700" dirty="0" err="1">
                <a:solidFill>
                  <a:srgbClr val="00194C"/>
                </a:solidFill>
                <a:latin typeface="Calibri" panose="020F0502020204030204" pitchFamily="34" charset="0"/>
                <a:cs typeface="Calibri" panose="020F0502020204030204" pitchFamily="34" charset="0"/>
              </a:rPr>
              <a:t>gli</a:t>
            </a:r>
            <a:r>
              <a:rPr lang="en-US" sz="1700" dirty="0">
                <a:solidFill>
                  <a:srgbClr val="00194C"/>
                </a:solidFill>
                <a:latin typeface="Calibri" panose="020F0502020204030204" pitchFamily="34" charset="0"/>
                <a:cs typeface="Calibri" panose="020F0502020204030204" pitchFamily="34" charset="0"/>
              </a:rPr>
              <a:t> </a:t>
            </a:r>
            <a:r>
              <a:rPr lang="en-US" sz="1700" dirty="0" err="1">
                <a:solidFill>
                  <a:srgbClr val="00194C"/>
                </a:solidFill>
                <a:latin typeface="Calibri" panose="020F0502020204030204" pitchFamily="34" charset="0"/>
                <a:cs typeface="Calibri" panose="020F0502020204030204" pitchFamily="34" charset="0"/>
              </a:rPr>
              <a:t>operatori</a:t>
            </a:r>
            <a:r>
              <a:rPr lang="en-US" sz="1700" dirty="0">
                <a:solidFill>
                  <a:srgbClr val="00194C"/>
                </a:solidFill>
                <a:latin typeface="Calibri" panose="020F0502020204030204" pitchFamily="34" charset="0"/>
                <a:cs typeface="Calibri" panose="020F0502020204030204" pitchFamily="34" charset="0"/>
              </a:rPr>
              <a:t> </a:t>
            </a:r>
            <a:r>
              <a:rPr lang="en-US" sz="1700" dirty="0" err="1">
                <a:solidFill>
                  <a:srgbClr val="00194C"/>
                </a:solidFill>
                <a:latin typeface="Calibri" panose="020F0502020204030204" pitchFamily="34" charset="0"/>
                <a:cs typeface="Calibri" panose="020F0502020204030204" pitchFamily="34" charset="0"/>
              </a:rPr>
              <a:t>permettendo</a:t>
            </a:r>
            <a:r>
              <a:rPr lang="en-US" sz="1700" dirty="0">
                <a:solidFill>
                  <a:srgbClr val="00194C"/>
                </a:solidFill>
                <a:latin typeface="Calibri" panose="020F0502020204030204" pitchFamily="34" charset="0"/>
                <a:cs typeface="Calibri" panose="020F0502020204030204" pitchFamily="34" charset="0"/>
              </a:rPr>
              <a:t> </a:t>
            </a:r>
            <a:r>
              <a:rPr lang="en-US" sz="1700" dirty="0" err="1">
                <a:solidFill>
                  <a:srgbClr val="00194C"/>
                </a:solidFill>
                <a:latin typeface="Calibri" panose="020F0502020204030204" pitchFamily="34" charset="0"/>
                <a:cs typeface="Calibri" panose="020F0502020204030204" pitchFamily="34" charset="0"/>
              </a:rPr>
              <a:t>loro</a:t>
            </a:r>
            <a:r>
              <a:rPr lang="en-US" sz="1700" dirty="0">
                <a:solidFill>
                  <a:srgbClr val="00194C"/>
                </a:solidFill>
                <a:latin typeface="Calibri" panose="020F0502020204030204" pitchFamily="34" charset="0"/>
                <a:cs typeface="Calibri" panose="020F0502020204030204" pitchFamily="34" charset="0"/>
              </a:rPr>
              <a:t> di </a:t>
            </a:r>
            <a:r>
              <a:rPr lang="en-US" sz="1700" dirty="0" err="1">
                <a:solidFill>
                  <a:srgbClr val="00194C"/>
                </a:solidFill>
                <a:latin typeface="Calibri" panose="020F0502020204030204" pitchFamily="34" charset="0"/>
                <a:cs typeface="Calibri" panose="020F0502020204030204" pitchFamily="34" charset="0"/>
              </a:rPr>
              <a:t>lavorare</a:t>
            </a:r>
            <a:r>
              <a:rPr lang="en-US" sz="1700" dirty="0">
                <a:solidFill>
                  <a:srgbClr val="00194C"/>
                </a:solidFill>
                <a:latin typeface="Calibri" panose="020F0502020204030204" pitchFamily="34" charset="0"/>
                <a:cs typeface="Calibri" panose="020F0502020204030204" pitchFamily="34" charset="0"/>
              </a:rPr>
              <a:t> e </a:t>
            </a:r>
            <a:r>
              <a:rPr lang="en-US" sz="1700" dirty="0" err="1">
                <a:solidFill>
                  <a:srgbClr val="00194C"/>
                </a:solidFill>
                <a:latin typeface="Calibri" panose="020F0502020204030204" pitchFamily="34" charset="0"/>
                <a:cs typeface="Calibri" panose="020F0502020204030204" pitchFamily="34" charset="0"/>
              </a:rPr>
              <a:t>fornire</a:t>
            </a:r>
            <a:r>
              <a:rPr lang="en-US" sz="1700" dirty="0">
                <a:solidFill>
                  <a:srgbClr val="00194C"/>
                </a:solidFill>
                <a:latin typeface="Calibri" panose="020F0502020204030204" pitchFamily="34" charset="0"/>
                <a:cs typeface="Calibri" panose="020F0502020204030204" pitchFamily="34" charset="0"/>
              </a:rPr>
              <a:t> </a:t>
            </a:r>
            <a:r>
              <a:rPr lang="en-US" sz="1700" dirty="0" err="1">
                <a:solidFill>
                  <a:srgbClr val="00194C"/>
                </a:solidFill>
                <a:latin typeface="Calibri" panose="020F0502020204030204" pitchFamily="34" charset="0"/>
                <a:cs typeface="Calibri" panose="020F0502020204030204" pitchFamily="34" charset="0"/>
              </a:rPr>
              <a:t>assistenza</a:t>
            </a:r>
            <a:r>
              <a:rPr lang="en-US" sz="1700" dirty="0">
                <a:solidFill>
                  <a:srgbClr val="00194C"/>
                </a:solidFill>
                <a:latin typeface="Calibri" panose="020F0502020204030204" pitchFamily="34" charset="0"/>
                <a:cs typeface="Calibri" panose="020F0502020204030204" pitchFamily="34" charset="0"/>
              </a:rPr>
              <a:t> da </a:t>
            </a:r>
            <a:r>
              <a:rPr lang="en-US" sz="1700" dirty="0" err="1">
                <a:solidFill>
                  <a:srgbClr val="00194C"/>
                </a:solidFill>
                <a:latin typeface="Calibri" panose="020F0502020204030204" pitchFamily="34" charset="0"/>
                <a:cs typeface="Calibri" panose="020F0502020204030204" pitchFamily="34" charset="0"/>
              </a:rPr>
              <a:t>remoto</a:t>
            </a:r>
            <a:r>
              <a:rPr lang="en-US" sz="1700" dirty="0">
                <a:solidFill>
                  <a:srgbClr val="00194C"/>
                </a:solidFill>
                <a:latin typeface="Calibri" panose="020F0502020204030204" pitchFamily="34" charset="0"/>
                <a:cs typeface="Calibri" panose="020F0502020204030204" pitchFamily="34" charset="0"/>
              </a:rPr>
              <a:t>.</a:t>
            </a:r>
          </a:p>
        </p:txBody>
      </p:sp>
      <p:sp>
        <p:nvSpPr>
          <p:cNvPr id="43" name="Rectangle 36">
            <a:extLst>
              <a:ext uri="{FF2B5EF4-FFF2-40B4-BE49-F238E27FC236}">
                <a16:creationId xmlns:a16="http://schemas.microsoft.com/office/drawing/2014/main" id="{C0050FAE-E388-24AE-30F2-688D5F0724C8}"/>
              </a:ext>
            </a:extLst>
          </p:cNvPr>
          <p:cNvSpPr/>
          <p:nvPr/>
        </p:nvSpPr>
        <p:spPr>
          <a:xfrm>
            <a:off x="2037941" y="1098509"/>
            <a:ext cx="3895948" cy="1400383"/>
          </a:xfrm>
          <a:prstGeom prst="rect">
            <a:avLst/>
          </a:prstGeom>
        </p:spPr>
        <p:txBody>
          <a:bodyPr wrap="square">
            <a:spAutoFit/>
          </a:bodyPr>
          <a:lstStyle/>
          <a:p>
            <a:pPr algn="ctr"/>
            <a:r>
              <a:rPr lang="en-US" sz="1700" dirty="0">
                <a:solidFill>
                  <a:srgbClr val="00194C"/>
                </a:solidFill>
                <a:latin typeface="Calibri" panose="020F0502020204030204" pitchFamily="34" charset="0"/>
                <a:cs typeface="Calibri" panose="020F0502020204030204" pitchFamily="34" charset="0"/>
              </a:rPr>
              <a:t>Le </a:t>
            </a:r>
            <a:r>
              <a:rPr lang="en-US" sz="1700" dirty="0" err="1">
                <a:solidFill>
                  <a:srgbClr val="00194C"/>
                </a:solidFill>
                <a:latin typeface="Calibri" panose="020F0502020204030204" pitchFamily="34" charset="0"/>
                <a:cs typeface="Calibri" panose="020F0502020204030204" pitchFamily="34" charset="0"/>
              </a:rPr>
              <a:t>tecnologie</a:t>
            </a:r>
            <a:r>
              <a:rPr lang="en-US" sz="1700" dirty="0">
                <a:solidFill>
                  <a:srgbClr val="00194C"/>
                </a:solidFill>
                <a:latin typeface="Calibri" panose="020F0502020204030204" pitchFamily="34" charset="0"/>
                <a:cs typeface="Calibri" panose="020F0502020204030204" pitchFamily="34" charset="0"/>
              </a:rPr>
              <a:t> </a:t>
            </a:r>
            <a:r>
              <a:rPr lang="en-US" sz="1700" dirty="0" err="1">
                <a:solidFill>
                  <a:srgbClr val="00194C"/>
                </a:solidFill>
                <a:latin typeface="Calibri" panose="020F0502020204030204" pitchFamily="34" charset="0"/>
                <a:cs typeface="Calibri" panose="020F0502020204030204" pitchFamily="34" charset="0"/>
              </a:rPr>
              <a:t>digitali</a:t>
            </a:r>
            <a:r>
              <a:rPr lang="en-US" sz="1700" dirty="0">
                <a:solidFill>
                  <a:srgbClr val="00194C"/>
                </a:solidFill>
                <a:latin typeface="Calibri" panose="020F0502020204030204" pitchFamily="34" charset="0"/>
                <a:cs typeface="Calibri" panose="020F0502020204030204" pitchFamily="34" charset="0"/>
              </a:rPr>
              <a:t> </a:t>
            </a:r>
            <a:r>
              <a:rPr lang="en-US" sz="1700" dirty="0" err="1">
                <a:solidFill>
                  <a:srgbClr val="00194C"/>
                </a:solidFill>
                <a:latin typeface="Calibri" panose="020F0502020204030204" pitchFamily="34" charset="0"/>
                <a:cs typeface="Calibri" panose="020F0502020204030204" pitchFamily="34" charset="0"/>
              </a:rPr>
              <a:t>garantiscono</a:t>
            </a:r>
            <a:r>
              <a:rPr lang="en-US" sz="1700" dirty="0">
                <a:solidFill>
                  <a:srgbClr val="00194C"/>
                </a:solidFill>
                <a:latin typeface="Calibri" panose="020F0502020204030204" pitchFamily="34" charset="0"/>
                <a:cs typeface="Calibri" panose="020F0502020204030204" pitchFamily="34" charset="0"/>
              </a:rPr>
              <a:t> accesso alle </a:t>
            </a:r>
            <a:r>
              <a:rPr lang="en-US" sz="1700" dirty="0" err="1">
                <a:solidFill>
                  <a:srgbClr val="00194C"/>
                </a:solidFill>
                <a:latin typeface="Calibri" panose="020F0502020204030204" pitchFamily="34" charset="0"/>
                <a:cs typeface="Calibri" panose="020F0502020204030204" pitchFamily="34" charset="0"/>
              </a:rPr>
              <a:t>informazioni</a:t>
            </a:r>
            <a:r>
              <a:rPr lang="en-US" sz="1700" dirty="0">
                <a:solidFill>
                  <a:srgbClr val="00194C"/>
                </a:solidFill>
                <a:latin typeface="Calibri" panose="020F0502020204030204" pitchFamily="34" charset="0"/>
                <a:cs typeface="Calibri" panose="020F0502020204030204" pitchFamily="34" charset="0"/>
              </a:rPr>
              <a:t> sui </a:t>
            </a:r>
            <a:r>
              <a:rPr lang="en-US" sz="1700" dirty="0" err="1">
                <a:solidFill>
                  <a:srgbClr val="00194C"/>
                </a:solidFill>
                <a:latin typeface="Calibri" panose="020F0502020204030204" pitchFamily="34" charset="0"/>
                <a:cs typeface="Calibri" panose="020F0502020204030204" pitchFamily="34" charset="0"/>
              </a:rPr>
              <a:t>servizi</a:t>
            </a:r>
            <a:r>
              <a:rPr lang="en-US" sz="1700" dirty="0">
                <a:solidFill>
                  <a:srgbClr val="00194C"/>
                </a:solidFill>
                <a:latin typeface="Calibri" panose="020F0502020204030204" pitchFamily="34" charset="0"/>
                <a:cs typeface="Calibri" panose="020F0502020204030204" pitchFamily="34" charset="0"/>
              </a:rPr>
              <a:t> </a:t>
            </a:r>
            <a:r>
              <a:rPr lang="en-US" sz="1700" dirty="0" err="1">
                <a:solidFill>
                  <a:srgbClr val="00194C"/>
                </a:solidFill>
                <a:latin typeface="Calibri" panose="020F0502020204030204" pitchFamily="34" charset="0"/>
                <a:cs typeface="Calibri" panose="020F0502020204030204" pitchFamily="34" charset="0"/>
              </a:rPr>
              <a:t>disponibili</a:t>
            </a:r>
            <a:r>
              <a:rPr lang="en-US" sz="1700" dirty="0">
                <a:solidFill>
                  <a:srgbClr val="00194C"/>
                </a:solidFill>
                <a:latin typeface="Calibri" panose="020F0502020204030204" pitchFamily="34" charset="0"/>
                <a:cs typeface="Calibri" panose="020F0502020204030204" pitchFamily="34" charset="0"/>
              </a:rPr>
              <a:t> (</a:t>
            </a:r>
            <a:r>
              <a:rPr lang="en-US" sz="1700" dirty="0" err="1">
                <a:solidFill>
                  <a:srgbClr val="00194C"/>
                </a:solidFill>
                <a:latin typeface="Calibri" panose="020F0502020204030204" pitchFamily="34" charset="0"/>
                <a:cs typeface="Calibri" panose="020F0502020204030204" pitchFamily="34" charset="0"/>
              </a:rPr>
              <a:t>servizi</a:t>
            </a:r>
            <a:r>
              <a:rPr lang="en-US" sz="1700" dirty="0">
                <a:solidFill>
                  <a:srgbClr val="00194C"/>
                </a:solidFill>
                <a:latin typeface="Calibri" panose="020F0502020204030204" pitchFamily="34" charset="0"/>
                <a:cs typeface="Calibri" panose="020F0502020204030204" pitchFamily="34" charset="0"/>
              </a:rPr>
              <a:t> </a:t>
            </a:r>
            <a:r>
              <a:rPr lang="en-US" sz="1700" dirty="0" err="1">
                <a:solidFill>
                  <a:srgbClr val="00194C"/>
                </a:solidFill>
                <a:latin typeface="Calibri" panose="020F0502020204030204" pitchFamily="34" charset="0"/>
                <a:cs typeface="Calibri" panose="020F0502020204030204" pitchFamily="34" charset="0"/>
              </a:rPr>
              <a:t>assistenziali,benessere</a:t>
            </a:r>
            <a:r>
              <a:rPr lang="en-US" sz="1700" dirty="0">
                <a:solidFill>
                  <a:srgbClr val="00194C"/>
                </a:solidFill>
                <a:latin typeface="Calibri" panose="020F0502020204030204" pitchFamily="34" charset="0"/>
                <a:cs typeface="Calibri" panose="020F0502020204030204" pitchFamily="34" charset="0"/>
              </a:rPr>
              <a:t>, </a:t>
            </a:r>
            <a:r>
              <a:rPr lang="en-US" sz="1700" dirty="0" err="1">
                <a:solidFill>
                  <a:srgbClr val="00194C"/>
                </a:solidFill>
                <a:latin typeface="Calibri" panose="020F0502020204030204" pitchFamily="34" charset="0"/>
                <a:cs typeface="Calibri" panose="020F0502020204030204" pitchFamily="34" charset="0"/>
              </a:rPr>
              <a:t>supporto</a:t>
            </a:r>
            <a:r>
              <a:rPr lang="en-US" sz="1700" dirty="0">
                <a:solidFill>
                  <a:srgbClr val="00194C"/>
                </a:solidFill>
                <a:latin typeface="Calibri" panose="020F0502020204030204" pitchFamily="34" charset="0"/>
                <a:cs typeface="Calibri" panose="020F0502020204030204" pitchFamily="34" charset="0"/>
              </a:rPr>
              <a:t> </a:t>
            </a:r>
            <a:r>
              <a:rPr lang="en-US" sz="1700" dirty="0" err="1">
                <a:solidFill>
                  <a:srgbClr val="00194C"/>
                </a:solidFill>
                <a:latin typeface="Calibri" panose="020F0502020204030204" pitchFamily="34" charset="0"/>
                <a:cs typeface="Calibri" panose="020F0502020204030204" pitchFamily="34" charset="0"/>
              </a:rPr>
              <a:t>finanziario</a:t>
            </a:r>
            <a:r>
              <a:rPr lang="en-US" sz="1700" dirty="0">
                <a:solidFill>
                  <a:srgbClr val="00194C"/>
                </a:solidFill>
                <a:latin typeface="Calibri" panose="020F0502020204030204" pitchFamily="34" charset="0"/>
                <a:cs typeface="Calibri" panose="020F0502020204030204" pitchFamily="34" charset="0"/>
              </a:rPr>
              <a:t> e </a:t>
            </a:r>
            <a:r>
              <a:rPr lang="en-US" sz="1700" dirty="0" err="1">
                <a:solidFill>
                  <a:srgbClr val="00194C"/>
                </a:solidFill>
                <a:latin typeface="Calibri" panose="020F0502020204030204" pitchFamily="34" charset="0"/>
                <a:cs typeface="Calibri" panose="020F0502020204030204" pitchFamily="34" charset="0"/>
              </a:rPr>
              <a:t>diritti</a:t>
            </a:r>
            <a:r>
              <a:rPr lang="en-US" sz="1700" dirty="0">
                <a:solidFill>
                  <a:srgbClr val="00194C"/>
                </a:solidFill>
                <a:latin typeface="Calibri" panose="020F0502020204030204" pitchFamily="34" charset="0"/>
                <a:cs typeface="Calibri" panose="020F0502020204030204" pitchFamily="34" charset="0"/>
              </a:rPr>
              <a:t> </a:t>
            </a:r>
            <a:r>
              <a:rPr lang="en-US" sz="1700" dirty="0" err="1">
                <a:solidFill>
                  <a:srgbClr val="00194C"/>
                </a:solidFill>
                <a:latin typeface="Calibri" panose="020F0502020204030204" pitchFamily="34" charset="0"/>
                <a:cs typeface="Calibri" panose="020F0502020204030204" pitchFamily="34" charset="0"/>
              </a:rPr>
              <a:t>dei</a:t>
            </a:r>
            <a:r>
              <a:rPr lang="en-US" sz="1700" dirty="0">
                <a:solidFill>
                  <a:srgbClr val="00194C"/>
                </a:solidFill>
                <a:latin typeface="Calibri" panose="020F0502020204030204" pitchFamily="34" charset="0"/>
                <a:cs typeface="Calibri" panose="020F0502020204030204" pitchFamily="34" charset="0"/>
              </a:rPr>
              <a:t> </a:t>
            </a:r>
            <a:r>
              <a:rPr lang="en-US" sz="1700" dirty="0" err="1">
                <a:solidFill>
                  <a:srgbClr val="00194C"/>
                </a:solidFill>
                <a:latin typeface="Calibri" panose="020F0502020204030204" pitchFamily="34" charset="0"/>
                <a:cs typeface="Calibri" panose="020F0502020204030204" pitchFamily="34" charset="0"/>
              </a:rPr>
              <a:t>lavoratori</a:t>
            </a:r>
            <a:r>
              <a:rPr lang="en-US" sz="1700" dirty="0">
                <a:solidFill>
                  <a:srgbClr val="00194C"/>
                </a:solidFill>
                <a:latin typeface="Calibri" panose="020F0502020204030204" pitchFamily="34" charset="0"/>
                <a:cs typeface="Calibri" panose="020F0502020204030204" pitchFamily="34" charset="0"/>
              </a:rPr>
              <a:t>).</a:t>
            </a:r>
          </a:p>
        </p:txBody>
      </p:sp>
      <p:pic>
        <p:nvPicPr>
          <p:cNvPr id="1038" name="Picture 14">
            <a:extLst>
              <a:ext uri="{FF2B5EF4-FFF2-40B4-BE49-F238E27FC236}">
                <a16:creationId xmlns:a16="http://schemas.microsoft.com/office/drawing/2014/main" id="{81A17243-2B73-9CFB-3B7C-360774F05E41}"/>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5347745" y="4333988"/>
            <a:ext cx="1491716" cy="1491716"/>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42">
            <a:extLst>
              <a:ext uri="{FF2B5EF4-FFF2-40B4-BE49-F238E27FC236}">
                <a16:creationId xmlns:a16="http://schemas.microsoft.com/office/drawing/2014/main" id="{276ED9D3-99BC-1D9D-CBB8-9F716B01AC58}"/>
              </a:ext>
            </a:extLst>
          </p:cNvPr>
          <p:cNvSpPr/>
          <p:nvPr/>
        </p:nvSpPr>
        <p:spPr>
          <a:xfrm>
            <a:off x="10075102" y="3689049"/>
            <a:ext cx="1715439" cy="2446824"/>
          </a:xfrm>
          <a:prstGeom prst="rect">
            <a:avLst/>
          </a:prstGeom>
        </p:spPr>
        <p:txBody>
          <a:bodyPr wrap="square">
            <a:spAutoFit/>
          </a:bodyPr>
          <a:lstStyle/>
          <a:p>
            <a:r>
              <a:rPr lang="en-US" sz="1700" dirty="0">
                <a:solidFill>
                  <a:srgbClr val="00194C"/>
                </a:solidFill>
                <a:latin typeface="Calibri" panose="020F0502020204030204" pitchFamily="34" charset="0"/>
                <a:cs typeface="Calibri" panose="020F0502020204030204" pitchFamily="34" charset="0"/>
              </a:rPr>
              <a:t>La </a:t>
            </a:r>
            <a:r>
              <a:rPr lang="en-US" sz="1700" dirty="0" err="1">
                <a:solidFill>
                  <a:srgbClr val="00194C"/>
                </a:solidFill>
                <a:latin typeface="Calibri" panose="020F0502020204030204" pitchFamily="34" charset="0"/>
                <a:cs typeface="Calibri" panose="020F0502020204030204" pitchFamily="34" charset="0"/>
              </a:rPr>
              <a:t>tecnologia</a:t>
            </a:r>
            <a:r>
              <a:rPr lang="en-US" sz="1700" dirty="0">
                <a:solidFill>
                  <a:srgbClr val="00194C"/>
                </a:solidFill>
                <a:latin typeface="Calibri" panose="020F0502020204030204" pitchFamily="34" charset="0"/>
                <a:cs typeface="Calibri" panose="020F0502020204030204" pitchFamily="34" charset="0"/>
              </a:rPr>
              <a:t> </a:t>
            </a:r>
            <a:r>
              <a:rPr lang="en-US" sz="1700" dirty="0" err="1">
                <a:solidFill>
                  <a:srgbClr val="00194C"/>
                </a:solidFill>
                <a:latin typeface="Calibri" panose="020F0502020204030204" pitchFamily="34" charset="0"/>
                <a:cs typeface="Calibri" panose="020F0502020204030204" pitchFamily="34" charset="0"/>
              </a:rPr>
              <a:t>può</a:t>
            </a:r>
            <a:r>
              <a:rPr lang="en-US" sz="1700" dirty="0">
                <a:solidFill>
                  <a:srgbClr val="00194C"/>
                </a:solidFill>
                <a:latin typeface="Calibri" panose="020F0502020204030204" pitchFamily="34" charset="0"/>
                <a:cs typeface="Calibri" panose="020F0502020204030204" pitchFamily="34" charset="0"/>
              </a:rPr>
              <a:t> </a:t>
            </a:r>
            <a:r>
              <a:rPr lang="en-US" sz="1700" u="sng" dirty="0" err="1">
                <a:solidFill>
                  <a:srgbClr val="24BAA2"/>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migliorare</a:t>
            </a:r>
            <a:r>
              <a:rPr lang="en-US" sz="1700" u="sng" dirty="0">
                <a:solidFill>
                  <a:srgbClr val="24BAA2"/>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 la </a:t>
            </a:r>
            <a:r>
              <a:rPr lang="en-US" sz="1700" u="sng" dirty="0" err="1">
                <a:solidFill>
                  <a:srgbClr val="24BAA2"/>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comunicazione</a:t>
            </a:r>
            <a:r>
              <a:rPr lang="en-US" sz="1700" dirty="0">
                <a:solidFill>
                  <a:srgbClr val="24BAA2"/>
                </a:solidFill>
                <a:latin typeface="Calibri" panose="020F0502020204030204" pitchFamily="34" charset="0"/>
                <a:cs typeface="Calibri" panose="020F0502020204030204" pitchFamily="34" charset="0"/>
              </a:rPr>
              <a:t>, </a:t>
            </a:r>
            <a:r>
              <a:rPr lang="en-US" sz="1700" dirty="0" err="1">
                <a:solidFill>
                  <a:srgbClr val="00194C"/>
                </a:solidFill>
                <a:latin typeface="Calibri" panose="020F0502020204030204" pitchFamily="34" charset="0"/>
                <a:cs typeface="Calibri" panose="020F0502020204030204" pitchFamily="34" charset="0"/>
              </a:rPr>
              <a:t>l'empatia</a:t>
            </a:r>
            <a:r>
              <a:rPr lang="en-US" sz="1700" dirty="0">
                <a:solidFill>
                  <a:srgbClr val="00194C"/>
                </a:solidFill>
                <a:latin typeface="Calibri" panose="020F0502020204030204" pitchFamily="34" charset="0"/>
                <a:cs typeface="Calibri" panose="020F0502020204030204" pitchFamily="34" charset="0"/>
              </a:rPr>
              <a:t> e </a:t>
            </a:r>
            <a:r>
              <a:rPr lang="en-US" sz="1700" dirty="0" err="1">
                <a:solidFill>
                  <a:srgbClr val="00194C"/>
                </a:solidFill>
                <a:latin typeface="Calibri" panose="020F0502020204030204" pitchFamily="34" charset="0"/>
                <a:cs typeface="Calibri" panose="020F0502020204030204" pitchFamily="34" charset="0"/>
              </a:rPr>
              <a:t>i</a:t>
            </a:r>
            <a:r>
              <a:rPr lang="en-US" sz="1700" dirty="0">
                <a:solidFill>
                  <a:srgbClr val="00194C"/>
                </a:solidFill>
                <a:latin typeface="Calibri" panose="020F0502020204030204" pitchFamily="34" charset="0"/>
                <a:cs typeface="Calibri" panose="020F0502020204030204" pitchFamily="34" charset="0"/>
              </a:rPr>
              <a:t> </a:t>
            </a:r>
            <a:r>
              <a:rPr lang="en-US" sz="1700" dirty="0" err="1">
                <a:solidFill>
                  <a:srgbClr val="00194C"/>
                </a:solidFill>
                <a:latin typeface="Calibri" panose="020F0502020204030204" pitchFamily="34" charset="0"/>
                <a:cs typeface="Calibri" panose="020F0502020204030204" pitchFamily="34" charset="0"/>
              </a:rPr>
              <a:t>progressi</a:t>
            </a:r>
            <a:r>
              <a:rPr lang="en-US" sz="1700" dirty="0">
                <a:solidFill>
                  <a:srgbClr val="00194C"/>
                </a:solidFill>
                <a:latin typeface="Calibri" panose="020F0502020204030204" pitchFamily="34" charset="0"/>
                <a:cs typeface="Calibri" panose="020F0502020204030204" pitchFamily="34" charset="0"/>
              </a:rPr>
              <a:t> verso </a:t>
            </a:r>
            <a:r>
              <a:rPr lang="en-US" sz="1700" dirty="0" err="1">
                <a:solidFill>
                  <a:srgbClr val="00194C"/>
                </a:solidFill>
                <a:latin typeface="Calibri" panose="020F0502020204030204" pitchFamily="34" charset="0"/>
                <a:cs typeface="Calibri" panose="020F0502020204030204" pitchFamily="34" charset="0"/>
              </a:rPr>
              <a:t>obiettivi</a:t>
            </a:r>
            <a:r>
              <a:rPr lang="en-US" sz="1700" dirty="0">
                <a:solidFill>
                  <a:srgbClr val="00194C"/>
                </a:solidFill>
                <a:latin typeface="Calibri" panose="020F0502020204030204" pitchFamily="34" charset="0"/>
                <a:cs typeface="Calibri" panose="020F0502020204030204" pitchFamily="34" charset="0"/>
              </a:rPr>
              <a:t> </a:t>
            </a:r>
            <a:r>
              <a:rPr lang="en-US" sz="1700" dirty="0" err="1">
                <a:solidFill>
                  <a:srgbClr val="00194C"/>
                </a:solidFill>
                <a:latin typeface="Calibri" panose="020F0502020204030204" pitchFamily="34" charset="0"/>
                <a:cs typeface="Calibri" panose="020F0502020204030204" pitchFamily="34" charset="0"/>
              </a:rPr>
              <a:t>condivisi</a:t>
            </a:r>
            <a:r>
              <a:rPr lang="en-US" sz="1700" dirty="0">
                <a:solidFill>
                  <a:srgbClr val="00194C"/>
                </a:solidFill>
                <a:latin typeface="Calibri" panose="020F0502020204030204" pitchFamily="34" charset="0"/>
                <a:cs typeface="Calibri" panose="020F0502020204030204" pitchFamily="34" charset="0"/>
              </a:rPr>
              <a:t> </a:t>
            </a:r>
            <a:r>
              <a:rPr lang="en-US" sz="1700" dirty="0" err="1">
                <a:solidFill>
                  <a:srgbClr val="00194C"/>
                </a:solidFill>
                <a:latin typeface="Calibri" panose="020F0502020204030204" pitchFamily="34" charset="0"/>
                <a:cs typeface="Calibri" panose="020F0502020204030204" pitchFamily="34" charset="0"/>
              </a:rPr>
              <a:t>tra</a:t>
            </a:r>
            <a:r>
              <a:rPr lang="en-US" sz="1700" dirty="0">
                <a:solidFill>
                  <a:srgbClr val="00194C"/>
                </a:solidFill>
                <a:latin typeface="Calibri" panose="020F0502020204030204" pitchFamily="34" charset="0"/>
                <a:cs typeface="Calibri" panose="020F0502020204030204" pitchFamily="34" charset="0"/>
              </a:rPr>
              <a:t> </a:t>
            </a:r>
            <a:r>
              <a:rPr lang="en-US" sz="1700" dirty="0" err="1">
                <a:solidFill>
                  <a:srgbClr val="00194C"/>
                </a:solidFill>
                <a:latin typeface="Calibri" panose="020F0502020204030204" pitchFamily="34" charset="0"/>
                <a:cs typeface="Calibri" panose="020F0502020204030204" pitchFamily="34" charset="0"/>
              </a:rPr>
              <a:t>operatori</a:t>
            </a:r>
            <a:r>
              <a:rPr lang="en-US" sz="1700" dirty="0">
                <a:solidFill>
                  <a:srgbClr val="00194C"/>
                </a:solidFill>
                <a:latin typeface="Calibri" panose="020F0502020204030204" pitchFamily="34" charset="0"/>
                <a:cs typeface="Calibri" panose="020F0502020204030204" pitchFamily="34" charset="0"/>
              </a:rPr>
              <a:t> e </a:t>
            </a:r>
            <a:r>
              <a:rPr lang="en-US" sz="1700" dirty="0" err="1">
                <a:solidFill>
                  <a:srgbClr val="00194C"/>
                </a:solidFill>
                <a:latin typeface="Calibri" panose="020F0502020204030204" pitchFamily="34" charset="0"/>
                <a:cs typeface="Calibri" panose="020F0502020204030204" pitchFamily="34" charset="0"/>
              </a:rPr>
              <a:t>pazienti</a:t>
            </a:r>
            <a:r>
              <a:rPr lang="en-US" sz="1700" dirty="0">
                <a:solidFill>
                  <a:srgbClr val="00194C"/>
                </a:solidFill>
                <a:latin typeface="Calibri" panose="020F0502020204030204" pitchFamily="34" charset="0"/>
                <a:cs typeface="Calibri" panose="020F0502020204030204" pitchFamily="34" charset="0"/>
              </a:rPr>
              <a:t>. </a:t>
            </a:r>
          </a:p>
        </p:txBody>
      </p:sp>
      <p:pic>
        <p:nvPicPr>
          <p:cNvPr id="13" name="Graphic 12" descr="Connections outline">
            <a:extLst>
              <a:ext uri="{FF2B5EF4-FFF2-40B4-BE49-F238E27FC236}">
                <a16:creationId xmlns:a16="http://schemas.microsoft.com/office/drawing/2014/main" id="{D0943383-03C3-3AC3-5C47-5812631288E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81518" y="4911303"/>
            <a:ext cx="1024509" cy="1024509"/>
          </a:xfrm>
          <a:prstGeom prst="rect">
            <a:avLst/>
          </a:prstGeom>
        </p:spPr>
      </p:pic>
      <p:pic>
        <p:nvPicPr>
          <p:cNvPr id="15" name="Graphic 2" descr="Worried face outline with solid fill">
            <a:extLst>
              <a:ext uri="{FF2B5EF4-FFF2-40B4-BE49-F238E27FC236}">
                <a16:creationId xmlns:a16="http://schemas.microsoft.com/office/drawing/2014/main" id="{3CB4136B-4F62-D03D-E444-00617A5AE13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40590" y="2919618"/>
            <a:ext cx="914400" cy="914400"/>
          </a:xfrm>
          <a:prstGeom prst="rect">
            <a:avLst/>
          </a:prstGeom>
        </p:spPr>
      </p:pic>
      <p:pic>
        <p:nvPicPr>
          <p:cNvPr id="17" name="Graphic 4" descr="Unlock outline">
            <a:extLst>
              <a:ext uri="{FF2B5EF4-FFF2-40B4-BE49-F238E27FC236}">
                <a16:creationId xmlns:a16="http://schemas.microsoft.com/office/drawing/2014/main" id="{44E215C9-3CF2-C05E-2230-39C256B0B41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18060" y="1960358"/>
            <a:ext cx="914400" cy="914400"/>
          </a:xfrm>
          <a:prstGeom prst="rect">
            <a:avLst/>
          </a:prstGeom>
        </p:spPr>
      </p:pic>
      <p:pic>
        <p:nvPicPr>
          <p:cNvPr id="19" name="Graphic 6" descr="Right And Left Brain outline">
            <a:extLst>
              <a:ext uri="{FF2B5EF4-FFF2-40B4-BE49-F238E27FC236}">
                <a16:creationId xmlns:a16="http://schemas.microsoft.com/office/drawing/2014/main" id="{4894BF1C-E03F-F7EE-7351-0B42CCDBF81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923774" y="3064944"/>
            <a:ext cx="914400" cy="914400"/>
          </a:xfrm>
          <a:prstGeom prst="rect">
            <a:avLst/>
          </a:prstGeom>
        </p:spPr>
      </p:pic>
      <p:pic>
        <p:nvPicPr>
          <p:cNvPr id="21" name="Graphic 10" descr="Rope Knot outline">
            <a:extLst>
              <a:ext uri="{FF2B5EF4-FFF2-40B4-BE49-F238E27FC236}">
                <a16:creationId xmlns:a16="http://schemas.microsoft.com/office/drawing/2014/main" id="{6E9955DB-1170-61BA-9E44-613FED8D0E0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620389" y="5007303"/>
            <a:ext cx="914400" cy="914400"/>
          </a:xfrm>
          <a:prstGeom prst="rect">
            <a:avLst/>
          </a:prstGeom>
        </p:spPr>
      </p:pic>
    </p:spTree>
    <p:extLst>
      <p:ext uri="{BB962C8B-B14F-4D97-AF65-F5344CB8AC3E}">
        <p14:creationId xmlns:p14="http://schemas.microsoft.com/office/powerpoint/2010/main" val="891925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2"/>
          <p:cNvSpPr txBox="1">
            <a:spLocks noGrp="1"/>
          </p:cNvSpPr>
          <p:nvPr>
            <p:ph type="body" idx="1"/>
          </p:nvPr>
        </p:nvSpPr>
        <p:spPr>
          <a:xfrm>
            <a:off x="636254" y="2027445"/>
            <a:ext cx="5083825" cy="271601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92E4B"/>
              </a:buClr>
              <a:buSzPts val="2400"/>
            </a:pPr>
            <a:r>
              <a:rPr lang="it-IT" dirty="0"/>
              <a:t>Il "</a:t>
            </a:r>
            <a:r>
              <a:rPr lang="it-IT" dirty="0">
                <a:solidFill>
                  <a:srgbClr val="24BAA2"/>
                </a:solidFill>
                <a:hlinkClick r:id="rId3">
                  <a:extLst>
                    <a:ext uri="{A12FA001-AC4F-418D-AE19-62706E023703}">
                      <ahyp:hlinkClr xmlns:ahyp="http://schemas.microsoft.com/office/drawing/2018/hyperlinkcolor" val="tx"/>
                    </a:ext>
                  </a:extLst>
                </a:hlinkClick>
              </a:rPr>
              <a:t>Technology for </a:t>
            </a:r>
            <a:r>
              <a:rPr lang="it-IT" dirty="0" err="1">
                <a:solidFill>
                  <a:srgbClr val="24BAA2"/>
                </a:solidFill>
                <a:hlinkClick r:id="rId3">
                  <a:extLst>
                    <a:ext uri="{A12FA001-AC4F-418D-AE19-62706E023703}">
                      <ahyp:hlinkClr xmlns:ahyp="http://schemas.microsoft.com/office/drawing/2018/hyperlinkcolor" val="tx"/>
                    </a:ext>
                  </a:extLst>
                </a:hlinkClick>
              </a:rPr>
              <a:t>our</a:t>
            </a:r>
            <a:r>
              <a:rPr lang="it-IT" dirty="0">
                <a:solidFill>
                  <a:srgbClr val="24BAA2"/>
                </a:solidFill>
                <a:hlinkClick r:id="rId3">
                  <a:extLst>
                    <a:ext uri="{A12FA001-AC4F-418D-AE19-62706E023703}">
                      <ahyp:hlinkClr xmlns:ahyp="http://schemas.microsoft.com/office/drawing/2018/hyperlinkcolor" val="tx"/>
                    </a:ext>
                  </a:extLst>
                </a:hlinkClick>
              </a:rPr>
              <a:t> </a:t>
            </a:r>
            <a:r>
              <a:rPr lang="it-IT" dirty="0" err="1">
                <a:solidFill>
                  <a:srgbClr val="24BAA2"/>
                </a:solidFill>
                <a:hlinkClick r:id="rId3">
                  <a:extLst>
                    <a:ext uri="{A12FA001-AC4F-418D-AE19-62706E023703}">
                      <ahyp:hlinkClr xmlns:ahyp="http://schemas.microsoft.com/office/drawing/2018/hyperlinkcolor" val="tx"/>
                    </a:ext>
                  </a:extLst>
                </a:hlinkClick>
              </a:rPr>
              <a:t>Ageing</a:t>
            </a:r>
            <a:r>
              <a:rPr lang="it-IT" dirty="0">
                <a:solidFill>
                  <a:srgbClr val="24BAA2"/>
                </a:solidFill>
                <a:hlinkClick r:id="rId3">
                  <a:extLst>
                    <a:ext uri="{A12FA001-AC4F-418D-AE19-62706E023703}">
                      <ahyp:hlinkClr xmlns:ahyp="http://schemas.microsoft.com/office/drawing/2018/hyperlinkcolor" val="tx"/>
                    </a:ext>
                  </a:extLst>
                </a:hlinkClick>
              </a:rPr>
              <a:t> </a:t>
            </a:r>
            <a:r>
              <a:rPr lang="it-IT" dirty="0" err="1">
                <a:solidFill>
                  <a:srgbClr val="24BAA2"/>
                </a:solidFill>
                <a:hlinkClick r:id="rId3">
                  <a:extLst>
                    <a:ext uri="{A12FA001-AC4F-418D-AE19-62706E023703}">
                      <ahyp:hlinkClr xmlns:ahyp="http://schemas.microsoft.com/office/drawing/2018/hyperlinkcolor" val="tx"/>
                    </a:ext>
                  </a:extLst>
                </a:hlinkClick>
              </a:rPr>
              <a:t>Population</a:t>
            </a:r>
            <a:r>
              <a:rPr lang="it-IT" dirty="0">
                <a:solidFill>
                  <a:srgbClr val="24BAA2"/>
                </a:solidFill>
                <a:hlinkClick r:id="rId3">
                  <a:extLst>
                    <a:ext uri="{A12FA001-AC4F-418D-AE19-62706E023703}">
                      <ahyp:hlinkClr xmlns:ahyp="http://schemas.microsoft.com/office/drawing/2018/hyperlinkcolor" val="tx"/>
                    </a:ext>
                  </a:extLst>
                </a:hlinkClick>
              </a:rPr>
              <a:t> Report</a:t>
            </a:r>
            <a:r>
              <a:rPr lang="it-IT" dirty="0"/>
              <a:t>" fornisce informazioni sulle caratteristiche che la tecnologia in ambito domestico dovrebbe avere.  </a:t>
            </a:r>
          </a:p>
          <a:p>
            <a:pPr marL="0" lvl="0" indent="0" algn="ctr" rtl="0">
              <a:lnSpc>
                <a:spcPct val="90000"/>
              </a:lnSpc>
              <a:spcBef>
                <a:spcPts val="0"/>
              </a:spcBef>
              <a:spcAft>
                <a:spcPts val="0"/>
              </a:spcAft>
              <a:buClr>
                <a:srgbClr val="092E4B"/>
              </a:buClr>
              <a:buSzPts val="2400"/>
            </a:pPr>
            <a:endParaRPr lang="it-IT" dirty="0"/>
          </a:p>
          <a:p>
            <a:pPr marL="0" lvl="0" indent="0" algn="ctr" rtl="0">
              <a:lnSpc>
                <a:spcPct val="90000"/>
              </a:lnSpc>
              <a:spcBef>
                <a:spcPts val="0"/>
              </a:spcBef>
              <a:spcAft>
                <a:spcPts val="0"/>
              </a:spcAft>
              <a:buClr>
                <a:srgbClr val="092E4B"/>
              </a:buClr>
              <a:buSzPts val="2400"/>
            </a:pPr>
            <a:r>
              <a:rPr lang="it-IT" dirty="0"/>
              <a:t>Si tratta di principi indispensabili che facilitano l'adattamento di tutte le parti interessate e la corretta efficienza dei dispositivi installati.</a:t>
            </a:r>
            <a:endParaRPr lang="en-US" dirty="0"/>
          </a:p>
        </p:txBody>
      </p:sp>
      <p:sp>
        <p:nvSpPr>
          <p:cNvPr id="247" name="Google Shape;247;p12"/>
          <p:cNvSpPr txBox="1">
            <a:spLocks noGrp="1"/>
          </p:cNvSpPr>
          <p:nvPr>
            <p:ph type="body" idx="2"/>
          </p:nvPr>
        </p:nvSpPr>
        <p:spPr>
          <a:xfrm>
            <a:off x="733065" y="423421"/>
            <a:ext cx="10595237" cy="803654"/>
          </a:xfrm>
          <a:prstGeom prst="rect">
            <a:avLst/>
          </a:prstGeom>
          <a:noFill/>
          <a:ln>
            <a:noFill/>
          </a:ln>
        </p:spPr>
        <p:txBody>
          <a:bodyPr spcFirstLastPara="1" wrap="square" lIns="91425" tIns="45700" rIns="91425" bIns="45700" anchor="t" anchorCtr="0">
            <a:noAutofit/>
          </a:bodyPr>
          <a:lstStyle/>
          <a:p>
            <a:r>
              <a:rPr lang="en-US" sz="3600" dirty="0">
                <a:latin typeface="Calibri" panose="020F0502020204030204" pitchFamily="34" charset="0"/>
                <a:cs typeface="Calibri" panose="020F0502020204030204" pitchFamily="34" charset="0"/>
              </a:rPr>
              <a:t> </a:t>
            </a:r>
          </a:p>
        </p:txBody>
      </p:sp>
      <p:sp>
        <p:nvSpPr>
          <p:cNvPr id="2" name="Google Shape;247;p12">
            <a:extLst>
              <a:ext uri="{FF2B5EF4-FFF2-40B4-BE49-F238E27FC236}">
                <a16:creationId xmlns:a16="http://schemas.microsoft.com/office/drawing/2014/main" id="{61949EBB-AD93-5351-B2A0-CCA53DF318F4}"/>
              </a:ext>
            </a:extLst>
          </p:cNvPr>
          <p:cNvSpPr txBox="1">
            <a:spLocks/>
          </p:cNvSpPr>
          <p:nvPr/>
        </p:nvSpPr>
        <p:spPr>
          <a:xfrm>
            <a:off x="330250" y="324323"/>
            <a:ext cx="5487264" cy="80365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24BAA2"/>
              </a:buClr>
              <a:buSzPts val="3600"/>
              <a:buFont typeface="Arial"/>
              <a:buNone/>
              <a:defRPr sz="36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lgn="ctr" fontAlgn="base"/>
            <a:r>
              <a:rPr lang="it-IT" b="1" i="0" dirty="0">
                <a:effectLst/>
                <a:latin typeface="myriad-pro"/>
              </a:rPr>
              <a:t>Includere la tecnologia, </a:t>
            </a:r>
          </a:p>
          <a:p>
            <a:pPr algn="ctr" fontAlgn="base"/>
            <a:r>
              <a:rPr lang="it-IT" b="1" i="0" dirty="0">
                <a:effectLst/>
                <a:latin typeface="myriad-pro"/>
              </a:rPr>
              <a:t>ma non in ogni sua forma </a:t>
            </a:r>
          </a:p>
        </p:txBody>
      </p:sp>
      <p:sp>
        <p:nvSpPr>
          <p:cNvPr id="3" name="Flecha: hacia abajo 2">
            <a:extLst>
              <a:ext uri="{FF2B5EF4-FFF2-40B4-BE49-F238E27FC236}">
                <a16:creationId xmlns:a16="http://schemas.microsoft.com/office/drawing/2014/main" id="{8AC262BD-C31F-15EF-3B44-7BC4C06B9A89}"/>
              </a:ext>
            </a:extLst>
          </p:cNvPr>
          <p:cNvSpPr/>
          <p:nvPr/>
        </p:nvSpPr>
        <p:spPr>
          <a:xfrm rot="16200000">
            <a:off x="4791184" y="5164578"/>
            <a:ext cx="719870" cy="1137920"/>
          </a:xfrm>
          <a:prstGeom prst="downArrow">
            <a:avLst/>
          </a:prstGeom>
          <a:solidFill>
            <a:srgbClr val="7F3494"/>
          </a:solidFill>
          <a:ln>
            <a:solidFill>
              <a:srgbClr val="24BA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CuadroTexto 3">
            <a:extLst>
              <a:ext uri="{FF2B5EF4-FFF2-40B4-BE49-F238E27FC236}">
                <a16:creationId xmlns:a16="http://schemas.microsoft.com/office/drawing/2014/main" id="{AA57230D-15B4-5CC4-F8F0-D16666BC1C0F}"/>
              </a:ext>
            </a:extLst>
          </p:cNvPr>
          <p:cNvSpPr txBox="1"/>
          <p:nvPr/>
        </p:nvSpPr>
        <p:spPr>
          <a:xfrm>
            <a:off x="4582159" y="5543833"/>
            <a:ext cx="1605280" cy="307777"/>
          </a:xfrm>
          <a:prstGeom prst="rect">
            <a:avLst/>
          </a:prstGeom>
          <a:noFill/>
        </p:spPr>
        <p:txBody>
          <a:bodyPr wrap="square" rtlCol="0">
            <a:spAutoFit/>
          </a:bodyPr>
          <a:lstStyle/>
          <a:p>
            <a:r>
              <a:rPr lang="es-ES" b="1" dirty="0" err="1">
                <a:solidFill>
                  <a:schemeClr val="bg1"/>
                </a:solidFill>
              </a:rPr>
              <a:t>Clicca</a:t>
            </a:r>
            <a:r>
              <a:rPr lang="es-ES" b="1" dirty="0">
                <a:solidFill>
                  <a:schemeClr val="bg1"/>
                </a:solidFill>
              </a:rPr>
              <a:t> qui</a:t>
            </a:r>
          </a:p>
        </p:txBody>
      </p:sp>
      <p:pic>
        <p:nvPicPr>
          <p:cNvPr id="7" name="Google Shape;312;p29">
            <a:hlinkClick r:id="rId4"/>
            <a:extLst>
              <a:ext uri="{FF2B5EF4-FFF2-40B4-BE49-F238E27FC236}">
                <a16:creationId xmlns:a16="http://schemas.microsoft.com/office/drawing/2014/main" id="{998A30D2-5530-AAA8-CC17-E53C9EB059EA}"/>
              </a:ext>
            </a:extLst>
          </p:cNvPr>
          <p:cNvPicPr preferRelativeResize="0"/>
          <p:nvPr/>
        </p:nvPicPr>
        <p:blipFill rotWithShape="1">
          <a:blip r:embed="rId5">
            <a:alphaModFix/>
          </a:blip>
          <a:srcRect/>
          <a:stretch/>
        </p:blipFill>
        <p:spPr>
          <a:xfrm>
            <a:off x="5720079" y="317495"/>
            <a:ext cx="6115486" cy="6223010"/>
          </a:xfrm>
          <a:prstGeom prst="rect">
            <a:avLst/>
          </a:prstGeom>
          <a:noFill/>
          <a:ln>
            <a:noFill/>
          </a:ln>
        </p:spPr>
      </p:pic>
      <p:sp>
        <p:nvSpPr>
          <p:cNvPr id="8" name="TextBox 2">
            <a:extLst>
              <a:ext uri="{FF2B5EF4-FFF2-40B4-BE49-F238E27FC236}">
                <a16:creationId xmlns:a16="http://schemas.microsoft.com/office/drawing/2014/main" id="{B56A5B27-CA85-BFB4-2F53-FE6D860AAE9F}"/>
              </a:ext>
            </a:extLst>
          </p:cNvPr>
          <p:cNvSpPr txBox="1"/>
          <p:nvPr/>
        </p:nvSpPr>
        <p:spPr>
          <a:xfrm>
            <a:off x="5888183" y="726150"/>
            <a:ext cx="2036992" cy="830997"/>
          </a:xfrm>
          <a:prstGeom prst="rect">
            <a:avLst/>
          </a:prstGeom>
          <a:solidFill>
            <a:schemeClr val="bg1"/>
          </a:solidFill>
        </p:spPr>
        <p:txBody>
          <a:bodyPr wrap="square">
            <a:spAutoFit/>
          </a:bodyPr>
          <a:lstStyle/>
          <a:p>
            <a:r>
              <a:rPr lang="en-US" sz="1200" b="1" dirty="0" err="1">
                <a:solidFill>
                  <a:srgbClr val="7F3494"/>
                </a:solidFill>
              </a:rPr>
              <a:t>Adattabilità</a:t>
            </a:r>
            <a:r>
              <a:rPr lang="en-US" sz="1200" b="1" dirty="0">
                <a:solidFill>
                  <a:srgbClr val="7F3494"/>
                </a:solidFill>
              </a:rPr>
              <a:t> </a:t>
            </a:r>
            <a:r>
              <a:rPr lang="en-US" sz="1200" dirty="0">
                <a:solidFill>
                  <a:srgbClr val="7F3494"/>
                </a:solidFill>
              </a:rPr>
              <a:t> </a:t>
            </a:r>
            <a:br>
              <a:rPr lang="en-US" sz="1200" dirty="0">
                <a:solidFill>
                  <a:srgbClr val="7F3494"/>
                </a:solidFill>
              </a:rPr>
            </a:br>
            <a:r>
              <a:rPr lang="en-US" sz="1200" dirty="0" err="1">
                <a:solidFill>
                  <a:srgbClr val="7F3494"/>
                </a:solidFill>
              </a:rPr>
              <a:t>Adattarsi</a:t>
            </a:r>
            <a:r>
              <a:rPr lang="en-US" sz="1200" dirty="0">
                <a:solidFill>
                  <a:srgbClr val="7F3494"/>
                </a:solidFill>
              </a:rPr>
              <a:t> alle </a:t>
            </a:r>
            <a:r>
              <a:rPr lang="en-US" sz="1200" dirty="0" err="1">
                <a:solidFill>
                  <a:srgbClr val="7F3494"/>
                </a:solidFill>
              </a:rPr>
              <a:t>mutevoli</a:t>
            </a:r>
            <a:r>
              <a:rPr lang="en-US" sz="1200" dirty="0">
                <a:solidFill>
                  <a:srgbClr val="7F3494"/>
                </a:solidFill>
              </a:rPr>
              <a:t> </a:t>
            </a:r>
            <a:r>
              <a:rPr lang="en-US" sz="1200" dirty="0" err="1">
                <a:solidFill>
                  <a:srgbClr val="7F3494"/>
                </a:solidFill>
              </a:rPr>
              <a:t>esigenze</a:t>
            </a:r>
            <a:r>
              <a:rPr lang="en-US" sz="1200" dirty="0">
                <a:solidFill>
                  <a:srgbClr val="7F3494"/>
                </a:solidFill>
              </a:rPr>
              <a:t> </a:t>
            </a:r>
            <a:r>
              <a:rPr lang="en-US" sz="1200" dirty="0" err="1">
                <a:solidFill>
                  <a:srgbClr val="7F3494"/>
                </a:solidFill>
              </a:rPr>
              <a:t>degli</a:t>
            </a:r>
            <a:r>
              <a:rPr lang="en-US" sz="1200" dirty="0">
                <a:solidFill>
                  <a:srgbClr val="7F3494"/>
                </a:solidFill>
              </a:rPr>
              <a:t> </a:t>
            </a:r>
            <a:r>
              <a:rPr lang="en-US" sz="1200" dirty="0" err="1">
                <a:solidFill>
                  <a:srgbClr val="7F3494"/>
                </a:solidFill>
              </a:rPr>
              <a:t>utenti</a:t>
            </a:r>
            <a:r>
              <a:rPr lang="en-US" sz="1200" dirty="0">
                <a:solidFill>
                  <a:srgbClr val="7F3494"/>
                </a:solidFill>
              </a:rPr>
              <a:t> e ai </a:t>
            </a:r>
            <a:r>
              <a:rPr lang="en-US" sz="1200" dirty="0" err="1">
                <a:solidFill>
                  <a:srgbClr val="7F3494"/>
                </a:solidFill>
              </a:rPr>
              <a:t>progressi</a:t>
            </a:r>
            <a:r>
              <a:rPr lang="en-US" sz="1200" dirty="0">
                <a:solidFill>
                  <a:srgbClr val="7F3494"/>
                </a:solidFill>
              </a:rPr>
              <a:t> </a:t>
            </a:r>
            <a:r>
              <a:rPr lang="en-US" sz="1200" dirty="0" err="1">
                <a:solidFill>
                  <a:srgbClr val="7F3494"/>
                </a:solidFill>
              </a:rPr>
              <a:t>tecnologici</a:t>
            </a:r>
            <a:endParaRPr lang="en-IE" sz="1200" dirty="0">
              <a:solidFill>
                <a:srgbClr val="7F3494"/>
              </a:solidFill>
            </a:endParaRPr>
          </a:p>
        </p:txBody>
      </p:sp>
      <p:sp>
        <p:nvSpPr>
          <p:cNvPr id="9" name="TextBox 3">
            <a:extLst>
              <a:ext uri="{FF2B5EF4-FFF2-40B4-BE49-F238E27FC236}">
                <a16:creationId xmlns:a16="http://schemas.microsoft.com/office/drawing/2014/main" id="{11BE1B6B-9C49-6892-5F61-F68D29148F41}"/>
              </a:ext>
            </a:extLst>
          </p:cNvPr>
          <p:cNvSpPr txBox="1"/>
          <p:nvPr/>
        </p:nvSpPr>
        <p:spPr>
          <a:xfrm>
            <a:off x="5799980" y="1879877"/>
            <a:ext cx="1836967" cy="1015663"/>
          </a:xfrm>
          <a:prstGeom prst="rect">
            <a:avLst/>
          </a:prstGeom>
          <a:solidFill>
            <a:schemeClr val="bg1"/>
          </a:solidFill>
        </p:spPr>
        <p:txBody>
          <a:bodyPr wrap="square">
            <a:spAutoFit/>
          </a:bodyPr>
          <a:lstStyle/>
          <a:p>
            <a:r>
              <a:rPr lang="en-US" sz="1200" b="1" dirty="0" err="1">
                <a:solidFill>
                  <a:srgbClr val="7F3494"/>
                </a:solidFill>
              </a:rPr>
              <a:t>Qualità</a:t>
            </a:r>
            <a:r>
              <a:rPr lang="en-US" sz="1200" dirty="0">
                <a:solidFill>
                  <a:srgbClr val="7F3494"/>
                </a:solidFill>
              </a:rPr>
              <a:t> </a:t>
            </a:r>
          </a:p>
          <a:p>
            <a:r>
              <a:rPr lang="en-US" sz="1200" dirty="0">
                <a:solidFill>
                  <a:srgbClr val="7F3494"/>
                </a:solidFill>
              </a:rPr>
              <a:t>Nella </a:t>
            </a:r>
            <a:r>
              <a:rPr lang="en-US" sz="1200" dirty="0" err="1">
                <a:solidFill>
                  <a:srgbClr val="7F3494"/>
                </a:solidFill>
              </a:rPr>
              <a:t>progettazione</a:t>
            </a:r>
            <a:r>
              <a:rPr lang="en-US" sz="1200" dirty="0">
                <a:solidFill>
                  <a:srgbClr val="7F3494"/>
                </a:solidFill>
              </a:rPr>
              <a:t> di </a:t>
            </a:r>
            <a:r>
              <a:rPr lang="en-US" sz="1200" dirty="0" err="1">
                <a:solidFill>
                  <a:srgbClr val="7F3494"/>
                </a:solidFill>
              </a:rPr>
              <a:t>prodotti</a:t>
            </a:r>
            <a:r>
              <a:rPr lang="en-US" sz="1200" dirty="0">
                <a:solidFill>
                  <a:srgbClr val="7F3494"/>
                </a:solidFill>
              </a:rPr>
              <a:t>, </a:t>
            </a:r>
            <a:r>
              <a:rPr lang="en-US" sz="1200" dirty="0" err="1">
                <a:solidFill>
                  <a:srgbClr val="7F3494"/>
                </a:solidFill>
              </a:rPr>
              <a:t>sistemi</a:t>
            </a:r>
            <a:r>
              <a:rPr lang="en-US" sz="1200" dirty="0">
                <a:solidFill>
                  <a:srgbClr val="7F3494"/>
                </a:solidFill>
              </a:rPr>
              <a:t> e </a:t>
            </a:r>
            <a:r>
              <a:rPr lang="en-US" sz="1200" dirty="0" err="1">
                <a:solidFill>
                  <a:srgbClr val="7F3494"/>
                </a:solidFill>
              </a:rPr>
              <a:t>servizi</a:t>
            </a:r>
            <a:r>
              <a:rPr lang="en-US" sz="1200" dirty="0">
                <a:solidFill>
                  <a:srgbClr val="7F3494"/>
                </a:solidFill>
              </a:rPr>
              <a:t> per </a:t>
            </a:r>
            <a:r>
              <a:rPr lang="en-US" sz="1200" dirty="0" err="1">
                <a:solidFill>
                  <a:srgbClr val="7F3494"/>
                </a:solidFill>
              </a:rPr>
              <a:t>garantire</a:t>
            </a:r>
            <a:r>
              <a:rPr lang="en-US" sz="1200" dirty="0">
                <a:solidFill>
                  <a:srgbClr val="7F3494"/>
                </a:solidFill>
              </a:rPr>
              <a:t> </a:t>
            </a:r>
            <a:r>
              <a:rPr lang="en-US" sz="1200" dirty="0" err="1">
                <a:solidFill>
                  <a:srgbClr val="7F3494"/>
                </a:solidFill>
              </a:rPr>
              <a:t>l'idoneità</a:t>
            </a:r>
            <a:r>
              <a:rPr lang="en-US" sz="1200" dirty="0">
                <a:solidFill>
                  <a:srgbClr val="7F3494"/>
                </a:solidFill>
              </a:rPr>
              <a:t> </a:t>
            </a:r>
            <a:r>
              <a:rPr lang="en-US" sz="1200" dirty="0" err="1">
                <a:solidFill>
                  <a:srgbClr val="7F3494"/>
                </a:solidFill>
              </a:rPr>
              <a:t>allo</a:t>
            </a:r>
            <a:r>
              <a:rPr lang="en-US" sz="1200" dirty="0">
                <a:solidFill>
                  <a:srgbClr val="7F3494"/>
                </a:solidFill>
              </a:rPr>
              <a:t> </a:t>
            </a:r>
            <a:r>
              <a:rPr lang="en-US" sz="1200" dirty="0" err="1">
                <a:solidFill>
                  <a:srgbClr val="7F3494"/>
                </a:solidFill>
              </a:rPr>
              <a:t>scopo</a:t>
            </a:r>
            <a:endParaRPr lang="en-US" sz="1100" dirty="0">
              <a:solidFill>
                <a:srgbClr val="7F3494"/>
              </a:solidFill>
            </a:endParaRPr>
          </a:p>
        </p:txBody>
      </p:sp>
      <p:sp>
        <p:nvSpPr>
          <p:cNvPr id="10" name="TextBox 4">
            <a:extLst>
              <a:ext uri="{FF2B5EF4-FFF2-40B4-BE49-F238E27FC236}">
                <a16:creationId xmlns:a16="http://schemas.microsoft.com/office/drawing/2014/main" id="{C5B56131-1C23-E64E-6FFE-A7EFF3915864}"/>
              </a:ext>
            </a:extLst>
          </p:cNvPr>
          <p:cNvSpPr txBox="1"/>
          <p:nvPr/>
        </p:nvSpPr>
        <p:spPr>
          <a:xfrm>
            <a:off x="9571120" y="579712"/>
            <a:ext cx="2036992" cy="861774"/>
          </a:xfrm>
          <a:prstGeom prst="rect">
            <a:avLst/>
          </a:prstGeom>
          <a:solidFill>
            <a:schemeClr val="bg1"/>
          </a:solidFill>
        </p:spPr>
        <p:txBody>
          <a:bodyPr wrap="square">
            <a:spAutoFit/>
          </a:bodyPr>
          <a:lstStyle/>
          <a:p>
            <a:r>
              <a:rPr lang="en-US" b="1" dirty="0">
                <a:solidFill>
                  <a:srgbClr val="7F3494"/>
                </a:solidFill>
              </a:rPr>
              <a:t>Co-</a:t>
            </a:r>
            <a:r>
              <a:rPr lang="en-US" b="1" dirty="0" err="1">
                <a:solidFill>
                  <a:srgbClr val="7F3494"/>
                </a:solidFill>
              </a:rPr>
              <a:t>produzione</a:t>
            </a:r>
            <a:r>
              <a:rPr lang="en-US" dirty="0">
                <a:solidFill>
                  <a:srgbClr val="7F3494"/>
                </a:solidFill>
              </a:rPr>
              <a:t> </a:t>
            </a:r>
            <a:r>
              <a:rPr lang="en-US" sz="1200" dirty="0" err="1">
                <a:solidFill>
                  <a:srgbClr val="7F3494"/>
                </a:solidFill>
              </a:rPr>
              <a:t>Coinvolgere</a:t>
            </a:r>
            <a:r>
              <a:rPr lang="en-US" sz="1200" dirty="0">
                <a:solidFill>
                  <a:srgbClr val="7F3494"/>
                </a:solidFill>
              </a:rPr>
              <a:t> le </a:t>
            </a:r>
            <a:r>
              <a:rPr lang="en-US" sz="1200" dirty="0" err="1">
                <a:solidFill>
                  <a:srgbClr val="7F3494"/>
                </a:solidFill>
              </a:rPr>
              <a:t>persone</a:t>
            </a:r>
            <a:r>
              <a:rPr lang="en-US" sz="1200" dirty="0">
                <a:solidFill>
                  <a:srgbClr val="7F3494"/>
                </a:solidFill>
              </a:rPr>
              <a:t> per co-</a:t>
            </a:r>
            <a:r>
              <a:rPr lang="en-US" sz="1200" dirty="0" err="1">
                <a:solidFill>
                  <a:srgbClr val="7F3494"/>
                </a:solidFill>
              </a:rPr>
              <a:t>creare</a:t>
            </a:r>
            <a:r>
              <a:rPr lang="en-US" sz="1200" dirty="0">
                <a:solidFill>
                  <a:srgbClr val="7F3494"/>
                </a:solidFill>
              </a:rPr>
              <a:t> </a:t>
            </a:r>
            <a:r>
              <a:rPr lang="en-US" sz="1200" dirty="0" err="1">
                <a:solidFill>
                  <a:srgbClr val="7F3494"/>
                </a:solidFill>
              </a:rPr>
              <a:t>soluzioni</a:t>
            </a:r>
            <a:r>
              <a:rPr lang="en-US" sz="1200" dirty="0">
                <a:solidFill>
                  <a:srgbClr val="7F3494"/>
                </a:solidFill>
              </a:rPr>
              <a:t> per vivere le </a:t>
            </a:r>
            <a:r>
              <a:rPr lang="en-US" sz="1200" dirty="0" err="1">
                <a:solidFill>
                  <a:srgbClr val="7F3494"/>
                </a:solidFill>
              </a:rPr>
              <a:t>loro</a:t>
            </a:r>
            <a:r>
              <a:rPr lang="en-US" sz="1200" dirty="0">
                <a:solidFill>
                  <a:srgbClr val="7F3494"/>
                </a:solidFill>
              </a:rPr>
              <a:t> </a:t>
            </a:r>
            <a:r>
              <a:rPr lang="en-US" sz="1200" dirty="0" err="1">
                <a:solidFill>
                  <a:srgbClr val="7F3494"/>
                </a:solidFill>
              </a:rPr>
              <a:t>vite</a:t>
            </a:r>
            <a:endParaRPr lang="en-IE" sz="1200" dirty="0">
              <a:solidFill>
                <a:srgbClr val="7F3494"/>
              </a:solidFill>
            </a:endParaRPr>
          </a:p>
        </p:txBody>
      </p:sp>
      <p:sp>
        <p:nvSpPr>
          <p:cNvPr id="11" name="TextBox 5">
            <a:extLst>
              <a:ext uri="{FF2B5EF4-FFF2-40B4-BE49-F238E27FC236}">
                <a16:creationId xmlns:a16="http://schemas.microsoft.com/office/drawing/2014/main" id="{A76B21FF-6468-C862-0487-D5A148989A80}"/>
              </a:ext>
            </a:extLst>
          </p:cNvPr>
          <p:cNvSpPr txBox="1"/>
          <p:nvPr/>
        </p:nvSpPr>
        <p:spPr>
          <a:xfrm>
            <a:off x="5823731" y="2963566"/>
            <a:ext cx="1836967" cy="861774"/>
          </a:xfrm>
          <a:prstGeom prst="rect">
            <a:avLst/>
          </a:prstGeom>
          <a:solidFill>
            <a:schemeClr val="bg1"/>
          </a:solidFill>
        </p:spPr>
        <p:txBody>
          <a:bodyPr wrap="square">
            <a:spAutoFit/>
          </a:bodyPr>
          <a:lstStyle/>
          <a:p>
            <a:r>
              <a:rPr lang="en-US" b="1" dirty="0" err="1">
                <a:solidFill>
                  <a:srgbClr val="7F3494"/>
                </a:solidFill>
              </a:rPr>
              <a:t>Prevenzione</a:t>
            </a:r>
            <a:r>
              <a:rPr lang="en-US" b="1" dirty="0">
                <a:solidFill>
                  <a:srgbClr val="7F3494"/>
                </a:solidFill>
              </a:rPr>
              <a:t> </a:t>
            </a:r>
            <a:r>
              <a:rPr lang="en-US" sz="1200" dirty="0" err="1">
                <a:solidFill>
                  <a:srgbClr val="7F3494"/>
                </a:solidFill>
              </a:rPr>
              <a:t>Focalizzarsi</a:t>
            </a:r>
            <a:r>
              <a:rPr lang="en-US" sz="1200" dirty="0">
                <a:solidFill>
                  <a:srgbClr val="7F3494"/>
                </a:solidFill>
              </a:rPr>
              <a:t> </a:t>
            </a:r>
            <a:r>
              <a:rPr lang="en-US" sz="1200" dirty="0" err="1">
                <a:solidFill>
                  <a:srgbClr val="7F3494"/>
                </a:solidFill>
              </a:rPr>
              <a:t>sulla</a:t>
            </a:r>
            <a:r>
              <a:rPr lang="en-US" sz="1200" dirty="0">
                <a:solidFill>
                  <a:srgbClr val="7F3494"/>
                </a:solidFill>
              </a:rPr>
              <a:t> </a:t>
            </a:r>
            <a:r>
              <a:rPr lang="en-US" sz="1200" dirty="0" err="1">
                <a:solidFill>
                  <a:srgbClr val="7F3494"/>
                </a:solidFill>
              </a:rPr>
              <a:t>prevenzione</a:t>
            </a:r>
            <a:r>
              <a:rPr lang="en-US" sz="1200" dirty="0">
                <a:solidFill>
                  <a:srgbClr val="7F3494"/>
                </a:solidFill>
              </a:rPr>
              <a:t> </a:t>
            </a:r>
            <a:r>
              <a:rPr lang="en-US" sz="1200" dirty="0" err="1">
                <a:solidFill>
                  <a:srgbClr val="7F3494"/>
                </a:solidFill>
              </a:rPr>
              <a:t>piuttosto</a:t>
            </a:r>
            <a:r>
              <a:rPr lang="en-US" sz="1200" dirty="0">
                <a:solidFill>
                  <a:srgbClr val="7F3494"/>
                </a:solidFill>
              </a:rPr>
              <a:t> </a:t>
            </a:r>
            <a:r>
              <a:rPr lang="en-US" sz="1200" dirty="0" err="1">
                <a:solidFill>
                  <a:srgbClr val="7F3494"/>
                </a:solidFill>
              </a:rPr>
              <a:t>che</a:t>
            </a:r>
            <a:r>
              <a:rPr lang="en-US" sz="1200" dirty="0">
                <a:solidFill>
                  <a:srgbClr val="7F3494"/>
                </a:solidFill>
              </a:rPr>
              <a:t> </a:t>
            </a:r>
            <a:r>
              <a:rPr lang="en-US" sz="1200" dirty="0" err="1">
                <a:solidFill>
                  <a:srgbClr val="7F3494"/>
                </a:solidFill>
              </a:rPr>
              <a:t>su</a:t>
            </a:r>
            <a:r>
              <a:rPr lang="en-US" sz="1200" dirty="0">
                <a:solidFill>
                  <a:srgbClr val="7F3494"/>
                </a:solidFill>
              </a:rPr>
              <a:t> </a:t>
            </a:r>
            <a:r>
              <a:rPr lang="en-US" sz="1200" dirty="0" err="1">
                <a:solidFill>
                  <a:srgbClr val="7F3494"/>
                </a:solidFill>
              </a:rPr>
              <a:t>modelli</a:t>
            </a:r>
            <a:r>
              <a:rPr lang="en-US" sz="1200" dirty="0">
                <a:solidFill>
                  <a:srgbClr val="7F3494"/>
                </a:solidFill>
              </a:rPr>
              <a:t> </a:t>
            </a:r>
            <a:r>
              <a:rPr lang="en-US" sz="1200" dirty="0" err="1">
                <a:solidFill>
                  <a:srgbClr val="7F3494"/>
                </a:solidFill>
              </a:rPr>
              <a:t>reattivi</a:t>
            </a:r>
            <a:endParaRPr lang="en-US" sz="1200" dirty="0">
              <a:solidFill>
                <a:srgbClr val="7F3494"/>
              </a:solidFill>
            </a:endParaRPr>
          </a:p>
        </p:txBody>
      </p:sp>
      <p:sp>
        <p:nvSpPr>
          <p:cNvPr id="12" name="TextBox 6">
            <a:extLst>
              <a:ext uri="{FF2B5EF4-FFF2-40B4-BE49-F238E27FC236}">
                <a16:creationId xmlns:a16="http://schemas.microsoft.com/office/drawing/2014/main" id="{C240E775-AC28-9921-F402-A073F296590E}"/>
              </a:ext>
            </a:extLst>
          </p:cNvPr>
          <p:cNvSpPr txBox="1"/>
          <p:nvPr/>
        </p:nvSpPr>
        <p:spPr>
          <a:xfrm>
            <a:off x="10193859" y="1507995"/>
            <a:ext cx="1646563" cy="1384995"/>
          </a:xfrm>
          <a:prstGeom prst="rect">
            <a:avLst/>
          </a:prstGeom>
          <a:solidFill>
            <a:schemeClr val="bg1"/>
          </a:solidFill>
        </p:spPr>
        <p:txBody>
          <a:bodyPr wrap="square">
            <a:spAutoFit/>
          </a:bodyPr>
          <a:lstStyle/>
          <a:p>
            <a:r>
              <a:rPr lang="en-US" sz="1200" b="1" dirty="0" err="1">
                <a:solidFill>
                  <a:srgbClr val="7F3494"/>
                </a:solidFill>
              </a:rPr>
              <a:t>Efficienza</a:t>
            </a:r>
            <a:r>
              <a:rPr lang="en-US" sz="1200" b="1" dirty="0">
                <a:solidFill>
                  <a:srgbClr val="7F3494"/>
                </a:solidFill>
              </a:rPr>
              <a:t> </a:t>
            </a:r>
            <a:r>
              <a:rPr lang="en-US" sz="1200" b="1" dirty="0" err="1">
                <a:solidFill>
                  <a:srgbClr val="7F3494"/>
                </a:solidFill>
              </a:rPr>
              <a:t>dei</a:t>
            </a:r>
            <a:r>
              <a:rPr lang="en-US" sz="1200" b="1" dirty="0">
                <a:solidFill>
                  <a:srgbClr val="7F3494"/>
                </a:solidFill>
              </a:rPr>
              <a:t> </a:t>
            </a:r>
            <a:r>
              <a:rPr lang="en-US" sz="1200" b="1" dirty="0" err="1">
                <a:solidFill>
                  <a:srgbClr val="7F3494"/>
                </a:solidFill>
              </a:rPr>
              <a:t>costi</a:t>
            </a:r>
            <a:r>
              <a:rPr lang="en-US" sz="1200" b="1" dirty="0">
                <a:solidFill>
                  <a:srgbClr val="7F3494"/>
                </a:solidFill>
              </a:rPr>
              <a:t> </a:t>
            </a:r>
          </a:p>
          <a:p>
            <a:r>
              <a:rPr lang="en-US" sz="1200" dirty="0" err="1">
                <a:solidFill>
                  <a:srgbClr val="7F3494"/>
                </a:solidFill>
              </a:rPr>
              <a:t>Offrire</a:t>
            </a:r>
            <a:r>
              <a:rPr lang="en-US" sz="1200" dirty="0">
                <a:solidFill>
                  <a:srgbClr val="7F3494"/>
                </a:solidFill>
              </a:rPr>
              <a:t> un </a:t>
            </a:r>
            <a:r>
              <a:rPr lang="en-US" sz="1200" dirty="0" err="1">
                <a:solidFill>
                  <a:srgbClr val="7F3494"/>
                </a:solidFill>
              </a:rPr>
              <a:t>buon</a:t>
            </a:r>
            <a:r>
              <a:rPr lang="en-US" sz="1200" dirty="0">
                <a:solidFill>
                  <a:srgbClr val="7F3494"/>
                </a:solidFill>
              </a:rPr>
              <a:t> </a:t>
            </a:r>
            <a:r>
              <a:rPr lang="en-US" sz="1200" dirty="0" err="1">
                <a:solidFill>
                  <a:srgbClr val="7F3494"/>
                </a:solidFill>
              </a:rPr>
              <a:t>rapporto</a:t>
            </a:r>
            <a:r>
              <a:rPr lang="en-US" sz="1200" dirty="0">
                <a:solidFill>
                  <a:srgbClr val="7F3494"/>
                </a:solidFill>
              </a:rPr>
              <a:t> </a:t>
            </a:r>
            <a:r>
              <a:rPr lang="en-US" sz="1200" dirty="0" err="1">
                <a:solidFill>
                  <a:srgbClr val="7F3494"/>
                </a:solidFill>
              </a:rPr>
              <a:t>qualità-prezzo</a:t>
            </a:r>
            <a:r>
              <a:rPr lang="en-US" sz="1200" dirty="0">
                <a:solidFill>
                  <a:srgbClr val="7F3494"/>
                </a:solidFill>
              </a:rPr>
              <a:t> e </a:t>
            </a:r>
            <a:r>
              <a:rPr lang="en-US" sz="1200" dirty="0" err="1">
                <a:solidFill>
                  <a:srgbClr val="7F3494"/>
                </a:solidFill>
              </a:rPr>
              <a:t>benefici</a:t>
            </a:r>
            <a:r>
              <a:rPr lang="en-US" sz="1200" dirty="0">
                <a:solidFill>
                  <a:srgbClr val="7F3494"/>
                </a:solidFill>
              </a:rPr>
              <a:t> </a:t>
            </a:r>
            <a:r>
              <a:rPr lang="en-US" sz="1200" dirty="0" err="1">
                <a:solidFill>
                  <a:srgbClr val="7F3494"/>
                </a:solidFill>
              </a:rPr>
              <a:t>sia</a:t>
            </a:r>
            <a:r>
              <a:rPr lang="en-US" sz="1200" dirty="0">
                <a:solidFill>
                  <a:srgbClr val="7F3494"/>
                </a:solidFill>
              </a:rPr>
              <a:t> per </a:t>
            </a:r>
            <a:r>
              <a:rPr lang="en-US" sz="1200" dirty="0" err="1">
                <a:solidFill>
                  <a:srgbClr val="7F3494"/>
                </a:solidFill>
              </a:rPr>
              <a:t>gli</a:t>
            </a:r>
            <a:r>
              <a:rPr lang="en-US" sz="1200" dirty="0">
                <a:solidFill>
                  <a:srgbClr val="7F3494"/>
                </a:solidFill>
              </a:rPr>
              <a:t> </a:t>
            </a:r>
            <a:r>
              <a:rPr lang="en-US" sz="1200" dirty="0" err="1">
                <a:solidFill>
                  <a:srgbClr val="7F3494"/>
                </a:solidFill>
              </a:rPr>
              <a:t>individui</a:t>
            </a:r>
            <a:r>
              <a:rPr lang="en-US" sz="1200" dirty="0">
                <a:solidFill>
                  <a:srgbClr val="7F3494"/>
                </a:solidFill>
              </a:rPr>
              <a:t> </a:t>
            </a:r>
            <a:r>
              <a:rPr lang="en-US" sz="1200" dirty="0" err="1">
                <a:solidFill>
                  <a:srgbClr val="7F3494"/>
                </a:solidFill>
              </a:rPr>
              <a:t>che</a:t>
            </a:r>
            <a:r>
              <a:rPr lang="en-US" sz="1200" dirty="0">
                <a:solidFill>
                  <a:srgbClr val="7F3494"/>
                </a:solidFill>
              </a:rPr>
              <a:t> per il </a:t>
            </a:r>
            <a:r>
              <a:rPr lang="en-US" sz="1200" dirty="0" err="1">
                <a:solidFill>
                  <a:srgbClr val="7F3494"/>
                </a:solidFill>
              </a:rPr>
              <a:t>personale</a:t>
            </a:r>
            <a:r>
              <a:rPr lang="en-US" sz="1200" dirty="0">
                <a:solidFill>
                  <a:srgbClr val="7F3494"/>
                </a:solidFill>
              </a:rPr>
              <a:t> </a:t>
            </a:r>
            <a:r>
              <a:rPr lang="en-US" sz="1200" dirty="0" err="1">
                <a:solidFill>
                  <a:srgbClr val="7F3494"/>
                </a:solidFill>
              </a:rPr>
              <a:t>delle</a:t>
            </a:r>
            <a:r>
              <a:rPr lang="en-US" sz="1200" dirty="0">
                <a:solidFill>
                  <a:srgbClr val="7F3494"/>
                </a:solidFill>
              </a:rPr>
              <a:t> </a:t>
            </a:r>
            <a:r>
              <a:rPr lang="en-US" sz="1200" dirty="0" err="1">
                <a:solidFill>
                  <a:srgbClr val="7F3494"/>
                </a:solidFill>
              </a:rPr>
              <a:t>strutture</a:t>
            </a:r>
            <a:r>
              <a:rPr lang="en-US" sz="1200" dirty="0">
                <a:solidFill>
                  <a:srgbClr val="7F3494"/>
                </a:solidFill>
              </a:rPr>
              <a:t> </a:t>
            </a:r>
            <a:r>
              <a:rPr lang="en-US" sz="1200" dirty="0" err="1">
                <a:solidFill>
                  <a:srgbClr val="7F3494"/>
                </a:solidFill>
              </a:rPr>
              <a:t>assistenziali</a:t>
            </a:r>
            <a:endParaRPr lang="en-US" sz="1200" dirty="0">
              <a:solidFill>
                <a:srgbClr val="7F3494"/>
              </a:solidFill>
            </a:endParaRPr>
          </a:p>
        </p:txBody>
      </p:sp>
      <p:sp>
        <p:nvSpPr>
          <p:cNvPr id="13" name="TextBox 7">
            <a:extLst>
              <a:ext uri="{FF2B5EF4-FFF2-40B4-BE49-F238E27FC236}">
                <a16:creationId xmlns:a16="http://schemas.microsoft.com/office/drawing/2014/main" id="{A8B55752-407A-62EE-2ECC-4D4F057ED124}"/>
              </a:ext>
            </a:extLst>
          </p:cNvPr>
          <p:cNvSpPr txBox="1"/>
          <p:nvPr/>
        </p:nvSpPr>
        <p:spPr>
          <a:xfrm>
            <a:off x="9935853" y="2952351"/>
            <a:ext cx="1904570" cy="1015663"/>
          </a:xfrm>
          <a:prstGeom prst="rect">
            <a:avLst/>
          </a:prstGeom>
          <a:solidFill>
            <a:schemeClr val="bg1"/>
          </a:solidFill>
        </p:spPr>
        <p:txBody>
          <a:bodyPr wrap="square">
            <a:spAutoFit/>
          </a:bodyPr>
          <a:lstStyle/>
          <a:p>
            <a:r>
              <a:rPr lang="en-US" sz="1200" b="1" dirty="0" err="1">
                <a:solidFill>
                  <a:srgbClr val="7F3494"/>
                </a:solidFill>
              </a:rPr>
              <a:t>Scelta</a:t>
            </a:r>
            <a:r>
              <a:rPr lang="en-US" sz="1200" b="1" dirty="0">
                <a:solidFill>
                  <a:srgbClr val="7F3494"/>
                </a:solidFill>
              </a:rPr>
              <a:t> </a:t>
            </a:r>
            <a:r>
              <a:rPr lang="en-US" sz="1200" b="1" dirty="0" err="1">
                <a:solidFill>
                  <a:srgbClr val="7F3494"/>
                </a:solidFill>
              </a:rPr>
              <a:t>guidata</a:t>
            </a:r>
            <a:r>
              <a:rPr lang="en-US" sz="1200" b="1" dirty="0">
                <a:solidFill>
                  <a:srgbClr val="7F3494"/>
                </a:solidFill>
              </a:rPr>
              <a:t> </a:t>
            </a:r>
          </a:p>
          <a:p>
            <a:r>
              <a:rPr lang="en-US" sz="1200" dirty="0" err="1">
                <a:solidFill>
                  <a:srgbClr val="7F3494"/>
                </a:solidFill>
              </a:rPr>
              <a:t>Consentire</a:t>
            </a:r>
            <a:r>
              <a:rPr lang="en-US" sz="1200" dirty="0">
                <a:solidFill>
                  <a:srgbClr val="7F3494"/>
                </a:solidFill>
              </a:rPr>
              <a:t> </a:t>
            </a:r>
            <a:r>
              <a:rPr lang="en-US" sz="1200" dirty="0" err="1">
                <a:solidFill>
                  <a:srgbClr val="7F3494"/>
                </a:solidFill>
              </a:rPr>
              <a:t>l'accesso</a:t>
            </a:r>
            <a:r>
              <a:rPr lang="en-US" sz="1200" dirty="0">
                <a:solidFill>
                  <a:srgbClr val="7F3494"/>
                </a:solidFill>
              </a:rPr>
              <a:t> a </a:t>
            </a:r>
            <a:r>
              <a:rPr lang="en-US" sz="1200" dirty="0" err="1">
                <a:solidFill>
                  <a:srgbClr val="7F3494"/>
                </a:solidFill>
              </a:rPr>
              <a:t>più</a:t>
            </a:r>
            <a:r>
              <a:rPr lang="en-US" sz="1200" dirty="0">
                <a:solidFill>
                  <a:srgbClr val="7F3494"/>
                </a:solidFill>
              </a:rPr>
              <a:t> </a:t>
            </a:r>
            <a:r>
              <a:rPr lang="en-US" sz="1200" dirty="0" err="1">
                <a:solidFill>
                  <a:srgbClr val="7F3494"/>
                </a:solidFill>
              </a:rPr>
              <a:t>opzioni</a:t>
            </a:r>
            <a:r>
              <a:rPr lang="en-US" sz="1200" dirty="0">
                <a:solidFill>
                  <a:srgbClr val="7F3494"/>
                </a:solidFill>
              </a:rPr>
              <a:t> </a:t>
            </a:r>
            <a:r>
              <a:rPr lang="en-US" sz="1200" dirty="0" err="1">
                <a:solidFill>
                  <a:srgbClr val="7F3494"/>
                </a:solidFill>
              </a:rPr>
              <a:t>che</a:t>
            </a:r>
            <a:r>
              <a:rPr lang="en-US" sz="1200" dirty="0">
                <a:solidFill>
                  <a:srgbClr val="7F3494"/>
                </a:solidFill>
              </a:rPr>
              <a:t> </a:t>
            </a:r>
            <a:r>
              <a:rPr lang="en-US" sz="1200" dirty="0" err="1">
                <a:solidFill>
                  <a:srgbClr val="7F3494"/>
                </a:solidFill>
              </a:rPr>
              <a:t>soddisfino</a:t>
            </a:r>
            <a:r>
              <a:rPr lang="en-US" sz="1200" dirty="0">
                <a:solidFill>
                  <a:srgbClr val="7F3494"/>
                </a:solidFill>
              </a:rPr>
              <a:t> </a:t>
            </a:r>
            <a:r>
              <a:rPr lang="en-US" sz="1200" dirty="0" err="1">
                <a:solidFill>
                  <a:srgbClr val="7F3494"/>
                </a:solidFill>
              </a:rPr>
              <a:t>esigenze</a:t>
            </a:r>
            <a:r>
              <a:rPr lang="en-US" sz="1200" dirty="0">
                <a:solidFill>
                  <a:srgbClr val="7F3494"/>
                </a:solidFill>
              </a:rPr>
              <a:t> e </a:t>
            </a:r>
            <a:r>
              <a:rPr lang="en-US" sz="1200" dirty="0" err="1">
                <a:solidFill>
                  <a:srgbClr val="7F3494"/>
                </a:solidFill>
              </a:rPr>
              <a:t>desideri</a:t>
            </a:r>
            <a:r>
              <a:rPr lang="en-US" sz="1200" dirty="0">
                <a:solidFill>
                  <a:srgbClr val="7F3494"/>
                </a:solidFill>
              </a:rPr>
              <a:t> </a:t>
            </a:r>
            <a:r>
              <a:rPr lang="en-US" sz="1200" dirty="0" err="1">
                <a:solidFill>
                  <a:srgbClr val="7F3494"/>
                </a:solidFill>
              </a:rPr>
              <a:t>individuali</a:t>
            </a:r>
            <a:endParaRPr lang="en-US" sz="1200" dirty="0">
              <a:solidFill>
                <a:srgbClr val="7F3494"/>
              </a:solidFill>
            </a:endParaRPr>
          </a:p>
        </p:txBody>
      </p:sp>
      <p:sp>
        <p:nvSpPr>
          <p:cNvPr id="14" name="TextBox 8">
            <a:extLst>
              <a:ext uri="{FF2B5EF4-FFF2-40B4-BE49-F238E27FC236}">
                <a16:creationId xmlns:a16="http://schemas.microsoft.com/office/drawing/2014/main" id="{CCC51ABA-073B-542B-ACE6-FBE83E1D8A9C}"/>
              </a:ext>
            </a:extLst>
          </p:cNvPr>
          <p:cNvSpPr txBox="1"/>
          <p:nvPr/>
        </p:nvSpPr>
        <p:spPr>
          <a:xfrm>
            <a:off x="5839503" y="4011941"/>
            <a:ext cx="2036992" cy="1200329"/>
          </a:xfrm>
          <a:prstGeom prst="rect">
            <a:avLst/>
          </a:prstGeom>
          <a:solidFill>
            <a:schemeClr val="bg1"/>
          </a:solidFill>
        </p:spPr>
        <p:txBody>
          <a:bodyPr wrap="square">
            <a:spAutoFit/>
          </a:bodyPr>
          <a:lstStyle/>
          <a:p>
            <a:r>
              <a:rPr lang="en-US" sz="1200" b="1" dirty="0">
                <a:solidFill>
                  <a:srgbClr val="7F3494"/>
                </a:solidFill>
              </a:rPr>
              <a:t>Focus </a:t>
            </a:r>
            <a:r>
              <a:rPr lang="en-US" sz="1200" b="1" dirty="0" err="1">
                <a:solidFill>
                  <a:srgbClr val="7F3494"/>
                </a:solidFill>
              </a:rPr>
              <a:t>sulla</a:t>
            </a:r>
            <a:r>
              <a:rPr lang="en-US" sz="1200" b="1" dirty="0">
                <a:solidFill>
                  <a:srgbClr val="7F3494"/>
                </a:solidFill>
              </a:rPr>
              <a:t> persona</a:t>
            </a:r>
            <a:r>
              <a:rPr lang="en-US" sz="1200" dirty="0">
                <a:solidFill>
                  <a:srgbClr val="7F3494"/>
                </a:solidFill>
              </a:rPr>
              <a:t> </a:t>
            </a:r>
          </a:p>
          <a:p>
            <a:r>
              <a:rPr lang="en-US" sz="1200" dirty="0" err="1">
                <a:solidFill>
                  <a:srgbClr val="7F3494"/>
                </a:solidFill>
              </a:rPr>
              <a:t>Mettere</a:t>
            </a:r>
            <a:r>
              <a:rPr lang="en-US" sz="1200" dirty="0">
                <a:solidFill>
                  <a:srgbClr val="7F3494"/>
                </a:solidFill>
              </a:rPr>
              <a:t> la persona al primo </a:t>
            </a:r>
            <a:r>
              <a:rPr lang="en-US" sz="1200" dirty="0" err="1">
                <a:solidFill>
                  <a:srgbClr val="7F3494"/>
                </a:solidFill>
              </a:rPr>
              <a:t>posto</a:t>
            </a:r>
            <a:r>
              <a:rPr lang="en-US" sz="1200" dirty="0">
                <a:solidFill>
                  <a:srgbClr val="7F3494"/>
                </a:solidFill>
              </a:rPr>
              <a:t> per dare il </a:t>
            </a:r>
            <a:r>
              <a:rPr lang="en-US" sz="1200" dirty="0" err="1">
                <a:solidFill>
                  <a:srgbClr val="7F3494"/>
                </a:solidFill>
              </a:rPr>
              <a:t>controllo</a:t>
            </a:r>
            <a:r>
              <a:rPr lang="en-US" sz="1200" dirty="0">
                <a:solidFill>
                  <a:srgbClr val="7F3494"/>
                </a:solidFill>
              </a:rPr>
              <a:t> </a:t>
            </a:r>
            <a:r>
              <a:rPr lang="en-US" sz="1200" dirty="0" err="1">
                <a:solidFill>
                  <a:srgbClr val="7F3494"/>
                </a:solidFill>
              </a:rPr>
              <a:t>sul</a:t>
            </a:r>
            <a:r>
              <a:rPr lang="en-US" sz="1200" dirty="0">
                <a:solidFill>
                  <a:srgbClr val="7F3494"/>
                </a:solidFill>
              </a:rPr>
              <a:t> proprio </a:t>
            </a:r>
            <a:r>
              <a:rPr lang="en-US" sz="1200" dirty="0" err="1">
                <a:solidFill>
                  <a:srgbClr val="7F3494"/>
                </a:solidFill>
              </a:rPr>
              <a:t>ambiente</a:t>
            </a:r>
            <a:r>
              <a:rPr lang="en-US" sz="1200" dirty="0">
                <a:solidFill>
                  <a:srgbClr val="7F3494"/>
                </a:solidFill>
              </a:rPr>
              <a:t>, </a:t>
            </a:r>
            <a:r>
              <a:rPr lang="en-US" sz="1200" dirty="0" err="1">
                <a:solidFill>
                  <a:srgbClr val="7F3494"/>
                </a:solidFill>
              </a:rPr>
              <a:t>sulle</a:t>
            </a:r>
            <a:r>
              <a:rPr lang="en-US" sz="1200" dirty="0">
                <a:solidFill>
                  <a:srgbClr val="7F3494"/>
                </a:solidFill>
              </a:rPr>
              <a:t> </a:t>
            </a:r>
            <a:r>
              <a:rPr lang="en-US" sz="1200" dirty="0" err="1">
                <a:solidFill>
                  <a:srgbClr val="7F3494"/>
                </a:solidFill>
              </a:rPr>
              <a:t>esigenze</a:t>
            </a:r>
            <a:r>
              <a:rPr lang="en-US" sz="1200" dirty="0">
                <a:solidFill>
                  <a:srgbClr val="7F3494"/>
                </a:solidFill>
              </a:rPr>
              <a:t> di </a:t>
            </a:r>
            <a:r>
              <a:rPr lang="en-US" sz="1200" dirty="0" err="1">
                <a:solidFill>
                  <a:srgbClr val="7F3494"/>
                </a:solidFill>
              </a:rPr>
              <a:t>cura</a:t>
            </a:r>
            <a:r>
              <a:rPr lang="en-US" sz="1200" dirty="0">
                <a:solidFill>
                  <a:srgbClr val="7F3494"/>
                </a:solidFill>
              </a:rPr>
              <a:t> e </a:t>
            </a:r>
            <a:r>
              <a:rPr lang="en-US" sz="1200" dirty="0" err="1">
                <a:solidFill>
                  <a:srgbClr val="7F3494"/>
                </a:solidFill>
              </a:rPr>
              <a:t>assistenza</a:t>
            </a:r>
            <a:r>
              <a:rPr lang="en-US" sz="1200" dirty="0">
                <a:solidFill>
                  <a:srgbClr val="7F3494"/>
                </a:solidFill>
              </a:rPr>
              <a:t>, </a:t>
            </a:r>
            <a:r>
              <a:rPr lang="en-US" sz="1200" dirty="0" err="1">
                <a:solidFill>
                  <a:srgbClr val="7F3494"/>
                </a:solidFill>
              </a:rPr>
              <a:t>ecc</a:t>
            </a:r>
            <a:r>
              <a:rPr lang="en-US" sz="1200" dirty="0">
                <a:solidFill>
                  <a:srgbClr val="7F3494"/>
                </a:solidFill>
              </a:rPr>
              <a:t>.</a:t>
            </a:r>
          </a:p>
        </p:txBody>
      </p:sp>
      <p:sp>
        <p:nvSpPr>
          <p:cNvPr id="15" name="TextBox 9">
            <a:extLst>
              <a:ext uri="{FF2B5EF4-FFF2-40B4-BE49-F238E27FC236}">
                <a16:creationId xmlns:a16="http://schemas.microsoft.com/office/drawing/2014/main" id="{0C4B2F94-76B3-8160-C976-D0E0C024C3CD}"/>
              </a:ext>
            </a:extLst>
          </p:cNvPr>
          <p:cNvSpPr txBox="1"/>
          <p:nvPr/>
        </p:nvSpPr>
        <p:spPr>
          <a:xfrm>
            <a:off x="6696758" y="5276223"/>
            <a:ext cx="1836967" cy="1200329"/>
          </a:xfrm>
          <a:prstGeom prst="rect">
            <a:avLst/>
          </a:prstGeom>
          <a:solidFill>
            <a:schemeClr val="bg1"/>
          </a:solidFill>
        </p:spPr>
        <p:txBody>
          <a:bodyPr wrap="square">
            <a:spAutoFit/>
          </a:bodyPr>
          <a:lstStyle/>
          <a:p>
            <a:r>
              <a:rPr lang="en-US" sz="1200" b="1" dirty="0">
                <a:solidFill>
                  <a:srgbClr val="7F3494"/>
                </a:solidFill>
              </a:rPr>
              <a:t>Focus sui </a:t>
            </a:r>
            <a:r>
              <a:rPr lang="en-US" sz="1200" b="1" dirty="0" err="1">
                <a:solidFill>
                  <a:srgbClr val="7F3494"/>
                </a:solidFill>
              </a:rPr>
              <a:t>risultati</a:t>
            </a:r>
            <a:r>
              <a:rPr lang="en-US" sz="1200" b="1" dirty="0">
                <a:solidFill>
                  <a:srgbClr val="7F3494"/>
                </a:solidFill>
              </a:rPr>
              <a:t> </a:t>
            </a:r>
          </a:p>
          <a:p>
            <a:r>
              <a:rPr lang="en-US" sz="1200" dirty="0" err="1">
                <a:solidFill>
                  <a:srgbClr val="7F3494"/>
                </a:solidFill>
              </a:rPr>
              <a:t>Migliorare</a:t>
            </a:r>
            <a:r>
              <a:rPr lang="en-US" sz="1200" dirty="0">
                <a:solidFill>
                  <a:srgbClr val="7F3494"/>
                </a:solidFill>
              </a:rPr>
              <a:t> la salute e il </a:t>
            </a:r>
            <a:r>
              <a:rPr lang="en-US" sz="1200" dirty="0" err="1">
                <a:solidFill>
                  <a:srgbClr val="7F3494"/>
                </a:solidFill>
              </a:rPr>
              <a:t>benessere</a:t>
            </a:r>
            <a:r>
              <a:rPr lang="en-US" sz="1200" dirty="0">
                <a:solidFill>
                  <a:srgbClr val="7F3494"/>
                </a:solidFill>
              </a:rPr>
              <a:t> per </a:t>
            </a:r>
            <a:r>
              <a:rPr lang="en-US" sz="1200" dirty="0" err="1">
                <a:solidFill>
                  <a:srgbClr val="7F3494"/>
                </a:solidFill>
              </a:rPr>
              <a:t>migliorare</a:t>
            </a:r>
            <a:r>
              <a:rPr lang="en-US" sz="1200" dirty="0">
                <a:solidFill>
                  <a:srgbClr val="7F3494"/>
                </a:solidFill>
              </a:rPr>
              <a:t> la </a:t>
            </a:r>
            <a:r>
              <a:rPr lang="en-US" sz="1200" dirty="0" err="1">
                <a:solidFill>
                  <a:srgbClr val="7F3494"/>
                </a:solidFill>
              </a:rPr>
              <a:t>qualità</a:t>
            </a:r>
            <a:r>
              <a:rPr lang="en-US" sz="1200" dirty="0">
                <a:solidFill>
                  <a:srgbClr val="7F3494"/>
                </a:solidFill>
              </a:rPr>
              <a:t> </a:t>
            </a:r>
            <a:r>
              <a:rPr lang="en-US" sz="1200" dirty="0" err="1">
                <a:solidFill>
                  <a:srgbClr val="7F3494"/>
                </a:solidFill>
              </a:rPr>
              <a:t>della</a:t>
            </a:r>
            <a:r>
              <a:rPr lang="en-US" sz="1200" dirty="0">
                <a:solidFill>
                  <a:srgbClr val="7F3494"/>
                </a:solidFill>
              </a:rPr>
              <a:t> vita o </a:t>
            </a:r>
            <a:r>
              <a:rPr lang="en-US" sz="1200" dirty="0" err="1">
                <a:solidFill>
                  <a:srgbClr val="7F3494"/>
                </a:solidFill>
              </a:rPr>
              <a:t>mantenere</a:t>
            </a:r>
            <a:r>
              <a:rPr lang="en-US" sz="1200" dirty="0">
                <a:solidFill>
                  <a:srgbClr val="7F3494"/>
                </a:solidFill>
              </a:rPr>
              <a:t> </a:t>
            </a:r>
            <a:r>
              <a:rPr lang="en-US" sz="1200" dirty="0" err="1">
                <a:solidFill>
                  <a:srgbClr val="7F3494"/>
                </a:solidFill>
              </a:rPr>
              <a:t>l'indipendenza</a:t>
            </a:r>
            <a:endParaRPr lang="en-US" sz="1200" dirty="0">
              <a:solidFill>
                <a:srgbClr val="7F3494"/>
              </a:solidFill>
            </a:endParaRPr>
          </a:p>
        </p:txBody>
      </p:sp>
      <p:sp>
        <p:nvSpPr>
          <p:cNvPr id="16" name="TextBox 10">
            <a:extLst>
              <a:ext uri="{FF2B5EF4-FFF2-40B4-BE49-F238E27FC236}">
                <a16:creationId xmlns:a16="http://schemas.microsoft.com/office/drawing/2014/main" id="{F6891589-B78C-F6E3-55C1-EC39BFCBD8BA}"/>
              </a:ext>
            </a:extLst>
          </p:cNvPr>
          <p:cNvSpPr txBox="1"/>
          <p:nvPr/>
        </p:nvSpPr>
        <p:spPr>
          <a:xfrm>
            <a:off x="9785408" y="4061267"/>
            <a:ext cx="2036992" cy="1200329"/>
          </a:xfrm>
          <a:prstGeom prst="rect">
            <a:avLst/>
          </a:prstGeom>
          <a:solidFill>
            <a:schemeClr val="bg1"/>
          </a:solidFill>
        </p:spPr>
        <p:txBody>
          <a:bodyPr wrap="square">
            <a:spAutoFit/>
          </a:bodyPr>
          <a:lstStyle/>
          <a:p>
            <a:r>
              <a:rPr lang="en-US" sz="1200" b="1" dirty="0" err="1">
                <a:solidFill>
                  <a:srgbClr val="7F3494"/>
                </a:solidFill>
              </a:rPr>
              <a:t>Interoperabilità</a:t>
            </a:r>
            <a:r>
              <a:rPr lang="en-US" sz="1200" b="1" dirty="0">
                <a:solidFill>
                  <a:srgbClr val="7F3494"/>
                </a:solidFill>
              </a:rPr>
              <a:t> </a:t>
            </a:r>
          </a:p>
          <a:p>
            <a:r>
              <a:rPr lang="en-US" sz="1200" dirty="0" err="1">
                <a:solidFill>
                  <a:srgbClr val="7F3494"/>
                </a:solidFill>
              </a:rPr>
              <a:t>Capacità</a:t>
            </a:r>
            <a:r>
              <a:rPr lang="en-US" sz="1200" dirty="0">
                <a:solidFill>
                  <a:srgbClr val="7F3494"/>
                </a:solidFill>
              </a:rPr>
              <a:t> di </a:t>
            </a:r>
            <a:r>
              <a:rPr lang="en-US" sz="1200" dirty="0" err="1">
                <a:solidFill>
                  <a:srgbClr val="7F3494"/>
                </a:solidFill>
              </a:rPr>
              <a:t>integrare</a:t>
            </a:r>
            <a:r>
              <a:rPr lang="en-US" sz="1200" dirty="0">
                <a:solidFill>
                  <a:srgbClr val="7F3494"/>
                </a:solidFill>
              </a:rPr>
              <a:t> e </a:t>
            </a:r>
            <a:r>
              <a:rPr lang="en-US" sz="1200" dirty="0" err="1">
                <a:solidFill>
                  <a:srgbClr val="7F3494"/>
                </a:solidFill>
              </a:rPr>
              <a:t>lavorare</a:t>
            </a:r>
            <a:r>
              <a:rPr lang="en-US" sz="1200" dirty="0">
                <a:solidFill>
                  <a:srgbClr val="7F3494"/>
                </a:solidFill>
              </a:rPr>
              <a:t> </a:t>
            </a:r>
            <a:r>
              <a:rPr lang="en-US" sz="1200" dirty="0" err="1">
                <a:solidFill>
                  <a:srgbClr val="7F3494"/>
                </a:solidFill>
              </a:rPr>
              <a:t>attraverso</a:t>
            </a:r>
            <a:r>
              <a:rPr lang="en-US" sz="1200" dirty="0">
                <a:solidFill>
                  <a:srgbClr val="7F3494"/>
                </a:solidFill>
              </a:rPr>
              <a:t> </a:t>
            </a:r>
            <a:r>
              <a:rPr lang="en-US" sz="1200" dirty="0" err="1">
                <a:solidFill>
                  <a:srgbClr val="7F3494"/>
                </a:solidFill>
              </a:rPr>
              <a:t>sistemi</a:t>
            </a:r>
            <a:r>
              <a:rPr lang="en-US" sz="1200" dirty="0">
                <a:solidFill>
                  <a:srgbClr val="7F3494"/>
                </a:solidFill>
              </a:rPr>
              <a:t> e </a:t>
            </a:r>
            <a:r>
              <a:rPr lang="en-US" sz="1200" dirty="0" err="1">
                <a:solidFill>
                  <a:srgbClr val="7F3494"/>
                </a:solidFill>
              </a:rPr>
              <a:t>piattaforme</a:t>
            </a:r>
            <a:r>
              <a:rPr lang="en-US" sz="1200" dirty="0">
                <a:solidFill>
                  <a:srgbClr val="7F3494"/>
                </a:solidFill>
              </a:rPr>
              <a:t> per </a:t>
            </a:r>
            <a:r>
              <a:rPr lang="en-US" sz="1200" dirty="0" err="1">
                <a:solidFill>
                  <a:srgbClr val="7F3494"/>
                </a:solidFill>
              </a:rPr>
              <a:t>soddisfare</a:t>
            </a:r>
            <a:r>
              <a:rPr lang="en-US" sz="1200" dirty="0">
                <a:solidFill>
                  <a:srgbClr val="7F3494"/>
                </a:solidFill>
              </a:rPr>
              <a:t> le </a:t>
            </a:r>
            <a:r>
              <a:rPr lang="en-US" sz="1200" dirty="0" err="1">
                <a:solidFill>
                  <a:srgbClr val="7F3494"/>
                </a:solidFill>
              </a:rPr>
              <a:t>esigenze</a:t>
            </a:r>
            <a:r>
              <a:rPr lang="en-US" sz="1200" dirty="0">
                <a:solidFill>
                  <a:srgbClr val="7F3494"/>
                </a:solidFill>
              </a:rPr>
              <a:t> e </a:t>
            </a:r>
            <a:r>
              <a:rPr lang="en-US" sz="1200" dirty="0" err="1">
                <a:solidFill>
                  <a:srgbClr val="7F3494"/>
                </a:solidFill>
              </a:rPr>
              <a:t>aspirazioni</a:t>
            </a:r>
            <a:r>
              <a:rPr lang="en-US" sz="1200" dirty="0">
                <a:solidFill>
                  <a:srgbClr val="7F3494"/>
                </a:solidFill>
              </a:rPr>
              <a:t> </a:t>
            </a:r>
            <a:r>
              <a:rPr lang="en-US" sz="1200" dirty="0" err="1">
                <a:solidFill>
                  <a:srgbClr val="7F3494"/>
                </a:solidFill>
              </a:rPr>
              <a:t>degli</a:t>
            </a:r>
            <a:r>
              <a:rPr lang="en-US" sz="1200" dirty="0">
                <a:solidFill>
                  <a:srgbClr val="7F3494"/>
                </a:solidFill>
              </a:rPr>
              <a:t> </a:t>
            </a:r>
            <a:r>
              <a:rPr lang="en-US" sz="1200" dirty="0" err="1">
                <a:solidFill>
                  <a:srgbClr val="7F3494"/>
                </a:solidFill>
              </a:rPr>
              <a:t>individui</a:t>
            </a:r>
            <a:endParaRPr lang="en-US" sz="1200" dirty="0">
              <a:solidFill>
                <a:srgbClr val="7F3494"/>
              </a:solidFill>
            </a:endParaRPr>
          </a:p>
        </p:txBody>
      </p:sp>
      <p:sp>
        <p:nvSpPr>
          <p:cNvPr id="17" name="TextBox 11">
            <a:extLst>
              <a:ext uri="{FF2B5EF4-FFF2-40B4-BE49-F238E27FC236}">
                <a16:creationId xmlns:a16="http://schemas.microsoft.com/office/drawing/2014/main" id="{78E94B2F-8F2D-63E3-331F-46458F10879B}"/>
              </a:ext>
            </a:extLst>
          </p:cNvPr>
          <p:cNvSpPr txBox="1"/>
          <p:nvPr/>
        </p:nvSpPr>
        <p:spPr>
          <a:xfrm>
            <a:off x="9041662" y="5328390"/>
            <a:ext cx="2760000" cy="1046440"/>
          </a:xfrm>
          <a:prstGeom prst="rect">
            <a:avLst/>
          </a:prstGeom>
          <a:solidFill>
            <a:schemeClr val="bg1"/>
          </a:solidFill>
        </p:spPr>
        <p:txBody>
          <a:bodyPr wrap="square">
            <a:spAutoFit/>
          </a:bodyPr>
          <a:lstStyle/>
          <a:p>
            <a:r>
              <a:rPr lang="en-US" b="1" dirty="0" err="1">
                <a:solidFill>
                  <a:srgbClr val="7F3494"/>
                </a:solidFill>
              </a:rPr>
              <a:t>Inclusività</a:t>
            </a:r>
            <a:r>
              <a:rPr lang="en-US" dirty="0">
                <a:solidFill>
                  <a:srgbClr val="7F3494"/>
                </a:solidFill>
              </a:rPr>
              <a:t> </a:t>
            </a:r>
          </a:p>
          <a:p>
            <a:r>
              <a:rPr lang="en-US" sz="1200" dirty="0" err="1">
                <a:solidFill>
                  <a:srgbClr val="7F3494"/>
                </a:solidFill>
              </a:rPr>
              <a:t>Ridurre</a:t>
            </a:r>
            <a:r>
              <a:rPr lang="en-US" sz="1200" dirty="0">
                <a:solidFill>
                  <a:srgbClr val="7F3494"/>
                </a:solidFill>
              </a:rPr>
              <a:t> le </a:t>
            </a:r>
            <a:r>
              <a:rPr lang="en-US" sz="1200" dirty="0" err="1">
                <a:solidFill>
                  <a:srgbClr val="7F3494"/>
                </a:solidFill>
              </a:rPr>
              <a:t>disuguaglianze</a:t>
            </a:r>
            <a:r>
              <a:rPr lang="en-US" sz="1200" dirty="0">
                <a:solidFill>
                  <a:srgbClr val="7F3494"/>
                </a:solidFill>
              </a:rPr>
              <a:t> </a:t>
            </a:r>
            <a:r>
              <a:rPr lang="en-US" sz="1200" dirty="0" err="1">
                <a:solidFill>
                  <a:srgbClr val="7F3494"/>
                </a:solidFill>
              </a:rPr>
              <a:t>digitali</a:t>
            </a:r>
            <a:r>
              <a:rPr lang="en-US" sz="1200" dirty="0">
                <a:solidFill>
                  <a:srgbClr val="7F3494"/>
                </a:solidFill>
              </a:rPr>
              <a:t>, di salute e di </a:t>
            </a:r>
            <a:r>
              <a:rPr lang="en-US" sz="1200" dirty="0" err="1">
                <a:solidFill>
                  <a:srgbClr val="7F3494"/>
                </a:solidFill>
              </a:rPr>
              <a:t>reddito</a:t>
            </a:r>
            <a:r>
              <a:rPr lang="en-US" sz="1200" dirty="0">
                <a:solidFill>
                  <a:srgbClr val="7F3494"/>
                </a:solidFill>
              </a:rPr>
              <a:t> per </a:t>
            </a:r>
            <a:r>
              <a:rPr lang="en-US" sz="1200" dirty="0" err="1">
                <a:solidFill>
                  <a:srgbClr val="7F3494"/>
                </a:solidFill>
              </a:rPr>
              <a:t>consentire</a:t>
            </a:r>
            <a:r>
              <a:rPr lang="en-US" sz="1200" dirty="0">
                <a:solidFill>
                  <a:srgbClr val="7F3494"/>
                </a:solidFill>
              </a:rPr>
              <a:t> un </a:t>
            </a:r>
            <a:r>
              <a:rPr lang="en-US" sz="1200" dirty="0" err="1">
                <a:solidFill>
                  <a:srgbClr val="7F3494"/>
                </a:solidFill>
              </a:rPr>
              <a:t>coinvolgimento</a:t>
            </a:r>
            <a:r>
              <a:rPr lang="en-US" sz="1200" dirty="0">
                <a:solidFill>
                  <a:srgbClr val="7F3494"/>
                </a:solidFill>
              </a:rPr>
              <a:t> </a:t>
            </a:r>
            <a:r>
              <a:rPr lang="en-US" sz="1200" dirty="0" err="1">
                <a:solidFill>
                  <a:srgbClr val="7F3494"/>
                </a:solidFill>
              </a:rPr>
              <a:t>attivo</a:t>
            </a:r>
            <a:r>
              <a:rPr lang="en-US" sz="1200" dirty="0">
                <a:solidFill>
                  <a:srgbClr val="7F3494"/>
                </a:solidFill>
              </a:rPr>
              <a:t> </a:t>
            </a:r>
            <a:r>
              <a:rPr lang="en-US" sz="1200" dirty="0" err="1">
                <a:solidFill>
                  <a:srgbClr val="7F3494"/>
                </a:solidFill>
              </a:rPr>
              <a:t>nella</a:t>
            </a:r>
            <a:r>
              <a:rPr lang="en-US" sz="1200" dirty="0">
                <a:solidFill>
                  <a:srgbClr val="7F3494"/>
                </a:solidFill>
              </a:rPr>
              <a:t> casa, </a:t>
            </a:r>
            <a:r>
              <a:rPr lang="en-US" sz="1200" dirty="0" err="1">
                <a:solidFill>
                  <a:srgbClr val="7F3494"/>
                </a:solidFill>
              </a:rPr>
              <a:t>nella</a:t>
            </a:r>
            <a:r>
              <a:rPr lang="en-US" sz="1200" dirty="0">
                <a:solidFill>
                  <a:srgbClr val="7F3494"/>
                </a:solidFill>
              </a:rPr>
              <a:t> </a:t>
            </a:r>
            <a:r>
              <a:rPr lang="en-US" sz="1200" dirty="0" err="1">
                <a:solidFill>
                  <a:srgbClr val="7F3494"/>
                </a:solidFill>
              </a:rPr>
              <a:t>comunità</a:t>
            </a:r>
            <a:r>
              <a:rPr lang="en-US" sz="1200" dirty="0">
                <a:solidFill>
                  <a:srgbClr val="7F3494"/>
                </a:solidFill>
              </a:rPr>
              <a:t> locale o </a:t>
            </a:r>
            <a:r>
              <a:rPr lang="en-US" sz="1200" dirty="0" err="1">
                <a:solidFill>
                  <a:srgbClr val="7F3494"/>
                </a:solidFill>
              </a:rPr>
              <a:t>nelle</a:t>
            </a:r>
            <a:r>
              <a:rPr lang="en-US" sz="1200" dirty="0">
                <a:solidFill>
                  <a:srgbClr val="7F3494"/>
                </a:solidFill>
              </a:rPr>
              <a:t> </a:t>
            </a:r>
            <a:r>
              <a:rPr lang="en-US" sz="1200" dirty="0" err="1">
                <a:solidFill>
                  <a:srgbClr val="7F3494"/>
                </a:solidFill>
              </a:rPr>
              <a:t>reti</a:t>
            </a:r>
            <a:endParaRPr lang="en-US" sz="1200" dirty="0">
              <a:solidFill>
                <a:srgbClr val="7F3494"/>
              </a:solidFill>
            </a:endParaRPr>
          </a:p>
        </p:txBody>
      </p:sp>
    </p:spTree>
    <p:extLst>
      <p:ext uri="{BB962C8B-B14F-4D97-AF65-F5344CB8AC3E}">
        <p14:creationId xmlns:p14="http://schemas.microsoft.com/office/powerpoint/2010/main" val="1350836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5"/>
          <p:cNvSpPr txBox="1">
            <a:spLocks noGrp="1"/>
          </p:cNvSpPr>
          <p:nvPr>
            <p:ph type="body" idx="1"/>
          </p:nvPr>
        </p:nvSpPr>
        <p:spPr>
          <a:xfrm>
            <a:off x="5643484" y="3602326"/>
            <a:ext cx="6010480" cy="22530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es-ES" dirty="0" err="1"/>
              <a:t>Operatori</a:t>
            </a:r>
            <a:r>
              <a:rPr lang="es-ES" dirty="0"/>
              <a:t> </a:t>
            </a:r>
            <a:r>
              <a:rPr lang="es-ES" dirty="0" err="1"/>
              <a:t>sanitari</a:t>
            </a:r>
            <a:r>
              <a:rPr lang="es-ES" dirty="0"/>
              <a:t> e</a:t>
            </a:r>
          </a:p>
          <a:p>
            <a:pPr marL="0" lvl="0" indent="0" algn="l" rtl="0">
              <a:lnSpc>
                <a:spcPct val="90000"/>
              </a:lnSpc>
              <a:spcBef>
                <a:spcPts val="0"/>
              </a:spcBef>
              <a:spcAft>
                <a:spcPts val="0"/>
              </a:spcAft>
              <a:buClr>
                <a:schemeClr val="lt1"/>
              </a:buClr>
              <a:buSzPts val="4800"/>
              <a:buNone/>
            </a:pPr>
            <a:r>
              <a:rPr lang="es-ES" dirty="0" err="1"/>
              <a:t>tecnologia</a:t>
            </a:r>
            <a:endParaRPr dirty="0"/>
          </a:p>
        </p:txBody>
      </p:sp>
      <p:sp>
        <p:nvSpPr>
          <p:cNvPr id="189" name="Google Shape;189;p5"/>
          <p:cNvSpPr txBox="1">
            <a:spLocks noGrp="1"/>
          </p:cNvSpPr>
          <p:nvPr>
            <p:ph type="body" idx="2"/>
          </p:nvPr>
        </p:nvSpPr>
        <p:spPr>
          <a:xfrm>
            <a:off x="891654" y="2003728"/>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13000"/>
              <a:buNone/>
            </a:pPr>
            <a:r>
              <a:rPr lang="en-US" dirty="0"/>
              <a:t>03</a:t>
            </a:r>
            <a:endParaRPr dirty="0"/>
          </a:p>
        </p:txBody>
      </p:sp>
    </p:spTree>
    <p:extLst>
      <p:ext uri="{BB962C8B-B14F-4D97-AF65-F5344CB8AC3E}">
        <p14:creationId xmlns:p14="http://schemas.microsoft.com/office/powerpoint/2010/main" val="3988530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1"/>
          <p:cNvSpPr/>
          <p:nvPr/>
        </p:nvSpPr>
        <p:spPr>
          <a:xfrm>
            <a:off x="365760" y="264161"/>
            <a:ext cx="11460480" cy="1209040"/>
          </a:xfrm>
          <a:prstGeom prst="rect">
            <a:avLst/>
          </a:prstGeom>
          <a:solidFill>
            <a:srgbClr val="7F3494"/>
          </a:solidFill>
          <a:ln w="25400" cap="flat" cmpd="sng">
            <a:solidFill>
              <a:srgbClr val="7F349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7" name="Google Shape;327;p31"/>
          <p:cNvSpPr txBox="1">
            <a:spLocks noGrp="1"/>
          </p:cNvSpPr>
          <p:nvPr>
            <p:ph type="body" idx="1"/>
          </p:nvPr>
        </p:nvSpPr>
        <p:spPr>
          <a:xfrm>
            <a:off x="3945478" y="1596871"/>
            <a:ext cx="7640758" cy="2939503"/>
          </a:xfrm>
          <a:prstGeom prst="rect">
            <a:avLst/>
          </a:prstGeom>
          <a:noFill/>
          <a:ln>
            <a:noFill/>
          </a:ln>
        </p:spPr>
        <p:txBody>
          <a:bodyPr spcFirstLastPara="1" wrap="square" lIns="91425" tIns="45700" rIns="91425" bIns="45700" anchor="t" anchorCtr="0">
            <a:noAutofit/>
          </a:bodyPr>
          <a:lstStyle/>
          <a:p>
            <a:pPr marL="228600" indent="0" algn="just"/>
            <a:r>
              <a:rPr lang="it-IT" sz="2200" dirty="0">
                <a:solidFill>
                  <a:srgbClr val="00194C"/>
                </a:solidFill>
              </a:rPr>
              <a:t>Il Covid-19 ha peggiorato le condizioni di lavoro degli operatori sanitari in tutto il mondo, a causa della carenza di attrezzature di biosicurezza, della scarsità di sistemi di controllo delle infezioni, della mancanza di programmi di riconoscimento e di incentivi al lavoro e, infine, degli abusi fisici e psicologici e della discriminazione da parte dei pazienti, che hanno un impatto sulla loro salute mentale. </a:t>
            </a:r>
          </a:p>
          <a:p>
            <a:pPr marL="228600" indent="0" algn="just"/>
            <a:r>
              <a:rPr lang="it-IT" sz="2200" dirty="0">
                <a:solidFill>
                  <a:srgbClr val="00194C"/>
                </a:solidFill>
              </a:rPr>
              <a:t>Secondo l’«</a:t>
            </a:r>
            <a:r>
              <a:rPr lang="it-IT" sz="2200" i="1" dirty="0">
                <a:solidFill>
                  <a:srgbClr val="00194C"/>
                </a:solidFill>
              </a:rPr>
              <a:t>American Healthcare Association</a:t>
            </a:r>
            <a:r>
              <a:rPr lang="it-IT" sz="2200" dirty="0">
                <a:solidFill>
                  <a:srgbClr val="00194C"/>
                </a:solidFill>
              </a:rPr>
              <a:t>» (AHCA) e il «</a:t>
            </a:r>
            <a:r>
              <a:rPr lang="it-IT" sz="2200" i="1" dirty="0">
                <a:solidFill>
                  <a:srgbClr val="00194C"/>
                </a:solidFill>
              </a:rPr>
              <a:t>National Center for </a:t>
            </a:r>
            <a:r>
              <a:rPr lang="it-IT" sz="2200" i="1" dirty="0" err="1">
                <a:solidFill>
                  <a:srgbClr val="00194C"/>
                </a:solidFill>
              </a:rPr>
              <a:t>Assisted</a:t>
            </a:r>
            <a:r>
              <a:rPr lang="it-IT" sz="2200" i="1" dirty="0">
                <a:solidFill>
                  <a:srgbClr val="00194C"/>
                </a:solidFill>
              </a:rPr>
              <a:t> Living</a:t>
            </a:r>
            <a:r>
              <a:rPr lang="it-IT" sz="2200" dirty="0">
                <a:solidFill>
                  <a:srgbClr val="00194C"/>
                </a:solidFill>
              </a:rPr>
              <a:t>» (NCAL), le strutture di assistenza a lungo termine stanno affrontando </a:t>
            </a:r>
            <a:r>
              <a:rPr lang="it-IT" sz="2200" dirty="0">
                <a:solidFill>
                  <a:srgbClr val="24BAA2"/>
                </a:solidFill>
                <a:hlinkClick r:id="rId3">
                  <a:extLst>
                    <a:ext uri="{A12FA001-AC4F-418D-AE19-62706E023703}">
                      <ahyp:hlinkClr xmlns:ahyp="http://schemas.microsoft.com/office/drawing/2018/hyperlinkcolor" val="tx"/>
                    </a:ext>
                  </a:extLst>
                </a:hlinkClick>
              </a:rPr>
              <a:t>la peggiore crisi lavorativa</a:t>
            </a:r>
            <a:r>
              <a:rPr lang="it-IT" sz="2200" dirty="0">
                <a:solidFill>
                  <a:srgbClr val="24BAA2"/>
                </a:solidFill>
              </a:rPr>
              <a:t> </a:t>
            </a:r>
            <a:r>
              <a:rPr lang="it-IT" sz="2200" dirty="0">
                <a:solidFill>
                  <a:srgbClr val="00194C"/>
                </a:solidFill>
              </a:rPr>
              <a:t>rispetto a qualsiasi altro settore sanitario. </a:t>
            </a:r>
          </a:p>
          <a:p>
            <a:pPr marL="228600" indent="0" algn="just"/>
            <a:r>
              <a:rPr lang="it-IT" sz="2200" dirty="0">
                <a:solidFill>
                  <a:srgbClr val="00194C"/>
                </a:solidFill>
              </a:rPr>
              <a:t>I dati del «</a:t>
            </a:r>
            <a:r>
              <a:rPr lang="it-IT" sz="2200" i="1" dirty="0">
                <a:solidFill>
                  <a:srgbClr val="00194C"/>
                </a:solidFill>
              </a:rPr>
              <a:t>Bureau of </a:t>
            </a:r>
            <a:r>
              <a:rPr lang="it-IT" sz="2200" i="1" dirty="0" err="1">
                <a:solidFill>
                  <a:srgbClr val="00194C"/>
                </a:solidFill>
              </a:rPr>
              <a:t>Labor</a:t>
            </a:r>
            <a:r>
              <a:rPr lang="it-IT" sz="2200" i="1" dirty="0">
                <a:solidFill>
                  <a:srgbClr val="00194C"/>
                </a:solidFill>
              </a:rPr>
              <a:t> </a:t>
            </a:r>
            <a:r>
              <a:rPr lang="it-IT" sz="2200" i="1" dirty="0" err="1">
                <a:solidFill>
                  <a:srgbClr val="00194C"/>
                </a:solidFill>
              </a:rPr>
              <a:t>Statistics</a:t>
            </a:r>
            <a:r>
              <a:rPr lang="it-IT" sz="2200" dirty="0">
                <a:solidFill>
                  <a:srgbClr val="00194C"/>
                </a:solidFill>
              </a:rPr>
              <a:t>» del novembre 2021                                         mostrano che le strutture di assistenza infermieristica e residenziale hanno perso oltre 11.000 posti di lavoro. </a:t>
            </a:r>
            <a:endParaRPr lang="en-US" sz="2200" dirty="0">
              <a:solidFill>
                <a:srgbClr val="00194C"/>
              </a:solidFill>
            </a:endParaRPr>
          </a:p>
          <a:p>
            <a:pPr marL="228600" indent="0" algn="just"/>
            <a:endParaRPr lang="it-IT" dirty="0">
              <a:solidFill>
                <a:srgbClr val="00194C"/>
              </a:solidFill>
            </a:endParaRPr>
          </a:p>
        </p:txBody>
      </p:sp>
      <p:sp>
        <p:nvSpPr>
          <p:cNvPr id="328" name="Google Shape;328;p31"/>
          <p:cNvSpPr txBox="1">
            <a:spLocks noGrp="1"/>
          </p:cNvSpPr>
          <p:nvPr>
            <p:ph type="body" idx="2"/>
          </p:nvPr>
        </p:nvSpPr>
        <p:spPr>
          <a:xfrm>
            <a:off x="798381" y="387831"/>
            <a:ext cx="10595237" cy="803654"/>
          </a:xfrm>
          <a:prstGeom prst="rect">
            <a:avLst/>
          </a:prstGeom>
          <a:noFill/>
          <a:ln>
            <a:noFill/>
          </a:ln>
        </p:spPr>
        <p:txBody>
          <a:bodyPr spcFirstLastPara="1" wrap="square" lIns="91425" tIns="45700" rIns="91425" bIns="45700" anchor="t" anchorCtr="0">
            <a:noAutofit/>
          </a:bodyPr>
          <a:lstStyle/>
          <a:p>
            <a:pPr algn="ctr"/>
            <a:r>
              <a:rPr lang="it-IT" b="1" i="0" dirty="0">
                <a:effectLst/>
                <a:latin typeface="Open Sans" panose="020B0606030504020204" pitchFamily="34" charset="0"/>
              </a:rPr>
              <a:t>La situazione degli operatori sanitari</a:t>
            </a:r>
          </a:p>
          <a:p>
            <a:pPr marL="457200" lvl="0" indent="-228600" algn="ctr" rtl="0">
              <a:lnSpc>
                <a:spcPct val="90000"/>
              </a:lnSpc>
              <a:spcBef>
                <a:spcPts val="1000"/>
              </a:spcBef>
              <a:spcAft>
                <a:spcPts val="0"/>
              </a:spcAft>
              <a:buSzPts val="3600"/>
              <a:buNone/>
            </a:pPr>
            <a:endParaRPr b="1" i="0" dirty="0">
              <a:latin typeface="Open Sans"/>
              <a:ea typeface="Open Sans"/>
              <a:cs typeface="Open Sans"/>
              <a:sym typeface="Open Sans"/>
            </a:endParaRPr>
          </a:p>
          <a:p>
            <a:pPr marL="457200" lvl="0" indent="-228600" algn="ctr" rtl="0">
              <a:lnSpc>
                <a:spcPct val="90000"/>
              </a:lnSpc>
              <a:spcBef>
                <a:spcPts val="1000"/>
              </a:spcBef>
              <a:spcAft>
                <a:spcPts val="0"/>
              </a:spcAft>
              <a:buSzPts val="3600"/>
              <a:buNone/>
            </a:pPr>
            <a:endParaRPr dirty="0"/>
          </a:p>
        </p:txBody>
      </p:sp>
      <p:pic>
        <p:nvPicPr>
          <p:cNvPr id="330" name="Google Shape;330;p3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1061709" y="42704"/>
            <a:ext cx="1096439" cy="747324"/>
          </a:xfrm>
          <a:prstGeom prst="rect">
            <a:avLst/>
          </a:prstGeom>
          <a:noFill/>
          <a:ln>
            <a:noFill/>
          </a:ln>
        </p:spPr>
      </p:pic>
      <p:pic>
        <p:nvPicPr>
          <p:cNvPr id="3" name="Picture 2" descr="Woman wearing mask">
            <a:extLst>
              <a:ext uri="{FF2B5EF4-FFF2-40B4-BE49-F238E27FC236}">
                <a16:creationId xmlns:a16="http://schemas.microsoft.com/office/drawing/2014/main" id="{CEB4F607-8B09-E8A7-238A-53B38F24F90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5764" y="1838324"/>
            <a:ext cx="3339714" cy="434340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4"/>
          <p:cNvSpPr txBox="1">
            <a:spLocks noGrp="1"/>
          </p:cNvSpPr>
          <p:nvPr>
            <p:ph type="body" idx="1"/>
          </p:nvPr>
        </p:nvSpPr>
        <p:spPr>
          <a:xfrm>
            <a:off x="565673" y="254449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4BAA2"/>
              </a:buClr>
              <a:buSzPts val="3200"/>
              <a:buNone/>
            </a:pPr>
            <a:r>
              <a:rPr lang="en-US"/>
              <a:t>01</a:t>
            </a:r>
            <a:endParaRPr/>
          </a:p>
        </p:txBody>
      </p:sp>
      <p:sp>
        <p:nvSpPr>
          <p:cNvPr id="173" name="Google Shape;173;p4"/>
          <p:cNvSpPr txBox="1">
            <a:spLocks noGrp="1"/>
          </p:cNvSpPr>
          <p:nvPr>
            <p:ph type="body" idx="2"/>
          </p:nvPr>
        </p:nvSpPr>
        <p:spPr>
          <a:xfrm>
            <a:off x="1400970" y="2544495"/>
            <a:ext cx="6874660"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92E4B"/>
              </a:buClr>
              <a:buSzPts val="2200"/>
              <a:buNone/>
            </a:pPr>
            <a:r>
              <a:rPr lang="en-US" dirty="0"/>
              <a:t>Il </a:t>
            </a:r>
            <a:r>
              <a:rPr lang="en-US" dirty="0" err="1"/>
              <a:t>progetto</a:t>
            </a:r>
            <a:r>
              <a:rPr lang="en-US" dirty="0"/>
              <a:t> “Housing Care”</a:t>
            </a:r>
          </a:p>
        </p:txBody>
      </p:sp>
      <p:sp>
        <p:nvSpPr>
          <p:cNvPr id="174" name="Google Shape;174;p4"/>
          <p:cNvSpPr txBox="1">
            <a:spLocks noGrp="1"/>
          </p:cNvSpPr>
          <p:nvPr>
            <p:ph type="body" idx="3"/>
          </p:nvPr>
        </p:nvSpPr>
        <p:spPr>
          <a:xfrm>
            <a:off x="565673" y="325628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4BAA2"/>
              </a:buClr>
              <a:buSzPts val="3200"/>
              <a:buNone/>
            </a:pPr>
            <a:r>
              <a:rPr lang="en-US"/>
              <a:t>02</a:t>
            </a:r>
            <a:endParaRPr/>
          </a:p>
        </p:txBody>
      </p:sp>
      <p:sp>
        <p:nvSpPr>
          <p:cNvPr id="175" name="Google Shape;175;p4"/>
          <p:cNvSpPr txBox="1">
            <a:spLocks noGrp="1"/>
          </p:cNvSpPr>
          <p:nvPr>
            <p:ph type="body" idx="4"/>
          </p:nvPr>
        </p:nvSpPr>
        <p:spPr>
          <a:xfrm>
            <a:off x="1400970" y="3256285"/>
            <a:ext cx="6874660"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None/>
            </a:pPr>
            <a:r>
              <a:rPr lang="it-IT" dirty="0"/>
              <a:t>Curare attraverso la tecnologia: è possibile?</a:t>
            </a:r>
          </a:p>
        </p:txBody>
      </p:sp>
      <p:sp>
        <p:nvSpPr>
          <p:cNvPr id="176" name="Google Shape;176;p4"/>
          <p:cNvSpPr txBox="1">
            <a:spLocks noGrp="1"/>
          </p:cNvSpPr>
          <p:nvPr>
            <p:ph type="body" idx="5"/>
          </p:nvPr>
        </p:nvSpPr>
        <p:spPr>
          <a:xfrm>
            <a:off x="565673" y="3968072"/>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4BAA2"/>
              </a:buClr>
              <a:buSzPts val="3200"/>
              <a:buNone/>
            </a:pPr>
            <a:r>
              <a:rPr lang="en-US"/>
              <a:t>03</a:t>
            </a:r>
            <a:endParaRPr/>
          </a:p>
        </p:txBody>
      </p:sp>
      <p:sp>
        <p:nvSpPr>
          <p:cNvPr id="177" name="Google Shape;177;p4"/>
          <p:cNvSpPr txBox="1">
            <a:spLocks noGrp="1"/>
          </p:cNvSpPr>
          <p:nvPr>
            <p:ph type="body" idx="6"/>
          </p:nvPr>
        </p:nvSpPr>
        <p:spPr>
          <a:xfrm>
            <a:off x="1400970" y="3968072"/>
            <a:ext cx="6874660"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None/>
            </a:pPr>
            <a:r>
              <a:rPr lang="es-ES" dirty="0" err="1"/>
              <a:t>Operatori</a:t>
            </a:r>
            <a:r>
              <a:rPr lang="es-ES" dirty="0"/>
              <a:t> </a:t>
            </a:r>
            <a:r>
              <a:rPr lang="es-ES" dirty="0" err="1"/>
              <a:t>sanitari</a:t>
            </a:r>
            <a:r>
              <a:rPr lang="es-ES" dirty="0"/>
              <a:t> e </a:t>
            </a:r>
            <a:r>
              <a:rPr lang="es-ES" dirty="0" err="1"/>
              <a:t>tecnologia</a:t>
            </a:r>
            <a:endParaRPr lang="es-ES" dirty="0"/>
          </a:p>
        </p:txBody>
      </p:sp>
      <p:sp>
        <p:nvSpPr>
          <p:cNvPr id="178" name="Google Shape;178;p4"/>
          <p:cNvSpPr txBox="1">
            <a:spLocks noGrp="1"/>
          </p:cNvSpPr>
          <p:nvPr>
            <p:ph type="body" idx="7"/>
          </p:nvPr>
        </p:nvSpPr>
        <p:spPr>
          <a:xfrm>
            <a:off x="565673" y="4679864"/>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4BAA2"/>
              </a:buClr>
              <a:buSzPts val="3200"/>
              <a:buNone/>
            </a:pPr>
            <a:r>
              <a:rPr lang="en-US"/>
              <a:t>04</a:t>
            </a:r>
            <a:endParaRPr/>
          </a:p>
        </p:txBody>
      </p:sp>
      <p:sp>
        <p:nvSpPr>
          <p:cNvPr id="179" name="Google Shape;179;p4"/>
          <p:cNvSpPr txBox="1">
            <a:spLocks noGrp="1"/>
          </p:cNvSpPr>
          <p:nvPr>
            <p:ph type="body" idx="8"/>
          </p:nvPr>
        </p:nvSpPr>
        <p:spPr>
          <a:xfrm>
            <a:off x="1400970" y="4679864"/>
            <a:ext cx="6874660"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None/>
            </a:pPr>
            <a:r>
              <a:rPr lang="it-IT" dirty="0"/>
              <a:t>Non è solo teoria, è realtà: alcuni esempi</a:t>
            </a:r>
          </a:p>
        </p:txBody>
      </p:sp>
      <p:sp>
        <p:nvSpPr>
          <p:cNvPr id="180" name="Google Shape;180;p4"/>
          <p:cNvSpPr txBox="1">
            <a:spLocks noGrp="1"/>
          </p:cNvSpPr>
          <p:nvPr>
            <p:ph type="body" idx="9"/>
          </p:nvPr>
        </p:nvSpPr>
        <p:spPr>
          <a:xfrm>
            <a:off x="565673" y="5374717"/>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4BAA2"/>
              </a:buClr>
              <a:buSzPts val="3200"/>
              <a:buNone/>
            </a:pPr>
            <a:r>
              <a:rPr lang="en-US"/>
              <a:t>05</a:t>
            </a:r>
            <a:endParaRPr/>
          </a:p>
        </p:txBody>
      </p:sp>
      <p:sp>
        <p:nvSpPr>
          <p:cNvPr id="181" name="Google Shape;181;p4"/>
          <p:cNvSpPr txBox="1">
            <a:spLocks noGrp="1"/>
          </p:cNvSpPr>
          <p:nvPr>
            <p:ph type="body" idx="13"/>
          </p:nvPr>
        </p:nvSpPr>
        <p:spPr>
          <a:xfrm>
            <a:off x="1400970" y="5374717"/>
            <a:ext cx="6874660"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None/>
            </a:pPr>
            <a:r>
              <a:rPr lang="en-US" dirty="0"/>
              <a:t>Il MOOC</a:t>
            </a:r>
          </a:p>
        </p:txBody>
      </p:sp>
      <p:sp>
        <p:nvSpPr>
          <p:cNvPr id="182" name="Google Shape;182;p4"/>
          <p:cNvSpPr txBox="1">
            <a:spLocks noGrp="1"/>
          </p:cNvSpPr>
          <p:nvPr>
            <p:ph type="body" idx="14"/>
          </p:nvPr>
        </p:nvSpPr>
        <p:spPr>
          <a:xfrm>
            <a:off x="565673" y="659662"/>
            <a:ext cx="5041923" cy="7207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None/>
            </a:pPr>
            <a:r>
              <a:rPr lang="en-US" dirty="0" err="1"/>
              <a:t>Contenuti</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A971113-5282-370C-4EEC-114DBD139665}"/>
              </a:ext>
            </a:extLst>
          </p:cNvPr>
          <p:cNvSpPr/>
          <p:nvPr/>
        </p:nvSpPr>
        <p:spPr>
          <a:xfrm>
            <a:off x="365760" y="264160"/>
            <a:ext cx="11460480" cy="1496285"/>
          </a:xfrm>
          <a:prstGeom prst="rect">
            <a:avLst/>
          </a:prstGeom>
          <a:solidFill>
            <a:srgbClr val="7F3494"/>
          </a:solidFill>
          <a:ln>
            <a:solidFill>
              <a:srgbClr val="7F3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Marcador de texto 1">
            <a:extLst>
              <a:ext uri="{FF2B5EF4-FFF2-40B4-BE49-F238E27FC236}">
                <a16:creationId xmlns:a16="http://schemas.microsoft.com/office/drawing/2014/main" id="{8F5070CB-4D8E-F45A-64AA-5864E22D5CE6}"/>
              </a:ext>
            </a:extLst>
          </p:cNvPr>
          <p:cNvSpPr>
            <a:spLocks noGrp="1"/>
          </p:cNvSpPr>
          <p:nvPr>
            <p:ph type="body" idx="1"/>
          </p:nvPr>
        </p:nvSpPr>
        <p:spPr>
          <a:xfrm>
            <a:off x="688750" y="1695484"/>
            <a:ext cx="10814498" cy="747324"/>
          </a:xfrm>
        </p:spPr>
        <p:txBody>
          <a:bodyPr/>
          <a:lstStyle/>
          <a:p>
            <a:pPr marL="228600" indent="0" algn="ctr"/>
            <a:r>
              <a:rPr lang="en-US" sz="3600" b="1" dirty="0" err="1">
                <a:solidFill>
                  <a:srgbClr val="00194C"/>
                </a:solidFill>
              </a:rPr>
              <a:t>Migliorare</a:t>
            </a:r>
            <a:r>
              <a:rPr lang="en-US" sz="3600" b="1" dirty="0">
                <a:solidFill>
                  <a:srgbClr val="00194C"/>
                </a:solidFill>
              </a:rPr>
              <a:t> la </a:t>
            </a:r>
            <a:r>
              <a:rPr lang="en-US" sz="3600" b="1" dirty="0" err="1">
                <a:solidFill>
                  <a:srgbClr val="00194C"/>
                </a:solidFill>
              </a:rPr>
              <a:t>programmazione</a:t>
            </a:r>
            <a:endParaRPr lang="en-US" sz="3600" b="1" dirty="0">
              <a:solidFill>
                <a:srgbClr val="00194C"/>
              </a:solidFill>
            </a:endParaRPr>
          </a:p>
        </p:txBody>
      </p:sp>
      <p:sp>
        <p:nvSpPr>
          <p:cNvPr id="3" name="Marcador de texto 2">
            <a:extLst>
              <a:ext uri="{FF2B5EF4-FFF2-40B4-BE49-F238E27FC236}">
                <a16:creationId xmlns:a16="http://schemas.microsoft.com/office/drawing/2014/main" id="{D8C65923-E164-F5B8-E02A-7EA3651C513D}"/>
              </a:ext>
            </a:extLst>
          </p:cNvPr>
          <p:cNvSpPr>
            <a:spLocks noGrp="1"/>
          </p:cNvSpPr>
          <p:nvPr>
            <p:ph type="body" idx="2"/>
          </p:nvPr>
        </p:nvSpPr>
        <p:spPr>
          <a:xfrm>
            <a:off x="798380" y="140489"/>
            <a:ext cx="10595237" cy="803654"/>
          </a:xfrm>
        </p:spPr>
        <p:txBody>
          <a:bodyPr/>
          <a:lstStyle/>
          <a:p>
            <a:pPr algn="ctr"/>
            <a:r>
              <a:rPr lang="it-IT" dirty="0">
                <a:latin typeface="Open Sans" panose="020B0606030504020204" pitchFamily="34" charset="0"/>
              </a:rPr>
              <a:t>Come </a:t>
            </a:r>
            <a:r>
              <a:rPr lang="it-IT" b="1" i="0" dirty="0">
                <a:effectLst/>
                <a:latin typeface="Open Sans" panose="020B0606030504020204" pitchFamily="34" charset="0"/>
              </a:rPr>
              <a:t>la tecnologia può aiutare il personale delle residenze per anziani</a:t>
            </a:r>
          </a:p>
        </p:txBody>
      </p:sp>
      <p:sp>
        <p:nvSpPr>
          <p:cNvPr id="5" name="Marcador de texto 1">
            <a:extLst>
              <a:ext uri="{FF2B5EF4-FFF2-40B4-BE49-F238E27FC236}">
                <a16:creationId xmlns:a16="http://schemas.microsoft.com/office/drawing/2014/main" id="{09FD0741-F4E1-C4EB-10C9-F8C8E2E071AF}"/>
              </a:ext>
            </a:extLst>
          </p:cNvPr>
          <p:cNvSpPr txBox="1">
            <a:spLocks/>
          </p:cNvSpPr>
          <p:nvPr/>
        </p:nvSpPr>
        <p:spPr>
          <a:xfrm>
            <a:off x="477520" y="2701983"/>
            <a:ext cx="11025728" cy="278908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092E4B"/>
              </a:buClr>
              <a:buSzPts val="2400"/>
              <a:buFont typeface="Arial"/>
              <a:buNone/>
              <a:defRPr sz="2400" b="0" i="0" u="none" strike="noStrike" cap="none">
                <a:solidFill>
                  <a:srgbClr val="092E4B"/>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0" algn="just"/>
            <a:r>
              <a:rPr lang="it-IT" dirty="0">
                <a:solidFill>
                  <a:srgbClr val="00194C"/>
                </a:solidFill>
              </a:rPr>
              <a:t>Ci sono tante tecnologie, come </a:t>
            </a:r>
            <a:r>
              <a:rPr lang="it-IT" dirty="0" err="1">
                <a:solidFill>
                  <a:srgbClr val="24BAA2"/>
                </a:solidFill>
                <a:hlinkClick r:id="rId2">
                  <a:extLst>
                    <a:ext uri="{A12FA001-AC4F-418D-AE19-62706E023703}">
                      <ahyp:hlinkClr xmlns:ahyp="http://schemas.microsoft.com/office/drawing/2018/hyperlinkcolor" val="tx"/>
                    </a:ext>
                  </a:extLst>
                </a:hlinkClick>
              </a:rPr>
              <a:t>CarePredict</a:t>
            </a:r>
            <a:r>
              <a:rPr lang="it-IT" dirty="0">
                <a:solidFill>
                  <a:srgbClr val="00194C"/>
                </a:solidFill>
              </a:rPr>
              <a:t>, che permettono agli operatori di migliorare la gestione del lavoro, essendo in grado di riconoscere e identificare i periodi di maggiore richiesta da parte dei loro assistiti. </a:t>
            </a:r>
          </a:p>
          <a:p>
            <a:pPr marL="228600" indent="0" algn="just"/>
            <a:r>
              <a:rPr lang="it-IT" dirty="0">
                <a:solidFill>
                  <a:srgbClr val="00194C"/>
                </a:solidFill>
              </a:rPr>
              <a:t>Ad esempio, una residenza per anziani che ha utilizzato </a:t>
            </a:r>
            <a:r>
              <a:rPr lang="it-IT" dirty="0" err="1">
                <a:solidFill>
                  <a:srgbClr val="00194C"/>
                </a:solidFill>
              </a:rPr>
              <a:t>CarePredict</a:t>
            </a:r>
            <a:r>
              <a:rPr lang="it-IT" dirty="0">
                <a:solidFill>
                  <a:srgbClr val="00194C"/>
                </a:solidFill>
              </a:rPr>
              <a:t> ha identificato orari specifici durante il giorno in cui la richiesta è maggiore e costante.</a:t>
            </a:r>
          </a:p>
          <a:p>
            <a:pPr marL="228600" indent="0" algn="just"/>
            <a:r>
              <a:rPr lang="it-IT" dirty="0">
                <a:solidFill>
                  <a:srgbClr val="00194C"/>
                </a:solidFill>
              </a:rPr>
              <a:t>Ciò consente alle strutture di ottimizzare il personale in base alle esigenze dei residenti.</a:t>
            </a:r>
            <a:endParaRPr lang="en-US" dirty="0">
              <a:solidFill>
                <a:srgbClr val="00194C"/>
              </a:solidFill>
            </a:endParaRPr>
          </a:p>
        </p:txBody>
      </p:sp>
      <p:pic>
        <p:nvPicPr>
          <p:cNvPr id="4098" name="Picture 2" descr="CarePredict Logo">
            <a:hlinkClick r:id="rId2"/>
            <a:extLst>
              <a:ext uri="{FF2B5EF4-FFF2-40B4-BE49-F238E27FC236}">
                <a16:creationId xmlns:a16="http://schemas.microsoft.com/office/drawing/2014/main" id="{C4197EF3-3E74-5B41-2CE5-4B41CFB864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20" y="5750243"/>
            <a:ext cx="2514600" cy="600075"/>
          </a:xfrm>
          <a:prstGeom prst="rect">
            <a:avLst/>
          </a:prstGeom>
          <a:noFill/>
          <a:extLst>
            <a:ext uri="{909E8E84-426E-40DD-AFC4-6F175D3DCCD1}">
              <a14:hiddenFill xmlns:a14="http://schemas.microsoft.com/office/drawing/2010/main">
                <a:solidFill>
                  <a:srgbClr val="FFFFFF"/>
                </a:solidFill>
              </a14:hiddenFill>
            </a:ext>
          </a:extLst>
        </p:spPr>
      </p:pic>
      <p:sp>
        <p:nvSpPr>
          <p:cNvPr id="6" name="Flecha: hacia abajo 5">
            <a:extLst>
              <a:ext uri="{FF2B5EF4-FFF2-40B4-BE49-F238E27FC236}">
                <a16:creationId xmlns:a16="http://schemas.microsoft.com/office/drawing/2014/main" id="{DFCF3E4F-FCDD-4B75-4315-593D67274AC4}"/>
              </a:ext>
            </a:extLst>
          </p:cNvPr>
          <p:cNvSpPr/>
          <p:nvPr/>
        </p:nvSpPr>
        <p:spPr>
          <a:xfrm rot="5400000">
            <a:off x="3429744" y="5441426"/>
            <a:ext cx="719870" cy="1137920"/>
          </a:xfrm>
          <a:prstGeom prst="downArrow">
            <a:avLst/>
          </a:prstGeom>
          <a:solidFill>
            <a:srgbClr val="7F3494"/>
          </a:solidFill>
          <a:ln>
            <a:solidFill>
              <a:srgbClr val="24BA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CuadroTexto 6">
            <a:extLst>
              <a:ext uri="{FF2B5EF4-FFF2-40B4-BE49-F238E27FC236}">
                <a16:creationId xmlns:a16="http://schemas.microsoft.com/office/drawing/2014/main" id="{10B65B2D-AEA3-D7DF-623A-62BCCEC46F20}"/>
              </a:ext>
            </a:extLst>
          </p:cNvPr>
          <p:cNvSpPr txBox="1"/>
          <p:nvPr/>
        </p:nvSpPr>
        <p:spPr>
          <a:xfrm>
            <a:off x="3301999" y="5856497"/>
            <a:ext cx="1605280" cy="307777"/>
          </a:xfrm>
          <a:prstGeom prst="rect">
            <a:avLst/>
          </a:prstGeom>
          <a:noFill/>
        </p:spPr>
        <p:txBody>
          <a:bodyPr wrap="square" rtlCol="0">
            <a:spAutoFit/>
          </a:bodyPr>
          <a:lstStyle/>
          <a:p>
            <a:r>
              <a:rPr lang="es-ES" b="1" dirty="0" err="1">
                <a:solidFill>
                  <a:schemeClr val="bg1"/>
                </a:solidFill>
              </a:rPr>
              <a:t>Clicca</a:t>
            </a:r>
            <a:r>
              <a:rPr lang="es-ES" b="1" dirty="0">
                <a:solidFill>
                  <a:schemeClr val="bg1"/>
                </a:solidFill>
              </a:rPr>
              <a:t> qui</a:t>
            </a:r>
          </a:p>
        </p:txBody>
      </p:sp>
      <p:pic>
        <p:nvPicPr>
          <p:cNvPr id="8" name="Imagen 7">
            <a:extLst>
              <a:ext uri="{FF2B5EF4-FFF2-40B4-BE49-F238E27FC236}">
                <a16:creationId xmlns:a16="http://schemas.microsoft.com/office/drawing/2014/main" id="{6DFBEA17-F5F4-DDE9-896F-A69C66E80B94}"/>
              </a:ext>
            </a:extLst>
          </p:cNvPr>
          <p:cNvPicPr>
            <a:picLocks noChangeAspect="1"/>
          </p:cNvPicPr>
          <p:nvPr/>
        </p:nvPicPr>
        <p:blipFill rotWithShape="1">
          <a:blip r:embed="rId4"/>
          <a:srcRect l="60500" t="25630" r="22750" b="54074"/>
          <a:stretch/>
        </p:blipFill>
        <p:spPr>
          <a:xfrm>
            <a:off x="11061709" y="42704"/>
            <a:ext cx="1096439" cy="747324"/>
          </a:xfrm>
          <a:prstGeom prst="rect">
            <a:avLst/>
          </a:prstGeom>
        </p:spPr>
      </p:pic>
    </p:spTree>
    <p:extLst>
      <p:ext uri="{BB962C8B-B14F-4D97-AF65-F5344CB8AC3E}">
        <p14:creationId xmlns:p14="http://schemas.microsoft.com/office/powerpoint/2010/main" val="2776754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A971113-5282-370C-4EEC-114DBD139665}"/>
              </a:ext>
            </a:extLst>
          </p:cNvPr>
          <p:cNvSpPr/>
          <p:nvPr/>
        </p:nvSpPr>
        <p:spPr>
          <a:xfrm>
            <a:off x="365760" y="264160"/>
            <a:ext cx="11460480" cy="1496285"/>
          </a:xfrm>
          <a:prstGeom prst="rect">
            <a:avLst/>
          </a:prstGeom>
          <a:solidFill>
            <a:srgbClr val="7F3494"/>
          </a:solidFill>
          <a:ln>
            <a:solidFill>
              <a:srgbClr val="7F3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Marcador de texto 1">
            <a:extLst>
              <a:ext uri="{FF2B5EF4-FFF2-40B4-BE49-F238E27FC236}">
                <a16:creationId xmlns:a16="http://schemas.microsoft.com/office/drawing/2014/main" id="{8F5070CB-4D8E-F45A-64AA-5864E22D5CE6}"/>
              </a:ext>
            </a:extLst>
          </p:cNvPr>
          <p:cNvSpPr>
            <a:spLocks noGrp="1"/>
          </p:cNvSpPr>
          <p:nvPr>
            <p:ph type="body" idx="1"/>
          </p:nvPr>
        </p:nvSpPr>
        <p:spPr>
          <a:xfrm>
            <a:off x="688750" y="1946742"/>
            <a:ext cx="10814498" cy="747324"/>
          </a:xfrm>
        </p:spPr>
        <p:txBody>
          <a:bodyPr/>
          <a:lstStyle/>
          <a:p>
            <a:pPr marL="228600" indent="0" algn="ctr"/>
            <a:r>
              <a:rPr lang="it-IT" sz="3600" b="1" dirty="0">
                <a:solidFill>
                  <a:srgbClr val="00194C"/>
                </a:solidFill>
              </a:rPr>
              <a:t>Visite ai clienti impeccabili</a:t>
            </a:r>
          </a:p>
        </p:txBody>
      </p:sp>
      <p:sp>
        <p:nvSpPr>
          <p:cNvPr id="3" name="Marcador de texto 2">
            <a:extLst>
              <a:ext uri="{FF2B5EF4-FFF2-40B4-BE49-F238E27FC236}">
                <a16:creationId xmlns:a16="http://schemas.microsoft.com/office/drawing/2014/main" id="{D8C65923-E164-F5B8-E02A-7EA3651C513D}"/>
              </a:ext>
            </a:extLst>
          </p:cNvPr>
          <p:cNvSpPr>
            <a:spLocks noGrp="1"/>
          </p:cNvSpPr>
          <p:nvPr>
            <p:ph type="body" idx="2"/>
          </p:nvPr>
        </p:nvSpPr>
        <p:spPr>
          <a:xfrm>
            <a:off x="798380" y="140489"/>
            <a:ext cx="10595237" cy="803654"/>
          </a:xfrm>
        </p:spPr>
        <p:txBody>
          <a:bodyPr/>
          <a:lstStyle/>
          <a:p>
            <a:pPr algn="ctr"/>
            <a:r>
              <a:rPr lang="it-IT" dirty="0">
                <a:latin typeface="Open Sans" panose="020B0606030504020204" pitchFamily="34" charset="0"/>
              </a:rPr>
              <a:t>Come</a:t>
            </a:r>
            <a:r>
              <a:rPr lang="it-IT" b="1" i="0" dirty="0">
                <a:effectLst/>
                <a:latin typeface="Open Sans" panose="020B0606030504020204" pitchFamily="34" charset="0"/>
              </a:rPr>
              <a:t> la tecnologia può aiutare il personale delle residenze per anziani</a:t>
            </a:r>
          </a:p>
        </p:txBody>
      </p:sp>
      <p:sp>
        <p:nvSpPr>
          <p:cNvPr id="5" name="Marcador de texto 1">
            <a:extLst>
              <a:ext uri="{FF2B5EF4-FFF2-40B4-BE49-F238E27FC236}">
                <a16:creationId xmlns:a16="http://schemas.microsoft.com/office/drawing/2014/main" id="{09FD0741-F4E1-C4EB-10C9-F8C8E2E071AF}"/>
              </a:ext>
            </a:extLst>
          </p:cNvPr>
          <p:cNvSpPr txBox="1">
            <a:spLocks/>
          </p:cNvSpPr>
          <p:nvPr/>
        </p:nvSpPr>
        <p:spPr>
          <a:xfrm>
            <a:off x="477520" y="2655701"/>
            <a:ext cx="11025728" cy="278908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092E4B"/>
              </a:buClr>
              <a:buSzPts val="2400"/>
              <a:buFont typeface="Arial"/>
              <a:buNone/>
              <a:defRPr sz="2400" b="0" i="0" u="none" strike="noStrike" cap="none">
                <a:solidFill>
                  <a:srgbClr val="092E4B"/>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0" algn="just"/>
            <a:r>
              <a:rPr lang="it-IT" dirty="0">
                <a:solidFill>
                  <a:srgbClr val="00194C"/>
                </a:solidFill>
              </a:rPr>
              <a:t>La possibilità di registrare ogni visita effettuata da ciascun operatore nell'applicazione o nel software, permette a tutti i colleghi di conoscere il comportamento di ciascun paziente o persona dipendente.</a:t>
            </a:r>
          </a:p>
          <a:p>
            <a:pPr marL="228600" indent="0" algn="just"/>
            <a:r>
              <a:rPr lang="it-IT" dirty="0">
                <a:solidFill>
                  <a:srgbClr val="00194C"/>
                </a:solidFill>
              </a:rPr>
              <a:t>La possibilità di sapere se la persona da assistere è aggressiva (o se ha una giornata più disturbata) permette agli altri di sapere se devono essere preparati o addirittura decidere di inviare un professionista con maggiore esperienza in situazioni di questo tipo.</a:t>
            </a:r>
          </a:p>
          <a:p>
            <a:pPr marL="228600" indent="0" algn="just"/>
            <a:r>
              <a:rPr lang="it-IT" dirty="0">
                <a:solidFill>
                  <a:srgbClr val="00194C"/>
                </a:solidFill>
              </a:rPr>
              <a:t>Oltre a ciò, l'azienda può caricare l'apprendimento specifico sulla pagina dedicata al paziente, consentendo agli operatori di migliorare le proprie competenze prima delle visite.</a:t>
            </a:r>
            <a:endParaRPr lang="en-US" dirty="0">
              <a:solidFill>
                <a:srgbClr val="00194C"/>
              </a:solidFill>
            </a:endParaRPr>
          </a:p>
        </p:txBody>
      </p:sp>
      <p:pic>
        <p:nvPicPr>
          <p:cNvPr id="8" name="Imagen 7">
            <a:extLst>
              <a:ext uri="{FF2B5EF4-FFF2-40B4-BE49-F238E27FC236}">
                <a16:creationId xmlns:a16="http://schemas.microsoft.com/office/drawing/2014/main" id="{F7A3D8D7-EFDD-0684-B9ED-A3818A1D23EE}"/>
              </a:ext>
            </a:extLst>
          </p:cNvPr>
          <p:cNvPicPr>
            <a:picLocks noChangeAspect="1"/>
          </p:cNvPicPr>
          <p:nvPr/>
        </p:nvPicPr>
        <p:blipFill rotWithShape="1">
          <a:blip r:embed="rId2"/>
          <a:srcRect l="60500" t="25630" r="22750" b="54074"/>
          <a:stretch/>
        </p:blipFill>
        <p:spPr>
          <a:xfrm>
            <a:off x="11061709" y="42704"/>
            <a:ext cx="1096439" cy="747324"/>
          </a:xfrm>
          <a:prstGeom prst="rect">
            <a:avLst/>
          </a:prstGeom>
        </p:spPr>
      </p:pic>
    </p:spTree>
    <p:extLst>
      <p:ext uri="{BB962C8B-B14F-4D97-AF65-F5344CB8AC3E}">
        <p14:creationId xmlns:p14="http://schemas.microsoft.com/office/powerpoint/2010/main" val="2738934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A971113-5282-370C-4EEC-114DBD139665}"/>
              </a:ext>
            </a:extLst>
          </p:cNvPr>
          <p:cNvSpPr/>
          <p:nvPr/>
        </p:nvSpPr>
        <p:spPr>
          <a:xfrm>
            <a:off x="365760" y="264161"/>
            <a:ext cx="11460480" cy="1239520"/>
          </a:xfrm>
          <a:prstGeom prst="rect">
            <a:avLst/>
          </a:prstGeom>
          <a:solidFill>
            <a:srgbClr val="7F3494"/>
          </a:solidFill>
          <a:ln>
            <a:solidFill>
              <a:srgbClr val="7F3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Marcador de texto 1">
            <a:extLst>
              <a:ext uri="{FF2B5EF4-FFF2-40B4-BE49-F238E27FC236}">
                <a16:creationId xmlns:a16="http://schemas.microsoft.com/office/drawing/2014/main" id="{8F5070CB-4D8E-F45A-64AA-5864E22D5CE6}"/>
              </a:ext>
            </a:extLst>
          </p:cNvPr>
          <p:cNvSpPr>
            <a:spLocks noGrp="1"/>
          </p:cNvSpPr>
          <p:nvPr>
            <p:ph type="body" idx="1"/>
          </p:nvPr>
        </p:nvSpPr>
        <p:spPr>
          <a:xfrm>
            <a:off x="688749" y="1503681"/>
            <a:ext cx="10814498" cy="747324"/>
          </a:xfrm>
        </p:spPr>
        <p:txBody>
          <a:bodyPr/>
          <a:lstStyle/>
          <a:p>
            <a:pPr marL="228600" indent="0" algn="ctr"/>
            <a:r>
              <a:rPr lang="en-US" sz="3600" b="1" dirty="0" err="1">
                <a:solidFill>
                  <a:srgbClr val="00194C"/>
                </a:solidFill>
              </a:rPr>
              <a:t>Formazione</a:t>
            </a:r>
            <a:endParaRPr lang="en-US" sz="3600" b="1" dirty="0">
              <a:solidFill>
                <a:srgbClr val="00194C"/>
              </a:solidFill>
            </a:endParaRPr>
          </a:p>
        </p:txBody>
      </p:sp>
      <p:sp>
        <p:nvSpPr>
          <p:cNvPr id="3" name="Marcador de texto 2">
            <a:extLst>
              <a:ext uri="{FF2B5EF4-FFF2-40B4-BE49-F238E27FC236}">
                <a16:creationId xmlns:a16="http://schemas.microsoft.com/office/drawing/2014/main" id="{D8C65923-E164-F5B8-E02A-7EA3651C513D}"/>
              </a:ext>
            </a:extLst>
          </p:cNvPr>
          <p:cNvSpPr>
            <a:spLocks noGrp="1"/>
          </p:cNvSpPr>
          <p:nvPr>
            <p:ph type="body" idx="2"/>
          </p:nvPr>
        </p:nvSpPr>
        <p:spPr>
          <a:xfrm>
            <a:off x="798380" y="140489"/>
            <a:ext cx="10595237" cy="803654"/>
          </a:xfrm>
        </p:spPr>
        <p:txBody>
          <a:bodyPr/>
          <a:lstStyle/>
          <a:p>
            <a:pPr algn="ctr"/>
            <a:r>
              <a:rPr lang="it-IT" b="1" i="0" dirty="0">
                <a:effectLst/>
                <a:latin typeface="Open Sans" panose="020B0606030504020204" pitchFamily="34" charset="0"/>
              </a:rPr>
              <a:t>Come la tecnologia può aiutare il personale delle residenze per anziani</a:t>
            </a:r>
          </a:p>
        </p:txBody>
      </p:sp>
      <p:sp>
        <p:nvSpPr>
          <p:cNvPr id="5" name="Marcador de texto 1">
            <a:extLst>
              <a:ext uri="{FF2B5EF4-FFF2-40B4-BE49-F238E27FC236}">
                <a16:creationId xmlns:a16="http://schemas.microsoft.com/office/drawing/2014/main" id="{09FD0741-F4E1-C4EB-10C9-F8C8E2E071AF}"/>
              </a:ext>
            </a:extLst>
          </p:cNvPr>
          <p:cNvSpPr txBox="1">
            <a:spLocks/>
          </p:cNvSpPr>
          <p:nvPr/>
        </p:nvSpPr>
        <p:spPr>
          <a:xfrm>
            <a:off x="477519" y="2183663"/>
            <a:ext cx="11025728" cy="403425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092E4B"/>
              </a:buClr>
              <a:buSzPts val="2400"/>
              <a:buFont typeface="Arial"/>
              <a:buNone/>
              <a:defRPr sz="2400" b="0" i="0" u="none" strike="noStrike" cap="none">
                <a:solidFill>
                  <a:srgbClr val="092E4B"/>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0" algn="just"/>
            <a:r>
              <a:rPr lang="it-IT" dirty="0">
                <a:solidFill>
                  <a:srgbClr val="00194C"/>
                </a:solidFill>
              </a:rPr>
              <a:t>In base a quanto detto, la generazione di leader del settore sanitario, abitativo e assistenziale ha bisogno di sostegno per continuare a crescere e a sviluppare i propri team e servizi.</a:t>
            </a:r>
          </a:p>
          <a:p>
            <a:pPr marL="228600" indent="0" algn="just"/>
            <a:r>
              <a:rPr lang="it-IT" dirty="0">
                <a:solidFill>
                  <a:srgbClr val="00194C"/>
                </a:solidFill>
              </a:rPr>
              <a:t>La formazione dei professionisti di questi settori è fondamentale per consentire un cambiamento culturale, in modo che </a:t>
            </a:r>
            <a:r>
              <a:rPr lang="it-IT" b="1" dirty="0">
                <a:solidFill>
                  <a:srgbClr val="00194C"/>
                </a:solidFill>
              </a:rPr>
              <a:t>il personale comprenda il valore della tecnologia</a:t>
            </a:r>
            <a:r>
              <a:rPr lang="it-IT" dirty="0">
                <a:solidFill>
                  <a:srgbClr val="00194C"/>
                </a:solidFill>
              </a:rPr>
              <a:t> e il modo in cui essa possa aiutarli a svolgere un'assistenza efficace, oltre a migliorare la qualità della vita delle persone assistite.</a:t>
            </a:r>
          </a:p>
          <a:p>
            <a:pPr marL="228600" indent="0" algn="just"/>
            <a:r>
              <a:rPr lang="it-IT" dirty="0">
                <a:solidFill>
                  <a:srgbClr val="00194C"/>
                </a:solidFill>
              </a:rPr>
              <a:t>È importante fornire loro la tecnologia giusta per poter esprimere la loro opinione ogni settimana o mese, per sapere come si sentono mentre lavorano, come credono di poter migliorare le loro capacità.</a:t>
            </a:r>
            <a:endParaRPr lang="en-US" dirty="0">
              <a:solidFill>
                <a:srgbClr val="00194C"/>
              </a:solidFill>
            </a:endParaRPr>
          </a:p>
          <a:p>
            <a:pPr marL="228600" indent="0" algn="just"/>
            <a:endParaRPr lang="en-US" dirty="0">
              <a:solidFill>
                <a:srgbClr val="00194C"/>
              </a:solidFill>
            </a:endParaRPr>
          </a:p>
          <a:p>
            <a:pPr marL="228600" indent="0" algn="just"/>
            <a:endParaRPr lang="en-US" dirty="0">
              <a:solidFill>
                <a:srgbClr val="00194C"/>
              </a:solidFill>
            </a:endParaRPr>
          </a:p>
        </p:txBody>
      </p:sp>
      <p:pic>
        <p:nvPicPr>
          <p:cNvPr id="7" name="Imagen 6">
            <a:extLst>
              <a:ext uri="{FF2B5EF4-FFF2-40B4-BE49-F238E27FC236}">
                <a16:creationId xmlns:a16="http://schemas.microsoft.com/office/drawing/2014/main" id="{A0420532-7FAA-6336-DC7D-BC84C3E14B4B}"/>
              </a:ext>
            </a:extLst>
          </p:cNvPr>
          <p:cNvPicPr>
            <a:picLocks noChangeAspect="1"/>
          </p:cNvPicPr>
          <p:nvPr/>
        </p:nvPicPr>
        <p:blipFill rotWithShape="1">
          <a:blip r:embed="rId2"/>
          <a:srcRect l="60500" t="25630" r="22750" b="54074"/>
          <a:stretch/>
        </p:blipFill>
        <p:spPr>
          <a:xfrm>
            <a:off x="11061709" y="42704"/>
            <a:ext cx="1096439" cy="747324"/>
          </a:xfrm>
          <a:prstGeom prst="rect">
            <a:avLst/>
          </a:prstGeom>
        </p:spPr>
      </p:pic>
    </p:spTree>
    <p:extLst>
      <p:ext uri="{BB962C8B-B14F-4D97-AF65-F5344CB8AC3E}">
        <p14:creationId xmlns:p14="http://schemas.microsoft.com/office/powerpoint/2010/main" val="897994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5"/>
          <p:cNvSpPr txBox="1">
            <a:spLocks noGrp="1"/>
          </p:cNvSpPr>
          <p:nvPr>
            <p:ph type="body" idx="1"/>
          </p:nvPr>
        </p:nvSpPr>
        <p:spPr>
          <a:xfrm>
            <a:off x="5688308" y="3145126"/>
            <a:ext cx="6010480" cy="22530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it-IT" dirty="0"/>
              <a:t>Non è solo teoria, è realtà:</a:t>
            </a:r>
          </a:p>
          <a:p>
            <a:pPr marL="0" lvl="0" indent="0" algn="l" rtl="0">
              <a:lnSpc>
                <a:spcPct val="90000"/>
              </a:lnSpc>
              <a:spcBef>
                <a:spcPts val="0"/>
              </a:spcBef>
              <a:spcAft>
                <a:spcPts val="0"/>
              </a:spcAft>
              <a:buClr>
                <a:schemeClr val="lt1"/>
              </a:buClr>
              <a:buSzPts val="4800"/>
              <a:buNone/>
            </a:pPr>
            <a:r>
              <a:rPr lang="it-IT" dirty="0"/>
              <a:t>alcuni esempi </a:t>
            </a:r>
          </a:p>
        </p:txBody>
      </p:sp>
      <p:sp>
        <p:nvSpPr>
          <p:cNvPr id="189" name="Google Shape;189;p5"/>
          <p:cNvSpPr txBox="1">
            <a:spLocks noGrp="1"/>
          </p:cNvSpPr>
          <p:nvPr>
            <p:ph type="body" idx="2"/>
          </p:nvPr>
        </p:nvSpPr>
        <p:spPr>
          <a:xfrm>
            <a:off x="891654" y="2003728"/>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13000"/>
              <a:buNone/>
            </a:pPr>
            <a:r>
              <a:rPr lang="en-US" dirty="0"/>
              <a:t>04</a:t>
            </a:r>
            <a:endParaRPr dirty="0"/>
          </a:p>
        </p:txBody>
      </p:sp>
    </p:spTree>
    <p:extLst>
      <p:ext uri="{BB962C8B-B14F-4D97-AF65-F5344CB8AC3E}">
        <p14:creationId xmlns:p14="http://schemas.microsoft.com/office/powerpoint/2010/main" val="2327518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0"/>
          <p:cNvSpPr txBox="1">
            <a:spLocks noGrp="1"/>
          </p:cNvSpPr>
          <p:nvPr>
            <p:ph type="body" idx="1"/>
          </p:nvPr>
        </p:nvSpPr>
        <p:spPr>
          <a:xfrm>
            <a:off x="5684363" y="1456524"/>
            <a:ext cx="5788058" cy="516728"/>
          </a:xfrm>
          <a:prstGeom prst="rect">
            <a:avLst/>
          </a:prstGeom>
          <a:noFill/>
          <a:ln>
            <a:noFill/>
          </a:ln>
        </p:spPr>
        <p:txBody>
          <a:bodyPr spcFirstLastPara="1" wrap="square" lIns="91425" tIns="45700" rIns="91425" bIns="45700" anchor="t" anchorCtr="0">
            <a:noAutofit/>
          </a:bodyPr>
          <a:lstStyle/>
          <a:p>
            <a:pPr marL="228600" lvl="0" indent="0" rtl="0">
              <a:lnSpc>
                <a:spcPct val="90000"/>
              </a:lnSpc>
              <a:spcBef>
                <a:spcPts val="0"/>
              </a:spcBef>
              <a:spcAft>
                <a:spcPts val="0"/>
              </a:spcAft>
              <a:buClr>
                <a:schemeClr val="lt1"/>
              </a:buClr>
              <a:buSzPts val="2400"/>
              <a:buNone/>
            </a:pPr>
            <a:r>
              <a:rPr lang="it-IT" sz="2200" dirty="0">
                <a:latin typeface="Calibri" panose="020F0502020204030204" pitchFamily="34" charset="0"/>
                <a:cs typeface="Calibri" panose="020F0502020204030204" pitchFamily="34" charset="0"/>
              </a:rPr>
              <a:t>I </a:t>
            </a:r>
            <a:r>
              <a:rPr lang="it-IT" sz="2200" dirty="0" err="1">
                <a:solidFill>
                  <a:srgbClr val="24BAA2"/>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cobot</a:t>
            </a:r>
            <a:r>
              <a:rPr lang="it-IT" sz="2200" dirty="0">
                <a:latin typeface="Calibri" panose="020F0502020204030204" pitchFamily="34" charset="0"/>
                <a:cs typeface="Calibri" panose="020F0502020204030204" pitchFamily="34" charset="0"/>
              </a:rPr>
              <a:t> sono dispositivi robotici computerizzati, indossati attorno alla vita e alla schiena, che aiutano gli assistenti a sollevare, tenere e spostare le persone senza assistenza e con minor rischio di lesioni.</a:t>
            </a:r>
          </a:p>
          <a:p>
            <a:pPr marL="228600" lvl="0" indent="0" rtl="0">
              <a:lnSpc>
                <a:spcPct val="90000"/>
              </a:lnSpc>
              <a:spcBef>
                <a:spcPts val="0"/>
              </a:spcBef>
              <a:spcAft>
                <a:spcPts val="0"/>
              </a:spcAft>
              <a:buClr>
                <a:schemeClr val="lt1"/>
              </a:buClr>
              <a:buSzPts val="2400"/>
              <a:buNone/>
            </a:pPr>
            <a:endParaRPr lang="it-IT" sz="2200" dirty="0">
              <a:latin typeface="Calibri" panose="020F0502020204030204" pitchFamily="34" charset="0"/>
              <a:cs typeface="Calibri" panose="020F0502020204030204" pitchFamily="34" charset="0"/>
            </a:endParaRPr>
          </a:p>
          <a:p>
            <a:pPr marL="228600" lvl="0" indent="0" rtl="0">
              <a:lnSpc>
                <a:spcPct val="90000"/>
              </a:lnSpc>
              <a:spcBef>
                <a:spcPts val="0"/>
              </a:spcBef>
              <a:spcAft>
                <a:spcPts val="0"/>
              </a:spcAft>
              <a:buClr>
                <a:schemeClr val="lt1"/>
              </a:buClr>
              <a:buSzPts val="2400"/>
              <a:buNone/>
            </a:pPr>
            <a:endParaRPr lang="it-IT" sz="2200" dirty="0">
              <a:latin typeface="Calibri" panose="020F0502020204030204" pitchFamily="34" charset="0"/>
              <a:cs typeface="Calibri" panose="020F0502020204030204" pitchFamily="34" charset="0"/>
            </a:endParaRPr>
          </a:p>
          <a:p>
            <a:pPr marL="571500" lvl="0" indent="-342900" rtl="0">
              <a:lnSpc>
                <a:spcPct val="90000"/>
              </a:lnSpc>
              <a:spcBef>
                <a:spcPts val="0"/>
              </a:spcBef>
              <a:spcAft>
                <a:spcPts val="0"/>
              </a:spcAft>
              <a:buClr>
                <a:schemeClr val="lt1"/>
              </a:buClr>
              <a:buSzPts val="2400"/>
              <a:buFont typeface="Arial" panose="020B0604020202020204" pitchFamily="34" charset="0"/>
              <a:buChar char="•"/>
            </a:pPr>
            <a:r>
              <a:rPr lang="it-IT" sz="2200" dirty="0">
                <a:latin typeface="Calibri" panose="020F0502020204030204" pitchFamily="34" charset="0"/>
                <a:cs typeface="Calibri" panose="020F0502020204030204" pitchFamily="34" charset="0"/>
              </a:rPr>
              <a:t>I cobot assicurano che gli assistenti mantengano la postura corretta per i servizi fisici.</a:t>
            </a:r>
          </a:p>
          <a:p>
            <a:pPr marL="571500" lvl="0" indent="-342900" rtl="0">
              <a:lnSpc>
                <a:spcPct val="90000"/>
              </a:lnSpc>
              <a:spcBef>
                <a:spcPts val="0"/>
              </a:spcBef>
              <a:spcAft>
                <a:spcPts val="0"/>
              </a:spcAft>
              <a:buClr>
                <a:schemeClr val="lt1"/>
              </a:buClr>
              <a:buSzPts val="2400"/>
              <a:buFont typeface="Arial" panose="020B0604020202020204" pitchFamily="34" charset="0"/>
              <a:buChar char="•"/>
            </a:pPr>
            <a:r>
              <a:rPr lang="it-IT" sz="2200" dirty="0">
                <a:latin typeface="Calibri" panose="020F0502020204030204" pitchFamily="34" charset="0"/>
                <a:cs typeface="Calibri" panose="020F0502020204030204" pitchFamily="34" charset="0"/>
              </a:rPr>
              <a:t>Gli assistenti si affaticano meno e si sentono meno sotto pressione nel portare a termine i loro compiti di assistenza.</a:t>
            </a:r>
          </a:p>
          <a:p>
            <a:pPr marL="571500" lvl="0" indent="-342900" rtl="0">
              <a:lnSpc>
                <a:spcPct val="90000"/>
              </a:lnSpc>
              <a:spcBef>
                <a:spcPts val="0"/>
              </a:spcBef>
              <a:spcAft>
                <a:spcPts val="0"/>
              </a:spcAft>
              <a:buClr>
                <a:schemeClr val="lt1"/>
              </a:buClr>
              <a:buSzPts val="2400"/>
              <a:buFont typeface="Arial" panose="020B0604020202020204" pitchFamily="34" charset="0"/>
              <a:buChar char="•"/>
            </a:pPr>
            <a:r>
              <a:rPr lang="it-IT" sz="2200" dirty="0">
                <a:latin typeface="Calibri" panose="020F0502020204030204" pitchFamily="34" charset="0"/>
                <a:cs typeface="Calibri" panose="020F0502020204030204" pitchFamily="34" charset="0"/>
              </a:rPr>
              <a:t>Ridurre la necessità di raddoppiare i pacchetti di assistenza e soddisfare la crescente domanda.</a:t>
            </a:r>
            <a:endParaRPr lang="en-US" sz="2200" dirty="0"/>
          </a:p>
        </p:txBody>
      </p:sp>
      <p:sp>
        <p:nvSpPr>
          <p:cNvPr id="233" name="Google Shape;233;p10"/>
          <p:cNvSpPr txBox="1">
            <a:spLocks noGrp="1"/>
          </p:cNvSpPr>
          <p:nvPr>
            <p:ph type="body" idx="2"/>
          </p:nvPr>
        </p:nvSpPr>
        <p:spPr>
          <a:xfrm>
            <a:off x="5028005" y="104774"/>
            <a:ext cx="6309360"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rgbClr val="24BAA2"/>
              </a:buClr>
              <a:buSzPts val="3600"/>
              <a:buNone/>
            </a:pPr>
            <a:r>
              <a:rPr lang="en-US" dirty="0" err="1"/>
              <a:t>Tecnologia</a:t>
            </a:r>
            <a:r>
              <a:rPr lang="en-US" dirty="0"/>
              <a:t> per… </a:t>
            </a:r>
            <a:r>
              <a:rPr lang="en-US" dirty="0" err="1"/>
              <a:t>gli</a:t>
            </a:r>
            <a:r>
              <a:rPr lang="en-US" dirty="0"/>
              <a:t> </a:t>
            </a:r>
            <a:r>
              <a:rPr lang="en-US" dirty="0" err="1"/>
              <a:t>operatori</a:t>
            </a:r>
            <a:r>
              <a:rPr lang="en-US" dirty="0"/>
              <a:t> </a:t>
            </a:r>
            <a:r>
              <a:rPr lang="en-US" dirty="0" err="1"/>
              <a:t>sanitari</a:t>
            </a:r>
            <a:endParaRPr dirty="0"/>
          </a:p>
        </p:txBody>
      </p:sp>
      <p:sp>
        <p:nvSpPr>
          <p:cNvPr id="3" name="Marcador de posición de imagen 2">
            <a:extLst>
              <a:ext uri="{FF2B5EF4-FFF2-40B4-BE49-F238E27FC236}">
                <a16:creationId xmlns:a16="http://schemas.microsoft.com/office/drawing/2014/main" id="{4DEAD55B-3A72-F64C-44A7-C4E3BBB5F607}"/>
              </a:ext>
            </a:extLst>
          </p:cNvPr>
          <p:cNvSpPr>
            <a:spLocks noGrp="1"/>
          </p:cNvSpPr>
          <p:nvPr>
            <p:ph type="pic" idx="3"/>
          </p:nvPr>
        </p:nvSpPr>
        <p:spPr/>
      </p:sp>
      <p:pic>
        <p:nvPicPr>
          <p:cNvPr id="5" name="Elementos multimedia en línea 4" title="Cobots - Collaborative Robots in Care">
            <a:hlinkClick r:id="" action="ppaction://media"/>
            <a:extLst>
              <a:ext uri="{FF2B5EF4-FFF2-40B4-BE49-F238E27FC236}">
                <a16:creationId xmlns:a16="http://schemas.microsoft.com/office/drawing/2014/main" id="{627124DE-9E08-3C0C-8E37-679B58DD9933}"/>
              </a:ext>
            </a:extLst>
          </p:cNvPr>
          <p:cNvPicPr>
            <a:picLocks noRot="1" noChangeAspect="1"/>
          </p:cNvPicPr>
          <p:nvPr>
            <a:videoFile r:link="rId1"/>
          </p:nvPr>
        </p:nvPicPr>
        <p:blipFill>
          <a:blip r:embed="rId5"/>
          <a:stretch>
            <a:fillRect/>
          </a:stretch>
        </p:blipFill>
        <p:spPr>
          <a:xfrm>
            <a:off x="0" y="1866787"/>
            <a:ext cx="5130800" cy="3913188"/>
          </a:xfrm>
          <a:prstGeom prst="rect">
            <a:avLst/>
          </a:prstGeom>
        </p:spPr>
      </p:pic>
      <p:sp>
        <p:nvSpPr>
          <p:cNvPr id="6" name="Google Shape;233;p10">
            <a:extLst>
              <a:ext uri="{FF2B5EF4-FFF2-40B4-BE49-F238E27FC236}">
                <a16:creationId xmlns:a16="http://schemas.microsoft.com/office/drawing/2014/main" id="{1C9C374D-00FB-E39C-F2DC-267214315A8F}"/>
              </a:ext>
            </a:extLst>
          </p:cNvPr>
          <p:cNvSpPr txBox="1">
            <a:spLocks/>
          </p:cNvSpPr>
          <p:nvPr/>
        </p:nvSpPr>
        <p:spPr>
          <a:xfrm>
            <a:off x="5963024" y="2968166"/>
            <a:ext cx="4439322" cy="7256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24BAA2"/>
              </a:buClr>
              <a:buSzPts val="3600"/>
              <a:buFont typeface="Arial"/>
              <a:buNone/>
              <a:defRPr sz="36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r>
              <a:rPr lang="es-ES" sz="2300" b="1" i="0" dirty="0" err="1">
                <a:effectLst/>
                <a:latin typeface="Arial" panose="020B0604020202020204" pitchFamily="34" charset="0"/>
              </a:rPr>
              <a:t>Obiettivi</a:t>
            </a:r>
            <a:r>
              <a:rPr lang="es-ES" sz="2300" b="1" i="0" dirty="0">
                <a:effectLst/>
                <a:latin typeface="Arial" panose="020B0604020202020204" pitchFamily="34" charset="0"/>
              </a:rPr>
              <a:t> e </a:t>
            </a:r>
            <a:r>
              <a:rPr lang="es-ES" sz="2300" b="1" i="0" dirty="0" err="1">
                <a:effectLst/>
                <a:latin typeface="Arial" panose="020B0604020202020204" pitchFamily="34" charset="0"/>
              </a:rPr>
              <a:t>risultati</a:t>
            </a:r>
            <a:r>
              <a:rPr lang="es-ES" sz="2300" b="1" i="0" dirty="0">
                <a:effectLst/>
                <a:latin typeface="Arial" panose="020B0604020202020204" pitchFamily="34" charset="0"/>
              </a:rPr>
              <a:t> </a:t>
            </a:r>
            <a:r>
              <a:rPr lang="es-ES" sz="2300" b="1" i="0" dirty="0" err="1">
                <a:effectLst/>
                <a:latin typeface="Arial" panose="020B0604020202020204" pitchFamily="34" charset="0"/>
              </a:rPr>
              <a:t>principali</a:t>
            </a:r>
            <a:endParaRPr lang="es-ES" sz="2300" b="1" i="0" dirty="0">
              <a:effectLst/>
              <a:latin typeface="Arial" panose="020B0604020202020204" pitchFamily="34" charset="0"/>
            </a:endParaRPr>
          </a:p>
        </p:txBody>
      </p:sp>
      <p:sp>
        <p:nvSpPr>
          <p:cNvPr id="2" name="TextBox 5">
            <a:extLst>
              <a:ext uri="{FF2B5EF4-FFF2-40B4-BE49-F238E27FC236}">
                <a16:creationId xmlns:a16="http://schemas.microsoft.com/office/drawing/2014/main" id="{5B4A2646-171B-7F22-617C-805B3A7034A3}"/>
              </a:ext>
            </a:extLst>
          </p:cNvPr>
          <p:cNvSpPr txBox="1"/>
          <p:nvPr/>
        </p:nvSpPr>
        <p:spPr>
          <a:xfrm>
            <a:off x="326231" y="6470749"/>
            <a:ext cx="6119812" cy="307777"/>
          </a:xfrm>
          <a:prstGeom prst="rect">
            <a:avLst/>
          </a:prstGeom>
          <a:noFill/>
        </p:spPr>
        <p:txBody>
          <a:bodyPr wrap="square">
            <a:spAutoFit/>
          </a:bodyPr>
          <a:lstStyle/>
          <a:p>
            <a:r>
              <a:rPr lang="en-US" dirty="0" err="1">
                <a:solidFill>
                  <a:srgbClr val="24BAA2"/>
                </a:solidFill>
                <a:hlinkClick r:id="rId6">
                  <a:extLst>
                    <a:ext uri="{A12FA001-AC4F-418D-AE19-62706E023703}">
                      <ahyp:hlinkClr xmlns:ahyp="http://schemas.microsoft.com/office/drawing/2018/hyperlinkcolor" val="tx"/>
                    </a:ext>
                  </a:extLst>
                </a:hlinkClick>
              </a:rPr>
              <a:t>Cobots</a:t>
            </a:r>
            <a:r>
              <a:rPr lang="en-US" dirty="0">
                <a:solidFill>
                  <a:srgbClr val="24BAA2"/>
                </a:solidFill>
                <a:hlinkClick r:id="rId6">
                  <a:extLst>
                    <a:ext uri="{A12FA001-AC4F-418D-AE19-62706E023703}">
                      <ahyp:hlinkClr xmlns:ahyp="http://schemas.microsoft.com/office/drawing/2018/hyperlinkcolor" val="tx"/>
                    </a:ext>
                  </a:extLst>
                </a:hlinkClick>
              </a:rPr>
              <a:t> - Collaborative Robots in Care - YouTube</a:t>
            </a:r>
            <a:endParaRPr lang="en-IE" dirty="0">
              <a:solidFill>
                <a:srgbClr val="24BAA2"/>
              </a:solidFill>
            </a:endParaRPr>
          </a:p>
        </p:txBody>
      </p:sp>
    </p:spTree>
    <p:extLst>
      <p:ext uri="{BB962C8B-B14F-4D97-AF65-F5344CB8AC3E}">
        <p14:creationId xmlns:p14="http://schemas.microsoft.com/office/powerpoint/2010/main" val="238227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327CAD5-C038-45E0-D12E-13A3FBB07709}"/>
              </a:ext>
            </a:extLst>
          </p:cNvPr>
          <p:cNvSpPr>
            <a:spLocks noGrp="1"/>
          </p:cNvSpPr>
          <p:nvPr>
            <p:ph type="body" idx="1"/>
          </p:nvPr>
        </p:nvSpPr>
        <p:spPr>
          <a:xfrm>
            <a:off x="5750560" y="1696458"/>
            <a:ext cx="5222611" cy="3913188"/>
          </a:xfrm>
        </p:spPr>
        <p:txBody>
          <a:bodyPr/>
          <a:lstStyle/>
          <a:p>
            <a:pPr indent="0" algn="ctr"/>
            <a:r>
              <a:rPr lang="it-IT" dirty="0">
                <a:solidFill>
                  <a:schemeClr val="bg1"/>
                </a:solidFill>
              </a:rPr>
              <a:t>Il «</a:t>
            </a:r>
            <a:r>
              <a:rPr lang="it-IT" i="1" dirty="0">
                <a:solidFill>
                  <a:srgbClr val="24BAA2"/>
                </a:solidFill>
                <a:hlinkClick r:id="rId3">
                  <a:extLst>
                    <a:ext uri="{A12FA001-AC4F-418D-AE19-62706E023703}">
                      <ahyp:hlinkClr xmlns:ahyp="http://schemas.microsoft.com/office/drawing/2018/hyperlinkcolor" val="tx"/>
                    </a:ext>
                  </a:extLst>
                </a:hlinkClick>
              </a:rPr>
              <a:t>Brain </a:t>
            </a:r>
            <a:r>
              <a:rPr lang="it-IT" i="1" dirty="0" err="1">
                <a:solidFill>
                  <a:srgbClr val="24BAA2"/>
                </a:solidFill>
                <a:hlinkClick r:id="rId3">
                  <a:extLst>
                    <a:ext uri="{A12FA001-AC4F-418D-AE19-62706E023703}">
                      <ahyp:hlinkClr xmlns:ahyp="http://schemas.microsoft.com/office/drawing/2018/hyperlinkcolor" val="tx"/>
                    </a:ext>
                  </a:extLst>
                </a:hlinkClick>
              </a:rPr>
              <a:t>Injury</a:t>
            </a:r>
            <a:r>
              <a:rPr lang="it-IT" i="1" dirty="0">
                <a:solidFill>
                  <a:srgbClr val="24BAA2"/>
                </a:solidFill>
                <a:hlinkClick r:id="rId3">
                  <a:extLst>
                    <a:ext uri="{A12FA001-AC4F-418D-AE19-62706E023703}">
                      <ahyp:hlinkClr xmlns:ahyp="http://schemas.microsoft.com/office/drawing/2018/hyperlinkcolor" val="tx"/>
                    </a:ext>
                  </a:extLst>
                </a:hlinkClick>
              </a:rPr>
              <a:t> </a:t>
            </a:r>
            <a:r>
              <a:rPr lang="it-IT" i="1" dirty="0" err="1">
                <a:solidFill>
                  <a:srgbClr val="24BAA2"/>
                </a:solidFill>
                <a:hlinkClick r:id="rId3">
                  <a:extLst>
                    <a:ext uri="{A12FA001-AC4F-418D-AE19-62706E023703}">
                      <ahyp:hlinkClr xmlns:ahyp="http://schemas.microsoft.com/office/drawing/2018/hyperlinkcolor" val="tx"/>
                    </a:ext>
                  </a:extLst>
                </a:hlinkClick>
              </a:rPr>
              <a:t>Rehabilitation</a:t>
            </a:r>
            <a:r>
              <a:rPr lang="it-IT" i="1" dirty="0">
                <a:solidFill>
                  <a:srgbClr val="24BAA2"/>
                </a:solidFill>
                <a:hlinkClick r:id="rId3">
                  <a:extLst>
                    <a:ext uri="{A12FA001-AC4F-418D-AE19-62706E023703}">
                      <ahyp:hlinkClr xmlns:ahyp="http://schemas.microsoft.com/office/drawing/2018/hyperlinkcolor" val="tx"/>
                    </a:ext>
                  </a:extLst>
                </a:hlinkClick>
              </a:rPr>
              <a:t> Trust</a:t>
            </a:r>
            <a:r>
              <a:rPr lang="it-IT" dirty="0">
                <a:solidFill>
                  <a:schemeClr val="bg1"/>
                </a:solidFill>
              </a:rPr>
              <a:t>» (BIRT) è un'organizzazione specializzata nell'assistenza, nella riabilitazione e nel trattamento delle lesioni cerebrali. </a:t>
            </a:r>
          </a:p>
          <a:p>
            <a:pPr indent="0" algn="ctr"/>
            <a:r>
              <a:rPr lang="it-IT" dirty="0">
                <a:solidFill>
                  <a:schemeClr val="bg1"/>
                </a:solidFill>
              </a:rPr>
              <a:t>Tra le varie iniziative, offre una </a:t>
            </a:r>
            <a:r>
              <a:rPr lang="it-IT" b="1" dirty="0">
                <a:solidFill>
                  <a:schemeClr val="bg1"/>
                </a:solidFill>
              </a:rPr>
              <a:t>riabilitazione innovativa attraverso la tecnologia</a:t>
            </a:r>
            <a:r>
              <a:rPr lang="it-IT" dirty="0">
                <a:solidFill>
                  <a:schemeClr val="bg1"/>
                </a:solidFill>
              </a:rPr>
              <a:t>.</a:t>
            </a:r>
          </a:p>
          <a:p>
            <a:pPr indent="0" algn="ctr"/>
            <a:r>
              <a:rPr lang="it-IT" dirty="0">
                <a:solidFill>
                  <a:schemeClr val="bg1"/>
                </a:solidFill>
              </a:rPr>
              <a:t>Un esempio è la tecnologia appositamente adattata per le persone affette da tetraplegia. </a:t>
            </a:r>
            <a:endParaRPr lang="es-ES" dirty="0">
              <a:solidFill>
                <a:schemeClr val="bg1"/>
              </a:solidFill>
            </a:endParaRPr>
          </a:p>
        </p:txBody>
      </p:sp>
      <p:sp>
        <p:nvSpPr>
          <p:cNvPr id="3" name="Marcador de texto 2">
            <a:extLst>
              <a:ext uri="{FF2B5EF4-FFF2-40B4-BE49-F238E27FC236}">
                <a16:creationId xmlns:a16="http://schemas.microsoft.com/office/drawing/2014/main" id="{6D987459-007C-6396-B5D3-AB3C086BF309}"/>
              </a:ext>
            </a:extLst>
          </p:cNvPr>
          <p:cNvSpPr>
            <a:spLocks noGrp="1"/>
          </p:cNvSpPr>
          <p:nvPr>
            <p:ph type="body" idx="2"/>
          </p:nvPr>
        </p:nvSpPr>
        <p:spPr>
          <a:xfrm>
            <a:off x="4998720" y="581699"/>
            <a:ext cx="6532880" cy="992652"/>
          </a:xfrm>
        </p:spPr>
        <p:txBody>
          <a:bodyPr/>
          <a:lstStyle/>
          <a:p>
            <a:r>
              <a:rPr lang="es-ES" dirty="0" err="1"/>
              <a:t>Tecnologia</a:t>
            </a:r>
            <a:r>
              <a:rPr lang="es-ES" dirty="0"/>
              <a:t> per… i </a:t>
            </a:r>
            <a:r>
              <a:rPr lang="es-ES" dirty="0" err="1"/>
              <a:t>pazienti</a:t>
            </a:r>
            <a:endParaRPr lang="es-ES" dirty="0"/>
          </a:p>
        </p:txBody>
      </p:sp>
      <p:sp>
        <p:nvSpPr>
          <p:cNvPr id="4" name="Marcador de posición de imagen 3">
            <a:extLst>
              <a:ext uri="{FF2B5EF4-FFF2-40B4-BE49-F238E27FC236}">
                <a16:creationId xmlns:a16="http://schemas.microsoft.com/office/drawing/2014/main" id="{31DE86CE-F621-59ED-F98E-3E4F1E3C098B}"/>
              </a:ext>
            </a:extLst>
          </p:cNvPr>
          <p:cNvSpPr>
            <a:spLocks noGrp="1"/>
          </p:cNvSpPr>
          <p:nvPr>
            <p:ph type="pic" idx="3"/>
          </p:nvPr>
        </p:nvSpPr>
        <p:spPr/>
      </p:sp>
      <p:pic>
        <p:nvPicPr>
          <p:cNvPr id="5" name="Elementos multimedia en línea 4" title="#TEC Stories Paul - touch screen technology transforming lives of those with disabilities">
            <a:hlinkClick r:id="" action="ppaction://media"/>
            <a:extLst>
              <a:ext uri="{FF2B5EF4-FFF2-40B4-BE49-F238E27FC236}">
                <a16:creationId xmlns:a16="http://schemas.microsoft.com/office/drawing/2014/main" id="{3329F700-78A2-D950-37BC-7BAA4DC43772}"/>
              </a:ext>
            </a:extLst>
          </p:cNvPr>
          <p:cNvPicPr>
            <a:picLocks noRot="1" noChangeAspect="1"/>
          </p:cNvPicPr>
          <p:nvPr>
            <a:videoFile r:link="rId1"/>
          </p:nvPr>
        </p:nvPicPr>
        <p:blipFill>
          <a:blip r:embed="rId4"/>
          <a:stretch>
            <a:fillRect/>
          </a:stretch>
        </p:blipFill>
        <p:spPr>
          <a:xfrm>
            <a:off x="0" y="1866787"/>
            <a:ext cx="5130800" cy="3913188"/>
          </a:xfrm>
          <a:prstGeom prst="rect">
            <a:avLst/>
          </a:prstGeom>
        </p:spPr>
      </p:pic>
      <p:sp>
        <p:nvSpPr>
          <p:cNvPr id="8" name="TextBox 3">
            <a:extLst>
              <a:ext uri="{FF2B5EF4-FFF2-40B4-BE49-F238E27FC236}">
                <a16:creationId xmlns:a16="http://schemas.microsoft.com/office/drawing/2014/main" id="{86034FE1-761A-5937-353E-A3A630C224E2}"/>
              </a:ext>
            </a:extLst>
          </p:cNvPr>
          <p:cNvSpPr txBox="1"/>
          <p:nvPr/>
        </p:nvSpPr>
        <p:spPr>
          <a:xfrm>
            <a:off x="211931" y="6334780"/>
            <a:ext cx="4493419" cy="523220"/>
          </a:xfrm>
          <a:prstGeom prst="rect">
            <a:avLst/>
          </a:prstGeom>
          <a:noFill/>
        </p:spPr>
        <p:txBody>
          <a:bodyPr wrap="square">
            <a:spAutoFit/>
          </a:bodyPr>
          <a:lstStyle/>
          <a:p>
            <a:r>
              <a:rPr lang="en-US" dirty="0">
                <a:solidFill>
                  <a:srgbClr val="24BAA2"/>
                </a:solidFill>
                <a:hlinkClick r:id="rId5">
                  <a:extLst>
                    <a:ext uri="{A12FA001-AC4F-418D-AE19-62706E023703}">
                      <ahyp:hlinkClr xmlns:ahyp="http://schemas.microsoft.com/office/drawing/2018/hyperlinkcolor" val="tx"/>
                    </a:ext>
                  </a:extLst>
                </a:hlinkClick>
              </a:rPr>
              <a:t>#TEC Stories Paul - touch screen technology transforming lives of those with disabilities - YouTube</a:t>
            </a:r>
            <a:endParaRPr lang="en-IE" dirty="0">
              <a:solidFill>
                <a:srgbClr val="24BAA2"/>
              </a:solidFill>
            </a:endParaRPr>
          </a:p>
        </p:txBody>
      </p:sp>
    </p:spTree>
    <p:extLst>
      <p:ext uri="{BB962C8B-B14F-4D97-AF65-F5344CB8AC3E}">
        <p14:creationId xmlns:p14="http://schemas.microsoft.com/office/powerpoint/2010/main" val="373575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327CAD5-C038-45E0-D12E-13A3FBB07709}"/>
              </a:ext>
            </a:extLst>
          </p:cNvPr>
          <p:cNvSpPr>
            <a:spLocks noGrp="1"/>
          </p:cNvSpPr>
          <p:nvPr>
            <p:ph type="body" idx="1"/>
          </p:nvPr>
        </p:nvSpPr>
        <p:spPr>
          <a:xfrm>
            <a:off x="5704812" y="1708077"/>
            <a:ext cx="5333975" cy="3913188"/>
          </a:xfrm>
        </p:spPr>
        <p:txBody>
          <a:bodyPr/>
          <a:lstStyle/>
          <a:p>
            <a:pPr indent="0"/>
            <a:r>
              <a:rPr lang="it-IT" dirty="0" err="1">
                <a:solidFill>
                  <a:srgbClr val="24BAA2"/>
                </a:solidFill>
                <a:hlinkClick r:id="rId3">
                  <a:extLst>
                    <a:ext uri="{A12FA001-AC4F-418D-AE19-62706E023703}">
                      <ahyp:hlinkClr xmlns:ahyp="http://schemas.microsoft.com/office/drawing/2018/hyperlinkcolor" val="tx"/>
                    </a:ext>
                  </a:extLst>
                </a:hlinkClick>
              </a:rPr>
              <a:t>Alaya</a:t>
            </a:r>
            <a:r>
              <a:rPr lang="it-IT" dirty="0">
                <a:solidFill>
                  <a:srgbClr val="24BAA2"/>
                </a:solidFill>
                <a:hlinkClick r:id="rId3">
                  <a:extLst>
                    <a:ext uri="{A12FA001-AC4F-418D-AE19-62706E023703}">
                      <ahyp:hlinkClr xmlns:ahyp="http://schemas.microsoft.com/office/drawing/2018/hyperlinkcolor" val="tx"/>
                    </a:ext>
                  </a:extLst>
                </a:hlinkClick>
              </a:rPr>
              <a:t> Care </a:t>
            </a:r>
            <a:r>
              <a:rPr lang="it-IT" dirty="0">
                <a:solidFill>
                  <a:schemeClr val="bg1"/>
                </a:solidFill>
              </a:rPr>
              <a:t>è un'applicazione disponibile per smartphone e tablet che consente agli operatori sanitari di programmare i dettagli del percorso di visita, la fatturazione, la valutazione dei rischi, il monitoraggio del tempo, i dati dei clienti e la reportistica. Inoltre, consente alle aziende di seguire in tempo reale i progressi dei loro operatori e l'opinione dei loro pazienti. </a:t>
            </a:r>
          </a:p>
        </p:txBody>
      </p:sp>
      <p:sp>
        <p:nvSpPr>
          <p:cNvPr id="3" name="Marcador de texto 2">
            <a:extLst>
              <a:ext uri="{FF2B5EF4-FFF2-40B4-BE49-F238E27FC236}">
                <a16:creationId xmlns:a16="http://schemas.microsoft.com/office/drawing/2014/main" id="{6D987459-007C-6396-B5D3-AB3C086BF309}"/>
              </a:ext>
            </a:extLst>
          </p:cNvPr>
          <p:cNvSpPr>
            <a:spLocks noGrp="1"/>
          </p:cNvSpPr>
          <p:nvPr>
            <p:ph type="body" idx="2"/>
          </p:nvPr>
        </p:nvSpPr>
        <p:spPr>
          <a:xfrm>
            <a:off x="4998720" y="581699"/>
            <a:ext cx="6532880" cy="992652"/>
          </a:xfrm>
        </p:spPr>
        <p:txBody>
          <a:bodyPr/>
          <a:lstStyle/>
          <a:p>
            <a:r>
              <a:rPr lang="es-ES" dirty="0" err="1"/>
              <a:t>Tecnologia</a:t>
            </a:r>
            <a:r>
              <a:rPr lang="es-ES" dirty="0"/>
              <a:t> per… le </a:t>
            </a:r>
            <a:r>
              <a:rPr lang="es-ES" dirty="0" err="1"/>
              <a:t>aziende</a:t>
            </a:r>
            <a:endParaRPr lang="es-ES" dirty="0"/>
          </a:p>
        </p:txBody>
      </p:sp>
      <p:sp>
        <p:nvSpPr>
          <p:cNvPr id="4" name="Marcador de posición de imagen 3">
            <a:extLst>
              <a:ext uri="{FF2B5EF4-FFF2-40B4-BE49-F238E27FC236}">
                <a16:creationId xmlns:a16="http://schemas.microsoft.com/office/drawing/2014/main" id="{31DE86CE-F621-59ED-F98E-3E4F1E3C098B}"/>
              </a:ext>
            </a:extLst>
          </p:cNvPr>
          <p:cNvSpPr>
            <a:spLocks noGrp="1"/>
          </p:cNvSpPr>
          <p:nvPr>
            <p:ph type="pic" idx="3"/>
          </p:nvPr>
        </p:nvSpPr>
        <p:spPr/>
      </p:sp>
      <p:pic>
        <p:nvPicPr>
          <p:cNvPr id="6" name="Elementos multimedia en línea 5" title="Electronic Visit Verification | AlayaCare Home Care Software">
            <a:hlinkClick r:id="" action="ppaction://media"/>
            <a:extLst>
              <a:ext uri="{FF2B5EF4-FFF2-40B4-BE49-F238E27FC236}">
                <a16:creationId xmlns:a16="http://schemas.microsoft.com/office/drawing/2014/main" id="{15901BFB-D0EE-FE54-B649-D23FF6BA87AC}"/>
              </a:ext>
            </a:extLst>
          </p:cNvPr>
          <p:cNvPicPr>
            <a:picLocks noRot="1" noChangeAspect="1"/>
          </p:cNvPicPr>
          <p:nvPr>
            <a:videoFile r:link="rId1"/>
          </p:nvPr>
        </p:nvPicPr>
        <p:blipFill>
          <a:blip r:embed="rId4"/>
          <a:stretch>
            <a:fillRect/>
          </a:stretch>
        </p:blipFill>
        <p:spPr>
          <a:xfrm>
            <a:off x="0" y="1866787"/>
            <a:ext cx="5130800" cy="3913188"/>
          </a:xfrm>
          <a:prstGeom prst="rect">
            <a:avLst/>
          </a:prstGeom>
        </p:spPr>
      </p:pic>
      <p:sp>
        <p:nvSpPr>
          <p:cNvPr id="5" name="TextBox 3">
            <a:extLst>
              <a:ext uri="{FF2B5EF4-FFF2-40B4-BE49-F238E27FC236}">
                <a16:creationId xmlns:a16="http://schemas.microsoft.com/office/drawing/2014/main" id="{636904F7-EDD5-94ED-0835-D29261F1EF3F}"/>
              </a:ext>
            </a:extLst>
          </p:cNvPr>
          <p:cNvSpPr txBox="1"/>
          <p:nvPr/>
        </p:nvSpPr>
        <p:spPr>
          <a:xfrm>
            <a:off x="0" y="6442799"/>
            <a:ext cx="6119812" cy="261610"/>
          </a:xfrm>
          <a:prstGeom prst="rect">
            <a:avLst/>
          </a:prstGeom>
          <a:noFill/>
        </p:spPr>
        <p:txBody>
          <a:bodyPr wrap="square">
            <a:spAutoFit/>
          </a:bodyPr>
          <a:lstStyle/>
          <a:p>
            <a:r>
              <a:rPr lang="en-US" sz="1100" dirty="0">
                <a:solidFill>
                  <a:srgbClr val="24BAA2"/>
                </a:solidFill>
                <a:hlinkClick r:id="rId5">
                  <a:extLst>
                    <a:ext uri="{A12FA001-AC4F-418D-AE19-62706E023703}">
                      <ahyp:hlinkClr xmlns:ahyp="http://schemas.microsoft.com/office/drawing/2018/hyperlinkcolor" val="tx"/>
                    </a:ext>
                  </a:extLst>
                </a:hlinkClick>
              </a:rPr>
              <a:t>Electronic Visit Verification | </a:t>
            </a:r>
            <a:r>
              <a:rPr lang="en-US" sz="1100" dirty="0" err="1">
                <a:solidFill>
                  <a:srgbClr val="24BAA2"/>
                </a:solidFill>
                <a:hlinkClick r:id="rId5">
                  <a:extLst>
                    <a:ext uri="{A12FA001-AC4F-418D-AE19-62706E023703}">
                      <ahyp:hlinkClr xmlns:ahyp="http://schemas.microsoft.com/office/drawing/2018/hyperlinkcolor" val="tx"/>
                    </a:ext>
                  </a:extLst>
                </a:hlinkClick>
              </a:rPr>
              <a:t>AlayaCare</a:t>
            </a:r>
            <a:r>
              <a:rPr lang="en-US" sz="1100" dirty="0">
                <a:solidFill>
                  <a:srgbClr val="24BAA2"/>
                </a:solidFill>
                <a:hlinkClick r:id="rId5">
                  <a:extLst>
                    <a:ext uri="{A12FA001-AC4F-418D-AE19-62706E023703}">
                      <ahyp:hlinkClr xmlns:ahyp="http://schemas.microsoft.com/office/drawing/2018/hyperlinkcolor" val="tx"/>
                    </a:ext>
                  </a:extLst>
                </a:hlinkClick>
              </a:rPr>
              <a:t> Home Care Software - YouTube</a:t>
            </a:r>
            <a:endParaRPr lang="en-IE" sz="1100" dirty="0">
              <a:solidFill>
                <a:srgbClr val="24BAA2"/>
              </a:solidFill>
            </a:endParaRPr>
          </a:p>
        </p:txBody>
      </p:sp>
    </p:spTree>
    <p:extLst>
      <p:ext uri="{BB962C8B-B14F-4D97-AF65-F5344CB8AC3E}">
        <p14:creationId xmlns:p14="http://schemas.microsoft.com/office/powerpoint/2010/main" val="271225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1"/>
          <p:cNvSpPr txBox="1">
            <a:spLocks noGrp="1"/>
          </p:cNvSpPr>
          <p:nvPr>
            <p:ph type="body" idx="1"/>
          </p:nvPr>
        </p:nvSpPr>
        <p:spPr>
          <a:xfrm>
            <a:off x="5658982" y="3571330"/>
            <a:ext cx="6010480" cy="22530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en-US" dirty="0"/>
              <a:t>Il MOOC</a:t>
            </a:r>
            <a:endParaRPr dirty="0"/>
          </a:p>
        </p:txBody>
      </p:sp>
      <p:sp>
        <p:nvSpPr>
          <p:cNvPr id="241" name="Google Shape;241;p11"/>
          <p:cNvSpPr txBox="1">
            <a:spLocks noGrp="1"/>
          </p:cNvSpPr>
          <p:nvPr>
            <p:ph type="body" idx="2"/>
          </p:nvPr>
        </p:nvSpPr>
        <p:spPr>
          <a:xfrm>
            <a:off x="891654" y="2003728"/>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13000"/>
              <a:buNone/>
            </a:pPr>
            <a:r>
              <a:rPr lang="en-US" dirty="0"/>
              <a:t>05</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5124" name="Picture 4" descr="Características generales del envejecimiento y las personas mayores">
            <a:extLst>
              <a:ext uri="{FF2B5EF4-FFF2-40B4-BE49-F238E27FC236}">
                <a16:creationId xmlns:a16="http://schemas.microsoft.com/office/drawing/2014/main" id="{C0CF369C-2D0D-56FB-9BE9-11C46C964E15}"/>
              </a:ext>
            </a:extLst>
          </p:cNvPr>
          <p:cNvPicPr>
            <a:picLocks noGrp="1" noChangeAspect="1" noChangeArrowheads="1"/>
          </p:cNvPicPr>
          <p:nvPr>
            <p:ph type="pic" idx="2"/>
          </p:nvPr>
        </p:nvPicPr>
        <p:blipFill rotWithShape="1">
          <a:blip r:embed="rId3">
            <a:extLst>
              <a:ext uri="{28A0092B-C50C-407E-A947-70E740481C1C}">
                <a14:useLocalDpi xmlns:a14="http://schemas.microsoft.com/office/drawing/2010/main" val="0"/>
              </a:ext>
            </a:extLst>
          </a:blip>
          <a:srcRect l="14316" t="9283" r="18673" b="9283"/>
          <a:stretch/>
        </p:blipFill>
        <p:spPr bwMode="auto">
          <a:xfrm>
            <a:off x="5489147" y="379567"/>
            <a:ext cx="6535058" cy="548573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EA2EE2D6-C4F1-FF56-31B4-38F752798383}"/>
              </a:ext>
            </a:extLst>
          </p:cNvPr>
          <p:cNvSpPr txBox="1"/>
          <p:nvPr/>
        </p:nvSpPr>
        <p:spPr>
          <a:xfrm>
            <a:off x="994284" y="1690062"/>
            <a:ext cx="3859850" cy="2800767"/>
          </a:xfrm>
          <a:prstGeom prst="rect">
            <a:avLst/>
          </a:prstGeom>
          <a:noFill/>
        </p:spPr>
        <p:txBody>
          <a:bodyPr wrap="square" rtlCol="0">
            <a:spAutoFit/>
          </a:bodyPr>
          <a:lstStyle/>
          <a:p>
            <a:r>
              <a:rPr lang="it-IT" sz="4400" b="1" i="1" dirty="0">
                <a:solidFill>
                  <a:schemeClr val="bg2"/>
                </a:solidFill>
                <a:latin typeface="Calibri" panose="020F0502020204030204" pitchFamily="34" charset="0"/>
                <a:cs typeface="Calibri" panose="020F0502020204030204" pitchFamily="34" charset="0"/>
              </a:rPr>
              <a:t>Il cambiamento è il risultato finale del vero apprendimento</a:t>
            </a:r>
            <a:endParaRPr lang="es-ES" sz="4400" b="1" dirty="0">
              <a:solidFill>
                <a:schemeClr val="bg2"/>
              </a:solidFill>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62C7FD3D-1885-366F-1E6B-1EB8A263E8B3}"/>
              </a:ext>
            </a:extLst>
          </p:cNvPr>
          <p:cNvSpPr txBox="1"/>
          <p:nvPr/>
        </p:nvSpPr>
        <p:spPr>
          <a:xfrm>
            <a:off x="1507541" y="4764430"/>
            <a:ext cx="2966720" cy="584775"/>
          </a:xfrm>
          <a:prstGeom prst="rect">
            <a:avLst/>
          </a:prstGeom>
          <a:noFill/>
        </p:spPr>
        <p:txBody>
          <a:bodyPr wrap="square" rtlCol="0">
            <a:spAutoFit/>
          </a:bodyPr>
          <a:lstStyle/>
          <a:p>
            <a:r>
              <a:rPr lang="es-ES" sz="3200" b="1" i="1" dirty="0">
                <a:solidFill>
                  <a:schemeClr val="bg2"/>
                </a:solidFill>
                <a:effectLst/>
                <a:latin typeface="Calibri" panose="020F0502020204030204" pitchFamily="34" charset="0"/>
                <a:cs typeface="Calibri" panose="020F0502020204030204" pitchFamily="34" charset="0"/>
              </a:rPr>
              <a:t>Leo </a:t>
            </a:r>
            <a:r>
              <a:rPr lang="es-ES" sz="3200" b="1" i="1" dirty="0" err="1">
                <a:solidFill>
                  <a:schemeClr val="bg2"/>
                </a:solidFill>
                <a:effectLst/>
                <a:latin typeface="Calibri" panose="020F0502020204030204" pitchFamily="34" charset="0"/>
                <a:cs typeface="Calibri" panose="020F0502020204030204" pitchFamily="34" charset="0"/>
              </a:rPr>
              <a:t>Buscaglia</a:t>
            </a:r>
            <a:endParaRPr lang="es-ES" sz="3200" b="1" i="1" dirty="0">
              <a:solidFill>
                <a:schemeClr val="bg2"/>
              </a:solidFill>
              <a:latin typeface="Calibri" panose="020F0502020204030204" pitchFamily="34" charset="0"/>
              <a:cs typeface="Calibri" panose="020F0502020204030204" pitchFamily="34" charset="0"/>
            </a:endParaRPr>
          </a:p>
        </p:txBody>
      </p:sp>
      <p:sp>
        <p:nvSpPr>
          <p:cNvPr id="8" name="Google Shape;225;p9">
            <a:extLst>
              <a:ext uri="{FF2B5EF4-FFF2-40B4-BE49-F238E27FC236}">
                <a16:creationId xmlns:a16="http://schemas.microsoft.com/office/drawing/2014/main" id="{C6FDC897-0694-5713-F6C0-287D456634B9}"/>
              </a:ext>
            </a:extLst>
          </p:cNvPr>
          <p:cNvSpPr/>
          <p:nvPr/>
        </p:nvSpPr>
        <p:spPr>
          <a:xfrm rot="10800000">
            <a:off x="4474261" y="4413384"/>
            <a:ext cx="656254" cy="428492"/>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Google Shape;225;p9">
            <a:extLst>
              <a:ext uri="{FF2B5EF4-FFF2-40B4-BE49-F238E27FC236}">
                <a16:creationId xmlns:a16="http://schemas.microsoft.com/office/drawing/2014/main" id="{429CFDEE-0E28-C900-C9CA-A76214CA19AC}"/>
              </a:ext>
            </a:extLst>
          </p:cNvPr>
          <p:cNvSpPr/>
          <p:nvPr/>
        </p:nvSpPr>
        <p:spPr>
          <a:xfrm>
            <a:off x="359271" y="1690062"/>
            <a:ext cx="519750" cy="37982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6"/>
          <p:cNvSpPr txBox="1">
            <a:spLocks noGrp="1"/>
          </p:cNvSpPr>
          <p:nvPr>
            <p:ph type="body" idx="2"/>
          </p:nvPr>
        </p:nvSpPr>
        <p:spPr>
          <a:xfrm>
            <a:off x="643812" y="459517"/>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4800"/>
              <a:buNone/>
            </a:pPr>
            <a:r>
              <a:rPr lang="en-US" dirty="0"/>
              <a:t>MOOC per </a:t>
            </a:r>
            <a:r>
              <a:rPr lang="en-US" dirty="0" err="1"/>
              <a:t>l’assistenza</a:t>
            </a:r>
            <a:r>
              <a:rPr lang="en-US" dirty="0"/>
              <a:t> sanitaria “</a:t>
            </a:r>
            <a:r>
              <a:rPr lang="en-US" dirty="0" err="1"/>
              <a:t>digi-umana</a:t>
            </a:r>
            <a:r>
              <a:rPr lang="en-US" dirty="0"/>
              <a:t>” </a:t>
            </a:r>
          </a:p>
          <a:p>
            <a:pPr marL="0" lvl="0" indent="0" algn="l" rtl="0">
              <a:lnSpc>
                <a:spcPct val="90000"/>
              </a:lnSpc>
              <a:spcBef>
                <a:spcPts val="1000"/>
              </a:spcBef>
              <a:spcAft>
                <a:spcPts val="0"/>
              </a:spcAft>
              <a:buClr>
                <a:srgbClr val="24BAA2"/>
              </a:buClr>
              <a:buSzPts val="3600"/>
              <a:buNone/>
            </a:pPr>
            <a:endParaRPr dirty="0">
              <a:highlight>
                <a:srgbClr val="FFFF00"/>
              </a:highlight>
            </a:endParaRPr>
          </a:p>
        </p:txBody>
      </p:sp>
      <p:sp>
        <p:nvSpPr>
          <p:cNvPr id="2" name="CuadroTexto 1">
            <a:extLst>
              <a:ext uri="{FF2B5EF4-FFF2-40B4-BE49-F238E27FC236}">
                <a16:creationId xmlns:a16="http://schemas.microsoft.com/office/drawing/2014/main" id="{C51FD195-43ED-A666-382C-59AC25DB6F37}"/>
              </a:ext>
            </a:extLst>
          </p:cNvPr>
          <p:cNvSpPr txBox="1"/>
          <p:nvPr/>
        </p:nvSpPr>
        <p:spPr>
          <a:xfrm>
            <a:off x="643812" y="1108057"/>
            <a:ext cx="10679213" cy="1938992"/>
          </a:xfrm>
          <a:prstGeom prst="rect">
            <a:avLst/>
          </a:prstGeom>
          <a:noFill/>
        </p:spPr>
        <p:txBody>
          <a:bodyPr wrap="square" rtlCol="0">
            <a:spAutoFit/>
          </a:bodyPr>
          <a:lstStyle/>
          <a:p>
            <a:pPr algn="just"/>
            <a:r>
              <a:rPr lang="it-IT" sz="2400" dirty="0">
                <a:solidFill>
                  <a:srgbClr val="00194C"/>
                </a:solidFill>
                <a:latin typeface="Calibri" panose="020F0502020204030204" pitchFamily="34" charset="0"/>
                <a:cs typeface="Calibri" panose="020F0502020204030204" pitchFamily="34" charset="0"/>
              </a:rPr>
              <a:t>Il risultato del progetto è un corso di sviluppo professionale in modalità MOOC che fornisce agli operatori sanitari le competenze di base per assistere e curare gli anziani anche attraverso le tecnologie di </a:t>
            </a:r>
            <a:r>
              <a:rPr lang="it-IT" sz="2400" b="1" dirty="0">
                <a:solidFill>
                  <a:srgbClr val="00194C"/>
                </a:solidFill>
                <a:latin typeface="Calibri" panose="020F0502020204030204" pitchFamily="34" charset="0"/>
                <a:cs typeface="Calibri" panose="020F0502020204030204" pitchFamily="34" charset="0"/>
              </a:rPr>
              <a:t>Ambient </a:t>
            </a:r>
            <a:r>
              <a:rPr lang="it-IT" sz="2400" b="1" dirty="0" err="1">
                <a:solidFill>
                  <a:srgbClr val="00194C"/>
                </a:solidFill>
                <a:latin typeface="Calibri" panose="020F0502020204030204" pitchFamily="34" charset="0"/>
                <a:cs typeface="Calibri" panose="020F0502020204030204" pitchFamily="34" charset="0"/>
              </a:rPr>
              <a:t>Assisted</a:t>
            </a:r>
            <a:r>
              <a:rPr lang="it-IT" sz="2400" b="1" dirty="0">
                <a:solidFill>
                  <a:srgbClr val="00194C"/>
                </a:solidFill>
                <a:latin typeface="Calibri" panose="020F0502020204030204" pitchFamily="34" charset="0"/>
                <a:cs typeface="Calibri" panose="020F0502020204030204" pitchFamily="34" charset="0"/>
              </a:rPr>
              <a:t> Living (AAL)</a:t>
            </a:r>
            <a:r>
              <a:rPr lang="it-IT" sz="2400" dirty="0">
                <a:solidFill>
                  <a:srgbClr val="00194C"/>
                </a:solidFill>
                <a:latin typeface="Calibri" panose="020F0502020204030204" pitchFamily="34" charset="0"/>
                <a:cs typeface="Calibri" panose="020F0502020204030204" pitchFamily="34" charset="0"/>
              </a:rPr>
              <a:t>. </a:t>
            </a:r>
          </a:p>
          <a:p>
            <a:pPr algn="just"/>
            <a:endParaRPr lang="it-IT" sz="2400" dirty="0">
              <a:solidFill>
                <a:srgbClr val="00194C"/>
              </a:solidFill>
              <a:latin typeface="Calibri" panose="020F0502020204030204" pitchFamily="34" charset="0"/>
              <a:cs typeface="Calibri" panose="020F0502020204030204" pitchFamily="34" charset="0"/>
            </a:endParaRPr>
          </a:p>
          <a:p>
            <a:pPr algn="just"/>
            <a:r>
              <a:rPr lang="it-IT" sz="2400" dirty="0">
                <a:solidFill>
                  <a:srgbClr val="00194C"/>
                </a:solidFill>
                <a:latin typeface="Calibri" panose="020F0502020204030204" pitchFamily="34" charset="0"/>
                <a:cs typeface="Calibri" panose="020F0502020204030204" pitchFamily="34" charset="0"/>
              </a:rPr>
              <a:t>Al termine del MOOC, gli operatori sanitari </a:t>
            </a:r>
            <a:r>
              <a:rPr lang="it-IT" sz="2400" b="1" dirty="0">
                <a:solidFill>
                  <a:srgbClr val="00194C"/>
                </a:solidFill>
                <a:latin typeface="Calibri" panose="020F0502020204030204" pitchFamily="34" charset="0"/>
                <a:cs typeface="Calibri" panose="020F0502020204030204" pitchFamily="34" charset="0"/>
              </a:rPr>
              <a:t>saranno in grado di</a:t>
            </a:r>
            <a:r>
              <a:rPr lang="it-IT" sz="2400" dirty="0">
                <a:solidFill>
                  <a:srgbClr val="00194C"/>
                </a:solidFill>
                <a:latin typeface="Calibri" panose="020F0502020204030204" pitchFamily="34" charset="0"/>
                <a:cs typeface="Calibri" panose="020F0502020204030204" pitchFamily="34" charset="0"/>
              </a:rPr>
              <a:t>:</a:t>
            </a:r>
            <a:endParaRPr lang="en-US" sz="2400" dirty="0">
              <a:solidFill>
                <a:srgbClr val="00194C"/>
              </a:solidFill>
              <a:latin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9EF2A556-EEAB-383E-F662-DB557CFACD6F}"/>
              </a:ext>
            </a:extLst>
          </p:cNvPr>
          <p:cNvSpPr txBox="1"/>
          <p:nvPr/>
        </p:nvSpPr>
        <p:spPr>
          <a:xfrm>
            <a:off x="1709753" y="2766720"/>
            <a:ext cx="9442579" cy="3631763"/>
          </a:xfrm>
          <a:prstGeom prst="rect">
            <a:avLst/>
          </a:prstGeom>
          <a:noFill/>
        </p:spPr>
        <p:txBody>
          <a:bodyPr wrap="square" rtlCol="0">
            <a:spAutoFit/>
          </a:bodyPr>
          <a:lstStyle/>
          <a:p>
            <a:pPr algn="just"/>
            <a:endParaRPr lang="en-US" sz="2400" dirty="0">
              <a:solidFill>
                <a:srgbClr val="00194C"/>
              </a:solidFill>
              <a:latin typeface="Calibri" panose="020F0502020204030204" pitchFamily="34" charset="0"/>
              <a:cs typeface="Calibri" panose="020F0502020204030204" pitchFamily="34" charset="0"/>
            </a:endParaRPr>
          </a:p>
          <a:p>
            <a:pPr algn="just"/>
            <a:r>
              <a:rPr lang="it-IT" sz="2400" dirty="0">
                <a:solidFill>
                  <a:srgbClr val="00194C"/>
                </a:solidFill>
                <a:latin typeface="Calibri" panose="020F0502020204030204" pitchFamily="34" charset="0"/>
                <a:cs typeface="Calibri" panose="020F0502020204030204" pitchFamily="34" charset="0"/>
              </a:rPr>
              <a:t>Sperimentare dispositivi AAL per l'assistenza e la cura degli anziani;</a:t>
            </a:r>
          </a:p>
          <a:p>
            <a:pPr algn="just"/>
            <a:endParaRPr lang="it-IT" sz="2400" dirty="0">
              <a:solidFill>
                <a:srgbClr val="00194C"/>
              </a:solidFill>
              <a:latin typeface="Calibri" panose="020F0502020204030204" pitchFamily="34" charset="0"/>
              <a:cs typeface="Calibri" panose="020F0502020204030204" pitchFamily="34" charset="0"/>
            </a:endParaRPr>
          </a:p>
          <a:p>
            <a:pPr algn="just"/>
            <a:r>
              <a:rPr lang="it-IT" sz="2400" dirty="0">
                <a:solidFill>
                  <a:srgbClr val="00194C"/>
                </a:solidFill>
                <a:latin typeface="Calibri" panose="020F0502020204030204" pitchFamily="34" charset="0"/>
                <a:cs typeface="Calibri" panose="020F0502020204030204" pitchFamily="34" charset="0"/>
              </a:rPr>
              <a:t>Erogare interventi di assistenza e cura attraverso l'uso di tecnologie AAL, con una forte componente di umanizzazione;</a:t>
            </a:r>
          </a:p>
          <a:p>
            <a:pPr algn="just"/>
            <a:endParaRPr lang="it-IT" sz="2400" dirty="0">
              <a:solidFill>
                <a:srgbClr val="00194C"/>
              </a:solidFill>
              <a:latin typeface="Calibri" panose="020F0502020204030204" pitchFamily="34" charset="0"/>
              <a:cs typeface="Calibri" panose="020F0502020204030204" pitchFamily="34" charset="0"/>
            </a:endParaRPr>
          </a:p>
          <a:p>
            <a:pPr algn="just"/>
            <a:r>
              <a:rPr lang="it-IT" sz="2400" dirty="0">
                <a:solidFill>
                  <a:srgbClr val="00194C"/>
                </a:solidFill>
                <a:latin typeface="Calibri" panose="020F0502020204030204" pitchFamily="34" charset="0"/>
                <a:cs typeface="Calibri" panose="020F0502020204030204" pitchFamily="34" charset="0"/>
              </a:rPr>
              <a:t>Gestire a livello di base la multifunzionalità dei dispositivi;</a:t>
            </a:r>
          </a:p>
          <a:p>
            <a:pPr algn="just"/>
            <a:endParaRPr lang="it-IT" sz="2400" dirty="0">
              <a:solidFill>
                <a:srgbClr val="00194C"/>
              </a:solidFill>
              <a:latin typeface="Calibri" panose="020F0502020204030204" pitchFamily="34" charset="0"/>
              <a:cs typeface="Calibri" panose="020F0502020204030204" pitchFamily="34" charset="0"/>
            </a:endParaRPr>
          </a:p>
          <a:p>
            <a:pPr algn="just"/>
            <a:r>
              <a:rPr lang="it-IT" sz="2400" dirty="0">
                <a:solidFill>
                  <a:srgbClr val="00194C"/>
                </a:solidFill>
                <a:latin typeface="Calibri" panose="020F0502020204030204" pitchFamily="34" charset="0"/>
                <a:cs typeface="Calibri" panose="020F0502020204030204" pitchFamily="34" charset="0"/>
              </a:rPr>
              <a:t>Comprendere e sfruttare alcuni dei dati prodotti dalle tecnologie.</a:t>
            </a:r>
          </a:p>
          <a:p>
            <a:endParaRPr lang="es-ES" dirty="0">
              <a:solidFill>
                <a:srgbClr val="00194C"/>
              </a:solidFill>
            </a:endParaRPr>
          </a:p>
        </p:txBody>
      </p:sp>
      <p:pic>
        <p:nvPicPr>
          <p:cNvPr id="4" name="Graphic 2" descr="Badge 3 outline">
            <a:extLst>
              <a:ext uri="{FF2B5EF4-FFF2-40B4-BE49-F238E27FC236}">
                <a16:creationId xmlns:a16="http://schemas.microsoft.com/office/drawing/2014/main" id="{B634A0F3-957B-3CCD-E11C-5EFFD25771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2965" y="4670050"/>
            <a:ext cx="914400" cy="914400"/>
          </a:xfrm>
          <a:prstGeom prst="rect">
            <a:avLst/>
          </a:prstGeom>
        </p:spPr>
      </p:pic>
      <p:pic>
        <p:nvPicPr>
          <p:cNvPr id="6" name="Graphic 4" descr="Badge 1 outline">
            <a:extLst>
              <a:ext uri="{FF2B5EF4-FFF2-40B4-BE49-F238E27FC236}">
                <a16:creationId xmlns:a16="http://schemas.microsoft.com/office/drawing/2014/main" id="{FABDBBFA-1C7C-BBA1-833C-C139602FC0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3812" y="2978448"/>
            <a:ext cx="914400" cy="914400"/>
          </a:xfrm>
          <a:prstGeom prst="rect">
            <a:avLst/>
          </a:prstGeom>
        </p:spPr>
      </p:pic>
      <p:pic>
        <p:nvPicPr>
          <p:cNvPr id="7" name="Graphic 6" descr="Badge outline">
            <a:extLst>
              <a:ext uri="{FF2B5EF4-FFF2-40B4-BE49-F238E27FC236}">
                <a16:creationId xmlns:a16="http://schemas.microsoft.com/office/drawing/2014/main" id="{12E3CBEC-925F-1316-F5CF-D44DFD550FD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0222" y="3824249"/>
            <a:ext cx="914400" cy="914400"/>
          </a:xfrm>
          <a:prstGeom prst="rect">
            <a:avLst/>
          </a:prstGeom>
        </p:spPr>
      </p:pic>
      <p:pic>
        <p:nvPicPr>
          <p:cNvPr id="8" name="Graphic 8" descr="Badge 4 outline">
            <a:extLst>
              <a:ext uri="{FF2B5EF4-FFF2-40B4-BE49-F238E27FC236}">
                <a16:creationId xmlns:a16="http://schemas.microsoft.com/office/drawing/2014/main" id="{A13F54A4-71CC-CE6A-8897-DC129CCE960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3812" y="5515851"/>
            <a:ext cx="914400" cy="914400"/>
          </a:xfrm>
          <a:prstGeom prst="rect">
            <a:avLst/>
          </a:prstGeom>
        </p:spPr>
      </p:pic>
    </p:spTree>
    <p:extLst>
      <p:ext uri="{BB962C8B-B14F-4D97-AF65-F5344CB8AC3E}">
        <p14:creationId xmlns:p14="http://schemas.microsoft.com/office/powerpoint/2010/main" val="3593297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5"/>
          <p:cNvSpPr txBox="1">
            <a:spLocks noGrp="1"/>
          </p:cNvSpPr>
          <p:nvPr>
            <p:ph type="body" idx="1"/>
          </p:nvPr>
        </p:nvSpPr>
        <p:spPr>
          <a:xfrm>
            <a:off x="5598661" y="3252703"/>
            <a:ext cx="6010480" cy="22530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en-US" dirty="0"/>
              <a:t>Il Progetto</a:t>
            </a:r>
          </a:p>
          <a:p>
            <a:pPr marL="0" lvl="0" indent="0" algn="l" rtl="0">
              <a:lnSpc>
                <a:spcPct val="90000"/>
              </a:lnSpc>
              <a:spcBef>
                <a:spcPts val="0"/>
              </a:spcBef>
              <a:spcAft>
                <a:spcPts val="0"/>
              </a:spcAft>
              <a:buClr>
                <a:schemeClr val="lt1"/>
              </a:buClr>
              <a:buSzPts val="4800"/>
              <a:buNone/>
            </a:pPr>
            <a:r>
              <a:rPr lang="en-US" dirty="0"/>
              <a:t>“Housing Care”</a:t>
            </a:r>
            <a:endParaRPr dirty="0"/>
          </a:p>
        </p:txBody>
      </p:sp>
      <p:sp>
        <p:nvSpPr>
          <p:cNvPr id="189" name="Google Shape;189;p5"/>
          <p:cNvSpPr txBox="1">
            <a:spLocks noGrp="1"/>
          </p:cNvSpPr>
          <p:nvPr>
            <p:ph type="body" idx="2"/>
          </p:nvPr>
        </p:nvSpPr>
        <p:spPr>
          <a:xfrm>
            <a:off x="891654" y="2003728"/>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13000"/>
              <a:buNone/>
            </a:pPr>
            <a:r>
              <a:rPr lang="en-US"/>
              <a:t>01</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517FDB48-C2E2-E5DE-C8EE-A9777D792DBC}"/>
              </a:ext>
            </a:extLst>
          </p:cNvPr>
          <p:cNvSpPr>
            <a:spLocks noGrp="1"/>
          </p:cNvSpPr>
          <p:nvPr>
            <p:ph type="body" idx="2"/>
          </p:nvPr>
        </p:nvSpPr>
        <p:spPr>
          <a:xfrm>
            <a:off x="1260392" y="700758"/>
            <a:ext cx="5210974" cy="803654"/>
          </a:xfrm>
        </p:spPr>
        <p:txBody>
          <a:bodyPr/>
          <a:lstStyle/>
          <a:p>
            <a:r>
              <a:rPr lang="it-IT" sz="3200" dirty="0">
                <a:solidFill>
                  <a:srgbClr val="7F3494"/>
                </a:solidFill>
              </a:rPr>
              <a:t>Il</a:t>
            </a:r>
            <a:r>
              <a:rPr lang="it-IT" sz="3200" dirty="0"/>
              <a:t> </a:t>
            </a:r>
            <a:r>
              <a:rPr lang="it-IT" sz="3200" dirty="0">
                <a:solidFill>
                  <a:srgbClr val="7F3494"/>
                </a:solidFill>
              </a:rPr>
              <a:t>MOOC</a:t>
            </a:r>
            <a:r>
              <a:rPr lang="it-IT" sz="3200" dirty="0"/>
              <a:t> </a:t>
            </a:r>
            <a:r>
              <a:rPr lang="it-IT" sz="3200" dirty="0">
                <a:solidFill>
                  <a:srgbClr val="7F3494"/>
                </a:solidFill>
              </a:rPr>
              <a:t>è composto da:</a:t>
            </a:r>
          </a:p>
        </p:txBody>
      </p:sp>
      <p:grpSp>
        <p:nvGrpSpPr>
          <p:cNvPr id="4" name="Group 546">
            <a:extLst>
              <a:ext uri="{FF2B5EF4-FFF2-40B4-BE49-F238E27FC236}">
                <a16:creationId xmlns:a16="http://schemas.microsoft.com/office/drawing/2014/main" id="{0D40962A-9B35-6CD7-2F56-FEEFF74E951B}"/>
              </a:ext>
            </a:extLst>
          </p:cNvPr>
          <p:cNvGrpSpPr/>
          <p:nvPr/>
        </p:nvGrpSpPr>
        <p:grpSpPr>
          <a:xfrm>
            <a:off x="6079090" y="1134236"/>
            <a:ext cx="5881565" cy="4668789"/>
            <a:chOff x="5646839" y="2084286"/>
            <a:chExt cx="5881565" cy="4668789"/>
          </a:xfrm>
        </p:grpSpPr>
        <p:sp>
          <p:nvSpPr>
            <p:cNvPr id="5" name="Freeform 547">
              <a:extLst>
                <a:ext uri="{FF2B5EF4-FFF2-40B4-BE49-F238E27FC236}">
                  <a16:creationId xmlns:a16="http://schemas.microsoft.com/office/drawing/2014/main" id="{D401A0D4-6B7A-5F2D-6370-F018F373F65B}"/>
                </a:ext>
              </a:extLst>
            </p:cNvPr>
            <p:cNvSpPr>
              <a:spLocks noEditPoints="1"/>
            </p:cNvSpPr>
            <p:nvPr/>
          </p:nvSpPr>
          <p:spPr bwMode="auto">
            <a:xfrm>
              <a:off x="7540059" y="2084286"/>
              <a:ext cx="952312" cy="962903"/>
            </a:xfrm>
            <a:custGeom>
              <a:avLst/>
              <a:gdLst>
                <a:gd name="T0" fmla="*/ 0 w 457"/>
                <a:gd name="T1" fmla="*/ 250 h 500"/>
                <a:gd name="T2" fmla="*/ 228 w 457"/>
                <a:gd name="T3" fmla="*/ 500 h 500"/>
                <a:gd name="T4" fmla="*/ 457 w 457"/>
                <a:gd name="T5" fmla="*/ 250 h 500"/>
                <a:gd name="T6" fmla="*/ 228 w 457"/>
                <a:gd name="T7" fmla="*/ 0 h 500"/>
                <a:gd name="T8" fmla="*/ 0 w 457"/>
                <a:gd name="T9" fmla="*/ 250 h 500"/>
                <a:gd name="T10" fmla="*/ 60 w 457"/>
                <a:gd name="T11" fmla="*/ 250 h 500"/>
                <a:gd name="T12" fmla="*/ 228 w 457"/>
                <a:gd name="T13" fmla="*/ 66 h 500"/>
                <a:gd name="T14" fmla="*/ 397 w 457"/>
                <a:gd name="T15" fmla="*/ 250 h 500"/>
                <a:gd name="T16" fmla="*/ 228 w 457"/>
                <a:gd name="T17" fmla="*/ 434 h 500"/>
                <a:gd name="T18" fmla="*/ 60 w 457"/>
                <a:gd name="T19" fmla="*/ 25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500">
                  <a:moveTo>
                    <a:pt x="0" y="250"/>
                  </a:moveTo>
                  <a:cubicBezTo>
                    <a:pt x="0" y="388"/>
                    <a:pt x="102" y="500"/>
                    <a:pt x="228" y="500"/>
                  </a:cubicBezTo>
                  <a:cubicBezTo>
                    <a:pt x="354" y="500"/>
                    <a:pt x="457" y="388"/>
                    <a:pt x="457" y="250"/>
                  </a:cubicBezTo>
                  <a:cubicBezTo>
                    <a:pt x="457" y="112"/>
                    <a:pt x="354" y="0"/>
                    <a:pt x="228" y="0"/>
                  </a:cubicBezTo>
                  <a:cubicBezTo>
                    <a:pt x="102" y="0"/>
                    <a:pt x="0" y="112"/>
                    <a:pt x="0" y="250"/>
                  </a:cubicBezTo>
                  <a:close/>
                  <a:moveTo>
                    <a:pt x="60" y="250"/>
                  </a:moveTo>
                  <a:cubicBezTo>
                    <a:pt x="60" y="148"/>
                    <a:pt x="135" y="66"/>
                    <a:pt x="228" y="66"/>
                  </a:cubicBezTo>
                  <a:cubicBezTo>
                    <a:pt x="321" y="66"/>
                    <a:pt x="397" y="148"/>
                    <a:pt x="397" y="250"/>
                  </a:cubicBezTo>
                  <a:cubicBezTo>
                    <a:pt x="397" y="352"/>
                    <a:pt x="321" y="434"/>
                    <a:pt x="228" y="434"/>
                  </a:cubicBezTo>
                  <a:cubicBezTo>
                    <a:pt x="135" y="434"/>
                    <a:pt x="60" y="352"/>
                    <a:pt x="60" y="25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Freeform 548">
              <a:extLst>
                <a:ext uri="{FF2B5EF4-FFF2-40B4-BE49-F238E27FC236}">
                  <a16:creationId xmlns:a16="http://schemas.microsoft.com/office/drawing/2014/main" id="{2A61A8AA-BAB3-2222-FFC8-212F1115612A}"/>
                </a:ext>
              </a:extLst>
            </p:cNvPr>
            <p:cNvSpPr>
              <a:spLocks/>
            </p:cNvSpPr>
            <p:nvPr/>
          </p:nvSpPr>
          <p:spPr bwMode="auto">
            <a:xfrm>
              <a:off x="7264711" y="2355560"/>
              <a:ext cx="369846" cy="424427"/>
            </a:xfrm>
            <a:custGeom>
              <a:avLst/>
              <a:gdLst>
                <a:gd name="T0" fmla="*/ 192 w 192"/>
                <a:gd name="T1" fmla="*/ 58 h 220"/>
                <a:gd name="T2" fmla="*/ 134 w 192"/>
                <a:gd name="T3" fmla="*/ 0 h 220"/>
                <a:gd name="T4" fmla="*/ 58 w 192"/>
                <a:gd name="T5" fmla="*/ 0 h 220"/>
                <a:gd name="T6" fmla="*/ 0 w 192"/>
                <a:gd name="T7" fmla="*/ 58 h 220"/>
                <a:gd name="T8" fmla="*/ 0 w 192"/>
                <a:gd name="T9" fmla="*/ 162 h 220"/>
                <a:gd name="T10" fmla="*/ 58 w 192"/>
                <a:gd name="T11" fmla="*/ 220 h 220"/>
                <a:gd name="T12" fmla="*/ 134 w 192"/>
                <a:gd name="T13" fmla="*/ 220 h 220"/>
                <a:gd name="T14" fmla="*/ 192 w 192"/>
                <a:gd name="T15" fmla="*/ 162 h 220"/>
                <a:gd name="T16" fmla="*/ 192 w 192"/>
                <a:gd name="T17" fmla="*/ 5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220">
                  <a:moveTo>
                    <a:pt x="192" y="58"/>
                  </a:moveTo>
                  <a:cubicBezTo>
                    <a:pt x="192" y="26"/>
                    <a:pt x="166" y="0"/>
                    <a:pt x="134" y="0"/>
                  </a:cubicBezTo>
                  <a:cubicBezTo>
                    <a:pt x="58" y="0"/>
                    <a:pt x="58" y="0"/>
                    <a:pt x="58" y="0"/>
                  </a:cubicBezTo>
                  <a:cubicBezTo>
                    <a:pt x="26" y="0"/>
                    <a:pt x="0" y="26"/>
                    <a:pt x="0" y="58"/>
                  </a:cubicBezTo>
                  <a:cubicBezTo>
                    <a:pt x="0" y="162"/>
                    <a:pt x="0" y="162"/>
                    <a:pt x="0" y="162"/>
                  </a:cubicBezTo>
                  <a:cubicBezTo>
                    <a:pt x="0" y="194"/>
                    <a:pt x="26" y="220"/>
                    <a:pt x="58" y="220"/>
                  </a:cubicBezTo>
                  <a:cubicBezTo>
                    <a:pt x="134" y="220"/>
                    <a:pt x="134" y="220"/>
                    <a:pt x="134" y="220"/>
                  </a:cubicBezTo>
                  <a:cubicBezTo>
                    <a:pt x="166" y="220"/>
                    <a:pt x="192" y="194"/>
                    <a:pt x="192" y="162"/>
                  </a:cubicBezTo>
                  <a:lnTo>
                    <a:pt x="192" y="5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549">
              <a:extLst>
                <a:ext uri="{FF2B5EF4-FFF2-40B4-BE49-F238E27FC236}">
                  <a16:creationId xmlns:a16="http://schemas.microsoft.com/office/drawing/2014/main" id="{F1462342-9BA6-AEDC-9100-0D9F4A2BF673}"/>
                </a:ext>
              </a:extLst>
            </p:cNvPr>
            <p:cNvSpPr>
              <a:spLocks/>
            </p:cNvSpPr>
            <p:nvPr/>
          </p:nvSpPr>
          <p:spPr bwMode="auto">
            <a:xfrm>
              <a:off x="5646839" y="2502195"/>
              <a:ext cx="1756361" cy="146635"/>
            </a:xfrm>
            <a:custGeom>
              <a:avLst/>
              <a:gdLst>
                <a:gd name="T0" fmla="*/ 912 w 912"/>
                <a:gd name="T1" fmla="*/ 37 h 76"/>
                <a:gd name="T2" fmla="*/ 875 w 912"/>
                <a:gd name="T3" fmla="*/ 0 h 76"/>
                <a:gd name="T4" fmla="*/ 37 w 912"/>
                <a:gd name="T5" fmla="*/ 0 h 76"/>
                <a:gd name="T6" fmla="*/ 0 w 912"/>
                <a:gd name="T7" fmla="*/ 37 h 76"/>
                <a:gd name="T8" fmla="*/ 0 w 912"/>
                <a:gd name="T9" fmla="*/ 39 h 76"/>
                <a:gd name="T10" fmla="*/ 37 w 912"/>
                <a:gd name="T11" fmla="*/ 76 h 76"/>
                <a:gd name="T12" fmla="*/ 875 w 912"/>
                <a:gd name="T13" fmla="*/ 76 h 76"/>
                <a:gd name="T14" fmla="*/ 912 w 912"/>
                <a:gd name="T15" fmla="*/ 39 h 76"/>
                <a:gd name="T16" fmla="*/ 912 w 912"/>
                <a:gd name="T17" fmla="*/ 3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2" h="76">
                  <a:moveTo>
                    <a:pt x="912" y="37"/>
                  </a:moveTo>
                  <a:cubicBezTo>
                    <a:pt x="912" y="17"/>
                    <a:pt x="895" y="0"/>
                    <a:pt x="875" y="0"/>
                  </a:cubicBezTo>
                  <a:cubicBezTo>
                    <a:pt x="37" y="0"/>
                    <a:pt x="37" y="0"/>
                    <a:pt x="37" y="0"/>
                  </a:cubicBezTo>
                  <a:cubicBezTo>
                    <a:pt x="17" y="0"/>
                    <a:pt x="0" y="17"/>
                    <a:pt x="0" y="37"/>
                  </a:cubicBezTo>
                  <a:cubicBezTo>
                    <a:pt x="0" y="39"/>
                    <a:pt x="0" y="39"/>
                    <a:pt x="0" y="39"/>
                  </a:cubicBezTo>
                  <a:cubicBezTo>
                    <a:pt x="0" y="59"/>
                    <a:pt x="17" y="76"/>
                    <a:pt x="37" y="76"/>
                  </a:cubicBezTo>
                  <a:cubicBezTo>
                    <a:pt x="875" y="76"/>
                    <a:pt x="875" y="76"/>
                    <a:pt x="875" y="76"/>
                  </a:cubicBezTo>
                  <a:cubicBezTo>
                    <a:pt x="895" y="76"/>
                    <a:pt x="912" y="59"/>
                    <a:pt x="912" y="39"/>
                  </a:cubicBezTo>
                  <a:lnTo>
                    <a:pt x="912" y="3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550">
              <a:extLst>
                <a:ext uri="{FF2B5EF4-FFF2-40B4-BE49-F238E27FC236}">
                  <a16:creationId xmlns:a16="http://schemas.microsoft.com/office/drawing/2014/main" id="{4EADCD2C-D8DF-3D26-E4B2-FE4091E6EFD8}"/>
                </a:ext>
              </a:extLst>
            </p:cNvPr>
            <p:cNvSpPr>
              <a:spLocks/>
            </p:cNvSpPr>
            <p:nvPr/>
          </p:nvSpPr>
          <p:spPr bwMode="auto">
            <a:xfrm>
              <a:off x="6224418" y="2455761"/>
              <a:ext cx="92054" cy="262314"/>
            </a:xfrm>
            <a:custGeom>
              <a:avLst/>
              <a:gdLst>
                <a:gd name="T0" fmla="*/ 48 w 48"/>
                <a:gd name="T1" fmla="*/ 23 h 136"/>
                <a:gd name="T2" fmla="*/ 25 w 48"/>
                <a:gd name="T3" fmla="*/ 0 h 136"/>
                <a:gd name="T4" fmla="*/ 23 w 48"/>
                <a:gd name="T5" fmla="*/ 0 h 136"/>
                <a:gd name="T6" fmla="*/ 0 w 48"/>
                <a:gd name="T7" fmla="*/ 23 h 136"/>
                <a:gd name="T8" fmla="*/ 0 w 48"/>
                <a:gd name="T9" fmla="*/ 113 h 136"/>
                <a:gd name="T10" fmla="*/ 23 w 48"/>
                <a:gd name="T11" fmla="*/ 136 h 136"/>
                <a:gd name="T12" fmla="*/ 25 w 48"/>
                <a:gd name="T13" fmla="*/ 136 h 136"/>
                <a:gd name="T14" fmla="*/ 48 w 48"/>
                <a:gd name="T15" fmla="*/ 113 h 136"/>
                <a:gd name="T16" fmla="*/ 48 w 48"/>
                <a:gd name="T17" fmla="*/ 2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36">
                  <a:moveTo>
                    <a:pt x="48" y="23"/>
                  </a:moveTo>
                  <a:cubicBezTo>
                    <a:pt x="48" y="10"/>
                    <a:pt x="38" y="0"/>
                    <a:pt x="25" y="0"/>
                  </a:cubicBezTo>
                  <a:cubicBezTo>
                    <a:pt x="23" y="0"/>
                    <a:pt x="23" y="0"/>
                    <a:pt x="23" y="0"/>
                  </a:cubicBezTo>
                  <a:cubicBezTo>
                    <a:pt x="10" y="0"/>
                    <a:pt x="0" y="10"/>
                    <a:pt x="0" y="23"/>
                  </a:cubicBezTo>
                  <a:cubicBezTo>
                    <a:pt x="0" y="113"/>
                    <a:pt x="0" y="113"/>
                    <a:pt x="0" y="113"/>
                  </a:cubicBezTo>
                  <a:cubicBezTo>
                    <a:pt x="0" y="126"/>
                    <a:pt x="10" y="136"/>
                    <a:pt x="23" y="136"/>
                  </a:cubicBezTo>
                  <a:cubicBezTo>
                    <a:pt x="25" y="136"/>
                    <a:pt x="25" y="136"/>
                    <a:pt x="25" y="136"/>
                  </a:cubicBezTo>
                  <a:cubicBezTo>
                    <a:pt x="38" y="136"/>
                    <a:pt x="48" y="126"/>
                    <a:pt x="48" y="113"/>
                  </a:cubicBezTo>
                  <a:lnTo>
                    <a:pt x="48" y="2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551">
              <a:extLst>
                <a:ext uri="{FF2B5EF4-FFF2-40B4-BE49-F238E27FC236}">
                  <a16:creationId xmlns:a16="http://schemas.microsoft.com/office/drawing/2014/main" id="{E1317011-5682-C55E-116B-AA8E84C7B382}"/>
                </a:ext>
              </a:extLst>
            </p:cNvPr>
            <p:cNvSpPr>
              <a:spLocks/>
            </p:cNvSpPr>
            <p:nvPr/>
          </p:nvSpPr>
          <p:spPr bwMode="auto">
            <a:xfrm>
              <a:off x="5761703" y="2617874"/>
              <a:ext cx="331558" cy="323411"/>
            </a:xfrm>
            <a:custGeom>
              <a:avLst/>
              <a:gdLst>
                <a:gd name="T0" fmla="*/ 45 w 172"/>
                <a:gd name="T1" fmla="*/ 0 h 168"/>
                <a:gd name="T2" fmla="*/ 128 w 172"/>
                <a:gd name="T3" fmla="*/ 0 h 168"/>
                <a:gd name="T4" fmla="*/ 172 w 172"/>
                <a:gd name="T5" fmla="*/ 42 h 168"/>
                <a:gd name="T6" fmla="*/ 172 w 172"/>
                <a:gd name="T7" fmla="*/ 121 h 168"/>
                <a:gd name="T8" fmla="*/ 140 w 172"/>
                <a:gd name="T9" fmla="*/ 164 h 168"/>
                <a:gd name="T10" fmla="*/ 140 w 172"/>
                <a:gd name="T11" fmla="*/ 91 h 168"/>
                <a:gd name="T12" fmla="*/ 120 w 172"/>
                <a:gd name="T13" fmla="*/ 72 h 168"/>
                <a:gd name="T14" fmla="*/ 118 w 172"/>
                <a:gd name="T15" fmla="*/ 72 h 168"/>
                <a:gd name="T16" fmla="*/ 100 w 172"/>
                <a:gd name="T17" fmla="*/ 91 h 168"/>
                <a:gd name="T18" fmla="*/ 100 w 172"/>
                <a:gd name="T19" fmla="*/ 168 h 168"/>
                <a:gd name="T20" fmla="*/ 64 w 172"/>
                <a:gd name="T21" fmla="*/ 168 h 168"/>
                <a:gd name="T22" fmla="*/ 64 w 172"/>
                <a:gd name="T23" fmla="*/ 91 h 168"/>
                <a:gd name="T24" fmla="*/ 45 w 172"/>
                <a:gd name="T25" fmla="*/ 72 h 168"/>
                <a:gd name="T26" fmla="*/ 43 w 172"/>
                <a:gd name="T27" fmla="*/ 72 h 168"/>
                <a:gd name="T28" fmla="*/ 24 w 172"/>
                <a:gd name="T29" fmla="*/ 91 h 168"/>
                <a:gd name="T30" fmla="*/ 24 w 172"/>
                <a:gd name="T31" fmla="*/ 162 h 168"/>
                <a:gd name="T32" fmla="*/ 0 w 172"/>
                <a:gd name="T33" fmla="*/ 121 h 168"/>
                <a:gd name="T34" fmla="*/ 0 w 172"/>
                <a:gd name="T35" fmla="*/ 42 h 168"/>
                <a:gd name="T36" fmla="*/ 45 w 172"/>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68">
                  <a:moveTo>
                    <a:pt x="45" y="0"/>
                  </a:moveTo>
                  <a:cubicBezTo>
                    <a:pt x="128" y="0"/>
                    <a:pt x="128" y="0"/>
                    <a:pt x="128" y="0"/>
                  </a:cubicBezTo>
                  <a:cubicBezTo>
                    <a:pt x="153" y="0"/>
                    <a:pt x="172" y="17"/>
                    <a:pt x="172" y="42"/>
                  </a:cubicBezTo>
                  <a:cubicBezTo>
                    <a:pt x="172" y="121"/>
                    <a:pt x="172" y="121"/>
                    <a:pt x="172" y="121"/>
                  </a:cubicBezTo>
                  <a:cubicBezTo>
                    <a:pt x="172" y="142"/>
                    <a:pt x="160" y="159"/>
                    <a:pt x="140" y="164"/>
                  </a:cubicBezTo>
                  <a:cubicBezTo>
                    <a:pt x="140" y="91"/>
                    <a:pt x="140" y="91"/>
                    <a:pt x="140" y="91"/>
                  </a:cubicBezTo>
                  <a:cubicBezTo>
                    <a:pt x="140" y="78"/>
                    <a:pt x="130" y="72"/>
                    <a:pt x="120" y="72"/>
                  </a:cubicBezTo>
                  <a:cubicBezTo>
                    <a:pt x="118" y="72"/>
                    <a:pt x="118" y="72"/>
                    <a:pt x="118" y="72"/>
                  </a:cubicBezTo>
                  <a:cubicBezTo>
                    <a:pt x="109" y="72"/>
                    <a:pt x="100" y="78"/>
                    <a:pt x="100" y="91"/>
                  </a:cubicBezTo>
                  <a:cubicBezTo>
                    <a:pt x="100" y="168"/>
                    <a:pt x="100" y="168"/>
                    <a:pt x="100" y="168"/>
                  </a:cubicBezTo>
                  <a:cubicBezTo>
                    <a:pt x="64" y="168"/>
                    <a:pt x="64" y="168"/>
                    <a:pt x="64" y="168"/>
                  </a:cubicBezTo>
                  <a:cubicBezTo>
                    <a:pt x="64" y="91"/>
                    <a:pt x="64" y="91"/>
                    <a:pt x="64" y="91"/>
                  </a:cubicBezTo>
                  <a:cubicBezTo>
                    <a:pt x="64" y="78"/>
                    <a:pt x="55" y="72"/>
                    <a:pt x="45" y="72"/>
                  </a:cubicBezTo>
                  <a:cubicBezTo>
                    <a:pt x="43" y="72"/>
                    <a:pt x="43" y="72"/>
                    <a:pt x="43" y="72"/>
                  </a:cubicBezTo>
                  <a:cubicBezTo>
                    <a:pt x="33" y="72"/>
                    <a:pt x="24" y="78"/>
                    <a:pt x="24" y="91"/>
                  </a:cubicBezTo>
                  <a:cubicBezTo>
                    <a:pt x="24" y="162"/>
                    <a:pt x="24" y="162"/>
                    <a:pt x="24" y="162"/>
                  </a:cubicBezTo>
                  <a:cubicBezTo>
                    <a:pt x="8" y="155"/>
                    <a:pt x="0" y="139"/>
                    <a:pt x="0" y="121"/>
                  </a:cubicBezTo>
                  <a:cubicBezTo>
                    <a:pt x="0" y="42"/>
                    <a:pt x="0" y="42"/>
                    <a:pt x="0" y="42"/>
                  </a:cubicBezTo>
                  <a:cubicBezTo>
                    <a:pt x="0" y="17"/>
                    <a:pt x="20" y="0"/>
                    <a:pt x="4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552">
              <a:extLst>
                <a:ext uri="{FF2B5EF4-FFF2-40B4-BE49-F238E27FC236}">
                  <a16:creationId xmlns:a16="http://schemas.microsoft.com/office/drawing/2014/main" id="{D66D7218-242A-5725-6177-7C085AF653F0}"/>
                </a:ext>
              </a:extLst>
            </p:cNvPr>
            <p:cNvSpPr>
              <a:spLocks/>
            </p:cNvSpPr>
            <p:nvPr/>
          </p:nvSpPr>
          <p:spPr bwMode="auto">
            <a:xfrm rot="165895">
              <a:off x="7402684" y="3452662"/>
              <a:ext cx="1107103" cy="3300413"/>
            </a:xfrm>
            <a:custGeom>
              <a:avLst/>
              <a:gdLst>
                <a:gd name="T0" fmla="*/ 191 w 616"/>
                <a:gd name="T1" fmla="*/ 76 h 1524"/>
                <a:gd name="T2" fmla="*/ 287 w 616"/>
                <a:gd name="T3" fmla="*/ 7 h 1524"/>
                <a:gd name="T4" fmla="*/ 538 w 616"/>
                <a:gd name="T5" fmla="*/ 42 h 1524"/>
                <a:gd name="T6" fmla="*/ 610 w 616"/>
                <a:gd name="T7" fmla="*/ 135 h 1524"/>
                <a:gd name="T8" fmla="*/ 425 w 616"/>
                <a:gd name="T9" fmla="*/ 1445 h 1524"/>
                <a:gd name="T10" fmla="*/ 329 w 616"/>
                <a:gd name="T11" fmla="*/ 1517 h 1524"/>
                <a:gd name="T12" fmla="*/ 79 w 616"/>
                <a:gd name="T13" fmla="*/ 1482 h 1524"/>
                <a:gd name="T14" fmla="*/ 6 w 616"/>
                <a:gd name="T15" fmla="*/ 1386 h 1524"/>
                <a:gd name="T16" fmla="*/ 191 w 616"/>
                <a:gd name="T17" fmla="*/ 76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6" h="1524">
                  <a:moveTo>
                    <a:pt x="191" y="76"/>
                  </a:moveTo>
                  <a:cubicBezTo>
                    <a:pt x="198" y="30"/>
                    <a:pt x="240" y="0"/>
                    <a:pt x="287" y="7"/>
                  </a:cubicBezTo>
                  <a:cubicBezTo>
                    <a:pt x="538" y="42"/>
                    <a:pt x="538" y="42"/>
                    <a:pt x="538" y="42"/>
                  </a:cubicBezTo>
                  <a:cubicBezTo>
                    <a:pt x="584" y="49"/>
                    <a:pt x="616" y="89"/>
                    <a:pt x="610" y="135"/>
                  </a:cubicBezTo>
                  <a:cubicBezTo>
                    <a:pt x="425" y="1445"/>
                    <a:pt x="425" y="1445"/>
                    <a:pt x="425" y="1445"/>
                  </a:cubicBezTo>
                  <a:cubicBezTo>
                    <a:pt x="419" y="1492"/>
                    <a:pt x="376" y="1524"/>
                    <a:pt x="329" y="1517"/>
                  </a:cubicBezTo>
                  <a:cubicBezTo>
                    <a:pt x="79" y="1482"/>
                    <a:pt x="79" y="1482"/>
                    <a:pt x="79" y="1482"/>
                  </a:cubicBezTo>
                  <a:cubicBezTo>
                    <a:pt x="32" y="1475"/>
                    <a:pt x="0" y="1433"/>
                    <a:pt x="6" y="1386"/>
                  </a:cubicBezTo>
                  <a:lnTo>
                    <a:pt x="191" y="76"/>
                  </a:lnTo>
                  <a:close/>
                </a:path>
              </a:pathLst>
            </a:custGeom>
            <a:solidFill>
              <a:srgbClr val="24BAA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553">
              <a:extLst>
                <a:ext uri="{FF2B5EF4-FFF2-40B4-BE49-F238E27FC236}">
                  <a16:creationId xmlns:a16="http://schemas.microsoft.com/office/drawing/2014/main" id="{FB2545D4-10B2-E82A-F225-7D7FDB65F07D}"/>
                </a:ext>
              </a:extLst>
            </p:cNvPr>
            <p:cNvSpPr>
              <a:spLocks/>
            </p:cNvSpPr>
            <p:nvPr/>
          </p:nvSpPr>
          <p:spPr bwMode="auto">
            <a:xfrm>
              <a:off x="7886281" y="3592996"/>
              <a:ext cx="250909" cy="250094"/>
            </a:xfrm>
            <a:custGeom>
              <a:avLst/>
              <a:gdLst>
                <a:gd name="T0" fmla="*/ 118 w 130"/>
                <a:gd name="T1" fmla="*/ 43 h 130"/>
                <a:gd name="T2" fmla="*/ 43 w 130"/>
                <a:gd name="T3" fmla="*/ 12 h 130"/>
                <a:gd name="T4" fmla="*/ 12 w 130"/>
                <a:gd name="T5" fmla="*/ 86 h 130"/>
                <a:gd name="T6" fmla="*/ 86 w 130"/>
                <a:gd name="T7" fmla="*/ 118 h 130"/>
                <a:gd name="T8" fmla="*/ 118 w 130"/>
                <a:gd name="T9" fmla="*/ 43 h 130"/>
              </a:gdLst>
              <a:ahLst/>
              <a:cxnLst>
                <a:cxn ang="0">
                  <a:pos x="T0" y="T1"/>
                </a:cxn>
                <a:cxn ang="0">
                  <a:pos x="T2" y="T3"/>
                </a:cxn>
                <a:cxn ang="0">
                  <a:pos x="T4" y="T5"/>
                </a:cxn>
                <a:cxn ang="0">
                  <a:pos x="T6" y="T7"/>
                </a:cxn>
                <a:cxn ang="0">
                  <a:pos x="T8" y="T9"/>
                </a:cxn>
              </a:cxnLst>
              <a:rect l="0" t="0" r="r" b="b"/>
              <a:pathLst>
                <a:path w="130" h="130">
                  <a:moveTo>
                    <a:pt x="118" y="43"/>
                  </a:moveTo>
                  <a:cubicBezTo>
                    <a:pt x="106" y="14"/>
                    <a:pt x="73" y="0"/>
                    <a:pt x="43" y="12"/>
                  </a:cubicBezTo>
                  <a:cubicBezTo>
                    <a:pt x="14" y="24"/>
                    <a:pt x="0" y="57"/>
                    <a:pt x="12" y="86"/>
                  </a:cubicBezTo>
                  <a:cubicBezTo>
                    <a:pt x="24" y="116"/>
                    <a:pt x="57" y="130"/>
                    <a:pt x="86" y="118"/>
                  </a:cubicBezTo>
                  <a:cubicBezTo>
                    <a:pt x="116" y="106"/>
                    <a:pt x="130" y="73"/>
                    <a:pt x="118" y="4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554">
              <a:extLst>
                <a:ext uri="{FF2B5EF4-FFF2-40B4-BE49-F238E27FC236}">
                  <a16:creationId xmlns:a16="http://schemas.microsoft.com/office/drawing/2014/main" id="{3F21BD63-021C-8DAD-8392-CCE82E212A18}"/>
                </a:ext>
              </a:extLst>
            </p:cNvPr>
            <p:cNvSpPr>
              <a:spLocks/>
            </p:cNvSpPr>
            <p:nvPr/>
          </p:nvSpPr>
          <p:spPr bwMode="auto">
            <a:xfrm>
              <a:off x="7886281" y="3600328"/>
              <a:ext cx="188996" cy="225655"/>
            </a:xfrm>
            <a:custGeom>
              <a:avLst/>
              <a:gdLst>
                <a:gd name="T0" fmla="*/ 66 w 98"/>
                <a:gd name="T1" fmla="*/ 17 h 117"/>
                <a:gd name="T2" fmla="*/ 98 w 98"/>
                <a:gd name="T3" fmla="*/ 14 h 117"/>
                <a:gd name="T4" fmla="*/ 43 w 98"/>
                <a:gd name="T5" fmla="*/ 8 h 117"/>
                <a:gd name="T6" fmla="*/ 12 w 98"/>
                <a:gd name="T7" fmla="*/ 82 h 117"/>
                <a:gd name="T8" fmla="*/ 54 w 98"/>
                <a:gd name="T9" fmla="*/ 117 h 117"/>
                <a:gd name="T10" fmla="*/ 35 w 98"/>
                <a:gd name="T11" fmla="*/ 92 h 117"/>
                <a:gd name="T12" fmla="*/ 66 w 98"/>
                <a:gd name="T13" fmla="*/ 17 h 117"/>
              </a:gdLst>
              <a:ahLst/>
              <a:cxnLst>
                <a:cxn ang="0">
                  <a:pos x="T0" y="T1"/>
                </a:cxn>
                <a:cxn ang="0">
                  <a:pos x="T2" y="T3"/>
                </a:cxn>
                <a:cxn ang="0">
                  <a:pos x="T4" y="T5"/>
                </a:cxn>
                <a:cxn ang="0">
                  <a:pos x="T6" y="T7"/>
                </a:cxn>
                <a:cxn ang="0">
                  <a:pos x="T8" y="T9"/>
                </a:cxn>
                <a:cxn ang="0">
                  <a:pos x="T10" y="T11"/>
                </a:cxn>
                <a:cxn ang="0">
                  <a:pos x="T12" y="T13"/>
                </a:cxn>
              </a:cxnLst>
              <a:rect l="0" t="0" r="r" b="b"/>
              <a:pathLst>
                <a:path w="98" h="117">
                  <a:moveTo>
                    <a:pt x="66" y="17"/>
                  </a:moveTo>
                  <a:cubicBezTo>
                    <a:pt x="77" y="13"/>
                    <a:pt x="88" y="12"/>
                    <a:pt x="98" y="14"/>
                  </a:cubicBezTo>
                  <a:cubicBezTo>
                    <a:pt x="83" y="3"/>
                    <a:pt x="62" y="0"/>
                    <a:pt x="43" y="8"/>
                  </a:cubicBezTo>
                  <a:cubicBezTo>
                    <a:pt x="14" y="20"/>
                    <a:pt x="0" y="53"/>
                    <a:pt x="12" y="82"/>
                  </a:cubicBezTo>
                  <a:cubicBezTo>
                    <a:pt x="19" y="101"/>
                    <a:pt x="36" y="114"/>
                    <a:pt x="54" y="117"/>
                  </a:cubicBezTo>
                  <a:cubicBezTo>
                    <a:pt x="46" y="111"/>
                    <a:pt x="39" y="102"/>
                    <a:pt x="35" y="92"/>
                  </a:cubicBezTo>
                  <a:cubicBezTo>
                    <a:pt x="23" y="63"/>
                    <a:pt x="37" y="29"/>
                    <a:pt x="66" y="17"/>
                  </a:cubicBezTo>
                  <a:close/>
                </a:path>
              </a:pathLst>
            </a:custGeom>
            <a:solidFill>
              <a:srgbClr val="1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555">
              <a:extLst>
                <a:ext uri="{FF2B5EF4-FFF2-40B4-BE49-F238E27FC236}">
                  <a16:creationId xmlns:a16="http://schemas.microsoft.com/office/drawing/2014/main" id="{44E74D63-5321-A7D4-28C6-A1610C2FB29D}"/>
                </a:ext>
              </a:extLst>
            </p:cNvPr>
            <p:cNvSpPr>
              <a:spLocks/>
            </p:cNvSpPr>
            <p:nvPr/>
          </p:nvSpPr>
          <p:spPr bwMode="auto">
            <a:xfrm>
              <a:off x="8165702" y="3361639"/>
              <a:ext cx="1466350" cy="2946547"/>
            </a:xfrm>
            <a:custGeom>
              <a:avLst/>
              <a:gdLst>
                <a:gd name="T0" fmla="*/ 12 w 761"/>
                <a:gd name="T1" fmla="*/ 175 h 1529"/>
                <a:gd name="T2" fmla="*/ 73 w 761"/>
                <a:gd name="T3" fmla="*/ 75 h 1529"/>
                <a:gd name="T4" fmla="*/ 319 w 761"/>
                <a:gd name="T5" fmla="*/ 12 h 1529"/>
                <a:gd name="T6" fmla="*/ 421 w 761"/>
                <a:gd name="T7" fmla="*/ 70 h 1529"/>
                <a:gd name="T8" fmla="*/ 750 w 761"/>
                <a:gd name="T9" fmla="*/ 1352 h 1529"/>
                <a:gd name="T10" fmla="*/ 689 w 761"/>
                <a:gd name="T11" fmla="*/ 1455 h 1529"/>
                <a:gd name="T12" fmla="*/ 443 w 761"/>
                <a:gd name="T13" fmla="*/ 1518 h 1529"/>
                <a:gd name="T14" fmla="*/ 340 w 761"/>
                <a:gd name="T15" fmla="*/ 1457 h 1529"/>
                <a:gd name="T16" fmla="*/ 12 w 761"/>
                <a:gd name="T17" fmla="*/ 175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1" h="1529">
                  <a:moveTo>
                    <a:pt x="12" y="175"/>
                  </a:moveTo>
                  <a:cubicBezTo>
                    <a:pt x="0" y="130"/>
                    <a:pt x="28" y="86"/>
                    <a:pt x="73" y="75"/>
                  </a:cubicBezTo>
                  <a:cubicBezTo>
                    <a:pt x="319" y="12"/>
                    <a:pt x="319" y="12"/>
                    <a:pt x="319" y="12"/>
                  </a:cubicBezTo>
                  <a:cubicBezTo>
                    <a:pt x="364" y="0"/>
                    <a:pt x="410" y="25"/>
                    <a:pt x="421" y="70"/>
                  </a:cubicBezTo>
                  <a:cubicBezTo>
                    <a:pt x="750" y="1352"/>
                    <a:pt x="750" y="1352"/>
                    <a:pt x="750" y="1352"/>
                  </a:cubicBezTo>
                  <a:cubicBezTo>
                    <a:pt x="761" y="1397"/>
                    <a:pt x="734" y="1443"/>
                    <a:pt x="689" y="1455"/>
                  </a:cubicBezTo>
                  <a:cubicBezTo>
                    <a:pt x="443" y="1518"/>
                    <a:pt x="443" y="1518"/>
                    <a:pt x="443" y="1518"/>
                  </a:cubicBezTo>
                  <a:cubicBezTo>
                    <a:pt x="398" y="1529"/>
                    <a:pt x="352" y="1502"/>
                    <a:pt x="340" y="1457"/>
                  </a:cubicBezTo>
                  <a:lnTo>
                    <a:pt x="12" y="175"/>
                  </a:ln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556">
              <a:extLst>
                <a:ext uri="{FF2B5EF4-FFF2-40B4-BE49-F238E27FC236}">
                  <a16:creationId xmlns:a16="http://schemas.microsoft.com/office/drawing/2014/main" id="{23A6B024-1E7F-B9E4-6292-B9099EAABDA7}"/>
                </a:ext>
              </a:extLst>
            </p:cNvPr>
            <p:cNvSpPr>
              <a:spLocks/>
            </p:cNvSpPr>
            <p:nvPr/>
          </p:nvSpPr>
          <p:spPr bwMode="auto">
            <a:xfrm>
              <a:off x="8419869" y="3562040"/>
              <a:ext cx="242762" cy="242762"/>
            </a:xfrm>
            <a:custGeom>
              <a:avLst/>
              <a:gdLst>
                <a:gd name="T0" fmla="*/ 104 w 126"/>
                <a:gd name="T1" fmla="*/ 23 h 126"/>
                <a:gd name="T2" fmla="*/ 23 w 126"/>
                <a:gd name="T3" fmla="*/ 22 h 126"/>
                <a:gd name="T4" fmla="*/ 22 w 126"/>
                <a:gd name="T5" fmla="*/ 103 h 126"/>
                <a:gd name="T6" fmla="*/ 103 w 126"/>
                <a:gd name="T7" fmla="*/ 104 h 126"/>
                <a:gd name="T8" fmla="*/ 104 w 126"/>
                <a:gd name="T9" fmla="*/ 23 h 126"/>
              </a:gdLst>
              <a:ahLst/>
              <a:cxnLst>
                <a:cxn ang="0">
                  <a:pos x="T0" y="T1"/>
                </a:cxn>
                <a:cxn ang="0">
                  <a:pos x="T2" y="T3"/>
                </a:cxn>
                <a:cxn ang="0">
                  <a:pos x="T4" y="T5"/>
                </a:cxn>
                <a:cxn ang="0">
                  <a:pos x="T6" y="T7"/>
                </a:cxn>
                <a:cxn ang="0">
                  <a:pos x="T8" y="T9"/>
                </a:cxn>
              </a:cxnLst>
              <a:rect l="0" t="0" r="r" b="b"/>
              <a:pathLst>
                <a:path w="126" h="126">
                  <a:moveTo>
                    <a:pt x="104" y="23"/>
                  </a:moveTo>
                  <a:cubicBezTo>
                    <a:pt x="82" y="1"/>
                    <a:pt x="45" y="0"/>
                    <a:pt x="23" y="22"/>
                  </a:cubicBezTo>
                  <a:cubicBezTo>
                    <a:pt x="0" y="44"/>
                    <a:pt x="0" y="81"/>
                    <a:pt x="22" y="103"/>
                  </a:cubicBezTo>
                  <a:cubicBezTo>
                    <a:pt x="44" y="126"/>
                    <a:pt x="80" y="126"/>
                    <a:pt x="103" y="104"/>
                  </a:cubicBezTo>
                  <a:cubicBezTo>
                    <a:pt x="126" y="82"/>
                    <a:pt x="126" y="46"/>
                    <a:pt x="104" y="2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557">
              <a:extLst>
                <a:ext uri="{FF2B5EF4-FFF2-40B4-BE49-F238E27FC236}">
                  <a16:creationId xmlns:a16="http://schemas.microsoft.com/office/drawing/2014/main" id="{22C7C9C8-DC45-7E5E-EA83-F3AA54180A9C}"/>
                </a:ext>
              </a:extLst>
            </p:cNvPr>
            <p:cNvSpPr>
              <a:spLocks/>
            </p:cNvSpPr>
            <p:nvPr/>
          </p:nvSpPr>
          <p:spPr bwMode="auto">
            <a:xfrm>
              <a:off x="8419869" y="3567742"/>
              <a:ext cx="146635" cy="231357"/>
            </a:xfrm>
            <a:custGeom>
              <a:avLst/>
              <a:gdLst>
                <a:gd name="T0" fmla="*/ 48 w 76"/>
                <a:gd name="T1" fmla="*/ 20 h 120"/>
                <a:gd name="T2" fmla="*/ 76 w 76"/>
                <a:gd name="T3" fmla="*/ 4 h 120"/>
                <a:gd name="T4" fmla="*/ 23 w 76"/>
                <a:gd name="T5" fmla="*/ 19 h 120"/>
                <a:gd name="T6" fmla="*/ 22 w 76"/>
                <a:gd name="T7" fmla="*/ 100 h 120"/>
                <a:gd name="T8" fmla="*/ 75 w 76"/>
                <a:gd name="T9" fmla="*/ 116 h 120"/>
                <a:gd name="T10" fmla="*/ 47 w 76"/>
                <a:gd name="T11" fmla="*/ 100 h 120"/>
                <a:gd name="T12" fmla="*/ 48 w 76"/>
                <a:gd name="T13" fmla="*/ 20 h 120"/>
              </a:gdLst>
              <a:ahLst/>
              <a:cxnLst>
                <a:cxn ang="0">
                  <a:pos x="T0" y="T1"/>
                </a:cxn>
                <a:cxn ang="0">
                  <a:pos x="T2" y="T3"/>
                </a:cxn>
                <a:cxn ang="0">
                  <a:pos x="T4" y="T5"/>
                </a:cxn>
                <a:cxn ang="0">
                  <a:pos x="T6" y="T7"/>
                </a:cxn>
                <a:cxn ang="0">
                  <a:pos x="T8" y="T9"/>
                </a:cxn>
                <a:cxn ang="0">
                  <a:pos x="T10" y="T11"/>
                </a:cxn>
                <a:cxn ang="0">
                  <a:pos x="T12" y="T13"/>
                </a:cxn>
              </a:cxnLst>
              <a:rect l="0" t="0" r="r" b="b"/>
              <a:pathLst>
                <a:path w="76" h="120">
                  <a:moveTo>
                    <a:pt x="48" y="20"/>
                  </a:moveTo>
                  <a:cubicBezTo>
                    <a:pt x="56" y="12"/>
                    <a:pt x="66" y="7"/>
                    <a:pt x="76" y="4"/>
                  </a:cubicBezTo>
                  <a:cubicBezTo>
                    <a:pt x="58" y="0"/>
                    <a:pt x="37" y="5"/>
                    <a:pt x="23" y="19"/>
                  </a:cubicBezTo>
                  <a:cubicBezTo>
                    <a:pt x="0" y="41"/>
                    <a:pt x="0" y="78"/>
                    <a:pt x="22" y="100"/>
                  </a:cubicBezTo>
                  <a:cubicBezTo>
                    <a:pt x="36" y="115"/>
                    <a:pt x="56" y="120"/>
                    <a:pt x="75" y="116"/>
                  </a:cubicBezTo>
                  <a:cubicBezTo>
                    <a:pt x="65" y="114"/>
                    <a:pt x="55" y="109"/>
                    <a:pt x="47" y="100"/>
                  </a:cubicBezTo>
                  <a:cubicBezTo>
                    <a:pt x="25" y="78"/>
                    <a:pt x="25" y="42"/>
                    <a:pt x="48" y="20"/>
                  </a:cubicBezTo>
                  <a:close/>
                </a:path>
              </a:pathLst>
            </a:custGeom>
            <a:solidFill>
              <a:srgbClr val="1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558">
              <a:extLst>
                <a:ext uri="{FF2B5EF4-FFF2-40B4-BE49-F238E27FC236}">
                  <a16:creationId xmlns:a16="http://schemas.microsoft.com/office/drawing/2014/main" id="{712C7992-2F3A-B692-7C9B-2F00E82A8392}"/>
                </a:ext>
              </a:extLst>
            </p:cNvPr>
            <p:cNvSpPr>
              <a:spLocks/>
            </p:cNvSpPr>
            <p:nvPr/>
          </p:nvSpPr>
          <p:spPr bwMode="auto">
            <a:xfrm>
              <a:off x="8643893" y="3028451"/>
              <a:ext cx="2884511" cy="3358755"/>
            </a:xfrm>
            <a:custGeom>
              <a:avLst/>
              <a:gdLst>
                <a:gd name="T0" fmla="*/ 28 w 1187"/>
                <a:gd name="T1" fmla="*/ 296 h 1401"/>
                <a:gd name="T2" fmla="*/ 47 w 1187"/>
                <a:gd name="T3" fmla="*/ 180 h 1401"/>
                <a:gd name="T4" fmla="*/ 250 w 1187"/>
                <a:gd name="T5" fmla="*/ 28 h 1401"/>
                <a:gd name="T6" fmla="*/ 367 w 1187"/>
                <a:gd name="T7" fmla="*/ 43 h 1401"/>
                <a:gd name="T8" fmla="*/ 1159 w 1187"/>
                <a:gd name="T9" fmla="*/ 1103 h 1401"/>
                <a:gd name="T10" fmla="*/ 1142 w 1187"/>
                <a:gd name="T11" fmla="*/ 1221 h 1401"/>
                <a:gd name="T12" fmla="*/ 939 w 1187"/>
                <a:gd name="T13" fmla="*/ 1373 h 1401"/>
                <a:gd name="T14" fmla="*/ 821 w 1187"/>
                <a:gd name="T15" fmla="*/ 1356 h 1401"/>
                <a:gd name="T16" fmla="*/ 28 w 1187"/>
                <a:gd name="T17" fmla="*/ 296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7" h="1401">
                  <a:moveTo>
                    <a:pt x="28" y="296"/>
                  </a:moveTo>
                  <a:cubicBezTo>
                    <a:pt x="0" y="259"/>
                    <a:pt x="10" y="208"/>
                    <a:pt x="47" y="180"/>
                  </a:cubicBezTo>
                  <a:cubicBezTo>
                    <a:pt x="250" y="28"/>
                    <a:pt x="250" y="28"/>
                    <a:pt x="250" y="28"/>
                  </a:cubicBezTo>
                  <a:cubicBezTo>
                    <a:pt x="287" y="0"/>
                    <a:pt x="339" y="6"/>
                    <a:pt x="367" y="43"/>
                  </a:cubicBezTo>
                  <a:cubicBezTo>
                    <a:pt x="1159" y="1103"/>
                    <a:pt x="1159" y="1103"/>
                    <a:pt x="1159" y="1103"/>
                  </a:cubicBezTo>
                  <a:cubicBezTo>
                    <a:pt x="1187" y="1140"/>
                    <a:pt x="1179" y="1193"/>
                    <a:pt x="1142" y="1221"/>
                  </a:cubicBezTo>
                  <a:cubicBezTo>
                    <a:pt x="939" y="1373"/>
                    <a:pt x="939" y="1373"/>
                    <a:pt x="939" y="1373"/>
                  </a:cubicBezTo>
                  <a:cubicBezTo>
                    <a:pt x="902" y="1401"/>
                    <a:pt x="848" y="1393"/>
                    <a:pt x="821" y="1356"/>
                  </a:cubicBezTo>
                  <a:lnTo>
                    <a:pt x="28" y="296"/>
                  </a:lnTo>
                  <a:close/>
                </a:path>
              </a:pathLst>
            </a:custGeom>
            <a:solidFill>
              <a:srgbClr val="24BAA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559">
              <a:extLst>
                <a:ext uri="{FF2B5EF4-FFF2-40B4-BE49-F238E27FC236}">
                  <a16:creationId xmlns:a16="http://schemas.microsoft.com/office/drawing/2014/main" id="{4AFE9E6A-98BF-F27C-A139-35458466051F}"/>
                </a:ext>
              </a:extLst>
            </p:cNvPr>
            <p:cNvSpPr>
              <a:spLocks/>
            </p:cNvSpPr>
            <p:nvPr/>
          </p:nvSpPr>
          <p:spPr bwMode="auto">
            <a:xfrm>
              <a:off x="8893989" y="3324980"/>
              <a:ext cx="250094" cy="250909"/>
            </a:xfrm>
            <a:custGeom>
              <a:avLst/>
              <a:gdLst>
                <a:gd name="T0" fmla="*/ 87 w 130"/>
                <a:gd name="T1" fmla="*/ 12 h 130"/>
                <a:gd name="T2" fmla="*/ 12 w 130"/>
                <a:gd name="T3" fmla="*/ 42 h 130"/>
                <a:gd name="T4" fmla="*/ 42 w 130"/>
                <a:gd name="T5" fmla="*/ 118 h 130"/>
                <a:gd name="T6" fmla="*/ 117 w 130"/>
                <a:gd name="T7" fmla="*/ 88 h 130"/>
                <a:gd name="T8" fmla="*/ 87 w 130"/>
                <a:gd name="T9" fmla="*/ 12 h 130"/>
              </a:gdLst>
              <a:ahLst/>
              <a:cxnLst>
                <a:cxn ang="0">
                  <a:pos x="T0" y="T1"/>
                </a:cxn>
                <a:cxn ang="0">
                  <a:pos x="T2" y="T3"/>
                </a:cxn>
                <a:cxn ang="0">
                  <a:pos x="T4" y="T5"/>
                </a:cxn>
                <a:cxn ang="0">
                  <a:pos x="T6" y="T7"/>
                </a:cxn>
                <a:cxn ang="0">
                  <a:pos x="T8" y="T9"/>
                </a:cxn>
              </a:cxnLst>
              <a:rect l="0" t="0" r="r" b="b"/>
              <a:pathLst>
                <a:path w="130" h="130">
                  <a:moveTo>
                    <a:pt x="87" y="12"/>
                  </a:moveTo>
                  <a:cubicBezTo>
                    <a:pt x="58" y="0"/>
                    <a:pt x="24" y="13"/>
                    <a:pt x="12" y="42"/>
                  </a:cubicBezTo>
                  <a:cubicBezTo>
                    <a:pt x="0" y="71"/>
                    <a:pt x="13" y="105"/>
                    <a:pt x="42" y="118"/>
                  </a:cubicBezTo>
                  <a:cubicBezTo>
                    <a:pt x="71" y="130"/>
                    <a:pt x="105" y="117"/>
                    <a:pt x="117" y="88"/>
                  </a:cubicBezTo>
                  <a:cubicBezTo>
                    <a:pt x="130" y="58"/>
                    <a:pt x="116" y="25"/>
                    <a:pt x="87"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560">
              <a:extLst>
                <a:ext uri="{FF2B5EF4-FFF2-40B4-BE49-F238E27FC236}">
                  <a16:creationId xmlns:a16="http://schemas.microsoft.com/office/drawing/2014/main" id="{829BE887-144D-91E9-2E92-822C470B6133}"/>
                </a:ext>
              </a:extLst>
            </p:cNvPr>
            <p:cNvSpPr>
              <a:spLocks/>
            </p:cNvSpPr>
            <p:nvPr/>
          </p:nvSpPr>
          <p:spPr bwMode="auto">
            <a:xfrm>
              <a:off x="8893989" y="3342087"/>
              <a:ext cx="186552" cy="225655"/>
            </a:xfrm>
            <a:custGeom>
              <a:avLst/>
              <a:gdLst>
                <a:gd name="T0" fmla="*/ 35 w 97"/>
                <a:gd name="T1" fmla="*/ 24 h 117"/>
                <a:gd name="T2" fmla="*/ 55 w 97"/>
                <a:gd name="T3" fmla="*/ 0 h 117"/>
                <a:gd name="T4" fmla="*/ 12 w 97"/>
                <a:gd name="T5" fmla="*/ 33 h 117"/>
                <a:gd name="T6" fmla="*/ 42 w 97"/>
                <a:gd name="T7" fmla="*/ 109 h 117"/>
                <a:gd name="T8" fmla="*/ 97 w 97"/>
                <a:gd name="T9" fmla="*/ 103 h 117"/>
                <a:gd name="T10" fmla="*/ 65 w 97"/>
                <a:gd name="T11" fmla="*/ 99 h 117"/>
                <a:gd name="T12" fmla="*/ 35 w 97"/>
                <a:gd name="T13" fmla="*/ 24 h 117"/>
              </a:gdLst>
              <a:ahLst/>
              <a:cxnLst>
                <a:cxn ang="0">
                  <a:pos x="T0" y="T1"/>
                </a:cxn>
                <a:cxn ang="0">
                  <a:pos x="T2" y="T3"/>
                </a:cxn>
                <a:cxn ang="0">
                  <a:pos x="T4" y="T5"/>
                </a:cxn>
                <a:cxn ang="0">
                  <a:pos x="T6" y="T7"/>
                </a:cxn>
                <a:cxn ang="0">
                  <a:pos x="T8" y="T9"/>
                </a:cxn>
                <a:cxn ang="0">
                  <a:pos x="T10" y="T11"/>
                </a:cxn>
                <a:cxn ang="0">
                  <a:pos x="T12" y="T13"/>
                </a:cxn>
              </a:cxnLst>
              <a:rect l="0" t="0" r="r" b="b"/>
              <a:pathLst>
                <a:path w="97" h="117">
                  <a:moveTo>
                    <a:pt x="35" y="24"/>
                  </a:moveTo>
                  <a:cubicBezTo>
                    <a:pt x="40" y="14"/>
                    <a:pt x="47" y="5"/>
                    <a:pt x="55" y="0"/>
                  </a:cubicBezTo>
                  <a:cubicBezTo>
                    <a:pt x="37" y="3"/>
                    <a:pt x="20" y="15"/>
                    <a:pt x="12" y="33"/>
                  </a:cubicBezTo>
                  <a:cubicBezTo>
                    <a:pt x="0" y="62"/>
                    <a:pt x="13" y="96"/>
                    <a:pt x="42" y="109"/>
                  </a:cubicBezTo>
                  <a:cubicBezTo>
                    <a:pt x="61" y="117"/>
                    <a:pt x="81" y="114"/>
                    <a:pt x="97" y="103"/>
                  </a:cubicBezTo>
                  <a:cubicBezTo>
                    <a:pt x="87" y="105"/>
                    <a:pt x="76" y="104"/>
                    <a:pt x="65" y="99"/>
                  </a:cubicBezTo>
                  <a:cubicBezTo>
                    <a:pt x="36" y="87"/>
                    <a:pt x="23" y="53"/>
                    <a:pt x="35" y="24"/>
                  </a:cubicBezTo>
                  <a:close/>
                </a:path>
              </a:pathLst>
            </a:custGeom>
            <a:solidFill>
              <a:srgbClr val="1335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561">
              <a:extLst>
                <a:ext uri="{FF2B5EF4-FFF2-40B4-BE49-F238E27FC236}">
                  <a16:creationId xmlns:a16="http://schemas.microsoft.com/office/drawing/2014/main" id="{6E056BD1-F098-5437-8E09-443FA98A1F07}"/>
                </a:ext>
              </a:extLst>
            </p:cNvPr>
            <p:cNvSpPr>
              <a:spLocks/>
            </p:cNvSpPr>
            <p:nvPr/>
          </p:nvSpPr>
          <p:spPr bwMode="auto">
            <a:xfrm>
              <a:off x="7936788" y="2837826"/>
              <a:ext cx="132786" cy="801604"/>
            </a:xfrm>
            <a:custGeom>
              <a:avLst/>
              <a:gdLst>
                <a:gd name="T0" fmla="*/ 45 w 69"/>
                <a:gd name="T1" fmla="*/ 416 h 416"/>
                <a:gd name="T2" fmla="*/ 31 w 69"/>
                <a:gd name="T3" fmla="*/ 410 h 416"/>
                <a:gd name="T4" fmla="*/ 9 w 69"/>
                <a:gd name="T5" fmla="*/ 306 h 416"/>
                <a:gd name="T6" fmla="*/ 6 w 69"/>
                <a:gd name="T7" fmla="*/ 207 h 416"/>
                <a:gd name="T8" fmla="*/ 32 w 69"/>
                <a:gd name="T9" fmla="*/ 4 h 416"/>
                <a:gd name="T10" fmla="*/ 57 w 69"/>
                <a:gd name="T11" fmla="*/ 6 h 416"/>
                <a:gd name="T12" fmla="*/ 69 w 69"/>
                <a:gd name="T13" fmla="*/ 33 h 416"/>
                <a:gd name="T14" fmla="*/ 63 w 69"/>
                <a:gd name="T15" fmla="*/ 39 h 416"/>
                <a:gd name="T16" fmla="*/ 57 w 69"/>
                <a:gd name="T17" fmla="*/ 33 h 416"/>
                <a:gd name="T18" fmla="*/ 50 w 69"/>
                <a:gd name="T19" fmla="*/ 15 h 416"/>
                <a:gd name="T20" fmla="*/ 35 w 69"/>
                <a:gd name="T21" fmla="*/ 16 h 416"/>
                <a:gd name="T22" fmla="*/ 35 w 69"/>
                <a:gd name="T23" fmla="*/ 16 h 416"/>
                <a:gd name="T24" fmla="*/ 18 w 69"/>
                <a:gd name="T25" fmla="*/ 207 h 416"/>
                <a:gd name="T26" fmla="*/ 21 w 69"/>
                <a:gd name="T27" fmla="*/ 306 h 416"/>
                <a:gd name="T28" fmla="*/ 39 w 69"/>
                <a:gd name="T29" fmla="*/ 401 h 416"/>
                <a:gd name="T30" fmla="*/ 45 w 69"/>
                <a:gd name="T31" fmla="*/ 404 h 416"/>
                <a:gd name="T32" fmla="*/ 45 w 69"/>
                <a:gd name="T33" fmla="*/ 404 h 416"/>
                <a:gd name="T34" fmla="*/ 52 w 69"/>
                <a:gd name="T35" fmla="*/ 410 h 416"/>
                <a:gd name="T36" fmla="*/ 46 w 69"/>
                <a:gd name="T37" fmla="*/ 416 h 416"/>
                <a:gd name="T38" fmla="*/ 45 w 69"/>
                <a:gd name="T39"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416">
                  <a:moveTo>
                    <a:pt x="45" y="416"/>
                  </a:moveTo>
                  <a:cubicBezTo>
                    <a:pt x="43" y="416"/>
                    <a:pt x="38" y="415"/>
                    <a:pt x="31" y="410"/>
                  </a:cubicBezTo>
                  <a:cubicBezTo>
                    <a:pt x="16" y="395"/>
                    <a:pt x="8" y="359"/>
                    <a:pt x="9" y="306"/>
                  </a:cubicBezTo>
                  <a:cubicBezTo>
                    <a:pt x="9" y="277"/>
                    <a:pt x="8" y="243"/>
                    <a:pt x="6" y="207"/>
                  </a:cubicBezTo>
                  <a:cubicBezTo>
                    <a:pt x="1" y="87"/>
                    <a:pt x="0" y="13"/>
                    <a:pt x="32" y="4"/>
                  </a:cubicBezTo>
                  <a:cubicBezTo>
                    <a:pt x="42" y="0"/>
                    <a:pt x="50" y="1"/>
                    <a:pt x="57" y="6"/>
                  </a:cubicBezTo>
                  <a:cubicBezTo>
                    <a:pt x="69" y="14"/>
                    <a:pt x="69" y="31"/>
                    <a:pt x="69" y="33"/>
                  </a:cubicBezTo>
                  <a:cubicBezTo>
                    <a:pt x="69" y="37"/>
                    <a:pt x="67" y="39"/>
                    <a:pt x="63" y="39"/>
                  </a:cubicBezTo>
                  <a:cubicBezTo>
                    <a:pt x="60" y="39"/>
                    <a:pt x="57" y="37"/>
                    <a:pt x="57" y="33"/>
                  </a:cubicBezTo>
                  <a:cubicBezTo>
                    <a:pt x="57" y="30"/>
                    <a:pt x="56" y="19"/>
                    <a:pt x="50" y="15"/>
                  </a:cubicBezTo>
                  <a:cubicBezTo>
                    <a:pt x="47" y="13"/>
                    <a:pt x="42" y="13"/>
                    <a:pt x="35" y="16"/>
                  </a:cubicBezTo>
                  <a:cubicBezTo>
                    <a:pt x="35" y="16"/>
                    <a:pt x="35" y="16"/>
                    <a:pt x="35" y="16"/>
                  </a:cubicBezTo>
                  <a:cubicBezTo>
                    <a:pt x="11" y="22"/>
                    <a:pt x="15" y="125"/>
                    <a:pt x="18" y="207"/>
                  </a:cubicBezTo>
                  <a:cubicBezTo>
                    <a:pt x="20" y="243"/>
                    <a:pt x="21" y="277"/>
                    <a:pt x="21" y="306"/>
                  </a:cubicBezTo>
                  <a:cubicBezTo>
                    <a:pt x="20" y="372"/>
                    <a:pt x="32" y="394"/>
                    <a:pt x="39" y="401"/>
                  </a:cubicBezTo>
                  <a:cubicBezTo>
                    <a:pt x="43" y="404"/>
                    <a:pt x="45" y="404"/>
                    <a:pt x="45" y="404"/>
                  </a:cubicBezTo>
                  <a:cubicBezTo>
                    <a:pt x="45" y="404"/>
                    <a:pt x="45" y="404"/>
                    <a:pt x="45" y="404"/>
                  </a:cubicBezTo>
                  <a:cubicBezTo>
                    <a:pt x="49" y="404"/>
                    <a:pt x="51" y="406"/>
                    <a:pt x="52" y="410"/>
                  </a:cubicBezTo>
                  <a:cubicBezTo>
                    <a:pt x="52" y="413"/>
                    <a:pt x="49" y="416"/>
                    <a:pt x="46" y="416"/>
                  </a:cubicBezTo>
                  <a:cubicBezTo>
                    <a:pt x="46" y="416"/>
                    <a:pt x="46" y="416"/>
                    <a:pt x="45" y="416"/>
                  </a:cubicBez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Freeform 562">
              <a:extLst>
                <a:ext uri="{FF2B5EF4-FFF2-40B4-BE49-F238E27FC236}">
                  <a16:creationId xmlns:a16="http://schemas.microsoft.com/office/drawing/2014/main" id="{47091445-07A8-79B6-7883-330B8A7CE661}"/>
                </a:ext>
              </a:extLst>
            </p:cNvPr>
            <p:cNvSpPr>
              <a:spLocks/>
            </p:cNvSpPr>
            <p:nvPr/>
          </p:nvSpPr>
          <p:spPr bwMode="auto">
            <a:xfrm>
              <a:off x="8058169" y="3034154"/>
              <a:ext cx="53766" cy="470046"/>
            </a:xfrm>
            <a:custGeom>
              <a:avLst/>
              <a:gdLst>
                <a:gd name="T0" fmla="*/ 12 w 28"/>
                <a:gd name="T1" fmla="*/ 244 h 244"/>
                <a:gd name="T2" fmla="*/ 11 w 28"/>
                <a:gd name="T3" fmla="*/ 244 h 244"/>
                <a:gd name="T4" fmla="*/ 6 w 28"/>
                <a:gd name="T5" fmla="*/ 237 h 244"/>
                <a:gd name="T6" fmla="*/ 1 w 28"/>
                <a:gd name="T7" fmla="*/ 7 h 244"/>
                <a:gd name="T8" fmla="*/ 6 w 28"/>
                <a:gd name="T9" fmla="*/ 0 h 244"/>
                <a:gd name="T10" fmla="*/ 13 w 28"/>
                <a:gd name="T11" fmla="*/ 5 h 244"/>
                <a:gd name="T12" fmla="*/ 18 w 28"/>
                <a:gd name="T13" fmla="*/ 239 h 244"/>
                <a:gd name="T14" fmla="*/ 12 w 28"/>
                <a:gd name="T15" fmla="*/ 244 h 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44">
                  <a:moveTo>
                    <a:pt x="12" y="244"/>
                  </a:moveTo>
                  <a:cubicBezTo>
                    <a:pt x="11" y="244"/>
                    <a:pt x="11" y="244"/>
                    <a:pt x="11" y="244"/>
                  </a:cubicBezTo>
                  <a:cubicBezTo>
                    <a:pt x="8" y="244"/>
                    <a:pt x="5" y="241"/>
                    <a:pt x="6" y="237"/>
                  </a:cubicBezTo>
                  <a:cubicBezTo>
                    <a:pt x="16" y="161"/>
                    <a:pt x="1" y="8"/>
                    <a:pt x="1" y="7"/>
                  </a:cubicBezTo>
                  <a:cubicBezTo>
                    <a:pt x="0" y="3"/>
                    <a:pt x="3" y="0"/>
                    <a:pt x="6" y="0"/>
                  </a:cubicBezTo>
                  <a:cubicBezTo>
                    <a:pt x="9" y="0"/>
                    <a:pt x="12" y="2"/>
                    <a:pt x="13" y="5"/>
                  </a:cubicBezTo>
                  <a:cubicBezTo>
                    <a:pt x="13" y="12"/>
                    <a:pt x="28" y="161"/>
                    <a:pt x="18" y="239"/>
                  </a:cubicBezTo>
                  <a:cubicBezTo>
                    <a:pt x="17" y="242"/>
                    <a:pt x="15" y="244"/>
                    <a:pt x="12" y="244"/>
                  </a:cubicBez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563">
              <a:extLst>
                <a:ext uri="{FF2B5EF4-FFF2-40B4-BE49-F238E27FC236}">
                  <a16:creationId xmlns:a16="http://schemas.microsoft.com/office/drawing/2014/main" id="{0F36D4FA-C727-1836-073C-682BDE200746}"/>
                </a:ext>
              </a:extLst>
            </p:cNvPr>
            <p:cNvSpPr>
              <a:spLocks/>
            </p:cNvSpPr>
            <p:nvPr/>
          </p:nvSpPr>
          <p:spPr bwMode="auto">
            <a:xfrm>
              <a:off x="8058490" y="2811090"/>
              <a:ext cx="468417" cy="834190"/>
            </a:xfrm>
            <a:custGeom>
              <a:avLst/>
              <a:gdLst>
                <a:gd name="T0" fmla="*/ 238 w 243"/>
                <a:gd name="T1" fmla="*/ 431 h 433"/>
                <a:gd name="T2" fmla="*/ 222 w 243"/>
                <a:gd name="T3" fmla="*/ 430 h 433"/>
                <a:gd name="T4" fmla="*/ 151 w 243"/>
                <a:gd name="T5" fmla="*/ 333 h 433"/>
                <a:gd name="T6" fmla="*/ 100 w 243"/>
                <a:gd name="T7" fmla="*/ 232 h 433"/>
                <a:gd name="T8" fmla="*/ 23 w 243"/>
                <a:gd name="T9" fmla="*/ 11 h 433"/>
                <a:gd name="T10" fmla="*/ 47 w 243"/>
                <a:gd name="T11" fmla="*/ 1 h 433"/>
                <a:gd name="T12" fmla="*/ 72 w 243"/>
                <a:gd name="T13" fmla="*/ 25 h 433"/>
                <a:gd name="T14" fmla="*/ 69 w 243"/>
                <a:gd name="T15" fmla="*/ 34 h 433"/>
                <a:gd name="T16" fmla="*/ 61 w 243"/>
                <a:gd name="T17" fmla="*/ 30 h 433"/>
                <a:gd name="T18" fmla="*/ 46 w 243"/>
                <a:gd name="T19" fmla="*/ 15 h 433"/>
                <a:gd name="T20" fmla="*/ 33 w 243"/>
                <a:gd name="T21" fmla="*/ 21 h 433"/>
                <a:gd name="T22" fmla="*/ 32 w 243"/>
                <a:gd name="T23" fmla="*/ 22 h 433"/>
                <a:gd name="T24" fmla="*/ 111 w 243"/>
                <a:gd name="T25" fmla="*/ 226 h 433"/>
                <a:gd name="T26" fmla="*/ 162 w 243"/>
                <a:gd name="T27" fmla="*/ 328 h 433"/>
                <a:gd name="T28" fmla="*/ 225 w 243"/>
                <a:gd name="T29" fmla="*/ 417 h 433"/>
                <a:gd name="T30" fmla="*/ 232 w 243"/>
                <a:gd name="T31" fmla="*/ 418 h 433"/>
                <a:gd name="T32" fmla="*/ 232 w 243"/>
                <a:gd name="T33" fmla="*/ 418 h 433"/>
                <a:gd name="T34" fmla="*/ 241 w 243"/>
                <a:gd name="T35" fmla="*/ 421 h 433"/>
                <a:gd name="T36" fmla="*/ 239 w 243"/>
                <a:gd name="T37" fmla="*/ 430 h 433"/>
                <a:gd name="T38" fmla="*/ 238 w 243"/>
                <a:gd name="T39" fmla="*/ 431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3" h="433">
                  <a:moveTo>
                    <a:pt x="238" y="431"/>
                  </a:moveTo>
                  <a:cubicBezTo>
                    <a:pt x="236" y="432"/>
                    <a:pt x="231" y="433"/>
                    <a:pt x="222" y="430"/>
                  </a:cubicBezTo>
                  <a:cubicBezTo>
                    <a:pt x="201" y="422"/>
                    <a:pt x="177" y="388"/>
                    <a:pt x="151" y="333"/>
                  </a:cubicBezTo>
                  <a:cubicBezTo>
                    <a:pt x="137" y="302"/>
                    <a:pt x="119" y="268"/>
                    <a:pt x="100" y="232"/>
                  </a:cubicBezTo>
                  <a:cubicBezTo>
                    <a:pt x="37" y="110"/>
                    <a:pt x="0" y="34"/>
                    <a:pt x="23" y="11"/>
                  </a:cubicBezTo>
                  <a:cubicBezTo>
                    <a:pt x="31" y="3"/>
                    <a:pt x="39" y="0"/>
                    <a:pt x="47" y="1"/>
                  </a:cubicBezTo>
                  <a:cubicBezTo>
                    <a:pt x="62" y="5"/>
                    <a:pt x="71" y="23"/>
                    <a:pt x="72" y="25"/>
                  </a:cubicBezTo>
                  <a:cubicBezTo>
                    <a:pt x="73" y="28"/>
                    <a:pt x="72" y="32"/>
                    <a:pt x="69" y="34"/>
                  </a:cubicBezTo>
                  <a:cubicBezTo>
                    <a:pt x="66" y="35"/>
                    <a:pt x="63" y="34"/>
                    <a:pt x="61" y="30"/>
                  </a:cubicBezTo>
                  <a:cubicBezTo>
                    <a:pt x="59" y="26"/>
                    <a:pt x="53" y="16"/>
                    <a:pt x="46" y="15"/>
                  </a:cubicBezTo>
                  <a:cubicBezTo>
                    <a:pt x="42" y="14"/>
                    <a:pt x="37" y="16"/>
                    <a:pt x="33" y="21"/>
                  </a:cubicBezTo>
                  <a:cubicBezTo>
                    <a:pt x="32" y="21"/>
                    <a:pt x="32" y="21"/>
                    <a:pt x="32" y="22"/>
                  </a:cubicBezTo>
                  <a:cubicBezTo>
                    <a:pt x="13" y="39"/>
                    <a:pt x="67" y="143"/>
                    <a:pt x="111" y="226"/>
                  </a:cubicBezTo>
                  <a:cubicBezTo>
                    <a:pt x="130" y="263"/>
                    <a:pt x="148" y="297"/>
                    <a:pt x="162" y="328"/>
                  </a:cubicBezTo>
                  <a:cubicBezTo>
                    <a:pt x="194" y="397"/>
                    <a:pt x="215" y="413"/>
                    <a:pt x="225" y="417"/>
                  </a:cubicBezTo>
                  <a:cubicBezTo>
                    <a:pt x="230" y="419"/>
                    <a:pt x="232" y="418"/>
                    <a:pt x="232" y="418"/>
                  </a:cubicBezTo>
                  <a:cubicBezTo>
                    <a:pt x="232" y="418"/>
                    <a:pt x="232" y="418"/>
                    <a:pt x="232" y="418"/>
                  </a:cubicBezTo>
                  <a:cubicBezTo>
                    <a:pt x="235" y="417"/>
                    <a:pt x="239" y="418"/>
                    <a:pt x="241" y="421"/>
                  </a:cubicBezTo>
                  <a:cubicBezTo>
                    <a:pt x="243" y="425"/>
                    <a:pt x="242" y="429"/>
                    <a:pt x="239" y="430"/>
                  </a:cubicBezTo>
                  <a:cubicBezTo>
                    <a:pt x="239" y="430"/>
                    <a:pt x="239" y="430"/>
                    <a:pt x="238" y="431"/>
                  </a:cubicBez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564">
              <a:extLst>
                <a:ext uri="{FF2B5EF4-FFF2-40B4-BE49-F238E27FC236}">
                  <a16:creationId xmlns:a16="http://schemas.microsoft.com/office/drawing/2014/main" id="{11478C37-4DA3-EAAD-09B3-2AA972A9B4FA}"/>
                </a:ext>
              </a:extLst>
            </p:cNvPr>
            <p:cNvSpPr>
              <a:spLocks/>
            </p:cNvSpPr>
            <p:nvPr/>
          </p:nvSpPr>
          <p:spPr bwMode="auto">
            <a:xfrm>
              <a:off x="8257354" y="2972242"/>
              <a:ext cx="265572" cy="509149"/>
            </a:xfrm>
            <a:custGeom>
              <a:avLst/>
              <a:gdLst>
                <a:gd name="T0" fmla="*/ 134 w 138"/>
                <a:gd name="T1" fmla="*/ 263 h 264"/>
                <a:gd name="T2" fmla="*/ 133 w 138"/>
                <a:gd name="T3" fmla="*/ 263 h 264"/>
                <a:gd name="T4" fmla="*/ 125 w 138"/>
                <a:gd name="T5" fmla="*/ 258 h 264"/>
                <a:gd name="T6" fmla="*/ 2 w 138"/>
                <a:gd name="T7" fmla="*/ 11 h 264"/>
                <a:gd name="T8" fmla="*/ 3 w 138"/>
                <a:gd name="T9" fmla="*/ 1 h 264"/>
                <a:gd name="T10" fmla="*/ 12 w 138"/>
                <a:gd name="T11" fmla="*/ 4 h 264"/>
                <a:gd name="T12" fmla="*/ 136 w 138"/>
                <a:gd name="T13" fmla="*/ 254 h 264"/>
                <a:gd name="T14" fmla="*/ 134 w 138"/>
                <a:gd name="T15" fmla="*/ 263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264">
                  <a:moveTo>
                    <a:pt x="134" y="263"/>
                  </a:moveTo>
                  <a:cubicBezTo>
                    <a:pt x="133" y="263"/>
                    <a:pt x="133" y="263"/>
                    <a:pt x="133" y="263"/>
                  </a:cubicBezTo>
                  <a:cubicBezTo>
                    <a:pt x="130" y="264"/>
                    <a:pt x="126" y="262"/>
                    <a:pt x="125" y="258"/>
                  </a:cubicBezTo>
                  <a:cubicBezTo>
                    <a:pt x="94" y="171"/>
                    <a:pt x="3" y="12"/>
                    <a:pt x="2" y="11"/>
                  </a:cubicBezTo>
                  <a:cubicBezTo>
                    <a:pt x="0" y="7"/>
                    <a:pt x="0" y="3"/>
                    <a:pt x="3" y="1"/>
                  </a:cubicBezTo>
                  <a:cubicBezTo>
                    <a:pt x="6" y="0"/>
                    <a:pt x="10" y="1"/>
                    <a:pt x="12" y="4"/>
                  </a:cubicBezTo>
                  <a:cubicBezTo>
                    <a:pt x="16" y="11"/>
                    <a:pt x="105" y="166"/>
                    <a:pt x="136" y="254"/>
                  </a:cubicBezTo>
                  <a:cubicBezTo>
                    <a:pt x="138" y="258"/>
                    <a:pt x="136" y="261"/>
                    <a:pt x="134" y="263"/>
                  </a:cubicBez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565">
              <a:extLst>
                <a:ext uri="{FF2B5EF4-FFF2-40B4-BE49-F238E27FC236}">
                  <a16:creationId xmlns:a16="http://schemas.microsoft.com/office/drawing/2014/main" id="{6A86194B-0A2F-BA6F-EC33-78A7480DBE17}"/>
                </a:ext>
              </a:extLst>
            </p:cNvPr>
            <p:cNvSpPr>
              <a:spLocks/>
            </p:cNvSpPr>
            <p:nvPr/>
          </p:nvSpPr>
          <p:spPr bwMode="auto">
            <a:xfrm>
              <a:off x="8175315" y="2721194"/>
              <a:ext cx="859444" cy="745394"/>
            </a:xfrm>
            <a:custGeom>
              <a:avLst/>
              <a:gdLst>
                <a:gd name="T0" fmla="*/ 444 w 446"/>
                <a:gd name="T1" fmla="*/ 382 h 387"/>
                <a:gd name="T2" fmla="*/ 428 w 446"/>
                <a:gd name="T3" fmla="*/ 386 h 387"/>
                <a:gd name="T4" fmla="*/ 306 w 446"/>
                <a:gd name="T5" fmla="*/ 310 h 387"/>
                <a:gd name="T6" fmla="*/ 204 w 446"/>
                <a:gd name="T7" fmla="*/ 222 h 387"/>
                <a:gd name="T8" fmla="*/ 12 w 446"/>
                <a:gd name="T9" fmla="*/ 19 h 387"/>
                <a:gd name="T10" fmla="*/ 30 w 446"/>
                <a:gd name="T11" fmla="*/ 1 h 387"/>
                <a:gd name="T12" fmla="*/ 67 w 446"/>
                <a:gd name="T13" fmla="*/ 17 h 387"/>
                <a:gd name="T14" fmla="*/ 69 w 446"/>
                <a:gd name="T15" fmla="*/ 27 h 387"/>
                <a:gd name="T16" fmla="*/ 59 w 446"/>
                <a:gd name="T17" fmla="*/ 26 h 387"/>
                <a:gd name="T18" fmla="*/ 36 w 446"/>
                <a:gd name="T19" fmla="*/ 15 h 387"/>
                <a:gd name="T20" fmla="*/ 26 w 446"/>
                <a:gd name="T21" fmla="*/ 27 h 387"/>
                <a:gd name="T22" fmla="*/ 26 w 446"/>
                <a:gd name="T23" fmla="*/ 27 h 387"/>
                <a:gd name="T24" fmla="*/ 211 w 446"/>
                <a:gd name="T25" fmla="*/ 213 h 387"/>
                <a:gd name="T26" fmla="*/ 315 w 446"/>
                <a:gd name="T27" fmla="*/ 301 h 387"/>
                <a:gd name="T28" fmla="*/ 424 w 446"/>
                <a:gd name="T29" fmla="*/ 372 h 387"/>
                <a:gd name="T30" fmla="*/ 431 w 446"/>
                <a:gd name="T31" fmla="*/ 371 h 387"/>
                <a:gd name="T32" fmla="*/ 431 w 446"/>
                <a:gd name="T33" fmla="*/ 371 h 387"/>
                <a:gd name="T34" fmla="*/ 441 w 446"/>
                <a:gd name="T35" fmla="*/ 371 h 387"/>
                <a:gd name="T36" fmla="*/ 444 w 446"/>
                <a:gd name="T37" fmla="*/ 381 h 387"/>
                <a:gd name="T38" fmla="*/ 444 w 446"/>
                <a:gd name="T39" fmla="*/ 382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6" h="387">
                  <a:moveTo>
                    <a:pt x="444" y="382"/>
                  </a:moveTo>
                  <a:cubicBezTo>
                    <a:pt x="442" y="383"/>
                    <a:pt x="438" y="387"/>
                    <a:pt x="428" y="386"/>
                  </a:cubicBezTo>
                  <a:cubicBezTo>
                    <a:pt x="403" y="385"/>
                    <a:pt x="361" y="358"/>
                    <a:pt x="306" y="310"/>
                  </a:cubicBezTo>
                  <a:cubicBezTo>
                    <a:pt x="277" y="283"/>
                    <a:pt x="241" y="254"/>
                    <a:pt x="204" y="222"/>
                  </a:cubicBezTo>
                  <a:cubicBezTo>
                    <a:pt x="77" y="117"/>
                    <a:pt x="0" y="51"/>
                    <a:pt x="12" y="19"/>
                  </a:cubicBezTo>
                  <a:cubicBezTo>
                    <a:pt x="15" y="8"/>
                    <a:pt x="21" y="2"/>
                    <a:pt x="30" y="1"/>
                  </a:cubicBezTo>
                  <a:cubicBezTo>
                    <a:pt x="47" y="0"/>
                    <a:pt x="65" y="16"/>
                    <a:pt x="67" y="17"/>
                  </a:cubicBezTo>
                  <a:cubicBezTo>
                    <a:pt x="70" y="20"/>
                    <a:pt x="71" y="25"/>
                    <a:pt x="69" y="27"/>
                  </a:cubicBezTo>
                  <a:cubicBezTo>
                    <a:pt x="67" y="30"/>
                    <a:pt x="62" y="29"/>
                    <a:pt x="59" y="26"/>
                  </a:cubicBezTo>
                  <a:cubicBezTo>
                    <a:pt x="55" y="23"/>
                    <a:pt x="44" y="15"/>
                    <a:pt x="36" y="15"/>
                  </a:cubicBezTo>
                  <a:cubicBezTo>
                    <a:pt x="31" y="16"/>
                    <a:pt x="28" y="20"/>
                    <a:pt x="26" y="27"/>
                  </a:cubicBezTo>
                  <a:cubicBezTo>
                    <a:pt x="26" y="27"/>
                    <a:pt x="26" y="27"/>
                    <a:pt x="26" y="27"/>
                  </a:cubicBezTo>
                  <a:cubicBezTo>
                    <a:pt x="17" y="51"/>
                    <a:pt x="124" y="141"/>
                    <a:pt x="211" y="213"/>
                  </a:cubicBezTo>
                  <a:cubicBezTo>
                    <a:pt x="249" y="244"/>
                    <a:pt x="285" y="274"/>
                    <a:pt x="315" y="301"/>
                  </a:cubicBezTo>
                  <a:cubicBezTo>
                    <a:pt x="382" y="361"/>
                    <a:pt x="412" y="372"/>
                    <a:pt x="424" y="372"/>
                  </a:cubicBezTo>
                  <a:cubicBezTo>
                    <a:pt x="429" y="373"/>
                    <a:pt x="431" y="371"/>
                    <a:pt x="431" y="371"/>
                  </a:cubicBezTo>
                  <a:cubicBezTo>
                    <a:pt x="431" y="371"/>
                    <a:pt x="431" y="371"/>
                    <a:pt x="431" y="371"/>
                  </a:cubicBezTo>
                  <a:cubicBezTo>
                    <a:pt x="433" y="368"/>
                    <a:pt x="438" y="368"/>
                    <a:pt x="441" y="371"/>
                  </a:cubicBezTo>
                  <a:cubicBezTo>
                    <a:pt x="445" y="374"/>
                    <a:pt x="446" y="378"/>
                    <a:pt x="444" y="381"/>
                  </a:cubicBezTo>
                  <a:cubicBezTo>
                    <a:pt x="444" y="381"/>
                    <a:pt x="444" y="381"/>
                    <a:pt x="444" y="382"/>
                  </a:cubicBez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566">
              <a:extLst>
                <a:ext uri="{FF2B5EF4-FFF2-40B4-BE49-F238E27FC236}">
                  <a16:creationId xmlns:a16="http://schemas.microsoft.com/office/drawing/2014/main" id="{17038106-9B4E-A6EA-9B6B-EB14EC399781}"/>
                </a:ext>
              </a:extLst>
            </p:cNvPr>
            <p:cNvSpPr>
              <a:spLocks/>
            </p:cNvSpPr>
            <p:nvPr/>
          </p:nvSpPr>
          <p:spPr bwMode="auto">
            <a:xfrm>
              <a:off x="8413363" y="2817226"/>
              <a:ext cx="549066" cy="468417"/>
            </a:xfrm>
            <a:custGeom>
              <a:avLst/>
              <a:gdLst>
                <a:gd name="T0" fmla="*/ 283 w 285"/>
                <a:gd name="T1" fmla="*/ 241 h 243"/>
                <a:gd name="T2" fmla="*/ 283 w 285"/>
                <a:gd name="T3" fmla="*/ 241 h 243"/>
                <a:gd name="T4" fmla="*/ 272 w 285"/>
                <a:gd name="T5" fmla="*/ 238 h 243"/>
                <a:gd name="T6" fmla="*/ 6 w 285"/>
                <a:gd name="T7" fmla="*/ 14 h 243"/>
                <a:gd name="T8" fmla="*/ 2 w 285"/>
                <a:gd name="T9" fmla="*/ 3 h 243"/>
                <a:gd name="T10" fmla="*/ 13 w 285"/>
                <a:gd name="T11" fmla="*/ 3 h 243"/>
                <a:gd name="T12" fmla="*/ 281 w 285"/>
                <a:gd name="T13" fmla="*/ 231 h 243"/>
                <a:gd name="T14" fmla="*/ 283 w 285"/>
                <a:gd name="T15" fmla="*/ 241 h 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5" h="243">
                  <a:moveTo>
                    <a:pt x="283" y="241"/>
                  </a:moveTo>
                  <a:cubicBezTo>
                    <a:pt x="283" y="241"/>
                    <a:pt x="283" y="241"/>
                    <a:pt x="283" y="241"/>
                  </a:cubicBezTo>
                  <a:cubicBezTo>
                    <a:pt x="280" y="243"/>
                    <a:pt x="275" y="242"/>
                    <a:pt x="272" y="238"/>
                  </a:cubicBezTo>
                  <a:cubicBezTo>
                    <a:pt x="191" y="155"/>
                    <a:pt x="8" y="15"/>
                    <a:pt x="6" y="14"/>
                  </a:cubicBezTo>
                  <a:cubicBezTo>
                    <a:pt x="2" y="11"/>
                    <a:pt x="0" y="6"/>
                    <a:pt x="2" y="3"/>
                  </a:cubicBezTo>
                  <a:cubicBezTo>
                    <a:pt x="4" y="0"/>
                    <a:pt x="9" y="0"/>
                    <a:pt x="13" y="3"/>
                  </a:cubicBezTo>
                  <a:cubicBezTo>
                    <a:pt x="20" y="9"/>
                    <a:pt x="199" y="146"/>
                    <a:pt x="281" y="231"/>
                  </a:cubicBezTo>
                  <a:cubicBezTo>
                    <a:pt x="285" y="234"/>
                    <a:pt x="285" y="238"/>
                    <a:pt x="283" y="241"/>
                  </a:cubicBez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TextBox 568">
              <a:extLst>
                <a:ext uri="{FF2B5EF4-FFF2-40B4-BE49-F238E27FC236}">
                  <a16:creationId xmlns:a16="http://schemas.microsoft.com/office/drawing/2014/main" id="{EEFC0893-D16E-E99C-1D34-20C3AE429490}"/>
                </a:ext>
              </a:extLst>
            </p:cNvPr>
            <p:cNvSpPr txBox="1"/>
            <p:nvPr/>
          </p:nvSpPr>
          <p:spPr>
            <a:xfrm rot="5958531">
              <a:off x="6672952" y="4929935"/>
              <a:ext cx="2467101" cy="830997"/>
            </a:xfrm>
            <a:prstGeom prst="rect">
              <a:avLst/>
            </a:prstGeom>
            <a:noFill/>
          </p:spPr>
          <p:txBody>
            <a:bodyPr wrap="square" rtlCol="0">
              <a:spAutoFit/>
            </a:bodyPr>
            <a:lstStyle/>
            <a:p>
              <a:pPr algn="ctr"/>
              <a:r>
                <a:rPr lang="en-US" sz="2400" dirty="0" err="1">
                  <a:solidFill>
                    <a:schemeClr val="bg1"/>
                  </a:solidFill>
                  <a:latin typeface="+mj-lt"/>
                </a:rPr>
                <a:t>Luogo</a:t>
              </a:r>
              <a:r>
                <a:rPr lang="en-US" sz="2400" dirty="0">
                  <a:solidFill>
                    <a:schemeClr val="bg1"/>
                  </a:solidFill>
                  <a:latin typeface="+mj-lt"/>
                </a:rPr>
                <a:t> di </a:t>
              </a:r>
              <a:r>
                <a:rPr lang="en-US" sz="2400" dirty="0" err="1">
                  <a:solidFill>
                    <a:schemeClr val="bg1"/>
                  </a:solidFill>
                  <a:latin typeface="+mj-lt"/>
                </a:rPr>
                <a:t>apprendimento</a:t>
              </a:r>
              <a:endParaRPr lang="en-US" sz="2400" dirty="0">
                <a:solidFill>
                  <a:schemeClr val="bg1"/>
                </a:solidFill>
                <a:latin typeface="+mj-lt"/>
              </a:endParaRPr>
            </a:p>
          </p:txBody>
        </p:sp>
        <p:sp>
          <p:nvSpPr>
            <p:cNvPr id="27" name="TextBox 569">
              <a:extLst>
                <a:ext uri="{FF2B5EF4-FFF2-40B4-BE49-F238E27FC236}">
                  <a16:creationId xmlns:a16="http://schemas.microsoft.com/office/drawing/2014/main" id="{22F56C15-2E31-9310-0821-E0AF8774E2C4}"/>
                </a:ext>
              </a:extLst>
            </p:cNvPr>
            <p:cNvSpPr txBox="1"/>
            <p:nvPr/>
          </p:nvSpPr>
          <p:spPr>
            <a:xfrm rot="4520413">
              <a:off x="8221906" y="4858126"/>
              <a:ext cx="1502334" cy="461665"/>
            </a:xfrm>
            <a:prstGeom prst="rect">
              <a:avLst/>
            </a:prstGeom>
            <a:noFill/>
          </p:spPr>
          <p:txBody>
            <a:bodyPr wrap="none" rtlCol="0">
              <a:spAutoFit/>
            </a:bodyPr>
            <a:lstStyle/>
            <a:p>
              <a:r>
                <a:rPr lang="en-US" sz="2400" dirty="0" err="1">
                  <a:solidFill>
                    <a:schemeClr val="bg1"/>
                  </a:solidFill>
                  <a:latin typeface="+mj-lt"/>
                </a:rPr>
                <a:t>Strumenti</a:t>
              </a:r>
              <a:endParaRPr lang="en-US" sz="2400" dirty="0">
                <a:solidFill>
                  <a:schemeClr val="bg1"/>
                </a:solidFill>
                <a:latin typeface="+mj-lt"/>
              </a:endParaRPr>
            </a:p>
          </p:txBody>
        </p:sp>
        <p:sp>
          <p:nvSpPr>
            <p:cNvPr id="28" name="TextBox 570">
              <a:extLst>
                <a:ext uri="{FF2B5EF4-FFF2-40B4-BE49-F238E27FC236}">
                  <a16:creationId xmlns:a16="http://schemas.microsoft.com/office/drawing/2014/main" id="{4632DB9B-E04D-07B1-967E-CE3BFD25BE07}"/>
                </a:ext>
              </a:extLst>
            </p:cNvPr>
            <p:cNvSpPr txBox="1"/>
            <p:nvPr/>
          </p:nvSpPr>
          <p:spPr>
            <a:xfrm rot="3201610">
              <a:off x="9228933" y="4582108"/>
              <a:ext cx="1811714" cy="461665"/>
            </a:xfrm>
            <a:prstGeom prst="rect">
              <a:avLst/>
            </a:prstGeom>
            <a:noFill/>
          </p:spPr>
          <p:txBody>
            <a:bodyPr wrap="none" rtlCol="0">
              <a:spAutoFit/>
            </a:bodyPr>
            <a:lstStyle/>
            <a:p>
              <a:pPr algn="ctr"/>
              <a:r>
                <a:rPr lang="en-US" sz="2400" dirty="0" err="1">
                  <a:solidFill>
                    <a:schemeClr val="bg1"/>
                  </a:solidFill>
                  <a:latin typeface="+mj-lt"/>
                </a:rPr>
                <a:t>Formazione</a:t>
              </a:r>
              <a:endParaRPr lang="en-US" sz="2400" dirty="0">
                <a:solidFill>
                  <a:schemeClr val="bg1"/>
                </a:solidFill>
                <a:latin typeface="+mj-lt"/>
              </a:endParaRPr>
            </a:p>
          </p:txBody>
        </p:sp>
      </p:grpSp>
      <p:sp>
        <p:nvSpPr>
          <p:cNvPr id="29" name="TextBox 571">
            <a:extLst>
              <a:ext uri="{FF2B5EF4-FFF2-40B4-BE49-F238E27FC236}">
                <a16:creationId xmlns:a16="http://schemas.microsoft.com/office/drawing/2014/main" id="{1711E554-4712-DBFC-C728-46AA01EB409E}"/>
              </a:ext>
            </a:extLst>
          </p:cNvPr>
          <p:cNvSpPr txBox="1"/>
          <p:nvPr/>
        </p:nvSpPr>
        <p:spPr>
          <a:xfrm>
            <a:off x="1664780" y="2213743"/>
            <a:ext cx="1436612" cy="400110"/>
          </a:xfrm>
          <a:prstGeom prst="rect">
            <a:avLst/>
          </a:prstGeom>
          <a:noFill/>
        </p:spPr>
        <p:txBody>
          <a:bodyPr wrap="none" rtlCol="0">
            <a:spAutoFit/>
          </a:bodyPr>
          <a:lstStyle/>
          <a:p>
            <a:r>
              <a:rPr lang="en-US" sz="2000" b="1" dirty="0" err="1">
                <a:solidFill>
                  <a:srgbClr val="24BAA2"/>
                </a:solidFill>
                <a:latin typeface="Calibri" panose="020F0502020204030204" pitchFamily="34" charset="0"/>
                <a:cs typeface="Calibri" panose="020F0502020204030204" pitchFamily="34" charset="0"/>
              </a:rPr>
              <a:t>Formazione</a:t>
            </a:r>
            <a:endParaRPr lang="id-ID" sz="2000" b="1" dirty="0">
              <a:solidFill>
                <a:srgbClr val="24BAA2"/>
              </a:solidFill>
              <a:latin typeface="Calibri" panose="020F0502020204030204" pitchFamily="34" charset="0"/>
              <a:cs typeface="Calibri" panose="020F0502020204030204" pitchFamily="34" charset="0"/>
            </a:endParaRPr>
          </a:p>
        </p:txBody>
      </p:sp>
      <p:sp>
        <p:nvSpPr>
          <p:cNvPr id="30" name="TextBox 572">
            <a:extLst>
              <a:ext uri="{FF2B5EF4-FFF2-40B4-BE49-F238E27FC236}">
                <a16:creationId xmlns:a16="http://schemas.microsoft.com/office/drawing/2014/main" id="{239DE0D6-DCCA-9CFA-8F8D-0EB7627678D3}"/>
              </a:ext>
            </a:extLst>
          </p:cNvPr>
          <p:cNvSpPr txBox="1"/>
          <p:nvPr/>
        </p:nvSpPr>
        <p:spPr>
          <a:xfrm>
            <a:off x="1643862" y="2563534"/>
            <a:ext cx="6328448" cy="1015663"/>
          </a:xfrm>
          <a:prstGeom prst="rect">
            <a:avLst/>
          </a:prstGeom>
          <a:noFill/>
        </p:spPr>
        <p:txBody>
          <a:bodyPr wrap="square" rtlCol="0">
            <a:spAutoFit/>
          </a:bodyPr>
          <a:lstStyle/>
          <a:p>
            <a:pPr algn="just"/>
            <a:r>
              <a:rPr lang="it-IT" sz="2000" dirty="0">
                <a:solidFill>
                  <a:srgbClr val="7F3494"/>
                </a:solidFill>
                <a:latin typeface="Calibri" panose="020F0502020204030204" pitchFamily="34" charset="0"/>
                <a:cs typeface="Calibri" panose="020F0502020204030204" pitchFamily="34" charset="0"/>
              </a:rPr>
              <a:t>Strutturato in 3 diversi moduli, approfondisce le nuove tecnologie e la loro applicazione nel settore dell'assistenza attraverso una metodologia teorica e pratica. </a:t>
            </a:r>
          </a:p>
        </p:txBody>
      </p:sp>
      <p:sp>
        <p:nvSpPr>
          <p:cNvPr id="31" name="TextBox 573">
            <a:extLst>
              <a:ext uri="{FF2B5EF4-FFF2-40B4-BE49-F238E27FC236}">
                <a16:creationId xmlns:a16="http://schemas.microsoft.com/office/drawing/2014/main" id="{ED4868B3-6AD8-234E-152B-B8E94A79E573}"/>
              </a:ext>
            </a:extLst>
          </p:cNvPr>
          <p:cNvSpPr txBox="1"/>
          <p:nvPr/>
        </p:nvSpPr>
        <p:spPr>
          <a:xfrm>
            <a:off x="1663536" y="3583116"/>
            <a:ext cx="1361535" cy="400110"/>
          </a:xfrm>
          <a:prstGeom prst="rect">
            <a:avLst/>
          </a:prstGeom>
          <a:noFill/>
        </p:spPr>
        <p:txBody>
          <a:bodyPr wrap="square" rtlCol="0">
            <a:spAutoFit/>
          </a:bodyPr>
          <a:lstStyle/>
          <a:p>
            <a:r>
              <a:rPr lang="en-US" sz="2000" b="1" dirty="0" err="1">
                <a:solidFill>
                  <a:srgbClr val="24BAA2"/>
                </a:solidFill>
                <a:latin typeface="Calibri" panose="020F0502020204030204" pitchFamily="34" charset="0"/>
                <a:cs typeface="Calibri" panose="020F0502020204030204" pitchFamily="34" charset="0"/>
              </a:rPr>
              <a:t>Strumenti</a:t>
            </a:r>
            <a:endParaRPr lang="id-ID" sz="2000" b="1" dirty="0">
              <a:solidFill>
                <a:srgbClr val="24BAA2"/>
              </a:solidFill>
              <a:latin typeface="Calibri" panose="020F0502020204030204" pitchFamily="34" charset="0"/>
              <a:cs typeface="Calibri" panose="020F0502020204030204" pitchFamily="34" charset="0"/>
            </a:endParaRPr>
          </a:p>
        </p:txBody>
      </p:sp>
      <p:sp>
        <p:nvSpPr>
          <p:cNvPr id="32" name="TextBox 574">
            <a:extLst>
              <a:ext uri="{FF2B5EF4-FFF2-40B4-BE49-F238E27FC236}">
                <a16:creationId xmlns:a16="http://schemas.microsoft.com/office/drawing/2014/main" id="{5DB8B009-33D8-B163-663E-8C99C43987DA}"/>
              </a:ext>
            </a:extLst>
          </p:cNvPr>
          <p:cNvSpPr txBox="1"/>
          <p:nvPr/>
        </p:nvSpPr>
        <p:spPr>
          <a:xfrm>
            <a:off x="1663534" y="3852304"/>
            <a:ext cx="6266625" cy="1015663"/>
          </a:xfrm>
          <a:prstGeom prst="rect">
            <a:avLst/>
          </a:prstGeom>
          <a:noFill/>
        </p:spPr>
        <p:txBody>
          <a:bodyPr wrap="square" rtlCol="0">
            <a:spAutoFit/>
          </a:bodyPr>
          <a:lstStyle/>
          <a:p>
            <a:r>
              <a:rPr lang="it-IT" sz="2000" dirty="0">
                <a:solidFill>
                  <a:srgbClr val="7F3494"/>
                </a:solidFill>
                <a:latin typeface="Calibri" panose="020F0502020204030204" pitchFamily="34" charset="0"/>
                <a:cs typeface="Calibri" panose="020F0502020204030204" pitchFamily="34" charset="0"/>
              </a:rPr>
              <a:t>Il corso fornisce tutti i tipi di strumenti (video, infografiche, manuali) per facilitare l'apprendimento dello studente. </a:t>
            </a:r>
          </a:p>
        </p:txBody>
      </p:sp>
      <p:sp>
        <p:nvSpPr>
          <p:cNvPr id="33" name="TextBox 575">
            <a:extLst>
              <a:ext uri="{FF2B5EF4-FFF2-40B4-BE49-F238E27FC236}">
                <a16:creationId xmlns:a16="http://schemas.microsoft.com/office/drawing/2014/main" id="{689CAA2D-DF4F-2C10-2FC6-AD60523B1203}"/>
              </a:ext>
            </a:extLst>
          </p:cNvPr>
          <p:cNvSpPr txBox="1"/>
          <p:nvPr/>
        </p:nvSpPr>
        <p:spPr>
          <a:xfrm>
            <a:off x="1663536" y="4981545"/>
            <a:ext cx="2589170" cy="338554"/>
          </a:xfrm>
          <a:prstGeom prst="rect">
            <a:avLst/>
          </a:prstGeom>
          <a:noFill/>
        </p:spPr>
        <p:txBody>
          <a:bodyPr wrap="none" rtlCol="0">
            <a:spAutoFit/>
          </a:bodyPr>
          <a:lstStyle/>
          <a:p>
            <a:r>
              <a:rPr lang="en-US" sz="1600" b="1" dirty="0" err="1">
                <a:solidFill>
                  <a:srgbClr val="24BAA2"/>
                </a:solidFill>
                <a:cs typeface="Lato Regular"/>
              </a:rPr>
              <a:t>Luogo</a:t>
            </a:r>
            <a:r>
              <a:rPr lang="en-US" sz="1600" b="1" dirty="0">
                <a:solidFill>
                  <a:srgbClr val="24BAA2"/>
                </a:solidFill>
                <a:cs typeface="Lato Regular"/>
              </a:rPr>
              <a:t> di </a:t>
            </a:r>
            <a:r>
              <a:rPr lang="en-US" sz="1600" b="1" dirty="0" err="1">
                <a:solidFill>
                  <a:srgbClr val="24BAA2"/>
                </a:solidFill>
                <a:cs typeface="Lato Regular"/>
              </a:rPr>
              <a:t>apprendimento</a:t>
            </a:r>
            <a:endParaRPr lang="id-ID" sz="1600" b="1" dirty="0">
              <a:solidFill>
                <a:srgbClr val="24BAA2"/>
              </a:solidFill>
              <a:cs typeface="Lato Regular"/>
            </a:endParaRPr>
          </a:p>
        </p:txBody>
      </p:sp>
      <p:sp>
        <p:nvSpPr>
          <p:cNvPr id="34" name="TextBox 576">
            <a:extLst>
              <a:ext uri="{FF2B5EF4-FFF2-40B4-BE49-F238E27FC236}">
                <a16:creationId xmlns:a16="http://schemas.microsoft.com/office/drawing/2014/main" id="{6C5A13B1-39E5-AAFB-C0D4-FA1923892F6D}"/>
              </a:ext>
            </a:extLst>
          </p:cNvPr>
          <p:cNvSpPr txBox="1"/>
          <p:nvPr/>
        </p:nvSpPr>
        <p:spPr>
          <a:xfrm>
            <a:off x="1663534" y="5250733"/>
            <a:ext cx="6490652" cy="1015663"/>
          </a:xfrm>
          <a:prstGeom prst="rect">
            <a:avLst/>
          </a:prstGeom>
          <a:noFill/>
        </p:spPr>
        <p:txBody>
          <a:bodyPr wrap="square" rtlCol="0">
            <a:spAutoFit/>
          </a:bodyPr>
          <a:lstStyle/>
          <a:p>
            <a:r>
              <a:rPr lang="it-IT" sz="2000" dirty="0">
                <a:solidFill>
                  <a:srgbClr val="7F3494"/>
                </a:solidFill>
                <a:latin typeface="Calibri" panose="020F0502020204030204" pitchFamily="34" charset="0"/>
                <a:cs typeface="Calibri" panose="020F0502020204030204" pitchFamily="34" charset="0"/>
              </a:rPr>
              <a:t>È stata creata una piattaforma di apprendimento professionale per renderla più accessibile a qualsiasi tipologia di operatore sanitario. </a:t>
            </a:r>
          </a:p>
        </p:txBody>
      </p:sp>
      <p:grpSp>
        <p:nvGrpSpPr>
          <p:cNvPr id="35" name="Group 577">
            <a:extLst>
              <a:ext uri="{FF2B5EF4-FFF2-40B4-BE49-F238E27FC236}">
                <a16:creationId xmlns:a16="http://schemas.microsoft.com/office/drawing/2014/main" id="{AA472A47-1F14-DB9C-80A5-B0BD893298FB}"/>
              </a:ext>
            </a:extLst>
          </p:cNvPr>
          <p:cNvGrpSpPr/>
          <p:nvPr/>
        </p:nvGrpSpPr>
        <p:grpSpPr>
          <a:xfrm>
            <a:off x="858765" y="2274483"/>
            <a:ext cx="731330" cy="731330"/>
            <a:chOff x="858765" y="2076520"/>
            <a:chExt cx="731330" cy="731330"/>
          </a:xfrm>
        </p:grpSpPr>
        <p:sp>
          <p:nvSpPr>
            <p:cNvPr id="36" name="Oval 578">
              <a:extLst>
                <a:ext uri="{FF2B5EF4-FFF2-40B4-BE49-F238E27FC236}">
                  <a16:creationId xmlns:a16="http://schemas.microsoft.com/office/drawing/2014/main" id="{A72D860C-D907-7853-5C10-ACAEAAC0FD23}"/>
                </a:ext>
              </a:extLst>
            </p:cNvPr>
            <p:cNvSpPr/>
            <p:nvPr/>
          </p:nvSpPr>
          <p:spPr>
            <a:xfrm>
              <a:off x="858765" y="2076520"/>
              <a:ext cx="731330" cy="731330"/>
            </a:xfrm>
            <a:prstGeom prst="ellipse">
              <a:avLst/>
            </a:prstGeom>
            <a:solidFill>
              <a:srgbClr val="24BA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579">
              <a:extLst>
                <a:ext uri="{FF2B5EF4-FFF2-40B4-BE49-F238E27FC236}">
                  <a16:creationId xmlns:a16="http://schemas.microsoft.com/office/drawing/2014/main" id="{E6BFCEF2-8B62-95D7-B0EB-673B05F4F63D}"/>
                </a:ext>
              </a:extLst>
            </p:cNvPr>
            <p:cNvGrpSpPr/>
            <p:nvPr/>
          </p:nvGrpSpPr>
          <p:grpSpPr>
            <a:xfrm>
              <a:off x="962086" y="2183481"/>
              <a:ext cx="517408" cy="517408"/>
              <a:chOff x="5978526" y="4030663"/>
              <a:chExt cx="239713" cy="239713"/>
            </a:xfrm>
            <a:solidFill>
              <a:schemeClr val="bg1"/>
            </a:solidFill>
          </p:grpSpPr>
          <p:sp>
            <p:nvSpPr>
              <p:cNvPr id="38" name="Freeform 424">
                <a:extLst>
                  <a:ext uri="{FF2B5EF4-FFF2-40B4-BE49-F238E27FC236}">
                    <a16:creationId xmlns:a16="http://schemas.microsoft.com/office/drawing/2014/main" id="{09EF9AE5-805E-8700-602E-4DA42F7CAAFF}"/>
                  </a:ext>
                </a:extLst>
              </p:cNvPr>
              <p:cNvSpPr>
                <a:spLocks/>
              </p:cNvSpPr>
              <p:nvPr/>
            </p:nvSpPr>
            <p:spPr bwMode="auto">
              <a:xfrm>
                <a:off x="6015038" y="4056063"/>
                <a:ext cx="26988" cy="26988"/>
              </a:xfrm>
              <a:custGeom>
                <a:avLst/>
                <a:gdLst>
                  <a:gd name="T0" fmla="*/ 6 w 7"/>
                  <a:gd name="T1" fmla="*/ 4 h 7"/>
                  <a:gd name="T2" fmla="*/ 4 w 7"/>
                  <a:gd name="T3" fmla="*/ 1 h 7"/>
                  <a:gd name="T4" fmla="*/ 1 w 7"/>
                  <a:gd name="T5" fmla="*/ 1 h 7"/>
                  <a:gd name="T6" fmla="*/ 1 w 7"/>
                  <a:gd name="T7" fmla="*/ 4 h 7"/>
                  <a:gd name="T8" fmla="*/ 4 w 7"/>
                  <a:gd name="T9" fmla="*/ 7 h 7"/>
                  <a:gd name="T10" fmla="*/ 6 w 7"/>
                  <a:gd name="T11" fmla="*/ 7 h 7"/>
                  <a:gd name="T12" fmla="*/ 6 w 7"/>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4"/>
                    </a:moveTo>
                    <a:cubicBezTo>
                      <a:pt x="4" y="1"/>
                      <a:pt x="4" y="1"/>
                      <a:pt x="4" y="1"/>
                    </a:cubicBezTo>
                    <a:cubicBezTo>
                      <a:pt x="3" y="0"/>
                      <a:pt x="2" y="0"/>
                      <a:pt x="1" y="1"/>
                    </a:cubicBezTo>
                    <a:cubicBezTo>
                      <a:pt x="0" y="2"/>
                      <a:pt x="0" y="3"/>
                      <a:pt x="1" y="4"/>
                    </a:cubicBezTo>
                    <a:cubicBezTo>
                      <a:pt x="4" y="7"/>
                      <a:pt x="4" y="7"/>
                      <a:pt x="4" y="7"/>
                    </a:cubicBezTo>
                    <a:cubicBezTo>
                      <a:pt x="4" y="7"/>
                      <a:pt x="6" y="7"/>
                      <a:pt x="6" y="7"/>
                    </a:cubicBezTo>
                    <a:cubicBezTo>
                      <a:pt x="7" y="6"/>
                      <a:pt x="7" y="5"/>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425">
                <a:extLst>
                  <a:ext uri="{FF2B5EF4-FFF2-40B4-BE49-F238E27FC236}">
                    <a16:creationId xmlns:a16="http://schemas.microsoft.com/office/drawing/2014/main" id="{583FFF1C-2C39-FA2C-5EF6-7B364040C917}"/>
                  </a:ext>
                </a:extLst>
              </p:cNvPr>
              <p:cNvSpPr>
                <a:spLocks/>
              </p:cNvSpPr>
              <p:nvPr/>
            </p:nvSpPr>
            <p:spPr bwMode="auto">
              <a:xfrm>
                <a:off x="5978526" y="4135438"/>
                <a:ext cx="28575" cy="14288"/>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426">
                <a:extLst>
                  <a:ext uri="{FF2B5EF4-FFF2-40B4-BE49-F238E27FC236}">
                    <a16:creationId xmlns:a16="http://schemas.microsoft.com/office/drawing/2014/main" id="{AF1A87BA-C91F-4136-EA21-E502F08D456A}"/>
                  </a:ext>
                </a:extLst>
              </p:cNvPr>
              <p:cNvSpPr>
                <a:spLocks/>
              </p:cNvSpPr>
              <p:nvPr/>
            </p:nvSpPr>
            <p:spPr bwMode="auto">
              <a:xfrm>
                <a:off x="6188076" y="4149725"/>
                <a:ext cx="30163" cy="15875"/>
              </a:xfrm>
              <a:custGeom>
                <a:avLst/>
                <a:gdLst>
                  <a:gd name="T0" fmla="*/ 6 w 8"/>
                  <a:gd name="T1" fmla="*/ 0 h 4"/>
                  <a:gd name="T2" fmla="*/ 2 w 8"/>
                  <a:gd name="T3" fmla="*/ 0 h 4"/>
                  <a:gd name="T4" fmla="*/ 0 w 8"/>
                  <a:gd name="T5" fmla="*/ 2 h 4"/>
                  <a:gd name="T6" fmla="*/ 2 w 8"/>
                  <a:gd name="T7" fmla="*/ 4 h 4"/>
                  <a:gd name="T8" fmla="*/ 6 w 8"/>
                  <a:gd name="T9" fmla="*/ 4 h 4"/>
                  <a:gd name="T10" fmla="*/ 8 w 8"/>
                  <a:gd name="T11" fmla="*/ 2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2" y="0"/>
                      <a:pt x="2" y="0"/>
                      <a:pt x="2" y="0"/>
                    </a:cubicBezTo>
                    <a:cubicBezTo>
                      <a:pt x="1" y="0"/>
                      <a:pt x="0" y="1"/>
                      <a:pt x="0" y="2"/>
                    </a:cubicBezTo>
                    <a:cubicBezTo>
                      <a:pt x="0" y="3"/>
                      <a:pt x="1" y="4"/>
                      <a:pt x="2" y="4"/>
                    </a:cubicBezTo>
                    <a:cubicBezTo>
                      <a:pt x="6" y="4"/>
                      <a:pt x="6" y="4"/>
                      <a:pt x="6" y="4"/>
                    </a:cubicBezTo>
                    <a:cubicBezTo>
                      <a:pt x="7" y="4"/>
                      <a:pt x="8" y="3"/>
                      <a:pt x="8" y="2"/>
                    </a:cubicBezTo>
                    <a:cubicBezTo>
                      <a:pt x="8" y="1"/>
                      <a:pt x="7"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Freeform 427">
                <a:extLst>
                  <a:ext uri="{FF2B5EF4-FFF2-40B4-BE49-F238E27FC236}">
                    <a16:creationId xmlns:a16="http://schemas.microsoft.com/office/drawing/2014/main" id="{89728A94-0E3A-51E0-9677-749ED2F6C3F0}"/>
                  </a:ext>
                </a:extLst>
              </p:cNvPr>
              <p:cNvSpPr>
                <a:spLocks/>
              </p:cNvSpPr>
              <p:nvPr/>
            </p:nvSpPr>
            <p:spPr bwMode="auto">
              <a:xfrm>
                <a:off x="6165851" y="4067175"/>
                <a:ext cx="25400" cy="26988"/>
              </a:xfrm>
              <a:custGeom>
                <a:avLst/>
                <a:gdLst>
                  <a:gd name="T0" fmla="*/ 6 w 7"/>
                  <a:gd name="T1" fmla="*/ 1 h 7"/>
                  <a:gd name="T2" fmla="*/ 3 w 7"/>
                  <a:gd name="T3" fmla="*/ 1 h 7"/>
                  <a:gd name="T4" fmla="*/ 0 w 7"/>
                  <a:gd name="T5" fmla="*/ 4 h 7"/>
                  <a:gd name="T6" fmla="*/ 0 w 7"/>
                  <a:gd name="T7" fmla="*/ 6 h 7"/>
                  <a:gd name="T8" fmla="*/ 3 w 7"/>
                  <a:gd name="T9" fmla="*/ 6 h 7"/>
                  <a:gd name="T10" fmla="*/ 6 w 7"/>
                  <a:gd name="T11" fmla="*/ 4 h 7"/>
                  <a:gd name="T12" fmla="*/ 6 w 7"/>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6" y="1"/>
                    </a:moveTo>
                    <a:cubicBezTo>
                      <a:pt x="5" y="0"/>
                      <a:pt x="4" y="0"/>
                      <a:pt x="3" y="1"/>
                    </a:cubicBezTo>
                    <a:cubicBezTo>
                      <a:pt x="0" y="4"/>
                      <a:pt x="0" y="4"/>
                      <a:pt x="0" y="4"/>
                    </a:cubicBezTo>
                    <a:cubicBezTo>
                      <a:pt x="0" y="4"/>
                      <a:pt x="0" y="6"/>
                      <a:pt x="0" y="6"/>
                    </a:cubicBezTo>
                    <a:cubicBezTo>
                      <a:pt x="1" y="7"/>
                      <a:pt x="2" y="7"/>
                      <a:pt x="3" y="6"/>
                    </a:cubicBezTo>
                    <a:cubicBezTo>
                      <a:pt x="6" y="4"/>
                      <a:pt x="6" y="4"/>
                      <a:pt x="6" y="4"/>
                    </a:cubicBezTo>
                    <a:cubicBezTo>
                      <a:pt x="7" y="3"/>
                      <a:pt x="7" y="2"/>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Freeform 428">
                <a:extLst>
                  <a:ext uri="{FF2B5EF4-FFF2-40B4-BE49-F238E27FC236}">
                    <a16:creationId xmlns:a16="http://schemas.microsoft.com/office/drawing/2014/main" id="{4095DB06-600D-142E-882D-7559BC843366}"/>
                  </a:ext>
                </a:extLst>
              </p:cNvPr>
              <p:cNvSpPr>
                <a:spLocks/>
              </p:cNvSpPr>
              <p:nvPr/>
            </p:nvSpPr>
            <p:spPr bwMode="auto">
              <a:xfrm>
                <a:off x="6097588" y="4030663"/>
                <a:ext cx="15875" cy="28575"/>
              </a:xfrm>
              <a:custGeom>
                <a:avLst/>
                <a:gdLst>
                  <a:gd name="T0" fmla="*/ 2 w 4"/>
                  <a:gd name="T1" fmla="*/ 8 h 8"/>
                  <a:gd name="T2" fmla="*/ 3 w 4"/>
                  <a:gd name="T3" fmla="*/ 7 h 8"/>
                  <a:gd name="T4" fmla="*/ 4 w 4"/>
                  <a:gd name="T5" fmla="*/ 6 h 8"/>
                  <a:gd name="T6" fmla="*/ 4 w 4"/>
                  <a:gd name="T7" fmla="*/ 2 h 8"/>
                  <a:gd name="T8" fmla="*/ 2 w 4"/>
                  <a:gd name="T9" fmla="*/ 0 h 8"/>
                  <a:gd name="T10" fmla="*/ 0 w 4"/>
                  <a:gd name="T11" fmla="*/ 1 h 8"/>
                  <a:gd name="T12" fmla="*/ 0 w 4"/>
                  <a:gd name="T13" fmla="*/ 2 h 8"/>
                  <a:gd name="T14" fmla="*/ 0 w 4"/>
                  <a:gd name="T15" fmla="*/ 6 h 8"/>
                  <a:gd name="T16" fmla="*/ 2 w 4"/>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2" y="8"/>
                    </a:moveTo>
                    <a:cubicBezTo>
                      <a:pt x="3" y="8"/>
                      <a:pt x="3" y="8"/>
                      <a:pt x="3" y="7"/>
                    </a:cubicBezTo>
                    <a:cubicBezTo>
                      <a:pt x="4" y="7"/>
                      <a:pt x="4" y="7"/>
                      <a:pt x="4" y="6"/>
                    </a:cubicBezTo>
                    <a:cubicBezTo>
                      <a:pt x="4" y="2"/>
                      <a:pt x="4" y="2"/>
                      <a:pt x="4" y="2"/>
                    </a:cubicBezTo>
                    <a:cubicBezTo>
                      <a:pt x="4" y="1"/>
                      <a:pt x="3" y="0"/>
                      <a:pt x="2" y="0"/>
                    </a:cubicBezTo>
                    <a:cubicBezTo>
                      <a:pt x="1" y="0"/>
                      <a:pt x="0" y="1"/>
                      <a:pt x="0" y="1"/>
                    </a:cubicBezTo>
                    <a:cubicBezTo>
                      <a:pt x="0" y="2"/>
                      <a:pt x="0" y="2"/>
                      <a:pt x="0" y="2"/>
                    </a:cubicBezTo>
                    <a:cubicBezTo>
                      <a:pt x="0" y="6"/>
                      <a:pt x="0" y="6"/>
                      <a:pt x="0" y="6"/>
                    </a:cubicBezTo>
                    <a:cubicBezTo>
                      <a:pt x="0" y="7"/>
                      <a:pt x="1" y="8"/>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Freeform 429">
                <a:extLst>
                  <a:ext uri="{FF2B5EF4-FFF2-40B4-BE49-F238E27FC236}">
                    <a16:creationId xmlns:a16="http://schemas.microsoft.com/office/drawing/2014/main" id="{301A34B3-C36B-3AC8-DA6F-5BE8CCD92E1B}"/>
                  </a:ext>
                </a:extLst>
              </p:cNvPr>
              <p:cNvSpPr>
                <a:spLocks noEditPoints="1"/>
              </p:cNvSpPr>
              <p:nvPr/>
            </p:nvSpPr>
            <p:spPr bwMode="auto">
              <a:xfrm>
                <a:off x="6037263" y="4089400"/>
                <a:ext cx="120650" cy="136525"/>
              </a:xfrm>
              <a:custGeom>
                <a:avLst/>
                <a:gdLst>
                  <a:gd name="T0" fmla="*/ 16 w 32"/>
                  <a:gd name="T1" fmla="*/ 0 h 36"/>
                  <a:gd name="T2" fmla="*/ 0 w 32"/>
                  <a:gd name="T3" fmla="*/ 16 h 36"/>
                  <a:gd name="T4" fmla="*/ 8 w 32"/>
                  <a:gd name="T5" fmla="*/ 30 h 36"/>
                  <a:gd name="T6" fmla="*/ 8 w 32"/>
                  <a:gd name="T7" fmla="*/ 36 h 36"/>
                  <a:gd name="T8" fmla="*/ 24 w 32"/>
                  <a:gd name="T9" fmla="*/ 36 h 36"/>
                  <a:gd name="T10" fmla="*/ 24 w 32"/>
                  <a:gd name="T11" fmla="*/ 30 h 36"/>
                  <a:gd name="T12" fmla="*/ 32 w 32"/>
                  <a:gd name="T13" fmla="*/ 16 h 36"/>
                  <a:gd name="T14" fmla="*/ 16 w 32"/>
                  <a:gd name="T15" fmla="*/ 0 h 36"/>
                  <a:gd name="T16" fmla="*/ 22 w 32"/>
                  <a:gd name="T17" fmla="*/ 26 h 36"/>
                  <a:gd name="T18" fmla="*/ 20 w 32"/>
                  <a:gd name="T19" fmla="*/ 27 h 36"/>
                  <a:gd name="T20" fmla="*/ 20 w 32"/>
                  <a:gd name="T21" fmla="*/ 30 h 36"/>
                  <a:gd name="T22" fmla="*/ 20 w 32"/>
                  <a:gd name="T23" fmla="*/ 32 h 36"/>
                  <a:gd name="T24" fmla="*/ 12 w 32"/>
                  <a:gd name="T25" fmla="*/ 32 h 36"/>
                  <a:gd name="T26" fmla="*/ 12 w 32"/>
                  <a:gd name="T27" fmla="*/ 30 h 36"/>
                  <a:gd name="T28" fmla="*/ 12 w 32"/>
                  <a:gd name="T29" fmla="*/ 27 h 36"/>
                  <a:gd name="T30" fmla="*/ 10 w 32"/>
                  <a:gd name="T31" fmla="*/ 26 h 36"/>
                  <a:gd name="T32" fmla="*/ 4 w 32"/>
                  <a:gd name="T33" fmla="*/ 16 h 36"/>
                  <a:gd name="T34" fmla="*/ 16 w 32"/>
                  <a:gd name="T35" fmla="*/ 4 h 36"/>
                  <a:gd name="T36" fmla="*/ 28 w 32"/>
                  <a:gd name="T37" fmla="*/ 16 h 36"/>
                  <a:gd name="T38" fmla="*/ 22 w 32"/>
                  <a:gd name="T39"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6">
                    <a:moveTo>
                      <a:pt x="16" y="0"/>
                    </a:moveTo>
                    <a:cubicBezTo>
                      <a:pt x="7" y="0"/>
                      <a:pt x="0" y="7"/>
                      <a:pt x="0" y="16"/>
                    </a:cubicBezTo>
                    <a:cubicBezTo>
                      <a:pt x="0" y="22"/>
                      <a:pt x="3" y="27"/>
                      <a:pt x="8" y="30"/>
                    </a:cubicBezTo>
                    <a:cubicBezTo>
                      <a:pt x="8" y="36"/>
                      <a:pt x="8" y="36"/>
                      <a:pt x="8" y="36"/>
                    </a:cubicBezTo>
                    <a:cubicBezTo>
                      <a:pt x="24" y="36"/>
                      <a:pt x="24" y="36"/>
                      <a:pt x="24" y="36"/>
                    </a:cubicBezTo>
                    <a:cubicBezTo>
                      <a:pt x="24" y="30"/>
                      <a:pt x="24" y="30"/>
                      <a:pt x="24" y="30"/>
                    </a:cubicBezTo>
                    <a:cubicBezTo>
                      <a:pt x="29" y="27"/>
                      <a:pt x="32" y="22"/>
                      <a:pt x="32" y="16"/>
                    </a:cubicBezTo>
                    <a:cubicBezTo>
                      <a:pt x="32" y="7"/>
                      <a:pt x="25" y="0"/>
                      <a:pt x="16" y="0"/>
                    </a:cubicBezTo>
                    <a:close/>
                    <a:moveTo>
                      <a:pt x="22" y="26"/>
                    </a:moveTo>
                    <a:cubicBezTo>
                      <a:pt x="20" y="27"/>
                      <a:pt x="20" y="27"/>
                      <a:pt x="20" y="27"/>
                    </a:cubicBezTo>
                    <a:cubicBezTo>
                      <a:pt x="20" y="30"/>
                      <a:pt x="20" y="30"/>
                      <a:pt x="20" y="30"/>
                    </a:cubicBezTo>
                    <a:cubicBezTo>
                      <a:pt x="20" y="32"/>
                      <a:pt x="20" y="32"/>
                      <a:pt x="20" y="32"/>
                    </a:cubicBezTo>
                    <a:cubicBezTo>
                      <a:pt x="12" y="32"/>
                      <a:pt x="12" y="32"/>
                      <a:pt x="12" y="32"/>
                    </a:cubicBezTo>
                    <a:cubicBezTo>
                      <a:pt x="12" y="30"/>
                      <a:pt x="12" y="30"/>
                      <a:pt x="12" y="30"/>
                    </a:cubicBezTo>
                    <a:cubicBezTo>
                      <a:pt x="12" y="27"/>
                      <a:pt x="12" y="27"/>
                      <a:pt x="12" y="27"/>
                    </a:cubicBezTo>
                    <a:cubicBezTo>
                      <a:pt x="10" y="26"/>
                      <a:pt x="10" y="26"/>
                      <a:pt x="10" y="26"/>
                    </a:cubicBezTo>
                    <a:cubicBezTo>
                      <a:pt x="6" y="24"/>
                      <a:pt x="4" y="20"/>
                      <a:pt x="4" y="16"/>
                    </a:cubicBezTo>
                    <a:cubicBezTo>
                      <a:pt x="4" y="9"/>
                      <a:pt x="9" y="4"/>
                      <a:pt x="16" y="4"/>
                    </a:cubicBezTo>
                    <a:cubicBezTo>
                      <a:pt x="23" y="4"/>
                      <a:pt x="28" y="9"/>
                      <a:pt x="28" y="16"/>
                    </a:cubicBezTo>
                    <a:cubicBezTo>
                      <a:pt x="28" y="20"/>
                      <a:pt x="26" y="24"/>
                      <a:pt x="22"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p>
            </p:txBody>
          </p:sp>
          <p:sp>
            <p:nvSpPr>
              <p:cNvPr id="44" name="Freeform 430">
                <a:extLst>
                  <a:ext uri="{FF2B5EF4-FFF2-40B4-BE49-F238E27FC236}">
                    <a16:creationId xmlns:a16="http://schemas.microsoft.com/office/drawing/2014/main" id="{1BB0BE5F-A74F-610F-1A87-0F49AB4690D7}"/>
                  </a:ext>
                </a:extLst>
              </p:cNvPr>
              <p:cNvSpPr>
                <a:spLocks/>
              </p:cNvSpPr>
              <p:nvPr/>
            </p:nvSpPr>
            <p:spPr bwMode="auto">
              <a:xfrm>
                <a:off x="6067426" y="4240213"/>
                <a:ext cx="60325" cy="30163"/>
              </a:xfrm>
              <a:custGeom>
                <a:avLst/>
                <a:gdLst>
                  <a:gd name="T0" fmla="*/ 0 w 16"/>
                  <a:gd name="T1" fmla="*/ 4 h 8"/>
                  <a:gd name="T2" fmla="*/ 4 w 16"/>
                  <a:gd name="T3" fmla="*/ 4 h 8"/>
                  <a:gd name="T4" fmla="*/ 4 w 16"/>
                  <a:gd name="T5" fmla="*/ 4 h 8"/>
                  <a:gd name="T6" fmla="*/ 8 w 16"/>
                  <a:gd name="T7" fmla="*/ 8 h 8"/>
                  <a:gd name="T8" fmla="*/ 12 w 16"/>
                  <a:gd name="T9" fmla="*/ 4 h 8"/>
                  <a:gd name="T10" fmla="*/ 12 w 16"/>
                  <a:gd name="T11" fmla="*/ 4 h 8"/>
                  <a:gd name="T12" fmla="*/ 16 w 16"/>
                  <a:gd name="T13" fmla="*/ 4 h 8"/>
                  <a:gd name="T14" fmla="*/ 16 w 16"/>
                  <a:gd name="T15" fmla="*/ 0 h 8"/>
                  <a:gd name="T16" fmla="*/ 0 w 16"/>
                  <a:gd name="T17" fmla="*/ 0 h 8"/>
                  <a:gd name="T18" fmla="*/ 0 w 16"/>
                  <a:gd name="T1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8">
                    <a:moveTo>
                      <a:pt x="0" y="4"/>
                    </a:moveTo>
                    <a:cubicBezTo>
                      <a:pt x="4" y="4"/>
                      <a:pt x="4" y="4"/>
                      <a:pt x="4" y="4"/>
                    </a:cubicBezTo>
                    <a:cubicBezTo>
                      <a:pt x="4" y="4"/>
                      <a:pt x="4" y="4"/>
                      <a:pt x="4" y="4"/>
                    </a:cubicBezTo>
                    <a:cubicBezTo>
                      <a:pt x="4" y="6"/>
                      <a:pt x="6" y="8"/>
                      <a:pt x="8" y="8"/>
                    </a:cubicBezTo>
                    <a:cubicBezTo>
                      <a:pt x="10" y="8"/>
                      <a:pt x="12" y="6"/>
                      <a:pt x="12" y="4"/>
                    </a:cubicBezTo>
                    <a:cubicBezTo>
                      <a:pt x="12" y="4"/>
                      <a:pt x="12" y="4"/>
                      <a:pt x="12" y="4"/>
                    </a:cubicBezTo>
                    <a:cubicBezTo>
                      <a:pt x="16" y="4"/>
                      <a:pt x="16" y="4"/>
                      <a:pt x="16" y="4"/>
                    </a:cubicBezTo>
                    <a:cubicBezTo>
                      <a:pt x="16" y="0"/>
                      <a:pt x="16" y="0"/>
                      <a:pt x="16" y="0"/>
                    </a:cubicBezTo>
                    <a:cubicBezTo>
                      <a:pt x="0" y="0"/>
                      <a:pt x="0" y="0"/>
                      <a:pt x="0" y="0"/>
                    </a:cubicBezTo>
                    <a:lnTo>
                      <a:pt x="0"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45" name="Group 587">
            <a:extLst>
              <a:ext uri="{FF2B5EF4-FFF2-40B4-BE49-F238E27FC236}">
                <a16:creationId xmlns:a16="http://schemas.microsoft.com/office/drawing/2014/main" id="{FF3D7C8B-0D62-9C08-5FB8-54AD476B3113}"/>
              </a:ext>
            </a:extLst>
          </p:cNvPr>
          <p:cNvGrpSpPr/>
          <p:nvPr/>
        </p:nvGrpSpPr>
        <p:grpSpPr>
          <a:xfrm>
            <a:off x="856963" y="5005847"/>
            <a:ext cx="731330" cy="731330"/>
            <a:chOff x="856963" y="4807884"/>
            <a:chExt cx="731330" cy="731330"/>
          </a:xfrm>
        </p:grpSpPr>
        <p:sp>
          <p:nvSpPr>
            <p:cNvPr id="46" name="Oval 588">
              <a:extLst>
                <a:ext uri="{FF2B5EF4-FFF2-40B4-BE49-F238E27FC236}">
                  <a16:creationId xmlns:a16="http://schemas.microsoft.com/office/drawing/2014/main" id="{08BA381B-7D29-73EF-B94C-F3284AB10EC6}"/>
                </a:ext>
              </a:extLst>
            </p:cNvPr>
            <p:cNvSpPr/>
            <p:nvPr/>
          </p:nvSpPr>
          <p:spPr>
            <a:xfrm>
              <a:off x="856963" y="4807884"/>
              <a:ext cx="731330" cy="731330"/>
            </a:xfrm>
            <a:prstGeom prst="ellipse">
              <a:avLst/>
            </a:prstGeom>
            <a:solidFill>
              <a:srgbClr val="24BA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589">
              <a:extLst>
                <a:ext uri="{FF2B5EF4-FFF2-40B4-BE49-F238E27FC236}">
                  <a16:creationId xmlns:a16="http://schemas.microsoft.com/office/drawing/2014/main" id="{AAC62B7E-C353-D402-1EFB-AEDCEA5FCDF6}"/>
                </a:ext>
              </a:extLst>
            </p:cNvPr>
            <p:cNvGrpSpPr/>
            <p:nvPr/>
          </p:nvGrpSpPr>
          <p:grpSpPr>
            <a:xfrm rot="2700000">
              <a:off x="1073865" y="4925675"/>
              <a:ext cx="287901" cy="501715"/>
              <a:chOff x="4732338" y="4783138"/>
              <a:chExt cx="703263" cy="1225551"/>
            </a:xfrm>
            <a:solidFill>
              <a:schemeClr val="bg1"/>
            </a:solidFill>
          </p:grpSpPr>
          <p:sp>
            <p:nvSpPr>
              <p:cNvPr id="48" name="Freeform 30">
                <a:extLst>
                  <a:ext uri="{FF2B5EF4-FFF2-40B4-BE49-F238E27FC236}">
                    <a16:creationId xmlns:a16="http://schemas.microsoft.com/office/drawing/2014/main" id="{90B018DA-BB53-E295-5CEA-C2954011A5AB}"/>
                  </a:ext>
                </a:extLst>
              </p:cNvPr>
              <p:cNvSpPr>
                <a:spLocks noEditPoints="1"/>
              </p:cNvSpPr>
              <p:nvPr/>
            </p:nvSpPr>
            <p:spPr bwMode="auto">
              <a:xfrm>
                <a:off x="4732338" y="4783138"/>
                <a:ext cx="703263" cy="1173163"/>
              </a:xfrm>
              <a:custGeom>
                <a:avLst/>
                <a:gdLst>
                  <a:gd name="T0" fmla="*/ 50 w 184"/>
                  <a:gd name="T1" fmla="*/ 310 h 310"/>
                  <a:gd name="T2" fmla="*/ 32 w 184"/>
                  <a:gd name="T3" fmla="*/ 282 h 310"/>
                  <a:gd name="T4" fmla="*/ 10 w 184"/>
                  <a:gd name="T5" fmla="*/ 199 h 310"/>
                  <a:gd name="T6" fmla="*/ 39 w 184"/>
                  <a:gd name="T7" fmla="*/ 171 h 310"/>
                  <a:gd name="T8" fmla="*/ 30 w 184"/>
                  <a:gd name="T9" fmla="*/ 116 h 310"/>
                  <a:gd name="T10" fmla="*/ 36 w 184"/>
                  <a:gd name="T11" fmla="*/ 73 h 310"/>
                  <a:gd name="T12" fmla="*/ 36 w 184"/>
                  <a:gd name="T13" fmla="*/ 72 h 310"/>
                  <a:gd name="T14" fmla="*/ 92 w 184"/>
                  <a:gd name="T15" fmla="*/ 0 h 310"/>
                  <a:gd name="T16" fmla="*/ 148 w 184"/>
                  <a:gd name="T17" fmla="*/ 72 h 310"/>
                  <a:gd name="T18" fmla="*/ 148 w 184"/>
                  <a:gd name="T19" fmla="*/ 73 h 310"/>
                  <a:gd name="T20" fmla="*/ 155 w 184"/>
                  <a:gd name="T21" fmla="*/ 116 h 310"/>
                  <a:gd name="T22" fmla="*/ 145 w 184"/>
                  <a:gd name="T23" fmla="*/ 171 h 310"/>
                  <a:gd name="T24" fmla="*/ 174 w 184"/>
                  <a:gd name="T25" fmla="*/ 199 h 310"/>
                  <a:gd name="T26" fmla="*/ 153 w 184"/>
                  <a:gd name="T27" fmla="*/ 282 h 310"/>
                  <a:gd name="T28" fmla="*/ 134 w 184"/>
                  <a:gd name="T29" fmla="*/ 310 h 310"/>
                  <a:gd name="T30" fmla="*/ 134 w 184"/>
                  <a:gd name="T31" fmla="*/ 276 h 310"/>
                  <a:gd name="T32" fmla="*/ 118 w 184"/>
                  <a:gd name="T33" fmla="*/ 239 h 310"/>
                  <a:gd name="T34" fmla="*/ 118 w 184"/>
                  <a:gd name="T35" fmla="*/ 240 h 310"/>
                  <a:gd name="T36" fmla="*/ 115 w 184"/>
                  <a:gd name="T37" fmla="*/ 246 h 310"/>
                  <a:gd name="T38" fmla="*/ 108 w 184"/>
                  <a:gd name="T39" fmla="*/ 245 h 310"/>
                  <a:gd name="T40" fmla="*/ 76 w 184"/>
                  <a:gd name="T41" fmla="*/ 245 h 310"/>
                  <a:gd name="T42" fmla="*/ 69 w 184"/>
                  <a:gd name="T43" fmla="*/ 246 h 310"/>
                  <a:gd name="T44" fmla="*/ 66 w 184"/>
                  <a:gd name="T45" fmla="*/ 240 h 310"/>
                  <a:gd name="T46" fmla="*/ 66 w 184"/>
                  <a:gd name="T47" fmla="*/ 239 h 310"/>
                  <a:gd name="T48" fmla="*/ 50 w 184"/>
                  <a:gd name="T49" fmla="*/ 276 h 310"/>
                  <a:gd name="T50" fmla="*/ 50 w 184"/>
                  <a:gd name="T51" fmla="*/ 310 h 310"/>
                  <a:gd name="T52" fmla="*/ 55 w 184"/>
                  <a:gd name="T53" fmla="*/ 79 h 310"/>
                  <a:gd name="T54" fmla="*/ 50 w 184"/>
                  <a:gd name="T55" fmla="*/ 116 h 310"/>
                  <a:gd name="T56" fmla="*/ 61 w 184"/>
                  <a:gd name="T57" fmla="*/ 174 h 310"/>
                  <a:gd name="T58" fmla="*/ 64 w 184"/>
                  <a:gd name="T59" fmla="*/ 184 h 310"/>
                  <a:gd name="T60" fmla="*/ 54 w 184"/>
                  <a:gd name="T61" fmla="*/ 187 h 310"/>
                  <a:gd name="T62" fmla="*/ 29 w 184"/>
                  <a:gd name="T63" fmla="*/ 205 h 310"/>
                  <a:gd name="T64" fmla="*/ 36 w 184"/>
                  <a:gd name="T65" fmla="*/ 247 h 310"/>
                  <a:gd name="T66" fmla="*/ 65 w 184"/>
                  <a:gd name="T67" fmla="*/ 215 h 310"/>
                  <a:gd name="T68" fmla="*/ 74 w 184"/>
                  <a:gd name="T69" fmla="*/ 209 h 310"/>
                  <a:gd name="T70" fmla="*/ 79 w 184"/>
                  <a:gd name="T71" fmla="*/ 219 h 310"/>
                  <a:gd name="T72" fmla="*/ 82 w 184"/>
                  <a:gd name="T73" fmla="*/ 225 h 310"/>
                  <a:gd name="T74" fmla="*/ 103 w 184"/>
                  <a:gd name="T75" fmla="*/ 225 h 310"/>
                  <a:gd name="T76" fmla="*/ 105 w 184"/>
                  <a:gd name="T77" fmla="*/ 219 h 310"/>
                  <a:gd name="T78" fmla="*/ 110 w 184"/>
                  <a:gd name="T79" fmla="*/ 209 h 310"/>
                  <a:gd name="T80" fmla="*/ 120 w 184"/>
                  <a:gd name="T81" fmla="*/ 215 h 310"/>
                  <a:gd name="T82" fmla="*/ 148 w 184"/>
                  <a:gd name="T83" fmla="*/ 247 h 310"/>
                  <a:gd name="T84" fmla="*/ 155 w 184"/>
                  <a:gd name="T85" fmla="*/ 205 h 310"/>
                  <a:gd name="T86" fmla="*/ 130 w 184"/>
                  <a:gd name="T87" fmla="*/ 187 h 310"/>
                  <a:gd name="T88" fmla="*/ 120 w 184"/>
                  <a:gd name="T89" fmla="*/ 184 h 310"/>
                  <a:gd name="T90" fmla="*/ 123 w 184"/>
                  <a:gd name="T91" fmla="*/ 174 h 310"/>
                  <a:gd name="T92" fmla="*/ 135 w 184"/>
                  <a:gd name="T93" fmla="*/ 116 h 310"/>
                  <a:gd name="T94" fmla="*/ 129 w 184"/>
                  <a:gd name="T95" fmla="*/ 79 h 310"/>
                  <a:gd name="T96" fmla="*/ 92 w 184"/>
                  <a:gd name="T97" fmla="*/ 21 h 310"/>
                  <a:gd name="T98" fmla="*/ 55 w 184"/>
                  <a:gd name="T99" fmla="*/ 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10">
                    <a:moveTo>
                      <a:pt x="50" y="310"/>
                    </a:moveTo>
                    <a:cubicBezTo>
                      <a:pt x="32" y="282"/>
                      <a:pt x="32" y="282"/>
                      <a:pt x="32" y="282"/>
                    </a:cubicBezTo>
                    <a:cubicBezTo>
                      <a:pt x="28" y="276"/>
                      <a:pt x="0" y="230"/>
                      <a:pt x="10" y="199"/>
                    </a:cubicBezTo>
                    <a:cubicBezTo>
                      <a:pt x="14" y="187"/>
                      <a:pt x="24" y="178"/>
                      <a:pt x="39" y="171"/>
                    </a:cubicBezTo>
                    <a:cubicBezTo>
                      <a:pt x="33" y="151"/>
                      <a:pt x="30" y="132"/>
                      <a:pt x="30" y="116"/>
                    </a:cubicBezTo>
                    <a:cubicBezTo>
                      <a:pt x="30" y="102"/>
                      <a:pt x="32" y="87"/>
                      <a:pt x="36" y="73"/>
                    </a:cubicBezTo>
                    <a:cubicBezTo>
                      <a:pt x="36" y="72"/>
                      <a:pt x="36" y="72"/>
                      <a:pt x="36" y="72"/>
                    </a:cubicBezTo>
                    <a:cubicBezTo>
                      <a:pt x="50" y="35"/>
                      <a:pt x="77" y="0"/>
                      <a:pt x="92" y="0"/>
                    </a:cubicBezTo>
                    <a:cubicBezTo>
                      <a:pt x="107" y="0"/>
                      <a:pt x="134" y="35"/>
                      <a:pt x="148" y="72"/>
                    </a:cubicBezTo>
                    <a:cubicBezTo>
                      <a:pt x="148" y="73"/>
                      <a:pt x="148" y="73"/>
                      <a:pt x="148" y="73"/>
                    </a:cubicBezTo>
                    <a:cubicBezTo>
                      <a:pt x="152" y="87"/>
                      <a:pt x="155" y="102"/>
                      <a:pt x="155" y="116"/>
                    </a:cubicBezTo>
                    <a:cubicBezTo>
                      <a:pt x="155" y="132"/>
                      <a:pt x="152" y="151"/>
                      <a:pt x="145" y="171"/>
                    </a:cubicBezTo>
                    <a:cubicBezTo>
                      <a:pt x="160" y="178"/>
                      <a:pt x="170" y="187"/>
                      <a:pt x="174" y="199"/>
                    </a:cubicBezTo>
                    <a:cubicBezTo>
                      <a:pt x="184" y="230"/>
                      <a:pt x="156" y="276"/>
                      <a:pt x="153" y="282"/>
                    </a:cubicBezTo>
                    <a:cubicBezTo>
                      <a:pt x="134" y="310"/>
                      <a:pt x="134" y="310"/>
                      <a:pt x="134" y="310"/>
                    </a:cubicBezTo>
                    <a:cubicBezTo>
                      <a:pt x="134" y="276"/>
                      <a:pt x="134" y="276"/>
                      <a:pt x="134" y="276"/>
                    </a:cubicBezTo>
                    <a:cubicBezTo>
                      <a:pt x="134" y="262"/>
                      <a:pt x="128" y="248"/>
                      <a:pt x="118" y="239"/>
                    </a:cubicBezTo>
                    <a:cubicBezTo>
                      <a:pt x="118" y="239"/>
                      <a:pt x="118" y="239"/>
                      <a:pt x="118" y="240"/>
                    </a:cubicBezTo>
                    <a:cubicBezTo>
                      <a:pt x="115" y="246"/>
                      <a:pt x="115" y="246"/>
                      <a:pt x="115" y="246"/>
                    </a:cubicBezTo>
                    <a:cubicBezTo>
                      <a:pt x="108" y="245"/>
                      <a:pt x="108" y="245"/>
                      <a:pt x="108" y="245"/>
                    </a:cubicBezTo>
                    <a:cubicBezTo>
                      <a:pt x="98" y="245"/>
                      <a:pt x="87" y="245"/>
                      <a:pt x="76" y="245"/>
                    </a:cubicBezTo>
                    <a:cubicBezTo>
                      <a:pt x="69" y="246"/>
                      <a:pt x="69" y="246"/>
                      <a:pt x="69" y="246"/>
                    </a:cubicBezTo>
                    <a:cubicBezTo>
                      <a:pt x="66" y="240"/>
                      <a:pt x="66" y="240"/>
                      <a:pt x="66" y="240"/>
                    </a:cubicBezTo>
                    <a:cubicBezTo>
                      <a:pt x="66" y="239"/>
                      <a:pt x="66" y="239"/>
                      <a:pt x="66" y="239"/>
                    </a:cubicBezTo>
                    <a:cubicBezTo>
                      <a:pt x="56" y="249"/>
                      <a:pt x="50" y="262"/>
                      <a:pt x="50" y="276"/>
                    </a:cubicBezTo>
                    <a:lnTo>
                      <a:pt x="50" y="310"/>
                    </a:lnTo>
                    <a:close/>
                    <a:moveTo>
                      <a:pt x="55" y="79"/>
                    </a:moveTo>
                    <a:cubicBezTo>
                      <a:pt x="52" y="91"/>
                      <a:pt x="50" y="104"/>
                      <a:pt x="50" y="116"/>
                    </a:cubicBezTo>
                    <a:cubicBezTo>
                      <a:pt x="50" y="132"/>
                      <a:pt x="53" y="152"/>
                      <a:pt x="61" y="174"/>
                    </a:cubicBezTo>
                    <a:cubicBezTo>
                      <a:pt x="64" y="184"/>
                      <a:pt x="64" y="184"/>
                      <a:pt x="64" y="184"/>
                    </a:cubicBezTo>
                    <a:cubicBezTo>
                      <a:pt x="54" y="187"/>
                      <a:pt x="54" y="187"/>
                      <a:pt x="54" y="187"/>
                    </a:cubicBezTo>
                    <a:cubicBezTo>
                      <a:pt x="45" y="190"/>
                      <a:pt x="33" y="196"/>
                      <a:pt x="29" y="205"/>
                    </a:cubicBezTo>
                    <a:cubicBezTo>
                      <a:pt x="26" y="216"/>
                      <a:pt x="30" y="233"/>
                      <a:pt x="36" y="247"/>
                    </a:cubicBezTo>
                    <a:cubicBezTo>
                      <a:pt x="42" y="234"/>
                      <a:pt x="52" y="223"/>
                      <a:pt x="65" y="215"/>
                    </a:cubicBezTo>
                    <a:cubicBezTo>
                      <a:pt x="74" y="209"/>
                      <a:pt x="74" y="209"/>
                      <a:pt x="74" y="209"/>
                    </a:cubicBezTo>
                    <a:cubicBezTo>
                      <a:pt x="79" y="219"/>
                      <a:pt x="79" y="219"/>
                      <a:pt x="79" y="219"/>
                    </a:cubicBezTo>
                    <a:cubicBezTo>
                      <a:pt x="80" y="221"/>
                      <a:pt x="81" y="223"/>
                      <a:pt x="82" y="225"/>
                    </a:cubicBezTo>
                    <a:cubicBezTo>
                      <a:pt x="89" y="225"/>
                      <a:pt x="96" y="225"/>
                      <a:pt x="103" y="225"/>
                    </a:cubicBezTo>
                    <a:cubicBezTo>
                      <a:pt x="104" y="223"/>
                      <a:pt x="105" y="221"/>
                      <a:pt x="105" y="219"/>
                    </a:cubicBezTo>
                    <a:cubicBezTo>
                      <a:pt x="110" y="209"/>
                      <a:pt x="110" y="209"/>
                      <a:pt x="110" y="209"/>
                    </a:cubicBezTo>
                    <a:cubicBezTo>
                      <a:pt x="120" y="215"/>
                      <a:pt x="120" y="215"/>
                      <a:pt x="120" y="215"/>
                    </a:cubicBezTo>
                    <a:cubicBezTo>
                      <a:pt x="133" y="223"/>
                      <a:pt x="142" y="234"/>
                      <a:pt x="148" y="247"/>
                    </a:cubicBezTo>
                    <a:cubicBezTo>
                      <a:pt x="154" y="233"/>
                      <a:pt x="159" y="216"/>
                      <a:pt x="155" y="205"/>
                    </a:cubicBezTo>
                    <a:cubicBezTo>
                      <a:pt x="152" y="196"/>
                      <a:pt x="140" y="190"/>
                      <a:pt x="130" y="187"/>
                    </a:cubicBezTo>
                    <a:cubicBezTo>
                      <a:pt x="120" y="184"/>
                      <a:pt x="120" y="184"/>
                      <a:pt x="120" y="184"/>
                    </a:cubicBezTo>
                    <a:cubicBezTo>
                      <a:pt x="123" y="174"/>
                      <a:pt x="123" y="174"/>
                      <a:pt x="123" y="174"/>
                    </a:cubicBezTo>
                    <a:cubicBezTo>
                      <a:pt x="131" y="152"/>
                      <a:pt x="135" y="132"/>
                      <a:pt x="135" y="116"/>
                    </a:cubicBezTo>
                    <a:cubicBezTo>
                      <a:pt x="135" y="104"/>
                      <a:pt x="133" y="91"/>
                      <a:pt x="129" y="79"/>
                    </a:cubicBezTo>
                    <a:cubicBezTo>
                      <a:pt x="117" y="47"/>
                      <a:pt x="99" y="26"/>
                      <a:pt x="92" y="21"/>
                    </a:cubicBezTo>
                    <a:cubicBezTo>
                      <a:pt x="85" y="26"/>
                      <a:pt x="67" y="47"/>
                      <a:pt x="55"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31">
                <a:extLst>
                  <a:ext uri="{FF2B5EF4-FFF2-40B4-BE49-F238E27FC236}">
                    <a16:creationId xmlns:a16="http://schemas.microsoft.com/office/drawing/2014/main" id="{5D34574B-14CE-1BE3-0837-28F48FD93BD6}"/>
                  </a:ext>
                </a:extLst>
              </p:cNvPr>
              <p:cNvSpPr>
                <a:spLocks noEditPoints="1"/>
              </p:cNvSpPr>
              <p:nvPr/>
            </p:nvSpPr>
            <p:spPr bwMode="auto">
              <a:xfrm>
                <a:off x="4960938" y="5127626"/>
                <a:ext cx="244475" cy="241300"/>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12 h 64"/>
                  <a:gd name="T12" fmla="*/ 12 w 64"/>
                  <a:gd name="T13" fmla="*/ 32 h 64"/>
                  <a:gd name="T14" fmla="*/ 32 w 64"/>
                  <a:gd name="T15" fmla="*/ 52 h 64"/>
                  <a:gd name="T16" fmla="*/ 52 w 64"/>
                  <a:gd name="T17" fmla="*/ 32 h 64"/>
                  <a:gd name="T18" fmla="*/ 32 w 64"/>
                  <a:gd name="T19"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12"/>
                    </a:moveTo>
                    <a:cubicBezTo>
                      <a:pt x="21" y="12"/>
                      <a:pt x="12" y="21"/>
                      <a:pt x="12" y="32"/>
                    </a:cubicBezTo>
                    <a:cubicBezTo>
                      <a:pt x="12" y="43"/>
                      <a:pt x="21" y="52"/>
                      <a:pt x="32" y="52"/>
                    </a:cubicBezTo>
                    <a:cubicBezTo>
                      <a:pt x="43" y="52"/>
                      <a:pt x="52" y="43"/>
                      <a:pt x="52" y="32"/>
                    </a:cubicBezTo>
                    <a:cubicBezTo>
                      <a:pt x="52" y="21"/>
                      <a:pt x="43" y="12"/>
                      <a:pt x="3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 name="Freeform 32">
                <a:extLst>
                  <a:ext uri="{FF2B5EF4-FFF2-40B4-BE49-F238E27FC236}">
                    <a16:creationId xmlns:a16="http://schemas.microsoft.com/office/drawing/2014/main" id="{DBBAF2A1-C2EE-82DE-9DBE-039ACBE24BF9}"/>
                  </a:ext>
                </a:extLst>
              </p:cNvPr>
              <p:cNvSpPr>
                <a:spLocks noEditPoints="1"/>
              </p:cNvSpPr>
              <p:nvPr/>
            </p:nvSpPr>
            <p:spPr bwMode="auto">
              <a:xfrm>
                <a:off x="4973641" y="5649914"/>
                <a:ext cx="225425" cy="358775"/>
              </a:xfrm>
              <a:custGeom>
                <a:avLst/>
                <a:gdLst>
                  <a:gd name="T0" fmla="*/ 29 w 59"/>
                  <a:gd name="T1" fmla="*/ 95 h 95"/>
                  <a:gd name="T2" fmla="*/ 24 w 59"/>
                  <a:gd name="T3" fmla="*/ 85 h 95"/>
                  <a:gd name="T4" fmla="*/ 0 w 59"/>
                  <a:gd name="T5" fmla="*/ 26 h 95"/>
                  <a:gd name="T6" fmla="*/ 29 w 59"/>
                  <a:gd name="T7" fmla="*/ 0 h 95"/>
                  <a:gd name="T8" fmla="*/ 59 w 59"/>
                  <a:gd name="T9" fmla="*/ 26 h 95"/>
                  <a:gd name="T10" fmla="*/ 34 w 59"/>
                  <a:gd name="T11" fmla="*/ 85 h 95"/>
                  <a:gd name="T12" fmla="*/ 29 w 59"/>
                  <a:gd name="T13" fmla="*/ 95 h 95"/>
                  <a:gd name="T14" fmla="*/ 29 w 59"/>
                  <a:gd name="T15" fmla="*/ 12 h 95"/>
                  <a:gd name="T16" fmla="*/ 12 w 59"/>
                  <a:gd name="T17" fmla="*/ 26 h 95"/>
                  <a:gd name="T18" fmla="*/ 29 w 59"/>
                  <a:gd name="T19" fmla="*/ 69 h 95"/>
                  <a:gd name="T20" fmla="*/ 47 w 59"/>
                  <a:gd name="T21" fmla="*/ 26 h 95"/>
                  <a:gd name="T22" fmla="*/ 29 w 59"/>
                  <a:gd name="T23"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95">
                    <a:moveTo>
                      <a:pt x="29" y="95"/>
                    </a:moveTo>
                    <a:cubicBezTo>
                      <a:pt x="24" y="85"/>
                      <a:pt x="24" y="85"/>
                      <a:pt x="24" y="85"/>
                    </a:cubicBezTo>
                    <a:cubicBezTo>
                      <a:pt x="20" y="77"/>
                      <a:pt x="0" y="38"/>
                      <a:pt x="0" y="26"/>
                    </a:cubicBezTo>
                    <a:cubicBezTo>
                      <a:pt x="0" y="12"/>
                      <a:pt x="13" y="0"/>
                      <a:pt x="29" y="0"/>
                    </a:cubicBezTo>
                    <a:cubicBezTo>
                      <a:pt x="45" y="0"/>
                      <a:pt x="59" y="12"/>
                      <a:pt x="59" y="26"/>
                    </a:cubicBezTo>
                    <a:cubicBezTo>
                      <a:pt x="59" y="38"/>
                      <a:pt x="39" y="77"/>
                      <a:pt x="34" y="85"/>
                    </a:cubicBezTo>
                    <a:lnTo>
                      <a:pt x="29" y="95"/>
                    </a:lnTo>
                    <a:close/>
                    <a:moveTo>
                      <a:pt x="29" y="12"/>
                    </a:moveTo>
                    <a:cubicBezTo>
                      <a:pt x="19" y="12"/>
                      <a:pt x="12" y="18"/>
                      <a:pt x="12" y="26"/>
                    </a:cubicBezTo>
                    <a:cubicBezTo>
                      <a:pt x="12" y="31"/>
                      <a:pt x="20" y="50"/>
                      <a:pt x="29" y="69"/>
                    </a:cubicBezTo>
                    <a:cubicBezTo>
                      <a:pt x="38" y="50"/>
                      <a:pt x="47" y="31"/>
                      <a:pt x="47" y="26"/>
                    </a:cubicBezTo>
                    <a:cubicBezTo>
                      <a:pt x="47" y="18"/>
                      <a:pt x="39" y="12"/>
                      <a:pt x="2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51" name="Group 593">
            <a:extLst>
              <a:ext uri="{FF2B5EF4-FFF2-40B4-BE49-F238E27FC236}">
                <a16:creationId xmlns:a16="http://schemas.microsoft.com/office/drawing/2014/main" id="{4E11316F-E221-3861-7F51-693AF9C0439B}"/>
              </a:ext>
            </a:extLst>
          </p:cNvPr>
          <p:cNvGrpSpPr/>
          <p:nvPr/>
        </p:nvGrpSpPr>
        <p:grpSpPr>
          <a:xfrm>
            <a:off x="856963" y="3640165"/>
            <a:ext cx="731330" cy="731330"/>
            <a:chOff x="856963" y="3442202"/>
            <a:chExt cx="731330" cy="731330"/>
          </a:xfrm>
        </p:grpSpPr>
        <p:sp>
          <p:nvSpPr>
            <p:cNvPr id="52" name="Oval 594">
              <a:extLst>
                <a:ext uri="{FF2B5EF4-FFF2-40B4-BE49-F238E27FC236}">
                  <a16:creationId xmlns:a16="http://schemas.microsoft.com/office/drawing/2014/main" id="{A5E6F7C8-2136-17B4-FB2E-C1E77426319D}"/>
                </a:ext>
              </a:extLst>
            </p:cNvPr>
            <p:cNvSpPr/>
            <p:nvPr/>
          </p:nvSpPr>
          <p:spPr>
            <a:xfrm>
              <a:off x="856963" y="3442202"/>
              <a:ext cx="731330" cy="73133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95">
              <a:extLst>
                <a:ext uri="{FF2B5EF4-FFF2-40B4-BE49-F238E27FC236}">
                  <a16:creationId xmlns:a16="http://schemas.microsoft.com/office/drawing/2014/main" id="{3060B80E-EA99-6651-8789-7E5BEB854CC5}"/>
                </a:ext>
              </a:extLst>
            </p:cNvPr>
            <p:cNvGrpSpPr/>
            <p:nvPr/>
          </p:nvGrpSpPr>
          <p:grpSpPr>
            <a:xfrm>
              <a:off x="1011116" y="3561803"/>
              <a:ext cx="417024" cy="475193"/>
              <a:chOff x="4616451" y="1741488"/>
              <a:chExt cx="2959100" cy="3371850"/>
            </a:xfrm>
            <a:solidFill>
              <a:schemeClr val="bg1"/>
            </a:solidFill>
          </p:grpSpPr>
          <p:sp>
            <p:nvSpPr>
              <p:cNvPr id="54" name="Freeform 5">
                <a:extLst>
                  <a:ext uri="{FF2B5EF4-FFF2-40B4-BE49-F238E27FC236}">
                    <a16:creationId xmlns:a16="http://schemas.microsoft.com/office/drawing/2014/main" id="{7ED14AEF-5116-0B3C-C6A1-F46349B1845C}"/>
                  </a:ext>
                </a:extLst>
              </p:cNvPr>
              <p:cNvSpPr>
                <a:spLocks noEditPoints="1"/>
              </p:cNvSpPr>
              <p:nvPr/>
            </p:nvSpPr>
            <p:spPr bwMode="auto">
              <a:xfrm>
                <a:off x="4616451" y="1741488"/>
                <a:ext cx="2959100" cy="3371850"/>
              </a:xfrm>
              <a:custGeom>
                <a:avLst/>
                <a:gdLst>
                  <a:gd name="T0" fmla="*/ 578 w 786"/>
                  <a:gd name="T1" fmla="*/ 28 h 896"/>
                  <a:gd name="T2" fmla="*/ 205 w 786"/>
                  <a:gd name="T3" fmla="*/ 59 h 896"/>
                  <a:gd name="T4" fmla="*/ 67 w 786"/>
                  <a:gd name="T5" fmla="*/ 236 h 896"/>
                  <a:gd name="T6" fmla="*/ 68 w 786"/>
                  <a:gd name="T7" fmla="*/ 346 h 896"/>
                  <a:gd name="T8" fmla="*/ 70 w 786"/>
                  <a:gd name="T9" fmla="*/ 356 h 896"/>
                  <a:gd name="T10" fmla="*/ 39 w 786"/>
                  <a:gd name="T11" fmla="*/ 406 h 896"/>
                  <a:gd name="T12" fmla="*/ 14 w 786"/>
                  <a:gd name="T13" fmla="*/ 441 h 896"/>
                  <a:gd name="T14" fmla="*/ 14 w 786"/>
                  <a:gd name="T15" fmla="*/ 442 h 896"/>
                  <a:gd name="T16" fmla="*/ 36 w 786"/>
                  <a:gd name="T17" fmla="*/ 540 h 896"/>
                  <a:gd name="T18" fmla="*/ 50 w 786"/>
                  <a:gd name="T19" fmla="*/ 587 h 896"/>
                  <a:gd name="T20" fmla="*/ 75 w 786"/>
                  <a:gd name="T21" fmla="*/ 649 h 896"/>
                  <a:gd name="T22" fmla="*/ 74 w 786"/>
                  <a:gd name="T23" fmla="*/ 694 h 896"/>
                  <a:gd name="T24" fmla="*/ 169 w 786"/>
                  <a:gd name="T25" fmla="*/ 773 h 896"/>
                  <a:gd name="T26" fmla="*/ 244 w 786"/>
                  <a:gd name="T27" fmla="*/ 830 h 896"/>
                  <a:gd name="T28" fmla="*/ 618 w 786"/>
                  <a:gd name="T29" fmla="*/ 896 h 896"/>
                  <a:gd name="T30" fmla="*/ 686 w 786"/>
                  <a:gd name="T31" fmla="*/ 814 h 896"/>
                  <a:gd name="T32" fmla="*/ 664 w 786"/>
                  <a:gd name="T33" fmla="*/ 637 h 896"/>
                  <a:gd name="T34" fmla="*/ 777 w 786"/>
                  <a:gd name="T35" fmla="*/ 417 h 896"/>
                  <a:gd name="T36" fmla="*/ 706 w 786"/>
                  <a:gd name="T37" fmla="*/ 118 h 896"/>
                  <a:gd name="T38" fmla="*/ 627 w 786"/>
                  <a:gd name="T39" fmla="*/ 606 h 896"/>
                  <a:gd name="T40" fmla="*/ 639 w 786"/>
                  <a:gd name="T41" fmla="*/ 823 h 896"/>
                  <a:gd name="T42" fmla="*/ 618 w 786"/>
                  <a:gd name="T43" fmla="*/ 847 h 896"/>
                  <a:gd name="T44" fmla="*/ 292 w 786"/>
                  <a:gd name="T45" fmla="*/ 827 h 896"/>
                  <a:gd name="T46" fmla="*/ 260 w 786"/>
                  <a:gd name="T47" fmla="*/ 706 h 896"/>
                  <a:gd name="T48" fmla="*/ 169 w 786"/>
                  <a:gd name="T49" fmla="*/ 725 h 896"/>
                  <a:gd name="T50" fmla="*/ 101 w 786"/>
                  <a:gd name="T51" fmla="*/ 604 h 896"/>
                  <a:gd name="T52" fmla="*/ 110 w 786"/>
                  <a:gd name="T53" fmla="*/ 568 h 896"/>
                  <a:gd name="T54" fmla="*/ 86 w 786"/>
                  <a:gd name="T55" fmla="*/ 555 h 896"/>
                  <a:gd name="T56" fmla="*/ 94 w 786"/>
                  <a:gd name="T57" fmla="*/ 519 h 896"/>
                  <a:gd name="T58" fmla="*/ 65 w 786"/>
                  <a:gd name="T59" fmla="*/ 501 h 896"/>
                  <a:gd name="T60" fmla="*/ 55 w 786"/>
                  <a:gd name="T61" fmla="*/ 467 h 896"/>
                  <a:gd name="T62" fmla="*/ 112 w 786"/>
                  <a:gd name="T63" fmla="*/ 381 h 896"/>
                  <a:gd name="T64" fmla="*/ 115 w 786"/>
                  <a:gd name="T65" fmla="*/ 335 h 896"/>
                  <a:gd name="T66" fmla="*/ 114 w 786"/>
                  <a:gd name="T67" fmla="*/ 248 h 896"/>
                  <a:gd name="T68" fmla="*/ 729 w 786"/>
                  <a:gd name="T69" fmla="*/ 41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6" h="896">
                    <a:moveTo>
                      <a:pt x="706" y="118"/>
                    </a:moveTo>
                    <a:cubicBezTo>
                      <a:pt x="672" y="79"/>
                      <a:pt x="629" y="49"/>
                      <a:pt x="578" y="28"/>
                    </a:cubicBezTo>
                    <a:cubicBezTo>
                      <a:pt x="531" y="10"/>
                      <a:pt x="478" y="0"/>
                      <a:pt x="425" y="0"/>
                    </a:cubicBezTo>
                    <a:cubicBezTo>
                      <a:pt x="346" y="0"/>
                      <a:pt x="268" y="21"/>
                      <a:pt x="205" y="59"/>
                    </a:cubicBezTo>
                    <a:cubicBezTo>
                      <a:pt x="171" y="79"/>
                      <a:pt x="142" y="104"/>
                      <a:pt x="119" y="133"/>
                    </a:cubicBezTo>
                    <a:cubicBezTo>
                      <a:pt x="94" y="164"/>
                      <a:pt x="77" y="198"/>
                      <a:pt x="67" y="236"/>
                    </a:cubicBezTo>
                    <a:cubicBezTo>
                      <a:pt x="59" y="268"/>
                      <a:pt x="58" y="305"/>
                      <a:pt x="65" y="335"/>
                    </a:cubicBezTo>
                    <a:cubicBezTo>
                      <a:pt x="68" y="346"/>
                      <a:pt x="68" y="346"/>
                      <a:pt x="68" y="346"/>
                    </a:cubicBezTo>
                    <a:cubicBezTo>
                      <a:pt x="68" y="349"/>
                      <a:pt x="69" y="352"/>
                      <a:pt x="70" y="354"/>
                    </a:cubicBezTo>
                    <a:cubicBezTo>
                      <a:pt x="70" y="355"/>
                      <a:pt x="70" y="356"/>
                      <a:pt x="70" y="356"/>
                    </a:cubicBezTo>
                    <a:cubicBezTo>
                      <a:pt x="68" y="360"/>
                      <a:pt x="68" y="360"/>
                      <a:pt x="68" y="360"/>
                    </a:cubicBezTo>
                    <a:cubicBezTo>
                      <a:pt x="61" y="375"/>
                      <a:pt x="50" y="390"/>
                      <a:pt x="39" y="406"/>
                    </a:cubicBezTo>
                    <a:cubicBezTo>
                      <a:pt x="31" y="417"/>
                      <a:pt x="22" y="428"/>
                      <a:pt x="14" y="441"/>
                    </a:cubicBezTo>
                    <a:cubicBezTo>
                      <a:pt x="14" y="441"/>
                      <a:pt x="14" y="441"/>
                      <a:pt x="14" y="441"/>
                    </a:cubicBezTo>
                    <a:cubicBezTo>
                      <a:pt x="14" y="441"/>
                      <a:pt x="14" y="441"/>
                      <a:pt x="14" y="441"/>
                    </a:cubicBezTo>
                    <a:cubicBezTo>
                      <a:pt x="14" y="442"/>
                      <a:pt x="14" y="442"/>
                      <a:pt x="14" y="442"/>
                    </a:cubicBezTo>
                    <a:cubicBezTo>
                      <a:pt x="3" y="459"/>
                      <a:pt x="0" y="481"/>
                      <a:pt x="6" y="501"/>
                    </a:cubicBezTo>
                    <a:cubicBezTo>
                      <a:pt x="11" y="517"/>
                      <a:pt x="22" y="531"/>
                      <a:pt x="36" y="540"/>
                    </a:cubicBezTo>
                    <a:cubicBezTo>
                      <a:pt x="35" y="553"/>
                      <a:pt x="37" y="565"/>
                      <a:pt x="43" y="576"/>
                    </a:cubicBezTo>
                    <a:cubicBezTo>
                      <a:pt x="45" y="580"/>
                      <a:pt x="47" y="584"/>
                      <a:pt x="50" y="587"/>
                    </a:cubicBezTo>
                    <a:cubicBezTo>
                      <a:pt x="48" y="603"/>
                      <a:pt x="52" y="619"/>
                      <a:pt x="62" y="632"/>
                    </a:cubicBezTo>
                    <a:cubicBezTo>
                      <a:pt x="75" y="649"/>
                      <a:pt x="75" y="649"/>
                      <a:pt x="75" y="649"/>
                    </a:cubicBezTo>
                    <a:cubicBezTo>
                      <a:pt x="75" y="652"/>
                      <a:pt x="75" y="654"/>
                      <a:pt x="74" y="657"/>
                    </a:cubicBezTo>
                    <a:cubicBezTo>
                      <a:pt x="74" y="667"/>
                      <a:pt x="73" y="680"/>
                      <a:pt x="74" y="694"/>
                    </a:cubicBezTo>
                    <a:cubicBezTo>
                      <a:pt x="77" y="715"/>
                      <a:pt x="85" y="732"/>
                      <a:pt x="97" y="746"/>
                    </a:cubicBezTo>
                    <a:cubicBezTo>
                      <a:pt x="114" y="764"/>
                      <a:pt x="139" y="773"/>
                      <a:pt x="169" y="773"/>
                    </a:cubicBezTo>
                    <a:cubicBezTo>
                      <a:pt x="189" y="773"/>
                      <a:pt x="212" y="769"/>
                      <a:pt x="240" y="761"/>
                    </a:cubicBezTo>
                    <a:cubicBezTo>
                      <a:pt x="241" y="779"/>
                      <a:pt x="243" y="801"/>
                      <a:pt x="244" y="830"/>
                    </a:cubicBezTo>
                    <a:cubicBezTo>
                      <a:pt x="246" y="867"/>
                      <a:pt x="276" y="896"/>
                      <a:pt x="313" y="896"/>
                    </a:cubicBezTo>
                    <a:cubicBezTo>
                      <a:pt x="618" y="896"/>
                      <a:pt x="618" y="896"/>
                      <a:pt x="618" y="896"/>
                    </a:cubicBezTo>
                    <a:cubicBezTo>
                      <a:pt x="638" y="896"/>
                      <a:pt x="658" y="887"/>
                      <a:pt x="671" y="871"/>
                    </a:cubicBezTo>
                    <a:cubicBezTo>
                      <a:pt x="684" y="855"/>
                      <a:pt x="690" y="834"/>
                      <a:pt x="686" y="814"/>
                    </a:cubicBezTo>
                    <a:cubicBezTo>
                      <a:pt x="658" y="658"/>
                      <a:pt x="658" y="658"/>
                      <a:pt x="658" y="658"/>
                    </a:cubicBezTo>
                    <a:cubicBezTo>
                      <a:pt x="657" y="650"/>
                      <a:pt x="659" y="643"/>
                      <a:pt x="664" y="637"/>
                    </a:cubicBezTo>
                    <a:cubicBezTo>
                      <a:pt x="686" y="610"/>
                      <a:pt x="712" y="578"/>
                      <a:pt x="733" y="541"/>
                    </a:cubicBezTo>
                    <a:cubicBezTo>
                      <a:pt x="756" y="501"/>
                      <a:pt x="770" y="460"/>
                      <a:pt x="777" y="417"/>
                    </a:cubicBezTo>
                    <a:cubicBezTo>
                      <a:pt x="786" y="355"/>
                      <a:pt x="784" y="298"/>
                      <a:pt x="772" y="247"/>
                    </a:cubicBezTo>
                    <a:cubicBezTo>
                      <a:pt x="759" y="198"/>
                      <a:pt x="737" y="154"/>
                      <a:pt x="706" y="118"/>
                    </a:cubicBezTo>
                    <a:close/>
                    <a:moveTo>
                      <a:pt x="729" y="410"/>
                    </a:moveTo>
                    <a:cubicBezTo>
                      <a:pt x="717" y="491"/>
                      <a:pt x="674" y="550"/>
                      <a:pt x="627" y="606"/>
                    </a:cubicBezTo>
                    <a:cubicBezTo>
                      <a:pt x="613" y="622"/>
                      <a:pt x="607" y="645"/>
                      <a:pt x="611" y="666"/>
                    </a:cubicBezTo>
                    <a:cubicBezTo>
                      <a:pt x="639" y="823"/>
                      <a:pt x="639" y="823"/>
                      <a:pt x="639" y="823"/>
                    </a:cubicBezTo>
                    <a:cubicBezTo>
                      <a:pt x="640" y="829"/>
                      <a:pt x="638" y="835"/>
                      <a:pt x="634" y="840"/>
                    </a:cubicBezTo>
                    <a:cubicBezTo>
                      <a:pt x="630" y="845"/>
                      <a:pt x="624" y="847"/>
                      <a:pt x="618" y="847"/>
                    </a:cubicBezTo>
                    <a:cubicBezTo>
                      <a:pt x="313" y="847"/>
                      <a:pt x="313" y="847"/>
                      <a:pt x="313" y="847"/>
                    </a:cubicBezTo>
                    <a:cubicBezTo>
                      <a:pt x="302" y="847"/>
                      <a:pt x="293" y="839"/>
                      <a:pt x="292" y="827"/>
                    </a:cubicBezTo>
                    <a:cubicBezTo>
                      <a:pt x="290" y="774"/>
                      <a:pt x="286" y="742"/>
                      <a:pt x="284" y="724"/>
                    </a:cubicBezTo>
                    <a:cubicBezTo>
                      <a:pt x="284" y="715"/>
                      <a:pt x="272" y="706"/>
                      <a:pt x="260" y="706"/>
                    </a:cubicBezTo>
                    <a:cubicBezTo>
                      <a:pt x="258" y="706"/>
                      <a:pt x="256" y="706"/>
                      <a:pt x="254" y="707"/>
                    </a:cubicBezTo>
                    <a:cubicBezTo>
                      <a:pt x="216" y="720"/>
                      <a:pt x="189" y="725"/>
                      <a:pt x="169" y="725"/>
                    </a:cubicBezTo>
                    <a:cubicBezTo>
                      <a:pt x="95" y="725"/>
                      <a:pt x="134" y="648"/>
                      <a:pt x="120" y="629"/>
                    </a:cubicBezTo>
                    <a:cubicBezTo>
                      <a:pt x="101" y="604"/>
                      <a:pt x="101" y="604"/>
                      <a:pt x="101" y="604"/>
                    </a:cubicBezTo>
                    <a:cubicBezTo>
                      <a:pt x="96" y="597"/>
                      <a:pt x="96" y="589"/>
                      <a:pt x="100" y="583"/>
                    </a:cubicBezTo>
                    <a:cubicBezTo>
                      <a:pt x="110" y="568"/>
                      <a:pt x="110" y="568"/>
                      <a:pt x="110" y="568"/>
                    </a:cubicBezTo>
                    <a:cubicBezTo>
                      <a:pt x="98" y="565"/>
                      <a:pt x="98" y="565"/>
                      <a:pt x="98" y="565"/>
                    </a:cubicBezTo>
                    <a:cubicBezTo>
                      <a:pt x="93" y="563"/>
                      <a:pt x="89" y="560"/>
                      <a:pt x="86" y="555"/>
                    </a:cubicBezTo>
                    <a:cubicBezTo>
                      <a:pt x="84" y="550"/>
                      <a:pt x="84" y="545"/>
                      <a:pt x="86" y="540"/>
                    </a:cubicBezTo>
                    <a:cubicBezTo>
                      <a:pt x="94" y="519"/>
                      <a:pt x="94" y="519"/>
                      <a:pt x="94" y="519"/>
                    </a:cubicBezTo>
                    <a:cubicBezTo>
                      <a:pt x="95" y="517"/>
                      <a:pt x="94" y="514"/>
                      <a:pt x="92" y="513"/>
                    </a:cubicBezTo>
                    <a:cubicBezTo>
                      <a:pt x="65" y="501"/>
                      <a:pt x="65" y="501"/>
                      <a:pt x="65" y="501"/>
                    </a:cubicBezTo>
                    <a:cubicBezTo>
                      <a:pt x="59" y="499"/>
                      <a:pt x="54" y="493"/>
                      <a:pt x="52" y="487"/>
                    </a:cubicBezTo>
                    <a:cubicBezTo>
                      <a:pt x="50" y="480"/>
                      <a:pt x="51" y="473"/>
                      <a:pt x="55" y="467"/>
                    </a:cubicBezTo>
                    <a:cubicBezTo>
                      <a:pt x="55" y="466"/>
                      <a:pt x="55" y="466"/>
                      <a:pt x="55" y="466"/>
                    </a:cubicBezTo>
                    <a:cubicBezTo>
                      <a:pt x="73" y="438"/>
                      <a:pt x="97" y="412"/>
                      <a:pt x="112" y="381"/>
                    </a:cubicBezTo>
                    <a:cubicBezTo>
                      <a:pt x="118" y="368"/>
                      <a:pt x="118" y="368"/>
                      <a:pt x="118" y="368"/>
                    </a:cubicBezTo>
                    <a:cubicBezTo>
                      <a:pt x="122" y="359"/>
                      <a:pt x="117" y="345"/>
                      <a:pt x="115" y="335"/>
                    </a:cubicBezTo>
                    <a:cubicBezTo>
                      <a:pt x="112" y="325"/>
                      <a:pt x="112" y="325"/>
                      <a:pt x="112" y="325"/>
                    </a:cubicBezTo>
                    <a:cubicBezTo>
                      <a:pt x="107" y="301"/>
                      <a:pt x="108" y="271"/>
                      <a:pt x="114" y="248"/>
                    </a:cubicBezTo>
                    <a:cubicBezTo>
                      <a:pt x="146" y="120"/>
                      <a:pt x="286" y="48"/>
                      <a:pt x="425" y="48"/>
                    </a:cubicBezTo>
                    <a:cubicBezTo>
                      <a:pt x="597" y="48"/>
                      <a:pt x="767" y="158"/>
                      <a:pt x="729" y="4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 name="Freeform 6">
                <a:extLst>
                  <a:ext uri="{FF2B5EF4-FFF2-40B4-BE49-F238E27FC236}">
                    <a16:creationId xmlns:a16="http://schemas.microsoft.com/office/drawing/2014/main" id="{A62C67FD-40A5-EE49-E2F4-E70B81B06AAF}"/>
                  </a:ext>
                </a:extLst>
              </p:cNvPr>
              <p:cNvSpPr>
                <a:spLocks/>
              </p:cNvSpPr>
              <p:nvPr/>
            </p:nvSpPr>
            <p:spPr bwMode="auto">
              <a:xfrm>
                <a:off x="5184776" y="2062163"/>
                <a:ext cx="2085975" cy="1700213"/>
              </a:xfrm>
              <a:custGeom>
                <a:avLst/>
                <a:gdLst>
                  <a:gd name="T0" fmla="*/ 367 w 554"/>
                  <a:gd name="T1" fmla="*/ 21 h 452"/>
                  <a:gd name="T2" fmla="*/ 325 w 554"/>
                  <a:gd name="T3" fmla="*/ 5 h 452"/>
                  <a:gd name="T4" fmla="*/ 298 w 554"/>
                  <a:gd name="T5" fmla="*/ 11 h 452"/>
                  <a:gd name="T6" fmla="*/ 267 w 554"/>
                  <a:gd name="T7" fmla="*/ 0 h 452"/>
                  <a:gd name="T8" fmla="*/ 243 w 554"/>
                  <a:gd name="T9" fmla="*/ 7 h 452"/>
                  <a:gd name="T10" fmla="*/ 223 w 554"/>
                  <a:gd name="T11" fmla="*/ 5 h 452"/>
                  <a:gd name="T12" fmla="*/ 168 w 554"/>
                  <a:gd name="T13" fmla="*/ 24 h 452"/>
                  <a:gd name="T14" fmla="*/ 163 w 554"/>
                  <a:gd name="T15" fmla="*/ 24 h 452"/>
                  <a:gd name="T16" fmla="*/ 96 w 554"/>
                  <a:gd name="T17" fmla="*/ 54 h 452"/>
                  <a:gd name="T18" fmla="*/ 38 w 554"/>
                  <a:gd name="T19" fmla="*/ 123 h 452"/>
                  <a:gd name="T20" fmla="*/ 15 w 554"/>
                  <a:gd name="T21" fmla="*/ 156 h 452"/>
                  <a:gd name="T22" fmla="*/ 15 w 554"/>
                  <a:gd name="T23" fmla="*/ 161 h 452"/>
                  <a:gd name="T24" fmla="*/ 0 w 554"/>
                  <a:gd name="T25" fmla="*/ 210 h 452"/>
                  <a:gd name="T26" fmla="*/ 39 w 554"/>
                  <a:gd name="T27" fmla="*/ 282 h 452"/>
                  <a:gd name="T28" fmla="*/ 103 w 554"/>
                  <a:gd name="T29" fmla="*/ 327 h 452"/>
                  <a:gd name="T30" fmla="*/ 135 w 554"/>
                  <a:gd name="T31" fmla="*/ 319 h 452"/>
                  <a:gd name="T32" fmla="*/ 177 w 554"/>
                  <a:gd name="T33" fmla="*/ 344 h 452"/>
                  <a:gd name="T34" fmla="*/ 260 w 554"/>
                  <a:gd name="T35" fmla="*/ 403 h 452"/>
                  <a:gd name="T36" fmla="*/ 296 w 554"/>
                  <a:gd name="T37" fmla="*/ 395 h 452"/>
                  <a:gd name="T38" fmla="*/ 391 w 554"/>
                  <a:gd name="T39" fmla="*/ 452 h 452"/>
                  <a:gd name="T40" fmla="*/ 492 w 554"/>
                  <a:gd name="T41" fmla="*/ 382 h 452"/>
                  <a:gd name="T42" fmla="*/ 549 w 554"/>
                  <a:gd name="T43" fmla="*/ 287 h 452"/>
                  <a:gd name="T44" fmla="*/ 547 w 554"/>
                  <a:gd name="T45" fmla="*/ 267 h 452"/>
                  <a:gd name="T46" fmla="*/ 554 w 554"/>
                  <a:gd name="T47" fmla="*/ 235 h 452"/>
                  <a:gd name="T48" fmla="*/ 536 w 554"/>
                  <a:gd name="T49" fmla="*/ 185 h 452"/>
                  <a:gd name="T50" fmla="*/ 537 w 554"/>
                  <a:gd name="T51" fmla="*/ 174 h 452"/>
                  <a:gd name="T52" fmla="*/ 493 w 554"/>
                  <a:gd name="T53" fmla="*/ 106 h 452"/>
                  <a:gd name="T54" fmla="*/ 367 w 554"/>
                  <a:gd name="T55" fmla="*/ 2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54" h="452">
                    <a:moveTo>
                      <a:pt x="367" y="21"/>
                    </a:moveTo>
                    <a:cubicBezTo>
                      <a:pt x="356" y="11"/>
                      <a:pt x="341" y="5"/>
                      <a:pt x="325" y="5"/>
                    </a:cubicBezTo>
                    <a:cubicBezTo>
                      <a:pt x="315" y="5"/>
                      <a:pt x="306" y="7"/>
                      <a:pt x="298" y="11"/>
                    </a:cubicBezTo>
                    <a:cubicBezTo>
                      <a:pt x="289" y="4"/>
                      <a:pt x="279" y="0"/>
                      <a:pt x="267" y="0"/>
                    </a:cubicBezTo>
                    <a:cubicBezTo>
                      <a:pt x="258" y="0"/>
                      <a:pt x="250" y="3"/>
                      <a:pt x="243" y="7"/>
                    </a:cubicBezTo>
                    <a:cubicBezTo>
                      <a:pt x="237" y="5"/>
                      <a:pt x="230" y="5"/>
                      <a:pt x="223" y="5"/>
                    </a:cubicBezTo>
                    <a:cubicBezTo>
                      <a:pt x="203" y="5"/>
                      <a:pt x="183" y="12"/>
                      <a:pt x="168" y="24"/>
                    </a:cubicBezTo>
                    <a:cubicBezTo>
                      <a:pt x="166" y="24"/>
                      <a:pt x="165" y="24"/>
                      <a:pt x="163" y="24"/>
                    </a:cubicBezTo>
                    <a:cubicBezTo>
                      <a:pt x="136" y="24"/>
                      <a:pt x="112" y="36"/>
                      <a:pt x="96" y="54"/>
                    </a:cubicBezTo>
                    <a:cubicBezTo>
                      <a:pt x="63" y="60"/>
                      <a:pt x="38" y="89"/>
                      <a:pt x="38" y="123"/>
                    </a:cubicBezTo>
                    <a:cubicBezTo>
                      <a:pt x="24" y="128"/>
                      <a:pt x="15" y="141"/>
                      <a:pt x="15" y="156"/>
                    </a:cubicBezTo>
                    <a:cubicBezTo>
                      <a:pt x="15" y="158"/>
                      <a:pt x="15" y="159"/>
                      <a:pt x="15" y="161"/>
                    </a:cubicBezTo>
                    <a:cubicBezTo>
                      <a:pt x="6" y="175"/>
                      <a:pt x="0" y="192"/>
                      <a:pt x="0" y="210"/>
                    </a:cubicBezTo>
                    <a:cubicBezTo>
                      <a:pt x="0" y="240"/>
                      <a:pt x="16" y="266"/>
                      <a:pt x="39" y="282"/>
                    </a:cubicBezTo>
                    <a:cubicBezTo>
                      <a:pt x="48" y="308"/>
                      <a:pt x="74" y="327"/>
                      <a:pt x="103" y="327"/>
                    </a:cubicBezTo>
                    <a:cubicBezTo>
                      <a:pt x="115" y="327"/>
                      <a:pt x="126" y="324"/>
                      <a:pt x="135" y="319"/>
                    </a:cubicBezTo>
                    <a:cubicBezTo>
                      <a:pt x="145" y="332"/>
                      <a:pt x="160" y="341"/>
                      <a:pt x="177" y="344"/>
                    </a:cubicBezTo>
                    <a:cubicBezTo>
                      <a:pt x="189" y="378"/>
                      <a:pt x="222" y="403"/>
                      <a:pt x="260" y="403"/>
                    </a:cubicBezTo>
                    <a:cubicBezTo>
                      <a:pt x="273" y="403"/>
                      <a:pt x="285" y="400"/>
                      <a:pt x="296" y="395"/>
                    </a:cubicBezTo>
                    <a:cubicBezTo>
                      <a:pt x="314" y="429"/>
                      <a:pt x="350" y="452"/>
                      <a:pt x="391" y="452"/>
                    </a:cubicBezTo>
                    <a:cubicBezTo>
                      <a:pt x="437" y="452"/>
                      <a:pt x="477" y="423"/>
                      <a:pt x="492" y="382"/>
                    </a:cubicBezTo>
                    <a:cubicBezTo>
                      <a:pt x="526" y="364"/>
                      <a:pt x="549" y="328"/>
                      <a:pt x="549" y="287"/>
                    </a:cubicBezTo>
                    <a:cubicBezTo>
                      <a:pt x="549" y="280"/>
                      <a:pt x="548" y="274"/>
                      <a:pt x="547" y="267"/>
                    </a:cubicBezTo>
                    <a:cubicBezTo>
                      <a:pt x="552" y="257"/>
                      <a:pt x="554" y="246"/>
                      <a:pt x="554" y="235"/>
                    </a:cubicBezTo>
                    <a:cubicBezTo>
                      <a:pt x="554" y="216"/>
                      <a:pt x="547" y="199"/>
                      <a:pt x="536" y="185"/>
                    </a:cubicBezTo>
                    <a:cubicBezTo>
                      <a:pt x="536" y="182"/>
                      <a:pt x="537" y="178"/>
                      <a:pt x="537" y="174"/>
                    </a:cubicBezTo>
                    <a:cubicBezTo>
                      <a:pt x="537" y="144"/>
                      <a:pt x="519" y="118"/>
                      <a:pt x="493" y="106"/>
                    </a:cubicBezTo>
                    <a:cubicBezTo>
                      <a:pt x="472" y="57"/>
                      <a:pt x="423" y="22"/>
                      <a:pt x="367"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Tree>
    <p:extLst>
      <p:ext uri="{BB962C8B-B14F-4D97-AF65-F5344CB8AC3E}">
        <p14:creationId xmlns:p14="http://schemas.microsoft.com/office/powerpoint/2010/main" val="29210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Effect transition="in" filter="fade">
                                      <p:cBhvr>
                                        <p:cTn id="15" dur="50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p:cTn id="25" dur="500" fill="hold"/>
                                        <p:tgtEl>
                                          <p:spTgt spid="51"/>
                                        </p:tgtEl>
                                        <p:attrNameLst>
                                          <p:attrName>ppt_w</p:attrName>
                                        </p:attrNameLst>
                                      </p:cBhvr>
                                      <p:tavLst>
                                        <p:tav tm="0">
                                          <p:val>
                                            <p:fltVal val="0"/>
                                          </p:val>
                                        </p:tav>
                                        <p:tav tm="100000">
                                          <p:val>
                                            <p:strVal val="#ppt_w"/>
                                          </p:val>
                                        </p:tav>
                                      </p:tavLst>
                                    </p:anim>
                                    <p:anim calcmode="lin" valueType="num">
                                      <p:cBhvr>
                                        <p:cTn id="26" dur="500" fill="hold"/>
                                        <p:tgtEl>
                                          <p:spTgt spid="51"/>
                                        </p:tgtEl>
                                        <p:attrNameLst>
                                          <p:attrName>ppt_h</p:attrName>
                                        </p:attrNameLst>
                                      </p:cBhvr>
                                      <p:tavLst>
                                        <p:tav tm="0">
                                          <p:val>
                                            <p:fltVal val="0"/>
                                          </p:val>
                                        </p:tav>
                                        <p:tav tm="100000">
                                          <p:val>
                                            <p:strVal val="#ppt_h"/>
                                          </p:val>
                                        </p:tav>
                                      </p:tavLst>
                                    </p:anim>
                                    <p:animEffect transition="in" filter="fade">
                                      <p:cBhvr>
                                        <p:cTn id="27" dur="500"/>
                                        <p:tgtEl>
                                          <p:spTgt spid="5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par>
                          <p:cTn id="34" fill="hold">
                            <p:stCondLst>
                              <p:cond delay="2000"/>
                            </p:stCondLst>
                            <p:childTnLst>
                              <p:par>
                                <p:cTn id="35" presetID="53" presetClass="entr" presetSubtype="1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41055871-A45B-40C6-F388-32B69EC2D83E}"/>
              </a:ext>
            </a:extLst>
          </p:cNvPr>
          <p:cNvSpPr>
            <a:spLocks noGrp="1"/>
          </p:cNvSpPr>
          <p:nvPr>
            <p:ph type="body" idx="2"/>
          </p:nvPr>
        </p:nvSpPr>
        <p:spPr>
          <a:xfrm>
            <a:off x="278738" y="257832"/>
            <a:ext cx="10595237" cy="803654"/>
          </a:xfrm>
        </p:spPr>
        <p:txBody>
          <a:bodyPr/>
          <a:lstStyle/>
          <a:p>
            <a:r>
              <a:rPr lang="es-ES" dirty="0" err="1"/>
              <a:t>Struttura</a:t>
            </a:r>
            <a:r>
              <a:rPr lang="es-ES" dirty="0"/>
              <a:t> del MOOC</a:t>
            </a:r>
          </a:p>
        </p:txBody>
      </p:sp>
      <p:grpSp>
        <p:nvGrpSpPr>
          <p:cNvPr id="4" name="Grupo 3">
            <a:extLst>
              <a:ext uri="{FF2B5EF4-FFF2-40B4-BE49-F238E27FC236}">
                <a16:creationId xmlns:a16="http://schemas.microsoft.com/office/drawing/2014/main" id="{AD3BBEC0-2A76-55E9-F943-C67CC3AF925F}"/>
              </a:ext>
            </a:extLst>
          </p:cNvPr>
          <p:cNvGrpSpPr/>
          <p:nvPr/>
        </p:nvGrpSpPr>
        <p:grpSpPr>
          <a:xfrm flipV="1">
            <a:off x="666077" y="3656847"/>
            <a:ext cx="844478" cy="256531"/>
            <a:chOff x="3144483" y="1759184"/>
            <a:chExt cx="540470" cy="164181"/>
          </a:xfrm>
        </p:grpSpPr>
        <p:sp>
          <p:nvSpPr>
            <p:cNvPr id="5" name="Forma libre: forma 4">
              <a:extLst>
                <a:ext uri="{FF2B5EF4-FFF2-40B4-BE49-F238E27FC236}">
                  <a16:creationId xmlns:a16="http://schemas.microsoft.com/office/drawing/2014/main" id="{A2BBFA36-2DEC-B39C-D401-9A6A91FA366C}"/>
                </a:ext>
              </a:extLst>
            </p:cNvPr>
            <p:cNvSpPr/>
            <p:nvPr/>
          </p:nvSpPr>
          <p:spPr>
            <a:xfrm rot="18900000">
              <a:off x="3144483" y="1759187"/>
              <a:ext cx="164178" cy="164178"/>
            </a:xfrm>
            <a:custGeom>
              <a:avLst/>
              <a:gdLst>
                <a:gd name="connsiteX0" fmla="*/ 2784329 w 2784329"/>
                <a:gd name="connsiteY0" fmla="*/ 734 h 2784329"/>
                <a:gd name="connsiteX1" fmla="*/ 2782441 w 2784329"/>
                <a:gd name="connsiteY1" fmla="*/ 2780321 h 2784329"/>
                <a:gd name="connsiteX2" fmla="*/ 2779588 w 2784329"/>
                <a:gd name="connsiteY2" fmla="*/ 2780320 h 2784329"/>
                <a:gd name="connsiteX3" fmla="*/ 2779588 w 2784329"/>
                <a:gd name="connsiteY3" fmla="*/ 2784329 h 2784329"/>
                <a:gd name="connsiteX4" fmla="*/ 0 w 2784329"/>
                <a:gd name="connsiteY4" fmla="*/ 2784329 h 2784329"/>
                <a:gd name="connsiteX5" fmla="*/ 0 w 2784329"/>
                <a:gd name="connsiteY5" fmla="*/ 1703378 h 2784329"/>
                <a:gd name="connsiteX6" fmla="*/ 1702222 w 2784329"/>
                <a:gd name="connsiteY6" fmla="*/ 1703378 h 2784329"/>
                <a:gd name="connsiteX7" fmla="*/ 1703379 w 2784329"/>
                <a:gd name="connsiteY7" fmla="*/ 0 h 278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329" h="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rma libre: forma 5">
              <a:extLst>
                <a:ext uri="{FF2B5EF4-FFF2-40B4-BE49-F238E27FC236}">
                  <a16:creationId xmlns:a16="http://schemas.microsoft.com/office/drawing/2014/main" id="{387AD89B-6E69-C167-9794-DEBFBD1F6459}"/>
                </a:ext>
              </a:extLst>
            </p:cNvPr>
            <p:cNvSpPr/>
            <p:nvPr/>
          </p:nvSpPr>
          <p:spPr>
            <a:xfrm rot="18900000">
              <a:off x="3332629" y="1759186"/>
              <a:ext cx="164178" cy="164178"/>
            </a:xfrm>
            <a:custGeom>
              <a:avLst/>
              <a:gdLst>
                <a:gd name="connsiteX0" fmla="*/ 2784329 w 2784329"/>
                <a:gd name="connsiteY0" fmla="*/ 734 h 2784329"/>
                <a:gd name="connsiteX1" fmla="*/ 2782441 w 2784329"/>
                <a:gd name="connsiteY1" fmla="*/ 2780321 h 2784329"/>
                <a:gd name="connsiteX2" fmla="*/ 2779588 w 2784329"/>
                <a:gd name="connsiteY2" fmla="*/ 2780320 h 2784329"/>
                <a:gd name="connsiteX3" fmla="*/ 2779588 w 2784329"/>
                <a:gd name="connsiteY3" fmla="*/ 2784329 h 2784329"/>
                <a:gd name="connsiteX4" fmla="*/ 0 w 2784329"/>
                <a:gd name="connsiteY4" fmla="*/ 2784329 h 2784329"/>
                <a:gd name="connsiteX5" fmla="*/ 0 w 2784329"/>
                <a:gd name="connsiteY5" fmla="*/ 1703378 h 2784329"/>
                <a:gd name="connsiteX6" fmla="*/ 1702222 w 2784329"/>
                <a:gd name="connsiteY6" fmla="*/ 1703378 h 2784329"/>
                <a:gd name="connsiteX7" fmla="*/ 1703379 w 2784329"/>
                <a:gd name="connsiteY7" fmla="*/ 0 h 278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329" h="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24BA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rma libre: forma 6">
              <a:extLst>
                <a:ext uri="{FF2B5EF4-FFF2-40B4-BE49-F238E27FC236}">
                  <a16:creationId xmlns:a16="http://schemas.microsoft.com/office/drawing/2014/main" id="{49A17005-1C97-B8EF-2F8B-EE1B5FA8EC51}"/>
                </a:ext>
              </a:extLst>
            </p:cNvPr>
            <p:cNvSpPr/>
            <p:nvPr/>
          </p:nvSpPr>
          <p:spPr>
            <a:xfrm rot="18900000">
              <a:off x="3520775" y="1759184"/>
              <a:ext cx="164178" cy="164178"/>
            </a:xfrm>
            <a:custGeom>
              <a:avLst/>
              <a:gdLst>
                <a:gd name="connsiteX0" fmla="*/ 2784329 w 2784329"/>
                <a:gd name="connsiteY0" fmla="*/ 734 h 2784329"/>
                <a:gd name="connsiteX1" fmla="*/ 2782441 w 2784329"/>
                <a:gd name="connsiteY1" fmla="*/ 2780321 h 2784329"/>
                <a:gd name="connsiteX2" fmla="*/ 2779588 w 2784329"/>
                <a:gd name="connsiteY2" fmla="*/ 2780320 h 2784329"/>
                <a:gd name="connsiteX3" fmla="*/ 2779588 w 2784329"/>
                <a:gd name="connsiteY3" fmla="*/ 2784329 h 2784329"/>
                <a:gd name="connsiteX4" fmla="*/ 0 w 2784329"/>
                <a:gd name="connsiteY4" fmla="*/ 2784329 h 2784329"/>
                <a:gd name="connsiteX5" fmla="*/ 0 w 2784329"/>
                <a:gd name="connsiteY5" fmla="*/ 1703378 h 2784329"/>
                <a:gd name="connsiteX6" fmla="*/ 1702222 w 2784329"/>
                <a:gd name="connsiteY6" fmla="*/ 1703378 h 2784329"/>
                <a:gd name="connsiteX7" fmla="*/ 1703379 w 2784329"/>
                <a:gd name="connsiteY7" fmla="*/ 0 h 278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329" h="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4">
            <a:extLst>
              <a:ext uri="{FF2B5EF4-FFF2-40B4-BE49-F238E27FC236}">
                <a16:creationId xmlns:a16="http://schemas.microsoft.com/office/drawing/2014/main" id="{CF75119D-73B0-7D2D-6720-B9C99EF5A8EB}"/>
              </a:ext>
            </a:extLst>
          </p:cNvPr>
          <p:cNvGrpSpPr>
            <a:grpSpLocks noChangeAspect="1"/>
          </p:cNvGrpSpPr>
          <p:nvPr/>
        </p:nvGrpSpPr>
        <p:grpSpPr bwMode="auto">
          <a:xfrm>
            <a:off x="957489" y="1066477"/>
            <a:ext cx="10394266" cy="5363891"/>
            <a:chOff x="1435" y="1011"/>
            <a:chExt cx="6015" cy="3104"/>
          </a:xfrm>
        </p:grpSpPr>
        <p:sp>
          <p:nvSpPr>
            <p:cNvPr id="9" name="Freeform 5">
              <a:extLst>
                <a:ext uri="{FF2B5EF4-FFF2-40B4-BE49-F238E27FC236}">
                  <a16:creationId xmlns:a16="http://schemas.microsoft.com/office/drawing/2014/main" id="{0D0B0FAE-E0DC-3535-DF66-FE4D7DAB606A}"/>
                </a:ext>
              </a:extLst>
            </p:cNvPr>
            <p:cNvSpPr>
              <a:spLocks/>
            </p:cNvSpPr>
            <p:nvPr/>
          </p:nvSpPr>
          <p:spPr bwMode="auto">
            <a:xfrm>
              <a:off x="5614" y="2773"/>
              <a:ext cx="1786" cy="1001"/>
            </a:xfrm>
            <a:custGeom>
              <a:avLst/>
              <a:gdLst>
                <a:gd name="T0" fmla="*/ 587 w 587"/>
                <a:gd name="T1" fmla="*/ 60 h 722"/>
                <a:gd name="T2" fmla="*/ 587 w 587"/>
                <a:gd name="T3" fmla="*/ 662 h 722"/>
                <a:gd name="T4" fmla="*/ 527 w 587"/>
                <a:gd name="T5" fmla="*/ 722 h 722"/>
                <a:gd name="T6" fmla="*/ 60 w 587"/>
                <a:gd name="T7" fmla="*/ 722 h 722"/>
                <a:gd name="T8" fmla="*/ 0 w 587"/>
                <a:gd name="T9" fmla="*/ 662 h 722"/>
                <a:gd name="T10" fmla="*/ 0 w 587"/>
                <a:gd name="T11" fmla="*/ 388 h 722"/>
                <a:gd name="T12" fmla="*/ 33 w 587"/>
                <a:gd name="T13" fmla="*/ 388 h 722"/>
                <a:gd name="T14" fmla="*/ 33 w 587"/>
                <a:gd name="T15" fmla="*/ 649 h 722"/>
                <a:gd name="T16" fmla="*/ 73 w 587"/>
                <a:gd name="T17" fmla="*/ 689 h 722"/>
                <a:gd name="T18" fmla="*/ 514 w 587"/>
                <a:gd name="T19" fmla="*/ 689 h 722"/>
                <a:gd name="T20" fmla="*/ 554 w 587"/>
                <a:gd name="T21" fmla="*/ 649 h 722"/>
                <a:gd name="T22" fmla="*/ 554 w 587"/>
                <a:gd name="T23" fmla="*/ 74 h 722"/>
                <a:gd name="T24" fmla="*/ 514 w 587"/>
                <a:gd name="T25" fmla="*/ 34 h 722"/>
                <a:gd name="T26" fmla="*/ 73 w 587"/>
                <a:gd name="T27" fmla="*/ 34 h 722"/>
                <a:gd name="T28" fmla="*/ 33 w 587"/>
                <a:gd name="T29" fmla="*/ 74 h 722"/>
                <a:gd name="T30" fmla="*/ 33 w 587"/>
                <a:gd name="T31" fmla="*/ 268 h 722"/>
                <a:gd name="T32" fmla="*/ 0 w 587"/>
                <a:gd name="T33" fmla="*/ 268 h 722"/>
                <a:gd name="T34" fmla="*/ 0 w 587"/>
                <a:gd name="T35" fmla="*/ 60 h 722"/>
                <a:gd name="T36" fmla="*/ 60 w 587"/>
                <a:gd name="T37" fmla="*/ 0 h 722"/>
                <a:gd name="T38" fmla="*/ 527 w 587"/>
                <a:gd name="T39" fmla="*/ 0 h 722"/>
                <a:gd name="T40" fmla="*/ 587 w 587"/>
                <a:gd name="T41" fmla="*/ 6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7" h="722">
                  <a:moveTo>
                    <a:pt x="587" y="60"/>
                  </a:moveTo>
                  <a:cubicBezTo>
                    <a:pt x="587" y="662"/>
                    <a:pt x="587" y="662"/>
                    <a:pt x="587" y="662"/>
                  </a:cubicBezTo>
                  <a:cubicBezTo>
                    <a:pt x="587" y="695"/>
                    <a:pt x="560" y="722"/>
                    <a:pt x="527" y="722"/>
                  </a:cubicBezTo>
                  <a:cubicBezTo>
                    <a:pt x="60" y="722"/>
                    <a:pt x="60" y="722"/>
                    <a:pt x="60" y="722"/>
                  </a:cubicBezTo>
                  <a:cubicBezTo>
                    <a:pt x="26" y="722"/>
                    <a:pt x="0" y="695"/>
                    <a:pt x="0" y="662"/>
                  </a:cubicBezTo>
                  <a:cubicBezTo>
                    <a:pt x="0" y="388"/>
                    <a:pt x="0" y="388"/>
                    <a:pt x="0" y="388"/>
                  </a:cubicBezTo>
                  <a:cubicBezTo>
                    <a:pt x="33" y="388"/>
                    <a:pt x="33" y="388"/>
                    <a:pt x="33" y="388"/>
                  </a:cubicBezTo>
                  <a:cubicBezTo>
                    <a:pt x="33" y="649"/>
                    <a:pt x="33" y="649"/>
                    <a:pt x="33" y="649"/>
                  </a:cubicBezTo>
                  <a:cubicBezTo>
                    <a:pt x="33" y="671"/>
                    <a:pt x="51" y="689"/>
                    <a:pt x="73" y="689"/>
                  </a:cubicBezTo>
                  <a:cubicBezTo>
                    <a:pt x="514" y="689"/>
                    <a:pt x="514" y="689"/>
                    <a:pt x="514" y="689"/>
                  </a:cubicBezTo>
                  <a:cubicBezTo>
                    <a:pt x="536" y="689"/>
                    <a:pt x="554" y="671"/>
                    <a:pt x="554" y="649"/>
                  </a:cubicBezTo>
                  <a:cubicBezTo>
                    <a:pt x="554" y="74"/>
                    <a:pt x="554" y="74"/>
                    <a:pt x="554" y="74"/>
                  </a:cubicBezTo>
                  <a:cubicBezTo>
                    <a:pt x="554" y="51"/>
                    <a:pt x="536" y="34"/>
                    <a:pt x="514" y="34"/>
                  </a:cubicBezTo>
                  <a:cubicBezTo>
                    <a:pt x="73" y="34"/>
                    <a:pt x="73" y="34"/>
                    <a:pt x="73" y="34"/>
                  </a:cubicBezTo>
                  <a:cubicBezTo>
                    <a:pt x="51" y="34"/>
                    <a:pt x="33" y="51"/>
                    <a:pt x="33" y="74"/>
                  </a:cubicBezTo>
                  <a:cubicBezTo>
                    <a:pt x="33" y="268"/>
                    <a:pt x="33" y="268"/>
                    <a:pt x="33" y="268"/>
                  </a:cubicBezTo>
                  <a:cubicBezTo>
                    <a:pt x="0" y="268"/>
                    <a:pt x="0" y="268"/>
                    <a:pt x="0" y="268"/>
                  </a:cubicBezTo>
                  <a:cubicBezTo>
                    <a:pt x="0" y="60"/>
                    <a:pt x="0" y="60"/>
                    <a:pt x="0" y="60"/>
                  </a:cubicBezTo>
                  <a:cubicBezTo>
                    <a:pt x="0" y="27"/>
                    <a:pt x="26" y="0"/>
                    <a:pt x="60" y="0"/>
                  </a:cubicBezTo>
                  <a:cubicBezTo>
                    <a:pt x="527" y="0"/>
                    <a:pt x="527" y="0"/>
                    <a:pt x="527" y="0"/>
                  </a:cubicBezTo>
                  <a:cubicBezTo>
                    <a:pt x="560" y="0"/>
                    <a:pt x="587" y="27"/>
                    <a:pt x="587" y="60"/>
                  </a:cubicBezTo>
                  <a:close/>
                </a:path>
              </a:pathLst>
            </a:custGeom>
            <a:solidFill>
              <a:srgbClr val="7F3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8">
              <a:extLst>
                <a:ext uri="{FF2B5EF4-FFF2-40B4-BE49-F238E27FC236}">
                  <a16:creationId xmlns:a16="http://schemas.microsoft.com/office/drawing/2014/main" id="{59DC91EC-9606-D926-0768-7ADF6ECAF4B2}"/>
                </a:ext>
              </a:extLst>
            </p:cNvPr>
            <p:cNvSpPr>
              <a:spLocks noChangeArrowheads="1"/>
            </p:cNvSpPr>
            <p:nvPr/>
          </p:nvSpPr>
          <p:spPr bwMode="auto">
            <a:xfrm>
              <a:off x="5596" y="3084"/>
              <a:ext cx="116" cy="273"/>
            </a:xfrm>
            <a:prstGeom prst="rect">
              <a:avLst/>
            </a:prstGeom>
            <a:solidFill>
              <a:srgbClr val="7F34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9">
              <a:extLst>
                <a:ext uri="{FF2B5EF4-FFF2-40B4-BE49-F238E27FC236}">
                  <a16:creationId xmlns:a16="http://schemas.microsoft.com/office/drawing/2014/main" id="{D43BA102-99EB-CE16-7438-43EB4C7A218D}"/>
                </a:ext>
              </a:extLst>
            </p:cNvPr>
            <p:cNvSpPr>
              <a:spLocks/>
            </p:cNvSpPr>
            <p:nvPr/>
          </p:nvSpPr>
          <p:spPr bwMode="auto">
            <a:xfrm>
              <a:off x="4617" y="2444"/>
              <a:ext cx="997" cy="671"/>
            </a:xfrm>
            <a:custGeom>
              <a:avLst/>
              <a:gdLst>
                <a:gd name="T0" fmla="*/ 561 w 561"/>
                <a:gd name="T1" fmla="*/ 337 h 457"/>
                <a:gd name="T2" fmla="*/ 561 w 561"/>
                <a:gd name="T3" fmla="*/ 457 h 457"/>
                <a:gd name="T4" fmla="*/ 60 w 561"/>
                <a:gd name="T5" fmla="*/ 457 h 457"/>
                <a:gd name="T6" fmla="*/ 0 w 561"/>
                <a:gd name="T7" fmla="*/ 397 h 457"/>
                <a:gd name="T8" fmla="*/ 0 w 561"/>
                <a:gd name="T9" fmla="*/ 0 h 457"/>
                <a:gd name="T10" fmla="*/ 120 w 561"/>
                <a:gd name="T11" fmla="*/ 0 h 457"/>
                <a:gd name="T12" fmla="*/ 120 w 561"/>
                <a:gd name="T13" fmla="*/ 337 h 457"/>
                <a:gd name="T14" fmla="*/ 561 w 561"/>
                <a:gd name="T15" fmla="*/ 337 h 4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1" h="457">
                  <a:moveTo>
                    <a:pt x="561" y="337"/>
                  </a:moveTo>
                  <a:cubicBezTo>
                    <a:pt x="561" y="457"/>
                    <a:pt x="561" y="457"/>
                    <a:pt x="561" y="457"/>
                  </a:cubicBezTo>
                  <a:cubicBezTo>
                    <a:pt x="60" y="457"/>
                    <a:pt x="60" y="457"/>
                    <a:pt x="60" y="457"/>
                  </a:cubicBezTo>
                  <a:cubicBezTo>
                    <a:pt x="27" y="457"/>
                    <a:pt x="0" y="430"/>
                    <a:pt x="0" y="397"/>
                  </a:cubicBezTo>
                  <a:cubicBezTo>
                    <a:pt x="0" y="0"/>
                    <a:pt x="0" y="0"/>
                    <a:pt x="0" y="0"/>
                  </a:cubicBezTo>
                  <a:cubicBezTo>
                    <a:pt x="120" y="0"/>
                    <a:pt x="120" y="0"/>
                    <a:pt x="120" y="0"/>
                  </a:cubicBezTo>
                  <a:cubicBezTo>
                    <a:pt x="120" y="337"/>
                    <a:pt x="120" y="337"/>
                    <a:pt x="120" y="337"/>
                  </a:cubicBezTo>
                  <a:lnTo>
                    <a:pt x="561" y="337"/>
                  </a:lnTo>
                  <a:close/>
                </a:path>
              </a:pathLst>
            </a:custGeom>
            <a:solidFill>
              <a:srgbClr val="24BA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a:extLst>
                <a:ext uri="{FF2B5EF4-FFF2-40B4-BE49-F238E27FC236}">
                  <a16:creationId xmlns:a16="http://schemas.microsoft.com/office/drawing/2014/main" id="{5EAB8066-0422-C148-B705-7E990F7CB9EF}"/>
                </a:ext>
              </a:extLst>
            </p:cNvPr>
            <p:cNvSpPr>
              <a:spLocks/>
            </p:cNvSpPr>
            <p:nvPr/>
          </p:nvSpPr>
          <p:spPr bwMode="auto">
            <a:xfrm>
              <a:off x="4027" y="1011"/>
              <a:ext cx="1169" cy="1437"/>
            </a:xfrm>
            <a:custGeom>
              <a:avLst/>
              <a:gdLst>
                <a:gd name="T0" fmla="*/ 588 w 588"/>
                <a:gd name="T1" fmla="*/ 60 h 722"/>
                <a:gd name="T2" fmla="*/ 588 w 588"/>
                <a:gd name="T3" fmla="*/ 662 h 722"/>
                <a:gd name="T4" fmla="*/ 528 w 588"/>
                <a:gd name="T5" fmla="*/ 722 h 722"/>
                <a:gd name="T6" fmla="*/ 389 w 588"/>
                <a:gd name="T7" fmla="*/ 722 h 722"/>
                <a:gd name="T8" fmla="*/ 389 w 588"/>
                <a:gd name="T9" fmla="*/ 689 h 722"/>
                <a:gd name="T10" fmla="*/ 515 w 588"/>
                <a:gd name="T11" fmla="*/ 689 h 722"/>
                <a:gd name="T12" fmla="*/ 555 w 588"/>
                <a:gd name="T13" fmla="*/ 649 h 722"/>
                <a:gd name="T14" fmla="*/ 555 w 588"/>
                <a:gd name="T15" fmla="*/ 73 h 722"/>
                <a:gd name="T16" fmla="*/ 515 w 588"/>
                <a:gd name="T17" fmla="*/ 33 h 722"/>
                <a:gd name="T18" fmla="*/ 74 w 588"/>
                <a:gd name="T19" fmla="*/ 33 h 722"/>
                <a:gd name="T20" fmla="*/ 34 w 588"/>
                <a:gd name="T21" fmla="*/ 73 h 722"/>
                <a:gd name="T22" fmla="*/ 34 w 588"/>
                <a:gd name="T23" fmla="*/ 301 h 722"/>
                <a:gd name="T24" fmla="*/ 0 w 588"/>
                <a:gd name="T25" fmla="*/ 301 h 722"/>
                <a:gd name="T26" fmla="*/ 0 w 588"/>
                <a:gd name="T27" fmla="*/ 60 h 722"/>
                <a:gd name="T28" fmla="*/ 60 w 588"/>
                <a:gd name="T29" fmla="*/ 0 h 722"/>
                <a:gd name="T30" fmla="*/ 528 w 588"/>
                <a:gd name="T31" fmla="*/ 0 h 722"/>
                <a:gd name="T32" fmla="*/ 588 w 588"/>
                <a:gd name="T33" fmla="*/ 6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8" h="722">
                  <a:moveTo>
                    <a:pt x="588" y="60"/>
                  </a:moveTo>
                  <a:cubicBezTo>
                    <a:pt x="588" y="662"/>
                    <a:pt x="588" y="662"/>
                    <a:pt x="588" y="662"/>
                  </a:cubicBezTo>
                  <a:cubicBezTo>
                    <a:pt x="588" y="695"/>
                    <a:pt x="561" y="722"/>
                    <a:pt x="528" y="722"/>
                  </a:cubicBezTo>
                  <a:cubicBezTo>
                    <a:pt x="389" y="722"/>
                    <a:pt x="389" y="722"/>
                    <a:pt x="389" y="722"/>
                  </a:cubicBezTo>
                  <a:cubicBezTo>
                    <a:pt x="389" y="689"/>
                    <a:pt x="389" y="689"/>
                    <a:pt x="389" y="689"/>
                  </a:cubicBezTo>
                  <a:cubicBezTo>
                    <a:pt x="515" y="689"/>
                    <a:pt x="515" y="689"/>
                    <a:pt x="515" y="689"/>
                  </a:cubicBezTo>
                  <a:cubicBezTo>
                    <a:pt x="537" y="689"/>
                    <a:pt x="555" y="671"/>
                    <a:pt x="555" y="649"/>
                  </a:cubicBezTo>
                  <a:cubicBezTo>
                    <a:pt x="555" y="73"/>
                    <a:pt x="555" y="73"/>
                    <a:pt x="555" y="73"/>
                  </a:cubicBezTo>
                  <a:cubicBezTo>
                    <a:pt x="555" y="51"/>
                    <a:pt x="537" y="33"/>
                    <a:pt x="515" y="33"/>
                  </a:cubicBezTo>
                  <a:cubicBezTo>
                    <a:pt x="74" y="33"/>
                    <a:pt x="74" y="33"/>
                    <a:pt x="74" y="33"/>
                  </a:cubicBezTo>
                  <a:cubicBezTo>
                    <a:pt x="52" y="33"/>
                    <a:pt x="34" y="51"/>
                    <a:pt x="34" y="73"/>
                  </a:cubicBezTo>
                  <a:cubicBezTo>
                    <a:pt x="34" y="301"/>
                    <a:pt x="34" y="301"/>
                    <a:pt x="34" y="301"/>
                  </a:cubicBezTo>
                  <a:cubicBezTo>
                    <a:pt x="0" y="301"/>
                    <a:pt x="0" y="301"/>
                    <a:pt x="0" y="301"/>
                  </a:cubicBezTo>
                  <a:cubicBezTo>
                    <a:pt x="0" y="60"/>
                    <a:pt x="0" y="60"/>
                    <a:pt x="0" y="60"/>
                  </a:cubicBezTo>
                  <a:cubicBezTo>
                    <a:pt x="0" y="27"/>
                    <a:pt x="27" y="0"/>
                    <a:pt x="60" y="0"/>
                  </a:cubicBezTo>
                  <a:cubicBezTo>
                    <a:pt x="528" y="0"/>
                    <a:pt x="528" y="0"/>
                    <a:pt x="528" y="0"/>
                  </a:cubicBezTo>
                  <a:cubicBezTo>
                    <a:pt x="561" y="0"/>
                    <a:pt x="588" y="27"/>
                    <a:pt x="588" y="60"/>
                  </a:cubicBezTo>
                  <a:close/>
                </a:path>
              </a:pathLst>
            </a:custGeom>
            <a:solidFill>
              <a:srgbClr val="24BA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1">
              <a:extLst>
                <a:ext uri="{FF2B5EF4-FFF2-40B4-BE49-F238E27FC236}">
                  <a16:creationId xmlns:a16="http://schemas.microsoft.com/office/drawing/2014/main" id="{4EF62055-5DC1-64F5-9EDD-9C5A3F6702F4}"/>
                </a:ext>
              </a:extLst>
            </p:cNvPr>
            <p:cNvSpPr>
              <a:spLocks/>
            </p:cNvSpPr>
            <p:nvPr/>
          </p:nvSpPr>
          <p:spPr bwMode="auto">
            <a:xfrm>
              <a:off x="4095" y="1077"/>
              <a:ext cx="1036" cy="1305"/>
            </a:xfrm>
            <a:custGeom>
              <a:avLst/>
              <a:gdLst>
                <a:gd name="T0" fmla="*/ 521 w 521"/>
                <a:gd name="T1" fmla="*/ 40 h 656"/>
                <a:gd name="T2" fmla="*/ 521 w 521"/>
                <a:gd name="T3" fmla="*/ 616 h 656"/>
                <a:gd name="T4" fmla="*/ 481 w 521"/>
                <a:gd name="T5" fmla="*/ 656 h 656"/>
                <a:gd name="T6" fmla="*/ 355 w 521"/>
                <a:gd name="T7" fmla="*/ 656 h 656"/>
                <a:gd name="T8" fmla="*/ 355 w 521"/>
                <a:gd name="T9" fmla="*/ 328 h 656"/>
                <a:gd name="T10" fmla="*/ 295 w 521"/>
                <a:gd name="T11" fmla="*/ 268 h 656"/>
                <a:gd name="T12" fmla="*/ 0 w 521"/>
                <a:gd name="T13" fmla="*/ 268 h 656"/>
                <a:gd name="T14" fmla="*/ 0 w 521"/>
                <a:gd name="T15" fmla="*/ 40 h 656"/>
                <a:gd name="T16" fmla="*/ 40 w 521"/>
                <a:gd name="T17" fmla="*/ 0 h 656"/>
                <a:gd name="T18" fmla="*/ 481 w 521"/>
                <a:gd name="T19" fmla="*/ 0 h 656"/>
                <a:gd name="T20" fmla="*/ 521 w 521"/>
                <a:gd name="T21" fmla="*/ 4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656">
                  <a:moveTo>
                    <a:pt x="521" y="40"/>
                  </a:moveTo>
                  <a:cubicBezTo>
                    <a:pt x="521" y="616"/>
                    <a:pt x="521" y="616"/>
                    <a:pt x="521" y="616"/>
                  </a:cubicBezTo>
                  <a:cubicBezTo>
                    <a:pt x="521" y="638"/>
                    <a:pt x="503" y="656"/>
                    <a:pt x="481" y="656"/>
                  </a:cubicBezTo>
                  <a:cubicBezTo>
                    <a:pt x="355" y="656"/>
                    <a:pt x="355" y="656"/>
                    <a:pt x="355" y="656"/>
                  </a:cubicBezTo>
                  <a:cubicBezTo>
                    <a:pt x="355" y="328"/>
                    <a:pt x="355" y="328"/>
                    <a:pt x="355" y="328"/>
                  </a:cubicBezTo>
                  <a:cubicBezTo>
                    <a:pt x="355" y="295"/>
                    <a:pt x="328" y="268"/>
                    <a:pt x="295" y="268"/>
                  </a:cubicBezTo>
                  <a:cubicBezTo>
                    <a:pt x="0" y="268"/>
                    <a:pt x="0" y="268"/>
                    <a:pt x="0" y="268"/>
                  </a:cubicBezTo>
                  <a:cubicBezTo>
                    <a:pt x="0" y="40"/>
                    <a:pt x="0" y="40"/>
                    <a:pt x="0" y="40"/>
                  </a:cubicBezTo>
                  <a:cubicBezTo>
                    <a:pt x="0" y="18"/>
                    <a:pt x="18" y="0"/>
                    <a:pt x="40" y="0"/>
                  </a:cubicBezTo>
                  <a:cubicBezTo>
                    <a:pt x="481" y="0"/>
                    <a:pt x="481" y="0"/>
                    <a:pt x="481" y="0"/>
                  </a:cubicBezTo>
                  <a:cubicBezTo>
                    <a:pt x="503" y="0"/>
                    <a:pt x="521" y="18"/>
                    <a:pt x="521" y="40"/>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2">
              <a:extLst>
                <a:ext uri="{FF2B5EF4-FFF2-40B4-BE49-F238E27FC236}">
                  <a16:creationId xmlns:a16="http://schemas.microsoft.com/office/drawing/2014/main" id="{31EE3E34-18A4-C30C-4DD1-9E65F72047F0}"/>
                </a:ext>
              </a:extLst>
            </p:cNvPr>
            <p:cNvSpPr>
              <a:spLocks noChangeArrowheads="1"/>
            </p:cNvSpPr>
            <p:nvPr/>
          </p:nvSpPr>
          <p:spPr bwMode="auto">
            <a:xfrm>
              <a:off x="4562" y="2382"/>
              <a:ext cx="239" cy="66"/>
            </a:xfrm>
            <a:prstGeom prst="rect">
              <a:avLst/>
            </a:prstGeom>
            <a:solidFill>
              <a:srgbClr val="24BA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3">
              <a:extLst>
                <a:ext uri="{FF2B5EF4-FFF2-40B4-BE49-F238E27FC236}">
                  <a16:creationId xmlns:a16="http://schemas.microsoft.com/office/drawing/2014/main" id="{976D928D-F33C-2053-5DE4-AA4ABCF3CAD3}"/>
                </a:ext>
              </a:extLst>
            </p:cNvPr>
            <p:cNvSpPr>
              <a:spLocks/>
            </p:cNvSpPr>
            <p:nvPr/>
          </p:nvSpPr>
          <p:spPr bwMode="auto">
            <a:xfrm>
              <a:off x="4095" y="1610"/>
              <a:ext cx="706" cy="772"/>
            </a:xfrm>
            <a:custGeom>
              <a:avLst/>
              <a:gdLst>
                <a:gd name="T0" fmla="*/ 355 w 355"/>
                <a:gd name="T1" fmla="*/ 60 h 388"/>
                <a:gd name="T2" fmla="*/ 355 w 355"/>
                <a:gd name="T3" fmla="*/ 388 h 388"/>
                <a:gd name="T4" fmla="*/ 235 w 355"/>
                <a:gd name="T5" fmla="*/ 388 h 388"/>
                <a:gd name="T6" fmla="*/ 235 w 355"/>
                <a:gd name="T7" fmla="*/ 120 h 388"/>
                <a:gd name="T8" fmla="*/ 0 w 355"/>
                <a:gd name="T9" fmla="*/ 120 h 388"/>
                <a:gd name="T10" fmla="*/ 0 w 355"/>
                <a:gd name="T11" fmla="*/ 0 h 388"/>
                <a:gd name="T12" fmla="*/ 295 w 355"/>
                <a:gd name="T13" fmla="*/ 0 h 388"/>
                <a:gd name="T14" fmla="*/ 355 w 355"/>
                <a:gd name="T15" fmla="*/ 60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88">
                  <a:moveTo>
                    <a:pt x="355" y="60"/>
                  </a:moveTo>
                  <a:cubicBezTo>
                    <a:pt x="355" y="388"/>
                    <a:pt x="355" y="388"/>
                    <a:pt x="355" y="388"/>
                  </a:cubicBezTo>
                  <a:cubicBezTo>
                    <a:pt x="235" y="388"/>
                    <a:pt x="235" y="388"/>
                    <a:pt x="235" y="388"/>
                  </a:cubicBezTo>
                  <a:cubicBezTo>
                    <a:pt x="235" y="120"/>
                    <a:pt x="235" y="120"/>
                    <a:pt x="235" y="120"/>
                  </a:cubicBezTo>
                  <a:cubicBezTo>
                    <a:pt x="0" y="120"/>
                    <a:pt x="0" y="120"/>
                    <a:pt x="0" y="120"/>
                  </a:cubicBezTo>
                  <a:cubicBezTo>
                    <a:pt x="0" y="0"/>
                    <a:pt x="0" y="0"/>
                    <a:pt x="0" y="0"/>
                  </a:cubicBezTo>
                  <a:cubicBezTo>
                    <a:pt x="295" y="0"/>
                    <a:pt x="295" y="0"/>
                    <a:pt x="295" y="0"/>
                  </a:cubicBezTo>
                  <a:cubicBezTo>
                    <a:pt x="328" y="0"/>
                    <a:pt x="355" y="27"/>
                    <a:pt x="355" y="60"/>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4">
              <a:extLst>
                <a:ext uri="{FF2B5EF4-FFF2-40B4-BE49-F238E27FC236}">
                  <a16:creationId xmlns:a16="http://schemas.microsoft.com/office/drawing/2014/main" id="{124878DC-DFDD-7A51-D0DF-0165EDED2BAE}"/>
                </a:ext>
              </a:extLst>
            </p:cNvPr>
            <p:cNvSpPr>
              <a:spLocks/>
            </p:cNvSpPr>
            <p:nvPr/>
          </p:nvSpPr>
          <p:spPr bwMode="auto">
            <a:xfrm>
              <a:off x="4027" y="1849"/>
              <a:ext cx="535" cy="599"/>
            </a:xfrm>
            <a:custGeom>
              <a:avLst/>
              <a:gdLst>
                <a:gd name="T0" fmla="*/ 269 w 269"/>
                <a:gd name="T1" fmla="*/ 268 h 301"/>
                <a:gd name="T2" fmla="*/ 269 w 269"/>
                <a:gd name="T3" fmla="*/ 301 h 301"/>
                <a:gd name="T4" fmla="*/ 60 w 269"/>
                <a:gd name="T5" fmla="*/ 301 h 301"/>
                <a:gd name="T6" fmla="*/ 0 w 269"/>
                <a:gd name="T7" fmla="*/ 241 h 301"/>
                <a:gd name="T8" fmla="*/ 0 w 269"/>
                <a:gd name="T9" fmla="*/ 0 h 301"/>
                <a:gd name="T10" fmla="*/ 34 w 269"/>
                <a:gd name="T11" fmla="*/ 0 h 301"/>
                <a:gd name="T12" fmla="*/ 34 w 269"/>
                <a:gd name="T13" fmla="*/ 228 h 301"/>
                <a:gd name="T14" fmla="*/ 74 w 269"/>
                <a:gd name="T15" fmla="*/ 268 h 301"/>
                <a:gd name="T16" fmla="*/ 269 w 269"/>
                <a:gd name="T17" fmla="*/ 26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301">
                  <a:moveTo>
                    <a:pt x="269" y="268"/>
                  </a:moveTo>
                  <a:cubicBezTo>
                    <a:pt x="269" y="301"/>
                    <a:pt x="269" y="301"/>
                    <a:pt x="269" y="301"/>
                  </a:cubicBezTo>
                  <a:cubicBezTo>
                    <a:pt x="60" y="301"/>
                    <a:pt x="60" y="301"/>
                    <a:pt x="60" y="301"/>
                  </a:cubicBezTo>
                  <a:cubicBezTo>
                    <a:pt x="27" y="301"/>
                    <a:pt x="0" y="274"/>
                    <a:pt x="0" y="241"/>
                  </a:cubicBezTo>
                  <a:cubicBezTo>
                    <a:pt x="0" y="0"/>
                    <a:pt x="0" y="0"/>
                    <a:pt x="0" y="0"/>
                  </a:cubicBezTo>
                  <a:cubicBezTo>
                    <a:pt x="34" y="0"/>
                    <a:pt x="34" y="0"/>
                    <a:pt x="34" y="0"/>
                  </a:cubicBezTo>
                  <a:cubicBezTo>
                    <a:pt x="34" y="228"/>
                    <a:pt x="34" y="228"/>
                    <a:pt x="34" y="228"/>
                  </a:cubicBezTo>
                  <a:cubicBezTo>
                    <a:pt x="34" y="250"/>
                    <a:pt x="52" y="268"/>
                    <a:pt x="74" y="268"/>
                  </a:cubicBezTo>
                  <a:lnTo>
                    <a:pt x="269" y="268"/>
                  </a:lnTo>
                  <a:close/>
                </a:path>
              </a:pathLst>
            </a:custGeom>
            <a:solidFill>
              <a:srgbClr val="24BA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a:extLst>
                <a:ext uri="{FF2B5EF4-FFF2-40B4-BE49-F238E27FC236}">
                  <a16:creationId xmlns:a16="http://schemas.microsoft.com/office/drawing/2014/main" id="{6DC26273-81AC-C3FA-4A56-154058A194B9}"/>
                </a:ext>
              </a:extLst>
            </p:cNvPr>
            <p:cNvSpPr>
              <a:spLocks/>
            </p:cNvSpPr>
            <p:nvPr/>
          </p:nvSpPr>
          <p:spPr bwMode="auto">
            <a:xfrm>
              <a:off x="4095" y="1849"/>
              <a:ext cx="467" cy="533"/>
            </a:xfrm>
            <a:custGeom>
              <a:avLst/>
              <a:gdLst>
                <a:gd name="T0" fmla="*/ 235 w 235"/>
                <a:gd name="T1" fmla="*/ 0 h 268"/>
                <a:gd name="T2" fmla="*/ 235 w 235"/>
                <a:gd name="T3" fmla="*/ 268 h 268"/>
                <a:gd name="T4" fmla="*/ 40 w 235"/>
                <a:gd name="T5" fmla="*/ 268 h 268"/>
                <a:gd name="T6" fmla="*/ 0 w 235"/>
                <a:gd name="T7" fmla="*/ 228 h 268"/>
                <a:gd name="T8" fmla="*/ 0 w 235"/>
                <a:gd name="T9" fmla="*/ 0 h 268"/>
                <a:gd name="T10" fmla="*/ 235 w 235"/>
                <a:gd name="T11" fmla="*/ 0 h 268"/>
              </a:gdLst>
              <a:ahLst/>
              <a:cxnLst>
                <a:cxn ang="0">
                  <a:pos x="T0" y="T1"/>
                </a:cxn>
                <a:cxn ang="0">
                  <a:pos x="T2" y="T3"/>
                </a:cxn>
                <a:cxn ang="0">
                  <a:pos x="T4" y="T5"/>
                </a:cxn>
                <a:cxn ang="0">
                  <a:pos x="T6" y="T7"/>
                </a:cxn>
                <a:cxn ang="0">
                  <a:pos x="T8" y="T9"/>
                </a:cxn>
                <a:cxn ang="0">
                  <a:pos x="T10" y="T11"/>
                </a:cxn>
              </a:cxnLst>
              <a:rect l="0" t="0" r="r" b="b"/>
              <a:pathLst>
                <a:path w="235" h="268">
                  <a:moveTo>
                    <a:pt x="235" y="0"/>
                  </a:moveTo>
                  <a:cubicBezTo>
                    <a:pt x="235" y="268"/>
                    <a:pt x="235" y="268"/>
                    <a:pt x="235" y="268"/>
                  </a:cubicBezTo>
                  <a:cubicBezTo>
                    <a:pt x="40" y="268"/>
                    <a:pt x="40" y="268"/>
                    <a:pt x="40" y="268"/>
                  </a:cubicBezTo>
                  <a:cubicBezTo>
                    <a:pt x="18" y="268"/>
                    <a:pt x="0" y="250"/>
                    <a:pt x="0" y="228"/>
                  </a:cubicBezTo>
                  <a:cubicBezTo>
                    <a:pt x="0" y="0"/>
                    <a:pt x="0" y="0"/>
                    <a:pt x="0" y="0"/>
                  </a:cubicBezTo>
                  <a:lnTo>
                    <a:pt x="235" y="0"/>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Rectangle 16">
              <a:extLst>
                <a:ext uri="{FF2B5EF4-FFF2-40B4-BE49-F238E27FC236}">
                  <a16:creationId xmlns:a16="http://schemas.microsoft.com/office/drawing/2014/main" id="{1FD14E1A-5A3D-CCED-2920-1B32954B205E}"/>
                </a:ext>
              </a:extLst>
            </p:cNvPr>
            <p:cNvSpPr>
              <a:spLocks noChangeArrowheads="1"/>
            </p:cNvSpPr>
            <p:nvPr/>
          </p:nvSpPr>
          <p:spPr bwMode="auto">
            <a:xfrm>
              <a:off x="4027" y="1610"/>
              <a:ext cx="68" cy="239"/>
            </a:xfrm>
            <a:prstGeom prst="rect">
              <a:avLst/>
            </a:prstGeom>
            <a:solidFill>
              <a:srgbClr val="24BA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a:extLst>
                <a:ext uri="{FF2B5EF4-FFF2-40B4-BE49-F238E27FC236}">
                  <a16:creationId xmlns:a16="http://schemas.microsoft.com/office/drawing/2014/main" id="{ACED68E6-C086-B938-AEB0-4297FA4AC5B1}"/>
                </a:ext>
              </a:extLst>
            </p:cNvPr>
            <p:cNvSpPr>
              <a:spLocks/>
            </p:cNvSpPr>
            <p:nvPr/>
          </p:nvSpPr>
          <p:spPr bwMode="auto">
            <a:xfrm>
              <a:off x="3222" y="1610"/>
              <a:ext cx="805" cy="1025"/>
            </a:xfrm>
            <a:custGeom>
              <a:avLst/>
              <a:gdLst>
                <a:gd name="T0" fmla="*/ 405 w 405"/>
                <a:gd name="T1" fmla="*/ 0 h 497"/>
                <a:gd name="T2" fmla="*/ 405 w 405"/>
                <a:gd name="T3" fmla="*/ 120 h 497"/>
                <a:gd name="T4" fmla="*/ 120 w 405"/>
                <a:gd name="T5" fmla="*/ 120 h 497"/>
                <a:gd name="T6" fmla="*/ 120 w 405"/>
                <a:gd name="T7" fmla="*/ 497 h 497"/>
                <a:gd name="T8" fmla="*/ 0 w 405"/>
                <a:gd name="T9" fmla="*/ 497 h 497"/>
                <a:gd name="T10" fmla="*/ 0 w 405"/>
                <a:gd name="T11" fmla="*/ 60 h 497"/>
                <a:gd name="T12" fmla="*/ 60 w 405"/>
                <a:gd name="T13" fmla="*/ 0 h 497"/>
                <a:gd name="T14" fmla="*/ 405 w 405"/>
                <a:gd name="T15" fmla="*/ 0 h 4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5" h="497">
                  <a:moveTo>
                    <a:pt x="405" y="0"/>
                  </a:moveTo>
                  <a:cubicBezTo>
                    <a:pt x="405" y="120"/>
                    <a:pt x="405" y="120"/>
                    <a:pt x="405" y="120"/>
                  </a:cubicBezTo>
                  <a:cubicBezTo>
                    <a:pt x="120" y="120"/>
                    <a:pt x="120" y="120"/>
                    <a:pt x="120" y="120"/>
                  </a:cubicBezTo>
                  <a:cubicBezTo>
                    <a:pt x="120" y="497"/>
                    <a:pt x="120" y="497"/>
                    <a:pt x="120" y="497"/>
                  </a:cubicBezTo>
                  <a:cubicBezTo>
                    <a:pt x="0" y="497"/>
                    <a:pt x="0" y="497"/>
                    <a:pt x="0" y="497"/>
                  </a:cubicBezTo>
                  <a:cubicBezTo>
                    <a:pt x="0" y="60"/>
                    <a:pt x="0" y="60"/>
                    <a:pt x="0" y="60"/>
                  </a:cubicBezTo>
                  <a:cubicBezTo>
                    <a:pt x="0" y="27"/>
                    <a:pt x="27" y="0"/>
                    <a:pt x="60" y="0"/>
                  </a:cubicBezTo>
                  <a:lnTo>
                    <a:pt x="405"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9">
              <a:extLst>
                <a:ext uri="{FF2B5EF4-FFF2-40B4-BE49-F238E27FC236}">
                  <a16:creationId xmlns:a16="http://schemas.microsoft.com/office/drawing/2014/main" id="{1D8040C1-BE41-B28B-0CE4-B71E2F70960F}"/>
                </a:ext>
              </a:extLst>
            </p:cNvPr>
            <p:cNvSpPr>
              <a:spLocks/>
            </p:cNvSpPr>
            <p:nvPr/>
          </p:nvSpPr>
          <p:spPr bwMode="auto">
            <a:xfrm>
              <a:off x="3514" y="3596"/>
              <a:ext cx="519" cy="519"/>
            </a:xfrm>
            <a:custGeom>
              <a:avLst/>
              <a:gdLst>
                <a:gd name="T0" fmla="*/ 229 w 261"/>
                <a:gd name="T1" fmla="*/ 104 h 261"/>
                <a:gd name="T2" fmla="*/ 209 w 261"/>
                <a:gd name="T3" fmla="*/ 36 h 261"/>
                <a:gd name="T4" fmla="*/ 221 w 261"/>
                <a:gd name="T5" fmla="*/ 0 h 261"/>
                <a:gd name="T6" fmla="*/ 261 w 261"/>
                <a:gd name="T7" fmla="*/ 104 h 261"/>
                <a:gd name="T8" fmla="*/ 104 w 261"/>
                <a:gd name="T9" fmla="*/ 261 h 261"/>
                <a:gd name="T10" fmla="*/ 0 w 261"/>
                <a:gd name="T11" fmla="*/ 221 h 261"/>
                <a:gd name="T12" fmla="*/ 59 w 261"/>
                <a:gd name="T13" fmla="*/ 221 h 261"/>
                <a:gd name="T14" fmla="*/ 104 w 261"/>
                <a:gd name="T15" fmla="*/ 229 h 261"/>
                <a:gd name="T16" fmla="*/ 229 w 261"/>
                <a:gd name="T17" fmla="*/ 10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261">
                  <a:moveTo>
                    <a:pt x="229" y="104"/>
                  </a:moveTo>
                  <a:cubicBezTo>
                    <a:pt x="229" y="79"/>
                    <a:pt x="222" y="56"/>
                    <a:pt x="209" y="36"/>
                  </a:cubicBezTo>
                  <a:cubicBezTo>
                    <a:pt x="221" y="0"/>
                    <a:pt x="221" y="0"/>
                    <a:pt x="221" y="0"/>
                  </a:cubicBezTo>
                  <a:cubicBezTo>
                    <a:pt x="246" y="28"/>
                    <a:pt x="261" y="64"/>
                    <a:pt x="261" y="104"/>
                  </a:cubicBezTo>
                  <a:cubicBezTo>
                    <a:pt x="261" y="190"/>
                    <a:pt x="190" y="261"/>
                    <a:pt x="104" y="261"/>
                  </a:cubicBezTo>
                  <a:cubicBezTo>
                    <a:pt x="64" y="261"/>
                    <a:pt x="28" y="246"/>
                    <a:pt x="0" y="221"/>
                  </a:cubicBezTo>
                  <a:cubicBezTo>
                    <a:pt x="59" y="221"/>
                    <a:pt x="59" y="221"/>
                    <a:pt x="59" y="221"/>
                  </a:cubicBezTo>
                  <a:cubicBezTo>
                    <a:pt x="73" y="226"/>
                    <a:pt x="88" y="229"/>
                    <a:pt x="104" y="229"/>
                  </a:cubicBezTo>
                  <a:cubicBezTo>
                    <a:pt x="173" y="229"/>
                    <a:pt x="229" y="173"/>
                    <a:pt x="229" y="104"/>
                  </a:cubicBez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0">
              <a:extLst>
                <a:ext uri="{FF2B5EF4-FFF2-40B4-BE49-F238E27FC236}">
                  <a16:creationId xmlns:a16="http://schemas.microsoft.com/office/drawing/2014/main" id="{3AFDA073-8DDF-3611-829B-7CCD0EEFD8B8}"/>
                </a:ext>
              </a:extLst>
            </p:cNvPr>
            <p:cNvSpPr>
              <a:spLocks/>
            </p:cNvSpPr>
            <p:nvPr/>
          </p:nvSpPr>
          <p:spPr bwMode="auto">
            <a:xfrm>
              <a:off x="3902" y="3548"/>
              <a:ext cx="26" cy="30"/>
            </a:xfrm>
            <a:custGeom>
              <a:avLst/>
              <a:gdLst>
                <a:gd name="T0" fmla="*/ 13 w 13"/>
                <a:gd name="T1" fmla="*/ 10 h 15"/>
                <a:gd name="T2" fmla="*/ 0 w 13"/>
                <a:gd name="T3" fmla="*/ 15 h 15"/>
                <a:gd name="T4" fmla="*/ 0 w 13"/>
                <a:gd name="T5" fmla="*/ 0 h 15"/>
                <a:gd name="T6" fmla="*/ 13 w 13"/>
                <a:gd name="T7" fmla="*/ 10 h 15"/>
              </a:gdLst>
              <a:ahLst/>
              <a:cxnLst>
                <a:cxn ang="0">
                  <a:pos x="T0" y="T1"/>
                </a:cxn>
                <a:cxn ang="0">
                  <a:pos x="T2" y="T3"/>
                </a:cxn>
                <a:cxn ang="0">
                  <a:pos x="T4" y="T5"/>
                </a:cxn>
                <a:cxn ang="0">
                  <a:pos x="T6" y="T7"/>
                </a:cxn>
              </a:cxnLst>
              <a:rect l="0" t="0" r="r" b="b"/>
              <a:pathLst>
                <a:path w="13" h="15">
                  <a:moveTo>
                    <a:pt x="13" y="10"/>
                  </a:moveTo>
                  <a:cubicBezTo>
                    <a:pt x="0" y="15"/>
                    <a:pt x="0" y="15"/>
                    <a:pt x="0" y="15"/>
                  </a:cubicBezTo>
                  <a:cubicBezTo>
                    <a:pt x="0" y="0"/>
                    <a:pt x="0" y="0"/>
                    <a:pt x="0" y="0"/>
                  </a:cubicBezTo>
                  <a:cubicBezTo>
                    <a:pt x="4" y="4"/>
                    <a:pt x="9" y="7"/>
                    <a:pt x="13" y="10"/>
                  </a:cubicBezTo>
                  <a:close/>
                </a:path>
              </a:pathLst>
            </a:custGeom>
            <a:solidFill>
              <a:srgbClr val="FB22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1">
              <a:extLst>
                <a:ext uri="{FF2B5EF4-FFF2-40B4-BE49-F238E27FC236}">
                  <a16:creationId xmlns:a16="http://schemas.microsoft.com/office/drawing/2014/main" id="{59ACF686-D44D-1489-1CCE-4DEA09CE079E}"/>
                </a:ext>
              </a:extLst>
            </p:cNvPr>
            <p:cNvSpPr>
              <a:spLocks/>
            </p:cNvSpPr>
            <p:nvPr/>
          </p:nvSpPr>
          <p:spPr bwMode="auto">
            <a:xfrm>
              <a:off x="3837" y="3512"/>
              <a:ext cx="65" cy="82"/>
            </a:xfrm>
            <a:custGeom>
              <a:avLst/>
              <a:gdLst>
                <a:gd name="T0" fmla="*/ 33 w 33"/>
                <a:gd name="T1" fmla="*/ 18 h 41"/>
                <a:gd name="T2" fmla="*/ 33 w 33"/>
                <a:gd name="T3" fmla="*/ 33 h 41"/>
                <a:gd name="T4" fmla="*/ 10 w 33"/>
                <a:gd name="T5" fmla="*/ 41 h 41"/>
                <a:gd name="T6" fmla="*/ 0 w 33"/>
                <a:gd name="T7" fmla="*/ 35 h 41"/>
                <a:gd name="T8" fmla="*/ 0 w 33"/>
                <a:gd name="T9" fmla="*/ 0 h 41"/>
                <a:gd name="T10" fmla="*/ 33 w 33"/>
                <a:gd name="T11" fmla="*/ 18 h 41"/>
              </a:gdLst>
              <a:ahLst/>
              <a:cxnLst>
                <a:cxn ang="0">
                  <a:pos x="T0" y="T1"/>
                </a:cxn>
                <a:cxn ang="0">
                  <a:pos x="T2" y="T3"/>
                </a:cxn>
                <a:cxn ang="0">
                  <a:pos x="T4" y="T5"/>
                </a:cxn>
                <a:cxn ang="0">
                  <a:pos x="T6" y="T7"/>
                </a:cxn>
                <a:cxn ang="0">
                  <a:pos x="T8" y="T9"/>
                </a:cxn>
                <a:cxn ang="0">
                  <a:pos x="T10" y="T11"/>
                </a:cxn>
              </a:cxnLst>
              <a:rect l="0" t="0" r="r" b="b"/>
              <a:pathLst>
                <a:path w="33" h="41">
                  <a:moveTo>
                    <a:pt x="33" y="18"/>
                  </a:moveTo>
                  <a:cubicBezTo>
                    <a:pt x="33" y="33"/>
                    <a:pt x="33" y="33"/>
                    <a:pt x="33" y="33"/>
                  </a:cubicBezTo>
                  <a:cubicBezTo>
                    <a:pt x="10" y="41"/>
                    <a:pt x="10" y="41"/>
                    <a:pt x="10" y="41"/>
                  </a:cubicBezTo>
                  <a:cubicBezTo>
                    <a:pt x="7" y="39"/>
                    <a:pt x="3" y="37"/>
                    <a:pt x="0" y="35"/>
                  </a:cubicBezTo>
                  <a:cubicBezTo>
                    <a:pt x="0" y="0"/>
                    <a:pt x="0" y="0"/>
                    <a:pt x="0" y="0"/>
                  </a:cubicBezTo>
                  <a:cubicBezTo>
                    <a:pt x="12" y="5"/>
                    <a:pt x="23" y="11"/>
                    <a:pt x="33" y="18"/>
                  </a:cubicBez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2">
              <a:extLst>
                <a:ext uri="{FF2B5EF4-FFF2-40B4-BE49-F238E27FC236}">
                  <a16:creationId xmlns:a16="http://schemas.microsoft.com/office/drawing/2014/main" id="{DDE48417-C587-E20D-A74C-E8025BDC6764}"/>
                </a:ext>
              </a:extLst>
            </p:cNvPr>
            <p:cNvSpPr>
              <a:spLocks/>
            </p:cNvSpPr>
            <p:nvPr/>
          </p:nvSpPr>
          <p:spPr bwMode="auto">
            <a:xfrm>
              <a:off x="3461" y="2599"/>
              <a:ext cx="441" cy="949"/>
            </a:xfrm>
            <a:custGeom>
              <a:avLst/>
              <a:gdLst>
                <a:gd name="T0" fmla="*/ 222 w 222"/>
                <a:gd name="T1" fmla="*/ 60 h 477"/>
                <a:gd name="T2" fmla="*/ 222 w 222"/>
                <a:gd name="T3" fmla="*/ 477 h 477"/>
                <a:gd name="T4" fmla="*/ 189 w 222"/>
                <a:gd name="T5" fmla="*/ 459 h 477"/>
                <a:gd name="T6" fmla="*/ 189 w 222"/>
                <a:gd name="T7" fmla="*/ 73 h 477"/>
                <a:gd name="T8" fmla="*/ 149 w 222"/>
                <a:gd name="T9" fmla="*/ 33 h 477"/>
                <a:gd name="T10" fmla="*/ 0 w 222"/>
                <a:gd name="T11" fmla="*/ 33 h 477"/>
                <a:gd name="T12" fmla="*/ 0 w 222"/>
                <a:gd name="T13" fmla="*/ 0 h 477"/>
                <a:gd name="T14" fmla="*/ 162 w 222"/>
                <a:gd name="T15" fmla="*/ 0 h 477"/>
                <a:gd name="T16" fmla="*/ 222 w 222"/>
                <a:gd name="T17" fmla="*/ 6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477">
                  <a:moveTo>
                    <a:pt x="222" y="60"/>
                  </a:moveTo>
                  <a:cubicBezTo>
                    <a:pt x="222" y="477"/>
                    <a:pt x="222" y="477"/>
                    <a:pt x="222" y="477"/>
                  </a:cubicBezTo>
                  <a:cubicBezTo>
                    <a:pt x="212" y="470"/>
                    <a:pt x="201" y="464"/>
                    <a:pt x="189" y="459"/>
                  </a:cubicBezTo>
                  <a:cubicBezTo>
                    <a:pt x="189" y="73"/>
                    <a:pt x="189" y="73"/>
                    <a:pt x="189" y="73"/>
                  </a:cubicBezTo>
                  <a:cubicBezTo>
                    <a:pt x="189" y="51"/>
                    <a:pt x="171" y="33"/>
                    <a:pt x="149" y="33"/>
                  </a:cubicBezTo>
                  <a:cubicBezTo>
                    <a:pt x="0" y="33"/>
                    <a:pt x="0" y="33"/>
                    <a:pt x="0" y="33"/>
                  </a:cubicBezTo>
                  <a:cubicBezTo>
                    <a:pt x="0" y="0"/>
                    <a:pt x="0" y="0"/>
                    <a:pt x="0" y="0"/>
                  </a:cubicBezTo>
                  <a:cubicBezTo>
                    <a:pt x="162" y="0"/>
                    <a:pt x="162" y="0"/>
                    <a:pt x="162" y="0"/>
                  </a:cubicBezTo>
                  <a:cubicBezTo>
                    <a:pt x="195" y="0"/>
                    <a:pt x="222" y="27"/>
                    <a:pt x="222" y="60"/>
                  </a:cubicBez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6">
              <a:extLst>
                <a:ext uri="{FF2B5EF4-FFF2-40B4-BE49-F238E27FC236}">
                  <a16:creationId xmlns:a16="http://schemas.microsoft.com/office/drawing/2014/main" id="{0235D3D9-4D5E-74EA-A534-7803CA9FBCD3}"/>
                </a:ext>
              </a:extLst>
            </p:cNvPr>
            <p:cNvSpPr>
              <a:spLocks/>
            </p:cNvSpPr>
            <p:nvPr/>
          </p:nvSpPr>
          <p:spPr bwMode="auto">
            <a:xfrm>
              <a:off x="3409" y="3490"/>
              <a:ext cx="428" cy="480"/>
            </a:xfrm>
            <a:custGeom>
              <a:avLst/>
              <a:gdLst>
                <a:gd name="T0" fmla="*/ 215 w 215"/>
                <a:gd name="T1" fmla="*/ 11 h 241"/>
                <a:gd name="T2" fmla="*/ 215 w 215"/>
                <a:gd name="T3" fmla="*/ 46 h 241"/>
                <a:gd name="T4" fmla="*/ 157 w 215"/>
                <a:gd name="T5" fmla="*/ 32 h 241"/>
                <a:gd name="T6" fmla="*/ 32 w 215"/>
                <a:gd name="T7" fmla="*/ 157 h 241"/>
                <a:gd name="T8" fmla="*/ 64 w 215"/>
                <a:gd name="T9" fmla="*/ 241 h 241"/>
                <a:gd name="T10" fmla="*/ 25 w 215"/>
                <a:gd name="T11" fmla="*/ 241 h 241"/>
                <a:gd name="T12" fmla="*/ 0 w 215"/>
                <a:gd name="T13" fmla="*/ 157 h 241"/>
                <a:gd name="T14" fmla="*/ 157 w 215"/>
                <a:gd name="T15" fmla="*/ 0 h 241"/>
                <a:gd name="T16" fmla="*/ 215 w 215"/>
                <a:gd name="T17" fmla="*/ 1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241">
                  <a:moveTo>
                    <a:pt x="215" y="11"/>
                  </a:moveTo>
                  <a:cubicBezTo>
                    <a:pt x="215" y="46"/>
                    <a:pt x="215" y="46"/>
                    <a:pt x="215" y="46"/>
                  </a:cubicBezTo>
                  <a:cubicBezTo>
                    <a:pt x="197" y="37"/>
                    <a:pt x="178" y="32"/>
                    <a:pt x="157" y="32"/>
                  </a:cubicBezTo>
                  <a:cubicBezTo>
                    <a:pt x="88" y="32"/>
                    <a:pt x="32" y="88"/>
                    <a:pt x="32" y="157"/>
                  </a:cubicBezTo>
                  <a:cubicBezTo>
                    <a:pt x="32" y="189"/>
                    <a:pt x="44" y="219"/>
                    <a:pt x="64" y="241"/>
                  </a:cubicBezTo>
                  <a:cubicBezTo>
                    <a:pt x="25" y="241"/>
                    <a:pt x="25" y="241"/>
                    <a:pt x="25" y="241"/>
                  </a:cubicBezTo>
                  <a:cubicBezTo>
                    <a:pt x="9" y="217"/>
                    <a:pt x="0" y="188"/>
                    <a:pt x="0" y="157"/>
                  </a:cubicBezTo>
                  <a:cubicBezTo>
                    <a:pt x="0" y="71"/>
                    <a:pt x="71" y="0"/>
                    <a:pt x="157" y="0"/>
                  </a:cubicBezTo>
                  <a:cubicBezTo>
                    <a:pt x="177" y="0"/>
                    <a:pt x="197" y="4"/>
                    <a:pt x="215" y="11"/>
                  </a:cubicBez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7">
              <a:extLst>
                <a:ext uri="{FF2B5EF4-FFF2-40B4-BE49-F238E27FC236}">
                  <a16:creationId xmlns:a16="http://schemas.microsoft.com/office/drawing/2014/main" id="{578D8E51-7C9A-D369-623B-01E8984B9573}"/>
                </a:ext>
              </a:extLst>
            </p:cNvPr>
            <p:cNvSpPr>
              <a:spLocks/>
            </p:cNvSpPr>
            <p:nvPr/>
          </p:nvSpPr>
          <p:spPr bwMode="auto">
            <a:xfrm>
              <a:off x="2799" y="2665"/>
              <a:ext cx="1038" cy="1305"/>
            </a:xfrm>
            <a:custGeom>
              <a:avLst/>
              <a:gdLst>
                <a:gd name="T0" fmla="*/ 522 w 522"/>
                <a:gd name="T1" fmla="*/ 40 h 656"/>
                <a:gd name="T2" fmla="*/ 522 w 522"/>
                <a:gd name="T3" fmla="*/ 426 h 656"/>
                <a:gd name="T4" fmla="*/ 464 w 522"/>
                <a:gd name="T5" fmla="*/ 415 h 656"/>
                <a:gd name="T6" fmla="*/ 307 w 522"/>
                <a:gd name="T7" fmla="*/ 572 h 656"/>
                <a:gd name="T8" fmla="*/ 332 w 522"/>
                <a:gd name="T9" fmla="*/ 656 h 656"/>
                <a:gd name="T10" fmla="*/ 40 w 522"/>
                <a:gd name="T11" fmla="*/ 656 h 656"/>
                <a:gd name="T12" fmla="*/ 0 w 522"/>
                <a:gd name="T13" fmla="*/ 616 h 656"/>
                <a:gd name="T14" fmla="*/ 0 w 522"/>
                <a:gd name="T15" fmla="*/ 348 h 656"/>
                <a:gd name="T16" fmla="*/ 273 w 522"/>
                <a:gd name="T17" fmla="*/ 348 h 656"/>
                <a:gd name="T18" fmla="*/ 333 w 522"/>
                <a:gd name="T19" fmla="*/ 288 h 656"/>
                <a:gd name="T20" fmla="*/ 333 w 522"/>
                <a:gd name="T21" fmla="*/ 0 h 656"/>
                <a:gd name="T22" fmla="*/ 482 w 522"/>
                <a:gd name="T23" fmla="*/ 0 h 656"/>
                <a:gd name="T24" fmla="*/ 522 w 522"/>
                <a:gd name="T25" fmla="*/ 4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2" h="656">
                  <a:moveTo>
                    <a:pt x="522" y="40"/>
                  </a:moveTo>
                  <a:cubicBezTo>
                    <a:pt x="522" y="426"/>
                    <a:pt x="522" y="426"/>
                    <a:pt x="522" y="426"/>
                  </a:cubicBezTo>
                  <a:cubicBezTo>
                    <a:pt x="504" y="419"/>
                    <a:pt x="484" y="415"/>
                    <a:pt x="464" y="415"/>
                  </a:cubicBezTo>
                  <a:cubicBezTo>
                    <a:pt x="378" y="415"/>
                    <a:pt x="307" y="486"/>
                    <a:pt x="307" y="572"/>
                  </a:cubicBezTo>
                  <a:cubicBezTo>
                    <a:pt x="307" y="603"/>
                    <a:pt x="316" y="632"/>
                    <a:pt x="332" y="656"/>
                  </a:cubicBezTo>
                  <a:cubicBezTo>
                    <a:pt x="40" y="656"/>
                    <a:pt x="40" y="656"/>
                    <a:pt x="40" y="656"/>
                  </a:cubicBezTo>
                  <a:cubicBezTo>
                    <a:pt x="18" y="656"/>
                    <a:pt x="0" y="638"/>
                    <a:pt x="0" y="616"/>
                  </a:cubicBezTo>
                  <a:cubicBezTo>
                    <a:pt x="0" y="348"/>
                    <a:pt x="0" y="348"/>
                    <a:pt x="0" y="348"/>
                  </a:cubicBezTo>
                  <a:cubicBezTo>
                    <a:pt x="273" y="348"/>
                    <a:pt x="273" y="348"/>
                    <a:pt x="273" y="348"/>
                  </a:cubicBezTo>
                  <a:cubicBezTo>
                    <a:pt x="306" y="348"/>
                    <a:pt x="333" y="321"/>
                    <a:pt x="333" y="288"/>
                  </a:cubicBezTo>
                  <a:cubicBezTo>
                    <a:pt x="333" y="0"/>
                    <a:pt x="333" y="0"/>
                    <a:pt x="333" y="0"/>
                  </a:cubicBezTo>
                  <a:cubicBezTo>
                    <a:pt x="482" y="0"/>
                    <a:pt x="482" y="0"/>
                    <a:pt x="482" y="0"/>
                  </a:cubicBezTo>
                  <a:cubicBezTo>
                    <a:pt x="504" y="0"/>
                    <a:pt x="522" y="18"/>
                    <a:pt x="522" y="40"/>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8">
              <a:extLst>
                <a:ext uri="{FF2B5EF4-FFF2-40B4-BE49-F238E27FC236}">
                  <a16:creationId xmlns:a16="http://schemas.microsoft.com/office/drawing/2014/main" id="{9B046421-E30E-1114-379A-FA1AAF92A7B2}"/>
                </a:ext>
              </a:extLst>
            </p:cNvPr>
            <p:cNvSpPr>
              <a:spLocks/>
            </p:cNvSpPr>
            <p:nvPr/>
          </p:nvSpPr>
          <p:spPr bwMode="auto">
            <a:xfrm>
              <a:off x="3459" y="3970"/>
              <a:ext cx="173" cy="65"/>
            </a:xfrm>
            <a:custGeom>
              <a:avLst/>
              <a:gdLst>
                <a:gd name="T0" fmla="*/ 87 w 87"/>
                <a:gd name="T1" fmla="*/ 33 h 33"/>
                <a:gd name="T2" fmla="*/ 28 w 87"/>
                <a:gd name="T3" fmla="*/ 33 h 33"/>
                <a:gd name="T4" fmla="*/ 0 w 87"/>
                <a:gd name="T5" fmla="*/ 0 h 33"/>
                <a:gd name="T6" fmla="*/ 39 w 87"/>
                <a:gd name="T7" fmla="*/ 0 h 33"/>
                <a:gd name="T8" fmla="*/ 87 w 87"/>
                <a:gd name="T9" fmla="*/ 33 h 33"/>
              </a:gdLst>
              <a:ahLst/>
              <a:cxnLst>
                <a:cxn ang="0">
                  <a:pos x="T0" y="T1"/>
                </a:cxn>
                <a:cxn ang="0">
                  <a:pos x="T2" y="T3"/>
                </a:cxn>
                <a:cxn ang="0">
                  <a:pos x="T4" y="T5"/>
                </a:cxn>
                <a:cxn ang="0">
                  <a:pos x="T6" y="T7"/>
                </a:cxn>
                <a:cxn ang="0">
                  <a:pos x="T8" y="T9"/>
                </a:cxn>
              </a:cxnLst>
              <a:rect l="0" t="0" r="r" b="b"/>
              <a:pathLst>
                <a:path w="87" h="33">
                  <a:moveTo>
                    <a:pt x="87" y="33"/>
                  </a:moveTo>
                  <a:cubicBezTo>
                    <a:pt x="28" y="33"/>
                    <a:pt x="28" y="33"/>
                    <a:pt x="28" y="33"/>
                  </a:cubicBezTo>
                  <a:cubicBezTo>
                    <a:pt x="17" y="23"/>
                    <a:pt x="7" y="12"/>
                    <a:pt x="0" y="0"/>
                  </a:cubicBezTo>
                  <a:cubicBezTo>
                    <a:pt x="39" y="0"/>
                    <a:pt x="39" y="0"/>
                    <a:pt x="39" y="0"/>
                  </a:cubicBezTo>
                  <a:cubicBezTo>
                    <a:pt x="52" y="14"/>
                    <a:pt x="68" y="26"/>
                    <a:pt x="87" y="33"/>
                  </a:cubicBezTo>
                  <a:close/>
                </a:path>
              </a:pathLst>
            </a:cu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9">
              <a:extLst>
                <a:ext uri="{FF2B5EF4-FFF2-40B4-BE49-F238E27FC236}">
                  <a16:creationId xmlns:a16="http://schemas.microsoft.com/office/drawing/2014/main" id="{E09A5B1A-8E8F-682D-A76C-ABECE454723C}"/>
                </a:ext>
              </a:extLst>
            </p:cNvPr>
            <p:cNvSpPr>
              <a:spLocks/>
            </p:cNvSpPr>
            <p:nvPr/>
          </p:nvSpPr>
          <p:spPr bwMode="auto">
            <a:xfrm>
              <a:off x="2733" y="3357"/>
              <a:ext cx="781" cy="678"/>
            </a:xfrm>
            <a:custGeom>
              <a:avLst/>
              <a:gdLst>
                <a:gd name="T0" fmla="*/ 393 w 393"/>
                <a:gd name="T1" fmla="*/ 341 h 341"/>
                <a:gd name="T2" fmla="*/ 60 w 393"/>
                <a:gd name="T3" fmla="*/ 341 h 341"/>
                <a:gd name="T4" fmla="*/ 0 w 393"/>
                <a:gd name="T5" fmla="*/ 281 h 341"/>
                <a:gd name="T6" fmla="*/ 0 w 393"/>
                <a:gd name="T7" fmla="*/ 0 h 341"/>
                <a:gd name="T8" fmla="*/ 33 w 393"/>
                <a:gd name="T9" fmla="*/ 0 h 341"/>
                <a:gd name="T10" fmla="*/ 33 w 393"/>
                <a:gd name="T11" fmla="*/ 268 h 341"/>
                <a:gd name="T12" fmla="*/ 73 w 393"/>
                <a:gd name="T13" fmla="*/ 308 h 341"/>
                <a:gd name="T14" fmla="*/ 365 w 393"/>
                <a:gd name="T15" fmla="*/ 308 h 341"/>
                <a:gd name="T16" fmla="*/ 393 w 393"/>
                <a:gd name="T17" fmla="*/ 341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3" h="341">
                  <a:moveTo>
                    <a:pt x="393" y="341"/>
                  </a:moveTo>
                  <a:cubicBezTo>
                    <a:pt x="60" y="341"/>
                    <a:pt x="60" y="341"/>
                    <a:pt x="60" y="341"/>
                  </a:cubicBezTo>
                  <a:cubicBezTo>
                    <a:pt x="27" y="341"/>
                    <a:pt x="0" y="314"/>
                    <a:pt x="0" y="281"/>
                  </a:cubicBezTo>
                  <a:cubicBezTo>
                    <a:pt x="0" y="0"/>
                    <a:pt x="0" y="0"/>
                    <a:pt x="0" y="0"/>
                  </a:cubicBezTo>
                  <a:cubicBezTo>
                    <a:pt x="33" y="0"/>
                    <a:pt x="33" y="0"/>
                    <a:pt x="33" y="0"/>
                  </a:cubicBezTo>
                  <a:cubicBezTo>
                    <a:pt x="33" y="268"/>
                    <a:pt x="33" y="268"/>
                    <a:pt x="33" y="268"/>
                  </a:cubicBezTo>
                  <a:cubicBezTo>
                    <a:pt x="33" y="290"/>
                    <a:pt x="51" y="308"/>
                    <a:pt x="73" y="308"/>
                  </a:cubicBezTo>
                  <a:cubicBezTo>
                    <a:pt x="365" y="308"/>
                    <a:pt x="365" y="308"/>
                    <a:pt x="365" y="308"/>
                  </a:cubicBezTo>
                  <a:cubicBezTo>
                    <a:pt x="372" y="320"/>
                    <a:pt x="382" y="331"/>
                    <a:pt x="393" y="341"/>
                  </a:cubicBez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a:extLst>
                <a:ext uri="{FF2B5EF4-FFF2-40B4-BE49-F238E27FC236}">
                  <a16:creationId xmlns:a16="http://schemas.microsoft.com/office/drawing/2014/main" id="{634AFA0C-BC97-3B87-B025-4BA181A95971}"/>
                </a:ext>
              </a:extLst>
            </p:cNvPr>
            <p:cNvSpPr>
              <a:spLocks/>
            </p:cNvSpPr>
            <p:nvPr/>
          </p:nvSpPr>
          <p:spPr bwMode="auto">
            <a:xfrm>
              <a:off x="2799" y="2665"/>
              <a:ext cx="662" cy="692"/>
            </a:xfrm>
            <a:custGeom>
              <a:avLst/>
              <a:gdLst>
                <a:gd name="T0" fmla="*/ 333 w 333"/>
                <a:gd name="T1" fmla="*/ 0 h 348"/>
                <a:gd name="T2" fmla="*/ 333 w 333"/>
                <a:gd name="T3" fmla="*/ 288 h 348"/>
                <a:gd name="T4" fmla="*/ 273 w 333"/>
                <a:gd name="T5" fmla="*/ 348 h 348"/>
                <a:gd name="T6" fmla="*/ 0 w 333"/>
                <a:gd name="T7" fmla="*/ 348 h 348"/>
                <a:gd name="T8" fmla="*/ 0 w 333"/>
                <a:gd name="T9" fmla="*/ 228 h 348"/>
                <a:gd name="T10" fmla="*/ 213 w 333"/>
                <a:gd name="T11" fmla="*/ 228 h 348"/>
                <a:gd name="T12" fmla="*/ 213 w 333"/>
                <a:gd name="T13" fmla="*/ 0 h 348"/>
                <a:gd name="T14" fmla="*/ 333 w 333"/>
                <a:gd name="T15" fmla="*/ 0 h 3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3" h="348">
                  <a:moveTo>
                    <a:pt x="333" y="0"/>
                  </a:moveTo>
                  <a:cubicBezTo>
                    <a:pt x="333" y="288"/>
                    <a:pt x="333" y="288"/>
                    <a:pt x="333" y="288"/>
                  </a:cubicBezTo>
                  <a:cubicBezTo>
                    <a:pt x="333" y="321"/>
                    <a:pt x="306" y="348"/>
                    <a:pt x="273" y="348"/>
                  </a:cubicBezTo>
                  <a:cubicBezTo>
                    <a:pt x="0" y="348"/>
                    <a:pt x="0" y="348"/>
                    <a:pt x="0" y="348"/>
                  </a:cubicBezTo>
                  <a:cubicBezTo>
                    <a:pt x="0" y="228"/>
                    <a:pt x="0" y="228"/>
                    <a:pt x="0" y="228"/>
                  </a:cubicBezTo>
                  <a:cubicBezTo>
                    <a:pt x="213" y="228"/>
                    <a:pt x="213" y="228"/>
                    <a:pt x="213" y="228"/>
                  </a:cubicBezTo>
                  <a:cubicBezTo>
                    <a:pt x="213" y="0"/>
                    <a:pt x="213" y="0"/>
                    <a:pt x="213" y="0"/>
                  </a:cubicBezTo>
                  <a:lnTo>
                    <a:pt x="333" y="0"/>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1">
              <a:extLst>
                <a:ext uri="{FF2B5EF4-FFF2-40B4-BE49-F238E27FC236}">
                  <a16:creationId xmlns:a16="http://schemas.microsoft.com/office/drawing/2014/main" id="{F650271F-79E6-24E4-9E43-0F5D8A1D012B}"/>
                </a:ext>
              </a:extLst>
            </p:cNvPr>
            <p:cNvSpPr>
              <a:spLocks noChangeArrowheads="1"/>
            </p:cNvSpPr>
            <p:nvPr/>
          </p:nvSpPr>
          <p:spPr bwMode="auto">
            <a:xfrm>
              <a:off x="3222" y="2599"/>
              <a:ext cx="239" cy="66"/>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2">
              <a:extLst>
                <a:ext uri="{FF2B5EF4-FFF2-40B4-BE49-F238E27FC236}">
                  <a16:creationId xmlns:a16="http://schemas.microsoft.com/office/drawing/2014/main" id="{F563AB34-9C42-6E74-20B5-031EED7FA4F8}"/>
                </a:ext>
              </a:extLst>
            </p:cNvPr>
            <p:cNvSpPr>
              <a:spLocks/>
            </p:cNvSpPr>
            <p:nvPr/>
          </p:nvSpPr>
          <p:spPr bwMode="auto">
            <a:xfrm>
              <a:off x="2799" y="2665"/>
              <a:ext cx="423" cy="453"/>
            </a:xfrm>
            <a:custGeom>
              <a:avLst/>
              <a:gdLst>
                <a:gd name="T0" fmla="*/ 213 w 213"/>
                <a:gd name="T1" fmla="*/ 0 h 228"/>
                <a:gd name="T2" fmla="*/ 213 w 213"/>
                <a:gd name="T3" fmla="*/ 228 h 228"/>
                <a:gd name="T4" fmla="*/ 0 w 213"/>
                <a:gd name="T5" fmla="*/ 228 h 228"/>
                <a:gd name="T6" fmla="*/ 0 w 213"/>
                <a:gd name="T7" fmla="*/ 40 h 228"/>
                <a:gd name="T8" fmla="*/ 40 w 213"/>
                <a:gd name="T9" fmla="*/ 0 h 228"/>
                <a:gd name="T10" fmla="*/ 213 w 213"/>
                <a:gd name="T11" fmla="*/ 0 h 228"/>
              </a:gdLst>
              <a:ahLst/>
              <a:cxnLst>
                <a:cxn ang="0">
                  <a:pos x="T0" y="T1"/>
                </a:cxn>
                <a:cxn ang="0">
                  <a:pos x="T2" y="T3"/>
                </a:cxn>
                <a:cxn ang="0">
                  <a:pos x="T4" y="T5"/>
                </a:cxn>
                <a:cxn ang="0">
                  <a:pos x="T6" y="T7"/>
                </a:cxn>
                <a:cxn ang="0">
                  <a:pos x="T8" y="T9"/>
                </a:cxn>
                <a:cxn ang="0">
                  <a:pos x="T10" y="T11"/>
                </a:cxn>
              </a:cxnLst>
              <a:rect l="0" t="0" r="r" b="b"/>
              <a:pathLst>
                <a:path w="213" h="228">
                  <a:moveTo>
                    <a:pt x="213" y="0"/>
                  </a:moveTo>
                  <a:cubicBezTo>
                    <a:pt x="213" y="228"/>
                    <a:pt x="213" y="228"/>
                    <a:pt x="213" y="228"/>
                  </a:cubicBezTo>
                  <a:cubicBezTo>
                    <a:pt x="0" y="228"/>
                    <a:pt x="0" y="228"/>
                    <a:pt x="0" y="228"/>
                  </a:cubicBezTo>
                  <a:cubicBezTo>
                    <a:pt x="0" y="40"/>
                    <a:pt x="0" y="40"/>
                    <a:pt x="0" y="40"/>
                  </a:cubicBezTo>
                  <a:cubicBezTo>
                    <a:pt x="0" y="18"/>
                    <a:pt x="18" y="0"/>
                    <a:pt x="40" y="0"/>
                  </a:cubicBezTo>
                  <a:lnTo>
                    <a:pt x="213" y="0"/>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3">
              <a:extLst>
                <a:ext uri="{FF2B5EF4-FFF2-40B4-BE49-F238E27FC236}">
                  <a16:creationId xmlns:a16="http://schemas.microsoft.com/office/drawing/2014/main" id="{63F4C4F0-2239-72E7-0EA8-3C223F01FF36}"/>
                </a:ext>
              </a:extLst>
            </p:cNvPr>
            <p:cNvSpPr>
              <a:spLocks/>
            </p:cNvSpPr>
            <p:nvPr/>
          </p:nvSpPr>
          <p:spPr bwMode="auto">
            <a:xfrm>
              <a:off x="2733" y="2599"/>
              <a:ext cx="489" cy="519"/>
            </a:xfrm>
            <a:custGeom>
              <a:avLst/>
              <a:gdLst>
                <a:gd name="T0" fmla="*/ 246 w 246"/>
                <a:gd name="T1" fmla="*/ 0 h 261"/>
                <a:gd name="T2" fmla="*/ 246 w 246"/>
                <a:gd name="T3" fmla="*/ 33 h 261"/>
                <a:gd name="T4" fmla="*/ 73 w 246"/>
                <a:gd name="T5" fmla="*/ 33 h 261"/>
                <a:gd name="T6" fmla="*/ 33 w 246"/>
                <a:gd name="T7" fmla="*/ 73 h 261"/>
                <a:gd name="T8" fmla="*/ 33 w 246"/>
                <a:gd name="T9" fmla="*/ 261 h 261"/>
                <a:gd name="T10" fmla="*/ 0 w 246"/>
                <a:gd name="T11" fmla="*/ 261 h 261"/>
                <a:gd name="T12" fmla="*/ 0 w 246"/>
                <a:gd name="T13" fmla="*/ 60 h 261"/>
                <a:gd name="T14" fmla="*/ 60 w 246"/>
                <a:gd name="T15" fmla="*/ 0 h 261"/>
                <a:gd name="T16" fmla="*/ 246 w 246"/>
                <a:gd name="T17"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261">
                  <a:moveTo>
                    <a:pt x="246" y="0"/>
                  </a:moveTo>
                  <a:cubicBezTo>
                    <a:pt x="246" y="33"/>
                    <a:pt x="246" y="33"/>
                    <a:pt x="246" y="33"/>
                  </a:cubicBezTo>
                  <a:cubicBezTo>
                    <a:pt x="73" y="33"/>
                    <a:pt x="73" y="33"/>
                    <a:pt x="73" y="33"/>
                  </a:cubicBezTo>
                  <a:cubicBezTo>
                    <a:pt x="51" y="33"/>
                    <a:pt x="33" y="51"/>
                    <a:pt x="33" y="73"/>
                  </a:cubicBezTo>
                  <a:cubicBezTo>
                    <a:pt x="33" y="261"/>
                    <a:pt x="33" y="261"/>
                    <a:pt x="33" y="261"/>
                  </a:cubicBezTo>
                  <a:cubicBezTo>
                    <a:pt x="0" y="261"/>
                    <a:pt x="0" y="261"/>
                    <a:pt x="0" y="261"/>
                  </a:cubicBezTo>
                  <a:cubicBezTo>
                    <a:pt x="0" y="60"/>
                    <a:pt x="0" y="60"/>
                    <a:pt x="0" y="60"/>
                  </a:cubicBezTo>
                  <a:cubicBezTo>
                    <a:pt x="0" y="27"/>
                    <a:pt x="27" y="0"/>
                    <a:pt x="60" y="0"/>
                  </a:cubicBezTo>
                  <a:lnTo>
                    <a:pt x="246" y="0"/>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34">
              <a:extLst>
                <a:ext uri="{FF2B5EF4-FFF2-40B4-BE49-F238E27FC236}">
                  <a16:creationId xmlns:a16="http://schemas.microsoft.com/office/drawing/2014/main" id="{8E7A5F78-342B-33CD-F683-754265459B0A}"/>
                </a:ext>
              </a:extLst>
            </p:cNvPr>
            <p:cNvSpPr>
              <a:spLocks noChangeArrowheads="1"/>
            </p:cNvSpPr>
            <p:nvPr/>
          </p:nvSpPr>
          <p:spPr bwMode="auto">
            <a:xfrm>
              <a:off x="2733" y="3118"/>
              <a:ext cx="66" cy="239"/>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5">
              <a:extLst>
                <a:ext uri="{FF2B5EF4-FFF2-40B4-BE49-F238E27FC236}">
                  <a16:creationId xmlns:a16="http://schemas.microsoft.com/office/drawing/2014/main" id="{543AD854-8D0B-D08C-F317-692BE9B6F9A7}"/>
                </a:ext>
              </a:extLst>
            </p:cNvPr>
            <p:cNvSpPr>
              <a:spLocks/>
            </p:cNvSpPr>
            <p:nvPr/>
          </p:nvSpPr>
          <p:spPr bwMode="auto">
            <a:xfrm>
              <a:off x="1900" y="2448"/>
              <a:ext cx="833" cy="909"/>
            </a:xfrm>
            <a:custGeom>
              <a:avLst/>
              <a:gdLst>
                <a:gd name="T0" fmla="*/ 419 w 419"/>
                <a:gd name="T1" fmla="*/ 337 h 457"/>
                <a:gd name="T2" fmla="*/ 419 w 419"/>
                <a:gd name="T3" fmla="*/ 457 h 457"/>
                <a:gd name="T4" fmla="*/ 60 w 419"/>
                <a:gd name="T5" fmla="*/ 457 h 457"/>
                <a:gd name="T6" fmla="*/ 0 w 419"/>
                <a:gd name="T7" fmla="*/ 397 h 457"/>
                <a:gd name="T8" fmla="*/ 0 w 419"/>
                <a:gd name="T9" fmla="*/ 0 h 457"/>
                <a:gd name="T10" fmla="*/ 120 w 419"/>
                <a:gd name="T11" fmla="*/ 0 h 457"/>
                <a:gd name="T12" fmla="*/ 120 w 419"/>
                <a:gd name="T13" fmla="*/ 337 h 457"/>
                <a:gd name="T14" fmla="*/ 419 w 419"/>
                <a:gd name="T15" fmla="*/ 337 h 4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 h="457">
                  <a:moveTo>
                    <a:pt x="419" y="337"/>
                  </a:moveTo>
                  <a:cubicBezTo>
                    <a:pt x="419" y="457"/>
                    <a:pt x="419" y="457"/>
                    <a:pt x="419" y="457"/>
                  </a:cubicBezTo>
                  <a:cubicBezTo>
                    <a:pt x="60" y="457"/>
                    <a:pt x="60" y="457"/>
                    <a:pt x="60" y="457"/>
                  </a:cubicBezTo>
                  <a:cubicBezTo>
                    <a:pt x="27" y="457"/>
                    <a:pt x="0" y="430"/>
                    <a:pt x="0" y="397"/>
                  </a:cubicBezTo>
                  <a:cubicBezTo>
                    <a:pt x="0" y="0"/>
                    <a:pt x="0" y="0"/>
                    <a:pt x="0" y="0"/>
                  </a:cubicBezTo>
                  <a:cubicBezTo>
                    <a:pt x="120" y="0"/>
                    <a:pt x="120" y="0"/>
                    <a:pt x="120" y="0"/>
                  </a:cubicBezTo>
                  <a:cubicBezTo>
                    <a:pt x="120" y="337"/>
                    <a:pt x="120" y="337"/>
                    <a:pt x="120" y="337"/>
                  </a:cubicBezTo>
                  <a:lnTo>
                    <a:pt x="419" y="337"/>
                  </a:lnTo>
                  <a:close/>
                </a:path>
              </a:pathLst>
            </a:custGeom>
            <a:solidFill>
              <a:srgbClr val="24BA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6">
              <a:extLst>
                <a:ext uri="{FF2B5EF4-FFF2-40B4-BE49-F238E27FC236}">
                  <a16:creationId xmlns:a16="http://schemas.microsoft.com/office/drawing/2014/main" id="{6F21EFE5-454D-BFE3-AE00-D46ECE4E571E}"/>
                </a:ext>
              </a:extLst>
            </p:cNvPr>
            <p:cNvSpPr>
              <a:spLocks/>
            </p:cNvSpPr>
            <p:nvPr/>
          </p:nvSpPr>
          <p:spPr bwMode="auto">
            <a:xfrm>
              <a:off x="1435" y="1011"/>
              <a:ext cx="1169" cy="1437"/>
            </a:xfrm>
            <a:custGeom>
              <a:avLst/>
              <a:gdLst>
                <a:gd name="T0" fmla="*/ 588 w 588"/>
                <a:gd name="T1" fmla="*/ 60 h 722"/>
                <a:gd name="T2" fmla="*/ 588 w 588"/>
                <a:gd name="T3" fmla="*/ 662 h 722"/>
                <a:gd name="T4" fmla="*/ 528 w 588"/>
                <a:gd name="T5" fmla="*/ 722 h 722"/>
                <a:gd name="T6" fmla="*/ 354 w 588"/>
                <a:gd name="T7" fmla="*/ 722 h 722"/>
                <a:gd name="T8" fmla="*/ 354 w 588"/>
                <a:gd name="T9" fmla="*/ 689 h 722"/>
                <a:gd name="T10" fmla="*/ 514 w 588"/>
                <a:gd name="T11" fmla="*/ 689 h 722"/>
                <a:gd name="T12" fmla="*/ 554 w 588"/>
                <a:gd name="T13" fmla="*/ 649 h 722"/>
                <a:gd name="T14" fmla="*/ 554 w 588"/>
                <a:gd name="T15" fmla="*/ 73 h 722"/>
                <a:gd name="T16" fmla="*/ 514 w 588"/>
                <a:gd name="T17" fmla="*/ 33 h 722"/>
                <a:gd name="T18" fmla="*/ 73 w 588"/>
                <a:gd name="T19" fmla="*/ 33 h 722"/>
                <a:gd name="T20" fmla="*/ 33 w 588"/>
                <a:gd name="T21" fmla="*/ 73 h 722"/>
                <a:gd name="T22" fmla="*/ 33 w 588"/>
                <a:gd name="T23" fmla="*/ 649 h 722"/>
                <a:gd name="T24" fmla="*/ 73 w 588"/>
                <a:gd name="T25" fmla="*/ 689 h 722"/>
                <a:gd name="T26" fmla="*/ 234 w 588"/>
                <a:gd name="T27" fmla="*/ 689 h 722"/>
                <a:gd name="T28" fmla="*/ 234 w 588"/>
                <a:gd name="T29" fmla="*/ 722 h 722"/>
                <a:gd name="T30" fmla="*/ 60 w 588"/>
                <a:gd name="T31" fmla="*/ 722 h 722"/>
                <a:gd name="T32" fmla="*/ 0 w 588"/>
                <a:gd name="T33" fmla="*/ 662 h 722"/>
                <a:gd name="T34" fmla="*/ 0 w 588"/>
                <a:gd name="T35" fmla="*/ 60 h 722"/>
                <a:gd name="T36" fmla="*/ 60 w 588"/>
                <a:gd name="T37" fmla="*/ 0 h 722"/>
                <a:gd name="T38" fmla="*/ 528 w 588"/>
                <a:gd name="T39" fmla="*/ 0 h 722"/>
                <a:gd name="T40" fmla="*/ 588 w 588"/>
                <a:gd name="T41" fmla="*/ 6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8" h="722">
                  <a:moveTo>
                    <a:pt x="588" y="60"/>
                  </a:moveTo>
                  <a:cubicBezTo>
                    <a:pt x="588" y="662"/>
                    <a:pt x="588" y="662"/>
                    <a:pt x="588" y="662"/>
                  </a:cubicBezTo>
                  <a:cubicBezTo>
                    <a:pt x="588" y="695"/>
                    <a:pt x="561" y="722"/>
                    <a:pt x="528" y="722"/>
                  </a:cubicBezTo>
                  <a:cubicBezTo>
                    <a:pt x="354" y="722"/>
                    <a:pt x="354" y="722"/>
                    <a:pt x="354" y="722"/>
                  </a:cubicBezTo>
                  <a:cubicBezTo>
                    <a:pt x="354" y="689"/>
                    <a:pt x="354" y="689"/>
                    <a:pt x="354" y="689"/>
                  </a:cubicBezTo>
                  <a:cubicBezTo>
                    <a:pt x="514" y="689"/>
                    <a:pt x="514" y="689"/>
                    <a:pt x="514" y="689"/>
                  </a:cubicBezTo>
                  <a:cubicBezTo>
                    <a:pt x="536" y="689"/>
                    <a:pt x="554" y="671"/>
                    <a:pt x="554" y="649"/>
                  </a:cubicBezTo>
                  <a:cubicBezTo>
                    <a:pt x="554" y="73"/>
                    <a:pt x="554" y="73"/>
                    <a:pt x="554" y="73"/>
                  </a:cubicBezTo>
                  <a:cubicBezTo>
                    <a:pt x="554" y="51"/>
                    <a:pt x="536" y="33"/>
                    <a:pt x="514" y="33"/>
                  </a:cubicBezTo>
                  <a:cubicBezTo>
                    <a:pt x="73" y="33"/>
                    <a:pt x="73" y="33"/>
                    <a:pt x="73" y="33"/>
                  </a:cubicBezTo>
                  <a:cubicBezTo>
                    <a:pt x="51" y="33"/>
                    <a:pt x="33" y="51"/>
                    <a:pt x="33" y="73"/>
                  </a:cubicBezTo>
                  <a:cubicBezTo>
                    <a:pt x="33" y="649"/>
                    <a:pt x="33" y="649"/>
                    <a:pt x="33" y="649"/>
                  </a:cubicBezTo>
                  <a:cubicBezTo>
                    <a:pt x="33" y="671"/>
                    <a:pt x="51" y="689"/>
                    <a:pt x="73" y="689"/>
                  </a:cubicBezTo>
                  <a:cubicBezTo>
                    <a:pt x="234" y="689"/>
                    <a:pt x="234" y="689"/>
                    <a:pt x="234" y="689"/>
                  </a:cubicBezTo>
                  <a:cubicBezTo>
                    <a:pt x="234" y="722"/>
                    <a:pt x="234" y="722"/>
                    <a:pt x="234" y="722"/>
                  </a:cubicBezTo>
                  <a:cubicBezTo>
                    <a:pt x="60" y="722"/>
                    <a:pt x="60" y="722"/>
                    <a:pt x="60" y="722"/>
                  </a:cubicBezTo>
                  <a:cubicBezTo>
                    <a:pt x="27" y="722"/>
                    <a:pt x="0" y="695"/>
                    <a:pt x="0" y="662"/>
                  </a:cubicBezTo>
                  <a:cubicBezTo>
                    <a:pt x="0" y="60"/>
                    <a:pt x="0" y="60"/>
                    <a:pt x="0" y="60"/>
                  </a:cubicBezTo>
                  <a:cubicBezTo>
                    <a:pt x="0" y="27"/>
                    <a:pt x="27" y="0"/>
                    <a:pt x="60" y="0"/>
                  </a:cubicBezTo>
                  <a:cubicBezTo>
                    <a:pt x="528" y="0"/>
                    <a:pt x="528" y="0"/>
                    <a:pt x="528" y="0"/>
                  </a:cubicBezTo>
                  <a:cubicBezTo>
                    <a:pt x="561" y="0"/>
                    <a:pt x="588" y="27"/>
                    <a:pt x="588" y="60"/>
                  </a:cubicBezTo>
                  <a:close/>
                </a:path>
              </a:pathLst>
            </a:custGeom>
            <a:solidFill>
              <a:srgbClr val="24BA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7">
              <a:extLst>
                <a:ext uri="{FF2B5EF4-FFF2-40B4-BE49-F238E27FC236}">
                  <a16:creationId xmlns:a16="http://schemas.microsoft.com/office/drawing/2014/main" id="{86CF2E30-BA4F-726F-7C71-BE6B4D5E90EC}"/>
                </a:ext>
              </a:extLst>
            </p:cNvPr>
            <p:cNvSpPr>
              <a:spLocks/>
            </p:cNvSpPr>
            <p:nvPr/>
          </p:nvSpPr>
          <p:spPr bwMode="auto">
            <a:xfrm>
              <a:off x="1501" y="1077"/>
              <a:ext cx="1035" cy="1305"/>
            </a:xfrm>
            <a:custGeom>
              <a:avLst/>
              <a:gdLst>
                <a:gd name="T0" fmla="*/ 521 w 521"/>
                <a:gd name="T1" fmla="*/ 40 h 656"/>
                <a:gd name="T2" fmla="*/ 521 w 521"/>
                <a:gd name="T3" fmla="*/ 616 h 656"/>
                <a:gd name="T4" fmla="*/ 481 w 521"/>
                <a:gd name="T5" fmla="*/ 656 h 656"/>
                <a:gd name="T6" fmla="*/ 321 w 521"/>
                <a:gd name="T7" fmla="*/ 656 h 656"/>
                <a:gd name="T8" fmla="*/ 321 w 521"/>
                <a:gd name="T9" fmla="*/ 328 h 656"/>
                <a:gd name="T10" fmla="*/ 261 w 521"/>
                <a:gd name="T11" fmla="*/ 268 h 656"/>
                <a:gd name="T12" fmla="*/ 201 w 521"/>
                <a:gd name="T13" fmla="*/ 328 h 656"/>
                <a:gd name="T14" fmla="*/ 201 w 521"/>
                <a:gd name="T15" fmla="*/ 656 h 656"/>
                <a:gd name="T16" fmla="*/ 40 w 521"/>
                <a:gd name="T17" fmla="*/ 656 h 656"/>
                <a:gd name="T18" fmla="*/ 0 w 521"/>
                <a:gd name="T19" fmla="*/ 616 h 656"/>
                <a:gd name="T20" fmla="*/ 0 w 521"/>
                <a:gd name="T21" fmla="*/ 40 h 656"/>
                <a:gd name="T22" fmla="*/ 40 w 521"/>
                <a:gd name="T23" fmla="*/ 0 h 656"/>
                <a:gd name="T24" fmla="*/ 481 w 521"/>
                <a:gd name="T25" fmla="*/ 0 h 656"/>
                <a:gd name="T26" fmla="*/ 521 w 521"/>
                <a:gd name="T27" fmla="*/ 4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1" h="656">
                  <a:moveTo>
                    <a:pt x="521" y="40"/>
                  </a:moveTo>
                  <a:cubicBezTo>
                    <a:pt x="521" y="616"/>
                    <a:pt x="521" y="616"/>
                    <a:pt x="521" y="616"/>
                  </a:cubicBezTo>
                  <a:cubicBezTo>
                    <a:pt x="521" y="638"/>
                    <a:pt x="503" y="656"/>
                    <a:pt x="481" y="656"/>
                  </a:cubicBezTo>
                  <a:cubicBezTo>
                    <a:pt x="321" y="656"/>
                    <a:pt x="321" y="656"/>
                    <a:pt x="321" y="656"/>
                  </a:cubicBezTo>
                  <a:cubicBezTo>
                    <a:pt x="321" y="328"/>
                    <a:pt x="321" y="328"/>
                    <a:pt x="321" y="328"/>
                  </a:cubicBezTo>
                  <a:cubicBezTo>
                    <a:pt x="321" y="295"/>
                    <a:pt x="294" y="268"/>
                    <a:pt x="261" y="268"/>
                  </a:cubicBezTo>
                  <a:cubicBezTo>
                    <a:pt x="228" y="268"/>
                    <a:pt x="201" y="295"/>
                    <a:pt x="201" y="328"/>
                  </a:cubicBezTo>
                  <a:cubicBezTo>
                    <a:pt x="201" y="656"/>
                    <a:pt x="201" y="656"/>
                    <a:pt x="201" y="656"/>
                  </a:cubicBezTo>
                  <a:cubicBezTo>
                    <a:pt x="40" y="656"/>
                    <a:pt x="40" y="656"/>
                    <a:pt x="40" y="656"/>
                  </a:cubicBezTo>
                  <a:cubicBezTo>
                    <a:pt x="18" y="656"/>
                    <a:pt x="0" y="638"/>
                    <a:pt x="0" y="616"/>
                  </a:cubicBezTo>
                  <a:cubicBezTo>
                    <a:pt x="0" y="40"/>
                    <a:pt x="0" y="40"/>
                    <a:pt x="0" y="40"/>
                  </a:cubicBezTo>
                  <a:cubicBezTo>
                    <a:pt x="0" y="18"/>
                    <a:pt x="18" y="0"/>
                    <a:pt x="40" y="0"/>
                  </a:cubicBezTo>
                  <a:cubicBezTo>
                    <a:pt x="481" y="0"/>
                    <a:pt x="481" y="0"/>
                    <a:pt x="481" y="0"/>
                  </a:cubicBezTo>
                  <a:cubicBezTo>
                    <a:pt x="503" y="0"/>
                    <a:pt x="521" y="18"/>
                    <a:pt x="521" y="40"/>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38">
              <a:extLst>
                <a:ext uri="{FF2B5EF4-FFF2-40B4-BE49-F238E27FC236}">
                  <a16:creationId xmlns:a16="http://schemas.microsoft.com/office/drawing/2014/main" id="{6415734E-62A6-E3B6-D286-93B3F2FFDE9F}"/>
                </a:ext>
              </a:extLst>
            </p:cNvPr>
            <p:cNvSpPr>
              <a:spLocks noChangeArrowheads="1"/>
            </p:cNvSpPr>
            <p:nvPr/>
          </p:nvSpPr>
          <p:spPr bwMode="auto">
            <a:xfrm>
              <a:off x="1900" y="2382"/>
              <a:ext cx="239" cy="66"/>
            </a:xfrm>
            <a:prstGeom prst="rect">
              <a:avLst/>
            </a:prstGeom>
            <a:solidFill>
              <a:srgbClr val="24BA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9">
              <a:extLst>
                <a:ext uri="{FF2B5EF4-FFF2-40B4-BE49-F238E27FC236}">
                  <a16:creationId xmlns:a16="http://schemas.microsoft.com/office/drawing/2014/main" id="{53B61FA6-5283-F4BE-2719-7600E852C7F6}"/>
                </a:ext>
              </a:extLst>
            </p:cNvPr>
            <p:cNvSpPr>
              <a:spLocks/>
            </p:cNvSpPr>
            <p:nvPr/>
          </p:nvSpPr>
          <p:spPr bwMode="auto">
            <a:xfrm>
              <a:off x="1900" y="1610"/>
              <a:ext cx="239" cy="772"/>
            </a:xfrm>
            <a:custGeom>
              <a:avLst/>
              <a:gdLst>
                <a:gd name="T0" fmla="*/ 120 w 120"/>
                <a:gd name="T1" fmla="*/ 60 h 388"/>
                <a:gd name="T2" fmla="*/ 120 w 120"/>
                <a:gd name="T3" fmla="*/ 388 h 388"/>
                <a:gd name="T4" fmla="*/ 0 w 120"/>
                <a:gd name="T5" fmla="*/ 388 h 388"/>
                <a:gd name="T6" fmla="*/ 0 w 120"/>
                <a:gd name="T7" fmla="*/ 60 h 388"/>
                <a:gd name="T8" fmla="*/ 60 w 120"/>
                <a:gd name="T9" fmla="*/ 0 h 388"/>
                <a:gd name="T10" fmla="*/ 120 w 120"/>
                <a:gd name="T11" fmla="*/ 60 h 388"/>
              </a:gdLst>
              <a:ahLst/>
              <a:cxnLst>
                <a:cxn ang="0">
                  <a:pos x="T0" y="T1"/>
                </a:cxn>
                <a:cxn ang="0">
                  <a:pos x="T2" y="T3"/>
                </a:cxn>
                <a:cxn ang="0">
                  <a:pos x="T4" y="T5"/>
                </a:cxn>
                <a:cxn ang="0">
                  <a:pos x="T6" y="T7"/>
                </a:cxn>
                <a:cxn ang="0">
                  <a:pos x="T8" y="T9"/>
                </a:cxn>
                <a:cxn ang="0">
                  <a:pos x="T10" y="T11"/>
                </a:cxn>
              </a:cxnLst>
              <a:rect l="0" t="0" r="r" b="b"/>
              <a:pathLst>
                <a:path w="120" h="388">
                  <a:moveTo>
                    <a:pt x="120" y="60"/>
                  </a:moveTo>
                  <a:cubicBezTo>
                    <a:pt x="120" y="388"/>
                    <a:pt x="120" y="388"/>
                    <a:pt x="120" y="388"/>
                  </a:cubicBezTo>
                  <a:cubicBezTo>
                    <a:pt x="0" y="388"/>
                    <a:pt x="0" y="388"/>
                    <a:pt x="0" y="388"/>
                  </a:cubicBezTo>
                  <a:cubicBezTo>
                    <a:pt x="0" y="60"/>
                    <a:pt x="0" y="60"/>
                    <a:pt x="0" y="60"/>
                  </a:cubicBezTo>
                  <a:cubicBezTo>
                    <a:pt x="0" y="27"/>
                    <a:pt x="27" y="0"/>
                    <a:pt x="60" y="0"/>
                  </a:cubicBezTo>
                  <a:cubicBezTo>
                    <a:pt x="93" y="0"/>
                    <a:pt x="120" y="27"/>
                    <a:pt x="120" y="60"/>
                  </a:cubicBez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Oval 40">
              <a:extLst>
                <a:ext uri="{FF2B5EF4-FFF2-40B4-BE49-F238E27FC236}">
                  <a16:creationId xmlns:a16="http://schemas.microsoft.com/office/drawing/2014/main" id="{6BF361EA-4FFA-C09D-0E40-D20AEBA81DBF}"/>
                </a:ext>
              </a:extLst>
            </p:cNvPr>
            <p:cNvSpPr>
              <a:spLocks noChangeArrowheads="1"/>
            </p:cNvSpPr>
            <p:nvPr/>
          </p:nvSpPr>
          <p:spPr bwMode="auto">
            <a:xfrm>
              <a:off x="2103" y="1902"/>
              <a:ext cx="622" cy="625"/>
            </a:xfrm>
            <a:prstGeom prst="ellipse">
              <a:avLst/>
            </a:prstGeom>
            <a:solidFill>
              <a:srgbClr val="24BA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1">
              <a:extLst>
                <a:ext uri="{FF2B5EF4-FFF2-40B4-BE49-F238E27FC236}">
                  <a16:creationId xmlns:a16="http://schemas.microsoft.com/office/drawing/2014/main" id="{9429BAD1-F655-E388-D154-1B91C74A635A}"/>
                </a:ext>
              </a:extLst>
            </p:cNvPr>
            <p:cNvSpPr>
              <a:spLocks/>
            </p:cNvSpPr>
            <p:nvPr/>
          </p:nvSpPr>
          <p:spPr bwMode="auto">
            <a:xfrm>
              <a:off x="2172" y="1966"/>
              <a:ext cx="499" cy="498"/>
            </a:xfrm>
            <a:custGeom>
              <a:avLst/>
              <a:gdLst>
                <a:gd name="T0" fmla="*/ 231 w 251"/>
                <a:gd name="T1" fmla="*/ 193 h 250"/>
                <a:gd name="T2" fmla="*/ 251 w 251"/>
                <a:gd name="T3" fmla="*/ 125 h 250"/>
                <a:gd name="T4" fmla="*/ 126 w 251"/>
                <a:gd name="T5" fmla="*/ 0 h 250"/>
                <a:gd name="T6" fmla="*/ 0 w 251"/>
                <a:gd name="T7" fmla="*/ 125 h 250"/>
                <a:gd name="T8" fmla="*/ 126 w 251"/>
                <a:gd name="T9" fmla="*/ 250 h 250"/>
                <a:gd name="T10" fmla="*/ 194 w 251"/>
                <a:gd name="T11" fmla="*/ 230 h 250"/>
                <a:gd name="T12" fmla="*/ 250 w 251"/>
                <a:gd name="T13" fmla="*/ 250 h 250"/>
                <a:gd name="T14" fmla="*/ 231 w 251"/>
                <a:gd name="T15" fmla="*/ 193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1" h="250">
                  <a:moveTo>
                    <a:pt x="231" y="193"/>
                  </a:moveTo>
                  <a:cubicBezTo>
                    <a:pt x="244" y="173"/>
                    <a:pt x="251" y="150"/>
                    <a:pt x="251" y="125"/>
                  </a:cubicBezTo>
                  <a:cubicBezTo>
                    <a:pt x="251" y="56"/>
                    <a:pt x="195" y="0"/>
                    <a:pt x="126" y="0"/>
                  </a:cubicBezTo>
                  <a:cubicBezTo>
                    <a:pt x="56" y="0"/>
                    <a:pt x="0" y="56"/>
                    <a:pt x="0" y="125"/>
                  </a:cubicBezTo>
                  <a:cubicBezTo>
                    <a:pt x="0" y="194"/>
                    <a:pt x="56" y="250"/>
                    <a:pt x="126" y="250"/>
                  </a:cubicBezTo>
                  <a:cubicBezTo>
                    <a:pt x="151" y="250"/>
                    <a:pt x="174" y="243"/>
                    <a:pt x="194" y="230"/>
                  </a:cubicBezTo>
                  <a:cubicBezTo>
                    <a:pt x="250" y="250"/>
                    <a:pt x="250" y="250"/>
                    <a:pt x="250" y="250"/>
                  </a:cubicBezTo>
                  <a:lnTo>
                    <a:pt x="231" y="193"/>
                  </a:lnTo>
                  <a:close/>
                </a:path>
              </a:pathLst>
            </a:custGeom>
            <a:solidFill>
              <a:schemeClr val="bg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Oval 42">
              <a:extLst>
                <a:ext uri="{FF2B5EF4-FFF2-40B4-BE49-F238E27FC236}">
                  <a16:creationId xmlns:a16="http://schemas.microsoft.com/office/drawing/2014/main" id="{42B222E6-BC07-2E64-0A78-0F79C8AA47DE}"/>
                </a:ext>
              </a:extLst>
            </p:cNvPr>
            <p:cNvSpPr>
              <a:spLocks noChangeArrowheads="1"/>
            </p:cNvSpPr>
            <p:nvPr/>
          </p:nvSpPr>
          <p:spPr bwMode="auto">
            <a:xfrm>
              <a:off x="4695" y="1902"/>
              <a:ext cx="625" cy="625"/>
            </a:xfrm>
            <a:prstGeom prst="ellipse">
              <a:avLst/>
            </a:prstGeom>
            <a:solidFill>
              <a:srgbClr val="24BA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3">
              <a:extLst>
                <a:ext uri="{FF2B5EF4-FFF2-40B4-BE49-F238E27FC236}">
                  <a16:creationId xmlns:a16="http://schemas.microsoft.com/office/drawing/2014/main" id="{966DB7B2-A3AC-5B1D-6D22-188D727AFE26}"/>
                </a:ext>
              </a:extLst>
            </p:cNvPr>
            <p:cNvSpPr>
              <a:spLocks/>
            </p:cNvSpPr>
            <p:nvPr/>
          </p:nvSpPr>
          <p:spPr bwMode="auto">
            <a:xfrm>
              <a:off x="4759" y="1966"/>
              <a:ext cx="497" cy="498"/>
            </a:xfrm>
            <a:custGeom>
              <a:avLst/>
              <a:gdLst>
                <a:gd name="T0" fmla="*/ 230 w 250"/>
                <a:gd name="T1" fmla="*/ 193 h 250"/>
                <a:gd name="T2" fmla="*/ 250 w 250"/>
                <a:gd name="T3" fmla="*/ 125 h 250"/>
                <a:gd name="T4" fmla="*/ 125 w 250"/>
                <a:gd name="T5" fmla="*/ 0 h 250"/>
                <a:gd name="T6" fmla="*/ 0 w 250"/>
                <a:gd name="T7" fmla="*/ 125 h 250"/>
                <a:gd name="T8" fmla="*/ 125 w 250"/>
                <a:gd name="T9" fmla="*/ 250 h 250"/>
                <a:gd name="T10" fmla="*/ 193 w 250"/>
                <a:gd name="T11" fmla="*/ 230 h 250"/>
                <a:gd name="T12" fmla="*/ 250 w 250"/>
                <a:gd name="T13" fmla="*/ 250 h 250"/>
                <a:gd name="T14" fmla="*/ 230 w 250"/>
                <a:gd name="T15" fmla="*/ 193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250">
                  <a:moveTo>
                    <a:pt x="230" y="193"/>
                  </a:moveTo>
                  <a:cubicBezTo>
                    <a:pt x="243" y="173"/>
                    <a:pt x="250" y="150"/>
                    <a:pt x="250" y="125"/>
                  </a:cubicBezTo>
                  <a:cubicBezTo>
                    <a:pt x="250" y="56"/>
                    <a:pt x="194" y="0"/>
                    <a:pt x="125" y="0"/>
                  </a:cubicBezTo>
                  <a:cubicBezTo>
                    <a:pt x="56" y="0"/>
                    <a:pt x="0" y="56"/>
                    <a:pt x="0" y="125"/>
                  </a:cubicBezTo>
                  <a:cubicBezTo>
                    <a:pt x="0" y="194"/>
                    <a:pt x="56" y="250"/>
                    <a:pt x="125" y="250"/>
                  </a:cubicBezTo>
                  <a:cubicBezTo>
                    <a:pt x="150" y="250"/>
                    <a:pt x="173" y="243"/>
                    <a:pt x="193" y="230"/>
                  </a:cubicBezTo>
                  <a:cubicBezTo>
                    <a:pt x="250" y="250"/>
                    <a:pt x="250" y="250"/>
                    <a:pt x="250" y="250"/>
                  </a:cubicBezTo>
                  <a:lnTo>
                    <a:pt x="230" y="193"/>
                  </a:lnTo>
                  <a:close/>
                </a:path>
              </a:pathLst>
            </a:custGeom>
            <a:solidFill>
              <a:schemeClr val="bg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Oval 44">
              <a:extLst>
                <a:ext uri="{FF2B5EF4-FFF2-40B4-BE49-F238E27FC236}">
                  <a16:creationId xmlns:a16="http://schemas.microsoft.com/office/drawing/2014/main" id="{E9F8C417-2D69-48D7-AE3B-74268868BD53}"/>
                </a:ext>
              </a:extLst>
            </p:cNvPr>
            <p:cNvSpPr>
              <a:spLocks noChangeArrowheads="1"/>
            </p:cNvSpPr>
            <p:nvPr/>
          </p:nvSpPr>
          <p:spPr bwMode="auto">
            <a:xfrm>
              <a:off x="6945" y="3568"/>
              <a:ext cx="505" cy="503"/>
            </a:xfrm>
            <a:prstGeom prst="ellipse">
              <a:avLst/>
            </a:prstGeom>
            <a:solidFill>
              <a:srgbClr val="7F3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5" name="Freeform 41">
            <a:extLst>
              <a:ext uri="{FF2B5EF4-FFF2-40B4-BE49-F238E27FC236}">
                <a16:creationId xmlns:a16="http://schemas.microsoft.com/office/drawing/2014/main" id="{85EB272A-4052-56F3-8E7C-1B1058FFCBFC}"/>
              </a:ext>
            </a:extLst>
          </p:cNvPr>
          <p:cNvSpPr>
            <a:spLocks/>
          </p:cNvSpPr>
          <p:nvPr/>
        </p:nvSpPr>
        <p:spPr bwMode="auto">
          <a:xfrm rot="16200000">
            <a:off x="4519290" y="5524438"/>
            <a:ext cx="792162" cy="790575"/>
          </a:xfrm>
          <a:custGeom>
            <a:avLst/>
            <a:gdLst>
              <a:gd name="T0" fmla="*/ 231 w 251"/>
              <a:gd name="T1" fmla="*/ 193 h 250"/>
              <a:gd name="T2" fmla="*/ 251 w 251"/>
              <a:gd name="T3" fmla="*/ 125 h 250"/>
              <a:gd name="T4" fmla="*/ 126 w 251"/>
              <a:gd name="T5" fmla="*/ 0 h 250"/>
              <a:gd name="T6" fmla="*/ 0 w 251"/>
              <a:gd name="T7" fmla="*/ 125 h 250"/>
              <a:gd name="T8" fmla="*/ 126 w 251"/>
              <a:gd name="T9" fmla="*/ 250 h 250"/>
              <a:gd name="T10" fmla="*/ 194 w 251"/>
              <a:gd name="T11" fmla="*/ 230 h 250"/>
              <a:gd name="T12" fmla="*/ 250 w 251"/>
              <a:gd name="T13" fmla="*/ 250 h 250"/>
              <a:gd name="T14" fmla="*/ 231 w 251"/>
              <a:gd name="T15" fmla="*/ 193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1" h="250">
                <a:moveTo>
                  <a:pt x="231" y="193"/>
                </a:moveTo>
                <a:cubicBezTo>
                  <a:pt x="244" y="173"/>
                  <a:pt x="251" y="150"/>
                  <a:pt x="251" y="125"/>
                </a:cubicBezTo>
                <a:cubicBezTo>
                  <a:pt x="251" y="56"/>
                  <a:pt x="195" y="0"/>
                  <a:pt x="126" y="0"/>
                </a:cubicBezTo>
                <a:cubicBezTo>
                  <a:pt x="56" y="0"/>
                  <a:pt x="0" y="56"/>
                  <a:pt x="0" y="125"/>
                </a:cubicBezTo>
                <a:cubicBezTo>
                  <a:pt x="0" y="194"/>
                  <a:pt x="56" y="250"/>
                  <a:pt x="126" y="250"/>
                </a:cubicBezTo>
                <a:cubicBezTo>
                  <a:pt x="151" y="250"/>
                  <a:pt x="174" y="243"/>
                  <a:pt x="194" y="230"/>
                </a:cubicBezTo>
                <a:cubicBezTo>
                  <a:pt x="250" y="250"/>
                  <a:pt x="250" y="250"/>
                  <a:pt x="250" y="250"/>
                </a:cubicBezTo>
                <a:lnTo>
                  <a:pt x="231" y="193"/>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47" name="Grupo 46">
            <a:extLst>
              <a:ext uri="{FF2B5EF4-FFF2-40B4-BE49-F238E27FC236}">
                <a16:creationId xmlns:a16="http://schemas.microsoft.com/office/drawing/2014/main" id="{6B09DC40-61F9-281D-DBE4-43F595E66F41}"/>
              </a:ext>
            </a:extLst>
          </p:cNvPr>
          <p:cNvGrpSpPr/>
          <p:nvPr/>
        </p:nvGrpSpPr>
        <p:grpSpPr>
          <a:xfrm flipV="1">
            <a:off x="3296687" y="1608405"/>
            <a:ext cx="844478" cy="256531"/>
            <a:chOff x="3144483" y="1759184"/>
            <a:chExt cx="540470" cy="164181"/>
          </a:xfrm>
          <a:solidFill>
            <a:srgbClr val="24BAA2"/>
          </a:solidFill>
        </p:grpSpPr>
        <p:sp>
          <p:nvSpPr>
            <p:cNvPr id="48" name="Forma libre: forma 47">
              <a:extLst>
                <a:ext uri="{FF2B5EF4-FFF2-40B4-BE49-F238E27FC236}">
                  <a16:creationId xmlns:a16="http://schemas.microsoft.com/office/drawing/2014/main" id="{DCB8A50D-9B8F-63F5-AC53-B93DB2D0000E}"/>
                </a:ext>
              </a:extLst>
            </p:cNvPr>
            <p:cNvSpPr/>
            <p:nvPr/>
          </p:nvSpPr>
          <p:spPr>
            <a:xfrm rot="18900000">
              <a:off x="3144483" y="1759187"/>
              <a:ext cx="164178" cy="164178"/>
            </a:xfrm>
            <a:custGeom>
              <a:avLst/>
              <a:gdLst>
                <a:gd name="connsiteX0" fmla="*/ 2784329 w 2784329"/>
                <a:gd name="connsiteY0" fmla="*/ 734 h 2784329"/>
                <a:gd name="connsiteX1" fmla="*/ 2782441 w 2784329"/>
                <a:gd name="connsiteY1" fmla="*/ 2780321 h 2784329"/>
                <a:gd name="connsiteX2" fmla="*/ 2779588 w 2784329"/>
                <a:gd name="connsiteY2" fmla="*/ 2780320 h 2784329"/>
                <a:gd name="connsiteX3" fmla="*/ 2779588 w 2784329"/>
                <a:gd name="connsiteY3" fmla="*/ 2784329 h 2784329"/>
                <a:gd name="connsiteX4" fmla="*/ 0 w 2784329"/>
                <a:gd name="connsiteY4" fmla="*/ 2784329 h 2784329"/>
                <a:gd name="connsiteX5" fmla="*/ 0 w 2784329"/>
                <a:gd name="connsiteY5" fmla="*/ 1703378 h 2784329"/>
                <a:gd name="connsiteX6" fmla="*/ 1702222 w 2784329"/>
                <a:gd name="connsiteY6" fmla="*/ 1703378 h 2784329"/>
                <a:gd name="connsiteX7" fmla="*/ 1703379 w 2784329"/>
                <a:gd name="connsiteY7" fmla="*/ 0 h 278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329" h="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orma libre: forma 48">
              <a:extLst>
                <a:ext uri="{FF2B5EF4-FFF2-40B4-BE49-F238E27FC236}">
                  <a16:creationId xmlns:a16="http://schemas.microsoft.com/office/drawing/2014/main" id="{0943F0C0-26E9-1E0E-1CE3-F9EC09809B21}"/>
                </a:ext>
              </a:extLst>
            </p:cNvPr>
            <p:cNvSpPr/>
            <p:nvPr/>
          </p:nvSpPr>
          <p:spPr>
            <a:xfrm rot="18900000">
              <a:off x="3332629" y="1759186"/>
              <a:ext cx="164178" cy="164178"/>
            </a:xfrm>
            <a:custGeom>
              <a:avLst/>
              <a:gdLst>
                <a:gd name="connsiteX0" fmla="*/ 2784329 w 2784329"/>
                <a:gd name="connsiteY0" fmla="*/ 734 h 2784329"/>
                <a:gd name="connsiteX1" fmla="*/ 2782441 w 2784329"/>
                <a:gd name="connsiteY1" fmla="*/ 2780321 h 2784329"/>
                <a:gd name="connsiteX2" fmla="*/ 2779588 w 2784329"/>
                <a:gd name="connsiteY2" fmla="*/ 2780320 h 2784329"/>
                <a:gd name="connsiteX3" fmla="*/ 2779588 w 2784329"/>
                <a:gd name="connsiteY3" fmla="*/ 2784329 h 2784329"/>
                <a:gd name="connsiteX4" fmla="*/ 0 w 2784329"/>
                <a:gd name="connsiteY4" fmla="*/ 2784329 h 2784329"/>
                <a:gd name="connsiteX5" fmla="*/ 0 w 2784329"/>
                <a:gd name="connsiteY5" fmla="*/ 1703378 h 2784329"/>
                <a:gd name="connsiteX6" fmla="*/ 1702222 w 2784329"/>
                <a:gd name="connsiteY6" fmla="*/ 1703378 h 2784329"/>
                <a:gd name="connsiteX7" fmla="*/ 1703379 w 2784329"/>
                <a:gd name="connsiteY7" fmla="*/ 0 h 278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329" h="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7F3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orma libre: forma 49">
              <a:extLst>
                <a:ext uri="{FF2B5EF4-FFF2-40B4-BE49-F238E27FC236}">
                  <a16:creationId xmlns:a16="http://schemas.microsoft.com/office/drawing/2014/main" id="{E9F42BEE-5A46-C545-1060-90B7CF47595A}"/>
                </a:ext>
              </a:extLst>
            </p:cNvPr>
            <p:cNvSpPr/>
            <p:nvPr/>
          </p:nvSpPr>
          <p:spPr>
            <a:xfrm rot="18900000">
              <a:off x="3520775" y="1759184"/>
              <a:ext cx="164178" cy="164178"/>
            </a:xfrm>
            <a:custGeom>
              <a:avLst/>
              <a:gdLst>
                <a:gd name="connsiteX0" fmla="*/ 2784329 w 2784329"/>
                <a:gd name="connsiteY0" fmla="*/ 734 h 2784329"/>
                <a:gd name="connsiteX1" fmla="*/ 2782441 w 2784329"/>
                <a:gd name="connsiteY1" fmla="*/ 2780321 h 2784329"/>
                <a:gd name="connsiteX2" fmla="*/ 2779588 w 2784329"/>
                <a:gd name="connsiteY2" fmla="*/ 2780320 h 2784329"/>
                <a:gd name="connsiteX3" fmla="*/ 2779588 w 2784329"/>
                <a:gd name="connsiteY3" fmla="*/ 2784329 h 2784329"/>
                <a:gd name="connsiteX4" fmla="*/ 0 w 2784329"/>
                <a:gd name="connsiteY4" fmla="*/ 2784329 h 2784329"/>
                <a:gd name="connsiteX5" fmla="*/ 0 w 2784329"/>
                <a:gd name="connsiteY5" fmla="*/ 1703378 h 2784329"/>
                <a:gd name="connsiteX6" fmla="*/ 1702222 w 2784329"/>
                <a:gd name="connsiteY6" fmla="*/ 1703378 h 2784329"/>
                <a:gd name="connsiteX7" fmla="*/ 1703379 w 2784329"/>
                <a:gd name="connsiteY7" fmla="*/ 0 h 278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329" h="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CuadroTexto 58">
            <a:extLst>
              <a:ext uri="{FF2B5EF4-FFF2-40B4-BE49-F238E27FC236}">
                <a16:creationId xmlns:a16="http://schemas.microsoft.com/office/drawing/2014/main" id="{6EBD5A3B-862D-E05F-AAAD-C1DA7A560BAB}"/>
              </a:ext>
            </a:extLst>
          </p:cNvPr>
          <p:cNvSpPr txBox="1"/>
          <p:nvPr/>
        </p:nvSpPr>
        <p:spPr>
          <a:xfrm>
            <a:off x="1104665" y="1195549"/>
            <a:ext cx="1777221" cy="502702"/>
          </a:xfrm>
          <a:prstGeom prst="rect">
            <a:avLst/>
          </a:prstGeom>
          <a:noFill/>
        </p:spPr>
        <p:txBody>
          <a:bodyPr wrap="square" rtlCol="0">
            <a:spAutoFit/>
          </a:bodyPr>
          <a:lstStyle/>
          <a:p>
            <a:pPr>
              <a:lnSpc>
                <a:spcPts val="3200"/>
              </a:lnSpc>
            </a:pPr>
            <a:r>
              <a:rPr lang="en-US" sz="2800" b="1" dirty="0">
                <a:solidFill>
                  <a:schemeClr val="bg1">
                    <a:lumMod val="50000"/>
                  </a:schemeClr>
                </a:solidFill>
              </a:rPr>
              <a:t>Modulo 1</a:t>
            </a:r>
            <a:endParaRPr lang="en-US" sz="3600" b="1" dirty="0">
              <a:solidFill>
                <a:schemeClr val="bg1">
                  <a:lumMod val="50000"/>
                </a:schemeClr>
              </a:solidFill>
            </a:endParaRPr>
          </a:p>
        </p:txBody>
      </p:sp>
      <p:sp>
        <p:nvSpPr>
          <p:cNvPr id="60" name="CuadroTexto 59">
            <a:extLst>
              <a:ext uri="{FF2B5EF4-FFF2-40B4-BE49-F238E27FC236}">
                <a16:creationId xmlns:a16="http://schemas.microsoft.com/office/drawing/2014/main" id="{0B789015-0571-3D2B-1A63-CA94D3F56E82}"/>
              </a:ext>
            </a:extLst>
          </p:cNvPr>
          <p:cNvSpPr txBox="1"/>
          <p:nvPr/>
        </p:nvSpPr>
        <p:spPr>
          <a:xfrm>
            <a:off x="3378219" y="3951575"/>
            <a:ext cx="1859668" cy="502702"/>
          </a:xfrm>
          <a:prstGeom prst="rect">
            <a:avLst/>
          </a:prstGeom>
          <a:noFill/>
        </p:spPr>
        <p:txBody>
          <a:bodyPr wrap="square" rtlCol="0">
            <a:spAutoFit/>
          </a:bodyPr>
          <a:lstStyle/>
          <a:p>
            <a:pPr>
              <a:lnSpc>
                <a:spcPts val="3200"/>
              </a:lnSpc>
            </a:pPr>
            <a:r>
              <a:rPr lang="en-US" sz="2800" b="1" dirty="0">
                <a:solidFill>
                  <a:schemeClr val="bg1">
                    <a:lumMod val="50000"/>
                  </a:schemeClr>
                </a:solidFill>
              </a:rPr>
              <a:t>Modulo 2</a:t>
            </a:r>
            <a:endParaRPr lang="en-US" sz="3600" b="1" dirty="0">
              <a:solidFill>
                <a:schemeClr val="bg1">
                  <a:lumMod val="50000"/>
                </a:schemeClr>
              </a:solidFill>
            </a:endParaRPr>
          </a:p>
        </p:txBody>
      </p:sp>
      <p:sp>
        <p:nvSpPr>
          <p:cNvPr id="61" name="CuadroTexto 60">
            <a:extLst>
              <a:ext uri="{FF2B5EF4-FFF2-40B4-BE49-F238E27FC236}">
                <a16:creationId xmlns:a16="http://schemas.microsoft.com/office/drawing/2014/main" id="{29E89D7D-F9E3-AF75-2207-E2E964428A62}"/>
              </a:ext>
            </a:extLst>
          </p:cNvPr>
          <p:cNvSpPr txBox="1"/>
          <p:nvPr/>
        </p:nvSpPr>
        <p:spPr>
          <a:xfrm>
            <a:off x="5656362" y="1129175"/>
            <a:ext cx="1762021" cy="502702"/>
          </a:xfrm>
          <a:prstGeom prst="rect">
            <a:avLst/>
          </a:prstGeom>
          <a:noFill/>
        </p:spPr>
        <p:txBody>
          <a:bodyPr wrap="none" rtlCol="0">
            <a:spAutoFit/>
          </a:bodyPr>
          <a:lstStyle/>
          <a:p>
            <a:pPr>
              <a:lnSpc>
                <a:spcPts val="3200"/>
              </a:lnSpc>
            </a:pPr>
            <a:r>
              <a:rPr lang="en-US" sz="2800" b="1" dirty="0">
                <a:solidFill>
                  <a:schemeClr val="bg1">
                    <a:lumMod val="50000"/>
                  </a:schemeClr>
                </a:solidFill>
              </a:rPr>
              <a:t>Modulo 3</a:t>
            </a:r>
            <a:endParaRPr lang="en-US" sz="3600" b="1" dirty="0">
              <a:solidFill>
                <a:schemeClr val="bg1">
                  <a:lumMod val="50000"/>
                </a:schemeClr>
              </a:solidFill>
            </a:endParaRPr>
          </a:p>
        </p:txBody>
      </p:sp>
      <p:sp>
        <p:nvSpPr>
          <p:cNvPr id="63" name="TextBox 154">
            <a:extLst>
              <a:ext uri="{FF2B5EF4-FFF2-40B4-BE49-F238E27FC236}">
                <a16:creationId xmlns:a16="http://schemas.microsoft.com/office/drawing/2014/main" id="{357179BB-6D9E-3B10-2B11-485DF980FE46}"/>
              </a:ext>
            </a:extLst>
          </p:cNvPr>
          <p:cNvSpPr txBox="1">
            <a:spLocks noChangeArrowheads="1"/>
          </p:cNvSpPr>
          <p:nvPr/>
        </p:nvSpPr>
        <p:spPr bwMode="auto">
          <a:xfrm>
            <a:off x="906924" y="1653235"/>
            <a:ext cx="2141008" cy="842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10000"/>
              </a:lnSpc>
            </a:pPr>
            <a:r>
              <a:rPr lang="it-IT" sz="2000" b="1" dirty="0">
                <a:latin typeface="Calibri" panose="020F0502020204030204" pitchFamily="34" charset="0"/>
                <a:cs typeface="Calibri" panose="020F0502020204030204" pitchFamily="34" charset="0"/>
              </a:rPr>
              <a:t>Alfabetizzazione digitale</a:t>
            </a:r>
            <a:endParaRPr lang="en-US" altLang="es-MX" sz="2000" dirty="0">
              <a:latin typeface="Lato" panose="020F0502020204030203" pitchFamily="34" charset="0"/>
              <a:cs typeface="Calibri Light" panose="020F0302020204030204" pitchFamily="34" charset="0"/>
            </a:endParaRPr>
          </a:p>
        </p:txBody>
      </p:sp>
      <p:sp>
        <p:nvSpPr>
          <p:cNvPr id="64" name="TextBox 154">
            <a:extLst>
              <a:ext uri="{FF2B5EF4-FFF2-40B4-BE49-F238E27FC236}">
                <a16:creationId xmlns:a16="http://schemas.microsoft.com/office/drawing/2014/main" id="{55B09228-DB12-70E3-8E01-C5BBB80D44B4}"/>
              </a:ext>
            </a:extLst>
          </p:cNvPr>
          <p:cNvSpPr txBox="1">
            <a:spLocks noChangeArrowheads="1"/>
          </p:cNvSpPr>
          <p:nvPr/>
        </p:nvSpPr>
        <p:spPr bwMode="auto">
          <a:xfrm>
            <a:off x="3218196" y="4453676"/>
            <a:ext cx="1986449" cy="126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07000"/>
              </a:lnSpc>
              <a:spcAft>
                <a:spcPts val="800"/>
              </a:spcAft>
            </a:pPr>
            <a:r>
              <a:rPr lang="en-GB" sz="2000" b="1" dirty="0" err="1">
                <a:latin typeface="Calibri" panose="020F0502020204030204" pitchFamily="34" charset="0"/>
                <a:cs typeface="Calibri" panose="020F0502020204030204" pitchFamily="34" charset="0"/>
              </a:rPr>
              <a:t>Competenze</a:t>
            </a:r>
            <a:r>
              <a:rPr lang="en-GB" sz="2000" b="1" dirty="0">
                <a:latin typeface="Calibri" panose="020F0502020204030204" pitchFamily="34" charset="0"/>
                <a:cs typeface="Calibri" panose="020F0502020204030204" pitchFamily="34" charset="0"/>
              </a:rPr>
              <a:t> “</a:t>
            </a:r>
            <a:r>
              <a:rPr lang="en-GB" sz="2000" b="1" dirty="0" err="1">
                <a:latin typeface="Calibri" panose="020F0502020204030204" pitchFamily="34" charset="0"/>
                <a:cs typeface="Calibri" panose="020F0502020204030204" pitchFamily="34" charset="0"/>
              </a:rPr>
              <a:t>digi-umane</a:t>
            </a:r>
            <a:r>
              <a:rPr lang="en-GB" sz="2000" b="1" dirty="0">
                <a:latin typeface="Calibri" panose="020F0502020204030204" pitchFamily="34" charset="0"/>
                <a:cs typeface="Calibri" panose="020F0502020204030204" pitchFamily="34" charset="0"/>
              </a:rPr>
              <a:t>”</a:t>
            </a:r>
          </a:p>
          <a:p>
            <a:pPr algn="ctr">
              <a:lnSpc>
                <a:spcPct val="107000"/>
              </a:lnSpc>
              <a:spcAft>
                <a:spcPts val="800"/>
              </a:spcAft>
            </a:pPr>
            <a:endParaRPr lang="es-ES" sz="2000" b="1" dirty="0">
              <a:latin typeface="Calibri" panose="020F0502020204030204" pitchFamily="34" charset="0"/>
              <a:cs typeface="Calibri" panose="020F0502020204030204" pitchFamily="34" charset="0"/>
            </a:endParaRPr>
          </a:p>
        </p:txBody>
      </p:sp>
      <p:sp>
        <p:nvSpPr>
          <p:cNvPr id="65" name="TextBox 154">
            <a:extLst>
              <a:ext uri="{FF2B5EF4-FFF2-40B4-BE49-F238E27FC236}">
                <a16:creationId xmlns:a16="http://schemas.microsoft.com/office/drawing/2014/main" id="{E69121EC-5BA6-5855-6D71-BCC529F1AFEB}"/>
              </a:ext>
            </a:extLst>
          </p:cNvPr>
          <p:cNvSpPr txBox="1">
            <a:spLocks noChangeArrowheads="1"/>
          </p:cNvSpPr>
          <p:nvPr/>
        </p:nvSpPr>
        <p:spPr bwMode="auto">
          <a:xfrm>
            <a:off x="5371596" y="1566861"/>
            <a:ext cx="2150134" cy="118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10000"/>
              </a:lnSpc>
            </a:pPr>
            <a:r>
              <a:rPr lang="it-IT" sz="2000" b="1" dirty="0">
                <a:effectLst/>
                <a:latin typeface="Calibri" panose="020F0502020204030204" pitchFamily="34" charset="0"/>
                <a:ea typeface="Calibri" panose="020F0502020204030204" pitchFamily="34" charset="0"/>
                <a:cs typeface="Calibri" panose="020F0502020204030204" pitchFamily="34" charset="0"/>
              </a:rPr>
              <a:t>Tecnologie digitali in ambito sanitario </a:t>
            </a:r>
          </a:p>
        </p:txBody>
      </p:sp>
      <p:grpSp>
        <p:nvGrpSpPr>
          <p:cNvPr id="67" name="Group 47">
            <a:extLst>
              <a:ext uri="{FF2B5EF4-FFF2-40B4-BE49-F238E27FC236}">
                <a16:creationId xmlns:a16="http://schemas.microsoft.com/office/drawing/2014/main" id="{3DE59307-33DA-3CC3-5970-D463131734EC}"/>
              </a:ext>
            </a:extLst>
          </p:cNvPr>
          <p:cNvGrpSpPr>
            <a:grpSpLocks noChangeAspect="1"/>
          </p:cNvGrpSpPr>
          <p:nvPr/>
        </p:nvGrpSpPr>
        <p:grpSpPr bwMode="auto">
          <a:xfrm>
            <a:off x="2480746" y="2850591"/>
            <a:ext cx="390525" cy="575088"/>
            <a:chOff x="2323" y="1983"/>
            <a:chExt cx="292" cy="430"/>
          </a:xfrm>
          <a:solidFill>
            <a:srgbClr val="24BAA2"/>
          </a:solidFill>
        </p:grpSpPr>
        <p:sp>
          <p:nvSpPr>
            <p:cNvPr id="68" name="Freeform 48">
              <a:extLst>
                <a:ext uri="{FF2B5EF4-FFF2-40B4-BE49-F238E27FC236}">
                  <a16:creationId xmlns:a16="http://schemas.microsoft.com/office/drawing/2014/main" id="{10607F47-77B6-C7BE-B42A-F0DF641928E0}"/>
                </a:ext>
              </a:extLst>
            </p:cNvPr>
            <p:cNvSpPr>
              <a:spLocks/>
            </p:cNvSpPr>
            <p:nvPr/>
          </p:nvSpPr>
          <p:spPr bwMode="auto">
            <a:xfrm>
              <a:off x="2401" y="2306"/>
              <a:ext cx="134" cy="32"/>
            </a:xfrm>
            <a:custGeom>
              <a:avLst/>
              <a:gdLst>
                <a:gd name="T0" fmla="*/ 49 w 55"/>
                <a:gd name="T1" fmla="*/ 13 h 13"/>
                <a:gd name="T2" fmla="*/ 7 w 55"/>
                <a:gd name="T3" fmla="*/ 13 h 13"/>
                <a:gd name="T4" fmla="*/ 0 w 55"/>
                <a:gd name="T5" fmla="*/ 7 h 13"/>
                <a:gd name="T6" fmla="*/ 0 w 55"/>
                <a:gd name="T7" fmla="*/ 7 h 13"/>
                <a:gd name="T8" fmla="*/ 7 w 55"/>
                <a:gd name="T9" fmla="*/ 0 h 13"/>
                <a:gd name="T10" fmla="*/ 49 w 55"/>
                <a:gd name="T11" fmla="*/ 0 h 13"/>
                <a:gd name="T12" fmla="*/ 55 w 55"/>
                <a:gd name="T13" fmla="*/ 7 h 13"/>
                <a:gd name="T14" fmla="*/ 55 w 55"/>
                <a:gd name="T15" fmla="*/ 7 h 13"/>
                <a:gd name="T16" fmla="*/ 49 w 55"/>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3">
                  <a:moveTo>
                    <a:pt x="49" y="13"/>
                  </a:moveTo>
                  <a:cubicBezTo>
                    <a:pt x="7" y="13"/>
                    <a:pt x="7" y="13"/>
                    <a:pt x="7" y="13"/>
                  </a:cubicBezTo>
                  <a:cubicBezTo>
                    <a:pt x="3" y="13"/>
                    <a:pt x="0" y="10"/>
                    <a:pt x="0" y="7"/>
                  </a:cubicBezTo>
                  <a:cubicBezTo>
                    <a:pt x="0" y="7"/>
                    <a:pt x="0" y="7"/>
                    <a:pt x="0" y="7"/>
                  </a:cubicBezTo>
                  <a:cubicBezTo>
                    <a:pt x="0" y="3"/>
                    <a:pt x="3" y="0"/>
                    <a:pt x="7" y="0"/>
                  </a:cubicBezTo>
                  <a:cubicBezTo>
                    <a:pt x="49" y="0"/>
                    <a:pt x="49" y="0"/>
                    <a:pt x="49" y="0"/>
                  </a:cubicBezTo>
                  <a:cubicBezTo>
                    <a:pt x="52" y="0"/>
                    <a:pt x="55" y="3"/>
                    <a:pt x="55" y="7"/>
                  </a:cubicBezTo>
                  <a:cubicBezTo>
                    <a:pt x="55" y="7"/>
                    <a:pt x="55" y="7"/>
                    <a:pt x="55" y="7"/>
                  </a:cubicBezTo>
                  <a:cubicBezTo>
                    <a:pt x="55" y="10"/>
                    <a:pt x="52" y="13"/>
                    <a:pt x="4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9">
              <a:extLst>
                <a:ext uri="{FF2B5EF4-FFF2-40B4-BE49-F238E27FC236}">
                  <a16:creationId xmlns:a16="http://schemas.microsoft.com/office/drawing/2014/main" id="{E230FD15-9540-3EC8-5BAE-9BA9585D9233}"/>
                </a:ext>
              </a:extLst>
            </p:cNvPr>
            <p:cNvSpPr>
              <a:spLocks/>
            </p:cNvSpPr>
            <p:nvPr/>
          </p:nvSpPr>
          <p:spPr bwMode="auto">
            <a:xfrm>
              <a:off x="2401" y="2350"/>
              <a:ext cx="134" cy="34"/>
            </a:xfrm>
            <a:custGeom>
              <a:avLst/>
              <a:gdLst>
                <a:gd name="T0" fmla="*/ 49 w 55"/>
                <a:gd name="T1" fmla="*/ 14 h 14"/>
                <a:gd name="T2" fmla="*/ 7 w 55"/>
                <a:gd name="T3" fmla="*/ 14 h 14"/>
                <a:gd name="T4" fmla="*/ 0 w 55"/>
                <a:gd name="T5" fmla="*/ 7 h 14"/>
                <a:gd name="T6" fmla="*/ 0 w 55"/>
                <a:gd name="T7" fmla="*/ 7 h 14"/>
                <a:gd name="T8" fmla="*/ 7 w 55"/>
                <a:gd name="T9" fmla="*/ 0 h 14"/>
                <a:gd name="T10" fmla="*/ 49 w 55"/>
                <a:gd name="T11" fmla="*/ 0 h 14"/>
                <a:gd name="T12" fmla="*/ 55 w 55"/>
                <a:gd name="T13" fmla="*/ 7 h 14"/>
                <a:gd name="T14" fmla="*/ 55 w 55"/>
                <a:gd name="T15" fmla="*/ 7 h 14"/>
                <a:gd name="T16" fmla="*/ 49 w 55"/>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4">
                  <a:moveTo>
                    <a:pt x="49" y="14"/>
                  </a:moveTo>
                  <a:cubicBezTo>
                    <a:pt x="7" y="14"/>
                    <a:pt x="7" y="14"/>
                    <a:pt x="7" y="14"/>
                  </a:cubicBezTo>
                  <a:cubicBezTo>
                    <a:pt x="3" y="14"/>
                    <a:pt x="0" y="11"/>
                    <a:pt x="0" y="7"/>
                  </a:cubicBezTo>
                  <a:cubicBezTo>
                    <a:pt x="0" y="7"/>
                    <a:pt x="0" y="7"/>
                    <a:pt x="0" y="7"/>
                  </a:cubicBezTo>
                  <a:cubicBezTo>
                    <a:pt x="0" y="3"/>
                    <a:pt x="3" y="0"/>
                    <a:pt x="7" y="0"/>
                  </a:cubicBezTo>
                  <a:cubicBezTo>
                    <a:pt x="49" y="0"/>
                    <a:pt x="49" y="0"/>
                    <a:pt x="49" y="0"/>
                  </a:cubicBezTo>
                  <a:cubicBezTo>
                    <a:pt x="52" y="0"/>
                    <a:pt x="55" y="3"/>
                    <a:pt x="55" y="7"/>
                  </a:cubicBezTo>
                  <a:cubicBezTo>
                    <a:pt x="55" y="7"/>
                    <a:pt x="55" y="7"/>
                    <a:pt x="55" y="7"/>
                  </a:cubicBezTo>
                  <a:cubicBezTo>
                    <a:pt x="55" y="11"/>
                    <a:pt x="52" y="14"/>
                    <a:pt x="4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50">
              <a:extLst>
                <a:ext uri="{FF2B5EF4-FFF2-40B4-BE49-F238E27FC236}">
                  <a16:creationId xmlns:a16="http://schemas.microsoft.com/office/drawing/2014/main" id="{BB392BAD-A06F-470B-2346-EE23A8A8B98B}"/>
                </a:ext>
              </a:extLst>
            </p:cNvPr>
            <p:cNvSpPr>
              <a:spLocks/>
            </p:cNvSpPr>
            <p:nvPr/>
          </p:nvSpPr>
          <p:spPr bwMode="auto">
            <a:xfrm>
              <a:off x="2452" y="2396"/>
              <a:ext cx="34" cy="17"/>
            </a:xfrm>
            <a:custGeom>
              <a:avLst/>
              <a:gdLst>
                <a:gd name="T0" fmla="*/ 0 w 14"/>
                <a:gd name="T1" fmla="*/ 0 h 7"/>
                <a:gd name="T2" fmla="*/ 7 w 14"/>
                <a:gd name="T3" fmla="*/ 7 h 7"/>
                <a:gd name="T4" fmla="*/ 14 w 14"/>
                <a:gd name="T5" fmla="*/ 0 h 7"/>
                <a:gd name="T6" fmla="*/ 0 w 14"/>
                <a:gd name="T7" fmla="*/ 0 h 7"/>
              </a:gdLst>
              <a:ahLst/>
              <a:cxnLst>
                <a:cxn ang="0">
                  <a:pos x="T0" y="T1"/>
                </a:cxn>
                <a:cxn ang="0">
                  <a:pos x="T2" y="T3"/>
                </a:cxn>
                <a:cxn ang="0">
                  <a:pos x="T4" y="T5"/>
                </a:cxn>
                <a:cxn ang="0">
                  <a:pos x="T6" y="T7"/>
                </a:cxn>
              </a:cxnLst>
              <a:rect l="0" t="0" r="r" b="b"/>
              <a:pathLst>
                <a:path w="14" h="7">
                  <a:moveTo>
                    <a:pt x="0" y="0"/>
                  </a:moveTo>
                  <a:cubicBezTo>
                    <a:pt x="0" y="4"/>
                    <a:pt x="3" y="7"/>
                    <a:pt x="7" y="7"/>
                  </a:cubicBezTo>
                  <a:cubicBezTo>
                    <a:pt x="11" y="7"/>
                    <a:pt x="14" y="4"/>
                    <a:pt x="14"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1">
              <a:extLst>
                <a:ext uri="{FF2B5EF4-FFF2-40B4-BE49-F238E27FC236}">
                  <a16:creationId xmlns:a16="http://schemas.microsoft.com/office/drawing/2014/main" id="{12CD0121-ACA8-C80D-5830-44A7E4FDFD4F}"/>
                </a:ext>
              </a:extLst>
            </p:cNvPr>
            <p:cNvSpPr>
              <a:spLocks/>
            </p:cNvSpPr>
            <p:nvPr/>
          </p:nvSpPr>
          <p:spPr bwMode="auto">
            <a:xfrm>
              <a:off x="2323" y="1983"/>
              <a:ext cx="292" cy="311"/>
            </a:xfrm>
            <a:custGeom>
              <a:avLst/>
              <a:gdLst>
                <a:gd name="T0" fmla="*/ 60 w 120"/>
                <a:gd name="T1" fmla="*/ 0 h 129"/>
                <a:gd name="T2" fmla="*/ 0 w 120"/>
                <a:gd name="T3" fmla="*/ 60 h 129"/>
                <a:gd name="T4" fmla="*/ 32 w 120"/>
                <a:gd name="T5" fmla="*/ 129 h 129"/>
                <a:gd name="T6" fmla="*/ 48 w 120"/>
                <a:gd name="T7" fmla="*/ 129 h 129"/>
                <a:gd name="T8" fmla="*/ 48 w 120"/>
                <a:gd name="T9" fmla="*/ 90 h 129"/>
                <a:gd name="T10" fmla="*/ 43 w 120"/>
                <a:gd name="T11" fmla="*/ 84 h 129"/>
                <a:gd name="T12" fmla="*/ 50 w 120"/>
                <a:gd name="T13" fmla="*/ 77 h 129"/>
                <a:gd name="T14" fmla="*/ 58 w 120"/>
                <a:gd name="T15" fmla="*/ 84 h 129"/>
                <a:gd name="T16" fmla="*/ 53 w 120"/>
                <a:gd name="T17" fmla="*/ 90 h 129"/>
                <a:gd name="T18" fmla="*/ 53 w 120"/>
                <a:gd name="T19" fmla="*/ 129 h 129"/>
                <a:gd name="T20" fmla="*/ 67 w 120"/>
                <a:gd name="T21" fmla="*/ 129 h 129"/>
                <a:gd name="T22" fmla="*/ 67 w 120"/>
                <a:gd name="T23" fmla="*/ 74 h 129"/>
                <a:gd name="T24" fmla="*/ 62 w 120"/>
                <a:gd name="T25" fmla="*/ 67 h 129"/>
                <a:gd name="T26" fmla="*/ 69 w 120"/>
                <a:gd name="T27" fmla="*/ 60 h 129"/>
                <a:gd name="T28" fmla="*/ 76 w 120"/>
                <a:gd name="T29" fmla="*/ 67 h 129"/>
                <a:gd name="T30" fmla="*/ 72 w 120"/>
                <a:gd name="T31" fmla="*/ 74 h 129"/>
                <a:gd name="T32" fmla="*/ 72 w 120"/>
                <a:gd name="T33" fmla="*/ 129 h 129"/>
                <a:gd name="T34" fmla="*/ 87 w 120"/>
                <a:gd name="T35" fmla="*/ 129 h 129"/>
                <a:gd name="T36" fmla="*/ 120 w 120"/>
                <a:gd name="T37" fmla="*/ 60 h 129"/>
                <a:gd name="T38" fmla="*/ 60 w 120"/>
                <a:gd name="T3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29">
                  <a:moveTo>
                    <a:pt x="60" y="0"/>
                  </a:moveTo>
                  <a:cubicBezTo>
                    <a:pt x="27" y="0"/>
                    <a:pt x="0" y="27"/>
                    <a:pt x="0" y="60"/>
                  </a:cubicBezTo>
                  <a:cubicBezTo>
                    <a:pt x="0" y="84"/>
                    <a:pt x="13" y="113"/>
                    <a:pt x="32" y="129"/>
                  </a:cubicBezTo>
                  <a:cubicBezTo>
                    <a:pt x="48" y="129"/>
                    <a:pt x="48" y="129"/>
                    <a:pt x="48" y="129"/>
                  </a:cubicBezTo>
                  <a:cubicBezTo>
                    <a:pt x="48" y="90"/>
                    <a:pt x="48" y="90"/>
                    <a:pt x="48" y="90"/>
                  </a:cubicBezTo>
                  <a:cubicBezTo>
                    <a:pt x="45" y="89"/>
                    <a:pt x="43" y="87"/>
                    <a:pt x="43" y="84"/>
                  </a:cubicBezTo>
                  <a:cubicBezTo>
                    <a:pt x="43" y="80"/>
                    <a:pt x="46" y="77"/>
                    <a:pt x="50" y="77"/>
                  </a:cubicBezTo>
                  <a:cubicBezTo>
                    <a:pt x="54" y="77"/>
                    <a:pt x="58" y="80"/>
                    <a:pt x="58" y="84"/>
                  </a:cubicBezTo>
                  <a:cubicBezTo>
                    <a:pt x="58" y="87"/>
                    <a:pt x="56" y="89"/>
                    <a:pt x="53" y="90"/>
                  </a:cubicBezTo>
                  <a:cubicBezTo>
                    <a:pt x="53" y="129"/>
                    <a:pt x="53" y="129"/>
                    <a:pt x="53" y="129"/>
                  </a:cubicBezTo>
                  <a:cubicBezTo>
                    <a:pt x="67" y="129"/>
                    <a:pt x="67" y="129"/>
                    <a:pt x="67" y="129"/>
                  </a:cubicBezTo>
                  <a:cubicBezTo>
                    <a:pt x="67" y="74"/>
                    <a:pt x="67" y="74"/>
                    <a:pt x="67" y="74"/>
                  </a:cubicBezTo>
                  <a:cubicBezTo>
                    <a:pt x="64" y="73"/>
                    <a:pt x="62" y="70"/>
                    <a:pt x="62" y="67"/>
                  </a:cubicBezTo>
                  <a:cubicBezTo>
                    <a:pt x="62" y="63"/>
                    <a:pt x="65" y="60"/>
                    <a:pt x="69" y="60"/>
                  </a:cubicBezTo>
                  <a:cubicBezTo>
                    <a:pt x="73" y="60"/>
                    <a:pt x="76" y="63"/>
                    <a:pt x="76" y="67"/>
                  </a:cubicBezTo>
                  <a:cubicBezTo>
                    <a:pt x="76" y="70"/>
                    <a:pt x="74" y="73"/>
                    <a:pt x="72" y="74"/>
                  </a:cubicBezTo>
                  <a:cubicBezTo>
                    <a:pt x="72" y="129"/>
                    <a:pt x="72" y="129"/>
                    <a:pt x="72" y="129"/>
                  </a:cubicBezTo>
                  <a:cubicBezTo>
                    <a:pt x="87" y="129"/>
                    <a:pt x="87" y="129"/>
                    <a:pt x="87" y="129"/>
                  </a:cubicBezTo>
                  <a:cubicBezTo>
                    <a:pt x="107" y="113"/>
                    <a:pt x="120" y="84"/>
                    <a:pt x="120" y="60"/>
                  </a:cubicBezTo>
                  <a:cubicBezTo>
                    <a:pt x="120" y="27"/>
                    <a:pt x="93" y="0"/>
                    <a:pt x="6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2" name="Grupo 71">
            <a:extLst>
              <a:ext uri="{FF2B5EF4-FFF2-40B4-BE49-F238E27FC236}">
                <a16:creationId xmlns:a16="http://schemas.microsoft.com/office/drawing/2014/main" id="{4AD87183-272E-8512-8405-9285DFE1F514}"/>
              </a:ext>
            </a:extLst>
          </p:cNvPr>
          <p:cNvGrpSpPr/>
          <p:nvPr/>
        </p:nvGrpSpPr>
        <p:grpSpPr>
          <a:xfrm>
            <a:off x="4687221" y="5582458"/>
            <a:ext cx="474663" cy="596677"/>
            <a:chOff x="6619890" y="5067524"/>
            <a:chExt cx="474663" cy="596677"/>
          </a:xfrm>
        </p:grpSpPr>
        <p:sp>
          <p:nvSpPr>
            <p:cNvPr id="73" name="Freeform 55">
              <a:extLst>
                <a:ext uri="{FF2B5EF4-FFF2-40B4-BE49-F238E27FC236}">
                  <a16:creationId xmlns:a16="http://schemas.microsoft.com/office/drawing/2014/main" id="{73587990-17A9-09F2-D95E-5816DD2B50FE}"/>
                </a:ext>
              </a:extLst>
            </p:cNvPr>
            <p:cNvSpPr>
              <a:spLocks/>
            </p:cNvSpPr>
            <p:nvPr/>
          </p:nvSpPr>
          <p:spPr bwMode="auto">
            <a:xfrm>
              <a:off x="6619890" y="5537723"/>
              <a:ext cx="471687" cy="126478"/>
            </a:xfrm>
            <a:custGeom>
              <a:avLst/>
              <a:gdLst>
                <a:gd name="T0" fmla="*/ 71 w 141"/>
                <a:gd name="T1" fmla="*/ 28 h 38"/>
                <a:gd name="T2" fmla="*/ 12 w 141"/>
                <a:gd name="T3" fmla="*/ 0 h 38"/>
                <a:gd name="T4" fmla="*/ 1 w 141"/>
                <a:gd name="T5" fmla="*/ 29 h 38"/>
                <a:gd name="T6" fmla="*/ 9 w 141"/>
                <a:gd name="T7" fmla="*/ 38 h 38"/>
                <a:gd name="T8" fmla="*/ 133 w 141"/>
                <a:gd name="T9" fmla="*/ 38 h 38"/>
                <a:gd name="T10" fmla="*/ 141 w 141"/>
                <a:gd name="T11" fmla="*/ 29 h 38"/>
                <a:gd name="T12" fmla="*/ 130 w 141"/>
                <a:gd name="T13" fmla="*/ 0 h 38"/>
                <a:gd name="T14" fmla="*/ 71 w 141"/>
                <a:gd name="T15" fmla="*/ 2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38">
                  <a:moveTo>
                    <a:pt x="71" y="28"/>
                  </a:moveTo>
                  <a:cubicBezTo>
                    <a:pt x="47" y="28"/>
                    <a:pt x="26" y="17"/>
                    <a:pt x="12" y="0"/>
                  </a:cubicBezTo>
                  <a:cubicBezTo>
                    <a:pt x="6" y="8"/>
                    <a:pt x="2" y="18"/>
                    <a:pt x="1" y="29"/>
                  </a:cubicBezTo>
                  <a:cubicBezTo>
                    <a:pt x="0" y="34"/>
                    <a:pt x="4" y="38"/>
                    <a:pt x="9" y="38"/>
                  </a:cubicBezTo>
                  <a:cubicBezTo>
                    <a:pt x="133" y="38"/>
                    <a:pt x="133" y="38"/>
                    <a:pt x="133" y="38"/>
                  </a:cubicBezTo>
                  <a:cubicBezTo>
                    <a:pt x="138" y="38"/>
                    <a:pt x="141" y="34"/>
                    <a:pt x="141" y="29"/>
                  </a:cubicBezTo>
                  <a:cubicBezTo>
                    <a:pt x="139" y="18"/>
                    <a:pt x="136" y="8"/>
                    <a:pt x="130" y="0"/>
                  </a:cubicBezTo>
                  <a:cubicBezTo>
                    <a:pt x="116" y="17"/>
                    <a:pt x="95" y="28"/>
                    <a:pt x="71" y="28"/>
                  </a:cubicBez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56">
              <a:extLst>
                <a:ext uri="{FF2B5EF4-FFF2-40B4-BE49-F238E27FC236}">
                  <a16:creationId xmlns:a16="http://schemas.microsoft.com/office/drawing/2014/main" id="{1EE31467-6883-AA88-278B-73AC6171A605}"/>
                </a:ext>
              </a:extLst>
            </p:cNvPr>
            <p:cNvSpPr>
              <a:spLocks noEditPoints="1"/>
            </p:cNvSpPr>
            <p:nvPr/>
          </p:nvSpPr>
          <p:spPr bwMode="auto">
            <a:xfrm>
              <a:off x="6619890" y="5067524"/>
              <a:ext cx="474663" cy="547574"/>
            </a:xfrm>
            <a:custGeom>
              <a:avLst/>
              <a:gdLst>
                <a:gd name="T0" fmla="*/ 76 w 142"/>
                <a:gd name="T1" fmla="*/ 23 h 164"/>
                <a:gd name="T2" fmla="*/ 76 w 142"/>
                <a:gd name="T3" fmla="*/ 13 h 164"/>
                <a:gd name="T4" fmla="*/ 79 w 142"/>
                <a:gd name="T5" fmla="*/ 13 h 164"/>
                <a:gd name="T6" fmla="*/ 82 w 142"/>
                <a:gd name="T7" fmla="*/ 10 h 164"/>
                <a:gd name="T8" fmla="*/ 79 w 142"/>
                <a:gd name="T9" fmla="*/ 7 h 164"/>
                <a:gd name="T10" fmla="*/ 78 w 142"/>
                <a:gd name="T11" fmla="*/ 7 h 164"/>
                <a:gd name="T12" fmla="*/ 71 w 142"/>
                <a:gd name="T13" fmla="*/ 0 h 164"/>
                <a:gd name="T14" fmla="*/ 64 w 142"/>
                <a:gd name="T15" fmla="*/ 7 h 164"/>
                <a:gd name="T16" fmla="*/ 63 w 142"/>
                <a:gd name="T17" fmla="*/ 7 h 164"/>
                <a:gd name="T18" fmla="*/ 60 w 142"/>
                <a:gd name="T19" fmla="*/ 10 h 164"/>
                <a:gd name="T20" fmla="*/ 63 w 142"/>
                <a:gd name="T21" fmla="*/ 13 h 164"/>
                <a:gd name="T22" fmla="*/ 66 w 142"/>
                <a:gd name="T23" fmla="*/ 13 h 164"/>
                <a:gd name="T24" fmla="*/ 66 w 142"/>
                <a:gd name="T25" fmla="*/ 23 h 164"/>
                <a:gd name="T26" fmla="*/ 0 w 142"/>
                <a:gd name="T27" fmla="*/ 93 h 164"/>
                <a:gd name="T28" fmla="*/ 71 w 142"/>
                <a:gd name="T29" fmla="*/ 164 h 164"/>
                <a:gd name="T30" fmla="*/ 142 w 142"/>
                <a:gd name="T31" fmla="*/ 93 h 164"/>
                <a:gd name="T32" fmla="*/ 76 w 142"/>
                <a:gd name="T33" fmla="*/ 23 h 164"/>
                <a:gd name="T34" fmla="*/ 71 w 142"/>
                <a:gd name="T35" fmla="*/ 157 h 164"/>
                <a:gd name="T36" fmla="*/ 7 w 142"/>
                <a:gd name="T37" fmla="*/ 93 h 164"/>
                <a:gd name="T38" fmla="*/ 71 w 142"/>
                <a:gd name="T39" fmla="*/ 30 h 164"/>
                <a:gd name="T40" fmla="*/ 135 w 142"/>
                <a:gd name="T41" fmla="*/ 93 h 164"/>
                <a:gd name="T42" fmla="*/ 71 w 142"/>
                <a:gd name="T43" fmla="*/ 15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2" h="164">
                  <a:moveTo>
                    <a:pt x="76" y="23"/>
                  </a:moveTo>
                  <a:cubicBezTo>
                    <a:pt x="76" y="13"/>
                    <a:pt x="76" y="13"/>
                    <a:pt x="76" y="13"/>
                  </a:cubicBezTo>
                  <a:cubicBezTo>
                    <a:pt x="79" y="13"/>
                    <a:pt x="79" y="13"/>
                    <a:pt x="79" y="13"/>
                  </a:cubicBezTo>
                  <a:cubicBezTo>
                    <a:pt x="80" y="13"/>
                    <a:pt x="82" y="12"/>
                    <a:pt x="82" y="10"/>
                  </a:cubicBezTo>
                  <a:cubicBezTo>
                    <a:pt x="82" y="8"/>
                    <a:pt x="80" y="7"/>
                    <a:pt x="79" y="7"/>
                  </a:cubicBezTo>
                  <a:cubicBezTo>
                    <a:pt x="78" y="7"/>
                    <a:pt x="78" y="7"/>
                    <a:pt x="78" y="7"/>
                  </a:cubicBezTo>
                  <a:cubicBezTo>
                    <a:pt x="78" y="3"/>
                    <a:pt x="75" y="0"/>
                    <a:pt x="71" y="0"/>
                  </a:cubicBezTo>
                  <a:cubicBezTo>
                    <a:pt x="67" y="0"/>
                    <a:pt x="64" y="3"/>
                    <a:pt x="64" y="7"/>
                  </a:cubicBezTo>
                  <a:cubicBezTo>
                    <a:pt x="63" y="7"/>
                    <a:pt x="63" y="7"/>
                    <a:pt x="63" y="7"/>
                  </a:cubicBezTo>
                  <a:cubicBezTo>
                    <a:pt x="62" y="7"/>
                    <a:pt x="60" y="8"/>
                    <a:pt x="60" y="10"/>
                  </a:cubicBezTo>
                  <a:cubicBezTo>
                    <a:pt x="60" y="12"/>
                    <a:pt x="62" y="13"/>
                    <a:pt x="63" y="13"/>
                  </a:cubicBezTo>
                  <a:cubicBezTo>
                    <a:pt x="66" y="13"/>
                    <a:pt x="66" y="13"/>
                    <a:pt x="66" y="13"/>
                  </a:cubicBezTo>
                  <a:cubicBezTo>
                    <a:pt x="66" y="23"/>
                    <a:pt x="66" y="23"/>
                    <a:pt x="66" y="23"/>
                  </a:cubicBezTo>
                  <a:cubicBezTo>
                    <a:pt x="29" y="25"/>
                    <a:pt x="0" y="56"/>
                    <a:pt x="0" y="93"/>
                  </a:cubicBezTo>
                  <a:cubicBezTo>
                    <a:pt x="0" y="133"/>
                    <a:pt x="32" y="164"/>
                    <a:pt x="71" y="164"/>
                  </a:cubicBezTo>
                  <a:cubicBezTo>
                    <a:pt x="110" y="164"/>
                    <a:pt x="142" y="133"/>
                    <a:pt x="142" y="93"/>
                  </a:cubicBezTo>
                  <a:cubicBezTo>
                    <a:pt x="142" y="56"/>
                    <a:pt x="112" y="25"/>
                    <a:pt x="76" y="23"/>
                  </a:cubicBezTo>
                  <a:close/>
                  <a:moveTo>
                    <a:pt x="71" y="157"/>
                  </a:moveTo>
                  <a:cubicBezTo>
                    <a:pt x="36" y="157"/>
                    <a:pt x="7" y="129"/>
                    <a:pt x="7" y="93"/>
                  </a:cubicBezTo>
                  <a:cubicBezTo>
                    <a:pt x="7" y="58"/>
                    <a:pt x="36" y="30"/>
                    <a:pt x="71" y="30"/>
                  </a:cubicBezTo>
                  <a:cubicBezTo>
                    <a:pt x="106" y="30"/>
                    <a:pt x="135" y="58"/>
                    <a:pt x="135" y="93"/>
                  </a:cubicBezTo>
                  <a:cubicBezTo>
                    <a:pt x="135" y="129"/>
                    <a:pt x="106" y="157"/>
                    <a:pt x="71" y="157"/>
                  </a:cubicBez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57">
              <a:extLst>
                <a:ext uri="{FF2B5EF4-FFF2-40B4-BE49-F238E27FC236}">
                  <a16:creationId xmlns:a16="http://schemas.microsoft.com/office/drawing/2014/main" id="{342ABDC7-D130-13EB-7477-01AC6A7EDD9C}"/>
                </a:ext>
              </a:extLst>
            </p:cNvPr>
            <p:cNvSpPr>
              <a:spLocks noEditPoints="1"/>
            </p:cNvSpPr>
            <p:nvPr/>
          </p:nvSpPr>
          <p:spPr bwMode="auto">
            <a:xfrm>
              <a:off x="6660065" y="5180610"/>
              <a:ext cx="394313" cy="397289"/>
            </a:xfrm>
            <a:custGeom>
              <a:avLst/>
              <a:gdLst>
                <a:gd name="T0" fmla="*/ 59 w 118"/>
                <a:gd name="T1" fmla="*/ 0 h 119"/>
                <a:gd name="T2" fmla="*/ 0 w 118"/>
                <a:gd name="T3" fmla="*/ 59 h 119"/>
                <a:gd name="T4" fmla="*/ 59 w 118"/>
                <a:gd name="T5" fmla="*/ 119 h 119"/>
                <a:gd name="T6" fmla="*/ 118 w 118"/>
                <a:gd name="T7" fmla="*/ 59 h 119"/>
                <a:gd name="T8" fmla="*/ 59 w 118"/>
                <a:gd name="T9" fmla="*/ 0 h 119"/>
                <a:gd name="T10" fmla="*/ 73 w 118"/>
                <a:gd name="T11" fmla="*/ 64 h 119"/>
                <a:gd name="T12" fmla="*/ 66 w 118"/>
                <a:gd name="T13" fmla="*/ 62 h 119"/>
                <a:gd name="T14" fmla="*/ 59 w 118"/>
                <a:gd name="T15" fmla="*/ 67 h 119"/>
                <a:gd name="T16" fmla="*/ 52 w 118"/>
                <a:gd name="T17" fmla="*/ 59 h 119"/>
                <a:gd name="T18" fmla="*/ 57 w 118"/>
                <a:gd name="T19" fmla="*/ 53 h 119"/>
                <a:gd name="T20" fmla="*/ 55 w 118"/>
                <a:gd name="T21" fmla="*/ 46 h 119"/>
                <a:gd name="T22" fmla="*/ 59 w 118"/>
                <a:gd name="T23" fmla="*/ 24 h 119"/>
                <a:gd name="T24" fmla="*/ 63 w 118"/>
                <a:gd name="T25" fmla="*/ 46 h 119"/>
                <a:gd name="T26" fmla="*/ 61 w 118"/>
                <a:gd name="T27" fmla="*/ 53 h 119"/>
                <a:gd name="T28" fmla="*/ 66 w 118"/>
                <a:gd name="T29" fmla="*/ 57 h 119"/>
                <a:gd name="T30" fmla="*/ 73 w 118"/>
                <a:gd name="T31" fmla="*/ 55 h 119"/>
                <a:gd name="T32" fmla="*/ 107 w 118"/>
                <a:gd name="T33" fmla="*/ 59 h 119"/>
                <a:gd name="T34" fmla="*/ 73 w 118"/>
                <a:gd name="T35" fmla="*/ 6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119">
                  <a:moveTo>
                    <a:pt x="59" y="0"/>
                  </a:moveTo>
                  <a:cubicBezTo>
                    <a:pt x="26" y="0"/>
                    <a:pt x="0" y="27"/>
                    <a:pt x="0" y="59"/>
                  </a:cubicBezTo>
                  <a:cubicBezTo>
                    <a:pt x="0" y="92"/>
                    <a:pt x="26" y="119"/>
                    <a:pt x="59" y="119"/>
                  </a:cubicBezTo>
                  <a:cubicBezTo>
                    <a:pt x="92" y="119"/>
                    <a:pt x="118" y="92"/>
                    <a:pt x="118" y="59"/>
                  </a:cubicBezTo>
                  <a:cubicBezTo>
                    <a:pt x="118" y="27"/>
                    <a:pt x="92" y="0"/>
                    <a:pt x="59" y="0"/>
                  </a:cubicBezTo>
                  <a:close/>
                  <a:moveTo>
                    <a:pt x="73" y="64"/>
                  </a:moveTo>
                  <a:cubicBezTo>
                    <a:pt x="66" y="62"/>
                    <a:pt x="66" y="62"/>
                    <a:pt x="66" y="62"/>
                  </a:cubicBezTo>
                  <a:cubicBezTo>
                    <a:pt x="65" y="64"/>
                    <a:pt x="62" y="67"/>
                    <a:pt x="59" y="67"/>
                  </a:cubicBezTo>
                  <a:cubicBezTo>
                    <a:pt x="55" y="67"/>
                    <a:pt x="52" y="63"/>
                    <a:pt x="52" y="59"/>
                  </a:cubicBezTo>
                  <a:cubicBezTo>
                    <a:pt x="52" y="56"/>
                    <a:pt x="54" y="54"/>
                    <a:pt x="57" y="53"/>
                  </a:cubicBezTo>
                  <a:cubicBezTo>
                    <a:pt x="55" y="46"/>
                    <a:pt x="55" y="46"/>
                    <a:pt x="55" y="46"/>
                  </a:cubicBezTo>
                  <a:cubicBezTo>
                    <a:pt x="59" y="24"/>
                    <a:pt x="59" y="24"/>
                    <a:pt x="59" y="24"/>
                  </a:cubicBezTo>
                  <a:cubicBezTo>
                    <a:pt x="63" y="46"/>
                    <a:pt x="63" y="46"/>
                    <a:pt x="63" y="46"/>
                  </a:cubicBezTo>
                  <a:cubicBezTo>
                    <a:pt x="61" y="53"/>
                    <a:pt x="61" y="53"/>
                    <a:pt x="61" y="53"/>
                  </a:cubicBezTo>
                  <a:cubicBezTo>
                    <a:pt x="63" y="53"/>
                    <a:pt x="65" y="55"/>
                    <a:pt x="66" y="57"/>
                  </a:cubicBezTo>
                  <a:cubicBezTo>
                    <a:pt x="73" y="55"/>
                    <a:pt x="73" y="55"/>
                    <a:pt x="73" y="55"/>
                  </a:cubicBezTo>
                  <a:cubicBezTo>
                    <a:pt x="107" y="59"/>
                    <a:pt x="107" y="59"/>
                    <a:pt x="107" y="59"/>
                  </a:cubicBezTo>
                  <a:lnTo>
                    <a:pt x="73" y="64"/>
                  </a:ln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6" name="Group 60">
            <a:extLst>
              <a:ext uri="{FF2B5EF4-FFF2-40B4-BE49-F238E27FC236}">
                <a16:creationId xmlns:a16="http://schemas.microsoft.com/office/drawing/2014/main" id="{69330813-006A-0E61-26E9-522F434D1BF8}"/>
              </a:ext>
            </a:extLst>
          </p:cNvPr>
          <p:cNvGrpSpPr>
            <a:grpSpLocks noChangeAspect="1"/>
          </p:cNvGrpSpPr>
          <p:nvPr/>
        </p:nvGrpSpPr>
        <p:grpSpPr bwMode="auto">
          <a:xfrm>
            <a:off x="6893714" y="2932085"/>
            <a:ext cx="490537" cy="460375"/>
            <a:chOff x="4833" y="2118"/>
            <a:chExt cx="309" cy="290"/>
          </a:xfrm>
          <a:solidFill>
            <a:srgbClr val="24BAA2"/>
          </a:solidFill>
        </p:grpSpPr>
        <p:sp>
          <p:nvSpPr>
            <p:cNvPr id="77" name="Freeform 61">
              <a:extLst>
                <a:ext uri="{FF2B5EF4-FFF2-40B4-BE49-F238E27FC236}">
                  <a16:creationId xmlns:a16="http://schemas.microsoft.com/office/drawing/2014/main" id="{65B08B1B-FFCE-862F-080C-4804FB1739B5}"/>
                </a:ext>
              </a:extLst>
            </p:cNvPr>
            <p:cNvSpPr>
              <a:spLocks noEditPoints="1"/>
            </p:cNvSpPr>
            <p:nvPr/>
          </p:nvSpPr>
          <p:spPr bwMode="auto">
            <a:xfrm>
              <a:off x="4833" y="2118"/>
              <a:ext cx="309" cy="290"/>
            </a:xfrm>
            <a:custGeom>
              <a:avLst/>
              <a:gdLst>
                <a:gd name="T0" fmla="*/ 157 w 163"/>
                <a:gd name="T1" fmla="*/ 0 h 153"/>
                <a:gd name="T2" fmla="*/ 5 w 163"/>
                <a:gd name="T3" fmla="*/ 0 h 153"/>
                <a:gd name="T4" fmla="*/ 0 w 163"/>
                <a:gd name="T5" fmla="*/ 6 h 153"/>
                <a:gd name="T6" fmla="*/ 0 w 163"/>
                <a:gd name="T7" fmla="*/ 100 h 153"/>
                <a:gd name="T8" fmla="*/ 5 w 163"/>
                <a:gd name="T9" fmla="*/ 106 h 153"/>
                <a:gd name="T10" fmla="*/ 71 w 163"/>
                <a:gd name="T11" fmla="*/ 106 h 153"/>
                <a:gd name="T12" fmla="*/ 71 w 163"/>
                <a:gd name="T13" fmla="*/ 140 h 153"/>
                <a:gd name="T14" fmla="*/ 41 w 163"/>
                <a:gd name="T15" fmla="*/ 140 h 153"/>
                <a:gd name="T16" fmla="*/ 35 w 163"/>
                <a:gd name="T17" fmla="*/ 146 h 153"/>
                <a:gd name="T18" fmla="*/ 41 w 163"/>
                <a:gd name="T19" fmla="*/ 153 h 153"/>
                <a:gd name="T20" fmla="*/ 121 w 163"/>
                <a:gd name="T21" fmla="*/ 153 h 153"/>
                <a:gd name="T22" fmla="*/ 128 w 163"/>
                <a:gd name="T23" fmla="*/ 146 h 153"/>
                <a:gd name="T24" fmla="*/ 121 w 163"/>
                <a:gd name="T25" fmla="*/ 140 h 153"/>
                <a:gd name="T26" fmla="*/ 91 w 163"/>
                <a:gd name="T27" fmla="*/ 140 h 153"/>
                <a:gd name="T28" fmla="*/ 91 w 163"/>
                <a:gd name="T29" fmla="*/ 106 h 153"/>
                <a:gd name="T30" fmla="*/ 157 w 163"/>
                <a:gd name="T31" fmla="*/ 106 h 153"/>
                <a:gd name="T32" fmla="*/ 163 w 163"/>
                <a:gd name="T33" fmla="*/ 100 h 153"/>
                <a:gd name="T34" fmla="*/ 163 w 163"/>
                <a:gd name="T35" fmla="*/ 6 h 153"/>
                <a:gd name="T36" fmla="*/ 157 w 163"/>
                <a:gd name="T37" fmla="*/ 0 h 153"/>
                <a:gd name="T38" fmla="*/ 153 w 163"/>
                <a:gd name="T39" fmla="*/ 92 h 153"/>
                <a:gd name="T40" fmla="*/ 147 w 163"/>
                <a:gd name="T41" fmla="*/ 97 h 153"/>
                <a:gd name="T42" fmla="*/ 15 w 163"/>
                <a:gd name="T43" fmla="*/ 97 h 153"/>
                <a:gd name="T44" fmla="*/ 9 w 163"/>
                <a:gd name="T45" fmla="*/ 92 h 153"/>
                <a:gd name="T46" fmla="*/ 9 w 163"/>
                <a:gd name="T47" fmla="*/ 15 h 153"/>
                <a:gd name="T48" fmla="*/ 15 w 163"/>
                <a:gd name="T49" fmla="*/ 9 h 153"/>
                <a:gd name="T50" fmla="*/ 147 w 163"/>
                <a:gd name="T51" fmla="*/ 9 h 153"/>
                <a:gd name="T52" fmla="*/ 153 w 163"/>
                <a:gd name="T53" fmla="*/ 15 h 153"/>
                <a:gd name="T54" fmla="*/ 153 w 163"/>
                <a:gd name="T55" fmla="*/ 9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3" h="153">
                  <a:moveTo>
                    <a:pt x="157" y="0"/>
                  </a:moveTo>
                  <a:cubicBezTo>
                    <a:pt x="5" y="0"/>
                    <a:pt x="5" y="0"/>
                    <a:pt x="5" y="0"/>
                  </a:cubicBezTo>
                  <a:cubicBezTo>
                    <a:pt x="2" y="0"/>
                    <a:pt x="0" y="3"/>
                    <a:pt x="0" y="6"/>
                  </a:cubicBezTo>
                  <a:cubicBezTo>
                    <a:pt x="0" y="100"/>
                    <a:pt x="0" y="100"/>
                    <a:pt x="0" y="100"/>
                  </a:cubicBezTo>
                  <a:cubicBezTo>
                    <a:pt x="0" y="103"/>
                    <a:pt x="2" y="106"/>
                    <a:pt x="5" y="106"/>
                  </a:cubicBezTo>
                  <a:cubicBezTo>
                    <a:pt x="71" y="106"/>
                    <a:pt x="71" y="106"/>
                    <a:pt x="71" y="106"/>
                  </a:cubicBezTo>
                  <a:cubicBezTo>
                    <a:pt x="71" y="140"/>
                    <a:pt x="71" y="140"/>
                    <a:pt x="71" y="140"/>
                  </a:cubicBezTo>
                  <a:cubicBezTo>
                    <a:pt x="41" y="140"/>
                    <a:pt x="41" y="140"/>
                    <a:pt x="41" y="140"/>
                  </a:cubicBezTo>
                  <a:cubicBezTo>
                    <a:pt x="38" y="140"/>
                    <a:pt x="35" y="143"/>
                    <a:pt x="35" y="146"/>
                  </a:cubicBezTo>
                  <a:cubicBezTo>
                    <a:pt x="35" y="150"/>
                    <a:pt x="38" y="153"/>
                    <a:pt x="41" y="153"/>
                  </a:cubicBezTo>
                  <a:cubicBezTo>
                    <a:pt x="121" y="153"/>
                    <a:pt x="121" y="153"/>
                    <a:pt x="121" y="153"/>
                  </a:cubicBezTo>
                  <a:cubicBezTo>
                    <a:pt x="125" y="153"/>
                    <a:pt x="128" y="150"/>
                    <a:pt x="128" y="146"/>
                  </a:cubicBezTo>
                  <a:cubicBezTo>
                    <a:pt x="128" y="143"/>
                    <a:pt x="125" y="140"/>
                    <a:pt x="121" y="140"/>
                  </a:cubicBezTo>
                  <a:cubicBezTo>
                    <a:pt x="91" y="140"/>
                    <a:pt x="91" y="140"/>
                    <a:pt x="91" y="140"/>
                  </a:cubicBezTo>
                  <a:cubicBezTo>
                    <a:pt x="91" y="106"/>
                    <a:pt x="91" y="106"/>
                    <a:pt x="91" y="106"/>
                  </a:cubicBezTo>
                  <a:cubicBezTo>
                    <a:pt x="157" y="106"/>
                    <a:pt x="157" y="106"/>
                    <a:pt x="157" y="106"/>
                  </a:cubicBezTo>
                  <a:cubicBezTo>
                    <a:pt x="160" y="106"/>
                    <a:pt x="163" y="103"/>
                    <a:pt x="163" y="100"/>
                  </a:cubicBezTo>
                  <a:cubicBezTo>
                    <a:pt x="163" y="6"/>
                    <a:pt x="163" y="6"/>
                    <a:pt x="163" y="6"/>
                  </a:cubicBezTo>
                  <a:cubicBezTo>
                    <a:pt x="163" y="3"/>
                    <a:pt x="160" y="0"/>
                    <a:pt x="157" y="0"/>
                  </a:cubicBezTo>
                  <a:close/>
                  <a:moveTo>
                    <a:pt x="153" y="92"/>
                  </a:moveTo>
                  <a:cubicBezTo>
                    <a:pt x="153" y="95"/>
                    <a:pt x="150" y="97"/>
                    <a:pt x="147" y="97"/>
                  </a:cubicBezTo>
                  <a:cubicBezTo>
                    <a:pt x="15" y="97"/>
                    <a:pt x="15" y="97"/>
                    <a:pt x="15" y="97"/>
                  </a:cubicBezTo>
                  <a:cubicBezTo>
                    <a:pt x="12" y="97"/>
                    <a:pt x="9" y="95"/>
                    <a:pt x="9" y="92"/>
                  </a:cubicBezTo>
                  <a:cubicBezTo>
                    <a:pt x="9" y="15"/>
                    <a:pt x="9" y="15"/>
                    <a:pt x="9" y="15"/>
                  </a:cubicBezTo>
                  <a:cubicBezTo>
                    <a:pt x="9" y="11"/>
                    <a:pt x="12" y="9"/>
                    <a:pt x="15" y="9"/>
                  </a:cubicBezTo>
                  <a:cubicBezTo>
                    <a:pt x="147" y="9"/>
                    <a:pt x="147" y="9"/>
                    <a:pt x="147" y="9"/>
                  </a:cubicBezTo>
                  <a:cubicBezTo>
                    <a:pt x="150" y="9"/>
                    <a:pt x="153" y="11"/>
                    <a:pt x="153" y="15"/>
                  </a:cubicBezTo>
                  <a:lnTo>
                    <a:pt x="153"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62">
              <a:extLst>
                <a:ext uri="{FF2B5EF4-FFF2-40B4-BE49-F238E27FC236}">
                  <a16:creationId xmlns:a16="http://schemas.microsoft.com/office/drawing/2014/main" id="{0FF73281-9551-1268-4359-B590D98F3022}"/>
                </a:ext>
              </a:extLst>
            </p:cNvPr>
            <p:cNvSpPr>
              <a:spLocks/>
            </p:cNvSpPr>
            <p:nvPr/>
          </p:nvSpPr>
          <p:spPr bwMode="auto">
            <a:xfrm>
              <a:off x="4981" y="2234"/>
              <a:ext cx="9" cy="5"/>
            </a:xfrm>
            <a:custGeom>
              <a:avLst/>
              <a:gdLst>
                <a:gd name="T0" fmla="*/ 5 w 5"/>
                <a:gd name="T1" fmla="*/ 1 h 3"/>
                <a:gd name="T2" fmla="*/ 2 w 5"/>
                <a:gd name="T3" fmla="*/ 0 h 3"/>
                <a:gd name="T4" fmla="*/ 0 w 5"/>
                <a:gd name="T5" fmla="*/ 1 h 3"/>
                <a:gd name="T6" fmla="*/ 3 w 5"/>
                <a:gd name="T7" fmla="*/ 3 h 3"/>
                <a:gd name="T8" fmla="*/ 5 w 5"/>
                <a:gd name="T9" fmla="*/ 1 h 3"/>
              </a:gdLst>
              <a:ahLst/>
              <a:cxnLst>
                <a:cxn ang="0">
                  <a:pos x="T0" y="T1"/>
                </a:cxn>
                <a:cxn ang="0">
                  <a:pos x="T2" y="T3"/>
                </a:cxn>
                <a:cxn ang="0">
                  <a:pos x="T4" y="T5"/>
                </a:cxn>
                <a:cxn ang="0">
                  <a:pos x="T6" y="T7"/>
                </a:cxn>
                <a:cxn ang="0">
                  <a:pos x="T8" y="T9"/>
                </a:cxn>
              </a:cxnLst>
              <a:rect l="0" t="0" r="r" b="b"/>
              <a:pathLst>
                <a:path w="5" h="3">
                  <a:moveTo>
                    <a:pt x="5" y="1"/>
                  </a:moveTo>
                  <a:cubicBezTo>
                    <a:pt x="4" y="0"/>
                    <a:pt x="3" y="0"/>
                    <a:pt x="2" y="0"/>
                  </a:cubicBezTo>
                  <a:cubicBezTo>
                    <a:pt x="2" y="0"/>
                    <a:pt x="1" y="0"/>
                    <a:pt x="0" y="1"/>
                  </a:cubicBezTo>
                  <a:cubicBezTo>
                    <a:pt x="3" y="3"/>
                    <a:pt x="3" y="3"/>
                    <a:pt x="3" y="3"/>
                  </a:cubicBezTo>
                  <a:lnTo>
                    <a:pt x="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63">
              <a:extLst>
                <a:ext uri="{FF2B5EF4-FFF2-40B4-BE49-F238E27FC236}">
                  <a16:creationId xmlns:a16="http://schemas.microsoft.com/office/drawing/2014/main" id="{487C8E02-4BE6-C21F-6E42-DF683047B701}"/>
                </a:ext>
              </a:extLst>
            </p:cNvPr>
            <p:cNvSpPr>
              <a:spLocks/>
            </p:cNvSpPr>
            <p:nvPr/>
          </p:nvSpPr>
          <p:spPr bwMode="auto">
            <a:xfrm>
              <a:off x="4975" y="2239"/>
              <a:ext cx="19" cy="14"/>
            </a:xfrm>
            <a:custGeom>
              <a:avLst/>
              <a:gdLst>
                <a:gd name="T0" fmla="*/ 6 w 10"/>
                <a:gd name="T1" fmla="*/ 3 h 7"/>
                <a:gd name="T2" fmla="*/ 6 w 10"/>
                <a:gd name="T3" fmla="*/ 3 h 7"/>
                <a:gd name="T4" fmla="*/ 5 w 10"/>
                <a:gd name="T5" fmla="*/ 3 h 7"/>
                <a:gd name="T6" fmla="*/ 1 w 10"/>
                <a:gd name="T7" fmla="*/ 0 h 7"/>
                <a:gd name="T8" fmla="*/ 0 w 10"/>
                <a:gd name="T9" fmla="*/ 2 h 7"/>
                <a:gd name="T10" fmla="*/ 5 w 10"/>
                <a:gd name="T11" fmla="*/ 7 h 7"/>
                <a:gd name="T12" fmla="*/ 10 w 10"/>
                <a:gd name="T13" fmla="*/ 2 h 7"/>
                <a:gd name="T14" fmla="*/ 10 w 10"/>
                <a:gd name="T15" fmla="*/ 0 h 7"/>
                <a:gd name="T16" fmla="*/ 6 w 10"/>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7">
                  <a:moveTo>
                    <a:pt x="6" y="3"/>
                  </a:moveTo>
                  <a:cubicBezTo>
                    <a:pt x="6" y="3"/>
                    <a:pt x="6" y="3"/>
                    <a:pt x="6" y="3"/>
                  </a:cubicBezTo>
                  <a:cubicBezTo>
                    <a:pt x="5" y="3"/>
                    <a:pt x="5" y="3"/>
                    <a:pt x="5" y="3"/>
                  </a:cubicBezTo>
                  <a:cubicBezTo>
                    <a:pt x="1" y="0"/>
                    <a:pt x="1" y="0"/>
                    <a:pt x="1" y="0"/>
                  </a:cubicBezTo>
                  <a:cubicBezTo>
                    <a:pt x="1" y="0"/>
                    <a:pt x="0" y="1"/>
                    <a:pt x="0" y="2"/>
                  </a:cubicBezTo>
                  <a:cubicBezTo>
                    <a:pt x="0" y="5"/>
                    <a:pt x="3" y="7"/>
                    <a:pt x="5" y="7"/>
                  </a:cubicBezTo>
                  <a:cubicBezTo>
                    <a:pt x="8" y="7"/>
                    <a:pt x="10" y="5"/>
                    <a:pt x="10" y="2"/>
                  </a:cubicBezTo>
                  <a:cubicBezTo>
                    <a:pt x="10" y="1"/>
                    <a:pt x="10" y="0"/>
                    <a:pt x="10" y="0"/>
                  </a:cubicBezTo>
                  <a:lnTo>
                    <a:pt x="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64">
              <a:extLst>
                <a:ext uri="{FF2B5EF4-FFF2-40B4-BE49-F238E27FC236}">
                  <a16:creationId xmlns:a16="http://schemas.microsoft.com/office/drawing/2014/main" id="{BBBB6225-D126-C2D3-5928-34A650A7ADE6}"/>
                </a:ext>
              </a:extLst>
            </p:cNvPr>
            <p:cNvSpPr>
              <a:spLocks/>
            </p:cNvSpPr>
            <p:nvPr/>
          </p:nvSpPr>
          <p:spPr bwMode="auto">
            <a:xfrm>
              <a:off x="4937" y="2196"/>
              <a:ext cx="17" cy="13"/>
            </a:xfrm>
            <a:custGeom>
              <a:avLst/>
              <a:gdLst>
                <a:gd name="T0" fmla="*/ 5 w 9"/>
                <a:gd name="T1" fmla="*/ 0 h 7"/>
                <a:gd name="T2" fmla="*/ 0 w 9"/>
                <a:gd name="T3" fmla="*/ 5 h 7"/>
                <a:gd name="T4" fmla="*/ 0 w 9"/>
                <a:gd name="T5" fmla="*/ 7 h 7"/>
                <a:gd name="T6" fmla="*/ 4 w 9"/>
                <a:gd name="T7" fmla="*/ 3 h 7"/>
                <a:gd name="T8" fmla="*/ 6 w 9"/>
                <a:gd name="T9" fmla="*/ 3 h 7"/>
                <a:gd name="T10" fmla="*/ 9 w 9"/>
                <a:gd name="T11" fmla="*/ 7 h 7"/>
                <a:gd name="T12" fmla="*/ 9 w 9"/>
                <a:gd name="T13" fmla="*/ 5 h 7"/>
                <a:gd name="T14" fmla="*/ 5 w 9"/>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7">
                  <a:moveTo>
                    <a:pt x="5" y="0"/>
                  </a:moveTo>
                  <a:cubicBezTo>
                    <a:pt x="2" y="0"/>
                    <a:pt x="0" y="2"/>
                    <a:pt x="0" y="5"/>
                  </a:cubicBezTo>
                  <a:cubicBezTo>
                    <a:pt x="0" y="6"/>
                    <a:pt x="0" y="6"/>
                    <a:pt x="0" y="7"/>
                  </a:cubicBezTo>
                  <a:cubicBezTo>
                    <a:pt x="4" y="3"/>
                    <a:pt x="4" y="3"/>
                    <a:pt x="4" y="3"/>
                  </a:cubicBezTo>
                  <a:cubicBezTo>
                    <a:pt x="4" y="3"/>
                    <a:pt x="5" y="3"/>
                    <a:pt x="6" y="3"/>
                  </a:cubicBezTo>
                  <a:cubicBezTo>
                    <a:pt x="9" y="7"/>
                    <a:pt x="9" y="7"/>
                    <a:pt x="9" y="7"/>
                  </a:cubicBezTo>
                  <a:cubicBezTo>
                    <a:pt x="9" y="6"/>
                    <a:pt x="9" y="6"/>
                    <a:pt x="9" y="5"/>
                  </a:cubicBezTo>
                  <a:cubicBezTo>
                    <a:pt x="9" y="2"/>
                    <a:pt x="7"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65">
              <a:extLst>
                <a:ext uri="{FF2B5EF4-FFF2-40B4-BE49-F238E27FC236}">
                  <a16:creationId xmlns:a16="http://schemas.microsoft.com/office/drawing/2014/main" id="{7864BE58-CF18-A15E-8CA7-2FDF52731B9F}"/>
                </a:ext>
              </a:extLst>
            </p:cNvPr>
            <p:cNvSpPr>
              <a:spLocks noEditPoints="1"/>
            </p:cNvSpPr>
            <p:nvPr/>
          </p:nvSpPr>
          <p:spPr bwMode="auto">
            <a:xfrm>
              <a:off x="4890" y="2241"/>
              <a:ext cx="19" cy="19"/>
            </a:xfrm>
            <a:custGeom>
              <a:avLst/>
              <a:gdLst>
                <a:gd name="T0" fmla="*/ 5 w 10"/>
                <a:gd name="T1" fmla="*/ 0 h 10"/>
                <a:gd name="T2" fmla="*/ 0 w 10"/>
                <a:gd name="T3" fmla="*/ 5 h 10"/>
                <a:gd name="T4" fmla="*/ 5 w 10"/>
                <a:gd name="T5" fmla="*/ 10 h 10"/>
                <a:gd name="T6" fmla="*/ 10 w 10"/>
                <a:gd name="T7" fmla="*/ 5 h 10"/>
                <a:gd name="T8" fmla="*/ 5 w 10"/>
                <a:gd name="T9" fmla="*/ 0 h 10"/>
                <a:gd name="T10" fmla="*/ 5 w 10"/>
                <a:gd name="T11" fmla="*/ 9 h 10"/>
                <a:gd name="T12" fmla="*/ 1 w 10"/>
                <a:gd name="T13" fmla="*/ 5 h 10"/>
                <a:gd name="T14" fmla="*/ 5 w 10"/>
                <a:gd name="T15" fmla="*/ 1 h 10"/>
                <a:gd name="T16" fmla="*/ 9 w 10"/>
                <a:gd name="T17" fmla="*/ 5 h 10"/>
                <a:gd name="T18" fmla="*/ 5 w 10"/>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5" y="0"/>
                  </a:moveTo>
                  <a:cubicBezTo>
                    <a:pt x="2" y="0"/>
                    <a:pt x="0" y="2"/>
                    <a:pt x="0" y="5"/>
                  </a:cubicBezTo>
                  <a:cubicBezTo>
                    <a:pt x="0" y="8"/>
                    <a:pt x="2" y="10"/>
                    <a:pt x="5" y="10"/>
                  </a:cubicBezTo>
                  <a:cubicBezTo>
                    <a:pt x="8" y="10"/>
                    <a:pt x="10" y="8"/>
                    <a:pt x="10" y="5"/>
                  </a:cubicBezTo>
                  <a:cubicBezTo>
                    <a:pt x="10" y="2"/>
                    <a:pt x="8" y="0"/>
                    <a:pt x="5" y="0"/>
                  </a:cubicBezTo>
                  <a:close/>
                  <a:moveTo>
                    <a:pt x="5" y="9"/>
                  </a:moveTo>
                  <a:cubicBezTo>
                    <a:pt x="3" y="9"/>
                    <a:pt x="1" y="7"/>
                    <a:pt x="1" y="5"/>
                  </a:cubicBezTo>
                  <a:cubicBezTo>
                    <a:pt x="1" y="3"/>
                    <a:pt x="3" y="1"/>
                    <a:pt x="5" y="1"/>
                  </a:cubicBezTo>
                  <a:cubicBezTo>
                    <a:pt x="7" y="1"/>
                    <a:pt x="9" y="3"/>
                    <a:pt x="9" y="5"/>
                  </a:cubicBezTo>
                  <a:cubicBezTo>
                    <a:pt x="9" y="7"/>
                    <a:pt x="7" y="9"/>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66">
              <a:extLst>
                <a:ext uri="{FF2B5EF4-FFF2-40B4-BE49-F238E27FC236}">
                  <a16:creationId xmlns:a16="http://schemas.microsoft.com/office/drawing/2014/main" id="{5F4E3F86-F54B-9AF4-E510-1654D12339B9}"/>
                </a:ext>
              </a:extLst>
            </p:cNvPr>
            <p:cNvSpPr>
              <a:spLocks/>
            </p:cNvSpPr>
            <p:nvPr/>
          </p:nvSpPr>
          <p:spPr bwMode="auto">
            <a:xfrm>
              <a:off x="5019" y="2207"/>
              <a:ext cx="11" cy="8"/>
            </a:xfrm>
            <a:custGeom>
              <a:avLst/>
              <a:gdLst>
                <a:gd name="T0" fmla="*/ 0 w 6"/>
                <a:gd name="T1" fmla="*/ 3 h 4"/>
                <a:gd name="T2" fmla="*/ 3 w 6"/>
                <a:gd name="T3" fmla="*/ 4 h 4"/>
                <a:gd name="T4" fmla="*/ 6 w 6"/>
                <a:gd name="T5" fmla="*/ 3 h 4"/>
                <a:gd name="T6" fmla="*/ 3 w 6"/>
                <a:gd name="T7" fmla="*/ 0 h 4"/>
                <a:gd name="T8" fmla="*/ 0 w 6"/>
                <a:gd name="T9" fmla="*/ 3 h 4"/>
              </a:gdLst>
              <a:ahLst/>
              <a:cxnLst>
                <a:cxn ang="0">
                  <a:pos x="T0" y="T1"/>
                </a:cxn>
                <a:cxn ang="0">
                  <a:pos x="T2" y="T3"/>
                </a:cxn>
                <a:cxn ang="0">
                  <a:pos x="T4" y="T5"/>
                </a:cxn>
                <a:cxn ang="0">
                  <a:pos x="T6" y="T7"/>
                </a:cxn>
                <a:cxn ang="0">
                  <a:pos x="T8" y="T9"/>
                </a:cxn>
              </a:cxnLst>
              <a:rect l="0" t="0" r="r" b="b"/>
              <a:pathLst>
                <a:path w="6" h="4">
                  <a:moveTo>
                    <a:pt x="0" y="3"/>
                  </a:moveTo>
                  <a:cubicBezTo>
                    <a:pt x="1" y="4"/>
                    <a:pt x="2" y="4"/>
                    <a:pt x="3" y="4"/>
                  </a:cubicBezTo>
                  <a:cubicBezTo>
                    <a:pt x="4" y="4"/>
                    <a:pt x="5" y="4"/>
                    <a:pt x="6" y="3"/>
                  </a:cubicBezTo>
                  <a:cubicBezTo>
                    <a:pt x="3" y="0"/>
                    <a:pt x="3" y="0"/>
                    <a:pt x="3" y="0"/>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67">
              <a:extLst>
                <a:ext uri="{FF2B5EF4-FFF2-40B4-BE49-F238E27FC236}">
                  <a16:creationId xmlns:a16="http://schemas.microsoft.com/office/drawing/2014/main" id="{A36C12B3-AC9A-AE7F-2A7E-A2EC86F089AE}"/>
                </a:ext>
              </a:extLst>
            </p:cNvPr>
            <p:cNvSpPr>
              <a:spLocks/>
            </p:cNvSpPr>
            <p:nvPr/>
          </p:nvSpPr>
          <p:spPr bwMode="auto">
            <a:xfrm>
              <a:off x="4941" y="2207"/>
              <a:ext cx="11" cy="8"/>
            </a:xfrm>
            <a:custGeom>
              <a:avLst/>
              <a:gdLst>
                <a:gd name="T0" fmla="*/ 0 w 6"/>
                <a:gd name="T1" fmla="*/ 3 h 4"/>
                <a:gd name="T2" fmla="*/ 3 w 6"/>
                <a:gd name="T3" fmla="*/ 4 h 4"/>
                <a:gd name="T4" fmla="*/ 6 w 6"/>
                <a:gd name="T5" fmla="*/ 3 h 4"/>
                <a:gd name="T6" fmla="*/ 3 w 6"/>
                <a:gd name="T7" fmla="*/ 0 h 4"/>
                <a:gd name="T8" fmla="*/ 0 w 6"/>
                <a:gd name="T9" fmla="*/ 3 h 4"/>
              </a:gdLst>
              <a:ahLst/>
              <a:cxnLst>
                <a:cxn ang="0">
                  <a:pos x="T0" y="T1"/>
                </a:cxn>
                <a:cxn ang="0">
                  <a:pos x="T2" y="T3"/>
                </a:cxn>
                <a:cxn ang="0">
                  <a:pos x="T4" y="T5"/>
                </a:cxn>
                <a:cxn ang="0">
                  <a:pos x="T6" y="T7"/>
                </a:cxn>
                <a:cxn ang="0">
                  <a:pos x="T8" y="T9"/>
                </a:cxn>
              </a:cxnLst>
              <a:rect l="0" t="0" r="r" b="b"/>
              <a:pathLst>
                <a:path w="6" h="4">
                  <a:moveTo>
                    <a:pt x="0" y="3"/>
                  </a:moveTo>
                  <a:cubicBezTo>
                    <a:pt x="1" y="4"/>
                    <a:pt x="2" y="4"/>
                    <a:pt x="3" y="4"/>
                  </a:cubicBezTo>
                  <a:cubicBezTo>
                    <a:pt x="4" y="4"/>
                    <a:pt x="5" y="3"/>
                    <a:pt x="6" y="3"/>
                  </a:cubicBezTo>
                  <a:cubicBezTo>
                    <a:pt x="3" y="0"/>
                    <a:pt x="3" y="0"/>
                    <a:pt x="3" y="0"/>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68">
              <a:extLst>
                <a:ext uri="{FF2B5EF4-FFF2-40B4-BE49-F238E27FC236}">
                  <a16:creationId xmlns:a16="http://schemas.microsoft.com/office/drawing/2014/main" id="{2267A338-6B93-FA82-1717-E8B5F2A44C7F}"/>
                </a:ext>
              </a:extLst>
            </p:cNvPr>
            <p:cNvSpPr>
              <a:spLocks noEditPoints="1"/>
            </p:cNvSpPr>
            <p:nvPr/>
          </p:nvSpPr>
          <p:spPr bwMode="auto">
            <a:xfrm>
              <a:off x="5064" y="2177"/>
              <a:ext cx="19" cy="19"/>
            </a:xfrm>
            <a:custGeom>
              <a:avLst/>
              <a:gdLst>
                <a:gd name="T0" fmla="*/ 5 w 10"/>
                <a:gd name="T1" fmla="*/ 0 h 10"/>
                <a:gd name="T2" fmla="*/ 0 w 10"/>
                <a:gd name="T3" fmla="*/ 5 h 10"/>
                <a:gd name="T4" fmla="*/ 1 w 10"/>
                <a:gd name="T5" fmla="*/ 8 h 10"/>
                <a:gd name="T6" fmla="*/ 2 w 10"/>
                <a:gd name="T7" fmla="*/ 8 h 10"/>
                <a:gd name="T8" fmla="*/ 2 w 10"/>
                <a:gd name="T9" fmla="*/ 9 h 10"/>
                <a:gd name="T10" fmla="*/ 5 w 10"/>
                <a:gd name="T11" fmla="*/ 10 h 10"/>
                <a:gd name="T12" fmla="*/ 10 w 10"/>
                <a:gd name="T13" fmla="*/ 5 h 10"/>
                <a:gd name="T14" fmla="*/ 5 w 10"/>
                <a:gd name="T15" fmla="*/ 0 h 10"/>
                <a:gd name="T16" fmla="*/ 5 w 10"/>
                <a:gd name="T17" fmla="*/ 9 h 10"/>
                <a:gd name="T18" fmla="*/ 1 w 10"/>
                <a:gd name="T19" fmla="*/ 5 h 10"/>
                <a:gd name="T20" fmla="*/ 5 w 10"/>
                <a:gd name="T21" fmla="*/ 1 h 10"/>
                <a:gd name="T22" fmla="*/ 9 w 10"/>
                <a:gd name="T23" fmla="*/ 5 h 10"/>
                <a:gd name="T24" fmla="*/ 5 w 10"/>
                <a:gd name="T25"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0">
                  <a:moveTo>
                    <a:pt x="5" y="0"/>
                  </a:moveTo>
                  <a:cubicBezTo>
                    <a:pt x="3" y="0"/>
                    <a:pt x="0" y="2"/>
                    <a:pt x="0" y="5"/>
                  </a:cubicBezTo>
                  <a:cubicBezTo>
                    <a:pt x="0" y="6"/>
                    <a:pt x="1" y="7"/>
                    <a:pt x="1" y="8"/>
                  </a:cubicBezTo>
                  <a:cubicBezTo>
                    <a:pt x="2" y="8"/>
                    <a:pt x="2" y="8"/>
                    <a:pt x="2" y="8"/>
                  </a:cubicBezTo>
                  <a:cubicBezTo>
                    <a:pt x="2" y="8"/>
                    <a:pt x="2" y="9"/>
                    <a:pt x="2" y="9"/>
                  </a:cubicBezTo>
                  <a:cubicBezTo>
                    <a:pt x="3" y="9"/>
                    <a:pt x="4" y="10"/>
                    <a:pt x="5" y="10"/>
                  </a:cubicBezTo>
                  <a:cubicBezTo>
                    <a:pt x="8" y="10"/>
                    <a:pt x="10" y="8"/>
                    <a:pt x="10" y="5"/>
                  </a:cubicBezTo>
                  <a:cubicBezTo>
                    <a:pt x="10" y="2"/>
                    <a:pt x="8" y="0"/>
                    <a:pt x="5" y="0"/>
                  </a:cubicBezTo>
                  <a:close/>
                  <a:moveTo>
                    <a:pt x="5" y="9"/>
                  </a:moveTo>
                  <a:cubicBezTo>
                    <a:pt x="3" y="9"/>
                    <a:pt x="1" y="7"/>
                    <a:pt x="1" y="5"/>
                  </a:cubicBezTo>
                  <a:cubicBezTo>
                    <a:pt x="1" y="3"/>
                    <a:pt x="3" y="1"/>
                    <a:pt x="5" y="1"/>
                  </a:cubicBezTo>
                  <a:cubicBezTo>
                    <a:pt x="7" y="1"/>
                    <a:pt x="9" y="3"/>
                    <a:pt x="9" y="5"/>
                  </a:cubicBezTo>
                  <a:cubicBezTo>
                    <a:pt x="9" y="7"/>
                    <a:pt x="7" y="9"/>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69">
              <a:extLst>
                <a:ext uri="{FF2B5EF4-FFF2-40B4-BE49-F238E27FC236}">
                  <a16:creationId xmlns:a16="http://schemas.microsoft.com/office/drawing/2014/main" id="{8920AF8C-5FDC-EC1B-6291-5AA6A7ED4181}"/>
                </a:ext>
              </a:extLst>
            </p:cNvPr>
            <p:cNvSpPr>
              <a:spLocks/>
            </p:cNvSpPr>
            <p:nvPr/>
          </p:nvSpPr>
          <p:spPr bwMode="auto">
            <a:xfrm>
              <a:off x="5015" y="2196"/>
              <a:ext cx="19" cy="13"/>
            </a:xfrm>
            <a:custGeom>
              <a:avLst/>
              <a:gdLst>
                <a:gd name="T0" fmla="*/ 5 w 10"/>
                <a:gd name="T1" fmla="*/ 0 h 7"/>
                <a:gd name="T2" fmla="*/ 0 w 10"/>
                <a:gd name="T3" fmla="*/ 5 h 7"/>
                <a:gd name="T4" fmla="*/ 1 w 10"/>
                <a:gd name="T5" fmla="*/ 7 h 7"/>
                <a:gd name="T6" fmla="*/ 4 w 10"/>
                <a:gd name="T7" fmla="*/ 3 h 7"/>
                <a:gd name="T8" fmla="*/ 6 w 10"/>
                <a:gd name="T9" fmla="*/ 3 h 7"/>
                <a:gd name="T10" fmla="*/ 10 w 10"/>
                <a:gd name="T11" fmla="*/ 7 h 7"/>
                <a:gd name="T12" fmla="*/ 10 w 10"/>
                <a:gd name="T13" fmla="*/ 5 h 7"/>
                <a:gd name="T14" fmla="*/ 5 w 10"/>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7">
                  <a:moveTo>
                    <a:pt x="5" y="0"/>
                  </a:moveTo>
                  <a:cubicBezTo>
                    <a:pt x="2" y="0"/>
                    <a:pt x="0" y="2"/>
                    <a:pt x="0" y="5"/>
                  </a:cubicBezTo>
                  <a:cubicBezTo>
                    <a:pt x="0" y="6"/>
                    <a:pt x="0" y="6"/>
                    <a:pt x="1" y="7"/>
                  </a:cubicBezTo>
                  <a:cubicBezTo>
                    <a:pt x="4" y="3"/>
                    <a:pt x="4" y="3"/>
                    <a:pt x="4" y="3"/>
                  </a:cubicBezTo>
                  <a:cubicBezTo>
                    <a:pt x="5" y="3"/>
                    <a:pt x="6" y="3"/>
                    <a:pt x="6" y="3"/>
                  </a:cubicBezTo>
                  <a:cubicBezTo>
                    <a:pt x="10" y="7"/>
                    <a:pt x="10" y="7"/>
                    <a:pt x="10" y="7"/>
                  </a:cubicBezTo>
                  <a:cubicBezTo>
                    <a:pt x="10" y="6"/>
                    <a:pt x="10" y="6"/>
                    <a:pt x="10" y="5"/>
                  </a:cubicBezTo>
                  <a:cubicBezTo>
                    <a:pt x="10" y="2"/>
                    <a:pt x="8"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70">
              <a:extLst>
                <a:ext uri="{FF2B5EF4-FFF2-40B4-BE49-F238E27FC236}">
                  <a16:creationId xmlns:a16="http://schemas.microsoft.com/office/drawing/2014/main" id="{F308A260-F1B8-6905-3A3C-0EF0EC0E9EC2}"/>
                </a:ext>
              </a:extLst>
            </p:cNvPr>
            <p:cNvSpPr>
              <a:spLocks noEditPoints="1"/>
            </p:cNvSpPr>
            <p:nvPr/>
          </p:nvSpPr>
          <p:spPr bwMode="auto">
            <a:xfrm>
              <a:off x="4863" y="2147"/>
              <a:ext cx="249" cy="144"/>
            </a:xfrm>
            <a:custGeom>
              <a:avLst/>
              <a:gdLst>
                <a:gd name="T0" fmla="*/ 128 w 131"/>
                <a:gd name="T1" fmla="*/ 0 h 76"/>
                <a:gd name="T2" fmla="*/ 2 w 131"/>
                <a:gd name="T3" fmla="*/ 0 h 76"/>
                <a:gd name="T4" fmla="*/ 0 w 131"/>
                <a:gd name="T5" fmla="*/ 3 h 76"/>
                <a:gd name="T6" fmla="*/ 0 w 131"/>
                <a:gd name="T7" fmla="*/ 74 h 76"/>
                <a:gd name="T8" fmla="*/ 2 w 131"/>
                <a:gd name="T9" fmla="*/ 76 h 76"/>
                <a:gd name="T10" fmla="*/ 128 w 131"/>
                <a:gd name="T11" fmla="*/ 76 h 76"/>
                <a:gd name="T12" fmla="*/ 131 w 131"/>
                <a:gd name="T13" fmla="*/ 74 h 76"/>
                <a:gd name="T14" fmla="*/ 131 w 131"/>
                <a:gd name="T15" fmla="*/ 3 h 76"/>
                <a:gd name="T16" fmla="*/ 128 w 131"/>
                <a:gd name="T17" fmla="*/ 0 h 76"/>
                <a:gd name="T18" fmla="*/ 111 w 131"/>
                <a:gd name="T19" fmla="*/ 28 h 76"/>
                <a:gd name="T20" fmla="*/ 107 w 131"/>
                <a:gd name="T21" fmla="*/ 27 h 76"/>
                <a:gd name="T22" fmla="*/ 94 w 131"/>
                <a:gd name="T23" fmla="*/ 40 h 76"/>
                <a:gd name="T24" fmla="*/ 93 w 131"/>
                <a:gd name="T25" fmla="*/ 40 h 76"/>
                <a:gd name="T26" fmla="*/ 90 w 131"/>
                <a:gd name="T27" fmla="*/ 37 h 76"/>
                <a:gd name="T28" fmla="*/ 85 w 131"/>
                <a:gd name="T29" fmla="*/ 38 h 76"/>
                <a:gd name="T30" fmla="*/ 80 w 131"/>
                <a:gd name="T31" fmla="*/ 37 h 76"/>
                <a:gd name="T32" fmla="*/ 71 w 131"/>
                <a:gd name="T33" fmla="*/ 47 h 76"/>
                <a:gd name="T34" fmla="*/ 72 w 131"/>
                <a:gd name="T35" fmla="*/ 51 h 76"/>
                <a:gd name="T36" fmla="*/ 64 w 131"/>
                <a:gd name="T37" fmla="*/ 59 h 76"/>
                <a:gd name="T38" fmla="*/ 57 w 131"/>
                <a:gd name="T39" fmla="*/ 51 h 76"/>
                <a:gd name="T40" fmla="*/ 58 w 131"/>
                <a:gd name="T41" fmla="*/ 47 h 76"/>
                <a:gd name="T42" fmla="*/ 48 w 131"/>
                <a:gd name="T43" fmla="*/ 37 h 76"/>
                <a:gd name="T44" fmla="*/ 44 w 131"/>
                <a:gd name="T45" fmla="*/ 38 h 76"/>
                <a:gd name="T46" fmla="*/ 39 w 131"/>
                <a:gd name="T47" fmla="*/ 37 h 76"/>
                <a:gd name="T48" fmla="*/ 25 w 131"/>
                <a:gd name="T49" fmla="*/ 51 h 76"/>
                <a:gd name="T50" fmla="*/ 26 w 131"/>
                <a:gd name="T51" fmla="*/ 55 h 76"/>
                <a:gd name="T52" fmla="*/ 19 w 131"/>
                <a:gd name="T53" fmla="*/ 63 h 76"/>
                <a:gd name="T54" fmla="*/ 11 w 131"/>
                <a:gd name="T55" fmla="*/ 55 h 76"/>
                <a:gd name="T56" fmla="*/ 19 w 131"/>
                <a:gd name="T57" fmla="*/ 48 h 76"/>
                <a:gd name="T58" fmla="*/ 23 w 131"/>
                <a:gd name="T59" fmla="*/ 49 h 76"/>
                <a:gd name="T60" fmla="*/ 37 w 131"/>
                <a:gd name="T61" fmla="*/ 35 h 76"/>
                <a:gd name="T62" fmla="*/ 36 w 131"/>
                <a:gd name="T63" fmla="*/ 31 h 76"/>
                <a:gd name="T64" fmla="*/ 44 w 131"/>
                <a:gd name="T65" fmla="*/ 23 h 76"/>
                <a:gd name="T66" fmla="*/ 51 w 131"/>
                <a:gd name="T67" fmla="*/ 31 h 76"/>
                <a:gd name="T68" fmla="*/ 50 w 131"/>
                <a:gd name="T69" fmla="*/ 35 h 76"/>
                <a:gd name="T70" fmla="*/ 60 w 131"/>
                <a:gd name="T71" fmla="*/ 45 h 76"/>
                <a:gd name="T72" fmla="*/ 64 w 131"/>
                <a:gd name="T73" fmla="*/ 44 h 76"/>
                <a:gd name="T74" fmla="*/ 69 w 131"/>
                <a:gd name="T75" fmla="*/ 45 h 76"/>
                <a:gd name="T76" fmla="*/ 79 w 131"/>
                <a:gd name="T77" fmla="*/ 35 h 76"/>
                <a:gd name="T78" fmla="*/ 77 w 131"/>
                <a:gd name="T79" fmla="*/ 31 h 76"/>
                <a:gd name="T80" fmla="*/ 85 w 131"/>
                <a:gd name="T81" fmla="*/ 23 h 76"/>
                <a:gd name="T82" fmla="*/ 93 w 131"/>
                <a:gd name="T83" fmla="*/ 31 h 76"/>
                <a:gd name="T84" fmla="*/ 91 w 131"/>
                <a:gd name="T85" fmla="*/ 35 h 76"/>
                <a:gd name="T86" fmla="*/ 94 w 131"/>
                <a:gd name="T87" fmla="*/ 37 h 76"/>
                <a:gd name="T88" fmla="*/ 105 w 131"/>
                <a:gd name="T89" fmla="*/ 25 h 76"/>
                <a:gd name="T90" fmla="*/ 104 w 131"/>
                <a:gd name="T91" fmla="*/ 21 h 76"/>
                <a:gd name="T92" fmla="*/ 111 w 131"/>
                <a:gd name="T93" fmla="*/ 13 h 76"/>
                <a:gd name="T94" fmla="*/ 119 w 131"/>
                <a:gd name="T95" fmla="*/ 21 h 76"/>
                <a:gd name="T96" fmla="*/ 111 w 131"/>
                <a:gd name="T97" fmla="*/ 2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1" h="76">
                  <a:moveTo>
                    <a:pt x="128" y="0"/>
                  </a:moveTo>
                  <a:cubicBezTo>
                    <a:pt x="2" y="0"/>
                    <a:pt x="2" y="0"/>
                    <a:pt x="2" y="0"/>
                  </a:cubicBezTo>
                  <a:cubicBezTo>
                    <a:pt x="1" y="0"/>
                    <a:pt x="0" y="1"/>
                    <a:pt x="0" y="3"/>
                  </a:cubicBezTo>
                  <a:cubicBezTo>
                    <a:pt x="0" y="74"/>
                    <a:pt x="0" y="74"/>
                    <a:pt x="0" y="74"/>
                  </a:cubicBezTo>
                  <a:cubicBezTo>
                    <a:pt x="0" y="75"/>
                    <a:pt x="1" y="76"/>
                    <a:pt x="2" y="76"/>
                  </a:cubicBezTo>
                  <a:cubicBezTo>
                    <a:pt x="128" y="76"/>
                    <a:pt x="128" y="76"/>
                    <a:pt x="128" y="76"/>
                  </a:cubicBezTo>
                  <a:cubicBezTo>
                    <a:pt x="130" y="76"/>
                    <a:pt x="131" y="75"/>
                    <a:pt x="131" y="74"/>
                  </a:cubicBezTo>
                  <a:cubicBezTo>
                    <a:pt x="131" y="3"/>
                    <a:pt x="131" y="3"/>
                    <a:pt x="131" y="3"/>
                  </a:cubicBezTo>
                  <a:cubicBezTo>
                    <a:pt x="131" y="1"/>
                    <a:pt x="130" y="0"/>
                    <a:pt x="128" y="0"/>
                  </a:cubicBezTo>
                  <a:close/>
                  <a:moveTo>
                    <a:pt x="111" y="28"/>
                  </a:moveTo>
                  <a:cubicBezTo>
                    <a:pt x="110" y="28"/>
                    <a:pt x="108" y="28"/>
                    <a:pt x="107" y="27"/>
                  </a:cubicBezTo>
                  <a:cubicBezTo>
                    <a:pt x="94" y="40"/>
                    <a:pt x="94" y="40"/>
                    <a:pt x="94" y="40"/>
                  </a:cubicBezTo>
                  <a:cubicBezTo>
                    <a:pt x="94" y="40"/>
                    <a:pt x="93" y="40"/>
                    <a:pt x="93" y="40"/>
                  </a:cubicBezTo>
                  <a:cubicBezTo>
                    <a:pt x="90" y="37"/>
                    <a:pt x="90" y="37"/>
                    <a:pt x="90" y="37"/>
                  </a:cubicBezTo>
                  <a:cubicBezTo>
                    <a:pt x="88" y="38"/>
                    <a:pt x="87" y="38"/>
                    <a:pt x="85" y="38"/>
                  </a:cubicBezTo>
                  <a:cubicBezTo>
                    <a:pt x="83" y="38"/>
                    <a:pt x="82" y="38"/>
                    <a:pt x="80" y="37"/>
                  </a:cubicBezTo>
                  <a:cubicBezTo>
                    <a:pt x="71" y="47"/>
                    <a:pt x="71" y="47"/>
                    <a:pt x="71" y="47"/>
                  </a:cubicBezTo>
                  <a:cubicBezTo>
                    <a:pt x="71" y="48"/>
                    <a:pt x="72" y="49"/>
                    <a:pt x="72" y="51"/>
                  </a:cubicBezTo>
                  <a:cubicBezTo>
                    <a:pt x="72" y="55"/>
                    <a:pt x="68" y="59"/>
                    <a:pt x="64" y="59"/>
                  </a:cubicBezTo>
                  <a:cubicBezTo>
                    <a:pt x="60" y="59"/>
                    <a:pt x="57" y="55"/>
                    <a:pt x="57" y="51"/>
                  </a:cubicBezTo>
                  <a:cubicBezTo>
                    <a:pt x="57" y="49"/>
                    <a:pt x="57" y="48"/>
                    <a:pt x="58" y="47"/>
                  </a:cubicBezTo>
                  <a:cubicBezTo>
                    <a:pt x="48" y="37"/>
                    <a:pt x="48" y="37"/>
                    <a:pt x="48" y="37"/>
                  </a:cubicBezTo>
                  <a:cubicBezTo>
                    <a:pt x="47" y="38"/>
                    <a:pt x="45" y="38"/>
                    <a:pt x="44" y="38"/>
                  </a:cubicBezTo>
                  <a:cubicBezTo>
                    <a:pt x="42" y="38"/>
                    <a:pt x="40" y="38"/>
                    <a:pt x="39" y="37"/>
                  </a:cubicBezTo>
                  <a:cubicBezTo>
                    <a:pt x="25" y="51"/>
                    <a:pt x="25" y="51"/>
                    <a:pt x="25" y="51"/>
                  </a:cubicBezTo>
                  <a:cubicBezTo>
                    <a:pt x="26" y="52"/>
                    <a:pt x="26" y="54"/>
                    <a:pt x="26" y="55"/>
                  </a:cubicBezTo>
                  <a:cubicBezTo>
                    <a:pt x="26" y="59"/>
                    <a:pt x="23" y="63"/>
                    <a:pt x="19" y="63"/>
                  </a:cubicBezTo>
                  <a:cubicBezTo>
                    <a:pt x="15" y="63"/>
                    <a:pt x="11" y="59"/>
                    <a:pt x="11" y="55"/>
                  </a:cubicBezTo>
                  <a:cubicBezTo>
                    <a:pt x="11" y="51"/>
                    <a:pt x="15" y="48"/>
                    <a:pt x="19" y="48"/>
                  </a:cubicBezTo>
                  <a:cubicBezTo>
                    <a:pt x="20" y="48"/>
                    <a:pt x="22" y="48"/>
                    <a:pt x="23" y="49"/>
                  </a:cubicBezTo>
                  <a:cubicBezTo>
                    <a:pt x="37" y="35"/>
                    <a:pt x="37" y="35"/>
                    <a:pt x="37" y="35"/>
                  </a:cubicBezTo>
                  <a:cubicBezTo>
                    <a:pt x="36" y="34"/>
                    <a:pt x="36" y="32"/>
                    <a:pt x="36" y="31"/>
                  </a:cubicBezTo>
                  <a:cubicBezTo>
                    <a:pt x="36" y="27"/>
                    <a:pt x="39" y="23"/>
                    <a:pt x="44" y="23"/>
                  </a:cubicBezTo>
                  <a:cubicBezTo>
                    <a:pt x="48" y="23"/>
                    <a:pt x="51" y="27"/>
                    <a:pt x="51" y="31"/>
                  </a:cubicBezTo>
                  <a:cubicBezTo>
                    <a:pt x="51" y="32"/>
                    <a:pt x="51" y="34"/>
                    <a:pt x="50" y="35"/>
                  </a:cubicBezTo>
                  <a:cubicBezTo>
                    <a:pt x="60" y="45"/>
                    <a:pt x="60" y="45"/>
                    <a:pt x="60" y="45"/>
                  </a:cubicBezTo>
                  <a:cubicBezTo>
                    <a:pt x="61" y="44"/>
                    <a:pt x="63" y="44"/>
                    <a:pt x="64" y="44"/>
                  </a:cubicBezTo>
                  <a:cubicBezTo>
                    <a:pt x="66" y="44"/>
                    <a:pt x="68" y="44"/>
                    <a:pt x="69" y="45"/>
                  </a:cubicBezTo>
                  <a:cubicBezTo>
                    <a:pt x="79" y="35"/>
                    <a:pt x="79" y="35"/>
                    <a:pt x="79" y="35"/>
                  </a:cubicBezTo>
                  <a:cubicBezTo>
                    <a:pt x="78" y="34"/>
                    <a:pt x="77" y="32"/>
                    <a:pt x="77" y="31"/>
                  </a:cubicBezTo>
                  <a:cubicBezTo>
                    <a:pt x="77" y="27"/>
                    <a:pt x="81" y="23"/>
                    <a:pt x="85" y="23"/>
                  </a:cubicBezTo>
                  <a:cubicBezTo>
                    <a:pt x="89" y="23"/>
                    <a:pt x="93" y="27"/>
                    <a:pt x="93" y="31"/>
                  </a:cubicBezTo>
                  <a:cubicBezTo>
                    <a:pt x="93" y="32"/>
                    <a:pt x="92" y="34"/>
                    <a:pt x="91" y="35"/>
                  </a:cubicBezTo>
                  <a:cubicBezTo>
                    <a:pt x="94" y="37"/>
                    <a:pt x="94" y="37"/>
                    <a:pt x="94" y="37"/>
                  </a:cubicBezTo>
                  <a:cubicBezTo>
                    <a:pt x="105" y="25"/>
                    <a:pt x="105" y="25"/>
                    <a:pt x="105" y="25"/>
                  </a:cubicBezTo>
                  <a:cubicBezTo>
                    <a:pt x="104" y="24"/>
                    <a:pt x="104" y="23"/>
                    <a:pt x="104" y="21"/>
                  </a:cubicBezTo>
                  <a:cubicBezTo>
                    <a:pt x="104" y="17"/>
                    <a:pt x="107" y="13"/>
                    <a:pt x="111" y="13"/>
                  </a:cubicBezTo>
                  <a:cubicBezTo>
                    <a:pt x="115" y="13"/>
                    <a:pt x="119" y="17"/>
                    <a:pt x="119" y="21"/>
                  </a:cubicBezTo>
                  <a:cubicBezTo>
                    <a:pt x="119" y="25"/>
                    <a:pt x="115" y="28"/>
                    <a:pt x="111"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7" name="Group 73">
            <a:extLst>
              <a:ext uri="{FF2B5EF4-FFF2-40B4-BE49-F238E27FC236}">
                <a16:creationId xmlns:a16="http://schemas.microsoft.com/office/drawing/2014/main" id="{B7B9AD49-F9CD-687E-3145-7E17AD36535B}"/>
              </a:ext>
            </a:extLst>
          </p:cNvPr>
          <p:cNvGrpSpPr>
            <a:grpSpLocks noChangeAspect="1"/>
          </p:cNvGrpSpPr>
          <p:nvPr/>
        </p:nvGrpSpPr>
        <p:grpSpPr bwMode="auto">
          <a:xfrm>
            <a:off x="10748398" y="5680771"/>
            <a:ext cx="421086" cy="448874"/>
            <a:chOff x="6544" y="3536"/>
            <a:chExt cx="394" cy="420"/>
          </a:xfrm>
          <a:solidFill>
            <a:srgbClr val="7F3494"/>
          </a:solidFill>
        </p:grpSpPr>
        <p:sp>
          <p:nvSpPr>
            <p:cNvPr id="88" name="Freeform 74">
              <a:extLst>
                <a:ext uri="{FF2B5EF4-FFF2-40B4-BE49-F238E27FC236}">
                  <a16:creationId xmlns:a16="http://schemas.microsoft.com/office/drawing/2014/main" id="{D59813B5-AE24-2052-1FFD-67BE15402AA6}"/>
                </a:ext>
              </a:extLst>
            </p:cNvPr>
            <p:cNvSpPr>
              <a:spLocks/>
            </p:cNvSpPr>
            <p:nvPr/>
          </p:nvSpPr>
          <p:spPr bwMode="auto">
            <a:xfrm>
              <a:off x="6544" y="3736"/>
              <a:ext cx="394" cy="220"/>
            </a:xfrm>
            <a:custGeom>
              <a:avLst/>
              <a:gdLst>
                <a:gd name="T0" fmla="*/ 116 w 163"/>
                <a:gd name="T1" fmla="*/ 0 h 91"/>
                <a:gd name="T2" fmla="*/ 116 w 163"/>
                <a:gd name="T3" fmla="*/ 0 h 91"/>
                <a:gd name="T4" fmla="*/ 81 w 163"/>
                <a:gd name="T5" fmla="*/ 14 h 91"/>
                <a:gd name="T6" fmla="*/ 47 w 163"/>
                <a:gd name="T7" fmla="*/ 0 h 91"/>
                <a:gd name="T8" fmla="*/ 47 w 163"/>
                <a:gd name="T9" fmla="*/ 0 h 91"/>
                <a:gd name="T10" fmla="*/ 0 w 163"/>
                <a:gd name="T11" fmla="*/ 47 h 91"/>
                <a:gd name="T12" fmla="*/ 0 w 163"/>
                <a:gd name="T13" fmla="*/ 67 h 91"/>
                <a:gd name="T14" fmla="*/ 23 w 163"/>
                <a:gd name="T15" fmla="*/ 91 h 91"/>
                <a:gd name="T16" fmla="*/ 81 w 163"/>
                <a:gd name="T17" fmla="*/ 91 h 91"/>
                <a:gd name="T18" fmla="*/ 67 w 163"/>
                <a:gd name="T19" fmla="*/ 58 h 91"/>
                <a:gd name="T20" fmla="*/ 67 w 163"/>
                <a:gd name="T21" fmla="*/ 49 h 91"/>
                <a:gd name="T22" fmla="*/ 76 w 163"/>
                <a:gd name="T23" fmla="*/ 32 h 91"/>
                <a:gd name="T24" fmla="*/ 68 w 163"/>
                <a:gd name="T25" fmla="*/ 25 h 91"/>
                <a:gd name="T26" fmla="*/ 68 w 163"/>
                <a:gd name="T27" fmla="*/ 21 h 91"/>
                <a:gd name="T28" fmla="*/ 81 w 163"/>
                <a:gd name="T29" fmla="*/ 22 h 91"/>
                <a:gd name="T30" fmla="*/ 95 w 163"/>
                <a:gd name="T31" fmla="*/ 21 h 91"/>
                <a:gd name="T32" fmla="*/ 95 w 163"/>
                <a:gd name="T33" fmla="*/ 25 h 91"/>
                <a:gd name="T34" fmla="*/ 87 w 163"/>
                <a:gd name="T35" fmla="*/ 32 h 91"/>
                <a:gd name="T36" fmla="*/ 96 w 163"/>
                <a:gd name="T37" fmla="*/ 49 h 91"/>
                <a:gd name="T38" fmla="*/ 96 w 163"/>
                <a:gd name="T39" fmla="*/ 58 h 91"/>
                <a:gd name="T40" fmla="*/ 81 w 163"/>
                <a:gd name="T41" fmla="*/ 91 h 91"/>
                <a:gd name="T42" fmla="*/ 139 w 163"/>
                <a:gd name="T43" fmla="*/ 91 h 91"/>
                <a:gd name="T44" fmla="*/ 163 w 163"/>
                <a:gd name="T45" fmla="*/ 67 h 91"/>
                <a:gd name="T46" fmla="*/ 163 w 163"/>
                <a:gd name="T47" fmla="*/ 47 h 91"/>
                <a:gd name="T48" fmla="*/ 116 w 163"/>
                <a:gd name="T4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 h="91">
                  <a:moveTo>
                    <a:pt x="116" y="0"/>
                  </a:moveTo>
                  <a:cubicBezTo>
                    <a:pt x="116" y="0"/>
                    <a:pt x="116" y="0"/>
                    <a:pt x="116" y="0"/>
                  </a:cubicBezTo>
                  <a:cubicBezTo>
                    <a:pt x="107" y="9"/>
                    <a:pt x="95" y="14"/>
                    <a:pt x="81" y="14"/>
                  </a:cubicBezTo>
                  <a:cubicBezTo>
                    <a:pt x="68" y="14"/>
                    <a:pt x="56" y="9"/>
                    <a:pt x="47" y="0"/>
                  </a:cubicBezTo>
                  <a:cubicBezTo>
                    <a:pt x="47" y="0"/>
                    <a:pt x="47" y="0"/>
                    <a:pt x="47" y="0"/>
                  </a:cubicBezTo>
                  <a:cubicBezTo>
                    <a:pt x="21" y="0"/>
                    <a:pt x="0" y="21"/>
                    <a:pt x="0" y="47"/>
                  </a:cubicBezTo>
                  <a:cubicBezTo>
                    <a:pt x="0" y="67"/>
                    <a:pt x="0" y="67"/>
                    <a:pt x="0" y="67"/>
                  </a:cubicBezTo>
                  <a:cubicBezTo>
                    <a:pt x="0" y="80"/>
                    <a:pt x="10" y="91"/>
                    <a:pt x="23" y="91"/>
                  </a:cubicBezTo>
                  <a:cubicBezTo>
                    <a:pt x="81" y="91"/>
                    <a:pt x="81" y="91"/>
                    <a:pt x="81" y="91"/>
                  </a:cubicBezTo>
                  <a:cubicBezTo>
                    <a:pt x="67" y="58"/>
                    <a:pt x="67" y="58"/>
                    <a:pt x="67" y="58"/>
                  </a:cubicBezTo>
                  <a:cubicBezTo>
                    <a:pt x="65" y="55"/>
                    <a:pt x="65" y="52"/>
                    <a:pt x="67" y="49"/>
                  </a:cubicBezTo>
                  <a:cubicBezTo>
                    <a:pt x="76" y="32"/>
                    <a:pt x="76" y="32"/>
                    <a:pt x="76" y="32"/>
                  </a:cubicBezTo>
                  <a:cubicBezTo>
                    <a:pt x="72" y="32"/>
                    <a:pt x="68" y="29"/>
                    <a:pt x="68" y="25"/>
                  </a:cubicBezTo>
                  <a:cubicBezTo>
                    <a:pt x="68" y="21"/>
                    <a:pt x="68" y="21"/>
                    <a:pt x="68" y="21"/>
                  </a:cubicBezTo>
                  <a:cubicBezTo>
                    <a:pt x="72" y="22"/>
                    <a:pt x="77" y="22"/>
                    <a:pt x="81" y="22"/>
                  </a:cubicBezTo>
                  <a:cubicBezTo>
                    <a:pt x="86" y="22"/>
                    <a:pt x="91" y="22"/>
                    <a:pt x="95" y="21"/>
                  </a:cubicBezTo>
                  <a:cubicBezTo>
                    <a:pt x="95" y="25"/>
                    <a:pt x="95" y="25"/>
                    <a:pt x="95" y="25"/>
                  </a:cubicBezTo>
                  <a:cubicBezTo>
                    <a:pt x="95" y="29"/>
                    <a:pt x="91" y="32"/>
                    <a:pt x="87" y="32"/>
                  </a:cubicBezTo>
                  <a:cubicBezTo>
                    <a:pt x="96" y="49"/>
                    <a:pt x="96" y="49"/>
                    <a:pt x="96" y="49"/>
                  </a:cubicBezTo>
                  <a:cubicBezTo>
                    <a:pt x="98" y="52"/>
                    <a:pt x="98" y="55"/>
                    <a:pt x="96" y="58"/>
                  </a:cubicBezTo>
                  <a:cubicBezTo>
                    <a:pt x="81" y="91"/>
                    <a:pt x="81" y="91"/>
                    <a:pt x="81" y="91"/>
                  </a:cubicBezTo>
                  <a:cubicBezTo>
                    <a:pt x="139" y="91"/>
                    <a:pt x="139" y="91"/>
                    <a:pt x="139" y="91"/>
                  </a:cubicBezTo>
                  <a:cubicBezTo>
                    <a:pt x="153" y="91"/>
                    <a:pt x="163" y="80"/>
                    <a:pt x="163" y="67"/>
                  </a:cubicBezTo>
                  <a:cubicBezTo>
                    <a:pt x="163" y="47"/>
                    <a:pt x="163" y="47"/>
                    <a:pt x="163" y="47"/>
                  </a:cubicBezTo>
                  <a:cubicBezTo>
                    <a:pt x="163" y="21"/>
                    <a:pt x="142" y="0"/>
                    <a:pt x="1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75">
              <a:extLst>
                <a:ext uri="{FF2B5EF4-FFF2-40B4-BE49-F238E27FC236}">
                  <a16:creationId xmlns:a16="http://schemas.microsoft.com/office/drawing/2014/main" id="{9B7563E1-BD7F-C966-8107-844651FC2802}"/>
                </a:ext>
              </a:extLst>
            </p:cNvPr>
            <p:cNvSpPr>
              <a:spLocks/>
            </p:cNvSpPr>
            <p:nvPr/>
          </p:nvSpPr>
          <p:spPr bwMode="auto">
            <a:xfrm>
              <a:off x="6692" y="3536"/>
              <a:ext cx="162" cy="118"/>
            </a:xfrm>
            <a:custGeom>
              <a:avLst/>
              <a:gdLst>
                <a:gd name="T0" fmla="*/ 67 w 67"/>
                <a:gd name="T1" fmla="*/ 49 h 49"/>
                <a:gd name="T2" fmla="*/ 67 w 67"/>
                <a:gd name="T3" fmla="*/ 47 h 49"/>
                <a:gd name="T4" fmla="*/ 20 w 67"/>
                <a:gd name="T5" fmla="*/ 0 h 49"/>
                <a:gd name="T6" fmla="*/ 0 w 67"/>
                <a:gd name="T7" fmla="*/ 5 h 49"/>
                <a:gd name="T8" fmla="*/ 67 w 67"/>
                <a:gd name="T9" fmla="*/ 49 h 49"/>
              </a:gdLst>
              <a:ahLst/>
              <a:cxnLst>
                <a:cxn ang="0">
                  <a:pos x="T0" y="T1"/>
                </a:cxn>
                <a:cxn ang="0">
                  <a:pos x="T2" y="T3"/>
                </a:cxn>
                <a:cxn ang="0">
                  <a:pos x="T4" y="T5"/>
                </a:cxn>
                <a:cxn ang="0">
                  <a:pos x="T6" y="T7"/>
                </a:cxn>
                <a:cxn ang="0">
                  <a:pos x="T8" y="T9"/>
                </a:cxn>
              </a:cxnLst>
              <a:rect l="0" t="0" r="r" b="b"/>
              <a:pathLst>
                <a:path w="67" h="49">
                  <a:moveTo>
                    <a:pt x="67" y="49"/>
                  </a:moveTo>
                  <a:cubicBezTo>
                    <a:pt x="67" y="48"/>
                    <a:pt x="67" y="48"/>
                    <a:pt x="67" y="47"/>
                  </a:cubicBezTo>
                  <a:cubicBezTo>
                    <a:pt x="67" y="21"/>
                    <a:pt x="46" y="0"/>
                    <a:pt x="20" y="0"/>
                  </a:cubicBezTo>
                  <a:cubicBezTo>
                    <a:pt x="13" y="0"/>
                    <a:pt x="6" y="2"/>
                    <a:pt x="0" y="5"/>
                  </a:cubicBezTo>
                  <a:cubicBezTo>
                    <a:pt x="3" y="17"/>
                    <a:pt x="15" y="47"/>
                    <a:pt x="67"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76">
              <a:extLst>
                <a:ext uri="{FF2B5EF4-FFF2-40B4-BE49-F238E27FC236}">
                  <a16:creationId xmlns:a16="http://schemas.microsoft.com/office/drawing/2014/main" id="{5FCB35C4-23C3-9F33-203D-596476B5C16A}"/>
                </a:ext>
              </a:extLst>
            </p:cNvPr>
            <p:cNvSpPr>
              <a:spLocks/>
            </p:cNvSpPr>
            <p:nvPr/>
          </p:nvSpPr>
          <p:spPr bwMode="auto">
            <a:xfrm>
              <a:off x="6629" y="3555"/>
              <a:ext cx="65" cy="80"/>
            </a:xfrm>
            <a:custGeom>
              <a:avLst/>
              <a:gdLst>
                <a:gd name="T0" fmla="*/ 27 w 27"/>
                <a:gd name="T1" fmla="*/ 14 h 33"/>
                <a:gd name="T2" fmla="*/ 21 w 27"/>
                <a:gd name="T3" fmla="*/ 0 h 33"/>
                <a:gd name="T4" fmla="*/ 0 w 27"/>
                <a:gd name="T5" fmla="*/ 33 h 33"/>
                <a:gd name="T6" fmla="*/ 27 w 27"/>
                <a:gd name="T7" fmla="*/ 14 h 33"/>
              </a:gdLst>
              <a:ahLst/>
              <a:cxnLst>
                <a:cxn ang="0">
                  <a:pos x="T0" y="T1"/>
                </a:cxn>
                <a:cxn ang="0">
                  <a:pos x="T2" y="T3"/>
                </a:cxn>
                <a:cxn ang="0">
                  <a:pos x="T4" y="T5"/>
                </a:cxn>
                <a:cxn ang="0">
                  <a:pos x="T6" y="T7"/>
                </a:cxn>
              </a:cxnLst>
              <a:rect l="0" t="0" r="r" b="b"/>
              <a:pathLst>
                <a:path w="27" h="33">
                  <a:moveTo>
                    <a:pt x="27" y="14"/>
                  </a:moveTo>
                  <a:cubicBezTo>
                    <a:pt x="24" y="9"/>
                    <a:pt x="22" y="4"/>
                    <a:pt x="21" y="0"/>
                  </a:cubicBezTo>
                  <a:cubicBezTo>
                    <a:pt x="10" y="7"/>
                    <a:pt x="2" y="19"/>
                    <a:pt x="0" y="33"/>
                  </a:cubicBezTo>
                  <a:cubicBezTo>
                    <a:pt x="16" y="32"/>
                    <a:pt x="25" y="19"/>
                    <a:pt x="2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77">
              <a:extLst>
                <a:ext uri="{FF2B5EF4-FFF2-40B4-BE49-F238E27FC236}">
                  <a16:creationId xmlns:a16="http://schemas.microsoft.com/office/drawing/2014/main" id="{24720ED2-1A10-8B93-AD81-EB933BC159D7}"/>
                </a:ext>
              </a:extLst>
            </p:cNvPr>
            <p:cNvSpPr>
              <a:spLocks/>
            </p:cNvSpPr>
            <p:nvPr/>
          </p:nvSpPr>
          <p:spPr bwMode="auto">
            <a:xfrm>
              <a:off x="6629" y="3604"/>
              <a:ext cx="225" cy="159"/>
            </a:xfrm>
            <a:custGeom>
              <a:avLst/>
              <a:gdLst>
                <a:gd name="T0" fmla="*/ 31 w 93"/>
                <a:gd name="T1" fmla="*/ 0 h 66"/>
                <a:gd name="T2" fmla="*/ 0 w 93"/>
                <a:gd name="T3" fmla="*/ 20 h 66"/>
                <a:gd name="T4" fmla="*/ 46 w 93"/>
                <a:gd name="T5" fmla="*/ 66 h 66"/>
                <a:gd name="T6" fmla="*/ 93 w 93"/>
                <a:gd name="T7" fmla="*/ 27 h 66"/>
                <a:gd name="T8" fmla="*/ 31 w 93"/>
                <a:gd name="T9" fmla="*/ 0 h 66"/>
              </a:gdLst>
              <a:ahLst/>
              <a:cxnLst>
                <a:cxn ang="0">
                  <a:pos x="T0" y="T1"/>
                </a:cxn>
                <a:cxn ang="0">
                  <a:pos x="T2" y="T3"/>
                </a:cxn>
                <a:cxn ang="0">
                  <a:pos x="T4" y="T5"/>
                </a:cxn>
                <a:cxn ang="0">
                  <a:pos x="T6" y="T7"/>
                </a:cxn>
                <a:cxn ang="0">
                  <a:pos x="T8" y="T9"/>
                </a:cxn>
              </a:cxnLst>
              <a:rect l="0" t="0" r="r" b="b"/>
              <a:pathLst>
                <a:path w="93" h="66">
                  <a:moveTo>
                    <a:pt x="31" y="0"/>
                  </a:moveTo>
                  <a:cubicBezTo>
                    <a:pt x="26" y="6"/>
                    <a:pt x="16" y="19"/>
                    <a:pt x="0" y="20"/>
                  </a:cubicBezTo>
                  <a:cubicBezTo>
                    <a:pt x="0" y="45"/>
                    <a:pt x="21" y="66"/>
                    <a:pt x="46" y="66"/>
                  </a:cubicBezTo>
                  <a:cubicBezTo>
                    <a:pt x="70" y="66"/>
                    <a:pt x="89" y="49"/>
                    <a:pt x="93" y="27"/>
                  </a:cubicBezTo>
                  <a:cubicBezTo>
                    <a:pt x="59" y="26"/>
                    <a:pt x="41" y="13"/>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3" name="Freeform 5">
            <a:extLst>
              <a:ext uri="{FF2B5EF4-FFF2-40B4-BE49-F238E27FC236}">
                <a16:creationId xmlns:a16="http://schemas.microsoft.com/office/drawing/2014/main" id="{92CF67CA-A0D4-DD31-BAFE-503B40E475C5}"/>
              </a:ext>
            </a:extLst>
          </p:cNvPr>
          <p:cNvSpPr>
            <a:spLocks/>
          </p:cNvSpPr>
          <p:nvPr/>
        </p:nvSpPr>
        <p:spPr bwMode="auto">
          <a:xfrm>
            <a:off x="8154526" y="2177448"/>
            <a:ext cx="3130550" cy="1662113"/>
          </a:xfrm>
          <a:custGeom>
            <a:avLst/>
            <a:gdLst>
              <a:gd name="T0" fmla="*/ 587 w 587"/>
              <a:gd name="T1" fmla="*/ 60 h 722"/>
              <a:gd name="T2" fmla="*/ 587 w 587"/>
              <a:gd name="T3" fmla="*/ 662 h 722"/>
              <a:gd name="T4" fmla="*/ 527 w 587"/>
              <a:gd name="T5" fmla="*/ 722 h 722"/>
              <a:gd name="T6" fmla="*/ 60 w 587"/>
              <a:gd name="T7" fmla="*/ 722 h 722"/>
              <a:gd name="T8" fmla="*/ 0 w 587"/>
              <a:gd name="T9" fmla="*/ 662 h 722"/>
              <a:gd name="T10" fmla="*/ 0 w 587"/>
              <a:gd name="T11" fmla="*/ 388 h 722"/>
              <a:gd name="T12" fmla="*/ 33 w 587"/>
              <a:gd name="T13" fmla="*/ 388 h 722"/>
              <a:gd name="T14" fmla="*/ 33 w 587"/>
              <a:gd name="T15" fmla="*/ 649 h 722"/>
              <a:gd name="T16" fmla="*/ 73 w 587"/>
              <a:gd name="T17" fmla="*/ 689 h 722"/>
              <a:gd name="T18" fmla="*/ 514 w 587"/>
              <a:gd name="T19" fmla="*/ 689 h 722"/>
              <a:gd name="T20" fmla="*/ 554 w 587"/>
              <a:gd name="T21" fmla="*/ 649 h 722"/>
              <a:gd name="T22" fmla="*/ 554 w 587"/>
              <a:gd name="T23" fmla="*/ 74 h 722"/>
              <a:gd name="T24" fmla="*/ 514 w 587"/>
              <a:gd name="T25" fmla="*/ 34 h 722"/>
              <a:gd name="T26" fmla="*/ 73 w 587"/>
              <a:gd name="T27" fmla="*/ 34 h 722"/>
              <a:gd name="T28" fmla="*/ 33 w 587"/>
              <a:gd name="T29" fmla="*/ 74 h 722"/>
              <a:gd name="T30" fmla="*/ 33 w 587"/>
              <a:gd name="T31" fmla="*/ 268 h 722"/>
              <a:gd name="T32" fmla="*/ 0 w 587"/>
              <a:gd name="T33" fmla="*/ 268 h 722"/>
              <a:gd name="T34" fmla="*/ 0 w 587"/>
              <a:gd name="T35" fmla="*/ 60 h 722"/>
              <a:gd name="T36" fmla="*/ 60 w 587"/>
              <a:gd name="T37" fmla="*/ 0 h 722"/>
              <a:gd name="T38" fmla="*/ 527 w 587"/>
              <a:gd name="T39" fmla="*/ 0 h 722"/>
              <a:gd name="T40" fmla="*/ 587 w 587"/>
              <a:gd name="T41" fmla="*/ 6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7" h="722">
                <a:moveTo>
                  <a:pt x="587" y="60"/>
                </a:moveTo>
                <a:cubicBezTo>
                  <a:pt x="587" y="662"/>
                  <a:pt x="587" y="662"/>
                  <a:pt x="587" y="662"/>
                </a:cubicBezTo>
                <a:cubicBezTo>
                  <a:pt x="587" y="695"/>
                  <a:pt x="560" y="722"/>
                  <a:pt x="527" y="722"/>
                </a:cubicBezTo>
                <a:cubicBezTo>
                  <a:pt x="60" y="722"/>
                  <a:pt x="60" y="722"/>
                  <a:pt x="60" y="722"/>
                </a:cubicBezTo>
                <a:cubicBezTo>
                  <a:pt x="26" y="722"/>
                  <a:pt x="0" y="695"/>
                  <a:pt x="0" y="662"/>
                </a:cubicBezTo>
                <a:cubicBezTo>
                  <a:pt x="0" y="388"/>
                  <a:pt x="0" y="388"/>
                  <a:pt x="0" y="388"/>
                </a:cubicBezTo>
                <a:cubicBezTo>
                  <a:pt x="33" y="388"/>
                  <a:pt x="33" y="388"/>
                  <a:pt x="33" y="388"/>
                </a:cubicBezTo>
                <a:cubicBezTo>
                  <a:pt x="33" y="649"/>
                  <a:pt x="33" y="649"/>
                  <a:pt x="33" y="649"/>
                </a:cubicBezTo>
                <a:cubicBezTo>
                  <a:pt x="33" y="671"/>
                  <a:pt x="51" y="689"/>
                  <a:pt x="73" y="689"/>
                </a:cubicBezTo>
                <a:cubicBezTo>
                  <a:pt x="514" y="689"/>
                  <a:pt x="514" y="689"/>
                  <a:pt x="514" y="689"/>
                </a:cubicBezTo>
                <a:cubicBezTo>
                  <a:pt x="536" y="689"/>
                  <a:pt x="554" y="671"/>
                  <a:pt x="554" y="649"/>
                </a:cubicBezTo>
                <a:cubicBezTo>
                  <a:pt x="554" y="74"/>
                  <a:pt x="554" y="74"/>
                  <a:pt x="554" y="74"/>
                </a:cubicBezTo>
                <a:cubicBezTo>
                  <a:pt x="554" y="51"/>
                  <a:pt x="536" y="34"/>
                  <a:pt x="514" y="34"/>
                </a:cubicBezTo>
                <a:cubicBezTo>
                  <a:pt x="73" y="34"/>
                  <a:pt x="73" y="34"/>
                  <a:pt x="73" y="34"/>
                </a:cubicBezTo>
                <a:cubicBezTo>
                  <a:pt x="51" y="34"/>
                  <a:pt x="33" y="51"/>
                  <a:pt x="33" y="74"/>
                </a:cubicBezTo>
                <a:cubicBezTo>
                  <a:pt x="33" y="268"/>
                  <a:pt x="33" y="268"/>
                  <a:pt x="33" y="268"/>
                </a:cubicBezTo>
                <a:cubicBezTo>
                  <a:pt x="0" y="268"/>
                  <a:pt x="0" y="268"/>
                  <a:pt x="0" y="268"/>
                </a:cubicBezTo>
                <a:cubicBezTo>
                  <a:pt x="0" y="60"/>
                  <a:pt x="0" y="60"/>
                  <a:pt x="0" y="60"/>
                </a:cubicBezTo>
                <a:cubicBezTo>
                  <a:pt x="0" y="27"/>
                  <a:pt x="26" y="0"/>
                  <a:pt x="60" y="0"/>
                </a:cubicBezTo>
                <a:cubicBezTo>
                  <a:pt x="527" y="0"/>
                  <a:pt x="527" y="0"/>
                  <a:pt x="527" y="0"/>
                </a:cubicBezTo>
                <a:cubicBezTo>
                  <a:pt x="560" y="0"/>
                  <a:pt x="587" y="27"/>
                  <a:pt x="587" y="60"/>
                </a:cubicBezTo>
                <a:close/>
              </a:path>
            </a:pathLst>
          </a:custGeom>
          <a:solidFill>
            <a:srgbClr val="7F349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6" name="Freeform 5">
            <a:extLst>
              <a:ext uri="{FF2B5EF4-FFF2-40B4-BE49-F238E27FC236}">
                <a16:creationId xmlns:a16="http://schemas.microsoft.com/office/drawing/2014/main" id="{EA894390-5E66-6F04-2010-0A1ECE31C0F7}"/>
              </a:ext>
            </a:extLst>
          </p:cNvPr>
          <p:cNvSpPr>
            <a:spLocks/>
          </p:cNvSpPr>
          <p:nvPr/>
        </p:nvSpPr>
        <p:spPr bwMode="auto">
          <a:xfrm>
            <a:off x="8147893" y="407391"/>
            <a:ext cx="3130550" cy="1662113"/>
          </a:xfrm>
          <a:custGeom>
            <a:avLst/>
            <a:gdLst>
              <a:gd name="T0" fmla="*/ 587 w 587"/>
              <a:gd name="T1" fmla="*/ 60 h 722"/>
              <a:gd name="T2" fmla="*/ 587 w 587"/>
              <a:gd name="T3" fmla="*/ 662 h 722"/>
              <a:gd name="T4" fmla="*/ 527 w 587"/>
              <a:gd name="T5" fmla="*/ 722 h 722"/>
              <a:gd name="T6" fmla="*/ 60 w 587"/>
              <a:gd name="T7" fmla="*/ 722 h 722"/>
              <a:gd name="T8" fmla="*/ 0 w 587"/>
              <a:gd name="T9" fmla="*/ 662 h 722"/>
              <a:gd name="T10" fmla="*/ 0 w 587"/>
              <a:gd name="T11" fmla="*/ 388 h 722"/>
              <a:gd name="T12" fmla="*/ 33 w 587"/>
              <a:gd name="T13" fmla="*/ 388 h 722"/>
              <a:gd name="T14" fmla="*/ 33 w 587"/>
              <a:gd name="T15" fmla="*/ 649 h 722"/>
              <a:gd name="T16" fmla="*/ 73 w 587"/>
              <a:gd name="T17" fmla="*/ 689 h 722"/>
              <a:gd name="T18" fmla="*/ 514 w 587"/>
              <a:gd name="T19" fmla="*/ 689 h 722"/>
              <a:gd name="T20" fmla="*/ 554 w 587"/>
              <a:gd name="T21" fmla="*/ 649 h 722"/>
              <a:gd name="T22" fmla="*/ 554 w 587"/>
              <a:gd name="T23" fmla="*/ 74 h 722"/>
              <a:gd name="T24" fmla="*/ 514 w 587"/>
              <a:gd name="T25" fmla="*/ 34 h 722"/>
              <a:gd name="T26" fmla="*/ 73 w 587"/>
              <a:gd name="T27" fmla="*/ 34 h 722"/>
              <a:gd name="T28" fmla="*/ 33 w 587"/>
              <a:gd name="T29" fmla="*/ 74 h 722"/>
              <a:gd name="T30" fmla="*/ 33 w 587"/>
              <a:gd name="T31" fmla="*/ 268 h 722"/>
              <a:gd name="T32" fmla="*/ 0 w 587"/>
              <a:gd name="T33" fmla="*/ 268 h 722"/>
              <a:gd name="T34" fmla="*/ 0 w 587"/>
              <a:gd name="T35" fmla="*/ 60 h 722"/>
              <a:gd name="T36" fmla="*/ 60 w 587"/>
              <a:gd name="T37" fmla="*/ 0 h 722"/>
              <a:gd name="T38" fmla="*/ 527 w 587"/>
              <a:gd name="T39" fmla="*/ 0 h 722"/>
              <a:gd name="T40" fmla="*/ 587 w 587"/>
              <a:gd name="T41" fmla="*/ 6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7" h="722">
                <a:moveTo>
                  <a:pt x="587" y="60"/>
                </a:moveTo>
                <a:cubicBezTo>
                  <a:pt x="587" y="662"/>
                  <a:pt x="587" y="662"/>
                  <a:pt x="587" y="662"/>
                </a:cubicBezTo>
                <a:cubicBezTo>
                  <a:pt x="587" y="695"/>
                  <a:pt x="560" y="722"/>
                  <a:pt x="527" y="722"/>
                </a:cubicBezTo>
                <a:cubicBezTo>
                  <a:pt x="60" y="722"/>
                  <a:pt x="60" y="722"/>
                  <a:pt x="60" y="722"/>
                </a:cubicBezTo>
                <a:cubicBezTo>
                  <a:pt x="26" y="722"/>
                  <a:pt x="0" y="695"/>
                  <a:pt x="0" y="662"/>
                </a:cubicBezTo>
                <a:cubicBezTo>
                  <a:pt x="0" y="388"/>
                  <a:pt x="0" y="388"/>
                  <a:pt x="0" y="388"/>
                </a:cubicBezTo>
                <a:cubicBezTo>
                  <a:pt x="33" y="388"/>
                  <a:pt x="33" y="388"/>
                  <a:pt x="33" y="388"/>
                </a:cubicBezTo>
                <a:cubicBezTo>
                  <a:pt x="33" y="649"/>
                  <a:pt x="33" y="649"/>
                  <a:pt x="33" y="649"/>
                </a:cubicBezTo>
                <a:cubicBezTo>
                  <a:pt x="33" y="671"/>
                  <a:pt x="51" y="689"/>
                  <a:pt x="73" y="689"/>
                </a:cubicBezTo>
                <a:cubicBezTo>
                  <a:pt x="514" y="689"/>
                  <a:pt x="514" y="689"/>
                  <a:pt x="514" y="689"/>
                </a:cubicBezTo>
                <a:cubicBezTo>
                  <a:pt x="536" y="689"/>
                  <a:pt x="554" y="671"/>
                  <a:pt x="554" y="649"/>
                </a:cubicBezTo>
                <a:cubicBezTo>
                  <a:pt x="554" y="74"/>
                  <a:pt x="554" y="74"/>
                  <a:pt x="554" y="74"/>
                </a:cubicBezTo>
                <a:cubicBezTo>
                  <a:pt x="554" y="51"/>
                  <a:pt x="536" y="34"/>
                  <a:pt x="514" y="34"/>
                </a:cubicBezTo>
                <a:cubicBezTo>
                  <a:pt x="73" y="34"/>
                  <a:pt x="73" y="34"/>
                  <a:pt x="73" y="34"/>
                </a:cubicBezTo>
                <a:cubicBezTo>
                  <a:pt x="51" y="34"/>
                  <a:pt x="33" y="51"/>
                  <a:pt x="33" y="74"/>
                </a:cubicBezTo>
                <a:cubicBezTo>
                  <a:pt x="33" y="268"/>
                  <a:pt x="33" y="268"/>
                  <a:pt x="33" y="268"/>
                </a:cubicBezTo>
                <a:cubicBezTo>
                  <a:pt x="0" y="268"/>
                  <a:pt x="0" y="268"/>
                  <a:pt x="0" y="268"/>
                </a:cubicBezTo>
                <a:cubicBezTo>
                  <a:pt x="0" y="60"/>
                  <a:pt x="0" y="60"/>
                  <a:pt x="0" y="60"/>
                </a:cubicBezTo>
                <a:cubicBezTo>
                  <a:pt x="0" y="27"/>
                  <a:pt x="26" y="0"/>
                  <a:pt x="60" y="0"/>
                </a:cubicBezTo>
                <a:cubicBezTo>
                  <a:pt x="527" y="0"/>
                  <a:pt x="527" y="0"/>
                  <a:pt x="527" y="0"/>
                </a:cubicBezTo>
                <a:cubicBezTo>
                  <a:pt x="560" y="0"/>
                  <a:pt x="587" y="27"/>
                  <a:pt x="587" y="60"/>
                </a:cubicBezTo>
                <a:close/>
              </a:path>
            </a:pathLst>
          </a:custGeom>
          <a:solidFill>
            <a:srgbClr val="7F349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9" name="Rectangle 8">
            <a:extLst>
              <a:ext uri="{FF2B5EF4-FFF2-40B4-BE49-F238E27FC236}">
                <a16:creationId xmlns:a16="http://schemas.microsoft.com/office/drawing/2014/main" id="{FB61DECD-B2A6-0FE7-E7E9-9EA015177B67}"/>
              </a:ext>
            </a:extLst>
          </p:cNvPr>
          <p:cNvSpPr>
            <a:spLocks noChangeArrowheads="1"/>
          </p:cNvSpPr>
          <p:nvPr/>
        </p:nvSpPr>
        <p:spPr bwMode="auto">
          <a:xfrm>
            <a:off x="8150389" y="2763811"/>
            <a:ext cx="182562" cy="393700"/>
          </a:xfrm>
          <a:prstGeom prst="rect">
            <a:avLst/>
          </a:prstGeom>
          <a:solidFill>
            <a:srgbClr val="7F349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0" name="Rectangle 8">
            <a:extLst>
              <a:ext uri="{FF2B5EF4-FFF2-40B4-BE49-F238E27FC236}">
                <a16:creationId xmlns:a16="http://schemas.microsoft.com/office/drawing/2014/main" id="{B407BCE2-560A-80FE-94DD-6E658A2E82B4}"/>
              </a:ext>
            </a:extLst>
          </p:cNvPr>
          <p:cNvSpPr>
            <a:spLocks noChangeArrowheads="1"/>
          </p:cNvSpPr>
          <p:nvPr/>
        </p:nvSpPr>
        <p:spPr bwMode="auto">
          <a:xfrm>
            <a:off x="8141830" y="927780"/>
            <a:ext cx="182562" cy="393700"/>
          </a:xfrm>
          <a:prstGeom prst="rect">
            <a:avLst/>
          </a:prstGeom>
          <a:solidFill>
            <a:srgbClr val="7F349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1" name="Freeform 9">
            <a:extLst>
              <a:ext uri="{FF2B5EF4-FFF2-40B4-BE49-F238E27FC236}">
                <a16:creationId xmlns:a16="http://schemas.microsoft.com/office/drawing/2014/main" id="{9941D3C1-A9DC-1E7B-3B03-5C98B7C5C1A8}"/>
              </a:ext>
            </a:extLst>
          </p:cNvPr>
          <p:cNvSpPr>
            <a:spLocks/>
          </p:cNvSpPr>
          <p:nvPr/>
        </p:nvSpPr>
        <p:spPr bwMode="auto">
          <a:xfrm rot="10800000" flipH="1">
            <a:off x="6869186" y="619777"/>
            <a:ext cx="1272643" cy="446697"/>
          </a:xfrm>
          <a:custGeom>
            <a:avLst/>
            <a:gdLst>
              <a:gd name="T0" fmla="*/ 561 w 561"/>
              <a:gd name="T1" fmla="*/ 337 h 457"/>
              <a:gd name="T2" fmla="*/ 561 w 561"/>
              <a:gd name="T3" fmla="*/ 457 h 457"/>
              <a:gd name="T4" fmla="*/ 60 w 561"/>
              <a:gd name="T5" fmla="*/ 457 h 457"/>
              <a:gd name="T6" fmla="*/ 0 w 561"/>
              <a:gd name="T7" fmla="*/ 397 h 457"/>
              <a:gd name="T8" fmla="*/ 0 w 561"/>
              <a:gd name="T9" fmla="*/ 0 h 457"/>
              <a:gd name="T10" fmla="*/ 120 w 561"/>
              <a:gd name="T11" fmla="*/ 0 h 457"/>
              <a:gd name="T12" fmla="*/ 120 w 561"/>
              <a:gd name="T13" fmla="*/ 337 h 457"/>
              <a:gd name="T14" fmla="*/ 561 w 561"/>
              <a:gd name="T15" fmla="*/ 337 h 4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1" h="457">
                <a:moveTo>
                  <a:pt x="561" y="337"/>
                </a:moveTo>
                <a:cubicBezTo>
                  <a:pt x="561" y="457"/>
                  <a:pt x="561" y="457"/>
                  <a:pt x="561" y="457"/>
                </a:cubicBezTo>
                <a:cubicBezTo>
                  <a:pt x="60" y="457"/>
                  <a:pt x="60" y="457"/>
                  <a:pt x="60" y="457"/>
                </a:cubicBezTo>
                <a:cubicBezTo>
                  <a:pt x="27" y="457"/>
                  <a:pt x="0" y="430"/>
                  <a:pt x="0" y="397"/>
                </a:cubicBezTo>
                <a:cubicBezTo>
                  <a:pt x="0" y="0"/>
                  <a:pt x="0" y="0"/>
                  <a:pt x="0" y="0"/>
                </a:cubicBezTo>
                <a:cubicBezTo>
                  <a:pt x="120" y="0"/>
                  <a:pt x="120" y="0"/>
                  <a:pt x="120" y="0"/>
                </a:cubicBezTo>
                <a:cubicBezTo>
                  <a:pt x="120" y="337"/>
                  <a:pt x="120" y="337"/>
                  <a:pt x="120" y="337"/>
                </a:cubicBezTo>
                <a:lnTo>
                  <a:pt x="561" y="337"/>
                </a:lnTo>
                <a:close/>
              </a:path>
            </a:pathLst>
          </a:custGeom>
          <a:solidFill>
            <a:srgbClr val="24BAA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2" name="Rectángulo 111">
            <a:extLst>
              <a:ext uri="{FF2B5EF4-FFF2-40B4-BE49-F238E27FC236}">
                <a16:creationId xmlns:a16="http://schemas.microsoft.com/office/drawing/2014/main" id="{73CC0F7F-1E49-6FFC-D2DA-F7C2926D57DA}"/>
              </a:ext>
            </a:extLst>
          </p:cNvPr>
          <p:cNvSpPr/>
          <p:nvPr/>
        </p:nvSpPr>
        <p:spPr>
          <a:xfrm>
            <a:off x="7456712" y="2367223"/>
            <a:ext cx="693833" cy="321899"/>
          </a:xfrm>
          <a:prstGeom prst="rect">
            <a:avLst/>
          </a:prstGeom>
          <a:solidFill>
            <a:srgbClr val="24BA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3" name="TextBox 154">
            <a:extLst>
              <a:ext uri="{FF2B5EF4-FFF2-40B4-BE49-F238E27FC236}">
                <a16:creationId xmlns:a16="http://schemas.microsoft.com/office/drawing/2014/main" id="{422C0B00-99B7-523C-2082-438D6866B06C}"/>
              </a:ext>
            </a:extLst>
          </p:cNvPr>
          <p:cNvSpPr txBox="1">
            <a:spLocks noChangeArrowheads="1"/>
          </p:cNvSpPr>
          <p:nvPr/>
        </p:nvSpPr>
        <p:spPr bwMode="auto">
          <a:xfrm>
            <a:off x="8432549" y="743126"/>
            <a:ext cx="2561238" cy="108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10000"/>
              </a:lnSpc>
            </a:pPr>
            <a:r>
              <a:rPr lang="en-US" sz="1800" dirty="0" err="1">
                <a:solidFill>
                  <a:srgbClr val="7F3494"/>
                </a:solidFill>
                <a:latin typeface="Calibri" panose="020F0502020204030204" pitchFamily="34" charset="0"/>
                <a:cs typeface="Calibri" panose="020F0502020204030204" pitchFamily="34" charset="0"/>
              </a:rPr>
              <a:t>Applicazioni</a:t>
            </a:r>
            <a:r>
              <a:rPr lang="en-US" sz="1800" dirty="0">
                <a:solidFill>
                  <a:srgbClr val="7F3494"/>
                </a:solidFill>
                <a:latin typeface="Calibri" panose="020F0502020204030204" pitchFamily="34" charset="0"/>
                <a:cs typeface="Calibri" panose="020F0502020204030204" pitchFamily="34" charset="0"/>
              </a:rPr>
              <a:t> per la </a:t>
            </a:r>
            <a:r>
              <a:rPr lang="en-US" sz="1800" dirty="0" err="1">
                <a:solidFill>
                  <a:srgbClr val="7F3494"/>
                </a:solidFill>
                <a:latin typeface="Calibri" panose="020F0502020204030204" pitchFamily="34" charset="0"/>
                <a:cs typeface="Calibri" panose="020F0502020204030204" pitchFamily="34" charset="0"/>
              </a:rPr>
              <a:t>gestione</a:t>
            </a:r>
            <a:r>
              <a:rPr lang="en-US" sz="1800" dirty="0">
                <a:solidFill>
                  <a:srgbClr val="7F3494"/>
                </a:solidFill>
                <a:latin typeface="Calibri" panose="020F0502020204030204" pitchFamily="34" charset="0"/>
                <a:cs typeface="Calibri" panose="020F0502020204030204" pitchFamily="34" charset="0"/>
              </a:rPr>
              <a:t> </a:t>
            </a:r>
            <a:r>
              <a:rPr lang="en-US" sz="1800" dirty="0" err="1">
                <a:solidFill>
                  <a:srgbClr val="7F3494"/>
                </a:solidFill>
                <a:latin typeface="Calibri" panose="020F0502020204030204" pitchFamily="34" charset="0"/>
                <a:cs typeface="Calibri" panose="020F0502020204030204" pitchFamily="34" charset="0"/>
              </a:rPr>
              <a:t>dell’assistenza</a:t>
            </a:r>
            <a:r>
              <a:rPr lang="en-US" sz="1800" dirty="0">
                <a:solidFill>
                  <a:srgbClr val="7F3494"/>
                </a:solidFill>
                <a:latin typeface="Calibri" panose="020F0502020204030204" pitchFamily="34" charset="0"/>
                <a:cs typeface="Calibri" panose="020F0502020204030204" pitchFamily="34" charset="0"/>
              </a:rPr>
              <a:t> sanitaria</a:t>
            </a:r>
          </a:p>
        </p:txBody>
      </p:sp>
      <p:sp>
        <p:nvSpPr>
          <p:cNvPr id="114" name="TextBox 154">
            <a:extLst>
              <a:ext uri="{FF2B5EF4-FFF2-40B4-BE49-F238E27FC236}">
                <a16:creationId xmlns:a16="http://schemas.microsoft.com/office/drawing/2014/main" id="{694EB138-28D7-2FC0-11C9-BC969A7EBEB8}"/>
              </a:ext>
            </a:extLst>
          </p:cNvPr>
          <p:cNvSpPr txBox="1">
            <a:spLocks noChangeArrowheads="1"/>
          </p:cNvSpPr>
          <p:nvPr/>
        </p:nvSpPr>
        <p:spPr bwMode="auto">
          <a:xfrm>
            <a:off x="8449417" y="2177451"/>
            <a:ext cx="2541683" cy="169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10000"/>
              </a:lnSpc>
            </a:pPr>
            <a:r>
              <a:rPr lang="it-IT" sz="1800" dirty="0">
                <a:solidFill>
                  <a:srgbClr val="7F3494"/>
                </a:solidFill>
                <a:latin typeface="Calibri" panose="020F0502020204030204" pitchFamily="34" charset="0"/>
                <a:cs typeface="Calibri" panose="020F0502020204030204" pitchFamily="34" charset="0"/>
              </a:rPr>
              <a:t>Tecnologia applicata all’attività fisica, allo stile di vita sano e alla prevenzione del declino cognitivo</a:t>
            </a:r>
            <a:endParaRPr lang="en-US" altLang="es-MX" sz="1800" dirty="0">
              <a:solidFill>
                <a:srgbClr val="7F3494"/>
              </a:solidFill>
              <a:latin typeface="Calibri" panose="020F0502020204030204" pitchFamily="34" charset="0"/>
              <a:cs typeface="Calibri" panose="020F0502020204030204" pitchFamily="34" charset="0"/>
            </a:endParaRPr>
          </a:p>
        </p:txBody>
      </p:sp>
      <p:sp>
        <p:nvSpPr>
          <p:cNvPr id="115" name="TextBox 154">
            <a:extLst>
              <a:ext uri="{FF2B5EF4-FFF2-40B4-BE49-F238E27FC236}">
                <a16:creationId xmlns:a16="http://schemas.microsoft.com/office/drawing/2014/main" id="{794E119A-8008-6355-DC05-B4BD5D5FD67A}"/>
              </a:ext>
            </a:extLst>
          </p:cNvPr>
          <p:cNvSpPr txBox="1">
            <a:spLocks noChangeArrowheads="1"/>
          </p:cNvSpPr>
          <p:nvPr/>
        </p:nvSpPr>
        <p:spPr bwMode="auto">
          <a:xfrm>
            <a:off x="8472509" y="4513318"/>
            <a:ext cx="2400589" cy="844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2843" tIns="91422" rIns="182843" bIns="91422">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110000"/>
              </a:lnSpc>
            </a:pPr>
            <a:r>
              <a:rPr lang="it-IT" sz="2000" dirty="0">
                <a:solidFill>
                  <a:srgbClr val="7F3494"/>
                </a:solidFill>
                <a:latin typeface="Calibri" panose="020F0502020204030204" pitchFamily="34" charset="0"/>
                <a:cs typeface="Calibri" panose="020F0502020204030204" pitchFamily="34" charset="0"/>
              </a:rPr>
              <a:t>Applicazioni</a:t>
            </a:r>
            <a:r>
              <a:rPr lang="it-IT" sz="2000" b="1" dirty="0">
                <a:solidFill>
                  <a:srgbClr val="7F3494"/>
                </a:solidFill>
                <a:latin typeface="Calibri" panose="020F0502020204030204" pitchFamily="34" charset="0"/>
                <a:cs typeface="Calibri" panose="020F0502020204030204" pitchFamily="34" charset="0"/>
              </a:rPr>
              <a:t> per le attività sociali</a:t>
            </a:r>
          </a:p>
        </p:txBody>
      </p:sp>
      <p:grpSp>
        <p:nvGrpSpPr>
          <p:cNvPr id="2" name="Grupo 1">
            <a:extLst>
              <a:ext uri="{FF2B5EF4-FFF2-40B4-BE49-F238E27FC236}">
                <a16:creationId xmlns:a16="http://schemas.microsoft.com/office/drawing/2014/main" id="{31C87BA7-6D67-B313-59C2-A4077D8C4CFA}"/>
              </a:ext>
            </a:extLst>
          </p:cNvPr>
          <p:cNvGrpSpPr/>
          <p:nvPr/>
        </p:nvGrpSpPr>
        <p:grpSpPr>
          <a:xfrm flipV="1">
            <a:off x="5795315" y="639258"/>
            <a:ext cx="844478" cy="256531"/>
            <a:chOff x="3144483" y="1759184"/>
            <a:chExt cx="540470" cy="164181"/>
          </a:xfrm>
        </p:grpSpPr>
        <p:sp>
          <p:nvSpPr>
            <p:cNvPr id="10" name="Forma libre: forma 9">
              <a:extLst>
                <a:ext uri="{FF2B5EF4-FFF2-40B4-BE49-F238E27FC236}">
                  <a16:creationId xmlns:a16="http://schemas.microsoft.com/office/drawing/2014/main" id="{BC5081B1-4C74-3B67-CDD6-7BF5D678ECBE}"/>
                </a:ext>
              </a:extLst>
            </p:cNvPr>
            <p:cNvSpPr/>
            <p:nvPr/>
          </p:nvSpPr>
          <p:spPr>
            <a:xfrm rot="18900000">
              <a:off x="3144483" y="1759187"/>
              <a:ext cx="164178" cy="164178"/>
            </a:xfrm>
            <a:custGeom>
              <a:avLst/>
              <a:gdLst>
                <a:gd name="connsiteX0" fmla="*/ 2784329 w 2784329"/>
                <a:gd name="connsiteY0" fmla="*/ 734 h 2784329"/>
                <a:gd name="connsiteX1" fmla="*/ 2782441 w 2784329"/>
                <a:gd name="connsiteY1" fmla="*/ 2780321 h 2784329"/>
                <a:gd name="connsiteX2" fmla="*/ 2779588 w 2784329"/>
                <a:gd name="connsiteY2" fmla="*/ 2780320 h 2784329"/>
                <a:gd name="connsiteX3" fmla="*/ 2779588 w 2784329"/>
                <a:gd name="connsiteY3" fmla="*/ 2784329 h 2784329"/>
                <a:gd name="connsiteX4" fmla="*/ 0 w 2784329"/>
                <a:gd name="connsiteY4" fmla="*/ 2784329 h 2784329"/>
                <a:gd name="connsiteX5" fmla="*/ 0 w 2784329"/>
                <a:gd name="connsiteY5" fmla="*/ 1703378 h 2784329"/>
                <a:gd name="connsiteX6" fmla="*/ 1702222 w 2784329"/>
                <a:gd name="connsiteY6" fmla="*/ 1703378 h 2784329"/>
                <a:gd name="connsiteX7" fmla="*/ 1703379 w 2784329"/>
                <a:gd name="connsiteY7" fmla="*/ 0 h 278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329" h="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rma libre: forma 10">
              <a:extLst>
                <a:ext uri="{FF2B5EF4-FFF2-40B4-BE49-F238E27FC236}">
                  <a16:creationId xmlns:a16="http://schemas.microsoft.com/office/drawing/2014/main" id="{67C997C6-3064-68E7-C2AD-243F7E01B134}"/>
                </a:ext>
              </a:extLst>
            </p:cNvPr>
            <p:cNvSpPr/>
            <p:nvPr/>
          </p:nvSpPr>
          <p:spPr>
            <a:xfrm rot="18900000">
              <a:off x="3332629" y="1759186"/>
              <a:ext cx="164178" cy="164178"/>
            </a:xfrm>
            <a:custGeom>
              <a:avLst/>
              <a:gdLst>
                <a:gd name="connsiteX0" fmla="*/ 2784329 w 2784329"/>
                <a:gd name="connsiteY0" fmla="*/ 734 h 2784329"/>
                <a:gd name="connsiteX1" fmla="*/ 2782441 w 2784329"/>
                <a:gd name="connsiteY1" fmla="*/ 2780321 h 2784329"/>
                <a:gd name="connsiteX2" fmla="*/ 2779588 w 2784329"/>
                <a:gd name="connsiteY2" fmla="*/ 2780320 h 2784329"/>
                <a:gd name="connsiteX3" fmla="*/ 2779588 w 2784329"/>
                <a:gd name="connsiteY3" fmla="*/ 2784329 h 2784329"/>
                <a:gd name="connsiteX4" fmla="*/ 0 w 2784329"/>
                <a:gd name="connsiteY4" fmla="*/ 2784329 h 2784329"/>
                <a:gd name="connsiteX5" fmla="*/ 0 w 2784329"/>
                <a:gd name="connsiteY5" fmla="*/ 1703378 h 2784329"/>
                <a:gd name="connsiteX6" fmla="*/ 1702222 w 2784329"/>
                <a:gd name="connsiteY6" fmla="*/ 1703378 h 2784329"/>
                <a:gd name="connsiteX7" fmla="*/ 1703379 w 2784329"/>
                <a:gd name="connsiteY7" fmla="*/ 0 h 278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329" h="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24BA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orma libre: forma 61">
              <a:extLst>
                <a:ext uri="{FF2B5EF4-FFF2-40B4-BE49-F238E27FC236}">
                  <a16:creationId xmlns:a16="http://schemas.microsoft.com/office/drawing/2014/main" id="{1718D6E4-322E-09BC-615E-F7DF081860E7}"/>
                </a:ext>
              </a:extLst>
            </p:cNvPr>
            <p:cNvSpPr/>
            <p:nvPr/>
          </p:nvSpPr>
          <p:spPr>
            <a:xfrm rot="18900000">
              <a:off x="3520775" y="1759184"/>
              <a:ext cx="164178" cy="164178"/>
            </a:xfrm>
            <a:custGeom>
              <a:avLst/>
              <a:gdLst>
                <a:gd name="connsiteX0" fmla="*/ 2784329 w 2784329"/>
                <a:gd name="connsiteY0" fmla="*/ 734 h 2784329"/>
                <a:gd name="connsiteX1" fmla="*/ 2782441 w 2784329"/>
                <a:gd name="connsiteY1" fmla="*/ 2780321 h 2784329"/>
                <a:gd name="connsiteX2" fmla="*/ 2779588 w 2784329"/>
                <a:gd name="connsiteY2" fmla="*/ 2780320 h 2784329"/>
                <a:gd name="connsiteX3" fmla="*/ 2779588 w 2784329"/>
                <a:gd name="connsiteY3" fmla="*/ 2784329 h 2784329"/>
                <a:gd name="connsiteX4" fmla="*/ 0 w 2784329"/>
                <a:gd name="connsiteY4" fmla="*/ 2784329 h 2784329"/>
                <a:gd name="connsiteX5" fmla="*/ 0 w 2784329"/>
                <a:gd name="connsiteY5" fmla="*/ 1703378 h 2784329"/>
                <a:gd name="connsiteX6" fmla="*/ 1702222 w 2784329"/>
                <a:gd name="connsiteY6" fmla="*/ 1703378 h 2784329"/>
                <a:gd name="connsiteX7" fmla="*/ 1703379 w 2784329"/>
                <a:gd name="connsiteY7" fmla="*/ 0 h 278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329" h="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upo 65">
            <a:extLst>
              <a:ext uri="{FF2B5EF4-FFF2-40B4-BE49-F238E27FC236}">
                <a16:creationId xmlns:a16="http://schemas.microsoft.com/office/drawing/2014/main" id="{A7CB19D1-D6F8-5D2F-B514-34D8F3A86A48}"/>
              </a:ext>
            </a:extLst>
          </p:cNvPr>
          <p:cNvGrpSpPr/>
          <p:nvPr/>
        </p:nvGrpSpPr>
        <p:grpSpPr>
          <a:xfrm flipV="1">
            <a:off x="5394893" y="4992234"/>
            <a:ext cx="844478" cy="256531"/>
            <a:chOff x="3144483" y="1759184"/>
            <a:chExt cx="540470" cy="164181"/>
          </a:xfrm>
          <a:solidFill>
            <a:srgbClr val="24BAA2"/>
          </a:solidFill>
        </p:grpSpPr>
        <p:sp>
          <p:nvSpPr>
            <p:cNvPr id="92" name="Forma libre: forma 91">
              <a:extLst>
                <a:ext uri="{FF2B5EF4-FFF2-40B4-BE49-F238E27FC236}">
                  <a16:creationId xmlns:a16="http://schemas.microsoft.com/office/drawing/2014/main" id="{CB9AF0BB-D479-DB4A-A01F-FE43E977F92C}"/>
                </a:ext>
              </a:extLst>
            </p:cNvPr>
            <p:cNvSpPr/>
            <p:nvPr/>
          </p:nvSpPr>
          <p:spPr>
            <a:xfrm rot="18900000">
              <a:off x="3144483" y="1759187"/>
              <a:ext cx="164178" cy="164178"/>
            </a:xfrm>
            <a:custGeom>
              <a:avLst/>
              <a:gdLst>
                <a:gd name="connsiteX0" fmla="*/ 2784329 w 2784329"/>
                <a:gd name="connsiteY0" fmla="*/ 734 h 2784329"/>
                <a:gd name="connsiteX1" fmla="*/ 2782441 w 2784329"/>
                <a:gd name="connsiteY1" fmla="*/ 2780321 h 2784329"/>
                <a:gd name="connsiteX2" fmla="*/ 2779588 w 2784329"/>
                <a:gd name="connsiteY2" fmla="*/ 2780320 h 2784329"/>
                <a:gd name="connsiteX3" fmla="*/ 2779588 w 2784329"/>
                <a:gd name="connsiteY3" fmla="*/ 2784329 h 2784329"/>
                <a:gd name="connsiteX4" fmla="*/ 0 w 2784329"/>
                <a:gd name="connsiteY4" fmla="*/ 2784329 h 2784329"/>
                <a:gd name="connsiteX5" fmla="*/ 0 w 2784329"/>
                <a:gd name="connsiteY5" fmla="*/ 1703378 h 2784329"/>
                <a:gd name="connsiteX6" fmla="*/ 1702222 w 2784329"/>
                <a:gd name="connsiteY6" fmla="*/ 1703378 h 2784329"/>
                <a:gd name="connsiteX7" fmla="*/ 1703379 w 2784329"/>
                <a:gd name="connsiteY7" fmla="*/ 0 h 278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329" h="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orma libre: forma 92">
              <a:extLst>
                <a:ext uri="{FF2B5EF4-FFF2-40B4-BE49-F238E27FC236}">
                  <a16:creationId xmlns:a16="http://schemas.microsoft.com/office/drawing/2014/main" id="{60B25B57-DE5F-682E-9FAB-B9F8A81F83F5}"/>
                </a:ext>
              </a:extLst>
            </p:cNvPr>
            <p:cNvSpPr/>
            <p:nvPr/>
          </p:nvSpPr>
          <p:spPr>
            <a:xfrm rot="18900000">
              <a:off x="3332629" y="1759186"/>
              <a:ext cx="164178" cy="164178"/>
            </a:xfrm>
            <a:custGeom>
              <a:avLst/>
              <a:gdLst>
                <a:gd name="connsiteX0" fmla="*/ 2784329 w 2784329"/>
                <a:gd name="connsiteY0" fmla="*/ 734 h 2784329"/>
                <a:gd name="connsiteX1" fmla="*/ 2782441 w 2784329"/>
                <a:gd name="connsiteY1" fmla="*/ 2780321 h 2784329"/>
                <a:gd name="connsiteX2" fmla="*/ 2779588 w 2784329"/>
                <a:gd name="connsiteY2" fmla="*/ 2780320 h 2784329"/>
                <a:gd name="connsiteX3" fmla="*/ 2779588 w 2784329"/>
                <a:gd name="connsiteY3" fmla="*/ 2784329 h 2784329"/>
                <a:gd name="connsiteX4" fmla="*/ 0 w 2784329"/>
                <a:gd name="connsiteY4" fmla="*/ 2784329 h 2784329"/>
                <a:gd name="connsiteX5" fmla="*/ 0 w 2784329"/>
                <a:gd name="connsiteY5" fmla="*/ 1703378 h 2784329"/>
                <a:gd name="connsiteX6" fmla="*/ 1702222 w 2784329"/>
                <a:gd name="connsiteY6" fmla="*/ 1703378 h 2784329"/>
                <a:gd name="connsiteX7" fmla="*/ 1703379 w 2784329"/>
                <a:gd name="connsiteY7" fmla="*/ 0 h 278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329" h="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solidFill>
              <a:srgbClr val="7F3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orma libre: forma 93">
              <a:extLst>
                <a:ext uri="{FF2B5EF4-FFF2-40B4-BE49-F238E27FC236}">
                  <a16:creationId xmlns:a16="http://schemas.microsoft.com/office/drawing/2014/main" id="{5B4AB977-A154-3BC9-1D9D-EF2BC7E60EE4}"/>
                </a:ext>
              </a:extLst>
            </p:cNvPr>
            <p:cNvSpPr/>
            <p:nvPr/>
          </p:nvSpPr>
          <p:spPr>
            <a:xfrm rot="18900000">
              <a:off x="3520775" y="1759184"/>
              <a:ext cx="164178" cy="164178"/>
            </a:xfrm>
            <a:custGeom>
              <a:avLst/>
              <a:gdLst>
                <a:gd name="connsiteX0" fmla="*/ 2784329 w 2784329"/>
                <a:gd name="connsiteY0" fmla="*/ 734 h 2784329"/>
                <a:gd name="connsiteX1" fmla="*/ 2782441 w 2784329"/>
                <a:gd name="connsiteY1" fmla="*/ 2780321 h 2784329"/>
                <a:gd name="connsiteX2" fmla="*/ 2779588 w 2784329"/>
                <a:gd name="connsiteY2" fmla="*/ 2780320 h 2784329"/>
                <a:gd name="connsiteX3" fmla="*/ 2779588 w 2784329"/>
                <a:gd name="connsiteY3" fmla="*/ 2784329 h 2784329"/>
                <a:gd name="connsiteX4" fmla="*/ 0 w 2784329"/>
                <a:gd name="connsiteY4" fmla="*/ 2784329 h 2784329"/>
                <a:gd name="connsiteX5" fmla="*/ 0 w 2784329"/>
                <a:gd name="connsiteY5" fmla="*/ 1703378 h 2784329"/>
                <a:gd name="connsiteX6" fmla="*/ 1702222 w 2784329"/>
                <a:gd name="connsiteY6" fmla="*/ 1703378 h 2784329"/>
                <a:gd name="connsiteX7" fmla="*/ 1703379 w 2784329"/>
                <a:gd name="connsiteY7" fmla="*/ 0 h 278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329" h="2784329">
                  <a:moveTo>
                    <a:pt x="2784329" y="734"/>
                  </a:moveTo>
                  <a:lnTo>
                    <a:pt x="2782441" y="2780321"/>
                  </a:lnTo>
                  <a:lnTo>
                    <a:pt x="2779588" y="2780320"/>
                  </a:lnTo>
                  <a:lnTo>
                    <a:pt x="2779588" y="2784329"/>
                  </a:lnTo>
                  <a:lnTo>
                    <a:pt x="0" y="2784329"/>
                  </a:lnTo>
                  <a:lnTo>
                    <a:pt x="0" y="1703378"/>
                  </a:lnTo>
                  <a:lnTo>
                    <a:pt x="1702222" y="1703378"/>
                  </a:lnTo>
                  <a:lnTo>
                    <a:pt x="170337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Google Shape;525;p43">
            <a:extLst>
              <a:ext uri="{FF2B5EF4-FFF2-40B4-BE49-F238E27FC236}">
                <a16:creationId xmlns:a16="http://schemas.microsoft.com/office/drawing/2014/main" id="{196245BD-59BC-E304-F691-C21E2F43A5A3}"/>
              </a:ext>
            </a:extLst>
          </p:cNvPr>
          <p:cNvSpPr/>
          <p:nvPr/>
        </p:nvSpPr>
        <p:spPr>
          <a:xfrm>
            <a:off x="10562480" y="5592034"/>
            <a:ext cx="702872" cy="700089"/>
          </a:xfrm>
          <a:prstGeom prst="ellipse">
            <a:avLst/>
          </a:prstGeom>
          <a:solidFill>
            <a:schemeClr val="bg1"/>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4" name="Google Shape;556;p43">
            <a:extLst>
              <a:ext uri="{FF2B5EF4-FFF2-40B4-BE49-F238E27FC236}">
                <a16:creationId xmlns:a16="http://schemas.microsoft.com/office/drawing/2014/main" id="{B1E16F01-5DB3-3ADB-54F1-C26881C2F11F}"/>
              </a:ext>
            </a:extLst>
          </p:cNvPr>
          <p:cNvGrpSpPr/>
          <p:nvPr/>
        </p:nvGrpSpPr>
        <p:grpSpPr>
          <a:xfrm>
            <a:off x="10728674" y="5666000"/>
            <a:ext cx="421086" cy="448874"/>
            <a:chOff x="6544" y="3536"/>
            <a:chExt cx="394" cy="420"/>
          </a:xfrm>
        </p:grpSpPr>
        <p:sp>
          <p:nvSpPr>
            <p:cNvPr id="55" name="Google Shape;557;p43">
              <a:extLst>
                <a:ext uri="{FF2B5EF4-FFF2-40B4-BE49-F238E27FC236}">
                  <a16:creationId xmlns:a16="http://schemas.microsoft.com/office/drawing/2014/main" id="{A46B1A8A-838D-4A49-1895-ECDB75B8FB9A}"/>
                </a:ext>
              </a:extLst>
            </p:cNvPr>
            <p:cNvSpPr/>
            <p:nvPr/>
          </p:nvSpPr>
          <p:spPr>
            <a:xfrm>
              <a:off x="6544" y="3736"/>
              <a:ext cx="394" cy="220"/>
            </a:xfrm>
            <a:custGeom>
              <a:avLst/>
              <a:gdLst/>
              <a:ahLst/>
              <a:cxnLst/>
              <a:rect l="l" t="t" r="r" b="b"/>
              <a:pathLst>
                <a:path w="163" h="91" extrusionOk="0">
                  <a:moveTo>
                    <a:pt x="116" y="0"/>
                  </a:moveTo>
                  <a:cubicBezTo>
                    <a:pt x="116" y="0"/>
                    <a:pt x="116" y="0"/>
                    <a:pt x="116" y="0"/>
                  </a:cubicBezTo>
                  <a:cubicBezTo>
                    <a:pt x="107" y="9"/>
                    <a:pt x="95" y="14"/>
                    <a:pt x="81" y="14"/>
                  </a:cubicBezTo>
                  <a:cubicBezTo>
                    <a:pt x="68" y="14"/>
                    <a:pt x="56" y="9"/>
                    <a:pt x="47" y="0"/>
                  </a:cubicBezTo>
                  <a:cubicBezTo>
                    <a:pt x="47" y="0"/>
                    <a:pt x="47" y="0"/>
                    <a:pt x="47" y="0"/>
                  </a:cubicBezTo>
                  <a:cubicBezTo>
                    <a:pt x="21" y="0"/>
                    <a:pt x="0" y="21"/>
                    <a:pt x="0" y="47"/>
                  </a:cubicBezTo>
                  <a:cubicBezTo>
                    <a:pt x="0" y="67"/>
                    <a:pt x="0" y="67"/>
                    <a:pt x="0" y="67"/>
                  </a:cubicBezTo>
                  <a:cubicBezTo>
                    <a:pt x="0" y="80"/>
                    <a:pt x="10" y="91"/>
                    <a:pt x="23" y="91"/>
                  </a:cubicBezTo>
                  <a:cubicBezTo>
                    <a:pt x="81" y="91"/>
                    <a:pt x="81" y="91"/>
                    <a:pt x="81" y="91"/>
                  </a:cubicBezTo>
                  <a:cubicBezTo>
                    <a:pt x="67" y="58"/>
                    <a:pt x="67" y="58"/>
                    <a:pt x="67" y="58"/>
                  </a:cubicBezTo>
                  <a:cubicBezTo>
                    <a:pt x="65" y="55"/>
                    <a:pt x="65" y="52"/>
                    <a:pt x="67" y="49"/>
                  </a:cubicBezTo>
                  <a:cubicBezTo>
                    <a:pt x="76" y="32"/>
                    <a:pt x="76" y="32"/>
                    <a:pt x="76" y="32"/>
                  </a:cubicBezTo>
                  <a:cubicBezTo>
                    <a:pt x="72" y="32"/>
                    <a:pt x="68" y="29"/>
                    <a:pt x="68" y="25"/>
                  </a:cubicBezTo>
                  <a:cubicBezTo>
                    <a:pt x="68" y="21"/>
                    <a:pt x="68" y="21"/>
                    <a:pt x="68" y="21"/>
                  </a:cubicBezTo>
                  <a:cubicBezTo>
                    <a:pt x="72" y="22"/>
                    <a:pt x="77" y="22"/>
                    <a:pt x="81" y="22"/>
                  </a:cubicBezTo>
                  <a:cubicBezTo>
                    <a:pt x="86" y="22"/>
                    <a:pt x="91" y="22"/>
                    <a:pt x="95" y="21"/>
                  </a:cubicBezTo>
                  <a:cubicBezTo>
                    <a:pt x="95" y="25"/>
                    <a:pt x="95" y="25"/>
                    <a:pt x="95" y="25"/>
                  </a:cubicBezTo>
                  <a:cubicBezTo>
                    <a:pt x="95" y="29"/>
                    <a:pt x="91" y="32"/>
                    <a:pt x="87" y="32"/>
                  </a:cubicBezTo>
                  <a:cubicBezTo>
                    <a:pt x="96" y="49"/>
                    <a:pt x="96" y="49"/>
                    <a:pt x="96" y="49"/>
                  </a:cubicBezTo>
                  <a:cubicBezTo>
                    <a:pt x="98" y="52"/>
                    <a:pt x="98" y="55"/>
                    <a:pt x="96" y="58"/>
                  </a:cubicBezTo>
                  <a:cubicBezTo>
                    <a:pt x="81" y="91"/>
                    <a:pt x="81" y="91"/>
                    <a:pt x="81" y="91"/>
                  </a:cubicBezTo>
                  <a:cubicBezTo>
                    <a:pt x="139" y="91"/>
                    <a:pt x="139" y="91"/>
                    <a:pt x="139" y="91"/>
                  </a:cubicBezTo>
                  <a:cubicBezTo>
                    <a:pt x="153" y="91"/>
                    <a:pt x="163" y="80"/>
                    <a:pt x="163" y="67"/>
                  </a:cubicBezTo>
                  <a:cubicBezTo>
                    <a:pt x="163" y="47"/>
                    <a:pt x="163" y="47"/>
                    <a:pt x="163" y="47"/>
                  </a:cubicBezTo>
                  <a:cubicBezTo>
                    <a:pt x="163" y="21"/>
                    <a:pt x="142" y="0"/>
                    <a:pt x="116" y="0"/>
                  </a:cubicBezTo>
                  <a:close/>
                </a:path>
              </a:pathLst>
            </a:custGeom>
            <a:solidFill>
              <a:srgbClr val="7F34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 name="Google Shape;558;p43">
              <a:extLst>
                <a:ext uri="{FF2B5EF4-FFF2-40B4-BE49-F238E27FC236}">
                  <a16:creationId xmlns:a16="http://schemas.microsoft.com/office/drawing/2014/main" id="{3A83E845-783D-2A5F-68CE-5FE838F7A53C}"/>
                </a:ext>
              </a:extLst>
            </p:cNvPr>
            <p:cNvSpPr/>
            <p:nvPr/>
          </p:nvSpPr>
          <p:spPr>
            <a:xfrm>
              <a:off x="6692" y="3536"/>
              <a:ext cx="162" cy="118"/>
            </a:xfrm>
            <a:custGeom>
              <a:avLst/>
              <a:gdLst/>
              <a:ahLst/>
              <a:cxnLst/>
              <a:rect l="l" t="t" r="r" b="b"/>
              <a:pathLst>
                <a:path w="67" h="49" extrusionOk="0">
                  <a:moveTo>
                    <a:pt x="67" y="49"/>
                  </a:moveTo>
                  <a:cubicBezTo>
                    <a:pt x="67" y="48"/>
                    <a:pt x="67" y="48"/>
                    <a:pt x="67" y="47"/>
                  </a:cubicBezTo>
                  <a:cubicBezTo>
                    <a:pt x="67" y="21"/>
                    <a:pt x="46" y="0"/>
                    <a:pt x="20" y="0"/>
                  </a:cubicBezTo>
                  <a:cubicBezTo>
                    <a:pt x="13" y="0"/>
                    <a:pt x="6" y="2"/>
                    <a:pt x="0" y="5"/>
                  </a:cubicBezTo>
                  <a:cubicBezTo>
                    <a:pt x="3" y="17"/>
                    <a:pt x="15" y="47"/>
                    <a:pt x="67" y="49"/>
                  </a:cubicBezTo>
                  <a:close/>
                </a:path>
              </a:pathLst>
            </a:custGeom>
            <a:solidFill>
              <a:srgbClr val="7F34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 name="Google Shape;559;p43">
              <a:extLst>
                <a:ext uri="{FF2B5EF4-FFF2-40B4-BE49-F238E27FC236}">
                  <a16:creationId xmlns:a16="http://schemas.microsoft.com/office/drawing/2014/main" id="{E8602A8D-6A02-272C-71E0-7B030275B28B}"/>
                </a:ext>
              </a:extLst>
            </p:cNvPr>
            <p:cNvSpPr/>
            <p:nvPr/>
          </p:nvSpPr>
          <p:spPr>
            <a:xfrm>
              <a:off x="6629" y="3555"/>
              <a:ext cx="65" cy="80"/>
            </a:xfrm>
            <a:custGeom>
              <a:avLst/>
              <a:gdLst/>
              <a:ahLst/>
              <a:cxnLst/>
              <a:rect l="l" t="t" r="r" b="b"/>
              <a:pathLst>
                <a:path w="27" h="33" extrusionOk="0">
                  <a:moveTo>
                    <a:pt x="27" y="14"/>
                  </a:moveTo>
                  <a:cubicBezTo>
                    <a:pt x="24" y="9"/>
                    <a:pt x="22" y="4"/>
                    <a:pt x="21" y="0"/>
                  </a:cubicBezTo>
                  <a:cubicBezTo>
                    <a:pt x="10" y="7"/>
                    <a:pt x="2" y="19"/>
                    <a:pt x="0" y="33"/>
                  </a:cubicBezTo>
                  <a:cubicBezTo>
                    <a:pt x="16" y="32"/>
                    <a:pt x="25" y="19"/>
                    <a:pt x="27" y="14"/>
                  </a:cubicBezTo>
                  <a:close/>
                </a:path>
              </a:pathLst>
            </a:custGeom>
            <a:solidFill>
              <a:srgbClr val="7F34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 name="Google Shape;560;p43">
              <a:extLst>
                <a:ext uri="{FF2B5EF4-FFF2-40B4-BE49-F238E27FC236}">
                  <a16:creationId xmlns:a16="http://schemas.microsoft.com/office/drawing/2014/main" id="{A2F4437A-AB37-FB1D-2A2C-8E6411F97ACC}"/>
                </a:ext>
              </a:extLst>
            </p:cNvPr>
            <p:cNvSpPr/>
            <p:nvPr/>
          </p:nvSpPr>
          <p:spPr>
            <a:xfrm>
              <a:off x="6629" y="3604"/>
              <a:ext cx="225" cy="159"/>
            </a:xfrm>
            <a:custGeom>
              <a:avLst/>
              <a:gdLst/>
              <a:ahLst/>
              <a:cxnLst/>
              <a:rect l="l" t="t" r="r" b="b"/>
              <a:pathLst>
                <a:path w="93" h="66" extrusionOk="0">
                  <a:moveTo>
                    <a:pt x="31" y="0"/>
                  </a:moveTo>
                  <a:cubicBezTo>
                    <a:pt x="26" y="6"/>
                    <a:pt x="16" y="19"/>
                    <a:pt x="0" y="20"/>
                  </a:cubicBezTo>
                  <a:cubicBezTo>
                    <a:pt x="0" y="45"/>
                    <a:pt x="21" y="66"/>
                    <a:pt x="46" y="66"/>
                  </a:cubicBezTo>
                  <a:cubicBezTo>
                    <a:pt x="70" y="66"/>
                    <a:pt x="89" y="49"/>
                    <a:pt x="93" y="27"/>
                  </a:cubicBezTo>
                  <a:cubicBezTo>
                    <a:pt x="59" y="26"/>
                    <a:pt x="41" y="13"/>
                    <a:pt x="31" y="0"/>
                  </a:cubicBezTo>
                  <a:close/>
                </a:path>
              </a:pathLst>
            </a:custGeom>
            <a:solidFill>
              <a:srgbClr val="7F349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72226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A971113-5282-370C-4EEC-114DBD139665}"/>
              </a:ext>
            </a:extLst>
          </p:cNvPr>
          <p:cNvSpPr/>
          <p:nvPr/>
        </p:nvSpPr>
        <p:spPr>
          <a:xfrm>
            <a:off x="365760" y="956791"/>
            <a:ext cx="11460480" cy="803654"/>
          </a:xfrm>
          <a:prstGeom prst="rect">
            <a:avLst/>
          </a:prstGeom>
          <a:solidFill>
            <a:srgbClr val="7F3494"/>
          </a:solidFill>
          <a:ln>
            <a:solidFill>
              <a:srgbClr val="7F3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Marcador de texto 1">
            <a:extLst>
              <a:ext uri="{FF2B5EF4-FFF2-40B4-BE49-F238E27FC236}">
                <a16:creationId xmlns:a16="http://schemas.microsoft.com/office/drawing/2014/main" id="{8F5070CB-4D8E-F45A-64AA-5864E22D5CE6}"/>
              </a:ext>
            </a:extLst>
          </p:cNvPr>
          <p:cNvSpPr>
            <a:spLocks noGrp="1"/>
          </p:cNvSpPr>
          <p:nvPr>
            <p:ph type="body" idx="1"/>
          </p:nvPr>
        </p:nvSpPr>
        <p:spPr>
          <a:xfrm>
            <a:off x="4277361" y="1892323"/>
            <a:ext cx="7154764" cy="4287779"/>
          </a:xfrm>
        </p:spPr>
        <p:txBody>
          <a:bodyPr/>
          <a:lstStyle/>
          <a:p>
            <a:pPr marL="228600" indent="0" algn="just"/>
            <a:r>
              <a:rPr lang="it-IT" dirty="0">
                <a:solidFill>
                  <a:srgbClr val="00194C"/>
                </a:solidFill>
              </a:rPr>
              <a:t>Non dimenticate che abbiamo creato una «Guida per lo studente» che vi aiuterà a trarre il massimo da questo MOOC.</a:t>
            </a:r>
          </a:p>
          <a:p>
            <a:pPr marL="228600" indent="0" algn="just"/>
            <a:endParaRPr lang="en-US" dirty="0">
              <a:solidFill>
                <a:srgbClr val="00194C"/>
              </a:solidFill>
            </a:endParaRPr>
          </a:p>
          <a:p>
            <a:pPr marL="228600" indent="0" algn="just"/>
            <a:r>
              <a:rPr lang="en-US" dirty="0">
                <a:solidFill>
                  <a:srgbClr val="00194C"/>
                </a:solidFill>
              </a:rPr>
              <a:t>In </a:t>
            </a:r>
            <a:r>
              <a:rPr lang="en-US" dirty="0" err="1">
                <a:solidFill>
                  <a:srgbClr val="00194C"/>
                </a:solidFill>
              </a:rPr>
              <a:t>questa</a:t>
            </a:r>
            <a:r>
              <a:rPr lang="en-US" dirty="0">
                <a:solidFill>
                  <a:srgbClr val="00194C"/>
                </a:solidFill>
              </a:rPr>
              <a:t> </a:t>
            </a:r>
            <a:r>
              <a:rPr lang="en-US" dirty="0" err="1">
                <a:solidFill>
                  <a:srgbClr val="00194C"/>
                </a:solidFill>
              </a:rPr>
              <a:t>Guida</a:t>
            </a:r>
            <a:r>
              <a:rPr lang="en-US" dirty="0">
                <a:solidFill>
                  <a:srgbClr val="00194C"/>
                </a:solidFill>
              </a:rPr>
              <a:t> </a:t>
            </a:r>
            <a:r>
              <a:rPr lang="en-US" dirty="0" err="1">
                <a:solidFill>
                  <a:srgbClr val="00194C"/>
                </a:solidFill>
              </a:rPr>
              <a:t>troverete</a:t>
            </a:r>
            <a:r>
              <a:rPr lang="en-US" dirty="0">
                <a:solidFill>
                  <a:srgbClr val="00194C"/>
                </a:solidFill>
              </a:rPr>
              <a:t>: </a:t>
            </a:r>
          </a:p>
          <a:p>
            <a:pPr marL="1028700" lvl="1" indent="-342900" algn="just">
              <a:buClr>
                <a:srgbClr val="00194C"/>
              </a:buClr>
              <a:buFont typeface="Arial" panose="020B0604020202020204" pitchFamily="34" charset="0"/>
              <a:buChar char="•"/>
            </a:pPr>
            <a:r>
              <a:rPr lang="it-IT" sz="2400" dirty="0">
                <a:solidFill>
                  <a:srgbClr val="00194C"/>
                </a:solidFill>
                <a:latin typeface="Calibri"/>
                <a:cs typeface="Calibri"/>
                <a:sym typeface="Calibri"/>
              </a:rPr>
              <a:t>Informazioni sul progetto e sui partner;</a:t>
            </a:r>
          </a:p>
          <a:p>
            <a:pPr marL="1028700" lvl="1" indent="-342900" algn="just">
              <a:buClr>
                <a:srgbClr val="00194C"/>
              </a:buClr>
              <a:buFont typeface="Arial" panose="020B0604020202020204" pitchFamily="34" charset="0"/>
              <a:buChar char="•"/>
            </a:pPr>
            <a:r>
              <a:rPr lang="it-IT" sz="2400" dirty="0">
                <a:solidFill>
                  <a:srgbClr val="00194C"/>
                </a:solidFill>
                <a:latin typeface="Calibri"/>
                <a:cs typeface="Calibri"/>
                <a:sym typeface="Calibri"/>
              </a:rPr>
              <a:t>Dettagli sul corso e sui moduli;</a:t>
            </a:r>
          </a:p>
          <a:p>
            <a:pPr marL="1028700" lvl="1" indent="-342900" algn="just">
              <a:buClr>
                <a:srgbClr val="00194C"/>
              </a:buClr>
              <a:buFont typeface="Arial" panose="020B0604020202020204" pitchFamily="34" charset="0"/>
              <a:buChar char="•"/>
            </a:pPr>
            <a:r>
              <a:rPr lang="it-IT" sz="2400" dirty="0">
                <a:solidFill>
                  <a:srgbClr val="00194C"/>
                </a:solidFill>
                <a:latin typeface="Calibri"/>
                <a:cs typeface="Calibri"/>
                <a:sym typeface="Calibri"/>
              </a:rPr>
              <a:t>Consigli utili per lo studio;</a:t>
            </a:r>
          </a:p>
          <a:p>
            <a:pPr marL="1028700" lvl="1" indent="-342900" algn="just">
              <a:buClr>
                <a:srgbClr val="00194C"/>
              </a:buClr>
              <a:buFont typeface="Arial" panose="020B0604020202020204" pitchFamily="34" charset="0"/>
              <a:buChar char="•"/>
            </a:pPr>
            <a:r>
              <a:rPr lang="it-IT" sz="2400" dirty="0">
                <a:solidFill>
                  <a:srgbClr val="00194C"/>
                </a:solidFill>
                <a:latin typeface="Calibri"/>
                <a:cs typeface="Calibri"/>
                <a:sym typeface="Calibri"/>
              </a:rPr>
              <a:t>Istruzioni per lo svolgimento del MOOC.</a:t>
            </a:r>
            <a:endParaRPr lang="en-US" sz="2400" dirty="0">
              <a:solidFill>
                <a:srgbClr val="00194C"/>
              </a:solidFill>
              <a:latin typeface="Calibri"/>
              <a:cs typeface="Calibri"/>
              <a:sym typeface="Calibri"/>
            </a:endParaRPr>
          </a:p>
          <a:p>
            <a:pPr marL="1028700" lvl="1" indent="-342900" algn="just">
              <a:buFont typeface="Arial" panose="020B0604020202020204" pitchFamily="34" charset="0"/>
              <a:buChar char="•"/>
            </a:pPr>
            <a:endParaRPr lang="en-US" sz="2400" dirty="0">
              <a:solidFill>
                <a:srgbClr val="00194C"/>
              </a:solidFill>
              <a:latin typeface="Calibri"/>
              <a:cs typeface="Calibri"/>
              <a:sym typeface="Calibri"/>
            </a:endParaRPr>
          </a:p>
        </p:txBody>
      </p:sp>
      <p:sp>
        <p:nvSpPr>
          <p:cNvPr id="3" name="Marcador de texto 2">
            <a:extLst>
              <a:ext uri="{FF2B5EF4-FFF2-40B4-BE49-F238E27FC236}">
                <a16:creationId xmlns:a16="http://schemas.microsoft.com/office/drawing/2014/main" id="{D8C65923-E164-F5B8-E02A-7EA3651C513D}"/>
              </a:ext>
            </a:extLst>
          </p:cNvPr>
          <p:cNvSpPr>
            <a:spLocks noGrp="1"/>
          </p:cNvSpPr>
          <p:nvPr>
            <p:ph type="body" idx="2"/>
          </p:nvPr>
        </p:nvSpPr>
        <p:spPr>
          <a:xfrm>
            <a:off x="727257" y="956791"/>
            <a:ext cx="10595237" cy="803654"/>
          </a:xfrm>
        </p:spPr>
        <p:txBody>
          <a:bodyPr/>
          <a:lstStyle/>
          <a:p>
            <a:pPr algn="ctr"/>
            <a:r>
              <a:rPr lang="es-ES" dirty="0"/>
              <a:t>Per </a:t>
            </a:r>
            <a:r>
              <a:rPr lang="es-ES" dirty="0" err="1"/>
              <a:t>maggiori</a:t>
            </a:r>
            <a:r>
              <a:rPr lang="es-ES" dirty="0"/>
              <a:t> </a:t>
            </a:r>
            <a:r>
              <a:rPr lang="es-ES" dirty="0" err="1"/>
              <a:t>informazioni</a:t>
            </a:r>
            <a:r>
              <a:rPr lang="es-ES" dirty="0"/>
              <a:t>:</a:t>
            </a:r>
          </a:p>
        </p:txBody>
      </p:sp>
      <p:pic>
        <p:nvPicPr>
          <p:cNvPr id="8" name="Imagen 7">
            <a:extLst>
              <a:ext uri="{FF2B5EF4-FFF2-40B4-BE49-F238E27FC236}">
                <a16:creationId xmlns:a16="http://schemas.microsoft.com/office/drawing/2014/main" id="{8744B0A6-002C-822E-8EE3-BE92E9FD96DF}"/>
              </a:ext>
            </a:extLst>
          </p:cNvPr>
          <p:cNvPicPr>
            <a:picLocks noChangeAspect="1"/>
          </p:cNvPicPr>
          <p:nvPr/>
        </p:nvPicPr>
        <p:blipFill rotWithShape="1">
          <a:blip r:embed="rId2"/>
          <a:srcRect l="60500" t="25630" r="22750" b="54074"/>
          <a:stretch/>
        </p:blipFill>
        <p:spPr>
          <a:xfrm>
            <a:off x="10587552" y="952003"/>
            <a:ext cx="1096439" cy="747324"/>
          </a:xfrm>
          <a:prstGeom prst="rect">
            <a:avLst/>
          </a:prstGeom>
        </p:spPr>
      </p:pic>
      <p:sp>
        <p:nvSpPr>
          <p:cNvPr id="9" name="Flecha: hacia abajo 8">
            <a:extLst>
              <a:ext uri="{FF2B5EF4-FFF2-40B4-BE49-F238E27FC236}">
                <a16:creationId xmlns:a16="http://schemas.microsoft.com/office/drawing/2014/main" id="{8645E460-3B1E-A1C5-5DEC-DC05F7B966C1}"/>
              </a:ext>
            </a:extLst>
          </p:cNvPr>
          <p:cNvSpPr/>
          <p:nvPr/>
        </p:nvSpPr>
        <p:spPr>
          <a:xfrm rot="5400000">
            <a:off x="4274369" y="5383085"/>
            <a:ext cx="719870" cy="1137920"/>
          </a:xfrm>
          <a:prstGeom prst="downArrow">
            <a:avLst/>
          </a:prstGeom>
          <a:solidFill>
            <a:srgbClr val="7F3494"/>
          </a:solidFill>
          <a:ln>
            <a:solidFill>
              <a:srgbClr val="24BA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CuadroTexto 9">
            <a:extLst>
              <a:ext uri="{FF2B5EF4-FFF2-40B4-BE49-F238E27FC236}">
                <a16:creationId xmlns:a16="http://schemas.microsoft.com/office/drawing/2014/main" id="{9A2D92FB-0561-8160-6BF7-7249A1AEEEFF}"/>
              </a:ext>
            </a:extLst>
          </p:cNvPr>
          <p:cNvSpPr txBox="1"/>
          <p:nvPr/>
        </p:nvSpPr>
        <p:spPr>
          <a:xfrm>
            <a:off x="4146624" y="5798156"/>
            <a:ext cx="1605280" cy="307777"/>
          </a:xfrm>
          <a:prstGeom prst="rect">
            <a:avLst/>
          </a:prstGeom>
          <a:noFill/>
        </p:spPr>
        <p:txBody>
          <a:bodyPr wrap="square" rtlCol="0">
            <a:spAutoFit/>
          </a:bodyPr>
          <a:lstStyle/>
          <a:p>
            <a:r>
              <a:rPr lang="es-ES" b="1" dirty="0" err="1">
                <a:solidFill>
                  <a:schemeClr val="bg1"/>
                </a:solidFill>
              </a:rPr>
              <a:t>Clicca</a:t>
            </a:r>
            <a:r>
              <a:rPr lang="es-ES" b="1" dirty="0">
                <a:solidFill>
                  <a:schemeClr val="bg1"/>
                </a:solidFill>
              </a:rPr>
              <a:t> qui</a:t>
            </a:r>
          </a:p>
        </p:txBody>
      </p:sp>
      <p:pic>
        <p:nvPicPr>
          <p:cNvPr id="7" name="Immagine 6">
            <a:extLst>
              <a:ext uri="{FF2B5EF4-FFF2-40B4-BE49-F238E27FC236}">
                <a16:creationId xmlns:a16="http://schemas.microsoft.com/office/drawing/2014/main" id="{B9F73CE5-12A8-C8EF-4A9A-E637D0C30CF8}"/>
              </a:ext>
            </a:extLst>
          </p:cNvPr>
          <p:cNvPicPr>
            <a:picLocks noChangeAspect="1"/>
          </p:cNvPicPr>
          <p:nvPr/>
        </p:nvPicPr>
        <p:blipFill rotWithShape="1">
          <a:blip r:embed="rId3"/>
          <a:srcRect t="794"/>
          <a:stretch/>
        </p:blipFill>
        <p:spPr>
          <a:xfrm>
            <a:off x="779598" y="1926619"/>
            <a:ext cx="3043462" cy="4287780"/>
          </a:xfrm>
          <a:prstGeom prst="rect">
            <a:avLst/>
          </a:prstGeom>
        </p:spPr>
      </p:pic>
    </p:spTree>
    <p:extLst>
      <p:ext uri="{BB962C8B-B14F-4D97-AF65-F5344CB8AC3E}">
        <p14:creationId xmlns:p14="http://schemas.microsoft.com/office/powerpoint/2010/main" val="102361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6"/>
          <p:cNvSpPr txBox="1">
            <a:spLocks noGrp="1"/>
          </p:cNvSpPr>
          <p:nvPr>
            <p:ph type="body" idx="1"/>
          </p:nvPr>
        </p:nvSpPr>
        <p:spPr>
          <a:xfrm>
            <a:off x="690952" y="4257332"/>
            <a:ext cx="6525635" cy="12016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None/>
            </a:pPr>
            <a:r>
              <a:rPr lang="it-IT" dirty="0"/>
              <a:t>Avete completato il primo step di un percorso fantastico… Diamoci dentro!</a:t>
            </a:r>
            <a:endParaRPr dirty="0"/>
          </a:p>
        </p:txBody>
      </p:sp>
      <p:sp>
        <p:nvSpPr>
          <p:cNvPr id="274" name="Google Shape;274;p16"/>
          <p:cNvSpPr txBox="1">
            <a:spLocks noGrp="1"/>
          </p:cNvSpPr>
          <p:nvPr>
            <p:ph type="body" idx="2"/>
          </p:nvPr>
        </p:nvSpPr>
        <p:spPr>
          <a:xfrm>
            <a:off x="690953" y="3739641"/>
            <a:ext cx="3195485" cy="837258"/>
          </a:xfrm>
          <a:prstGeom prst="rect">
            <a:avLst/>
          </a:prstGeom>
          <a:noFill/>
          <a:ln>
            <a:noFill/>
          </a:ln>
        </p:spPr>
        <p:txBody>
          <a:bodyPr spcFirstLastPara="1" wrap="square" lIns="91425" tIns="45700" rIns="91425" bIns="45700" anchor="ctr" anchorCtr="0">
            <a:normAutofit fontScale="62500" lnSpcReduction="20000"/>
          </a:bodyPr>
          <a:lstStyle/>
          <a:p>
            <a:pPr marL="0" lvl="0" indent="0" algn="l" rtl="0">
              <a:lnSpc>
                <a:spcPct val="90000"/>
              </a:lnSpc>
              <a:spcBef>
                <a:spcPts val="0"/>
              </a:spcBef>
              <a:spcAft>
                <a:spcPts val="0"/>
              </a:spcAft>
              <a:buClr>
                <a:srgbClr val="24BAA2"/>
              </a:buClr>
              <a:buSzPts val="5000"/>
              <a:buNone/>
            </a:pPr>
            <a:r>
              <a:rPr lang="es-ES" dirty="0" err="1"/>
              <a:t>Congratulazioni</a:t>
            </a:r>
            <a:r>
              <a:rPr lang="es-ES" dirty="0"/>
              <a:t>!</a:t>
            </a:r>
            <a:endParaRPr dirty="0"/>
          </a:p>
        </p:txBody>
      </p:sp>
      <p:sp>
        <p:nvSpPr>
          <p:cNvPr id="275" name="Google Shape;275;p16"/>
          <p:cNvSpPr txBox="1">
            <a:spLocks noGrp="1"/>
          </p:cNvSpPr>
          <p:nvPr>
            <p:ph type="body" idx="1"/>
          </p:nvPr>
        </p:nvSpPr>
        <p:spPr>
          <a:xfrm>
            <a:off x="7665396" y="5611394"/>
            <a:ext cx="3875423" cy="73114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pPr>
            <a:r>
              <a:rPr lang="en-US" sz="2800" dirty="0">
                <a:solidFill>
                  <a:schemeClr val="dk1"/>
                </a:solidFill>
                <a:latin typeface="Calibri"/>
                <a:ea typeface="Calibri"/>
                <a:cs typeface="Calibri"/>
                <a:sym typeface="Calibri"/>
              </a:rPr>
              <a:t>﻿www.housingcare.net</a:t>
            </a:r>
            <a:endParaRPr dirty="0"/>
          </a:p>
        </p:txBody>
      </p:sp>
      <p:grpSp>
        <p:nvGrpSpPr>
          <p:cNvPr id="276" name="Google Shape;276;p16"/>
          <p:cNvGrpSpPr/>
          <p:nvPr/>
        </p:nvGrpSpPr>
        <p:grpSpPr>
          <a:xfrm>
            <a:off x="11054594" y="2625849"/>
            <a:ext cx="280634" cy="280634"/>
            <a:chOff x="1950027" y="2499889"/>
            <a:chExt cx="850463" cy="850463"/>
          </a:xfrm>
        </p:grpSpPr>
        <p:sp>
          <p:nvSpPr>
            <p:cNvPr id="277" name="Google Shape;277;p16"/>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78" name="Google Shape;278;p16"/>
            <p:cNvGrpSpPr/>
            <p:nvPr/>
          </p:nvGrpSpPr>
          <p:grpSpPr>
            <a:xfrm>
              <a:off x="2107521" y="2657382"/>
              <a:ext cx="535476" cy="535477"/>
              <a:chOff x="2107521" y="2657382"/>
              <a:chExt cx="535476" cy="535477"/>
            </a:xfrm>
          </p:grpSpPr>
          <p:sp>
            <p:nvSpPr>
              <p:cNvPr id="279" name="Google Shape;279;p16"/>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0" name="Google Shape;280;p16"/>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1" name="Google Shape;281;p16"/>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282" name="Google Shape;282;p16"/>
          <p:cNvGrpSpPr/>
          <p:nvPr/>
        </p:nvGrpSpPr>
        <p:grpSpPr>
          <a:xfrm>
            <a:off x="10362363" y="2625849"/>
            <a:ext cx="280634" cy="280634"/>
            <a:chOff x="-147782" y="2499889"/>
            <a:chExt cx="850463" cy="850463"/>
          </a:xfrm>
        </p:grpSpPr>
        <p:sp>
          <p:nvSpPr>
            <p:cNvPr id="283" name="Google Shape;283;p16"/>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4" name="Google Shape;284;p16"/>
            <p:cNvSpPr/>
            <p:nvPr/>
          </p:nvSpPr>
          <p:spPr>
            <a:xfrm>
              <a:off x="18530" y="2722899"/>
              <a:ext cx="549966" cy="447280"/>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5" name="Google Shape;285;p16"/>
          <p:cNvGrpSpPr/>
          <p:nvPr/>
        </p:nvGrpSpPr>
        <p:grpSpPr>
          <a:xfrm>
            <a:off x="11400502" y="2625849"/>
            <a:ext cx="280634" cy="280634"/>
            <a:chOff x="2998302" y="2499889"/>
            <a:chExt cx="850463" cy="850463"/>
          </a:xfrm>
        </p:grpSpPr>
        <p:sp>
          <p:nvSpPr>
            <p:cNvPr id="286" name="Google Shape;286;p16"/>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7" name="Google Shape;287;p16"/>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288" name="Google Shape;288;p16"/>
          <p:cNvGrpSpPr/>
          <p:nvPr/>
        </p:nvGrpSpPr>
        <p:grpSpPr>
          <a:xfrm>
            <a:off x="10016456" y="2625849"/>
            <a:ext cx="280634" cy="280842"/>
            <a:chOff x="-1196056" y="2499889"/>
            <a:chExt cx="850463" cy="851092"/>
          </a:xfrm>
        </p:grpSpPr>
        <p:sp>
          <p:nvSpPr>
            <p:cNvPr id="289" name="Google Shape;289;p16"/>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0" name="Google Shape;290;p16"/>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91" name="Google Shape;291;p16"/>
          <p:cNvSpPr/>
          <p:nvPr/>
        </p:nvSpPr>
        <p:spPr>
          <a:xfrm>
            <a:off x="10708479" y="2625849"/>
            <a:ext cx="280634" cy="280634"/>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92" name="Google Shape;292;p16" descr="World with solid fill"/>
          <p:cNvPicPr preferRelativeResize="0"/>
          <p:nvPr/>
        </p:nvPicPr>
        <p:blipFill rotWithShape="1">
          <a:blip r:embed="rId3">
            <a:alphaModFix/>
          </a:blip>
          <a:srcRect/>
          <a:stretch/>
        </p:blipFill>
        <p:spPr>
          <a:xfrm>
            <a:off x="10727019" y="2639589"/>
            <a:ext cx="246077" cy="24607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9"/>
          <p:cNvSpPr txBox="1">
            <a:spLocks noGrp="1"/>
          </p:cNvSpPr>
          <p:nvPr>
            <p:ph type="body" idx="1"/>
          </p:nvPr>
        </p:nvSpPr>
        <p:spPr>
          <a:xfrm>
            <a:off x="6096001" y="593579"/>
            <a:ext cx="4724400" cy="560402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000"/>
              <a:buNone/>
            </a:pPr>
            <a:r>
              <a:rPr lang="it-IT" dirty="0"/>
              <a:t>Spesso sottostimiamo il potere di una carezza, un sorriso, una parola gentile, un orecchio attento, un complimento onesto, o il più piccolo gesto d'attenzione, i quali tutti hanno il potenziale di cambiare una vita</a:t>
            </a:r>
            <a:endParaRPr lang="en-US" dirty="0"/>
          </a:p>
        </p:txBody>
      </p:sp>
      <p:sp>
        <p:nvSpPr>
          <p:cNvPr id="225" name="Google Shape;225;p9"/>
          <p:cNvSpPr/>
          <p:nvPr/>
        </p:nvSpPr>
        <p:spPr>
          <a:xfrm>
            <a:off x="6096000" y="1268963"/>
            <a:ext cx="656254" cy="428492"/>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6" name="Google Shape;226;p9"/>
          <p:cNvSpPr txBox="1"/>
          <p:nvPr/>
        </p:nvSpPr>
        <p:spPr>
          <a:xfrm>
            <a:off x="6280474" y="5178516"/>
            <a:ext cx="4724400" cy="880658"/>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2200"/>
              <a:buFont typeface="Arial"/>
              <a:buNone/>
            </a:pPr>
            <a:r>
              <a:rPr lang="es-ES" sz="1400" b="1" i="0" u="none" strike="noStrike" cap="none" dirty="0">
                <a:solidFill>
                  <a:schemeClr val="bg1"/>
                </a:solidFill>
                <a:latin typeface="Arial"/>
                <a:ea typeface="Arial"/>
                <a:cs typeface="Arial"/>
                <a:sym typeface="Arial"/>
              </a:rPr>
              <a:t>LEO BUSCAGLIA</a:t>
            </a:r>
          </a:p>
        </p:txBody>
      </p:sp>
      <p:sp>
        <p:nvSpPr>
          <p:cNvPr id="6" name="Google Shape;225;p9">
            <a:extLst>
              <a:ext uri="{FF2B5EF4-FFF2-40B4-BE49-F238E27FC236}">
                <a16:creationId xmlns:a16="http://schemas.microsoft.com/office/drawing/2014/main" id="{7CFA5D09-A56E-2887-546A-9D7D4995AED2}"/>
              </a:ext>
            </a:extLst>
          </p:cNvPr>
          <p:cNvSpPr/>
          <p:nvPr/>
        </p:nvSpPr>
        <p:spPr>
          <a:xfrm rot="10800000">
            <a:off x="10000764" y="5046221"/>
            <a:ext cx="656254" cy="428492"/>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24BAA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034" name="Picture 10" descr="1ro de Octubre: “Día Internacional del Adulto Mayor” - ¡Bienvenido al  Portal de Adultos Mayores!">
            <a:extLst>
              <a:ext uri="{FF2B5EF4-FFF2-40B4-BE49-F238E27FC236}">
                <a16:creationId xmlns:a16="http://schemas.microsoft.com/office/drawing/2014/main" id="{135A3BBC-E303-3E10-6D44-116070975748}"/>
              </a:ext>
            </a:extLst>
          </p:cNvPr>
          <p:cNvPicPr>
            <a:picLocks noGrp="1" noChangeAspect="1" noChangeArrowheads="1"/>
          </p:cNvPicPr>
          <p:nvPr>
            <p:ph type="pic" idx="2"/>
          </p:nvPr>
        </p:nvPicPr>
        <p:blipFill>
          <a:blip r:embed="rId3">
            <a:extLst>
              <a:ext uri="{28A0092B-C50C-407E-A947-70E740481C1C}">
                <a14:useLocalDpi xmlns:a14="http://schemas.microsoft.com/office/drawing/2010/main" val="0"/>
              </a:ext>
            </a:extLst>
          </a:blip>
          <a:srcRect l="28968" r="2896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2"/>
          <p:cNvSpPr txBox="1">
            <a:spLocks noGrp="1"/>
          </p:cNvSpPr>
          <p:nvPr>
            <p:ph type="body" idx="1"/>
          </p:nvPr>
        </p:nvSpPr>
        <p:spPr>
          <a:xfrm>
            <a:off x="733066" y="1369315"/>
            <a:ext cx="10595237" cy="4923024"/>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0"/>
              </a:spcBef>
              <a:spcAft>
                <a:spcPts val="0"/>
              </a:spcAft>
              <a:buClr>
                <a:srgbClr val="092E4B"/>
              </a:buClr>
              <a:buSzPts val="2400"/>
              <a:buFont typeface="Arial" panose="020B0604020202020204" pitchFamily="34" charset="0"/>
              <a:buChar char="•"/>
            </a:pPr>
            <a:r>
              <a:rPr lang="en-US" b="1" i="1" dirty="0"/>
              <a:t>Housing Care: Using Reframed Skills for Senior </a:t>
            </a:r>
            <a:r>
              <a:rPr lang="en-US" b="1" i="1" dirty="0" err="1"/>
              <a:t>Carers</a:t>
            </a:r>
            <a:r>
              <a:rPr lang="en-US" b="1" i="1" dirty="0"/>
              <a:t> </a:t>
            </a:r>
            <a:r>
              <a:rPr lang="en-US" dirty="0"/>
              <a:t>(</a:t>
            </a:r>
            <a:r>
              <a:rPr lang="en-US" i="1" dirty="0" err="1"/>
              <a:t>Residenze</a:t>
            </a:r>
            <a:r>
              <a:rPr lang="en-US" i="1" dirty="0"/>
              <a:t> </a:t>
            </a:r>
            <a:r>
              <a:rPr lang="en-US" i="1" dirty="0" err="1"/>
              <a:t>assistenziali</a:t>
            </a:r>
            <a:r>
              <a:rPr lang="en-US" i="1" dirty="0"/>
              <a:t>: </a:t>
            </a:r>
            <a:r>
              <a:rPr lang="en-US" i="1" dirty="0" err="1"/>
              <a:t>rinnovare</a:t>
            </a:r>
            <a:r>
              <a:rPr lang="en-US" i="1" dirty="0"/>
              <a:t> le </a:t>
            </a:r>
            <a:r>
              <a:rPr lang="en-US" i="1" dirty="0" err="1"/>
              <a:t>competenze</a:t>
            </a:r>
            <a:r>
              <a:rPr lang="en-US" i="1" dirty="0"/>
              <a:t> </a:t>
            </a:r>
            <a:r>
              <a:rPr lang="en-US" i="1" dirty="0" err="1"/>
              <a:t>degli</a:t>
            </a:r>
            <a:r>
              <a:rPr lang="en-US" i="1" dirty="0"/>
              <a:t> </a:t>
            </a:r>
            <a:r>
              <a:rPr lang="en-US" i="1" dirty="0" err="1"/>
              <a:t>operatori</a:t>
            </a:r>
            <a:r>
              <a:rPr lang="en-US" i="1" dirty="0"/>
              <a:t> </a:t>
            </a:r>
            <a:r>
              <a:rPr lang="en-US" i="1" dirty="0" err="1"/>
              <a:t>sanitari</a:t>
            </a:r>
            <a:r>
              <a:rPr lang="en-US" dirty="0"/>
              <a:t>), </a:t>
            </a:r>
            <a:r>
              <a:rPr lang="it-IT" dirty="0"/>
              <a:t>nasce con l'intento di migliorare la qualità della vita degli anziani non autosufficienti attraverso l'aggiornamento e la formazione alle nuove tecnologie degli operatori sanitari.</a:t>
            </a:r>
          </a:p>
          <a:p>
            <a:pPr marL="0" lvl="0" indent="0" algn="just" rtl="0">
              <a:lnSpc>
                <a:spcPct val="90000"/>
              </a:lnSpc>
              <a:spcBef>
                <a:spcPts val="0"/>
              </a:spcBef>
              <a:spcAft>
                <a:spcPts val="0"/>
              </a:spcAft>
              <a:buClr>
                <a:srgbClr val="092E4B"/>
              </a:buClr>
              <a:buSzPts val="2400"/>
            </a:pPr>
            <a:endParaRPr lang="en-US" dirty="0"/>
          </a:p>
          <a:p>
            <a:pPr marL="342900" lvl="0" indent="-342900" algn="just" rtl="0">
              <a:lnSpc>
                <a:spcPct val="90000"/>
              </a:lnSpc>
              <a:spcBef>
                <a:spcPts val="0"/>
              </a:spcBef>
              <a:spcAft>
                <a:spcPts val="0"/>
              </a:spcAft>
              <a:buClr>
                <a:srgbClr val="092E4B"/>
              </a:buClr>
              <a:buSzPts val="2400"/>
              <a:buFont typeface="Arial" panose="020B0604020202020204" pitchFamily="34" charset="0"/>
              <a:buChar char="•"/>
            </a:pPr>
            <a:r>
              <a:rPr lang="it-IT" dirty="0"/>
              <a:t>Un settore che, con il passare degli anni, diventerà sempre più grande e importante, dal momento che, come dimostrano i dati, </a:t>
            </a:r>
            <a:r>
              <a:rPr lang="it-IT" b="1" dirty="0"/>
              <a:t>la popolazione di età superiore ai 65 anni è destinata ad aumentare drasticamente</a:t>
            </a:r>
            <a:r>
              <a:rPr lang="it-IT" dirty="0"/>
              <a:t>. Di conseguenza, aumenterà anche la percentuale di persone che necessitano di un'assistenza personale specializzata e adeguata all'attuale situazione sociale. </a:t>
            </a:r>
          </a:p>
          <a:p>
            <a:pPr marL="0" lvl="0" indent="0" algn="just" rtl="0">
              <a:lnSpc>
                <a:spcPct val="90000"/>
              </a:lnSpc>
              <a:spcBef>
                <a:spcPts val="0"/>
              </a:spcBef>
              <a:spcAft>
                <a:spcPts val="0"/>
              </a:spcAft>
              <a:buClr>
                <a:srgbClr val="092E4B"/>
              </a:buClr>
              <a:buSzPts val="2400"/>
            </a:pPr>
            <a:endParaRPr lang="en-US" dirty="0"/>
          </a:p>
          <a:p>
            <a:pPr marL="342900" lvl="0" indent="-342900" algn="just" rtl="0">
              <a:lnSpc>
                <a:spcPct val="90000"/>
              </a:lnSpc>
              <a:spcBef>
                <a:spcPts val="0"/>
              </a:spcBef>
              <a:spcAft>
                <a:spcPts val="0"/>
              </a:spcAft>
              <a:buClr>
                <a:srgbClr val="092E4B"/>
              </a:buClr>
              <a:buSzPts val="2400"/>
              <a:buFont typeface="Arial" panose="020B0604020202020204" pitchFamily="34" charset="0"/>
              <a:buChar char="•"/>
            </a:pPr>
            <a:r>
              <a:rPr lang="it-IT" dirty="0"/>
              <a:t>Il progetto mira ad offrire </a:t>
            </a:r>
            <a:r>
              <a:rPr lang="it-IT" b="1" dirty="0"/>
              <a:t>una nuova prospettiva di assistenza</a:t>
            </a:r>
            <a:r>
              <a:rPr lang="it-IT" dirty="0"/>
              <a:t>, aggiornata ai nostri giorni e il cui principale motore di cambiamento è l'adattamento delle nuove tecnologie sia all'interno che all'esterno della casa degli anziani. </a:t>
            </a:r>
            <a:endParaRPr lang="en-US" dirty="0"/>
          </a:p>
        </p:txBody>
      </p:sp>
      <p:sp>
        <p:nvSpPr>
          <p:cNvPr id="247" name="Google Shape;247;p12"/>
          <p:cNvSpPr txBox="1">
            <a:spLocks noGrp="1"/>
          </p:cNvSpPr>
          <p:nvPr>
            <p:ph type="body" idx="2"/>
          </p:nvPr>
        </p:nvSpPr>
        <p:spPr>
          <a:xfrm>
            <a:off x="798381" y="565661"/>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BAA2"/>
              </a:buClr>
              <a:buSzPts val="3600"/>
              <a:buNone/>
            </a:pPr>
            <a:r>
              <a:rPr lang="es-ES" dirty="0" err="1"/>
              <a:t>Il</a:t>
            </a:r>
            <a:r>
              <a:rPr lang="es-ES" dirty="0"/>
              <a:t> </a:t>
            </a:r>
            <a:r>
              <a:rPr lang="es-ES" dirty="0" err="1"/>
              <a:t>progetto</a:t>
            </a:r>
            <a:endParaRPr dirty="0"/>
          </a:p>
          <a:p>
            <a:pPr marL="0" lvl="0" indent="0" algn="l" rtl="0">
              <a:lnSpc>
                <a:spcPct val="90000"/>
              </a:lnSpc>
              <a:spcBef>
                <a:spcPts val="1000"/>
              </a:spcBef>
              <a:spcAft>
                <a:spcPts val="0"/>
              </a:spcAft>
              <a:buClr>
                <a:srgbClr val="24BAA2"/>
              </a:buClr>
              <a:buSzPts val="3600"/>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F75A29A-FBFE-AFCD-89A7-610965D10891}"/>
              </a:ext>
            </a:extLst>
          </p:cNvPr>
          <p:cNvSpPr/>
          <p:nvPr/>
        </p:nvSpPr>
        <p:spPr>
          <a:xfrm>
            <a:off x="362807" y="185177"/>
            <a:ext cx="5581651" cy="6505575"/>
          </a:xfrm>
          <a:prstGeom prst="rect">
            <a:avLst/>
          </a:prstGeom>
          <a:solidFill>
            <a:srgbClr val="7F3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Marcador de texto 2">
            <a:extLst>
              <a:ext uri="{FF2B5EF4-FFF2-40B4-BE49-F238E27FC236}">
                <a16:creationId xmlns:a16="http://schemas.microsoft.com/office/drawing/2014/main" id="{DC23E30D-7100-1AF8-13FE-733AE9254EB6}"/>
              </a:ext>
            </a:extLst>
          </p:cNvPr>
          <p:cNvSpPr>
            <a:spLocks noGrp="1"/>
          </p:cNvSpPr>
          <p:nvPr>
            <p:ph type="body" idx="2"/>
          </p:nvPr>
        </p:nvSpPr>
        <p:spPr>
          <a:xfrm>
            <a:off x="506783" y="598298"/>
            <a:ext cx="5126168" cy="803654"/>
          </a:xfrm>
        </p:spPr>
        <p:txBody>
          <a:bodyPr/>
          <a:lstStyle/>
          <a:p>
            <a:pPr algn="ctr"/>
            <a:r>
              <a:rPr lang="es-ES" dirty="0" err="1"/>
              <a:t>Obiettivi</a:t>
            </a:r>
            <a:r>
              <a:rPr lang="es-ES" dirty="0"/>
              <a:t> del </a:t>
            </a:r>
            <a:r>
              <a:rPr lang="es-ES" dirty="0" err="1"/>
              <a:t>progetto</a:t>
            </a:r>
            <a:endParaRPr lang="es-ES" dirty="0"/>
          </a:p>
        </p:txBody>
      </p:sp>
      <p:sp>
        <p:nvSpPr>
          <p:cNvPr id="2" name="Marcador de texto 1">
            <a:extLst>
              <a:ext uri="{FF2B5EF4-FFF2-40B4-BE49-F238E27FC236}">
                <a16:creationId xmlns:a16="http://schemas.microsoft.com/office/drawing/2014/main" id="{932BB263-8871-5B2C-B9EC-B087AE84C1A8}"/>
              </a:ext>
            </a:extLst>
          </p:cNvPr>
          <p:cNvSpPr>
            <a:spLocks noGrp="1"/>
          </p:cNvSpPr>
          <p:nvPr>
            <p:ph type="body" idx="1"/>
          </p:nvPr>
        </p:nvSpPr>
        <p:spPr>
          <a:xfrm>
            <a:off x="59722" y="1546401"/>
            <a:ext cx="5536241" cy="3849918"/>
          </a:xfrm>
        </p:spPr>
        <p:txBody>
          <a:bodyPr/>
          <a:lstStyle/>
          <a:p>
            <a:pPr indent="0" algn="ctr"/>
            <a:r>
              <a:rPr lang="it-IT" sz="2350" dirty="0">
                <a:solidFill>
                  <a:schemeClr val="bg2"/>
                </a:solidFill>
              </a:rPr>
              <a:t>Attraverso questo MOOC, vogliamo fornire agli operatori sanitari gli strumenti più aggiornati e le competenze adeguate affinché possano svolgere la loro professione in modo efficiente, con l'unico intento di migliorare il loro benessere generale e quello dei loro utenti o pazienti. </a:t>
            </a:r>
          </a:p>
          <a:p>
            <a:pPr indent="0" algn="ctr"/>
            <a:r>
              <a:rPr lang="it-IT" sz="2350" dirty="0">
                <a:solidFill>
                  <a:schemeClr val="bg2"/>
                </a:solidFill>
              </a:rPr>
              <a:t>Lo facciamo mettendo in mostra le più recenti tecniche di formazione, offrendo una varietà di piattaforme di contenuti e fornendo risorse che possono essere utilizzate quotidianamente. </a:t>
            </a:r>
            <a:endParaRPr lang="es-ES" sz="2350" dirty="0"/>
          </a:p>
        </p:txBody>
      </p:sp>
      <p:pic>
        <p:nvPicPr>
          <p:cNvPr id="6" name="Imagen 5">
            <a:extLst>
              <a:ext uri="{FF2B5EF4-FFF2-40B4-BE49-F238E27FC236}">
                <a16:creationId xmlns:a16="http://schemas.microsoft.com/office/drawing/2014/main" id="{C672BA69-6CAA-1987-94C5-0B83887D8604}"/>
              </a:ext>
            </a:extLst>
          </p:cNvPr>
          <p:cNvPicPr>
            <a:picLocks noChangeAspect="1"/>
          </p:cNvPicPr>
          <p:nvPr/>
        </p:nvPicPr>
        <p:blipFill rotWithShape="1">
          <a:blip r:embed="rId2"/>
          <a:srcRect l="87109" t="22341" r="3594" b="54048"/>
          <a:stretch/>
        </p:blipFill>
        <p:spPr>
          <a:xfrm>
            <a:off x="0" y="36126"/>
            <a:ext cx="1349599" cy="963999"/>
          </a:xfrm>
          <a:prstGeom prst="rect">
            <a:avLst/>
          </a:prstGeom>
        </p:spPr>
      </p:pic>
      <p:sp>
        <p:nvSpPr>
          <p:cNvPr id="7" name="Text Placeholder 7">
            <a:extLst>
              <a:ext uri="{FF2B5EF4-FFF2-40B4-BE49-F238E27FC236}">
                <a16:creationId xmlns:a16="http://schemas.microsoft.com/office/drawing/2014/main" id="{809F9910-BBDE-1C83-8CFC-DE5ED355104F}"/>
              </a:ext>
            </a:extLst>
          </p:cNvPr>
          <p:cNvSpPr txBox="1">
            <a:spLocks/>
          </p:cNvSpPr>
          <p:nvPr/>
        </p:nvSpPr>
        <p:spPr>
          <a:xfrm>
            <a:off x="6247542" y="473765"/>
            <a:ext cx="5437675" cy="1362269"/>
          </a:xfrm>
          <a:prstGeom prst="rect">
            <a:avLst/>
          </a:prstGeom>
          <a:solidFill>
            <a:schemeClr val="bg1"/>
          </a:solidFill>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it-IT" sz="2800" dirty="0">
                <a:solidFill>
                  <a:srgbClr val="00194C"/>
                </a:solidFill>
                <a:latin typeface="Calibri" panose="020F0502020204030204" pitchFamily="34" charset="0"/>
                <a:cs typeface="Calibri" panose="020F0502020204030204" pitchFamily="34" charset="0"/>
              </a:rPr>
              <a:t> </a:t>
            </a:r>
            <a:r>
              <a:rPr lang="it-IT" sz="2800" b="1" dirty="0">
                <a:solidFill>
                  <a:srgbClr val="00194C"/>
                </a:solidFill>
                <a:latin typeface="Calibri" panose="020F0502020204030204" pitchFamily="34" charset="0"/>
                <a:cs typeface="Calibri" panose="020F0502020204030204" pitchFamily="34" charset="0"/>
              </a:rPr>
              <a:t>Al termine del MOOC, gli operatori sanitari saranno in grado di:</a:t>
            </a:r>
          </a:p>
        </p:txBody>
      </p:sp>
      <p:sp>
        <p:nvSpPr>
          <p:cNvPr id="8" name="Marcador de texto 1">
            <a:extLst>
              <a:ext uri="{FF2B5EF4-FFF2-40B4-BE49-F238E27FC236}">
                <a16:creationId xmlns:a16="http://schemas.microsoft.com/office/drawing/2014/main" id="{F0A98700-3E88-2B9C-1F75-D521B1CA2714}"/>
              </a:ext>
            </a:extLst>
          </p:cNvPr>
          <p:cNvSpPr txBox="1">
            <a:spLocks/>
          </p:cNvSpPr>
          <p:nvPr/>
        </p:nvSpPr>
        <p:spPr>
          <a:xfrm>
            <a:off x="6599107" y="1729494"/>
            <a:ext cx="5345243" cy="384991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092E4B"/>
              </a:buClr>
              <a:buSzPts val="2400"/>
              <a:buFont typeface="Arial"/>
              <a:buNone/>
              <a:defRPr sz="2400" b="0" i="0" u="none" strike="noStrike" cap="none">
                <a:solidFill>
                  <a:srgbClr val="092E4B"/>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r>
              <a:rPr lang="it-IT" sz="2400" b="1" dirty="0">
                <a:solidFill>
                  <a:srgbClr val="24BAA2"/>
                </a:solidFill>
              </a:rPr>
              <a:t>Testare dispositivi di Ambient </a:t>
            </a:r>
            <a:r>
              <a:rPr lang="it-IT" sz="2400" b="1" dirty="0" err="1">
                <a:solidFill>
                  <a:srgbClr val="24BAA2"/>
                </a:solidFill>
              </a:rPr>
              <a:t>Assisting</a:t>
            </a:r>
            <a:r>
              <a:rPr lang="it-IT" sz="2400" b="1" dirty="0">
                <a:solidFill>
                  <a:srgbClr val="24BAA2"/>
                </a:solidFill>
              </a:rPr>
              <a:t> Living ed E-Health (Sanità </a:t>
            </a:r>
            <a:r>
              <a:rPr lang="it-IT" b="1" dirty="0">
                <a:solidFill>
                  <a:srgbClr val="24BAA2"/>
                </a:solidFill>
              </a:rPr>
              <a:t>D</a:t>
            </a:r>
            <a:r>
              <a:rPr lang="it-IT" sz="2400" b="1" dirty="0">
                <a:solidFill>
                  <a:srgbClr val="24BAA2"/>
                </a:solidFill>
              </a:rPr>
              <a:t>igitale) per assistere e prendersi cura degli anziani;</a:t>
            </a:r>
          </a:p>
          <a:p>
            <a:pPr marL="0" indent="0"/>
            <a:r>
              <a:rPr lang="it-IT" sz="2400" b="1" dirty="0">
                <a:solidFill>
                  <a:srgbClr val="24BAA2"/>
                </a:solidFill>
              </a:rPr>
              <a:t>Assistere e curare attraverso l'uso di queste tecnologie, integrate con una forte componente umanizzata;</a:t>
            </a:r>
          </a:p>
          <a:p>
            <a:pPr marL="0" indent="0"/>
            <a:endParaRPr lang="it-IT" sz="400" b="1" dirty="0">
              <a:solidFill>
                <a:srgbClr val="24BAA2"/>
              </a:solidFill>
            </a:endParaRPr>
          </a:p>
          <a:p>
            <a:pPr marL="0" indent="0"/>
            <a:r>
              <a:rPr lang="it-IT" sz="2400" b="1" dirty="0">
                <a:solidFill>
                  <a:srgbClr val="24BAA2"/>
                </a:solidFill>
              </a:rPr>
              <a:t>Gestire la multifunzionalità dei dispositivi ad un livello base;</a:t>
            </a:r>
          </a:p>
          <a:p>
            <a:pPr marL="0" indent="0"/>
            <a:endParaRPr lang="it-IT" sz="100" b="1" dirty="0">
              <a:solidFill>
                <a:srgbClr val="24BAA2"/>
              </a:solidFill>
            </a:endParaRPr>
          </a:p>
          <a:p>
            <a:pPr marL="0" indent="0"/>
            <a:r>
              <a:rPr lang="it-IT" sz="2400" b="1" dirty="0">
                <a:solidFill>
                  <a:srgbClr val="24BAA2"/>
                </a:solidFill>
              </a:rPr>
              <a:t>Comprendere e sfruttare alcuni dei dati prodotti dalle tecnologie.</a:t>
            </a:r>
          </a:p>
          <a:p>
            <a:pPr indent="0" algn="ctr"/>
            <a:r>
              <a:rPr lang="es-ES" dirty="0"/>
              <a:t> </a:t>
            </a:r>
          </a:p>
        </p:txBody>
      </p:sp>
      <p:pic>
        <p:nvPicPr>
          <p:cNvPr id="5" name="Graphic 2" descr="Badge 1 outline">
            <a:extLst>
              <a:ext uri="{FF2B5EF4-FFF2-40B4-BE49-F238E27FC236}">
                <a16:creationId xmlns:a16="http://schemas.microsoft.com/office/drawing/2014/main" id="{52E20505-AD81-F321-FA62-0E5C814A40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20057" y="1836034"/>
            <a:ext cx="673083" cy="673083"/>
          </a:xfrm>
          <a:prstGeom prst="rect">
            <a:avLst/>
          </a:prstGeom>
        </p:spPr>
      </p:pic>
      <p:pic>
        <p:nvPicPr>
          <p:cNvPr id="13" name="Graphic 4" descr="Badge outline">
            <a:extLst>
              <a:ext uri="{FF2B5EF4-FFF2-40B4-BE49-F238E27FC236}">
                <a16:creationId xmlns:a16="http://schemas.microsoft.com/office/drawing/2014/main" id="{BB5FEC41-5E70-F006-563B-264A19DE3D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20056" y="2956582"/>
            <a:ext cx="673084" cy="673084"/>
          </a:xfrm>
          <a:prstGeom prst="rect">
            <a:avLst/>
          </a:prstGeom>
        </p:spPr>
      </p:pic>
      <p:pic>
        <p:nvPicPr>
          <p:cNvPr id="15" name="Graphic 6" descr="Badge 3 outline">
            <a:extLst>
              <a:ext uri="{FF2B5EF4-FFF2-40B4-BE49-F238E27FC236}">
                <a16:creationId xmlns:a16="http://schemas.microsoft.com/office/drawing/2014/main" id="{AD193D02-1FE8-E95E-6B16-D58914F3C56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20056" y="4257369"/>
            <a:ext cx="694092" cy="694092"/>
          </a:xfrm>
          <a:prstGeom prst="rect">
            <a:avLst/>
          </a:prstGeom>
        </p:spPr>
      </p:pic>
      <p:pic>
        <p:nvPicPr>
          <p:cNvPr id="16" name="Graphic 8" descr="Badge 4 outline">
            <a:extLst>
              <a:ext uri="{FF2B5EF4-FFF2-40B4-BE49-F238E27FC236}">
                <a16:creationId xmlns:a16="http://schemas.microsoft.com/office/drawing/2014/main" id="{30D9DC60-1010-55BC-7DDE-10A6325CD71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19120" y="5192622"/>
            <a:ext cx="700641" cy="700641"/>
          </a:xfrm>
          <a:prstGeom prst="rect">
            <a:avLst/>
          </a:prstGeom>
        </p:spPr>
      </p:pic>
    </p:spTree>
    <p:extLst>
      <p:ext uri="{BB962C8B-B14F-4D97-AF65-F5344CB8AC3E}">
        <p14:creationId xmlns:p14="http://schemas.microsoft.com/office/powerpoint/2010/main" val="1444586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9FBCF225-8E25-1F26-2F7F-3590EC8BDA7B}"/>
              </a:ext>
            </a:extLst>
          </p:cNvPr>
          <p:cNvSpPr>
            <a:spLocks noGrp="1"/>
          </p:cNvSpPr>
          <p:nvPr>
            <p:ph type="body" idx="1"/>
          </p:nvPr>
        </p:nvSpPr>
        <p:spPr>
          <a:xfrm>
            <a:off x="398103" y="1131303"/>
            <a:ext cx="11283823" cy="3849918"/>
          </a:xfrm>
        </p:spPr>
        <p:txBody>
          <a:bodyPr/>
          <a:lstStyle/>
          <a:p>
            <a:pPr marL="571500" indent="-342900" algn="just">
              <a:buFont typeface="Arial" panose="020B0604020202020204" pitchFamily="34" charset="0"/>
              <a:buChar char="•"/>
            </a:pPr>
            <a:r>
              <a:rPr lang="it-IT" dirty="0"/>
              <a:t>La popolazione sta invecchiando e, a differenza dei decenni precedenti, è la prima volta che non avviene un ricambio generazionale. Di conseguenza, la piramide demografica sta invertendo sempre più velocemente. </a:t>
            </a:r>
          </a:p>
          <a:p>
            <a:pPr marL="571500" indent="-342900" algn="just">
              <a:buFont typeface="Arial" panose="020B0604020202020204" pitchFamily="34" charset="0"/>
              <a:buChar char="•"/>
            </a:pPr>
            <a:r>
              <a:rPr lang="it-IT" dirty="0"/>
              <a:t>Nel 2022, a livello globale, si registrano </a:t>
            </a:r>
            <a:r>
              <a:rPr lang="it-IT" b="1" dirty="0"/>
              <a:t>771 milioni di persone </a:t>
            </a:r>
            <a:r>
              <a:rPr lang="it-IT" dirty="0"/>
              <a:t>di età pari o superiore a 65 anni, 3 volte in più rispetto al 1980 (258 milioni). Si stima che la popolazione anziana raggiungerà </a:t>
            </a:r>
            <a:r>
              <a:rPr lang="it-IT" b="1" dirty="0"/>
              <a:t>994 milioni entro il 2030 e 1,6 miliardi entro il 2050</a:t>
            </a:r>
            <a:r>
              <a:rPr lang="it-IT" dirty="0"/>
              <a:t>.</a:t>
            </a:r>
          </a:p>
          <a:p>
            <a:pPr marL="571500" indent="-342900" algn="just">
              <a:buFont typeface="Arial" panose="020B0604020202020204" pitchFamily="34" charset="0"/>
              <a:buChar char="•"/>
            </a:pPr>
            <a:r>
              <a:rPr lang="it-IT" dirty="0"/>
              <a:t>La crescita della popolazione è in parte causata dal calo dei livelli di mortalità. A livello globale, </a:t>
            </a:r>
            <a:r>
              <a:rPr lang="it-IT" b="1" dirty="0"/>
              <a:t>l'aspettativa di vita ha raggiunto i 72,8 anni nel 2019</a:t>
            </a:r>
            <a:r>
              <a:rPr lang="it-IT" dirty="0"/>
              <a:t>, con un aumento di quasi 9 anni dal 1990. Si stima che ulteriori riduzioni della mortalità porteranno a una longevità media di circa 77,2 anni a livello globale nel 2050.</a:t>
            </a:r>
          </a:p>
          <a:p>
            <a:pPr marL="571500" indent="-342900" algn="just">
              <a:buFont typeface="Arial" panose="020B0604020202020204" pitchFamily="34" charset="0"/>
              <a:buChar char="•"/>
            </a:pPr>
            <a:r>
              <a:rPr lang="it-IT" dirty="0"/>
              <a:t>Il futuro della cosiddetta </a:t>
            </a:r>
            <a:r>
              <a:rPr lang="it-IT" b="1" i="1" dirty="0"/>
              <a:t>economia d’argento </a:t>
            </a:r>
            <a:r>
              <a:rPr lang="it-IT" dirty="0"/>
              <a:t>richiederà un cambiamento nel modo in cui viene attualmente concepito, soprattutto per ciò che riguarda l’assistenza: </a:t>
            </a:r>
            <a:r>
              <a:rPr lang="it-IT" b="1" dirty="0"/>
              <a:t>un modello di assistenza incentrato sulla persona e adattato a una società tecnologica. </a:t>
            </a:r>
            <a:endParaRPr lang="es-ES" b="1" dirty="0"/>
          </a:p>
        </p:txBody>
      </p:sp>
      <p:sp>
        <p:nvSpPr>
          <p:cNvPr id="3" name="Marcador de texto 2">
            <a:extLst>
              <a:ext uri="{FF2B5EF4-FFF2-40B4-BE49-F238E27FC236}">
                <a16:creationId xmlns:a16="http://schemas.microsoft.com/office/drawing/2014/main" id="{A657E53C-BDCA-3D47-77E6-AF56C073E3AB}"/>
              </a:ext>
            </a:extLst>
          </p:cNvPr>
          <p:cNvSpPr>
            <a:spLocks noGrp="1"/>
          </p:cNvSpPr>
          <p:nvPr>
            <p:ph type="body" idx="2"/>
          </p:nvPr>
        </p:nvSpPr>
        <p:spPr>
          <a:xfrm>
            <a:off x="798381" y="406663"/>
            <a:ext cx="10595237" cy="803654"/>
          </a:xfrm>
        </p:spPr>
        <p:txBody>
          <a:bodyPr/>
          <a:lstStyle/>
          <a:p>
            <a:r>
              <a:rPr lang="it-IT" dirty="0"/>
              <a:t>Dobbiamo agire il prima possibile!</a:t>
            </a:r>
          </a:p>
        </p:txBody>
      </p:sp>
      <p:sp>
        <p:nvSpPr>
          <p:cNvPr id="4" name="CuadroTexto 3">
            <a:extLst>
              <a:ext uri="{FF2B5EF4-FFF2-40B4-BE49-F238E27FC236}">
                <a16:creationId xmlns:a16="http://schemas.microsoft.com/office/drawing/2014/main" id="{E840768D-1AC4-1D20-84CE-A1099960DCAB}"/>
              </a:ext>
            </a:extLst>
          </p:cNvPr>
          <p:cNvSpPr txBox="1"/>
          <p:nvPr/>
        </p:nvSpPr>
        <p:spPr>
          <a:xfrm>
            <a:off x="9745208" y="6021651"/>
            <a:ext cx="2096278" cy="307777"/>
          </a:xfrm>
          <a:prstGeom prst="rect">
            <a:avLst/>
          </a:prstGeom>
          <a:noFill/>
        </p:spPr>
        <p:txBody>
          <a:bodyPr wrap="square" rtlCol="0">
            <a:spAutoFit/>
          </a:bodyPr>
          <a:lstStyle/>
          <a:p>
            <a:r>
              <a:rPr lang="es-ES" dirty="0">
                <a:solidFill>
                  <a:srgbClr val="24BAA2"/>
                </a:solidFill>
                <a:hlinkClick r:id="rId2">
                  <a:extLst>
                    <a:ext uri="{A12FA001-AC4F-418D-AE19-62706E023703}">
                      <ahyp:hlinkClr xmlns:ahyp="http://schemas.microsoft.com/office/drawing/2018/hyperlinkcolor" val="tx"/>
                    </a:ext>
                  </a:extLst>
                </a:hlinkClick>
              </a:rPr>
              <a:t>Fonte: United Nations</a:t>
            </a:r>
            <a:endParaRPr lang="es-ES" dirty="0">
              <a:solidFill>
                <a:srgbClr val="24BAA2"/>
              </a:solidFill>
            </a:endParaRPr>
          </a:p>
        </p:txBody>
      </p:sp>
    </p:spTree>
    <p:extLst>
      <p:ext uri="{BB962C8B-B14F-4D97-AF65-F5344CB8AC3E}">
        <p14:creationId xmlns:p14="http://schemas.microsoft.com/office/powerpoint/2010/main" val="3057533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15"/>
          <p:cNvSpPr txBox="1">
            <a:spLocks noGrp="1"/>
          </p:cNvSpPr>
          <p:nvPr>
            <p:ph type="body" idx="1"/>
          </p:nvPr>
        </p:nvSpPr>
        <p:spPr>
          <a:xfrm>
            <a:off x="97521" y="1409095"/>
            <a:ext cx="5998479" cy="4377696"/>
          </a:xfrm>
          <a:prstGeom prst="rect">
            <a:avLst/>
          </a:prstGeom>
          <a:noFill/>
          <a:ln>
            <a:noFill/>
          </a:ln>
        </p:spPr>
        <p:txBody>
          <a:bodyPr spcFirstLastPara="1" wrap="square" lIns="91425" tIns="45700" rIns="91425" bIns="45700" anchor="t" anchorCtr="0">
            <a:noAutofit/>
          </a:bodyPr>
          <a:lstStyle/>
          <a:p>
            <a:pPr marL="228600" lvl="0" indent="0" rtl="0">
              <a:lnSpc>
                <a:spcPct val="90000"/>
              </a:lnSpc>
              <a:spcBef>
                <a:spcPts val="0"/>
              </a:spcBef>
              <a:spcAft>
                <a:spcPts val="0"/>
              </a:spcAft>
              <a:buClr>
                <a:schemeClr val="lt1"/>
              </a:buClr>
              <a:buSzPts val="2400"/>
              <a:buNone/>
            </a:pPr>
            <a:r>
              <a:rPr lang="it-IT" dirty="0"/>
              <a:t>In questo futuro economico, uno dei ruoli più importanti è quello degli operatori sanitari.</a:t>
            </a:r>
          </a:p>
          <a:p>
            <a:pPr marL="228600" lvl="0" indent="0" rtl="0">
              <a:lnSpc>
                <a:spcPct val="90000"/>
              </a:lnSpc>
              <a:spcBef>
                <a:spcPts val="0"/>
              </a:spcBef>
              <a:spcAft>
                <a:spcPts val="0"/>
              </a:spcAft>
              <a:buClr>
                <a:schemeClr val="lt1"/>
              </a:buClr>
              <a:buSzPts val="2400"/>
              <a:buNone/>
            </a:pPr>
            <a:endParaRPr lang="it-IT" dirty="0"/>
          </a:p>
          <a:p>
            <a:pPr marL="228600" lvl="0" indent="0" rtl="0">
              <a:lnSpc>
                <a:spcPct val="90000"/>
              </a:lnSpc>
              <a:spcBef>
                <a:spcPts val="0"/>
              </a:spcBef>
              <a:spcAft>
                <a:spcPts val="0"/>
              </a:spcAft>
              <a:buClr>
                <a:schemeClr val="lt1"/>
              </a:buClr>
              <a:buSzPts val="2400"/>
              <a:buNone/>
            </a:pPr>
            <a:r>
              <a:rPr lang="it-IT" dirty="0"/>
              <a:t>Indispensabili nella cura delle persone, siano esse dipendenti o meno, svolgono un lavoro duro, </a:t>
            </a:r>
            <a:r>
              <a:rPr lang="it-IT" b="1" dirty="0"/>
              <a:t>con un grande sforzo fisico ed emotivo</a:t>
            </a:r>
            <a:r>
              <a:rPr lang="it-IT" dirty="0"/>
              <a:t>, che spesso </a:t>
            </a:r>
            <a:r>
              <a:rPr lang="it-IT" u="sng" dirty="0">
                <a:solidFill>
                  <a:srgbClr val="24BAA2"/>
                </a:solidFill>
                <a:hlinkClick r:id="rId3">
                  <a:extLst>
                    <a:ext uri="{A12FA001-AC4F-418D-AE19-62706E023703}">
                      <ahyp:hlinkClr xmlns:ahyp="http://schemas.microsoft.com/office/drawing/2018/hyperlinkcolor" val="tx"/>
                    </a:ext>
                  </a:extLst>
                </a:hlinkClick>
              </a:rPr>
              <a:t>non viene riconosciuto o ricompensato economicamente. </a:t>
            </a:r>
            <a:endParaRPr lang="it-IT" u="sng" dirty="0">
              <a:solidFill>
                <a:srgbClr val="24BAA2"/>
              </a:solidFill>
            </a:endParaRPr>
          </a:p>
          <a:p>
            <a:pPr marL="228600" lvl="0" indent="0" rtl="0">
              <a:lnSpc>
                <a:spcPct val="90000"/>
              </a:lnSpc>
              <a:spcBef>
                <a:spcPts val="0"/>
              </a:spcBef>
              <a:spcAft>
                <a:spcPts val="0"/>
              </a:spcAft>
              <a:buClr>
                <a:schemeClr val="lt1"/>
              </a:buClr>
              <a:buSzPts val="2400"/>
              <a:buNone/>
            </a:pPr>
            <a:endParaRPr lang="it-IT" dirty="0"/>
          </a:p>
          <a:p>
            <a:pPr marL="228600" lvl="0" indent="0" rtl="0">
              <a:lnSpc>
                <a:spcPct val="90000"/>
              </a:lnSpc>
              <a:spcBef>
                <a:spcPts val="0"/>
              </a:spcBef>
              <a:spcAft>
                <a:spcPts val="0"/>
              </a:spcAft>
              <a:buClr>
                <a:schemeClr val="lt1"/>
              </a:buClr>
              <a:buSzPts val="2400"/>
              <a:buNone/>
            </a:pPr>
            <a:r>
              <a:rPr lang="it-IT" dirty="0"/>
              <a:t>Considerato un settore obsoleto, </a:t>
            </a:r>
            <a:r>
              <a:rPr lang="it-IT" u="sng" dirty="0">
                <a:solidFill>
                  <a:srgbClr val="24BAA2"/>
                </a:solidFill>
                <a:hlinkClick r:id="rId4">
                  <a:extLst>
                    <a:ext uri="{A12FA001-AC4F-418D-AE19-62706E023703}">
                      <ahyp:hlinkClr xmlns:ahyp="http://schemas.microsoft.com/office/drawing/2018/hyperlinkcolor" val="tx"/>
                    </a:ext>
                  </a:extLst>
                </a:hlinkClick>
              </a:rPr>
              <a:t>alcuni studi </a:t>
            </a:r>
            <a:r>
              <a:rPr lang="it-IT" dirty="0"/>
              <a:t>indicano che la formazione alle nuove tecnologie migliorerebbe la qualità della vita degli operatori e quindi l'assistenza ricevuta dalle persone anziane. </a:t>
            </a:r>
          </a:p>
          <a:p>
            <a:pPr marL="228600" lvl="0" indent="0" rtl="0">
              <a:lnSpc>
                <a:spcPct val="90000"/>
              </a:lnSpc>
              <a:spcBef>
                <a:spcPts val="0"/>
              </a:spcBef>
              <a:spcAft>
                <a:spcPts val="0"/>
              </a:spcAft>
              <a:buClr>
                <a:schemeClr val="lt1"/>
              </a:buClr>
              <a:buSzPts val="2400"/>
              <a:buNone/>
            </a:pPr>
            <a:endParaRPr lang="en-US" dirty="0"/>
          </a:p>
          <a:p>
            <a:pPr marL="228600" lvl="0" indent="0" rtl="0">
              <a:lnSpc>
                <a:spcPct val="90000"/>
              </a:lnSpc>
              <a:spcBef>
                <a:spcPts val="0"/>
              </a:spcBef>
              <a:spcAft>
                <a:spcPts val="0"/>
              </a:spcAft>
              <a:buClr>
                <a:schemeClr val="lt1"/>
              </a:buClr>
              <a:buSzPts val="2400"/>
              <a:buNone/>
            </a:pPr>
            <a:endParaRPr lang="en-US" dirty="0"/>
          </a:p>
          <a:p>
            <a:pPr marL="228600" lvl="0" indent="0" rtl="0">
              <a:lnSpc>
                <a:spcPct val="90000"/>
              </a:lnSpc>
              <a:spcBef>
                <a:spcPts val="0"/>
              </a:spcBef>
              <a:spcAft>
                <a:spcPts val="0"/>
              </a:spcAft>
              <a:buClr>
                <a:schemeClr val="lt1"/>
              </a:buClr>
              <a:buSzPts val="2400"/>
              <a:buNone/>
            </a:pPr>
            <a:endParaRPr lang="en-US" dirty="0"/>
          </a:p>
          <a:p>
            <a:pPr marL="228600" lvl="0" indent="-228600" rtl="0">
              <a:lnSpc>
                <a:spcPct val="90000"/>
              </a:lnSpc>
              <a:spcBef>
                <a:spcPts val="1000"/>
              </a:spcBef>
              <a:spcAft>
                <a:spcPts val="0"/>
              </a:spcAft>
              <a:buClr>
                <a:schemeClr val="lt1"/>
              </a:buClr>
              <a:buSzPts val="2400"/>
              <a:buNone/>
            </a:pPr>
            <a:endParaRPr dirty="0"/>
          </a:p>
        </p:txBody>
      </p:sp>
      <p:sp>
        <p:nvSpPr>
          <p:cNvPr id="5" name="Marcador de texto 2">
            <a:extLst>
              <a:ext uri="{FF2B5EF4-FFF2-40B4-BE49-F238E27FC236}">
                <a16:creationId xmlns:a16="http://schemas.microsoft.com/office/drawing/2014/main" id="{17ACC1BF-C790-19B7-9D72-A94A0F1E4EE2}"/>
              </a:ext>
            </a:extLst>
          </p:cNvPr>
          <p:cNvSpPr txBox="1">
            <a:spLocks/>
          </p:cNvSpPr>
          <p:nvPr/>
        </p:nvSpPr>
        <p:spPr>
          <a:xfrm>
            <a:off x="-147008" y="267555"/>
            <a:ext cx="5434467" cy="80365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24BAA2"/>
              </a:buClr>
              <a:buSzPts val="3600"/>
              <a:buFont typeface="Arial"/>
              <a:buNone/>
              <a:defRPr sz="3600" b="1" i="0" u="none" strike="noStrike" cap="none">
                <a:solidFill>
                  <a:srgbClr val="24BAA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s-ES" dirty="0"/>
              <a:t>  </a:t>
            </a:r>
            <a:r>
              <a:rPr lang="es-ES" dirty="0" err="1"/>
              <a:t>Il</a:t>
            </a:r>
            <a:r>
              <a:rPr lang="es-ES" dirty="0"/>
              <a:t> </a:t>
            </a:r>
            <a:r>
              <a:rPr lang="es-ES" dirty="0" err="1"/>
              <a:t>progetto</a:t>
            </a:r>
            <a:r>
              <a:rPr lang="es-ES" dirty="0"/>
              <a:t>: </a:t>
            </a:r>
            <a:r>
              <a:rPr lang="es-ES" dirty="0" err="1"/>
              <a:t>gli</a:t>
            </a:r>
            <a:r>
              <a:rPr lang="es-ES" dirty="0"/>
              <a:t> </a:t>
            </a:r>
            <a:r>
              <a:rPr lang="es-ES" dirty="0" err="1"/>
              <a:t>operatori</a:t>
            </a:r>
            <a:r>
              <a:rPr lang="es-ES" dirty="0"/>
              <a:t> </a:t>
            </a:r>
            <a:r>
              <a:rPr lang="es-ES" dirty="0" err="1"/>
              <a:t>sanitari</a:t>
            </a:r>
            <a:endParaRPr lang="es-ES" dirty="0"/>
          </a:p>
        </p:txBody>
      </p:sp>
      <p:pic>
        <p:nvPicPr>
          <p:cNvPr id="3076" name="Picture 4" descr="bluaU Senior – Cuidado de mayores a domicilio">
            <a:extLst>
              <a:ext uri="{FF2B5EF4-FFF2-40B4-BE49-F238E27FC236}">
                <a16:creationId xmlns:a16="http://schemas.microsoft.com/office/drawing/2014/main" id="{A7BF166C-9752-E5BE-AE71-523D60775AD5}"/>
              </a:ext>
            </a:extLst>
          </p:cNvPr>
          <p:cNvPicPr>
            <a:picLocks noGrp="1" noChangeAspect="1" noChangeArrowheads="1"/>
          </p:cNvPicPr>
          <p:nvPr>
            <p:ph type="pic" idx="3"/>
          </p:nvPr>
        </p:nvPicPr>
        <p:blipFill>
          <a:blip r:embed="rId5">
            <a:extLst>
              <a:ext uri="{28A0092B-C50C-407E-A947-70E740481C1C}">
                <a14:useLocalDpi xmlns:a14="http://schemas.microsoft.com/office/drawing/2010/main" val="0"/>
              </a:ext>
            </a:extLst>
          </a:blip>
          <a:srcRect l="18785" r="18785"/>
          <a:stretch>
            <a:fillRect/>
          </a:stretch>
        </p:blipFill>
        <p:spPr bwMode="auto">
          <a:xfrm>
            <a:off x="6255565" y="439730"/>
            <a:ext cx="5292968" cy="56531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0"/>
          <p:cNvSpPr txBox="1">
            <a:spLocks noGrp="1"/>
          </p:cNvSpPr>
          <p:nvPr>
            <p:ph type="body" idx="1"/>
          </p:nvPr>
        </p:nvSpPr>
        <p:spPr>
          <a:xfrm>
            <a:off x="5525417" y="1539898"/>
            <a:ext cx="5899869" cy="3138747"/>
          </a:xfrm>
          <a:prstGeom prst="rect">
            <a:avLst/>
          </a:prstGeom>
          <a:noFill/>
          <a:ln>
            <a:noFill/>
          </a:ln>
        </p:spPr>
        <p:txBody>
          <a:bodyPr spcFirstLastPara="1" wrap="square" lIns="91425" tIns="45700" rIns="91425" bIns="45700" anchor="t" anchorCtr="0">
            <a:noAutofit/>
          </a:bodyPr>
          <a:lstStyle/>
          <a:p>
            <a:pPr marL="228600" lvl="0" indent="0" rtl="0">
              <a:lnSpc>
                <a:spcPct val="90000"/>
              </a:lnSpc>
              <a:spcBef>
                <a:spcPts val="0"/>
              </a:spcBef>
              <a:spcAft>
                <a:spcPts val="0"/>
              </a:spcAft>
              <a:buClr>
                <a:schemeClr val="lt1"/>
              </a:buClr>
              <a:buSzPts val="2400"/>
              <a:buNone/>
            </a:pPr>
            <a:r>
              <a:rPr lang="it-IT" dirty="0"/>
              <a:t>Ci sono molte categorie all'interno del settore dell'assistenza, ma a prescindere dal fatto che abbiano lavorato in un ospedale, in un centro sanitario, in una casa di cura o nella loro stessa casa, i loro sforzi durante il Covid-19 sono stati incommensurabili. </a:t>
            </a:r>
          </a:p>
          <a:p>
            <a:pPr marL="228600" lvl="0" indent="0" rtl="0">
              <a:lnSpc>
                <a:spcPct val="90000"/>
              </a:lnSpc>
              <a:spcBef>
                <a:spcPts val="0"/>
              </a:spcBef>
              <a:spcAft>
                <a:spcPts val="0"/>
              </a:spcAft>
              <a:buClr>
                <a:schemeClr val="lt1"/>
              </a:buClr>
              <a:buSzPts val="2400"/>
              <a:buNone/>
            </a:pPr>
            <a:endParaRPr lang="it-IT" sz="1400" dirty="0"/>
          </a:p>
          <a:p>
            <a:pPr marL="228600" lvl="0" indent="0" rtl="0">
              <a:lnSpc>
                <a:spcPct val="90000"/>
              </a:lnSpc>
              <a:spcBef>
                <a:spcPts val="0"/>
              </a:spcBef>
              <a:spcAft>
                <a:spcPts val="0"/>
              </a:spcAft>
              <a:buClr>
                <a:schemeClr val="lt1"/>
              </a:buClr>
              <a:buSzPts val="2400"/>
              <a:buNone/>
            </a:pPr>
            <a:r>
              <a:rPr lang="it-IT" dirty="0"/>
              <a:t>Ecco perché ora abbiamo l'obbligo di prenderci cura di loro. Migliorando le loro condizioni di lavoro e fornendo loro gli strumenti professionali di cui hanno bisogno nel loro lavoro quotidiano. </a:t>
            </a:r>
          </a:p>
          <a:p>
            <a:pPr marL="228600" lvl="0" indent="0" rtl="0">
              <a:lnSpc>
                <a:spcPct val="90000"/>
              </a:lnSpc>
              <a:spcBef>
                <a:spcPts val="0"/>
              </a:spcBef>
              <a:spcAft>
                <a:spcPts val="0"/>
              </a:spcAft>
              <a:buClr>
                <a:schemeClr val="lt1"/>
              </a:buClr>
              <a:buSzPts val="2400"/>
              <a:buNone/>
            </a:pPr>
            <a:endParaRPr lang="it-IT" sz="1600" dirty="0"/>
          </a:p>
          <a:p>
            <a:pPr marL="228600" lvl="0" indent="0" algn="ctr" rtl="0">
              <a:lnSpc>
                <a:spcPct val="90000"/>
              </a:lnSpc>
              <a:spcBef>
                <a:spcPts val="0"/>
              </a:spcBef>
              <a:spcAft>
                <a:spcPts val="0"/>
              </a:spcAft>
              <a:buClr>
                <a:schemeClr val="lt1"/>
              </a:buClr>
              <a:buSzPts val="2400"/>
              <a:buNone/>
            </a:pPr>
            <a:r>
              <a:rPr lang="it-IT" b="1" dirty="0"/>
              <a:t>Forse, questo è il nostro piccolo contributo!</a:t>
            </a:r>
            <a:endParaRPr b="1" dirty="0"/>
          </a:p>
        </p:txBody>
      </p:sp>
      <p:sp>
        <p:nvSpPr>
          <p:cNvPr id="233" name="Google Shape;233;p10"/>
          <p:cNvSpPr txBox="1">
            <a:spLocks noGrp="1"/>
          </p:cNvSpPr>
          <p:nvPr>
            <p:ph type="body" idx="2"/>
          </p:nvPr>
        </p:nvSpPr>
        <p:spPr>
          <a:xfrm>
            <a:off x="4902534" y="284217"/>
            <a:ext cx="6628240" cy="64991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24BAA2"/>
              </a:buClr>
              <a:buSzPts val="3600"/>
              <a:buNone/>
            </a:pPr>
            <a:r>
              <a:rPr lang="it-IT" dirty="0"/>
              <a:t>Un esempio di perseveranza, forza e miglioramento personale</a:t>
            </a:r>
          </a:p>
        </p:txBody>
      </p:sp>
      <p:sp>
        <p:nvSpPr>
          <p:cNvPr id="3" name="Marcador de posición de imagen 2">
            <a:extLst>
              <a:ext uri="{FF2B5EF4-FFF2-40B4-BE49-F238E27FC236}">
                <a16:creationId xmlns:a16="http://schemas.microsoft.com/office/drawing/2014/main" id="{CABC7012-B6AC-F1B6-DFBC-F33644D5885C}"/>
              </a:ext>
            </a:extLst>
          </p:cNvPr>
          <p:cNvSpPr>
            <a:spLocks noGrp="1"/>
          </p:cNvSpPr>
          <p:nvPr>
            <p:ph type="pic" idx="3"/>
          </p:nvPr>
        </p:nvSpPr>
        <p:spPr/>
      </p:sp>
      <p:pic>
        <p:nvPicPr>
          <p:cNvPr id="5" name="Elementos multimedia en línea 4" title="International Year of Health and Care Workers">
            <a:hlinkClick r:id="" action="ppaction://media"/>
            <a:extLst>
              <a:ext uri="{FF2B5EF4-FFF2-40B4-BE49-F238E27FC236}">
                <a16:creationId xmlns:a16="http://schemas.microsoft.com/office/drawing/2014/main" id="{D00CB0F3-6E3A-87EE-2F73-FE2ED0B34187}"/>
              </a:ext>
            </a:extLst>
          </p:cNvPr>
          <p:cNvPicPr>
            <a:picLocks noRot="1" noChangeAspect="1"/>
          </p:cNvPicPr>
          <p:nvPr>
            <a:videoFile r:link="rId1"/>
          </p:nvPr>
        </p:nvPicPr>
        <p:blipFill>
          <a:blip r:embed="rId4"/>
          <a:stretch>
            <a:fillRect/>
          </a:stretch>
        </p:blipFill>
        <p:spPr>
          <a:xfrm>
            <a:off x="0" y="1866787"/>
            <a:ext cx="5130800" cy="3913188"/>
          </a:xfrm>
          <a:prstGeom prst="rect">
            <a:avLst/>
          </a:prstGeom>
        </p:spPr>
      </p:pic>
      <p:sp>
        <p:nvSpPr>
          <p:cNvPr id="6" name="CuadroTexto 5">
            <a:extLst>
              <a:ext uri="{FF2B5EF4-FFF2-40B4-BE49-F238E27FC236}">
                <a16:creationId xmlns:a16="http://schemas.microsoft.com/office/drawing/2014/main" id="{A5DC3FAB-632E-6C08-F745-F4E0D1917B01}"/>
              </a:ext>
            </a:extLst>
          </p:cNvPr>
          <p:cNvSpPr txBox="1"/>
          <p:nvPr/>
        </p:nvSpPr>
        <p:spPr>
          <a:xfrm>
            <a:off x="904800" y="202678"/>
            <a:ext cx="2885330" cy="1015663"/>
          </a:xfrm>
          <a:prstGeom prst="rect">
            <a:avLst/>
          </a:prstGeom>
          <a:noFill/>
        </p:spPr>
        <p:txBody>
          <a:bodyPr wrap="square" rtlCol="0">
            <a:spAutoFit/>
          </a:bodyPr>
          <a:lstStyle/>
          <a:p>
            <a:pPr algn="ctr"/>
            <a:r>
              <a:rPr lang="en-US" sz="3000" b="1" dirty="0" err="1">
                <a:solidFill>
                  <a:srgbClr val="7F3494"/>
                </a:solidFill>
                <a:latin typeface="Calibri" panose="020F0502020204030204" pitchFamily="34" charset="0"/>
                <a:cs typeface="Calibri" panose="020F0502020204030204" pitchFamily="34" charset="0"/>
              </a:rPr>
              <a:t>Siamo</a:t>
            </a:r>
            <a:r>
              <a:rPr lang="en-US" sz="3000" b="1" dirty="0">
                <a:solidFill>
                  <a:srgbClr val="7F3494"/>
                </a:solidFill>
                <a:latin typeface="Calibri" panose="020F0502020204030204" pitchFamily="34" charset="0"/>
                <a:cs typeface="Calibri" panose="020F0502020204030204" pitchFamily="34" charset="0"/>
              </a:rPr>
              <a:t> in </a:t>
            </a:r>
            <a:r>
              <a:rPr lang="en-US" sz="3000" b="1" dirty="0" err="1">
                <a:solidFill>
                  <a:srgbClr val="7F3494"/>
                </a:solidFill>
                <a:latin typeface="Calibri" panose="020F0502020204030204" pitchFamily="34" charset="0"/>
                <a:cs typeface="Calibri" panose="020F0502020204030204" pitchFamily="34" charset="0"/>
              </a:rPr>
              <a:t>debito</a:t>
            </a:r>
            <a:r>
              <a:rPr lang="en-US" sz="3000" b="1" dirty="0">
                <a:solidFill>
                  <a:srgbClr val="7F3494"/>
                </a:solidFill>
                <a:latin typeface="Calibri" panose="020F0502020204030204" pitchFamily="34" charset="0"/>
                <a:cs typeface="Calibri" panose="020F0502020204030204" pitchFamily="34" charset="0"/>
              </a:rPr>
              <a:t> con </a:t>
            </a:r>
            <a:r>
              <a:rPr lang="en-US" sz="3000" b="1" dirty="0" err="1">
                <a:solidFill>
                  <a:srgbClr val="7F3494"/>
                </a:solidFill>
                <a:latin typeface="Calibri" panose="020F0502020204030204" pitchFamily="34" charset="0"/>
                <a:cs typeface="Calibri" panose="020F0502020204030204" pitchFamily="34" charset="0"/>
              </a:rPr>
              <a:t>loro</a:t>
            </a:r>
            <a:r>
              <a:rPr lang="en-US" sz="3000" b="1" dirty="0">
                <a:solidFill>
                  <a:srgbClr val="7F3494"/>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25735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21236</TotalTime>
  <Words>2781</Words>
  <Application>Microsoft Office PowerPoint</Application>
  <PresentationFormat>Widescreen</PresentationFormat>
  <Paragraphs>237</Paragraphs>
  <Slides>33</Slides>
  <Notes>23</Notes>
  <HiddenSlides>0</HiddenSlides>
  <MMClips>4</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Calibri</vt:lpstr>
      <vt:lpstr>Arial</vt:lpstr>
      <vt:lpstr>Montserrat Light</vt:lpstr>
      <vt:lpstr>Lato</vt:lpstr>
      <vt:lpstr>FontAwesome</vt:lpstr>
      <vt:lpstr>Montserrat</vt:lpstr>
      <vt:lpstr>Open Sans</vt:lpstr>
      <vt:lpstr>myriad-pro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Gillian Keane</dc:creator>
  <cp:lastModifiedBy>Paula Whyte ( Momentum Consulting )</cp:lastModifiedBy>
  <cp:revision>102</cp:revision>
  <dcterms:created xsi:type="dcterms:W3CDTF">2020-10-14T13:32:04Z</dcterms:created>
  <dcterms:modified xsi:type="dcterms:W3CDTF">2023-02-16T15:27:00Z</dcterms:modified>
</cp:coreProperties>
</file>